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4"/>
  </p:sldMasterIdLst>
  <p:notesMasterIdLst>
    <p:notesMasterId r:id="rId120"/>
  </p:notesMasterIdLst>
  <p:handoutMasterIdLst>
    <p:handoutMasterId r:id="rId121"/>
  </p:handoutMasterIdLst>
  <p:sldIdLst>
    <p:sldId id="257" r:id="rId5"/>
    <p:sldId id="425" r:id="rId6"/>
    <p:sldId id="573" r:id="rId7"/>
    <p:sldId id="1049" r:id="rId8"/>
    <p:sldId id="535" r:id="rId9"/>
    <p:sldId id="534" r:id="rId10"/>
    <p:sldId id="628" r:id="rId11"/>
    <p:sldId id="615" r:id="rId12"/>
    <p:sldId id="789" r:id="rId13"/>
    <p:sldId id="790" r:id="rId14"/>
    <p:sldId id="1068" r:id="rId15"/>
    <p:sldId id="1054" r:id="rId16"/>
    <p:sldId id="759" r:id="rId17"/>
    <p:sldId id="651" r:id="rId18"/>
    <p:sldId id="783" r:id="rId19"/>
    <p:sldId id="1067" r:id="rId20"/>
    <p:sldId id="852" r:id="rId21"/>
    <p:sldId id="760" r:id="rId22"/>
    <p:sldId id="1041" r:id="rId23"/>
    <p:sldId id="960" r:id="rId24"/>
    <p:sldId id="961" r:id="rId25"/>
    <p:sldId id="1075" r:id="rId26"/>
    <p:sldId id="1103" r:id="rId27"/>
    <p:sldId id="1104" r:id="rId28"/>
    <p:sldId id="1038" r:id="rId29"/>
    <p:sldId id="1051" r:id="rId30"/>
    <p:sldId id="846" r:id="rId31"/>
    <p:sldId id="1105" r:id="rId32"/>
    <p:sldId id="577" r:id="rId33"/>
    <p:sldId id="1032" r:id="rId34"/>
    <p:sldId id="1069" r:id="rId35"/>
    <p:sldId id="853" r:id="rId36"/>
    <p:sldId id="1106" r:id="rId37"/>
    <p:sldId id="1107" r:id="rId38"/>
    <p:sldId id="1058" r:id="rId39"/>
    <p:sldId id="896" r:id="rId40"/>
    <p:sldId id="1098" r:id="rId41"/>
    <p:sldId id="620" r:id="rId42"/>
    <p:sldId id="964" r:id="rId43"/>
    <p:sldId id="1071" r:id="rId44"/>
    <p:sldId id="965" r:id="rId45"/>
    <p:sldId id="742" r:id="rId46"/>
    <p:sldId id="1074" r:id="rId47"/>
    <p:sldId id="624" r:id="rId48"/>
    <p:sldId id="761" r:id="rId49"/>
    <p:sldId id="822" r:id="rId50"/>
    <p:sldId id="823" r:id="rId51"/>
    <p:sldId id="824" r:id="rId52"/>
    <p:sldId id="1076" r:id="rId53"/>
    <p:sldId id="1100" r:id="rId54"/>
    <p:sldId id="1059" r:id="rId55"/>
    <p:sldId id="1108" r:id="rId56"/>
    <p:sldId id="974" r:id="rId57"/>
    <p:sldId id="1102" r:id="rId58"/>
    <p:sldId id="1037" r:id="rId59"/>
    <p:sldId id="1078" r:id="rId60"/>
    <p:sldId id="580" r:id="rId61"/>
    <p:sldId id="762" r:id="rId62"/>
    <p:sldId id="828" r:id="rId63"/>
    <p:sldId id="829" r:id="rId64"/>
    <p:sldId id="1040" r:id="rId65"/>
    <p:sldId id="1080" r:id="rId66"/>
    <p:sldId id="902" r:id="rId67"/>
    <p:sldId id="1082" r:id="rId68"/>
    <p:sldId id="629" r:id="rId69"/>
    <p:sldId id="745" r:id="rId70"/>
    <p:sldId id="1081" r:id="rId71"/>
    <p:sldId id="627" r:id="rId72"/>
    <p:sldId id="747" r:id="rId73"/>
    <p:sldId id="1101" r:id="rId74"/>
    <p:sldId id="1083" r:id="rId75"/>
    <p:sldId id="1023" r:id="rId76"/>
    <p:sldId id="763" r:id="rId77"/>
    <p:sldId id="834" r:id="rId78"/>
    <p:sldId id="835" r:id="rId79"/>
    <p:sldId id="836" r:id="rId80"/>
    <p:sldId id="1085" r:id="rId81"/>
    <p:sldId id="856" r:id="rId82"/>
    <p:sldId id="1087" r:id="rId83"/>
    <p:sldId id="986" r:id="rId84"/>
    <p:sldId id="749" r:id="rId85"/>
    <p:sldId id="1086" r:id="rId86"/>
    <p:sldId id="630" r:id="rId87"/>
    <p:sldId id="908" r:id="rId88"/>
    <p:sldId id="1088" r:id="rId89"/>
    <p:sldId id="621" r:id="rId90"/>
    <p:sldId id="751" r:id="rId91"/>
    <p:sldId id="1089" r:id="rId92"/>
    <p:sldId id="764" r:id="rId93"/>
    <p:sldId id="840" r:id="rId94"/>
    <p:sldId id="841" r:id="rId95"/>
    <p:sldId id="842" r:id="rId96"/>
    <p:sldId id="1091" r:id="rId97"/>
    <p:sldId id="914" r:id="rId98"/>
    <p:sldId id="1099" r:id="rId99"/>
    <p:sldId id="1092" r:id="rId100"/>
    <p:sldId id="623" r:id="rId101"/>
    <p:sldId id="1111" r:id="rId102"/>
    <p:sldId id="1112" r:id="rId103"/>
    <p:sldId id="1113" r:id="rId104"/>
    <p:sldId id="1048" r:id="rId105"/>
    <p:sldId id="1020" r:id="rId106"/>
    <p:sldId id="1096" r:id="rId107"/>
    <p:sldId id="1022" r:id="rId108"/>
    <p:sldId id="1013" r:id="rId109"/>
    <p:sldId id="1094" r:id="rId110"/>
    <p:sldId id="1015" r:id="rId111"/>
    <p:sldId id="1114" r:id="rId112"/>
    <p:sldId id="1115" r:id="rId113"/>
    <p:sldId id="995" r:id="rId114"/>
    <p:sldId id="1044" r:id="rId115"/>
    <p:sldId id="1050" r:id="rId116"/>
    <p:sldId id="1043" r:id="rId117"/>
    <p:sldId id="1052" r:id="rId118"/>
    <p:sldId id="1097" r:id="rId119"/>
  </p:sldIdLst>
  <p:sldSz cx="9144000" cy="6858000" type="screen4x3"/>
  <p:notesSz cx="7102475" cy="9388475"/>
  <p:defaultTextStyle>
    <a:defPPr>
      <a:defRPr lang="en-US"/>
    </a:defPPr>
    <a:lvl1pPr algn="ctr" rtl="0" eaLnBrk="0" fontAlgn="base" hangingPunct="0">
      <a:spcBef>
        <a:spcPct val="0"/>
      </a:spcBef>
      <a:spcAft>
        <a:spcPct val="0"/>
      </a:spcAft>
      <a:defRPr sz="12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12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12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12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82EB"/>
    <a:srgbClr val="0000FF"/>
    <a:srgbClr val="00FF00"/>
    <a:srgbClr val="AB7942"/>
    <a:srgbClr val="2A8FFF"/>
    <a:srgbClr val="195DAA"/>
    <a:srgbClr val="0061A9"/>
    <a:srgbClr val="FFCC66"/>
    <a:srgbClr val="EDC4B9"/>
    <a:srgbClr val="0C7A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1C9D0-4CF2-4289-B9E1-D73B14515AF8}" v="6553" dt="2025-01-21T20:26:15.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51" autoAdjust="0"/>
    <p:restoredTop sz="93077" autoAdjust="0"/>
  </p:normalViewPr>
  <p:slideViewPr>
    <p:cSldViewPr>
      <p:cViewPr varScale="1">
        <p:scale>
          <a:sx n="117" d="100"/>
          <a:sy n="117" d="100"/>
        </p:scale>
        <p:origin x="176" y="1832"/>
      </p:cViewPr>
      <p:guideLst>
        <p:guide orient="horz" pos="11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1104" y="4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US"/>
              <a:t>BC Credit Unions </a:t>
            </a:r>
          </a:p>
          <a:p>
            <a:pPr>
              <a:defRPr/>
            </a:pPr>
            <a:r>
              <a:rPr lang="en-US"/>
              <a:t>ROE</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00938097984604"/>
          <c:y val="0.13191752590997238"/>
          <c:w val="0.84696498401850351"/>
          <c:h val="0.64692065478651783"/>
        </c:manualLayout>
      </c:layout>
      <c:lineChart>
        <c:grouping val="standard"/>
        <c:varyColors val="0"/>
        <c:ser>
          <c:idx val="0"/>
          <c:order val="0"/>
          <c:tx>
            <c:v>Vancity</c:v>
          </c:tx>
          <c:spPr>
            <a:ln w="28575" cap="rnd">
              <a:solidFill>
                <a:srgbClr val="FFC000"/>
              </a:solidFill>
              <a:round/>
            </a:ln>
            <a:effectLst/>
          </c:spPr>
          <c:marker>
            <c:symbol val="none"/>
          </c:marker>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Statement'!$D$103:$D$108</c:f>
              <c:numCache>
                <c:formatCode>0.00%</c:formatCode>
                <c:ptCount val="6"/>
                <c:pt idx="0">
                  <c:v>8.31647479146055E-2</c:v>
                </c:pt>
                <c:pt idx="1">
                  <c:v>5.9694390935467259E-2</c:v>
                </c:pt>
                <c:pt idx="2">
                  <c:v>4.3405320778707922E-2</c:v>
                </c:pt>
                <c:pt idx="3">
                  <c:v>9.4630097371881911E-2</c:v>
                </c:pt>
                <c:pt idx="4">
                  <c:v>6.5147198860499175E-2</c:v>
                </c:pt>
                <c:pt idx="5">
                  <c:v>1.5581010333991017E-3</c:v>
                </c:pt>
              </c:numCache>
            </c:numRef>
          </c:val>
          <c:smooth val="0"/>
          <c:extLst xmlns:c15="http://schemas.microsoft.com/office/drawing/2012/chart">
            <c:ext xmlns:c16="http://schemas.microsoft.com/office/drawing/2014/chart" uri="{C3380CC4-5D6E-409C-BE32-E72D297353CC}">
              <c16:uniqueId val="{00000000-60F4-A543-8CB2-A2368A9F5D7B}"/>
            </c:ext>
          </c:extLst>
        </c:ser>
        <c:ser>
          <c:idx val="1"/>
          <c:order val="1"/>
          <c:tx>
            <c:v>Coast Capital</c:v>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Statement'!$E$103:$E$108</c:f>
              <c:numCache>
                <c:formatCode>0.00%</c:formatCode>
                <c:ptCount val="6"/>
                <c:pt idx="0">
                  <c:v>0.13607193171459353</c:v>
                </c:pt>
                <c:pt idx="1">
                  <c:v>3.6394808573655367E-2</c:v>
                </c:pt>
                <c:pt idx="2">
                  <c:v>2.7343621581418807E-2</c:v>
                </c:pt>
                <c:pt idx="3">
                  <c:v>7.5042068197961734E-2</c:v>
                </c:pt>
                <c:pt idx="4">
                  <c:v>7.0934670911446271E-2</c:v>
                </c:pt>
                <c:pt idx="5">
                  <c:v>4.1479214638070389E-2</c:v>
                </c:pt>
              </c:numCache>
            </c:numRef>
          </c:val>
          <c:smooth val="0"/>
          <c:extLst>
            <c:ext xmlns:c16="http://schemas.microsoft.com/office/drawing/2014/chart" uri="{C3380CC4-5D6E-409C-BE32-E72D297353CC}">
              <c16:uniqueId val="{00000001-60F4-A543-8CB2-A2368A9F5D7B}"/>
            </c:ext>
          </c:extLst>
        </c:ser>
        <c:ser>
          <c:idx val="2"/>
          <c:order val="2"/>
          <c:tx>
            <c:v>First West</c:v>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Statement'!$F$103:$F$108</c:f>
              <c:numCache>
                <c:formatCode>0.00%</c:formatCode>
                <c:ptCount val="6"/>
                <c:pt idx="0">
                  <c:v>9.0317498693661721E-2</c:v>
                </c:pt>
                <c:pt idx="1">
                  <c:v>0.12258111167351751</c:v>
                </c:pt>
                <c:pt idx="2">
                  <c:v>7.6551628572298525E-2</c:v>
                </c:pt>
                <c:pt idx="3">
                  <c:v>8.0437246525387293E-2</c:v>
                </c:pt>
                <c:pt idx="4">
                  <c:v>4.4611715749812333E-2</c:v>
                </c:pt>
                <c:pt idx="5">
                  <c:v>-2.1101023324229E-3</c:v>
                </c:pt>
              </c:numCache>
            </c:numRef>
          </c:val>
          <c:smooth val="0"/>
          <c:extLst xmlns:c15="http://schemas.microsoft.com/office/drawing/2012/chart">
            <c:ext xmlns:c16="http://schemas.microsoft.com/office/drawing/2014/chart" uri="{C3380CC4-5D6E-409C-BE32-E72D297353CC}">
              <c16:uniqueId val="{00000002-60F4-A543-8CB2-A2368A9F5D7B}"/>
            </c:ext>
          </c:extLst>
        </c:ser>
        <c:ser>
          <c:idx val="3"/>
          <c:order val="3"/>
          <c:tx>
            <c:v>Prospera</c:v>
          </c:tx>
          <c:spPr>
            <a:ln w="28575" cap="rnd">
              <a:solidFill>
                <a:schemeClr val="accent4"/>
              </a:solidFill>
              <a:round/>
            </a:ln>
            <a:effectLst/>
          </c:spPr>
          <c:marker>
            <c:symbol val="none"/>
          </c:marker>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Statement'!$G$103:$G$108</c:f>
              <c:numCache>
                <c:formatCode>0.00%</c:formatCode>
                <c:ptCount val="6"/>
                <c:pt idx="0">
                  <c:v>2.8243562450788837E-2</c:v>
                </c:pt>
                <c:pt idx="1">
                  <c:v>6.6168962442654647E-2</c:v>
                </c:pt>
                <c:pt idx="2">
                  <c:v>8.1693238441912883E-2</c:v>
                </c:pt>
                <c:pt idx="3">
                  <c:v>9.0719297674729277E-2</c:v>
                </c:pt>
                <c:pt idx="4">
                  <c:v>9.3472485400976815E-2</c:v>
                </c:pt>
                <c:pt idx="5">
                  <c:v>2.3068236194851183E-2</c:v>
                </c:pt>
              </c:numCache>
            </c:numRef>
          </c:val>
          <c:smooth val="0"/>
          <c:extLst xmlns:c15="http://schemas.microsoft.com/office/drawing/2012/chart">
            <c:ext xmlns:c16="http://schemas.microsoft.com/office/drawing/2014/chart" uri="{C3380CC4-5D6E-409C-BE32-E72D297353CC}">
              <c16:uniqueId val="{00000003-60F4-A543-8CB2-A2368A9F5D7B}"/>
            </c:ext>
          </c:extLst>
        </c:ser>
        <c:ser>
          <c:idx val="4"/>
          <c:order val="4"/>
          <c:tx>
            <c:v>Gulf and Fraser</c:v>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Statement'!$H$103:$H$108</c:f>
              <c:numCache>
                <c:formatCode>0.00%</c:formatCode>
                <c:ptCount val="6"/>
                <c:pt idx="0">
                  <c:v>0.10253873893773439</c:v>
                </c:pt>
                <c:pt idx="1">
                  <c:v>0.10036633193983537</c:v>
                </c:pt>
                <c:pt idx="2">
                  <c:v>0.10470014709619783</c:v>
                </c:pt>
                <c:pt idx="3">
                  <c:v>0.12072799238294678</c:v>
                </c:pt>
                <c:pt idx="4">
                  <c:v>0.14969816413772072</c:v>
                </c:pt>
                <c:pt idx="5">
                  <c:v>5.7542587211822614E-2</c:v>
                </c:pt>
              </c:numCache>
            </c:numRef>
          </c:val>
          <c:smooth val="0"/>
          <c:extLst>
            <c:ext xmlns:c16="http://schemas.microsoft.com/office/drawing/2014/chart" uri="{C3380CC4-5D6E-409C-BE32-E72D297353CC}">
              <c16:uniqueId val="{00000004-60F4-A543-8CB2-A2368A9F5D7B}"/>
            </c:ext>
          </c:extLst>
        </c:ser>
        <c:ser>
          <c:idx val="6"/>
          <c:order val="5"/>
          <c:tx>
            <c:v>Coastal Community</c:v>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Statement'!$I$103:$I$108</c:f>
              <c:numCache>
                <c:formatCode>0.00%</c:formatCode>
                <c:ptCount val="6"/>
                <c:pt idx="0">
                  <c:v>9.337555631633003E-2</c:v>
                </c:pt>
                <c:pt idx="1">
                  <c:v>0.16967606955664963</c:v>
                </c:pt>
                <c:pt idx="2">
                  <c:v>6.9844334232045183E-2</c:v>
                </c:pt>
                <c:pt idx="3">
                  <c:v>7.5842081947876588E-2</c:v>
                </c:pt>
                <c:pt idx="4">
                  <c:v>0.10809896576184502</c:v>
                </c:pt>
                <c:pt idx="5">
                  <c:v>0.11330936082017384</c:v>
                </c:pt>
              </c:numCache>
            </c:numRef>
          </c:val>
          <c:smooth val="0"/>
          <c:extLst xmlns:c15="http://schemas.microsoft.com/office/drawing/2012/chart">
            <c:ext xmlns:c16="http://schemas.microsoft.com/office/drawing/2014/chart" uri="{C3380CC4-5D6E-409C-BE32-E72D297353CC}">
              <c16:uniqueId val="{00000005-60F4-A543-8CB2-A2368A9F5D7B}"/>
            </c:ext>
          </c:extLst>
        </c:ser>
        <c:ser>
          <c:idx val="7"/>
          <c:order val="6"/>
          <c:tx>
            <c:v>Blue Shorer</c:v>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numRef>
          </c:cat>
          <c:val>
            <c:numRef>
              <c:f>'18. Income Statement'!$J$103:$J$108</c:f>
              <c:numCache>
                <c:formatCode>0.00%</c:formatCode>
                <c:ptCount val="6"/>
                <c:pt idx="0">
                  <c:v>8.9788758347214642E-2</c:v>
                </c:pt>
                <c:pt idx="1">
                  <c:v>8.2624608568119054E-2</c:v>
                </c:pt>
                <c:pt idx="2">
                  <c:v>9.5613427912025623E-2</c:v>
                </c:pt>
                <c:pt idx="3">
                  <c:v>0.12719937570858547</c:v>
                </c:pt>
                <c:pt idx="4">
                  <c:v>7.0902278280292899E-2</c:v>
                </c:pt>
                <c:pt idx="5">
                  <c:v>-6.8393991700025705E-2</c:v>
                </c:pt>
              </c:numCache>
            </c:numRef>
          </c:val>
          <c:smooth val="0"/>
          <c:extLst>
            <c:ext xmlns:c16="http://schemas.microsoft.com/office/drawing/2014/chart" uri="{C3380CC4-5D6E-409C-BE32-E72D297353CC}">
              <c16:uniqueId val="{00000006-60F4-A543-8CB2-A2368A9F5D7B}"/>
            </c:ext>
          </c:extLst>
        </c:ser>
        <c:dLbls>
          <c:showLegendKey val="0"/>
          <c:showVal val="0"/>
          <c:showCatName val="0"/>
          <c:showSerName val="0"/>
          <c:showPercent val="0"/>
          <c:showBubbleSize val="0"/>
        </c:dLbls>
        <c:smooth val="0"/>
        <c:axId val="1873973856"/>
        <c:axId val="1874471200"/>
        <c:extLst/>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layout>
        <c:manualLayout>
          <c:xMode val="edge"/>
          <c:yMode val="edge"/>
          <c:x val="0.15781624979296296"/>
          <c:y val="0.81745161297455549"/>
          <c:w val="0.68436750041407401"/>
          <c:h val="0.161486514873772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Alberta Credit Union Total Deposits and Loans</a:t>
            </a:r>
          </a:p>
          <a:p>
            <a:pPr>
              <a:defRPr/>
            </a:pPr>
            <a:r>
              <a:rPr lang="en-US" sz="1200"/>
              <a:t>%</a:t>
            </a:r>
            <a:r>
              <a:rPr lang="en-US" sz="1200" baseline="0"/>
              <a:t> Change in Share</a:t>
            </a:r>
            <a:endParaRPr lang="en-US" sz="1200"/>
          </a:p>
        </c:rich>
      </c:tx>
      <c:layout>
        <c:manualLayout>
          <c:xMode val="edge"/>
          <c:yMode val="edge"/>
          <c:x val="9.5890840652446657E-2"/>
          <c:y val="1.9125862088113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22574171029668411"/>
          <c:w val="0.85836329833770775"/>
          <c:h val="0.56865028651523264"/>
        </c:manualLayout>
      </c:layout>
      <c:lineChart>
        <c:grouping val="standard"/>
        <c:varyColors val="0"/>
        <c:ser>
          <c:idx val="0"/>
          <c:order val="0"/>
          <c:tx>
            <c:strRef>
              <c:f>'22 5 Yr Change Prov Sh of Bks'!$CE$86</c:f>
              <c:strCache>
                <c:ptCount val="1"/>
                <c:pt idx="0">
                  <c:v> ATB Financial </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 5 Yr Change Prov Sh of Bks'!$BW$87:$BW$92</c:f>
              <c:numCache>
                <c:formatCode>General</c:formatCode>
                <c:ptCount val="6"/>
                <c:pt idx="0">
                  <c:v>2018</c:v>
                </c:pt>
                <c:pt idx="1">
                  <c:v>2019</c:v>
                </c:pt>
                <c:pt idx="2">
                  <c:v>2020</c:v>
                </c:pt>
                <c:pt idx="3">
                  <c:v>2021</c:v>
                </c:pt>
                <c:pt idx="4">
                  <c:v>2023</c:v>
                </c:pt>
                <c:pt idx="5">
                  <c:v>0</c:v>
                </c:pt>
              </c:numCache>
            </c:numRef>
          </c:cat>
          <c:val>
            <c:numRef>
              <c:f>'22 5 Yr Change Prov Sh of Bks'!$CE$87:$CE$92</c:f>
              <c:numCache>
                <c:formatCode>0.0%</c:formatCode>
                <c:ptCount val="6"/>
                <c:pt idx="0">
                  <c:v>0</c:v>
                </c:pt>
                <c:pt idx="1">
                  <c:v>1.3020880092002139E-2</c:v>
                </c:pt>
                <c:pt idx="2">
                  <c:v>-2.9772693153368574E-2</c:v>
                </c:pt>
                <c:pt idx="3">
                  <c:v>-5.4771067929140363E-3</c:v>
                </c:pt>
                <c:pt idx="4">
                  <c:v>-8.0295007090321318E-3</c:v>
                </c:pt>
                <c:pt idx="5">
                  <c:v>-4.7736116758998172E-2</c:v>
                </c:pt>
              </c:numCache>
            </c:numRef>
          </c:val>
          <c:smooth val="0"/>
          <c:extLst>
            <c:ext xmlns:c16="http://schemas.microsoft.com/office/drawing/2014/chart" uri="{C3380CC4-5D6E-409C-BE32-E72D297353CC}">
              <c16:uniqueId val="{00000000-4FC5-B24F-9C2D-0A51A0EBDC89}"/>
            </c:ext>
          </c:extLst>
        </c:ser>
        <c:ser>
          <c:idx val="1"/>
          <c:order val="1"/>
          <c:tx>
            <c:strRef>
              <c:f>'22 5 Yr Change Prov Sh of Bks'!$CF$86</c:f>
              <c:strCache>
                <c:ptCount val="1"/>
                <c:pt idx="0">
                  <c:v> Servus Credit Union </c:v>
                </c:pt>
              </c:strCache>
            </c:strRef>
          </c:tx>
          <c:spPr>
            <a:ln w="28575" cap="rnd">
              <a:solidFill>
                <a:srgbClr val="0432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 5 Yr Change Prov Sh of Bks'!$BW$87:$BW$92</c:f>
              <c:numCache>
                <c:formatCode>General</c:formatCode>
                <c:ptCount val="6"/>
                <c:pt idx="0">
                  <c:v>2018</c:v>
                </c:pt>
                <c:pt idx="1">
                  <c:v>2019</c:v>
                </c:pt>
                <c:pt idx="2">
                  <c:v>2020</c:v>
                </c:pt>
                <c:pt idx="3">
                  <c:v>2021</c:v>
                </c:pt>
                <c:pt idx="4">
                  <c:v>2023</c:v>
                </c:pt>
                <c:pt idx="5">
                  <c:v>0</c:v>
                </c:pt>
              </c:numCache>
            </c:numRef>
          </c:cat>
          <c:val>
            <c:numRef>
              <c:f>'22 5 Yr Change Prov Sh of Bks'!$CF$87:$CF$92</c:f>
              <c:numCache>
                <c:formatCode>0.0%</c:formatCode>
                <c:ptCount val="6"/>
                <c:pt idx="0">
                  <c:v>0</c:v>
                </c:pt>
                <c:pt idx="1">
                  <c:v>0.10655653577491608</c:v>
                </c:pt>
                <c:pt idx="2">
                  <c:v>0.11761855919025566</c:v>
                </c:pt>
                <c:pt idx="3">
                  <c:v>0.15460725488184657</c:v>
                </c:pt>
                <c:pt idx="4">
                  <c:v>0.17227029526037962</c:v>
                </c:pt>
                <c:pt idx="5">
                  <c:v>0.17254339703916785</c:v>
                </c:pt>
              </c:numCache>
            </c:numRef>
          </c:val>
          <c:smooth val="0"/>
          <c:extLst>
            <c:ext xmlns:c16="http://schemas.microsoft.com/office/drawing/2014/chart" uri="{C3380CC4-5D6E-409C-BE32-E72D297353CC}">
              <c16:uniqueId val="{00000001-4FC5-B24F-9C2D-0A51A0EBDC89}"/>
            </c:ext>
          </c:extLst>
        </c:ser>
        <c:ser>
          <c:idx val="2"/>
          <c:order val="2"/>
          <c:tx>
            <c:strRef>
              <c:f>'22 5 Yr Change Prov Sh of Bks'!$CG$86</c:f>
              <c:strCache>
                <c:ptCount val="1"/>
                <c:pt idx="0">
                  <c:v> Connect First </c:v>
                </c:pt>
              </c:strCache>
            </c:strRef>
          </c:tx>
          <c:spPr>
            <a:ln w="28575" cap="rnd">
              <a:solidFill>
                <a:srgbClr val="AB7942"/>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 5 Yr Change Prov Sh of Bks'!$BW$87:$BW$92</c:f>
              <c:numCache>
                <c:formatCode>General</c:formatCode>
                <c:ptCount val="6"/>
                <c:pt idx="0">
                  <c:v>2018</c:v>
                </c:pt>
                <c:pt idx="1">
                  <c:v>2019</c:v>
                </c:pt>
                <c:pt idx="2">
                  <c:v>2020</c:v>
                </c:pt>
                <c:pt idx="3">
                  <c:v>2021</c:v>
                </c:pt>
                <c:pt idx="4">
                  <c:v>2023</c:v>
                </c:pt>
                <c:pt idx="5">
                  <c:v>0</c:v>
                </c:pt>
              </c:numCache>
            </c:numRef>
          </c:cat>
          <c:val>
            <c:numRef>
              <c:f>'22 5 Yr Change Prov Sh of Bks'!$CG$87:$CG$92</c:f>
              <c:numCache>
                <c:formatCode>0.0%</c:formatCode>
                <c:ptCount val="6"/>
                <c:pt idx="0">
                  <c:v>0</c:v>
                </c:pt>
                <c:pt idx="1">
                  <c:v>-8.117364962798284E-3</c:v>
                </c:pt>
                <c:pt idx="2">
                  <c:v>-4.5179220544317535E-2</c:v>
                </c:pt>
                <c:pt idx="3">
                  <c:v>7.9314046308817162E-3</c:v>
                </c:pt>
                <c:pt idx="4">
                  <c:v>5.6225851642386242E-2</c:v>
                </c:pt>
                <c:pt idx="5">
                  <c:v>-8.7185872374628409E-3</c:v>
                </c:pt>
              </c:numCache>
            </c:numRef>
          </c:val>
          <c:smooth val="0"/>
          <c:extLst>
            <c:ext xmlns:c16="http://schemas.microsoft.com/office/drawing/2014/chart" uri="{C3380CC4-5D6E-409C-BE32-E72D297353CC}">
              <c16:uniqueId val="{00000002-4FC5-B24F-9C2D-0A51A0EBDC89}"/>
            </c:ext>
          </c:extLst>
        </c:ser>
        <c:dLbls>
          <c:showLegendKey val="0"/>
          <c:showVal val="0"/>
          <c:showCatName val="0"/>
          <c:showSerName val="0"/>
          <c:showPercent val="0"/>
          <c:showBubbleSize val="0"/>
        </c:dLbls>
        <c:smooth val="0"/>
        <c:axId val="888265952"/>
        <c:axId val="888267648"/>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2841994750656156"/>
          <c:h val="0.1750669909716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Alberta Credit Unions </a:t>
            </a:r>
          </a:p>
          <a:p>
            <a:pPr>
              <a:defRPr/>
            </a:pPr>
            <a:r>
              <a:rPr lang="en-US" sz="1000"/>
              <a:t>ROE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ATB Financial</c:v>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Statement'!$C$103:$C$108</c:f>
              <c:numCache>
                <c:formatCode>0.00%</c:formatCode>
                <c:ptCount val="6"/>
                <c:pt idx="0">
                  <c:v>7.9455916300900958E-2</c:v>
                </c:pt>
                <c:pt idx="1">
                  <c:v>3.7688011823243217E-2</c:v>
                </c:pt>
                <c:pt idx="2">
                  <c:v>2.6383176362736831E-2</c:v>
                </c:pt>
                <c:pt idx="3">
                  <c:v>5.4546938479396401E-2</c:v>
                </c:pt>
                <c:pt idx="4">
                  <c:v>0.13743798854909992</c:v>
                </c:pt>
                <c:pt idx="5">
                  <c:v>9.6357976630941408E-2</c:v>
                </c:pt>
              </c:numCache>
              <c:extLst/>
            </c:numRef>
          </c:val>
          <c:smooth val="0"/>
          <c:extLst>
            <c:ext xmlns:c16="http://schemas.microsoft.com/office/drawing/2014/chart" uri="{C3380CC4-5D6E-409C-BE32-E72D297353CC}">
              <c16:uniqueId val="{00000000-6CD4-BB4D-A15D-494ED67B7FD8}"/>
            </c:ext>
          </c:extLst>
        </c:ser>
        <c:ser>
          <c:idx val="1"/>
          <c:order val="1"/>
          <c:tx>
            <c:v>Servus</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Statement'!$K$103:$K$108</c:f>
              <c:numCache>
                <c:formatCode>0.00%</c:formatCode>
                <c:ptCount val="6"/>
                <c:pt idx="0">
                  <c:v>7.9861269659314643E-2</c:v>
                </c:pt>
                <c:pt idx="1">
                  <c:v>8.54294264194949E-2</c:v>
                </c:pt>
                <c:pt idx="2">
                  <c:v>5.7829252821750166E-2</c:v>
                </c:pt>
                <c:pt idx="3">
                  <c:v>8.7362271105360156E-2</c:v>
                </c:pt>
                <c:pt idx="4">
                  <c:v>6.6245631124511456E-2</c:v>
                </c:pt>
                <c:pt idx="5">
                  <c:v>6.2331247360234196E-2</c:v>
                </c:pt>
              </c:numCache>
              <c:extLst/>
            </c:numRef>
          </c:val>
          <c:smooth val="0"/>
          <c:extLst>
            <c:ext xmlns:c16="http://schemas.microsoft.com/office/drawing/2014/chart" uri="{C3380CC4-5D6E-409C-BE32-E72D297353CC}">
              <c16:uniqueId val="{00000001-6CD4-BB4D-A15D-494ED67B7FD8}"/>
            </c:ext>
          </c:extLst>
        </c:ser>
        <c:ser>
          <c:idx val="2"/>
          <c:order val="2"/>
          <c:tx>
            <c:v>Connect First</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Statement'!$L$103:$L$108</c:f>
              <c:numCache>
                <c:formatCode>0.00%</c:formatCode>
                <c:ptCount val="6"/>
                <c:pt idx="0">
                  <c:v>3.727260596895432E-2</c:v>
                </c:pt>
                <c:pt idx="1">
                  <c:v>2.9312506603038295E-2</c:v>
                </c:pt>
                <c:pt idx="2">
                  <c:v>3.7091740556147263E-3</c:v>
                </c:pt>
                <c:pt idx="3">
                  <c:v>3.5047283939355897E-2</c:v>
                </c:pt>
                <c:pt idx="4">
                  <c:v>3.4452031914648219E-2</c:v>
                </c:pt>
                <c:pt idx="5">
                  <c:v>2.5109052059434601E-3</c:v>
                </c:pt>
              </c:numCache>
              <c:extLst/>
            </c:numRef>
          </c:val>
          <c:smooth val="0"/>
          <c:extLst>
            <c:ext xmlns:c16="http://schemas.microsoft.com/office/drawing/2014/chart" uri="{C3380CC4-5D6E-409C-BE32-E72D297353CC}">
              <c16:uniqueId val="{00000002-6CD4-BB4D-A15D-494ED67B7FD8}"/>
            </c:ext>
          </c:extLst>
        </c:ser>
        <c:dLbls>
          <c:showLegendKey val="0"/>
          <c:showVal val="0"/>
          <c:showCatName val="0"/>
          <c:showSerName val="0"/>
          <c:showPercent val="0"/>
          <c:showBubbleSize val="0"/>
        </c:dLbls>
        <c:smooth val="0"/>
        <c:axId val="1873973856"/>
        <c:axId val="1874471200"/>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Saskatchewan Credit Unions </a:t>
            </a:r>
          </a:p>
          <a:p>
            <a:pPr>
              <a:defRPr/>
            </a:pPr>
            <a:r>
              <a:rPr lang="en-US" sz="1000"/>
              <a:t>ROE</a:t>
            </a:r>
          </a:p>
        </c:rich>
      </c:tx>
      <c:layout>
        <c:manualLayout>
          <c:xMode val="edge"/>
          <c:yMode val="edge"/>
          <c:x val="0.18146624654052948"/>
          <c:y val="2.18598230246064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Conexus</c:v>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xmlns:c15="http://schemas.microsoft.com/office/drawing/2012/chart"/>
            </c:numRef>
          </c:cat>
          <c:val>
            <c:numRef>
              <c:f>'18. Income Statement'!$N$103:$N$108</c:f>
              <c:numCache>
                <c:formatCode>0.00%</c:formatCode>
                <c:ptCount val="6"/>
                <c:pt idx="0">
                  <c:v>8.6607468175564153E-2</c:v>
                </c:pt>
                <c:pt idx="1">
                  <c:v>5.5818041973409518E-2</c:v>
                </c:pt>
                <c:pt idx="2">
                  <c:v>3.3936383081487616E-2</c:v>
                </c:pt>
                <c:pt idx="3">
                  <c:v>5.6017319191592217E-2</c:v>
                </c:pt>
                <c:pt idx="4">
                  <c:v>0.13551909835108955</c:v>
                </c:pt>
                <c:pt idx="5">
                  <c:v>4.0073559861468155E-2</c:v>
                </c:pt>
              </c:numCache>
            </c:numRef>
          </c:val>
          <c:smooth val="0"/>
          <c:extLst xmlns:c15="http://schemas.microsoft.com/office/drawing/2012/chart">
            <c:ext xmlns:c16="http://schemas.microsoft.com/office/drawing/2014/chart" uri="{C3380CC4-5D6E-409C-BE32-E72D297353CC}">
              <c16:uniqueId val="{00000000-C35D-7141-BA48-8000622F371A}"/>
            </c:ext>
          </c:extLst>
        </c:ser>
        <c:ser>
          <c:idx val="1"/>
          <c:order val="1"/>
          <c:tx>
            <c:v>Synergy</c:v>
          </c:tx>
          <c:spPr>
            <a:ln w="28575" cap="rnd">
              <a:solidFill>
                <a:schemeClr val="accent2"/>
              </a:solidFill>
              <a:round/>
            </a:ln>
            <a:effectLst/>
          </c:spPr>
          <c:marker>
            <c:symbol val="none"/>
          </c:marker>
          <c:dLbls>
            <c:delete val="1"/>
          </c:dLbls>
          <c:cat>
            <c:numRef>
              <c:f>'18. Income Statement'!$A$103:$A$108</c:f>
              <c:numCache>
                <c:formatCode>General</c:formatCode>
                <c:ptCount val="6"/>
                <c:pt idx="0">
                  <c:v>2018</c:v>
                </c:pt>
                <c:pt idx="1">
                  <c:v>2019</c:v>
                </c:pt>
                <c:pt idx="2">
                  <c:v>2020</c:v>
                </c:pt>
                <c:pt idx="3">
                  <c:v>2021</c:v>
                </c:pt>
                <c:pt idx="4">
                  <c:v>2022</c:v>
                </c:pt>
                <c:pt idx="5">
                  <c:v>2023</c:v>
                </c:pt>
              </c:numCache>
              <c:extLst xmlns:c15="http://schemas.microsoft.com/office/drawing/2012/chart"/>
            </c:numRef>
          </c:cat>
          <c:val>
            <c:numRef>
              <c:f>'18. Income Statement'!#REF!</c:f>
              <c:numCache>
                <c:formatCode>General</c:formatCode>
                <c:ptCount val="1"/>
                <c:pt idx="0">
                  <c:v>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C35D-7141-BA48-8000622F371A}"/>
            </c:ext>
          </c:extLst>
        </c:ser>
        <c:ser>
          <c:idx val="2"/>
          <c:order val="2"/>
          <c:tx>
            <c:v>Innovation</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xmlns:c15="http://schemas.microsoft.com/office/drawing/2012/chart"/>
            </c:numRef>
          </c:cat>
          <c:val>
            <c:numRef>
              <c:f>'18. Income Statement'!$O$103:$O$108</c:f>
              <c:numCache>
                <c:formatCode>0.00%</c:formatCode>
                <c:ptCount val="6"/>
                <c:pt idx="0">
                  <c:v>8.2673480711664443E-2</c:v>
                </c:pt>
                <c:pt idx="1">
                  <c:v>6.2800162182437891E-2</c:v>
                </c:pt>
                <c:pt idx="2">
                  <c:v>7.0327075963858052E-2</c:v>
                </c:pt>
                <c:pt idx="3">
                  <c:v>4.195324179734234E-2</c:v>
                </c:pt>
                <c:pt idx="4">
                  <c:v>0.16032147768437613</c:v>
                </c:pt>
                <c:pt idx="5">
                  <c:v>6.7579508989497911E-2</c:v>
                </c:pt>
              </c:numCache>
            </c:numRef>
          </c:val>
          <c:smooth val="0"/>
          <c:extLst xmlns:c15="http://schemas.microsoft.com/office/drawing/2012/chart">
            <c:ext xmlns:c16="http://schemas.microsoft.com/office/drawing/2014/chart" uri="{C3380CC4-5D6E-409C-BE32-E72D297353CC}">
              <c16:uniqueId val="{00000002-C35D-7141-BA48-8000622F371A}"/>
            </c:ext>
          </c:extLst>
        </c:ser>
        <c:ser>
          <c:idx val="3"/>
          <c:order val="3"/>
          <c:tx>
            <c:v>Affinity</c:v>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Statement'!$P$103:$P$108</c:f>
              <c:numCache>
                <c:formatCode>0.00%</c:formatCode>
                <c:ptCount val="6"/>
                <c:pt idx="0">
                  <c:v>0.16875173036053245</c:v>
                </c:pt>
                <c:pt idx="1">
                  <c:v>7.4162298593969667E-2</c:v>
                </c:pt>
                <c:pt idx="2">
                  <c:v>7.3662938840434372E-2</c:v>
                </c:pt>
                <c:pt idx="3">
                  <c:v>0.10794078220668935</c:v>
                </c:pt>
                <c:pt idx="4">
                  <c:v>0.18299656998163666</c:v>
                </c:pt>
                <c:pt idx="5">
                  <c:v>5.4144192009609723E-2</c:v>
                </c:pt>
              </c:numCache>
              <c:extLst/>
            </c:numRef>
          </c:val>
          <c:smooth val="0"/>
          <c:extLst>
            <c:ext xmlns:c16="http://schemas.microsoft.com/office/drawing/2014/chart" uri="{C3380CC4-5D6E-409C-BE32-E72D297353CC}">
              <c16:uniqueId val="{00000003-C35D-7141-BA48-8000622F371A}"/>
            </c:ext>
          </c:extLst>
        </c:ser>
        <c:dLbls>
          <c:dLblPos val="t"/>
          <c:showLegendKey val="0"/>
          <c:showVal val="1"/>
          <c:showCatName val="0"/>
          <c:showSerName val="0"/>
          <c:showPercent val="0"/>
          <c:showBubbleSize val="0"/>
        </c:dLbls>
        <c:smooth val="0"/>
        <c:axId val="1873973856"/>
        <c:axId val="1874471200"/>
        <c:extLst/>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 Credit Union Total Deposits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826381277186878"/>
          <c:w val="0.85836329833770775"/>
          <c:h val="0.65612813330243347"/>
        </c:manualLayout>
      </c:layout>
      <c:lineChart>
        <c:grouping val="standard"/>
        <c:varyColors val="0"/>
        <c:ser>
          <c:idx val="0"/>
          <c:order val="0"/>
          <c:tx>
            <c:strRef>
              <c:f>'22 5 Yr Change Prov Sh of Bks'!$EW$70</c:f>
              <c:strCache>
                <c:ptCount val="1"/>
                <c:pt idx="0">
                  <c:v> Meridian </c:v>
                </c:pt>
              </c:strCache>
            </c:strRef>
          </c:tx>
          <c:spPr>
            <a:ln w="28575" cap="rnd">
              <a:solidFill>
                <a:srgbClr val="FF0000"/>
              </a:solidFill>
              <a:round/>
            </a:ln>
            <a:effectLst/>
          </c:spPr>
          <c:marker>
            <c:symbol val="none"/>
          </c:marker>
          <c:cat>
            <c:numRef>
              <c:f>'22 5 Yr Change Prov Sh of Bks'!$EV$71:$EV$76</c:f>
              <c:numCache>
                <c:formatCode>General</c:formatCode>
                <c:ptCount val="6"/>
                <c:pt idx="0">
                  <c:v>2018</c:v>
                </c:pt>
                <c:pt idx="1">
                  <c:v>2019</c:v>
                </c:pt>
                <c:pt idx="2">
                  <c:v>2020</c:v>
                </c:pt>
                <c:pt idx="3">
                  <c:v>2021</c:v>
                </c:pt>
                <c:pt idx="4">
                  <c:v>2022</c:v>
                </c:pt>
                <c:pt idx="5">
                  <c:v>2023</c:v>
                </c:pt>
              </c:numCache>
            </c:numRef>
          </c:cat>
          <c:val>
            <c:numRef>
              <c:f>'22 5 Yr Change Prov Sh of Bks'!$EW$71:$EW$76</c:f>
              <c:numCache>
                <c:formatCode>0.0%</c:formatCode>
                <c:ptCount val="6"/>
                <c:pt idx="0">
                  <c:v>0</c:v>
                </c:pt>
                <c:pt idx="1">
                  <c:v>3.3430904706843644E-2</c:v>
                </c:pt>
                <c:pt idx="2">
                  <c:v>8.0519884743789471E-3</c:v>
                </c:pt>
                <c:pt idx="3">
                  <c:v>2.6748747185261608E-2</c:v>
                </c:pt>
                <c:pt idx="4">
                  <c:v>-5.8694662538411907E-2</c:v>
                </c:pt>
                <c:pt idx="5">
                  <c:v>-7.6245790668171567E-2</c:v>
                </c:pt>
              </c:numCache>
            </c:numRef>
          </c:val>
          <c:smooth val="0"/>
          <c:extLst>
            <c:ext xmlns:c16="http://schemas.microsoft.com/office/drawing/2014/chart" uri="{C3380CC4-5D6E-409C-BE32-E72D297353CC}">
              <c16:uniqueId val="{00000000-5E7A-2F45-ACE6-3A9D85062800}"/>
            </c:ext>
          </c:extLst>
        </c:ser>
        <c:ser>
          <c:idx val="1"/>
          <c:order val="1"/>
          <c:tx>
            <c:strRef>
              <c:f>'22 5 Yr Change Prov Sh of Bks'!$EX$70</c:f>
              <c:strCache>
                <c:ptCount val="1"/>
                <c:pt idx="0">
                  <c:v> Libro Credit Union </c:v>
                </c:pt>
              </c:strCache>
            </c:strRef>
          </c:tx>
          <c:spPr>
            <a:ln w="28575" cap="rnd">
              <a:solidFill>
                <a:srgbClr val="0432FF"/>
              </a:solidFill>
              <a:round/>
            </a:ln>
            <a:effectLst/>
          </c:spPr>
          <c:marker>
            <c:symbol val="none"/>
          </c:marker>
          <c:cat>
            <c:numRef>
              <c:f>'22 5 Yr Change Prov Sh of Bks'!$EV$71:$EV$76</c:f>
              <c:numCache>
                <c:formatCode>General</c:formatCode>
                <c:ptCount val="6"/>
                <c:pt idx="0">
                  <c:v>2018</c:v>
                </c:pt>
                <c:pt idx="1">
                  <c:v>2019</c:v>
                </c:pt>
                <c:pt idx="2">
                  <c:v>2020</c:v>
                </c:pt>
                <c:pt idx="3">
                  <c:v>2021</c:v>
                </c:pt>
                <c:pt idx="4">
                  <c:v>2022</c:v>
                </c:pt>
                <c:pt idx="5">
                  <c:v>2023</c:v>
                </c:pt>
              </c:numCache>
            </c:numRef>
          </c:cat>
          <c:val>
            <c:numRef>
              <c:f>'22 5 Yr Change Prov Sh of Bks'!$EX$71:$EX$76</c:f>
              <c:numCache>
                <c:formatCode>0.0%</c:formatCode>
                <c:ptCount val="6"/>
                <c:pt idx="0">
                  <c:v>0</c:v>
                </c:pt>
                <c:pt idx="1">
                  <c:v>2.0591274886904432E-2</c:v>
                </c:pt>
                <c:pt idx="2">
                  <c:v>8.3165867865750323E-2</c:v>
                </c:pt>
                <c:pt idx="3">
                  <c:v>0.20175896982716535</c:v>
                </c:pt>
                <c:pt idx="4">
                  <c:v>3.2095574092839696E-2</c:v>
                </c:pt>
                <c:pt idx="5">
                  <c:v>0</c:v>
                </c:pt>
              </c:numCache>
            </c:numRef>
          </c:val>
          <c:smooth val="0"/>
          <c:extLst>
            <c:ext xmlns:c16="http://schemas.microsoft.com/office/drawing/2014/chart" uri="{C3380CC4-5D6E-409C-BE32-E72D297353CC}">
              <c16:uniqueId val="{00000001-5E7A-2F45-ACE6-3A9D85062800}"/>
            </c:ext>
          </c:extLst>
        </c:ser>
        <c:ser>
          <c:idx val="2"/>
          <c:order val="2"/>
          <c:tx>
            <c:strRef>
              <c:f>'22 5 Yr Change Prov Sh of Bks'!$EY$70</c:f>
              <c:strCache>
                <c:ptCount val="1"/>
                <c:pt idx="0">
                  <c:v> Alterna </c:v>
                </c:pt>
              </c:strCache>
            </c:strRef>
          </c:tx>
          <c:spPr>
            <a:ln w="28575" cap="rnd">
              <a:solidFill>
                <a:srgbClr val="AB7942"/>
              </a:solidFill>
              <a:prstDash val="solid"/>
              <a:round/>
            </a:ln>
            <a:effectLst/>
          </c:spPr>
          <c:marker>
            <c:symbol val="none"/>
          </c:marker>
          <c:cat>
            <c:numRef>
              <c:f>'22 5 Yr Change Prov Sh of Bks'!$EV$71:$EV$76</c:f>
              <c:numCache>
                <c:formatCode>General</c:formatCode>
                <c:ptCount val="6"/>
                <c:pt idx="0">
                  <c:v>2018</c:v>
                </c:pt>
                <c:pt idx="1">
                  <c:v>2019</c:v>
                </c:pt>
                <c:pt idx="2">
                  <c:v>2020</c:v>
                </c:pt>
                <c:pt idx="3">
                  <c:v>2021</c:v>
                </c:pt>
                <c:pt idx="4">
                  <c:v>2022</c:v>
                </c:pt>
                <c:pt idx="5">
                  <c:v>2023</c:v>
                </c:pt>
              </c:numCache>
            </c:numRef>
          </c:cat>
          <c:val>
            <c:numRef>
              <c:f>'22 5 Yr Change Prov Sh of Bks'!$EY$71:$EY$76</c:f>
              <c:numCache>
                <c:formatCode>0.0%</c:formatCode>
                <c:ptCount val="6"/>
                <c:pt idx="0">
                  <c:v>0</c:v>
                </c:pt>
                <c:pt idx="1">
                  <c:v>-2.2774387960338037E-3</c:v>
                </c:pt>
                <c:pt idx="2">
                  <c:v>1.6070471112638419E-2</c:v>
                </c:pt>
                <c:pt idx="3">
                  <c:v>1.0123063067837144E-2</c:v>
                </c:pt>
                <c:pt idx="4">
                  <c:v>-4.6490727079547246E-2</c:v>
                </c:pt>
                <c:pt idx="5">
                  <c:v>0</c:v>
                </c:pt>
              </c:numCache>
            </c:numRef>
          </c:val>
          <c:smooth val="0"/>
          <c:extLst>
            <c:ext xmlns:c16="http://schemas.microsoft.com/office/drawing/2014/chart" uri="{C3380CC4-5D6E-409C-BE32-E72D297353CC}">
              <c16:uniqueId val="{00000002-5E7A-2F45-ACE6-3A9D85062800}"/>
            </c:ext>
          </c:extLst>
        </c:ser>
        <c:ser>
          <c:idx val="3"/>
          <c:order val="3"/>
          <c:tx>
            <c:strRef>
              <c:f>'22 5 Yr Change Prov Sh of Bks'!$EZ$70</c:f>
              <c:strCache>
                <c:ptCount val="1"/>
                <c:pt idx="0">
                  <c:v> First Ontario </c:v>
                </c:pt>
              </c:strCache>
            </c:strRef>
          </c:tx>
          <c:spPr>
            <a:ln w="28575" cap="rnd">
              <a:solidFill>
                <a:schemeClr val="accent4"/>
              </a:solidFill>
              <a:round/>
            </a:ln>
            <a:effectLst/>
          </c:spPr>
          <c:marker>
            <c:symbol val="none"/>
          </c:marker>
          <c:cat>
            <c:numRef>
              <c:f>'22 5 Yr Change Prov Sh of Bks'!$EV$71:$EV$76</c:f>
              <c:numCache>
                <c:formatCode>General</c:formatCode>
                <c:ptCount val="6"/>
                <c:pt idx="0">
                  <c:v>2018</c:v>
                </c:pt>
                <c:pt idx="1">
                  <c:v>2019</c:v>
                </c:pt>
                <c:pt idx="2">
                  <c:v>2020</c:v>
                </c:pt>
                <c:pt idx="3">
                  <c:v>2021</c:v>
                </c:pt>
                <c:pt idx="4">
                  <c:v>2022</c:v>
                </c:pt>
                <c:pt idx="5">
                  <c:v>2023</c:v>
                </c:pt>
              </c:numCache>
            </c:numRef>
          </c:cat>
          <c:val>
            <c:numRef>
              <c:f>'22 5 Yr Change Prov Sh of Bks'!$EZ$71:$EZ$76</c:f>
              <c:numCache>
                <c:formatCode>0.0%</c:formatCode>
                <c:ptCount val="6"/>
                <c:pt idx="0">
                  <c:v>0</c:v>
                </c:pt>
                <c:pt idx="1">
                  <c:v>2.8005771508949836E-2</c:v>
                </c:pt>
                <c:pt idx="2">
                  <c:v>1.5612804244845669E-2</c:v>
                </c:pt>
                <c:pt idx="3">
                  <c:v>0.10667211991830799</c:v>
                </c:pt>
                <c:pt idx="4">
                  <c:v>2.8826184601680273E-2</c:v>
                </c:pt>
                <c:pt idx="5">
                  <c:v>5.0019229219844738E-2</c:v>
                </c:pt>
              </c:numCache>
            </c:numRef>
          </c:val>
          <c:smooth val="0"/>
          <c:extLst>
            <c:ext xmlns:c16="http://schemas.microsoft.com/office/drawing/2014/chart" uri="{C3380CC4-5D6E-409C-BE32-E72D297353CC}">
              <c16:uniqueId val="{00000003-5E7A-2F45-ACE6-3A9D85062800}"/>
            </c:ext>
          </c:extLst>
        </c:ser>
        <c:ser>
          <c:idx val="4"/>
          <c:order val="4"/>
          <c:tx>
            <c:strRef>
              <c:f>'22 5 Yr Change Prov Sh of Bks'!$FA$70</c:f>
              <c:strCache>
                <c:ptCount val="1"/>
                <c:pt idx="0">
                  <c:v> DUCA </c:v>
                </c:pt>
              </c:strCache>
            </c:strRef>
          </c:tx>
          <c:spPr>
            <a:ln w="28575" cap="rnd">
              <a:solidFill>
                <a:schemeClr val="accent5"/>
              </a:solidFill>
              <a:round/>
            </a:ln>
            <a:effectLst/>
          </c:spPr>
          <c:marker>
            <c:symbol val="none"/>
          </c:marker>
          <c:cat>
            <c:numRef>
              <c:f>'22 5 Yr Change Prov Sh of Bks'!$EV$71:$EV$76</c:f>
              <c:numCache>
                <c:formatCode>General</c:formatCode>
                <c:ptCount val="6"/>
                <c:pt idx="0">
                  <c:v>2018</c:v>
                </c:pt>
                <c:pt idx="1">
                  <c:v>2019</c:v>
                </c:pt>
                <c:pt idx="2">
                  <c:v>2020</c:v>
                </c:pt>
                <c:pt idx="3">
                  <c:v>2021</c:v>
                </c:pt>
                <c:pt idx="4">
                  <c:v>2022</c:v>
                </c:pt>
                <c:pt idx="5">
                  <c:v>2023</c:v>
                </c:pt>
              </c:numCache>
            </c:numRef>
          </c:cat>
          <c:val>
            <c:numRef>
              <c:f>'22 5 Yr Change Prov Sh of Bks'!$FA$71:$FA$76</c:f>
              <c:numCache>
                <c:formatCode>0.0%</c:formatCode>
                <c:ptCount val="6"/>
                <c:pt idx="0">
                  <c:v>0</c:v>
                </c:pt>
                <c:pt idx="1">
                  <c:v>9.7488685265397321E-2</c:v>
                </c:pt>
                <c:pt idx="2">
                  <c:v>0.25570601150190053</c:v>
                </c:pt>
                <c:pt idx="3">
                  <c:v>0.50246232607082986</c:v>
                </c:pt>
                <c:pt idx="4">
                  <c:v>0.5877319070598801</c:v>
                </c:pt>
                <c:pt idx="5">
                  <c:v>0.6110078923323391</c:v>
                </c:pt>
              </c:numCache>
            </c:numRef>
          </c:val>
          <c:smooth val="0"/>
          <c:extLst>
            <c:ext xmlns:c16="http://schemas.microsoft.com/office/drawing/2014/chart" uri="{C3380CC4-5D6E-409C-BE32-E72D297353CC}">
              <c16:uniqueId val="{00000004-5E7A-2F45-ACE6-3A9D85062800}"/>
            </c:ext>
          </c:extLst>
        </c:ser>
        <c:dLbls>
          <c:showLegendKey val="0"/>
          <c:showVal val="0"/>
          <c:showCatName val="0"/>
          <c:showSerName val="0"/>
          <c:showPercent val="0"/>
          <c:showBubbleSize val="0"/>
        </c:dLbls>
        <c:smooth val="0"/>
        <c:axId val="888265952"/>
        <c:axId val="888267648"/>
        <c:extLst>
          <c:ext xmlns:c15="http://schemas.microsoft.com/office/drawing/2012/chart" uri="{02D57815-91ED-43cb-92C2-25804820EDAC}">
            <c15:filteredLineSeries>
              <c15:ser>
                <c:idx val="5"/>
                <c:order val="5"/>
                <c:tx>
                  <c:strRef>
                    <c:extLst>
                      <c:ext uri="{02D57815-91ED-43cb-92C2-25804820EDAC}">
                        <c15:formulaRef>
                          <c15:sqref>'22 5 Yr Change Prov Sh of Bks'!$FB$70</c15:sqref>
                        </c15:formulaRef>
                      </c:ext>
                    </c:extLst>
                    <c:strCache>
                      <c:ptCount val="1"/>
                    </c:strCache>
                  </c:strRef>
                </c:tx>
                <c:spPr>
                  <a:ln w="28575" cap="rnd">
                    <a:solidFill>
                      <a:schemeClr val="accent6"/>
                    </a:solidFill>
                    <a:round/>
                  </a:ln>
                  <a:effectLst/>
                </c:spPr>
                <c:marker>
                  <c:symbol val="none"/>
                </c:marker>
                <c:cat>
                  <c:numRef>
                    <c:extLst>
                      <c:ext uri="{02D57815-91ED-43cb-92C2-25804820EDAC}">
                        <c15:formulaRef>
                          <c15:sqref>'22 5 Yr Change Prov Sh of Bks'!$EV$71:$EV$76</c15:sqref>
                        </c15:formulaRef>
                      </c:ext>
                    </c:extLst>
                    <c:numCache>
                      <c:formatCode>General</c:formatCode>
                      <c:ptCount val="6"/>
                      <c:pt idx="0">
                        <c:v>2018</c:v>
                      </c:pt>
                      <c:pt idx="1">
                        <c:v>2019</c:v>
                      </c:pt>
                      <c:pt idx="2">
                        <c:v>2020</c:v>
                      </c:pt>
                      <c:pt idx="3">
                        <c:v>2021</c:v>
                      </c:pt>
                      <c:pt idx="4">
                        <c:v>2022</c:v>
                      </c:pt>
                      <c:pt idx="5">
                        <c:v>2023</c:v>
                      </c:pt>
                    </c:numCache>
                  </c:numRef>
                </c:cat>
                <c:val>
                  <c:numRef>
                    <c:extLst>
                      <c:ext uri="{02D57815-91ED-43cb-92C2-25804820EDAC}">
                        <c15:formulaRef>
                          <c15:sqref>'22 5 Yr Change Prov Sh of Bks'!$FB$71:$FB$76</c15:sqref>
                        </c15:formulaRef>
                      </c:ext>
                    </c:extLst>
                    <c:numCache>
                      <c:formatCode>General</c:formatCode>
                      <c:ptCount val="6"/>
                    </c:numCache>
                  </c:numRef>
                </c:val>
                <c:smooth val="0"/>
                <c:extLst>
                  <c:ext xmlns:c16="http://schemas.microsoft.com/office/drawing/2014/chart" uri="{C3380CC4-5D6E-409C-BE32-E72D297353CC}">
                    <c16:uniqueId val="{00000005-5E7A-2F45-ACE6-3A9D85062800}"/>
                  </c:ext>
                </c:extLst>
              </c15:ser>
            </c15:filteredLineSeries>
          </c:ext>
        </c:extLst>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9397430063704353"/>
          <c:h val="0.11371733505103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OntarioCredit Union Total Loans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3626792374637378"/>
          <c:w val="0.85836329833770775"/>
          <c:h val="0.72046895769352892"/>
        </c:manualLayout>
      </c:layout>
      <c:lineChart>
        <c:grouping val="standard"/>
        <c:varyColors val="0"/>
        <c:ser>
          <c:idx val="0"/>
          <c:order val="0"/>
          <c:tx>
            <c:strRef>
              <c:f>'22 5 Yr Change Prov Sh of Bks'!$EW$78</c:f>
              <c:strCache>
                <c:ptCount val="1"/>
                <c:pt idx="0">
                  <c:v> Meridian </c:v>
                </c:pt>
              </c:strCache>
            </c:strRef>
          </c:tx>
          <c:spPr>
            <a:ln w="28575" cap="rnd">
              <a:solidFill>
                <a:srgbClr val="FF0000"/>
              </a:solidFill>
              <a:round/>
            </a:ln>
            <a:effectLst/>
          </c:spPr>
          <c:marker>
            <c:symbol val="none"/>
          </c:marker>
          <c:cat>
            <c:numRef>
              <c:f>'22 5 Yr Change Prov Sh of Bks'!$EV$79:$EV$84</c:f>
              <c:numCache>
                <c:formatCode>@</c:formatCode>
                <c:ptCount val="6"/>
                <c:pt idx="0">
                  <c:v>2018</c:v>
                </c:pt>
                <c:pt idx="1">
                  <c:v>2019</c:v>
                </c:pt>
                <c:pt idx="2">
                  <c:v>2020</c:v>
                </c:pt>
                <c:pt idx="3">
                  <c:v>2021</c:v>
                </c:pt>
                <c:pt idx="4">
                  <c:v>2022</c:v>
                </c:pt>
                <c:pt idx="5">
                  <c:v>2023</c:v>
                </c:pt>
              </c:numCache>
            </c:numRef>
          </c:cat>
          <c:val>
            <c:numRef>
              <c:f>'22 5 Yr Change Prov Sh of Bks'!$EW$79:$EW$84</c:f>
              <c:numCache>
                <c:formatCode>0.0%</c:formatCode>
                <c:ptCount val="6"/>
                <c:pt idx="0">
                  <c:v>0</c:v>
                </c:pt>
                <c:pt idx="1">
                  <c:v>8.0691298002277853E-2</c:v>
                </c:pt>
                <c:pt idx="2">
                  <c:v>4.77684100279532E-2</c:v>
                </c:pt>
                <c:pt idx="3">
                  <c:v>0.14606883323449821</c:v>
                </c:pt>
                <c:pt idx="4">
                  <c:v>-8.1307710901298555E-2</c:v>
                </c:pt>
                <c:pt idx="5">
                  <c:v>-4.6078782852315495E-2</c:v>
                </c:pt>
              </c:numCache>
            </c:numRef>
          </c:val>
          <c:smooth val="0"/>
          <c:extLst>
            <c:ext xmlns:c16="http://schemas.microsoft.com/office/drawing/2014/chart" uri="{C3380CC4-5D6E-409C-BE32-E72D297353CC}">
              <c16:uniqueId val="{00000000-4AB7-8B49-98A4-829297EB4F6B}"/>
            </c:ext>
          </c:extLst>
        </c:ser>
        <c:ser>
          <c:idx val="1"/>
          <c:order val="1"/>
          <c:tx>
            <c:strRef>
              <c:f>'22 5 Yr Change Prov Sh of Bks'!$EX$78</c:f>
              <c:strCache>
                <c:ptCount val="1"/>
                <c:pt idx="0">
                  <c:v> Libro Credit Union </c:v>
                </c:pt>
              </c:strCache>
            </c:strRef>
          </c:tx>
          <c:spPr>
            <a:ln w="28575" cap="rnd">
              <a:solidFill>
                <a:srgbClr val="0432FF"/>
              </a:solidFill>
              <a:round/>
            </a:ln>
            <a:effectLst/>
          </c:spPr>
          <c:marker>
            <c:symbol val="none"/>
          </c:marker>
          <c:cat>
            <c:numRef>
              <c:f>'22 5 Yr Change Prov Sh of Bks'!$EV$79:$EV$84</c:f>
              <c:numCache>
                <c:formatCode>@</c:formatCode>
                <c:ptCount val="6"/>
                <c:pt idx="0">
                  <c:v>2018</c:v>
                </c:pt>
                <c:pt idx="1">
                  <c:v>2019</c:v>
                </c:pt>
                <c:pt idx="2">
                  <c:v>2020</c:v>
                </c:pt>
                <c:pt idx="3">
                  <c:v>2021</c:v>
                </c:pt>
                <c:pt idx="4">
                  <c:v>2022</c:v>
                </c:pt>
                <c:pt idx="5">
                  <c:v>2023</c:v>
                </c:pt>
              </c:numCache>
            </c:numRef>
          </c:cat>
          <c:val>
            <c:numRef>
              <c:f>'22 5 Yr Change Prov Sh of Bks'!$EX$79:$EX$84</c:f>
              <c:numCache>
                <c:formatCode>0.0%</c:formatCode>
                <c:ptCount val="6"/>
                <c:pt idx="0">
                  <c:v>0</c:v>
                </c:pt>
                <c:pt idx="1">
                  <c:v>-3.1051341555059322E-3</c:v>
                </c:pt>
                <c:pt idx="2">
                  <c:v>-3.4534639784639033E-2</c:v>
                </c:pt>
                <c:pt idx="3">
                  <c:v>5.415420382204409E-2</c:v>
                </c:pt>
                <c:pt idx="4">
                  <c:v>4.8239305142231272E-2</c:v>
                </c:pt>
                <c:pt idx="5">
                  <c:v>0</c:v>
                </c:pt>
              </c:numCache>
            </c:numRef>
          </c:val>
          <c:smooth val="0"/>
          <c:extLst>
            <c:ext xmlns:c16="http://schemas.microsoft.com/office/drawing/2014/chart" uri="{C3380CC4-5D6E-409C-BE32-E72D297353CC}">
              <c16:uniqueId val="{00000001-4AB7-8B49-98A4-829297EB4F6B}"/>
            </c:ext>
          </c:extLst>
        </c:ser>
        <c:ser>
          <c:idx val="2"/>
          <c:order val="2"/>
          <c:tx>
            <c:strRef>
              <c:f>'22 5 Yr Change Prov Sh of Bks'!$EY$78</c:f>
              <c:strCache>
                <c:ptCount val="1"/>
                <c:pt idx="0">
                  <c:v> Alterna </c:v>
                </c:pt>
              </c:strCache>
            </c:strRef>
          </c:tx>
          <c:spPr>
            <a:ln w="28575" cap="rnd">
              <a:solidFill>
                <a:srgbClr val="AB7942"/>
              </a:solidFill>
              <a:prstDash val="solid"/>
              <a:round/>
            </a:ln>
            <a:effectLst/>
          </c:spPr>
          <c:marker>
            <c:symbol val="none"/>
          </c:marker>
          <c:cat>
            <c:numRef>
              <c:f>'22 5 Yr Change Prov Sh of Bks'!$EV$79:$EV$84</c:f>
              <c:numCache>
                <c:formatCode>@</c:formatCode>
                <c:ptCount val="6"/>
                <c:pt idx="0">
                  <c:v>2018</c:v>
                </c:pt>
                <c:pt idx="1">
                  <c:v>2019</c:v>
                </c:pt>
                <c:pt idx="2">
                  <c:v>2020</c:v>
                </c:pt>
                <c:pt idx="3">
                  <c:v>2021</c:v>
                </c:pt>
                <c:pt idx="4">
                  <c:v>2022</c:v>
                </c:pt>
                <c:pt idx="5">
                  <c:v>2023</c:v>
                </c:pt>
              </c:numCache>
            </c:numRef>
          </c:cat>
          <c:val>
            <c:numRef>
              <c:f>'22 5 Yr Change Prov Sh of Bks'!$EY$79:$EY$84</c:f>
              <c:numCache>
                <c:formatCode>0.0%</c:formatCode>
                <c:ptCount val="6"/>
                <c:pt idx="0">
                  <c:v>0</c:v>
                </c:pt>
                <c:pt idx="1">
                  <c:v>-2.9150090801372101E-2</c:v>
                </c:pt>
                <c:pt idx="2">
                  <c:v>-0.12588809004029924</c:v>
                </c:pt>
                <c:pt idx="3">
                  <c:v>-5.8549953224411748E-2</c:v>
                </c:pt>
                <c:pt idx="4">
                  <c:v>3.3640781202319066E-2</c:v>
                </c:pt>
                <c:pt idx="5">
                  <c:v>0</c:v>
                </c:pt>
              </c:numCache>
            </c:numRef>
          </c:val>
          <c:smooth val="0"/>
          <c:extLst>
            <c:ext xmlns:c16="http://schemas.microsoft.com/office/drawing/2014/chart" uri="{C3380CC4-5D6E-409C-BE32-E72D297353CC}">
              <c16:uniqueId val="{00000002-4AB7-8B49-98A4-829297EB4F6B}"/>
            </c:ext>
          </c:extLst>
        </c:ser>
        <c:ser>
          <c:idx val="3"/>
          <c:order val="3"/>
          <c:tx>
            <c:strRef>
              <c:f>'22 5 Yr Change Prov Sh of Bks'!$EZ$78</c:f>
              <c:strCache>
                <c:ptCount val="1"/>
                <c:pt idx="0">
                  <c:v> First Ontario </c:v>
                </c:pt>
              </c:strCache>
            </c:strRef>
          </c:tx>
          <c:spPr>
            <a:ln w="28575" cap="rnd">
              <a:solidFill>
                <a:schemeClr val="accent4"/>
              </a:solidFill>
              <a:round/>
            </a:ln>
            <a:effectLst/>
          </c:spPr>
          <c:marker>
            <c:symbol val="none"/>
          </c:marker>
          <c:cat>
            <c:numRef>
              <c:f>'22 5 Yr Change Prov Sh of Bks'!$EV$79:$EV$84</c:f>
              <c:numCache>
                <c:formatCode>@</c:formatCode>
                <c:ptCount val="6"/>
                <c:pt idx="0">
                  <c:v>2018</c:v>
                </c:pt>
                <c:pt idx="1">
                  <c:v>2019</c:v>
                </c:pt>
                <c:pt idx="2">
                  <c:v>2020</c:v>
                </c:pt>
                <c:pt idx="3">
                  <c:v>2021</c:v>
                </c:pt>
                <c:pt idx="4">
                  <c:v>2022</c:v>
                </c:pt>
                <c:pt idx="5">
                  <c:v>2023</c:v>
                </c:pt>
              </c:numCache>
            </c:numRef>
          </c:cat>
          <c:val>
            <c:numRef>
              <c:f>'22 5 Yr Change Prov Sh of Bks'!$EZ$79:$EZ$84</c:f>
              <c:numCache>
                <c:formatCode>0.0%</c:formatCode>
                <c:ptCount val="6"/>
                <c:pt idx="0">
                  <c:v>0</c:v>
                </c:pt>
                <c:pt idx="1">
                  <c:v>5.0849114641174732E-2</c:v>
                </c:pt>
                <c:pt idx="2">
                  <c:v>6.4721742678554739E-2</c:v>
                </c:pt>
                <c:pt idx="3">
                  <c:v>0.14878133286452225</c:v>
                </c:pt>
                <c:pt idx="4">
                  <c:v>4.2825687679538565E-2</c:v>
                </c:pt>
                <c:pt idx="5">
                  <c:v>4.0330131958404104E-2</c:v>
                </c:pt>
              </c:numCache>
            </c:numRef>
          </c:val>
          <c:smooth val="0"/>
          <c:extLst>
            <c:ext xmlns:c16="http://schemas.microsoft.com/office/drawing/2014/chart" uri="{C3380CC4-5D6E-409C-BE32-E72D297353CC}">
              <c16:uniqueId val="{00000003-4AB7-8B49-98A4-829297EB4F6B}"/>
            </c:ext>
          </c:extLst>
        </c:ser>
        <c:ser>
          <c:idx val="4"/>
          <c:order val="4"/>
          <c:tx>
            <c:strRef>
              <c:f>'22 5 Yr Change Prov Sh of Bks'!$FA$78</c:f>
              <c:strCache>
                <c:ptCount val="1"/>
                <c:pt idx="0">
                  <c:v> DUCA </c:v>
                </c:pt>
              </c:strCache>
            </c:strRef>
          </c:tx>
          <c:spPr>
            <a:ln w="28575" cap="rnd">
              <a:solidFill>
                <a:schemeClr val="accent5"/>
              </a:solidFill>
              <a:round/>
            </a:ln>
            <a:effectLst/>
          </c:spPr>
          <c:marker>
            <c:symbol val="none"/>
          </c:marker>
          <c:cat>
            <c:numRef>
              <c:f>'22 5 Yr Change Prov Sh of Bks'!$EV$79:$EV$84</c:f>
              <c:numCache>
                <c:formatCode>@</c:formatCode>
                <c:ptCount val="6"/>
                <c:pt idx="0">
                  <c:v>2018</c:v>
                </c:pt>
                <c:pt idx="1">
                  <c:v>2019</c:v>
                </c:pt>
                <c:pt idx="2">
                  <c:v>2020</c:v>
                </c:pt>
                <c:pt idx="3">
                  <c:v>2021</c:v>
                </c:pt>
                <c:pt idx="4">
                  <c:v>2022</c:v>
                </c:pt>
                <c:pt idx="5">
                  <c:v>2023</c:v>
                </c:pt>
              </c:numCache>
            </c:numRef>
          </c:cat>
          <c:val>
            <c:numRef>
              <c:f>'22 5 Yr Change Prov Sh of Bks'!$FA$79:$FA$84</c:f>
              <c:numCache>
                <c:formatCode>0.0%</c:formatCode>
                <c:ptCount val="6"/>
                <c:pt idx="0">
                  <c:v>0</c:v>
                </c:pt>
                <c:pt idx="1">
                  <c:v>0.12479605597118335</c:v>
                </c:pt>
                <c:pt idx="2">
                  <c:v>0.25189656443254682</c:v>
                </c:pt>
                <c:pt idx="3">
                  <c:v>0.44189739079756174</c:v>
                </c:pt>
                <c:pt idx="4">
                  <c:v>0.16237433102088483</c:v>
                </c:pt>
                <c:pt idx="5">
                  <c:v>0.20912604610318114</c:v>
                </c:pt>
              </c:numCache>
            </c:numRef>
          </c:val>
          <c:smooth val="0"/>
          <c:extLst>
            <c:ext xmlns:c16="http://schemas.microsoft.com/office/drawing/2014/chart" uri="{C3380CC4-5D6E-409C-BE32-E72D297353CC}">
              <c16:uniqueId val="{00000004-4AB7-8B49-98A4-829297EB4F6B}"/>
            </c:ext>
          </c:extLst>
        </c:ser>
        <c:dLbls>
          <c:showLegendKey val="0"/>
          <c:showVal val="0"/>
          <c:showCatName val="0"/>
          <c:showSerName val="0"/>
          <c:showPercent val="0"/>
          <c:showBubbleSize val="0"/>
        </c:dLbls>
        <c:smooth val="0"/>
        <c:axId val="888265952"/>
        <c:axId val="888267648"/>
        <c:extLst>
          <c:ext xmlns:c15="http://schemas.microsoft.com/office/drawing/2012/chart" uri="{02D57815-91ED-43cb-92C2-25804820EDAC}">
            <c15:filteredLineSeries>
              <c15:ser>
                <c:idx val="5"/>
                <c:order val="5"/>
                <c:tx>
                  <c:strRef>
                    <c:extLst>
                      <c:ext uri="{02D57815-91ED-43cb-92C2-25804820EDAC}">
                        <c15:formulaRef>
                          <c15:sqref>'22 5 Yr Change Prov Sh of Bks'!$FB$78</c15:sqref>
                        </c15:formulaRef>
                      </c:ext>
                    </c:extLst>
                    <c:strCache>
                      <c:ptCount val="1"/>
                    </c:strCache>
                  </c:strRef>
                </c:tx>
                <c:spPr>
                  <a:ln w="28575" cap="rnd">
                    <a:solidFill>
                      <a:schemeClr val="accent6"/>
                    </a:solidFill>
                    <a:round/>
                  </a:ln>
                  <a:effectLst/>
                </c:spPr>
                <c:marker>
                  <c:symbol val="none"/>
                </c:marker>
                <c:cat>
                  <c:numRef>
                    <c:extLst>
                      <c:ext uri="{02D57815-91ED-43cb-92C2-25804820EDAC}">
                        <c15:formulaRef>
                          <c15:sqref>'22 5 Yr Change Prov Sh of Bks'!$EV$79:$EV$84</c15:sqref>
                        </c15:formulaRef>
                      </c:ext>
                    </c:extLst>
                    <c:numCache>
                      <c:formatCode>@</c:formatCode>
                      <c:ptCount val="6"/>
                      <c:pt idx="0">
                        <c:v>2018</c:v>
                      </c:pt>
                      <c:pt idx="1">
                        <c:v>2019</c:v>
                      </c:pt>
                      <c:pt idx="2">
                        <c:v>2020</c:v>
                      </c:pt>
                      <c:pt idx="3">
                        <c:v>2021</c:v>
                      </c:pt>
                      <c:pt idx="4">
                        <c:v>2022</c:v>
                      </c:pt>
                      <c:pt idx="5">
                        <c:v>2023</c:v>
                      </c:pt>
                    </c:numCache>
                  </c:numRef>
                </c:cat>
                <c:val>
                  <c:numRef>
                    <c:extLst>
                      <c:ext uri="{02D57815-91ED-43cb-92C2-25804820EDAC}">
                        <c15:formulaRef>
                          <c15:sqref>'22 5 Yr Change Prov Sh of Bks'!$FB$79:$FB$84</c15:sqref>
                        </c15:formulaRef>
                      </c:ext>
                    </c:extLst>
                    <c:numCache>
                      <c:formatCode>General</c:formatCode>
                      <c:ptCount val="6"/>
                    </c:numCache>
                  </c:numRef>
                </c:val>
                <c:smooth val="0"/>
                <c:extLst>
                  <c:ext xmlns:c16="http://schemas.microsoft.com/office/drawing/2014/chart" uri="{C3380CC4-5D6E-409C-BE32-E72D297353CC}">
                    <c16:uniqueId val="{00000005-4AB7-8B49-98A4-829297EB4F6B}"/>
                  </c:ext>
                </c:extLst>
              </c15:ser>
            </c15:filteredLineSeries>
          </c:ext>
        </c:extLst>
      </c:lineChart>
      <c:catAx>
        <c:axId val="88826595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9294575291871292"/>
          <c:w val="0.86832529627246957"/>
          <c:h val="9.44388647316207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Ontario Credit Unions </a:t>
            </a:r>
          </a:p>
          <a:p>
            <a:pPr>
              <a:defRPr/>
            </a:pPr>
            <a:r>
              <a:rPr lang="en-US" sz="1000"/>
              <a:t>ROE</a:t>
            </a:r>
          </a:p>
        </c:rich>
      </c:tx>
      <c:layout>
        <c:manualLayout>
          <c:xMode val="edge"/>
          <c:yMode val="edge"/>
          <c:x val="0.31882241701754205"/>
          <c:y val="1.81405895691609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Meridian</c:v>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Statement'!$T$103:$T$108</c:f>
              <c:numCache>
                <c:formatCode>0.00%</c:formatCode>
                <c:ptCount val="6"/>
                <c:pt idx="0">
                  <c:v>7.2979906411333575E-2</c:v>
                </c:pt>
                <c:pt idx="1">
                  <c:v>7.3008552246106875E-2</c:v>
                </c:pt>
                <c:pt idx="2">
                  <c:v>5.2077884386078924E-2</c:v>
                </c:pt>
                <c:pt idx="3">
                  <c:v>0.14643324108325123</c:v>
                </c:pt>
                <c:pt idx="4">
                  <c:v>0.13552208827143611</c:v>
                </c:pt>
                <c:pt idx="5">
                  <c:v>5.6485083789222429E-2</c:v>
                </c:pt>
              </c:numCache>
              <c:extLst/>
            </c:numRef>
          </c:val>
          <c:smooth val="0"/>
          <c:extLst>
            <c:ext xmlns:c16="http://schemas.microsoft.com/office/drawing/2014/chart" uri="{C3380CC4-5D6E-409C-BE32-E72D297353CC}">
              <c16:uniqueId val="{00000000-EFD5-2847-B016-1AE9AE453458}"/>
            </c:ext>
          </c:extLst>
        </c:ser>
        <c:ser>
          <c:idx val="1"/>
          <c:order val="1"/>
          <c:tx>
            <c:v>Libro</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Statement'!$V$103:$V$108</c:f>
              <c:numCache>
                <c:formatCode>0.00%</c:formatCode>
                <c:ptCount val="6"/>
                <c:pt idx="0">
                  <c:v>0.12189745414265751</c:v>
                </c:pt>
                <c:pt idx="1">
                  <c:v>0.1565408072363462</c:v>
                </c:pt>
                <c:pt idx="2">
                  <c:v>6.576784388588397E-2</c:v>
                </c:pt>
                <c:pt idx="3">
                  <c:v>0.13940621786055041</c:v>
                </c:pt>
                <c:pt idx="4">
                  <c:v>0.25597118478934783</c:v>
                </c:pt>
                <c:pt idx="5">
                  <c:v>7.7882177711695297E-2</c:v>
                </c:pt>
              </c:numCache>
              <c:extLst/>
            </c:numRef>
          </c:val>
          <c:smooth val="0"/>
          <c:extLst>
            <c:ext xmlns:c16="http://schemas.microsoft.com/office/drawing/2014/chart" uri="{C3380CC4-5D6E-409C-BE32-E72D297353CC}">
              <c16:uniqueId val="{00000001-EFD5-2847-B016-1AE9AE453458}"/>
            </c:ext>
          </c:extLst>
        </c:ser>
        <c:ser>
          <c:idx val="2"/>
          <c:order val="2"/>
          <c:tx>
            <c:v>Alterna</c:v>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Statement'!$W$103:$W$108</c:f>
              <c:numCache>
                <c:formatCode>0.00%</c:formatCode>
                <c:ptCount val="6"/>
                <c:pt idx="0">
                  <c:v>7.4756059430289623E-2</c:v>
                </c:pt>
                <c:pt idx="1">
                  <c:v>4.6317508371690429E-2</c:v>
                </c:pt>
                <c:pt idx="2">
                  <c:v>6.6066109488417832E-2</c:v>
                </c:pt>
                <c:pt idx="3">
                  <c:v>3.2785932769833943E-2</c:v>
                </c:pt>
                <c:pt idx="4">
                  <c:v>3.5356000083589738E-2</c:v>
                </c:pt>
                <c:pt idx="5">
                  <c:v>2.3365250265195592E-2</c:v>
                </c:pt>
              </c:numCache>
              <c:extLst/>
            </c:numRef>
          </c:val>
          <c:smooth val="0"/>
          <c:extLst xmlns:c15="http://schemas.microsoft.com/office/drawing/2012/chart">
            <c:ext xmlns:c16="http://schemas.microsoft.com/office/drawing/2014/chart" uri="{C3380CC4-5D6E-409C-BE32-E72D297353CC}">
              <c16:uniqueId val="{00000002-EFD5-2847-B016-1AE9AE453458}"/>
            </c:ext>
          </c:extLst>
        </c:ser>
        <c:ser>
          <c:idx val="4"/>
          <c:order val="3"/>
          <c:tx>
            <c:v>First Ontario</c:v>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'18. Income Statement'!$A$103:$A$108</c:f>
              <c:numCache>
                <c:formatCode>General</c:formatCode>
                <c:ptCount val="6"/>
                <c:pt idx="0">
                  <c:v>2018</c:v>
                </c:pt>
                <c:pt idx="1">
                  <c:v>2019</c:v>
                </c:pt>
                <c:pt idx="2">
                  <c:v>2020</c:v>
                </c:pt>
                <c:pt idx="3">
                  <c:v>2021</c:v>
                </c:pt>
                <c:pt idx="4">
                  <c:v>2022</c:v>
                </c:pt>
                <c:pt idx="5">
                  <c:v>2023</c:v>
                </c:pt>
              </c:numCache>
              <c:extLst/>
            </c:numRef>
          </c:cat>
          <c:val>
            <c:numRef>
              <c:f>'18. Income Statement'!$Y$103:$Y$108</c:f>
              <c:numCache>
                <c:formatCode>0.00%</c:formatCode>
                <c:ptCount val="6"/>
                <c:pt idx="0">
                  <c:v>3.6504539881741398E-2</c:v>
                </c:pt>
                <c:pt idx="1">
                  <c:v>6.0948572487390357E-2</c:v>
                </c:pt>
                <c:pt idx="2">
                  <c:v>9.9329526697593082E-2</c:v>
                </c:pt>
                <c:pt idx="3">
                  <c:v>0.21150628031384383</c:v>
                </c:pt>
                <c:pt idx="4">
                  <c:v>0.10329677082373183</c:v>
                </c:pt>
                <c:pt idx="5">
                  <c:v>2.0808753194789361E-2</c:v>
                </c:pt>
              </c:numCache>
              <c:extLst/>
            </c:numRef>
          </c:val>
          <c:smooth val="0"/>
          <c:extLst>
            <c:ext xmlns:c16="http://schemas.microsoft.com/office/drawing/2014/chart" uri="{C3380CC4-5D6E-409C-BE32-E72D297353CC}">
              <c16:uniqueId val="{00000003-EFD5-2847-B016-1AE9AE453458}"/>
            </c:ext>
          </c:extLst>
        </c:ser>
        <c:ser>
          <c:idx val="3"/>
          <c:order val="4"/>
          <c:tx>
            <c:v>DUCA</c:v>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2018</c:v>
              </c:pt>
              <c:pt idx="1">
                <c:v>2019</c:v>
              </c:pt>
              <c:pt idx="2">
                <c:v>2020</c:v>
              </c:pt>
              <c:pt idx="3">
                <c:v>2021</c:v>
              </c:pt>
              <c:pt idx="4">
                <c:v>2022</c:v>
              </c:pt>
              <c:pt idx="5">
                <c:v>2023</c:v>
              </c:pt>
              <c:extLst>
                <c:ext xmlns:c15="http://schemas.microsoft.com/office/drawing/2012/chart" uri="{02D57815-91ED-43cb-92C2-25804820EDAC}">
                  <c15:autoCat val="1"/>
                </c:ext>
              </c:extLst>
            </c:strLit>
          </c:cat>
          <c:val>
            <c:numRef>
              <c:f>'18. Income Statement'!$Z$103:$Z$108</c:f>
              <c:numCache>
                <c:formatCode>0.00%</c:formatCode>
                <c:ptCount val="6"/>
                <c:pt idx="0">
                  <c:v>7.2308294255397421E-2</c:v>
                </c:pt>
                <c:pt idx="1">
                  <c:v>6.1047580762421207E-2</c:v>
                </c:pt>
                <c:pt idx="2">
                  <c:v>4.4400244609027063E-2</c:v>
                </c:pt>
                <c:pt idx="3">
                  <c:v>8.0828199966702485E-2</c:v>
                </c:pt>
                <c:pt idx="4">
                  <c:v>4.9214189221788003E-2</c:v>
                </c:pt>
                <c:pt idx="5">
                  <c:v>4.7861081078841954E-2</c:v>
                </c:pt>
              </c:numCache>
              <c:extLst/>
            </c:numRef>
          </c:val>
          <c:smooth val="0"/>
          <c:extLst>
            <c:ext xmlns:c16="http://schemas.microsoft.com/office/drawing/2014/chart" uri="{C3380CC4-5D6E-409C-BE32-E72D297353CC}">
              <c16:uniqueId val="{00000004-EFD5-2847-B016-1AE9AE453458}"/>
            </c:ext>
          </c:extLst>
        </c:ser>
        <c:dLbls>
          <c:showLegendKey val="0"/>
          <c:showVal val="0"/>
          <c:showCatName val="0"/>
          <c:showSerName val="0"/>
          <c:showPercent val="0"/>
          <c:showBubbleSize val="0"/>
        </c:dLbls>
        <c:smooth val="0"/>
        <c:axId val="1873973856"/>
        <c:axId val="1874471200"/>
        <c:extLst/>
      </c:lineChart>
      <c:catAx>
        <c:axId val="187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471200"/>
        <c:crosses val="autoZero"/>
        <c:auto val="1"/>
        <c:lblAlgn val="ctr"/>
        <c:lblOffset val="100"/>
        <c:noMultiLvlLbl val="0"/>
      </c:catAx>
      <c:valAx>
        <c:axId val="1874471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Alterna</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79303349793141"/>
          <c:y val="0.1474748675283514"/>
          <c:w val="0.85836329833770775"/>
          <c:h val="0.63853150431667738"/>
        </c:manualLayout>
      </c:layout>
      <c:lineChart>
        <c:grouping val="standard"/>
        <c:varyColors val="0"/>
        <c:ser>
          <c:idx val="0"/>
          <c:order val="0"/>
          <c:tx>
            <c:strRef>
              <c:f>'22 5 Yr Change Prov Sh of Bks'!$FV$4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Bks'!$FV$5:$FV$10</c:f>
              <c:numCache>
                <c:formatCode>0.0%</c:formatCode>
                <c:ptCount val="6"/>
                <c:pt idx="0">
                  <c:v>0</c:v>
                </c:pt>
                <c:pt idx="1">
                  <c:v>5.399410933187028E-2</c:v>
                </c:pt>
                <c:pt idx="2">
                  <c:v>9.1553444531511041E-2</c:v>
                </c:pt>
                <c:pt idx="3">
                  <c:v>0.22865308344509347</c:v>
                </c:pt>
                <c:pt idx="4">
                  <c:v>0.15196604916846154</c:v>
                </c:pt>
                <c:pt idx="5">
                  <c:v>6.4581913981424877E-2</c:v>
                </c:pt>
              </c:numCache>
            </c:numRef>
          </c:val>
          <c:smooth val="0"/>
          <c:extLst>
            <c:ext xmlns:c16="http://schemas.microsoft.com/office/drawing/2014/chart" uri="{C3380CC4-5D6E-409C-BE32-E72D297353CC}">
              <c16:uniqueId val="{00000000-3505-4446-AF95-94362D0DB8C2}"/>
            </c:ext>
          </c:extLst>
        </c:ser>
        <c:ser>
          <c:idx val="1"/>
          <c:order val="1"/>
          <c:tx>
            <c:strRef>
              <c:f>'22 5 Yr Change Prov Sh of Bks'!$FW$4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Bks'!$FW$5:$FW$10</c:f>
              <c:numCache>
                <c:formatCode>0.0%</c:formatCode>
                <c:ptCount val="6"/>
                <c:pt idx="0">
                  <c:v>0</c:v>
                </c:pt>
                <c:pt idx="1">
                  <c:v>-5.2289228726635217E-2</c:v>
                </c:pt>
                <c:pt idx="2">
                  <c:v>2.0183501377978232E-2</c:v>
                </c:pt>
                <c:pt idx="3">
                  <c:v>-0.13300977881716969</c:v>
                </c:pt>
                <c:pt idx="4">
                  <c:v>-0.2859674380604415</c:v>
                </c:pt>
                <c:pt idx="5">
                  <c:v>-0.27595491752579759</c:v>
                </c:pt>
              </c:numCache>
            </c:numRef>
          </c:val>
          <c:smooth val="0"/>
          <c:extLst>
            <c:ext xmlns:c16="http://schemas.microsoft.com/office/drawing/2014/chart" uri="{C3380CC4-5D6E-409C-BE32-E72D297353CC}">
              <c16:uniqueId val="{00000001-3505-4446-AF95-94362D0DB8C2}"/>
            </c:ext>
          </c:extLst>
        </c:ser>
        <c:ser>
          <c:idx val="3"/>
          <c:order val="3"/>
          <c:tx>
            <c:strRef>
              <c:f>'22 5 Yr Change Prov Sh of Bks'!$FY$4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Bks'!$FY$5:$FY$10</c:f>
              <c:numCache>
                <c:formatCode>0.0%</c:formatCode>
                <c:ptCount val="6"/>
                <c:pt idx="0">
                  <c:v>0</c:v>
                </c:pt>
                <c:pt idx="1">
                  <c:v>-3.4927088547426682E-2</c:v>
                </c:pt>
                <c:pt idx="2">
                  <c:v>-0.15346205864420401</c:v>
                </c:pt>
                <c:pt idx="3">
                  <c:v>-6.9587072454242255E-2</c:v>
                </c:pt>
                <c:pt idx="4">
                  <c:v>3.1724961567704798E-3</c:v>
                </c:pt>
                <c:pt idx="5">
                  <c:v>4.2825408880089906E-2</c:v>
                </c:pt>
              </c:numCache>
            </c:numRef>
          </c:val>
          <c:smooth val="0"/>
          <c:extLst>
            <c:ext xmlns:c16="http://schemas.microsoft.com/office/drawing/2014/chart" uri="{C3380CC4-5D6E-409C-BE32-E72D297353CC}">
              <c16:uniqueId val="{00000002-3505-4446-AF95-94362D0DB8C2}"/>
            </c:ext>
          </c:extLst>
        </c:ser>
        <c:ser>
          <c:idx val="4"/>
          <c:order val="4"/>
          <c:tx>
            <c:strRef>
              <c:f>'22 5 Yr Change Prov Sh of Bks'!$FZ$4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Bks'!$FZ$5:$FZ$10</c:f>
              <c:numCache>
                <c:formatCode>0.0%</c:formatCode>
                <c:ptCount val="6"/>
                <c:pt idx="0">
                  <c:v>0</c:v>
                </c:pt>
                <c:pt idx="1">
                  <c:v>-4.6367924646114632E-2</c:v>
                </c:pt>
                <c:pt idx="2">
                  <c:v>-4.1127410708348459E-2</c:v>
                </c:pt>
                <c:pt idx="3">
                  <c:v>-0.21032972072100178</c:v>
                </c:pt>
                <c:pt idx="4">
                  <c:v>-0.13991889616734168</c:v>
                </c:pt>
                <c:pt idx="5">
                  <c:v>-0.19271843451997464</c:v>
                </c:pt>
              </c:numCache>
            </c:numRef>
          </c:val>
          <c:smooth val="0"/>
          <c:extLst>
            <c:ext xmlns:c16="http://schemas.microsoft.com/office/drawing/2014/chart" uri="{C3380CC4-5D6E-409C-BE32-E72D297353CC}">
              <c16:uniqueId val="{00000003-3505-4446-AF95-94362D0DB8C2}"/>
            </c:ext>
          </c:extLst>
        </c:ser>
        <c:ser>
          <c:idx val="5"/>
          <c:order val="5"/>
          <c:tx>
            <c:strRef>
              <c:f>'22 5 Yr Change Prov Sh of Bks'!$GA$4</c:f>
              <c:strCache>
                <c:ptCount val="1"/>
                <c:pt idx="0">
                  <c:v>Total Loans</c:v>
                </c:pt>
              </c:strCache>
            </c:strRef>
          </c:tx>
          <c:spPr>
            <a:ln w="28575" cap="rnd">
              <a:solidFill>
                <a:srgbClr val="FF0000"/>
              </a:solidFill>
              <a:prstDash val="sysDot"/>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Bks'!$GA$5:$GA$10</c:f>
              <c:numCache>
                <c:formatCode>0.0%</c:formatCode>
                <c:ptCount val="6"/>
                <c:pt idx="0">
                  <c:v>0</c:v>
                </c:pt>
                <c:pt idx="1">
                  <c:v>-2.9150090801372101E-2</c:v>
                </c:pt>
                <c:pt idx="2">
                  <c:v>-0.12588809004029924</c:v>
                </c:pt>
                <c:pt idx="3">
                  <c:v>-5.8549953224411748E-2</c:v>
                </c:pt>
                <c:pt idx="4">
                  <c:v>3.3640781202319066E-2</c:v>
                </c:pt>
                <c:pt idx="5">
                  <c:v>7.1203670730401847E-2</c:v>
                </c:pt>
              </c:numCache>
            </c:numRef>
          </c:val>
          <c:smooth val="0"/>
          <c:extLst>
            <c:ext xmlns:c16="http://schemas.microsoft.com/office/drawing/2014/chart" uri="{C3380CC4-5D6E-409C-BE32-E72D297353CC}">
              <c16:uniqueId val="{00000004-3505-4446-AF95-94362D0DB8C2}"/>
            </c:ext>
          </c:extLst>
        </c:ser>
        <c:dLbls>
          <c:showLegendKey val="0"/>
          <c:showVal val="0"/>
          <c:showCatName val="0"/>
          <c:showSerName val="0"/>
          <c:showPercent val="0"/>
          <c:showBubbleSize val="0"/>
        </c:dLbls>
        <c:smooth val="0"/>
        <c:axId val="888265952"/>
        <c:axId val="888267648"/>
        <c:extLst>
          <c:ext xmlns:c15="http://schemas.microsoft.com/office/drawing/2012/chart" uri="{02D57815-91ED-43cb-92C2-25804820EDAC}">
            <c15:filteredLineSeries>
              <c15:ser>
                <c:idx val="2"/>
                <c:order val="2"/>
                <c:tx>
                  <c:strRef>
                    <c:extLst>
                      <c:ext uri="{02D57815-91ED-43cb-92C2-25804820EDAC}">
                        <c15:formulaRef>
                          <c15:sqref>'22 5 Yr Change Prov Sh of Bks'!$FX$4</c15:sqref>
                        </c15:formulaRef>
                      </c:ext>
                    </c:extLst>
                    <c:strCache>
                      <c:ptCount val="1"/>
                      <c:pt idx="0">
                        <c:v>Total Deposits</c:v>
                      </c:pt>
                    </c:strCache>
                  </c:strRef>
                </c:tx>
                <c:spPr>
                  <a:ln w="28575" cap="rnd">
                    <a:solidFill>
                      <a:srgbClr val="0432FF"/>
                    </a:solidFill>
                    <a:prstDash val="sysDot"/>
                    <a:round/>
                  </a:ln>
                  <a:effectLst/>
                </c:spPr>
                <c:marker>
                  <c:symbol val="none"/>
                </c:marker>
                <c:cat>
                  <c:numRef>
                    <c:extLst>
                      <c:ext uri="{02D57815-91ED-43cb-92C2-25804820EDAC}">
                        <c15:formulaRef>
                          <c15:sqref>'22 5 Yr Change Prov Sh of Bks'!$A$5:$A$10</c15:sqref>
                        </c15:formulaRef>
                      </c:ext>
                    </c:extLst>
                    <c:numCache>
                      <c:formatCode>General</c:formatCode>
                      <c:ptCount val="6"/>
                      <c:pt idx="0">
                        <c:v>2018</c:v>
                      </c:pt>
                      <c:pt idx="1">
                        <c:v>2019</c:v>
                      </c:pt>
                      <c:pt idx="2">
                        <c:v>2020</c:v>
                      </c:pt>
                      <c:pt idx="3">
                        <c:v>2021</c:v>
                      </c:pt>
                      <c:pt idx="4">
                        <c:v>2022</c:v>
                      </c:pt>
                      <c:pt idx="5">
                        <c:v>2023</c:v>
                      </c:pt>
                    </c:numCache>
                  </c:numRef>
                </c:cat>
                <c:val>
                  <c:numRef>
                    <c:extLst>
                      <c:ext uri="{02D57815-91ED-43cb-92C2-25804820EDAC}">
                        <c15:formulaRef>
                          <c15:sqref>'22 5 Yr Change Prov Sh of Bks'!$FX$5:$FX$10</c15:sqref>
                        </c15:formulaRef>
                      </c:ext>
                    </c:extLst>
                    <c:numCache>
                      <c:formatCode>0.0%</c:formatCode>
                      <c:ptCount val="6"/>
                      <c:pt idx="0">
                        <c:v>0</c:v>
                      </c:pt>
                      <c:pt idx="1">
                        <c:v>-2.2774387960338037E-3</c:v>
                      </c:pt>
                      <c:pt idx="2">
                        <c:v>1.6070471112638419E-2</c:v>
                      </c:pt>
                      <c:pt idx="3">
                        <c:v>1.0123063067837144E-2</c:v>
                      </c:pt>
                      <c:pt idx="4">
                        <c:v>-4.6490727079547246E-2</c:v>
                      </c:pt>
                      <c:pt idx="5">
                        <c:v>-9.4557769242511108E-2</c:v>
                      </c:pt>
                    </c:numCache>
                  </c:numRef>
                </c:val>
                <c:smooth val="0"/>
                <c:extLst>
                  <c:ext xmlns:c16="http://schemas.microsoft.com/office/drawing/2014/chart" uri="{C3380CC4-5D6E-409C-BE32-E72D297353CC}">
                    <c16:uniqueId val="{00000005-3505-4446-AF95-94362D0DB8C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'22 5 Yr Change Prov Sh of Bks'!$GB$4</c15:sqref>
                        </c15:formulaRef>
                      </c:ext>
                    </c:extLst>
                    <c:strCache>
                      <c:ptCount val="1"/>
                      <c:pt idx="0">
                        <c:v>Total Prods</c:v>
                      </c:pt>
                    </c:strCache>
                  </c:strRef>
                </c:tx>
                <c:spPr>
                  <a:ln w="28575" cap="rnd">
                    <a:solidFill>
                      <a:schemeClr val="tx1"/>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'22 5 Yr Change Prov Sh of Bks'!$A$5:$A$10</c15:sqref>
                        </c15:formulaRef>
                      </c:ext>
                    </c:extLst>
                    <c:numCache>
                      <c:formatCode>General</c:formatCode>
                      <c:ptCount val="6"/>
                      <c:pt idx="0">
                        <c:v>2018</c:v>
                      </c:pt>
                      <c:pt idx="1">
                        <c:v>2019</c:v>
                      </c:pt>
                      <c:pt idx="2">
                        <c:v>2020</c:v>
                      </c:pt>
                      <c:pt idx="3">
                        <c:v>2021</c:v>
                      </c:pt>
                      <c:pt idx="4">
                        <c:v>2022</c:v>
                      </c:pt>
                      <c:pt idx="5">
                        <c:v>2023</c:v>
                      </c:pt>
                    </c:numCache>
                  </c:numRef>
                </c:cat>
                <c:val>
                  <c:numRef>
                    <c:extLst xmlns:c15="http://schemas.microsoft.com/office/drawing/2012/chart">
                      <c:ext xmlns:c15="http://schemas.microsoft.com/office/drawing/2012/chart" uri="{02D57815-91ED-43cb-92C2-25804820EDAC}">
                        <c15:formulaRef>
                          <c15:sqref>'22 5 Yr Change Prov Sh of Bks'!$GB$5:$GB$10</c15:sqref>
                        </c15:formulaRef>
                      </c:ext>
                    </c:extLst>
                    <c:numCache>
                      <c:formatCode>0.0%</c:formatCode>
                      <c:ptCount val="6"/>
                      <c:pt idx="0">
                        <c:v>0</c:v>
                      </c:pt>
                      <c:pt idx="1">
                        <c:v>-1.4113587868937301E-2</c:v>
                      </c:pt>
                      <c:pt idx="2">
                        <c:v>-4.1575562262314174E-2</c:v>
                      </c:pt>
                      <c:pt idx="3">
                        <c:v>-1.5023512472705629E-2</c:v>
                      </c:pt>
                      <c:pt idx="4">
                        <c:v>9.7875677189026358E-2</c:v>
                      </c:pt>
                      <c:pt idx="5">
                        <c:v>-1.9580973633864129E-2</c:v>
                      </c:pt>
                    </c:numCache>
                  </c:numRef>
                </c:val>
                <c:smooth val="0"/>
                <c:extLst xmlns:c15="http://schemas.microsoft.com/office/drawing/2012/chart">
                  <c:ext xmlns:c16="http://schemas.microsoft.com/office/drawing/2014/chart" uri="{C3380CC4-5D6E-409C-BE32-E72D297353CC}">
                    <c16:uniqueId val="{00000006-3505-4446-AF95-94362D0DB8C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'22 5 Yr Change Prov Sh of Bks'!$GC$4</c15:sqref>
                        </c15:formulaRef>
                      </c:ext>
                    </c:extLst>
                    <c:strCache>
                      <c:ptCount val="1"/>
                      <c:pt idx="0">
                        <c:v>Mutual Funds</c:v>
                      </c:pt>
                    </c:strCache>
                  </c:strRef>
                </c:tx>
                <c:spPr>
                  <a:ln w="28575" cap="rnd">
                    <a:solidFill>
                      <a:srgbClr val="7030A0"/>
                    </a:solidFill>
                    <a:round/>
                  </a:ln>
                  <a:effectLst/>
                </c:spPr>
                <c:marker>
                  <c:symbol val="none"/>
                </c:marker>
                <c:cat>
                  <c:numRef>
                    <c:extLst xmlns:c15="http://schemas.microsoft.com/office/drawing/2012/chart">
                      <c:ext xmlns:c15="http://schemas.microsoft.com/office/drawing/2012/chart" uri="{02D57815-91ED-43cb-92C2-25804820EDAC}">
                        <c15:formulaRef>
                          <c15:sqref>'22 5 Yr Change Prov Sh of Bks'!$A$5:$A$10</c15:sqref>
                        </c15:formulaRef>
                      </c:ext>
                    </c:extLst>
                    <c:numCache>
                      <c:formatCode>General</c:formatCode>
                      <c:ptCount val="6"/>
                      <c:pt idx="0">
                        <c:v>2018</c:v>
                      </c:pt>
                      <c:pt idx="1">
                        <c:v>2019</c:v>
                      </c:pt>
                      <c:pt idx="2">
                        <c:v>2020</c:v>
                      </c:pt>
                      <c:pt idx="3">
                        <c:v>2021</c:v>
                      </c:pt>
                      <c:pt idx="4">
                        <c:v>2022</c:v>
                      </c:pt>
                      <c:pt idx="5">
                        <c:v>2023</c:v>
                      </c:pt>
                    </c:numCache>
                  </c:numRef>
                </c:cat>
                <c:val>
                  <c:numRef>
                    <c:extLst xmlns:c15="http://schemas.microsoft.com/office/drawing/2012/chart">
                      <c:ext xmlns:c15="http://schemas.microsoft.com/office/drawing/2012/chart" uri="{02D57815-91ED-43cb-92C2-25804820EDAC}">
                        <c15:formulaRef>
                          <c15:sqref>'22 5 Yr Change Prov Sh of Bks'!$GC$5:$GC$10</c15:sqref>
                        </c15:formulaRef>
                      </c:ext>
                    </c:extLst>
                    <c:numCache>
                      <c:formatCode>0.0%</c:formatCode>
                      <c:ptCount val="6"/>
                      <c:pt idx="0">
                        <c:v>0</c:v>
                      </c:pt>
                      <c:pt idx="1">
                        <c:v>-1.1258763024332088E-2</c:v>
                      </c:pt>
                      <c:pt idx="2">
                        <c:v>-2.2501104686204667E-2</c:v>
                      </c:pt>
                      <c:pt idx="3">
                        <c:v>-1</c:v>
                      </c:pt>
                      <c:pt idx="4">
                        <c:v>-1</c:v>
                      </c:pt>
                      <c:pt idx="5">
                        <c:v>-1</c:v>
                      </c:pt>
                    </c:numCache>
                  </c:numRef>
                </c:val>
                <c:smooth val="0"/>
                <c:extLst xmlns:c15="http://schemas.microsoft.com/office/drawing/2012/chart">
                  <c:ext xmlns:c16="http://schemas.microsoft.com/office/drawing/2014/chart" uri="{C3380CC4-5D6E-409C-BE32-E72D297353CC}">
                    <c16:uniqueId val="{00000007-3505-4446-AF95-94362D0DB8C2}"/>
                  </c:ext>
                </c:extLst>
              </c15:ser>
            </c15:filteredLineSeries>
          </c:ext>
        </c:extLst>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6948949695241583"/>
          <c:h val="0.160961187191050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Libro</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114610673665"/>
          <c:y val="0.147584001406663"/>
          <c:w val="0.85836329833770775"/>
          <c:h val="0.64680802896846545"/>
        </c:manualLayout>
      </c:layout>
      <c:lineChart>
        <c:grouping val="standard"/>
        <c:varyColors val="0"/>
        <c:ser>
          <c:idx val="0"/>
          <c:order val="0"/>
          <c:tx>
            <c:strRef>
              <c:f>'22 5 Yr Change Prov Sh of Bks'!$FN$4</c:f>
              <c:strCache>
                <c:ptCount val="1"/>
                <c:pt idx="0">
                  <c:v>Demand</c:v>
                </c:pt>
              </c:strCache>
            </c:strRef>
          </c:tx>
          <c:spPr>
            <a:ln w="28575" cap="rnd">
              <a:solidFill>
                <a:srgbClr val="00FA00"/>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Bks'!$FN$5:$FN$10</c:f>
              <c:numCache>
                <c:formatCode>0.0%</c:formatCode>
                <c:ptCount val="6"/>
                <c:pt idx="0">
                  <c:v>0</c:v>
                </c:pt>
                <c:pt idx="1">
                  <c:v>2.6590818094853804E-2</c:v>
                </c:pt>
                <c:pt idx="2">
                  <c:v>0.10493764193049622</c:v>
                </c:pt>
                <c:pt idx="3">
                  <c:v>0.30058735901265393</c:v>
                </c:pt>
                <c:pt idx="4">
                  <c:v>0.26888412995812566</c:v>
                </c:pt>
                <c:pt idx="5">
                  <c:v>0.26699430446938377</c:v>
                </c:pt>
              </c:numCache>
            </c:numRef>
          </c:val>
          <c:smooth val="0"/>
          <c:extLst>
            <c:ext xmlns:c16="http://schemas.microsoft.com/office/drawing/2014/chart" uri="{C3380CC4-5D6E-409C-BE32-E72D297353CC}">
              <c16:uniqueId val="{00000000-3763-594A-A157-74A596FAA14E}"/>
            </c:ext>
          </c:extLst>
        </c:ser>
        <c:ser>
          <c:idx val="1"/>
          <c:order val="1"/>
          <c:tx>
            <c:strRef>
              <c:f>'22 5 Yr Change Prov Sh of Bks'!$FO$4</c:f>
              <c:strCache>
                <c:ptCount val="1"/>
                <c:pt idx="0">
                  <c:v>Term</c:v>
                </c:pt>
              </c:strCache>
            </c:strRef>
          </c:tx>
          <c:spPr>
            <a:ln w="28575" cap="rnd">
              <a:solidFill>
                <a:srgbClr val="C00000"/>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Bks'!$FO$5:$FO$10</c:f>
              <c:numCache>
                <c:formatCode>0.0%</c:formatCode>
                <c:ptCount val="6"/>
                <c:pt idx="0">
                  <c:v>0</c:v>
                </c:pt>
                <c:pt idx="1">
                  <c:v>1.1312577288058449E-2</c:v>
                </c:pt>
                <c:pt idx="2">
                  <c:v>0.13458344761682212</c:v>
                </c:pt>
                <c:pt idx="3">
                  <c:v>0.1723100195708831</c:v>
                </c:pt>
                <c:pt idx="4">
                  <c:v>-0.25837312433308735</c:v>
                </c:pt>
                <c:pt idx="5">
                  <c:v>-0.1811495263461646</c:v>
                </c:pt>
              </c:numCache>
            </c:numRef>
          </c:val>
          <c:smooth val="0"/>
          <c:extLst>
            <c:ext xmlns:c16="http://schemas.microsoft.com/office/drawing/2014/chart" uri="{C3380CC4-5D6E-409C-BE32-E72D297353CC}">
              <c16:uniqueId val="{00000001-3763-594A-A157-74A596FAA14E}"/>
            </c:ext>
          </c:extLst>
        </c:ser>
        <c:ser>
          <c:idx val="3"/>
          <c:order val="3"/>
          <c:tx>
            <c:strRef>
              <c:f>'22 5 Yr Change Prov Sh of Bks'!$FQ$4</c:f>
              <c:strCache>
                <c:ptCount val="1"/>
                <c:pt idx="0">
                  <c:v>Mortgages</c:v>
                </c:pt>
              </c:strCache>
            </c:strRef>
          </c:tx>
          <c:spPr>
            <a:ln w="28575" cap="rnd">
              <a:solidFill>
                <a:srgbClr val="AB7942"/>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Bks'!$FQ$5:$FQ$10</c:f>
              <c:numCache>
                <c:formatCode>0.0%</c:formatCode>
                <c:ptCount val="6"/>
                <c:pt idx="0">
                  <c:v>0</c:v>
                </c:pt>
                <c:pt idx="1">
                  <c:v>4.1192512136929973E-5</c:v>
                </c:pt>
                <c:pt idx="2">
                  <c:v>-3.7070717380094313E-2</c:v>
                </c:pt>
                <c:pt idx="3">
                  <c:v>6.0877051821029614E-2</c:v>
                </c:pt>
                <c:pt idx="4">
                  <c:v>3.112941790779938E-2</c:v>
                </c:pt>
                <c:pt idx="5">
                  <c:v>6.6468432662673115E-3</c:v>
                </c:pt>
              </c:numCache>
            </c:numRef>
          </c:val>
          <c:smooth val="0"/>
          <c:extLst>
            <c:ext xmlns:c16="http://schemas.microsoft.com/office/drawing/2014/chart" uri="{C3380CC4-5D6E-409C-BE32-E72D297353CC}">
              <c16:uniqueId val="{00000002-3763-594A-A157-74A596FAA14E}"/>
            </c:ext>
          </c:extLst>
        </c:ser>
        <c:ser>
          <c:idx val="4"/>
          <c:order val="4"/>
          <c:tx>
            <c:strRef>
              <c:f>'22 5 Yr Change Prov Sh of Bks'!$FR$4</c:f>
              <c:strCache>
                <c:ptCount val="1"/>
                <c:pt idx="0">
                  <c:v>Pers Loans</c:v>
                </c:pt>
              </c:strCache>
            </c:strRef>
          </c:tx>
          <c:spPr>
            <a:ln w="28575" cap="rnd">
              <a:solidFill>
                <a:srgbClr val="00B0F0"/>
              </a:solidFill>
              <a:round/>
            </a:ln>
            <a:effectLst/>
          </c:spPr>
          <c:marker>
            <c:symbol val="none"/>
          </c:marker>
          <c:cat>
            <c:numRef>
              <c:f>'22 5 Yr Change Prov Sh of Bks'!$A$5:$A$10</c:f>
              <c:numCache>
                <c:formatCode>General</c:formatCode>
                <c:ptCount val="6"/>
                <c:pt idx="0">
                  <c:v>2018</c:v>
                </c:pt>
                <c:pt idx="1">
                  <c:v>2019</c:v>
                </c:pt>
                <c:pt idx="2">
                  <c:v>2020</c:v>
                </c:pt>
                <c:pt idx="3">
                  <c:v>2021</c:v>
                </c:pt>
                <c:pt idx="4">
                  <c:v>2022</c:v>
                </c:pt>
                <c:pt idx="5">
                  <c:v>2023</c:v>
                </c:pt>
              </c:numCache>
            </c:numRef>
          </c:cat>
          <c:val>
            <c:numRef>
              <c:f>'22 5 Yr Change Prov Sh of Bks'!$FR$5:$FR$10</c:f>
              <c:numCache>
                <c:formatCode>0.0%</c:formatCode>
                <c:ptCount val="6"/>
                <c:pt idx="0">
                  <c:v>0</c:v>
                </c:pt>
                <c:pt idx="1">
                  <c:v>-5.4174493945395488E-2</c:v>
                </c:pt>
                <c:pt idx="2">
                  <c:v>-0.12646597846215721</c:v>
                </c:pt>
                <c:pt idx="3">
                  <c:v>-0.11022513007582775</c:v>
                </c:pt>
                <c:pt idx="4">
                  <c:v>-4.7698308752792636E-2</c:v>
                </c:pt>
                <c:pt idx="5">
                  <c:v>-5.3771932445100465E-2</c:v>
                </c:pt>
              </c:numCache>
            </c:numRef>
          </c:val>
          <c:smooth val="0"/>
          <c:extLst>
            <c:ext xmlns:c16="http://schemas.microsoft.com/office/drawing/2014/chart" uri="{C3380CC4-5D6E-409C-BE32-E72D297353CC}">
              <c16:uniqueId val="{00000003-3763-594A-A157-74A596FAA14E}"/>
            </c:ext>
          </c:extLst>
        </c:ser>
        <c:dLbls>
          <c:showLegendKey val="0"/>
          <c:showVal val="0"/>
          <c:showCatName val="0"/>
          <c:showSerName val="0"/>
          <c:showPercent val="0"/>
          <c:showBubbleSize val="0"/>
        </c:dLbls>
        <c:smooth val="0"/>
        <c:axId val="888265952"/>
        <c:axId val="888267648"/>
        <c:extLst>
          <c:ext xmlns:c15="http://schemas.microsoft.com/office/drawing/2012/chart" uri="{02D57815-91ED-43cb-92C2-25804820EDAC}">
            <c15:filteredLineSeries>
              <c15:ser>
                <c:idx val="2"/>
                <c:order val="2"/>
                <c:tx>
                  <c:strRef>
                    <c:extLst>
                      <c:ext uri="{02D57815-91ED-43cb-92C2-25804820EDAC}">
                        <c15:formulaRef>
                          <c15:sqref>'22 5 Yr Change Prov Sh of Bks'!$FP$4</c15:sqref>
                        </c15:formulaRef>
                      </c:ext>
                    </c:extLst>
                    <c:strCache>
                      <c:ptCount val="1"/>
                      <c:pt idx="0">
                        <c:v>Total Deposits</c:v>
                      </c:pt>
                    </c:strCache>
                  </c:strRef>
                </c:tx>
                <c:spPr>
                  <a:ln w="28575" cap="rnd">
                    <a:solidFill>
                      <a:srgbClr val="0432FF"/>
                    </a:solidFill>
                    <a:prstDash val="sysDot"/>
                    <a:round/>
                  </a:ln>
                  <a:effectLst/>
                </c:spPr>
                <c:marker>
                  <c:symbol val="none"/>
                </c:marker>
                <c:cat>
                  <c:numRef>
                    <c:extLst>
                      <c:ext uri="{02D57815-91ED-43cb-92C2-25804820EDAC}">
                        <c15:formulaRef>
                          <c15:sqref>'22 5 Yr Change Prov Sh of Bks'!$A$5:$A$10</c15:sqref>
                        </c15:formulaRef>
                      </c:ext>
                    </c:extLst>
                    <c:numCache>
                      <c:formatCode>General</c:formatCode>
                      <c:ptCount val="6"/>
                      <c:pt idx="0">
                        <c:v>2018</c:v>
                      </c:pt>
                      <c:pt idx="1">
                        <c:v>2019</c:v>
                      </c:pt>
                      <c:pt idx="2">
                        <c:v>2020</c:v>
                      </c:pt>
                      <c:pt idx="3">
                        <c:v>2021</c:v>
                      </c:pt>
                      <c:pt idx="4">
                        <c:v>2022</c:v>
                      </c:pt>
                      <c:pt idx="5">
                        <c:v>2023</c:v>
                      </c:pt>
                    </c:numCache>
                  </c:numRef>
                </c:cat>
                <c:val>
                  <c:numRef>
                    <c:extLst>
                      <c:ext uri="{02D57815-91ED-43cb-92C2-25804820EDAC}">
                        <c15:formulaRef>
                          <c15:sqref>'22 5 Yr Change Prov Sh of Bks'!$FP$5:$FP$10</c15:sqref>
                        </c15:formulaRef>
                      </c:ext>
                    </c:extLst>
                    <c:numCache>
                      <c:formatCode>0.0%</c:formatCode>
                      <c:ptCount val="6"/>
                      <c:pt idx="0">
                        <c:v>0</c:v>
                      </c:pt>
                      <c:pt idx="1">
                        <c:v>2.0591274886904432E-2</c:v>
                      </c:pt>
                      <c:pt idx="2">
                        <c:v>8.3165867865750323E-2</c:v>
                      </c:pt>
                      <c:pt idx="3">
                        <c:v>0.20175896982716535</c:v>
                      </c:pt>
                      <c:pt idx="4">
                        <c:v>3.2095574092839696E-2</c:v>
                      </c:pt>
                      <c:pt idx="5">
                        <c:v>5.1169537088646043E-2</c:v>
                      </c:pt>
                    </c:numCache>
                  </c:numRef>
                </c:val>
                <c:smooth val="0"/>
                <c:extLst>
                  <c:ext xmlns:c16="http://schemas.microsoft.com/office/drawing/2014/chart" uri="{C3380CC4-5D6E-409C-BE32-E72D297353CC}">
                    <c16:uniqueId val="{00000004-3763-594A-A157-74A596FAA14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'22 5 Yr Change Prov Sh of Bks'!$FS$4</c15:sqref>
                        </c15:formulaRef>
                      </c:ext>
                    </c:extLst>
                    <c:strCache>
                      <c:ptCount val="1"/>
                      <c:pt idx="0">
                        <c:v>Total Loans</c:v>
                      </c:pt>
                    </c:strCache>
                  </c:strRef>
                </c:tx>
                <c:spPr>
                  <a:ln w="28575" cap="rnd">
                    <a:solidFill>
                      <a:srgbClr val="FF0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'22 5 Yr Change Prov Sh of Bks'!$A$5:$A$10</c15:sqref>
                        </c15:formulaRef>
                      </c:ext>
                    </c:extLst>
                    <c:numCache>
                      <c:formatCode>General</c:formatCode>
                      <c:ptCount val="6"/>
                      <c:pt idx="0">
                        <c:v>2018</c:v>
                      </c:pt>
                      <c:pt idx="1">
                        <c:v>2019</c:v>
                      </c:pt>
                      <c:pt idx="2">
                        <c:v>2020</c:v>
                      </c:pt>
                      <c:pt idx="3">
                        <c:v>2021</c:v>
                      </c:pt>
                      <c:pt idx="4">
                        <c:v>2022</c:v>
                      </c:pt>
                      <c:pt idx="5">
                        <c:v>2023</c:v>
                      </c:pt>
                    </c:numCache>
                  </c:numRef>
                </c:cat>
                <c:val>
                  <c:numRef>
                    <c:extLst xmlns:c15="http://schemas.microsoft.com/office/drawing/2012/chart">
                      <c:ext xmlns:c15="http://schemas.microsoft.com/office/drawing/2012/chart" uri="{02D57815-91ED-43cb-92C2-25804820EDAC}">
                        <c15:formulaRef>
                          <c15:sqref>'22 5 Yr Change Prov Sh of Bks'!$FS$5:$FS$10</c15:sqref>
                        </c15:formulaRef>
                      </c:ext>
                    </c:extLst>
                    <c:numCache>
                      <c:formatCode>0.0%</c:formatCode>
                      <c:ptCount val="6"/>
                      <c:pt idx="0">
                        <c:v>0</c:v>
                      </c:pt>
                      <c:pt idx="1">
                        <c:v>-3.1051341555059322E-3</c:v>
                      </c:pt>
                      <c:pt idx="2">
                        <c:v>-3.4534639784639033E-2</c:v>
                      </c:pt>
                      <c:pt idx="3">
                        <c:v>5.415420382204409E-2</c:v>
                      </c:pt>
                      <c:pt idx="4">
                        <c:v>4.8239305142231272E-2</c:v>
                      </c:pt>
                      <c:pt idx="5">
                        <c:v>2.6914566195689205E-2</c:v>
                      </c:pt>
                    </c:numCache>
                  </c:numRef>
                </c:val>
                <c:smooth val="0"/>
                <c:extLst xmlns:c15="http://schemas.microsoft.com/office/drawing/2012/chart">
                  <c:ext xmlns:c16="http://schemas.microsoft.com/office/drawing/2014/chart" uri="{C3380CC4-5D6E-409C-BE32-E72D297353CC}">
                    <c16:uniqueId val="{00000005-3763-594A-A157-74A596FAA14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'22 5 Yr Change Prov Sh of Bks'!$FT$4</c15:sqref>
                        </c15:formulaRef>
                      </c:ext>
                    </c:extLst>
                    <c:strCache>
                      <c:ptCount val="1"/>
                      <c:pt idx="0">
                        <c:v>Total Prods</c:v>
                      </c:pt>
                    </c:strCache>
                  </c:strRef>
                </c:tx>
                <c:spPr>
                  <a:ln w="28575" cap="rnd">
                    <a:solidFill>
                      <a:schemeClr val="tx1"/>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'22 5 Yr Change Prov Sh of Bks'!$A$5:$A$10</c15:sqref>
                        </c15:formulaRef>
                      </c:ext>
                    </c:extLst>
                    <c:numCache>
                      <c:formatCode>General</c:formatCode>
                      <c:ptCount val="6"/>
                      <c:pt idx="0">
                        <c:v>2018</c:v>
                      </c:pt>
                      <c:pt idx="1">
                        <c:v>2019</c:v>
                      </c:pt>
                      <c:pt idx="2">
                        <c:v>2020</c:v>
                      </c:pt>
                      <c:pt idx="3">
                        <c:v>2021</c:v>
                      </c:pt>
                      <c:pt idx="4">
                        <c:v>2022</c:v>
                      </c:pt>
                      <c:pt idx="5">
                        <c:v>2023</c:v>
                      </c:pt>
                    </c:numCache>
                  </c:numRef>
                </c:cat>
                <c:val>
                  <c:numRef>
                    <c:extLst xmlns:c15="http://schemas.microsoft.com/office/drawing/2012/chart">
                      <c:ext xmlns:c15="http://schemas.microsoft.com/office/drawing/2012/chart" uri="{02D57815-91ED-43cb-92C2-25804820EDAC}">
                        <c15:formulaRef>
                          <c15:sqref>'22 5 Yr Change Prov Sh of Bks'!$FT$5:$FT$10</c15:sqref>
                        </c15:formulaRef>
                      </c:ext>
                    </c:extLst>
                    <c:numCache>
                      <c:formatCode>0.0%</c:formatCode>
                      <c:ptCount val="6"/>
                      <c:pt idx="0">
                        <c:v>0</c:v>
                      </c:pt>
                      <c:pt idx="1">
                        <c:v>1.3994193905680069E-2</c:v>
                      </c:pt>
                      <c:pt idx="2">
                        <c:v>6.0338935137594731E-2</c:v>
                      </c:pt>
                      <c:pt idx="3">
                        <c:v>0.17124833036436271</c:v>
                      </c:pt>
                      <c:pt idx="4">
                        <c:v>0.14764728760670745</c:v>
                      </c:pt>
                      <c:pt idx="5">
                        <c:v>4.3006903506116488E-2</c:v>
                      </c:pt>
                    </c:numCache>
                  </c:numRef>
                </c:val>
                <c:smooth val="0"/>
                <c:extLst xmlns:c15="http://schemas.microsoft.com/office/drawing/2012/chart">
                  <c:ext xmlns:c16="http://schemas.microsoft.com/office/drawing/2014/chart" uri="{C3380CC4-5D6E-409C-BE32-E72D297353CC}">
                    <c16:uniqueId val="{00000006-3763-594A-A157-74A596FAA14E}"/>
                  </c:ext>
                </c:extLst>
              </c15:ser>
            </c15:filteredLineSeries>
          </c:ext>
        </c:extLst>
      </c:lineChart>
      <c:catAx>
        <c:axId val="88826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7648"/>
        <c:crosses val="autoZero"/>
        <c:auto val="1"/>
        <c:lblAlgn val="ctr"/>
        <c:lblOffset val="100"/>
        <c:noMultiLvlLbl val="0"/>
      </c:catAx>
      <c:valAx>
        <c:axId val="888267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265952"/>
        <c:crosses val="autoZero"/>
        <c:crossBetween val="between"/>
      </c:valAx>
      <c:spPr>
        <a:noFill/>
        <a:ln>
          <a:noFill/>
        </a:ln>
        <a:effectLst/>
      </c:spPr>
    </c:plotArea>
    <c:legend>
      <c:legendPos val="b"/>
      <c:layout>
        <c:manualLayout>
          <c:xMode val="edge"/>
          <c:yMode val="edge"/>
          <c:x val="8.2540244969378826E-2"/>
          <c:y val="0.82493300902832156"/>
          <c:w val="0.83491929133858267"/>
          <c:h val="0.14888898050047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2"/>
            <a:ext cx="309700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lvl1pPr algn="l" defTabSz="940684">
              <a:defRPr sz="1300" b="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28393" y="2"/>
            <a:ext cx="310191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lvl1pPr algn="r" defTabSz="940684">
              <a:defRPr sz="1300" b="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952669"/>
            <a:ext cx="309700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l" defTabSz="940684">
              <a:defRPr sz="1300" b="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28393" y="8952669"/>
            <a:ext cx="310191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r" defTabSz="940684">
              <a:defRPr sz="1300" b="0">
                <a:latin typeface="Arial" charset="0"/>
              </a:defRPr>
            </a:lvl1pPr>
          </a:lstStyle>
          <a:p>
            <a:pPr>
              <a:defRPr/>
            </a:pPr>
            <a:fld id="{6023886B-A548-4737-9214-2BDA74A291F0}" type="slidenum">
              <a:rPr lang="en-US"/>
              <a:pPr>
                <a:defRPr/>
              </a:pPr>
              <a:t>‹#›</a:t>
            </a:fld>
            <a:endParaRPr lang="en-US"/>
          </a:p>
        </p:txBody>
      </p:sp>
    </p:spTree>
    <p:extLst>
      <p:ext uri="{BB962C8B-B14F-4D97-AF65-F5344CB8AC3E}">
        <p14:creationId xmlns:p14="http://schemas.microsoft.com/office/powerpoint/2010/main" val="618553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309700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ctr" anchorCtr="0" compatLnSpc="1">
            <a:prstTxWarp prst="textNoShape">
              <a:avLst/>
            </a:prstTxWarp>
          </a:bodyPr>
          <a:lstStyle>
            <a:lvl1pPr algn="l" defTabSz="940684">
              <a:defRPr sz="1300" b="0">
                <a:latin typeface="Arial" charset="0"/>
              </a:defRPr>
            </a:lvl1pPr>
          </a:lstStyle>
          <a:p>
            <a:pPr>
              <a:defRPr/>
            </a:pPr>
            <a:endParaRPr lang="en-US"/>
          </a:p>
        </p:txBody>
      </p:sp>
      <p:sp>
        <p:nvSpPr>
          <p:cNvPr id="41987" name="Rectangle 3"/>
          <p:cNvSpPr>
            <a:spLocks noGrp="1" noChangeArrowheads="1"/>
          </p:cNvSpPr>
          <p:nvPr>
            <p:ph type="dt" idx="1"/>
          </p:nvPr>
        </p:nvSpPr>
        <p:spPr bwMode="auto">
          <a:xfrm>
            <a:off x="4028393" y="2"/>
            <a:ext cx="3101910" cy="4610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ctr" anchorCtr="0" compatLnSpc="1">
            <a:prstTxWarp prst="textNoShape">
              <a:avLst/>
            </a:prstTxWarp>
          </a:bodyPr>
          <a:lstStyle>
            <a:lvl1pPr algn="r" defTabSz="940684">
              <a:defRPr sz="1300" b="0">
                <a:latin typeface="Arial" charset="0"/>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65225" y="696913"/>
            <a:ext cx="4732338" cy="35496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989" name="Rectangle 5"/>
          <p:cNvSpPr>
            <a:spLocks noGrp="1" noChangeArrowheads="1"/>
          </p:cNvSpPr>
          <p:nvPr>
            <p:ph type="body" sz="quarter" idx="3"/>
          </p:nvPr>
        </p:nvSpPr>
        <p:spPr bwMode="auto">
          <a:xfrm>
            <a:off x="874665" y="4389335"/>
            <a:ext cx="5184039" cy="2879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t" anchorCtr="0" compatLnSpc="1">
            <a:prstTxWarp prst="textNoShape">
              <a:avLst/>
            </a:prstTxWarp>
          </a:bodyPr>
          <a:lstStyle/>
          <a:p>
            <a:r>
              <a:rPr lang="en-US" sz="2600" b="0" dirty="0">
                <a:effectLst/>
                <a:latin typeface="Whitney" charset="0"/>
              </a:rPr>
              <a:t>Easy to do Business With </a:t>
            </a:r>
            <a:endParaRPr lang="en-US" dirty="0"/>
          </a:p>
          <a:p>
            <a:r>
              <a:rPr lang="en-US" sz="1100" dirty="0">
                <a:effectLst/>
                <a:latin typeface="Whitney" charset="0"/>
              </a:rPr>
              <a:t>Our reputation for providing expert advice, personalized service and being easy to do business with continues to grow. We pride ourselves on developing deep client relationships that create a unique experience and provide exceptional value. </a:t>
            </a:r>
            <a:endParaRPr lang="en-US" dirty="0"/>
          </a:p>
        </p:txBody>
      </p:sp>
      <p:sp>
        <p:nvSpPr>
          <p:cNvPr id="41990" name="Rectangle 6"/>
          <p:cNvSpPr>
            <a:spLocks noGrp="1" noChangeArrowheads="1"/>
          </p:cNvSpPr>
          <p:nvPr>
            <p:ph type="ftr" sz="quarter" idx="4"/>
          </p:nvPr>
        </p:nvSpPr>
        <p:spPr bwMode="auto">
          <a:xfrm>
            <a:off x="0" y="8952669"/>
            <a:ext cx="309700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l" defTabSz="940684">
              <a:defRPr sz="1300" b="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4028393" y="8952669"/>
            <a:ext cx="3101910" cy="4625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096" tIns="47049" rIns="94096" bIns="47049" numCol="1" anchor="b" anchorCtr="0" compatLnSpc="1">
            <a:prstTxWarp prst="textNoShape">
              <a:avLst/>
            </a:prstTxWarp>
          </a:bodyPr>
          <a:lstStyle>
            <a:lvl1pPr algn="r" defTabSz="940684">
              <a:defRPr sz="1300" b="0">
                <a:latin typeface="Arial" charset="0"/>
              </a:defRPr>
            </a:lvl1pPr>
          </a:lstStyle>
          <a:p>
            <a:pPr>
              <a:defRPr/>
            </a:pPr>
            <a:fld id="{EB0FAAF6-16BE-4429-A7E6-B0FEAA8F6BDC}" type="slidenum">
              <a:rPr lang="en-US"/>
              <a:pPr>
                <a:defRPr/>
              </a:pPr>
              <a:t>‹#›</a:t>
            </a:fld>
            <a:endParaRPr lang="en-US"/>
          </a:p>
        </p:txBody>
      </p:sp>
    </p:spTree>
    <p:extLst>
      <p:ext uri="{BB962C8B-B14F-4D97-AF65-F5344CB8AC3E}">
        <p14:creationId xmlns:p14="http://schemas.microsoft.com/office/powerpoint/2010/main" val="2684023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1100" b="0" kern="1200" smtClean="0">
        <a:solidFill>
          <a:schemeClr val="tx1"/>
        </a:solidFill>
        <a:effectLst/>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assiniboine.mb.ca/About-Us/Who-We-Are/Co-Operative-Values/International-Co-Operative-Principles/"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E3F97BE-8533-4B77-9404-E07DCB09ABE8}" type="slidenum">
              <a:rPr lang="en-US" sz="1300" b="0">
                <a:latin typeface="Arial" charset="0"/>
              </a:rPr>
              <a:pPr/>
              <a:t>1</a:t>
            </a:fld>
            <a:endParaRPr lang="en-US" sz="1300" b="0">
              <a:latin typeface="Arial" charset="0"/>
            </a:endParaRPr>
          </a:p>
        </p:txBody>
      </p:sp>
      <p:sp>
        <p:nvSpPr>
          <p:cNvPr id="108547" name="Rectangle 2"/>
          <p:cNvSpPr>
            <a:spLocks noGrp="1" noRot="1" noChangeAspect="1" noChangeArrowheads="1" noTextEdit="1"/>
          </p:cNvSpPr>
          <p:nvPr>
            <p:ph type="sldImg"/>
          </p:nvPr>
        </p:nvSpPr>
        <p:spPr>
          <a:xfrm>
            <a:off x="1193800" y="695325"/>
            <a:ext cx="4732338" cy="3548063"/>
          </a:xfrm>
          <a:ln/>
        </p:spPr>
      </p:sp>
    </p:spTree>
    <p:extLst>
      <p:ext uri="{BB962C8B-B14F-4D97-AF65-F5344CB8AC3E}">
        <p14:creationId xmlns:p14="http://schemas.microsoft.com/office/powerpoint/2010/main" val="134698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a:t>
            </a:fld>
            <a:endParaRPr lang="en-US"/>
          </a:p>
        </p:txBody>
      </p:sp>
    </p:spTree>
    <p:extLst>
      <p:ext uri="{BB962C8B-B14F-4D97-AF65-F5344CB8AC3E}">
        <p14:creationId xmlns:p14="http://schemas.microsoft.com/office/powerpoint/2010/main" val="60772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13</a:t>
            </a:fld>
            <a:endParaRPr lang="en-US"/>
          </a:p>
        </p:txBody>
      </p:sp>
    </p:spTree>
    <p:extLst>
      <p:ext uri="{BB962C8B-B14F-4D97-AF65-F5344CB8AC3E}">
        <p14:creationId xmlns:p14="http://schemas.microsoft.com/office/powerpoint/2010/main" val="207363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408405" y="5979354"/>
            <a:ext cx="6364236" cy="2879607"/>
          </a:xfrm>
          <a:noFill/>
        </p:spPr>
        <p:txBody>
          <a:bodyPr/>
          <a:lstStyle/>
          <a:p>
            <a:r>
              <a:rPr lang="en-CA" dirty="0"/>
              <a:t> </a:t>
            </a:r>
            <a:endParaRPr lang="en-CA" b="1" dirty="0"/>
          </a:p>
        </p:txBody>
      </p:sp>
      <p:sp>
        <p:nvSpPr>
          <p:cNvPr id="13722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E1FB74C9-AE75-4E94-8594-9E7AE1B62A05}" type="slidenum">
              <a:rPr lang="en-US" sz="1300" b="0">
                <a:latin typeface="Arial" charset="0"/>
              </a:rPr>
              <a:pPr/>
              <a:t>14</a:t>
            </a:fld>
            <a:endParaRPr lang="en-US" sz="1300" b="0">
              <a:latin typeface="Arial" charset="0"/>
            </a:endParaRPr>
          </a:p>
        </p:txBody>
      </p:sp>
    </p:spTree>
    <p:extLst>
      <p:ext uri="{BB962C8B-B14F-4D97-AF65-F5344CB8AC3E}">
        <p14:creationId xmlns:p14="http://schemas.microsoft.com/office/powerpoint/2010/main" val="129048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15</a:t>
            </a:fld>
            <a:endParaRPr lang="en-US"/>
          </a:p>
        </p:txBody>
      </p:sp>
      <p:sp>
        <p:nvSpPr>
          <p:cNvPr id="6" name="Notes Placeholder 5">
            <a:extLst>
              <a:ext uri="{FF2B5EF4-FFF2-40B4-BE49-F238E27FC236}">
                <a16:creationId xmlns:a16="http://schemas.microsoft.com/office/drawing/2014/main" id="{8E535DF2-A39D-D142-B14A-6EBF2DE419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809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7" name="Rectangle 7"/>
          <p:cNvSpPr>
            <a:spLocks noGrp="1" noChangeArrowheads="1"/>
          </p:cNvSpPr>
          <p:nvPr>
            <p:ph type="sldNum" sz="quarter" idx="5"/>
          </p:nvPr>
        </p:nvSpPr>
        <p:spPr>
          <a:noFill/>
          <a:ln>
            <a:miter lim="800000"/>
            <a:headEnd/>
            <a:tailEnd/>
          </a:ln>
        </p:spPr>
        <p:txBody>
          <a:bodyPr/>
          <a:lstStyle/>
          <a:p>
            <a:fld id="{6EBB2FC3-9CDE-47A2-98E2-9B32862794EC}" type="slidenum">
              <a:rPr lang="en-US" smtClean="0"/>
              <a:pPr/>
              <a:t>17</a:t>
            </a:fld>
            <a:endParaRPr lang="en-US"/>
          </a:p>
        </p:txBody>
      </p:sp>
      <p:sp>
        <p:nvSpPr>
          <p:cNvPr id="889858" name="Rectangle 2"/>
          <p:cNvSpPr>
            <a:spLocks noGrp="1" noRot="1" noChangeAspect="1" noChangeArrowheads="1" noTextEdit="1"/>
          </p:cNvSpPr>
          <p:nvPr>
            <p:ph type="sldImg"/>
          </p:nvPr>
        </p:nvSpPr>
        <p:spPr>
          <a:ln/>
        </p:spPr>
      </p:sp>
      <p:sp>
        <p:nvSpPr>
          <p:cNvPr id="2" name="Rectangle 1">
            <a:extLst>
              <a:ext uri="{FF2B5EF4-FFF2-40B4-BE49-F238E27FC236}">
                <a16:creationId xmlns:a16="http://schemas.microsoft.com/office/drawing/2014/main" id="{B5F37191-0D69-6840-A071-974C7F065337}"/>
              </a:ext>
            </a:extLst>
          </p:cNvPr>
          <p:cNvSpPr/>
          <p:nvPr/>
        </p:nvSpPr>
        <p:spPr>
          <a:xfrm>
            <a:off x="655637" y="4389437"/>
            <a:ext cx="5562600" cy="2862322"/>
          </a:xfrm>
          <a:prstGeom prst="rect">
            <a:avLst/>
          </a:prstGeom>
        </p:spPr>
        <p:txBody>
          <a:bodyPr wrap="square">
            <a:spAutoFit/>
          </a:bodyPr>
          <a:lstStyle/>
          <a:p>
            <a:pPr algn="l">
              <a:buFont typeface="Wingdings" pitchFamily="2" charset="2"/>
              <a:buChar char="§"/>
            </a:pPr>
            <a:r>
              <a:rPr lang="en-US" sz="1000" dirty="0"/>
              <a:t>April 24, 2020 -</a:t>
            </a:r>
            <a:r>
              <a:rPr lang="en-US" sz="1000" b="0" dirty="0"/>
              <a:t> On top of the youth measures announced on April 2, Desjardins is further expanding its support for students impacted financially by the COVID-19 pandemic. Anyone with an active student loan guaranteed by the Quebec government--that is, a loan they haven't been asked to start repaying yet--will see their Desjardins credit card rate reduced to 10.9% for the next 6 months</a:t>
            </a:r>
          </a:p>
          <a:p>
            <a:pPr algn="l">
              <a:buFont typeface="Wingdings" pitchFamily="2" charset="2"/>
              <a:buChar char="§"/>
            </a:pPr>
            <a:r>
              <a:rPr lang="en-US" sz="1000" b="0" dirty="0"/>
              <a:t>April 6, 2020:  Desjardins continues to support its members and clients, announcing a refund for auto insurance clients who are driving significantly less</a:t>
            </a:r>
            <a:endParaRPr lang="en-CA" sz="1000" b="0" dirty="0"/>
          </a:p>
          <a:p>
            <a:pPr algn="l">
              <a:buFont typeface="Wingdings" pitchFamily="2" charset="2"/>
              <a:buChar char="§"/>
            </a:pPr>
            <a:r>
              <a:rPr lang="en-US" sz="1000" b="0" dirty="0"/>
              <a:t>March 27, 2020:  COVID 19 Measures: Desjardins will refund members charged for going over their plan's monthly transaction limit; Desjardins is extending the $250 tap-and-go limit on its credit cards to all retailers with Desjardins payment terminals. Those with travel insurance will get travel assistance, meaning that Desjardins will help them book tickets for return flights, find new accommodation if theirs is closing down, organize translation services and coordinate next steps with the government. They can also count on </a:t>
            </a:r>
            <a:r>
              <a:rPr lang="en-US" sz="1000" b="0" dirty="0" err="1"/>
              <a:t>Desjardins's</a:t>
            </a:r>
            <a:r>
              <a:rPr lang="en-US" sz="1000" b="0" dirty="0"/>
              <a:t> support if they need emergency healthcare. Auto insurance policyholders returning early from the US in a rental car will automatically get liability coverage for their vehicle at no extra charge.</a:t>
            </a:r>
          </a:p>
          <a:p>
            <a:pPr algn="l">
              <a:buFont typeface="Wingdings" pitchFamily="2" charset="2"/>
              <a:buChar char="§"/>
            </a:pPr>
            <a:endParaRPr lang="en-US" sz="1000" b="0" dirty="0"/>
          </a:p>
        </p:txBody>
      </p:sp>
    </p:spTree>
    <p:extLst>
      <p:ext uri="{BB962C8B-B14F-4D97-AF65-F5344CB8AC3E}">
        <p14:creationId xmlns:p14="http://schemas.microsoft.com/office/powerpoint/2010/main" val="39201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18</a:t>
            </a:fld>
            <a:endParaRPr lang="en-US"/>
          </a:p>
        </p:txBody>
      </p:sp>
    </p:spTree>
    <p:extLst>
      <p:ext uri="{BB962C8B-B14F-4D97-AF65-F5344CB8AC3E}">
        <p14:creationId xmlns:p14="http://schemas.microsoft.com/office/powerpoint/2010/main" val="238953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19</a:t>
            </a:fld>
            <a:endParaRPr lang="en-US" sz="1300" b="0">
              <a:latin typeface="Arial" charset="0"/>
            </a:endParaRPr>
          </a:p>
        </p:txBody>
      </p:sp>
    </p:spTree>
    <p:extLst>
      <p:ext uri="{BB962C8B-B14F-4D97-AF65-F5344CB8AC3E}">
        <p14:creationId xmlns:p14="http://schemas.microsoft.com/office/powerpoint/2010/main" val="265636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20</a:t>
            </a:fld>
            <a:endParaRPr lang="en-US" sz="1300" b="0">
              <a:latin typeface="Arial" charset="0"/>
            </a:endParaRPr>
          </a:p>
        </p:txBody>
      </p:sp>
    </p:spTree>
    <p:extLst>
      <p:ext uri="{BB962C8B-B14F-4D97-AF65-F5344CB8AC3E}">
        <p14:creationId xmlns:p14="http://schemas.microsoft.com/office/powerpoint/2010/main" val="265636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93800" y="695325"/>
            <a:ext cx="4732338" cy="3549650"/>
          </a:xfrm>
          <a:ln/>
        </p:spPr>
      </p:sp>
      <p:sp>
        <p:nvSpPr>
          <p:cNvPr id="1177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83E08A1-4DD7-4C92-8E14-851A46B4D0E1}" type="slidenum">
              <a:rPr lang="en-US" sz="1300" b="0">
                <a:latin typeface="Arial" charset="0"/>
              </a:rPr>
              <a:pPr/>
              <a:t>21</a:t>
            </a:fld>
            <a:endParaRPr lang="en-US" sz="1300" b="0">
              <a:latin typeface="Arial" charset="0"/>
            </a:endParaRPr>
          </a:p>
        </p:txBody>
      </p:sp>
    </p:spTree>
    <p:extLst>
      <p:ext uri="{BB962C8B-B14F-4D97-AF65-F5344CB8AC3E}">
        <p14:creationId xmlns:p14="http://schemas.microsoft.com/office/powerpoint/2010/main" val="309513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23</a:t>
            </a:fld>
            <a:endParaRPr lang="en-US" sz="1300" b="0">
              <a:latin typeface="Arial" charset="0"/>
            </a:endParaRPr>
          </a:p>
        </p:txBody>
      </p:sp>
    </p:spTree>
    <p:extLst>
      <p:ext uri="{BB962C8B-B14F-4D97-AF65-F5344CB8AC3E}">
        <p14:creationId xmlns:p14="http://schemas.microsoft.com/office/powerpoint/2010/main" val="330739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D52B68B-D098-48C2-9106-DEE9D9A7FCC2}" type="slidenum">
              <a:rPr lang="en-US" sz="1300" b="0">
                <a:latin typeface="Arial" charset="0"/>
              </a:rPr>
              <a:pPr/>
              <a:t>2</a:t>
            </a:fld>
            <a:endParaRPr lang="en-US" sz="1300" b="0">
              <a:latin typeface="Arial" charset="0"/>
            </a:endParaRPr>
          </a:p>
        </p:txBody>
      </p:sp>
      <p:sp>
        <p:nvSpPr>
          <p:cNvPr id="109571" name="Rectangle 2"/>
          <p:cNvSpPr>
            <a:spLocks noGrp="1" noRot="1" noChangeAspect="1" noChangeArrowheads="1" noTextEdit="1"/>
          </p:cNvSpPr>
          <p:nvPr>
            <p:ph type="sldImg"/>
          </p:nvPr>
        </p:nvSpPr>
        <p:spPr>
          <a:xfrm>
            <a:off x="1187450" y="671513"/>
            <a:ext cx="4733925" cy="3549650"/>
          </a:xfrm>
          <a:ln/>
        </p:spPr>
      </p:sp>
      <p:sp>
        <p:nvSpPr>
          <p:cNvPr id="109572" name="Rectangle 3"/>
          <p:cNvSpPr>
            <a:spLocks noGrp="1" noChangeArrowheads="1"/>
          </p:cNvSpPr>
          <p:nvPr>
            <p:ph type="body" idx="1"/>
          </p:nvPr>
        </p:nvSpPr>
        <p:spPr>
          <a:noFill/>
        </p:spPr>
        <p:txBody>
          <a:bodyPr/>
          <a:lstStyle/>
          <a:p>
            <a:endParaRPr lang="en-CA"/>
          </a:p>
        </p:txBody>
      </p:sp>
    </p:spTree>
    <p:extLst>
      <p:ext uri="{BB962C8B-B14F-4D97-AF65-F5344CB8AC3E}">
        <p14:creationId xmlns:p14="http://schemas.microsoft.com/office/powerpoint/2010/main" val="53634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94C73AEB-2894-46BA-A01E-EF389D89A354}" type="slidenum">
              <a:rPr lang="en-US" sz="1300" b="0">
                <a:latin typeface="Arial" charset="0"/>
              </a:rPr>
              <a:pPr/>
              <a:t>25</a:t>
            </a:fld>
            <a:endParaRPr lang="en-US" sz="1300" b="0">
              <a:latin typeface="Arial" charset="0"/>
            </a:endParaRPr>
          </a:p>
        </p:txBody>
      </p:sp>
      <p:sp>
        <p:nvSpPr>
          <p:cNvPr id="147459"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D3703184-F235-1A46-A54D-7FC6577091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8428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C6E94C4-A449-480D-99A1-935C946A1050}" type="slidenum">
              <a:rPr lang="en-US" sz="1300" b="0">
                <a:latin typeface="Arial" charset="0"/>
              </a:rPr>
              <a:pPr/>
              <a:t>26</a:t>
            </a:fld>
            <a:endParaRPr lang="en-US" sz="1300" b="0">
              <a:latin typeface="Arial" charset="0"/>
            </a:endParaRPr>
          </a:p>
        </p:txBody>
      </p:sp>
      <p:sp>
        <p:nvSpPr>
          <p:cNvPr id="4" name="Notes Placeholder 3">
            <a:extLst>
              <a:ext uri="{FF2B5EF4-FFF2-40B4-BE49-F238E27FC236}">
                <a16:creationId xmlns:a16="http://schemas.microsoft.com/office/drawing/2014/main" id="{2119017B-6E70-2744-A523-D159DA7D68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220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27</a:t>
            </a:fld>
            <a:endParaRPr lang="en-US" sz="1300" b="0">
              <a:latin typeface="Arial" charset="0"/>
            </a:endParaRPr>
          </a:p>
        </p:txBody>
      </p:sp>
    </p:spTree>
    <p:extLst>
      <p:ext uri="{BB962C8B-B14F-4D97-AF65-F5344CB8AC3E}">
        <p14:creationId xmlns:p14="http://schemas.microsoft.com/office/powerpoint/2010/main" val="342363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93A67FF-A105-4FEB-AD7A-0203FA50DC69}" type="slidenum">
              <a:rPr lang="en-US" sz="1300" b="0">
                <a:latin typeface="Arial" charset="0"/>
              </a:rPr>
              <a:pPr/>
              <a:t>29</a:t>
            </a:fld>
            <a:endParaRPr lang="en-US" sz="1300" b="0">
              <a:latin typeface="Arial" charset="0"/>
            </a:endParaRPr>
          </a:p>
        </p:txBody>
      </p:sp>
      <p:sp>
        <p:nvSpPr>
          <p:cNvPr id="1505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26158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30</a:t>
            </a:fld>
            <a:endParaRPr lang="en-US" sz="1300" b="0">
              <a:latin typeface="Arial" charset="0"/>
            </a:endParaRPr>
          </a:p>
        </p:txBody>
      </p:sp>
    </p:spTree>
    <p:extLst>
      <p:ext uri="{BB962C8B-B14F-4D97-AF65-F5344CB8AC3E}">
        <p14:creationId xmlns:p14="http://schemas.microsoft.com/office/powerpoint/2010/main" val="330739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32</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05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33</a:t>
            </a:fld>
            <a:endParaRPr lang="en-US" sz="1300" b="0">
              <a:latin typeface="Arial" charset="0"/>
            </a:endParaRPr>
          </a:p>
        </p:txBody>
      </p:sp>
    </p:spTree>
    <p:extLst>
      <p:ext uri="{BB962C8B-B14F-4D97-AF65-F5344CB8AC3E}">
        <p14:creationId xmlns:p14="http://schemas.microsoft.com/office/powerpoint/2010/main" val="2393006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EB0FAAF6-16BE-4429-A7E6-B0FEAA8F6BDC}" type="slidenum">
              <a:rPr lang="en-US" smtClean="0"/>
              <a:pPr>
                <a:defRPr/>
              </a:pPr>
              <a:t>35</a:t>
            </a:fld>
            <a:endParaRPr lang="en-US"/>
          </a:p>
        </p:txBody>
      </p:sp>
    </p:spTree>
    <p:extLst>
      <p:ext uri="{BB962C8B-B14F-4D97-AF65-F5344CB8AC3E}">
        <p14:creationId xmlns:p14="http://schemas.microsoft.com/office/powerpoint/2010/main" val="3283806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36</a:t>
            </a:fld>
            <a:endParaRPr lang="en-US" sz="1300" b="0">
              <a:latin typeface="Arial" charset="0"/>
            </a:endParaRPr>
          </a:p>
        </p:txBody>
      </p:sp>
    </p:spTree>
    <p:extLst>
      <p:ext uri="{BB962C8B-B14F-4D97-AF65-F5344CB8AC3E}">
        <p14:creationId xmlns:p14="http://schemas.microsoft.com/office/powerpoint/2010/main" val="4061567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D978560-E996-440C-B728-94266BBF4991}" type="slidenum">
              <a:rPr lang="en-US" sz="1300" b="0">
                <a:latin typeface="Arial" charset="0"/>
              </a:rPr>
              <a:pPr/>
              <a:t>38</a:t>
            </a:fld>
            <a:endParaRPr lang="en-US" sz="1300" b="0">
              <a:latin typeface="Arial" charset="0"/>
            </a:endParaRPr>
          </a:p>
        </p:txBody>
      </p:sp>
      <p:sp>
        <p:nvSpPr>
          <p:cNvPr id="1587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5367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32E0425D-1B38-465F-8354-84E7E2AF88D1}" type="slidenum">
              <a:rPr lang="en-US" sz="1300" b="0">
                <a:latin typeface="Arial" charset="0"/>
              </a:rPr>
              <a:pPr/>
              <a:t>3</a:t>
            </a:fld>
            <a:endParaRPr lang="en-US" sz="1300" b="0">
              <a:latin typeface="Arial" charset="0"/>
            </a:endParaRPr>
          </a:p>
        </p:txBody>
      </p:sp>
      <p:sp>
        <p:nvSpPr>
          <p:cNvPr id="110595"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48012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39</a:t>
            </a:fld>
            <a:endParaRPr lang="en-US" sz="1300" b="0">
              <a:latin typeface="Arial" charset="0"/>
            </a:endParaRPr>
          </a:p>
        </p:txBody>
      </p:sp>
    </p:spTree>
    <p:extLst>
      <p:ext uri="{BB962C8B-B14F-4D97-AF65-F5344CB8AC3E}">
        <p14:creationId xmlns:p14="http://schemas.microsoft.com/office/powerpoint/2010/main" val="2752244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65DEF0-49DB-41A4-8583-27935813730B}" type="slidenum">
              <a:rPr lang="en-US" sz="1300" b="0">
                <a:latin typeface="Arial" charset="0"/>
              </a:rPr>
              <a:pPr/>
              <a:t>41</a:t>
            </a:fld>
            <a:endParaRPr lang="en-US" sz="1300" b="0">
              <a:latin typeface="Arial" charset="0"/>
            </a:endParaRPr>
          </a:p>
        </p:txBody>
      </p:sp>
    </p:spTree>
    <p:extLst>
      <p:ext uri="{BB962C8B-B14F-4D97-AF65-F5344CB8AC3E}">
        <p14:creationId xmlns:p14="http://schemas.microsoft.com/office/powerpoint/2010/main" val="3945326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42</a:t>
            </a:fld>
            <a:endParaRPr lang="en-US" sz="1300" b="0">
              <a:latin typeface="Arial" charset="0"/>
            </a:endParaRPr>
          </a:p>
        </p:txBody>
      </p:sp>
    </p:spTree>
    <p:extLst>
      <p:ext uri="{BB962C8B-B14F-4D97-AF65-F5344CB8AC3E}">
        <p14:creationId xmlns:p14="http://schemas.microsoft.com/office/powerpoint/2010/main" val="353940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364A9E9-FDBE-45E7-90B0-EC96BCC53969}" type="slidenum">
              <a:rPr lang="en-US" sz="1300" b="0">
                <a:latin typeface="Arial" charset="0"/>
              </a:rPr>
              <a:pPr/>
              <a:t>44</a:t>
            </a:fld>
            <a:endParaRPr lang="en-US" sz="1300" b="0">
              <a:latin typeface="Arial" charset="0"/>
            </a:endParaRPr>
          </a:p>
        </p:txBody>
      </p:sp>
    </p:spTree>
    <p:extLst>
      <p:ext uri="{BB962C8B-B14F-4D97-AF65-F5344CB8AC3E}">
        <p14:creationId xmlns:p14="http://schemas.microsoft.com/office/powerpoint/2010/main" val="2788060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45</a:t>
            </a:fld>
            <a:endParaRPr lang="en-US"/>
          </a:p>
        </p:txBody>
      </p:sp>
    </p:spTree>
    <p:extLst>
      <p:ext uri="{BB962C8B-B14F-4D97-AF65-F5344CB8AC3E}">
        <p14:creationId xmlns:p14="http://schemas.microsoft.com/office/powerpoint/2010/main" val="1974642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29F1DEE-BE9F-4029-BC61-CFD9552B1697}" type="slidenum">
              <a:rPr lang="en-US" sz="1300" b="0">
                <a:latin typeface="Arial" charset="0"/>
              </a:rPr>
              <a:pPr/>
              <a:t>46</a:t>
            </a:fld>
            <a:endParaRPr lang="en-US" sz="1300" b="0">
              <a:latin typeface="Arial" charset="0"/>
            </a:endParaRPr>
          </a:p>
        </p:txBody>
      </p:sp>
    </p:spTree>
    <p:extLst>
      <p:ext uri="{BB962C8B-B14F-4D97-AF65-F5344CB8AC3E}">
        <p14:creationId xmlns:p14="http://schemas.microsoft.com/office/powerpoint/2010/main" val="222474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C15972-818B-44CF-B0A4-441BE3525573}" type="slidenum">
              <a:rPr lang="en-US" sz="1300" b="0">
                <a:latin typeface="Arial" charset="0"/>
              </a:rPr>
              <a:pPr/>
              <a:t>47</a:t>
            </a:fld>
            <a:endParaRPr lang="en-US" sz="1300" b="0">
              <a:latin typeface="Arial" charset="0"/>
            </a:endParaRPr>
          </a:p>
        </p:txBody>
      </p:sp>
      <p:pic>
        <p:nvPicPr>
          <p:cNvPr id="2" name="Picture 1"/>
          <p:cNvPicPr>
            <a:picLocks noChangeAspect="1"/>
          </p:cNvPicPr>
          <p:nvPr/>
        </p:nvPicPr>
        <p:blipFill>
          <a:blip r:embed="rId3"/>
          <a:stretch>
            <a:fillRect/>
          </a:stretch>
        </p:blipFill>
        <p:spPr>
          <a:xfrm>
            <a:off x="1019646" y="4300404"/>
            <a:ext cx="5059996" cy="1384768"/>
          </a:xfrm>
          <a:prstGeom prst="rect">
            <a:avLst/>
          </a:prstGeom>
        </p:spPr>
      </p:pic>
    </p:spTree>
    <p:extLst>
      <p:ext uri="{BB962C8B-B14F-4D97-AF65-F5344CB8AC3E}">
        <p14:creationId xmlns:p14="http://schemas.microsoft.com/office/powerpoint/2010/main" val="130590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7934DE9C-024A-443A-A8EE-00E71F1E969A}" type="slidenum">
              <a:rPr lang="en-US" sz="1300" b="0">
                <a:latin typeface="Arial" charset="0"/>
              </a:rPr>
              <a:pPr/>
              <a:t>48</a:t>
            </a:fld>
            <a:endParaRPr lang="en-US" sz="1300" b="0">
              <a:latin typeface="Arial" charset="0"/>
            </a:endParaRPr>
          </a:p>
        </p:txBody>
      </p:sp>
    </p:spTree>
    <p:extLst>
      <p:ext uri="{BB962C8B-B14F-4D97-AF65-F5344CB8AC3E}">
        <p14:creationId xmlns:p14="http://schemas.microsoft.com/office/powerpoint/2010/main" val="3852047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4"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C6E94C4-A449-480D-99A1-935C946A1050}" type="slidenum">
              <a:rPr lang="en-US" sz="1300" b="0">
                <a:latin typeface="Arial" charset="0"/>
              </a:rPr>
              <a:pPr/>
              <a:t>50</a:t>
            </a:fld>
            <a:endParaRPr lang="en-US" sz="1300" b="0">
              <a:latin typeface="Arial" charset="0"/>
            </a:endParaRPr>
          </a:p>
        </p:txBody>
      </p:sp>
      <p:sp>
        <p:nvSpPr>
          <p:cNvPr id="4" name="Notes Placeholder 3">
            <a:extLst>
              <a:ext uri="{FF2B5EF4-FFF2-40B4-BE49-F238E27FC236}">
                <a16:creationId xmlns:a16="http://schemas.microsoft.com/office/drawing/2014/main" id="{2119017B-6E70-2744-A523-D159DA7D681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496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483199-BA18-4E5E-BD1D-A28171A8195B}" type="slidenum">
              <a:rPr lang="en-US" sz="1300" b="0">
                <a:latin typeface="Arial" charset="0"/>
              </a:rPr>
              <a:pPr/>
              <a:t>51</a:t>
            </a:fld>
            <a:endParaRPr lang="en-US" sz="1300" b="0">
              <a:latin typeface="Arial" charset="0"/>
            </a:endParaRPr>
          </a:p>
        </p:txBody>
      </p:sp>
    </p:spTree>
    <p:extLst>
      <p:ext uri="{BB962C8B-B14F-4D97-AF65-F5344CB8AC3E}">
        <p14:creationId xmlns:p14="http://schemas.microsoft.com/office/powerpoint/2010/main" val="25911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FA60065-034D-41C0-82B0-79565837431B}" type="slidenum">
              <a:rPr lang="en-US" sz="1300" b="0">
                <a:latin typeface="Arial" charset="0"/>
              </a:rPr>
              <a:pPr/>
              <a:t>4</a:t>
            </a:fld>
            <a:endParaRPr lang="en-US" sz="1300" b="0">
              <a:latin typeface="Arial" charset="0"/>
            </a:endParaRPr>
          </a:p>
        </p:txBody>
      </p:sp>
      <p:sp>
        <p:nvSpPr>
          <p:cNvPr id="112643"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57835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53</a:t>
            </a:fld>
            <a:endParaRPr lang="en-US"/>
          </a:p>
        </p:txBody>
      </p:sp>
    </p:spTree>
    <p:extLst>
      <p:ext uri="{BB962C8B-B14F-4D97-AF65-F5344CB8AC3E}">
        <p14:creationId xmlns:p14="http://schemas.microsoft.com/office/powerpoint/2010/main" val="677859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54</a:t>
            </a:fld>
            <a:endParaRPr lang="en-US" sz="1300" b="0">
              <a:latin typeface="Arial" charset="0"/>
            </a:endParaRPr>
          </a:p>
        </p:txBody>
      </p:sp>
      <p:sp>
        <p:nvSpPr>
          <p:cNvPr id="2" name="Notes Placeholder 1">
            <a:extLst>
              <a:ext uri="{FF2B5EF4-FFF2-40B4-BE49-F238E27FC236}">
                <a16:creationId xmlns:a16="http://schemas.microsoft.com/office/drawing/2014/main" id="{40F073EE-A3F6-3C6F-1B04-7C51121F83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657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B2677E32-2F76-46C9-9DF4-F02F0336A8B9}" type="slidenum">
              <a:rPr lang="en-US" sz="1300" b="0">
                <a:latin typeface="Arial" charset="0"/>
              </a:rPr>
              <a:pPr/>
              <a:t>55</a:t>
            </a:fld>
            <a:endParaRPr lang="en-US" sz="1300" b="0">
              <a:latin typeface="Arial" charset="0"/>
            </a:endParaRPr>
          </a:p>
        </p:txBody>
      </p:sp>
      <p:sp>
        <p:nvSpPr>
          <p:cNvPr id="2" name="Notes Placeholder 1">
            <a:extLst>
              <a:ext uri="{FF2B5EF4-FFF2-40B4-BE49-F238E27FC236}">
                <a16:creationId xmlns:a16="http://schemas.microsoft.com/office/drawing/2014/main" id="{40F073EE-A3F6-3C6F-1B04-7C51121F83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6890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0A9C9C7-189A-4C7F-8FAF-68549E5A6DD8}" type="slidenum">
              <a:rPr lang="en-US" sz="1300" b="0">
                <a:latin typeface="Arial" charset="0"/>
              </a:rPr>
              <a:pPr/>
              <a:t>57</a:t>
            </a:fld>
            <a:endParaRPr lang="en-US" sz="1300" b="0">
              <a:latin typeface="Arial" charset="0"/>
            </a:endParaRPr>
          </a:p>
        </p:txBody>
      </p:sp>
      <p:sp>
        <p:nvSpPr>
          <p:cNvPr id="172035" name="Rectangle 2"/>
          <p:cNvSpPr>
            <a:spLocks noGrp="1" noRot="1" noChangeAspect="1" noChangeArrowheads="1" noTextEdit="1"/>
          </p:cNvSpPr>
          <p:nvPr>
            <p:ph type="sldImg"/>
          </p:nvPr>
        </p:nvSpPr>
        <p:spPr>
          <a:xfrm>
            <a:off x="1182688" y="671513"/>
            <a:ext cx="4738687" cy="3552825"/>
          </a:xfrm>
          <a:ln/>
        </p:spPr>
      </p:sp>
      <p:sp>
        <p:nvSpPr>
          <p:cNvPr id="172036" name="Rectangle 3"/>
          <p:cNvSpPr>
            <a:spLocks noGrp="1" noChangeArrowheads="1"/>
          </p:cNvSpPr>
          <p:nvPr>
            <p:ph type="body" idx="1"/>
          </p:nvPr>
        </p:nvSpPr>
        <p:spPr>
          <a:noFill/>
        </p:spPr>
        <p:txBody>
          <a:bodyPr/>
          <a:lstStyle/>
          <a:p>
            <a:endParaRPr lang="en-CA" dirty="0"/>
          </a:p>
        </p:txBody>
      </p:sp>
    </p:spTree>
    <p:extLst>
      <p:ext uri="{BB962C8B-B14F-4D97-AF65-F5344CB8AC3E}">
        <p14:creationId xmlns:p14="http://schemas.microsoft.com/office/powerpoint/2010/main" val="928428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58</a:t>
            </a:fld>
            <a:endParaRPr lang="en-US"/>
          </a:p>
        </p:txBody>
      </p:sp>
    </p:spTree>
    <p:extLst>
      <p:ext uri="{BB962C8B-B14F-4D97-AF65-F5344CB8AC3E}">
        <p14:creationId xmlns:p14="http://schemas.microsoft.com/office/powerpoint/2010/main" val="2372196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59</a:t>
            </a:fld>
            <a:endParaRPr lang="en-US" sz="1300" b="0">
              <a:latin typeface="Arial" charset="0"/>
            </a:endParaRPr>
          </a:p>
        </p:txBody>
      </p:sp>
    </p:spTree>
    <p:extLst>
      <p:ext uri="{BB962C8B-B14F-4D97-AF65-F5344CB8AC3E}">
        <p14:creationId xmlns:p14="http://schemas.microsoft.com/office/powerpoint/2010/main" val="2624597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60</a:t>
            </a:fld>
            <a:endParaRPr lang="en-US" sz="1300" b="0">
              <a:latin typeface="Arial" charset="0"/>
            </a:endParaRPr>
          </a:p>
        </p:txBody>
      </p:sp>
    </p:spTree>
    <p:extLst>
      <p:ext uri="{BB962C8B-B14F-4D97-AF65-F5344CB8AC3E}">
        <p14:creationId xmlns:p14="http://schemas.microsoft.com/office/powerpoint/2010/main" val="3814452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61</a:t>
            </a:fld>
            <a:endParaRPr lang="en-US" sz="1300" b="0">
              <a:latin typeface="Arial" charset="0"/>
            </a:endParaRPr>
          </a:p>
        </p:txBody>
      </p:sp>
    </p:spTree>
    <p:extLst>
      <p:ext uri="{BB962C8B-B14F-4D97-AF65-F5344CB8AC3E}">
        <p14:creationId xmlns:p14="http://schemas.microsoft.com/office/powerpoint/2010/main" val="3814452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63</a:t>
            </a:fld>
            <a:endParaRPr lang="en-US" sz="1300" b="0">
              <a:latin typeface="Arial" charset="0"/>
            </a:endParaRPr>
          </a:p>
        </p:txBody>
      </p:sp>
    </p:spTree>
    <p:extLst>
      <p:ext uri="{BB962C8B-B14F-4D97-AF65-F5344CB8AC3E}">
        <p14:creationId xmlns:p14="http://schemas.microsoft.com/office/powerpoint/2010/main" val="3725351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0CD947D-4AF6-466E-A995-157C00A37B34}" type="slidenum">
              <a:rPr lang="en-US" sz="1300" b="0">
                <a:latin typeface="Arial" charset="0"/>
              </a:rPr>
              <a:pPr/>
              <a:t>65</a:t>
            </a:fld>
            <a:endParaRPr lang="en-US" sz="1300" b="0">
              <a:latin typeface="Arial" charset="0"/>
            </a:endParaRPr>
          </a:p>
        </p:txBody>
      </p:sp>
    </p:spTree>
    <p:extLst>
      <p:ext uri="{BB962C8B-B14F-4D97-AF65-F5344CB8AC3E}">
        <p14:creationId xmlns:p14="http://schemas.microsoft.com/office/powerpoint/2010/main" val="49629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C392E3B2-9238-4BDC-80A0-68FC0B24C4CE}" type="slidenum">
              <a:rPr lang="en-US" sz="1300" b="0">
                <a:latin typeface="Arial" charset="0"/>
              </a:rPr>
              <a:pPr/>
              <a:t>5</a:t>
            </a:fld>
            <a:endParaRPr lang="en-US" sz="1300" b="0">
              <a:latin typeface="Arial" charset="0"/>
            </a:endParaRPr>
          </a:p>
        </p:txBody>
      </p:sp>
      <p:sp>
        <p:nvSpPr>
          <p:cNvPr id="113667"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66861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66</a:t>
            </a:fld>
            <a:endParaRPr lang="en-US" sz="1300" b="0">
              <a:latin typeface="Arial" charset="0"/>
            </a:endParaRPr>
          </a:p>
        </p:txBody>
      </p:sp>
    </p:spTree>
    <p:extLst>
      <p:ext uri="{BB962C8B-B14F-4D97-AF65-F5344CB8AC3E}">
        <p14:creationId xmlns:p14="http://schemas.microsoft.com/office/powerpoint/2010/main" val="1302258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80"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5D2D349D-7575-45ED-B27A-B72B54343A06}" type="slidenum">
              <a:rPr lang="en-US" sz="1300" b="0">
                <a:latin typeface="Arial" charset="0"/>
              </a:rPr>
              <a:pPr/>
              <a:t>68</a:t>
            </a:fld>
            <a:endParaRPr lang="en-US" sz="1300" b="0">
              <a:latin typeface="Arial" charset="0"/>
            </a:endParaRPr>
          </a:p>
        </p:txBody>
      </p:sp>
    </p:spTree>
    <p:extLst>
      <p:ext uri="{BB962C8B-B14F-4D97-AF65-F5344CB8AC3E}">
        <p14:creationId xmlns:p14="http://schemas.microsoft.com/office/powerpoint/2010/main" val="499066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69</a:t>
            </a:fld>
            <a:endParaRPr lang="en-US" sz="1300" b="0">
              <a:latin typeface="Arial" charset="0"/>
            </a:endParaRPr>
          </a:p>
        </p:txBody>
      </p:sp>
      <p:sp>
        <p:nvSpPr>
          <p:cNvPr id="3" name="Rectangle 2">
            <a:extLst>
              <a:ext uri="{FF2B5EF4-FFF2-40B4-BE49-F238E27FC236}">
                <a16:creationId xmlns:a16="http://schemas.microsoft.com/office/drawing/2014/main" id="{1180A3FB-CBF3-DF4B-8D9E-B8AF679B2759}"/>
              </a:ext>
            </a:extLst>
          </p:cNvPr>
          <p:cNvSpPr/>
          <p:nvPr/>
        </p:nvSpPr>
        <p:spPr>
          <a:xfrm>
            <a:off x="1158255" y="4246411"/>
            <a:ext cx="4746135" cy="4094813"/>
          </a:xfrm>
          <a:prstGeom prst="rect">
            <a:avLst/>
          </a:prstGeom>
        </p:spPr>
        <p:txBody>
          <a:bodyPr wrap="square" lIns="91595" tIns="45798" rIns="91595" bIns="45798">
            <a:spAutoFit/>
          </a:bodyPr>
          <a:lstStyle/>
          <a:p>
            <a:pPr algn="l"/>
            <a:r>
              <a:rPr lang="en-US" sz="1000">
                <a:solidFill>
                  <a:srgbClr val="3B5A6F"/>
                </a:solidFill>
                <a:latin typeface="inherit"/>
              </a:rPr>
              <a:t>Vision, values, mission, purpose</a:t>
            </a:r>
          </a:p>
          <a:p>
            <a:pPr algn="l"/>
            <a:r>
              <a:rPr lang="en-US" sz="1000" b="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a:solidFill>
                  <a:srgbClr val="333333"/>
                </a:solidFill>
                <a:latin typeface="inherit"/>
              </a:rPr>
              <a:t>Vision</a:t>
            </a:r>
            <a:r>
              <a:rPr lang="en-US" sz="1000" b="0">
                <a:solidFill>
                  <a:srgbClr val="333333"/>
                </a:solidFill>
                <a:latin typeface="inherit"/>
              </a:rPr>
              <a:t>: To be the most responsive and innovative financial services organization.</a:t>
            </a:r>
          </a:p>
          <a:p>
            <a:pPr algn="l"/>
            <a:r>
              <a:rPr lang="en-US" sz="1000">
                <a:solidFill>
                  <a:srgbClr val="333333"/>
                </a:solidFill>
                <a:latin typeface="inherit"/>
              </a:rPr>
              <a:t>Mission</a:t>
            </a:r>
            <a:r>
              <a:rPr lang="en-US" sz="1000" b="0">
                <a:solidFill>
                  <a:srgbClr val="333333"/>
                </a:solidFill>
                <a:latin typeface="inherit"/>
              </a:rPr>
              <a:t>: To provide world class financial services wherever you are and whenever you need us.</a:t>
            </a:r>
            <a:br>
              <a:rPr lang="en-US" sz="1000" b="0">
                <a:solidFill>
                  <a:srgbClr val="333333"/>
                </a:solidFill>
                <a:latin typeface="inherit"/>
              </a:rPr>
            </a:br>
            <a:r>
              <a:rPr lang="en-US" sz="1000">
                <a:solidFill>
                  <a:srgbClr val="333333"/>
                </a:solidFill>
                <a:latin typeface="inherit"/>
              </a:rPr>
              <a:t>Purpose</a:t>
            </a:r>
            <a:r>
              <a:rPr lang="en-US" sz="1000" b="0">
                <a:solidFill>
                  <a:srgbClr val="333333"/>
                </a:solidFill>
                <a:latin typeface="inherit"/>
              </a:rPr>
              <a:t>: We strive to redefine banking by helping Canadians simplify their lives and reach their financial goals by reinvesting profits into our members, our communities, and our people. </a:t>
            </a:r>
            <a:r>
              <a:rPr lang="en-US" sz="1000">
                <a:solidFill>
                  <a:srgbClr val="333333"/>
                </a:solidFill>
                <a:latin typeface="inherit"/>
              </a:rPr>
              <a:t>Now </a:t>
            </a:r>
            <a:r>
              <a:rPr lang="en-US" sz="1000" i="1">
                <a:solidFill>
                  <a:srgbClr val="333333"/>
                </a:solidFill>
                <a:latin typeface="inherit"/>
              </a:rPr>
              <a:t>that's</a:t>
            </a:r>
            <a:r>
              <a:rPr lang="en-US" sz="1000">
                <a:solidFill>
                  <a:srgbClr val="333333"/>
                </a:solidFill>
                <a:latin typeface="inherit"/>
              </a:rPr>
              <a:t> responsible banking!</a:t>
            </a:r>
            <a:endParaRPr lang="en-US" sz="1000" b="0">
              <a:solidFill>
                <a:srgbClr val="333333"/>
              </a:solidFill>
              <a:latin typeface="inherit"/>
            </a:endParaRPr>
          </a:p>
          <a:p>
            <a:pPr algn="l"/>
            <a:r>
              <a:rPr lang="en-US" sz="1000">
                <a:solidFill>
                  <a:srgbClr val="333333"/>
                </a:solidFill>
                <a:latin typeface="inherit"/>
              </a:rPr>
              <a:t>Values</a:t>
            </a:r>
            <a:r>
              <a:rPr lang="en-US" sz="1000" b="0">
                <a:solidFill>
                  <a:srgbClr val="333333"/>
                </a:solidFill>
                <a:latin typeface="inherit"/>
              </a:rPr>
              <a:t>:</a:t>
            </a:r>
          </a:p>
          <a:p>
            <a:pPr algn="l">
              <a:buFont typeface="Arial" panose="020B0604020202020204" pitchFamily="34" charset="0"/>
              <a:buChar char="•"/>
            </a:pPr>
            <a:r>
              <a:rPr lang="en-US" sz="1000" b="0">
                <a:solidFill>
                  <a:srgbClr val="333333"/>
                </a:solidFill>
                <a:latin typeface="inherit"/>
              </a:rPr>
              <a:t>Integrity - We say what we do; we do what we say.</a:t>
            </a:r>
          </a:p>
          <a:p>
            <a:pPr algn="l">
              <a:buFont typeface="Arial" panose="020B0604020202020204" pitchFamily="34" charset="0"/>
              <a:buChar char="•"/>
            </a:pPr>
            <a:r>
              <a:rPr lang="en-US" sz="1000" b="0">
                <a:solidFill>
                  <a:srgbClr val="333333"/>
                </a:solidFill>
                <a:latin typeface="inherit"/>
              </a:rPr>
              <a:t>Team - We are successful together.</a:t>
            </a:r>
          </a:p>
          <a:p>
            <a:pPr algn="l">
              <a:buFont typeface="Arial" panose="020B0604020202020204" pitchFamily="34" charset="0"/>
              <a:buChar char="•"/>
            </a:pPr>
            <a:r>
              <a:rPr lang="en-US" sz="1000" b="0">
                <a:solidFill>
                  <a:srgbClr val="333333"/>
                </a:solidFill>
                <a:latin typeface="inherit"/>
              </a:rPr>
              <a:t>Respect - We are courteous and concerned.</a:t>
            </a:r>
          </a:p>
          <a:p>
            <a:pPr algn="l">
              <a:buFont typeface="Arial" panose="020B0604020202020204" pitchFamily="34" charset="0"/>
              <a:buChar char="•"/>
            </a:pPr>
            <a:r>
              <a:rPr lang="en-US" sz="1000" b="0">
                <a:solidFill>
                  <a:srgbClr val="333333"/>
                </a:solidFill>
                <a:latin typeface="inherit"/>
              </a:rPr>
              <a:t>Accountability - We take ownership.</a:t>
            </a:r>
          </a:p>
          <a:p>
            <a:pPr algn="l">
              <a:buFont typeface="Arial" panose="020B0604020202020204" pitchFamily="34" charset="0"/>
              <a:buChar char="•"/>
            </a:pPr>
            <a:r>
              <a:rPr lang="en-US" sz="1000" b="0">
                <a:solidFill>
                  <a:srgbClr val="333333"/>
                </a:solidFill>
                <a:latin typeface="inherit"/>
              </a:rPr>
              <a:t>Community - We are involved and proud of it.</a:t>
            </a:r>
          </a:p>
          <a:p>
            <a:pPr algn="l">
              <a:buFont typeface="Arial" panose="020B0604020202020204" pitchFamily="34" charset="0"/>
              <a:buChar char="•"/>
            </a:pPr>
            <a:r>
              <a:rPr lang="en-US" sz="1000" b="0">
                <a:solidFill>
                  <a:srgbClr val="333333"/>
                </a:solidFill>
                <a:latin typeface="inherit"/>
              </a:rPr>
              <a:t>Knowledgeable - We have the answer for you.</a:t>
            </a:r>
          </a:p>
          <a:p>
            <a:pPr algn="l">
              <a:buFont typeface="Arial" panose="020B0604020202020204" pitchFamily="34" charset="0"/>
              <a:buChar char="•"/>
            </a:pPr>
            <a:r>
              <a:rPr lang="en-US" sz="1000" b="0">
                <a:solidFill>
                  <a:srgbClr val="333333"/>
                </a:solidFill>
                <a:latin typeface="inherit"/>
              </a:rPr>
              <a:t>Service - We deliver excellence. Members first!</a:t>
            </a:r>
          </a:p>
          <a:p>
            <a:pPr algn="l"/>
            <a:r>
              <a:rPr lang="en-US" sz="1000" b="0">
                <a:solidFill>
                  <a:srgbClr val="333333"/>
                </a:solidFill>
                <a:latin typeface="inherit"/>
              </a:rPr>
              <a:t>We believe in community. Part of creating exceptional value is giving back to the communities and regions we serve to ensure they prosper.</a:t>
            </a:r>
          </a:p>
          <a:p>
            <a:pPr algn="l"/>
            <a:r>
              <a:rPr lang="en-US" sz="1000" b="0">
                <a:solidFill>
                  <a:srgbClr val="333333"/>
                </a:solidFill>
                <a:latin typeface="inherit"/>
              </a:rPr>
              <a:t>We are financially strong, maintaining sound business practices and efficient levels of risk for long term sustainability.</a:t>
            </a:r>
          </a:p>
          <a:p>
            <a:pPr algn="l"/>
            <a:r>
              <a:rPr lang="en-US" sz="1000" b="0">
                <a:solidFill>
                  <a:srgbClr val="333333"/>
                </a:solidFill>
                <a:latin typeface="inherit"/>
              </a:rPr>
              <a:t>We are dedicated to adding value to your life. Thank you for being a member.</a:t>
            </a:r>
            <a:endParaRPr lang="en-US" sz="1000" b="0" dirty="0">
              <a:solidFill>
                <a:srgbClr val="333333"/>
              </a:solidFill>
              <a:latin typeface="inherit"/>
            </a:endParaRPr>
          </a:p>
        </p:txBody>
      </p:sp>
    </p:spTree>
    <p:extLst>
      <p:ext uri="{BB962C8B-B14F-4D97-AF65-F5344CB8AC3E}">
        <p14:creationId xmlns:p14="http://schemas.microsoft.com/office/powerpoint/2010/main" val="2348146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70</a:t>
            </a:fld>
            <a:endParaRPr lang="en-US" sz="1300" b="0">
              <a:latin typeface="Arial" charset="0"/>
            </a:endParaRPr>
          </a:p>
        </p:txBody>
      </p:sp>
      <p:sp>
        <p:nvSpPr>
          <p:cNvPr id="3" name="Rectangle 2">
            <a:extLst>
              <a:ext uri="{FF2B5EF4-FFF2-40B4-BE49-F238E27FC236}">
                <a16:creationId xmlns:a16="http://schemas.microsoft.com/office/drawing/2014/main" id="{1180A3FB-CBF3-DF4B-8D9E-B8AF679B2759}"/>
              </a:ext>
            </a:extLst>
          </p:cNvPr>
          <p:cNvSpPr/>
          <p:nvPr/>
        </p:nvSpPr>
        <p:spPr>
          <a:xfrm>
            <a:off x="1158255" y="4246411"/>
            <a:ext cx="4746135" cy="4094813"/>
          </a:xfrm>
          <a:prstGeom prst="rect">
            <a:avLst/>
          </a:prstGeom>
        </p:spPr>
        <p:txBody>
          <a:bodyPr wrap="square" lIns="91595" tIns="45798" rIns="91595" bIns="45798">
            <a:spAutoFit/>
          </a:bodyPr>
          <a:lstStyle/>
          <a:p>
            <a:pPr algn="l"/>
            <a:r>
              <a:rPr lang="en-US" sz="1000">
                <a:solidFill>
                  <a:srgbClr val="3B5A6F"/>
                </a:solidFill>
                <a:latin typeface="inherit"/>
              </a:rPr>
              <a:t>Vision, values, mission, purpose</a:t>
            </a:r>
          </a:p>
          <a:p>
            <a:pPr algn="l"/>
            <a:r>
              <a:rPr lang="en-US" sz="1000" b="0">
                <a:solidFill>
                  <a:srgbClr val="333333"/>
                </a:solidFill>
                <a:latin typeface="inherit"/>
              </a:rPr>
              <a:t>Innovation Credit Union is a co-operative that strives to be the most responsive and innovative financial services organization. We look to continuously improve our internal operations and enhance the member experience you have with us each day. We explore new methods of serving you better through the adoption of technology, listening to how and when you would like to conduct your business.</a:t>
            </a:r>
          </a:p>
          <a:p>
            <a:pPr algn="l"/>
            <a:r>
              <a:rPr lang="en-US" sz="1000">
                <a:solidFill>
                  <a:srgbClr val="333333"/>
                </a:solidFill>
                <a:latin typeface="inherit"/>
              </a:rPr>
              <a:t>Vision</a:t>
            </a:r>
            <a:r>
              <a:rPr lang="en-US" sz="1000" b="0">
                <a:solidFill>
                  <a:srgbClr val="333333"/>
                </a:solidFill>
                <a:latin typeface="inherit"/>
              </a:rPr>
              <a:t>: To be the most responsive and innovative financial services organization.</a:t>
            </a:r>
          </a:p>
          <a:p>
            <a:pPr algn="l"/>
            <a:r>
              <a:rPr lang="en-US" sz="1000">
                <a:solidFill>
                  <a:srgbClr val="333333"/>
                </a:solidFill>
                <a:latin typeface="inherit"/>
              </a:rPr>
              <a:t>Mission</a:t>
            </a:r>
            <a:r>
              <a:rPr lang="en-US" sz="1000" b="0">
                <a:solidFill>
                  <a:srgbClr val="333333"/>
                </a:solidFill>
                <a:latin typeface="inherit"/>
              </a:rPr>
              <a:t>: To provide world class financial services wherever you are and whenever you need us.</a:t>
            </a:r>
            <a:br>
              <a:rPr lang="en-US" sz="1000" b="0">
                <a:solidFill>
                  <a:srgbClr val="333333"/>
                </a:solidFill>
                <a:latin typeface="inherit"/>
              </a:rPr>
            </a:br>
            <a:r>
              <a:rPr lang="en-US" sz="1000">
                <a:solidFill>
                  <a:srgbClr val="333333"/>
                </a:solidFill>
                <a:latin typeface="inherit"/>
              </a:rPr>
              <a:t>Purpose</a:t>
            </a:r>
            <a:r>
              <a:rPr lang="en-US" sz="1000" b="0">
                <a:solidFill>
                  <a:srgbClr val="333333"/>
                </a:solidFill>
                <a:latin typeface="inherit"/>
              </a:rPr>
              <a:t>: We strive to redefine banking by helping Canadians simplify their lives and reach their financial goals by reinvesting profits into our members, our communities, and our people. </a:t>
            </a:r>
            <a:r>
              <a:rPr lang="en-US" sz="1000">
                <a:solidFill>
                  <a:srgbClr val="333333"/>
                </a:solidFill>
                <a:latin typeface="inherit"/>
              </a:rPr>
              <a:t>Now </a:t>
            </a:r>
            <a:r>
              <a:rPr lang="en-US" sz="1000" i="1">
                <a:solidFill>
                  <a:srgbClr val="333333"/>
                </a:solidFill>
                <a:latin typeface="inherit"/>
              </a:rPr>
              <a:t>that's</a:t>
            </a:r>
            <a:r>
              <a:rPr lang="en-US" sz="1000">
                <a:solidFill>
                  <a:srgbClr val="333333"/>
                </a:solidFill>
                <a:latin typeface="inherit"/>
              </a:rPr>
              <a:t> responsible banking!</a:t>
            </a:r>
            <a:endParaRPr lang="en-US" sz="1000" b="0">
              <a:solidFill>
                <a:srgbClr val="333333"/>
              </a:solidFill>
              <a:latin typeface="inherit"/>
            </a:endParaRPr>
          </a:p>
          <a:p>
            <a:pPr algn="l"/>
            <a:r>
              <a:rPr lang="en-US" sz="1000">
                <a:solidFill>
                  <a:srgbClr val="333333"/>
                </a:solidFill>
                <a:latin typeface="inherit"/>
              </a:rPr>
              <a:t>Values</a:t>
            </a:r>
            <a:r>
              <a:rPr lang="en-US" sz="1000" b="0">
                <a:solidFill>
                  <a:srgbClr val="333333"/>
                </a:solidFill>
                <a:latin typeface="inherit"/>
              </a:rPr>
              <a:t>:</a:t>
            </a:r>
          </a:p>
          <a:p>
            <a:pPr algn="l">
              <a:buFont typeface="Arial" panose="020B0604020202020204" pitchFamily="34" charset="0"/>
              <a:buChar char="•"/>
            </a:pPr>
            <a:r>
              <a:rPr lang="en-US" sz="1000" b="0">
                <a:solidFill>
                  <a:srgbClr val="333333"/>
                </a:solidFill>
                <a:latin typeface="inherit"/>
              </a:rPr>
              <a:t>Integrity - We say what we do; we do what we say.</a:t>
            </a:r>
          </a:p>
          <a:p>
            <a:pPr algn="l">
              <a:buFont typeface="Arial" panose="020B0604020202020204" pitchFamily="34" charset="0"/>
              <a:buChar char="•"/>
            </a:pPr>
            <a:r>
              <a:rPr lang="en-US" sz="1000" b="0">
                <a:solidFill>
                  <a:srgbClr val="333333"/>
                </a:solidFill>
                <a:latin typeface="inherit"/>
              </a:rPr>
              <a:t>Team - We are successful together.</a:t>
            </a:r>
          </a:p>
          <a:p>
            <a:pPr algn="l">
              <a:buFont typeface="Arial" panose="020B0604020202020204" pitchFamily="34" charset="0"/>
              <a:buChar char="•"/>
            </a:pPr>
            <a:r>
              <a:rPr lang="en-US" sz="1000" b="0">
                <a:solidFill>
                  <a:srgbClr val="333333"/>
                </a:solidFill>
                <a:latin typeface="inherit"/>
              </a:rPr>
              <a:t>Respect - We are courteous and concerned.</a:t>
            </a:r>
          </a:p>
          <a:p>
            <a:pPr algn="l">
              <a:buFont typeface="Arial" panose="020B0604020202020204" pitchFamily="34" charset="0"/>
              <a:buChar char="•"/>
            </a:pPr>
            <a:r>
              <a:rPr lang="en-US" sz="1000" b="0">
                <a:solidFill>
                  <a:srgbClr val="333333"/>
                </a:solidFill>
                <a:latin typeface="inherit"/>
              </a:rPr>
              <a:t>Accountability - We take ownership.</a:t>
            </a:r>
          </a:p>
          <a:p>
            <a:pPr algn="l">
              <a:buFont typeface="Arial" panose="020B0604020202020204" pitchFamily="34" charset="0"/>
              <a:buChar char="•"/>
            </a:pPr>
            <a:r>
              <a:rPr lang="en-US" sz="1000" b="0">
                <a:solidFill>
                  <a:srgbClr val="333333"/>
                </a:solidFill>
                <a:latin typeface="inherit"/>
              </a:rPr>
              <a:t>Community - We are involved and proud of it.</a:t>
            </a:r>
          </a:p>
          <a:p>
            <a:pPr algn="l">
              <a:buFont typeface="Arial" panose="020B0604020202020204" pitchFamily="34" charset="0"/>
              <a:buChar char="•"/>
            </a:pPr>
            <a:r>
              <a:rPr lang="en-US" sz="1000" b="0">
                <a:solidFill>
                  <a:srgbClr val="333333"/>
                </a:solidFill>
                <a:latin typeface="inherit"/>
              </a:rPr>
              <a:t>Knowledgeable - We have the answer for you.</a:t>
            </a:r>
          </a:p>
          <a:p>
            <a:pPr algn="l">
              <a:buFont typeface="Arial" panose="020B0604020202020204" pitchFamily="34" charset="0"/>
              <a:buChar char="•"/>
            </a:pPr>
            <a:r>
              <a:rPr lang="en-US" sz="1000" b="0">
                <a:solidFill>
                  <a:srgbClr val="333333"/>
                </a:solidFill>
                <a:latin typeface="inherit"/>
              </a:rPr>
              <a:t>Service - We deliver excellence. Members first!</a:t>
            </a:r>
          </a:p>
          <a:p>
            <a:pPr algn="l"/>
            <a:r>
              <a:rPr lang="en-US" sz="1000" b="0">
                <a:solidFill>
                  <a:srgbClr val="333333"/>
                </a:solidFill>
                <a:latin typeface="inherit"/>
              </a:rPr>
              <a:t>We believe in community. Part of creating exceptional value is giving back to the communities and regions we serve to ensure they prosper.</a:t>
            </a:r>
          </a:p>
          <a:p>
            <a:pPr algn="l"/>
            <a:r>
              <a:rPr lang="en-US" sz="1000" b="0">
                <a:solidFill>
                  <a:srgbClr val="333333"/>
                </a:solidFill>
                <a:latin typeface="inherit"/>
              </a:rPr>
              <a:t>We are financially strong, maintaining sound business practices and efficient levels of risk for long term sustainability.</a:t>
            </a:r>
          </a:p>
          <a:p>
            <a:pPr algn="l"/>
            <a:r>
              <a:rPr lang="en-US" sz="1000" b="0">
                <a:solidFill>
                  <a:srgbClr val="333333"/>
                </a:solidFill>
                <a:latin typeface="inherit"/>
              </a:rPr>
              <a:t>We are dedicated to adding value to your life. Thank you for being a member.</a:t>
            </a:r>
            <a:endParaRPr lang="en-US" sz="1000" b="0" dirty="0">
              <a:solidFill>
                <a:srgbClr val="333333"/>
              </a:solidFill>
              <a:latin typeface="inherit"/>
            </a:endParaRPr>
          </a:p>
        </p:txBody>
      </p:sp>
    </p:spTree>
    <p:extLst>
      <p:ext uri="{BB962C8B-B14F-4D97-AF65-F5344CB8AC3E}">
        <p14:creationId xmlns:p14="http://schemas.microsoft.com/office/powerpoint/2010/main" val="2734868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72</a:t>
            </a:fld>
            <a:endParaRPr lang="en-US"/>
          </a:p>
        </p:txBody>
      </p:sp>
    </p:spTree>
    <p:extLst>
      <p:ext uri="{BB962C8B-B14F-4D97-AF65-F5344CB8AC3E}">
        <p14:creationId xmlns:p14="http://schemas.microsoft.com/office/powerpoint/2010/main" val="1139396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73</a:t>
            </a:fld>
            <a:endParaRPr lang="en-US"/>
          </a:p>
        </p:txBody>
      </p:sp>
    </p:spTree>
    <p:extLst>
      <p:ext uri="{BB962C8B-B14F-4D97-AF65-F5344CB8AC3E}">
        <p14:creationId xmlns:p14="http://schemas.microsoft.com/office/powerpoint/2010/main" val="1012512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74</a:t>
            </a:fld>
            <a:endParaRPr lang="en-US" sz="1300" b="0">
              <a:latin typeface="Arial" charset="0"/>
            </a:endParaRPr>
          </a:p>
        </p:txBody>
      </p:sp>
    </p:spTree>
    <p:extLst>
      <p:ext uri="{BB962C8B-B14F-4D97-AF65-F5344CB8AC3E}">
        <p14:creationId xmlns:p14="http://schemas.microsoft.com/office/powerpoint/2010/main" val="5633118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75</a:t>
            </a:fld>
            <a:endParaRPr lang="en-US" sz="1300" b="0">
              <a:latin typeface="Arial" charset="0"/>
            </a:endParaRPr>
          </a:p>
        </p:txBody>
      </p:sp>
    </p:spTree>
    <p:extLst>
      <p:ext uri="{BB962C8B-B14F-4D97-AF65-F5344CB8AC3E}">
        <p14:creationId xmlns:p14="http://schemas.microsoft.com/office/powerpoint/2010/main" val="4844751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84275" y="671513"/>
            <a:ext cx="4733925" cy="3549650"/>
          </a:xfrm>
          <a:ln/>
        </p:spPr>
      </p:sp>
      <p:sp>
        <p:nvSpPr>
          <p:cNvPr id="131076"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D7EE98F3-9F90-4676-A04B-19918FF156C7}" type="slidenum">
              <a:rPr lang="en-US" sz="1300" b="0">
                <a:latin typeface="Arial" charset="0"/>
              </a:rPr>
              <a:pPr/>
              <a:t>76</a:t>
            </a:fld>
            <a:endParaRPr lang="en-US" sz="1300" b="0">
              <a:latin typeface="Arial" charset="0"/>
            </a:endParaRPr>
          </a:p>
        </p:txBody>
      </p:sp>
    </p:spTree>
    <p:extLst>
      <p:ext uri="{BB962C8B-B14F-4D97-AF65-F5344CB8AC3E}">
        <p14:creationId xmlns:p14="http://schemas.microsoft.com/office/powerpoint/2010/main" val="14826909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78</a:t>
            </a:fld>
            <a:endParaRPr lang="en-US"/>
          </a:p>
        </p:txBody>
      </p:sp>
    </p:spTree>
    <p:extLst>
      <p:ext uri="{BB962C8B-B14F-4D97-AF65-F5344CB8AC3E}">
        <p14:creationId xmlns:p14="http://schemas.microsoft.com/office/powerpoint/2010/main" val="221416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FFA60065-034D-41C0-82B0-79565837431B}" type="slidenum">
              <a:rPr lang="en-US" sz="1300" b="0">
                <a:latin typeface="Arial" charset="0"/>
              </a:rPr>
              <a:pPr/>
              <a:t>6</a:t>
            </a:fld>
            <a:endParaRPr lang="en-US" sz="1300" b="0">
              <a:latin typeface="Arial" charset="0"/>
            </a:endParaRPr>
          </a:p>
        </p:txBody>
      </p:sp>
      <p:sp>
        <p:nvSpPr>
          <p:cNvPr id="112643" name="Rectangle 2"/>
          <p:cNvSpPr>
            <a:spLocks noGrp="1" noRot="1" noChangeAspect="1" noChangeArrowheads="1" noTextEdit="1"/>
          </p:cNvSpPr>
          <p:nvPr>
            <p:ph type="sldImg"/>
          </p:nvPr>
        </p:nvSpPr>
        <p:spPr>
          <a:xfrm>
            <a:off x="1182688" y="671513"/>
            <a:ext cx="4738687"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9207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80</a:t>
            </a:fld>
            <a:endParaRPr lang="en-US"/>
          </a:p>
        </p:txBody>
      </p:sp>
    </p:spTree>
    <p:extLst>
      <p:ext uri="{BB962C8B-B14F-4D97-AF65-F5344CB8AC3E}">
        <p14:creationId xmlns:p14="http://schemas.microsoft.com/office/powerpoint/2010/main" val="2455908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81</a:t>
            </a:fld>
            <a:endParaRPr lang="en-US" sz="1300" b="0">
              <a:latin typeface="Arial" charset="0"/>
            </a:endParaRPr>
          </a:p>
        </p:txBody>
      </p:sp>
    </p:spTree>
    <p:extLst>
      <p:ext uri="{BB962C8B-B14F-4D97-AF65-F5344CB8AC3E}">
        <p14:creationId xmlns:p14="http://schemas.microsoft.com/office/powerpoint/2010/main" val="1278853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ED1B736-2242-4FCD-A727-D2CA631B50EC}" type="slidenum">
              <a:rPr lang="en-US" sz="1300" b="0">
                <a:latin typeface="Arial" charset="0"/>
              </a:rPr>
              <a:pPr/>
              <a:t>83</a:t>
            </a:fld>
            <a:endParaRPr lang="en-US" sz="1300" b="0">
              <a:latin typeface="Arial" charset="0"/>
            </a:endParaRPr>
          </a:p>
        </p:txBody>
      </p:sp>
    </p:spTree>
    <p:extLst>
      <p:ext uri="{BB962C8B-B14F-4D97-AF65-F5344CB8AC3E}">
        <p14:creationId xmlns:p14="http://schemas.microsoft.com/office/powerpoint/2010/main" val="2220556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84</a:t>
            </a:fld>
            <a:endParaRPr lang="en-US" sz="1300" b="0">
              <a:latin typeface="Arial" charset="0"/>
            </a:endParaRPr>
          </a:p>
        </p:txBody>
      </p:sp>
      <p:sp>
        <p:nvSpPr>
          <p:cNvPr id="3" name="Rectangle 2">
            <a:extLst>
              <a:ext uri="{FF2B5EF4-FFF2-40B4-BE49-F238E27FC236}">
                <a16:creationId xmlns:a16="http://schemas.microsoft.com/office/drawing/2014/main" id="{BB179B5F-DE8A-5A4B-B503-F5739E54CEE1}"/>
              </a:ext>
            </a:extLst>
          </p:cNvPr>
          <p:cNvSpPr/>
          <p:nvPr/>
        </p:nvSpPr>
        <p:spPr>
          <a:xfrm>
            <a:off x="1027612" y="4240984"/>
            <a:ext cx="5047250" cy="3478033"/>
          </a:xfrm>
          <a:prstGeom prst="rect">
            <a:avLst/>
          </a:prstGeom>
        </p:spPr>
        <p:txBody>
          <a:bodyPr wrap="square" lIns="91595" tIns="45798" rIns="91595" bIns="45798">
            <a:spAutoFit/>
          </a:bodyPr>
          <a:lstStyle/>
          <a:p>
            <a:pPr algn="l"/>
            <a:r>
              <a:rPr lang="en-US" sz="1000" b="0" dirty="0">
                <a:solidFill>
                  <a:srgbClr val="6799C8"/>
                </a:solidFill>
                <a:latin typeface="inherit"/>
              </a:rPr>
              <a:t>2018 Annual Report</a:t>
            </a:r>
          </a:p>
          <a:p>
            <a:pPr algn="l"/>
            <a:r>
              <a:rPr lang="en-US" sz="1000" b="0" dirty="0">
                <a:solidFill>
                  <a:srgbClr val="6799C8"/>
                </a:solidFill>
                <a:latin typeface="inherit"/>
              </a:rPr>
              <a:t>Mission Vision Values</a:t>
            </a:r>
          </a:p>
          <a:p>
            <a:pPr algn="l"/>
            <a:r>
              <a:rPr lang="en-US" sz="1000" b="0" dirty="0">
                <a:solidFill>
                  <a:srgbClr val="948671"/>
                </a:solidFill>
                <a:latin typeface="inherit"/>
              </a:rPr>
              <a:t>Our Mission Statement</a:t>
            </a:r>
          </a:p>
          <a:p>
            <a:pPr algn="l"/>
            <a:r>
              <a:rPr lang="en-US" sz="1000" b="0" dirty="0">
                <a:solidFill>
                  <a:srgbClr val="333333"/>
                </a:solidFill>
                <a:latin typeface="inherit"/>
              </a:rPr>
              <a:t>As a socially responsible co-operative, we provide financial services for the betterment of our members, employees and communities.</a:t>
            </a:r>
          </a:p>
          <a:p>
            <a:pPr algn="l"/>
            <a:r>
              <a:rPr lang="en-US" sz="1000" b="0" dirty="0">
                <a:solidFill>
                  <a:srgbClr val="948671"/>
                </a:solidFill>
                <a:latin typeface="inherit"/>
              </a:rPr>
              <a:t>Our Vision</a:t>
            </a:r>
          </a:p>
          <a:p>
            <a:pPr algn="l"/>
            <a:r>
              <a:rPr lang="en-US" sz="1000" b="0" dirty="0">
                <a:solidFill>
                  <a:srgbClr val="333333"/>
                </a:solidFill>
                <a:latin typeface="inherit"/>
              </a:rPr>
              <a:t>A world where financial services in local communities contribute to a sustainable future for all.</a:t>
            </a:r>
          </a:p>
          <a:p>
            <a:pPr algn="l"/>
            <a:r>
              <a:rPr lang="en-US" sz="1000" b="0" dirty="0">
                <a:solidFill>
                  <a:srgbClr val="948671"/>
                </a:solidFill>
                <a:latin typeface="inherit"/>
              </a:rPr>
              <a:t>Our Values</a:t>
            </a:r>
          </a:p>
          <a:p>
            <a:pPr algn="l"/>
            <a:r>
              <a:rPr lang="en-US" sz="1000" b="0" dirty="0">
                <a:solidFill>
                  <a:srgbClr val="333333"/>
                </a:solidFill>
                <a:latin typeface="inherit"/>
              </a:rPr>
              <a:t>At ACU, we are guided by our values and we act in the best interests of our members, employees, communities and the environment.</a:t>
            </a:r>
          </a:p>
          <a:p>
            <a:pPr algn="l">
              <a:buFont typeface="Arial" panose="020B0604020202020204" pitchFamily="34" charset="0"/>
              <a:buChar char="•"/>
            </a:pPr>
            <a:r>
              <a:rPr lang="en-US" sz="1000" dirty="0">
                <a:solidFill>
                  <a:srgbClr val="333333"/>
                </a:solidFill>
                <a:latin typeface="inherit"/>
              </a:rPr>
              <a:t>integrity;</a:t>
            </a:r>
            <a:r>
              <a:rPr lang="en-US" sz="1000" b="0" dirty="0">
                <a:solidFill>
                  <a:srgbClr val="333333"/>
                </a:solidFill>
                <a:latin typeface="inherit"/>
              </a:rPr>
              <a:t> we are consistently honest, fair, respectful and compassionate in all our relations and do the right thing for the right reason</a:t>
            </a:r>
          </a:p>
          <a:p>
            <a:pPr algn="l">
              <a:buFont typeface="Arial" panose="020B0604020202020204" pitchFamily="34" charset="0"/>
              <a:buChar char="•"/>
            </a:pPr>
            <a:r>
              <a:rPr lang="en-US" sz="1000" dirty="0">
                <a:solidFill>
                  <a:srgbClr val="333333"/>
                </a:solidFill>
                <a:latin typeface="inherit"/>
              </a:rPr>
              <a:t>accountability;</a:t>
            </a:r>
            <a:r>
              <a:rPr lang="en-US" sz="1000" b="0" dirty="0">
                <a:solidFill>
                  <a:srgbClr val="333333"/>
                </a:solidFill>
                <a:latin typeface="inherit"/>
              </a:rPr>
              <a:t> we take responsibility for the financial, social, environmental and economic impacts of our decisions and actions and disclose our performance in a transparent manner</a:t>
            </a:r>
          </a:p>
          <a:p>
            <a:pPr algn="l">
              <a:buFont typeface="Arial" panose="020B0604020202020204" pitchFamily="34" charset="0"/>
              <a:buChar char="•"/>
            </a:pPr>
            <a:r>
              <a:rPr lang="en-US" sz="1000" dirty="0">
                <a:solidFill>
                  <a:srgbClr val="333333"/>
                </a:solidFill>
                <a:latin typeface="inherit"/>
              </a:rPr>
              <a:t>diversity and inclusion;</a:t>
            </a:r>
            <a:r>
              <a:rPr lang="en-US" sz="1000" b="0" dirty="0">
                <a:solidFill>
                  <a:srgbClr val="333333"/>
                </a:solidFill>
                <a:latin typeface="inherit"/>
              </a:rPr>
              <a:t> we welcome and celebrate diversity in all its forms and are open and inclusive in how we do business</a:t>
            </a:r>
          </a:p>
          <a:p>
            <a:pPr algn="l">
              <a:buFont typeface="Arial" panose="020B0604020202020204" pitchFamily="34" charset="0"/>
              <a:buChar char="•"/>
            </a:pPr>
            <a:r>
              <a:rPr lang="en-US" sz="1000" dirty="0">
                <a:solidFill>
                  <a:srgbClr val="333333"/>
                </a:solidFill>
                <a:latin typeface="inherit"/>
              </a:rPr>
              <a:t>service;</a:t>
            </a:r>
            <a:r>
              <a:rPr lang="en-US" sz="1000" b="0" dirty="0">
                <a:solidFill>
                  <a:srgbClr val="333333"/>
                </a:solidFill>
                <a:latin typeface="inherit"/>
              </a:rPr>
              <a:t> we put others first and strive for excellence in all we do to be of service</a:t>
            </a:r>
          </a:p>
          <a:p>
            <a:pPr algn="l">
              <a:buFont typeface="Arial" panose="020B0604020202020204" pitchFamily="34" charset="0"/>
              <a:buChar char="•"/>
            </a:pPr>
            <a:r>
              <a:rPr lang="en-US" sz="1000" dirty="0">
                <a:solidFill>
                  <a:srgbClr val="333333"/>
                </a:solidFill>
                <a:latin typeface="inherit"/>
              </a:rPr>
              <a:t>co-operation;</a:t>
            </a:r>
            <a:r>
              <a:rPr lang="en-US" sz="1000" b="0" dirty="0">
                <a:solidFill>
                  <a:srgbClr val="333333"/>
                </a:solidFill>
                <a:latin typeface="inherit"/>
              </a:rPr>
              <a:t> we work together and partner with others for mutual benefit and the common good</a:t>
            </a:r>
          </a:p>
          <a:p>
            <a:pPr algn="l"/>
            <a:r>
              <a:rPr lang="en-US" sz="1000" b="0" dirty="0">
                <a:solidFill>
                  <a:srgbClr val="333333"/>
                </a:solidFill>
                <a:latin typeface="inherit"/>
              </a:rPr>
              <a:t>In living our values, we embrace the </a:t>
            </a:r>
            <a:r>
              <a:rPr lang="en-US" sz="1000" b="0" u="sng" dirty="0">
                <a:solidFill>
                  <a:srgbClr val="3D3D3D"/>
                </a:solidFill>
                <a:latin typeface="inherit"/>
                <a:hlinkClick r:id="rId3" tooltip="International Co-operative Principles"/>
              </a:rPr>
              <a:t>International Co-operative Principles</a:t>
            </a:r>
            <a:r>
              <a:rPr lang="en-US" sz="1000" b="0" dirty="0">
                <a:solidFill>
                  <a:srgbClr val="333333"/>
                </a:solidFill>
                <a:latin typeface="inherit"/>
              </a:rPr>
              <a:t>.</a:t>
            </a:r>
          </a:p>
          <a:p>
            <a:br>
              <a:rPr lang="en-US" sz="1000" dirty="0"/>
            </a:br>
            <a:endParaRPr lang="en-US" sz="1000" dirty="0"/>
          </a:p>
        </p:txBody>
      </p:sp>
    </p:spTree>
    <p:extLst>
      <p:ext uri="{BB962C8B-B14F-4D97-AF65-F5344CB8AC3E}">
        <p14:creationId xmlns:p14="http://schemas.microsoft.com/office/powerpoint/2010/main" val="2276178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12DFB3A-4B3A-47E0-9D5C-8946B01B25D7}" type="slidenum">
              <a:rPr lang="en-US" sz="1300" b="0">
                <a:latin typeface="Arial" charset="0"/>
              </a:rPr>
              <a:pPr/>
              <a:t>86</a:t>
            </a:fld>
            <a:endParaRPr lang="en-US" sz="1300" b="0">
              <a:latin typeface="Arial" charset="0"/>
            </a:endParaRPr>
          </a:p>
        </p:txBody>
      </p:sp>
      <p:sp>
        <p:nvSpPr>
          <p:cNvPr id="18841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51534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87</a:t>
            </a:fld>
            <a:endParaRPr lang="en-US" sz="1300" b="0">
              <a:latin typeface="Arial" charset="0"/>
            </a:endParaRPr>
          </a:p>
        </p:txBody>
      </p:sp>
    </p:spTree>
    <p:extLst>
      <p:ext uri="{BB962C8B-B14F-4D97-AF65-F5344CB8AC3E}">
        <p14:creationId xmlns:p14="http://schemas.microsoft.com/office/powerpoint/2010/main" val="36899806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89</a:t>
            </a:fld>
            <a:endParaRPr lang="en-US"/>
          </a:p>
        </p:txBody>
      </p:sp>
    </p:spTree>
    <p:extLst>
      <p:ext uri="{BB962C8B-B14F-4D97-AF65-F5344CB8AC3E}">
        <p14:creationId xmlns:p14="http://schemas.microsoft.com/office/powerpoint/2010/main" val="24214127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90</a:t>
            </a:fld>
            <a:endParaRPr lang="en-US" sz="1300" b="0">
              <a:latin typeface="Arial" charset="0"/>
            </a:endParaRPr>
          </a:p>
        </p:txBody>
      </p:sp>
    </p:spTree>
    <p:extLst>
      <p:ext uri="{BB962C8B-B14F-4D97-AF65-F5344CB8AC3E}">
        <p14:creationId xmlns:p14="http://schemas.microsoft.com/office/powerpoint/2010/main" val="19164309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91</a:t>
            </a:fld>
            <a:endParaRPr lang="en-US" sz="1300" b="0">
              <a:latin typeface="Arial" charset="0"/>
            </a:endParaRPr>
          </a:p>
        </p:txBody>
      </p:sp>
    </p:spTree>
    <p:extLst>
      <p:ext uri="{BB962C8B-B14F-4D97-AF65-F5344CB8AC3E}">
        <p14:creationId xmlns:p14="http://schemas.microsoft.com/office/powerpoint/2010/main" val="22853999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274293FF-31EF-4D18-BB6B-4745CA48079B}" type="slidenum">
              <a:rPr lang="en-US" sz="1300" b="0">
                <a:latin typeface="Arial" charset="0"/>
              </a:rPr>
              <a:pPr/>
              <a:t>92</a:t>
            </a:fld>
            <a:endParaRPr lang="en-US" sz="1300" b="0">
              <a:latin typeface="Arial" charset="0"/>
            </a:endParaRPr>
          </a:p>
        </p:txBody>
      </p:sp>
    </p:spTree>
    <p:extLst>
      <p:ext uri="{BB962C8B-B14F-4D97-AF65-F5344CB8AC3E}">
        <p14:creationId xmlns:p14="http://schemas.microsoft.com/office/powerpoint/2010/main" val="99545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3814B1D0-01BF-46BC-A4BB-B4FDB9697A07}" type="slidenum">
              <a:rPr lang="en-US" sz="1300" b="0">
                <a:latin typeface="Arial" charset="0"/>
              </a:rPr>
              <a:pPr/>
              <a:t>7</a:t>
            </a:fld>
            <a:endParaRPr lang="en-US" sz="1300" b="0">
              <a:latin typeface="Arial" charset="0"/>
            </a:endParaRPr>
          </a:p>
        </p:txBody>
      </p:sp>
    </p:spTree>
    <p:extLst>
      <p:ext uri="{BB962C8B-B14F-4D97-AF65-F5344CB8AC3E}">
        <p14:creationId xmlns:p14="http://schemas.microsoft.com/office/powerpoint/2010/main" val="2279628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2"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94</a:t>
            </a:fld>
            <a:endParaRPr lang="en-US" sz="1300" b="0">
              <a:latin typeface="Arial" charset="0"/>
            </a:endParaRPr>
          </a:p>
        </p:txBody>
      </p:sp>
    </p:spTree>
    <p:extLst>
      <p:ext uri="{BB962C8B-B14F-4D97-AF65-F5344CB8AC3E}">
        <p14:creationId xmlns:p14="http://schemas.microsoft.com/office/powerpoint/2010/main" val="28234424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8" name="Slide Number Placeholder 3"/>
          <p:cNvSpPr>
            <a:spLocks noGrp="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45390FE0-429D-4371-8760-E9B0ADB36DBB}" type="slidenum">
              <a:rPr lang="en-US" sz="1300" b="0">
                <a:latin typeface="Arial" charset="0"/>
              </a:rPr>
              <a:pPr/>
              <a:t>97</a:t>
            </a:fld>
            <a:endParaRPr lang="en-US" sz="1300" b="0">
              <a:latin typeface="Arial" charset="0"/>
            </a:endParaRPr>
          </a:p>
        </p:txBody>
      </p:sp>
    </p:spTree>
    <p:extLst>
      <p:ext uri="{BB962C8B-B14F-4D97-AF65-F5344CB8AC3E}">
        <p14:creationId xmlns:p14="http://schemas.microsoft.com/office/powerpoint/2010/main" val="39569410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98</a:t>
            </a:fld>
            <a:endParaRPr lang="en-US" sz="1300" b="0">
              <a:latin typeface="Arial" charset="0"/>
            </a:endParaRPr>
          </a:p>
        </p:txBody>
      </p:sp>
    </p:spTree>
    <p:extLst>
      <p:ext uri="{BB962C8B-B14F-4D97-AF65-F5344CB8AC3E}">
        <p14:creationId xmlns:p14="http://schemas.microsoft.com/office/powerpoint/2010/main" val="306625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99</a:t>
            </a:fld>
            <a:endParaRPr lang="en-US" sz="1300" b="0">
              <a:latin typeface="Arial" charset="0"/>
            </a:endParaRPr>
          </a:p>
        </p:txBody>
      </p:sp>
    </p:spTree>
    <p:extLst>
      <p:ext uri="{BB962C8B-B14F-4D97-AF65-F5344CB8AC3E}">
        <p14:creationId xmlns:p14="http://schemas.microsoft.com/office/powerpoint/2010/main" val="20998059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D1866B10-1AE2-490B-B193-469FCD724FDE}" type="slidenum">
              <a:rPr lang="en-US" sz="1300" b="0">
                <a:latin typeface="Arial" charset="0"/>
              </a:rPr>
              <a:pPr/>
              <a:t>101</a:t>
            </a:fld>
            <a:endParaRPr lang="en-US" sz="1300" b="0">
              <a:latin typeface="Arial" charset="0"/>
            </a:endParaRPr>
          </a:p>
        </p:txBody>
      </p:sp>
      <p:sp>
        <p:nvSpPr>
          <p:cNvPr id="20582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025087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102</a:t>
            </a:fld>
            <a:endParaRPr lang="en-US" sz="1300" b="0">
              <a:latin typeface="Arial" charset="0"/>
            </a:endParaRPr>
          </a:p>
        </p:txBody>
      </p:sp>
    </p:spTree>
    <p:extLst>
      <p:ext uri="{BB962C8B-B14F-4D97-AF65-F5344CB8AC3E}">
        <p14:creationId xmlns:p14="http://schemas.microsoft.com/office/powerpoint/2010/main" val="3874324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104</a:t>
            </a:fld>
            <a:endParaRPr lang="en-US"/>
          </a:p>
        </p:txBody>
      </p:sp>
    </p:spTree>
    <p:extLst>
      <p:ext uri="{BB962C8B-B14F-4D97-AF65-F5344CB8AC3E}">
        <p14:creationId xmlns:p14="http://schemas.microsoft.com/office/powerpoint/2010/main" val="3069533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105</a:t>
            </a:fld>
            <a:endParaRPr lang="en-US" sz="1300" b="0">
              <a:latin typeface="Arial" charset="0"/>
            </a:endParaRPr>
          </a:p>
        </p:txBody>
      </p:sp>
    </p:spTree>
    <p:extLst>
      <p:ext uri="{BB962C8B-B14F-4D97-AF65-F5344CB8AC3E}">
        <p14:creationId xmlns:p14="http://schemas.microsoft.com/office/powerpoint/2010/main" val="647877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107</a:t>
            </a:fld>
            <a:endParaRPr lang="en-US"/>
          </a:p>
        </p:txBody>
      </p:sp>
    </p:spTree>
    <p:extLst>
      <p:ext uri="{BB962C8B-B14F-4D97-AF65-F5344CB8AC3E}">
        <p14:creationId xmlns:p14="http://schemas.microsoft.com/office/powerpoint/2010/main" val="26405930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2" name="Slide Number Placeholder 3"/>
          <p:cNvSpPr>
            <a:spLocks noGrp="1"/>
          </p:cNvSpPr>
          <p:nvPr>
            <p:ph type="sldNum" sz="quarter" idx="5"/>
          </p:nvPr>
        </p:nvSpPr>
        <p:spPr>
          <a:noFill/>
        </p:spPr>
        <p:txBody>
          <a:bodyPr/>
          <a:lstStyle>
            <a:lvl1pPr defTabSz="938992">
              <a:defRPr sz="1200" b="1">
                <a:solidFill>
                  <a:schemeClr val="tx1"/>
                </a:solidFill>
                <a:latin typeface="Verdana" pitchFamily="34" charset="0"/>
              </a:defRPr>
            </a:lvl1pPr>
            <a:lvl2pPr marL="721590" indent="-277533" defTabSz="938992">
              <a:defRPr sz="1200" b="1">
                <a:solidFill>
                  <a:schemeClr val="tx1"/>
                </a:solidFill>
                <a:latin typeface="Verdana" pitchFamily="34" charset="0"/>
              </a:defRPr>
            </a:lvl2pPr>
            <a:lvl3pPr marL="1110137" indent="-222028" defTabSz="938992">
              <a:defRPr sz="1200" b="1">
                <a:solidFill>
                  <a:schemeClr val="tx1"/>
                </a:solidFill>
                <a:latin typeface="Verdana" pitchFamily="34" charset="0"/>
              </a:defRPr>
            </a:lvl3pPr>
            <a:lvl4pPr marL="1554192" indent="-222028" defTabSz="938992">
              <a:defRPr sz="1200" b="1">
                <a:solidFill>
                  <a:schemeClr val="tx1"/>
                </a:solidFill>
                <a:latin typeface="Verdana" pitchFamily="34" charset="0"/>
              </a:defRPr>
            </a:lvl4pPr>
            <a:lvl5pPr marL="1998246" indent="-222028" defTabSz="938992">
              <a:defRPr sz="1200" b="1">
                <a:solidFill>
                  <a:schemeClr val="tx1"/>
                </a:solidFill>
                <a:latin typeface="Verdana" pitchFamily="34" charset="0"/>
              </a:defRPr>
            </a:lvl5pPr>
            <a:lvl6pPr marL="2442300" indent="-222028" algn="ctr" defTabSz="938992" eaLnBrk="0" fontAlgn="base" hangingPunct="0">
              <a:spcBef>
                <a:spcPct val="0"/>
              </a:spcBef>
              <a:spcAft>
                <a:spcPct val="0"/>
              </a:spcAft>
              <a:defRPr sz="1200" b="1">
                <a:solidFill>
                  <a:schemeClr val="tx1"/>
                </a:solidFill>
                <a:latin typeface="Verdana" pitchFamily="34" charset="0"/>
              </a:defRPr>
            </a:lvl6pPr>
            <a:lvl7pPr marL="2886356" indent="-222028" algn="ctr" defTabSz="938992" eaLnBrk="0" fontAlgn="base" hangingPunct="0">
              <a:spcBef>
                <a:spcPct val="0"/>
              </a:spcBef>
              <a:spcAft>
                <a:spcPct val="0"/>
              </a:spcAft>
              <a:defRPr sz="1200" b="1">
                <a:solidFill>
                  <a:schemeClr val="tx1"/>
                </a:solidFill>
                <a:latin typeface="Verdana" pitchFamily="34" charset="0"/>
              </a:defRPr>
            </a:lvl7pPr>
            <a:lvl8pPr marL="3330411" indent="-222028" algn="ctr" defTabSz="938992" eaLnBrk="0" fontAlgn="base" hangingPunct="0">
              <a:spcBef>
                <a:spcPct val="0"/>
              </a:spcBef>
              <a:spcAft>
                <a:spcPct val="0"/>
              </a:spcAft>
              <a:defRPr sz="1200" b="1">
                <a:solidFill>
                  <a:schemeClr val="tx1"/>
                </a:solidFill>
                <a:latin typeface="Verdana" pitchFamily="34" charset="0"/>
              </a:defRPr>
            </a:lvl8pPr>
            <a:lvl9pPr marL="3774465" indent="-222028" algn="ctr" defTabSz="938992" eaLnBrk="0" fontAlgn="base" hangingPunct="0">
              <a:spcBef>
                <a:spcPct val="0"/>
              </a:spcBef>
              <a:spcAft>
                <a:spcPct val="0"/>
              </a:spcAft>
              <a:defRPr sz="1200" b="1">
                <a:solidFill>
                  <a:schemeClr val="tx1"/>
                </a:solidFill>
                <a:latin typeface="Verdana" pitchFamily="34" charset="0"/>
              </a:defRPr>
            </a:lvl9pPr>
          </a:lstStyle>
          <a:p>
            <a:fld id="{1934FBCF-1156-401E-A7DC-B9B320780DC7}" type="slidenum">
              <a:rPr lang="en-US" sz="1300" b="0">
                <a:latin typeface="Arial" charset="0"/>
              </a:rPr>
              <a:pPr/>
              <a:t>108</a:t>
            </a:fld>
            <a:endParaRPr lang="en-US" sz="1300" b="0">
              <a:latin typeface="Arial" charset="0"/>
            </a:endParaRPr>
          </a:p>
        </p:txBody>
      </p:sp>
    </p:spTree>
    <p:extLst>
      <p:ext uri="{BB962C8B-B14F-4D97-AF65-F5344CB8AC3E}">
        <p14:creationId xmlns:p14="http://schemas.microsoft.com/office/powerpoint/2010/main" val="352936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40684">
              <a:defRPr sz="1200" b="1">
                <a:solidFill>
                  <a:schemeClr val="tx1"/>
                </a:solidFill>
                <a:latin typeface="Verdana" pitchFamily="34" charset="0"/>
              </a:defRPr>
            </a:lvl1pPr>
            <a:lvl2pPr marL="722891" indent="-278034" defTabSz="940684">
              <a:defRPr sz="1200" b="1">
                <a:solidFill>
                  <a:schemeClr val="tx1"/>
                </a:solidFill>
                <a:latin typeface="Verdana" pitchFamily="34" charset="0"/>
              </a:defRPr>
            </a:lvl2pPr>
            <a:lvl3pPr marL="1112138" indent="-222428" defTabSz="940684">
              <a:defRPr sz="1200" b="1">
                <a:solidFill>
                  <a:schemeClr val="tx1"/>
                </a:solidFill>
                <a:latin typeface="Verdana" pitchFamily="34" charset="0"/>
              </a:defRPr>
            </a:lvl3pPr>
            <a:lvl4pPr marL="1556994" indent="-222428" defTabSz="940684">
              <a:defRPr sz="1200" b="1">
                <a:solidFill>
                  <a:schemeClr val="tx1"/>
                </a:solidFill>
                <a:latin typeface="Verdana" pitchFamily="34" charset="0"/>
              </a:defRPr>
            </a:lvl4pPr>
            <a:lvl5pPr marL="2001849" indent="-222428" defTabSz="940684">
              <a:defRPr sz="1200" b="1">
                <a:solidFill>
                  <a:schemeClr val="tx1"/>
                </a:solidFill>
                <a:latin typeface="Verdana" pitchFamily="34" charset="0"/>
              </a:defRPr>
            </a:lvl5pPr>
            <a:lvl6pPr marL="2446704" indent="-222428" algn="ctr" defTabSz="940684" eaLnBrk="0" fontAlgn="base" hangingPunct="0">
              <a:spcBef>
                <a:spcPct val="0"/>
              </a:spcBef>
              <a:spcAft>
                <a:spcPct val="0"/>
              </a:spcAft>
              <a:defRPr sz="1200" b="1">
                <a:solidFill>
                  <a:schemeClr val="tx1"/>
                </a:solidFill>
                <a:latin typeface="Verdana" pitchFamily="34" charset="0"/>
              </a:defRPr>
            </a:lvl6pPr>
            <a:lvl7pPr marL="2891561" indent="-222428" algn="ctr" defTabSz="940684" eaLnBrk="0" fontAlgn="base" hangingPunct="0">
              <a:spcBef>
                <a:spcPct val="0"/>
              </a:spcBef>
              <a:spcAft>
                <a:spcPct val="0"/>
              </a:spcAft>
              <a:defRPr sz="1200" b="1">
                <a:solidFill>
                  <a:schemeClr val="tx1"/>
                </a:solidFill>
                <a:latin typeface="Verdana" pitchFamily="34" charset="0"/>
              </a:defRPr>
            </a:lvl7pPr>
            <a:lvl8pPr marL="3336416" indent="-222428" algn="ctr" defTabSz="940684" eaLnBrk="0" fontAlgn="base" hangingPunct="0">
              <a:spcBef>
                <a:spcPct val="0"/>
              </a:spcBef>
              <a:spcAft>
                <a:spcPct val="0"/>
              </a:spcAft>
              <a:defRPr sz="1200" b="1">
                <a:solidFill>
                  <a:schemeClr val="tx1"/>
                </a:solidFill>
                <a:latin typeface="Verdana" pitchFamily="34" charset="0"/>
              </a:defRPr>
            </a:lvl8pPr>
            <a:lvl9pPr marL="3781271" indent="-222428" algn="ctr" defTabSz="940684" eaLnBrk="0" fontAlgn="base" hangingPunct="0">
              <a:spcBef>
                <a:spcPct val="0"/>
              </a:spcBef>
              <a:spcAft>
                <a:spcPct val="0"/>
              </a:spcAft>
              <a:defRPr sz="1200" b="1">
                <a:solidFill>
                  <a:schemeClr val="tx1"/>
                </a:solidFill>
                <a:latin typeface="Verdana" pitchFamily="34" charset="0"/>
              </a:defRPr>
            </a:lvl9pPr>
          </a:lstStyle>
          <a:p>
            <a:fld id="{891EBAA5-741B-48EE-9232-C6FDE747A651}" type="slidenum">
              <a:rPr lang="en-US" sz="1300" b="0">
                <a:latin typeface="Arial" charset="0"/>
              </a:rPr>
              <a:pPr/>
              <a:t>8</a:t>
            </a:fld>
            <a:endParaRPr lang="en-US" sz="1300" b="0">
              <a:latin typeface="Arial" charset="0"/>
            </a:endParaRPr>
          </a:p>
        </p:txBody>
      </p:sp>
      <p:sp>
        <p:nvSpPr>
          <p:cNvPr id="11673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871862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110</a:t>
            </a:fld>
            <a:endParaRPr lang="en-US"/>
          </a:p>
        </p:txBody>
      </p:sp>
      <p:sp>
        <p:nvSpPr>
          <p:cNvPr id="3" name="Notes Placeholder 2">
            <a:extLst>
              <a:ext uri="{FF2B5EF4-FFF2-40B4-BE49-F238E27FC236}">
                <a16:creationId xmlns:a16="http://schemas.microsoft.com/office/drawing/2014/main" id="{5C44A133-F2E5-CCC9-4894-A28F711A45E6}"/>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936675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112</a:t>
            </a:fld>
            <a:endParaRPr lang="en-US"/>
          </a:p>
        </p:txBody>
      </p:sp>
      <p:sp>
        <p:nvSpPr>
          <p:cNvPr id="5" name="Notes Placeholder 4">
            <a:extLst>
              <a:ext uri="{FF2B5EF4-FFF2-40B4-BE49-F238E27FC236}">
                <a16:creationId xmlns:a16="http://schemas.microsoft.com/office/drawing/2014/main" id="{3CD1BA4F-CE39-597F-6178-6F34A8D3BB13}"/>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5721927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113</a:t>
            </a:fld>
            <a:endParaRPr lang="en-US"/>
          </a:p>
        </p:txBody>
      </p:sp>
      <p:sp>
        <p:nvSpPr>
          <p:cNvPr id="5" name="Notes Placeholder 4">
            <a:extLst>
              <a:ext uri="{FF2B5EF4-FFF2-40B4-BE49-F238E27FC236}">
                <a16:creationId xmlns:a16="http://schemas.microsoft.com/office/drawing/2014/main" id="{133121AB-A14E-10DA-D1ED-4422974DF765}"/>
              </a:ext>
            </a:extLst>
          </p:cNvPr>
          <p:cNvSpPr>
            <a:spLocks noGrp="1"/>
          </p:cNvSpPr>
          <p:nvPr>
            <p:ph type="body" sz="quarter" idx="3"/>
          </p:nvPr>
        </p:nvSpPr>
        <p:spPr/>
        <p:txBody>
          <a:bodyPr/>
          <a:lstStyle/>
          <a:p>
            <a:endParaRPr lang="en-CA"/>
          </a:p>
        </p:txBody>
      </p:sp>
    </p:spTree>
    <p:extLst>
      <p:ext uri="{BB962C8B-B14F-4D97-AF65-F5344CB8AC3E}">
        <p14:creationId xmlns:p14="http://schemas.microsoft.com/office/powerpoint/2010/main" val="196096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114</a:t>
            </a:fld>
            <a:endParaRPr lang="en-US"/>
          </a:p>
        </p:txBody>
      </p:sp>
      <p:sp>
        <p:nvSpPr>
          <p:cNvPr id="7" name="Rectangle 3"/>
          <p:cNvSpPr>
            <a:spLocks noGrp="1" noChangeArrowheads="1"/>
          </p:cNvSpPr>
          <p:nvPr>
            <p:ph type="body" sz="quarter" idx="11"/>
          </p:nvPr>
        </p:nvSpPr>
        <p:spPr>
          <a:xfrm>
            <a:off x="1114023" y="4389335"/>
            <a:ext cx="5186595" cy="2384658"/>
          </a:xfrm>
          <a:noFill/>
        </p:spPr>
        <p:txBody>
          <a:bodyPr/>
          <a:lstStyle/>
          <a:p>
            <a:r>
              <a:rPr lang="en-US" dirty="0"/>
              <a:t>2018 Annual Report – Strategy:</a:t>
            </a:r>
          </a:p>
          <a:p>
            <a:r>
              <a:rPr lang="en-US" dirty="0"/>
              <a:t>Growth</a:t>
            </a:r>
          </a:p>
          <a:p>
            <a:pPr marL="171741" indent="-171741">
              <a:buFont typeface="Arial" panose="020B0604020202020204" pitchFamily="34" charset="0"/>
              <a:buChar char="•"/>
            </a:pPr>
            <a:r>
              <a:rPr lang="en-US" dirty="0"/>
              <a:t>Maintain profitable growth of conventional revenue sources</a:t>
            </a:r>
          </a:p>
          <a:p>
            <a:pPr marL="171741" indent="-171741">
              <a:buFont typeface="Arial" panose="020B0604020202020204" pitchFamily="34" charset="0"/>
              <a:buChar char="•"/>
            </a:pPr>
            <a:r>
              <a:rPr lang="en-US" dirty="0"/>
              <a:t>Diversify revenue sources beyond conventional boundaries</a:t>
            </a:r>
          </a:p>
          <a:p>
            <a:r>
              <a:rPr lang="en-US" dirty="0"/>
              <a:t>Talent:</a:t>
            </a:r>
          </a:p>
          <a:p>
            <a:pPr marL="171741" indent="-171741">
              <a:buFont typeface="Arial" panose="020B0604020202020204" pitchFamily="34" charset="0"/>
              <a:buChar char="•"/>
            </a:pPr>
            <a:r>
              <a:rPr lang="en-US" dirty="0"/>
              <a:t>Alignment and performance of the operational model – Aligning the institution with the strategy and with employees</a:t>
            </a:r>
          </a:p>
          <a:p>
            <a:pPr marL="171741" indent="-171741">
              <a:buFont typeface="Arial" panose="020B0604020202020204" pitchFamily="34" charset="0"/>
              <a:buChar char="•"/>
            </a:pPr>
            <a:r>
              <a:rPr lang="en-US" dirty="0"/>
              <a:t>Talent development – guaranteeing succession development</a:t>
            </a:r>
          </a:p>
          <a:p>
            <a:r>
              <a:rPr lang="en-US" dirty="0"/>
              <a:t>Efficiency</a:t>
            </a:r>
          </a:p>
          <a:p>
            <a:pPr marL="171741" indent="-171741">
              <a:buFont typeface="Arial" panose="020B0604020202020204" pitchFamily="34" charset="0"/>
              <a:buChar char="•"/>
            </a:pPr>
            <a:r>
              <a:rPr lang="en-US" dirty="0"/>
              <a:t>Operational Efficiency</a:t>
            </a:r>
          </a:p>
          <a:p>
            <a:pPr marL="171741" indent="-171741">
              <a:buFont typeface="Arial" panose="020B0604020202020204" pitchFamily="34" charset="0"/>
              <a:buChar char="•"/>
            </a:pPr>
            <a:r>
              <a:rPr lang="en-US" dirty="0"/>
              <a:t>Quality of Information – implementing tools and systems that provide access to quality information</a:t>
            </a:r>
          </a:p>
          <a:p>
            <a:r>
              <a:rPr lang="en-US" dirty="0"/>
              <a:t>Distinction</a:t>
            </a:r>
          </a:p>
          <a:p>
            <a:pPr marL="171741" indent="-171741">
              <a:buFont typeface="Arial" panose="020B0604020202020204" pitchFamily="34" charset="0"/>
              <a:buChar char="•"/>
            </a:pPr>
            <a:r>
              <a:rPr lang="en-US" dirty="0"/>
              <a:t>Value for member / client – providing clients with real value and a quality experience</a:t>
            </a:r>
          </a:p>
          <a:p>
            <a:pPr marL="171741" indent="-171741">
              <a:buFont typeface="Arial" panose="020B0604020202020204" pitchFamily="34" charset="0"/>
              <a:buChar char="•"/>
            </a:pPr>
            <a:r>
              <a:rPr lang="en-US" dirty="0"/>
              <a:t>Brining the UNI brand </a:t>
            </a:r>
            <a:r>
              <a:rPr lang="en-US"/>
              <a:t>to life</a:t>
            </a:r>
            <a:endParaRPr lang="en-US" dirty="0"/>
          </a:p>
        </p:txBody>
      </p:sp>
    </p:spTree>
    <p:extLst>
      <p:ext uri="{BB962C8B-B14F-4D97-AF65-F5344CB8AC3E}">
        <p14:creationId xmlns:p14="http://schemas.microsoft.com/office/powerpoint/2010/main" val="282660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9</a:t>
            </a:fld>
            <a:endParaRPr lang="en-US"/>
          </a:p>
        </p:txBody>
      </p:sp>
    </p:spTree>
    <p:extLst>
      <p:ext uri="{BB962C8B-B14F-4D97-AF65-F5344CB8AC3E}">
        <p14:creationId xmlns:p14="http://schemas.microsoft.com/office/powerpoint/2010/main" val="374961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1" y="6412501"/>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800" spc="-50" baseline="0">
                <a:solidFill>
                  <a:schemeClr val="tx1">
                    <a:lumMod val="50000"/>
                    <a:lumOff val="50000"/>
                  </a:schemeClr>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0A71CB33-BBA6-42F2-A86E-2E41262EADE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3847064" y="6400800"/>
            <a:ext cx="1524000" cy="470765"/>
          </a:xfrm>
          <a:prstGeom prst="rect">
            <a:avLst/>
          </a:prstGeom>
        </p:spPr>
      </p:pic>
      <p:sp>
        <p:nvSpPr>
          <p:cNvPr id="11" name="Rounded Rectangle 10"/>
          <p:cNvSpPr/>
          <p:nvPr userDrawn="1"/>
        </p:nvSpPr>
        <p:spPr bwMode="auto">
          <a:xfrm>
            <a:off x="304800" y="6430293"/>
            <a:ext cx="2048552" cy="37457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Top 25 Credit Unions</a:t>
            </a:r>
          </a:p>
        </p:txBody>
      </p:sp>
    </p:spTree>
    <p:extLst>
      <p:ext uri="{BB962C8B-B14F-4D97-AF65-F5344CB8AC3E}">
        <p14:creationId xmlns:p14="http://schemas.microsoft.com/office/powerpoint/2010/main" val="10966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11"/>
          </p:nvPr>
        </p:nvSpPr>
        <p:spPr/>
        <p:txBody>
          <a:bodyPr/>
          <a:lstStyle/>
          <a:p>
            <a:r>
              <a:rPr lang="en-US"/>
              <a:t>Footer Text</a:t>
            </a:r>
          </a:p>
        </p:txBody>
      </p:sp>
      <p:cxnSp>
        <p:nvCxnSpPr>
          <p:cNvPr id="9" name="Straight Connector 8"/>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380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DA600BB2-27C5-458B-ABCE-839C88CF47CE}" type="datetime1">
              <a:rPr lang="en-US" smtClean="0"/>
              <a:t>1/22/25</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cxnSp>
        <p:nvCxnSpPr>
          <p:cNvPr id="11" name="Straight Connector 10"/>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lvl1pPr>
              <a:defRPr sz="2400" b="1"/>
            </a:lvl1pPr>
          </a:lstStyle>
          <a:p>
            <a:r>
              <a:rPr lang="en-US" dirty="0"/>
              <a:t>Click to edit Master title style</a:t>
            </a:r>
            <a:endParaRPr lang="en-CA" dirty="0"/>
          </a:p>
        </p:txBody>
      </p:sp>
      <p:sp>
        <p:nvSpPr>
          <p:cNvPr id="3" name="Chart Placeholder 2"/>
          <p:cNvSpPr>
            <a:spLocks noGrp="1"/>
          </p:cNvSpPr>
          <p:nvPr>
            <p:ph type="chart" idx="1"/>
          </p:nvPr>
        </p:nvSpPr>
        <p:spPr>
          <a:xfrm>
            <a:off x="566738" y="1752600"/>
            <a:ext cx="8001000" cy="4267200"/>
          </a:xfrm>
        </p:spPr>
        <p:txBody>
          <a:bodyPr/>
          <a:lstStyle/>
          <a:p>
            <a:pPr lvl="0"/>
            <a:endParaRPr lang="en-CA" noProof="0"/>
          </a:p>
        </p:txBody>
      </p:sp>
      <p:cxnSp>
        <p:nvCxnSpPr>
          <p:cNvPr id="9" name="Straight Connector 8"/>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99236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1D738E-8962-435F-8C43-147B8DD7E819}" type="datetime1">
              <a:rPr lang="en-US" smtClean="0"/>
              <a:t>1/22/25</a:t>
            </a:fld>
            <a:endParaRPr lang="en-US"/>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06521"/>
            <a:ext cx="7543800" cy="1450757"/>
          </a:xfrm>
        </p:spPr>
        <p:txBody>
          <a:bodyPr>
            <a:normAutofit/>
          </a:bodyPr>
          <a:lstStyle>
            <a:lvl1pPr>
              <a:defRPr sz="2400" b="1">
                <a:solidFill>
                  <a:schemeClr val="tx1">
                    <a:lumMod val="50000"/>
                    <a:lumOff val="50000"/>
                  </a:schemeClr>
                </a:solidFil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7425344" y="6459786"/>
            <a:ext cx="984019" cy="365125"/>
          </a:xfrm>
        </p:spPr>
        <p:txBody>
          <a:bodyPr/>
          <a:lstStyle>
            <a:lvl1pPr>
              <a:defRPr sz="1200" b="0"/>
            </a:lvl1p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3396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1" y="6430222"/>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CA"/>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9CAEA93-55E7-4DA9-90C2-089A26EEFEC4}" type="datetime1">
              <a:rPr lang="en-US" smtClean="0"/>
              <a:t>1/22/25</a:t>
            </a:fld>
            <a:endParaRPr lang="en-US"/>
          </a:p>
        </p:txBody>
      </p:sp>
      <p:sp>
        <p:nvSpPr>
          <p:cNvPr id="5" name="Footer Placeholder 4"/>
          <p:cNvSpPr>
            <a:spLocks noGrp="1"/>
          </p:cNvSpPr>
          <p:nvPr>
            <p:ph type="ftr" sz="quarter" idx="11"/>
          </p:nvPr>
        </p:nvSpPr>
        <p:spPr/>
        <p:txBody>
          <a:bodyPr/>
          <a:lstStyle/>
          <a:p>
            <a:r>
              <a:rPr lang="en-US"/>
              <a:t>Footer Text</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71776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99632"/>
            <a:ext cx="7543800" cy="1450757"/>
          </a:xfrm>
        </p:spPr>
        <p:txBody>
          <a:bodyPr>
            <a:normAutofit/>
          </a:bodyPr>
          <a:lstStyle>
            <a:lvl1pPr>
              <a:defRPr sz="2400" b="1">
                <a:solidFill>
                  <a:schemeClr val="tx1">
                    <a:lumMod val="50000"/>
                    <a:lumOff val="50000"/>
                  </a:schemeClr>
                </a:solidFill>
              </a:defRPr>
            </a:lvl1pPr>
          </a:lstStyle>
          <a:p>
            <a:r>
              <a:rPr lang="en-CA"/>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E34CF3C7-6809-4F39-BD67-A75817BDDE0A}" type="datetime1">
              <a:rPr lang="en-US" smtClean="0"/>
              <a:t>1/22/25</a:t>
            </a:fld>
            <a:endParaRPr lang="en-US"/>
          </a:p>
        </p:txBody>
      </p:sp>
      <p:sp>
        <p:nvSpPr>
          <p:cNvPr id="6" name="Footer Placeholder 5"/>
          <p:cNvSpPr>
            <a:spLocks noGrp="1"/>
          </p:cNvSpPr>
          <p:nvPr>
            <p:ph type="ftr" sz="quarter" idx="11"/>
          </p:nvPr>
        </p:nvSpPr>
        <p:spPr/>
        <p:txBody>
          <a:bodyPr/>
          <a:lstStyle/>
          <a:p>
            <a:r>
              <a:rPr lang="en-US"/>
              <a:t>Footer Text</a:t>
            </a:r>
          </a:p>
        </p:txBody>
      </p:sp>
      <p:cxnSp>
        <p:nvCxnSpPr>
          <p:cNvPr id="11" name="Straight Connector 10"/>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84041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CA"/>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F7EAEB24-CE78-465C-A726-91D0868FA48F}" type="datetime1">
              <a:rPr lang="en-US" smtClean="0"/>
              <a:t>1/22/25</a:t>
            </a:fld>
            <a:endParaRPr lang="en-US"/>
          </a:p>
        </p:txBody>
      </p:sp>
      <p:sp>
        <p:nvSpPr>
          <p:cNvPr id="8" name="Footer Placeholder 7"/>
          <p:cNvSpPr>
            <a:spLocks noGrp="1"/>
          </p:cNvSpPr>
          <p:nvPr>
            <p:ph type="ftr" sz="quarter" idx="11"/>
          </p:nvPr>
        </p:nvSpPr>
        <p:spPr/>
        <p:txBody>
          <a:bodyPr/>
          <a:lstStyle/>
          <a:p>
            <a:r>
              <a:rPr lang="en-US"/>
              <a:t>Footer Text</a:t>
            </a:r>
          </a:p>
        </p:txBody>
      </p:sp>
      <p:cxnSp>
        <p:nvCxnSpPr>
          <p:cNvPr id="13" name="Straight Connector 12"/>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157817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1" y="152400"/>
            <a:ext cx="7543800" cy="1450757"/>
          </a:xfrm>
        </p:spPr>
        <p:txBody>
          <a:bodyPr>
            <a:normAutofit/>
          </a:bodyPr>
          <a:lstStyle>
            <a:lvl1pPr>
              <a:defRPr sz="2400" b="1">
                <a:solidFill>
                  <a:schemeClr val="tx1">
                    <a:lumMod val="50000"/>
                    <a:lumOff val="50000"/>
                  </a:schemeClr>
                </a:solidFill>
              </a:defRPr>
            </a:lvl1pPr>
          </a:lstStyle>
          <a:p>
            <a:r>
              <a:rPr lang="en-CA"/>
              <a:t>Click to edit Master title style</a:t>
            </a:r>
            <a:endParaRPr lang="en-US" dirty="0"/>
          </a:p>
        </p:txBody>
      </p:sp>
      <p:sp>
        <p:nvSpPr>
          <p:cNvPr id="4" name="Footer Placeholder 3"/>
          <p:cNvSpPr>
            <a:spLocks noGrp="1"/>
          </p:cNvSpPr>
          <p:nvPr>
            <p:ph type="ftr" sz="quarter" idx="11"/>
          </p:nvPr>
        </p:nvSpPr>
        <p:spPr/>
        <p:txBody>
          <a:bodyPr/>
          <a:lstStyle/>
          <a:p>
            <a:r>
              <a:rPr lang="en-US"/>
              <a:t>Footer Text</a:t>
            </a:r>
          </a:p>
        </p:txBody>
      </p:sp>
      <p:cxnSp>
        <p:nvCxnSpPr>
          <p:cNvPr id="8" name="Straight Connector 7"/>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Tree>
    <p:extLst>
      <p:ext uri="{BB962C8B-B14F-4D97-AF65-F5344CB8AC3E}">
        <p14:creationId xmlns:p14="http://schemas.microsoft.com/office/powerpoint/2010/main" val="75622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A8AF628A-A867-4937-BBE5-207DB6F9C51A}" type="datetime1">
              <a:rPr lang="en-US" smtClean="0"/>
              <a:t>1/22/25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Footer Text</a:t>
            </a:r>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a:t>
            </a:fld>
            <a:endParaRPr lang="en-US"/>
          </a:p>
        </p:txBody>
      </p:sp>
      <p:sp>
        <p:nvSpPr>
          <p:cNvPr id="9" name="Rectangle 8"/>
          <p:cNvSpPr/>
          <p:nvPr userDrawn="1"/>
        </p:nvSpPr>
        <p:spPr>
          <a:xfrm>
            <a:off x="2381" y="6400800"/>
            <a:ext cx="9141619"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79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CA"/>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Footer Text</a:t>
            </a:r>
          </a:p>
        </p:txBody>
      </p:sp>
      <p:cxnSp>
        <p:nvCxnSpPr>
          <p:cNvPr id="12" name="Straight Connector 11"/>
          <p:cNvCxnSpPr/>
          <p:nvPr userDrawn="1"/>
        </p:nvCxnSpPr>
        <p:spPr>
          <a:xfrm>
            <a:off x="8991600" y="6019800"/>
            <a:ext cx="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839200" y="6172200"/>
            <a:ext cx="15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4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381" y="4962871"/>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CA"/>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DC3B8377-21E3-4835-B75D-4E2847E2750F}" type="datetime1">
              <a:rPr lang="en-US" smtClean="0"/>
              <a:t>1/22/25</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extLst>
      <p:ext uri="{BB962C8B-B14F-4D97-AF65-F5344CB8AC3E}">
        <p14:creationId xmlns:p14="http://schemas.microsoft.com/office/powerpoint/2010/main" val="15571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43"/>
            <a:ext cx="9144001"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CA"/>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A580ECC-0059-4FC2-92D0-D6E31A57BC1F}"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bwMode="auto">
          <a:xfrm>
            <a:off x="457200" y="6451689"/>
            <a:ext cx="1905000" cy="37457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Verdana" pitchFamily="34" charset="0"/>
              </a:rPr>
              <a:t>Top 25 Credit Unions</a:t>
            </a:r>
          </a:p>
        </p:txBody>
      </p:sp>
      <p:pic>
        <p:nvPicPr>
          <p:cNvPr id="13" name="Picture 12"/>
          <p:cNvPicPr>
            <a:picLocks noChangeAspect="1"/>
          </p:cNvPicPr>
          <p:nvPr userDrawn="1"/>
        </p:nvPicPr>
        <p:blipFill>
          <a:blip r:embed="rId15"/>
          <a:stretch>
            <a:fillRect/>
          </a:stretch>
        </p:blipFill>
        <p:spPr>
          <a:xfrm>
            <a:off x="3806825" y="6409143"/>
            <a:ext cx="1579286" cy="487842"/>
          </a:xfrm>
          <a:prstGeom prst="rect">
            <a:avLst/>
          </a:prstGeom>
        </p:spPr>
      </p:pic>
    </p:spTree>
    <p:extLst>
      <p:ext uri="{BB962C8B-B14F-4D97-AF65-F5344CB8AC3E}">
        <p14:creationId xmlns:p14="http://schemas.microsoft.com/office/powerpoint/2010/main" val="170583705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026" r:id="rId13"/>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8" TargetMode="External"/><Relationship Id="rId7" Type="http://schemas.openxmlformats.org/officeDocument/2006/relationships/image" Target="../media/image184.emf"/><Relationship Id="rId2" Type="http://schemas.openxmlformats.org/officeDocument/2006/relationships/image" Target="../media/image177.gif"/><Relationship Id="rId1" Type="http://schemas.openxmlformats.org/officeDocument/2006/relationships/slideLayout" Target="../slideLayouts/slideLayout2.xml"/><Relationship Id="rId6" Type="http://schemas.openxmlformats.org/officeDocument/2006/relationships/image" Target="../media/image183.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9" TargetMode="External"/><Relationship Id="rId4" Type="http://schemas.openxmlformats.org/officeDocument/2006/relationships/image" Target="../media/image182.emf"/></Relationships>
</file>

<file path=ppt/slides/_rels/slide101.xml.rels><?xml version="1.0" encoding="UTF-8" standalone="yes"?>
<Relationships xmlns="http://schemas.openxmlformats.org/package/2006/relationships"><Relationship Id="rId3" Type="http://schemas.openxmlformats.org/officeDocument/2006/relationships/hyperlink" Target="https://www.alterna.ca/AboutUs/News/NewsArticle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77.gif"/></Relationships>
</file>

<file path=ppt/slides/_rels/slide102.xml.rels><?xml version="1.0" encoding="UTF-8" standalone="yes"?>
<Relationships xmlns="http://schemas.openxmlformats.org/package/2006/relationships"><Relationship Id="rId8" Type="http://schemas.openxmlformats.org/officeDocument/2006/relationships/image" Target="../media/image188.emf"/><Relationship Id="rId3" Type="http://schemas.openxmlformats.org/officeDocument/2006/relationships/image" Target="../media/image185.png"/><Relationship Id="rId7" Type="http://schemas.openxmlformats.org/officeDocument/2006/relationships/oleObject" Target="https://mcvay-my.sharepoint.com/personal/david_mcvay_mcvayandassociates_com/Documents/Shared%20with%20Everyone/Credit%20Union%20Market%20Share.xlsm!6.%20Share%20Summary!R528C1:R536C5"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87.emf"/><Relationship Id="rId5"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6" TargetMode="External"/><Relationship Id="rId4" Type="http://schemas.openxmlformats.org/officeDocument/2006/relationships/image" Target="../media/image186.svg"/></Relationships>
</file>

<file path=ppt/slides/_rels/slide103.xml.rels><?xml version="1.0" encoding="UTF-8" standalone="yes"?>
<Relationships xmlns="http://schemas.openxmlformats.org/package/2006/relationships"><Relationship Id="rId8" Type="http://schemas.openxmlformats.org/officeDocument/2006/relationships/image" Target="../media/image191.emf"/><Relationship Id="rId3" Type="http://schemas.openxmlformats.org/officeDocument/2006/relationships/image" Target="../media/image186.svg"/><Relationship Id="rId7" Type="http://schemas.openxmlformats.org/officeDocument/2006/relationships/image" Target="../media/image190.emf"/><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93" TargetMode="External"/><Relationship Id="rId5" Type="http://schemas.openxmlformats.org/officeDocument/2006/relationships/image" Target="../media/image189.emf"/><Relationship Id="rId4"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92"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duca.com/about-us/new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86.svg"/><Relationship Id="rId4" Type="http://schemas.openxmlformats.org/officeDocument/2006/relationships/image" Target="../media/image185.png"/></Relationships>
</file>

<file path=ppt/slides/_rels/slide105.xml.rels><?xml version="1.0" encoding="UTF-8" standalone="yes"?>
<Relationships xmlns="http://schemas.openxmlformats.org/package/2006/relationships"><Relationship Id="rId8" Type="http://schemas.openxmlformats.org/officeDocument/2006/relationships/image" Target="../media/image195.emf"/><Relationship Id="rId3" Type="http://schemas.openxmlformats.org/officeDocument/2006/relationships/image" Target="../media/image192.png"/><Relationship Id="rId7" Type="http://schemas.openxmlformats.org/officeDocument/2006/relationships/oleObject" Target="https://mcvay-my.sharepoint.com/personal/david_mcvay_mcvayandassociates_com/Documents/Shared%20with%20Everyone/Credit%20Union%20Market%20Share.xlsm!6.%20Share%20Summary!R506C1:R516C5"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94.emf"/><Relationship Id="rId5"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3" TargetMode="External"/><Relationship Id="rId4" Type="http://schemas.openxmlformats.org/officeDocument/2006/relationships/image" Target="../media/image193.svg"/></Relationships>
</file>

<file path=ppt/slides/_rels/slide106.xml.rels><?xml version="1.0" encoding="UTF-8" standalone="yes"?>
<Relationships xmlns="http://schemas.openxmlformats.org/package/2006/relationships"><Relationship Id="rId8" Type="http://schemas.openxmlformats.org/officeDocument/2006/relationships/image" Target="../media/image198.emf"/><Relationship Id="rId3" Type="http://schemas.openxmlformats.org/officeDocument/2006/relationships/image" Target="../media/image193.svg"/><Relationship Id="rId7" Type="http://schemas.openxmlformats.org/officeDocument/2006/relationships/image" Target="../media/image197.emf"/><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91" TargetMode="External"/><Relationship Id="rId5" Type="http://schemas.openxmlformats.org/officeDocument/2006/relationships/image" Target="../media/image196.emf"/><Relationship Id="rId4"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90"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firstontario.com/media"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93.svg"/><Relationship Id="rId4" Type="http://schemas.openxmlformats.org/officeDocument/2006/relationships/image" Target="../media/image192.png"/></Relationships>
</file>

<file path=ppt/slides/_rels/slide108.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01.emf"/><Relationship Id="rId5" Type="http://schemas.openxmlformats.org/officeDocument/2006/relationships/chart" Target="../charts/chart9.xml"/><Relationship Id="rId4" Type="http://schemas.openxmlformats.org/officeDocument/2006/relationships/image" Target="../media/image200.svg"/></Relationships>
</file>

<file path=ppt/slides/_rels/slide109.xml.rels><?xml version="1.0" encoding="UTF-8" standalone="yes"?>
<Relationships xmlns="http://schemas.openxmlformats.org/package/2006/relationships"><Relationship Id="rId8" Type="http://schemas.openxmlformats.org/officeDocument/2006/relationships/image" Target="../media/image204.emf"/><Relationship Id="rId3" Type="http://schemas.openxmlformats.org/officeDocument/2006/relationships/image" Target="../media/image200.svg"/><Relationship Id="rId7" Type="http://schemas.openxmlformats.org/officeDocument/2006/relationships/image" Target="../media/image203.emf"/><Relationship Id="rId2" Type="http://schemas.openxmlformats.org/officeDocument/2006/relationships/image" Target="../media/image199.png"/><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7" TargetMode="External"/><Relationship Id="rId5" Type="http://schemas.openxmlformats.org/officeDocument/2006/relationships/image" Target="../media/image202.emf"/><Relationship Id="rId4"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6"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s://www.libro.ca/about/media-centre/"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200.svg"/><Relationship Id="rId4" Type="http://schemas.openxmlformats.org/officeDocument/2006/relationships/image" Target="../media/image19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www.concentra.ca/pages/updates.aspx?gp=About%20Us&amp;sub=News" TargetMode="External"/><Relationship Id="rId7" Type="http://schemas.openxmlformats.org/officeDocument/2006/relationships/image" Target="../media/image206.emf"/><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Credit%20Union%20Market%20Share.xlsm!6.%20Share%20Summary!R273C1:R283C6" TargetMode="External"/><Relationship Id="rId5" Type="http://schemas.openxmlformats.org/officeDocument/2006/relationships/image" Target="../media/image205.emf"/><Relationship Id="rId4"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6" TargetMode="External"/></Relationships>
</file>

<file path=ppt/slides/_rels/slide113.xml.rels><?xml version="1.0" encoding="UTF-8" standalone="yes"?>
<Relationships xmlns="http://schemas.openxmlformats.org/package/2006/relationships"><Relationship Id="rId8" Type="http://schemas.openxmlformats.org/officeDocument/2006/relationships/image" Target="../media/image209.emf"/><Relationship Id="rId3" Type="http://schemas.openxmlformats.org/officeDocument/2006/relationships/image" Target="../media/image207.png"/><Relationship Id="rId7" Type="http://schemas.openxmlformats.org/officeDocument/2006/relationships/oleObject" Target="https://mcvay-my.sharepoint.com/personal/david_mcvay_mcvayandassociates_com/Documents/Shared%20with%20Everyone/Credit%20Union%20Market%20Share.xlsm!6.%20Share%20Summary!R250C1:R261C6" TargetMode="External"/><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208.emf"/><Relationship Id="rId5"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2" TargetMode="External"/><Relationship Id="rId4" Type="http://schemas.openxmlformats.org/officeDocument/2006/relationships/hyperlink" Target="https://www.uni.ca/en/news/" TargetMode="External"/></Relationships>
</file>

<file path=ppt/slides/_rels/slide114.x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image" Target="../media/image207.png"/><Relationship Id="rId7" Type="http://schemas.openxmlformats.org/officeDocument/2006/relationships/oleObject" Target="https://mcvay-my.sharepoint.com/personal/david_mcvay_mcvayandassociates_com/Documents/Shared%20with%20Everyone/Credit%20Union%20Market%20Share.xlsm!6.%20Share%20Summary!R262C1:R272C5" TargetMode="External"/><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210.emf"/><Relationship Id="rId5" Type="http://schemas.openxmlformats.org/officeDocument/2006/relationships/oleObject" Target="https://mcvay-my.sharepoint.com/personal/david_mcvay_mcvayandassociates_com/Documents/Shared%20with%20Everyone/Credit%20Union%20Market%20Share.xlsm!17%20Change%20in%20Pers%20Province!%5bCredit%20Union%20Market%20Share.xlsm%5d17%20Change%20in%20Pers%20Province%20Chart%2012" TargetMode="External"/><Relationship Id="rId4" Type="http://schemas.openxmlformats.org/officeDocument/2006/relationships/hyperlink" Target="https://www.uni.ca/en/news/" TargetMode="External"/></Relationships>
</file>

<file path=ppt/slides/_rels/slide1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100" TargetMode="External"/><Relationship Id="rId7" Type="http://schemas.openxmlformats.org/officeDocument/2006/relationships/image" Target="../media/image214.emf"/><Relationship Id="rId2" Type="http://schemas.openxmlformats.org/officeDocument/2006/relationships/image" Target="../media/image207.png"/><Relationship Id="rId1" Type="http://schemas.openxmlformats.org/officeDocument/2006/relationships/slideLayout" Target="../slideLayouts/slideLayout2.xml"/><Relationship Id="rId6" Type="http://schemas.openxmlformats.org/officeDocument/2006/relationships/image" Target="../media/image213.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101" TargetMode="External"/><Relationship Id="rId4" Type="http://schemas.openxmlformats.org/officeDocument/2006/relationships/image" Target="../media/image212.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https://mcvay-my.sharepoint.com/personal/david_mcvay_mcvayandassociates_com/Documents/Shared%20with%20Everyone/Credit%20Union%20Market%20Share.xlsm!8%20Mtg%20Rates!R3C23:R25C24" TargetMode="Externa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oleObject" Target="https://mcvay-my.sharepoint.com/personal/david_mcvay_mcvayandassociates_com/Documents/Shared%20with%20Everyone/Credit%20Union%20Market%20Share.xlsm!7.%20HISA%20Rates!R5C59:R30C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6C1:R17C6" TargetMode="External"/><Relationship Id="rId5" Type="http://schemas.openxmlformats.org/officeDocument/2006/relationships/image" Target="../media/image17.emf"/><Relationship Id="rId4"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oleObject" Target="https://mcvay-my.sharepoint.com/personal/david_mcvay_mcvayandassociates_com/Documents/Shared%20with%20Everyone/Credit%20Union%20Market%20Share.xlsm!17%20Change%20in%20Pers%20Province!%5bCredit%20Union%20Market%20Share.xlsm%5d17%20Change%20in%20Pers%20Province%20Chart%202" TargetMode="External"/><Relationship Id="rId5" Type="http://schemas.openxmlformats.org/officeDocument/2006/relationships/image" Target="../media/image20.emf"/><Relationship Id="rId4" Type="http://schemas.openxmlformats.org/officeDocument/2006/relationships/oleObject" Target="https://mcvay-my.sharepoint.com/personal/david_mcvay_mcvayandassociates_com/Documents/Shared%20with%20Everyone/Credit%20Union%20Market%20Share.xlsm!6.%20Share%20Summary!R18C1:R28C5"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3" TargetMode="External"/><Relationship Id="rId7"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37" TargetMode="Externa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hyperlink" Target="https://www.purplebricksplc.com/investors/regulatory_new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desjardins.com/ca/about-us/newsroom/index.jsp" TargetMode="External"/><Relationship Id="rId4" Type="http://schemas.openxmlformats.org/officeDocument/2006/relationships/hyperlink" Target="https://www.vancity.com/AboutVancity/News/MediaReleas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9"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7"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8"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1.emf"/><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0" TargetMode="External"/><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1" TargetMode="Externa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hyperlink" Target="https://www.vancity.com/AboutVancity/News/MediaReleas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vancity.com/AboutVancity/News/MediaReleas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29C1:R39C6" TargetMode="External"/><Relationship Id="rId5" Type="http://schemas.openxmlformats.org/officeDocument/2006/relationships/image" Target="../media/image40.emf"/><Relationship Id="rId4"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17%20Change%20in%20Pers%20Province!%5bCredit%20Union%20Market%20Share.xlsm%5d17%20Change%20in%20Pers%20Province%20Chart%2011" TargetMode="External"/><Relationship Id="rId5" Type="http://schemas.openxmlformats.org/officeDocument/2006/relationships/image" Target="../media/image42.emf"/><Relationship Id="rId4" Type="http://schemas.openxmlformats.org/officeDocument/2006/relationships/oleObject" Target="https://mcvay-my.sharepoint.com/personal/david_mcvay_mcvayandassociates_com/Documents/Shared%20with%20Everyone/Credit%20Union%20Market%20Share.xlsm!6.%20Share%20Summary!R56C1:R66C5"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2" TargetMode="External"/><Relationship Id="rId7" Type="http://schemas.openxmlformats.org/officeDocument/2006/relationships/image" Target="../media/image46.emf"/><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3" TargetMode="External"/><Relationship Id="rId5" Type="http://schemas.openxmlformats.org/officeDocument/2006/relationships/image" Target="../media/image45.emf"/><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8" Type="http://schemas.openxmlformats.org/officeDocument/2006/relationships/hyperlink" Target="https://www.coastcapitalsavings.com/PressRoom/NewsReleases/" TargetMode="External"/><Relationship Id="rId3" Type="http://schemas.openxmlformats.org/officeDocument/2006/relationships/hyperlink" Target="https://www.coastcapitalsavings.com/" TargetMode="External"/><Relationship Id="rId7" Type="http://schemas.openxmlformats.org/officeDocument/2006/relationships/hyperlink" Target="https://www.coastcapitalsavings.com/everyday-banking/chequing/courser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oastcapitalsavings.com/about-us/press-room/news-releases/2024/20240403#_ftn2" TargetMode="External"/><Relationship Id="rId5" Type="http://schemas.openxmlformats.org/officeDocument/2006/relationships/hyperlink" Target="https://www.coastcapitalsavings.com/about-us/press-room/news-releases/2024/20240403#_ftn1" TargetMode="External"/><Relationship Id="rId10" Type="http://schemas.openxmlformats.org/officeDocument/2006/relationships/image" Target="../media/image39.png"/><Relationship Id="rId4" Type="http://schemas.openxmlformats.org/officeDocument/2006/relationships/hyperlink" Target="http://coastcapitalsavings.com/elevate" TargetMode="External"/><Relationship Id="rId9" Type="http://schemas.openxmlformats.org/officeDocument/2006/relationships/hyperlink" Target="https://www.coastcapitalsavings.com/about-us/press-room"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3.%20BOC%20Summary!R1C1:R12C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4" TargetMode="External"/><Relationship Id="rId5" Type="http://schemas.openxmlformats.org/officeDocument/2006/relationships/image" Target="../media/image48.emf"/><Relationship Id="rId4" Type="http://schemas.openxmlformats.org/officeDocument/2006/relationships/oleObject" Target="https://mcvay-my.sharepoint.com/personal/david_mcvay_mcvayandassociates_com/Documents/Shared%20with%20Everyone/Credit%20Union%20Market%20Share.xlsm!6.%20Share%20Summary!R329C1:R339C5"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4" TargetMode="External"/><Relationship Id="rId7" Type="http://schemas.openxmlformats.org/officeDocument/2006/relationships/oleObject" Target="https://mcvay-my.sharepoint.com/personal/david_mcvay_mcvayandassociates_com/Documents/Shared%20with%20Everyone/Credit%20Union%20Market%20Share.xlsm!Income%20Statement%20Summary!R166C1:R172C5"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5" TargetMode="External"/><Relationship Id="rId4" Type="http://schemas.openxmlformats.org/officeDocument/2006/relationships/image" Target="../media/image50.emf"/></Relationships>
</file>

<file path=ppt/slides/_rels/slide32.xml.rels><?xml version="1.0" encoding="UTF-8" standalone="yes"?>
<Relationships xmlns="http://schemas.openxmlformats.org/package/2006/relationships"><Relationship Id="rId3" Type="http://schemas.openxmlformats.org/officeDocument/2006/relationships/hyperlink" Target="http://www.firstwestcu.ca/medi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45" TargetMode="External"/><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oleObject" Target="https://mcvay-my.sharepoint.com/personal/david_mcvay_mcvayandassociates_com/Documents/Shared%20with%20Everyone/Credit%20Union%20Market%20Share.xlsm!6.%20Share%20Summary!R362C1:R372C5" TargetMode="External"/><Relationship Id="rId4" Type="http://schemas.openxmlformats.org/officeDocument/2006/relationships/image" Target="../media/image53.emf"/></Relationships>
</file>

<file path=ppt/slides/_rels/slide3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8" TargetMode="External"/><Relationship Id="rId7" Type="http://schemas.openxmlformats.org/officeDocument/2006/relationships/oleObject" Target="https://mcvay-my.sharepoint.com/personal/david_mcvay_mcvayandassociates_com/Documents/Shared%20with%20Everyone/Credit%20Union%20Market%20Share.xlsm!Income%20Statement%20Summary!R216C1:R222C5"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9" TargetMode="External"/><Relationship Id="rId4" Type="http://schemas.openxmlformats.org/officeDocument/2006/relationships/image" Target="../media/image56.emf"/></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gulfandfraser.com/about-us/member-news" TargetMode="External"/><Relationship Id="rId4" Type="http://schemas.openxmlformats.org/officeDocument/2006/relationships/hyperlink" Target="https://www.interiorsavings.com/AboutUs/MediaCenter/PressReleas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6" TargetMode="External"/><Relationship Id="rId5" Type="http://schemas.openxmlformats.org/officeDocument/2006/relationships/image" Target="../media/image60.emf"/><Relationship Id="rId4" Type="http://schemas.openxmlformats.org/officeDocument/2006/relationships/oleObject" Target="https://mcvay-my.sharepoint.com/personal/david_mcvay_mcvayandassociates_com/Documents/Shared%20with%20Everyone/Credit%20Union%20Market%20Share.xlsm!6.%20Share%20Summary!R340C1:R350C5"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6" TargetMode="External"/><Relationship Id="rId7" Type="http://schemas.openxmlformats.org/officeDocument/2006/relationships/oleObject" Target="https://mcvay-my.sharepoint.com/personal/david_mcvay_mcvayandassociates_com/Documents/Shared%20with%20Everyone/Credit%20Union%20Market%20Share.xlsm!Income%20Statement%20Summary!R191C1:R197C5" TargetMode="Externa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47" TargetMode="External"/><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3" Type="http://schemas.openxmlformats.org/officeDocument/2006/relationships/hyperlink" Target="https://www.prospera.ca/About/Press+releas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65.png"/><Relationship Id="rId2"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54" TargetMode="External"/><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5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blueshorefinancial.com/AboutUs/MediaCentre/WhatsNew/?ip_name=newsandevents&amp;ip_pos=homepage&amp;ip_cr=whatsnew"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373C1:R383C5" TargetMode="External"/><Relationship Id="rId5" Type="http://schemas.openxmlformats.org/officeDocument/2006/relationships/image" Target="../media/image72.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9"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52" TargetMode="External"/><Relationship Id="rId7" Type="http://schemas.openxmlformats.org/officeDocument/2006/relationships/oleObject" Target="https://mcvay-my.sharepoint.com/personal/david_mcvay_mcvayandassociates_com/Documents/Shared%20with%20Everyone/Credit%20Union%20Market%20Share.xlsm!Income%20Statement%20Summary!R266C1:R272C5" TargetMode="Externa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53" TargetMode="External"/><Relationship Id="rId4" Type="http://schemas.openxmlformats.org/officeDocument/2006/relationships/image" Target="../media/image74.emf"/></Relationships>
</file>

<file path=ppt/slides/_rels/slide44.xml.rels><?xml version="1.0" encoding="UTF-8" standalone="yes"?>
<Relationships xmlns="http://schemas.openxmlformats.org/package/2006/relationships"><Relationship Id="rId3" Type="http://schemas.openxmlformats.org/officeDocument/2006/relationships/hyperlink" Target="https://www.cccu.ca/about/medi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8.emf"/></Relationships>
</file>

<file path=ppt/slides/_rels/slide4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0"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80.emf"/><Relationship Id="rId4" Type="http://schemas.openxmlformats.org/officeDocument/2006/relationships/image" Target="../media/image79.emf"/></Relationships>
</file>

<file path=ppt/slides/_rels/slide4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1"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83.emf"/><Relationship Id="rId4" Type="http://schemas.openxmlformats.org/officeDocument/2006/relationships/image" Target="../media/image82.emf"/></Relationships>
</file>

<file path=ppt/slides/_rels/slide4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7.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111C1:R120C6" TargetMode="External"/><Relationship Id="rId5" Type="http://schemas.openxmlformats.org/officeDocument/2006/relationships/image" Target="../media/image86.emf"/><Relationship Id="rId4"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5"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130C1:R140C5" TargetMode="External"/><Relationship Id="rId5" Type="http://schemas.openxmlformats.org/officeDocument/2006/relationships/image" Target="../media/image88.emf"/><Relationship Id="rId4" Type="http://schemas.openxmlformats.org/officeDocument/2006/relationships/oleObject" Target="https://mcvay-my.sharepoint.com/personal/david_mcvay_mcvayandassociates_com/Documents/Shared%20with%20Everyone/Credit%20Union%20Market%20Share.xlsm!17%20Change%20in%20Pers%20Province!%5bCredit%20Union%20Market%20Share.xlsm%5d17%20Change%20in%20Pers%20Province%20Chart%204" TargetMode="External"/></Relationships>
</file>

<file path=ppt/slides/_rels/slide5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38" TargetMode="External"/><Relationship Id="rId7" Type="http://schemas.openxmlformats.org/officeDocument/2006/relationships/image" Target="../media/image92.emf"/><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39" TargetMode="External"/><Relationship Id="rId4" Type="http://schemas.openxmlformats.org/officeDocument/2006/relationships/image" Target="../media/image90.emf"/></Relationships>
</file>

<file path=ppt/slides/_rels/slide53.xml.rels><?xml version="1.0" encoding="UTF-8" standalone="yes"?>
<Relationships xmlns="http://schemas.openxmlformats.org/package/2006/relationships"><Relationship Id="rId3" Type="http://schemas.openxmlformats.org/officeDocument/2006/relationships/hyperlink" Target="https://www.atb.com/company/new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5.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141C1:R151C6" TargetMode="External"/><Relationship Id="rId5" Type="http://schemas.openxmlformats.org/officeDocument/2006/relationships/image" Target="../media/image94.emf"/><Relationship Id="rId4"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7"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17%20Change%20in%20Pers%20Province!%5bCredit%20Union%20Market%20Share.xlsm%5d17%20Change%20in%20Pers%20Province%20Chart%205" TargetMode="External"/><Relationship Id="rId5" Type="http://schemas.openxmlformats.org/officeDocument/2006/relationships/image" Target="../media/image96.emf"/><Relationship Id="rId4" Type="http://schemas.openxmlformats.org/officeDocument/2006/relationships/oleObject" Target="https://mcvay-my.sharepoint.com/personal/david_mcvay_mcvayandassociates_com/Documents/Shared%20with%20Everyone/Credit%20Union%20Market%20Share.xlsm!6.%20Share%20Summary!R152C1:R162C5" TargetMode="External"/></Relationships>
</file>

<file path=ppt/slides/_rels/slide5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60" TargetMode="External"/><Relationship Id="rId7" Type="http://schemas.openxmlformats.org/officeDocument/2006/relationships/image" Target="../media/image100.emf"/><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9.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61" TargetMode="External"/><Relationship Id="rId4" Type="http://schemas.openxmlformats.org/officeDocument/2006/relationships/image" Target="../media/image98.emf"/></Relationships>
</file>

<file path=ppt/slides/_rels/slide57.xml.rels><?xml version="1.0" encoding="UTF-8" standalone="yes"?>
<Relationships xmlns="http://schemas.openxmlformats.org/package/2006/relationships"><Relationship Id="rId3" Type="http://schemas.openxmlformats.org/officeDocument/2006/relationships/hyperlink" Target="https://www.servus.ca/Newsroom/2020/07/CEO-Garth-Warner-to-retir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hyperlink" Target="https://www.servus.ca/newsro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5"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103.emf"/><Relationship Id="rId4" Type="http://schemas.openxmlformats.org/officeDocument/2006/relationships/image" Target="../media/image102.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3"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05.emf"/><Relationship Id="rId4" Type="http://schemas.openxmlformats.org/officeDocument/2006/relationships/image" Target="../media/image104.emf"/></Relationships>
</file>

<file path=ppt/slides/_rels/slide6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4"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107.emf"/><Relationship Id="rId4" Type="http://schemas.openxmlformats.org/officeDocument/2006/relationships/image" Target="../media/image106.emf"/></Relationships>
</file>

<file path=ppt/slides/_rels/slide6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1.e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06C1:R416C5" TargetMode="External"/><Relationship Id="rId5" Type="http://schemas.openxmlformats.org/officeDocument/2006/relationships/image" Target="../media/image110.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14" TargetMode="External"/></Relationships>
</file>

<file path=ppt/slides/_rels/slide6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1" TargetMode="External"/><Relationship Id="rId7" Type="http://schemas.openxmlformats.org/officeDocument/2006/relationships/image" Target="../media/image114.emf"/><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2" TargetMode="External"/><Relationship Id="rId4" Type="http://schemas.openxmlformats.org/officeDocument/2006/relationships/image" Target="../media/image112.emf"/></Relationships>
</file>

<file path=ppt/slides/_rels/slide65.xml.rels><?xml version="1.0" encoding="UTF-8" standalone="yes"?>
<Relationships xmlns="http://schemas.openxmlformats.org/package/2006/relationships"><Relationship Id="rId3" Type="http://schemas.openxmlformats.org/officeDocument/2006/relationships/hyperlink" Target="http://www.affinitycu.ca/YourCreditUnion/NewsMedia/PressReleases/Pages/default.asp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7.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17C1:R427C5" TargetMode="External"/><Relationship Id="rId5" Type="http://schemas.openxmlformats.org/officeDocument/2006/relationships/image" Target="../media/image116.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13" TargetMode="External"/></Relationships>
</file>

<file path=ppt/slides/_rels/slide6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65" TargetMode="External"/><Relationship Id="rId7" Type="http://schemas.openxmlformats.org/officeDocument/2006/relationships/image" Target="../media/image120.emf"/><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66" TargetMode="External"/><Relationship Id="rId4" Type="http://schemas.openxmlformats.org/officeDocument/2006/relationships/image" Target="../media/image118.emf"/></Relationships>
</file>

<file path=ppt/slides/_rels/slide68.xml.rels><?xml version="1.0" encoding="UTF-8" standalone="yes"?>
<Relationships xmlns="http://schemas.openxmlformats.org/package/2006/relationships"><Relationship Id="rId3" Type="http://schemas.openxmlformats.org/officeDocument/2006/relationships/hyperlink" Target="https://www.conexus.ca/AboutConexu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8" Type="http://schemas.openxmlformats.org/officeDocument/2006/relationships/image" Target="../media/image124.emf"/><Relationship Id="rId3" Type="http://schemas.openxmlformats.org/officeDocument/2006/relationships/image" Target="../media/image121.png"/><Relationship Id="rId7" Type="http://schemas.openxmlformats.org/officeDocument/2006/relationships/oleObject" Target="https://mcvay-my.sharepoint.com/personal/david_mcvay_mcvayandassociates_com/Documents/Shared%20with%20Everyone/Credit%20Union%20Market%20Share.xlsm!6.%20Share%20Summary!R163C1:R173C5"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3.emf"/><Relationship Id="rId5"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2" TargetMode="External"/><Relationship Id="rId4" Type="http://schemas.openxmlformats.org/officeDocument/2006/relationships/image" Target="../media/image1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png"/><Relationship Id="rId7" Type="http://schemas.openxmlformats.org/officeDocument/2006/relationships/oleObject" Target="https://mcvay-my.sharepoint.com/personal/david_mcvay_mcvayandassociates_com/Documents/Shared%20with%20Everyone/Credit%20Union%20Market%20Share.xlsm!6.%20Share%20Summary!R428C1:R438C5"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15" TargetMode="External"/><Relationship Id="rId4" Type="http://schemas.openxmlformats.org/officeDocument/2006/relationships/image" Target="../media/image122.svg"/></Relationships>
</file>

<file path=ppt/slides/_rels/slide71.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22.svg"/><Relationship Id="rId7" Type="http://schemas.openxmlformats.org/officeDocument/2006/relationships/image" Target="../media/image128.emf"/><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0" TargetMode="External"/><Relationship Id="rId5" Type="http://schemas.openxmlformats.org/officeDocument/2006/relationships/image" Target="../media/image127.emf"/><Relationship Id="rId4"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69"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innovationcu.ca/AboutUs/LatestNew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22.svg"/><Relationship Id="rId4" Type="http://schemas.openxmlformats.org/officeDocument/2006/relationships/image" Target="../media/image121.png"/></Relationships>
</file>

<file path=ppt/slides/_rels/slide7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8"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132.emf"/><Relationship Id="rId4" Type="http://schemas.openxmlformats.org/officeDocument/2006/relationships/image" Target="../media/image131.emf"/></Relationships>
</file>

<file path=ppt/slides/_rels/slide7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6"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134.emf"/><Relationship Id="rId4" Type="http://schemas.openxmlformats.org/officeDocument/2006/relationships/image" Target="../media/image133.emf"/></Relationships>
</file>

<file path=ppt/slides/_rels/slide7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37"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136.emf"/><Relationship Id="rId4" Type="http://schemas.openxmlformats.org/officeDocument/2006/relationships/image" Target="../media/image135.emf"/></Relationships>
</file>

<file path=ppt/slides/_rels/slide77.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3" TargetMode="External"/><Relationship Id="rId1" Type="http://schemas.openxmlformats.org/officeDocument/2006/relationships/slideLayout" Target="../slideLayouts/slideLayout12.xml"/><Relationship Id="rId4" Type="http://schemas.openxmlformats.org/officeDocument/2006/relationships/image" Target="../media/image138.emf"/></Relationships>
</file>

<file path=ppt/slides/_rels/slide78.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1.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50C1:R460C5" TargetMode="External"/><Relationship Id="rId5" Type="http://schemas.openxmlformats.org/officeDocument/2006/relationships/image" Target="../media/image140.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1"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0" TargetMode="External"/><Relationship Id="rId7" Type="http://schemas.openxmlformats.org/officeDocument/2006/relationships/oleObject" Target="https://mcvay-my.sharepoint.com/personal/david_mcvay_mcvayandassociates_com/Documents/Shared%20with%20Everyone/Credit%20Union%20Market%20Share.xlsm!Income%20Statement%20Summary!R563C1:R569C5" TargetMode="External"/><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3.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1" TargetMode="External"/><Relationship Id="rId4" Type="http://schemas.openxmlformats.org/officeDocument/2006/relationships/image" Target="../media/image142.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hyperlink" Target="http://accesscu.ca/favicon.ico"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hyperlink" Target="https://www.accesscu.ca/en/news"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7.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39C1:R449C5" TargetMode="External"/><Relationship Id="rId5" Type="http://schemas.openxmlformats.org/officeDocument/2006/relationships/image" Target="../media/image146.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17" TargetMode="External"/></Relationships>
</file>

<file path=ppt/slides/_rels/slide8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6" TargetMode="External"/><Relationship Id="rId7" Type="http://schemas.openxmlformats.org/officeDocument/2006/relationships/image" Target="../media/image150.emf"/><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7" TargetMode="External"/><Relationship Id="rId4" Type="http://schemas.openxmlformats.org/officeDocument/2006/relationships/image" Target="../media/image148.emf"/></Relationships>
</file>

<file path=ppt/slides/_rels/slide83.xml.rels><?xml version="1.0" encoding="UTF-8" standalone="yes"?>
<Relationships xmlns="http://schemas.openxmlformats.org/package/2006/relationships"><Relationship Id="rId3" Type="http://schemas.openxmlformats.org/officeDocument/2006/relationships/hyperlink" Target="https://scu.mb.ca/news-and-event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84.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3.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61C1:R471C5" TargetMode="External"/><Relationship Id="rId5" Type="http://schemas.openxmlformats.org/officeDocument/2006/relationships/image" Target="../media/image152.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18" TargetMode="External"/></Relationships>
</file>

<file path=ppt/slides/_rels/slide8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4" TargetMode="External"/><Relationship Id="rId7" Type="http://schemas.openxmlformats.org/officeDocument/2006/relationships/image" Target="../media/image156.emf"/><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5" TargetMode="External"/><Relationship Id="rId4" Type="http://schemas.openxmlformats.org/officeDocument/2006/relationships/image" Target="../media/image154.emf"/></Relationships>
</file>

<file path=ppt/slides/_rels/slide86.xml.rels><?xml version="1.0" encoding="UTF-8" standalone="yes"?>
<Relationships xmlns="http://schemas.openxmlformats.org/package/2006/relationships"><Relationship Id="rId3" Type="http://schemas.openxmlformats.org/officeDocument/2006/relationships/hyperlink" Target="https://l.facebook.com/l.php?u=http%3A%2F%2Fow.ly%2Fp2Nh50I4OEf%3Ffbclid%3DIwAR2UQPngUbM45gYNSzApZFhOyi2lHEHXvSY1B7rBWIv70aODYB-grTwhMuI&amp;h=AT3UATqmYUyCvrlUhiNcxJEURovp8MebX-QEX8tKPhPKPURiadiMWkGW9T9__Mn_jxeHx6hAY8TjTcEREMXQBlzc3XdO4N8T2f_3nckzNWIdJNZfiL39SCCJUZ_bcDyQKw&amp;__tn__=-UK-R&amp;c%5b0%5d=AT3IZnucGnofj1vDGiXYH-DmHxeSKmdnLXOMEjJDhh4G7k2-m8KM4UUYGNdeNiSEDb11-aeS_rCLY2bneShb1Yoh4rWv-SiMKJBFCT_aWjGP9MVqN9MIbGDfBmdTrK1Zplxt5BObEivQ1WGj4blkW1dyXO9vexX3gaWOA-doXRaFh7MrU0OZ"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hyperlink" Target="https://www.acu.ca/en/news"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59.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72C1:R482C5" TargetMode="External"/><Relationship Id="rId5" Type="http://schemas.openxmlformats.org/officeDocument/2006/relationships/image" Target="../media/image158.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19" TargetMode="External"/></Relationships>
</file>

<file path=ppt/slides/_rels/slide8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8" TargetMode="External"/><Relationship Id="rId7" Type="http://schemas.openxmlformats.org/officeDocument/2006/relationships/image" Target="../media/image162.emf"/><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1.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79" TargetMode="External"/><Relationship Id="rId4" Type="http://schemas.openxmlformats.org/officeDocument/2006/relationships/image" Target="../media/image160.emf"/></Relationships>
</file>

<file path=ppt/slides/_rels/slide8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42"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165.emf"/><Relationship Id="rId4" Type="http://schemas.openxmlformats.org/officeDocument/2006/relationships/image" Target="../media/image164.emf"/></Relationships>
</file>

<file path=ppt/slides/_rels/slide9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166.emf"/></Relationships>
</file>

<file path=ppt/slides/_rels/slide9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167.emf"/></Relationships>
</file>

<file path=ppt/slides/_rels/slide9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68.png"/><Relationship Id="rId7" Type="http://schemas.openxmlformats.org/officeDocument/2006/relationships/image" Target="../media/image170.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483C1:R494C5" TargetMode="External"/><Relationship Id="rId5" Type="http://schemas.openxmlformats.org/officeDocument/2006/relationships/image" Target="../media/image169.emf"/><Relationship Id="rId4" Type="http://schemas.openxmlformats.org/officeDocument/2006/relationships/oleObject" Target="https://mcvay-my.sharepoint.com/personal/david_mcvay_mcvayandassociates_com/Documents/Shared%20with%20Everyone/Credit%20Union%20Market%20Share.xlsm!22%205%20Yr%20Change%20Prov%20Sh%20of%20Bks!%5bCredit%20Union%20Market%20Share.xlsm%5d22%205%20Yr%20Change%20Prov%20Sh%20of%20Bks%20Chart%2022" TargetMode="External"/></Relationships>
</file>

<file path=ppt/slides/_rels/slide9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19" TargetMode="External"/><Relationship Id="rId2" Type="http://schemas.openxmlformats.org/officeDocument/2006/relationships/image" Target="../media/image171.png"/><Relationship Id="rId1" Type="http://schemas.openxmlformats.org/officeDocument/2006/relationships/slideLayout" Target="../slideLayouts/slideLayout6.xml"/><Relationship Id="rId6" Type="http://schemas.openxmlformats.org/officeDocument/2006/relationships/image" Target="../media/image173.emf"/><Relationship Id="rId5" Type="http://schemas.openxmlformats.org/officeDocument/2006/relationships/oleObject" Target="https://mcvay-my.sharepoint.com/personal/david_mcvay_mcvayandassociates_com/Documents/Shared%20with%20Everyone/Credit%20Union%20Market%20Share.xlsm!6.%20Share%20Summary!R211C1:R220C5" TargetMode="External"/><Relationship Id="rId4" Type="http://schemas.openxmlformats.org/officeDocument/2006/relationships/image" Target="../media/image172.emf"/></Relationships>
</file>

<file path=ppt/slides/_rels/slide9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4" TargetMode="External"/><Relationship Id="rId7" Type="http://schemas.openxmlformats.org/officeDocument/2006/relationships/image" Target="../media/image176.emf"/><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5.emf"/><Relationship Id="rId5" Type="http://schemas.openxmlformats.org/officeDocument/2006/relationships/oleObject" Target="https://mcvay-my.sharepoint.com/personal/david_mcvay_mcvayandassociates_com/Documents/Shared%20with%20Everyone/Credit%20Union%20Market%20Share.xlsm!Income%20Statement%20Summary!%5bCredit%20Union%20Market%20Share.xlsm%5dIncome%20Statement%20Summary%20Chart%2085" TargetMode="External"/><Relationship Id="rId4" Type="http://schemas.openxmlformats.org/officeDocument/2006/relationships/image" Target="../media/image174.emf"/></Relationships>
</file>

<file path=ppt/slides/_rels/slide97.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hyperlink" Target="https://www.legalwills.ca/" TargetMode="External"/><Relationship Id="rId7" Type="http://schemas.openxmlformats.org/officeDocument/2006/relationships/hyperlink" Target="https://www.meridiancu.ca/About-Meridian/Media.aspx"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barterpay.ca/meridian-credit-union/" TargetMode="External"/><Relationship Id="rId5" Type="http://schemas.openxmlformats.org/officeDocument/2006/relationships/hyperlink" Target="https://barterpay.ca/" TargetMode="External"/><Relationship Id="rId4" Type="http://schemas.openxmlformats.org/officeDocument/2006/relationships/hyperlink" Target="https://www.willful.co/"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77.gif"/><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78.emf"/><Relationship Id="rId4" Type="http://schemas.openxmlformats.org/officeDocument/2006/relationships/chart" Target="../charts/chart8.xml"/></Relationships>
</file>

<file path=ppt/slides/_rels/slide99.xml.rels><?xml version="1.0" encoding="UTF-8" standalone="yes"?>
<Relationships xmlns="http://schemas.openxmlformats.org/package/2006/relationships"><Relationship Id="rId3" Type="http://schemas.openxmlformats.org/officeDocument/2006/relationships/image" Target="../media/image179.png"/><Relationship Id="rId7" Type="http://schemas.openxmlformats.org/officeDocument/2006/relationships/image" Target="../media/image181.em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oleObject" Target="https://mcvay-my.sharepoint.com/personal/david_mcvay_mcvayandassociates_com/Documents/Shared%20with%20Everyone/Credit%20Union%20Market%20Share.xlsm!6.%20Share%20Summary!R239C1:R249C6" TargetMode="External"/><Relationship Id="rId5" Type="http://schemas.openxmlformats.org/officeDocument/2006/relationships/image" Target="../media/image180.emf"/><Relationship Id="rId4" Type="http://schemas.openxmlformats.org/officeDocument/2006/relationships/oleObject" Target="https://mcvay-my.sharepoint.com/personal/david_mcvay_mcvayandassociates_com/Documents/Shared%20with%20Everyone/Credit%20Union%20Market%20Share.xlsm!4.%20Tot%20Mkt%20BP%20Changes%20!%5bCredit%20Union%20Market%20Share.xlsm%5d4.%20Tot%20Mkt%20BP%20Changes%20%20Chart%2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1371600"/>
            <a:ext cx="7772400" cy="4267200"/>
          </a:xfrm>
        </p:spPr>
        <p:txBody>
          <a:bodyPr>
            <a:normAutofit/>
          </a:bodyPr>
          <a:lstStyle/>
          <a:p>
            <a:pPr algn="ctr" eaLnBrk="1" hangingPunct="1"/>
            <a:br>
              <a:rPr lang="en-US" sz="4000" b="1" dirty="0"/>
            </a:br>
            <a:r>
              <a:rPr lang="en-US" sz="4000" b="1" dirty="0"/>
              <a:t>2024 Credit Union </a:t>
            </a:r>
            <a:br>
              <a:rPr lang="en-US" sz="4000" b="1" dirty="0"/>
            </a:br>
            <a:r>
              <a:rPr lang="en-US" sz="4000" b="1" dirty="0"/>
              <a:t>Market Share</a:t>
            </a:r>
          </a:p>
        </p:txBody>
      </p:sp>
      <p:sp>
        <p:nvSpPr>
          <p:cNvPr id="3077" name="Rectangle 3"/>
          <p:cNvSpPr>
            <a:spLocks noGrp="1" noChangeArrowheads="1"/>
          </p:cNvSpPr>
          <p:nvPr>
            <p:ph type="subTitle" idx="1"/>
          </p:nvPr>
        </p:nvSpPr>
        <p:spPr>
          <a:xfrm>
            <a:off x="762000" y="3048000"/>
            <a:ext cx="7010400" cy="1600200"/>
          </a:xfrm>
        </p:spPr>
        <p:txBody>
          <a:bodyPr>
            <a:normAutofit/>
          </a:bodyPr>
          <a:lstStyle/>
          <a:p>
            <a:pPr eaLnBrk="1" hangingPunct="1"/>
            <a:r>
              <a:rPr lang="en-US" sz="1800" dirty="0"/>
              <a:t>Change in Share Analysis</a:t>
            </a:r>
          </a:p>
          <a:p>
            <a:pPr eaLnBrk="1" hangingPunct="1"/>
            <a:r>
              <a:rPr lang="en-US" sz="1800" dirty="0"/>
              <a:t>November 2024</a:t>
            </a:r>
          </a:p>
        </p:txBody>
      </p:sp>
      <p:sp>
        <p:nvSpPr>
          <p:cNvPr id="3075" name="Rectangle 6"/>
          <p:cNvSpPr>
            <a:spLocks noGrp="1" noChangeArrowheads="1"/>
          </p:cNvSpPr>
          <p:nvPr>
            <p:ph type="sldNum" sz="quarter" idx="12"/>
          </p:nvPr>
        </p:nvSpPr>
        <p:spPr>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43D16B0-470E-4725-A5D4-386AAED3673F}" type="slidenum">
              <a:rPr lang="en-US" b="0" smtClean="0">
                <a:solidFill>
                  <a:schemeClr val="bg1"/>
                </a:solidFill>
              </a:rPr>
              <a:pPr/>
              <a:t>1</a:t>
            </a:fld>
            <a:endParaRPr lang="en-US" b="0">
              <a:solidFill>
                <a:schemeClr val="bg1"/>
              </a:solidFill>
            </a:endParaRPr>
          </a:p>
        </p:txBody>
      </p:sp>
      <p:sp>
        <p:nvSpPr>
          <p:cNvPr id="3078" name="Text Box 5"/>
          <p:cNvSpPr txBox="1">
            <a:spLocks noChangeArrowheads="1"/>
          </p:cNvSpPr>
          <p:nvPr/>
        </p:nvSpPr>
        <p:spPr bwMode="auto">
          <a:xfrm>
            <a:off x="762000" y="4603750"/>
            <a:ext cx="4081541"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l"/>
            <a:r>
              <a:rPr lang="en-US" sz="1800" dirty="0">
                <a:solidFill>
                  <a:srgbClr val="7F7F7F"/>
                </a:solidFill>
              </a:rPr>
              <a:t>McVay and Associates Limited</a:t>
            </a:r>
          </a:p>
          <a:p>
            <a:pPr algn="l"/>
            <a:r>
              <a:rPr lang="en-US" sz="1400" b="0" dirty="0">
                <a:solidFill>
                  <a:srgbClr val="7F7F7F"/>
                </a:solidFill>
              </a:rPr>
              <a:t>53 Parkinson Road</a:t>
            </a:r>
          </a:p>
          <a:p>
            <a:pPr algn="l"/>
            <a:r>
              <a:rPr lang="en-US" sz="1400" b="0" dirty="0">
                <a:solidFill>
                  <a:srgbClr val="7F7F7F"/>
                </a:solidFill>
              </a:rPr>
              <a:t>Markham, Ontario</a:t>
            </a:r>
          </a:p>
          <a:p>
            <a:pPr algn="l"/>
            <a:r>
              <a:rPr lang="en-US" sz="1400" b="0" dirty="0">
                <a:solidFill>
                  <a:srgbClr val="7F7F7F"/>
                </a:solidFill>
              </a:rPr>
              <a:t>L3P 4G6</a:t>
            </a:r>
          </a:p>
          <a:p>
            <a:pPr algn="l"/>
            <a:r>
              <a:rPr lang="en-US" sz="1400" b="0" dirty="0">
                <a:solidFill>
                  <a:srgbClr val="7F7F7F"/>
                </a:solidFill>
              </a:rPr>
              <a:t>(416) 575-5580</a:t>
            </a:r>
          </a:p>
          <a:p>
            <a:pPr algn="l"/>
            <a:r>
              <a:rPr lang="en-US" sz="1400" b="0" dirty="0">
                <a:solidFill>
                  <a:srgbClr val="7F7F7F"/>
                </a:solidFill>
              </a:rPr>
              <a:t>david.mcvay@mcvayandassociates.com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42909" y="296562"/>
            <a:ext cx="7543800" cy="1450757"/>
          </a:xfrm>
        </p:spPr>
        <p:txBody>
          <a:bodyPr>
            <a:normAutofit/>
          </a:bodyPr>
          <a:lstStyle/>
          <a:p>
            <a:r>
              <a:rPr lang="en-CA" dirty="0"/>
              <a:t>Total Loans Provincial Share Summary </a:t>
            </a:r>
            <a:br>
              <a:rPr lang="en-CA" dirty="0"/>
            </a:br>
            <a:r>
              <a:rPr lang="en-CA" sz="1400" dirty="0"/>
              <a:t>Ranked by 12 month change in Provincial share.</a:t>
            </a:r>
          </a:p>
        </p:txBody>
      </p:sp>
      <p:sp>
        <p:nvSpPr>
          <p:cNvPr id="4" name="Slide Number Placeholder 3"/>
          <p:cNvSpPr>
            <a:spLocks noGrp="1"/>
          </p:cNvSpPr>
          <p:nvPr>
            <p:ph type="sldNum" sz="quarter" idx="12"/>
          </p:nvPr>
        </p:nvSpPr>
        <p:spPr>
          <a:xfrm>
            <a:off x="7425344" y="6459786"/>
            <a:ext cx="984019" cy="365125"/>
          </a:xfrm>
        </p:spPr>
        <p:txBody>
          <a:bodyPr/>
          <a:lstStyle/>
          <a:p>
            <a:pPr>
              <a:defRPr/>
            </a:pPr>
            <a:fld id="{CFB2ED94-AEA6-4794-9B2C-31DF370895E5}" type="slidenum">
              <a:rPr lang="en-US" smtClean="0"/>
              <a:pPr>
                <a:defRPr/>
              </a:pPr>
              <a:t>10</a:t>
            </a:fld>
            <a:endParaRPr lang="en-US"/>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TextBox 2">
            <a:extLst>
              <a:ext uri="{FF2B5EF4-FFF2-40B4-BE49-F238E27FC236}">
                <a16:creationId xmlns:a16="http://schemas.microsoft.com/office/drawing/2014/main" id="{56C2D110-4104-A5E9-D4E9-236E2E2B5545}"/>
              </a:ext>
            </a:extLst>
          </p:cNvPr>
          <p:cNvSpPr txBox="1"/>
          <p:nvPr/>
        </p:nvSpPr>
        <p:spPr>
          <a:xfrm>
            <a:off x="5105400" y="1799968"/>
            <a:ext cx="2895600" cy="646331"/>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p:txBody>
      </p:sp>
      <p:pic>
        <p:nvPicPr>
          <p:cNvPr id="5" name="Picture 4">
            <a:extLst>
              <a:ext uri="{FF2B5EF4-FFF2-40B4-BE49-F238E27FC236}">
                <a16:creationId xmlns:a16="http://schemas.microsoft.com/office/drawing/2014/main" id="{266822A3-C417-86FA-A068-8B0503B2E138}"/>
              </a:ext>
            </a:extLst>
          </p:cNvPr>
          <p:cNvPicPr>
            <a:picLocks noChangeAspect="1"/>
          </p:cNvPicPr>
          <p:nvPr/>
        </p:nvPicPr>
        <p:blipFill>
          <a:blip r:embed="rId3"/>
          <a:stretch>
            <a:fillRect/>
          </a:stretch>
        </p:blipFill>
        <p:spPr>
          <a:xfrm>
            <a:off x="990600" y="1905000"/>
            <a:ext cx="3324225" cy="3367088"/>
          </a:xfrm>
          <a:prstGeom prst="rect">
            <a:avLst/>
          </a:prstGeom>
        </p:spPr>
      </p:pic>
    </p:spTree>
    <p:extLst>
      <p:ext uri="{BB962C8B-B14F-4D97-AF65-F5344CB8AC3E}">
        <p14:creationId xmlns:p14="http://schemas.microsoft.com/office/powerpoint/2010/main" val="3347395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100</a:t>
            </a:fld>
            <a:endParaRPr lang="en-US"/>
          </a:p>
        </p:txBody>
      </p:sp>
      <p:pic>
        <p:nvPicPr>
          <p:cNvPr id="10" name="Picture 9" descr="Icon&#10;&#10;Description automatically generated">
            <a:extLst>
              <a:ext uri="{FF2B5EF4-FFF2-40B4-BE49-F238E27FC236}">
                <a16:creationId xmlns:a16="http://schemas.microsoft.com/office/drawing/2014/main" id="{A9E7AC8A-1128-56DD-E76F-1478AA7AA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72" y="772864"/>
            <a:ext cx="2268328" cy="836859"/>
          </a:xfrm>
          <a:prstGeom prst="rect">
            <a:avLst/>
          </a:prstGeom>
        </p:spPr>
      </p:pic>
      <p:graphicFrame>
        <p:nvGraphicFramePr>
          <p:cNvPr id="5" name="Object 4">
            <a:extLst>
              <a:ext uri="{FF2B5EF4-FFF2-40B4-BE49-F238E27FC236}">
                <a16:creationId xmlns:a16="http://schemas.microsoft.com/office/drawing/2014/main" id="{E4BFA001-DB8A-B181-31D8-B9208371155E}"/>
              </a:ext>
            </a:extLst>
          </p:cNvPr>
          <p:cNvGraphicFramePr>
            <a:graphicFrameLocks noChangeAspect="1"/>
          </p:cNvGraphicFramePr>
          <p:nvPr>
            <p:extLst>
              <p:ext uri="{D42A27DB-BD31-4B8C-83A1-F6EECF244321}">
                <p14:modId xmlns:p14="http://schemas.microsoft.com/office/powerpoint/2010/main" val="3902182219"/>
              </p:ext>
            </p:extLst>
          </p:nvPr>
        </p:nvGraphicFramePr>
        <p:xfrm>
          <a:off x="381000" y="2052638"/>
          <a:ext cx="3838575" cy="4038600"/>
        </p:xfrm>
        <a:graphic>
          <a:graphicData uri="http://schemas.openxmlformats.org/presentationml/2006/ole">
            <mc:AlternateContent xmlns:mc="http://schemas.openxmlformats.org/markup-compatibility/2006">
              <mc:Choice xmlns:v="urn:schemas-microsoft-com:vml" Requires="v">
                <p:oleObj name="Macro-Enabled Worksheet" r:id="rId3" imgW="3838448" imgH="4038555" progId="Excel.SheetMacroEnabled.12">
                  <p:link updateAutomatic="1"/>
                </p:oleObj>
              </mc:Choice>
              <mc:Fallback>
                <p:oleObj name="Macro-Enabled Worksheet" r:id="rId3" imgW="3838448" imgH="4038555" progId="Excel.SheetMacroEnabled.12">
                  <p:link updateAutomatic="1"/>
                  <p:pic>
                    <p:nvPicPr>
                      <p:cNvPr id="5" name="Object 4">
                        <a:extLst>
                          <a:ext uri="{FF2B5EF4-FFF2-40B4-BE49-F238E27FC236}">
                            <a16:creationId xmlns:a16="http://schemas.microsoft.com/office/drawing/2014/main" id="{E4BFA001-DB8A-B181-31D8-B9208371155E}"/>
                          </a:ext>
                        </a:extLst>
                      </p:cNvPr>
                      <p:cNvPicPr/>
                      <p:nvPr/>
                    </p:nvPicPr>
                    <p:blipFill>
                      <a:blip r:embed="rId4"/>
                      <a:stretch>
                        <a:fillRect/>
                      </a:stretch>
                    </p:blipFill>
                    <p:spPr>
                      <a:xfrm>
                        <a:off x="381000" y="2052638"/>
                        <a:ext cx="3838575" cy="4038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63F204B-53D4-157C-4386-A1F5B61E329B}"/>
              </a:ext>
            </a:extLst>
          </p:cNvPr>
          <p:cNvGraphicFramePr>
            <a:graphicFrameLocks noChangeAspect="1"/>
          </p:cNvGraphicFramePr>
          <p:nvPr>
            <p:extLst>
              <p:ext uri="{D42A27DB-BD31-4B8C-83A1-F6EECF244321}">
                <p14:modId xmlns:p14="http://schemas.microsoft.com/office/powerpoint/2010/main" val="3945847534"/>
              </p:ext>
            </p:extLst>
          </p:nvPr>
        </p:nvGraphicFramePr>
        <p:xfrm>
          <a:off x="4695825" y="2054225"/>
          <a:ext cx="3838575" cy="2586038"/>
        </p:xfrm>
        <a:graphic>
          <a:graphicData uri="http://schemas.openxmlformats.org/presentationml/2006/ole">
            <mc:AlternateContent xmlns:mc="http://schemas.openxmlformats.org/markup-compatibility/2006">
              <mc:Choice xmlns:v="urn:schemas-microsoft-com:vml" Requires="v">
                <p:oleObj name="Macro-Enabled Worksheet" r:id="rId5" imgW="3838448" imgH="2585869" progId="Excel.SheetMacroEnabled.12">
                  <p:link updateAutomatic="1"/>
                </p:oleObj>
              </mc:Choice>
              <mc:Fallback>
                <p:oleObj name="Macro-Enabled Worksheet" r:id="rId5" imgW="3838448" imgH="2585869" progId="Excel.SheetMacroEnabled.12">
                  <p:link updateAutomatic="1"/>
                  <p:pic>
                    <p:nvPicPr>
                      <p:cNvPr id="6" name="Object 5">
                        <a:extLst>
                          <a:ext uri="{FF2B5EF4-FFF2-40B4-BE49-F238E27FC236}">
                            <a16:creationId xmlns:a16="http://schemas.microsoft.com/office/drawing/2014/main" id="{C63F204B-53D4-157C-4386-A1F5B61E329B}"/>
                          </a:ext>
                        </a:extLst>
                      </p:cNvPr>
                      <p:cNvPicPr/>
                      <p:nvPr/>
                    </p:nvPicPr>
                    <p:blipFill>
                      <a:blip r:embed="rId6"/>
                      <a:stretch>
                        <a:fillRect/>
                      </a:stretch>
                    </p:blipFill>
                    <p:spPr>
                      <a:xfrm>
                        <a:off x="4695825" y="2054225"/>
                        <a:ext cx="3838575" cy="258603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CA33168-6E4D-687C-65BC-2908F93470A2}"/>
              </a:ext>
            </a:extLst>
          </p:cNvPr>
          <p:cNvPicPr>
            <a:picLocks noChangeAspect="1"/>
          </p:cNvPicPr>
          <p:nvPr/>
        </p:nvPicPr>
        <p:blipFill>
          <a:blip r:embed="rId7"/>
          <a:stretch>
            <a:fillRect/>
          </a:stretch>
        </p:blipFill>
        <p:spPr>
          <a:xfrm>
            <a:off x="4554967" y="4864432"/>
            <a:ext cx="4436633" cy="1307768"/>
          </a:xfrm>
          <a:prstGeom prst="rect">
            <a:avLst/>
          </a:prstGeom>
        </p:spPr>
      </p:pic>
      <p:sp>
        <p:nvSpPr>
          <p:cNvPr id="7" name="Text Box 6">
            <a:extLst>
              <a:ext uri="{FF2B5EF4-FFF2-40B4-BE49-F238E27FC236}">
                <a16:creationId xmlns:a16="http://schemas.microsoft.com/office/drawing/2014/main" id="{873110CD-959A-EB43-CA41-105D713340D5}"/>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1379346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3294711" y="434938"/>
            <a:ext cx="4003675" cy="1216025"/>
          </a:xfrm>
        </p:spPr>
        <p:txBody>
          <a:bodyPr/>
          <a:lstStyle/>
          <a:p>
            <a:pPr eaLnBrk="1" hangingPunct="1"/>
            <a:r>
              <a:rPr lang="en-CA" b="1" dirty="0">
                <a:solidFill>
                  <a:schemeClr val="tx1">
                    <a:lumMod val="50000"/>
                    <a:lumOff val="50000"/>
                  </a:schemeClr>
                </a:solidFill>
                <a:latin typeface="Calibri Light" charset="0"/>
                <a:ea typeface="Calibri Light" charset="0"/>
                <a:cs typeface="Calibri Light" charset="0"/>
              </a:rPr>
              <a:t>Press Releases </a:t>
            </a:r>
          </a:p>
        </p:txBody>
      </p:sp>
      <p:sp>
        <p:nvSpPr>
          <p:cNvPr id="100357" name="Rectangle 3"/>
          <p:cNvSpPr>
            <a:spLocks noGrp="1" noChangeArrowheads="1"/>
          </p:cNvSpPr>
          <p:nvPr>
            <p:ph idx="1"/>
          </p:nvPr>
        </p:nvSpPr>
        <p:spPr>
          <a:xfrm>
            <a:off x="889881" y="1845734"/>
            <a:ext cx="7543801" cy="4023360"/>
          </a:xfrm>
        </p:spPr>
        <p:txBody>
          <a:bodyPr>
            <a:noAutofit/>
          </a:bodyPr>
          <a:lstStyle/>
          <a:p>
            <a:pPr marL="0" indent="0">
              <a:buNone/>
            </a:pPr>
            <a:r>
              <a:rPr lang="en-US" sz="1000" b="1" i="0" dirty="0">
                <a:solidFill>
                  <a:schemeClr val="tx1"/>
                </a:solidFill>
                <a:effectLst/>
                <a:latin typeface="Inter"/>
              </a:rPr>
              <a:t>TORONTO, October 18, 2023</a:t>
            </a:r>
            <a:r>
              <a:rPr lang="en-US" sz="1000" b="0" i="0" dirty="0">
                <a:solidFill>
                  <a:schemeClr val="tx1"/>
                </a:solidFill>
                <a:effectLst/>
                <a:latin typeface="Inter"/>
              </a:rPr>
              <a:t> - Alterna is excited to announce the launch of fully digital personal loans, in partnership with Fig Financial Inc. (“Fig”). Alterna members now have the option to apply for a loan offer from the comfort of their own home. Fig's fully digital lending platform makes it easy for Alterna members to see the loan rate, amount, and term they are eligible for right in Alterna's online banking platform on their personal devices.</a:t>
            </a:r>
          </a:p>
          <a:p>
            <a:pPr marL="0" indent="0">
              <a:buNone/>
            </a:pPr>
            <a:r>
              <a:rPr lang="en-US" sz="1000" b="1" i="0" dirty="0">
                <a:solidFill>
                  <a:schemeClr val="tx1"/>
                </a:solidFill>
                <a:effectLst/>
              </a:rPr>
              <a:t>TORONTO, ON – (July 4, 2023)</a:t>
            </a:r>
            <a:r>
              <a:rPr lang="en-US" sz="1000" b="0" i="0" dirty="0">
                <a:solidFill>
                  <a:schemeClr val="tx1"/>
                </a:solidFill>
                <a:effectLst/>
              </a:rPr>
              <a:t> –Alterna Savings is thrilled to open the doors to 15 new branch locations for all its members. This follows the successful integration of Quinte First and PACE Credit Unions with Alterna Savings.</a:t>
            </a:r>
            <a:br>
              <a:rPr lang="en-US" sz="1000" dirty="0">
                <a:solidFill>
                  <a:schemeClr val="tx1"/>
                </a:solidFill>
              </a:rPr>
            </a:br>
            <a:endParaRPr lang="en-US" sz="1000" dirty="0">
              <a:solidFill>
                <a:schemeClr val="tx1"/>
              </a:solidFill>
            </a:endParaRPr>
          </a:p>
          <a:p>
            <a:pPr marL="0" indent="0">
              <a:buNone/>
            </a:pPr>
            <a:r>
              <a:rPr lang="en-US" sz="1000" dirty="0">
                <a:solidFill>
                  <a:schemeClr val="tx1"/>
                </a:solidFill>
              </a:rPr>
              <a:t>– July 6, 2022 – Alterna Savings and Credit Union Limited (Alterna) is delighted to announce that it has successfully completed the transaction to acquire the majority of the assets of PACE Savings and Credit Union (PACE).</a:t>
            </a:r>
            <a:endParaRPr lang="en-CA" sz="1000" b="1" dirty="0">
              <a:solidFill>
                <a:schemeClr val="tx1"/>
              </a:solidFill>
            </a:endParaRPr>
          </a:p>
          <a:p>
            <a:pPr marL="0" indent="0">
              <a:buNone/>
            </a:pPr>
            <a:r>
              <a:rPr lang="en-CA" sz="1000" b="1" dirty="0">
                <a:solidFill>
                  <a:schemeClr val="tx1"/>
                </a:solidFill>
              </a:rPr>
              <a:t>Toronto, ON – April 22, 2022 </a:t>
            </a:r>
            <a:r>
              <a:rPr lang="en-CA" sz="1000" dirty="0">
                <a:solidFill>
                  <a:schemeClr val="tx1"/>
                </a:solidFill>
              </a:rPr>
              <a:t>– Alterna Savings and Credit Union Limited (Alterna Savings) is pleased to announce that it has entered into an agreement to acquire the majority of the assets of PACE Savings and Credit Union (PACE). </a:t>
            </a:r>
          </a:p>
        </p:txBody>
      </p:sp>
      <p:sp>
        <p:nvSpPr>
          <p:cNvPr id="10035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C785068-025B-4619-87D6-A8C29A3909F8}" type="slidenum">
              <a:rPr lang="en-US" b="0" smtClean="0">
                <a:solidFill>
                  <a:schemeClr val="bg1"/>
                </a:solidFill>
              </a:rPr>
              <a:pPr/>
              <a:t>101</a:t>
            </a:fld>
            <a:endParaRPr lang="en-US" b="0" dirty="0">
              <a:solidFill>
                <a:schemeClr val="bg1"/>
              </a:solidFill>
            </a:endParaRPr>
          </a:p>
        </p:txBody>
      </p:sp>
      <p:sp>
        <p:nvSpPr>
          <p:cNvPr id="2" name="TextBox 1"/>
          <p:cNvSpPr txBox="1"/>
          <p:nvPr/>
        </p:nvSpPr>
        <p:spPr>
          <a:xfrm>
            <a:off x="8433682" y="6534626"/>
            <a:ext cx="634118"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Icon&#10;&#10;Description automatically generated">
            <a:extLst>
              <a:ext uri="{FF2B5EF4-FFF2-40B4-BE49-F238E27FC236}">
                <a16:creationId xmlns:a16="http://schemas.microsoft.com/office/drawing/2014/main" id="{3366F6E4-66AC-8743-9964-33B8FB188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72" y="772864"/>
            <a:ext cx="2268328" cy="836859"/>
          </a:xfrm>
          <a:prstGeom prst="rect">
            <a:avLst/>
          </a:prstGeom>
        </p:spPr>
      </p:pic>
    </p:spTree>
    <p:extLst>
      <p:ext uri="{BB962C8B-B14F-4D97-AF65-F5344CB8AC3E}">
        <p14:creationId xmlns:p14="http://schemas.microsoft.com/office/powerpoint/2010/main" val="16416269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0" y="134538"/>
            <a:ext cx="3352800" cy="1600200"/>
          </a:xfrm>
        </p:spPr>
        <p:txBody>
          <a:bodyPr/>
          <a:lstStyle/>
          <a:p>
            <a:r>
              <a:rPr lang="en-CA" dirty="0"/>
              <a:t>% Changes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102</a:t>
            </a:fld>
            <a:endParaRPr lang="en-US" b="0" dirty="0">
              <a:solidFill>
                <a:schemeClr val="bg1"/>
              </a:solidFill>
            </a:endParaRPr>
          </a:p>
        </p:txBody>
      </p:sp>
      <p:sp>
        <p:nvSpPr>
          <p:cNvPr id="3" name="TextBox 2"/>
          <p:cNvSpPr txBox="1"/>
          <p:nvPr/>
        </p:nvSpPr>
        <p:spPr>
          <a:xfrm>
            <a:off x="6853844" y="6534626"/>
            <a:ext cx="1143000" cy="215444"/>
          </a:xfrm>
          <a:prstGeom prst="rect">
            <a:avLst/>
          </a:prstGeom>
          <a:noFill/>
        </p:spPr>
        <p:txBody>
          <a:bodyPr wrap="square" rtlCol="0">
            <a:spAutoFit/>
          </a:bodyPr>
          <a:lstStyle/>
          <a:p>
            <a:r>
              <a:rPr lang="en-US" sz="800" b="0" dirty="0"/>
              <a:t>18 GY 12</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Graphic 9">
            <a:extLst>
              <a:ext uri="{FF2B5EF4-FFF2-40B4-BE49-F238E27FC236}">
                <a16:creationId xmlns:a16="http://schemas.microsoft.com/office/drawing/2014/main" id="{1D5AA1EC-F8A5-1743-A3AA-F097CFD53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823" y="695502"/>
            <a:ext cx="2631696" cy="828497"/>
          </a:xfrm>
          <a:prstGeom prst="rect">
            <a:avLst/>
          </a:prstGeom>
        </p:spPr>
      </p:pic>
      <p:sp>
        <p:nvSpPr>
          <p:cNvPr id="9" name="TextBox 8">
            <a:extLst>
              <a:ext uri="{FF2B5EF4-FFF2-40B4-BE49-F238E27FC236}">
                <a16:creationId xmlns:a16="http://schemas.microsoft.com/office/drawing/2014/main" id="{D09C234A-A490-4713-6F30-06F0494043E2}"/>
              </a:ext>
            </a:extLst>
          </p:cNvPr>
          <p:cNvSpPr txBox="1"/>
          <p:nvPr/>
        </p:nvSpPr>
        <p:spPr>
          <a:xfrm>
            <a:off x="5105400" y="1905000"/>
            <a:ext cx="3803515" cy="1323439"/>
          </a:xfrm>
          <a:prstGeom prst="rect">
            <a:avLst/>
          </a:prstGeom>
          <a:noFill/>
        </p:spPr>
        <p:txBody>
          <a:bodyPr wrap="square" rtlCol="0">
            <a:spAutoFit/>
          </a:bodyPr>
          <a:lstStyle/>
          <a:p>
            <a:pPr algn="l"/>
            <a:r>
              <a:rPr lang="en-CA" sz="1000" b="0" dirty="0"/>
              <a:t>DUCA is Canada’s 13th largest and Ontario’s 3rd largest credit union with assets of $7.7B, 93k members and 19 locations (Q2’23).  </a:t>
            </a:r>
          </a:p>
          <a:p>
            <a:pPr algn="l"/>
            <a:endParaRPr lang="en-CA" sz="1000" b="0" dirty="0"/>
          </a:p>
          <a:p>
            <a:pPr algn="l"/>
            <a:r>
              <a:rPr lang="en-CA" sz="1000" b="0" dirty="0"/>
              <a:t>DUCA merged with Virtual One Credit Union Jan 2011.</a:t>
            </a:r>
          </a:p>
          <a:p>
            <a:pPr algn="l"/>
            <a:endParaRPr lang="en-CA" sz="1000" b="0" dirty="0"/>
          </a:p>
          <a:p>
            <a:pPr algn="l"/>
            <a:r>
              <a:rPr lang="en-CA" sz="1000" b="0" dirty="0"/>
              <a:t>Merged with United Employees CU Dec 20, 2023</a:t>
            </a:r>
          </a:p>
          <a:p>
            <a:pPr algn="l"/>
            <a:endParaRPr lang="en-US" sz="1000" b="0" dirty="0"/>
          </a:p>
        </p:txBody>
      </p:sp>
      <p:graphicFrame>
        <p:nvGraphicFramePr>
          <p:cNvPr id="6" name="Object 5">
            <a:extLst>
              <a:ext uri="{FF2B5EF4-FFF2-40B4-BE49-F238E27FC236}">
                <a16:creationId xmlns:a16="http://schemas.microsoft.com/office/drawing/2014/main" id="{5C69DC85-9E95-09C3-BFD9-921271C30BF0}"/>
              </a:ext>
            </a:extLst>
          </p:cNvPr>
          <p:cNvGraphicFramePr>
            <a:graphicFrameLocks noChangeAspect="1"/>
          </p:cNvGraphicFramePr>
          <p:nvPr>
            <p:extLst>
              <p:ext uri="{D42A27DB-BD31-4B8C-83A1-F6EECF244321}">
                <p14:modId xmlns:p14="http://schemas.microsoft.com/office/powerpoint/2010/main" val="3052676218"/>
              </p:ext>
            </p:extLst>
          </p:nvPr>
        </p:nvGraphicFramePr>
        <p:xfrm>
          <a:off x="727075" y="1781175"/>
          <a:ext cx="3581400" cy="4433888"/>
        </p:xfrm>
        <a:graphic>
          <a:graphicData uri="http://schemas.openxmlformats.org/presentationml/2006/ole">
            <mc:AlternateContent xmlns:mc="http://schemas.openxmlformats.org/markup-compatibility/2006">
              <mc:Choice xmlns:v="urn:schemas-microsoft-com:vml" Requires="v">
                <p:oleObj name="Macro-Enabled Worksheet" r:id="rId5" imgW="3581197" imgH="4433899" progId="Excel.SheetMacroEnabled.12">
                  <p:link updateAutomatic="1"/>
                </p:oleObj>
              </mc:Choice>
              <mc:Fallback>
                <p:oleObj name="Macro-Enabled Worksheet" r:id="rId5" imgW="3581197" imgH="4433899" progId="Excel.SheetMacroEnabled.12">
                  <p:link updateAutomatic="1"/>
                  <p:pic>
                    <p:nvPicPr>
                      <p:cNvPr id="6" name="Object 5">
                        <a:extLst>
                          <a:ext uri="{FF2B5EF4-FFF2-40B4-BE49-F238E27FC236}">
                            <a16:creationId xmlns:a16="http://schemas.microsoft.com/office/drawing/2014/main" id="{5C69DC85-9E95-09C3-BFD9-921271C30BF0}"/>
                          </a:ext>
                        </a:extLst>
                      </p:cNvPr>
                      <p:cNvPicPr/>
                      <p:nvPr/>
                    </p:nvPicPr>
                    <p:blipFill>
                      <a:blip r:embed="rId6"/>
                      <a:stretch>
                        <a:fillRect/>
                      </a:stretch>
                    </p:blipFill>
                    <p:spPr>
                      <a:xfrm>
                        <a:off x="727075" y="1781175"/>
                        <a:ext cx="3581400" cy="4433888"/>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57B68B61-AAE1-E4A1-0771-19AD56FB8CB6}"/>
              </a:ext>
            </a:extLst>
          </p:cNvPr>
          <p:cNvGraphicFramePr>
            <a:graphicFrameLocks noChangeAspect="1"/>
          </p:cNvGraphicFramePr>
          <p:nvPr>
            <p:extLst>
              <p:ext uri="{D42A27DB-BD31-4B8C-83A1-F6EECF244321}">
                <p14:modId xmlns:p14="http://schemas.microsoft.com/office/powerpoint/2010/main" val="1303436081"/>
              </p:ext>
            </p:extLst>
          </p:nvPr>
        </p:nvGraphicFramePr>
        <p:xfrm>
          <a:off x="4816475" y="4448175"/>
          <a:ext cx="4267200" cy="1719263"/>
        </p:xfrm>
        <a:graphic>
          <a:graphicData uri="http://schemas.openxmlformats.org/presentationml/2006/ole">
            <mc:AlternateContent xmlns:mc="http://schemas.openxmlformats.org/markup-compatibility/2006">
              <mc:Choice xmlns:v="urn:schemas-microsoft-com:vml" Requires="v">
                <p:oleObj name="Macro-Enabled Worksheet" r:id="rId7" imgW="4267200" imgH="1719341" progId="Excel.SheetMacroEnabled.12">
                  <p:link updateAutomatic="1"/>
                </p:oleObj>
              </mc:Choice>
              <mc:Fallback>
                <p:oleObj name="Macro-Enabled Worksheet" r:id="rId7" imgW="4267200" imgH="1719341" progId="Excel.SheetMacroEnabled.12">
                  <p:link updateAutomatic="1"/>
                  <p:pic>
                    <p:nvPicPr>
                      <p:cNvPr id="2" name="Object 1">
                        <a:extLst>
                          <a:ext uri="{FF2B5EF4-FFF2-40B4-BE49-F238E27FC236}">
                            <a16:creationId xmlns:a16="http://schemas.microsoft.com/office/drawing/2014/main" id="{57B68B61-AAE1-E4A1-0771-19AD56FB8CB6}"/>
                          </a:ext>
                        </a:extLst>
                      </p:cNvPr>
                      <p:cNvPicPr/>
                      <p:nvPr/>
                    </p:nvPicPr>
                    <p:blipFill>
                      <a:blip r:embed="rId8"/>
                      <a:stretch>
                        <a:fillRect/>
                      </a:stretch>
                    </p:blipFill>
                    <p:spPr>
                      <a:xfrm>
                        <a:off x="4816475" y="4448175"/>
                        <a:ext cx="4267200" cy="1719263"/>
                      </a:xfrm>
                      <a:prstGeom prst="rect">
                        <a:avLst/>
                      </a:prstGeom>
                    </p:spPr>
                  </p:pic>
                </p:oleObj>
              </mc:Fallback>
            </mc:AlternateContent>
          </a:graphicData>
        </a:graphic>
      </p:graphicFrame>
    </p:spTree>
    <p:extLst>
      <p:ext uri="{BB962C8B-B14F-4D97-AF65-F5344CB8AC3E}">
        <p14:creationId xmlns:p14="http://schemas.microsoft.com/office/powerpoint/2010/main" val="41951125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103</a:t>
            </a:fld>
            <a:endParaRPr lang="en-US"/>
          </a:p>
        </p:txBody>
      </p:sp>
      <p:pic>
        <p:nvPicPr>
          <p:cNvPr id="8" name="Graphic 7">
            <a:extLst>
              <a:ext uri="{FF2B5EF4-FFF2-40B4-BE49-F238E27FC236}">
                <a16:creationId xmlns:a16="http://schemas.microsoft.com/office/drawing/2014/main" id="{FCA10FD9-6ACF-9657-29E9-C3F148F7C6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823" y="695502"/>
            <a:ext cx="2631696" cy="828497"/>
          </a:xfrm>
          <a:prstGeom prst="rect">
            <a:avLst/>
          </a:prstGeom>
        </p:spPr>
      </p:pic>
      <p:graphicFrame>
        <p:nvGraphicFramePr>
          <p:cNvPr id="9" name="Object 8">
            <a:extLst>
              <a:ext uri="{FF2B5EF4-FFF2-40B4-BE49-F238E27FC236}">
                <a16:creationId xmlns:a16="http://schemas.microsoft.com/office/drawing/2014/main" id="{C2877118-8053-B0DF-7E52-EE853232043B}"/>
              </a:ext>
            </a:extLst>
          </p:cNvPr>
          <p:cNvGraphicFramePr>
            <a:graphicFrameLocks noChangeAspect="1"/>
          </p:cNvGraphicFramePr>
          <p:nvPr>
            <p:extLst>
              <p:ext uri="{D42A27DB-BD31-4B8C-83A1-F6EECF244321}">
                <p14:modId xmlns:p14="http://schemas.microsoft.com/office/powerpoint/2010/main" val="145184373"/>
              </p:ext>
            </p:extLst>
          </p:nvPr>
        </p:nvGraphicFramePr>
        <p:xfrm>
          <a:off x="228600" y="2038350"/>
          <a:ext cx="3838575" cy="4038600"/>
        </p:xfrm>
        <a:graphic>
          <a:graphicData uri="http://schemas.openxmlformats.org/presentationml/2006/ole">
            <mc:AlternateContent xmlns:mc="http://schemas.openxmlformats.org/markup-compatibility/2006">
              <mc:Choice xmlns:v="urn:schemas-microsoft-com:vml" Requires="v">
                <p:oleObj name="Macro-Enabled Worksheet" r:id="rId4" imgW="3838448" imgH="4038555" progId="Excel.SheetMacroEnabled.12">
                  <p:link updateAutomatic="1"/>
                </p:oleObj>
              </mc:Choice>
              <mc:Fallback>
                <p:oleObj name="Macro-Enabled Worksheet" r:id="rId4" imgW="3838448" imgH="4038555" progId="Excel.SheetMacroEnabled.12">
                  <p:link updateAutomatic="1"/>
                  <p:pic>
                    <p:nvPicPr>
                      <p:cNvPr id="9" name="Object 8">
                        <a:extLst>
                          <a:ext uri="{FF2B5EF4-FFF2-40B4-BE49-F238E27FC236}">
                            <a16:creationId xmlns:a16="http://schemas.microsoft.com/office/drawing/2014/main" id="{C2877118-8053-B0DF-7E52-EE853232043B}"/>
                          </a:ext>
                        </a:extLst>
                      </p:cNvPr>
                      <p:cNvPicPr/>
                      <p:nvPr/>
                    </p:nvPicPr>
                    <p:blipFill>
                      <a:blip r:embed="rId5"/>
                      <a:stretch>
                        <a:fillRect/>
                      </a:stretch>
                    </p:blipFill>
                    <p:spPr>
                      <a:xfrm>
                        <a:off x="228600" y="2038350"/>
                        <a:ext cx="3838575" cy="4038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5701E92-C48E-62EF-F3A5-A853EF193734}"/>
              </a:ext>
            </a:extLst>
          </p:cNvPr>
          <p:cNvGraphicFramePr>
            <a:graphicFrameLocks noChangeAspect="1"/>
          </p:cNvGraphicFramePr>
          <p:nvPr>
            <p:extLst>
              <p:ext uri="{D42A27DB-BD31-4B8C-83A1-F6EECF244321}">
                <p14:modId xmlns:p14="http://schemas.microsoft.com/office/powerpoint/2010/main" val="3838347281"/>
              </p:ext>
            </p:extLst>
          </p:nvPr>
        </p:nvGraphicFramePr>
        <p:xfrm>
          <a:off x="4695825" y="2060575"/>
          <a:ext cx="3838575" cy="2586038"/>
        </p:xfrm>
        <a:graphic>
          <a:graphicData uri="http://schemas.openxmlformats.org/presentationml/2006/ole">
            <mc:AlternateContent xmlns:mc="http://schemas.openxmlformats.org/markup-compatibility/2006">
              <mc:Choice xmlns:v="urn:schemas-microsoft-com:vml" Requires="v">
                <p:oleObj name="Macro-Enabled Worksheet" r:id="rId6" imgW="3838448" imgH="2585869" progId="Excel.SheetMacroEnabled.12">
                  <p:link updateAutomatic="1"/>
                </p:oleObj>
              </mc:Choice>
              <mc:Fallback>
                <p:oleObj name="Macro-Enabled Worksheet" r:id="rId6" imgW="3838448" imgH="2585869" progId="Excel.SheetMacroEnabled.12">
                  <p:link updateAutomatic="1"/>
                  <p:pic>
                    <p:nvPicPr>
                      <p:cNvPr id="11" name="Object 10">
                        <a:extLst>
                          <a:ext uri="{FF2B5EF4-FFF2-40B4-BE49-F238E27FC236}">
                            <a16:creationId xmlns:a16="http://schemas.microsoft.com/office/drawing/2014/main" id="{F5701E92-C48E-62EF-F3A5-A853EF193734}"/>
                          </a:ext>
                        </a:extLst>
                      </p:cNvPr>
                      <p:cNvPicPr/>
                      <p:nvPr/>
                    </p:nvPicPr>
                    <p:blipFill>
                      <a:blip r:embed="rId7"/>
                      <a:stretch>
                        <a:fillRect/>
                      </a:stretch>
                    </p:blipFill>
                    <p:spPr>
                      <a:xfrm>
                        <a:off x="4695825" y="2060575"/>
                        <a:ext cx="3838575" cy="258603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4432413-D50C-8431-E9E7-438370838377}"/>
              </a:ext>
            </a:extLst>
          </p:cNvPr>
          <p:cNvPicPr>
            <a:picLocks noChangeAspect="1"/>
          </p:cNvPicPr>
          <p:nvPr/>
        </p:nvPicPr>
        <p:blipFill>
          <a:blip r:embed="rId8"/>
          <a:stretch>
            <a:fillRect/>
          </a:stretch>
        </p:blipFill>
        <p:spPr>
          <a:xfrm>
            <a:off x="4695824" y="4835764"/>
            <a:ext cx="4254887" cy="1254195"/>
          </a:xfrm>
          <a:prstGeom prst="rect">
            <a:avLst/>
          </a:prstGeom>
        </p:spPr>
      </p:pic>
      <p:sp>
        <p:nvSpPr>
          <p:cNvPr id="3" name="Text Box 6">
            <a:extLst>
              <a:ext uri="{FF2B5EF4-FFF2-40B4-BE49-F238E27FC236}">
                <a16:creationId xmlns:a16="http://schemas.microsoft.com/office/drawing/2014/main" id="{B1977D32-36DE-3D99-2CC0-3334F0AEEC1C}"/>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36462653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07188"/>
            <a:ext cx="5146675" cy="1216025"/>
          </a:xfrm>
        </p:spPr>
        <p:txBody>
          <a:bodyPr/>
          <a:lstStyle/>
          <a:p>
            <a:r>
              <a:rPr lang="en-CA" dirty="0"/>
              <a:t>Press Releases</a:t>
            </a:r>
          </a:p>
        </p:txBody>
      </p:sp>
      <p:sp>
        <p:nvSpPr>
          <p:cNvPr id="6" name="Content Placeholder 5"/>
          <p:cNvSpPr>
            <a:spLocks noGrp="1"/>
          </p:cNvSpPr>
          <p:nvPr>
            <p:ph idx="1"/>
          </p:nvPr>
        </p:nvSpPr>
        <p:spPr/>
        <p:txBody>
          <a:bodyPr>
            <a:noAutofit/>
          </a:bodyPr>
          <a:lstStyle/>
          <a:p>
            <a:pPr algn="l"/>
            <a:r>
              <a:rPr lang="en-US" sz="1000" b="1" i="0" dirty="0">
                <a:solidFill>
                  <a:srgbClr val="333333"/>
                </a:solidFill>
                <a:effectLst/>
                <a:latin typeface="Open Sans" panose="020B0606030504020204" pitchFamily="34" charset="0"/>
              </a:rPr>
              <a:t>November 28, 2023:  United Members Vote in </a:t>
            </a:r>
            <a:r>
              <a:rPr lang="en-US" sz="1000" b="1" i="0" dirty="0" err="1">
                <a:solidFill>
                  <a:srgbClr val="333333"/>
                </a:solidFill>
                <a:effectLst/>
                <a:latin typeface="Open Sans" panose="020B0606030504020204" pitchFamily="34" charset="0"/>
              </a:rPr>
              <a:t>Favour</a:t>
            </a:r>
            <a:r>
              <a:rPr lang="en-US" sz="1000" b="1" i="0" dirty="0">
                <a:solidFill>
                  <a:srgbClr val="333333"/>
                </a:solidFill>
                <a:effectLst/>
                <a:latin typeface="Open Sans" panose="020B0606030504020204" pitchFamily="34" charset="0"/>
              </a:rPr>
              <a:t> of Merger of Operations with DUCA Financial Services Ltd. </a:t>
            </a:r>
            <a:r>
              <a:rPr lang="en-US" sz="1000" b="0" i="0" dirty="0">
                <a:solidFill>
                  <a:srgbClr val="333333"/>
                </a:solidFill>
                <a:effectLst/>
                <a:latin typeface="Open Sans" panose="020B0606030504020204" pitchFamily="34" charset="0"/>
              </a:rPr>
              <a:t> </a:t>
            </a:r>
          </a:p>
          <a:p>
            <a:pPr algn="l"/>
            <a:r>
              <a:rPr lang="en-US" sz="1000" b="0" i="0" dirty="0">
                <a:solidFill>
                  <a:srgbClr val="333333"/>
                </a:solidFill>
                <a:effectLst/>
                <a:latin typeface="Open Sans" panose="020B0606030504020204" pitchFamily="34" charset="0"/>
              </a:rPr>
              <a:t>We are excited to share with you the successful outcome of the recent vote on the proposed merger of operations between United Employees Credit Union Limited (United) and DUCA Financial Services Credit Union Ltd. (DUCA).  </a:t>
            </a:r>
          </a:p>
          <a:p>
            <a:pPr algn="l"/>
            <a:r>
              <a:rPr lang="en-US" sz="1000" b="0" i="0" dirty="0">
                <a:solidFill>
                  <a:srgbClr val="333333"/>
                </a:solidFill>
                <a:effectLst/>
                <a:latin typeface="Open Sans" panose="020B0606030504020204" pitchFamily="34" charset="0"/>
              </a:rPr>
              <a:t>This merger brings forth a wealth of opportunities for both credit unions. It positions us for a stronger, more resilient financial future, enabling us to provide an expanded footprint and other benefits to our Membership.  </a:t>
            </a:r>
          </a:p>
          <a:p>
            <a:endParaRPr lang="en-US" sz="1000" b="1" i="0" dirty="0">
              <a:solidFill>
                <a:srgbClr val="333333"/>
              </a:solidFill>
              <a:effectLst/>
              <a:latin typeface="Open Sans" panose="020B0606030504020204" pitchFamily="34" charset="0"/>
            </a:endParaRPr>
          </a:p>
          <a:p>
            <a:r>
              <a:rPr lang="en-US" sz="1000" b="1" i="0" dirty="0">
                <a:solidFill>
                  <a:srgbClr val="333333"/>
                </a:solidFill>
                <a:effectLst/>
                <a:latin typeface="Open Sans" panose="020B0606030504020204" pitchFamily="34" charset="0"/>
              </a:rPr>
              <a:t>[Toronto, Ontario] — [November 10, 2023]</a:t>
            </a:r>
            <a:r>
              <a:rPr lang="en-US" sz="1000" b="0" i="0" dirty="0">
                <a:solidFill>
                  <a:srgbClr val="333333"/>
                </a:solidFill>
                <a:effectLst/>
                <a:latin typeface="Open Sans" panose="020B0606030504020204" pitchFamily="34" charset="0"/>
              </a:rPr>
              <a:t> — DUCA, a trusted and community-focused financial institution, is excited to announce its intent to merge operations with United, following recent regulatory approval and pending approval from United Members. The transaction, if approved by United Members, will bring together two organizations with a shared commitment to Member-focused financial services and community support.</a:t>
            </a:r>
            <a:endParaRPr lang="en-CA" sz="1000" dirty="0"/>
          </a:p>
          <a:p>
            <a:r>
              <a:rPr lang="en-CA" sz="1000" dirty="0"/>
              <a:t>Toronto, ON (March 9, 2022) – DUCA Financial Services Credit Union Ltd. (DUCA) continues to move forward on its growth and development strategy with the opening of their 17th branch in Hamilton, Ontario today. DUCA is one of Canada’s fastest growing credit unions and this new location offers Hamiltonians a cooperative approach to banking.</a:t>
            </a:r>
          </a:p>
          <a:p>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104</a:t>
            </a:fld>
            <a:endParaRPr lang="en-US"/>
          </a:p>
        </p:txBody>
      </p:sp>
      <p:sp>
        <p:nvSpPr>
          <p:cNvPr id="3" name="TextBox 2"/>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3"/>
              </a:rPr>
              <a:t>Press</a:t>
            </a:r>
            <a:endParaRPr lang="en-US" b="0" dirty="0">
              <a:ln>
                <a:solidFill>
                  <a:schemeClr val="bg1"/>
                </a:solidFill>
              </a:ln>
              <a:solidFill>
                <a:schemeClr val="tx1"/>
              </a:solidFill>
            </a:endParaRPr>
          </a:p>
        </p:txBody>
      </p:sp>
      <p:sp>
        <p:nvSpPr>
          <p:cNvPr id="9"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4" name="Rectangle 3"/>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Graphic 10">
            <a:extLst>
              <a:ext uri="{FF2B5EF4-FFF2-40B4-BE49-F238E27FC236}">
                <a16:creationId xmlns:a16="http://schemas.microsoft.com/office/drawing/2014/main" id="{B21B47C8-0FB1-0E45-8DDC-5196A64216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823" y="695502"/>
            <a:ext cx="2631696" cy="828497"/>
          </a:xfrm>
          <a:prstGeom prst="rect">
            <a:avLst/>
          </a:prstGeom>
        </p:spPr>
      </p:pic>
    </p:spTree>
    <p:extLst>
      <p:ext uri="{BB962C8B-B14F-4D97-AF65-F5344CB8AC3E}">
        <p14:creationId xmlns:p14="http://schemas.microsoft.com/office/powerpoint/2010/main" val="2383695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0" y="505599"/>
            <a:ext cx="37338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 in Share of Ontario Banks and Credit Unions</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105</a:t>
            </a:fld>
            <a:endParaRPr lang="en-US" b="0" dirty="0">
              <a:solidFill>
                <a:schemeClr val="bg1"/>
              </a:solidFill>
            </a:endParaRPr>
          </a:p>
        </p:txBody>
      </p:sp>
      <p:sp>
        <p:nvSpPr>
          <p:cNvPr id="2" name="TextBox 1"/>
          <p:cNvSpPr txBox="1"/>
          <p:nvPr/>
        </p:nvSpPr>
        <p:spPr>
          <a:xfrm>
            <a:off x="6629400" y="6534626"/>
            <a:ext cx="1066800" cy="215444"/>
          </a:xfrm>
          <a:prstGeom prst="rect">
            <a:avLst/>
          </a:prstGeom>
          <a:noFill/>
        </p:spPr>
        <p:txBody>
          <a:bodyPr wrap="square" rtlCol="0">
            <a:spAutoFit/>
          </a:bodyPr>
          <a:lstStyle/>
          <a:p>
            <a:r>
              <a:rPr lang="en-US" sz="800" b="0" dirty="0"/>
              <a:t>18 GR 5</a:t>
            </a:r>
          </a:p>
        </p:txBody>
      </p:sp>
      <p:sp>
        <p:nvSpPr>
          <p:cNvPr id="15"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Graphic 9">
            <a:extLst>
              <a:ext uri="{FF2B5EF4-FFF2-40B4-BE49-F238E27FC236}">
                <a16:creationId xmlns:a16="http://schemas.microsoft.com/office/drawing/2014/main" id="{096F5E85-9520-264B-A18E-E74321BAEC2B}"/>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914400"/>
            <a:ext cx="2910286" cy="733439"/>
          </a:xfrm>
          <a:prstGeom prst="rect">
            <a:avLst/>
          </a:prstGeom>
        </p:spPr>
      </p:pic>
      <p:sp>
        <p:nvSpPr>
          <p:cNvPr id="9" name="TextBox 8">
            <a:extLst>
              <a:ext uri="{FF2B5EF4-FFF2-40B4-BE49-F238E27FC236}">
                <a16:creationId xmlns:a16="http://schemas.microsoft.com/office/drawing/2014/main" id="{F1BF37F3-4587-2739-A03B-6978675C95C7}"/>
              </a:ext>
            </a:extLst>
          </p:cNvPr>
          <p:cNvSpPr txBox="1"/>
          <p:nvPr/>
        </p:nvSpPr>
        <p:spPr>
          <a:xfrm>
            <a:off x="5105400" y="1828800"/>
            <a:ext cx="3515632" cy="2492990"/>
          </a:xfrm>
          <a:prstGeom prst="rect">
            <a:avLst/>
          </a:prstGeom>
          <a:noFill/>
        </p:spPr>
        <p:txBody>
          <a:bodyPr wrap="square" rtlCol="0">
            <a:spAutoFit/>
          </a:bodyPr>
          <a:lstStyle/>
          <a:p>
            <a:pPr algn="l"/>
            <a:r>
              <a:rPr lang="en-US" b="0" dirty="0"/>
              <a:t>FirstOntario is Canada’s 18</a:t>
            </a:r>
            <a:r>
              <a:rPr lang="en-US" b="0" baseline="30000" dirty="0"/>
              <a:t>th</a:t>
            </a:r>
            <a:r>
              <a:rPr lang="en-US" b="0" dirty="0"/>
              <a:t> largest credit union, 5th largest in Ontario with $6.1B in assets, 12K members and 32 locations (Q2’24).</a:t>
            </a:r>
          </a:p>
          <a:p>
            <a:pPr algn="l"/>
            <a:endParaRPr lang="en-US" b="0" dirty="0"/>
          </a:p>
          <a:p>
            <a:pPr algn="l"/>
            <a:r>
              <a:rPr lang="en-US" b="0" dirty="0"/>
              <a:t>FirstOntario purchased Rochdale Credit Union Dec 2013.  Merged with Creative Arts Credit Union Oct 31, 2020.</a:t>
            </a:r>
          </a:p>
          <a:p>
            <a:pPr algn="l"/>
            <a:endParaRPr lang="en-US" b="0" dirty="0"/>
          </a:p>
          <a:p>
            <a:pPr algn="l"/>
            <a:r>
              <a:rPr lang="en-US" b="0" dirty="0"/>
              <a:t>Merged with Heritage Savings Credit Union Sept 30, 2022</a:t>
            </a:r>
          </a:p>
          <a:p>
            <a:pPr algn="l"/>
            <a:endParaRPr lang="en-US" b="0" dirty="0"/>
          </a:p>
          <a:p>
            <a:pPr algn="l"/>
            <a:endParaRPr lang="en-US" b="0" dirty="0"/>
          </a:p>
        </p:txBody>
      </p:sp>
      <p:graphicFrame>
        <p:nvGraphicFramePr>
          <p:cNvPr id="6" name="Object 5">
            <a:extLst>
              <a:ext uri="{FF2B5EF4-FFF2-40B4-BE49-F238E27FC236}">
                <a16:creationId xmlns:a16="http://schemas.microsoft.com/office/drawing/2014/main" id="{F0B1BF0C-3D97-8467-3878-B159715F6BF7}"/>
              </a:ext>
            </a:extLst>
          </p:cNvPr>
          <p:cNvGraphicFramePr>
            <a:graphicFrameLocks noChangeAspect="1"/>
          </p:cNvGraphicFramePr>
          <p:nvPr>
            <p:extLst>
              <p:ext uri="{D42A27DB-BD31-4B8C-83A1-F6EECF244321}">
                <p14:modId xmlns:p14="http://schemas.microsoft.com/office/powerpoint/2010/main" val="3700590312"/>
              </p:ext>
            </p:extLst>
          </p:nvPr>
        </p:nvGraphicFramePr>
        <p:xfrm>
          <a:off x="411163" y="1858963"/>
          <a:ext cx="3748087" cy="4300537"/>
        </p:xfrm>
        <a:graphic>
          <a:graphicData uri="http://schemas.openxmlformats.org/presentationml/2006/ole">
            <mc:AlternateContent xmlns:mc="http://schemas.openxmlformats.org/markup-compatibility/2006">
              <mc:Choice xmlns:v="urn:schemas-microsoft-com:vml" Requires="v">
                <p:oleObj name="Macro-Enabled Worksheet" r:id="rId5" imgW="3747821" imgH="4300369" progId="Excel.SheetMacroEnabled.12">
                  <p:link updateAutomatic="1"/>
                </p:oleObj>
              </mc:Choice>
              <mc:Fallback>
                <p:oleObj name="Macro-Enabled Worksheet" r:id="rId5" imgW="3747821" imgH="4300369" progId="Excel.SheetMacroEnabled.12">
                  <p:link updateAutomatic="1"/>
                  <p:pic>
                    <p:nvPicPr>
                      <p:cNvPr id="6" name="Object 5">
                        <a:extLst>
                          <a:ext uri="{FF2B5EF4-FFF2-40B4-BE49-F238E27FC236}">
                            <a16:creationId xmlns:a16="http://schemas.microsoft.com/office/drawing/2014/main" id="{F0B1BF0C-3D97-8467-3878-B159715F6BF7}"/>
                          </a:ext>
                        </a:extLst>
                      </p:cNvPr>
                      <p:cNvPicPr/>
                      <p:nvPr/>
                    </p:nvPicPr>
                    <p:blipFill>
                      <a:blip r:embed="rId6"/>
                      <a:stretch>
                        <a:fillRect/>
                      </a:stretch>
                    </p:blipFill>
                    <p:spPr>
                      <a:xfrm>
                        <a:off x="411163" y="1858963"/>
                        <a:ext cx="3748087" cy="43005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70C070A-3167-8F64-8293-AE7A1B8151D3}"/>
              </a:ext>
            </a:extLst>
          </p:cNvPr>
          <p:cNvGraphicFramePr>
            <a:graphicFrameLocks noChangeAspect="1"/>
          </p:cNvGraphicFramePr>
          <p:nvPr>
            <p:extLst>
              <p:ext uri="{D42A27DB-BD31-4B8C-83A1-F6EECF244321}">
                <p14:modId xmlns:p14="http://schemas.microsoft.com/office/powerpoint/2010/main" val="837308799"/>
              </p:ext>
            </p:extLst>
          </p:nvPr>
        </p:nvGraphicFramePr>
        <p:xfrm>
          <a:off x="4789488" y="4090988"/>
          <a:ext cx="4267200" cy="2100262"/>
        </p:xfrm>
        <a:graphic>
          <a:graphicData uri="http://schemas.openxmlformats.org/presentationml/2006/ole">
            <mc:AlternateContent xmlns:mc="http://schemas.openxmlformats.org/markup-compatibility/2006">
              <mc:Choice xmlns:v="urn:schemas-microsoft-com:vml" Requires="v">
                <p:oleObj name="Macro-Enabled Worksheet" r:id="rId7" imgW="4267200" imgH="2100162" progId="Excel.SheetMacroEnabled.12">
                  <p:link updateAutomatic="1"/>
                </p:oleObj>
              </mc:Choice>
              <mc:Fallback>
                <p:oleObj name="Macro-Enabled Worksheet" r:id="rId7" imgW="4267200" imgH="2100162" progId="Excel.SheetMacroEnabled.12">
                  <p:link updateAutomatic="1"/>
                  <p:pic>
                    <p:nvPicPr>
                      <p:cNvPr id="4" name="Object 3">
                        <a:extLst>
                          <a:ext uri="{FF2B5EF4-FFF2-40B4-BE49-F238E27FC236}">
                            <a16:creationId xmlns:a16="http://schemas.microsoft.com/office/drawing/2014/main" id="{B70C070A-3167-8F64-8293-AE7A1B8151D3}"/>
                          </a:ext>
                        </a:extLst>
                      </p:cNvPr>
                      <p:cNvPicPr/>
                      <p:nvPr/>
                    </p:nvPicPr>
                    <p:blipFill>
                      <a:blip r:embed="rId8"/>
                      <a:stretch>
                        <a:fillRect/>
                      </a:stretch>
                    </p:blipFill>
                    <p:spPr>
                      <a:xfrm>
                        <a:off x="4789488" y="4090988"/>
                        <a:ext cx="4267200" cy="2100262"/>
                      </a:xfrm>
                      <a:prstGeom prst="rect">
                        <a:avLst/>
                      </a:prstGeom>
                    </p:spPr>
                  </p:pic>
                </p:oleObj>
              </mc:Fallback>
            </mc:AlternateContent>
          </a:graphicData>
        </a:graphic>
      </p:graphicFrame>
    </p:spTree>
    <p:extLst>
      <p:ext uri="{BB962C8B-B14F-4D97-AF65-F5344CB8AC3E}">
        <p14:creationId xmlns:p14="http://schemas.microsoft.com/office/powerpoint/2010/main" val="17539006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106</a:t>
            </a:fld>
            <a:endParaRPr lang="en-US"/>
          </a:p>
        </p:txBody>
      </p:sp>
      <p:pic>
        <p:nvPicPr>
          <p:cNvPr id="8" name="Graphic 7">
            <a:extLst>
              <a:ext uri="{FF2B5EF4-FFF2-40B4-BE49-F238E27FC236}">
                <a16:creationId xmlns:a16="http://schemas.microsoft.com/office/drawing/2014/main" id="{88B2FCF4-7DBE-4411-E1BA-53903F58E7A1}"/>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914400"/>
            <a:ext cx="2910286" cy="733439"/>
          </a:xfrm>
          <a:prstGeom prst="rect">
            <a:avLst/>
          </a:prstGeom>
        </p:spPr>
      </p:pic>
      <p:graphicFrame>
        <p:nvGraphicFramePr>
          <p:cNvPr id="9" name="Object 8">
            <a:extLst>
              <a:ext uri="{FF2B5EF4-FFF2-40B4-BE49-F238E27FC236}">
                <a16:creationId xmlns:a16="http://schemas.microsoft.com/office/drawing/2014/main" id="{88FA99B5-600D-D306-535A-9E7CB8D5337E}"/>
              </a:ext>
            </a:extLst>
          </p:cNvPr>
          <p:cNvGraphicFramePr>
            <a:graphicFrameLocks noChangeAspect="1"/>
          </p:cNvGraphicFramePr>
          <p:nvPr>
            <p:extLst>
              <p:ext uri="{D42A27DB-BD31-4B8C-83A1-F6EECF244321}">
                <p14:modId xmlns:p14="http://schemas.microsoft.com/office/powerpoint/2010/main" val="1531810470"/>
              </p:ext>
            </p:extLst>
          </p:nvPr>
        </p:nvGraphicFramePr>
        <p:xfrm>
          <a:off x="222250" y="2097088"/>
          <a:ext cx="3838575" cy="4038600"/>
        </p:xfrm>
        <a:graphic>
          <a:graphicData uri="http://schemas.openxmlformats.org/presentationml/2006/ole">
            <mc:AlternateContent xmlns:mc="http://schemas.openxmlformats.org/markup-compatibility/2006">
              <mc:Choice xmlns:v="urn:schemas-microsoft-com:vml" Requires="v">
                <p:oleObj name="Macro-Enabled Worksheet" r:id="rId4" imgW="3838448" imgH="4038555" progId="Excel.SheetMacroEnabled.12">
                  <p:link updateAutomatic="1"/>
                </p:oleObj>
              </mc:Choice>
              <mc:Fallback>
                <p:oleObj name="Macro-Enabled Worksheet" r:id="rId4" imgW="3838448" imgH="4038555" progId="Excel.SheetMacroEnabled.12">
                  <p:link updateAutomatic="1"/>
                  <p:pic>
                    <p:nvPicPr>
                      <p:cNvPr id="9" name="Object 8">
                        <a:extLst>
                          <a:ext uri="{FF2B5EF4-FFF2-40B4-BE49-F238E27FC236}">
                            <a16:creationId xmlns:a16="http://schemas.microsoft.com/office/drawing/2014/main" id="{88FA99B5-600D-D306-535A-9E7CB8D5337E}"/>
                          </a:ext>
                        </a:extLst>
                      </p:cNvPr>
                      <p:cNvPicPr/>
                      <p:nvPr/>
                    </p:nvPicPr>
                    <p:blipFill>
                      <a:blip r:embed="rId5"/>
                      <a:stretch>
                        <a:fillRect/>
                      </a:stretch>
                    </p:blipFill>
                    <p:spPr>
                      <a:xfrm>
                        <a:off x="222250" y="2097088"/>
                        <a:ext cx="3838575" cy="4038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1C3BBA9-930A-8142-2E62-0708495D94AD}"/>
              </a:ext>
            </a:extLst>
          </p:cNvPr>
          <p:cNvGraphicFramePr>
            <a:graphicFrameLocks noChangeAspect="1"/>
          </p:cNvGraphicFramePr>
          <p:nvPr>
            <p:extLst>
              <p:ext uri="{D42A27DB-BD31-4B8C-83A1-F6EECF244321}">
                <p14:modId xmlns:p14="http://schemas.microsoft.com/office/powerpoint/2010/main" val="2471949337"/>
              </p:ext>
            </p:extLst>
          </p:nvPr>
        </p:nvGraphicFramePr>
        <p:xfrm>
          <a:off x="4695825" y="2097088"/>
          <a:ext cx="3838575" cy="2586037"/>
        </p:xfrm>
        <a:graphic>
          <a:graphicData uri="http://schemas.openxmlformats.org/presentationml/2006/ole">
            <mc:AlternateContent xmlns:mc="http://schemas.openxmlformats.org/markup-compatibility/2006">
              <mc:Choice xmlns:v="urn:schemas-microsoft-com:vml" Requires="v">
                <p:oleObj name="Macro-Enabled Worksheet" r:id="rId6" imgW="3838448" imgH="2585869" progId="Excel.SheetMacroEnabled.12">
                  <p:link updateAutomatic="1"/>
                </p:oleObj>
              </mc:Choice>
              <mc:Fallback>
                <p:oleObj name="Macro-Enabled Worksheet" r:id="rId6" imgW="3838448" imgH="2585869" progId="Excel.SheetMacroEnabled.12">
                  <p:link updateAutomatic="1"/>
                  <p:pic>
                    <p:nvPicPr>
                      <p:cNvPr id="11" name="Object 10">
                        <a:extLst>
                          <a:ext uri="{FF2B5EF4-FFF2-40B4-BE49-F238E27FC236}">
                            <a16:creationId xmlns:a16="http://schemas.microsoft.com/office/drawing/2014/main" id="{E1C3BBA9-930A-8142-2E62-0708495D94AD}"/>
                          </a:ext>
                        </a:extLst>
                      </p:cNvPr>
                      <p:cNvPicPr/>
                      <p:nvPr/>
                    </p:nvPicPr>
                    <p:blipFill>
                      <a:blip r:embed="rId7"/>
                      <a:stretch>
                        <a:fillRect/>
                      </a:stretch>
                    </p:blipFill>
                    <p:spPr>
                      <a:xfrm>
                        <a:off x="4695825" y="2097088"/>
                        <a:ext cx="3838575" cy="258603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DCC1809-90AF-023B-637C-9B5C4A694E92}"/>
              </a:ext>
            </a:extLst>
          </p:cNvPr>
          <p:cNvPicPr>
            <a:picLocks noChangeAspect="1"/>
          </p:cNvPicPr>
          <p:nvPr/>
        </p:nvPicPr>
        <p:blipFill>
          <a:blip r:embed="rId8"/>
          <a:stretch>
            <a:fillRect/>
          </a:stretch>
        </p:blipFill>
        <p:spPr>
          <a:xfrm>
            <a:off x="4695824" y="4934398"/>
            <a:ext cx="4333875" cy="1277478"/>
          </a:xfrm>
          <a:prstGeom prst="rect">
            <a:avLst/>
          </a:prstGeom>
        </p:spPr>
      </p:pic>
      <p:sp>
        <p:nvSpPr>
          <p:cNvPr id="3" name="Text Box 6">
            <a:extLst>
              <a:ext uri="{FF2B5EF4-FFF2-40B4-BE49-F238E27FC236}">
                <a16:creationId xmlns:a16="http://schemas.microsoft.com/office/drawing/2014/main" id="{33EBC75C-14E9-9178-3BB1-7262DD2FC047}"/>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3409619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05599"/>
            <a:ext cx="4384675" cy="1216025"/>
          </a:xfrm>
        </p:spPr>
        <p:txBody>
          <a:bodyPr/>
          <a:lstStyle/>
          <a:p>
            <a:r>
              <a:rPr lang="en-CA" b="1" dirty="0">
                <a:solidFill>
                  <a:schemeClr val="tx1">
                    <a:lumMod val="50000"/>
                    <a:lumOff val="50000"/>
                  </a:schemeClr>
                </a:solidFill>
                <a:latin typeface="Calibri Light" charset="0"/>
                <a:ea typeface="Calibri Light" charset="0"/>
                <a:cs typeface="Calibri Light" charset="0"/>
              </a:rPr>
              <a:t>Press Releases</a:t>
            </a:r>
          </a:p>
        </p:txBody>
      </p:sp>
      <p:sp>
        <p:nvSpPr>
          <p:cNvPr id="6" name="Content Placeholder 5"/>
          <p:cNvSpPr>
            <a:spLocks noGrp="1"/>
          </p:cNvSpPr>
          <p:nvPr>
            <p:ph idx="1"/>
          </p:nvPr>
        </p:nvSpPr>
        <p:spPr/>
        <p:txBody>
          <a:bodyPr>
            <a:noAutofit/>
          </a:bodyPr>
          <a:lstStyle/>
          <a:p>
            <a:r>
              <a:rPr lang="en-US" sz="1200" dirty="0">
                <a:latin typeface="+mj-lt"/>
              </a:rPr>
              <a:t>Hamilton, ON, November 9, 2023 –</a:t>
            </a:r>
            <a:r>
              <a:rPr lang="en-US" sz="1200" dirty="0" err="1">
                <a:latin typeface="+mj-lt"/>
              </a:rPr>
              <a:t>FirstOntario</a:t>
            </a:r>
            <a:r>
              <a:rPr lang="en-US" sz="1200" dirty="0">
                <a:latin typeface="+mj-lt"/>
              </a:rPr>
              <a:t> Credit Union is now live with the </a:t>
            </a:r>
            <a:r>
              <a:rPr lang="en-US" sz="1200" dirty="0" err="1">
                <a:latin typeface="+mj-lt"/>
              </a:rPr>
              <a:t>Everlink</a:t>
            </a:r>
            <a:r>
              <a:rPr lang="en-US" sz="1200" dirty="0">
                <a:latin typeface="+mj-lt"/>
              </a:rPr>
              <a:t> Debit Mastercard program and have begun issuing the new enhanced cards to members. Now Offering More Ways to Pay The </a:t>
            </a:r>
            <a:r>
              <a:rPr lang="en-US" sz="1200" dirty="0" err="1">
                <a:latin typeface="+mj-lt"/>
              </a:rPr>
              <a:t>Everlink</a:t>
            </a:r>
            <a:r>
              <a:rPr lang="en-US" sz="1200" dirty="0">
                <a:latin typeface="+mj-lt"/>
              </a:rPr>
              <a:t> Debit Mastercard provides </a:t>
            </a:r>
            <a:r>
              <a:rPr lang="en-US" sz="1200" dirty="0" err="1">
                <a:latin typeface="+mj-lt"/>
              </a:rPr>
              <a:t>FirstOntario</a:t>
            </a:r>
            <a:r>
              <a:rPr lang="en-US" sz="1200" dirty="0">
                <a:latin typeface="+mj-lt"/>
              </a:rPr>
              <a:t> members with several new ways to use their debit cards anywhere in the world where Mastercard is accepted. This includes card-</a:t>
            </a:r>
            <a:r>
              <a:rPr lang="en-US" sz="1200" dirty="0" err="1">
                <a:latin typeface="+mj-lt"/>
              </a:rPr>
              <a:t>notpresent</a:t>
            </a:r>
            <a:r>
              <a:rPr lang="en-US" sz="1200" dirty="0">
                <a:latin typeface="+mj-lt"/>
              </a:rPr>
              <a:t> transactions like shopping online, over the phone/mail, as well as recurring payments directly from member accounts.</a:t>
            </a:r>
            <a:endParaRPr lang="en-US" sz="1200" dirty="0">
              <a:solidFill>
                <a:schemeClr val="tx1"/>
              </a:solidFill>
              <a:latin typeface="+mj-lt"/>
            </a:endParaRPr>
          </a:p>
          <a:p>
            <a:r>
              <a:rPr lang="en-US" sz="1200" dirty="0">
                <a:solidFill>
                  <a:schemeClr val="tx1"/>
                </a:solidFill>
                <a:latin typeface="+mj-lt"/>
              </a:rPr>
              <a:t>July 25,2024:  Members of Momentum Credit Union have voted in favour of joining their credit union’s operations with FirstOntario Credit Union.  </a:t>
            </a:r>
          </a:p>
          <a:p>
            <a:r>
              <a:rPr lang="en-US" sz="1200" dirty="0">
                <a:solidFill>
                  <a:schemeClr val="tx1"/>
                </a:solidFill>
                <a:latin typeface="+mj-lt"/>
              </a:rPr>
              <a:t>January 9, 2024:  First Ontario Credit Union has selected </a:t>
            </a:r>
            <a:r>
              <a:rPr lang="en-US" sz="1200" dirty="0" err="1">
                <a:solidFill>
                  <a:schemeClr val="tx1"/>
                </a:solidFill>
                <a:latin typeface="+mj-lt"/>
              </a:rPr>
              <a:t>Everlink</a:t>
            </a:r>
            <a:r>
              <a:rPr lang="en-US" sz="1200" dirty="0">
                <a:solidFill>
                  <a:schemeClr val="tx1"/>
                </a:solidFill>
                <a:latin typeface="+mj-lt"/>
              </a:rPr>
              <a:t> and </a:t>
            </a:r>
            <a:r>
              <a:rPr lang="en-US" sz="1200" dirty="0" err="1">
                <a:solidFill>
                  <a:schemeClr val="tx1"/>
                </a:solidFill>
                <a:latin typeface="+mj-lt"/>
              </a:rPr>
              <a:t>Flinks</a:t>
            </a:r>
            <a:r>
              <a:rPr lang="en-US" sz="1200" dirty="0">
                <a:solidFill>
                  <a:schemeClr val="tx1"/>
                </a:solidFill>
                <a:latin typeface="+mj-lt"/>
              </a:rPr>
              <a:t> as their technology partner for Open Banking Services.  </a:t>
            </a:r>
            <a:r>
              <a:rPr lang="en-US" sz="1200" dirty="0" err="1">
                <a:solidFill>
                  <a:schemeClr val="tx1"/>
                </a:solidFill>
                <a:latin typeface="+mj-lt"/>
              </a:rPr>
              <a:t>Everlink</a:t>
            </a:r>
            <a:r>
              <a:rPr lang="en-US" sz="1200" dirty="0">
                <a:solidFill>
                  <a:schemeClr val="tx1"/>
                </a:solidFill>
                <a:latin typeface="+mj-lt"/>
              </a:rPr>
              <a:t>/</a:t>
            </a:r>
            <a:r>
              <a:rPr lang="en-US" sz="1200" dirty="0" err="1">
                <a:solidFill>
                  <a:schemeClr val="tx1"/>
                </a:solidFill>
                <a:latin typeface="+mj-lt"/>
              </a:rPr>
              <a:t>Flinks</a:t>
            </a:r>
            <a:r>
              <a:rPr lang="en-US" sz="1200" dirty="0">
                <a:solidFill>
                  <a:schemeClr val="tx1"/>
                </a:solidFill>
                <a:latin typeface="+mj-lt"/>
              </a:rPr>
              <a:t> will provide First Ontario with a secure, market-tested and industry-leading </a:t>
            </a:r>
            <a:r>
              <a:rPr lang="en-US" sz="1200" dirty="0" err="1">
                <a:solidFill>
                  <a:schemeClr val="tx1"/>
                </a:solidFill>
                <a:latin typeface="+mj-lt"/>
              </a:rPr>
              <a:t>solutiojn</a:t>
            </a:r>
            <a:r>
              <a:rPr lang="en-US" sz="1200" dirty="0">
                <a:solidFill>
                  <a:schemeClr val="tx1"/>
                </a:solidFill>
                <a:latin typeface="+mj-lt"/>
              </a:rPr>
              <a:t> ahead of Canada’s newly announced goal to be live with consumer-driven banking in 2025.</a:t>
            </a:r>
          </a:p>
          <a:p>
            <a:r>
              <a:rPr lang="en-US" sz="1200" dirty="0">
                <a:solidFill>
                  <a:schemeClr val="tx1"/>
                </a:solidFill>
                <a:latin typeface="+mj-lt"/>
              </a:rPr>
              <a:t>Hamilton, ON, November 9, 2023 –FirstOntario Credit Union is now live with the </a:t>
            </a:r>
            <a:r>
              <a:rPr lang="en-US" sz="1200" dirty="0" err="1">
                <a:solidFill>
                  <a:schemeClr val="tx1"/>
                </a:solidFill>
                <a:latin typeface="+mj-lt"/>
              </a:rPr>
              <a:t>Everlink</a:t>
            </a:r>
            <a:r>
              <a:rPr lang="en-US" sz="1200" dirty="0">
                <a:solidFill>
                  <a:schemeClr val="tx1"/>
                </a:solidFill>
                <a:latin typeface="+mj-lt"/>
              </a:rPr>
              <a:t> Debit Mastercard program and have begun issuing the new enhanced cards to members.</a:t>
            </a:r>
            <a:endParaRPr lang="en-US" sz="1200" dirty="0">
              <a:solidFill>
                <a:schemeClr val="tx1"/>
              </a:solidFill>
              <a:latin typeface="+mj-lt"/>
              <a:cs typeface="Arial" panose="020B0604020202020204" pitchFamily="34" charset="0"/>
            </a:endParaRPr>
          </a:p>
          <a:p>
            <a:r>
              <a:rPr lang="en-US" sz="1200" dirty="0">
                <a:solidFill>
                  <a:schemeClr val="tx1"/>
                </a:solidFill>
                <a:latin typeface="+mj-lt"/>
                <a:cs typeface="Arial" panose="020B0604020202020204" pitchFamily="34" charset="0"/>
              </a:rPr>
              <a:t>Chatham ON, June 12, 2023 – The merger between FirstOntario Credit Union and Heritage Savings and Credit Union is now complete. Members of the former Heritage Savings and Credit Union saw their accounts successfully transitioned to </a:t>
            </a:r>
            <a:r>
              <a:rPr lang="en-US" sz="1200" dirty="0" err="1">
                <a:solidFill>
                  <a:schemeClr val="tx1"/>
                </a:solidFill>
                <a:latin typeface="+mj-lt"/>
                <a:cs typeface="Arial" panose="020B0604020202020204" pitchFamily="34" charset="0"/>
              </a:rPr>
              <a:t>FirstOntario’s</a:t>
            </a:r>
            <a:r>
              <a:rPr lang="en-US" sz="1200" dirty="0">
                <a:solidFill>
                  <a:schemeClr val="tx1"/>
                </a:solidFill>
                <a:latin typeface="+mj-lt"/>
                <a:cs typeface="Arial" panose="020B0604020202020204" pitchFamily="34" charset="0"/>
              </a:rPr>
              <a:t> banking system over the weekend.</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107</a:t>
            </a:fld>
            <a:endParaRPr lang="en-US"/>
          </a:p>
        </p:txBody>
      </p:sp>
      <p:sp>
        <p:nvSpPr>
          <p:cNvPr id="3" name="TextBox 2"/>
          <p:cNvSpPr txBox="1"/>
          <p:nvPr/>
        </p:nvSpPr>
        <p:spPr>
          <a:xfrm>
            <a:off x="8439983" y="6534626"/>
            <a:ext cx="62781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3"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9" name="Graphic 8">
            <a:extLst>
              <a:ext uri="{FF2B5EF4-FFF2-40B4-BE49-F238E27FC236}">
                <a16:creationId xmlns:a16="http://schemas.microsoft.com/office/drawing/2014/main" id="{336A4716-C0F9-7B4B-B63E-12235E86827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800" y="888745"/>
            <a:ext cx="2910286" cy="733439"/>
          </a:xfrm>
          <a:prstGeom prst="rect">
            <a:avLst/>
          </a:prstGeom>
        </p:spPr>
      </p:pic>
    </p:spTree>
    <p:extLst>
      <p:ext uri="{BB962C8B-B14F-4D97-AF65-F5344CB8AC3E}">
        <p14:creationId xmlns:p14="http://schemas.microsoft.com/office/powerpoint/2010/main" val="9868666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6661" y="152400"/>
            <a:ext cx="4038600" cy="1600200"/>
          </a:xfrm>
        </p:spPr>
        <p:txBody>
          <a:bodyPr/>
          <a:lstStyle/>
          <a:p>
            <a:r>
              <a:rPr lang="en-CA" dirty="0"/>
              <a:t>% Change in Share of Ontario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108</a:t>
            </a:fld>
            <a:endParaRPr lang="en-US" b="0" dirty="0">
              <a:solidFill>
                <a:schemeClr val="bg1"/>
              </a:solidFill>
            </a:endParaRPr>
          </a:p>
        </p:txBody>
      </p:sp>
      <p:sp>
        <p:nvSpPr>
          <p:cNvPr id="2" name="TextBox 1"/>
          <p:cNvSpPr txBox="1"/>
          <p:nvPr/>
        </p:nvSpPr>
        <p:spPr>
          <a:xfrm>
            <a:off x="6781800" y="6534626"/>
            <a:ext cx="838200" cy="215444"/>
          </a:xfrm>
          <a:prstGeom prst="rect">
            <a:avLst/>
          </a:prstGeom>
          <a:noFill/>
        </p:spPr>
        <p:txBody>
          <a:bodyPr wrap="square" rtlCol="0">
            <a:spAutoFit/>
          </a:bodyPr>
          <a:lstStyle/>
          <a:p>
            <a:r>
              <a:rPr lang="en-US" sz="800" b="0" dirty="0"/>
              <a:t>18 GD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2" name="Graphic 11">
            <a:extLst>
              <a:ext uri="{FF2B5EF4-FFF2-40B4-BE49-F238E27FC236}">
                <a16:creationId xmlns:a16="http://schemas.microsoft.com/office/drawing/2014/main" id="{2471CCEA-C54A-B74A-B5B2-676EEC6718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838200"/>
            <a:ext cx="2319990" cy="745711"/>
          </a:xfrm>
          <a:prstGeom prst="rect">
            <a:avLst/>
          </a:prstGeom>
        </p:spPr>
      </p:pic>
      <p:sp>
        <p:nvSpPr>
          <p:cNvPr id="9" name="TextBox 8">
            <a:extLst>
              <a:ext uri="{FF2B5EF4-FFF2-40B4-BE49-F238E27FC236}">
                <a16:creationId xmlns:a16="http://schemas.microsoft.com/office/drawing/2014/main" id="{106C560C-607C-F630-8430-13E747943706}"/>
              </a:ext>
            </a:extLst>
          </p:cNvPr>
          <p:cNvSpPr txBox="1"/>
          <p:nvPr/>
        </p:nvSpPr>
        <p:spPr>
          <a:xfrm>
            <a:off x="5105400" y="2034063"/>
            <a:ext cx="3720830" cy="1323439"/>
          </a:xfrm>
          <a:prstGeom prst="rect">
            <a:avLst/>
          </a:prstGeom>
          <a:noFill/>
        </p:spPr>
        <p:txBody>
          <a:bodyPr wrap="square" rtlCol="0">
            <a:spAutoFit/>
          </a:bodyPr>
          <a:lstStyle/>
          <a:p>
            <a:pPr algn="l"/>
            <a:r>
              <a:rPr lang="en-CA" sz="1000" b="0" dirty="0"/>
              <a:t>Libro is Canada’s 17th largest and Ontario’s 5th largest credit union with assets of $6.1B, 118k members and 34 locations (Q2’23).  </a:t>
            </a:r>
          </a:p>
          <a:p>
            <a:pPr algn="l"/>
            <a:endParaRPr lang="en-CA" sz="1000" b="0" dirty="0"/>
          </a:p>
          <a:p>
            <a:pPr algn="l"/>
            <a:r>
              <a:rPr lang="en-CA" sz="1000" b="0" dirty="0"/>
              <a:t>Libro merged with United Communities Credit Union Jan 2014 and Hald-Nor Community Credit Union Aug 2015.</a:t>
            </a:r>
          </a:p>
          <a:p>
            <a:pPr algn="l"/>
            <a:endParaRPr lang="en-US" sz="1000" b="0" dirty="0"/>
          </a:p>
        </p:txBody>
      </p:sp>
      <p:graphicFrame>
        <p:nvGraphicFramePr>
          <p:cNvPr id="7" name="Chart 6">
            <a:extLst>
              <a:ext uri="{FF2B5EF4-FFF2-40B4-BE49-F238E27FC236}">
                <a16:creationId xmlns:a16="http://schemas.microsoft.com/office/drawing/2014/main" id="{00000000-0008-0000-1200-000019000000}"/>
              </a:ext>
            </a:extLst>
          </p:cNvPr>
          <p:cNvGraphicFramePr>
            <a:graphicFrameLocks/>
          </p:cNvGraphicFramePr>
          <p:nvPr>
            <p:extLst>
              <p:ext uri="{D42A27DB-BD31-4B8C-83A1-F6EECF244321}">
                <p14:modId xmlns:p14="http://schemas.microsoft.com/office/powerpoint/2010/main" val="3181436728"/>
              </p:ext>
            </p:extLst>
          </p:nvPr>
        </p:nvGraphicFramePr>
        <p:xfrm>
          <a:off x="534590" y="1752600"/>
          <a:ext cx="4110039" cy="4642381"/>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A265A66E-6FC4-F0F4-0A6D-E339CD1CFD45}"/>
              </a:ext>
            </a:extLst>
          </p:cNvPr>
          <p:cNvPicPr>
            <a:picLocks noChangeAspect="1"/>
          </p:cNvPicPr>
          <p:nvPr/>
        </p:nvPicPr>
        <p:blipFill>
          <a:blip r:embed="rId6"/>
          <a:stretch>
            <a:fillRect/>
          </a:stretch>
        </p:blipFill>
        <p:spPr>
          <a:xfrm>
            <a:off x="4851265" y="4495800"/>
            <a:ext cx="4229100" cy="1689100"/>
          </a:xfrm>
          <a:prstGeom prst="rect">
            <a:avLst/>
          </a:prstGeom>
        </p:spPr>
      </p:pic>
    </p:spTree>
    <p:extLst>
      <p:ext uri="{BB962C8B-B14F-4D97-AF65-F5344CB8AC3E}">
        <p14:creationId xmlns:p14="http://schemas.microsoft.com/office/powerpoint/2010/main" val="5868489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109</a:t>
            </a:fld>
            <a:endParaRPr lang="en-US"/>
          </a:p>
        </p:txBody>
      </p:sp>
      <p:pic>
        <p:nvPicPr>
          <p:cNvPr id="10" name="Graphic 9">
            <a:extLst>
              <a:ext uri="{FF2B5EF4-FFF2-40B4-BE49-F238E27FC236}">
                <a16:creationId xmlns:a16="http://schemas.microsoft.com/office/drawing/2014/main" id="{52AA7132-C2A5-3540-9733-375511C1E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 y="838200"/>
            <a:ext cx="2319990" cy="745711"/>
          </a:xfrm>
          <a:prstGeom prst="rect">
            <a:avLst/>
          </a:prstGeom>
        </p:spPr>
      </p:pic>
      <p:graphicFrame>
        <p:nvGraphicFramePr>
          <p:cNvPr id="5" name="Object 4">
            <a:extLst>
              <a:ext uri="{FF2B5EF4-FFF2-40B4-BE49-F238E27FC236}">
                <a16:creationId xmlns:a16="http://schemas.microsoft.com/office/drawing/2014/main" id="{69BF89B1-BF30-A814-2341-5B6D1EF39F38}"/>
              </a:ext>
            </a:extLst>
          </p:cNvPr>
          <p:cNvGraphicFramePr>
            <a:graphicFrameLocks noChangeAspect="1"/>
          </p:cNvGraphicFramePr>
          <p:nvPr>
            <p:extLst>
              <p:ext uri="{D42A27DB-BD31-4B8C-83A1-F6EECF244321}">
                <p14:modId xmlns:p14="http://schemas.microsoft.com/office/powerpoint/2010/main" val="3465262001"/>
              </p:ext>
            </p:extLst>
          </p:nvPr>
        </p:nvGraphicFramePr>
        <p:xfrm>
          <a:off x="228600" y="2035175"/>
          <a:ext cx="3838575" cy="4038600"/>
        </p:xfrm>
        <a:graphic>
          <a:graphicData uri="http://schemas.openxmlformats.org/presentationml/2006/ole">
            <mc:AlternateContent xmlns:mc="http://schemas.openxmlformats.org/markup-compatibility/2006">
              <mc:Choice xmlns:v="urn:schemas-microsoft-com:vml" Requires="v">
                <p:oleObj name="Macro-Enabled Worksheet" r:id="rId4" imgW="3838448" imgH="4038555" progId="Excel.SheetMacroEnabled.12">
                  <p:link updateAutomatic="1"/>
                </p:oleObj>
              </mc:Choice>
              <mc:Fallback>
                <p:oleObj name="Macro-Enabled Worksheet" r:id="rId4" imgW="3838448" imgH="4038555" progId="Excel.SheetMacroEnabled.12">
                  <p:link updateAutomatic="1"/>
                  <p:pic>
                    <p:nvPicPr>
                      <p:cNvPr id="5" name="Object 4">
                        <a:extLst>
                          <a:ext uri="{FF2B5EF4-FFF2-40B4-BE49-F238E27FC236}">
                            <a16:creationId xmlns:a16="http://schemas.microsoft.com/office/drawing/2014/main" id="{69BF89B1-BF30-A814-2341-5B6D1EF39F38}"/>
                          </a:ext>
                        </a:extLst>
                      </p:cNvPr>
                      <p:cNvPicPr/>
                      <p:nvPr/>
                    </p:nvPicPr>
                    <p:blipFill>
                      <a:blip r:embed="rId5"/>
                      <a:stretch>
                        <a:fillRect/>
                      </a:stretch>
                    </p:blipFill>
                    <p:spPr>
                      <a:xfrm>
                        <a:off x="228600" y="2035175"/>
                        <a:ext cx="3838575" cy="4038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B8153BA-FBA9-59EB-390D-37C3468D6B17}"/>
              </a:ext>
            </a:extLst>
          </p:cNvPr>
          <p:cNvGraphicFramePr>
            <a:graphicFrameLocks noChangeAspect="1"/>
          </p:cNvGraphicFramePr>
          <p:nvPr>
            <p:extLst>
              <p:ext uri="{D42A27DB-BD31-4B8C-83A1-F6EECF244321}">
                <p14:modId xmlns:p14="http://schemas.microsoft.com/office/powerpoint/2010/main" val="101996821"/>
              </p:ext>
            </p:extLst>
          </p:nvPr>
        </p:nvGraphicFramePr>
        <p:xfrm>
          <a:off x="4695825" y="2052638"/>
          <a:ext cx="3838575" cy="2586037"/>
        </p:xfrm>
        <a:graphic>
          <a:graphicData uri="http://schemas.openxmlformats.org/presentationml/2006/ole">
            <mc:AlternateContent xmlns:mc="http://schemas.openxmlformats.org/markup-compatibility/2006">
              <mc:Choice xmlns:v="urn:schemas-microsoft-com:vml" Requires="v">
                <p:oleObj name="Macro-Enabled Worksheet" r:id="rId6" imgW="3838448" imgH="2585869" progId="Excel.SheetMacroEnabled.12">
                  <p:link updateAutomatic="1"/>
                </p:oleObj>
              </mc:Choice>
              <mc:Fallback>
                <p:oleObj name="Macro-Enabled Worksheet" r:id="rId6" imgW="3838448" imgH="2585869" progId="Excel.SheetMacroEnabled.12">
                  <p:link updateAutomatic="1"/>
                  <p:pic>
                    <p:nvPicPr>
                      <p:cNvPr id="6" name="Object 5">
                        <a:extLst>
                          <a:ext uri="{FF2B5EF4-FFF2-40B4-BE49-F238E27FC236}">
                            <a16:creationId xmlns:a16="http://schemas.microsoft.com/office/drawing/2014/main" id="{BB8153BA-FBA9-59EB-390D-37C3468D6B17}"/>
                          </a:ext>
                        </a:extLst>
                      </p:cNvPr>
                      <p:cNvPicPr/>
                      <p:nvPr/>
                    </p:nvPicPr>
                    <p:blipFill>
                      <a:blip r:embed="rId7"/>
                      <a:stretch>
                        <a:fillRect/>
                      </a:stretch>
                    </p:blipFill>
                    <p:spPr>
                      <a:xfrm>
                        <a:off x="4695825" y="2052638"/>
                        <a:ext cx="3838575" cy="258603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47630AD3-391A-18AB-FB87-54DC97BFF544}"/>
              </a:ext>
            </a:extLst>
          </p:cNvPr>
          <p:cNvPicPr>
            <a:picLocks noChangeAspect="1"/>
          </p:cNvPicPr>
          <p:nvPr/>
        </p:nvPicPr>
        <p:blipFill>
          <a:blip r:embed="rId8"/>
          <a:stretch>
            <a:fillRect/>
          </a:stretch>
        </p:blipFill>
        <p:spPr>
          <a:xfrm>
            <a:off x="4572000" y="4926223"/>
            <a:ext cx="4475162" cy="1319125"/>
          </a:xfrm>
          <a:prstGeom prst="rect">
            <a:avLst/>
          </a:prstGeom>
        </p:spPr>
      </p:pic>
      <p:sp>
        <p:nvSpPr>
          <p:cNvPr id="7" name="Text Box 6">
            <a:extLst>
              <a:ext uri="{FF2B5EF4-FFF2-40B4-BE49-F238E27FC236}">
                <a16:creationId xmlns:a16="http://schemas.microsoft.com/office/drawing/2014/main" id="{DAB86B1E-0639-EECD-FCFC-75C5D122C3CD}"/>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69090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D472-765A-B665-639D-3EFE10D8FCEC}"/>
              </a:ext>
            </a:extLst>
          </p:cNvPr>
          <p:cNvSpPr>
            <a:spLocks noGrp="1"/>
          </p:cNvSpPr>
          <p:nvPr>
            <p:ph type="title"/>
          </p:nvPr>
        </p:nvSpPr>
        <p:spPr/>
        <p:txBody>
          <a:bodyPr/>
          <a:lstStyle/>
          <a:p>
            <a:r>
              <a:rPr lang="en-CA" dirty="0"/>
              <a:t>Income Statement KPIs</a:t>
            </a:r>
          </a:p>
        </p:txBody>
      </p:sp>
      <p:sp>
        <p:nvSpPr>
          <p:cNvPr id="3" name="Slide Number Placeholder 2">
            <a:extLst>
              <a:ext uri="{FF2B5EF4-FFF2-40B4-BE49-F238E27FC236}">
                <a16:creationId xmlns:a16="http://schemas.microsoft.com/office/drawing/2014/main" id="{3C41663C-C7B3-90DB-2275-4894B40C9FE4}"/>
              </a:ext>
            </a:extLst>
          </p:cNvPr>
          <p:cNvSpPr>
            <a:spLocks noGrp="1"/>
          </p:cNvSpPr>
          <p:nvPr>
            <p:ph type="sldNum" sz="quarter" idx="12"/>
          </p:nvPr>
        </p:nvSpPr>
        <p:spPr/>
        <p:txBody>
          <a:bodyPr/>
          <a:lstStyle/>
          <a:p>
            <a:pPr>
              <a:defRPr/>
            </a:pPr>
            <a:fld id="{FD73080F-6EFF-4CB2-BC74-263AF00EEE29}" type="slidenum">
              <a:rPr lang="en-US" smtClean="0"/>
              <a:pPr>
                <a:defRPr/>
              </a:pPr>
              <a:t>11</a:t>
            </a:fld>
            <a:endParaRPr lang="en-US"/>
          </a:p>
        </p:txBody>
      </p:sp>
      <p:sp>
        <p:nvSpPr>
          <p:cNvPr id="5" name="TextBox 4">
            <a:extLst>
              <a:ext uri="{FF2B5EF4-FFF2-40B4-BE49-F238E27FC236}">
                <a16:creationId xmlns:a16="http://schemas.microsoft.com/office/drawing/2014/main" id="{79359B8E-ED63-E10C-9FC1-95BA176D7E99}"/>
              </a:ext>
            </a:extLst>
          </p:cNvPr>
          <p:cNvSpPr txBox="1"/>
          <p:nvPr/>
        </p:nvSpPr>
        <p:spPr>
          <a:xfrm>
            <a:off x="6781800" y="1825564"/>
            <a:ext cx="1905000" cy="1754326"/>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5 Year Average ROE</a:t>
            </a:r>
          </a:p>
          <a:p>
            <a:pPr marL="171450" indent="-171450" algn="l">
              <a:buFont typeface="Arial" charset="0"/>
              <a:buChar char="•"/>
            </a:pPr>
            <a:r>
              <a:rPr lang="en-US" b="0" dirty="0"/>
              <a:t>Shading indicates better (green) or worse (red) than 22 credit union average.</a:t>
            </a:r>
          </a:p>
          <a:p>
            <a:pPr algn="l"/>
            <a:endParaRPr lang="en-US" b="0" dirty="0"/>
          </a:p>
        </p:txBody>
      </p:sp>
      <p:sp>
        <p:nvSpPr>
          <p:cNvPr id="6" name="Text Box 6">
            <a:extLst>
              <a:ext uri="{FF2B5EF4-FFF2-40B4-BE49-F238E27FC236}">
                <a16:creationId xmlns:a16="http://schemas.microsoft.com/office/drawing/2014/main" id="{B29CDD52-E3E3-E44E-0A47-9173CA40FC57}"/>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7" name="Picture 6">
            <a:extLst>
              <a:ext uri="{FF2B5EF4-FFF2-40B4-BE49-F238E27FC236}">
                <a16:creationId xmlns:a16="http://schemas.microsoft.com/office/drawing/2014/main" id="{8301FF7E-0CC2-7220-5676-A60F53B8961D}"/>
              </a:ext>
            </a:extLst>
          </p:cNvPr>
          <p:cNvPicPr>
            <a:picLocks noChangeAspect="1"/>
          </p:cNvPicPr>
          <p:nvPr/>
        </p:nvPicPr>
        <p:blipFill>
          <a:blip r:embed="rId2"/>
          <a:stretch>
            <a:fillRect/>
          </a:stretch>
        </p:blipFill>
        <p:spPr>
          <a:xfrm>
            <a:off x="457200" y="1778000"/>
            <a:ext cx="5638800" cy="4455915"/>
          </a:xfrm>
          <a:prstGeom prst="rect">
            <a:avLst/>
          </a:prstGeom>
        </p:spPr>
      </p:pic>
    </p:spTree>
    <p:extLst>
      <p:ext uri="{BB962C8B-B14F-4D97-AF65-F5344CB8AC3E}">
        <p14:creationId xmlns:p14="http://schemas.microsoft.com/office/powerpoint/2010/main" val="40348653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02421"/>
            <a:ext cx="5791200" cy="1600200"/>
          </a:xfrm>
        </p:spPr>
        <p:txBody>
          <a:bodyPr/>
          <a:lstStyle/>
          <a:p>
            <a:r>
              <a:rPr lang="en-CA" b="1" dirty="0"/>
              <a:t>Press releases</a:t>
            </a:r>
          </a:p>
        </p:txBody>
      </p:sp>
      <p:sp>
        <p:nvSpPr>
          <p:cNvPr id="3" name="Content Placeholder 2"/>
          <p:cNvSpPr>
            <a:spLocks noGrp="1"/>
          </p:cNvSpPr>
          <p:nvPr>
            <p:ph idx="1"/>
          </p:nvPr>
        </p:nvSpPr>
        <p:spPr>
          <a:xfrm>
            <a:off x="822959" y="1920240"/>
            <a:ext cx="7543801" cy="4023360"/>
          </a:xfrm>
        </p:spPr>
        <p:txBody>
          <a:bodyPr>
            <a:noAutofit/>
          </a:bodyPr>
          <a:lstStyle/>
          <a:p>
            <a:pPr algn="l"/>
            <a:r>
              <a:rPr lang="en-US" sz="1000" b="0" i="0" dirty="0">
                <a:solidFill>
                  <a:srgbClr val="4D4D4D"/>
                </a:solidFill>
                <a:effectLst/>
              </a:rPr>
              <a:t>Monday, February 13, 2023:  Libro Credit Union’s Board of Directors has announced the appointment of Shawn Good as President, Chief Executive Officer and Head Coach, effective May 1, 2023.  “I am excited to welcome Shawn Good to Libro – and back to his roots in southwestern Ontario,” said Jacquie Davison, Chair of Libro’s Board. “Shawn was an outstanding candidate in an impressive field and comes to Libro with more than 25 years of experience in financial services.  “He is an inspirational leader, having previously served as the President &amp; CEO of </a:t>
            </a:r>
            <a:r>
              <a:rPr lang="en-US" sz="1000" b="0" i="0" dirty="0" err="1">
                <a:solidFill>
                  <a:srgbClr val="4D4D4D"/>
                </a:solidFill>
                <a:effectLst/>
              </a:rPr>
              <a:t>Prospera</a:t>
            </a:r>
            <a:r>
              <a:rPr lang="en-US" sz="1000" b="0" i="0" dirty="0">
                <a:solidFill>
                  <a:srgbClr val="4D4D4D"/>
                </a:solidFill>
                <a:effectLst/>
              </a:rPr>
              <a:t> Credit Union in B.C. and, most recently, </a:t>
            </a:r>
            <a:r>
              <a:rPr lang="en-US" sz="1000" b="0" i="0" dirty="0" err="1">
                <a:solidFill>
                  <a:srgbClr val="4D4D4D"/>
                </a:solidFill>
                <a:effectLst/>
              </a:rPr>
              <a:t>SaskCentral</a:t>
            </a:r>
            <a:r>
              <a:rPr lang="en-US" sz="1000" b="0" i="0" dirty="0">
                <a:solidFill>
                  <a:srgbClr val="4D4D4D"/>
                </a:solidFill>
                <a:effectLst/>
              </a:rPr>
              <a:t> in Saskatchewan, and has a strong understanding of the needs of credit unions competing in a digital world.</a:t>
            </a:r>
          </a:p>
          <a:p>
            <a:pPr algn="l"/>
            <a:r>
              <a:rPr lang="en-US" sz="1000" b="1" i="0" dirty="0">
                <a:solidFill>
                  <a:srgbClr val="4D4D4D"/>
                </a:solidFill>
                <a:effectLst/>
              </a:rPr>
              <a:t>November 11, 2022:  </a:t>
            </a:r>
            <a:r>
              <a:rPr lang="en-US" sz="1000" b="0" i="0" dirty="0">
                <a:solidFill>
                  <a:srgbClr val="4D4D4D"/>
                </a:solidFill>
                <a:effectLst/>
              </a:rPr>
              <a:t>Stephen Bolton, the President, CEO and Head Coach of Libro Credit Union, has announced he plans to retire from the organization next year.</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110</a:t>
            </a:fld>
            <a:endParaRPr lang="en-US"/>
          </a:p>
        </p:txBody>
      </p:sp>
      <p:sp>
        <p:nvSpPr>
          <p:cNvPr id="6" name="TextBox 5"/>
          <p:cNvSpPr txBox="1"/>
          <p:nvPr/>
        </p:nvSpPr>
        <p:spPr>
          <a:xfrm>
            <a:off x="8415848" y="6534626"/>
            <a:ext cx="575752"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3" name="Rectangle 12"/>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4" name="Graphic 13">
            <a:extLst>
              <a:ext uri="{FF2B5EF4-FFF2-40B4-BE49-F238E27FC236}">
                <a16:creationId xmlns:a16="http://schemas.microsoft.com/office/drawing/2014/main" id="{DE4FDE31-124E-CF45-9D82-41837A9BD5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400" y="838200"/>
            <a:ext cx="2319990" cy="745711"/>
          </a:xfrm>
          <a:prstGeom prst="rect">
            <a:avLst/>
          </a:prstGeom>
        </p:spPr>
      </p:pic>
    </p:spTree>
    <p:extLst>
      <p:ext uri="{BB962C8B-B14F-4D97-AF65-F5344CB8AC3E}">
        <p14:creationId xmlns:p14="http://schemas.microsoft.com/office/powerpoint/2010/main" val="21596066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National </a:t>
            </a:r>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111</a:t>
            </a:fld>
            <a:endParaRPr lang="en-US"/>
          </a:p>
        </p:txBody>
      </p:sp>
    </p:spTree>
    <p:extLst>
      <p:ext uri="{BB962C8B-B14F-4D97-AF65-F5344CB8AC3E}">
        <p14:creationId xmlns:p14="http://schemas.microsoft.com/office/powerpoint/2010/main" val="11175394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112</a:t>
            </a:fld>
            <a:endParaRPr lang="en-US" dirty="0"/>
          </a:p>
        </p:txBody>
      </p:sp>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3"/>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7" name="TextBox 6">
            <a:extLst>
              <a:ext uri="{FF2B5EF4-FFF2-40B4-BE49-F238E27FC236}">
                <a16:creationId xmlns:a16="http://schemas.microsoft.com/office/drawing/2014/main" id="{1E12E2E0-12D4-78C1-5346-4C319285AE68}"/>
              </a:ext>
            </a:extLst>
          </p:cNvPr>
          <p:cNvSpPr txBox="1"/>
          <p:nvPr/>
        </p:nvSpPr>
        <p:spPr>
          <a:xfrm>
            <a:off x="457200" y="1143000"/>
            <a:ext cx="3886200" cy="584775"/>
          </a:xfrm>
          <a:prstGeom prst="rect">
            <a:avLst/>
          </a:prstGeom>
          <a:noFill/>
        </p:spPr>
        <p:txBody>
          <a:bodyPr wrap="square" rtlCol="0">
            <a:spAutoFit/>
          </a:bodyPr>
          <a:lstStyle/>
          <a:p>
            <a:r>
              <a:rPr lang="en-CA" sz="3200" b="0" dirty="0"/>
              <a:t>Concentra Bank</a:t>
            </a:r>
          </a:p>
        </p:txBody>
      </p:sp>
      <p:graphicFrame>
        <p:nvGraphicFramePr>
          <p:cNvPr id="2" name="Object 1">
            <a:extLst>
              <a:ext uri="{FF2B5EF4-FFF2-40B4-BE49-F238E27FC236}">
                <a16:creationId xmlns:a16="http://schemas.microsoft.com/office/drawing/2014/main" id="{A4F9E64F-9416-34E5-314A-41B1CCD0B5AE}"/>
              </a:ext>
            </a:extLst>
          </p:cNvPr>
          <p:cNvGraphicFramePr>
            <a:graphicFrameLocks noChangeAspect="1"/>
          </p:cNvGraphicFramePr>
          <p:nvPr>
            <p:extLst>
              <p:ext uri="{D42A27DB-BD31-4B8C-83A1-F6EECF244321}">
                <p14:modId xmlns:p14="http://schemas.microsoft.com/office/powerpoint/2010/main" val="288349116"/>
              </p:ext>
            </p:extLst>
          </p:nvPr>
        </p:nvGraphicFramePr>
        <p:xfrm>
          <a:off x="609600" y="1993106"/>
          <a:ext cx="3148012" cy="4224338"/>
        </p:xfrm>
        <a:graphic>
          <a:graphicData uri="http://schemas.openxmlformats.org/presentationml/2006/ole">
            <mc:AlternateContent xmlns:mc="http://schemas.openxmlformats.org/markup-compatibility/2006">
              <mc:Choice xmlns:v="urn:schemas-microsoft-com:vml" Requires="v">
                <p:oleObj name="Macro-Enabled Worksheet" r:id="rId4" imgW="3147974" imgH="4224125" progId="Excel.SheetMacroEnabled.12">
                  <p:link updateAutomatic="1"/>
                </p:oleObj>
              </mc:Choice>
              <mc:Fallback>
                <p:oleObj name="Macro-Enabled Worksheet" r:id="rId4" imgW="3147974" imgH="4224125" progId="Excel.SheetMacroEnabled.12">
                  <p:link updateAutomatic="1"/>
                  <p:pic>
                    <p:nvPicPr>
                      <p:cNvPr id="2" name="Object 1">
                        <a:extLst>
                          <a:ext uri="{FF2B5EF4-FFF2-40B4-BE49-F238E27FC236}">
                            <a16:creationId xmlns:a16="http://schemas.microsoft.com/office/drawing/2014/main" id="{A4F9E64F-9416-34E5-314A-41B1CCD0B5AE}"/>
                          </a:ext>
                        </a:extLst>
                      </p:cNvPr>
                      <p:cNvPicPr/>
                      <p:nvPr/>
                    </p:nvPicPr>
                    <p:blipFill>
                      <a:blip r:embed="rId5"/>
                      <a:stretch>
                        <a:fillRect/>
                      </a:stretch>
                    </p:blipFill>
                    <p:spPr>
                      <a:xfrm>
                        <a:off x="609600" y="1993106"/>
                        <a:ext cx="3148012" cy="422433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D325858-B21E-BD75-C87D-4FB13AD0C919}"/>
              </a:ext>
            </a:extLst>
          </p:cNvPr>
          <p:cNvGraphicFramePr>
            <a:graphicFrameLocks noChangeAspect="1"/>
          </p:cNvGraphicFramePr>
          <p:nvPr>
            <p:extLst>
              <p:ext uri="{D42A27DB-BD31-4B8C-83A1-F6EECF244321}">
                <p14:modId xmlns:p14="http://schemas.microsoft.com/office/powerpoint/2010/main" val="1876539314"/>
              </p:ext>
            </p:extLst>
          </p:nvPr>
        </p:nvGraphicFramePr>
        <p:xfrm>
          <a:off x="4005263" y="4105275"/>
          <a:ext cx="4991100" cy="2100263"/>
        </p:xfrm>
        <a:graphic>
          <a:graphicData uri="http://schemas.openxmlformats.org/presentationml/2006/ole">
            <mc:AlternateContent xmlns:mc="http://schemas.openxmlformats.org/markup-compatibility/2006">
              <mc:Choice xmlns:v="urn:schemas-microsoft-com:vml" Requires="v">
                <p:oleObj name="Macro-Enabled Worksheet" r:id="rId6" imgW="4990998" imgH="2100162" progId="Excel.SheetMacroEnabled.12">
                  <p:link updateAutomatic="1"/>
                </p:oleObj>
              </mc:Choice>
              <mc:Fallback>
                <p:oleObj name="Macro-Enabled Worksheet" r:id="rId6" imgW="4990998" imgH="2100162" progId="Excel.SheetMacroEnabled.12">
                  <p:link updateAutomatic="1"/>
                  <p:pic>
                    <p:nvPicPr>
                      <p:cNvPr id="3" name="Object 2">
                        <a:extLst>
                          <a:ext uri="{FF2B5EF4-FFF2-40B4-BE49-F238E27FC236}">
                            <a16:creationId xmlns:a16="http://schemas.microsoft.com/office/drawing/2014/main" id="{CD325858-B21E-BD75-C87D-4FB13AD0C919}"/>
                          </a:ext>
                        </a:extLst>
                      </p:cNvPr>
                      <p:cNvPicPr/>
                      <p:nvPr/>
                    </p:nvPicPr>
                    <p:blipFill>
                      <a:blip r:embed="rId7"/>
                      <a:stretch>
                        <a:fillRect/>
                      </a:stretch>
                    </p:blipFill>
                    <p:spPr>
                      <a:xfrm>
                        <a:off x="4005263" y="4105275"/>
                        <a:ext cx="4991100" cy="2100263"/>
                      </a:xfrm>
                      <a:prstGeom prst="rect">
                        <a:avLst/>
                      </a:prstGeom>
                    </p:spPr>
                  </p:pic>
                </p:oleObj>
              </mc:Fallback>
            </mc:AlternateContent>
          </a:graphicData>
        </a:graphic>
      </p:graphicFrame>
    </p:spTree>
    <p:extLst>
      <p:ext uri="{BB962C8B-B14F-4D97-AF65-F5344CB8AC3E}">
        <p14:creationId xmlns:p14="http://schemas.microsoft.com/office/powerpoint/2010/main" val="15471115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113</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sp>
        <p:nvSpPr>
          <p:cNvPr id="7" name="TextBox 6"/>
          <p:cNvSpPr txBox="1"/>
          <p:nvPr/>
        </p:nvSpPr>
        <p:spPr>
          <a:xfrm>
            <a:off x="4806462" y="1945717"/>
            <a:ext cx="3814049" cy="1754326"/>
          </a:xfrm>
          <a:prstGeom prst="rect">
            <a:avLst/>
          </a:prstGeom>
          <a:noFill/>
        </p:spPr>
        <p:txBody>
          <a:bodyPr wrap="square" rtlCol="0">
            <a:spAutoFit/>
          </a:bodyPr>
          <a:lstStyle/>
          <a:p>
            <a:pPr algn="l"/>
            <a:r>
              <a:rPr lang="en-CA" b="0" dirty="0"/>
              <a:t>UNI Financial (aka </a:t>
            </a:r>
            <a:r>
              <a:rPr lang="en-CA" b="0" dirty="0" err="1"/>
              <a:t>Caisse</a:t>
            </a:r>
            <a:r>
              <a:rPr lang="en-CA" b="0" dirty="0"/>
              <a:t> Populaire </a:t>
            </a:r>
            <a:r>
              <a:rPr lang="en-CA" b="0" dirty="0" err="1"/>
              <a:t>Acadienne</a:t>
            </a:r>
            <a:r>
              <a:rPr lang="en-CA" b="0" dirty="0"/>
              <a:t> </a:t>
            </a:r>
            <a:r>
              <a:rPr lang="en-CA" b="0" dirty="0" err="1"/>
              <a:t>Ltee</a:t>
            </a:r>
            <a:r>
              <a:rPr lang="en-CA" b="0" dirty="0"/>
              <a:t>) is Canada’s first Federal Credit Union.  The Credit Union serves the New Brunswick Acadian community. </a:t>
            </a:r>
          </a:p>
          <a:p>
            <a:pPr algn="l"/>
            <a:endParaRPr lang="en-CA" b="0" dirty="0"/>
          </a:p>
          <a:p>
            <a:pPr algn="l"/>
            <a:r>
              <a:rPr lang="en-CA" b="0" dirty="0"/>
              <a:t>UNI is Canada’s 19</a:t>
            </a:r>
            <a:r>
              <a:rPr lang="en-CA" b="0" baseline="30000" dirty="0"/>
              <a:t>th</a:t>
            </a:r>
            <a:r>
              <a:rPr lang="en-CA" b="0" dirty="0"/>
              <a:t> largest credit union with assets of $5.4B, 156K members and 42 locations (Q2’24)</a:t>
            </a:r>
          </a:p>
          <a:p>
            <a:pPr algn="l"/>
            <a:endParaRPr lang="en-CA" b="0" dirty="0"/>
          </a:p>
        </p:txBody>
      </p:sp>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416484" y="184667"/>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aphicFrame>
        <p:nvGraphicFramePr>
          <p:cNvPr id="3" name="Object 2">
            <a:extLst>
              <a:ext uri="{FF2B5EF4-FFF2-40B4-BE49-F238E27FC236}">
                <a16:creationId xmlns:a16="http://schemas.microsoft.com/office/drawing/2014/main" id="{4973CCFD-212A-BE15-7A86-A0FCA70DA596}"/>
              </a:ext>
            </a:extLst>
          </p:cNvPr>
          <p:cNvGraphicFramePr>
            <a:graphicFrameLocks noChangeAspect="1"/>
          </p:cNvGraphicFramePr>
          <p:nvPr>
            <p:extLst>
              <p:ext uri="{D42A27DB-BD31-4B8C-83A1-F6EECF244321}">
                <p14:modId xmlns:p14="http://schemas.microsoft.com/office/powerpoint/2010/main" val="2485613670"/>
              </p:ext>
            </p:extLst>
          </p:nvPr>
        </p:nvGraphicFramePr>
        <p:xfrm>
          <a:off x="381000" y="1981200"/>
          <a:ext cx="3152775" cy="4205287"/>
        </p:xfrm>
        <a:graphic>
          <a:graphicData uri="http://schemas.openxmlformats.org/presentationml/2006/ole">
            <mc:AlternateContent xmlns:mc="http://schemas.openxmlformats.org/markup-compatibility/2006">
              <mc:Choice xmlns:v="urn:schemas-microsoft-com:vml" Requires="v">
                <p:oleObj name="Macro-Enabled Worksheet" r:id="rId5" imgW="3152445" imgH="4205164" progId="Excel.SheetMacroEnabled.12">
                  <p:link updateAutomatic="1"/>
                </p:oleObj>
              </mc:Choice>
              <mc:Fallback>
                <p:oleObj name="Macro-Enabled Worksheet" r:id="rId5" imgW="3152445" imgH="4205164" progId="Excel.SheetMacroEnabled.12">
                  <p:link updateAutomatic="1"/>
                  <p:pic>
                    <p:nvPicPr>
                      <p:cNvPr id="3" name="Object 2">
                        <a:extLst>
                          <a:ext uri="{FF2B5EF4-FFF2-40B4-BE49-F238E27FC236}">
                            <a16:creationId xmlns:a16="http://schemas.microsoft.com/office/drawing/2014/main" id="{4973CCFD-212A-BE15-7A86-A0FCA70DA596}"/>
                          </a:ext>
                        </a:extLst>
                      </p:cNvPr>
                      <p:cNvPicPr/>
                      <p:nvPr/>
                    </p:nvPicPr>
                    <p:blipFill>
                      <a:blip r:embed="rId6"/>
                      <a:stretch>
                        <a:fillRect/>
                      </a:stretch>
                    </p:blipFill>
                    <p:spPr>
                      <a:xfrm>
                        <a:off x="381000" y="1981200"/>
                        <a:ext cx="3152775" cy="42052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DA582DE-1615-661C-CDAF-CFA5B817939C}"/>
              </a:ext>
            </a:extLst>
          </p:cNvPr>
          <p:cNvGraphicFramePr>
            <a:graphicFrameLocks noChangeAspect="1"/>
          </p:cNvGraphicFramePr>
          <p:nvPr>
            <p:extLst>
              <p:ext uri="{D42A27DB-BD31-4B8C-83A1-F6EECF244321}">
                <p14:modId xmlns:p14="http://schemas.microsoft.com/office/powerpoint/2010/main" val="2920536022"/>
              </p:ext>
            </p:extLst>
          </p:nvPr>
        </p:nvGraphicFramePr>
        <p:xfrm>
          <a:off x="4030663" y="3879850"/>
          <a:ext cx="4991100" cy="2400300"/>
        </p:xfrm>
        <a:graphic>
          <a:graphicData uri="http://schemas.openxmlformats.org/presentationml/2006/ole">
            <mc:AlternateContent xmlns:mc="http://schemas.openxmlformats.org/markup-compatibility/2006">
              <mc:Choice xmlns:v="urn:schemas-microsoft-com:vml" Requires="v">
                <p:oleObj name="Macro-Enabled Worksheet" r:id="rId7" imgW="4990998" imgH="2400300" progId="Excel.SheetMacroEnabled.12">
                  <p:link updateAutomatic="1"/>
                </p:oleObj>
              </mc:Choice>
              <mc:Fallback>
                <p:oleObj name="Macro-Enabled Worksheet" r:id="rId7" imgW="4990998" imgH="2400300" progId="Excel.SheetMacroEnabled.12">
                  <p:link updateAutomatic="1"/>
                  <p:pic>
                    <p:nvPicPr>
                      <p:cNvPr id="4" name="Object 3">
                        <a:extLst>
                          <a:ext uri="{FF2B5EF4-FFF2-40B4-BE49-F238E27FC236}">
                            <a16:creationId xmlns:a16="http://schemas.microsoft.com/office/drawing/2014/main" id="{5DA582DE-1615-661C-CDAF-CFA5B817939C}"/>
                          </a:ext>
                        </a:extLst>
                      </p:cNvPr>
                      <p:cNvPicPr/>
                      <p:nvPr/>
                    </p:nvPicPr>
                    <p:blipFill>
                      <a:blip r:embed="rId8"/>
                      <a:stretch>
                        <a:fillRect/>
                      </a:stretch>
                    </p:blipFill>
                    <p:spPr>
                      <a:xfrm>
                        <a:off x="4030663" y="3879850"/>
                        <a:ext cx="4991100" cy="2400300"/>
                      </a:xfrm>
                      <a:prstGeom prst="rect">
                        <a:avLst/>
                      </a:prstGeom>
                    </p:spPr>
                  </p:pic>
                </p:oleObj>
              </mc:Fallback>
            </mc:AlternateContent>
          </a:graphicData>
        </a:graphic>
      </p:graphicFrame>
    </p:spTree>
    <p:extLst>
      <p:ext uri="{BB962C8B-B14F-4D97-AF65-F5344CB8AC3E}">
        <p14:creationId xmlns:p14="http://schemas.microsoft.com/office/powerpoint/2010/main" val="15269010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425344" y="6459786"/>
            <a:ext cx="984019" cy="365125"/>
          </a:xfrm>
          <a:prstGeom prst="rect">
            <a:avLst/>
          </a:prstGeom>
        </p:spPr>
        <p:txBody>
          <a:bodyPr/>
          <a:lstStyle/>
          <a:p>
            <a:pPr>
              <a:defRPr/>
            </a:pPr>
            <a:fld id="{12895CB1-14BC-4FE0-99C1-690DFDDC26D8}" type="slidenum">
              <a:rPr lang="en-US" smtClean="0"/>
              <a:pPr>
                <a:defRPr/>
              </a:pPr>
              <a:t>114</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sp>
        <p:nvSpPr>
          <p:cNvPr id="9" name="TextBox 8"/>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10" name="Text Box 327"/>
          <p:cNvSpPr txBox="1">
            <a:spLocks noChangeArrowheads="1"/>
          </p:cNvSpPr>
          <p:nvPr/>
        </p:nvSpPr>
        <p:spPr bwMode="auto">
          <a:xfrm>
            <a:off x="7357977" y="184667"/>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graphicFrame>
        <p:nvGraphicFramePr>
          <p:cNvPr id="3" name="Object 2">
            <a:extLst>
              <a:ext uri="{FF2B5EF4-FFF2-40B4-BE49-F238E27FC236}">
                <a16:creationId xmlns:a16="http://schemas.microsoft.com/office/drawing/2014/main" id="{251A2D0A-D195-9235-EA7B-BE992156E9B3}"/>
              </a:ext>
            </a:extLst>
          </p:cNvPr>
          <p:cNvGraphicFramePr>
            <a:graphicFrameLocks noChangeAspect="1"/>
          </p:cNvGraphicFramePr>
          <p:nvPr>
            <p:extLst>
              <p:ext uri="{D42A27DB-BD31-4B8C-83A1-F6EECF244321}">
                <p14:modId xmlns:p14="http://schemas.microsoft.com/office/powerpoint/2010/main" val="296935410"/>
              </p:ext>
            </p:extLst>
          </p:nvPr>
        </p:nvGraphicFramePr>
        <p:xfrm>
          <a:off x="144463" y="1965325"/>
          <a:ext cx="4162425" cy="4205288"/>
        </p:xfrm>
        <a:graphic>
          <a:graphicData uri="http://schemas.openxmlformats.org/presentationml/2006/ole">
            <mc:AlternateContent xmlns:mc="http://schemas.openxmlformats.org/markup-compatibility/2006">
              <mc:Choice xmlns:v="urn:schemas-microsoft-com:vml" Requires="v">
                <p:oleObj name="Macro-Enabled Worksheet" r:id="rId5" imgW="4162349" imgH="4205164" progId="Excel.SheetMacroEnabled.12">
                  <p:link updateAutomatic="1"/>
                </p:oleObj>
              </mc:Choice>
              <mc:Fallback>
                <p:oleObj name="Macro-Enabled Worksheet" r:id="rId5" imgW="4162349" imgH="4205164" progId="Excel.SheetMacroEnabled.12">
                  <p:link updateAutomatic="1"/>
                  <p:pic>
                    <p:nvPicPr>
                      <p:cNvPr id="3" name="Object 2">
                        <a:extLst>
                          <a:ext uri="{FF2B5EF4-FFF2-40B4-BE49-F238E27FC236}">
                            <a16:creationId xmlns:a16="http://schemas.microsoft.com/office/drawing/2014/main" id="{251A2D0A-D195-9235-EA7B-BE992156E9B3}"/>
                          </a:ext>
                        </a:extLst>
                      </p:cNvPr>
                      <p:cNvPicPr/>
                      <p:nvPr/>
                    </p:nvPicPr>
                    <p:blipFill>
                      <a:blip r:embed="rId6"/>
                      <a:stretch>
                        <a:fillRect/>
                      </a:stretch>
                    </p:blipFill>
                    <p:spPr>
                      <a:xfrm>
                        <a:off x="144463" y="1965325"/>
                        <a:ext cx="4162425" cy="42052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D7C218F-B39E-342E-E15A-387299036C86}"/>
              </a:ext>
            </a:extLst>
          </p:cNvPr>
          <p:cNvGraphicFramePr>
            <a:graphicFrameLocks noChangeAspect="1"/>
          </p:cNvGraphicFramePr>
          <p:nvPr>
            <p:extLst>
              <p:ext uri="{D42A27DB-BD31-4B8C-83A1-F6EECF244321}">
                <p14:modId xmlns:p14="http://schemas.microsoft.com/office/powerpoint/2010/main" val="3981107523"/>
              </p:ext>
            </p:extLst>
          </p:nvPr>
        </p:nvGraphicFramePr>
        <p:xfrm>
          <a:off x="4735513" y="3903663"/>
          <a:ext cx="4267200" cy="2309812"/>
        </p:xfrm>
        <a:graphic>
          <a:graphicData uri="http://schemas.openxmlformats.org/presentationml/2006/ole">
            <mc:AlternateContent xmlns:mc="http://schemas.openxmlformats.org/markup-compatibility/2006">
              <mc:Choice xmlns:v="urn:schemas-microsoft-com:vml" Requires="v">
                <p:oleObj name="Macro-Enabled Worksheet" r:id="rId7" imgW="4267200" imgH="2309936" progId="Excel.SheetMacroEnabled.12">
                  <p:link updateAutomatic="1"/>
                </p:oleObj>
              </mc:Choice>
              <mc:Fallback>
                <p:oleObj name="Macro-Enabled Worksheet" r:id="rId7" imgW="4267200" imgH="2309936" progId="Excel.SheetMacroEnabled.12">
                  <p:link updateAutomatic="1"/>
                  <p:pic>
                    <p:nvPicPr>
                      <p:cNvPr id="7" name="Object 6">
                        <a:extLst>
                          <a:ext uri="{FF2B5EF4-FFF2-40B4-BE49-F238E27FC236}">
                            <a16:creationId xmlns:a16="http://schemas.microsoft.com/office/drawing/2014/main" id="{AD7C218F-B39E-342E-E15A-387299036C86}"/>
                          </a:ext>
                        </a:extLst>
                      </p:cNvPr>
                      <p:cNvPicPr/>
                      <p:nvPr/>
                    </p:nvPicPr>
                    <p:blipFill>
                      <a:blip r:embed="rId8"/>
                      <a:stretch>
                        <a:fillRect/>
                      </a:stretch>
                    </p:blipFill>
                    <p:spPr>
                      <a:xfrm>
                        <a:off x="4735513" y="3903663"/>
                        <a:ext cx="4267200" cy="2309812"/>
                      </a:xfrm>
                      <a:prstGeom prst="rect">
                        <a:avLst/>
                      </a:prstGeom>
                    </p:spPr>
                  </p:pic>
                </p:oleObj>
              </mc:Fallback>
            </mc:AlternateContent>
          </a:graphicData>
        </a:graphic>
      </p:graphicFrame>
    </p:spTree>
    <p:extLst>
      <p:ext uri="{BB962C8B-B14F-4D97-AF65-F5344CB8AC3E}">
        <p14:creationId xmlns:p14="http://schemas.microsoft.com/office/powerpoint/2010/main" val="6821633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115</a:t>
            </a:fld>
            <a:endParaRPr lang="en-US"/>
          </a:p>
        </p:txBody>
      </p:sp>
      <p:pic>
        <p:nvPicPr>
          <p:cNvPr id="10" name="Picture 9">
            <a:extLst>
              <a:ext uri="{FF2B5EF4-FFF2-40B4-BE49-F238E27FC236}">
                <a16:creationId xmlns:a16="http://schemas.microsoft.com/office/drawing/2014/main" id="{2E4DA581-04CE-D083-9CEE-BBF227ECF83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0" y="647700"/>
            <a:ext cx="2362200" cy="922020"/>
          </a:xfrm>
          <a:prstGeom prst="rect">
            <a:avLst/>
          </a:prstGeom>
        </p:spPr>
      </p:pic>
      <p:graphicFrame>
        <p:nvGraphicFramePr>
          <p:cNvPr id="5" name="Object 4">
            <a:extLst>
              <a:ext uri="{FF2B5EF4-FFF2-40B4-BE49-F238E27FC236}">
                <a16:creationId xmlns:a16="http://schemas.microsoft.com/office/drawing/2014/main" id="{FBD423F9-1058-2E33-A67B-671F05CC386F}"/>
              </a:ext>
            </a:extLst>
          </p:cNvPr>
          <p:cNvGraphicFramePr>
            <a:graphicFrameLocks noChangeAspect="1"/>
          </p:cNvGraphicFramePr>
          <p:nvPr>
            <p:extLst>
              <p:ext uri="{D42A27DB-BD31-4B8C-83A1-F6EECF244321}">
                <p14:modId xmlns:p14="http://schemas.microsoft.com/office/powerpoint/2010/main" val="1613277772"/>
              </p:ext>
            </p:extLst>
          </p:nvPr>
        </p:nvGraphicFramePr>
        <p:xfrm>
          <a:off x="304800" y="2049463"/>
          <a:ext cx="3838575" cy="4038600"/>
        </p:xfrm>
        <a:graphic>
          <a:graphicData uri="http://schemas.openxmlformats.org/presentationml/2006/ole">
            <mc:AlternateContent xmlns:mc="http://schemas.openxmlformats.org/markup-compatibility/2006">
              <mc:Choice xmlns:v="urn:schemas-microsoft-com:vml" Requires="v">
                <p:oleObj name="Macro-Enabled Worksheet" r:id="rId3" imgW="3838448" imgH="4038555" progId="Excel.SheetMacroEnabled.12">
                  <p:link updateAutomatic="1"/>
                </p:oleObj>
              </mc:Choice>
              <mc:Fallback>
                <p:oleObj name="Macro-Enabled Worksheet" r:id="rId3" imgW="3838448" imgH="4038555" progId="Excel.SheetMacroEnabled.12">
                  <p:link updateAutomatic="1"/>
                  <p:pic>
                    <p:nvPicPr>
                      <p:cNvPr id="5" name="Object 4">
                        <a:extLst>
                          <a:ext uri="{FF2B5EF4-FFF2-40B4-BE49-F238E27FC236}">
                            <a16:creationId xmlns:a16="http://schemas.microsoft.com/office/drawing/2014/main" id="{FBD423F9-1058-2E33-A67B-671F05CC386F}"/>
                          </a:ext>
                        </a:extLst>
                      </p:cNvPr>
                      <p:cNvPicPr/>
                      <p:nvPr/>
                    </p:nvPicPr>
                    <p:blipFill>
                      <a:blip r:embed="rId4"/>
                      <a:stretch>
                        <a:fillRect/>
                      </a:stretch>
                    </p:blipFill>
                    <p:spPr>
                      <a:xfrm>
                        <a:off x="304800" y="2049463"/>
                        <a:ext cx="3838575" cy="4038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61F1368-70EF-B555-7937-0DE6139D6892}"/>
              </a:ext>
            </a:extLst>
          </p:cNvPr>
          <p:cNvGraphicFramePr>
            <a:graphicFrameLocks noChangeAspect="1"/>
          </p:cNvGraphicFramePr>
          <p:nvPr>
            <p:extLst>
              <p:ext uri="{D42A27DB-BD31-4B8C-83A1-F6EECF244321}">
                <p14:modId xmlns:p14="http://schemas.microsoft.com/office/powerpoint/2010/main" val="3432376620"/>
              </p:ext>
            </p:extLst>
          </p:nvPr>
        </p:nvGraphicFramePr>
        <p:xfrm>
          <a:off x="4695825" y="2074863"/>
          <a:ext cx="3838575" cy="2586037"/>
        </p:xfrm>
        <a:graphic>
          <a:graphicData uri="http://schemas.openxmlformats.org/presentationml/2006/ole">
            <mc:AlternateContent xmlns:mc="http://schemas.openxmlformats.org/markup-compatibility/2006">
              <mc:Choice xmlns:v="urn:schemas-microsoft-com:vml" Requires="v">
                <p:oleObj name="Macro-Enabled Worksheet" r:id="rId5" imgW="3838448" imgH="2585869" progId="Excel.SheetMacroEnabled.12">
                  <p:link updateAutomatic="1"/>
                </p:oleObj>
              </mc:Choice>
              <mc:Fallback>
                <p:oleObj name="Macro-Enabled Worksheet" r:id="rId5" imgW="3838448" imgH="2585869" progId="Excel.SheetMacroEnabled.12">
                  <p:link updateAutomatic="1"/>
                  <p:pic>
                    <p:nvPicPr>
                      <p:cNvPr id="6" name="Object 5">
                        <a:extLst>
                          <a:ext uri="{FF2B5EF4-FFF2-40B4-BE49-F238E27FC236}">
                            <a16:creationId xmlns:a16="http://schemas.microsoft.com/office/drawing/2014/main" id="{861F1368-70EF-B555-7937-0DE6139D6892}"/>
                          </a:ext>
                        </a:extLst>
                      </p:cNvPr>
                      <p:cNvPicPr/>
                      <p:nvPr/>
                    </p:nvPicPr>
                    <p:blipFill>
                      <a:blip r:embed="rId6"/>
                      <a:stretch>
                        <a:fillRect/>
                      </a:stretch>
                    </p:blipFill>
                    <p:spPr>
                      <a:xfrm>
                        <a:off x="4695825" y="2074863"/>
                        <a:ext cx="3838575" cy="258603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F4EF5D6-FCD8-5057-93DF-9FD0EBE52C51}"/>
              </a:ext>
            </a:extLst>
          </p:cNvPr>
          <p:cNvPicPr>
            <a:picLocks noChangeAspect="1"/>
          </p:cNvPicPr>
          <p:nvPr/>
        </p:nvPicPr>
        <p:blipFill>
          <a:blip r:embed="rId7"/>
          <a:stretch>
            <a:fillRect/>
          </a:stretch>
        </p:blipFill>
        <p:spPr>
          <a:xfrm>
            <a:off x="4695824" y="4812444"/>
            <a:ext cx="4333875" cy="1277478"/>
          </a:xfrm>
          <a:prstGeom prst="rect">
            <a:avLst/>
          </a:prstGeom>
        </p:spPr>
      </p:pic>
      <p:sp>
        <p:nvSpPr>
          <p:cNvPr id="7" name="Text Box 6">
            <a:extLst>
              <a:ext uri="{FF2B5EF4-FFF2-40B4-BE49-F238E27FC236}">
                <a16:creationId xmlns:a16="http://schemas.microsoft.com/office/drawing/2014/main" id="{BA997CB9-1285-C0E1-0AAF-EFE8C43ED9C1}"/>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421834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6553-84C9-CD40-BAD5-63E0BE81F3E7}"/>
              </a:ext>
            </a:extLst>
          </p:cNvPr>
          <p:cNvSpPr>
            <a:spLocks noGrp="1"/>
          </p:cNvSpPr>
          <p:nvPr>
            <p:ph type="title"/>
          </p:nvPr>
        </p:nvSpPr>
        <p:spPr/>
        <p:txBody>
          <a:bodyPr/>
          <a:lstStyle/>
          <a:p>
            <a:r>
              <a:rPr lang="en-US" dirty="0"/>
              <a:t>High-Rate Savings and Mortgage Rates</a:t>
            </a:r>
          </a:p>
        </p:txBody>
      </p:sp>
      <p:sp>
        <p:nvSpPr>
          <p:cNvPr id="4" name="Slide Number Placeholder 3">
            <a:extLst>
              <a:ext uri="{FF2B5EF4-FFF2-40B4-BE49-F238E27FC236}">
                <a16:creationId xmlns:a16="http://schemas.microsoft.com/office/drawing/2014/main" id="{A4A658EC-A996-244D-BEF8-49ABC24C6570}"/>
              </a:ext>
            </a:extLst>
          </p:cNvPr>
          <p:cNvSpPr>
            <a:spLocks noGrp="1"/>
          </p:cNvSpPr>
          <p:nvPr>
            <p:ph type="sldNum" sz="quarter" idx="12"/>
          </p:nvPr>
        </p:nvSpPr>
        <p:spPr/>
        <p:txBody>
          <a:bodyPr/>
          <a:lstStyle/>
          <a:p>
            <a:pPr>
              <a:defRPr/>
            </a:pPr>
            <a:fld id="{FD73080F-6EFF-4CB2-BC74-263AF00EEE29}" type="slidenum">
              <a:rPr lang="en-US" smtClean="0"/>
              <a:pPr>
                <a:defRPr/>
              </a:pPr>
              <a:t>12</a:t>
            </a:fld>
            <a:endParaRPr lang="en-US"/>
          </a:p>
        </p:txBody>
      </p:sp>
      <p:sp>
        <p:nvSpPr>
          <p:cNvPr id="8" name="Text Box 6">
            <a:extLst>
              <a:ext uri="{FF2B5EF4-FFF2-40B4-BE49-F238E27FC236}">
                <a16:creationId xmlns:a16="http://schemas.microsoft.com/office/drawing/2014/main" id="{DCC00B18-7908-43DC-B651-465B24BDBD51}"/>
              </a:ext>
            </a:extLst>
          </p:cNvPr>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graphicFrame>
        <p:nvGraphicFramePr>
          <p:cNvPr id="5" name="Object 4">
            <a:extLst>
              <a:ext uri="{FF2B5EF4-FFF2-40B4-BE49-F238E27FC236}">
                <a16:creationId xmlns:a16="http://schemas.microsoft.com/office/drawing/2014/main" id="{4E69A48E-1609-D548-9053-F38445B08E5A}"/>
              </a:ext>
            </a:extLst>
          </p:cNvPr>
          <p:cNvGraphicFramePr>
            <a:graphicFrameLocks noChangeAspect="1"/>
          </p:cNvGraphicFramePr>
          <p:nvPr>
            <p:extLst>
              <p:ext uri="{D42A27DB-BD31-4B8C-83A1-F6EECF244321}">
                <p14:modId xmlns:p14="http://schemas.microsoft.com/office/powerpoint/2010/main" val="2282936049"/>
              </p:ext>
            </p:extLst>
          </p:nvPr>
        </p:nvGraphicFramePr>
        <p:xfrm>
          <a:off x="3838575" y="4060825"/>
          <a:ext cx="2867025" cy="3175"/>
        </p:xfrm>
        <a:graphic>
          <a:graphicData uri="http://schemas.openxmlformats.org/presentationml/2006/ole">
            <mc:AlternateContent xmlns:mc="http://schemas.openxmlformats.org/markup-compatibility/2006">
              <mc:Choice xmlns:v="urn:schemas-microsoft-com:vml" Requires="v">
                <p:oleObj name="Macro-Enabled Worksheet" r:id="rId2" imgW="3538525" imgH="4841" progId="Excel.SheetMacroEnabled.12">
                  <p:link updateAutomatic="1"/>
                </p:oleObj>
              </mc:Choice>
              <mc:Fallback>
                <p:oleObj name="Macro-Enabled Worksheet" r:id="rId2" imgW="3538525" imgH="4841" progId="Excel.SheetMacroEnabled.12">
                  <p:link updateAutomatic="1"/>
                  <p:pic>
                    <p:nvPicPr>
                      <p:cNvPr id="5" name="Object 4">
                        <a:extLst>
                          <a:ext uri="{FF2B5EF4-FFF2-40B4-BE49-F238E27FC236}">
                            <a16:creationId xmlns:a16="http://schemas.microsoft.com/office/drawing/2014/main" id="{4E69A48E-1609-D548-9053-F38445B08E5A}"/>
                          </a:ext>
                        </a:extLst>
                      </p:cNvPr>
                      <p:cNvPicPr/>
                      <p:nvPr/>
                    </p:nvPicPr>
                    <p:blipFill>
                      <a:blip r:embed="rId3"/>
                      <a:stretch>
                        <a:fillRect/>
                      </a:stretch>
                    </p:blipFill>
                    <p:spPr>
                      <a:xfrm>
                        <a:off x="3838575" y="4060825"/>
                        <a:ext cx="2867025" cy="31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6B13D86-75E4-C646-6421-B770FA34FA87}"/>
              </a:ext>
            </a:extLst>
          </p:cNvPr>
          <p:cNvGraphicFramePr>
            <a:graphicFrameLocks noChangeAspect="1"/>
          </p:cNvGraphicFramePr>
          <p:nvPr>
            <p:extLst>
              <p:ext uri="{D42A27DB-BD31-4B8C-83A1-F6EECF244321}">
                <p14:modId xmlns:p14="http://schemas.microsoft.com/office/powerpoint/2010/main" val="1955331181"/>
              </p:ext>
            </p:extLst>
          </p:nvPr>
        </p:nvGraphicFramePr>
        <p:xfrm>
          <a:off x="685800" y="1828800"/>
          <a:ext cx="3505200" cy="4430869"/>
        </p:xfrm>
        <a:graphic>
          <a:graphicData uri="http://schemas.openxmlformats.org/presentationml/2006/ole">
            <mc:AlternateContent xmlns:mc="http://schemas.openxmlformats.org/markup-compatibility/2006">
              <mc:Choice xmlns:v="urn:schemas-microsoft-com:vml" Requires="v">
                <p:oleObj name="Macro-Enabled Worksheet" r:id="rId4" imgW="4057498" imgH="5129381" progId="Excel.SheetMacroEnabled.12">
                  <p:link updateAutomatic="1"/>
                </p:oleObj>
              </mc:Choice>
              <mc:Fallback>
                <p:oleObj name="Macro-Enabled Worksheet" r:id="rId4" imgW="4057498" imgH="5129381" progId="Excel.SheetMacroEnabled.12">
                  <p:link updateAutomatic="1"/>
                  <p:pic>
                    <p:nvPicPr>
                      <p:cNvPr id="6" name="Object 5">
                        <a:extLst>
                          <a:ext uri="{FF2B5EF4-FFF2-40B4-BE49-F238E27FC236}">
                            <a16:creationId xmlns:a16="http://schemas.microsoft.com/office/drawing/2014/main" id="{06B13D86-75E4-C646-6421-B770FA34FA87}"/>
                          </a:ext>
                        </a:extLst>
                      </p:cNvPr>
                      <p:cNvPicPr/>
                      <p:nvPr/>
                    </p:nvPicPr>
                    <p:blipFill>
                      <a:blip r:embed="rId5"/>
                      <a:stretch>
                        <a:fillRect/>
                      </a:stretch>
                    </p:blipFill>
                    <p:spPr>
                      <a:xfrm>
                        <a:off x="685800" y="1828800"/>
                        <a:ext cx="3505200" cy="443086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77CBAE8-EB35-C42B-9349-A6CD66FA75A6}"/>
              </a:ext>
            </a:extLst>
          </p:cNvPr>
          <p:cNvGraphicFramePr>
            <a:graphicFrameLocks noChangeAspect="1"/>
          </p:cNvGraphicFramePr>
          <p:nvPr>
            <p:extLst>
              <p:ext uri="{D42A27DB-BD31-4B8C-83A1-F6EECF244321}">
                <p14:modId xmlns:p14="http://schemas.microsoft.com/office/powerpoint/2010/main" val="177338859"/>
              </p:ext>
            </p:extLst>
          </p:nvPr>
        </p:nvGraphicFramePr>
        <p:xfrm>
          <a:off x="4343401" y="1828800"/>
          <a:ext cx="2867026" cy="4422089"/>
        </p:xfrm>
        <a:graphic>
          <a:graphicData uri="http://schemas.openxmlformats.org/presentationml/2006/ole">
            <mc:AlternateContent xmlns:mc="http://schemas.openxmlformats.org/markup-compatibility/2006">
              <mc:Choice xmlns:v="urn:schemas-microsoft-com:vml" Requires="v">
                <p:oleObj name="Macro-Enabled Worksheet" r:id="rId2" imgW="3538525" imgH="5457758" progId="Excel.SheetMacroEnabled.12">
                  <p:link updateAutomatic="1"/>
                </p:oleObj>
              </mc:Choice>
              <mc:Fallback>
                <p:oleObj name="Macro-Enabled Worksheet" r:id="rId2" imgW="3538525" imgH="5457758" progId="Excel.SheetMacroEnabled.12">
                  <p:link updateAutomatic="1"/>
                  <p:pic>
                    <p:nvPicPr>
                      <p:cNvPr id="7" name="Object 6">
                        <a:extLst>
                          <a:ext uri="{FF2B5EF4-FFF2-40B4-BE49-F238E27FC236}">
                            <a16:creationId xmlns:a16="http://schemas.microsoft.com/office/drawing/2014/main" id="{577CBAE8-EB35-C42B-9349-A6CD66FA75A6}"/>
                          </a:ext>
                        </a:extLst>
                      </p:cNvPr>
                      <p:cNvPicPr/>
                      <p:nvPr/>
                    </p:nvPicPr>
                    <p:blipFill>
                      <a:blip r:embed="rId6"/>
                      <a:stretch>
                        <a:fillRect/>
                      </a:stretch>
                    </p:blipFill>
                    <p:spPr>
                      <a:xfrm>
                        <a:off x="4343401" y="1828800"/>
                        <a:ext cx="2867026" cy="4422089"/>
                      </a:xfrm>
                      <a:prstGeom prst="rect">
                        <a:avLst/>
                      </a:prstGeom>
                    </p:spPr>
                  </p:pic>
                </p:oleObj>
              </mc:Fallback>
            </mc:AlternateContent>
          </a:graphicData>
        </a:graphic>
      </p:graphicFrame>
    </p:spTree>
    <p:extLst>
      <p:ext uri="{BB962C8B-B14F-4D97-AF65-F5344CB8AC3E}">
        <p14:creationId xmlns:p14="http://schemas.microsoft.com/office/powerpoint/2010/main" val="300177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Quebec </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13</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892234"/>
            <a:ext cx="919162" cy="631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3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59989"/>
            <a:ext cx="3429000" cy="1600200"/>
          </a:xfrm>
        </p:spPr>
        <p:txBody>
          <a:bodyPr>
            <a:normAutofit/>
          </a:bodyPr>
          <a:lstStyle/>
          <a:p>
            <a:r>
              <a:rPr lang="en-CA" dirty="0"/>
              <a:t>% Changes in Share of Total Market</a:t>
            </a:r>
            <a:br>
              <a:rPr lang="en-CA" dirty="0"/>
            </a:br>
            <a:endParaRPr lang="en-US" dirty="0"/>
          </a:p>
        </p:txBody>
      </p:sp>
      <p:sp>
        <p:nvSpPr>
          <p:cNvPr id="31748"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A91B1681-E5D2-4642-84AB-5A3B8BF3B1AC}" type="slidenum">
              <a:rPr lang="en-US" b="0" smtClean="0">
                <a:solidFill>
                  <a:schemeClr val="bg1"/>
                </a:solidFill>
              </a:rPr>
              <a:pPr/>
              <a:t>14</a:t>
            </a:fld>
            <a:endParaRPr lang="en-US" b="0">
              <a:solidFill>
                <a:schemeClr val="bg1"/>
              </a:solidFill>
            </a:endParaRPr>
          </a:p>
        </p:txBody>
      </p:sp>
      <p:sp>
        <p:nvSpPr>
          <p:cNvPr id="7" name="TextBox 6"/>
          <p:cNvSpPr txBox="1"/>
          <p:nvPr/>
        </p:nvSpPr>
        <p:spPr>
          <a:xfrm>
            <a:off x="7398970" y="6534626"/>
            <a:ext cx="492443" cy="215444"/>
          </a:xfrm>
          <a:prstGeom prst="rect">
            <a:avLst/>
          </a:prstGeom>
          <a:noFill/>
        </p:spPr>
        <p:txBody>
          <a:bodyPr wrap="none" rtlCol="0">
            <a:spAutoFit/>
          </a:bodyPr>
          <a:lstStyle/>
          <a:p>
            <a:r>
              <a:rPr lang="en-US" sz="800" b="0" dirty="0"/>
              <a:t>4 AK6</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11" name="Picture 10" descr="A green sign with white text&#10;&#10;Description automatically generated with medium confidence">
            <a:extLst>
              <a:ext uri="{FF2B5EF4-FFF2-40B4-BE49-F238E27FC236}">
                <a16:creationId xmlns:a16="http://schemas.microsoft.com/office/drawing/2014/main" id="{1DBFA9E2-CECF-D243-960A-CF1615FEA6D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540" y="838200"/>
            <a:ext cx="2971801" cy="762000"/>
          </a:xfrm>
          <a:prstGeom prst="rect">
            <a:avLst/>
          </a:prstGeom>
        </p:spPr>
      </p:pic>
      <p:graphicFrame>
        <p:nvGraphicFramePr>
          <p:cNvPr id="4" name="Object 3">
            <a:extLst>
              <a:ext uri="{FF2B5EF4-FFF2-40B4-BE49-F238E27FC236}">
                <a16:creationId xmlns:a16="http://schemas.microsoft.com/office/drawing/2014/main" id="{9116EE56-1D3A-E5FD-480C-FDE292E613BA}"/>
              </a:ext>
            </a:extLst>
          </p:cNvPr>
          <p:cNvGraphicFramePr>
            <a:graphicFrameLocks noChangeAspect="1"/>
          </p:cNvGraphicFramePr>
          <p:nvPr>
            <p:extLst>
              <p:ext uri="{D42A27DB-BD31-4B8C-83A1-F6EECF244321}">
                <p14:modId xmlns:p14="http://schemas.microsoft.com/office/powerpoint/2010/main" val="1319808128"/>
              </p:ext>
            </p:extLst>
          </p:nvPr>
        </p:nvGraphicFramePr>
        <p:xfrm>
          <a:off x="152400" y="1908175"/>
          <a:ext cx="3709988" cy="4305300"/>
        </p:xfrm>
        <a:graphic>
          <a:graphicData uri="http://schemas.openxmlformats.org/presentationml/2006/ole">
            <mc:AlternateContent xmlns:mc="http://schemas.openxmlformats.org/markup-compatibility/2006">
              <mc:Choice xmlns:v="urn:schemas-microsoft-com:vml" Requires="v">
                <p:oleObj name="Macro-Enabled Worksheet" r:id="rId4" imgW="3710026" imgH="4305210" progId="Excel.SheetMacroEnabled.12">
                  <p:link updateAutomatic="1"/>
                </p:oleObj>
              </mc:Choice>
              <mc:Fallback>
                <p:oleObj name="Macro-Enabled Worksheet" r:id="rId4" imgW="3710026" imgH="4305210" progId="Excel.SheetMacroEnabled.12">
                  <p:link updateAutomatic="1"/>
                  <p:pic>
                    <p:nvPicPr>
                      <p:cNvPr id="4" name="Object 3">
                        <a:extLst>
                          <a:ext uri="{FF2B5EF4-FFF2-40B4-BE49-F238E27FC236}">
                            <a16:creationId xmlns:a16="http://schemas.microsoft.com/office/drawing/2014/main" id="{9116EE56-1D3A-E5FD-480C-FDE292E613BA}"/>
                          </a:ext>
                        </a:extLst>
                      </p:cNvPr>
                      <p:cNvPicPr/>
                      <p:nvPr/>
                    </p:nvPicPr>
                    <p:blipFill>
                      <a:blip r:embed="rId5"/>
                      <a:stretch>
                        <a:fillRect/>
                      </a:stretch>
                    </p:blipFill>
                    <p:spPr>
                      <a:xfrm>
                        <a:off x="152400" y="1908175"/>
                        <a:ext cx="3709988" cy="43053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EE2980CE-0E97-CA02-1411-741641174B31}"/>
              </a:ext>
            </a:extLst>
          </p:cNvPr>
          <p:cNvGraphicFramePr>
            <a:graphicFrameLocks noChangeAspect="1"/>
          </p:cNvGraphicFramePr>
          <p:nvPr>
            <p:extLst>
              <p:ext uri="{D42A27DB-BD31-4B8C-83A1-F6EECF244321}">
                <p14:modId xmlns:p14="http://schemas.microsoft.com/office/powerpoint/2010/main" val="2138045087"/>
              </p:ext>
            </p:extLst>
          </p:nvPr>
        </p:nvGraphicFramePr>
        <p:xfrm>
          <a:off x="4035425" y="4000500"/>
          <a:ext cx="4991100" cy="2290763"/>
        </p:xfrm>
        <a:graphic>
          <a:graphicData uri="http://schemas.openxmlformats.org/presentationml/2006/ole">
            <mc:AlternateContent xmlns:mc="http://schemas.openxmlformats.org/markup-compatibility/2006">
              <mc:Choice xmlns:v="urn:schemas-microsoft-com:vml" Requires="v">
                <p:oleObj name="Macro-Enabled Worksheet" r:id="rId6" imgW="4990998" imgH="2290572" progId="Excel.SheetMacroEnabled.12">
                  <p:link updateAutomatic="1"/>
                </p:oleObj>
              </mc:Choice>
              <mc:Fallback>
                <p:oleObj name="Macro-Enabled Worksheet" r:id="rId6" imgW="4990998" imgH="2290572" progId="Excel.SheetMacroEnabled.12">
                  <p:link updateAutomatic="1"/>
                  <p:pic>
                    <p:nvPicPr>
                      <p:cNvPr id="2" name="Object 1">
                        <a:extLst>
                          <a:ext uri="{FF2B5EF4-FFF2-40B4-BE49-F238E27FC236}">
                            <a16:creationId xmlns:a16="http://schemas.microsoft.com/office/drawing/2014/main" id="{EE2980CE-0E97-CA02-1411-741641174B31}"/>
                          </a:ext>
                        </a:extLst>
                      </p:cNvPr>
                      <p:cNvPicPr/>
                      <p:nvPr/>
                    </p:nvPicPr>
                    <p:blipFill>
                      <a:blip r:embed="rId7"/>
                      <a:stretch>
                        <a:fillRect/>
                      </a:stretch>
                    </p:blipFill>
                    <p:spPr>
                      <a:xfrm>
                        <a:off x="4035425" y="4000500"/>
                        <a:ext cx="4991100" cy="2290763"/>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543278" y="6356350"/>
            <a:ext cx="561975" cy="365125"/>
          </a:xfrm>
          <a:prstGeom prst="rect">
            <a:avLst/>
          </a:prstGeom>
          <a:ln/>
        </p:spPr>
        <p:txBody>
          <a:bodyPr vert="horz" lIns="27432" tIns="45720" rIns="45720" bIns="45720" rtlCol="0" anchor="ctr"/>
          <a:lstStyle>
            <a:defPPr>
              <a:defRPr lang="en-US"/>
            </a:defPPr>
            <a:lvl1pPr algn="l" rtl="0" fontAlgn="base">
              <a:spcBef>
                <a:spcPct val="0"/>
              </a:spcBef>
              <a:spcAft>
                <a:spcPct val="0"/>
              </a:spcAft>
              <a:defRPr sz="1200" kern="1200">
                <a:solidFill>
                  <a:schemeClr val="tx1">
                    <a:lumMod val="65000"/>
                    <a:lumOff val="35000"/>
                  </a:schemeClr>
                </a:solidFill>
                <a:latin typeface="Century Gothic"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pPr>
              <a:defRPr/>
            </a:pPr>
            <a:fld id="{12895CB1-14BC-4FE0-99C1-690DFDDC26D8}" type="slidenum">
              <a:rPr lang="en-US" smtClean="0"/>
              <a:pPr>
                <a:defRPr/>
              </a:pPr>
              <a:t>15</a:t>
            </a:fld>
            <a:endParaRPr lang="en-US"/>
          </a:p>
        </p:txBody>
      </p:sp>
      <p:sp>
        <p:nvSpPr>
          <p:cNvPr id="10" name="Title 1">
            <a:extLst>
              <a:ext uri="{FF2B5EF4-FFF2-40B4-BE49-F238E27FC236}">
                <a16:creationId xmlns:a16="http://schemas.microsoft.com/office/drawing/2014/main" id="{F1730D3F-1C42-D648-8820-ED3204316E8E}"/>
              </a:ext>
            </a:extLst>
          </p:cNvPr>
          <p:cNvSpPr>
            <a:spLocks noGrp="1"/>
          </p:cNvSpPr>
          <p:nvPr>
            <p:ph type="title"/>
          </p:nvPr>
        </p:nvSpPr>
        <p:spPr>
          <a:xfrm>
            <a:off x="3393649" y="304800"/>
            <a:ext cx="6223616" cy="1600200"/>
          </a:xfrm>
        </p:spPr>
        <p:txBody>
          <a:bodyPr>
            <a:normAutofit/>
          </a:bodyPr>
          <a:lstStyle/>
          <a:p>
            <a:r>
              <a:rPr lang="en-CA" dirty="0"/>
              <a:t>5 Year Share of Quebec Market Trends</a:t>
            </a:r>
            <a:br>
              <a:rPr lang="en-CA" dirty="0"/>
            </a:br>
            <a:endParaRPr lang="en-US" dirty="0"/>
          </a:p>
        </p:txBody>
      </p:sp>
      <p:sp>
        <p:nvSpPr>
          <p:cNvPr id="11" name="TextBox 10">
            <a:extLst>
              <a:ext uri="{FF2B5EF4-FFF2-40B4-BE49-F238E27FC236}">
                <a16:creationId xmlns:a16="http://schemas.microsoft.com/office/drawing/2014/main" id="{08A7E3F3-5703-164A-B234-8E6A340F4D64}"/>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a:solidFill>
                  <a:srgbClr val="7F7F7F"/>
                </a:solidFill>
              </a:rPr>
              <a:t>Updated Quarterly</a:t>
            </a:r>
          </a:p>
        </p:txBody>
      </p:sp>
      <p:pic>
        <p:nvPicPr>
          <p:cNvPr id="12" name="Picture 11">
            <a:extLst>
              <a:ext uri="{FF2B5EF4-FFF2-40B4-BE49-F238E27FC236}">
                <a16:creationId xmlns:a16="http://schemas.microsoft.com/office/drawing/2014/main" id="{0765500B-3A16-1D44-9A4E-364F05D120EB}"/>
              </a:ext>
            </a:extLst>
          </p:cNvPr>
          <p:cNvPicPr>
            <a:picLocks noChangeAspect="1"/>
          </p:cNvPicPr>
          <p:nvPr/>
        </p:nvPicPr>
        <p:blipFill>
          <a:blip r:embed="rId3"/>
          <a:stretch>
            <a:fillRect/>
          </a:stretch>
        </p:blipFill>
        <p:spPr>
          <a:xfrm>
            <a:off x="511470" y="708212"/>
            <a:ext cx="2578100" cy="711200"/>
          </a:xfrm>
          <a:prstGeom prst="rect">
            <a:avLst/>
          </a:prstGeom>
        </p:spPr>
      </p:pic>
      <p:graphicFrame>
        <p:nvGraphicFramePr>
          <p:cNvPr id="2" name="Object 1">
            <a:extLst>
              <a:ext uri="{FF2B5EF4-FFF2-40B4-BE49-F238E27FC236}">
                <a16:creationId xmlns:a16="http://schemas.microsoft.com/office/drawing/2014/main" id="{FA618193-2341-B3EE-C055-2107C67A10CF}"/>
              </a:ext>
            </a:extLst>
          </p:cNvPr>
          <p:cNvGraphicFramePr>
            <a:graphicFrameLocks noChangeAspect="1"/>
          </p:cNvGraphicFramePr>
          <p:nvPr>
            <p:extLst>
              <p:ext uri="{D42A27DB-BD31-4B8C-83A1-F6EECF244321}">
                <p14:modId xmlns:p14="http://schemas.microsoft.com/office/powerpoint/2010/main" val="2257138523"/>
              </p:ext>
            </p:extLst>
          </p:nvPr>
        </p:nvGraphicFramePr>
        <p:xfrm>
          <a:off x="4495800" y="4251325"/>
          <a:ext cx="4267200" cy="2100263"/>
        </p:xfrm>
        <a:graphic>
          <a:graphicData uri="http://schemas.openxmlformats.org/presentationml/2006/ole">
            <mc:AlternateContent xmlns:mc="http://schemas.openxmlformats.org/markup-compatibility/2006">
              <mc:Choice xmlns:v="urn:schemas-microsoft-com:vml" Requires="v">
                <p:oleObj name="Macro-Enabled Worksheet" r:id="rId4" imgW="4267200" imgH="2100162" progId="Excel.SheetMacroEnabled.12">
                  <p:link updateAutomatic="1"/>
                </p:oleObj>
              </mc:Choice>
              <mc:Fallback>
                <p:oleObj name="Macro-Enabled Worksheet" r:id="rId4" imgW="4267200" imgH="2100162" progId="Excel.SheetMacroEnabled.12">
                  <p:link updateAutomatic="1"/>
                  <p:pic>
                    <p:nvPicPr>
                      <p:cNvPr id="2" name="Object 1">
                        <a:extLst>
                          <a:ext uri="{FF2B5EF4-FFF2-40B4-BE49-F238E27FC236}">
                            <a16:creationId xmlns:a16="http://schemas.microsoft.com/office/drawing/2014/main" id="{FA618193-2341-B3EE-C055-2107C67A10CF}"/>
                          </a:ext>
                        </a:extLst>
                      </p:cNvPr>
                      <p:cNvPicPr/>
                      <p:nvPr/>
                    </p:nvPicPr>
                    <p:blipFill>
                      <a:blip r:embed="rId5"/>
                      <a:stretch>
                        <a:fillRect/>
                      </a:stretch>
                    </p:blipFill>
                    <p:spPr>
                      <a:xfrm>
                        <a:off x="4495800" y="4251325"/>
                        <a:ext cx="4267200" cy="21002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3D4C5A0-3034-2EE2-6A96-79D896E38E40}"/>
              </a:ext>
            </a:extLst>
          </p:cNvPr>
          <p:cNvGraphicFramePr>
            <a:graphicFrameLocks noChangeAspect="1"/>
          </p:cNvGraphicFramePr>
          <p:nvPr>
            <p:extLst>
              <p:ext uri="{D42A27DB-BD31-4B8C-83A1-F6EECF244321}">
                <p14:modId xmlns:p14="http://schemas.microsoft.com/office/powerpoint/2010/main" val="1862705545"/>
              </p:ext>
            </p:extLst>
          </p:nvPr>
        </p:nvGraphicFramePr>
        <p:xfrm>
          <a:off x="138113" y="1873250"/>
          <a:ext cx="3868737" cy="4252913"/>
        </p:xfrm>
        <a:graphic>
          <a:graphicData uri="http://schemas.openxmlformats.org/presentationml/2006/ole">
            <mc:AlternateContent xmlns:mc="http://schemas.openxmlformats.org/markup-compatibility/2006">
              <mc:Choice xmlns:v="urn:schemas-microsoft-com:vml" Requires="v">
                <p:oleObj name="Macro-Enabled Worksheet" r:id="rId6" imgW="4357421" imgH="4252767" progId="Excel.SheetMacroEnabled.12">
                  <p:link updateAutomatic="1"/>
                </p:oleObj>
              </mc:Choice>
              <mc:Fallback>
                <p:oleObj name="Macro-Enabled Worksheet" r:id="rId6" imgW="4357421" imgH="4252767" progId="Excel.SheetMacroEnabled.12">
                  <p:link updateAutomatic="1"/>
                  <p:pic>
                    <p:nvPicPr>
                      <p:cNvPr id="6" name="Object 5">
                        <a:extLst>
                          <a:ext uri="{FF2B5EF4-FFF2-40B4-BE49-F238E27FC236}">
                            <a16:creationId xmlns:a16="http://schemas.microsoft.com/office/drawing/2014/main" id="{73D4C5A0-3034-2EE2-6A96-79D896E38E40}"/>
                          </a:ext>
                        </a:extLst>
                      </p:cNvPr>
                      <p:cNvPicPr/>
                      <p:nvPr/>
                    </p:nvPicPr>
                    <p:blipFill>
                      <a:blip r:embed="rId7"/>
                      <a:stretch>
                        <a:fillRect/>
                      </a:stretch>
                    </p:blipFill>
                    <p:spPr>
                      <a:xfrm>
                        <a:off x="138113" y="1873250"/>
                        <a:ext cx="3868737" cy="4252913"/>
                      </a:xfrm>
                      <a:prstGeom prst="rect">
                        <a:avLst/>
                      </a:prstGeom>
                    </p:spPr>
                  </p:pic>
                </p:oleObj>
              </mc:Fallback>
            </mc:AlternateContent>
          </a:graphicData>
        </a:graphic>
      </p:graphicFrame>
    </p:spTree>
    <p:extLst>
      <p:ext uri="{BB962C8B-B14F-4D97-AF65-F5344CB8AC3E}">
        <p14:creationId xmlns:p14="http://schemas.microsoft.com/office/powerpoint/2010/main" val="129288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F3D5-2ECA-4539-B20B-044446382CE2}"/>
              </a:ext>
            </a:extLst>
          </p:cNvPr>
          <p:cNvSpPr>
            <a:spLocks noGrp="1"/>
          </p:cNvSpPr>
          <p:nvPr>
            <p:ph type="title"/>
          </p:nvPr>
        </p:nvSpPr>
        <p:spPr>
          <a:xfrm>
            <a:off x="3657600" y="206521"/>
            <a:ext cx="47091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364E12C-40B5-4F26-A1EC-4923EC47224E}"/>
              </a:ext>
            </a:extLst>
          </p:cNvPr>
          <p:cNvSpPr>
            <a:spLocks noGrp="1"/>
          </p:cNvSpPr>
          <p:nvPr>
            <p:ph type="sldNum" sz="quarter" idx="12"/>
          </p:nvPr>
        </p:nvSpPr>
        <p:spPr/>
        <p:txBody>
          <a:bodyPr/>
          <a:lstStyle/>
          <a:p>
            <a:pPr>
              <a:defRPr/>
            </a:pPr>
            <a:fld id="{FD73080F-6EFF-4CB2-BC74-263AF00EEE29}" type="slidenum">
              <a:rPr lang="en-US" smtClean="0"/>
              <a:pPr>
                <a:defRPr/>
              </a:pPr>
              <a:t>16</a:t>
            </a:fld>
            <a:endParaRPr lang="en-US"/>
          </a:p>
        </p:txBody>
      </p:sp>
      <p:pic>
        <p:nvPicPr>
          <p:cNvPr id="8" name="Picture 7" descr="A green sign with white text&#10;&#10;Description automatically generated with medium confidence">
            <a:extLst>
              <a:ext uri="{FF2B5EF4-FFF2-40B4-BE49-F238E27FC236}">
                <a16:creationId xmlns:a16="http://schemas.microsoft.com/office/drawing/2014/main" id="{07C14BBD-5A0E-431C-A175-15EE65E5A37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24540" y="838200"/>
            <a:ext cx="2971801" cy="762000"/>
          </a:xfrm>
          <a:prstGeom prst="rect">
            <a:avLst/>
          </a:prstGeom>
        </p:spPr>
      </p:pic>
      <p:graphicFrame>
        <p:nvGraphicFramePr>
          <p:cNvPr id="9" name="Object 8">
            <a:extLst>
              <a:ext uri="{FF2B5EF4-FFF2-40B4-BE49-F238E27FC236}">
                <a16:creationId xmlns:a16="http://schemas.microsoft.com/office/drawing/2014/main" id="{8E2E526D-EFB7-41B9-B477-CC7B6250EA76}"/>
              </a:ext>
            </a:extLst>
          </p:cNvPr>
          <p:cNvGraphicFramePr>
            <a:graphicFrameLocks noChangeAspect="1"/>
          </p:cNvGraphicFramePr>
          <p:nvPr>
            <p:extLst>
              <p:ext uri="{D42A27DB-BD31-4B8C-83A1-F6EECF244321}">
                <p14:modId xmlns:p14="http://schemas.microsoft.com/office/powerpoint/2010/main" val="2331706095"/>
              </p:ext>
            </p:extLst>
          </p:nvPr>
        </p:nvGraphicFramePr>
        <p:xfrm>
          <a:off x="228600" y="1901825"/>
          <a:ext cx="3981450" cy="4248150"/>
        </p:xfrm>
        <a:graphic>
          <a:graphicData uri="http://schemas.openxmlformats.org/presentationml/2006/ole">
            <mc:AlternateContent xmlns:mc="http://schemas.openxmlformats.org/markup-compatibility/2006">
              <mc:Choice xmlns:v="urn:schemas-microsoft-com:vml" Requires="v">
                <p:oleObj name="Macro-Enabled Worksheet" r:id="rId3" imgW="3838448" imgH="4095436" progId="Excel.SheetMacroEnabled.12">
                  <p:link updateAutomatic="1"/>
                </p:oleObj>
              </mc:Choice>
              <mc:Fallback>
                <p:oleObj name="Macro-Enabled Worksheet" r:id="rId3" imgW="3838448" imgH="4095436" progId="Excel.SheetMacroEnabled.12">
                  <p:link updateAutomatic="1"/>
                  <p:pic>
                    <p:nvPicPr>
                      <p:cNvPr id="9" name="Object 8">
                        <a:extLst>
                          <a:ext uri="{FF2B5EF4-FFF2-40B4-BE49-F238E27FC236}">
                            <a16:creationId xmlns:a16="http://schemas.microsoft.com/office/drawing/2014/main" id="{8E2E526D-EFB7-41B9-B477-CC7B6250EA76}"/>
                          </a:ext>
                        </a:extLst>
                      </p:cNvPr>
                      <p:cNvPicPr/>
                      <p:nvPr/>
                    </p:nvPicPr>
                    <p:blipFill>
                      <a:blip r:embed="rId4"/>
                      <a:stretch>
                        <a:fillRect/>
                      </a:stretch>
                    </p:blipFill>
                    <p:spPr>
                      <a:xfrm>
                        <a:off x="228600" y="1901825"/>
                        <a:ext cx="3981450" cy="42481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B57F3D5-707A-438B-9C8A-631819B1683F}"/>
              </a:ext>
            </a:extLst>
          </p:cNvPr>
          <p:cNvGraphicFramePr>
            <a:graphicFrameLocks noChangeAspect="1"/>
          </p:cNvGraphicFramePr>
          <p:nvPr>
            <p:extLst>
              <p:ext uri="{D42A27DB-BD31-4B8C-83A1-F6EECF244321}">
                <p14:modId xmlns:p14="http://schemas.microsoft.com/office/powerpoint/2010/main" val="2240405919"/>
              </p:ext>
            </p:extLst>
          </p:nvPr>
        </p:nvGraphicFramePr>
        <p:xfrm>
          <a:off x="4295775" y="1901825"/>
          <a:ext cx="3838575" cy="2947988"/>
        </p:xfrm>
        <a:graphic>
          <a:graphicData uri="http://schemas.openxmlformats.org/presentationml/2006/ole">
            <mc:AlternateContent xmlns:mc="http://schemas.openxmlformats.org/markup-compatibility/2006">
              <mc:Choice xmlns:v="urn:schemas-microsoft-com:vml" Requires="v">
                <p:oleObj name="Macro-Enabled Worksheet" r:id="rId5" imgW="3838448" imgH="2947730" progId="Excel.SheetMacroEnabled.12">
                  <p:link updateAutomatic="1"/>
                </p:oleObj>
              </mc:Choice>
              <mc:Fallback>
                <p:oleObj name="Macro-Enabled Worksheet" r:id="rId5" imgW="3838448" imgH="2947730" progId="Excel.SheetMacroEnabled.12">
                  <p:link updateAutomatic="1"/>
                  <p:pic>
                    <p:nvPicPr>
                      <p:cNvPr id="10" name="Object 9">
                        <a:extLst>
                          <a:ext uri="{FF2B5EF4-FFF2-40B4-BE49-F238E27FC236}">
                            <a16:creationId xmlns:a16="http://schemas.microsoft.com/office/drawing/2014/main" id="{7B57F3D5-707A-438B-9C8A-631819B1683F}"/>
                          </a:ext>
                        </a:extLst>
                      </p:cNvPr>
                      <p:cNvPicPr/>
                      <p:nvPr/>
                    </p:nvPicPr>
                    <p:blipFill>
                      <a:blip r:embed="rId6"/>
                      <a:stretch>
                        <a:fillRect/>
                      </a:stretch>
                    </p:blipFill>
                    <p:spPr>
                      <a:xfrm>
                        <a:off x="4295775" y="1901825"/>
                        <a:ext cx="3838575" cy="29479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E1552C3-7E34-421B-C90B-9F1AA45EEC6E}"/>
              </a:ext>
            </a:extLst>
          </p:cNvPr>
          <p:cNvPicPr>
            <a:picLocks noChangeAspect="1"/>
          </p:cNvPicPr>
          <p:nvPr/>
        </p:nvPicPr>
        <p:blipFill>
          <a:blip r:embed="rId7"/>
          <a:stretch>
            <a:fillRect/>
          </a:stretch>
        </p:blipFill>
        <p:spPr>
          <a:xfrm>
            <a:off x="4295775" y="4965700"/>
            <a:ext cx="4610100" cy="1358900"/>
          </a:xfrm>
          <a:prstGeom prst="rect">
            <a:avLst/>
          </a:prstGeom>
        </p:spPr>
      </p:pic>
    </p:spTree>
    <p:extLst>
      <p:ext uri="{BB962C8B-B14F-4D97-AF65-F5344CB8AC3E}">
        <p14:creationId xmlns:p14="http://schemas.microsoft.com/office/powerpoint/2010/main" val="2368538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5" name="Rectangle 2"/>
          <p:cNvSpPr>
            <a:spLocks noGrp="1" noChangeArrowheads="1"/>
          </p:cNvSpPr>
          <p:nvPr>
            <p:ph type="title"/>
          </p:nvPr>
        </p:nvSpPr>
        <p:spPr>
          <a:xfrm>
            <a:off x="3601085" y="307975"/>
            <a:ext cx="4765675" cy="1216025"/>
          </a:xfrm>
        </p:spPr>
        <p:txBody>
          <a:bodyPr/>
          <a:lstStyle/>
          <a:p>
            <a:pPr eaLnBrk="1" hangingPunct="1"/>
            <a:r>
              <a:rPr lang="en-CA" dirty="0"/>
              <a:t>Press Releases</a:t>
            </a:r>
          </a:p>
        </p:txBody>
      </p:sp>
      <p:sp>
        <p:nvSpPr>
          <p:cNvPr id="888836" name="Rectangle 3"/>
          <p:cNvSpPr>
            <a:spLocks noGrp="1" noChangeArrowheads="1"/>
          </p:cNvSpPr>
          <p:nvPr>
            <p:ph idx="1"/>
          </p:nvPr>
        </p:nvSpPr>
        <p:spPr/>
        <p:txBody>
          <a:bodyPr>
            <a:noAutofit/>
          </a:bodyPr>
          <a:lstStyle/>
          <a:p>
            <a:r>
              <a:rPr lang="en-US" sz="900" b="1" i="0" dirty="0">
                <a:solidFill>
                  <a:srgbClr val="2F2F2F"/>
                </a:solidFill>
                <a:effectLst/>
                <a:latin typeface="Desjardins Sans"/>
              </a:rPr>
              <a:t>Montreal, August 3, 2023 – </a:t>
            </a:r>
            <a:r>
              <a:rPr lang="en-US" sz="900" b="0" i="0" dirty="0">
                <a:solidFill>
                  <a:srgbClr val="2F2F2F"/>
                </a:solidFill>
                <a:effectLst/>
                <a:latin typeface="Desjardins Sans"/>
              </a:rPr>
              <a:t>First home savings accounts (FHSAs) are now available at all </a:t>
            </a:r>
            <a:r>
              <a:rPr lang="en-US" sz="1000" b="0" i="0" dirty="0">
                <a:solidFill>
                  <a:srgbClr val="2F2F2F"/>
                </a:solidFill>
                <a:effectLst/>
                <a:latin typeface="Arial" panose="020B0604020202020204" pitchFamily="34" charset="0"/>
                <a:cs typeface="Arial" panose="020B0604020202020204" pitchFamily="34" charset="0"/>
              </a:rPr>
              <a:t>Desjardins</a:t>
            </a:r>
            <a:r>
              <a:rPr lang="en-US" sz="900" b="0" i="0" dirty="0">
                <a:solidFill>
                  <a:srgbClr val="2F2F2F"/>
                </a:solidFill>
                <a:effectLst/>
                <a:latin typeface="Desjardins Sans"/>
              </a:rPr>
              <a:t> caisses and branches and online through </a:t>
            </a:r>
            <a:r>
              <a:rPr lang="en-US" sz="900" b="0" i="0" dirty="0" err="1">
                <a:solidFill>
                  <a:srgbClr val="2F2F2F"/>
                </a:solidFill>
                <a:effectLst/>
                <a:latin typeface="Desjardins Sans"/>
              </a:rPr>
              <a:t>AccèsD</a:t>
            </a:r>
            <a:r>
              <a:rPr lang="en-US" sz="900" b="0" i="0" dirty="0">
                <a:solidFill>
                  <a:srgbClr val="2F2F2F"/>
                </a:solidFill>
                <a:effectLst/>
                <a:latin typeface="Desjardins Sans"/>
              </a:rPr>
              <a:t> and by phone at 1 800 CAISSES. As part of the launch, members and clients can take advantage of a promotional 5% interest rate on their FHSA*.</a:t>
            </a:r>
          </a:p>
          <a:p>
            <a:r>
              <a:rPr lang="en-CA" sz="1000" b="1" dirty="0"/>
              <a:t>September 13, 2021</a:t>
            </a:r>
            <a:r>
              <a:rPr lang="en-CA" sz="1000" dirty="0"/>
              <a:t> - Desjardins Online Brokerage has once again enhanced its offer by eliminating commissions on stocks and exchange-traded funds (ETFs) in CAD and USD when trading online or in the mobile app. This initiative applies to all clients and expands on the reduced commission fees that Desjardins Online Brokerage was already offering to active investors and 18-to-30-year-olds.</a:t>
            </a:r>
          </a:p>
          <a:p>
            <a:r>
              <a:rPr lang="en-US" sz="1000" b="1" dirty="0" err="1"/>
              <a:t>Lévis</a:t>
            </a:r>
            <a:r>
              <a:rPr lang="en-US" sz="1000" b="1" dirty="0"/>
              <a:t> (Quebec, Canada), July 15</a:t>
            </a:r>
            <a:r>
              <a:rPr lang="en-US" sz="1000" b="1" baseline="30000" dirty="0"/>
              <a:t>th</a:t>
            </a:r>
            <a:r>
              <a:rPr lang="en-US" sz="1000" b="1" dirty="0"/>
              <a:t>, 2020 - </a:t>
            </a:r>
            <a:r>
              <a:rPr lang="en-US" sz="1000" dirty="0"/>
              <a:t>Desjardins Group, the leading cooperative financial group in Canada, has reached an </a:t>
            </a:r>
            <a:r>
              <a:rPr lang="en-US" sz="1000" dirty="0">
                <a:hlinkClick r:id="rId3"/>
              </a:rPr>
              <a:t>agreement </a:t>
            </a:r>
            <a:r>
              <a:rPr lang="en-US" sz="1000" dirty="0"/>
              <a:t>today with </a:t>
            </a:r>
            <a:r>
              <a:rPr lang="en-US" sz="1000" dirty="0" err="1"/>
              <a:t>Purplebricks</a:t>
            </a:r>
            <a:r>
              <a:rPr lang="en-US" sz="1000" dirty="0"/>
              <a:t> Group plc ("</a:t>
            </a:r>
            <a:r>
              <a:rPr lang="en-US" sz="1000" dirty="0" err="1"/>
              <a:t>Purplebricks</a:t>
            </a:r>
            <a:r>
              <a:rPr lang="en-US" sz="1000" dirty="0"/>
              <a:t>"), the leading UK hybrid estate agency, to acquire its Canadian holding company, 9059-2114 Québec inc. The Canadian holding and its companies operate two brands--</a:t>
            </a:r>
            <a:r>
              <a:rPr lang="en-US" sz="1000" dirty="0" err="1"/>
              <a:t>Purplebricks</a:t>
            </a:r>
            <a:r>
              <a:rPr lang="en-US" sz="1000" dirty="0"/>
              <a:t> Canada and </a:t>
            </a:r>
            <a:r>
              <a:rPr lang="en-US" sz="1000" dirty="0" err="1"/>
              <a:t>DuProprio</a:t>
            </a:r>
            <a:r>
              <a:rPr lang="en-US" sz="1000" dirty="0"/>
              <a:t>--each with a unique business model. Combined, the acquired companies have more than 500 employees in Canada, with over 300 in Quebec and some 200 across Ontario, Manitoba and Alberta. The deal, valued at about CAN$60.5 million, takes effect on July 15</a:t>
            </a:r>
            <a:r>
              <a:rPr lang="en-US" sz="1000" baseline="30000" dirty="0"/>
              <a:t>th</a:t>
            </a:r>
            <a:r>
              <a:rPr lang="en-US" sz="1000" dirty="0"/>
              <a:t>, 2020.</a:t>
            </a:r>
          </a:p>
          <a:p>
            <a:br>
              <a:rPr lang="en-US" sz="1000" dirty="0"/>
            </a:br>
            <a:endParaRPr lang="en-US" sz="1000" b="1" dirty="0"/>
          </a:p>
        </p:txBody>
      </p:sp>
      <p:sp>
        <p:nvSpPr>
          <p:cNvPr id="888834" name="Slide Number Placeholder 4"/>
          <p:cNvSpPr>
            <a:spLocks noGrp="1"/>
          </p:cNvSpPr>
          <p:nvPr>
            <p:ph type="sldNum" sz="quarter" idx="12"/>
          </p:nvPr>
        </p:nvSpPr>
        <p:spPr>
          <a:xfrm>
            <a:off x="7425344" y="6459786"/>
            <a:ext cx="984019" cy="365125"/>
          </a:xfrm>
          <a:noFill/>
          <a:ln>
            <a:miter lim="800000"/>
            <a:headEnd/>
            <a:tailEnd/>
          </a:ln>
        </p:spPr>
        <p:txBody>
          <a:bodyPr/>
          <a:lstStyle/>
          <a:p>
            <a:fld id="{9662BF96-183B-439F-B1B0-52D9F4E5E0ED}" type="slidenum">
              <a:rPr lang="en-US" smtClean="0"/>
              <a:pPr/>
              <a:t>17</a:t>
            </a:fld>
            <a:endParaRPr lang="en-US"/>
          </a:p>
        </p:txBody>
      </p:sp>
      <p:sp>
        <p:nvSpPr>
          <p:cNvPr id="6" name="TextBox 5">
            <a:hlinkClick r:id="rId4"/>
          </p:cNvPr>
          <p:cNvSpPr txBox="1"/>
          <p:nvPr/>
        </p:nvSpPr>
        <p:spPr>
          <a:xfrm>
            <a:off x="8534400" y="6503848"/>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9" name="Rectangle 8"/>
          <p:cNvSpPr/>
          <p:nvPr/>
        </p:nvSpPr>
        <p:spPr>
          <a:xfrm>
            <a:off x="8544997"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A green sign with white text&#10;&#10;Description automatically generated with medium confidence">
            <a:extLst>
              <a:ext uri="{FF2B5EF4-FFF2-40B4-BE49-F238E27FC236}">
                <a16:creationId xmlns:a16="http://schemas.microsoft.com/office/drawing/2014/main" id="{E24E6911-CB4C-EC47-8DC6-BEAA28E06F11}"/>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24540" y="838200"/>
            <a:ext cx="2971801" cy="762000"/>
          </a:xfrm>
          <a:prstGeom prst="rect">
            <a:avLst/>
          </a:prstGeom>
        </p:spPr>
      </p:pic>
    </p:spTree>
    <p:extLst>
      <p:ext uri="{BB962C8B-B14F-4D97-AF65-F5344CB8AC3E}">
        <p14:creationId xmlns:p14="http://schemas.microsoft.com/office/powerpoint/2010/main" val="352169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British Columbia</a:t>
            </a:r>
          </a:p>
        </p:txBody>
      </p:sp>
      <p:sp>
        <p:nvSpPr>
          <p:cNvPr id="5" name="Slide Number Placeholder 4"/>
          <p:cNvSpPr>
            <a:spLocks noGrp="1"/>
          </p:cNvSpPr>
          <p:nvPr>
            <p:ph type="sldNum" sz="quarter" idx="12"/>
          </p:nvPr>
        </p:nvSpPr>
        <p:spPr/>
        <p:txBody>
          <a:bodyPr/>
          <a:lstStyle/>
          <a:p>
            <a:pPr>
              <a:defRPr/>
            </a:pPr>
            <a:fld id="{0A71CB33-BBA6-42F2-A86E-2E41262EADE6}" type="slidenum">
              <a:rPr lang="en-US" smtClean="0"/>
              <a:pPr>
                <a:defRPr/>
              </a:pPr>
              <a:t>18</a:t>
            </a:fld>
            <a:endParaRPr lang="en-US"/>
          </a:p>
        </p:txBody>
      </p:sp>
      <p:pic>
        <p:nvPicPr>
          <p:cNvPr id="6"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685800"/>
            <a:ext cx="1176337"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53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7164" y="486939"/>
            <a:ext cx="8001000" cy="1216025"/>
          </a:xfrm>
        </p:spPr>
        <p:txBody>
          <a:bodyPr>
            <a:normAutofit/>
          </a:bodyPr>
          <a:lstStyle/>
          <a:p>
            <a:r>
              <a:rPr lang="en-US" dirty="0">
                <a:solidFill>
                  <a:schemeClr val="tx1">
                    <a:lumMod val="50000"/>
                    <a:lumOff val="50000"/>
                  </a:schemeClr>
                </a:solidFill>
              </a:rPr>
              <a:t>Total Personal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19</a:t>
            </a:fld>
            <a:endParaRPr lang="en-US" b="0">
              <a:solidFill>
                <a:schemeClr val="bg1"/>
              </a:solidFill>
            </a:endParaRPr>
          </a:p>
        </p:txBody>
      </p:sp>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2" name="Object 1">
            <a:extLst>
              <a:ext uri="{FF2B5EF4-FFF2-40B4-BE49-F238E27FC236}">
                <a16:creationId xmlns:a16="http://schemas.microsoft.com/office/drawing/2014/main" id="{90D61D46-4DD3-48D4-5DBB-2CC2C2C8430F}"/>
              </a:ext>
            </a:extLst>
          </p:cNvPr>
          <p:cNvGraphicFramePr>
            <a:graphicFrameLocks noChangeAspect="1"/>
          </p:cNvGraphicFramePr>
          <p:nvPr>
            <p:extLst>
              <p:ext uri="{D42A27DB-BD31-4B8C-83A1-F6EECF244321}">
                <p14:modId xmlns:p14="http://schemas.microsoft.com/office/powerpoint/2010/main" val="2470565074"/>
              </p:ext>
            </p:extLst>
          </p:nvPr>
        </p:nvGraphicFramePr>
        <p:xfrm>
          <a:off x="831850" y="1866900"/>
          <a:ext cx="4305300" cy="4281488"/>
        </p:xfrm>
        <a:graphic>
          <a:graphicData uri="http://schemas.openxmlformats.org/presentationml/2006/ole">
            <mc:AlternateContent xmlns:mc="http://schemas.openxmlformats.org/markup-compatibility/2006">
              <mc:Choice xmlns:v="urn:schemas-microsoft-com:vml" Requires="v">
                <p:oleObj name="Macro-Enabled Worksheet" r:id="rId3" imgW="4304995" imgH="4281409" progId="Excel.SheetMacroEnabled.12">
                  <p:link updateAutomatic="1"/>
                </p:oleObj>
              </mc:Choice>
              <mc:Fallback>
                <p:oleObj name="Macro-Enabled Worksheet" r:id="rId3" imgW="4304995" imgH="4281409" progId="Excel.SheetMacroEnabled.12">
                  <p:link updateAutomatic="1"/>
                  <p:pic>
                    <p:nvPicPr>
                      <p:cNvPr id="2" name="Object 1">
                        <a:extLst>
                          <a:ext uri="{FF2B5EF4-FFF2-40B4-BE49-F238E27FC236}">
                            <a16:creationId xmlns:a16="http://schemas.microsoft.com/office/drawing/2014/main" id="{90D61D46-4DD3-48D4-5DBB-2CC2C2C8430F}"/>
                          </a:ext>
                        </a:extLst>
                      </p:cNvPr>
                      <p:cNvPicPr/>
                      <p:nvPr/>
                    </p:nvPicPr>
                    <p:blipFill>
                      <a:blip r:embed="rId4"/>
                      <a:stretch>
                        <a:fillRect/>
                      </a:stretch>
                    </p:blipFill>
                    <p:spPr>
                      <a:xfrm>
                        <a:off x="831850" y="1866900"/>
                        <a:ext cx="4305300" cy="42814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EDA904B-2717-4CAF-8702-2ABC91E41A96}"/>
              </a:ext>
            </a:extLst>
          </p:cNvPr>
          <p:cNvPicPr>
            <a:picLocks noChangeAspect="1"/>
          </p:cNvPicPr>
          <p:nvPr/>
        </p:nvPicPr>
        <p:blipFill>
          <a:blip r:embed="rId5"/>
          <a:stretch>
            <a:fillRect/>
          </a:stretch>
        </p:blipFill>
        <p:spPr>
          <a:xfrm>
            <a:off x="4952999" y="4231573"/>
            <a:ext cx="4055979" cy="1926590"/>
          </a:xfrm>
          <a:prstGeom prst="rect">
            <a:avLst/>
          </a:prstGeom>
        </p:spPr>
      </p:pic>
    </p:spTree>
    <p:extLst>
      <p:ext uri="{BB962C8B-B14F-4D97-AF65-F5344CB8AC3E}">
        <p14:creationId xmlns:p14="http://schemas.microsoft.com/office/powerpoint/2010/main" val="138360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824089" y="304800"/>
            <a:ext cx="7543800" cy="1450757"/>
          </a:xfrm>
        </p:spPr>
        <p:txBody>
          <a:bodyPr/>
          <a:lstStyle/>
          <a:p>
            <a:pPr eaLnBrk="1" hangingPunct="1"/>
            <a:r>
              <a:rPr lang="en-US" dirty="0"/>
              <a:t>Contents</a:t>
            </a:r>
          </a:p>
        </p:txBody>
      </p:sp>
      <p:sp>
        <p:nvSpPr>
          <p:cNvPr id="4101" name="Rectangle 3"/>
          <p:cNvSpPr>
            <a:spLocks noGrp="1" noChangeArrowheads="1"/>
          </p:cNvSpPr>
          <p:nvPr>
            <p:ph idx="1"/>
          </p:nvPr>
        </p:nvSpPr>
        <p:spPr>
          <a:xfrm>
            <a:off x="914400" y="1447800"/>
            <a:ext cx="4038600" cy="4267200"/>
          </a:xfrm>
        </p:spPr>
        <p:txBody>
          <a:bodyPr>
            <a:noAutofit/>
          </a:bodyPr>
          <a:lstStyle/>
          <a:p>
            <a:pPr marL="749808" lvl="4" indent="0" eaLnBrk="1" hangingPunct="1">
              <a:buSzPct val="100000"/>
              <a:buNone/>
            </a:pPr>
            <a:r>
              <a:rPr lang="en-US" sz="900" dirty="0">
                <a:latin typeface="Verdana" charset="0"/>
                <a:ea typeface="Verdana" charset="0"/>
                <a:cs typeface="Verdana" charset="0"/>
              </a:rPr>
              <a:t>                           	</a:t>
            </a:r>
          </a:p>
          <a:p>
            <a:pPr marL="0" indent="0" eaLnBrk="1" hangingPunct="1">
              <a:buNone/>
            </a:pPr>
            <a:r>
              <a:rPr lang="en-US" sz="900" b="1" dirty="0">
                <a:latin typeface="Verdana" charset="0"/>
                <a:ea typeface="Verdana" charset="0"/>
                <a:cs typeface="Verdana" charset="0"/>
              </a:rPr>
              <a:t>Market Size and Growth Trends</a:t>
            </a:r>
            <a:r>
              <a:rPr lang="en-US" sz="900" dirty="0">
                <a:latin typeface="Verdana" charset="0"/>
                <a:ea typeface="Verdana" charset="0"/>
                <a:cs typeface="Verdana" charset="0"/>
              </a:rPr>
              <a:t>	  	3</a:t>
            </a:r>
          </a:p>
          <a:p>
            <a:pPr marL="0" indent="0" eaLnBrk="1" hangingPunct="1">
              <a:buNone/>
            </a:pPr>
            <a:r>
              <a:rPr lang="en-US" sz="900" b="1" dirty="0">
                <a:latin typeface="Verdana" charset="0"/>
                <a:ea typeface="Verdana" charset="0"/>
                <a:cs typeface="Verdana" charset="0"/>
              </a:rPr>
              <a:t>Distribution Effectiveness</a:t>
            </a:r>
            <a:r>
              <a:rPr lang="en-US" sz="900" dirty="0">
                <a:latin typeface="Verdana" charset="0"/>
                <a:ea typeface="Verdana" charset="0"/>
                <a:cs typeface="Verdana" charset="0"/>
              </a:rPr>
              <a:t>			7</a:t>
            </a:r>
          </a:p>
          <a:p>
            <a:pPr marL="0" indent="0" eaLnBrk="1" hangingPunct="1">
              <a:buNone/>
            </a:pPr>
            <a:r>
              <a:rPr lang="en-US" sz="900" b="1" dirty="0">
                <a:latin typeface="Verdana" charset="0"/>
                <a:ea typeface="Verdana" charset="0"/>
                <a:cs typeface="Verdana" charset="0"/>
              </a:rPr>
              <a:t>Product Market Share of Market Changes</a:t>
            </a:r>
            <a:r>
              <a:rPr lang="en-US" sz="900" dirty="0">
                <a:latin typeface="Verdana" charset="0"/>
                <a:ea typeface="Verdana" charset="0"/>
                <a:cs typeface="Verdana" charset="0"/>
              </a:rPr>
              <a:t>	                   </a:t>
            </a:r>
          </a:p>
          <a:p>
            <a:pPr lvl="1">
              <a:buSzPct val="100000"/>
              <a:buFont typeface="Wingdings" charset="2"/>
              <a:buChar char="§"/>
            </a:pPr>
            <a:r>
              <a:rPr lang="en-US" sz="900" dirty="0">
                <a:latin typeface="Verdana" charset="0"/>
                <a:ea typeface="Verdana" charset="0"/>
                <a:cs typeface="Verdana" charset="0"/>
              </a:rPr>
              <a:t>Total Personal			8</a:t>
            </a:r>
          </a:p>
          <a:p>
            <a:pPr lvl="1" eaLnBrk="1" hangingPunct="1">
              <a:buSzPct val="100000"/>
              <a:buFont typeface="Wingdings" charset="2"/>
              <a:buChar char="§"/>
            </a:pPr>
            <a:r>
              <a:rPr lang="en-US" sz="900" dirty="0">
                <a:latin typeface="Verdana" charset="0"/>
                <a:ea typeface="Verdana" charset="0"/>
                <a:cs typeface="Verdana" charset="0"/>
              </a:rPr>
              <a:t>Total Deposits		  	9</a:t>
            </a:r>
          </a:p>
          <a:p>
            <a:pPr lvl="1" eaLnBrk="1" hangingPunct="1">
              <a:buSzPct val="100000"/>
              <a:buFont typeface="Wingdings" charset="2"/>
              <a:buChar char="§"/>
            </a:pPr>
            <a:r>
              <a:rPr lang="en-US" sz="900" dirty="0">
                <a:latin typeface="Verdana" charset="0"/>
                <a:ea typeface="Verdana" charset="0"/>
                <a:cs typeface="Verdana" charset="0"/>
              </a:rPr>
              <a:t>Total Loans		 	10</a:t>
            </a:r>
          </a:p>
          <a:p>
            <a:pPr lvl="1" eaLnBrk="1" hangingPunct="1">
              <a:buSzPct val="100000"/>
              <a:buFont typeface="Wingdings" charset="2"/>
              <a:buChar char="§"/>
            </a:pPr>
            <a:r>
              <a:rPr lang="en-US" sz="900" dirty="0">
                <a:latin typeface="Verdana" charset="0"/>
                <a:ea typeface="Verdana" charset="0"/>
                <a:cs typeface="Verdana" charset="0"/>
              </a:rPr>
              <a:t>Income Statement KPIs			11</a:t>
            </a:r>
          </a:p>
          <a:p>
            <a:pPr lvl="1" eaLnBrk="1" hangingPunct="1">
              <a:buSzPct val="100000"/>
              <a:buFont typeface="Wingdings" charset="2"/>
              <a:buChar char="§"/>
            </a:pPr>
            <a:r>
              <a:rPr lang="en-US" sz="900" dirty="0">
                <a:latin typeface="Verdana" charset="0"/>
                <a:ea typeface="Verdana" charset="0"/>
                <a:cs typeface="Verdana" charset="0"/>
              </a:rPr>
              <a:t>HRSA and Mortgage Rates		12</a:t>
            </a:r>
          </a:p>
          <a:p>
            <a:pPr marL="0" indent="0" eaLnBrk="1" hangingPunct="1">
              <a:buNone/>
            </a:pPr>
            <a:r>
              <a:rPr lang="en-US" sz="900" b="1" dirty="0">
                <a:latin typeface="Verdana" charset="0"/>
                <a:ea typeface="Verdana" charset="0"/>
                <a:cs typeface="Verdana" charset="0"/>
              </a:rPr>
              <a:t>Provincial Markets</a:t>
            </a:r>
          </a:p>
          <a:p>
            <a:pPr marL="201168" lvl="1" indent="0" eaLnBrk="1" hangingPunct="1">
              <a:buSzPct val="100000"/>
              <a:buNone/>
            </a:pPr>
            <a:r>
              <a:rPr lang="en-US" sz="900" b="1" dirty="0">
                <a:latin typeface="Verdana" charset="0"/>
                <a:ea typeface="Verdana" charset="0"/>
                <a:cs typeface="Verdana" charset="0"/>
              </a:rPr>
              <a:t>Quebec</a:t>
            </a:r>
            <a:r>
              <a:rPr lang="en-US" sz="900" dirty="0">
                <a:latin typeface="Verdana" charset="0"/>
                <a:ea typeface="Verdana" charset="0"/>
                <a:cs typeface="Verdana" charset="0"/>
              </a:rPr>
              <a:t>	   			13</a:t>
            </a:r>
          </a:p>
          <a:p>
            <a:pPr lvl="2" eaLnBrk="1" hangingPunct="1">
              <a:buSzPct val="100000"/>
              <a:buFont typeface="Wingdings" charset="2"/>
              <a:buChar char="§"/>
            </a:pPr>
            <a:r>
              <a:rPr lang="en-US" sz="900" dirty="0">
                <a:latin typeface="Verdana" charset="0"/>
                <a:ea typeface="Verdana" charset="0"/>
                <a:cs typeface="Verdana" charset="0"/>
              </a:rPr>
              <a:t>Desjardins			14</a:t>
            </a:r>
          </a:p>
          <a:p>
            <a:pPr marL="201168" lvl="1" indent="0" eaLnBrk="1" hangingPunct="1">
              <a:buSzPct val="100000"/>
              <a:buNone/>
            </a:pPr>
            <a:r>
              <a:rPr lang="en-US" sz="900" b="1" dirty="0">
                <a:latin typeface="Verdana" charset="0"/>
                <a:ea typeface="Verdana" charset="0"/>
                <a:cs typeface="Verdana" charset="0"/>
              </a:rPr>
              <a:t>BC Credit Unions			</a:t>
            </a:r>
            <a:r>
              <a:rPr lang="en-US" sz="900" dirty="0">
                <a:latin typeface="Verdana" charset="0"/>
                <a:ea typeface="Verdana" charset="0"/>
                <a:cs typeface="Verdana" charset="0"/>
              </a:rPr>
              <a:t>19</a:t>
            </a:r>
          </a:p>
          <a:p>
            <a:pPr lvl="2" eaLnBrk="1" hangingPunct="1">
              <a:buSzPct val="100000"/>
              <a:buFont typeface="Wingdings" charset="2"/>
              <a:buChar char="§"/>
            </a:pPr>
            <a:r>
              <a:rPr lang="en-US" sz="900" dirty="0">
                <a:latin typeface="Verdana" charset="0"/>
                <a:ea typeface="Verdana" charset="0"/>
                <a:cs typeface="Verdana" charset="0"/>
              </a:rPr>
              <a:t>Share Summaries			20</a:t>
            </a:r>
          </a:p>
          <a:p>
            <a:pPr lvl="2" eaLnBrk="1" hangingPunct="1">
              <a:buSzPct val="100000"/>
              <a:buFont typeface="Wingdings" charset="2"/>
              <a:buChar char="§"/>
            </a:pPr>
            <a:r>
              <a:rPr lang="en-US" sz="900" dirty="0">
                <a:latin typeface="Verdana" charset="0"/>
                <a:ea typeface="Verdana" charset="0"/>
                <a:cs typeface="Verdana" charset="0"/>
              </a:rPr>
              <a:t>Vancity			24</a:t>
            </a:r>
          </a:p>
          <a:p>
            <a:pPr lvl="2" eaLnBrk="1" hangingPunct="1">
              <a:buSzPct val="100000"/>
              <a:buFont typeface="Wingdings" charset="2"/>
              <a:buChar char="§"/>
            </a:pPr>
            <a:r>
              <a:rPr lang="en-US" sz="900" dirty="0">
                <a:latin typeface="Verdana" charset="0"/>
                <a:ea typeface="Verdana" charset="0"/>
                <a:cs typeface="Verdana" charset="0"/>
              </a:rPr>
              <a:t>Coast Capital			27</a:t>
            </a:r>
          </a:p>
          <a:p>
            <a:pPr lvl="2" eaLnBrk="1" hangingPunct="1">
              <a:buSzPct val="100000"/>
              <a:buFont typeface="Wingdings" charset="2"/>
              <a:buChar char="§"/>
            </a:pPr>
            <a:r>
              <a:rPr lang="en-US" sz="900" dirty="0">
                <a:latin typeface="Verdana" charset="0"/>
                <a:ea typeface="Verdana" charset="0"/>
                <a:cs typeface="Verdana" charset="0"/>
              </a:rPr>
              <a:t>First West			31</a:t>
            </a:r>
          </a:p>
          <a:p>
            <a:pPr lvl="2">
              <a:buSzPct val="100000"/>
              <a:buFont typeface="Wingdings" charset="2"/>
              <a:buChar char="§"/>
            </a:pPr>
            <a:r>
              <a:rPr lang="en-US" sz="900" dirty="0">
                <a:latin typeface="Verdana" charset="0"/>
                <a:ea typeface="Verdana" charset="0"/>
                <a:cs typeface="Verdana" charset="0"/>
              </a:rPr>
              <a:t>Prospera			34</a:t>
            </a:r>
          </a:p>
          <a:p>
            <a:pPr lvl="2" eaLnBrk="1" hangingPunct="1">
              <a:buSzPct val="100000"/>
              <a:buFont typeface="Wingdings" charset="2"/>
              <a:buChar char="§"/>
            </a:pPr>
            <a:r>
              <a:rPr lang="en-US" sz="900" dirty="0">
                <a:latin typeface="Verdana" charset="0"/>
                <a:ea typeface="Verdana" charset="0"/>
                <a:cs typeface="Verdana" charset="0"/>
              </a:rPr>
              <a:t>Blue Shore			37</a:t>
            </a:r>
          </a:p>
          <a:p>
            <a:pPr lvl="2" eaLnBrk="1" hangingPunct="1">
              <a:buSzPct val="100000"/>
              <a:buFont typeface="Wingdings" charset="2"/>
              <a:buChar char="§"/>
            </a:pPr>
            <a:r>
              <a:rPr lang="en-US" sz="900" dirty="0">
                <a:latin typeface="Verdana" charset="0"/>
                <a:ea typeface="Verdana" charset="0"/>
                <a:cs typeface="Verdana" charset="0"/>
              </a:rPr>
              <a:t>Gulf and Fraser			40</a:t>
            </a:r>
          </a:p>
          <a:p>
            <a:pPr lvl="2" eaLnBrk="1" hangingPunct="1">
              <a:buSzPct val="100000"/>
              <a:buFont typeface="Wingdings" charset="2"/>
              <a:buChar char="§"/>
            </a:pPr>
            <a:r>
              <a:rPr lang="en-US" sz="900" dirty="0">
                <a:latin typeface="Verdana" charset="0"/>
                <a:ea typeface="Verdana" charset="0"/>
                <a:cs typeface="Verdana" charset="0"/>
              </a:rPr>
              <a:t>Coastal Community			43</a:t>
            </a:r>
          </a:p>
          <a:p>
            <a:pPr lvl="2" eaLnBrk="1" hangingPunct="1">
              <a:buSzPct val="100000"/>
              <a:buFont typeface="Wingdings" charset="2"/>
              <a:buChar char="§"/>
            </a:pPr>
            <a:r>
              <a:rPr lang="en-US" sz="900" dirty="0">
                <a:latin typeface="Verdana" charset="0"/>
                <a:ea typeface="Verdana" charset="0"/>
                <a:cs typeface="Verdana" charset="0"/>
              </a:rPr>
              <a:t>Interior			46</a:t>
            </a:r>
          </a:p>
        </p:txBody>
      </p:sp>
      <p:sp>
        <p:nvSpPr>
          <p:cNvPr id="409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64B128E-245D-491B-B1BC-4FC44FF18B81}" type="slidenum">
              <a:rPr lang="en-US" b="0" smtClean="0">
                <a:solidFill>
                  <a:schemeClr val="bg1"/>
                </a:solidFill>
              </a:rPr>
              <a:pPr/>
              <a:t>2</a:t>
            </a:fld>
            <a:endParaRPr lang="en-US" b="0" dirty="0">
              <a:solidFill>
                <a:schemeClr val="bg1"/>
              </a:solidFill>
            </a:endParaRPr>
          </a:p>
        </p:txBody>
      </p:sp>
      <p:sp>
        <p:nvSpPr>
          <p:cNvPr id="4102" name="Text Box 4"/>
          <p:cNvSpPr txBox="1">
            <a:spLocks noChangeArrowheads="1"/>
          </p:cNvSpPr>
          <p:nvPr/>
        </p:nvSpPr>
        <p:spPr bwMode="auto">
          <a:xfrm>
            <a:off x="5105400" y="1752600"/>
            <a:ext cx="3733800" cy="4499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Alberta Credit Unions		49</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50</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ATB Financial			54</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Servus			57</a:t>
            </a:r>
          </a:p>
          <a:p>
            <a:pPr marL="171450" indent="-1714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Connect First			60</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Saskatchewan Credit Unions</a:t>
            </a:r>
            <a:r>
              <a:rPr lang="en-US" sz="800" b="0" dirty="0">
                <a:solidFill>
                  <a:schemeClr val="tx1">
                    <a:lumMod val="50000"/>
                    <a:lumOff val="50000"/>
                  </a:schemeClr>
                </a:solidFill>
                <a:latin typeface="Verdana" charset="0"/>
                <a:ea typeface="Verdana" charset="0"/>
                <a:cs typeface="Verdana" charset="0"/>
              </a:rPr>
              <a:t>		63</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64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Affinity			68</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Conexus	  		71</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Innovation			74</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Manitoba Credit Unions</a:t>
            </a:r>
            <a:r>
              <a:rPr lang="en-US" sz="800" b="0" dirty="0">
                <a:solidFill>
                  <a:schemeClr val="tx1">
                    <a:lumMod val="50000"/>
                    <a:lumOff val="50000"/>
                  </a:schemeClr>
                </a:solidFill>
                <a:latin typeface="Verdana" charset="0"/>
                <a:ea typeface="Verdana" charset="0"/>
                <a:cs typeface="Verdana" charset="0"/>
              </a:rPr>
              <a:t>		77</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78</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Access			82</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Steinbach			85</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Assiniboine			88</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Cambrian	 		91</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Ontario Credit Unions</a:t>
            </a:r>
            <a:r>
              <a:rPr lang="en-US" sz="800" b="0" dirty="0">
                <a:solidFill>
                  <a:schemeClr val="tx1">
                    <a:lumMod val="50000"/>
                    <a:lumOff val="50000"/>
                  </a:schemeClr>
                </a:solidFill>
                <a:latin typeface="Verdana" charset="0"/>
                <a:ea typeface="Verdana" charset="0"/>
                <a:cs typeface="Verdana" charset="0"/>
              </a:rPr>
              <a:t>		93</a:t>
            </a:r>
          </a:p>
          <a:p>
            <a:pPr indent="-285750" algn="l">
              <a:spcBef>
                <a:spcPct val="20000"/>
              </a:spcBef>
              <a:buClr>
                <a:srgbClr val="00B0F0"/>
              </a:buClr>
              <a:buSzPct val="100000"/>
              <a:buFont typeface="Wingdings" charset="2"/>
              <a:buChar char="§"/>
            </a:pPr>
            <a:r>
              <a:rPr lang="en-US" sz="800" b="0" dirty="0">
                <a:solidFill>
                  <a:schemeClr val="tx1">
                    <a:lumMod val="50000"/>
                    <a:lumOff val="50000"/>
                  </a:schemeClr>
                </a:solidFill>
                <a:latin typeface="Verdana" charset="0"/>
                <a:ea typeface="Verdana" charset="0"/>
                <a:cs typeface="Verdana" charset="0"/>
              </a:rPr>
              <a:t>Share Summaries		94</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Meridian			98</a:t>
            </a:r>
          </a:p>
          <a:p>
            <a:pPr lvl="1" algn="l">
              <a:spcBef>
                <a:spcPct val="20000"/>
              </a:spcBef>
              <a:buClr>
                <a:srgbClr val="00B0F0"/>
              </a:buClr>
              <a:buFont typeface="Wingdings" charset="2"/>
              <a:buChar char="§"/>
            </a:pPr>
            <a:r>
              <a:rPr lang="en-US" sz="800" b="0" dirty="0" err="1">
                <a:solidFill>
                  <a:schemeClr val="tx1">
                    <a:lumMod val="50000"/>
                    <a:lumOff val="50000"/>
                  </a:schemeClr>
                </a:solidFill>
                <a:latin typeface="Verdana" charset="0"/>
                <a:ea typeface="Verdana" charset="0"/>
                <a:cs typeface="Verdana" charset="0"/>
              </a:rPr>
              <a:t>Motusbank</a:t>
            </a:r>
            <a:r>
              <a:rPr lang="en-US" sz="800" b="0" dirty="0">
                <a:solidFill>
                  <a:schemeClr val="tx1">
                    <a:lumMod val="50000"/>
                    <a:lumOff val="50000"/>
                  </a:schemeClr>
                </a:solidFill>
                <a:latin typeface="Verdana" charset="0"/>
                <a:ea typeface="Verdana" charset="0"/>
                <a:cs typeface="Verdana" charset="0"/>
              </a:rPr>
              <a:t>		99</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Alterna	  		102</a:t>
            </a:r>
          </a:p>
          <a:p>
            <a:pPr lvl="1"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Alterna Bank		103</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DUCA			106</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Libro 			109</a:t>
            </a:r>
          </a:p>
          <a:p>
            <a:pPr indent="-285750" algn="l">
              <a:spcBef>
                <a:spcPct val="20000"/>
              </a:spcBef>
              <a:buClr>
                <a:srgbClr val="00B0F0"/>
              </a:buClr>
              <a:buFont typeface="Wingdings" charset="2"/>
              <a:buChar char="§"/>
            </a:pPr>
            <a:r>
              <a:rPr lang="en-US" sz="800" b="0" dirty="0" err="1">
                <a:solidFill>
                  <a:schemeClr val="tx1">
                    <a:lumMod val="50000"/>
                    <a:lumOff val="50000"/>
                  </a:schemeClr>
                </a:solidFill>
                <a:latin typeface="Verdana" charset="0"/>
                <a:ea typeface="Verdana" charset="0"/>
                <a:cs typeface="Verdana" charset="0"/>
              </a:rPr>
              <a:t>FirstOntario</a:t>
            </a:r>
            <a:r>
              <a:rPr lang="en-US" sz="800" b="0" dirty="0">
                <a:solidFill>
                  <a:schemeClr val="tx1">
                    <a:lumMod val="50000"/>
                    <a:lumOff val="50000"/>
                  </a:schemeClr>
                </a:solidFill>
                <a:latin typeface="Verdana" charset="0"/>
                <a:ea typeface="Verdana" charset="0"/>
                <a:cs typeface="Verdana" charset="0"/>
              </a:rPr>
              <a:t>			113</a:t>
            </a:r>
          </a:p>
          <a:p>
            <a:pPr algn="l">
              <a:spcBef>
                <a:spcPct val="20000"/>
              </a:spcBef>
              <a:buClr>
                <a:srgbClr val="00B0F0"/>
              </a:buClr>
            </a:pPr>
            <a:r>
              <a:rPr lang="en-US" sz="800" dirty="0">
                <a:solidFill>
                  <a:schemeClr val="tx1">
                    <a:lumMod val="50000"/>
                    <a:lumOff val="50000"/>
                  </a:schemeClr>
                </a:solidFill>
                <a:latin typeface="Verdana" charset="0"/>
                <a:ea typeface="Verdana" charset="0"/>
                <a:cs typeface="Verdana" charset="0"/>
              </a:rPr>
              <a:t>National</a:t>
            </a:r>
            <a:r>
              <a:rPr lang="en-US" sz="800" b="0" dirty="0">
                <a:solidFill>
                  <a:schemeClr val="tx1">
                    <a:lumMod val="50000"/>
                    <a:lumOff val="50000"/>
                  </a:schemeClr>
                </a:solidFill>
                <a:latin typeface="Verdana" charset="0"/>
                <a:ea typeface="Verdana" charset="0"/>
                <a:cs typeface="Verdana" charset="0"/>
              </a:rPr>
              <a:t>			115</a:t>
            </a:r>
          </a:p>
          <a:p>
            <a:pPr indent="-285750" algn="l">
              <a:spcBef>
                <a:spcPct val="20000"/>
              </a:spcBef>
              <a:buClr>
                <a:srgbClr val="00B0F0"/>
              </a:buClr>
              <a:buFont typeface="Wingdings" charset="2"/>
              <a:buChar char="§"/>
            </a:pPr>
            <a:r>
              <a:rPr lang="en-US" sz="800" b="0" dirty="0" err="1">
                <a:solidFill>
                  <a:schemeClr val="tx1">
                    <a:lumMod val="50000"/>
                    <a:lumOff val="50000"/>
                  </a:schemeClr>
                </a:solidFill>
                <a:latin typeface="Verdana" charset="0"/>
                <a:ea typeface="Verdana" charset="0"/>
                <a:cs typeface="Verdana" charset="0"/>
              </a:rPr>
              <a:t>Wyth</a:t>
            </a:r>
            <a:r>
              <a:rPr lang="en-US" sz="800" b="0" dirty="0">
                <a:solidFill>
                  <a:schemeClr val="tx1">
                    <a:lumMod val="50000"/>
                    <a:lumOff val="50000"/>
                  </a:schemeClr>
                </a:solidFill>
                <a:latin typeface="Verdana" charset="0"/>
                <a:ea typeface="Verdana" charset="0"/>
                <a:cs typeface="Verdana" charset="0"/>
              </a:rPr>
              <a:t> Bank			116</a:t>
            </a:r>
          </a:p>
          <a:p>
            <a:pPr indent="-285750" algn="l">
              <a:spcBef>
                <a:spcPct val="20000"/>
              </a:spcBef>
              <a:buClr>
                <a:srgbClr val="00B0F0"/>
              </a:buClr>
              <a:buFont typeface="Wingdings" charset="2"/>
              <a:buChar char="§"/>
            </a:pPr>
            <a:r>
              <a:rPr lang="en-US" sz="800" b="0" dirty="0">
                <a:solidFill>
                  <a:schemeClr val="tx1">
                    <a:lumMod val="50000"/>
                    <a:lumOff val="50000"/>
                  </a:schemeClr>
                </a:solidFill>
                <a:latin typeface="Verdana" charset="0"/>
                <a:ea typeface="Verdana" charset="0"/>
                <a:cs typeface="Verdana" charset="0"/>
              </a:rPr>
              <a:t>UNI Financial Corporation		117</a:t>
            </a:r>
          </a:p>
          <a:p>
            <a:pPr algn="l">
              <a:spcBef>
                <a:spcPct val="20000"/>
              </a:spcBef>
              <a:buClr>
                <a:srgbClr val="00B0F0"/>
              </a:buClr>
            </a:pPr>
            <a:endParaRPr lang="en-US" sz="800" b="0" dirty="0">
              <a:solidFill>
                <a:schemeClr val="tx1">
                  <a:lumMod val="50000"/>
                  <a:lumOff val="50000"/>
                </a:schemeClr>
              </a:solidFill>
              <a:latin typeface="Verdana" charset="0"/>
              <a:ea typeface="Verdana" charset="0"/>
              <a:cs typeface="Verdana" charset="0"/>
            </a:endParaRPr>
          </a:p>
        </p:txBody>
      </p:sp>
      <p:sp>
        <p:nvSpPr>
          <p:cNvPr id="6" name="Rectangle 5"/>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92175" y="455081"/>
            <a:ext cx="8001000" cy="1216025"/>
          </a:xfrm>
        </p:spPr>
        <p:txBody>
          <a:bodyPr>
            <a:normAutofit/>
          </a:bodyPr>
          <a:lstStyle/>
          <a:p>
            <a:r>
              <a:rPr lang="en-US" dirty="0">
                <a:solidFill>
                  <a:schemeClr val="tx1">
                    <a:lumMod val="50000"/>
                    <a:lumOff val="50000"/>
                  </a:schemeClr>
                </a:solidFill>
              </a:rPr>
              <a:t>Personal Deposits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20</a:t>
            </a:fld>
            <a:endParaRPr lang="en-US" b="0">
              <a:solidFill>
                <a:schemeClr val="bg1"/>
              </a:solidFill>
            </a:endParaRPr>
          </a:p>
        </p:txBody>
      </p:sp>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2" name="Object 1">
            <a:extLst>
              <a:ext uri="{FF2B5EF4-FFF2-40B4-BE49-F238E27FC236}">
                <a16:creationId xmlns:a16="http://schemas.microsoft.com/office/drawing/2014/main" id="{E9DD94E1-39E7-43CA-B527-14138715141F}"/>
              </a:ext>
            </a:extLst>
          </p:cNvPr>
          <p:cNvGraphicFramePr>
            <a:graphicFrameLocks noChangeAspect="1"/>
          </p:cNvGraphicFramePr>
          <p:nvPr>
            <p:extLst>
              <p:ext uri="{D42A27DB-BD31-4B8C-83A1-F6EECF244321}">
                <p14:modId xmlns:p14="http://schemas.microsoft.com/office/powerpoint/2010/main" val="2109391719"/>
              </p:ext>
            </p:extLst>
          </p:nvPr>
        </p:nvGraphicFramePr>
        <p:xfrm>
          <a:off x="879475" y="1893888"/>
          <a:ext cx="4043363" cy="4162425"/>
        </p:xfrm>
        <a:graphic>
          <a:graphicData uri="http://schemas.openxmlformats.org/presentationml/2006/ole">
            <mc:AlternateContent xmlns:mc="http://schemas.openxmlformats.org/markup-compatibility/2006">
              <mc:Choice xmlns:v="urn:schemas-microsoft-com:vml" Requires="v">
                <p:oleObj name="Macro-Enabled Worksheet" r:id="rId3" imgW="3985971" imgH="3485881" progId="Excel.SheetMacroEnabled.12">
                  <p:link updateAutomatic="1"/>
                </p:oleObj>
              </mc:Choice>
              <mc:Fallback>
                <p:oleObj name="Macro-Enabled Worksheet" r:id="rId3" imgW="3985971" imgH="3485881" progId="Excel.SheetMacroEnabled.12">
                  <p:link updateAutomatic="1"/>
                  <p:pic>
                    <p:nvPicPr>
                      <p:cNvPr id="2" name="Object 1">
                        <a:extLst>
                          <a:ext uri="{FF2B5EF4-FFF2-40B4-BE49-F238E27FC236}">
                            <a16:creationId xmlns:a16="http://schemas.microsoft.com/office/drawing/2014/main" id="{E9DD94E1-39E7-43CA-B527-14138715141F}"/>
                          </a:ext>
                        </a:extLst>
                      </p:cNvPr>
                      <p:cNvPicPr/>
                      <p:nvPr/>
                    </p:nvPicPr>
                    <p:blipFill>
                      <a:blip r:embed="rId4"/>
                      <a:stretch>
                        <a:fillRect/>
                      </a:stretch>
                    </p:blipFill>
                    <p:spPr>
                      <a:xfrm>
                        <a:off x="879475" y="1893888"/>
                        <a:ext cx="4043363" cy="416242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07F807C-614A-5FD3-36D5-B02FB51D34DE}"/>
              </a:ext>
            </a:extLst>
          </p:cNvPr>
          <p:cNvPicPr>
            <a:picLocks noChangeAspect="1"/>
          </p:cNvPicPr>
          <p:nvPr/>
        </p:nvPicPr>
        <p:blipFill>
          <a:blip r:embed="rId5"/>
          <a:stretch>
            <a:fillRect/>
          </a:stretch>
        </p:blipFill>
        <p:spPr>
          <a:xfrm>
            <a:off x="4660232" y="4114800"/>
            <a:ext cx="4331368" cy="2057400"/>
          </a:xfrm>
          <a:prstGeom prst="rect">
            <a:avLst/>
          </a:prstGeom>
        </p:spPr>
      </p:pic>
    </p:spTree>
    <p:extLst>
      <p:ext uri="{BB962C8B-B14F-4D97-AF65-F5344CB8AC3E}">
        <p14:creationId xmlns:p14="http://schemas.microsoft.com/office/powerpoint/2010/main" val="257096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79205" y="535097"/>
            <a:ext cx="8001000" cy="1216025"/>
          </a:xfrm>
        </p:spPr>
        <p:txBody>
          <a:bodyPr>
            <a:normAutofit/>
          </a:bodyPr>
          <a:lstStyle/>
          <a:p>
            <a:r>
              <a:rPr lang="en-US" dirty="0">
                <a:solidFill>
                  <a:schemeClr val="tx1">
                    <a:lumMod val="50000"/>
                    <a:lumOff val="50000"/>
                  </a:schemeClr>
                </a:solidFill>
              </a:rPr>
              <a:t>Personal Loans – BC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BC Banks and Credit Unions</a:t>
            </a:r>
            <a:endParaRPr lang="en-CA" sz="1800" dirty="0">
              <a:solidFill>
                <a:schemeClr val="tx1">
                  <a:lumMod val="50000"/>
                  <a:lumOff val="50000"/>
                </a:schemeClr>
              </a:solidFill>
            </a:endParaRPr>
          </a:p>
        </p:txBody>
      </p:sp>
      <p:sp>
        <p:nvSpPr>
          <p:cNvPr id="1229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3DE2C49-3926-4A64-95ED-F30BD685D699}" type="slidenum">
              <a:rPr lang="en-US" b="0" smtClean="0">
                <a:solidFill>
                  <a:schemeClr val="bg1"/>
                </a:solidFill>
              </a:rPr>
              <a:pPr/>
              <a:t>21</a:t>
            </a:fld>
            <a:endParaRPr lang="en-US" b="0">
              <a:solidFill>
                <a:schemeClr val="bg1"/>
              </a:solidFill>
            </a:endParaRPr>
          </a:p>
        </p:txBody>
      </p:sp>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2" name="Object 1">
            <a:extLst>
              <a:ext uri="{FF2B5EF4-FFF2-40B4-BE49-F238E27FC236}">
                <a16:creationId xmlns:a16="http://schemas.microsoft.com/office/drawing/2014/main" id="{315339F1-9D17-4A22-95C1-9CCB6058E0FC}"/>
              </a:ext>
            </a:extLst>
          </p:cNvPr>
          <p:cNvGraphicFramePr>
            <a:graphicFrameLocks noChangeAspect="1"/>
          </p:cNvGraphicFramePr>
          <p:nvPr>
            <p:extLst>
              <p:ext uri="{D42A27DB-BD31-4B8C-83A1-F6EECF244321}">
                <p14:modId xmlns:p14="http://schemas.microsoft.com/office/powerpoint/2010/main" val="3235178920"/>
              </p:ext>
            </p:extLst>
          </p:nvPr>
        </p:nvGraphicFramePr>
        <p:xfrm>
          <a:off x="1065213" y="1814513"/>
          <a:ext cx="3962400" cy="4422775"/>
        </p:xfrm>
        <a:graphic>
          <a:graphicData uri="http://schemas.openxmlformats.org/presentationml/2006/ole">
            <mc:AlternateContent xmlns:mc="http://schemas.openxmlformats.org/markup-compatibility/2006">
              <mc:Choice xmlns:v="urn:schemas-microsoft-com:vml" Requires="v">
                <p:oleObj name="Macro-Enabled Worksheet" r:id="rId3" imgW="4052621" imgH="3690814" progId="Excel.SheetMacroEnabled.12">
                  <p:link updateAutomatic="1"/>
                </p:oleObj>
              </mc:Choice>
              <mc:Fallback>
                <p:oleObj name="Macro-Enabled Worksheet" r:id="rId3" imgW="4052621" imgH="3690814" progId="Excel.SheetMacroEnabled.12">
                  <p:link updateAutomatic="1"/>
                  <p:pic>
                    <p:nvPicPr>
                      <p:cNvPr id="2" name="Object 1">
                        <a:extLst>
                          <a:ext uri="{FF2B5EF4-FFF2-40B4-BE49-F238E27FC236}">
                            <a16:creationId xmlns:a16="http://schemas.microsoft.com/office/drawing/2014/main" id="{315339F1-9D17-4A22-95C1-9CCB6058E0FC}"/>
                          </a:ext>
                        </a:extLst>
                      </p:cNvPr>
                      <p:cNvPicPr/>
                      <p:nvPr/>
                    </p:nvPicPr>
                    <p:blipFill>
                      <a:blip r:embed="rId4"/>
                      <a:stretch>
                        <a:fillRect/>
                      </a:stretch>
                    </p:blipFill>
                    <p:spPr>
                      <a:xfrm>
                        <a:off x="1065213" y="1814513"/>
                        <a:ext cx="3962400" cy="442277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01C97F9-28A4-A41A-6974-FA474DD9B841}"/>
              </a:ext>
            </a:extLst>
          </p:cNvPr>
          <p:cNvPicPr>
            <a:picLocks noChangeAspect="1"/>
          </p:cNvPicPr>
          <p:nvPr/>
        </p:nvPicPr>
        <p:blipFill>
          <a:blip r:embed="rId5"/>
          <a:stretch>
            <a:fillRect/>
          </a:stretch>
        </p:blipFill>
        <p:spPr>
          <a:xfrm>
            <a:off x="4575411" y="4114800"/>
            <a:ext cx="4466989" cy="2121820"/>
          </a:xfrm>
          <a:prstGeom prst="rect">
            <a:avLst/>
          </a:prstGeom>
        </p:spPr>
      </p:pic>
    </p:spTree>
    <p:extLst>
      <p:ext uri="{BB962C8B-B14F-4D97-AF65-F5344CB8AC3E}">
        <p14:creationId xmlns:p14="http://schemas.microsoft.com/office/powerpoint/2010/main" val="233792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E3E-B85E-1882-C8C3-07864CA2102E}"/>
              </a:ext>
            </a:extLst>
          </p:cNvPr>
          <p:cNvSpPr>
            <a:spLocks noGrp="1"/>
          </p:cNvSpPr>
          <p:nvPr>
            <p:ph type="title"/>
          </p:nvPr>
        </p:nvSpPr>
        <p:spPr/>
        <p:txBody>
          <a:bodyPr/>
          <a:lstStyle/>
          <a:p>
            <a:r>
              <a:rPr lang="en-CA" dirty="0"/>
              <a:t>BC Income Key Performance Indicators</a:t>
            </a:r>
          </a:p>
        </p:txBody>
      </p:sp>
      <p:sp>
        <p:nvSpPr>
          <p:cNvPr id="4" name="Slide Number Placeholder 3">
            <a:extLst>
              <a:ext uri="{FF2B5EF4-FFF2-40B4-BE49-F238E27FC236}">
                <a16:creationId xmlns:a16="http://schemas.microsoft.com/office/drawing/2014/main" id="{A2EA5B2A-5EDD-5E46-BC86-40BACA7E7DC7}"/>
              </a:ext>
            </a:extLst>
          </p:cNvPr>
          <p:cNvSpPr>
            <a:spLocks noGrp="1"/>
          </p:cNvSpPr>
          <p:nvPr>
            <p:ph type="sldNum" sz="quarter" idx="12"/>
          </p:nvPr>
        </p:nvSpPr>
        <p:spPr/>
        <p:txBody>
          <a:bodyPr/>
          <a:lstStyle/>
          <a:p>
            <a:pPr>
              <a:defRPr/>
            </a:pPr>
            <a:fld id="{FD73080F-6EFF-4CB2-BC74-263AF00EEE29}" type="slidenum">
              <a:rPr lang="en-US" smtClean="0"/>
              <a:pPr>
                <a:defRPr/>
              </a:pPr>
              <a:t>22</a:t>
            </a:fld>
            <a:endParaRPr lang="en-US"/>
          </a:p>
        </p:txBody>
      </p:sp>
      <p:sp>
        <p:nvSpPr>
          <p:cNvPr id="6" name="TextBox 5">
            <a:extLst>
              <a:ext uri="{FF2B5EF4-FFF2-40B4-BE49-F238E27FC236}">
                <a16:creationId xmlns:a16="http://schemas.microsoft.com/office/drawing/2014/main" id="{E014066D-854D-3676-E0DD-FB574658972C}"/>
              </a:ext>
            </a:extLst>
          </p:cNvPr>
          <p:cNvSpPr txBox="1"/>
          <p:nvPr/>
        </p:nvSpPr>
        <p:spPr>
          <a:xfrm>
            <a:off x="4953000" y="1905000"/>
            <a:ext cx="4029963" cy="830997"/>
          </a:xfrm>
          <a:prstGeom prst="rect">
            <a:avLst/>
          </a:prstGeom>
          <a:noFill/>
        </p:spPr>
        <p:txBody>
          <a:bodyPr wrap="square" rtlCol="0">
            <a:spAutoFit/>
          </a:bodyPr>
          <a:lstStyle/>
          <a:p>
            <a:pPr marL="171450" indent="-171450" algn="l">
              <a:buFont typeface="Arial" panose="020B0604020202020204" pitchFamily="34" charset="0"/>
              <a:buChar char="•"/>
            </a:pPr>
            <a:r>
              <a:rPr lang="en-CA" b="0" dirty="0"/>
              <a:t>Sorted in order of 5-year average ROE</a:t>
            </a:r>
          </a:p>
          <a:p>
            <a:pPr marL="171450" indent="-171450" algn="l">
              <a:buFont typeface="Arial" panose="020B0604020202020204" pitchFamily="34" charset="0"/>
              <a:buChar char="•"/>
            </a:pPr>
            <a:r>
              <a:rPr lang="en-CA" b="0" dirty="0"/>
              <a:t>Shading indicates better (green) or worse (red) than 25 CU average.</a:t>
            </a:r>
          </a:p>
          <a:p>
            <a:pPr marL="171450" indent="-171450" algn="l">
              <a:buFont typeface="Arial" panose="020B0604020202020204" pitchFamily="34" charset="0"/>
              <a:buChar char="•"/>
            </a:pPr>
            <a:endParaRPr lang="en-CA" b="0" dirty="0"/>
          </a:p>
        </p:txBody>
      </p:sp>
      <p:graphicFrame>
        <p:nvGraphicFramePr>
          <p:cNvPr id="9" name="Chart 8">
            <a:extLst>
              <a:ext uri="{FF2B5EF4-FFF2-40B4-BE49-F238E27FC236}">
                <a16:creationId xmlns:a16="http://schemas.microsoft.com/office/drawing/2014/main" id="{00000000-0008-0000-1400-00003A000000}"/>
              </a:ext>
            </a:extLst>
          </p:cNvPr>
          <p:cNvGraphicFramePr>
            <a:graphicFrameLocks/>
          </p:cNvGraphicFramePr>
          <p:nvPr>
            <p:extLst>
              <p:ext uri="{D42A27DB-BD31-4B8C-83A1-F6EECF244321}">
                <p14:modId xmlns:p14="http://schemas.microsoft.com/office/powerpoint/2010/main" val="1566160445"/>
              </p:ext>
            </p:extLst>
          </p:nvPr>
        </p:nvGraphicFramePr>
        <p:xfrm>
          <a:off x="914400" y="1905000"/>
          <a:ext cx="3405188" cy="411067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1D17A879-DC30-F78B-3334-2B5567999641}"/>
              </a:ext>
            </a:extLst>
          </p:cNvPr>
          <p:cNvPicPr>
            <a:picLocks noChangeAspect="1"/>
          </p:cNvPicPr>
          <p:nvPr/>
        </p:nvPicPr>
        <p:blipFill>
          <a:blip r:embed="rId3"/>
          <a:stretch>
            <a:fillRect/>
          </a:stretch>
        </p:blipFill>
        <p:spPr>
          <a:xfrm>
            <a:off x="4319588" y="4893096"/>
            <a:ext cx="4643322" cy="1380703"/>
          </a:xfrm>
          <a:prstGeom prst="rect">
            <a:avLst/>
          </a:prstGeom>
        </p:spPr>
      </p:pic>
      <p:sp>
        <p:nvSpPr>
          <p:cNvPr id="3" name="Text Box 6">
            <a:extLst>
              <a:ext uri="{FF2B5EF4-FFF2-40B4-BE49-F238E27FC236}">
                <a16:creationId xmlns:a16="http://schemas.microsoft.com/office/drawing/2014/main" id="{F1D36654-45F1-6C88-05DC-CF4C9130604E}"/>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397517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443793"/>
            <a:ext cx="34290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23</a:t>
            </a:fld>
            <a:endParaRPr lang="en-US" b="0">
              <a:solidFill>
                <a:schemeClr val="bg1"/>
              </a:solidFill>
            </a:endParaRPr>
          </a:p>
        </p:txBody>
      </p:sp>
      <p:sp>
        <p:nvSpPr>
          <p:cNvPr id="2" name="TextBox 1"/>
          <p:cNvSpPr txBox="1"/>
          <p:nvPr/>
        </p:nvSpPr>
        <p:spPr>
          <a:xfrm>
            <a:off x="6705600" y="6534626"/>
            <a:ext cx="990600" cy="215444"/>
          </a:xfrm>
          <a:prstGeom prst="rect">
            <a:avLst/>
          </a:prstGeom>
          <a:noFill/>
        </p:spPr>
        <p:txBody>
          <a:bodyPr wrap="square" rtlCol="0">
            <a:spAutoFit/>
          </a:bodyPr>
          <a:lstStyle/>
          <a:p>
            <a:r>
              <a:rPr lang="en-US" sz="800" b="0" dirty="0"/>
              <a:t>18 AT 5</a:t>
            </a:r>
          </a:p>
        </p:txBody>
      </p:sp>
      <p:sp>
        <p:nvSpPr>
          <p:cNvPr id="11"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5" descr="Vanc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id="{1573A64E-E8E5-493D-FFA9-8147839760AA}"/>
              </a:ext>
            </a:extLst>
          </p:cNvPr>
          <p:cNvSpPr txBox="1"/>
          <p:nvPr/>
        </p:nvSpPr>
        <p:spPr>
          <a:xfrm>
            <a:off x="5063151" y="2078690"/>
            <a:ext cx="3833035" cy="1015663"/>
          </a:xfrm>
          <a:prstGeom prst="rect">
            <a:avLst/>
          </a:prstGeom>
          <a:noFill/>
        </p:spPr>
        <p:txBody>
          <a:bodyPr wrap="square" rtlCol="0">
            <a:spAutoFit/>
          </a:bodyPr>
          <a:lstStyle/>
          <a:p>
            <a:pPr algn="l"/>
            <a:r>
              <a:rPr lang="en-CA" sz="1000" b="0" dirty="0"/>
              <a:t>Vancity is Canada and BC’s largest credit union with assets of $29.0B, 545k members and 51 locations (Q2’24).</a:t>
            </a:r>
          </a:p>
          <a:p>
            <a:pPr algn="l"/>
            <a:endParaRPr lang="en-CA" sz="1000" b="0" dirty="0"/>
          </a:p>
          <a:p>
            <a:pPr algn="l"/>
            <a:endParaRPr lang="en-CA" sz="1000" b="0" dirty="0"/>
          </a:p>
          <a:p>
            <a:pPr algn="l"/>
            <a:endParaRPr lang="en-US" sz="1000" b="0" dirty="0"/>
          </a:p>
        </p:txBody>
      </p:sp>
      <p:graphicFrame>
        <p:nvGraphicFramePr>
          <p:cNvPr id="7" name="Object 6">
            <a:extLst>
              <a:ext uri="{FF2B5EF4-FFF2-40B4-BE49-F238E27FC236}">
                <a16:creationId xmlns:a16="http://schemas.microsoft.com/office/drawing/2014/main" id="{E4FFC5D7-334F-F4A3-2988-2A800CEBB2B0}"/>
              </a:ext>
            </a:extLst>
          </p:cNvPr>
          <p:cNvGraphicFramePr>
            <a:graphicFrameLocks noChangeAspect="1"/>
          </p:cNvGraphicFramePr>
          <p:nvPr>
            <p:extLst>
              <p:ext uri="{D42A27DB-BD31-4B8C-83A1-F6EECF244321}">
                <p14:modId xmlns:p14="http://schemas.microsoft.com/office/powerpoint/2010/main" val="3597746093"/>
              </p:ext>
            </p:extLst>
          </p:nvPr>
        </p:nvGraphicFramePr>
        <p:xfrm>
          <a:off x="595313" y="1974850"/>
          <a:ext cx="3835400" cy="4271963"/>
        </p:xfrm>
        <a:graphic>
          <a:graphicData uri="http://schemas.openxmlformats.org/presentationml/2006/ole">
            <mc:AlternateContent xmlns:mc="http://schemas.openxmlformats.org/markup-compatibility/2006">
              <mc:Choice xmlns:v="urn:schemas-microsoft-com:vml" Requires="v">
                <p:oleObj name="Macro-Enabled Worksheet" r:id="rId4" imgW="4066845" imgH="4271727" progId="Excel.SheetMacroEnabled.12">
                  <p:link updateAutomatic="1"/>
                </p:oleObj>
              </mc:Choice>
              <mc:Fallback>
                <p:oleObj name="Macro-Enabled Worksheet" r:id="rId4" imgW="4066845" imgH="4271727" progId="Excel.SheetMacroEnabled.12">
                  <p:link updateAutomatic="1"/>
                  <p:pic>
                    <p:nvPicPr>
                      <p:cNvPr id="7" name="Object 6">
                        <a:extLst>
                          <a:ext uri="{FF2B5EF4-FFF2-40B4-BE49-F238E27FC236}">
                            <a16:creationId xmlns:a16="http://schemas.microsoft.com/office/drawing/2014/main" id="{E4FFC5D7-334F-F4A3-2988-2A800CEBB2B0}"/>
                          </a:ext>
                        </a:extLst>
                      </p:cNvPr>
                      <p:cNvPicPr/>
                      <p:nvPr/>
                    </p:nvPicPr>
                    <p:blipFill>
                      <a:blip r:embed="rId5"/>
                      <a:stretch>
                        <a:fillRect/>
                      </a:stretch>
                    </p:blipFill>
                    <p:spPr>
                      <a:xfrm>
                        <a:off x="595313" y="1974850"/>
                        <a:ext cx="3835400" cy="427196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7D19AD7-786B-8F11-B371-287AC09EFA93}"/>
              </a:ext>
            </a:extLst>
          </p:cNvPr>
          <p:cNvPicPr>
            <a:picLocks noChangeAspect="1"/>
          </p:cNvPicPr>
          <p:nvPr/>
        </p:nvPicPr>
        <p:blipFill>
          <a:blip r:embed="rId6"/>
          <a:stretch>
            <a:fillRect/>
          </a:stretch>
        </p:blipFill>
        <p:spPr>
          <a:xfrm>
            <a:off x="4790981" y="4495800"/>
            <a:ext cx="4229100" cy="1689100"/>
          </a:xfrm>
          <a:prstGeom prst="rect">
            <a:avLst/>
          </a:prstGeom>
        </p:spPr>
      </p:pic>
    </p:spTree>
    <p:extLst>
      <p:ext uri="{BB962C8B-B14F-4D97-AF65-F5344CB8AC3E}">
        <p14:creationId xmlns:p14="http://schemas.microsoft.com/office/powerpoint/2010/main" val="172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F3D5-2ECA-4539-B20B-044446382CE2}"/>
              </a:ext>
            </a:extLst>
          </p:cNvPr>
          <p:cNvSpPr>
            <a:spLocks noGrp="1"/>
          </p:cNvSpPr>
          <p:nvPr>
            <p:ph type="title"/>
          </p:nvPr>
        </p:nvSpPr>
        <p:spPr>
          <a:xfrm>
            <a:off x="3657600" y="206521"/>
            <a:ext cx="47091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364E12C-40B5-4F26-A1EC-4923EC47224E}"/>
              </a:ext>
            </a:extLst>
          </p:cNvPr>
          <p:cNvSpPr>
            <a:spLocks noGrp="1"/>
          </p:cNvSpPr>
          <p:nvPr>
            <p:ph type="sldNum" sz="quarter" idx="12"/>
          </p:nvPr>
        </p:nvSpPr>
        <p:spPr/>
        <p:txBody>
          <a:bodyPr/>
          <a:lstStyle/>
          <a:p>
            <a:pPr>
              <a:defRPr/>
            </a:pPr>
            <a:fld id="{FD73080F-6EFF-4CB2-BC74-263AF00EEE29}" type="slidenum">
              <a:rPr lang="en-US" smtClean="0"/>
              <a:pPr>
                <a:defRPr/>
              </a:pPr>
              <a:t>24</a:t>
            </a:fld>
            <a:endParaRPr lang="en-US"/>
          </a:p>
        </p:txBody>
      </p:sp>
      <p:pic>
        <p:nvPicPr>
          <p:cNvPr id="5" name="Picture 5" descr="Vancity">
            <a:extLst>
              <a:ext uri="{FF2B5EF4-FFF2-40B4-BE49-F238E27FC236}">
                <a16:creationId xmlns:a16="http://schemas.microsoft.com/office/drawing/2014/main" id="{93194FD2-033E-4D72-8D20-48FF4971D1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aphicFrame>
        <p:nvGraphicFramePr>
          <p:cNvPr id="9" name="Object 8">
            <a:extLst>
              <a:ext uri="{FF2B5EF4-FFF2-40B4-BE49-F238E27FC236}">
                <a16:creationId xmlns:a16="http://schemas.microsoft.com/office/drawing/2014/main" id="{4D40904F-46CA-4979-AF86-524622E8E6F4}"/>
              </a:ext>
            </a:extLst>
          </p:cNvPr>
          <p:cNvGraphicFramePr>
            <a:graphicFrameLocks noChangeAspect="1"/>
          </p:cNvGraphicFramePr>
          <p:nvPr>
            <p:extLst>
              <p:ext uri="{D42A27DB-BD31-4B8C-83A1-F6EECF244321}">
                <p14:modId xmlns:p14="http://schemas.microsoft.com/office/powerpoint/2010/main" val="1687917410"/>
              </p:ext>
            </p:extLst>
          </p:nvPr>
        </p:nvGraphicFramePr>
        <p:xfrm>
          <a:off x="228600" y="1900238"/>
          <a:ext cx="3838575" cy="4062412"/>
        </p:xfrm>
        <a:graphic>
          <a:graphicData uri="http://schemas.openxmlformats.org/presentationml/2006/ole">
            <mc:AlternateContent xmlns:mc="http://schemas.openxmlformats.org/markup-compatibility/2006">
              <mc:Choice xmlns:v="urn:schemas-microsoft-com:vml" Requires="v">
                <p:oleObj name="Macro-Enabled Worksheet" r:id="rId3" imgW="3838448" imgH="4062356" progId="Excel.SheetMacroEnabled.12">
                  <p:link updateAutomatic="1"/>
                </p:oleObj>
              </mc:Choice>
              <mc:Fallback>
                <p:oleObj name="Macro-Enabled Worksheet" r:id="rId3" imgW="3838448" imgH="4062356" progId="Excel.SheetMacroEnabled.12">
                  <p:link updateAutomatic="1"/>
                  <p:pic>
                    <p:nvPicPr>
                      <p:cNvPr id="9" name="Object 8">
                        <a:extLst>
                          <a:ext uri="{FF2B5EF4-FFF2-40B4-BE49-F238E27FC236}">
                            <a16:creationId xmlns:a16="http://schemas.microsoft.com/office/drawing/2014/main" id="{4D40904F-46CA-4979-AF86-524622E8E6F4}"/>
                          </a:ext>
                        </a:extLst>
                      </p:cNvPr>
                      <p:cNvPicPr/>
                      <p:nvPr/>
                    </p:nvPicPr>
                    <p:blipFill>
                      <a:blip r:embed="rId4"/>
                      <a:stretch>
                        <a:fillRect/>
                      </a:stretch>
                    </p:blipFill>
                    <p:spPr>
                      <a:xfrm>
                        <a:off x="228600" y="1900238"/>
                        <a:ext cx="3838575" cy="40624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A3670F7-F850-4F9B-849A-BC50DDE41407}"/>
              </a:ext>
            </a:extLst>
          </p:cNvPr>
          <p:cNvGraphicFramePr>
            <a:graphicFrameLocks noChangeAspect="1"/>
          </p:cNvGraphicFramePr>
          <p:nvPr>
            <p:extLst>
              <p:ext uri="{D42A27DB-BD31-4B8C-83A1-F6EECF244321}">
                <p14:modId xmlns:p14="http://schemas.microsoft.com/office/powerpoint/2010/main" val="2145763636"/>
              </p:ext>
            </p:extLst>
          </p:nvPr>
        </p:nvGraphicFramePr>
        <p:xfrm>
          <a:off x="4402138" y="1884363"/>
          <a:ext cx="3838575" cy="2905125"/>
        </p:xfrm>
        <a:graphic>
          <a:graphicData uri="http://schemas.openxmlformats.org/presentationml/2006/ole">
            <mc:AlternateContent xmlns:mc="http://schemas.openxmlformats.org/markup-compatibility/2006">
              <mc:Choice xmlns:v="urn:schemas-microsoft-com:vml" Requires="v">
                <p:oleObj name="Macro-Enabled Worksheet" r:id="rId5" imgW="3838448" imgH="2904968" progId="Excel.SheetMacroEnabled.12">
                  <p:link updateAutomatic="1"/>
                </p:oleObj>
              </mc:Choice>
              <mc:Fallback>
                <p:oleObj name="Macro-Enabled Worksheet" r:id="rId5" imgW="3838448" imgH="2904968" progId="Excel.SheetMacroEnabled.12">
                  <p:link updateAutomatic="1"/>
                  <p:pic>
                    <p:nvPicPr>
                      <p:cNvPr id="10" name="Object 9">
                        <a:extLst>
                          <a:ext uri="{FF2B5EF4-FFF2-40B4-BE49-F238E27FC236}">
                            <a16:creationId xmlns:a16="http://schemas.microsoft.com/office/drawing/2014/main" id="{AA3670F7-F850-4F9B-849A-BC50DDE41407}"/>
                          </a:ext>
                        </a:extLst>
                      </p:cNvPr>
                      <p:cNvPicPr/>
                      <p:nvPr/>
                    </p:nvPicPr>
                    <p:blipFill>
                      <a:blip r:embed="rId6"/>
                      <a:stretch>
                        <a:fillRect/>
                      </a:stretch>
                    </p:blipFill>
                    <p:spPr>
                      <a:xfrm>
                        <a:off x="4402138" y="1884363"/>
                        <a:ext cx="3838575" cy="290512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C5CF030-668A-76A5-DDD0-14794A74D5E1}"/>
              </a:ext>
            </a:extLst>
          </p:cNvPr>
          <p:cNvPicPr>
            <a:picLocks noChangeAspect="1"/>
          </p:cNvPicPr>
          <p:nvPr/>
        </p:nvPicPr>
        <p:blipFill>
          <a:blip r:embed="rId7"/>
          <a:stretch>
            <a:fillRect/>
          </a:stretch>
        </p:blipFill>
        <p:spPr>
          <a:xfrm>
            <a:off x="4274055" y="4997373"/>
            <a:ext cx="4610100" cy="1358900"/>
          </a:xfrm>
          <a:prstGeom prst="rect">
            <a:avLst/>
          </a:prstGeom>
        </p:spPr>
      </p:pic>
    </p:spTree>
    <p:extLst>
      <p:ext uri="{BB962C8B-B14F-4D97-AF65-F5344CB8AC3E}">
        <p14:creationId xmlns:p14="http://schemas.microsoft.com/office/powerpoint/2010/main" val="407513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677285" y="323321"/>
            <a:ext cx="4689475" cy="1216025"/>
          </a:xfrm>
        </p:spPr>
        <p:txBody>
          <a:bodyPr/>
          <a:lstStyle/>
          <a:p>
            <a:pPr eaLnBrk="1" hangingPunct="1"/>
            <a:r>
              <a:rPr lang="en-CA" dirty="0"/>
              <a:t>Press Releases</a:t>
            </a:r>
          </a:p>
        </p:txBody>
      </p:sp>
      <p:sp>
        <p:nvSpPr>
          <p:cNvPr id="41989" name="Rectangle 3"/>
          <p:cNvSpPr>
            <a:spLocks noGrp="1" noChangeArrowheads="1"/>
          </p:cNvSpPr>
          <p:nvPr>
            <p:ph idx="1"/>
          </p:nvPr>
        </p:nvSpPr>
        <p:spPr>
          <a:xfrm>
            <a:off x="865562" y="1845734"/>
            <a:ext cx="7543801" cy="4023360"/>
          </a:xfrm>
        </p:spPr>
        <p:txBody>
          <a:bodyPr>
            <a:noAutofit/>
          </a:bodyPr>
          <a:lstStyle/>
          <a:p>
            <a:pPr algn="l"/>
            <a:r>
              <a:rPr lang="en-CA" sz="1200" b="1" i="0" u="none" strike="noStrike" dirty="0">
                <a:solidFill>
                  <a:srgbClr val="000000"/>
                </a:solidFill>
                <a:effectLst/>
                <a:latin typeface="Open Sans" panose="020B0606030504020204" pitchFamily="34" charset="0"/>
              </a:rPr>
              <a:t>Thursday, June 13, 2024, Territories of Musqueam, Squamish and Tsleil-Waututh Nations/Vancouver B.C.</a:t>
            </a:r>
            <a:r>
              <a:rPr lang="en-CA" sz="1200" b="0" i="0" u="none" strike="noStrike" dirty="0">
                <a:solidFill>
                  <a:srgbClr val="000000"/>
                </a:solidFill>
                <a:effectLst/>
                <a:latin typeface="Open Sans" panose="020B0606030504020204" pitchFamily="34" charset="0"/>
              </a:rPr>
              <a:t> – Wellington Holbrook, </a:t>
            </a:r>
            <a:r>
              <a:rPr lang="en-CA" sz="1200" b="0" i="0" u="none" strike="noStrike" dirty="0" err="1">
                <a:solidFill>
                  <a:srgbClr val="000000"/>
                </a:solidFill>
                <a:effectLst/>
                <a:latin typeface="Open Sans" panose="020B0606030504020204" pitchFamily="34" charset="0"/>
              </a:rPr>
              <a:t>Vancity’s</a:t>
            </a:r>
            <a:r>
              <a:rPr lang="en-CA" sz="1200" b="0" i="0" u="none" strike="noStrike" dirty="0">
                <a:solidFill>
                  <a:srgbClr val="000000"/>
                </a:solidFill>
                <a:effectLst/>
                <a:latin typeface="Open Sans" panose="020B0606030504020204" pitchFamily="34" charset="0"/>
              </a:rPr>
              <a:t> President and CEO, today issued the following statement regarding organizational changes at the credit union.</a:t>
            </a:r>
          </a:p>
          <a:p>
            <a:pPr algn="l"/>
            <a:r>
              <a:rPr lang="en-CA" sz="1200" b="0" i="0" u="none" strike="noStrike" dirty="0">
                <a:solidFill>
                  <a:srgbClr val="000000"/>
                </a:solidFill>
                <a:effectLst/>
                <a:latin typeface="Open Sans" panose="020B0606030504020204" pitchFamily="34" charset="0"/>
              </a:rPr>
              <a:t>“Earlier today, the </a:t>
            </a:r>
            <a:r>
              <a:rPr lang="en-CA" sz="1200" b="0" i="0" u="none" strike="noStrike" dirty="0" err="1">
                <a:solidFill>
                  <a:srgbClr val="000000"/>
                </a:solidFill>
                <a:effectLst/>
                <a:latin typeface="Open Sans" panose="020B0606030504020204" pitchFamily="34" charset="0"/>
              </a:rPr>
              <a:t>Vancity</a:t>
            </a:r>
            <a:r>
              <a:rPr lang="en-CA" sz="1200" b="0" i="0" u="none" strike="noStrike" dirty="0">
                <a:solidFill>
                  <a:srgbClr val="000000"/>
                </a:solidFill>
                <a:effectLst/>
                <a:latin typeface="Open Sans" panose="020B0606030504020204" pitchFamily="34" charset="0"/>
              </a:rPr>
              <a:t> leadership team held an all-staff meeting to announce difficult changes involving organizational restructuring. As part of these changes across the </a:t>
            </a:r>
            <a:r>
              <a:rPr lang="en-CA" sz="1200" b="0" i="0" u="none" strike="noStrike" dirty="0" err="1">
                <a:solidFill>
                  <a:srgbClr val="000000"/>
                </a:solidFill>
                <a:effectLst/>
                <a:latin typeface="Open Sans" panose="020B0606030504020204" pitchFamily="34" charset="0"/>
              </a:rPr>
              <a:t>Vancity</a:t>
            </a:r>
            <a:r>
              <a:rPr lang="en-CA" sz="1200" b="0" i="0" u="none" strike="noStrike" dirty="0">
                <a:solidFill>
                  <a:srgbClr val="000000"/>
                </a:solidFill>
                <a:effectLst/>
                <a:latin typeface="Open Sans" panose="020B0606030504020204" pitchFamily="34" charset="0"/>
              </a:rPr>
              <a:t> Group, almost 200 talented individuals (7% of our 2,500+ colleagues) are leaving our organization.</a:t>
            </a:r>
            <a:endParaRPr lang="en-CA" sz="1200" b="1" i="0" u="none" strike="noStrike" dirty="0">
              <a:solidFill>
                <a:srgbClr val="000000"/>
              </a:solidFill>
              <a:effectLst/>
              <a:latin typeface="Arial" panose="020B0604020202020204" pitchFamily="34" charset="0"/>
            </a:endParaRPr>
          </a:p>
          <a:p>
            <a:pPr algn="l" fontAlgn="base"/>
            <a:r>
              <a:rPr lang="en-CA" sz="1200" b="1" i="0" u="none" strike="noStrike" dirty="0">
                <a:solidFill>
                  <a:srgbClr val="000000"/>
                </a:solidFill>
                <a:effectLst/>
                <a:latin typeface="Arial" panose="020B0604020202020204" pitchFamily="34" charset="0"/>
              </a:rPr>
              <a:t>Monday Jan. 8, 2024, Territories of Musqueam, Squamish and Tsleil-Waututh Nations/Vancouver B.C. — </a:t>
            </a:r>
            <a:r>
              <a:rPr lang="en-CA" sz="1200" b="0" i="0" u="none" strike="noStrike" dirty="0" err="1">
                <a:solidFill>
                  <a:srgbClr val="000000"/>
                </a:solidFill>
                <a:effectLst/>
                <a:latin typeface="Arial" panose="020B0604020202020204" pitchFamily="34" charset="0"/>
              </a:rPr>
              <a:t>Vancity’s</a:t>
            </a:r>
            <a:r>
              <a:rPr lang="en-CA" sz="1200" b="0" i="0" u="none" strike="noStrike" dirty="0">
                <a:solidFill>
                  <a:srgbClr val="000000"/>
                </a:solidFill>
                <a:effectLst/>
                <a:latin typeface="Arial" panose="020B0604020202020204" pitchFamily="34" charset="0"/>
              </a:rPr>
              <a:t> board of directors has named Wellington Holbrook as the next president and CEO of </a:t>
            </a:r>
            <a:r>
              <a:rPr lang="en-CA" sz="1200" b="0" i="0" u="none" strike="noStrike" dirty="0" err="1">
                <a:solidFill>
                  <a:srgbClr val="000000"/>
                </a:solidFill>
                <a:effectLst/>
                <a:latin typeface="Arial" panose="020B0604020202020204" pitchFamily="34" charset="0"/>
              </a:rPr>
              <a:t>Vancity</a:t>
            </a:r>
            <a:r>
              <a:rPr lang="en-CA" sz="1200" b="0" i="0" u="none" strike="noStrike" dirty="0">
                <a:solidFill>
                  <a:srgbClr val="000000"/>
                </a:solidFill>
                <a:effectLst/>
                <a:latin typeface="Arial" panose="020B0604020202020204" pitchFamily="34" charset="0"/>
              </a:rPr>
              <a:t>. Wellington officially assumes the role starting January 15. He takes the reins from Nez Aquino, who served as </a:t>
            </a:r>
            <a:r>
              <a:rPr lang="en-CA" sz="1200" b="0" i="0" u="none" strike="noStrike" dirty="0" err="1">
                <a:solidFill>
                  <a:srgbClr val="000000"/>
                </a:solidFill>
                <a:effectLst/>
                <a:latin typeface="Arial" panose="020B0604020202020204" pitchFamily="34" charset="0"/>
              </a:rPr>
              <a:t>Vancity’s</a:t>
            </a:r>
            <a:r>
              <a:rPr lang="en-CA" sz="1200" b="0" i="0" u="none" strike="noStrike" dirty="0">
                <a:solidFill>
                  <a:srgbClr val="000000"/>
                </a:solidFill>
                <a:effectLst/>
                <a:latin typeface="Arial" panose="020B0604020202020204" pitchFamily="34" charset="0"/>
              </a:rPr>
              <a:t> interim CEO since July 2023.</a:t>
            </a:r>
            <a:endParaRPr lang="en-US" sz="1200" b="1" i="0" dirty="0">
              <a:solidFill>
                <a:srgbClr val="000000"/>
              </a:solidFill>
              <a:effectLst/>
              <a:latin typeface="Arial" panose="020B0604020202020204" pitchFamily="34" charset="0"/>
            </a:endParaRPr>
          </a:p>
          <a:p>
            <a:pPr algn="l" fontAlgn="base"/>
            <a:r>
              <a:rPr lang="en-US" sz="1200" b="1" i="0" dirty="0">
                <a:solidFill>
                  <a:srgbClr val="000000"/>
                </a:solidFill>
                <a:effectLst/>
                <a:latin typeface="Arial" panose="020B0604020202020204" pitchFamily="34" charset="0"/>
              </a:rPr>
              <a:t>May 31, 2023, Territories of Musqueam, Squamish and Tsleil-Waututh Nations/Vancouver B.C. – </a:t>
            </a:r>
            <a:r>
              <a:rPr lang="en-US" sz="1200" b="0" i="0" dirty="0" err="1">
                <a:solidFill>
                  <a:srgbClr val="000000"/>
                </a:solidFill>
                <a:effectLst/>
                <a:latin typeface="Arial" panose="020B0604020202020204" pitchFamily="34" charset="0"/>
              </a:rPr>
              <a:t>Vancity</a:t>
            </a:r>
            <a:r>
              <a:rPr lang="en-US" sz="1200" b="0" i="0" dirty="0">
                <a:solidFill>
                  <a:srgbClr val="000000"/>
                </a:solidFill>
                <a:effectLst/>
                <a:latin typeface="Arial" panose="020B0604020202020204" pitchFamily="34" charset="0"/>
              </a:rPr>
              <a:t> today announced the appointment of Nez Aquino as Interim President and CEO of </a:t>
            </a:r>
            <a:r>
              <a:rPr lang="en-US" sz="1200" b="0" i="0" dirty="0" err="1">
                <a:solidFill>
                  <a:srgbClr val="000000"/>
                </a:solidFill>
                <a:effectLst/>
                <a:latin typeface="Arial" panose="020B0604020202020204" pitchFamily="34" charset="0"/>
              </a:rPr>
              <a:t>Vancity</a:t>
            </a:r>
            <a:r>
              <a:rPr lang="en-US" sz="1200" b="0" i="0" dirty="0">
                <a:solidFill>
                  <a:srgbClr val="000000"/>
                </a:solidFill>
                <a:effectLst/>
                <a:latin typeface="Arial" panose="020B0604020202020204" pitchFamily="34" charset="0"/>
              </a:rPr>
              <a:t> and </a:t>
            </a:r>
            <a:r>
              <a:rPr lang="en-US" sz="1200" b="0" i="0" dirty="0" err="1">
                <a:solidFill>
                  <a:srgbClr val="000000"/>
                </a:solidFill>
                <a:effectLst/>
                <a:latin typeface="Arial" panose="020B0604020202020204" pitchFamily="34" charset="0"/>
              </a:rPr>
              <a:t>Vancity</a:t>
            </a:r>
            <a:r>
              <a:rPr lang="en-US" sz="1200" b="0" i="0" dirty="0">
                <a:solidFill>
                  <a:srgbClr val="000000"/>
                </a:solidFill>
                <a:effectLst/>
                <a:latin typeface="Arial" panose="020B0604020202020204" pitchFamily="34" charset="0"/>
              </a:rPr>
              <a:t> Community Investment Bank (VCIB), effective July 14, 2023. Nez succeeds Christine Bergeron who announced her resignation on April 15 this year.</a:t>
            </a:r>
            <a:endParaRPr lang="en-US" sz="1200" b="1" i="0" dirty="0">
              <a:solidFill>
                <a:srgbClr val="000000"/>
              </a:solidFill>
              <a:effectLst/>
              <a:latin typeface="Arial" panose="020B0604020202020204" pitchFamily="34" charset="0"/>
              <a:cs typeface="Arial" panose="020B0604020202020204" pitchFamily="34" charset="0"/>
            </a:endParaRPr>
          </a:p>
          <a:p>
            <a:pPr algn="l" fontAlgn="base"/>
            <a:r>
              <a:rPr lang="en-US" sz="1200" b="1" i="0" dirty="0">
                <a:solidFill>
                  <a:srgbClr val="000000"/>
                </a:solidFill>
                <a:effectLst/>
                <a:latin typeface="Arial" panose="020B0604020202020204" pitchFamily="34" charset="0"/>
                <a:cs typeface="Arial" panose="020B0604020202020204" pitchFamily="34" charset="0"/>
              </a:rPr>
              <a:t>April 25, 2023, Territories of Musqueam, Squamish and Tsleil-Waututh Nations/Vancouver B.C.</a:t>
            </a:r>
            <a:r>
              <a:rPr lang="en-US" sz="1200" b="0" i="0" dirty="0">
                <a:solidFill>
                  <a:srgbClr val="000000"/>
                </a:solidFill>
                <a:effectLst/>
                <a:latin typeface="Arial" panose="020B0604020202020204" pitchFamily="34" charset="0"/>
                <a:cs typeface="Arial" panose="020B0604020202020204" pitchFamily="34" charset="0"/>
              </a:rPr>
              <a:t> – After holding leadership positions at </a:t>
            </a:r>
            <a:r>
              <a:rPr lang="en-US" sz="1200" b="0" i="0" dirty="0" err="1">
                <a:solidFill>
                  <a:srgbClr val="000000"/>
                </a:solidFill>
                <a:effectLst/>
                <a:latin typeface="Arial" panose="020B0604020202020204" pitchFamily="34" charset="0"/>
                <a:cs typeface="Arial" panose="020B0604020202020204" pitchFamily="34" charset="0"/>
              </a:rPr>
              <a:t>Vancity</a:t>
            </a:r>
            <a:r>
              <a:rPr lang="en-US" sz="1200" b="0" i="0" dirty="0">
                <a:solidFill>
                  <a:srgbClr val="000000"/>
                </a:solidFill>
                <a:effectLst/>
                <a:latin typeface="Arial" panose="020B0604020202020204" pitchFamily="34" charset="0"/>
                <a:cs typeface="Arial" panose="020B0604020202020204" pitchFamily="34" charset="0"/>
              </a:rPr>
              <a:t> for 12 years, including as president and CEO, Christine Bergeron will be stepping down to take up a new role as CEO of Concert Properties. Christine will continue with </a:t>
            </a:r>
            <a:r>
              <a:rPr lang="en-US" sz="1200" b="0" i="0" dirty="0" err="1">
                <a:solidFill>
                  <a:srgbClr val="000000"/>
                </a:solidFill>
                <a:effectLst/>
                <a:latin typeface="Arial" panose="020B0604020202020204" pitchFamily="34" charset="0"/>
                <a:cs typeface="Arial" panose="020B0604020202020204" pitchFamily="34" charset="0"/>
              </a:rPr>
              <a:t>Vancity</a:t>
            </a:r>
            <a:r>
              <a:rPr lang="en-US" sz="1200" b="0" i="0" dirty="0">
                <a:solidFill>
                  <a:srgbClr val="000000"/>
                </a:solidFill>
                <a:effectLst/>
                <a:latin typeface="Arial" panose="020B0604020202020204" pitchFamily="34" charset="0"/>
                <a:cs typeface="Arial" panose="020B0604020202020204" pitchFamily="34" charset="0"/>
              </a:rPr>
              <a:t> until mid-July 2023, and in the coming weeks, </a:t>
            </a:r>
            <a:r>
              <a:rPr lang="en-US" sz="1200" b="0" i="0" dirty="0" err="1">
                <a:solidFill>
                  <a:srgbClr val="000000"/>
                </a:solidFill>
                <a:effectLst/>
                <a:latin typeface="Arial" panose="020B0604020202020204" pitchFamily="34" charset="0"/>
                <a:cs typeface="Arial" panose="020B0604020202020204" pitchFamily="34" charset="0"/>
              </a:rPr>
              <a:t>Vancity’s</a:t>
            </a:r>
            <a:r>
              <a:rPr lang="en-US" sz="1200" b="0" i="0" dirty="0">
                <a:solidFill>
                  <a:srgbClr val="000000"/>
                </a:solidFill>
                <a:effectLst/>
                <a:latin typeface="Arial" panose="020B0604020202020204" pitchFamily="34" charset="0"/>
                <a:cs typeface="Arial" panose="020B0604020202020204" pitchFamily="34" charset="0"/>
              </a:rPr>
              <a:t> Board of Directors will name an interim president and CEO.</a:t>
            </a:r>
            <a:endParaRPr lang="en-US" sz="1200" b="1" i="0" dirty="0">
              <a:solidFill>
                <a:srgbClr val="000000"/>
              </a:solidFill>
              <a:effectLst/>
              <a:latin typeface="Arial" panose="020B0604020202020204" pitchFamily="34" charset="0"/>
              <a:cs typeface="Arial" panose="020B0604020202020204" pitchFamily="34" charset="0"/>
            </a:endParaRPr>
          </a:p>
        </p:txBody>
      </p:sp>
      <p:sp>
        <p:nvSpPr>
          <p:cNvPr id="4198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421EA1DD-FA12-4DE7-B4F6-433CFB69A661}" type="slidenum">
              <a:rPr lang="en-US" b="0" smtClean="0">
                <a:solidFill>
                  <a:schemeClr val="bg1"/>
                </a:solidFill>
              </a:rPr>
              <a:pPr/>
              <a:t>25</a:t>
            </a:fld>
            <a:endParaRPr lang="en-US" b="0" dirty="0">
              <a:solidFill>
                <a:schemeClr val="bg1"/>
              </a:solidFill>
            </a:endParaRPr>
          </a:p>
        </p:txBody>
      </p:sp>
      <p:sp>
        <p:nvSpPr>
          <p:cNvPr id="2" name="TextBox 1">
            <a:hlinkClick r:id="rId3"/>
          </p:cNvPr>
          <p:cNvSpPr txBox="1"/>
          <p:nvPr/>
        </p:nvSpPr>
        <p:spPr>
          <a:xfrm>
            <a:off x="8534400" y="6480620"/>
            <a:ext cx="514500" cy="276999"/>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8" name="Picture 5" descr="Vancit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1857" y="857002"/>
            <a:ext cx="2573343" cy="796925"/>
          </a:xfrm>
          <a:prstGeom prst="rect">
            <a:avLst/>
          </a:prstGeom>
          <a:noFill/>
          <a:ln w="3175">
            <a:solidFill>
              <a:schemeClr val="accent2"/>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01754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5365"/>
            <a:ext cx="3276600" cy="1600200"/>
          </a:xfrm>
        </p:spPr>
        <p:txBody>
          <a:bodyPr/>
          <a:lstStyle/>
          <a:p>
            <a:r>
              <a:rPr lang="en-CA" dirty="0"/>
              <a:t>% Changes in Share of Total Market</a:t>
            </a:r>
            <a:br>
              <a:rPr lang="en-CA" dirty="0"/>
            </a:br>
            <a:endParaRPr lang="en-US" dirty="0"/>
          </a:p>
        </p:txBody>
      </p:sp>
      <p:sp>
        <p:nvSpPr>
          <p:cNvPr id="4301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94C7E53E-8B2D-4FE7-9202-C3E26F562372}" type="slidenum">
              <a:rPr lang="en-US" b="0" smtClean="0">
                <a:solidFill>
                  <a:schemeClr val="bg1"/>
                </a:solidFill>
              </a:rPr>
              <a:pPr/>
              <a:t>26</a:t>
            </a:fld>
            <a:endParaRPr lang="en-US" b="0" dirty="0">
              <a:solidFill>
                <a:schemeClr val="bg1"/>
              </a:solidFill>
            </a:endParaRPr>
          </a:p>
        </p:txBody>
      </p:sp>
      <p:sp>
        <p:nvSpPr>
          <p:cNvPr id="7" name="Text Box 6"/>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9" name="Picture 8" descr="A blue sign with white text&#10;&#10;Description automatically generated with medium confidence">
            <a:extLst>
              <a:ext uri="{FF2B5EF4-FFF2-40B4-BE49-F238E27FC236}">
                <a16:creationId xmlns:a16="http://schemas.microsoft.com/office/drawing/2014/main" id="{CD5A9B95-F2EB-6F4F-97AF-4C33C8760F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912565"/>
            <a:ext cx="3009900" cy="685800"/>
          </a:xfrm>
          <a:prstGeom prst="rect">
            <a:avLst/>
          </a:prstGeom>
        </p:spPr>
      </p:pic>
      <p:sp>
        <p:nvSpPr>
          <p:cNvPr id="10" name="TextBox 9">
            <a:extLst>
              <a:ext uri="{FF2B5EF4-FFF2-40B4-BE49-F238E27FC236}">
                <a16:creationId xmlns:a16="http://schemas.microsoft.com/office/drawing/2014/main" id="{B935012C-A012-F342-0D0D-74BE03324D49}"/>
              </a:ext>
            </a:extLst>
          </p:cNvPr>
          <p:cNvSpPr txBox="1"/>
          <p:nvPr/>
        </p:nvSpPr>
        <p:spPr>
          <a:xfrm>
            <a:off x="4429125" y="1913693"/>
            <a:ext cx="4181475" cy="1938992"/>
          </a:xfrm>
          <a:prstGeom prst="rect">
            <a:avLst/>
          </a:prstGeom>
          <a:noFill/>
        </p:spPr>
        <p:txBody>
          <a:bodyPr wrap="square" rtlCol="0">
            <a:spAutoFit/>
          </a:bodyPr>
          <a:lstStyle/>
          <a:p>
            <a:pPr algn="l"/>
            <a:r>
              <a:rPr lang="en-CA" sz="1000" b="0" dirty="0"/>
              <a:t>Coast Capital is Canada’s 3rd largest and BC’s 2</a:t>
            </a:r>
            <a:r>
              <a:rPr lang="en-CA" sz="1000" b="0" baseline="30000" dirty="0"/>
              <a:t>nd</a:t>
            </a:r>
            <a:r>
              <a:rPr lang="en-CA" sz="1000" b="0" dirty="0"/>
              <a:t> largest credit union with assets of $21.8B, 599k members and 45 locations (Q2’24) in the Metro Vancouver, Fraser Valley and Vancouver Island regions of British Columbia.  It was formed from the merger of Richmond Savings, Pacific Coast Savings and Surrey Metro Savings credit unions in 2002.</a:t>
            </a:r>
          </a:p>
          <a:p>
            <a:pPr algn="l"/>
            <a:r>
              <a:rPr lang="en-CA" sz="1000" b="0" dirty="0"/>
              <a:t>Coast Capital became a Federal Credit Union Nov 1, 2018</a:t>
            </a:r>
          </a:p>
          <a:p>
            <a:pPr algn="l"/>
            <a:endParaRPr lang="en-CA" sz="1000" b="0" dirty="0"/>
          </a:p>
          <a:p>
            <a:pPr algn="l"/>
            <a:r>
              <a:rPr lang="en-CA" sz="1000" b="0" dirty="0"/>
              <a:t>Note:  Coast transferred ~$150MM in lease receivables to Other Personal Loans in September.  We have adjusted the changes in share to eliminate the impact of this balance sheet shift on share performance.</a:t>
            </a:r>
          </a:p>
        </p:txBody>
      </p:sp>
      <p:graphicFrame>
        <p:nvGraphicFramePr>
          <p:cNvPr id="3" name="Object 2">
            <a:extLst>
              <a:ext uri="{FF2B5EF4-FFF2-40B4-BE49-F238E27FC236}">
                <a16:creationId xmlns:a16="http://schemas.microsoft.com/office/drawing/2014/main" id="{37D0BE76-D665-5ADA-7D05-C39233B8203A}"/>
              </a:ext>
            </a:extLst>
          </p:cNvPr>
          <p:cNvGraphicFramePr>
            <a:graphicFrameLocks noChangeAspect="1"/>
          </p:cNvGraphicFramePr>
          <p:nvPr>
            <p:extLst>
              <p:ext uri="{D42A27DB-BD31-4B8C-83A1-F6EECF244321}">
                <p14:modId xmlns:p14="http://schemas.microsoft.com/office/powerpoint/2010/main" val="2183749764"/>
              </p:ext>
            </p:extLst>
          </p:nvPr>
        </p:nvGraphicFramePr>
        <p:xfrm>
          <a:off x="80963" y="1976438"/>
          <a:ext cx="3500437" cy="4286250"/>
        </p:xfrm>
        <a:graphic>
          <a:graphicData uri="http://schemas.openxmlformats.org/presentationml/2006/ole">
            <mc:AlternateContent xmlns:mc="http://schemas.openxmlformats.org/markup-compatibility/2006">
              <mc:Choice xmlns:v="urn:schemas-microsoft-com:vml" Requires="v">
                <p:oleObj name="Macro-Enabled Worksheet" r:id="rId4" imgW="3500323" imgH="4286250" progId="Excel.SheetMacroEnabled.12">
                  <p:link updateAutomatic="1"/>
                </p:oleObj>
              </mc:Choice>
              <mc:Fallback>
                <p:oleObj name="Macro-Enabled Worksheet" r:id="rId4" imgW="3500323" imgH="4286250" progId="Excel.SheetMacroEnabled.12">
                  <p:link updateAutomatic="1"/>
                  <p:pic>
                    <p:nvPicPr>
                      <p:cNvPr id="3" name="Object 2">
                        <a:extLst>
                          <a:ext uri="{FF2B5EF4-FFF2-40B4-BE49-F238E27FC236}">
                            <a16:creationId xmlns:a16="http://schemas.microsoft.com/office/drawing/2014/main" id="{37D0BE76-D665-5ADA-7D05-C39233B8203A}"/>
                          </a:ext>
                        </a:extLst>
                      </p:cNvPr>
                      <p:cNvPicPr/>
                      <p:nvPr/>
                    </p:nvPicPr>
                    <p:blipFill>
                      <a:blip r:embed="rId5"/>
                      <a:stretch>
                        <a:fillRect/>
                      </a:stretch>
                    </p:blipFill>
                    <p:spPr>
                      <a:xfrm>
                        <a:off x="80963" y="1976438"/>
                        <a:ext cx="3500437" cy="42862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F6F0278-2987-E595-51F3-C9BCD3290F80}"/>
              </a:ext>
            </a:extLst>
          </p:cNvPr>
          <p:cNvGraphicFramePr>
            <a:graphicFrameLocks noChangeAspect="1"/>
          </p:cNvGraphicFramePr>
          <p:nvPr>
            <p:extLst>
              <p:ext uri="{D42A27DB-BD31-4B8C-83A1-F6EECF244321}">
                <p14:modId xmlns:p14="http://schemas.microsoft.com/office/powerpoint/2010/main" val="3102031697"/>
              </p:ext>
            </p:extLst>
          </p:nvPr>
        </p:nvGraphicFramePr>
        <p:xfrm>
          <a:off x="4024313" y="4162425"/>
          <a:ext cx="4991100" cy="2100263"/>
        </p:xfrm>
        <a:graphic>
          <a:graphicData uri="http://schemas.openxmlformats.org/presentationml/2006/ole">
            <mc:AlternateContent xmlns:mc="http://schemas.openxmlformats.org/markup-compatibility/2006">
              <mc:Choice xmlns:v="urn:schemas-microsoft-com:vml" Requires="v">
                <p:oleObj name="Macro-Enabled Worksheet" r:id="rId6" imgW="4990998" imgH="2100162" progId="Excel.SheetMacroEnabled.12">
                  <p:link updateAutomatic="1"/>
                </p:oleObj>
              </mc:Choice>
              <mc:Fallback>
                <p:oleObj name="Macro-Enabled Worksheet" r:id="rId6" imgW="4990998" imgH="2100162" progId="Excel.SheetMacroEnabled.12">
                  <p:link updateAutomatic="1"/>
                  <p:pic>
                    <p:nvPicPr>
                      <p:cNvPr id="4" name="Object 3">
                        <a:extLst>
                          <a:ext uri="{FF2B5EF4-FFF2-40B4-BE49-F238E27FC236}">
                            <a16:creationId xmlns:a16="http://schemas.microsoft.com/office/drawing/2014/main" id="{0F6F0278-2987-E595-51F3-C9BCD3290F80}"/>
                          </a:ext>
                        </a:extLst>
                      </p:cNvPr>
                      <p:cNvPicPr/>
                      <p:nvPr/>
                    </p:nvPicPr>
                    <p:blipFill>
                      <a:blip r:embed="rId7"/>
                      <a:stretch>
                        <a:fillRect/>
                      </a:stretch>
                    </p:blipFill>
                    <p:spPr>
                      <a:xfrm>
                        <a:off x="4024313" y="4162425"/>
                        <a:ext cx="4991100" cy="2100263"/>
                      </a:xfrm>
                      <a:prstGeom prst="rect">
                        <a:avLst/>
                      </a:prstGeom>
                    </p:spPr>
                  </p:pic>
                </p:oleObj>
              </mc:Fallback>
            </mc:AlternateContent>
          </a:graphicData>
        </a:graphic>
      </p:graphicFrame>
    </p:spTree>
    <p:extLst>
      <p:ext uri="{BB962C8B-B14F-4D97-AF65-F5344CB8AC3E}">
        <p14:creationId xmlns:p14="http://schemas.microsoft.com/office/powerpoint/2010/main" val="2169064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74651"/>
            <a:ext cx="3352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27</a:t>
            </a:fld>
            <a:endParaRPr lang="en-US" b="0">
              <a:solidFill>
                <a:schemeClr val="bg1"/>
              </a:solidFill>
            </a:endParaRPr>
          </a:p>
        </p:txBody>
      </p:sp>
      <p:sp>
        <p:nvSpPr>
          <p:cNvPr id="7" name="Text Box 6"/>
          <p:cNvSpPr txBox="1">
            <a:spLocks noChangeArrowheads="1"/>
          </p:cNvSpPr>
          <p:nvPr/>
        </p:nvSpPr>
        <p:spPr bwMode="auto">
          <a:xfrm>
            <a:off x="7316761" y="228600"/>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9" name="Picture 8" descr="A blue sign with white text&#10;&#10;Description automatically generated with medium confidence">
            <a:extLst>
              <a:ext uri="{FF2B5EF4-FFF2-40B4-BE49-F238E27FC236}">
                <a16:creationId xmlns:a16="http://schemas.microsoft.com/office/drawing/2014/main" id="{70BF77DE-25FC-B940-A186-2EEFD2DB38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12565"/>
            <a:ext cx="3009900" cy="685800"/>
          </a:xfrm>
          <a:prstGeom prst="rect">
            <a:avLst/>
          </a:prstGeom>
        </p:spPr>
      </p:pic>
      <p:graphicFrame>
        <p:nvGraphicFramePr>
          <p:cNvPr id="5" name="Object 4">
            <a:extLst>
              <a:ext uri="{FF2B5EF4-FFF2-40B4-BE49-F238E27FC236}">
                <a16:creationId xmlns:a16="http://schemas.microsoft.com/office/drawing/2014/main" id="{8A6C0762-5E0F-F126-366F-6889DA4D15BD}"/>
              </a:ext>
            </a:extLst>
          </p:cNvPr>
          <p:cNvGraphicFramePr>
            <a:graphicFrameLocks noChangeAspect="1"/>
          </p:cNvGraphicFramePr>
          <p:nvPr>
            <p:extLst>
              <p:ext uri="{D42A27DB-BD31-4B8C-83A1-F6EECF244321}">
                <p14:modId xmlns:p14="http://schemas.microsoft.com/office/powerpoint/2010/main" val="3958849479"/>
              </p:ext>
            </p:extLst>
          </p:nvPr>
        </p:nvGraphicFramePr>
        <p:xfrm>
          <a:off x="4648200" y="4040188"/>
          <a:ext cx="4267200" cy="2100262"/>
        </p:xfrm>
        <a:graphic>
          <a:graphicData uri="http://schemas.openxmlformats.org/presentationml/2006/ole">
            <mc:AlternateContent xmlns:mc="http://schemas.openxmlformats.org/markup-compatibility/2006">
              <mc:Choice xmlns:v="urn:schemas-microsoft-com:vml" Requires="v">
                <p:oleObj name="Macro-Enabled Worksheet" r:id="rId4" imgW="4267200" imgH="2100162" progId="Excel.SheetMacroEnabled.12">
                  <p:link updateAutomatic="1"/>
                </p:oleObj>
              </mc:Choice>
              <mc:Fallback>
                <p:oleObj name="Macro-Enabled Worksheet" r:id="rId4" imgW="4267200" imgH="2100162" progId="Excel.SheetMacroEnabled.12">
                  <p:link updateAutomatic="1"/>
                  <p:pic>
                    <p:nvPicPr>
                      <p:cNvPr id="5" name="Object 4">
                        <a:extLst>
                          <a:ext uri="{FF2B5EF4-FFF2-40B4-BE49-F238E27FC236}">
                            <a16:creationId xmlns:a16="http://schemas.microsoft.com/office/drawing/2014/main" id="{8A6C0762-5E0F-F126-366F-6889DA4D15BD}"/>
                          </a:ext>
                        </a:extLst>
                      </p:cNvPr>
                      <p:cNvPicPr/>
                      <p:nvPr/>
                    </p:nvPicPr>
                    <p:blipFill>
                      <a:blip r:embed="rId5"/>
                      <a:stretch>
                        <a:fillRect/>
                      </a:stretch>
                    </p:blipFill>
                    <p:spPr>
                      <a:xfrm>
                        <a:off x="4648200" y="4040188"/>
                        <a:ext cx="4267200" cy="210026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134BF1D-BAD1-8ED9-18FC-CD4CD029B16C}"/>
              </a:ext>
            </a:extLst>
          </p:cNvPr>
          <p:cNvGraphicFramePr>
            <a:graphicFrameLocks noChangeAspect="1"/>
          </p:cNvGraphicFramePr>
          <p:nvPr>
            <p:extLst>
              <p:ext uri="{D42A27DB-BD31-4B8C-83A1-F6EECF244321}">
                <p14:modId xmlns:p14="http://schemas.microsoft.com/office/powerpoint/2010/main" val="1257041526"/>
              </p:ext>
            </p:extLst>
          </p:nvPr>
        </p:nvGraphicFramePr>
        <p:xfrm>
          <a:off x="615950" y="1993900"/>
          <a:ext cx="3657600" cy="4052888"/>
        </p:xfrm>
        <a:graphic>
          <a:graphicData uri="http://schemas.openxmlformats.org/presentationml/2006/ole">
            <mc:AlternateContent xmlns:mc="http://schemas.openxmlformats.org/markup-compatibility/2006">
              <mc:Choice xmlns:v="urn:schemas-microsoft-com:vml" Requires="v">
                <p:oleObj name="Macro-Enabled Worksheet" r:id="rId6" imgW="3657600" imgH="4052675" progId="Excel.SheetMacroEnabled.12">
                  <p:link updateAutomatic="1"/>
                </p:oleObj>
              </mc:Choice>
              <mc:Fallback>
                <p:oleObj name="Macro-Enabled Worksheet" r:id="rId6" imgW="3657600" imgH="4052675" progId="Excel.SheetMacroEnabled.12">
                  <p:link updateAutomatic="1"/>
                  <p:pic>
                    <p:nvPicPr>
                      <p:cNvPr id="4" name="Object 3">
                        <a:extLst>
                          <a:ext uri="{FF2B5EF4-FFF2-40B4-BE49-F238E27FC236}">
                            <a16:creationId xmlns:a16="http://schemas.microsoft.com/office/drawing/2014/main" id="{8134BF1D-BAD1-8ED9-18FC-CD4CD029B16C}"/>
                          </a:ext>
                        </a:extLst>
                      </p:cNvPr>
                      <p:cNvPicPr/>
                      <p:nvPr/>
                    </p:nvPicPr>
                    <p:blipFill>
                      <a:blip r:embed="rId7"/>
                      <a:stretch>
                        <a:fillRect/>
                      </a:stretch>
                    </p:blipFill>
                    <p:spPr>
                      <a:xfrm>
                        <a:off x="615950" y="1993900"/>
                        <a:ext cx="3657600" cy="4052888"/>
                      </a:xfrm>
                      <a:prstGeom prst="rect">
                        <a:avLst/>
                      </a:prstGeom>
                    </p:spPr>
                  </p:pic>
                </p:oleObj>
              </mc:Fallback>
            </mc:AlternateContent>
          </a:graphicData>
        </a:graphic>
      </p:graphicFrame>
    </p:spTree>
    <p:extLst>
      <p:ext uri="{BB962C8B-B14F-4D97-AF65-F5344CB8AC3E}">
        <p14:creationId xmlns:p14="http://schemas.microsoft.com/office/powerpoint/2010/main" val="936454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1129-1FBD-4F78-A225-7F233FA94FCC}"/>
              </a:ext>
            </a:extLst>
          </p:cNvPr>
          <p:cNvSpPr>
            <a:spLocks noGrp="1"/>
          </p:cNvSpPr>
          <p:nvPr>
            <p:ph type="title"/>
          </p:nvPr>
        </p:nvSpPr>
        <p:spPr>
          <a:xfrm>
            <a:off x="4038600" y="206521"/>
            <a:ext cx="43281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F3CD9159-515E-4B25-B6F8-FE36E71763F0}"/>
              </a:ext>
            </a:extLst>
          </p:cNvPr>
          <p:cNvSpPr>
            <a:spLocks noGrp="1"/>
          </p:cNvSpPr>
          <p:nvPr>
            <p:ph type="sldNum" sz="quarter" idx="12"/>
          </p:nvPr>
        </p:nvSpPr>
        <p:spPr/>
        <p:txBody>
          <a:bodyPr/>
          <a:lstStyle/>
          <a:p>
            <a:pPr>
              <a:defRPr/>
            </a:pPr>
            <a:fld id="{FD73080F-6EFF-4CB2-BC74-263AF00EEE29}" type="slidenum">
              <a:rPr lang="en-US" smtClean="0"/>
              <a:pPr>
                <a:defRPr/>
              </a:pPr>
              <a:t>28</a:t>
            </a:fld>
            <a:endParaRPr lang="en-US"/>
          </a:p>
        </p:txBody>
      </p:sp>
      <p:pic>
        <p:nvPicPr>
          <p:cNvPr id="5" name="Picture 4" descr="A blue sign with white text&#10;&#10;Description automatically generated with medium confidence">
            <a:extLst>
              <a:ext uri="{FF2B5EF4-FFF2-40B4-BE49-F238E27FC236}">
                <a16:creationId xmlns:a16="http://schemas.microsoft.com/office/drawing/2014/main" id="{762C0CA2-800B-40F1-BF44-EA47087C2EF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923924"/>
            <a:ext cx="3009900" cy="685800"/>
          </a:xfrm>
          <a:prstGeom prst="rect">
            <a:avLst/>
          </a:prstGeom>
        </p:spPr>
      </p:pic>
      <p:graphicFrame>
        <p:nvGraphicFramePr>
          <p:cNvPr id="9" name="Object 8">
            <a:extLst>
              <a:ext uri="{FF2B5EF4-FFF2-40B4-BE49-F238E27FC236}">
                <a16:creationId xmlns:a16="http://schemas.microsoft.com/office/drawing/2014/main" id="{27B1D788-58DF-4C64-8E6E-9131D4BB7CD9}"/>
              </a:ext>
            </a:extLst>
          </p:cNvPr>
          <p:cNvGraphicFramePr>
            <a:graphicFrameLocks noChangeAspect="1"/>
          </p:cNvGraphicFramePr>
          <p:nvPr>
            <p:extLst>
              <p:ext uri="{D42A27DB-BD31-4B8C-83A1-F6EECF244321}">
                <p14:modId xmlns:p14="http://schemas.microsoft.com/office/powerpoint/2010/main" val="1082550535"/>
              </p:ext>
            </p:extLst>
          </p:nvPr>
        </p:nvGraphicFramePr>
        <p:xfrm>
          <a:off x="260350" y="1905000"/>
          <a:ext cx="3797300" cy="4189413"/>
        </p:xfrm>
        <a:graphic>
          <a:graphicData uri="http://schemas.openxmlformats.org/presentationml/2006/ole">
            <mc:AlternateContent xmlns:mc="http://schemas.openxmlformats.org/markup-compatibility/2006">
              <mc:Choice xmlns:v="urn:schemas-microsoft-com:vml" Requires="v">
                <p:oleObj name="Macro-Enabled Worksheet" r:id="rId3" imgW="3100426" imgH="3419318" progId="Excel.SheetMacroEnabled.12">
                  <p:link updateAutomatic="1"/>
                </p:oleObj>
              </mc:Choice>
              <mc:Fallback>
                <p:oleObj name="Macro-Enabled Worksheet" r:id="rId3" imgW="3100426" imgH="3419318" progId="Excel.SheetMacroEnabled.12">
                  <p:link updateAutomatic="1"/>
                  <p:pic>
                    <p:nvPicPr>
                      <p:cNvPr id="9" name="Object 8">
                        <a:extLst>
                          <a:ext uri="{FF2B5EF4-FFF2-40B4-BE49-F238E27FC236}">
                            <a16:creationId xmlns:a16="http://schemas.microsoft.com/office/drawing/2014/main" id="{27B1D788-58DF-4C64-8E6E-9131D4BB7CD9}"/>
                          </a:ext>
                        </a:extLst>
                      </p:cNvPr>
                      <p:cNvPicPr/>
                      <p:nvPr/>
                    </p:nvPicPr>
                    <p:blipFill>
                      <a:blip r:embed="rId4"/>
                      <a:stretch>
                        <a:fillRect/>
                      </a:stretch>
                    </p:blipFill>
                    <p:spPr>
                      <a:xfrm>
                        <a:off x="260350" y="1905000"/>
                        <a:ext cx="3797300" cy="418941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63F24394-A334-9524-80B8-E1086218848E}"/>
              </a:ext>
            </a:extLst>
          </p:cNvPr>
          <p:cNvPicPr>
            <a:picLocks noChangeAspect="1"/>
          </p:cNvPicPr>
          <p:nvPr/>
        </p:nvPicPr>
        <p:blipFill>
          <a:blip r:embed="rId5"/>
          <a:stretch>
            <a:fillRect/>
          </a:stretch>
        </p:blipFill>
        <p:spPr>
          <a:xfrm>
            <a:off x="4343400" y="4800600"/>
            <a:ext cx="4610100" cy="1358900"/>
          </a:xfrm>
          <a:prstGeom prst="rect">
            <a:avLst/>
          </a:prstGeom>
        </p:spPr>
      </p:pic>
      <p:graphicFrame>
        <p:nvGraphicFramePr>
          <p:cNvPr id="6" name="Object 5">
            <a:extLst>
              <a:ext uri="{FF2B5EF4-FFF2-40B4-BE49-F238E27FC236}">
                <a16:creationId xmlns:a16="http://schemas.microsoft.com/office/drawing/2014/main" id="{DC8F1DA4-BF9E-DC0A-6CB6-3E63C3D17CEA}"/>
              </a:ext>
            </a:extLst>
          </p:cNvPr>
          <p:cNvGraphicFramePr>
            <a:graphicFrameLocks noChangeAspect="1"/>
          </p:cNvGraphicFramePr>
          <p:nvPr>
            <p:extLst>
              <p:ext uri="{D42A27DB-BD31-4B8C-83A1-F6EECF244321}">
                <p14:modId xmlns:p14="http://schemas.microsoft.com/office/powerpoint/2010/main" val="77830846"/>
              </p:ext>
            </p:extLst>
          </p:nvPr>
        </p:nvGraphicFramePr>
        <p:xfrm>
          <a:off x="4103688" y="1978025"/>
          <a:ext cx="3905250" cy="2449513"/>
        </p:xfrm>
        <a:graphic>
          <a:graphicData uri="http://schemas.openxmlformats.org/presentationml/2006/ole">
            <mc:AlternateContent xmlns:mc="http://schemas.openxmlformats.org/markup-compatibility/2006">
              <mc:Choice xmlns:v="urn:schemas-microsoft-com:vml" Requires="v">
                <p:oleObj name="Macro-Enabled Worksheet" r:id="rId6" imgW="3119120" imgH="1957354" progId="Excel.SheetMacroEnabled.12">
                  <p:link updateAutomatic="1"/>
                </p:oleObj>
              </mc:Choice>
              <mc:Fallback>
                <p:oleObj name="Macro-Enabled Worksheet" r:id="rId6" imgW="3119120" imgH="1957354" progId="Excel.SheetMacroEnabled.12">
                  <p:link updateAutomatic="1"/>
                  <p:pic>
                    <p:nvPicPr>
                      <p:cNvPr id="6" name="Object 5">
                        <a:extLst>
                          <a:ext uri="{FF2B5EF4-FFF2-40B4-BE49-F238E27FC236}">
                            <a16:creationId xmlns:a16="http://schemas.microsoft.com/office/drawing/2014/main" id="{DC8F1DA4-BF9E-DC0A-6CB6-3E63C3D17CEA}"/>
                          </a:ext>
                        </a:extLst>
                      </p:cNvPr>
                      <p:cNvPicPr/>
                      <p:nvPr/>
                    </p:nvPicPr>
                    <p:blipFill>
                      <a:blip r:embed="rId7"/>
                      <a:stretch>
                        <a:fillRect/>
                      </a:stretch>
                    </p:blipFill>
                    <p:spPr>
                      <a:xfrm>
                        <a:off x="4103688" y="1978025"/>
                        <a:ext cx="3905250" cy="2449513"/>
                      </a:xfrm>
                      <a:prstGeom prst="rect">
                        <a:avLst/>
                      </a:prstGeom>
                    </p:spPr>
                  </p:pic>
                </p:oleObj>
              </mc:Fallback>
            </mc:AlternateContent>
          </a:graphicData>
        </a:graphic>
      </p:graphicFrame>
    </p:spTree>
    <p:extLst>
      <p:ext uri="{BB962C8B-B14F-4D97-AF65-F5344CB8AC3E}">
        <p14:creationId xmlns:p14="http://schemas.microsoft.com/office/powerpoint/2010/main" val="50747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4225925" y="288925"/>
            <a:ext cx="4689475" cy="1216025"/>
          </a:xfrm>
        </p:spPr>
        <p:txBody>
          <a:bodyPr/>
          <a:lstStyle/>
          <a:p>
            <a:pPr eaLnBrk="1" hangingPunct="1"/>
            <a:r>
              <a:rPr lang="en-CA" dirty="0"/>
              <a:t>Press Releases</a:t>
            </a:r>
          </a:p>
        </p:txBody>
      </p:sp>
      <p:sp>
        <p:nvSpPr>
          <p:cNvPr id="45061" name="Rectangle 3"/>
          <p:cNvSpPr>
            <a:spLocks noGrp="1" noChangeArrowheads="1"/>
          </p:cNvSpPr>
          <p:nvPr>
            <p:ph idx="1"/>
          </p:nvPr>
        </p:nvSpPr>
        <p:spPr/>
        <p:txBody>
          <a:bodyPr>
            <a:noAutofit/>
          </a:bodyPr>
          <a:lstStyle/>
          <a:p>
            <a:pPr algn="l"/>
            <a:r>
              <a:rPr lang="en-US" sz="1200" b="1" i="0" dirty="0">
                <a:solidFill>
                  <a:srgbClr val="626262"/>
                </a:solidFill>
                <a:effectLst/>
                <a:highlight>
                  <a:srgbClr val="FAFAFA"/>
                </a:highlight>
              </a:rPr>
              <a:t>Vancouver, B.C. (April 3, 2024) </a:t>
            </a:r>
            <a:r>
              <a:rPr lang="en-US" sz="1200" b="0" i="0" dirty="0">
                <a:solidFill>
                  <a:srgbClr val="000000"/>
                </a:solidFill>
                <a:effectLst/>
                <a:highlight>
                  <a:srgbClr val="FAFAFA"/>
                </a:highlight>
              </a:rPr>
              <a:t>- Canada’s largest federal financial cooperative and Certified B Corporation™, </a:t>
            </a:r>
            <a:r>
              <a:rPr lang="en-US" sz="1200" b="0" i="0" u="none" strike="noStrike" dirty="0">
                <a:solidFill>
                  <a:srgbClr val="0056FF"/>
                </a:solidFill>
                <a:effectLst/>
                <a:highlight>
                  <a:srgbClr val="FAFAFA"/>
                </a:highlight>
                <a:hlinkClick r:id="rId3"/>
              </a:rPr>
              <a:t>Coast Capital</a:t>
            </a:r>
            <a:r>
              <a:rPr lang="en-US" sz="1200" b="0" i="0" dirty="0">
                <a:solidFill>
                  <a:srgbClr val="000000"/>
                </a:solidFill>
                <a:effectLst/>
                <a:highlight>
                  <a:srgbClr val="FAFAFA"/>
                </a:highlight>
              </a:rPr>
              <a:t>, has launched its new </a:t>
            </a:r>
            <a:r>
              <a:rPr lang="en-US" sz="1200" b="0" i="0" u="none" strike="noStrike" dirty="0">
                <a:solidFill>
                  <a:srgbClr val="0056FF"/>
                </a:solidFill>
                <a:effectLst/>
                <a:highlight>
                  <a:srgbClr val="FAFAFA"/>
                </a:highlight>
                <a:hlinkClick r:id="rId4"/>
              </a:rPr>
              <a:t>Elevate </a:t>
            </a:r>
            <a:r>
              <a:rPr lang="en-US" sz="1200" b="0" i="0" u="none" strike="noStrike" dirty="0" err="1">
                <a:solidFill>
                  <a:srgbClr val="0056FF"/>
                </a:solidFill>
                <a:effectLst/>
                <a:highlight>
                  <a:srgbClr val="FAFAFA"/>
                </a:highlight>
                <a:hlinkClick r:id="rId4"/>
              </a:rPr>
              <a:t>Chequing</a:t>
            </a:r>
            <a:r>
              <a:rPr lang="en-US" sz="1200" b="0" i="0" u="none" strike="noStrike" dirty="0">
                <a:solidFill>
                  <a:srgbClr val="0056FF"/>
                </a:solidFill>
                <a:effectLst/>
                <a:highlight>
                  <a:srgbClr val="FAFAFA"/>
                </a:highlight>
                <a:hlinkClick r:id="rId4"/>
              </a:rPr>
              <a:t> Account</a:t>
            </a:r>
            <a:r>
              <a:rPr lang="en-US" sz="1200" b="0" i="0" dirty="0">
                <a:solidFill>
                  <a:srgbClr val="000000"/>
                </a:solidFill>
                <a:effectLst/>
                <a:highlight>
                  <a:srgbClr val="FAFAFA"/>
                </a:highlight>
              </a:rPr>
              <a:t>*, designed to help unlock financial opportunities for people in Canada.  The launch comes as Canadians continue to struggle financially. Nearly half (47%) of Canadians indicate they are living pay cheque-to-pay cheque</a:t>
            </a:r>
            <a:r>
              <a:rPr lang="en-US" sz="1200" b="0" i="0" u="none" strike="noStrike" baseline="30000" dirty="0">
                <a:solidFill>
                  <a:srgbClr val="0056FF"/>
                </a:solidFill>
                <a:effectLst/>
                <a:highlight>
                  <a:srgbClr val="FAFAFA"/>
                </a:highlight>
                <a:hlinkClick r:id="rId5"/>
              </a:rPr>
              <a:t>1</a:t>
            </a:r>
            <a:r>
              <a:rPr lang="en-US" sz="1200" b="0" i="0" dirty="0">
                <a:solidFill>
                  <a:srgbClr val="000000"/>
                </a:solidFill>
                <a:effectLst/>
                <a:highlight>
                  <a:srgbClr val="FAFAFA"/>
                </a:highlight>
              </a:rPr>
              <a:t> and nearly a third (33%) report not making enough money each month to cover their bills and debt repayments</a:t>
            </a:r>
            <a:r>
              <a:rPr lang="en-US" sz="1200" b="0" i="0" u="none" strike="noStrike" baseline="30000" dirty="0">
                <a:solidFill>
                  <a:srgbClr val="0056FF"/>
                </a:solidFill>
                <a:effectLst/>
                <a:highlight>
                  <a:srgbClr val="FAFAFA"/>
                </a:highlight>
                <a:hlinkClick r:id="rId6"/>
              </a:rPr>
              <a:t>2</a:t>
            </a:r>
            <a:r>
              <a:rPr lang="en-US" sz="1200" b="0" i="0" dirty="0">
                <a:solidFill>
                  <a:srgbClr val="000000"/>
                </a:solidFill>
                <a:effectLst/>
                <a:highlight>
                  <a:srgbClr val="FAFAFA"/>
                </a:highlight>
              </a:rPr>
              <a:t>.  An Omnibus commissioned by Coast Capital further demonstrates the seemingly impossible financial situation many are facing. The study found:  72 per cent of Canadians do not believe that better budgeting or increased savings alone would improve their situation.  48 per cent believe that obtaining additional education or skills training would help them increase their current income.  Recognizing these realities, Coast Capital has reimagined everyday banking with an account that gives its members the power to elevate their earning potential through access to education and skills training. The Elevate </a:t>
            </a:r>
            <a:r>
              <a:rPr lang="en-US" sz="1200" b="0" i="0" dirty="0" err="1">
                <a:solidFill>
                  <a:srgbClr val="000000"/>
                </a:solidFill>
                <a:effectLst/>
                <a:highlight>
                  <a:srgbClr val="FAFAFA"/>
                </a:highlight>
              </a:rPr>
              <a:t>Chequing</a:t>
            </a:r>
            <a:r>
              <a:rPr lang="en-US" sz="1200" b="0" i="0" dirty="0">
                <a:solidFill>
                  <a:srgbClr val="000000"/>
                </a:solidFill>
                <a:effectLst/>
                <a:highlight>
                  <a:srgbClr val="FAFAFA"/>
                </a:highlight>
              </a:rPr>
              <a:t> Account has banking features like free </a:t>
            </a:r>
            <a:r>
              <a:rPr lang="en-US" sz="1200" b="0" i="0" dirty="0" err="1">
                <a:solidFill>
                  <a:srgbClr val="000000"/>
                </a:solidFill>
                <a:effectLst/>
                <a:highlight>
                  <a:srgbClr val="FAFAFA"/>
                </a:highlight>
              </a:rPr>
              <a:t>Interac</a:t>
            </a:r>
            <a:r>
              <a:rPr lang="en-US" sz="1200" b="0" i="0" dirty="0">
                <a:solidFill>
                  <a:srgbClr val="000000"/>
                </a:solidFill>
                <a:effectLst/>
                <a:highlight>
                  <a:srgbClr val="FAFAFA"/>
                </a:highlight>
              </a:rPr>
              <a:t>® e-Transfers and identity theft monitoring, plus it comes with free access to </a:t>
            </a:r>
            <a:r>
              <a:rPr lang="en-US" sz="1200" b="0" i="0" u="none" strike="noStrike" dirty="0">
                <a:solidFill>
                  <a:srgbClr val="0056FF"/>
                </a:solidFill>
                <a:effectLst/>
                <a:highlight>
                  <a:srgbClr val="FAFAFA"/>
                </a:highlight>
                <a:hlinkClick r:id="rId7"/>
              </a:rPr>
              <a:t>Coursera</a:t>
            </a:r>
            <a:r>
              <a:rPr lang="en-US" sz="1200" b="0" i="0" dirty="0">
                <a:solidFill>
                  <a:srgbClr val="000000"/>
                </a:solidFill>
                <a:effectLst/>
                <a:highlight>
                  <a:srgbClr val="FAFAFA"/>
                </a:highlight>
              </a:rPr>
              <a:t>'s global online learning platform.</a:t>
            </a:r>
          </a:p>
        </p:txBody>
      </p:sp>
      <p:sp>
        <p:nvSpPr>
          <p:cNvPr id="45059" name="Slide Number Placeholder 4"/>
          <p:cNvSpPr>
            <a:spLocks noGrp="1"/>
          </p:cNvSpPr>
          <p:nvPr>
            <p:ph type="sldNum" sz="quarter" idx="12"/>
          </p:nvPr>
        </p:nvSpPr>
        <p:spPr>
          <a:xfrm>
            <a:off x="7467600" y="6446837"/>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2CCEC05-08E3-458D-98DD-ECC48EA80F09}" type="slidenum">
              <a:rPr lang="en-US" b="0" smtClean="0">
                <a:solidFill>
                  <a:schemeClr val="bg1"/>
                </a:solidFill>
              </a:rPr>
              <a:pPr/>
              <a:t>29</a:t>
            </a:fld>
            <a:endParaRPr lang="en-US" b="0" dirty="0">
              <a:solidFill>
                <a:schemeClr val="bg1"/>
              </a:solidFill>
            </a:endParaRPr>
          </a:p>
        </p:txBody>
      </p:sp>
      <p:sp>
        <p:nvSpPr>
          <p:cNvPr id="2" name="TextBox 1"/>
          <p:cNvSpPr txBox="1"/>
          <p:nvPr/>
        </p:nvSpPr>
        <p:spPr>
          <a:xfrm>
            <a:off x="8555279" y="6490156"/>
            <a:ext cx="512521"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spc="50" dirty="0">
                <a:ln w="9525" cmpd="sng">
                  <a:solidFill>
                    <a:schemeClr val="bg1"/>
                  </a:solidFill>
                  <a:prstDash val="solid"/>
                </a:ln>
                <a:solidFill>
                  <a:srgbClr val="70AD47">
                    <a:tint val="1000"/>
                  </a:srgbClr>
                </a:solidFill>
                <a:effectLst>
                  <a:glow rad="38100">
                    <a:schemeClr val="accent1">
                      <a:alpha val="40000"/>
                    </a:schemeClr>
                  </a:glow>
                </a:effectLst>
                <a:hlinkClick r:id="rId8"/>
              </a:rPr>
              <a:t>Press</a:t>
            </a:r>
            <a:endParaRPr lang="en-CA" sz="800" spc="50" dirty="0">
              <a:ln w="9525" cmpd="sng">
                <a:solidFill>
                  <a:schemeClr val="bg1"/>
                </a:solidFill>
                <a:prstDash val="solid"/>
              </a:ln>
              <a:solidFill>
                <a:srgbClr val="70AD47">
                  <a:tint val="1000"/>
                </a:srgbClr>
              </a:solidFill>
              <a:effectLst>
                <a:glow rad="38100">
                  <a:schemeClr val="accent1">
                    <a:alpha val="40000"/>
                  </a:schemeClr>
                </a:glow>
              </a:effectLst>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TextBox 10"/>
          <p:cNvSpPr txBox="1"/>
          <p:nvPr/>
        </p:nvSpPr>
        <p:spPr>
          <a:xfrm>
            <a:off x="8534400" y="6497000"/>
            <a:ext cx="512521"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spc="50" dirty="0">
                <a:ln w="9525" cmpd="sng">
                  <a:solidFill>
                    <a:schemeClr val="bg1"/>
                  </a:solidFill>
                  <a:prstDash val="solid"/>
                </a:ln>
                <a:solidFill>
                  <a:srgbClr val="70AD47">
                    <a:tint val="1000"/>
                  </a:srgbClr>
                </a:solidFill>
                <a:effectLst>
                  <a:glow rad="38100">
                    <a:schemeClr val="accent1">
                      <a:alpha val="40000"/>
                    </a:schemeClr>
                  </a:glow>
                </a:effectLst>
                <a:hlinkClick r:id="rId9"/>
              </a:rPr>
              <a:t>Press</a:t>
            </a:r>
            <a:endParaRPr lang="en-CA" sz="800" spc="50" dirty="0">
              <a:ln w="9525" cmpd="sng">
                <a:solidFill>
                  <a:schemeClr val="bg1"/>
                </a:solidFill>
                <a:prstDash val="solid"/>
              </a:ln>
              <a:solidFill>
                <a:srgbClr val="70AD47">
                  <a:tint val="1000"/>
                </a:srgbClr>
              </a:solidFill>
              <a:effectLst>
                <a:glow rad="38100">
                  <a:schemeClr val="accent1">
                    <a:alpha val="40000"/>
                  </a:schemeClr>
                </a:glow>
              </a:effectLst>
            </a:endParaRPr>
          </a:p>
        </p:txBody>
      </p:sp>
      <p:pic>
        <p:nvPicPr>
          <p:cNvPr id="12" name="Picture 11" descr="A blue sign with white text&#10;&#10;Description automatically generated with medium confidence">
            <a:extLst>
              <a:ext uri="{FF2B5EF4-FFF2-40B4-BE49-F238E27FC236}">
                <a16:creationId xmlns:a16="http://schemas.microsoft.com/office/drawing/2014/main" id="{74B24EDF-1A0A-5042-87DD-0F4762B184D6}"/>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952500" y="912565"/>
            <a:ext cx="3009900" cy="68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6"/>
          <p:cNvSpPr>
            <a:spLocks noGrp="1" noChangeArrowheads="1"/>
          </p:cNvSpPr>
          <p:nvPr>
            <p:ph type="title"/>
          </p:nvPr>
        </p:nvSpPr>
        <p:spPr>
          <a:xfrm>
            <a:off x="914400" y="80319"/>
            <a:ext cx="8229600" cy="1600200"/>
          </a:xfrm>
        </p:spPr>
        <p:txBody>
          <a:bodyPr/>
          <a:lstStyle/>
          <a:p>
            <a:pPr algn="l" eaLnBrk="1" hangingPunct="1"/>
            <a:r>
              <a:rPr lang="en-CA" sz="2400" dirty="0"/>
              <a:t>Market Size and Growth Trends</a:t>
            </a:r>
          </a:p>
        </p:txBody>
      </p:sp>
      <p:sp>
        <p:nvSpPr>
          <p:cNvPr id="5123"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22CB0E4-218B-44AF-BFD6-10FC921487FB}" type="slidenum">
              <a:rPr lang="en-US" b="0" smtClean="0">
                <a:solidFill>
                  <a:schemeClr val="bg1"/>
                </a:solidFill>
              </a:rPr>
              <a:pPr/>
              <a:t>3</a:t>
            </a:fld>
            <a:endParaRPr lang="en-US" b="0" dirty="0">
              <a:solidFill>
                <a:schemeClr val="bg1"/>
              </a:solidFill>
            </a:endParaRPr>
          </a:p>
        </p:txBody>
      </p:sp>
      <p:sp>
        <p:nvSpPr>
          <p:cNvPr id="2" name="TextBox 1"/>
          <p:cNvSpPr txBox="1"/>
          <p:nvPr/>
        </p:nvSpPr>
        <p:spPr>
          <a:xfrm>
            <a:off x="6400800" y="6534626"/>
            <a:ext cx="1371600" cy="215444"/>
          </a:xfrm>
          <a:prstGeom prst="rect">
            <a:avLst/>
          </a:prstGeom>
          <a:noFill/>
        </p:spPr>
        <p:txBody>
          <a:bodyPr wrap="square" rtlCol="0">
            <a:spAutoFit/>
          </a:bodyPr>
          <a:lstStyle/>
          <a:p>
            <a:r>
              <a:rPr lang="en-US" sz="800" b="0" dirty="0"/>
              <a:t>Banks and Trusts 2 L1</a:t>
            </a:r>
          </a:p>
        </p:txBody>
      </p:sp>
      <p:sp>
        <p:nvSpPr>
          <p:cNvPr id="7"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TextBox 4">
            <a:extLst>
              <a:ext uri="{FF2B5EF4-FFF2-40B4-BE49-F238E27FC236}">
                <a16:creationId xmlns:a16="http://schemas.microsoft.com/office/drawing/2014/main" id="{67803005-553E-A142-8608-8D41598CF337}"/>
              </a:ext>
            </a:extLst>
          </p:cNvPr>
          <p:cNvSpPr txBox="1"/>
          <p:nvPr/>
        </p:nvSpPr>
        <p:spPr>
          <a:xfrm>
            <a:off x="762000" y="5341203"/>
            <a:ext cx="5435601" cy="830997"/>
          </a:xfrm>
          <a:prstGeom prst="rect">
            <a:avLst/>
          </a:prstGeom>
          <a:noFill/>
        </p:spPr>
        <p:txBody>
          <a:bodyPr wrap="square" rtlCol="0">
            <a:spAutoFit/>
          </a:bodyPr>
          <a:lstStyle/>
          <a:p>
            <a:pPr algn="l"/>
            <a:r>
              <a:rPr lang="en-US" dirty="0"/>
              <a:t>Note:  </a:t>
            </a:r>
            <a:r>
              <a:rPr lang="en-US" b="0" dirty="0"/>
              <a:t>Credit Union deposits include both personal and commercial demand and term deposits</a:t>
            </a:r>
          </a:p>
          <a:p>
            <a:pPr algn="l"/>
            <a:r>
              <a:rPr lang="en-US" b="0" dirty="0"/>
              <a:t>Most Credit Unions classify home equity lines of credit as mortgages whereas most banks classify them as personal loans.</a:t>
            </a:r>
          </a:p>
        </p:txBody>
      </p:sp>
      <p:graphicFrame>
        <p:nvGraphicFramePr>
          <p:cNvPr id="4" name="Object 3">
            <a:extLst>
              <a:ext uri="{FF2B5EF4-FFF2-40B4-BE49-F238E27FC236}">
                <a16:creationId xmlns:a16="http://schemas.microsoft.com/office/drawing/2014/main" id="{5D44B1C9-9945-3F0C-3699-7D482B049643}"/>
              </a:ext>
            </a:extLst>
          </p:cNvPr>
          <p:cNvGraphicFramePr>
            <a:graphicFrameLocks noChangeAspect="1"/>
          </p:cNvGraphicFramePr>
          <p:nvPr>
            <p:extLst>
              <p:ext uri="{D42A27DB-BD31-4B8C-83A1-F6EECF244321}">
                <p14:modId xmlns:p14="http://schemas.microsoft.com/office/powerpoint/2010/main" val="2542274452"/>
              </p:ext>
            </p:extLst>
          </p:nvPr>
        </p:nvGraphicFramePr>
        <p:xfrm>
          <a:off x="838200" y="1981200"/>
          <a:ext cx="4419600" cy="3267075"/>
        </p:xfrm>
        <a:graphic>
          <a:graphicData uri="http://schemas.openxmlformats.org/presentationml/2006/ole">
            <mc:AlternateContent xmlns:mc="http://schemas.openxmlformats.org/markup-compatibility/2006">
              <mc:Choice xmlns:v="urn:schemas-microsoft-com:vml" Requires="v">
                <p:oleObj name="Macro-Enabled Worksheet" r:id="rId3" imgW="4419600" imgH="3267232" progId="Excel.SheetMacroEnabled.12">
                  <p:link updateAutomatic="1"/>
                </p:oleObj>
              </mc:Choice>
              <mc:Fallback>
                <p:oleObj name="Macro-Enabled Worksheet" r:id="rId3" imgW="4419600" imgH="3267232" progId="Excel.SheetMacroEnabled.12">
                  <p:link updateAutomatic="1"/>
                  <p:pic>
                    <p:nvPicPr>
                      <p:cNvPr id="4" name="Object 3">
                        <a:extLst>
                          <a:ext uri="{FF2B5EF4-FFF2-40B4-BE49-F238E27FC236}">
                            <a16:creationId xmlns:a16="http://schemas.microsoft.com/office/drawing/2014/main" id="{5D44B1C9-9945-3F0C-3699-7D482B049643}"/>
                          </a:ext>
                        </a:extLst>
                      </p:cNvPr>
                      <p:cNvPicPr/>
                      <p:nvPr/>
                    </p:nvPicPr>
                    <p:blipFill>
                      <a:blip r:embed="rId4"/>
                      <a:stretch>
                        <a:fillRect/>
                      </a:stretch>
                    </p:blipFill>
                    <p:spPr>
                      <a:xfrm>
                        <a:off x="838200" y="1981200"/>
                        <a:ext cx="4419600" cy="3267075"/>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0" y="70378"/>
            <a:ext cx="27432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30</a:t>
            </a:fld>
            <a:endParaRPr lang="en-US" b="0">
              <a:solidFill>
                <a:schemeClr val="bg1"/>
              </a:solidFill>
            </a:endParaRPr>
          </a:p>
        </p:txBody>
      </p:sp>
      <p:sp>
        <p:nvSpPr>
          <p:cNvPr id="2" name="TextBox 1"/>
          <p:cNvSpPr txBox="1"/>
          <p:nvPr/>
        </p:nvSpPr>
        <p:spPr>
          <a:xfrm>
            <a:off x="6705600" y="6534626"/>
            <a:ext cx="990600" cy="215444"/>
          </a:xfrm>
          <a:prstGeom prst="rect">
            <a:avLst/>
          </a:prstGeom>
          <a:noFill/>
        </p:spPr>
        <p:txBody>
          <a:bodyPr wrap="square" rtlCol="0">
            <a:spAutoFit/>
          </a:bodyPr>
          <a:lstStyle/>
          <a:p>
            <a:r>
              <a:rPr lang="en-US" sz="800" b="0" dirty="0"/>
              <a:t>18 AT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descr="Logo, company name&#10;&#10;Description automatically generated">
            <a:extLst>
              <a:ext uri="{FF2B5EF4-FFF2-40B4-BE49-F238E27FC236}">
                <a16:creationId xmlns:a16="http://schemas.microsoft.com/office/drawing/2014/main" id="{9A9A79FD-AC85-4944-AFD9-8E33C97C4E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019" y="746971"/>
            <a:ext cx="2730500" cy="952500"/>
          </a:xfrm>
          <a:prstGeom prst="rect">
            <a:avLst/>
          </a:prstGeom>
        </p:spPr>
      </p:pic>
      <p:sp>
        <p:nvSpPr>
          <p:cNvPr id="13" name="TextBox 12">
            <a:extLst>
              <a:ext uri="{FF2B5EF4-FFF2-40B4-BE49-F238E27FC236}">
                <a16:creationId xmlns:a16="http://schemas.microsoft.com/office/drawing/2014/main" id="{7FED13E2-A49E-AD64-1DAA-834826817A7A}"/>
              </a:ext>
            </a:extLst>
          </p:cNvPr>
          <p:cNvSpPr txBox="1"/>
          <p:nvPr/>
        </p:nvSpPr>
        <p:spPr>
          <a:xfrm>
            <a:off x="5092187" y="1961799"/>
            <a:ext cx="3823213" cy="2246769"/>
          </a:xfrm>
          <a:prstGeom prst="rect">
            <a:avLst/>
          </a:prstGeom>
          <a:noFill/>
        </p:spPr>
        <p:txBody>
          <a:bodyPr wrap="square" rtlCol="0">
            <a:spAutoFit/>
          </a:bodyPr>
          <a:lstStyle/>
          <a:p>
            <a:pPr algn="l"/>
            <a:r>
              <a:rPr lang="en-CA" sz="1000" b="0" dirty="0"/>
              <a:t>First West is Canada’s 5th largest and BC’s 3rd largest credit union with assets of $14.4B, 257k members and 47 locations (Q2’24)</a:t>
            </a:r>
          </a:p>
          <a:p>
            <a:pPr algn="l"/>
            <a:endParaRPr lang="en-CA" sz="1000" b="0" dirty="0"/>
          </a:p>
          <a:p>
            <a:pPr algn="l"/>
            <a:r>
              <a:rPr lang="en-CA" sz="1000" b="0" dirty="0"/>
              <a:t>First West utilizes the “federated” merger model whereby the merged credit unions maintain their brand, yet the merged credit union offers a common value proposition while fully leveraging operational synergies.  The three credit unions currently in the model are Envision, Valley First (Jan ‘11)  and Island Savings (D’14).</a:t>
            </a:r>
          </a:p>
          <a:p>
            <a:pPr algn="l"/>
            <a:endParaRPr lang="en-CA" sz="1000" b="0" dirty="0"/>
          </a:p>
          <a:p>
            <a:pPr algn="l"/>
            <a:endParaRPr lang="en-CA" sz="1000" b="0" dirty="0"/>
          </a:p>
          <a:p>
            <a:pPr algn="l"/>
            <a:endParaRPr lang="en-US" sz="1000" b="0" dirty="0"/>
          </a:p>
        </p:txBody>
      </p:sp>
      <p:graphicFrame>
        <p:nvGraphicFramePr>
          <p:cNvPr id="4" name="Object 3">
            <a:extLst>
              <a:ext uri="{FF2B5EF4-FFF2-40B4-BE49-F238E27FC236}">
                <a16:creationId xmlns:a16="http://schemas.microsoft.com/office/drawing/2014/main" id="{72C5DC8D-B76B-D8F0-83F3-77CA39235A0A}"/>
              </a:ext>
            </a:extLst>
          </p:cNvPr>
          <p:cNvGraphicFramePr>
            <a:graphicFrameLocks noChangeAspect="1"/>
          </p:cNvGraphicFramePr>
          <p:nvPr>
            <p:extLst>
              <p:ext uri="{D42A27DB-BD31-4B8C-83A1-F6EECF244321}">
                <p14:modId xmlns:p14="http://schemas.microsoft.com/office/powerpoint/2010/main" val="2784271333"/>
              </p:ext>
            </p:extLst>
          </p:nvPr>
        </p:nvGraphicFramePr>
        <p:xfrm>
          <a:off x="4870450" y="4284663"/>
          <a:ext cx="4267200" cy="2100262"/>
        </p:xfrm>
        <a:graphic>
          <a:graphicData uri="http://schemas.openxmlformats.org/presentationml/2006/ole">
            <mc:AlternateContent xmlns:mc="http://schemas.openxmlformats.org/markup-compatibility/2006">
              <mc:Choice xmlns:v="urn:schemas-microsoft-com:vml" Requires="v">
                <p:oleObj name="Macro-Enabled Worksheet" r:id="rId4" imgW="4267200" imgH="2100162" progId="Excel.SheetMacroEnabled.12">
                  <p:link updateAutomatic="1"/>
                </p:oleObj>
              </mc:Choice>
              <mc:Fallback>
                <p:oleObj name="Macro-Enabled Worksheet" r:id="rId4" imgW="4267200" imgH="2100162" progId="Excel.SheetMacroEnabled.12">
                  <p:link updateAutomatic="1"/>
                  <p:pic>
                    <p:nvPicPr>
                      <p:cNvPr id="4" name="Object 3">
                        <a:extLst>
                          <a:ext uri="{FF2B5EF4-FFF2-40B4-BE49-F238E27FC236}">
                            <a16:creationId xmlns:a16="http://schemas.microsoft.com/office/drawing/2014/main" id="{72C5DC8D-B76B-D8F0-83F3-77CA39235A0A}"/>
                          </a:ext>
                        </a:extLst>
                      </p:cNvPr>
                      <p:cNvPicPr/>
                      <p:nvPr/>
                    </p:nvPicPr>
                    <p:blipFill>
                      <a:blip r:embed="rId5"/>
                      <a:stretch>
                        <a:fillRect/>
                      </a:stretch>
                    </p:blipFill>
                    <p:spPr>
                      <a:xfrm>
                        <a:off x="4870450" y="4284663"/>
                        <a:ext cx="4267200" cy="21002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80805E4-3FE2-3A58-459B-DA2649E37372}"/>
              </a:ext>
            </a:extLst>
          </p:cNvPr>
          <p:cNvGraphicFramePr>
            <a:graphicFrameLocks noChangeAspect="1"/>
          </p:cNvGraphicFramePr>
          <p:nvPr>
            <p:extLst>
              <p:ext uri="{D42A27DB-BD31-4B8C-83A1-F6EECF244321}">
                <p14:modId xmlns:p14="http://schemas.microsoft.com/office/powerpoint/2010/main" val="2242028038"/>
              </p:ext>
            </p:extLst>
          </p:nvPr>
        </p:nvGraphicFramePr>
        <p:xfrm>
          <a:off x="684213" y="1876425"/>
          <a:ext cx="3810000" cy="4319588"/>
        </p:xfrm>
        <a:graphic>
          <a:graphicData uri="http://schemas.openxmlformats.org/presentationml/2006/ole">
            <mc:AlternateContent xmlns:mc="http://schemas.openxmlformats.org/markup-compatibility/2006">
              <mc:Choice xmlns:v="urn:schemas-microsoft-com:vml" Requires="v">
                <p:oleObj name="Macro-Enabled Worksheet" r:id="rId6" imgW="3810000" imgH="4319330" progId="Excel.SheetMacroEnabled.12">
                  <p:link updateAutomatic="1"/>
                </p:oleObj>
              </mc:Choice>
              <mc:Fallback>
                <p:oleObj name="Macro-Enabled Worksheet" r:id="rId6" imgW="3810000" imgH="4319330" progId="Excel.SheetMacroEnabled.12">
                  <p:link updateAutomatic="1"/>
                  <p:pic>
                    <p:nvPicPr>
                      <p:cNvPr id="7" name="Object 6">
                        <a:extLst>
                          <a:ext uri="{FF2B5EF4-FFF2-40B4-BE49-F238E27FC236}">
                            <a16:creationId xmlns:a16="http://schemas.microsoft.com/office/drawing/2014/main" id="{780805E4-3FE2-3A58-459B-DA2649E37372}"/>
                          </a:ext>
                        </a:extLst>
                      </p:cNvPr>
                      <p:cNvPicPr/>
                      <p:nvPr/>
                    </p:nvPicPr>
                    <p:blipFill>
                      <a:blip r:embed="rId7"/>
                      <a:stretch>
                        <a:fillRect/>
                      </a:stretch>
                    </p:blipFill>
                    <p:spPr>
                      <a:xfrm>
                        <a:off x="684213" y="1876425"/>
                        <a:ext cx="3810000" cy="4319588"/>
                      </a:xfrm>
                      <a:prstGeom prst="rect">
                        <a:avLst/>
                      </a:prstGeom>
                    </p:spPr>
                  </p:pic>
                </p:oleObj>
              </mc:Fallback>
            </mc:AlternateContent>
          </a:graphicData>
        </a:graphic>
      </p:graphicFrame>
    </p:spTree>
    <p:extLst>
      <p:ext uri="{BB962C8B-B14F-4D97-AF65-F5344CB8AC3E}">
        <p14:creationId xmlns:p14="http://schemas.microsoft.com/office/powerpoint/2010/main" val="255324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29021" y="248538"/>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31</a:t>
            </a:fld>
            <a:endParaRPr lang="en-US"/>
          </a:p>
        </p:txBody>
      </p:sp>
      <p:pic>
        <p:nvPicPr>
          <p:cNvPr id="5" name="Picture 4" descr="Logo, company name&#10;&#10;Description automatically generated">
            <a:extLst>
              <a:ext uri="{FF2B5EF4-FFF2-40B4-BE49-F238E27FC236}">
                <a16:creationId xmlns:a16="http://schemas.microsoft.com/office/drawing/2014/main" id="{898CB0DB-0BD9-C331-727F-B9022A31A4D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2019" y="746971"/>
            <a:ext cx="2730500" cy="952500"/>
          </a:xfrm>
          <a:prstGeom prst="rect">
            <a:avLst/>
          </a:prstGeom>
        </p:spPr>
      </p:pic>
      <p:graphicFrame>
        <p:nvGraphicFramePr>
          <p:cNvPr id="7" name="Object 6">
            <a:extLst>
              <a:ext uri="{FF2B5EF4-FFF2-40B4-BE49-F238E27FC236}">
                <a16:creationId xmlns:a16="http://schemas.microsoft.com/office/drawing/2014/main" id="{90B232E8-5647-4930-70E1-54A452943ED2}"/>
              </a:ext>
            </a:extLst>
          </p:cNvPr>
          <p:cNvGraphicFramePr>
            <a:graphicFrameLocks noChangeAspect="1"/>
          </p:cNvGraphicFramePr>
          <p:nvPr>
            <p:extLst>
              <p:ext uri="{D42A27DB-BD31-4B8C-83A1-F6EECF244321}">
                <p14:modId xmlns:p14="http://schemas.microsoft.com/office/powerpoint/2010/main" val="2244134424"/>
              </p:ext>
            </p:extLst>
          </p:nvPr>
        </p:nvGraphicFramePr>
        <p:xfrm>
          <a:off x="304800" y="1911350"/>
          <a:ext cx="3838575" cy="4062413"/>
        </p:xfrm>
        <a:graphic>
          <a:graphicData uri="http://schemas.openxmlformats.org/presentationml/2006/ole">
            <mc:AlternateContent xmlns:mc="http://schemas.openxmlformats.org/markup-compatibility/2006">
              <mc:Choice xmlns:v="urn:schemas-microsoft-com:vml" Requires="v">
                <p:oleObj name="Macro-Enabled Worksheet" r:id="rId3" imgW="3838448" imgH="4062356" progId="Excel.SheetMacroEnabled.12">
                  <p:link updateAutomatic="1"/>
                </p:oleObj>
              </mc:Choice>
              <mc:Fallback>
                <p:oleObj name="Macro-Enabled Worksheet" r:id="rId3" imgW="3838448" imgH="4062356" progId="Excel.SheetMacroEnabled.12">
                  <p:link updateAutomatic="1"/>
                  <p:pic>
                    <p:nvPicPr>
                      <p:cNvPr id="7" name="Object 6">
                        <a:extLst>
                          <a:ext uri="{FF2B5EF4-FFF2-40B4-BE49-F238E27FC236}">
                            <a16:creationId xmlns:a16="http://schemas.microsoft.com/office/drawing/2014/main" id="{90B232E8-5647-4930-70E1-54A452943ED2}"/>
                          </a:ext>
                        </a:extLst>
                      </p:cNvPr>
                      <p:cNvPicPr/>
                      <p:nvPr/>
                    </p:nvPicPr>
                    <p:blipFill>
                      <a:blip r:embed="rId4"/>
                      <a:stretch>
                        <a:fillRect/>
                      </a:stretch>
                    </p:blipFill>
                    <p:spPr>
                      <a:xfrm>
                        <a:off x="304800" y="1911350"/>
                        <a:ext cx="3838575" cy="40624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382C2F8-E694-AC57-BEA0-1D27C43370C1}"/>
              </a:ext>
            </a:extLst>
          </p:cNvPr>
          <p:cNvGraphicFramePr>
            <a:graphicFrameLocks noChangeAspect="1"/>
          </p:cNvGraphicFramePr>
          <p:nvPr>
            <p:extLst>
              <p:ext uri="{D42A27DB-BD31-4B8C-83A1-F6EECF244321}">
                <p14:modId xmlns:p14="http://schemas.microsoft.com/office/powerpoint/2010/main" val="1610325828"/>
              </p:ext>
            </p:extLst>
          </p:nvPr>
        </p:nvGraphicFramePr>
        <p:xfrm>
          <a:off x="4316413" y="1911350"/>
          <a:ext cx="3838575" cy="2905125"/>
        </p:xfrm>
        <a:graphic>
          <a:graphicData uri="http://schemas.openxmlformats.org/presentationml/2006/ole">
            <mc:AlternateContent xmlns:mc="http://schemas.openxmlformats.org/markup-compatibility/2006">
              <mc:Choice xmlns:v="urn:schemas-microsoft-com:vml" Requires="v">
                <p:oleObj name="Macro-Enabled Worksheet" r:id="rId5" imgW="3838448" imgH="2904968" progId="Excel.SheetMacroEnabled.12">
                  <p:link updateAutomatic="1"/>
                </p:oleObj>
              </mc:Choice>
              <mc:Fallback>
                <p:oleObj name="Macro-Enabled Worksheet" r:id="rId5" imgW="3838448" imgH="2904968" progId="Excel.SheetMacroEnabled.12">
                  <p:link updateAutomatic="1"/>
                  <p:pic>
                    <p:nvPicPr>
                      <p:cNvPr id="8" name="Object 7">
                        <a:extLst>
                          <a:ext uri="{FF2B5EF4-FFF2-40B4-BE49-F238E27FC236}">
                            <a16:creationId xmlns:a16="http://schemas.microsoft.com/office/drawing/2014/main" id="{8382C2F8-E694-AC57-BEA0-1D27C43370C1}"/>
                          </a:ext>
                        </a:extLst>
                      </p:cNvPr>
                      <p:cNvPicPr/>
                      <p:nvPr/>
                    </p:nvPicPr>
                    <p:blipFill>
                      <a:blip r:embed="rId6"/>
                      <a:stretch>
                        <a:fillRect/>
                      </a:stretch>
                    </p:blipFill>
                    <p:spPr>
                      <a:xfrm>
                        <a:off x="4316413" y="1911350"/>
                        <a:ext cx="3838575" cy="29051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9E5B31A-0BC1-4BDE-754D-C8E33B0EBB5F}"/>
              </a:ext>
            </a:extLst>
          </p:cNvPr>
          <p:cNvGraphicFramePr>
            <a:graphicFrameLocks noChangeAspect="1"/>
          </p:cNvGraphicFramePr>
          <p:nvPr>
            <p:extLst>
              <p:ext uri="{D42A27DB-BD31-4B8C-83A1-F6EECF244321}">
                <p14:modId xmlns:p14="http://schemas.microsoft.com/office/powerpoint/2010/main" val="2227980758"/>
              </p:ext>
            </p:extLst>
          </p:nvPr>
        </p:nvGraphicFramePr>
        <p:xfrm>
          <a:off x="4545013" y="4876800"/>
          <a:ext cx="4305300" cy="1309688"/>
        </p:xfrm>
        <a:graphic>
          <a:graphicData uri="http://schemas.openxmlformats.org/presentationml/2006/ole">
            <mc:AlternateContent xmlns:mc="http://schemas.openxmlformats.org/markup-compatibility/2006">
              <mc:Choice xmlns:v="urn:schemas-microsoft-com:vml" Requires="v">
                <p:oleObj name="Macro-Enabled Worksheet" r:id="rId7" imgW="4305402" imgH="1309878" progId="Excel.SheetMacroEnabled.12">
                  <p:link updateAutomatic="1"/>
                </p:oleObj>
              </mc:Choice>
              <mc:Fallback>
                <p:oleObj name="Macro-Enabled Worksheet" r:id="rId7" imgW="4305402" imgH="1309878" progId="Excel.SheetMacroEnabled.12">
                  <p:link updateAutomatic="1"/>
                  <p:pic>
                    <p:nvPicPr>
                      <p:cNvPr id="3" name="Object 2">
                        <a:extLst>
                          <a:ext uri="{FF2B5EF4-FFF2-40B4-BE49-F238E27FC236}">
                            <a16:creationId xmlns:a16="http://schemas.microsoft.com/office/drawing/2014/main" id="{59E5B31A-0BC1-4BDE-754D-C8E33B0EBB5F}"/>
                          </a:ext>
                        </a:extLst>
                      </p:cNvPr>
                      <p:cNvPicPr/>
                      <p:nvPr/>
                    </p:nvPicPr>
                    <p:blipFill>
                      <a:blip r:embed="rId8"/>
                      <a:stretch>
                        <a:fillRect/>
                      </a:stretch>
                    </p:blipFill>
                    <p:spPr>
                      <a:xfrm>
                        <a:off x="4545013" y="4876800"/>
                        <a:ext cx="4305300" cy="1309688"/>
                      </a:xfrm>
                      <a:prstGeom prst="rect">
                        <a:avLst/>
                      </a:prstGeom>
                    </p:spPr>
                  </p:pic>
                </p:oleObj>
              </mc:Fallback>
            </mc:AlternateContent>
          </a:graphicData>
        </a:graphic>
      </p:graphicFrame>
    </p:spTree>
    <p:extLst>
      <p:ext uri="{BB962C8B-B14F-4D97-AF65-F5344CB8AC3E}">
        <p14:creationId xmlns:p14="http://schemas.microsoft.com/office/powerpoint/2010/main" val="2535605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162" y="367099"/>
            <a:ext cx="4003675" cy="1216025"/>
          </a:xfrm>
        </p:spPr>
        <p:txBody>
          <a:bodyPr/>
          <a:lstStyle/>
          <a:p>
            <a:r>
              <a:rPr lang="en-CA" dirty="0"/>
              <a:t>Press Releases</a:t>
            </a:r>
          </a:p>
        </p:txBody>
      </p:sp>
      <p:sp>
        <p:nvSpPr>
          <p:cNvPr id="6" name="Content Placeholder 5"/>
          <p:cNvSpPr>
            <a:spLocks noGrp="1"/>
          </p:cNvSpPr>
          <p:nvPr>
            <p:ph idx="1"/>
          </p:nvPr>
        </p:nvSpPr>
        <p:spPr/>
        <p:txBody>
          <a:bodyPr>
            <a:noAutofit/>
          </a:bodyPr>
          <a:lstStyle/>
          <a:p>
            <a:r>
              <a:rPr lang="en-US" sz="1000" b="0" i="0" dirty="0">
                <a:solidFill>
                  <a:srgbClr val="1C1B1C"/>
                </a:solidFill>
                <a:effectLst/>
                <a:latin typeface="Arial" panose="020B0604020202020204" pitchFamily="34" charset="0"/>
                <a:cs typeface="Arial" panose="020B0604020202020204" pitchFamily="34" charset="0"/>
              </a:rPr>
              <a:t>January 16, 2025: </a:t>
            </a:r>
            <a:r>
              <a:rPr lang="en-US" sz="1000" b="0" i="0" dirty="0">
                <a:solidFill>
                  <a:srgbClr val="1C1B1C"/>
                </a:solidFill>
                <a:effectLst/>
                <a:latin typeface="Roboto" panose="02000000000000000000" pitchFamily="2" charset="0"/>
              </a:rPr>
              <a:t>VeriPark, a global leader in omnichannel customer experience solutions for the financial services industry, has announced a strategic partnership with a coalition of leading Canadian credit unions and financial institutions. This coalition, including First West Credit Union, Prospera Credit Union, DUCA Credit Union, and Coastal Community Credit Union, aims to drive innovation, improve member experiences, and position its members for long-term success in a dynamic financial landscape.</a:t>
            </a:r>
            <a:endParaRPr lang="en-US" sz="1000" b="0" i="0" dirty="0">
              <a:solidFill>
                <a:srgbClr val="1C1B1C"/>
              </a:solidFill>
              <a:effectLst/>
              <a:latin typeface="Arial" panose="020B0604020202020204" pitchFamily="34" charset="0"/>
              <a:cs typeface="Arial" panose="020B0604020202020204" pitchFamily="34" charset="0"/>
            </a:endParaRPr>
          </a:p>
          <a:p>
            <a:r>
              <a:rPr lang="en-US" sz="1000" b="0" i="0" dirty="0">
                <a:solidFill>
                  <a:srgbClr val="1C1B1C"/>
                </a:solidFill>
                <a:effectLst/>
                <a:latin typeface="Arial" panose="020B0604020202020204" pitchFamily="34" charset="0"/>
                <a:cs typeface="Arial" panose="020B0604020202020204" pitchFamily="34" charset="0"/>
              </a:rPr>
              <a:t>Members of First West Credit Union have voted in </a:t>
            </a:r>
            <a:r>
              <a:rPr lang="en-US" sz="1000" b="0" i="0" dirty="0" err="1">
                <a:solidFill>
                  <a:srgbClr val="1C1B1C"/>
                </a:solidFill>
                <a:effectLst/>
                <a:latin typeface="Arial" panose="020B0604020202020204" pitchFamily="34" charset="0"/>
                <a:cs typeface="Arial" panose="020B0604020202020204" pitchFamily="34" charset="0"/>
              </a:rPr>
              <a:t>favour</a:t>
            </a:r>
            <a:r>
              <a:rPr lang="en-US" sz="1000" b="0" i="0" dirty="0">
                <a:solidFill>
                  <a:srgbClr val="1C1B1C"/>
                </a:solidFill>
                <a:effectLst/>
                <a:latin typeface="Arial" panose="020B0604020202020204" pitchFamily="34" charset="0"/>
                <a:cs typeface="Arial" panose="020B0604020202020204" pitchFamily="34" charset="0"/>
              </a:rPr>
              <a:t> of First West applying to become a federal credit union. Of the 26,235 votes cast on the special resolution to authorize First West to apply to become a federal credit union, 84.2% of votes were cast in </a:t>
            </a:r>
            <a:r>
              <a:rPr lang="en-US" sz="1000" b="0" i="0" dirty="0" err="1">
                <a:solidFill>
                  <a:srgbClr val="1C1B1C"/>
                </a:solidFill>
                <a:effectLst/>
                <a:latin typeface="Arial" panose="020B0604020202020204" pitchFamily="34" charset="0"/>
                <a:cs typeface="Arial" panose="020B0604020202020204" pitchFamily="34" charset="0"/>
              </a:rPr>
              <a:t>favour</a:t>
            </a:r>
            <a:r>
              <a:rPr lang="en-US" sz="1000" b="0" i="0" dirty="0">
                <a:solidFill>
                  <a:srgbClr val="1C1B1C"/>
                </a:solidFill>
                <a:effectLst/>
                <a:latin typeface="Arial" panose="020B0604020202020204" pitchFamily="34" charset="0"/>
                <a:cs typeface="Arial" panose="020B0604020202020204" pitchFamily="34" charset="0"/>
              </a:rPr>
              <a:t> from members who hold Class A Membership Equity Shares and 83.5% votes were in </a:t>
            </a:r>
            <a:r>
              <a:rPr lang="en-US" sz="1000" b="0" i="0" dirty="0" err="1">
                <a:solidFill>
                  <a:srgbClr val="1C1B1C"/>
                </a:solidFill>
                <a:effectLst/>
                <a:latin typeface="Arial" panose="020B0604020202020204" pitchFamily="34" charset="0"/>
                <a:cs typeface="Arial" panose="020B0604020202020204" pitchFamily="34" charset="0"/>
              </a:rPr>
              <a:t>favour</a:t>
            </a:r>
            <a:r>
              <a:rPr lang="en-US" sz="1000" b="0" i="0" dirty="0">
                <a:solidFill>
                  <a:srgbClr val="1C1B1C"/>
                </a:solidFill>
                <a:effectLst/>
                <a:latin typeface="Arial" panose="020B0604020202020204" pitchFamily="34" charset="0"/>
                <a:cs typeface="Arial" panose="020B0604020202020204" pitchFamily="34" charset="0"/>
              </a:rPr>
              <a:t> from members who hold Class B Equity Shares. The threshold for the special resolution to pass was two thirds in </a:t>
            </a:r>
            <a:r>
              <a:rPr lang="en-US" sz="1000" b="0" i="0" dirty="0" err="1">
                <a:solidFill>
                  <a:srgbClr val="1C1B1C"/>
                </a:solidFill>
                <a:effectLst/>
                <a:latin typeface="Arial" panose="020B0604020202020204" pitchFamily="34" charset="0"/>
                <a:cs typeface="Arial" panose="020B0604020202020204" pitchFamily="34" charset="0"/>
              </a:rPr>
              <a:t>favour</a:t>
            </a:r>
            <a:r>
              <a:rPr lang="en-US" sz="1000" b="0" i="0" dirty="0">
                <a:solidFill>
                  <a:srgbClr val="1C1B1C"/>
                </a:solidFill>
                <a:effectLst/>
                <a:latin typeface="Arial" panose="020B0604020202020204" pitchFamily="34" charset="0"/>
                <a:cs typeface="Arial" panose="020B0604020202020204" pitchFamily="34" charset="0"/>
              </a:rPr>
              <a:t> in both share classes.   </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June 9, 2020:  LANGLEY, B.C. –First West Credit Union is partnering with members across its regional divisions to provide financial support to food banks and small businesses continuing to feel the ripple effects of COVID-19.  Get a Meal Give a Meal is centered around social and economic wellbeing and raises funds for local food banks by encouraging First West members to purchase meals from local restaurants. In a time of economic uncertainty, this model provides a safe and economical way for members to support their local community.</a:t>
            </a:r>
          </a:p>
          <a:p>
            <a:pPr>
              <a:buFont typeface="Wingdings" pitchFamily="2" charset="2"/>
              <a:buChar char="§"/>
            </a:pPr>
            <a:r>
              <a:rPr lang="en-US" sz="1000" dirty="0">
                <a:latin typeface="Arial" panose="020B0604020202020204" pitchFamily="34" charset="0"/>
                <a:cs typeface="Arial" panose="020B0604020202020204" pitchFamily="34" charset="0"/>
              </a:rPr>
              <a:t>May 22, 2020:  LANGLEY, B.C.- The charitable sector is facing a considerable challenge. COVID-19 has increased the demand on services that support our community’s most vulnerable—and decreased non-profit resources to provide these supports. Sadly, this lack of resources is also limiting these organizations in their ability to fundraise for donations they desperately need.   </a:t>
            </a:r>
          </a:p>
          <a:p>
            <a:pPr>
              <a:buFont typeface="Wingdings" pitchFamily="2" charset="2"/>
              <a:buChar char="§"/>
            </a:pPr>
            <a:r>
              <a:rPr lang="en-US" sz="1000" dirty="0">
                <a:latin typeface="Arial" panose="020B0604020202020204" pitchFamily="34" charset="0"/>
                <a:cs typeface="Arial" panose="020B0604020202020204" pitchFamily="34" charset="0"/>
              </a:rPr>
              <a:t>April 17, 2020 LANGLEY, B.C.— </a:t>
            </a:r>
            <a:r>
              <a:rPr lang="en-US" sz="1000" dirty="0" err="1">
                <a:latin typeface="Arial" panose="020B0604020202020204" pitchFamily="34" charset="0"/>
                <a:cs typeface="Arial" panose="020B0604020202020204" pitchFamily="34" charset="0"/>
              </a:rPr>
              <a:t>Advicent</a:t>
            </a:r>
            <a:r>
              <a:rPr lang="en-US" sz="1000" dirty="0">
                <a:latin typeface="Arial" panose="020B0604020202020204" pitchFamily="34" charset="0"/>
                <a:cs typeface="Arial" panose="020B0604020202020204" pitchFamily="34" charset="0"/>
              </a:rPr>
              <a:t> announces that First West Credit Union has integrated the </a:t>
            </a:r>
            <a:r>
              <a:rPr lang="en-US" sz="1000" dirty="0" err="1">
                <a:latin typeface="Arial" panose="020B0604020202020204" pitchFamily="34" charset="0"/>
                <a:cs typeface="Arial" panose="020B0604020202020204" pitchFamily="34" charset="0"/>
              </a:rPr>
              <a:t>NaviPlan</a:t>
            </a:r>
            <a:r>
              <a:rPr lang="en-US" sz="1000" dirty="0">
                <a:latin typeface="Arial" panose="020B0604020202020204" pitchFamily="34" charset="0"/>
                <a:cs typeface="Arial" panose="020B0604020202020204" pitchFamily="34" charset="0"/>
              </a:rPr>
              <a:t> platform into the digital banking service offering for members and clients at the Canadian financial institution’s 51 branches across British Columbia.</a:t>
            </a:r>
            <a:endParaRPr lang="en-US" sz="1000" b="1" dirty="0">
              <a:latin typeface="Arial" panose="020B0604020202020204" pitchFamily="34" charset="0"/>
              <a:cs typeface="Arial" panose="020B0604020202020204" pitchFamily="34" charset="0"/>
            </a:endParaRPr>
          </a:p>
          <a:p>
            <a:pPr marL="0" indent="0">
              <a:buNone/>
            </a:pPr>
            <a:endParaRPr lang="en-CA" sz="1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32</a:t>
            </a:fld>
            <a:endParaRPr lang="en-US" dirty="0"/>
          </a:p>
        </p:txBody>
      </p:sp>
      <p:sp>
        <p:nvSpPr>
          <p:cNvPr id="3" name="TextBox 2"/>
          <p:cNvSpPr txBox="1"/>
          <p:nvPr/>
        </p:nvSpPr>
        <p:spPr>
          <a:xfrm>
            <a:off x="8378109" y="6497075"/>
            <a:ext cx="713163" cy="2205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w="6600">
                  <a:solidFill>
                    <a:schemeClr val="bg1"/>
                  </a:solidFill>
                  <a:prstDash val="solid"/>
                </a:ln>
                <a:solidFill>
                  <a:srgbClr val="FFFFFF"/>
                </a:solidFill>
                <a:effectLst>
                  <a:outerShdw dist="38100" dir="2700000" algn="tl" rotWithShape="0">
                    <a:schemeClr val="accent2"/>
                  </a:outerShdw>
                </a:effectLst>
                <a:hlinkClick r:id="rId3"/>
              </a:rPr>
              <a:t>Press</a:t>
            </a:r>
            <a:endParaRPr lang="en-CA" sz="800" dirty="0">
              <a:ln w="6600">
                <a:solidFill>
                  <a:schemeClr val="bg1"/>
                </a:solidFill>
                <a:prstDash val="solid"/>
              </a:ln>
              <a:solidFill>
                <a:srgbClr val="FFFFFF"/>
              </a:solidFill>
              <a:effectLst>
                <a:outerShdw dist="38100" dir="2700000" algn="tl" rotWithShape="0">
                  <a:schemeClr val="accent2"/>
                </a:outerShdw>
              </a:effectLst>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E0F3DD98-ACED-A64B-B81D-1078E80F39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2019" y="746971"/>
            <a:ext cx="2730500" cy="952500"/>
          </a:xfrm>
          <a:prstGeom prst="rect">
            <a:avLst/>
          </a:prstGeom>
        </p:spPr>
      </p:pic>
    </p:spTree>
    <p:extLst>
      <p:ext uri="{BB962C8B-B14F-4D97-AF65-F5344CB8AC3E}">
        <p14:creationId xmlns:p14="http://schemas.microsoft.com/office/powerpoint/2010/main" val="29660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7925" y="374651"/>
            <a:ext cx="3368675"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33</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TextBox 8">
            <a:extLst>
              <a:ext uri="{FF2B5EF4-FFF2-40B4-BE49-F238E27FC236}">
                <a16:creationId xmlns:a16="http://schemas.microsoft.com/office/drawing/2014/main" id="{9268BAAD-05BD-06EB-143A-94142684E868}"/>
              </a:ext>
            </a:extLst>
          </p:cNvPr>
          <p:cNvSpPr txBox="1"/>
          <p:nvPr/>
        </p:nvSpPr>
        <p:spPr>
          <a:xfrm>
            <a:off x="5043486" y="1923232"/>
            <a:ext cx="3900308" cy="2246769"/>
          </a:xfrm>
          <a:prstGeom prst="rect">
            <a:avLst/>
          </a:prstGeom>
          <a:noFill/>
        </p:spPr>
        <p:txBody>
          <a:bodyPr wrap="square" rtlCol="0">
            <a:spAutoFit/>
          </a:bodyPr>
          <a:lstStyle/>
          <a:p>
            <a:pPr algn="l"/>
            <a:r>
              <a:rPr lang="en-CA" sz="1000" b="0" dirty="0" err="1"/>
              <a:t>Beem</a:t>
            </a:r>
            <a:r>
              <a:rPr lang="en-CA" sz="1000" b="0" dirty="0"/>
              <a:t> is Canada’s 9th largest and BC’s 4th largest credit union with assets of $8.5B, 164k members and 53 locations (Q2’24).</a:t>
            </a:r>
          </a:p>
          <a:p>
            <a:pPr algn="l"/>
            <a:endParaRPr lang="en-CA" sz="1000" b="0" dirty="0"/>
          </a:p>
          <a:p>
            <a:pPr algn="l"/>
            <a:r>
              <a:rPr lang="en-CA" sz="1000" b="0" dirty="0"/>
              <a:t>G&amp;F merged with Aldergrove Credit Union August 1, 2021, Merged with Mount Lehman and Vancouver Police Credit Unions Jan 1, 2022, merged with Grand Forks Jan 1, 2023</a:t>
            </a:r>
          </a:p>
          <a:p>
            <a:pPr algn="l"/>
            <a:endParaRPr lang="en-CA" sz="1000" b="0" dirty="0"/>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graphicFrame>
        <p:nvGraphicFramePr>
          <p:cNvPr id="4" name="Object 3">
            <a:extLst>
              <a:ext uri="{FF2B5EF4-FFF2-40B4-BE49-F238E27FC236}">
                <a16:creationId xmlns:a16="http://schemas.microsoft.com/office/drawing/2014/main" id="{2B9E8F3E-B730-EA3F-4836-9A935EAD9881}"/>
              </a:ext>
            </a:extLst>
          </p:cNvPr>
          <p:cNvGraphicFramePr>
            <a:graphicFrameLocks noChangeAspect="1"/>
          </p:cNvGraphicFramePr>
          <p:nvPr>
            <p:extLst>
              <p:ext uri="{D42A27DB-BD31-4B8C-83A1-F6EECF244321}">
                <p14:modId xmlns:p14="http://schemas.microsoft.com/office/powerpoint/2010/main" val="603509479"/>
              </p:ext>
            </p:extLst>
          </p:nvPr>
        </p:nvGraphicFramePr>
        <p:xfrm>
          <a:off x="685800" y="1784350"/>
          <a:ext cx="3781425" cy="4281488"/>
        </p:xfrm>
        <a:graphic>
          <a:graphicData uri="http://schemas.openxmlformats.org/presentationml/2006/ole">
            <mc:AlternateContent xmlns:mc="http://schemas.openxmlformats.org/markup-compatibility/2006">
              <mc:Choice xmlns:v="urn:schemas-microsoft-com:vml" Requires="v">
                <p:oleObj name="Macro-Enabled Worksheet" r:id="rId3" imgW="3781146" imgH="4281409" progId="Excel.SheetMacroEnabled.12">
                  <p:link updateAutomatic="1"/>
                </p:oleObj>
              </mc:Choice>
              <mc:Fallback>
                <p:oleObj name="Macro-Enabled Worksheet" r:id="rId3" imgW="3781146" imgH="4281409" progId="Excel.SheetMacroEnabled.12">
                  <p:link updateAutomatic="1"/>
                  <p:pic>
                    <p:nvPicPr>
                      <p:cNvPr id="4" name="Object 3">
                        <a:extLst>
                          <a:ext uri="{FF2B5EF4-FFF2-40B4-BE49-F238E27FC236}">
                            <a16:creationId xmlns:a16="http://schemas.microsoft.com/office/drawing/2014/main" id="{2B9E8F3E-B730-EA3F-4836-9A935EAD9881}"/>
                          </a:ext>
                        </a:extLst>
                      </p:cNvPr>
                      <p:cNvPicPr/>
                      <p:nvPr/>
                    </p:nvPicPr>
                    <p:blipFill>
                      <a:blip r:embed="rId4"/>
                      <a:stretch>
                        <a:fillRect/>
                      </a:stretch>
                    </p:blipFill>
                    <p:spPr>
                      <a:xfrm>
                        <a:off x="685800" y="1784350"/>
                        <a:ext cx="3781425" cy="42814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71FCAB3-F852-09F2-AEA9-5A2DBB74B02C}"/>
              </a:ext>
            </a:extLst>
          </p:cNvPr>
          <p:cNvGraphicFramePr>
            <a:graphicFrameLocks noChangeAspect="1"/>
          </p:cNvGraphicFramePr>
          <p:nvPr>
            <p:extLst>
              <p:ext uri="{D42A27DB-BD31-4B8C-83A1-F6EECF244321}">
                <p14:modId xmlns:p14="http://schemas.microsoft.com/office/powerpoint/2010/main" val="1486028486"/>
              </p:ext>
            </p:extLst>
          </p:nvPr>
        </p:nvGraphicFramePr>
        <p:xfrm>
          <a:off x="4884738" y="4359275"/>
          <a:ext cx="4267200" cy="1909763"/>
        </p:xfrm>
        <a:graphic>
          <a:graphicData uri="http://schemas.openxmlformats.org/presentationml/2006/ole">
            <mc:AlternateContent xmlns:mc="http://schemas.openxmlformats.org/markup-compatibility/2006">
              <mc:Choice xmlns:v="urn:schemas-microsoft-com:vml" Requires="v">
                <p:oleObj name="Macro-Enabled Worksheet" r:id="rId5" imgW="4267200" imgH="1909751" progId="Excel.SheetMacroEnabled.12">
                  <p:link updateAutomatic="1"/>
                </p:oleObj>
              </mc:Choice>
              <mc:Fallback>
                <p:oleObj name="Macro-Enabled Worksheet" r:id="rId5" imgW="4267200" imgH="1909751" progId="Excel.SheetMacroEnabled.12">
                  <p:link updateAutomatic="1"/>
                  <p:pic>
                    <p:nvPicPr>
                      <p:cNvPr id="6" name="Object 5">
                        <a:extLst>
                          <a:ext uri="{FF2B5EF4-FFF2-40B4-BE49-F238E27FC236}">
                            <a16:creationId xmlns:a16="http://schemas.microsoft.com/office/drawing/2014/main" id="{571FCAB3-F852-09F2-AEA9-5A2DBB74B02C}"/>
                          </a:ext>
                        </a:extLst>
                      </p:cNvPr>
                      <p:cNvPicPr/>
                      <p:nvPr/>
                    </p:nvPicPr>
                    <p:blipFill>
                      <a:blip r:embed="rId6"/>
                      <a:stretch>
                        <a:fillRect/>
                      </a:stretch>
                    </p:blipFill>
                    <p:spPr>
                      <a:xfrm>
                        <a:off x="4884738" y="4359275"/>
                        <a:ext cx="4267200" cy="190976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AD3D06F4-E753-03AD-FC08-564B1EB13DF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9600" y="762000"/>
            <a:ext cx="2959359" cy="838200"/>
          </a:xfrm>
          <a:prstGeom prst="rect">
            <a:avLst/>
          </a:prstGeom>
        </p:spPr>
      </p:pic>
    </p:spTree>
    <p:extLst>
      <p:ext uri="{BB962C8B-B14F-4D97-AF65-F5344CB8AC3E}">
        <p14:creationId xmlns:p14="http://schemas.microsoft.com/office/powerpoint/2010/main" val="88525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34</a:t>
            </a:fld>
            <a:endParaRPr lang="en-US"/>
          </a:p>
        </p:txBody>
      </p:sp>
      <p:pic>
        <p:nvPicPr>
          <p:cNvPr id="5" name="Picture 4">
            <a:extLst>
              <a:ext uri="{FF2B5EF4-FFF2-40B4-BE49-F238E27FC236}">
                <a16:creationId xmlns:a16="http://schemas.microsoft.com/office/drawing/2014/main" id="{AA447CC0-8CA8-73A0-FC21-6AAED07676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762000"/>
            <a:ext cx="2959359" cy="838200"/>
          </a:xfrm>
          <a:prstGeom prst="rect">
            <a:avLst/>
          </a:prstGeom>
        </p:spPr>
      </p:pic>
      <p:graphicFrame>
        <p:nvGraphicFramePr>
          <p:cNvPr id="3" name="Object 2">
            <a:extLst>
              <a:ext uri="{FF2B5EF4-FFF2-40B4-BE49-F238E27FC236}">
                <a16:creationId xmlns:a16="http://schemas.microsoft.com/office/drawing/2014/main" id="{D46E18CD-CFA4-6466-E844-E548E9310B44}"/>
              </a:ext>
            </a:extLst>
          </p:cNvPr>
          <p:cNvGraphicFramePr>
            <a:graphicFrameLocks noChangeAspect="1"/>
          </p:cNvGraphicFramePr>
          <p:nvPr>
            <p:extLst>
              <p:ext uri="{D42A27DB-BD31-4B8C-83A1-F6EECF244321}">
                <p14:modId xmlns:p14="http://schemas.microsoft.com/office/powerpoint/2010/main" val="1318470658"/>
              </p:ext>
            </p:extLst>
          </p:nvPr>
        </p:nvGraphicFramePr>
        <p:xfrm>
          <a:off x="914400" y="2028825"/>
          <a:ext cx="3205163" cy="3305175"/>
        </p:xfrm>
        <a:graphic>
          <a:graphicData uri="http://schemas.openxmlformats.org/presentationml/2006/ole">
            <mc:AlternateContent xmlns:mc="http://schemas.openxmlformats.org/markup-compatibility/2006">
              <mc:Choice xmlns:v="urn:schemas-microsoft-com:vml" Requires="v">
                <p:oleObj name="Macro-Enabled Worksheet" r:id="rId3" imgW="3204870" imgH="3305153" progId="Excel.SheetMacroEnabled.12">
                  <p:link updateAutomatic="1"/>
                </p:oleObj>
              </mc:Choice>
              <mc:Fallback>
                <p:oleObj name="Macro-Enabled Worksheet" r:id="rId3" imgW="3204870" imgH="3305153" progId="Excel.SheetMacroEnabled.12">
                  <p:link updateAutomatic="1"/>
                  <p:pic>
                    <p:nvPicPr>
                      <p:cNvPr id="3" name="Object 2">
                        <a:extLst>
                          <a:ext uri="{FF2B5EF4-FFF2-40B4-BE49-F238E27FC236}">
                            <a16:creationId xmlns:a16="http://schemas.microsoft.com/office/drawing/2014/main" id="{D46E18CD-CFA4-6466-E844-E548E9310B44}"/>
                          </a:ext>
                        </a:extLst>
                      </p:cNvPr>
                      <p:cNvPicPr/>
                      <p:nvPr/>
                    </p:nvPicPr>
                    <p:blipFill>
                      <a:blip r:embed="rId4"/>
                      <a:stretch>
                        <a:fillRect/>
                      </a:stretch>
                    </p:blipFill>
                    <p:spPr>
                      <a:xfrm>
                        <a:off x="914400" y="2028825"/>
                        <a:ext cx="3205163" cy="33051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3B2C271-F839-62AC-FB93-004B9C13AD91}"/>
              </a:ext>
            </a:extLst>
          </p:cNvPr>
          <p:cNvGraphicFramePr>
            <a:graphicFrameLocks noChangeAspect="1"/>
          </p:cNvGraphicFramePr>
          <p:nvPr>
            <p:extLst>
              <p:ext uri="{D42A27DB-BD31-4B8C-83A1-F6EECF244321}">
                <p14:modId xmlns:p14="http://schemas.microsoft.com/office/powerpoint/2010/main" val="2699287565"/>
              </p:ext>
            </p:extLst>
          </p:nvPr>
        </p:nvGraphicFramePr>
        <p:xfrm>
          <a:off x="4648200" y="2057400"/>
          <a:ext cx="3438525" cy="2185988"/>
        </p:xfrm>
        <a:graphic>
          <a:graphicData uri="http://schemas.openxmlformats.org/presentationml/2006/ole">
            <mc:AlternateContent xmlns:mc="http://schemas.openxmlformats.org/markup-compatibility/2006">
              <mc:Choice xmlns:v="urn:schemas-microsoft-com:vml" Requires="v">
                <p:oleObj name="Macro-Enabled Worksheet" r:id="rId5" imgW="3438550" imgH="2185685" progId="Excel.SheetMacroEnabled.12">
                  <p:link updateAutomatic="1"/>
                </p:oleObj>
              </mc:Choice>
              <mc:Fallback>
                <p:oleObj name="Macro-Enabled Worksheet" r:id="rId5" imgW="3438550" imgH="2185685" progId="Excel.SheetMacroEnabled.12">
                  <p:link updateAutomatic="1"/>
                  <p:pic>
                    <p:nvPicPr>
                      <p:cNvPr id="9" name="Object 8">
                        <a:extLst>
                          <a:ext uri="{FF2B5EF4-FFF2-40B4-BE49-F238E27FC236}">
                            <a16:creationId xmlns:a16="http://schemas.microsoft.com/office/drawing/2014/main" id="{C3B2C271-F839-62AC-FB93-004B9C13AD91}"/>
                          </a:ext>
                        </a:extLst>
                      </p:cNvPr>
                      <p:cNvPicPr/>
                      <p:nvPr/>
                    </p:nvPicPr>
                    <p:blipFill>
                      <a:blip r:embed="rId6"/>
                      <a:stretch>
                        <a:fillRect/>
                      </a:stretch>
                    </p:blipFill>
                    <p:spPr>
                      <a:xfrm>
                        <a:off x="4648200" y="2057400"/>
                        <a:ext cx="3438525" cy="21859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75C4659-CA80-DC08-0139-6397D4184FB4}"/>
              </a:ext>
            </a:extLst>
          </p:cNvPr>
          <p:cNvGraphicFramePr>
            <a:graphicFrameLocks noChangeAspect="1"/>
          </p:cNvGraphicFramePr>
          <p:nvPr>
            <p:extLst>
              <p:ext uri="{D42A27DB-BD31-4B8C-83A1-F6EECF244321}">
                <p14:modId xmlns:p14="http://schemas.microsoft.com/office/powerpoint/2010/main" val="2659901247"/>
              </p:ext>
            </p:extLst>
          </p:nvPr>
        </p:nvGraphicFramePr>
        <p:xfrm>
          <a:off x="4686300" y="4664075"/>
          <a:ext cx="4305300" cy="1309688"/>
        </p:xfrm>
        <a:graphic>
          <a:graphicData uri="http://schemas.openxmlformats.org/presentationml/2006/ole">
            <mc:AlternateContent xmlns:mc="http://schemas.openxmlformats.org/markup-compatibility/2006">
              <mc:Choice xmlns:v="urn:schemas-microsoft-com:vml" Requires="v">
                <p:oleObj name="Macro-Enabled Worksheet" r:id="rId7" imgW="4305402" imgH="1309878" progId="Excel.SheetMacroEnabled.12">
                  <p:link updateAutomatic="1"/>
                </p:oleObj>
              </mc:Choice>
              <mc:Fallback>
                <p:oleObj name="Macro-Enabled Worksheet" r:id="rId7" imgW="4305402" imgH="1309878" progId="Excel.SheetMacroEnabled.12">
                  <p:link updateAutomatic="1"/>
                  <p:pic>
                    <p:nvPicPr>
                      <p:cNvPr id="6" name="Object 5">
                        <a:extLst>
                          <a:ext uri="{FF2B5EF4-FFF2-40B4-BE49-F238E27FC236}">
                            <a16:creationId xmlns:a16="http://schemas.microsoft.com/office/drawing/2014/main" id="{B75C4659-CA80-DC08-0139-6397D4184FB4}"/>
                          </a:ext>
                        </a:extLst>
                      </p:cNvPr>
                      <p:cNvPicPr/>
                      <p:nvPr/>
                    </p:nvPicPr>
                    <p:blipFill>
                      <a:blip r:embed="rId8"/>
                      <a:stretch>
                        <a:fillRect/>
                      </a:stretch>
                    </p:blipFill>
                    <p:spPr>
                      <a:xfrm>
                        <a:off x="4686300" y="4664075"/>
                        <a:ext cx="4305300" cy="1309688"/>
                      </a:xfrm>
                      <a:prstGeom prst="rect">
                        <a:avLst/>
                      </a:prstGeom>
                    </p:spPr>
                  </p:pic>
                </p:oleObj>
              </mc:Fallback>
            </mc:AlternateContent>
          </a:graphicData>
        </a:graphic>
      </p:graphicFrame>
    </p:spTree>
    <p:extLst>
      <p:ext uri="{BB962C8B-B14F-4D97-AF65-F5344CB8AC3E}">
        <p14:creationId xmlns:p14="http://schemas.microsoft.com/office/powerpoint/2010/main" val="3961175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DD20-4088-9047-B765-40F46BA37C79}"/>
              </a:ext>
            </a:extLst>
          </p:cNvPr>
          <p:cNvSpPr>
            <a:spLocks noGrp="1"/>
          </p:cNvSpPr>
          <p:nvPr>
            <p:ph type="title"/>
          </p:nvPr>
        </p:nvSpPr>
        <p:spPr>
          <a:xfrm>
            <a:off x="3901440" y="206521"/>
            <a:ext cx="5013960" cy="1450757"/>
          </a:xfrm>
        </p:spPr>
        <p:txBody>
          <a:bodyPr/>
          <a:lstStyle/>
          <a:p>
            <a:r>
              <a:rPr lang="en-US" dirty="0"/>
              <a:t>Press Releases</a:t>
            </a:r>
          </a:p>
        </p:txBody>
      </p:sp>
      <p:sp>
        <p:nvSpPr>
          <p:cNvPr id="3" name="Content Placeholder 2">
            <a:extLst>
              <a:ext uri="{FF2B5EF4-FFF2-40B4-BE49-F238E27FC236}">
                <a16:creationId xmlns:a16="http://schemas.microsoft.com/office/drawing/2014/main" id="{0CF1F0C0-F601-1E4F-B159-127FE3AC2F8D}"/>
              </a:ext>
            </a:extLst>
          </p:cNvPr>
          <p:cNvSpPr>
            <a:spLocks noGrp="1"/>
          </p:cNvSpPr>
          <p:nvPr>
            <p:ph idx="1"/>
          </p:nvPr>
        </p:nvSpPr>
        <p:spPr>
          <a:xfrm>
            <a:off x="800099" y="1828800"/>
            <a:ext cx="7543801" cy="4023360"/>
          </a:xfrm>
        </p:spPr>
        <p:txBody>
          <a:bodyPr>
            <a:noAutofit/>
          </a:bodyPr>
          <a:lstStyle/>
          <a:p>
            <a:endParaRPr lang="en-US" sz="1200" dirty="0">
              <a:solidFill>
                <a:schemeClr val="tx1"/>
              </a:solidFill>
            </a:endParaRPr>
          </a:p>
          <a:p>
            <a:r>
              <a:rPr lang="en-US" sz="1200" dirty="0"/>
              <a:t>December 4, 2024:  British Columbia – On January 1, 2025, </a:t>
            </a:r>
            <a:r>
              <a:rPr lang="en-US" sz="1200" dirty="0" err="1"/>
              <a:t>BlueShore</a:t>
            </a:r>
            <a:r>
              <a:rPr lang="en-US" sz="1200" dirty="0"/>
              <a:t> Financial will join Beem Credit Union, forming one of the largest provincially regulated credit unions in BC.</a:t>
            </a:r>
          </a:p>
          <a:p>
            <a:r>
              <a:rPr lang="en-US" sz="1200" dirty="0"/>
              <a:t>October 16, 2024 Beem Credit Union is pleased to announce that the proposed merger with </a:t>
            </a:r>
            <a:r>
              <a:rPr lang="en-US" sz="1200" dirty="0" err="1"/>
              <a:t>BlueShore</a:t>
            </a:r>
            <a:r>
              <a:rPr lang="en-US" sz="1200" dirty="0"/>
              <a:t> Financial has reached another key milestone, bringing our two credit unions one step closer toward a shared goal of joining forces for an even stronger future</a:t>
            </a:r>
          </a:p>
          <a:p>
            <a:r>
              <a:rPr lang="en-US" sz="1200" dirty="0">
                <a:solidFill>
                  <a:schemeClr val="tx1"/>
                </a:solidFill>
              </a:rPr>
              <a:t>Kelowna and Burnaby (November 9, 2023) - Between October 20th and November 6th, the members of Interior Savings and Gulf &amp; Fraser* credit unions voted in </a:t>
            </a:r>
            <a:r>
              <a:rPr lang="en-US" sz="1200" dirty="0" err="1">
                <a:solidFill>
                  <a:schemeClr val="tx1"/>
                </a:solidFill>
              </a:rPr>
              <a:t>favour</a:t>
            </a:r>
            <a:r>
              <a:rPr lang="en-US" sz="1200" dirty="0">
                <a:solidFill>
                  <a:schemeClr val="tx1"/>
                </a:solidFill>
              </a:rPr>
              <a:t> of bringing the two organizations together.</a:t>
            </a:r>
          </a:p>
          <a:p>
            <a:r>
              <a:rPr lang="en-US" sz="1200" dirty="0">
                <a:solidFill>
                  <a:schemeClr val="tx1"/>
                </a:solidFill>
              </a:rPr>
              <a:t>October 5, 2023 (Kelowna and Burnaby) – Members of Interior Savings and Gulf &amp; Fraser* will head to the polls to vote on the proposed merger of the two credit unions, after receiving consent from the BC Financial Services Authority (BCFSA).</a:t>
            </a:r>
            <a:endParaRPr lang="en-US" sz="1200" dirty="0">
              <a:solidFill>
                <a:schemeClr val="tx1"/>
              </a:solidFill>
              <a:cs typeface="Arial" panose="020B0604020202020204" pitchFamily="34" charset="0"/>
            </a:endParaRPr>
          </a:p>
          <a:p>
            <a:r>
              <a:rPr lang="en-US" sz="1200" dirty="0">
                <a:solidFill>
                  <a:schemeClr val="tx1"/>
                </a:solidFill>
                <a:cs typeface="Arial" panose="020B0604020202020204" pitchFamily="34" charset="0"/>
              </a:rPr>
              <a:t>June 5, 2023: Burnaby, BC – Gulf &amp; Fraser and fintech company </a:t>
            </a:r>
            <a:r>
              <a:rPr lang="en-US" sz="1200" dirty="0" err="1">
                <a:solidFill>
                  <a:schemeClr val="tx1"/>
                </a:solidFill>
                <a:cs typeface="Arial" panose="020B0604020202020204" pitchFamily="34" charset="0"/>
              </a:rPr>
              <a:t>Mobetize</a:t>
            </a:r>
            <a:r>
              <a:rPr lang="en-US" sz="1200" dirty="0">
                <a:solidFill>
                  <a:schemeClr val="tx1"/>
                </a:solidFill>
                <a:cs typeface="Arial" panose="020B0604020202020204" pitchFamily="34" charset="0"/>
              </a:rPr>
              <a:t> continue to strengthen their partnership as they develop  the Gulf &amp; Fraser Marketplace – a unique omni-channel experience that provides a seamless onboarding experience for members, both online and in-person.</a:t>
            </a:r>
          </a:p>
          <a:p>
            <a:endParaRPr lang="en-CA" sz="1200" dirty="0">
              <a:solidFill>
                <a:schemeClr val="tx1"/>
              </a:solidFill>
              <a:cs typeface="Arial" panose="020B0604020202020204" pitchFamily="34" charset="0"/>
            </a:endParaRPr>
          </a:p>
        </p:txBody>
      </p:sp>
      <p:sp>
        <p:nvSpPr>
          <p:cNvPr id="4" name="Slide Number Placeholder 3">
            <a:extLst>
              <a:ext uri="{FF2B5EF4-FFF2-40B4-BE49-F238E27FC236}">
                <a16:creationId xmlns:a16="http://schemas.microsoft.com/office/drawing/2014/main" id="{24FF6DEC-2D5E-9043-920A-A683B3FEEACF}"/>
              </a:ext>
            </a:extLst>
          </p:cNvPr>
          <p:cNvSpPr>
            <a:spLocks noGrp="1"/>
          </p:cNvSpPr>
          <p:nvPr>
            <p:ph type="sldNum" sz="quarter" idx="12"/>
          </p:nvPr>
        </p:nvSpPr>
        <p:spPr/>
        <p:txBody>
          <a:bodyPr/>
          <a:lstStyle/>
          <a:p>
            <a:pPr>
              <a:defRPr/>
            </a:pPr>
            <a:fld id="{FD73080F-6EFF-4CB2-BC74-263AF00EEE29}" type="slidenum">
              <a:rPr lang="en-US" smtClean="0"/>
              <a:pPr>
                <a:defRPr/>
              </a:pPr>
              <a:t>35</a:t>
            </a:fld>
            <a:endParaRPr lang="en-US"/>
          </a:p>
        </p:txBody>
      </p:sp>
      <p:pic>
        <p:nvPicPr>
          <p:cNvPr id="6" name="Picture 5">
            <a:extLst>
              <a:ext uri="{FF2B5EF4-FFF2-40B4-BE49-F238E27FC236}">
                <a16:creationId xmlns:a16="http://schemas.microsoft.com/office/drawing/2014/main" id="{A1AFBDC9-9455-CC4D-9CAE-CE308665F0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775447"/>
            <a:ext cx="2959359" cy="838200"/>
          </a:xfrm>
          <a:prstGeom prst="rect">
            <a:avLst/>
          </a:prstGeom>
        </p:spPr>
      </p:pic>
      <p:sp>
        <p:nvSpPr>
          <p:cNvPr id="7" name="TextBox 6">
            <a:hlinkClick r:id="rId4"/>
            <a:extLst>
              <a:ext uri="{FF2B5EF4-FFF2-40B4-BE49-F238E27FC236}">
                <a16:creationId xmlns:a16="http://schemas.microsoft.com/office/drawing/2014/main" id="{4FC7C69D-F1C0-40E0-8A2E-D735180DDE3A}"/>
              </a:ext>
            </a:extLst>
          </p:cNvPr>
          <p:cNvSpPr txBox="1"/>
          <p:nvPr/>
        </p:nvSpPr>
        <p:spPr>
          <a:xfrm>
            <a:off x="8499513" y="6504801"/>
            <a:ext cx="518027"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Tree>
    <p:extLst>
      <p:ext uri="{BB962C8B-B14F-4D97-AF65-F5344CB8AC3E}">
        <p14:creationId xmlns:p14="http://schemas.microsoft.com/office/powerpoint/2010/main" val="3212953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0" y="24118"/>
            <a:ext cx="28956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36</a:t>
            </a:fld>
            <a:endParaRPr lang="en-US" b="0">
              <a:solidFill>
                <a:schemeClr val="bg1"/>
              </a:solidFill>
            </a:endParaRPr>
          </a:p>
        </p:txBody>
      </p:sp>
      <p:sp>
        <p:nvSpPr>
          <p:cNvPr id="2" name="TextBox 1"/>
          <p:cNvSpPr txBox="1"/>
          <p:nvPr/>
        </p:nvSpPr>
        <p:spPr>
          <a:xfrm>
            <a:off x="6889915" y="6534626"/>
            <a:ext cx="914400" cy="215444"/>
          </a:xfrm>
          <a:prstGeom prst="rect">
            <a:avLst/>
          </a:prstGeom>
          <a:noFill/>
        </p:spPr>
        <p:txBody>
          <a:bodyPr wrap="square" rtlCol="0">
            <a:spAutoFit/>
          </a:bodyPr>
          <a:lstStyle/>
          <a:p>
            <a:r>
              <a:rPr lang="en-US" sz="800" b="0" dirty="0"/>
              <a:t>18 BO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a:extLst>
              <a:ext uri="{FF2B5EF4-FFF2-40B4-BE49-F238E27FC236}">
                <a16:creationId xmlns:a16="http://schemas.microsoft.com/office/drawing/2014/main" id="{BB4BD4CF-6382-1042-A912-4C1FB8C88A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1537" y="76200"/>
            <a:ext cx="1811339" cy="1600201"/>
          </a:xfrm>
          <a:prstGeom prst="rect">
            <a:avLst/>
          </a:prstGeom>
        </p:spPr>
      </p:pic>
      <p:sp>
        <p:nvSpPr>
          <p:cNvPr id="11" name="TextBox 10">
            <a:extLst>
              <a:ext uri="{FF2B5EF4-FFF2-40B4-BE49-F238E27FC236}">
                <a16:creationId xmlns:a16="http://schemas.microsoft.com/office/drawing/2014/main" id="{882B7DEE-D387-4128-93FF-50DF611FBD87}"/>
              </a:ext>
            </a:extLst>
          </p:cNvPr>
          <p:cNvSpPr txBox="1"/>
          <p:nvPr/>
        </p:nvSpPr>
        <p:spPr>
          <a:xfrm>
            <a:off x="4953000" y="1933149"/>
            <a:ext cx="3940174" cy="1631216"/>
          </a:xfrm>
          <a:prstGeom prst="rect">
            <a:avLst/>
          </a:prstGeom>
          <a:noFill/>
        </p:spPr>
        <p:txBody>
          <a:bodyPr wrap="square" rtlCol="0">
            <a:spAutoFit/>
          </a:bodyPr>
          <a:lstStyle/>
          <a:p>
            <a:pPr algn="l"/>
            <a:r>
              <a:rPr lang="en-CA" sz="1000" b="0" dirty="0"/>
              <a:t>Prospera is Canada’s 12th largest and BC’s 5th largest credit union with assets of $8.0B, 114k members and 24 locations (Q2.24).</a:t>
            </a:r>
          </a:p>
          <a:p>
            <a:pPr algn="l"/>
            <a:endParaRPr lang="en-CA" sz="1000" b="0" dirty="0"/>
          </a:p>
          <a:p>
            <a:pPr algn="l"/>
            <a:r>
              <a:rPr lang="en-CA" sz="1000" b="0" dirty="0"/>
              <a:t>Merged with Westminster Credit Union January 20</a:t>
            </a:r>
          </a:p>
          <a:p>
            <a:pPr algn="l"/>
            <a:endParaRPr lang="en-CA" sz="1000" b="0" dirty="0"/>
          </a:p>
          <a:p>
            <a:pPr algn="l"/>
            <a:r>
              <a:rPr lang="en-CA" sz="1000" b="0" dirty="0"/>
              <a:t>Share results include Westminster historical results</a:t>
            </a:r>
          </a:p>
          <a:p>
            <a:pPr algn="l"/>
            <a:endParaRPr lang="en-CA" sz="1000" b="0" dirty="0"/>
          </a:p>
          <a:p>
            <a:pPr algn="l"/>
            <a:endParaRPr lang="en-CA" sz="1000" b="0" dirty="0"/>
          </a:p>
          <a:p>
            <a:pPr algn="l"/>
            <a:endParaRPr lang="en-US" sz="1000" b="0" dirty="0"/>
          </a:p>
        </p:txBody>
      </p:sp>
      <p:graphicFrame>
        <p:nvGraphicFramePr>
          <p:cNvPr id="4" name="Object 3">
            <a:extLst>
              <a:ext uri="{FF2B5EF4-FFF2-40B4-BE49-F238E27FC236}">
                <a16:creationId xmlns:a16="http://schemas.microsoft.com/office/drawing/2014/main" id="{E23D23F4-7394-DFFB-74EF-5D2A24DEFDC3}"/>
              </a:ext>
            </a:extLst>
          </p:cNvPr>
          <p:cNvGraphicFramePr>
            <a:graphicFrameLocks noChangeAspect="1"/>
          </p:cNvGraphicFramePr>
          <p:nvPr>
            <p:extLst>
              <p:ext uri="{D42A27DB-BD31-4B8C-83A1-F6EECF244321}">
                <p14:modId xmlns:p14="http://schemas.microsoft.com/office/powerpoint/2010/main" val="2617049716"/>
              </p:ext>
            </p:extLst>
          </p:nvPr>
        </p:nvGraphicFramePr>
        <p:xfrm>
          <a:off x="4870450" y="4286250"/>
          <a:ext cx="4267200" cy="2100263"/>
        </p:xfrm>
        <a:graphic>
          <a:graphicData uri="http://schemas.openxmlformats.org/presentationml/2006/ole">
            <mc:AlternateContent xmlns:mc="http://schemas.openxmlformats.org/markup-compatibility/2006">
              <mc:Choice xmlns:v="urn:schemas-microsoft-com:vml" Requires="v">
                <p:oleObj name="Macro-Enabled Worksheet" r:id="rId4" imgW="4267200" imgH="2100162" progId="Excel.SheetMacroEnabled.12">
                  <p:link updateAutomatic="1"/>
                </p:oleObj>
              </mc:Choice>
              <mc:Fallback>
                <p:oleObj name="Macro-Enabled Worksheet" r:id="rId4" imgW="4267200" imgH="2100162" progId="Excel.SheetMacroEnabled.12">
                  <p:link updateAutomatic="1"/>
                  <p:pic>
                    <p:nvPicPr>
                      <p:cNvPr id="4" name="Object 3">
                        <a:extLst>
                          <a:ext uri="{FF2B5EF4-FFF2-40B4-BE49-F238E27FC236}">
                            <a16:creationId xmlns:a16="http://schemas.microsoft.com/office/drawing/2014/main" id="{E23D23F4-7394-DFFB-74EF-5D2A24DEFDC3}"/>
                          </a:ext>
                        </a:extLst>
                      </p:cNvPr>
                      <p:cNvPicPr/>
                      <p:nvPr/>
                    </p:nvPicPr>
                    <p:blipFill>
                      <a:blip r:embed="rId5"/>
                      <a:stretch>
                        <a:fillRect/>
                      </a:stretch>
                    </p:blipFill>
                    <p:spPr>
                      <a:xfrm>
                        <a:off x="4870450" y="4286250"/>
                        <a:ext cx="4267200" cy="21002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49C926-95FE-7156-3CFD-9712D37AF5E3}"/>
              </a:ext>
            </a:extLst>
          </p:cNvPr>
          <p:cNvGraphicFramePr>
            <a:graphicFrameLocks noChangeAspect="1"/>
          </p:cNvGraphicFramePr>
          <p:nvPr>
            <p:extLst>
              <p:ext uri="{D42A27DB-BD31-4B8C-83A1-F6EECF244321}">
                <p14:modId xmlns:p14="http://schemas.microsoft.com/office/powerpoint/2010/main" val="3353694420"/>
              </p:ext>
            </p:extLst>
          </p:nvPr>
        </p:nvGraphicFramePr>
        <p:xfrm>
          <a:off x="685800" y="1828800"/>
          <a:ext cx="3776663" cy="4310063"/>
        </p:xfrm>
        <a:graphic>
          <a:graphicData uri="http://schemas.openxmlformats.org/presentationml/2006/ole">
            <mc:AlternateContent xmlns:mc="http://schemas.openxmlformats.org/markup-compatibility/2006">
              <mc:Choice xmlns:v="urn:schemas-microsoft-com:vml" Requires="v">
                <p:oleObj name="Macro-Enabled Worksheet" r:id="rId6" imgW="3776675" imgH="4310051" progId="Excel.SheetMacroEnabled.12">
                  <p:link updateAutomatic="1"/>
                </p:oleObj>
              </mc:Choice>
              <mc:Fallback>
                <p:oleObj name="Macro-Enabled Worksheet" r:id="rId6" imgW="3776675" imgH="4310051" progId="Excel.SheetMacroEnabled.12">
                  <p:link updateAutomatic="1"/>
                  <p:pic>
                    <p:nvPicPr>
                      <p:cNvPr id="7" name="Object 6">
                        <a:extLst>
                          <a:ext uri="{FF2B5EF4-FFF2-40B4-BE49-F238E27FC236}">
                            <a16:creationId xmlns:a16="http://schemas.microsoft.com/office/drawing/2014/main" id="{9749C926-95FE-7156-3CFD-9712D37AF5E3}"/>
                          </a:ext>
                        </a:extLst>
                      </p:cNvPr>
                      <p:cNvPicPr/>
                      <p:nvPr/>
                    </p:nvPicPr>
                    <p:blipFill>
                      <a:blip r:embed="rId7"/>
                      <a:stretch>
                        <a:fillRect/>
                      </a:stretch>
                    </p:blipFill>
                    <p:spPr>
                      <a:xfrm>
                        <a:off x="685800" y="1828800"/>
                        <a:ext cx="3776663" cy="4310063"/>
                      </a:xfrm>
                      <a:prstGeom prst="rect">
                        <a:avLst/>
                      </a:prstGeom>
                    </p:spPr>
                  </p:pic>
                </p:oleObj>
              </mc:Fallback>
            </mc:AlternateContent>
          </a:graphicData>
        </a:graphic>
      </p:graphicFrame>
    </p:spTree>
    <p:extLst>
      <p:ext uri="{BB962C8B-B14F-4D97-AF65-F5344CB8AC3E}">
        <p14:creationId xmlns:p14="http://schemas.microsoft.com/office/powerpoint/2010/main" val="2881411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37</a:t>
            </a:fld>
            <a:endParaRPr lang="en-US"/>
          </a:p>
        </p:txBody>
      </p:sp>
      <p:pic>
        <p:nvPicPr>
          <p:cNvPr id="9" name="Picture 8">
            <a:extLst>
              <a:ext uri="{FF2B5EF4-FFF2-40B4-BE49-F238E27FC236}">
                <a16:creationId xmlns:a16="http://schemas.microsoft.com/office/drawing/2014/main" id="{A3AE6060-B9F8-EF97-3B27-9B5780057C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1537" y="76200"/>
            <a:ext cx="1811339" cy="1600201"/>
          </a:xfrm>
          <a:prstGeom prst="rect">
            <a:avLst/>
          </a:prstGeom>
        </p:spPr>
      </p:pic>
      <p:graphicFrame>
        <p:nvGraphicFramePr>
          <p:cNvPr id="5" name="Object 4">
            <a:extLst>
              <a:ext uri="{FF2B5EF4-FFF2-40B4-BE49-F238E27FC236}">
                <a16:creationId xmlns:a16="http://schemas.microsoft.com/office/drawing/2014/main" id="{CE746FDF-6FA2-960F-5FD5-D10422E40A62}"/>
              </a:ext>
            </a:extLst>
          </p:cNvPr>
          <p:cNvGraphicFramePr>
            <a:graphicFrameLocks noChangeAspect="1"/>
          </p:cNvGraphicFramePr>
          <p:nvPr>
            <p:extLst>
              <p:ext uri="{D42A27DB-BD31-4B8C-83A1-F6EECF244321}">
                <p14:modId xmlns:p14="http://schemas.microsoft.com/office/powerpoint/2010/main" val="3051965197"/>
              </p:ext>
            </p:extLst>
          </p:nvPr>
        </p:nvGraphicFramePr>
        <p:xfrm>
          <a:off x="236538" y="1949450"/>
          <a:ext cx="3838575" cy="4229100"/>
        </p:xfrm>
        <a:graphic>
          <a:graphicData uri="http://schemas.openxmlformats.org/presentationml/2006/ole">
            <mc:AlternateContent xmlns:mc="http://schemas.openxmlformats.org/markup-compatibility/2006">
              <mc:Choice xmlns:v="urn:schemas-microsoft-com:vml" Requires="v">
                <p:oleObj name="Macro-Enabled Worksheet" r:id="rId3" imgW="3838448" imgH="4228966" progId="Excel.SheetMacroEnabled.12">
                  <p:link updateAutomatic="1"/>
                </p:oleObj>
              </mc:Choice>
              <mc:Fallback>
                <p:oleObj name="Macro-Enabled Worksheet" r:id="rId3" imgW="3838448" imgH="4228966" progId="Excel.SheetMacroEnabled.12">
                  <p:link updateAutomatic="1"/>
                  <p:pic>
                    <p:nvPicPr>
                      <p:cNvPr id="5" name="Object 4">
                        <a:extLst>
                          <a:ext uri="{FF2B5EF4-FFF2-40B4-BE49-F238E27FC236}">
                            <a16:creationId xmlns:a16="http://schemas.microsoft.com/office/drawing/2014/main" id="{CE746FDF-6FA2-960F-5FD5-D10422E40A62}"/>
                          </a:ext>
                        </a:extLst>
                      </p:cNvPr>
                      <p:cNvPicPr/>
                      <p:nvPr/>
                    </p:nvPicPr>
                    <p:blipFill>
                      <a:blip r:embed="rId4"/>
                      <a:stretch>
                        <a:fillRect/>
                      </a:stretch>
                    </p:blipFill>
                    <p:spPr>
                      <a:xfrm>
                        <a:off x="236538" y="1949450"/>
                        <a:ext cx="3838575" cy="4229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7087027-1077-AE4C-47BF-B543CA8F098A}"/>
              </a:ext>
            </a:extLst>
          </p:cNvPr>
          <p:cNvGraphicFramePr>
            <a:graphicFrameLocks noChangeAspect="1"/>
          </p:cNvGraphicFramePr>
          <p:nvPr>
            <p:extLst>
              <p:ext uri="{D42A27DB-BD31-4B8C-83A1-F6EECF244321}">
                <p14:modId xmlns:p14="http://schemas.microsoft.com/office/powerpoint/2010/main" val="3243931346"/>
              </p:ext>
            </p:extLst>
          </p:nvPr>
        </p:nvGraphicFramePr>
        <p:xfrm>
          <a:off x="4279900" y="1981200"/>
          <a:ext cx="3838575" cy="2757488"/>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6" name="Object 5">
                        <a:extLst>
                          <a:ext uri="{FF2B5EF4-FFF2-40B4-BE49-F238E27FC236}">
                            <a16:creationId xmlns:a16="http://schemas.microsoft.com/office/drawing/2014/main" id="{17087027-1077-AE4C-47BF-B543CA8F098A}"/>
                          </a:ext>
                        </a:extLst>
                      </p:cNvPr>
                      <p:cNvPicPr/>
                      <p:nvPr/>
                    </p:nvPicPr>
                    <p:blipFill>
                      <a:blip r:embed="rId6"/>
                      <a:stretch>
                        <a:fillRect/>
                      </a:stretch>
                    </p:blipFill>
                    <p:spPr>
                      <a:xfrm>
                        <a:off x="4279900" y="1981200"/>
                        <a:ext cx="3838575" cy="275748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84E4863-61F4-0836-D8D8-35CDD5FB1E8A}"/>
              </a:ext>
            </a:extLst>
          </p:cNvPr>
          <p:cNvGraphicFramePr>
            <a:graphicFrameLocks noChangeAspect="1"/>
          </p:cNvGraphicFramePr>
          <p:nvPr>
            <p:extLst>
              <p:ext uri="{D42A27DB-BD31-4B8C-83A1-F6EECF244321}">
                <p14:modId xmlns:p14="http://schemas.microsoft.com/office/powerpoint/2010/main" val="3751133406"/>
              </p:ext>
            </p:extLst>
          </p:nvPr>
        </p:nvGraphicFramePr>
        <p:xfrm>
          <a:off x="4286250" y="4911725"/>
          <a:ext cx="4305300" cy="1309688"/>
        </p:xfrm>
        <a:graphic>
          <a:graphicData uri="http://schemas.openxmlformats.org/presentationml/2006/ole">
            <mc:AlternateContent xmlns:mc="http://schemas.openxmlformats.org/markup-compatibility/2006">
              <mc:Choice xmlns:v="urn:schemas-microsoft-com:vml" Requires="v">
                <p:oleObj name="Macro-Enabled Worksheet" r:id="rId7" imgW="4305402" imgH="1309878" progId="Excel.SheetMacroEnabled.12">
                  <p:link updateAutomatic="1"/>
                </p:oleObj>
              </mc:Choice>
              <mc:Fallback>
                <p:oleObj name="Macro-Enabled Worksheet" r:id="rId7" imgW="4305402" imgH="1309878" progId="Excel.SheetMacroEnabled.12">
                  <p:link updateAutomatic="1"/>
                  <p:pic>
                    <p:nvPicPr>
                      <p:cNvPr id="3" name="Object 2">
                        <a:extLst>
                          <a:ext uri="{FF2B5EF4-FFF2-40B4-BE49-F238E27FC236}">
                            <a16:creationId xmlns:a16="http://schemas.microsoft.com/office/drawing/2014/main" id="{884E4863-61F4-0836-D8D8-35CDD5FB1E8A}"/>
                          </a:ext>
                        </a:extLst>
                      </p:cNvPr>
                      <p:cNvPicPr/>
                      <p:nvPr/>
                    </p:nvPicPr>
                    <p:blipFill>
                      <a:blip r:embed="rId8"/>
                      <a:stretch>
                        <a:fillRect/>
                      </a:stretch>
                    </p:blipFill>
                    <p:spPr>
                      <a:xfrm>
                        <a:off x="4286250" y="4911725"/>
                        <a:ext cx="4305300" cy="1309688"/>
                      </a:xfrm>
                      <a:prstGeom prst="rect">
                        <a:avLst/>
                      </a:prstGeom>
                    </p:spPr>
                  </p:pic>
                </p:oleObj>
              </mc:Fallback>
            </mc:AlternateContent>
          </a:graphicData>
        </a:graphic>
      </p:graphicFrame>
    </p:spTree>
    <p:extLst>
      <p:ext uri="{BB962C8B-B14F-4D97-AF65-F5344CB8AC3E}">
        <p14:creationId xmlns:p14="http://schemas.microsoft.com/office/powerpoint/2010/main" val="108180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3276600" y="449719"/>
            <a:ext cx="4003675" cy="1216025"/>
          </a:xfrm>
        </p:spPr>
        <p:txBody>
          <a:bodyPr/>
          <a:lstStyle/>
          <a:p>
            <a:pPr eaLnBrk="1" hangingPunct="1"/>
            <a:r>
              <a:rPr lang="en-CA" dirty="0"/>
              <a:t>Press Releases</a:t>
            </a:r>
          </a:p>
        </p:txBody>
      </p:sp>
      <p:sp>
        <p:nvSpPr>
          <p:cNvPr id="53253" name="Rectangle 3"/>
          <p:cNvSpPr>
            <a:spLocks noGrp="1" noChangeArrowheads="1"/>
          </p:cNvSpPr>
          <p:nvPr>
            <p:ph idx="1"/>
          </p:nvPr>
        </p:nvSpPr>
        <p:spPr>
          <a:xfrm>
            <a:off x="874461" y="1905000"/>
            <a:ext cx="7446962" cy="4267200"/>
          </a:xfrm>
        </p:spPr>
        <p:txBody>
          <a:bodyPr>
            <a:noAutofit/>
          </a:bodyPr>
          <a:lstStyle/>
          <a:p>
            <a:r>
              <a:rPr lang="en-US" sz="1200" b="0" i="0" dirty="0">
                <a:solidFill>
                  <a:srgbClr val="000000"/>
                </a:solidFill>
                <a:effectLst/>
                <a:highlight>
                  <a:srgbClr val="FFFFFF"/>
                </a:highlight>
                <a:latin typeface="+mj-lt"/>
              </a:rPr>
              <a:t>March 21, 2024</a:t>
            </a:r>
            <a:br>
              <a:rPr lang="en-US" sz="1200" dirty="0">
                <a:latin typeface="+mj-lt"/>
              </a:rPr>
            </a:br>
            <a:br>
              <a:rPr lang="en-US" sz="1200" dirty="0">
                <a:latin typeface="+mj-lt"/>
              </a:rPr>
            </a:br>
            <a:r>
              <a:rPr lang="en-US" sz="1200" b="0" i="0" dirty="0">
                <a:solidFill>
                  <a:srgbClr val="000000"/>
                </a:solidFill>
                <a:effectLst/>
                <a:highlight>
                  <a:srgbClr val="FFFFFF"/>
                </a:highlight>
                <a:latin typeface="+mj-lt"/>
              </a:rPr>
              <a:t>Toronto, ONT - First West, </a:t>
            </a:r>
            <a:r>
              <a:rPr lang="en-US" sz="1200" b="0" i="0" dirty="0" err="1">
                <a:solidFill>
                  <a:srgbClr val="000000"/>
                </a:solidFill>
                <a:effectLst/>
                <a:highlight>
                  <a:srgbClr val="FFFFFF"/>
                </a:highlight>
                <a:latin typeface="+mj-lt"/>
              </a:rPr>
              <a:t>Prospera</a:t>
            </a:r>
            <a:r>
              <a:rPr lang="en-US" sz="1200" b="0" i="0" dirty="0">
                <a:solidFill>
                  <a:srgbClr val="000000"/>
                </a:solidFill>
                <a:effectLst/>
                <a:highlight>
                  <a:srgbClr val="FFFFFF"/>
                </a:highlight>
                <a:latin typeface="+mj-lt"/>
              </a:rPr>
              <a:t>, Meridian, Affinity and Libro, five leading credit unions in Canada, have announced a strategic partnership with Canadian-based technology provider Caspian One. The collaboration marks a significant commitment by the credit unions to lead the charge in embracing leading financial technology and providing enhanced services to their members.</a:t>
            </a:r>
            <a:br>
              <a:rPr lang="en-US" sz="1200" dirty="0">
                <a:latin typeface="+mj-lt"/>
              </a:rPr>
            </a:br>
            <a:endParaRPr lang="en-CA" sz="1200" b="1" dirty="0">
              <a:latin typeface="+mj-lt"/>
            </a:endParaRPr>
          </a:p>
          <a:p>
            <a:r>
              <a:rPr lang="en-CA" sz="1200" b="1" dirty="0">
                <a:latin typeface="+mj-lt"/>
              </a:rPr>
              <a:t>January 2022:  Surrey, BC</a:t>
            </a:r>
            <a:r>
              <a:rPr lang="en-CA" sz="1200" dirty="0">
                <a:latin typeface="+mj-lt"/>
              </a:rPr>
              <a:t> – Prospera Credit Union has invested in </a:t>
            </a:r>
            <a:r>
              <a:rPr lang="en-CA" sz="1200" dirty="0" err="1">
                <a:latin typeface="+mj-lt"/>
              </a:rPr>
              <a:t>Emmertech</a:t>
            </a:r>
            <a:r>
              <a:rPr lang="en-CA" sz="1200" dirty="0">
                <a:latin typeface="+mj-lt"/>
              </a:rPr>
              <a:t>, a new agriculture tech-focused venture capital fund launched by Conexus Venture Capital.  </a:t>
            </a:r>
            <a:r>
              <a:rPr lang="en-CA" sz="1200" dirty="0" err="1">
                <a:latin typeface="+mj-lt"/>
              </a:rPr>
              <a:t>Emmertech</a:t>
            </a:r>
            <a:r>
              <a:rPr lang="en-CA" sz="1200" dirty="0">
                <a:latin typeface="+mj-lt"/>
              </a:rPr>
              <a:t> invests in Canadian agricultural technology (</a:t>
            </a:r>
            <a:r>
              <a:rPr lang="en-CA" sz="1200" dirty="0" err="1">
                <a:latin typeface="+mj-lt"/>
              </a:rPr>
              <a:t>agtech</a:t>
            </a:r>
            <a:r>
              <a:rPr lang="en-CA" sz="1200" dirty="0">
                <a:latin typeface="+mj-lt"/>
              </a:rPr>
              <a:t>) companies looking to lead the next evolution in agriculture, with a special focus on “where technology meets farm”.</a:t>
            </a:r>
          </a:p>
        </p:txBody>
      </p:sp>
      <p:sp>
        <p:nvSpPr>
          <p:cNvPr id="5325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FDCC08A9-31A8-403A-AB42-59850E9655D4}" type="slidenum">
              <a:rPr lang="en-US" b="0" smtClean="0">
                <a:solidFill>
                  <a:schemeClr val="bg1"/>
                </a:solidFill>
              </a:rPr>
              <a:pPr/>
              <a:t>38</a:t>
            </a:fld>
            <a:endParaRPr lang="en-US" b="0">
              <a:solidFill>
                <a:schemeClr val="bg1"/>
              </a:solidFill>
            </a:endParaRPr>
          </a:p>
        </p:txBody>
      </p:sp>
      <p:sp>
        <p:nvSpPr>
          <p:cNvPr id="2" name="TextBox 1"/>
          <p:cNvSpPr txBox="1"/>
          <p:nvPr/>
        </p:nvSpPr>
        <p:spPr>
          <a:xfrm>
            <a:off x="8409362" y="6566356"/>
            <a:ext cx="679075"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a:extLst>
              <a:ext uri="{FF2B5EF4-FFF2-40B4-BE49-F238E27FC236}">
                <a16:creationId xmlns:a16="http://schemas.microsoft.com/office/drawing/2014/main" id="{BAC532CC-C27A-D845-9CE5-6659A03FA8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 y="76199"/>
            <a:ext cx="1811339" cy="160020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86941"/>
            <a:ext cx="2971800" cy="1600200"/>
          </a:xfrm>
        </p:spPr>
        <p:txBody>
          <a:bodyPr/>
          <a:lstStyle/>
          <a:p>
            <a:r>
              <a:rPr lang="en-CA" dirty="0"/>
              <a:t>% Changes in Share of BC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39</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descr="Logo, company name&#10;&#10;Description automatically generated">
            <a:extLst>
              <a:ext uri="{FF2B5EF4-FFF2-40B4-BE49-F238E27FC236}">
                <a16:creationId xmlns:a16="http://schemas.microsoft.com/office/drawing/2014/main" id="{B4CEF4C1-DE31-3541-9F9C-81F8ADD59F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365919"/>
            <a:ext cx="3129102" cy="1095712"/>
          </a:xfrm>
          <a:prstGeom prst="rect">
            <a:avLst/>
          </a:prstGeom>
        </p:spPr>
      </p:pic>
      <p:graphicFrame>
        <p:nvGraphicFramePr>
          <p:cNvPr id="3" name="Object 2">
            <a:extLst>
              <a:ext uri="{FF2B5EF4-FFF2-40B4-BE49-F238E27FC236}">
                <a16:creationId xmlns:a16="http://schemas.microsoft.com/office/drawing/2014/main" id="{EE82EEA4-79FF-4C00-B5FE-72BE39478793}"/>
              </a:ext>
            </a:extLst>
          </p:cNvPr>
          <p:cNvGraphicFramePr>
            <a:graphicFrameLocks noChangeAspect="1"/>
          </p:cNvGraphicFramePr>
          <p:nvPr>
            <p:extLst>
              <p:ext uri="{D42A27DB-BD31-4B8C-83A1-F6EECF244321}">
                <p14:modId xmlns:p14="http://schemas.microsoft.com/office/powerpoint/2010/main" val="3500150164"/>
              </p:ext>
            </p:extLst>
          </p:nvPr>
        </p:nvGraphicFramePr>
        <p:xfrm>
          <a:off x="676275" y="1936750"/>
          <a:ext cx="3805238" cy="4291013"/>
        </p:xfrm>
        <a:graphic>
          <a:graphicData uri="http://schemas.openxmlformats.org/presentationml/2006/ole">
            <mc:AlternateContent xmlns:mc="http://schemas.openxmlformats.org/markup-compatibility/2006">
              <mc:Choice xmlns:v="urn:schemas-microsoft-com:vml" Requires="v">
                <p:oleObj name="Macro-Enabled Worksheet" r:id="rId4" imgW="3805123" imgH="4290688" progId="Excel.SheetMacroEnabled.12">
                  <p:link updateAutomatic="1"/>
                </p:oleObj>
              </mc:Choice>
              <mc:Fallback>
                <p:oleObj name="Macro-Enabled Worksheet" r:id="rId4" imgW="3805123" imgH="4290688" progId="Excel.SheetMacroEnabled.12">
                  <p:link updateAutomatic="1"/>
                  <p:pic>
                    <p:nvPicPr>
                      <p:cNvPr id="3" name="Object 2">
                        <a:extLst>
                          <a:ext uri="{FF2B5EF4-FFF2-40B4-BE49-F238E27FC236}">
                            <a16:creationId xmlns:a16="http://schemas.microsoft.com/office/drawing/2014/main" id="{EE82EEA4-79FF-4C00-B5FE-72BE39478793}"/>
                          </a:ext>
                        </a:extLst>
                      </p:cNvPr>
                      <p:cNvPicPr/>
                      <p:nvPr/>
                    </p:nvPicPr>
                    <p:blipFill>
                      <a:blip r:embed="rId5"/>
                      <a:stretch>
                        <a:fillRect/>
                      </a:stretch>
                    </p:blipFill>
                    <p:spPr>
                      <a:xfrm>
                        <a:off x="676275" y="1936750"/>
                        <a:ext cx="3805238" cy="429101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8E70D21-7B46-3F6B-51CC-E63B1BDE1C4F}"/>
              </a:ext>
            </a:extLst>
          </p:cNvPr>
          <p:cNvSpPr txBox="1"/>
          <p:nvPr/>
        </p:nvSpPr>
        <p:spPr>
          <a:xfrm>
            <a:off x="5042068" y="1931366"/>
            <a:ext cx="3797132" cy="1323439"/>
          </a:xfrm>
          <a:prstGeom prst="rect">
            <a:avLst/>
          </a:prstGeom>
          <a:noFill/>
        </p:spPr>
        <p:txBody>
          <a:bodyPr wrap="square" rtlCol="0">
            <a:spAutoFit/>
          </a:bodyPr>
          <a:lstStyle/>
          <a:p>
            <a:pPr algn="l"/>
            <a:r>
              <a:rPr lang="en-CA" sz="1000" b="0" dirty="0"/>
              <a:t>Blue Shore is Canada’s 20th largest and BC’s 6th largest credit union with assets of $5.3B, 33k members and 14 locations (Q2’24).</a:t>
            </a:r>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pic>
        <p:nvPicPr>
          <p:cNvPr id="4" name="Picture 3">
            <a:extLst>
              <a:ext uri="{FF2B5EF4-FFF2-40B4-BE49-F238E27FC236}">
                <a16:creationId xmlns:a16="http://schemas.microsoft.com/office/drawing/2014/main" id="{D2CF4508-6508-E2AA-3B26-A85DCDBEFBD8}"/>
              </a:ext>
            </a:extLst>
          </p:cNvPr>
          <p:cNvPicPr>
            <a:picLocks noChangeAspect="1"/>
          </p:cNvPicPr>
          <p:nvPr/>
        </p:nvPicPr>
        <p:blipFill>
          <a:blip r:embed="rId6"/>
          <a:stretch>
            <a:fillRect/>
          </a:stretch>
        </p:blipFill>
        <p:spPr>
          <a:xfrm>
            <a:off x="4826084" y="4527550"/>
            <a:ext cx="4229100" cy="1689100"/>
          </a:xfrm>
          <a:prstGeom prst="rect">
            <a:avLst/>
          </a:prstGeom>
        </p:spPr>
      </p:pic>
      <p:sp>
        <p:nvSpPr>
          <p:cNvPr id="5" name="TextBox 4">
            <a:extLst>
              <a:ext uri="{FF2B5EF4-FFF2-40B4-BE49-F238E27FC236}">
                <a16:creationId xmlns:a16="http://schemas.microsoft.com/office/drawing/2014/main" id="{DEA84DFF-52E5-ED68-C26A-B5B12510E19E}"/>
              </a:ext>
            </a:extLst>
          </p:cNvPr>
          <p:cNvSpPr txBox="1"/>
          <p:nvPr/>
        </p:nvSpPr>
        <p:spPr>
          <a:xfrm>
            <a:off x="457200" y="1295400"/>
            <a:ext cx="2590800" cy="461665"/>
          </a:xfrm>
          <a:prstGeom prst="rect">
            <a:avLst/>
          </a:prstGeom>
          <a:noFill/>
        </p:spPr>
        <p:txBody>
          <a:bodyPr wrap="square" rtlCol="0">
            <a:spAutoFit/>
          </a:bodyPr>
          <a:lstStyle/>
          <a:p>
            <a:r>
              <a:rPr lang="en-CA" dirty="0"/>
              <a:t>A Division of Beem Credit Union</a:t>
            </a:r>
          </a:p>
        </p:txBody>
      </p:sp>
    </p:spTree>
    <p:extLst>
      <p:ext uri="{BB962C8B-B14F-4D97-AF65-F5344CB8AC3E}">
        <p14:creationId xmlns:p14="http://schemas.microsoft.com/office/powerpoint/2010/main" val="358396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63827" y="245076"/>
            <a:ext cx="7543800" cy="1450757"/>
          </a:xfrm>
        </p:spPr>
        <p:txBody>
          <a:bodyPr>
            <a:normAutofit/>
          </a:bodyPr>
          <a:lstStyle/>
          <a:p>
            <a:pPr eaLnBrk="1" hangingPunct="1"/>
            <a:r>
              <a:rPr lang="en-CA" dirty="0"/>
              <a:t>Market Balances by Province</a:t>
            </a:r>
            <a:br>
              <a:rPr lang="en-CA" dirty="0"/>
            </a:br>
            <a:r>
              <a:rPr lang="en-CA" sz="1600" dirty="0"/>
              <a:t>- Total Deposits and Loans</a:t>
            </a:r>
          </a:p>
        </p:txBody>
      </p:sp>
      <p:sp>
        <p:nvSpPr>
          <p:cNvPr id="71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ABA0FD5-C008-4A3E-A2F9-DC416ACC5B87}" type="slidenum">
              <a:rPr lang="en-US" b="0" smtClean="0">
                <a:solidFill>
                  <a:schemeClr val="bg1"/>
                </a:solidFill>
              </a:rPr>
              <a:pPr/>
              <a:t>4</a:t>
            </a:fld>
            <a:endParaRPr lang="en-US" b="0">
              <a:solidFill>
                <a:schemeClr val="bg1"/>
              </a:solidFill>
            </a:endParaRPr>
          </a:p>
        </p:txBody>
      </p:sp>
      <p:sp>
        <p:nvSpPr>
          <p:cNvPr id="7" name="TextBox 6"/>
          <p:cNvSpPr txBox="1"/>
          <p:nvPr/>
        </p:nvSpPr>
        <p:spPr>
          <a:xfrm>
            <a:off x="7425344" y="6534626"/>
            <a:ext cx="587821" cy="215444"/>
          </a:xfrm>
          <a:prstGeom prst="rect">
            <a:avLst/>
          </a:prstGeom>
          <a:noFill/>
        </p:spPr>
        <p:txBody>
          <a:bodyPr wrap="none" rtlCol="0">
            <a:spAutoFit/>
          </a:bodyPr>
          <a:lstStyle/>
          <a:p>
            <a:r>
              <a:rPr lang="en-US" sz="800" b="0" dirty="0"/>
              <a:t>19 A 14 </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 name="Picture 1">
            <a:extLst>
              <a:ext uri="{FF2B5EF4-FFF2-40B4-BE49-F238E27FC236}">
                <a16:creationId xmlns:a16="http://schemas.microsoft.com/office/drawing/2014/main" id="{F3BC517C-63CF-BE7F-2EE2-252B04D9C4FC}"/>
              </a:ext>
            </a:extLst>
          </p:cNvPr>
          <p:cNvPicPr>
            <a:picLocks noChangeAspect="1"/>
          </p:cNvPicPr>
          <p:nvPr/>
        </p:nvPicPr>
        <p:blipFill>
          <a:blip r:embed="rId3"/>
          <a:stretch>
            <a:fillRect/>
          </a:stretch>
        </p:blipFill>
        <p:spPr>
          <a:xfrm>
            <a:off x="963827" y="4068022"/>
            <a:ext cx="6448425" cy="1990725"/>
          </a:xfrm>
          <a:prstGeom prst="rect">
            <a:avLst/>
          </a:prstGeom>
        </p:spPr>
      </p:pic>
      <p:pic>
        <p:nvPicPr>
          <p:cNvPr id="3" name="Picture 2">
            <a:extLst>
              <a:ext uri="{FF2B5EF4-FFF2-40B4-BE49-F238E27FC236}">
                <a16:creationId xmlns:a16="http://schemas.microsoft.com/office/drawing/2014/main" id="{ED65CC1E-006E-A112-C8D3-8FA9915AF30F}"/>
              </a:ext>
            </a:extLst>
          </p:cNvPr>
          <p:cNvPicPr>
            <a:picLocks noChangeAspect="1"/>
          </p:cNvPicPr>
          <p:nvPr/>
        </p:nvPicPr>
        <p:blipFill>
          <a:blip r:embed="rId4"/>
          <a:stretch>
            <a:fillRect/>
          </a:stretch>
        </p:blipFill>
        <p:spPr>
          <a:xfrm>
            <a:off x="963827" y="1905000"/>
            <a:ext cx="6029325" cy="2071688"/>
          </a:xfrm>
          <a:prstGeom prst="rect">
            <a:avLst/>
          </a:prstGeom>
        </p:spPr>
      </p:pic>
    </p:spTree>
    <p:extLst>
      <p:ext uri="{BB962C8B-B14F-4D97-AF65-F5344CB8AC3E}">
        <p14:creationId xmlns:p14="http://schemas.microsoft.com/office/powerpoint/2010/main" val="84481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40</a:t>
            </a:fld>
            <a:endParaRPr lang="en-US"/>
          </a:p>
        </p:txBody>
      </p:sp>
      <p:graphicFrame>
        <p:nvGraphicFramePr>
          <p:cNvPr id="6" name="Object 5">
            <a:extLst>
              <a:ext uri="{FF2B5EF4-FFF2-40B4-BE49-F238E27FC236}">
                <a16:creationId xmlns:a16="http://schemas.microsoft.com/office/drawing/2014/main" id="{B5704945-B849-C3F5-061B-5400C8200C52}"/>
              </a:ext>
            </a:extLst>
          </p:cNvPr>
          <p:cNvGraphicFramePr>
            <a:graphicFrameLocks noChangeAspect="1"/>
          </p:cNvGraphicFramePr>
          <p:nvPr>
            <p:extLst>
              <p:ext uri="{D42A27DB-BD31-4B8C-83A1-F6EECF244321}">
                <p14:modId xmlns:p14="http://schemas.microsoft.com/office/powerpoint/2010/main" val="1368122471"/>
              </p:ext>
            </p:extLst>
          </p:nvPr>
        </p:nvGraphicFramePr>
        <p:xfrm>
          <a:off x="152400" y="1906588"/>
          <a:ext cx="3838575" cy="4238625"/>
        </p:xfrm>
        <a:graphic>
          <a:graphicData uri="http://schemas.openxmlformats.org/presentationml/2006/ole">
            <mc:AlternateContent xmlns:mc="http://schemas.openxmlformats.org/markup-compatibility/2006">
              <mc:Choice xmlns:v="urn:schemas-microsoft-com:vml" Requires="v">
                <p:oleObj name="Macro-Enabled Worksheet" r:id="rId2" imgW="3838448" imgH="4238647" progId="Excel.SheetMacroEnabled.12">
                  <p:link updateAutomatic="1"/>
                </p:oleObj>
              </mc:Choice>
              <mc:Fallback>
                <p:oleObj name="Macro-Enabled Worksheet" r:id="rId2" imgW="3838448" imgH="4238647" progId="Excel.SheetMacroEnabled.12">
                  <p:link updateAutomatic="1"/>
                  <p:pic>
                    <p:nvPicPr>
                      <p:cNvPr id="6" name="Object 5">
                        <a:extLst>
                          <a:ext uri="{FF2B5EF4-FFF2-40B4-BE49-F238E27FC236}">
                            <a16:creationId xmlns:a16="http://schemas.microsoft.com/office/drawing/2014/main" id="{B5704945-B849-C3F5-061B-5400C8200C52}"/>
                          </a:ext>
                        </a:extLst>
                      </p:cNvPr>
                      <p:cNvPicPr/>
                      <p:nvPr/>
                    </p:nvPicPr>
                    <p:blipFill>
                      <a:blip r:embed="rId3"/>
                      <a:stretch>
                        <a:fillRect/>
                      </a:stretch>
                    </p:blipFill>
                    <p:spPr>
                      <a:xfrm>
                        <a:off x="152400" y="1906588"/>
                        <a:ext cx="3838575" cy="42386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F1473A2-CB5C-0F64-67BD-88D8E01060D9}"/>
              </a:ext>
            </a:extLst>
          </p:cNvPr>
          <p:cNvGraphicFramePr>
            <a:graphicFrameLocks noChangeAspect="1"/>
          </p:cNvGraphicFramePr>
          <p:nvPr>
            <p:extLst>
              <p:ext uri="{D42A27DB-BD31-4B8C-83A1-F6EECF244321}">
                <p14:modId xmlns:p14="http://schemas.microsoft.com/office/powerpoint/2010/main" val="1653634296"/>
              </p:ext>
            </p:extLst>
          </p:nvPr>
        </p:nvGraphicFramePr>
        <p:xfrm>
          <a:off x="4576763" y="1887538"/>
          <a:ext cx="3838575" cy="2757487"/>
        </p:xfrm>
        <a:graphic>
          <a:graphicData uri="http://schemas.openxmlformats.org/presentationml/2006/ole">
            <mc:AlternateContent xmlns:mc="http://schemas.openxmlformats.org/markup-compatibility/2006">
              <mc:Choice xmlns:v="urn:schemas-microsoft-com:vml" Requires="v">
                <p:oleObj name="Macro-Enabled Worksheet" r:id="rId4" imgW="3838448" imgH="2757319" progId="Excel.SheetMacroEnabled.12">
                  <p:link updateAutomatic="1"/>
                </p:oleObj>
              </mc:Choice>
              <mc:Fallback>
                <p:oleObj name="Macro-Enabled Worksheet" r:id="rId4" imgW="3838448" imgH="2757319" progId="Excel.SheetMacroEnabled.12">
                  <p:link updateAutomatic="1"/>
                  <p:pic>
                    <p:nvPicPr>
                      <p:cNvPr id="7" name="Object 6">
                        <a:extLst>
                          <a:ext uri="{FF2B5EF4-FFF2-40B4-BE49-F238E27FC236}">
                            <a16:creationId xmlns:a16="http://schemas.microsoft.com/office/drawing/2014/main" id="{CF1473A2-CB5C-0F64-67BD-88D8E01060D9}"/>
                          </a:ext>
                        </a:extLst>
                      </p:cNvPr>
                      <p:cNvPicPr/>
                      <p:nvPr/>
                    </p:nvPicPr>
                    <p:blipFill>
                      <a:blip r:embed="rId5"/>
                      <a:stretch>
                        <a:fillRect/>
                      </a:stretch>
                    </p:blipFill>
                    <p:spPr>
                      <a:xfrm>
                        <a:off x="4576763" y="1887538"/>
                        <a:ext cx="3838575" cy="27574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4C71392F-D72D-5349-4E43-CD54F3F13D08}"/>
              </a:ext>
            </a:extLst>
          </p:cNvPr>
          <p:cNvPicPr>
            <a:picLocks noChangeAspect="1"/>
          </p:cNvPicPr>
          <p:nvPr/>
        </p:nvPicPr>
        <p:blipFill>
          <a:blip r:embed="rId6"/>
          <a:stretch>
            <a:fillRect/>
          </a:stretch>
        </p:blipFill>
        <p:spPr>
          <a:xfrm>
            <a:off x="4381500" y="4838700"/>
            <a:ext cx="4610100" cy="1358900"/>
          </a:xfrm>
          <a:prstGeom prst="rect">
            <a:avLst/>
          </a:prstGeom>
        </p:spPr>
      </p:pic>
      <p:pic>
        <p:nvPicPr>
          <p:cNvPr id="5" name="Picture 4" descr="Logo, company name&#10;&#10;Description automatically generated">
            <a:extLst>
              <a:ext uri="{FF2B5EF4-FFF2-40B4-BE49-F238E27FC236}">
                <a16:creationId xmlns:a16="http://schemas.microsoft.com/office/drawing/2014/main" id="{B46C6197-CA3C-B2EE-B672-FBE36D08ABF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1000" y="365919"/>
            <a:ext cx="3129102" cy="1095712"/>
          </a:xfrm>
          <a:prstGeom prst="rect">
            <a:avLst/>
          </a:prstGeom>
        </p:spPr>
      </p:pic>
      <p:sp>
        <p:nvSpPr>
          <p:cNvPr id="9" name="TextBox 8">
            <a:extLst>
              <a:ext uri="{FF2B5EF4-FFF2-40B4-BE49-F238E27FC236}">
                <a16:creationId xmlns:a16="http://schemas.microsoft.com/office/drawing/2014/main" id="{A4F59532-9B6F-1BB4-6463-08D72357B9B3}"/>
              </a:ext>
            </a:extLst>
          </p:cNvPr>
          <p:cNvSpPr txBox="1"/>
          <p:nvPr/>
        </p:nvSpPr>
        <p:spPr>
          <a:xfrm>
            <a:off x="457200" y="1295400"/>
            <a:ext cx="2590800" cy="461665"/>
          </a:xfrm>
          <a:prstGeom prst="rect">
            <a:avLst/>
          </a:prstGeom>
          <a:noFill/>
        </p:spPr>
        <p:txBody>
          <a:bodyPr wrap="square" rtlCol="0">
            <a:spAutoFit/>
          </a:bodyPr>
          <a:lstStyle/>
          <a:p>
            <a:r>
              <a:rPr lang="en-CA" dirty="0"/>
              <a:t>A Division of Beem Credit Union</a:t>
            </a:r>
          </a:p>
        </p:txBody>
      </p:sp>
    </p:spTree>
    <p:extLst>
      <p:ext uri="{BB962C8B-B14F-4D97-AF65-F5344CB8AC3E}">
        <p14:creationId xmlns:p14="http://schemas.microsoft.com/office/powerpoint/2010/main" val="39472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4427055" y="463659"/>
            <a:ext cx="4003675" cy="1216025"/>
          </a:xfrm>
        </p:spPr>
        <p:txBody>
          <a:bodyPr/>
          <a:lstStyle/>
          <a:p>
            <a:pPr eaLnBrk="1" hangingPunct="1"/>
            <a:r>
              <a:rPr lang="en-CA" dirty="0"/>
              <a:t>Press Releases</a:t>
            </a:r>
          </a:p>
        </p:txBody>
      </p:sp>
      <p:sp>
        <p:nvSpPr>
          <p:cNvPr id="63493" name="Rectangle 3"/>
          <p:cNvSpPr>
            <a:spLocks noGrp="1" noChangeArrowheads="1"/>
          </p:cNvSpPr>
          <p:nvPr>
            <p:ph idx="1"/>
          </p:nvPr>
        </p:nvSpPr>
        <p:spPr>
          <a:xfrm>
            <a:off x="871139" y="1828800"/>
            <a:ext cx="7559591" cy="4267200"/>
          </a:xfrm>
        </p:spPr>
        <p:txBody>
          <a:bodyPr>
            <a:noAutofit/>
          </a:bodyPr>
          <a:lstStyle/>
          <a:p>
            <a:pPr algn="l"/>
            <a:r>
              <a:rPr lang="en-CA" sz="1200" b="0" i="0" u="none" strike="noStrike" dirty="0">
                <a:solidFill>
                  <a:srgbClr val="37383C"/>
                </a:solidFill>
                <a:effectLst/>
                <a:latin typeface="+mj-lt"/>
              </a:rPr>
              <a:t>Oct 16, 2024:  </a:t>
            </a:r>
            <a:r>
              <a:rPr lang="en-US" sz="1200" b="0" i="0" dirty="0">
                <a:solidFill>
                  <a:srgbClr val="3C3C3C"/>
                </a:solidFill>
                <a:effectLst/>
                <a:latin typeface="+mj-lt"/>
              </a:rPr>
              <a:t>We’re pleased to announce that the proposed merger with Beem Credit Union has reached a key milestone, bringing our two credit unions one step closer to joining forces for a stronger future.  </a:t>
            </a:r>
            <a:endParaRPr lang="en-CA" sz="1200" b="0" i="0" u="none" strike="noStrike" dirty="0">
              <a:solidFill>
                <a:srgbClr val="37383C"/>
              </a:solidFill>
              <a:effectLst/>
              <a:latin typeface="+mj-lt"/>
            </a:endParaRPr>
          </a:p>
          <a:p>
            <a:pPr algn="l"/>
            <a:r>
              <a:rPr lang="en-CA" sz="1200" b="0" i="0" u="none" strike="noStrike" dirty="0">
                <a:solidFill>
                  <a:srgbClr val="37383C"/>
                </a:solidFill>
                <a:effectLst/>
                <a:latin typeface="+mj-lt"/>
              </a:rPr>
              <a:t>July 10, 2024:  </a:t>
            </a:r>
            <a:r>
              <a:rPr lang="en-CA" sz="1200" b="0" i="0" u="none" strike="noStrike" dirty="0" err="1">
                <a:solidFill>
                  <a:srgbClr val="37383C"/>
                </a:solidFill>
                <a:effectLst/>
                <a:latin typeface="+mj-lt"/>
              </a:rPr>
              <a:t>BlueShore</a:t>
            </a:r>
            <a:r>
              <a:rPr lang="en-CA" sz="1200" b="0" i="0" u="none" strike="noStrike" dirty="0">
                <a:solidFill>
                  <a:srgbClr val="37383C"/>
                </a:solidFill>
                <a:effectLst/>
                <a:latin typeface="+mj-lt"/>
              </a:rPr>
              <a:t> Financial and Coastal Community have agreed to end discussions regarding a potential merger at this time.</a:t>
            </a:r>
          </a:p>
          <a:p>
            <a:pPr algn="l"/>
            <a:r>
              <a:rPr lang="en-CA" sz="1200" b="0" i="0" u="none" strike="noStrike" dirty="0">
                <a:solidFill>
                  <a:srgbClr val="37383C"/>
                </a:solidFill>
                <a:effectLst/>
                <a:latin typeface="+mj-lt"/>
              </a:rPr>
              <a:t>Earlier this year, </a:t>
            </a:r>
            <a:r>
              <a:rPr lang="en-CA" sz="1200" b="0" i="0" u="none" strike="noStrike" dirty="0" err="1">
                <a:solidFill>
                  <a:srgbClr val="37383C"/>
                </a:solidFill>
                <a:effectLst/>
                <a:latin typeface="+mj-lt"/>
              </a:rPr>
              <a:t>BlueShore</a:t>
            </a:r>
            <a:r>
              <a:rPr lang="en-CA" sz="1200" b="0" i="0" u="none" strike="noStrike" dirty="0">
                <a:solidFill>
                  <a:srgbClr val="37383C"/>
                </a:solidFill>
                <a:effectLst/>
                <a:latin typeface="+mj-lt"/>
              </a:rPr>
              <a:t> Financial and Coastal Community announced that they had signed a Memorandum of Understanding to explore a potential merger. As part of the exploration process, management and the boards of the two credit unions conducted a thorough analysis of the advantages and disadvantages of coming together.</a:t>
            </a:r>
          </a:p>
          <a:p>
            <a:pPr algn="l"/>
            <a:r>
              <a:rPr lang="en-CA" sz="1200" b="0" i="0" u="none" strike="noStrike" dirty="0">
                <a:solidFill>
                  <a:srgbClr val="37383C"/>
                </a:solidFill>
                <a:effectLst/>
                <a:latin typeface="+mj-lt"/>
              </a:rPr>
              <a:t>Following thorough deliberations by the boards of directors and chief executive officers of both credit unions, the credit unions have mutually agreed to end the merger discussions</a:t>
            </a:r>
          </a:p>
          <a:p>
            <a:pPr algn="l"/>
            <a:r>
              <a:rPr lang="en-US" sz="1200" b="0" i="0" dirty="0">
                <a:solidFill>
                  <a:srgbClr val="37383C"/>
                </a:solidFill>
                <a:effectLst/>
                <a:latin typeface="+mj-lt"/>
                <a:cs typeface="Arial" panose="020B0604020202020204" pitchFamily="34" charset="0"/>
              </a:rPr>
              <a:t>July 15, 2023Manage your </a:t>
            </a:r>
            <a:r>
              <a:rPr lang="en-US" sz="1200" b="0" i="0" dirty="0" err="1">
                <a:solidFill>
                  <a:srgbClr val="37383C"/>
                </a:solidFill>
                <a:effectLst/>
                <a:latin typeface="+mj-lt"/>
                <a:cs typeface="Arial" panose="020B0604020202020204" pitchFamily="34" charset="0"/>
              </a:rPr>
              <a:t>BlueShore</a:t>
            </a:r>
            <a:r>
              <a:rPr lang="en-US" sz="1200" b="0" i="0" dirty="0">
                <a:solidFill>
                  <a:srgbClr val="37383C"/>
                </a:solidFill>
                <a:effectLst/>
                <a:latin typeface="+mj-lt"/>
                <a:cs typeface="Arial" panose="020B0604020202020204" pitchFamily="34" charset="0"/>
              </a:rPr>
              <a:t> credit cards conveniently and securely with </a:t>
            </a:r>
            <a:r>
              <a:rPr lang="en-US" sz="1200" b="0" i="0" dirty="0" err="1">
                <a:solidFill>
                  <a:srgbClr val="37383C"/>
                </a:solidFill>
                <a:effectLst/>
                <a:latin typeface="+mj-lt"/>
                <a:cs typeface="Arial" panose="020B0604020202020204" pitchFamily="34" charset="0"/>
              </a:rPr>
              <a:t>CardWise</a:t>
            </a:r>
            <a:r>
              <a:rPr lang="en-US" sz="1200" b="0" i="0" dirty="0">
                <a:solidFill>
                  <a:srgbClr val="37383C"/>
                </a:solidFill>
                <a:effectLst/>
                <a:latin typeface="+mj-lt"/>
                <a:cs typeface="Arial" panose="020B0604020202020204" pitchFamily="34" charset="0"/>
              </a:rPr>
              <a:t> from </a:t>
            </a:r>
            <a:r>
              <a:rPr lang="en-US" sz="1200" b="0" i="0" dirty="0" err="1">
                <a:solidFill>
                  <a:srgbClr val="37383C"/>
                </a:solidFill>
                <a:effectLst/>
                <a:latin typeface="+mj-lt"/>
                <a:cs typeface="Arial" panose="020B0604020202020204" pitchFamily="34" charset="0"/>
              </a:rPr>
              <a:t>CollabriaCollabria</a:t>
            </a:r>
            <a:r>
              <a:rPr lang="en-US" sz="1200" b="0" i="0" dirty="0">
                <a:solidFill>
                  <a:srgbClr val="37383C"/>
                </a:solidFill>
                <a:effectLst/>
                <a:latin typeface="+mj-lt"/>
                <a:cs typeface="Arial" panose="020B0604020202020204" pitchFamily="34" charset="0"/>
              </a:rPr>
              <a:t>, </a:t>
            </a:r>
            <a:r>
              <a:rPr lang="en-US" sz="1200" b="0" i="0" dirty="0" err="1">
                <a:solidFill>
                  <a:srgbClr val="37383C"/>
                </a:solidFill>
                <a:effectLst/>
                <a:latin typeface="+mj-lt"/>
                <a:cs typeface="Arial" panose="020B0604020202020204" pitchFamily="34" charset="0"/>
              </a:rPr>
              <a:t>BlueShore</a:t>
            </a:r>
            <a:r>
              <a:rPr lang="en-US" sz="1200" b="0" i="0" dirty="0">
                <a:solidFill>
                  <a:srgbClr val="37383C"/>
                </a:solidFill>
                <a:effectLst/>
                <a:latin typeface="+mj-lt"/>
                <a:cs typeface="Arial" panose="020B0604020202020204" pitchFamily="34" charset="0"/>
              </a:rPr>
              <a:t> </a:t>
            </a:r>
            <a:r>
              <a:rPr lang="en-US" sz="1200" b="0" i="0" dirty="0" err="1">
                <a:solidFill>
                  <a:srgbClr val="37383C"/>
                </a:solidFill>
                <a:effectLst/>
                <a:latin typeface="+mj-lt"/>
                <a:cs typeface="Arial" panose="020B0604020202020204" pitchFamily="34" charset="0"/>
              </a:rPr>
              <a:t>Financial’s</a:t>
            </a:r>
            <a:r>
              <a:rPr lang="en-US" sz="1200" b="0" i="0" dirty="0">
                <a:solidFill>
                  <a:srgbClr val="37383C"/>
                </a:solidFill>
                <a:effectLst/>
                <a:latin typeface="+mj-lt"/>
                <a:cs typeface="Arial" panose="020B0604020202020204" pitchFamily="34" charset="0"/>
              </a:rPr>
              <a:t> credit card partner, has created and launched a new digital app and online platform to allow clients who hold a </a:t>
            </a:r>
            <a:r>
              <a:rPr lang="en-US" sz="1200" b="0" i="0" dirty="0" err="1">
                <a:solidFill>
                  <a:srgbClr val="37383C"/>
                </a:solidFill>
                <a:effectLst/>
                <a:latin typeface="+mj-lt"/>
                <a:cs typeface="Arial" panose="020B0604020202020204" pitchFamily="34" charset="0"/>
              </a:rPr>
              <a:t>BlueShore</a:t>
            </a:r>
            <a:r>
              <a:rPr lang="en-US" sz="1200" b="0" i="0" dirty="0">
                <a:solidFill>
                  <a:srgbClr val="37383C"/>
                </a:solidFill>
                <a:effectLst/>
                <a:latin typeface="+mj-lt"/>
                <a:cs typeface="Arial" panose="020B0604020202020204" pitchFamily="34" charset="0"/>
              </a:rPr>
              <a:t> </a:t>
            </a:r>
            <a:r>
              <a:rPr lang="en-US" sz="1200" b="0" i="0" dirty="0" err="1">
                <a:solidFill>
                  <a:srgbClr val="37383C"/>
                </a:solidFill>
                <a:effectLst/>
                <a:latin typeface="+mj-lt"/>
                <a:cs typeface="Arial" panose="020B0604020202020204" pitchFamily="34" charset="0"/>
              </a:rPr>
              <a:t>Collabria</a:t>
            </a:r>
            <a:r>
              <a:rPr lang="en-US" sz="1200" b="0" i="0" dirty="0">
                <a:solidFill>
                  <a:srgbClr val="37383C"/>
                </a:solidFill>
                <a:effectLst/>
                <a:latin typeface="+mj-lt"/>
                <a:cs typeface="Arial" panose="020B0604020202020204" pitchFamily="34" charset="0"/>
              </a:rPr>
              <a:t> Mastercard to check on and manage their card with greater ease and security. The new </a:t>
            </a:r>
            <a:r>
              <a:rPr lang="en-US" sz="1200" b="0" i="0" dirty="0" err="1">
                <a:solidFill>
                  <a:srgbClr val="37383C"/>
                </a:solidFill>
                <a:effectLst/>
                <a:latin typeface="+mj-lt"/>
                <a:cs typeface="Arial" panose="020B0604020202020204" pitchFamily="34" charset="0"/>
              </a:rPr>
              <a:t>CardWise</a:t>
            </a:r>
            <a:r>
              <a:rPr lang="en-US" sz="1200" b="0" i="0" dirty="0">
                <a:solidFill>
                  <a:srgbClr val="37383C"/>
                </a:solidFill>
                <a:effectLst/>
                <a:latin typeface="+mj-lt"/>
                <a:cs typeface="Arial" panose="020B0604020202020204" pitchFamily="34" charset="0"/>
              </a:rPr>
              <a:t> application comes as both an app for smartphones and a site for desktop use.</a:t>
            </a:r>
          </a:p>
          <a:p>
            <a:pPr algn="l"/>
            <a:r>
              <a:rPr lang="en-US" sz="1200" b="0" i="0" dirty="0">
                <a:solidFill>
                  <a:srgbClr val="37383C"/>
                </a:solidFill>
                <a:effectLst/>
                <a:latin typeface="+mj-lt"/>
                <a:cs typeface="Arial" panose="020B0604020202020204" pitchFamily="34" charset="0"/>
              </a:rPr>
              <a:t>July 1, 2023Send funds across borders with security and ease</a:t>
            </a:r>
          </a:p>
          <a:p>
            <a:pPr algn="l"/>
            <a:r>
              <a:rPr lang="en-US" sz="1200" b="0" i="0" dirty="0" err="1">
                <a:solidFill>
                  <a:srgbClr val="37383C"/>
                </a:solidFill>
                <a:effectLst/>
                <a:latin typeface="+mj-lt"/>
                <a:cs typeface="Arial" panose="020B0604020202020204" pitchFamily="34" charset="0"/>
              </a:rPr>
              <a:t>BlueShore</a:t>
            </a:r>
            <a:r>
              <a:rPr lang="en-US" sz="1200" b="0" i="0" dirty="0">
                <a:solidFill>
                  <a:srgbClr val="37383C"/>
                </a:solidFill>
                <a:effectLst/>
                <a:latin typeface="+mj-lt"/>
                <a:cs typeface="Arial" panose="020B0604020202020204" pitchFamily="34" charset="0"/>
              </a:rPr>
              <a:t> Financial has collaborated with Agility Forex to offer clients a secure and cost effective new option for sending funds outside of Canada. With this option, clients can transfer up to $25,000 overseas – at any time 24/7 – and have peace of mind knowing their money will be sent quickly and securely.</a:t>
            </a:r>
          </a:p>
        </p:txBody>
      </p:sp>
      <p:sp>
        <p:nvSpPr>
          <p:cNvPr id="6349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5FFB1BC-D922-47A4-B157-97D8040C051A}" type="slidenum">
              <a:rPr lang="en-US" b="0" smtClean="0">
                <a:solidFill>
                  <a:schemeClr val="bg1"/>
                </a:solidFill>
              </a:rPr>
              <a:pPr/>
              <a:t>41</a:t>
            </a:fld>
            <a:endParaRPr lang="en-US" b="0">
              <a:solidFill>
                <a:schemeClr val="bg1"/>
              </a:solidFill>
            </a:endParaRPr>
          </a:p>
        </p:txBody>
      </p:sp>
      <p:sp>
        <p:nvSpPr>
          <p:cNvPr id="2" name="TextBox 1"/>
          <p:cNvSpPr txBox="1"/>
          <p:nvPr/>
        </p:nvSpPr>
        <p:spPr>
          <a:xfrm>
            <a:off x="8354335" y="6534626"/>
            <a:ext cx="728056"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3" name="Picture 2" descr="Logo, company name&#10;&#10;Description automatically generated">
            <a:extLst>
              <a:ext uri="{FF2B5EF4-FFF2-40B4-BE49-F238E27FC236}">
                <a16:creationId xmlns:a16="http://schemas.microsoft.com/office/drawing/2014/main" id="{8DB9F13D-3810-99D8-E74E-A1799F7C79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000" y="365919"/>
            <a:ext cx="3129102" cy="1095712"/>
          </a:xfrm>
          <a:prstGeom prst="rect">
            <a:avLst/>
          </a:prstGeom>
        </p:spPr>
      </p:pic>
      <p:sp>
        <p:nvSpPr>
          <p:cNvPr id="4" name="TextBox 3">
            <a:extLst>
              <a:ext uri="{FF2B5EF4-FFF2-40B4-BE49-F238E27FC236}">
                <a16:creationId xmlns:a16="http://schemas.microsoft.com/office/drawing/2014/main" id="{F1977D3B-1A24-C511-B02B-6DE204889EF3}"/>
              </a:ext>
            </a:extLst>
          </p:cNvPr>
          <p:cNvSpPr txBox="1"/>
          <p:nvPr/>
        </p:nvSpPr>
        <p:spPr>
          <a:xfrm>
            <a:off x="457200" y="1295400"/>
            <a:ext cx="2590800" cy="461665"/>
          </a:xfrm>
          <a:prstGeom prst="rect">
            <a:avLst/>
          </a:prstGeom>
          <a:noFill/>
        </p:spPr>
        <p:txBody>
          <a:bodyPr wrap="square" rtlCol="0">
            <a:spAutoFit/>
          </a:bodyPr>
          <a:lstStyle/>
          <a:p>
            <a:r>
              <a:rPr lang="en-CA" dirty="0"/>
              <a:t>A Division of Beem Credit Union</a:t>
            </a:r>
          </a:p>
        </p:txBody>
      </p:sp>
    </p:spTree>
    <p:extLst>
      <p:ext uri="{BB962C8B-B14F-4D97-AF65-F5344CB8AC3E}">
        <p14:creationId xmlns:p14="http://schemas.microsoft.com/office/powerpoint/2010/main" val="1872464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23032"/>
            <a:ext cx="3124200" cy="1600200"/>
          </a:xfrm>
        </p:spPr>
        <p:txBody>
          <a:bodyPr/>
          <a:lstStyle/>
          <a:p>
            <a:r>
              <a:rPr lang="en-CA" dirty="0"/>
              <a:t>% Changes in Share of BC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42</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descr="Logo&#10;&#10;Description automatically generated with low confidence">
            <a:extLst>
              <a:ext uri="{FF2B5EF4-FFF2-40B4-BE49-F238E27FC236}">
                <a16:creationId xmlns:a16="http://schemas.microsoft.com/office/drawing/2014/main" id="{629C9272-E651-B542-B2E2-1FAC1C6F08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4735" y="914400"/>
            <a:ext cx="2794000" cy="787400"/>
          </a:xfrm>
          <a:prstGeom prst="rect">
            <a:avLst/>
          </a:prstGeom>
        </p:spPr>
      </p:pic>
      <p:sp>
        <p:nvSpPr>
          <p:cNvPr id="11" name="TextBox 10">
            <a:extLst>
              <a:ext uri="{FF2B5EF4-FFF2-40B4-BE49-F238E27FC236}">
                <a16:creationId xmlns:a16="http://schemas.microsoft.com/office/drawing/2014/main" id="{3C358E05-E9B5-F969-4DFB-B4414D89D11D}"/>
              </a:ext>
            </a:extLst>
          </p:cNvPr>
          <p:cNvSpPr txBox="1"/>
          <p:nvPr/>
        </p:nvSpPr>
        <p:spPr>
          <a:xfrm>
            <a:off x="5105400" y="2016129"/>
            <a:ext cx="3720830" cy="1323439"/>
          </a:xfrm>
          <a:prstGeom prst="rect">
            <a:avLst/>
          </a:prstGeom>
          <a:noFill/>
        </p:spPr>
        <p:txBody>
          <a:bodyPr wrap="square" rtlCol="0">
            <a:spAutoFit/>
          </a:bodyPr>
          <a:lstStyle/>
          <a:p>
            <a:pPr algn="l"/>
            <a:r>
              <a:rPr lang="en-CA" sz="1000" b="0" dirty="0"/>
              <a:t>Coastal Community is Canada’s 25th largest and BC’s 7th largest credit union with assets of $3.4B, 84k members and 24 locations (Q2’24)</a:t>
            </a:r>
          </a:p>
          <a:p>
            <a:pPr algn="l"/>
            <a:endParaRPr lang="en-CA" sz="1000" b="0" dirty="0"/>
          </a:p>
          <a:p>
            <a:pPr algn="l"/>
            <a:endParaRPr lang="en-CA" sz="1000" b="0" dirty="0"/>
          </a:p>
          <a:p>
            <a:pPr algn="l"/>
            <a:endParaRPr lang="en-CA" sz="1000" b="0" dirty="0"/>
          </a:p>
          <a:p>
            <a:pPr algn="l"/>
            <a:endParaRPr lang="en-CA" sz="1000" b="0" dirty="0"/>
          </a:p>
          <a:p>
            <a:pPr algn="l"/>
            <a:endParaRPr lang="en-US" sz="1000" b="0" dirty="0"/>
          </a:p>
        </p:txBody>
      </p:sp>
      <p:graphicFrame>
        <p:nvGraphicFramePr>
          <p:cNvPr id="3" name="Object 2">
            <a:extLst>
              <a:ext uri="{FF2B5EF4-FFF2-40B4-BE49-F238E27FC236}">
                <a16:creationId xmlns:a16="http://schemas.microsoft.com/office/drawing/2014/main" id="{3A9AEFCC-9BCB-8DF8-A1BB-BE7935DD895B}"/>
              </a:ext>
            </a:extLst>
          </p:cNvPr>
          <p:cNvGraphicFramePr>
            <a:graphicFrameLocks noChangeAspect="1"/>
          </p:cNvGraphicFramePr>
          <p:nvPr>
            <p:extLst>
              <p:ext uri="{D42A27DB-BD31-4B8C-83A1-F6EECF244321}">
                <p14:modId xmlns:p14="http://schemas.microsoft.com/office/powerpoint/2010/main" val="1726710445"/>
              </p:ext>
            </p:extLst>
          </p:nvPr>
        </p:nvGraphicFramePr>
        <p:xfrm>
          <a:off x="609600" y="1866900"/>
          <a:ext cx="3771900" cy="4291013"/>
        </p:xfrm>
        <a:graphic>
          <a:graphicData uri="http://schemas.openxmlformats.org/presentationml/2006/ole">
            <mc:AlternateContent xmlns:mc="http://schemas.openxmlformats.org/markup-compatibility/2006">
              <mc:Choice xmlns:v="urn:schemas-microsoft-com:vml" Requires="v">
                <p:oleObj name="Macro-Enabled Worksheet" r:id="rId4" imgW="3771798" imgH="4290688" progId="Excel.SheetMacroEnabled.12">
                  <p:link updateAutomatic="1"/>
                </p:oleObj>
              </mc:Choice>
              <mc:Fallback>
                <p:oleObj name="Macro-Enabled Worksheet" r:id="rId4" imgW="3771798" imgH="4290688" progId="Excel.SheetMacroEnabled.12">
                  <p:link updateAutomatic="1"/>
                  <p:pic>
                    <p:nvPicPr>
                      <p:cNvPr id="3" name="Object 2">
                        <a:extLst>
                          <a:ext uri="{FF2B5EF4-FFF2-40B4-BE49-F238E27FC236}">
                            <a16:creationId xmlns:a16="http://schemas.microsoft.com/office/drawing/2014/main" id="{3A9AEFCC-9BCB-8DF8-A1BB-BE7935DD895B}"/>
                          </a:ext>
                        </a:extLst>
                      </p:cNvPr>
                      <p:cNvPicPr/>
                      <p:nvPr/>
                    </p:nvPicPr>
                    <p:blipFill>
                      <a:blip r:embed="rId5"/>
                      <a:stretch>
                        <a:fillRect/>
                      </a:stretch>
                    </p:blipFill>
                    <p:spPr>
                      <a:xfrm>
                        <a:off x="609600" y="1866900"/>
                        <a:ext cx="3771900" cy="42910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5815490-CB27-0719-A2A3-D806551E3D2B}"/>
              </a:ext>
            </a:extLst>
          </p:cNvPr>
          <p:cNvGraphicFramePr>
            <a:graphicFrameLocks noChangeAspect="1"/>
          </p:cNvGraphicFramePr>
          <p:nvPr>
            <p:extLst>
              <p:ext uri="{D42A27DB-BD31-4B8C-83A1-F6EECF244321}">
                <p14:modId xmlns:p14="http://schemas.microsoft.com/office/powerpoint/2010/main" val="2692487533"/>
              </p:ext>
            </p:extLst>
          </p:nvPr>
        </p:nvGraphicFramePr>
        <p:xfrm>
          <a:off x="4941888" y="4295775"/>
          <a:ext cx="4267200" cy="2100263"/>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6" name="Object 5">
                        <a:extLst>
                          <a:ext uri="{FF2B5EF4-FFF2-40B4-BE49-F238E27FC236}">
                            <a16:creationId xmlns:a16="http://schemas.microsoft.com/office/drawing/2014/main" id="{25815490-CB27-0719-A2A3-D806551E3D2B}"/>
                          </a:ext>
                        </a:extLst>
                      </p:cNvPr>
                      <p:cNvPicPr/>
                      <p:nvPr/>
                    </p:nvPicPr>
                    <p:blipFill>
                      <a:blip r:embed="rId7"/>
                      <a:stretch>
                        <a:fillRect/>
                      </a:stretch>
                    </p:blipFill>
                    <p:spPr>
                      <a:xfrm>
                        <a:off x="4941888" y="4295775"/>
                        <a:ext cx="4267200" cy="2100263"/>
                      </a:xfrm>
                      <a:prstGeom prst="rect">
                        <a:avLst/>
                      </a:prstGeom>
                    </p:spPr>
                  </p:pic>
                </p:oleObj>
              </mc:Fallback>
            </mc:AlternateContent>
          </a:graphicData>
        </a:graphic>
      </p:graphicFrame>
    </p:spTree>
    <p:extLst>
      <p:ext uri="{BB962C8B-B14F-4D97-AF65-F5344CB8AC3E}">
        <p14:creationId xmlns:p14="http://schemas.microsoft.com/office/powerpoint/2010/main" val="38813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43</a:t>
            </a:fld>
            <a:endParaRPr lang="en-US"/>
          </a:p>
        </p:txBody>
      </p:sp>
      <p:pic>
        <p:nvPicPr>
          <p:cNvPr id="12" name="Picture 11" descr="Logo&#10;&#10;Description automatically generated with low confidence">
            <a:extLst>
              <a:ext uri="{FF2B5EF4-FFF2-40B4-BE49-F238E27FC236}">
                <a16:creationId xmlns:a16="http://schemas.microsoft.com/office/drawing/2014/main" id="{352BB524-539A-E203-AEAA-207D56A3CC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965200"/>
            <a:ext cx="2794000" cy="787400"/>
          </a:xfrm>
          <a:prstGeom prst="rect">
            <a:avLst/>
          </a:prstGeom>
        </p:spPr>
      </p:pic>
      <p:graphicFrame>
        <p:nvGraphicFramePr>
          <p:cNvPr id="5" name="Object 4">
            <a:extLst>
              <a:ext uri="{FF2B5EF4-FFF2-40B4-BE49-F238E27FC236}">
                <a16:creationId xmlns:a16="http://schemas.microsoft.com/office/drawing/2014/main" id="{8781D0FC-4B52-9E55-99BE-2EBAF7166A4A}"/>
              </a:ext>
            </a:extLst>
          </p:cNvPr>
          <p:cNvGraphicFramePr>
            <a:graphicFrameLocks noChangeAspect="1"/>
          </p:cNvGraphicFramePr>
          <p:nvPr>
            <p:extLst>
              <p:ext uri="{D42A27DB-BD31-4B8C-83A1-F6EECF244321}">
                <p14:modId xmlns:p14="http://schemas.microsoft.com/office/powerpoint/2010/main" val="2105939014"/>
              </p:ext>
            </p:extLst>
          </p:nvPr>
        </p:nvGraphicFramePr>
        <p:xfrm>
          <a:off x="304800" y="1878013"/>
          <a:ext cx="3838575" cy="4229100"/>
        </p:xfrm>
        <a:graphic>
          <a:graphicData uri="http://schemas.openxmlformats.org/presentationml/2006/ole">
            <mc:AlternateContent xmlns:mc="http://schemas.openxmlformats.org/markup-compatibility/2006">
              <mc:Choice xmlns:v="urn:schemas-microsoft-com:vml" Requires="v">
                <p:oleObj name="Macro-Enabled Worksheet" r:id="rId3" imgW="3838448" imgH="4228966" progId="Excel.SheetMacroEnabled.12">
                  <p:link updateAutomatic="1"/>
                </p:oleObj>
              </mc:Choice>
              <mc:Fallback>
                <p:oleObj name="Macro-Enabled Worksheet" r:id="rId3" imgW="3838448" imgH="4228966" progId="Excel.SheetMacroEnabled.12">
                  <p:link updateAutomatic="1"/>
                  <p:pic>
                    <p:nvPicPr>
                      <p:cNvPr id="5" name="Object 4">
                        <a:extLst>
                          <a:ext uri="{FF2B5EF4-FFF2-40B4-BE49-F238E27FC236}">
                            <a16:creationId xmlns:a16="http://schemas.microsoft.com/office/drawing/2014/main" id="{8781D0FC-4B52-9E55-99BE-2EBAF7166A4A}"/>
                          </a:ext>
                        </a:extLst>
                      </p:cNvPr>
                      <p:cNvPicPr/>
                      <p:nvPr/>
                    </p:nvPicPr>
                    <p:blipFill>
                      <a:blip r:embed="rId4"/>
                      <a:stretch>
                        <a:fillRect/>
                      </a:stretch>
                    </p:blipFill>
                    <p:spPr>
                      <a:xfrm>
                        <a:off x="304800" y="1878013"/>
                        <a:ext cx="3838575" cy="4229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20570C5-F8CD-BBCB-7803-A2A5140C73FE}"/>
              </a:ext>
            </a:extLst>
          </p:cNvPr>
          <p:cNvGraphicFramePr>
            <a:graphicFrameLocks noChangeAspect="1"/>
          </p:cNvGraphicFramePr>
          <p:nvPr>
            <p:extLst>
              <p:ext uri="{D42A27DB-BD31-4B8C-83A1-F6EECF244321}">
                <p14:modId xmlns:p14="http://schemas.microsoft.com/office/powerpoint/2010/main" val="2313148337"/>
              </p:ext>
            </p:extLst>
          </p:nvPr>
        </p:nvGraphicFramePr>
        <p:xfrm>
          <a:off x="4267200" y="1901825"/>
          <a:ext cx="3838575" cy="2757488"/>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6" name="Object 5">
                        <a:extLst>
                          <a:ext uri="{FF2B5EF4-FFF2-40B4-BE49-F238E27FC236}">
                            <a16:creationId xmlns:a16="http://schemas.microsoft.com/office/drawing/2014/main" id="{D20570C5-F8CD-BBCB-7803-A2A5140C73FE}"/>
                          </a:ext>
                        </a:extLst>
                      </p:cNvPr>
                      <p:cNvPicPr/>
                      <p:nvPr/>
                    </p:nvPicPr>
                    <p:blipFill>
                      <a:blip r:embed="rId6"/>
                      <a:stretch>
                        <a:fillRect/>
                      </a:stretch>
                    </p:blipFill>
                    <p:spPr>
                      <a:xfrm>
                        <a:off x="4267200" y="1901825"/>
                        <a:ext cx="3838575" cy="27574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D8493E3-14E3-F441-CB44-E2AED49D3F3F}"/>
              </a:ext>
            </a:extLst>
          </p:cNvPr>
          <p:cNvGraphicFramePr>
            <a:graphicFrameLocks noChangeAspect="1"/>
          </p:cNvGraphicFramePr>
          <p:nvPr>
            <p:extLst>
              <p:ext uri="{D42A27DB-BD31-4B8C-83A1-F6EECF244321}">
                <p14:modId xmlns:p14="http://schemas.microsoft.com/office/powerpoint/2010/main" val="2349169706"/>
              </p:ext>
            </p:extLst>
          </p:nvPr>
        </p:nvGraphicFramePr>
        <p:xfrm>
          <a:off x="4262438" y="4919663"/>
          <a:ext cx="4305300" cy="1309687"/>
        </p:xfrm>
        <a:graphic>
          <a:graphicData uri="http://schemas.openxmlformats.org/presentationml/2006/ole">
            <mc:AlternateContent xmlns:mc="http://schemas.openxmlformats.org/markup-compatibility/2006">
              <mc:Choice xmlns:v="urn:schemas-microsoft-com:vml" Requires="v">
                <p:oleObj name="Macro-Enabled Worksheet" r:id="rId7" imgW="4305402" imgH="1309878" progId="Excel.SheetMacroEnabled.12">
                  <p:link updateAutomatic="1"/>
                </p:oleObj>
              </mc:Choice>
              <mc:Fallback>
                <p:oleObj name="Macro-Enabled Worksheet" r:id="rId7" imgW="4305402" imgH="1309878" progId="Excel.SheetMacroEnabled.12">
                  <p:link updateAutomatic="1"/>
                  <p:pic>
                    <p:nvPicPr>
                      <p:cNvPr id="7" name="Object 6">
                        <a:extLst>
                          <a:ext uri="{FF2B5EF4-FFF2-40B4-BE49-F238E27FC236}">
                            <a16:creationId xmlns:a16="http://schemas.microsoft.com/office/drawing/2014/main" id="{3D8493E3-14E3-F441-CB44-E2AED49D3F3F}"/>
                          </a:ext>
                        </a:extLst>
                      </p:cNvPr>
                      <p:cNvPicPr/>
                      <p:nvPr/>
                    </p:nvPicPr>
                    <p:blipFill>
                      <a:blip r:embed="rId8"/>
                      <a:stretch>
                        <a:fillRect/>
                      </a:stretch>
                    </p:blipFill>
                    <p:spPr>
                      <a:xfrm>
                        <a:off x="4262438" y="4919663"/>
                        <a:ext cx="4305300" cy="1309687"/>
                      </a:xfrm>
                      <a:prstGeom prst="rect">
                        <a:avLst/>
                      </a:prstGeom>
                    </p:spPr>
                  </p:pic>
                </p:oleObj>
              </mc:Fallback>
            </mc:AlternateContent>
          </a:graphicData>
        </a:graphic>
      </p:graphicFrame>
    </p:spTree>
    <p:extLst>
      <p:ext uri="{BB962C8B-B14F-4D97-AF65-F5344CB8AC3E}">
        <p14:creationId xmlns:p14="http://schemas.microsoft.com/office/powerpoint/2010/main" val="1681669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3877819" y="384175"/>
            <a:ext cx="4003675" cy="1216025"/>
          </a:xfrm>
        </p:spPr>
        <p:txBody>
          <a:bodyPr/>
          <a:lstStyle/>
          <a:p>
            <a:pPr eaLnBrk="1" hangingPunct="1"/>
            <a:r>
              <a:rPr lang="en-CA" dirty="0"/>
              <a:t>Press Releases</a:t>
            </a:r>
          </a:p>
        </p:txBody>
      </p:sp>
      <p:sp>
        <p:nvSpPr>
          <p:cNvPr id="60421" name="Rectangle 3"/>
          <p:cNvSpPr>
            <a:spLocks noGrp="1" noChangeArrowheads="1"/>
          </p:cNvSpPr>
          <p:nvPr>
            <p:ph idx="1"/>
          </p:nvPr>
        </p:nvSpPr>
        <p:spPr/>
        <p:txBody>
          <a:bodyPr>
            <a:noAutofit/>
          </a:bodyPr>
          <a:lstStyle/>
          <a:p>
            <a:pPr>
              <a:buFont typeface="Wingdings" pitchFamily="2" charset="2"/>
              <a:buChar char="§"/>
            </a:pPr>
            <a:r>
              <a:rPr lang="en-US" sz="1200" b="0" i="0" dirty="0">
                <a:solidFill>
                  <a:srgbClr val="484848"/>
                </a:solidFill>
                <a:effectLst/>
                <a:latin typeface="+mj-lt"/>
              </a:rPr>
              <a:t>Vancouver and Vancouver Island, BC – March 6, 2024 – </a:t>
            </a:r>
            <a:r>
              <a:rPr lang="en-US" sz="1200" b="0" i="0" dirty="0" err="1">
                <a:solidFill>
                  <a:srgbClr val="484848"/>
                </a:solidFill>
                <a:effectLst/>
                <a:latin typeface="+mj-lt"/>
              </a:rPr>
              <a:t>BlueShore</a:t>
            </a:r>
            <a:r>
              <a:rPr lang="en-US" sz="1200" b="0" i="0" dirty="0">
                <a:solidFill>
                  <a:srgbClr val="484848"/>
                </a:solidFill>
                <a:effectLst/>
                <a:latin typeface="+mj-lt"/>
              </a:rPr>
              <a:t> Financial and Coastal Community Credit Union (“Coastal Community”) are pleased to announce they have signed a Memorandum of Understanding (MOU) to explore a merger to form a combined credit union serving British Columbia’s West Coast and Vancouver Island communities. The MOU was signed following careful consideration and extensive discussions between the boards of directors and CEOs of the two credit unions.</a:t>
            </a:r>
            <a:endParaRPr lang="en-CA" sz="1200" b="1" dirty="0">
              <a:latin typeface="+mj-lt"/>
            </a:endParaRPr>
          </a:p>
        </p:txBody>
      </p:sp>
      <p:sp>
        <p:nvSpPr>
          <p:cNvPr id="60419" name="Slide Number Placeholder 4"/>
          <p:cNvSpPr>
            <a:spLocks noGrp="1"/>
          </p:cNvSpPr>
          <p:nvPr>
            <p:ph type="sldNum" sz="quarter" idx="12"/>
          </p:nvPr>
        </p:nvSpPr>
        <p:spPr>
          <a:xfrm>
            <a:off x="7477594" y="6453043"/>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5C6F659-7ED1-4961-A2AD-1D7BA69EBBAD}" type="slidenum">
              <a:rPr lang="en-US" b="0" smtClean="0">
                <a:solidFill>
                  <a:schemeClr val="bg1"/>
                </a:solidFill>
              </a:rPr>
              <a:pPr/>
              <a:t>44</a:t>
            </a:fld>
            <a:endParaRPr lang="en-US" b="0">
              <a:solidFill>
                <a:schemeClr val="bg1"/>
              </a:solidFill>
            </a:endParaRPr>
          </a:p>
        </p:txBody>
      </p:sp>
      <p:sp>
        <p:nvSpPr>
          <p:cNvPr id="2" name="TextBox 1"/>
          <p:cNvSpPr txBox="1"/>
          <p:nvPr/>
        </p:nvSpPr>
        <p:spPr>
          <a:xfrm>
            <a:off x="8430440" y="6534626"/>
            <a:ext cx="56116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dirty="0">
                <a:ln>
                  <a:solidFill>
                    <a:schemeClr val="bg1"/>
                  </a:solidFill>
                </a:ln>
                <a:hlinkClick r:id="rId3"/>
              </a:rPr>
              <a:t>Press</a:t>
            </a:r>
            <a:endParaRPr lang="en-CA" sz="800" dirty="0">
              <a:ln>
                <a:solidFill>
                  <a:schemeClr val="bg1"/>
                </a:solidFill>
              </a:ln>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10;&#10;Description automatically generated with low confidence">
            <a:extLst>
              <a:ext uri="{FF2B5EF4-FFF2-40B4-BE49-F238E27FC236}">
                <a16:creationId xmlns:a16="http://schemas.microsoft.com/office/drawing/2014/main" id="{38C2B9F1-308C-FB49-AF6E-E2765AD4C98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4735" y="812800"/>
            <a:ext cx="2794000" cy="787400"/>
          </a:xfrm>
          <a:prstGeom prst="rect">
            <a:avLst/>
          </a:prstGeom>
        </p:spPr>
      </p:pic>
    </p:spTree>
    <p:extLst>
      <p:ext uri="{BB962C8B-B14F-4D97-AF65-F5344CB8AC3E}">
        <p14:creationId xmlns:p14="http://schemas.microsoft.com/office/powerpoint/2010/main" val="2457933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Alberta</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45</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684212"/>
            <a:ext cx="11398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04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73629" y="432542"/>
            <a:ext cx="8001000" cy="1216025"/>
          </a:xfrm>
        </p:spPr>
        <p:txBody>
          <a:bodyPr>
            <a:normAutofit/>
          </a:bodyPr>
          <a:lstStyle/>
          <a:p>
            <a:r>
              <a:rPr lang="en-US" dirty="0">
                <a:solidFill>
                  <a:schemeClr val="tx1">
                    <a:lumMod val="50000"/>
                    <a:lumOff val="50000"/>
                  </a:schemeClr>
                </a:solidFill>
              </a:rPr>
              <a:t>Total Personal – Alberta Credit Unions </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1331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2420AF6-EDE5-46A0-9C5F-A4B4E73FE65B}" type="slidenum">
              <a:rPr lang="en-US" b="0" smtClean="0">
                <a:solidFill>
                  <a:schemeClr val="bg1"/>
                </a:solidFill>
              </a:rPr>
              <a:pPr/>
              <a:t>46</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2" name="Chart 1">
            <a:extLst>
              <a:ext uri="{FF2B5EF4-FFF2-40B4-BE49-F238E27FC236}">
                <a16:creationId xmlns:a16="http://schemas.microsoft.com/office/drawing/2014/main" id="{00000000-0008-0000-1200-000021000000}"/>
              </a:ext>
            </a:extLst>
          </p:cNvPr>
          <p:cNvGraphicFramePr>
            <a:graphicFrameLocks/>
          </p:cNvGraphicFramePr>
          <p:nvPr>
            <p:extLst>
              <p:ext uri="{D42A27DB-BD31-4B8C-83A1-F6EECF244321}">
                <p14:modId xmlns:p14="http://schemas.microsoft.com/office/powerpoint/2010/main" val="1128402653"/>
              </p:ext>
            </p:extLst>
          </p:nvPr>
        </p:nvGraphicFramePr>
        <p:xfrm>
          <a:off x="381000" y="1868551"/>
          <a:ext cx="4074160" cy="446563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0448ED9A-9F6C-B0B7-2A14-C81EA0A7E97F}"/>
              </a:ext>
            </a:extLst>
          </p:cNvPr>
          <p:cNvPicPr>
            <a:picLocks noChangeAspect="1"/>
          </p:cNvPicPr>
          <p:nvPr/>
        </p:nvPicPr>
        <p:blipFill>
          <a:blip r:embed="rId4"/>
          <a:stretch>
            <a:fillRect/>
          </a:stretch>
        </p:blipFill>
        <p:spPr>
          <a:xfrm>
            <a:off x="4431700" y="4800601"/>
            <a:ext cx="4560047" cy="1384300"/>
          </a:xfrm>
          <a:prstGeom prst="rect">
            <a:avLst/>
          </a:prstGeom>
        </p:spPr>
      </p:pic>
    </p:spTree>
    <p:extLst>
      <p:ext uri="{BB962C8B-B14F-4D97-AF65-F5344CB8AC3E}">
        <p14:creationId xmlns:p14="http://schemas.microsoft.com/office/powerpoint/2010/main" val="20797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92175" y="525988"/>
            <a:ext cx="8001000" cy="1216025"/>
          </a:xfrm>
        </p:spPr>
        <p:txBody>
          <a:bodyPr>
            <a:normAutofit/>
          </a:bodyPr>
          <a:lstStyle/>
          <a:p>
            <a:r>
              <a:rPr lang="en-US" dirty="0">
                <a:solidFill>
                  <a:schemeClr val="tx1">
                    <a:lumMod val="50000"/>
                    <a:lumOff val="50000"/>
                  </a:schemeClr>
                </a:solidFill>
              </a:rPr>
              <a:t>Deposits–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1741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50E199BE-81DB-4D09-91AE-988CEBB30C58}" type="slidenum">
              <a:rPr lang="en-US" b="0" smtClean="0">
                <a:solidFill>
                  <a:schemeClr val="bg1"/>
                </a:solidFill>
              </a:rPr>
              <a:pPr/>
              <a:t>47</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4" name="TextBox 13">
            <a:extLst>
              <a:ext uri="{FF2B5EF4-FFF2-40B4-BE49-F238E27FC236}">
                <a16:creationId xmlns:a16="http://schemas.microsoft.com/office/drawing/2014/main" id="{6BB7321B-F2F2-4BB1-AF03-1DB637F7EFF7}"/>
              </a:ext>
            </a:extLst>
          </p:cNvPr>
          <p:cNvSpPr txBox="1"/>
          <p:nvPr/>
        </p:nvSpPr>
        <p:spPr>
          <a:xfrm>
            <a:off x="5249023" y="1968540"/>
            <a:ext cx="3644152" cy="646331"/>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Connect First merged with Mountain View August 2018</a:t>
            </a:r>
          </a:p>
        </p:txBody>
      </p:sp>
      <p:graphicFrame>
        <p:nvGraphicFramePr>
          <p:cNvPr id="2" name="Object 1">
            <a:extLst>
              <a:ext uri="{FF2B5EF4-FFF2-40B4-BE49-F238E27FC236}">
                <a16:creationId xmlns:a16="http://schemas.microsoft.com/office/drawing/2014/main" id="{C4BD4784-3C1C-0ABF-9B98-98E3D670B78C}"/>
              </a:ext>
            </a:extLst>
          </p:cNvPr>
          <p:cNvGraphicFramePr>
            <a:graphicFrameLocks noChangeAspect="1"/>
          </p:cNvGraphicFramePr>
          <p:nvPr>
            <p:extLst>
              <p:ext uri="{D42A27DB-BD31-4B8C-83A1-F6EECF244321}">
                <p14:modId xmlns:p14="http://schemas.microsoft.com/office/powerpoint/2010/main" val="12514224"/>
              </p:ext>
            </p:extLst>
          </p:nvPr>
        </p:nvGraphicFramePr>
        <p:xfrm>
          <a:off x="685800" y="1784350"/>
          <a:ext cx="3790950" cy="4510088"/>
        </p:xfrm>
        <a:graphic>
          <a:graphicData uri="http://schemas.openxmlformats.org/presentationml/2006/ole">
            <mc:AlternateContent xmlns:mc="http://schemas.openxmlformats.org/markup-compatibility/2006">
              <mc:Choice xmlns:v="urn:schemas-microsoft-com:vml" Requires="v">
                <p:oleObj name="Macro-Enabled Worksheet" r:id="rId3" imgW="3790899" imgH="4509740" progId="Excel.SheetMacroEnabled.12">
                  <p:link updateAutomatic="1"/>
                </p:oleObj>
              </mc:Choice>
              <mc:Fallback>
                <p:oleObj name="Macro-Enabled Worksheet" r:id="rId3" imgW="3790899" imgH="4509740" progId="Excel.SheetMacroEnabled.12">
                  <p:link updateAutomatic="1"/>
                  <p:pic>
                    <p:nvPicPr>
                      <p:cNvPr id="2" name="Object 1">
                        <a:extLst>
                          <a:ext uri="{FF2B5EF4-FFF2-40B4-BE49-F238E27FC236}">
                            <a16:creationId xmlns:a16="http://schemas.microsoft.com/office/drawing/2014/main" id="{C4BD4784-3C1C-0ABF-9B98-98E3D670B78C}"/>
                          </a:ext>
                        </a:extLst>
                      </p:cNvPr>
                      <p:cNvPicPr/>
                      <p:nvPr/>
                    </p:nvPicPr>
                    <p:blipFill>
                      <a:blip r:embed="rId4"/>
                      <a:stretch>
                        <a:fillRect/>
                      </a:stretch>
                    </p:blipFill>
                    <p:spPr>
                      <a:xfrm>
                        <a:off x="685800" y="1784350"/>
                        <a:ext cx="3790950" cy="45100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49A8058-406B-1965-A02D-4B80BD1AA1F1}"/>
              </a:ext>
            </a:extLst>
          </p:cNvPr>
          <p:cNvPicPr>
            <a:picLocks noChangeAspect="1"/>
          </p:cNvPicPr>
          <p:nvPr/>
        </p:nvPicPr>
        <p:blipFill>
          <a:blip r:embed="rId5"/>
          <a:stretch>
            <a:fillRect/>
          </a:stretch>
        </p:blipFill>
        <p:spPr>
          <a:xfrm>
            <a:off x="4698487" y="4876800"/>
            <a:ext cx="4343913" cy="1318688"/>
          </a:xfrm>
          <a:prstGeom prst="rect">
            <a:avLst/>
          </a:prstGeom>
        </p:spPr>
      </p:pic>
    </p:spTree>
    <p:extLst>
      <p:ext uri="{BB962C8B-B14F-4D97-AF65-F5344CB8AC3E}">
        <p14:creationId xmlns:p14="http://schemas.microsoft.com/office/powerpoint/2010/main" val="1645845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92175" y="536575"/>
            <a:ext cx="8001000" cy="1216025"/>
          </a:xfrm>
        </p:spPr>
        <p:txBody>
          <a:bodyPr>
            <a:normAutofit/>
          </a:bodyPr>
          <a:lstStyle/>
          <a:p>
            <a:r>
              <a:rPr lang="en-US" dirty="0">
                <a:solidFill>
                  <a:schemeClr val="tx1">
                    <a:lumMod val="50000"/>
                    <a:lumOff val="50000"/>
                  </a:schemeClr>
                </a:solidFill>
              </a:rPr>
              <a:t>Loans and Mortgages – Alberta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Alberta Banks and Credit Unions</a:t>
            </a:r>
            <a:endParaRPr lang="en-CA" sz="1800" dirty="0">
              <a:solidFill>
                <a:schemeClr val="tx1">
                  <a:lumMod val="50000"/>
                  <a:lumOff val="50000"/>
                </a:schemeClr>
              </a:solidFill>
            </a:endParaRPr>
          </a:p>
        </p:txBody>
      </p:sp>
      <p:sp>
        <p:nvSpPr>
          <p:cNvPr id="215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7DF5A854-47A7-4DDF-9967-AA03C81D7260}" type="slidenum">
              <a:rPr lang="en-US" b="0" smtClean="0">
                <a:solidFill>
                  <a:schemeClr val="bg1"/>
                </a:solidFill>
              </a:rPr>
              <a:pPr/>
              <a:t>48</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6" name="TextBox 15">
            <a:extLst>
              <a:ext uri="{FF2B5EF4-FFF2-40B4-BE49-F238E27FC236}">
                <a16:creationId xmlns:a16="http://schemas.microsoft.com/office/drawing/2014/main" id="{3878D733-E2EC-4E4B-85E2-7A3DC50F7A64}"/>
              </a:ext>
            </a:extLst>
          </p:cNvPr>
          <p:cNvSpPr txBox="1"/>
          <p:nvPr/>
        </p:nvSpPr>
        <p:spPr>
          <a:xfrm>
            <a:off x="5249023" y="1968540"/>
            <a:ext cx="3644152" cy="646331"/>
          </a:xfrm>
          <a:prstGeom prst="rect">
            <a:avLst/>
          </a:prstGeom>
          <a:noFill/>
        </p:spPr>
        <p:txBody>
          <a:bodyPr wrap="square" rtlCol="0">
            <a:spAutoFit/>
          </a:bodyPr>
          <a:lstStyle/>
          <a:p>
            <a:pPr algn="l"/>
            <a:r>
              <a:rPr lang="en-US" dirty="0">
                <a:latin typeface="+mn-lt"/>
              </a:rPr>
              <a:t>Notes:</a:t>
            </a:r>
          </a:p>
          <a:p>
            <a:pPr marL="171450" indent="-171450" algn="l">
              <a:buFont typeface="Arial" charset="0"/>
              <a:buChar char="•"/>
            </a:pPr>
            <a:r>
              <a:rPr lang="en-US" b="0" dirty="0">
                <a:latin typeface="+mn-lt"/>
              </a:rPr>
              <a:t>Connect First merged with Mountain View August 2018</a:t>
            </a:r>
          </a:p>
        </p:txBody>
      </p:sp>
      <p:graphicFrame>
        <p:nvGraphicFramePr>
          <p:cNvPr id="4" name="Object 3">
            <a:extLst>
              <a:ext uri="{FF2B5EF4-FFF2-40B4-BE49-F238E27FC236}">
                <a16:creationId xmlns:a16="http://schemas.microsoft.com/office/drawing/2014/main" id="{BF93E6BE-344B-79F6-01EC-386B735F6A80}"/>
              </a:ext>
            </a:extLst>
          </p:cNvPr>
          <p:cNvGraphicFramePr>
            <a:graphicFrameLocks noChangeAspect="1"/>
          </p:cNvGraphicFramePr>
          <p:nvPr>
            <p:extLst>
              <p:ext uri="{D42A27DB-BD31-4B8C-83A1-F6EECF244321}">
                <p14:modId xmlns:p14="http://schemas.microsoft.com/office/powerpoint/2010/main" val="3135542232"/>
              </p:ext>
            </p:extLst>
          </p:nvPr>
        </p:nvGraphicFramePr>
        <p:xfrm>
          <a:off x="593725" y="1816100"/>
          <a:ext cx="3790950" cy="4495800"/>
        </p:xfrm>
        <a:graphic>
          <a:graphicData uri="http://schemas.openxmlformats.org/presentationml/2006/ole">
            <mc:AlternateContent xmlns:mc="http://schemas.openxmlformats.org/markup-compatibility/2006">
              <mc:Choice xmlns:v="urn:schemas-microsoft-com:vml" Requires="v">
                <p:oleObj name="Macro-Enabled Worksheet" r:id="rId3" imgW="3790899" imgH="4495621" progId="Excel.SheetMacroEnabled.12">
                  <p:link updateAutomatic="1"/>
                </p:oleObj>
              </mc:Choice>
              <mc:Fallback>
                <p:oleObj name="Macro-Enabled Worksheet" r:id="rId3" imgW="3790899" imgH="4495621" progId="Excel.SheetMacroEnabled.12">
                  <p:link updateAutomatic="1"/>
                  <p:pic>
                    <p:nvPicPr>
                      <p:cNvPr id="4" name="Object 3">
                        <a:extLst>
                          <a:ext uri="{FF2B5EF4-FFF2-40B4-BE49-F238E27FC236}">
                            <a16:creationId xmlns:a16="http://schemas.microsoft.com/office/drawing/2014/main" id="{BF93E6BE-344B-79F6-01EC-386B735F6A80}"/>
                          </a:ext>
                        </a:extLst>
                      </p:cNvPr>
                      <p:cNvPicPr/>
                      <p:nvPr/>
                    </p:nvPicPr>
                    <p:blipFill>
                      <a:blip r:embed="rId4"/>
                      <a:stretch>
                        <a:fillRect/>
                      </a:stretch>
                    </p:blipFill>
                    <p:spPr>
                      <a:xfrm>
                        <a:off x="593725" y="1816100"/>
                        <a:ext cx="3790950" cy="4495800"/>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53A511A6-EF65-ED04-2309-7952722342A2}"/>
              </a:ext>
            </a:extLst>
          </p:cNvPr>
          <p:cNvPicPr>
            <a:picLocks noChangeAspect="1"/>
          </p:cNvPicPr>
          <p:nvPr/>
        </p:nvPicPr>
        <p:blipFill>
          <a:blip r:embed="rId5"/>
          <a:stretch>
            <a:fillRect/>
          </a:stretch>
        </p:blipFill>
        <p:spPr>
          <a:xfrm>
            <a:off x="4733361" y="4876800"/>
            <a:ext cx="4309039" cy="1308101"/>
          </a:xfrm>
          <a:prstGeom prst="rect">
            <a:avLst/>
          </a:prstGeom>
        </p:spPr>
      </p:pic>
    </p:spTree>
    <p:extLst>
      <p:ext uri="{BB962C8B-B14F-4D97-AF65-F5344CB8AC3E}">
        <p14:creationId xmlns:p14="http://schemas.microsoft.com/office/powerpoint/2010/main" val="4074686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E3E-B85E-1882-C8C3-07864CA2102E}"/>
              </a:ext>
            </a:extLst>
          </p:cNvPr>
          <p:cNvSpPr>
            <a:spLocks noGrp="1"/>
          </p:cNvSpPr>
          <p:nvPr>
            <p:ph type="title"/>
          </p:nvPr>
        </p:nvSpPr>
        <p:spPr/>
        <p:txBody>
          <a:bodyPr/>
          <a:lstStyle/>
          <a:p>
            <a:r>
              <a:rPr lang="en-CA" dirty="0"/>
              <a:t>Alberta Income Key Performance Indicators</a:t>
            </a:r>
          </a:p>
        </p:txBody>
      </p:sp>
      <p:sp>
        <p:nvSpPr>
          <p:cNvPr id="4" name="Slide Number Placeholder 3">
            <a:extLst>
              <a:ext uri="{FF2B5EF4-FFF2-40B4-BE49-F238E27FC236}">
                <a16:creationId xmlns:a16="http://schemas.microsoft.com/office/drawing/2014/main" id="{A2EA5B2A-5EDD-5E46-BC86-40BACA7E7DC7}"/>
              </a:ext>
            </a:extLst>
          </p:cNvPr>
          <p:cNvSpPr>
            <a:spLocks noGrp="1"/>
          </p:cNvSpPr>
          <p:nvPr>
            <p:ph type="sldNum" sz="quarter" idx="12"/>
          </p:nvPr>
        </p:nvSpPr>
        <p:spPr/>
        <p:txBody>
          <a:bodyPr/>
          <a:lstStyle/>
          <a:p>
            <a:pPr>
              <a:defRPr/>
            </a:pPr>
            <a:fld id="{FD73080F-6EFF-4CB2-BC74-263AF00EEE29}" type="slidenum">
              <a:rPr lang="en-US" smtClean="0"/>
              <a:pPr>
                <a:defRPr/>
              </a:pPr>
              <a:t>49</a:t>
            </a:fld>
            <a:endParaRPr lang="en-US"/>
          </a:p>
        </p:txBody>
      </p:sp>
      <p:sp>
        <p:nvSpPr>
          <p:cNvPr id="7" name="TextBox 6">
            <a:extLst>
              <a:ext uri="{FF2B5EF4-FFF2-40B4-BE49-F238E27FC236}">
                <a16:creationId xmlns:a16="http://schemas.microsoft.com/office/drawing/2014/main" id="{BE766D9B-0709-0BBB-8311-B89275D6BF5F}"/>
              </a:ext>
            </a:extLst>
          </p:cNvPr>
          <p:cNvSpPr txBox="1"/>
          <p:nvPr/>
        </p:nvSpPr>
        <p:spPr>
          <a:xfrm>
            <a:off x="4267200" y="2133600"/>
            <a:ext cx="4029963" cy="830997"/>
          </a:xfrm>
          <a:prstGeom prst="rect">
            <a:avLst/>
          </a:prstGeom>
          <a:noFill/>
        </p:spPr>
        <p:txBody>
          <a:bodyPr wrap="square" rtlCol="0">
            <a:spAutoFit/>
          </a:bodyPr>
          <a:lstStyle/>
          <a:p>
            <a:pPr marL="171450" indent="-171450" algn="l">
              <a:buFont typeface="Arial" panose="020B0604020202020204" pitchFamily="34" charset="0"/>
              <a:buChar char="•"/>
            </a:pPr>
            <a:r>
              <a:rPr lang="en-CA" b="0" dirty="0"/>
              <a:t>Sorted in order of 5 year average ROE</a:t>
            </a:r>
          </a:p>
          <a:p>
            <a:pPr marL="171450" indent="-171450" algn="l">
              <a:buFont typeface="Arial" panose="020B0604020202020204" pitchFamily="34" charset="0"/>
              <a:buChar char="•"/>
            </a:pPr>
            <a:r>
              <a:rPr lang="en-CA" b="0" dirty="0"/>
              <a:t>Shading indicates better (green) or worse (red) than 25 CU average.</a:t>
            </a:r>
          </a:p>
          <a:p>
            <a:pPr marL="171450" indent="-171450" algn="l">
              <a:buFont typeface="Arial" panose="020B0604020202020204" pitchFamily="34" charset="0"/>
              <a:buChar char="•"/>
            </a:pPr>
            <a:endParaRPr lang="en-CA" b="0" dirty="0"/>
          </a:p>
        </p:txBody>
      </p:sp>
      <p:graphicFrame>
        <p:nvGraphicFramePr>
          <p:cNvPr id="5" name="Chart 4">
            <a:extLst>
              <a:ext uri="{FF2B5EF4-FFF2-40B4-BE49-F238E27FC236}">
                <a16:creationId xmlns:a16="http://schemas.microsoft.com/office/drawing/2014/main" id="{00000000-0008-0000-1400-00003C000000}"/>
              </a:ext>
            </a:extLst>
          </p:cNvPr>
          <p:cNvGraphicFramePr>
            <a:graphicFrameLocks/>
          </p:cNvGraphicFramePr>
          <p:nvPr>
            <p:extLst>
              <p:ext uri="{D42A27DB-BD31-4B8C-83A1-F6EECF244321}">
                <p14:modId xmlns:p14="http://schemas.microsoft.com/office/powerpoint/2010/main" val="624244680"/>
              </p:ext>
            </p:extLst>
          </p:nvPr>
        </p:nvGraphicFramePr>
        <p:xfrm>
          <a:off x="152400" y="1975803"/>
          <a:ext cx="4082520" cy="406939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B15D30B8-CB73-FAE6-8E87-ED8941406754}"/>
              </a:ext>
            </a:extLst>
          </p:cNvPr>
          <p:cNvPicPr>
            <a:picLocks noChangeAspect="1"/>
          </p:cNvPicPr>
          <p:nvPr/>
        </p:nvPicPr>
        <p:blipFill>
          <a:blip r:embed="rId3"/>
          <a:stretch>
            <a:fillRect/>
          </a:stretch>
        </p:blipFill>
        <p:spPr>
          <a:xfrm>
            <a:off x="4234920" y="5279096"/>
            <a:ext cx="4756680" cy="910647"/>
          </a:xfrm>
          <a:prstGeom prst="rect">
            <a:avLst/>
          </a:prstGeom>
        </p:spPr>
      </p:pic>
      <p:sp>
        <p:nvSpPr>
          <p:cNvPr id="3" name="Text Box 6">
            <a:extLst>
              <a:ext uri="{FF2B5EF4-FFF2-40B4-BE49-F238E27FC236}">
                <a16:creationId xmlns:a16="http://schemas.microsoft.com/office/drawing/2014/main" id="{DF955E99-B342-0A65-80A3-25ADCD77670D}"/>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167549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8041" y="228600"/>
            <a:ext cx="7543800" cy="1450757"/>
          </a:xfrm>
        </p:spPr>
        <p:txBody>
          <a:bodyPr/>
          <a:lstStyle/>
          <a:p>
            <a:pPr eaLnBrk="1" hangingPunct="1"/>
            <a:r>
              <a:rPr lang="en-CA" dirty="0"/>
              <a:t>Credit Union and CP Member Growth by Province</a:t>
            </a:r>
          </a:p>
        </p:txBody>
      </p:sp>
      <p:sp>
        <p:nvSpPr>
          <p:cNvPr id="8196" name="Slide Number Placeholder 4"/>
          <p:cNvSpPr>
            <a:spLocks noGrp="1"/>
          </p:cNvSpPr>
          <p:nvPr>
            <p:ph type="sldNum" sz="quarter" idx="12"/>
          </p:nvPr>
        </p:nvSpPr>
        <p:spPr>
          <a:xfrm>
            <a:off x="7398801" y="6491515"/>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96AF10C-CAD4-4CA0-9F43-19059A7ADA91}" type="slidenum">
              <a:rPr lang="en-US" b="0" smtClean="0">
                <a:solidFill>
                  <a:schemeClr val="bg1"/>
                </a:solidFill>
              </a:rPr>
              <a:pPr/>
              <a:t>5</a:t>
            </a:fld>
            <a:endParaRPr lang="en-US" b="0">
              <a:solidFill>
                <a:schemeClr val="bg1"/>
              </a:solidFill>
            </a:endParaRPr>
          </a:p>
        </p:txBody>
      </p:sp>
      <p:sp>
        <p:nvSpPr>
          <p:cNvPr id="7" name="TextBox 6"/>
          <p:cNvSpPr txBox="1"/>
          <p:nvPr/>
        </p:nvSpPr>
        <p:spPr>
          <a:xfrm>
            <a:off x="7239000" y="6566356"/>
            <a:ext cx="587821" cy="215444"/>
          </a:xfrm>
          <a:prstGeom prst="rect">
            <a:avLst/>
          </a:prstGeom>
          <a:noFill/>
        </p:spPr>
        <p:txBody>
          <a:bodyPr wrap="none" rtlCol="0">
            <a:spAutoFit/>
          </a:bodyPr>
          <a:lstStyle/>
          <a:p>
            <a:r>
              <a:rPr lang="en-US" sz="800" b="0" dirty="0"/>
              <a:t>19 A 39</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TextBox 2">
            <a:extLst>
              <a:ext uri="{FF2B5EF4-FFF2-40B4-BE49-F238E27FC236}">
                <a16:creationId xmlns:a16="http://schemas.microsoft.com/office/drawing/2014/main" id="{75360E4E-ECE5-7343-B387-7F1655051093}"/>
              </a:ext>
            </a:extLst>
          </p:cNvPr>
          <p:cNvSpPr txBox="1"/>
          <p:nvPr/>
        </p:nvSpPr>
        <p:spPr>
          <a:xfrm>
            <a:off x="828041" y="4785379"/>
            <a:ext cx="5875327" cy="276999"/>
          </a:xfrm>
          <a:prstGeom prst="rect">
            <a:avLst/>
          </a:prstGeom>
          <a:noFill/>
        </p:spPr>
        <p:txBody>
          <a:bodyPr wrap="none" rtlCol="0">
            <a:spAutoFit/>
          </a:bodyPr>
          <a:lstStyle/>
          <a:p>
            <a:r>
              <a:rPr lang="en-US" dirty="0"/>
              <a:t>Source:  </a:t>
            </a:r>
            <a:r>
              <a:rPr lang="en-US" b="0" dirty="0"/>
              <a:t>Canadian Credit Union Association Quarterly Financial Statistics</a:t>
            </a:r>
            <a:endParaRPr lang="en-US" dirty="0"/>
          </a:p>
        </p:txBody>
      </p:sp>
      <p:pic>
        <p:nvPicPr>
          <p:cNvPr id="4" name="Picture 3">
            <a:extLst>
              <a:ext uri="{FF2B5EF4-FFF2-40B4-BE49-F238E27FC236}">
                <a16:creationId xmlns:a16="http://schemas.microsoft.com/office/drawing/2014/main" id="{D2B743B7-B200-E3C0-C518-00AA000A0471}"/>
              </a:ext>
            </a:extLst>
          </p:cNvPr>
          <p:cNvPicPr>
            <a:picLocks noChangeAspect="1"/>
          </p:cNvPicPr>
          <p:nvPr/>
        </p:nvPicPr>
        <p:blipFill>
          <a:blip r:embed="rId3"/>
          <a:stretch>
            <a:fillRect/>
          </a:stretch>
        </p:blipFill>
        <p:spPr>
          <a:xfrm>
            <a:off x="969092" y="2209800"/>
            <a:ext cx="3600450" cy="2219325"/>
          </a:xfrm>
          <a:prstGeom prst="rect">
            <a:avLst/>
          </a:prstGeom>
        </p:spPr>
      </p:pic>
    </p:spTree>
    <p:extLst>
      <p:ext uri="{BB962C8B-B14F-4D97-AF65-F5344CB8AC3E}">
        <p14:creationId xmlns:p14="http://schemas.microsoft.com/office/powerpoint/2010/main" val="350528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15408"/>
            <a:ext cx="3276600" cy="1600200"/>
          </a:xfrm>
        </p:spPr>
        <p:txBody>
          <a:bodyPr/>
          <a:lstStyle/>
          <a:p>
            <a:r>
              <a:rPr lang="en-CA" dirty="0"/>
              <a:t>% Changes in Share of Total Market</a:t>
            </a:r>
            <a:br>
              <a:rPr lang="en-CA" dirty="0"/>
            </a:br>
            <a:endParaRPr lang="en-US" dirty="0"/>
          </a:p>
        </p:txBody>
      </p:sp>
      <p:sp>
        <p:nvSpPr>
          <p:cNvPr id="4301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94C7E53E-8B2D-4FE7-9202-C3E26F562372}" type="slidenum">
              <a:rPr lang="en-US" b="0" smtClean="0">
                <a:solidFill>
                  <a:schemeClr val="bg1"/>
                </a:solidFill>
              </a:rPr>
              <a:pPr/>
              <a:t>50</a:t>
            </a:fld>
            <a:endParaRPr lang="en-US" b="0" dirty="0">
              <a:solidFill>
                <a:schemeClr val="bg1"/>
              </a:solidFill>
            </a:endParaRPr>
          </a:p>
        </p:txBody>
      </p:sp>
      <p:sp>
        <p:nvSpPr>
          <p:cNvPr id="7" name="Text Box 6"/>
          <p:cNvSpPr txBox="1">
            <a:spLocks noChangeArrowheads="1"/>
          </p:cNvSpPr>
          <p:nvPr/>
        </p:nvSpPr>
        <p:spPr bwMode="auto">
          <a:xfrm>
            <a:off x="7316763" y="228600"/>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5" name="Picture 4" descr="A picture containing text, clipart&#10;&#10;Description automatically generated">
            <a:extLst>
              <a:ext uri="{FF2B5EF4-FFF2-40B4-BE49-F238E27FC236}">
                <a16:creationId xmlns:a16="http://schemas.microsoft.com/office/drawing/2014/main" id="{33FC7451-519A-8C40-B7AA-9595E82BDF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600" y="838200"/>
            <a:ext cx="1115303" cy="737539"/>
          </a:xfrm>
          <a:prstGeom prst="rect">
            <a:avLst/>
          </a:prstGeom>
        </p:spPr>
      </p:pic>
      <p:graphicFrame>
        <p:nvGraphicFramePr>
          <p:cNvPr id="3" name="Object 2">
            <a:extLst>
              <a:ext uri="{FF2B5EF4-FFF2-40B4-BE49-F238E27FC236}">
                <a16:creationId xmlns:a16="http://schemas.microsoft.com/office/drawing/2014/main" id="{672A3267-5464-C9E3-A5BE-D0388B0944C1}"/>
              </a:ext>
            </a:extLst>
          </p:cNvPr>
          <p:cNvGraphicFramePr>
            <a:graphicFrameLocks noChangeAspect="1"/>
          </p:cNvGraphicFramePr>
          <p:nvPr>
            <p:extLst>
              <p:ext uri="{D42A27DB-BD31-4B8C-83A1-F6EECF244321}">
                <p14:modId xmlns:p14="http://schemas.microsoft.com/office/powerpoint/2010/main" val="274462243"/>
              </p:ext>
            </p:extLst>
          </p:nvPr>
        </p:nvGraphicFramePr>
        <p:xfrm>
          <a:off x="457200" y="1997075"/>
          <a:ext cx="3162300" cy="4176713"/>
        </p:xfrm>
        <a:graphic>
          <a:graphicData uri="http://schemas.openxmlformats.org/presentationml/2006/ole">
            <mc:AlternateContent xmlns:mc="http://schemas.openxmlformats.org/markup-compatibility/2006">
              <mc:Choice xmlns:v="urn:schemas-microsoft-com:vml" Requires="v">
                <p:oleObj name="Macro-Enabled Worksheet" r:id="rId4" imgW="3162198" imgH="4176522" progId="Excel.SheetMacroEnabled.12">
                  <p:link updateAutomatic="1"/>
                </p:oleObj>
              </mc:Choice>
              <mc:Fallback>
                <p:oleObj name="Macro-Enabled Worksheet" r:id="rId4" imgW="3162198" imgH="4176522" progId="Excel.SheetMacroEnabled.12">
                  <p:link updateAutomatic="1"/>
                  <p:pic>
                    <p:nvPicPr>
                      <p:cNvPr id="3" name="Object 2">
                        <a:extLst>
                          <a:ext uri="{FF2B5EF4-FFF2-40B4-BE49-F238E27FC236}">
                            <a16:creationId xmlns:a16="http://schemas.microsoft.com/office/drawing/2014/main" id="{672A3267-5464-C9E3-A5BE-D0388B0944C1}"/>
                          </a:ext>
                        </a:extLst>
                      </p:cNvPr>
                      <p:cNvPicPr/>
                      <p:nvPr/>
                    </p:nvPicPr>
                    <p:blipFill>
                      <a:blip r:embed="rId5"/>
                      <a:stretch>
                        <a:fillRect/>
                      </a:stretch>
                    </p:blipFill>
                    <p:spPr>
                      <a:xfrm>
                        <a:off x="457200" y="1997075"/>
                        <a:ext cx="3162300" cy="41767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EF0FF0D-3335-77C3-9A38-53F1802B7554}"/>
              </a:ext>
            </a:extLst>
          </p:cNvPr>
          <p:cNvGraphicFramePr>
            <a:graphicFrameLocks noChangeAspect="1"/>
          </p:cNvGraphicFramePr>
          <p:nvPr>
            <p:extLst>
              <p:ext uri="{D42A27DB-BD31-4B8C-83A1-F6EECF244321}">
                <p14:modId xmlns:p14="http://schemas.microsoft.com/office/powerpoint/2010/main" val="1523619611"/>
              </p:ext>
            </p:extLst>
          </p:nvPr>
        </p:nvGraphicFramePr>
        <p:xfrm>
          <a:off x="4038600" y="4264025"/>
          <a:ext cx="4991100" cy="1909763"/>
        </p:xfrm>
        <a:graphic>
          <a:graphicData uri="http://schemas.openxmlformats.org/presentationml/2006/ole">
            <mc:AlternateContent xmlns:mc="http://schemas.openxmlformats.org/markup-compatibility/2006">
              <mc:Choice xmlns:v="urn:schemas-microsoft-com:vml" Requires="v">
                <p:oleObj name="Macro-Enabled Worksheet" r:id="rId6" imgW="4990998" imgH="1909751" progId="Excel.SheetMacroEnabled.12">
                  <p:link updateAutomatic="1"/>
                </p:oleObj>
              </mc:Choice>
              <mc:Fallback>
                <p:oleObj name="Macro-Enabled Worksheet" r:id="rId6" imgW="4990998" imgH="1909751" progId="Excel.SheetMacroEnabled.12">
                  <p:link updateAutomatic="1"/>
                  <p:pic>
                    <p:nvPicPr>
                      <p:cNvPr id="8" name="Object 7">
                        <a:extLst>
                          <a:ext uri="{FF2B5EF4-FFF2-40B4-BE49-F238E27FC236}">
                            <a16:creationId xmlns:a16="http://schemas.microsoft.com/office/drawing/2014/main" id="{2EF0FF0D-3335-77C3-9A38-53F1802B7554}"/>
                          </a:ext>
                        </a:extLst>
                      </p:cNvPr>
                      <p:cNvPicPr/>
                      <p:nvPr/>
                    </p:nvPicPr>
                    <p:blipFill>
                      <a:blip r:embed="rId7"/>
                      <a:stretch>
                        <a:fillRect/>
                      </a:stretch>
                    </p:blipFill>
                    <p:spPr>
                      <a:xfrm>
                        <a:off x="4038600" y="4264025"/>
                        <a:ext cx="4991100" cy="1909763"/>
                      </a:xfrm>
                      <a:prstGeom prst="rect">
                        <a:avLst/>
                      </a:prstGeom>
                    </p:spPr>
                  </p:pic>
                </p:oleObj>
              </mc:Fallback>
            </mc:AlternateContent>
          </a:graphicData>
        </a:graphic>
      </p:graphicFrame>
    </p:spTree>
    <p:extLst>
      <p:ext uri="{BB962C8B-B14F-4D97-AF65-F5344CB8AC3E}">
        <p14:creationId xmlns:p14="http://schemas.microsoft.com/office/powerpoint/2010/main" val="2665158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762000"/>
            <a:ext cx="3786187" cy="848518"/>
          </a:xfrm>
        </p:spPr>
        <p:txBody>
          <a:bodyPr>
            <a:normAutofit/>
          </a:bodyPr>
          <a:lstStyle/>
          <a:p>
            <a:r>
              <a:rPr lang="en-CA" dirty="0"/>
              <a:t>% Changes in Share of Alberta Bank and Credit Union Market</a:t>
            </a:r>
            <a:endParaRPr lang="en-US" dirty="0"/>
          </a:p>
        </p:txBody>
      </p:sp>
      <p:sp>
        <p:nvSpPr>
          <p:cNvPr id="33796"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7C61B9C-8D63-49EB-B73C-827880ED1458}" type="slidenum">
              <a:rPr lang="en-US" b="0" smtClean="0">
                <a:solidFill>
                  <a:schemeClr val="bg1"/>
                </a:solidFill>
              </a:rPr>
              <a:pPr/>
              <a:t>51</a:t>
            </a:fld>
            <a:endParaRPr lang="en-US" b="0">
              <a:solidFill>
                <a:schemeClr val="bg1"/>
              </a:solidFill>
            </a:endParaRPr>
          </a:p>
        </p:txBody>
      </p:sp>
      <p:sp>
        <p:nvSpPr>
          <p:cNvPr id="13" name="Text Box 6"/>
          <p:cNvSpPr txBox="1">
            <a:spLocks noChangeArrowheads="1"/>
          </p:cNvSpPr>
          <p:nvPr/>
        </p:nvSpPr>
        <p:spPr bwMode="auto">
          <a:xfrm>
            <a:off x="7316761" y="228600"/>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10" name="Picture 9" descr="A picture containing text, clipart&#10;&#10;Description automatically generated">
            <a:extLst>
              <a:ext uri="{FF2B5EF4-FFF2-40B4-BE49-F238E27FC236}">
                <a16:creationId xmlns:a16="http://schemas.microsoft.com/office/drawing/2014/main" id="{07C3CEB1-AE76-9341-A98E-D8556932FD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600" y="838200"/>
            <a:ext cx="1115303" cy="737539"/>
          </a:xfrm>
          <a:prstGeom prst="rect">
            <a:avLst/>
          </a:prstGeom>
        </p:spPr>
      </p:pic>
      <p:graphicFrame>
        <p:nvGraphicFramePr>
          <p:cNvPr id="2" name="Object 1">
            <a:extLst>
              <a:ext uri="{FF2B5EF4-FFF2-40B4-BE49-F238E27FC236}">
                <a16:creationId xmlns:a16="http://schemas.microsoft.com/office/drawing/2014/main" id="{A7653262-5490-0B91-5051-06A180D783BA}"/>
              </a:ext>
            </a:extLst>
          </p:cNvPr>
          <p:cNvGraphicFramePr>
            <a:graphicFrameLocks noChangeAspect="1"/>
          </p:cNvGraphicFramePr>
          <p:nvPr>
            <p:extLst>
              <p:ext uri="{D42A27DB-BD31-4B8C-83A1-F6EECF244321}">
                <p14:modId xmlns:p14="http://schemas.microsoft.com/office/powerpoint/2010/main" val="2337055739"/>
              </p:ext>
            </p:extLst>
          </p:nvPr>
        </p:nvGraphicFramePr>
        <p:xfrm>
          <a:off x="292100" y="1981200"/>
          <a:ext cx="3833813" cy="4257675"/>
        </p:xfrm>
        <a:graphic>
          <a:graphicData uri="http://schemas.openxmlformats.org/presentationml/2006/ole">
            <mc:AlternateContent xmlns:mc="http://schemas.openxmlformats.org/markup-compatibility/2006">
              <mc:Choice xmlns:v="urn:schemas-microsoft-com:vml" Requires="v">
                <p:oleObj name="Macro-Enabled Worksheet" r:id="rId4" imgW="4400499" imgH="4257608" progId="Excel.SheetMacroEnabled.12">
                  <p:link updateAutomatic="1"/>
                </p:oleObj>
              </mc:Choice>
              <mc:Fallback>
                <p:oleObj name="Macro-Enabled Worksheet" r:id="rId4" imgW="4400499" imgH="4257608" progId="Excel.SheetMacroEnabled.12">
                  <p:link updateAutomatic="1"/>
                  <p:pic>
                    <p:nvPicPr>
                      <p:cNvPr id="2" name="Object 1">
                        <a:extLst>
                          <a:ext uri="{FF2B5EF4-FFF2-40B4-BE49-F238E27FC236}">
                            <a16:creationId xmlns:a16="http://schemas.microsoft.com/office/drawing/2014/main" id="{A7653262-5490-0B91-5051-06A180D783BA}"/>
                          </a:ext>
                        </a:extLst>
                      </p:cNvPr>
                      <p:cNvPicPr/>
                      <p:nvPr/>
                    </p:nvPicPr>
                    <p:blipFill>
                      <a:blip r:embed="rId5"/>
                      <a:stretch>
                        <a:fillRect/>
                      </a:stretch>
                    </p:blipFill>
                    <p:spPr>
                      <a:xfrm>
                        <a:off x="292100" y="1981200"/>
                        <a:ext cx="3833813" cy="42576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C995772-CA2A-7273-29BB-C3FD433FD8FB}"/>
              </a:ext>
            </a:extLst>
          </p:cNvPr>
          <p:cNvGraphicFramePr>
            <a:graphicFrameLocks noChangeAspect="1"/>
          </p:cNvGraphicFramePr>
          <p:nvPr>
            <p:extLst>
              <p:ext uri="{D42A27DB-BD31-4B8C-83A1-F6EECF244321}">
                <p14:modId xmlns:p14="http://schemas.microsoft.com/office/powerpoint/2010/main" val="1885181340"/>
              </p:ext>
            </p:extLst>
          </p:nvPr>
        </p:nvGraphicFramePr>
        <p:xfrm>
          <a:off x="4724400" y="4110037"/>
          <a:ext cx="4267200" cy="2100263"/>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4" name="Object 3">
                        <a:extLst>
                          <a:ext uri="{FF2B5EF4-FFF2-40B4-BE49-F238E27FC236}">
                            <a16:creationId xmlns:a16="http://schemas.microsoft.com/office/drawing/2014/main" id="{5C995772-CA2A-7273-29BB-C3FD433FD8FB}"/>
                          </a:ext>
                        </a:extLst>
                      </p:cNvPr>
                      <p:cNvPicPr/>
                      <p:nvPr/>
                    </p:nvPicPr>
                    <p:blipFill>
                      <a:blip r:embed="rId7"/>
                      <a:stretch>
                        <a:fillRect/>
                      </a:stretch>
                    </p:blipFill>
                    <p:spPr>
                      <a:xfrm>
                        <a:off x="4724400" y="4110037"/>
                        <a:ext cx="4267200" cy="2100263"/>
                      </a:xfrm>
                      <a:prstGeom prst="rect">
                        <a:avLst/>
                      </a:prstGeom>
                    </p:spPr>
                  </p:pic>
                </p:oleObj>
              </mc:Fallback>
            </mc:AlternateContent>
          </a:graphicData>
        </a:graphic>
      </p:graphicFrame>
    </p:spTree>
    <p:extLst>
      <p:ext uri="{BB962C8B-B14F-4D97-AF65-F5344CB8AC3E}">
        <p14:creationId xmlns:p14="http://schemas.microsoft.com/office/powerpoint/2010/main" val="3686681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52</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9B5ADDD8-C755-A445-A552-FEBAD67BFA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0600" y="838200"/>
            <a:ext cx="1115303" cy="737539"/>
          </a:xfrm>
          <a:prstGeom prst="rect">
            <a:avLst/>
          </a:prstGeom>
        </p:spPr>
      </p:pic>
      <p:graphicFrame>
        <p:nvGraphicFramePr>
          <p:cNvPr id="5" name="Object 4">
            <a:extLst>
              <a:ext uri="{FF2B5EF4-FFF2-40B4-BE49-F238E27FC236}">
                <a16:creationId xmlns:a16="http://schemas.microsoft.com/office/drawing/2014/main" id="{CB87AF9D-8255-0696-4015-7C13647D7DF2}"/>
              </a:ext>
            </a:extLst>
          </p:cNvPr>
          <p:cNvGraphicFramePr>
            <a:graphicFrameLocks noChangeAspect="1"/>
          </p:cNvGraphicFramePr>
          <p:nvPr>
            <p:extLst>
              <p:ext uri="{D42A27DB-BD31-4B8C-83A1-F6EECF244321}">
                <p14:modId xmlns:p14="http://schemas.microsoft.com/office/powerpoint/2010/main" val="1857491041"/>
              </p:ext>
            </p:extLst>
          </p:nvPr>
        </p:nvGraphicFramePr>
        <p:xfrm>
          <a:off x="187325" y="1881188"/>
          <a:ext cx="3838575" cy="4033837"/>
        </p:xfrm>
        <a:graphic>
          <a:graphicData uri="http://schemas.openxmlformats.org/presentationml/2006/ole">
            <mc:AlternateContent xmlns:mc="http://schemas.openxmlformats.org/markup-compatibility/2006">
              <mc:Choice xmlns:v="urn:schemas-microsoft-com:vml" Requires="v">
                <p:oleObj name="Macro-Enabled Worksheet" r:id="rId3" imgW="3838448" imgH="4033714" progId="Excel.SheetMacroEnabled.12">
                  <p:link updateAutomatic="1"/>
                </p:oleObj>
              </mc:Choice>
              <mc:Fallback>
                <p:oleObj name="Macro-Enabled Worksheet" r:id="rId3" imgW="3838448" imgH="4033714" progId="Excel.SheetMacroEnabled.12">
                  <p:link updateAutomatic="1"/>
                  <p:pic>
                    <p:nvPicPr>
                      <p:cNvPr id="5" name="Object 4">
                        <a:extLst>
                          <a:ext uri="{FF2B5EF4-FFF2-40B4-BE49-F238E27FC236}">
                            <a16:creationId xmlns:a16="http://schemas.microsoft.com/office/drawing/2014/main" id="{CB87AF9D-8255-0696-4015-7C13647D7DF2}"/>
                          </a:ext>
                        </a:extLst>
                      </p:cNvPr>
                      <p:cNvPicPr/>
                      <p:nvPr/>
                    </p:nvPicPr>
                    <p:blipFill>
                      <a:blip r:embed="rId4"/>
                      <a:stretch>
                        <a:fillRect/>
                      </a:stretch>
                    </p:blipFill>
                    <p:spPr>
                      <a:xfrm>
                        <a:off x="187325" y="1881188"/>
                        <a:ext cx="3838575" cy="40338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694AEF0-9B0D-39E9-EA12-69FB9B13C175}"/>
              </a:ext>
            </a:extLst>
          </p:cNvPr>
          <p:cNvGraphicFramePr>
            <a:graphicFrameLocks noChangeAspect="1"/>
          </p:cNvGraphicFramePr>
          <p:nvPr>
            <p:extLst>
              <p:ext uri="{D42A27DB-BD31-4B8C-83A1-F6EECF244321}">
                <p14:modId xmlns:p14="http://schemas.microsoft.com/office/powerpoint/2010/main" val="319756635"/>
              </p:ext>
            </p:extLst>
          </p:nvPr>
        </p:nvGraphicFramePr>
        <p:xfrm>
          <a:off x="4652963" y="1806575"/>
          <a:ext cx="3838575" cy="2876550"/>
        </p:xfrm>
        <a:graphic>
          <a:graphicData uri="http://schemas.openxmlformats.org/presentationml/2006/ole">
            <mc:AlternateContent xmlns:mc="http://schemas.openxmlformats.org/markup-compatibility/2006">
              <mc:Choice xmlns:v="urn:schemas-microsoft-com:vml" Requires="v">
                <p:oleObj name="Macro-Enabled Worksheet" r:id="rId5" imgW="3838448" imgH="2876326" progId="Excel.SheetMacroEnabled.12">
                  <p:link updateAutomatic="1"/>
                </p:oleObj>
              </mc:Choice>
              <mc:Fallback>
                <p:oleObj name="Macro-Enabled Worksheet" r:id="rId5" imgW="3838448" imgH="2876326" progId="Excel.SheetMacroEnabled.12">
                  <p:link updateAutomatic="1"/>
                  <p:pic>
                    <p:nvPicPr>
                      <p:cNvPr id="8" name="Object 7">
                        <a:extLst>
                          <a:ext uri="{FF2B5EF4-FFF2-40B4-BE49-F238E27FC236}">
                            <a16:creationId xmlns:a16="http://schemas.microsoft.com/office/drawing/2014/main" id="{D694AEF0-9B0D-39E9-EA12-69FB9B13C175}"/>
                          </a:ext>
                        </a:extLst>
                      </p:cNvPr>
                      <p:cNvPicPr/>
                      <p:nvPr/>
                    </p:nvPicPr>
                    <p:blipFill>
                      <a:blip r:embed="rId6"/>
                      <a:stretch>
                        <a:fillRect/>
                      </a:stretch>
                    </p:blipFill>
                    <p:spPr>
                      <a:xfrm>
                        <a:off x="4652963" y="1806575"/>
                        <a:ext cx="3838575" cy="287655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EDBADC16-22FD-904B-0435-DCCDA3D1BBCE}"/>
              </a:ext>
            </a:extLst>
          </p:cNvPr>
          <p:cNvPicPr>
            <a:picLocks noChangeAspect="1"/>
          </p:cNvPicPr>
          <p:nvPr/>
        </p:nvPicPr>
        <p:blipFill>
          <a:blip r:embed="rId7"/>
          <a:stretch>
            <a:fillRect/>
          </a:stretch>
        </p:blipFill>
        <p:spPr>
          <a:xfrm>
            <a:off x="4445168" y="4800600"/>
            <a:ext cx="4610100" cy="1358900"/>
          </a:xfrm>
          <a:prstGeom prst="rect">
            <a:avLst/>
          </a:prstGeom>
        </p:spPr>
      </p:pic>
    </p:spTree>
    <p:extLst>
      <p:ext uri="{BB962C8B-B14F-4D97-AF65-F5344CB8AC3E}">
        <p14:creationId xmlns:p14="http://schemas.microsoft.com/office/powerpoint/2010/main" val="1086106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678" y="374833"/>
            <a:ext cx="4689475" cy="1216025"/>
          </a:xfrm>
        </p:spPr>
        <p:txBody>
          <a:bodyPr/>
          <a:lstStyle/>
          <a:p>
            <a:r>
              <a:rPr lang="en-CA" dirty="0"/>
              <a:t>Press Releases</a:t>
            </a:r>
          </a:p>
        </p:txBody>
      </p:sp>
      <p:sp>
        <p:nvSpPr>
          <p:cNvPr id="6" name="Content Placeholder 5"/>
          <p:cNvSpPr>
            <a:spLocks noGrp="1"/>
          </p:cNvSpPr>
          <p:nvPr>
            <p:ph idx="1"/>
          </p:nvPr>
        </p:nvSpPr>
        <p:spPr>
          <a:xfrm>
            <a:off x="852613" y="1949333"/>
            <a:ext cx="7556750" cy="4525963"/>
          </a:xfrm>
        </p:spPr>
        <p:txBody>
          <a:bodyPr>
            <a:noAutofit/>
          </a:bodyPr>
          <a:lstStyle/>
          <a:p>
            <a:r>
              <a:rPr lang="en-US" sz="1000" b="0" i="0" dirty="0">
                <a:solidFill>
                  <a:srgbClr val="44444D"/>
                </a:solidFill>
                <a:effectLst/>
                <a:latin typeface="Inter"/>
              </a:rPr>
              <a:t>Oct 13, 2023:  ATB Wealth is pleased to announce the grand opening of its Kelowna, British Columbia location. For over two decades, ATB Wealth, the wealth management division of ATB Financial, has remained committed to the core belief that everyone should have access to financial planning expertise to enhance their quality of life. </a:t>
            </a:r>
          </a:p>
          <a:p>
            <a:pPr>
              <a:buFont typeface="Wingdings" pitchFamily="2" charset="2"/>
              <a:buChar char="§"/>
            </a:pPr>
            <a:endParaRPr lang="en-US" sz="1000" b="1" dirty="0"/>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53</a:t>
            </a:fld>
            <a:endParaRPr lang="en-US"/>
          </a:p>
        </p:txBody>
      </p:sp>
      <p:sp>
        <p:nvSpPr>
          <p:cNvPr id="3" name="TextBox 2"/>
          <p:cNvSpPr txBox="1"/>
          <p:nvPr/>
        </p:nvSpPr>
        <p:spPr>
          <a:xfrm>
            <a:off x="8458200" y="6566356"/>
            <a:ext cx="61488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13"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4" name="Rectangle 13"/>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A2DF129E-A28E-314B-A88A-551BCAD886A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0600" y="838200"/>
            <a:ext cx="1115303" cy="737539"/>
          </a:xfrm>
          <a:prstGeom prst="rect">
            <a:avLst/>
          </a:prstGeom>
        </p:spPr>
      </p:pic>
    </p:spTree>
    <p:extLst>
      <p:ext uri="{BB962C8B-B14F-4D97-AF65-F5344CB8AC3E}">
        <p14:creationId xmlns:p14="http://schemas.microsoft.com/office/powerpoint/2010/main" val="2083725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37448"/>
            <a:ext cx="3657600" cy="1600200"/>
          </a:xfrm>
        </p:spPr>
        <p:txBody>
          <a:bodyPr/>
          <a:lstStyle/>
          <a:p>
            <a:r>
              <a:rPr lang="en-CA" dirty="0"/>
              <a:t>% Changes in Share of Alberta Banks and Credit Unions</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54</a:t>
            </a:fld>
            <a:endParaRPr lang="en-US" b="0">
              <a:solidFill>
                <a:schemeClr val="bg1"/>
              </a:solidFill>
            </a:endParaRPr>
          </a:p>
        </p:txBody>
      </p:sp>
      <p:sp>
        <p:nvSpPr>
          <p:cNvPr id="10" name="Text Box 6"/>
          <p:cNvSpPr txBox="1">
            <a:spLocks noChangeArrowheads="1"/>
          </p:cNvSpPr>
          <p:nvPr/>
        </p:nvSpPr>
        <p:spPr bwMode="auto">
          <a:xfrm>
            <a:off x="7316761" y="228600"/>
            <a:ext cx="1614545"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pic>
        <p:nvPicPr>
          <p:cNvPr id="8" name="Picture 7" descr="A picture containing text, tableware, dishware&#10;&#10;Description automatically generated">
            <a:extLst>
              <a:ext uri="{FF2B5EF4-FFF2-40B4-BE49-F238E27FC236}">
                <a16:creationId xmlns:a16="http://schemas.microsoft.com/office/drawing/2014/main" id="{6FF71AA4-C8A6-9949-9A3C-5F018844DA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68632"/>
            <a:ext cx="2438400" cy="660400"/>
          </a:xfrm>
          <a:prstGeom prst="rect">
            <a:avLst/>
          </a:prstGeom>
        </p:spPr>
      </p:pic>
      <p:sp>
        <p:nvSpPr>
          <p:cNvPr id="4" name="TextBox 3">
            <a:extLst>
              <a:ext uri="{FF2B5EF4-FFF2-40B4-BE49-F238E27FC236}">
                <a16:creationId xmlns:a16="http://schemas.microsoft.com/office/drawing/2014/main" id="{7AA909FA-1C89-9F92-FAB2-78CE943DF32C}"/>
              </a:ext>
            </a:extLst>
          </p:cNvPr>
          <p:cNvSpPr txBox="1"/>
          <p:nvPr/>
        </p:nvSpPr>
        <p:spPr>
          <a:xfrm>
            <a:off x="4343400" y="1825652"/>
            <a:ext cx="4304998" cy="1938992"/>
          </a:xfrm>
          <a:prstGeom prst="rect">
            <a:avLst/>
          </a:prstGeom>
          <a:noFill/>
        </p:spPr>
        <p:txBody>
          <a:bodyPr wrap="square" rtlCol="0">
            <a:spAutoFit/>
          </a:bodyPr>
          <a:lstStyle/>
          <a:p>
            <a:pPr algn="l"/>
            <a:r>
              <a:rPr lang="en-US" b="0" dirty="0"/>
              <a:t>Servus is Canada’s 4th largest and Alberta’s largest credit union with assets of $21.1B, 471k members and 107 locations. (Q2’24)</a:t>
            </a:r>
          </a:p>
          <a:p>
            <a:pPr algn="l"/>
            <a:r>
              <a:rPr lang="en-US" b="0" dirty="0"/>
              <a:t>Merged with Safeway Credit Union June 2018</a:t>
            </a:r>
          </a:p>
          <a:p>
            <a:pPr algn="l"/>
            <a:endParaRPr lang="en-US" b="0" dirty="0"/>
          </a:p>
          <a:p>
            <a:pPr algn="l"/>
            <a:r>
              <a:rPr lang="en-US" b="0" dirty="0"/>
              <a:t>Merged with Connect First May 2024</a:t>
            </a:r>
          </a:p>
          <a:p>
            <a:pPr algn="l"/>
            <a:endParaRPr lang="en-US" b="0" dirty="0"/>
          </a:p>
          <a:p>
            <a:pPr algn="l"/>
            <a:r>
              <a:rPr lang="en-US" b="0" dirty="0"/>
              <a:t>Demand and Term split updated annually.</a:t>
            </a:r>
          </a:p>
          <a:p>
            <a:pPr algn="l"/>
            <a:endParaRPr lang="en-US" b="0" dirty="0"/>
          </a:p>
          <a:p>
            <a:pPr algn="l"/>
            <a:endParaRPr lang="en-US" b="0" dirty="0"/>
          </a:p>
        </p:txBody>
      </p:sp>
      <p:sp>
        <p:nvSpPr>
          <p:cNvPr id="7" name="TextBox 6">
            <a:extLst>
              <a:ext uri="{FF2B5EF4-FFF2-40B4-BE49-F238E27FC236}">
                <a16:creationId xmlns:a16="http://schemas.microsoft.com/office/drawing/2014/main" id="{3281D53A-B6FC-48A6-F664-6C4278F93EAA}"/>
              </a:ext>
            </a:extLst>
          </p:cNvPr>
          <p:cNvSpPr txBox="1"/>
          <p:nvPr/>
        </p:nvSpPr>
        <p:spPr>
          <a:xfrm>
            <a:off x="2286000" y="3311766"/>
            <a:ext cx="4572000" cy="276999"/>
          </a:xfrm>
          <a:prstGeom prst="rect">
            <a:avLst/>
          </a:prstGeom>
          <a:noFill/>
        </p:spPr>
        <p:txBody>
          <a:bodyPr wrap="square">
            <a:spAutoFit/>
          </a:bodyPr>
          <a:lstStyle/>
          <a:p>
            <a:r>
              <a:rPr lang="en-CA" sz="1200" b="0" i="0" u="none" strike="noStrike" dirty="0">
                <a:effectLst/>
                <a:latin typeface="Arial" panose="020B0604020202020204" pitchFamily="34" charset="0"/>
              </a:rPr>
              <a:t> </a:t>
            </a:r>
            <a:endParaRPr lang="en-CA" dirty="0"/>
          </a:p>
        </p:txBody>
      </p:sp>
      <p:graphicFrame>
        <p:nvGraphicFramePr>
          <p:cNvPr id="9" name="Object 8">
            <a:extLst>
              <a:ext uri="{FF2B5EF4-FFF2-40B4-BE49-F238E27FC236}">
                <a16:creationId xmlns:a16="http://schemas.microsoft.com/office/drawing/2014/main" id="{818563B2-2158-5EA1-F758-A2125CD7BA9F}"/>
              </a:ext>
            </a:extLst>
          </p:cNvPr>
          <p:cNvGraphicFramePr>
            <a:graphicFrameLocks noChangeAspect="1"/>
          </p:cNvGraphicFramePr>
          <p:nvPr>
            <p:extLst>
              <p:ext uri="{D42A27DB-BD31-4B8C-83A1-F6EECF244321}">
                <p14:modId xmlns:p14="http://schemas.microsoft.com/office/powerpoint/2010/main" val="3165539329"/>
              </p:ext>
            </p:extLst>
          </p:nvPr>
        </p:nvGraphicFramePr>
        <p:xfrm>
          <a:off x="401638" y="1884363"/>
          <a:ext cx="3248025" cy="4367212"/>
        </p:xfrm>
        <a:graphic>
          <a:graphicData uri="http://schemas.openxmlformats.org/presentationml/2006/ole">
            <mc:AlternateContent xmlns:mc="http://schemas.openxmlformats.org/markup-compatibility/2006">
              <mc:Choice xmlns:v="urn:schemas-microsoft-com:vml" Requires="v">
                <p:oleObj name="Macro-Enabled Worksheet" r:id="rId4" imgW="3247949" imgH="4366932" progId="Excel.SheetMacroEnabled.12">
                  <p:link updateAutomatic="1"/>
                </p:oleObj>
              </mc:Choice>
              <mc:Fallback>
                <p:oleObj name="Macro-Enabled Worksheet" r:id="rId4" imgW="3247949" imgH="4366932" progId="Excel.SheetMacroEnabled.12">
                  <p:link updateAutomatic="1"/>
                  <p:pic>
                    <p:nvPicPr>
                      <p:cNvPr id="9" name="Object 8">
                        <a:extLst>
                          <a:ext uri="{FF2B5EF4-FFF2-40B4-BE49-F238E27FC236}">
                            <a16:creationId xmlns:a16="http://schemas.microsoft.com/office/drawing/2014/main" id="{818563B2-2158-5EA1-F758-A2125CD7BA9F}"/>
                          </a:ext>
                        </a:extLst>
                      </p:cNvPr>
                      <p:cNvPicPr/>
                      <p:nvPr/>
                    </p:nvPicPr>
                    <p:blipFill>
                      <a:blip r:embed="rId5"/>
                      <a:stretch>
                        <a:fillRect/>
                      </a:stretch>
                    </p:blipFill>
                    <p:spPr>
                      <a:xfrm>
                        <a:off x="401638" y="1884363"/>
                        <a:ext cx="3248025" cy="43672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51D4826-3F23-F367-3AC4-24DF1416B352}"/>
              </a:ext>
            </a:extLst>
          </p:cNvPr>
          <p:cNvGraphicFramePr>
            <a:graphicFrameLocks noChangeAspect="1"/>
          </p:cNvGraphicFramePr>
          <p:nvPr>
            <p:extLst>
              <p:ext uri="{D42A27DB-BD31-4B8C-83A1-F6EECF244321}">
                <p14:modId xmlns:p14="http://schemas.microsoft.com/office/powerpoint/2010/main" val="2541530375"/>
              </p:ext>
            </p:extLst>
          </p:nvPr>
        </p:nvGraphicFramePr>
        <p:xfrm>
          <a:off x="3930650" y="4067175"/>
          <a:ext cx="4991100" cy="2100263"/>
        </p:xfrm>
        <a:graphic>
          <a:graphicData uri="http://schemas.openxmlformats.org/presentationml/2006/ole">
            <mc:AlternateContent xmlns:mc="http://schemas.openxmlformats.org/markup-compatibility/2006">
              <mc:Choice xmlns:v="urn:schemas-microsoft-com:vml" Requires="v">
                <p:oleObj name="Macro-Enabled Worksheet" r:id="rId6" imgW="4990998" imgH="2100162" progId="Excel.SheetMacroEnabled.12">
                  <p:link updateAutomatic="1"/>
                </p:oleObj>
              </mc:Choice>
              <mc:Fallback>
                <p:oleObj name="Macro-Enabled Worksheet" r:id="rId6" imgW="4990998" imgH="2100162" progId="Excel.SheetMacroEnabled.12">
                  <p:link updateAutomatic="1"/>
                  <p:pic>
                    <p:nvPicPr>
                      <p:cNvPr id="11" name="Object 10">
                        <a:extLst>
                          <a:ext uri="{FF2B5EF4-FFF2-40B4-BE49-F238E27FC236}">
                            <a16:creationId xmlns:a16="http://schemas.microsoft.com/office/drawing/2014/main" id="{851D4826-3F23-F367-3AC4-24DF1416B352}"/>
                          </a:ext>
                        </a:extLst>
                      </p:cNvPr>
                      <p:cNvPicPr/>
                      <p:nvPr/>
                    </p:nvPicPr>
                    <p:blipFill>
                      <a:blip r:embed="rId7"/>
                      <a:stretch>
                        <a:fillRect/>
                      </a:stretch>
                    </p:blipFill>
                    <p:spPr>
                      <a:xfrm>
                        <a:off x="3930650" y="4067175"/>
                        <a:ext cx="4991100" cy="2100263"/>
                      </a:xfrm>
                      <a:prstGeom prst="rect">
                        <a:avLst/>
                      </a:prstGeom>
                    </p:spPr>
                  </p:pic>
                </p:oleObj>
              </mc:Fallback>
            </mc:AlternateContent>
          </a:graphicData>
        </a:graphic>
      </p:graphicFrame>
    </p:spTree>
    <p:extLst>
      <p:ext uri="{BB962C8B-B14F-4D97-AF65-F5344CB8AC3E}">
        <p14:creationId xmlns:p14="http://schemas.microsoft.com/office/powerpoint/2010/main" val="213574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37448"/>
            <a:ext cx="3657600" cy="1600200"/>
          </a:xfrm>
        </p:spPr>
        <p:txBody>
          <a:bodyPr/>
          <a:lstStyle/>
          <a:p>
            <a:r>
              <a:rPr lang="en-CA" dirty="0"/>
              <a:t>% Changes in Share of Alberta Banks and Credit Unions</a:t>
            </a:r>
            <a:endParaRPr lang="en-US" dirty="0"/>
          </a:p>
        </p:txBody>
      </p:sp>
      <p:sp>
        <p:nvSpPr>
          <p:cNvPr id="5018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0DF14D9F-77BF-41CF-9927-0056F7B4D444}" type="slidenum">
              <a:rPr lang="en-US" b="0" smtClean="0">
                <a:solidFill>
                  <a:schemeClr val="bg1"/>
                </a:solidFill>
              </a:rPr>
              <a:pPr/>
              <a:t>55</a:t>
            </a:fld>
            <a:endParaRPr lang="en-US" b="0">
              <a:solidFill>
                <a:schemeClr val="bg1"/>
              </a:solidFill>
            </a:endParaRPr>
          </a:p>
        </p:txBody>
      </p:sp>
      <p:sp>
        <p:nvSpPr>
          <p:cNvPr id="10"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8" name="Picture 7" descr="A picture containing text, tableware, dishware&#10;&#10;Description automatically generated">
            <a:extLst>
              <a:ext uri="{FF2B5EF4-FFF2-40B4-BE49-F238E27FC236}">
                <a16:creationId xmlns:a16="http://schemas.microsoft.com/office/drawing/2014/main" id="{6FF71AA4-C8A6-9949-9A3C-5F018844DA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968632"/>
            <a:ext cx="2438400" cy="660400"/>
          </a:xfrm>
          <a:prstGeom prst="rect">
            <a:avLst/>
          </a:prstGeom>
        </p:spPr>
      </p:pic>
      <p:sp>
        <p:nvSpPr>
          <p:cNvPr id="4" name="TextBox 3">
            <a:extLst>
              <a:ext uri="{FF2B5EF4-FFF2-40B4-BE49-F238E27FC236}">
                <a16:creationId xmlns:a16="http://schemas.microsoft.com/office/drawing/2014/main" id="{7AA909FA-1C89-9F92-FAB2-78CE943DF32C}"/>
              </a:ext>
            </a:extLst>
          </p:cNvPr>
          <p:cNvSpPr txBox="1"/>
          <p:nvPr/>
        </p:nvSpPr>
        <p:spPr>
          <a:xfrm>
            <a:off x="4724400" y="1861478"/>
            <a:ext cx="4304998" cy="1938992"/>
          </a:xfrm>
          <a:prstGeom prst="rect">
            <a:avLst/>
          </a:prstGeom>
          <a:noFill/>
        </p:spPr>
        <p:txBody>
          <a:bodyPr wrap="square" rtlCol="0">
            <a:spAutoFit/>
          </a:bodyPr>
          <a:lstStyle/>
          <a:p>
            <a:pPr algn="l"/>
            <a:r>
              <a:rPr lang="en-US" b="0" dirty="0"/>
              <a:t>Servus is Canada’s 4th largest and Alberta’s largest credit union with assets of $19.1B, 396k members and 107 locations. (Q2’23)</a:t>
            </a:r>
          </a:p>
          <a:p>
            <a:pPr algn="l"/>
            <a:r>
              <a:rPr lang="en-US" b="0" dirty="0"/>
              <a:t>Merged with Safeway Credit Union June 2018</a:t>
            </a:r>
          </a:p>
          <a:p>
            <a:pPr algn="l"/>
            <a:endParaRPr lang="en-US" b="0" dirty="0"/>
          </a:p>
          <a:p>
            <a:pPr algn="l"/>
            <a:r>
              <a:rPr lang="en-US" b="0" dirty="0"/>
              <a:t>Merged with Connect First May 2024</a:t>
            </a:r>
          </a:p>
          <a:p>
            <a:pPr algn="l"/>
            <a:endParaRPr lang="en-US" b="0" dirty="0"/>
          </a:p>
          <a:p>
            <a:pPr algn="l"/>
            <a:r>
              <a:rPr lang="en-US" b="0" dirty="0"/>
              <a:t>Demand and Term split updated annually.</a:t>
            </a:r>
          </a:p>
          <a:p>
            <a:pPr algn="l"/>
            <a:endParaRPr lang="en-US" b="0" dirty="0"/>
          </a:p>
          <a:p>
            <a:pPr algn="l"/>
            <a:endParaRPr lang="en-US" b="0" dirty="0"/>
          </a:p>
        </p:txBody>
      </p:sp>
      <p:graphicFrame>
        <p:nvGraphicFramePr>
          <p:cNvPr id="3" name="Object 2">
            <a:extLst>
              <a:ext uri="{FF2B5EF4-FFF2-40B4-BE49-F238E27FC236}">
                <a16:creationId xmlns:a16="http://schemas.microsoft.com/office/drawing/2014/main" id="{E86283E6-4BA5-AA3B-D4B3-6088B92AD82B}"/>
              </a:ext>
            </a:extLst>
          </p:cNvPr>
          <p:cNvGraphicFramePr>
            <a:graphicFrameLocks noChangeAspect="1"/>
          </p:cNvGraphicFramePr>
          <p:nvPr>
            <p:extLst>
              <p:ext uri="{D42A27DB-BD31-4B8C-83A1-F6EECF244321}">
                <p14:modId xmlns:p14="http://schemas.microsoft.com/office/powerpoint/2010/main" val="1579519441"/>
              </p:ext>
            </p:extLst>
          </p:nvPr>
        </p:nvGraphicFramePr>
        <p:xfrm>
          <a:off x="4946650" y="4286250"/>
          <a:ext cx="4267200" cy="2100263"/>
        </p:xfrm>
        <a:graphic>
          <a:graphicData uri="http://schemas.openxmlformats.org/presentationml/2006/ole">
            <mc:AlternateContent xmlns:mc="http://schemas.openxmlformats.org/markup-compatibility/2006">
              <mc:Choice xmlns:v="urn:schemas-microsoft-com:vml" Requires="v">
                <p:oleObj name="Macro-Enabled Worksheet" r:id="rId4" imgW="4267200" imgH="2100162" progId="Excel.SheetMacroEnabled.12">
                  <p:link updateAutomatic="1"/>
                </p:oleObj>
              </mc:Choice>
              <mc:Fallback>
                <p:oleObj name="Macro-Enabled Worksheet" r:id="rId4" imgW="4267200" imgH="2100162" progId="Excel.SheetMacroEnabled.12">
                  <p:link updateAutomatic="1"/>
                  <p:pic>
                    <p:nvPicPr>
                      <p:cNvPr id="3" name="Object 2">
                        <a:extLst>
                          <a:ext uri="{FF2B5EF4-FFF2-40B4-BE49-F238E27FC236}">
                            <a16:creationId xmlns:a16="http://schemas.microsoft.com/office/drawing/2014/main" id="{E86283E6-4BA5-AA3B-D4B3-6088B92AD82B}"/>
                          </a:ext>
                        </a:extLst>
                      </p:cNvPr>
                      <p:cNvPicPr/>
                      <p:nvPr/>
                    </p:nvPicPr>
                    <p:blipFill>
                      <a:blip r:embed="rId5"/>
                      <a:stretch>
                        <a:fillRect/>
                      </a:stretch>
                    </p:blipFill>
                    <p:spPr>
                      <a:xfrm>
                        <a:off x="4946650" y="4286250"/>
                        <a:ext cx="4267200" cy="21002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69B822A-BE47-6493-77C6-5B3B469641BC}"/>
              </a:ext>
            </a:extLst>
          </p:cNvPr>
          <p:cNvGraphicFramePr>
            <a:graphicFrameLocks noChangeAspect="1"/>
          </p:cNvGraphicFramePr>
          <p:nvPr>
            <p:extLst>
              <p:ext uri="{D42A27DB-BD31-4B8C-83A1-F6EECF244321}">
                <p14:modId xmlns:p14="http://schemas.microsoft.com/office/powerpoint/2010/main" val="3616317726"/>
              </p:ext>
            </p:extLst>
          </p:nvPr>
        </p:nvGraphicFramePr>
        <p:xfrm>
          <a:off x="268288" y="1979613"/>
          <a:ext cx="4410075" cy="4233862"/>
        </p:xfrm>
        <a:graphic>
          <a:graphicData uri="http://schemas.openxmlformats.org/presentationml/2006/ole">
            <mc:AlternateContent xmlns:mc="http://schemas.openxmlformats.org/markup-compatibility/2006">
              <mc:Choice xmlns:v="urn:schemas-microsoft-com:vml" Requires="v">
                <p:oleObj name="Macro-Enabled Worksheet" r:id="rId6" imgW="4409846" imgH="4233806" progId="Excel.SheetMacroEnabled.12">
                  <p:link updateAutomatic="1"/>
                </p:oleObj>
              </mc:Choice>
              <mc:Fallback>
                <p:oleObj name="Macro-Enabled Worksheet" r:id="rId6" imgW="4409846" imgH="4233806" progId="Excel.SheetMacroEnabled.12">
                  <p:link updateAutomatic="1"/>
                  <p:pic>
                    <p:nvPicPr>
                      <p:cNvPr id="5" name="Object 4">
                        <a:extLst>
                          <a:ext uri="{FF2B5EF4-FFF2-40B4-BE49-F238E27FC236}">
                            <a16:creationId xmlns:a16="http://schemas.microsoft.com/office/drawing/2014/main" id="{169B822A-BE47-6493-77C6-5B3B469641BC}"/>
                          </a:ext>
                        </a:extLst>
                      </p:cNvPr>
                      <p:cNvPicPr/>
                      <p:nvPr/>
                    </p:nvPicPr>
                    <p:blipFill>
                      <a:blip r:embed="rId7"/>
                      <a:stretch>
                        <a:fillRect/>
                      </a:stretch>
                    </p:blipFill>
                    <p:spPr>
                      <a:xfrm>
                        <a:off x="268288" y="1979613"/>
                        <a:ext cx="4410075" cy="4233862"/>
                      </a:xfrm>
                      <a:prstGeom prst="rect">
                        <a:avLst/>
                      </a:prstGeom>
                    </p:spPr>
                  </p:pic>
                </p:oleObj>
              </mc:Fallback>
            </mc:AlternateContent>
          </a:graphicData>
        </a:graphic>
      </p:graphicFrame>
    </p:spTree>
    <p:extLst>
      <p:ext uri="{BB962C8B-B14F-4D97-AF65-F5344CB8AC3E}">
        <p14:creationId xmlns:p14="http://schemas.microsoft.com/office/powerpoint/2010/main" val="3343565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56</a:t>
            </a:fld>
            <a:endParaRPr lang="en-US"/>
          </a:p>
        </p:txBody>
      </p:sp>
      <p:pic>
        <p:nvPicPr>
          <p:cNvPr id="8" name="Picture 7" descr="A picture containing text, tableware, dishware&#10;&#10;Description automatically generated">
            <a:extLst>
              <a:ext uri="{FF2B5EF4-FFF2-40B4-BE49-F238E27FC236}">
                <a16:creationId xmlns:a16="http://schemas.microsoft.com/office/drawing/2014/main" id="{AC57DC96-B4AA-7C70-B4C5-3CE2AE98D51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9450" y="968632"/>
            <a:ext cx="2438400" cy="660400"/>
          </a:xfrm>
          <a:prstGeom prst="rect">
            <a:avLst/>
          </a:prstGeom>
        </p:spPr>
      </p:pic>
      <p:graphicFrame>
        <p:nvGraphicFramePr>
          <p:cNvPr id="3" name="Object 2">
            <a:extLst>
              <a:ext uri="{FF2B5EF4-FFF2-40B4-BE49-F238E27FC236}">
                <a16:creationId xmlns:a16="http://schemas.microsoft.com/office/drawing/2014/main" id="{86EAED66-93F4-1E76-A64B-5EE9BC2954B9}"/>
              </a:ext>
            </a:extLst>
          </p:cNvPr>
          <p:cNvGraphicFramePr>
            <a:graphicFrameLocks noChangeAspect="1"/>
          </p:cNvGraphicFramePr>
          <p:nvPr>
            <p:extLst>
              <p:ext uri="{D42A27DB-BD31-4B8C-83A1-F6EECF244321}">
                <p14:modId xmlns:p14="http://schemas.microsoft.com/office/powerpoint/2010/main" val="1098582073"/>
              </p:ext>
            </p:extLst>
          </p:nvPr>
        </p:nvGraphicFramePr>
        <p:xfrm>
          <a:off x="152400" y="1924050"/>
          <a:ext cx="3838575" cy="4229100"/>
        </p:xfrm>
        <a:graphic>
          <a:graphicData uri="http://schemas.openxmlformats.org/presentationml/2006/ole">
            <mc:AlternateContent xmlns:mc="http://schemas.openxmlformats.org/markup-compatibility/2006">
              <mc:Choice xmlns:v="urn:schemas-microsoft-com:vml" Requires="v">
                <p:oleObj name="Macro-Enabled Worksheet" r:id="rId3" imgW="3838448" imgH="4228966" progId="Excel.SheetMacroEnabled.12">
                  <p:link updateAutomatic="1"/>
                </p:oleObj>
              </mc:Choice>
              <mc:Fallback>
                <p:oleObj name="Macro-Enabled Worksheet" r:id="rId3" imgW="3838448" imgH="4228966" progId="Excel.SheetMacroEnabled.12">
                  <p:link updateAutomatic="1"/>
                  <p:pic>
                    <p:nvPicPr>
                      <p:cNvPr id="3" name="Object 2">
                        <a:extLst>
                          <a:ext uri="{FF2B5EF4-FFF2-40B4-BE49-F238E27FC236}">
                            <a16:creationId xmlns:a16="http://schemas.microsoft.com/office/drawing/2014/main" id="{86EAED66-93F4-1E76-A64B-5EE9BC2954B9}"/>
                          </a:ext>
                        </a:extLst>
                      </p:cNvPr>
                      <p:cNvPicPr/>
                      <p:nvPr/>
                    </p:nvPicPr>
                    <p:blipFill>
                      <a:blip r:embed="rId4"/>
                      <a:stretch>
                        <a:fillRect/>
                      </a:stretch>
                    </p:blipFill>
                    <p:spPr>
                      <a:xfrm>
                        <a:off x="152400" y="1924050"/>
                        <a:ext cx="3838575" cy="4229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187FEC5-DA8C-360E-3922-3EF149CD6CB2}"/>
              </a:ext>
            </a:extLst>
          </p:cNvPr>
          <p:cNvGraphicFramePr>
            <a:graphicFrameLocks noChangeAspect="1"/>
          </p:cNvGraphicFramePr>
          <p:nvPr>
            <p:extLst>
              <p:ext uri="{D42A27DB-BD31-4B8C-83A1-F6EECF244321}">
                <p14:modId xmlns:p14="http://schemas.microsoft.com/office/powerpoint/2010/main" val="1632273710"/>
              </p:ext>
            </p:extLst>
          </p:nvPr>
        </p:nvGraphicFramePr>
        <p:xfrm>
          <a:off x="4335463" y="1924050"/>
          <a:ext cx="3838575" cy="2757488"/>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5" name="Object 4">
                        <a:extLst>
                          <a:ext uri="{FF2B5EF4-FFF2-40B4-BE49-F238E27FC236}">
                            <a16:creationId xmlns:a16="http://schemas.microsoft.com/office/drawing/2014/main" id="{6187FEC5-DA8C-360E-3922-3EF149CD6CB2}"/>
                          </a:ext>
                        </a:extLst>
                      </p:cNvPr>
                      <p:cNvPicPr/>
                      <p:nvPr/>
                    </p:nvPicPr>
                    <p:blipFill>
                      <a:blip r:embed="rId6"/>
                      <a:stretch>
                        <a:fillRect/>
                      </a:stretch>
                    </p:blipFill>
                    <p:spPr>
                      <a:xfrm>
                        <a:off x="4335463" y="1924050"/>
                        <a:ext cx="3838575" cy="27574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6B2DDFC-F014-B53C-31A7-1B1A1F863AA9}"/>
              </a:ext>
            </a:extLst>
          </p:cNvPr>
          <p:cNvPicPr>
            <a:picLocks noChangeAspect="1"/>
          </p:cNvPicPr>
          <p:nvPr/>
        </p:nvPicPr>
        <p:blipFill>
          <a:blip r:embed="rId7"/>
          <a:stretch>
            <a:fillRect/>
          </a:stretch>
        </p:blipFill>
        <p:spPr>
          <a:xfrm>
            <a:off x="4381500" y="4800600"/>
            <a:ext cx="4610100" cy="1358900"/>
          </a:xfrm>
          <a:prstGeom prst="rect">
            <a:avLst/>
          </a:prstGeom>
        </p:spPr>
      </p:pic>
    </p:spTree>
    <p:extLst>
      <p:ext uri="{BB962C8B-B14F-4D97-AF65-F5344CB8AC3E}">
        <p14:creationId xmlns:p14="http://schemas.microsoft.com/office/powerpoint/2010/main" val="1073786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3581400" y="307975"/>
            <a:ext cx="4689475" cy="1216025"/>
          </a:xfrm>
        </p:spPr>
        <p:txBody>
          <a:bodyPr/>
          <a:lstStyle/>
          <a:p>
            <a:pPr eaLnBrk="1" hangingPunct="1"/>
            <a:r>
              <a:rPr lang="en-CA" dirty="0"/>
              <a:t>Press Releases</a:t>
            </a:r>
          </a:p>
        </p:txBody>
      </p:sp>
      <p:sp>
        <p:nvSpPr>
          <p:cNvPr id="66565" name="Rectangle 3"/>
          <p:cNvSpPr>
            <a:spLocks noGrp="1" noChangeArrowheads="1"/>
          </p:cNvSpPr>
          <p:nvPr>
            <p:ph idx="1"/>
          </p:nvPr>
        </p:nvSpPr>
        <p:spPr>
          <a:xfrm>
            <a:off x="849141" y="1905000"/>
            <a:ext cx="7560221" cy="4267200"/>
          </a:xfrm>
        </p:spPr>
        <p:txBody>
          <a:bodyPr>
            <a:noAutofit/>
          </a:bodyPr>
          <a:lstStyle/>
          <a:p>
            <a:pPr algn="l">
              <a:spcAft>
                <a:spcPts val="600"/>
              </a:spcAft>
            </a:pPr>
            <a:r>
              <a:rPr lang="en-US" sz="1200" b="0" i="0" dirty="0">
                <a:solidFill>
                  <a:srgbClr val="5A5A5A"/>
                </a:solidFill>
                <a:effectLst/>
                <a:latin typeface="+mj-lt"/>
              </a:rPr>
              <a:t>October 03, 2024:  </a:t>
            </a:r>
            <a:r>
              <a:rPr lang="en-US" sz="1200" b="0" i="0" dirty="0">
                <a:solidFill>
                  <a:srgbClr val="0072BC"/>
                </a:solidFill>
                <a:effectLst/>
                <a:latin typeface="+mj-lt"/>
              </a:rPr>
              <a:t>Connect First and </a:t>
            </a:r>
            <a:r>
              <a:rPr lang="en-US" sz="1200" b="0" i="0" dirty="0" err="1">
                <a:solidFill>
                  <a:srgbClr val="0072BC"/>
                </a:solidFill>
                <a:effectLst/>
                <a:latin typeface="+mj-lt"/>
              </a:rPr>
              <a:t>Servus</a:t>
            </a:r>
            <a:r>
              <a:rPr lang="en-US" sz="1200" b="0" i="0" dirty="0">
                <a:solidFill>
                  <a:srgbClr val="0072BC"/>
                </a:solidFill>
                <a:effectLst/>
                <a:latin typeface="+mj-lt"/>
              </a:rPr>
              <a:t> Credit Union begins a new era benefiting from merger.  </a:t>
            </a:r>
            <a:r>
              <a:rPr lang="en-US" sz="1200" b="0" i="0" dirty="0">
                <a:solidFill>
                  <a:srgbClr val="5A5A5A"/>
                </a:solidFill>
                <a:effectLst/>
                <a:latin typeface="+mj-lt"/>
              </a:rPr>
              <a:t>Following the historic merger between </a:t>
            </a:r>
            <a:r>
              <a:rPr lang="en-US" sz="1200" b="0" i="0" dirty="0" err="1">
                <a:solidFill>
                  <a:srgbClr val="5A5A5A"/>
                </a:solidFill>
                <a:effectLst/>
                <a:latin typeface="+mj-lt"/>
              </a:rPr>
              <a:t>Servus</a:t>
            </a:r>
            <a:r>
              <a:rPr lang="en-US" sz="1200" b="0" i="0" dirty="0">
                <a:solidFill>
                  <a:srgbClr val="5A5A5A"/>
                </a:solidFill>
                <a:effectLst/>
                <a:latin typeface="+mj-lt"/>
              </a:rPr>
              <a:t> and </a:t>
            </a:r>
            <a:r>
              <a:rPr lang="en-US" sz="1200" b="0" i="0" dirty="0" err="1">
                <a:solidFill>
                  <a:srgbClr val="5A5A5A"/>
                </a:solidFill>
                <a:effectLst/>
                <a:latin typeface="+mj-lt"/>
              </a:rPr>
              <a:t>connectFirst</a:t>
            </a:r>
            <a:r>
              <a:rPr lang="en-US" sz="1200" b="0" i="0" dirty="0">
                <a:solidFill>
                  <a:srgbClr val="5A5A5A"/>
                </a:solidFill>
                <a:effectLst/>
                <a:latin typeface="+mj-lt"/>
              </a:rPr>
              <a:t> Credit Unions, the newly created Connect First and </a:t>
            </a:r>
            <a:r>
              <a:rPr lang="en-US" sz="1200" b="0" i="0" dirty="0" err="1">
                <a:solidFill>
                  <a:srgbClr val="5A5A5A"/>
                </a:solidFill>
                <a:effectLst/>
                <a:latin typeface="+mj-lt"/>
              </a:rPr>
              <a:t>Servus</a:t>
            </a:r>
            <a:r>
              <a:rPr lang="en-US" sz="1200" b="0" i="0" dirty="0">
                <a:solidFill>
                  <a:srgbClr val="5A5A5A"/>
                </a:solidFill>
                <a:effectLst/>
                <a:latin typeface="+mj-lt"/>
              </a:rPr>
              <a:t> Credit Union Ltd. (CFSCU) is marking its first reporting period with sound financial health. The merger was finalized on May 1, 2024.</a:t>
            </a:r>
          </a:p>
          <a:p>
            <a:pPr algn="l">
              <a:spcAft>
                <a:spcPts val="600"/>
              </a:spcAft>
            </a:pPr>
            <a:r>
              <a:rPr lang="en-US" sz="1200" b="0" i="0" dirty="0">
                <a:solidFill>
                  <a:srgbClr val="5A5A5A"/>
                </a:solidFill>
                <a:effectLst/>
                <a:latin typeface="+mj-lt"/>
                <a:cs typeface="Arial" panose="020B0604020202020204" pitchFamily="34" charset="0"/>
              </a:rPr>
              <a:t>June 02, 2023</a:t>
            </a:r>
          </a:p>
          <a:p>
            <a:pPr algn="l"/>
            <a:r>
              <a:rPr lang="en-US" sz="1200" b="0" i="0" dirty="0" err="1">
                <a:solidFill>
                  <a:srgbClr val="0072BC"/>
                </a:solidFill>
                <a:effectLst/>
                <a:latin typeface="+mj-lt"/>
                <a:cs typeface="Arial" panose="020B0604020202020204" pitchFamily="34" charset="0"/>
              </a:rPr>
              <a:t>Servus</a:t>
            </a:r>
            <a:r>
              <a:rPr lang="en-US" sz="1200" b="0" i="0" dirty="0">
                <a:solidFill>
                  <a:srgbClr val="0072BC"/>
                </a:solidFill>
                <a:effectLst/>
                <a:latin typeface="+mj-lt"/>
                <a:cs typeface="Arial" panose="020B0604020202020204" pitchFamily="34" charset="0"/>
              </a:rPr>
              <a:t> Credit Union announces acquisition of Stride Capital Corp. bolstering commercial equipment leasing business within Canada</a:t>
            </a:r>
          </a:p>
          <a:p>
            <a:pPr algn="l"/>
            <a:r>
              <a:rPr lang="en-US" sz="1200" b="0" i="0" dirty="0">
                <a:solidFill>
                  <a:srgbClr val="5A5A5A"/>
                </a:solidFill>
                <a:effectLst/>
                <a:latin typeface="+mj-lt"/>
                <a:cs typeface="Arial" panose="020B0604020202020204" pitchFamily="34" charset="0"/>
              </a:rPr>
              <a:t>(Edmonton, AB) – </a:t>
            </a:r>
            <a:r>
              <a:rPr lang="en-US" sz="1200" b="0" i="0" dirty="0" err="1">
                <a:solidFill>
                  <a:srgbClr val="5A5A5A"/>
                </a:solidFill>
                <a:effectLst/>
                <a:latin typeface="+mj-lt"/>
                <a:cs typeface="Arial" panose="020B0604020202020204" pitchFamily="34" charset="0"/>
              </a:rPr>
              <a:t>Servus</a:t>
            </a:r>
            <a:r>
              <a:rPr lang="en-US" sz="1200" b="0" i="0" dirty="0">
                <a:solidFill>
                  <a:srgbClr val="5A5A5A"/>
                </a:solidFill>
                <a:effectLst/>
                <a:latin typeface="+mj-lt"/>
                <a:cs typeface="Arial" panose="020B0604020202020204" pitchFamily="34" charset="0"/>
              </a:rPr>
              <a:t> Credit Union Ltd. (</a:t>
            </a:r>
            <a:r>
              <a:rPr lang="en-US" sz="1200" b="0" i="0" dirty="0" err="1">
                <a:solidFill>
                  <a:srgbClr val="5A5A5A"/>
                </a:solidFill>
                <a:effectLst/>
                <a:latin typeface="+mj-lt"/>
                <a:cs typeface="Arial" panose="020B0604020202020204" pitchFamily="34" charset="0"/>
              </a:rPr>
              <a:t>Servus</a:t>
            </a:r>
            <a:r>
              <a:rPr lang="en-US" sz="1200" b="0" i="0" dirty="0">
                <a:solidFill>
                  <a:srgbClr val="5A5A5A"/>
                </a:solidFill>
                <a:effectLst/>
                <a:latin typeface="+mj-lt"/>
                <a:cs typeface="Arial" panose="020B0604020202020204" pitchFamily="34" charset="0"/>
              </a:rPr>
              <a:t>) announced today the successful acquisition of Stride Capital Corp. (Stride), a Calgary-based equipment financing and leasing provider. This move represents </a:t>
            </a:r>
            <a:r>
              <a:rPr lang="en-US" sz="1200" b="0" i="0" dirty="0" err="1">
                <a:solidFill>
                  <a:srgbClr val="5A5A5A"/>
                </a:solidFill>
                <a:effectLst/>
                <a:latin typeface="+mj-lt"/>
                <a:cs typeface="Arial" panose="020B0604020202020204" pitchFamily="34" charset="0"/>
              </a:rPr>
              <a:t>Servus's</a:t>
            </a:r>
            <a:r>
              <a:rPr lang="en-US" sz="1200" b="0" i="0" dirty="0">
                <a:solidFill>
                  <a:srgbClr val="5A5A5A"/>
                </a:solidFill>
                <a:effectLst/>
                <a:latin typeface="+mj-lt"/>
                <a:cs typeface="Arial" panose="020B0604020202020204" pitchFamily="34" charset="0"/>
              </a:rPr>
              <a:t> next step in reimagining its credit union business in response to the rapidly changing Canadian financial landscape. </a:t>
            </a:r>
          </a:p>
          <a:p>
            <a:pPr>
              <a:buFont typeface="Arial" panose="020B0604020202020204" pitchFamily="34" charset="0"/>
              <a:buChar char="•"/>
            </a:pPr>
            <a:r>
              <a:rPr lang="en-US" sz="1200" b="0" i="0" dirty="0">
                <a:solidFill>
                  <a:srgbClr val="5A5A5A"/>
                </a:solidFill>
                <a:effectLst/>
                <a:latin typeface="+mj-lt"/>
                <a:cs typeface="Arial" panose="020B0604020202020204" pitchFamily="34" charset="0"/>
              </a:rPr>
              <a:t> On March 3, 2023, the Board of Directors of </a:t>
            </a:r>
            <a:r>
              <a:rPr lang="en-US" sz="1200" b="0" i="0" dirty="0" err="1">
                <a:solidFill>
                  <a:srgbClr val="5A5A5A"/>
                </a:solidFill>
                <a:effectLst/>
                <a:latin typeface="+mj-lt"/>
                <a:cs typeface="Arial" panose="020B0604020202020204" pitchFamily="34" charset="0"/>
              </a:rPr>
              <a:t>Servus</a:t>
            </a:r>
            <a:r>
              <a:rPr lang="en-US" sz="1200" b="0" i="0" dirty="0">
                <a:solidFill>
                  <a:srgbClr val="5A5A5A"/>
                </a:solidFill>
                <a:effectLst/>
                <a:latin typeface="+mj-lt"/>
                <a:cs typeface="Arial" panose="020B0604020202020204" pitchFamily="34" charset="0"/>
              </a:rPr>
              <a:t> Credit Union and </a:t>
            </a:r>
            <a:r>
              <a:rPr lang="en-US" sz="1200" b="0" i="0" dirty="0" err="1">
                <a:solidFill>
                  <a:srgbClr val="5A5A5A"/>
                </a:solidFill>
                <a:effectLst/>
                <a:latin typeface="+mj-lt"/>
                <a:cs typeface="Arial" panose="020B0604020202020204" pitchFamily="34" charset="0"/>
              </a:rPr>
              <a:t>connectFirst</a:t>
            </a:r>
            <a:r>
              <a:rPr lang="en-US" sz="1200" b="0" i="0" dirty="0">
                <a:solidFill>
                  <a:srgbClr val="5A5A5A"/>
                </a:solidFill>
                <a:effectLst/>
                <a:latin typeface="+mj-lt"/>
                <a:cs typeface="Arial" panose="020B0604020202020204" pitchFamily="34" charset="0"/>
              </a:rPr>
              <a:t> announced an intent to merge the two organizations to benefit members, employees, and our Albertan communities, subject to satisfactory due diligence as well as member and regulatory </a:t>
            </a:r>
            <a:r>
              <a:rPr lang="en-US" sz="1200" b="0" i="0" dirty="0" err="1">
                <a:solidFill>
                  <a:srgbClr val="5A5A5A"/>
                </a:solidFill>
                <a:effectLst/>
                <a:latin typeface="+mj-lt"/>
                <a:cs typeface="Arial" panose="020B0604020202020204" pitchFamily="34" charset="0"/>
              </a:rPr>
              <a:t>approval.</a:t>
            </a:r>
            <a:r>
              <a:rPr lang="en-US" sz="1200" dirty="0" err="1">
                <a:latin typeface="+mj-lt"/>
                <a:cs typeface="Arial" panose="020B0604020202020204" pitchFamily="34" charset="0"/>
              </a:rPr>
              <a:t>March</a:t>
            </a:r>
            <a:r>
              <a:rPr lang="en-US" sz="1200" dirty="0">
                <a:latin typeface="+mj-lt"/>
                <a:cs typeface="Arial" panose="020B0604020202020204" pitchFamily="34" charset="0"/>
              </a:rPr>
              <a:t> 11, 2021:  </a:t>
            </a:r>
            <a:r>
              <a:rPr lang="en-CA" sz="1200" dirty="0">
                <a:latin typeface="+mj-lt"/>
                <a:cs typeface="Arial" panose="020B0604020202020204" pitchFamily="34" charset="0"/>
              </a:rPr>
              <a:t>Servus Credit Union has named Ian Burns as its new President and Chief Executive Officer, taking over from Garth Warner who </a:t>
            </a:r>
            <a:r>
              <a:rPr lang="en-CA" sz="1200" dirty="0">
                <a:latin typeface="+mj-lt"/>
                <a:cs typeface="Arial" panose="020B0604020202020204" pitchFamily="34" charset="0"/>
                <a:hlinkClick r:id="rId3"/>
              </a:rPr>
              <a:t>announced his retirement from this position in July of 2020</a:t>
            </a:r>
            <a:r>
              <a:rPr lang="en-CA" sz="1200" dirty="0">
                <a:latin typeface="+mj-lt"/>
                <a:cs typeface="Arial" panose="020B0604020202020204" pitchFamily="34" charset="0"/>
              </a:rPr>
              <a:t>.</a:t>
            </a:r>
            <a:endParaRPr lang="en-US" sz="1200" dirty="0">
              <a:latin typeface="+mj-lt"/>
              <a:cs typeface="Arial" panose="020B0604020202020204" pitchFamily="34" charset="0"/>
            </a:endParaRPr>
          </a:p>
          <a:p>
            <a:pPr>
              <a:buFont typeface="Arial" panose="020B0604020202020204" pitchFamily="34" charset="0"/>
              <a:buChar char="•"/>
            </a:pPr>
            <a:endParaRPr lang="en-CA" sz="1200" dirty="0">
              <a:latin typeface="+mj-lt"/>
              <a:cs typeface="Arial" panose="020B0604020202020204" pitchFamily="34" charset="0"/>
            </a:endParaRPr>
          </a:p>
        </p:txBody>
      </p:sp>
      <p:sp>
        <p:nvSpPr>
          <p:cNvPr id="66563"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D9E0825-2EE8-4B5C-B58B-FF9593ED6388}" type="slidenum">
              <a:rPr lang="en-US" b="0" smtClean="0">
                <a:solidFill>
                  <a:schemeClr val="bg1"/>
                </a:solidFill>
              </a:rPr>
              <a:pPr/>
              <a:t>57</a:t>
            </a:fld>
            <a:endParaRPr lang="en-US" b="0">
              <a:solidFill>
                <a:schemeClr val="bg1"/>
              </a:solidFill>
            </a:endParaRPr>
          </a:p>
        </p:txBody>
      </p:sp>
      <p:sp>
        <p:nvSpPr>
          <p:cNvPr id="2" name="TextBox 1"/>
          <p:cNvSpPr txBox="1"/>
          <p:nvPr/>
        </p:nvSpPr>
        <p:spPr>
          <a:xfrm>
            <a:off x="8409362"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4"/>
              </a:rPr>
              <a:t>Press</a:t>
            </a:r>
            <a:endParaRPr lang="en-CA" sz="8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A picture containing text, tableware, dishware&#10;&#10;Description automatically generated">
            <a:extLst>
              <a:ext uri="{FF2B5EF4-FFF2-40B4-BE49-F238E27FC236}">
                <a16:creationId xmlns:a16="http://schemas.microsoft.com/office/drawing/2014/main" id="{07DA5414-68C8-5045-A855-FE07FBC4B30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9450" y="968632"/>
            <a:ext cx="2438400" cy="660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Saskatchewan</a:t>
            </a:r>
          </a:p>
        </p:txBody>
      </p:sp>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58</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762000"/>
            <a:ext cx="123825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052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55105" y="527337"/>
            <a:ext cx="8001000" cy="1216025"/>
          </a:xfrm>
        </p:spPr>
        <p:txBody>
          <a:bodyPr>
            <a:normAutofit/>
          </a:bodyPr>
          <a:lstStyle/>
          <a:p>
            <a:r>
              <a:rPr lang="en-US" dirty="0">
                <a:solidFill>
                  <a:schemeClr val="tx1">
                    <a:lumMod val="50000"/>
                    <a:lumOff val="50000"/>
                  </a:schemeClr>
                </a:solidFill>
              </a:rPr>
              <a:t>Total Personal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354888" y="6463692"/>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59</a:t>
            </a:fld>
            <a:endParaRPr lang="en-US" b="0" dirty="0">
              <a:solidFill>
                <a:schemeClr val="bg1"/>
              </a:solidFill>
            </a:endParaRPr>
          </a:p>
        </p:txBody>
      </p:sp>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5" name="TextBox 14">
            <a:extLst>
              <a:ext uri="{FF2B5EF4-FFF2-40B4-BE49-F238E27FC236}">
                <a16:creationId xmlns:a16="http://schemas.microsoft.com/office/drawing/2014/main" id="{5218290F-BB95-459D-8A77-49DED4FB5292}"/>
              </a:ext>
            </a:extLst>
          </p:cNvPr>
          <p:cNvSpPr txBox="1"/>
          <p:nvPr/>
        </p:nvSpPr>
        <p:spPr>
          <a:xfrm>
            <a:off x="5207001" y="1827083"/>
            <a:ext cx="3670299" cy="1384995"/>
          </a:xfrm>
          <a:prstGeom prst="rect">
            <a:avLst/>
          </a:prstGeom>
          <a:noFill/>
        </p:spPr>
        <p:txBody>
          <a:bodyPr wrap="square" rtlCol="0">
            <a:spAutoFit/>
          </a:bodyPr>
          <a:lstStyle/>
          <a:p>
            <a:pPr algn="l"/>
            <a:r>
              <a:rPr lang="en-US" dirty="0">
                <a:latin typeface="+mn-lt"/>
              </a:rPr>
              <a:t>Notes:</a:t>
            </a:r>
          </a:p>
          <a:p>
            <a:pPr algn="l"/>
            <a:endParaRPr lang="en-CA" b="0" dirty="0">
              <a:latin typeface="+mn-lt"/>
            </a:endParaRPr>
          </a:p>
          <a:p>
            <a:pPr algn="l"/>
            <a:r>
              <a:rPr lang="en-CA" b="0" dirty="0">
                <a:latin typeface="+mn-lt"/>
              </a:rPr>
              <a:t>Note:  Affinity changed their accounting for personal loans and mortgages in 2017 making prior year comparisons irrelevant.</a:t>
            </a:r>
          </a:p>
          <a:p>
            <a:pPr algn="l"/>
            <a:endParaRPr lang="en-CA" b="0" dirty="0"/>
          </a:p>
          <a:p>
            <a:pPr marL="171450" indent="-171450" algn="l">
              <a:buFont typeface="Arial" charset="0"/>
              <a:buChar char="•"/>
            </a:pPr>
            <a:endParaRPr lang="en-US" b="0" dirty="0">
              <a:latin typeface="+mn-lt"/>
            </a:endParaRPr>
          </a:p>
        </p:txBody>
      </p:sp>
      <p:graphicFrame>
        <p:nvGraphicFramePr>
          <p:cNvPr id="2" name="Object 1">
            <a:extLst>
              <a:ext uri="{FF2B5EF4-FFF2-40B4-BE49-F238E27FC236}">
                <a16:creationId xmlns:a16="http://schemas.microsoft.com/office/drawing/2014/main" id="{A3B19D62-17D9-AB66-88D3-EF46ED6F9F9C}"/>
              </a:ext>
            </a:extLst>
          </p:cNvPr>
          <p:cNvGraphicFramePr>
            <a:graphicFrameLocks noChangeAspect="1"/>
          </p:cNvGraphicFramePr>
          <p:nvPr>
            <p:extLst>
              <p:ext uri="{D42A27DB-BD31-4B8C-83A1-F6EECF244321}">
                <p14:modId xmlns:p14="http://schemas.microsoft.com/office/powerpoint/2010/main" val="2295737494"/>
              </p:ext>
            </p:extLst>
          </p:nvPr>
        </p:nvGraphicFramePr>
        <p:xfrm>
          <a:off x="457200" y="1827213"/>
          <a:ext cx="3995738" cy="4481512"/>
        </p:xfrm>
        <a:graphic>
          <a:graphicData uri="http://schemas.openxmlformats.org/presentationml/2006/ole">
            <mc:AlternateContent xmlns:mc="http://schemas.openxmlformats.org/markup-compatibility/2006">
              <mc:Choice xmlns:v="urn:schemas-microsoft-com:vml" Requires="v">
                <p:oleObj name="Macro-Enabled Worksheet" r:id="rId3" imgW="3995725" imgH="4481501" progId="Excel.SheetMacroEnabled.12">
                  <p:link updateAutomatic="1"/>
                </p:oleObj>
              </mc:Choice>
              <mc:Fallback>
                <p:oleObj name="Macro-Enabled Worksheet" r:id="rId3" imgW="3995725" imgH="4481501" progId="Excel.SheetMacroEnabled.12">
                  <p:link updateAutomatic="1"/>
                  <p:pic>
                    <p:nvPicPr>
                      <p:cNvPr id="2" name="Object 1">
                        <a:extLst>
                          <a:ext uri="{FF2B5EF4-FFF2-40B4-BE49-F238E27FC236}">
                            <a16:creationId xmlns:a16="http://schemas.microsoft.com/office/drawing/2014/main" id="{A3B19D62-17D9-AB66-88D3-EF46ED6F9F9C}"/>
                          </a:ext>
                        </a:extLst>
                      </p:cNvPr>
                      <p:cNvPicPr/>
                      <p:nvPr/>
                    </p:nvPicPr>
                    <p:blipFill>
                      <a:blip r:embed="rId4"/>
                      <a:stretch>
                        <a:fillRect/>
                      </a:stretch>
                    </p:blipFill>
                    <p:spPr>
                      <a:xfrm>
                        <a:off x="457200" y="1827213"/>
                        <a:ext cx="3995738" cy="4481512"/>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130D9BF3-7334-575E-8357-3CE81341DB9B}"/>
              </a:ext>
            </a:extLst>
          </p:cNvPr>
          <p:cNvPicPr>
            <a:picLocks noChangeAspect="1"/>
          </p:cNvPicPr>
          <p:nvPr/>
        </p:nvPicPr>
        <p:blipFill>
          <a:blip r:embed="rId5"/>
          <a:stretch>
            <a:fillRect/>
          </a:stretch>
        </p:blipFill>
        <p:spPr>
          <a:xfrm>
            <a:off x="4528083" y="4419600"/>
            <a:ext cx="4488917" cy="1762125"/>
          </a:xfrm>
          <a:prstGeom prst="rect">
            <a:avLst/>
          </a:prstGeom>
        </p:spPr>
      </p:pic>
    </p:spTree>
    <p:extLst>
      <p:ext uri="{BB962C8B-B14F-4D97-AF65-F5344CB8AC3E}">
        <p14:creationId xmlns:p14="http://schemas.microsoft.com/office/powerpoint/2010/main" val="383171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ABA0FD5-C008-4A3E-A2F9-DC416ACC5B87}" type="slidenum">
              <a:rPr lang="en-US" b="0" smtClean="0">
                <a:solidFill>
                  <a:schemeClr val="bg1"/>
                </a:solidFill>
              </a:rPr>
              <a:pPr/>
              <a:t>6</a:t>
            </a:fld>
            <a:endParaRPr lang="en-US" b="0">
              <a:solidFill>
                <a:schemeClr val="bg1"/>
              </a:solidFill>
            </a:endParaRPr>
          </a:p>
        </p:txBody>
      </p:sp>
      <p:sp>
        <p:nvSpPr>
          <p:cNvPr id="7" name="TextBox 6"/>
          <p:cNvSpPr txBox="1"/>
          <p:nvPr/>
        </p:nvSpPr>
        <p:spPr>
          <a:xfrm>
            <a:off x="7425344" y="6534626"/>
            <a:ext cx="587821" cy="215444"/>
          </a:xfrm>
          <a:prstGeom prst="rect">
            <a:avLst/>
          </a:prstGeom>
          <a:noFill/>
        </p:spPr>
        <p:txBody>
          <a:bodyPr wrap="none" rtlCol="0">
            <a:spAutoFit/>
          </a:bodyPr>
          <a:lstStyle/>
          <a:p>
            <a:r>
              <a:rPr lang="en-US" sz="800" b="0" dirty="0"/>
              <a:t>19 A 14 </a:t>
            </a:r>
          </a:p>
        </p:txBody>
      </p:sp>
      <p:sp>
        <p:nvSpPr>
          <p:cNvPr id="8" name="Text Box 6"/>
          <p:cNvSpPr txBox="1">
            <a:spLocks noChangeArrowheads="1"/>
          </p:cNvSpPr>
          <p:nvPr/>
        </p:nvSpPr>
        <p:spPr bwMode="auto">
          <a:xfrm>
            <a:off x="7321550" y="228600"/>
            <a:ext cx="1600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Quarterly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Rectangle 2"/>
          <p:cNvSpPr txBox="1">
            <a:spLocks noChangeArrowheads="1"/>
          </p:cNvSpPr>
          <p:nvPr/>
        </p:nvSpPr>
        <p:spPr>
          <a:xfrm>
            <a:off x="963827" y="245076"/>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r>
              <a:rPr lang="en-CA" dirty="0"/>
              <a:t>Market Balances by Province</a:t>
            </a:r>
            <a:br>
              <a:rPr lang="en-CA" dirty="0"/>
            </a:br>
            <a:r>
              <a:rPr lang="en-CA" sz="1600" dirty="0"/>
              <a:t>- Deposits and Loans</a:t>
            </a:r>
          </a:p>
        </p:txBody>
      </p:sp>
      <p:pic>
        <p:nvPicPr>
          <p:cNvPr id="3" name="Picture 2">
            <a:extLst>
              <a:ext uri="{FF2B5EF4-FFF2-40B4-BE49-F238E27FC236}">
                <a16:creationId xmlns:a16="http://schemas.microsoft.com/office/drawing/2014/main" id="{20C9A0F1-143D-61A6-6794-866AC261FF5A}"/>
              </a:ext>
            </a:extLst>
          </p:cNvPr>
          <p:cNvPicPr>
            <a:picLocks noChangeAspect="1"/>
          </p:cNvPicPr>
          <p:nvPr/>
        </p:nvPicPr>
        <p:blipFill>
          <a:blip r:embed="rId3"/>
          <a:stretch>
            <a:fillRect/>
          </a:stretch>
        </p:blipFill>
        <p:spPr>
          <a:xfrm>
            <a:off x="990600" y="1766887"/>
            <a:ext cx="5634038" cy="2195513"/>
          </a:xfrm>
          <a:prstGeom prst="rect">
            <a:avLst/>
          </a:prstGeom>
        </p:spPr>
      </p:pic>
      <p:pic>
        <p:nvPicPr>
          <p:cNvPr id="4" name="Picture 3">
            <a:extLst>
              <a:ext uri="{FF2B5EF4-FFF2-40B4-BE49-F238E27FC236}">
                <a16:creationId xmlns:a16="http://schemas.microsoft.com/office/drawing/2014/main" id="{576D7ADE-46AC-C6E7-23A1-BDE1AD0B39B9}"/>
              </a:ext>
            </a:extLst>
          </p:cNvPr>
          <p:cNvPicPr>
            <a:picLocks noChangeAspect="1"/>
          </p:cNvPicPr>
          <p:nvPr/>
        </p:nvPicPr>
        <p:blipFill>
          <a:blip r:embed="rId4"/>
          <a:stretch>
            <a:fillRect/>
          </a:stretch>
        </p:blipFill>
        <p:spPr>
          <a:xfrm>
            <a:off x="995516" y="3991897"/>
            <a:ext cx="5634038" cy="219551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563198"/>
            <a:ext cx="8001000" cy="1216025"/>
          </a:xfrm>
        </p:spPr>
        <p:txBody>
          <a:bodyPr>
            <a:normAutofit/>
          </a:bodyPr>
          <a:lstStyle/>
          <a:p>
            <a:r>
              <a:rPr lang="en-US" dirty="0">
                <a:solidFill>
                  <a:schemeClr val="tx1">
                    <a:lumMod val="50000"/>
                    <a:lumOff val="50000"/>
                  </a:schemeClr>
                </a:solidFill>
              </a:rPr>
              <a:t>Total Deposits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60</a:t>
            </a:fld>
            <a:endParaRPr lang="en-US" b="0">
              <a:solidFill>
                <a:schemeClr val="bg1"/>
              </a:solidFill>
            </a:endParaRPr>
          </a:p>
        </p:txBody>
      </p:sp>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7" name="TextBox 16">
            <a:extLst>
              <a:ext uri="{FF2B5EF4-FFF2-40B4-BE49-F238E27FC236}">
                <a16:creationId xmlns:a16="http://schemas.microsoft.com/office/drawing/2014/main" id="{21A0AEBE-DC4B-4C67-8689-BEE7B9FF472C}"/>
              </a:ext>
            </a:extLst>
          </p:cNvPr>
          <p:cNvSpPr txBox="1"/>
          <p:nvPr/>
        </p:nvSpPr>
        <p:spPr>
          <a:xfrm>
            <a:off x="5207001" y="1827083"/>
            <a:ext cx="3670299" cy="1384995"/>
          </a:xfrm>
          <a:prstGeom prst="rect">
            <a:avLst/>
          </a:prstGeom>
          <a:noFill/>
        </p:spPr>
        <p:txBody>
          <a:bodyPr wrap="square" rtlCol="0">
            <a:spAutoFit/>
          </a:bodyPr>
          <a:lstStyle/>
          <a:p>
            <a:pPr algn="l"/>
            <a:r>
              <a:rPr lang="en-US" dirty="0">
                <a:latin typeface="+mn-lt"/>
              </a:rPr>
              <a:t>Notes:</a:t>
            </a:r>
          </a:p>
          <a:p>
            <a:pPr algn="l"/>
            <a:endParaRPr lang="en-CA" b="0" dirty="0">
              <a:latin typeface="+mn-lt"/>
            </a:endParaRPr>
          </a:p>
          <a:p>
            <a:pPr algn="l"/>
            <a:r>
              <a:rPr lang="en-CA" b="0" dirty="0">
                <a:latin typeface="+mn-lt"/>
              </a:rPr>
              <a:t>Note:  Affinity changed their accounting for personal loans and mortgages in 2017 making prior year comparisons irrelevant.</a:t>
            </a:r>
          </a:p>
          <a:p>
            <a:pPr algn="l"/>
            <a:endParaRPr lang="en-CA" b="0" dirty="0"/>
          </a:p>
          <a:p>
            <a:pPr marL="171450" indent="-171450" algn="l">
              <a:buFont typeface="Arial" charset="0"/>
              <a:buChar char="•"/>
            </a:pPr>
            <a:endParaRPr lang="en-US" b="0" dirty="0">
              <a:latin typeface="+mn-lt"/>
            </a:endParaRPr>
          </a:p>
        </p:txBody>
      </p:sp>
      <p:graphicFrame>
        <p:nvGraphicFramePr>
          <p:cNvPr id="3" name="Object 2">
            <a:extLst>
              <a:ext uri="{FF2B5EF4-FFF2-40B4-BE49-F238E27FC236}">
                <a16:creationId xmlns:a16="http://schemas.microsoft.com/office/drawing/2014/main" id="{524CAFB9-1FE9-863F-7742-4F38DB899CFD}"/>
              </a:ext>
            </a:extLst>
          </p:cNvPr>
          <p:cNvGraphicFramePr>
            <a:graphicFrameLocks noChangeAspect="1"/>
          </p:cNvGraphicFramePr>
          <p:nvPr>
            <p:extLst>
              <p:ext uri="{D42A27DB-BD31-4B8C-83A1-F6EECF244321}">
                <p14:modId xmlns:p14="http://schemas.microsoft.com/office/powerpoint/2010/main" val="3537781236"/>
              </p:ext>
            </p:extLst>
          </p:nvPr>
        </p:nvGraphicFramePr>
        <p:xfrm>
          <a:off x="457200" y="1827213"/>
          <a:ext cx="3995738" cy="4443412"/>
        </p:xfrm>
        <a:graphic>
          <a:graphicData uri="http://schemas.openxmlformats.org/presentationml/2006/ole">
            <mc:AlternateContent xmlns:mc="http://schemas.openxmlformats.org/markup-compatibility/2006">
              <mc:Choice xmlns:v="urn:schemas-microsoft-com:vml" Requires="v">
                <p:oleObj name="Macro-Enabled Worksheet" r:id="rId3" imgW="3995725" imgH="4443177" progId="Excel.SheetMacroEnabled.12">
                  <p:link updateAutomatic="1"/>
                </p:oleObj>
              </mc:Choice>
              <mc:Fallback>
                <p:oleObj name="Macro-Enabled Worksheet" r:id="rId3" imgW="3995725" imgH="4443177" progId="Excel.SheetMacroEnabled.12">
                  <p:link updateAutomatic="1"/>
                  <p:pic>
                    <p:nvPicPr>
                      <p:cNvPr id="3" name="Object 2">
                        <a:extLst>
                          <a:ext uri="{FF2B5EF4-FFF2-40B4-BE49-F238E27FC236}">
                            <a16:creationId xmlns:a16="http://schemas.microsoft.com/office/drawing/2014/main" id="{524CAFB9-1FE9-863F-7742-4F38DB899CFD}"/>
                          </a:ext>
                        </a:extLst>
                      </p:cNvPr>
                      <p:cNvPicPr/>
                      <p:nvPr/>
                    </p:nvPicPr>
                    <p:blipFill>
                      <a:blip r:embed="rId4"/>
                      <a:stretch>
                        <a:fillRect/>
                      </a:stretch>
                    </p:blipFill>
                    <p:spPr>
                      <a:xfrm>
                        <a:off x="457200" y="1827213"/>
                        <a:ext cx="3995738" cy="4443412"/>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C78E412-3BD0-9FFF-D086-406820DAEF10}"/>
              </a:ext>
            </a:extLst>
          </p:cNvPr>
          <p:cNvPicPr>
            <a:picLocks noChangeAspect="1"/>
          </p:cNvPicPr>
          <p:nvPr/>
        </p:nvPicPr>
        <p:blipFill>
          <a:blip r:embed="rId5"/>
          <a:stretch>
            <a:fillRect/>
          </a:stretch>
        </p:blipFill>
        <p:spPr>
          <a:xfrm>
            <a:off x="4571999" y="4744118"/>
            <a:ext cx="4445001" cy="1432845"/>
          </a:xfrm>
          <a:prstGeom prst="rect">
            <a:avLst/>
          </a:prstGeom>
        </p:spPr>
      </p:pic>
    </p:spTree>
    <p:extLst>
      <p:ext uri="{BB962C8B-B14F-4D97-AF65-F5344CB8AC3E}">
        <p14:creationId xmlns:p14="http://schemas.microsoft.com/office/powerpoint/2010/main" val="3312782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495491"/>
            <a:ext cx="8001000" cy="1216025"/>
          </a:xfrm>
        </p:spPr>
        <p:txBody>
          <a:bodyPr>
            <a:normAutofit/>
          </a:bodyPr>
          <a:lstStyle/>
          <a:p>
            <a:r>
              <a:rPr lang="en-US" dirty="0">
                <a:solidFill>
                  <a:schemeClr val="tx1">
                    <a:lumMod val="50000"/>
                    <a:lumOff val="50000"/>
                  </a:schemeClr>
                </a:solidFill>
              </a:rPr>
              <a:t>Total Loans – Saskatchewan Credit Unions</a:t>
            </a:r>
            <a:br>
              <a:rPr lang="en-US" dirty="0">
                <a:solidFill>
                  <a:schemeClr val="tx1">
                    <a:lumMod val="50000"/>
                    <a:lumOff val="50000"/>
                  </a:schemeClr>
                </a:solidFill>
              </a:rPr>
            </a:br>
            <a:r>
              <a:rPr lang="en-US" sz="1800" dirty="0">
                <a:solidFill>
                  <a:schemeClr val="tx1">
                    <a:lumMod val="50000"/>
                    <a:lumOff val="50000"/>
                  </a:schemeClr>
                </a:solidFill>
              </a:rPr>
              <a:t>% Change in share of Saskatchewan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61</a:t>
            </a:fld>
            <a:endParaRPr lang="en-US" b="0" dirty="0">
              <a:solidFill>
                <a:schemeClr val="bg1"/>
              </a:solidFill>
            </a:endParaRPr>
          </a:p>
        </p:txBody>
      </p:sp>
      <p:sp>
        <p:nvSpPr>
          <p:cNvPr id="14"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5" name="TextBox 14">
            <a:extLst>
              <a:ext uri="{FF2B5EF4-FFF2-40B4-BE49-F238E27FC236}">
                <a16:creationId xmlns:a16="http://schemas.microsoft.com/office/drawing/2014/main" id="{60DB1B68-282D-4717-A14E-C87EF62A4F07}"/>
              </a:ext>
            </a:extLst>
          </p:cNvPr>
          <p:cNvSpPr txBox="1"/>
          <p:nvPr/>
        </p:nvSpPr>
        <p:spPr>
          <a:xfrm>
            <a:off x="5207001" y="1827083"/>
            <a:ext cx="3670299" cy="1384995"/>
          </a:xfrm>
          <a:prstGeom prst="rect">
            <a:avLst/>
          </a:prstGeom>
          <a:noFill/>
        </p:spPr>
        <p:txBody>
          <a:bodyPr wrap="square" rtlCol="0">
            <a:spAutoFit/>
          </a:bodyPr>
          <a:lstStyle/>
          <a:p>
            <a:pPr algn="l"/>
            <a:r>
              <a:rPr lang="en-US" dirty="0">
                <a:latin typeface="+mn-lt"/>
              </a:rPr>
              <a:t>Notes:</a:t>
            </a:r>
          </a:p>
          <a:p>
            <a:pPr algn="l"/>
            <a:endParaRPr lang="en-CA" b="0" dirty="0">
              <a:latin typeface="+mn-lt"/>
            </a:endParaRPr>
          </a:p>
          <a:p>
            <a:pPr algn="l"/>
            <a:r>
              <a:rPr lang="en-CA" b="0" dirty="0">
                <a:latin typeface="+mn-lt"/>
              </a:rPr>
              <a:t>Note:  Affinity changed their accounting for personal loans and mortgages in 2017 making prior year comparisons irrelevant.</a:t>
            </a:r>
          </a:p>
          <a:p>
            <a:pPr algn="l"/>
            <a:endParaRPr lang="en-CA" b="0" dirty="0"/>
          </a:p>
          <a:p>
            <a:pPr marL="171450" indent="-171450" algn="l">
              <a:buFont typeface="Arial" charset="0"/>
              <a:buChar char="•"/>
            </a:pPr>
            <a:endParaRPr lang="en-US" b="0" dirty="0">
              <a:latin typeface="+mn-lt"/>
            </a:endParaRPr>
          </a:p>
        </p:txBody>
      </p:sp>
      <p:graphicFrame>
        <p:nvGraphicFramePr>
          <p:cNvPr id="2" name="Object 1">
            <a:extLst>
              <a:ext uri="{FF2B5EF4-FFF2-40B4-BE49-F238E27FC236}">
                <a16:creationId xmlns:a16="http://schemas.microsoft.com/office/drawing/2014/main" id="{8F7585F1-DE4A-4113-A77C-BBDB2191EA96}"/>
              </a:ext>
            </a:extLst>
          </p:cNvPr>
          <p:cNvGraphicFramePr>
            <a:graphicFrameLocks noChangeAspect="1"/>
          </p:cNvGraphicFramePr>
          <p:nvPr>
            <p:extLst>
              <p:ext uri="{D42A27DB-BD31-4B8C-83A1-F6EECF244321}">
                <p14:modId xmlns:p14="http://schemas.microsoft.com/office/powerpoint/2010/main" val="2868566554"/>
              </p:ext>
            </p:extLst>
          </p:nvPr>
        </p:nvGraphicFramePr>
        <p:xfrm>
          <a:off x="457200" y="1792288"/>
          <a:ext cx="3995738" cy="4471987"/>
        </p:xfrm>
        <a:graphic>
          <a:graphicData uri="http://schemas.openxmlformats.org/presentationml/2006/ole">
            <mc:AlternateContent xmlns:mc="http://schemas.openxmlformats.org/markup-compatibility/2006">
              <mc:Choice xmlns:v="urn:schemas-microsoft-com:vml" Requires="v">
                <p:oleObj name="Macro-Enabled Worksheet" r:id="rId3" imgW="3995725" imgH="4471819" progId="Excel.SheetMacroEnabled.12">
                  <p:link updateAutomatic="1"/>
                </p:oleObj>
              </mc:Choice>
              <mc:Fallback>
                <p:oleObj name="Macro-Enabled Worksheet" r:id="rId3" imgW="3995725" imgH="4471819" progId="Excel.SheetMacroEnabled.12">
                  <p:link updateAutomatic="1"/>
                  <p:pic>
                    <p:nvPicPr>
                      <p:cNvPr id="2" name="Object 1">
                        <a:extLst>
                          <a:ext uri="{FF2B5EF4-FFF2-40B4-BE49-F238E27FC236}">
                            <a16:creationId xmlns:a16="http://schemas.microsoft.com/office/drawing/2014/main" id="{8F7585F1-DE4A-4113-A77C-BBDB2191EA96}"/>
                          </a:ext>
                        </a:extLst>
                      </p:cNvPr>
                      <p:cNvPicPr/>
                      <p:nvPr/>
                    </p:nvPicPr>
                    <p:blipFill>
                      <a:blip r:embed="rId4"/>
                      <a:stretch>
                        <a:fillRect/>
                      </a:stretch>
                    </p:blipFill>
                    <p:spPr>
                      <a:xfrm>
                        <a:off x="457200" y="1792288"/>
                        <a:ext cx="3995738" cy="44719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82C61AA-4190-8C49-E091-A7648D5E9672}"/>
              </a:ext>
            </a:extLst>
          </p:cNvPr>
          <p:cNvPicPr>
            <a:picLocks noChangeAspect="1"/>
          </p:cNvPicPr>
          <p:nvPr/>
        </p:nvPicPr>
        <p:blipFill>
          <a:blip r:embed="rId5"/>
          <a:stretch>
            <a:fillRect/>
          </a:stretch>
        </p:blipFill>
        <p:spPr>
          <a:xfrm>
            <a:off x="4758295" y="4801493"/>
            <a:ext cx="4258705" cy="1384995"/>
          </a:xfrm>
          <a:prstGeom prst="rect">
            <a:avLst/>
          </a:prstGeom>
        </p:spPr>
      </p:pic>
    </p:spTree>
    <p:extLst>
      <p:ext uri="{BB962C8B-B14F-4D97-AF65-F5344CB8AC3E}">
        <p14:creationId xmlns:p14="http://schemas.microsoft.com/office/powerpoint/2010/main" val="1071539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E3E-B85E-1882-C8C3-07864CA2102E}"/>
              </a:ext>
            </a:extLst>
          </p:cNvPr>
          <p:cNvSpPr>
            <a:spLocks noGrp="1"/>
          </p:cNvSpPr>
          <p:nvPr>
            <p:ph type="title"/>
          </p:nvPr>
        </p:nvSpPr>
        <p:spPr>
          <a:xfrm>
            <a:off x="838200" y="381000"/>
            <a:ext cx="8001000" cy="1216025"/>
          </a:xfrm>
        </p:spPr>
        <p:txBody>
          <a:bodyPr/>
          <a:lstStyle/>
          <a:p>
            <a:r>
              <a:rPr lang="en-CA" dirty="0"/>
              <a:t>Saskatchewan Income Key Performance Indicators</a:t>
            </a:r>
          </a:p>
        </p:txBody>
      </p:sp>
      <p:sp>
        <p:nvSpPr>
          <p:cNvPr id="4" name="Slide Number Placeholder 3">
            <a:extLst>
              <a:ext uri="{FF2B5EF4-FFF2-40B4-BE49-F238E27FC236}">
                <a16:creationId xmlns:a16="http://schemas.microsoft.com/office/drawing/2014/main" id="{A2EA5B2A-5EDD-5E46-BC86-40BACA7E7DC7}"/>
              </a:ext>
            </a:extLst>
          </p:cNvPr>
          <p:cNvSpPr>
            <a:spLocks noGrp="1"/>
          </p:cNvSpPr>
          <p:nvPr>
            <p:ph type="sldNum" sz="quarter" idx="12"/>
          </p:nvPr>
        </p:nvSpPr>
        <p:spPr/>
        <p:txBody>
          <a:bodyPr/>
          <a:lstStyle/>
          <a:p>
            <a:pPr>
              <a:defRPr/>
            </a:pPr>
            <a:fld id="{FD73080F-6EFF-4CB2-BC74-263AF00EEE29}" type="slidenum">
              <a:rPr lang="en-US" smtClean="0"/>
              <a:pPr>
                <a:defRPr/>
              </a:pPr>
              <a:t>62</a:t>
            </a:fld>
            <a:endParaRPr lang="en-US"/>
          </a:p>
        </p:txBody>
      </p:sp>
      <p:sp>
        <p:nvSpPr>
          <p:cNvPr id="9" name="TextBox 8">
            <a:extLst>
              <a:ext uri="{FF2B5EF4-FFF2-40B4-BE49-F238E27FC236}">
                <a16:creationId xmlns:a16="http://schemas.microsoft.com/office/drawing/2014/main" id="{72AF4FB6-8D55-EF7F-D587-8030CA5C0F22}"/>
              </a:ext>
            </a:extLst>
          </p:cNvPr>
          <p:cNvSpPr txBox="1"/>
          <p:nvPr/>
        </p:nvSpPr>
        <p:spPr>
          <a:xfrm>
            <a:off x="4625331" y="2209800"/>
            <a:ext cx="4029963" cy="830997"/>
          </a:xfrm>
          <a:prstGeom prst="rect">
            <a:avLst/>
          </a:prstGeom>
          <a:noFill/>
        </p:spPr>
        <p:txBody>
          <a:bodyPr wrap="square" rtlCol="0">
            <a:spAutoFit/>
          </a:bodyPr>
          <a:lstStyle/>
          <a:p>
            <a:pPr marL="171450" indent="-171450" algn="l">
              <a:buFont typeface="Arial" panose="020B0604020202020204" pitchFamily="34" charset="0"/>
              <a:buChar char="•"/>
            </a:pPr>
            <a:r>
              <a:rPr lang="en-CA" b="0" dirty="0"/>
              <a:t>Sorted in order of 5-year average ROE</a:t>
            </a:r>
          </a:p>
          <a:p>
            <a:pPr marL="171450" indent="-171450" algn="l">
              <a:buFont typeface="Arial" panose="020B0604020202020204" pitchFamily="34" charset="0"/>
              <a:buChar char="•"/>
            </a:pPr>
            <a:r>
              <a:rPr lang="en-CA" b="0" dirty="0"/>
              <a:t>Shading indicates better (green) or worse (red) than 25 CU average.</a:t>
            </a:r>
          </a:p>
          <a:p>
            <a:pPr marL="171450" indent="-171450" algn="l">
              <a:buFont typeface="Arial" panose="020B0604020202020204" pitchFamily="34" charset="0"/>
              <a:buChar char="•"/>
            </a:pPr>
            <a:endParaRPr lang="en-CA" b="0" dirty="0"/>
          </a:p>
        </p:txBody>
      </p:sp>
      <p:graphicFrame>
        <p:nvGraphicFramePr>
          <p:cNvPr id="6" name="Chart 5">
            <a:extLst>
              <a:ext uri="{FF2B5EF4-FFF2-40B4-BE49-F238E27FC236}">
                <a16:creationId xmlns:a16="http://schemas.microsoft.com/office/drawing/2014/main" id="{00000000-0008-0000-1400-000041000000}"/>
              </a:ext>
            </a:extLst>
          </p:cNvPr>
          <p:cNvGraphicFramePr>
            <a:graphicFrameLocks/>
          </p:cNvGraphicFramePr>
          <p:nvPr>
            <p:extLst>
              <p:ext uri="{D42A27DB-BD31-4B8C-83A1-F6EECF244321}">
                <p14:modId xmlns:p14="http://schemas.microsoft.com/office/powerpoint/2010/main" val="1257802680"/>
              </p:ext>
            </p:extLst>
          </p:nvPr>
        </p:nvGraphicFramePr>
        <p:xfrm>
          <a:off x="685800" y="1905000"/>
          <a:ext cx="3341701" cy="404495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A555DB40-9E7F-164D-096C-7061BFAABD5F}"/>
              </a:ext>
            </a:extLst>
          </p:cNvPr>
          <p:cNvPicPr>
            <a:picLocks noChangeAspect="1"/>
          </p:cNvPicPr>
          <p:nvPr/>
        </p:nvPicPr>
        <p:blipFill>
          <a:blip r:embed="rId3"/>
          <a:stretch>
            <a:fillRect/>
          </a:stretch>
        </p:blipFill>
        <p:spPr>
          <a:xfrm>
            <a:off x="4215319" y="5257800"/>
            <a:ext cx="4776281" cy="914400"/>
          </a:xfrm>
          <a:prstGeom prst="rect">
            <a:avLst/>
          </a:prstGeom>
        </p:spPr>
      </p:pic>
      <p:sp>
        <p:nvSpPr>
          <p:cNvPr id="3" name="Text Box 6">
            <a:extLst>
              <a:ext uri="{FF2B5EF4-FFF2-40B4-BE49-F238E27FC236}">
                <a16:creationId xmlns:a16="http://schemas.microsoft.com/office/drawing/2014/main" id="{F7E4C994-86A4-B61A-4067-23F221F9E3D1}"/>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597594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430787"/>
            <a:ext cx="3200400"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63</a:t>
            </a:fld>
            <a:endParaRPr lang="en-US" b="0" dirty="0">
              <a:solidFill>
                <a:schemeClr val="bg1"/>
              </a:solidFill>
            </a:endParaRPr>
          </a:p>
        </p:txBody>
      </p:sp>
      <p:sp>
        <p:nvSpPr>
          <p:cNvPr id="2" name="TextBox 1"/>
          <p:cNvSpPr txBox="1"/>
          <p:nvPr/>
        </p:nvSpPr>
        <p:spPr>
          <a:xfrm>
            <a:off x="6705600" y="6534626"/>
            <a:ext cx="914400" cy="215444"/>
          </a:xfrm>
          <a:prstGeom prst="rect">
            <a:avLst/>
          </a:prstGeom>
          <a:noFill/>
        </p:spPr>
        <p:txBody>
          <a:bodyPr wrap="square" rtlCol="0">
            <a:spAutoFit/>
          </a:bodyPr>
          <a:lstStyle/>
          <a:p>
            <a:r>
              <a:rPr lang="en-US" sz="800" b="0" dirty="0"/>
              <a:t>18EG 9</a:t>
            </a:r>
          </a:p>
        </p:txBody>
      </p:sp>
      <p:sp>
        <p:nvSpPr>
          <p:cNvPr id="13"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descr="Logo, company name&#10;&#10;Description automatically generated">
            <a:extLst>
              <a:ext uri="{FF2B5EF4-FFF2-40B4-BE49-F238E27FC236}">
                <a16:creationId xmlns:a16="http://schemas.microsoft.com/office/drawing/2014/main" id="{983FA8BB-5732-3B4B-8503-58FC46A17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42" y="571450"/>
            <a:ext cx="1878415" cy="1104950"/>
          </a:xfrm>
          <a:prstGeom prst="rect">
            <a:avLst/>
          </a:prstGeom>
        </p:spPr>
      </p:pic>
      <p:sp>
        <p:nvSpPr>
          <p:cNvPr id="9" name="TextBox 8">
            <a:extLst>
              <a:ext uri="{FF2B5EF4-FFF2-40B4-BE49-F238E27FC236}">
                <a16:creationId xmlns:a16="http://schemas.microsoft.com/office/drawing/2014/main" id="{E86406D5-B8BF-7F2B-38F3-3E47A80292DB}"/>
              </a:ext>
            </a:extLst>
          </p:cNvPr>
          <p:cNvSpPr txBox="1"/>
          <p:nvPr/>
        </p:nvSpPr>
        <p:spPr>
          <a:xfrm>
            <a:off x="5105400" y="1826469"/>
            <a:ext cx="3918892" cy="2862322"/>
          </a:xfrm>
          <a:prstGeom prst="rect">
            <a:avLst/>
          </a:prstGeom>
          <a:noFill/>
        </p:spPr>
        <p:txBody>
          <a:bodyPr wrap="square" rtlCol="0">
            <a:spAutoFit/>
          </a:bodyPr>
          <a:lstStyle/>
          <a:p>
            <a:pPr algn="l"/>
            <a:r>
              <a:rPr lang="en-CA" sz="1000" b="0" dirty="0"/>
              <a:t>Affinity is Canada’s 11th largest and Saskatchewan’s largest credit union with assets of $8.0B, 128k members and 49 locations (Q2’24)</a:t>
            </a:r>
          </a:p>
          <a:p>
            <a:pPr algn="l"/>
            <a:endParaRPr lang="en-CA" sz="1000" b="0" dirty="0"/>
          </a:p>
          <a:p>
            <a:pPr algn="l"/>
            <a:r>
              <a:rPr lang="en-CA" sz="1000" b="0" dirty="0"/>
              <a:t>Affinity merged with Kenaston, Lintlaw, Prairie Diamond and Milestone Credit Unions in Jan 2007; with FirstSask and Nokomis Savings Credit Unions Jan 2008; with Broadview and Canoday Credit Unions Jan'13; with Spectra and Advantage July 2013; and  Shaunavon Credit Union and Hudsons Bay Credit Union Jan 2015.</a:t>
            </a:r>
          </a:p>
          <a:p>
            <a:pPr algn="l"/>
            <a:endParaRPr lang="en-CA" sz="1000" b="0" dirty="0"/>
          </a:p>
          <a:p>
            <a:pPr algn="l"/>
            <a:r>
              <a:rPr lang="en-CA" sz="1000" b="0" dirty="0"/>
              <a:t>Affinity changed their accounting for personal loans and mortgages in 2017 making prior year comparisons irrelevant.</a:t>
            </a:r>
          </a:p>
          <a:p>
            <a:pPr algn="l"/>
            <a:endParaRPr lang="en-US" sz="1000" dirty="0"/>
          </a:p>
          <a:p>
            <a:pPr algn="l"/>
            <a:endParaRPr lang="en-CA" sz="1000" b="0" dirty="0"/>
          </a:p>
          <a:p>
            <a:pPr algn="l"/>
            <a:endParaRPr lang="en-CA" sz="1000" b="0" dirty="0"/>
          </a:p>
          <a:p>
            <a:pPr algn="l"/>
            <a:endParaRPr lang="en-US" sz="1000" b="0" dirty="0"/>
          </a:p>
        </p:txBody>
      </p:sp>
      <p:graphicFrame>
        <p:nvGraphicFramePr>
          <p:cNvPr id="4" name="Object 3">
            <a:extLst>
              <a:ext uri="{FF2B5EF4-FFF2-40B4-BE49-F238E27FC236}">
                <a16:creationId xmlns:a16="http://schemas.microsoft.com/office/drawing/2014/main" id="{B2817610-477F-713C-7FF8-C7F9C14CCF32}"/>
              </a:ext>
            </a:extLst>
          </p:cNvPr>
          <p:cNvGraphicFramePr>
            <a:graphicFrameLocks noChangeAspect="1"/>
          </p:cNvGraphicFramePr>
          <p:nvPr>
            <p:extLst>
              <p:ext uri="{D42A27DB-BD31-4B8C-83A1-F6EECF244321}">
                <p14:modId xmlns:p14="http://schemas.microsoft.com/office/powerpoint/2010/main" val="1768479342"/>
              </p:ext>
            </p:extLst>
          </p:nvPr>
        </p:nvGraphicFramePr>
        <p:xfrm>
          <a:off x="669925" y="1827213"/>
          <a:ext cx="3624263" cy="4362450"/>
        </p:xfrm>
        <a:graphic>
          <a:graphicData uri="http://schemas.openxmlformats.org/presentationml/2006/ole">
            <mc:AlternateContent xmlns:mc="http://schemas.openxmlformats.org/markup-compatibility/2006">
              <mc:Choice xmlns:v="urn:schemas-microsoft-com:vml" Requires="v">
                <p:oleObj name="Macro-Enabled Worksheet" r:id="rId4" imgW="3624275" imgH="4362091" progId="Excel.SheetMacroEnabled.12">
                  <p:link updateAutomatic="1"/>
                </p:oleObj>
              </mc:Choice>
              <mc:Fallback>
                <p:oleObj name="Macro-Enabled Worksheet" r:id="rId4" imgW="3624275" imgH="4362091" progId="Excel.SheetMacroEnabled.12">
                  <p:link updateAutomatic="1"/>
                  <p:pic>
                    <p:nvPicPr>
                      <p:cNvPr id="4" name="Object 3">
                        <a:extLst>
                          <a:ext uri="{FF2B5EF4-FFF2-40B4-BE49-F238E27FC236}">
                            <a16:creationId xmlns:a16="http://schemas.microsoft.com/office/drawing/2014/main" id="{B2817610-477F-713C-7FF8-C7F9C14CCF32}"/>
                          </a:ext>
                        </a:extLst>
                      </p:cNvPr>
                      <p:cNvPicPr/>
                      <p:nvPr/>
                    </p:nvPicPr>
                    <p:blipFill>
                      <a:blip r:embed="rId5"/>
                      <a:stretch>
                        <a:fillRect/>
                      </a:stretch>
                    </p:blipFill>
                    <p:spPr>
                      <a:xfrm>
                        <a:off x="669925" y="1827213"/>
                        <a:ext cx="3624263" cy="4362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4446277-7B1B-D47B-EC8A-2DA1545FEBEF}"/>
              </a:ext>
            </a:extLst>
          </p:cNvPr>
          <p:cNvGraphicFramePr>
            <a:graphicFrameLocks noChangeAspect="1"/>
          </p:cNvGraphicFramePr>
          <p:nvPr>
            <p:extLst>
              <p:ext uri="{D42A27DB-BD31-4B8C-83A1-F6EECF244321}">
                <p14:modId xmlns:p14="http://schemas.microsoft.com/office/powerpoint/2010/main" val="1240592871"/>
              </p:ext>
            </p:extLst>
          </p:nvPr>
        </p:nvGraphicFramePr>
        <p:xfrm>
          <a:off x="4845050" y="4094163"/>
          <a:ext cx="4267200" cy="2100262"/>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5" name="Object 4">
                        <a:extLst>
                          <a:ext uri="{FF2B5EF4-FFF2-40B4-BE49-F238E27FC236}">
                            <a16:creationId xmlns:a16="http://schemas.microsoft.com/office/drawing/2014/main" id="{44446277-7B1B-D47B-EC8A-2DA1545FEBEF}"/>
                          </a:ext>
                        </a:extLst>
                      </p:cNvPr>
                      <p:cNvPicPr/>
                      <p:nvPr/>
                    </p:nvPicPr>
                    <p:blipFill>
                      <a:blip r:embed="rId7"/>
                      <a:stretch>
                        <a:fillRect/>
                      </a:stretch>
                    </p:blipFill>
                    <p:spPr>
                      <a:xfrm>
                        <a:off x="4845050" y="4094163"/>
                        <a:ext cx="4267200" cy="2100262"/>
                      </a:xfrm>
                      <a:prstGeom prst="rect">
                        <a:avLst/>
                      </a:prstGeom>
                    </p:spPr>
                  </p:pic>
                </p:oleObj>
              </mc:Fallback>
            </mc:AlternateContent>
          </a:graphicData>
        </a:graphic>
      </p:graphicFrame>
    </p:spTree>
    <p:extLst>
      <p:ext uri="{BB962C8B-B14F-4D97-AF65-F5344CB8AC3E}">
        <p14:creationId xmlns:p14="http://schemas.microsoft.com/office/powerpoint/2010/main" val="2997034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64</a:t>
            </a:fld>
            <a:endParaRPr lang="en-US"/>
          </a:p>
        </p:txBody>
      </p:sp>
      <p:pic>
        <p:nvPicPr>
          <p:cNvPr id="11" name="Picture 10" descr="Logo, company name&#10;&#10;Description automatically generated">
            <a:extLst>
              <a:ext uri="{FF2B5EF4-FFF2-40B4-BE49-F238E27FC236}">
                <a16:creationId xmlns:a16="http://schemas.microsoft.com/office/drawing/2014/main" id="{D1322483-BCE6-EB82-54D0-162ABCC7B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85" y="571450"/>
            <a:ext cx="1878415" cy="1104950"/>
          </a:xfrm>
          <a:prstGeom prst="rect">
            <a:avLst/>
          </a:prstGeom>
        </p:spPr>
      </p:pic>
      <p:graphicFrame>
        <p:nvGraphicFramePr>
          <p:cNvPr id="7" name="Object 6">
            <a:extLst>
              <a:ext uri="{FF2B5EF4-FFF2-40B4-BE49-F238E27FC236}">
                <a16:creationId xmlns:a16="http://schemas.microsoft.com/office/drawing/2014/main" id="{C2523CAA-AC77-1874-713A-B43EC742F402}"/>
              </a:ext>
            </a:extLst>
          </p:cNvPr>
          <p:cNvGraphicFramePr>
            <a:graphicFrameLocks noChangeAspect="1"/>
          </p:cNvGraphicFramePr>
          <p:nvPr>
            <p:extLst>
              <p:ext uri="{D42A27DB-BD31-4B8C-83A1-F6EECF244321}">
                <p14:modId xmlns:p14="http://schemas.microsoft.com/office/powerpoint/2010/main" val="671278164"/>
              </p:ext>
            </p:extLst>
          </p:nvPr>
        </p:nvGraphicFramePr>
        <p:xfrm>
          <a:off x="304800" y="2200275"/>
          <a:ext cx="3838575" cy="3905250"/>
        </p:xfrm>
        <a:graphic>
          <a:graphicData uri="http://schemas.openxmlformats.org/presentationml/2006/ole">
            <mc:AlternateContent xmlns:mc="http://schemas.openxmlformats.org/markup-compatibility/2006">
              <mc:Choice xmlns:v="urn:schemas-microsoft-com:vml" Requires="v">
                <p:oleObj name="Macro-Enabled Worksheet" r:id="rId3" imgW="3838448" imgH="3905026" progId="Excel.SheetMacroEnabled.12">
                  <p:link updateAutomatic="1"/>
                </p:oleObj>
              </mc:Choice>
              <mc:Fallback>
                <p:oleObj name="Macro-Enabled Worksheet" r:id="rId3" imgW="3838448" imgH="3905026" progId="Excel.SheetMacroEnabled.12">
                  <p:link updateAutomatic="1"/>
                  <p:pic>
                    <p:nvPicPr>
                      <p:cNvPr id="7" name="Object 6">
                        <a:extLst>
                          <a:ext uri="{FF2B5EF4-FFF2-40B4-BE49-F238E27FC236}">
                            <a16:creationId xmlns:a16="http://schemas.microsoft.com/office/drawing/2014/main" id="{C2523CAA-AC77-1874-713A-B43EC742F402}"/>
                          </a:ext>
                        </a:extLst>
                      </p:cNvPr>
                      <p:cNvPicPr/>
                      <p:nvPr/>
                    </p:nvPicPr>
                    <p:blipFill>
                      <a:blip r:embed="rId4"/>
                      <a:stretch>
                        <a:fillRect/>
                      </a:stretch>
                    </p:blipFill>
                    <p:spPr>
                      <a:xfrm>
                        <a:off x="304800" y="2200275"/>
                        <a:ext cx="3838575" cy="39052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83568EB-6990-B22E-9954-454C9DE0FF93}"/>
              </a:ext>
            </a:extLst>
          </p:cNvPr>
          <p:cNvGraphicFramePr>
            <a:graphicFrameLocks noChangeAspect="1"/>
          </p:cNvGraphicFramePr>
          <p:nvPr>
            <p:extLst>
              <p:ext uri="{D42A27DB-BD31-4B8C-83A1-F6EECF244321}">
                <p14:modId xmlns:p14="http://schemas.microsoft.com/office/powerpoint/2010/main" val="1129197937"/>
              </p:ext>
            </p:extLst>
          </p:nvPr>
        </p:nvGraphicFramePr>
        <p:xfrm>
          <a:off x="4695825" y="2216150"/>
          <a:ext cx="3838575" cy="2328863"/>
        </p:xfrm>
        <a:graphic>
          <a:graphicData uri="http://schemas.openxmlformats.org/presentationml/2006/ole">
            <mc:AlternateContent xmlns:mc="http://schemas.openxmlformats.org/markup-compatibility/2006">
              <mc:Choice xmlns:v="urn:schemas-microsoft-com:vml" Requires="v">
                <p:oleObj name="Macro-Enabled Worksheet" r:id="rId5" imgW="3838448" imgH="2328896" progId="Excel.SheetMacroEnabled.12">
                  <p:link updateAutomatic="1"/>
                </p:oleObj>
              </mc:Choice>
              <mc:Fallback>
                <p:oleObj name="Macro-Enabled Worksheet" r:id="rId5" imgW="3838448" imgH="2328896" progId="Excel.SheetMacroEnabled.12">
                  <p:link updateAutomatic="1"/>
                  <p:pic>
                    <p:nvPicPr>
                      <p:cNvPr id="8" name="Object 7">
                        <a:extLst>
                          <a:ext uri="{FF2B5EF4-FFF2-40B4-BE49-F238E27FC236}">
                            <a16:creationId xmlns:a16="http://schemas.microsoft.com/office/drawing/2014/main" id="{E83568EB-6990-B22E-9954-454C9DE0FF93}"/>
                          </a:ext>
                        </a:extLst>
                      </p:cNvPr>
                      <p:cNvPicPr/>
                      <p:nvPr/>
                    </p:nvPicPr>
                    <p:blipFill>
                      <a:blip r:embed="rId6"/>
                      <a:stretch>
                        <a:fillRect/>
                      </a:stretch>
                    </p:blipFill>
                    <p:spPr>
                      <a:xfrm>
                        <a:off x="4695825" y="2216150"/>
                        <a:ext cx="3838575" cy="232886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A25152E-A695-01F3-33D4-B07C35BBEF71}"/>
              </a:ext>
            </a:extLst>
          </p:cNvPr>
          <p:cNvPicPr>
            <a:picLocks noChangeAspect="1"/>
          </p:cNvPicPr>
          <p:nvPr/>
        </p:nvPicPr>
        <p:blipFill>
          <a:blip r:embed="rId7"/>
          <a:stretch>
            <a:fillRect/>
          </a:stretch>
        </p:blipFill>
        <p:spPr>
          <a:xfrm>
            <a:off x="4381500" y="4800600"/>
            <a:ext cx="4610100" cy="1358900"/>
          </a:xfrm>
          <a:prstGeom prst="rect">
            <a:avLst/>
          </a:prstGeom>
        </p:spPr>
      </p:pic>
      <p:sp>
        <p:nvSpPr>
          <p:cNvPr id="5" name="Text Box 6">
            <a:extLst>
              <a:ext uri="{FF2B5EF4-FFF2-40B4-BE49-F238E27FC236}">
                <a16:creationId xmlns:a16="http://schemas.microsoft.com/office/drawing/2014/main" id="{8FB0DC03-47A7-E750-4FF3-2BECE75ED7A3}"/>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3424483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
          <p:cNvSpPr>
            <a:spLocks noGrp="1"/>
          </p:cNvSpPr>
          <p:nvPr>
            <p:ph type="title"/>
          </p:nvPr>
        </p:nvSpPr>
        <p:spPr>
          <a:xfrm>
            <a:off x="3429000" y="304800"/>
            <a:ext cx="5146675" cy="1216025"/>
          </a:xfrm>
        </p:spPr>
        <p:txBody>
          <a:bodyPr/>
          <a:lstStyle/>
          <a:p>
            <a:r>
              <a:rPr lang="en-CA" dirty="0"/>
              <a:t>Press Releases</a:t>
            </a:r>
          </a:p>
        </p:txBody>
      </p:sp>
      <p:sp>
        <p:nvSpPr>
          <p:cNvPr id="79875" name="Content Placeholder 8"/>
          <p:cNvSpPr>
            <a:spLocks noGrp="1"/>
          </p:cNvSpPr>
          <p:nvPr>
            <p:ph idx="1"/>
          </p:nvPr>
        </p:nvSpPr>
        <p:spPr/>
        <p:txBody>
          <a:bodyPr>
            <a:noAutofit/>
          </a:bodyPr>
          <a:lstStyle/>
          <a:p>
            <a:pPr algn="l"/>
            <a:r>
              <a:rPr lang="en-CA" sz="1000" b="0" i="0" u="none" strike="noStrike" dirty="0">
                <a:solidFill>
                  <a:srgbClr val="000000"/>
                </a:solidFill>
                <a:effectLst/>
                <a:latin typeface="+mj-lt"/>
              </a:rPr>
              <a:t>January 12, 2024:  SASKATOON, SASKATCHEWAN – Affinity Credit Union’s Board of Directors is pleased to announce Nilesh </a:t>
            </a:r>
            <a:r>
              <a:rPr lang="en-CA" sz="1000" b="0" i="0" u="none" strike="noStrike" dirty="0" err="1">
                <a:solidFill>
                  <a:srgbClr val="000000"/>
                </a:solidFill>
                <a:effectLst/>
                <a:latin typeface="+mj-lt"/>
              </a:rPr>
              <a:t>Kavia</a:t>
            </a:r>
            <a:r>
              <a:rPr lang="en-CA" sz="1000" b="0" i="0" u="none" strike="noStrike" dirty="0">
                <a:solidFill>
                  <a:srgbClr val="000000"/>
                </a:solidFill>
                <a:effectLst/>
                <a:latin typeface="+mj-lt"/>
              </a:rPr>
              <a:t> as its new Chief Executive Officer (CEO) effective February 1, 2024.</a:t>
            </a:r>
            <a:endParaRPr lang="en-US" sz="1000" b="0" i="0" dirty="0">
              <a:solidFill>
                <a:srgbClr val="000000"/>
              </a:solidFill>
              <a:effectLst/>
              <a:latin typeface="+mj-lt"/>
            </a:endParaRPr>
          </a:p>
          <a:p>
            <a:pPr algn="l"/>
            <a:r>
              <a:rPr lang="en-US" sz="1000" b="0" i="0" dirty="0">
                <a:solidFill>
                  <a:srgbClr val="000000"/>
                </a:solidFill>
                <a:effectLst/>
                <a:latin typeface="+mj-lt"/>
              </a:rPr>
              <a:t>Feb 13, 2023SASKATCHEWAN, CANADA – Following a lengthy review, Affinity Credit Union has made the decision to close the </a:t>
            </a:r>
            <a:r>
              <a:rPr lang="en-US" sz="1000" b="0" i="0" dirty="0" err="1">
                <a:solidFill>
                  <a:srgbClr val="000000"/>
                </a:solidFill>
                <a:effectLst/>
                <a:latin typeface="+mj-lt"/>
              </a:rPr>
              <a:t>Canwood</a:t>
            </a:r>
            <a:r>
              <a:rPr lang="en-US" sz="1000" b="0" i="0" dirty="0">
                <a:solidFill>
                  <a:srgbClr val="000000"/>
                </a:solidFill>
                <a:effectLst/>
                <a:latin typeface="+mj-lt"/>
              </a:rPr>
              <a:t>, Sedley, </a:t>
            </a:r>
            <a:r>
              <a:rPr lang="en-US" sz="1000" b="0" i="0" dirty="0" err="1">
                <a:solidFill>
                  <a:srgbClr val="000000"/>
                </a:solidFill>
                <a:effectLst/>
                <a:latin typeface="+mj-lt"/>
              </a:rPr>
              <a:t>Semans</a:t>
            </a:r>
            <a:r>
              <a:rPr lang="en-US" sz="1000" b="0" i="0" dirty="0">
                <a:solidFill>
                  <a:srgbClr val="000000"/>
                </a:solidFill>
                <a:effectLst/>
                <a:latin typeface="+mj-lt"/>
              </a:rPr>
              <a:t>, Simpson and Waldheim Advice Centres in June 2023.“The decision to close an advice </a:t>
            </a:r>
            <a:r>
              <a:rPr lang="en-US" sz="1000" b="0" i="0" dirty="0" err="1">
                <a:solidFill>
                  <a:srgbClr val="000000"/>
                </a:solidFill>
                <a:effectLst/>
                <a:latin typeface="+mj-lt"/>
              </a:rPr>
              <a:t>centre</a:t>
            </a:r>
            <a:r>
              <a:rPr lang="en-US" sz="1000" b="0" i="0" dirty="0">
                <a:solidFill>
                  <a:srgbClr val="000000"/>
                </a:solidFill>
                <a:effectLst/>
                <a:latin typeface="+mj-lt"/>
              </a:rPr>
              <a:t> is very difficult,” said Mark Lane, Affinity Credit Union Chief Executive Officer. “While these locations have historically been the centerpiece of a member’s relationship with their credit union, that reality has changed. Our business realities have aligned with extensive research that signals member habits and expectations have evolved for everyone within the financial services industry.” </a:t>
            </a:r>
          </a:p>
          <a:p>
            <a:pPr marL="0" indent="0">
              <a:buNone/>
            </a:pPr>
            <a:endParaRPr lang="en-CA" sz="1000" b="0" dirty="0">
              <a:latin typeface="+mj-lt"/>
            </a:endParaRPr>
          </a:p>
        </p:txBody>
      </p:sp>
      <p:sp>
        <p:nvSpPr>
          <p:cNvPr id="79877"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EC9B0905-30D2-4ACC-AE6E-C7C5C9B4DE56}" type="slidenum">
              <a:rPr lang="en-US" b="0" smtClean="0">
                <a:solidFill>
                  <a:schemeClr val="bg1"/>
                </a:solidFill>
              </a:rPr>
              <a:pPr/>
              <a:t>65</a:t>
            </a:fld>
            <a:endParaRPr lang="en-US" b="0" dirty="0">
              <a:solidFill>
                <a:schemeClr val="bg1"/>
              </a:solidFill>
            </a:endParaRPr>
          </a:p>
        </p:txBody>
      </p:sp>
      <p:sp>
        <p:nvSpPr>
          <p:cNvPr id="2" name="TextBox 1"/>
          <p:cNvSpPr txBox="1"/>
          <p:nvPr/>
        </p:nvSpPr>
        <p:spPr>
          <a:xfrm>
            <a:off x="8453696" y="6563548"/>
            <a:ext cx="614104" cy="2182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6D1FE7C6-C7EC-4B43-853B-F888A994F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85" y="571450"/>
            <a:ext cx="1878415" cy="1104950"/>
          </a:xfrm>
          <a:prstGeom prst="rect">
            <a:avLst/>
          </a:prstGeom>
        </p:spPr>
      </p:pic>
    </p:spTree>
    <p:extLst>
      <p:ext uri="{BB962C8B-B14F-4D97-AF65-F5344CB8AC3E}">
        <p14:creationId xmlns:p14="http://schemas.microsoft.com/office/powerpoint/2010/main" val="541914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23032"/>
            <a:ext cx="3200400" cy="1600200"/>
          </a:xfrm>
        </p:spPr>
        <p:txBody>
          <a:bodyPr/>
          <a:lstStyle/>
          <a:p>
            <a:r>
              <a:rPr lang="en-CA" dirty="0"/>
              <a:t> % Changes in Share of Saskatchewan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66</a:t>
            </a:fld>
            <a:endParaRPr lang="en-US" b="0" dirty="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descr="Logo, company name&#10;&#10;Description automatically generated">
            <a:extLst>
              <a:ext uri="{FF2B5EF4-FFF2-40B4-BE49-F238E27FC236}">
                <a16:creationId xmlns:a16="http://schemas.microsoft.com/office/drawing/2014/main" id="{A38B621F-A1CA-E04F-8359-FA81F4E9A8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600" y="708118"/>
            <a:ext cx="2641600" cy="977900"/>
          </a:xfrm>
          <a:prstGeom prst="rect">
            <a:avLst/>
          </a:prstGeom>
        </p:spPr>
      </p:pic>
      <p:sp>
        <p:nvSpPr>
          <p:cNvPr id="9" name="TextBox 8">
            <a:extLst>
              <a:ext uri="{FF2B5EF4-FFF2-40B4-BE49-F238E27FC236}">
                <a16:creationId xmlns:a16="http://schemas.microsoft.com/office/drawing/2014/main" id="{E07AE845-149A-7414-4150-D94453082218}"/>
              </a:ext>
            </a:extLst>
          </p:cNvPr>
          <p:cNvSpPr txBox="1"/>
          <p:nvPr/>
        </p:nvSpPr>
        <p:spPr>
          <a:xfrm>
            <a:off x="5070699" y="1858063"/>
            <a:ext cx="3948113" cy="2092881"/>
          </a:xfrm>
          <a:prstGeom prst="rect">
            <a:avLst/>
          </a:prstGeom>
          <a:noFill/>
        </p:spPr>
        <p:txBody>
          <a:bodyPr wrap="square" rtlCol="0">
            <a:spAutoFit/>
          </a:bodyPr>
          <a:lstStyle/>
          <a:p>
            <a:pPr algn="l"/>
            <a:r>
              <a:rPr lang="en-CA" sz="1000" b="0" dirty="0"/>
              <a:t>Conexus is Canada’s 15th largest and Saskatchewan’s 2</a:t>
            </a:r>
            <a:r>
              <a:rPr lang="en-CA" sz="1000" b="0" baseline="30000" dirty="0"/>
              <a:t>nd</a:t>
            </a:r>
            <a:r>
              <a:rPr lang="en-CA" sz="1000" b="0" dirty="0"/>
              <a:t> largest credit union with assets of $7.0B, 143k members and 30 locations (Q2’24)</a:t>
            </a:r>
          </a:p>
          <a:p>
            <a:pPr algn="l"/>
            <a:endParaRPr lang="en-CA" sz="1000" b="0" dirty="0"/>
          </a:p>
          <a:p>
            <a:pPr algn="l"/>
            <a:r>
              <a:rPr lang="en-CA" sz="1000" b="0" dirty="0"/>
              <a:t>Conexus was formed from the merger of Conexus Credit Union, Moosomin Credit Union, Prince Albert Credit Union and Heartland Credit Union in 2005</a:t>
            </a:r>
            <a:r>
              <a:rPr lang="en-CA" sz="1000" dirty="0"/>
              <a:t>.</a:t>
            </a:r>
          </a:p>
          <a:p>
            <a:pPr algn="l"/>
            <a:r>
              <a:rPr lang="en-CA" sz="1000" b="0" dirty="0"/>
              <a:t>Conexus amalgamated with ACE Credit Union Jan 2011 and with Midale Credit Union Jan 2013.</a:t>
            </a:r>
          </a:p>
          <a:p>
            <a:pPr algn="l"/>
            <a:endParaRPr lang="en-CA" sz="1000" dirty="0"/>
          </a:p>
          <a:p>
            <a:pPr algn="l"/>
            <a:endParaRPr lang="en-CA" sz="1000" b="0" dirty="0"/>
          </a:p>
          <a:p>
            <a:pPr algn="l"/>
            <a:endParaRPr lang="en-CA" sz="1000" b="0" dirty="0"/>
          </a:p>
          <a:p>
            <a:pPr algn="l"/>
            <a:endParaRPr lang="en-US" sz="1000" b="0" dirty="0"/>
          </a:p>
        </p:txBody>
      </p:sp>
      <p:graphicFrame>
        <p:nvGraphicFramePr>
          <p:cNvPr id="5" name="Object 4">
            <a:extLst>
              <a:ext uri="{FF2B5EF4-FFF2-40B4-BE49-F238E27FC236}">
                <a16:creationId xmlns:a16="http://schemas.microsoft.com/office/drawing/2014/main" id="{D0A41D94-4FBC-7BD3-06A4-17B297BD6923}"/>
              </a:ext>
            </a:extLst>
          </p:cNvPr>
          <p:cNvGraphicFramePr>
            <a:graphicFrameLocks noChangeAspect="1"/>
          </p:cNvGraphicFramePr>
          <p:nvPr>
            <p:extLst>
              <p:ext uri="{D42A27DB-BD31-4B8C-83A1-F6EECF244321}">
                <p14:modId xmlns:p14="http://schemas.microsoft.com/office/powerpoint/2010/main" val="248870053"/>
              </p:ext>
            </p:extLst>
          </p:nvPr>
        </p:nvGraphicFramePr>
        <p:xfrm>
          <a:off x="0" y="1881188"/>
          <a:ext cx="4429125" cy="4291012"/>
        </p:xfrm>
        <a:graphic>
          <a:graphicData uri="http://schemas.openxmlformats.org/presentationml/2006/ole">
            <mc:AlternateContent xmlns:mc="http://schemas.openxmlformats.org/markup-compatibility/2006">
              <mc:Choice xmlns:v="urn:schemas-microsoft-com:vml" Requires="v">
                <p:oleObj name="Macro-Enabled Worksheet" r:id="rId4" imgW="4428947" imgH="4290688" progId="Excel.SheetMacroEnabled.12">
                  <p:link updateAutomatic="1"/>
                </p:oleObj>
              </mc:Choice>
              <mc:Fallback>
                <p:oleObj name="Macro-Enabled Worksheet" r:id="rId4" imgW="4428947" imgH="4290688" progId="Excel.SheetMacroEnabled.12">
                  <p:link updateAutomatic="1"/>
                  <p:pic>
                    <p:nvPicPr>
                      <p:cNvPr id="5" name="Object 4">
                        <a:extLst>
                          <a:ext uri="{FF2B5EF4-FFF2-40B4-BE49-F238E27FC236}">
                            <a16:creationId xmlns:a16="http://schemas.microsoft.com/office/drawing/2014/main" id="{D0A41D94-4FBC-7BD3-06A4-17B297BD6923}"/>
                          </a:ext>
                        </a:extLst>
                      </p:cNvPr>
                      <p:cNvPicPr/>
                      <p:nvPr/>
                    </p:nvPicPr>
                    <p:blipFill>
                      <a:blip r:embed="rId5"/>
                      <a:stretch>
                        <a:fillRect/>
                      </a:stretch>
                    </p:blipFill>
                    <p:spPr>
                      <a:xfrm>
                        <a:off x="0" y="1881188"/>
                        <a:ext cx="4429125" cy="429101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60D0CC9-FE7B-5347-CBB8-86F479150353}"/>
              </a:ext>
            </a:extLst>
          </p:cNvPr>
          <p:cNvGraphicFramePr>
            <a:graphicFrameLocks noChangeAspect="1"/>
          </p:cNvGraphicFramePr>
          <p:nvPr>
            <p:extLst>
              <p:ext uri="{D42A27DB-BD31-4B8C-83A1-F6EECF244321}">
                <p14:modId xmlns:p14="http://schemas.microsoft.com/office/powerpoint/2010/main" val="1678298876"/>
              </p:ext>
            </p:extLst>
          </p:nvPr>
        </p:nvGraphicFramePr>
        <p:xfrm>
          <a:off x="4729163" y="4087813"/>
          <a:ext cx="4267200" cy="2100262"/>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3" name="Object 2">
                        <a:extLst>
                          <a:ext uri="{FF2B5EF4-FFF2-40B4-BE49-F238E27FC236}">
                            <a16:creationId xmlns:a16="http://schemas.microsoft.com/office/drawing/2014/main" id="{E60D0CC9-FE7B-5347-CBB8-86F479150353}"/>
                          </a:ext>
                        </a:extLst>
                      </p:cNvPr>
                      <p:cNvPicPr/>
                      <p:nvPr/>
                    </p:nvPicPr>
                    <p:blipFill>
                      <a:blip r:embed="rId7"/>
                      <a:stretch>
                        <a:fillRect/>
                      </a:stretch>
                    </p:blipFill>
                    <p:spPr>
                      <a:xfrm>
                        <a:off x="4729163" y="4087813"/>
                        <a:ext cx="4267200" cy="2100262"/>
                      </a:xfrm>
                      <a:prstGeom prst="rect">
                        <a:avLst/>
                      </a:prstGeom>
                    </p:spPr>
                  </p:pic>
                </p:oleObj>
              </mc:Fallback>
            </mc:AlternateContent>
          </a:graphicData>
        </a:graphic>
      </p:graphicFrame>
    </p:spTree>
    <p:extLst>
      <p:ext uri="{BB962C8B-B14F-4D97-AF65-F5344CB8AC3E}">
        <p14:creationId xmlns:p14="http://schemas.microsoft.com/office/powerpoint/2010/main" val="2407678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67</a:t>
            </a:fld>
            <a:endParaRPr lang="en-US"/>
          </a:p>
        </p:txBody>
      </p:sp>
      <p:pic>
        <p:nvPicPr>
          <p:cNvPr id="8" name="Picture 7" descr="Logo, company name&#10;&#10;Description automatically generated">
            <a:extLst>
              <a:ext uri="{FF2B5EF4-FFF2-40B4-BE49-F238E27FC236}">
                <a16:creationId xmlns:a16="http://schemas.microsoft.com/office/drawing/2014/main" id="{136B1687-AE9A-390F-CEE0-BB499160C2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691384"/>
            <a:ext cx="2641600" cy="977900"/>
          </a:xfrm>
          <a:prstGeom prst="rect">
            <a:avLst/>
          </a:prstGeom>
        </p:spPr>
      </p:pic>
      <p:graphicFrame>
        <p:nvGraphicFramePr>
          <p:cNvPr id="7" name="Object 6">
            <a:extLst>
              <a:ext uri="{FF2B5EF4-FFF2-40B4-BE49-F238E27FC236}">
                <a16:creationId xmlns:a16="http://schemas.microsoft.com/office/drawing/2014/main" id="{8AFE469A-53C5-CA9C-3AE7-786AA0E5977F}"/>
              </a:ext>
            </a:extLst>
          </p:cNvPr>
          <p:cNvGraphicFramePr>
            <a:graphicFrameLocks noChangeAspect="1"/>
          </p:cNvGraphicFramePr>
          <p:nvPr>
            <p:extLst>
              <p:ext uri="{D42A27DB-BD31-4B8C-83A1-F6EECF244321}">
                <p14:modId xmlns:p14="http://schemas.microsoft.com/office/powerpoint/2010/main" val="3972585331"/>
              </p:ext>
            </p:extLst>
          </p:nvPr>
        </p:nvGraphicFramePr>
        <p:xfrm>
          <a:off x="354013" y="1879600"/>
          <a:ext cx="3838575" cy="4210050"/>
        </p:xfrm>
        <a:graphic>
          <a:graphicData uri="http://schemas.openxmlformats.org/presentationml/2006/ole">
            <mc:AlternateContent xmlns:mc="http://schemas.openxmlformats.org/markup-compatibility/2006">
              <mc:Choice xmlns:v="urn:schemas-microsoft-com:vml" Requires="v">
                <p:oleObj name="Macro-Enabled Worksheet" r:id="rId3" imgW="3838448" imgH="4210005" progId="Excel.SheetMacroEnabled.12">
                  <p:link updateAutomatic="1"/>
                </p:oleObj>
              </mc:Choice>
              <mc:Fallback>
                <p:oleObj name="Macro-Enabled Worksheet" r:id="rId3" imgW="3838448" imgH="4210005" progId="Excel.SheetMacroEnabled.12">
                  <p:link updateAutomatic="1"/>
                  <p:pic>
                    <p:nvPicPr>
                      <p:cNvPr id="7" name="Object 6">
                        <a:extLst>
                          <a:ext uri="{FF2B5EF4-FFF2-40B4-BE49-F238E27FC236}">
                            <a16:creationId xmlns:a16="http://schemas.microsoft.com/office/drawing/2014/main" id="{8AFE469A-53C5-CA9C-3AE7-786AA0E5977F}"/>
                          </a:ext>
                        </a:extLst>
                      </p:cNvPr>
                      <p:cNvPicPr/>
                      <p:nvPr/>
                    </p:nvPicPr>
                    <p:blipFill>
                      <a:blip r:embed="rId4"/>
                      <a:stretch>
                        <a:fillRect/>
                      </a:stretch>
                    </p:blipFill>
                    <p:spPr>
                      <a:xfrm>
                        <a:off x="354013" y="1879600"/>
                        <a:ext cx="3838575" cy="4210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8D2F6FE-DFE6-D3E3-29EC-2B97A88DAD5E}"/>
              </a:ext>
            </a:extLst>
          </p:cNvPr>
          <p:cNvGraphicFramePr>
            <a:graphicFrameLocks noChangeAspect="1"/>
          </p:cNvGraphicFramePr>
          <p:nvPr>
            <p:extLst>
              <p:ext uri="{D42A27DB-BD31-4B8C-83A1-F6EECF244321}">
                <p14:modId xmlns:p14="http://schemas.microsoft.com/office/powerpoint/2010/main" val="2275795495"/>
              </p:ext>
            </p:extLst>
          </p:nvPr>
        </p:nvGraphicFramePr>
        <p:xfrm>
          <a:off x="4619625" y="1879600"/>
          <a:ext cx="3838575" cy="2757488"/>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9" name="Object 8">
                        <a:extLst>
                          <a:ext uri="{FF2B5EF4-FFF2-40B4-BE49-F238E27FC236}">
                            <a16:creationId xmlns:a16="http://schemas.microsoft.com/office/drawing/2014/main" id="{48D2F6FE-DFE6-D3E3-29EC-2B97A88DAD5E}"/>
                          </a:ext>
                        </a:extLst>
                      </p:cNvPr>
                      <p:cNvPicPr/>
                      <p:nvPr/>
                    </p:nvPicPr>
                    <p:blipFill>
                      <a:blip r:embed="rId6"/>
                      <a:stretch>
                        <a:fillRect/>
                      </a:stretch>
                    </p:blipFill>
                    <p:spPr>
                      <a:xfrm>
                        <a:off x="4619625" y="1879600"/>
                        <a:ext cx="3838575" cy="27574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4CE0354A-B8CA-2D1F-AE3E-2E3C878C5DA1}"/>
              </a:ext>
            </a:extLst>
          </p:cNvPr>
          <p:cNvPicPr>
            <a:picLocks noChangeAspect="1"/>
          </p:cNvPicPr>
          <p:nvPr/>
        </p:nvPicPr>
        <p:blipFill>
          <a:blip r:embed="rId7"/>
          <a:stretch>
            <a:fillRect/>
          </a:stretch>
        </p:blipFill>
        <p:spPr>
          <a:xfrm>
            <a:off x="4419600" y="4822239"/>
            <a:ext cx="4610100" cy="1358900"/>
          </a:xfrm>
          <a:prstGeom prst="rect">
            <a:avLst/>
          </a:prstGeom>
        </p:spPr>
      </p:pic>
      <p:sp>
        <p:nvSpPr>
          <p:cNvPr id="5" name="Text Box 6">
            <a:extLst>
              <a:ext uri="{FF2B5EF4-FFF2-40B4-BE49-F238E27FC236}">
                <a16:creationId xmlns:a16="http://schemas.microsoft.com/office/drawing/2014/main" id="{D77A1F52-8F08-005E-18AE-A8E47DEBA213}"/>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2230896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p:cNvSpPr>
            <a:spLocks noGrp="1"/>
          </p:cNvSpPr>
          <p:nvPr>
            <p:ph type="title"/>
          </p:nvPr>
        </p:nvSpPr>
        <p:spPr>
          <a:xfrm>
            <a:off x="3124200" y="228600"/>
            <a:ext cx="5451475" cy="1216025"/>
          </a:xfrm>
        </p:spPr>
        <p:txBody>
          <a:bodyPr/>
          <a:lstStyle/>
          <a:p>
            <a:pPr eaLnBrk="1" hangingPunct="1"/>
            <a:r>
              <a:rPr lang="en-CA" dirty="0"/>
              <a:t> Press Releases</a:t>
            </a:r>
          </a:p>
        </p:txBody>
      </p:sp>
      <p:sp>
        <p:nvSpPr>
          <p:cNvPr id="72707" name="Content Placeholder 6"/>
          <p:cNvSpPr>
            <a:spLocks noGrp="1"/>
          </p:cNvSpPr>
          <p:nvPr>
            <p:ph idx="1"/>
          </p:nvPr>
        </p:nvSpPr>
        <p:spPr/>
        <p:txBody>
          <a:bodyPr>
            <a:noAutofit/>
          </a:bodyPr>
          <a:lstStyle/>
          <a:p>
            <a:pPr fontAlgn="base"/>
            <a:r>
              <a:rPr lang="en-CA" sz="1000" dirty="0"/>
              <a:t>March 14 - Waived Conexus Fees for Member Wire Transfers to Ukraine</a:t>
            </a:r>
          </a:p>
          <a:p>
            <a:pPr fontAlgn="base"/>
            <a:r>
              <a:rPr lang="en-CA" sz="1000" dirty="0"/>
              <a:t>Our hearts and minds are with the people of Ukraine as they face unimaginable conflict and violence.</a:t>
            </a:r>
          </a:p>
          <a:p>
            <a:pPr fontAlgn="base"/>
            <a:r>
              <a:rPr lang="en-CA" sz="1000" dirty="0"/>
              <a:t>As a demonstration of our concern and to show support to the vast Ukrainian community here in Saskatchewan, we have taken the following actions:</a:t>
            </a:r>
          </a:p>
          <a:p>
            <a:pPr fontAlgn="base"/>
            <a:r>
              <a:rPr lang="en-CA" sz="1000" dirty="0"/>
              <a:t>Temporarily lifted Conexus fees on wire transfers for members who are sending funds to support those in Ukraine. This change is effective immediately with no end date determined at this time.</a:t>
            </a:r>
          </a:p>
          <a:p>
            <a:pPr fontAlgn="base"/>
            <a:r>
              <a:rPr lang="en-CA" sz="1000" dirty="0"/>
              <a:t>Conexus and Thrive Wealth Management have made a $10,000 donation to the Canadian Red Cross Ukraine Humanitarian Crisis Appeal for emergency relief for those in Ukraine.</a:t>
            </a:r>
          </a:p>
        </p:txBody>
      </p:sp>
      <p:sp>
        <p:nvSpPr>
          <p:cNvPr id="72709"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8C5B17AF-1041-460E-9602-C9EA8E079EAD}" type="slidenum">
              <a:rPr lang="en-US" b="0" smtClean="0">
                <a:solidFill>
                  <a:schemeClr val="bg1"/>
                </a:solidFill>
              </a:rPr>
              <a:pPr/>
              <a:t>68</a:t>
            </a:fld>
            <a:endParaRPr lang="en-US" b="0" dirty="0">
              <a:solidFill>
                <a:schemeClr val="bg1"/>
              </a:solidFill>
            </a:endParaRPr>
          </a:p>
        </p:txBody>
      </p:sp>
      <p:sp>
        <p:nvSpPr>
          <p:cNvPr id="2" name="TextBox 1"/>
          <p:cNvSpPr txBox="1"/>
          <p:nvPr/>
        </p:nvSpPr>
        <p:spPr>
          <a:xfrm>
            <a:off x="8485563" y="6553200"/>
            <a:ext cx="5822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19E0D258-7D66-7643-B53D-6D63A4B093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5893" y="708118"/>
            <a:ext cx="2641600" cy="9779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99" y="76200"/>
            <a:ext cx="4065963" cy="1600200"/>
          </a:xfrm>
        </p:spPr>
        <p:txBody>
          <a:bodyPr/>
          <a:lstStyle/>
          <a:p>
            <a:r>
              <a:rPr lang="en-CA" dirty="0"/>
              <a:t>% Changes in Share of Total Canadian Market</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69</a:t>
            </a:fld>
            <a:endParaRPr lang="en-US" b="0">
              <a:solidFill>
                <a:schemeClr val="bg1"/>
              </a:solidFill>
            </a:endParaRPr>
          </a:p>
        </p:txBody>
      </p:sp>
      <p:sp>
        <p:nvSpPr>
          <p:cNvPr id="8" name="Text Box 6"/>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Graphic 9">
            <a:extLst>
              <a:ext uri="{FF2B5EF4-FFF2-40B4-BE49-F238E27FC236}">
                <a16:creationId xmlns:a16="http://schemas.microsoft.com/office/drawing/2014/main" id="{F68B7222-EAC3-A24B-82B6-2F8169B56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461" y="943356"/>
            <a:ext cx="3238539" cy="530908"/>
          </a:xfrm>
          <a:prstGeom prst="rect">
            <a:avLst/>
          </a:prstGeom>
        </p:spPr>
      </p:pic>
      <p:sp>
        <p:nvSpPr>
          <p:cNvPr id="9" name="TextBox 8">
            <a:extLst>
              <a:ext uri="{FF2B5EF4-FFF2-40B4-BE49-F238E27FC236}">
                <a16:creationId xmlns:a16="http://schemas.microsoft.com/office/drawing/2014/main" id="{CB090FC4-FA61-6A2F-4858-4085786A9CC4}"/>
              </a:ext>
            </a:extLst>
          </p:cNvPr>
          <p:cNvSpPr txBox="1"/>
          <p:nvPr/>
        </p:nvSpPr>
        <p:spPr>
          <a:xfrm>
            <a:off x="4876800" y="1757363"/>
            <a:ext cx="3957288" cy="3043237"/>
          </a:xfrm>
          <a:prstGeom prst="rect">
            <a:avLst/>
          </a:prstGeom>
          <a:noFill/>
        </p:spPr>
        <p:txBody>
          <a:bodyPr wrap="square" rtlCol="0">
            <a:spAutoFit/>
          </a:bodyPr>
          <a:lstStyle/>
          <a:p>
            <a:pPr algn="l"/>
            <a:r>
              <a:rPr lang="en-CA" b="0" dirty="0"/>
              <a:t>Innovation is Canada’s 23rd largest and Saskatchewan’s 3</a:t>
            </a:r>
            <a:r>
              <a:rPr lang="en-CA" b="0" baseline="30000" dirty="0"/>
              <a:t>rd</a:t>
            </a:r>
            <a:r>
              <a:rPr lang="en-CA" b="0" dirty="0"/>
              <a:t> largest credit union with assets of $4.0B, 65k members and 28 locations (Q2’24)</a:t>
            </a:r>
          </a:p>
          <a:p>
            <a:pPr algn="l"/>
            <a:endParaRPr lang="en-CA" b="0" dirty="0"/>
          </a:p>
          <a:p>
            <a:pPr algn="l"/>
            <a:r>
              <a:rPr lang="en-CA" b="0" dirty="0"/>
              <a:t>Innovation merged with BCU Financial and Southwest Credit Union Jan 2007 and with East End Credit Union Jan 2013</a:t>
            </a:r>
          </a:p>
          <a:p>
            <a:pPr algn="l"/>
            <a:endParaRPr lang="en-CA" b="0" dirty="0"/>
          </a:p>
          <a:p>
            <a:pPr algn="l"/>
            <a:r>
              <a:rPr lang="en-CA" b="0" dirty="0"/>
              <a:t>Innovation became a Federal Credit Union June 2023</a:t>
            </a:r>
          </a:p>
          <a:p>
            <a:pPr algn="l"/>
            <a:endParaRPr lang="en-CA" dirty="0"/>
          </a:p>
          <a:p>
            <a:pPr algn="l"/>
            <a:endParaRPr lang="en-CA" b="0" dirty="0"/>
          </a:p>
          <a:p>
            <a:pPr algn="l"/>
            <a:endParaRPr lang="en-CA" b="0" dirty="0"/>
          </a:p>
          <a:p>
            <a:pPr algn="l"/>
            <a:endParaRPr lang="en-CA" b="0" dirty="0"/>
          </a:p>
          <a:p>
            <a:pPr algn="l"/>
            <a:endParaRPr lang="en-US" b="0" dirty="0"/>
          </a:p>
        </p:txBody>
      </p:sp>
      <p:graphicFrame>
        <p:nvGraphicFramePr>
          <p:cNvPr id="3" name="Object 2">
            <a:extLst>
              <a:ext uri="{FF2B5EF4-FFF2-40B4-BE49-F238E27FC236}">
                <a16:creationId xmlns:a16="http://schemas.microsoft.com/office/drawing/2014/main" id="{27FA85A5-1C0C-506E-3E24-305DD86B9F8A}"/>
              </a:ext>
            </a:extLst>
          </p:cNvPr>
          <p:cNvGraphicFramePr>
            <a:graphicFrameLocks noChangeAspect="1"/>
          </p:cNvGraphicFramePr>
          <p:nvPr>
            <p:extLst>
              <p:ext uri="{D42A27DB-BD31-4B8C-83A1-F6EECF244321}">
                <p14:modId xmlns:p14="http://schemas.microsoft.com/office/powerpoint/2010/main" val="4264043115"/>
              </p:ext>
            </p:extLst>
          </p:nvPr>
        </p:nvGraphicFramePr>
        <p:xfrm>
          <a:off x="762000" y="1828800"/>
          <a:ext cx="3248025" cy="4367213"/>
        </p:xfrm>
        <a:graphic>
          <a:graphicData uri="http://schemas.openxmlformats.org/presentationml/2006/ole">
            <mc:AlternateContent xmlns:mc="http://schemas.openxmlformats.org/markup-compatibility/2006">
              <mc:Choice xmlns:v="urn:schemas-microsoft-com:vml" Requires="v">
                <p:oleObj name="Macro-Enabled Worksheet" r:id="rId5" imgW="3247949" imgH="4366932" progId="Excel.SheetMacroEnabled.12">
                  <p:link updateAutomatic="1"/>
                </p:oleObj>
              </mc:Choice>
              <mc:Fallback>
                <p:oleObj name="Macro-Enabled Worksheet" r:id="rId5" imgW="3247949" imgH="4366932" progId="Excel.SheetMacroEnabled.12">
                  <p:link updateAutomatic="1"/>
                  <p:pic>
                    <p:nvPicPr>
                      <p:cNvPr id="3" name="Object 2">
                        <a:extLst>
                          <a:ext uri="{FF2B5EF4-FFF2-40B4-BE49-F238E27FC236}">
                            <a16:creationId xmlns:a16="http://schemas.microsoft.com/office/drawing/2014/main" id="{27FA85A5-1C0C-506E-3E24-305DD86B9F8A}"/>
                          </a:ext>
                        </a:extLst>
                      </p:cNvPr>
                      <p:cNvPicPr/>
                      <p:nvPr/>
                    </p:nvPicPr>
                    <p:blipFill>
                      <a:blip r:embed="rId6"/>
                      <a:stretch>
                        <a:fillRect/>
                      </a:stretch>
                    </p:blipFill>
                    <p:spPr>
                      <a:xfrm>
                        <a:off x="762000" y="1828800"/>
                        <a:ext cx="3248025" cy="436721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6DB6467-95BB-278A-93E7-2075C9645872}"/>
              </a:ext>
            </a:extLst>
          </p:cNvPr>
          <p:cNvGraphicFramePr>
            <a:graphicFrameLocks noChangeAspect="1"/>
          </p:cNvGraphicFramePr>
          <p:nvPr>
            <p:extLst>
              <p:ext uri="{D42A27DB-BD31-4B8C-83A1-F6EECF244321}">
                <p14:modId xmlns:p14="http://schemas.microsoft.com/office/powerpoint/2010/main" val="1274191043"/>
              </p:ext>
            </p:extLst>
          </p:nvPr>
        </p:nvGraphicFramePr>
        <p:xfrm>
          <a:off x="4721225" y="4095750"/>
          <a:ext cx="4267200" cy="2100263"/>
        </p:xfrm>
        <a:graphic>
          <a:graphicData uri="http://schemas.openxmlformats.org/presentationml/2006/ole">
            <mc:AlternateContent xmlns:mc="http://schemas.openxmlformats.org/markup-compatibility/2006">
              <mc:Choice xmlns:v="urn:schemas-microsoft-com:vml" Requires="v">
                <p:oleObj name="Macro-Enabled Worksheet" r:id="rId7" imgW="4267200" imgH="2100162" progId="Excel.SheetMacroEnabled.12">
                  <p:link updateAutomatic="1"/>
                </p:oleObj>
              </mc:Choice>
              <mc:Fallback>
                <p:oleObj name="Macro-Enabled Worksheet" r:id="rId7" imgW="4267200" imgH="2100162" progId="Excel.SheetMacroEnabled.12">
                  <p:link updateAutomatic="1"/>
                  <p:pic>
                    <p:nvPicPr>
                      <p:cNvPr id="4" name="Object 3">
                        <a:extLst>
                          <a:ext uri="{FF2B5EF4-FFF2-40B4-BE49-F238E27FC236}">
                            <a16:creationId xmlns:a16="http://schemas.microsoft.com/office/drawing/2014/main" id="{16DB6467-95BB-278A-93E7-2075C9645872}"/>
                          </a:ext>
                        </a:extLst>
                      </p:cNvPr>
                      <p:cNvPicPr/>
                      <p:nvPr/>
                    </p:nvPicPr>
                    <p:blipFill>
                      <a:blip r:embed="rId8"/>
                      <a:stretch>
                        <a:fillRect/>
                      </a:stretch>
                    </p:blipFill>
                    <p:spPr>
                      <a:xfrm>
                        <a:off x="4721225" y="4095750"/>
                        <a:ext cx="4267200" cy="2100263"/>
                      </a:xfrm>
                      <a:prstGeom prst="rect">
                        <a:avLst/>
                      </a:prstGeom>
                    </p:spPr>
                  </p:pic>
                </p:oleObj>
              </mc:Fallback>
            </mc:AlternateContent>
          </a:graphicData>
        </a:graphic>
      </p:graphicFrame>
    </p:spTree>
    <p:extLst>
      <p:ext uri="{BB962C8B-B14F-4D97-AF65-F5344CB8AC3E}">
        <p14:creationId xmlns:p14="http://schemas.microsoft.com/office/powerpoint/2010/main" val="170706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22961" y="270731"/>
            <a:ext cx="7543800" cy="1450757"/>
          </a:xfrm>
        </p:spPr>
        <p:txBody>
          <a:bodyPr/>
          <a:lstStyle/>
          <a:p>
            <a:r>
              <a:rPr lang="en-CA" dirty="0"/>
              <a:t>Top 25 Credit Unions – Distribution Effectiveness</a:t>
            </a:r>
          </a:p>
        </p:txBody>
      </p:sp>
      <p:sp>
        <p:nvSpPr>
          <p:cNvPr id="9220"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7CDAE9D-81B6-4A05-88E8-F34148B65BA4}" type="slidenum">
              <a:rPr lang="en-US" b="0" smtClean="0">
                <a:solidFill>
                  <a:schemeClr val="bg1"/>
                </a:solidFill>
              </a:rPr>
              <a:pPr/>
              <a:t>7</a:t>
            </a:fld>
            <a:endParaRPr lang="en-US" b="0">
              <a:solidFill>
                <a:schemeClr val="bg1"/>
              </a:solidFill>
            </a:endParaRPr>
          </a:p>
        </p:txBody>
      </p:sp>
      <p:sp>
        <p:nvSpPr>
          <p:cNvPr id="9221" name="TextBox 1"/>
          <p:cNvSpPr txBox="1">
            <a:spLocks noChangeArrowheads="1"/>
          </p:cNvSpPr>
          <p:nvPr/>
        </p:nvSpPr>
        <p:spPr bwMode="auto">
          <a:xfrm>
            <a:off x="6438622" y="609600"/>
            <a:ext cx="19944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CA" b="0" dirty="0">
                <a:solidFill>
                  <a:srgbClr val="595959"/>
                </a:solidFill>
              </a:rPr>
              <a:t>Updated Semi Annually</a:t>
            </a:r>
          </a:p>
        </p:txBody>
      </p:sp>
      <p:sp>
        <p:nvSpPr>
          <p:cNvPr id="7" name="TextBox 6"/>
          <p:cNvSpPr txBox="1"/>
          <p:nvPr/>
        </p:nvSpPr>
        <p:spPr>
          <a:xfrm>
            <a:off x="7435850" y="6534626"/>
            <a:ext cx="556563" cy="215444"/>
          </a:xfrm>
          <a:prstGeom prst="rect">
            <a:avLst/>
          </a:prstGeom>
          <a:noFill/>
        </p:spPr>
        <p:txBody>
          <a:bodyPr wrap="none" rtlCol="0">
            <a:spAutoFit/>
          </a:bodyPr>
          <a:lstStyle/>
          <a:p>
            <a:r>
              <a:rPr lang="en-US" sz="800" b="0" dirty="0"/>
              <a:t>20 B11</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9" name="TextBox 8">
            <a:extLst>
              <a:ext uri="{FF2B5EF4-FFF2-40B4-BE49-F238E27FC236}">
                <a16:creationId xmlns:a16="http://schemas.microsoft.com/office/drawing/2014/main" id="{70EE2A28-9ED0-4447-BF30-47F85925406E}"/>
              </a:ext>
            </a:extLst>
          </p:cNvPr>
          <p:cNvSpPr txBox="1"/>
          <p:nvPr/>
        </p:nvSpPr>
        <p:spPr>
          <a:xfrm>
            <a:off x="7772400" y="5257800"/>
            <a:ext cx="1359838" cy="1015663"/>
          </a:xfrm>
          <a:prstGeom prst="rect">
            <a:avLst/>
          </a:prstGeom>
          <a:noFill/>
        </p:spPr>
        <p:txBody>
          <a:bodyPr wrap="square" rtlCol="0">
            <a:spAutoFit/>
          </a:bodyPr>
          <a:lstStyle/>
          <a:p>
            <a:r>
              <a:rPr lang="en-US" dirty="0"/>
              <a:t>Source:  </a:t>
            </a:r>
            <a:r>
              <a:rPr lang="en-US" b="0" dirty="0"/>
              <a:t>Canadian Credit Union Association top 100 Report</a:t>
            </a:r>
            <a:endParaRPr lang="en-US" dirty="0"/>
          </a:p>
        </p:txBody>
      </p:sp>
      <p:graphicFrame>
        <p:nvGraphicFramePr>
          <p:cNvPr id="4" name="Table 3">
            <a:extLst>
              <a:ext uri="{FF2B5EF4-FFF2-40B4-BE49-F238E27FC236}">
                <a16:creationId xmlns:a16="http://schemas.microsoft.com/office/drawing/2014/main" id="{9A384EF8-E7E7-4186-D55A-6ADDD482BE7F}"/>
              </a:ext>
            </a:extLst>
          </p:cNvPr>
          <p:cNvGraphicFramePr>
            <a:graphicFrameLocks noGrp="1"/>
          </p:cNvGraphicFramePr>
          <p:nvPr>
            <p:extLst>
              <p:ext uri="{D42A27DB-BD31-4B8C-83A1-F6EECF244321}">
                <p14:modId xmlns:p14="http://schemas.microsoft.com/office/powerpoint/2010/main" val="4044340028"/>
              </p:ext>
            </p:extLst>
          </p:nvPr>
        </p:nvGraphicFramePr>
        <p:xfrm>
          <a:off x="603274" y="1846362"/>
          <a:ext cx="7147355" cy="4022732"/>
        </p:xfrm>
        <a:graphic>
          <a:graphicData uri="http://schemas.openxmlformats.org/drawingml/2006/table">
            <a:tbl>
              <a:tblPr/>
              <a:tblGrid>
                <a:gridCol w="1932727">
                  <a:extLst>
                    <a:ext uri="{9D8B030D-6E8A-4147-A177-3AD203B41FA5}">
                      <a16:colId xmlns:a16="http://schemas.microsoft.com/office/drawing/2014/main" val="981267502"/>
                    </a:ext>
                  </a:extLst>
                </a:gridCol>
                <a:gridCol w="653579">
                  <a:extLst>
                    <a:ext uri="{9D8B030D-6E8A-4147-A177-3AD203B41FA5}">
                      <a16:colId xmlns:a16="http://schemas.microsoft.com/office/drawing/2014/main" val="3938167025"/>
                    </a:ext>
                  </a:extLst>
                </a:gridCol>
                <a:gridCol w="553208">
                  <a:extLst>
                    <a:ext uri="{9D8B030D-6E8A-4147-A177-3AD203B41FA5}">
                      <a16:colId xmlns:a16="http://schemas.microsoft.com/office/drawing/2014/main" val="1883067322"/>
                    </a:ext>
                  </a:extLst>
                </a:gridCol>
                <a:gridCol w="553208">
                  <a:extLst>
                    <a:ext uri="{9D8B030D-6E8A-4147-A177-3AD203B41FA5}">
                      <a16:colId xmlns:a16="http://schemas.microsoft.com/office/drawing/2014/main" val="1760595237"/>
                    </a:ext>
                  </a:extLst>
                </a:gridCol>
                <a:gridCol w="560211">
                  <a:extLst>
                    <a:ext uri="{9D8B030D-6E8A-4147-A177-3AD203B41FA5}">
                      <a16:colId xmlns:a16="http://schemas.microsoft.com/office/drawing/2014/main" val="777743509"/>
                    </a:ext>
                  </a:extLst>
                </a:gridCol>
                <a:gridCol w="553208">
                  <a:extLst>
                    <a:ext uri="{9D8B030D-6E8A-4147-A177-3AD203B41FA5}">
                      <a16:colId xmlns:a16="http://schemas.microsoft.com/office/drawing/2014/main" val="1295855745"/>
                    </a:ext>
                  </a:extLst>
                </a:gridCol>
                <a:gridCol w="553208">
                  <a:extLst>
                    <a:ext uri="{9D8B030D-6E8A-4147-A177-3AD203B41FA5}">
                      <a16:colId xmlns:a16="http://schemas.microsoft.com/office/drawing/2014/main" val="2553273806"/>
                    </a:ext>
                  </a:extLst>
                </a:gridCol>
                <a:gridCol w="497187">
                  <a:extLst>
                    <a:ext uri="{9D8B030D-6E8A-4147-A177-3AD203B41FA5}">
                      <a16:colId xmlns:a16="http://schemas.microsoft.com/office/drawing/2014/main" val="3256121793"/>
                    </a:ext>
                  </a:extLst>
                </a:gridCol>
                <a:gridCol w="793632">
                  <a:extLst>
                    <a:ext uri="{9D8B030D-6E8A-4147-A177-3AD203B41FA5}">
                      <a16:colId xmlns:a16="http://schemas.microsoft.com/office/drawing/2014/main" val="449877141"/>
                    </a:ext>
                  </a:extLst>
                </a:gridCol>
                <a:gridCol w="497187">
                  <a:extLst>
                    <a:ext uri="{9D8B030D-6E8A-4147-A177-3AD203B41FA5}">
                      <a16:colId xmlns:a16="http://schemas.microsoft.com/office/drawing/2014/main" val="3580057907"/>
                    </a:ext>
                  </a:extLst>
                </a:gridCol>
              </a:tblGrid>
              <a:tr h="364852">
                <a:tc>
                  <a:txBody>
                    <a:bodyPr/>
                    <a:lstStyle/>
                    <a:p>
                      <a:pPr algn="ctr" fontAlgn="ctr"/>
                      <a:r>
                        <a:rPr lang="en-CA" sz="700" b="1" i="0" u="none" strike="noStrike">
                          <a:solidFill>
                            <a:srgbClr val="FFFFFF"/>
                          </a:solidFill>
                          <a:effectLst/>
                          <a:latin typeface="Arial" panose="020B0604020202020204" pitchFamily="34" charset="0"/>
                        </a:rPr>
                        <a:t>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Assets $MM Q2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Q2 2024 Members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12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60 Month % Change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Q2 2024 # Locations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Assets per Location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a:txBody>
                    <a:bodyPr/>
                    <a:lstStyle/>
                    <a:p>
                      <a:pPr algn="ctr" fontAlgn="ctr"/>
                      <a:r>
                        <a:rPr lang="en-CA" sz="700" b="1" i="0" u="none" strike="noStrike">
                          <a:solidFill>
                            <a:srgbClr val="FFFFFF"/>
                          </a:solidFill>
                          <a:effectLst/>
                          <a:latin typeface="Arial" panose="020B0604020202020204" pitchFamily="34" charset="0"/>
                        </a:rPr>
                        <a:t> Members per location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extLst>
                  <a:ext uri="{0D108BD9-81ED-4DB2-BD59-A6C34878D82A}">
                    <a16:rowId xmlns:a16="http://schemas.microsoft.com/office/drawing/2014/main" val="775659246"/>
                  </a:ext>
                </a:extLst>
              </a:tr>
              <a:tr h="154360">
                <a:tc>
                  <a:txBody>
                    <a:bodyPr/>
                    <a:lstStyle/>
                    <a:p>
                      <a:pPr algn="l" fontAlgn="ctr"/>
                      <a:r>
                        <a:rPr lang="en-CA" sz="700" b="0" i="0" u="none" strike="noStrike">
                          <a:effectLst/>
                          <a:latin typeface="Arial" panose="020B0604020202020204" pitchFamily="34" charset="0"/>
                        </a:rPr>
                        <a:t>Vancity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29,044.7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544,926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569,503,968.1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10,296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56706431"/>
                  </a:ext>
                </a:extLst>
              </a:tr>
              <a:tr h="154360">
                <a:tc>
                  <a:txBody>
                    <a:bodyPr/>
                    <a:lstStyle/>
                    <a:p>
                      <a:pPr algn="l" fontAlgn="ctr"/>
                      <a:r>
                        <a:rPr lang="en-CA" sz="700" b="0" i="0" u="none" strike="noStrike">
                          <a:effectLst/>
                          <a:latin typeface="Arial" panose="020B0604020202020204" pitchFamily="34" charset="0"/>
                        </a:rPr>
                        <a:t>Meridian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27,053.5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391,023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297,290,899.5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      4,321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1688254"/>
                  </a:ext>
                </a:extLst>
              </a:tr>
              <a:tr h="140328">
                <a:tc>
                  <a:txBody>
                    <a:bodyPr/>
                    <a:lstStyle/>
                    <a:p>
                      <a:pPr algn="l" fontAlgn="ctr"/>
                      <a:r>
                        <a:rPr lang="en-CA" sz="700" b="0" i="0" u="none" strike="noStrike">
                          <a:effectLst/>
                          <a:latin typeface="Arial" panose="020B0604020202020204" pitchFamily="34" charset="0"/>
                        </a:rPr>
                        <a:t>Coast Capital Savings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21,794.8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599,286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484,329,202.6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13,144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64074512"/>
                  </a:ext>
                </a:extLst>
              </a:tr>
              <a:tr h="140328">
                <a:tc>
                  <a:txBody>
                    <a:bodyPr/>
                    <a:lstStyle/>
                    <a:p>
                      <a:pPr algn="l" fontAlgn="ctr"/>
                      <a:r>
                        <a:rPr lang="en-CA" sz="700" b="0" i="0" u="none" strike="noStrike">
                          <a:effectLst/>
                          <a:latin typeface="Arial" panose="020B0604020202020204" pitchFamily="34" charset="0"/>
                        </a:rPr>
                        <a:t>Servus Credit Union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21,108.3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9C0006"/>
                          </a:solidFill>
                          <a:effectLst/>
                          <a:latin typeface="Arial" panose="020B0604020202020204" pitchFamily="34" charset="0"/>
                        </a:rPr>
                        <a:t>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471,163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9C0006"/>
                          </a:solidFill>
                          <a:effectLst/>
                          <a:latin typeface="Arial" panose="020B0604020202020204" pitchFamily="34" charset="0"/>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107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197,273,514.0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3,589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7106724"/>
                  </a:ext>
                </a:extLst>
              </a:tr>
              <a:tr h="140328">
                <a:tc>
                  <a:txBody>
                    <a:bodyPr/>
                    <a:lstStyle/>
                    <a:p>
                      <a:pPr algn="l" fontAlgn="ctr"/>
                      <a:r>
                        <a:rPr lang="en-CA" sz="700" b="0" i="0" u="none" strike="noStrike">
                          <a:effectLst/>
                          <a:latin typeface="Arial" panose="020B0604020202020204" pitchFamily="34" charset="0"/>
                        </a:rPr>
                        <a:t>First West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14,352.6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257,231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305,375,119.6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5,241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45775190"/>
                  </a:ext>
                </a:extLst>
              </a:tr>
              <a:tr h="140328">
                <a:tc>
                  <a:txBody>
                    <a:bodyPr/>
                    <a:lstStyle/>
                    <a:p>
                      <a:pPr algn="l" fontAlgn="ctr"/>
                      <a:r>
                        <a:rPr lang="en-CA" sz="700" b="0" i="0" u="none" strike="noStrike">
                          <a:effectLst/>
                          <a:latin typeface="Arial" panose="020B0604020202020204" pitchFamily="34" charset="0"/>
                        </a:rPr>
                        <a:t>Desjardins Ontario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13,198.0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138,816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#DIV/0!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CA" sz="700" b="0" i="0" u="none" strike="noStrike">
                          <a:effectLst/>
                          <a:latin typeface="Arial" panose="020B0604020202020204" pitchFamily="34" charset="0"/>
                        </a:rPr>
                        <a:t>           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299,955,017.4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      2,972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4036436"/>
                  </a:ext>
                </a:extLst>
              </a:tr>
              <a:tr h="140328">
                <a:tc>
                  <a:txBody>
                    <a:bodyPr/>
                    <a:lstStyle/>
                    <a:p>
                      <a:pPr algn="l" fontAlgn="ctr"/>
                      <a:r>
                        <a:rPr lang="en-CA" sz="700" b="0" i="0" u="none" strike="noStrike">
                          <a:effectLst/>
                          <a:latin typeface="Arial" panose="020B0604020202020204" pitchFamily="34" charset="0"/>
                        </a:rPr>
                        <a:t>Access Credit Union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12,665.6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359.4%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206,259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292.8%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CA" sz="700" b="0" i="0" u="none" strike="noStrike">
                          <a:effectLst/>
                          <a:latin typeface="Arial" panose="020B0604020202020204" pitchFamily="34" charset="0"/>
                        </a:rPr>
                        <a:t>           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218,371,611.2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      1,558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11029891"/>
                  </a:ext>
                </a:extLst>
              </a:tr>
              <a:tr h="140328">
                <a:tc>
                  <a:txBody>
                    <a:bodyPr/>
                    <a:lstStyle/>
                    <a:p>
                      <a:pPr algn="l" fontAlgn="ctr"/>
                      <a:r>
                        <a:rPr lang="en-CA" sz="700" b="0" i="0" u="none" strike="noStrike">
                          <a:effectLst/>
                          <a:latin typeface="Arial" panose="020B0604020202020204" pitchFamily="34" charset="0"/>
                        </a:rPr>
                        <a:t>Steinbach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9,800.7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111,395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3,266,913,484.0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33,574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542595396"/>
                  </a:ext>
                </a:extLst>
              </a:tr>
              <a:tr h="140328">
                <a:tc>
                  <a:txBody>
                    <a:bodyPr/>
                    <a:lstStyle/>
                    <a:p>
                      <a:pPr algn="l" fontAlgn="ctr"/>
                      <a:r>
                        <a:rPr lang="en-CA" sz="700" b="0" i="0" u="none" strike="noStrike">
                          <a:effectLst/>
                          <a:latin typeface="Arial" panose="020B0604020202020204" pitchFamily="34" charset="0"/>
                        </a:rPr>
                        <a:t>Beam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CA" sz="700" b="0" i="0" u="none" strike="noStrike">
                          <a:effectLst/>
                          <a:latin typeface="Arial" panose="020B0604020202020204" pitchFamily="34" charset="0"/>
                        </a:rPr>
                        <a:t>8,500.6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283.3%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163,746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390.8%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CA" sz="700" b="0" i="0" u="none" strike="noStrike">
                          <a:effectLst/>
                          <a:latin typeface="Arial" panose="020B0604020202020204" pitchFamily="34" charset="0"/>
                        </a:rPr>
                        <a:t>           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160,389,232.9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         696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33217425"/>
                  </a:ext>
                </a:extLst>
              </a:tr>
              <a:tr h="140328">
                <a:tc>
                  <a:txBody>
                    <a:bodyPr/>
                    <a:lstStyle/>
                    <a:p>
                      <a:pPr algn="l" fontAlgn="ctr"/>
                      <a:r>
                        <a:rPr lang="en-CA" sz="700" b="0" i="0" u="none" strike="noStrike">
                          <a:effectLst/>
                          <a:latin typeface="Arial" panose="020B0604020202020204" pitchFamily="34" charset="0"/>
                        </a:rPr>
                        <a:t>Alterna Savings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8,073.1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182,022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192,215,595.2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3,687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1805837"/>
                  </a:ext>
                </a:extLst>
              </a:tr>
              <a:tr h="140328">
                <a:tc>
                  <a:txBody>
                    <a:bodyPr/>
                    <a:lstStyle/>
                    <a:p>
                      <a:pPr algn="l" fontAlgn="ctr"/>
                      <a:r>
                        <a:rPr lang="en-CA" sz="700" b="0" i="0" u="none" strike="noStrike">
                          <a:effectLst/>
                          <a:latin typeface="Arial" panose="020B0604020202020204" pitchFamily="34" charset="0"/>
                        </a:rPr>
                        <a:t>Affinity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8,029.3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128,052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163,863,633.0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      2,549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89505716"/>
                  </a:ext>
                </a:extLst>
              </a:tr>
              <a:tr h="130972">
                <a:tc>
                  <a:txBody>
                    <a:bodyPr/>
                    <a:lstStyle/>
                    <a:p>
                      <a:pPr algn="l" fontAlgn="ctr"/>
                      <a:r>
                        <a:rPr lang="en-CA" sz="700" b="0" i="0" u="none" strike="noStrike">
                          <a:effectLst/>
                          <a:latin typeface="Arial" panose="020B0604020202020204" pitchFamily="34" charset="0"/>
                        </a:rPr>
                        <a:t>Prospera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8,024.8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111.8%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113,871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006100"/>
                          </a:solidFill>
                          <a:effectLst/>
                          <a:latin typeface="Arial" panose="020B0604020202020204" pitchFamily="34" charset="0"/>
                        </a:rPr>
                        <a:t>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CA" sz="700" b="0" i="0" u="none" strike="noStrike">
                          <a:effectLst/>
                          <a:latin typeface="Arial" panose="020B0604020202020204" pitchFamily="34" charset="0"/>
                        </a:rPr>
                        <a:t>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334,367,603.4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4,927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726742841"/>
                  </a:ext>
                </a:extLst>
              </a:tr>
              <a:tr h="140328">
                <a:tc>
                  <a:txBody>
                    <a:bodyPr/>
                    <a:lstStyle/>
                    <a:p>
                      <a:pPr algn="l" fontAlgn="ctr"/>
                      <a:r>
                        <a:rPr lang="en-CA" sz="700" b="0" i="0" u="none" strike="noStrike">
                          <a:effectLst/>
                          <a:latin typeface="Arial" panose="020B0604020202020204" pitchFamily="34" charset="0"/>
                        </a:rPr>
                        <a:t>DUCA Financial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7,737.7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94,553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CA" sz="700" b="0" i="0" u="none" strike="noStrike">
                          <a:effectLst/>
                          <a:latin typeface="Arial" panose="020B0604020202020204" pitchFamily="34" charset="0"/>
                        </a:rPr>
                        <a:t>           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407,249,505.6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      4,337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4344609"/>
                  </a:ext>
                </a:extLst>
              </a:tr>
              <a:tr h="140328">
                <a:tc>
                  <a:txBody>
                    <a:bodyPr/>
                    <a:lstStyle/>
                    <a:p>
                      <a:pPr algn="l" fontAlgn="ctr"/>
                      <a:r>
                        <a:rPr lang="en-CA" sz="700" b="0" i="0" u="none" strike="noStrike">
                          <a:effectLst/>
                          <a:latin typeface="Arial" panose="020B0604020202020204" pitchFamily="34" charset="0"/>
                        </a:rPr>
                        <a:t>Connect First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7,159.5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133,218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162,715,409.1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      2,835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01070704"/>
                  </a:ext>
                </a:extLst>
              </a:tr>
              <a:tr h="140328">
                <a:tc>
                  <a:txBody>
                    <a:bodyPr/>
                    <a:lstStyle/>
                    <a:p>
                      <a:pPr algn="l" fontAlgn="ctr"/>
                      <a:r>
                        <a:rPr lang="en-CA" sz="700" b="0" i="0" u="none" strike="noStrike">
                          <a:effectLst/>
                          <a:latin typeface="Arial" panose="020B0604020202020204" pitchFamily="34" charset="0"/>
                        </a:rPr>
                        <a:t>Conexus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7,017.8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142,574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233,927,465.9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4,403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8415241"/>
                  </a:ext>
                </a:extLst>
              </a:tr>
              <a:tr h="140328">
                <a:tc>
                  <a:txBody>
                    <a:bodyPr/>
                    <a:lstStyle/>
                    <a:p>
                      <a:pPr algn="l" fontAlgn="ctr"/>
                      <a:r>
                        <a:rPr lang="en-CA" sz="700" b="0" i="0" u="none" strike="noStrike">
                          <a:effectLst/>
                          <a:latin typeface="Arial" panose="020B0604020202020204" pitchFamily="34" charset="0"/>
                        </a:rPr>
                        <a:t>Assiniboine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6,178.5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143,979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343,249,188.6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6,882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32004987"/>
                  </a:ext>
                </a:extLst>
              </a:tr>
              <a:tr h="140328">
                <a:tc>
                  <a:txBody>
                    <a:bodyPr/>
                    <a:lstStyle/>
                    <a:p>
                      <a:pPr algn="l" fontAlgn="ctr"/>
                      <a:r>
                        <a:rPr lang="en-CA" sz="700" b="0" i="0" u="none" strike="noStrike">
                          <a:effectLst/>
                          <a:latin typeface="Arial" panose="020B0604020202020204" pitchFamily="34" charset="0"/>
                        </a:rPr>
                        <a:t>Libro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700" b="0" i="0" u="none" strike="noStrike">
                          <a:effectLst/>
                          <a:latin typeface="Arial" panose="020B0604020202020204" pitchFamily="34" charset="0"/>
                        </a:rPr>
                        <a:t>6,100.8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CA" sz="700" b="0" i="0" u="none" strike="noStrike">
                          <a:solidFill>
                            <a:srgbClr val="9C0006"/>
                          </a:solidFill>
                          <a:effectLst/>
                          <a:latin typeface="Arial" panose="020B060402020202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118,459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179,435,617.6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3,215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978364"/>
                  </a:ext>
                </a:extLst>
              </a:tr>
              <a:tr h="130972">
                <a:tc>
                  <a:txBody>
                    <a:bodyPr/>
                    <a:lstStyle/>
                    <a:p>
                      <a:pPr algn="l" fontAlgn="ctr"/>
                      <a:r>
                        <a:rPr lang="en-CA" sz="700" b="0" i="0" u="none" strike="noStrike">
                          <a:effectLst/>
                          <a:latin typeface="Arial" panose="020B0604020202020204" pitchFamily="34" charset="0"/>
                        </a:rPr>
                        <a:t>FirstOntario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6,063.4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125,966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189,481,843.8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3,748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673026"/>
                  </a:ext>
                </a:extLst>
              </a:tr>
              <a:tr h="140328">
                <a:tc>
                  <a:txBody>
                    <a:bodyPr/>
                    <a:lstStyle/>
                    <a:p>
                      <a:pPr algn="l" fontAlgn="ctr"/>
                      <a:r>
                        <a:rPr lang="en-CA" sz="700" b="0" i="0" u="none" strike="noStrike">
                          <a:effectLst/>
                          <a:latin typeface="Arial" panose="020B0604020202020204" pitchFamily="34" charset="0"/>
                        </a:rPr>
                        <a:t>Uni Financial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5,395.2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156,132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128,456,983.1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3,507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0853763"/>
                  </a:ext>
                </a:extLst>
              </a:tr>
              <a:tr h="140328">
                <a:tc>
                  <a:txBody>
                    <a:bodyPr/>
                    <a:lstStyle/>
                    <a:p>
                      <a:pPr algn="l" fontAlgn="ctr"/>
                      <a:r>
                        <a:rPr lang="en-CA" sz="700" b="0" i="0" u="none" strike="noStrike">
                          <a:effectLst/>
                          <a:latin typeface="Arial" panose="020B0604020202020204" pitchFamily="34" charset="0"/>
                        </a:rPr>
                        <a:t>Blue Shore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5,276.7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33,101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439,721,083.3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      2,896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5517982"/>
                  </a:ext>
                </a:extLst>
              </a:tr>
              <a:tr h="140328">
                <a:tc>
                  <a:txBody>
                    <a:bodyPr/>
                    <a:lstStyle/>
                    <a:p>
                      <a:pPr algn="l" fontAlgn="ctr"/>
                      <a:r>
                        <a:rPr lang="en-CA" sz="700" b="0" i="0" u="none" strike="noStrike">
                          <a:effectLst/>
                          <a:latin typeface="Arial" panose="020B0604020202020204" pitchFamily="34" charset="0"/>
                        </a:rPr>
                        <a:t>Windsor Family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5,173.8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73,724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CA" sz="700" b="0" i="0" u="none" strike="noStrike">
                          <a:effectLst/>
                          <a:latin typeface="Arial" panose="020B0604020202020204" pitchFamily="34" charset="0"/>
                        </a:rPr>
                        <a:t>           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369,558,251.9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effectLst/>
                          <a:latin typeface="Arial" panose="020B0604020202020204" pitchFamily="34" charset="0"/>
                        </a:rPr>
                        <a:t>      4,206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782216"/>
                  </a:ext>
                </a:extLst>
              </a:tr>
              <a:tr h="140328">
                <a:tc>
                  <a:txBody>
                    <a:bodyPr/>
                    <a:lstStyle/>
                    <a:p>
                      <a:pPr algn="l" fontAlgn="ctr"/>
                      <a:r>
                        <a:rPr lang="en-CA" sz="700" b="0" i="0" u="none" strike="noStrike">
                          <a:effectLst/>
                          <a:latin typeface="Arial" panose="020B0604020202020204" pitchFamily="34" charset="0"/>
                        </a:rPr>
                        <a:t>Cambrian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4,903.3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69,979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445,752,073.9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006100"/>
                          </a:solidFill>
                          <a:effectLst/>
                          <a:latin typeface="Arial" panose="020B0604020202020204" pitchFamily="34" charset="0"/>
                        </a:rPr>
                        <a:t>      6,035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85776852"/>
                  </a:ext>
                </a:extLst>
              </a:tr>
              <a:tr h="140328">
                <a:tc>
                  <a:txBody>
                    <a:bodyPr/>
                    <a:lstStyle/>
                    <a:p>
                      <a:pPr algn="l" fontAlgn="ctr"/>
                      <a:r>
                        <a:rPr lang="en-CA" sz="700" b="0" i="0" u="none" strike="noStrike">
                          <a:effectLst/>
                          <a:latin typeface="Arial" panose="020B0604020202020204" pitchFamily="34" charset="0"/>
                        </a:rPr>
                        <a:t>Innovation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3,999.0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9C0006"/>
                          </a:solidFill>
                          <a:effectLst/>
                          <a:latin typeface="Arial" panose="020B0604020202020204" pitchFamily="34"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65,218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006100"/>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0" i="0" u="none" strike="noStrike">
                          <a:solidFill>
                            <a:srgbClr val="9C0006"/>
                          </a:solidFill>
                          <a:effectLst/>
                          <a:latin typeface="Arial" panose="020B060402020202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142,820,912.1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      2,076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53195776"/>
                  </a:ext>
                </a:extLst>
              </a:tr>
              <a:tr h="140328">
                <a:tc>
                  <a:txBody>
                    <a:bodyPr/>
                    <a:lstStyle/>
                    <a:p>
                      <a:pPr algn="l" fontAlgn="ctr"/>
                      <a:r>
                        <a:rPr lang="en-CA" sz="700" b="0" i="0" u="none" strike="noStrike">
                          <a:effectLst/>
                          <a:latin typeface="Arial" panose="020B0604020202020204" pitchFamily="34" charset="0"/>
                        </a:rPr>
                        <a:t>Coastal Community Credit Union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CA" sz="700" b="0" i="0" u="none" strike="noStrike">
                          <a:effectLst/>
                          <a:latin typeface="Arial" panose="020B0604020202020204" pitchFamily="34" charset="0"/>
                        </a:rPr>
                        <a:t>3,356.3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83,385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139,847,829.4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      3,571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7582655"/>
                  </a:ext>
                </a:extLst>
              </a:tr>
              <a:tr h="140328">
                <a:tc>
                  <a:txBody>
                    <a:bodyPr/>
                    <a:lstStyle/>
                    <a:p>
                      <a:pPr algn="l" fontAlgn="ctr"/>
                      <a:r>
                        <a:rPr lang="en-CA" sz="700" b="0" i="0" u="none" strike="noStrike">
                          <a:effectLst/>
                          <a:latin typeface="Arial" panose="020B0604020202020204" pitchFamily="34" charset="0"/>
                        </a:rPr>
                        <a:t>Your Neighbourhood CU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ctr"/>
                      <a:r>
                        <a:rPr lang="en-CA" sz="700" b="0" i="0" u="none" strike="noStrike">
                          <a:effectLst/>
                          <a:latin typeface="Arial" panose="020B0604020202020204" pitchFamily="34" charset="0"/>
                        </a:rPr>
                        <a:t>2,571.0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effectLst/>
                          <a:latin typeface="Arial" panose="020B0604020202020204" pitchFamily="34" charset="0"/>
                        </a:rPr>
                        <a:t>50,071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ctr"/>
                      <a:r>
                        <a:rPr lang="en-CA" sz="700" b="0" i="0" u="none" strike="noStrike">
                          <a:solidFill>
                            <a:srgbClr val="9C0006"/>
                          </a:solidFill>
                          <a:effectLst/>
                          <a:latin typeface="Arial" panose="020B0604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ctr"/>
                      <a:r>
                        <a:rPr lang="en-CA" sz="700" b="0" i="0" u="none" strike="noStrike">
                          <a:effectLst/>
                          <a:latin typeface="Arial" panose="020B0604020202020204" pitchFamily="34" charset="0"/>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effectLst/>
                          <a:latin typeface="Arial" panose="020B0604020202020204" pitchFamily="34" charset="0"/>
                        </a:rPr>
                        <a:t>142,832,356.9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0" i="0" u="none" strike="noStrike">
                          <a:solidFill>
                            <a:srgbClr val="9C0006"/>
                          </a:solidFill>
                          <a:effectLst/>
                          <a:latin typeface="Arial" panose="020B0604020202020204" pitchFamily="34" charset="0"/>
                        </a:rPr>
                        <a:t>      2,842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83510453"/>
                  </a:ext>
                </a:extLst>
              </a:tr>
              <a:tr h="140328">
                <a:tc>
                  <a:txBody>
                    <a:bodyPr/>
                    <a:lstStyle/>
                    <a:p>
                      <a:pPr algn="l" fontAlgn="ctr"/>
                      <a:r>
                        <a:rPr lang="en-CA" sz="700" b="1" i="0" u="none" strike="noStrike">
                          <a:effectLst/>
                          <a:latin typeface="Arial" panose="020B0604020202020204" pitchFamily="34" charset="0"/>
                        </a:rPr>
                        <a:t>Top 25 Credit Unions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CA" sz="700" b="1" i="0" u="none" strike="noStrike">
                          <a:effectLst/>
                          <a:latin typeface="Arial" panose="020B0604020202020204" pitchFamily="34" charset="0"/>
                        </a:rPr>
                        <a:t>252,579.0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effectLst/>
                          <a:latin typeface="Arial" panose="020B0604020202020204" pitchFamily="34" charset="0"/>
                        </a:rPr>
                        <a:t>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effectLst/>
                          <a:latin typeface="Arial" panose="020B0604020202020204" pitchFamily="34" charset="0"/>
                        </a:rPr>
                        <a:t> 4,598,149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effectLst/>
                          <a:latin typeface="Arial" panose="020B060402020202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effectLst/>
                          <a:latin typeface="Arial" panose="020B0604020202020204" pitchFamily="34" charset="0"/>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effectLst/>
                          <a:latin typeface="Arial" panose="020B0604020202020204" pitchFamily="34" charset="0"/>
                        </a:rPr>
                        <a:t>         940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CA" sz="700" b="1" i="0" u="none" strike="noStrike">
                          <a:solidFill>
                            <a:srgbClr val="006100"/>
                          </a:solidFill>
                          <a:effectLst/>
                          <a:latin typeface="Arial" panose="020B0604020202020204" pitchFamily="34" charset="0"/>
                        </a:rPr>
                        <a:t>268,701,098.9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CA" sz="700" b="1" i="0" u="none" strike="noStrike" dirty="0">
                          <a:solidFill>
                            <a:srgbClr val="006100"/>
                          </a:solidFill>
                          <a:effectLst/>
                          <a:latin typeface="Arial" panose="020B0604020202020204" pitchFamily="34" charset="0"/>
                        </a:rPr>
                        <a:t>      4,353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43462740"/>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99" y="455365"/>
            <a:ext cx="4065963" cy="1600200"/>
          </a:xfrm>
        </p:spPr>
        <p:txBody>
          <a:bodyPr/>
          <a:lstStyle/>
          <a:p>
            <a:r>
              <a:rPr lang="en-CA" dirty="0"/>
              <a:t>% Changes in Share of Saskatchewan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70</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Graphic 9">
            <a:extLst>
              <a:ext uri="{FF2B5EF4-FFF2-40B4-BE49-F238E27FC236}">
                <a16:creationId xmlns:a16="http://schemas.microsoft.com/office/drawing/2014/main" id="{F68B7222-EAC3-A24B-82B6-2F8169B56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461" y="943356"/>
            <a:ext cx="3238539" cy="530908"/>
          </a:xfrm>
          <a:prstGeom prst="rect">
            <a:avLst/>
          </a:prstGeom>
        </p:spPr>
      </p:pic>
      <p:graphicFrame>
        <p:nvGraphicFramePr>
          <p:cNvPr id="5" name="Object 4">
            <a:extLst>
              <a:ext uri="{FF2B5EF4-FFF2-40B4-BE49-F238E27FC236}">
                <a16:creationId xmlns:a16="http://schemas.microsoft.com/office/drawing/2014/main" id="{B45D9576-B8CA-10B4-4A63-193C1725BD31}"/>
              </a:ext>
            </a:extLst>
          </p:cNvPr>
          <p:cNvGraphicFramePr>
            <a:graphicFrameLocks noChangeAspect="1"/>
          </p:cNvGraphicFramePr>
          <p:nvPr>
            <p:extLst>
              <p:ext uri="{D42A27DB-BD31-4B8C-83A1-F6EECF244321}">
                <p14:modId xmlns:p14="http://schemas.microsoft.com/office/powerpoint/2010/main" val="236599846"/>
              </p:ext>
            </p:extLst>
          </p:nvPr>
        </p:nvGraphicFramePr>
        <p:xfrm>
          <a:off x="203200" y="1828800"/>
          <a:ext cx="4276725" cy="4324350"/>
        </p:xfrm>
        <a:graphic>
          <a:graphicData uri="http://schemas.openxmlformats.org/presentationml/2006/ole">
            <mc:AlternateContent xmlns:mc="http://schemas.openxmlformats.org/markup-compatibility/2006">
              <mc:Choice xmlns:v="urn:schemas-microsoft-com:vml" Requires="v">
                <p:oleObj name="Macro-Enabled Worksheet" r:id="rId5" imgW="4276547" imgH="4324171" progId="Excel.SheetMacroEnabled.12">
                  <p:link updateAutomatic="1"/>
                </p:oleObj>
              </mc:Choice>
              <mc:Fallback>
                <p:oleObj name="Macro-Enabled Worksheet" r:id="rId5" imgW="4276547" imgH="4324171" progId="Excel.SheetMacroEnabled.12">
                  <p:link updateAutomatic="1"/>
                  <p:pic>
                    <p:nvPicPr>
                      <p:cNvPr id="5" name="Object 4">
                        <a:extLst>
                          <a:ext uri="{FF2B5EF4-FFF2-40B4-BE49-F238E27FC236}">
                            <a16:creationId xmlns:a16="http://schemas.microsoft.com/office/drawing/2014/main" id="{B45D9576-B8CA-10B4-4A63-193C1725BD31}"/>
                          </a:ext>
                        </a:extLst>
                      </p:cNvPr>
                      <p:cNvPicPr/>
                      <p:nvPr/>
                    </p:nvPicPr>
                    <p:blipFill>
                      <a:blip r:embed="rId6"/>
                      <a:stretch>
                        <a:fillRect/>
                      </a:stretch>
                    </p:blipFill>
                    <p:spPr>
                      <a:xfrm>
                        <a:off x="203200" y="1828800"/>
                        <a:ext cx="4276725" cy="43243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401AE68-180E-F3AD-5810-06717C322C67}"/>
              </a:ext>
            </a:extLst>
          </p:cNvPr>
          <p:cNvGraphicFramePr>
            <a:graphicFrameLocks noChangeAspect="1"/>
          </p:cNvGraphicFramePr>
          <p:nvPr>
            <p:extLst>
              <p:ext uri="{D42A27DB-BD31-4B8C-83A1-F6EECF244321}">
                <p14:modId xmlns:p14="http://schemas.microsoft.com/office/powerpoint/2010/main" val="3592639572"/>
              </p:ext>
            </p:extLst>
          </p:nvPr>
        </p:nvGraphicFramePr>
        <p:xfrm>
          <a:off x="4637088" y="4270375"/>
          <a:ext cx="4267200" cy="1909763"/>
        </p:xfrm>
        <a:graphic>
          <a:graphicData uri="http://schemas.openxmlformats.org/presentationml/2006/ole">
            <mc:AlternateContent xmlns:mc="http://schemas.openxmlformats.org/markup-compatibility/2006">
              <mc:Choice xmlns:v="urn:schemas-microsoft-com:vml" Requires="v">
                <p:oleObj name="Macro-Enabled Worksheet" r:id="rId7" imgW="4267200" imgH="1909751" progId="Excel.SheetMacroEnabled.12">
                  <p:link updateAutomatic="1"/>
                </p:oleObj>
              </mc:Choice>
              <mc:Fallback>
                <p:oleObj name="Macro-Enabled Worksheet" r:id="rId7" imgW="4267200" imgH="1909751" progId="Excel.SheetMacroEnabled.12">
                  <p:link updateAutomatic="1"/>
                  <p:pic>
                    <p:nvPicPr>
                      <p:cNvPr id="4" name="Object 3">
                        <a:extLst>
                          <a:ext uri="{FF2B5EF4-FFF2-40B4-BE49-F238E27FC236}">
                            <a16:creationId xmlns:a16="http://schemas.microsoft.com/office/drawing/2014/main" id="{5401AE68-180E-F3AD-5810-06717C322C67}"/>
                          </a:ext>
                        </a:extLst>
                      </p:cNvPr>
                      <p:cNvPicPr/>
                      <p:nvPr/>
                    </p:nvPicPr>
                    <p:blipFill>
                      <a:blip r:embed="rId8"/>
                      <a:stretch>
                        <a:fillRect/>
                      </a:stretch>
                    </p:blipFill>
                    <p:spPr>
                      <a:xfrm>
                        <a:off x="4637088" y="4270375"/>
                        <a:ext cx="4267200" cy="1909763"/>
                      </a:xfrm>
                      <a:prstGeom prst="rect">
                        <a:avLst/>
                      </a:prstGeom>
                    </p:spPr>
                  </p:pic>
                </p:oleObj>
              </mc:Fallback>
            </mc:AlternateContent>
          </a:graphicData>
        </a:graphic>
      </p:graphicFrame>
    </p:spTree>
    <p:extLst>
      <p:ext uri="{BB962C8B-B14F-4D97-AF65-F5344CB8AC3E}">
        <p14:creationId xmlns:p14="http://schemas.microsoft.com/office/powerpoint/2010/main" val="3031809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428244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71</a:t>
            </a:fld>
            <a:endParaRPr lang="en-US"/>
          </a:p>
        </p:txBody>
      </p:sp>
      <p:pic>
        <p:nvPicPr>
          <p:cNvPr id="11" name="Graphic 10">
            <a:extLst>
              <a:ext uri="{FF2B5EF4-FFF2-40B4-BE49-F238E27FC236}">
                <a16:creationId xmlns:a16="http://schemas.microsoft.com/office/drawing/2014/main" id="{4081BBE4-F552-EC01-1A5A-245C4F001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261" y="1066800"/>
            <a:ext cx="3238539" cy="530908"/>
          </a:xfrm>
          <a:prstGeom prst="rect">
            <a:avLst/>
          </a:prstGeom>
        </p:spPr>
      </p:pic>
      <p:graphicFrame>
        <p:nvGraphicFramePr>
          <p:cNvPr id="5" name="Object 4">
            <a:extLst>
              <a:ext uri="{FF2B5EF4-FFF2-40B4-BE49-F238E27FC236}">
                <a16:creationId xmlns:a16="http://schemas.microsoft.com/office/drawing/2014/main" id="{5DC40447-1E6E-3779-5502-F0300CC90BEF}"/>
              </a:ext>
            </a:extLst>
          </p:cNvPr>
          <p:cNvGraphicFramePr>
            <a:graphicFrameLocks noChangeAspect="1"/>
          </p:cNvGraphicFramePr>
          <p:nvPr>
            <p:extLst>
              <p:ext uri="{D42A27DB-BD31-4B8C-83A1-F6EECF244321}">
                <p14:modId xmlns:p14="http://schemas.microsoft.com/office/powerpoint/2010/main" val="3204128851"/>
              </p:ext>
            </p:extLst>
          </p:nvPr>
        </p:nvGraphicFramePr>
        <p:xfrm>
          <a:off x="377825" y="1898650"/>
          <a:ext cx="3838575" cy="4210050"/>
        </p:xfrm>
        <a:graphic>
          <a:graphicData uri="http://schemas.openxmlformats.org/presentationml/2006/ole">
            <mc:AlternateContent xmlns:mc="http://schemas.openxmlformats.org/markup-compatibility/2006">
              <mc:Choice xmlns:v="urn:schemas-microsoft-com:vml" Requires="v">
                <p:oleObj name="Macro-Enabled Worksheet" r:id="rId4" imgW="3838448" imgH="4210005" progId="Excel.SheetMacroEnabled.12">
                  <p:link updateAutomatic="1"/>
                </p:oleObj>
              </mc:Choice>
              <mc:Fallback>
                <p:oleObj name="Macro-Enabled Worksheet" r:id="rId4" imgW="3838448" imgH="4210005" progId="Excel.SheetMacroEnabled.12">
                  <p:link updateAutomatic="1"/>
                  <p:pic>
                    <p:nvPicPr>
                      <p:cNvPr id="5" name="Object 4">
                        <a:extLst>
                          <a:ext uri="{FF2B5EF4-FFF2-40B4-BE49-F238E27FC236}">
                            <a16:creationId xmlns:a16="http://schemas.microsoft.com/office/drawing/2014/main" id="{5DC40447-1E6E-3779-5502-F0300CC90BEF}"/>
                          </a:ext>
                        </a:extLst>
                      </p:cNvPr>
                      <p:cNvPicPr/>
                      <p:nvPr/>
                    </p:nvPicPr>
                    <p:blipFill>
                      <a:blip r:embed="rId5"/>
                      <a:stretch>
                        <a:fillRect/>
                      </a:stretch>
                    </p:blipFill>
                    <p:spPr>
                      <a:xfrm>
                        <a:off x="377825" y="1898650"/>
                        <a:ext cx="3838575" cy="42100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D21A35-544A-2405-68EE-1E73FD7B1E96}"/>
              </a:ext>
            </a:extLst>
          </p:cNvPr>
          <p:cNvGraphicFramePr>
            <a:graphicFrameLocks noChangeAspect="1"/>
          </p:cNvGraphicFramePr>
          <p:nvPr>
            <p:extLst>
              <p:ext uri="{D42A27DB-BD31-4B8C-83A1-F6EECF244321}">
                <p14:modId xmlns:p14="http://schemas.microsoft.com/office/powerpoint/2010/main" val="3894773939"/>
              </p:ext>
            </p:extLst>
          </p:nvPr>
        </p:nvGraphicFramePr>
        <p:xfrm>
          <a:off x="4648200" y="1901825"/>
          <a:ext cx="3838575" cy="2757488"/>
        </p:xfrm>
        <a:graphic>
          <a:graphicData uri="http://schemas.openxmlformats.org/presentationml/2006/ole">
            <mc:AlternateContent xmlns:mc="http://schemas.openxmlformats.org/markup-compatibility/2006">
              <mc:Choice xmlns:v="urn:schemas-microsoft-com:vml" Requires="v">
                <p:oleObj name="Macro-Enabled Worksheet" r:id="rId6" imgW="3838448" imgH="2757319" progId="Excel.SheetMacroEnabled.12">
                  <p:link updateAutomatic="1"/>
                </p:oleObj>
              </mc:Choice>
              <mc:Fallback>
                <p:oleObj name="Macro-Enabled Worksheet" r:id="rId6" imgW="3838448" imgH="2757319" progId="Excel.SheetMacroEnabled.12">
                  <p:link updateAutomatic="1"/>
                  <p:pic>
                    <p:nvPicPr>
                      <p:cNvPr id="6" name="Object 5">
                        <a:extLst>
                          <a:ext uri="{FF2B5EF4-FFF2-40B4-BE49-F238E27FC236}">
                            <a16:creationId xmlns:a16="http://schemas.microsoft.com/office/drawing/2014/main" id="{CFD21A35-544A-2405-68EE-1E73FD7B1E96}"/>
                          </a:ext>
                        </a:extLst>
                      </p:cNvPr>
                      <p:cNvPicPr/>
                      <p:nvPr/>
                    </p:nvPicPr>
                    <p:blipFill>
                      <a:blip r:embed="rId7"/>
                      <a:stretch>
                        <a:fillRect/>
                      </a:stretch>
                    </p:blipFill>
                    <p:spPr>
                      <a:xfrm>
                        <a:off x="4648200" y="1901825"/>
                        <a:ext cx="3838575" cy="27574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65C3AE9-F412-4342-F2E1-A0FAA6AD75DA}"/>
              </a:ext>
            </a:extLst>
          </p:cNvPr>
          <p:cNvPicPr>
            <a:picLocks noChangeAspect="1"/>
          </p:cNvPicPr>
          <p:nvPr/>
        </p:nvPicPr>
        <p:blipFill>
          <a:blip r:embed="rId8"/>
          <a:stretch>
            <a:fillRect/>
          </a:stretch>
        </p:blipFill>
        <p:spPr>
          <a:xfrm>
            <a:off x="4381500" y="4813300"/>
            <a:ext cx="4610100" cy="1358900"/>
          </a:xfrm>
          <a:prstGeom prst="rect">
            <a:avLst/>
          </a:prstGeom>
        </p:spPr>
      </p:pic>
    </p:spTree>
    <p:extLst>
      <p:ext uri="{BB962C8B-B14F-4D97-AF65-F5344CB8AC3E}">
        <p14:creationId xmlns:p14="http://schemas.microsoft.com/office/powerpoint/2010/main" val="3520702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3800" y="304800"/>
            <a:ext cx="4841874" cy="1216025"/>
          </a:xfrm>
        </p:spPr>
        <p:txBody>
          <a:bodyPr/>
          <a:lstStyle/>
          <a:p>
            <a:r>
              <a:rPr lang="en-US" dirty="0"/>
              <a:t>Press Releases</a:t>
            </a:r>
          </a:p>
        </p:txBody>
      </p:sp>
      <p:sp>
        <p:nvSpPr>
          <p:cNvPr id="7" name="Content Placeholder 6"/>
          <p:cNvSpPr>
            <a:spLocks noGrp="1"/>
          </p:cNvSpPr>
          <p:nvPr>
            <p:ph idx="1"/>
          </p:nvPr>
        </p:nvSpPr>
        <p:spPr/>
        <p:txBody>
          <a:bodyPr>
            <a:noAutofit/>
          </a:bodyPr>
          <a:lstStyle/>
          <a:p>
            <a:pPr algn="l"/>
            <a:r>
              <a:rPr lang="en-US" sz="1200" b="0" i="0" cap="all" dirty="0">
                <a:solidFill>
                  <a:srgbClr val="2C4B68"/>
                </a:solidFill>
                <a:effectLst/>
                <a:latin typeface="+mj-lt"/>
              </a:rPr>
              <a:t>July 4, 2024:  </a:t>
            </a:r>
            <a:r>
              <a:rPr lang="en-CA" sz="1200" b="0" i="0" u="none" strike="noStrike" dirty="0">
                <a:solidFill>
                  <a:srgbClr val="4B565E"/>
                </a:solidFill>
                <a:effectLst/>
                <a:highlight>
                  <a:srgbClr val="FFFFFF"/>
                </a:highlight>
                <a:latin typeface="Roboto" panose="02000000000000000000" pitchFamily="2" charset="0"/>
              </a:rPr>
              <a:t>ABCU Credit Union (ABCU) and Innovation Federal Credit Union (Innovation) are pleased to announce that their respective Boards of Directors have approved the business case to apply for regulatory approval of a merger. This ground-breaking partnership would be the first-ever interprovincial merger in the Canadian credit union system, creating a federal credit union with over $5.2 billion in assets and approximately 70,000 members across Canada.</a:t>
            </a:r>
            <a:endParaRPr lang="en-US" sz="1200" b="0" i="0" cap="all" dirty="0">
              <a:solidFill>
                <a:srgbClr val="2C4B68"/>
              </a:solidFill>
              <a:effectLst/>
              <a:latin typeface="+mj-lt"/>
            </a:endParaRPr>
          </a:p>
          <a:p>
            <a:pPr algn="l"/>
            <a:r>
              <a:rPr lang="en-US" sz="1200" b="0" i="0" cap="all" dirty="0">
                <a:solidFill>
                  <a:srgbClr val="2C4B68"/>
                </a:solidFill>
                <a:effectLst/>
                <a:latin typeface="+mj-lt"/>
              </a:rPr>
              <a:t>January 5, 2024:  </a:t>
            </a:r>
            <a:r>
              <a:rPr lang="en-CA" sz="1200" b="0" i="0" u="none" strike="noStrike" dirty="0">
                <a:solidFill>
                  <a:srgbClr val="4B565E"/>
                </a:solidFill>
                <a:effectLst/>
                <a:latin typeface="+mj-lt"/>
              </a:rPr>
              <a:t>The Board of Directors of Innovation Federal Credit Union (Innovation) and ABCU Credit Union (ABCU) are excited to announce their intention to explore a merger.  The proposed partnership would bring ground-breaking changes to the credit union landscape, being the first-ever interprovincial merger.</a:t>
            </a:r>
            <a:endParaRPr lang="en-US" sz="1200" b="0" i="0" cap="all" dirty="0">
              <a:solidFill>
                <a:srgbClr val="2C4B68"/>
              </a:solidFill>
              <a:effectLst/>
              <a:latin typeface="+mj-lt"/>
            </a:endParaRPr>
          </a:p>
          <a:p>
            <a:pPr algn="l"/>
            <a:r>
              <a:rPr lang="en-US" sz="1200" b="0" i="0" cap="all" dirty="0">
                <a:solidFill>
                  <a:srgbClr val="2C4B68"/>
                </a:solidFill>
                <a:effectLst/>
                <a:latin typeface="+mj-lt"/>
              </a:rPr>
              <a:t>JUNE 20, 2023</a:t>
            </a:r>
          </a:p>
          <a:p>
            <a:pPr algn="l"/>
            <a:r>
              <a:rPr lang="en-US" sz="1200" b="1" i="0" dirty="0">
                <a:solidFill>
                  <a:srgbClr val="416C9A"/>
                </a:solidFill>
                <a:effectLst/>
                <a:latin typeface="+mj-lt"/>
              </a:rPr>
              <a:t>Innovation to Become Saskatchewan’s First Credit Union with National Reach</a:t>
            </a:r>
          </a:p>
          <a:p>
            <a:pPr algn="l"/>
            <a:r>
              <a:rPr lang="en-US" sz="1200" b="0" i="0" dirty="0">
                <a:solidFill>
                  <a:srgbClr val="4B565E"/>
                </a:solidFill>
                <a:effectLst/>
                <a:latin typeface="+mj-lt"/>
              </a:rPr>
              <a:t>Innovation Credit Union has been granted approval to become a credit union with national reach effective June 23, 2023. The change means Innovation can now promote its products and services across the country, something it couldn’t do as a provincially regulated credit union.</a:t>
            </a:r>
          </a:p>
          <a:p>
            <a:pPr fontAlgn="base"/>
            <a:endParaRPr lang="en-CA" sz="1200" dirty="0">
              <a:latin typeface="+mj-lt"/>
            </a:endParaRP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666438B8-E68A-40C9-A1F1-02400C03B107}" type="slidenum">
              <a:rPr lang="en-US" smtClean="0"/>
              <a:pPr>
                <a:defRPr/>
              </a:pPr>
              <a:t>72</a:t>
            </a:fld>
            <a:endParaRPr lang="en-US"/>
          </a:p>
        </p:txBody>
      </p:sp>
      <p:sp>
        <p:nvSpPr>
          <p:cNvPr id="9" name="TextBox 8"/>
          <p:cNvSpPr txBox="1"/>
          <p:nvPr/>
        </p:nvSpPr>
        <p:spPr>
          <a:xfrm>
            <a:off x="8529536" y="6519237"/>
            <a:ext cx="458780"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3"/>
              </a:rPr>
              <a:t>Press</a:t>
            </a:r>
            <a:endParaRPr lang="en-US" sz="1000" b="0" dirty="0">
              <a:ln>
                <a:solidFill>
                  <a:schemeClr val="bg1"/>
                </a:solidFill>
              </a:ln>
              <a:solidFill>
                <a:schemeClr val="tx1"/>
              </a:solidFill>
            </a:endParaRP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2" name="Graphic 11">
            <a:extLst>
              <a:ext uri="{FF2B5EF4-FFF2-40B4-BE49-F238E27FC236}">
                <a16:creationId xmlns:a16="http://schemas.microsoft.com/office/drawing/2014/main" id="{DD5EE037-2A8D-1D40-B2E6-A5713D0566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061" y="943356"/>
            <a:ext cx="3238539" cy="530908"/>
          </a:xfrm>
          <a:prstGeom prst="rect">
            <a:avLst/>
          </a:prstGeom>
        </p:spPr>
      </p:pic>
    </p:spTree>
    <p:extLst>
      <p:ext uri="{BB962C8B-B14F-4D97-AF65-F5344CB8AC3E}">
        <p14:creationId xmlns:p14="http://schemas.microsoft.com/office/powerpoint/2010/main" val="1573794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Manitoba</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73</a:t>
            </a:fld>
            <a:endParaRPr lang="en-US"/>
          </a:p>
        </p:txBody>
      </p:sp>
      <p:pic>
        <p:nvPicPr>
          <p:cNvPr id="8"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685800"/>
            <a:ext cx="11652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422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92175" y="495970"/>
            <a:ext cx="8001000" cy="1216025"/>
          </a:xfrm>
        </p:spPr>
        <p:txBody>
          <a:bodyPr>
            <a:normAutofit/>
          </a:bodyPr>
          <a:lstStyle/>
          <a:p>
            <a:r>
              <a:rPr lang="en-US" dirty="0">
                <a:solidFill>
                  <a:schemeClr val="tx1">
                    <a:lumMod val="50000"/>
                    <a:lumOff val="50000"/>
                  </a:schemeClr>
                </a:solidFill>
              </a:rPr>
              <a:t>Total Personal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74</a:t>
            </a:fld>
            <a:endParaRPr lang="en-US" b="0">
              <a:solidFill>
                <a:schemeClr val="bg1"/>
              </a:solidFill>
            </a:endParaRPr>
          </a:p>
        </p:txBody>
      </p:sp>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8" name="TextBox 17">
            <a:extLst>
              <a:ext uri="{FF2B5EF4-FFF2-40B4-BE49-F238E27FC236}">
                <a16:creationId xmlns:a16="http://schemas.microsoft.com/office/drawing/2014/main" id="{6291C38E-0CFE-4AA3-A337-6B3BEF570725}"/>
              </a:ext>
            </a:extLst>
          </p:cNvPr>
          <p:cNvSpPr txBox="1"/>
          <p:nvPr/>
        </p:nvSpPr>
        <p:spPr>
          <a:xfrm>
            <a:off x="5638800" y="1828800"/>
            <a:ext cx="2919230" cy="1200329"/>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Crosstown Civic Jan 2021 – share represents combined Access and Crosstown</a:t>
            </a:r>
          </a:p>
          <a:p>
            <a:pPr algn="l"/>
            <a:r>
              <a:rPr lang="en-CA" b="0" dirty="0" err="1">
                <a:latin typeface="+mn-lt"/>
              </a:rPr>
              <a:t>Sunova</a:t>
            </a:r>
            <a:r>
              <a:rPr lang="en-CA" b="0" dirty="0">
                <a:latin typeface="+mn-lt"/>
              </a:rPr>
              <a:t> merged South Interlake and </a:t>
            </a:r>
            <a:r>
              <a:rPr lang="en-CA" b="0" dirty="0" err="1">
                <a:latin typeface="+mn-lt"/>
              </a:rPr>
              <a:t>Oakbank</a:t>
            </a:r>
            <a:r>
              <a:rPr lang="en-CA" b="0" dirty="0">
                <a:latin typeface="+mn-lt"/>
              </a:rPr>
              <a:t> Credit Unions July 1, 2018</a:t>
            </a:r>
          </a:p>
        </p:txBody>
      </p:sp>
      <p:graphicFrame>
        <p:nvGraphicFramePr>
          <p:cNvPr id="4" name="Object 3">
            <a:extLst>
              <a:ext uri="{FF2B5EF4-FFF2-40B4-BE49-F238E27FC236}">
                <a16:creationId xmlns:a16="http://schemas.microsoft.com/office/drawing/2014/main" id="{63F80328-D825-868D-A24E-53EB316D88ED}"/>
              </a:ext>
            </a:extLst>
          </p:cNvPr>
          <p:cNvGraphicFramePr>
            <a:graphicFrameLocks noChangeAspect="1"/>
          </p:cNvGraphicFramePr>
          <p:nvPr>
            <p:extLst>
              <p:ext uri="{D42A27DB-BD31-4B8C-83A1-F6EECF244321}">
                <p14:modId xmlns:p14="http://schemas.microsoft.com/office/powerpoint/2010/main" val="2499665378"/>
              </p:ext>
            </p:extLst>
          </p:nvPr>
        </p:nvGraphicFramePr>
        <p:xfrm>
          <a:off x="763588" y="1808163"/>
          <a:ext cx="3408362" cy="4286250"/>
        </p:xfrm>
        <a:graphic>
          <a:graphicData uri="http://schemas.openxmlformats.org/presentationml/2006/ole">
            <mc:AlternateContent xmlns:mc="http://schemas.openxmlformats.org/markup-compatibility/2006">
              <mc:Choice xmlns:v="urn:schemas-microsoft-com:vml" Requires="v">
                <p:oleObj name="Macro-Enabled Worksheet" r:id="rId3" imgW="3590950" imgH="4514581" progId="Excel.SheetMacroEnabled.12">
                  <p:link updateAutomatic="1"/>
                </p:oleObj>
              </mc:Choice>
              <mc:Fallback>
                <p:oleObj name="Macro-Enabled Worksheet" r:id="rId3" imgW="3590950" imgH="4514581" progId="Excel.SheetMacroEnabled.12">
                  <p:link updateAutomatic="1"/>
                  <p:pic>
                    <p:nvPicPr>
                      <p:cNvPr id="4" name="Object 3">
                        <a:extLst>
                          <a:ext uri="{FF2B5EF4-FFF2-40B4-BE49-F238E27FC236}">
                            <a16:creationId xmlns:a16="http://schemas.microsoft.com/office/drawing/2014/main" id="{63F80328-D825-868D-A24E-53EB316D88ED}"/>
                          </a:ext>
                        </a:extLst>
                      </p:cNvPr>
                      <p:cNvPicPr/>
                      <p:nvPr/>
                    </p:nvPicPr>
                    <p:blipFill>
                      <a:blip r:embed="rId4"/>
                      <a:stretch>
                        <a:fillRect/>
                      </a:stretch>
                    </p:blipFill>
                    <p:spPr>
                      <a:xfrm>
                        <a:off x="763588" y="1808163"/>
                        <a:ext cx="3408362" cy="428625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6897E950-6114-E77A-BE8A-3DE6EA1AAE16}"/>
              </a:ext>
            </a:extLst>
          </p:cNvPr>
          <p:cNvPicPr>
            <a:picLocks noChangeAspect="1"/>
          </p:cNvPicPr>
          <p:nvPr/>
        </p:nvPicPr>
        <p:blipFill>
          <a:blip r:embed="rId5"/>
          <a:stretch>
            <a:fillRect/>
          </a:stretch>
        </p:blipFill>
        <p:spPr>
          <a:xfrm>
            <a:off x="4812384" y="4724400"/>
            <a:ext cx="4179216" cy="1447800"/>
          </a:xfrm>
          <a:prstGeom prst="rect">
            <a:avLst/>
          </a:prstGeom>
        </p:spPr>
      </p:pic>
    </p:spTree>
    <p:extLst>
      <p:ext uri="{BB962C8B-B14F-4D97-AF65-F5344CB8AC3E}">
        <p14:creationId xmlns:p14="http://schemas.microsoft.com/office/powerpoint/2010/main" val="80015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79475" y="574675"/>
            <a:ext cx="8001000" cy="1216025"/>
          </a:xfrm>
        </p:spPr>
        <p:txBody>
          <a:bodyPr>
            <a:normAutofit/>
          </a:bodyPr>
          <a:lstStyle/>
          <a:p>
            <a:r>
              <a:rPr lang="en-US" dirty="0">
                <a:solidFill>
                  <a:schemeClr val="tx1">
                    <a:lumMod val="50000"/>
                    <a:lumOff val="50000"/>
                  </a:schemeClr>
                </a:solidFill>
              </a:rPr>
              <a:t>Total Deposits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75</a:t>
            </a:fld>
            <a:endParaRPr lang="en-US" b="0">
              <a:solidFill>
                <a:schemeClr val="bg1"/>
              </a:solidFill>
            </a:endParaRPr>
          </a:p>
        </p:txBody>
      </p:sp>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8" name="TextBox 17">
            <a:extLst>
              <a:ext uri="{FF2B5EF4-FFF2-40B4-BE49-F238E27FC236}">
                <a16:creationId xmlns:a16="http://schemas.microsoft.com/office/drawing/2014/main" id="{6C847961-8DC9-4A59-8714-12BD2916DE80}"/>
              </a:ext>
            </a:extLst>
          </p:cNvPr>
          <p:cNvSpPr txBox="1"/>
          <p:nvPr/>
        </p:nvSpPr>
        <p:spPr>
          <a:xfrm>
            <a:off x="5787044" y="1835098"/>
            <a:ext cx="2919230" cy="1200329"/>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p>
        </p:txBody>
      </p:sp>
      <p:graphicFrame>
        <p:nvGraphicFramePr>
          <p:cNvPr id="3" name="Object 2">
            <a:extLst>
              <a:ext uri="{FF2B5EF4-FFF2-40B4-BE49-F238E27FC236}">
                <a16:creationId xmlns:a16="http://schemas.microsoft.com/office/drawing/2014/main" id="{E7AE7B1B-ACE7-74C9-81AA-DDDBA78195F3}"/>
              </a:ext>
            </a:extLst>
          </p:cNvPr>
          <p:cNvGraphicFramePr>
            <a:graphicFrameLocks noChangeAspect="1"/>
          </p:cNvGraphicFramePr>
          <p:nvPr>
            <p:extLst>
              <p:ext uri="{D42A27DB-BD31-4B8C-83A1-F6EECF244321}">
                <p14:modId xmlns:p14="http://schemas.microsoft.com/office/powerpoint/2010/main" val="172238955"/>
              </p:ext>
            </p:extLst>
          </p:nvPr>
        </p:nvGraphicFramePr>
        <p:xfrm>
          <a:off x="879475" y="1816100"/>
          <a:ext cx="3533775" cy="4314825"/>
        </p:xfrm>
        <a:graphic>
          <a:graphicData uri="http://schemas.openxmlformats.org/presentationml/2006/ole">
            <mc:AlternateContent xmlns:mc="http://schemas.openxmlformats.org/markup-compatibility/2006">
              <mc:Choice xmlns:v="urn:schemas-microsoft-com:vml" Requires="v">
                <p:oleObj name="Macro-Enabled Worksheet" r:id="rId3" imgW="3533648" imgH="4314489" progId="Excel.SheetMacroEnabled.12">
                  <p:link updateAutomatic="1"/>
                </p:oleObj>
              </mc:Choice>
              <mc:Fallback>
                <p:oleObj name="Macro-Enabled Worksheet" r:id="rId3" imgW="3533648" imgH="4314489" progId="Excel.SheetMacroEnabled.12">
                  <p:link updateAutomatic="1"/>
                  <p:pic>
                    <p:nvPicPr>
                      <p:cNvPr id="3" name="Object 2">
                        <a:extLst>
                          <a:ext uri="{FF2B5EF4-FFF2-40B4-BE49-F238E27FC236}">
                            <a16:creationId xmlns:a16="http://schemas.microsoft.com/office/drawing/2014/main" id="{E7AE7B1B-ACE7-74C9-81AA-DDDBA78195F3}"/>
                          </a:ext>
                        </a:extLst>
                      </p:cNvPr>
                      <p:cNvPicPr/>
                      <p:nvPr/>
                    </p:nvPicPr>
                    <p:blipFill>
                      <a:blip r:embed="rId4"/>
                      <a:stretch>
                        <a:fillRect/>
                      </a:stretch>
                    </p:blipFill>
                    <p:spPr>
                      <a:xfrm>
                        <a:off x="879475" y="1816100"/>
                        <a:ext cx="3533775" cy="431482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6BACA92-AB80-275D-705A-FC36F8698274}"/>
              </a:ext>
            </a:extLst>
          </p:cNvPr>
          <p:cNvPicPr>
            <a:picLocks noChangeAspect="1"/>
          </p:cNvPicPr>
          <p:nvPr/>
        </p:nvPicPr>
        <p:blipFill>
          <a:blip r:embed="rId5"/>
          <a:stretch>
            <a:fillRect/>
          </a:stretch>
        </p:blipFill>
        <p:spPr>
          <a:xfrm>
            <a:off x="4868161" y="4648200"/>
            <a:ext cx="4148839" cy="1533525"/>
          </a:xfrm>
          <a:prstGeom prst="rect">
            <a:avLst/>
          </a:prstGeom>
        </p:spPr>
      </p:pic>
    </p:spTree>
    <p:extLst>
      <p:ext uri="{BB962C8B-B14F-4D97-AF65-F5344CB8AC3E}">
        <p14:creationId xmlns:p14="http://schemas.microsoft.com/office/powerpoint/2010/main" val="6071376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539750"/>
            <a:ext cx="8001000" cy="1216025"/>
          </a:xfrm>
        </p:spPr>
        <p:txBody>
          <a:bodyPr>
            <a:normAutofit/>
          </a:bodyPr>
          <a:lstStyle/>
          <a:p>
            <a:r>
              <a:rPr lang="en-US" dirty="0">
                <a:solidFill>
                  <a:schemeClr val="tx1">
                    <a:lumMod val="50000"/>
                    <a:lumOff val="50000"/>
                  </a:schemeClr>
                </a:solidFill>
              </a:rPr>
              <a:t>Total Loans – Manitoba Credit Unions</a:t>
            </a:r>
            <a:br>
              <a:rPr lang="en-US" dirty="0">
                <a:solidFill>
                  <a:schemeClr val="tx1">
                    <a:lumMod val="50000"/>
                    <a:lumOff val="50000"/>
                  </a:schemeClr>
                </a:solidFill>
              </a:rPr>
            </a:br>
            <a:r>
              <a:rPr lang="en-US" sz="1800" dirty="0">
                <a:solidFill>
                  <a:schemeClr val="tx1">
                    <a:lumMod val="50000"/>
                    <a:lumOff val="50000"/>
                  </a:schemeClr>
                </a:solidFill>
              </a:rPr>
              <a:t>Changes in share of Manitoba Banks and Credit Unions</a:t>
            </a:r>
            <a:endParaRPr lang="en-CA" sz="1800" dirty="0">
              <a:solidFill>
                <a:schemeClr val="tx1">
                  <a:lumMod val="50000"/>
                  <a:lumOff val="50000"/>
                </a:schemeClr>
              </a:solidFill>
            </a:endParaRPr>
          </a:p>
        </p:txBody>
      </p:sp>
      <p:sp>
        <p:nvSpPr>
          <p:cNvPr id="2560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94F8119-D684-487A-9C60-10C2E582B8CE}" type="slidenum">
              <a:rPr lang="en-US" b="0" smtClean="0">
                <a:solidFill>
                  <a:schemeClr val="bg1"/>
                </a:solidFill>
              </a:rPr>
              <a:pPr/>
              <a:t>76</a:t>
            </a:fld>
            <a:endParaRPr lang="en-US" b="0" dirty="0">
              <a:solidFill>
                <a:schemeClr val="bg1"/>
              </a:solidFill>
            </a:endParaRPr>
          </a:p>
        </p:txBody>
      </p:sp>
      <p:sp>
        <p:nvSpPr>
          <p:cNvPr id="12"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8" name="TextBox 17">
            <a:extLst>
              <a:ext uri="{FF2B5EF4-FFF2-40B4-BE49-F238E27FC236}">
                <a16:creationId xmlns:a16="http://schemas.microsoft.com/office/drawing/2014/main" id="{93A17B30-2E71-4D57-BB99-E70D3CD755B3}"/>
              </a:ext>
            </a:extLst>
          </p:cNvPr>
          <p:cNvSpPr txBox="1"/>
          <p:nvPr/>
        </p:nvSpPr>
        <p:spPr>
          <a:xfrm>
            <a:off x="5305168" y="1942723"/>
            <a:ext cx="2919230" cy="1569660"/>
          </a:xfrm>
          <a:prstGeom prst="rect">
            <a:avLst/>
          </a:prstGeom>
          <a:noFill/>
        </p:spPr>
        <p:txBody>
          <a:bodyPr wrap="square" rtlCol="0">
            <a:spAutoFit/>
          </a:bodyPr>
          <a:lstStyle/>
          <a:p>
            <a:pPr algn="l"/>
            <a:r>
              <a:rPr lang="en-US" dirty="0">
                <a:latin typeface="+mn-lt"/>
              </a:rPr>
              <a:t>Notes:</a:t>
            </a:r>
          </a:p>
          <a:p>
            <a:pPr algn="l"/>
            <a:r>
              <a:rPr lang="en-CA" b="0" dirty="0">
                <a:latin typeface="+mn-lt"/>
              </a:rPr>
              <a:t>Access merged with Crosstown Civic Jan 2021 – share represents combined Access and Crosstown</a:t>
            </a:r>
          </a:p>
          <a:p>
            <a:pPr algn="l"/>
            <a:r>
              <a:rPr lang="en-CA" b="0" dirty="0" err="1">
                <a:latin typeface="+mn-lt"/>
              </a:rPr>
              <a:t>Sunova</a:t>
            </a:r>
            <a:r>
              <a:rPr lang="en-CA" b="0" dirty="0">
                <a:latin typeface="+mn-lt"/>
              </a:rPr>
              <a:t> merged South </a:t>
            </a:r>
            <a:r>
              <a:rPr lang="en-CA" b="0" dirty="0" err="1">
                <a:latin typeface="+mn-lt"/>
              </a:rPr>
              <a:t>interlake</a:t>
            </a:r>
            <a:r>
              <a:rPr lang="en-CA" b="0" dirty="0">
                <a:latin typeface="+mn-lt"/>
              </a:rPr>
              <a:t> and </a:t>
            </a:r>
            <a:r>
              <a:rPr lang="en-CA" b="0" dirty="0" err="1">
                <a:latin typeface="+mn-lt"/>
              </a:rPr>
              <a:t>Oakbank</a:t>
            </a:r>
            <a:r>
              <a:rPr lang="en-CA" b="0" dirty="0">
                <a:latin typeface="+mn-lt"/>
              </a:rPr>
              <a:t> Credit Unions July 1, 2018</a:t>
            </a:r>
          </a:p>
          <a:p>
            <a:pPr algn="l"/>
            <a:r>
              <a:rPr lang="en-CA" b="0" dirty="0">
                <a:latin typeface="+mn-lt"/>
              </a:rPr>
              <a:t>Assiniboine and </a:t>
            </a:r>
            <a:r>
              <a:rPr lang="en-CA" b="0" dirty="0" err="1">
                <a:latin typeface="+mn-lt"/>
              </a:rPr>
              <a:t>Sunova</a:t>
            </a:r>
            <a:r>
              <a:rPr lang="en-CA" b="0" dirty="0">
                <a:latin typeface="+mn-lt"/>
              </a:rPr>
              <a:t> have yet to report their 2021 results</a:t>
            </a:r>
            <a:endParaRPr lang="en-US" b="0" dirty="0">
              <a:latin typeface="+mn-lt"/>
            </a:endParaRPr>
          </a:p>
        </p:txBody>
      </p:sp>
      <p:graphicFrame>
        <p:nvGraphicFramePr>
          <p:cNvPr id="3" name="Object 2">
            <a:extLst>
              <a:ext uri="{FF2B5EF4-FFF2-40B4-BE49-F238E27FC236}">
                <a16:creationId xmlns:a16="http://schemas.microsoft.com/office/drawing/2014/main" id="{CA4A9992-7B09-5D87-6090-D3D07155CB71}"/>
              </a:ext>
            </a:extLst>
          </p:cNvPr>
          <p:cNvGraphicFramePr>
            <a:graphicFrameLocks noChangeAspect="1"/>
          </p:cNvGraphicFramePr>
          <p:nvPr>
            <p:extLst>
              <p:ext uri="{D42A27DB-BD31-4B8C-83A1-F6EECF244321}">
                <p14:modId xmlns:p14="http://schemas.microsoft.com/office/powerpoint/2010/main" val="2340011507"/>
              </p:ext>
            </p:extLst>
          </p:nvPr>
        </p:nvGraphicFramePr>
        <p:xfrm>
          <a:off x="762000" y="1901825"/>
          <a:ext cx="3614738" cy="4300538"/>
        </p:xfrm>
        <a:graphic>
          <a:graphicData uri="http://schemas.openxmlformats.org/presentationml/2006/ole">
            <mc:AlternateContent xmlns:mc="http://schemas.openxmlformats.org/markup-compatibility/2006">
              <mc:Choice xmlns:v="urn:schemas-microsoft-com:vml" Requires="v">
                <p:oleObj name="Macro-Enabled Worksheet" r:id="rId3" imgW="3614522" imgH="4300369" progId="Excel.SheetMacroEnabled.12">
                  <p:link updateAutomatic="1"/>
                </p:oleObj>
              </mc:Choice>
              <mc:Fallback>
                <p:oleObj name="Macro-Enabled Worksheet" r:id="rId3" imgW="3614522" imgH="4300369" progId="Excel.SheetMacroEnabled.12">
                  <p:link updateAutomatic="1"/>
                  <p:pic>
                    <p:nvPicPr>
                      <p:cNvPr id="3" name="Object 2">
                        <a:extLst>
                          <a:ext uri="{FF2B5EF4-FFF2-40B4-BE49-F238E27FC236}">
                            <a16:creationId xmlns:a16="http://schemas.microsoft.com/office/drawing/2014/main" id="{CA4A9992-7B09-5D87-6090-D3D07155CB71}"/>
                          </a:ext>
                        </a:extLst>
                      </p:cNvPr>
                      <p:cNvPicPr/>
                      <p:nvPr/>
                    </p:nvPicPr>
                    <p:blipFill>
                      <a:blip r:embed="rId4"/>
                      <a:stretch>
                        <a:fillRect/>
                      </a:stretch>
                    </p:blipFill>
                    <p:spPr>
                      <a:xfrm>
                        <a:off x="762000" y="1901825"/>
                        <a:ext cx="3614738" cy="430053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5ACB635-D25F-CCFE-993B-C8E51CA56B45}"/>
              </a:ext>
            </a:extLst>
          </p:cNvPr>
          <p:cNvPicPr>
            <a:picLocks noChangeAspect="1"/>
          </p:cNvPicPr>
          <p:nvPr/>
        </p:nvPicPr>
        <p:blipFill>
          <a:blip r:embed="rId5"/>
          <a:stretch>
            <a:fillRect/>
          </a:stretch>
        </p:blipFill>
        <p:spPr>
          <a:xfrm>
            <a:off x="4786799" y="4639402"/>
            <a:ext cx="4230202" cy="1569660"/>
          </a:xfrm>
          <a:prstGeom prst="rect">
            <a:avLst/>
          </a:prstGeom>
        </p:spPr>
      </p:pic>
    </p:spTree>
    <p:extLst>
      <p:ext uri="{BB962C8B-B14F-4D97-AF65-F5344CB8AC3E}">
        <p14:creationId xmlns:p14="http://schemas.microsoft.com/office/powerpoint/2010/main" val="3712594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E3E-B85E-1882-C8C3-07864CA2102E}"/>
              </a:ext>
            </a:extLst>
          </p:cNvPr>
          <p:cNvSpPr>
            <a:spLocks noGrp="1"/>
          </p:cNvSpPr>
          <p:nvPr>
            <p:ph type="title"/>
          </p:nvPr>
        </p:nvSpPr>
        <p:spPr>
          <a:xfrm>
            <a:off x="838200" y="381000"/>
            <a:ext cx="8001000" cy="1216025"/>
          </a:xfrm>
        </p:spPr>
        <p:txBody>
          <a:bodyPr/>
          <a:lstStyle/>
          <a:p>
            <a:r>
              <a:rPr lang="en-CA" dirty="0"/>
              <a:t>Manitoba Income Key Performance Indicators</a:t>
            </a:r>
          </a:p>
        </p:txBody>
      </p:sp>
      <p:sp>
        <p:nvSpPr>
          <p:cNvPr id="4" name="Slide Number Placeholder 3">
            <a:extLst>
              <a:ext uri="{FF2B5EF4-FFF2-40B4-BE49-F238E27FC236}">
                <a16:creationId xmlns:a16="http://schemas.microsoft.com/office/drawing/2014/main" id="{A2EA5B2A-5EDD-5E46-BC86-40BACA7E7DC7}"/>
              </a:ext>
            </a:extLst>
          </p:cNvPr>
          <p:cNvSpPr>
            <a:spLocks noGrp="1"/>
          </p:cNvSpPr>
          <p:nvPr>
            <p:ph type="sldNum" sz="quarter" idx="12"/>
          </p:nvPr>
        </p:nvSpPr>
        <p:spPr/>
        <p:txBody>
          <a:bodyPr/>
          <a:lstStyle/>
          <a:p>
            <a:pPr>
              <a:defRPr/>
            </a:pPr>
            <a:fld id="{FD73080F-6EFF-4CB2-BC74-263AF00EEE29}" type="slidenum">
              <a:rPr lang="en-US" smtClean="0"/>
              <a:pPr>
                <a:defRPr/>
              </a:pPr>
              <a:t>77</a:t>
            </a:fld>
            <a:endParaRPr lang="en-US"/>
          </a:p>
        </p:txBody>
      </p:sp>
      <p:sp>
        <p:nvSpPr>
          <p:cNvPr id="3" name="TextBox 2">
            <a:extLst>
              <a:ext uri="{FF2B5EF4-FFF2-40B4-BE49-F238E27FC236}">
                <a16:creationId xmlns:a16="http://schemas.microsoft.com/office/drawing/2014/main" id="{3B1BEB2B-8D58-289B-E462-85FBC87DB1DD}"/>
              </a:ext>
            </a:extLst>
          </p:cNvPr>
          <p:cNvSpPr txBox="1"/>
          <p:nvPr/>
        </p:nvSpPr>
        <p:spPr>
          <a:xfrm>
            <a:off x="4648200" y="2133600"/>
            <a:ext cx="4029963" cy="830997"/>
          </a:xfrm>
          <a:prstGeom prst="rect">
            <a:avLst/>
          </a:prstGeom>
          <a:noFill/>
        </p:spPr>
        <p:txBody>
          <a:bodyPr wrap="square" rtlCol="0">
            <a:spAutoFit/>
          </a:bodyPr>
          <a:lstStyle/>
          <a:p>
            <a:pPr marL="171450" indent="-171450" algn="l">
              <a:buFont typeface="Arial" panose="020B0604020202020204" pitchFamily="34" charset="0"/>
              <a:buChar char="•"/>
            </a:pPr>
            <a:r>
              <a:rPr lang="en-CA" b="0" dirty="0"/>
              <a:t>Sorted in order of 5-year average ROE</a:t>
            </a:r>
          </a:p>
          <a:p>
            <a:pPr marL="171450" indent="-171450" algn="l">
              <a:buFont typeface="Arial" panose="020B0604020202020204" pitchFamily="34" charset="0"/>
              <a:buChar char="•"/>
            </a:pPr>
            <a:r>
              <a:rPr lang="en-CA" b="0" dirty="0"/>
              <a:t>Shading indicates better (green) or worse (red) than 25 CU average.</a:t>
            </a:r>
          </a:p>
          <a:p>
            <a:pPr marL="171450" indent="-171450" algn="l">
              <a:buFont typeface="Arial" panose="020B0604020202020204" pitchFamily="34" charset="0"/>
              <a:buChar char="•"/>
            </a:pPr>
            <a:endParaRPr lang="en-CA" b="0" dirty="0"/>
          </a:p>
        </p:txBody>
      </p:sp>
      <p:graphicFrame>
        <p:nvGraphicFramePr>
          <p:cNvPr id="8" name="Object 7">
            <a:extLst>
              <a:ext uri="{FF2B5EF4-FFF2-40B4-BE49-F238E27FC236}">
                <a16:creationId xmlns:a16="http://schemas.microsoft.com/office/drawing/2014/main" id="{4A23C49E-C990-DABC-DDF8-9909C6DEFE4F}"/>
              </a:ext>
            </a:extLst>
          </p:cNvPr>
          <p:cNvGraphicFramePr>
            <a:graphicFrameLocks noChangeAspect="1"/>
          </p:cNvGraphicFramePr>
          <p:nvPr>
            <p:extLst>
              <p:ext uri="{D42A27DB-BD31-4B8C-83A1-F6EECF244321}">
                <p14:modId xmlns:p14="http://schemas.microsoft.com/office/powerpoint/2010/main" val="728005709"/>
              </p:ext>
            </p:extLst>
          </p:nvPr>
        </p:nvGraphicFramePr>
        <p:xfrm>
          <a:off x="533400" y="2319338"/>
          <a:ext cx="3838575" cy="3762375"/>
        </p:xfrm>
        <a:graphic>
          <a:graphicData uri="http://schemas.openxmlformats.org/presentationml/2006/ole">
            <mc:AlternateContent xmlns:mc="http://schemas.openxmlformats.org/markup-compatibility/2006">
              <mc:Choice xmlns:v="urn:schemas-microsoft-com:vml" Requires="v">
                <p:oleObj name="Macro-Enabled Worksheet" r:id="rId2" imgW="3838448" imgH="3762218" progId="Excel.SheetMacroEnabled.12">
                  <p:link updateAutomatic="1"/>
                </p:oleObj>
              </mc:Choice>
              <mc:Fallback>
                <p:oleObj name="Macro-Enabled Worksheet" r:id="rId2" imgW="3838448" imgH="3762218" progId="Excel.SheetMacroEnabled.12">
                  <p:link updateAutomatic="1"/>
                  <p:pic>
                    <p:nvPicPr>
                      <p:cNvPr id="8" name="Object 7">
                        <a:extLst>
                          <a:ext uri="{FF2B5EF4-FFF2-40B4-BE49-F238E27FC236}">
                            <a16:creationId xmlns:a16="http://schemas.microsoft.com/office/drawing/2014/main" id="{4A23C49E-C990-DABC-DDF8-9909C6DEFE4F}"/>
                          </a:ext>
                        </a:extLst>
                      </p:cNvPr>
                      <p:cNvPicPr/>
                      <p:nvPr/>
                    </p:nvPicPr>
                    <p:blipFill>
                      <a:blip r:embed="rId3"/>
                      <a:stretch>
                        <a:fillRect/>
                      </a:stretch>
                    </p:blipFill>
                    <p:spPr>
                      <a:xfrm>
                        <a:off x="533400" y="2319338"/>
                        <a:ext cx="3838575" cy="376237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78F1F467-70F1-E856-AB1E-7ADA7EAFB5A2}"/>
              </a:ext>
            </a:extLst>
          </p:cNvPr>
          <p:cNvPicPr>
            <a:picLocks noChangeAspect="1"/>
          </p:cNvPicPr>
          <p:nvPr/>
        </p:nvPicPr>
        <p:blipFill>
          <a:blip r:embed="rId4"/>
          <a:stretch>
            <a:fillRect/>
          </a:stretch>
        </p:blipFill>
        <p:spPr>
          <a:xfrm>
            <a:off x="4572000" y="5231743"/>
            <a:ext cx="4483100" cy="976969"/>
          </a:xfrm>
          <a:prstGeom prst="rect">
            <a:avLst/>
          </a:prstGeom>
        </p:spPr>
      </p:pic>
      <p:sp>
        <p:nvSpPr>
          <p:cNvPr id="6" name="Text Box 6">
            <a:extLst>
              <a:ext uri="{FF2B5EF4-FFF2-40B4-BE49-F238E27FC236}">
                <a16:creationId xmlns:a16="http://schemas.microsoft.com/office/drawing/2014/main" id="{40BCF706-CA5F-3D02-7752-F9A8BA8A92B5}"/>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2845622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0057"/>
            <a:ext cx="3505201" cy="1216025"/>
          </a:xfrm>
        </p:spPr>
        <p:txBody>
          <a:bodyPr/>
          <a:lstStyle/>
          <a:p>
            <a:r>
              <a:rPr lang="en-CA" dirty="0"/>
              <a:t>% change in share of Manitoba Banks and Credit Unions</a:t>
            </a: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78</a:t>
            </a:fld>
            <a:endParaRPr lang="en-US"/>
          </a:p>
        </p:txBody>
      </p:sp>
      <p:sp>
        <p:nvSpPr>
          <p:cNvPr id="11"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descr="Logo, company name&#10;&#10;Description automatically generated">
            <a:extLst>
              <a:ext uri="{FF2B5EF4-FFF2-40B4-BE49-F238E27FC236}">
                <a16:creationId xmlns:a16="http://schemas.microsoft.com/office/drawing/2014/main" id="{8CCC4216-E0DA-CE4A-8151-67AFE149F0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736948"/>
            <a:ext cx="3048000" cy="939452"/>
          </a:xfrm>
          <a:prstGeom prst="rect">
            <a:avLst/>
          </a:prstGeom>
        </p:spPr>
      </p:pic>
      <p:sp>
        <p:nvSpPr>
          <p:cNvPr id="8" name="TextBox 7">
            <a:extLst>
              <a:ext uri="{FF2B5EF4-FFF2-40B4-BE49-F238E27FC236}">
                <a16:creationId xmlns:a16="http://schemas.microsoft.com/office/drawing/2014/main" id="{B51BB973-C45C-FDE5-919B-04F10F983973}"/>
              </a:ext>
            </a:extLst>
          </p:cNvPr>
          <p:cNvSpPr txBox="1"/>
          <p:nvPr/>
        </p:nvSpPr>
        <p:spPr>
          <a:xfrm>
            <a:off x="5036344" y="1752600"/>
            <a:ext cx="3720830" cy="2554545"/>
          </a:xfrm>
          <a:prstGeom prst="rect">
            <a:avLst/>
          </a:prstGeom>
          <a:noFill/>
        </p:spPr>
        <p:txBody>
          <a:bodyPr wrap="square" rtlCol="0">
            <a:spAutoFit/>
          </a:bodyPr>
          <a:lstStyle/>
          <a:p>
            <a:pPr algn="l"/>
            <a:r>
              <a:rPr lang="en-CA" sz="1000" b="0" dirty="0"/>
              <a:t>Access is Canada’s 7th largest and Manitoba’s largest credit union with assets of $12.7B, 206k members and 58 locations (Q2’24).  </a:t>
            </a:r>
          </a:p>
          <a:p>
            <a:pPr algn="l"/>
            <a:endParaRPr lang="en-CA" sz="1000" b="0" dirty="0"/>
          </a:p>
          <a:p>
            <a:pPr algn="l"/>
            <a:r>
              <a:rPr lang="en-CA" sz="1000" b="0" dirty="0"/>
              <a:t>Lowe Farm Credit Union amalgamated with Access in Jan 2010 and with Sanford Credit Union Jan 2013.</a:t>
            </a:r>
          </a:p>
          <a:p>
            <a:pPr algn="l"/>
            <a:endParaRPr lang="en-CA" sz="1000" b="0" dirty="0"/>
          </a:p>
          <a:p>
            <a:pPr algn="l"/>
            <a:r>
              <a:rPr lang="en-CA" sz="1000" b="0" dirty="0"/>
              <a:t>Merged with Crosstown Civic Credit Union Jan 1, 2021.  Crosstown historical results combined with Access.</a:t>
            </a:r>
          </a:p>
          <a:p>
            <a:pPr algn="l"/>
            <a:endParaRPr lang="en-CA" sz="1000" b="0" dirty="0"/>
          </a:p>
          <a:p>
            <a:pPr algn="l"/>
            <a:r>
              <a:rPr lang="en-CA" sz="1000" b="0" dirty="0"/>
              <a:t>Merged with </a:t>
            </a:r>
            <a:r>
              <a:rPr lang="en-CA" sz="1000" b="0" dirty="0" err="1"/>
              <a:t>Sunova</a:t>
            </a:r>
            <a:r>
              <a:rPr lang="en-CA" sz="1000" b="0" dirty="0"/>
              <a:t> and </a:t>
            </a:r>
            <a:r>
              <a:rPr lang="en-CA" sz="1000" b="0" dirty="0" err="1"/>
              <a:t>Noventis</a:t>
            </a:r>
            <a:r>
              <a:rPr lang="en-CA" sz="1000" b="0" dirty="0"/>
              <a:t> Credit Unions July 1, 2022</a:t>
            </a:r>
          </a:p>
          <a:p>
            <a:pPr algn="l"/>
            <a:r>
              <a:rPr lang="en-CA" sz="1000" b="0" dirty="0"/>
              <a:t>Merged with Amaranth CU Jan 1, 2023</a:t>
            </a:r>
          </a:p>
          <a:p>
            <a:pPr algn="l"/>
            <a:r>
              <a:rPr lang="en-CA" sz="1000" b="0" dirty="0"/>
              <a:t>Merged with </a:t>
            </a:r>
            <a:r>
              <a:rPr lang="en-CA" sz="1000" b="0" dirty="0" err="1"/>
              <a:t>Casera</a:t>
            </a:r>
            <a:r>
              <a:rPr lang="en-CA" sz="1000" b="0" dirty="0"/>
              <a:t> and Carpathia </a:t>
            </a:r>
            <a:r>
              <a:rPr lang="en-CA" sz="1000" b="0" dirty="0" err="1"/>
              <a:t>Cus</a:t>
            </a:r>
            <a:r>
              <a:rPr lang="en-CA" sz="1000" b="0" dirty="0"/>
              <a:t> July 1, 2023</a:t>
            </a:r>
          </a:p>
          <a:p>
            <a:pPr algn="l"/>
            <a:endParaRPr lang="en-CA" sz="1000" b="0" dirty="0"/>
          </a:p>
          <a:p>
            <a:pPr algn="l"/>
            <a:endParaRPr lang="en-US" sz="1000" b="0" dirty="0"/>
          </a:p>
        </p:txBody>
      </p:sp>
      <p:graphicFrame>
        <p:nvGraphicFramePr>
          <p:cNvPr id="6" name="Object 5">
            <a:extLst>
              <a:ext uri="{FF2B5EF4-FFF2-40B4-BE49-F238E27FC236}">
                <a16:creationId xmlns:a16="http://schemas.microsoft.com/office/drawing/2014/main" id="{D2FF2503-2E7C-B23A-EA33-4F786B942B34}"/>
              </a:ext>
            </a:extLst>
          </p:cNvPr>
          <p:cNvGraphicFramePr>
            <a:graphicFrameLocks noChangeAspect="1"/>
          </p:cNvGraphicFramePr>
          <p:nvPr>
            <p:extLst>
              <p:ext uri="{D42A27DB-BD31-4B8C-83A1-F6EECF244321}">
                <p14:modId xmlns:p14="http://schemas.microsoft.com/office/powerpoint/2010/main" val="515511498"/>
              </p:ext>
            </p:extLst>
          </p:nvPr>
        </p:nvGraphicFramePr>
        <p:xfrm>
          <a:off x="762000" y="1847850"/>
          <a:ext cx="3695700" cy="4329113"/>
        </p:xfrm>
        <a:graphic>
          <a:graphicData uri="http://schemas.openxmlformats.org/presentationml/2006/ole">
            <mc:AlternateContent xmlns:mc="http://schemas.openxmlformats.org/markup-compatibility/2006">
              <mc:Choice xmlns:v="urn:schemas-microsoft-com:vml" Requires="v">
                <p:oleObj name="Macro-Enabled Worksheet" r:id="rId4" imgW="3695395" imgH="4329012" progId="Excel.SheetMacroEnabled.12">
                  <p:link updateAutomatic="1"/>
                </p:oleObj>
              </mc:Choice>
              <mc:Fallback>
                <p:oleObj name="Macro-Enabled Worksheet" r:id="rId4" imgW="3695395" imgH="4329012" progId="Excel.SheetMacroEnabled.12">
                  <p:link updateAutomatic="1"/>
                  <p:pic>
                    <p:nvPicPr>
                      <p:cNvPr id="6" name="Object 5">
                        <a:extLst>
                          <a:ext uri="{FF2B5EF4-FFF2-40B4-BE49-F238E27FC236}">
                            <a16:creationId xmlns:a16="http://schemas.microsoft.com/office/drawing/2014/main" id="{D2FF2503-2E7C-B23A-EA33-4F786B942B34}"/>
                          </a:ext>
                        </a:extLst>
                      </p:cNvPr>
                      <p:cNvPicPr/>
                      <p:nvPr/>
                    </p:nvPicPr>
                    <p:blipFill>
                      <a:blip r:embed="rId5"/>
                      <a:stretch>
                        <a:fillRect/>
                      </a:stretch>
                    </p:blipFill>
                    <p:spPr>
                      <a:xfrm>
                        <a:off x="762000" y="1847850"/>
                        <a:ext cx="3695700" cy="43291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6AC644D0-2F8E-2CB0-AAAB-9E0CEAFFBA12}"/>
              </a:ext>
            </a:extLst>
          </p:cNvPr>
          <p:cNvGraphicFramePr>
            <a:graphicFrameLocks noChangeAspect="1"/>
          </p:cNvGraphicFramePr>
          <p:nvPr>
            <p:extLst>
              <p:ext uri="{D42A27DB-BD31-4B8C-83A1-F6EECF244321}">
                <p14:modId xmlns:p14="http://schemas.microsoft.com/office/powerpoint/2010/main" val="667527881"/>
              </p:ext>
            </p:extLst>
          </p:nvPr>
        </p:nvGraphicFramePr>
        <p:xfrm>
          <a:off x="4762500" y="4192588"/>
          <a:ext cx="4267200" cy="2100262"/>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3" name="Object 2">
                        <a:extLst>
                          <a:ext uri="{FF2B5EF4-FFF2-40B4-BE49-F238E27FC236}">
                            <a16:creationId xmlns:a16="http://schemas.microsoft.com/office/drawing/2014/main" id="{6AC644D0-2F8E-2CB0-AAAB-9E0CEAFFBA12}"/>
                          </a:ext>
                        </a:extLst>
                      </p:cNvPr>
                      <p:cNvPicPr/>
                      <p:nvPr/>
                    </p:nvPicPr>
                    <p:blipFill>
                      <a:blip r:embed="rId7"/>
                      <a:stretch>
                        <a:fillRect/>
                      </a:stretch>
                    </p:blipFill>
                    <p:spPr>
                      <a:xfrm>
                        <a:off x="4762500" y="4192588"/>
                        <a:ext cx="4267200" cy="2100262"/>
                      </a:xfrm>
                      <a:prstGeom prst="rect">
                        <a:avLst/>
                      </a:prstGeom>
                    </p:spPr>
                  </p:pic>
                </p:oleObj>
              </mc:Fallback>
            </mc:AlternateContent>
          </a:graphicData>
        </a:graphic>
      </p:graphicFrame>
    </p:spTree>
    <p:extLst>
      <p:ext uri="{BB962C8B-B14F-4D97-AF65-F5344CB8AC3E}">
        <p14:creationId xmlns:p14="http://schemas.microsoft.com/office/powerpoint/2010/main" val="26446310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79</a:t>
            </a:fld>
            <a:endParaRPr lang="en-US"/>
          </a:p>
        </p:txBody>
      </p:sp>
      <p:pic>
        <p:nvPicPr>
          <p:cNvPr id="8" name="Picture 7" descr="Logo, company name&#10;&#10;Description automatically generated">
            <a:extLst>
              <a:ext uri="{FF2B5EF4-FFF2-40B4-BE49-F238E27FC236}">
                <a16:creationId xmlns:a16="http://schemas.microsoft.com/office/drawing/2014/main" id="{DB9CA42F-314A-2416-3153-2E75D8AAEFA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736948"/>
            <a:ext cx="3048000" cy="939452"/>
          </a:xfrm>
          <a:prstGeom prst="rect">
            <a:avLst/>
          </a:prstGeom>
        </p:spPr>
      </p:pic>
      <p:graphicFrame>
        <p:nvGraphicFramePr>
          <p:cNvPr id="9" name="Object 8">
            <a:extLst>
              <a:ext uri="{FF2B5EF4-FFF2-40B4-BE49-F238E27FC236}">
                <a16:creationId xmlns:a16="http://schemas.microsoft.com/office/drawing/2014/main" id="{B448593B-08F3-8DF3-C438-C65F67F8C418}"/>
              </a:ext>
            </a:extLst>
          </p:cNvPr>
          <p:cNvGraphicFramePr>
            <a:graphicFrameLocks noChangeAspect="1"/>
          </p:cNvGraphicFramePr>
          <p:nvPr>
            <p:extLst>
              <p:ext uri="{D42A27DB-BD31-4B8C-83A1-F6EECF244321}">
                <p14:modId xmlns:p14="http://schemas.microsoft.com/office/powerpoint/2010/main" val="3361084792"/>
              </p:ext>
            </p:extLst>
          </p:nvPr>
        </p:nvGraphicFramePr>
        <p:xfrm>
          <a:off x="225425" y="2030413"/>
          <a:ext cx="3838575" cy="4038600"/>
        </p:xfrm>
        <a:graphic>
          <a:graphicData uri="http://schemas.openxmlformats.org/presentationml/2006/ole">
            <mc:AlternateContent xmlns:mc="http://schemas.openxmlformats.org/markup-compatibility/2006">
              <mc:Choice xmlns:v="urn:schemas-microsoft-com:vml" Requires="v">
                <p:oleObj name="Macro-Enabled Worksheet" r:id="rId3" imgW="3838448" imgH="4038555" progId="Excel.SheetMacroEnabled.12">
                  <p:link updateAutomatic="1"/>
                </p:oleObj>
              </mc:Choice>
              <mc:Fallback>
                <p:oleObj name="Macro-Enabled Worksheet" r:id="rId3" imgW="3838448" imgH="4038555" progId="Excel.SheetMacroEnabled.12">
                  <p:link updateAutomatic="1"/>
                  <p:pic>
                    <p:nvPicPr>
                      <p:cNvPr id="9" name="Object 8">
                        <a:extLst>
                          <a:ext uri="{FF2B5EF4-FFF2-40B4-BE49-F238E27FC236}">
                            <a16:creationId xmlns:a16="http://schemas.microsoft.com/office/drawing/2014/main" id="{B448593B-08F3-8DF3-C438-C65F67F8C418}"/>
                          </a:ext>
                        </a:extLst>
                      </p:cNvPr>
                      <p:cNvPicPr/>
                      <p:nvPr/>
                    </p:nvPicPr>
                    <p:blipFill>
                      <a:blip r:embed="rId4"/>
                      <a:stretch>
                        <a:fillRect/>
                      </a:stretch>
                    </p:blipFill>
                    <p:spPr>
                      <a:xfrm>
                        <a:off x="225425" y="2030413"/>
                        <a:ext cx="3838575" cy="4038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3C9ECAA-3F6F-8FBF-25E5-4B91E1A86499}"/>
              </a:ext>
            </a:extLst>
          </p:cNvPr>
          <p:cNvGraphicFramePr>
            <a:graphicFrameLocks noChangeAspect="1"/>
          </p:cNvGraphicFramePr>
          <p:nvPr>
            <p:extLst>
              <p:ext uri="{D42A27DB-BD31-4B8C-83A1-F6EECF244321}">
                <p14:modId xmlns:p14="http://schemas.microsoft.com/office/powerpoint/2010/main" val="95897370"/>
              </p:ext>
            </p:extLst>
          </p:nvPr>
        </p:nvGraphicFramePr>
        <p:xfrm>
          <a:off x="4648200" y="2017713"/>
          <a:ext cx="3838575" cy="2586037"/>
        </p:xfrm>
        <a:graphic>
          <a:graphicData uri="http://schemas.openxmlformats.org/presentationml/2006/ole">
            <mc:AlternateContent xmlns:mc="http://schemas.openxmlformats.org/markup-compatibility/2006">
              <mc:Choice xmlns:v="urn:schemas-microsoft-com:vml" Requires="v">
                <p:oleObj name="Macro-Enabled Worksheet" r:id="rId5" imgW="3838448" imgH="2585869" progId="Excel.SheetMacroEnabled.12">
                  <p:link updateAutomatic="1"/>
                </p:oleObj>
              </mc:Choice>
              <mc:Fallback>
                <p:oleObj name="Macro-Enabled Worksheet" r:id="rId5" imgW="3838448" imgH="2585869" progId="Excel.SheetMacroEnabled.12">
                  <p:link updateAutomatic="1"/>
                  <p:pic>
                    <p:nvPicPr>
                      <p:cNvPr id="12" name="Object 11">
                        <a:extLst>
                          <a:ext uri="{FF2B5EF4-FFF2-40B4-BE49-F238E27FC236}">
                            <a16:creationId xmlns:a16="http://schemas.microsoft.com/office/drawing/2014/main" id="{23C9ECAA-3F6F-8FBF-25E5-4B91E1A86499}"/>
                          </a:ext>
                        </a:extLst>
                      </p:cNvPr>
                      <p:cNvPicPr/>
                      <p:nvPr/>
                    </p:nvPicPr>
                    <p:blipFill>
                      <a:blip r:embed="rId6"/>
                      <a:stretch>
                        <a:fillRect/>
                      </a:stretch>
                    </p:blipFill>
                    <p:spPr>
                      <a:xfrm>
                        <a:off x="4648200" y="2017713"/>
                        <a:ext cx="3838575" cy="2586037"/>
                      </a:xfrm>
                      <a:prstGeom prst="rect">
                        <a:avLst/>
                      </a:prstGeom>
                    </p:spPr>
                  </p:pic>
                </p:oleObj>
              </mc:Fallback>
            </mc:AlternateContent>
          </a:graphicData>
        </a:graphic>
      </p:graphicFrame>
      <p:sp>
        <p:nvSpPr>
          <p:cNvPr id="3" name="Text Box 6">
            <a:extLst>
              <a:ext uri="{FF2B5EF4-FFF2-40B4-BE49-F238E27FC236}">
                <a16:creationId xmlns:a16="http://schemas.microsoft.com/office/drawing/2014/main" id="{1A0C6DA3-AB87-4EF7-D9C5-7618FF23B6D8}"/>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graphicFrame>
        <p:nvGraphicFramePr>
          <p:cNvPr id="6" name="Object 5">
            <a:extLst>
              <a:ext uri="{FF2B5EF4-FFF2-40B4-BE49-F238E27FC236}">
                <a16:creationId xmlns:a16="http://schemas.microsoft.com/office/drawing/2014/main" id="{B38474F1-57B5-0DA9-8EFB-732556723DAE}"/>
              </a:ext>
            </a:extLst>
          </p:cNvPr>
          <p:cNvGraphicFramePr>
            <a:graphicFrameLocks noChangeAspect="1"/>
          </p:cNvGraphicFramePr>
          <p:nvPr>
            <p:extLst>
              <p:ext uri="{D42A27DB-BD31-4B8C-83A1-F6EECF244321}">
                <p14:modId xmlns:p14="http://schemas.microsoft.com/office/powerpoint/2010/main" val="1112127745"/>
              </p:ext>
            </p:extLst>
          </p:nvPr>
        </p:nvGraphicFramePr>
        <p:xfrm>
          <a:off x="4621213" y="4805363"/>
          <a:ext cx="4305300" cy="1309687"/>
        </p:xfrm>
        <a:graphic>
          <a:graphicData uri="http://schemas.openxmlformats.org/presentationml/2006/ole">
            <mc:AlternateContent xmlns:mc="http://schemas.openxmlformats.org/markup-compatibility/2006">
              <mc:Choice xmlns:v="urn:schemas-microsoft-com:vml" Requires="v">
                <p:oleObj name="Macro-Enabled Worksheet" r:id="rId7" imgW="4305402" imgH="1309878" progId="Excel.SheetMacroEnabled.12">
                  <p:link updateAutomatic="1"/>
                </p:oleObj>
              </mc:Choice>
              <mc:Fallback>
                <p:oleObj name="Macro-Enabled Worksheet" r:id="rId7" imgW="4305402" imgH="1309878" progId="Excel.SheetMacroEnabled.12">
                  <p:link updateAutomatic="1"/>
                  <p:pic>
                    <p:nvPicPr>
                      <p:cNvPr id="6" name="Object 5">
                        <a:extLst>
                          <a:ext uri="{FF2B5EF4-FFF2-40B4-BE49-F238E27FC236}">
                            <a16:creationId xmlns:a16="http://schemas.microsoft.com/office/drawing/2014/main" id="{B38474F1-57B5-0DA9-8EFB-732556723DAE}"/>
                          </a:ext>
                        </a:extLst>
                      </p:cNvPr>
                      <p:cNvPicPr/>
                      <p:nvPr/>
                    </p:nvPicPr>
                    <p:blipFill>
                      <a:blip r:embed="rId8"/>
                      <a:stretch>
                        <a:fillRect/>
                      </a:stretch>
                    </p:blipFill>
                    <p:spPr>
                      <a:xfrm>
                        <a:off x="4621213" y="4805363"/>
                        <a:ext cx="4305300" cy="1309687"/>
                      </a:xfrm>
                      <a:prstGeom prst="rect">
                        <a:avLst/>
                      </a:prstGeom>
                    </p:spPr>
                  </p:pic>
                </p:oleObj>
              </mc:Fallback>
            </mc:AlternateContent>
          </a:graphicData>
        </a:graphic>
      </p:graphicFrame>
    </p:spTree>
    <p:extLst>
      <p:ext uri="{BB962C8B-B14F-4D97-AF65-F5344CB8AC3E}">
        <p14:creationId xmlns:p14="http://schemas.microsoft.com/office/powerpoint/2010/main" val="264345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914400" y="254198"/>
            <a:ext cx="7543800" cy="1450757"/>
          </a:xfrm>
        </p:spPr>
        <p:txBody>
          <a:bodyPr/>
          <a:lstStyle/>
          <a:p>
            <a:pPr eaLnBrk="1" hangingPunct="1"/>
            <a:r>
              <a:rPr lang="en-US" dirty="0"/>
              <a:t>Total Personal Provincial Share Summary</a:t>
            </a:r>
            <a:br>
              <a:rPr lang="en-US" dirty="0"/>
            </a:br>
            <a:r>
              <a:rPr lang="en-US" sz="1200" dirty="0"/>
              <a:t>Ranked by 12 month change in Provincial Share</a:t>
            </a:r>
          </a:p>
        </p:txBody>
      </p:sp>
      <p:sp>
        <p:nvSpPr>
          <p:cNvPr id="11267" name="Slide Number Placeholder 3"/>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20A98D1B-C97E-414F-8AD5-50A06C2BC86C}" type="slidenum">
              <a:rPr lang="en-US" b="0" smtClean="0">
                <a:solidFill>
                  <a:schemeClr val="bg1"/>
                </a:solidFill>
              </a:rPr>
              <a:pPr/>
              <a:t>8</a:t>
            </a:fld>
            <a:endParaRPr lang="en-US" b="0" dirty="0">
              <a:solidFill>
                <a:schemeClr val="bg1"/>
              </a:solidFill>
            </a:endParaRPr>
          </a:p>
        </p:txBody>
      </p:sp>
      <p:sp>
        <p:nvSpPr>
          <p:cNvPr id="11269"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4" name="TextBox 3"/>
          <p:cNvSpPr txBox="1"/>
          <p:nvPr/>
        </p:nvSpPr>
        <p:spPr>
          <a:xfrm>
            <a:off x="5105400" y="1799968"/>
            <a:ext cx="2895600" cy="646331"/>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p:txBody>
      </p:sp>
      <p:pic>
        <p:nvPicPr>
          <p:cNvPr id="3" name="Picture 2">
            <a:extLst>
              <a:ext uri="{FF2B5EF4-FFF2-40B4-BE49-F238E27FC236}">
                <a16:creationId xmlns:a16="http://schemas.microsoft.com/office/drawing/2014/main" id="{CE9642E1-3179-5CAE-2005-C5CCA7BFB158}"/>
              </a:ext>
            </a:extLst>
          </p:cNvPr>
          <p:cNvPicPr>
            <a:picLocks noChangeAspect="1"/>
          </p:cNvPicPr>
          <p:nvPr/>
        </p:nvPicPr>
        <p:blipFill>
          <a:blip r:embed="rId3"/>
          <a:stretch>
            <a:fillRect/>
          </a:stretch>
        </p:blipFill>
        <p:spPr>
          <a:xfrm>
            <a:off x="885930" y="1905000"/>
            <a:ext cx="3324225" cy="336708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520" y="488278"/>
            <a:ext cx="4765675" cy="1216025"/>
          </a:xfrm>
        </p:spPr>
        <p:txBody>
          <a:bodyPr/>
          <a:lstStyle/>
          <a:p>
            <a:r>
              <a:rPr lang="en-CA" dirty="0"/>
              <a:t>Press Releases</a:t>
            </a:r>
            <a:endParaRPr lang="en-US" dirty="0"/>
          </a:p>
        </p:txBody>
      </p:sp>
      <p:sp>
        <p:nvSpPr>
          <p:cNvPr id="3" name="Content Placeholder 2"/>
          <p:cNvSpPr>
            <a:spLocks noGrp="1"/>
          </p:cNvSpPr>
          <p:nvPr>
            <p:ph idx="1"/>
          </p:nvPr>
        </p:nvSpPr>
        <p:spPr/>
        <p:txBody>
          <a:bodyPr>
            <a:noAutofit/>
          </a:bodyPr>
          <a:lstStyle/>
          <a:p>
            <a:pPr algn="l"/>
            <a:r>
              <a:rPr lang="en-US" sz="1200" b="1" i="0" dirty="0">
                <a:solidFill>
                  <a:srgbClr val="666666"/>
                </a:solidFill>
                <a:effectLst/>
                <a:latin typeface="+mj-lt"/>
              </a:rPr>
              <a:t>Dec 8, 2022 Manitoba—</a:t>
            </a:r>
            <a:r>
              <a:rPr lang="en-US" sz="1200" b="0" i="0" dirty="0">
                <a:solidFill>
                  <a:srgbClr val="666666"/>
                </a:solidFill>
                <a:effectLst/>
                <a:latin typeface="+mj-lt"/>
              </a:rPr>
              <a:t>Carpathia Credit Union is pleased to announce that its members approved a recommendation by the Board of Directors to merge with Access Credit Union. Voting took place December 5-7, 2022, and the results were announced last night at a virtual special meeting of members.</a:t>
            </a:r>
            <a:br>
              <a:rPr lang="en-US" sz="1200" dirty="0">
                <a:latin typeface="+mj-lt"/>
              </a:rPr>
            </a:br>
            <a:br>
              <a:rPr lang="en-US" sz="1200" dirty="0">
                <a:latin typeface="+mj-lt"/>
              </a:rPr>
            </a:br>
            <a:r>
              <a:rPr lang="en-US" sz="1200" b="0" i="0" dirty="0">
                <a:solidFill>
                  <a:srgbClr val="666666"/>
                </a:solidFill>
                <a:effectLst/>
                <a:latin typeface="+mj-lt"/>
              </a:rPr>
              <a:t>The membership vote followed the completion of due diligence and a subsequent recommendation to merge from the Boards of both organizations. The </a:t>
            </a:r>
            <a:r>
              <a:rPr lang="en-US" sz="1200" b="0" i="0" dirty="0" err="1">
                <a:solidFill>
                  <a:srgbClr val="666666"/>
                </a:solidFill>
                <a:effectLst/>
                <a:latin typeface="+mj-lt"/>
              </a:rPr>
              <a:t>favourable</a:t>
            </a:r>
            <a:r>
              <a:rPr lang="en-US" sz="1200" b="0" i="0" dirty="0">
                <a:solidFill>
                  <a:srgbClr val="666666"/>
                </a:solidFill>
                <a:effectLst/>
                <a:latin typeface="+mj-lt"/>
              </a:rPr>
              <a:t> vote means that the two credit unions will unite under the Access Credit Union name and brand on July 1, 2023.</a:t>
            </a:r>
          </a:p>
          <a:p>
            <a:pPr algn="l"/>
            <a:r>
              <a:rPr lang="en-US" sz="1200" b="0" i="0" dirty="0">
                <a:solidFill>
                  <a:srgbClr val="666666"/>
                </a:solidFill>
                <a:effectLst/>
                <a:latin typeface="+mj-lt"/>
              </a:rPr>
              <a:t>Nov 16, 2022: Manitoba — </a:t>
            </a:r>
            <a:r>
              <a:rPr lang="en-US" sz="1200" b="0" i="0" dirty="0" err="1">
                <a:solidFill>
                  <a:srgbClr val="666666"/>
                </a:solidFill>
                <a:effectLst/>
                <a:latin typeface="+mj-lt"/>
              </a:rPr>
              <a:t>Casera</a:t>
            </a:r>
            <a:r>
              <a:rPr lang="en-US" sz="1200" b="0" i="0" dirty="0">
                <a:solidFill>
                  <a:srgbClr val="666666"/>
                </a:solidFill>
                <a:effectLst/>
                <a:latin typeface="+mj-lt"/>
              </a:rPr>
              <a:t> Credit Union is pleased to announce that its members approved a recommendation by the Board of Directors to merge with Access Credit Union. Voting took place between November 10 and 15, 2022, and the results were announced last night at a virtual special meeting of members.</a:t>
            </a:r>
          </a:p>
          <a:p>
            <a:pPr algn="l"/>
            <a:r>
              <a:rPr lang="en-US" sz="1200" b="0" i="0" dirty="0">
                <a:solidFill>
                  <a:srgbClr val="666666"/>
                </a:solidFill>
                <a:effectLst/>
                <a:latin typeface="+mj-lt"/>
              </a:rPr>
              <a:t>Oct 21, 2022:  The Board of Directors of Amaranth Credit Union are pleased to announce their memberships’ approval of the proposal to merge with Access Credit Union. Voting aptly took place on International Credit Union Day—Thursday, October 20, 2022. Amaranth required a two-thirds majority vote for the membership to accept the Special Resolution. Access members were not required to vote since Amaranth represents less than 10% of Access’ total assets.</a:t>
            </a:r>
            <a:br>
              <a:rPr lang="en-US" sz="1200" dirty="0">
                <a:latin typeface="+mj-lt"/>
              </a:rPr>
            </a:br>
            <a:endParaRPr lang="en-US" sz="1200" dirty="0">
              <a:latin typeface="+mj-lt"/>
            </a:endParaRPr>
          </a:p>
        </p:txBody>
      </p:sp>
      <p:sp>
        <p:nvSpPr>
          <p:cNvPr id="5" name="Slide Number Placeholder 4"/>
          <p:cNvSpPr>
            <a:spLocks noGrp="1"/>
          </p:cNvSpPr>
          <p:nvPr>
            <p:ph type="sldNum" sz="quarter" idx="12"/>
          </p:nvPr>
        </p:nvSpPr>
        <p:spPr>
          <a:xfrm>
            <a:off x="7425344" y="6459786"/>
            <a:ext cx="984019" cy="365125"/>
          </a:xfrm>
        </p:spPr>
        <p:txBody>
          <a:bodyPr/>
          <a:lstStyle/>
          <a:p>
            <a:pPr>
              <a:defRPr/>
            </a:pPr>
            <a:fld id="{FD73080F-6EFF-4CB2-BC74-263AF00EEE29}" type="slidenum">
              <a:rPr lang="en-US" smtClean="0"/>
              <a:pPr>
                <a:defRPr/>
              </a:pPr>
              <a:t>80</a:t>
            </a:fld>
            <a:endParaRPr lang="en-US"/>
          </a:p>
        </p:txBody>
      </p:sp>
      <p:sp>
        <p:nvSpPr>
          <p:cNvPr id="7" name="TextBox 6">
            <a:hlinkClick r:id="rId3"/>
          </p:cNvPr>
          <p:cNvSpPr txBox="1"/>
          <p:nvPr/>
        </p:nvSpPr>
        <p:spPr>
          <a:xfrm>
            <a:off x="8534400" y="6519237"/>
            <a:ext cx="458779"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sz="1000" b="0" dirty="0">
                <a:ln>
                  <a:solidFill>
                    <a:schemeClr val="bg1"/>
                  </a:solidFill>
                </a:ln>
                <a:solidFill>
                  <a:schemeClr val="tx1"/>
                </a:solidFill>
                <a:hlinkClick r:id="rId4"/>
              </a:rPr>
              <a:t>Press</a:t>
            </a:r>
            <a:endParaRPr lang="en-US" sz="1000" b="0" dirty="0">
              <a:ln>
                <a:solidFill>
                  <a:schemeClr val="bg1"/>
                </a:solidFill>
              </a:ln>
              <a:solidFill>
                <a:schemeClr val="tx1"/>
              </a:solidFill>
            </a:endParaRPr>
          </a:p>
        </p:txBody>
      </p:sp>
      <p:sp>
        <p:nvSpPr>
          <p:cNvPr id="10"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FB50E5C6-3723-2241-AE62-18BB9877F48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2000" y="736948"/>
            <a:ext cx="3048000" cy="939452"/>
          </a:xfrm>
          <a:prstGeom prst="rect">
            <a:avLst/>
          </a:prstGeom>
        </p:spPr>
      </p:pic>
    </p:spTree>
    <p:extLst>
      <p:ext uri="{BB962C8B-B14F-4D97-AF65-F5344CB8AC3E}">
        <p14:creationId xmlns:p14="http://schemas.microsoft.com/office/powerpoint/2010/main" val="29770898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74651"/>
            <a:ext cx="3962400" cy="1600200"/>
          </a:xfrm>
        </p:spPr>
        <p:txBody>
          <a:bodyPr/>
          <a:lstStyle/>
          <a:p>
            <a:r>
              <a:rPr lang="en-CA" dirty="0"/>
              <a:t>% Changes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81</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descr="Logo, icon&#10;&#10;Description automatically generated">
            <a:extLst>
              <a:ext uri="{FF2B5EF4-FFF2-40B4-BE49-F238E27FC236}">
                <a16:creationId xmlns:a16="http://schemas.microsoft.com/office/drawing/2014/main" id="{54BC5E73-4B80-EF40-8BD7-1F986DEE3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16" y="915398"/>
            <a:ext cx="2098584" cy="684801"/>
          </a:xfrm>
          <a:prstGeom prst="rect">
            <a:avLst/>
          </a:prstGeom>
        </p:spPr>
      </p:pic>
      <p:sp>
        <p:nvSpPr>
          <p:cNvPr id="9" name="TextBox 8">
            <a:extLst>
              <a:ext uri="{FF2B5EF4-FFF2-40B4-BE49-F238E27FC236}">
                <a16:creationId xmlns:a16="http://schemas.microsoft.com/office/drawing/2014/main" id="{8CC1A950-5B35-4F4E-E5B5-5CF5F69973F2}"/>
              </a:ext>
            </a:extLst>
          </p:cNvPr>
          <p:cNvSpPr txBox="1"/>
          <p:nvPr/>
        </p:nvSpPr>
        <p:spPr>
          <a:xfrm>
            <a:off x="4926011" y="1859885"/>
            <a:ext cx="4321175" cy="1200329"/>
          </a:xfrm>
          <a:prstGeom prst="rect">
            <a:avLst/>
          </a:prstGeom>
          <a:noFill/>
        </p:spPr>
        <p:txBody>
          <a:bodyPr wrap="square" rtlCol="0">
            <a:spAutoFit/>
          </a:bodyPr>
          <a:lstStyle/>
          <a:p>
            <a:pPr algn="l"/>
            <a:r>
              <a:rPr lang="en-CA" b="0" dirty="0"/>
              <a:t>Steinbach is Canada’s 8th largest and Manitoba’s 2</a:t>
            </a:r>
            <a:r>
              <a:rPr lang="en-CA" b="0" baseline="30000" dirty="0"/>
              <a:t>nd</a:t>
            </a:r>
            <a:r>
              <a:rPr lang="en-CA" b="0" dirty="0"/>
              <a:t> largest credit union with assets of $9.8B, 111k members and 3 locations (Q2.24)</a:t>
            </a:r>
          </a:p>
          <a:p>
            <a:pPr algn="l"/>
            <a:endParaRPr lang="en-CA" b="0" dirty="0"/>
          </a:p>
          <a:p>
            <a:pPr algn="l"/>
            <a:endParaRPr lang="en-CA" b="0" dirty="0"/>
          </a:p>
          <a:p>
            <a:pPr algn="l"/>
            <a:endParaRPr lang="en-US" b="0" dirty="0"/>
          </a:p>
        </p:txBody>
      </p:sp>
      <p:graphicFrame>
        <p:nvGraphicFramePr>
          <p:cNvPr id="5" name="Object 4">
            <a:extLst>
              <a:ext uri="{FF2B5EF4-FFF2-40B4-BE49-F238E27FC236}">
                <a16:creationId xmlns:a16="http://schemas.microsoft.com/office/drawing/2014/main" id="{90943EB0-3D1E-2844-A913-B60AE7F26315}"/>
              </a:ext>
            </a:extLst>
          </p:cNvPr>
          <p:cNvGraphicFramePr>
            <a:graphicFrameLocks noChangeAspect="1"/>
          </p:cNvGraphicFramePr>
          <p:nvPr>
            <p:extLst>
              <p:ext uri="{D42A27DB-BD31-4B8C-83A1-F6EECF244321}">
                <p14:modId xmlns:p14="http://schemas.microsoft.com/office/powerpoint/2010/main" val="673432522"/>
              </p:ext>
            </p:extLst>
          </p:nvPr>
        </p:nvGraphicFramePr>
        <p:xfrm>
          <a:off x="228600" y="1870075"/>
          <a:ext cx="4238625" cy="4319588"/>
        </p:xfrm>
        <a:graphic>
          <a:graphicData uri="http://schemas.openxmlformats.org/presentationml/2006/ole">
            <mc:AlternateContent xmlns:mc="http://schemas.openxmlformats.org/markup-compatibility/2006">
              <mc:Choice xmlns:v="urn:schemas-microsoft-com:vml" Requires="v">
                <p:oleObj name="Macro-Enabled Worksheet" r:id="rId4" imgW="4238346" imgH="4319330" progId="Excel.SheetMacroEnabled.12">
                  <p:link updateAutomatic="1"/>
                </p:oleObj>
              </mc:Choice>
              <mc:Fallback>
                <p:oleObj name="Macro-Enabled Worksheet" r:id="rId4" imgW="4238346" imgH="4319330" progId="Excel.SheetMacroEnabled.12">
                  <p:link updateAutomatic="1"/>
                  <p:pic>
                    <p:nvPicPr>
                      <p:cNvPr id="5" name="Object 4">
                        <a:extLst>
                          <a:ext uri="{FF2B5EF4-FFF2-40B4-BE49-F238E27FC236}">
                            <a16:creationId xmlns:a16="http://schemas.microsoft.com/office/drawing/2014/main" id="{90943EB0-3D1E-2844-A913-B60AE7F26315}"/>
                          </a:ext>
                        </a:extLst>
                      </p:cNvPr>
                      <p:cNvPicPr/>
                      <p:nvPr/>
                    </p:nvPicPr>
                    <p:blipFill>
                      <a:blip r:embed="rId5"/>
                      <a:stretch>
                        <a:fillRect/>
                      </a:stretch>
                    </p:blipFill>
                    <p:spPr>
                      <a:xfrm>
                        <a:off x="228600" y="1870075"/>
                        <a:ext cx="4238625" cy="431958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483F8FB-615A-9CCE-0E31-376A28A6136D}"/>
              </a:ext>
            </a:extLst>
          </p:cNvPr>
          <p:cNvGraphicFramePr>
            <a:graphicFrameLocks noChangeAspect="1"/>
          </p:cNvGraphicFramePr>
          <p:nvPr>
            <p:extLst>
              <p:ext uri="{D42A27DB-BD31-4B8C-83A1-F6EECF244321}">
                <p14:modId xmlns:p14="http://schemas.microsoft.com/office/powerpoint/2010/main" val="568935249"/>
              </p:ext>
            </p:extLst>
          </p:nvPr>
        </p:nvGraphicFramePr>
        <p:xfrm>
          <a:off x="4838700" y="4133850"/>
          <a:ext cx="4267200" cy="2100263"/>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3" name="Object 2">
                        <a:extLst>
                          <a:ext uri="{FF2B5EF4-FFF2-40B4-BE49-F238E27FC236}">
                            <a16:creationId xmlns:a16="http://schemas.microsoft.com/office/drawing/2014/main" id="{E483F8FB-615A-9CCE-0E31-376A28A6136D}"/>
                          </a:ext>
                        </a:extLst>
                      </p:cNvPr>
                      <p:cNvPicPr/>
                      <p:nvPr/>
                    </p:nvPicPr>
                    <p:blipFill>
                      <a:blip r:embed="rId7"/>
                      <a:stretch>
                        <a:fillRect/>
                      </a:stretch>
                    </p:blipFill>
                    <p:spPr>
                      <a:xfrm>
                        <a:off x="4838700" y="4133850"/>
                        <a:ext cx="4267200" cy="2100263"/>
                      </a:xfrm>
                      <a:prstGeom prst="rect">
                        <a:avLst/>
                      </a:prstGeom>
                    </p:spPr>
                  </p:pic>
                </p:oleObj>
              </mc:Fallback>
            </mc:AlternateContent>
          </a:graphicData>
        </a:graphic>
      </p:graphicFrame>
    </p:spTree>
    <p:extLst>
      <p:ext uri="{BB962C8B-B14F-4D97-AF65-F5344CB8AC3E}">
        <p14:creationId xmlns:p14="http://schemas.microsoft.com/office/powerpoint/2010/main" val="24937414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82</a:t>
            </a:fld>
            <a:endParaRPr lang="en-US"/>
          </a:p>
        </p:txBody>
      </p:sp>
      <p:pic>
        <p:nvPicPr>
          <p:cNvPr id="10" name="Picture 9" descr="Logo, icon&#10;&#10;Description automatically generated">
            <a:extLst>
              <a:ext uri="{FF2B5EF4-FFF2-40B4-BE49-F238E27FC236}">
                <a16:creationId xmlns:a16="http://schemas.microsoft.com/office/drawing/2014/main" id="{C14ED702-923C-6C27-9356-1080E5B17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16" y="915398"/>
            <a:ext cx="2098584" cy="684801"/>
          </a:xfrm>
          <a:prstGeom prst="rect">
            <a:avLst/>
          </a:prstGeom>
        </p:spPr>
      </p:pic>
      <p:graphicFrame>
        <p:nvGraphicFramePr>
          <p:cNvPr id="5" name="Object 4">
            <a:extLst>
              <a:ext uri="{FF2B5EF4-FFF2-40B4-BE49-F238E27FC236}">
                <a16:creationId xmlns:a16="http://schemas.microsoft.com/office/drawing/2014/main" id="{75E24605-2E62-8BDB-7B21-2DFB3CC27351}"/>
              </a:ext>
            </a:extLst>
          </p:cNvPr>
          <p:cNvGraphicFramePr>
            <a:graphicFrameLocks noChangeAspect="1"/>
          </p:cNvGraphicFramePr>
          <p:nvPr>
            <p:extLst>
              <p:ext uri="{D42A27DB-BD31-4B8C-83A1-F6EECF244321}">
                <p14:modId xmlns:p14="http://schemas.microsoft.com/office/powerpoint/2010/main" val="246768300"/>
              </p:ext>
            </p:extLst>
          </p:nvPr>
        </p:nvGraphicFramePr>
        <p:xfrm>
          <a:off x="304800" y="1898650"/>
          <a:ext cx="3838575" cy="4210050"/>
        </p:xfrm>
        <a:graphic>
          <a:graphicData uri="http://schemas.openxmlformats.org/presentationml/2006/ole">
            <mc:AlternateContent xmlns:mc="http://schemas.openxmlformats.org/markup-compatibility/2006">
              <mc:Choice xmlns:v="urn:schemas-microsoft-com:vml" Requires="v">
                <p:oleObj name="Macro-Enabled Worksheet" r:id="rId3" imgW="3838448" imgH="4210005" progId="Excel.SheetMacroEnabled.12">
                  <p:link updateAutomatic="1"/>
                </p:oleObj>
              </mc:Choice>
              <mc:Fallback>
                <p:oleObj name="Macro-Enabled Worksheet" r:id="rId3" imgW="3838448" imgH="4210005" progId="Excel.SheetMacroEnabled.12">
                  <p:link updateAutomatic="1"/>
                  <p:pic>
                    <p:nvPicPr>
                      <p:cNvPr id="5" name="Object 4">
                        <a:extLst>
                          <a:ext uri="{FF2B5EF4-FFF2-40B4-BE49-F238E27FC236}">
                            <a16:creationId xmlns:a16="http://schemas.microsoft.com/office/drawing/2014/main" id="{75E24605-2E62-8BDB-7B21-2DFB3CC27351}"/>
                          </a:ext>
                        </a:extLst>
                      </p:cNvPr>
                      <p:cNvPicPr/>
                      <p:nvPr/>
                    </p:nvPicPr>
                    <p:blipFill>
                      <a:blip r:embed="rId4"/>
                      <a:stretch>
                        <a:fillRect/>
                      </a:stretch>
                    </p:blipFill>
                    <p:spPr>
                      <a:xfrm>
                        <a:off x="304800" y="1898650"/>
                        <a:ext cx="3838575" cy="42100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601CD52-DE7C-C14F-48F4-A3870E768667}"/>
              </a:ext>
            </a:extLst>
          </p:cNvPr>
          <p:cNvGraphicFramePr>
            <a:graphicFrameLocks noChangeAspect="1"/>
          </p:cNvGraphicFramePr>
          <p:nvPr>
            <p:extLst>
              <p:ext uri="{D42A27DB-BD31-4B8C-83A1-F6EECF244321}">
                <p14:modId xmlns:p14="http://schemas.microsoft.com/office/powerpoint/2010/main" val="3864256276"/>
              </p:ext>
            </p:extLst>
          </p:nvPr>
        </p:nvGraphicFramePr>
        <p:xfrm>
          <a:off x="4648200" y="1933575"/>
          <a:ext cx="3838575" cy="2757488"/>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6" name="Object 5">
                        <a:extLst>
                          <a:ext uri="{FF2B5EF4-FFF2-40B4-BE49-F238E27FC236}">
                            <a16:creationId xmlns:a16="http://schemas.microsoft.com/office/drawing/2014/main" id="{7601CD52-DE7C-C14F-48F4-A3870E768667}"/>
                          </a:ext>
                        </a:extLst>
                      </p:cNvPr>
                      <p:cNvPicPr/>
                      <p:nvPr/>
                    </p:nvPicPr>
                    <p:blipFill>
                      <a:blip r:embed="rId6"/>
                      <a:stretch>
                        <a:fillRect/>
                      </a:stretch>
                    </p:blipFill>
                    <p:spPr>
                      <a:xfrm>
                        <a:off x="4648200" y="1933575"/>
                        <a:ext cx="3838575" cy="27574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28F5024-71EF-73C6-A8ED-CE1B357CEB40}"/>
              </a:ext>
            </a:extLst>
          </p:cNvPr>
          <p:cNvPicPr>
            <a:picLocks noChangeAspect="1"/>
          </p:cNvPicPr>
          <p:nvPr/>
        </p:nvPicPr>
        <p:blipFill>
          <a:blip r:embed="rId7"/>
          <a:stretch>
            <a:fillRect/>
          </a:stretch>
        </p:blipFill>
        <p:spPr>
          <a:xfrm>
            <a:off x="4419600" y="4813300"/>
            <a:ext cx="4610100" cy="1358900"/>
          </a:xfrm>
          <a:prstGeom prst="rect">
            <a:avLst/>
          </a:prstGeom>
        </p:spPr>
      </p:pic>
      <p:sp>
        <p:nvSpPr>
          <p:cNvPr id="7" name="Text Box 6">
            <a:extLst>
              <a:ext uri="{FF2B5EF4-FFF2-40B4-BE49-F238E27FC236}">
                <a16:creationId xmlns:a16="http://schemas.microsoft.com/office/drawing/2014/main" id="{E21A580D-40F6-2F17-285A-01A6FE6FDE0F}"/>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17623356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124200" y="468842"/>
            <a:ext cx="3241675" cy="1216025"/>
          </a:xfrm>
        </p:spPr>
        <p:txBody>
          <a:bodyPr/>
          <a:lstStyle/>
          <a:p>
            <a:r>
              <a:rPr lang="en-CA" dirty="0"/>
              <a:t>Press Releases</a:t>
            </a:r>
          </a:p>
        </p:txBody>
      </p:sp>
      <p:sp>
        <p:nvSpPr>
          <p:cNvPr id="86019" name="Content Placeholder 2"/>
          <p:cNvSpPr>
            <a:spLocks noGrp="1"/>
          </p:cNvSpPr>
          <p:nvPr>
            <p:ph idx="1"/>
          </p:nvPr>
        </p:nvSpPr>
        <p:spPr/>
        <p:txBody>
          <a:bodyPr>
            <a:noAutofit/>
          </a:bodyPr>
          <a:lstStyle/>
          <a:p>
            <a:pPr fontAlgn="base"/>
            <a:r>
              <a:rPr lang="en-US" sz="1200" b="0" i="0" dirty="0">
                <a:solidFill>
                  <a:srgbClr val="343741"/>
                </a:solidFill>
                <a:effectLst/>
                <a:latin typeface="+mj-lt"/>
              </a:rPr>
              <a:t>September 18, 2024:  The Board of Directors of the Steinbach Credit Union would like to announce that Glenn Friesen, our Chief Executive Officer, has decided to retire, effective January 31, 2025.</a:t>
            </a:r>
          </a:p>
          <a:p>
            <a:pPr fontAlgn="base"/>
            <a:r>
              <a:rPr lang="en-US" sz="1200" b="0" i="0" dirty="0">
                <a:solidFill>
                  <a:srgbClr val="343741"/>
                </a:solidFill>
                <a:effectLst/>
                <a:latin typeface="+mj-lt"/>
              </a:rPr>
              <a:t>Feb 9, 2023:  Glenn Friesen, Chief Executive Officer (CEO), is pleased to announce that David Moore has joined SCU as the new Chief Retail Sales Officer (CRSO).</a:t>
            </a:r>
            <a:br>
              <a:rPr lang="en-US" sz="1200" dirty="0">
                <a:latin typeface="+mj-lt"/>
              </a:rPr>
            </a:br>
            <a:br>
              <a:rPr lang="en-US" sz="1200" dirty="0">
                <a:latin typeface="+mj-lt"/>
              </a:rPr>
            </a:br>
            <a:r>
              <a:rPr lang="en-US" sz="1200" b="0" i="0" dirty="0">
                <a:solidFill>
                  <a:srgbClr val="343741"/>
                </a:solidFill>
                <a:effectLst/>
                <a:latin typeface="+mj-lt"/>
              </a:rPr>
              <a:t>David joins SCU with two decades of experience in various executive roles in the financial industry. He has spent the last 16 with Meridian Credit Union, most recently as Chief Marketing Officer &amp; SVP Digital Banking &amp; Analytics. In addition, David held the position of Chief Operating Officer for Meridian’s schedule 1 chartered bank subsidiary, </a:t>
            </a:r>
            <a:r>
              <a:rPr lang="en-US" sz="1200" b="0" i="0" dirty="0" err="1">
                <a:solidFill>
                  <a:srgbClr val="343741"/>
                </a:solidFill>
                <a:effectLst/>
                <a:latin typeface="+mj-lt"/>
              </a:rPr>
              <a:t>Motusbank</a:t>
            </a:r>
            <a:r>
              <a:rPr lang="en-US" sz="1200" b="0" i="0" dirty="0">
                <a:solidFill>
                  <a:srgbClr val="343741"/>
                </a:solidFill>
                <a:effectLst/>
                <a:latin typeface="+mj-lt"/>
              </a:rPr>
              <a:t>. </a:t>
            </a:r>
            <a:endParaRPr lang="en-CA" sz="1200" b="1" dirty="0">
              <a:latin typeface="+mj-lt"/>
            </a:endParaRPr>
          </a:p>
        </p:txBody>
      </p:sp>
      <p:sp>
        <p:nvSpPr>
          <p:cNvPr id="8602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DF0C2AB1-7FA1-492F-ABDB-61FD2DD072F8}" type="slidenum">
              <a:rPr lang="en-US" b="0" smtClean="0">
                <a:solidFill>
                  <a:schemeClr val="bg1"/>
                </a:solidFill>
              </a:rPr>
              <a:pPr/>
              <a:t>83</a:t>
            </a:fld>
            <a:endParaRPr lang="en-US" b="0">
              <a:solidFill>
                <a:schemeClr val="bg1"/>
              </a:solidFill>
            </a:endParaRPr>
          </a:p>
        </p:txBody>
      </p:sp>
      <p:sp>
        <p:nvSpPr>
          <p:cNvPr id="2" name="TextBox 1"/>
          <p:cNvSpPr txBox="1"/>
          <p:nvPr/>
        </p:nvSpPr>
        <p:spPr>
          <a:xfrm>
            <a:off x="8420100" y="6534626"/>
            <a:ext cx="647700"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3"/>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0" name="Rectangle 9"/>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Logo, icon&#10;&#10;Description automatically generated">
            <a:extLst>
              <a:ext uri="{FF2B5EF4-FFF2-40B4-BE49-F238E27FC236}">
                <a16:creationId xmlns:a16="http://schemas.microsoft.com/office/drawing/2014/main" id="{DE652A9D-8C8F-8941-BE13-61BF5CE75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16" y="915398"/>
            <a:ext cx="2098584" cy="68480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457200"/>
            <a:ext cx="3886200" cy="1600200"/>
          </a:xfrm>
        </p:spPr>
        <p:txBody>
          <a:bodyPr/>
          <a:lstStyle/>
          <a:p>
            <a:r>
              <a:rPr lang="en-CA" dirty="0"/>
              <a:t>% Change in Share of Manitoba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84</a:t>
            </a:fld>
            <a:endParaRPr lang="en-US" b="0">
              <a:solidFill>
                <a:schemeClr val="bg1"/>
              </a:solidFill>
            </a:endParaRPr>
          </a:p>
        </p:txBody>
      </p:sp>
      <p:sp>
        <p:nvSpPr>
          <p:cNvPr id="2" name="TextBox 1"/>
          <p:cNvSpPr txBox="1"/>
          <p:nvPr/>
        </p:nvSpPr>
        <p:spPr>
          <a:xfrm>
            <a:off x="6743700" y="6534626"/>
            <a:ext cx="838200" cy="215444"/>
          </a:xfrm>
          <a:prstGeom prst="rect">
            <a:avLst/>
          </a:prstGeom>
          <a:noFill/>
        </p:spPr>
        <p:txBody>
          <a:bodyPr wrap="square" rtlCol="0">
            <a:spAutoFit/>
          </a:bodyPr>
          <a:lstStyle/>
          <a:p>
            <a:r>
              <a:rPr lang="en-US" sz="800" b="0" dirty="0"/>
              <a:t>18 EN 5</a:t>
            </a:r>
          </a:p>
        </p:txBody>
      </p:sp>
      <p:sp>
        <p:nvSpPr>
          <p:cNvPr id="8"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descr="Logo, company name&#10;&#10;Description automatically generated">
            <a:extLst>
              <a:ext uri="{FF2B5EF4-FFF2-40B4-BE49-F238E27FC236}">
                <a16:creationId xmlns:a16="http://schemas.microsoft.com/office/drawing/2014/main" id="{173914A3-D6EE-784B-9DA2-B12FE83A0B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14400" y="600075"/>
            <a:ext cx="2438400" cy="1000125"/>
          </a:xfrm>
          <a:prstGeom prst="rect">
            <a:avLst/>
          </a:prstGeom>
        </p:spPr>
      </p:pic>
      <p:sp>
        <p:nvSpPr>
          <p:cNvPr id="12" name="TextBox 11">
            <a:extLst>
              <a:ext uri="{FF2B5EF4-FFF2-40B4-BE49-F238E27FC236}">
                <a16:creationId xmlns:a16="http://schemas.microsoft.com/office/drawing/2014/main" id="{B9A3EA11-59D0-44F2-00B2-ABFA71680088}"/>
              </a:ext>
            </a:extLst>
          </p:cNvPr>
          <p:cNvSpPr txBox="1"/>
          <p:nvPr/>
        </p:nvSpPr>
        <p:spPr>
          <a:xfrm>
            <a:off x="5097720" y="1846737"/>
            <a:ext cx="3886200" cy="2862322"/>
          </a:xfrm>
          <a:prstGeom prst="rect">
            <a:avLst/>
          </a:prstGeom>
          <a:noFill/>
        </p:spPr>
        <p:txBody>
          <a:bodyPr wrap="square" rtlCol="0">
            <a:spAutoFit/>
          </a:bodyPr>
          <a:lstStyle/>
          <a:p>
            <a:pPr algn="l"/>
            <a:r>
              <a:rPr lang="en-CA" b="0" dirty="0"/>
              <a:t>Assiniboine is Canada’s 16th largest and Manitoba’s  3rd largest credit union with assets of $6.2B, 144k members and 18 locations (Q2.24).</a:t>
            </a:r>
          </a:p>
          <a:p>
            <a:pPr algn="l"/>
            <a:endParaRPr lang="en-CA" b="0" dirty="0"/>
          </a:p>
          <a:p>
            <a:pPr algn="l"/>
            <a:r>
              <a:rPr lang="en-CA" b="0" dirty="0"/>
              <a:t>Assiniboine operates a direct “bank” deposit acquisition channel called Outlook Financial offering registered and non-registered high-rate savings accounts and GICs.</a:t>
            </a:r>
          </a:p>
          <a:p>
            <a:pPr algn="l"/>
            <a:r>
              <a:rPr lang="en-CA" b="0" dirty="0"/>
              <a:t>Merged with </a:t>
            </a:r>
            <a:r>
              <a:rPr lang="en-CA" b="0" dirty="0" err="1"/>
              <a:t>Entegra</a:t>
            </a:r>
            <a:r>
              <a:rPr lang="en-CA" b="0" dirty="0"/>
              <a:t> CU Jan 1, 2022 </a:t>
            </a:r>
          </a:p>
          <a:p>
            <a:pPr algn="l"/>
            <a:endParaRPr lang="en-CA" b="0" dirty="0"/>
          </a:p>
          <a:p>
            <a:pPr algn="l"/>
            <a:r>
              <a:rPr lang="en-CA" b="0" dirty="0"/>
              <a:t>Merging with </a:t>
            </a:r>
            <a:r>
              <a:rPr lang="en-CA" b="0" dirty="0" err="1"/>
              <a:t>Westoba</a:t>
            </a:r>
            <a:r>
              <a:rPr lang="en-CA" b="0" dirty="0"/>
              <a:t> CU Jan 2025</a:t>
            </a:r>
          </a:p>
          <a:p>
            <a:pPr algn="l"/>
            <a:endParaRPr lang="en-CA" b="0" dirty="0"/>
          </a:p>
          <a:p>
            <a:pPr algn="l"/>
            <a:endParaRPr lang="en-CA" b="0" dirty="0"/>
          </a:p>
          <a:p>
            <a:pPr algn="l"/>
            <a:endParaRPr lang="en-US" b="0" dirty="0"/>
          </a:p>
        </p:txBody>
      </p:sp>
      <p:graphicFrame>
        <p:nvGraphicFramePr>
          <p:cNvPr id="5" name="Object 4">
            <a:extLst>
              <a:ext uri="{FF2B5EF4-FFF2-40B4-BE49-F238E27FC236}">
                <a16:creationId xmlns:a16="http://schemas.microsoft.com/office/drawing/2014/main" id="{26D26048-EF48-8C49-D4C4-FBA9992E96B0}"/>
              </a:ext>
            </a:extLst>
          </p:cNvPr>
          <p:cNvGraphicFramePr>
            <a:graphicFrameLocks noChangeAspect="1"/>
          </p:cNvGraphicFramePr>
          <p:nvPr>
            <p:extLst>
              <p:ext uri="{D42A27DB-BD31-4B8C-83A1-F6EECF244321}">
                <p14:modId xmlns:p14="http://schemas.microsoft.com/office/powerpoint/2010/main" val="3691963036"/>
              </p:ext>
            </p:extLst>
          </p:nvPr>
        </p:nvGraphicFramePr>
        <p:xfrm>
          <a:off x="273050" y="1828800"/>
          <a:ext cx="4195763" cy="4343400"/>
        </p:xfrm>
        <a:graphic>
          <a:graphicData uri="http://schemas.openxmlformats.org/presentationml/2006/ole">
            <mc:AlternateContent xmlns:mc="http://schemas.openxmlformats.org/markup-compatibility/2006">
              <mc:Choice xmlns:v="urn:schemas-microsoft-com:vml" Requires="v">
                <p:oleObj name="Macro-Enabled Worksheet" r:id="rId4" imgW="4195674" imgH="4343131" progId="Excel.SheetMacroEnabled.12">
                  <p:link updateAutomatic="1"/>
                </p:oleObj>
              </mc:Choice>
              <mc:Fallback>
                <p:oleObj name="Macro-Enabled Worksheet" r:id="rId4" imgW="4195674" imgH="4343131" progId="Excel.SheetMacroEnabled.12">
                  <p:link updateAutomatic="1"/>
                  <p:pic>
                    <p:nvPicPr>
                      <p:cNvPr id="5" name="Object 4">
                        <a:extLst>
                          <a:ext uri="{FF2B5EF4-FFF2-40B4-BE49-F238E27FC236}">
                            <a16:creationId xmlns:a16="http://schemas.microsoft.com/office/drawing/2014/main" id="{26D26048-EF48-8C49-D4C4-FBA9992E96B0}"/>
                          </a:ext>
                        </a:extLst>
                      </p:cNvPr>
                      <p:cNvPicPr/>
                      <p:nvPr/>
                    </p:nvPicPr>
                    <p:blipFill>
                      <a:blip r:embed="rId5"/>
                      <a:stretch>
                        <a:fillRect/>
                      </a:stretch>
                    </p:blipFill>
                    <p:spPr>
                      <a:xfrm>
                        <a:off x="273050" y="1828800"/>
                        <a:ext cx="4195763" cy="43434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B748F68-3CE4-6509-558A-BABA02B03063}"/>
              </a:ext>
            </a:extLst>
          </p:cNvPr>
          <p:cNvGraphicFramePr>
            <a:graphicFrameLocks noChangeAspect="1"/>
          </p:cNvGraphicFramePr>
          <p:nvPr>
            <p:extLst>
              <p:ext uri="{D42A27DB-BD31-4B8C-83A1-F6EECF244321}">
                <p14:modId xmlns:p14="http://schemas.microsoft.com/office/powerpoint/2010/main" val="3466342422"/>
              </p:ext>
            </p:extLst>
          </p:nvPr>
        </p:nvGraphicFramePr>
        <p:xfrm>
          <a:off x="4803775" y="4222750"/>
          <a:ext cx="4267200" cy="2100263"/>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4" name="Object 3">
                        <a:extLst>
                          <a:ext uri="{FF2B5EF4-FFF2-40B4-BE49-F238E27FC236}">
                            <a16:creationId xmlns:a16="http://schemas.microsoft.com/office/drawing/2014/main" id="{6B748F68-3CE4-6509-558A-BABA02B03063}"/>
                          </a:ext>
                        </a:extLst>
                      </p:cNvPr>
                      <p:cNvPicPr/>
                      <p:nvPr/>
                    </p:nvPicPr>
                    <p:blipFill>
                      <a:blip r:embed="rId7"/>
                      <a:stretch>
                        <a:fillRect/>
                      </a:stretch>
                    </p:blipFill>
                    <p:spPr>
                      <a:xfrm>
                        <a:off x="4803775" y="4222750"/>
                        <a:ext cx="4267200" cy="2100263"/>
                      </a:xfrm>
                      <a:prstGeom prst="rect">
                        <a:avLst/>
                      </a:prstGeom>
                    </p:spPr>
                  </p:pic>
                </p:oleObj>
              </mc:Fallback>
            </mc:AlternateContent>
          </a:graphicData>
        </a:graphic>
      </p:graphicFrame>
    </p:spTree>
    <p:extLst>
      <p:ext uri="{BB962C8B-B14F-4D97-AF65-F5344CB8AC3E}">
        <p14:creationId xmlns:p14="http://schemas.microsoft.com/office/powerpoint/2010/main" val="1462448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85</a:t>
            </a:fld>
            <a:endParaRPr lang="en-US"/>
          </a:p>
        </p:txBody>
      </p:sp>
      <p:pic>
        <p:nvPicPr>
          <p:cNvPr id="10" name="Picture 9" descr="Logo, company name&#10;&#10;Description automatically generated">
            <a:extLst>
              <a:ext uri="{FF2B5EF4-FFF2-40B4-BE49-F238E27FC236}">
                <a16:creationId xmlns:a16="http://schemas.microsoft.com/office/drawing/2014/main" id="{904C5388-6F4C-D54F-8D1F-B448B4B5F13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14400" y="600075"/>
            <a:ext cx="2438400" cy="1000125"/>
          </a:xfrm>
          <a:prstGeom prst="rect">
            <a:avLst/>
          </a:prstGeom>
        </p:spPr>
      </p:pic>
      <p:graphicFrame>
        <p:nvGraphicFramePr>
          <p:cNvPr id="5" name="Object 4">
            <a:extLst>
              <a:ext uri="{FF2B5EF4-FFF2-40B4-BE49-F238E27FC236}">
                <a16:creationId xmlns:a16="http://schemas.microsoft.com/office/drawing/2014/main" id="{129240FA-7434-73A5-4122-DC6FB4C45E48}"/>
              </a:ext>
            </a:extLst>
          </p:cNvPr>
          <p:cNvGraphicFramePr>
            <a:graphicFrameLocks noChangeAspect="1"/>
          </p:cNvGraphicFramePr>
          <p:nvPr>
            <p:extLst>
              <p:ext uri="{D42A27DB-BD31-4B8C-83A1-F6EECF244321}">
                <p14:modId xmlns:p14="http://schemas.microsoft.com/office/powerpoint/2010/main" val="559946774"/>
              </p:ext>
            </p:extLst>
          </p:nvPr>
        </p:nvGraphicFramePr>
        <p:xfrm>
          <a:off x="304800" y="1897063"/>
          <a:ext cx="3838575" cy="4210050"/>
        </p:xfrm>
        <a:graphic>
          <a:graphicData uri="http://schemas.openxmlformats.org/presentationml/2006/ole">
            <mc:AlternateContent xmlns:mc="http://schemas.openxmlformats.org/markup-compatibility/2006">
              <mc:Choice xmlns:v="urn:schemas-microsoft-com:vml" Requires="v">
                <p:oleObj name="Macro-Enabled Worksheet" r:id="rId3" imgW="3838448" imgH="4210005" progId="Excel.SheetMacroEnabled.12">
                  <p:link updateAutomatic="1"/>
                </p:oleObj>
              </mc:Choice>
              <mc:Fallback>
                <p:oleObj name="Macro-Enabled Worksheet" r:id="rId3" imgW="3838448" imgH="4210005" progId="Excel.SheetMacroEnabled.12">
                  <p:link updateAutomatic="1"/>
                  <p:pic>
                    <p:nvPicPr>
                      <p:cNvPr id="5" name="Object 4">
                        <a:extLst>
                          <a:ext uri="{FF2B5EF4-FFF2-40B4-BE49-F238E27FC236}">
                            <a16:creationId xmlns:a16="http://schemas.microsoft.com/office/drawing/2014/main" id="{129240FA-7434-73A5-4122-DC6FB4C45E48}"/>
                          </a:ext>
                        </a:extLst>
                      </p:cNvPr>
                      <p:cNvPicPr/>
                      <p:nvPr/>
                    </p:nvPicPr>
                    <p:blipFill>
                      <a:blip r:embed="rId4"/>
                      <a:stretch>
                        <a:fillRect/>
                      </a:stretch>
                    </p:blipFill>
                    <p:spPr>
                      <a:xfrm>
                        <a:off x="304800" y="1897063"/>
                        <a:ext cx="3838575" cy="42100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8D34069-5D9F-8ACD-3CA6-D2DAA5495003}"/>
              </a:ext>
            </a:extLst>
          </p:cNvPr>
          <p:cNvGraphicFramePr>
            <a:graphicFrameLocks noChangeAspect="1"/>
          </p:cNvGraphicFramePr>
          <p:nvPr>
            <p:extLst>
              <p:ext uri="{D42A27DB-BD31-4B8C-83A1-F6EECF244321}">
                <p14:modId xmlns:p14="http://schemas.microsoft.com/office/powerpoint/2010/main" val="3181778460"/>
              </p:ext>
            </p:extLst>
          </p:nvPr>
        </p:nvGraphicFramePr>
        <p:xfrm>
          <a:off x="4724400" y="1909763"/>
          <a:ext cx="3838575" cy="2757487"/>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6" name="Object 5">
                        <a:extLst>
                          <a:ext uri="{FF2B5EF4-FFF2-40B4-BE49-F238E27FC236}">
                            <a16:creationId xmlns:a16="http://schemas.microsoft.com/office/drawing/2014/main" id="{A8D34069-5D9F-8ACD-3CA6-D2DAA5495003}"/>
                          </a:ext>
                        </a:extLst>
                      </p:cNvPr>
                      <p:cNvPicPr/>
                      <p:nvPr/>
                    </p:nvPicPr>
                    <p:blipFill>
                      <a:blip r:embed="rId6"/>
                      <a:stretch>
                        <a:fillRect/>
                      </a:stretch>
                    </p:blipFill>
                    <p:spPr>
                      <a:xfrm>
                        <a:off x="4724400" y="1909763"/>
                        <a:ext cx="3838575" cy="27574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A037247-7830-C1FE-72E7-4EA4DE4CA33D}"/>
              </a:ext>
            </a:extLst>
          </p:cNvPr>
          <p:cNvPicPr>
            <a:picLocks noChangeAspect="1"/>
          </p:cNvPicPr>
          <p:nvPr/>
        </p:nvPicPr>
        <p:blipFill>
          <a:blip r:embed="rId7"/>
          <a:stretch>
            <a:fillRect/>
          </a:stretch>
        </p:blipFill>
        <p:spPr>
          <a:xfrm>
            <a:off x="4660398" y="4919734"/>
            <a:ext cx="4369302" cy="1287921"/>
          </a:xfrm>
          <a:prstGeom prst="rect">
            <a:avLst/>
          </a:prstGeom>
        </p:spPr>
      </p:pic>
      <p:sp>
        <p:nvSpPr>
          <p:cNvPr id="7" name="Text Box 6">
            <a:extLst>
              <a:ext uri="{FF2B5EF4-FFF2-40B4-BE49-F238E27FC236}">
                <a16:creationId xmlns:a16="http://schemas.microsoft.com/office/drawing/2014/main" id="{9A73B9E3-6E88-A08B-426F-6E426637E9B2}"/>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4147041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a:xfrm>
            <a:off x="3578225" y="543238"/>
            <a:ext cx="4003675" cy="1216025"/>
          </a:xfrm>
        </p:spPr>
        <p:txBody>
          <a:bodyPr/>
          <a:lstStyle/>
          <a:p>
            <a:pPr eaLnBrk="1" hangingPunct="1"/>
            <a:r>
              <a:rPr lang="en-CA" dirty="0"/>
              <a:t>Press Releases</a:t>
            </a:r>
          </a:p>
        </p:txBody>
      </p:sp>
      <p:sp>
        <p:nvSpPr>
          <p:cNvPr id="82949" name="Rectangle 3"/>
          <p:cNvSpPr>
            <a:spLocks noGrp="1" noChangeArrowheads="1"/>
          </p:cNvSpPr>
          <p:nvPr>
            <p:ph idx="1"/>
          </p:nvPr>
        </p:nvSpPr>
        <p:spPr>
          <a:xfrm>
            <a:off x="762000" y="1845734"/>
            <a:ext cx="7543801" cy="4023360"/>
          </a:xfrm>
        </p:spPr>
        <p:txBody>
          <a:bodyPr>
            <a:noAutofit/>
          </a:bodyPr>
          <a:lstStyle/>
          <a:p>
            <a:pPr algn="l"/>
            <a:r>
              <a:rPr lang="en-CA" sz="1200" b="0" i="0" u="none" strike="noStrike" dirty="0">
                <a:solidFill>
                  <a:srgbClr val="666666"/>
                </a:solidFill>
                <a:effectLst/>
                <a:latin typeface="Gilroy"/>
              </a:rPr>
              <a:t>Winnipeg &amp; Brandon, Manitoba – June 19, 2024</a:t>
            </a:r>
          </a:p>
          <a:p>
            <a:pPr algn="l"/>
            <a:r>
              <a:rPr lang="en-CA" sz="1200" b="0" i="0" u="none" strike="noStrike" dirty="0">
                <a:solidFill>
                  <a:srgbClr val="666666"/>
                </a:solidFill>
                <a:effectLst/>
                <a:latin typeface="Gilroy"/>
              </a:rPr>
              <a:t>The member-owners of Assiniboine Credit Union, Caisse Financial Group and </a:t>
            </a:r>
            <a:r>
              <a:rPr lang="en-CA" sz="1200" b="0" i="0" u="none" strike="noStrike" dirty="0" err="1">
                <a:solidFill>
                  <a:srgbClr val="666666"/>
                </a:solidFill>
                <a:effectLst/>
                <a:latin typeface="Gilroy"/>
              </a:rPr>
              <a:t>Westoba</a:t>
            </a:r>
            <a:r>
              <a:rPr lang="en-CA" sz="1200" b="0" i="0" u="none" strike="noStrike" dirty="0">
                <a:solidFill>
                  <a:srgbClr val="666666"/>
                </a:solidFill>
                <a:effectLst/>
                <a:latin typeface="Gilroy"/>
              </a:rPr>
              <a:t> Credit Union voted in favour of a merger, creating a uniquely Manitoban credit union that will be one of the largest credit unions in Manitoba and in the top 10 in Canada.</a:t>
            </a:r>
          </a:p>
          <a:p>
            <a:pPr algn="l"/>
            <a:r>
              <a:rPr lang="en-CA" sz="1200" b="0" i="0" u="none" strike="noStrike" dirty="0">
                <a:solidFill>
                  <a:srgbClr val="666666"/>
                </a:solidFill>
                <a:effectLst/>
                <a:latin typeface="Gilroy"/>
              </a:rPr>
              <a:t>The Boards of Directors for all three co-operatives had recommended the merger to make them stronger and more sustainable. They need size and scale to meet member, employee, and community needs and wants now and into the future.</a:t>
            </a:r>
          </a:p>
          <a:p>
            <a:pPr algn="l"/>
            <a:r>
              <a:rPr lang="en-US" sz="1200" b="1" i="0" dirty="0">
                <a:solidFill>
                  <a:srgbClr val="666666"/>
                </a:solidFill>
                <a:effectLst/>
                <a:highlight>
                  <a:srgbClr val="FFFFFF"/>
                </a:highlight>
                <a:latin typeface="+mj-lt"/>
              </a:rPr>
              <a:t>MANITOBA: April 17, 2024 –</a:t>
            </a:r>
            <a:r>
              <a:rPr lang="en-US" sz="1200" b="0" i="0" dirty="0">
                <a:solidFill>
                  <a:srgbClr val="666666"/>
                </a:solidFill>
                <a:effectLst/>
                <a:highlight>
                  <a:srgbClr val="FFFFFF"/>
                </a:highlight>
                <a:latin typeface="+mj-lt"/>
              </a:rPr>
              <a:t> The future is not the status quo for Manitoba Credit Unions, say the Boards of Directors and leaders of Assiniboine Credit Union, Caisse Financial Group, and </a:t>
            </a:r>
            <a:r>
              <a:rPr lang="en-US" sz="1200" b="0" i="0" dirty="0" err="1">
                <a:solidFill>
                  <a:srgbClr val="666666"/>
                </a:solidFill>
                <a:effectLst/>
                <a:highlight>
                  <a:srgbClr val="FFFFFF"/>
                </a:highlight>
                <a:latin typeface="+mj-lt"/>
              </a:rPr>
              <a:t>Westoba</a:t>
            </a:r>
            <a:r>
              <a:rPr lang="en-US" sz="1200" b="0" i="0" dirty="0">
                <a:solidFill>
                  <a:srgbClr val="666666"/>
                </a:solidFill>
                <a:effectLst/>
                <a:highlight>
                  <a:srgbClr val="FFFFFF"/>
                </a:highlight>
                <a:latin typeface="+mj-lt"/>
              </a:rPr>
              <a:t> Credit Union. Today, they recommend their members and employees vote “Yes and </a:t>
            </a:r>
            <a:r>
              <a:rPr lang="en-US" sz="1200" b="0" i="0" dirty="0" err="1">
                <a:solidFill>
                  <a:srgbClr val="666666"/>
                </a:solidFill>
                <a:effectLst/>
                <a:highlight>
                  <a:srgbClr val="FFFFFF"/>
                </a:highlight>
                <a:latin typeface="+mj-lt"/>
              </a:rPr>
              <a:t>Oui</a:t>
            </a:r>
            <a:r>
              <a:rPr lang="en-US" sz="1200" b="0" i="0" dirty="0">
                <a:solidFill>
                  <a:srgbClr val="666666"/>
                </a:solidFill>
                <a:effectLst/>
                <a:highlight>
                  <a:srgbClr val="FFFFFF"/>
                </a:highlight>
                <a:latin typeface="+mj-lt"/>
              </a:rPr>
              <a:t>” this June to a merger that could take effect January 1, 2025.</a:t>
            </a:r>
          </a:p>
          <a:p>
            <a:pPr algn="l"/>
            <a:r>
              <a:rPr lang="en-US" sz="1200" b="0" i="0" dirty="0">
                <a:solidFill>
                  <a:srgbClr val="666666"/>
                </a:solidFill>
                <a:effectLst/>
                <a:highlight>
                  <a:srgbClr val="FFFFFF"/>
                </a:highlight>
                <a:latin typeface="+mj-lt"/>
              </a:rPr>
              <a:t>“To continue meeting the needs and wants of our members, we should merge now. If we wait, mergers will continue to happen all around us. With the landscape changing so quickly and dramatically, we believe it’s imperative to merge now as strong partners,” says Crystal </a:t>
            </a:r>
            <a:r>
              <a:rPr lang="en-US" sz="1200" b="0" i="0" dirty="0" err="1">
                <a:solidFill>
                  <a:srgbClr val="666666"/>
                </a:solidFill>
                <a:effectLst/>
                <a:highlight>
                  <a:srgbClr val="FFFFFF"/>
                </a:highlight>
                <a:latin typeface="+mj-lt"/>
              </a:rPr>
              <a:t>Laborero</a:t>
            </a:r>
            <a:r>
              <a:rPr lang="en-US" sz="1200" b="0" i="0" dirty="0">
                <a:solidFill>
                  <a:srgbClr val="666666"/>
                </a:solidFill>
                <a:effectLst/>
                <a:highlight>
                  <a:srgbClr val="FFFFFF"/>
                </a:highlight>
                <a:latin typeface="+mj-lt"/>
              </a:rPr>
              <a:t>, Board Chair of Assiniboine Credit Union.</a:t>
            </a:r>
          </a:p>
          <a:p>
            <a:r>
              <a:rPr lang="en-CA" sz="1200" b="1" dirty="0">
                <a:latin typeface="+mj-lt"/>
              </a:rPr>
              <a:t>Monday, March 7, 2022:</a:t>
            </a:r>
            <a:endParaRPr lang="en-CA" sz="1200" dirty="0">
              <a:latin typeface="+mj-lt"/>
            </a:endParaRPr>
          </a:p>
          <a:p>
            <a:r>
              <a:rPr lang="en-CA" sz="1200" dirty="0">
                <a:latin typeface="+mj-lt"/>
              </a:rPr>
              <a:t>ACU supports the people of Ukraine and our Manitoban-Ukrainian community. We are temporarily waiving wire transfer fees for members who wish to send money to Ukraine and Poland. If you would like to join us in contributing to the Ukraine Humanitarian Appeal through the Canada Ukraine Foundation, please visit: </a:t>
            </a:r>
            <a:r>
              <a:rPr lang="en-CA" sz="1200" b="1" u="sng" dirty="0">
                <a:latin typeface="+mj-lt"/>
                <a:hlinkClick r:id="rId3"/>
              </a:rPr>
              <a:t>http://ow.ly/p2Nh50I4OEf</a:t>
            </a:r>
            <a:r>
              <a:rPr lang="en-CA" sz="1200" b="1" dirty="0">
                <a:latin typeface="+mj-lt"/>
              </a:rPr>
              <a:t>.</a:t>
            </a:r>
            <a:endParaRPr lang="en-CA" sz="1200" dirty="0">
              <a:latin typeface="+mj-lt"/>
            </a:endParaRPr>
          </a:p>
        </p:txBody>
      </p:sp>
      <p:sp>
        <p:nvSpPr>
          <p:cNvPr id="82947" name="Slide Number Placeholder 4"/>
          <p:cNvSpPr>
            <a:spLocks noGrp="1"/>
          </p:cNvSpPr>
          <p:nvPr>
            <p:ph type="sldNum" sz="quarter" idx="12"/>
          </p:nvPr>
        </p:nvSpPr>
        <p:spPr>
          <a:xfrm>
            <a:off x="7321782" y="6446837"/>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33B747B9-FA6F-431D-9304-E628A07EA017}" type="slidenum">
              <a:rPr lang="en-US" b="0" smtClean="0">
                <a:solidFill>
                  <a:schemeClr val="bg1"/>
                </a:solidFill>
              </a:rPr>
              <a:pPr/>
              <a:t>86</a:t>
            </a:fld>
            <a:endParaRPr lang="en-US" b="0" dirty="0">
              <a:solidFill>
                <a:schemeClr val="bg1"/>
              </a:solidFill>
            </a:endParaRPr>
          </a:p>
        </p:txBody>
      </p:sp>
      <p:sp>
        <p:nvSpPr>
          <p:cNvPr id="2" name="TextBox 1"/>
          <p:cNvSpPr txBox="1"/>
          <p:nvPr/>
        </p:nvSpPr>
        <p:spPr>
          <a:xfrm>
            <a:off x="8396393" y="6534626"/>
            <a:ext cx="67140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4"/>
              </a:rPr>
              <a:t>Press</a:t>
            </a:r>
            <a:r>
              <a:rPr lang="en-CA" sz="800" b="0" dirty="0">
                <a:ln>
                  <a:solidFill>
                    <a:schemeClr val="bg1"/>
                  </a:solidFill>
                </a:ln>
                <a:solidFill>
                  <a:schemeClr val="tx1"/>
                </a:solidFill>
              </a:rPr>
              <a:t> </a:t>
            </a:r>
          </a:p>
        </p:txBody>
      </p:sp>
      <p:sp>
        <p:nvSpPr>
          <p:cNvPr id="8"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pic>
        <p:nvPicPr>
          <p:cNvPr id="10" name="Picture 9" descr="Logo, company name&#10;&#10;Description automatically generated">
            <a:extLst>
              <a:ext uri="{FF2B5EF4-FFF2-40B4-BE49-F238E27FC236}">
                <a16:creationId xmlns:a16="http://schemas.microsoft.com/office/drawing/2014/main" id="{CFFDEFF1-C0E9-1E41-AF6E-47B46DECDD6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09600" y="600075"/>
            <a:ext cx="2438400" cy="1000125"/>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088" y="106400"/>
            <a:ext cx="3505200" cy="1600200"/>
          </a:xfrm>
        </p:spPr>
        <p:txBody>
          <a:bodyPr/>
          <a:lstStyle/>
          <a:p>
            <a:r>
              <a:rPr lang="en-CA" dirty="0"/>
              <a:t>% Changes in Share of Manitoba Banks and Credit Unions</a:t>
            </a: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87</a:t>
            </a:fld>
            <a:endParaRPr lang="en-US" b="0">
              <a:solidFill>
                <a:schemeClr val="bg1"/>
              </a:solidFill>
            </a:endParaRPr>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0" name="Picture 9" descr="Logo, company name&#10;&#10;Description automatically generated">
            <a:extLst>
              <a:ext uri="{FF2B5EF4-FFF2-40B4-BE49-F238E27FC236}">
                <a16:creationId xmlns:a16="http://schemas.microsoft.com/office/drawing/2014/main" id="{0124C69A-A163-8F4B-B7F8-BCBFA26999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856654"/>
            <a:ext cx="2819400" cy="850900"/>
          </a:xfrm>
          <a:prstGeom prst="rect">
            <a:avLst/>
          </a:prstGeom>
        </p:spPr>
      </p:pic>
      <p:sp>
        <p:nvSpPr>
          <p:cNvPr id="9" name="TextBox 8">
            <a:extLst>
              <a:ext uri="{FF2B5EF4-FFF2-40B4-BE49-F238E27FC236}">
                <a16:creationId xmlns:a16="http://schemas.microsoft.com/office/drawing/2014/main" id="{D86E1CF8-01A6-46D9-148E-4E230761F390}"/>
              </a:ext>
            </a:extLst>
          </p:cNvPr>
          <p:cNvSpPr txBox="1"/>
          <p:nvPr/>
        </p:nvSpPr>
        <p:spPr>
          <a:xfrm>
            <a:off x="5029200" y="1752600"/>
            <a:ext cx="3948113" cy="1938992"/>
          </a:xfrm>
          <a:prstGeom prst="rect">
            <a:avLst/>
          </a:prstGeom>
          <a:noFill/>
        </p:spPr>
        <p:txBody>
          <a:bodyPr wrap="square" rtlCol="0">
            <a:spAutoFit/>
          </a:bodyPr>
          <a:lstStyle/>
          <a:p>
            <a:pPr algn="l"/>
            <a:r>
              <a:rPr lang="en-CA" b="0" dirty="0"/>
              <a:t>Cambrian is Canada’s 22nd largest and Manitoba’s 4th largest credit union with assets of $4.9B, 70k members and 11 locations (Q2’24).</a:t>
            </a:r>
          </a:p>
          <a:p>
            <a:pPr algn="l"/>
            <a:endParaRPr lang="en-CA" b="0" dirty="0"/>
          </a:p>
          <a:p>
            <a:pPr algn="l"/>
            <a:r>
              <a:rPr lang="en-CA" b="0" dirty="0"/>
              <a:t>Cambrian operates a direct “bank” deposit acquisition capability called Achieva Financial offering registered and non-registered high-rate savings account and GICs.</a:t>
            </a:r>
          </a:p>
          <a:p>
            <a:pPr algn="l"/>
            <a:endParaRPr lang="en-US" b="0" dirty="0"/>
          </a:p>
        </p:txBody>
      </p:sp>
      <p:graphicFrame>
        <p:nvGraphicFramePr>
          <p:cNvPr id="5" name="Object 4">
            <a:extLst>
              <a:ext uri="{FF2B5EF4-FFF2-40B4-BE49-F238E27FC236}">
                <a16:creationId xmlns:a16="http://schemas.microsoft.com/office/drawing/2014/main" id="{C99952A3-82C1-25F9-9A80-D9AB8A4133FF}"/>
              </a:ext>
            </a:extLst>
          </p:cNvPr>
          <p:cNvGraphicFramePr>
            <a:graphicFrameLocks noChangeAspect="1"/>
          </p:cNvGraphicFramePr>
          <p:nvPr>
            <p:extLst>
              <p:ext uri="{D42A27DB-BD31-4B8C-83A1-F6EECF244321}">
                <p14:modId xmlns:p14="http://schemas.microsoft.com/office/powerpoint/2010/main" val="1711909026"/>
              </p:ext>
            </p:extLst>
          </p:nvPr>
        </p:nvGraphicFramePr>
        <p:xfrm>
          <a:off x="141288" y="1912938"/>
          <a:ext cx="4338637" cy="4262437"/>
        </p:xfrm>
        <a:graphic>
          <a:graphicData uri="http://schemas.openxmlformats.org/presentationml/2006/ole">
            <mc:AlternateContent xmlns:mc="http://schemas.openxmlformats.org/markup-compatibility/2006">
              <mc:Choice xmlns:v="urn:schemas-microsoft-com:vml" Requires="v">
                <p:oleObj name="Macro-Enabled Worksheet" r:id="rId4" imgW="4338320" imgH="4262449" progId="Excel.SheetMacroEnabled.12">
                  <p:link updateAutomatic="1"/>
                </p:oleObj>
              </mc:Choice>
              <mc:Fallback>
                <p:oleObj name="Macro-Enabled Worksheet" r:id="rId4" imgW="4338320" imgH="4262449" progId="Excel.SheetMacroEnabled.12">
                  <p:link updateAutomatic="1"/>
                  <p:pic>
                    <p:nvPicPr>
                      <p:cNvPr id="5" name="Object 4">
                        <a:extLst>
                          <a:ext uri="{FF2B5EF4-FFF2-40B4-BE49-F238E27FC236}">
                            <a16:creationId xmlns:a16="http://schemas.microsoft.com/office/drawing/2014/main" id="{C99952A3-82C1-25F9-9A80-D9AB8A4133FF}"/>
                          </a:ext>
                        </a:extLst>
                      </p:cNvPr>
                      <p:cNvPicPr/>
                      <p:nvPr/>
                    </p:nvPicPr>
                    <p:blipFill>
                      <a:blip r:embed="rId5"/>
                      <a:stretch>
                        <a:fillRect/>
                      </a:stretch>
                    </p:blipFill>
                    <p:spPr>
                      <a:xfrm>
                        <a:off x="141288" y="1912938"/>
                        <a:ext cx="4338637" cy="426243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60A7C58-74DE-72C1-1416-50DDA3F561DA}"/>
              </a:ext>
            </a:extLst>
          </p:cNvPr>
          <p:cNvGraphicFramePr>
            <a:graphicFrameLocks noChangeAspect="1"/>
          </p:cNvGraphicFramePr>
          <p:nvPr>
            <p:extLst>
              <p:ext uri="{D42A27DB-BD31-4B8C-83A1-F6EECF244321}">
                <p14:modId xmlns:p14="http://schemas.microsoft.com/office/powerpoint/2010/main" val="4206020369"/>
              </p:ext>
            </p:extLst>
          </p:nvPr>
        </p:nvGraphicFramePr>
        <p:xfrm>
          <a:off x="4841875" y="4114800"/>
          <a:ext cx="4267200" cy="2100263"/>
        </p:xfrm>
        <a:graphic>
          <a:graphicData uri="http://schemas.openxmlformats.org/presentationml/2006/ole">
            <mc:AlternateContent xmlns:mc="http://schemas.openxmlformats.org/markup-compatibility/2006">
              <mc:Choice xmlns:v="urn:schemas-microsoft-com:vml" Requires="v">
                <p:oleObj name="Macro-Enabled Worksheet" r:id="rId6" imgW="4267200" imgH="2100162" progId="Excel.SheetMacroEnabled.12">
                  <p:link updateAutomatic="1"/>
                </p:oleObj>
              </mc:Choice>
              <mc:Fallback>
                <p:oleObj name="Macro-Enabled Worksheet" r:id="rId6" imgW="4267200" imgH="2100162" progId="Excel.SheetMacroEnabled.12">
                  <p:link updateAutomatic="1"/>
                  <p:pic>
                    <p:nvPicPr>
                      <p:cNvPr id="3" name="Object 2">
                        <a:extLst>
                          <a:ext uri="{FF2B5EF4-FFF2-40B4-BE49-F238E27FC236}">
                            <a16:creationId xmlns:a16="http://schemas.microsoft.com/office/drawing/2014/main" id="{A60A7C58-74DE-72C1-1416-50DDA3F561DA}"/>
                          </a:ext>
                        </a:extLst>
                      </p:cNvPr>
                      <p:cNvPicPr/>
                      <p:nvPr/>
                    </p:nvPicPr>
                    <p:blipFill>
                      <a:blip r:embed="rId7"/>
                      <a:stretch>
                        <a:fillRect/>
                      </a:stretch>
                    </p:blipFill>
                    <p:spPr>
                      <a:xfrm>
                        <a:off x="4841875" y="4114800"/>
                        <a:ext cx="4267200" cy="2100263"/>
                      </a:xfrm>
                      <a:prstGeom prst="rect">
                        <a:avLst/>
                      </a:prstGeom>
                    </p:spPr>
                  </p:pic>
                </p:oleObj>
              </mc:Fallback>
            </mc:AlternateContent>
          </a:graphicData>
        </a:graphic>
      </p:graphicFrame>
    </p:spTree>
    <p:extLst>
      <p:ext uri="{BB962C8B-B14F-4D97-AF65-F5344CB8AC3E}">
        <p14:creationId xmlns:p14="http://schemas.microsoft.com/office/powerpoint/2010/main" val="42320158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88</a:t>
            </a:fld>
            <a:endParaRPr lang="en-US"/>
          </a:p>
        </p:txBody>
      </p:sp>
      <p:pic>
        <p:nvPicPr>
          <p:cNvPr id="8" name="Picture 7" descr="Logo, company name&#10;&#10;Description automatically generated">
            <a:extLst>
              <a:ext uri="{FF2B5EF4-FFF2-40B4-BE49-F238E27FC236}">
                <a16:creationId xmlns:a16="http://schemas.microsoft.com/office/drawing/2014/main" id="{BBAA658A-7898-8031-9906-6AED696D5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0" y="856654"/>
            <a:ext cx="2819400" cy="850900"/>
          </a:xfrm>
          <a:prstGeom prst="rect">
            <a:avLst/>
          </a:prstGeom>
        </p:spPr>
      </p:pic>
      <p:graphicFrame>
        <p:nvGraphicFramePr>
          <p:cNvPr id="9" name="Object 8">
            <a:extLst>
              <a:ext uri="{FF2B5EF4-FFF2-40B4-BE49-F238E27FC236}">
                <a16:creationId xmlns:a16="http://schemas.microsoft.com/office/drawing/2014/main" id="{EEC66035-8568-E8B0-024C-BD0736344279}"/>
              </a:ext>
            </a:extLst>
          </p:cNvPr>
          <p:cNvGraphicFramePr>
            <a:graphicFrameLocks noChangeAspect="1"/>
          </p:cNvGraphicFramePr>
          <p:nvPr>
            <p:extLst>
              <p:ext uri="{D42A27DB-BD31-4B8C-83A1-F6EECF244321}">
                <p14:modId xmlns:p14="http://schemas.microsoft.com/office/powerpoint/2010/main" val="222791247"/>
              </p:ext>
            </p:extLst>
          </p:nvPr>
        </p:nvGraphicFramePr>
        <p:xfrm>
          <a:off x="176213" y="1878013"/>
          <a:ext cx="3838575" cy="4210050"/>
        </p:xfrm>
        <a:graphic>
          <a:graphicData uri="http://schemas.openxmlformats.org/presentationml/2006/ole">
            <mc:AlternateContent xmlns:mc="http://schemas.openxmlformats.org/markup-compatibility/2006">
              <mc:Choice xmlns:v="urn:schemas-microsoft-com:vml" Requires="v">
                <p:oleObj name="Macro-Enabled Worksheet" r:id="rId3" imgW="3838448" imgH="4210005" progId="Excel.SheetMacroEnabled.12">
                  <p:link updateAutomatic="1"/>
                </p:oleObj>
              </mc:Choice>
              <mc:Fallback>
                <p:oleObj name="Macro-Enabled Worksheet" r:id="rId3" imgW="3838448" imgH="4210005" progId="Excel.SheetMacroEnabled.12">
                  <p:link updateAutomatic="1"/>
                  <p:pic>
                    <p:nvPicPr>
                      <p:cNvPr id="9" name="Object 8">
                        <a:extLst>
                          <a:ext uri="{FF2B5EF4-FFF2-40B4-BE49-F238E27FC236}">
                            <a16:creationId xmlns:a16="http://schemas.microsoft.com/office/drawing/2014/main" id="{EEC66035-8568-E8B0-024C-BD0736344279}"/>
                          </a:ext>
                        </a:extLst>
                      </p:cNvPr>
                      <p:cNvPicPr/>
                      <p:nvPr/>
                    </p:nvPicPr>
                    <p:blipFill>
                      <a:blip r:embed="rId4"/>
                      <a:stretch>
                        <a:fillRect/>
                      </a:stretch>
                    </p:blipFill>
                    <p:spPr>
                      <a:xfrm>
                        <a:off x="176213" y="1878013"/>
                        <a:ext cx="3838575" cy="42100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8926D73-56C6-7CD6-7C3C-0CFF38E46575}"/>
              </a:ext>
            </a:extLst>
          </p:cNvPr>
          <p:cNvGraphicFramePr>
            <a:graphicFrameLocks noChangeAspect="1"/>
          </p:cNvGraphicFramePr>
          <p:nvPr>
            <p:extLst>
              <p:ext uri="{D42A27DB-BD31-4B8C-83A1-F6EECF244321}">
                <p14:modId xmlns:p14="http://schemas.microsoft.com/office/powerpoint/2010/main" val="3651076097"/>
              </p:ext>
            </p:extLst>
          </p:nvPr>
        </p:nvGraphicFramePr>
        <p:xfrm>
          <a:off x="4219575" y="1911350"/>
          <a:ext cx="3838575" cy="2757488"/>
        </p:xfrm>
        <a:graphic>
          <a:graphicData uri="http://schemas.openxmlformats.org/presentationml/2006/ole">
            <mc:AlternateContent xmlns:mc="http://schemas.openxmlformats.org/markup-compatibility/2006">
              <mc:Choice xmlns:v="urn:schemas-microsoft-com:vml" Requires="v">
                <p:oleObj name="Macro-Enabled Worksheet" r:id="rId5" imgW="3838448" imgH="2757319" progId="Excel.SheetMacroEnabled.12">
                  <p:link updateAutomatic="1"/>
                </p:oleObj>
              </mc:Choice>
              <mc:Fallback>
                <p:oleObj name="Macro-Enabled Worksheet" r:id="rId5" imgW="3838448" imgH="2757319" progId="Excel.SheetMacroEnabled.12">
                  <p:link updateAutomatic="1"/>
                  <p:pic>
                    <p:nvPicPr>
                      <p:cNvPr id="11" name="Object 10">
                        <a:extLst>
                          <a:ext uri="{FF2B5EF4-FFF2-40B4-BE49-F238E27FC236}">
                            <a16:creationId xmlns:a16="http://schemas.microsoft.com/office/drawing/2014/main" id="{B8926D73-56C6-7CD6-7C3C-0CFF38E46575}"/>
                          </a:ext>
                        </a:extLst>
                      </p:cNvPr>
                      <p:cNvPicPr/>
                      <p:nvPr/>
                    </p:nvPicPr>
                    <p:blipFill>
                      <a:blip r:embed="rId6"/>
                      <a:stretch>
                        <a:fillRect/>
                      </a:stretch>
                    </p:blipFill>
                    <p:spPr>
                      <a:xfrm>
                        <a:off x="4219575" y="1911350"/>
                        <a:ext cx="3838575" cy="27574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AE65ACF-FE74-A60B-9107-FCE89920859B}"/>
              </a:ext>
            </a:extLst>
          </p:cNvPr>
          <p:cNvPicPr>
            <a:picLocks noChangeAspect="1"/>
          </p:cNvPicPr>
          <p:nvPr/>
        </p:nvPicPr>
        <p:blipFill>
          <a:blip r:embed="rId7"/>
          <a:stretch>
            <a:fillRect/>
          </a:stretch>
        </p:blipFill>
        <p:spPr>
          <a:xfrm>
            <a:off x="4219575" y="4883003"/>
            <a:ext cx="4610100" cy="1358900"/>
          </a:xfrm>
          <a:prstGeom prst="rect">
            <a:avLst/>
          </a:prstGeom>
        </p:spPr>
      </p:pic>
      <p:sp>
        <p:nvSpPr>
          <p:cNvPr id="3" name="Text Box 6">
            <a:extLst>
              <a:ext uri="{FF2B5EF4-FFF2-40B4-BE49-F238E27FC236}">
                <a16:creationId xmlns:a16="http://schemas.microsoft.com/office/drawing/2014/main" id="{39D6C73C-1529-1F5D-7536-526BE5024B3B}"/>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26911984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Ontario</a:t>
            </a:r>
          </a:p>
        </p:txBody>
      </p:sp>
      <p:sp>
        <p:nvSpPr>
          <p:cNvPr id="5" name="Slide Number Placeholder 4"/>
          <p:cNvSpPr>
            <a:spLocks noGrp="1"/>
          </p:cNvSpPr>
          <p:nvPr>
            <p:ph type="sldNum" sz="quarter" idx="12"/>
          </p:nvPr>
        </p:nvSpPr>
        <p:spPr/>
        <p:txBody>
          <a:bodyPr/>
          <a:lstStyle/>
          <a:p>
            <a:pPr>
              <a:defRPr/>
            </a:pPr>
            <a:fld id="{666438B8-E68A-40C9-A1F1-02400C03B107}" type="slidenum">
              <a:rPr lang="en-US" smtClean="0"/>
              <a:pPr>
                <a:defRPr/>
              </a:pPr>
              <a:t>89</a:t>
            </a:fld>
            <a:endParaRPr lang="en-US"/>
          </a:p>
        </p:txBody>
      </p:sp>
      <p:pic>
        <p:nvPicPr>
          <p:cNvPr id="8"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762000"/>
            <a:ext cx="1189037"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1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265988"/>
            <a:ext cx="7543800" cy="1450757"/>
          </a:xfrm>
        </p:spPr>
        <p:txBody>
          <a:bodyPr>
            <a:normAutofit/>
          </a:bodyPr>
          <a:lstStyle/>
          <a:p>
            <a:r>
              <a:rPr lang="en-CA" dirty="0"/>
              <a:t>Total Deposits Provincial Share Summary</a:t>
            </a:r>
            <a:br>
              <a:rPr lang="en-CA" dirty="0"/>
            </a:br>
            <a:r>
              <a:rPr lang="en-CA" sz="1400" dirty="0"/>
              <a:t>Ranked by 12 month change in Provincial share.</a:t>
            </a:r>
          </a:p>
        </p:txBody>
      </p:sp>
      <p:sp>
        <p:nvSpPr>
          <p:cNvPr id="4" name="Slide Number Placeholder 3"/>
          <p:cNvSpPr>
            <a:spLocks noGrp="1"/>
          </p:cNvSpPr>
          <p:nvPr>
            <p:ph type="sldNum" sz="quarter" idx="12"/>
          </p:nvPr>
        </p:nvSpPr>
        <p:spPr>
          <a:xfrm>
            <a:off x="7425344" y="6459786"/>
            <a:ext cx="984019" cy="365125"/>
          </a:xfrm>
        </p:spPr>
        <p:txBody>
          <a:bodyPr/>
          <a:lstStyle/>
          <a:p>
            <a:pPr>
              <a:defRPr/>
            </a:pPr>
            <a:fld id="{CFB2ED94-AEA6-4794-9B2C-31DF370895E5}" type="slidenum">
              <a:rPr lang="en-US" smtClean="0"/>
              <a:pPr>
                <a:defRPr/>
              </a:pPr>
              <a:t>9</a:t>
            </a:fld>
            <a:endParaRPr lang="en-US"/>
          </a:p>
        </p:txBody>
      </p:sp>
      <p:sp>
        <p:nvSpPr>
          <p:cNvPr id="8"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9" name="Rectangle 8"/>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a:extLst>
              <a:ext uri="{FF2B5EF4-FFF2-40B4-BE49-F238E27FC236}">
                <a16:creationId xmlns:a16="http://schemas.microsoft.com/office/drawing/2014/main" id="{52156E5B-BD06-0338-9863-314DEE4B2138}"/>
              </a:ext>
            </a:extLst>
          </p:cNvPr>
          <p:cNvSpPr txBox="1"/>
          <p:nvPr/>
        </p:nvSpPr>
        <p:spPr>
          <a:xfrm>
            <a:off x="5105400" y="1799968"/>
            <a:ext cx="2895600" cy="646331"/>
          </a:xfrm>
          <a:prstGeom prst="rect">
            <a:avLst/>
          </a:prstGeom>
          <a:noFill/>
        </p:spPr>
        <p:txBody>
          <a:bodyPr wrap="square" rtlCol="0">
            <a:spAutoFit/>
          </a:bodyPr>
          <a:lstStyle/>
          <a:p>
            <a:pPr algn="l"/>
            <a:r>
              <a:rPr lang="en-US" dirty="0"/>
              <a:t>Notes:</a:t>
            </a:r>
          </a:p>
          <a:p>
            <a:pPr marL="171450" indent="-171450" algn="l">
              <a:buFont typeface="Arial" charset="0"/>
              <a:buChar char="•"/>
            </a:pPr>
            <a:r>
              <a:rPr lang="en-US" b="0" dirty="0"/>
              <a:t>Sorted in order of 12 month change in Provincial share.</a:t>
            </a:r>
          </a:p>
        </p:txBody>
      </p:sp>
      <p:pic>
        <p:nvPicPr>
          <p:cNvPr id="5" name="Picture 4">
            <a:extLst>
              <a:ext uri="{FF2B5EF4-FFF2-40B4-BE49-F238E27FC236}">
                <a16:creationId xmlns:a16="http://schemas.microsoft.com/office/drawing/2014/main" id="{3428E858-DEDB-FA35-17DF-7E42BF48279E}"/>
              </a:ext>
            </a:extLst>
          </p:cNvPr>
          <p:cNvPicPr>
            <a:picLocks noChangeAspect="1"/>
          </p:cNvPicPr>
          <p:nvPr/>
        </p:nvPicPr>
        <p:blipFill>
          <a:blip r:embed="rId3"/>
          <a:stretch>
            <a:fillRect/>
          </a:stretch>
        </p:blipFill>
        <p:spPr>
          <a:xfrm>
            <a:off x="914400" y="1905000"/>
            <a:ext cx="3324225" cy="3514725"/>
          </a:xfrm>
          <a:prstGeom prst="rect">
            <a:avLst/>
          </a:prstGeom>
        </p:spPr>
      </p:pic>
    </p:spTree>
    <p:extLst>
      <p:ext uri="{BB962C8B-B14F-4D97-AF65-F5344CB8AC3E}">
        <p14:creationId xmlns:p14="http://schemas.microsoft.com/office/powerpoint/2010/main" val="3544057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03238"/>
            <a:ext cx="8001000" cy="1216025"/>
          </a:xfrm>
        </p:spPr>
        <p:txBody>
          <a:bodyPr>
            <a:normAutofit/>
          </a:bodyPr>
          <a:lstStyle/>
          <a:p>
            <a:r>
              <a:rPr lang="en-US" dirty="0">
                <a:solidFill>
                  <a:schemeClr val="tx1">
                    <a:lumMod val="50000"/>
                    <a:lumOff val="50000"/>
                  </a:schemeClr>
                </a:solidFill>
              </a:rPr>
              <a:t>Total Personal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90</a:t>
            </a:fld>
            <a:endParaRPr lang="en-US" b="0" dirty="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5" name="TextBox 14">
            <a:extLst>
              <a:ext uri="{FF2B5EF4-FFF2-40B4-BE49-F238E27FC236}">
                <a16:creationId xmlns:a16="http://schemas.microsoft.com/office/drawing/2014/main" id="{A24C8E8E-B4B8-4E7D-A620-2015EF930781}"/>
              </a:ext>
            </a:extLst>
          </p:cNvPr>
          <p:cNvSpPr txBox="1"/>
          <p:nvPr/>
        </p:nvSpPr>
        <p:spPr>
          <a:xfrm>
            <a:off x="5638800" y="1905000"/>
            <a:ext cx="2861243" cy="2308324"/>
          </a:xfrm>
          <a:prstGeom prst="rect">
            <a:avLst/>
          </a:prstGeom>
          <a:noFill/>
        </p:spPr>
        <p:txBody>
          <a:bodyPr wrap="square" rtlCol="0">
            <a:spAutoFit/>
          </a:bodyPr>
          <a:lstStyle/>
          <a:p>
            <a:pPr algn="l"/>
            <a:r>
              <a:rPr lang="en-US" dirty="0">
                <a:latin typeface="+mn-lt"/>
              </a:rPr>
              <a:t>Notes:</a:t>
            </a:r>
          </a:p>
          <a:p>
            <a:pPr algn="l"/>
            <a:r>
              <a:rPr lang="en-CA" b="0" dirty="0">
                <a:latin typeface="+mn-lt"/>
              </a:rPr>
              <a:t>Alterna merged with Peterborough Community and Nexus Credit Unions in 2016 operating with the federated credit union model.  Merged with Toronto Municipal Employees Credit Union Dec 1, 2018.  Merged with Quinte First June 1, 2020.  Merged with Member Saving Dec 31, 2020.</a:t>
            </a:r>
          </a:p>
          <a:p>
            <a:pPr algn="l"/>
            <a:endParaRPr lang="en-CA" b="0" dirty="0">
              <a:latin typeface="+mn-lt"/>
            </a:endParaRPr>
          </a:p>
          <a:p>
            <a:pPr algn="l"/>
            <a:endParaRPr lang="en-US" b="0" dirty="0">
              <a:latin typeface="+mn-lt"/>
            </a:endParaRPr>
          </a:p>
          <a:p>
            <a:pPr algn="l"/>
            <a:endParaRPr lang="en-US" b="0" dirty="0">
              <a:latin typeface="+mn-lt"/>
            </a:endParaRPr>
          </a:p>
        </p:txBody>
      </p:sp>
      <p:graphicFrame>
        <p:nvGraphicFramePr>
          <p:cNvPr id="6" name="Object 5">
            <a:extLst>
              <a:ext uri="{FF2B5EF4-FFF2-40B4-BE49-F238E27FC236}">
                <a16:creationId xmlns:a16="http://schemas.microsoft.com/office/drawing/2014/main" id="{3DFA5B5F-D427-5323-C89D-C394DE0C896F}"/>
              </a:ext>
            </a:extLst>
          </p:cNvPr>
          <p:cNvGraphicFramePr>
            <a:graphicFrameLocks noChangeAspect="1"/>
          </p:cNvGraphicFramePr>
          <p:nvPr>
            <p:extLst>
              <p:ext uri="{D42A27DB-BD31-4B8C-83A1-F6EECF244321}">
                <p14:modId xmlns:p14="http://schemas.microsoft.com/office/powerpoint/2010/main" val="3951651398"/>
              </p:ext>
            </p:extLst>
          </p:nvPr>
        </p:nvGraphicFramePr>
        <p:xfrm>
          <a:off x="990600" y="1820863"/>
          <a:ext cx="3771900" cy="4505325"/>
        </p:xfrm>
        <a:graphic>
          <a:graphicData uri="http://schemas.openxmlformats.org/presentationml/2006/ole">
            <mc:AlternateContent xmlns:mc="http://schemas.openxmlformats.org/markup-compatibility/2006">
              <mc:Choice xmlns:v="urn:schemas-microsoft-com:vml" Requires="v">
                <p:oleObj name="Macro-Enabled Worksheet" r:id="rId3" imgW="3771798" imgH="4505303" progId="Excel.SheetMacroEnabled.12">
                  <p:link updateAutomatic="1"/>
                </p:oleObj>
              </mc:Choice>
              <mc:Fallback>
                <p:oleObj name="Macro-Enabled Worksheet" r:id="rId3" imgW="3771798" imgH="4505303" progId="Excel.SheetMacroEnabled.12">
                  <p:link updateAutomatic="1"/>
                  <p:pic>
                    <p:nvPicPr>
                      <p:cNvPr id="6" name="Object 5">
                        <a:extLst>
                          <a:ext uri="{FF2B5EF4-FFF2-40B4-BE49-F238E27FC236}">
                            <a16:creationId xmlns:a16="http://schemas.microsoft.com/office/drawing/2014/main" id="{3DFA5B5F-D427-5323-C89D-C394DE0C896F}"/>
                          </a:ext>
                        </a:extLst>
                      </p:cNvPr>
                      <p:cNvPicPr/>
                      <p:nvPr/>
                    </p:nvPicPr>
                    <p:blipFill>
                      <a:blip r:embed="rId4"/>
                      <a:stretch>
                        <a:fillRect/>
                      </a:stretch>
                    </p:blipFill>
                    <p:spPr>
                      <a:xfrm>
                        <a:off x="990600" y="1820863"/>
                        <a:ext cx="3771900" cy="4505325"/>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E1106ACA-B892-5A6E-83EE-C98350527328}"/>
              </a:ext>
            </a:extLst>
          </p:cNvPr>
          <p:cNvPicPr>
            <a:picLocks noChangeAspect="1"/>
          </p:cNvPicPr>
          <p:nvPr/>
        </p:nvPicPr>
        <p:blipFill>
          <a:blip r:embed="rId5"/>
          <a:stretch>
            <a:fillRect/>
          </a:stretch>
        </p:blipFill>
        <p:spPr>
          <a:xfrm>
            <a:off x="5094914" y="4648200"/>
            <a:ext cx="3947486" cy="1536700"/>
          </a:xfrm>
          <a:prstGeom prst="rect">
            <a:avLst/>
          </a:prstGeom>
        </p:spPr>
      </p:pic>
    </p:spTree>
    <p:extLst>
      <p:ext uri="{BB962C8B-B14F-4D97-AF65-F5344CB8AC3E}">
        <p14:creationId xmlns:p14="http://schemas.microsoft.com/office/powerpoint/2010/main" val="20133335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19113"/>
            <a:ext cx="8001000" cy="1216025"/>
          </a:xfrm>
        </p:spPr>
        <p:txBody>
          <a:bodyPr>
            <a:normAutofit/>
          </a:bodyPr>
          <a:lstStyle/>
          <a:p>
            <a:r>
              <a:rPr lang="en-US" dirty="0">
                <a:solidFill>
                  <a:schemeClr val="tx1">
                    <a:lumMod val="50000"/>
                    <a:lumOff val="50000"/>
                  </a:schemeClr>
                </a:solidFill>
              </a:rPr>
              <a:t>Total Deposits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397981" y="6477000"/>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91</a:t>
            </a:fld>
            <a:endParaRPr lang="en-US" b="0" dirty="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2" name="TextBox 11">
            <a:extLst>
              <a:ext uri="{FF2B5EF4-FFF2-40B4-BE49-F238E27FC236}">
                <a16:creationId xmlns:a16="http://schemas.microsoft.com/office/drawing/2014/main" id="{4F3800B2-DC6F-DCBB-0751-AF90D4EF5F2E}"/>
              </a:ext>
            </a:extLst>
          </p:cNvPr>
          <p:cNvSpPr txBox="1"/>
          <p:nvPr/>
        </p:nvSpPr>
        <p:spPr>
          <a:xfrm>
            <a:off x="5638800" y="1905000"/>
            <a:ext cx="2861243" cy="2308324"/>
          </a:xfrm>
          <a:prstGeom prst="rect">
            <a:avLst/>
          </a:prstGeom>
          <a:noFill/>
        </p:spPr>
        <p:txBody>
          <a:bodyPr wrap="square" rtlCol="0">
            <a:spAutoFit/>
          </a:bodyPr>
          <a:lstStyle/>
          <a:p>
            <a:pPr algn="l"/>
            <a:r>
              <a:rPr lang="en-US" dirty="0">
                <a:latin typeface="+mn-lt"/>
              </a:rPr>
              <a:t>Notes:</a:t>
            </a:r>
          </a:p>
          <a:p>
            <a:pPr algn="l"/>
            <a:r>
              <a:rPr lang="en-CA" b="0" dirty="0">
                <a:latin typeface="+mn-lt"/>
              </a:rPr>
              <a:t>Alterna merged with Peterborough Community and Nexus Credit Unions in 2016 operating with the federated credit union model.  Merged with Toronto Municipal Employees Credit Union Dec 1, 2018.  Merged with Quinte First June 1, 2020.  Merged with Member Saving Dec 31, 2020.</a:t>
            </a:r>
          </a:p>
          <a:p>
            <a:pPr algn="l"/>
            <a:endParaRPr lang="en-CA" b="0" dirty="0">
              <a:latin typeface="+mn-lt"/>
            </a:endParaRPr>
          </a:p>
          <a:p>
            <a:pPr algn="l"/>
            <a:endParaRPr lang="en-US" b="0" dirty="0">
              <a:latin typeface="+mn-lt"/>
            </a:endParaRPr>
          </a:p>
          <a:p>
            <a:pPr algn="l"/>
            <a:endParaRPr lang="en-US" b="0" dirty="0">
              <a:latin typeface="+mn-lt"/>
            </a:endParaRPr>
          </a:p>
        </p:txBody>
      </p:sp>
      <p:graphicFrame>
        <p:nvGraphicFramePr>
          <p:cNvPr id="2" name="Chart 1">
            <a:extLst>
              <a:ext uri="{FF2B5EF4-FFF2-40B4-BE49-F238E27FC236}">
                <a16:creationId xmlns:a16="http://schemas.microsoft.com/office/drawing/2014/main" id="{00000000-0008-0000-1200-000029000000}"/>
              </a:ext>
            </a:extLst>
          </p:cNvPr>
          <p:cNvGraphicFramePr>
            <a:graphicFrameLocks/>
          </p:cNvGraphicFramePr>
          <p:nvPr>
            <p:extLst>
              <p:ext uri="{D42A27DB-BD31-4B8C-83A1-F6EECF244321}">
                <p14:modId xmlns:p14="http://schemas.microsoft.com/office/powerpoint/2010/main" val="4209395478"/>
              </p:ext>
            </p:extLst>
          </p:nvPr>
        </p:nvGraphicFramePr>
        <p:xfrm>
          <a:off x="826770" y="1828800"/>
          <a:ext cx="4065905" cy="44656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C2ACB87-5970-94D8-0295-C885AC2E873A}"/>
              </a:ext>
            </a:extLst>
          </p:cNvPr>
          <p:cNvPicPr>
            <a:picLocks noChangeAspect="1"/>
          </p:cNvPicPr>
          <p:nvPr/>
        </p:nvPicPr>
        <p:blipFill>
          <a:blip r:embed="rId4"/>
          <a:stretch>
            <a:fillRect/>
          </a:stretch>
        </p:blipFill>
        <p:spPr>
          <a:xfrm>
            <a:off x="5018714" y="4648200"/>
            <a:ext cx="3947486" cy="1536700"/>
          </a:xfrm>
          <a:prstGeom prst="rect">
            <a:avLst/>
          </a:prstGeom>
        </p:spPr>
      </p:pic>
    </p:spTree>
    <p:extLst>
      <p:ext uri="{BB962C8B-B14F-4D97-AF65-F5344CB8AC3E}">
        <p14:creationId xmlns:p14="http://schemas.microsoft.com/office/powerpoint/2010/main" val="23453111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2175" y="544029"/>
            <a:ext cx="8001000" cy="1216025"/>
          </a:xfrm>
        </p:spPr>
        <p:txBody>
          <a:bodyPr>
            <a:normAutofit/>
          </a:bodyPr>
          <a:lstStyle/>
          <a:p>
            <a:r>
              <a:rPr lang="en-US" dirty="0">
                <a:solidFill>
                  <a:schemeClr val="tx1">
                    <a:lumMod val="50000"/>
                    <a:lumOff val="50000"/>
                  </a:schemeClr>
                </a:solidFill>
              </a:rPr>
              <a:t>Total Loans – Ontario Credit Unions</a:t>
            </a:r>
            <a:br>
              <a:rPr lang="en-US" dirty="0">
                <a:solidFill>
                  <a:schemeClr val="tx1">
                    <a:lumMod val="50000"/>
                    <a:lumOff val="50000"/>
                  </a:schemeClr>
                </a:solidFill>
              </a:rPr>
            </a:br>
            <a:r>
              <a:rPr lang="en-US" sz="1800" dirty="0">
                <a:solidFill>
                  <a:schemeClr val="tx1">
                    <a:lumMod val="50000"/>
                    <a:lumOff val="50000"/>
                  </a:schemeClr>
                </a:solidFill>
              </a:rPr>
              <a:t>Change in share of Ontario Banks and Credit Unions</a:t>
            </a:r>
            <a:endParaRPr lang="en-CA" sz="1800" dirty="0">
              <a:solidFill>
                <a:schemeClr val="tx1">
                  <a:lumMod val="50000"/>
                  <a:lumOff val="50000"/>
                </a:schemeClr>
              </a:solidFill>
            </a:endParaRPr>
          </a:p>
        </p:txBody>
      </p:sp>
      <p:sp>
        <p:nvSpPr>
          <p:cNvPr id="14341"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CF25F193-32B2-4E1A-9D6B-AE3007857215}" type="slidenum">
              <a:rPr lang="en-US" b="0" smtClean="0">
                <a:solidFill>
                  <a:schemeClr val="bg1"/>
                </a:solidFill>
              </a:rPr>
              <a:pPr/>
              <a:t>92</a:t>
            </a:fld>
            <a:endParaRPr lang="en-US" b="0">
              <a:solidFill>
                <a:schemeClr val="bg1"/>
              </a:solidFill>
            </a:endParaRPr>
          </a:p>
        </p:txBody>
      </p:sp>
      <p:sp>
        <p:nvSpPr>
          <p:cNvPr id="13" name="Text Box 6"/>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
        <p:nvSpPr>
          <p:cNvPr id="11" name="TextBox 10">
            <a:extLst>
              <a:ext uri="{FF2B5EF4-FFF2-40B4-BE49-F238E27FC236}">
                <a16:creationId xmlns:a16="http://schemas.microsoft.com/office/drawing/2014/main" id="{94D002D4-B7D5-6C4F-AF19-9CBE0EE6E559}"/>
              </a:ext>
            </a:extLst>
          </p:cNvPr>
          <p:cNvSpPr txBox="1"/>
          <p:nvPr/>
        </p:nvSpPr>
        <p:spPr>
          <a:xfrm>
            <a:off x="5638800" y="1905000"/>
            <a:ext cx="2861243" cy="2308324"/>
          </a:xfrm>
          <a:prstGeom prst="rect">
            <a:avLst/>
          </a:prstGeom>
          <a:noFill/>
        </p:spPr>
        <p:txBody>
          <a:bodyPr wrap="square" rtlCol="0">
            <a:spAutoFit/>
          </a:bodyPr>
          <a:lstStyle/>
          <a:p>
            <a:pPr algn="l"/>
            <a:r>
              <a:rPr lang="en-US" dirty="0">
                <a:latin typeface="+mn-lt"/>
              </a:rPr>
              <a:t>Notes:</a:t>
            </a:r>
          </a:p>
          <a:p>
            <a:pPr algn="l"/>
            <a:r>
              <a:rPr lang="en-CA" b="0" dirty="0">
                <a:latin typeface="+mn-lt"/>
              </a:rPr>
              <a:t>Alterna merged with Peterborough Community and Nexus Credit Unions in 2016 operating with the federated credit union model.  Merged with Toronto Municipal Employees Credit Union Dec 1, 2018.  Merged with Quinte First June 1, 2020.  Merged with Member Saving Dec 31, 2020.</a:t>
            </a:r>
          </a:p>
          <a:p>
            <a:pPr algn="l"/>
            <a:endParaRPr lang="en-CA" b="0" dirty="0">
              <a:latin typeface="+mn-lt"/>
            </a:endParaRPr>
          </a:p>
          <a:p>
            <a:pPr algn="l"/>
            <a:endParaRPr lang="en-US" b="0" dirty="0">
              <a:latin typeface="+mn-lt"/>
            </a:endParaRPr>
          </a:p>
          <a:p>
            <a:pPr algn="l"/>
            <a:endParaRPr lang="en-US" b="0" dirty="0">
              <a:latin typeface="+mn-lt"/>
            </a:endParaRPr>
          </a:p>
        </p:txBody>
      </p:sp>
      <p:graphicFrame>
        <p:nvGraphicFramePr>
          <p:cNvPr id="2" name="Chart 1">
            <a:extLst>
              <a:ext uri="{FF2B5EF4-FFF2-40B4-BE49-F238E27FC236}">
                <a16:creationId xmlns:a16="http://schemas.microsoft.com/office/drawing/2014/main" id="{00000000-0008-0000-1200-00002A000000}"/>
              </a:ext>
            </a:extLst>
          </p:cNvPr>
          <p:cNvGraphicFramePr>
            <a:graphicFrameLocks/>
          </p:cNvGraphicFramePr>
          <p:nvPr>
            <p:extLst>
              <p:ext uri="{D42A27DB-BD31-4B8C-83A1-F6EECF244321}">
                <p14:modId xmlns:p14="http://schemas.microsoft.com/office/powerpoint/2010/main" val="2532173420"/>
              </p:ext>
            </p:extLst>
          </p:nvPr>
        </p:nvGraphicFramePr>
        <p:xfrm>
          <a:off x="892175" y="1800845"/>
          <a:ext cx="4053840" cy="44481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30E5D152-3AA0-45C7-A340-E4BAE9BA20AA}"/>
              </a:ext>
            </a:extLst>
          </p:cNvPr>
          <p:cNvPicPr>
            <a:picLocks noChangeAspect="1"/>
          </p:cNvPicPr>
          <p:nvPr/>
        </p:nvPicPr>
        <p:blipFill>
          <a:blip r:embed="rId4"/>
          <a:stretch>
            <a:fillRect/>
          </a:stretch>
        </p:blipFill>
        <p:spPr>
          <a:xfrm>
            <a:off x="5013105" y="4648200"/>
            <a:ext cx="4029295" cy="1568547"/>
          </a:xfrm>
          <a:prstGeom prst="rect">
            <a:avLst/>
          </a:prstGeom>
        </p:spPr>
      </p:pic>
    </p:spTree>
    <p:extLst>
      <p:ext uri="{BB962C8B-B14F-4D97-AF65-F5344CB8AC3E}">
        <p14:creationId xmlns:p14="http://schemas.microsoft.com/office/powerpoint/2010/main" val="15143415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6E3E-B85E-1882-C8C3-07864CA2102E}"/>
              </a:ext>
            </a:extLst>
          </p:cNvPr>
          <p:cNvSpPr>
            <a:spLocks noGrp="1"/>
          </p:cNvSpPr>
          <p:nvPr>
            <p:ph type="title"/>
          </p:nvPr>
        </p:nvSpPr>
        <p:spPr>
          <a:xfrm>
            <a:off x="838200" y="381000"/>
            <a:ext cx="8001000" cy="1216025"/>
          </a:xfrm>
        </p:spPr>
        <p:txBody>
          <a:bodyPr/>
          <a:lstStyle/>
          <a:p>
            <a:r>
              <a:rPr lang="en-CA" dirty="0"/>
              <a:t>Ontario Income Key Performance Indicators</a:t>
            </a:r>
          </a:p>
        </p:txBody>
      </p:sp>
      <p:sp>
        <p:nvSpPr>
          <p:cNvPr id="4" name="Slide Number Placeholder 3">
            <a:extLst>
              <a:ext uri="{FF2B5EF4-FFF2-40B4-BE49-F238E27FC236}">
                <a16:creationId xmlns:a16="http://schemas.microsoft.com/office/drawing/2014/main" id="{A2EA5B2A-5EDD-5E46-BC86-40BACA7E7DC7}"/>
              </a:ext>
            </a:extLst>
          </p:cNvPr>
          <p:cNvSpPr>
            <a:spLocks noGrp="1"/>
          </p:cNvSpPr>
          <p:nvPr>
            <p:ph type="sldNum" sz="quarter" idx="12"/>
          </p:nvPr>
        </p:nvSpPr>
        <p:spPr/>
        <p:txBody>
          <a:bodyPr/>
          <a:lstStyle/>
          <a:p>
            <a:pPr>
              <a:defRPr/>
            </a:pPr>
            <a:fld id="{FD73080F-6EFF-4CB2-BC74-263AF00EEE29}" type="slidenum">
              <a:rPr lang="en-US" smtClean="0"/>
              <a:pPr>
                <a:defRPr/>
              </a:pPr>
              <a:t>93</a:t>
            </a:fld>
            <a:endParaRPr lang="en-US"/>
          </a:p>
        </p:txBody>
      </p:sp>
      <p:sp>
        <p:nvSpPr>
          <p:cNvPr id="7" name="TextBox 6">
            <a:extLst>
              <a:ext uri="{FF2B5EF4-FFF2-40B4-BE49-F238E27FC236}">
                <a16:creationId xmlns:a16="http://schemas.microsoft.com/office/drawing/2014/main" id="{52745064-C973-B7DB-1BD7-62EB7803E936}"/>
              </a:ext>
            </a:extLst>
          </p:cNvPr>
          <p:cNvSpPr txBox="1"/>
          <p:nvPr/>
        </p:nvSpPr>
        <p:spPr>
          <a:xfrm>
            <a:off x="4656837" y="2133600"/>
            <a:ext cx="4029963" cy="830997"/>
          </a:xfrm>
          <a:prstGeom prst="rect">
            <a:avLst/>
          </a:prstGeom>
          <a:noFill/>
        </p:spPr>
        <p:txBody>
          <a:bodyPr wrap="square" rtlCol="0">
            <a:spAutoFit/>
          </a:bodyPr>
          <a:lstStyle/>
          <a:p>
            <a:pPr marL="171450" indent="-171450" algn="l">
              <a:buFont typeface="Arial" panose="020B0604020202020204" pitchFamily="34" charset="0"/>
              <a:buChar char="•"/>
            </a:pPr>
            <a:r>
              <a:rPr lang="en-CA" b="0" dirty="0"/>
              <a:t>Sorted in order of 5-year average ROE</a:t>
            </a:r>
          </a:p>
          <a:p>
            <a:pPr marL="171450" indent="-171450" algn="l">
              <a:buFont typeface="Arial" panose="020B0604020202020204" pitchFamily="34" charset="0"/>
              <a:buChar char="•"/>
            </a:pPr>
            <a:r>
              <a:rPr lang="en-CA" b="0" dirty="0"/>
              <a:t>Shading indicates better (green) or worse (red) than 25 CU average.</a:t>
            </a:r>
          </a:p>
          <a:p>
            <a:pPr marL="171450" indent="-171450" algn="l">
              <a:buFont typeface="Arial" panose="020B0604020202020204" pitchFamily="34" charset="0"/>
              <a:buChar char="•"/>
            </a:pPr>
            <a:endParaRPr lang="en-CA" b="0" dirty="0"/>
          </a:p>
        </p:txBody>
      </p:sp>
      <p:graphicFrame>
        <p:nvGraphicFramePr>
          <p:cNvPr id="9" name="Chart 8">
            <a:extLst>
              <a:ext uri="{FF2B5EF4-FFF2-40B4-BE49-F238E27FC236}">
                <a16:creationId xmlns:a16="http://schemas.microsoft.com/office/drawing/2014/main" id="{00000000-0008-0000-1400-00003B000000}"/>
              </a:ext>
            </a:extLst>
          </p:cNvPr>
          <p:cNvGraphicFramePr>
            <a:graphicFrameLocks/>
          </p:cNvGraphicFramePr>
          <p:nvPr>
            <p:extLst>
              <p:ext uri="{D42A27DB-BD31-4B8C-83A1-F6EECF244321}">
                <p14:modId xmlns:p14="http://schemas.microsoft.com/office/powerpoint/2010/main" val="2080783437"/>
              </p:ext>
            </p:extLst>
          </p:nvPr>
        </p:nvGraphicFramePr>
        <p:xfrm>
          <a:off x="304800" y="1905000"/>
          <a:ext cx="4082520" cy="428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4A077110-4638-0F1A-CF3F-C345E720A1EB}"/>
              </a:ext>
            </a:extLst>
          </p:cNvPr>
          <p:cNvGraphicFramePr>
            <a:graphicFrameLocks noGrp="1"/>
          </p:cNvGraphicFramePr>
          <p:nvPr>
            <p:extLst>
              <p:ext uri="{D42A27DB-BD31-4B8C-83A1-F6EECF244321}">
                <p14:modId xmlns:p14="http://schemas.microsoft.com/office/powerpoint/2010/main" val="4097801215"/>
              </p:ext>
            </p:extLst>
          </p:nvPr>
        </p:nvGraphicFramePr>
        <p:xfrm>
          <a:off x="4387320" y="4648200"/>
          <a:ext cx="4578882" cy="1524000"/>
        </p:xfrm>
        <a:graphic>
          <a:graphicData uri="http://schemas.openxmlformats.org/drawingml/2006/table">
            <a:tbl>
              <a:tblPr/>
              <a:tblGrid>
                <a:gridCol w="1253880">
                  <a:extLst>
                    <a:ext uri="{9D8B030D-6E8A-4147-A177-3AD203B41FA5}">
                      <a16:colId xmlns:a16="http://schemas.microsoft.com/office/drawing/2014/main" val="1753576659"/>
                    </a:ext>
                  </a:extLst>
                </a:gridCol>
                <a:gridCol w="532374">
                  <a:extLst>
                    <a:ext uri="{9D8B030D-6E8A-4147-A177-3AD203B41FA5}">
                      <a16:colId xmlns:a16="http://schemas.microsoft.com/office/drawing/2014/main" val="3020577691"/>
                    </a:ext>
                  </a:extLst>
                </a:gridCol>
                <a:gridCol w="532374">
                  <a:extLst>
                    <a:ext uri="{9D8B030D-6E8A-4147-A177-3AD203B41FA5}">
                      <a16:colId xmlns:a16="http://schemas.microsoft.com/office/drawing/2014/main" val="3333567228"/>
                    </a:ext>
                  </a:extLst>
                </a:gridCol>
                <a:gridCol w="532374">
                  <a:extLst>
                    <a:ext uri="{9D8B030D-6E8A-4147-A177-3AD203B41FA5}">
                      <a16:colId xmlns:a16="http://schemas.microsoft.com/office/drawing/2014/main" val="1344029166"/>
                    </a:ext>
                  </a:extLst>
                </a:gridCol>
                <a:gridCol w="532374">
                  <a:extLst>
                    <a:ext uri="{9D8B030D-6E8A-4147-A177-3AD203B41FA5}">
                      <a16:colId xmlns:a16="http://schemas.microsoft.com/office/drawing/2014/main" val="3975361210"/>
                    </a:ext>
                  </a:extLst>
                </a:gridCol>
                <a:gridCol w="597753">
                  <a:extLst>
                    <a:ext uri="{9D8B030D-6E8A-4147-A177-3AD203B41FA5}">
                      <a16:colId xmlns:a16="http://schemas.microsoft.com/office/drawing/2014/main" val="646836578"/>
                    </a:ext>
                  </a:extLst>
                </a:gridCol>
                <a:gridCol w="597753">
                  <a:extLst>
                    <a:ext uri="{9D8B030D-6E8A-4147-A177-3AD203B41FA5}">
                      <a16:colId xmlns:a16="http://schemas.microsoft.com/office/drawing/2014/main" val="2569691666"/>
                    </a:ext>
                  </a:extLst>
                </a:gridCol>
              </a:tblGrid>
              <a:tr h="144780">
                <a:tc gridSpan="7">
                  <a:txBody>
                    <a:bodyPr/>
                    <a:lstStyle/>
                    <a:p>
                      <a:pPr algn="ctr" fontAlgn="b"/>
                      <a:r>
                        <a:rPr lang="en-CA" sz="1000" b="1" i="0" u="none" strike="noStrike">
                          <a:solidFill>
                            <a:srgbClr val="FFFFFF"/>
                          </a:solidFill>
                          <a:effectLst/>
                          <a:highlight>
                            <a:srgbClr val="0432FF"/>
                          </a:highlight>
                          <a:latin typeface="Arial" panose="020B0604020202020204" pitchFamily="34" charset="0"/>
                        </a:rPr>
                        <a:t>2023 Income Statement KPIs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32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352391"/>
                  </a:ext>
                </a:extLst>
              </a:tr>
              <a:tr h="579120">
                <a:tc>
                  <a:txBody>
                    <a:bodyPr/>
                    <a:lstStyle/>
                    <a:p>
                      <a:pPr algn="l" fontAlgn="b"/>
                      <a:r>
                        <a:rPr lang="en-CA"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A" sz="1000" b="1" i="0" u="none" strike="noStrike">
                          <a:effectLst/>
                          <a:latin typeface="Arial" panose="020B0604020202020204" pitchFamily="34" charset="0"/>
                        </a:rPr>
                        <a:t>12 Month % Change in Share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A" sz="1000" b="1" i="0" u="none" strike="noStrike">
                          <a:effectLst/>
                          <a:latin typeface="Arial" panose="020B0604020202020204" pitchFamily="34" charset="0"/>
                        </a:rPr>
                        <a:t>Return on Equity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A" sz="1000" b="1" i="0" u="none" strike="noStrike">
                          <a:effectLst/>
                          <a:latin typeface="Arial" panose="020B0604020202020204" pitchFamily="34" charset="0"/>
                        </a:rPr>
                        <a:t>5 Year Average ROE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A" sz="1000" b="1" i="0" u="none" strike="noStrike">
                          <a:effectLst/>
                          <a:latin typeface="Arial" panose="020B0604020202020204" pitchFamily="34" charset="0"/>
                        </a:rPr>
                        <a:t>Net Interest Margin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A" sz="1000" b="1" i="0" u="none" strike="noStrike">
                          <a:effectLst/>
                          <a:latin typeface="Arial" panose="020B0604020202020204" pitchFamily="34" charset="0"/>
                        </a:rPr>
                        <a:t>Expense to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A" sz="1000" b="1" i="0" u="none" strike="noStrike">
                          <a:effectLst/>
                          <a:latin typeface="Arial" panose="020B0604020202020204" pitchFamily="34" charset="0"/>
                        </a:rPr>
                        <a:t>Employee Expense to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738969"/>
                  </a:ext>
                </a:extLst>
              </a:tr>
              <a:tr h="144780">
                <a:tc>
                  <a:txBody>
                    <a:bodyPr/>
                    <a:lstStyle/>
                    <a:p>
                      <a:pPr algn="l" fontAlgn="b"/>
                      <a:r>
                        <a:rPr lang="en-CA" sz="1000" b="0" i="0" u="none" strike="noStrike">
                          <a:effectLst/>
                          <a:latin typeface="Arial" panose="020B0604020202020204" pitchFamily="34" charset="0"/>
                        </a:rPr>
                        <a:t>Libro Credit Union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12.55%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79.90%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51.37%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06815481"/>
                  </a:ext>
                </a:extLst>
              </a:tr>
              <a:tr h="144780">
                <a:tc>
                  <a:txBody>
                    <a:bodyPr/>
                    <a:lstStyle/>
                    <a:p>
                      <a:pPr algn="l" fontAlgn="b"/>
                      <a:r>
                        <a:rPr lang="en-CA" sz="1000" b="0" i="0" u="none" strike="noStrike">
                          <a:effectLst/>
                          <a:latin typeface="Arial" panose="020B0604020202020204" pitchFamily="34" charset="0"/>
                        </a:rPr>
                        <a:t>Meridian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CA" sz="1000" b="1" i="0" u="none" strike="noStrike">
                          <a:solidFill>
                            <a:srgbClr val="9C0006"/>
                          </a:solidFill>
                          <a:effectLst/>
                          <a:highlight>
                            <a:srgbClr val="FFC7CE"/>
                          </a:highlight>
                          <a:latin typeface="Arial" panose="020B060402020202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81.17%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50.70%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525029194"/>
                  </a:ext>
                </a:extLst>
              </a:tr>
              <a:tr h="144780">
                <a:tc>
                  <a:txBody>
                    <a:bodyPr/>
                    <a:lstStyle/>
                    <a:p>
                      <a:pPr algn="l" fontAlgn="b"/>
                      <a:r>
                        <a:rPr lang="en-CA" sz="1000" b="0" i="0" u="none" strike="noStrike">
                          <a:effectLst/>
                          <a:latin typeface="Arial" panose="020B0604020202020204" pitchFamily="34" charset="0"/>
                        </a:rPr>
                        <a:t>First Ontario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-8.96%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96.81%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52.91%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32465941"/>
                  </a:ext>
                </a:extLst>
              </a:tr>
              <a:tr h="144780">
                <a:tc>
                  <a:txBody>
                    <a:bodyPr/>
                    <a:lstStyle/>
                    <a:p>
                      <a:pPr algn="l" fontAlgn="b"/>
                      <a:r>
                        <a:rPr lang="en-CA" sz="1000" b="0" i="0" u="none" strike="noStrike">
                          <a:effectLst/>
                          <a:latin typeface="Arial" panose="020B0604020202020204" pitchFamily="34" charset="0"/>
                        </a:rPr>
                        <a:t>DUCA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79.21%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43.71%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92232298"/>
                  </a:ext>
                </a:extLst>
              </a:tr>
              <a:tr h="144780">
                <a:tc>
                  <a:txBody>
                    <a:bodyPr/>
                    <a:lstStyle/>
                    <a:p>
                      <a:pPr algn="l" fontAlgn="b"/>
                      <a:r>
                        <a:rPr lang="en-CA" sz="1000" b="0" i="0" u="none" strike="noStrike">
                          <a:effectLst/>
                          <a:latin typeface="Arial" panose="020B0604020202020204" pitchFamily="34" charset="0"/>
                        </a:rPr>
                        <a:t>Alterna Credit Union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-10.70%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006100"/>
                          </a:solidFill>
                          <a:effectLst/>
                          <a:highlight>
                            <a:srgbClr val="C6EFCE"/>
                          </a:highlight>
                          <a:latin typeface="Arial" panose="020B0604020202020204" pitchFamily="34" charset="0"/>
                        </a:rPr>
                        <a:t>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a:solidFill>
                            <a:srgbClr val="9C0006"/>
                          </a:solidFill>
                          <a:effectLst/>
                          <a:highlight>
                            <a:srgbClr val="FFC7CE"/>
                          </a:highlight>
                          <a:latin typeface="Arial" panose="020B0604020202020204" pitchFamily="34" charset="0"/>
                        </a:rPr>
                        <a:t>94.48%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CA" sz="1000" b="0" i="0" u="none" strike="noStrike" dirty="0">
                          <a:solidFill>
                            <a:srgbClr val="9C0006"/>
                          </a:solidFill>
                          <a:effectLst/>
                          <a:highlight>
                            <a:srgbClr val="FFC7CE"/>
                          </a:highlight>
                          <a:latin typeface="Arial" panose="020B0604020202020204" pitchFamily="34" charset="0"/>
                        </a:rPr>
                        <a:t>46.84%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58131188"/>
                  </a:ext>
                </a:extLst>
              </a:tr>
            </a:tbl>
          </a:graphicData>
        </a:graphic>
      </p:graphicFrame>
      <p:sp>
        <p:nvSpPr>
          <p:cNvPr id="3" name="Text Box 6">
            <a:extLst>
              <a:ext uri="{FF2B5EF4-FFF2-40B4-BE49-F238E27FC236}">
                <a16:creationId xmlns:a16="http://schemas.microsoft.com/office/drawing/2014/main" id="{29CA766B-E57F-EA4F-6248-8BE3FC3D51A8}"/>
              </a:ext>
            </a:extLst>
          </p:cNvPr>
          <p:cNvSpPr txBox="1">
            <a:spLocks noChangeArrowheads="1"/>
          </p:cNvSpPr>
          <p:nvPr/>
        </p:nvSpPr>
        <p:spPr bwMode="auto">
          <a:xfrm>
            <a:off x="7354888" y="228600"/>
            <a:ext cx="153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16482577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436800"/>
            <a:ext cx="3657600" cy="1600200"/>
          </a:xfrm>
        </p:spPr>
        <p:txBody>
          <a:bodyPr/>
          <a:lstStyle/>
          <a:p>
            <a:r>
              <a:rPr lang="en-CA" dirty="0"/>
              <a:t>% Change in Share of Ontario Banks and Credit Unions</a:t>
            </a:r>
            <a:br>
              <a:rPr lang="en-CA" dirty="0"/>
            </a:br>
            <a:endParaRPr lang="en-US" dirty="0"/>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94</a:t>
            </a:fld>
            <a:endParaRPr lang="en-US" b="0">
              <a:solidFill>
                <a:schemeClr val="bg1"/>
              </a:solidFill>
            </a:endParaRPr>
          </a:p>
        </p:txBody>
      </p:sp>
      <p:sp>
        <p:nvSpPr>
          <p:cNvPr id="2" name="TextBox 1"/>
          <p:cNvSpPr txBox="1"/>
          <p:nvPr/>
        </p:nvSpPr>
        <p:spPr>
          <a:xfrm>
            <a:off x="6705600" y="6534626"/>
            <a:ext cx="914400" cy="215444"/>
          </a:xfrm>
          <a:prstGeom prst="rect">
            <a:avLst/>
          </a:prstGeom>
          <a:noFill/>
        </p:spPr>
        <p:txBody>
          <a:bodyPr wrap="square" rtlCol="0">
            <a:spAutoFit/>
          </a:bodyPr>
          <a:lstStyle/>
          <a:p>
            <a:r>
              <a:rPr lang="en-US" sz="800" b="0" dirty="0"/>
              <a:t>18 FW 5</a:t>
            </a:r>
          </a:p>
        </p:txBody>
      </p:sp>
      <p:sp>
        <p:nvSpPr>
          <p:cNvPr id="10"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11" name="Picture 10" descr="A blue screen with white text&#10;&#10;Description automatically generated with medium confidence">
            <a:extLst>
              <a:ext uri="{FF2B5EF4-FFF2-40B4-BE49-F238E27FC236}">
                <a16:creationId xmlns:a16="http://schemas.microsoft.com/office/drawing/2014/main" id="{CDC9A447-D57B-1F49-9F45-D97F0C813B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990600"/>
            <a:ext cx="2010641" cy="685800"/>
          </a:xfrm>
          <a:prstGeom prst="rect">
            <a:avLst/>
          </a:prstGeom>
        </p:spPr>
      </p:pic>
      <p:sp>
        <p:nvSpPr>
          <p:cNvPr id="9" name="TextBox 8">
            <a:extLst>
              <a:ext uri="{FF2B5EF4-FFF2-40B4-BE49-F238E27FC236}">
                <a16:creationId xmlns:a16="http://schemas.microsoft.com/office/drawing/2014/main" id="{6B0E7FC9-11F0-C5D8-0CBC-6A89534F07FF}"/>
              </a:ext>
            </a:extLst>
          </p:cNvPr>
          <p:cNvSpPr txBox="1"/>
          <p:nvPr/>
        </p:nvSpPr>
        <p:spPr>
          <a:xfrm>
            <a:off x="5043487" y="2087998"/>
            <a:ext cx="3556001" cy="1384995"/>
          </a:xfrm>
          <a:prstGeom prst="rect">
            <a:avLst/>
          </a:prstGeom>
          <a:noFill/>
        </p:spPr>
        <p:txBody>
          <a:bodyPr wrap="square" rtlCol="0">
            <a:spAutoFit/>
          </a:bodyPr>
          <a:lstStyle/>
          <a:p>
            <a:pPr algn="l"/>
            <a:r>
              <a:rPr lang="en-CA" b="0" dirty="0"/>
              <a:t>Meridian is Canada’s 2nd largest and Ontario’s largest credit union with assets of $27.0B, 391k members and 91 locations (Q2’24).</a:t>
            </a:r>
          </a:p>
          <a:p>
            <a:pPr algn="l"/>
            <a:endParaRPr lang="en-CA" b="0" dirty="0"/>
          </a:p>
          <a:p>
            <a:pPr algn="l"/>
            <a:endParaRPr lang="en-CA" b="0" dirty="0"/>
          </a:p>
          <a:p>
            <a:pPr algn="l"/>
            <a:endParaRPr lang="en-US" b="0" dirty="0"/>
          </a:p>
        </p:txBody>
      </p:sp>
      <p:graphicFrame>
        <p:nvGraphicFramePr>
          <p:cNvPr id="8" name="Object 7">
            <a:extLst>
              <a:ext uri="{FF2B5EF4-FFF2-40B4-BE49-F238E27FC236}">
                <a16:creationId xmlns:a16="http://schemas.microsoft.com/office/drawing/2014/main" id="{6105644F-59D3-3CC9-335F-552B99E6356D}"/>
              </a:ext>
            </a:extLst>
          </p:cNvPr>
          <p:cNvGraphicFramePr>
            <a:graphicFrameLocks noChangeAspect="1"/>
          </p:cNvGraphicFramePr>
          <p:nvPr>
            <p:extLst>
              <p:ext uri="{D42A27DB-BD31-4B8C-83A1-F6EECF244321}">
                <p14:modId xmlns:p14="http://schemas.microsoft.com/office/powerpoint/2010/main" val="1039218431"/>
              </p:ext>
            </p:extLst>
          </p:nvPr>
        </p:nvGraphicFramePr>
        <p:xfrm>
          <a:off x="647700" y="1849438"/>
          <a:ext cx="3790950" cy="4329112"/>
        </p:xfrm>
        <a:graphic>
          <a:graphicData uri="http://schemas.openxmlformats.org/presentationml/2006/ole">
            <mc:AlternateContent xmlns:mc="http://schemas.openxmlformats.org/markup-compatibility/2006">
              <mc:Choice xmlns:v="urn:schemas-microsoft-com:vml" Requires="v">
                <p:oleObj name="Macro-Enabled Worksheet" r:id="rId4" imgW="3790899" imgH="4329012" progId="Excel.SheetMacroEnabled.12">
                  <p:link updateAutomatic="1"/>
                </p:oleObj>
              </mc:Choice>
              <mc:Fallback>
                <p:oleObj name="Macro-Enabled Worksheet" r:id="rId4" imgW="3790899" imgH="4329012" progId="Excel.SheetMacroEnabled.12">
                  <p:link updateAutomatic="1"/>
                  <p:pic>
                    <p:nvPicPr>
                      <p:cNvPr id="8" name="Object 7">
                        <a:extLst>
                          <a:ext uri="{FF2B5EF4-FFF2-40B4-BE49-F238E27FC236}">
                            <a16:creationId xmlns:a16="http://schemas.microsoft.com/office/drawing/2014/main" id="{6105644F-59D3-3CC9-335F-552B99E6356D}"/>
                          </a:ext>
                        </a:extLst>
                      </p:cNvPr>
                      <p:cNvPicPr/>
                      <p:nvPr/>
                    </p:nvPicPr>
                    <p:blipFill>
                      <a:blip r:embed="rId5"/>
                      <a:stretch>
                        <a:fillRect/>
                      </a:stretch>
                    </p:blipFill>
                    <p:spPr>
                      <a:xfrm>
                        <a:off x="647700" y="1849438"/>
                        <a:ext cx="3790950" cy="43291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8FBE501-80E4-A052-AC76-4807B041FA55}"/>
              </a:ext>
            </a:extLst>
          </p:cNvPr>
          <p:cNvGraphicFramePr>
            <a:graphicFrameLocks noChangeAspect="1"/>
          </p:cNvGraphicFramePr>
          <p:nvPr>
            <p:extLst>
              <p:ext uri="{D42A27DB-BD31-4B8C-83A1-F6EECF244321}">
                <p14:modId xmlns:p14="http://schemas.microsoft.com/office/powerpoint/2010/main" val="3635960609"/>
              </p:ext>
            </p:extLst>
          </p:nvPr>
        </p:nvGraphicFramePr>
        <p:xfrm>
          <a:off x="4865688" y="3821113"/>
          <a:ext cx="4267200" cy="2290762"/>
        </p:xfrm>
        <a:graphic>
          <a:graphicData uri="http://schemas.openxmlformats.org/presentationml/2006/ole">
            <mc:AlternateContent xmlns:mc="http://schemas.openxmlformats.org/markup-compatibility/2006">
              <mc:Choice xmlns:v="urn:schemas-microsoft-com:vml" Requires="v">
                <p:oleObj name="Macro-Enabled Worksheet" r:id="rId6" imgW="4267200" imgH="2290572" progId="Excel.SheetMacroEnabled.12">
                  <p:link updateAutomatic="1"/>
                </p:oleObj>
              </mc:Choice>
              <mc:Fallback>
                <p:oleObj name="Macro-Enabled Worksheet" r:id="rId6" imgW="4267200" imgH="2290572" progId="Excel.SheetMacroEnabled.12">
                  <p:link updateAutomatic="1"/>
                  <p:pic>
                    <p:nvPicPr>
                      <p:cNvPr id="4" name="Object 3">
                        <a:extLst>
                          <a:ext uri="{FF2B5EF4-FFF2-40B4-BE49-F238E27FC236}">
                            <a16:creationId xmlns:a16="http://schemas.microsoft.com/office/drawing/2014/main" id="{C8FBE501-80E4-A052-AC76-4807B041FA55}"/>
                          </a:ext>
                        </a:extLst>
                      </p:cNvPr>
                      <p:cNvPicPr/>
                      <p:nvPr/>
                    </p:nvPicPr>
                    <p:blipFill>
                      <a:blip r:embed="rId7"/>
                      <a:stretch>
                        <a:fillRect/>
                      </a:stretch>
                    </p:blipFill>
                    <p:spPr>
                      <a:xfrm>
                        <a:off x="4865688" y="3821113"/>
                        <a:ext cx="4267200" cy="2290762"/>
                      </a:xfrm>
                      <a:prstGeom prst="rect">
                        <a:avLst/>
                      </a:prstGeom>
                    </p:spPr>
                  </p:pic>
                </p:oleObj>
              </mc:Fallback>
            </mc:AlternateContent>
          </a:graphicData>
        </a:graphic>
      </p:graphicFrame>
    </p:spTree>
    <p:extLst>
      <p:ext uri="{BB962C8B-B14F-4D97-AF65-F5344CB8AC3E}">
        <p14:creationId xmlns:p14="http://schemas.microsoft.com/office/powerpoint/2010/main" val="1898502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5C355-1406-34B7-9A0A-0D0EE10AAF53}"/>
              </a:ext>
            </a:extLst>
          </p:cNvPr>
          <p:cNvSpPr>
            <a:spLocks noGrp="1"/>
          </p:cNvSpPr>
          <p:nvPr>
            <p:ph type="title"/>
          </p:nvPr>
        </p:nvSpPr>
        <p:spPr>
          <a:xfrm>
            <a:off x="3428999" y="152400"/>
            <a:ext cx="4937761" cy="1450757"/>
          </a:xfrm>
        </p:spPr>
        <p:txBody>
          <a:bodyPr/>
          <a:lstStyle/>
          <a:p>
            <a:r>
              <a:rPr lang="en-CA" dirty="0"/>
              <a:t>% Change in Share of National Market</a:t>
            </a:r>
          </a:p>
        </p:txBody>
      </p:sp>
      <p:sp>
        <p:nvSpPr>
          <p:cNvPr id="4" name="Slide Number Placeholder 3">
            <a:extLst>
              <a:ext uri="{FF2B5EF4-FFF2-40B4-BE49-F238E27FC236}">
                <a16:creationId xmlns:a16="http://schemas.microsoft.com/office/drawing/2014/main" id="{CF751E2B-8D82-0AF5-15AA-30FB97D9A7D1}"/>
              </a:ext>
            </a:extLst>
          </p:cNvPr>
          <p:cNvSpPr>
            <a:spLocks noGrp="1"/>
          </p:cNvSpPr>
          <p:nvPr>
            <p:ph type="sldNum" sz="quarter" idx="12"/>
          </p:nvPr>
        </p:nvSpPr>
        <p:spPr/>
        <p:txBody>
          <a:bodyPr/>
          <a:lstStyle/>
          <a:p>
            <a:pPr>
              <a:defRPr/>
            </a:pPr>
            <a:fld id="{FD73080F-6EFF-4CB2-BC74-263AF00EEE29}" type="slidenum">
              <a:rPr lang="en-US" smtClean="0"/>
              <a:pPr>
                <a:defRPr/>
              </a:pPr>
              <a:t>95</a:t>
            </a:fld>
            <a:endParaRPr lang="en-US"/>
          </a:p>
        </p:txBody>
      </p:sp>
      <p:pic>
        <p:nvPicPr>
          <p:cNvPr id="8" name="Picture 7">
            <a:extLst>
              <a:ext uri="{FF2B5EF4-FFF2-40B4-BE49-F238E27FC236}">
                <a16:creationId xmlns:a16="http://schemas.microsoft.com/office/drawing/2014/main" id="{F4D9B095-BCDA-06BA-51C3-73383499D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44" y="609600"/>
            <a:ext cx="2755900" cy="990600"/>
          </a:xfrm>
          <a:prstGeom prst="rect">
            <a:avLst/>
          </a:prstGeom>
        </p:spPr>
      </p:pic>
      <p:graphicFrame>
        <p:nvGraphicFramePr>
          <p:cNvPr id="2" name="Object 1">
            <a:extLst>
              <a:ext uri="{FF2B5EF4-FFF2-40B4-BE49-F238E27FC236}">
                <a16:creationId xmlns:a16="http://schemas.microsoft.com/office/drawing/2014/main" id="{2CC6616F-0291-51A3-6D20-08832266E098}"/>
              </a:ext>
            </a:extLst>
          </p:cNvPr>
          <p:cNvGraphicFramePr>
            <a:graphicFrameLocks noChangeAspect="1"/>
          </p:cNvGraphicFramePr>
          <p:nvPr>
            <p:extLst>
              <p:ext uri="{D42A27DB-BD31-4B8C-83A1-F6EECF244321}">
                <p14:modId xmlns:p14="http://schemas.microsoft.com/office/powerpoint/2010/main" val="2600841132"/>
              </p:ext>
            </p:extLst>
          </p:nvPr>
        </p:nvGraphicFramePr>
        <p:xfrm>
          <a:off x="434975" y="1878013"/>
          <a:ext cx="3595688" cy="4305300"/>
        </p:xfrm>
        <a:graphic>
          <a:graphicData uri="http://schemas.openxmlformats.org/presentationml/2006/ole">
            <mc:AlternateContent xmlns:mc="http://schemas.openxmlformats.org/markup-compatibility/2006">
              <mc:Choice xmlns:v="urn:schemas-microsoft-com:vml" Requires="v">
                <p:oleObj name="Macro-Enabled Worksheet" r:id="rId3" imgW="3595421" imgH="4305210" progId="Excel.SheetMacroEnabled.12">
                  <p:link updateAutomatic="1"/>
                </p:oleObj>
              </mc:Choice>
              <mc:Fallback>
                <p:oleObj name="Macro-Enabled Worksheet" r:id="rId3" imgW="3595421" imgH="4305210" progId="Excel.SheetMacroEnabled.12">
                  <p:link updateAutomatic="1"/>
                  <p:pic>
                    <p:nvPicPr>
                      <p:cNvPr id="2" name="Object 1">
                        <a:extLst>
                          <a:ext uri="{FF2B5EF4-FFF2-40B4-BE49-F238E27FC236}">
                            <a16:creationId xmlns:a16="http://schemas.microsoft.com/office/drawing/2014/main" id="{2CC6616F-0291-51A3-6D20-08832266E098}"/>
                          </a:ext>
                        </a:extLst>
                      </p:cNvPr>
                      <p:cNvPicPr/>
                      <p:nvPr/>
                    </p:nvPicPr>
                    <p:blipFill>
                      <a:blip r:embed="rId4"/>
                      <a:stretch>
                        <a:fillRect/>
                      </a:stretch>
                    </p:blipFill>
                    <p:spPr>
                      <a:xfrm>
                        <a:off x="434975" y="1878013"/>
                        <a:ext cx="3595688" cy="43053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0F58353-1021-02CE-FE91-C4FA8905A569}"/>
              </a:ext>
            </a:extLst>
          </p:cNvPr>
          <p:cNvGraphicFramePr>
            <a:graphicFrameLocks noChangeAspect="1"/>
          </p:cNvGraphicFramePr>
          <p:nvPr>
            <p:extLst>
              <p:ext uri="{D42A27DB-BD31-4B8C-83A1-F6EECF244321}">
                <p14:modId xmlns:p14="http://schemas.microsoft.com/office/powerpoint/2010/main" val="769676046"/>
              </p:ext>
            </p:extLst>
          </p:nvPr>
        </p:nvGraphicFramePr>
        <p:xfrm>
          <a:off x="4724400" y="4267200"/>
          <a:ext cx="4267200" cy="1909763"/>
        </p:xfrm>
        <a:graphic>
          <a:graphicData uri="http://schemas.openxmlformats.org/presentationml/2006/ole">
            <mc:AlternateContent xmlns:mc="http://schemas.openxmlformats.org/markup-compatibility/2006">
              <mc:Choice xmlns:v="urn:schemas-microsoft-com:vml" Requires="v">
                <p:oleObj name="Macro-Enabled Worksheet" r:id="rId5" imgW="4267200" imgH="1909751" progId="Excel.SheetMacroEnabled.12">
                  <p:link updateAutomatic="1"/>
                </p:oleObj>
              </mc:Choice>
              <mc:Fallback>
                <p:oleObj name="Macro-Enabled Worksheet" r:id="rId5" imgW="4267200" imgH="1909751" progId="Excel.SheetMacroEnabled.12">
                  <p:link updateAutomatic="1"/>
                  <p:pic>
                    <p:nvPicPr>
                      <p:cNvPr id="9" name="Object 8">
                        <a:extLst>
                          <a:ext uri="{FF2B5EF4-FFF2-40B4-BE49-F238E27FC236}">
                            <a16:creationId xmlns:a16="http://schemas.microsoft.com/office/drawing/2014/main" id="{10F58353-1021-02CE-FE91-C4FA8905A569}"/>
                          </a:ext>
                        </a:extLst>
                      </p:cNvPr>
                      <p:cNvPicPr/>
                      <p:nvPr/>
                    </p:nvPicPr>
                    <p:blipFill>
                      <a:blip r:embed="rId6"/>
                      <a:stretch>
                        <a:fillRect/>
                      </a:stretch>
                    </p:blipFill>
                    <p:spPr>
                      <a:xfrm>
                        <a:off x="4724400" y="4267200"/>
                        <a:ext cx="4267200" cy="1909763"/>
                      </a:xfrm>
                      <a:prstGeom prst="rect">
                        <a:avLst/>
                      </a:prstGeom>
                    </p:spPr>
                  </p:pic>
                </p:oleObj>
              </mc:Fallback>
            </mc:AlternateContent>
          </a:graphicData>
        </a:graphic>
      </p:graphicFrame>
    </p:spTree>
    <p:extLst>
      <p:ext uri="{BB962C8B-B14F-4D97-AF65-F5344CB8AC3E}">
        <p14:creationId xmlns:p14="http://schemas.microsoft.com/office/powerpoint/2010/main" val="16983945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75A9-E165-55FB-44CB-DA8186CC1EA2}"/>
              </a:ext>
            </a:extLst>
          </p:cNvPr>
          <p:cNvSpPr>
            <a:spLocks noGrp="1"/>
          </p:cNvSpPr>
          <p:nvPr>
            <p:ph type="title"/>
          </p:nvPr>
        </p:nvSpPr>
        <p:spPr>
          <a:xfrm>
            <a:off x="3733800" y="206521"/>
            <a:ext cx="4632960" cy="1450757"/>
          </a:xfrm>
        </p:spPr>
        <p:txBody>
          <a:bodyPr/>
          <a:lstStyle/>
          <a:p>
            <a:r>
              <a:rPr lang="en-CA" dirty="0"/>
              <a:t>Key Performance Indicators</a:t>
            </a:r>
          </a:p>
        </p:txBody>
      </p:sp>
      <p:sp>
        <p:nvSpPr>
          <p:cNvPr id="4" name="Slide Number Placeholder 3">
            <a:extLst>
              <a:ext uri="{FF2B5EF4-FFF2-40B4-BE49-F238E27FC236}">
                <a16:creationId xmlns:a16="http://schemas.microsoft.com/office/drawing/2014/main" id="{96E95E2B-8AB9-4888-58E5-272F2534D59B}"/>
              </a:ext>
            </a:extLst>
          </p:cNvPr>
          <p:cNvSpPr>
            <a:spLocks noGrp="1"/>
          </p:cNvSpPr>
          <p:nvPr>
            <p:ph type="sldNum" sz="quarter" idx="12"/>
          </p:nvPr>
        </p:nvSpPr>
        <p:spPr/>
        <p:txBody>
          <a:bodyPr/>
          <a:lstStyle/>
          <a:p>
            <a:pPr>
              <a:defRPr/>
            </a:pPr>
            <a:fld id="{FD73080F-6EFF-4CB2-BC74-263AF00EEE29}" type="slidenum">
              <a:rPr lang="en-US" smtClean="0"/>
              <a:pPr>
                <a:defRPr/>
              </a:pPr>
              <a:t>96</a:t>
            </a:fld>
            <a:endParaRPr lang="en-US"/>
          </a:p>
        </p:txBody>
      </p:sp>
      <p:pic>
        <p:nvPicPr>
          <p:cNvPr id="8" name="Picture 7" descr="A blue screen with white text&#10;&#10;Description automatically generated with medium confidence">
            <a:extLst>
              <a:ext uri="{FF2B5EF4-FFF2-40B4-BE49-F238E27FC236}">
                <a16:creationId xmlns:a16="http://schemas.microsoft.com/office/drawing/2014/main" id="{EAB0B5CC-DC91-9DC2-96BA-7DE40641DE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4959" y="990600"/>
            <a:ext cx="2010641" cy="685800"/>
          </a:xfrm>
          <a:prstGeom prst="rect">
            <a:avLst/>
          </a:prstGeom>
        </p:spPr>
      </p:pic>
      <p:graphicFrame>
        <p:nvGraphicFramePr>
          <p:cNvPr id="7" name="Object 6">
            <a:extLst>
              <a:ext uri="{FF2B5EF4-FFF2-40B4-BE49-F238E27FC236}">
                <a16:creationId xmlns:a16="http://schemas.microsoft.com/office/drawing/2014/main" id="{B3E06575-FF4E-77E7-714E-0523890A7C0E}"/>
              </a:ext>
            </a:extLst>
          </p:cNvPr>
          <p:cNvGraphicFramePr>
            <a:graphicFrameLocks noChangeAspect="1"/>
          </p:cNvGraphicFramePr>
          <p:nvPr>
            <p:extLst>
              <p:ext uri="{D42A27DB-BD31-4B8C-83A1-F6EECF244321}">
                <p14:modId xmlns:p14="http://schemas.microsoft.com/office/powerpoint/2010/main" val="2845992006"/>
              </p:ext>
            </p:extLst>
          </p:nvPr>
        </p:nvGraphicFramePr>
        <p:xfrm>
          <a:off x="428625" y="2039938"/>
          <a:ext cx="3838575" cy="4038600"/>
        </p:xfrm>
        <a:graphic>
          <a:graphicData uri="http://schemas.openxmlformats.org/presentationml/2006/ole">
            <mc:AlternateContent xmlns:mc="http://schemas.openxmlformats.org/markup-compatibility/2006">
              <mc:Choice xmlns:v="urn:schemas-microsoft-com:vml" Requires="v">
                <p:oleObj name="Macro-Enabled Worksheet" r:id="rId3" imgW="3838448" imgH="4038555" progId="Excel.SheetMacroEnabled.12">
                  <p:link updateAutomatic="1"/>
                </p:oleObj>
              </mc:Choice>
              <mc:Fallback>
                <p:oleObj name="Macro-Enabled Worksheet" r:id="rId3" imgW="3838448" imgH="4038555" progId="Excel.SheetMacroEnabled.12">
                  <p:link updateAutomatic="1"/>
                  <p:pic>
                    <p:nvPicPr>
                      <p:cNvPr id="7" name="Object 6">
                        <a:extLst>
                          <a:ext uri="{FF2B5EF4-FFF2-40B4-BE49-F238E27FC236}">
                            <a16:creationId xmlns:a16="http://schemas.microsoft.com/office/drawing/2014/main" id="{B3E06575-FF4E-77E7-714E-0523890A7C0E}"/>
                          </a:ext>
                        </a:extLst>
                      </p:cNvPr>
                      <p:cNvPicPr/>
                      <p:nvPr/>
                    </p:nvPicPr>
                    <p:blipFill>
                      <a:blip r:embed="rId4"/>
                      <a:stretch>
                        <a:fillRect/>
                      </a:stretch>
                    </p:blipFill>
                    <p:spPr>
                      <a:xfrm>
                        <a:off x="428625" y="2039938"/>
                        <a:ext cx="3838575" cy="4038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51CAB56-F7FE-2F59-5AF9-94F2A6A5FAAB}"/>
              </a:ext>
            </a:extLst>
          </p:cNvPr>
          <p:cNvGraphicFramePr>
            <a:graphicFrameLocks noChangeAspect="1"/>
          </p:cNvGraphicFramePr>
          <p:nvPr>
            <p:extLst>
              <p:ext uri="{D42A27DB-BD31-4B8C-83A1-F6EECF244321}">
                <p14:modId xmlns:p14="http://schemas.microsoft.com/office/powerpoint/2010/main" val="3740012361"/>
              </p:ext>
            </p:extLst>
          </p:nvPr>
        </p:nvGraphicFramePr>
        <p:xfrm>
          <a:off x="4695825" y="2051050"/>
          <a:ext cx="3838575" cy="2586038"/>
        </p:xfrm>
        <a:graphic>
          <a:graphicData uri="http://schemas.openxmlformats.org/presentationml/2006/ole">
            <mc:AlternateContent xmlns:mc="http://schemas.openxmlformats.org/markup-compatibility/2006">
              <mc:Choice xmlns:v="urn:schemas-microsoft-com:vml" Requires="v">
                <p:oleObj name="Macro-Enabled Worksheet" r:id="rId5" imgW="3838448" imgH="2585869" progId="Excel.SheetMacroEnabled.12">
                  <p:link updateAutomatic="1"/>
                </p:oleObj>
              </mc:Choice>
              <mc:Fallback>
                <p:oleObj name="Macro-Enabled Worksheet" r:id="rId5" imgW="3838448" imgH="2585869" progId="Excel.SheetMacroEnabled.12">
                  <p:link updateAutomatic="1"/>
                  <p:pic>
                    <p:nvPicPr>
                      <p:cNvPr id="11" name="Object 10">
                        <a:extLst>
                          <a:ext uri="{FF2B5EF4-FFF2-40B4-BE49-F238E27FC236}">
                            <a16:creationId xmlns:a16="http://schemas.microsoft.com/office/drawing/2014/main" id="{051CAB56-F7FE-2F59-5AF9-94F2A6A5FAAB}"/>
                          </a:ext>
                        </a:extLst>
                      </p:cNvPr>
                      <p:cNvPicPr/>
                      <p:nvPr/>
                    </p:nvPicPr>
                    <p:blipFill>
                      <a:blip r:embed="rId6"/>
                      <a:stretch>
                        <a:fillRect/>
                      </a:stretch>
                    </p:blipFill>
                    <p:spPr>
                      <a:xfrm>
                        <a:off x="4695825" y="2051050"/>
                        <a:ext cx="3838575" cy="258603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316F1B-1F54-B6A8-957D-8372AC5EB8E7}"/>
              </a:ext>
            </a:extLst>
          </p:cNvPr>
          <p:cNvPicPr>
            <a:picLocks noChangeAspect="1"/>
          </p:cNvPicPr>
          <p:nvPr/>
        </p:nvPicPr>
        <p:blipFill>
          <a:blip r:embed="rId7"/>
          <a:stretch>
            <a:fillRect/>
          </a:stretch>
        </p:blipFill>
        <p:spPr>
          <a:xfrm>
            <a:off x="4695824" y="4801060"/>
            <a:ext cx="4333875" cy="1277478"/>
          </a:xfrm>
          <a:prstGeom prst="rect">
            <a:avLst/>
          </a:prstGeom>
        </p:spPr>
      </p:pic>
      <p:sp>
        <p:nvSpPr>
          <p:cNvPr id="3" name="Text Box 6">
            <a:extLst>
              <a:ext uri="{FF2B5EF4-FFF2-40B4-BE49-F238E27FC236}">
                <a16:creationId xmlns:a16="http://schemas.microsoft.com/office/drawing/2014/main" id="{615ECA0B-8C8D-26C3-FD75-C2C9C763E78B}"/>
              </a:ext>
            </a:extLst>
          </p:cNvPr>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spTree>
    <p:extLst>
      <p:ext uri="{BB962C8B-B14F-4D97-AF65-F5344CB8AC3E}">
        <p14:creationId xmlns:p14="http://schemas.microsoft.com/office/powerpoint/2010/main" val="2051280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3066795" y="460375"/>
            <a:ext cx="4308475" cy="1216025"/>
          </a:xfrm>
        </p:spPr>
        <p:txBody>
          <a:bodyPr/>
          <a:lstStyle/>
          <a:p>
            <a:pPr eaLnBrk="1" hangingPunct="1"/>
            <a:r>
              <a:rPr lang="en-CA" dirty="0"/>
              <a:t>Press Releases</a:t>
            </a:r>
          </a:p>
        </p:txBody>
      </p:sp>
      <p:sp>
        <p:nvSpPr>
          <p:cNvPr id="95237" name="Rectangle 3"/>
          <p:cNvSpPr>
            <a:spLocks noGrp="1" noChangeArrowheads="1"/>
          </p:cNvSpPr>
          <p:nvPr>
            <p:ph idx="1"/>
          </p:nvPr>
        </p:nvSpPr>
        <p:spPr/>
        <p:txBody>
          <a:bodyPr>
            <a:noAutofit/>
          </a:bodyPr>
          <a:lstStyle/>
          <a:p>
            <a:pPr>
              <a:lnSpc>
                <a:spcPct val="100000"/>
              </a:lnSpc>
              <a:buFont typeface="Wingdings" charset="2"/>
              <a:buChar char="§"/>
            </a:pPr>
            <a:endParaRPr lang="en-CA" sz="1200" dirty="0">
              <a:latin typeface="+mj-lt"/>
            </a:endParaRPr>
          </a:p>
          <a:p>
            <a:pPr>
              <a:lnSpc>
                <a:spcPct val="100000"/>
              </a:lnSpc>
              <a:buFont typeface="Wingdings" charset="2"/>
              <a:buChar char="§"/>
            </a:pPr>
            <a:r>
              <a:rPr lang="en-US" sz="1200" b="1" i="0" dirty="0">
                <a:solidFill>
                  <a:srgbClr val="51514D"/>
                </a:solidFill>
                <a:effectLst/>
                <a:latin typeface="+mj-lt"/>
              </a:rPr>
              <a:t>Toronto, Ontario – September 5, 2024</a:t>
            </a:r>
            <a:r>
              <a:rPr lang="en-US" sz="1200" b="0" i="0" dirty="0">
                <a:solidFill>
                  <a:srgbClr val="51514D"/>
                </a:solidFill>
                <a:effectLst/>
                <a:latin typeface="+mj-lt"/>
              </a:rPr>
              <a:t> – Meridian Credit Union is excited to launch the latest phase of its new brand, emphasizing the core belief that "Around Here, Banking is Different." The rebrand is a pivotal part of the broader "Meridian for Good" strategy, which aligns business success with a deep commitment to social responsibility and community engagement.</a:t>
            </a:r>
            <a:endParaRPr lang="en-US" sz="1200" b="1" i="0" dirty="0">
              <a:solidFill>
                <a:srgbClr val="51514D"/>
              </a:solidFill>
              <a:effectLst/>
              <a:latin typeface="+mj-lt"/>
            </a:endParaRPr>
          </a:p>
          <a:p>
            <a:pPr>
              <a:lnSpc>
                <a:spcPct val="100000"/>
              </a:lnSpc>
              <a:buFont typeface="Wingdings" charset="2"/>
              <a:buChar char="§"/>
            </a:pPr>
            <a:r>
              <a:rPr lang="en-US" sz="1200" b="1" i="0" dirty="0">
                <a:solidFill>
                  <a:srgbClr val="51514D"/>
                </a:solidFill>
                <a:effectLst/>
                <a:latin typeface="+mj-lt"/>
              </a:rPr>
              <a:t>January 12, 2023: Toronto, ON</a:t>
            </a:r>
            <a:r>
              <a:rPr lang="en-US" sz="1200" b="0" i="0" dirty="0">
                <a:solidFill>
                  <a:srgbClr val="51514D"/>
                </a:solidFill>
                <a:effectLst/>
                <a:latin typeface="+mj-lt"/>
              </a:rPr>
              <a:t> - Today Meridian, Ontario’s largest credit union and second largest in Canada announced new partnerships with both </a:t>
            </a:r>
            <a:r>
              <a:rPr lang="en-US" sz="1200" b="0" i="0" u="sng" dirty="0">
                <a:solidFill>
                  <a:srgbClr val="00567D"/>
                </a:solidFill>
                <a:effectLst/>
                <a:latin typeface="+mj-lt"/>
                <a:hlinkClick r:id="rId3"/>
              </a:rPr>
              <a:t>LegalWills.ca</a:t>
            </a:r>
            <a:r>
              <a:rPr lang="en-US" sz="1200" b="0" i="0" dirty="0">
                <a:solidFill>
                  <a:srgbClr val="51514D"/>
                </a:solidFill>
                <a:effectLst/>
                <a:latin typeface="+mj-lt"/>
              </a:rPr>
              <a:t> and </a:t>
            </a:r>
            <a:r>
              <a:rPr lang="en-US" sz="1200" b="0" i="0" u="sng" dirty="0">
                <a:solidFill>
                  <a:srgbClr val="00567D"/>
                </a:solidFill>
                <a:effectLst/>
                <a:latin typeface="+mj-lt"/>
                <a:hlinkClick r:id="rId4"/>
              </a:rPr>
              <a:t>Willful</a:t>
            </a:r>
            <a:r>
              <a:rPr lang="en-US" sz="1200" b="0" i="0" dirty="0">
                <a:solidFill>
                  <a:srgbClr val="51514D"/>
                </a:solidFill>
                <a:effectLst/>
                <a:latin typeface="+mj-lt"/>
              </a:rPr>
              <a:t>, two of Canada’s leading online estate planning companies. An Angus Reid survey found that 57% of Ontarians don’t have a will, and of those who do, 1 in 10 are out of date. This partnership will empower Meridian's more than 360,000 Members to complete their will, power of attorney documents, and other estate plans online using LegalWills.ca and </a:t>
            </a:r>
            <a:r>
              <a:rPr lang="en-US" sz="1200" b="0" i="0" dirty="0" err="1">
                <a:solidFill>
                  <a:srgbClr val="51514D"/>
                </a:solidFill>
                <a:effectLst/>
                <a:latin typeface="+mj-lt"/>
              </a:rPr>
              <a:t>Willful’s</a:t>
            </a:r>
            <a:r>
              <a:rPr lang="en-US" sz="1200" b="0" i="0" dirty="0">
                <a:solidFill>
                  <a:srgbClr val="51514D"/>
                </a:solidFill>
                <a:effectLst/>
                <a:latin typeface="+mj-lt"/>
              </a:rPr>
              <a:t> guided tools for a fraction of the cost of visiting a lawyer. </a:t>
            </a:r>
            <a:r>
              <a:rPr lang="en-CA" sz="1200" dirty="0">
                <a:latin typeface="+mj-lt"/>
              </a:rPr>
              <a:t>Toronto, Ontario (July 07, 2021) – Today, </a:t>
            </a:r>
            <a:r>
              <a:rPr lang="en-CA" sz="1200" u="sng" dirty="0">
                <a:latin typeface="+mj-lt"/>
                <a:hlinkClick r:id="rId5"/>
              </a:rPr>
              <a:t>BarterPay</a:t>
            </a:r>
            <a:r>
              <a:rPr lang="en-CA" sz="1200" dirty="0">
                <a:latin typeface="+mj-lt"/>
              </a:rPr>
              <a:t>, Canada’s bartering system for businesses and charities, and Meridian, Ontario’s largest credit union and second largest in Canada, announce a new partnership to bring the </a:t>
            </a:r>
            <a:r>
              <a:rPr lang="en-CA" sz="1200" u="sng" dirty="0">
                <a:latin typeface="+mj-lt"/>
                <a:hlinkClick r:id="rId6"/>
              </a:rPr>
              <a:t>BarterPay</a:t>
            </a:r>
            <a:r>
              <a:rPr lang="en-CA" sz="1200" dirty="0">
                <a:latin typeface="+mj-lt"/>
              </a:rPr>
              <a:t> trading platform to 25,000 Meridian Business Banking Members across the province.</a:t>
            </a:r>
            <a:endParaRPr lang="en-US" sz="1200" b="0" i="0" dirty="0">
              <a:solidFill>
                <a:schemeClr val="tx1"/>
              </a:solidFill>
              <a:effectLst/>
              <a:latin typeface="+mj-lt"/>
            </a:endParaRPr>
          </a:p>
        </p:txBody>
      </p:sp>
      <p:sp>
        <p:nvSpPr>
          <p:cNvPr id="95235"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BE88F8FD-5D03-4126-A1D5-0959A06F6551}" type="slidenum">
              <a:rPr lang="en-US" b="0" smtClean="0">
                <a:solidFill>
                  <a:schemeClr val="bg1"/>
                </a:solidFill>
              </a:rPr>
              <a:pPr/>
              <a:t>97</a:t>
            </a:fld>
            <a:endParaRPr lang="en-US" b="0">
              <a:solidFill>
                <a:schemeClr val="bg1"/>
              </a:solidFill>
            </a:endParaRPr>
          </a:p>
        </p:txBody>
      </p:sp>
      <p:sp>
        <p:nvSpPr>
          <p:cNvPr id="2" name="TextBox 1"/>
          <p:cNvSpPr txBox="1"/>
          <p:nvPr/>
        </p:nvSpPr>
        <p:spPr>
          <a:xfrm>
            <a:off x="8409363" y="6534626"/>
            <a:ext cx="658437" cy="21544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800" b="0" dirty="0">
                <a:ln>
                  <a:solidFill>
                    <a:schemeClr val="bg1"/>
                  </a:solidFill>
                </a:ln>
                <a:solidFill>
                  <a:schemeClr val="tx1"/>
                </a:solidFill>
                <a:hlinkClick r:id="rId7"/>
              </a:rPr>
              <a:t>Press</a:t>
            </a:r>
            <a:endParaRPr lang="en-CA" sz="800" b="0" dirty="0">
              <a:ln>
                <a:solidFill>
                  <a:schemeClr val="bg1"/>
                </a:solidFill>
              </a:ln>
              <a:solidFill>
                <a:schemeClr val="tx1"/>
              </a:solidFill>
            </a:endParaRPr>
          </a:p>
        </p:txBody>
      </p:sp>
      <p:sp>
        <p:nvSpPr>
          <p:cNvPr id="9" name="Text Box 327"/>
          <p:cNvSpPr txBox="1">
            <a:spLocks noChangeArrowheads="1"/>
          </p:cNvSpPr>
          <p:nvPr/>
        </p:nvSpPr>
        <p:spPr bwMode="auto">
          <a:xfrm>
            <a:off x="7375270" y="228600"/>
            <a:ext cx="14975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8" name="Rectangle 7"/>
          <p:cNvSpPr/>
          <p:nvPr/>
        </p:nvSpPr>
        <p:spPr>
          <a:xfrm>
            <a:off x="8534400" y="5869094"/>
            <a:ext cx="533400" cy="379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1" name="Picture 10" descr="A blue screen with white text&#10;&#10;Description automatically generated with medium confidence">
            <a:extLst>
              <a:ext uri="{FF2B5EF4-FFF2-40B4-BE49-F238E27FC236}">
                <a16:creationId xmlns:a16="http://schemas.microsoft.com/office/drawing/2014/main" id="{E81EC7BD-E6CE-174A-8D24-284251091FC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33400" y="990600"/>
            <a:ext cx="2010641" cy="6858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455365"/>
            <a:ext cx="3886200" cy="1600200"/>
          </a:xfrm>
        </p:spPr>
        <p:txBody>
          <a:bodyPr/>
          <a:lstStyle/>
          <a:p>
            <a:br>
              <a:rPr lang="en-CA" b="1" dirty="0">
                <a:solidFill>
                  <a:schemeClr val="tx1">
                    <a:lumMod val="50000"/>
                    <a:lumOff val="50000"/>
                  </a:schemeClr>
                </a:solidFill>
                <a:latin typeface="Calibri Light" charset="0"/>
                <a:ea typeface="Calibri Light" charset="0"/>
                <a:cs typeface="Calibri Light" charset="0"/>
              </a:rPr>
            </a:br>
            <a:r>
              <a:rPr lang="en-CA" b="1" dirty="0">
                <a:solidFill>
                  <a:schemeClr val="tx1">
                    <a:lumMod val="50000"/>
                    <a:lumOff val="50000"/>
                  </a:schemeClr>
                </a:solidFill>
                <a:latin typeface="Calibri Light" charset="0"/>
                <a:ea typeface="Calibri Light" charset="0"/>
                <a:cs typeface="Calibri Light" charset="0"/>
              </a:rPr>
              <a:t>% Change in Share of Ontario Banks and Credit Unions</a:t>
            </a:r>
            <a:br>
              <a:rPr lang="en-CA" b="1" dirty="0">
                <a:solidFill>
                  <a:schemeClr val="tx1">
                    <a:lumMod val="50000"/>
                    <a:lumOff val="50000"/>
                  </a:schemeClr>
                </a:solidFill>
                <a:latin typeface="Calibri Light" charset="0"/>
                <a:ea typeface="Calibri Light" charset="0"/>
                <a:cs typeface="Calibri Light" charset="0"/>
              </a:rPr>
            </a:br>
            <a:endParaRPr lang="en-US" b="1" dirty="0">
              <a:solidFill>
                <a:schemeClr val="tx1">
                  <a:lumMod val="50000"/>
                  <a:lumOff val="50000"/>
                </a:schemeClr>
              </a:solidFill>
              <a:latin typeface="Calibri Light" charset="0"/>
              <a:ea typeface="Calibri Light" charset="0"/>
              <a:cs typeface="Calibri Light" charset="0"/>
            </a:endParaRPr>
          </a:p>
        </p:txBody>
      </p:sp>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98</a:t>
            </a:fld>
            <a:endParaRPr lang="en-US" b="0">
              <a:solidFill>
                <a:schemeClr val="bg1"/>
              </a:solidFill>
            </a:endParaRPr>
          </a:p>
        </p:txBody>
      </p:sp>
      <p:sp>
        <p:nvSpPr>
          <p:cNvPr id="2" name="TextBox 1"/>
          <p:cNvSpPr txBox="1"/>
          <p:nvPr/>
        </p:nvSpPr>
        <p:spPr>
          <a:xfrm>
            <a:off x="6891944" y="6551721"/>
            <a:ext cx="1066800" cy="215444"/>
          </a:xfrm>
          <a:prstGeom prst="rect">
            <a:avLst/>
          </a:prstGeom>
          <a:noFill/>
        </p:spPr>
        <p:txBody>
          <a:bodyPr wrap="square" rtlCol="0">
            <a:spAutoFit/>
          </a:bodyPr>
          <a:lstStyle/>
          <a:p>
            <a:r>
              <a:rPr lang="en-US" sz="800" b="0" dirty="0"/>
              <a:t>18 GK 5</a:t>
            </a:r>
          </a:p>
        </p:txBody>
      </p:sp>
      <p:sp>
        <p:nvSpPr>
          <p:cNvPr id="8" name="Text Box 6"/>
          <p:cNvSpPr txBox="1">
            <a:spLocks noChangeArrowheads="1"/>
          </p:cNvSpPr>
          <p:nvPr/>
        </p:nvSpPr>
        <p:spPr bwMode="auto">
          <a:xfrm>
            <a:off x="7347115" y="228600"/>
            <a:ext cx="15490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Annually</a:t>
            </a:r>
          </a:p>
        </p:txBody>
      </p:sp>
      <p:pic>
        <p:nvPicPr>
          <p:cNvPr id="9" name="Picture 8" descr="Icon&#10;&#10;Description automatically generated">
            <a:extLst>
              <a:ext uri="{FF2B5EF4-FFF2-40B4-BE49-F238E27FC236}">
                <a16:creationId xmlns:a16="http://schemas.microsoft.com/office/drawing/2014/main" id="{DA7EEBC7-6A4B-A446-8899-173656F67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72" y="772864"/>
            <a:ext cx="2268328" cy="836859"/>
          </a:xfrm>
          <a:prstGeom prst="rect">
            <a:avLst/>
          </a:prstGeom>
        </p:spPr>
      </p:pic>
      <p:sp>
        <p:nvSpPr>
          <p:cNvPr id="10" name="TextBox 9">
            <a:extLst>
              <a:ext uri="{FF2B5EF4-FFF2-40B4-BE49-F238E27FC236}">
                <a16:creationId xmlns:a16="http://schemas.microsoft.com/office/drawing/2014/main" id="{B6E87BAF-8C94-E8F2-F32A-2A7D7346B760}"/>
              </a:ext>
            </a:extLst>
          </p:cNvPr>
          <p:cNvSpPr txBox="1"/>
          <p:nvPr/>
        </p:nvSpPr>
        <p:spPr>
          <a:xfrm>
            <a:off x="4967689" y="1859790"/>
            <a:ext cx="3720830" cy="1938992"/>
          </a:xfrm>
          <a:prstGeom prst="rect">
            <a:avLst/>
          </a:prstGeom>
          <a:noFill/>
        </p:spPr>
        <p:txBody>
          <a:bodyPr wrap="square" rtlCol="0">
            <a:spAutoFit/>
          </a:bodyPr>
          <a:lstStyle/>
          <a:p>
            <a:pPr algn="l"/>
            <a:r>
              <a:rPr lang="en-CA" sz="1000" b="0" dirty="0"/>
              <a:t>Alterna is Canada’s 10th largest and Ontario’s 2nd largest credit union with assets of $8.1B, 182k members and 42 locations (Q2’24).  </a:t>
            </a:r>
          </a:p>
          <a:p>
            <a:pPr algn="l"/>
            <a:endParaRPr lang="en-CA" sz="1000" b="0" dirty="0"/>
          </a:p>
          <a:p>
            <a:pPr algn="l"/>
            <a:r>
              <a:rPr lang="en-CA" sz="1000" b="0" dirty="0"/>
              <a:t>Alterna purchased Ottawa Women's Credit Union Oct 2013.  Alterna merged with Peterborough Community and Nexus Credit Unions in 2016 operating with the federated credit union model.  Merged with Toronto Municipal Employees Credit Union Dec 1, 2018.  Merged with Quinte First June 1, 2020.  Merged with Member Saving Dec 31, 2020. Merged with PACE Savings June 30, 2022</a:t>
            </a:r>
            <a:endParaRPr lang="en-US" sz="1000" b="0" dirty="0"/>
          </a:p>
        </p:txBody>
      </p:sp>
      <p:graphicFrame>
        <p:nvGraphicFramePr>
          <p:cNvPr id="4" name="Chart 3">
            <a:extLst>
              <a:ext uri="{FF2B5EF4-FFF2-40B4-BE49-F238E27FC236}">
                <a16:creationId xmlns:a16="http://schemas.microsoft.com/office/drawing/2014/main" id="{00000000-0008-0000-1200-00001A000000}"/>
              </a:ext>
            </a:extLst>
          </p:cNvPr>
          <p:cNvGraphicFramePr>
            <a:graphicFrameLocks/>
          </p:cNvGraphicFramePr>
          <p:nvPr>
            <p:extLst>
              <p:ext uri="{D42A27DB-BD31-4B8C-83A1-F6EECF244321}">
                <p14:modId xmlns:p14="http://schemas.microsoft.com/office/powerpoint/2010/main" val="862318832"/>
              </p:ext>
            </p:extLst>
          </p:nvPr>
        </p:nvGraphicFramePr>
        <p:xfrm>
          <a:off x="152928" y="1846511"/>
          <a:ext cx="4416213" cy="423862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A2BAA531-29F6-41FF-BD08-C175A0D471FD}"/>
              </a:ext>
            </a:extLst>
          </p:cNvPr>
          <p:cNvPicPr>
            <a:picLocks noChangeAspect="1"/>
          </p:cNvPicPr>
          <p:nvPr/>
        </p:nvPicPr>
        <p:blipFill>
          <a:blip r:embed="rId5"/>
          <a:stretch>
            <a:fillRect/>
          </a:stretch>
        </p:blipFill>
        <p:spPr>
          <a:xfrm>
            <a:off x="4753456" y="4487971"/>
            <a:ext cx="4229100" cy="1689100"/>
          </a:xfrm>
          <a:prstGeom prst="rect">
            <a:avLst/>
          </a:prstGeom>
        </p:spPr>
      </p:pic>
    </p:spTree>
    <p:extLst>
      <p:ext uri="{BB962C8B-B14F-4D97-AF65-F5344CB8AC3E}">
        <p14:creationId xmlns:p14="http://schemas.microsoft.com/office/powerpoint/2010/main" val="6018414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4"/>
          <p:cNvSpPr>
            <a:spLocks noGrp="1"/>
          </p:cNvSpPr>
          <p:nvPr>
            <p:ph type="sldNum" sz="quarter" idx="12"/>
          </p:nvPr>
        </p:nvSpPr>
        <p:spPr>
          <a:xfrm>
            <a:off x="7425344" y="6459786"/>
            <a:ext cx="984019" cy="365125"/>
          </a:xfrm>
          <a:noFill/>
        </p:spPr>
        <p:txBody>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fld id="{1FE07DAA-63F3-4C51-BD51-984A323B6D12}" type="slidenum">
              <a:rPr lang="en-US" b="0" smtClean="0">
                <a:solidFill>
                  <a:schemeClr val="bg1"/>
                </a:solidFill>
              </a:rPr>
              <a:pPr/>
              <a:t>99</a:t>
            </a:fld>
            <a:endParaRPr lang="en-US" b="0">
              <a:solidFill>
                <a:schemeClr val="bg1"/>
              </a:solidFill>
            </a:endParaRPr>
          </a:p>
        </p:txBody>
      </p:sp>
      <p:sp>
        <p:nvSpPr>
          <p:cNvPr id="2" name="TextBox 1"/>
          <p:cNvSpPr txBox="1"/>
          <p:nvPr/>
        </p:nvSpPr>
        <p:spPr>
          <a:xfrm>
            <a:off x="6891944" y="6551721"/>
            <a:ext cx="1066800" cy="215444"/>
          </a:xfrm>
          <a:prstGeom prst="rect">
            <a:avLst/>
          </a:prstGeom>
          <a:noFill/>
        </p:spPr>
        <p:txBody>
          <a:bodyPr wrap="square" rtlCol="0">
            <a:spAutoFit/>
          </a:bodyPr>
          <a:lstStyle/>
          <a:p>
            <a:r>
              <a:rPr lang="en-US" sz="800" b="0" dirty="0"/>
              <a:t>18 GK 5</a:t>
            </a:r>
          </a:p>
        </p:txBody>
      </p:sp>
      <p:sp>
        <p:nvSpPr>
          <p:cNvPr id="8" name="Text Box 6"/>
          <p:cNvSpPr txBox="1">
            <a:spLocks noChangeArrowheads="1"/>
          </p:cNvSpPr>
          <p:nvPr/>
        </p:nvSpPr>
        <p:spPr bwMode="auto">
          <a:xfrm>
            <a:off x="7372889" y="228600"/>
            <a:ext cx="14975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r>
              <a:rPr lang="en-US" b="0" dirty="0">
                <a:solidFill>
                  <a:srgbClr val="595959"/>
                </a:solidFill>
              </a:rPr>
              <a:t>Updated Monthly</a:t>
            </a:r>
          </a:p>
        </p:txBody>
      </p:sp>
      <p:sp>
        <p:nvSpPr>
          <p:cNvPr id="13" name="Title 1">
            <a:extLst>
              <a:ext uri="{FF2B5EF4-FFF2-40B4-BE49-F238E27FC236}">
                <a16:creationId xmlns:a16="http://schemas.microsoft.com/office/drawing/2014/main" id="{ADFB3028-2976-F64C-89C2-671BCAB7BB94}"/>
              </a:ext>
            </a:extLst>
          </p:cNvPr>
          <p:cNvSpPr txBox="1">
            <a:spLocks/>
          </p:cNvSpPr>
          <p:nvPr/>
        </p:nvSpPr>
        <p:spPr>
          <a:xfrm>
            <a:off x="3325851" y="505599"/>
            <a:ext cx="3886200" cy="16002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400" b="1" kern="1200" spc="-50" baseline="0">
                <a:solidFill>
                  <a:schemeClr val="tx1">
                    <a:lumMod val="50000"/>
                    <a:lumOff val="50000"/>
                  </a:schemeClr>
                </a:solidFill>
                <a:latin typeface="+mj-lt"/>
                <a:ea typeface="+mj-ea"/>
                <a:cs typeface="+mj-cs"/>
              </a:defRPr>
            </a:lvl1pPr>
          </a:lstStyle>
          <a:p>
            <a:pPr fontAlgn="auto">
              <a:spcAft>
                <a:spcPts val="0"/>
              </a:spcAft>
            </a:pPr>
            <a:br>
              <a:rPr lang="en-CA" dirty="0">
                <a:latin typeface="Calibri Light" charset="0"/>
                <a:ea typeface="Calibri Light" charset="0"/>
                <a:cs typeface="Calibri Light" charset="0"/>
              </a:rPr>
            </a:br>
            <a:r>
              <a:rPr lang="en-CA" dirty="0">
                <a:latin typeface="Calibri Light" charset="0"/>
                <a:ea typeface="Calibri Light" charset="0"/>
                <a:cs typeface="Calibri Light" charset="0"/>
              </a:rPr>
              <a:t>% Changes in Share of Total Market</a:t>
            </a:r>
            <a:br>
              <a:rPr lang="en-CA" dirty="0">
                <a:latin typeface="Calibri Light" charset="0"/>
                <a:ea typeface="Calibri Light" charset="0"/>
                <a:cs typeface="Calibri Light" charset="0"/>
              </a:rPr>
            </a:br>
            <a:endParaRPr lang="en-US" dirty="0">
              <a:latin typeface="Calibri Light" charset="0"/>
              <a:ea typeface="Calibri Light" charset="0"/>
              <a:cs typeface="Calibri Light" charset="0"/>
            </a:endParaRPr>
          </a:p>
        </p:txBody>
      </p:sp>
      <p:pic>
        <p:nvPicPr>
          <p:cNvPr id="14" name="Picture 13">
            <a:extLst>
              <a:ext uri="{FF2B5EF4-FFF2-40B4-BE49-F238E27FC236}">
                <a16:creationId xmlns:a16="http://schemas.microsoft.com/office/drawing/2014/main" id="{E3E10C24-CBEB-2C45-8203-80079404E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6732"/>
            <a:ext cx="3009900" cy="762000"/>
          </a:xfrm>
          <a:prstGeom prst="rect">
            <a:avLst/>
          </a:prstGeom>
        </p:spPr>
      </p:pic>
      <p:graphicFrame>
        <p:nvGraphicFramePr>
          <p:cNvPr id="3" name="Object 2">
            <a:extLst>
              <a:ext uri="{FF2B5EF4-FFF2-40B4-BE49-F238E27FC236}">
                <a16:creationId xmlns:a16="http://schemas.microsoft.com/office/drawing/2014/main" id="{56DD136E-45FB-7B93-2E41-377D2FD531DF}"/>
              </a:ext>
            </a:extLst>
          </p:cNvPr>
          <p:cNvGraphicFramePr>
            <a:graphicFrameLocks noChangeAspect="1"/>
          </p:cNvGraphicFramePr>
          <p:nvPr>
            <p:extLst>
              <p:ext uri="{D42A27DB-BD31-4B8C-83A1-F6EECF244321}">
                <p14:modId xmlns:p14="http://schemas.microsoft.com/office/powerpoint/2010/main" val="1469027948"/>
              </p:ext>
            </p:extLst>
          </p:nvPr>
        </p:nvGraphicFramePr>
        <p:xfrm>
          <a:off x="119063" y="1946275"/>
          <a:ext cx="3381375" cy="4276725"/>
        </p:xfrm>
        <a:graphic>
          <a:graphicData uri="http://schemas.openxmlformats.org/presentationml/2006/ole">
            <mc:AlternateContent xmlns:mc="http://schemas.openxmlformats.org/markup-compatibility/2006">
              <mc:Choice xmlns:v="urn:schemas-microsoft-com:vml" Requires="v">
                <p:oleObj name="Macro-Enabled Worksheet" r:id="rId4" imgW="3381248" imgH="4276568" progId="Excel.SheetMacroEnabled.12">
                  <p:link updateAutomatic="1"/>
                </p:oleObj>
              </mc:Choice>
              <mc:Fallback>
                <p:oleObj name="Macro-Enabled Worksheet" r:id="rId4" imgW="3381248" imgH="4276568" progId="Excel.SheetMacroEnabled.12">
                  <p:link updateAutomatic="1"/>
                  <p:pic>
                    <p:nvPicPr>
                      <p:cNvPr id="3" name="Object 2">
                        <a:extLst>
                          <a:ext uri="{FF2B5EF4-FFF2-40B4-BE49-F238E27FC236}">
                            <a16:creationId xmlns:a16="http://schemas.microsoft.com/office/drawing/2014/main" id="{56DD136E-45FB-7B93-2E41-377D2FD531DF}"/>
                          </a:ext>
                        </a:extLst>
                      </p:cNvPr>
                      <p:cNvPicPr/>
                      <p:nvPr/>
                    </p:nvPicPr>
                    <p:blipFill>
                      <a:blip r:embed="rId5"/>
                      <a:stretch>
                        <a:fillRect/>
                      </a:stretch>
                    </p:blipFill>
                    <p:spPr>
                      <a:xfrm>
                        <a:off x="119063" y="1946275"/>
                        <a:ext cx="3381375" cy="42767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BE94D80-A297-A71F-9BEC-E3A5C03D1398}"/>
              </a:ext>
            </a:extLst>
          </p:cNvPr>
          <p:cNvGraphicFramePr>
            <a:graphicFrameLocks noChangeAspect="1"/>
          </p:cNvGraphicFramePr>
          <p:nvPr>
            <p:extLst>
              <p:ext uri="{D42A27DB-BD31-4B8C-83A1-F6EECF244321}">
                <p14:modId xmlns:p14="http://schemas.microsoft.com/office/powerpoint/2010/main" val="1429466563"/>
              </p:ext>
            </p:extLst>
          </p:nvPr>
        </p:nvGraphicFramePr>
        <p:xfrm>
          <a:off x="4033838" y="4087813"/>
          <a:ext cx="4991100" cy="2100262"/>
        </p:xfrm>
        <a:graphic>
          <a:graphicData uri="http://schemas.openxmlformats.org/presentationml/2006/ole">
            <mc:AlternateContent xmlns:mc="http://schemas.openxmlformats.org/markup-compatibility/2006">
              <mc:Choice xmlns:v="urn:schemas-microsoft-com:vml" Requires="v">
                <p:oleObj name="Macro-Enabled Worksheet" r:id="rId6" imgW="4990998" imgH="2100162" progId="Excel.SheetMacroEnabled.12">
                  <p:link updateAutomatic="1"/>
                </p:oleObj>
              </mc:Choice>
              <mc:Fallback>
                <p:oleObj name="Macro-Enabled Worksheet" r:id="rId6" imgW="4990998" imgH="2100162" progId="Excel.SheetMacroEnabled.12">
                  <p:link updateAutomatic="1"/>
                  <p:pic>
                    <p:nvPicPr>
                      <p:cNvPr id="4" name="Object 3">
                        <a:extLst>
                          <a:ext uri="{FF2B5EF4-FFF2-40B4-BE49-F238E27FC236}">
                            <a16:creationId xmlns:a16="http://schemas.microsoft.com/office/drawing/2014/main" id="{DBE94D80-A297-A71F-9BEC-E3A5C03D1398}"/>
                          </a:ext>
                        </a:extLst>
                      </p:cNvPr>
                      <p:cNvPicPr/>
                      <p:nvPr/>
                    </p:nvPicPr>
                    <p:blipFill>
                      <a:blip r:embed="rId7"/>
                      <a:stretch>
                        <a:fillRect/>
                      </a:stretch>
                    </p:blipFill>
                    <p:spPr>
                      <a:xfrm>
                        <a:off x="4033838" y="4087813"/>
                        <a:ext cx="4991100" cy="2100262"/>
                      </a:xfrm>
                      <a:prstGeom prst="rect">
                        <a:avLst/>
                      </a:prstGeom>
                    </p:spPr>
                  </p:pic>
                </p:oleObj>
              </mc:Fallback>
            </mc:AlternateContent>
          </a:graphicData>
        </a:graphic>
      </p:graphicFrame>
    </p:spTree>
    <p:extLst>
      <p:ext uri="{BB962C8B-B14F-4D97-AF65-F5344CB8AC3E}">
        <p14:creationId xmlns:p14="http://schemas.microsoft.com/office/powerpoint/2010/main" val="128216523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2B351-67BD-41D6-8E61-95DBFE92666B}">
  <ds:schemaRef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 ds:uri="60842360-5a83-4aa1-b9c7-4c2a819213be"/>
    <ds:schemaRef ds:uri="http://schemas.openxmlformats.org/package/2006/metadata/core-properti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9B87E827-B382-4638-BE2E-F82BAE64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E5993D-B1DA-4691-9881-9589EB1CF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134198</TotalTime>
  <Words>9433</Words>
  <Application>Microsoft Macintosh PowerPoint</Application>
  <PresentationFormat>On-screen Show (4:3)</PresentationFormat>
  <Paragraphs>1143</Paragraphs>
  <Slides>115</Slides>
  <Notes>83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Links</vt:lpstr>
      </vt:variant>
      <vt:variant>
        <vt:i4>126</vt:i4>
      </vt:variant>
      <vt:variant>
        <vt:lpstr>Slide Titles</vt:lpstr>
      </vt:variant>
      <vt:variant>
        <vt:i4>115</vt:i4>
      </vt:variant>
    </vt:vector>
  </HeadingPairs>
  <TitlesOfParts>
    <vt:vector size="254" baseType="lpstr">
      <vt:lpstr>Arial</vt:lpstr>
      <vt:lpstr>Calibri</vt:lpstr>
      <vt:lpstr>Calibri Light</vt:lpstr>
      <vt:lpstr>Desjardins Sans</vt:lpstr>
      <vt:lpstr>Gilroy</vt:lpstr>
      <vt:lpstr>inherit</vt:lpstr>
      <vt:lpstr>Inter</vt:lpstr>
      <vt:lpstr>Open Sans</vt:lpstr>
      <vt:lpstr>Roboto</vt:lpstr>
      <vt:lpstr>Verdana</vt:lpstr>
      <vt:lpstr>Whitney</vt:lpstr>
      <vt:lpstr>Wingdings</vt:lpstr>
      <vt:lpstr>Retrospect</vt:lpstr>
      <vt:lpstr>https://mcvay-my.sharepoint.com/personal/david_mcvay_mcvayandassociates_com/Documents/Shared%20with%20Everyone/Market%20Share%20Banks%20and%20Trusts.xlsm!3.%20BOC%20Summary!R1C1:R12C5</vt:lpstr>
      <vt:lpstr>https://mcvay-my.sharepoint.com/personal/david_mcvay_mcvayandassociates_com/Documents/Shared%20with%20Everyone/Credit%20Union%20Market%20Share.xlsm!8%20Mtg%20Rates!R3C23:R25C24</vt:lpstr>
      <vt:lpstr>https://mcvay-my.sharepoint.com/personal/david_mcvay_mcvayandassociates_com/Documents/Shared%20with%20Everyone/Credit%20Union%20Market%20Share.xlsm!7.%20HISA%20Rates!R5C59:R30C61</vt:lpstr>
      <vt:lpstr>https://mcvay-my.sharepoint.com/personal/david_mcvay_mcvayandassociates_com/Documents/Shared%20with%20Everyone/Credit%20Union%20Market%20Share.xlsm!8%20Mtg%20Rates!R3C23:R25C24</vt:lpstr>
      <vt:lpstr>https://mcvay-my.sharepoint.com/personal/david_mcvay_mcvayandassociates_com/Documents/Shared%20with%20Everyone/Credit%20Union%20Market%20Share.xlsm!4.%20Tot%20Mkt%20BP%20Changes%20!%5bCredit%20Union%20Market%20Share.xlsm%5d4.%20Tot%20Mkt%20BP%20Changes%20%20Chart%2011</vt:lpstr>
      <vt:lpstr>https://mcvay-my.sharepoint.com/personal/david_mcvay_mcvayandassociates_com/Documents/Shared%20with%20Everyone/Credit%20Union%20Market%20Share.xlsm!6.%20Share%20Summary!R6C1:R17C6</vt:lpstr>
      <vt:lpstr>https://mcvay-my.sharepoint.com/personal/david_mcvay_mcvayandassociates_com/Documents/Shared%20with%20Everyone/Credit%20Union%20Market%20Share.xlsm!6.%20Share%20Summary!R18C1:R28C5</vt:lpstr>
      <vt:lpstr>https://mcvay-my.sharepoint.com/personal/david_mcvay_mcvayandassociates_com/Documents/Shared%20with%20Everyone/Credit%20Union%20Market%20Share.xlsm!17%20Change%20in%20Pers%20Province!%5bCredit%20Union%20Market%20Share.xlsm%5d17%20Change%20in%20Pers%20Province%20Chart%202</vt:lpstr>
      <vt:lpstr>https://mcvay-my.sharepoint.com/personal/david_mcvay_mcvayandassociates_com/Documents/Shared%20with%20Everyone/Credit%20Union%20Market%20Share.xlsm!Income%20Statement%20Summary!%5bCredit%20Union%20Market%20Share.xlsm%5dIncome%20Statement%20Summary%20Chart%203</vt:lpstr>
      <vt:lpstr>https://mcvay-my.sharepoint.com/personal/david_mcvay_mcvayandassociates_com/Documents/Shared%20with%20Everyone/Credit%20Union%20Market%20Share.xlsm!Income%20Statement%20Summary!%5bCredit%20Union%20Market%20Share.xlsm%5dIncome%20Statement%20Summary%20Chart%2037</vt:lpstr>
      <vt:lpstr>https://mcvay-my.sharepoint.com/personal/david_mcvay_mcvayandassociates_com/Documents/Shared%20with%20Everyone/Credit%20Union%20Market%20Share.xlsm!22%205%20Yr%20Change%20Prov%20Sh%20of%20Bks!%5bCredit%20Union%20Market%20Share.xlsm%5d22%205%20Yr%20Change%20Prov%20Sh%20of%20Bks%20Chart%2029</vt:lpstr>
      <vt:lpstr>https://mcvay-my.sharepoint.com/personal/david_mcvay_mcvayandassociates_com/Documents/Shared%20with%20Everyone/Credit%20Union%20Market%20Share.xlsm!22%205%20Yr%20Change%20Prov%20Sh%20of%20Bks!%5bCredit%20Union%20Market%20Share.xlsm%5d22%205%20Yr%20Change%20Prov%20Sh%20of%20Bks%20Chart%2027</vt:lpstr>
      <vt:lpstr>https://mcvay-my.sharepoint.com/personal/david_mcvay_mcvayandassociates_com/Documents/Shared%20with%20Everyone/Credit%20Union%20Market%20Share.xlsm!22%205%20Yr%20Change%20Prov%20Sh%20of%20Bks!%5bCredit%20Union%20Market%20Share.xlsm%5d22%205%20Yr%20Change%20Prov%20Sh%20of%20Bks%20Chart%2028</vt:lpstr>
      <vt:lpstr>https://mcvay-my.sharepoint.com/personal/david_mcvay_mcvayandassociates_com/Documents/Shared%20with%20Everyone/Credit%20Union%20Market%20Share.xlsm!22%205%20Yr%20Change%20Prov%20Sh%20of%20Bks!%5bCredit%20Union%20Market%20Share.xlsm%5d22%205%20Yr%20Change%20Prov%20Sh%20of%20Bks%20Chart%202</vt:lpstr>
      <vt:lpstr>https://mcvay-my.sharepoint.com/personal/david_mcvay_mcvayandassociates_com/Documents/Shared%20with%20Everyone/Credit%20Union%20Market%20Share.xlsm!Income%20Statement%20Summary!%5bCredit%20Union%20Market%20Share.xlsm%5dIncome%20Statement%20Summary%20Chart%2040</vt:lpstr>
      <vt:lpstr>https://mcvay-my.sharepoint.com/personal/david_mcvay_mcvayandassociates_com/Documents/Shared%20with%20Everyone/Credit%20Union%20Market%20Share.xlsm!Income%20Statement%20Summary!%5bCredit%20Union%20Market%20Share.xlsm%5dIncome%20Statement%20Summary%20Chart%2041</vt:lpstr>
      <vt:lpstr>https://mcvay-my.sharepoint.com/personal/david_mcvay_mcvayandassociates_com/Documents/Shared%20with%20Everyone/Credit%20Union%20Market%20Share.xlsm!4.%20Tot%20Mkt%20BP%20Changes%20!%5bCredit%20Union%20Market%20Share.xlsm%5d4.%20Tot%20Mkt%20BP%20Changes%20%20Chart%2018</vt:lpstr>
      <vt:lpstr>https://mcvay-my.sharepoint.com/personal/david_mcvay_mcvayandassociates_com/Documents/Shared%20with%20Everyone/Credit%20Union%20Market%20Share.xlsm!6.%20Share%20Summary!R29C1:R39C6</vt:lpstr>
      <vt:lpstr>https://mcvay-my.sharepoint.com/personal/david_mcvay_mcvayandassociates_com/Documents/Shared%20with%20Everyone/Credit%20Union%20Market%20Share.xlsm!6.%20Share%20Summary!R56C1:R66C5</vt:lpstr>
      <vt:lpstr>https://mcvay-my.sharepoint.com/personal/david_mcvay_mcvayandassociates_com/Documents/Shared%20with%20Everyone/Credit%20Union%20Market%20Share.xlsm!17%20Change%20in%20Pers%20Province!%5bCredit%20Union%20Market%20Share.xlsm%5d17%20Change%20in%20Pers%20Province%20Chart%2011</vt:lpstr>
      <vt:lpstr>https://mcvay-my.sharepoint.com/personal/david_mcvay_mcvayandassociates_com/Documents/Shared%20with%20Everyone/Credit%20Union%20Market%20Share.xlsm!Income%20Statement%20Summary!%5bCredit%20Union%20Market%20Share.xlsm%5dIncome%20Statement%20Summary%20Chart%2042</vt:lpstr>
      <vt:lpstr>https://mcvay-my.sharepoint.com/personal/david_mcvay_mcvayandassociates_com/Documents/Shared%20with%20Everyone/Credit%20Union%20Market%20Share.xlsm!Income%20Statement%20Summary!%5bCredit%20Union%20Market%20Share.xlsm%5dIncome%20Statement%20Summary%20Chart%2043</vt:lpstr>
      <vt:lpstr>https://mcvay-my.sharepoint.com/personal/david_mcvay_mcvayandassociates_com/Documents/Shared%20with%20Everyone/Credit%20Union%20Market%20Share.xlsm!6.%20Share%20Summary!R329C1:R339C5</vt:lpstr>
      <vt:lpstr>https://mcvay-my.sharepoint.com/personal/david_mcvay_mcvayandassociates_com/Documents/Shared%20with%20Everyone/Credit%20Union%20Market%20Share.xlsm!22%205%20Yr%20Change%20Prov%20Sh%20of%20Bks!%5bCredit%20Union%20Market%20Share.xlsm%5d22%205%20Yr%20Change%20Prov%20Sh%20of%20Bks%20Chart%204</vt:lpstr>
      <vt:lpstr>https://mcvay-my.sharepoint.com/personal/david_mcvay_mcvayandassociates_com/Documents/Shared%20with%20Everyone/Credit%20Union%20Market%20Share.xlsm!Income%20Statement%20Summary!%5bCredit%20Union%20Market%20Share.xlsm%5dIncome%20Statement%20Summary%20Chart%2044</vt:lpstr>
      <vt:lpstr>https://mcvay-my.sharepoint.com/personal/david_mcvay_mcvayandassociates_com/Documents/Shared%20with%20Everyone/Credit%20Union%20Market%20Share.xlsm!Income%20Statement%20Summary!%5bCredit%20Union%20Market%20Share.xlsm%5dIncome%20Statement%20Summary%20Chart%2045</vt:lpstr>
      <vt:lpstr>https://mcvay-my.sharepoint.com/personal/david_mcvay_mcvayandassociates_com/Documents/Shared%20with%20Everyone/Credit%20Union%20Market%20Share.xlsm!Income%20Statement%20Summary!R166C1:R172C5</vt:lpstr>
      <vt:lpstr>https://mcvay-my.sharepoint.com/personal/david_mcvay_mcvayandassociates_com/Documents/Shared%20with%20Everyone/Credit%20Union%20Market%20Share.xlsm!22%205%20Yr%20Change%20Prov%20Sh%20of%20Bks!%5bCredit%20Union%20Market%20Share.xlsm%5d22%205%20Yr%20Change%20Prov%20Sh%20of%20Bks%20Chart%2045</vt:lpstr>
      <vt:lpstr>https://mcvay-my.sharepoint.com/personal/david_mcvay_mcvayandassociates_com/Documents/Shared%20with%20Everyone/Credit%20Union%20Market%20Share.xlsm!6.%20Share%20Summary!R362C1:R372C5</vt:lpstr>
      <vt:lpstr>https://mcvay-my.sharepoint.com/personal/david_mcvay_mcvayandassociates_com/Documents/Shared%20with%20Everyone/Credit%20Union%20Market%20Share.xlsm!Income%20Statement%20Summary!%5bCredit%20Union%20Market%20Share.xlsm%5dIncome%20Statement%20Summary%20Chart%2048</vt:lpstr>
      <vt:lpstr>https://mcvay-my.sharepoint.com/personal/david_mcvay_mcvayandassociates_com/Documents/Shared%20with%20Everyone/Credit%20Union%20Market%20Share.xlsm!Income%20Statement%20Summary!%5bCredit%20Union%20Market%20Share.xlsm%5dIncome%20Statement%20Summary%20Chart%2049</vt:lpstr>
      <vt:lpstr>https://mcvay-my.sharepoint.com/personal/david_mcvay_mcvayandassociates_com/Documents/Shared%20with%20Everyone/Credit%20Union%20Market%20Share.xlsm!Income%20Statement%20Summary!R216C1:R222C5</vt:lpstr>
      <vt:lpstr>https://mcvay-my.sharepoint.com/personal/david_mcvay_mcvayandassociates_com/Documents/Shared%20with%20Everyone/Credit%20Union%20Market%20Share.xlsm!6.%20Share%20Summary!R340C1:R350C5</vt:lpstr>
      <vt:lpstr>https://mcvay-my.sharepoint.com/personal/david_mcvay_mcvayandassociates_com/Documents/Shared%20with%20Everyone/Credit%20Union%20Market%20Share.xlsm!22%205%20Yr%20Change%20Prov%20Sh%20of%20Bks!%5bCredit%20Union%20Market%20Share.xlsm%5d22%205%20Yr%20Change%20Prov%20Sh%20of%20Bks%20Chart%206</vt:lpstr>
      <vt:lpstr>https://mcvay-my.sharepoint.com/personal/david_mcvay_mcvayandassociates_com/Documents/Shared%20with%20Everyone/Credit%20Union%20Market%20Share.xlsm!Income%20Statement%20Summary!%5bCredit%20Union%20Market%20Share.xlsm%5dIncome%20Statement%20Summary%20Chart%2046</vt:lpstr>
      <vt:lpstr>https://mcvay-my.sharepoint.com/personal/david_mcvay_mcvayandassociates_com/Documents/Shared%20with%20Everyone/Credit%20Union%20Market%20Share.xlsm!Income%20Statement%20Summary!%5bCredit%20Union%20Market%20Share.xlsm%5dIncome%20Statement%20Summary%20Chart%2047</vt:lpstr>
      <vt:lpstr>https://mcvay-my.sharepoint.com/personal/david_mcvay_mcvayandassociates_com/Documents/Shared%20with%20Everyone/Credit%20Union%20Market%20Share.xlsm!Income%20Statement%20Summary!R191C1:R197C5</vt:lpstr>
      <vt:lpstr>https://mcvay-my.sharepoint.com/personal/david_mcvay_mcvayandassociates_com/Documents/Shared%20with%20Everyone/Credit%20Union%20Market%20Share.xlsm!22%205%20Yr%20Change%20Prov%20Sh%20of%20Bks!%5bCredit%20Union%20Market%20Share.xlsm%5d22%205%20Yr%20Change%20Prov%20Sh%20of%20Bks%20Chart%205</vt:lpstr>
      <vt:lpstr>https://mcvay-my.sharepoint.com/personal/david_mcvay_mcvayandassociates_com/Documents/Shared%20with%20Everyone/Credit%20Union%20Market%20Share.xlsm!Income%20Statement%20Summary!%5bCredit%20Union%20Market%20Share.xlsm%5dIncome%20Statement%20Summary%20Chart%2054</vt:lpstr>
      <vt:lpstr>https://mcvay-my.sharepoint.com/personal/david_mcvay_mcvayandassociates_com/Documents/Shared%20with%20Everyone/Credit%20Union%20Market%20Share.xlsm!Income%20Statement%20Summary!%5bCredit%20Union%20Market%20Share.xlsm%5dIncome%20Statement%20Summary%20Chart%2055</vt:lpstr>
      <vt:lpstr>https://mcvay-my.sharepoint.com/personal/david_mcvay_mcvayandassociates_com/Documents/Shared%20with%20Everyone/Credit%20Union%20Market%20Share.xlsm!22%205%20Yr%20Change%20Prov%20Sh%20of%20Bks!%5bCredit%20Union%20Market%20Share.xlsm%5d22%205%20Yr%20Change%20Prov%20Sh%20of%20Bks%20Chart%209</vt:lpstr>
      <vt:lpstr>https://mcvay-my.sharepoint.com/personal/david_mcvay_mcvayandassociates_com/Documents/Shared%20with%20Everyone/Credit%20Union%20Market%20Share.xlsm!6.%20Share%20Summary!R373C1:R383C5</vt:lpstr>
      <vt:lpstr>https://mcvay-my.sharepoint.com/personal/david_mcvay_mcvayandassociates_com/Documents/Shared%20with%20Everyone/Credit%20Union%20Market%20Share.xlsm!Income%20Statement%20Summary!%5bCredit%20Union%20Market%20Share.xlsm%5dIncome%20Statement%20Summary%20Chart%2052</vt:lpstr>
      <vt:lpstr>https://mcvay-my.sharepoint.com/personal/david_mcvay_mcvayandassociates_com/Documents/Shared%20with%20Everyone/Credit%20Union%20Market%20Share.xlsm!Income%20Statement%20Summary!%5bCredit%20Union%20Market%20Share.xlsm%5dIncome%20Statement%20Summary%20Chart%2053</vt:lpstr>
      <vt:lpstr>https://mcvay-my.sharepoint.com/personal/david_mcvay_mcvayandassociates_com/Documents/Shared%20with%20Everyone/Credit%20Union%20Market%20Share.xlsm!Income%20Statement%20Summary!R266C1:R272C5</vt:lpstr>
      <vt:lpstr>https://mcvay-my.sharepoint.com/personal/david_mcvay_mcvayandassociates_com/Documents/Shared%20with%20Everyone/Credit%20Union%20Market%20Share.xlsm!22%205%20Yr%20Change%20Prov%20Sh%20of%20Bks!%5bCredit%20Union%20Market%20Share.xlsm%5d22%205%20Yr%20Change%20Prov%20Sh%20of%20Bks%20Chart%2030</vt:lpstr>
      <vt:lpstr>https://mcvay-my.sharepoint.com/personal/david_mcvay_mcvayandassociates_com/Documents/Shared%20with%20Everyone/Credit%20Union%20Market%20Share.xlsm!22%205%20Yr%20Change%20Prov%20Sh%20of%20Bks!%5bCredit%20Union%20Market%20Share.xlsm%5d22%205%20Yr%20Change%20Prov%20Sh%20of%20Bks%20Chart%2031</vt:lpstr>
      <vt:lpstr>https://mcvay-my.sharepoint.com/personal/david_mcvay_mcvayandassociates_com/Documents/Shared%20with%20Everyone/Credit%20Union%20Market%20Share.xlsm!4.%20Tot%20Mkt%20BP%20Changes%20!%5bCredit%20Union%20Market%20Share.xlsm%5d4.%20Tot%20Mkt%20BP%20Changes%20%20Chart%2015</vt:lpstr>
      <vt:lpstr>https://mcvay-my.sharepoint.com/personal/david_mcvay_mcvayandassociates_com/Documents/Shared%20with%20Everyone/Credit%20Union%20Market%20Share.xlsm!6.%20Share%20Summary!R111C1:R120C6</vt:lpstr>
      <vt:lpstr>https://mcvay-my.sharepoint.com/personal/david_mcvay_mcvayandassociates_com/Documents/Shared%20with%20Everyone/Credit%20Union%20Market%20Share.xlsm!17%20Change%20in%20Pers%20Province!%5bCredit%20Union%20Market%20Share.xlsm%5d17%20Change%20in%20Pers%20Province%20Chart%204</vt:lpstr>
      <vt:lpstr>https://mcvay-my.sharepoint.com/personal/david_mcvay_mcvayandassociates_com/Documents/Shared%20with%20Everyone/Credit%20Union%20Market%20Share.xlsm!6.%20Share%20Summary!R130C1:R140C5</vt:lpstr>
      <vt:lpstr>https://mcvay-my.sharepoint.com/personal/david_mcvay_mcvayandassociates_com/Documents/Shared%20with%20Everyone/Credit%20Union%20Market%20Share.xlsm!Income%20Statement%20Summary!%5bCredit%20Union%20Market%20Share.xlsm%5dIncome%20Statement%20Summary%20Chart%2038</vt:lpstr>
      <vt:lpstr>https://mcvay-my.sharepoint.com/personal/david_mcvay_mcvayandassociates_com/Documents/Shared%20with%20Everyone/Credit%20Union%20Market%20Share.xlsm!Income%20Statement%20Summary!%5bCredit%20Union%20Market%20Share.xlsm%5dIncome%20Statement%20Summary%20Chart%2039</vt:lpstr>
      <vt:lpstr>https://mcvay-my.sharepoint.com/personal/david_mcvay_mcvayandassociates_com/Documents/Shared%20with%20Everyone/Credit%20Union%20Market%20Share.xlsm!4.%20Tot%20Mkt%20BP%20Changes%20!%5bCredit%20Union%20Market%20Share.xlsm%5d4.%20Tot%20Mkt%20BP%20Changes%20%20Chart%2017</vt:lpstr>
      <vt:lpstr>https://mcvay-my.sharepoint.com/personal/david_mcvay_mcvayandassociates_com/Documents/Shared%20with%20Everyone/Credit%20Union%20Market%20Share.xlsm!6.%20Share%20Summary!R141C1:R151C6</vt:lpstr>
      <vt:lpstr>https://mcvay-my.sharepoint.com/personal/david_mcvay_mcvayandassociates_com/Documents/Shared%20with%20Everyone/Credit%20Union%20Market%20Share.xlsm!6.%20Share%20Summary!R152C1:R162C5</vt:lpstr>
      <vt:lpstr>https://mcvay-my.sharepoint.com/personal/david_mcvay_mcvayandassociates_com/Documents/Shared%20with%20Everyone/Credit%20Union%20Market%20Share.xlsm!17%20Change%20in%20Pers%20Province!%5bCredit%20Union%20Market%20Share.xlsm%5d17%20Change%20in%20Pers%20Province%20Chart%205</vt:lpstr>
      <vt:lpstr>https://mcvay-my.sharepoint.com/personal/david_mcvay_mcvayandassociates_com/Documents/Shared%20with%20Everyone/Credit%20Union%20Market%20Share.xlsm!Income%20Statement%20Summary!%5bCredit%20Union%20Market%20Share.xlsm%5dIncome%20Statement%20Summary%20Chart%2060</vt:lpstr>
      <vt:lpstr>https://mcvay-my.sharepoint.com/personal/david_mcvay_mcvayandassociates_com/Documents/Shared%20with%20Everyone/Credit%20Union%20Market%20Share.xlsm!Income%20Statement%20Summary!%5bCredit%20Union%20Market%20Share.xlsm%5dIncome%20Statement%20Summary%20Chart%2061</vt:lpstr>
      <vt:lpstr>https://mcvay-my.sharepoint.com/personal/david_mcvay_mcvayandassociates_com/Documents/Shared%20with%20Everyone/Credit%20Union%20Market%20Share.xlsm!22%205%20Yr%20Change%20Prov%20Sh%20of%20Bks!%5bCredit%20Union%20Market%20Share.xlsm%5d22%205%20Yr%20Change%20Prov%20Sh%20of%20Bks%20Chart%2035</vt:lpstr>
      <vt:lpstr>https://mcvay-my.sharepoint.com/personal/david_mcvay_mcvayandassociates_com/Documents/Shared%20with%20Everyone/Credit%20Union%20Market%20Share.xlsm!22%205%20Yr%20Change%20Prov%20Sh%20of%20Bks!%5bCredit%20Union%20Market%20Share.xlsm%5d22%205%20Yr%20Change%20Prov%20Sh%20of%20Bks%20Chart%2033</vt:lpstr>
      <vt:lpstr>https://mcvay-my.sharepoint.com/personal/david_mcvay_mcvayandassociates_com/Documents/Shared%20with%20Everyone/Credit%20Union%20Market%20Share.xlsm!22%205%20Yr%20Change%20Prov%20Sh%20of%20Bks!%5bCredit%20Union%20Market%20Share.xlsm%5d22%205%20Yr%20Change%20Prov%20Sh%20of%20Bks%20Chart%2034</vt:lpstr>
      <vt:lpstr>https://mcvay-my.sharepoint.com/personal/david_mcvay_mcvayandassociates_com/Documents/Shared%20with%20Everyone/Credit%20Union%20Market%20Share.xlsm!22%205%20Yr%20Change%20Prov%20Sh%20of%20Bks!%5bCredit%20Union%20Market%20Share.xlsm%5d22%205%20Yr%20Change%20Prov%20Sh%20of%20Bks%20Chart%2014</vt:lpstr>
      <vt:lpstr>https://mcvay-my.sharepoint.com/personal/david_mcvay_mcvayandassociates_com/Documents/Shared%20with%20Everyone/Credit%20Union%20Market%20Share.xlsm!6.%20Share%20Summary!R406C1:R416C5</vt:lpstr>
      <vt:lpstr>https://mcvay-my.sharepoint.com/personal/david_mcvay_mcvayandassociates_com/Documents/Shared%20with%20Everyone/Credit%20Union%20Market%20Share.xlsm!Income%20Statement%20Summary!%5bCredit%20Union%20Market%20Share.xlsm%5dIncome%20Statement%20Summary%20Chart%2071</vt:lpstr>
      <vt:lpstr>https://mcvay-my.sharepoint.com/personal/david_mcvay_mcvayandassociates_com/Documents/Shared%20with%20Everyone/Credit%20Union%20Market%20Share.xlsm!Income%20Statement%20Summary!%5bCredit%20Union%20Market%20Share.xlsm%5dIncome%20Statement%20Summary%20Chart%2072</vt:lpstr>
      <vt:lpstr>https://mcvay-my.sharepoint.com/personal/david_mcvay_mcvayandassociates_com/Documents/Shared%20with%20Everyone/Credit%20Union%20Market%20Share.xlsm!22%205%20Yr%20Change%20Prov%20Sh%20of%20Bks!%5bCredit%20Union%20Market%20Share.xlsm%5d22%205%20Yr%20Change%20Prov%20Sh%20of%20Bks%20Chart%2013</vt:lpstr>
      <vt:lpstr>https://mcvay-my.sharepoint.com/personal/david_mcvay_mcvayandassociates_com/Documents/Shared%20with%20Everyone/Credit%20Union%20Market%20Share.xlsm!6.%20Share%20Summary!R417C1:R427C5</vt:lpstr>
      <vt:lpstr>https://mcvay-my.sharepoint.com/personal/david_mcvay_mcvayandassociates_com/Documents/Shared%20with%20Everyone/Credit%20Union%20Market%20Share.xlsm!Income%20Statement%20Summary!%5bCredit%20Union%20Market%20Share.xlsm%5dIncome%20Statement%20Summary%20Chart%2065</vt:lpstr>
      <vt:lpstr>https://mcvay-my.sharepoint.com/personal/david_mcvay_mcvayandassociates_com/Documents/Shared%20with%20Everyone/Credit%20Union%20Market%20Share.xlsm!Income%20Statement%20Summary!%5bCredit%20Union%20Market%20Share.xlsm%5dIncome%20Statement%20Summary%20Chart%2066</vt:lpstr>
      <vt:lpstr>https://mcvay-my.sharepoint.com/personal/david_mcvay_mcvayandassociates_com/Documents/Shared%20with%20Everyone/Credit%20Union%20Market%20Share.xlsm!4.%20Tot%20Mkt%20BP%20Changes%20!%5bCredit%20Union%20Market%20Share.xlsm%5d4.%20Tot%20Mkt%20BP%20Changes%20%20Chart%202</vt:lpstr>
      <vt:lpstr>https://mcvay-my.sharepoint.com/personal/david_mcvay_mcvayandassociates_com/Documents/Shared%20with%20Everyone/Credit%20Union%20Market%20Share.xlsm!6.%20Share%20Summary!R163C1:R173C5</vt:lpstr>
      <vt:lpstr>https://mcvay-my.sharepoint.com/personal/david_mcvay_mcvayandassociates_com/Documents/Shared%20with%20Everyone/Credit%20Union%20Market%20Share.xlsm!22%205%20Yr%20Change%20Prov%20Sh%20of%20Bks!%5bCredit%20Union%20Market%20Share.xlsm%5d22%205%20Yr%20Change%20Prov%20Sh%20of%20Bks%20Chart%2015</vt:lpstr>
      <vt:lpstr>https://mcvay-my.sharepoint.com/personal/david_mcvay_mcvayandassociates_com/Documents/Shared%20with%20Everyone/Credit%20Union%20Market%20Share.xlsm!6.%20Share%20Summary!R428C1:R438C5</vt:lpstr>
      <vt:lpstr>https://mcvay-my.sharepoint.com/personal/david_mcvay_mcvayandassociates_com/Documents/Shared%20with%20Everyone/Credit%20Union%20Market%20Share.xlsm!Income%20Statement%20Summary!%5bCredit%20Union%20Market%20Share.xlsm%5dIncome%20Statement%20Summary%20Chart%2069</vt:lpstr>
      <vt:lpstr>https://mcvay-my.sharepoint.com/personal/david_mcvay_mcvayandassociates_com/Documents/Shared%20with%20Everyone/Credit%20Union%20Market%20Share.xlsm!Income%20Statement%20Summary!%5bCredit%20Union%20Market%20Share.xlsm%5dIncome%20Statement%20Summary%20Chart%2070</vt:lpstr>
      <vt:lpstr>https://mcvay-my.sharepoint.com/personal/david_mcvay_mcvayandassociates_com/Documents/Shared%20with%20Everyone/Credit%20Union%20Market%20Share.xlsm!22%205%20Yr%20Change%20Prov%20Sh%20of%20Bks!%5bCredit%20Union%20Market%20Share.xlsm%5d22%205%20Yr%20Change%20Prov%20Sh%20of%20Bks%20Chart%2038</vt:lpstr>
      <vt:lpstr>https://mcvay-my.sharepoint.com/personal/david_mcvay_mcvayandassociates_com/Documents/Shared%20with%20Everyone/Credit%20Union%20Market%20Share.xlsm!22%205%20Yr%20Change%20Prov%20Sh%20of%20Bks!%5bCredit%20Union%20Market%20Share.xlsm%5d22%205%20Yr%20Change%20Prov%20Sh%20of%20Bks%20Chart%2036</vt:lpstr>
      <vt:lpstr>https://mcvay-my.sharepoint.com/personal/david_mcvay_mcvayandassociates_com/Documents/Shared%20with%20Everyone/Credit%20Union%20Market%20Share.xlsm!22%205%20Yr%20Change%20Prov%20Sh%20of%20Bks!%5bCredit%20Union%20Market%20Share.xlsm%5d22%205%20Yr%20Change%20Prov%20Sh%20of%20Bks%20Chart%2037</vt:lpstr>
      <vt:lpstr>https://mcvay-my.sharepoint.com/personal/david_mcvay_mcvayandassociates_com/Documents/Shared%20with%20Everyone/Credit%20Union%20Market%20Share.xlsm!Income%20Statement%20Summary!%5bCredit%20Union%20Market%20Share.xlsm%5dIncome%20Statement%20Summary%20Chart%2073</vt:lpstr>
      <vt:lpstr>https://mcvay-my.sharepoint.com/personal/david_mcvay_mcvayandassociates_com/Documents/Shared%20with%20Everyone/Credit%20Union%20Market%20Share.xlsm!22%205%20Yr%20Change%20Prov%20Sh%20of%20Bks!%5bCredit%20Union%20Market%20Share.xlsm%5d22%205%20Yr%20Change%20Prov%20Sh%20of%20Bks%20Chart%2021</vt:lpstr>
      <vt:lpstr>https://mcvay-my.sharepoint.com/personal/david_mcvay_mcvayandassociates_com/Documents/Shared%20with%20Everyone/Credit%20Union%20Market%20Share.xlsm!6.%20Share%20Summary!R450C1:R460C5</vt:lpstr>
      <vt:lpstr>https://mcvay-my.sharepoint.com/personal/david_mcvay_mcvayandassociates_com/Documents/Shared%20with%20Everyone/Credit%20Union%20Market%20Share.xlsm!Income%20Statement%20Summary!%5bCredit%20Union%20Market%20Share.xlsm%5dIncome%20Statement%20Summary%20Chart%2080</vt:lpstr>
      <vt:lpstr>https://mcvay-my.sharepoint.com/personal/david_mcvay_mcvayandassociates_com/Documents/Shared%20with%20Everyone/Credit%20Union%20Market%20Share.xlsm!Income%20Statement%20Summary!%5bCredit%20Union%20Market%20Share.xlsm%5dIncome%20Statement%20Summary%20Chart%2081</vt:lpstr>
      <vt:lpstr>https://mcvay-my.sharepoint.com/personal/david_mcvay_mcvayandassociates_com/Documents/Shared%20with%20Everyone/Credit%20Union%20Market%20Share.xlsm!Income%20Statement%20Summary!R563C1:R569C5</vt:lpstr>
      <vt:lpstr>https://mcvay-my.sharepoint.com/personal/david_mcvay_mcvayandassociates_com/Documents/Shared%20with%20Everyone/Credit%20Union%20Market%20Share.xlsm!22%205%20Yr%20Change%20Prov%20Sh%20of%20Bks!%5bCredit%20Union%20Market%20Share.xlsm%5d22%205%20Yr%20Change%20Prov%20Sh%20of%20Bks%20Chart%2017</vt:lpstr>
      <vt:lpstr>https://mcvay-my.sharepoint.com/personal/david_mcvay_mcvayandassociates_com/Documents/Shared%20with%20Everyone/Credit%20Union%20Market%20Share.xlsm!6.%20Share%20Summary!R439C1:R449C5</vt:lpstr>
      <vt:lpstr>https://mcvay-my.sharepoint.com/personal/david_mcvay_mcvayandassociates_com/Documents/Shared%20with%20Everyone/Credit%20Union%20Market%20Share.xlsm!Income%20Statement%20Summary!%5bCredit%20Union%20Market%20Share.xlsm%5dIncome%20Statement%20Summary%20Chart%2076</vt:lpstr>
      <vt:lpstr>https://mcvay-my.sharepoint.com/personal/david_mcvay_mcvayandassociates_com/Documents/Shared%20with%20Everyone/Credit%20Union%20Market%20Share.xlsm!Income%20Statement%20Summary!%5bCredit%20Union%20Market%20Share.xlsm%5dIncome%20Statement%20Summary%20Chart%2077</vt:lpstr>
      <vt:lpstr>https://mcvay-my.sharepoint.com/personal/david_mcvay_mcvayandassociates_com/Documents/Shared%20with%20Everyone/Credit%20Union%20Market%20Share.xlsm!22%205%20Yr%20Change%20Prov%20Sh%20of%20Bks!%5bCredit%20Union%20Market%20Share.xlsm%5d22%205%20Yr%20Change%20Prov%20Sh%20of%20Bks%20Chart%2018</vt:lpstr>
      <vt:lpstr>https://mcvay-my.sharepoint.com/personal/david_mcvay_mcvayandassociates_com/Documents/Shared%20with%20Everyone/Credit%20Union%20Market%20Share.xlsm!6.%20Share%20Summary!R461C1:R471C5</vt:lpstr>
      <vt:lpstr>https://mcvay-my.sharepoint.com/personal/david_mcvay_mcvayandassociates_com/Documents/Shared%20with%20Everyone/Credit%20Union%20Market%20Share.xlsm!Income%20Statement%20Summary!%5bCredit%20Union%20Market%20Share.xlsm%5dIncome%20Statement%20Summary%20Chart%2074</vt:lpstr>
      <vt:lpstr>https://mcvay-my.sharepoint.com/personal/david_mcvay_mcvayandassociates_com/Documents/Shared%20with%20Everyone/Credit%20Union%20Market%20Share.xlsm!Income%20Statement%20Summary!%5bCredit%20Union%20Market%20Share.xlsm%5dIncome%20Statement%20Summary%20Chart%2075</vt:lpstr>
      <vt:lpstr>https://mcvay-my.sharepoint.com/personal/david_mcvay_mcvayandassociates_com/Documents/Shared%20with%20Everyone/Credit%20Union%20Market%20Share.xlsm!22%205%20Yr%20Change%20Prov%20Sh%20of%20Bks!%5bCredit%20Union%20Market%20Share.xlsm%5d22%205%20Yr%20Change%20Prov%20Sh%20of%20Bks%20Chart%2019</vt:lpstr>
      <vt:lpstr>https://mcvay-my.sharepoint.com/personal/david_mcvay_mcvayandassociates_com/Documents/Shared%20with%20Everyone/Credit%20Union%20Market%20Share.xlsm!6.%20Share%20Summary!R472C1:R482C5</vt:lpstr>
      <vt:lpstr>https://mcvay-my.sharepoint.com/personal/david_mcvay_mcvayandassociates_com/Documents/Shared%20with%20Everyone/Credit%20Union%20Market%20Share.xlsm!Income%20Statement%20Summary!%5bCredit%20Union%20Market%20Share.xlsm%5dIncome%20Statement%20Summary%20Chart%2078</vt:lpstr>
      <vt:lpstr>https://mcvay-my.sharepoint.com/personal/david_mcvay_mcvayandassociates_com/Documents/Shared%20with%20Everyone/Credit%20Union%20Market%20Share.xlsm!Income%20Statement%20Summary!%5bCredit%20Union%20Market%20Share.xlsm%5dIncome%20Statement%20Summary%20Chart%2079</vt:lpstr>
      <vt:lpstr>https://mcvay-my.sharepoint.com/personal/david_mcvay_mcvayandassociates_com/Documents/Shared%20with%20Everyone/Credit%20Union%20Market%20Share.xlsm!22%205%20Yr%20Change%20Prov%20Sh%20of%20Bks!%5bCredit%20Union%20Market%20Share.xlsm%5d22%205%20Yr%20Change%20Prov%20Sh%20of%20Bks%20Chart%2042</vt:lpstr>
      <vt:lpstr>https://mcvay-my.sharepoint.com/personal/david_mcvay_mcvayandassociates_com/Documents/Shared%20with%20Everyone/Credit%20Union%20Market%20Share.xlsm!22%205%20Yr%20Change%20Prov%20Sh%20of%20Bks!%5bCredit%20Union%20Market%20Share.xlsm%5d22%205%20Yr%20Change%20Prov%20Sh%20of%20Bks%20Chart%2022</vt:lpstr>
      <vt:lpstr>https://mcvay-my.sharepoint.com/personal/david_mcvay_mcvayandassociates_com/Documents/Shared%20with%20Everyone/Credit%20Union%20Market%20Share.xlsm!6.%20Share%20Summary!R483C1:R494C5</vt:lpstr>
      <vt:lpstr>https://mcvay-my.sharepoint.com/personal/david_mcvay_mcvayandassociates_com/Documents/Shared%20with%20Everyone/Credit%20Union%20Market%20Share.xlsm!4.%20Tot%20Mkt%20BP%20Changes%20!%5bCredit%20Union%20Market%20Share.xlsm%5d4.%20Tot%20Mkt%20BP%20Changes%20%20Chart%2019</vt:lpstr>
      <vt:lpstr>https://mcvay-my.sharepoint.com/personal/david_mcvay_mcvayandassociates_com/Documents/Shared%20with%20Everyone/Credit%20Union%20Market%20Share.xlsm!6.%20Share%20Summary!R211C1:R220C5</vt:lpstr>
      <vt:lpstr>https://mcvay-my.sharepoint.com/personal/david_mcvay_mcvayandassociates_com/Documents/Shared%20with%20Everyone/Credit%20Union%20Market%20Share.xlsm!Income%20Statement%20Summary!%5bCredit%20Union%20Market%20Share.xlsm%5dIncome%20Statement%20Summary%20Chart%2084</vt:lpstr>
      <vt:lpstr>https://mcvay-my.sharepoint.com/personal/david_mcvay_mcvayandassociates_com/Documents/Shared%20with%20Everyone/Credit%20Union%20Market%20Share.xlsm!Income%20Statement%20Summary!%5bCredit%20Union%20Market%20Share.xlsm%5dIncome%20Statement%20Summary%20Chart%2085</vt:lpstr>
      <vt:lpstr>https://mcvay-my.sharepoint.com/personal/david_mcvay_mcvayandassociates_com/Documents/Shared%20with%20Everyone/Credit%20Union%20Market%20Share.xlsm!4.%20Tot%20Mkt%20BP%20Changes%20!%5bCredit%20Union%20Market%20Share.xlsm%5d4.%20Tot%20Mkt%20BP%20Changes%20%20Chart%206</vt:lpstr>
      <vt:lpstr>https://mcvay-my.sharepoint.com/personal/david_mcvay_mcvayandassociates_com/Documents/Shared%20with%20Everyone/Credit%20Union%20Market%20Share.xlsm!6.%20Share%20Summary!R239C1:R249C6</vt:lpstr>
      <vt:lpstr>https://mcvay-my.sharepoint.com/personal/david_mcvay_mcvayandassociates_com/Documents/Shared%20with%20Everyone/Credit%20Union%20Market%20Share.xlsm!Income%20Statement%20Summary!%5bCredit%20Union%20Market%20Share.xlsm%5dIncome%20Statement%20Summary%20Chart%2088</vt:lpstr>
      <vt:lpstr>https://mcvay-my.sharepoint.com/personal/david_mcvay_mcvayandassociates_com/Documents/Shared%20with%20Everyone/Credit%20Union%20Market%20Share.xlsm!Income%20Statement%20Summary!%5bCredit%20Union%20Market%20Share.xlsm%5dIncome%20Statement%20Summary%20Chart%2089</vt:lpstr>
      <vt:lpstr>https://mcvay-my.sharepoint.com/personal/david_mcvay_mcvayandassociates_com/Documents/Shared%20with%20Everyone/Credit%20Union%20Market%20Share.xlsm!22%205%20Yr%20Change%20Prov%20Sh%20of%20Bks!%5bCredit%20Union%20Market%20Share.xlsm%5d22%205%20Yr%20Change%20Prov%20Sh%20of%20Bks%20Chart%2026</vt:lpstr>
      <vt:lpstr>https://mcvay-my.sharepoint.com/personal/david_mcvay_mcvayandassociates_com/Documents/Shared%20with%20Everyone/Credit%20Union%20Market%20Share.xlsm!6.%20Share%20Summary!R528C1:R536C5</vt:lpstr>
      <vt:lpstr>https://mcvay-my.sharepoint.com/personal/david_mcvay_mcvayandassociates_com/Documents/Shared%20with%20Everyone/Credit%20Union%20Market%20Share.xlsm!Income%20Statement%20Summary!%5bCredit%20Union%20Market%20Share.xlsm%5dIncome%20Statement%20Summary%20Chart%2092</vt:lpstr>
      <vt:lpstr>https://mcvay-my.sharepoint.com/personal/david_mcvay_mcvayandassociates_com/Documents/Shared%20with%20Everyone/Credit%20Union%20Market%20Share.xlsm!Income%20Statement%20Summary!%5bCredit%20Union%20Market%20Share.xlsm%5dIncome%20Statement%20Summary%20Chart%2093</vt:lpstr>
      <vt:lpstr>https://mcvay-my.sharepoint.com/personal/david_mcvay_mcvayandassociates_com/Documents/Shared%20with%20Everyone/Credit%20Union%20Market%20Share.xlsm!22%205%20Yr%20Change%20Prov%20Sh%20of%20Bks!%5bCredit%20Union%20Market%20Share.xlsm%5d22%205%20Yr%20Change%20Prov%20Sh%20of%20Bks%20Chart%2023</vt:lpstr>
      <vt:lpstr>https://mcvay-my.sharepoint.com/personal/david_mcvay_mcvayandassociates_com/Documents/Shared%20with%20Everyone/Credit%20Union%20Market%20Share.xlsm!6.%20Share%20Summary!R506C1:R516C5</vt:lpstr>
      <vt:lpstr>https://mcvay-my.sharepoint.com/personal/david_mcvay_mcvayandassociates_com/Documents/Shared%20with%20Everyone/Credit%20Union%20Market%20Share.xlsm!Income%20Statement%20Summary!%5bCredit%20Union%20Market%20Share.xlsm%5dIncome%20Statement%20Summary%20Chart%2090</vt:lpstr>
      <vt:lpstr>https://mcvay-my.sharepoint.com/personal/david_mcvay_mcvayandassociates_com/Documents/Shared%20with%20Everyone/Credit%20Union%20Market%20Share.xlsm!Income%20Statement%20Summary!%5bCredit%20Union%20Market%20Share.xlsm%5dIncome%20Statement%20Summary%20Chart%2091</vt:lpstr>
      <vt:lpstr>https://mcvay-my.sharepoint.com/personal/david_mcvay_mcvayandassociates_com/Documents/Shared%20with%20Everyone/Credit%20Union%20Market%20Share.xlsm!Income%20Statement%20Summary!%5bCredit%20Union%20Market%20Share.xlsm%5dIncome%20Statement%20Summary%20Chart%2086</vt:lpstr>
      <vt:lpstr>https://mcvay-my.sharepoint.com/personal/david_mcvay_mcvayandassociates_com/Documents/Shared%20with%20Everyone/Credit%20Union%20Market%20Share.xlsm!Income%20Statement%20Summary!%5bCredit%20Union%20Market%20Share.xlsm%5dIncome%20Statement%20Summary%20Chart%2087</vt:lpstr>
      <vt:lpstr>https://mcvay-my.sharepoint.com/personal/david_mcvay_mcvayandassociates_com/Documents/Shared%20with%20Everyone/Credit%20Union%20Market%20Share.xlsm!4.%20Tot%20Mkt%20BP%20Changes%20!%5bCredit%20Union%20Market%20Share.xlsm%5d4.%20Tot%20Mkt%20BP%20Changes%20%20Chart%2016</vt:lpstr>
      <vt:lpstr>https://mcvay-my.sharepoint.com/personal/david_mcvay_mcvayandassociates_com/Documents/Shared%20with%20Everyone/Credit%20Union%20Market%20Share.xlsm!6.%20Share%20Summary!R273C1:R283C6</vt:lpstr>
      <vt:lpstr>https://mcvay-my.sharepoint.com/personal/david_mcvay_mcvayandassociates_com/Documents/Shared%20with%20Everyone/Credit%20Union%20Market%20Share.xlsm!4.%20Tot%20Mkt%20BP%20Changes%20!%5bCredit%20Union%20Market%20Share.xlsm%5d4.%20Tot%20Mkt%20BP%20Changes%20%20Chart%2012</vt:lpstr>
      <vt:lpstr>https://mcvay-my.sharepoint.com/personal/david_mcvay_mcvayandassociates_com/Documents/Shared%20with%20Everyone/Credit%20Union%20Market%20Share.xlsm!6.%20Share%20Summary!R250C1:R261C6</vt:lpstr>
      <vt:lpstr>https://mcvay-my.sharepoint.com/personal/david_mcvay_mcvayandassociates_com/Documents/Shared%20with%20Everyone/Credit%20Union%20Market%20Share.xlsm!17%20Change%20in%20Pers%20Province!%5bCredit%20Union%20Market%20Share.xlsm%5d17%20Change%20in%20Pers%20Province%20Chart%2012</vt:lpstr>
      <vt:lpstr>https://mcvay-my.sharepoint.com/personal/david_mcvay_mcvayandassociates_com/Documents/Shared%20with%20Everyone/Credit%20Union%20Market%20Share.xlsm!6.%20Share%20Summary!R262C1:R272C5</vt:lpstr>
      <vt:lpstr>https://mcvay-my.sharepoint.com/personal/david_mcvay_mcvayandassociates_com/Documents/Shared%20with%20Everyone/Credit%20Union%20Market%20Share.xlsm!Income%20Statement%20Summary!%5bCredit%20Union%20Market%20Share.xlsm%5dIncome%20Statement%20Summary%20Chart%20100</vt:lpstr>
      <vt:lpstr>https://mcvay-my.sharepoint.com/personal/david_mcvay_mcvayandassociates_com/Documents/Shared%20with%20Everyone/Credit%20Union%20Market%20Share.xlsm!Income%20Statement%20Summary!%5bCredit%20Union%20Market%20Share.xlsm%5dIncome%20Statement%20Summary%20Chart%20101</vt:lpstr>
      <vt:lpstr> 2024 Credit Union  Market Share</vt:lpstr>
      <vt:lpstr>Contents</vt:lpstr>
      <vt:lpstr>Market Size and Growth Trends</vt:lpstr>
      <vt:lpstr>Market Balances by Province - Total Deposits and Loans</vt:lpstr>
      <vt:lpstr>Credit Union and CP Member Growth by Province</vt:lpstr>
      <vt:lpstr>PowerPoint Presentation</vt:lpstr>
      <vt:lpstr>Top 25 Credit Unions – Distribution Effectiveness</vt:lpstr>
      <vt:lpstr>Total Personal Provincial Share Summary Ranked by 12 month change in Provincial Share</vt:lpstr>
      <vt:lpstr>Total Deposits Provincial Share Summary Ranked by 12 month change in Provincial share.</vt:lpstr>
      <vt:lpstr>Total Loans Provincial Share Summary  Ranked by 12 month change in Provincial share.</vt:lpstr>
      <vt:lpstr>Income Statement KPIs</vt:lpstr>
      <vt:lpstr>High-Rate Savings and Mortgage Rates</vt:lpstr>
      <vt:lpstr>Quebec </vt:lpstr>
      <vt:lpstr>% Changes in Share of Total Market </vt:lpstr>
      <vt:lpstr>5 Year Share of Quebec Market Trends </vt:lpstr>
      <vt:lpstr>Key Performance Indicators</vt:lpstr>
      <vt:lpstr>Press Releases</vt:lpstr>
      <vt:lpstr>British Columbia</vt:lpstr>
      <vt:lpstr>Total Personal – BC Credit Unions Change in share of BC Banks and Credit Unions</vt:lpstr>
      <vt:lpstr>Personal Deposits – BC Credit Unions Change in share of BC Banks and Credit Unions</vt:lpstr>
      <vt:lpstr>Personal Loans – BC Credit Unions Change in share of BC Banks and Credit Unions</vt:lpstr>
      <vt:lpstr>BC Income Key Performance Indicators</vt:lpstr>
      <vt:lpstr>% Changes in Share of BC Banks and Credit Unions </vt:lpstr>
      <vt:lpstr>Key Performance Indicators</vt:lpstr>
      <vt:lpstr>Press Releases</vt:lpstr>
      <vt:lpstr>% Changes in Share of Total Market </vt:lpstr>
      <vt:lpstr>% Changes in Share of BC Banks and Credit Unions </vt:lpstr>
      <vt:lpstr>Key Performance Indicators</vt:lpstr>
      <vt:lpstr>Press Releases</vt:lpstr>
      <vt:lpstr>% Changes in Share of BC Banks and Credit Unions</vt:lpstr>
      <vt:lpstr>Key Performance Indicators</vt:lpstr>
      <vt:lpstr>Press Releases</vt:lpstr>
      <vt:lpstr>% Changes in Share of BC Banks and Credit Unions </vt:lpstr>
      <vt:lpstr>Key Performance Indicators</vt:lpstr>
      <vt:lpstr>Press Releases</vt:lpstr>
      <vt:lpstr>% Changes in Share of BC Banks and Credit Unions</vt:lpstr>
      <vt:lpstr>Key Performance Indicators</vt:lpstr>
      <vt:lpstr>Press Releases</vt:lpstr>
      <vt:lpstr>% Changes in Share of BC Banks and Credit Unions </vt:lpstr>
      <vt:lpstr>Key Performance Indicators</vt:lpstr>
      <vt:lpstr>Press Releases</vt:lpstr>
      <vt:lpstr>% Changes in Share of BC Banks and Credit Unions</vt:lpstr>
      <vt:lpstr>Key Performance Indicators</vt:lpstr>
      <vt:lpstr>Press Releases</vt:lpstr>
      <vt:lpstr>Alberta</vt:lpstr>
      <vt:lpstr>Total Personal – Alberta Credit Unions  Change in share of Alberta Banks and Credit Unions</vt:lpstr>
      <vt:lpstr>Deposits– Alberta Credit Unions Change in share of Alberta Banks and Credit Unions</vt:lpstr>
      <vt:lpstr>Loans and Mortgages – Alberta Credit Unions Change in share of Alberta Banks and Credit Unions</vt:lpstr>
      <vt:lpstr>Alberta Income Key Performance Indicators</vt:lpstr>
      <vt:lpstr>% Changes in Share of Total Market </vt:lpstr>
      <vt:lpstr>% Changes in Share of Alberta Bank and Credit Union Market</vt:lpstr>
      <vt:lpstr>Key Performance Indicators</vt:lpstr>
      <vt:lpstr>Press Releases</vt:lpstr>
      <vt:lpstr>% Changes in Share of Alberta Banks and Credit Unions</vt:lpstr>
      <vt:lpstr>% Changes in Share of Alberta Banks and Credit Unions</vt:lpstr>
      <vt:lpstr>Key Performance Indicators</vt:lpstr>
      <vt:lpstr>Press Releases</vt:lpstr>
      <vt:lpstr>Saskatchewan</vt:lpstr>
      <vt:lpstr>Total Personal – Saskatchewan Credit Unions % Change in share of Saskatchewan banks and credit unions</vt:lpstr>
      <vt:lpstr>Total Deposits – Saskatchewan Credit Unions % Change in share of Saskatchewan banks and credit unions</vt:lpstr>
      <vt:lpstr>Total Loans – Saskatchewan Credit Unions % Change in share of Saskatchewan banks and credit unions</vt:lpstr>
      <vt:lpstr>Saskatchewan Income Key Performance Indicators</vt:lpstr>
      <vt:lpstr>% Changes in Share of Saskatchewan Banks and Credit Unions </vt:lpstr>
      <vt:lpstr>Key Performance Indicators</vt:lpstr>
      <vt:lpstr>Press Releases</vt:lpstr>
      <vt:lpstr> % Changes in Share of Saskatchewan Banks and Credit Unions</vt:lpstr>
      <vt:lpstr>Key Performance Indicators</vt:lpstr>
      <vt:lpstr> Press Releases</vt:lpstr>
      <vt:lpstr>% Changes in Share of Total Canadian Market</vt:lpstr>
      <vt:lpstr>% Changes in Share of Saskatchewan Banks and Credit Unions </vt:lpstr>
      <vt:lpstr>Key Performance Indicators</vt:lpstr>
      <vt:lpstr>Press Releases</vt:lpstr>
      <vt:lpstr>Manitoba</vt:lpstr>
      <vt:lpstr>Total Personal – Manitoba Credit Unions Changes in share of Manitoba Banks and Credit Unions</vt:lpstr>
      <vt:lpstr>Total Deposits – Manitoba Credit Unions Changes in share of Manitoba Banks and Credit Unions</vt:lpstr>
      <vt:lpstr>Total Loans – Manitoba Credit Unions Changes in share of Manitoba Banks and Credit Unions</vt:lpstr>
      <vt:lpstr>Manitoba Income Key Performance Indicators</vt:lpstr>
      <vt:lpstr>% change in share of Manitoba Banks and Credit Unions</vt:lpstr>
      <vt:lpstr>Key Performance Indicators</vt:lpstr>
      <vt:lpstr>Press Releases</vt:lpstr>
      <vt:lpstr>% Changes in Share of Manitoba Banks and Credit Unions </vt:lpstr>
      <vt:lpstr>Key Performance Indicators</vt:lpstr>
      <vt:lpstr>Press Releases</vt:lpstr>
      <vt:lpstr>% Change in Share of Manitoba Banks and Credit Unions </vt:lpstr>
      <vt:lpstr>Key Performance Indicators</vt:lpstr>
      <vt:lpstr>Press Releases</vt:lpstr>
      <vt:lpstr>% Changes in Share of Manitoba Banks and Credit Unions</vt:lpstr>
      <vt:lpstr>Key Performance Indicators</vt:lpstr>
      <vt:lpstr>Ontario</vt:lpstr>
      <vt:lpstr>Total Personal – Ontario Credit Unions Change in share of Ontario banks and credit unions</vt:lpstr>
      <vt:lpstr>Total Deposits – Ontario Credit Unions Change in share of Ontario Banks and Credit Unions</vt:lpstr>
      <vt:lpstr>Total Loans – Ontario Credit Unions Change in share of Ontario Banks and Credit Unions</vt:lpstr>
      <vt:lpstr>Ontario Income Key Performance Indicators</vt:lpstr>
      <vt:lpstr>% Change in Share of Ontario Banks and Credit Unions </vt:lpstr>
      <vt:lpstr>% Change in Share of National Market</vt:lpstr>
      <vt:lpstr>Key Performance Indicators</vt:lpstr>
      <vt:lpstr>Press Releases</vt:lpstr>
      <vt:lpstr> % Change in Share of Ontario Banks and Credit Unions </vt:lpstr>
      <vt:lpstr>PowerPoint Presentation</vt:lpstr>
      <vt:lpstr>Key Performance Indicators</vt:lpstr>
      <vt:lpstr>Press Releases </vt:lpstr>
      <vt:lpstr>% Changes in Share of Ontario Banks and Credit Unions</vt:lpstr>
      <vt:lpstr>Key Performance Indicators</vt:lpstr>
      <vt:lpstr>Press Releases</vt:lpstr>
      <vt:lpstr> % Change in Share of Ontario Banks and Credit Unions </vt:lpstr>
      <vt:lpstr>Key Performance Indicators</vt:lpstr>
      <vt:lpstr>Press Releases</vt:lpstr>
      <vt:lpstr>% Change in Share of Ontario Banks and Credit Unions</vt:lpstr>
      <vt:lpstr>Key Performance Indicators</vt:lpstr>
      <vt:lpstr>Press releases</vt:lpstr>
      <vt:lpstr>National </vt:lpstr>
      <vt:lpstr>PowerPoint Presentation</vt:lpstr>
      <vt:lpstr>PowerPoint Presentation</vt:lpstr>
      <vt:lpstr>PowerPoint Presentation</vt:lpstr>
      <vt:lpstr>Key Performance Indicators</vt:lpstr>
    </vt:vector>
  </TitlesOfParts>
  <Manager/>
  <Company>McVay and Associates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subject/>
  <dc:creator>David McVay</dc:creator>
  <cp:keywords/>
  <dc:description/>
  <cp:lastModifiedBy>David  McVay</cp:lastModifiedBy>
  <cp:revision>2831</cp:revision>
  <cp:lastPrinted>2023-04-18T16:39:49Z</cp:lastPrinted>
  <dcterms:created xsi:type="dcterms:W3CDTF">2002-05-29T17:14:36Z</dcterms:created>
  <dcterms:modified xsi:type="dcterms:W3CDTF">2025-01-22T15:57:41Z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