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4"/>
    <p:sldMasterId id="2147483700" r:id="rId5"/>
    <p:sldMasterId id="2147483785" r:id="rId6"/>
  </p:sldMasterIdLst>
  <p:notesMasterIdLst>
    <p:notesMasterId r:id="rId59"/>
  </p:notesMasterIdLst>
  <p:handoutMasterIdLst>
    <p:handoutMasterId r:id="rId60"/>
  </p:handoutMasterIdLst>
  <p:sldIdLst>
    <p:sldId id="257" r:id="rId7"/>
    <p:sldId id="991" r:id="rId8"/>
    <p:sldId id="930" r:id="rId9"/>
    <p:sldId id="929" r:id="rId10"/>
    <p:sldId id="927" r:id="rId11"/>
    <p:sldId id="934" r:id="rId12"/>
    <p:sldId id="935" r:id="rId13"/>
    <p:sldId id="928" r:id="rId14"/>
    <p:sldId id="999" r:id="rId15"/>
    <p:sldId id="1098" r:id="rId16"/>
    <p:sldId id="1051" r:id="rId17"/>
    <p:sldId id="1125" r:id="rId18"/>
    <p:sldId id="1062" r:id="rId19"/>
    <p:sldId id="1126" r:id="rId20"/>
    <p:sldId id="993" r:id="rId21"/>
    <p:sldId id="1127" r:id="rId22"/>
    <p:sldId id="994" r:id="rId23"/>
    <p:sldId id="1128" r:id="rId24"/>
    <p:sldId id="996" r:id="rId25"/>
    <p:sldId id="1129" r:id="rId26"/>
    <p:sldId id="997" r:id="rId27"/>
    <p:sldId id="1130" r:id="rId28"/>
    <p:sldId id="1060" r:id="rId29"/>
    <p:sldId id="1132" r:id="rId30"/>
    <p:sldId id="1096" r:id="rId31"/>
    <p:sldId id="1133" r:id="rId32"/>
    <p:sldId id="1094" r:id="rId33"/>
    <p:sldId id="1134" r:id="rId34"/>
    <p:sldId id="998" r:id="rId35"/>
    <p:sldId id="1135" r:id="rId36"/>
    <p:sldId id="1010" r:id="rId37"/>
    <p:sldId id="1017" r:id="rId38"/>
    <p:sldId id="1205" r:id="rId39"/>
    <p:sldId id="1069" r:id="rId40"/>
    <p:sldId id="1072" r:id="rId41"/>
    <p:sldId id="1190" r:id="rId42"/>
    <p:sldId id="1191" r:id="rId43"/>
    <p:sldId id="1192" r:id="rId44"/>
    <p:sldId id="1193" r:id="rId45"/>
    <p:sldId id="1206" r:id="rId46"/>
    <p:sldId id="1195" r:id="rId47"/>
    <p:sldId id="1196" r:id="rId48"/>
    <p:sldId id="1197" r:id="rId49"/>
    <p:sldId id="1198" r:id="rId50"/>
    <p:sldId id="1199" r:id="rId51"/>
    <p:sldId id="1200" r:id="rId52"/>
    <p:sldId id="1207" r:id="rId53"/>
    <p:sldId id="1208" r:id="rId54"/>
    <p:sldId id="1203" r:id="rId55"/>
    <p:sldId id="1204" r:id="rId56"/>
    <p:sldId id="1092" r:id="rId57"/>
    <p:sldId id="1093" r:id="rId58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FF00"/>
    <a:srgbClr val="0000FF"/>
    <a:srgbClr val="FF6600"/>
    <a:srgbClr val="1200B0"/>
    <a:srgbClr val="00FFFF"/>
    <a:srgbClr val="00CC99"/>
    <a:srgbClr val="DBBB45"/>
    <a:srgbClr val="3366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838DDE-8F53-4843-BEE9-9541957658AB}" v="463" dt="2025-01-21T19:16:41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93042" autoAdjust="0"/>
  </p:normalViewPr>
  <p:slideViewPr>
    <p:cSldViewPr>
      <p:cViewPr varScale="1">
        <p:scale>
          <a:sx n="138" d="100"/>
          <a:sy n="138" d="100"/>
        </p:scale>
        <p:origin x="184" y="1336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1440" y="344"/>
      </p:cViewPr>
      <p:guideLst>
        <p:guide orient="horz" pos="2957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handoutMaster" Target="handoutMasters/handoutMaster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Deposits</a:t>
            </a:r>
          </a:p>
          <a:p>
            <a:pPr>
              <a:defRPr/>
            </a:pPr>
            <a:r>
              <a:rPr lang="en-CA" dirty="0"/>
              <a:t>Q3’24</a:t>
            </a:r>
            <a:endParaRPr lang="en-US" dirty="0"/>
          </a:p>
        </c:rich>
      </c:tx>
      <c:layout>
        <c:manualLayout>
          <c:xMode val="edge"/>
          <c:yMode val="edge"/>
          <c:x val="0.36030876872955725"/>
          <c:y val="1.190476190476190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Deposits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170-FA45-AB0C-EF4F061E696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4170-FA45-AB0C-EF4F061E696B}"/>
              </c:ext>
            </c:extLst>
          </c:dPt>
          <c:cat>
            <c:strRef>
              <c:f>Sheet1!$A$2:$A$3</c:f>
              <c:strCache>
                <c:ptCount val="2"/>
                <c:pt idx="0">
                  <c:v>Demand</c:v>
                </c:pt>
                <c:pt idx="1">
                  <c:v>Term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1004865</c:v>
                </c:pt>
                <c:pt idx="1">
                  <c:v>560327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70-FA45-AB0C-EF4F061E6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8">
          <a:noFill/>
        </a:ln>
      </c:spPr>
    </c:plotArea>
    <c:legend>
      <c:legendPos val="b"/>
      <c:layout>
        <c:manualLayout>
          <c:xMode val="edge"/>
          <c:yMode val="edge"/>
          <c:x val="0.29847868778872999"/>
          <c:y val="0.91546288339792703"/>
          <c:w val="0.33799608176453799"/>
          <c:h val="5.9593644544431897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00">
          <a:solidFill>
            <a:srgbClr val="7F7F7F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solidFill>
                  <a:srgbClr val="7F7F7F"/>
                </a:solidFill>
              </a:defRPr>
            </a:pPr>
            <a:r>
              <a:rPr lang="en-US" sz="1400" dirty="0">
                <a:solidFill>
                  <a:srgbClr val="7F7F7F"/>
                </a:solidFill>
              </a:rPr>
              <a:t>Business Loans</a:t>
            </a:r>
          </a:p>
          <a:p>
            <a:pPr>
              <a:defRPr sz="1400" b="0">
                <a:solidFill>
                  <a:srgbClr val="7F7F7F"/>
                </a:solidFill>
              </a:defRPr>
            </a:pPr>
            <a:r>
              <a:rPr lang="en-US" sz="1400" dirty="0">
                <a:solidFill>
                  <a:srgbClr val="7F7F7F"/>
                </a:solidFill>
              </a:rPr>
              <a:t>Q3’24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Business Loans</c:v>
                </c:pt>
              </c:strCache>
            </c:strRef>
          </c:tx>
          <c:spPr>
            <a:solidFill>
              <a:srgbClr val="0000FF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A68-1A4F-9885-DF2E3D7660D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DA68-1A4F-9885-DF2E3D7660D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DA68-1A4F-9885-DF2E3D7660D6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DA68-1A4F-9885-DF2E3D7660D6}"/>
              </c:ext>
            </c:extLst>
          </c:dPt>
          <c:dLbls>
            <c:dLbl>
              <c:idx val="0"/>
              <c:layout>
                <c:manualLayout>
                  <c:x val="-0.20560944545399865"/>
                  <c:y val="-0.18367196287964005"/>
                </c:manualLayout>
              </c:layout>
              <c:spPr>
                <a:noFill/>
                <a:ln w="25365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68-1A4F-9885-DF2E3D7660D6}"/>
                </c:ext>
              </c:extLst>
            </c:dLbl>
            <c:dLbl>
              <c:idx val="2"/>
              <c:layout>
                <c:manualLayout>
                  <c:x val="0.1156373352699115"/>
                  <c:y val="-4.1408769216347958E-2"/>
                </c:manualLayout>
              </c:layout>
              <c:spPr>
                <a:noFill/>
                <a:ln w="25365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91111514564897"/>
                      <c:h val="0.116071428571428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A68-1A4F-9885-DF2E3D7660D6}"/>
                </c:ext>
              </c:extLst>
            </c:dLbl>
            <c:dLbl>
              <c:idx val="3"/>
              <c:spPr>
                <a:noFill/>
                <a:ln w="25365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DA68-1A4F-9885-DF2E3D7660D6}"/>
                </c:ext>
              </c:extLst>
            </c:dLbl>
            <c:spPr>
              <a:noFill/>
              <a:ln w="253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Banks</c:v>
                </c:pt>
                <c:pt idx="1">
                  <c:v>Credit Unions</c:v>
                </c:pt>
                <c:pt idx="2">
                  <c:v>Government</c:v>
                </c:pt>
                <c:pt idx="3">
                  <c:v>Other Non-Banks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 formatCode="_(* #,##0_);_(* \(#,##0\);_(* &quot;-&quot;??_);_(@_)">
                  <c:v>666420</c:v>
                </c:pt>
                <c:pt idx="1">
                  <c:v>25042</c:v>
                </c:pt>
                <c:pt idx="2">
                  <c:v>31414</c:v>
                </c:pt>
                <c:pt idx="3" formatCode="_(* #,##0_);_(* \(#,##0\);_(* &quot;-&quot;??_);_(@_)">
                  <c:v>231426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A68-1A4F-9885-DF2E3D7660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65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7F7F7F"/>
                </a:solidFill>
              </a:defRPr>
            </a:pPr>
            <a:r>
              <a:rPr lang="en-US" sz="1399" dirty="0">
                <a:solidFill>
                  <a:srgbClr val="7F7F7F"/>
                </a:solidFill>
              </a:rPr>
              <a:t>Business Loans</a:t>
            </a:r>
          </a:p>
          <a:p>
            <a:pPr>
              <a:defRPr>
                <a:solidFill>
                  <a:srgbClr val="7F7F7F"/>
                </a:solidFill>
              </a:defRPr>
            </a:pPr>
            <a:r>
              <a:rPr lang="en-US" sz="1199" b="0" dirty="0">
                <a:solidFill>
                  <a:srgbClr val="7F7F7F"/>
                </a:solidFill>
              </a:rPr>
              <a:t>Mix by Segment</a:t>
            </a:r>
            <a:endParaRPr lang="en-US" sz="1200" b="0" dirty="0">
              <a:solidFill>
                <a:srgbClr val="7F7F7F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473425463889346"/>
          <c:y val="0.20881233595800525"/>
          <c:w val="0.76406684343489617"/>
          <c:h val="0.7035212785901762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Business Loans</c:v>
                </c:pt>
              </c:strCache>
            </c:strRef>
          </c:tx>
          <c:dPt>
            <c:idx val="0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1-1D2E-144A-9366-8CE632933DAB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1D2E-144A-9366-8CE632933DAB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1D2E-144A-9366-8CE632933DAB}"/>
              </c:ext>
            </c:extLst>
          </c:dPt>
          <c:dLbls>
            <c:dLbl>
              <c:idx val="2"/>
              <c:layout>
                <c:manualLayout>
                  <c:x val="0.26912326657100344"/>
                  <c:y val="-0.15799517247844019"/>
                </c:manualLayout>
              </c:layout>
              <c:spPr/>
              <c:txPr>
                <a:bodyPr/>
                <a:lstStyle/>
                <a:p>
                  <a:pPr>
                    <a:defRPr sz="999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2E-144A-9366-8CE632933DAB}"/>
                </c:ext>
              </c:extLst>
            </c:dLbl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999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Business Loans &lt;$500K</c:v>
                </c:pt>
                <c:pt idx="1">
                  <c:v>Business Loans $500K&gt;&lt;$5MM</c:v>
                </c:pt>
                <c:pt idx="2">
                  <c:v>Business Loans &gt;$5MM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78336</c:v>
                </c:pt>
                <c:pt idx="1">
                  <c:v>150197</c:v>
                </c:pt>
                <c:pt idx="2">
                  <c:v>704694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2E-144A-9366-8CE632933DA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86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Non-Residential Mortgages</a:t>
            </a:r>
          </a:p>
          <a:p>
            <a:pPr>
              <a:defRPr/>
            </a:pPr>
            <a:r>
              <a:rPr lang="en-US" dirty="0"/>
              <a:t>Q3’24</a:t>
            </a:r>
          </a:p>
        </c:rich>
      </c:tx>
      <c:layout>
        <c:manualLayout>
          <c:xMode val="edge"/>
          <c:yMode val="edge"/>
          <c:x val="0.18782391763634937"/>
          <c:y val="2.083333333333333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Non-Residential Mortgages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EF0B-E341-97EE-C4EF994658E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EF0B-E341-97EE-C4EF994658E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EF0B-E341-97EE-C4EF994658E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EF0B-E341-97EE-C4EF994658E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EF0B-E341-97EE-C4EF994658EE}"/>
              </c:ext>
            </c:extLst>
          </c:dPt>
          <c:dLbls>
            <c:dLbl>
              <c:idx val="1"/>
              <c:layout>
                <c:manualLayout>
                  <c:x val="0.17232081197185103"/>
                  <c:y val="-0.178571428571428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0B-E341-97EE-C4EF994658EE}"/>
                </c:ext>
              </c:extLst>
            </c:dLbl>
            <c:dLbl>
              <c:idx val="4"/>
              <c:spPr>
                <a:noFill/>
                <a:ln w="25349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F0B-E341-97EE-C4EF994658EE}"/>
                </c:ext>
              </c:extLst>
            </c:dLbl>
            <c:spPr>
              <a:noFill/>
              <a:ln w="2534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Chartered Banks</c:v>
                </c:pt>
                <c:pt idx="1">
                  <c:v>Non-Banks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100983</c:v>
                </c:pt>
                <c:pt idx="1">
                  <c:v>188747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0B-E341-97EE-C4EF994658E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49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97000" cy="4610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4" rIns="94265" bIns="47134" numCol="1" anchor="t" anchorCtr="0" compatLnSpc="1">
            <a:prstTxWarp prst="textNoShape">
              <a:avLst/>
            </a:prstTxWarp>
          </a:bodyPr>
          <a:lstStyle>
            <a:lvl1pPr algn="l" defTabSz="942380" eaLnBrk="0" hangingPunct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8392" y="1"/>
            <a:ext cx="3101910" cy="4610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4" rIns="94265" bIns="47134" numCol="1" anchor="t" anchorCtr="0" compatLnSpc="1">
            <a:prstTxWarp prst="textNoShape">
              <a:avLst/>
            </a:prstTxWarp>
          </a:bodyPr>
          <a:lstStyle>
            <a:lvl1pPr algn="r" defTabSz="942380" eaLnBrk="0" hangingPunct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2667"/>
            <a:ext cx="3097000" cy="462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4" rIns="94265" bIns="47134" numCol="1" anchor="b" anchorCtr="0" compatLnSpc="1">
            <a:prstTxWarp prst="textNoShape">
              <a:avLst/>
            </a:prstTxWarp>
          </a:bodyPr>
          <a:lstStyle>
            <a:lvl1pPr algn="l" defTabSz="942380" eaLnBrk="0" hangingPunct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8392" y="8952667"/>
            <a:ext cx="3101910" cy="462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4" rIns="94265" bIns="47134" numCol="1" anchor="b" anchorCtr="0" compatLnSpc="1">
            <a:prstTxWarp prst="textNoShape">
              <a:avLst/>
            </a:prstTxWarp>
          </a:bodyPr>
          <a:lstStyle>
            <a:lvl1pPr algn="r" defTabSz="941398" eaLnBrk="0" hangingPunct="0">
              <a:defRPr sz="13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C07744-985A-4A71-9C1D-68A7FE23C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0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97000" cy="4610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4" rIns="94265" bIns="47134" numCol="1" anchor="ctr" anchorCtr="0" compatLnSpc="1">
            <a:prstTxWarp prst="textNoShape">
              <a:avLst/>
            </a:prstTxWarp>
          </a:bodyPr>
          <a:lstStyle>
            <a:lvl1pPr algn="l" defTabSz="942380" eaLnBrk="0" hangingPunct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8392" y="1"/>
            <a:ext cx="3101910" cy="4610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4" rIns="94265" bIns="47134" numCol="1" anchor="ctr" anchorCtr="0" compatLnSpc="1">
            <a:prstTxWarp prst="textNoShape">
              <a:avLst/>
            </a:prstTxWarp>
          </a:bodyPr>
          <a:lstStyle>
            <a:lvl1pPr algn="r" defTabSz="942380" eaLnBrk="0" hangingPunct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6913"/>
            <a:ext cx="4732338" cy="3549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7375" y="5912419"/>
            <a:ext cx="5184037" cy="287960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4" rIns="94265" bIns="471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2667"/>
            <a:ext cx="3097000" cy="462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4" rIns="94265" bIns="47134" numCol="1" anchor="b" anchorCtr="0" compatLnSpc="1">
            <a:prstTxWarp prst="textNoShape">
              <a:avLst/>
            </a:prstTxWarp>
          </a:bodyPr>
          <a:lstStyle>
            <a:lvl1pPr algn="l" defTabSz="942380" eaLnBrk="0" hangingPunct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8392" y="8952667"/>
            <a:ext cx="3101910" cy="462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4" rIns="94265" bIns="47134" numCol="1" anchor="b" anchorCtr="0" compatLnSpc="1">
            <a:prstTxWarp prst="textNoShape">
              <a:avLst/>
            </a:prstTxWarp>
          </a:bodyPr>
          <a:lstStyle>
            <a:lvl1pPr algn="r" defTabSz="941398" eaLnBrk="0" hangingPunct="0">
              <a:defRPr sz="13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D7A657-4798-409E-AB4C-C05883448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20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69570-CACD-45E0-AF18-C8684A5212F5}" type="slidenum">
              <a:rPr lang="en-US" sz="1300"/>
              <a:pPr>
                <a:spcBef>
                  <a:spcPct val="0"/>
                </a:spcBef>
              </a:pPr>
              <a:t>1</a:t>
            </a:fld>
            <a:endParaRPr lang="en-US" sz="13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695325"/>
            <a:ext cx="4732338" cy="3548063"/>
          </a:xfrm>
          <a:ln/>
        </p:spPr>
      </p:sp>
    </p:spTree>
    <p:extLst>
      <p:ext uri="{BB962C8B-B14F-4D97-AF65-F5344CB8AC3E}">
        <p14:creationId xmlns:p14="http://schemas.microsoft.com/office/powerpoint/2010/main" val="4213304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10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153174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11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709713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12</a:t>
            </a:fld>
            <a:endParaRPr lang="en-US" sz="13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3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13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074686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14</a:t>
            </a:fld>
            <a:endParaRPr lang="en-US" sz="13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20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15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709713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16</a:t>
            </a:fld>
            <a:endParaRPr lang="en-US" sz="13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3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17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698145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18</a:t>
            </a:fld>
            <a:endParaRPr lang="en-US" sz="13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3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19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49386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7A657-4798-409E-AB4C-C0588344896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6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20</a:t>
            </a:fld>
            <a:endParaRPr lang="en-US" sz="13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3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21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703608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22</a:t>
            </a:fld>
            <a:endParaRPr lang="en-US" sz="13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3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23</a:t>
            </a:fld>
            <a:endParaRPr lang="en-US" sz="13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991" y="4256998"/>
            <a:ext cx="4116823" cy="184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08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24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3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25</a:t>
            </a:fld>
            <a:endParaRPr lang="en-US" sz="13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991" y="4256998"/>
            <a:ext cx="4116823" cy="184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21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26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94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27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318795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28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42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29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23531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696913"/>
            <a:ext cx="4733925" cy="3549650"/>
          </a:xfrm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latin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31714B-D771-473A-8A5F-9211678879C1}" type="slidenum">
              <a:rPr lang="en-US" sz="1300"/>
              <a:pPr>
                <a:spcBef>
                  <a:spcPct val="0"/>
                </a:spcBef>
              </a:pPr>
              <a:t>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8594361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30</a:t>
            </a:fld>
            <a:endParaRPr lang="en-US" sz="13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3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31</a:t>
            </a:fld>
            <a:endParaRPr lang="en-US" sz="130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BEBA15D-9975-1E1A-07B1-BD719F863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18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32</a:t>
            </a:fld>
            <a:endParaRPr lang="en-US" sz="130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9B1C3AF-B0FF-37BB-26CB-817E4C714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19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33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0551025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34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958188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35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8233912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36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969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37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275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38</a:t>
            </a:fld>
            <a:endParaRPr lang="en-US" sz="13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868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39</a:t>
            </a:fld>
            <a:endParaRPr lang="en-US" sz="13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5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latin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C5E19E-CFAC-43C1-B293-4EA8CAFFD03D}" type="slidenum">
              <a:rPr lang="en-US" sz="1300"/>
              <a:pPr>
                <a:spcBef>
                  <a:spcPct val="0"/>
                </a:spcBef>
              </a:pPr>
              <a:t>4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6468943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40</a:t>
            </a:fld>
            <a:endParaRPr lang="en-US" sz="13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188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41</a:t>
            </a:fld>
            <a:endParaRPr lang="en-US" sz="13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397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42</a:t>
            </a:fld>
            <a:endParaRPr lang="en-US" sz="13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3450E44-CA8E-5824-27E7-9E97013E18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18534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43</a:t>
            </a:fld>
            <a:endParaRPr lang="en-US" sz="13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461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44</a:t>
            </a:fld>
            <a:endParaRPr lang="en-US" sz="13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499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45</a:t>
            </a:fld>
            <a:endParaRPr lang="en-US" sz="13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378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46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141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95325"/>
            <a:ext cx="4732338" cy="3549650"/>
          </a:xfrm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47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005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95325"/>
            <a:ext cx="4732338" cy="3549650"/>
          </a:xfrm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48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050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49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00404"/>
            <a:ext cx="5238434" cy="14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0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FA6660-3157-41F0-8A51-E6AE6A75E770}" type="slidenum">
              <a:rPr lang="en-US" sz="1300"/>
              <a:pPr>
                <a:spcBef>
                  <a:spcPct val="0"/>
                </a:spcBef>
              </a:pPr>
              <a:t>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620881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21DB-F3D8-4BA3-BA97-F18BFFE3C7BB}" type="slidenum">
              <a:rPr lang="en-US" sz="1300"/>
              <a:pPr>
                <a:spcBef>
                  <a:spcPct val="0"/>
                </a:spcBef>
              </a:pPr>
              <a:t>50</a:t>
            </a:fld>
            <a:endParaRPr lang="en-US" sz="13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7" y="4338517"/>
            <a:ext cx="5238434" cy="10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9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6724AF-6FE5-4110-9741-C5CBD646F504}" type="slidenum">
              <a:rPr lang="en-US" sz="1300"/>
              <a:pPr>
                <a:spcBef>
                  <a:spcPct val="0"/>
                </a:spcBef>
              </a:pPr>
              <a:t>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159524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5209C0-0453-4C4A-B979-47B5A80CA820}" type="slidenum">
              <a:rPr lang="en-US" sz="1300"/>
              <a:pPr>
                <a:spcBef>
                  <a:spcPct val="0"/>
                </a:spcBef>
              </a:pPr>
              <a:t>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353408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C9629-F6FA-4D20-BF7E-47B15AA7C26E}" type="slidenum">
              <a:rPr lang="en-US" sz="1300"/>
              <a:pPr>
                <a:spcBef>
                  <a:spcPct val="0"/>
                </a:spcBef>
              </a:pPr>
              <a:t>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09673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213" indent="-286236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943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920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898" indent="-228989" defTabSz="941398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875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852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829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807" indent="-228989" defTabSz="941398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36A0D4-C004-4331-8656-C9E2B4AFD0F8}" type="slidenum">
              <a:rPr lang="en-US" sz="1300"/>
              <a:pPr>
                <a:spcBef>
                  <a:spcPct val="0"/>
                </a:spcBef>
              </a:pPr>
              <a:t>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91736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9060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1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1/22/25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85999C-4D4A-4EDC-A2BB-3FB942FED6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6246006"/>
            <a:ext cx="1981200" cy="611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4938C-99BE-4CDD-96D4-A0F38B495A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57182-152B-4C41-8BEA-1E08963F19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r>
              <a:rPr lang="en-CA" noProof="0"/>
              <a:t>Click icon to add chart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0258D-8DC7-450D-9820-9DB057A816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1/22/25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71CB33-BBA6-42F2-A86E-2E41262EAD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pic>
        <p:nvPicPr>
          <p:cNvPr id="10" name="Picture 11" descr="McVay and Associates Lt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6113463"/>
            <a:ext cx="22860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 userDrawn="1"/>
        </p:nvSpPr>
        <p:spPr bwMode="auto">
          <a:xfrm>
            <a:off x="381000" y="6172200"/>
            <a:ext cx="2590800" cy="510778"/>
          </a:xfrm>
          <a:prstGeom prst="round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chemeClr val="bg1">
                <a:lumMod val="6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p3d extrusionH="57150">
              <a:bevelT w="38100" h="38100"/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Personal Market Report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Top 25 Credit Unions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3080F-6EFF-4CB2-BC74-263AF00EEE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8AC76-6E49-4276-8C00-7616D0340C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5BDAA-78E3-4B52-8B5F-21A1C2694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A5816-4F53-4ED5-8A53-9EF18EE411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2ED94-AEA6-4794-9B2C-31DF370895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3B2AD-686F-4806-94D7-BAE0E0CF6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C1CB0-86DE-438A-B358-040B7861E3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6246006"/>
            <a:ext cx="1981200" cy="611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2A9AC-A444-49BF-B6F0-0E3BE91E71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B9959-89E1-4269-BD46-99EF6FD580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CAE32-0066-47EC-A0AA-3E53FA749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02BDD-08DF-4446-AC37-FB9006DB26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r>
              <a:rPr lang="en-CA" noProof="0"/>
              <a:t>Click icon to add chart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38B8-E68A-40C9-A1F1-02400C03B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40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13748"/>
            <a:ext cx="9141619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5999C-4D4A-4EDC-A2BB-3FB942FED6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 userDrawn="1"/>
        </p:nvSpPr>
        <p:spPr bwMode="auto">
          <a:xfrm>
            <a:off x="575656" y="6442114"/>
            <a:ext cx="1828800" cy="374571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Commercial Market Report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Banks and Credit Unions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0" y="6400800"/>
            <a:ext cx="1600200" cy="4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AC1CB0-86DE-438A-B358-040B7861E3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915400" y="5869094"/>
            <a:ext cx="0" cy="2269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763000" y="6096000"/>
            <a:ext cx="15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3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0DFB2-F4F9-4B91-9CF3-93D615354B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 userDrawn="1"/>
        </p:nvSpPr>
        <p:spPr bwMode="auto">
          <a:xfrm>
            <a:off x="575656" y="6442114"/>
            <a:ext cx="1828800" cy="374571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Commercial Market Report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Banks and Credit Unions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0" y="6400800"/>
            <a:ext cx="1600200" cy="4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C0374-7B12-4916-8403-D8A07AA981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F7EAEB24-CE78-465C-A726-91D0868FA48F}" type="datetime1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B1BD6-E007-4DE6-9C25-2155C8CD2F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0DFB2-F4F9-4B91-9CF3-93D615354B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B61E3-E1F2-49CB-99DF-F6CF864885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A8AF628A-A867-4937-BBE5-207DB6F9C51A}" type="datetime1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7BED4-99E3-4EBB-B4AE-8CFDF0B8D7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18BBB94-68E6-4675-A946-F1C5994EDBD7}" type="datetime1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1C9481-881B-4E0B-8782-61F46790F7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DC3B8377-21E3-4835-B75D-4E2847E2750F}" type="datetime1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8A70D-1388-4B32-B9CF-6795829676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A051B39-B140-43FE-96DB-472A2B59CE7C}" type="datetime1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4938C-99BE-4CDD-96D4-A0F38B495A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8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DA600BB2-27C5-458B-ABCE-839C88CF47CE}" type="datetime1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57182-152B-4C41-8BEA-1E08963F19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C0374-7B12-4916-8403-D8A07AA981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B1BD6-E007-4DE6-9C25-2155C8CD2F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B61E3-E1F2-49CB-99DF-F6CF864885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7BED4-99E3-4EBB-B4AE-8CFDF0B8D7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6700"/>
            <a:ext cx="8305800" cy="1181100"/>
          </a:xfrm>
        </p:spPr>
        <p:txBody>
          <a:bodyPr anchor="b"/>
          <a:lstStyle>
            <a:lvl1pPr algn="l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4995863" cy="440531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1200" y="17526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C9481-881B-4E0B-8782-61F46790F7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8A70D-1388-4B32-B9CF-6795829676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C183F2B-3302-44DF-8401-B47779D70A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16002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7600" y="6246006"/>
            <a:ext cx="1981200" cy="611994"/>
          </a:xfrm>
          <a:prstGeom prst="rect">
            <a:avLst/>
          </a:prstGeom>
        </p:spPr>
      </p:pic>
      <p:sp>
        <p:nvSpPr>
          <p:cNvPr id="13" name="Rounded Rectangle 12"/>
          <p:cNvSpPr/>
          <p:nvPr userDrawn="1"/>
        </p:nvSpPr>
        <p:spPr bwMode="auto">
          <a:xfrm>
            <a:off x="533400" y="6293763"/>
            <a:ext cx="2362200" cy="442674"/>
          </a:xfrm>
          <a:prstGeom prst="roundRect">
            <a:avLst/>
          </a:prstGeom>
          <a:gradFill flip="none" rotWithShape="1">
            <a:gsLst>
              <a:gs pos="0">
                <a:srgbClr val="CCFFCC"/>
              </a:gs>
              <a:gs pos="100000">
                <a:srgbClr val="000000"/>
              </a:gs>
              <a:gs pos="99000">
                <a:srgbClr val="CCFFCC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Commercial Market Report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Banks and Credit Unions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Font typeface="Arial"/>
        <a:buNone/>
        <a:defRPr sz="2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1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CA" dirty="0"/>
            </a:br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C9AF522-017E-47F5-B9EE-AEB28F73CCAA}" type="datetime3">
              <a:rPr lang="en-US" smtClean="0"/>
              <a:pPr>
                <a:defRPr/>
              </a:pPr>
              <a:t>22 January 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A580ECC-0059-4FC2-92D0-D6E31A57BC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16002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7600" y="6246006"/>
            <a:ext cx="1981200" cy="611994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 bwMode="auto">
          <a:xfrm>
            <a:off x="533400" y="6293763"/>
            <a:ext cx="2362200" cy="442674"/>
          </a:xfrm>
          <a:prstGeom prst="roundRect">
            <a:avLst/>
          </a:prstGeom>
          <a:gradFill flip="none" rotWithShape="1">
            <a:gsLst>
              <a:gs pos="0">
                <a:srgbClr val="CCFFCC"/>
              </a:gs>
              <a:gs pos="100000">
                <a:srgbClr val="000000"/>
              </a:gs>
              <a:gs pos="99000">
                <a:srgbClr val="CCFFCC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Commercial Market Report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Banks and Credit Unions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595959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rgbClr val="595959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rgbClr val="595959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183F2B-3302-44DF-8401-B47779D70A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 userDrawn="1"/>
        </p:nvSpPr>
        <p:spPr bwMode="auto">
          <a:xfrm>
            <a:off x="533400" y="6437258"/>
            <a:ext cx="1828800" cy="374571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Commercial Market Report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Banks and Credit Unions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57600" y="6400800"/>
            <a:ext cx="1600200" cy="4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4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1" kern="1200" spc="-50" baseline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https://mcvay-my.sharepoint.com/personal/david_mcvay_mcvayandassociates_com/Documents/Shared%20with%20Everyone/Commercial%20Market%20Share.xlsm!6.%20Summary!R465C1:R473C6" TargetMode="External"/><Relationship Id="rId7" Type="http://schemas.openxmlformats.org/officeDocument/2006/relationships/oleObject" Target="https://mcvay-my.sharepoint.com/personal/david_mcvay_mcvayandassociates_com/Documents/Shared%20with%20Everyone/Commercial%20Market%20Share.xlsm!6.%20Summary!R401C1:R408C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emf"/><Relationship Id="rId5" Type="http://schemas.openxmlformats.org/officeDocument/2006/relationships/oleObject" Target="https://mcvay-my.sharepoint.com/personal/david_mcvay_mcvayandassociates_com/Documents/Shared%20with%20Everyone/Commercial%20Market%20Share.xlsm!5.%20Tot%20Mkt%20BP%20Changes!%5bCommercial%20Market%20Share.xlsm%5d5.%20Tot%20Mkt%20BP%20Changes%20Chart%201" TargetMode="Externa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5.%20Tot%20Mkt%20BP%20Changes!%5bCommercial%20Market%20Share.xlsm%5d5.%20Tot%20Mkt%20BP%20Changes%20Chart%202" TargetMode="External"/><Relationship Id="rId5" Type="http://schemas.openxmlformats.org/officeDocument/2006/relationships/image" Target="../media/image17.emf"/><Relationship Id="rId4" Type="http://schemas.openxmlformats.org/officeDocument/2006/relationships/oleObject" Target="https://mcvay-my.sharepoint.com/personal/david_mcvay_mcvayandassociates_com/Documents/Shared%20with%20Everyone/Commercial%20Market%20Share.xlsm!6.%20Summary!R4C1:R14C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15C1:R25C5" TargetMode="External"/><Relationship Id="rId5" Type="http://schemas.openxmlformats.org/officeDocument/2006/relationships/image" Target="../media/image19.emf"/><Relationship Id="rId4" Type="http://schemas.openxmlformats.org/officeDocument/2006/relationships/oleObject" Target="https://mcvay-my.sharepoint.com/personal/david_mcvay_mcvayandassociates_com/Documents/Shared%20with%20Everyone/Commercial%20Market%20Share.xlsm!13.%20%20Nat%20Chgs%20in%20Share!%5bCommercial%20Market%20Share.xlsm%5d13.%20%20Nat%20Chgs%20in%20Share%20Chart%20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5.%20Tot%20Mkt%20BP%20Changes!%5bCommercial%20Market%20Share.xlsm%5d5.%20Tot%20Mkt%20BP%20Changes%20Chart%2010" TargetMode="External"/><Relationship Id="rId5" Type="http://schemas.openxmlformats.org/officeDocument/2006/relationships/image" Target="../media/image23.emf"/><Relationship Id="rId4" Type="http://schemas.openxmlformats.org/officeDocument/2006/relationships/oleObject" Target="https://mcvay-my.sharepoint.com/personal/david_mcvay_mcvayandassociates_com/Documents/Shared%20with%20Everyone/Commercial%20Market%20Share.xlsm!6.%20Summary!R26C1:R36C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13.%20%20Nat%20Chgs%20in%20Share!%5bCommercial%20Market%20Share.xlsm%5d13.%20%20Nat%20Chgs%20in%20Share%20Chart%204" TargetMode="External"/><Relationship Id="rId5" Type="http://schemas.openxmlformats.org/officeDocument/2006/relationships/image" Target="../media/image25.emf"/><Relationship Id="rId4" Type="http://schemas.openxmlformats.org/officeDocument/2006/relationships/oleObject" Target="https://mcvay-my.sharepoint.com/personal/david_mcvay_mcvayandassociates_com/Documents/Shared%20with%20Everyone/Commercial%20Market%20Share.xlsm!6.%20Summary!R37C1:R47C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48C1:R58C6" TargetMode="External"/><Relationship Id="rId5" Type="http://schemas.openxmlformats.org/officeDocument/2006/relationships/image" Target="../media/image29.emf"/><Relationship Id="rId4" Type="http://schemas.openxmlformats.org/officeDocument/2006/relationships/oleObject" Target="https://mcvay-my.sharepoint.com/personal/david_mcvay_mcvayandassociates_com/Documents/Shared%20with%20Everyone/Commercial%20Market%20Share.xlsm!5.%20Tot%20Mkt%20BP%20Changes!%5bCommercial%20Market%20Share.xlsm%5d5.%20Tot%20Mkt%20BP%20Changes%20Chart%201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59C1:R69C5" TargetMode="External"/><Relationship Id="rId5" Type="http://schemas.openxmlformats.org/officeDocument/2006/relationships/image" Target="../media/image31.emf"/><Relationship Id="rId4" Type="http://schemas.openxmlformats.org/officeDocument/2006/relationships/oleObject" Target="https://mcvay-my.sharepoint.com/personal/david_mcvay_mcvayandassociates_com/Documents/Shared%20with%20Everyone/Commercial%20Market%20Share.xlsm!13.%20%20Nat%20Chgs%20in%20Share!%5bCommercial%20Market%20Share.xlsm%5d13.%20%20Nat%20Chgs%20in%20Share%20Chart%20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5.%20Tot%20Mkt%20BP%20Changes!%5bCommercial%20Market%20Share.xlsm%5d5.%20Tot%20Mkt%20BP%20Changes%20Chart%2012" TargetMode="External"/><Relationship Id="rId5" Type="http://schemas.openxmlformats.org/officeDocument/2006/relationships/image" Target="../media/image35.emf"/><Relationship Id="rId4" Type="http://schemas.openxmlformats.org/officeDocument/2006/relationships/oleObject" Target="https://mcvay-my.sharepoint.com/personal/david_mcvay_mcvayandassociates_com/Documents/Shared%20with%20Everyone/Commercial%20Market%20Share.xlsm!6.%20Summary!R70C1:R80C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13.%20%20Nat%20Chgs%20in%20Share!%5bCommercial%20Market%20Share.xlsm%5d13.%20%20Nat%20Chgs%20in%20Share%20Chart%205" TargetMode="External"/><Relationship Id="rId5" Type="http://schemas.openxmlformats.org/officeDocument/2006/relationships/image" Target="../media/image37.emf"/><Relationship Id="rId4" Type="http://schemas.openxmlformats.org/officeDocument/2006/relationships/oleObject" Target="https://mcvay-my.sharepoint.com/personal/david_mcvay_mcvayandassociates_com/Documents/Shared%20with%20Everyone/Commercial%20Market%20Share.xlsm!6.%20Summary!R81C1:R91C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92C1:R102C6" TargetMode="External"/><Relationship Id="rId5" Type="http://schemas.openxmlformats.org/officeDocument/2006/relationships/image" Target="../media/image41.emf"/><Relationship Id="rId4" Type="http://schemas.openxmlformats.org/officeDocument/2006/relationships/oleObject" Target="https://mcvay-my.sharepoint.com/personal/david_mcvay_mcvayandassociates_com/Documents/Shared%20with%20Everyone/Commercial%20Market%20Share.xlsm!5.%20Tot%20Mkt%20BP%20Changes!%5bCommercial%20Market%20Share.xlsm%5d5.%20Tot%20Mkt%20BP%20Changes%20Chart%201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103C1:R113C5" TargetMode="External"/><Relationship Id="rId5" Type="http://schemas.openxmlformats.org/officeDocument/2006/relationships/image" Target="../media/image43.emf"/><Relationship Id="rId4" Type="http://schemas.openxmlformats.org/officeDocument/2006/relationships/oleObject" Target="https://mcvay-my.sharepoint.com/personal/david_mcvay_mcvayandassociates_com/Documents/Shared%20with%20Everyone/Commercial%20Market%20Share.xlsm!13.%20%20Nat%20Chgs%20in%20Share!%5bCommercial%20Market%20Share.xlsm%5d13.%20%20Nat%20Chgs%20in%20Share%20Chart%20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5.%20Tot%20Mkt%20BP%20Changes!%5bCommercial%20Market%20Share.xlsm%5d5.%20Tot%20Mkt%20BP%20Changes%20Chart%2014" TargetMode="External"/><Relationship Id="rId5" Type="http://schemas.openxmlformats.org/officeDocument/2006/relationships/image" Target="../media/image47.emf"/><Relationship Id="rId4" Type="http://schemas.openxmlformats.org/officeDocument/2006/relationships/oleObject" Target="https://mcvay-my.sharepoint.com/personal/david_mcvay_mcvayandassociates_com/Documents/Shared%20with%20Everyone/Commercial%20Market%20Share.xlsm!6.%20Summary!R114C1:R124C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13.%20%20Nat%20Chgs%20in%20Share!%5bCommercial%20Market%20Share.xlsm%5d13.%20%20Nat%20Chgs%20in%20Share%20Chart%207" TargetMode="External"/><Relationship Id="rId5" Type="http://schemas.openxmlformats.org/officeDocument/2006/relationships/image" Target="../media/image49.emf"/><Relationship Id="rId4" Type="http://schemas.openxmlformats.org/officeDocument/2006/relationships/oleObject" Target="https://mcvay-my.sharepoint.com/personal/david_mcvay_mcvayandassociates_com/Documents/Shared%20with%20Everyone/Commercial%20Market%20Share.xlsm!6.%20Summary!R125C1:R135C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136C1:R146C6" TargetMode="External"/><Relationship Id="rId5" Type="http://schemas.openxmlformats.org/officeDocument/2006/relationships/image" Target="../media/image53.emf"/><Relationship Id="rId4" Type="http://schemas.openxmlformats.org/officeDocument/2006/relationships/oleObject" Target="https://mcvay-my.sharepoint.com/personal/david_mcvay_mcvayandassociates_com/Documents/Shared%20with%20Everyone/Commercial%20Market%20Share.xlsm!5.%20Tot%20Mkt%20BP%20Changes!%5bCommercial%20Market%20Share.xlsm%5d5.%20Tot%20Mkt%20BP%20Changes%20Chart%201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13.%20%20Nat%20Chgs%20in%20Share!%5bCommercial%20Market%20Share.xlsm%5d13.%20%20Nat%20Chgs%20in%20Share%20Chart%209" TargetMode="External"/><Relationship Id="rId5" Type="http://schemas.openxmlformats.org/officeDocument/2006/relationships/image" Target="../media/image56.emf"/><Relationship Id="rId4" Type="http://schemas.openxmlformats.org/officeDocument/2006/relationships/oleObject" Target="https://mcvay-my.sharepoint.com/personal/david_mcvay_mcvayandassociates_com/Documents/Shared%20with%20Everyone/Commercial%20Market%20Share.xlsm!6.%20Summary!R147C1:R157C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5.%20Tot%20Mkt%20BP%20Changes!%5bCommercial%20Market%20Share.xlsm%5d5.%20Tot%20Mkt%20BP%20Changes%20Chart%206" TargetMode="External"/><Relationship Id="rId5" Type="http://schemas.openxmlformats.org/officeDocument/2006/relationships/image" Target="../media/image60.emf"/><Relationship Id="rId4" Type="http://schemas.openxmlformats.org/officeDocument/2006/relationships/oleObject" Target="https://mcvay-my.sharepoint.com/personal/david_mcvay_mcvayandassociates_com/Documents/Shared%20with%20Everyone/Commercial%20Market%20Share.xlsm!6.%20Summary!R158C1:R168C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13.%20%20Nat%20Chgs%20in%20Share!%5bCommercial%20Market%20Share.xlsm%5d13.%20%20Nat%20Chgs%20in%20Share%20Chart%2010" TargetMode="External"/><Relationship Id="rId5" Type="http://schemas.openxmlformats.org/officeDocument/2006/relationships/image" Target="../media/image62.emf"/><Relationship Id="rId4" Type="http://schemas.openxmlformats.org/officeDocument/2006/relationships/oleObject" Target="https://mcvay-my.sharepoint.com/personal/david_mcvay_mcvayandassociates_com/Documents/Shared%20with%20Everyone/Commercial%20Market%20Share.xlsm!6.%20Summary!R169C1:R179C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180C1:R190C6" TargetMode="External"/><Relationship Id="rId5" Type="http://schemas.openxmlformats.org/officeDocument/2006/relationships/image" Target="../media/image65.emf"/><Relationship Id="rId4" Type="http://schemas.openxmlformats.org/officeDocument/2006/relationships/oleObject" Target="https://mcvay-my.sharepoint.com/personal/david_mcvay_mcvayandassociates_com/Documents/Shared%20with%20Everyone/Commercial%20Market%20Share.xlsm!5.%20Tot%20Mkt%20BP%20Changes!%5bCommercial%20Market%20Share.xlsm%5d5.%20Tot%20Mkt%20BP%20Changes%20Chart%202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191C1:R201C5" TargetMode="External"/><Relationship Id="rId5" Type="http://schemas.openxmlformats.org/officeDocument/2006/relationships/image" Target="../media/image67.emf"/><Relationship Id="rId4" Type="http://schemas.openxmlformats.org/officeDocument/2006/relationships/oleObject" Target="https://mcvay-my.sharepoint.com/personal/david_mcvay_mcvayandassociates_com/Documents/Shared%20with%20Everyone/Commercial%20Market%20Share.xlsm!13.%20%20Nat%20Chgs%20in%20Share!%5bCommercial%20Market%20Share.xlsm%5d13.%20%20Nat%20Chgs%20in%20Share%20Chart%201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.xlsm!5.%20Tot%20Mkt%20BP%20Changes!%5bCommercial%20Market%20Share.xlsm%5d5.%20Tot%20Mkt%20BP%20Changes%20Chart%2018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1.emf"/><Relationship Id="rId5" Type="http://schemas.openxmlformats.org/officeDocument/2006/relationships/oleObject" Target="https://mcvay-my.sharepoint.com/personal/david_mcvay_mcvayandassociates_com/Documents/Shared%20with%20Everyone/Commercial%20Market%20Share.xlsm!6.%20Summary!R202C1:R212C6" TargetMode="External"/><Relationship Id="rId4" Type="http://schemas.openxmlformats.org/officeDocument/2006/relationships/image" Target="../media/image7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.xlsm!2.%20BofC%20Summary!R1C1:R22C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.xlsm!6.%20Summary!R213C1:R223C5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3.emf"/><Relationship Id="rId5" Type="http://schemas.openxmlformats.org/officeDocument/2006/relationships/oleObject" Target="https://mcvay-my.sharepoint.com/personal/david_mcvay_mcvayandassociates_com/Documents/Shared%20with%20Everyone/Commercial%20Market%20Share.xlsm!13.%20%20Nat%20Chgs%20in%20Share!%5bCommercial%20Market%20Share.xlsm%5d13.%20%20Nat%20Chgs%20in%20Share%20Chart%2012" TargetMode="External"/><Relationship Id="rId4" Type="http://schemas.openxmlformats.org/officeDocument/2006/relationships/image" Target="../media/image7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7" Type="http://schemas.openxmlformats.org/officeDocument/2006/relationships/image" Target="../media/image7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224C1:R232C6" TargetMode="External"/><Relationship Id="rId5" Type="http://schemas.openxmlformats.org/officeDocument/2006/relationships/image" Target="../media/image76.emf"/><Relationship Id="rId4" Type="http://schemas.openxmlformats.org/officeDocument/2006/relationships/oleObject" Target="https://mcvay-my.sharepoint.com/personal/david_mcvay_mcvayandassociates_com/Documents/Shared%20with%20Everyone/Commercial%20Market%20Share.xlsm!5.%20Tot%20Mkt%20BP%20Changes!%5bCommercial%20Market%20Share.xlsm%5d5.%20Tot%20Mkt%20BP%20Changes%20Chart%2019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7" Type="http://schemas.openxmlformats.org/officeDocument/2006/relationships/image" Target="../media/image7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233C1:R241C5" TargetMode="External"/><Relationship Id="rId5" Type="http://schemas.openxmlformats.org/officeDocument/2006/relationships/image" Target="../media/image78.emf"/><Relationship Id="rId4" Type="http://schemas.openxmlformats.org/officeDocument/2006/relationships/oleObject" Target="https://mcvay-my.sharepoint.com/personal/david_mcvay_mcvayandassociates_com/Documents/Shared%20with%20Everyone/Commercial%20Market%20Share.xlsm!11.%20QTRLY%20BP%20Change!%5bCommercial%20Market%20Share.xlsm%5d11.%20QTRLY%20BP%20Change%20Chart%20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264C1:R268C4" TargetMode="External"/><Relationship Id="rId5" Type="http://schemas.openxmlformats.org/officeDocument/2006/relationships/image" Target="../media/image81.emf"/><Relationship Id="rId4" Type="http://schemas.openxmlformats.org/officeDocument/2006/relationships/oleObject" Target="https://mcvay-my.sharepoint.com/personal/david_mcvay_mcvayandassociates_com/Documents/Shared%20with%20Everyone/Commercial%20Market%20Share.xlsm!13%205%20Yr%20Prov%20Chg!%5bCommercial%20Market%20Share.xlsm%5d13%205%20Yr%20Prov%20Chg%20Chart%2013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5.%20Tot%20Mkt%20BP%20Changes!%5bCommercial%20Market%20Share.xlsm%5d5.%20Tot%20Mkt%20BP%20Changes%20Chart%207" TargetMode="External"/><Relationship Id="rId5" Type="http://schemas.openxmlformats.org/officeDocument/2006/relationships/image" Target="../media/image84.emf"/><Relationship Id="rId4" Type="http://schemas.openxmlformats.org/officeDocument/2006/relationships/oleObject" Target="https://mcvay-my.sharepoint.com/personal/david_mcvay_mcvayandassociates_com/Documents/Shared%20with%20Everyone/Commercial%20Market%20Share.xlsm!6.%20Summary!R247C1:R257C6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oleObject" Target="https://mcvay-my.sharepoint.com/personal/david_mcvay_mcvayandassociates_com/Documents/Shared%20with%20Everyone/Commercial%20Market%20Share.xlsm!11.%20QTRLY%20BP%20Change!%5bCommercial%20Market%20Share.xlsm%5d11.%20QTRLY%20BP%20Change%20Chart%209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291C1:R297C4" TargetMode="External"/><Relationship Id="rId5" Type="http://schemas.openxmlformats.org/officeDocument/2006/relationships/image" Target="../media/image89.emf"/><Relationship Id="rId4" Type="http://schemas.openxmlformats.org/officeDocument/2006/relationships/oleObject" Target="https://mcvay-my.sharepoint.com/personal/david_mcvay_mcvayandassociates_com/Documents/Shared%20with%20Everyone/Commercial%20Market%20Share.xlsm!13%205%20Yr%20Prov%20Chg!%5bCommercial%20Market%20Share.xlsm%5d13%205%20Yr%20Prov%20Chg%20Chart%208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298C1:R302C4" TargetMode="External"/><Relationship Id="rId5" Type="http://schemas.openxmlformats.org/officeDocument/2006/relationships/image" Target="../media/image93.emf"/><Relationship Id="rId4" Type="http://schemas.openxmlformats.org/officeDocument/2006/relationships/oleObject" Target="https://mcvay-my.sharepoint.com/personal/david_mcvay_mcvayandassociates_com/Documents/Shared%20with%20Everyone/Commercial%20Market%20Share.xlsm!13%205%20Yr%20Prov%20Chg!%5bCommercial%20Market%20Share.xlsm%5d13%205%20Yr%20Prov%20Chg%20Chart%2020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7" Type="http://schemas.openxmlformats.org/officeDocument/2006/relationships/image" Target="../media/image9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303C1:R307C4" TargetMode="External"/><Relationship Id="rId5" Type="http://schemas.openxmlformats.org/officeDocument/2006/relationships/image" Target="../media/image96.emf"/><Relationship Id="rId4" Type="http://schemas.openxmlformats.org/officeDocument/2006/relationships/oleObject" Target="https://mcvay-my.sharepoint.com/personal/david_mcvay_mcvayandassociates_com/Documents/Shared%20with%20Everyone/Commercial%20Market%20Share.xlsm!13%205%20Yr%20Prov%20Chg!%5bCommercial%20Market%20Share.xlsm%5d13%205%20Yr%20Prov%20Chg%20Chart%2023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308C1:R312C4" TargetMode="External"/><Relationship Id="rId5" Type="http://schemas.openxmlformats.org/officeDocument/2006/relationships/image" Target="../media/image100.emf"/><Relationship Id="rId4" Type="http://schemas.openxmlformats.org/officeDocument/2006/relationships/oleObject" Target="https://mcvay-my.sharepoint.com/personal/david_mcvay_mcvayandassociates_com/Documents/Shared%20with%20Everyone/Commercial%20Market%20Share.xlsm!13%205%20Yr%20Prov%20Chg!%5bCommercial%20Market%20Share.xlsm%5d13%205%20Yr%20Prov%20Chg%20Chart%202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313C1:R316C4" TargetMode="External"/><Relationship Id="rId5" Type="http://schemas.openxmlformats.org/officeDocument/2006/relationships/image" Target="../media/image103.emf"/><Relationship Id="rId4" Type="http://schemas.openxmlformats.org/officeDocument/2006/relationships/oleObject" Target="https://mcvay-my.sharepoint.com/personal/david_mcvay_mcvayandassociates_com/Documents/Shared%20with%20Everyone/Commercial%20Market%20Share.xlsm!13%205%20Yr%20Prov%20Chg!%5bCommercial%20Market%20Share.xlsm%5d13%205%20Yr%20Prov%20Chg%20Chart%2025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7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317C1:R323C4" TargetMode="External"/><Relationship Id="rId5" Type="http://schemas.openxmlformats.org/officeDocument/2006/relationships/image" Target="../media/image106.emf"/><Relationship Id="rId4" Type="http://schemas.openxmlformats.org/officeDocument/2006/relationships/oleObject" Target="https://mcvay-my.sharepoint.com/personal/david_mcvay_mcvayandassociates_com/Documents/Shared%20with%20Everyone/Commercial%20Market%20Share.xlsm!13%205%20Yr%20Prov%20Chg!%5bCommercial%20Market%20Share.xlsm%5d13%205%20Yr%20Prov%20Chg%20Chart%2014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0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324C1:R330C4" TargetMode="External"/><Relationship Id="rId5" Type="http://schemas.openxmlformats.org/officeDocument/2006/relationships/image" Target="../media/image109.emf"/><Relationship Id="rId4" Type="http://schemas.openxmlformats.org/officeDocument/2006/relationships/oleObject" Target="https://mcvay-my.sharepoint.com/personal/david_mcvay_mcvayandassociates_com/Documents/Shared%20with%20Everyone/Commercial%20Market%20Share.xlsm!13%205%20Yr%20Prov%20Chg!%5bCommercial%20Market%20Share.xlsm%5d13%205%20Yr%20Prov%20Chg%20Chart%2016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331C1:R335C4" TargetMode="External"/><Relationship Id="rId5" Type="http://schemas.openxmlformats.org/officeDocument/2006/relationships/image" Target="../media/image112.emf"/><Relationship Id="rId4" Type="http://schemas.openxmlformats.org/officeDocument/2006/relationships/oleObject" Target="https://mcvay-my.sharepoint.com/personal/david_mcvay_mcvayandassociates_com/Documents/Shared%20with%20Everyone/Commercial%20Market%20Share.xlsm!13%205%20Yr%20Prov%20Chg!%5bCommercial%20Market%20Share.xlsm%5d13%205%20Yr%20Prov%20Chg%20Chart%2022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6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336C1:R340C4" TargetMode="External"/><Relationship Id="rId5" Type="http://schemas.openxmlformats.org/officeDocument/2006/relationships/image" Target="../media/image115.emf"/><Relationship Id="rId4" Type="http://schemas.openxmlformats.org/officeDocument/2006/relationships/oleObject" Target="https://mcvay-my.sharepoint.com/personal/david_mcvay_mcvayandassociates_com/Documents/Shared%20with%20Everyone/Commercial%20Market%20Share.xlsm!13%205%20Yr%20Prov%20Chg!%5bCommercial%20Market%20Share.xlsm%5d13%205%20Yr%20Prov%20Chg%20Chart%2021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1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341C1:R347C4" TargetMode="External"/><Relationship Id="rId5" Type="http://schemas.openxmlformats.org/officeDocument/2006/relationships/image" Target="../media/image118.emf"/><Relationship Id="rId4" Type="http://schemas.openxmlformats.org/officeDocument/2006/relationships/oleObject" Target="https://mcvay-my.sharepoint.com/personal/david_mcvay_mcvayandassociates_com/Documents/Shared%20with%20Everyone/Commercial%20Market%20Share.xlsm!13%205%20Yr%20Prov%20Chg!%5bCommercial%20Market%20Share.xlsm%5d13%205%20Yr%20Prov%20Chg%20Chart%2019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359C1:R369C5" TargetMode="External"/><Relationship Id="rId5" Type="http://schemas.openxmlformats.org/officeDocument/2006/relationships/image" Target="../media/image121.emf"/><Relationship Id="rId4" Type="http://schemas.openxmlformats.org/officeDocument/2006/relationships/oleObject" Target="https://mcvay-my.sharepoint.com/personal/david_mcvay_mcvayandassociates_com/Documents/Shared%20with%20Everyone/Commercial%20Market%20Share.xlsm!13%205%20Yr%20Prov%20Chg!%5bCommercial%20Market%20Share.xlsm%5d13%205%20Yr%20Prov%20Chg%20Chart%2018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3" Type="http://schemas.openxmlformats.org/officeDocument/2006/relationships/image" Target="../media/image124.png"/><Relationship Id="rId7" Type="http://schemas.openxmlformats.org/officeDocument/2006/relationships/oleObject" Target="https://mcvay-my.sharepoint.com/personal/david_mcvay_mcvayandassociates_com/Documents/Shared%20with%20Everyone/Commercial%20Market%20Share.xlsm!6.%20Summary!R370C1:R374C4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6.emf"/><Relationship Id="rId5" Type="http://schemas.openxmlformats.org/officeDocument/2006/relationships/oleObject" Target="https://mcvay-my.sharepoint.com/personal/david_mcvay_mcvayandassociates_com/Documents/Shared%20with%20Everyone/Commercial%20Market%20Share.xlsm!13%205%20Yr%20Prov%20Chg!%5bCommercial%20Market%20Share.xlsm%5d13%205%20Yr%20Prov%20Chg%20Chart%2017" TargetMode="External"/><Relationship Id="rId4" Type="http://schemas.openxmlformats.org/officeDocument/2006/relationships/image" Target="../media/image125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gif"/><Relationship Id="rId7" Type="http://schemas.openxmlformats.org/officeDocument/2006/relationships/image" Target="../media/image13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Relationship Id="rId6" Type="http://schemas.openxmlformats.org/officeDocument/2006/relationships/oleObject" Target="https://mcvay-my.sharepoint.com/personal/david_mcvay_mcvayandassociates_com/Documents/Shared%20with%20Everyone/Commercial%20Market%20Share.xlsm!6.%20Summary!R375C1:R379C4" TargetMode="External"/><Relationship Id="rId5" Type="http://schemas.openxmlformats.org/officeDocument/2006/relationships/image" Target="../media/image130.emf"/><Relationship Id="rId4" Type="http://schemas.openxmlformats.org/officeDocument/2006/relationships/oleObject" Target="https://mcvay-my.sharepoint.com/personal/david_mcvay_mcvayandassociates_com/Documents/Shared%20with%20Everyone/Commercial%20Market%20Share.xlsm!13%205%20Yr%20Prov%20Chg!%5bCommercial%20Market%20Share.xlsm%5d13%205%20Yr%20Prov%20Chg%20Chart%2015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3" Type="http://schemas.openxmlformats.org/officeDocument/2006/relationships/image" Target="../media/image132.png"/><Relationship Id="rId7" Type="http://schemas.openxmlformats.org/officeDocument/2006/relationships/oleObject" Target="https://mcvay-my.sharepoint.com/personal/david_mcvay_mcvayandassociates_com/Documents/Shared%20with%20Everyone/Commercial%20Market%20Share.xlsm!6.%20Summary!R380C1:R384C4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4.emf"/><Relationship Id="rId5" Type="http://schemas.openxmlformats.org/officeDocument/2006/relationships/oleObject" Target="https://mcvay-my.sharepoint.com/personal/david_mcvay_mcvayandassociates_com/Documents/Shared%20with%20Everyone/Commercial%20Market%20Share.xlsm!13%205%20Yr%20Prov%20Chg!%5bCommercial%20Market%20Share.xlsm%5d13%205%20Yr%20Prov%20Chg%20Chart%2012" TargetMode="External"/><Relationship Id="rId4" Type="http://schemas.openxmlformats.org/officeDocument/2006/relationships/image" Target="../media/image1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3" Type="http://schemas.openxmlformats.org/officeDocument/2006/relationships/image" Target="../media/image137.png"/><Relationship Id="rId7" Type="http://schemas.openxmlformats.org/officeDocument/2006/relationships/oleObject" Target="https://mcvay-my.sharepoint.com/personal/david_mcvay_mcvayandassociates_com/Documents/Shared%20with%20Everyone/Commercial%20Market%20Share.xlsm!6.%20Summary!R385C1:R389C4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9.emf"/><Relationship Id="rId5" Type="http://schemas.openxmlformats.org/officeDocument/2006/relationships/oleObject" Target="https://mcvay-my.sharepoint.com/personal/david_mcvay_mcvayandassociates_com/Documents/Shared%20with%20Everyone/Commercial%20Market%20Share.xlsm!13%205%20Yr%20Prov%20Chg!%5bCommercial%20Market%20Share.xlsm%5d13%205%20Yr%20Prov%20Chg%20Chart%2010" TargetMode="External"/><Relationship Id="rId4" Type="http://schemas.openxmlformats.org/officeDocument/2006/relationships/image" Target="../media/image138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https://mcvay-my.sharepoint.com/personal/david_mcvay_mcvayandassociates_com/Documents/Shared%20with%20Everyone/Commercial%20Market%20Share.xlsm!5.%20Tot%20Mkt%20BP%20Changes!%5bCommercial%20Market%20Share.xlsm%5d5.%20Tot%20Mkt%20BP%20Changes%20Chart%2023" TargetMode="Externa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4.emf"/><Relationship Id="rId5" Type="http://schemas.openxmlformats.org/officeDocument/2006/relationships/oleObject" Target="https://mcvay-my.sharepoint.com/personal/david_mcvay_mcvayandassociates_com/Documents/Shared%20with%20Everyone/Commercial%20Market%20Share.xlsm!6.%20Summary!R368C1:R378C6" TargetMode="External"/><Relationship Id="rId4" Type="http://schemas.openxmlformats.org/officeDocument/2006/relationships/image" Target="../media/image143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emf"/><Relationship Id="rId3" Type="http://schemas.openxmlformats.org/officeDocument/2006/relationships/oleObject" Target="https://mcvay-my.sharepoint.com/personal/david_mcvay_mcvayandassociates_com/Documents/Shared%20with%20Everyone/Commercial%20Market%20Share.xlsm!6.%20Summary!R443C1:R453C5" TargetMode="External"/><Relationship Id="rId7" Type="http://schemas.openxmlformats.org/officeDocument/2006/relationships/oleObject" Target="https://mcvay-my.sharepoint.com/personal/david_mcvay_mcvayandassociates_com/Documents/Shared%20with%20Everyone/Commercial%20Market%20Share.xlsm!6.%20Summary!R379C1:R389C5" TargetMode="Externa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6.emf"/><Relationship Id="rId5" Type="http://schemas.openxmlformats.org/officeDocument/2006/relationships/oleObject" Target="https://mcvay-my.sharepoint.com/personal/david_mcvay_mcvayandassociates_com/Documents/Shared%20with%20Everyone/Commercial%20Market%20Share.xlsm!11.%20QTRLY%20BP%20Change!%5bCommercial%20Market%20Share.xlsm%5d11.%20QTRLY%20BP%20Change%20Chart%2010" TargetMode="External"/><Relationship Id="rId4" Type="http://schemas.openxmlformats.org/officeDocument/2006/relationships/image" Target="../media/image14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https://mcvay-my.sharepoint.com/personal/david_mcvay_mcvayandassociates_com/Documents/Shared%20with%20Everyone/Commercial%20Market%20Share.xlsm!6.%20Summary!R455C1:R464C6" TargetMode="External"/><Relationship Id="rId7" Type="http://schemas.openxmlformats.org/officeDocument/2006/relationships/oleObject" Target="https://mcvay-my.sharepoint.com/personal/david_mcvay_mcvayandassociates_com/Documents/Shared%20with%20Everyone/Commercial%20Market%20Share.xlsm!6.%20Summary!R391C1:R400C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emf"/><Relationship Id="rId5" Type="http://schemas.openxmlformats.org/officeDocument/2006/relationships/oleObject" Target="https://mcvay-my.sharepoint.com/personal/david_mcvay_mcvayandassociates_com/Documents/Shared%20with%20Everyone/Commercial%20Market%20Share.xlsm!5.%20Tot%20Mkt%20BP%20Changes!%5bCommercial%20Market%20Share.xlsm%5d5.%20Tot%20Mkt%20BP%20Changes%20Chart%2020" TargetMode="Externa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752600"/>
            <a:ext cx="7772400" cy="990601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sz="5800" dirty="0"/>
            </a:br>
            <a:r>
              <a:rPr lang="en-US" dirty="0"/>
              <a:t> 2024</a:t>
            </a:r>
            <a:br>
              <a:rPr lang="en-US" dirty="0"/>
            </a:br>
            <a:r>
              <a:rPr lang="en-US" dirty="0"/>
              <a:t>Commercial Market Share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14768"/>
            <a:ext cx="7010400" cy="1600200"/>
          </a:xfrm>
        </p:spPr>
        <p:txBody>
          <a:bodyPr/>
          <a:lstStyle/>
          <a:p>
            <a:pPr eaLnBrk="1" hangingPunct="1"/>
            <a:r>
              <a:rPr lang="en-US" dirty="0"/>
              <a:t>Change in Share Analysis</a:t>
            </a:r>
          </a:p>
          <a:p>
            <a:pPr eaLnBrk="1" hangingPunct="1"/>
            <a:r>
              <a:rPr lang="en-US" dirty="0" err="1"/>
              <a:t>november</a:t>
            </a:r>
            <a:r>
              <a:rPr lang="en-US" dirty="0"/>
              <a:t> 2024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33E072-6086-4FD1-957B-C43BE77987F4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762000" y="4603750"/>
            <a:ext cx="4043363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/>
              <a:t>McVay and Associates Limited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0"/>
              <a:t>53 Parkinson Road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0"/>
              <a:t>Markham, Ontario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0"/>
              <a:t>L3P 4G6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0"/>
              <a:t>(416) 575-5580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0"/>
              <a:t>david.mcvay@mcvayandassociates.com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1400" y="33655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sp>
        <p:nvSpPr>
          <p:cNvPr id="27654" name="Rectangle 2"/>
          <p:cNvSpPr txBox="1">
            <a:spLocks noChangeArrowheads="1"/>
          </p:cNvSpPr>
          <p:nvPr/>
        </p:nvSpPr>
        <p:spPr bwMode="auto">
          <a:xfrm>
            <a:off x="914400" y="384175"/>
            <a:ext cx="6019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Smaller Banks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sz="1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Changes in Total Commercial Deposits and Loans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206CBEC-6988-1A93-82E2-BB9396F48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673971"/>
              </p:ext>
            </p:extLst>
          </p:nvPr>
        </p:nvGraphicFramePr>
        <p:xfrm>
          <a:off x="4191000" y="4605338"/>
          <a:ext cx="4781550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4781702" imgH="1719341" progId="Excel.SheetMacroEnabled.12">
                  <p:link updateAutomatic="1"/>
                </p:oleObj>
              </mc:Choice>
              <mc:Fallback>
                <p:oleObj name="Macro-Enabled Worksheet" r:id="rId3" imgW="4781702" imgH="1719341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206CBEC-6988-1A93-82E2-BB9396F486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4605338"/>
                        <a:ext cx="4781550" cy="171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353CEE3-CAA7-C62B-4C3C-580A969DC1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61594"/>
              </p:ext>
            </p:extLst>
          </p:nvPr>
        </p:nvGraphicFramePr>
        <p:xfrm>
          <a:off x="457200" y="1970088"/>
          <a:ext cx="313372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3133750" imgH="4095436" progId="Excel.SheetMacroEnabled.12">
                  <p:link updateAutomatic="1"/>
                </p:oleObj>
              </mc:Choice>
              <mc:Fallback>
                <p:oleObj name="Macro-Enabled Worksheet" r:id="rId5" imgW="3133750" imgH="4095436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353CEE3-CAA7-C62B-4C3C-580A969DC1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1970088"/>
                        <a:ext cx="3133725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AB3126D-A122-233A-2AAE-E864A6DF0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382552"/>
              </p:ext>
            </p:extLst>
          </p:nvPr>
        </p:nvGraphicFramePr>
        <p:xfrm>
          <a:off x="4191000" y="4602163"/>
          <a:ext cx="4781550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4781702" imgH="1528931" progId="Excel.SheetMacroEnabled.12">
                  <p:link updateAutomatic="1"/>
                </p:oleObj>
              </mc:Choice>
              <mc:Fallback>
                <p:oleObj name="Macro-Enabled Worksheet" r:id="rId7" imgW="4781702" imgH="1528931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AB3126D-A122-233A-2AAE-E864A6DF02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1000" y="4602163"/>
                        <a:ext cx="4781550" cy="152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4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0153" y="48419"/>
            <a:ext cx="42672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00800"/>
            <a:ext cx="984019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1400" y="33655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A6A6A6"/>
                </a:solidFill>
              </a:rPr>
              <a:t>Updated Monthly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78656"/>
            <a:ext cx="2586568" cy="96996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A5B4923-8529-6AFD-09F4-639F2FFF92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342147"/>
              </p:ext>
            </p:extLst>
          </p:nvPr>
        </p:nvGraphicFramePr>
        <p:xfrm>
          <a:off x="4191000" y="4022725"/>
          <a:ext cx="4781550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781702" imgH="2100162" progId="Excel.SheetMacroEnabled.12">
                  <p:link updateAutomatic="1"/>
                </p:oleObj>
              </mc:Choice>
              <mc:Fallback>
                <p:oleObj name="Macro-Enabled Worksheet" r:id="rId4" imgW="4781702" imgH="2100162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A5B4923-8529-6AFD-09F4-639F2FFF9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0" y="4022725"/>
                        <a:ext cx="4781550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0C0E404-5F9A-4355-AA3C-76D512932B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080454"/>
              </p:ext>
            </p:extLst>
          </p:nvPr>
        </p:nvGraphicFramePr>
        <p:xfrm>
          <a:off x="481013" y="2032000"/>
          <a:ext cx="3157537" cy="408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157322" imgH="4081317" progId="Excel.SheetMacroEnabled.12">
                  <p:link updateAutomatic="1"/>
                </p:oleObj>
              </mc:Choice>
              <mc:Fallback>
                <p:oleObj name="Macro-Enabled Worksheet" r:id="rId6" imgW="3157322" imgH="4081317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0C0E404-5F9A-4355-AA3C-76D512932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013" y="2032000"/>
                        <a:ext cx="3157537" cy="408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3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5344" y="116557"/>
            <a:ext cx="3810000" cy="1600200"/>
          </a:xfrm>
        </p:spPr>
        <p:txBody>
          <a:bodyPr>
            <a:normAutofit/>
          </a:bodyPr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/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33431" y="336550"/>
            <a:ext cx="1614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Quarterly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78656"/>
            <a:ext cx="2586568" cy="96996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F49ACDB-19DB-6C0B-7C97-430A2E6D16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601409"/>
              </p:ext>
            </p:extLst>
          </p:nvPr>
        </p:nvGraphicFramePr>
        <p:xfrm>
          <a:off x="762000" y="2095500"/>
          <a:ext cx="3386138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3386125" imgH="4024032" progId="Excel.SheetMacroEnabled.12">
                  <p:link updateAutomatic="1"/>
                </p:oleObj>
              </mc:Choice>
              <mc:Fallback>
                <p:oleObj name="Macro-Enabled Worksheet" r:id="rId4" imgW="3386125" imgH="4024032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F49ACDB-19DB-6C0B-7C97-430A2E6D16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2095500"/>
                        <a:ext cx="3386138" cy="402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AB5F9E7-DFC6-4FE1-C2AB-9CEC4C086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232693"/>
              </p:ext>
            </p:extLst>
          </p:nvPr>
        </p:nvGraphicFramePr>
        <p:xfrm>
          <a:off x="4886566" y="4022600"/>
          <a:ext cx="4081463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4081475" imgH="2100162" progId="Excel.SheetMacroEnabled.12">
                  <p:link updateAutomatic="1"/>
                </p:oleObj>
              </mc:Choice>
              <mc:Fallback>
                <p:oleObj name="Macro-Enabled Worksheet" r:id="rId6" imgW="4081475" imgH="2100162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AB5F9E7-DFC6-4FE1-C2AB-9CEC4C0869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86566" y="4022600"/>
                        <a:ext cx="4081463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6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25679" y="486044"/>
            <a:ext cx="36576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1400" y="33655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21" y="919195"/>
            <a:ext cx="3171358" cy="6873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3029BD5-8D44-D6C3-926C-AAFFB93EA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829493"/>
              </p:ext>
            </p:extLst>
          </p:nvPr>
        </p:nvGraphicFramePr>
        <p:xfrm>
          <a:off x="4191000" y="4037013"/>
          <a:ext cx="4781550" cy="210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781702" imgH="2100162" progId="Excel.SheetMacroEnabled.12">
                  <p:link updateAutomatic="1"/>
                </p:oleObj>
              </mc:Choice>
              <mc:Fallback>
                <p:oleObj name="Macro-Enabled Worksheet" r:id="rId4" imgW="4781702" imgH="2100162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3029BD5-8D44-D6C3-926C-AAFFB93EA5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0" y="4037013"/>
                        <a:ext cx="4781550" cy="210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B25938A-884E-2B9A-2CB6-BEA143EAA0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825707"/>
              </p:ext>
            </p:extLst>
          </p:nvPr>
        </p:nvGraphicFramePr>
        <p:xfrm>
          <a:off x="533400" y="2038350"/>
          <a:ext cx="3167063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167075" imgH="4076476" progId="Excel.SheetMacroEnabled.12">
                  <p:link updateAutomatic="1"/>
                </p:oleObj>
              </mc:Choice>
              <mc:Fallback>
                <p:oleObj name="Macro-Enabled Worksheet" r:id="rId6" imgW="3167075" imgH="4076476" progId="Excel.SheetMacroEnabled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B25938A-884E-2B9A-2CB6-BEA143EAA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2038350"/>
                        <a:ext cx="3167063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6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6383"/>
            <a:ext cx="33528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130065" y="228600"/>
            <a:ext cx="1614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Quarterly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21" y="919195"/>
            <a:ext cx="3171358" cy="6873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84AFEAF-2F0F-4A15-EFA8-71EA2A7E0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869673"/>
              </p:ext>
            </p:extLst>
          </p:nvPr>
        </p:nvGraphicFramePr>
        <p:xfrm>
          <a:off x="4876800" y="4038600"/>
          <a:ext cx="4081463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081475" imgH="2100162" progId="Excel.SheetMacroEnabled.12">
                  <p:link updateAutomatic="1"/>
                </p:oleObj>
              </mc:Choice>
              <mc:Fallback>
                <p:oleObj name="Macro-Enabled Worksheet" r:id="rId4" imgW="4081475" imgH="2100162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84AFEAF-2F0F-4A15-EFA8-71EA2A7E03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0" y="4038600"/>
                        <a:ext cx="4081463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4A8637B-ABF2-B05E-8F62-DC7290E0BA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767050"/>
              </p:ext>
            </p:extLst>
          </p:nvPr>
        </p:nvGraphicFramePr>
        <p:xfrm>
          <a:off x="685800" y="2035175"/>
          <a:ext cx="3386138" cy="400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86125" imgH="4005072" progId="Excel.SheetMacroEnabled.12">
                  <p:link updateAutomatic="1"/>
                </p:oleObj>
              </mc:Choice>
              <mc:Fallback>
                <p:oleObj name="Macro-Enabled Worksheet" r:id="rId6" imgW="3386125" imgH="4005072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4A8637B-ABF2-B05E-8F62-DC7290E0B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800" y="2035175"/>
                        <a:ext cx="3386138" cy="400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72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6600" y="92025"/>
            <a:ext cx="42672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1400" y="33655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A6A6A6"/>
                </a:solidFill>
              </a:rPr>
              <a:t>Updated Monthly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714" b="-439"/>
          <a:stretch/>
        </p:blipFill>
        <p:spPr>
          <a:xfrm>
            <a:off x="914400" y="795287"/>
            <a:ext cx="2256051" cy="89693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6BD066D-B463-A413-2A7F-B69803ECAA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420888"/>
              </p:ext>
            </p:extLst>
          </p:nvPr>
        </p:nvGraphicFramePr>
        <p:xfrm>
          <a:off x="539750" y="2030413"/>
          <a:ext cx="300513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3004922" imgH="4067197" progId="Excel.SheetMacroEnabled.12">
                  <p:link updateAutomatic="1"/>
                </p:oleObj>
              </mc:Choice>
              <mc:Fallback>
                <p:oleObj name="Macro-Enabled Worksheet" r:id="rId4" imgW="3004922" imgH="4067197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6BD066D-B463-A413-2A7F-B69803ECAA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750" y="2030413"/>
                        <a:ext cx="3005138" cy="406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A461E63-F2ED-02A1-0B99-AA9E607DF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889168"/>
              </p:ext>
            </p:extLst>
          </p:nvPr>
        </p:nvGraphicFramePr>
        <p:xfrm>
          <a:off x="4267200" y="4064000"/>
          <a:ext cx="4781550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4781702" imgH="2100162" progId="Excel.SheetMacroEnabled.12">
                  <p:link updateAutomatic="1"/>
                </p:oleObj>
              </mc:Choice>
              <mc:Fallback>
                <p:oleObj name="Macro-Enabled Worksheet" r:id="rId6" imgW="4781702" imgH="2100162" progId="Excel.SheetMacroEnabled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A461E63-F2ED-02A1-0B99-AA9E607DFF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7200" y="4064000"/>
                        <a:ext cx="4781550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9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4038600" cy="1600200"/>
          </a:xfrm>
        </p:spPr>
        <p:txBody>
          <a:bodyPr>
            <a:normAutofit/>
          </a:bodyPr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33431" y="336550"/>
            <a:ext cx="1614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Quarterly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714" b="-439"/>
          <a:stretch/>
        </p:blipFill>
        <p:spPr>
          <a:xfrm>
            <a:off x="914400" y="795287"/>
            <a:ext cx="2256051" cy="89693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B036FF1-5065-34DB-FF84-5C74A87E6F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5017"/>
              </p:ext>
            </p:extLst>
          </p:nvPr>
        </p:nvGraphicFramePr>
        <p:xfrm>
          <a:off x="625475" y="2057400"/>
          <a:ext cx="3390900" cy="400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3390595" imgH="4005072" progId="Excel.SheetMacroEnabled.12">
                  <p:link updateAutomatic="1"/>
                </p:oleObj>
              </mc:Choice>
              <mc:Fallback>
                <p:oleObj name="Macro-Enabled Worksheet" r:id="rId4" imgW="3390595" imgH="4005072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B036FF1-5065-34DB-FF84-5C74A87E6F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5475" y="2057400"/>
                        <a:ext cx="3390900" cy="400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B263337-EC40-E9A3-7008-89A586AFB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66103"/>
              </p:ext>
            </p:extLst>
          </p:nvPr>
        </p:nvGraphicFramePr>
        <p:xfrm>
          <a:off x="4845731" y="3984207"/>
          <a:ext cx="4081463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4081475" imgH="2100162" progId="Excel.SheetMacroEnabled.12">
                  <p:link updateAutomatic="1"/>
                </p:oleObj>
              </mc:Choice>
              <mc:Fallback>
                <p:oleObj name="Macro-Enabled Worksheet" r:id="rId6" imgW="4081475" imgH="2100162" progId="Excel.SheetMacroEnabled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B263337-EC40-E9A3-7008-89A586AFBA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45731" y="3984207"/>
                        <a:ext cx="4081463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5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7259" y="474662"/>
            <a:ext cx="3276600" cy="1600200"/>
          </a:xfrm>
        </p:spPr>
        <p:txBody>
          <a:bodyPr>
            <a:normAutofit/>
          </a:bodyPr>
          <a:lstStyle/>
          <a:p>
            <a:r>
              <a:rPr lang="en-CA" dirty="0"/>
              <a:t>% Changes in Share by Product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77000"/>
            <a:ext cx="984019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1400" y="33655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19" y="1037995"/>
            <a:ext cx="3151188" cy="5862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AA7C8D6-EFCF-1653-DB57-8F5D4A5809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591246"/>
              </p:ext>
            </p:extLst>
          </p:nvPr>
        </p:nvGraphicFramePr>
        <p:xfrm>
          <a:off x="4210050" y="4038600"/>
          <a:ext cx="4781550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781702" imgH="2100162" progId="Excel.SheetMacroEnabled.12">
                  <p:link updateAutomatic="1"/>
                </p:oleObj>
              </mc:Choice>
              <mc:Fallback>
                <p:oleObj name="Macro-Enabled Worksheet" r:id="rId4" imgW="4781702" imgH="2100162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AA7C8D6-EFCF-1653-DB57-8F5D4A5809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0050" y="4038600"/>
                        <a:ext cx="4781550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0AC4660-FB77-E1DE-7DE1-64DD33002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850058"/>
              </p:ext>
            </p:extLst>
          </p:nvPr>
        </p:nvGraphicFramePr>
        <p:xfrm>
          <a:off x="914400" y="2084388"/>
          <a:ext cx="2986088" cy="407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2985821" imgH="4071635" progId="Excel.SheetMacroEnabled.12">
                  <p:link updateAutomatic="1"/>
                </p:oleObj>
              </mc:Choice>
              <mc:Fallback>
                <p:oleObj name="Macro-Enabled Worksheet" r:id="rId6" imgW="2985821" imgH="4071635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0AC4660-FB77-E1DE-7DE1-64DD330026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2084388"/>
                        <a:ext cx="2986088" cy="407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1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16557"/>
            <a:ext cx="32766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66165" y="6457706"/>
            <a:ext cx="984019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19" y="1037995"/>
            <a:ext cx="3151188" cy="5862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F252F443-4DDC-1E3F-59E1-C34E43CFE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431" y="336550"/>
            <a:ext cx="1614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Quarterly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D8BC821-4E40-A5E9-54AF-E44C04B397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110571"/>
              </p:ext>
            </p:extLst>
          </p:nvPr>
        </p:nvGraphicFramePr>
        <p:xfrm>
          <a:off x="4895316" y="4048968"/>
          <a:ext cx="4081463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081475" imgH="2100162" progId="Excel.SheetMacroEnabled.12">
                  <p:link updateAutomatic="1"/>
                </p:oleObj>
              </mc:Choice>
              <mc:Fallback>
                <p:oleObj name="Macro-Enabled Worksheet" r:id="rId4" imgW="4081475" imgH="2100162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D8BC821-4E40-A5E9-54AF-E44C04B397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5316" y="4048968"/>
                        <a:ext cx="4081463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B5EC5CC-0C7A-0EF5-65CA-446A45644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554015"/>
              </p:ext>
            </p:extLst>
          </p:nvPr>
        </p:nvGraphicFramePr>
        <p:xfrm>
          <a:off x="927100" y="2117725"/>
          <a:ext cx="3390900" cy="400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90595" imgH="4005072" progId="Excel.SheetMacroEnabled.12">
                  <p:link updateAutomatic="1"/>
                </p:oleObj>
              </mc:Choice>
              <mc:Fallback>
                <p:oleObj name="Macro-Enabled Worksheet" r:id="rId6" imgW="3390595" imgH="4005072" progId="Excel.SheetMacroEnabled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B5EC5CC-0C7A-0EF5-65CA-446A456440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7100" y="2117725"/>
                        <a:ext cx="3390900" cy="400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9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0"/>
            <a:ext cx="49530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2917" y="336550"/>
            <a:ext cx="14955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52" y="501750"/>
            <a:ext cx="1357392" cy="11080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91748D-B40C-B8C6-7F48-92423B70C2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797365"/>
              </p:ext>
            </p:extLst>
          </p:nvPr>
        </p:nvGraphicFramePr>
        <p:xfrm>
          <a:off x="381000" y="2028825"/>
          <a:ext cx="3057525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3057347" imgH="4109959" progId="Excel.SheetMacroEnabled.12">
                  <p:link updateAutomatic="1"/>
                </p:oleObj>
              </mc:Choice>
              <mc:Fallback>
                <p:oleObj name="Macro-Enabled Worksheet" r:id="rId4" imgW="3057347" imgH="4109959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91748D-B40C-B8C6-7F48-92423B70C2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2028825"/>
                        <a:ext cx="3057525" cy="411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B8FD3D3-0DB4-8D90-EE50-EF908641EB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768771"/>
              </p:ext>
            </p:extLst>
          </p:nvPr>
        </p:nvGraphicFramePr>
        <p:xfrm>
          <a:off x="4191000" y="4019550"/>
          <a:ext cx="4781550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4781702" imgH="2100162" progId="Excel.SheetMacroEnabled.12">
                  <p:link updateAutomatic="1"/>
                </p:oleObj>
              </mc:Choice>
              <mc:Fallback>
                <p:oleObj name="Macro-Enabled Worksheet" r:id="rId6" imgW="4781702" imgH="2100162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B8FD3D3-0DB4-8D90-EE50-EF908641EB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4019550"/>
                        <a:ext cx="4781550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1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424862" cy="42672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CA" sz="1000" b="1" dirty="0">
                <a:latin typeface="+mn-lt"/>
              </a:rPr>
              <a:t>Market Size and Growth Trends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Total deposits and loans			3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Deposits				4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Business Loans			</a:t>
            </a:r>
            <a:r>
              <a:rPr lang="en-CA" sz="1000" dirty="0"/>
              <a:t>5</a:t>
            </a:r>
            <a:endParaRPr lang="en-CA" sz="1000" dirty="0">
              <a:latin typeface="+mn-lt"/>
            </a:endParaRP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Non-Residential Mortgages			8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Total Commercial Share – Banks		</a:t>
            </a:r>
            <a:r>
              <a:rPr lang="en-CA" sz="1000" dirty="0"/>
              <a:t>9</a:t>
            </a:r>
            <a:endParaRPr lang="en-CA" sz="1000" dirty="0">
              <a:latin typeface="+mn-lt"/>
            </a:endParaRPr>
          </a:p>
          <a:p>
            <a:pPr marL="628650" lvl="1" indent="-171450">
              <a:buFont typeface="Wingdings" charset="2"/>
              <a:buChar char="§"/>
            </a:pPr>
            <a:endParaRPr lang="en-CA" sz="1000" dirty="0">
              <a:latin typeface="+mn-lt"/>
            </a:endParaRPr>
          </a:p>
          <a:p>
            <a:pPr>
              <a:buFont typeface="Wingdings" charset="2"/>
              <a:buChar char="§"/>
            </a:pPr>
            <a:r>
              <a:rPr lang="en-CA" sz="1000" b="1" dirty="0">
                <a:latin typeface="+mn-lt"/>
              </a:rPr>
              <a:t>Bank Results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Royal Bank      			10</a:t>
            </a:r>
          </a:p>
          <a:p>
            <a:pPr lvl="1">
              <a:buFont typeface="Wingdings" charset="2"/>
              <a:buChar char="§"/>
            </a:pPr>
            <a:r>
              <a:rPr lang="en-CA" sz="1000" dirty="0"/>
              <a:t>TDCT				12</a:t>
            </a:r>
            <a:endParaRPr lang="en-CA" sz="1000" dirty="0">
              <a:latin typeface="+mn-lt"/>
            </a:endParaRP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Bank of Montreal			14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Bank of Nova Scotia			16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CIBC				</a:t>
            </a:r>
            <a:r>
              <a:rPr lang="en-CA" sz="1000" dirty="0"/>
              <a:t>18</a:t>
            </a:r>
            <a:endParaRPr lang="en-CA" sz="1000" dirty="0">
              <a:latin typeface="+mn-lt"/>
            </a:endParaRP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National				20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HSBC				22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Laurentian			24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Canadian Western Bank			26	</a:t>
            </a:r>
          </a:p>
          <a:p>
            <a:pPr lvl="1">
              <a:buFont typeface="Wingdings" charset="2"/>
              <a:buChar char="§"/>
            </a:pPr>
            <a:r>
              <a:rPr lang="en-CA" sz="1000" dirty="0">
                <a:latin typeface="+mn-lt"/>
              </a:rPr>
              <a:t>Other Banks			</a:t>
            </a:r>
            <a:r>
              <a:rPr lang="en-CA" sz="1000" dirty="0"/>
              <a:t>28</a:t>
            </a:r>
            <a:r>
              <a:rPr lang="en-CA" sz="1000" dirty="0">
                <a:latin typeface="+mn-lt"/>
              </a:rPr>
              <a:t> 											</a:t>
            </a:r>
          </a:p>
          <a:p>
            <a:pPr>
              <a:buFont typeface="Wingdings" charset="2"/>
              <a:buChar char="§"/>
            </a:pPr>
            <a:endParaRPr lang="en-US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C1CB0-86DE-438A-B358-040B7861E3E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05400" y="1752600"/>
            <a:ext cx="43100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CA" sz="1000" dirty="0">
                <a:solidFill>
                  <a:srgbClr val="7F7F7F"/>
                </a:solidFill>
              </a:rPr>
              <a:t>Credit Union and Other Results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Desjardins		30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 err="1">
                <a:solidFill>
                  <a:srgbClr val="7F7F7F"/>
                </a:solidFill>
              </a:rPr>
              <a:t>Vancity</a:t>
            </a:r>
            <a:r>
              <a:rPr lang="en-CA" sz="1000" b="0" dirty="0">
                <a:solidFill>
                  <a:srgbClr val="7F7F7F"/>
                </a:solidFill>
              </a:rPr>
              <a:t>		32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sz="1000" b="0" dirty="0">
                <a:solidFill>
                  <a:srgbClr val="7F7F7F"/>
                </a:solidFill>
              </a:rPr>
              <a:t>Coast Capital		33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First West		35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Prospera		36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ATB Financial		37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Servus		38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Connect First		39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Conexus		40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Affinity		41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Access		42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Steinbach		43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Assiniboine		44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Meridian		45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Libro		46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Alterna		47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First Ontario		48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DUCA		49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CA" sz="1000" b="0" dirty="0">
                <a:solidFill>
                  <a:srgbClr val="7F7F7F"/>
                </a:solidFill>
              </a:rPr>
              <a:t>Uni Financial		50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endParaRPr lang="en-US" sz="1000" b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740" y="429806"/>
            <a:ext cx="48768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52" y="501750"/>
            <a:ext cx="1357392" cy="11080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7A2E0EB4-0473-31F0-C6A2-9FFD5705F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431" y="336550"/>
            <a:ext cx="1614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Quarterly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B8EF083-03D1-205D-0965-5CE3F239A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051211"/>
              </p:ext>
            </p:extLst>
          </p:nvPr>
        </p:nvGraphicFramePr>
        <p:xfrm>
          <a:off x="989013" y="2074863"/>
          <a:ext cx="3390900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3390595" imgH="4005072" progId="Excel.SheetMacroEnabled.12">
                  <p:link updateAutomatic="1"/>
                </p:oleObj>
              </mc:Choice>
              <mc:Fallback>
                <p:oleObj name="Macro-Enabled Worksheet" r:id="rId4" imgW="3390595" imgH="4005072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B8EF083-03D1-205D-0965-5CE3F239A8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9013" y="2074863"/>
                        <a:ext cx="3390900" cy="4005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5DC4A32-763F-844F-F10E-01DB760161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449607"/>
              </p:ext>
            </p:extLst>
          </p:nvPr>
        </p:nvGraphicFramePr>
        <p:xfrm>
          <a:off x="4866513" y="4002165"/>
          <a:ext cx="4081463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4081475" imgH="2100162" progId="Excel.SheetMacroEnabled.12">
                  <p:link updateAutomatic="1"/>
                </p:oleObj>
              </mc:Choice>
              <mc:Fallback>
                <p:oleObj name="Macro-Enabled Worksheet" r:id="rId6" imgW="4081475" imgH="2100162" progId="Excel.SheetMacroEnabled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5DC4A32-763F-844F-F10E-01DB760161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6513" y="4002165"/>
                        <a:ext cx="4081463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84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62405" y="455365"/>
            <a:ext cx="38862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15200" y="30480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4400" y="609600"/>
            <a:ext cx="2723358" cy="990600"/>
            <a:chOff x="609600" y="381000"/>
            <a:chExt cx="2723358" cy="990600"/>
          </a:xfrm>
        </p:grpSpPr>
        <p:sp>
          <p:nvSpPr>
            <p:cNvPr id="4" name="Rectangle 3"/>
            <p:cNvSpPr/>
            <p:nvPr/>
          </p:nvSpPr>
          <p:spPr>
            <a:xfrm>
              <a:off x="609600" y="381000"/>
              <a:ext cx="2590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4014"/>
            <a:stretch/>
          </p:blipFill>
          <p:spPr>
            <a:xfrm>
              <a:off x="609600" y="474661"/>
              <a:ext cx="2723358" cy="836763"/>
            </a:xfrm>
            <a:prstGeom prst="rect">
              <a:avLst/>
            </a:prstGeom>
            <a:ln>
              <a:noFill/>
            </a:ln>
            <a:effectLst/>
          </p:spPr>
        </p:pic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80E2BDD-3E28-F36F-F534-A9B9D6BE82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258324"/>
              </p:ext>
            </p:extLst>
          </p:nvPr>
        </p:nvGraphicFramePr>
        <p:xfrm>
          <a:off x="4191000" y="4038600"/>
          <a:ext cx="4781550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781702" imgH="2100162" progId="Excel.SheetMacroEnabled.12">
                  <p:link updateAutomatic="1"/>
                </p:oleObj>
              </mc:Choice>
              <mc:Fallback>
                <p:oleObj name="Macro-Enabled Worksheet" r:id="rId4" imgW="4781702" imgH="2100162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80E2BDD-3E28-F36F-F534-A9B9D6BE82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0" y="4038600"/>
                        <a:ext cx="4781550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0F8945B-951A-0004-874B-CE52BA2A5E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53444"/>
              </p:ext>
            </p:extLst>
          </p:nvPr>
        </p:nvGraphicFramePr>
        <p:xfrm>
          <a:off x="635000" y="1981200"/>
          <a:ext cx="300513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004922" imgH="4114800" progId="Excel.SheetMacroEnabled.12">
                  <p:link updateAutomatic="1"/>
                </p:oleObj>
              </mc:Choice>
              <mc:Fallback>
                <p:oleObj name="Macro-Enabled Worksheet" r:id="rId6" imgW="3004922" imgH="4114800" progId="Excel.SheetMacroEnabled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0F8945B-951A-0004-874B-CE52BA2A5E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000" y="1981200"/>
                        <a:ext cx="3005138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0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523" y="92944"/>
            <a:ext cx="38862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4400" y="609600"/>
            <a:ext cx="2723358" cy="990600"/>
            <a:chOff x="609600" y="381000"/>
            <a:chExt cx="2723358" cy="990600"/>
          </a:xfrm>
        </p:grpSpPr>
        <p:sp>
          <p:nvSpPr>
            <p:cNvPr id="12" name="Rectangle 11"/>
            <p:cNvSpPr/>
            <p:nvPr/>
          </p:nvSpPr>
          <p:spPr>
            <a:xfrm>
              <a:off x="609600" y="381000"/>
              <a:ext cx="2590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4014"/>
            <a:stretch/>
          </p:blipFill>
          <p:spPr>
            <a:xfrm>
              <a:off x="609600" y="474661"/>
              <a:ext cx="2723358" cy="836763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5" name="Text Box 11">
            <a:extLst>
              <a:ext uri="{FF2B5EF4-FFF2-40B4-BE49-F238E27FC236}">
                <a16:creationId xmlns:a16="http://schemas.microsoft.com/office/drawing/2014/main" id="{89BC3E50-785D-0135-BB75-414C78A9C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431" y="336550"/>
            <a:ext cx="1614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Quarterly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D0DBEF1-1C4D-4825-3B61-BA5A82BCB9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7133"/>
              </p:ext>
            </p:extLst>
          </p:nvPr>
        </p:nvGraphicFramePr>
        <p:xfrm>
          <a:off x="4866513" y="4038600"/>
          <a:ext cx="4081463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081475" imgH="2100162" progId="Excel.SheetMacroEnabled.12">
                  <p:link updateAutomatic="1"/>
                </p:oleObj>
              </mc:Choice>
              <mc:Fallback>
                <p:oleObj name="Macro-Enabled Worksheet" r:id="rId4" imgW="4081475" imgH="2100162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D0DBEF1-1C4D-4825-3B61-BA5A82BCB9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6513" y="4038600"/>
                        <a:ext cx="4081463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4EC284B-26F6-93D4-1873-144D44B804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576789"/>
              </p:ext>
            </p:extLst>
          </p:nvPr>
        </p:nvGraphicFramePr>
        <p:xfrm>
          <a:off x="581025" y="2079625"/>
          <a:ext cx="3390900" cy="400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90595" imgH="4005072" progId="Excel.SheetMacroEnabled.12">
                  <p:link updateAutomatic="1"/>
                </p:oleObj>
              </mc:Choice>
              <mc:Fallback>
                <p:oleObj name="Macro-Enabled Worksheet" r:id="rId6" imgW="3390595" imgH="4005072" progId="Excel.SheetMacroEnabled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4EC284B-26F6-93D4-1873-144D44B804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1025" y="2079625"/>
                        <a:ext cx="3390900" cy="400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6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39144" y="413544"/>
            <a:ext cx="38862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15200" y="30480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pic>
        <p:nvPicPr>
          <p:cNvPr id="7" name="Picture 6" descr="Laurentian Bank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28240" r="6481" b="29166"/>
          <a:stretch/>
        </p:blipFill>
        <p:spPr>
          <a:xfrm>
            <a:off x="938719" y="788012"/>
            <a:ext cx="2590800" cy="851264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DBA4FF7-F061-1625-97CE-9EBD9A082A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783818"/>
              </p:ext>
            </p:extLst>
          </p:nvPr>
        </p:nvGraphicFramePr>
        <p:xfrm>
          <a:off x="838200" y="1989681"/>
          <a:ext cx="2947987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2947395" imgH="4181987" progId="Excel.SheetMacroEnabled.12">
                  <p:link updateAutomatic="1"/>
                </p:oleObj>
              </mc:Choice>
              <mc:Fallback>
                <p:oleObj name="Macro-Enabled Worksheet" r:id="rId4" imgW="2947395" imgH="4181987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DBA4FF7-F061-1625-97CE-9EBD9A082A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989681"/>
                        <a:ext cx="2947987" cy="418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AF27853-F1AE-3EA4-DC34-B9FE37FAF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220828"/>
              </p:ext>
            </p:extLst>
          </p:nvPr>
        </p:nvGraphicFramePr>
        <p:xfrm>
          <a:off x="4191000" y="4061095"/>
          <a:ext cx="4781550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4781702" imgH="2100162" progId="Excel.SheetMacroEnabled.12">
                  <p:link updateAutomatic="1"/>
                </p:oleObj>
              </mc:Choice>
              <mc:Fallback>
                <p:oleObj name="Macro-Enabled Worksheet" r:id="rId6" imgW="4781702" imgH="2100162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AF27853-F1AE-3EA4-DC34-B9FE37FAF0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4061095"/>
                        <a:ext cx="4781550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219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030" y="142570"/>
            <a:ext cx="38862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Laurentian Bank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28240" r="6481" b="29166"/>
          <a:stretch/>
        </p:blipFill>
        <p:spPr>
          <a:xfrm>
            <a:off x="938719" y="788012"/>
            <a:ext cx="2590800" cy="851264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DCE61255-A553-E0F7-9F26-25E14A08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431" y="336550"/>
            <a:ext cx="1614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Quarterly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606DFE9-7AFC-A289-F77C-446CCA68D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395326"/>
              </p:ext>
            </p:extLst>
          </p:nvPr>
        </p:nvGraphicFramePr>
        <p:xfrm>
          <a:off x="4897503" y="4038030"/>
          <a:ext cx="4081463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081475" imgH="2100162" progId="Excel.SheetMacroEnabled.12">
                  <p:link updateAutomatic="1"/>
                </p:oleObj>
              </mc:Choice>
              <mc:Fallback>
                <p:oleObj name="Macro-Enabled Worksheet" r:id="rId4" imgW="4081475" imgH="2100162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606DFE9-7AFC-A289-F77C-446CCA68DF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7503" y="4038030"/>
                        <a:ext cx="4081463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0B50E9D-8BC9-D227-1067-EBD17F9E17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027618"/>
              </p:ext>
            </p:extLst>
          </p:nvPr>
        </p:nvGraphicFramePr>
        <p:xfrm>
          <a:off x="762000" y="2088580"/>
          <a:ext cx="3387725" cy="404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87831" imgH="4049317" progId="Excel.SheetMacroEnabled.12">
                  <p:link updateAutomatic="1"/>
                </p:oleObj>
              </mc:Choice>
              <mc:Fallback>
                <p:oleObj name="Macro-Enabled Worksheet" r:id="rId6" imgW="3387831" imgH="4049317" progId="Excel.SheetMacroEnabled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0B50E9D-8BC9-D227-1067-EBD17F9E1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" y="2088580"/>
                        <a:ext cx="3387725" cy="404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74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39144" y="413544"/>
            <a:ext cx="38862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15200" y="30480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2A6656-868D-05CC-E5D5-0D92BFC56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2209800" cy="58018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7035F52-63CC-51E5-5500-F557476F9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086377"/>
              </p:ext>
            </p:extLst>
          </p:nvPr>
        </p:nvGraphicFramePr>
        <p:xfrm>
          <a:off x="4191000" y="4038600"/>
          <a:ext cx="4781550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781702" imgH="2100162" progId="Excel.SheetMacroEnabled.12">
                  <p:link updateAutomatic="1"/>
                </p:oleObj>
              </mc:Choice>
              <mc:Fallback>
                <p:oleObj name="Macro-Enabled Worksheet" r:id="rId4" imgW="4781702" imgH="2100162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7035F52-63CC-51E5-5500-F557476F9E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0" y="4038600"/>
                        <a:ext cx="4781550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E8028C9-9E76-716B-3830-374DD84761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041398"/>
              </p:ext>
            </p:extLst>
          </p:nvPr>
        </p:nvGraphicFramePr>
        <p:xfrm>
          <a:off x="762000" y="1954213"/>
          <a:ext cx="2971800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2971597" imgH="4166840" progId="Excel.SheetMacroEnabled.12">
                  <p:link updateAutomatic="1"/>
                </p:oleObj>
              </mc:Choice>
              <mc:Fallback>
                <p:oleObj name="Macro-Enabled Worksheet" r:id="rId6" imgW="2971597" imgH="4166840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E8028C9-9E76-716B-3830-374DD84761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" y="1954213"/>
                        <a:ext cx="2971800" cy="416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06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030" y="142570"/>
            <a:ext cx="38862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841DF4-2985-C263-6D94-ED3F2C899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2209800" cy="58018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3611181B-AF57-60BC-EC40-457BD4AF4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431" y="336550"/>
            <a:ext cx="1614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Quarterly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33D1C44-88D8-9DE8-101D-D63099744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012325"/>
              </p:ext>
            </p:extLst>
          </p:nvPr>
        </p:nvGraphicFramePr>
        <p:xfrm>
          <a:off x="4850106" y="4038600"/>
          <a:ext cx="4081463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081475" imgH="2100162" progId="Excel.SheetMacroEnabled.12">
                  <p:link updateAutomatic="1"/>
                </p:oleObj>
              </mc:Choice>
              <mc:Fallback>
                <p:oleObj name="Macro-Enabled Worksheet" r:id="rId4" imgW="4081475" imgH="2100162" progId="Excel.SheetMacroEnabled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33D1C44-88D8-9DE8-101D-D630997449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0106" y="4038600"/>
                        <a:ext cx="4081463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305115A-F4B5-5EC8-5561-2E456B9BF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253861"/>
              </p:ext>
            </p:extLst>
          </p:nvPr>
        </p:nvGraphicFramePr>
        <p:xfrm>
          <a:off x="1066800" y="2130426"/>
          <a:ext cx="3392487" cy="400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92509" imgH="4008218" progId="Excel.SheetMacroEnabled.12">
                  <p:link updateAutomatic="1"/>
                </p:oleObj>
              </mc:Choice>
              <mc:Fallback>
                <p:oleObj name="Macro-Enabled Worksheet" r:id="rId6" imgW="3392509" imgH="4008218" progId="Excel.SheetMacroEnabled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305115A-F4B5-5EC8-5561-2E456B9BF9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2130426"/>
                        <a:ext cx="3392487" cy="400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7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36017" y="368333"/>
            <a:ext cx="38862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15200" y="30480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100CEB-5CE3-0C45-BE1A-42327017B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3" y="1066800"/>
            <a:ext cx="3420310" cy="462204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3376EF1-279F-2C85-BA73-640B53AE13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804253"/>
              </p:ext>
            </p:extLst>
          </p:nvPr>
        </p:nvGraphicFramePr>
        <p:xfrm>
          <a:off x="457200" y="1987550"/>
          <a:ext cx="2976563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2976474" imgH="4133760" progId="Excel.SheetMacroEnabled.12">
                  <p:link updateAutomatic="1"/>
                </p:oleObj>
              </mc:Choice>
              <mc:Fallback>
                <p:oleObj name="Macro-Enabled Worksheet" r:id="rId4" imgW="2976474" imgH="4133760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3376EF1-279F-2C85-BA73-640B53AE1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987550"/>
                        <a:ext cx="2976563" cy="413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1834B1F-4F9E-2690-B680-89796ED605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993283"/>
              </p:ext>
            </p:extLst>
          </p:nvPr>
        </p:nvGraphicFramePr>
        <p:xfrm>
          <a:off x="4191000" y="4054475"/>
          <a:ext cx="4781550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4781702" imgH="2100162" progId="Excel.SheetMacroEnabled.12">
                  <p:link updateAutomatic="1"/>
                </p:oleObj>
              </mc:Choice>
              <mc:Fallback>
                <p:oleObj name="Macro-Enabled Worksheet" r:id="rId6" imgW="4781702" imgH="2100162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1834B1F-4F9E-2690-B680-89796ED605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4054475"/>
                        <a:ext cx="4781550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7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13843"/>
            <a:ext cx="38862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25B3AA-B801-0F41-9841-37A97814F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3" y="1066800"/>
            <a:ext cx="3420310" cy="462204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289319BE-FC8E-0715-62FF-8E910E221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431" y="336550"/>
            <a:ext cx="1614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Quarterly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11E1526-85AC-2FA0-3598-153BC9BB58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827013"/>
              </p:ext>
            </p:extLst>
          </p:nvPr>
        </p:nvGraphicFramePr>
        <p:xfrm>
          <a:off x="914400" y="2137373"/>
          <a:ext cx="3392487" cy="400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3392509" imgH="4008218" progId="Excel.SheetMacroEnabled.12">
                  <p:link updateAutomatic="1"/>
                </p:oleObj>
              </mc:Choice>
              <mc:Fallback>
                <p:oleObj name="Macro-Enabled Worksheet" r:id="rId4" imgW="3392509" imgH="4008218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11E1526-85AC-2FA0-3598-153BC9BB58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2137373"/>
                        <a:ext cx="3392487" cy="400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ED6C441-A651-AAE6-AA3B-DC98832676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826105"/>
              </p:ext>
            </p:extLst>
          </p:nvPr>
        </p:nvGraphicFramePr>
        <p:xfrm>
          <a:off x="4873805" y="4028411"/>
          <a:ext cx="4081463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4081475" imgH="2100162" progId="Excel.SheetMacroEnabled.12">
                  <p:link updateAutomatic="1"/>
                </p:oleObj>
              </mc:Choice>
              <mc:Fallback>
                <p:oleObj name="Macro-Enabled Worksheet" r:id="rId6" imgW="4081475" imgH="2100162" progId="Excel.SheetMacroEnabled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ED6C441-A651-AAE6-AA3B-DC98832676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3805" y="4028411"/>
                        <a:ext cx="4081463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66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0" y="436107"/>
            <a:ext cx="40386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1400" y="33655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14400" y="1027237"/>
            <a:ext cx="2057400" cy="63709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Other Banks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C5529F-CAEE-BD5A-C998-13F1E9EEAFCD}"/>
              </a:ext>
            </a:extLst>
          </p:cNvPr>
          <p:cNvSpPr txBox="1"/>
          <p:nvPr/>
        </p:nvSpPr>
        <p:spPr>
          <a:xfrm>
            <a:off x="4114800" y="2036307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Change in April 2024 due to acquisition of HSBC by RBC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7B935CD-8E07-DBDC-1FDB-E30789F734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043689"/>
              </p:ext>
            </p:extLst>
          </p:nvPr>
        </p:nvGraphicFramePr>
        <p:xfrm>
          <a:off x="626268" y="1801019"/>
          <a:ext cx="2862263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2862275" imgH="4443177" progId="Excel.SheetMacroEnabled.12">
                  <p:link updateAutomatic="1"/>
                </p:oleObj>
              </mc:Choice>
              <mc:Fallback>
                <p:oleObj name="Macro-Enabled Worksheet" r:id="rId3" imgW="2862275" imgH="4443177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7B935CD-8E07-DBDC-1FDB-E30789F734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6268" y="1801019"/>
                        <a:ext cx="2862263" cy="444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31FD1AC-CC5B-01DD-24C7-BB31FE2F55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797552"/>
              </p:ext>
            </p:extLst>
          </p:nvPr>
        </p:nvGraphicFramePr>
        <p:xfrm>
          <a:off x="4135438" y="4022725"/>
          <a:ext cx="4781550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4781702" imgH="2100162" progId="Excel.SheetMacroEnabled.12">
                  <p:link updateAutomatic="1"/>
                </p:oleObj>
              </mc:Choice>
              <mc:Fallback>
                <p:oleObj name="Macro-Enabled Worksheet" r:id="rId5" imgW="4781702" imgH="2100162" progId="Excel.SheetMacroEnabled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31FD1AC-CC5B-01DD-24C7-BB31FE2F55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5438" y="4022725"/>
                        <a:ext cx="4781550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5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Commercial Deposits and Loans</a:t>
            </a:r>
            <a:endParaRPr lang="en-CA" dirty="0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C15E7D-E7FD-42BC-B381-7DC3FF569165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304800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>
                <a:solidFill>
                  <a:srgbClr val="7F7F7F"/>
                </a:solidFill>
              </a:rPr>
              <a:t>Updated Monthly</a:t>
            </a:r>
            <a:endParaRPr lang="en-US" b="0" dirty="0">
              <a:solidFill>
                <a:srgbClr val="7F7F7F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AF1301A-9617-5BB3-EFE6-99906831A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068815"/>
              </p:ext>
            </p:extLst>
          </p:nvPr>
        </p:nvGraphicFramePr>
        <p:xfrm>
          <a:off x="914400" y="1828800"/>
          <a:ext cx="33528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5638800" imgH="6662749" progId="Excel.SheetMacroEnabled.12">
                  <p:link updateAutomatic="1"/>
                </p:oleObj>
              </mc:Choice>
              <mc:Fallback>
                <p:oleObj name="Macro-Enabled Worksheet" r:id="rId3" imgW="5638800" imgH="6662749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AF1301A-9617-5BB3-EFE6-99906831A8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33528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623" y="155099"/>
            <a:ext cx="3886200" cy="1600200"/>
          </a:xfrm>
        </p:spPr>
        <p:txBody>
          <a:bodyPr/>
          <a:lstStyle/>
          <a:p>
            <a:r>
              <a:rPr lang="en-CA" dirty="0"/>
              <a:t>Changes in Share of National Commercial Market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4400" y="1027237"/>
            <a:ext cx="2057400" cy="63709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Other Banks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6D816BAC-9BCD-8286-A827-8620257B9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431" y="336550"/>
            <a:ext cx="1614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Quarterly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A42817B-8151-0F5C-C11D-D0E645E85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03099"/>
              </p:ext>
            </p:extLst>
          </p:nvPr>
        </p:nvGraphicFramePr>
        <p:xfrm>
          <a:off x="4863596" y="4038600"/>
          <a:ext cx="4081463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4081475" imgH="2100162" progId="Excel.SheetMacroEnabled.12">
                  <p:link updateAutomatic="1"/>
                </p:oleObj>
              </mc:Choice>
              <mc:Fallback>
                <p:oleObj name="Macro-Enabled Worksheet" r:id="rId3" imgW="4081475" imgH="2100162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A42817B-8151-0F5C-C11D-D0E645E851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3596" y="4038600"/>
                        <a:ext cx="4081463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CD0D301-A77E-0D1B-8C58-93AC95C3A0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167761"/>
              </p:ext>
            </p:extLst>
          </p:nvPr>
        </p:nvGraphicFramePr>
        <p:xfrm>
          <a:off x="1219200" y="2130426"/>
          <a:ext cx="3392487" cy="400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3392509" imgH="4008218" progId="Excel.SheetMacroEnabled.12">
                  <p:link updateAutomatic="1"/>
                </p:oleObj>
              </mc:Choice>
              <mc:Fallback>
                <p:oleObj name="Macro-Enabled Worksheet" r:id="rId5" imgW="3392509" imgH="4008218" progId="Excel.SheetMacroEnabled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CD0D301-A77E-0D1B-8C58-93AC95C3A0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2130426"/>
                        <a:ext cx="3392487" cy="400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90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6600" y="429806"/>
            <a:ext cx="38100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34868" y="336550"/>
            <a:ext cx="16116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Quarterly</a:t>
            </a:r>
          </a:p>
        </p:txBody>
      </p:sp>
      <p:pic>
        <p:nvPicPr>
          <p:cNvPr id="3" name="Picture 2" descr="Desjardi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5779"/>
            <a:ext cx="2286000" cy="7193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3EA4AA7-E83E-CE97-5E45-D85E5631EC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569582"/>
              </p:ext>
            </p:extLst>
          </p:nvPr>
        </p:nvGraphicFramePr>
        <p:xfrm>
          <a:off x="534988" y="1982788"/>
          <a:ext cx="3109912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3109773" imgH="4176522" progId="Excel.SheetMacroEnabled.12">
                  <p:link updateAutomatic="1"/>
                </p:oleObj>
              </mc:Choice>
              <mc:Fallback>
                <p:oleObj name="Macro-Enabled Worksheet" r:id="rId4" imgW="3109773" imgH="4176522" progId="Excel.SheetMacroEnabled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3EA4AA7-E83E-CE97-5E45-D85E5631EC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4988" y="1982788"/>
                        <a:ext cx="3109912" cy="417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E4EB639-7833-EAFC-E591-FE77B605A4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479924"/>
              </p:ext>
            </p:extLst>
          </p:nvPr>
        </p:nvGraphicFramePr>
        <p:xfrm>
          <a:off x="4136544" y="4343400"/>
          <a:ext cx="4781550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4781702" imgH="1719341" progId="Excel.SheetMacroEnabled.12">
                  <p:link updateAutomatic="1"/>
                </p:oleObj>
              </mc:Choice>
              <mc:Fallback>
                <p:oleObj name="Macro-Enabled Worksheet" r:id="rId6" imgW="4781702" imgH="1719341" progId="Excel.SheetMacroEnabled.12">
                  <p:link updateAutomatic="1"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E4EB639-7833-EAFC-E591-FE77B605A4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36544" y="4343400"/>
                        <a:ext cx="4781550" cy="171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08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6485" y="355801"/>
            <a:ext cx="3581400" cy="1600200"/>
          </a:xfrm>
        </p:spPr>
        <p:txBody>
          <a:bodyPr/>
          <a:lstStyle/>
          <a:p>
            <a:r>
              <a:rPr lang="en-CA" dirty="0"/>
              <a:t>Change in Share of Quebec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7333428" y="336550"/>
            <a:ext cx="1614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Quarterly</a:t>
            </a:r>
          </a:p>
        </p:txBody>
      </p:sp>
      <p:pic>
        <p:nvPicPr>
          <p:cNvPr id="8" name="Picture 7" descr="Desjardi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5779"/>
            <a:ext cx="2286000" cy="7193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0AF5BC7-E8A8-2EBC-3E20-C5BBFB9F5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818158"/>
              </p:ext>
            </p:extLst>
          </p:nvPr>
        </p:nvGraphicFramePr>
        <p:xfrm>
          <a:off x="125413" y="1893888"/>
          <a:ext cx="4452937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452925" imgH="4319330" progId="Excel.SheetMacroEnabled.12">
                  <p:link updateAutomatic="1"/>
                </p:oleObj>
              </mc:Choice>
              <mc:Fallback>
                <p:oleObj name="Macro-Enabled Worksheet" r:id="rId4" imgW="4452925" imgH="4319330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0AF5BC7-E8A8-2EBC-3E20-C5BBFB9F50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413" y="1893888"/>
                        <a:ext cx="4452937" cy="431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6F250B4-FD01-83ED-C950-AF594E7EA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138908"/>
              </p:ext>
            </p:extLst>
          </p:nvPr>
        </p:nvGraphicFramePr>
        <p:xfrm>
          <a:off x="4949825" y="4511675"/>
          <a:ext cx="4081463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4081475" imgH="1719341" progId="Excel.SheetMacroEnabled.12">
                  <p:link updateAutomatic="1"/>
                </p:oleObj>
              </mc:Choice>
              <mc:Fallback>
                <p:oleObj name="Macro-Enabled Worksheet" r:id="rId6" imgW="4081475" imgH="1719341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6F250B4-FD01-83ED-C950-AF594E7EAA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9825" y="4511675"/>
                        <a:ext cx="4081463" cy="171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0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486" y="394792"/>
            <a:ext cx="3886200" cy="1600200"/>
          </a:xfrm>
        </p:spPr>
        <p:txBody>
          <a:bodyPr/>
          <a:lstStyle/>
          <a:p>
            <a:r>
              <a:rPr lang="en-CA" dirty="0"/>
              <a:t>Change in Share of BC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865783"/>
            <a:ext cx="2514600" cy="779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EA9631-355A-028B-4699-20D2BCBE2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117124"/>
              </p:ext>
            </p:extLst>
          </p:nvPr>
        </p:nvGraphicFramePr>
        <p:xfrm>
          <a:off x="838200" y="1828800"/>
          <a:ext cx="4329113" cy="434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328973" imgH="4347972" progId="Excel.SheetMacroEnabled.12">
                  <p:link updateAutomatic="1"/>
                </p:oleObj>
              </mc:Choice>
              <mc:Fallback>
                <p:oleObj name="Macro-Enabled Worksheet" r:id="rId4" imgW="4328973" imgH="4347972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FEA9631-355A-028B-4699-20D2BCBE2F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828800"/>
                        <a:ext cx="4329113" cy="434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6831C57-5188-5061-A4D1-C6FB7B426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744882"/>
              </p:ext>
            </p:extLst>
          </p:nvPr>
        </p:nvGraphicFramePr>
        <p:xfrm>
          <a:off x="5535613" y="523875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81248" imgH="957296" progId="Excel.SheetMacroEnabled.12">
                  <p:link updateAutomatic="1"/>
                </p:oleObj>
              </mc:Choice>
              <mc:Fallback>
                <p:oleObj name="Macro-Enabled Worksheet" r:id="rId6" imgW="3381248" imgH="957296" progId="Excel.SheetMacroEnabled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6831C57-5188-5061-A4D1-C6FB7B4263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35613" y="5238750"/>
                        <a:ext cx="33813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6600" y="429806"/>
            <a:ext cx="3810000" cy="1600200"/>
          </a:xfrm>
        </p:spPr>
        <p:txBody>
          <a:bodyPr/>
          <a:lstStyle/>
          <a:p>
            <a:r>
              <a:rPr lang="en-CA" dirty="0"/>
              <a:t>% Changes in Share by Product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1938" y="336550"/>
            <a:ext cx="1497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23AD4B7-FD79-0B45-89FE-5CD76C3B3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89000"/>
            <a:ext cx="2679700" cy="78740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B4FAD2C-716B-DBA9-023B-025061C18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740409"/>
              </p:ext>
            </p:extLst>
          </p:nvPr>
        </p:nvGraphicFramePr>
        <p:xfrm>
          <a:off x="4143375" y="4038600"/>
          <a:ext cx="4781550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781702" imgH="2100162" progId="Excel.SheetMacroEnabled.12">
                  <p:link updateAutomatic="1"/>
                </p:oleObj>
              </mc:Choice>
              <mc:Fallback>
                <p:oleObj name="Macro-Enabled Worksheet" r:id="rId4" imgW="4781702" imgH="2100162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B4FAD2C-716B-DBA9-023B-025061C18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5" y="4038600"/>
                        <a:ext cx="4781550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2937815-B705-D7B7-A595-5CE20D7A8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41562"/>
              </p:ext>
            </p:extLst>
          </p:nvPr>
        </p:nvGraphicFramePr>
        <p:xfrm>
          <a:off x="619125" y="1890713"/>
          <a:ext cx="3395663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95472" imgH="4238647" progId="Excel.SheetMacroEnabled.12">
                  <p:link updateAutomatic="1"/>
                </p:oleObj>
              </mc:Choice>
              <mc:Fallback>
                <p:oleObj name="Macro-Enabled Worksheet" r:id="rId6" imgW="3395472" imgH="4238647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2937815-B705-D7B7-A595-5CE20D7A8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9125" y="1890713"/>
                        <a:ext cx="3395663" cy="423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2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475049"/>
            <a:ext cx="3810000" cy="1600200"/>
          </a:xfrm>
        </p:spPr>
        <p:txBody>
          <a:bodyPr/>
          <a:lstStyle/>
          <a:p>
            <a:r>
              <a:rPr lang="en-CA" dirty="0"/>
              <a:t>% Changes in Share of BC Banks</a:t>
            </a:r>
            <a:br>
              <a:rPr lang="en-CA" dirty="0"/>
            </a:b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33431" y="336550"/>
            <a:ext cx="1614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Quarterly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23AD4B7-FD79-0B45-89FE-5CD76C3B3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89000"/>
            <a:ext cx="2679700" cy="78740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16E8EF7-5ED0-A346-7999-0C4C2ECE4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977738"/>
              </p:ext>
            </p:extLst>
          </p:nvPr>
        </p:nvGraphicFramePr>
        <p:xfrm>
          <a:off x="460375" y="1800225"/>
          <a:ext cx="3629025" cy="438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3628746" imgH="4386296" progId="Excel.SheetMacroEnabled.12">
                  <p:link updateAutomatic="1"/>
                </p:oleObj>
              </mc:Choice>
              <mc:Fallback>
                <p:oleObj name="Macro-Enabled Worksheet" r:id="rId4" imgW="3628746" imgH="4386296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16E8EF7-5ED0-A346-7999-0C4C2ECE43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0375" y="1800225"/>
                        <a:ext cx="3629025" cy="438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7E5D16A-3480-62B6-DC15-6F56C8414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676" y="4099560"/>
            <a:ext cx="3924300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04247"/>
            <a:ext cx="3962400" cy="1600200"/>
          </a:xfrm>
        </p:spPr>
        <p:txBody>
          <a:bodyPr/>
          <a:lstStyle/>
          <a:p>
            <a:r>
              <a:rPr lang="en-CA" dirty="0"/>
              <a:t>Change in Share of BC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11" name="Picture 10" descr="firstwest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45649"/>
            <a:ext cx="2529214" cy="682625"/>
          </a:xfrm>
          <a:prstGeom prst="rect">
            <a:avLst/>
          </a:prstGeom>
          <a:solidFill>
            <a:srgbClr val="1200B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753305A-2A17-42BB-BDA1-0E6E01713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013940"/>
              </p:ext>
            </p:extLst>
          </p:nvPr>
        </p:nvGraphicFramePr>
        <p:xfrm>
          <a:off x="762000" y="1841500"/>
          <a:ext cx="4329113" cy="432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328973" imgH="4329012" progId="Excel.SheetMacroEnabled.12">
                  <p:link updateAutomatic="1"/>
                </p:oleObj>
              </mc:Choice>
              <mc:Fallback>
                <p:oleObj name="Macro-Enabled Worksheet" r:id="rId4" imgW="4328973" imgH="4329012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753305A-2A17-42BB-BDA1-0E6E01713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1841500"/>
                        <a:ext cx="4329113" cy="432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3E04E7F-E563-641C-E492-E17C200DB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733691"/>
              </p:ext>
            </p:extLst>
          </p:nvPr>
        </p:nvGraphicFramePr>
        <p:xfrm>
          <a:off x="5616575" y="4930775"/>
          <a:ext cx="3381375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81248" imgH="1338117" progId="Excel.SheetMacroEnabled.12">
                  <p:link updateAutomatic="1"/>
                </p:oleObj>
              </mc:Choice>
              <mc:Fallback>
                <p:oleObj name="Macro-Enabled Worksheet" r:id="rId6" imgW="3381248" imgH="1338117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3E04E7F-E563-641C-E492-E17C200DB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16575" y="4930775"/>
                        <a:ext cx="3381375" cy="133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509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403" y="404247"/>
            <a:ext cx="3962400" cy="1600200"/>
          </a:xfrm>
        </p:spPr>
        <p:txBody>
          <a:bodyPr/>
          <a:lstStyle/>
          <a:p>
            <a:r>
              <a:rPr lang="en-CA" dirty="0"/>
              <a:t>Change in Share of BC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E2E476-A4C3-C847-A3C2-59B9279DC8FD}"/>
              </a:ext>
            </a:extLst>
          </p:cNvPr>
          <p:cNvSpPr txBox="1"/>
          <p:nvPr/>
        </p:nvSpPr>
        <p:spPr>
          <a:xfrm>
            <a:off x="5356673" y="2057400"/>
            <a:ext cx="348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Merged with Westminster in 2020.  Includes Westminster historical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707E25-5922-3C02-51D6-97BF3C775B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76200"/>
            <a:ext cx="1811339" cy="1600201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839B8B-D11B-024F-61EB-61FDB8509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113664"/>
              </p:ext>
            </p:extLst>
          </p:nvPr>
        </p:nvGraphicFramePr>
        <p:xfrm>
          <a:off x="628650" y="1905000"/>
          <a:ext cx="4329113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328973" imgH="4314489" progId="Excel.SheetMacroEnabled.12">
                  <p:link updateAutomatic="1"/>
                </p:oleObj>
              </mc:Choice>
              <mc:Fallback>
                <p:oleObj name="Macro-Enabled Worksheet" r:id="rId4" imgW="4328973" imgH="4314489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839B8B-D11B-024F-61EB-61FDB85094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1905000"/>
                        <a:ext cx="4329113" cy="431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5013DAC-5D31-B644-5B96-4DA944C1A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514685"/>
              </p:ext>
            </p:extLst>
          </p:nvPr>
        </p:nvGraphicFramePr>
        <p:xfrm>
          <a:off x="5535613" y="523875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81248" imgH="957296" progId="Excel.SheetMacroEnabled.12">
                  <p:link updateAutomatic="1"/>
                </p:oleObj>
              </mc:Choice>
              <mc:Fallback>
                <p:oleObj name="Macro-Enabled Worksheet" r:id="rId6" imgW="3381248" imgH="957296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5013DAC-5D31-B644-5B96-4DA944C1AB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35613" y="5238750"/>
                        <a:ext cx="33813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30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29806"/>
            <a:ext cx="4419600" cy="1600200"/>
          </a:xfrm>
        </p:spPr>
        <p:txBody>
          <a:bodyPr/>
          <a:lstStyle/>
          <a:p>
            <a:r>
              <a:rPr lang="en-CA" dirty="0"/>
              <a:t>Change in Share of Alberta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F4932-F949-0B40-BB5A-C6EA18DC5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7" y="1110190"/>
            <a:ext cx="3249553" cy="56621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34C95A8-F2FC-56CA-6978-472242C3D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833660"/>
              </p:ext>
            </p:extLst>
          </p:nvPr>
        </p:nvGraphicFramePr>
        <p:xfrm>
          <a:off x="152400" y="1849438"/>
          <a:ext cx="4329113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328973" imgH="4333853" progId="Excel.SheetMacroEnabled.12">
                  <p:link updateAutomatic="1"/>
                </p:oleObj>
              </mc:Choice>
              <mc:Fallback>
                <p:oleObj name="Macro-Enabled Worksheet" r:id="rId4" imgW="4328973" imgH="4333853" progId="Excel.SheetMacroEnabled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34C95A8-F2FC-56CA-6978-472242C3D5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849438"/>
                        <a:ext cx="4329113" cy="433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FBD5677-143E-C1F1-F20B-64158D28C4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841773"/>
              </p:ext>
            </p:extLst>
          </p:nvPr>
        </p:nvGraphicFramePr>
        <p:xfrm>
          <a:off x="5529263" y="523875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81248" imgH="957296" progId="Excel.SheetMacroEnabled.12">
                  <p:link updateAutomatic="1"/>
                </p:oleObj>
              </mc:Choice>
              <mc:Fallback>
                <p:oleObj name="Macro-Enabled Worksheet" r:id="rId6" imgW="3381248" imgH="957296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FBD5677-143E-C1F1-F20B-64158D28C4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29263" y="5238750"/>
                        <a:ext cx="33813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33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29806"/>
            <a:ext cx="4419600" cy="1600200"/>
          </a:xfrm>
        </p:spPr>
        <p:txBody>
          <a:bodyPr/>
          <a:lstStyle/>
          <a:p>
            <a:r>
              <a:rPr lang="en-CA" dirty="0"/>
              <a:t>Change in Share of Alberta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1B28FB-76BC-BD42-A62F-C047FEC88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865180"/>
            <a:ext cx="1950791" cy="81122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1B81A03-C3E0-A842-293E-7DF2E7E52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495447"/>
              </p:ext>
            </p:extLst>
          </p:nvPr>
        </p:nvGraphicFramePr>
        <p:xfrm>
          <a:off x="152400" y="1828800"/>
          <a:ext cx="4329113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328973" imgH="4381455" progId="Excel.SheetMacroEnabled.12">
                  <p:link updateAutomatic="1"/>
                </p:oleObj>
              </mc:Choice>
              <mc:Fallback>
                <p:oleObj name="Macro-Enabled Worksheet" r:id="rId4" imgW="4328973" imgH="4381455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1B81A03-C3E0-A842-293E-7DF2E7E52B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828800"/>
                        <a:ext cx="4329113" cy="438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CF9466D-D7B0-A8AD-4707-CCC7BF5DB6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403727"/>
              </p:ext>
            </p:extLst>
          </p:nvPr>
        </p:nvGraphicFramePr>
        <p:xfrm>
          <a:off x="5638800" y="523875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81248" imgH="957296" progId="Excel.SheetMacroEnabled.12">
                  <p:link updateAutomatic="1"/>
                </p:oleObj>
              </mc:Choice>
              <mc:Fallback>
                <p:oleObj name="Macro-Enabled Worksheet" r:id="rId6" imgW="3381248" imgH="957296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CF9466D-D7B0-A8AD-4707-CCC7BF5DB6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8800" y="5238750"/>
                        <a:ext cx="33813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70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Commercial Deposits</a:t>
            </a:r>
          </a:p>
        </p:txBody>
      </p:sp>
      <p:graphicFrame>
        <p:nvGraphicFramePr>
          <p:cNvPr id="2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949080"/>
              </p:ext>
            </p:extLst>
          </p:nvPr>
        </p:nvGraphicFramePr>
        <p:xfrm>
          <a:off x="76200" y="1858113"/>
          <a:ext cx="4008437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1B752C-7835-439B-B130-DC91DEF2BA0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04800"/>
            <a:ext cx="1611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>
                <a:solidFill>
                  <a:srgbClr val="7F7F7F"/>
                </a:solidFill>
              </a:rPr>
              <a:t>Updated Quarterly</a:t>
            </a:r>
            <a:endParaRPr lang="en-US" b="0" dirty="0">
              <a:solidFill>
                <a:srgbClr val="7F7F7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5CB74-3340-5D95-1A07-F1D396CE7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500" y="1858113"/>
            <a:ext cx="4357688" cy="4133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417903"/>
            <a:ext cx="4419600" cy="1600200"/>
          </a:xfrm>
        </p:spPr>
        <p:txBody>
          <a:bodyPr/>
          <a:lstStyle/>
          <a:p>
            <a:r>
              <a:rPr lang="en-CA" dirty="0"/>
              <a:t>Change in Share of Alberta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8B216B-1260-E648-84E1-5E41212A64B6}"/>
              </a:ext>
            </a:extLst>
          </p:cNvPr>
          <p:cNvSpPr/>
          <p:nvPr/>
        </p:nvSpPr>
        <p:spPr>
          <a:xfrm>
            <a:off x="5401560" y="2055565"/>
            <a:ext cx="3437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/>
              <a:t>Merged with Chinook Credit Union Nov ‘14. Merged with Mountain View Credit Union August 2018.</a:t>
            </a:r>
            <a:endParaRPr lang="en-CA" b="0" dirty="0"/>
          </a:p>
        </p:txBody>
      </p:sp>
      <p:pic>
        <p:nvPicPr>
          <p:cNvPr id="12" name="Picture 11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40CB9FEE-9F8A-74E2-F03D-91FFE0E791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8" y="457200"/>
            <a:ext cx="2477663" cy="1128713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9FF4AE7-177E-A115-F9D3-3EA49DF31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303790"/>
              </p:ext>
            </p:extLst>
          </p:nvPr>
        </p:nvGraphicFramePr>
        <p:xfrm>
          <a:off x="609600" y="1868488"/>
          <a:ext cx="4329113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328973" imgH="4343131" progId="Excel.SheetMacroEnabled.12">
                  <p:link updateAutomatic="1"/>
                </p:oleObj>
              </mc:Choice>
              <mc:Fallback>
                <p:oleObj name="Macro-Enabled Worksheet" r:id="rId4" imgW="4328973" imgH="4343131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9FF4AE7-177E-A115-F9D3-3EA49DF31F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868488"/>
                        <a:ext cx="4329113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D238C2F-FA19-ACBE-8687-E3B407E628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870736"/>
              </p:ext>
            </p:extLst>
          </p:nvPr>
        </p:nvGraphicFramePr>
        <p:xfrm>
          <a:off x="5535613" y="5410200"/>
          <a:ext cx="33813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81248" imgH="766886" progId="Excel.SheetMacroEnabled.12">
                  <p:link updateAutomatic="1"/>
                </p:oleObj>
              </mc:Choice>
              <mc:Fallback>
                <p:oleObj name="Macro-Enabled Worksheet" r:id="rId6" imgW="3381248" imgH="766886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D238C2F-FA19-ACBE-8687-E3B407E628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35613" y="5410200"/>
                        <a:ext cx="3381375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1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29806"/>
            <a:ext cx="4419600" cy="1600200"/>
          </a:xfrm>
        </p:spPr>
        <p:txBody>
          <a:bodyPr/>
          <a:lstStyle/>
          <a:p>
            <a:r>
              <a:rPr lang="en-CA" dirty="0"/>
              <a:t>Change in Share of Saskatchewan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7B3C19F-5470-5FB6-714B-68AE61387C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1384"/>
            <a:ext cx="2641600" cy="97790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0F1BF36-5F88-E49A-6A92-2F7CC5353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409795"/>
              </p:ext>
            </p:extLst>
          </p:nvPr>
        </p:nvGraphicFramePr>
        <p:xfrm>
          <a:off x="152400" y="1795463"/>
          <a:ext cx="4338638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338320" imgH="4371773" progId="Excel.SheetMacroEnabled.12">
                  <p:link updateAutomatic="1"/>
                </p:oleObj>
              </mc:Choice>
              <mc:Fallback>
                <p:oleObj name="Macro-Enabled Worksheet" r:id="rId4" imgW="4338320" imgH="4371773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0F1BF36-5F88-E49A-6A92-2F7CC5353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795463"/>
                        <a:ext cx="4338638" cy="437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A710464-6044-75D5-6947-EC687FFD8B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048831"/>
              </p:ext>
            </p:extLst>
          </p:nvPr>
        </p:nvGraphicFramePr>
        <p:xfrm>
          <a:off x="5535613" y="4967288"/>
          <a:ext cx="3381375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81248" imgH="1338117" progId="Excel.SheetMacroEnabled.12">
                  <p:link updateAutomatic="1"/>
                </p:oleObj>
              </mc:Choice>
              <mc:Fallback>
                <p:oleObj name="Macro-Enabled Worksheet" r:id="rId6" imgW="3381248" imgH="1338117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A710464-6044-75D5-6947-EC687FFD8B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35613" y="4967288"/>
                        <a:ext cx="3381375" cy="133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7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29806"/>
            <a:ext cx="4419600" cy="1600200"/>
          </a:xfrm>
        </p:spPr>
        <p:txBody>
          <a:bodyPr/>
          <a:lstStyle/>
          <a:p>
            <a:r>
              <a:rPr lang="en-CA" dirty="0"/>
              <a:t>Change in Share of Saskatchewan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F70838-4FB3-EB45-9695-1202944C7149}"/>
              </a:ext>
            </a:extLst>
          </p:cNvPr>
          <p:cNvSpPr/>
          <p:nvPr/>
        </p:nvSpPr>
        <p:spPr>
          <a:xfrm>
            <a:off x="5358324" y="2080393"/>
            <a:ext cx="38147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0" dirty="0"/>
              <a:t>Affinity merged with </a:t>
            </a:r>
            <a:r>
              <a:rPr lang="en-CA" b="0" dirty="0" err="1"/>
              <a:t>Kenaston</a:t>
            </a:r>
            <a:r>
              <a:rPr lang="en-CA" b="0" dirty="0"/>
              <a:t>, </a:t>
            </a:r>
            <a:r>
              <a:rPr lang="en-CA" b="0" dirty="0" err="1"/>
              <a:t>Lintlaw</a:t>
            </a:r>
            <a:r>
              <a:rPr lang="en-CA" b="0" dirty="0"/>
              <a:t>, Prairie Diamond and Milestone Credit Unions in Jan 2007; with </a:t>
            </a:r>
            <a:r>
              <a:rPr lang="en-CA" b="0" dirty="0" err="1"/>
              <a:t>FirstSask</a:t>
            </a:r>
            <a:r>
              <a:rPr lang="en-CA" b="0" dirty="0"/>
              <a:t> and Nokomis Savings Credit Unions Jan 2008; with Broadview and </a:t>
            </a:r>
            <a:r>
              <a:rPr lang="en-CA" b="0" dirty="0" err="1"/>
              <a:t>Canoday</a:t>
            </a:r>
            <a:r>
              <a:rPr lang="en-CA" b="0" dirty="0"/>
              <a:t> Credit Unions Jan'13; with Spectra and Advantage July 2013; and  Shaunavon Credit Union and </a:t>
            </a:r>
            <a:r>
              <a:rPr lang="en-CA" b="0" dirty="0" err="1"/>
              <a:t>Hudsons</a:t>
            </a:r>
            <a:r>
              <a:rPr lang="en-CA" b="0" dirty="0"/>
              <a:t> Bay Credit Union Jan 2015.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FB1949C-DFF3-A1D5-FB14-3426000EA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5" y="571450"/>
            <a:ext cx="1878415" cy="110495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8F4EF39-713E-98AD-5BA8-CEFD1B1D17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731"/>
              </p:ext>
            </p:extLst>
          </p:nvPr>
        </p:nvGraphicFramePr>
        <p:xfrm>
          <a:off x="152400" y="1905000"/>
          <a:ext cx="4281488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281424" imgH="4219284" progId="Excel.SheetMacroEnabled.12">
                  <p:link updateAutomatic="1"/>
                </p:oleObj>
              </mc:Choice>
              <mc:Fallback>
                <p:oleObj name="Macro-Enabled Worksheet" r:id="rId4" imgW="4281424" imgH="4219284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8F4EF39-713E-98AD-5BA8-CEFD1B1D17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905000"/>
                        <a:ext cx="4281488" cy="421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CBEF79F-A175-7DBD-1AC0-CCDE67C050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133461"/>
              </p:ext>
            </p:extLst>
          </p:nvPr>
        </p:nvGraphicFramePr>
        <p:xfrm>
          <a:off x="5535613" y="4916488"/>
          <a:ext cx="3381375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81248" imgH="1338117" progId="Excel.SheetMacroEnabled.12">
                  <p:link updateAutomatic="1"/>
                </p:oleObj>
              </mc:Choice>
              <mc:Fallback>
                <p:oleObj name="Macro-Enabled Worksheet" r:id="rId6" imgW="3381248" imgH="1338117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CBEF79F-A175-7DBD-1AC0-CCDE67C050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35613" y="4916488"/>
                        <a:ext cx="3381375" cy="133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73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36550"/>
            <a:ext cx="4419600" cy="1600200"/>
          </a:xfrm>
        </p:spPr>
        <p:txBody>
          <a:bodyPr/>
          <a:lstStyle/>
          <a:p>
            <a:r>
              <a:rPr lang="en-CA" dirty="0"/>
              <a:t>Change in Share of Saskatchewan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5EA3C-813A-CC42-8DF8-FEF6FC43FC08}"/>
              </a:ext>
            </a:extLst>
          </p:cNvPr>
          <p:cNvSpPr/>
          <p:nvPr/>
        </p:nvSpPr>
        <p:spPr>
          <a:xfrm>
            <a:off x="5373413" y="2240314"/>
            <a:ext cx="3694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0" dirty="0"/>
              <a:t>Lowe Farm Credit Union amalgamated with Access in Jan 2010 and with Sanford Credit Union Jan 2013.</a:t>
            </a:r>
          </a:p>
          <a:p>
            <a:endParaRPr lang="en-CA" b="0" dirty="0"/>
          </a:p>
          <a:p>
            <a:r>
              <a:rPr lang="en-CA" b="0" dirty="0"/>
              <a:t>Merged with Crosstown Civic Credit Union Jan 1, 2021.  Crosstown historical results combined with Access.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3A73FC8-6AAB-D1B4-E061-E9B928C6FA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6948"/>
            <a:ext cx="3048000" cy="939452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2A4CE52-10B8-6E7A-0ED0-55F5F8D5B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15922"/>
              </p:ext>
            </p:extLst>
          </p:nvPr>
        </p:nvGraphicFramePr>
        <p:xfrm>
          <a:off x="152400" y="1846263"/>
          <a:ext cx="4338638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338320" imgH="4314489" progId="Excel.SheetMacroEnabled.12">
                  <p:link updateAutomatic="1"/>
                </p:oleObj>
              </mc:Choice>
              <mc:Fallback>
                <p:oleObj name="Macro-Enabled Worksheet" r:id="rId4" imgW="4338320" imgH="4314489" progId="Excel.SheetMacroEnabled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2A4CE52-10B8-6E7A-0ED0-55F5F8D5B5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846263"/>
                        <a:ext cx="4338638" cy="431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63D03AD-D92E-5F3B-CB15-A6E2CAE5D8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446980"/>
              </p:ext>
            </p:extLst>
          </p:nvPr>
        </p:nvGraphicFramePr>
        <p:xfrm>
          <a:off x="5529263" y="5299075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81248" imgH="957296" progId="Excel.SheetMacroEnabled.12">
                  <p:link updateAutomatic="1"/>
                </p:oleObj>
              </mc:Choice>
              <mc:Fallback>
                <p:oleObj name="Macro-Enabled Worksheet" r:id="rId6" imgW="3381248" imgH="957296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63D03AD-D92E-5F3B-CB15-A6E2CAE5D8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29263" y="5299075"/>
                        <a:ext cx="33813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9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29806"/>
            <a:ext cx="4419600" cy="1600200"/>
          </a:xfrm>
        </p:spPr>
        <p:txBody>
          <a:bodyPr/>
          <a:lstStyle/>
          <a:p>
            <a:r>
              <a:rPr lang="en-CA" dirty="0"/>
              <a:t>Change in Share of Manitoba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5E1256FD-CCF1-F9A3-A73B-DA990D3E6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6" y="915398"/>
            <a:ext cx="2098584" cy="684801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E01D916-5E1D-4A8C-D85A-1C28B19D3A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79849"/>
              </p:ext>
            </p:extLst>
          </p:nvPr>
        </p:nvGraphicFramePr>
        <p:xfrm>
          <a:off x="152400" y="1949450"/>
          <a:ext cx="4338638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338320" imgH="4171681" progId="Excel.SheetMacroEnabled.12">
                  <p:link updateAutomatic="1"/>
                </p:oleObj>
              </mc:Choice>
              <mc:Fallback>
                <p:oleObj name="Macro-Enabled Worksheet" r:id="rId4" imgW="4338320" imgH="4171681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E01D916-5E1D-4A8C-D85A-1C28B19D3A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949450"/>
                        <a:ext cx="4338638" cy="417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7E30F1F-FCBF-2044-1F1E-34B5E13769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085496"/>
              </p:ext>
            </p:extLst>
          </p:nvPr>
        </p:nvGraphicFramePr>
        <p:xfrm>
          <a:off x="5535613" y="5259388"/>
          <a:ext cx="338137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81248" imgH="957296" progId="Excel.SheetMacroEnabled.12">
                  <p:link updateAutomatic="1"/>
                </p:oleObj>
              </mc:Choice>
              <mc:Fallback>
                <p:oleObj name="Macro-Enabled Worksheet" r:id="rId6" imgW="3381248" imgH="957296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7E30F1F-FCBF-2044-1F1E-34B5E13769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35613" y="5259388"/>
                        <a:ext cx="3381375" cy="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6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036" y="336550"/>
            <a:ext cx="4419600" cy="1600200"/>
          </a:xfrm>
        </p:spPr>
        <p:txBody>
          <a:bodyPr/>
          <a:lstStyle/>
          <a:p>
            <a:r>
              <a:rPr lang="en-CA" dirty="0"/>
              <a:t>Change in Share of Manitoba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0F27DA2-C3D2-FAB4-9B46-346BDEC7FD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600075"/>
            <a:ext cx="2438400" cy="1000125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F4CDA49-2CF9-24DC-59A4-58E94DA96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732091"/>
              </p:ext>
            </p:extLst>
          </p:nvPr>
        </p:nvGraphicFramePr>
        <p:xfrm>
          <a:off x="152400" y="1868488"/>
          <a:ext cx="4338638" cy="431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338320" imgH="4310051" progId="Excel.SheetMacroEnabled.12">
                  <p:link updateAutomatic="1"/>
                </p:oleObj>
              </mc:Choice>
              <mc:Fallback>
                <p:oleObj name="Macro-Enabled Worksheet" r:id="rId4" imgW="4338320" imgH="4310051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F4CDA49-2CF9-24DC-59A4-58E94DA96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868488"/>
                        <a:ext cx="4338638" cy="431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8630DB1-704D-3219-5D40-152D9E226E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820392"/>
              </p:ext>
            </p:extLst>
          </p:nvPr>
        </p:nvGraphicFramePr>
        <p:xfrm>
          <a:off x="5595938" y="4895850"/>
          <a:ext cx="3381375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81248" imgH="1338117" progId="Excel.SheetMacroEnabled.12">
                  <p:link updateAutomatic="1"/>
                </p:oleObj>
              </mc:Choice>
              <mc:Fallback>
                <p:oleObj name="Macro-Enabled Worksheet" r:id="rId6" imgW="3381248" imgH="1338117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8630DB1-704D-3219-5D40-152D9E226E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95938" y="4895850"/>
                        <a:ext cx="3381375" cy="133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6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29806"/>
            <a:ext cx="4648200" cy="1600200"/>
          </a:xfrm>
        </p:spPr>
        <p:txBody>
          <a:bodyPr/>
          <a:lstStyle/>
          <a:p>
            <a:r>
              <a:rPr lang="en-CA" dirty="0"/>
              <a:t>Change in Share of Ontario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10" name="Picture 9" descr="Meridian_Logo_transparenc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24245"/>
            <a:ext cx="1447800" cy="94107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3A35932-7D79-4BA2-EAE9-B3424C88B6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012500"/>
              </p:ext>
            </p:extLst>
          </p:nvPr>
        </p:nvGraphicFramePr>
        <p:xfrm>
          <a:off x="157163" y="1905000"/>
          <a:ext cx="4338637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338320" imgH="4190641" progId="Excel.SheetMacroEnabled.12">
                  <p:link updateAutomatic="1"/>
                </p:oleObj>
              </mc:Choice>
              <mc:Fallback>
                <p:oleObj name="Macro-Enabled Worksheet" r:id="rId4" imgW="4338320" imgH="4190641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3A35932-7D79-4BA2-EAE9-B3424C88B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163" y="1905000"/>
                        <a:ext cx="4338637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97276DB-756B-FE45-57EE-0380C2CEE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954208"/>
              </p:ext>
            </p:extLst>
          </p:nvPr>
        </p:nvGraphicFramePr>
        <p:xfrm>
          <a:off x="4835525" y="4286250"/>
          <a:ext cx="4081463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4081475" imgH="2100162" progId="Excel.SheetMacroEnabled.12">
                  <p:link updateAutomatic="1"/>
                </p:oleObj>
              </mc:Choice>
              <mc:Fallback>
                <p:oleObj name="Macro-Enabled Worksheet" r:id="rId6" imgW="4081475" imgH="2100162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97276DB-756B-FE45-57EE-0380C2CEE0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35525" y="4286250"/>
                        <a:ext cx="4081463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4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20181"/>
            <a:ext cx="4038600" cy="1600200"/>
          </a:xfrm>
        </p:spPr>
        <p:txBody>
          <a:bodyPr/>
          <a:lstStyle/>
          <a:p>
            <a:r>
              <a:rPr lang="en-CA" dirty="0"/>
              <a:t>Change in Share of Ontario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9A83EC7-537D-50F9-7A81-95B492B92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" y="838200"/>
            <a:ext cx="2319990" cy="745711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67EB192-1E3E-B14B-AB6A-D79B292518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322249"/>
              </p:ext>
            </p:extLst>
          </p:nvPr>
        </p:nvGraphicFramePr>
        <p:xfrm>
          <a:off x="152400" y="2020888"/>
          <a:ext cx="43386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4338320" imgH="4190641" progId="Excel.SheetMacroEnabled.12">
                  <p:link updateAutomatic="1"/>
                </p:oleObj>
              </mc:Choice>
              <mc:Fallback>
                <p:oleObj name="Macro-Enabled Worksheet" r:id="rId5" imgW="4338320" imgH="4190641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67EB192-1E3E-B14B-AB6A-D79B292518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2020888"/>
                        <a:ext cx="4338638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1FF4EF6-21CF-AB96-BCB3-A0C837C5F0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671350"/>
              </p:ext>
            </p:extLst>
          </p:nvPr>
        </p:nvGraphicFramePr>
        <p:xfrm>
          <a:off x="5535613" y="523875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3381248" imgH="957296" progId="Excel.SheetMacroEnabled.12">
                  <p:link updateAutomatic="1"/>
                </p:oleObj>
              </mc:Choice>
              <mc:Fallback>
                <p:oleObj name="Macro-Enabled Worksheet" r:id="rId7" imgW="3381248" imgH="957296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1FF4EF6-21CF-AB96-BCB3-A0C837C5F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35613" y="5238750"/>
                        <a:ext cx="33813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4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20181"/>
            <a:ext cx="4038600" cy="1600200"/>
          </a:xfrm>
        </p:spPr>
        <p:txBody>
          <a:bodyPr/>
          <a:lstStyle/>
          <a:p>
            <a:r>
              <a:rPr lang="en-CA" dirty="0"/>
              <a:t>Change in Share of Ontario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0D95373-AAA7-6ED1-4224-BAE31D5DC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2" y="772864"/>
            <a:ext cx="2268328" cy="83685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DC5C533-A937-B0BD-CDD7-1A56A35E33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935632"/>
              </p:ext>
            </p:extLst>
          </p:nvPr>
        </p:nvGraphicFramePr>
        <p:xfrm>
          <a:off x="152400" y="1951038"/>
          <a:ext cx="4338638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4338320" imgH="4133760" progId="Excel.SheetMacroEnabled.12">
                  <p:link updateAutomatic="1"/>
                </p:oleObj>
              </mc:Choice>
              <mc:Fallback>
                <p:oleObj name="Macro-Enabled Worksheet" r:id="rId4" imgW="4338320" imgH="4133760" progId="Excel.SheetMacroEnabled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DC5C533-A937-B0BD-CDD7-1A56A35E33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951038"/>
                        <a:ext cx="4338638" cy="413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3437D32-8719-CC7D-D454-3568AA18B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37122"/>
              </p:ext>
            </p:extLst>
          </p:nvPr>
        </p:nvGraphicFramePr>
        <p:xfrm>
          <a:off x="5567363" y="531495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3381248" imgH="957296" progId="Excel.SheetMacroEnabled.12">
                  <p:link updateAutomatic="1"/>
                </p:oleObj>
              </mc:Choice>
              <mc:Fallback>
                <p:oleObj name="Macro-Enabled Worksheet" r:id="rId6" imgW="3381248" imgH="957296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3437D32-8719-CC7D-D454-3568AA18BB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7363" y="5314950"/>
                        <a:ext cx="33813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5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72774"/>
            <a:ext cx="4038600" cy="1600200"/>
          </a:xfrm>
        </p:spPr>
        <p:txBody>
          <a:bodyPr/>
          <a:lstStyle/>
          <a:p>
            <a:r>
              <a:rPr lang="en-CA" dirty="0"/>
              <a:t>Change in Share of Ontario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FFF7883-1F90-9C43-4ABB-DCF28E0353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" y="914400"/>
            <a:ext cx="2910286" cy="733439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1FCD973-51BD-19D4-52C4-38F2B2CCBF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55048"/>
              </p:ext>
            </p:extLst>
          </p:nvPr>
        </p:nvGraphicFramePr>
        <p:xfrm>
          <a:off x="152400" y="1905000"/>
          <a:ext cx="4338638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4338320" imgH="4286250" progId="Excel.SheetMacroEnabled.12">
                  <p:link updateAutomatic="1"/>
                </p:oleObj>
              </mc:Choice>
              <mc:Fallback>
                <p:oleObj name="Macro-Enabled Worksheet" r:id="rId5" imgW="4338320" imgH="4286250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1FCD973-51BD-19D4-52C4-38F2B2CCBF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1905000"/>
                        <a:ext cx="4338638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C92F204-9ACE-3208-B1B4-9D5D3CC0DF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657286"/>
              </p:ext>
            </p:extLst>
          </p:nvPr>
        </p:nvGraphicFramePr>
        <p:xfrm>
          <a:off x="5562600" y="523875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3381248" imgH="957296" progId="Excel.SheetMacroEnabled.12">
                  <p:link updateAutomatic="1"/>
                </p:oleObj>
              </mc:Choice>
              <mc:Fallback>
                <p:oleObj name="Macro-Enabled Worksheet" r:id="rId7" imgW="3381248" imgH="957296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C92F204-9ACE-3208-B1B4-9D5D3CC0DF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62600" y="5238750"/>
                        <a:ext cx="33813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72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839186" y="228600"/>
            <a:ext cx="7543800" cy="1450757"/>
          </a:xfrm>
        </p:spPr>
        <p:txBody>
          <a:bodyPr/>
          <a:lstStyle/>
          <a:p>
            <a:r>
              <a:rPr lang="en-CA" dirty="0"/>
              <a:t>Business Loans</a:t>
            </a:r>
          </a:p>
        </p:txBody>
      </p:sp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154683"/>
              </p:ext>
            </p:extLst>
          </p:nvPr>
        </p:nvGraphicFramePr>
        <p:xfrm>
          <a:off x="566738" y="1752600"/>
          <a:ext cx="3624262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D77931-BD7F-4AF1-9946-CF9DF46AEF97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04800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Updated Quarterly</a:t>
            </a:r>
            <a:endParaRPr lang="en-U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C4DDA-CE90-E1A3-2D11-BEABC4373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712" y="4114800"/>
            <a:ext cx="4357688" cy="199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091" y="475048"/>
            <a:ext cx="3657600" cy="1600200"/>
          </a:xfrm>
        </p:spPr>
        <p:txBody>
          <a:bodyPr/>
          <a:lstStyle/>
          <a:p>
            <a:r>
              <a:rPr lang="en-CA" dirty="0"/>
              <a:t>Change in Share of Ontario Banks</a:t>
            </a:r>
            <a:br>
              <a:rPr lang="en-CA" dirty="0"/>
            </a:b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9E75CF-7C00-431C-886B-D8E7D286D8B9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364686" y="336550"/>
            <a:ext cx="1552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Annually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705026C-ABCD-7972-A75C-DAAF48B0A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343" y="860900"/>
            <a:ext cx="2631696" cy="828497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4D87BB1-EB0B-86EC-E813-5DF137340A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136232"/>
              </p:ext>
            </p:extLst>
          </p:nvPr>
        </p:nvGraphicFramePr>
        <p:xfrm>
          <a:off x="152400" y="1938338"/>
          <a:ext cx="4338638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4338320" imgH="4181363" progId="Excel.SheetMacroEnabled.12">
                  <p:link updateAutomatic="1"/>
                </p:oleObj>
              </mc:Choice>
              <mc:Fallback>
                <p:oleObj name="Macro-Enabled Worksheet" r:id="rId5" imgW="4338320" imgH="4181363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4D87BB1-EB0B-86EC-E813-5DF137340A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1938338"/>
                        <a:ext cx="4338638" cy="418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7A1A8F8-0CF1-BED8-146D-2C8455405B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817458"/>
              </p:ext>
            </p:extLst>
          </p:nvPr>
        </p:nvGraphicFramePr>
        <p:xfrm>
          <a:off x="5535613" y="525780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3381248" imgH="957296" progId="Excel.SheetMacroEnabled.12">
                  <p:link updateAutomatic="1"/>
                </p:oleObj>
              </mc:Choice>
              <mc:Fallback>
                <p:oleObj name="Macro-Enabled Worksheet" r:id="rId7" imgW="3381248" imgH="957296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7A1A8F8-0CF1-BED8-146D-2C8455405B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35613" y="5257800"/>
                        <a:ext cx="33813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0514C22-F0BE-4C7D-8B4C-AA3AD4C86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5719"/>
            <a:ext cx="2952750" cy="11525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7EBBF-8762-4A10-A52C-0425A0F2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C1CB0-86DE-438A-B358-040B7861E3E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5DFE200-4532-4C32-B73D-690F5152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87338"/>
            <a:ext cx="4556125" cy="1449387"/>
          </a:xfrm>
        </p:spPr>
        <p:txBody>
          <a:bodyPr>
            <a:normAutofit fontScale="90000"/>
          </a:bodyPr>
          <a:lstStyle/>
          <a:p>
            <a:br>
              <a:rPr lang="en-CA" dirty="0"/>
            </a:br>
            <a:br>
              <a:rPr lang="en-CA" dirty="0"/>
            </a:br>
            <a:r>
              <a:rPr lang="en-CA" dirty="0"/>
              <a:t>Change in Share of National Commercial Market</a:t>
            </a:r>
            <a:br>
              <a:rPr lang="en-CA" dirty="0"/>
            </a:br>
            <a:endParaRPr lang="en-US" dirty="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BEE4E34A-7E68-5646-8B66-5B8E4DF45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938" y="336550"/>
            <a:ext cx="1497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5EB6577-E067-441C-8CB6-BD11F54C9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22380"/>
              </p:ext>
            </p:extLst>
          </p:nvPr>
        </p:nvGraphicFramePr>
        <p:xfrm>
          <a:off x="457200" y="2074863"/>
          <a:ext cx="2957513" cy="409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2957373" imgH="4090999" progId="Excel.SheetMacroEnabled.12">
                  <p:link updateAutomatic="1"/>
                </p:oleObj>
              </mc:Choice>
              <mc:Fallback>
                <p:oleObj name="Macro-Enabled Worksheet" r:id="rId3" imgW="2957373" imgH="4090999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5EB6577-E067-441C-8CB6-BD11F54C91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074863"/>
                        <a:ext cx="2957513" cy="409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7E6A0D5-7D85-E377-ECD3-9D9EAD445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213451"/>
              </p:ext>
            </p:extLst>
          </p:nvPr>
        </p:nvGraphicFramePr>
        <p:xfrm>
          <a:off x="4191000" y="4038600"/>
          <a:ext cx="4781550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4781702" imgH="2100162" progId="Excel.SheetMacroEnabled.12">
                  <p:link updateAutomatic="1"/>
                </p:oleObj>
              </mc:Choice>
              <mc:Fallback>
                <p:oleObj name="Macro-Enabled Worksheet" r:id="rId5" imgW="4781702" imgH="2100162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7E6A0D5-7D85-E377-ECD3-9D9EAD4457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4038600"/>
                        <a:ext cx="4781550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3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0514C22-F0BE-4C7D-8B4C-AA3AD4C86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5719"/>
            <a:ext cx="2952750" cy="11525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7EBBF-8762-4A10-A52C-0425A0F2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C1CB0-86DE-438A-B358-040B7861E3E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778DF4-979B-4E58-B475-0CE216FA1110}"/>
              </a:ext>
            </a:extLst>
          </p:cNvPr>
          <p:cNvSpPr txBox="1">
            <a:spLocks/>
          </p:cNvSpPr>
          <p:nvPr/>
        </p:nvSpPr>
        <p:spPr>
          <a:xfrm>
            <a:off x="3810000" y="159122"/>
            <a:ext cx="3657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1" kern="1200" spc="-5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CA" dirty="0"/>
              <a:t>Change in Share of New Brunswick Banks</a:t>
            </a:r>
            <a:br>
              <a:rPr lang="en-CA" dirty="0"/>
            </a:br>
            <a:endParaRPr lang="en-US" dirty="0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48A5CA0D-7905-4F49-9B72-E9A7FC469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431" y="336550"/>
            <a:ext cx="1614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Quarterly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F94AD63-7D08-EC5D-BC88-276DC88F05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281949"/>
              </p:ext>
            </p:extLst>
          </p:nvPr>
        </p:nvGraphicFramePr>
        <p:xfrm>
          <a:off x="4867275" y="4210050"/>
          <a:ext cx="4081463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4081475" imgH="2100162" progId="Excel.SheetMacroEnabled.12">
                  <p:link updateAutomatic="1"/>
                </p:oleObj>
              </mc:Choice>
              <mc:Fallback>
                <p:oleObj name="Macro-Enabled Worksheet" r:id="rId3" imgW="4081475" imgH="2100162" progId="Excel.SheetMacroEnabled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F94AD63-7D08-EC5D-BC88-276DC88F05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7275" y="4210050"/>
                        <a:ext cx="4081463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F5639A5-3287-7208-5349-CB907B0E4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64209"/>
              </p:ext>
            </p:extLst>
          </p:nvPr>
        </p:nvGraphicFramePr>
        <p:xfrm>
          <a:off x="319088" y="1830388"/>
          <a:ext cx="4452937" cy="438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4452925" imgH="4386296" progId="Excel.SheetMacroEnabled.12">
                  <p:link updateAutomatic="1"/>
                </p:oleObj>
              </mc:Choice>
              <mc:Fallback>
                <p:oleObj name="Macro-Enabled Worksheet" r:id="rId5" imgW="4452925" imgH="4386296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F5639A5-3287-7208-5349-CB907B0E4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088" y="1830388"/>
                        <a:ext cx="4452937" cy="438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ED6BCCB-C967-20FF-D407-17E4A12612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118225"/>
              </p:ext>
            </p:extLst>
          </p:nvPr>
        </p:nvGraphicFramePr>
        <p:xfrm>
          <a:off x="4837346" y="4023519"/>
          <a:ext cx="4081463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4081475" imgH="2100162" progId="Excel.SheetMacroEnabled.12">
                  <p:link updateAutomatic="1"/>
                </p:oleObj>
              </mc:Choice>
              <mc:Fallback>
                <p:oleObj name="Macro-Enabled Worksheet" r:id="rId7" imgW="4081475" imgH="2100162" progId="Excel.SheetMacroEnabled.12">
                  <p:link updateAutomatic="1"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ED6BCCB-C967-20FF-D407-17E4A1261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37346" y="4023519"/>
                        <a:ext cx="4081463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0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543800" cy="1450757"/>
          </a:xfrm>
        </p:spPr>
        <p:txBody>
          <a:bodyPr/>
          <a:lstStyle/>
          <a:p>
            <a:r>
              <a:rPr lang="en-CA"/>
              <a:t>Business Loans by Province and Segment</a:t>
            </a:r>
          </a:p>
        </p:txBody>
      </p:sp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090765"/>
              </p:ext>
            </p:extLst>
          </p:nvPr>
        </p:nvGraphicFramePr>
        <p:xfrm>
          <a:off x="381000" y="1749425"/>
          <a:ext cx="3929062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BE6112-0B4B-4635-B4DB-C56AC061A69C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04800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>
                <a:solidFill>
                  <a:srgbClr val="7F7F7F"/>
                </a:solidFill>
              </a:rPr>
              <a:t>Updated Quarterly</a:t>
            </a:r>
            <a:endParaRPr lang="en-US" b="0" dirty="0">
              <a:solidFill>
                <a:srgbClr val="7F7F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8B46C-D34C-A486-0F8E-3C9F483A2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60" y="2133600"/>
            <a:ext cx="4357688" cy="3971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Business Loans &gt;$5MM by Province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DA3B8A-518A-47EC-A9D8-2C1C16B843B5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304800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>
                <a:solidFill>
                  <a:srgbClr val="7F7F7F"/>
                </a:solidFill>
              </a:rPr>
              <a:t>Updated Quarterly</a:t>
            </a:r>
            <a:endParaRPr lang="en-US" b="0" dirty="0">
              <a:solidFill>
                <a:srgbClr val="7F7F7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090E5-D6E6-D348-795F-77767D9B2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33600"/>
            <a:ext cx="6683294" cy="281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Non-Residential Mortgages</a:t>
            </a:r>
          </a:p>
        </p:txBody>
      </p:sp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711786"/>
              </p:ext>
            </p:extLst>
          </p:nvPr>
        </p:nvGraphicFramePr>
        <p:xfrm>
          <a:off x="553799" y="1737361"/>
          <a:ext cx="4005262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3112EE-294A-46AE-AF70-14FE75BE979C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04800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>
                <a:solidFill>
                  <a:srgbClr val="7F7F7F"/>
                </a:solidFill>
              </a:rPr>
              <a:t>Updated Quarterly</a:t>
            </a:r>
            <a:endParaRPr lang="en-US" b="0" dirty="0">
              <a:solidFill>
                <a:srgbClr val="7F7F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09D37-6BD3-96F1-9570-92636051C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60" y="4267200"/>
            <a:ext cx="4357688" cy="1838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F60A2D-03A5-4159-96C2-B98C82AED060}" type="slidenum">
              <a:rPr lang="en-US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391400" y="336550"/>
            <a:ext cx="149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0" dirty="0">
                <a:solidFill>
                  <a:srgbClr val="7F7F7F"/>
                </a:solidFill>
              </a:rPr>
              <a:t>Updated Monthly</a:t>
            </a:r>
          </a:p>
        </p:txBody>
      </p:sp>
      <p:sp>
        <p:nvSpPr>
          <p:cNvPr id="27654" name="Rectangle 2"/>
          <p:cNvSpPr txBox="1">
            <a:spLocks noChangeArrowheads="1"/>
          </p:cNvSpPr>
          <p:nvPr/>
        </p:nvSpPr>
        <p:spPr bwMode="auto">
          <a:xfrm>
            <a:off x="914400" y="384175"/>
            <a:ext cx="6019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o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Major Banks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sz="1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Changes in Total Commercial Deposits and Loans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91D70FA-2B3D-1839-2C7A-9A4D2A4A34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582439"/>
              </p:ext>
            </p:extLst>
          </p:nvPr>
        </p:nvGraphicFramePr>
        <p:xfrm>
          <a:off x="4343400" y="4513263"/>
          <a:ext cx="46291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4781702" imgH="1909751" progId="Excel.SheetMacroEnabled.12">
                  <p:link updateAutomatic="1"/>
                </p:oleObj>
              </mc:Choice>
              <mc:Fallback>
                <p:oleObj name="Macro-Enabled Worksheet" r:id="rId3" imgW="4781702" imgH="1909751" progId="Excel.SheetMacroEnabled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91D70FA-2B3D-1839-2C7A-9A4D2A4A34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3400" y="4513263"/>
                        <a:ext cx="4629150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22399F0-18B0-ABFB-A6D4-2C08A5212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976698"/>
              </p:ext>
            </p:extLst>
          </p:nvPr>
        </p:nvGraphicFramePr>
        <p:xfrm>
          <a:off x="381000" y="2046288"/>
          <a:ext cx="2957513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2957373" imgH="4095436" progId="Excel.SheetMacroEnabled.12">
                  <p:link updateAutomatic="1"/>
                </p:oleObj>
              </mc:Choice>
              <mc:Fallback>
                <p:oleObj name="Macro-Enabled Worksheet" r:id="rId5" imgW="2957373" imgH="4095436" progId="Excel.SheetMacroEnabled.12">
                  <p:link updateAutomatic="1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22399F0-18B0-ABFB-A6D4-2C08A5212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046288"/>
                        <a:ext cx="2957513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66BD374-8416-C11A-D546-98DAFDFAC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237022"/>
              </p:ext>
            </p:extLst>
          </p:nvPr>
        </p:nvGraphicFramePr>
        <p:xfrm>
          <a:off x="4140200" y="4191000"/>
          <a:ext cx="4781550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4781702" imgH="1909751" progId="Excel.SheetMacroEnabled.12">
                  <p:link updateAutomatic="1"/>
                </p:oleObj>
              </mc:Choice>
              <mc:Fallback>
                <p:oleObj name="Macro-Enabled Worksheet" r:id="rId7" imgW="4781702" imgH="1909751" progId="Excel.SheetMacroEnabled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66BD374-8416-C11A-D546-98DAFDFACC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0200" y="4191000"/>
                        <a:ext cx="4781550" cy="190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91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file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Profil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ofile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Profil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ofile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Profil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3BCE5DE1E01499E90A7AB64703B8B" ma:contentTypeVersion="13" ma:contentTypeDescription="Create a new document." ma:contentTypeScope="" ma:versionID="e4886e723f9127928c7e0268b5f52073">
  <xsd:schema xmlns:xsd="http://www.w3.org/2001/XMLSchema" xmlns:xs="http://www.w3.org/2001/XMLSchema" xmlns:p="http://schemas.microsoft.com/office/2006/metadata/properties" xmlns:ns3="60842360-5a83-4aa1-b9c7-4c2a819213be" xmlns:ns4="a3c5168a-9f9a-45fd-b87f-98882d852d44" targetNamespace="http://schemas.microsoft.com/office/2006/metadata/properties" ma:root="true" ma:fieldsID="d7d5529f680ec037e66eceebed63c220" ns3:_="" ns4:_="">
    <xsd:import namespace="60842360-5a83-4aa1-b9c7-4c2a819213be"/>
    <xsd:import namespace="a3c5168a-9f9a-45fd-b87f-98882d852d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42360-5a83-4aa1-b9c7-4c2a819213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5168a-9f9a-45fd-b87f-98882d852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4DFAC2-0670-4626-BAC9-C88E751BA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842360-5a83-4aa1-b9c7-4c2a819213be"/>
    <ds:schemaRef ds:uri="a3c5168a-9f9a-45fd-b87f-98882d852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879454-C423-41DB-886E-DBCBC8C6C13D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60842360-5a83-4aa1-b9c7-4c2a819213be"/>
    <ds:schemaRef ds:uri="a3c5168a-9f9a-45fd-b87f-98882d852d44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29F8B9-5EA4-4916-A791-AF590D339E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83574</TotalTime>
  <Words>929</Words>
  <Application>Microsoft Macintosh PowerPoint</Application>
  <PresentationFormat>On-screen Show (4:3)</PresentationFormat>
  <Paragraphs>269</Paragraphs>
  <Slides>52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Links</vt:lpstr>
      </vt:variant>
      <vt:variant>
        <vt:i4>91</vt:i4>
      </vt:variant>
      <vt:variant>
        <vt:lpstr>Slide Titles</vt:lpstr>
      </vt:variant>
      <vt:variant>
        <vt:i4>52</vt:i4>
      </vt:variant>
    </vt:vector>
  </HeadingPairs>
  <TitlesOfParts>
    <vt:vector size="154" baseType="lpstr">
      <vt:lpstr>Arial</vt:lpstr>
      <vt:lpstr>Calibri</vt:lpstr>
      <vt:lpstr>Calibri Light</vt:lpstr>
      <vt:lpstr>Century Gothic</vt:lpstr>
      <vt:lpstr>Courier New</vt:lpstr>
      <vt:lpstr>Palatino Linotype</vt:lpstr>
      <vt:lpstr>Verdana</vt:lpstr>
      <vt:lpstr>Wingdings</vt:lpstr>
      <vt:lpstr>Default Theme</vt:lpstr>
      <vt:lpstr>1_Executive</vt:lpstr>
      <vt:lpstr>Retrospect</vt:lpstr>
      <vt:lpstr>https://mcvay-my.sharepoint.com/personal/david_mcvay_mcvayandassociates_com/Documents/Shared%20with%20Everyone/Commercial%20Market%20Share.xlsm!2.%20BofC%20Summary!R1C1:R22C6</vt:lpstr>
      <vt:lpstr>https://mcvay-my.sharepoint.com/personal/david_mcvay_mcvayandassociates_com/Documents/Shared%20with%20Everyone/Commercial%20Market%20Share.xlsm!6.%20Summary!R455C1:R464C6</vt:lpstr>
      <vt:lpstr>https://mcvay-my.sharepoint.com/personal/david_mcvay_mcvayandassociates_com/Documents/Shared%20with%20Everyone/Commercial%20Market%20Share.xlsm!5.%20Tot%20Mkt%20BP%20Changes!%5bCommercial%20Market%20Share.xlsm%5d5.%20Tot%20Mkt%20BP%20Changes%20Chart%2020</vt:lpstr>
      <vt:lpstr>https://mcvay-my.sharepoint.com/personal/david_mcvay_mcvayandassociates_com/Documents/Shared%20with%20Everyone/Commercial%20Market%20Share.xlsm!6.%20Summary!R391C1:R400C6</vt:lpstr>
      <vt:lpstr>https://mcvay-my.sharepoint.com/personal/david_mcvay_mcvayandassociates_com/Documents/Shared%20with%20Everyone/Commercial%20Market%20Share.xlsm!6.%20Summary!R465C1:R473C6</vt:lpstr>
      <vt:lpstr>https://mcvay-my.sharepoint.com/personal/david_mcvay_mcvayandassociates_com/Documents/Shared%20with%20Everyone/Commercial%20Market%20Share.xlsm!5.%20Tot%20Mkt%20BP%20Changes!%5bCommercial%20Market%20Share.xlsm%5d5.%20Tot%20Mkt%20BP%20Changes%20Chart%201</vt:lpstr>
      <vt:lpstr>https://mcvay-my.sharepoint.com/personal/david_mcvay_mcvayandassociates_com/Documents/Shared%20with%20Everyone/Commercial%20Market%20Share.xlsm!6.%20Summary!R401C1:R408C6</vt:lpstr>
      <vt:lpstr>https://mcvay-my.sharepoint.com/personal/david_mcvay_mcvayandassociates_com/Documents/Shared%20with%20Everyone/Commercial%20Market%20Share.xlsm!6.%20Summary!R4C1:R14C6</vt:lpstr>
      <vt:lpstr>https://mcvay-my.sharepoint.com/personal/david_mcvay_mcvayandassociates_com/Documents/Shared%20with%20Everyone/Commercial%20Market%20Share.xlsm!5.%20Tot%20Mkt%20BP%20Changes!%5bCommercial%20Market%20Share.xlsm%5d5.%20Tot%20Mkt%20BP%20Changes%20Chart%202</vt:lpstr>
      <vt:lpstr>https://mcvay-my.sharepoint.com/personal/david_mcvay_mcvayandassociates_com/Documents/Shared%20with%20Everyone/Commercial%20Market%20Share.xlsm!13.%20%20Nat%20Chgs%20in%20Share!%5bCommercial%20Market%20Share.xlsm%5d13.%20%20Nat%20Chgs%20in%20Share%20Chart%203</vt:lpstr>
      <vt:lpstr>https://mcvay-my.sharepoint.com/personal/david_mcvay_mcvayandassociates_com/Documents/Shared%20with%20Everyone/Commercial%20Market%20Share.xlsm!6.%20Summary!R15C1:R25C5</vt:lpstr>
      <vt:lpstr>https://mcvay-my.sharepoint.com/personal/david_mcvay_mcvayandassociates_com/Documents/Shared%20with%20Everyone/Commercial%20Market%20Share.xlsm!6.%20Summary!R26C1:R36C6</vt:lpstr>
      <vt:lpstr>https://mcvay-my.sharepoint.com/personal/david_mcvay_mcvayandassociates_com/Documents/Shared%20with%20Everyone/Commercial%20Market%20Share.xlsm!5.%20Tot%20Mkt%20BP%20Changes!%5bCommercial%20Market%20Share.xlsm%5d5.%20Tot%20Mkt%20BP%20Changes%20Chart%2010</vt:lpstr>
      <vt:lpstr>https://mcvay-my.sharepoint.com/personal/david_mcvay_mcvayandassociates_com/Documents/Shared%20with%20Everyone/Commercial%20Market%20Share.xlsm!6.%20Summary!R37C1:R47C5</vt:lpstr>
      <vt:lpstr>https://mcvay-my.sharepoint.com/personal/david_mcvay_mcvayandassociates_com/Documents/Shared%20with%20Everyone/Commercial%20Market%20Share.xlsm!13.%20%20Nat%20Chgs%20in%20Share!%5bCommercial%20Market%20Share.xlsm%5d13.%20%20Nat%20Chgs%20in%20Share%20Chart%204</vt:lpstr>
      <vt:lpstr>https://mcvay-my.sharepoint.com/personal/david_mcvay_mcvayandassociates_com/Documents/Shared%20with%20Everyone/Commercial%20Market%20Share.xlsm!5.%20Tot%20Mkt%20BP%20Changes!%5bCommercial%20Market%20Share.xlsm%5d5.%20Tot%20Mkt%20BP%20Changes%20Chart%2011</vt:lpstr>
      <vt:lpstr>https://mcvay-my.sharepoint.com/personal/david_mcvay_mcvayandassociates_com/Documents/Shared%20with%20Everyone/Commercial%20Market%20Share.xlsm!6.%20Summary!R48C1:R58C6</vt:lpstr>
      <vt:lpstr>https://mcvay-my.sharepoint.com/personal/david_mcvay_mcvayandassociates_com/Documents/Shared%20with%20Everyone/Commercial%20Market%20Share.xlsm!13.%20%20Nat%20Chgs%20in%20Share!%5bCommercial%20Market%20Share.xlsm%5d13.%20%20Nat%20Chgs%20in%20Share%20Chart%201</vt:lpstr>
      <vt:lpstr>https://mcvay-my.sharepoint.com/personal/david_mcvay_mcvayandassociates_com/Documents/Shared%20with%20Everyone/Commercial%20Market%20Share.xlsm!6.%20Summary!R59C1:R69C5</vt:lpstr>
      <vt:lpstr>https://mcvay-my.sharepoint.com/personal/david_mcvay_mcvayandassociates_com/Documents/Shared%20with%20Everyone/Commercial%20Market%20Share.xlsm!6.%20Summary!R70C1:R80C6</vt:lpstr>
      <vt:lpstr>https://mcvay-my.sharepoint.com/personal/david_mcvay_mcvayandassociates_com/Documents/Shared%20with%20Everyone/Commercial%20Market%20Share.xlsm!5.%20Tot%20Mkt%20BP%20Changes!%5bCommercial%20Market%20Share.xlsm%5d5.%20Tot%20Mkt%20BP%20Changes%20Chart%2012</vt:lpstr>
      <vt:lpstr>https://mcvay-my.sharepoint.com/personal/david_mcvay_mcvayandassociates_com/Documents/Shared%20with%20Everyone/Commercial%20Market%20Share.xlsm!6.%20Summary!R81C1:R91C5</vt:lpstr>
      <vt:lpstr>https://mcvay-my.sharepoint.com/personal/david_mcvay_mcvayandassociates_com/Documents/Shared%20with%20Everyone/Commercial%20Market%20Share.xlsm!13.%20%20Nat%20Chgs%20in%20Share!%5bCommercial%20Market%20Share.xlsm%5d13.%20%20Nat%20Chgs%20in%20Share%20Chart%205</vt:lpstr>
      <vt:lpstr>https://mcvay-my.sharepoint.com/personal/david_mcvay_mcvayandassociates_com/Documents/Shared%20with%20Everyone/Commercial%20Market%20Share.xlsm!5.%20Tot%20Mkt%20BP%20Changes!%5bCommercial%20Market%20Share.xlsm%5d5.%20Tot%20Mkt%20BP%20Changes%20Chart%2013</vt:lpstr>
      <vt:lpstr>https://mcvay-my.sharepoint.com/personal/david_mcvay_mcvayandassociates_com/Documents/Shared%20with%20Everyone/Commercial%20Market%20Share.xlsm!6.%20Summary!R92C1:R102C6</vt:lpstr>
      <vt:lpstr>https://mcvay-my.sharepoint.com/personal/david_mcvay_mcvayandassociates_com/Documents/Shared%20with%20Everyone/Commercial%20Market%20Share.xlsm!13.%20%20Nat%20Chgs%20in%20Share!%5bCommercial%20Market%20Share.xlsm%5d13.%20%20Nat%20Chgs%20in%20Share%20Chart%206</vt:lpstr>
      <vt:lpstr>https://mcvay-my.sharepoint.com/personal/david_mcvay_mcvayandassociates_com/Documents/Shared%20with%20Everyone/Commercial%20Market%20Share.xlsm!6.%20Summary!R103C1:R113C5</vt:lpstr>
      <vt:lpstr>https://mcvay-my.sharepoint.com/personal/david_mcvay_mcvayandassociates_com/Documents/Shared%20with%20Everyone/Commercial%20Market%20Share.xlsm!6.%20Summary!R114C1:R124C6</vt:lpstr>
      <vt:lpstr>https://mcvay-my.sharepoint.com/personal/david_mcvay_mcvayandassociates_com/Documents/Shared%20with%20Everyone/Commercial%20Market%20Share.xlsm!5.%20Tot%20Mkt%20BP%20Changes!%5bCommercial%20Market%20Share.xlsm%5d5.%20Tot%20Mkt%20BP%20Changes%20Chart%2014</vt:lpstr>
      <vt:lpstr>https://mcvay-my.sharepoint.com/personal/david_mcvay_mcvayandassociates_com/Documents/Shared%20with%20Everyone/Commercial%20Market%20Share.xlsm!6.%20Summary!R125C1:R135C5</vt:lpstr>
      <vt:lpstr>https://mcvay-my.sharepoint.com/personal/david_mcvay_mcvayandassociates_com/Documents/Shared%20with%20Everyone/Commercial%20Market%20Share.xlsm!13.%20%20Nat%20Chgs%20in%20Share!%5bCommercial%20Market%20Share.xlsm%5d13.%20%20Nat%20Chgs%20in%20Share%20Chart%207</vt:lpstr>
      <vt:lpstr>https://mcvay-my.sharepoint.com/personal/david_mcvay_mcvayandassociates_com/Documents/Shared%20with%20Everyone/Commercial%20Market%20Share.xlsm!5.%20Tot%20Mkt%20BP%20Changes!%5bCommercial%20Market%20Share.xlsm%5d5.%20Tot%20Mkt%20BP%20Changes%20Chart%2016</vt:lpstr>
      <vt:lpstr>https://mcvay-my.sharepoint.com/personal/david_mcvay_mcvayandassociates_com/Documents/Shared%20with%20Everyone/Commercial%20Market%20Share.xlsm!6.%20Summary!R136C1:R146C6</vt:lpstr>
      <vt:lpstr>https://mcvay-my.sharepoint.com/personal/david_mcvay_mcvayandassociates_com/Documents/Shared%20with%20Everyone/Commercial%20Market%20Share.xlsm!6.%20Summary!R147C1:R157C5</vt:lpstr>
      <vt:lpstr>https://mcvay-my.sharepoint.com/personal/david_mcvay_mcvayandassociates_com/Documents/Shared%20with%20Everyone/Commercial%20Market%20Share.xlsm!13.%20%20Nat%20Chgs%20in%20Share!%5bCommercial%20Market%20Share.xlsm%5d13.%20%20Nat%20Chgs%20in%20Share%20Chart%209</vt:lpstr>
      <vt:lpstr>https://mcvay-my.sharepoint.com/personal/david_mcvay_mcvayandassociates_com/Documents/Shared%20with%20Everyone/Commercial%20Market%20Share.xlsm!6.%20Summary!R158C1:R168C6</vt:lpstr>
      <vt:lpstr>https://mcvay-my.sharepoint.com/personal/david_mcvay_mcvayandassociates_com/Documents/Shared%20with%20Everyone/Commercial%20Market%20Share.xlsm!5.%20Tot%20Mkt%20BP%20Changes!%5bCommercial%20Market%20Share.xlsm%5d5.%20Tot%20Mkt%20BP%20Changes%20Chart%206</vt:lpstr>
      <vt:lpstr>https://mcvay-my.sharepoint.com/personal/david_mcvay_mcvayandassociates_com/Documents/Shared%20with%20Everyone/Commercial%20Market%20Share.xlsm!6.%20Summary!R169C1:R179C5</vt:lpstr>
      <vt:lpstr>https://mcvay-my.sharepoint.com/personal/david_mcvay_mcvayandassociates_com/Documents/Shared%20with%20Everyone/Commercial%20Market%20Share.xlsm!13.%20%20Nat%20Chgs%20in%20Share!%5bCommercial%20Market%20Share.xlsm%5d13.%20%20Nat%20Chgs%20in%20Share%20Chart%2010</vt:lpstr>
      <vt:lpstr>https://mcvay-my.sharepoint.com/personal/david_mcvay_mcvayandassociates_com/Documents/Shared%20with%20Everyone/Commercial%20Market%20Share.xlsm!5.%20Tot%20Mkt%20BP%20Changes!%5bCommercial%20Market%20Share.xlsm%5d5.%20Tot%20Mkt%20BP%20Changes%20Chart%2024</vt:lpstr>
      <vt:lpstr>https://mcvay-my.sharepoint.com/personal/david_mcvay_mcvayandassociates_com/Documents/Shared%20with%20Everyone/Commercial%20Market%20Share.xlsm!6.%20Summary!R180C1:R190C6</vt:lpstr>
      <vt:lpstr>https://mcvay-my.sharepoint.com/personal/david_mcvay_mcvayandassociates_com/Documents/Shared%20with%20Everyone/Commercial%20Market%20Share.xlsm!13.%20%20Nat%20Chgs%20in%20Share!%5bCommercial%20Market%20Share.xlsm%5d13.%20%20Nat%20Chgs%20in%20Share%20Chart%2011</vt:lpstr>
      <vt:lpstr>https://mcvay-my.sharepoint.com/personal/david_mcvay_mcvayandassociates_com/Documents/Shared%20with%20Everyone/Commercial%20Market%20Share.xlsm!6.%20Summary!R191C1:R201C5</vt:lpstr>
      <vt:lpstr>https://mcvay-my.sharepoint.com/personal/david_mcvay_mcvayandassociates_com/Documents/Shared%20with%20Everyone/Commercial%20Market%20Share.xlsm!5.%20Tot%20Mkt%20BP%20Changes!%5bCommercial%20Market%20Share.xlsm%5d5.%20Tot%20Mkt%20BP%20Changes%20Chart%2018</vt:lpstr>
      <vt:lpstr>https://mcvay-my.sharepoint.com/personal/david_mcvay_mcvayandassociates_com/Documents/Shared%20with%20Everyone/Commercial%20Market%20Share.xlsm!6.%20Summary!R202C1:R212C6</vt:lpstr>
      <vt:lpstr>https://mcvay-my.sharepoint.com/personal/david_mcvay_mcvayandassociates_com/Documents/Shared%20with%20Everyone/Commercial%20Market%20Share.xlsm!6.%20Summary!R213C1:R223C5</vt:lpstr>
      <vt:lpstr>https://mcvay-my.sharepoint.com/personal/david_mcvay_mcvayandassociates_com/Documents/Shared%20with%20Everyone/Commercial%20Market%20Share.xlsm!13.%20%20Nat%20Chgs%20in%20Share!%5bCommercial%20Market%20Share.xlsm%5d13.%20%20Nat%20Chgs%20in%20Share%20Chart%2012</vt:lpstr>
      <vt:lpstr>https://mcvay-my.sharepoint.com/personal/david_mcvay_mcvayandassociates_com/Documents/Shared%20with%20Everyone/Commercial%20Market%20Share.xlsm!5.%20Tot%20Mkt%20BP%20Changes!%5bCommercial%20Market%20Share.xlsm%5d5.%20Tot%20Mkt%20BP%20Changes%20Chart%2019</vt:lpstr>
      <vt:lpstr>https://mcvay-my.sharepoint.com/personal/david_mcvay_mcvayandassociates_com/Documents/Shared%20with%20Everyone/Commercial%20Market%20Share.xlsm!6.%20Summary!R224C1:R232C6</vt:lpstr>
      <vt:lpstr>https://mcvay-my.sharepoint.com/personal/david_mcvay_mcvayandassociates_com/Documents/Shared%20with%20Everyone/Commercial%20Market%20Share.xlsm!11.%20QTRLY%20BP%20Change!%5bCommercial%20Market%20Share.xlsm%5d11.%20QTRLY%20BP%20Change%20Chart%208</vt:lpstr>
      <vt:lpstr>https://mcvay-my.sharepoint.com/personal/david_mcvay_mcvayandassociates_com/Documents/Shared%20with%20Everyone/Commercial%20Market%20Share.xlsm!6.%20Summary!R233C1:R241C5</vt:lpstr>
      <vt:lpstr>https://mcvay-my.sharepoint.com/personal/david_mcvay_mcvayandassociates_com/Documents/Shared%20with%20Everyone/Commercial%20Market%20Share.xlsm!13%205%20Yr%20Prov%20Chg!%5bCommercial%20Market%20Share.xlsm%5d13%205%20Yr%20Prov%20Chg%20Chart%2013</vt:lpstr>
      <vt:lpstr>https://mcvay-my.sharepoint.com/personal/david_mcvay_mcvayandassociates_com/Documents/Shared%20with%20Everyone/Commercial%20Market%20Share.xlsm!6.%20Summary!R264C1:R268C4</vt:lpstr>
      <vt:lpstr>https://mcvay-my.sharepoint.com/personal/david_mcvay_mcvayandassociates_com/Documents/Shared%20with%20Everyone/Commercial%20Market%20Share.xlsm!6.%20Summary!R247C1:R257C6</vt:lpstr>
      <vt:lpstr>https://mcvay-my.sharepoint.com/personal/david_mcvay_mcvayandassociates_com/Documents/Shared%20with%20Everyone/Commercial%20Market%20Share.xlsm!5.%20Tot%20Mkt%20BP%20Changes!%5bCommercial%20Market%20Share.xlsm%5d5.%20Tot%20Mkt%20BP%20Changes%20Chart%207</vt:lpstr>
      <vt:lpstr>https://mcvay-my.sharepoint.com/personal/david_mcvay_mcvayandassociates_com/Documents/Shared%20with%20Everyone/Commercial%20Market%20Share.xlsm!11.%20QTRLY%20BP%20Change!%5bCommercial%20Market%20Share.xlsm%5d11.%20QTRLY%20BP%20Change%20Chart%209</vt:lpstr>
      <vt:lpstr>https://mcvay-my.sharepoint.com/personal/david_mcvay_mcvayandassociates_com/Documents/Shared%20with%20Everyone/Commercial%20Market%20Share.xlsm!13%205%20Yr%20Prov%20Chg!%5bCommercial%20Market%20Share.xlsm%5d13%205%20Yr%20Prov%20Chg%20Chart%208</vt:lpstr>
      <vt:lpstr>https://mcvay-my.sharepoint.com/personal/david_mcvay_mcvayandassociates_com/Documents/Shared%20with%20Everyone/Commercial%20Market%20Share.xlsm!6.%20Summary!R291C1:R297C4</vt:lpstr>
      <vt:lpstr>https://mcvay-my.sharepoint.com/personal/david_mcvay_mcvayandassociates_com/Documents/Shared%20with%20Everyone/Commercial%20Market%20Share.xlsm!13%205%20Yr%20Prov%20Chg!%5bCommercial%20Market%20Share.xlsm%5d13%205%20Yr%20Prov%20Chg%20Chart%2020</vt:lpstr>
      <vt:lpstr>https://mcvay-my.sharepoint.com/personal/david_mcvay_mcvayandassociates_com/Documents/Shared%20with%20Everyone/Commercial%20Market%20Share.xlsm!6.%20Summary!R298C1:R302C4</vt:lpstr>
      <vt:lpstr>https://mcvay-my.sharepoint.com/personal/david_mcvay_mcvayandassociates_com/Documents/Shared%20with%20Everyone/Commercial%20Market%20Share.xlsm!13%205%20Yr%20Prov%20Chg!%5bCommercial%20Market%20Share.xlsm%5d13%205%20Yr%20Prov%20Chg%20Chart%2023</vt:lpstr>
      <vt:lpstr>https://mcvay-my.sharepoint.com/personal/david_mcvay_mcvayandassociates_com/Documents/Shared%20with%20Everyone/Commercial%20Market%20Share.xlsm!6.%20Summary!R303C1:R307C4</vt:lpstr>
      <vt:lpstr>https://mcvay-my.sharepoint.com/personal/david_mcvay_mcvayandassociates_com/Documents/Shared%20with%20Everyone/Commercial%20Market%20Share.xlsm!13%205%20Yr%20Prov%20Chg!%5bCommercial%20Market%20Share.xlsm%5d13%205%20Yr%20Prov%20Chg%20Chart%2024</vt:lpstr>
      <vt:lpstr>https://mcvay-my.sharepoint.com/personal/david_mcvay_mcvayandassociates_com/Documents/Shared%20with%20Everyone/Commercial%20Market%20Share.xlsm!6.%20Summary!R308C1:R312C4</vt:lpstr>
      <vt:lpstr>https://mcvay-my.sharepoint.com/personal/david_mcvay_mcvayandassociates_com/Documents/Shared%20with%20Everyone/Commercial%20Market%20Share.xlsm!13%205%20Yr%20Prov%20Chg!%5bCommercial%20Market%20Share.xlsm%5d13%205%20Yr%20Prov%20Chg%20Chart%2025</vt:lpstr>
      <vt:lpstr>https://mcvay-my.sharepoint.com/personal/david_mcvay_mcvayandassociates_com/Documents/Shared%20with%20Everyone/Commercial%20Market%20Share.xlsm!6.%20Summary!R313C1:R316C4</vt:lpstr>
      <vt:lpstr>https://mcvay-my.sharepoint.com/personal/david_mcvay_mcvayandassociates_com/Documents/Shared%20with%20Everyone/Commercial%20Market%20Share.xlsm!13%205%20Yr%20Prov%20Chg!%5bCommercial%20Market%20Share.xlsm%5d13%205%20Yr%20Prov%20Chg%20Chart%2014</vt:lpstr>
      <vt:lpstr>https://mcvay-my.sharepoint.com/personal/david_mcvay_mcvayandassociates_com/Documents/Shared%20with%20Everyone/Commercial%20Market%20Share.xlsm!6.%20Summary!R317C1:R323C4</vt:lpstr>
      <vt:lpstr>https://mcvay-my.sharepoint.com/personal/david_mcvay_mcvayandassociates_com/Documents/Shared%20with%20Everyone/Commercial%20Market%20Share.xlsm!13%205%20Yr%20Prov%20Chg!%5bCommercial%20Market%20Share.xlsm%5d13%205%20Yr%20Prov%20Chg%20Chart%2016</vt:lpstr>
      <vt:lpstr>https://mcvay-my.sharepoint.com/personal/david_mcvay_mcvayandassociates_com/Documents/Shared%20with%20Everyone/Commercial%20Market%20Share.xlsm!6.%20Summary!R324C1:R330C4</vt:lpstr>
      <vt:lpstr>https://mcvay-my.sharepoint.com/personal/david_mcvay_mcvayandassociates_com/Documents/Shared%20with%20Everyone/Commercial%20Market%20Share.xlsm!13%205%20Yr%20Prov%20Chg!%5bCommercial%20Market%20Share.xlsm%5d13%205%20Yr%20Prov%20Chg%20Chart%2022</vt:lpstr>
      <vt:lpstr>https://mcvay-my.sharepoint.com/personal/david_mcvay_mcvayandassociates_com/Documents/Shared%20with%20Everyone/Commercial%20Market%20Share.xlsm!6.%20Summary!R331C1:R335C4</vt:lpstr>
      <vt:lpstr>https://mcvay-my.sharepoint.com/personal/david_mcvay_mcvayandassociates_com/Documents/Shared%20with%20Everyone/Commercial%20Market%20Share.xlsm!13%205%20Yr%20Prov%20Chg!%5bCommercial%20Market%20Share.xlsm%5d13%205%20Yr%20Prov%20Chg%20Chart%2021</vt:lpstr>
      <vt:lpstr>https://mcvay-my.sharepoint.com/personal/david_mcvay_mcvayandassociates_com/Documents/Shared%20with%20Everyone/Commercial%20Market%20Share.xlsm!6.%20Summary!R336C1:R340C4</vt:lpstr>
      <vt:lpstr>https://mcvay-my.sharepoint.com/personal/david_mcvay_mcvayandassociates_com/Documents/Shared%20with%20Everyone/Commercial%20Market%20Share.xlsm!13%205%20Yr%20Prov%20Chg!%5bCommercial%20Market%20Share.xlsm%5d13%205%20Yr%20Prov%20Chg%20Chart%2019</vt:lpstr>
      <vt:lpstr>https://mcvay-my.sharepoint.com/personal/david_mcvay_mcvayandassociates_com/Documents/Shared%20with%20Everyone/Commercial%20Market%20Share.xlsm!6.%20Summary!R341C1:R347C4</vt:lpstr>
      <vt:lpstr>https://mcvay-my.sharepoint.com/personal/david_mcvay_mcvayandassociates_com/Documents/Shared%20with%20Everyone/Commercial%20Market%20Share.xlsm!13%205%20Yr%20Prov%20Chg!%5bCommercial%20Market%20Share.xlsm%5d13%205%20Yr%20Prov%20Chg%20Chart%2018</vt:lpstr>
      <vt:lpstr>https://mcvay-my.sharepoint.com/personal/david_mcvay_mcvayandassociates_com/Documents/Shared%20with%20Everyone/Commercial%20Market%20Share.xlsm!6.%20Summary!R359C1:R369C5</vt:lpstr>
      <vt:lpstr>https://mcvay-my.sharepoint.com/personal/david_mcvay_mcvayandassociates_com/Documents/Shared%20with%20Everyone/Commercial%20Market%20Share.xlsm!13%205%20Yr%20Prov%20Chg!%5bCommercial%20Market%20Share.xlsm%5d13%205%20Yr%20Prov%20Chg%20Chart%2017</vt:lpstr>
      <vt:lpstr>https://mcvay-my.sharepoint.com/personal/david_mcvay_mcvayandassociates_com/Documents/Shared%20with%20Everyone/Commercial%20Market%20Share.xlsm!6.%20Summary!R370C1:R374C4</vt:lpstr>
      <vt:lpstr>https://mcvay-my.sharepoint.com/personal/david_mcvay_mcvayandassociates_com/Documents/Shared%20with%20Everyone/Commercial%20Market%20Share.xlsm!13%205%20Yr%20Prov%20Chg!%5bCommercial%20Market%20Share.xlsm%5d13%205%20Yr%20Prov%20Chg%20Chart%2015</vt:lpstr>
      <vt:lpstr>https://mcvay-my.sharepoint.com/personal/david_mcvay_mcvayandassociates_com/Documents/Shared%20with%20Everyone/Commercial%20Market%20Share.xlsm!6.%20Summary!R375C1:R379C4</vt:lpstr>
      <vt:lpstr>https://mcvay-my.sharepoint.com/personal/david_mcvay_mcvayandassociates_com/Documents/Shared%20with%20Everyone/Commercial%20Market%20Share.xlsm!13%205%20Yr%20Prov%20Chg!%5bCommercial%20Market%20Share.xlsm%5d13%205%20Yr%20Prov%20Chg%20Chart%2012</vt:lpstr>
      <vt:lpstr>https://mcvay-my.sharepoint.com/personal/david_mcvay_mcvayandassociates_com/Documents/Shared%20with%20Everyone/Commercial%20Market%20Share.xlsm!6.%20Summary!R380C1:R384C4</vt:lpstr>
      <vt:lpstr>https://mcvay-my.sharepoint.com/personal/david_mcvay_mcvayandassociates_com/Documents/Shared%20with%20Everyone/Commercial%20Market%20Share.xlsm!13%205%20Yr%20Prov%20Chg!%5bCommercial%20Market%20Share.xlsm%5d13%205%20Yr%20Prov%20Chg%20Chart%2010</vt:lpstr>
      <vt:lpstr>https://mcvay-my.sharepoint.com/personal/david_mcvay_mcvayandassociates_com/Documents/Shared%20with%20Everyone/Commercial%20Market%20Share.xlsm!6.%20Summary!R385C1:R389C4</vt:lpstr>
      <vt:lpstr>https://mcvay-my.sharepoint.com/personal/david_mcvay_mcvayandassociates_com/Documents/Shared%20with%20Everyone/Commercial%20Market%20Share.xlsm!5.%20Tot%20Mkt%20BP%20Changes!%5bCommercial%20Market%20Share.xlsm%5d5.%20Tot%20Mkt%20BP%20Changes%20Chart%2023</vt:lpstr>
      <vt:lpstr>https://mcvay-my.sharepoint.com/personal/david_mcvay_mcvayandassociates_com/Documents/Shared%20with%20Everyone/Commercial%20Market%20Share.xlsm!6.%20Summary!R368C1:R378C6</vt:lpstr>
      <vt:lpstr>https://mcvay-my.sharepoint.com/personal/david_mcvay_mcvayandassociates_com/Documents/Shared%20with%20Everyone/Commercial%20Market%20Share.xlsm!6.%20Summary!R443C1:R453C5</vt:lpstr>
      <vt:lpstr>https://mcvay-my.sharepoint.com/personal/david_mcvay_mcvayandassociates_com/Documents/Shared%20with%20Everyone/Commercial%20Market%20Share.xlsm!11.%20QTRLY%20BP%20Change!%5bCommercial%20Market%20Share.xlsm%5d11.%20QTRLY%20BP%20Change%20Chart%2010</vt:lpstr>
      <vt:lpstr>https://mcvay-my.sharepoint.com/personal/david_mcvay_mcvayandassociates_com/Documents/Shared%20with%20Everyone/Commercial%20Market%20Share.xlsm!6.%20Summary!R379C1:R389C5</vt:lpstr>
      <vt:lpstr>  2024 Commercial Market Share</vt:lpstr>
      <vt:lpstr>Table of Contents</vt:lpstr>
      <vt:lpstr>Commercial Deposits and Loans</vt:lpstr>
      <vt:lpstr>Commercial Deposits</vt:lpstr>
      <vt:lpstr>Business Loans</vt:lpstr>
      <vt:lpstr>Business Loans by Province and Segment</vt:lpstr>
      <vt:lpstr>Business Loans &gt;$5MM by Province</vt:lpstr>
      <vt:lpstr>Non-Residential Mortgages</vt:lpstr>
      <vt:lpstr>PowerPoint Presentation</vt:lpstr>
      <vt:lpstr>PowerPoint Presentation</vt:lpstr>
      <vt:lpstr>% Changes in Share by Product</vt:lpstr>
      <vt:lpstr>Changes in Share of National Commercial Market</vt:lpstr>
      <vt:lpstr>% Changes in Share by Product </vt:lpstr>
      <vt:lpstr>Changes in Share of National Commercial Market</vt:lpstr>
      <vt:lpstr>% Changes in Share by Product</vt:lpstr>
      <vt:lpstr>Changes in Share of National Commercial Market</vt:lpstr>
      <vt:lpstr>% Changes in Share by Product </vt:lpstr>
      <vt:lpstr>Changes in Share of National Commercial Market</vt:lpstr>
      <vt:lpstr>% Changes in Share by Product</vt:lpstr>
      <vt:lpstr>Changes in Share of National Commercial Market </vt:lpstr>
      <vt:lpstr>% Changes in Share by Product </vt:lpstr>
      <vt:lpstr>Changes in Share of National Commercial Market</vt:lpstr>
      <vt:lpstr>% Changes in Share by Product </vt:lpstr>
      <vt:lpstr>Changes in Share of National Commercial Market</vt:lpstr>
      <vt:lpstr>% Changes in Share by Product </vt:lpstr>
      <vt:lpstr>Changes in Share of National Commercial Market</vt:lpstr>
      <vt:lpstr>% Changes in Share by Product </vt:lpstr>
      <vt:lpstr>Changes in Share of National Commercial Market</vt:lpstr>
      <vt:lpstr>% Changes in Share by Product </vt:lpstr>
      <vt:lpstr>Changes in Share of National Commercial Market</vt:lpstr>
      <vt:lpstr>% Changes in Share by Product </vt:lpstr>
      <vt:lpstr>Change in Share of Quebec Banks </vt:lpstr>
      <vt:lpstr>Change in Share of BC Banks </vt:lpstr>
      <vt:lpstr>% Changes in Share by Product </vt:lpstr>
      <vt:lpstr>% Changes in Share of BC Banks </vt:lpstr>
      <vt:lpstr>Change in Share of BC Banks </vt:lpstr>
      <vt:lpstr>Change in Share of BC Banks </vt:lpstr>
      <vt:lpstr>Change in Share of Alberta Banks </vt:lpstr>
      <vt:lpstr>Change in Share of Alberta Banks </vt:lpstr>
      <vt:lpstr>Change in Share of Alberta Banks </vt:lpstr>
      <vt:lpstr>Change in Share of Saskatchewan Banks </vt:lpstr>
      <vt:lpstr>Change in Share of Saskatchewan Banks </vt:lpstr>
      <vt:lpstr>Change in Share of Saskatchewan Banks </vt:lpstr>
      <vt:lpstr>Change in Share of Manitoba Banks </vt:lpstr>
      <vt:lpstr>Change in Share of Manitoba Banks </vt:lpstr>
      <vt:lpstr>Change in Share of Ontario Banks </vt:lpstr>
      <vt:lpstr>Change in Share of Ontario Banks </vt:lpstr>
      <vt:lpstr>Change in Share of Ontario Banks </vt:lpstr>
      <vt:lpstr>Change in Share of Ontario Banks </vt:lpstr>
      <vt:lpstr>Change in Share of Ontario Banks </vt:lpstr>
      <vt:lpstr>  Change in Share of National Commercial Market </vt:lpstr>
      <vt:lpstr>PowerPoint Presentation</vt:lpstr>
    </vt:vector>
  </TitlesOfParts>
  <Manager/>
  <Company>McVay and Associates Ltd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 Market Share</dc:title>
  <dc:subject/>
  <dc:creator>David McVay</dc:creator>
  <cp:keywords/>
  <dc:description/>
  <cp:lastModifiedBy>David  McVay</cp:lastModifiedBy>
  <cp:revision>1916</cp:revision>
  <cp:lastPrinted>2023-04-19T14:42:56Z</cp:lastPrinted>
  <dcterms:created xsi:type="dcterms:W3CDTF">2002-05-29T17:14:36Z</dcterms:created>
  <dcterms:modified xsi:type="dcterms:W3CDTF">2025-01-22T15:58:04Z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0x010100AF73BCE5DE1E01499E90A7AB64703B8B</vt:lpwstr>
  </property>
  <property fmtid="{D5CDD505-2E9C-101B-9397-08002B2CF9AE}" pid="3" name="IsMyDocuments">
    <vt:bool>true</vt:bool>
  </property>
</Properties>
</file>