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ldx" ContentType="application/vnd.openxmlformats-officedocument.presentationml.slide"/>
  <Default Extension="tmp" ContentType="image/png"/>
  <Default Extension="vml" ContentType="application/vnd.openxmlformats-officedocument.vmlDrawing"/>
  <Default Extension="wav" ContentType="audio/wav"/>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tags/tag19.xml" ContentType="application/vnd.openxmlformats-officedocument.presentationml.tags+xml"/>
  <Override PartName="/ppt/notesSlides/notesSlide20.xml" ContentType="application/vnd.openxmlformats-officedocument.presentationml.notesSlide+xml"/>
  <Override PartName="/ppt/tags/tag20.xml" ContentType="application/vnd.openxmlformats-officedocument.presentationml.tags+xml"/>
  <Override PartName="/ppt/notesSlides/notesSlide21.xml" ContentType="application/vnd.openxmlformats-officedocument.presentationml.notesSlide+xml"/>
  <Override PartName="/ppt/tags/tag21.xml" ContentType="application/vnd.openxmlformats-officedocument.presentationml.tags+xml"/>
  <Override PartName="/ppt/notesSlides/notesSlide22.xml" ContentType="application/vnd.openxmlformats-officedocument.presentationml.notesSlide+xml"/>
  <Override PartName="/ppt/tags/tag22.xml" ContentType="application/vnd.openxmlformats-officedocument.presentationml.tags+xml"/>
  <Override PartName="/ppt/notesSlides/notesSlide23.xml" ContentType="application/vnd.openxmlformats-officedocument.presentationml.notesSlide+xml"/>
  <Override PartName="/ppt/tags/tag23.xml" ContentType="application/vnd.openxmlformats-officedocument.presentationml.tags+xml"/>
  <Override PartName="/ppt/notesSlides/notesSlide24.xml" ContentType="application/vnd.openxmlformats-officedocument.presentationml.notesSlide+xml"/>
  <Override PartName="/ppt/tags/tag24.xml" ContentType="application/vnd.openxmlformats-officedocument.presentationml.tags+xml"/>
  <Override PartName="/ppt/notesSlides/notesSlide25.xml" ContentType="application/vnd.openxmlformats-officedocument.presentationml.notesSlide+xml"/>
  <Override PartName="/ppt/tags/tag25.xml" ContentType="application/vnd.openxmlformats-officedocument.presentationml.tags+xml"/>
  <Override PartName="/ppt/notesSlides/notesSlide26.xml" ContentType="application/vnd.openxmlformats-officedocument.presentationml.notesSlide+xml"/>
  <Override PartName="/ppt/tags/tag26.xml" ContentType="application/vnd.openxmlformats-officedocument.presentationml.tags+xml"/>
  <Override PartName="/ppt/notesSlides/notesSlide27.xml" ContentType="application/vnd.openxmlformats-officedocument.presentationml.notesSlide+xml"/>
  <Override PartName="/ppt/tags/tag27.xml" ContentType="application/vnd.openxmlformats-officedocument.presentationml.tags+xml"/>
  <Override PartName="/ppt/notesSlides/notesSlide28.xml" ContentType="application/vnd.openxmlformats-officedocument.presentationml.notesSlide+xml"/>
  <Override PartName="/ppt/tags/tag28.xml" ContentType="application/vnd.openxmlformats-officedocument.presentationml.tags+xml"/>
  <Override PartName="/ppt/notesSlides/notesSlide29.xml" ContentType="application/vnd.openxmlformats-officedocument.presentationml.notesSlide+xml"/>
  <Override PartName="/ppt/tags/tag29.xml" ContentType="application/vnd.openxmlformats-officedocument.presentationml.tags+xml"/>
  <Override PartName="/ppt/notesSlides/notesSlide30.xml" ContentType="application/vnd.openxmlformats-officedocument.presentationml.notesSlide+xml"/>
  <Override PartName="/ppt/tags/tag30.xml" ContentType="application/vnd.openxmlformats-officedocument.presentationml.tags+xml"/>
  <Override PartName="/ppt/notesSlides/notesSlide31.xml" ContentType="application/vnd.openxmlformats-officedocument.presentationml.notesSlide+xml"/>
  <Override PartName="/ppt/tags/tag31.xml" ContentType="application/vnd.openxmlformats-officedocument.presentationml.tags+xml"/>
  <Override PartName="/ppt/notesSlides/notesSlide32.xml" ContentType="application/vnd.openxmlformats-officedocument.presentationml.notesSlide+xml"/>
  <Override PartName="/ppt/tags/tag32.xml" ContentType="application/vnd.openxmlformats-officedocument.presentationml.tags+xml"/>
  <Override PartName="/ppt/notesSlides/notesSlide33.xml" ContentType="application/vnd.openxmlformats-officedocument.presentationml.notesSlide+xml"/>
  <Override PartName="/ppt/tags/tag33.xml" ContentType="application/vnd.openxmlformats-officedocument.presentationml.tags+xml"/>
  <Override PartName="/ppt/notesSlides/notesSlide34.xml" ContentType="application/vnd.openxmlformats-officedocument.presentationml.notesSlide+xml"/>
  <Override PartName="/ppt/tags/tag34.xml" ContentType="application/vnd.openxmlformats-officedocument.presentationml.tags+xml"/>
  <Override PartName="/ppt/notesSlides/notesSlide35.xml" ContentType="application/vnd.openxmlformats-officedocument.presentationml.notesSlide+xml"/>
  <Override PartName="/ppt/tags/tag35.xml" ContentType="application/vnd.openxmlformats-officedocument.presentationml.tags+xml"/>
  <Override PartName="/ppt/notesSlides/notesSlide36.xml" ContentType="application/vnd.openxmlformats-officedocument.presentationml.notesSlide+xml"/>
  <Override PartName="/ppt/tags/tag36.xml" ContentType="application/vnd.openxmlformats-officedocument.presentationml.tags+xml"/>
  <Override PartName="/ppt/notesSlides/notesSlide37.xml" ContentType="application/vnd.openxmlformats-officedocument.presentationml.notesSlide+xml"/>
  <Override PartName="/ppt/tags/tag37.xml" ContentType="application/vnd.openxmlformats-officedocument.presentationml.tags+xml"/>
  <Override PartName="/ppt/notesSlides/notesSlide38.xml" ContentType="application/vnd.openxmlformats-officedocument.presentationml.notesSlide+xml"/>
  <Override PartName="/ppt/tags/tag38.xml" ContentType="application/vnd.openxmlformats-officedocument.presentationml.tags+xml"/>
  <Override PartName="/ppt/notesSlides/notesSlide39.xml" ContentType="application/vnd.openxmlformats-officedocument.presentationml.notesSlide+xml"/>
  <Override PartName="/ppt/tags/tag39.xml" ContentType="application/vnd.openxmlformats-officedocument.presentationml.tags+xml"/>
  <Override PartName="/ppt/notesSlides/notesSlide40.xml" ContentType="application/vnd.openxmlformats-officedocument.presentationml.notesSlide+xml"/>
  <Override PartName="/ppt/tags/tag40.xml" ContentType="application/vnd.openxmlformats-officedocument.presentationml.tags+xml"/>
  <Override PartName="/ppt/notesSlides/notesSlide41.xml" ContentType="application/vnd.openxmlformats-officedocument.presentationml.notesSlide+xml"/>
  <Override PartName="/ppt/tags/tag41.xml" ContentType="application/vnd.openxmlformats-officedocument.presentationml.tags+xml"/>
  <Override PartName="/ppt/notesSlides/notesSlide42.xml" ContentType="application/vnd.openxmlformats-officedocument.presentationml.notesSlide+xml"/>
  <Override PartName="/ppt/tags/tag42.xml" ContentType="application/vnd.openxmlformats-officedocument.presentationml.tags+xml"/>
  <Override PartName="/ppt/notesSlides/notesSlide43.xml" ContentType="application/vnd.openxmlformats-officedocument.presentationml.notesSlide+xml"/>
  <Override PartName="/ppt/tags/tag43.xml" ContentType="application/vnd.openxmlformats-officedocument.presentationml.tags+xml"/>
  <Override PartName="/ppt/notesSlides/notesSlide44.xml" ContentType="application/vnd.openxmlformats-officedocument.presentationml.notesSlide+xml"/>
  <Override PartName="/ppt/tags/tag44.xml" ContentType="application/vnd.openxmlformats-officedocument.presentationml.tags+xml"/>
  <Override PartName="/ppt/notesSlides/notesSlide45.xml" ContentType="application/vnd.openxmlformats-officedocument.presentationml.notesSlide+xml"/>
  <Override PartName="/ppt/tags/tag45.xml" ContentType="application/vnd.openxmlformats-officedocument.presentationml.tags+xml"/>
  <Override PartName="/ppt/notesSlides/notesSlide46.xml" ContentType="application/vnd.openxmlformats-officedocument.presentationml.notesSlide+xml"/>
  <Override PartName="/ppt/tags/tag46.xml" ContentType="application/vnd.openxmlformats-officedocument.presentationml.tags+xml"/>
  <Override PartName="/ppt/notesSlides/notesSlide47.xml" ContentType="application/vnd.openxmlformats-officedocument.presentationml.notesSlide+xml"/>
  <Override PartName="/ppt/tags/tag47.xml" ContentType="application/vnd.openxmlformats-officedocument.presentationml.tags+xml"/>
  <Override PartName="/ppt/notesSlides/notesSlide48.xml" ContentType="application/vnd.openxmlformats-officedocument.presentationml.notesSlide+xml"/>
  <Override PartName="/ppt/tags/tag48.xml" ContentType="application/vnd.openxmlformats-officedocument.presentationml.tags+xml"/>
  <Override PartName="/ppt/notesSlides/notesSlide49.xml" ContentType="application/vnd.openxmlformats-officedocument.presentationml.notesSlide+xml"/>
  <Override PartName="/ppt/tags/tag49.xml" ContentType="application/vnd.openxmlformats-officedocument.presentationml.tags+xml"/>
  <Override PartName="/ppt/notesSlides/notesSlide50.xml" ContentType="application/vnd.openxmlformats-officedocument.presentationml.notesSlide+xml"/>
  <Override PartName="/ppt/tags/tag50.xml" ContentType="application/vnd.openxmlformats-officedocument.presentationml.tags+xml"/>
  <Override PartName="/ppt/notesSlides/notesSlide51.xml" ContentType="application/vnd.openxmlformats-officedocument.presentationml.notesSlide+xml"/>
  <Override PartName="/ppt/tags/tag51.xml" ContentType="application/vnd.openxmlformats-officedocument.presentationml.tags+xml"/>
  <Override PartName="/ppt/notesSlides/notesSlide52.xml" ContentType="application/vnd.openxmlformats-officedocument.presentationml.notesSlide+xml"/>
  <Override PartName="/ppt/tags/tag52.xml" ContentType="application/vnd.openxmlformats-officedocument.presentationml.tags+xml"/>
  <Override PartName="/ppt/notesSlides/notesSlide53.xml" ContentType="application/vnd.openxmlformats-officedocument.presentationml.notesSlide+xml"/>
  <Override PartName="/ppt/tags/tag53.xml" ContentType="application/vnd.openxmlformats-officedocument.presentationml.tags+xml"/>
  <Override PartName="/ppt/notesSlides/notesSlide54.xml" ContentType="application/vnd.openxmlformats-officedocument.presentationml.notesSlide+xml"/>
  <Override PartName="/ppt/tags/tag54.xml" ContentType="application/vnd.openxmlformats-officedocument.presentationml.tags+xml"/>
  <Override PartName="/ppt/notesSlides/notesSlide55.xml" ContentType="application/vnd.openxmlformats-officedocument.presentationml.notesSlide+xml"/>
  <Override PartName="/ppt/tags/tag55.xml" ContentType="application/vnd.openxmlformats-officedocument.presentationml.tags+xml"/>
  <Override PartName="/ppt/notesSlides/notesSlide56.xml" ContentType="application/vnd.openxmlformats-officedocument.presentationml.notesSlide+xml"/>
  <Override PartName="/ppt/tags/tag56.xml" ContentType="application/vnd.openxmlformats-officedocument.presentationml.tags+xml"/>
  <Override PartName="/ppt/notesSlides/notesSlide57.xml" ContentType="application/vnd.openxmlformats-officedocument.presentationml.notesSlide+xml"/>
  <Override PartName="/ppt/tags/tag57.xml" ContentType="application/vnd.openxmlformats-officedocument.presentationml.tags+xml"/>
  <Override PartName="/ppt/notesSlides/notesSlide58.xml" ContentType="application/vnd.openxmlformats-officedocument.presentationml.notesSlide+xml"/>
  <Override PartName="/ppt/tags/tag58.xml" ContentType="application/vnd.openxmlformats-officedocument.presentationml.tags+xml"/>
  <Override PartName="/ppt/notesSlides/notesSlide59.xml" ContentType="application/vnd.openxmlformats-officedocument.presentationml.notesSlide+xml"/>
  <Override PartName="/ppt/tags/tag59.xml" ContentType="application/vnd.openxmlformats-officedocument.presentationml.tags+xml"/>
  <Override PartName="/ppt/notesSlides/notesSlide60.xml" ContentType="application/vnd.openxmlformats-officedocument.presentationml.notesSlide+xml"/>
  <Override PartName="/ppt/tags/tag60.xml" ContentType="application/vnd.openxmlformats-officedocument.presentationml.tags+xml"/>
  <Override PartName="/ppt/notesSlides/notesSlide61.xml" ContentType="application/vnd.openxmlformats-officedocument.presentationml.notesSlide+xml"/>
  <Override PartName="/ppt/tags/tag61.xml" ContentType="application/vnd.openxmlformats-officedocument.presentationml.tags+xml"/>
  <Override PartName="/ppt/notesSlides/notesSlide62.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63.xml" ContentType="application/vnd.openxmlformats-officedocument.presentationml.notesSlide+xml"/>
  <Override PartName="/ppt/tags/tag70.xml" ContentType="application/vnd.openxmlformats-officedocument.presentationml.tags+xml"/>
  <Override PartName="/ppt/notesSlides/notesSlide64.xml" ContentType="application/vnd.openxmlformats-officedocument.presentationml.notesSlide+xml"/>
  <Override PartName="/ppt/tags/tag71.xml" ContentType="application/vnd.openxmlformats-officedocument.presentationml.tags+xml"/>
  <Override PartName="/ppt/notesSlides/notesSlide65.xml" ContentType="application/vnd.openxmlformats-officedocument.presentationml.notesSlide+xml"/>
  <Override PartName="/ppt/tags/tag72.xml" ContentType="application/vnd.openxmlformats-officedocument.presentationml.tags+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notesSlides/notesSlide86.xml" ContentType="application/vnd.openxmlformats-officedocument.presentationml.notesSlide+xml"/>
  <Override PartName="/ppt/charts/chart1.xml" ContentType="application/vnd.openxmlformats-officedocument.drawingml.chart+xml"/>
  <Override PartName="/ppt/theme/themeOverride4.xml" ContentType="application/vnd.openxmlformats-officedocument.themeOverride+xml"/>
  <Override PartName="/ppt/charts/chart2.xml" ContentType="application/vnd.openxmlformats-officedocument.drawingml.chart+xml"/>
  <Override PartName="/ppt/theme/themeOverride5.xml" ContentType="application/vnd.openxmlformats-officedocument.themeOverride+xml"/>
  <Override PartName="/ppt/charts/chart3.xml" ContentType="application/vnd.openxmlformats-officedocument.drawingml.chart+xml"/>
  <Override PartName="/ppt/theme/themeOverride6.xml" ContentType="application/vnd.openxmlformats-officedocument.themeOverrid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charts/chart9.xml" ContentType="application/vnd.openxmlformats-officedocument.drawingml.chart+xml"/>
  <Override PartName="/ppt/notesSlides/notesSlide95.xml" ContentType="application/vnd.openxmlformats-officedocument.presentationml.notesSlide+xml"/>
  <Override PartName="/ppt/charts/chart10.xml" ContentType="application/vnd.openxmlformats-officedocument.drawingml.chart+xml"/>
  <Override PartName="/ppt/notesSlides/notesSlide96.xml" ContentType="application/vnd.openxmlformats-officedocument.presentationml.notesSlide+xml"/>
  <Override PartName="/ppt/tags/tag84.xml" ContentType="application/vnd.openxmlformats-officedocument.presentationml.tags+xml"/>
  <Override PartName="/ppt/notesSlides/notesSlide97.xml" ContentType="application/vnd.openxmlformats-officedocument.presentationml.notesSlide+xml"/>
  <Override PartName="/ppt/tags/tag85.xml" ContentType="application/vnd.openxmlformats-officedocument.presentationml.tags+xml"/>
  <Override PartName="/ppt/charts/chart11.xml" ContentType="application/vnd.openxmlformats-officedocument.drawingml.chart+xml"/>
  <Override PartName="/ppt/charts/style1.xml" ContentType="application/vnd.ms-office.chartstyle+xml"/>
  <Override PartName="/ppt/charts/colors1.xml" ContentType="application/vnd.ms-office.chartcolorstyle+xml"/>
  <Override PartName="/ppt/comments/comment1.xml" ContentType="application/vnd.openxmlformats-officedocument.presentationml.comments+xml"/>
  <Override PartName="/ppt/notesSlides/notesSlide98.xml" ContentType="application/vnd.openxmlformats-officedocument.presentationml.notesSlide+xml"/>
  <Override PartName="/ppt/tags/tag86.xml" ContentType="application/vnd.openxmlformats-officedocument.presentationml.tags+xml"/>
  <Override PartName="/ppt/notesSlides/notesSlide99.xml" ContentType="application/vnd.openxmlformats-officedocument.presentationml.notesSlide+xml"/>
  <Override PartName="/ppt/tags/tag87.xml" ContentType="application/vnd.openxmlformats-officedocument.presentationml.tags+xml"/>
  <Override PartName="/ppt/charts/chart12.xml" ContentType="application/vnd.openxmlformats-officedocument.drawingml.chart+xml"/>
  <Override PartName="/ppt/theme/themeOverride7.xml" ContentType="application/vnd.openxmlformats-officedocument.themeOverride+xml"/>
  <Override PartName="/ppt/charts/chart13.xml" ContentType="application/vnd.openxmlformats-officedocument.drawingml.chart+xml"/>
  <Override PartName="/ppt/theme/themeOverride8.xml" ContentType="application/vnd.openxmlformats-officedocument.themeOverr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notesSlides/notesSlide102.xml" ContentType="application/vnd.openxmlformats-officedocument.presentationml.notesSlide+xml"/>
  <Override PartName="/ppt/charts/chart17.xml" ContentType="application/vnd.openxmlformats-officedocument.drawingml.chart+xml"/>
  <Override PartName="/ppt/charts/chart18.xml" ContentType="application/vnd.openxmlformats-officedocument.drawingml.chart+xml"/>
  <Override PartName="/ppt/notesSlides/notesSlide103.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notesSlides/notesSlide110.xml" ContentType="application/vnd.openxmlformats-officedocument.presentationml.notesSlide+xml"/>
  <Override PartName="/ppt/charts/chart23.xml" ContentType="application/vnd.openxmlformats-officedocument.drawingml.chart+xml"/>
  <Override PartName="/ppt/notesSlides/notesSlide111.xml" ContentType="application/vnd.openxmlformats-officedocument.presentationml.notesSlide+xml"/>
  <Override PartName="/ppt/charts/chart24.xml" ContentType="application/vnd.openxmlformats-officedocument.drawingml.char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26" r:id="rId1"/>
  </p:sldMasterIdLst>
  <p:notesMasterIdLst>
    <p:notesMasterId r:id="rId258"/>
  </p:notesMasterIdLst>
  <p:handoutMasterIdLst>
    <p:handoutMasterId r:id="rId259"/>
  </p:handoutMasterIdLst>
  <p:sldIdLst>
    <p:sldId id="4614" r:id="rId2"/>
    <p:sldId id="2472" r:id="rId3"/>
    <p:sldId id="4612" r:id="rId4"/>
    <p:sldId id="664" r:id="rId5"/>
    <p:sldId id="2767" r:id="rId6"/>
    <p:sldId id="2891" r:id="rId7"/>
    <p:sldId id="2763" r:id="rId8"/>
    <p:sldId id="2474" r:id="rId9"/>
    <p:sldId id="2475" r:id="rId10"/>
    <p:sldId id="2476" r:id="rId11"/>
    <p:sldId id="2477" r:id="rId12"/>
    <p:sldId id="2478" r:id="rId13"/>
    <p:sldId id="2479" r:id="rId14"/>
    <p:sldId id="2856" r:id="rId15"/>
    <p:sldId id="2890" r:id="rId16"/>
    <p:sldId id="4611" r:id="rId17"/>
    <p:sldId id="2886" r:id="rId18"/>
    <p:sldId id="2574" r:id="rId19"/>
    <p:sldId id="2575" r:id="rId20"/>
    <p:sldId id="2576" r:id="rId21"/>
    <p:sldId id="2779" r:id="rId22"/>
    <p:sldId id="2782" r:id="rId23"/>
    <p:sldId id="2580" r:id="rId24"/>
    <p:sldId id="2780" r:id="rId25"/>
    <p:sldId id="2577" r:id="rId26"/>
    <p:sldId id="2764" r:id="rId27"/>
    <p:sldId id="2481" r:id="rId28"/>
    <p:sldId id="2482" r:id="rId29"/>
    <p:sldId id="2885" r:id="rId30"/>
    <p:sldId id="2483" r:id="rId31"/>
    <p:sldId id="2484" r:id="rId32"/>
    <p:sldId id="2485" r:id="rId33"/>
    <p:sldId id="2765" r:id="rId34"/>
    <p:sldId id="2486" r:id="rId35"/>
    <p:sldId id="2487" r:id="rId36"/>
    <p:sldId id="2621" r:id="rId37"/>
    <p:sldId id="2488" r:id="rId38"/>
    <p:sldId id="2620" r:id="rId39"/>
    <p:sldId id="2492" r:id="rId40"/>
    <p:sldId id="2650" r:id="rId41"/>
    <p:sldId id="2649" r:id="rId42"/>
    <p:sldId id="2651" r:id="rId43"/>
    <p:sldId id="2648" r:id="rId44"/>
    <p:sldId id="2781" r:id="rId45"/>
    <p:sldId id="2634" r:id="rId46"/>
    <p:sldId id="2754" r:id="rId47"/>
    <p:sldId id="2493" r:id="rId48"/>
    <p:sldId id="2494" r:id="rId49"/>
    <p:sldId id="2495" r:id="rId50"/>
    <p:sldId id="2632" r:id="rId51"/>
    <p:sldId id="2630" r:id="rId52"/>
    <p:sldId id="2631" r:id="rId53"/>
    <p:sldId id="2625" r:id="rId54"/>
    <p:sldId id="3613" r:id="rId55"/>
    <p:sldId id="3594" r:id="rId56"/>
    <p:sldId id="4616" r:id="rId57"/>
    <p:sldId id="2904" r:id="rId58"/>
    <p:sldId id="2905" r:id="rId59"/>
    <p:sldId id="2655" r:id="rId60"/>
    <p:sldId id="2657" r:id="rId61"/>
    <p:sldId id="2659" r:id="rId62"/>
    <p:sldId id="2660" r:id="rId63"/>
    <p:sldId id="2662" r:id="rId64"/>
    <p:sldId id="2881" r:id="rId65"/>
    <p:sldId id="2663" r:id="rId66"/>
    <p:sldId id="2664" r:id="rId67"/>
    <p:sldId id="2665" r:id="rId68"/>
    <p:sldId id="2668" r:id="rId69"/>
    <p:sldId id="2627" r:id="rId70"/>
    <p:sldId id="2670" r:id="rId71"/>
    <p:sldId id="2672" r:id="rId72"/>
    <p:sldId id="2883" r:id="rId73"/>
    <p:sldId id="2673" r:id="rId74"/>
    <p:sldId id="2678" r:id="rId75"/>
    <p:sldId id="2679" r:id="rId76"/>
    <p:sldId id="2680" r:id="rId77"/>
    <p:sldId id="2681" r:id="rId78"/>
    <p:sldId id="2688" r:id="rId79"/>
    <p:sldId id="2882" r:id="rId80"/>
    <p:sldId id="2689" r:id="rId81"/>
    <p:sldId id="2690" r:id="rId82"/>
    <p:sldId id="2971" r:id="rId83"/>
    <p:sldId id="2692" r:id="rId84"/>
    <p:sldId id="2694" r:id="rId85"/>
    <p:sldId id="2697" r:id="rId86"/>
    <p:sldId id="2884" r:id="rId87"/>
    <p:sldId id="2698" r:id="rId88"/>
    <p:sldId id="2699" r:id="rId89"/>
    <p:sldId id="2700" r:id="rId90"/>
    <p:sldId id="2701" r:id="rId91"/>
    <p:sldId id="2702" r:id="rId92"/>
    <p:sldId id="2703" r:id="rId93"/>
    <p:sldId id="4619" r:id="rId94"/>
    <p:sldId id="2526" r:id="rId95"/>
    <p:sldId id="2907" r:id="rId96"/>
    <p:sldId id="2908" r:id="rId97"/>
    <p:sldId id="2932" r:id="rId98"/>
    <p:sldId id="2931" r:id="rId99"/>
    <p:sldId id="2527" r:id="rId100"/>
    <p:sldId id="2532" r:id="rId101"/>
    <p:sldId id="2533" r:id="rId102"/>
    <p:sldId id="2537" r:id="rId103"/>
    <p:sldId id="2539" r:id="rId104"/>
    <p:sldId id="2245" r:id="rId105"/>
    <p:sldId id="2906" r:id="rId106"/>
    <p:sldId id="2010" r:id="rId107"/>
    <p:sldId id="2011" r:id="rId108"/>
    <p:sldId id="2913" r:id="rId109"/>
    <p:sldId id="2914" r:id="rId110"/>
    <p:sldId id="2915" r:id="rId111"/>
    <p:sldId id="2916" r:id="rId112"/>
    <p:sldId id="2157" r:id="rId113"/>
    <p:sldId id="2160" r:id="rId114"/>
    <p:sldId id="2809" r:id="rId115"/>
    <p:sldId id="2015" r:id="rId116"/>
    <p:sldId id="2014" r:id="rId117"/>
    <p:sldId id="2582" r:id="rId118"/>
    <p:sldId id="2583" r:id="rId119"/>
    <p:sldId id="2339" r:id="rId120"/>
    <p:sldId id="2917" r:id="rId121"/>
    <p:sldId id="4609" r:id="rId122"/>
    <p:sldId id="2238" r:id="rId123"/>
    <p:sldId id="2177" r:id="rId124"/>
    <p:sldId id="2168" r:id="rId125"/>
    <p:sldId id="2169" r:id="rId126"/>
    <p:sldId id="2170" r:id="rId127"/>
    <p:sldId id="2171" r:id="rId128"/>
    <p:sldId id="2180" r:id="rId129"/>
    <p:sldId id="2181" r:id="rId130"/>
    <p:sldId id="2350" r:id="rId131"/>
    <p:sldId id="2756" r:id="rId132"/>
    <p:sldId id="2174" r:id="rId133"/>
    <p:sldId id="2175" r:id="rId134"/>
    <p:sldId id="2187" r:id="rId135"/>
    <p:sldId id="2784" r:id="rId136"/>
    <p:sldId id="2179" r:id="rId137"/>
    <p:sldId id="4617" r:id="rId138"/>
    <p:sldId id="2715" r:id="rId139"/>
    <p:sldId id="2721" r:id="rId140"/>
    <p:sldId id="2716" r:id="rId141"/>
    <p:sldId id="2717" r:id="rId142"/>
    <p:sldId id="2719" r:id="rId143"/>
    <p:sldId id="2731" r:id="rId144"/>
    <p:sldId id="2732" r:id="rId145"/>
    <p:sldId id="2728" r:id="rId146"/>
    <p:sldId id="2729" r:id="rId147"/>
    <p:sldId id="2730" r:id="rId148"/>
    <p:sldId id="2773" r:id="rId149"/>
    <p:sldId id="2785" r:id="rId150"/>
    <p:sldId id="2774" r:id="rId151"/>
    <p:sldId id="2759" r:id="rId152"/>
    <p:sldId id="2760" r:id="rId153"/>
    <p:sldId id="2742" r:id="rId154"/>
    <p:sldId id="2776" r:id="rId155"/>
    <p:sldId id="4610" r:id="rId156"/>
    <p:sldId id="2743" r:id="rId157"/>
    <p:sldId id="2745" r:id="rId158"/>
    <p:sldId id="2744" r:id="rId159"/>
    <p:sldId id="2748" r:id="rId160"/>
    <p:sldId id="2746" r:id="rId161"/>
    <p:sldId id="2747" r:id="rId162"/>
    <p:sldId id="2777" r:id="rId163"/>
    <p:sldId id="4618" r:id="rId164"/>
    <p:sldId id="658" r:id="rId165"/>
    <p:sldId id="4594" r:id="rId166"/>
    <p:sldId id="3670" r:id="rId167"/>
    <p:sldId id="4518" r:id="rId168"/>
    <p:sldId id="4595" r:id="rId169"/>
    <p:sldId id="4593" r:id="rId170"/>
    <p:sldId id="4579" r:id="rId171"/>
    <p:sldId id="4572" r:id="rId172"/>
    <p:sldId id="4574" r:id="rId173"/>
    <p:sldId id="2794" r:id="rId174"/>
    <p:sldId id="2795" r:id="rId175"/>
    <p:sldId id="2798" r:id="rId176"/>
    <p:sldId id="2741" r:id="rId177"/>
    <p:sldId id="4620" r:id="rId178"/>
    <p:sldId id="2750" r:id="rId179"/>
    <p:sldId id="2751" r:id="rId180"/>
    <p:sldId id="2091" r:id="rId181"/>
    <p:sldId id="2111" r:id="rId182"/>
    <p:sldId id="2112" r:id="rId183"/>
    <p:sldId id="2113" r:id="rId184"/>
    <p:sldId id="2114" r:id="rId185"/>
    <p:sldId id="2115" r:id="rId186"/>
    <p:sldId id="2116" r:id="rId187"/>
    <p:sldId id="2117" r:id="rId188"/>
    <p:sldId id="2118" r:id="rId189"/>
    <p:sldId id="2119" r:id="rId190"/>
    <p:sldId id="2120" r:id="rId191"/>
    <p:sldId id="2121" r:id="rId192"/>
    <p:sldId id="2761" r:id="rId193"/>
    <p:sldId id="2382" r:id="rId194"/>
    <p:sldId id="2383" r:id="rId195"/>
    <p:sldId id="2384" r:id="rId196"/>
    <p:sldId id="2385" r:id="rId197"/>
    <p:sldId id="2386" r:id="rId198"/>
    <p:sldId id="2387" r:id="rId199"/>
    <p:sldId id="2388" r:id="rId200"/>
    <p:sldId id="2389" r:id="rId201"/>
    <p:sldId id="2391" r:id="rId202"/>
    <p:sldId id="2390" r:id="rId203"/>
    <p:sldId id="1813" r:id="rId204"/>
    <p:sldId id="1814" r:id="rId205"/>
    <p:sldId id="1815" r:id="rId206"/>
    <p:sldId id="1816" r:id="rId207"/>
    <p:sldId id="1817" r:id="rId208"/>
    <p:sldId id="1818" r:id="rId209"/>
    <p:sldId id="1819" r:id="rId210"/>
    <p:sldId id="1820" r:id="rId211"/>
    <p:sldId id="1821" r:id="rId212"/>
    <p:sldId id="1822" r:id="rId213"/>
    <p:sldId id="1830" r:id="rId214"/>
    <p:sldId id="1831" r:id="rId215"/>
    <p:sldId id="1832" r:id="rId216"/>
    <p:sldId id="1887" r:id="rId217"/>
    <p:sldId id="1852" r:id="rId218"/>
    <p:sldId id="1853" r:id="rId219"/>
    <p:sldId id="1855" r:id="rId220"/>
    <p:sldId id="1856" r:id="rId221"/>
    <p:sldId id="2257" r:id="rId222"/>
    <p:sldId id="1857" r:id="rId223"/>
    <p:sldId id="1858" r:id="rId224"/>
    <p:sldId id="1859" r:id="rId225"/>
    <p:sldId id="1860" r:id="rId226"/>
    <p:sldId id="1888" r:id="rId227"/>
    <p:sldId id="1861" r:id="rId228"/>
    <p:sldId id="2402" r:id="rId229"/>
    <p:sldId id="2403" r:id="rId230"/>
    <p:sldId id="2404" r:id="rId231"/>
    <p:sldId id="2405" r:id="rId232"/>
    <p:sldId id="2406" r:id="rId233"/>
    <p:sldId id="2407" r:id="rId234"/>
    <p:sldId id="2408" r:id="rId235"/>
    <p:sldId id="2409" r:id="rId236"/>
    <p:sldId id="2410" r:id="rId237"/>
    <p:sldId id="2411" r:id="rId238"/>
    <p:sldId id="2412" r:id="rId239"/>
    <p:sldId id="2413" r:id="rId240"/>
    <p:sldId id="2414" r:id="rId241"/>
    <p:sldId id="2415" r:id="rId242"/>
    <p:sldId id="2416" r:id="rId243"/>
    <p:sldId id="2417" r:id="rId244"/>
    <p:sldId id="2418" r:id="rId245"/>
    <p:sldId id="2419" r:id="rId246"/>
    <p:sldId id="2420" r:id="rId247"/>
    <p:sldId id="2443" r:id="rId248"/>
    <p:sldId id="2444" r:id="rId249"/>
    <p:sldId id="2445" r:id="rId250"/>
    <p:sldId id="2446" r:id="rId251"/>
    <p:sldId id="2447" r:id="rId252"/>
    <p:sldId id="2448" r:id="rId253"/>
    <p:sldId id="2449" r:id="rId254"/>
    <p:sldId id="833" r:id="rId255"/>
    <p:sldId id="2131" r:id="rId256"/>
    <p:sldId id="2254" r:id="rId257"/>
  </p:sldIdLst>
  <p:sldSz cx="9144000" cy="6858000" type="screen4x3"/>
  <p:notesSz cx="7315200" cy="9601200"/>
  <p:defaultTextStyle>
    <a:defPPr>
      <a:defRPr lang="en-US"/>
    </a:defPPr>
    <a:lvl1pPr algn="l" rtl="0" fontAlgn="base">
      <a:spcBef>
        <a:spcPct val="0"/>
      </a:spcBef>
      <a:spcAft>
        <a:spcPct val="0"/>
      </a:spcAft>
      <a:defRPr sz="2400" b="1"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sz="2400" b="1"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sz="2400" b="1"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sz="2400" b="1"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sz="2400" b="1" kern="1200">
        <a:solidFill>
          <a:schemeClr val="tx1"/>
        </a:solidFill>
        <a:latin typeface="Times New Roman" pitchFamily="18" charset="0"/>
        <a:ea typeface="+mn-ea"/>
        <a:cs typeface="Arial" pitchFamily="34" charset="0"/>
      </a:defRPr>
    </a:lvl5pPr>
    <a:lvl6pPr marL="2286000" algn="l" defTabSz="914400" rtl="0" eaLnBrk="1" latinLnBrk="0" hangingPunct="1">
      <a:defRPr sz="2400" b="1" kern="1200">
        <a:solidFill>
          <a:schemeClr val="tx1"/>
        </a:solidFill>
        <a:latin typeface="Times New Roman" pitchFamily="18" charset="0"/>
        <a:ea typeface="+mn-ea"/>
        <a:cs typeface="Arial" pitchFamily="34" charset="0"/>
      </a:defRPr>
    </a:lvl6pPr>
    <a:lvl7pPr marL="2743200" algn="l" defTabSz="914400" rtl="0" eaLnBrk="1" latinLnBrk="0" hangingPunct="1">
      <a:defRPr sz="2400" b="1" kern="1200">
        <a:solidFill>
          <a:schemeClr val="tx1"/>
        </a:solidFill>
        <a:latin typeface="Times New Roman" pitchFamily="18" charset="0"/>
        <a:ea typeface="+mn-ea"/>
        <a:cs typeface="Arial" pitchFamily="34" charset="0"/>
      </a:defRPr>
    </a:lvl7pPr>
    <a:lvl8pPr marL="3200400" algn="l" defTabSz="914400" rtl="0" eaLnBrk="1" latinLnBrk="0" hangingPunct="1">
      <a:defRPr sz="2400" b="1" kern="1200">
        <a:solidFill>
          <a:schemeClr val="tx1"/>
        </a:solidFill>
        <a:latin typeface="Times New Roman" pitchFamily="18" charset="0"/>
        <a:ea typeface="+mn-ea"/>
        <a:cs typeface="Arial" pitchFamily="34" charset="0"/>
      </a:defRPr>
    </a:lvl8pPr>
    <a:lvl9pPr marL="3657600" algn="l" defTabSz="914400" rtl="0" eaLnBrk="1" latinLnBrk="0" hangingPunct="1">
      <a:defRPr sz="2400" b="1"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ulio Otero" initials="" lastIdx="3" clrIdx="0"/>
  <p:cmAuthor id="1" name="Jack Naglieri" initials="JN" lastIdx="1" clrIdx="1">
    <p:extLst>
      <p:ext uri="{19B8F6BF-5375-455C-9EA6-DF929625EA0E}">
        <p15:presenceInfo xmlns:p15="http://schemas.microsoft.com/office/powerpoint/2012/main" userId="bc7121395536e79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CC0000"/>
    <a:srgbClr val="FFFFD9"/>
    <a:srgbClr val="000099"/>
    <a:srgbClr val="339966"/>
    <a:srgbClr val="A50021"/>
    <a:srgbClr val="008000"/>
    <a:srgbClr val="FFFFD1"/>
    <a:srgbClr val="FFFF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D1768E-BDEE-4655-BB29-C1217434C3EF}" v="76" dt="2019-02-14T18:57:22.099"/>
    <p1510:client id="{75BEDB5D-23C5-46E2-BE85-7F1F651892D1}" v="4" dt="2019-02-14T19:19:50.0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021" autoAdjust="0"/>
    <p:restoredTop sz="94576" autoAdjust="0"/>
  </p:normalViewPr>
  <p:slideViewPr>
    <p:cSldViewPr snapToGrid="0">
      <p:cViewPr varScale="1">
        <p:scale>
          <a:sx n="113" d="100"/>
          <a:sy n="113" d="100"/>
        </p:scale>
        <p:origin x="1421" y="67"/>
      </p:cViewPr>
      <p:guideLst>
        <p:guide orient="horz" pos="2160"/>
        <p:guide pos="2880"/>
      </p:guideLst>
    </p:cSldViewPr>
  </p:slideViewPr>
  <p:outlineViewPr>
    <p:cViewPr>
      <p:scale>
        <a:sx n="33" d="100"/>
        <a:sy n="33" d="100"/>
      </p:scale>
      <p:origin x="0" y="12234"/>
    </p:cViewPr>
    <p:sldLst>
      <p:sld r:id="rId1" collapse="1"/>
      <p:sld r:id="rId2" collapse="1"/>
      <p:sld r:id="rId3" collapse="1"/>
      <p:sld r:id="rId4" collapse="1"/>
    </p:sldLst>
  </p:outlineViewPr>
  <p:notesTextViewPr>
    <p:cViewPr>
      <p:scale>
        <a:sx n="100" d="100"/>
        <a:sy n="100" d="100"/>
      </p:scale>
      <p:origin x="0" y="0"/>
    </p:cViewPr>
  </p:notesTextViewPr>
  <p:sorterViewPr>
    <p:cViewPr varScale="1">
      <p:scale>
        <a:sx n="100" d="100"/>
        <a:sy n="100" d="100"/>
      </p:scale>
      <p:origin x="0" y="0"/>
    </p:cViewPr>
  </p:sorterViewPr>
  <p:notesViewPr>
    <p:cSldViewPr snapToGrid="0">
      <p:cViewPr varScale="1">
        <p:scale>
          <a:sx n="56" d="100"/>
          <a:sy n="56" d="100"/>
        </p:scale>
        <p:origin x="-2496" y="-9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notesMaster" Target="notesMasters/notesMaster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handoutMaster" Target="handoutMasters/handoutMaster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slide" Target="slides/slide243.xml"/><Relationship Id="rId249" Type="http://schemas.openxmlformats.org/officeDocument/2006/relationships/slide" Target="slides/slide24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260" Type="http://schemas.openxmlformats.org/officeDocument/2006/relationships/commentAuthors" Target="commentAuthors.xml"/><Relationship Id="rId265" Type="http://schemas.microsoft.com/office/2015/10/relationships/revisionInfo" Target="revisionInfo.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presProps" Target="presProps.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theme" Target="theme/theme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tableStyles" Target="tableStyle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s>
</file>

<file path=ppt/_rels/viewProps.xml.rels><?xml version="1.0" encoding="UTF-8" standalone="yes"?>
<Relationships xmlns="http://schemas.openxmlformats.org/package/2006/relationships"><Relationship Id="rId3" Type="http://schemas.openxmlformats.org/officeDocument/2006/relationships/slide" Target="slides/slide127.xml"/><Relationship Id="rId2" Type="http://schemas.openxmlformats.org/officeDocument/2006/relationships/slide" Target="slides/slide91.xml"/><Relationship Id="rId1" Type="http://schemas.openxmlformats.org/officeDocument/2006/relationships/slide" Target="slides/slide66.xml"/><Relationship Id="rId4" Type="http://schemas.openxmlformats.org/officeDocument/2006/relationships/slide" Target="slides/slide215.xml"/></Relationships>
</file>

<file path=ppt/charts/_rels/chart1.xml.rels><?xml version="1.0" encoding="UTF-8" standalone="yes"?>
<Relationships xmlns="http://schemas.openxmlformats.org/package/2006/relationships"><Relationship Id="rId2" Type="http://schemas.openxmlformats.org/officeDocument/2006/relationships/oleObject" Target="file:///C:\Users\Jack%20A%20Naglieri\Documents\All%20Master%20Files\Evolution%20of%20Intelligence\Naglieri%20on%20PASS\Ability%20Test%20Profiles%20ASD%20ADHD%20SLD%20updated%2010.1.14.xlsx" TargetMode="External"/><Relationship Id="rId1" Type="http://schemas.openxmlformats.org/officeDocument/2006/relationships/themeOverride" Target="../theme/themeOverride4.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1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12.xml.rels><?xml version="1.0" encoding="UTF-8" standalone="yes"?>
<Relationships xmlns="http://schemas.openxmlformats.org/package/2006/relationships"><Relationship Id="rId2" Type="http://schemas.openxmlformats.org/officeDocument/2006/relationships/oleObject" Target="Macintosh%20HD:Users:laurenbarker:Desktop:SAHBUMNIM:GRAPHING%20TEMPLATE.xlsx" TargetMode="External"/><Relationship Id="rId1" Type="http://schemas.openxmlformats.org/officeDocument/2006/relationships/themeOverride" Target="../theme/themeOverride7.xml"/></Relationships>
</file>

<file path=ppt/charts/_rels/chart13.xml.rels><?xml version="1.0" encoding="UTF-8" standalone="yes"?>
<Relationships xmlns="http://schemas.openxmlformats.org/package/2006/relationships"><Relationship Id="rId2" Type="http://schemas.openxmlformats.org/officeDocument/2006/relationships/oleObject" Target="Macintosh%20HD:Users:laurenbarker:Desktop:SAHBUMNIM:GRAPHING%20TEMPLATE.xlsx" TargetMode="External"/><Relationship Id="rId1" Type="http://schemas.openxmlformats.org/officeDocument/2006/relationships/themeOverride" Target="../theme/themeOverride8.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2.xml.rels><?xml version="1.0" encoding="UTF-8" standalone="yes"?>
<Relationships xmlns="http://schemas.openxmlformats.org/package/2006/relationships"><Relationship Id="rId2" Type="http://schemas.openxmlformats.org/officeDocument/2006/relationships/oleObject" Target="file:///C:\Users\Jack%20A%20Naglieri\Documents\All%20Master%20Files\Evolution%20of%20Intelligence\Naglieri%20on%20PASS\Ability%20Test%20Profiles%20ASD%20ADHD%20SLD%20updated%2010.1.14.xlsx" TargetMode="External"/><Relationship Id="rId1" Type="http://schemas.openxmlformats.org/officeDocument/2006/relationships/themeOverride" Target="../theme/themeOverride5.xml"/></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3.xml.rels><?xml version="1.0" encoding="UTF-8" standalone="yes"?>
<Relationships xmlns="http://schemas.openxmlformats.org/package/2006/relationships"><Relationship Id="rId2" Type="http://schemas.openxmlformats.org/officeDocument/2006/relationships/oleObject" Target="file:///C:\Users\Jack%20A%20Naglieri\Documents\All%20Master%20Files\Evolution%20of%20Intelligence\Naglieri%20on%20PASS\Ability%20Test%20Profiles%20ASD%20ADHD%20SLD%20updated%2010.1.14.xlsx" TargetMode="External"/><Relationship Id="rId1" Type="http://schemas.openxmlformats.org/officeDocument/2006/relationships/themeOverride" Target="../theme/themeOverride6.xml"/></Relationships>
</file>

<file path=ppt/charts/_rels/chart4.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title>
    <c:autoTitleDeleted val="0"/>
    <c:plotArea>
      <c:layout/>
      <c:lineChart>
        <c:grouping val="standard"/>
        <c:varyColors val="0"/>
        <c:ser>
          <c:idx val="1"/>
          <c:order val="0"/>
          <c:tx>
            <c:strRef>
              <c:f>'ALL TESTS'!$E$3</c:f>
              <c:strCache>
                <c:ptCount val="1"/>
                <c:pt idx="0">
                  <c:v>SLD</c:v>
                </c:pt>
              </c:strCache>
            </c:strRef>
          </c:tx>
          <c:spPr>
            <a:ln w="50800">
              <a:solidFill>
                <a:srgbClr val="FF0000"/>
              </a:solidFill>
            </a:ln>
          </c:spPr>
          <c:marker>
            <c:spPr>
              <a:solidFill>
                <a:srgbClr val="FF0000"/>
              </a:solidFill>
              <a:ln>
                <a:solidFill>
                  <a:srgbClr val="FF0000"/>
                </a:solidFill>
              </a:ln>
            </c:spPr>
          </c:marker>
          <c:cat>
            <c:multiLvlStrRef>
              <c:f>'ALL TESTS'!$B$4:$C$32</c:f>
              <c:multiLvlStrCache>
                <c:ptCount val="29"/>
                <c:lvl>
                  <c:pt idx="0">
                    <c:v>Verbal Comp</c:v>
                  </c:pt>
                  <c:pt idx="1">
                    <c:v>Visual Spatial</c:v>
                  </c:pt>
                  <c:pt idx="2">
                    <c:v>Fluid Reasn</c:v>
                  </c:pt>
                  <c:pt idx="3">
                    <c:v>Working Mem</c:v>
                  </c:pt>
                  <c:pt idx="4">
                    <c:v>Processing Spd</c:v>
                  </c:pt>
                  <c:pt idx="6">
                    <c:v>Verbal Comprehension</c:v>
                  </c:pt>
                  <c:pt idx="7">
                    <c:v>Perceptual Reasoning</c:v>
                  </c:pt>
                  <c:pt idx="8">
                    <c:v>Working Memory</c:v>
                  </c:pt>
                  <c:pt idx="9">
                    <c:v>Processing Speed</c:v>
                  </c:pt>
                  <c:pt idx="11">
                    <c:v>Comprehension-Knowledge</c:v>
                  </c:pt>
                  <c:pt idx="12">
                    <c:v>Long-Term Retrieval</c:v>
                  </c:pt>
                  <c:pt idx="13">
                    <c:v>Visual-Spatial Thinking</c:v>
                  </c:pt>
                  <c:pt idx="14">
                    <c:v>Auditory Processing</c:v>
                  </c:pt>
                  <c:pt idx="15">
                    <c:v>Fluid Reasoning</c:v>
                  </c:pt>
                  <c:pt idx="16">
                    <c:v>Processing Speed</c:v>
                  </c:pt>
                  <c:pt idx="17">
                    <c:v>Short-Term Memory</c:v>
                  </c:pt>
                  <c:pt idx="19">
                    <c:v>Sequential/Gsm</c:v>
                  </c:pt>
                  <c:pt idx="20">
                    <c:v>Simultaneous/Gv</c:v>
                  </c:pt>
                  <c:pt idx="21">
                    <c:v>Learning/Glr</c:v>
                  </c:pt>
                  <c:pt idx="22">
                    <c:v>Planning/Gf</c:v>
                  </c:pt>
                  <c:pt idx="23">
                    <c:v>Knowledge/Gc</c:v>
                  </c:pt>
                  <c:pt idx="25">
                    <c:v>Planning</c:v>
                  </c:pt>
                  <c:pt idx="26">
                    <c:v>Simultaneous</c:v>
                  </c:pt>
                  <c:pt idx="27">
                    <c:v>Attention</c:v>
                  </c:pt>
                  <c:pt idx="28">
                    <c:v>Successive</c:v>
                  </c:pt>
                </c:lvl>
                <c:lvl>
                  <c:pt idx="0">
                    <c:v>WISC-V</c:v>
                  </c:pt>
                  <c:pt idx="6">
                    <c:v>WISC-IV</c:v>
                  </c:pt>
                  <c:pt idx="11">
                    <c:v>WJ-III</c:v>
                  </c:pt>
                  <c:pt idx="19">
                    <c:v>KABC-II</c:v>
                  </c:pt>
                  <c:pt idx="25">
                    <c:v>CAS</c:v>
                  </c:pt>
                </c:lvl>
              </c:multiLvlStrCache>
            </c:multiLvlStrRef>
          </c:cat>
          <c:val>
            <c:numRef>
              <c:f>'ALL TESTS'!$E$4:$E$32</c:f>
              <c:numCache>
                <c:formatCode>0.0</c:formatCode>
                <c:ptCount val="29"/>
                <c:pt idx="0">
                  <c:v>89.1</c:v>
                </c:pt>
                <c:pt idx="1">
                  <c:v>93.3</c:v>
                </c:pt>
                <c:pt idx="2">
                  <c:v>92.5</c:v>
                </c:pt>
                <c:pt idx="3">
                  <c:v>87.8</c:v>
                </c:pt>
                <c:pt idx="4">
                  <c:v>93</c:v>
                </c:pt>
                <c:pt idx="6">
                  <c:v>91.9</c:v>
                </c:pt>
                <c:pt idx="7">
                  <c:v>94.4</c:v>
                </c:pt>
                <c:pt idx="8">
                  <c:v>87</c:v>
                </c:pt>
                <c:pt idx="9">
                  <c:v>92.5</c:v>
                </c:pt>
                <c:pt idx="11">
                  <c:v>94</c:v>
                </c:pt>
                <c:pt idx="12">
                  <c:v>90</c:v>
                </c:pt>
                <c:pt idx="13">
                  <c:v>100</c:v>
                </c:pt>
                <c:pt idx="14">
                  <c:v>99</c:v>
                </c:pt>
                <c:pt idx="15">
                  <c:v>97</c:v>
                </c:pt>
                <c:pt idx="16">
                  <c:v>91</c:v>
                </c:pt>
                <c:pt idx="17">
                  <c:v>92</c:v>
                </c:pt>
                <c:pt idx="19">
                  <c:v>85.4</c:v>
                </c:pt>
                <c:pt idx="20">
                  <c:v>88.1</c:v>
                </c:pt>
                <c:pt idx="21">
                  <c:v>84.3</c:v>
                </c:pt>
                <c:pt idx="22">
                  <c:v>86.8</c:v>
                </c:pt>
                <c:pt idx="23">
                  <c:v>84.8</c:v>
                </c:pt>
                <c:pt idx="25">
                  <c:v>92.8</c:v>
                </c:pt>
                <c:pt idx="26">
                  <c:v>92.2</c:v>
                </c:pt>
                <c:pt idx="27">
                  <c:v>93.2</c:v>
                </c:pt>
                <c:pt idx="28">
                  <c:v>82.9</c:v>
                </c:pt>
              </c:numCache>
            </c:numRef>
          </c:val>
          <c:smooth val="0"/>
          <c:extLst>
            <c:ext xmlns:c16="http://schemas.microsoft.com/office/drawing/2014/chart" uri="{C3380CC4-5D6E-409C-BE32-E72D297353CC}">
              <c16:uniqueId val="{00000000-04BF-4BB4-B446-46E259FEAAA2}"/>
            </c:ext>
          </c:extLst>
        </c:ser>
        <c:dLbls>
          <c:showLegendKey val="0"/>
          <c:showVal val="0"/>
          <c:showCatName val="0"/>
          <c:showSerName val="0"/>
          <c:showPercent val="0"/>
          <c:showBubbleSize val="0"/>
        </c:dLbls>
        <c:marker val="1"/>
        <c:smooth val="0"/>
        <c:axId val="118497664"/>
        <c:axId val="118499200"/>
      </c:lineChart>
      <c:catAx>
        <c:axId val="118497664"/>
        <c:scaling>
          <c:orientation val="minMax"/>
        </c:scaling>
        <c:delete val="0"/>
        <c:axPos val="b"/>
        <c:numFmt formatCode="General" sourceLinked="0"/>
        <c:majorTickMark val="out"/>
        <c:minorTickMark val="none"/>
        <c:tickLblPos val="nextTo"/>
        <c:txPr>
          <a:bodyPr/>
          <a:lstStyle/>
          <a:p>
            <a:pPr>
              <a:defRPr sz="1600" b="1">
                <a:solidFill>
                  <a:schemeClr val="bg2"/>
                </a:solidFill>
              </a:defRPr>
            </a:pPr>
            <a:endParaRPr lang="en-US"/>
          </a:p>
        </c:txPr>
        <c:crossAx val="118499200"/>
        <c:crosses val="autoZero"/>
        <c:auto val="1"/>
        <c:lblAlgn val="ctr"/>
        <c:lblOffset val="100"/>
        <c:noMultiLvlLbl val="0"/>
      </c:catAx>
      <c:valAx>
        <c:axId val="118499200"/>
        <c:scaling>
          <c:orientation val="minMax"/>
          <c:min val="80"/>
        </c:scaling>
        <c:delete val="0"/>
        <c:axPos val="l"/>
        <c:majorGridlines/>
        <c:numFmt formatCode="0" sourceLinked="0"/>
        <c:majorTickMark val="out"/>
        <c:minorTickMark val="none"/>
        <c:tickLblPos val="nextTo"/>
        <c:crossAx val="118497664"/>
        <c:crosses val="autoZero"/>
        <c:crossBetween val="between"/>
      </c:valAx>
    </c:plotArea>
    <c:legend>
      <c:legendPos val="r"/>
      <c:overlay val="0"/>
    </c:legend>
    <c:plotVisOnly val="1"/>
    <c:dispBlanksAs val="gap"/>
    <c:showDLblsOverMax val="0"/>
  </c:chart>
  <c:spPr>
    <a:solidFill>
      <a:schemeClr val="bg1"/>
    </a:solidFill>
  </c:spPr>
  <c:txPr>
    <a:bodyPr/>
    <a:lstStyle/>
    <a:p>
      <a:pPr>
        <a:defRPr sz="1600" b="1">
          <a:latin typeface="Calibri" panose="020F0502020204030204" pitchFamily="34" charset="0"/>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PLAN</c:v>
                </c:pt>
              </c:strCache>
            </c:strRef>
          </c:tx>
          <c:spPr>
            <a:solidFill>
              <a:srgbClr val="FF0000"/>
            </a:solidFill>
            <a:ln w="12700" cmpd="sng"/>
          </c:spPr>
          <c:invertIfNegative val="0"/>
          <c:cat>
            <c:strRef>
              <c:f>Sheet1!$A$2</c:f>
              <c:strCache>
                <c:ptCount val="1"/>
                <c:pt idx="0">
                  <c:v>Category 1</c:v>
                </c:pt>
              </c:strCache>
            </c:strRef>
          </c:cat>
          <c:val>
            <c:numRef>
              <c:f>Sheet1!$B$2</c:f>
              <c:numCache>
                <c:formatCode>General</c:formatCode>
                <c:ptCount val="1"/>
                <c:pt idx="0">
                  <c:v>84</c:v>
                </c:pt>
              </c:numCache>
            </c:numRef>
          </c:val>
          <c:extLst>
            <c:ext xmlns:c16="http://schemas.microsoft.com/office/drawing/2014/chart" uri="{C3380CC4-5D6E-409C-BE32-E72D297353CC}">
              <c16:uniqueId val="{00000000-8011-4993-95DD-D55BD4ED1307}"/>
            </c:ext>
          </c:extLst>
        </c:ser>
        <c:ser>
          <c:idx val="1"/>
          <c:order val="1"/>
          <c:tx>
            <c:strRef>
              <c:f>Sheet1!$C$1</c:f>
              <c:strCache>
                <c:ptCount val="1"/>
                <c:pt idx="0">
                  <c:v>SIM</c:v>
                </c:pt>
              </c:strCache>
            </c:strRef>
          </c:tx>
          <c:spPr>
            <a:solidFill>
              <a:srgbClr val="00B0F0"/>
            </a:solidFill>
          </c:spPr>
          <c:invertIfNegative val="0"/>
          <c:cat>
            <c:strRef>
              <c:f>Sheet1!$A$2</c:f>
              <c:strCache>
                <c:ptCount val="1"/>
                <c:pt idx="0">
                  <c:v>Category 1</c:v>
                </c:pt>
              </c:strCache>
            </c:strRef>
          </c:cat>
          <c:val>
            <c:numRef>
              <c:f>Sheet1!$C$2</c:f>
              <c:numCache>
                <c:formatCode>General</c:formatCode>
                <c:ptCount val="1"/>
                <c:pt idx="0">
                  <c:v>102</c:v>
                </c:pt>
              </c:numCache>
            </c:numRef>
          </c:val>
          <c:extLst>
            <c:ext xmlns:c16="http://schemas.microsoft.com/office/drawing/2014/chart" uri="{C3380CC4-5D6E-409C-BE32-E72D297353CC}">
              <c16:uniqueId val="{00000001-8011-4993-95DD-D55BD4ED1307}"/>
            </c:ext>
          </c:extLst>
        </c:ser>
        <c:ser>
          <c:idx val="2"/>
          <c:order val="2"/>
          <c:tx>
            <c:strRef>
              <c:f>Sheet1!$D$1</c:f>
              <c:strCache>
                <c:ptCount val="1"/>
                <c:pt idx="0">
                  <c:v>ATT</c:v>
                </c:pt>
              </c:strCache>
            </c:strRef>
          </c:tx>
          <c:spPr>
            <a:solidFill>
              <a:srgbClr val="FFFF00"/>
            </a:solidFill>
          </c:spPr>
          <c:invertIfNegative val="0"/>
          <c:cat>
            <c:strRef>
              <c:f>Sheet1!$A$2</c:f>
              <c:strCache>
                <c:ptCount val="1"/>
                <c:pt idx="0">
                  <c:v>Category 1</c:v>
                </c:pt>
              </c:strCache>
            </c:strRef>
          </c:cat>
          <c:val>
            <c:numRef>
              <c:f>Sheet1!$D$2</c:f>
              <c:numCache>
                <c:formatCode>General</c:formatCode>
                <c:ptCount val="1"/>
                <c:pt idx="0">
                  <c:v>96</c:v>
                </c:pt>
              </c:numCache>
            </c:numRef>
          </c:val>
          <c:extLst>
            <c:ext xmlns:c16="http://schemas.microsoft.com/office/drawing/2014/chart" uri="{C3380CC4-5D6E-409C-BE32-E72D297353CC}">
              <c16:uniqueId val="{00000002-8011-4993-95DD-D55BD4ED1307}"/>
            </c:ext>
          </c:extLst>
        </c:ser>
        <c:ser>
          <c:idx val="3"/>
          <c:order val="3"/>
          <c:tx>
            <c:strRef>
              <c:f>Sheet1!$E$1</c:f>
              <c:strCache>
                <c:ptCount val="1"/>
                <c:pt idx="0">
                  <c:v>SUC</c:v>
                </c:pt>
              </c:strCache>
            </c:strRef>
          </c:tx>
          <c:spPr>
            <a:solidFill>
              <a:srgbClr val="00B050"/>
            </a:solidFill>
          </c:spPr>
          <c:invertIfNegative val="0"/>
          <c:cat>
            <c:strRef>
              <c:f>Sheet1!$A$2</c:f>
              <c:strCache>
                <c:ptCount val="1"/>
                <c:pt idx="0">
                  <c:v>Category 1</c:v>
                </c:pt>
              </c:strCache>
            </c:strRef>
          </c:cat>
          <c:val>
            <c:numRef>
              <c:f>Sheet1!$E$2</c:f>
              <c:numCache>
                <c:formatCode>General</c:formatCode>
                <c:ptCount val="1"/>
                <c:pt idx="0">
                  <c:v>79</c:v>
                </c:pt>
              </c:numCache>
            </c:numRef>
          </c:val>
          <c:extLst>
            <c:ext xmlns:c16="http://schemas.microsoft.com/office/drawing/2014/chart" uri="{C3380CC4-5D6E-409C-BE32-E72D297353CC}">
              <c16:uniqueId val="{00000003-8011-4993-95DD-D55BD4ED1307}"/>
            </c:ext>
          </c:extLst>
        </c:ser>
        <c:dLbls>
          <c:showLegendKey val="0"/>
          <c:showVal val="0"/>
          <c:showCatName val="0"/>
          <c:showSerName val="0"/>
          <c:showPercent val="0"/>
          <c:showBubbleSize val="0"/>
        </c:dLbls>
        <c:gapWidth val="150"/>
        <c:axId val="119634176"/>
        <c:axId val="119640064"/>
      </c:barChart>
      <c:catAx>
        <c:axId val="119634176"/>
        <c:scaling>
          <c:orientation val="minMax"/>
        </c:scaling>
        <c:delete val="1"/>
        <c:axPos val="b"/>
        <c:numFmt formatCode="General" sourceLinked="0"/>
        <c:majorTickMark val="out"/>
        <c:minorTickMark val="none"/>
        <c:tickLblPos val="nextTo"/>
        <c:crossAx val="119640064"/>
        <c:crosses val="autoZero"/>
        <c:auto val="1"/>
        <c:lblAlgn val="ctr"/>
        <c:lblOffset val="100"/>
        <c:noMultiLvlLbl val="0"/>
      </c:catAx>
      <c:valAx>
        <c:axId val="119640064"/>
        <c:scaling>
          <c:orientation val="minMax"/>
          <c:max val="110"/>
          <c:min val="70"/>
        </c:scaling>
        <c:delete val="0"/>
        <c:axPos val="l"/>
        <c:majorGridlines/>
        <c:numFmt formatCode="General" sourceLinked="1"/>
        <c:majorTickMark val="out"/>
        <c:minorTickMark val="none"/>
        <c:tickLblPos val="nextTo"/>
        <c:txPr>
          <a:bodyPr/>
          <a:lstStyle/>
          <a:p>
            <a:pPr>
              <a:defRPr sz="1100"/>
            </a:pPr>
            <a:endParaRPr lang="en-US"/>
          </a:p>
        </c:txPr>
        <c:crossAx val="119634176"/>
        <c:crosses val="autoZero"/>
        <c:crossBetween val="between"/>
      </c:valAx>
    </c:plotArea>
    <c:legend>
      <c:legendPos val="r"/>
      <c:overlay val="0"/>
      <c:txPr>
        <a:bodyPr/>
        <a:lstStyle/>
        <a:p>
          <a:pPr>
            <a:defRPr sz="900" b="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'[pas profile graph.xlsx]Sheet1'!$B$9</c:f>
              <c:strCache>
                <c:ptCount val="1"/>
                <c:pt idx="0">
                  <c:v>PASS Profile</c:v>
                </c:pt>
              </c:strCache>
            </c:strRef>
          </c:tx>
          <c:spPr>
            <a:ln w="38100" cap="rnd">
              <a:solidFill>
                <a:schemeClr val="accent1"/>
              </a:solidFill>
              <a:round/>
            </a:ln>
            <a:effectLst/>
          </c:spPr>
          <c:marker>
            <c:symbol val="circle"/>
            <c:size val="5"/>
            <c:spPr>
              <a:solidFill>
                <a:schemeClr val="accent1"/>
              </a:solidFill>
              <a:ln w="38100">
                <a:solidFill>
                  <a:schemeClr val="accent1"/>
                </a:solidFill>
              </a:ln>
              <a:effectLst/>
            </c:spPr>
          </c:marker>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j-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'[pas profile graph.xlsx]Sheet1'!$C$8:$F$8</c:f>
              <c:strCache>
                <c:ptCount val="4"/>
                <c:pt idx="0">
                  <c:v>Planning</c:v>
                </c:pt>
                <c:pt idx="1">
                  <c:v>Attention</c:v>
                </c:pt>
                <c:pt idx="2">
                  <c:v>Simultaneous </c:v>
                </c:pt>
                <c:pt idx="3">
                  <c:v>Successive</c:v>
                </c:pt>
              </c:strCache>
            </c:strRef>
          </c:cat>
          <c:val>
            <c:numRef>
              <c:f>'[pas profile graph.xlsx]Sheet1'!$C$9:$F$9</c:f>
              <c:numCache>
                <c:formatCode>General</c:formatCode>
                <c:ptCount val="4"/>
                <c:pt idx="0">
                  <c:v>114</c:v>
                </c:pt>
                <c:pt idx="1">
                  <c:v>129</c:v>
                </c:pt>
                <c:pt idx="2">
                  <c:v>95</c:v>
                </c:pt>
                <c:pt idx="3">
                  <c:v>118</c:v>
                </c:pt>
              </c:numCache>
            </c:numRef>
          </c:val>
          <c:smooth val="0"/>
          <c:extLst>
            <c:ext xmlns:c16="http://schemas.microsoft.com/office/drawing/2014/chart" uri="{C3380CC4-5D6E-409C-BE32-E72D297353CC}">
              <c16:uniqueId val="{00000000-75BB-4832-9400-6B990BF9031A}"/>
            </c:ext>
          </c:extLst>
        </c:ser>
        <c:ser>
          <c:idx val="1"/>
          <c:order val="1"/>
          <c:tx>
            <c:strRef>
              <c:f>'[pas profile graph.xlsx]Sheet1'!$B$10</c:f>
              <c:strCache>
                <c:ptCount val="1"/>
                <c:pt idx="0">
                  <c:v>PASS Disorder</c:v>
                </c:pt>
              </c:strCache>
            </c:strRef>
          </c:tx>
          <c:spPr>
            <a:ln w="38100" cap="rnd">
              <a:solidFill>
                <a:srgbClr val="FF0000"/>
              </a:solidFill>
              <a:round/>
            </a:ln>
            <a:effectLst/>
          </c:spPr>
          <c:marker>
            <c:symbol val="circle"/>
            <c:size val="5"/>
            <c:spPr>
              <a:solidFill>
                <a:schemeClr val="accent2"/>
              </a:solidFill>
              <a:ln w="38100">
                <a:solidFill>
                  <a:srgbClr val="FF0000"/>
                </a:solidFill>
              </a:ln>
              <a:effectLst/>
            </c:spPr>
          </c:marker>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j-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'[pas profile graph.xlsx]Sheet1'!$C$8:$F$8</c:f>
              <c:strCache>
                <c:ptCount val="4"/>
                <c:pt idx="0">
                  <c:v>Planning</c:v>
                </c:pt>
                <c:pt idx="1">
                  <c:v>Attention</c:v>
                </c:pt>
                <c:pt idx="2">
                  <c:v>Simultaneous </c:v>
                </c:pt>
                <c:pt idx="3">
                  <c:v>Successive</c:v>
                </c:pt>
              </c:strCache>
            </c:strRef>
          </c:cat>
          <c:val>
            <c:numRef>
              <c:f>'[pas profile graph.xlsx]Sheet1'!$C$10:$F$10</c:f>
              <c:numCache>
                <c:formatCode>General</c:formatCode>
                <c:ptCount val="4"/>
                <c:pt idx="0">
                  <c:v>104</c:v>
                </c:pt>
                <c:pt idx="1">
                  <c:v>119</c:v>
                </c:pt>
                <c:pt idx="2">
                  <c:v>85</c:v>
                </c:pt>
                <c:pt idx="3">
                  <c:v>108</c:v>
                </c:pt>
              </c:numCache>
            </c:numRef>
          </c:val>
          <c:smooth val="0"/>
          <c:extLst>
            <c:ext xmlns:c16="http://schemas.microsoft.com/office/drawing/2014/chart" uri="{C3380CC4-5D6E-409C-BE32-E72D297353CC}">
              <c16:uniqueId val="{00000001-75BB-4832-9400-6B990BF9031A}"/>
            </c:ext>
          </c:extLst>
        </c:ser>
        <c:dLbls>
          <c:showLegendKey val="0"/>
          <c:showVal val="0"/>
          <c:showCatName val="0"/>
          <c:showSerName val="0"/>
          <c:showPercent val="0"/>
          <c:showBubbleSize val="0"/>
        </c:dLbls>
        <c:marker val="1"/>
        <c:smooth val="0"/>
        <c:axId val="509029024"/>
        <c:axId val="509029352"/>
      </c:lineChart>
      <c:catAx>
        <c:axId val="509029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j-lt"/>
                <a:ea typeface="+mn-ea"/>
                <a:cs typeface="+mn-cs"/>
              </a:defRPr>
            </a:pPr>
            <a:endParaRPr lang="en-US"/>
          </a:p>
        </c:txPr>
        <c:crossAx val="509029352"/>
        <c:crosses val="autoZero"/>
        <c:auto val="1"/>
        <c:lblAlgn val="ctr"/>
        <c:lblOffset val="100"/>
        <c:noMultiLvlLbl val="0"/>
      </c:catAx>
      <c:valAx>
        <c:axId val="509029352"/>
        <c:scaling>
          <c:orientation val="minMax"/>
          <c:min val="8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j-lt"/>
                <a:ea typeface="+mn-ea"/>
                <a:cs typeface="+mn-cs"/>
              </a:defRPr>
            </a:pPr>
            <a:endParaRPr lang="en-US"/>
          </a:p>
        </c:txPr>
        <c:crossAx val="5090290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j-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solidFill>
        <a:schemeClr val="tx2"/>
      </a:solidFill>
    </a:ln>
    <a:effectLst/>
  </c:spPr>
  <c:txPr>
    <a:bodyPr/>
    <a:lstStyle/>
    <a:p>
      <a:pPr>
        <a:defRPr sz="1400">
          <a:latin typeface="+mj-lt"/>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0"/>
    </mc:Choice>
    <mc:Fallback>
      <c:style val="30"/>
    </mc:Fallback>
  </mc:AlternateContent>
  <c:clrMapOvr bg1="lt1" tx1="dk1" bg2="lt2" tx2="dk2" accent1="accent1" accent2="accent2" accent3="accent3" accent4="accent4" accent5="accent5" accent6="accent6" hlink="hlink" folHlink="folHlink"/>
  <c:chart>
    <c:title>
      <c:tx>
        <c:rich>
          <a:bodyPr/>
          <a:lstStyle/>
          <a:p>
            <a:pPr>
              <a:defRPr/>
            </a:pPr>
            <a:r>
              <a:rPr lang="en-US"/>
              <a:t> WISC-IV Composite Index Scores</a:t>
            </a:r>
          </a:p>
        </c:rich>
      </c:tx>
      <c:overlay val="0"/>
    </c:title>
    <c:autoTitleDeleted val="0"/>
    <c:plotArea>
      <c:layout/>
      <c:barChart>
        <c:barDir val="bar"/>
        <c:grouping val="clustered"/>
        <c:varyColors val="0"/>
        <c:ser>
          <c:idx val="0"/>
          <c:order val="0"/>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'WISC-IV'!$A$1:$A$5</c:f>
              <c:strCache>
                <c:ptCount val="5"/>
                <c:pt idx="0">
                  <c:v>Verbal Comprehension Index</c:v>
                </c:pt>
                <c:pt idx="1">
                  <c:v>Perceptual Reasoning Index</c:v>
                </c:pt>
                <c:pt idx="2">
                  <c:v>Working Memory Index</c:v>
                </c:pt>
                <c:pt idx="3">
                  <c:v>Processing Speed Index</c:v>
                </c:pt>
                <c:pt idx="4">
                  <c:v>Full Scale IQ</c:v>
                </c:pt>
              </c:strCache>
            </c:strRef>
          </c:cat>
          <c:val>
            <c:numRef>
              <c:f>'WISC-IV'!$B$1:$B$5</c:f>
              <c:numCache>
                <c:formatCode>General</c:formatCode>
                <c:ptCount val="5"/>
                <c:pt idx="0">
                  <c:v>75</c:v>
                </c:pt>
                <c:pt idx="1">
                  <c:v>79</c:v>
                </c:pt>
                <c:pt idx="2">
                  <c:v>86</c:v>
                </c:pt>
                <c:pt idx="3">
                  <c:v>75</c:v>
                </c:pt>
                <c:pt idx="4">
                  <c:v>73</c:v>
                </c:pt>
              </c:numCache>
            </c:numRef>
          </c:val>
          <c:extLst>
            <c:ext xmlns:c16="http://schemas.microsoft.com/office/drawing/2014/chart" uri="{C3380CC4-5D6E-409C-BE32-E72D297353CC}">
              <c16:uniqueId val="{00000000-F8AF-4B5B-896B-46BE0DBAA3C1}"/>
            </c:ext>
          </c:extLst>
        </c:ser>
        <c:dLbls>
          <c:showLegendKey val="0"/>
          <c:showVal val="1"/>
          <c:showCatName val="0"/>
          <c:showSerName val="0"/>
          <c:showPercent val="0"/>
          <c:showBubbleSize val="0"/>
        </c:dLbls>
        <c:gapWidth val="150"/>
        <c:axId val="120455168"/>
        <c:axId val="120456704"/>
      </c:barChart>
      <c:catAx>
        <c:axId val="120455168"/>
        <c:scaling>
          <c:orientation val="minMax"/>
        </c:scaling>
        <c:delete val="0"/>
        <c:axPos val="l"/>
        <c:numFmt formatCode="General" sourceLinked="0"/>
        <c:majorTickMark val="out"/>
        <c:minorTickMark val="none"/>
        <c:tickLblPos val="nextTo"/>
        <c:crossAx val="120456704"/>
        <c:crosses val="autoZero"/>
        <c:auto val="1"/>
        <c:lblAlgn val="ctr"/>
        <c:lblOffset val="100"/>
        <c:noMultiLvlLbl val="0"/>
      </c:catAx>
      <c:valAx>
        <c:axId val="120456704"/>
        <c:scaling>
          <c:orientation val="minMax"/>
          <c:max val="120"/>
          <c:min val="40"/>
        </c:scaling>
        <c:delete val="0"/>
        <c:axPos val="b"/>
        <c:majorGridlines/>
        <c:title>
          <c:tx>
            <c:rich>
              <a:bodyPr/>
              <a:lstStyle/>
              <a:p>
                <a:pPr>
                  <a:defRPr/>
                </a:pPr>
                <a:r>
                  <a:rPr lang="en-US"/>
                  <a:t>Standard Score</a:t>
                </a:r>
              </a:p>
            </c:rich>
          </c:tx>
          <c:overlay val="0"/>
        </c:title>
        <c:numFmt formatCode="General" sourceLinked="1"/>
        <c:majorTickMark val="out"/>
        <c:minorTickMark val="none"/>
        <c:tickLblPos val="nextTo"/>
        <c:crossAx val="120455168"/>
        <c:crosses val="autoZero"/>
        <c:crossBetween val="between"/>
        <c:majorUnit val="20"/>
      </c:valAx>
    </c:plotArea>
    <c:plotVisOnly val="1"/>
    <c:dispBlanksAs val="gap"/>
    <c:showDLblsOverMax val="0"/>
  </c:chart>
  <c:txPr>
    <a:bodyPr/>
    <a:lstStyle/>
    <a:p>
      <a:pPr>
        <a:defRPr sz="1800"/>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0"/>
    </mc:Choice>
    <mc:Fallback>
      <c:style val="20"/>
    </mc:Fallback>
  </mc:AlternateContent>
  <c:clrMapOvr bg1="lt1" tx1="dk1" bg2="lt2" tx2="dk2" accent1="accent1" accent2="accent2" accent3="accent3" accent4="accent4" accent5="accent5" accent6="accent6" hlink="hlink" folHlink="folHlink"/>
  <c:chart>
    <c:title>
      <c:tx>
        <c:rich>
          <a:bodyPr/>
          <a:lstStyle/>
          <a:p>
            <a:pPr>
              <a:defRPr/>
            </a:pPr>
            <a:r>
              <a:rPr lang="en-US"/>
              <a:t>CAS PASS Scales</a:t>
            </a:r>
          </a:p>
        </c:rich>
      </c:tx>
      <c:overlay val="0"/>
    </c:title>
    <c:autoTitleDeleted val="0"/>
    <c:plotArea>
      <c:layout/>
      <c:barChart>
        <c:barDir val="bar"/>
        <c:grouping val="clustered"/>
        <c:varyColors val="0"/>
        <c:ser>
          <c:idx val="0"/>
          <c:order val="0"/>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CAS!$A$14:$A$18</c:f>
              <c:strCache>
                <c:ptCount val="5"/>
                <c:pt idx="0">
                  <c:v>Planning</c:v>
                </c:pt>
                <c:pt idx="1">
                  <c:v>Attention</c:v>
                </c:pt>
                <c:pt idx="2">
                  <c:v>Simultaneous</c:v>
                </c:pt>
                <c:pt idx="3">
                  <c:v>Successive</c:v>
                </c:pt>
                <c:pt idx="4">
                  <c:v>Full Scale</c:v>
                </c:pt>
              </c:strCache>
            </c:strRef>
          </c:cat>
          <c:val>
            <c:numRef>
              <c:f>CAS!$B$14:$B$18</c:f>
              <c:numCache>
                <c:formatCode>General</c:formatCode>
                <c:ptCount val="5"/>
                <c:pt idx="0">
                  <c:v>102</c:v>
                </c:pt>
                <c:pt idx="1">
                  <c:v>67</c:v>
                </c:pt>
                <c:pt idx="2">
                  <c:v>96</c:v>
                </c:pt>
                <c:pt idx="3">
                  <c:v>84</c:v>
                </c:pt>
                <c:pt idx="4">
                  <c:v>83</c:v>
                </c:pt>
              </c:numCache>
            </c:numRef>
          </c:val>
          <c:extLst>
            <c:ext xmlns:c16="http://schemas.microsoft.com/office/drawing/2014/chart" uri="{C3380CC4-5D6E-409C-BE32-E72D297353CC}">
              <c16:uniqueId val="{00000000-DD7A-4155-A386-3FEBC949A13F}"/>
            </c:ext>
          </c:extLst>
        </c:ser>
        <c:dLbls>
          <c:showLegendKey val="0"/>
          <c:showVal val="1"/>
          <c:showCatName val="0"/>
          <c:showSerName val="0"/>
          <c:showPercent val="0"/>
          <c:showBubbleSize val="0"/>
        </c:dLbls>
        <c:gapWidth val="150"/>
        <c:axId val="120482048"/>
        <c:axId val="120483840"/>
      </c:barChart>
      <c:catAx>
        <c:axId val="120482048"/>
        <c:scaling>
          <c:orientation val="minMax"/>
        </c:scaling>
        <c:delete val="0"/>
        <c:axPos val="l"/>
        <c:numFmt formatCode="General" sourceLinked="0"/>
        <c:majorTickMark val="out"/>
        <c:minorTickMark val="none"/>
        <c:tickLblPos val="nextTo"/>
        <c:crossAx val="120483840"/>
        <c:crosses val="autoZero"/>
        <c:auto val="1"/>
        <c:lblAlgn val="ctr"/>
        <c:lblOffset val="100"/>
        <c:noMultiLvlLbl val="0"/>
      </c:catAx>
      <c:valAx>
        <c:axId val="120483840"/>
        <c:scaling>
          <c:orientation val="minMax"/>
          <c:max val="130"/>
          <c:min val="40"/>
        </c:scaling>
        <c:delete val="0"/>
        <c:axPos val="b"/>
        <c:majorGridlines/>
        <c:title>
          <c:tx>
            <c:rich>
              <a:bodyPr/>
              <a:lstStyle/>
              <a:p>
                <a:pPr>
                  <a:defRPr/>
                </a:pPr>
                <a:r>
                  <a:rPr lang="en-US"/>
                  <a:t>Standard Score</a:t>
                </a:r>
              </a:p>
            </c:rich>
          </c:tx>
          <c:overlay val="0"/>
        </c:title>
        <c:numFmt formatCode="General" sourceLinked="1"/>
        <c:majorTickMark val="out"/>
        <c:minorTickMark val="none"/>
        <c:tickLblPos val="nextTo"/>
        <c:crossAx val="120482048"/>
        <c:crosses val="autoZero"/>
        <c:crossBetween val="between"/>
        <c:majorUnit val="20"/>
      </c:valAx>
    </c:plotArea>
    <c:plotVisOnly val="1"/>
    <c:dispBlanksAs val="gap"/>
    <c:showDLblsOverMax val="0"/>
  </c:chart>
  <c:txPr>
    <a:bodyPr/>
    <a:lstStyle/>
    <a:p>
      <a:pPr>
        <a:defRPr sz="2000"/>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PLAN</c:v>
                </c:pt>
              </c:strCache>
            </c:strRef>
          </c:tx>
          <c:spPr>
            <a:solidFill>
              <a:srgbClr val="FF0000"/>
            </a:solidFill>
            <a:ln w="12700" cmpd="sng"/>
          </c:spPr>
          <c:invertIfNegative val="0"/>
          <c:cat>
            <c:strRef>
              <c:f>Sheet1!$A$2</c:f>
              <c:strCache>
                <c:ptCount val="1"/>
                <c:pt idx="0">
                  <c:v>Category 1</c:v>
                </c:pt>
              </c:strCache>
            </c:strRef>
          </c:cat>
          <c:val>
            <c:numRef>
              <c:f>Sheet1!$B$2</c:f>
              <c:numCache>
                <c:formatCode>General</c:formatCode>
                <c:ptCount val="1"/>
                <c:pt idx="0">
                  <c:v>114</c:v>
                </c:pt>
              </c:numCache>
            </c:numRef>
          </c:val>
          <c:extLst>
            <c:ext xmlns:c16="http://schemas.microsoft.com/office/drawing/2014/chart" uri="{C3380CC4-5D6E-409C-BE32-E72D297353CC}">
              <c16:uniqueId val="{00000000-5028-410A-89CE-4302A66062B8}"/>
            </c:ext>
          </c:extLst>
        </c:ser>
        <c:ser>
          <c:idx val="1"/>
          <c:order val="1"/>
          <c:tx>
            <c:strRef>
              <c:f>Sheet1!$C$1</c:f>
              <c:strCache>
                <c:ptCount val="1"/>
                <c:pt idx="0">
                  <c:v>SIM</c:v>
                </c:pt>
              </c:strCache>
            </c:strRef>
          </c:tx>
          <c:spPr>
            <a:solidFill>
              <a:srgbClr val="00B0F0"/>
            </a:solidFill>
          </c:spPr>
          <c:invertIfNegative val="0"/>
          <c:cat>
            <c:strRef>
              <c:f>Sheet1!$A$2</c:f>
              <c:strCache>
                <c:ptCount val="1"/>
                <c:pt idx="0">
                  <c:v>Category 1</c:v>
                </c:pt>
              </c:strCache>
            </c:strRef>
          </c:cat>
          <c:val>
            <c:numRef>
              <c:f>Sheet1!$C$2</c:f>
              <c:numCache>
                <c:formatCode>General</c:formatCode>
                <c:ptCount val="1"/>
                <c:pt idx="0">
                  <c:v>106</c:v>
                </c:pt>
              </c:numCache>
            </c:numRef>
          </c:val>
          <c:extLst>
            <c:ext xmlns:c16="http://schemas.microsoft.com/office/drawing/2014/chart" uri="{C3380CC4-5D6E-409C-BE32-E72D297353CC}">
              <c16:uniqueId val="{00000001-5028-410A-89CE-4302A66062B8}"/>
            </c:ext>
          </c:extLst>
        </c:ser>
        <c:ser>
          <c:idx val="2"/>
          <c:order val="2"/>
          <c:tx>
            <c:strRef>
              <c:f>Sheet1!$D$1</c:f>
              <c:strCache>
                <c:ptCount val="1"/>
                <c:pt idx="0">
                  <c:v>ATT</c:v>
                </c:pt>
              </c:strCache>
            </c:strRef>
          </c:tx>
          <c:spPr>
            <a:solidFill>
              <a:srgbClr val="FFFF00"/>
            </a:solidFill>
          </c:spPr>
          <c:invertIfNegative val="0"/>
          <c:cat>
            <c:strRef>
              <c:f>Sheet1!$A$2</c:f>
              <c:strCache>
                <c:ptCount val="1"/>
                <c:pt idx="0">
                  <c:v>Category 1</c:v>
                </c:pt>
              </c:strCache>
            </c:strRef>
          </c:cat>
          <c:val>
            <c:numRef>
              <c:f>Sheet1!$D$2</c:f>
              <c:numCache>
                <c:formatCode>General</c:formatCode>
                <c:ptCount val="1"/>
                <c:pt idx="0">
                  <c:v>96</c:v>
                </c:pt>
              </c:numCache>
            </c:numRef>
          </c:val>
          <c:extLst>
            <c:ext xmlns:c16="http://schemas.microsoft.com/office/drawing/2014/chart" uri="{C3380CC4-5D6E-409C-BE32-E72D297353CC}">
              <c16:uniqueId val="{00000002-5028-410A-89CE-4302A66062B8}"/>
            </c:ext>
          </c:extLst>
        </c:ser>
        <c:ser>
          <c:idx val="3"/>
          <c:order val="3"/>
          <c:tx>
            <c:strRef>
              <c:f>Sheet1!$E$1</c:f>
              <c:strCache>
                <c:ptCount val="1"/>
                <c:pt idx="0">
                  <c:v>SUC</c:v>
                </c:pt>
              </c:strCache>
            </c:strRef>
          </c:tx>
          <c:spPr>
            <a:solidFill>
              <a:srgbClr val="00B050"/>
            </a:solidFill>
          </c:spPr>
          <c:invertIfNegative val="0"/>
          <c:cat>
            <c:strRef>
              <c:f>Sheet1!$A$2</c:f>
              <c:strCache>
                <c:ptCount val="1"/>
                <c:pt idx="0">
                  <c:v>Category 1</c:v>
                </c:pt>
              </c:strCache>
            </c:strRef>
          </c:cat>
          <c:val>
            <c:numRef>
              <c:f>Sheet1!$E$2</c:f>
              <c:numCache>
                <c:formatCode>General</c:formatCode>
                <c:ptCount val="1"/>
                <c:pt idx="0">
                  <c:v>84</c:v>
                </c:pt>
              </c:numCache>
            </c:numRef>
          </c:val>
          <c:extLst>
            <c:ext xmlns:c16="http://schemas.microsoft.com/office/drawing/2014/chart" uri="{C3380CC4-5D6E-409C-BE32-E72D297353CC}">
              <c16:uniqueId val="{00000003-5028-410A-89CE-4302A66062B8}"/>
            </c:ext>
          </c:extLst>
        </c:ser>
        <c:dLbls>
          <c:showLegendKey val="0"/>
          <c:showVal val="0"/>
          <c:showCatName val="0"/>
          <c:showSerName val="0"/>
          <c:showPercent val="0"/>
          <c:showBubbleSize val="0"/>
        </c:dLbls>
        <c:gapWidth val="150"/>
        <c:axId val="120972416"/>
        <c:axId val="120973952"/>
      </c:barChart>
      <c:catAx>
        <c:axId val="120972416"/>
        <c:scaling>
          <c:orientation val="minMax"/>
        </c:scaling>
        <c:delete val="1"/>
        <c:axPos val="b"/>
        <c:numFmt formatCode="General" sourceLinked="0"/>
        <c:majorTickMark val="out"/>
        <c:minorTickMark val="none"/>
        <c:tickLblPos val="nextTo"/>
        <c:crossAx val="120973952"/>
        <c:crosses val="autoZero"/>
        <c:auto val="1"/>
        <c:lblAlgn val="ctr"/>
        <c:lblOffset val="100"/>
        <c:noMultiLvlLbl val="0"/>
      </c:catAx>
      <c:valAx>
        <c:axId val="120973952"/>
        <c:scaling>
          <c:orientation val="minMax"/>
          <c:max val="110"/>
          <c:min val="70"/>
        </c:scaling>
        <c:delete val="0"/>
        <c:axPos val="l"/>
        <c:majorGridlines/>
        <c:numFmt formatCode="General" sourceLinked="1"/>
        <c:majorTickMark val="out"/>
        <c:minorTickMark val="none"/>
        <c:tickLblPos val="nextTo"/>
        <c:txPr>
          <a:bodyPr/>
          <a:lstStyle/>
          <a:p>
            <a:pPr>
              <a:defRPr sz="1100"/>
            </a:pPr>
            <a:endParaRPr lang="en-US"/>
          </a:p>
        </c:txPr>
        <c:crossAx val="120972416"/>
        <c:crosses val="autoZero"/>
        <c:crossBetween val="between"/>
      </c:valAx>
    </c:plotArea>
    <c:legend>
      <c:legendPos val="r"/>
      <c:overlay val="0"/>
      <c:txPr>
        <a:bodyPr/>
        <a:lstStyle/>
        <a:p>
          <a:pPr>
            <a:defRPr sz="900" b="0"/>
          </a:pPr>
          <a:endParaRPr lang="en-US"/>
        </a:p>
      </c:txPr>
    </c:legend>
    <c:plotVisOnly val="1"/>
    <c:dispBlanksAs val="gap"/>
    <c:showDLblsOverMax val="0"/>
  </c:chart>
  <c:spPr>
    <a:solidFill>
      <a:schemeClr val="bg2">
        <a:lumMod val="90000"/>
      </a:schemeClr>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pPr>
            <a:r>
              <a:rPr lang="en-US" sz="1600" dirty="0"/>
              <a:t>Scores (M = 100, SD = 15)</a:t>
            </a:r>
          </a:p>
        </c:rich>
      </c:tx>
      <c:overlay val="0"/>
    </c:title>
    <c:autoTitleDeleted val="0"/>
    <c:plotArea>
      <c:layout/>
      <c:barChart>
        <c:barDir val="col"/>
        <c:grouping val="clustered"/>
        <c:varyColors val="0"/>
        <c:ser>
          <c:idx val="0"/>
          <c:order val="0"/>
          <c:tx>
            <c:strRef>
              <c:f>Sheet1!$B$1</c:f>
              <c:strCache>
                <c:ptCount val="1"/>
                <c:pt idx="0">
                  <c:v>Scores</c:v>
                </c:pt>
              </c:strCache>
            </c:strRef>
          </c:tx>
          <c:spPr>
            <a:solidFill>
              <a:schemeClr val="accent1">
                <a:lumMod val="75000"/>
              </a:schemeClr>
            </a:solidFill>
            <a:ln w="15875">
              <a:solidFill>
                <a:schemeClr val="tx1"/>
              </a:solidFill>
            </a:ln>
          </c:spPr>
          <c:invertIfNegative val="0"/>
          <c:dPt>
            <c:idx val="1"/>
            <c:invertIfNegative val="0"/>
            <c:bubble3D val="0"/>
            <c:spPr>
              <a:solidFill>
                <a:schemeClr val="tx2">
                  <a:lumMod val="60000"/>
                  <a:lumOff val="40000"/>
                </a:schemeClr>
              </a:solidFill>
              <a:ln w="15875">
                <a:solidFill>
                  <a:schemeClr val="tx1"/>
                </a:solidFill>
              </a:ln>
            </c:spPr>
            <c:extLst>
              <c:ext xmlns:c16="http://schemas.microsoft.com/office/drawing/2014/chart" uri="{C3380CC4-5D6E-409C-BE32-E72D297353CC}">
                <c16:uniqueId val="{00000001-CF43-4EEC-BEB7-41ABF571BB23}"/>
              </c:ext>
            </c:extLst>
          </c:dPt>
          <c:dPt>
            <c:idx val="5"/>
            <c:invertIfNegative val="0"/>
            <c:bubble3D val="0"/>
            <c:spPr>
              <a:solidFill>
                <a:schemeClr val="tx2">
                  <a:lumMod val="60000"/>
                  <a:lumOff val="40000"/>
                </a:schemeClr>
              </a:solidFill>
              <a:ln w="15875">
                <a:solidFill>
                  <a:schemeClr val="tx1"/>
                </a:solidFill>
              </a:ln>
            </c:spPr>
            <c:extLst>
              <c:ext xmlns:c16="http://schemas.microsoft.com/office/drawing/2014/chart" uri="{C3380CC4-5D6E-409C-BE32-E72D297353CC}">
                <c16:uniqueId val="{00000003-CF43-4EEC-BEB7-41ABF571BB23}"/>
              </c:ext>
            </c:extLst>
          </c:dPt>
          <c:dPt>
            <c:idx val="6"/>
            <c:invertIfNegative val="0"/>
            <c:bubble3D val="0"/>
            <c:spPr>
              <a:solidFill>
                <a:schemeClr val="tx2">
                  <a:lumMod val="60000"/>
                  <a:lumOff val="40000"/>
                </a:schemeClr>
              </a:solidFill>
              <a:ln w="15875">
                <a:solidFill>
                  <a:schemeClr val="tx1"/>
                </a:solidFill>
              </a:ln>
            </c:spPr>
            <c:extLst>
              <c:ext xmlns:c16="http://schemas.microsoft.com/office/drawing/2014/chart" uri="{C3380CC4-5D6E-409C-BE32-E72D297353CC}">
                <c16:uniqueId val="{00000005-CF43-4EEC-BEB7-41ABF571BB23}"/>
              </c:ext>
            </c:extLst>
          </c:dPt>
          <c:dPt>
            <c:idx val="7"/>
            <c:invertIfNegative val="0"/>
            <c:bubble3D val="0"/>
            <c:spPr>
              <a:solidFill>
                <a:schemeClr val="tx2">
                  <a:lumMod val="60000"/>
                  <a:lumOff val="40000"/>
                </a:schemeClr>
              </a:solidFill>
              <a:ln w="15875">
                <a:solidFill>
                  <a:schemeClr val="tx1"/>
                </a:solidFill>
              </a:ln>
            </c:spPr>
            <c:extLst>
              <c:ext xmlns:c16="http://schemas.microsoft.com/office/drawing/2014/chart" uri="{C3380CC4-5D6E-409C-BE32-E72D297353CC}">
                <c16:uniqueId val="{00000007-CF43-4EEC-BEB7-41ABF571BB23}"/>
              </c:ext>
            </c:extLst>
          </c:dPt>
          <c:cat>
            <c:strRef>
              <c:f>Sheet1!$A$2:$A$9</c:f>
              <c:strCache>
                <c:ptCount val="8"/>
                <c:pt idx="0">
                  <c:v>Decoding</c:v>
                </c:pt>
                <c:pt idx="1">
                  <c:v>Successive</c:v>
                </c:pt>
                <c:pt idx="2">
                  <c:v>Math Calc</c:v>
                </c:pt>
                <c:pt idx="3">
                  <c:v>Math Reasoning</c:v>
                </c:pt>
                <c:pt idx="4">
                  <c:v>Reading Comp</c:v>
                </c:pt>
                <c:pt idx="5">
                  <c:v>Simultaneous</c:v>
                </c:pt>
                <c:pt idx="6">
                  <c:v>Attention</c:v>
                </c:pt>
                <c:pt idx="7">
                  <c:v>Planning</c:v>
                </c:pt>
              </c:strCache>
            </c:strRef>
          </c:cat>
          <c:val>
            <c:numRef>
              <c:f>Sheet1!$B$2:$B$9</c:f>
              <c:numCache>
                <c:formatCode>General</c:formatCode>
                <c:ptCount val="8"/>
                <c:pt idx="0">
                  <c:v>82</c:v>
                </c:pt>
                <c:pt idx="1">
                  <c:v>84</c:v>
                </c:pt>
                <c:pt idx="2">
                  <c:v>84</c:v>
                </c:pt>
                <c:pt idx="3">
                  <c:v>89</c:v>
                </c:pt>
                <c:pt idx="4">
                  <c:v>94</c:v>
                </c:pt>
                <c:pt idx="5">
                  <c:v>96</c:v>
                </c:pt>
                <c:pt idx="6">
                  <c:v>106</c:v>
                </c:pt>
                <c:pt idx="7">
                  <c:v>114</c:v>
                </c:pt>
              </c:numCache>
            </c:numRef>
          </c:val>
          <c:extLst>
            <c:ext xmlns:c16="http://schemas.microsoft.com/office/drawing/2014/chart" uri="{C3380CC4-5D6E-409C-BE32-E72D297353CC}">
              <c16:uniqueId val="{00000008-CF43-4EEC-BEB7-41ABF571BB23}"/>
            </c:ext>
          </c:extLst>
        </c:ser>
        <c:dLbls>
          <c:showLegendKey val="0"/>
          <c:showVal val="0"/>
          <c:showCatName val="0"/>
          <c:showSerName val="0"/>
          <c:showPercent val="0"/>
          <c:showBubbleSize val="0"/>
        </c:dLbls>
        <c:gapWidth val="150"/>
        <c:axId val="76043776"/>
        <c:axId val="76045312"/>
      </c:barChart>
      <c:catAx>
        <c:axId val="76043776"/>
        <c:scaling>
          <c:orientation val="minMax"/>
        </c:scaling>
        <c:delete val="0"/>
        <c:axPos val="b"/>
        <c:numFmt formatCode="General" sourceLinked="0"/>
        <c:majorTickMark val="out"/>
        <c:minorTickMark val="none"/>
        <c:tickLblPos val="nextTo"/>
        <c:txPr>
          <a:bodyPr/>
          <a:lstStyle/>
          <a:p>
            <a:pPr>
              <a:defRPr b="1"/>
            </a:pPr>
            <a:endParaRPr lang="en-US"/>
          </a:p>
        </c:txPr>
        <c:crossAx val="76045312"/>
        <c:crosses val="autoZero"/>
        <c:auto val="1"/>
        <c:lblAlgn val="ctr"/>
        <c:lblOffset val="100"/>
        <c:noMultiLvlLbl val="0"/>
      </c:catAx>
      <c:valAx>
        <c:axId val="76045312"/>
        <c:scaling>
          <c:orientation val="minMax"/>
          <c:min val="60"/>
        </c:scaling>
        <c:delete val="0"/>
        <c:axPos val="l"/>
        <c:majorGridlines/>
        <c:numFmt formatCode="General" sourceLinked="1"/>
        <c:majorTickMark val="out"/>
        <c:minorTickMark val="none"/>
        <c:tickLblPos val="nextTo"/>
        <c:txPr>
          <a:bodyPr/>
          <a:lstStyle/>
          <a:p>
            <a:pPr>
              <a:defRPr b="1"/>
            </a:pPr>
            <a:endParaRPr lang="en-US"/>
          </a:p>
        </c:txPr>
        <c:crossAx val="7604377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PLAN</c:v>
                </c:pt>
              </c:strCache>
            </c:strRef>
          </c:tx>
          <c:spPr>
            <a:solidFill>
              <a:srgbClr val="FF0000"/>
            </a:solidFill>
            <a:ln w="12700" cmpd="sng"/>
          </c:spPr>
          <c:invertIfNegative val="0"/>
          <c:cat>
            <c:strRef>
              <c:f>Sheet1!$A$2</c:f>
              <c:strCache>
                <c:ptCount val="1"/>
                <c:pt idx="0">
                  <c:v>Category 1</c:v>
                </c:pt>
              </c:strCache>
            </c:strRef>
          </c:cat>
          <c:val>
            <c:numRef>
              <c:f>Sheet1!$B$2</c:f>
              <c:numCache>
                <c:formatCode>General</c:formatCode>
                <c:ptCount val="1"/>
                <c:pt idx="0">
                  <c:v>114</c:v>
                </c:pt>
              </c:numCache>
            </c:numRef>
          </c:val>
          <c:extLst>
            <c:ext xmlns:c16="http://schemas.microsoft.com/office/drawing/2014/chart" uri="{C3380CC4-5D6E-409C-BE32-E72D297353CC}">
              <c16:uniqueId val="{00000000-AB6C-4D89-8DBF-CB95D07016FF}"/>
            </c:ext>
          </c:extLst>
        </c:ser>
        <c:ser>
          <c:idx val="1"/>
          <c:order val="1"/>
          <c:tx>
            <c:strRef>
              <c:f>Sheet1!$C$1</c:f>
              <c:strCache>
                <c:ptCount val="1"/>
                <c:pt idx="0">
                  <c:v>SIM</c:v>
                </c:pt>
              </c:strCache>
            </c:strRef>
          </c:tx>
          <c:spPr>
            <a:solidFill>
              <a:srgbClr val="00B0F0"/>
            </a:solidFill>
          </c:spPr>
          <c:invertIfNegative val="0"/>
          <c:cat>
            <c:strRef>
              <c:f>Sheet1!$A$2</c:f>
              <c:strCache>
                <c:ptCount val="1"/>
                <c:pt idx="0">
                  <c:v>Category 1</c:v>
                </c:pt>
              </c:strCache>
            </c:strRef>
          </c:cat>
          <c:val>
            <c:numRef>
              <c:f>Sheet1!$C$2</c:f>
              <c:numCache>
                <c:formatCode>General</c:formatCode>
                <c:ptCount val="1"/>
                <c:pt idx="0">
                  <c:v>106</c:v>
                </c:pt>
              </c:numCache>
            </c:numRef>
          </c:val>
          <c:extLst>
            <c:ext xmlns:c16="http://schemas.microsoft.com/office/drawing/2014/chart" uri="{C3380CC4-5D6E-409C-BE32-E72D297353CC}">
              <c16:uniqueId val="{00000001-AB6C-4D89-8DBF-CB95D07016FF}"/>
            </c:ext>
          </c:extLst>
        </c:ser>
        <c:ser>
          <c:idx val="2"/>
          <c:order val="2"/>
          <c:tx>
            <c:strRef>
              <c:f>Sheet1!$D$1</c:f>
              <c:strCache>
                <c:ptCount val="1"/>
                <c:pt idx="0">
                  <c:v>ATT</c:v>
                </c:pt>
              </c:strCache>
            </c:strRef>
          </c:tx>
          <c:spPr>
            <a:solidFill>
              <a:srgbClr val="FFFF00"/>
            </a:solidFill>
          </c:spPr>
          <c:invertIfNegative val="0"/>
          <c:cat>
            <c:strRef>
              <c:f>Sheet1!$A$2</c:f>
              <c:strCache>
                <c:ptCount val="1"/>
                <c:pt idx="0">
                  <c:v>Category 1</c:v>
                </c:pt>
              </c:strCache>
            </c:strRef>
          </c:cat>
          <c:val>
            <c:numRef>
              <c:f>Sheet1!$D$2</c:f>
              <c:numCache>
                <c:formatCode>General</c:formatCode>
                <c:ptCount val="1"/>
                <c:pt idx="0">
                  <c:v>96</c:v>
                </c:pt>
              </c:numCache>
            </c:numRef>
          </c:val>
          <c:extLst>
            <c:ext xmlns:c16="http://schemas.microsoft.com/office/drawing/2014/chart" uri="{C3380CC4-5D6E-409C-BE32-E72D297353CC}">
              <c16:uniqueId val="{00000002-AB6C-4D89-8DBF-CB95D07016FF}"/>
            </c:ext>
          </c:extLst>
        </c:ser>
        <c:ser>
          <c:idx val="3"/>
          <c:order val="3"/>
          <c:tx>
            <c:strRef>
              <c:f>Sheet1!$E$1</c:f>
              <c:strCache>
                <c:ptCount val="1"/>
                <c:pt idx="0">
                  <c:v>SUC</c:v>
                </c:pt>
              </c:strCache>
            </c:strRef>
          </c:tx>
          <c:spPr>
            <a:solidFill>
              <a:srgbClr val="00B050"/>
            </a:solidFill>
          </c:spPr>
          <c:invertIfNegative val="0"/>
          <c:cat>
            <c:strRef>
              <c:f>Sheet1!$A$2</c:f>
              <c:strCache>
                <c:ptCount val="1"/>
                <c:pt idx="0">
                  <c:v>Category 1</c:v>
                </c:pt>
              </c:strCache>
            </c:strRef>
          </c:cat>
          <c:val>
            <c:numRef>
              <c:f>Sheet1!$E$2</c:f>
              <c:numCache>
                <c:formatCode>General</c:formatCode>
                <c:ptCount val="1"/>
                <c:pt idx="0">
                  <c:v>84</c:v>
                </c:pt>
              </c:numCache>
            </c:numRef>
          </c:val>
          <c:extLst>
            <c:ext xmlns:c16="http://schemas.microsoft.com/office/drawing/2014/chart" uri="{C3380CC4-5D6E-409C-BE32-E72D297353CC}">
              <c16:uniqueId val="{00000003-AB6C-4D89-8DBF-CB95D07016FF}"/>
            </c:ext>
          </c:extLst>
        </c:ser>
        <c:dLbls>
          <c:showLegendKey val="0"/>
          <c:showVal val="0"/>
          <c:showCatName val="0"/>
          <c:showSerName val="0"/>
          <c:showPercent val="0"/>
          <c:showBubbleSize val="0"/>
        </c:dLbls>
        <c:gapWidth val="150"/>
        <c:axId val="121432704"/>
        <c:axId val="121438592"/>
      </c:barChart>
      <c:catAx>
        <c:axId val="121432704"/>
        <c:scaling>
          <c:orientation val="minMax"/>
        </c:scaling>
        <c:delete val="1"/>
        <c:axPos val="b"/>
        <c:numFmt formatCode="General" sourceLinked="0"/>
        <c:majorTickMark val="out"/>
        <c:minorTickMark val="none"/>
        <c:tickLblPos val="nextTo"/>
        <c:crossAx val="121438592"/>
        <c:crosses val="autoZero"/>
        <c:auto val="1"/>
        <c:lblAlgn val="ctr"/>
        <c:lblOffset val="100"/>
        <c:noMultiLvlLbl val="0"/>
      </c:catAx>
      <c:valAx>
        <c:axId val="121438592"/>
        <c:scaling>
          <c:orientation val="minMax"/>
          <c:max val="110"/>
          <c:min val="70"/>
        </c:scaling>
        <c:delete val="0"/>
        <c:axPos val="l"/>
        <c:majorGridlines/>
        <c:numFmt formatCode="General" sourceLinked="1"/>
        <c:majorTickMark val="out"/>
        <c:minorTickMark val="none"/>
        <c:tickLblPos val="nextTo"/>
        <c:txPr>
          <a:bodyPr/>
          <a:lstStyle/>
          <a:p>
            <a:pPr>
              <a:defRPr sz="1100"/>
            </a:pPr>
            <a:endParaRPr lang="en-US"/>
          </a:p>
        </c:txPr>
        <c:crossAx val="121432704"/>
        <c:crosses val="autoZero"/>
        <c:crossBetween val="between"/>
      </c:valAx>
    </c:plotArea>
    <c:legend>
      <c:legendPos val="r"/>
      <c:overlay val="0"/>
      <c:txPr>
        <a:bodyPr/>
        <a:lstStyle/>
        <a:p>
          <a:pPr>
            <a:defRPr sz="900" b="0"/>
          </a:pPr>
          <a:endParaRPr lang="en-US"/>
        </a:p>
      </c:txPr>
    </c:legend>
    <c:plotVisOnly val="1"/>
    <c:dispBlanksAs val="gap"/>
    <c:showDLblsOverMax val="0"/>
  </c:chart>
  <c:spPr>
    <a:solidFill>
      <a:schemeClr val="bg2">
        <a:lumMod val="90000"/>
      </a:schemeClr>
    </a:solidFill>
  </c:spPr>
  <c:txPr>
    <a:bodyPr/>
    <a:lstStyle/>
    <a:p>
      <a:pPr>
        <a:defRPr sz="1800"/>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PLAN</c:v>
                </c:pt>
              </c:strCache>
            </c:strRef>
          </c:tx>
          <c:spPr>
            <a:solidFill>
              <a:srgbClr val="FF0000"/>
            </a:solidFill>
            <a:ln w="12700" cmpd="sng"/>
          </c:spPr>
          <c:invertIfNegative val="0"/>
          <c:cat>
            <c:strRef>
              <c:f>Sheet1!$A$2</c:f>
              <c:strCache>
                <c:ptCount val="1"/>
                <c:pt idx="0">
                  <c:v>Category 1</c:v>
                </c:pt>
              </c:strCache>
            </c:strRef>
          </c:cat>
          <c:val>
            <c:numRef>
              <c:f>Sheet1!$B$2</c:f>
              <c:numCache>
                <c:formatCode>General</c:formatCode>
                <c:ptCount val="1"/>
                <c:pt idx="0">
                  <c:v>114</c:v>
                </c:pt>
              </c:numCache>
            </c:numRef>
          </c:val>
          <c:extLst>
            <c:ext xmlns:c16="http://schemas.microsoft.com/office/drawing/2014/chart" uri="{C3380CC4-5D6E-409C-BE32-E72D297353CC}">
              <c16:uniqueId val="{00000000-F366-472E-928E-FDDC9BF0547A}"/>
            </c:ext>
          </c:extLst>
        </c:ser>
        <c:ser>
          <c:idx val="1"/>
          <c:order val="1"/>
          <c:tx>
            <c:strRef>
              <c:f>Sheet1!$C$1</c:f>
              <c:strCache>
                <c:ptCount val="1"/>
                <c:pt idx="0">
                  <c:v>SIM</c:v>
                </c:pt>
              </c:strCache>
            </c:strRef>
          </c:tx>
          <c:spPr>
            <a:solidFill>
              <a:srgbClr val="00B0F0"/>
            </a:solidFill>
          </c:spPr>
          <c:invertIfNegative val="0"/>
          <c:cat>
            <c:strRef>
              <c:f>Sheet1!$A$2</c:f>
              <c:strCache>
                <c:ptCount val="1"/>
                <c:pt idx="0">
                  <c:v>Category 1</c:v>
                </c:pt>
              </c:strCache>
            </c:strRef>
          </c:cat>
          <c:val>
            <c:numRef>
              <c:f>Sheet1!$C$2</c:f>
              <c:numCache>
                <c:formatCode>General</c:formatCode>
                <c:ptCount val="1"/>
                <c:pt idx="0">
                  <c:v>106</c:v>
                </c:pt>
              </c:numCache>
            </c:numRef>
          </c:val>
          <c:extLst>
            <c:ext xmlns:c16="http://schemas.microsoft.com/office/drawing/2014/chart" uri="{C3380CC4-5D6E-409C-BE32-E72D297353CC}">
              <c16:uniqueId val="{00000001-F366-472E-928E-FDDC9BF0547A}"/>
            </c:ext>
          </c:extLst>
        </c:ser>
        <c:ser>
          <c:idx val="2"/>
          <c:order val="2"/>
          <c:tx>
            <c:strRef>
              <c:f>Sheet1!$D$1</c:f>
              <c:strCache>
                <c:ptCount val="1"/>
                <c:pt idx="0">
                  <c:v>ATT</c:v>
                </c:pt>
              </c:strCache>
            </c:strRef>
          </c:tx>
          <c:spPr>
            <a:solidFill>
              <a:srgbClr val="FFFF00"/>
            </a:solidFill>
          </c:spPr>
          <c:invertIfNegative val="0"/>
          <c:cat>
            <c:strRef>
              <c:f>Sheet1!$A$2</c:f>
              <c:strCache>
                <c:ptCount val="1"/>
                <c:pt idx="0">
                  <c:v>Category 1</c:v>
                </c:pt>
              </c:strCache>
            </c:strRef>
          </c:cat>
          <c:val>
            <c:numRef>
              <c:f>Sheet1!$D$2</c:f>
              <c:numCache>
                <c:formatCode>General</c:formatCode>
                <c:ptCount val="1"/>
                <c:pt idx="0">
                  <c:v>96</c:v>
                </c:pt>
              </c:numCache>
            </c:numRef>
          </c:val>
          <c:extLst>
            <c:ext xmlns:c16="http://schemas.microsoft.com/office/drawing/2014/chart" uri="{C3380CC4-5D6E-409C-BE32-E72D297353CC}">
              <c16:uniqueId val="{00000002-F366-472E-928E-FDDC9BF0547A}"/>
            </c:ext>
          </c:extLst>
        </c:ser>
        <c:ser>
          <c:idx val="3"/>
          <c:order val="3"/>
          <c:tx>
            <c:strRef>
              <c:f>Sheet1!$E$1</c:f>
              <c:strCache>
                <c:ptCount val="1"/>
                <c:pt idx="0">
                  <c:v>SUC</c:v>
                </c:pt>
              </c:strCache>
            </c:strRef>
          </c:tx>
          <c:spPr>
            <a:solidFill>
              <a:srgbClr val="00B050"/>
            </a:solidFill>
          </c:spPr>
          <c:invertIfNegative val="0"/>
          <c:cat>
            <c:strRef>
              <c:f>Sheet1!$A$2</c:f>
              <c:strCache>
                <c:ptCount val="1"/>
                <c:pt idx="0">
                  <c:v>Category 1</c:v>
                </c:pt>
              </c:strCache>
            </c:strRef>
          </c:cat>
          <c:val>
            <c:numRef>
              <c:f>Sheet1!$E$2</c:f>
              <c:numCache>
                <c:formatCode>General</c:formatCode>
                <c:ptCount val="1"/>
                <c:pt idx="0">
                  <c:v>84</c:v>
                </c:pt>
              </c:numCache>
            </c:numRef>
          </c:val>
          <c:extLst>
            <c:ext xmlns:c16="http://schemas.microsoft.com/office/drawing/2014/chart" uri="{C3380CC4-5D6E-409C-BE32-E72D297353CC}">
              <c16:uniqueId val="{00000003-F366-472E-928E-FDDC9BF0547A}"/>
            </c:ext>
          </c:extLst>
        </c:ser>
        <c:dLbls>
          <c:showLegendKey val="0"/>
          <c:showVal val="0"/>
          <c:showCatName val="0"/>
          <c:showSerName val="0"/>
          <c:showPercent val="0"/>
          <c:showBubbleSize val="0"/>
        </c:dLbls>
        <c:gapWidth val="150"/>
        <c:axId val="121520512"/>
        <c:axId val="121522048"/>
      </c:barChart>
      <c:catAx>
        <c:axId val="121520512"/>
        <c:scaling>
          <c:orientation val="minMax"/>
        </c:scaling>
        <c:delete val="1"/>
        <c:axPos val="b"/>
        <c:numFmt formatCode="General" sourceLinked="0"/>
        <c:majorTickMark val="out"/>
        <c:minorTickMark val="none"/>
        <c:tickLblPos val="nextTo"/>
        <c:crossAx val="121522048"/>
        <c:crosses val="autoZero"/>
        <c:auto val="1"/>
        <c:lblAlgn val="ctr"/>
        <c:lblOffset val="100"/>
        <c:noMultiLvlLbl val="0"/>
      </c:catAx>
      <c:valAx>
        <c:axId val="121522048"/>
        <c:scaling>
          <c:orientation val="minMax"/>
          <c:max val="110"/>
          <c:min val="70"/>
        </c:scaling>
        <c:delete val="0"/>
        <c:axPos val="l"/>
        <c:majorGridlines/>
        <c:numFmt formatCode="General" sourceLinked="1"/>
        <c:majorTickMark val="out"/>
        <c:minorTickMark val="none"/>
        <c:tickLblPos val="nextTo"/>
        <c:txPr>
          <a:bodyPr/>
          <a:lstStyle/>
          <a:p>
            <a:pPr>
              <a:defRPr sz="1100"/>
            </a:pPr>
            <a:endParaRPr lang="en-US"/>
          </a:p>
        </c:txPr>
        <c:crossAx val="121520512"/>
        <c:crosses val="autoZero"/>
        <c:crossBetween val="between"/>
      </c:valAx>
    </c:plotArea>
    <c:legend>
      <c:legendPos val="r"/>
      <c:overlay val="0"/>
      <c:txPr>
        <a:bodyPr/>
        <a:lstStyle/>
        <a:p>
          <a:pPr>
            <a:defRPr sz="900" b="0"/>
          </a:pPr>
          <a:endParaRPr lang="en-US"/>
        </a:p>
      </c:txPr>
    </c:legend>
    <c:plotVisOnly val="1"/>
    <c:dispBlanksAs val="gap"/>
    <c:showDLblsOverMax val="0"/>
  </c:chart>
  <c:spPr>
    <a:solidFill>
      <a:schemeClr val="tx2">
        <a:lumMod val="75000"/>
      </a:schemeClr>
    </a:solidFill>
  </c:spPr>
  <c:txPr>
    <a:bodyPr/>
    <a:lstStyle/>
    <a:p>
      <a:pPr>
        <a:defRPr sz="1800"/>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PLAN</c:v>
                </c:pt>
              </c:strCache>
            </c:strRef>
          </c:tx>
          <c:spPr>
            <a:solidFill>
              <a:srgbClr val="FF0000"/>
            </a:solidFill>
            <a:ln w="12700" cmpd="sng"/>
          </c:spPr>
          <c:invertIfNegative val="0"/>
          <c:cat>
            <c:strRef>
              <c:f>Sheet1!$A$2</c:f>
              <c:strCache>
                <c:ptCount val="1"/>
                <c:pt idx="0">
                  <c:v>Category 1</c:v>
                </c:pt>
              </c:strCache>
            </c:strRef>
          </c:cat>
          <c:val>
            <c:numRef>
              <c:f>Sheet1!$B$2</c:f>
              <c:numCache>
                <c:formatCode>General</c:formatCode>
                <c:ptCount val="1"/>
                <c:pt idx="0">
                  <c:v>114</c:v>
                </c:pt>
              </c:numCache>
            </c:numRef>
          </c:val>
          <c:extLst>
            <c:ext xmlns:c16="http://schemas.microsoft.com/office/drawing/2014/chart" uri="{C3380CC4-5D6E-409C-BE32-E72D297353CC}">
              <c16:uniqueId val="{00000000-C4E3-4CB4-8E06-D81F7C692E07}"/>
            </c:ext>
          </c:extLst>
        </c:ser>
        <c:ser>
          <c:idx val="1"/>
          <c:order val="1"/>
          <c:tx>
            <c:strRef>
              <c:f>Sheet1!$C$1</c:f>
              <c:strCache>
                <c:ptCount val="1"/>
                <c:pt idx="0">
                  <c:v>SIM</c:v>
                </c:pt>
              </c:strCache>
            </c:strRef>
          </c:tx>
          <c:spPr>
            <a:solidFill>
              <a:srgbClr val="00B0F0"/>
            </a:solidFill>
          </c:spPr>
          <c:invertIfNegative val="0"/>
          <c:cat>
            <c:strRef>
              <c:f>Sheet1!$A$2</c:f>
              <c:strCache>
                <c:ptCount val="1"/>
                <c:pt idx="0">
                  <c:v>Category 1</c:v>
                </c:pt>
              </c:strCache>
            </c:strRef>
          </c:cat>
          <c:val>
            <c:numRef>
              <c:f>Sheet1!$C$2</c:f>
              <c:numCache>
                <c:formatCode>General</c:formatCode>
                <c:ptCount val="1"/>
                <c:pt idx="0">
                  <c:v>106</c:v>
                </c:pt>
              </c:numCache>
            </c:numRef>
          </c:val>
          <c:extLst>
            <c:ext xmlns:c16="http://schemas.microsoft.com/office/drawing/2014/chart" uri="{C3380CC4-5D6E-409C-BE32-E72D297353CC}">
              <c16:uniqueId val="{00000001-C4E3-4CB4-8E06-D81F7C692E07}"/>
            </c:ext>
          </c:extLst>
        </c:ser>
        <c:ser>
          <c:idx val="2"/>
          <c:order val="2"/>
          <c:tx>
            <c:strRef>
              <c:f>Sheet1!$D$1</c:f>
              <c:strCache>
                <c:ptCount val="1"/>
                <c:pt idx="0">
                  <c:v>ATT</c:v>
                </c:pt>
              </c:strCache>
            </c:strRef>
          </c:tx>
          <c:spPr>
            <a:solidFill>
              <a:srgbClr val="FFFF00"/>
            </a:solidFill>
          </c:spPr>
          <c:invertIfNegative val="0"/>
          <c:cat>
            <c:strRef>
              <c:f>Sheet1!$A$2</c:f>
              <c:strCache>
                <c:ptCount val="1"/>
                <c:pt idx="0">
                  <c:v>Category 1</c:v>
                </c:pt>
              </c:strCache>
            </c:strRef>
          </c:cat>
          <c:val>
            <c:numRef>
              <c:f>Sheet1!$D$2</c:f>
              <c:numCache>
                <c:formatCode>General</c:formatCode>
                <c:ptCount val="1"/>
                <c:pt idx="0">
                  <c:v>96</c:v>
                </c:pt>
              </c:numCache>
            </c:numRef>
          </c:val>
          <c:extLst>
            <c:ext xmlns:c16="http://schemas.microsoft.com/office/drawing/2014/chart" uri="{C3380CC4-5D6E-409C-BE32-E72D297353CC}">
              <c16:uniqueId val="{00000002-C4E3-4CB4-8E06-D81F7C692E07}"/>
            </c:ext>
          </c:extLst>
        </c:ser>
        <c:ser>
          <c:idx val="3"/>
          <c:order val="3"/>
          <c:tx>
            <c:strRef>
              <c:f>Sheet1!$E$1</c:f>
              <c:strCache>
                <c:ptCount val="1"/>
                <c:pt idx="0">
                  <c:v>SUC</c:v>
                </c:pt>
              </c:strCache>
            </c:strRef>
          </c:tx>
          <c:spPr>
            <a:solidFill>
              <a:srgbClr val="00B050"/>
            </a:solidFill>
          </c:spPr>
          <c:invertIfNegative val="0"/>
          <c:cat>
            <c:strRef>
              <c:f>Sheet1!$A$2</c:f>
              <c:strCache>
                <c:ptCount val="1"/>
                <c:pt idx="0">
                  <c:v>Category 1</c:v>
                </c:pt>
              </c:strCache>
            </c:strRef>
          </c:cat>
          <c:val>
            <c:numRef>
              <c:f>Sheet1!$E$2</c:f>
              <c:numCache>
                <c:formatCode>General</c:formatCode>
                <c:ptCount val="1"/>
                <c:pt idx="0">
                  <c:v>84</c:v>
                </c:pt>
              </c:numCache>
            </c:numRef>
          </c:val>
          <c:extLst>
            <c:ext xmlns:c16="http://schemas.microsoft.com/office/drawing/2014/chart" uri="{C3380CC4-5D6E-409C-BE32-E72D297353CC}">
              <c16:uniqueId val="{00000003-C4E3-4CB4-8E06-D81F7C692E07}"/>
            </c:ext>
          </c:extLst>
        </c:ser>
        <c:dLbls>
          <c:showLegendKey val="0"/>
          <c:showVal val="0"/>
          <c:showCatName val="0"/>
          <c:showSerName val="0"/>
          <c:showPercent val="0"/>
          <c:showBubbleSize val="0"/>
        </c:dLbls>
        <c:gapWidth val="150"/>
        <c:axId val="121664256"/>
        <c:axId val="121665792"/>
      </c:barChart>
      <c:catAx>
        <c:axId val="121664256"/>
        <c:scaling>
          <c:orientation val="minMax"/>
        </c:scaling>
        <c:delete val="1"/>
        <c:axPos val="b"/>
        <c:numFmt formatCode="General" sourceLinked="0"/>
        <c:majorTickMark val="out"/>
        <c:minorTickMark val="none"/>
        <c:tickLblPos val="nextTo"/>
        <c:crossAx val="121665792"/>
        <c:crosses val="autoZero"/>
        <c:auto val="1"/>
        <c:lblAlgn val="ctr"/>
        <c:lblOffset val="100"/>
        <c:noMultiLvlLbl val="0"/>
      </c:catAx>
      <c:valAx>
        <c:axId val="121665792"/>
        <c:scaling>
          <c:orientation val="minMax"/>
          <c:max val="110"/>
          <c:min val="70"/>
        </c:scaling>
        <c:delete val="0"/>
        <c:axPos val="l"/>
        <c:majorGridlines/>
        <c:numFmt formatCode="General" sourceLinked="1"/>
        <c:majorTickMark val="out"/>
        <c:minorTickMark val="none"/>
        <c:tickLblPos val="nextTo"/>
        <c:txPr>
          <a:bodyPr/>
          <a:lstStyle/>
          <a:p>
            <a:pPr>
              <a:defRPr sz="1100"/>
            </a:pPr>
            <a:endParaRPr lang="en-US"/>
          </a:p>
        </c:txPr>
        <c:crossAx val="121664256"/>
        <c:crosses val="autoZero"/>
        <c:crossBetween val="between"/>
      </c:valAx>
    </c:plotArea>
    <c:legend>
      <c:legendPos val="r"/>
      <c:overlay val="0"/>
      <c:txPr>
        <a:bodyPr/>
        <a:lstStyle/>
        <a:p>
          <a:pPr>
            <a:defRPr sz="900" b="0"/>
          </a:pPr>
          <a:endParaRPr lang="en-US"/>
        </a:p>
      </c:txPr>
    </c:legend>
    <c:plotVisOnly val="1"/>
    <c:dispBlanksAs val="gap"/>
    <c:showDLblsOverMax val="0"/>
  </c:chart>
  <c:spPr>
    <a:solidFill>
      <a:schemeClr val="bg2">
        <a:lumMod val="90000"/>
      </a:schemeClr>
    </a:solidFill>
  </c:spPr>
  <c:txPr>
    <a:bodyPr/>
    <a:lstStyle/>
    <a:p>
      <a:pPr>
        <a:defRPr sz="1800"/>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018735362997654E-2"/>
          <c:y val="6.7656765676567657E-2"/>
          <c:w val="0.54213988681102354"/>
          <c:h val="0.78712871287128738"/>
        </c:manualLayout>
      </c:layout>
      <c:lineChart>
        <c:grouping val="standard"/>
        <c:varyColors val="0"/>
        <c:ser>
          <c:idx val="0"/>
          <c:order val="0"/>
          <c:tx>
            <c:strRef>
              <c:f>Sheet1!$A$2</c:f>
              <c:strCache>
                <c:ptCount val="1"/>
                <c:pt idx="0">
                  <c:v>Written Expression</c:v>
                </c:pt>
              </c:strCache>
            </c:strRef>
          </c:tx>
          <c:spPr>
            <a:ln w="50800">
              <a:solidFill>
                <a:srgbClr val="FF0000"/>
              </a:solidFill>
              <a:prstDash val="solid"/>
            </a:ln>
          </c:spPr>
          <c:marker>
            <c:symbol val="diamond"/>
            <c:size val="7"/>
            <c:spPr>
              <a:solidFill>
                <a:srgbClr val="FF0000"/>
              </a:solidFill>
              <a:ln>
                <a:solidFill>
                  <a:srgbClr val="FF0000"/>
                </a:solidFill>
                <a:prstDash val="solid"/>
              </a:ln>
            </c:spPr>
          </c:marker>
          <c:cat>
            <c:strRef>
              <c:f>Sheet1!$B$1:$C$1</c:f>
              <c:strCache>
                <c:ptCount val="2"/>
                <c:pt idx="0">
                  <c:v>Pre</c:v>
                </c:pt>
                <c:pt idx="1">
                  <c:v>Post</c:v>
                </c:pt>
              </c:strCache>
            </c:strRef>
          </c:cat>
          <c:val>
            <c:numRef>
              <c:f>Sheet1!$B$2:$C$2</c:f>
              <c:numCache>
                <c:formatCode>General</c:formatCode>
                <c:ptCount val="2"/>
                <c:pt idx="0">
                  <c:v>81</c:v>
                </c:pt>
                <c:pt idx="1">
                  <c:v>117</c:v>
                </c:pt>
              </c:numCache>
            </c:numRef>
          </c:val>
          <c:smooth val="0"/>
          <c:extLst>
            <c:ext xmlns:c16="http://schemas.microsoft.com/office/drawing/2014/chart" uri="{C3380CC4-5D6E-409C-BE32-E72D297353CC}">
              <c16:uniqueId val="{00000000-4EA6-4AD6-82F7-91415808563C}"/>
            </c:ext>
          </c:extLst>
        </c:ser>
        <c:ser>
          <c:idx val="1"/>
          <c:order val="1"/>
          <c:tx>
            <c:strRef>
              <c:f>Sheet1!$A$3</c:f>
              <c:strCache>
                <c:ptCount val="1"/>
                <c:pt idx="0">
                  <c:v>Written Language Composite</c:v>
                </c:pt>
              </c:strCache>
            </c:strRef>
          </c:tx>
          <c:spPr>
            <a:ln w="50800">
              <a:solidFill>
                <a:srgbClr val="FFFF00"/>
              </a:solidFill>
              <a:prstDash val="solid"/>
            </a:ln>
          </c:spPr>
          <c:marker>
            <c:symbol val="square"/>
            <c:size val="7"/>
            <c:spPr>
              <a:solidFill>
                <a:srgbClr val="FFFF00"/>
              </a:solidFill>
              <a:ln>
                <a:solidFill>
                  <a:srgbClr val="FFFF00"/>
                </a:solidFill>
                <a:prstDash val="solid"/>
              </a:ln>
            </c:spPr>
          </c:marker>
          <c:cat>
            <c:strRef>
              <c:f>Sheet1!$B$1:$C$1</c:f>
              <c:strCache>
                <c:ptCount val="2"/>
                <c:pt idx="0">
                  <c:v>Pre</c:v>
                </c:pt>
                <c:pt idx="1">
                  <c:v>Post</c:v>
                </c:pt>
              </c:strCache>
            </c:strRef>
          </c:cat>
          <c:val>
            <c:numRef>
              <c:f>Sheet1!$B$3:$C$3</c:f>
              <c:numCache>
                <c:formatCode>General</c:formatCode>
                <c:ptCount val="2"/>
                <c:pt idx="0">
                  <c:v>80</c:v>
                </c:pt>
                <c:pt idx="1">
                  <c:v>100</c:v>
                </c:pt>
              </c:numCache>
            </c:numRef>
          </c:val>
          <c:smooth val="0"/>
          <c:extLst>
            <c:ext xmlns:c16="http://schemas.microsoft.com/office/drawing/2014/chart" uri="{C3380CC4-5D6E-409C-BE32-E72D297353CC}">
              <c16:uniqueId val="{00000001-4EA6-4AD6-82F7-91415808563C}"/>
            </c:ext>
          </c:extLst>
        </c:ser>
        <c:ser>
          <c:idx val="2"/>
          <c:order val="2"/>
          <c:tx>
            <c:strRef>
              <c:f>Sheet1!$A$4</c:f>
              <c:strCache>
                <c:ptCount val="1"/>
                <c:pt idx="0">
                  <c:v>TOWL Writing</c:v>
                </c:pt>
              </c:strCache>
            </c:strRef>
          </c:tx>
          <c:spPr>
            <a:ln w="50800">
              <a:solidFill>
                <a:srgbClr val="00FF00"/>
              </a:solidFill>
              <a:prstDash val="solid"/>
            </a:ln>
          </c:spPr>
          <c:marker>
            <c:symbol val="triangle"/>
            <c:size val="7"/>
            <c:spPr>
              <a:solidFill>
                <a:srgbClr val="00FF00"/>
              </a:solidFill>
              <a:ln>
                <a:solidFill>
                  <a:srgbClr val="00FF00"/>
                </a:solidFill>
                <a:prstDash val="solid"/>
              </a:ln>
            </c:spPr>
          </c:marker>
          <c:cat>
            <c:strRef>
              <c:f>Sheet1!$B$1:$C$1</c:f>
              <c:strCache>
                <c:ptCount val="2"/>
                <c:pt idx="0">
                  <c:v>Pre</c:v>
                </c:pt>
                <c:pt idx="1">
                  <c:v>Post</c:v>
                </c:pt>
              </c:strCache>
            </c:strRef>
          </c:cat>
          <c:val>
            <c:numRef>
              <c:f>Sheet1!$B$4:$C$4</c:f>
              <c:numCache>
                <c:formatCode>General</c:formatCode>
                <c:ptCount val="2"/>
                <c:pt idx="0">
                  <c:v>84</c:v>
                </c:pt>
                <c:pt idx="1">
                  <c:v>94</c:v>
                </c:pt>
              </c:numCache>
            </c:numRef>
          </c:val>
          <c:smooth val="0"/>
          <c:extLst>
            <c:ext xmlns:c16="http://schemas.microsoft.com/office/drawing/2014/chart" uri="{C3380CC4-5D6E-409C-BE32-E72D297353CC}">
              <c16:uniqueId val="{00000002-4EA6-4AD6-82F7-91415808563C}"/>
            </c:ext>
          </c:extLst>
        </c:ser>
        <c:ser>
          <c:idx val="3"/>
          <c:order val="3"/>
          <c:tx>
            <c:strRef>
              <c:f>Sheet1!$A$5</c:f>
              <c:strCache>
                <c:ptCount val="1"/>
                <c:pt idx="0">
                  <c:v>Word Attack</c:v>
                </c:pt>
              </c:strCache>
            </c:strRef>
          </c:tx>
          <c:spPr>
            <a:ln w="50800">
              <a:solidFill>
                <a:srgbClr val="00FFFF"/>
              </a:solidFill>
              <a:prstDash val="solid"/>
            </a:ln>
          </c:spPr>
          <c:marker>
            <c:symbol val="x"/>
            <c:size val="7"/>
            <c:spPr>
              <a:noFill/>
              <a:ln>
                <a:solidFill>
                  <a:srgbClr val="00FFFF"/>
                </a:solidFill>
                <a:prstDash val="solid"/>
              </a:ln>
            </c:spPr>
          </c:marker>
          <c:cat>
            <c:strRef>
              <c:f>Sheet1!$B$1:$C$1</c:f>
              <c:strCache>
                <c:ptCount val="2"/>
                <c:pt idx="0">
                  <c:v>Pre</c:v>
                </c:pt>
                <c:pt idx="1">
                  <c:v>Post</c:v>
                </c:pt>
              </c:strCache>
            </c:strRef>
          </c:cat>
          <c:val>
            <c:numRef>
              <c:f>Sheet1!$B$5:$C$5</c:f>
              <c:numCache>
                <c:formatCode>General</c:formatCode>
                <c:ptCount val="2"/>
                <c:pt idx="0">
                  <c:v>86</c:v>
                </c:pt>
                <c:pt idx="1">
                  <c:v>97</c:v>
                </c:pt>
              </c:numCache>
            </c:numRef>
          </c:val>
          <c:smooth val="0"/>
          <c:extLst>
            <c:ext xmlns:c16="http://schemas.microsoft.com/office/drawing/2014/chart" uri="{C3380CC4-5D6E-409C-BE32-E72D297353CC}">
              <c16:uniqueId val="{00000003-4EA6-4AD6-82F7-91415808563C}"/>
            </c:ext>
          </c:extLst>
        </c:ser>
        <c:ser>
          <c:idx val="4"/>
          <c:order val="4"/>
          <c:tx>
            <c:strRef>
              <c:f>Sheet1!$A$6</c:f>
              <c:strCache>
                <c:ptCount val="1"/>
                <c:pt idx="0">
                  <c:v>Decoding Fluency</c:v>
                </c:pt>
              </c:strCache>
            </c:strRef>
          </c:tx>
          <c:spPr>
            <a:ln w="50800">
              <a:solidFill>
                <a:srgbClr val="FF00FF"/>
              </a:solidFill>
              <a:prstDash val="solid"/>
            </a:ln>
          </c:spPr>
          <c:marker>
            <c:symbol val="star"/>
            <c:size val="7"/>
            <c:spPr>
              <a:solidFill>
                <a:srgbClr val="FF00FF"/>
              </a:solidFill>
              <a:ln>
                <a:solidFill>
                  <a:srgbClr val="FF00FF"/>
                </a:solidFill>
                <a:prstDash val="solid"/>
              </a:ln>
            </c:spPr>
          </c:marker>
          <c:cat>
            <c:strRef>
              <c:f>Sheet1!$B$1:$C$1</c:f>
              <c:strCache>
                <c:ptCount val="2"/>
                <c:pt idx="0">
                  <c:v>Pre</c:v>
                </c:pt>
                <c:pt idx="1">
                  <c:v>Post</c:v>
                </c:pt>
              </c:strCache>
            </c:strRef>
          </c:cat>
          <c:val>
            <c:numRef>
              <c:f>Sheet1!$B$6:$C$6</c:f>
              <c:numCache>
                <c:formatCode>General</c:formatCode>
                <c:ptCount val="2"/>
                <c:pt idx="0">
                  <c:v>81</c:v>
                </c:pt>
                <c:pt idx="1">
                  <c:v>97</c:v>
                </c:pt>
              </c:numCache>
            </c:numRef>
          </c:val>
          <c:smooth val="0"/>
          <c:extLst>
            <c:ext xmlns:c16="http://schemas.microsoft.com/office/drawing/2014/chart" uri="{C3380CC4-5D6E-409C-BE32-E72D297353CC}">
              <c16:uniqueId val="{00000004-4EA6-4AD6-82F7-91415808563C}"/>
            </c:ext>
          </c:extLst>
        </c:ser>
        <c:dLbls>
          <c:showLegendKey val="0"/>
          <c:showVal val="0"/>
          <c:showCatName val="0"/>
          <c:showSerName val="0"/>
          <c:showPercent val="0"/>
          <c:showBubbleSize val="0"/>
        </c:dLbls>
        <c:marker val="1"/>
        <c:smooth val="0"/>
        <c:axId val="122551296"/>
        <c:axId val="122164352"/>
      </c:lineChart>
      <c:catAx>
        <c:axId val="122551296"/>
        <c:scaling>
          <c:orientation val="minMax"/>
        </c:scaling>
        <c:delete val="0"/>
        <c:axPos val="b"/>
        <c:numFmt formatCode="General" sourceLinked="1"/>
        <c:majorTickMark val="out"/>
        <c:minorTickMark val="none"/>
        <c:tickLblPos val="nextTo"/>
        <c:spPr>
          <a:ln w="2636">
            <a:solidFill>
              <a:schemeClr val="bg1"/>
            </a:solidFill>
            <a:prstDash val="solid"/>
          </a:ln>
        </c:spPr>
        <c:txPr>
          <a:bodyPr rot="0" vert="horz"/>
          <a:lstStyle/>
          <a:p>
            <a:pPr>
              <a:defRPr/>
            </a:pPr>
            <a:endParaRPr lang="en-US"/>
          </a:p>
        </c:txPr>
        <c:crossAx val="122164352"/>
        <c:crosses val="autoZero"/>
        <c:auto val="1"/>
        <c:lblAlgn val="ctr"/>
        <c:lblOffset val="100"/>
        <c:tickLblSkip val="1"/>
        <c:tickMarkSkip val="1"/>
        <c:noMultiLvlLbl val="0"/>
      </c:catAx>
      <c:valAx>
        <c:axId val="122164352"/>
        <c:scaling>
          <c:orientation val="minMax"/>
          <c:min val="70"/>
        </c:scaling>
        <c:delete val="0"/>
        <c:axPos val="l"/>
        <c:majorGridlines>
          <c:spPr>
            <a:ln w="2636">
              <a:solidFill>
                <a:schemeClr val="bg1"/>
              </a:solidFill>
              <a:prstDash val="solid"/>
            </a:ln>
          </c:spPr>
        </c:majorGridlines>
        <c:numFmt formatCode="General" sourceLinked="1"/>
        <c:majorTickMark val="out"/>
        <c:minorTickMark val="none"/>
        <c:tickLblPos val="nextTo"/>
        <c:spPr>
          <a:ln w="2636">
            <a:solidFill>
              <a:schemeClr val="bg1"/>
            </a:solidFill>
            <a:prstDash val="solid"/>
          </a:ln>
        </c:spPr>
        <c:txPr>
          <a:bodyPr rot="0" vert="horz"/>
          <a:lstStyle/>
          <a:p>
            <a:pPr>
              <a:defRPr/>
            </a:pPr>
            <a:endParaRPr lang="en-US"/>
          </a:p>
        </c:txPr>
        <c:crossAx val="122551296"/>
        <c:crosses val="autoZero"/>
        <c:crossBetween val="between"/>
      </c:valAx>
      <c:spPr>
        <a:noFill/>
        <a:ln w="10546">
          <a:solidFill>
            <a:schemeClr val="bg1"/>
          </a:solidFill>
          <a:prstDash val="solid"/>
        </a:ln>
      </c:spPr>
    </c:plotArea>
    <c:legend>
      <c:legendPos val="r"/>
      <c:layout>
        <c:manualLayout>
          <c:xMode val="edge"/>
          <c:yMode val="edge"/>
          <c:x val="0.64518073326771663"/>
          <c:y val="0.14191419141914197"/>
          <c:w val="0.35013533464566926"/>
          <c:h val="0.75410182461233133"/>
        </c:manualLayout>
      </c:layout>
      <c:overlay val="0"/>
      <c:spPr>
        <a:noFill/>
        <a:ln w="2636">
          <a:solidFill>
            <a:schemeClr val="bg1"/>
          </a:solidFill>
          <a:prstDash val="solid"/>
        </a:ln>
      </c:spPr>
    </c:legend>
    <c:plotVisOnly val="1"/>
    <c:dispBlanksAs val="gap"/>
    <c:showDLblsOverMax val="0"/>
  </c:chart>
  <c:spPr>
    <a:noFill/>
    <a:ln>
      <a:solidFill>
        <a:schemeClr val="bg1"/>
      </a:solidFill>
    </a:ln>
  </c:spPr>
  <c:txPr>
    <a:bodyPr/>
    <a:lstStyle/>
    <a:p>
      <a:pPr>
        <a:defRPr sz="2000" b="1" i="0" u="none" strike="noStrike" baseline="0">
          <a:solidFill>
            <a:schemeClr val="bg1"/>
          </a:solidFill>
          <a:latin typeface="Comic Sans MS"/>
          <a:ea typeface="Comic Sans MS"/>
          <a:cs typeface="Comic Sans MS"/>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title>
    <c:autoTitleDeleted val="0"/>
    <c:plotArea>
      <c:layout/>
      <c:lineChart>
        <c:grouping val="standard"/>
        <c:varyColors val="0"/>
        <c:ser>
          <c:idx val="2"/>
          <c:order val="0"/>
          <c:tx>
            <c:strRef>
              <c:f>'ALL TESTS'!$F$3</c:f>
              <c:strCache>
                <c:ptCount val="1"/>
                <c:pt idx="0">
                  <c:v>ADHD</c:v>
                </c:pt>
              </c:strCache>
            </c:strRef>
          </c:tx>
          <c:spPr>
            <a:ln w="50800">
              <a:solidFill>
                <a:srgbClr val="0070C0"/>
              </a:solidFill>
            </a:ln>
          </c:spPr>
          <c:marker>
            <c:spPr>
              <a:solidFill>
                <a:srgbClr val="0070C0"/>
              </a:solidFill>
              <a:ln>
                <a:solidFill>
                  <a:schemeClr val="tx1"/>
                </a:solidFill>
              </a:ln>
            </c:spPr>
          </c:marker>
          <c:cat>
            <c:multiLvlStrRef>
              <c:f>'ALL TESTS'!$B$4:$C$32</c:f>
              <c:multiLvlStrCache>
                <c:ptCount val="29"/>
                <c:lvl>
                  <c:pt idx="0">
                    <c:v>Verbal Comp</c:v>
                  </c:pt>
                  <c:pt idx="1">
                    <c:v>Visual Spatial</c:v>
                  </c:pt>
                  <c:pt idx="2">
                    <c:v>Fluid Reasn</c:v>
                  </c:pt>
                  <c:pt idx="3">
                    <c:v>Working Mem</c:v>
                  </c:pt>
                  <c:pt idx="4">
                    <c:v>Processing Spd</c:v>
                  </c:pt>
                  <c:pt idx="6">
                    <c:v>Verbal Comprehension</c:v>
                  </c:pt>
                  <c:pt idx="7">
                    <c:v>Perceptual Reasoning</c:v>
                  </c:pt>
                  <c:pt idx="8">
                    <c:v>Working Memory</c:v>
                  </c:pt>
                  <c:pt idx="9">
                    <c:v>Processing Speed</c:v>
                  </c:pt>
                  <c:pt idx="11">
                    <c:v>Comprehension-Knowledge</c:v>
                  </c:pt>
                  <c:pt idx="12">
                    <c:v>Long-Term Retrieval</c:v>
                  </c:pt>
                  <c:pt idx="13">
                    <c:v>Visual-Spatial Thinking</c:v>
                  </c:pt>
                  <c:pt idx="14">
                    <c:v>Auditory Processing</c:v>
                  </c:pt>
                  <c:pt idx="15">
                    <c:v>Fluid Reasoning</c:v>
                  </c:pt>
                  <c:pt idx="16">
                    <c:v>Processing Speed</c:v>
                  </c:pt>
                  <c:pt idx="17">
                    <c:v>Short-Term Memory</c:v>
                  </c:pt>
                  <c:pt idx="19">
                    <c:v>Sequential/Gsm</c:v>
                  </c:pt>
                  <c:pt idx="20">
                    <c:v>Simultaneous/Gv</c:v>
                  </c:pt>
                  <c:pt idx="21">
                    <c:v>Learning/Glr</c:v>
                  </c:pt>
                  <c:pt idx="22">
                    <c:v>Planning/Gf</c:v>
                  </c:pt>
                  <c:pt idx="23">
                    <c:v>Knowledge/Gc</c:v>
                  </c:pt>
                  <c:pt idx="25">
                    <c:v>Planning</c:v>
                  </c:pt>
                  <c:pt idx="26">
                    <c:v>Simultaneous</c:v>
                  </c:pt>
                  <c:pt idx="27">
                    <c:v>Attention</c:v>
                  </c:pt>
                  <c:pt idx="28">
                    <c:v>Successive</c:v>
                  </c:pt>
                </c:lvl>
                <c:lvl>
                  <c:pt idx="0">
                    <c:v>WISC-V</c:v>
                  </c:pt>
                  <c:pt idx="6">
                    <c:v>WISC-IV</c:v>
                  </c:pt>
                  <c:pt idx="11">
                    <c:v>WJ-III</c:v>
                  </c:pt>
                  <c:pt idx="19">
                    <c:v>KABC-II</c:v>
                  </c:pt>
                  <c:pt idx="25">
                    <c:v>CAS</c:v>
                  </c:pt>
                </c:lvl>
              </c:multiLvlStrCache>
            </c:multiLvlStrRef>
          </c:cat>
          <c:val>
            <c:numRef>
              <c:f>'ALL TESTS'!$F$4:$F$32</c:f>
              <c:numCache>
                <c:formatCode>0.0</c:formatCode>
                <c:ptCount val="29"/>
                <c:pt idx="0">
                  <c:v>97.8</c:v>
                </c:pt>
                <c:pt idx="1">
                  <c:v>97.3</c:v>
                </c:pt>
                <c:pt idx="2">
                  <c:v>97.6</c:v>
                </c:pt>
                <c:pt idx="3">
                  <c:v>94.8</c:v>
                </c:pt>
                <c:pt idx="4">
                  <c:v>94.2</c:v>
                </c:pt>
                <c:pt idx="6">
                  <c:v>100.9</c:v>
                </c:pt>
                <c:pt idx="7">
                  <c:v>98.6</c:v>
                </c:pt>
                <c:pt idx="8">
                  <c:v>94.7</c:v>
                </c:pt>
                <c:pt idx="9">
                  <c:v>94</c:v>
                </c:pt>
                <c:pt idx="11">
                  <c:v>95</c:v>
                </c:pt>
                <c:pt idx="12">
                  <c:v>91</c:v>
                </c:pt>
                <c:pt idx="13">
                  <c:v>98</c:v>
                </c:pt>
                <c:pt idx="14">
                  <c:v>99</c:v>
                </c:pt>
                <c:pt idx="15">
                  <c:v>101</c:v>
                </c:pt>
                <c:pt idx="16">
                  <c:v>91</c:v>
                </c:pt>
                <c:pt idx="17">
                  <c:v>95</c:v>
                </c:pt>
                <c:pt idx="19">
                  <c:v>93.4</c:v>
                </c:pt>
                <c:pt idx="20">
                  <c:v>92.5</c:v>
                </c:pt>
                <c:pt idx="21">
                  <c:v>95.9</c:v>
                </c:pt>
                <c:pt idx="22">
                  <c:v>94.1</c:v>
                </c:pt>
                <c:pt idx="23">
                  <c:v>95.9</c:v>
                </c:pt>
                <c:pt idx="25">
                  <c:v>85.833333333333258</c:v>
                </c:pt>
                <c:pt idx="26">
                  <c:v>95.433333333333309</c:v>
                </c:pt>
                <c:pt idx="27">
                  <c:v>94.533333333333289</c:v>
                </c:pt>
                <c:pt idx="28">
                  <c:v>97.100000000000009</c:v>
                </c:pt>
              </c:numCache>
            </c:numRef>
          </c:val>
          <c:smooth val="0"/>
          <c:extLst>
            <c:ext xmlns:c16="http://schemas.microsoft.com/office/drawing/2014/chart" uri="{C3380CC4-5D6E-409C-BE32-E72D297353CC}">
              <c16:uniqueId val="{00000000-4325-4D18-8BDB-8C5C7315C77F}"/>
            </c:ext>
          </c:extLst>
        </c:ser>
        <c:dLbls>
          <c:showLegendKey val="0"/>
          <c:showVal val="0"/>
          <c:showCatName val="0"/>
          <c:showSerName val="0"/>
          <c:showPercent val="0"/>
          <c:showBubbleSize val="0"/>
        </c:dLbls>
        <c:marker val="1"/>
        <c:smooth val="0"/>
        <c:axId val="118163328"/>
        <c:axId val="118173696"/>
      </c:lineChart>
      <c:catAx>
        <c:axId val="118163328"/>
        <c:scaling>
          <c:orientation val="minMax"/>
        </c:scaling>
        <c:delete val="0"/>
        <c:axPos val="b"/>
        <c:numFmt formatCode="General" sourceLinked="0"/>
        <c:majorTickMark val="out"/>
        <c:minorTickMark val="none"/>
        <c:tickLblPos val="nextTo"/>
        <c:crossAx val="118173696"/>
        <c:crosses val="autoZero"/>
        <c:auto val="1"/>
        <c:lblAlgn val="ctr"/>
        <c:lblOffset val="100"/>
        <c:noMultiLvlLbl val="0"/>
      </c:catAx>
      <c:valAx>
        <c:axId val="118173696"/>
        <c:scaling>
          <c:orientation val="minMax"/>
          <c:min val="80"/>
        </c:scaling>
        <c:delete val="0"/>
        <c:axPos val="l"/>
        <c:majorGridlines/>
        <c:numFmt formatCode="0" sourceLinked="0"/>
        <c:majorTickMark val="out"/>
        <c:minorTickMark val="none"/>
        <c:tickLblPos val="nextTo"/>
        <c:crossAx val="118163328"/>
        <c:crosses val="autoZero"/>
        <c:crossBetween val="between"/>
      </c:valAx>
    </c:plotArea>
    <c:legend>
      <c:legendPos val="r"/>
      <c:overlay val="0"/>
    </c:legend>
    <c:plotVisOnly val="1"/>
    <c:dispBlanksAs val="gap"/>
    <c:showDLblsOverMax val="0"/>
  </c:chart>
  <c:spPr>
    <a:solidFill>
      <a:schemeClr val="bg1"/>
    </a:solidFill>
  </c:spPr>
  <c:txPr>
    <a:bodyPr/>
    <a:lstStyle/>
    <a:p>
      <a:pPr>
        <a:defRPr sz="1800" b="1">
          <a:solidFill>
            <a:schemeClr val="bg2"/>
          </a:solidFill>
          <a:latin typeface="Calibri" panose="020F0502020204030204" pitchFamily="34" charset="0"/>
        </a:defRPr>
      </a:pPr>
      <a:endParaRPr lang="en-US"/>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PLAN</c:v>
                </c:pt>
              </c:strCache>
            </c:strRef>
          </c:tx>
          <c:spPr>
            <a:solidFill>
              <a:srgbClr val="FF0000"/>
            </a:solidFill>
            <a:ln w="12700" cmpd="sng"/>
          </c:spPr>
          <c:invertIfNegative val="0"/>
          <c:cat>
            <c:strRef>
              <c:f>Sheet1!$A$2</c:f>
              <c:strCache>
                <c:ptCount val="1"/>
                <c:pt idx="0">
                  <c:v>Category 1</c:v>
                </c:pt>
              </c:strCache>
            </c:strRef>
          </c:cat>
          <c:val>
            <c:numRef>
              <c:f>Sheet1!$B$2</c:f>
              <c:numCache>
                <c:formatCode>General</c:formatCode>
                <c:ptCount val="1"/>
                <c:pt idx="0">
                  <c:v>84</c:v>
                </c:pt>
              </c:numCache>
            </c:numRef>
          </c:val>
          <c:extLst>
            <c:ext xmlns:c16="http://schemas.microsoft.com/office/drawing/2014/chart" uri="{C3380CC4-5D6E-409C-BE32-E72D297353CC}">
              <c16:uniqueId val="{00000000-B4E6-40C8-8F9D-5DDEA1404088}"/>
            </c:ext>
          </c:extLst>
        </c:ser>
        <c:ser>
          <c:idx val="1"/>
          <c:order val="1"/>
          <c:tx>
            <c:strRef>
              <c:f>Sheet1!$C$1</c:f>
              <c:strCache>
                <c:ptCount val="1"/>
                <c:pt idx="0">
                  <c:v>SIM</c:v>
                </c:pt>
              </c:strCache>
            </c:strRef>
          </c:tx>
          <c:spPr>
            <a:solidFill>
              <a:srgbClr val="00B0F0"/>
            </a:solidFill>
          </c:spPr>
          <c:invertIfNegative val="0"/>
          <c:cat>
            <c:strRef>
              <c:f>Sheet1!$A$2</c:f>
              <c:strCache>
                <c:ptCount val="1"/>
                <c:pt idx="0">
                  <c:v>Category 1</c:v>
                </c:pt>
              </c:strCache>
            </c:strRef>
          </c:cat>
          <c:val>
            <c:numRef>
              <c:f>Sheet1!$C$2</c:f>
              <c:numCache>
                <c:formatCode>General</c:formatCode>
                <c:ptCount val="1"/>
                <c:pt idx="0">
                  <c:v>106</c:v>
                </c:pt>
              </c:numCache>
            </c:numRef>
          </c:val>
          <c:extLst>
            <c:ext xmlns:c16="http://schemas.microsoft.com/office/drawing/2014/chart" uri="{C3380CC4-5D6E-409C-BE32-E72D297353CC}">
              <c16:uniqueId val="{00000001-B4E6-40C8-8F9D-5DDEA1404088}"/>
            </c:ext>
          </c:extLst>
        </c:ser>
        <c:ser>
          <c:idx val="2"/>
          <c:order val="2"/>
          <c:tx>
            <c:strRef>
              <c:f>Sheet1!$D$1</c:f>
              <c:strCache>
                <c:ptCount val="1"/>
                <c:pt idx="0">
                  <c:v>ATT</c:v>
                </c:pt>
              </c:strCache>
            </c:strRef>
          </c:tx>
          <c:spPr>
            <a:solidFill>
              <a:srgbClr val="FFFF00"/>
            </a:solidFill>
          </c:spPr>
          <c:invertIfNegative val="0"/>
          <c:cat>
            <c:strRef>
              <c:f>Sheet1!$A$2</c:f>
              <c:strCache>
                <c:ptCount val="1"/>
                <c:pt idx="0">
                  <c:v>Category 1</c:v>
                </c:pt>
              </c:strCache>
            </c:strRef>
          </c:cat>
          <c:val>
            <c:numRef>
              <c:f>Sheet1!$D$2</c:f>
              <c:numCache>
                <c:formatCode>General</c:formatCode>
                <c:ptCount val="1"/>
                <c:pt idx="0">
                  <c:v>92</c:v>
                </c:pt>
              </c:numCache>
            </c:numRef>
          </c:val>
          <c:extLst>
            <c:ext xmlns:c16="http://schemas.microsoft.com/office/drawing/2014/chart" uri="{C3380CC4-5D6E-409C-BE32-E72D297353CC}">
              <c16:uniqueId val="{00000002-B4E6-40C8-8F9D-5DDEA1404088}"/>
            </c:ext>
          </c:extLst>
        </c:ser>
        <c:ser>
          <c:idx val="3"/>
          <c:order val="3"/>
          <c:tx>
            <c:strRef>
              <c:f>Sheet1!$E$1</c:f>
              <c:strCache>
                <c:ptCount val="1"/>
                <c:pt idx="0">
                  <c:v>SUC</c:v>
                </c:pt>
              </c:strCache>
            </c:strRef>
          </c:tx>
          <c:spPr>
            <a:solidFill>
              <a:srgbClr val="00B050"/>
            </a:solidFill>
          </c:spPr>
          <c:invertIfNegative val="0"/>
          <c:cat>
            <c:strRef>
              <c:f>Sheet1!$A$2</c:f>
              <c:strCache>
                <c:ptCount val="1"/>
                <c:pt idx="0">
                  <c:v>Category 1</c:v>
                </c:pt>
              </c:strCache>
            </c:strRef>
          </c:cat>
          <c:val>
            <c:numRef>
              <c:f>Sheet1!$E$2</c:f>
              <c:numCache>
                <c:formatCode>General</c:formatCode>
                <c:ptCount val="1"/>
                <c:pt idx="0">
                  <c:v>101</c:v>
                </c:pt>
              </c:numCache>
            </c:numRef>
          </c:val>
          <c:extLst>
            <c:ext xmlns:c16="http://schemas.microsoft.com/office/drawing/2014/chart" uri="{C3380CC4-5D6E-409C-BE32-E72D297353CC}">
              <c16:uniqueId val="{00000003-B4E6-40C8-8F9D-5DDEA1404088}"/>
            </c:ext>
          </c:extLst>
        </c:ser>
        <c:dLbls>
          <c:showLegendKey val="0"/>
          <c:showVal val="0"/>
          <c:showCatName val="0"/>
          <c:showSerName val="0"/>
          <c:showPercent val="0"/>
          <c:showBubbleSize val="0"/>
        </c:dLbls>
        <c:gapWidth val="150"/>
        <c:axId val="121913344"/>
        <c:axId val="121914880"/>
      </c:barChart>
      <c:catAx>
        <c:axId val="121913344"/>
        <c:scaling>
          <c:orientation val="minMax"/>
        </c:scaling>
        <c:delete val="1"/>
        <c:axPos val="b"/>
        <c:numFmt formatCode="General" sourceLinked="0"/>
        <c:majorTickMark val="out"/>
        <c:minorTickMark val="none"/>
        <c:tickLblPos val="nextTo"/>
        <c:crossAx val="121914880"/>
        <c:crosses val="autoZero"/>
        <c:auto val="1"/>
        <c:lblAlgn val="ctr"/>
        <c:lblOffset val="100"/>
        <c:noMultiLvlLbl val="0"/>
      </c:catAx>
      <c:valAx>
        <c:axId val="121914880"/>
        <c:scaling>
          <c:orientation val="minMax"/>
          <c:max val="110"/>
          <c:min val="70"/>
        </c:scaling>
        <c:delete val="0"/>
        <c:axPos val="l"/>
        <c:majorGridlines/>
        <c:numFmt formatCode="General" sourceLinked="1"/>
        <c:majorTickMark val="out"/>
        <c:minorTickMark val="none"/>
        <c:tickLblPos val="nextTo"/>
        <c:txPr>
          <a:bodyPr/>
          <a:lstStyle/>
          <a:p>
            <a:pPr>
              <a:defRPr sz="1100"/>
            </a:pPr>
            <a:endParaRPr lang="en-US"/>
          </a:p>
        </c:txPr>
        <c:crossAx val="121913344"/>
        <c:crosses val="autoZero"/>
        <c:crossBetween val="between"/>
      </c:valAx>
    </c:plotArea>
    <c:legend>
      <c:legendPos val="r"/>
      <c:overlay val="0"/>
      <c:txPr>
        <a:bodyPr/>
        <a:lstStyle/>
        <a:p>
          <a:pPr>
            <a:defRPr sz="900" b="0"/>
          </a:pPr>
          <a:endParaRPr lang="en-US"/>
        </a:p>
      </c:txPr>
    </c:legend>
    <c:plotVisOnly val="1"/>
    <c:dispBlanksAs val="gap"/>
    <c:showDLblsOverMax val="0"/>
  </c:chart>
  <c:spPr>
    <a:solidFill>
      <a:schemeClr val="bg2">
        <a:lumMod val="75000"/>
      </a:schemeClr>
    </a:solidFill>
  </c:spPr>
  <c:txPr>
    <a:bodyPr/>
    <a:lstStyle/>
    <a:p>
      <a:pPr>
        <a:defRPr sz="1800"/>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invertIfNegative val="0"/>
          <c:cat>
            <c:strRef>
              <c:f>Sheet1!$A$2:$A$11</c:f>
              <c:strCache>
                <c:ptCount val="10"/>
                <c:pt idx="0">
                  <c:v>ATT</c:v>
                </c:pt>
                <c:pt idx="1">
                  <c:v>Word ID</c:v>
                </c:pt>
                <c:pt idx="2">
                  <c:v>Spelling</c:v>
                </c:pt>
                <c:pt idx="3">
                  <c:v>Attack</c:v>
                </c:pt>
                <c:pt idx="4">
                  <c:v>Comp</c:v>
                </c:pt>
                <c:pt idx="5">
                  <c:v>SUC</c:v>
                </c:pt>
                <c:pt idx="6">
                  <c:v>PLAN</c:v>
                </c:pt>
                <c:pt idx="7">
                  <c:v>SIM</c:v>
                </c:pt>
                <c:pt idx="8">
                  <c:v>Calculation</c:v>
                </c:pt>
                <c:pt idx="9">
                  <c:v>PPVT-3</c:v>
                </c:pt>
              </c:strCache>
            </c:strRef>
          </c:cat>
          <c:val>
            <c:numRef>
              <c:f>Sheet1!$B$2:$B$11</c:f>
              <c:numCache>
                <c:formatCode>General</c:formatCode>
                <c:ptCount val="10"/>
                <c:pt idx="0">
                  <c:v>71</c:v>
                </c:pt>
                <c:pt idx="1">
                  <c:v>81</c:v>
                </c:pt>
                <c:pt idx="2">
                  <c:v>83</c:v>
                </c:pt>
                <c:pt idx="3">
                  <c:v>85</c:v>
                </c:pt>
                <c:pt idx="4">
                  <c:v>86</c:v>
                </c:pt>
                <c:pt idx="5">
                  <c:v>92</c:v>
                </c:pt>
                <c:pt idx="6">
                  <c:v>94</c:v>
                </c:pt>
                <c:pt idx="7">
                  <c:v>94</c:v>
                </c:pt>
                <c:pt idx="8">
                  <c:v>104</c:v>
                </c:pt>
                <c:pt idx="9">
                  <c:v>111</c:v>
                </c:pt>
              </c:numCache>
            </c:numRef>
          </c:val>
          <c:extLst>
            <c:ext xmlns:c16="http://schemas.microsoft.com/office/drawing/2014/chart" uri="{C3380CC4-5D6E-409C-BE32-E72D297353CC}">
              <c16:uniqueId val="{00000000-6985-4771-8087-27AFABC84F8E}"/>
            </c:ext>
          </c:extLst>
        </c:ser>
        <c:dLbls>
          <c:showLegendKey val="0"/>
          <c:showVal val="0"/>
          <c:showCatName val="0"/>
          <c:showSerName val="0"/>
          <c:showPercent val="0"/>
          <c:showBubbleSize val="0"/>
        </c:dLbls>
        <c:gapWidth val="150"/>
        <c:axId val="123091584"/>
        <c:axId val="123122048"/>
      </c:barChart>
      <c:catAx>
        <c:axId val="123091584"/>
        <c:scaling>
          <c:orientation val="minMax"/>
        </c:scaling>
        <c:delete val="0"/>
        <c:axPos val="l"/>
        <c:numFmt formatCode="General" sourceLinked="0"/>
        <c:majorTickMark val="out"/>
        <c:minorTickMark val="none"/>
        <c:tickLblPos val="nextTo"/>
        <c:txPr>
          <a:bodyPr/>
          <a:lstStyle/>
          <a:p>
            <a:pPr>
              <a:defRPr b="1"/>
            </a:pPr>
            <a:endParaRPr lang="en-US"/>
          </a:p>
        </c:txPr>
        <c:crossAx val="123122048"/>
        <c:crosses val="autoZero"/>
        <c:auto val="1"/>
        <c:lblAlgn val="ctr"/>
        <c:lblOffset val="100"/>
        <c:noMultiLvlLbl val="0"/>
      </c:catAx>
      <c:valAx>
        <c:axId val="123122048"/>
        <c:scaling>
          <c:orientation val="minMax"/>
          <c:min val="60"/>
        </c:scaling>
        <c:delete val="0"/>
        <c:axPos val="b"/>
        <c:majorGridlines/>
        <c:numFmt formatCode="General" sourceLinked="1"/>
        <c:majorTickMark val="out"/>
        <c:minorTickMark val="none"/>
        <c:tickLblPos val="nextTo"/>
        <c:txPr>
          <a:bodyPr/>
          <a:lstStyle/>
          <a:p>
            <a:pPr>
              <a:defRPr b="1"/>
            </a:pPr>
            <a:endParaRPr lang="en-US"/>
          </a:p>
        </c:txPr>
        <c:crossAx val="123091584"/>
        <c:crosses val="autoZero"/>
        <c:crossBetween val="between"/>
      </c:valAx>
    </c:plotArea>
    <c:plotVisOnly val="1"/>
    <c:dispBlanksAs val="gap"/>
    <c:showDLblsOverMax val="0"/>
  </c:chart>
  <c:spPr>
    <a:solidFill>
      <a:schemeClr val="bg2"/>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PLAN</c:v>
                </c:pt>
              </c:strCache>
            </c:strRef>
          </c:tx>
          <c:spPr>
            <a:solidFill>
              <a:srgbClr val="FF0000"/>
            </a:solidFill>
            <a:ln w="12700" cmpd="sng"/>
          </c:spPr>
          <c:invertIfNegative val="0"/>
          <c:cat>
            <c:strRef>
              <c:f>Sheet1!$A$2</c:f>
              <c:strCache>
                <c:ptCount val="1"/>
                <c:pt idx="0">
                  <c:v>Category 1</c:v>
                </c:pt>
              </c:strCache>
            </c:strRef>
          </c:cat>
          <c:val>
            <c:numRef>
              <c:f>Sheet1!$B$2</c:f>
              <c:numCache>
                <c:formatCode>General</c:formatCode>
                <c:ptCount val="1"/>
                <c:pt idx="0">
                  <c:v>94</c:v>
                </c:pt>
              </c:numCache>
            </c:numRef>
          </c:val>
          <c:extLst>
            <c:ext xmlns:c16="http://schemas.microsoft.com/office/drawing/2014/chart" uri="{C3380CC4-5D6E-409C-BE32-E72D297353CC}">
              <c16:uniqueId val="{00000000-BD99-4D5B-9CD9-943AACBD3DEB}"/>
            </c:ext>
          </c:extLst>
        </c:ser>
        <c:ser>
          <c:idx val="1"/>
          <c:order val="1"/>
          <c:tx>
            <c:strRef>
              <c:f>Sheet1!$C$1</c:f>
              <c:strCache>
                <c:ptCount val="1"/>
                <c:pt idx="0">
                  <c:v>SIM</c:v>
                </c:pt>
              </c:strCache>
            </c:strRef>
          </c:tx>
          <c:spPr>
            <a:solidFill>
              <a:srgbClr val="00B0F0"/>
            </a:solidFill>
          </c:spPr>
          <c:invertIfNegative val="0"/>
          <c:cat>
            <c:strRef>
              <c:f>Sheet1!$A$2</c:f>
              <c:strCache>
                <c:ptCount val="1"/>
                <c:pt idx="0">
                  <c:v>Category 1</c:v>
                </c:pt>
              </c:strCache>
            </c:strRef>
          </c:cat>
          <c:val>
            <c:numRef>
              <c:f>Sheet1!$C$2</c:f>
              <c:numCache>
                <c:formatCode>General</c:formatCode>
                <c:ptCount val="1"/>
                <c:pt idx="0">
                  <c:v>94</c:v>
                </c:pt>
              </c:numCache>
            </c:numRef>
          </c:val>
          <c:extLst>
            <c:ext xmlns:c16="http://schemas.microsoft.com/office/drawing/2014/chart" uri="{C3380CC4-5D6E-409C-BE32-E72D297353CC}">
              <c16:uniqueId val="{00000001-BD99-4D5B-9CD9-943AACBD3DEB}"/>
            </c:ext>
          </c:extLst>
        </c:ser>
        <c:ser>
          <c:idx val="2"/>
          <c:order val="2"/>
          <c:tx>
            <c:strRef>
              <c:f>Sheet1!$D$1</c:f>
              <c:strCache>
                <c:ptCount val="1"/>
                <c:pt idx="0">
                  <c:v>ATT</c:v>
                </c:pt>
              </c:strCache>
            </c:strRef>
          </c:tx>
          <c:spPr>
            <a:solidFill>
              <a:srgbClr val="FFFF00"/>
            </a:solidFill>
          </c:spPr>
          <c:invertIfNegative val="0"/>
          <c:cat>
            <c:strRef>
              <c:f>Sheet1!$A$2</c:f>
              <c:strCache>
                <c:ptCount val="1"/>
                <c:pt idx="0">
                  <c:v>Category 1</c:v>
                </c:pt>
              </c:strCache>
            </c:strRef>
          </c:cat>
          <c:val>
            <c:numRef>
              <c:f>Sheet1!$D$2</c:f>
              <c:numCache>
                <c:formatCode>General</c:formatCode>
                <c:ptCount val="1"/>
                <c:pt idx="0">
                  <c:v>71</c:v>
                </c:pt>
              </c:numCache>
            </c:numRef>
          </c:val>
          <c:extLst>
            <c:ext xmlns:c16="http://schemas.microsoft.com/office/drawing/2014/chart" uri="{C3380CC4-5D6E-409C-BE32-E72D297353CC}">
              <c16:uniqueId val="{00000002-BD99-4D5B-9CD9-943AACBD3DEB}"/>
            </c:ext>
          </c:extLst>
        </c:ser>
        <c:ser>
          <c:idx val="3"/>
          <c:order val="3"/>
          <c:tx>
            <c:strRef>
              <c:f>Sheet1!$E$1</c:f>
              <c:strCache>
                <c:ptCount val="1"/>
                <c:pt idx="0">
                  <c:v>SUC</c:v>
                </c:pt>
              </c:strCache>
            </c:strRef>
          </c:tx>
          <c:spPr>
            <a:solidFill>
              <a:srgbClr val="00B050"/>
            </a:solidFill>
          </c:spPr>
          <c:invertIfNegative val="0"/>
          <c:cat>
            <c:strRef>
              <c:f>Sheet1!$A$2</c:f>
              <c:strCache>
                <c:ptCount val="1"/>
                <c:pt idx="0">
                  <c:v>Category 1</c:v>
                </c:pt>
              </c:strCache>
            </c:strRef>
          </c:cat>
          <c:val>
            <c:numRef>
              <c:f>Sheet1!$E$2</c:f>
              <c:numCache>
                <c:formatCode>General</c:formatCode>
                <c:ptCount val="1"/>
                <c:pt idx="0">
                  <c:v>92</c:v>
                </c:pt>
              </c:numCache>
            </c:numRef>
          </c:val>
          <c:extLst>
            <c:ext xmlns:c16="http://schemas.microsoft.com/office/drawing/2014/chart" uri="{C3380CC4-5D6E-409C-BE32-E72D297353CC}">
              <c16:uniqueId val="{00000003-BD99-4D5B-9CD9-943AACBD3DEB}"/>
            </c:ext>
          </c:extLst>
        </c:ser>
        <c:dLbls>
          <c:showLegendKey val="0"/>
          <c:showVal val="0"/>
          <c:showCatName val="0"/>
          <c:showSerName val="0"/>
          <c:showPercent val="0"/>
          <c:showBubbleSize val="0"/>
        </c:dLbls>
        <c:gapWidth val="150"/>
        <c:axId val="123905920"/>
        <c:axId val="123907456"/>
      </c:barChart>
      <c:catAx>
        <c:axId val="123905920"/>
        <c:scaling>
          <c:orientation val="minMax"/>
        </c:scaling>
        <c:delete val="1"/>
        <c:axPos val="b"/>
        <c:numFmt formatCode="General" sourceLinked="0"/>
        <c:majorTickMark val="out"/>
        <c:minorTickMark val="none"/>
        <c:tickLblPos val="nextTo"/>
        <c:crossAx val="123907456"/>
        <c:crosses val="autoZero"/>
        <c:auto val="1"/>
        <c:lblAlgn val="ctr"/>
        <c:lblOffset val="100"/>
        <c:noMultiLvlLbl val="0"/>
      </c:catAx>
      <c:valAx>
        <c:axId val="123907456"/>
        <c:scaling>
          <c:orientation val="minMax"/>
          <c:max val="110"/>
          <c:min val="60"/>
        </c:scaling>
        <c:delete val="0"/>
        <c:axPos val="l"/>
        <c:majorGridlines/>
        <c:numFmt formatCode="General" sourceLinked="1"/>
        <c:majorTickMark val="out"/>
        <c:minorTickMark val="none"/>
        <c:tickLblPos val="nextTo"/>
        <c:txPr>
          <a:bodyPr/>
          <a:lstStyle/>
          <a:p>
            <a:pPr>
              <a:defRPr sz="1100"/>
            </a:pPr>
            <a:endParaRPr lang="en-US"/>
          </a:p>
        </c:txPr>
        <c:crossAx val="123905920"/>
        <c:crosses val="autoZero"/>
        <c:crossBetween val="between"/>
      </c:valAx>
    </c:plotArea>
    <c:legend>
      <c:legendPos val="r"/>
      <c:overlay val="0"/>
      <c:txPr>
        <a:bodyPr/>
        <a:lstStyle/>
        <a:p>
          <a:pPr>
            <a:defRPr sz="900" b="0"/>
          </a:pPr>
          <a:endParaRPr lang="en-US"/>
        </a:p>
      </c:txPr>
    </c:legend>
    <c:plotVisOnly val="1"/>
    <c:dispBlanksAs val="gap"/>
    <c:showDLblsOverMax val="0"/>
  </c:chart>
  <c:spPr>
    <a:solidFill>
      <a:schemeClr val="bg2">
        <a:lumMod val="75000"/>
      </a:schemeClr>
    </a:solidFill>
  </c:spPr>
  <c:txPr>
    <a:bodyPr/>
    <a:lstStyle/>
    <a:p>
      <a:pPr>
        <a:defRPr sz="1800"/>
      </a:pPr>
      <a:endParaRPr lang="en-US"/>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PLAN</c:v>
                </c:pt>
              </c:strCache>
            </c:strRef>
          </c:tx>
          <c:spPr>
            <a:solidFill>
              <a:srgbClr val="FF0000"/>
            </a:solidFill>
            <a:ln w="12700" cmpd="sng"/>
          </c:spPr>
          <c:invertIfNegative val="0"/>
          <c:cat>
            <c:strRef>
              <c:f>Sheet1!$A$2</c:f>
              <c:strCache>
                <c:ptCount val="1"/>
                <c:pt idx="0">
                  <c:v>Category 1</c:v>
                </c:pt>
              </c:strCache>
            </c:strRef>
          </c:cat>
          <c:val>
            <c:numRef>
              <c:f>Sheet1!$B$2</c:f>
              <c:numCache>
                <c:formatCode>General</c:formatCode>
                <c:ptCount val="1"/>
                <c:pt idx="0">
                  <c:v>94</c:v>
                </c:pt>
              </c:numCache>
            </c:numRef>
          </c:val>
          <c:extLst>
            <c:ext xmlns:c16="http://schemas.microsoft.com/office/drawing/2014/chart" uri="{C3380CC4-5D6E-409C-BE32-E72D297353CC}">
              <c16:uniqueId val="{00000000-BC61-4E9C-8DB0-DF5509E5E208}"/>
            </c:ext>
          </c:extLst>
        </c:ser>
        <c:ser>
          <c:idx val="1"/>
          <c:order val="1"/>
          <c:tx>
            <c:strRef>
              <c:f>Sheet1!$C$1</c:f>
              <c:strCache>
                <c:ptCount val="1"/>
                <c:pt idx="0">
                  <c:v>SIM</c:v>
                </c:pt>
              </c:strCache>
            </c:strRef>
          </c:tx>
          <c:spPr>
            <a:solidFill>
              <a:srgbClr val="00B0F0"/>
            </a:solidFill>
          </c:spPr>
          <c:invertIfNegative val="0"/>
          <c:cat>
            <c:strRef>
              <c:f>Sheet1!$A$2</c:f>
              <c:strCache>
                <c:ptCount val="1"/>
                <c:pt idx="0">
                  <c:v>Category 1</c:v>
                </c:pt>
              </c:strCache>
            </c:strRef>
          </c:cat>
          <c:val>
            <c:numRef>
              <c:f>Sheet1!$C$2</c:f>
              <c:numCache>
                <c:formatCode>General</c:formatCode>
                <c:ptCount val="1"/>
                <c:pt idx="0">
                  <c:v>94</c:v>
                </c:pt>
              </c:numCache>
            </c:numRef>
          </c:val>
          <c:extLst>
            <c:ext xmlns:c16="http://schemas.microsoft.com/office/drawing/2014/chart" uri="{C3380CC4-5D6E-409C-BE32-E72D297353CC}">
              <c16:uniqueId val="{00000001-BC61-4E9C-8DB0-DF5509E5E208}"/>
            </c:ext>
          </c:extLst>
        </c:ser>
        <c:ser>
          <c:idx val="2"/>
          <c:order val="2"/>
          <c:tx>
            <c:strRef>
              <c:f>Sheet1!$D$1</c:f>
              <c:strCache>
                <c:ptCount val="1"/>
                <c:pt idx="0">
                  <c:v>ATT</c:v>
                </c:pt>
              </c:strCache>
            </c:strRef>
          </c:tx>
          <c:spPr>
            <a:solidFill>
              <a:srgbClr val="FFFF00"/>
            </a:solidFill>
          </c:spPr>
          <c:invertIfNegative val="0"/>
          <c:cat>
            <c:strRef>
              <c:f>Sheet1!$A$2</c:f>
              <c:strCache>
                <c:ptCount val="1"/>
                <c:pt idx="0">
                  <c:v>Category 1</c:v>
                </c:pt>
              </c:strCache>
            </c:strRef>
          </c:cat>
          <c:val>
            <c:numRef>
              <c:f>Sheet1!$D$2</c:f>
              <c:numCache>
                <c:formatCode>General</c:formatCode>
                <c:ptCount val="1"/>
                <c:pt idx="0">
                  <c:v>71</c:v>
                </c:pt>
              </c:numCache>
            </c:numRef>
          </c:val>
          <c:extLst>
            <c:ext xmlns:c16="http://schemas.microsoft.com/office/drawing/2014/chart" uri="{C3380CC4-5D6E-409C-BE32-E72D297353CC}">
              <c16:uniqueId val="{00000002-BC61-4E9C-8DB0-DF5509E5E208}"/>
            </c:ext>
          </c:extLst>
        </c:ser>
        <c:ser>
          <c:idx val="3"/>
          <c:order val="3"/>
          <c:tx>
            <c:strRef>
              <c:f>Sheet1!$E$1</c:f>
              <c:strCache>
                <c:ptCount val="1"/>
                <c:pt idx="0">
                  <c:v>SUC</c:v>
                </c:pt>
              </c:strCache>
            </c:strRef>
          </c:tx>
          <c:spPr>
            <a:solidFill>
              <a:srgbClr val="00B050"/>
            </a:solidFill>
          </c:spPr>
          <c:invertIfNegative val="0"/>
          <c:cat>
            <c:strRef>
              <c:f>Sheet1!$A$2</c:f>
              <c:strCache>
                <c:ptCount val="1"/>
                <c:pt idx="0">
                  <c:v>Category 1</c:v>
                </c:pt>
              </c:strCache>
            </c:strRef>
          </c:cat>
          <c:val>
            <c:numRef>
              <c:f>Sheet1!$E$2</c:f>
              <c:numCache>
                <c:formatCode>General</c:formatCode>
                <c:ptCount val="1"/>
                <c:pt idx="0">
                  <c:v>92</c:v>
                </c:pt>
              </c:numCache>
            </c:numRef>
          </c:val>
          <c:extLst>
            <c:ext xmlns:c16="http://schemas.microsoft.com/office/drawing/2014/chart" uri="{C3380CC4-5D6E-409C-BE32-E72D297353CC}">
              <c16:uniqueId val="{00000003-BC61-4E9C-8DB0-DF5509E5E208}"/>
            </c:ext>
          </c:extLst>
        </c:ser>
        <c:dLbls>
          <c:showLegendKey val="0"/>
          <c:showVal val="0"/>
          <c:showCatName val="0"/>
          <c:showSerName val="0"/>
          <c:showPercent val="0"/>
          <c:showBubbleSize val="0"/>
        </c:dLbls>
        <c:gapWidth val="150"/>
        <c:axId val="123318272"/>
        <c:axId val="123319808"/>
      </c:barChart>
      <c:catAx>
        <c:axId val="123318272"/>
        <c:scaling>
          <c:orientation val="minMax"/>
        </c:scaling>
        <c:delete val="1"/>
        <c:axPos val="b"/>
        <c:numFmt formatCode="General" sourceLinked="0"/>
        <c:majorTickMark val="out"/>
        <c:minorTickMark val="none"/>
        <c:tickLblPos val="nextTo"/>
        <c:crossAx val="123319808"/>
        <c:crosses val="autoZero"/>
        <c:auto val="1"/>
        <c:lblAlgn val="ctr"/>
        <c:lblOffset val="100"/>
        <c:noMultiLvlLbl val="0"/>
      </c:catAx>
      <c:valAx>
        <c:axId val="123319808"/>
        <c:scaling>
          <c:orientation val="minMax"/>
          <c:max val="110"/>
          <c:min val="60"/>
        </c:scaling>
        <c:delete val="0"/>
        <c:axPos val="l"/>
        <c:majorGridlines/>
        <c:numFmt formatCode="General" sourceLinked="1"/>
        <c:majorTickMark val="out"/>
        <c:minorTickMark val="none"/>
        <c:tickLblPos val="nextTo"/>
        <c:txPr>
          <a:bodyPr/>
          <a:lstStyle/>
          <a:p>
            <a:pPr>
              <a:defRPr sz="1100"/>
            </a:pPr>
            <a:endParaRPr lang="en-US"/>
          </a:p>
        </c:txPr>
        <c:crossAx val="123318272"/>
        <c:crosses val="autoZero"/>
        <c:crossBetween val="between"/>
      </c:valAx>
    </c:plotArea>
    <c:legend>
      <c:legendPos val="r"/>
      <c:overlay val="0"/>
      <c:txPr>
        <a:bodyPr/>
        <a:lstStyle/>
        <a:p>
          <a:pPr>
            <a:defRPr sz="900" b="0"/>
          </a:pPr>
          <a:endParaRPr lang="en-US"/>
        </a:p>
      </c:txPr>
    </c:legend>
    <c:plotVisOnly val="1"/>
    <c:dispBlanksAs val="gap"/>
    <c:showDLblsOverMax val="0"/>
  </c:chart>
  <c:spPr>
    <a:solidFill>
      <a:schemeClr val="bg2">
        <a:lumMod val="75000"/>
      </a:schemeClr>
    </a:solidFill>
  </c:spPr>
  <c:txPr>
    <a:bodyPr/>
    <a:lstStyle/>
    <a:p>
      <a:pPr>
        <a:defRPr sz="1800"/>
      </a:pPr>
      <a:endParaRPr lang="en-US"/>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PLAN</c:v>
                </c:pt>
              </c:strCache>
            </c:strRef>
          </c:tx>
          <c:spPr>
            <a:solidFill>
              <a:srgbClr val="FF0000"/>
            </a:solidFill>
            <a:ln w="12700" cmpd="sng"/>
          </c:spPr>
          <c:invertIfNegative val="0"/>
          <c:cat>
            <c:strRef>
              <c:f>Sheet1!$A$2</c:f>
              <c:strCache>
                <c:ptCount val="1"/>
                <c:pt idx="0">
                  <c:v>Category 1</c:v>
                </c:pt>
              </c:strCache>
            </c:strRef>
          </c:cat>
          <c:val>
            <c:numRef>
              <c:f>Sheet1!$B$2</c:f>
              <c:numCache>
                <c:formatCode>General</c:formatCode>
                <c:ptCount val="1"/>
                <c:pt idx="0">
                  <c:v>94</c:v>
                </c:pt>
              </c:numCache>
            </c:numRef>
          </c:val>
          <c:extLst>
            <c:ext xmlns:c16="http://schemas.microsoft.com/office/drawing/2014/chart" uri="{C3380CC4-5D6E-409C-BE32-E72D297353CC}">
              <c16:uniqueId val="{00000000-FE5B-46C7-AFEF-19CD14A74665}"/>
            </c:ext>
          </c:extLst>
        </c:ser>
        <c:ser>
          <c:idx val="1"/>
          <c:order val="1"/>
          <c:tx>
            <c:strRef>
              <c:f>Sheet1!$C$1</c:f>
              <c:strCache>
                <c:ptCount val="1"/>
                <c:pt idx="0">
                  <c:v>SIM</c:v>
                </c:pt>
              </c:strCache>
            </c:strRef>
          </c:tx>
          <c:spPr>
            <a:solidFill>
              <a:srgbClr val="00B0F0"/>
            </a:solidFill>
          </c:spPr>
          <c:invertIfNegative val="0"/>
          <c:cat>
            <c:strRef>
              <c:f>Sheet1!$A$2</c:f>
              <c:strCache>
                <c:ptCount val="1"/>
                <c:pt idx="0">
                  <c:v>Category 1</c:v>
                </c:pt>
              </c:strCache>
            </c:strRef>
          </c:cat>
          <c:val>
            <c:numRef>
              <c:f>Sheet1!$C$2</c:f>
              <c:numCache>
                <c:formatCode>General</c:formatCode>
                <c:ptCount val="1"/>
                <c:pt idx="0">
                  <c:v>79</c:v>
                </c:pt>
              </c:numCache>
            </c:numRef>
          </c:val>
          <c:extLst>
            <c:ext xmlns:c16="http://schemas.microsoft.com/office/drawing/2014/chart" uri="{C3380CC4-5D6E-409C-BE32-E72D297353CC}">
              <c16:uniqueId val="{00000001-FE5B-46C7-AFEF-19CD14A74665}"/>
            </c:ext>
          </c:extLst>
        </c:ser>
        <c:ser>
          <c:idx val="2"/>
          <c:order val="2"/>
          <c:tx>
            <c:strRef>
              <c:f>Sheet1!$D$1</c:f>
              <c:strCache>
                <c:ptCount val="1"/>
                <c:pt idx="0">
                  <c:v>ATT</c:v>
                </c:pt>
              </c:strCache>
            </c:strRef>
          </c:tx>
          <c:spPr>
            <a:solidFill>
              <a:srgbClr val="FFFF00"/>
            </a:solidFill>
          </c:spPr>
          <c:invertIfNegative val="0"/>
          <c:cat>
            <c:strRef>
              <c:f>Sheet1!$A$2</c:f>
              <c:strCache>
                <c:ptCount val="1"/>
                <c:pt idx="0">
                  <c:v>Category 1</c:v>
                </c:pt>
              </c:strCache>
            </c:strRef>
          </c:cat>
          <c:val>
            <c:numRef>
              <c:f>Sheet1!$D$2</c:f>
              <c:numCache>
                <c:formatCode>General</c:formatCode>
                <c:ptCount val="1"/>
                <c:pt idx="0">
                  <c:v>106</c:v>
                </c:pt>
              </c:numCache>
            </c:numRef>
          </c:val>
          <c:extLst>
            <c:ext xmlns:c16="http://schemas.microsoft.com/office/drawing/2014/chart" uri="{C3380CC4-5D6E-409C-BE32-E72D297353CC}">
              <c16:uniqueId val="{00000002-FE5B-46C7-AFEF-19CD14A74665}"/>
            </c:ext>
          </c:extLst>
        </c:ser>
        <c:ser>
          <c:idx val="3"/>
          <c:order val="3"/>
          <c:tx>
            <c:strRef>
              <c:f>Sheet1!$E$1</c:f>
              <c:strCache>
                <c:ptCount val="1"/>
                <c:pt idx="0">
                  <c:v>SUC</c:v>
                </c:pt>
              </c:strCache>
            </c:strRef>
          </c:tx>
          <c:spPr>
            <a:solidFill>
              <a:srgbClr val="00B050"/>
            </a:solidFill>
          </c:spPr>
          <c:invertIfNegative val="0"/>
          <c:cat>
            <c:strRef>
              <c:f>Sheet1!$A$2</c:f>
              <c:strCache>
                <c:ptCount val="1"/>
                <c:pt idx="0">
                  <c:v>Category 1</c:v>
                </c:pt>
              </c:strCache>
            </c:strRef>
          </c:cat>
          <c:val>
            <c:numRef>
              <c:f>Sheet1!$E$2</c:f>
              <c:numCache>
                <c:formatCode>General</c:formatCode>
                <c:ptCount val="1"/>
                <c:pt idx="0">
                  <c:v>105</c:v>
                </c:pt>
              </c:numCache>
            </c:numRef>
          </c:val>
          <c:extLst>
            <c:ext xmlns:c16="http://schemas.microsoft.com/office/drawing/2014/chart" uri="{C3380CC4-5D6E-409C-BE32-E72D297353CC}">
              <c16:uniqueId val="{00000003-FE5B-46C7-AFEF-19CD14A74665}"/>
            </c:ext>
          </c:extLst>
        </c:ser>
        <c:dLbls>
          <c:showLegendKey val="0"/>
          <c:showVal val="0"/>
          <c:showCatName val="0"/>
          <c:showSerName val="0"/>
          <c:showPercent val="0"/>
          <c:showBubbleSize val="0"/>
        </c:dLbls>
        <c:gapWidth val="150"/>
        <c:axId val="123661312"/>
        <c:axId val="123671296"/>
      </c:barChart>
      <c:catAx>
        <c:axId val="123661312"/>
        <c:scaling>
          <c:orientation val="minMax"/>
        </c:scaling>
        <c:delete val="1"/>
        <c:axPos val="b"/>
        <c:numFmt formatCode="General" sourceLinked="0"/>
        <c:majorTickMark val="out"/>
        <c:minorTickMark val="none"/>
        <c:tickLblPos val="nextTo"/>
        <c:crossAx val="123671296"/>
        <c:crosses val="autoZero"/>
        <c:auto val="1"/>
        <c:lblAlgn val="ctr"/>
        <c:lblOffset val="100"/>
        <c:noMultiLvlLbl val="0"/>
      </c:catAx>
      <c:valAx>
        <c:axId val="123671296"/>
        <c:scaling>
          <c:orientation val="minMax"/>
          <c:max val="110"/>
          <c:min val="60"/>
        </c:scaling>
        <c:delete val="0"/>
        <c:axPos val="l"/>
        <c:majorGridlines/>
        <c:numFmt formatCode="General" sourceLinked="1"/>
        <c:majorTickMark val="out"/>
        <c:minorTickMark val="none"/>
        <c:tickLblPos val="nextTo"/>
        <c:txPr>
          <a:bodyPr/>
          <a:lstStyle/>
          <a:p>
            <a:pPr>
              <a:defRPr sz="1100"/>
            </a:pPr>
            <a:endParaRPr lang="en-US"/>
          </a:p>
        </c:txPr>
        <c:crossAx val="123661312"/>
        <c:crosses val="autoZero"/>
        <c:crossBetween val="between"/>
      </c:valAx>
    </c:plotArea>
    <c:legend>
      <c:legendPos val="r"/>
      <c:overlay val="0"/>
      <c:txPr>
        <a:bodyPr/>
        <a:lstStyle/>
        <a:p>
          <a:pPr>
            <a:defRPr sz="900" b="0"/>
          </a:pPr>
          <a:endParaRPr lang="en-US"/>
        </a:p>
      </c:txPr>
    </c:legend>
    <c:plotVisOnly val="1"/>
    <c:dispBlanksAs val="gap"/>
    <c:showDLblsOverMax val="0"/>
  </c:chart>
  <c:spPr>
    <a:solidFill>
      <a:schemeClr val="bg2">
        <a:lumMod val="75000"/>
      </a:schemeClr>
    </a:solidFill>
  </c:spPr>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1"/>
          <c:order val="0"/>
          <c:tx>
            <c:strRef>
              <c:f>'ALL TESTS'!$E$3</c:f>
              <c:strCache>
                <c:ptCount val="1"/>
                <c:pt idx="0">
                  <c:v>SLD</c:v>
                </c:pt>
              </c:strCache>
            </c:strRef>
          </c:tx>
          <c:spPr>
            <a:ln w="50800">
              <a:solidFill>
                <a:srgbClr val="FF0000"/>
              </a:solidFill>
            </a:ln>
          </c:spPr>
          <c:marker>
            <c:spPr>
              <a:solidFill>
                <a:srgbClr val="FF0000"/>
              </a:solidFill>
              <a:ln>
                <a:solidFill>
                  <a:srgbClr val="FF0000"/>
                </a:solidFill>
              </a:ln>
            </c:spPr>
          </c:marker>
          <c:cat>
            <c:multiLvlStrRef>
              <c:f>'ALL TESTS'!$B$4:$C$32</c:f>
              <c:multiLvlStrCache>
                <c:ptCount val="29"/>
                <c:lvl>
                  <c:pt idx="0">
                    <c:v>Verbal Comp</c:v>
                  </c:pt>
                  <c:pt idx="1">
                    <c:v>Visual Spatial</c:v>
                  </c:pt>
                  <c:pt idx="2">
                    <c:v>Fluid Reasn</c:v>
                  </c:pt>
                  <c:pt idx="3">
                    <c:v>Working Mem</c:v>
                  </c:pt>
                  <c:pt idx="4">
                    <c:v>Processing Spd</c:v>
                  </c:pt>
                  <c:pt idx="6">
                    <c:v>Verbal Comprehension</c:v>
                  </c:pt>
                  <c:pt idx="7">
                    <c:v>Perceptual Reasoning</c:v>
                  </c:pt>
                  <c:pt idx="8">
                    <c:v>Working Memory</c:v>
                  </c:pt>
                  <c:pt idx="9">
                    <c:v>Processing Speed</c:v>
                  </c:pt>
                  <c:pt idx="11">
                    <c:v>Comprehension-Knowledge</c:v>
                  </c:pt>
                  <c:pt idx="12">
                    <c:v>Long-Term Retrieval</c:v>
                  </c:pt>
                  <c:pt idx="13">
                    <c:v>Visual-Spatial Thinking</c:v>
                  </c:pt>
                  <c:pt idx="14">
                    <c:v>Auditory Processing</c:v>
                  </c:pt>
                  <c:pt idx="15">
                    <c:v>Fluid Reasoning</c:v>
                  </c:pt>
                  <c:pt idx="16">
                    <c:v>Processing Speed</c:v>
                  </c:pt>
                  <c:pt idx="17">
                    <c:v>Short-Term Memory</c:v>
                  </c:pt>
                  <c:pt idx="19">
                    <c:v>Sequential/Gsm</c:v>
                  </c:pt>
                  <c:pt idx="20">
                    <c:v>Simultaneous/Gv</c:v>
                  </c:pt>
                  <c:pt idx="21">
                    <c:v>Learning/Glr</c:v>
                  </c:pt>
                  <c:pt idx="22">
                    <c:v>Planning/Gf</c:v>
                  </c:pt>
                  <c:pt idx="23">
                    <c:v>Knowledge/Gc</c:v>
                  </c:pt>
                  <c:pt idx="25">
                    <c:v>Planning</c:v>
                  </c:pt>
                  <c:pt idx="26">
                    <c:v>Simultaneous</c:v>
                  </c:pt>
                  <c:pt idx="27">
                    <c:v>Attention</c:v>
                  </c:pt>
                  <c:pt idx="28">
                    <c:v>Successive</c:v>
                  </c:pt>
                </c:lvl>
                <c:lvl>
                  <c:pt idx="0">
                    <c:v>WISC-V</c:v>
                  </c:pt>
                  <c:pt idx="6">
                    <c:v>WISC-IV</c:v>
                  </c:pt>
                  <c:pt idx="11">
                    <c:v>WJ-III</c:v>
                  </c:pt>
                  <c:pt idx="19">
                    <c:v>KABC-II</c:v>
                  </c:pt>
                  <c:pt idx="25">
                    <c:v>CAS</c:v>
                  </c:pt>
                </c:lvl>
              </c:multiLvlStrCache>
            </c:multiLvlStrRef>
          </c:cat>
          <c:val>
            <c:numRef>
              <c:f>'ALL TESTS'!$E$4:$E$32</c:f>
              <c:numCache>
                <c:formatCode>0.0</c:formatCode>
                <c:ptCount val="29"/>
                <c:pt idx="0">
                  <c:v>89.1</c:v>
                </c:pt>
                <c:pt idx="1">
                  <c:v>93.3</c:v>
                </c:pt>
                <c:pt idx="2">
                  <c:v>92.5</c:v>
                </c:pt>
                <c:pt idx="3">
                  <c:v>87.8</c:v>
                </c:pt>
                <c:pt idx="4">
                  <c:v>93</c:v>
                </c:pt>
                <c:pt idx="6">
                  <c:v>91.9</c:v>
                </c:pt>
                <c:pt idx="7">
                  <c:v>94.4</c:v>
                </c:pt>
                <c:pt idx="8">
                  <c:v>87</c:v>
                </c:pt>
                <c:pt idx="9">
                  <c:v>92.5</c:v>
                </c:pt>
                <c:pt idx="11">
                  <c:v>94</c:v>
                </c:pt>
                <c:pt idx="12">
                  <c:v>90</c:v>
                </c:pt>
                <c:pt idx="13">
                  <c:v>100</c:v>
                </c:pt>
                <c:pt idx="14">
                  <c:v>99</c:v>
                </c:pt>
                <c:pt idx="15">
                  <c:v>97</c:v>
                </c:pt>
                <c:pt idx="16">
                  <c:v>91</c:v>
                </c:pt>
                <c:pt idx="17">
                  <c:v>92</c:v>
                </c:pt>
                <c:pt idx="19">
                  <c:v>85.4</c:v>
                </c:pt>
                <c:pt idx="20">
                  <c:v>88.1</c:v>
                </c:pt>
                <c:pt idx="21">
                  <c:v>84.3</c:v>
                </c:pt>
                <c:pt idx="22">
                  <c:v>86.8</c:v>
                </c:pt>
                <c:pt idx="23">
                  <c:v>84.8</c:v>
                </c:pt>
                <c:pt idx="25">
                  <c:v>92.8</c:v>
                </c:pt>
                <c:pt idx="26">
                  <c:v>92.2</c:v>
                </c:pt>
                <c:pt idx="27">
                  <c:v>93.2</c:v>
                </c:pt>
                <c:pt idx="28">
                  <c:v>82.9</c:v>
                </c:pt>
              </c:numCache>
            </c:numRef>
          </c:val>
          <c:smooth val="0"/>
          <c:extLst>
            <c:ext xmlns:c16="http://schemas.microsoft.com/office/drawing/2014/chart" uri="{C3380CC4-5D6E-409C-BE32-E72D297353CC}">
              <c16:uniqueId val="{00000000-85AE-4691-8497-7F967395BCA8}"/>
            </c:ext>
          </c:extLst>
        </c:ser>
        <c:ser>
          <c:idx val="2"/>
          <c:order val="1"/>
          <c:tx>
            <c:strRef>
              <c:f>'ALL TESTS'!$F$3</c:f>
              <c:strCache>
                <c:ptCount val="1"/>
                <c:pt idx="0">
                  <c:v>ADHD</c:v>
                </c:pt>
              </c:strCache>
            </c:strRef>
          </c:tx>
          <c:spPr>
            <a:ln w="50800">
              <a:solidFill>
                <a:srgbClr val="0070C0"/>
              </a:solidFill>
            </a:ln>
          </c:spPr>
          <c:marker>
            <c:spPr>
              <a:solidFill>
                <a:srgbClr val="0070C0"/>
              </a:solidFill>
              <a:ln>
                <a:solidFill>
                  <a:schemeClr val="tx1"/>
                </a:solidFill>
              </a:ln>
            </c:spPr>
          </c:marker>
          <c:cat>
            <c:multiLvlStrRef>
              <c:f>'ALL TESTS'!$B$4:$C$32</c:f>
              <c:multiLvlStrCache>
                <c:ptCount val="29"/>
                <c:lvl>
                  <c:pt idx="0">
                    <c:v>Verbal Comp</c:v>
                  </c:pt>
                  <c:pt idx="1">
                    <c:v>Visual Spatial</c:v>
                  </c:pt>
                  <c:pt idx="2">
                    <c:v>Fluid Reasn</c:v>
                  </c:pt>
                  <c:pt idx="3">
                    <c:v>Working Mem</c:v>
                  </c:pt>
                  <c:pt idx="4">
                    <c:v>Processing Spd</c:v>
                  </c:pt>
                  <c:pt idx="6">
                    <c:v>Verbal Comprehension</c:v>
                  </c:pt>
                  <c:pt idx="7">
                    <c:v>Perceptual Reasoning</c:v>
                  </c:pt>
                  <c:pt idx="8">
                    <c:v>Working Memory</c:v>
                  </c:pt>
                  <c:pt idx="9">
                    <c:v>Processing Speed</c:v>
                  </c:pt>
                  <c:pt idx="11">
                    <c:v>Comprehension-Knowledge</c:v>
                  </c:pt>
                  <c:pt idx="12">
                    <c:v>Long-Term Retrieval</c:v>
                  </c:pt>
                  <c:pt idx="13">
                    <c:v>Visual-Spatial Thinking</c:v>
                  </c:pt>
                  <c:pt idx="14">
                    <c:v>Auditory Processing</c:v>
                  </c:pt>
                  <c:pt idx="15">
                    <c:v>Fluid Reasoning</c:v>
                  </c:pt>
                  <c:pt idx="16">
                    <c:v>Processing Speed</c:v>
                  </c:pt>
                  <c:pt idx="17">
                    <c:v>Short-Term Memory</c:v>
                  </c:pt>
                  <c:pt idx="19">
                    <c:v>Sequential/Gsm</c:v>
                  </c:pt>
                  <c:pt idx="20">
                    <c:v>Simultaneous/Gv</c:v>
                  </c:pt>
                  <c:pt idx="21">
                    <c:v>Learning/Glr</c:v>
                  </c:pt>
                  <c:pt idx="22">
                    <c:v>Planning/Gf</c:v>
                  </c:pt>
                  <c:pt idx="23">
                    <c:v>Knowledge/Gc</c:v>
                  </c:pt>
                  <c:pt idx="25">
                    <c:v>Planning</c:v>
                  </c:pt>
                  <c:pt idx="26">
                    <c:v>Simultaneous</c:v>
                  </c:pt>
                  <c:pt idx="27">
                    <c:v>Attention</c:v>
                  </c:pt>
                  <c:pt idx="28">
                    <c:v>Successive</c:v>
                  </c:pt>
                </c:lvl>
                <c:lvl>
                  <c:pt idx="0">
                    <c:v>WISC-V</c:v>
                  </c:pt>
                  <c:pt idx="6">
                    <c:v>WISC-IV</c:v>
                  </c:pt>
                  <c:pt idx="11">
                    <c:v>WJ-III</c:v>
                  </c:pt>
                  <c:pt idx="19">
                    <c:v>KABC-II</c:v>
                  </c:pt>
                  <c:pt idx="25">
                    <c:v>CAS</c:v>
                  </c:pt>
                </c:lvl>
              </c:multiLvlStrCache>
            </c:multiLvlStrRef>
          </c:cat>
          <c:val>
            <c:numRef>
              <c:f>'ALL TESTS'!$F$4:$F$32</c:f>
              <c:numCache>
                <c:formatCode>0.0</c:formatCode>
                <c:ptCount val="29"/>
                <c:pt idx="0">
                  <c:v>97.8</c:v>
                </c:pt>
                <c:pt idx="1">
                  <c:v>97.3</c:v>
                </c:pt>
                <c:pt idx="2">
                  <c:v>97.6</c:v>
                </c:pt>
                <c:pt idx="3">
                  <c:v>94.8</c:v>
                </c:pt>
                <c:pt idx="4">
                  <c:v>94.2</c:v>
                </c:pt>
                <c:pt idx="6">
                  <c:v>100.9</c:v>
                </c:pt>
                <c:pt idx="7">
                  <c:v>98.6</c:v>
                </c:pt>
                <c:pt idx="8">
                  <c:v>94.7</c:v>
                </c:pt>
                <c:pt idx="9">
                  <c:v>94</c:v>
                </c:pt>
                <c:pt idx="11">
                  <c:v>95</c:v>
                </c:pt>
                <c:pt idx="12">
                  <c:v>91</c:v>
                </c:pt>
                <c:pt idx="13">
                  <c:v>98</c:v>
                </c:pt>
                <c:pt idx="14">
                  <c:v>99</c:v>
                </c:pt>
                <c:pt idx="15">
                  <c:v>101</c:v>
                </c:pt>
                <c:pt idx="16">
                  <c:v>91</c:v>
                </c:pt>
                <c:pt idx="17">
                  <c:v>95</c:v>
                </c:pt>
                <c:pt idx="19">
                  <c:v>93.4</c:v>
                </c:pt>
                <c:pt idx="20">
                  <c:v>92.5</c:v>
                </c:pt>
                <c:pt idx="21">
                  <c:v>95.9</c:v>
                </c:pt>
                <c:pt idx="22">
                  <c:v>94.1</c:v>
                </c:pt>
                <c:pt idx="23">
                  <c:v>95.9</c:v>
                </c:pt>
                <c:pt idx="25">
                  <c:v>85.833333333333258</c:v>
                </c:pt>
                <c:pt idx="26">
                  <c:v>95.433333333333309</c:v>
                </c:pt>
                <c:pt idx="27">
                  <c:v>94.533333333333289</c:v>
                </c:pt>
                <c:pt idx="28">
                  <c:v>97.100000000000009</c:v>
                </c:pt>
              </c:numCache>
            </c:numRef>
          </c:val>
          <c:smooth val="0"/>
          <c:extLst>
            <c:ext xmlns:c16="http://schemas.microsoft.com/office/drawing/2014/chart" uri="{C3380CC4-5D6E-409C-BE32-E72D297353CC}">
              <c16:uniqueId val="{00000001-85AE-4691-8497-7F967395BCA8}"/>
            </c:ext>
          </c:extLst>
        </c:ser>
        <c:dLbls>
          <c:showLegendKey val="0"/>
          <c:showVal val="0"/>
          <c:showCatName val="0"/>
          <c:showSerName val="0"/>
          <c:showPercent val="0"/>
          <c:showBubbleSize val="0"/>
        </c:dLbls>
        <c:marker val="1"/>
        <c:smooth val="0"/>
        <c:axId val="118251904"/>
        <c:axId val="118253440"/>
      </c:lineChart>
      <c:catAx>
        <c:axId val="118251904"/>
        <c:scaling>
          <c:orientation val="minMax"/>
        </c:scaling>
        <c:delete val="0"/>
        <c:axPos val="b"/>
        <c:numFmt formatCode="General" sourceLinked="0"/>
        <c:majorTickMark val="out"/>
        <c:minorTickMark val="none"/>
        <c:tickLblPos val="nextTo"/>
        <c:txPr>
          <a:bodyPr/>
          <a:lstStyle/>
          <a:p>
            <a:pPr>
              <a:defRPr sz="1600" b="1">
                <a:solidFill>
                  <a:schemeClr val="bg2"/>
                </a:solidFill>
              </a:defRPr>
            </a:pPr>
            <a:endParaRPr lang="en-US"/>
          </a:p>
        </c:txPr>
        <c:crossAx val="118253440"/>
        <c:crosses val="autoZero"/>
        <c:auto val="1"/>
        <c:lblAlgn val="ctr"/>
        <c:lblOffset val="100"/>
        <c:noMultiLvlLbl val="0"/>
      </c:catAx>
      <c:valAx>
        <c:axId val="118253440"/>
        <c:scaling>
          <c:orientation val="minMax"/>
          <c:min val="80"/>
        </c:scaling>
        <c:delete val="0"/>
        <c:axPos val="l"/>
        <c:majorGridlines/>
        <c:numFmt formatCode="0" sourceLinked="0"/>
        <c:majorTickMark val="out"/>
        <c:minorTickMark val="none"/>
        <c:tickLblPos val="nextTo"/>
        <c:crossAx val="118251904"/>
        <c:crosses val="autoZero"/>
        <c:crossBetween val="between"/>
      </c:valAx>
    </c:plotArea>
    <c:legend>
      <c:legendPos val="r"/>
      <c:overlay val="0"/>
    </c:legend>
    <c:plotVisOnly val="1"/>
    <c:dispBlanksAs val="gap"/>
    <c:showDLblsOverMax val="0"/>
  </c:chart>
  <c:spPr>
    <a:solidFill>
      <a:schemeClr val="bg1"/>
    </a:solidFill>
  </c:spPr>
  <c:txPr>
    <a:bodyPr/>
    <a:lstStyle/>
    <a:p>
      <a:pPr>
        <a:defRPr sz="1600" b="1">
          <a:latin typeface="Calibri" panose="020F0502020204030204" pitchFamily="34" charset="0"/>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succ!$C$3</c:f>
              <c:strCache>
                <c:ptCount val="1"/>
                <c:pt idx="0">
                  <c:v>Suc1</c:v>
                </c:pt>
              </c:strCache>
            </c:strRef>
          </c:tx>
          <c:cat>
            <c:strRef>
              <c:f>succ!$B$4:$B$7</c:f>
              <c:strCache>
                <c:ptCount val="4"/>
                <c:pt idx="0">
                  <c:v>Plan</c:v>
                </c:pt>
                <c:pt idx="1">
                  <c:v>Sim</c:v>
                </c:pt>
                <c:pt idx="2">
                  <c:v>Att</c:v>
                </c:pt>
                <c:pt idx="3">
                  <c:v>Succ</c:v>
                </c:pt>
              </c:strCache>
            </c:strRef>
          </c:cat>
          <c:val>
            <c:numRef>
              <c:f>succ!$C$4:$C$7</c:f>
              <c:numCache>
                <c:formatCode>General</c:formatCode>
                <c:ptCount val="4"/>
                <c:pt idx="0">
                  <c:v>99</c:v>
                </c:pt>
                <c:pt idx="1">
                  <c:v>105</c:v>
                </c:pt>
                <c:pt idx="2">
                  <c:v>102</c:v>
                </c:pt>
                <c:pt idx="3">
                  <c:v>90</c:v>
                </c:pt>
              </c:numCache>
            </c:numRef>
          </c:val>
          <c:smooth val="0"/>
          <c:extLst>
            <c:ext xmlns:c16="http://schemas.microsoft.com/office/drawing/2014/chart" uri="{C3380CC4-5D6E-409C-BE32-E72D297353CC}">
              <c16:uniqueId val="{00000000-5F33-4E51-9A82-F8FE938C64D7}"/>
            </c:ext>
          </c:extLst>
        </c:ser>
        <c:ser>
          <c:idx val="1"/>
          <c:order val="1"/>
          <c:tx>
            <c:strRef>
              <c:f>succ!$D$3</c:f>
              <c:strCache>
                <c:ptCount val="1"/>
                <c:pt idx="0">
                  <c:v>Suc 2</c:v>
                </c:pt>
              </c:strCache>
            </c:strRef>
          </c:tx>
          <c:cat>
            <c:strRef>
              <c:f>succ!$B$4:$B$7</c:f>
              <c:strCache>
                <c:ptCount val="4"/>
                <c:pt idx="0">
                  <c:v>Plan</c:v>
                </c:pt>
                <c:pt idx="1">
                  <c:v>Sim</c:v>
                </c:pt>
                <c:pt idx="2">
                  <c:v>Att</c:v>
                </c:pt>
                <c:pt idx="3">
                  <c:v>Succ</c:v>
                </c:pt>
              </c:strCache>
            </c:strRef>
          </c:cat>
          <c:val>
            <c:numRef>
              <c:f>succ!$D$4:$D$7</c:f>
              <c:numCache>
                <c:formatCode>General</c:formatCode>
                <c:ptCount val="4"/>
                <c:pt idx="0">
                  <c:v>93</c:v>
                </c:pt>
                <c:pt idx="1">
                  <c:v>92</c:v>
                </c:pt>
                <c:pt idx="2">
                  <c:v>96</c:v>
                </c:pt>
                <c:pt idx="3">
                  <c:v>82</c:v>
                </c:pt>
              </c:numCache>
            </c:numRef>
          </c:val>
          <c:smooth val="0"/>
          <c:extLst>
            <c:ext xmlns:c16="http://schemas.microsoft.com/office/drawing/2014/chart" uri="{C3380CC4-5D6E-409C-BE32-E72D297353CC}">
              <c16:uniqueId val="{00000001-5F33-4E51-9A82-F8FE938C64D7}"/>
            </c:ext>
          </c:extLst>
        </c:ser>
        <c:ser>
          <c:idx val="2"/>
          <c:order val="2"/>
          <c:tx>
            <c:strRef>
              <c:f>succ!$E$3</c:f>
              <c:strCache>
                <c:ptCount val="1"/>
                <c:pt idx="0">
                  <c:v>Suc 3</c:v>
                </c:pt>
              </c:strCache>
            </c:strRef>
          </c:tx>
          <c:cat>
            <c:strRef>
              <c:f>succ!$B$4:$B$7</c:f>
              <c:strCache>
                <c:ptCount val="4"/>
                <c:pt idx="0">
                  <c:v>Plan</c:v>
                </c:pt>
                <c:pt idx="1">
                  <c:v>Sim</c:v>
                </c:pt>
                <c:pt idx="2">
                  <c:v>Att</c:v>
                </c:pt>
                <c:pt idx="3">
                  <c:v>Succ</c:v>
                </c:pt>
              </c:strCache>
            </c:strRef>
          </c:cat>
          <c:val>
            <c:numRef>
              <c:f>succ!$E$4:$E$7</c:f>
              <c:numCache>
                <c:formatCode>General</c:formatCode>
                <c:ptCount val="4"/>
                <c:pt idx="0">
                  <c:v>111</c:v>
                </c:pt>
                <c:pt idx="1">
                  <c:v>102</c:v>
                </c:pt>
                <c:pt idx="2">
                  <c:v>106</c:v>
                </c:pt>
                <c:pt idx="3">
                  <c:v>89</c:v>
                </c:pt>
              </c:numCache>
            </c:numRef>
          </c:val>
          <c:smooth val="0"/>
          <c:extLst>
            <c:ext xmlns:c16="http://schemas.microsoft.com/office/drawing/2014/chart" uri="{C3380CC4-5D6E-409C-BE32-E72D297353CC}">
              <c16:uniqueId val="{00000002-5F33-4E51-9A82-F8FE938C64D7}"/>
            </c:ext>
          </c:extLst>
        </c:ser>
        <c:dLbls>
          <c:showLegendKey val="0"/>
          <c:showVal val="0"/>
          <c:showCatName val="0"/>
          <c:showSerName val="0"/>
          <c:showPercent val="0"/>
          <c:showBubbleSize val="0"/>
        </c:dLbls>
        <c:marker val="1"/>
        <c:smooth val="0"/>
        <c:axId val="118336512"/>
        <c:axId val="118346496"/>
      </c:lineChart>
      <c:catAx>
        <c:axId val="118336512"/>
        <c:scaling>
          <c:orientation val="minMax"/>
        </c:scaling>
        <c:delete val="0"/>
        <c:axPos val="b"/>
        <c:numFmt formatCode="General" sourceLinked="0"/>
        <c:majorTickMark val="out"/>
        <c:minorTickMark val="none"/>
        <c:tickLblPos val="nextTo"/>
        <c:crossAx val="118346496"/>
        <c:crosses val="autoZero"/>
        <c:auto val="1"/>
        <c:lblAlgn val="ctr"/>
        <c:lblOffset val="100"/>
        <c:noMultiLvlLbl val="0"/>
      </c:catAx>
      <c:valAx>
        <c:axId val="118346496"/>
        <c:scaling>
          <c:orientation val="minMax"/>
          <c:max val="115"/>
          <c:min val="65"/>
        </c:scaling>
        <c:delete val="0"/>
        <c:axPos val="l"/>
        <c:majorGridlines/>
        <c:numFmt formatCode="General" sourceLinked="1"/>
        <c:majorTickMark val="out"/>
        <c:minorTickMark val="none"/>
        <c:tickLblPos val="nextTo"/>
        <c:txPr>
          <a:bodyPr/>
          <a:lstStyle/>
          <a:p>
            <a:pPr>
              <a:defRPr sz="1800"/>
            </a:pPr>
            <a:endParaRPr lang="en-US"/>
          </a:p>
        </c:txPr>
        <c:crossAx val="118336512"/>
        <c:crosses val="autoZero"/>
        <c:crossBetween val="between"/>
        <c:minorUnit val="10"/>
      </c:valAx>
    </c:plotArea>
    <c:plotVisOnly val="1"/>
    <c:dispBlanksAs val="gap"/>
    <c:showDLblsOverMax val="0"/>
  </c:chart>
  <c:txPr>
    <a:bodyPr/>
    <a:lstStyle/>
    <a:p>
      <a:pPr>
        <a:defRPr sz="2000">
          <a:solidFill>
            <a:schemeClr val="bg1"/>
          </a:solidFill>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Plan!$C$3</c:f>
              <c:strCache>
                <c:ptCount val="1"/>
                <c:pt idx="0">
                  <c:v>P At</c:v>
                </c:pt>
              </c:strCache>
            </c:strRef>
          </c:tx>
          <c:cat>
            <c:strRef>
              <c:f>Plan!$B$4:$B$7</c:f>
              <c:strCache>
                <c:ptCount val="4"/>
                <c:pt idx="0">
                  <c:v>Plan</c:v>
                </c:pt>
                <c:pt idx="1">
                  <c:v>Sim</c:v>
                </c:pt>
                <c:pt idx="2">
                  <c:v>Att</c:v>
                </c:pt>
                <c:pt idx="3">
                  <c:v>Succ</c:v>
                </c:pt>
              </c:strCache>
            </c:strRef>
          </c:cat>
          <c:val>
            <c:numRef>
              <c:f>Plan!$C$4:$C$7</c:f>
              <c:numCache>
                <c:formatCode>General</c:formatCode>
                <c:ptCount val="4"/>
                <c:pt idx="0">
                  <c:v>87</c:v>
                </c:pt>
                <c:pt idx="1">
                  <c:v>101</c:v>
                </c:pt>
                <c:pt idx="2">
                  <c:v>87</c:v>
                </c:pt>
                <c:pt idx="3">
                  <c:v>103</c:v>
                </c:pt>
              </c:numCache>
            </c:numRef>
          </c:val>
          <c:smooth val="0"/>
          <c:extLst>
            <c:ext xmlns:c16="http://schemas.microsoft.com/office/drawing/2014/chart" uri="{C3380CC4-5D6E-409C-BE32-E72D297353CC}">
              <c16:uniqueId val="{00000000-18E9-4A88-8629-4923F8F43642}"/>
            </c:ext>
          </c:extLst>
        </c:ser>
        <c:ser>
          <c:idx val="1"/>
          <c:order val="1"/>
          <c:tx>
            <c:strRef>
              <c:f>Plan!$D$3</c:f>
              <c:strCache>
                <c:ptCount val="1"/>
                <c:pt idx="0">
                  <c:v>P Sc</c:v>
                </c:pt>
              </c:strCache>
            </c:strRef>
          </c:tx>
          <c:cat>
            <c:strRef>
              <c:f>Plan!$B$4:$B$7</c:f>
              <c:strCache>
                <c:ptCount val="4"/>
                <c:pt idx="0">
                  <c:v>Plan</c:v>
                </c:pt>
                <c:pt idx="1">
                  <c:v>Sim</c:v>
                </c:pt>
                <c:pt idx="2">
                  <c:v>Att</c:v>
                </c:pt>
                <c:pt idx="3">
                  <c:v>Succ</c:v>
                </c:pt>
              </c:strCache>
            </c:strRef>
          </c:cat>
          <c:val>
            <c:numRef>
              <c:f>Plan!$D$4:$D$7</c:f>
              <c:numCache>
                <c:formatCode>General</c:formatCode>
                <c:ptCount val="4"/>
                <c:pt idx="0">
                  <c:v>86</c:v>
                </c:pt>
                <c:pt idx="1">
                  <c:v>103</c:v>
                </c:pt>
                <c:pt idx="2">
                  <c:v>97</c:v>
                </c:pt>
                <c:pt idx="3">
                  <c:v>85</c:v>
                </c:pt>
              </c:numCache>
            </c:numRef>
          </c:val>
          <c:smooth val="0"/>
          <c:extLst>
            <c:ext xmlns:c16="http://schemas.microsoft.com/office/drawing/2014/chart" uri="{C3380CC4-5D6E-409C-BE32-E72D297353CC}">
              <c16:uniqueId val="{00000001-18E9-4A88-8629-4923F8F43642}"/>
            </c:ext>
          </c:extLst>
        </c:ser>
        <c:dLbls>
          <c:showLegendKey val="0"/>
          <c:showVal val="0"/>
          <c:showCatName val="0"/>
          <c:showSerName val="0"/>
          <c:showPercent val="0"/>
          <c:showBubbleSize val="0"/>
        </c:dLbls>
        <c:marker val="1"/>
        <c:smooth val="0"/>
        <c:axId val="118952704"/>
        <c:axId val="118954240"/>
      </c:lineChart>
      <c:catAx>
        <c:axId val="118952704"/>
        <c:scaling>
          <c:orientation val="minMax"/>
        </c:scaling>
        <c:delete val="0"/>
        <c:axPos val="b"/>
        <c:numFmt formatCode="General" sourceLinked="0"/>
        <c:majorTickMark val="out"/>
        <c:minorTickMark val="none"/>
        <c:tickLblPos val="nextTo"/>
        <c:crossAx val="118954240"/>
        <c:crosses val="autoZero"/>
        <c:auto val="1"/>
        <c:lblAlgn val="ctr"/>
        <c:lblOffset val="100"/>
        <c:noMultiLvlLbl val="0"/>
      </c:catAx>
      <c:valAx>
        <c:axId val="118954240"/>
        <c:scaling>
          <c:orientation val="minMax"/>
          <c:max val="110"/>
          <c:min val="65"/>
        </c:scaling>
        <c:delete val="0"/>
        <c:axPos val="l"/>
        <c:majorGridlines/>
        <c:numFmt formatCode="General" sourceLinked="1"/>
        <c:majorTickMark val="out"/>
        <c:minorTickMark val="none"/>
        <c:tickLblPos val="nextTo"/>
        <c:txPr>
          <a:bodyPr/>
          <a:lstStyle/>
          <a:p>
            <a:pPr>
              <a:defRPr sz="1800"/>
            </a:pPr>
            <a:endParaRPr lang="en-US"/>
          </a:p>
        </c:txPr>
        <c:crossAx val="118952704"/>
        <c:crosses val="autoZero"/>
        <c:crossBetween val="between"/>
        <c:minorUnit val="10"/>
      </c:valAx>
    </c:plotArea>
    <c:plotVisOnly val="1"/>
    <c:dispBlanksAs val="gap"/>
    <c:showDLblsOverMax val="0"/>
  </c:chart>
  <c:txPr>
    <a:bodyPr/>
    <a:lstStyle/>
    <a:p>
      <a:pPr>
        <a:defRPr sz="2000">
          <a:solidFill>
            <a:schemeClr val="bg1"/>
          </a:solidFill>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Sim!$C$3</c:f>
              <c:strCache>
                <c:ptCount val="1"/>
                <c:pt idx="0">
                  <c:v>Sim</c:v>
                </c:pt>
              </c:strCache>
            </c:strRef>
          </c:tx>
          <c:cat>
            <c:strRef>
              <c:f>Sim!$B$4:$B$7</c:f>
              <c:strCache>
                <c:ptCount val="4"/>
                <c:pt idx="0">
                  <c:v>Plan</c:v>
                </c:pt>
                <c:pt idx="1">
                  <c:v>Sim</c:v>
                </c:pt>
                <c:pt idx="2">
                  <c:v>Att</c:v>
                </c:pt>
                <c:pt idx="3">
                  <c:v>Succ</c:v>
                </c:pt>
              </c:strCache>
            </c:strRef>
          </c:cat>
          <c:val>
            <c:numRef>
              <c:f>Sim!$C$4:$C$7</c:f>
              <c:numCache>
                <c:formatCode>General</c:formatCode>
                <c:ptCount val="4"/>
                <c:pt idx="0">
                  <c:v>102</c:v>
                </c:pt>
                <c:pt idx="1">
                  <c:v>86</c:v>
                </c:pt>
                <c:pt idx="2">
                  <c:v>99</c:v>
                </c:pt>
                <c:pt idx="3">
                  <c:v>99</c:v>
                </c:pt>
              </c:numCache>
            </c:numRef>
          </c:val>
          <c:smooth val="0"/>
          <c:extLst>
            <c:ext xmlns:c16="http://schemas.microsoft.com/office/drawing/2014/chart" uri="{C3380CC4-5D6E-409C-BE32-E72D297353CC}">
              <c16:uniqueId val="{00000000-5E8A-419D-A95C-983DDD036D1C}"/>
            </c:ext>
          </c:extLst>
        </c:ser>
        <c:ser>
          <c:idx val="1"/>
          <c:order val="1"/>
          <c:tx>
            <c:strRef>
              <c:f>Sim!$D$3</c:f>
              <c:strCache>
                <c:ptCount val="1"/>
                <c:pt idx="0">
                  <c:v>P, Sm, Sc</c:v>
                </c:pt>
              </c:strCache>
            </c:strRef>
          </c:tx>
          <c:cat>
            <c:strRef>
              <c:f>Sim!$B$4:$B$7</c:f>
              <c:strCache>
                <c:ptCount val="4"/>
                <c:pt idx="0">
                  <c:v>Plan</c:v>
                </c:pt>
                <c:pt idx="1">
                  <c:v>Sim</c:v>
                </c:pt>
                <c:pt idx="2">
                  <c:v>Att</c:v>
                </c:pt>
                <c:pt idx="3">
                  <c:v>Succ</c:v>
                </c:pt>
              </c:strCache>
            </c:strRef>
          </c:cat>
          <c:val>
            <c:numRef>
              <c:f>Sim!$D$4:$D$7</c:f>
              <c:numCache>
                <c:formatCode>General</c:formatCode>
                <c:ptCount val="4"/>
                <c:pt idx="0">
                  <c:v>88</c:v>
                </c:pt>
                <c:pt idx="1">
                  <c:v>83</c:v>
                </c:pt>
                <c:pt idx="2">
                  <c:v>91</c:v>
                </c:pt>
                <c:pt idx="3">
                  <c:v>75</c:v>
                </c:pt>
              </c:numCache>
            </c:numRef>
          </c:val>
          <c:smooth val="0"/>
          <c:extLst>
            <c:ext xmlns:c16="http://schemas.microsoft.com/office/drawing/2014/chart" uri="{C3380CC4-5D6E-409C-BE32-E72D297353CC}">
              <c16:uniqueId val="{00000001-5E8A-419D-A95C-983DDD036D1C}"/>
            </c:ext>
          </c:extLst>
        </c:ser>
        <c:dLbls>
          <c:showLegendKey val="0"/>
          <c:showVal val="0"/>
          <c:showCatName val="0"/>
          <c:showSerName val="0"/>
          <c:showPercent val="0"/>
          <c:showBubbleSize val="0"/>
        </c:dLbls>
        <c:marker val="1"/>
        <c:smooth val="0"/>
        <c:axId val="118987008"/>
        <c:axId val="118992896"/>
      </c:lineChart>
      <c:catAx>
        <c:axId val="118987008"/>
        <c:scaling>
          <c:orientation val="minMax"/>
        </c:scaling>
        <c:delete val="0"/>
        <c:axPos val="b"/>
        <c:numFmt formatCode="General" sourceLinked="0"/>
        <c:majorTickMark val="out"/>
        <c:minorTickMark val="none"/>
        <c:tickLblPos val="nextTo"/>
        <c:txPr>
          <a:bodyPr/>
          <a:lstStyle/>
          <a:p>
            <a:pPr>
              <a:defRPr sz="1800"/>
            </a:pPr>
            <a:endParaRPr lang="en-US"/>
          </a:p>
        </c:txPr>
        <c:crossAx val="118992896"/>
        <c:crosses val="autoZero"/>
        <c:auto val="1"/>
        <c:lblAlgn val="ctr"/>
        <c:lblOffset val="100"/>
        <c:noMultiLvlLbl val="0"/>
      </c:catAx>
      <c:valAx>
        <c:axId val="118992896"/>
        <c:scaling>
          <c:orientation val="minMax"/>
          <c:min val="65"/>
        </c:scaling>
        <c:delete val="0"/>
        <c:axPos val="l"/>
        <c:majorGridlines/>
        <c:numFmt formatCode="General" sourceLinked="1"/>
        <c:majorTickMark val="out"/>
        <c:minorTickMark val="none"/>
        <c:tickLblPos val="nextTo"/>
        <c:txPr>
          <a:bodyPr/>
          <a:lstStyle/>
          <a:p>
            <a:pPr>
              <a:defRPr sz="1800"/>
            </a:pPr>
            <a:endParaRPr lang="en-US"/>
          </a:p>
        </c:txPr>
        <c:crossAx val="118987008"/>
        <c:crosses val="autoZero"/>
        <c:crossBetween val="between"/>
      </c:valAx>
    </c:plotArea>
    <c:plotVisOnly val="1"/>
    <c:dispBlanksAs val="gap"/>
    <c:showDLblsOverMax val="0"/>
  </c:chart>
  <c:txPr>
    <a:bodyPr/>
    <a:lstStyle/>
    <a:p>
      <a:pPr>
        <a:defRPr sz="2000">
          <a:solidFill>
            <a:schemeClr val="bg1"/>
          </a:solidFill>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642847769028872"/>
          <c:y val="8.8602400551069688E-2"/>
          <c:w val="0.76747617319111716"/>
          <c:h val="0.68580396127577703"/>
        </c:manualLayout>
      </c:layout>
      <c:lineChart>
        <c:grouping val="standard"/>
        <c:varyColors val="0"/>
        <c:ser>
          <c:idx val="0"/>
          <c:order val="0"/>
          <c:tx>
            <c:strRef>
              <c:f>Att!$C$3</c:f>
              <c:strCache>
                <c:ptCount val="1"/>
                <c:pt idx="0">
                  <c:v>At P</c:v>
                </c:pt>
              </c:strCache>
            </c:strRef>
          </c:tx>
          <c:cat>
            <c:strRef>
              <c:f>Att!$B$4:$B$7</c:f>
              <c:strCache>
                <c:ptCount val="4"/>
                <c:pt idx="0">
                  <c:v>Plan</c:v>
                </c:pt>
                <c:pt idx="1">
                  <c:v>Sim</c:v>
                </c:pt>
                <c:pt idx="2">
                  <c:v>Att</c:v>
                </c:pt>
                <c:pt idx="3">
                  <c:v>Succ</c:v>
                </c:pt>
              </c:strCache>
            </c:strRef>
          </c:cat>
          <c:val>
            <c:numRef>
              <c:f>Att!$C$4:$C$7</c:f>
              <c:numCache>
                <c:formatCode>General</c:formatCode>
                <c:ptCount val="4"/>
                <c:pt idx="0">
                  <c:v>85</c:v>
                </c:pt>
                <c:pt idx="1">
                  <c:v>96</c:v>
                </c:pt>
                <c:pt idx="2">
                  <c:v>81</c:v>
                </c:pt>
                <c:pt idx="3">
                  <c:v>97</c:v>
                </c:pt>
              </c:numCache>
            </c:numRef>
          </c:val>
          <c:smooth val="0"/>
          <c:extLst>
            <c:ext xmlns:c16="http://schemas.microsoft.com/office/drawing/2014/chart" uri="{C3380CC4-5D6E-409C-BE32-E72D297353CC}">
              <c16:uniqueId val="{00000000-8C4D-4D83-926A-452E3D259360}"/>
            </c:ext>
          </c:extLst>
        </c:ser>
        <c:ser>
          <c:idx val="1"/>
          <c:order val="1"/>
          <c:tx>
            <c:strRef>
              <c:f>Att!$D$3</c:f>
              <c:strCache>
                <c:ptCount val="1"/>
                <c:pt idx="0">
                  <c:v>A, Sc, P</c:v>
                </c:pt>
              </c:strCache>
            </c:strRef>
          </c:tx>
          <c:cat>
            <c:strRef>
              <c:f>Att!$B$4:$B$7</c:f>
              <c:strCache>
                <c:ptCount val="4"/>
                <c:pt idx="0">
                  <c:v>Plan</c:v>
                </c:pt>
                <c:pt idx="1">
                  <c:v>Sim</c:v>
                </c:pt>
                <c:pt idx="2">
                  <c:v>Att</c:v>
                </c:pt>
                <c:pt idx="3">
                  <c:v>Succ</c:v>
                </c:pt>
              </c:strCache>
            </c:strRef>
          </c:cat>
          <c:val>
            <c:numRef>
              <c:f>Att!$D$4:$D$7</c:f>
              <c:numCache>
                <c:formatCode>General</c:formatCode>
                <c:ptCount val="4"/>
                <c:pt idx="0">
                  <c:v>87</c:v>
                </c:pt>
                <c:pt idx="1">
                  <c:v>97</c:v>
                </c:pt>
                <c:pt idx="2">
                  <c:v>80</c:v>
                </c:pt>
                <c:pt idx="3">
                  <c:v>85</c:v>
                </c:pt>
              </c:numCache>
            </c:numRef>
          </c:val>
          <c:smooth val="0"/>
          <c:extLst>
            <c:ext xmlns:c16="http://schemas.microsoft.com/office/drawing/2014/chart" uri="{C3380CC4-5D6E-409C-BE32-E72D297353CC}">
              <c16:uniqueId val="{00000001-8C4D-4D83-926A-452E3D259360}"/>
            </c:ext>
          </c:extLst>
        </c:ser>
        <c:dLbls>
          <c:showLegendKey val="0"/>
          <c:showVal val="0"/>
          <c:showCatName val="0"/>
          <c:showSerName val="0"/>
          <c:showPercent val="0"/>
          <c:showBubbleSize val="0"/>
        </c:dLbls>
        <c:marker val="1"/>
        <c:smooth val="0"/>
        <c:axId val="119021568"/>
        <c:axId val="119023104"/>
      </c:lineChart>
      <c:catAx>
        <c:axId val="119021568"/>
        <c:scaling>
          <c:orientation val="minMax"/>
        </c:scaling>
        <c:delete val="0"/>
        <c:axPos val="b"/>
        <c:numFmt formatCode="General" sourceLinked="0"/>
        <c:majorTickMark val="out"/>
        <c:minorTickMark val="none"/>
        <c:tickLblPos val="nextTo"/>
        <c:crossAx val="119023104"/>
        <c:crosses val="autoZero"/>
        <c:auto val="1"/>
        <c:lblAlgn val="ctr"/>
        <c:lblOffset val="100"/>
        <c:noMultiLvlLbl val="0"/>
      </c:catAx>
      <c:valAx>
        <c:axId val="119023104"/>
        <c:scaling>
          <c:orientation val="minMax"/>
          <c:min val="65"/>
        </c:scaling>
        <c:delete val="0"/>
        <c:axPos val="l"/>
        <c:majorGridlines/>
        <c:numFmt formatCode="General" sourceLinked="1"/>
        <c:majorTickMark val="out"/>
        <c:minorTickMark val="none"/>
        <c:tickLblPos val="nextTo"/>
        <c:txPr>
          <a:bodyPr/>
          <a:lstStyle/>
          <a:p>
            <a:pPr>
              <a:defRPr sz="1800"/>
            </a:pPr>
            <a:endParaRPr lang="en-US"/>
          </a:p>
        </c:txPr>
        <c:crossAx val="119021568"/>
        <c:crosses val="autoZero"/>
        <c:crossBetween val="between"/>
      </c:valAx>
    </c:plotArea>
    <c:plotVisOnly val="1"/>
    <c:dispBlanksAs val="gap"/>
    <c:showDLblsOverMax val="0"/>
  </c:chart>
  <c:txPr>
    <a:bodyPr/>
    <a:lstStyle/>
    <a:p>
      <a:pPr>
        <a:defRPr sz="2000">
          <a:solidFill>
            <a:schemeClr val="bg1"/>
          </a:solidFill>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Control</c:v>
                </c:pt>
              </c:strCache>
            </c:strRef>
          </c:tx>
          <c:cat>
            <c:strRef>
              <c:f>Sheet1!$A$2:$A$5</c:f>
              <c:strCache>
                <c:ptCount val="4"/>
                <c:pt idx="0">
                  <c:v>Planning</c:v>
                </c:pt>
                <c:pt idx="1">
                  <c:v>Simultaneous</c:v>
                </c:pt>
                <c:pt idx="2">
                  <c:v>Attention</c:v>
                </c:pt>
                <c:pt idx="3">
                  <c:v>Successive</c:v>
                </c:pt>
              </c:strCache>
            </c:strRef>
          </c:cat>
          <c:val>
            <c:numRef>
              <c:f>Sheet1!$B$2:$B$5</c:f>
              <c:numCache>
                <c:formatCode>General</c:formatCode>
                <c:ptCount val="4"/>
                <c:pt idx="0">
                  <c:v>107.9</c:v>
                </c:pt>
                <c:pt idx="1">
                  <c:v>115.4</c:v>
                </c:pt>
                <c:pt idx="2">
                  <c:v>112.2</c:v>
                </c:pt>
                <c:pt idx="3">
                  <c:v>104.4</c:v>
                </c:pt>
              </c:numCache>
            </c:numRef>
          </c:val>
          <c:smooth val="0"/>
          <c:extLst>
            <c:ext xmlns:c16="http://schemas.microsoft.com/office/drawing/2014/chart" uri="{C3380CC4-5D6E-409C-BE32-E72D297353CC}">
              <c16:uniqueId val="{00000000-6E97-4736-AA5C-70E63EDF70A6}"/>
            </c:ext>
          </c:extLst>
        </c:ser>
        <c:ser>
          <c:idx val="1"/>
          <c:order val="1"/>
          <c:tx>
            <c:strRef>
              <c:f>Sheet1!$C$1</c:f>
              <c:strCache>
                <c:ptCount val="1"/>
                <c:pt idx="0">
                  <c:v>Poor in Reading Comprehension</c:v>
                </c:pt>
              </c:strCache>
            </c:strRef>
          </c:tx>
          <c:cat>
            <c:strRef>
              <c:f>Sheet1!$A$2:$A$5</c:f>
              <c:strCache>
                <c:ptCount val="4"/>
                <c:pt idx="0">
                  <c:v>Planning</c:v>
                </c:pt>
                <c:pt idx="1">
                  <c:v>Simultaneous</c:v>
                </c:pt>
                <c:pt idx="2">
                  <c:v>Attention</c:v>
                </c:pt>
                <c:pt idx="3">
                  <c:v>Successive</c:v>
                </c:pt>
              </c:strCache>
            </c:strRef>
          </c:cat>
          <c:val>
            <c:numRef>
              <c:f>Sheet1!$C$2:$C$5</c:f>
              <c:numCache>
                <c:formatCode>General</c:formatCode>
                <c:ptCount val="4"/>
                <c:pt idx="0">
                  <c:v>105.9</c:v>
                </c:pt>
                <c:pt idx="1">
                  <c:v>101.9</c:v>
                </c:pt>
                <c:pt idx="2">
                  <c:v>109.3</c:v>
                </c:pt>
                <c:pt idx="3">
                  <c:v>95.2</c:v>
                </c:pt>
              </c:numCache>
            </c:numRef>
          </c:val>
          <c:smooth val="0"/>
          <c:extLst>
            <c:ext xmlns:c16="http://schemas.microsoft.com/office/drawing/2014/chart" uri="{C3380CC4-5D6E-409C-BE32-E72D297353CC}">
              <c16:uniqueId val="{00000001-6E97-4736-AA5C-70E63EDF70A6}"/>
            </c:ext>
          </c:extLst>
        </c:ser>
        <c:dLbls>
          <c:showLegendKey val="0"/>
          <c:showVal val="0"/>
          <c:showCatName val="0"/>
          <c:showSerName val="0"/>
          <c:showPercent val="0"/>
          <c:showBubbleSize val="0"/>
        </c:dLbls>
        <c:marker val="1"/>
        <c:smooth val="0"/>
        <c:axId val="118702848"/>
        <c:axId val="118704384"/>
      </c:lineChart>
      <c:catAx>
        <c:axId val="118702848"/>
        <c:scaling>
          <c:orientation val="minMax"/>
        </c:scaling>
        <c:delete val="0"/>
        <c:axPos val="b"/>
        <c:numFmt formatCode="General" sourceLinked="0"/>
        <c:majorTickMark val="out"/>
        <c:minorTickMark val="none"/>
        <c:tickLblPos val="nextTo"/>
        <c:crossAx val="118704384"/>
        <c:crosses val="autoZero"/>
        <c:auto val="1"/>
        <c:lblAlgn val="ctr"/>
        <c:lblOffset val="100"/>
        <c:noMultiLvlLbl val="0"/>
      </c:catAx>
      <c:valAx>
        <c:axId val="118704384"/>
        <c:scaling>
          <c:orientation val="minMax"/>
          <c:max val="120"/>
          <c:min val="90"/>
        </c:scaling>
        <c:delete val="0"/>
        <c:axPos val="l"/>
        <c:majorGridlines/>
        <c:numFmt formatCode="General" sourceLinked="1"/>
        <c:majorTickMark val="out"/>
        <c:minorTickMark val="none"/>
        <c:tickLblPos val="nextTo"/>
        <c:crossAx val="118702848"/>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lineChart>
        <c:grouping val="standard"/>
        <c:varyColors val="0"/>
        <c:ser>
          <c:idx val="0"/>
          <c:order val="0"/>
          <c:tx>
            <c:strRef>
              <c:f>Sheet1!$B$1</c:f>
              <c:strCache>
                <c:ptCount val="1"/>
                <c:pt idx="0">
                  <c:v>ADHD</c:v>
                </c:pt>
              </c:strCache>
            </c:strRef>
          </c:tx>
          <c:spPr>
            <a:ln w="50800"/>
          </c:spPr>
          <c:marker>
            <c:symbol val="none"/>
          </c:marker>
          <c:cat>
            <c:strRef>
              <c:f>Sheet1!$A$2:$A$5</c:f>
              <c:strCache>
                <c:ptCount val="4"/>
                <c:pt idx="0">
                  <c:v>Planning</c:v>
                </c:pt>
                <c:pt idx="1">
                  <c:v>Simultaneous</c:v>
                </c:pt>
                <c:pt idx="2">
                  <c:v>Attention</c:v>
                </c:pt>
                <c:pt idx="3">
                  <c:v>Successive</c:v>
                </c:pt>
              </c:strCache>
            </c:strRef>
          </c:cat>
          <c:val>
            <c:numRef>
              <c:f>Sheet1!$B$2:$B$5</c:f>
              <c:numCache>
                <c:formatCode>General</c:formatCode>
                <c:ptCount val="4"/>
                <c:pt idx="0">
                  <c:v>81.8</c:v>
                </c:pt>
                <c:pt idx="1">
                  <c:v>95.3</c:v>
                </c:pt>
                <c:pt idx="2">
                  <c:v>87.3</c:v>
                </c:pt>
                <c:pt idx="3">
                  <c:v>93.5</c:v>
                </c:pt>
              </c:numCache>
            </c:numRef>
          </c:val>
          <c:smooth val="0"/>
          <c:extLst>
            <c:ext xmlns:c16="http://schemas.microsoft.com/office/drawing/2014/chart" uri="{C3380CC4-5D6E-409C-BE32-E72D297353CC}">
              <c16:uniqueId val="{00000000-6DE2-4A63-BAF1-CFC8C80C7739}"/>
            </c:ext>
          </c:extLst>
        </c:ser>
        <c:dLbls>
          <c:showLegendKey val="0"/>
          <c:showVal val="0"/>
          <c:showCatName val="0"/>
          <c:showSerName val="0"/>
          <c:showPercent val="0"/>
          <c:showBubbleSize val="0"/>
        </c:dLbls>
        <c:smooth val="0"/>
        <c:axId val="119191040"/>
        <c:axId val="119192576"/>
      </c:lineChart>
      <c:catAx>
        <c:axId val="119191040"/>
        <c:scaling>
          <c:orientation val="minMax"/>
        </c:scaling>
        <c:delete val="0"/>
        <c:axPos val="b"/>
        <c:numFmt formatCode="General" sourceLinked="0"/>
        <c:majorTickMark val="out"/>
        <c:minorTickMark val="none"/>
        <c:tickLblPos val="nextTo"/>
        <c:crossAx val="119192576"/>
        <c:crosses val="autoZero"/>
        <c:auto val="1"/>
        <c:lblAlgn val="ctr"/>
        <c:lblOffset val="100"/>
        <c:noMultiLvlLbl val="0"/>
      </c:catAx>
      <c:valAx>
        <c:axId val="119192576"/>
        <c:scaling>
          <c:orientation val="minMax"/>
          <c:min val="80"/>
        </c:scaling>
        <c:delete val="0"/>
        <c:axPos val="l"/>
        <c:majorGridlines/>
        <c:numFmt formatCode="General" sourceLinked="1"/>
        <c:majorTickMark val="out"/>
        <c:minorTickMark val="none"/>
        <c:tickLblPos val="nextTo"/>
        <c:crossAx val="119191040"/>
        <c:crosses val="autoZero"/>
        <c:crossBetween val="between"/>
      </c:valAx>
    </c:plotArea>
    <c:plotVisOnly val="1"/>
    <c:dispBlanksAs val="gap"/>
    <c:showDLblsOverMax val="0"/>
  </c:chart>
  <c:spPr>
    <a:solidFill>
      <a:schemeClr val="bg1"/>
    </a:solidFill>
    <a:ln>
      <a:solidFill>
        <a:schemeClr val="tx1"/>
      </a:solidFill>
    </a:ln>
  </c:spPr>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8-12-03T22:00:33.521" idx="1">
    <p:pos x="18" y="10"/>
    <p:text/>
    <p:extLst mod="1">
      <p:ext uri="{C676402C-5697-4E1C-873F-D02D1690AC5C}">
        <p15:threadingInfo xmlns:p15="http://schemas.microsoft.com/office/powerpoint/2012/main" timeZoneBias="36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8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9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9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96.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9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377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none" lIns="96661" tIns="48331" rIns="96661" bIns="48331" numCol="1" anchor="ctr" anchorCtr="0" compatLnSpc="1">
            <a:prstTxWarp prst="textNoShape">
              <a:avLst/>
            </a:prstTxWarp>
          </a:bodyPr>
          <a:lstStyle>
            <a:lvl1pPr defTabSz="966788" eaLnBrk="0" hangingPunct="0">
              <a:defRPr sz="1300" b="0">
                <a:cs typeface="+mn-cs"/>
              </a:defRPr>
            </a:lvl1pPr>
          </a:lstStyle>
          <a:p>
            <a:pPr>
              <a:defRPr/>
            </a:pPr>
            <a:endParaRPr lang="en-US"/>
          </a:p>
        </p:txBody>
      </p:sp>
      <p:sp>
        <p:nvSpPr>
          <p:cNvPr id="203779" name="Rectangle 3"/>
          <p:cNvSpPr>
            <a:spLocks noGrp="1" noChangeArrowheads="1"/>
          </p:cNvSpPr>
          <p:nvPr>
            <p:ph type="dt" sz="quarter" idx="1"/>
          </p:nvPr>
        </p:nvSpPr>
        <p:spPr bwMode="auto">
          <a:xfrm>
            <a:off x="4144963" y="0"/>
            <a:ext cx="3170237" cy="479425"/>
          </a:xfrm>
          <a:prstGeom prst="rect">
            <a:avLst/>
          </a:prstGeom>
          <a:noFill/>
          <a:ln w="9525">
            <a:noFill/>
            <a:miter lim="800000"/>
            <a:headEnd/>
            <a:tailEnd/>
          </a:ln>
          <a:effectLst/>
        </p:spPr>
        <p:txBody>
          <a:bodyPr vert="horz" wrap="none" lIns="96661" tIns="48331" rIns="96661" bIns="48331" numCol="1" anchor="ctr" anchorCtr="0" compatLnSpc="1">
            <a:prstTxWarp prst="textNoShape">
              <a:avLst/>
            </a:prstTxWarp>
          </a:bodyPr>
          <a:lstStyle>
            <a:lvl1pPr algn="r" defTabSz="966788" eaLnBrk="0" hangingPunct="0">
              <a:defRPr sz="1300" b="0">
                <a:cs typeface="+mn-cs"/>
              </a:defRPr>
            </a:lvl1pPr>
          </a:lstStyle>
          <a:p>
            <a:pPr>
              <a:defRPr/>
            </a:pPr>
            <a:endParaRPr lang="en-US"/>
          </a:p>
        </p:txBody>
      </p:sp>
      <p:sp>
        <p:nvSpPr>
          <p:cNvPr id="203780" name="Rectangle 4"/>
          <p:cNvSpPr>
            <a:spLocks noGrp="1" noChangeArrowheads="1"/>
          </p:cNvSpPr>
          <p:nvPr>
            <p:ph type="ftr" sz="quarter" idx="2"/>
          </p:nvPr>
        </p:nvSpPr>
        <p:spPr bwMode="auto">
          <a:xfrm>
            <a:off x="0" y="9121775"/>
            <a:ext cx="3170238" cy="479425"/>
          </a:xfrm>
          <a:prstGeom prst="rect">
            <a:avLst/>
          </a:prstGeom>
          <a:noFill/>
          <a:ln w="9525">
            <a:noFill/>
            <a:miter lim="800000"/>
            <a:headEnd/>
            <a:tailEnd/>
          </a:ln>
          <a:effectLst/>
        </p:spPr>
        <p:txBody>
          <a:bodyPr vert="horz" wrap="none" lIns="96661" tIns="48331" rIns="96661" bIns="48331" numCol="1" anchor="b" anchorCtr="0" compatLnSpc="1">
            <a:prstTxWarp prst="textNoShape">
              <a:avLst/>
            </a:prstTxWarp>
          </a:bodyPr>
          <a:lstStyle>
            <a:lvl1pPr defTabSz="966788" eaLnBrk="0" hangingPunct="0">
              <a:defRPr sz="1300" b="0">
                <a:cs typeface="+mn-cs"/>
              </a:defRPr>
            </a:lvl1pPr>
          </a:lstStyle>
          <a:p>
            <a:pPr>
              <a:defRPr/>
            </a:pPr>
            <a:endParaRPr lang="en-US"/>
          </a:p>
        </p:txBody>
      </p:sp>
      <p:sp>
        <p:nvSpPr>
          <p:cNvPr id="203781" name="Rectangle 5"/>
          <p:cNvSpPr>
            <a:spLocks noGrp="1" noChangeArrowheads="1"/>
          </p:cNvSpPr>
          <p:nvPr>
            <p:ph type="sldNum" sz="quarter" idx="3"/>
          </p:nvPr>
        </p:nvSpPr>
        <p:spPr bwMode="auto">
          <a:xfrm>
            <a:off x="4144963" y="9121775"/>
            <a:ext cx="3170237" cy="479425"/>
          </a:xfrm>
          <a:prstGeom prst="rect">
            <a:avLst/>
          </a:prstGeom>
          <a:noFill/>
          <a:ln w="9525">
            <a:noFill/>
            <a:miter lim="800000"/>
            <a:headEnd/>
            <a:tailEnd/>
          </a:ln>
          <a:effectLst/>
        </p:spPr>
        <p:txBody>
          <a:bodyPr vert="horz" wrap="none" lIns="96661" tIns="48331" rIns="96661" bIns="48331" numCol="1" anchor="b" anchorCtr="0" compatLnSpc="1">
            <a:prstTxWarp prst="textNoShape">
              <a:avLst/>
            </a:prstTxWarp>
          </a:bodyPr>
          <a:lstStyle>
            <a:lvl1pPr algn="r" defTabSz="966788" eaLnBrk="0" hangingPunct="0">
              <a:defRPr sz="1300" b="0">
                <a:cs typeface="+mn-cs"/>
              </a:defRPr>
            </a:lvl1pPr>
          </a:lstStyle>
          <a:p>
            <a:pPr>
              <a:defRPr/>
            </a:pPr>
            <a:fld id="{D9765D0E-9A17-42CF-B99B-87BC15A35276}" type="slidenum">
              <a:rPr lang="en-US"/>
              <a:pPr>
                <a:defRPr/>
              </a:pPr>
              <a:t>‹#›</a:t>
            </a:fld>
            <a:endParaRPr lang="en-US"/>
          </a:p>
        </p:txBody>
      </p:sp>
    </p:spTree>
    <p:extLst>
      <p:ext uri="{BB962C8B-B14F-4D97-AF65-F5344CB8AC3E}">
        <p14:creationId xmlns:p14="http://schemas.microsoft.com/office/powerpoint/2010/main" val="11145327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1730"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none" lIns="96661" tIns="48331" rIns="96661" bIns="48331" numCol="1" anchor="ctr" anchorCtr="0" compatLnSpc="1">
            <a:prstTxWarp prst="textNoShape">
              <a:avLst/>
            </a:prstTxWarp>
          </a:bodyPr>
          <a:lstStyle>
            <a:lvl1pPr defTabSz="966788" eaLnBrk="0" hangingPunct="0">
              <a:defRPr sz="1300" b="0">
                <a:cs typeface="+mn-cs"/>
              </a:defRPr>
            </a:lvl1pPr>
          </a:lstStyle>
          <a:p>
            <a:pPr>
              <a:defRPr/>
            </a:pPr>
            <a:endParaRPr lang="en-US"/>
          </a:p>
        </p:txBody>
      </p:sp>
      <p:sp>
        <p:nvSpPr>
          <p:cNvPr id="201731" name="Rectangle 3"/>
          <p:cNvSpPr>
            <a:spLocks noGrp="1" noChangeArrowheads="1"/>
          </p:cNvSpPr>
          <p:nvPr>
            <p:ph type="dt" idx="1"/>
          </p:nvPr>
        </p:nvSpPr>
        <p:spPr bwMode="auto">
          <a:xfrm>
            <a:off x="4144963" y="0"/>
            <a:ext cx="3170237" cy="479425"/>
          </a:xfrm>
          <a:prstGeom prst="rect">
            <a:avLst/>
          </a:prstGeom>
          <a:noFill/>
          <a:ln w="9525">
            <a:noFill/>
            <a:miter lim="800000"/>
            <a:headEnd/>
            <a:tailEnd/>
          </a:ln>
          <a:effectLst/>
        </p:spPr>
        <p:txBody>
          <a:bodyPr vert="horz" wrap="none" lIns="96661" tIns="48331" rIns="96661" bIns="48331" numCol="1" anchor="ctr" anchorCtr="0" compatLnSpc="1">
            <a:prstTxWarp prst="textNoShape">
              <a:avLst/>
            </a:prstTxWarp>
          </a:bodyPr>
          <a:lstStyle>
            <a:lvl1pPr algn="r" defTabSz="966788" eaLnBrk="0" hangingPunct="0">
              <a:defRPr sz="1300" b="0">
                <a:cs typeface="+mn-cs"/>
              </a:defRPr>
            </a:lvl1pPr>
          </a:lstStyle>
          <a:p>
            <a:pPr>
              <a:defRPr/>
            </a:pPr>
            <a:endParaRPr lang="en-US"/>
          </a:p>
        </p:txBody>
      </p:sp>
      <p:sp>
        <p:nvSpPr>
          <p:cNvPr id="347140"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201733" name="Rectangle 5"/>
          <p:cNvSpPr>
            <a:spLocks noGrp="1" noChangeArrowheads="1"/>
          </p:cNvSpPr>
          <p:nvPr>
            <p:ph type="body" sz="quarter" idx="3"/>
          </p:nvPr>
        </p:nvSpPr>
        <p:spPr bwMode="auto">
          <a:xfrm>
            <a:off x="974725" y="4560888"/>
            <a:ext cx="5365750" cy="4319587"/>
          </a:xfrm>
          <a:prstGeom prst="rect">
            <a:avLst/>
          </a:prstGeom>
          <a:noFill/>
          <a:ln w="9525">
            <a:noFill/>
            <a:miter lim="800000"/>
            <a:headEnd/>
            <a:tailEnd/>
          </a:ln>
          <a:effectLst/>
        </p:spPr>
        <p:txBody>
          <a:bodyPr vert="horz" wrap="none" lIns="96661" tIns="48331" rIns="96661" bIns="48331" numCol="1" anchor="ctr"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1734" name="Rectangle 6"/>
          <p:cNvSpPr>
            <a:spLocks noGrp="1" noChangeArrowheads="1"/>
          </p:cNvSpPr>
          <p:nvPr>
            <p:ph type="ftr" sz="quarter" idx="4"/>
          </p:nvPr>
        </p:nvSpPr>
        <p:spPr bwMode="auto">
          <a:xfrm>
            <a:off x="0" y="9121775"/>
            <a:ext cx="3170238" cy="479425"/>
          </a:xfrm>
          <a:prstGeom prst="rect">
            <a:avLst/>
          </a:prstGeom>
          <a:noFill/>
          <a:ln w="9525">
            <a:noFill/>
            <a:miter lim="800000"/>
            <a:headEnd/>
            <a:tailEnd/>
          </a:ln>
          <a:effectLst/>
        </p:spPr>
        <p:txBody>
          <a:bodyPr vert="horz" wrap="none" lIns="96661" tIns="48331" rIns="96661" bIns="48331" numCol="1" anchor="b" anchorCtr="0" compatLnSpc="1">
            <a:prstTxWarp prst="textNoShape">
              <a:avLst/>
            </a:prstTxWarp>
          </a:bodyPr>
          <a:lstStyle>
            <a:lvl1pPr defTabSz="966788" eaLnBrk="0" hangingPunct="0">
              <a:defRPr sz="1300" b="0">
                <a:cs typeface="+mn-cs"/>
              </a:defRPr>
            </a:lvl1pPr>
          </a:lstStyle>
          <a:p>
            <a:pPr>
              <a:defRPr/>
            </a:pPr>
            <a:endParaRPr lang="en-US"/>
          </a:p>
        </p:txBody>
      </p:sp>
      <p:sp>
        <p:nvSpPr>
          <p:cNvPr id="201735" name="Rectangle 7"/>
          <p:cNvSpPr>
            <a:spLocks noGrp="1" noChangeArrowheads="1"/>
          </p:cNvSpPr>
          <p:nvPr>
            <p:ph type="sldNum" sz="quarter" idx="5"/>
          </p:nvPr>
        </p:nvSpPr>
        <p:spPr bwMode="auto">
          <a:xfrm>
            <a:off x="4144963" y="9121775"/>
            <a:ext cx="3170237" cy="479425"/>
          </a:xfrm>
          <a:prstGeom prst="rect">
            <a:avLst/>
          </a:prstGeom>
          <a:noFill/>
          <a:ln w="9525">
            <a:noFill/>
            <a:miter lim="800000"/>
            <a:headEnd/>
            <a:tailEnd/>
          </a:ln>
          <a:effectLst/>
        </p:spPr>
        <p:txBody>
          <a:bodyPr vert="horz" wrap="none" lIns="96661" tIns="48331" rIns="96661" bIns="48331" numCol="1" anchor="b" anchorCtr="0" compatLnSpc="1">
            <a:prstTxWarp prst="textNoShape">
              <a:avLst/>
            </a:prstTxWarp>
          </a:bodyPr>
          <a:lstStyle>
            <a:lvl1pPr algn="r" defTabSz="966788" eaLnBrk="0" hangingPunct="0">
              <a:defRPr sz="1300" b="0">
                <a:cs typeface="+mn-cs"/>
              </a:defRPr>
            </a:lvl1pPr>
          </a:lstStyle>
          <a:p>
            <a:pPr>
              <a:defRPr/>
            </a:pPr>
            <a:fld id="{44763295-3A82-4836-860D-F389BB181D13}" type="slidenum">
              <a:rPr lang="en-US"/>
              <a:pPr>
                <a:defRPr/>
              </a:pPr>
              <a:t>‹#›</a:t>
            </a:fld>
            <a:endParaRPr lang="en-US"/>
          </a:p>
        </p:txBody>
      </p:sp>
    </p:spTree>
    <p:extLst>
      <p:ext uri="{BB962C8B-B14F-4D97-AF65-F5344CB8AC3E}">
        <p14:creationId xmlns:p14="http://schemas.microsoft.com/office/powerpoint/2010/main" val="36957455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10.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12.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14.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ags" Target="../tags/tag15.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16.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17.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18.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19.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20.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21.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22.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ags" Target="../tags/tag23.xml"/></Relationships>
</file>

<file path=ppt/notesSlides/_rels/notesSlide24.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notesMaster" Target="../notesMasters/notesMaster1.xml"/><Relationship Id="rId1" Type="http://schemas.openxmlformats.org/officeDocument/2006/relationships/tags" Target="../tags/tag24.xml"/></Relationships>
</file>

<file path=ppt/notesSlides/_rels/notesSlide25.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ags" Target="../tags/tag25.xml"/></Relationships>
</file>

<file path=ppt/notesSlides/_rels/notesSlide26.xml.rels><?xml version="1.0" encoding="UTF-8" standalone="yes"?>
<Relationships xmlns="http://schemas.openxmlformats.org/package/2006/relationships"><Relationship Id="rId3" Type="http://schemas.openxmlformats.org/officeDocument/2006/relationships/slide" Target="../slides/slide26.xml"/><Relationship Id="rId2" Type="http://schemas.openxmlformats.org/officeDocument/2006/relationships/notesMaster" Target="../notesMasters/notesMaster1.xml"/><Relationship Id="rId1" Type="http://schemas.openxmlformats.org/officeDocument/2006/relationships/tags" Target="../tags/tag26.xml"/></Relationships>
</file>

<file path=ppt/notesSlides/_rels/notesSlide27.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notesMaster" Target="../notesMasters/notesMaster1.xml"/><Relationship Id="rId1" Type="http://schemas.openxmlformats.org/officeDocument/2006/relationships/tags" Target="../tags/tag27.xml"/></Relationships>
</file>

<file path=ppt/notesSlides/_rels/notesSlide28.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tags" Target="../tags/tag28.xml"/></Relationships>
</file>

<file path=ppt/notesSlides/_rels/notesSlide29.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notesMaster" Target="../notesMasters/notesMaster1.xml"/><Relationship Id="rId1" Type="http://schemas.openxmlformats.org/officeDocument/2006/relationships/tags" Target="../tags/tag29.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30.xml.rels><?xml version="1.0" encoding="UTF-8" standalone="yes"?>
<Relationships xmlns="http://schemas.openxmlformats.org/package/2006/relationships"><Relationship Id="rId3" Type="http://schemas.openxmlformats.org/officeDocument/2006/relationships/slide" Target="../slides/slide30.xml"/><Relationship Id="rId2" Type="http://schemas.openxmlformats.org/officeDocument/2006/relationships/notesMaster" Target="../notesMasters/notesMaster1.xml"/><Relationship Id="rId1" Type="http://schemas.openxmlformats.org/officeDocument/2006/relationships/tags" Target="../tags/tag30.xml"/></Relationships>
</file>

<file path=ppt/notesSlides/_rels/notesSlide31.xml.rels><?xml version="1.0" encoding="UTF-8" standalone="yes"?>
<Relationships xmlns="http://schemas.openxmlformats.org/package/2006/relationships"><Relationship Id="rId3" Type="http://schemas.openxmlformats.org/officeDocument/2006/relationships/slide" Target="../slides/slide31.xml"/><Relationship Id="rId2" Type="http://schemas.openxmlformats.org/officeDocument/2006/relationships/notesMaster" Target="../notesMasters/notesMaster1.xml"/><Relationship Id="rId1" Type="http://schemas.openxmlformats.org/officeDocument/2006/relationships/tags" Target="../tags/tag31.xml"/></Relationships>
</file>

<file path=ppt/notesSlides/_rels/notesSlide32.xml.rels><?xml version="1.0" encoding="UTF-8" standalone="yes"?>
<Relationships xmlns="http://schemas.openxmlformats.org/package/2006/relationships"><Relationship Id="rId3" Type="http://schemas.openxmlformats.org/officeDocument/2006/relationships/slide" Target="../slides/slide32.xml"/><Relationship Id="rId2" Type="http://schemas.openxmlformats.org/officeDocument/2006/relationships/notesMaster" Target="../notesMasters/notesMaster1.xml"/><Relationship Id="rId1" Type="http://schemas.openxmlformats.org/officeDocument/2006/relationships/tags" Target="../tags/tag32.xml"/></Relationships>
</file>

<file path=ppt/notesSlides/_rels/notesSlide33.xml.rels><?xml version="1.0" encoding="UTF-8" standalone="yes"?>
<Relationships xmlns="http://schemas.openxmlformats.org/package/2006/relationships"><Relationship Id="rId3" Type="http://schemas.openxmlformats.org/officeDocument/2006/relationships/slide" Target="../slides/slide33.xml"/><Relationship Id="rId2" Type="http://schemas.openxmlformats.org/officeDocument/2006/relationships/notesMaster" Target="../notesMasters/notesMaster1.xml"/><Relationship Id="rId1" Type="http://schemas.openxmlformats.org/officeDocument/2006/relationships/tags" Target="../tags/tag33.xml"/></Relationships>
</file>

<file path=ppt/notesSlides/_rels/notesSlide34.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notesMaster" Target="../notesMasters/notesMaster1.xml"/><Relationship Id="rId1" Type="http://schemas.openxmlformats.org/officeDocument/2006/relationships/tags" Target="../tags/tag34.xml"/></Relationships>
</file>

<file path=ppt/notesSlides/_rels/notesSlide35.xml.rels><?xml version="1.0" encoding="UTF-8" standalone="yes"?>
<Relationships xmlns="http://schemas.openxmlformats.org/package/2006/relationships"><Relationship Id="rId3" Type="http://schemas.openxmlformats.org/officeDocument/2006/relationships/slide" Target="../slides/slide35.xml"/><Relationship Id="rId2" Type="http://schemas.openxmlformats.org/officeDocument/2006/relationships/notesMaster" Target="../notesMasters/notesMaster1.xml"/><Relationship Id="rId1" Type="http://schemas.openxmlformats.org/officeDocument/2006/relationships/tags" Target="../tags/tag35.xml"/></Relationships>
</file>

<file path=ppt/notesSlides/_rels/notesSlide36.xml.rels><?xml version="1.0" encoding="UTF-8" standalone="yes"?>
<Relationships xmlns="http://schemas.openxmlformats.org/package/2006/relationships"><Relationship Id="rId3" Type="http://schemas.openxmlformats.org/officeDocument/2006/relationships/slide" Target="../slides/slide36.xml"/><Relationship Id="rId2" Type="http://schemas.openxmlformats.org/officeDocument/2006/relationships/notesMaster" Target="../notesMasters/notesMaster1.xml"/><Relationship Id="rId1" Type="http://schemas.openxmlformats.org/officeDocument/2006/relationships/tags" Target="../tags/tag36.xml"/></Relationships>
</file>

<file path=ppt/notesSlides/_rels/notesSlide37.xml.rels><?xml version="1.0" encoding="UTF-8" standalone="yes"?>
<Relationships xmlns="http://schemas.openxmlformats.org/package/2006/relationships"><Relationship Id="rId3" Type="http://schemas.openxmlformats.org/officeDocument/2006/relationships/slide" Target="../slides/slide37.xml"/><Relationship Id="rId2" Type="http://schemas.openxmlformats.org/officeDocument/2006/relationships/notesMaster" Target="../notesMasters/notesMaster1.xml"/><Relationship Id="rId1" Type="http://schemas.openxmlformats.org/officeDocument/2006/relationships/tags" Target="../tags/tag37.xml"/></Relationships>
</file>

<file path=ppt/notesSlides/_rels/notesSlide38.xml.rels><?xml version="1.0" encoding="UTF-8" standalone="yes"?>
<Relationships xmlns="http://schemas.openxmlformats.org/package/2006/relationships"><Relationship Id="rId3" Type="http://schemas.openxmlformats.org/officeDocument/2006/relationships/slide" Target="../slides/slide38.xml"/><Relationship Id="rId2" Type="http://schemas.openxmlformats.org/officeDocument/2006/relationships/notesMaster" Target="../notesMasters/notesMaster1.xml"/><Relationship Id="rId1" Type="http://schemas.openxmlformats.org/officeDocument/2006/relationships/tags" Target="../tags/tag38.xml"/></Relationships>
</file>

<file path=ppt/notesSlides/_rels/notesSlide39.xml.rels><?xml version="1.0" encoding="UTF-8" standalone="yes"?>
<Relationships xmlns="http://schemas.openxmlformats.org/package/2006/relationships"><Relationship Id="rId3" Type="http://schemas.openxmlformats.org/officeDocument/2006/relationships/slide" Target="../slides/slide39.xml"/><Relationship Id="rId2" Type="http://schemas.openxmlformats.org/officeDocument/2006/relationships/notesMaster" Target="../notesMasters/notesMaster1.xml"/><Relationship Id="rId1" Type="http://schemas.openxmlformats.org/officeDocument/2006/relationships/tags" Target="../tags/tag39.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40.xml.rels><?xml version="1.0" encoding="UTF-8" standalone="yes"?>
<Relationships xmlns="http://schemas.openxmlformats.org/package/2006/relationships"><Relationship Id="rId3" Type="http://schemas.openxmlformats.org/officeDocument/2006/relationships/slide" Target="../slides/slide40.xml"/><Relationship Id="rId2" Type="http://schemas.openxmlformats.org/officeDocument/2006/relationships/notesMaster" Target="../notesMasters/notesMaster1.xml"/><Relationship Id="rId1" Type="http://schemas.openxmlformats.org/officeDocument/2006/relationships/tags" Target="../tags/tag40.xml"/></Relationships>
</file>

<file path=ppt/notesSlides/_rels/notesSlide41.xml.rels><?xml version="1.0" encoding="UTF-8" standalone="yes"?>
<Relationships xmlns="http://schemas.openxmlformats.org/package/2006/relationships"><Relationship Id="rId3" Type="http://schemas.openxmlformats.org/officeDocument/2006/relationships/slide" Target="../slides/slide41.xml"/><Relationship Id="rId2" Type="http://schemas.openxmlformats.org/officeDocument/2006/relationships/notesMaster" Target="../notesMasters/notesMaster1.xml"/><Relationship Id="rId1" Type="http://schemas.openxmlformats.org/officeDocument/2006/relationships/tags" Target="../tags/tag41.xml"/></Relationships>
</file>

<file path=ppt/notesSlides/_rels/notesSlide42.xml.rels><?xml version="1.0" encoding="UTF-8" standalone="yes"?>
<Relationships xmlns="http://schemas.openxmlformats.org/package/2006/relationships"><Relationship Id="rId3" Type="http://schemas.openxmlformats.org/officeDocument/2006/relationships/slide" Target="../slides/slide42.xml"/><Relationship Id="rId2" Type="http://schemas.openxmlformats.org/officeDocument/2006/relationships/notesMaster" Target="../notesMasters/notesMaster1.xml"/><Relationship Id="rId1" Type="http://schemas.openxmlformats.org/officeDocument/2006/relationships/tags" Target="../tags/tag42.xml"/></Relationships>
</file>

<file path=ppt/notesSlides/_rels/notesSlide43.xml.rels><?xml version="1.0" encoding="UTF-8" standalone="yes"?>
<Relationships xmlns="http://schemas.openxmlformats.org/package/2006/relationships"><Relationship Id="rId3" Type="http://schemas.openxmlformats.org/officeDocument/2006/relationships/slide" Target="../slides/slide43.xml"/><Relationship Id="rId2" Type="http://schemas.openxmlformats.org/officeDocument/2006/relationships/notesMaster" Target="../notesMasters/notesMaster1.xml"/><Relationship Id="rId1" Type="http://schemas.openxmlformats.org/officeDocument/2006/relationships/tags" Target="../tags/tag43.xml"/></Relationships>
</file>

<file path=ppt/notesSlides/_rels/notesSlide44.xml.rels><?xml version="1.0" encoding="UTF-8" standalone="yes"?>
<Relationships xmlns="http://schemas.openxmlformats.org/package/2006/relationships"><Relationship Id="rId3" Type="http://schemas.openxmlformats.org/officeDocument/2006/relationships/slide" Target="../slides/slide44.xml"/><Relationship Id="rId2" Type="http://schemas.openxmlformats.org/officeDocument/2006/relationships/notesMaster" Target="../notesMasters/notesMaster1.xml"/><Relationship Id="rId1" Type="http://schemas.openxmlformats.org/officeDocument/2006/relationships/tags" Target="../tags/tag44.xml"/></Relationships>
</file>

<file path=ppt/notesSlides/_rels/notesSlide45.xml.rels><?xml version="1.0" encoding="UTF-8" standalone="yes"?>
<Relationships xmlns="http://schemas.openxmlformats.org/package/2006/relationships"><Relationship Id="rId3" Type="http://schemas.openxmlformats.org/officeDocument/2006/relationships/slide" Target="../slides/slide45.xml"/><Relationship Id="rId2" Type="http://schemas.openxmlformats.org/officeDocument/2006/relationships/notesMaster" Target="../notesMasters/notesMaster1.xml"/><Relationship Id="rId1" Type="http://schemas.openxmlformats.org/officeDocument/2006/relationships/tags" Target="../tags/tag45.xml"/></Relationships>
</file>

<file path=ppt/notesSlides/_rels/notesSlide46.xml.rels><?xml version="1.0" encoding="UTF-8" standalone="yes"?>
<Relationships xmlns="http://schemas.openxmlformats.org/package/2006/relationships"><Relationship Id="rId3" Type="http://schemas.openxmlformats.org/officeDocument/2006/relationships/slide" Target="../slides/slide46.xml"/><Relationship Id="rId2" Type="http://schemas.openxmlformats.org/officeDocument/2006/relationships/notesMaster" Target="../notesMasters/notesMaster1.xml"/><Relationship Id="rId1" Type="http://schemas.openxmlformats.org/officeDocument/2006/relationships/tags" Target="../tags/tag46.xml"/></Relationships>
</file>

<file path=ppt/notesSlides/_rels/notesSlide47.xml.rels><?xml version="1.0" encoding="UTF-8" standalone="yes"?>
<Relationships xmlns="http://schemas.openxmlformats.org/package/2006/relationships"><Relationship Id="rId3" Type="http://schemas.openxmlformats.org/officeDocument/2006/relationships/slide" Target="../slides/slide47.xml"/><Relationship Id="rId2" Type="http://schemas.openxmlformats.org/officeDocument/2006/relationships/notesMaster" Target="../notesMasters/notesMaster1.xml"/><Relationship Id="rId1" Type="http://schemas.openxmlformats.org/officeDocument/2006/relationships/tags" Target="../tags/tag47.xml"/></Relationships>
</file>

<file path=ppt/notesSlides/_rels/notesSlide48.xml.rels><?xml version="1.0" encoding="UTF-8" standalone="yes"?>
<Relationships xmlns="http://schemas.openxmlformats.org/package/2006/relationships"><Relationship Id="rId3" Type="http://schemas.openxmlformats.org/officeDocument/2006/relationships/slide" Target="../slides/slide48.xml"/><Relationship Id="rId2" Type="http://schemas.openxmlformats.org/officeDocument/2006/relationships/notesMaster" Target="../notesMasters/notesMaster1.xml"/><Relationship Id="rId1" Type="http://schemas.openxmlformats.org/officeDocument/2006/relationships/tags" Target="../tags/tag48.xml"/></Relationships>
</file>

<file path=ppt/notesSlides/_rels/notesSlide49.xml.rels><?xml version="1.0" encoding="UTF-8" standalone="yes"?>
<Relationships xmlns="http://schemas.openxmlformats.org/package/2006/relationships"><Relationship Id="rId3" Type="http://schemas.openxmlformats.org/officeDocument/2006/relationships/slide" Target="../slides/slide49.xml"/><Relationship Id="rId2" Type="http://schemas.openxmlformats.org/officeDocument/2006/relationships/notesMaster" Target="../notesMasters/notesMaster1.xml"/><Relationship Id="rId1" Type="http://schemas.openxmlformats.org/officeDocument/2006/relationships/tags" Target="../tags/tag49.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50.xml.rels><?xml version="1.0" encoding="UTF-8" standalone="yes"?>
<Relationships xmlns="http://schemas.openxmlformats.org/package/2006/relationships"><Relationship Id="rId3" Type="http://schemas.openxmlformats.org/officeDocument/2006/relationships/slide" Target="../slides/slide50.xml"/><Relationship Id="rId2" Type="http://schemas.openxmlformats.org/officeDocument/2006/relationships/notesMaster" Target="../notesMasters/notesMaster1.xml"/><Relationship Id="rId1" Type="http://schemas.openxmlformats.org/officeDocument/2006/relationships/tags" Target="../tags/tag50.xml"/></Relationships>
</file>

<file path=ppt/notesSlides/_rels/notesSlide51.xml.rels><?xml version="1.0" encoding="UTF-8" standalone="yes"?>
<Relationships xmlns="http://schemas.openxmlformats.org/package/2006/relationships"><Relationship Id="rId3" Type="http://schemas.openxmlformats.org/officeDocument/2006/relationships/slide" Target="../slides/slide51.xml"/><Relationship Id="rId2" Type="http://schemas.openxmlformats.org/officeDocument/2006/relationships/notesMaster" Target="../notesMasters/notesMaster1.xml"/><Relationship Id="rId1" Type="http://schemas.openxmlformats.org/officeDocument/2006/relationships/tags" Target="../tags/tag51.xml"/></Relationships>
</file>

<file path=ppt/notesSlides/_rels/notesSlide52.xml.rels><?xml version="1.0" encoding="UTF-8" standalone="yes"?>
<Relationships xmlns="http://schemas.openxmlformats.org/package/2006/relationships"><Relationship Id="rId3" Type="http://schemas.openxmlformats.org/officeDocument/2006/relationships/slide" Target="../slides/slide52.xml"/><Relationship Id="rId2" Type="http://schemas.openxmlformats.org/officeDocument/2006/relationships/notesMaster" Target="../notesMasters/notesMaster1.xml"/><Relationship Id="rId1" Type="http://schemas.openxmlformats.org/officeDocument/2006/relationships/tags" Target="../tags/tag52.xml"/></Relationships>
</file>

<file path=ppt/notesSlides/_rels/notesSlide53.xml.rels><?xml version="1.0" encoding="UTF-8" standalone="yes"?>
<Relationships xmlns="http://schemas.openxmlformats.org/package/2006/relationships"><Relationship Id="rId3" Type="http://schemas.openxmlformats.org/officeDocument/2006/relationships/slide" Target="../slides/slide53.xml"/><Relationship Id="rId2" Type="http://schemas.openxmlformats.org/officeDocument/2006/relationships/notesMaster" Target="../notesMasters/notesMaster1.xml"/><Relationship Id="rId1" Type="http://schemas.openxmlformats.org/officeDocument/2006/relationships/tags" Target="../tags/tag53.xml"/></Relationships>
</file>

<file path=ppt/notesSlides/_rels/notesSlide54.xml.rels><?xml version="1.0" encoding="UTF-8" standalone="yes"?>
<Relationships xmlns="http://schemas.openxmlformats.org/package/2006/relationships"><Relationship Id="rId3" Type="http://schemas.openxmlformats.org/officeDocument/2006/relationships/slide" Target="../slides/slide54.xml"/><Relationship Id="rId2" Type="http://schemas.openxmlformats.org/officeDocument/2006/relationships/notesMaster" Target="../notesMasters/notesMaster1.xml"/><Relationship Id="rId1" Type="http://schemas.openxmlformats.org/officeDocument/2006/relationships/tags" Target="../tags/tag54.xml"/></Relationships>
</file>

<file path=ppt/notesSlides/_rels/notesSlide55.xml.rels><?xml version="1.0" encoding="UTF-8" standalone="yes"?>
<Relationships xmlns="http://schemas.openxmlformats.org/package/2006/relationships"><Relationship Id="rId3" Type="http://schemas.openxmlformats.org/officeDocument/2006/relationships/slide" Target="../slides/slide55.xml"/><Relationship Id="rId2" Type="http://schemas.openxmlformats.org/officeDocument/2006/relationships/notesMaster" Target="../notesMasters/notesMaster1.xml"/><Relationship Id="rId1" Type="http://schemas.openxmlformats.org/officeDocument/2006/relationships/tags" Target="../tags/tag55.xml"/></Relationships>
</file>

<file path=ppt/notesSlides/_rels/notesSlide56.xml.rels><?xml version="1.0" encoding="UTF-8" standalone="yes"?>
<Relationships xmlns="http://schemas.openxmlformats.org/package/2006/relationships"><Relationship Id="rId3" Type="http://schemas.openxmlformats.org/officeDocument/2006/relationships/slide" Target="../slides/slide56.xml"/><Relationship Id="rId2" Type="http://schemas.openxmlformats.org/officeDocument/2006/relationships/notesMaster" Target="../notesMasters/notesMaster1.xml"/><Relationship Id="rId1" Type="http://schemas.openxmlformats.org/officeDocument/2006/relationships/tags" Target="../tags/tag56.xml"/></Relationships>
</file>

<file path=ppt/notesSlides/_rels/notesSlide57.xml.rels><?xml version="1.0" encoding="UTF-8" standalone="yes"?>
<Relationships xmlns="http://schemas.openxmlformats.org/package/2006/relationships"><Relationship Id="rId3" Type="http://schemas.openxmlformats.org/officeDocument/2006/relationships/slide" Target="../slides/slide57.xml"/><Relationship Id="rId2" Type="http://schemas.openxmlformats.org/officeDocument/2006/relationships/notesMaster" Target="../notesMasters/notesMaster1.xml"/><Relationship Id="rId1" Type="http://schemas.openxmlformats.org/officeDocument/2006/relationships/tags" Target="../tags/tag57.xml"/></Relationships>
</file>

<file path=ppt/notesSlides/_rels/notesSlide58.xml.rels><?xml version="1.0" encoding="UTF-8" standalone="yes"?>
<Relationships xmlns="http://schemas.openxmlformats.org/package/2006/relationships"><Relationship Id="rId3" Type="http://schemas.openxmlformats.org/officeDocument/2006/relationships/slide" Target="../slides/slide58.xml"/><Relationship Id="rId2" Type="http://schemas.openxmlformats.org/officeDocument/2006/relationships/notesMaster" Target="../notesMasters/notesMaster1.xml"/><Relationship Id="rId1" Type="http://schemas.openxmlformats.org/officeDocument/2006/relationships/tags" Target="../tags/tag58.xml"/></Relationships>
</file>

<file path=ppt/notesSlides/_rels/notesSlide59.xml.rels><?xml version="1.0" encoding="UTF-8" standalone="yes"?>
<Relationships xmlns="http://schemas.openxmlformats.org/package/2006/relationships"><Relationship Id="rId3" Type="http://schemas.openxmlformats.org/officeDocument/2006/relationships/slide" Target="../slides/slide59.xml"/><Relationship Id="rId2" Type="http://schemas.openxmlformats.org/officeDocument/2006/relationships/notesMaster" Target="../notesMasters/notesMaster1.xml"/><Relationship Id="rId1" Type="http://schemas.openxmlformats.org/officeDocument/2006/relationships/tags" Target="../tags/tag59.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60.xml.rels><?xml version="1.0" encoding="UTF-8" standalone="yes"?>
<Relationships xmlns="http://schemas.openxmlformats.org/package/2006/relationships"><Relationship Id="rId3" Type="http://schemas.openxmlformats.org/officeDocument/2006/relationships/slide" Target="../slides/slide60.xml"/><Relationship Id="rId2" Type="http://schemas.openxmlformats.org/officeDocument/2006/relationships/notesMaster" Target="../notesMasters/notesMaster1.xml"/><Relationship Id="rId1" Type="http://schemas.openxmlformats.org/officeDocument/2006/relationships/tags" Target="../tags/tag60.xml"/></Relationships>
</file>

<file path=ppt/notesSlides/_rels/notesSlide61.xml.rels><?xml version="1.0" encoding="UTF-8" standalone="yes"?>
<Relationships xmlns="http://schemas.openxmlformats.org/package/2006/relationships"><Relationship Id="rId3" Type="http://schemas.openxmlformats.org/officeDocument/2006/relationships/slide" Target="../slides/slide61.xml"/><Relationship Id="rId2" Type="http://schemas.openxmlformats.org/officeDocument/2006/relationships/notesMaster" Target="../notesMasters/notesMaster1.xml"/><Relationship Id="rId1" Type="http://schemas.openxmlformats.org/officeDocument/2006/relationships/tags" Target="../tags/tag61.xml"/></Relationships>
</file>

<file path=ppt/notesSlides/_rels/notesSlide62.xml.rels><?xml version="1.0" encoding="UTF-8" standalone="yes"?>
<Relationships xmlns="http://schemas.openxmlformats.org/package/2006/relationships"><Relationship Id="rId3" Type="http://schemas.openxmlformats.org/officeDocument/2006/relationships/slide" Target="../slides/slide62.xml"/><Relationship Id="rId2" Type="http://schemas.openxmlformats.org/officeDocument/2006/relationships/notesMaster" Target="../notesMasters/notesMaster1.xml"/><Relationship Id="rId1" Type="http://schemas.openxmlformats.org/officeDocument/2006/relationships/tags" Target="../tags/tag62.xml"/></Relationships>
</file>

<file path=ppt/notesSlides/_rels/notesSlide63.xml.rels><?xml version="1.0" encoding="UTF-8" standalone="yes"?>
<Relationships xmlns="http://schemas.openxmlformats.org/package/2006/relationships"><Relationship Id="rId3" Type="http://schemas.openxmlformats.org/officeDocument/2006/relationships/slide" Target="../slides/slide63.xml"/><Relationship Id="rId2" Type="http://schemas.openxmlformats.org/officeDocument/2006/relationships/notesMaster" Target="../notesMasters/notesMaster1.xml"/><Relationship Id="rId1" Type="http://schemas.openxmlformats.org/officeDocument/2006/relationships/tags" Target="../tags/tag70.xml"/></Relationships>
</file>

<file path=ppt/notesSlides/_rels/notesSlide64.xml.rels><?xml version="1.0" encoding="UTF-8" standalone="yes"?>
<Relationships xmlns="http://schemas.openxmlformats.org/package/2006/relationships"><Relationship Id="rId3" Type="http://schemas.openxmlformats.org/officeDocument/2006/relationships/slide" Target="../slides/slide64.xml"/><Relationship Id="rId2" Type="http://schemas.openxmlformats.org/officeDocument/2006/relationships/notesMaster" Target="../notesMasters/notesMaster1.xml"/><Relationship Id="rId1" Type="http://schemas.openxmlformats.org/officeDocument/2006/relationships/tags" Target="../tags/tag71.xml"/></Relationships>
</file>

<file path=ppt/notesSlides/_rels/notesSlide65.xml.rels><?xml version="1.0" encoding="UTF-8" standalone="yes"?>
<Relationships xmlns="http://schemas.openxmlformats.org/package/2006/relationships"><Relationship Id="rId3" Type="http://schemas.openxmlformats.org/officeDocument/2006/relationships/slide" Target="../slides/slide65.xml"/><Relationship Id="rId2" Type="http://schemas.openxmlformats.org/officeDocument/2006/relationships/notesMaster" Target="../notesMasters/notesMaster1.xml"/><Relationship Id="rId1" Type="http://schemas.openxmlformats.org/officeDocument/2006/relationships/tags" Target="../tags/tag72.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slide" Target="../slides/slide69.xml"/><Relationship Id="rId2" Type="http://schemas.openxmlformats.org/officeDocument/2006/relationships/notesMaster" Target="../notesMasters/notesMaster1.xml"/><Relationship Id="rId1" Type="http://schemas.openxmlformats.org/officeDocument/2006/relationships/tags" Target="../tags/tag73.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ags" Target="../tags/tag9.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3" Type="http://schemas.openxmlformats.org/officeDocument/2006/relationships/slide" Target="../slides/slide164.xml"/><Relationship Id="rId2" Type="http://schemas.openxmlformats.org/officeDocument/2006/relationships/notesMaster" Target="../notesMasters/notesMaster1.xml"/><Relationship Id="rId1" Type="http://schemas.openxmlformats.org/officeDocument/2006/relationships/tags" Target="../tags/tag84.xml"/></Relationships>
</file>

<file path=ppt/notesSlides/_rels/notesSlide97.xml.rels><?xml version="1.0" encoding="UTF-8" standalone="yes"?>
<Relationships xmlns="http://schemas.openxmlformats.org/package/2006/relationships"><Relationship Id="rId3" Type="http://schemas.openxmlformats.org/officeDocument/2006/relationships/slide" Target="../slides/slide166.xml"/><Relationship Id="rId2" Type="http://schemas.openxmlformats.org/officeDocument/2006/relationships/notesMaster" Target="../notesMasters/notesMaster1.xml"/><Relationship Id="rId1" Type="http://schemas.openxmlformats.org/officeDocument/2006/relationships/tags" Target="../tags/tag85.xml"/></Relationships>
</file>

<file path=ppt/notesSlides/_rels/notesSlide98.xml.rels><?xml version="1.0" encoding="UTF-8" standalone="yes"?>
<Relationships xmlns="http://schemas.openxmlformats.org/package/2006/relationships"><Relationship Id="rId3" Type="http://schemas.openxmlformats.org/officeDocument/2006/relationships/slide" Target="../slides/slide171.xml"/><Relationship Id="rId2" Type="http://schemas.openxmlformats.org/officeDocument/2006/relationships/notesMaster" Target="../notesMasters/notesMaster1.xml"/><Relationship Id="rId1" Type="http://schemas.openxmlformats.org/officeDocument/2006/relationships/tags" Target="../tags/tag86.xml"/></Relationships>
</file>

<file path=ppt/notesSlides/_rels/notesSlide99.xml.rels><?xml version="1.0" encoding="UTF-8" standalone="yes"?>
<Relationships xmlns="http://schemas.openxmlformats.org/package/2006/relationships"><Relationship Id="rId3" Type="http://schemas.openxmlformats.org/officeDocument/2006/relationships/slide" Target="../slides/slide172.xml"/><Relationship Id="rId2" Type="http://schemas.openxmlformats.org/officeDocument/2006/relationships/notesMaster" Target="../notesMasters/notesMaster1.xml"/><Relationship Id="rId1" Type="http://schemas.openxmlformats.org/officeDocument/2006/relationships/tags" Target="../tags/tag8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4763295-3A82-4836-860D-F389BB181D13}" type="slidenum">
              <a:rPr lang="en-US" smtClean="0"/>
              <a:pPr>
                <a:defRPr/>
              </a:pPr>
              <a:t>1</a:t>
            </a:fld>
            <a:endParaRPr lang="en-US"/>
          </a:p>
        </p:txBody>
      </p:sp>
    </p:spTree>
    <p:extLst>
      <p:ext uri="{BB962C8B-B14F-4D97-AF65-F5344CB8AC3E}">
        <p14:creationId xmlns:p14="http://schemas.microsoft.com/office/powerpoint/2010/main" val="2149653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4763295-3A82-4836-860D-F389BB181D13}" type="slidenum">
              <a:rPr lang="en-US" smtClean="0"/>
              <a:pPr>
                <a:defRPr/>
              </a:pPr>
              <a:t>10</a:t>
            </a:fld>
            <a:endParaRPr lang="en-US"/>
          </a:p>
        </p:txBody>
      </p:sp>
    </p:spTree>
    <p:extLst>
      <p:ext uri="{BB962C8B-B14F-4D97-AF65-F5344CB8AC3E}">
        <p14:creationId xmlns:p14="http://schemas.microsoft.com/office/powerpoint/2010/main" val="336909464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Slide Image Placeholder 1"/>
          <p:cNvSpPr>
            <a:spLocks noGrp="1" noRot="1" noChangeAspect="1" noTextEdit="1"/>
          </p:cNvSpPr>
          <p:nvPr>
            <p:ph type="sldImg"/>
          </p:nvPr>
        </p:nvSpPr>
        <p:spPr>
          <a:ln/>
        </p:spPr>
      </p:sp>
      <p:sp>
        <p:nvSpPr>
          <p:cNvPr id="508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06884" name="Slide Number Placeholder 3"/>
          <p:cNvSpPr>
            <a:spLocks noGrp="1"/>
          </p:cNvSpPr>
          <p:nvPr>
            <p:ph type="sldNum" sz="quarter" idx="5"/>
          </p:nvPr>
        </p:nvSpPr>
        <p:spPr/>
        <p:txBody>
          <a:bodyPr/>
          <a:lstStyle/>
          <a:p>
            <a:pPr>
              <a:defRPr/>
            </a:pPr>
            <a:fld id="{BC0E3DA1-CAC5-430D-A49E-69805C39E10E}" type="slidenum">
              <a:rPr lang="en-US" smtClean="0"/>
              <a:pPr>
                <a:defRPr/>
              </a:pPr>
              <a:t>175</a:t>
            </a:fld>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Slide Image Placeholder 1"/>
          <p:cNvSpPr>
            <a:spLocks noGrp="1" noRot="1" noChangeAspect="1" noTextEdit="1"/>
          </p:cNvSpPr>
          <p:nvPr>
            <p:ph type="sldImg"/>
          </p:nvPr>
        </p:nvSpPr>
        <p:spPr>
          <a:ln/>
        </p:spPr>
      </p:sp>
      <p:sp>
        <p:nvSpPr>
          <p:cNvPr id="506883" name="Notes Placeholder 2"/>
          <p:cNvSpPr>
            <a:spLocks noGrp="1"/>
          </p:cNvSpPr>
          <p:nvPr>
            <p:ph type="body" idx="1"/>
          </p:nvPr>
        </p:nvSpPr>
        <p:spPr>
          <a:noFill/>
          <a:ln/>
        </p:spPr>
        <p:txBody>
          <a:bodyPr/>
          <a:lstStyle/>
          <a:p>
            <a:endParaRPr lang="en-US"/>
          </a:p>
        </p:txBody>
      </p:sp>
      <p:sp>
        <p:nvSpPr>
          <p:cNvPr id="504836" name="Slide Number Placeholder 3"/>
          <p:cNvSpPr>
            <a:spLocks noGrp="1"/>
          </p:cNvSpPr>
          <p:nvPr>
            <p:ph type="sldNum" sz="quarter" idx="5"/>
          </p:nvPr>
        </p:nvSpPr>
        <p:spPr/>
        <p:txBody>
          <a:bodyPr/>
          <a:lstStyle/>
          <a:p>
            <a:pPr>
              <a:defRPr/>
            </a:pPr>
            <a:fld id="{73BDAED1-370B-44B6-A471-145419E27498}" type="slidenum">
              <a:rPr lang="en-US" smtClean="0"/>
              <a:pPr>
                <a:defRPr/>
              </a:pPr>
              <a:t>176</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E30AAEA-950E-4924-9DA6-14B8B13BE577}" type="slidenum">
              <a:rPr lang="en-US" smtClean="0"/>
              <a:pPr/>
              <a:t>196</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7"/>
          <p:cNvSpPr>
            <a:spLocks noGrp="1" noChangeArrowheads="1"/>
          </p:cNvSpPr>
          <p:nvPr>
            <p:ph type="sldNum" sz="quarter" idx="5"/>
          </p:nvPr>
        </p:nvSpPr>
        <p:spPr>
          <a:noFill/>
        </p:spPr>
        <p:txBody>
          <a:bodyPr/>
          <a:lstStyle/>
          <a:p>
            <a:fld id="{EF2D47A4-92E6-4997-9134-52367434EB59}" type="slidenum">
              <a:rPr lang="en-US"/>
              <a:pPr/>
              <a:t>201</a:t>
            </a:fld>
            <a:endParaRPr lang="en-US"/>
          </a:p>
        </p:txBody>
      </p:sp>
      <p:sp>
        <p:nvSpPr>
          <p:cNvPr id="530435" name="Rectangle 2"/>
          <p:cNvSpPr>
            <a:spLocks noGrp="1" noRot="1" noChangeAspect="1" noChangeArrowheads="1" noTextEdit="1"/>
          </p:cNvSpPr>
          <p:nvPr>
            <p:ph type="sldImg"/>
          </p:nvPr>
        </p:nvSpPr>
        <p:spPr>
          <a:ln/>
        </p:spPr>
      </p:sp>
      <p:sp>
        <p:nvSpPr>
          <p:cNvPr id="530436"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Slide Image Placeholder 1"/>
          <p:cNvSpPr>
            <a:spLocks noGrp="1" noRot="1" noChangeAspect="1" noTextEdit="1"/>
          </p:cNvSpPr>
          <p:nvPr>
            <p:ph type="sldImg"/>
          </p:nvPr>
        </p:nvSpPr>
        <p:spPr>
          <a:ln/>
        </p:spPr>
      </p:sp>
      <p:sp>
        <p:nvSpPr>
          <p:cNvPr id="550915" name="Notes Placeholder 2"/>
          <p:cNvSpPr>
            <a:spLocks noGrp="1"/>
          </p:cNvSpPr>
          <p:nvPr>
            <p:ph type="body" idx="1"/>
          </p:nvPr>
        </p:nvSpPr>
        <p:spPr>
          <a:noFill/>
          <a:ln/>
        </p:spPr>
        <p:txBody>
          <a:bodyPr/>
          <a:lstStyle/>
          <a:p>
            <a:endParaRPr lang="en-US"/>
          </a:p>
        </p:txBody>
      </p:sp>
      <p:sp>
        <p:nvSpPr>
          <p:cNvPr id="550916" name="Slide Number Placeholder 3"/>
          <p:cNvSpPr>
            <a:spLocks noGrp="1"/>
          </p:cNvSpPr>
          <p:nvPr>
            <p:ph type="sldNum" sz="quarter" idx="5"/>
          </p:nvPr>
        </p:nvSpPr>
        <p:spPr/>
        <p:txBody>
          <a:bodyPr/>
          <a:lstStyle/>
          <a:p>
            <a:pPr>
              <a:defRPr/>
            </a:pPr>
            <a:fld id="{A6EC981F-76AE-44FD-BC50-EA4031EF2396}" type="slidenum">
              <a:rPr lang="en-US" smtClean="0"/>
              <a:pPr>
                <a:defRPr/>
              </a:pPr>
              <a:t>215</a:t>
            </a:fld>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Slide Image Placeholder 1"/>
          <p:cNvSpPr>
            <a:spLocks noGrp="1" noRot="1" noChangeAspect="1" noTextEdit="1"/>
          </p:cNvSpPr>
          <p:nvPr>
            <p:ph type="sldImg"/>
          </p:nvPr>
        </p:nvSpPr>
        <p:spPr>
          <a:ln/>
        </p:spPr>
      </p:sp>
      <p:sp>
        <p:nvSpPr>
          <p:cNvPr id="552963" name="Notes Placeholder 2"/>
          <p:cNvSpPr>
            <a:spLocks noGrp="1"/>
          </p:cNvSpPr>
          <p:nvPr>
            <p:ph type="body" idx="1"/>
          </p:nvPr>
        </p:nvSpPr>
        <p:spPr>
          <a:noFill/>
          <a:ln/>
        </p:spPr>
        <p:txBody>
          <a:bodyPr/>
          <a:lstStyle/>
          <a:p>
            <a:endParaRPr lang="en-US"/>
          </a:p>
        </p:txBody>
      </p:sp>
      <p:sp>
        <p:nvSpPr>
          <p:cNvPr id="552964" name="Slide Number Placeholder 3"/>
          <p:cNvSpPr>
            <a:spLocks noGrp="1"/>
          </p:cNvSpPr>
          <p:nvPr>
            <p:ph type="sldNum" sz="quarter" idx="5"/>
          </p:nvPr>
        </p:nvSpPr>
        <p:spPr/>
        <p:txBody>
          <a:bodyPr/>
          <a:lstStyle/>
          <a:p>
            <a:pPr>
              <a:defRPr/>
            </a:pPr>
            <a:fld id="{23E7596F-0AEE-47CA-9A9F-B1778BC99D4F}" type="slidenum">
              <a:rPr lang="en-US" smtClean="0"/>
              <a:pPr>
                <a:defRPr/>
              </a:pPr>
              <a:t>218</a:t>
            </a:fld>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Slide Image Placeholder 1"/>
          <p:cNvSpPr>
            <a:spLocks noGrp="1" noRot="1" noChangeAspect="1" noTextEdit="1"/>
          </p:cNvSpPr>
          <p:nvPr>
            <p:ph type="sldImg"/>
          </p:nvPr>
        </p:nvSpPr>
        <p:spPr>
          <a:ln/>
        </p:spPr>
      </p:sp>
      <p:sp>
        <p:nvSpPr>
          <p:cNvPr id="555011" name="Notes Placeholder 2"/>
          <p:cNvSpPr>
            <a:spLocks noGrp="1"/>
          </p:cNvSpPr>
          <p:nvPr>
            <p:ph type="body" idx="1"/>
          </p:nvPr>
        </p:nvSpPr>
        <p:spPr>
          <a:noFill/>
          <a:ln/>
        </p:spPr>
        <p:txBody>
          <a:bodyPr/>
          <a:lstStyle/>
          <a:p>
            <a:endParaRPr lang="en-US"/>
          </a:p>
        </p:txBody>
      </p:sp>
      <p:sp>
        <p:nvSpPr>
          <p:cNvPr id="555012" name="Slide Number Placeholder 3"/>
          <p:cNvSpPr>
            <a:spLocks noGrp="1"/>
          </p:cNvSpPr>
          <p:nvPr>
            <p:ph type="sldNum" sz="quarter" idx="5"/>
          </p:nvPr>
        </p:nvSpPr>
        <p:spPr/>
        <p:txBody>
          <a:bodyPr/>
          <a:lstStyle/>
          <a:p>
            <a:pPr>
              <a:defRPr/>
            </a:pPr>
            <a:fld id="{BDC999F3-0FF9-4795-8D2E-44D0D2020163}" type="slidenum">
              <a:rPr lang="en-US" smtClean="0"/>
              <a:pPr>
                <a:defRPr/>
              </a:pPr>
              <a:t>219</a:t>
            </a:fld>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Slide Image Placeholder 1"/>
          <p:cNvSpPr>
            <a:spLocks noGrp="1" noRot="1" noChangeAspect="1" noTextEdit="1"/>
          </p:cNvSpPr>
          <p:nvPr>
            <p:ph type="sldImg"/>
          </p:nvPr>
        </p:nvSpPr>
        <p:spPr>
          <a:ln/>
        </p:spPr>
      </p:sp>
      <p:sp>
        <p:nvSpPr>
          <p:cNvPr id="556035" name="Notes Placeholder 2"/>
          <p:cNvSpPr>
            <a:spLocks noGrp="1"/>
          </p:cNvSpPr>
          <p:nvPr>
            <p:ph type="body" idx="1"/>
          </p:nvPr>
        </p:nvSpPr>
        <p:spPr>
          <a:noFill/>
          <a:ln/>
        </p:spPr>
        <p:txBody>
          <a:bodyPr/>
          <a:lstStyle/>
          <a:p>
            <a:endParaRPr lang="en-US"/>
          </a:p>
        </p:txBody>
      </p:sp>
      <p:sp>
        <p:nvSpPr>
          <p:cNvPr id="556036" name="Slide Number Placeholder 3"/>
          <p:cNvSpPr>
            <a:spLocks noGrp="1"/>
          </p:cNvSpPr>
          <p:nvPr>
            <p:ph type="sldNum" sz="quarter" idx="5"/>
          </p:nvPr>
        </p:nvSpPr>
        <p:spPr/>
        <p:txBody>
          <a:bodyPr/>
          <a:lstStyle/>
          <a:p>
            <a:pPr>
              <a:defRPr/>
            </a:pPr>
            <a:fld id="{52FCF3F4-E5A5-4509-BA3B-46F46C6D652D}" type="slidenum">
              <a:rPr lang="en-US" smtClean="0"/>
              <a:pPr>
                <a:defRPr/>
              </a:pPr>
              <a:t>220</a:t>
            </a:fld>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Slide Image Placeholder 1"/>
          <p:cNvSpPr>
            <a:spLocks noGrp="1" noRot="1" noChangeAspect="1" noTextEdit="1"/>
          </p:cNvSpPr>
          <p:nvPr>
            <p:ph type="sldImg"/>
          </p:nvPr>
        </p:nvSpPr>
        <p:spPr>
          <a:ln/>
        </p:spPr>
      </p:sp>
      <p:sp>
        <p:nvSpPr>
          <p:cNvPr id="557059" name="Notes Placeholder 2"/>
          <p:cNvSpPr>
            <a:spLocks noGrp="1"/>
          </p:cNvSpPr>
          <p:nvPr>
            <p:ph type="body" idx="1"/>
          </p:nvPr>
        </p:nvSpPr>
        <p:spPr>
          <a:noFill/>
          <a:ln/>
        </p:spPr>
        <p:txBody>
          <a:bodyPr/>
          <a:lstStyle/>
          <a:p>
            <a:endParaRPr lang="en-US"/>
          </a:p>
        </p:txBody>
      </p:sp>
      <p:sp>
        <p:nvSpPr>
          <p:cNvPr id="557060" name="Slide Number Placeholder 3"/>
          <p:cNvSpPr>
            <a:spLocks noGrp="1"/>
          </p:cNvSpPr>
          <p:nvPr>
            <p:ph type="sldNum" sz="quarter" idx="5"/>
          </p:nvPr>
        </p:nvSpPr>
        <p:spPr/>
        <p:txBody>
          <a:bodyPr/>
          <a:lstStyle/>
          <a:p>
            <a:pPr>
              <a:defRPr/>
            </a:pPr>
            <a:fld id="{020CE339-D937-478F-B7E3-4463D3F969A2}" type="slidenum">
              <a:rPr lang="en-US" smtClean="0"/>
              <a:pPr>
                <a:defRPr/>
              </a:pPr>
              <a:t>222</a:t>
            </a:fld>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Slide Image Placeholder 1"/>
          <p:cNvSpPr>
            <a:spLocks noGrp="1" noRot="1" noChangeAspect="1" noTextEdit="1"/>
          </p:cNvSpPr>
          <p:nvPr>
            <p:ph type="sldImg"/>
          </p:nvPr>
        </p:nvSpPr>
        <p:spPr>
          <a:ln/>
        </p:spPr>
      </p:sp>
      <p:sp>
        <p:nvSpPr>
          <p:cNvPr id="558083" name="Notes Placeholder 2"/>
          <p:cNvSpPr>
            <a:spLocks noGrp="1"/>
          </p:cNvSpPr>
          <p:nvPr>
            <p:ph type="body" idx="1"/>
          </p:nvPr>
        </p:nvSpPr>
        <p:spPr>
          <a:noFill/>
          <a:ln/>
        </p:spPr>
        <p:txBody>
          <a:bodyPr/>
          <a:lstStyle/>
          <a:p>
            <a:endParaRPr lang="en-US"/>
          </a:p>
        </p:txBody>
      </p:sp>
      <p:sp>
        <p:nvSpPr>
          <p:cNvPr id="558084" name="Slide Number Placeholder 3"/>
          <p:cNvSpPr>
            <a:spLocks noGrp="1"/>
          </p:cNvSpPr>
          <p:nvPr>
            <p:ph type="sldNum" sz="quarter" idx="5"/>
          </p:nvPr>
        </p:nvSpPr>
        <p:spPr/>
        <p:txBody>
          <a:bodyPr/>
          <a:lstStyle/>
          <a:p>
            <a:pPr>
              <a:defRPr/>
            </a:pPr>
            <a:fld id="{22A4B0DB-1362-47A8-98A5-3DCC39DBC2CA}" type="slidenum">
              <a:rPr lang="en-US" smtClean="0"/>
              <a:pPr>
                <a:defRPr/>
              </a:pPr>
              <a:t>223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4763295-3A82-4836-860D-F389BB181D13}" type="slidenum">
              <a:rPr lang="en-US" smtClean="0"/>
              <a:pPr>
                <a:defRPr/>
              </a:pPr>
              <a:t>11</a:t>
            </a:fld>
            <a:endParaRPr lang="en-US"/>
          </a:p>
        </p:txBody>
      </p:sp>
    </p:spTree>
    <p:extLst>
      <p:ext uri="{BB962C8B-B14F-4D97-AF65-F5344CB8AC3E}">
        <p14:creationId xmlns:p14="http://schemas.microsoft.com/office/powerpoint/2010/main" val="289850686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E30AAEA-950E-4924-9DA6-14B8B13BE577}" type="slidenum">
              <a:rPr lang="en-US" smtClean="0"/>
              <a:pPr/>
              <a:t>233</a:t>
            </a:fld>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2988" eaLnBrk="1" hangingPunct="1">
              <a:defRPr/>
            </a:pPr>
            <a:r>
              <a:rPr lang="en-US" dirty="0"/>
              <a:t>This step was very important for Frankie, as it is for many children like him, because it helped him realize that he can be successful despite his cognitive weaknesses and that he is not “stupid,” as he put it. </a:t>
            </a:r>
          </a:p>
          <a:p>
            <a:endParaRPr lang="en-US" dirty="0"/>
          </a:p>
        </p:txBody>
      </p:sp>
      <p:sp>
        <p:nvSpPr>
          <p:cNvPr id="4" name="Slide Number Placeholder 3"/>
          <p:cNvSpPr>
            <a:spLocks noGrp="1"/>
          </p:cNvSpPr>
          <p:nvPr>
            <p:ph type="sldNum" sz="quarter" idx="10"/>
          </p:nvPr>
        </p:nvSpPr>
        <p:spPr/>
        <p:txBody>
          <a:bodyPr/>
          <a:lstStyle/>
          <a:p>
            <a:fld id="{FCD19F8F-7E43-442B-AF24-E5D402849400}" type="slidenum">
              <a:rPr lang="en-US" smtClean="0"/>
              <a:pPr/>
              <a:t>235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4763295-3A82-4836-860D-F389BB181D13}" type="slidenum">
              <a:rPr lang="en-US" smtClean="0"/>
              <a:pPr>
                <a:defRPr/>
              </a:pPr>
              <a:t>12</a:t>
            </a:fld>
            <a:endParaRPr lang="en-US"/>
          </a:p>
        </p:txBody>
      </p:sp>
    </p:spTree>
    <p:extLst>
      <p:ext uri="{BB962C8B-B14F-4D97-AF65-F5344CB8AC3E}">
        <p14:creationId xmlns:p14="http://schemas.microsoft.com/office/powerpoint/2010/main" val="32994192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4763295-3A82-4836-860D-F389BB181D13}" type="slidenum">
              <a:rPr lang="en-US" smtClean="0"/>
              <a:pPr>
                <a:defRPr/>
              </a:pPr>
              <a:t>13</a:t>
            </a:fld>
            <a:endParaRPr lang="en-US"/>
          </a:p>
        </p:txBody>
      </p:sp>
    </p:spTree>
    <p:extLst>
      <p:ext uri="{BB962C8B-B14F-4D97-AF65-F5344CB8AC3E}">
        <p14:creationId xmlns:p14="http://schemas.microsoft.com/office/powerpoint/2010/main" val="12069827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4763295-3A82-4836-860D-F389BB181D13}" type="slidenum">
              <a:rPr lang="en-US" smtClean="0"/>
              <a:pPr>
                <a:defRPr/>
              </a:pPr>
              <a:t>14</a:t>
            </a:fld>
            <a:endParaRPr lang="en-US"/>
          </a:p>
        </p:txBody>
      </p:sp>
    </p:spTree>
    <p:extLst>
      <p:ext uri="{BB962C8B-B14F-4D97-AF65-F5344CB8AC3E}">
        <p14:creationId xmlns:p14="http://schemas.microsoft.com/office/powerpoint/2010/main" val="37435914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4763295-3A82-4836-860D-F389BB181D13}" type="slidenum">
              <a:rPr lang="en-US" smtClean="0"/>
              <a:pPr>
                <a:defRPr/>
              </a:pPr>
              <a:t>15</a:t>
            </a:fld>
            <a:endParaRPr lang="en-US"/>
          </a:p>
        </p:txBody>
      </p:sp>
    </p:spTree>
    <p:extLst>
      <p:ext uri="{BB962C8B-B14F-4D97-AF65-F5344CB8AC3E}">
        <p14:creationId xmlns:p14="http://schemas.microsoft.com/office/powerpoint/2010/main" val="16835592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4763295-3A82-4836-860D-F389BB181D13}" type="slidenum">
              <a:rPr lang="en-US" smtClean="0"/>
              <a:pPr>
                <a:defRPr/>
              </a:pPr>
              <a:t>16</a:t>
            </a:fld>
            <a:endParaRPr lang="en-US"/>
          </a:p>
        </p:txBody>
      </p:sp>
    </p:spTree>
    <p:extLst>
      <p:ext uri="{BB962C8B-B14F-4D97-AF65-F5344CB8AC3E}">
        <p14:creationId xmlns:p14="http://schemas.microsoft.com/office/powerpoint/2010/main" val="6694342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4763295-3A82-4836-860D-F389BB181D13}" type="slidenum">
              <a:rPr lang="en-US" smtClean="0"/>
              <a:pPr>
                <a:defRPr/>
              </a:pPr>
              <a:t>17</a:t>
            </a:fld>
            <a:endParaRPr lang="en-US"/>
          </a:p>
        </p:txBody>
      </p:sp>
    </p:spTree>
    <p:extLst>
      <p:ext uri="{BB962C8B-B14F-4D97-AF65-F5344CB8AC3E}">
        <p14:creationId xmlns:p14="http://schemas.microsoft.com/office/powerpoint/2010/main" val="23692214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4763295-3A82-4836-860D-F389BB181D13}" type="slidenum">
              <a:rPr lang="en-US" smtClean="0"/>
              <a:pPr>
                <a:defRPr/>
              </a:pPr>
              <a:t>18</a:t>
            </a:fld>
            <a:endParaRPr lang="en-US"/>
          </a:p>
        </p:txBody>
      </p:sp>
    </p:spTree>
    <p:extLst>
      <p:ext uri="{BB962C8B-B14F-4D97-AF65-F5344CB8AC3E}">
        <p14:creationId xmlns:p14="http://schemas.microsoft.com/office/powerpoint/2010/main" val="25575032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4763295-3A82-4836-860D-F389BB181D13}" type="slidenum">
              <a:rPr lang="en-US" smtClean="0"/>
              <a:pPr>
                <a:defRPr/>
              </a:pPr>
              <a:t>19</a:t>
            </a:fld>
            <a:endParaRPr lang="en-US"/>
          </a:p>
        </p:txBody>
      </p:sp>
    </p:spTree>
    <p:extLst>
      <p:ext uri="{BB962C8B-B14F-4D97-AF65-F5344CB8AC3E}">
        <p14:creationId xmlns:p14="http://schemas.microsoft.com/office/powerpoint/2010/main" val="3752725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4763295-3A82-4836-860D-F389BB181D13}" type="slidenum">
              <a:rPr lang="en-US" smtClean="0"/>
              <a:pPr>
                <a:defRPr/>
              </a:pPr>
              <a:t>2</a:t>
            </a:fld>
            <a:endParaRPr lang="en-US"/>
          </a:p>
        </p:txBody>
      </p:sp>
    </p:spTree>
    <p:extLst>
      <p:ext uri="{BB962C8B-B14F-4D97-AF65-F5344CB8AC3E}">
        <p14:creationId xmlns:p14="http://schemas.microsoft.com/office/powerpoint/2010/main" val="34966487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4763295-3A82-4836-860D-F389BB181D13}" type="slidenum">
              <a:rPr lang="en-US" smtClean="0"/>
              <a:pPr>
                <a:defRPr/>
              </a:pPr>
              <a:t>20</a:t>
            </a:fld>
            <a:endParaRPr lang="en-US"/>
          </a:p>
        </p:txBody>
      </p:sp>
    </p:spTree>
    <p:extLst>
      <p:ext uri="{BB962C8B-B14F-4D97-AF65-F5344CB8AC3E}">
        <p14:creationId xmlns:p14="http://schemas.microsoft.com/office/powerpoint/2010/main" val="13293889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4763295-3A82-4836-860D-F389BB181D13}" type="slidenum">
              <a:rPr lang="en-US" smtClean="0"/>
              <a:pPr>
                <a:defRPr/>
              </a:pPr>
              <a:t>21</a:t>
            </a:fld>
            <a:endParaRPr lang="en-US"/>
          </a:p>
        </p:txBody>
      </p:sp>
    </p:spTree>
    <p:extLst>
      <p:ext uri="{BB962C8B-B14F-4D97-AF65-F5344CB8AC3E}">
        <p14:creationId xmlns:p14="http://schemas.microsoft.com/office/powerpoint/2010/main" val="1035014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4763295-3A82-4836-860D-F389BB181D13}" type="slidenum">
              <a:rPr lang="en-US" smtClean="0"/>
              <a:pPr>
                <a:defRPr/>
              </a:pPr>
              <a:t>22</a:t>
            </a:fld>
            <a:endParaRPr lang="en-US"/>
          </a:p>
        </p:txBody>
      </p:sp>
    </p:spTree>
    <p:extLst>
      <p:ext uri="{BB962C8B-B14F-4D97-AF65-F5344CB8AC3E}">
        <p14:creationId xmlns:p14="http://schemas.microsoft.com/office/powerpoint/2010/main" val="39856147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4763295-3A82-4836-860D-F389BB181D13}" type="slidenum">
              <a:rPr lang="en-US" smtClean="0"/>
              <a:pPr>
                <a:defRPr/>
              </a:pPr>
              <a:t>23</a:t>
            </a:fld>
            <a:endParaRPr lang="en-US"/>
          </a:p>
        </p:txBody>
      </p:sp>
    </p:spTree>
    <p:extLst>
      <p:ext uri="{BB962C8B-B14F-4D97-AF65-F5344CB8AC3E}">
        <p14:creationId xmlns:p14="http://schemas.microsoft.com/office/powerpoint/2010/main" val="2191547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4763295-3A82-4836-860D-F389BB181D13}" type="slidenum">
              <a:rPr lang="en-US" smtClean="0"/>
              <a:pPr>
                <a:defRPr/>
              </a:pPr>
              <a:t>24</a:t>
            </a:fld>
            <a:endParaRPr lang="en-US"/>
          </a:p>
        </p:txBody>
      </p:sp>
    </p:spTree>
    <p:extLst>
      <p:ext uri="{BB962C8B-B14F-4D97-AF65-F5344CB8AC3E}">
        <p14:creationId xmlns:p14="http://schemas.microsoft.com/office/powerpoint/2010/main" val="40247607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4763295-3A82-4836-860D-F389BB181D13}" type="slidenum">
              <a:rPr lang="en-US" smtClean="0"/>
              <a:pPr>
                <a:defRPr/>
              </a:pPr>
              <a:t>25</a:t>
            </a:fld>
            <a:endParaRPr lang="en-US"/>
          </a:p>
        </p:txBody>
      </p:sp>
    </p:spTree>
    <p:extLst>
      <p:ext uri="{BB962C8B-B14F-4D97-AF65-F5344CB8AC3E}">
        <p14:creationId xmlns:p14="http://schemas.microsoft.com/office/powerpoint/2010/main" val="29649284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4763295-3A82-4836-860D-F389BB181D13}" type="slidenum">
              <a:rPr lang="en-US" smtClean="0"/>
              <a:pPr>
                <a:defRPr/>
              </a:pPr>
              <a:t>26</a:t>
            </a:fld>
            <a:endParaRPr lang="en-US"/>
          </a:p>
        </p:txBody>
      </p:sp>
    </p:spTree>
    <p:extLst>
      <p:ext uri="{BB962C8B-B14F-4D97-AF65-F5344CB8AC3E}">
        <p14:creationId xmlns:p14="http://schemas.microsoft.com/office/powerpoint/2010/main" val="25738560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4763295-3A82-4836-860D-F389BB181D13}" type="slidenum">
              <a:rPr lang="en-US" smtClean="0"/>
              <a:pPr>
                <a:defRPr/>
              </a:pPr>
              <a:t>27</a:t>
            </a:fld>
            <a:endParaRPr lang="en-US"/>
          </a:p>
        </p:txBody>
      </p:sp>
    </p:spTree>
    <p:extLst>
      <p:ext uri="{BB962C8B-B14F-4D97-AF65-F5344CB8AC3E}">
        <p14:creationId xmlns:p14="http://schemas.microsoft.com/office/powerpoint/2010/main" val="11964525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4763295-3A82-4836-860D-F389BB181D13}" type="slidenum">
              <a:rPr lang="en-US" smtClean="0"/>
              <a:pPr>
                <a:defRPr/>
              </a:pPr>
              <a:t>28</a:t>
            </a:fld>
            <a:endParaRPr lang="en-US"/>
          </a:p>
        </p:txBody>
      </p:sp>
    </p:spTree>
    <p:extLst>
      <p:ext uri="{BB962C8B-B14F-4D97-AF65-F5344CB8AC3E}">
        <p14:creationId xmlns:p14="http://schemas.microsoft.com/office/powerpoint/2010/main" val="26708169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4763295-3A82-4836-860D-F389BB181D13}" type="slidenum">
              <a:rPr lang="en-US" smtClean="0"/>
              <a:pPr>
                <a:defRPr/>
              </a:pPr>
              <a:t>29</a:t>
            </a:fld>
            <a:endParaRPr lang="en-US"/>
          </a:p>
        </p:txBody>
      </p:sp>
    </p:spTree>
    <p:extLst>
      <p:ext uri="{BB962C8B-B14F-4D97-AF65-F5344CB8AC3E}">
        <p14:creationId xmlns:p14="http://schemas.microsoft.com/office/powerpoint/2010/main" val="3538469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4763295-3A82-4836-860D-F389BB181D13}" type="slidenum">
              <a:rPr lang="en-US" smtClean="0"/>
              <a:pPr>
                <a:defRPr/>
              </a:pPr>
              <a:t>3</a:t>
            </a:fld>
            <a:endParaRPr lang="en-US"/>
          </a:p>
        </p:txBody>
      </p:sp>
    </p:spTree>
    <p:extLst>
      <p:ext uri="{BB962C8B-B14F-4D97-AF65-F5344CB8AC3E}">
        <p14:creationId xmlns:p14="http://schemas.microsoft.com/office/powerpoint/2010/main" val="28495270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4763295-3A82-4836-860D-F389BB181D13}" type="slidenum">
              <a:rPr lang="en-US" smtClean="0"/>
              <a:pPr>
                <a:defRPr/>
              </a:pPr>
              <a:t>30</a:t>
            </a:fld>
            <a:endParaRPr lang="en-US"/>
          </a:p>
        </p:txBody>
      </p:sp>
    </p:spTree>
    <p:extLst>
      <p:ext uri="{BB962C8B-B14F-4D97-AF65-F5344CB8AC3E}">
        <p14:creationId xmlns:p14="http://schemas.microsoft.com/office/powerpoint/2010/main" val="13179053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4763295-3A82-4836-860D-F389BB181D13}" type="slidenum">
              <a:rPr lang="en-US" smtClean="0"/>
              <a:pPr>
                <a:defRPr/>
              </a:pPr>
              <a:t>31</a:t>
            </a:fld>
            <a:endParaRPr lang="en-US"/>
          </a:p>
        </p:txBody>
      </p:sp>
    </p:spTree>
    <p:extLst>
      <p:ext uri="{BB962C8B-B14F-4D97-AF65-F5344CB8AC3E}">
        <p14:creationId xmlns:p14="http://schemas.microsoft.com/office/powerpoint/2010/main" val="19547332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4763295-3A82-4836-860D-F389BB181D13}" type="slidenum">
              <a:rPr lang="en-US" smtClean="0"/>
              <a:pPr>
                <a:defRPr/>
              </a:pPr>
              <a:t>32</a:t>
            </a:fld>
            <a:endParaRPr lang="en-US"/>
          </a:p>
        </p:txBody>
      </p:sp>
    </p:spTree>
    <p:extLst>
      <p:ext uri="{BB962C8B-B14F-4D97-AF65-F5344CB8AC3E}">
        <p14:creationId xmlns:p14="http://schemas.microsoft.com/office/powerpoint/2010/main" val="1618456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4763295-3A82-4836-860D-F389BB181D13}" type="slidenum">
              <a:rPr lang="en-US" smtClean="0"/>
              <a:pPr>
                <a:defRPr/>
              </a:pPr>
              <a:t>33</a:t>
            </a:fld>
            <a:endParaRPr lang="en-US"/>
          </a:p>
        </p:txBody>
      </p:sp>
    </p:spTree>
    <p:extLst>
      <p:ext uri="{BB962C8B-B14F-4D97-AF65-F5344CB8AC3E}">
        <p14:creationId xmlns:p14="http://schemas.microsoft.com/office/powerpoint/2010/main" val="5883364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4763295-3A82-4836-860D-F389BB181D13}" type="slidenum">
              <a:rPr lang="en-US" smtClean="0"/>
              <a:pPr>
                <a:defRPr/>
              </a:pPr>
              <a:t>34</a:t>
            </a:fld>
            <a:endParaRPr lang="en-US"/>
          </a:p>
        </p:txBody>
      </p:sp>
    </p:spTree>
    <p:extLst>
      <p:ext uri="{BB962C8B-B14F-4D97-AF65-F5344CB8AC3E}">
        <p14:creationId xmlns:p14="http://schemas.microsoft.com/office/powerpoint/2010/main" val="41957337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4763295-3A82-4836-860D-F389BB181D13}" type="slidenum">
              <a:rPr lang="en-US" smtClean="0"/>
              <a:pPr>
                <a:defRPr/>
              </a:pPr>
              <a:t>35</a:t>
            </a:fld>
            <a:endParaRPr lang="en-US"/>
          </a:p>
        </p:txBody>
      </p:sp>
    </p:spTree>
    <p:extLst>
      <p:ext uri="{BB962C8B-B14F-4D97-AF65-F5344CB8AC3E}">
        <p14:creationId xmlns:p14="http://schemas.microsoft.com/office/powerpoint/2010/main" val="1535373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4763295-3A82-4836-860D-F389BB181D13}" type="slidenum">
              <a:rPr lang="en-US" smtClean="0"/>
              <a:pPr>
                <a:defRPr/>
              </a:pPr>
              <a:t>36</a:t>
            </a:fld>
            <a:endParaRPr lang="en-US"/>
          </a:p>
        </p:txBody>
      </p:sp>
    </p:spTree>
    <p:extLst>
      <p:ext uri="{BB962C8B-B14F-4D97-AF65-F5344CB8AC3E}">
        <p14:creationId xmlns:p14="http://schemas.microsoft.com/office/powerpoint/2010/main" val="22383402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4763295-3A82-4836-860D-F389BB181D13}" type="slidenum">
              <a:rPr lang="en-US" smtClean="0"/>
              <a:pPr>
                <a:defRPr/>
              </a:pPr>
              <a:t>37</a:t>
            </a:fld>
            <a:endParaRPr lang="en-US"/>
          </a:p>
        </p:txBody>
      </p:sp>
    </p:spTree>
    <p:extLst>
      <p:ext uri="{BB962C8B-B14F-4D97-AF65-F5344CB8AC3E}">
        <p14:creationId xmlns:p14="http://schemas.microsoft.com/office/powerpoint/2010/main" val="14676694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4763295-3A82-4836-860D-F389BB181D13}" type="slidenum">
              <a:rPr lang="en-US" smtClean="0"/>
              <a:pPr>
                <a:defRPr/>
              </a:pPr>
              <a:t>38</a:t>
            </a:fld>
            <a:endParaRPr lang="en-US"/>
          </a:p>
        </p:txBody>
      </p:sp>
    </p:spTree>
    <p:extLst>
      <p:ext uri="{BB962C8B-B14F-4D97-AF65-F5344CB8AC3E}">
        <p14:creationId xmlns:p14="http://schemas.microsoft.com/office/powerpoint/2010/main" val="2572012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4763295-3A82-4836-860D-F389BB181D13}" type="slidenum">
              <a:rPr lang="en-US" smtClean="0"/>
              <a:pPr>
                <a:defRPr/>
              </a:pPr>
              <a:t>39</a:t>
            </a:fld>
            <a:endParaRPr lang="en-US"/>
          </a:p>
        </p:txBody>
      </p:sp>
    </p:spTree>
    <p:extLst>
      <p:ext uri="{BB962C8B-B14F-4D97-AF65-F5344CB8AC3E}">
        <p14:creationId xmlns:p14="http://schemas.microsoft.com/office/powerpoint/2010/main" val="3817909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E3A0B83-4ADE-48CA-ABA3-6FF11D4806CD}" type="slidenum">
              <a:rPr lang="en-US" smtClean="0"/>
              <a:pPr>
                <a:defRPr/>
              </a:pPr>
              <a:t>4</a:t>
            </a:fld>
            <a:endParaRPr lang="en-US"/>
          </a:p>
        </p:txBody>
      </p:sp>
    </p:spTree>
    <p:extLst>
      <p:ext uri="{BB962C8B-B14F-4D97-AF65-F5344CB8AC3E}">
        <p14:creationId xmlns:p14="http://schemas.microsoft.com/office/powerpoint/2010/main" val="42853242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4763295-3A82-4836-860D-F389BB181D13}" type="slidenum">
              <a:rPr lang="en-US" smtClean="0"/>
              <a:pPr>
                <a:defRPr/>
              </a:pPr>
              <a:t>40</a:t>
            </a:fld>
            <a:endParaRPr lang="en-US"/>
          </a:p>
        </p:txBody>
      </p:sp>
    </p:spTree>
    <p:extLst>
      <p:ext uri="{BB962C8B-B14F-4D97-AF65-F5344CB8AC3E}">
        <p14:creationId xmlns:p14="http://schemas.microsoft.com/office/powerpoint/2010/main" val="34522764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4763295-3A82-4836-860D-F389BB181D13}" type="slidenum">
              <a:rPr lang="en-US" smtClean="0"/>
              <a:pPr>
                <a:defRPr/>
              </a:pPr>
              <a:t>41</a:t>
            </a:fld>
            <a:endParaRPr lang="en-US"/>
          </a:p>
        </p:txBody>
      </p:sp>
    </p:spTree>
    <p:extLst>
      <p:ext uri="{BB962C8B-B14F-4D97-AF65-F5344CB8AC3E}">
        <p14:creationId xmlns:p14="http://schemas.microsoft.com/office/powerpoint/2010/main" val="5940400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4763295-3A82-4836-860D-F389BB181D13}" type="slidenum">
              <a:rPr lang="en-US" smtClean="0"/>
              <a:pPr>
                <a:defRPr/>
              </a:pPr>
              <a:t>42</a:t>
            </a:fld>
            <a:endParaRPr lang="en-US"/>
          </a:p>
        </p:txBody>
      </p:sp>
    </p:spTree>
    <p:extLst>
      <p:ext uri="{BB962C8B-B14F-4D97-AF65-F5344CB8AC3E}">
        <p14:creationId xmlns:p14="http://schemas.microsoft.com/office/powerpoint/2010/main" val="40532796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4763295-3A82-4836-860D-F389BB181D13}" type="slidenum">
              <a:rPr lang="en-US" smtClean="0"/>
              <a:pPr>
                <a:defRPr/>
              </a:pPr>
              <a:t>43</a:t>
            </a:fld>
            <a:endParaRPr lang="en-US"/>
          </a:p>
        </p:txBody>
      </p:sp>
    </p:spTree>
    <p:extLst>
      <p:ext uri="{BB962C8B-B14F-4D97-AF65-F5344CB8AC3E}">
        <p14:creationId xmlns:p14="http://schemas.microsoft.com/office/powerpoint/2010/main" val="30940464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4763295-3A82-4836-860D-F389BB181D13}" type="slidenum">
              <a:rPr lang="en-US" smtClean="0"/>
              <a:pPr>
                <a:defRPr/>
              </a:pPr>
              <a:t>44</a:t>
            </a:fld>
            <a:endParaRPr lang="en-US"/>
          </a:p>
        </p:txBody>
      </p:sp>
    </p:spTree>
    <p:extLst>
      <p:ext uri="{BB962C8B-B14F-4D97-AF65-F5344CB8AC3E}">
        <p14:creationId xmlns:p14="http://schemas.microsoft.com/office/powerpoint/2010/main" val="33457344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4763295-3A82-4836-860D-F389BB181D13}" type="slidenum">
              <a:rPr lang="en-US" smtClean="0"/>
              <a:pPr>
                <a:defRPr/>
              </a:pPr>
              <a:t>45</a:t>
            </a:fld>
            <a:endParaRPr lang="en-US"/>
          </a:p>
        </p:txBody>
      </p:sp>
    </p:spTree>
    <p:extLst>
      <p:ext uri="{BB962C8B-B14F-4D97-AF65-F5344CB8AC3E}">
        <p14:creationId xmlns:p14="http://schemas.microsoft.com/office/powerpoint/2010/main" val="38870565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4763295-3A82-4836-860D-F389BB181D13}" type="slidenum">
              <a:rPr lang="en-US" smtClean="0"/>
              <a:pPr>
                <a:defRPr/>
              </a:pPr>
              <a:t>46</a:t>
            </a:fld>
            <a:endParaRPr lang="en-US"/>
          </a:p>
        </p:txBody>
      </p:sp>
    </p:spTree>
    <p:extLst>
      <p:ext uri="{BB962C8B-B14F-4D97-AF65-F5344CB8AC3E}">
        <p14:creationId xmlns:p14="http://schemas.microsoft.com/office/powerpoint/2010/main" val="29466232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4763295-3A82-4836-860D-F389BB181D13}" type="slidenum">
              <a:rPr lang="en-US" smtClean="0"/>
              <a:pPr>
                <a:defRPr/>
              </a:pPr>
              <a:t>47</a:t>
            </a:fld>
            <a:endParaRPr lang="en-US"/>
          </a:p>
        </p:txBody>
      </p:sp>
    </p:spTree>
    <p:extLst>
      <p:ext uri="{BB962C8B-B14F-4D97-AF65-F5344CB8AC3E}">
        <p14:creationId xmlns:p14="http://schemas.microsoft.com/office/powerpoint/2010/main" val="38032823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4763295-3A82-4836-860D-F389BB181D13}" type="slidenum">
              <a:rPr lang="en-US" smtClean="0"/>
              <a:pPr>
                <a:defRPr/>
              </a:pPr>
              <a:t>48</a:t>
            </a:fld>
            <a:endParaRPr lang="en-US"/>
          </a:p>
        </p:txBody>
      </p:sp>
    </p:spTree>
    <p:extLst>
      <p:ext uri="{BB962C8B-B14F-4D97-AF65-F5344CB8AC3E}">
        <p14:creationId xmlns:p14="http://schemas.microsoft.com/office/powerpoint/2010/main" val="25116616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4763295-3A82-4836-860D-F389BB181D13}" type="slidenum">
              <a:rPr lang="en-US" smtClean="0"/>
              <a:pPr>
                <a:defRPr/>
              </a:pPr>
              <a:t>49</a:t>
            </a:fld>
            <a:endParaRPr lang="en-US"/>
          </a:p>
        </p:txBody>
      </p:sp>
    </p:spTree>
    <p:extLst>
      <p:ext uri="{BB962C8B-B14F-4D97-AF65-F5344CB8AC3E}">
        <p14:creationId xmlns:p14="http://schemas.microsoft.com/office/powerpoint/2010/main" val="342915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4763295-3A82-4836-860D-F389BB181D13}" type="slidenum">
              <a:rPr lang="en-US" smtClean="0"/>
              <a:pPr>
                <a:defRPr/>
              </a:pPr>
              <a:t>5</a:t>
            </a:fld>
            <a:endParaRPr lang="en-US"/>
          </a:p>
        </p:txBody>
      </p:sp>
    </p:spTree>
    <p:extLst>
      <p:ext uri="{BB962C8B-B14F-4D97-AF65-F5344CB8AC3E}">
        <p14:creationId xmlns:p14="http://schemas.microsoft.com/office/powerpoint/2010/main" val="42599253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4763295-3A82-4836-860D-F389BB181D13}" type="slidenum">
              <a:rPr lang="en-US" smtClean="0"/>
              <a:pPr>
                <a:defRPr/>
              </a:pPr>
              <a:t>50</a:t>
            </a:fld>
            <a:endParaRPr lang="en-US"/>
          </a:p>
        </p:txBody>
      </p:sp>
    </p:spTree>
    <p:extLst>
      <p:ext uri="{BB962C8B-B14F-4D97-AF65-F5344CB8AC3E}">
        <p14:creationId xmlns:p14="http://schemas.microsoft.com/office/powerpoint/2010/main" val="18417248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4763295-3A82-4836-860D-F389BB181D13}" type="slidenum">
              <a:rPr lang="en-US" smtClean="0"/>
              <a:pPr>
                <a:defRPr/>
              </a:pPr>
              <a:t>51</a:t>
            </a:fld>
            <a:endParaRPr lang="en-US"/>
          </a:p>
        </p:txBody>
      </p:sp>
    </p:spTree>
    <p:extLst>
      <p:ext uri="{BB962C8B-B14F-4D97-AF65-F5344CB8AC3E}">
        <p14:creationId xmlns:p14="http://schemas.microsoft.com/office/powerpoint/2010/main" val="29821345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4763295-3A82-4836-860D-F389BB181D13}" type="slidenum">
              <a:rPr lang="en-US" smtClean="0"/>
              <a:pPr>
                <a:defRPr/>
              </a:pPr>
              <a:t>52</a:t>
            </a:fld>
            <a:endParaRPr lang="en-US"/>
          </a:p>
        </p:txBody>
      </p:sp>
    </p:spTree>
    <p:extLst>
      <p:ext uri="{BB962C8B-B14F-4D97-AF65-F5344CB8AC3E}">
        <p14:creationId xmlns:p14="http://schemas.microsoft.com/office/powerpoint/2010/main" val="17859413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4763295-3A82-4836-860D-F389BB181D13}" type="slidenum">
              <a:rPr lang="en-US" smtClean="0"/>
              <a:pPr>
                <a:defRPr/>
              </a:pPr>
              <a:t>53</a:t>
            </a:fld>
            <a:endParaRPr lang="en-US"/>
          </a:p>
        </p:txBody>
      </p:sp>
    </p:spTree>
    <p:extLst>
      <p:ext uri="{BB962C8B-B14F-4D97-AF65-F5344CB8AC3E}">
        <p14:creationId xmlns:p14="http://schemas.microsoft.com/office/powerpoint/2010/main" val="17891261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4763295-3A82-4836-860D-F389BB181D13}" type="slidenum">
              <a:rPr lang="en-US" smtClean="0"/>
              <a:pPr>
                <a:defRPr/>
              </a:pPr>
              <a:t>54</a:t>
            </a:fld>
            <a:endParaRPr lang="en-US"/>
          </a:p>
        </p:txBody>
      </p:sp>
    </p:spTree>
    <p:extLst>
      <p:ext uri="{BB962C8B-B14F-4D97-AF65-F5344CB8AC3E}">
        <p14:creationId xmlns:p14="http://schemas.microsoft.com/office/powerpoint/2010/main" val="9513037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2" name="Slide Image Placeholder 1"/>
          <p:cNvSpPr>
            <a:spLocks noGrp="1" noRot="1" noChangeAspect="1" noTextEdit="1"/>
          </p:cNvSpPr>
          <p:nvPr>
            <p:ph type="sldImg"/>
          </p:nvPr>
        </p:nvSpPr>
        <p:spPr>
          <a:ln/>
        </p:spPr>
      </p:sp>
      <p:sp>
        <p:nvSpPr>
          <p:cNvPr id="619523" name="Notes Placeholder 2"/>
          <p:cNvSpPr>
            <a:spLocks noGrp="1"/>
          </p:cNvSpPr>
          <p:nvPr>
            <p:ph type="body" idx="1"/>
            <p:custDataLst>
              <p:tags r:id="rId1"/>
            </p:custDataLst>
          </p:nvPr>
        </p:nvSpPr>
        <p:spPr>
          <a:noFill/>
          <a:ln/>
        </p:spPr>
        <p:txBody>
          <a:bodyPr/>
          <a:lstStyle/>
          <a:p>
            <a:endParaRPr lang="en-US"/>
          </a:p>
        </p:txBody>
      </p:sp>
      <p:sp>
        <p:nvSpPr>
          <p:cNvPr id="619524" name="Slide Number Placeholder 3"/>
          <p:cNvSpPr>
            <a:spLocks noGrp="1"/>
          </p:cNvSpPr>
          <p:nvPr>
            <p:ph type="sldNum" sz="quarter" idx="5"/>
          </p:nvPr>
        </p:nvSpPr>
        <p:spPr>
          <a:noFill/>
        </p:spPr>
        <p:txBody>
          <a:bodyPr/>
          <a:lstStyle/>
          <a:p>
            <a:fld id="{B93124BC-2B55-4BC1-A7BE-226BE4DB130D}" type="slidenum">
              <a:rPr lang="en-US"/>
              <a:pPr/>
              <a:t>55</a:t>
            </a:fld>
            <a:endParaRPr lang="en-US"/>
          </a:p>
        </p:txBody>
      </p:sp>
    </p:spTree>
    <p:extLst>
      <p:ext uri="{BB962C8B-B14F-4D97-AF65-F5344CB8AC3E}">
        <p14:creationId xmlns:p14="http://schemas.microsoft.com/office/powerpoint/2010/main" val="21106009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4763295-3A82-4836-860D-F389BB181D13}" type="slidenum">
              <a:rPr lang="en-US" smtClean="0"/>
              <a:pPr>
                <a:defRPr/>
              </a:pPr>
              <a:t>56</a:t>
            </a:fld>
            <a:endParaRPr lang="en-US"/>
          </a:p>
        </p:txBody>
      </p:sp>
    </p:spTree>
    <p:extLst>
      <p:ext uri="{BB962C8B-B14F-4D97-AF65-F5344CB8AC3E}">
        <p14:creationId xmlns:p14="http://schemas.microsoft.com/office/powerpoint/2010/main" val="4453273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4763295-3A82-4836-860D-F389BB181D13}" type="slidenum">
              <a:rPr lang="en-US" smtClean="0"/>
              <a:pPr>
                <a:defRPr/>
              </a:pPr>
              <a:t>57</a:t>
            </a:fld>
            <a:endParaRPr lang="en-US"/>
          </a:p>
        </p:txBody>
      </p:sp>
    </p:spTree>
    <p:extLst>
      <p:ext uri="{BB962C8B-B14F-4D97-AF65-F5344CB8AC3E}">
        <p14:creationId xmlns:p14="http://schemas.microsoft.com/office/powerpoint/2010/main" val="11321693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4763295-3A82-4836-860D-F389BB181D13}" type="slidenum">
              <a:rPr lang="en-US" smtClean="0"/>
              <a:pPr>
                <a:defRPr/>
              </a:pPr>
              <a:t>58</a:t>
            </a:fld>
            <a:endParaRPr lang="en-US"/>
          </a:p>
        </p:txBody>
      </p:sp>
    </p:spTree>
    <p:extLst>
      <p:ext uri="{BB962C8B-B14F-4D97-AF65-F5344CB8AC3E}">
        <p14:creationId xmlns:p14="http://schemas.microsoft.com/office/powerpoint/2010/main" val="11217793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Slide Image Placeholder 1"/>
          <p:cNvSpPr>
            <a:spLocks noGrp="1" noRot="1" noChangeAspect="1" noTextEdit="1"/>
          </p:cNvSpPr>
          <p:nvPr>
            <p:ph type="sldImg"/>
          </p:nvPr>
        </p:nvSpPr>
        <p:spPr>
          <a:ln/>
        </p:spPr>
      </p:sp>
      <p:sp>
        <p:nvSpPr>
          <p:cNvPr id="468995" name="Notes Placeholder 2"/>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6948" name="Slide Number Placeholder 3"/>
          <p:cNvSpPr>
            <a:spLocks noGrp="1"/>
          </p:cNvSpPr>
          <p:nvPr>
            <p:ph type="sldNum" sz="quarter" idx="5"/>
          </p:nvPr>
        </p:nvSpPr>
        <p:spPr/>
        <p:txBody>
          <a:bodyPr/>
          <a:lstStyle/>
          <a:p>
            <a:pPr>
              <a:defRPr/>
            </a:pPr>
            <a:fld id="{22D49AB3-9961-4CD2-81A0-C17A71A473AA}" type="slidenum">
              <a:rPr lang="en-US" smtClean="0"/>
              <a:pPr>
                <a:defRPr/>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4763295-3A82-4836-860D-F389BB181D13}" type="slidenum">
              <a:rPr lang="en-US" smtClean="0"/>
              <a:pPr>
                <a:defRPr/>
              </a:pPr>
              <a:t>6</a:t>
            </a:fld>
            <a:endParaRPr lang="en-US"/>
          </a:p>
        </p:txBody>
      </p:sp>
    </p:spTree>
    <p:extLst>
      <p:ext uri="{BB962C8B-B14F-4D97-AF65-F5344CB8AC3E}">
        <p14:creationId xmlns:p14="http://schemas.microsoft.com/office/powerpoint/2010/main" val="361996741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Slide Image Placeholder 1"/>
          <p:cNvSpPr>
            <a:spLocks noGrp="1" noRot="1" noChangeAspect="1" noTextEdit="1"/>
          </p:cNvSpPr>
          <p:nvPr>
            <p:ph type="sldImg"/>
          </p:nvPr>
        </p:nvSpPr>
        <p:spPr>
          <a:ln/>
        </p:spPr>
      </p:sp>
      <p:sp>
        <p:nvSpPr>
          <p:cNvPr id="461827" name="Notes Placeholder 2"/>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59780" name="Slide Number Placeholder 3"/>
          <p:cNvSpPr>
            <a:spLocks noGrp="1"/>
          </p:cNvSpPr>
          <p:nvPr>
            <p:ph type="sldNum" sz="quarter" idx="5"/>
          </p:nvPr>
        </p:nvSpPr>
        <p:spPr/>
        <p:txBody>
          <a:bodyPr/>
          <a:lstStyle/>
          <a:p>
            <a:pPr>
              <a:defRPr/>
            </a:pPr>
            <a:fld id="{9E7F15D0-F9EC-451D-BA20-1A9B83BA871B}" type="slidenum">
              <a:rPr lang="en-US" smtClean="0"/>
              <a:pPr>
                <a:defRPr/>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Slide Image Placeholder 1"/>
          <p:cNvSpPr>
            <a:spLocks noGrp="1" noRot="1" noChangeAspect="1" noTextEdit="1"/>
          </p:cNvSpPr>
          <p:nvPr>
            <p:ph type="sldImg"/>
          </p:nvPr>
        </p:nvSpPr>
        <p:spPr>
          <a:ln/>
        </p:spPr>
      </p:sp>
      <p:sp>
        <p:nvSpPr>
          <p:cNvPr id="463875" name="Notes Placeholder 2"/>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1828" name="Slide Number Placeholder 3"/>
          <p:cNvSpPr>
            <a:spLocks noGrp="1"/>
          </p:cNvSpPr>
          <p:nvPr>
            <p:ph type="sldNum" sz="quarter" idx="5"/>
          </p:nvPr>
        </p:nvSpPr>
        <p:spPr/>
        <p:txBody>
          <a:bodyPr/>
          <a:lstStyle/>
          <a:p>
            <a:pPr>
              <a:defRPr/>
            </a:pPr>
            <a:fld id="{A91755AC-24F2-4106-B569-9527FF01AD03}" type="slidenum">
              <a:rPr lang="en-US" smtClean="0"/>
              <a:pPr>
                <a:defRPr/>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Slide Image Placeholder 1"/>
          <p:cNvSpPr>
            <a:spLocks noGrp="1" noRot="1" noChangeAspect="1" noTextEdit="1"/>
          </p:cNvSpPr>
          <p:nvPr>
            <p:ph type="sldImg"/>
          </p:nvPr>
        </p:nvSpPr>
        <p:spPr>
          <a:ln/>
        </p:spPr>
      </p:sp>
      <p:sp>
        <p:nvSpPr>
          <p:cNvPr id="466947" name="Notes Placeholder 2"/>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4900" name="Slide Number Placeholder 3"/>
          <p:cNvSpPr>
            <a:spLocks noGrp="1"/>
          </p:cNvSpPr>
          <p:nvPr>
            <p:ph type="sldNum" sz="quarter" idx="5"/>
          </p:nvPr>
        </p:nvSpPr>
        <p:spPr/>
        <p:txBody>
          <a:bodyPr/>
          <a:lstStyle/>
          <a:p>
            <a:pPr>
              <a:defRPr/>
            </a:pPr>
            <a:fld id="{A487391D-084C-4F3E-97E5-4E1FC7DAFCD5}" type="slidenum">
              <a:rPr lang="en-US" smtClean="0"/>
              <a:pPr>
                <a:defRPr/>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Slide Image Placeholder 1"/>
          <p:cNvSpPr>
            <a:spLocks noGrp="1" noRot="1" noChangeAspect="1" noTextEdit="1"/>
          </p:cNvSpPr>
          <p:nvPr>
            <p:ph type="sldImg"/>
          </p:nvPr>
        </p:nvSpPr>
        <p:spPr>
          <a:ln/>
        </p:spPr>
      </p:sp>
      <p:sp>
        <p:nvSpPr>
          <p:cNvPr id="471043" name="Notes Placeholder 2"/>
          <p:cNvSpPr>
            <a:spLocks noGrp="1"/>
          </p:cNvSpPr>
          <p:nvPr>
            <p:ph type="body" idx="1"/>
          </p:nvPr>
        </p:nvSpPr>
        <p:spPr>
          <a:xfrm>
            <a:off x="1374775" y="4560888"/>
            <a:ext cx="4565650" cy="4319587"/>
          </a:xfrm>
          <a:noFill/>
          <a:ln/>
        </p:spPr>
        <p:txBody>
          <a:bodyPr/>
          <a:lstStyle/>
          <a:p>
            <a:r>
              <a:rPr lang="en-US"/>
              <a:t>This diagram of the brain illustrates the location within the brain where these processes occur.  Let’s see how they work and are interrelated.</a:t>
            </a:r>
          </a:p>
        </p:txBody>
      </p:sp>
      <p:sp>
        <p:nvSpPr>
          <p:cNvPr id="471044" name="Header Placeholder 3"/>
          <p:cNvSpPr txBox="1">
            <a:spLocks noGrp="1"/>
          </p:cNvSpPr>
          <p:nvPr/>
        </p:nvSpPr>
        <p:spPr bwMode="auto">
          <a:xfrm>
            <a:off x="0" y="0"/>
            <a:ext cx="3171825" cy="481013"/>
          </a:xfrm>
          <a:prstGeom prst="rect">
            <a:avLst/>
          </a:prstGeom>
          <a:noFill/>
          <a:ln w="9525">
            <a:noFill/>
            <a:miter lim="800000"/>
            <a:headEnd/>
            <a:tailEnd/>
          </a:ln>
        </p:spPr>
        <p:txBody>
          <a:bodyPr lIns="100934" tIns="50467" rIns="100934" bIns="50467"/>
          <a:lstStyle/>
          <a:p>
            <a:pPr defTabSz="989013"/>
            <a:r>
              <a:rPr lang="en-US" b="0"/>
              <a:t>QLT - Investor ppt - v1</a:t>
            </a:r>
          </a:p>
        </p:txBody>
      </p:sp>
      <p:sp>
        <p:nvSpPr>
          <p:cNvPr id="471045" name="Date Placeholder 4"/>
          <p:cNvSpPr txBox="1">
            <a:spLocks noGrp="1"/>
          </p:cNvSpPr>
          <p:nvPr/>
        </p:nvSpPr>
        <p:spPr bwMode="auto">
          <a:xfrm>
            <a:off x="4141788" y="0"/>
            <a:ext cx="3171825" cy="481013"/>
          </a:xfrm>
          <a:prstGeom prst="rect">
            <a:avLst/>
          </a:prstGeom>
          <a:noFill/>
          <a:ln w="9525">
            <a:noFill/>
            <a:miter lim="800000"/>
            <a:headEnd/>
            <a:tailEnd/>
          </a:ln>
        </p:spPr>
        <p:txBody>
          <a:bodyPr lIns="100934" tIns="50467" rIns="100934" bIns="50467"/>
          <a:lstStyle/>
          <a:p>
            <a:pPr algn="r" defTabSz="989013"/>
            <a:fld id="{EA783249-DAC0-4148-81A3-DB348C956C93}" type="datetime1">
              <a:rPr lang="en-US" b="0"/>
              <a:pPr algn="r" defTabSz="989013"/>
              <a:t>2/14/2019</a:t>
            </a:fld>
            <a:endParaRPr lang="en-US" b="0"/>
          </a:p>
        </p:txBody>
      </p:sp>
      <p:sp>
        <p:nvSpPr>
          <p:cNvPr id="471046" name="Slide Number Placeholder 5"/>
          <p:cNvSpPr txBox="1">
            <a:spLocks noGrp="1"/>
          </p:cNvSpPr>
          <p:nvPr/>
        </p:nvSpPr>
        <p:spPr bwMode="auto">
          <a:xfrm>
            <a:off x="4141788" y="9118600"/>
            <a:ext cx="3171825" cy="481013"/>
          </a:xfrm>
          <a:prstGeom prst="rect">
            <a:avLst/>
          </a:prstGeom>
          <a:noFill/>
          <a:ln w="9525">
            <a:noFill/>
            <a:miter lim="800000"/>
            <a:headEnd/>
            <a:tailEnd/>
          </a:ln>
        </p:spPr>
        <p:txBody>
          <a:bodyPr lIns="100934" tIns="50467" rIns="100934" bIns="50467" anchor="b"/>
          <a:lstStyle/>
          <a:p>
            <a:pPr algn="r" defTabSz="989013"/>
            <a:fld id="{D3ADC4A2-6EA9-4E4F-958E-DBFD56ED9ECD}" type="slidenum">
              <a:rPr lang="en-US" b="0"/>
              <a:pPr algn="r" defTabSz="989013"/>
              <a:t>63</a:t>
            </a:fld>
            <a:endParaRPr lang="en-US" b="0"/>
          </a:p>
        </p:txBody>
      </p:sp>
      <p:sp>
        <p:nvSpPr>
          <p:cNvPr id="2" name="TextBox 1">
            <a:extLst>
              <a:ext uri="{FF2B5EF4-FFF2-40B4-BE49-F238E27FC236}">
                <a16:creationId xmlns:a16="http://schemas.microsoft.com/office/drawing/2014/main" id="{E89C2C3C-5C1F-4FAA-A65E-D59A8B4DEB8F}"/>
              </a:ext>
            </a:extLst>
          </p:cNvPr>
          <p:cNvSpPr txBox="1"/>
          <p:nvPr>
            <p:custDataLst>
              <p:tags r:id="rId1"/>
            </p:custDataLst>
          </p:nvPr>
        </p:nvSpPr>
        <p:spPr>
          <a:xfrm>
            <a:off x="0" y="0"/>
            <a:ext cx="3810000" cy="1270000"/>
          </a:xfrm>
          <a:prstGeom prst="rect">
            <a:avLst/>
          </a:prstGeom>
          <a:noFill/>
        </p:spPr>
        <p:txBody>
          <a:bodyPr vert="horz" rtlCol="0">
            <a:spAutoFit/>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4763295-3A82-4836-860D-F389BB181D13}" type="slidenum">
              <a:rPr lang="en-US" smtClean="0"/>
              <a:pPr>
                <a:defRPr/>
              </a:pPr>
              <a:t>64</a:t>
            </a:fld>
            <a:endParaRPr lang="en-US"/>
          </a:p>
        </p:txBody>
      </p:sp>
    </p:spTree>
    <p:extLst>
      <p:ext uri="{BB962C8B-B14F-4D97-AF65-F5344CB8AC3E}">
        <p14:creationId xmlns:p14="http://schemas.microsoft.com/office/powerpoint/2010/main" val="95447736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Rectangle 7"/>
          <p:cNvSpPr>
            <a:spLocks noGrp="1" noChangeArrowheads="1"/>
          </p:cNvSpPr>
          <p:nvPr>
            <p:ph type="sldNum" sz="quarter" idx="5"/>
          </p:nvPr>
        </p:nvSpPr>
        <p:spPr/>
        <p:txBody>
          <a:bodyPr/>
          <a:lstStyle/>
          <a:p>
            <a:pPr>
              <a:defRPr/>
            </a:pPr>
            <a:fld id="{60EB45C8-64B7-496B-B922-CDCF70F0EA13}" type="slidenum">
              <a:rPr lang="en-US" smtClean="0"/>
              <a:pPr>
                <a:defRPr/>
              </a:pPr>
              <a:t>65</a:t>
            </a:fld>
            <a:endParaRPr lang="en-US"/>
          </a:p>
        </p:txBody>
      </p:sp>
      <p:sp>
        <p:nvSpPr>
          <p:cNvPr id="472067" name="Rectangle 2"/>
          <p:cNvSpPr>
            <a:spLocks noGrp="1" noRot="1" noChangeAspect="1" noChangeArrowheads="1" noTextEdit="1"/>
          </p:cNvSpPr>
          <p:nvPr>
            <p:ph type="sldImg"/>
            <p:custDataLst>
              <p:tags r:id="rId1"/>
            </p:custDataLst>
          </p:nvPr>
        </p:nvSpPr>
        <p:spPr>
          <a:ln/>
        </p:spPr>
      </p:sp>
      <p:sp>
        <p:nvSpPr>
          <p:cNvPr id="47206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7"/>
          <p:cNvSpPr>
            <a:spLocks noGrp="1" noChangeArrowheads="1"/>
          </p:cNvSpPr>
          <p:nvPr>
            <p:ph type="sldNum" sz="quarter" idx="5"/>
          </p:nvPr>
        </p:nvSpPr>
        <p:spPr/>
        <p:txBody>
          <a:bodyPr/>
          <a:lstStyle/>
          <a:p>
            <a:pPr>
              <a:defRPr/>
            </a:pPr>
            <a:fld id="{BD8C7D16-8CA7-4B45-B569-28BC08D419B1}" type="slidenum">
              <a:rPr lang="en-US" smtClean="0"/>
              <a:pPr>
                <a:defRPr/>
              </a:pPr>
              <a:t>66</a:t>
            </a:fld>
            <a:endParaRPr lang="en-US"/>
          </a:p>
        </p:txBody>
      </p:sp>
      <p:sp>
        <p:nvSpPr>
          <p:cNvPr id="474115" name="Rectangle 2"/>
          <p:cNvSpPr>
            <a:spLocks noGrp="1" noRot="1" noChangeAspect="1" noChangeArrowheads="1" noTextEdit="1"/>
          </p:cNvSpPr>
          <p:nvPr>
            <p:ph type="sldImg"/>
          </p:nvPr>
        </p:nvSpPr>
        <p:spPr>
          <a:ln/>
        </p:spPr>
      </p:sp>
      <p:sp>
        <p:nvSpPr>
          <p:cNvPr id="474116"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7"/>
          <p:cNvSpPr>
            <a:spLocks noGrp="1" noChangeArrowheads="1"/>
          </p:cNvSpPr>
          <p:nvPr>
            <p:ph type="sldNum" sz="quarter" idx="5"/>
          </p:nvPr>
        </p:nvSpPr>
        <p:spPr/>
        <p:txBody>
          <a:bodyPr/>
          <a:lstStyle/>
          <a:p>
            <a:pPr>
              <a:defRPr/>
            </a:pPr>
            <a:fld id="{F9ADDE13-445D-431D-ABFB-826E4766D52C}" type="slidenum">
              <a:rPr lang="en-US" smtClean="0"/>
              <a:pPr>
                <a:defRPr/>
              </a:pPr>
              <a:t>67</a:t>
            </a:fld>
            <a:endParaRPr lang="en-US"/>
          </a:p>
        </p:txBody>
      </p:sp>
      <p:sp>
        <p:nvSpPr>
          <p:cNvPr id="475139" name="Rectangle 2"/>
          <p:cNvSpPr>
            <a:spLocks noGrp="1" noRot="1" noChangeAspect="1" noChangeArrowheads="1" noTextEdit="1"/>
          </p:cNvSpPr>
          <p:nvPr>
            <p:ph type="sldImg"/>
          </p:nvPr>
        </p:nvSpPr>
        <p:spPr>
          <a:ln/>
        </p:spPr>
      </p:sp>
      <p:sp>
        <p:nvSpPr>
          <p:cNvPr id="47514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Rectangle 7"/>
          <p:cNvSpPr>
            <a:spLocks noGrp="1" noChangeArrowheads="1"/>
          </p:cNvSpPr>
          <p:nvPr>
            <p:ph type="sldNum" sz="quarter" idx="5"/>
          </p:nvPr>
        </p:nvSpPr>
        <p:spPr>
          <a:noFill/>
        </p:spPr>
        <p:txBody>
          <a:bodyPr/>
          <a:lstStyle/>
          <a:p>
            <a:fld id="{F44875EC-68FB-441C-8580-E9D1612196E1}" type="slidenum">
              <a:rPr lang="en-US"/>
              <a:pPr/>
              <a:t>68</a:t>
            </a:fld>
            <a:endParaRPr lang="en-US"/>
          </a:p>
        </p:txBody>
      </p:sp>
      <p:sp>
        <p:nvSpPr>
          <p:cNvPr id="600067" name="Rectangle 2"/>
          <p:cNvSpPr>
            <a:spLocks noGrp="1" noRot="1" noChangeAspect="1" noChangeArrowheads="1" noTextEdit="1"/>
          </p:cNvSpPr>
          <p:nvPr>
            <p:ph type="sldImg"/>
          </p:nvPr>
        </p:nvSpPr>
        <p:spPr>
          <a:ln/>
        </p:spPr>
      </p:sp>
      <p:sp>
        <p:nvSpPr>
          <p:cNvPr id="60006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4763295-3A82-4836-860D-F389BB181D13}" type="slidenum">
              <a:rPr lang="en-US" smtClean="0"/>
              <a:pPr>
                <a:defRPr/>
              </a:pPr>
              <a:t>69</a:t>
            </a:fld>
            <a:endParaRPr lang="en-US"/>
          </a:p>
        </p:txBody>
      </p:sp>
    </p:spTree>
    <p:extLst>
      <p:ext uri="{BB962C8B-B14F-4D97-AF65-F5344CB8AC3E}">
        <p14:creationId xmlns:p14="http://schemas.microsoft.com/office/powerpoint/2010/main" val="994163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4763295-3A82-4836-860D-F389BB181D13}" type="slidenum">
              <a:rPr lang="en-US" smtClean="0"/>
              <a:pPr>
                <a:defRPr/>
              </a:pPr>
              <a:t>7</a:t>
            </a:fld>
            <a:endParaRPr lang="en-US"/>
          </a:p>
        </p:txBody>
      </p:sp>
    </p:spTree>
    <p:extLst>
      <p:ext uri="{BB962C8B-B14F-4D97-AF65-F5344CB8AC3E}">
        <p14:creationId xmlns:p14="http://schemas.microsoft.com/office/powerpoint/2010/main" val="242327852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Slide Image Placeholder 1"/>
          <p:cNvSpPr>
            <a:spLocks noGrp="1" noRot="1" noChangeAspect="1" noTextEdit="1"/>
          </p:cNvSpPr>
          <p:nvPr>
            <p:ph type="sldImg"/>
          </p:nvPr>
        </p:nvSpPr>
        <p:spPr>
          <a:ln/>
        </p:spPr>
      </p:sp>
      <p:sp>
        <p:nvSpPr>
          <p:cNvPr id="479235" name="Notes Placeholder 2"/>
          <p:cNvSpPr>
            <a:spLocks noGrp="1"/>
          </p:cNvSpPr>
          <p:nvPr>
            <p:ph type="body" idx="1"/>
          </p:nvPr>
        </p:nvSpPr>
        <p:spPr>
          <a:noFill/>
          <a:ln/>
        </p:spPr>
        <p:txBody>
          <a:bodyPr/>
          <a:lstStyle/>
          <a:p>
            <a:r>
              <a:rPr lang="en-US"/>
              <a:t>Planning- a set of decisions or strategies and individual adopts and modifies to solve a problem and to reach a goal. How does the student approach a task?  Planning provides control of thought as well as the use of other processes, knowledge, and skills.  Students think about how to learn.</a:t>
            </a:r>
          </a:p>
        </p:txBody>
      </p:sp>
      <p:sp>
        <p:nvSpPr>
          <p:cNvPr id="479236" name="Header Placeholder 3"/>
          <p:cNvSpPr txBox="1">
            <a:spLocks noGrp="1"/>
          </p:cNvSpPr>
          <p:nvPr/>
        </p:nvSpPr>
        <p:spPr bwMode="auto">
          <a:xfrm>
            <a:off x="0" y="0"/>
            <a:ext cx="3171825" cy="481013"/>
          </a:xfrm>
          <a:prstGeom prst="rect">
            <a:avLst/>
          </a:prstGeom>
          <a:noFill/>
          <a:ln w="9525">
            <a:noFill/>
            <a:miter lim="800000"/>
            <a:headEnd/>
            <a:tailEnd/>
          </a:ln>
        </p:spPr>
        <p:txBody>
          <a:bodyPr lIns="100934" tIns="50467" rIns="100934" bIns="50467"/>
          <a:lstStyle/>
          <a:p>
            <a:pPr defTabSz="989013"/>
            <a:r>
              <a:rPr lang="en-US" b="0"/>
              <a:t>QLT - Investor ppt - v1</a:t>
            </a:r>
          </a:p>
        </p:txBody>
      </p:sp>
      <p:sp>
        <p:nvSpPr>
          <p:cNvPr id="479237" name="Date Placeholder 4"/>
          <p:cNvSpPr txBox="1">
            <a:spLocks noGrp="1"/>
          </p:cNvSpPr>
          <p:nvPr/>
        </p:nvSpPr>
        <p:spPr bwMode="auto">
          <a:xfrm>
            <a:off x="4141788" y="0"/>
            <a:ext cx="3171825" cy="481013"/>
          </a:xfrm>
          <a:prstGeom prst="rect">
            <a:avLst/>
          </a:prstGeom>
          <a:noFill/>
          <a:ln w="9525">
            <a:noFill/>
            <a:miter lim="800000"/>
            <a:headEnd/>
            <a:tailEnd/>
          </a:ln>
        </p:spPr>
        <p:txBody>
          <a:bodyPr lIns="100934" tIns="50467" rIns="100934" bIns="50467"/>
          <a:lstStyle/>
          <a:p>
            <a:pPr algn="r" defTabSz="989013"/>
            <a:fld id="{0FD1F16E-EE9A-4EFF-A475-1DBA27C80BDA}" type="datetime1">
              <a:rPr lang="en-US" b="0"/>
              <a:pPr algn="r" defTabSz="989013"/>
              <a:t>2/14/2019</a:t>
            </a:fld>
            <a:endParaRPr lang="en-US" b="0"/>
          </a:p>
        </p:txBody>
      </p:sp>
      <p:sp>
        <p:nvSpPr>
          <p:cNvPr id="479238" name="Slide Number Placeholder 5"/>
          <p:cNvSpPr txBox="1">
            <a:spLocks noGrp="1"/>
          </p:cNvSpPr>
          <p:nvPr/>
        </p:nvSpPr>
        <p:spPr bwMode="auto">
          <a:xfrm>
            <a:off x="4141788" y="9118600"/>
            <a:ext cx="3171825" cy="481013"/>
          </a:xfrm>
          <a:prstGeom prst="rect">
            <a:avLst/>
          </a:prstGeom>
          <a:noFill/>
          <a:ln w="9525">
            <a:noFill/>
            <a:miter lim="800000"/>
            <a:headEnd/>
            <a:tailEnd/>
          </a:ln>
        </p:spPr>
        <p:txBody>
          <a:bodyPr lIns="100934" tIns="50467" rIns="100934" bIns="50467" anchor="b"/>
          <a:lstStyle/>
          <a:p>
            <a:pPr algn="r" defTabSz="989013"/>
            <a:fld id="{E4F9B760-80C0-4887-ADE5-619EEE95330A}" type="slidenum">
              <a:rPr lang="en-US" b="0"/>
              <a:pPr algn="r" defTabSz="989013"/>
              <a:t>70</a:t>
            </a:fld>
            <a:endParaRPr lang="en-US" b="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7"/>
          <p:cNvSpPr>
            <a:spLocks noGrp="1" noChangeArrowheads="1"/>
          </p:cNvSpPr>
          <p:nvPr>
            <p:ph type="sldNum" sz="quarter" idx="5"/>
          </p:nvPr>
        </p:nvSpPr>
        <p:spPr/>
        <p:txBody>
          <a:bodyPr/>
          <a:lstStyle/>
          <a:p>
            <a:pPr>
              <a:defRPr/>
            </a:pPr>
            <a:fld id="{FF088263-4636-4E2C-B212-252D9A6C4733}" type="slidenum">
              <a:rPr lang="en-US" smtClean="0"/>
              <a:pPr>
                <a:defRPr/>
              </a:pPr>
              <a:t>71</a:t>
            </a:fld>
            <a:endParaRPr lang="en-US"/>
          </a:p>
        </p:txBody>
      </p:sp>
      <p:sp>
        <p:nvSpPr>
          <p:cNvPr id="481283" name="Rectangle 2"/>
          <p:cNvSpPr>
            <a:spLocks noGrp="1" noRot="1" noChangeAspect="1" noChangeArrowheads="1" noTextEdit="1"/>
          </p:cNvSpPr>
          <p:nvPr>
            <p:ph type="sldImg"/>
          </p:nvPr>
        </p:nvSpPr>
        <p:spPr>
          <a:ln/>
        </p:spPr>
      </p:sp>
      <p:sp>
        <p:nvSpPr>
          <p:cNvPr id="481284"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Slide Image Placeholder 1"/>
          <p:cNvSpPr>
            <a:spLocks noGrp="1" noRot="1" noChangeAspect="1" noTextEdit="1"/>
          </p:cNvSpPr>
          <p:nvPr>
            <p:ph type="sldImg"/>
          </p:nvPr>
        </p:nvSpPr>
        <p:spPr>
          <a:ln/>
        </p:spPr>
      </p:sp>
      <p:sp>
        <p:nvSpPr>
          <p:cNvPr id="482307" name="Notes Placeholder 2"/>
          <p:cNvSpPr>
            <a:spLocks noGrp="1"/>
          </p:cNvSpPr>
          <p:nvPr>
            <p:ph type="body" idx="1"/>
          </p:nvPr>
        </p:nvSpPr>
        <p:spPr>
          <a:noFill/>
          <a:ln/>
        </p:spPr>
        <p:txBody>
          <a:bodyPr/>
          <a:lstStyle/>
          <a:p>
            <a:endParaRPr lang="en-US"/>
          </a:p>
        </p:txBody>
      </p:sp>
      <p:sp>
        <p:nvSpPr>
          <p:cNvPr id="482308" name="Slide Number Placeholder 3"/>
          <p:cNvSpPr>
            <a:spLocks noGrp="1"/>
          </p:cNvSpPr>
          <p:nvPr>
            <p:ph type="sldNum" sz="quarter" idx="5"/>
          </p:nvPr>
        </p:nvSpPr>
        <p:spPr/>
        <p:txBody>
          <a:bodyPr/>
          <a:lstStyle/>
          <a:p>
            <a:pPr>
              <a:defRPr/>
            </a:pPr>
            <a:fld id="{701C7FF2-2CDC-493A-8496-78723F10B1A2}" type="slidenum">
              <a:rPr lang="en-US" smtClean="0"/>
              <a:pPr>
                <a:defRPr/>
              </a:pPr>
              <a:t>73</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Slide Image Placeholder 1"/>
          <p:cNvSpPr>
            <a:spLocks noGrp="1" noRot="1" noChangeAspect="1" noTextEdit="1"/>
          </p:cNvSpPr>
          <p:nvPr>
            <p:ph type="sldImg"/>
          </p:nvPr>
        </p:nvSpPr>
        <p:spPr>
          <a:ln/>
        </p:spPr>
      </p:sp>
      <p:sp>
        <p:nvSpPr>
          <p:cNvPr id="485379" name="Notes Placeholder 2"/>
          <p:cNvSpPr>
            <a:spLocks noGrp="1"/>
          </p:cNvSpPr>
          <p:nvPr>
            <p:ph type="body" idx="1"/>
          </p:nvPr>
        </p:nvSpPr>
        <p:spPr>
          <a:noFill/>
          <a:ln/>
        </p:spPr>
        <p:txBody>
          <a:bodyPr/>
          <a:lstStyle/>
          <a:p>
            <a:endParaRPr lang="en-US"/>
          </a:p>
        </p:txBody>
      </p:sp>
      <p:sp>
        <p:nvSpPr>
          <p:cNvPr id="485380" name="Slide Number Placeholder 3"/>
          <p:cNvSpPr>
            <a:spLocks noGrp="1"/>
          </p:cNvSpPr>
          <p:nvPr>
            <p:ph type="sldNum" sz="quarter" idx="5"/>
          </p:nvPr>
        </p:nvSpPr>
        <p:spPr/>
        <p:txBody>
          <a:bodyPr/>
          <a:lstStyle/>
          <a:p>
            <a:pPr>
              <a:defRPr/>
            </a:pPr>
            <a:fld id="{12614405-3514-4F41-BECA-FDB62B570A3A}" type="slidenum">
              <a:rPr lang="en-US" smtClean="0"/>
              <a:pPr>
                <a:defRPr/>
              </a:pPr>
              <a:t>74</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Slide Image Placeholder 1"/>
          <p:cNvSpPr>
            <a:spLocks noGrp="1" noRot="1" noChangeAspect="1" noTextEdit="1"/>
          </p:cNvSpPr>
          <p:nvPr>
            <p:ph type="sldImg"/>
          </p:nvPr>
        </p:nvSpPr>
        <p:spPr>
          <a:ln/>
        </p:spPr>
      </p:sp>
      <p:sp>
        <p:nvSpPr>
          <p:cNvPr id="486403" name="Notes Placeholder 2"/>
          <p:cNvSpPr>
            <a:spLocks noGrp="1"/>
          </p:cNvSpPr>
          <p:nvPr>
            <p:ph type="body" idx="1"/>
          </p:nvPr>
        </p:nvSpPr>
        <p:spPr>
          <a:noFill/>
          <a:ln/>
        </p:spPr>
        <p:txBody>
          <a:bodyPr/>
          <a:lstStyle/>
          <a:p>
            <a:endParaRPr lang="en-US"/>
          </a:p>
        </p:txBody>
      </p:sp>
      <p:sp>
        <p:nvSpPr>
          <p:cNvPr id="486404" name="Slide Number Placeholder 3"/>
          <p:cNvSpPr>
            <a:spLocks noGrp="1"/>
          </p:cNvSpPr>
          <p:nvPr>
            <p:ph type="sldNum" sz="quarter" idx="5"/>
          </p:nvPr>
        </p:nvSpPr>
        <p:spPr/>
        <p:txBody>
          <a:bodyPr/>
          <a:lstStyle/>
          <a:p>
            <a:pPr>
              <a:defRPr/>
            </a:pPr>
            <a:fld id="{53AD361C-E654-479E-9712-705C56690F90}" type="slidenum">
              <a:rPr lang="en-US" smtClean="0"/>
              <a:pPr>
                <a:defRPr/>
              </a:pPr>
              <a:t>75</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Slide Image Placeholder 1"/>
          <p:cNvSpPr>
            <a:spLocks noGrp="1" noRot="1" noChangeAspect="1" noTextEdit="1"/>
          </p:cNvSpPr>
          <p:nvPr>
            <p:ph type="sldImg"/>
          </p:nvPr>
        </p:nvSpPr>
        <p:spPr>
          <a:ln/>
        </p:spPr>
      </p:sp>
      <p:sp>
        <p:nvSpPr>
          <p:cNvPr id="487427" name="Notes Placeholder 2"/>
          <p:cNvSpPr>
            <a:spLocks noGrp="1"/>
          </p:cNvSpPr>
          <p:nvPr>
            <p:ph type="body" idx="1"/>
          </p:nvPr>
        </p:nvSpPr>
        <p:spPr>
          <a:noFill/>
          <a:ln/>
        </p:spPr>
        <p:txBody>
          <a:bodyPr/>
          <a:lstStyle/>
          <a:p>
            <a:endParaRPr lang="en-US"/>
          </a:p>
        </p:txBody>
      </p:sp>
      <p:sp>
        <p:nvSpPr>
          <p:cNvPr id="487428" name="Slide Number Placeholder 3"/>
          <p:cNvSpPr>
            <a:spLocks noGrp="1"/>
          </p:cNvSpPr>
          <p:nvPr>
            <p:ph type="sldNum" sz="quarter" idx="5"/>
          </p:nvPr>
        </p:nvSpPr>
        <p:spPr/>
        <p:txBody>
          <a:bodyPr/>
          <a:lstStyle/>
          <a:p>
            <a:pPr>
              <a:defRPr/>
            </a:pPr>
            <a:fld id="{29C76FAE-8FDF-4B4D-895D-BFB5FCBFB740}" type="slidenum">
              <a:rPr lang="en-US" smtClean="0"/>
              <a:pPr>
                <a:defRPr/>
              </a:pPr>
              <a:t>76</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Slide Image Placeholder 1"/>
          <p:cNvSpPr>
            <a:spLocks noGrp="1" noRot="1" noChangeAspect="1" noTextEdit="1"/>
          </p:cNvSpPr>
          <p:nvPr>
            <p:ph type="sldImg"/>
          </p:nvPr>
        </p:nvSpPr>
        <p:spPr>
          <a:ln/>
        </p:spPr>
      </p:sp>
      <p:sp>
        <p:nvSpPr>
          <p:cNvPr id="488451" name="Notes Placeholder 2"/>
          <p:cNvSpPr>
            <a:spLocks noGrp="1"/>
          </p:cNvSpPr>
          <p:nvPr>
            <p:ph type="body" idx="1"/>
          </p:nvPr>
        </p:nvSpPr>
        <p:spPr>
          <a:noFill/>
          <a:ln/>
        </p:spPr>
        <p:txBody>
          <a:bodyPr/>
          <a:lstStyle/>
          <a:p>
            <a:r>
              <a:rPr lang="en-US"/>
              <a:t>Children learn to selectively focus on things heard or seen and resist being distracted by other sights and sounds. Great example--- math exercise, tens and ones, series of numbers where the options were so similar, so many distractions.  Commands considerable attention to the details.</a:t>
            </a:r>
          </a:p>
        </p:txBody>
      </p:sp>
      <p:sp>
        <p:nvSpPr>
          <p:cNvPr id="488452" name="Header Placeholder 3"/>
          <p:cNvSpPr txBox="1">
            <a:spLocks noGrp="1"/>
          </p:cNvSpPr>
          <p:nvPr/>
        </p:nvSpPr>
        <p:spPr bwMode="auto">
          <a:xfrm>
            <a:off x="0" y="0"/>
            <a:ext cx="3171825" cy="481013"/>
          </a:xfrm>
          <a:prstGeom prst="rect">
            <a:avLst/>
          </a:prstGeom>
          <a:noFill/>
          <a:ln w="9525">
            <a:noFill/>
            <a:miter lim="800000"/>
            <a:headEnd/>
            <a:tailEnd/>
          </a:ln>
        </p:spPr>
        <p:txBody>
          <a:bodyPr lIns="100934" tIns="50467" rIns="100934" bIns="50467"/>
          <a:lstStyle/>
          <a:p>
            <a:pPr defTabSz="989013"/>
            <a:r>
              <a:rPr lang="en-US" b="0"/>
              <a:t>QLT - Investor ppt - v1</a:t>
            </a:r>
          </a:p>
        </p:txBody>
      </p:sp>
      <p:sp>
        <p:nvSpPr>
          <p:cNvPr id="488453" name="Date Placeholder 4"/>
          <p:cNvSpPr txBox="1">
            <a:spLocks noGrp="1"/>
          </p:cNvSpPr>
          <p:nvPr/>
        </p:nvSpPr>
        <p:spPr bwMode="auto">
          <a:xfrm>
            <a:off x="4141788" y="0"/>
            <a:ext cx="3171825" cy="481013"/>
          </a:xfrm>
          <a:prstGeom prst="rect">
            <a:avLst/>
          </a:prstGeom>
          <a:noFill/>
          <a:ln w="9525">
            <a:noFill/>
            <a:miter lim="800000"/>
            <a:headEnd/>
            <a:tailEnd/>
          </a:ln>
        </p:spPr>
        <p:txBody>
          <a:bodyPr lIns="100934" tIns="50467" rIns="100934" bIns="50467"/>
          <a:lstStyle/>
          <a:p>
            <a:pPr algn="r" defTabSz="989013"/>
            <a:fld id="{7392D81A-052D-4633-AF68-424279C71DA9}" type="datetime1">
              <a:rPr lang="en-US" b="0"/>
              <a:pPr algn="r" defTabSz="989013"/>
              <a:t>2/14/2019</a:t>
            </a:fld>
            <a:endParaRPr lang="en-US" b="0"/>
          </a:p>
        </p:txBody>
      </p:sp>
      <p:sp>
        <p:nvSpPr>
          <p:cNvPr id="488454" name="Slide Number Placeholder 5"/>
          <p:cNvSpPr txBox="1">
            <a:spLocks noGrp="1"/>
          </p:cNvSpPr>
          <p:nvPr/>
        </p:nvSpPr>
        <p:spPr bwMode="auto">
          <a:xfrm>
            <a:off x="4141788" y="9118600"/>
            <a:ext cx="3171825" cy="481013"/>
          </a:xfrm>
          <a:prstGeom prst="rect">
            <a:avLst/>
          </a:prstGeom>
          <a:noFill/>
          <a:ln w="9525">
            <a:noFill/>
            <a:miter lim="800000"/>
            <a:headEnd/>
            <a:tailEnd/>
          </a:ln>
        </p:spPr>
        <p:txBody>
          <a:bodyPr lIns="100934" tIns="50467" rIns="100934" bIns="50467" anchor="b"/>
          <a:lstStyle/>
          <a:p>
            <a:pPr algn="r" defTabSz="989013"/>
            <a:fld id="{C4C28F04-7A1E-42A7-B539-0C7525E712DB}" type="slidenum">
              <a:rPr lang="en-US" b="0"/>
              <a:pPr algn="r" defTabSz="989013"/>
              <a:t>77</a:t>
            </a:fld>
            <a:endParaRPr lang="en-US" b="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542C8AE-FD68-445F-866A-936D99045444}" type="slidenum">
              <a:rPr lang="en-US" smtClean="0"/>
              <a:pPr/>
              <a:t>78</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Slide Image Placeholder 1"/>
          <p:cNvSpPr>
            <a:spLocks noGrp="1" noRot="1" noChangeAspect="1" noTextEdit="1"/>
          </p:cNvSpPr>
          <p:nvPr>
            <p:ph type="sldImg"/>
          </p:nvPr>
        </p:nvSpPr>
        <p:spPr>
          <a:ln/>
        </p:spPr>
      </p:sp>
      <p:sp>
        <p:nvSpPr>
          <p:cNvPr id="491523" name="Notes Placeholder 2"/>
          <p:cNvSpPr>
            <a:spLocks noGrp="1"/>
          </p:cNvSpPr>
          <p:nvPr>
            <p:ph type="body" idx="1"/>
          </p:nvPr>
        </p:nvSpPr>
        <p:spPr>
          <a:noFill/>
          <a:ln/>
        </p:spPr>
        <p:txBody>
          <a:bodyPr/>
          <a:lstStyle/>
          <a:p>
            <a:endParaRPr lang="en-US"/>
          </a:p>
        </p:txBody>
      </p:sp>
      <p:sp>
        <p:nvSpPr>
          <p:cNvPr id="491524" name="Slide Number Placeholder 3"/>
          <p:cNvSpPr>
            <a:spLocks noGrp="1"/>
          </p:cNvSpPr>
          <p:nvPr>
            <p:ph type="sldNum" sz="quarter" idx="5"/>
          </p:nvPr>
        </p:nvSpPr>
        <p:spPr/>
        <p:txBody>
          <a:bodyPr/>
          <a:lstStyle/>
          <a:p>
            <a:pPr>
              <a:defRPr/>
            </a:pPr>
            <a:fld id="{787C1429-FB27-4D72-9770-8EB89B479D34}" type="slidenum">
              <a:rPr lang="en-US" smtClean="0"/>
              <a:pPr>
                <a:defRPr/>
              </a:pPr>
              <a:t>80</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8F4409-4806-484C-84CC-A15C225CFDDC}" type="slidenum">
              <a:rPr lang="en-US" smtClean="0"/>
              <a:pPr>
                <a:defRPr/>
              </a:pPr>
              <a:t>81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4763295-3A82-4836-860D-F389BB181D13}" type="slidenum">
              <a:rPr lang="en-US" smtClean="0"/>
              <a:pPr>
                <a:defRPr/>
              </a:pPr>
              <a:t>8</a:t>
            </a:fld>
            <a:endParaRPr lang="en-US"/>
          </a:p>
        </p:txBody>
      </p:sp>
    </p:spTree>
    <p:extLst>
      <p:ext uri="{BB962C8B-B14F-4D97-AF65-F5344CB8AC3E}">
        <p14:creationId xmlns:p14="http://schemas.microsoft.com/office/powerpoint/2010/main" val="331255210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4" name="Slide Image Placeholder 1"/>
          <p:cNvSpPr>
            <a:spLocks noGrp="1" noRot="1" noChangeAspect="1" noTextEdit="1"/>
          </p:cNvSpPr>
          <p:nvPr>
            <p:ph type="sldImg"/>
          </p:nvPr>
        </p:nvSpPr>
        <p:spPr>
          <a:ln/>
        </p:spPr>
      </p:sp>
      <p:sp>
        <p:nvSpPr>
          <p:cNvPr id="607235" name="Notes Placeholder 2"/>
          <p:cNvSpPr>
            <a:spLocks noGrp="1"/>
          </p:cNvSpPr>
          <p:nvPr>
            <p:ph type="body" idx="1"/>
          </p:nvPr>
        </p:nvSpPr>
        <p:spPr>
          <a:noFill/>
          <a:ln/>
        </p:spPr>
        <p:txBody>
          <a:bodyPr/>
          <a:lstStyle/>
          <a:p>
            <a:endParaRPr lang="en-US"/>
          </a:p>
        </p:txBody>
      </p:sp>
      <p:sp>
        <p:nvSpPr>
          <p:cNvPr id="607236" name="Slide Number Placeholder 3"/>
          <p:cNvSpPr>
            <a:spLocks noGrp="1"/>
          </p:cNvSpPr>
          <p:nvPr>
            <p:ph type="sldNum" sz="quarter" idx="5"/>
          </p:nvPr>
        </p:nvSpPr>
        <p:spPr>
          <a:noFill/>
        </p:spPr>
        <p:txBody>
          <a:bodyPr/>
          <a:lstStyle/>
          <a:p>
            <a:fld id="{E0345C89-5DA3-4992-9460-603B67CE6804}" type="slidenum">
              <a:rPr lang="en-US"/>
              <a:pPr/>
              <a:t>82</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Slide Image Placeholder 1"/>
          <p:cNvSpPr>
            <a:spLocks noGrp="1" noRot="1" noChangeAspect="1" noTextEdit="1"/>
          </p:cNvSpPr>
          <p:nvPr>
            <p:ph type="sldImg"/>
          </p:nvPr>
        </p:nvSpPr>
        <p:spPr>
          <a:ln/>
        </p:spPr>
      </p:sp>
      <p:sp>
        <p:nvSpPr>
          <p:cNvPr id="494595" name="Notes Placeholder 2"/>
          <p:cNvSpPr>
            <a:spLocks noGrp="1"/>
          </p:cNvSpPr>
          <p:nvPr>
            <p:ph type="body" idx="1"/>
          </p:nvPr>
        </p:nvSpPr>
        <p:spPr>
          <a:noFill/>
          <a:ln/>
        </p:spPr>
        <p:txBody>
          <a:bodyPr/>
          <a:lstStyle/>
          <a:p>
            <a:endParaRPr lang="en-US"/>
          </a:p>
        </p:txBody>
      </p:sp>
      <p:sp>
        <p:nvSpPr>
          <p:cNvPr id="494596" name="Slide Number Placeholder 3"/>
          <p:cNvSpPr>
            <a:spLocks noGrp="1"/>
          </p:cNvSpPr>
          <p:nvPr>
            <p:ph type="sldNum" sz="quarter" idx="5"/>
          </p:nvPr>
        </p:nvSpPr>
        <p:spPr/>
        <p:txBody>
          <a:bodyPr/>
          <a:lstStyle/>
          <a:p>
            <a:pPr>
              <a:defRPr/>
            </a:pPr>
            <a:fld id="{E6FF2096-4C71-483C-B5E2-FA844C2703F6}" type="slidenum">
              <a:rPr lang="en-US" smtClean="0"/>
              <a:pPr>
                <a:defRPr/>
              </a:pPr>
              <a:t>83</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Slide Image Placeholder 1"/>
          <p:cNvSpPr>
            <a:spLocks noGrp="1" noRot="1" noChangeAspect="1" noTextEdit="1"/>
          </p:cNvSpPr>
          <p:nvPr>
            <p:ph type="sldImg"/>
          </p:nvPr>
        </p:nvSpPr>
        <p:spPr>
          <a:ln/>
        </p:spPr>
      </p:sp>
      <p:sp>
        <p:nvSpPr>
          <p:cNvPr id="495619" name="Notes Placeholder 2"/>
          <p:cNvSpPr>
            <a:spLocks noGrp="1"/>
          </p:cNvSpPr>
          <p:nvPr>
            <p:ph type="body" idx="1"/>
          </p:nvPr>
        </p:nvSpPr>
        <p:spPr>
          <a:noFill/>
          <a:ln/>
        </p:spPr>
        <p:txBody>
          <a:bodyPr/>
          <a:lstStyle/>
          <a:p>
            <a:r>
              <a:rPr lang="en-US"/>
              <a:t>Examples:  seeing patterns in numbers, seeing a group of letters as a word, words to sentences, sentences to paragraphs, paragraphs to complete story.  Seeing how an image should look from various perspectives.  Simultaneous processing connected to reading comprehension because it “requires the integration and understanding of word relationships and how all the elements of the text fit together.”  Relating and integrating discrete pieces of information.</a:t>
            </a:r>
          </a:p>
        </p:txBody>
      </p:sp>
      <p:sp>
        <p:nvSpPr>
          <p:cNvPr id="495620" name="Header Placeholder 3"/>
          <p:cNvSpPr txBox="1">
            <a:spLocks noGrp="1"/>
          </p:cNvSpPr>
          <p:nvPr/>
        </p:nvSpPr>
        <p:spPr bwMode="auto">
          <a:xfrm>
            <a:off x="0" y="0"/>
            <a:ext cx="3171825" cy="481013"/>
          </a:xfrm>
          <a:prstGeom prst="rect">
            <a:avLst/>
          </a:prstGeom>
          <a:noFill/>
          <a:ln w="9525">
            <a:noFill/>
            <a:miter lim="800000"/>
            <a:headEnd/>
            <a:tailEnd/>
          </a:ln>
        </p:spPr>
        <p:txBody>
          <a:bodyPr lIns="100934" tIns="50467" rIns="100934" bIns="50467"/>
          <a:lstStyle/>
          <a:p>
            <a:pPr defTabSz="989013"/>
            <a:r>
              <a:rPr lang="en-US" b="0"/>
              <a:t>QLT - Investor ppt - v1</a:t>
            </a:r>
          </a:p>
        </p:txBody>
      </p:sp>
      <p:sp>
        <p:nvSpPr>
          <p:cNvPr id="495621" name="Date Placeholder 4"/>
          <p:cNvSpPr txBox="1">
            <a:spLocks noGrp="1"/>
          </p:cNvSpPr>
          <p:nvPr/>
        </p:nvSpPr>
        <p:spPr bwMode="auto">
          <a:xfrm>
            <a:off x="4141788" y="0"/>
            <a:ext cx="3171825" cy="481013"/>
          </a:xfrm>
          <a:prstGeom prst="rect">
            <a:avLst/>
          </a:prstGeom>
          <a:noFill/>
          <a:ln w="9525">
            <a:noFill/>
            <a:miter lim="800000"/>
            <a:headEnd/>
            <a:tailEnd/>
          </a:ln>
        </p:spPr>
        <p:txBody>
          <a:bodyPr lIns="100934" tIns="50467" rIns="100934" bIns="50467"/>
          <a:lstStyle/>
          <a:p>
            <a:pPr algn="r" defTabSz="989013"/>
            <a:fld id="{B5E094D8-9D92-43BB-90E6-07071DB2360A}" type="datetime1">
              <a:rPr lang="en-US" b="0"/>
              <a:pPr algn="r" defTabSz="989013"/>
              <a:t>2/14/2019</a:t>
            </a:fld>
            <a:endParaRPr lang="en-US" b="0"/>
          </a:p>
        </p:txBody>
      </p:sp>
      <p:sp>
        <p:nvSpPr>
          <p:cNvPr id="495622" name="Slide Number Placeholder 5"/>
          <p:cNvSpPr txBox="1">
            <a:spLocks noGrp="1"/>
          </p:cNvSpPr>
          <p:nvPr/>
        </p:nvSpPr>
        <p:spPr bwMode="auto">
          <a:xfrm>
            <a:off x="4141788" y="9118600"/>
            <a:ext cx="3171825" cy="481013"/>
          </a:xfrm>
          <a:prstGeom prst="rect">
            <a:avLst/>
          </a:prstGeom>
          <a:noFill/>
          <a:ln w="9525">
            <a:noFill/>
            <a:miter lim="800000"/>
            <a:headEnd/>
            <a:tailEnd/>
          </a:ln>
        </p:spPr>
        <p:txBody>
          <a:bodyPr lIns="100934" tIns="50467" rIns="100934" bIns="50467" anchor="b"/>
          <a:lstStyle/>
          <a:p>
            <a:pPr algn="r" defTabSz="989013"/>
            <a:fld id="{5736E9A4-4BD5-4DDE-82ED-7351F90D6D0D}" type="slidenum">
              <a:rPr lang="en-US" b="0"/>
              <a:pPr algn="r" defTabSz="989013"/>
              <a:t>84</a:t>
            </a:fld>
            <a:endParaRPr lang="en-US" b="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Slide Image Placeholder 1"/>
          <p:cNvSpPr>
            <a:spLocks noGrp="1" noRot="1" noChangeAspect="1" noTextEdit="1"/>
          </p:cNvSpPr>
          <p:nvPr>
            <p:ph type="sldImg"/>
          </p:nvPr>
        </p:nvSpPr>
        <p:spPr>
          <a:ln/>
        </p:spPr>
      </p:sp>
      <p:sp>
        <p:nvSpPr>
          <p:cNvPr id="496643" name="Notes Placeholder 2"/>
          <p:cNvSpPr>
            <a:spLocks noGrp="1"/>
          </p:cNvSpPr>
          <p:nvPr>
            <p:ph type="body" idx="1"/>
          </p:nvPr>
        </p:nvSpPr>
        <p:spPr>
          <a:noFill/>
          <a:ln/>
        </p:spPr>
        <p:txBody>
          <a:bodyPr/>
          <a:lstStyle/>
          <a:p>
            <a:endParaRPr lang="en-US"/>
          </a:p>
        </p:txBody>
      </p:sp>
      <p:sp>
        <p:nvSpPr>
          <p:cNvPr id="496644" name="Slide Number Placeholder 3"/>
          <p:cNvSpPr>
            <a:spLocks noGrp="1"/>
          </p:cNvSpPr>
          <p:nvPr>
            <p:ph type="sldNum" sz="quarter" idx="5"/>
          </p:nvPr>
        </p:nvSpPr>
        <p:spPr/>
        <p:txBody>
          <a:bodyPr/>
          <a:lstStyle/>
          <a:p>
            <a:pPr>
              <a:defRPr/>
            </a:pPr>
            <a:fld id="{DE000673-54FC-46CB-BAAE-F2FD3062AE2D}" type="slidenum">
              <a:rPr lang="en-US" smtClean="0"/>
              <a:pPr>
                <a:defRPr/>
              </a:pPr>
              <a:t>85</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Slide Image Placeholder 1"/>
          <p:cNvSpPr>
            <a:spLocks noGrp="1" noRot="1" noChangeAspect="1" noTextEdit="1"/>
          </p:cNvSpPr>
          <p:nvPr>
            <p:ph type="sldImg"/>
          </p:nvPr>
        </p:nvSpPr>
        <p:spPr>
          <a:ln/>
        </p:spPr>
      </p:sp>
      <p:sp>
        <p:nvSpPr>
          <p:cNvPr id="497667" name="Notes Placeholder 2"/>
          <p:cNvSpPr>
            <a:spLocks noGrp="1"/>
          </p:cNvSpPr>
          <p:nvPr>
            <p:ph type="body" idx="1"/>
          </p:nvPr>
        </p:nvSpPr>
        <p:spPr>
          <a:noFill/>
          <a:ln/>
        </p:spPr>
        <p:txBody>
          <a:bodyPr/>
          <a:lstStyle/>
          <a:p>
            <a:endParaRPr lang="en-US"/>
          </a:p>
        </p:txBody>
      </p:sp>
      <p:sp>
        <p:nvSpPr>
          <p:cNvPr id="497668" name="Slide Number Placeholder 3"/>
          <p:cNvSpPr>
            <a:spLocks noGrp="1"/>
          </p:cNvSpPr>
          <p:nvPr>
            <p:ph type="sldNum" sz="quarter" idx="5"/>
          </p:nvPr>
        </p:nvSpPr>
        <p:spPr/>
        <p:txBody>
          <a:bodyPr/>
          <a:lstStyle/>
          <a:p>
            <a:pPr>
              <a:defRPr/>
            </a:pPr>
            <a:fld id="{C4010DB6-E6C2-4AF2-BA38-BA5DF696F3AF}" type="slidenum">
              <a:rPr lang="en-US" smtClean="0"/>
              <a:pPr>
                <a:defRPr/>
              </a:pPr>
              <a:t>87</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Slide Image Placeholder 1"/>
          <p:cNvSpPr>
            <a:spLocks noGrp="1" noRot="1" noChangeAspect="1" noTextEdit="1"/>
          </p:cNvSpPr>
          <p:nvPr>
            <p:ph type="sldImg"/>
          </p:nvPr>
        </p:nvSpPr>
        <p:spPr>
          <a:ln/>
        </p:spPr>
      </p:sp>
      <p:sp>
        <p:nvSpPr>
          <p:cNvPr id="498691" name="Notes Placeholder 2"/>
          <p:cNvSpPr>
            <a:spLocks noGrp="1"/>
          </p:cNvSpPr>
          <p:nvPr>
            <p:ph type="body" idx="1"/>
          </p:nvPr>
        </p:nvSpPr>
        <p:spPr>
          <a:noFill/>
          <a:ln/>
        </p:spPr>
        <p:txBody>
          <a:bodyPr/>
          <a:lstStyle/>
          <a:p>
            <a:endParaRPr lang="en-US"/>
          </a:p>
        </p:txBody>
      </p:sp>
      <p:sp>
        <p:nvSpPr>
          <p:cNvPr id="498692" name="Slide Number Placeholder 3"/>
          <p:cNvSpPr>
            <a:spLocks noGrp="1"/>
          </p:cNvSpPr>
          <p:nvPr>
            <p:ph type="sldNum" sz="quarter" idx="5"/>
          </p:nvPr>
        </p:nvSpPr>
        <p:spPr/>
        <p:txBody>
          <a:bodyPr/>
          <a:lstStyle/>
          <a:p>
            <a:pPr>
              <a:defRPr/>
            </a:pPr>
            <a:fld id="{344A406C-1FBA-4BC8-A0B0-BB78C3BFBD5A}" type="slidenum">
              <a:rPr lang="en-US" smtClean="0"/>
              <a:pPr>
                <a:defRPr/>
              </a:pPr>
              <a:t>88</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Slide Image Placeholder 1"/>
          <p:cNvSpPr>
            <a:spLocks noGrp="1" noRot="1" noChangeAspect="1" noTextEdit="1"/>
          </p:cNvSpPr>
          <p:nvPr>
            <p:ph type="sldImg"/>
          </p:nvPr>
        </p:nvSpPr>
        <p:spPr>
          <a:ln/>
        </p:spPr>
      </p:sp>
      <p:sp>
        <p:nvSpPr>
          <p:cNvPr id="499715" name="Notes Placeholder 2"/>
          <p:cNvSpPr>
            <a:spLocks noGrp="1"/>
          </p:cNvSpPr>
          <p:nvPr>
            <p:ph type="body" idx="1"/>
          </p:nvPr>
        </p:nvSpPr>
        <p:spPr>
          <a:noFill/>
          <a:ln/>
        </p:spPr>
        <p:txBody>
          <a:bodyPr/>
          <a:lstStyle/>
          <a:p>
            <a:r>
              <a:rPr lang="en-US"/>
              <a:t>Examples of classroom activities- segmenting and chunking; strategies for word study/spelling; math strategies, e.g., touch math, word problems, number squares for math concepts</a:t>
            </a:r>
          </a:p>
        </p:txBody>
      </p:sp>
      <p:sp>
        <p:nvSpPr>
          <p:cNvPr id="499716" name="Header Placeholder 3"/>
          <p:cNvSpPr txBox="1">
            <a:spLocks noGrp="1"/>
          </p:cNvSpPr>
          <p:nvPr/>
        </p:nvSpPr>
        <p:spPr bwMode="auto">
          <a:xfrm>
            <a:off x="0" y="0"/>
            <a:ext cx="3171825" cy="481013"/>
          </a:xfrm>
          <a:prstGeom prst="rect">
            <a:avLst/>
          </a:prstGeom>
          <a:noFill/>
          <a:ln w="9525">
            <a:noFill/>
            <a:miter lim="800000"/>
            <a:headEnd/>
            <a:tailEnd/>
          </a:ln>
        </p:spPr>
        <p:txBody>
          <a:bodyPr lIns="100934" tIns="50467" rIns="100934" bIns="50467"/>
          <a:lstStyle/>
          <a:p>
            <a:pPr defTabSz="989013"/>
            <a:r>
              <a:rPr lang="en-US" b="0"/>
              <a:t>QLT - Investor ppt - v1</a:t>
            </a:r>
          </a:p>
        </p:txBody>
      </p:sp>
      <p:sp>
        <p:nvSpPr>
          <p:cNvPr id="499717" name="Date Placeholder 4"/>
          <p:cNvSpPr txBox="1">
            <a:spLocks noGrp="1"/>
          </p:cNvSpPr>
          <p:nvPr/>
        </p:nvSpPr>
        <p:spPr bwMode="auto">
          <a:xfrm>
            <a:off x="4141788" y="0"/>
            <a:ext cx="3171825" cy="481013"/>
          </a:xfrm>
          <a:prstGeom prst="rect">
            <a:avLst/>
          </a:prstGeom>
          <a:noFill/>
          <a:ln w="9525">
            <a:noFill/>
            <a:miter lim="800000"/>
            <a:headEnd/>
            <a:tailEnd/>
          </a:ln>
        </p:spPr>
        <p:txBody>
          <a:bodyPr lIns="100934" tIns="50467" rIns="100934" bIns="50467"/>
          <a:lstStyle/>
          <a:p>
            <a:pPr algn="r" defTabSz="989013"/>
            <a:fld id="{25DB368A-A38E-4F97-BEDA-0C8277C29C09}" type="datetime1">
              <a:rPr lang="en-US" b="0"/>
              <a:pPr algn="r" defTabSz="989013"/>
              <a:t>2/14/2019</a:t>
            </a:fld>
            <a:endParaRPr lang="en-US" b="0"/>
          </a:p>
        </p:txBody>
      </p:sp>
      <p:sp>
        <p:nvSpPr>
          <p:cNvPr id="499718" name="Slide Number Placeholder 5"/>
          <p:cNvSpPr txBox="1">
            <a:spLocks noGrp="1"/>
          </p:cNvSpPr>
          <p:nvPr/>
        </p:nvSpPr>
        <p:spPr bwMode="auto">
          <a:xfrm>
            <a:off x="4141788" y="9118600"/>
            <a:ext cx="3171825" cy="481013"/>
          </a:xfrm>
          <a:prstGeom prst="rect">
            <a:avLst/>
          </a:prstGeom>
          <a:noFill/>
          <a:ln w="9525">
            <a:noFill/>
            <a:miter lim="800000"/>
            <a:headEnd/>
            <a:tailEnd/>
          </a:ln>
        </p:spPr>
        <p:txBody>
          <a:bodyPr lIns="100934" tIns="50467" rIns="100934" bIns="50467" anchor="b"/>
          <a:lstStyle/>
          <a:p>
            <a:pPr algn="r" defTabSz="989013"/>
            <a:fld id="{AD0F6DBA-2933-4125-B0FD-56401EC72108}" type="slidenum">
              <a:rPr lang="en-US" b="0"/>
              <a:pPr algn="r" defTabSz="989013"/>
              <a:t>92</a:t>
            </a:fld>
            <a:endParaRPr lang="en-US" b="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p:txBody>
          <a:bodyPr/>
          <a:lstStyle/>
          <a:p>
            <a:pPr>
              <a:defRPr/>
            </a:pPr>
            <a:fld id="{17979361-F3DA-4E08-AA50-5A99B67122D9}" type="slidenum">
              <a:rPr lang="en-US" smtClean="0">
                <a:latin typeface="Times New Roman" pitchFamily="18" charset="0"/>
              </a:rPr>
              <a:pPr>
                <a:defRPr/>
              </a:pPr>
              <a:t>120</a:t>
            </a:fld>
            <a:endParaRPr lang="en-US">
              <a:latin typeface="Times New Roman" pitchFamily="18" charset="0"/>
            </a:endParaRPr>
          </a:p>
        </p:txBody>
      </p:sp>
      <p:sp>
        <p:nvSpPr>
          <p:cNvPr id="106499" name="Rectangle 2"/>
          <p:cNvSpPr>
            <a:spLocks noGrp="1" noRot="1" noChangeAspect="1" noChangeArrowheads="1" noTextEdit="1"/>
          </p:cNvSpPr>
          <p:nvPr>
            <p:ph type="sldImg"/>
          </p:nvPr>
        </p:nvSpPr>
        <p:spPr>
          <a:xfrm>
            <a:off x="1258888" y="720725"/>
            <a:ext cx="4797425" cy="3598863"/>
          </a:xfrm>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itchFamily="34"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2" name="Slide Image Placeholder 1"/>
          <p:cNvSpPr>
            <a:spLocks noGrp="1" noRot="1" noChangeAspect="1" noTextEdit="1"/>
          </p:cNvSpPr>
          <p:nvPr>
            <p:ph type="sldImg"/>
          </p:nvPr>
        </p:nvSpPr>
        <p:spPr>
          <a:ln/>
        </p:spPr>
      </p:sp>
      <p:sp>
        <p:nvSpPr>
          <p:cNvPr id="619523" name="Notes Placeholder 2"/>
          <p:cNvSpPr>
            <a:spLocks noGrp="1"/>
          </p:cNvSpPr>
          <p:nvPr>
            <p:ph type="body" idx="1"/>
          </p:nvPr>
        </p:nvSpPr>
        <p:spPr>
          <a:noFill/>
          <a:ln/>
        </p:spPr>
        <p:txBody>
          <a:bodyPr/>
          <a:lstStyle/>
          <a:p>
            <a:endParaRPr lang="en-US"/>
          </a:p>
        </p:txBody>
      </p:sp>
      <p:sp>
        <p:nvSpPr>
          <p:cNvPr id="619524" name="Slide Number Placeholder 3"/>
          <p:cNvSpPr>
            <a:spLocks noGrp="1"/>
          </p:cNvSpPr>
          <p:nvPr>
            <p:ph type="sldNum" sz="quarter" idx="5"/>
          </p:nvPr>
        </p:nvSpPr>
        <p:spPr>
          <a:noFill/>
        </p:spPr>
        <p:txBody>
          <a:bodyPr/>
          <a:lstStyle/>
          <a:p>
            <a:fld id="{B93124BC-2B55-4BC1-A7BE-226BE4DB130D}" type="slidenum">
              <a:rPr lang="en-US"/>
              <a:pPr/>
              <a:t>123</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Slide Image Placeholder 1"/>
          <p:cNvSpPr>
            <a:spLocks noGrp="1" noRot="1" noChangeAspect="1" noTextEdit="1"/>
          </p:cNvSpPr>
          <p:nvPr>
            <p:ph type="sldImg"/>
          </p:nvPr>
        </p:nvSpPr>
        <p:spPr>
          <a:ln/>
        </p:spPr>
      </p:sp>
      <p:sp>
        <p:nvSpPr>
          <p:cNvPr id="516099" name="Notes Placeholder 2"/>
          <p:cNvSpPr>
            <a:spLocks noGrp="1"/>
          </p:cNvSpPr>
          <p:nvPr>
            <p:ph type="body" idx="1"/>
          </p:nvPr>
        </p:nvSpPr>
        <p:spPr>
          <a:noFill/>
          <a:ln/>
        </p:spPr>
        <p:txBody>
          <a:bodyPr/>
          <a:lstStyle/>
          <a:p>
            <a:endParaRPr lang="en-US"/>
          </a:p>
        </p:txBody>
      </p:sp>
      <p:sp>
        <p:nvSpPr>
          <p:cNvPr id="516100" name="Slide Number Placeholder 3"/>
          <p:cNvSpPr>
            <a:spLocks noGrp="1"/>
          </p:cNvSpPr>
          <p:nvPr>
            <p:ph type="sldNum" sz="quarter" idx="5"/>
          </p:nvPr>
        </p:nvSpPr>
        <p:spPr/>
        <p:txBody>
          <a:bodyPr/>
          <a:lstStyle/>
          <a:p>
            <a:pPr>
              <a:defRPr/>
            </a:pPr>
            <a:fld id="{F42BFAD5-E376-46BB-A5AF-0D714E568587}" type="slidenum">
              <a:rPr lang="en-US" smtClean="0"/>
              <a:pPr>
                <a:defRPr/>
              </a:pPr>
              <a:t>124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4763295-3A82-4836-860D-F389BB181D13}" type="slidenum">
              <a:rPr lang="en-US" smtClean="0"/>
              <a:pPr>
                <a:defRPr/>
              </a:pPr>
              <a:t>9</a:t>
            </a:fld>
            <a:endParaRPr lang="en-US"/>
          </a:p>
        </p:txBody>
      </p:sp>
    </p:spTree>
    <p:extLst>
      <p:ext uri="{BB962C8B-B14F-4D97-AF65-F5344CB8AC3E}">
        <p14:creationId xmlns:p14="http://schemas.microsoft.com/office/powerpoint/2010/main" val="81332946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Slide Image Placeholder 1"/>
          <p:cNvSpPr>
            <a:spLocks noGrp="1" noRot="1" noChangeAspect="1" noTextEdit="1"/>
          </p:cNvSpPr>
          <p:nvPr>
            <p:ph type="sldImg"/>
          </p:nvPr>
        </p:nvSpPr>
        <p:spPr>
          <a:ln/>
        </p:spPr>
      </p:sp>
      <p:sp>
        <p:nvSpPr>
          <p:cNvPr id="617475" name="Notes Placeholder 2"/>
          <p:cNvSpPr>
            <a:spLocks noGrp="1"/>
          </p:cNvSpPr>
          <p:nvPr>
            <p:ph type="body" idx="1"/>
          </p:nvPr>
        </p:nvSpPr>
        <p:spPr>
          <a:noFill/>
          <a:ln/>
        </p:spPr>
        <p:txBody>
          <a:bodyPr/>
          <a:lstStyle/>
          <a:p>
            <a:endParaRPr lang="en-US"/>
          </a:p>
        </p:txBody>
      </p:sp>
      <p:sp>
        <p:nvSpPr>
          <p:cNvPr id="617476" name="Slide Number Placeholder 3"/>
          <p:cNvSpPr>
            <a:spLocks noGrp="1"/>
          </p:cNvSpPr>
          <p:nvPr>
            <p:ph type="sldNum" sz="quarter" idx="5"/>
          </p:nvPr>
        </p:nvSpPr>
        <p:spPr>
          <a:noFill/>
        </p:spPr>
        <p:txBody>
          <a:bodyPr/>
          <a:lstStyle/>
          <a:p>
            <a:fld id="{498515EA-EF13-4D1B-AAE2-FB8C7E8310F1}" type="slidenum">
              <a:rPr lang="en-US"/>
              <a:pPr/>
              <a:t>125</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Slide Image Placeholder 1"/>
          <p:cNvSpPr>
            <a:spLocks noGrp="1" noRot="1" noChangeAspect="1" noTextEdit="1"/>
          </p:cNvSpPr>
          <p:nvPr>
            <p:ph type="sldImg"/>
          </p:nvPr>
        </p:nvSpPr>
        <p:spPr>
          <a:ln/>
        </p:spPr>
      </p:sp>
      <p:sp>
        <p:nvSpPr>
          <p:cNvPr id="518147" name="Notes Placeholder 2"/>
          <p:cNvSpPr>
            <a:spLocks noGrp="1"/>
          </p:cNvSpPr>
          <p:nvPr>
            <p:ph type="body" idx="1"/>
          </p:nvPr>
        </p:nvSpPr>
        <p:spPr>
          <a:noFill/>
          <a:ln/>
        </p:spPr>
        <p:txBody>
          <a:bodyPr/>
          <a:lstStyle/>
          <a:p>
            <a:endParaRPr lang="en-US"/>
          </a:p>
        </p:txBody>
      </p:sp>
      <p:sp>
        <p:nvSpPr>
          <p:cNvPr id="518148" name="Slide Number Placeholder 3"/>
          <p:cNvSpPr>
            <a:spLocks noGrp="1"/>
          </p:cNvSpPr>
          <p:nvPr>
            <p:ph type="sldNum" sz="quarter" idx="5"/>
          </p:nvPr>
        </p:nvSpPr>
        <p:spPr/>
        <p:txBody>
          <a:bodyPr/>
          <a:lstStyle/>
          <a:p>
            <a:pPr>
              <a:defRPr/>
            </a:pPr>
            <a:fld id="{5193512D-0520-4EE7-AE44-5ECF6BD9815A}" type="slidenum">
              <a:rPr lang="en-US" smtClean="0"/>
              <a:pPr>
                <a:defRPr/>
              </a:pPr>
              <a:t>126</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Slide Image Placeholder 1"/>
          <p:cNvSpPr>
            <a:spLocks noGrp="1" noRot="1" noChangeAspect="1" noTextEdit="1"/>
          </p:cNvSpPr>
          <p:nvPr>
            <p:ph type="sldImg"/>
          </p:nvPr>
        </p:nvSpPr>
        <p:spPr>
          <a:ln/>
        </p:spPr>
      </p:sp>
      <p:sp>
        <p:nvSpPr>
          <p:cNvPr id="519171" name="Notes Placeholder 2"/>
          <p:cNvSpPr>
            <a:spLocks noGrp="1"/>
          </p:cNvSpPr>
          <p:nvPr>
            <p:ph type="body" idx="1"/>
          </p:nvPr>
        </p:nvSpPr>
        <p:spPr>
          <a:noFill/>
          <a:ln/>
        </p:spPr>
        <p:txBody>
          <a:bodyPr/>
          <a:lstStyle/>
          <a:p>
            <a:endParaRPr lang="en-US"/>
          </a:p>
        </p:txBody>
      </p:sp>
      <p:sp>
        <p:nvSpPr>
          <p:cNvPr id="519172" name="Slide Number Placeholder 3"/>
          <p:cNvSpPr>
            <a:spLocks noGrp="1"/>
          </p:cNvSpPr>
          <p:nvPr>
            <p:ph type="sldNum" sz="quarter" idx="5"/>
          </p:nvPr>
        </p:nvSpPr>
        <p:spPr/>
        <p:txBody>
          <a:bodyPr/>
          <a:lstStyle/>
          <a:p>
            <a:pPr>
              <a:defRPr/>
            </a:pPr>
            <a:fld id="{CAD01DC7-8F52-4A55-8B50-B5BFB8FF313C}" type="slidenum">
              <a:rPr lang="en-US" smtClean="0"/>
              <a:pPr>
                <a:defRPr/>
              </a:pPr>
              <a:t>127</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Slide Image Placeholder 1"/>
          <p:cNvSpPr>
            <a:spLocks noGrp="1" noRot="1" noChangeAspect="1" noTextEdit="1"/>
          </p:cNvSpPr>
          <p:nvPr>
            <p:ph type="sldImg"/>
          </p:nvPr>
        </p:nvSpPr>
        <p:spPr>
          <a:ln/>
        </p:spPr>
      </p:sp>
      <p:sp>
        <p:nvSpPr>
          <p:cNvPr id="521219" name="Notes Placeholder 2"/>
          <p:cNvSpPr>
            <a:spLocks noGrp="1"/>
          </p:cNvSpPr>
          <p:nvPr>
            <p:ph type="body" idx="1"/>
          </p:nvPr>
        </p:nvSpPr>
        <p:spPr>
          <a:noFill/>
          <a:ln/>
        </p:spPr>
        <p:txBody>
          <a:bodyPr/>
          <a:lstStyle/>
          <a:p>
            <a:endParaRPr lang="en-US"/>
          </a:p>
        </p:txBody>
      </p:sp>
      <p:sp>
        <p:nvSpPr>
          <p:cNvPr id="521220" name="Slide Number Placeholder 3"/>
          <p:cNvSpPr>
            <a:spLocks noGrp="1"/>
          </p:cNvSpPr>
          <p:nvPr>
            <p:ph type="sldNum" sz="quarter" idx="5"/>
          </p:nvPr>
        </p:nvSpPr>
        <p:spPr/>
        <p:txBody>
          <a:bodyPr/>
          <a:lstStyle/>
          <a:p>
            <a:pPr>
              <a:defRPr/>
            </a:pPr>
            <a:fld id="{4D704B5F-B327-4163-94D9-B97F65766555}" type="slidenum">
              <a:rPr lang="en-US" smtClean="0"/>
              <a:pPr>
                <a:defRPr/>
              </a:pPr>
              <a:t>132</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Slide Image Placeholder 1"/>
          <p:cNvSpPr>
            <a:spLocks noGrp="1" noRot="1" noChangeAspect="1" noTextEdit="1"/>
          </p:cNvSpPr>
          <p:nvPr>
            <p:ph type="sldImg"/>
          </p:nvPr>
        </p:nvSpPr>
        <p:spPr>
          <a:ln/>
        </p:spPr>
      </p:sp>
      <p:sp>
        <p:nvSpPr>
          <p:cNvPr id="522243" name="Notes Placeholder 2"/>
          <p:cNvSpPr>
            <a:spLocks noGrp="1"/>
          </p:cNvSpPr>
          <p:nvPr>
            <p:ph type="body" idx="1"/>
          </p:nvPr>
        </p:nvSpPr>
        <p:spPr>
          <a:noFill/>
          <a:ln/>
        </p:spPr>
        <p:txBody>
          <a:bodyPr/>
          <a:lstStyle/>
          <a:p>
            <a:endParaRPr lang="en-US"/>
          </a:p>
        </p:txBody>
      </p:sp>
      <p:sp>
        <p:nvSpPr>
          <p:cNvPr id="522244" name="Slide Number Placeholder 3"/>
          <p:cNvSpPr>
            <a:spLocks noGrp="1"/>
          </p:cNvSpPr>
          <p:nvPr>
            <p:ph type="sldNum" sz="quarter" idx="5"/>
          </p:nvPr>
        </p:nvSpPr>
        <p:spPr/>
        <p:txBody>
          <a:bodyPr/>
          <a:lstStyle/>
          <a:p>
            <a:pPr>
              <a:defRPr/>
            </a:pPr>
            <a:fld id="{0ABDB270-6E77-46E7-BE4B-516E58307C32}" type="slidenum">
              <a:rPr lang="en-US" smtClean="0"/>
              <a:pPr>
                <a:defRPr/>
              </a:pPr>
              <a:t>133</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Slide Image Placeholder 1"/>
          <p:cNvSpPr>
            <a:spLocks noGrp="1" noRot="1" noChangeAspect="1" noTextEdit="1"/>
          </p:cNvSpPr>
          <p:nvPr>
            <p:ph type="sldImg"/>
          </p:nvPr>
        </p:nvSpPr>
        <p:spPr>
          <a:ln/>
        </p:spPr>
      </p:sp>
      <p:sp>
        <p:nvSpPr>
          <p:cNvPr id="409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409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224" eaLnBrk="0" hangingPunct="0">
              <a:spcBef>
                <a:spcPct val="30000"/>
              </a:spcBef>
              <a:defRPr kumimoji="1" sz="1300">
                <a:solidFill>
                  <a:schemeClr val="tx1"/>
                </a:solidFill>
                <a:latin typeface="Tahoma" pitchFamily="34" charset="0"/>
                <a:cs typeface="Times New Roman" pitchFamily="18" charset="0"/>
              </a:defRPr>
            </a:lvl1pPr>
            <a:lvl2pPr marL="774302" indent="-297809" defTabSz="966224" eaLnBrk="0" hangingPunct="0">
              <a:spcBef>
                <a:spcPct val="30000"/>
              </a:spcBef>
              <a:defRPr kumimoji="1" sz="1300">
                <a:solidFill>
                  <a:schemeClr val="tx1"/>
                </a:solidFill>
                <a:latin typeface="Tahoma" pitchFamily="34" charset="0"/>
                <a:cs typeface="Times New Roman" pitchFamily="18" charset="0"/>
              </a:defRPr>
            </a:lvl2pPr>
            <a:lvl3pPr marL="1191235" indent="-238247" defTabSz="966224" eaLnBrk="0" hangingPunct="0">
              <a:spcBef>
                <a:spcPct val="30000"/>
              </a:spcBef>
              <a:defRPr kumimoji="1" sz="1300">
                <a:solidFill>
                  <a:schemeClr val="tx1"/>
                </a:solidFill>
                <a:latin typeface="Tahoma" pitchFamily="34" charset="0"/>
                <a:cs typeface="Times New Roman" pitchFamily="18" charset="0"/>
              </a:defRPr>
            </a:lvl3pPr>
            <a:lvl4pPr marL="1667728" indent="-238247" defTabSz="966224" eaLnBrk="0" hangingPunct="0">
              <a:spcBef>
                <a:spcPct val="30000"/>
              </a:spcBef>
              <a:defRPr kumimoji="1" sz="1300">
                <a:solidFill>
                  <a:schemeClr val="tx1"/>
                </a:solidFill>
                <a:latin typeface="Tahoma" pitchFamily="34" charset="0"/>
                <a:cs typeface="Times New Roman" pitchFamily="18" charset="0"/>
              </a:defRPr>
            </a:lvl4pPr>
            <a:lvl5pPr marL="2144222" indent="-238247" defTabSz="966224" eaLnBrk="0" hangingPunct="0">
              <a:spcBef>
                <a:spcPct val="30000"/>
              </a:spcBef>
              <a:defRPr kumimoji="1" sz="1300">
                <a:solidFill>
                  <a:schemeClr val="tx1"/>
                </a:solidFill>
                <a:latin typeface="Tahoma" pitchFamily="34" charset="0"/>
                <a:cs typeface="Times New Roman" pitchFamily="18" charset="0"/>
              </a:defRPr>
            </a:lvl5pPr>
            <a:lvl6pPr marL="2620716" indent="-238247" defTabSz="966224" eaLnBrk="0" fontAlgn="base" hangingPunct="0">
              <a:spcBef>
                <a:spcPct val="30000"/>
              </a:spcBef>
              <a:spcAft>
                <a:spcPct val="0"/>
              </a:spcAft>
              <a:defRPr kumimoji="1" sz="1300">
                <a:solidFill>
                  <a:schemeClr val="tx1"/>
                </a:solidFill>
                <a:latin typeface="Tahoma" pitchFamily="34" charset="0"/>
                <a:cs typeface="Times New Roman" pitchFamily="18" charset="0"/>
              </a:defRPr>
            </a:lvl6pPr>
            <a:lvl7pPr marL="3097210" indent="-238247" defTabSz="966224" eaLnBrk="0" fontAlgn="base" hangingPunct="0">
              <a:spcBef>
                <a:spcPct val="30000"/>
              </a:spcBef>
              <a:spcAft>
                <a:spcPct val="0"/>
              </a:spcAft>
              <a:defRPr kumimoji="1" sz="1300">
                <a:solidFill>
                  <a:schemeClr val="tx1"/>
                </a:solidFill>
                <a:latin typeface="Tahoma" pitchFamily="34" charset="0"/>
                <a:cs typeface="Times New Roman" pitchFamily="18" charset="0"/>
              </a:defRPr>
            </a:lvl7pPr>
            <a:lvl8pPr marL="3573704" indent="-238247" defTabSz="966224" eaLnBrk="0" fontAlgn="base" hangingPunct="0">
              <a:spcBef>
                <a:spcPct val="30000"/>
              </a:spcBef>
              <a:spcAft>
                <a:spcPct val="0"/>
              </a:spcAft>
              <a:defRPr kumimoji="1" sz="1300">
                <a:solidFill>
                  <a:schemeClr val="tx1"/>
                </a:solidFill>
                <a:latin typeface="Tahoma" pitchFamily="34" charset="0"/>
                <a:cs typeface="Times New Roman" pitchFamily="18" charset="0"/>
              </a:defRPr>
            </a:lvl8pPr>
            <a:lvl9pPr marL="4050198" indent="-238247" defTabSz="966224" eaLnBrk="0" fontAlgn="base" hangingPunct="0">
              <a:spcBef>
                <a:spcPct val="30000"/>
              </a:spcBef>
              <a:spcAft>
                <a:spcPct val="0"/>
              </a:spcAft>
              <a:defRPr kumimoji="1" sz="1300">
                <a:solidFill>
                  <a:schemeClr val="tx1"/>
                </a:solidFill>
                <a:latin typeface="Tahoma" pitchFamily="34" charset="0"/>
                <a:cs typeface="Times New Roman" pitchFamily="18" charset="0"/>
              </a:defRPr>
            </a:lvl9pPr>
          </a:lstStyle>
          <a:p>
            <a:pPr eaLnBrk="1" hangingPunct="1">
              <a:spcBef>
                <a:spcPct val="0"/>
              </a:spcBef>
            </a:pPr>
            <a:fld id="{14C8E5A2-766D-4EAC-99B6-E5D409429F01}" type="slidenum">
              <a:rPr kumimoji="0" lang="en-US" altLang="en-US" smtClean="0">
                <a:latin typeface="Times New Roman" pitchFamily="18" charset="0"/>
              </a:rPr>
              <a:pPr eaLnBrk="1" hangingPunct="1">
                <a:spcBef>
                  <a:spcPct val="0"/>
                </a:spcBef>
              </a:pPr>
              <a:t>135</a:t>
            </a:fld>
            <a:endParaRPr kumimoji="0" lang="en-US" altLang="en-US">
              <a:latin typeface="Times New Roman" pitchFamily="18"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5"/>
          </p:nvPr>
        </p:nvSpPr>
        <p:spPr/>
        <p:txBody>
          <a:bodyPr/>
          <a:lstStyle/>
          <a:p>
            <a:fld id="{A7919A91-3CD3-44AC-A7E4-5ACB183157A7}" type="slidenum">
              <a:rPr lang="en-US" smtClean="0"/>
              <a:t>164</a:t>
            </a:fld>
            <a:endParaRPr lang="en-US"/>
          </a:p>
        </p:txBody>
      </p:sp>
    </p:spTree>
    <p:extLst>
      <p:ext uri="{BB962C8B-B14F-4D97-AF65-F5344CB8AC3E}">
        <p14:creationId xmlns:p14="http://schemas.microsoft.com/office/powerpoint/2010/main" val="69524480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Slide Image Placeholder 1"/>
          <p:cNvSpPr>
            <a:spLocks noGrp="1" noRot="1" noChangeAspect="1" noTextEdit="1"/>
          </p:cNvSpPr>
          <p:nvPr>
            <p:ph type="sldImg"/>
          </p:nvPr>
        </p:nvSpPr>
        <p:spPr>
          <a:ln/>
        </p:spPr>
      </p:sp>
      <p:sp>
        <p:nvSpPr>
          <p:cNvPr id="508931" name="Notes Placeholder 2"/>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06884" name="Slide Number Placeholder 3"/>
          <p:cNvSpPr>
            <a:spLocks noGrp="1"/>
          </p:cNvSpPr>
          <p:nvPr>
            <p:ph type="sldNum" sz="quarter" idx="5"/>
          </p:nvPr>
        </p:nvSpPr>
        <p:spPr/>
        <p:txBody>
          <a:bodyPr/>
          <a:lstStyle/>
          <a:p>
            <a:pPr>
              <a:defRPr/>
            </a:pPr>
            <a:fld id="{BC0E3DA1-CAC5-430D-A49E-69805C39E10E}" type="slidenum">
              <a:rPr lang="en-US" smtClean="0"/>
              <a:pPr>
                <a:defRPr/>
              </a:pPr>
              <a:t>166</a:t>
            </a:fld>
            <a:endParaRPr lang="en-US"/>
          </a:p>
        </p:txBody>
      </p:sp>
    </p:spTree>
    <p:extLst>
      <p:ext uri="{BB962C8B-B14F-4D97-AF65-F5344CB8AC3E}">
        <p14:creationId xmlns:p14="http://schemas.microsoft.com/office/powerpoint/2010/main" val="117304367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5"/>
          </p:nvPr>
        </p:nvSpPr>
        <p:spPr/>
        <p:txBody>
          <a:bodyPr/>
          <a:lstStyle/>
          <a:p>
            <a:fld id="{A7919A91-3CD3-44AC-A7E4-5ACB183157A7}" type="slidenum">
              <a:rPr lang="en-US" smtClean="0"/>
              <a:t>171</a:t>
            </a:fld>
            <a:endParaRPr lang="en-US"/>
          </a:p>
        </p:txBody>
      </p:sp>
    </p:spTree>
    <p:extLst>
      <p:ext uri="{BB962C8B-B14F-4D97-AF65-F5344CB8AC3E}">
        <p14:creationId xmlns:p14="http://schemas.microsoft.com/office/powerpoint/2010/main" val="238164532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5"/>
          </p:nvPr>
        </p:nvSpPr>
        <p:spPr/>
        <p:txBody>
          <a:bodyPr/>
          <a:lstStyle/>
          <a:p>
            <a:fld id="{A7919A91-3CD3-44AC-A7E4-5ACB183157A7}" type="slidenum">
              <a:rPr lang="en-US" smtClean="0"/>
              <a:t>172</a:t>
            </a:fld>
            <a:endParaRPr lang="en-US"/>
          </a:p>
        </p:txBody>
      </p:sp>
    </p:spTree>
    <p:extLst>
      <p:ext uri="{BB962C8B-B14F-4D97-AF65-F5344CB8AC3E}">
        <p14:creationId xmlns:p14="http://schemas.microsoft.com/office/powerpoint/2010/main" val="4016797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ight Triangle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9" name="Title 8"/>
          <p:cNvSpPr>
            <a:spLocks noGrp="1"/>
          </p:cNvSpPr>
          <p:nvPr>
            <p:ph type="ctrTitle"/>
          </p:nvPr>
        </p:nvSpPr>
        <p:spPr>
          <a:xfrm>
            <a:off x="685800" y="1752601"/>
            <a:ext cx="7772400" cy="1829761"/>
          </a:xfrm>
        </p:spPr>
        <p:txBody>
          <a:bodyPr anchor="b"/>
          <a:lstStyle>
            <a:lvl1pPr algn="r">
              <a:defRPr sz="4800" b="1">
                <a:solidFill>
                  <a:schemeClr val="tx1"/>
                </a:solidFill>
                <a:effectLst>
                  <a:outerShdw blurRad="31750" dist="25400" dir="5400000" algn="tl" rotWithShape="0">
                    <a:srgbClr val="000000">
                      <a:alpha val="25000"/>
                    </a:srgbClr>
                  </a:outerShdw>
                </a:effectLst>
              </a:defRPr>
            </a:lvl1pPr>
            <a:extLst/>
          </a:lstStyle>
          <a:p>
            <a:r>
              <a:rPr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13" name="Footer Placeholder 21"/>
          <p:cNvSpPr>
            <a:spLocks noGrp="1"/>
          </p:cNvSpPr>
          <p:nvPr userDrawn="1"/>
        </p:nvSpPr>
        <p:spPr>
          <a:xfrm>
            <a:off x="6350" y="6508641"/>
            <a:ext cx="9144000" cy="365125"/>
          </a:xfrm>
          <a:prstGeom prst="rect">
            <a:avLst/>
          </a:prstGeom>
          <a:solidFill>
            <a:srgbClr val="0070C0"/>
          </a:solidFill>
        </p:spPr>
        <p:txBody>
          <a:bodyPr vert="horz" anchor="b"/>
          <a:lstStyle>
            <a:defPPr>
              <a:defRPr lang="en-US"/>
            </a:defPPr>
            <a:lvl1pPr algn="l" rtl="0" eaLnBrk="1" fontAlgn="base" latinLnBrk="0" hangingPunct="1">
              <a:spcBef>
                <a:spcPct val="0"/>
              </a:spcBef>
              <a:spcAft>
                <a:spcPct val="0"/>
              </a:spcAft>
              <a:defRPr kumimoji="0" sz="1100" b="1" kern="1200">
                <a:solidFill>
                  <a:schemeClr val="bg1"/>
                </a:solidFill>
                <a:latin typeface="Arial Black" panose="020B0A04020102020204" pitchFamily="34" charset="0"/>
                <a:ea typeface="+mn-ea"/>
                <a:cs typeface="+mn-cs"/>
              </a:defRPr>
            </a:lvl1pPr>
            <a:lvl2pPr marL="457200" algn="l" rtl="0" fontAlgn="base">
              <a:spcBef>
                <a:spcPct val="0"/>
              </a:spcBef>
              <a:spcAft>
                <a:spcPct val="0"/>
              </a:spcAft>
              <a:defRPr sz="2400" b="1"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sz="2400" b="1"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sz="2400" b="1"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sz="2400" b="1" kern="1200">
                <a:solidFill>
                  <a:schemeClr val="tx1"/>
                </a:solidFill>
                <a:latin typeface="Times New Roman" pitchFamily="18" charset="0"/>
                <a:ea typeface="+mn-ea"/>
                <a:cs typeface="Arial" pitchFamily="34" charset="0"/>
              </a:defRPr>
            </a:lvl5pPr>
            <a:lvl6pPr marL="2286000" algn="l" defTabSz="914400" rtl="0" eaLnBrk="1" latinLnBrk="0" hangingPunct="1">
              <a:defRPr sz="2400" b="1" kern="1200">
                <a:solidFill>
                  <a:schemeClr val="tx1"/>
                </a:solidFill>
                <a:latin typeface="Times New Roman" pitchFamily="18" charset="0"/>
                <a:ea typeface="+mn-ea"/>
                <a:cs typeface="Arial" pitchFamily="34" charset="0"/>
              </a:defRPr>
            </a:lvl6pPr>
            <a:lvl7pPr marL="2743200" algn="l" defTabSz="914400" rtl="0" eaLnBrk="1" latinLnBrk="0" hangingPunct="1">
              <a:defRPr sz="2400" b="1" kern="1200">
                <a:solidFill>
                  <a:schemeClr val="tx1"/>
                </a:solidFill>
                <a:latin typeface="Times New Roman" pitchFamily="18" charset="0"/>
                <a:ea typeface="+mn-ea"/>
                <a:cs typeface="Arial" pitchFamily="34" charset="0"/>
              </a:defRPr>
            </a:lvl7pPr>
            <a:lvl8pPr marL="3200400" algn="l" defTabSz="914400" rtl="0" eaLnBrk="1" latinLnBrk="0" hangingPunct="1">
              <a:defRPr sz="2400" b="1" kern="1200">
                <a:solidFill>
                  <a:schemeClr val="tx1"/>
                </a:solidFill>
                <a:latin typeface="Times New Roman" pitchFamily="18" charset="0"/>
                <a:ea typeface="+mn-ea"/>
                <a:cs typeface="Arial" pitchFamily="34" charset="0"/>
              </a:defRPr>
            </a:lvl8pPr>
            <a:lvl9pPr marL="3657600" algn="l" defTabSz="914400" rtl="0" eaLnBrk="1" latinLnBrk="0" hangingPunct="1">
              <a:defRPr sz="2400" b="1" kern="1200">
                <a:solidFill>
                  <a:schemeClr val="tx1"/>
                </a:solidFill>
                <a:latin typeface="Times New Roman" pitchFamily="18" charset="0"/>
                <a:ea typeface="+mn-ea"/>
                <a:cs typeface="Arial" pitchFamily="34" charset="0"/>
              </a:defRPr>
            </a:lvl9p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a:p>
        </p:txBody>
      </p:sp>
      <p:sp>
        <p:nvSpPr>
          <p:cNvPr id="12" name="Slide Number Placeholder 26"/>
          <p:cNvSpPr>
            <a:spLocks noGrp="1"/>
          </p:cNvSpPr>
          <p:nvPr>
            <p:ph type="sldNum" sz="quarter" idx="12"/>
          </p:nvPr>
        </p:nvSpPr>
        <p:spPr/>
        <p:txBody>
          <a:bodyPr/>
          <a:lstStyle>
            <a:lvl1pPr>
              <a:defRPr>
                <a:solidFill>
                  <a:srgbClr val="FFFFFF"/>
                </a:solidFill>
              </a:defRPr>
            </a:lvl1pPr>
            <a:extLst/>
          </a:lstStyle>
          <a:p>
            <a:pPr>
              <a:defRPr/>
            </a:pPr>
            <a:fld id="{2DD82728-0CEE-4817-AA65-1BB78594A471}"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8229600" cy="914400"/>
          </a:xfrm>
        </p:spPr>
        <p:txBody>
          <a:bodyPr/>
          <a:lstStyle/>
          <a:p>
            <a:r>
              <a:rPr lang="en-US"/>
              <a:t>Click to edit Master title style</a:t>
            </a:r>
          </a:p>
        </p:txBody>
      </p:sp>
      <p:sp>
        <p:nvSpPr>
          <p:cNvPr id="3" name="ClipArt Placeholder 2"/>
          <p:cNvSpPr>
            <a:spLocks noGrp="1"/>
          </p:cNvSpPr>
          <p:nvPr>
            <p:ph type="clipArt" sz="half" idx="1"/>
          </p:nvPr>
        </p:nvSpPr>
        <p:spPr>
          <a:xfrm>
            <a:off x="685800" y="1270000"/>
            <a:ext cx="4038600" cy="4826000"/>
          </a:xfrm>
        </p:spPr>
        <p:txBody>
          <a:bodyPr>
            <a:normAutofit/>
          </a:bodyPr>
          <a:lstStyle/>
          <a:p>
            <a:pPr lvl="0"/>
            <a:endParaRPr lang="en-US" noProof="0"/>
          </a:p>
        </p:txBody>
      </p:sp>
      <p:sp>
        <p:nvSpPr>
          <p:cNvPr id="4" name="Text Placeholder 3"/>
          <p:cNvSpPr>
            <a:spLocks noGrp="1"/>
          </p:cNvSpPr>
          <p:nvPr>
            <p:ph type="body" sz="half" idx="2"/>
          </p:nvPr>
        </p:nvSpPr>
        <p:spPr>
          <a:xfrm>
            <a:off x="4876800" y="1270000"/>
            <a:ext cx="4038600" cy="482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
          <p:cNvSpPr>
            <a:spLocks noGrp="1" noChangeArrowheads="1"/>
          </p:cNvSpPr>
          <p:nvPr>
            <p:ph type="sldNum" sz="quarter" idx="11"/>
          </p:nvPr>
        </p:nvSpPr>
        <p:spPr/>
        <p:txBody>
          <a:bodyPr/>
          <a:lstStyle>
            <a:lvl1pPr>
              <a:defRPr/>
            </a:lvl1pPr>
          </a:lstStyle>
          <a:p>
            <a:pPr>
              <a:defRPr/>
            </a:pPr>
            <a:fld id="{D2602429-E9B7-490F-B505-E986F4860F9A}"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8229600" cy="914400"/>
          </a:xfrm>
        </p:spPr>
        <p:txBody>
          <a:bodyPr/>
          <a:lstStyle/>
          <a:p>
            <a:r>
              <a:rPr lang="en-US"/>
              <a:t>Click to edit Master title style</a:t>
            </a:r>
          </a:p>
        </p:txBody>
      </p:sp>
      <p:sp>
        <p:nvSpPr>
          <p:cNvPr id="3" name="Text Placeholder 2"/>
          <p:cNvSpPr>
            <a:spLocks noGrp="1"/>
          </p:cNvSpPr>
          <p:nvPr>
            <p:ph type="body" sz="half" idx="1"/>
          </p:nvPr>
        </p:nvSpPr>
        <p:spPr>
          <a:xfrm>
            <a:off x="685800" y="1270000"/>
            <a:ext cx="4038600" cy="482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270000"/>
            <a:ext cx="4038600" cy="482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
          <p:cNvSpPr>
            <a:spLocks noGrp="1" noChangeArrowheads="1"/>
          </p:cNvSpPr>
          <p:nvPr>
            <p:ph type="sldNum" sz="quarter" idx="11"/>
          </p:nvPr>
        </p:nvSpPr>
        <p:spPr/>
        <p:txBody>
          <a:bodyPr/>
          <a:lstStyle>
            <a:lvl1pPr>
              <a:defRPr/>
            </a:lvl1pPr>
          </a:lstStyle>
          <a:p>
            <a:pPr>
              <a:defRPr/>
            </a:pPr>
            <a:fld id="{3E0ECF7C-03F8-45B0-A0BE-FC13255AEC98}" type="slidenum">
              <a:rPr lang="en-US"/>
              <a:pPr>
                <a:defRPr/>
              </a:pPr>
              <a:t>‹#›</a:t>
            </a:fld>
            <a:endParaRPr lang="en-US"/>
          </a:p>
        </p:txBody>
      </p:sp>
    </p:spTree>
    <p:extLst>
      <p:ext uri="{BB962C8B-B14F-4D97-AF65-F5344CB8AC3E}">
        <p14:creationId xmlns:p14="http://schemas.microsoft.com/office/powerpoint/2010/main" val="1635624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65504"/>
            <a:ext cx="8229600" cy="4641787"/>
          </a:xfrm>
        </p:spPr>
        <p:txBody>
          <a:bodyPr/>
          <a:lstStyle>
            <a:lvl1pPr>
              <a:buClr>
                <a:srgbClr val="FF0000"/>
              </a:buClr>
              <a:buSzPct val="80000"/>
              <a:defRPr/>
            </a:lvl1pPr>
            <a:lvl2pPr>
              <a:buClr>
                <a:schemeClr val="tx1">
                  <a:lumMod val="95000"/>
                  <a:lumOff val="5000"/>
                </a:schemeClr>
              </a:buClr>
              <a:buFont typeface="Arial" pitchFamily="34" charset="0"/>
              <a:buChar char="•"/>
              <a:defRPr/>
            </a:lvl2pPr>
            <a:lvl3pPr>
              <a:buClr>
                <a:schemeClr val="bg2">
                  <a:lumMod val="25000"/>
                </a:schemeClr>
              </a:buClr>
              <a:buFont typeface="Wingdings" pitchFamily="2" charset="2"/>
              <a:buChar char="Ø"/>
              <a:defRPr/>
            </a:lvl3pPr>
            <a:extLs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a:xfrm>
            <a:off x="457200" y="274638"/>
            <a:ext cx="8229600" cy="968946"/>
          </a:xfrm>
        </p:spPr>
        <p:txBody>
          <a:bodyPr rtlCol="0"/>
          <a:lstStyle/>
          <a:p>
            <a:r>
              <a:rPr lang="en-US" dirty="0"/>
              <a:t>Click to edit Master title style</a:t>
            </a:r>
          </a:p>
        </p:txBody>
      </p:sp>
      <p:sp>
        <p:nvSpPr>
          <p:cNvPr id="6" name="Slide Number Placeholder 5"/>
          <p:cNvSpPr>
            <a:spLocks noGrp="1"/>
          </p:cNvSpPr>
          <p:nvPr>
            <p:ph type="sldNum" sz="quarter" idx="12"/>
          </p:nvPr>
        </p:nvSpPr>
        <p:spPr/>
        <p:txBody>
          <a:bodyPr/>
          <a:lstStyle>
            <a:lvl1pPr>
              <a:defRPr/>
            </a:lvl1pPr>
            <a:extLst/>
          </a:lstStyle>
          <a:p>
            <a:pPr>
              <a:defRPr/>
            </a:pPr>
            <a:fld id="{B5038878-31BC-41E9-8299-8AFEA2B13F5C}"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Chevron 3"/>
          <p:cNvSpPr/>
          <p:nvPr/>
        </p:nvSpPr>
        <p:spPr>
          <a:xfrm>
            <a:off x="3636963" y="3005138"/>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solidFill>
                <a:schemeClr val="bg1"/>
              </a:solidFill>
            </a:endParaRPr>
          </a:p>
        </p:txBody>
      </p:sp>
      <p:sp>
        <p:nvSpPr>
          <p:cNvPr id="5" name="Chevron 4"/>
          <p:cNvSpPr/>
          <p:nvPr/>
        </p:nvSpPr>
        <p:spPr>
          <a:xfrm>
            <a:off x="3449638" y="3005138"/>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solidFill>
                <a:schemeClr val="bg1"/>
              </a:solidFill>
            </a:endParaRPr>
          </a:p>
        </p:txBody>
      </p:sp>
      <p:sp>
        <p:nvSpPr>
          <p:cNvPr id="2" name="Title 1"/>
          <p:cNvSpPr>
            <a:spLocks noGrp="1"/>
          </p:cNvSpPr>
          <p:nvPr>
            <p:ph type="title"/>
          </p:nvPr>
        </p:nvSpPr>
        <p:spPr>
          <a:xfrm>
            <a:off x="722376" y="1059712"/>
            <a:ext cx="7772400" cy="1828800"/>
          </a:xfrm>
        </p:spPr>
        <p:txBody>
          <a:bodyPr anchor="b"/>
          <a:lstStyle>
            <a:lvl1pPr algn="r">
              <a:buNone/>
              <a:defRPr sz="4800" b="1" cap="none" baseline="0">
                <a:solidFill>
                  <a:schemeClr val="bg1"/>
                </a:solidFill>
                <a:effectLst>
                  <a:outerShdw blurRad="31750" dist="25400" dir="5400000" algn="tl" rotWithShape="0">
                    <a:srgbClr val="000000">
                      <a:alpha val="25000"/>
                    </a:srgbClr>
                  </a:outerShdw>
                </a:effectLst>
              </a:defRPr>
            </a:lvl1pPr>
            <a:extLst/>
          </a:lstStyle>
          <a:p>
            <a:r>
              <a:rPr lang="en-US"/>
              <a:t>Click to edit Master title style</a:t>
            </a:r>
          </a:p>
        </p:txBody>
      </p:sp>
      <p:sp>
        <p:nvSpPr>
          <p:cNvPr id="3" name="Text Placeholder 2"/>
          <p:cNvSpPr>
            <a:spLocks noGrp="1"/>
          </p:cNvSpPr>
          <p:nvPr>
            <p:ph type="body" idx="1"/>
          </p:nvPr>
        </p:nvSpPr>
        <p:spPr>
          <a:xfrm>
            <a:off x="3922713" y="2931712"/>
            <a:ext cx="4572000" cy="1454888"/>
          </a:xfrm>
        </p:spPr>
        <p:txBody>
          <a:bodyPr/>
          <a:lstStyle>
            <a:lvl1pPr marL="0" indent="0" algn="l">
              <a:buNone/>
              <a:defRPr sz="23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8" name="Slide Number Placeholder 5"/>
          <p:cNvSpPr>
            <a:spLocks noGrp="1"/>
          </p:cNvSpPr>
          <p:nvPr>
            <p:ph type="sldNum" sz="quarter" idx="12"/>
          </p:nvPr>
        </p:nvSpPr>
        <p:spPr/>
        <p:txBody>
          <a:bodyPr/>
          <a:lstStyle>
            <a:lvl1pPr>
              <a:defRPr>
                <a:solidFill>
                  <a:schemeClr val="tx1"/>
                </a:solidFill>
                <a:latin typeface="+mj-lt"/>
              </a:defRPr>
            </a:lvl1pPr>
            <a:extLst/>
          </a:lstStyle>
          <a:p>
            <a:pPr>
              <a:defRPr/>
            </a:pPr>
            <a:fld id="{44368FFC-7399-492E-8855-E2B6E97D4439}" type="slidenum">
              <a:rPr lang="en-US" smtClean="0"/>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389888"/>
            <a:ext cx="4038600" cy="4617403"/>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89888"/>
            <a:ext cx="4038600" cy="4617403"/>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a:xfrm>
            <a:off x="457200" y="274638"/>
            <a:ext cx="8229600" cy="956754"/>
          </a:xfrm>
        </p:spPr>
        <p:txBody>
          <a:bodyPr rtlCol="0"/>
          <a:lstStyle>
            <a:lvl1pPr>
              <a:defRPr>
                <a:solidFill>
                  <a:schemeClr val="bg1"/>
                </a:solidFill>
              </a:defRPr>
            </a:lvl1pPr>
            <a:extLst/>
          </a:lstStyle>
          <a:p>
            <a:r>
              <a:rPr lang="en-US"/>
              <a:t>Click to edit Master title style</a:t>
            </a: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pPr>
              <a:defRPr/>
            </a:pPr>
            <a:fld id="{5D3E1D43-C1AE-4875-BA43-48C579FB9E60}" type="slidenum">
              <a:rPr lang="en-US" smtClean="0"/>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lvl1pPr>
              <a:defRPr/>
            </a:lvl1pPr>
            <a:extLst/>
          </a:lstStyle>
          <a:p>
            <a:pPr>
              <a:defRPr/>
            </a:pPr>
            <a:fld id="{2FAAB593-33BE-466D-A6B2-509AEA5D7893}"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lvl1pPr>
              <a:defRPr>
                <a:solidFill>
                  <a:schemeClr val="bg1"/>
                </a:solidFill>
              </a:defRPr>
            </a:lvl1pPr>
            <a:extLst/>
          </a:lstStyle>
          <a:p>
            <a:r>
              <a:rPr lang="en-US"/>
              <a:t>Click to edit Master title style</a:t>
            </a:r>
          </a:p>
        </p:txBody>
      </p:sp>
      <p:sp>
        <p:nvSpPr>
          <p:cNvPr id="5" name="Slide Number Placeholder 4"/>
          <p:cNvSpPr>
            <a:spLocks noGrp="1"/>
          </p:cNvSpPr>
          <p:nvPr>
            <p:ph type="sldNum" sz="quarter" idx="12"/>
          </p:nvPr>
        </p:nvSpPr>
        <p:spPr/>
        <p:txBody>
          <a:bodyPr/>
          <a:lstStyle>
            <a:lvl1pPr>
              <a:defRPr>
                <a:solidFill>
                  <a:schemeClr val="tx1"/>
                </a:solidFill>
              </a:defRPr>
            </a:lvl1pPr>
            <a:extLst/>
          </a:lstStyle>
          <a:p>
            <a:pPr>
              <a:defRPr/>
            </a:pPr>
            <a:fld id="{D95AB7BE-7518-4FC5-B061-EED165ADFA96}" type="slidenum">
              <a:rPr lang="en-US" smtClean="0"/>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lvl1pPr>
            <a:extLst/>
          </a:lstStyle>
          <a:p>
            <a:pPr>
              <a:defRPr/>
            </a:pPr>
            <a:fld id="{859BF855-988B-4A74-BB98-62EEED1B4E3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8229600" cy="914400"/>
          </a:xfrm>
        </p:spPr>
        <p:txBody>
          <a:bodyPr/>
          <a:lstStyle/>
          <a:p>
            <a:r>
              <a:rPr lang="en-US"/>
              <a:t>Click to edit Master title style</a:t>
            </a:r>
          </a:p>
        </p:txBody>
      </p:sp>
      <p:sp>
        <p:nvSpPr>
          <p:cNvPr id="3" name="Text Placeholder 2"/>
          <p:cNvSpPr>
            <a:spLocks noGrp="1"/>
          </p:cNvSpPr>
          <p:nvPr>
            <p:ph type="body" sz="half" idx="1"/>
          </p:nvPr>
        </p:nvSpPr>
        <p:spPr>
          <a:xfrm>
            <a:off x="685800" y="1270000"/>
            <a:ext cx="4038600" cy="482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876800" y="1270000"/>
            <a:ext cx="4038600" cy="4826000"/>
          </a:xfrm>
        </p:spPr>
        <p:txBody>
          <a:bodyPr>
            <a:normAutofit/>
          </a:bodyPr>
          <a:lstStyle/>
          <a:p>
            <a:pPr lvl="0"/>
            <a:endParaRPr lang="en-US" noProof="0"/>
          </a:p>
        </p:txBody>
      </p:sp>
      <p:sp>
        <p:nvSpPr>
          <p:cNvPr id="6" name="Rectangle 7"/>
          <p:cNvSpPr>
            <a:spLocks noGrp="1" noChangeArrowheads="1"/>
          </p:cNvSpPr>
          <p:nvPr>
            <p:ph type="sldNum" sz="quarter" idx="11"/>
          </p:nvPr>
        </p:nvSpPr>
        <p:spPr/>
        <p:txBody>
          <a:bodyPr/>
          <a:lstStyle>
            <a:lvl1pPr>
              <a:defRPr/>
            </a:lvl1pPr>
          </a:lstStyle>
          <a:p>
            <a:pPr>
              <a:defRPr/>
            </a:pPr>
            <a:fld id="{C861EBE2-4AC0-4638-9907-BE5E08C8AB3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8229600" cy="914400"/>
          </a:xfrm>
        </p:spPr>
        <p:txBody>
          <a:bodyPr/>
          <a:lstStyle/>
          <a:p>
            <a:r>
              <a:rPr lang="en-US"/>
              <a:t>Click to edit Master title style</a:t>
            </a:r>
          </a:p>
        </p:txBody>
      </p:sp>
      <p:sp>
        <p:nvSpPr>
          <p:cNvPr id="3" name="Text Placeholder 2"/>
          <p:cNvSpPr>
            <a:spLocks noGrp="1"/>
          </p:cNvSpPr>
          <p:nvPr>
            <p:ph type="body" sz="half" idx="1"/>
          </p:nvPr>
        </p:nvSpPr>
        <p:spPr>
          <a:xfrm>
            <a:off x="685800" y="1270000"/>
            <a:ext cx="4038600" cy="482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876800" y="1270000"/>
            <a:ext cx="4038600" cy="4826000"/>
          </a:xfrm>
        </p:spPr>
        <p:txBody>
          <a:bodyPr>
            <a:normAutofit/>
          </a:bodyPr>
          <a:lstStyle/>
          <a:p>
            <a:pPr lvl="0"/>
            <a:endParaRPr lang="en-US" noProof="0"/>
          </a:p>
        </p:txBody>
      </p:sp>
      <p:sp>
        <p:nvSpPr>
          <p:cNvPr id="6" name="Rectangle 7"/>
          <p:cNvSpPr>
            <a:spLocks noGrp="1" noChangeArrowheads="1"/>
          </p:cNvSpPr>
          <p:nvPr>
            <p:ph type="sldNum" sz="quarter" idx="11"/>
          </p:nvPr>
        </p:nvSpPr>
        <p:spPr/>
        <p:txBody>
          <a:bodyPr/>
          <a:lstStyle>
            <a:lvl1pPr>
              <a:defRPr/>
            </a:lvl1pPr>
          </a:lstStyle>
          <a:p>
            <a:pPr>
              <a:defRPr/>
            </a:pPr>
            <a:fld id="{73DB84BC-C922-4449-B27D-260574DBA529}"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 Target="../slides/slide254.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audio" Target="../media/audio1.wav"/></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70C0"/>
            </a:gs>
            <a:gs pos="9000">
              <a:srgbClr val="85C2FF"/>
            </a:gs>
            <a:gs pos="45000">
              <a:srgbClr val="C4D6EB">
                <a:alpha val="30000"/>
              </a:srgbClr>
            </a:gs>
          </a:gsLst>
          <a:lin ang="2700000" scaled="1"/>
          <a:tileRect/>
        </a:gradFill>
        <a:effectLst/>
      </p:bgPr>
    </p:bg>
    <p:spTree>
      <p:nvGrpSpPr>
        <p:cNvPr id="1" name=""/>
        <p:cNvGrpSpPr/>
        <p:nvPr/>
      </p:nvGrpSpPr>
      <p:grpSpPr>
        <a:xfrm>
          <a:off x="0" y="0"/>
          <a:ext cx="0" cy="0"/>
          <a:chOff x="0" y="0"/>
          <a:chExt cx="0" cy="0"/>
        </a:xfrm>
      </p:grpSpPr>
      <p:sp>
        <p:nvSpPr>
          <p:cNvPr id="9" name="Title Placeholder 8"/>
          <p:cNvSpPr>
            <a:spLocks noGrp="1"/>
          </p:cNvSpPr>
          <p:nvPr>
            <p:ph type="title"/>
          </p:nvPr>
        </p:nvSpPr>
        <p:spPr>
          <a:xfrm>
            <a:off x="457200" y="349358"/>
            <a:ext cx="8229600" cy="1068279"/>
          </a:xfrm>
          <a:prstGeom prst="rect">
            <a:avLst/>
          </a:prstGeom>
        </p:spPr>
        <p:txBody>
          <a:bodyPr vert="horz" anchor="ctr">
            <a:normAutofit/>
            <a:scene3d>
              <a:camera prst="orthographicFront"/>
              <a:lightRig rig="soft" dir="t"/>
            </a:scene3d>
            <a:sp3d prstMaterial="softEdge">
              <a:bevelT w="25400" h="25400"/>
            </a:sp3d>
          </a:bodyPr>
          <a:lstStyle/>
          <a:p>
            <a:r>
              <a:rPr lang="en-US"/>
              <a:t>Click to edit Master title style</a:t>
            </a:r>
          </a:p>
        </p:txBody>
      </p:sp>
      <p:sp>
        <p:nvSpPr>
          <p:cNvPr id="37892" name="Text Placeholder 29"/>
          <p:cNvSpPr>
            <a:spLocks noGrp="1"/>
          </p:cNvSpPr>
          <p:nvPr>
            <p:ph type="body" idx="1"/>
          </p:nvPr>
        </p:nvSpPr>
        <p:spPr bwMode="auto">
          <a:xfrm>
            <a:off x="457200" y="1481138"/>
            <a:ext cx="8229600" cy="47069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AutoShape 144">
            <a:hlinkClick r:id="rId13" action="ppaction://hlinksldjump" highlightClick="1">
              <a:snd r:embed="rId14" name="Robotz Recycle.wav"/>
            </a:hlinkClick>
          </p:cNvPr>
          <p:cNvSpPr>
            <a:spLocks noChangeArrowheads="1"/>
          </p:cNvSpPr>
          <p:nvPr/>
        </p:nvSpPr>
        <p:spPr bwMode="auto">
          <a:xfrm>
            <a:off x="8445500" y="6178442"/>
            <a:ext cx="698500" cy="330200"/>
          </a:xfrm>
          <a:prstGeom prst="actionButtonForwardNext">
            <a:avLst/>
          </a:prstGeom>
          <a:noFill/>
          <a:ln w="12700" cap="sq">
            <a:solidFill>
              <a:schemeClr val="tx1">
                <a:lumMod val="75000"/>
                <a:lumOff val="25000"/>
              </a:schemeClr>
            </a:solidFill>
            <a:miter lim="800000"/>
            <a:headEnd type="none" w="sm" len="sm"/>
            <a:tailEnd type="none" w="sm" len="sm"/>
          </a:ln>
          <a:effectLst/>
        </p:spPr>
        <p:txBody>
          <a:bodyPr wrap="none" anchor="ctr"/>
          <a:lstStyle/>
          <a:p>
            <a:pPr algn="ctr">
              <a:defRPr/>
            </a:pPr>
            <a:r>
              <a:rPr lang="en-US" sz="1000" b="0">
                <a:cs typeface="+mn-cs"/>
              </a:rPr>
              <a:t>conclusions</a:t>
            </a:r>
          </a:p>
        </p:txBody>
      </p:sp>
      <p:sp>
        <p:nvSpPr>
          <p:cNvPr id="16" name="Footer Placeholder 21"/>
          <p:cNvSpPr>
            <a:spLocks noGrp="1"/>
          </p:cNvSpPr>
          <p:nvPr/>
        </p:nvSpPr>
        <p:spPr>
          <a:xfrm>
            <a:off x="-12700" y="6508642"/>
            <a:ext cx="9156700" cy="365125"/>
          </a:xfrm>
          <a:prstGeom prst="rect">
            <a:avLst/>
          </a:prstGeom>
          <a:solidFill>
            <a:srgbClr val="0070C0"/>
          </a:solidFill>
        </p:spPr>
        <p:txBody>
          <a:bodyPr vert="horz" anchor="b"/>
          <a:lstStyle>
            <a:defPPr>
              <a:defRPr lang="en-US"/>
            </a:defPPr>
            <a:lvl1pPr algn="l" rtl="0" eaLnBrk="1" fontAlgn="base" latinLnBrk="0" hangingPunct="1">
              <a:spcBef>
                <a:spcPct val="0"/>
              </a:spcBef>
              <a:spcAft>
                <a:spcPct val="0"/>
              </a:spcAft>
              <a:defRPr kumimoji="0" sz="1100" b="1" kern="1200">
                <a:solidFill>
                  <a:schemeClr val="bg1"/>
                </a:solidFill>
                <a:latin typeface="Arial Black" panose="020B0A04020102020204" pitchFamily="34" charset="0"/>
                <a:ea typeface="+mn-ea"/>
                <a:cs typeface="+mn-cs"/>
              </a:defRPr>
            </a:lvl1pPr>
            <a:lvl2pPr marL="457200" algn="l" rtl="0" fontAlgn="base">
              <a:spcBef>
                <a:spcPct val="0"/>
              </a:spcBef>
              <a:spcAft>
                <a:spcPct val="0"/>
              </a:spcAft>
              <a:defRPr sz="2400" b="1"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sz="2400" b="1"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sz="2400" b="1"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sz="2400" b="1" kern="1200">
                <a:solidFill>
                  <a:schemeClr val="tx1"/>
                </a:solidFill>
                <a:latin typeface="Times New Roman" pitchFamily="18" charset="0"/>
                <a:ea typeface="+mn-ea"/>
                <a:cs typeface="Arial" pitchFamily="34" charset="0"/>
              </a:defRPr>
            </a:lvl5pPr>
            <a:lvl6pPr marL="2286000" algn="l" defTabSz="914400" rtl="0" eaLnBrk="1" latinLnBrk="0" hangingPunct="1">
              <a:defRPr sz="2400" b="1" kern="1200">
                <a:solidFill>
                  <a:schemeClr val="tx1"/>
                </a:solidFill>
                <a:latin typeface="Times New Roman" pitchFamily="18" charset="0"/>
                <a:ea typeface="+mn-ea"/>
                <a:cs typeface="Arial" pitchFamily="34" charset="0"/>
              </a:defRPr>
            </a:lvl6pPr>
            <a:lvl7pPr marL="2743200" algn="l" defTabSz="914400" rtl="0" eaLnBrk="1" latinLnBrk="0" hangingPunct="1">
              <a:defRPr sz="2400" b="1" kern="1200">
                <a:solidFill>
                  <a:schemeClr val="tx1"/>
                </a:solidFill>
                <a:latin typeface="Times New Roman" pitchFamily="18" charset="0"/>
                <a:ea typeface="+mn-ea"/>
                <a:cs typeface="Arial" pitchFamily="34" charset="0"/>
              </a:defRPr>
            </a:lvl7pPr>
            <a:lvl8pPr marL="3200400" algn="l" defTabSz="914400" rtl="0" eaLnBrk="1" latinLnBrk="0" hangingPunct="1">
              <a:defRPr sz="2400" b="1" kern="1200">
                <a:solidFill>
                  <a:schemeClr val="tx1"/>
                </a:solidFill>
                <a:latin typeface="Times New Roman" pitchFamily="18" charset="0"/>
                <a:ea typeface="+mn-ea"/>
                <a:cs typeface="Arial" pitchFamily="34" charset="0"/>
              </a:defRPr>
            </a:lvl8pPr>
            <a:lvl9pPr marL="3657600" algn="l" defTabSz="914400" rtl="0" eaLnBrk="1" latinLnBrk="0" hangingPunct="1">
              <a:defRPr sz="2400" b="1" kern="1200">
                <a:solidFill>
                  <a:schemeClr val="tx1"/>
                </a:solidFill>
                <a:latin typeface="Times New Roman" pitchFamily="18" charset="0"/>
                <a:ea typeface="+mn-ea"/>
                <a:cs typeface="Arial" pitchFamily="34" charset="0"/>
              </a:defRPr>
            </a:lvl9pPr>
          </a:lstStyle>
          <a:p>
            <a:pPr>
              <a:defRPr/>
            </a:pPr>
            <a:r>
              <a:rPr lang="en-US"/>
              <a:t>  </a:t>
            </a:r>
          </a:p>
        </p:txBody>
      </p:sp>
      <p:sp>
        <p:nvSpPr>
          <p:cNvPr id="18" name="Slide Number Placeholder 17"/>
          <p:cNvSpPr>
            <a:spLocks noGrp="1"/>
          </p:cNvSpPr>
          <p:nvPr>
            <p:ph type="sldNum" sz="quarter" idx="4"/>
          </p:nvPr>
        </p:nvSpPr>
        <p:spPr>
          <a:xfrm>
            <a:off x="8534400" y="6492875"/>
            <a:ext cx="506907" cy="365125"/>
          </a:xfrm>
          <a:prstGeom prst="rect">
            <a:avLst/>
          </a:prstGeom>
        </p:spPr>
        <p:txBody>
          <a:bodyPr vert="horz" anchor="b"/>
          <a:lstStyle>
            <a:lvl1pPr algn="r" eaLnBrk="1" latinLnBrk="0" hangingPunct="1">
              <a:defRPr kumimoji="0" sz="1200" b="0">
                <a:solidFill>
                  <a:schemeClr val="bg1"/>
                </a:solidFill>
                <a:latin typeface="Arial Black" panose="020B0A04020102020204" pitchFamily="34" charset="0"/>
                <a:cs typeface="+mn-cs"/>
              </a:defRPr>
            </a:lvl1pPr>
            <a:extLst/>
          </a:lstStyle>
          <a:p>
            <a:pPr>
              <a:defRPr/>
            </a:pPr>
            <a:fld id="{38227B2A-14FF-43D1-930A-E2FCB74D3273}"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11" r:id="rId8"/>
    <p:sldLayoutId id="2147483814" r:id="rId9"/>
    <p:sldLayoutId id="2147483815" r:id="rId10"/>
    <p:sldLayoutId id="2147483818" r:id="rId11"/>
  </p:sldLayoutIdLst>
  <p:hf hdr="0" dt="0"/>
  <p:txStyles>
    <p:titleStyle>
      <a:lvl1pPr algn="l" rtl="0" eaLnBrk="0" fontAlgn="base" hangingPunct="0">
        <a:spcBef>
          <a:spcPct val="0"/>
        </a:spcBef>
        <a:spcAft>
          <a:spcPct val="0"/>
        </a:spcAft>
        <a:defRPr sz="4100" b="1" kern="1200">
          <a:solidFill>
            <a:schemeClr val="tx1"/>
          </a:solidFill>
          <a:effectLst/>
          <a:latin typeface="+mj-lt"/>
          <a:ea typeface="+mj-ea"/>
          <a:cs typeface="+mj-cs"/>
        </a:defRPr>
      </a:lvl1pPr>
      <a:lvl2pPr algn="l" rtl="0" eaLnBrk="0" fontAlgn="base" hangingPunct="0">
        <a:spcBef>
          <a:spcPct val="0"/>
        </a:spcBef>
        <a:spcAft>
          <a:spcPct val="0"/>
        </a:spcAft>
        <a:defRPr sz="4100" b="1">
          <a:solidFill>
            <a:schemeClr val="tx1"/>
          </a:solidFill>
          <a:latin typeface="Lucida Sans Unicode" pitchFamily="34" charset="0"/>
        </a:defRPr>
      </a:lvl2pPr>
      <a:lvl3pPr algn="l" rtl="0" eaLnBrk="0" fontAlgn="base" hangingPunct="0">
        <a:spcBef>
          <a:spcPct val="0"/>
        </a:spcBef>
        <a:spcAft>
          <a:spcPct val="0"/>
        </a:spcAft>
        <a:defRPr sz="4100" b="1">
          <a:solidFill>
            <a:schemeClr val="tx1"/>
          </a:solidFill>
          <a:latin typeface="Lucida Sans Unicode" pitchFamily="34" charset="0"/>
        </a:defRPr>
      </a:lvl3pPr>
      <a:lvl4pPr algn="l" rtl="0" eaLnBrk="0" fontAlgn="base" hangingPunct="0">
        <a:spcBef>
          <a:spcPct val="0"/>
        </a:spcBef>
        <a:spcAft>
          <a:spcPct val="0"/>
        </a:spcAft>
        <a:defRPr sz="4100" b="1">
          <a:solidFill>
            <a:schemeClr val="tx1"/>
          </a:solidFill>
          <a:latin typeface="Lucida Sans Unicode" pitchFamily="34" charset="0"/>
        </a:defRPr>
      </a:lvl4pPr>
      <a:lvl5pPr algn="l" rtl="0" eaLnBrk="0" fontAlgn="base" hangingPunct="0">
        <a:spcBef>
          <a:spcPct val="0"/>
        </a:spcBef>
        <a:spcAft>
          <a:spcPct val="0"/>
        </a:spcAft>
        <a:defRPr sz="4100" b="1">
          <a:solidFill>
            <a:schemeClr val="tx1"/>
          </a:solidFill>
          <a:latin typeface="Lucida Sans Unicode" pitchFamily="34" charset="0"/>
        </a:defRPr>
      </a:lvl5pPr>
      <a:lvl6pPr marL="457200" algn="l" rtl="0" fontAlgn="base">
        <a:spcBef>
          <a:spcPct val="0"/>
        </a:spcBef>
        <a:spcAft>
          <a:spcPct val="0"/>
        </a:spcAft>
        <a:defRPr sz="4100" b="1">
          <a:solidFill>
            <a:schemeClr val="tx1"/>
          </a:solidFill>
          <a:latin typeface="Lucida Sans Unicode" pitchFamily="34" charset="0"/>
        </a:defRPr>
      </a:lvl6pPr>
      <a:lvl7pPr marL="914400" algn="l" rtl="0" fontAlgn="base">
        <a:spcBef>
          <a:spcPct val="0"/>
        </a:spcBef>
        <a:spcAft>
          <a:spcPct val="0"/>
        </a:spcAft>
        <a:defRPr sz="4100" b="1">
          <a:solidFill>
            <a:schemeClr val="tx1"/>
          </a:solidFill>
          <a:latin typeface="Lucida Sans Unicode" pitchFamily="34" charset="0"/>
        </a:defRPr>
      </a:lvl7pPr>
      <a:lvl8pPr marL="1371600" algn="l" rtl="0" fontAlgn="base">
        <a:spcBef>
          <a:spcPct val="0"/>
        </a:spcBef>
        <a:spcAft>
          <a:spcPct val="0"/>
        </a:spcAft>
        <a:defRPr sz="4100" b="1">
          <a:solidFill>
            <a:schemeClr val="tx1"/>
          </a:solidFill>
          <a:latin typeface="Lucida Sans Unicode" pitchFamily="34" charset="0"/>
        </a:defRPr>
      </a:lvl8pPr>
      <a:lvl9pPr marL="1828800" algn="l" rtl="0" fontAlgn="base">
        <a:spcBef>
          <a:spcPct val="0"/>
        </a:spcBef>
        <a:spcAft>
          <a:spcPct val="0"/>
        </a:spcAft>
        <a:defRPr sz="4100" b="1">
          <a:solidFill>
            <a:schemeClr val="tx1"/>
          </a:solidFill>
          <a:latin typeface="Lucida Sans Unicode" pitchFamily="34" charset="0"/>
        </a:defRPr>
      </a:lvl9pPr>
      <a:extLst/>
    </p:titleStyle>
    <p:body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microsoft.com/office/2007/relationships/hdphoto" Target="../media/hdphoto8.wdp"/><Relationship Id="rId7" Type="http://schemas.openxmlformats.org/officeDocument/2006/relationships/image" Target="../media/image110.png"/><Relationship Id="rId2" Type="http://schemas.openxmlformats.org/officeDocument/2006/relationships/image" Target="../media/image107.png"/><Relationship Id="rId1" Type="http://schemas.openxmlformats.org/officeDocument/2006/relationships/slideLayout" Target="../slideLayouts/slideLayout6.xml"/><Relationship Id="rId6" Type="http://schemas.microsoft.com/office/2007/relationships/hdphoto" Target="../media/hdphoto9.wdp"/><Relationship Id="rId5" Type="http://schemas.openxmlformats.org/officeDocument/2006/relationships/image" Target="../media/image109.png"/><Relationship Id="rId4" Type="http://schemas.openxmlformats.org/officeDocument/2006/relationships/image" Target="../media/image108.png"/></Relationships>
</file>

<file path=ppt/slides/_rels/slide10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6.emf"/><Relationship Id="rId4" Type="http://schemas.openxmlformats.org/officeDocument/2006/relationships/package" Target="../embeddings/Microsoft_PowerPoint_Slide.sldx"/></Relationships>
</file>

<file path=ppt/slides/_rels/slide11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6.xml"/><Relationship Id="rId5" Type="http://schemas.openxmlformats.org/officeDocument/2006/relationships/chart" Target="../charts/chart7.xml"/><Relationship Id="rId4" Type="http://schemas.openxmlformats.org/officeDocument/2006/relationships/chart" Target="../charts/chart6.xml"/></Relationships>
</file>

<file path=ppt/slides/_rels/slide11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2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121.wmf"/><Relationship Id="rId2" Type="http://schemas.openxmlformats.org/officeDocument/2006/relationships/notesSlide" Target="../notesSlides/notesSlide90.xml"/><Relationship Id="rId1" Type="http://schemas.openxmlformats.org/officeDocument/2006/relationships/slideLayout" Target="../slideLayouts/slideLayout6.xml"/><Relationship Id="rId4" Type="http://schemas.openxmlformats.org/officeDocument/2006/relationships/image" Target="../media/image122.wmf"/></Relationships>
</file>

<file path=ppt/slides/_rels/slide12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3" Type="http://schemas.openxmlformats.org/officeDocument/2006/relationships/image" Target="../media/image129.wmf"/><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30.wmf"/><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chart" Target="../charts/chart9.xml"/></Relationships>
</file>

<file path=ppt/slides/_rels/slide134.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95.xml"/><Relationship Id="rId1" Type="http://schemas.openxmlformats.org/officeDocument/2006/relationships/slideLayout" Target="../slideLayouts/slideLayout6.xml"/><Relationship Id="rId4" Type="http://schemas.openxmlformats.org/officeDocument/2006/relationships/image" Target="../media/image133.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 Id="rId4" Type="http://schemas.openxmlformats.org/officeDocument/2006/relationships/chart" Target="../charts/chart10.xml"/></Relationships>
</file>

<file path=ppt/slides/_rels/slide141.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xml"/><Relationship Id="rId4" Type="http://schemas.openxmlformats.org/officeDocument/2006/relationships/image" Target="../media/image14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5.xml"/><Relationship Id="rId4" Type="http://schemas.openxmlformats.org/officeDocument/2006/relationships/image" Target="../media/image147.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49.emf"/><Relationship Id="rId2" Type="http://schemas.openxmlformats.org/officeDocument/2006/relationships/image" Target="../media/image148.emf"/><Relationship Id="rId1" Type="http://schemas.openxmlformats.org/officeDocument/2006/relationships/slideLayout" Target="../slideLayouts/slideLayout2.xml"/><Relationship Id="rId4" Type="http://schemas.openxmlformats.org/officeDocument/2006/relationships/image" Target="../media/image150.jpe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55.emf"/><Relationship Id="rId2" Type="http://schemas.openxmlformats.org/officeDocument/2006/relationships/notesSlide" Target="../notesSlides/notesSlide96.xm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157.png"/><Relationship Id="rId4" Type="http://schemas.openxmlformats.org/officeDocument/2006/relationships/image" Target="../media/image156.emf"/></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58.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5.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microsoft.com/office/2007/relationships/hdphoto" Target="../media/hdphoto3.wdp"/></Relationships>
</file>

<file path=ppt/slides/_rels/slide180.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9.xml"/></Relationships>
</file>

<file path=ppt/slides/_rels/slide182.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6.xml"/></Relationships>
</file>

<file path=ppt/slides/_rels/slide183.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6.xml"/></Relationships>
</file>

<file path=ppt/slides/_rels/slide184.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6.xml"/></Relationships>
</file>

<file path=ppt/slides/_rels/slide185.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6.xml"/></Relationships>
</file>

<file path=ppt/slides/_rels/slide187.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6.xml"/></Relationships>
</file>

<file path=ppt/slides/_rels/slide188.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6.xml"/></Relationships>
</file>

<file path=ppt/slides/_rels/slide189.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6.xml"/></Relationships>
</file>

<file path=ppt/slides/_rels/slide19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6.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3.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97.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2.xml"/><Relationship Id="rId4" Type="http://schemas.openxmlformats.org/officeDocument/2006/relationships/image" Target="../media/image18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00.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03.xml"/><Relationship Id="rId1" Type="http://schemas.openxmlformats.org/officeDocument/2006/relationships/slideLayout" Target="../slideLayouts/slideLayout2.xml"/><Relationship Id="rId5" Type="http://schemas.openxmlformats.org/officeDocument/2006/relationships/image" Target="../media/image184.png"/><Relationship Id="rId4" Type="http://schemas.openxmlformats.org/officeDocument/2006/relationships/image" Target="../media/image183.png"/></Relationships>
</file>

<file path=ppt/slides/_rels/slide202.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187.emf"/><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188.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6.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3.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slideLayout" Target="../slideLayouts/slideLayout8.xml"/><Relationship Id="rId1" Type="http://schemas.openxmlformats.org/officeDocument/2006/relationships/vmlDrawing" Target="../drawings/vmlDrawing5.vml"/><Relationship Id="rId5" Type="http://schemas.openxmlformats.org/officeDocument/2006/relationships/image" Target="../media/image189.emf"/><Relationship Id="rId4" Type="http://schemas.openxmlformats.org/officeDocument/2006/relationships/oleObject" Target="../embeddings/oleObject2.bin"/></Relationships>
</file>

<file path=ppt/slides/_rels/slide214.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191.png"/><Relationship Id="rId1" Type="http://schemas.openxmlformats.org/officeDocument/2006/relationships/slideLayout" Target="../slideLayouts/slideLayout1.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4.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194.emf"/><Relationship Id="rId4" Type="http://schemas.openxmlformats.org/officeDocument/2006/relationships/oleObject" Target="../embeddings/oleObject3.bin"/></Relationships>
</file>

<file path=ppt/slides/_rels/slide223.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195.emf"/><Relationship Id="rId4" Type="http://schemas.openxmlformats.org/officeDocument/2006/relationships/oleObject" Target="../embeddings/oleObject4.bin"/></Relationships>
</file>

<file path=ppt/slides/_rels/slide22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196.emf"/></Relationships>
</file>

<file path=ppt/slides/_rels/slide22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1.xml"/><Relationship Id="rId1" Type="http://schemas.openxmlformats.org/officeDocument/2006/relationships/vmlDrawing" Target="../drawings/vmlDrawing9.vml"/><Relationship Id="rId4" Type="http://schemas.openxmlformats.org/officeDocument/2006/relationships/image" Target="../media/image197.emf"/></Relationships>
</file>

<file path=ppt/slides/_rels/slide226.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6.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9.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30.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chart" Target="../charts/chart21.xm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6.xml"/></Relationships>
</file>

<file path=ppt/slides/_rels/slide234.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audio" Target="../media/audio6.wav"/><Relationship Id="rId1" Type="http://schemas.openxmlformats.org/officeDocument/2006/relationships/slideLayout" Target="../slideLayouts/slideLayout10.xml"/><Relationship Id="rId5" Type="http://schemas.openxmlformats.org/officeDocument/2006/relationships/image" Target="../media/image207.jpeg"/><Relationship Id="rId4" Type="http://schemas.openxmlformats.org/officeDocument/2006/relationships/image" Target="../media/image206.jpeg"/></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1.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image" Target="../media/image21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microsoft.com/office/2007/relationships/hdphoto" Target="../media/hdphoto4.wdp"/></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microsoft.com/office/2007/relationships/hdphoto" Target="../media/hdphoto5.wdp"/></Relationships>
</file>

<file path=ppt/slides/_rels/slide38.xml.rels><?xml version="1.0" encoding="UTF-8" standalone="yes"?>
<Relationships xmlns="http://schemas.openxmlformats.org/package/2006/relationships"><Relationship Id="rId3" Type="http://schemas.openxmlformats.org/officeDocument/2006/relationships/image" Target="../media/image50.tmp"/><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microsoft.com/office/2007/relationships/hdphoto" Target="../media/hdphoto6.wdp"/></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7" Type="http://schemas.openxmlformats.org/officeDocument/2006/relationships/image" Target="../media/image61.jpe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60.jpeg"/><Relationship Id="rId5" Type="http://schemas.openxmlformats.org/officeDocument/2006/relationships/image" Target="../media/image59.emf"/><Relationship Id="rId4" Type="http://schemas.openxmlformats.org/officeDocument/2006/relationships/package" Target="../embeddings/Microsoft_Excel_Worksheet.xlsx"/></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63.jpeg"/><Relationship Id="rId5" Type="http://schemas.openxmlformats.org/officeDocument/2006/relationships/image" Target="../media/image62.emf"/><Relationship Id="rId4" Type="http://schemas.openxmlformats.org/officeDocument/2006/relationships/package" Target="../embeddings/Microsoft_Excel_Worksheet1.xlsx"/></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65.jpeg"/><Relationship Id="rId5" Type="http://schemas.openxmlformats.org/officeDocument/2006/relationships/image" Target="../media/image64.emf"/><Relationship Id="rId4" Type="http://schemas.openxmlformats.org/officeDocument/2006/relationships/package" Target="../embeddings/Microsoft_Excel_Worksheet2.xlsx"/></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microsoft.com/office/2007/relationships/hdphoto" Target="../media/hdphoto7.wdp"/></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77.png"/><Relationship Id="rId3" Type="http://schemas.openxmlformats.org/officeDocument/2006/relationships/tags" Target="../tags/tag65.xml"/><Relationship Id="rId7" Type="http://schemas.openxmlformats.org/officeDocument/2006/relationships/tags" Target="../tags/tag69.xml"/><Relationship Id="rId12" Type="http://schemas.openxmlformats.org/officeDocument/2006/relationships/image" Target="../media/image76.png"/><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11" Type="http://schemas.openxmlformats.org/officeDocument/2006/relationships/image" Target="../media/image75.png"/><Relationship Id="rId5" Type="http://schemas.openxmlformats.org/officeDocument/2006/relationships/tags" Target="../tags/tag67.xml"/><Relationship Id="rId15" Type="http://schemas.openxmlformats.org/officeDocument/2006/relationships/image" Target="../media/image79.png"/><Relationship Id="rId10" Type="http://schemas.openxmlformats.org/officeDocument/2006/relationships/image" Target="../media/image74.png"/><Relationship Id="rId4" Type="http://schemas.openxmlformats.org/officeDocument/2006/relationships/tags" Target="../tags/tag66.xml"/><Relationship Id="rId9" Type="http://schemas.openxmlformats.org/officeDocument/2006/relationships/notesSlide" Target="../notesSlides/notesSlide63.xml"/><Relationship Id="rId14" Type="http://schemas.openxmlformats.org/officeDocument/2006/relationships/image" Target="../media/image78.png"/></Relationships>
</file>

<file path=ppt/slides/_rels/slide6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8.xml"/><Relationship Id="rId1" Type="http://schemas.openxmlformats.org/officeDocument/2006/relationships/slideLayout" Target="../slideLayouts/slideLayout6.xml"/><Relationship Id="rId4" Type="http://schemas.openxmlformats.org/officeDocument/2006/relationships/image" Target="../media/image82.png"/></Relationships>
</file>

<file path=ppt/slides/_rels/slide6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audio" Target="../media/audio3.wav"/></Relationships>
</file>

<file path=ppt/slides/_rels/slide7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74.xml"/><Relationship Id="rId1" Type="http://schemas.openxmlformats.org/officeDocument/2006/relationships/slideLayout" Target="../slideLayouts/slideLayout9.xml"/><Relationship Id="rId4" Type="http://schemas.openxmlformats.org/officeDocument/2006/relationships/image" Target="../media/image88.jpeg"/></Relationships>
</file>

<file path=ppt/slides/_rels/slide7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5.xml"/><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notesSlide" Target="../notesSlides/notesSlide7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microsoft.com/office/2007/relationships/hdphoto" Target="../media/hdphoto2.wdp"/><Relationship Id="rId4" Type="http://schemas.openxmlformats.org/officeDocument/2006/relationships/image" Target="../media/image10.jpeg"/><Relationship Id="rId9" Type="http://schemas.openxmlformats.org/officeDocument/2006/relationships/image" Target="../media/image14.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81.xml"/><Relationship Id="rId1" Type="http://schemas.openxmlformats.org/officeDocument/2006/relationships/slideLayout" Target="../slideLayouts/slideLayout6.xml"/><Relationship Id="rId4" Type="http://schemas.openxmlformats.org/officeDocument/2006/relationships/image" Target="../media/image93.png"/></Relationships>
</file>

<file path=ppt/slides/_rels/slide84.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tags" Target="../tags/tag80.xml"/><Relationship Id="rId7" Type="http://schemas.openxmlformats.org/officeDocument/2006/relationships/image" Target="../media/image85.png"/><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image" Target="../media/image84.png"/><Relationship Id="rId5" Type="http://schemas.openxmlformats.org/officeDocument/2006/relationships/notesSlide" Target="../notesSlides/notesSlide82.xml"/><Relationship Id="rId4"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tags" Target="../tags/tag83.xml"/><Relationship Id="rId7" Type="http://schemas.openxmlformats.org/officeDocument/2006/relationships/image" Target="../media/image100.png"/><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image" Target="../media/image84.png"/><Relationship Id="rId5" Type="http://schemas.openxmlformats.org/officeDocument/2006/relationships/notesSlide" Target="../notesSlides/notesSlide86.xml"/><Relationship Id="rId4"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96.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03.tmp"/><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FB7361-F551-4DB3-BEBF-BDF228F7D795}"/>
              </a:ext>
            </a:extLst>
          </p:cNvPr>
          <p:cNvSpPr>
            <a:spLocks noGrp="1"/>
          </p:cNvSpPr>
          <p:nvPr>
            <p:ph type="title"/>
          </p:nvPr>
        </p:nvSpPr>
        <p:spPr>
          <a:xfrm>
            <a:off x="457200" y="274638"/>
            <a:ext cx="8229600" cy="695877"/>
          </a:xfrm>
        </p:spPr>
        <p:txBody>
          <a:bodyPr>
            <a:normAutofit fontScale="90000"/>
          </a:bodyPr>
          <a:lstStyle/>
          <a:p>
            <a:endParaRPr lang="en-US"/>
          </a:p>
        </p:txBody>
      </p:sp>
      <p:sp>
        <p:nvSpPr>
          <p:cNvPr id="4" name="Slide Number Placeholder 3">
            <a:extLst>
              <a:ext uri="{FF2B5EF4-FFF2-40B4-BE49-F238E27FC236}">
                <a16:creationId xmlns:a16="http://schemas.microsoft.com/office/drawing/2014/main" id="{185FD9CE-41D2-4DA1-9C21-4A924A9323C8}"/>
              </a:ext>
            </a:extLst>
          </p:cNvPr>
          <p:cNvSpPr>
            <a:spLocks noGrp="1"/>
          </p:cNvSpPr>
          <p:nvPr>
            <p:ph type="sldNum" sz="quarter" idx="12"/>
          </p:nvPr>
        </p:nvSpPr>
        <p:spPr/>
        <p:txBody>
          <a:bodyPr/>
          <a:lstStyle/>
          <a:p>
            <a:pPr>
              <a:defRPr/>
            </a:pPr>
            <a:fld id="{B5038878-31BC-41E9-8299-8AFEA2B13F5C}" type="slidenum">
              <a:rPr lang="en-US" smtClean="0"/>
              <a:pPr>
                <a:defRPr/>
              </a:pPr>
              <a:t>1</a:t>
            </a:fld>
            <a:endParaRPr lang="en-US"/>
          </a:p>
        </p:txBody>
      </p:sp>
      <p:pic>
        <p:nvPicPr>
          <p:cNvPr id="5" name="Picture 4">
            <a:extLst>
              <a:ext uri="{FF2B5EF4-FFF2-40B4-BE49-F238E27FC236}">
                <a16:creationId xmlns:a16="http://schemas.microsoft.com/office/drawing/2014/main" id="{0452910F-3C66-4951-8D01-A16632C2B2EC}"/>
              </a:ext>
            </a:extLst>
          </p:cNvPr>
          <p:cNvPicPr>
            <a:picLocks noChangeAspect="1"/>
          </p:cNvPicPr>
          <p:nvPr/>
        </p:nvPicPr>
        <p:blipFill>
          <a:blip r:embed="rId3"/>
          <a:stretch>
            <a:fillRect/>
          </a:stretch>
        </p:blipFill>
        <p:spPr>
          <a:xfrm>
            <a:off x="0" y="310575"/>
            <a:ext cx="9144000" cy="6236850"/>
          </a:xfrm>
          <a:prstGeom prst="rect">
            <a:avLst/>
          </a:prstGeom>
        </p:spPr>
      </p:pic>
    </p:spTree>
    <p:extLst>
      <p:ext uri="{BB962C8B-B14F-4D97-AF65-F5344CB8AC3E}">
        <p14:creationId xmlns:p14="http://schemas.microsoft.com/office/powerpoint/2010/main" val="7742123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idx="1"/>
          </p:nvPr>
        </p:nvSpPr>
        <p:spPr>
          <a:xfrm>
            <a:off x="462487" y="1219200"/>
            <a:ext cx="3823911" cy="4952999"/>
          </a:xfrm>
        </p:spPr>
        <p:txBody>
          <a:bodyPr>
            <a:normAutofit/>
          </a:bodyPr>
          <a:lstStyle/>
          <a:p>
            <a:pPr marL="290513" indent="-290513"/>
            <a:r>
              <a:rPr lang="en-US" dirty="0"/>
              <a:t>Same 8 (40 minutes) or 12 (60 minutes) subtest versions as in CAS</a:t>
            </a:r>
          </a:p>
          <a:p>
            <a:pPr marL="290513" indent="-290513"/>
            <a:r>
              <a:rPr lang="en-US" dirty="0"/>
              <a:t>PASS and Full Scales provided (100 &amp; 15) subtests (10 and 3)</a:t>
            </a:r>
          </a:p>
        </p:txBody>
      </p:sp>
      <p:sp>
        <p:nvSpPr>
          <p:cNvPr id="4" name="Slide Number Placeholder 3"/>
          <p:cNvSpPr>
            <a:spLocks noGrp="1"/>
          </p:cNvSpPr>
          <p:nvPr>
            <p:ph type="sldNum" sz="quarter" idx="12"/>
          </p:nvPr>
        </p:nvSpPr>
        <p:spPr/>
        <p:txBody>
          <a:bodyPr/>
          <a:lstStyle/>
          <a:p>
            <a:pPr>
              <a:defRPr/>
            </a:pPr>
            <a:fld id="{D95AB7BE-7518-4FC5-B061-EED165ADFA96}" type="slidenum">
              <a:rPr lang="en-US" smtClean="0"/>
              <a:pPr>
                <a:defRPr/>
              </a:pPr>
              <a:t>10</a:t>
            </a:fld>
            <a:endParaRPr lang="en-US"/>
          </a:p>
        </p:txBody>
      </p:sp>
      <p:sp>
        <p:nvSpPr>
          <p:cNvPr id="5" name="Title 4"/>
          <p:cNvSpPr>
            <a:spLocks noGrp="1"/>
          </p:cNvSpPr>
          <p:nvPr>
            <p:ph type="title"/>
          </p:nvPr>
        </p:nvSpPr>
        <p:spPr>
          <a:noFill/>
        </p:spPr>
        <p:txBody>
          <a:bodyPr>
            <a:normAutofit/>
          </a:bodyPr>
          <a:lstStyle/>
          <a:p>
            <a:r>
              <a:rPr lang="en-US" dirty="0"/>
              <a:t>CAS2</a:t>
            </a:r>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6398" y="304800"/>
            <a:ext cx="4628230" cy="6019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50652783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4294967295"/>
          </p:nvPr>
        </p:nvSpPr>
        <p:spPr>
          <a:xfrm>
            <a:off x="6553200" y="6172200"/>
            <a:ext cx="1905000" cy="457200"/>
          </a:xfrm>
          <a:prstGeom prst="rect">
            <a:avLst/>
          </a:prstGeom>
        </p:spPr>
        <p:txBody>
          <a:bodyPr/>
          <a:lstStyle/>
          <a:p>
            <a:fld id="{89596EA7-FD77-4254-A69E-A2E4EB87AFBA}" type="slidenum">
              <a:rPr lang="en-US"/>
              <a:pPr/>
              <a:t>100</a:t>
            </a:fld>
            <a:endParaRPr lang="en-US"/>
          </a:p>
        </p:txBody>
      </p:sp>
      <p:sp>
        <p:nvSpPr>
          <p:cNvPr id="1342466" name="Rectangle 2"/>
          <p:cNvSpPr>
            <a:spLocks noGrp="1" noChangeArrowheads="1"/>
          </p:cNvSpPr>
          <p:nvPr>
            <p:ph type="ctrTitle"/>
          </p:nvPr>
        </p:nvSpPr>
        <p:spPr/>
        <p:txBody>
          <a:bodyPr>
            <a:normAutofit fontScale="90000"/>
          </a:bodyPr>
          <a:lstStyle/>
          <a:p>
            <a:r>
              <a:rPr lang="en-US"/>
              <a:t>WISC-III and CAS: Which Correlates Higher with Achievement? </a:t>
            </a:r>
          </a:p>
        </p:txBody>
      </p:sp>
      <p:sp>
        <p:nvSpPr>
          <p:cNvPr id="1342467" name="Rectangle 3"/>
          <p:cNvSpPr>
            <a:spLocks noGrp="1" noChangeArrowheads="1"/>
          </p:cNvSpPr>
          <p:nvPr>
            <p:ph type="subTitle" idx="1"/>
          </p:nvPr>
        </p:nvSpPr>
        <p:spPr/>
        <p:txBody>
          <a:bodyPr/>
          <a:lstStyle/>
          <a:p>
            <a:r>
              <a:rPr lang="en-US"/>
              <a:t>Naglieri, Goldstein, </a:t>
            </a:r>
            <a:r>
              <a:rPr lang="en-US" err="1"/>
              <a:t>Delauder</a:t>
            </a:r>
            <a:r>
              <a:rPr lang="en-US"/>
              <a:t> </a:t>
            </a:r>
          </a:p>
          <a:p>
            <a:r>
              <a:rPr lang="en-US"/>
              <a:t>(2003)</a:t>
            </a:r>
          </a:p>
        </p:txBody>
      </p:sp>
    </p:spTree>
    <p:extLst>
      <p:ext uri="{BB962C8B-B14F-4D97-AF65-F5344CB8AC3E}">
        <p14:creationId xmlns:p14="http://schemas.microsoft.com/office/powerpoint/2010/main" val="340530729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767080" y="7253288"/>
            <a:ext cx="2768600" cy="365125"/>
          </a:xfrm>
          <a:prstGeom prst="rect">
            <a:avLst/>
          </a:prstGeom>
        </p:spPr>
        <p:txBody>
          <a:bodyPr/>
          <a:lstStyle/>
          <a:p>
            <a:fld id="{650AC393-9DEE-484A-AB48-74A50989198B}" type="slidenum">
              <a:rPr lang="en-US"/>
              <a:pPr/>
              <a:t>101</a:t>
            </a:fld>
            <a:endParaRPr lang="en-US"/>
          </a:p>
        </p:txBody>
      </p:sp>
      <p:sp>
        <p:nvSpPr>
          <p:cNvPr id="1343490" name="Rectangle 2"/>
          <p:cNvSpPr>
            <a:spLocks noGrp="1" noChangeArrowheads="1"/>
          </p:cNvSpPr>
          <p:nvPr>
            <p:ph type="title"/>
          </p:nvPr>
        </p:nvSpPr>
        <p:spPr/>
        <p:txBody>
          <a:bodyPr/>
          <a:lstStyle/>
          <a:p>
            <a:r>
              <a:rPr lang="en-US" sz="3200"/>
              <a:t>Naglieri, Goldstein, Delauder (2003)</a:t>
            </a:r>
          </a:p>
        </p:txBody>
      </p:sp>
      <p:sp>
        <p:nvSpPr>
          <p:cNvPr id="1343491" name="Rectangle 3"/>
          <p:cNvSpPr>
            <a:spLocks noGrp="1" noChangeArrowheads="1"/>
          </p:cNvSpPr>
          <p:nvPr>
            <p:ph type="body" idx="1"/>
          </p:nvPr>
        </p:nvSpPr>
        <p:spPr>
          <a:xfrm>
            <a:off x="457200" y="1365504"/>
            <a:ext cx="4051738" cy="4641787"/>
          </a:xfrm>
        </p:spPr>
        <p:txBody>
          <a:bodyPr/>
          <a:lstStyle/>
          <a:p>
            <a:r>
              <a:rPr lang="en-US"/>
              <a:t>119 Referred children</a:t>
            </a:r>
          </a:p>
          <a:p>
            <a:r>
              <a:rPr lang="en-US"/>
              <a:t>Each child administered the WISC-III, CAS, and WJ-III tests of achievement</a:t>
            </a:r>
          </a:p>
          <a:p>
            <a:r>
              <a:rPr lang="en-US"/>
              <a:t>All children referred for evaluation due to learning problems</a:t>
            </a:r>
          </a:p>
        </p:txBody>
      </p:sp>
      <p:grpSp>
        <p:nvGrpSpPr>
          <p:cNvPr id="2" name="Group 1"/>
          <p:cNvGrpSpPr/>
          <p:nvPr/>
        </p:nvGrpSpPr>
        <p:grpSpPr>
          <a:xfrm>
            <a:off x="4508938" y="1198180"/>
            <a:ext cx="4635062" cy="4792717"/>
            <a:chOff x="-4616669" y="2466647"/>
            <a:chExt cx="8686800" cy="7928741"/>
          </a:xfrm>
        </p:grpSpPr>
        <p:pic>
          <p:nvPicPr>
            <p:cNvPr id="7373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616669" y="2466647"/>
              <a:ext cx="8686800" cy="346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616669" y="2813488"/>
              <a:ext cx="8686800" cy="7581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76486341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lide Number Placeholder 4"/>
          <p:cNvSpPr>
            <a:spLocks noGrp="1"/>
          </p:cNvSpPr>
          <p:nvPr>
            <p:ph type="sldNum" sz="quarter" idx="4294967295"/>
          </p:nvPr>
        </p:nvSpPr>
        <p:spPr>
          <a:xfrm>
            <a:off x="767080" y="7253288"/>
            <a:ext cx="2768600" cy="365125"/>
          </a:xfrm>
          <a:prstGeom prst="rect">
            <a:avLst/>
          </a:prstGeom>
        </p:spPr>
        <p:txBody>
          <a:bodyPr/>
          <a:lstStyle/>
          <a:p>
            <a:fld id="{637EF8B4-C414-431D-8B73-C4BDA9BE4C70}" type="slidenum">
              <a:rPr lang="en-US"/>
              <a:pPr/>
              <a:t>102</a:t>
            </a:fld>
            <a:endParaRPr lang="en-US"/>
          </a:p>
        </p:txBody>
      </p:sp>
      <p:sp>
        <p:nvSpPr>
          <p:cNvPr id="1347586" name="Rectangle 2"/>
          <p:cNvSpPr>
            <a:spLocks noChangeArrowheads="1"/>
          </p:cNvSpPr>
          <p:nvPr/>
        </p:nvSpPr>
        <p:spPr bwMode="auto">
          <a:xfrm>
            <a:off x="685800" y="1270000"/>
            <a:ext cx="7772400" cy="4826000"/>
          </a:xfrm>
          <a:prstGeom prst="rect">
            <a:avLst/>
          </a:prstGeom>
          <a:noFill/>
          <a:ln w="9525">
            <a:noFill/>
            <a:miter lim="800000"/>
            <a:headEnd/>
            <a:tailEnd/>
          </a:ln>
          <a:effectLst/>
        </p:spPr>
        <p:txBody>
          <a:bodyPr lIns="92075" tIns="46038" rIns="92075" bIns="46038"/>
          <a:lstStyle/>
          <a:p>
            <a:pPr fontAlgn="b">
              <a:lnSpc>
                <a:spcPct val="90000"/>
              </a:lnSpc>
              <a:spcBef>
                <a:spcPct val="20000"/>
              </a:spcBef>
              <a:buClr>
                <a:schemeClr val="tx1"/>
              </a:buClr>
              <a:buFont typeface="Wingdings" pitchFamily="2" charset="2"/>
              <a:buNone/>
              <a:tabLst>
                <a:tab pos="3594100" algn="ctr"/>
                <a:tab pos="5426075" algn="ctr"/>
                <a:tab pos="7259638" algn="ctr"/>
              </a:tabLst>
            </a:pPr>
            <a:r>
              <a:rPr lang="en-US" sz="3200" b="0">
                <a:latin typeface="Comic Sans MS" pitchFamily="66" charset="0"/>
                <a:cs typeface="Courier New" pitchFamily="49" charset="0"/>
              </a:rPr>
              <a:t>	</a:t>
            </a:r>
            <a:r>
              <a:rPr lang="en-US" sz="2800" b="0" err="1">
                <a:latin typeface="Comic Sans MS" pitchFamily="66" charset="0"/>
                <a:cs typeface="Courier New" pitchFamily="49" charset="0"/>
              </a:rPr>
              <a:t>WISC</a:t>
            </a:r>
            <a:r>
              <a:rPr lang="en-US" sz="2800" b="0">
                <a:latin typeface="Comic Sans MS" pitchFamily="66" charset="0"/>
                <a:cs typeface="Courier New" pitchFamily="49" charset="0"/>
              </a:rPr>
              <a:t>-III	</a:t>
            </a:r>
            <a:r>
              <a:rPr lang="en-US" sz="2800" b="0" err="1">
                <a:latin typeface="Comic Sans MS" pitchFamily="66" charset="0"/>
                <a:cs typeface="Courier New" pitchFamily="49" charset="0"/>
              </a:rPr>
              <a:t>CAS</a:t>
            </a:r>
            <a:endParaRPr lang="en-US" sz="2800" b="0">
              <a:latin typeface="Comic Sans MS" pitchFamily="66" charset="0"/>
              <a:cs typeface="Courier New" pitchFamily="49" charset="0"/>
            </a:endParaRPr>
          </a:p>
          <a:p>
            <a:pPr fontAlgn="b">
              <a:lnSpc>
                <a:spcPct val="90000"/>
              </a:lnSpc>
              <a:spcBef>
                <a:spcPct val="20000"/>
              </a:spcBef>
              <a:buClr>
                <a:schemeClr val="tx1"/>
              </a:buClr>
              <a:buFont typeface="Wingdings" pitchFamily="2" charset="2"/>
              <a:buNone/>
              <a:tabLst>
                <a:tab pos="3594100" algn="ctr"/>
                <a:tab pos="5426075" algn="ctr"/>
                <a:tab pos="7259638" algn="ctr"/>
              </a:tabLst>
            </a:pPr>
            <a:r>
              <a:rPr lang="en-US" sz="2800" b="0">
                <a:latin typeface="Comic Sans MS" pitchFamily="66" charset="0"/>
                <a:cs typeface="Courier New" pitchFamily="49" charset="0"/>
              </a:rPr>
              <a:t>	</a:t>
            </a:r>
            <a:r>
              <a:rPr lang="en-US" sz="2800" b="0" u="sng" err="1">
                <a:latin typeface="Comic Sans MS" pitchFamily="66" charset="0"/>
                <a:cs typeface="Courier New" pitchFamily="49" charset="0"/>
              </a:rPr>
              <a:t>FSIQ</a:t>
            </a:r>
            <a:r>
              <a:rPr lang="en-US" sz="2800" b="0">
                <a:latin typeface="Comic Sans MS" pitchFamily="66" charset="0"/>
                <a:cs typeface="Courier New" pitchFamily="49" charset="0"/>
              </a:rPr>
              <a:t>	</a:t>
            </a:r>
            <a:r>
              <a:rPr lang="en-US" sz="2800" b="0" u="sng">
                <a:latin typeface="Comic Sans MS" pitchFamily="66" charset="0"/>
                <a:cs typeface="Courier New" pitchFamily="49" charset="0"/>
              </a:rPr>
              <a:t>FS</a:t>
            </a:r>
            <a:r>
              <a:rPr lang="en-US" sz="2800" b="0">
                <a:latin typeface="Comic Sans MS" pitchFamily="66" charset="0"/>
                <a:cs typeface="Courier New" pitchFamily="49" charset="0"/>
              </a:rPr>
              <a:t>	</a:t>
            </a:r>
            <a:r>
              <a:rPr lang="en-US" sz="2800" b="0" u="sng">
                <a:latin typeface="Comic Sans MS" pitchFamily="66" charset="0"/>
                <a:cs typeface="Courier New" pitchFamily="49" charset="0"/>
              </a:rPr>
              <a:t>t-test</a:t>
            </a:r>
          </a:p>
          <a:p>
            <a:pPr fontAlgn="b">
              <a:lnSpc>
                <a:spcPct val="90000"/>
              </a:lnSpc>
              <a:spcBef>
                <a:spcPct val="20000"/>
              </a:spcBef>
              <a:buClr>
                <a:schemeClr val="tx1"/>
              </a:buClr>
              <a:buFont typeface="Wingdings" pitchFamily="2" charset="2"/>
              <a:buNone/>
              <a:tabLst>
                <a:tab pos="3594100" algn="ctr"/>
                <a:tab pos="5426075" algn="ctr"/>
                <a:tab pos="7259638" algn="ctr"/>
              </a:tabLst>
            </a:pPr>
            <a:r>
              <a:rPr lang="en-US" sz="2800" b="0">
                <a:latin typeface="Comic Sans MS" pitchFamily="66" charset="0"/>
                <a:cs typeface="Courier New" pitchFamily="49" charset="0"/>
              </a:rPr>
              <a:t>	</a:t>
            </a:r>
          </a:p>
          <a:p>
            <a:pPr fontAlgn="b">
              <a:lnSpc>
                <a:spcPct val="90000"/>
              </a:lnSpc>
              <a:spcBef>
                <a:spcPct val="20000"/>
              </a:spcBef>
              <a:buClr>
                <a:schemeClr val="tx1"/>
              </a:buClr>
              <a:buFont typeface="Wingdings" pitchFamily="2" charset="2"/>
              <a:buNone/>
              <a:tabLst>
                <a:tab pos="3594100" algn="ctr"/>
                <a:tab pos="5426075" algn="ctr"/>
                <a:tab pos="7259638" algn="ctr"/>
              </a:tabLst>
            </a:pPr>
            <a:endParaRPr lang="en-US" sz="2800" b="0">
              <a:latin typeface="Comic Sans MS" pitchFamily="66" charset="0"/>
              <a:cs typeface="Courier New" pitchFamily="49" charset="0"/>
            </a:endParaRPr>
          </a:p>
          <a:p>
            <a:pPr fontAlgn="b">
              <a:lnSpc>
                <a:spcPct val="90000"/>
              </a:lnSpc>
              <a:spcBef>
                <a:spcPct val="20000"/>
              </a:spcBef>
              <a:buClr>
                <a:schemeClr val="tx1"/>
              </a:buClr>
              <a:buFont typeface="Wingdings" pitchFamily="2" charset="2"/>
              <a:buNone/>
              <a:tabLst>
                <a:tab pos="3594100" algn="ctr"/>
                <a:tab pos="5426075" algn="ctr"/>
                <a:tab pos="7259638" algn="ctr"/>
              </a:tabLst>
            </a:pPr>
            <a:endParaRPr lang="en-US" sz="2800" b="0">
              <a:latin typeface="Comic Sans MS" pitchFamily="66" charset="0"/>
              <a:cs typeface="Courier New" pitchFamily="49" charset="0"/>
            </a:endParaRPr>
          </a:p>
          <a:p>
            <a:pPr fontAlgn="b">
              <a:lnSpc>
                <a:spcPct val="90000"/>
              </a:lnSpc>
              <a:spcBef>
                <a:spcPct val="20000"/>
              </a:spcBef>
              <a:buClr>
                <a:schemeClr val="tx1"/>
              </a:buClr>
              <a:buFont typeface="Wingdings" pitchFamily="2" charset="2"/>
              <a:buNone/>
              <a:tabLst>
                <a:tab pos="3594100" algn="ctr"/>
                <a:tab pos="5426075" algn="ctr"/>
                <a:tab pos="7259638" algn="ctr"/>
              </a:tabLst>
            </a:pPr>
            <a:endParaRPr lang="en-US" sz="2800" b="0">
              <a:latin typeface="Comic Sans MS" pitchFamily="66" charset="0"/>
              <a:cs typeface="Courier New" pitchFamily="49" charset="0"/>
            </a:endParaRPr>
          </a:p>
          <a:p>
            <a:pPr fontAlgn="b">
              <a:lnSpc>
                <a:spcPct val="90000"/>
              </a:lnSpc>
              <a:spcBef>
                <a:spcPct val="20000"/>
              </a:spcBef>
              <a:buClr>
                <a:schemeClr val="tx1"/>
              </a:buClr>
              <a:buFont typeface="Wingdings" pitchFamily="2" charset="2"/>
              <a:buNone/>
              <a:tabLst>
                <a:tab pos="3594100" algn="ctr"/>
                <a:tab pos="5426075" algn="ctr"/>
                <a:tab pos="7259638" algn="ctr"/>
              </a:tabLst>
            </a:pPr>
            <a:endParaRPr lang="en-US" sz="2800" b="0">
              <a:latin typeface="Comic Sans MS" pitchFamily="66" charset="0"/>
              <a:cs typeface="Courier New" pitchFamily="49" charset="0"/>
            </a:endParaRPr>
          </a:p>
          <a:p>
            <a:pPr fontAlgn="b">
              <a:lnSpc>
                <a:spcPct val="90000"/>
              </a:lnSpc>
              <a:spcBef>
                <a:spcPct val="20000"/>
              </a:spcBef>
              <a:buClr>
                <a:schemeClr val="tx1"/>
              </a:buClr>
              <a:buFont typeface="Wingdings" pitchFamily="2" charset="2"/>
              <a:buNone/>
              <a:tabLst>
                <a:tab pos="3594100" algn="ctr"/>
                <a:tab pos="5426075" algn="ctr"/>
                <a:tab pos="7259638" algn="ctr"/>
              </a:tabLst>
            </a:pPr>
            <a:endParaRPr lang="en-US" sz="2800" b="0" u="sng">
              <a:latin typeface="Comic Sans MS" pitchFamily="66" charset="0"/>
              <a:cs typeface="Courier New" pitchFamily="49" charset="0"/>
            </a:endParaRPr>
          </a:p>
          <a:p>
            <a:pPr>
              <a:lnSpc>
                <a:spcPct val="90000"/>
              </a:lnSpc>
              <a:spcBef>
                <a:spcPct val="20000"/>
              </a:spcBef>
              <a:buClr>
                <a:schemeClr val="tx1"/>
              </a:buClr>
              <a:buFont typeface="Wingdings" pitchFamily="2" charset="2"/>
              <a:buNone/>
              <a:tabLst>
                <a:tab pos="3594100" algn="ctr"/>
                <a:tab pos="5426075" algn="ctr"/>
                <a:tab pos="7259638" algn="ctr"/>
              </a:tabLst>
            </a:pPr>
            <a:r>
              <a:rPr lang="en-US" sz="2000" b="0">
                <a:latin typeface="Comic Sans MS" pitchFamily="66" charset="0"/>
              </a:rPr>
              <a:t>Note: Correlations were compared using a </a:t>
            </a:r>
            <a:r>
              <a:rPr lang="en-US" sz="2000" b="0" i="1">
                <a:latin typeface="Comic Sans MS" pitchFamily="66" charset="0"/>
              </a:rPr>
              <a:t>t</a:t>
            </a:r>
            <a:r>
              <a:rPr lang="en-US" sz="2000" b="0">
                <a:latin typeface="Comic Sans MS" pitchFamily="66" charset="0"/>
              </a:rPr>
              <a:t>-test for the difference between correlated correlations (Guilford &amp; </a:t>
            </a:r>
            <a:r>
              <a:rPr lang="en-US" sz="2000" b="0" err="1">
                <a:latin typeface="Comic Sans MS" pitchFamily="66" charset="0"/>
              </a:rPr>
              <a:t>Fruchter</a:t>
            </a:r>
            <a:r>
              <a:rPr lang="en-US" sz="2000" b="0">
                <a:latin typeface="Comic Sans MS" pitchFamily="66" charset="0"/>
              </a:rPr>
              <a:t>, 1978). With </a:t>
            </a:r>
            <a:r>
              <a:rPr lang="en-US" sz="2000" b="0" err="1">
                <a:latin typeface="Comic Sans MS" pitchFamily="66" charset="0"/>
              </a:rPr>
              <a:t>Bonferroni</a:t>
            </a:r>
            <a:r>
              <a:rPr lang="en-US" sz="2000" b="0">
                <a:latin typeface="Comic Sans MS" pitchFamily="66" charset="0"/>
              </a:rPr>
              <a:t> correction * = </a:t>
            </a:r>
            <a:r>
              <a:rPr lang="en-US" sz="2000" b="0" i="1">
                <a:latin typeface="Comic Sans MS" pitchFamily="66" charset="0"/>
              </a:rPr>
              <a:t>p</a:t>
            </a:r>
            <a:r>
              <a:rPr lang="en-US" sz="2000" b="0">
                <a:latin typeface="Comic Sans MS" pitchFamily="66" charset="0"/>
              </a:rPr>
              <a:t> &lt; .01 </a:t>
            </a:r>
          </a:p>
        </p:txBody>
      </p:sp>
      <p:sp>
        <p:nvSpPr>
          <p:cNvPr id="1347587" name="Rectangle 3"/>
          <p:cNvSpPr>
            <a:spLocks noGrp="1" noChangeArrowheads="1"/>
          </p:cNvSpPr>
          <p:nvPr>
            <p:ph type="title"/>
          </p:nvPr>
        </p:nvSpPr>
        <p:spPr/>
        <p:txBody>
          <a:bodyPr/>
          <a:lstStyle/>
          <a:p>
            <a:r>
              <a:rPr lang="en-US" sz="3200"/>
              <a:t>Naglieri, Goldstein, Delauder (2003)</a:t>
            </a:r>
          </a:p>
        </p:txBody>
      </p:sp>
      <p:sp>
        <p:nvSpPr>
          <p:cNvPr id="1347588" name="Rectangle 4"/>
          <p:cNvSpPr>
            <a:spLocks noGrp="1" noChangeArrowheads="1"/>
          </p:cNvSpPr>
          <p:nvPr>
            <p:ph type="body" idx="1"/>
          </p:nvPr>
        </p:nvSpPr>
        <p:spPr>
          <a:xfrm>
            <a:off x="685800" y="1638300"/>
            <a:ext cx="8229600" cy="4064000"/>
          </a:xfrm>
        </p:spPr>
        <p:txBody>
          <a:bodyPr/>
          <a:lstStyle/>
          <a:p>
            <a:pPr marL="0" indent="0" fontAlgn="b">
              <a:lnSpc>
                <a:spcPct val="90000"/>
              </a:lnSpc>
              <a:buFont typeface="Wingdings" pitchFamily="2" charset="2"/>
              <a:buNone/>
              <a:tabLst>
                <a:tab pos="3594100" algn="ctr"/>
                <a:tab pos="5426075" algn="ctr"/>
                <a:tab pos="7259638" algn="ctr"/>
              </a:tabLst>
            </a:pPr>
            <a:endParaRPr lang="en-US" sz="2800">
              <a:cs typeface="Courier New" pitchFamily="49" charset="0"/>
            </a:endParaRPr>
          </a:p>
          <a:p>
            <a:pPr marL="0" indent="0" fontAlgn="b">
              <a:lnSpc>
                <a:spcPct val="90000"/>
              </a:lnSpc>
              <a:buFont typeface="Wingdings" pitchFamily="2" charset="2"/>
              <a:buNone/>
              <a:tabLst>
                <a:tab pos="3594100" algn="ctr"/>
                <a:tab pos="5426075" algn="ctr"/>
                <a:tab pos="7259638" algn="ctr"/>
              </a:tabLst>
            </a:pPr>
            <a:endParaRPr lang="en-US" sz="2800">
              <a:cs typeface="Courier New" pitchFamily="49" charset="0"/>
            </a:endParaRPr>
          </a:p>
          <a:p>
            <a:pPr marL="0" indent="0" fontAlgn="b">
              <a:lnSpc>
                <a:spcPct val="90000"/>
              </a:lnSpc>
              <a:buFont typeface="Wingdings" pitchFamily="2" charset="2"/>
              <a:buNone/>
              <a:tabLst>
                <a:tab pos="3594100" algn="ctr"/>
                <a:tab pos="5426075" algn="ctr"/>
                <a:tab pos="7259638" algn="ctr"/>
              </a:tabLst>
            </a:pPr>
            <a:r>
              <a:rPr lang="en-US" sz="2800">
                <a:cs typeface="Courier New" pitchFamily="49" charset="0"/>
              </a:rPr>
              <a:t>Broad Reading	.69	.79	2.5*</a:t>
            </a:r>
          </a:p>
          <a:p>
            <a:pPr marL="0" indent="0" fontAlgn="b">
              <a:lnSpc>
                <a:spcPct val="90000"/>
              </a:lnSpc>
              <a:buFont typeface="Wingdings" pitchFamily="2" charset="2"/>
              <a:buNone/>
              <a:tabLst>
                <a:tab pos="3594100" algn="ctr"/>
                <a:tab pos="5426075" algn="ctr"/>
                <a:tab pos="7259638" algn="ctr"/>
              </a:tabLst>
            </a:pPr>
            <a:r>
              <a:rPr lang="en-US" sz="2800">
                <a:cs typeface="Courier New" pitchFamily="49" charset="0"/>
              </a:rPr>
              <a:t>Broad Math	.81	.88	2.5*</a:t>
            </a:r>
          </a:p>
          <a:p>
            <a:pPr marL="0" indent="0" fontAlgn="b">
              <a:lnSpc>
                <a:spcPct val="90000"/>
              </a:lnSpc>
              <a:buFont typeface="Wingdings" pitchFamily="2" charset="2"/>
              <a:buNone/>
              <a:tabLst>
                <a:tab pos="3594100" algn="ctr"/>
                <a:tab pos="5426075" algn="ctr"/>
                <a:tab pos="7259638" algn="ctr"/>
              </a:tabLst>
            </a:pPr>
            <a:r>
              <a:rPr lang="en-US" sz="2800">
                <a:cs typeface="Courier New" pitchFamily="49" charset="0"/>
              </a:rPr>
              <a:t>Math Calculation	.72	.84	3.4*</a:t>
            </a:r>
          </a:p>
          <a:p>
            <a:pPr marL="0" indent="0" fontAlgn="b">
              <a:lnSpc>
                <a:spcPct val="90000"/>
              </a:lnSpc>
              <a:buFont typeface="Wingdings" pitchFamily="2" charset="2"/>
              <a:buNone/>
              <a:tabLst>
                <a:tab pos="3594100" algn="ctr"/>
                <a:tab pos="5426075" algn="ctr"/>
                <a:tab pos="7259638" algn="ctr"/>
              </a:tabLst>
            </a:pPr>
            <a:r>
              <a:rPr lang="en-US" sz="2800">
                <a:cs typeface="Courier New" pitchFamily="49" charset="0"/>
              </a:rPr>
              <a:t>Academic Skills	.65	.80	3.9*</a:t>
            </a:r>
          </a:p>
          <a:p>
            <a:pPr marL="0" indent="0" fontAlgn="b">
              <a:lnSpc>
                <a:spcPct val="90000"/>
              </a:lnSpc>
              <a:buFont typeface="Wingdings" pitchFamily="2" charset="2"/>
              <a:buNone/>
              <a:tabLst>
                <a:tab pos="3594100" algn="ctr"/>
                <a:tab pos="5426075" algn="ctr"/>
                <a:tab pos="7259638" algn="ctr"/>
              </a:tabLst>
            </a:pPr>
            <a:r>
              <a:rPr lang="en-US" sz="2800" u="sng">
                <a:cs typeface="Courier New" pitchFamily="49" charset="0"/>
              </a:rPr>
              <a:t>Fluency	.63	.83	5.2*</a:t>
            </a:r>
          </a:p>
          <a:p>
            <a:pPr marL="0" indent="0" fontAlgn="b">
              <a:lnSpc>
                <a:spcPct val="90000"/>
              </a:lnSpc>
              <a:buFont typeface="Wingdings" pitchFamily="2" charset="2"/>
              <a:buNone/>
              <a:tabLst>
                <a:tab pos="3594100" algn="ctr"/>
                <a:tab pos="5426075" algn="ctr"/>
                <a:tab pos="7259638" algn="ctr"/>
              </a:tabLst>
            </a:pPr>
            <a:r>
              <a:rPr lang="en-US" sz="2800" u="sng">
                <a:cs typeface="Courier New" pitchFamily="49" charset="0"/>
              </a:rPr>
              <a:t>Median	.69	.83	3.4*</a:t>
            </a:r>
          </a:p>
        </p:txBody>
      </p:sp>
    </p:spTree>
    <p:extLst>
      <p:ext uri="{BB962C8B-B14F-4D97-AF65-F5344CB8AC3E}">
        <p14:creationId xmlns:p14="http://schemas.microsoft.com/office/powerpoint/2010/main" val="89926016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365504"/>
            <a:ext cx="8407238" cy="4641787"/>
          </a:xfrm>
        </p:spPr>
        <p:txBody>
          <a:bodyPr/>
          <a:lstStyle/>
          <a:p>
            <a:pPr eaLnBrk="1" hangingPunct="1">
              <a:defRPr/>
            </a:pPr>
            <a:r>
              <a:rPr lang="en-US"/>
              <a:t>Why does PASS theory work?</a:t>
            </a:r>
          </a:p>
          <a:p>
            <a:pPr lvl="1" eaLnBrk="1" hangingPunct="1">
              <a:defRPr/>
            </a:pPr>
            <a:r>
              <a:rPr lang="en-US"/>
              <a:t>It measures Planning, Attention, Simultaneous and Successive basic psychological processes which are more effective than traditional tests</a:t>
            </a:r>
          </a:p>
          <a:p>
            <a:pPr lvl="1" eaLnBrk="1" hangingPunct="1">
              <a:defRPr/>
            </a:pPr>
            <a:r>
              <a:rPr lang="en-US"/>
              <a:t>Even though CAS2 does not measure ability using subtests like v</a:t>
            </a:r>
            <a:r>
              <a:rPr lang="en-US">
                <a:ea typeface="+mn-ea"/>
              </a:rPr>
              <a:t>ocabulary, information, arithmetic, and so on, it still correlates higher with achievement than tests that includes knowledge.</a:t>
            </a:r>
          </a:p>
          <a:p>
            <a:pPr lvl="1" eaLnBrk="1" hangingPunct="1">
              <a:defRPr/>
            </a:pPr>
            <a:r>
              <a:rPr lang="en-US">
                <a:ea typeface="+mn-ea"/>
              </a:rPr>
              <a:t>The four PASS scales </a:t>
            </a:r>
            <a:r>
              <a:rPr lang="en-US"/>
              <a:t>have more power to explain academic variability than any of the measures studied</a:t>
            </a:r>
            <a:endParaRPr lang="en-US">
              <a:ea typeface="+mn-ea"/>
            </a:endParaRPr>
          </a:p>
        </p:txBody>
      </p:sp>
      <p:sp>
        <p:nvSpPr>
          <p:cNvPr id="205827"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spcAft>
                <a:spcPct val="20000"/>
              </a:spcAft>
              <a:buClr>
                <a:schemeClr val="tx1"/>
              </a:buClr>
              <a:buChar char="•"/>
              <a:defRPr sz="3600">
                <a:solidFill>
                  <a:schemeClr val="tx1"/>
                </a:solidFill>
                <a:latin typeface="Calibri" pitchFamily="34" charset="0"/>
                <a:cs typeface="Times New Roman" pitchFamily="18" charset="0"/>
              </a:defRPr>
            </a:lvl1pPr>
            <a:lvl2pPr marL="742950" indent="-285750" eaLnBrk="0" hangingPunct="0">
              <a:spcBef>
                <a:spcPct val="20000"/>
              </a:spcBef>
              <a:spcAft>
                <a:spcPct val="20000"/>
              </a:spcAft>
              <a:buClr>
                <a:schemeClr val="tx1"/>
              </a:buClr>
              <a:buChar char="•"/>
              <a:defRPr sz="3200">
                <a:solidFill>
                  <a:schemeClr val="tx1"/>
                </a:solidFill>
                <a:latin typeface="Calibri" pitchFamily="34" charset="0"/>
                <a:cs typeface="Times New Roman" pitchFamily="18" charset="0"/>
              </a:defRPr>
            </a:lvl2pPr>
            <a:lvl3pPr marL="1143000" indent="-228600" eaLnBrk="0" hangingPunct="0">
              <a:spcBef>
                <a:spcPct val="20000"/>
              </a:spcBef>
              <a:spcAft>
                <a:spcPct val="20000"/>
              </a:spcAft>
              <a:buClr>
                <a:schemeClr val="tx1"/>
              </a:buClr>
              <a:buChar char="•"/>
              <a:defRPr sz="2800">
                <a:solidFill>
                  <a:schemeClr val="tx1"/>
                </a:solidFill>
                <a:latin typeface="Calibri" pitchFamily="34" charset="0"/>
                <a:cs typeface="Times New Roman" pitchFamily="18" charset="0"/>
              </a:defRPr>
            </a:lvl3pPr>
            <a:lvl4pPr marL="1600200" indent="-228600" eaLnBrk="0" hangingPunct="0">
              <a:spcBef>
                <a:spcPct val="20000"/>
              </a:spcBef>
              <a:spcAft>
                <a:spcPct val="20000"/>
              </a:spcAft>
              <a:buClr>
                <a:schemeClr val="tx1"/>
              </a:buClr>
              <a:buChar char="•"/>
              <a:defRPr sz="2400">
                <a:solidFill>
                  <a:schemeClr val="tx1"/>
                </a:solidFill>
                <a:latin typeface="Calibri" pitchFamily="34" charset="0"/>
                <a:cs typeface="Times New Roman" pitchFamily="18" charset="0"/>
              </a:defRPr>
            </a:lvl4pPr>
            <a:lvl5pPr marL="2057400" indent="-228600" eaLnBrk="0" hangingPunct="0">
              <a:spcBef>
                <a:spcPct val="20000"/>
              </a:spcBef>
              <a:spcAft>
                <a:spcPct val="20000"/>
              </a:spcAft>
              <a:buClr>
                <a:schemeClr val="tx1"/>
              </a:buClr>
              <a:buChar char="•"/>
              <a:defRPr sz="2000">
                <a:solidFill>
                  <a:schemeClr val="tx1"/>
                </a:solidFill>
                <a:latin typeface="Calibri" pitchFamily="34" charset="0"/>
                <a:cs typeface="Times New Roman" pitchFamily="18" charset="0"/>
              </a:defRPr>
            </a:lvl5pPr>
            <a:lvl6pPr marL="2514600" indent="-228600" eaLnBrk="0" fontAlgn="base" hangingPunct="0">
              <a:spcBef>
                <a:spcPct val="20000"/>
              </a:spcBef>
              <a:spcAft>
                <a:spcPct val="20000"/>
              </a:spcAft>
              <a:buClr>
                <a:schemeClr val="tx1"/>
              </a:buClr>
              <a:buChar char="•"/>
              <a:defRPr sz="2000">
                <a:solidFill>
                  <a:schemeClr val="tx1"/>
                </a:solidFill>
                <a:latin typeface="Calibri" pitchFamily="34" charset="0"/>
                <a:cs typeface="Times New Roman" pitchFamily="18" charset="0"/>
              </a:defRPr>
            </a:lvl6pPr>
            <a:lvl7pPr marL="2971800" indent="-228600" eaLnBrk="0" fontAlgn="base" hangingPunct="0">
              <a:spcBef>
                <a:spcPct val="20000"/>
              </a:spcBef>
              <a:spcAft>
                <a:spcPct val="20000"/>
              </a:spcAft>
              <a:buClr>
                <a:schemeClr val="tx1"/>
              </a:buClr>
              <a:buChar char="•"/>
              <a:defRPr sz="2000">
                <a:solidFill>
                  <a:schemeClr val="tx1"/>
                </a:solidFill>
                <a:latin typeface="Calibri" pitchFamily="34" charset="0"/>
                <a:cs typeface="Times New Roman" pitchFamily="18" charset="0"/>
              </a:defRPr>
            </a:lvl7pPr>
            <a:lvl8pPr marL="3429000" indent="-228600" eaLnBrk="0" fontAlgn="base" hangingPunct="0">
              <a:spcBef>
                <a:spcPct val="20000"/>
              </a:spcBef>
              <a:spcAft>
                <a:spcPct val="20000"/>
              </a:spcAft>
              <a:buClr>
                <a:schemeClr val="tx1"/>
              </a:buClr>
              <a:buChar char="•"/>
              <a:defRPr sz="2000">
                <a:solidFill>
                  <a:schemeClr val="tx1"/>
                </a:solidFill>
                <a:latin typeface="Calibri" pitchFamily="34" charset="0"/>
                <a:cs typeface="Times New Roman" pitchFamily="18" charset="0"/>
              </a:defRPr>
            </a:lvl8pPr>
            <a:lvl9pPr marL="3886200" indent="-228600" eaLnBrk="0" fontAlgn="base" hangingPunct="0">
              <a:spcBef>
                <a:spcPct val="20000"/>
              </a:spcBef>
              <a:spcAft>
                <a:spcPct val="20000"/>
              </a:spcAft>
              <a:buClr>
                <a:schemeClr val="tx1"/>
              </a:buClr>
              <a:buChar char="•"/>
              <a:defRPr sz="2000">
                <a:solidFill>
                  <a:schemeClr val="tx1"/>
                </a:solidFill>
                <a:latin typeface="Calibri" pitchFamily="34" charset="0"/>
                <a:cs typeface="Times New Roman" pitchFamily="18" charset="0"/>
              </a:defRPr>
            </a:lvl9pPr>
          </a:lstStyle>
          <a:p>
            <a:pPr eaLnBrk="1" hangingPunct="1">
              <a:spcBef>
                <a:spcPct val="0"/>
              </a:spcBef>
              <a:spcAft>
                <a:spcPct val="0"/>
              </a:spcAft>
              <a:buClrTx/>
              <a:buFontTx/>
              <a:buNone/>
            </a:pPr>
            <a:fld id="{02487917-1CF6-4083-B832-C27B18E03A88}" type="slidenum">
              <a:rPr lang="en-US" altLang="en-US" sz="900" smtClean="0"/>
              <a:pPr eaLnBrk="1" hangingPunct="1">
                <a:spcBef>
                  <a:spcPct val="0"/>
                </a:spcBef>
                <a:spcAft>
                  <a:spcPct val="0"/>
                </a:spcAft>
                <a:buClrTx/>
                <a:buFontTx/>
                <a:buNone/>
              </a:pPr>
              <a:t>103</a:t>
            </a:fld>
            <a:endParaRPr lang="en-US" altLang="en-US" sz="900"/>
          </a:p>
        </p:txBody>
      </p:sp>
      <p:sp>
        <p:nvSpPr>
          <p:cNvPr id="205828" name="Title 4"/>
          <p:cNvSpPr>
            <a:spLocks noGrp="1"/>
          </p:cNvSpPr>
          <p:nvPr>
            <p:ph type="title"/>
          </p:nvPr>
        </p:nvSpPr>
        <p:spPr>
          <a:xfrm>
            <a:off x="406400" y="225425"/>
            <a:ext cx="8737600" cy="917575"/>
          </a:xfrm>
        </p:spPr>
        <p:txBody>
          <a:bodyPr>
            <a:normAutofit/>
          </a:bodyPr>
          <a:lstStyle/>
          <a:p>
            <a:pPr eaLnBrk="1" hangingPunct="1"/>
            <a:r>
              <a:rPr lang="en-US" altLang="en-US"/>
              <a:t>Take Away Message</a:t>
            </a:r>
          </a:p>
        </p:txBody>
      </p:sp>
    </p:spTree>
    <p:extLst>
      <p:ext uri="{BB962C8B-B14F-4D97-AF65-F5344CB8AC3E}">
        <p14:creationId xmlns:p14="http://schemas.microsoft.com/office/powerpoint/2010/main" val="375099773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85800" y="1447801"/>
            <a:ext cx="7772400" cy="1549399"/>
          </a:xfrm>
        </p:spPr>
        <p:txBody>
          <a:bodyPr/>
          <a:lstStyle/>
          <a:p>
            <a:r>
              <a:rPr lang="en-US" dirty="0"/>
              <a:t>Ability Test Profiles</a:t>
            </a:r>
          </a:p>
        </p:txBody>
      </p:sp>
      <p:sp>
        <p:nvSpPr>
          <p:cNvPr id="7" name="Subtitle 6"/>
          <p:cNvSpPr>
            <a:spLocks noGrp="1"/>
          </p:cNvSpPr>
          <p:nvPr>
            <p:ph type="subTitle" idx="1"/>
          </p:nvPr>
        </p:nvSpPr>
        <p:spPr>
          <a:xfrm>
            <a:off x="685800" y="3611606"/>
            <a:ext cx="7772400" cy="1811293"/>
          </a:xfrm>
        </p:spPr>
        <p:txBody>
          <a:bodyPr/>
          <a:lstStyle/>
          <a:p>
            <a:r>
              <a:rPr lang="en-US" dirty="0"/>
              <a:t> Do Students with SLD Have a Pattern of Cognitive Strengths and Weaknesses?</a:t>
            </a:r>
          </a:p>
          <a:p>
            <a:r>
              <a:rPr lang="en-US" dirty="0"/>
              <a:t> </a:t>
            </a:r>
          </a:p>
          <a:p>
            <a:r>
              <a:rPr lang="en-US" dirty="0"/>
              <a:t>This is essential for intervention planning</a:t>
            </a:r>
          </a:p>
        </p:txBody>
      </p:sp>
      <p:sp>
        <p:nvSpPr>
          <p:cNvPr id="4" name="Footer Placeholder 3"/>
          <p:cNvSpPr>
            <a:spLocks noGrp="1"/>
          </p:cNvSpPr>
          <p:nvPr>
            <p:ph type="ftr" sz="quarter" idx="4294967295"/>
          </p:nvPr>
        </p:nvSpPr>
        <p:spPr>
          <a:xfrm>
            <a:off x="767080" y="7253288"/>
            <a:ext cx="2768600" cy="365125"/>
          </a:xfrm>
          <a:prstGeom prst="rect">
            <a:avLst/>
          </a:prstGeom>
        </p:spPr>
        <p:txBody>
          <a:bodyPr/>
          <a:lstStyle/>
          <a:p>
            <a:pPr algn="ctr">
              <a:defRPr/>
            </a:pPr>
            <a:endParaRPr lang="en-US" dirty="0">
              <a:solidFill>
                <a:srgbClr val="FFFF00"/>
              </a:solidFill>
            </a:endParaRPr>
          </a:p>
        </p:txBody>
      </p:sp>
      <p:sp>
        <p:nvSpPr>
          <p:cNvPr id="5" name="Slide Number Placeholder 4"/>
          <p:cNvSpPr>
            <a:spLocks noGrp="1"/>
          </p:cNvSpPr>
          <p:nvPr>
            <p:ph type="sldNum" sz="quarter" idx="12"/>
          </p:nvPr>
        </p:nvSpPr>
        <p:spPr/>
        <p:txBody>
          <a:bodyPr/>
          <a:lstStyle/>
          <a:p>
            <a:pPr>
              <a:defRPr/>
            </a:pPr>
            <a:fld id="{B5038878-31BC-41E9-8299-8AFEA2B13F5C}" type="slidenum">
              <a:rPr lang="en-US" smtClean="0"/>
              <a:pPr>
                <a:defRPr/>
              </a:pPr>
              <a:t>104</a:t>
            </a:fld>
            <a:endParaRPr lang="en-US"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2"/>
          <p:cNvSpPr>
            <a:spLocks noGrp="1"/>
          </p:cNvSpPr>
          <p:nvPr>
            <p:ph type="title"/>
          </p:nvPr>
        </p:nvSpPr>
        <p:spPr/>
        <p:txBody>
          <a:bodyPr>
            <a:normAutofit fontScale="90000"/>
          </a:bodyPr>
          <a:lstStyle/>
          <a:p>
            <a:r>
              <a:rPr lang="en-US" altLang="en-US" sz="4000" dirty="0">
                <a:latin typeface="Cambria" pitchFamily="18" charset="0"/>
              </a:rPr>
              <a:t>Which Ability Tests have Useful Profiles ?</a:t>
            </a:r>
          </a:p>
        </p:txBody>
      </p:sp>
      <p:grpSp>
        <p:nvGrpSpPr>
          <p:cNvPr id="39939" name="Group 8"/>
          <p:cNvGrpSpPr>
            <a:grpSpLocks/>
          </p:cNvGrpSpPr>
          <p:nvPr/>
        </p:nvGrpSpPr>
        <p:grpSpPr bwMode="auto">
          <a:xfrm>
            <a:off x="344488" y="1624013"/>
            <a:ext cx="3935412" cy="4889500"/>
            <a:chOff x="2417647" y="0"/>
            <a:chExt cx="6726353" cy="6413500"/>
          </a:xfrm>
        </p:grpSpPr>
        <p:pic>
          <p:nvPicPr>
            <p:cNvPr id="39944" name="Picture 3"/>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417647" y="0"/>
              <a:ext cx="6726353" cy="64135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7"/>
            <p:cNvSpPr/>
            <p:nvPr/>
          </p:nvSpPr>
          <p:spPr>
            <a:xfrm>
              <a:off x="6387253" y="2026082"/>
              <a:ext cx="444987" cy="3165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p>
          </p:txBody>
        </p:sp>
      </p:grpSp>
      <p:pic>
        <p:nvPicPr>
          <p:cNvPr id="39940" name="Picture 2"/>
          <p:cNvPicPr>
            <a:picLocks noChangeAspect="1" noChangeArrowheads="1"/>
          </p:cNvPicPr>
          <p:nvPr/>
        </p:nvPicPr>
        <p:blipFill>
          <a:blip r:embed="rId4">
            <a:extLst>
              <a:ext uri="{28A0092B-C50C-407E-A947-70E740481C1C}">
                <a14:useLocalDpi xmlns:a14="http://schemas.microsoft.com/office/drawing/2010/main" val="0"/>
              </a:ext>
            </a:extLst>
          </a:blip>
          <a:srcRect l="7498" t="34184" r="79645" b="37299"/>
          <a:stretch>
            <a:fillRect/>
          </a:stretch>
        </p:blipFill>
        <p:spPr bwMode="auto">
          <a:xfrm>
            <a:off x="638175" y="3671888"/>
            <a:ext cx="2289175" cy="30289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9941" name="Picture 2"/>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953000" y="1517650"/>
            <a:ext cx="3810000" cy="509746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3994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02175" y="3556000"/>
            <a:ext cx="2155825"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45063" name="Slide Number Placeholder 3"/>
          <p:cNvSpPr>
            <a:spLocks noGrp="1"/>
          </p:cNvSpPr>
          <p:nvPr>
            <p:ph type="sldNum" sz="quarter" idx="12"/>
          </p:nvPr>
        </p:nvSpPr>
        <p:spPr/>
        <p:txBody>
          <a:bodyPr/>
          <a:lstStyle/>
          <a:p>
            <a:pPr>
              <a:defRPr/>
            </a:pPr>
            <a:fld id="{59E48046-7E57-4D45-9A33-6FE70EEB008B}" type="slidenum">
              <a:rPr lang="en-US" smtClean="0">
                <a:latin typeface="Arial" pitchFamily="34" charset="0"/>
              </a:rPr>
              <a:pPr>
                <a:defRPr/>
              </a:pPr>
              <a:t>105</a:t>
            </a:fld>
            <a:endParaRPr lang="en-US">
              <a:latin typeface="Arial" pitchFamily="34" charset="0"/>
            </a:endParaRPr>
          </a:p>
        </p:txBody>
      </p:sp>
    </p:spTree>
    <p:extLst>
      <p:ext uri="{BB962C8B-B14F-4D97-AF65-F5344CB8AC3E}">
        <p14:creationId xmlns:p14="http://schemas.microsoft.com/office/powerpoint/2010/main" val="81426424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Naglieri &amp; Goldstein (2011)</a:t>
            </a:r>
          </a:p>
        </p:txBody>
      </p:sp>
      <p:sp>
        <p:nvSpPr>
          <p:cNvPr id="3" name="Content Placeholder 2"/>
          <p:cNvSpPr>
            <a:spLocks noGrp="1"/>
          </p:cNvSpPr>
          <p:nvPr>
            <p:ph idx="1"/>
          </p:nvPr>
        </p:nvSpPr>
        <p:spPr>
          <a:xfrm>
            <a:off x="457200" y="3455565"/>
            <a:ext cx="8229600" cy="461665"/>
          </a:xfr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a:spcBef>
                <a:spcPct val="0"/>
              </a:spcBef>
            </a:pPr>
            <a:endParaRPr lang="en-US" sz="2400" dirty="0">
              <a:latin typeface="Times New Roman" pitchFamily="18" charset="0"/>
              <a:cs typeface="Arial" pitchFamily="34" charset="0"/>
            </a:endParaRPr>
          </a:p>
        </p:txBody>
      </p:sp>
      <p:sp>
        <p:nvSpPr>
          <p:cNvPr id="4" name="Footer Placeholder 3"/>
          <p:cNvSpPr>
            <a:spLocks noGrp="1"/>
          </p:cNvSpPr>
          <p:nvPr>
            <p:ph type="ftr" sz="quarter" idx="4294967295"/>
          </p:nvPr>
        </p:nvSpPr>
        <p:spPr>
          <a:xfrm>
            <a:off x="767080" y="7253288"/>
            <a:ext cx="2768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43AE6217-612E-4DCA-B4E5-987B73B7C5D8}" type="slidenum">
              <a:rPr lang="en-US" smtClean="0"/>
              <a:pPr/>
              <a:t>106</a:t>
            </a:fld>
            <a:endParaRPr lang="en-US"/>
          </a:p>
        </p:txBody>
      </p:sp>
      <p:pic>
        <p:nvPicPr>
          <p:cNvPr id="141314"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28613" y="1428750"/>
            <a:ext cx="8381032" cy="3867150"/>
          </a:xfrm>
          <a:prstGeom prst="rect">
            <a:avLst/>
          </a:prstGeom>
          <a:noFill/>
          <a:ln w="9525">
            <a:solidFill>
              <a:schemeClr val="tx1"/>
            </a:solidFill>
            <a:miter lim="800000"/>
            <a:headEnd/>
            <a:tailEnd/>
          </a:ln>
        </p:spPr>
      </p:pic>
      <p:sp>
        <p:nvSpPr>
          <p:cNvPr id="7" name="Rounded Rectangular Callout 6"/>
          <p:cNvSpPr/>
          <p:nvPr/>
        </p:nvSpPr>
        <p:spPr bwMode="auto">
          <a:xfrm>
            <a:off x="-1" y="5640584"/>
            <a:ext cx="4574859" cy="919401"/>
          </a:xfrm>
          <a:prstGeom prst="wedgeRoundRectCallout">
            <a:avLst>
              <a:gd name="adj1" fmla="val -18872"/>
              <a:gd name="adj2" fmla="val -94643"/>
              <a:gd name="adj3" fmla="val 16667"/>
            </a:avLst>
          </a:prstGeom>
          <a:solidFill>
            <a:srgbClr val="FFFFD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r>
              <a:rPr lang="en-US" b="0" dirty="0">
                <a:latin typeface="Calibri" pitchFamily="34" charset="0"/>
                <a:cs typeface="Calibri" pitchFamily="34" charset="0"/>
              </a:rPr>
              <a:t>1. We need to know if intelligence tests yield distinctive profiles</a:t>
            </a:r>
          </a:p>
        </p:txBody>
      </p:sp>
      <p:sp>
        <p:nvSpPr>
          <p:cNvPr id="8" name="Rounded Rectangular Callout 7"/>
          <p:cNvSpPr/>
          <p:nvPr/>
        </p:nvSpPr>
        <p:spPr bwMode="auto">
          <a:xfrm>
            <a:off x="4991100" y="5466218"/>
            <a:ext cx="4152900" cy="1328023"/>
          </a:xfrm>
          <a:prstGeom prst="wedgeRoundRectCallout">
            <a:avLst>
              <a:gd name="adj1" fmla="val -16578"/>
              <a:gd name="adj2" fmla="val -73126"/>
              <a:gd name="adj3" fmla="val 16667"/>
            </a:avLst>
          </a:prstGeom>
          <a:solidFill>
            <a:srgbClr val="FFFFD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r>
              <a:rPr lang="en-US" b="0" dirty="0">
                <a:latin typeface="Calibri" pitchFamily="34" charset="0"/>
                <a:cs typeface="Calibri" pitchFamily="34" charset="0"/>
              </a:rPr>
              <a:t>2. Subtest profile analysis is UNSUPPORTED so use scale profiles instead</a:t>
            </a:r>
          </a:p>
        </p:txBody>
      </p:sp>
    </p:spTree>
    <p:extLst>
      <p:ext uri="{BB962C8B-B14F-4D97-AF65-F5344CB8AC3E}">
        <p14:creationId xmlns:p14="http://schemas.microsoft.com/office/powerpoint/2010/main" val="75155390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Naglieri &amp; Goldstein (2011)</a:t>
            </a:r>
          </a:p>
        </p:txBody>
      </p:sp>
      <p:sp>
        <p:nvSpPr>
          <p:cNvPr id="5" name="Slide Number Placeholder 4"/>
          <p:cNvSpPr>
            <a:spLocks noGrp="1"/>
          </p:cNvSpPr>
          <p:nvPr>
            <p:ph type="sldNum" sz="quarter" idx="12"/>
          </p:nvPr>
        </p:nvSpPr>
        <p:spPr/>
        <p:txBody>
          <a:bodyPr/>
          <a:lstStyle/>
          <a:p>
            <a:fld id="{43AE6217-612E-4DCA-B4E5-987B73B7C5D8}" type="slidenum">
              <a:rPr lang="en-US" smtClean="0"/>
              <a:pPr/>
              <a:t>107</a:t>
            </a:fld>
            <a:endParaRPr lang="en-US"/>
          </a:p>
        </p:txBody>
      </p:sp>
      <p:pic>
        <p:nvPicPr>
          <p:cNvPr id="142338"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371725" y="1395413"/>
            <a:ext cx="6772275" cy="4143375"/>
          </a:xfrm>
          <a:prstGeom prst="rect">
            <a:avLst/>
          </a:prstGeom>
          <a:noFill/>
          <a:ln w="9525">
            <a:solidFill>
              <a:schemeClr val="tx1"/>
            </a:solidFill>
            <a:miter lim="800000"/>
            <a:headEnd/>
            <a:tailEnd/>
          </a:ln>
        </p:spPr>
      </p:pic>
      <p:sp>
        <p:nvSpPr>
          <p:cNvPr id="8" name="Rounded Rectangular Callout 7"/>
          <p:cNvSpPr/>
          <p:nvPr/>
        </p:nvSpPr>
        <p:spPr bwMode="auto">
          <a:xfrm>
            <a:off x="228600" y="5781793"/>
            <a:ext cx="5791200" cy="919401"/>
          </a:xfrm>
          <a:prstGeom prst="wedgeRoundRectCallout">
            <a:avLst>
              <a:gd name="adj1" fmla="val 29062"/>
              <a:gd name="adj2" fmla="val -101305"/>
              <a:gd name="adj3" fmla="val 16667"/>
            </a:avLst>
          </a:prstGeom>
          <a:solidFill>
            <a:srgbClr val="FFFFD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r>
              <a:rPr lang="en-US" b="0" dirty="0">
                <a:latin typeface="Calibri" pitchFamily="34" charset="0"/>
                <a:cs typeface="Calibri" pitchFamily="34" charset="0"/>
              </a:rPr>
              <a:t>Limitations: different samples and accuracy of diagnostic group likely varies</a:t>
            </a:r>
          </a:p>
        </p:txBody>
      </p:sp>
      <p:sp>
        <p:nvSpPr>
          <p:cNvPr id="7" name="Rounded Rectangular Callout 6"/>
          <p:cNvSpPr/>
          <p:nvPr/>
        </p:nvSpPr>
        <p:spPr bwMode="auto">
          <a:xfrm>
            <a:off x="228601" y="2101612"/>
            <a:ext cx="1809750" cy="3194328"/>
          </a:xfrm>
          <a:prstGeom prst="wedgeRoundRectCallout">
            <a:avLst>
              <a:gd name="adj1" fmla="val 73760"/>
              <a:gd name="adj2" fmla="val -39764"/>
              <a:gd name="adj3" fmla="val 16667"/>
            </a:avLst>
          </a:prstGeom>
          <a:solidFill>
            <a:srgbClr val="FFFFD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r>
              <a:rPr lang="en-US" b="0" dirty="0">
                <a:latin typeface="Calibri" pitchFamily="34" charset="0"/>
                <a:cs typeface="Calibri" pitchFamily="34" charset="0"/>
              </a:rPr>
              <a:t>Scales should fit a theory and show mean score differences within a measure</a:t>
            </a:r>
          </a:p>
        </p:txBody>
      </p:sp>
    </p:spTree>
    <p:extLst>
      <p:ext uri="{BB962C8B-B14F-4D97-AF65-F5344CB8AC3E}">
        <p14:creationId xmlns:p14="http://schemas.microsoft.com/office/powerpoint/2010/main" val="151095383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2"/>
          <p:cNvSpPr>
            <a:spLocks noGrp="1"/>
          </p:cNvSpPr>
          <p:nvPr>
            <p:ph type="title"/>
          </p:nvPr>
        </p:nvSpPr>
        <p:spPr>
          <a:xfrm>
            <a:off x="1360488" y="274638"/>
            <a:ext cx="7783512" cy="722312"/>
          </a:xfrm>
        </p:spPr>
        <p:txBody>
          <a:bodyPr/>
          <a:lstStyle/>
          <a:p>
            <a:r>
              <a:rPr lang="en-US" altLang="en-US" sz="3600">
                <a:latin typeface="Cambria" pitchFamily="18" charset="0"/>
              </a:rPr>
              <a:t>Profiles for SLD (reading decoding)</a:t>
            </a:r>
          </a:p>
        </p:txBody>
      </p:sp>
      <p:graphicFrame>
        <p:nvGraphicFramePr>
          <p:cNvPr id="5" name="Chart 4"/>
          <p:cNvGraphicFramePr>
            <a:graphicFrameLocks/>
          </p:cNvGraphicFramePr>
          <p:nvPr/>
        </p:nvGraphicFramePr>
        <p:xfrm>
          <a:off x="0" y="928048"/>
          <a:ext cx="9144000" cy="5929952"/>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Straight Connector 6"/>
          <p:cNvCxnSpPr/>
          <p:nvPr/>
        </p:nvCxnSpPr>
        <p:spPr>
          <a:xfrm flipV="1">
            <a:off x="450850" y="-1665288"/>
            <a:ext cx="7724775" cy="2698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3" name="Group 5"/>
          <p:cNvGrpSpPr>
            <a:grpSpLocks/>
          </p:cNvGrpSpPr>
          <p:nvPr/>
        </p:nvGrpSpPr>
        <p:grpSpPr bwMode="auto">
          <a:xfrm>
            <a:off x="533400" y="990600"/>
            <a:ext cx="2911475" cy="5851525"/>
            <a:chOff x="533400" y="990600"/>
            <a:chExt cx="2910840" cy="5852160"/>
          </a:xfrm>
        </p:grpSpPr>
        <p:sp>
          <p:nvSpPr>
            <p:cNvPr id="2" name="Rounded Rectangle 1"/>
            <p:cNvSpPr/>
            <p:nvPr/>
          </p:nvSpPr>
          <p:spPr>
            <a:xfrm>
              <a:off x="533400" y="990600"/>
              <a:ext cx="1463356" cy="5852160"/>
            </a:xfrm>
            <a:prstGeom prst="roundRect">
              <a:avLst/>
            </a:prstGeom>
            <a:noFill/>
            <a:ln w="76200">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solidFill>
                  <a:schemeClr val="bg2"/>
                </a:solidFill>
              </a:endParaRPr>
            </a:p>
          </p:txBody>
        </p:sp>
        <p:sp>
          <p:nvSpPr>
            <p:cNvPr id="8" name="Rounded Rectangle 7"/>
            <p:cNvSpPr/>
            <p:nvPr/>
          </p:nvSpPr>
          <p:spPr>
            <a:xfrm>
              <a:off x="1980884" y="990600"/>
              <a:ext cx="1463356" cy="5852160"/>
            </a:xfrm>
            <a:prstGeom prst="roundRect">
              <a:avLst/>
            </a:prstGeom>
            <a:noFill/>
            <a:ln w="76200">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solidFill>
                  <a:schemeClr val="bg2"/>
                </a:solidFill>
              </a:endParaRPr>
            </a:p>
          </p:txBody>
        </p:sp>
      </p:grpSp>
      <p:sp>
        <p:nvSpPr>
          <p:cNvPr id="10" name="Rounded Rectangle 9"/>
          <p:cNvSpPr/>
          <p:nvPr/>
        </p:nvSpPr>
        <p:spPr>
          <a:xfrm>
            <a:off x="5562600" y="1006475"/>
            <a:ext cx="1371600" cy="5851525"/>
          </a:xfrm>
          <a:prstGeom prst="roundRect">
            <a:avLst/>
          </a:prstGeom>
          <a:noFill/>
          <a:ln w="76200">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p>
        </p:txBody>
      </p:sp>
      <p:sp>
        <p:nvSpPr>
          <p:cNvPr id="11" name="Rounded Rectangle 10"/>
          <p:cNvSpPr/>
          <p:nvPr/>
        </p:nvSpPr>
        <p:spPr>
          <a:xfrm>
            <a:off x="7010400" y="990600"/>
            <a:ext cx="1279525" cy="5851525"/>
          </a:xfrm>
          <a:prstGeom prst="roundRect">
            <a:avLst/>
          </a:prstGeom>
          <a:noFill/>
          <a:ln w="762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p>
        </p:txBody>
      </p:sp>
      <p:sp>
        <p:nvSpPr>
          <p:cNvPr id="12" name="Rounded Rectangle 11"/>
          <p:cNvSpPr/>
          <p:nvPr/>
        </p:nvSpPr>
        <p:spPr>
          <a:xfrm>
            <a:off x="3505200" y="990600"/>
            <a:ext cx="1905000" cy="5851525"/>
          </a:xfrm>
          <a:prstGeom prst="roundRect">
            <a:avLst/>
          </a:prstGeom>
          <a:noFill/>
          <a:ln w="76200">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p>
        </p:txBody>
      </p:sp>
      <p:cxnSp>
        <p:nvCxnSpPr>
          <p:cNvPr id="41993" name="Straight Connector 12"/>
          <p:cNvCxnSpPr>
            <a:cxnSpLocks noChangeShapeType="1"/>
          </p:cNvCxnSpPr>
          <p:nvPr/>
        </p:nvCxnSpPr>
        <p:spPr bwMode="auto">
          <a:xfrm>
            <a:off x="533400" y="2963863"/>
            <a:ext cx="7642225" cy="0"/>
          </a:xfrm>
          <a:prstGeom prst="line">
            <a:avLst/>
          </a:prstGeom>
          <a:noFill/>
          <a:ln w="57150" algn="ctr">
            <a:solidFill>
              <a:srgbClr val="FFFF00"/>
            </a:solidFill>
            <a:round/>
            <a:headEnd/>
            <a:tailEnd/>
          </a:ln>
          <a:extLst>
            <a:ext uri="{909E8E84-426E-40DD-AFC4-6F175D3DCCD1}">
              <a14:hiddenFill xmlns:a14="http://schemas.microsoft.com/office/drawing/2010/main">
                <a:noFill/>
              </a14:hiddenFill>
            </a:ext>
          </a:extLst>
        </p:spPr>
      </p:cxnSp>
      <p:sp>
        <p:nvSpPr>
          <p:cNvPr id="47114" name="Slide Number Placeholder 13"/>
          <p:cNvSpPr>
            <a:spLocks noGrp="1"/>
          </p:cNvSpPr>
          <p:nvPr>
            <p:ph type="sldNum" sz="quarter" idx="12"/>
          </p:nvPr>
        </p:nvSpPr>
        <p:spPr/>
        <p:txBody>
          <a:bodyPr/>
          <a:lstStyle/>
          <a:p>
            <a:pPr>
              <a:defRPr/>
            </a:pPr>
            <a:fld id="{D91C4130-17D5-4BC2-BC1A-2F55E3B4F337}" type="slidenum">
              <a:rPr lang="en-US" smtClean="0">
                <a:latin typeface="Arial" pitchFamily="34" charset="0"/>
              </a:rPr>
              <a:pPr>
                <a:defRPr/>
              </a:pPr>
              <a:t>108</a:t>
            </a:fld>
            <a:endParaRPr lang="en-US">
              <a:latin typeface="Arial" pitchFamily="34" charset="0"/>
            </a:endParaRPr>
          </a:p>
        </p:txBody>
      </p:sp>
    </p:spTree>
    <p:extLst>
      <p:ext uri="{BB962C8B-B14F-4D97-AF65-F5344CB8AC3E}">
        <p14:creationId xmlns:p14="http://schemas.microsoft.com/office/powerpoint/2010/main" val="21897511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2"/>
          <p:cNvSpPr>
            <a:spLocks noGrp="1"/>
          </p:cNvSpPr>
          <p:nvPr>
            <p:ph type="title"/>
          </p:nvPr>
        </p:nvSpPr>
        <p:spPr>
          <a:xfrm>
            <a:off x="1382713" y="274638"/>
            <a:ext cx="7761287" cy="722312"/>
          </a:xfrm>
        </p:spPr>
        <p:txBody>
          <a:bodyPr/>
          <a:lstStyle/>
          <a:p>
            <a:r>
              <a:rPr lang="en-US" altLang="en-US" sz="4000">
                <a:latin typeface="Cambria" pitchFamily="18" charset="0"/>
              </a:rPr>
              <a:t>Profiles for students with ADHD</a:t>
            </a:r>
          </a:p>
        </p:txBody>
      </p:sp>
      <p:graphicFrame>
        <p:nvGraphicFramePr>
          <p:cNvPr id="5" name="Chart 4"/>
          <p:cNvGraphicFramePr>
            <a:graphicFrameLocks/>
          </p:cNvGraphicFramePr>
          <p:nvPr/>
        </p:nvGraphicFramePr>
        <p:xfrm>
          <a:off x="0" y="928048"/>
          <a:ext cx="9144000" cy="5929952"/>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Straight Connector 6"/>
          <p:cNvCxnSpPr/>
          <p:nvPr/>
        </p:nvCxnSpPr>
        <p:spPr>
          <a:xfrm flipV="1">
            <a:off x="450850" y="-1665288"/>
            <a:ext cx="7724775" cy="2698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2" name="Group 5"/>
          <p:cNvGrpSpPr>
            <a:grpSpLocks/>
          </p:cNvGrpSpPr>
          <p:nvPr/>
        </p:nvGrpSpPr>
        <p:grpSpPr bwMode="auto">
          <a:xfrm>
            <a:off x="533400" y="990600"/>
            <a:ext cx="2819400" cy="5851525"/>
            <a:chOff x="533400" y="990600"/>
            <a:chExt cx="2910840" cy="5852160"/>
          </a:xfrm>
        </p:grpSpPr>
        <p:sp>
          <p:nvSpPr>
            <p:cNvPr id="8" name="Rounded Rectangle 7"/>
            <p:cNvSpPr/>
            <p:nvPr/>
          </p:nvSpPr>
          <p:spPr>
            <a:xfrm>
              <a:off x="533400" y="990600"/>
              <a:ext cx="1463615" cy="5852160"/>
            </a:xfrm>
            <a:prstGeom prst="roundRect">
              <a:avLst/>
            </a:prstGeom>
            <a:noFill/>
            <a:ln w="76200">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p>
          </p:txBody>
        </p:sp>
        <p:sp>
          <p:nvSpPr>
            <p:cNvPr id="9" name="Rounded Rectangle 8"/>
            <p:cNvSpPr/>
            <p:nvPr/>
          </p:nvSpPr>
          <p:spPr>
            <a:xfrm>
              <a:off x="1980626" y="990600"/>
              <a:ext cx="1463614" cy="5852160"/>
            </a:xfrm>
            <a:prstGeom prst="roundRect">
              <a:avLst/>
            </a:prstGeom>
            <a:noFill/>
            <a:ln w="76200">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p>
          </p:txBody>
        </p:sp>
      </p:grpSp>
      <p:sp>
        <p:nvSpPr>
          <p:cNvPr id="10" name="Rounded Rectangle 9"/>
          <p:cNvSpPr/>
          <p:nvPr/>
        </p:nvSpPr>
        <p:spPr>
          <a:xfrm>
            <a:off x="5486400" y="1006475"/>
            <a:ext cx="1371600" cy="5851525"/>
          </a:xfrm>
          <a:prstGeom prst="roundRect">
            <a:avLst/>
          </a:prstGeom>
          <a:noFill/>
          <a:ln w="76200">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p>
        </p:txBody>
      </p:sp>
      <p:sp>
        <p:nvSpPr>
          <p:cNvPr id="11" name="Rounded Rectangle 10"/>
          <p:cNvSpPr/>
          <p:nvPr/>
        </p:nvSpPr>
        <p:spPr>
          <a:xfrm>
            <a:off x="6934200" y="990600"/>
            <a:ext cx="1279525" cy="5851525"/>
          </a:xfrm>
          <a:prstGeom prst="roundRect">
            <a:avLst/>
          </a:prstGeom>
          <a:noFill/>
          <a:ln w="762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p>
        </p:txBody>
      </p:sp>
      <p:sp>
        <p:nvSpPr>
          <p:cNvPr id="12" name="Rounded Rectangle 11"/>
          <p:cNvSpPr/>
          <p:nvPr/>
        </p:nvSpPr>
        <p:spPr>
          <a:xfrm>
            <a:off x="3429000" y="990600"/>
            <a:ext cx="1905000" cy="5851525"/>
          </a:xfrm>
          <a:prstGeom prst="roundRect">
            <a:avLst/>
          </a:prstGeom>
          <a:noFill/>
          <a:ln w="76200">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p>
        </p:txBody>
      </p:sp>
      <p:cxnSp>
        <p:nvCxnSpPr>
          <p:cNvPr id="43017" name="Straight Connector 12"/>
          <p:cNvCxnSpPr>
            <a:cxnSpLocks noChangeShapeType="1"/>
          </p:cNvCxnSpPr>
          <p:nvPr/>
        </p:nvCxnSpPr>
        <p:spPr bwMode="auto">
          <a:xfrm>
            <a:off x="533400" y="3043238"/>
            <a:ext cx="7642225" cy="0"/>
          </a:xfrm>
          <a:prstGeom prst="line">
            <a:avLst/>
          </a:prstGeom>
          <a:noFill/>
          <a:ln w="57150" algn="ctr">
            <a:solidFill>
              <a:srgbClr val="FFFF00"/>
            </a:solidFill>
            <a:round/>
            <a:headEnd/>
            <a:tailEnd/>
          </a:ln>
          <a:extLst>
            <a:ext uri="{909E8E84-426E-40DD-AFC4-6F175D3DCCD1}">
              <a14:hiddenFill xmlns:a14="http://schemas.microsoft.com/office/drawing/2010/main">
                <a:noFill/>
              </a14:hiddenFill>
            </a:ext>
          </a:extLst>
        </p:spPr>
      </p:cxnSp>
      <p:sp>
        <p:nvSpPr>
          <p:cNvPr id="48138" name="Slide Number Placeholder 1"/>
          <p:cNvSpPr>
            <a:spLocks noGrp="1"/>
          </p:cNvSpPr>
          <p:nvPr>
            <p:ph type="sldNum" sz="quarter" idx="12"/>
          </p:nvPr>
        </p:nvSpPr>
        <p:spPr/>
        <p:txBody>
          <a:bodyPr/>
          <a:lstStyle/>
          <a:p>
            <a:pPr>
              <a:defRPr/>
            </a:pPr>
            <a:fld id="{1CC36E6C-3E74-45ED-8F65-0C3A06697A04}" type="slidenum">
              <a:rPr lang="en-US" smtClean="0">
                <a:latin typeface="Arial" pitchFamily="34" charset="0"/>
              </a:rPr>
              <a:pPr>
                <a:defRPr/>
              </a:pPr>
              <a:t>109</a:t>
            </a:fld>
            <a:endParaRPr lang="en-US">
              <a:latin typeface="Arial" pitchFamily="34" charset="0"/>
            </a:endParaRPr>
          </a:p>
        </p:txBody>
      </p:sp>
    </p:spTree>
    <p:extLst>
      <p:ext uri="{BB962C8B-B14F-4D97-AF65-F5344CB8AC3E}">
        <p14:creationId xmlns:p14="http://schemas.microsoft.com/office/powerpoint/2010/main" val="16771657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CAS2 Scale and Subtest Structure</a:t>
            </a:r>
          </a:p>
        </p:txBody>
      </p:sp>
      <p:graphicFrame>
        <p:nvGraphicFramePr>
          <p:cNvPr id="4" name="Object 3"/>
          <p:cNvGraphicFramePr>
            <a:graphicFrameLocks noChangeAspect="1"/>
          </p:cNvGraphicFramePr>
          <p:nvPr>
            <p:extLst>
              <p:ext uri="{D42A27DB-BD31-4B8C-83A1-F6EECF244321}">
                <p14:modId xmlns:p14="http://schemas.microsoft.com/office/powerpoint/2010/main" val="1760877687"/>
              </p:ext>
            </p:extLst>
          </p:nvPr>
        </p:nvGraphicFramePr>
        <p:xfrm>
          <a:off x="457200" y="1003736"/>
          <a:ext cx="8205788" cy="5476875"/>
        </p:xfrm>
        <a:graphic>
          <a:graphicData uri="http://schemas.openxmlformats.org/presentationml/2006/ole">
            <mc:AlternateContent xmlns:mc="http://schemas.openxmlformats.org/markup-compatibility/2006">
              <mc:Choice xmlns:v="urn:schemas-microsoft-com:vml" Requires="v">
                <p:oleObj spid="_x0000_s1026" name="Slide" r:id="rId4" imgW="2179425" imgH="1633721" progId="PowerPoint.Slide.12">
                  <p:embed/>
                </p:oleObj>
              </mc:Choice>
              <mc:Fallback>
                <p:oleObj name="Slide" r:id="rId4" imgW="2179425" imgH="1633721" progId="PowerPoint.Slide.12">
                  <p:embed/>
                  <p:pic>
                    <p:nvPicPr>
                      <p:cNvPr id="4" name="Object 3"/>
                      <p:cNvPicPr>
                        <a:picLocks noChangeAspect="1" noChangeArrowheads="1"/>
                      </p:cNvPicPr>
                      <p:nvPr/>
                    </p:nvPicPr>
                    <p:blipFill>
                      <a:blip r:embed="rId5"/>
                      <a:srcRect/>
                      <a:stretch>
                        <a:fillRect/>
                      </a:stretch>
                    </p:blipFill>
                    <p:spPr bwMode="auto">
                      <a:xfrm>
                        <a:off x="457200" y="1003736"/>
                        <a:ext cx="8205788" cy="5476875"/>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64026634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2"/>
          <p:cNvSpPr>
            <a:spLocks noGrp="1"/>
          </p:cNvSpPr>
          <p:nvPr>
            <p:ph type="title"/>
          </p:nvPr>
        </p:nvSpPr>
        <p:spPr>
          <a:xfrm>
            <a:off x="1576388" y="274638"/>
            <a:ext cx="7567612" cy="722312"/>
          </a:xfrm>
        </p:spPr>
        <p:txBody>
          <a:bodyPr/>
          <a:lstStyle/>
          <a:p>
            <a:r>
              <a:rPr lang="en-US" altLang="en-US" sz="2800">
                <a:latin typeface="Cambria" pitchFamily="18" charset="0"/>
              </a:rPr>
              <a:t>Profiles for SLD (reading decoding) &amp; ADHD</a:t>
            </a:r>
          </a:p>
        </p:txBody>
      </p:sp>
      <p:graphicFrame>
        <p:nvGraphicFramePr>
          <p:cNvPr id="5" name="Chart 4"/>
          <p:cNvGraphicFramePr>
            <a:graphicFrameLocks/>
          </p:cNvGraphicFramePr>
          <p:nvPr/>
        </p:nvGraphicFramePr>
        <p:xfrm>
          <a:off x="0" y="928048"/>
          <a:ext cx="9144000" cy="5929952"/>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Straight Connector 6"/>
          <p:cNvCxnSpPr/>
          <p:nvPr/>
        </p:nvCxnSpPr>
        <p:spPr>
          <a:xfrm flipV="1">
            <a:off x="450850" y="-1665288"/>
            <a:ext cx="7724775" cy="2698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4037" name="Straight Connector 5"/>
          <p:cNvCxnSpPr>
            <a:cxnSpLocks noChangeShapeType="1"/>
          </p:cNvCxnSpPr>
          <p:nvPr/>
        </p:nvCxnSpPr>
        <p:spPr bwMode="auto">
          <a:xfrm>
            <a:off x="485775" y="2822575"/>
            <a:ext cx="7642225" cy="0"/>
          </a:xfrm>
          <a:prstGeom prst="line">
            <a:avLst/>
          </a:prstGeom>
          <a:noFill/>
          <a:ln w="57150" algn="ctr">
            <a:solidFill>
              <a:srgbClr val="FFFF00"/>
            </a:solidFill>
            <a:round/>
            <a:headEnd/>
            <a:tailEnd/>
          </a:ln>
          <a:extLst>
            <a:ext uri="{909E8E84-426E-40DD-AFC4-6F175D3DCCD1}">
              <a14:hiddenFill xmlns:a14="http://schemas.microsoft.com/office/drawing/2010/main">
                <a:noFill/>
              </a14:hiddenFill>
            </a:ext>
          </a:extLst>
        </p:spPr>
      </p:cxnSp>
      <p:sp>
        <p:nvSpPr>
          <p:cNvPr id="49158" name="Slide Number Placeholder 1"/>
          <p:cNvSpPr>
            <a:spLocks noGrp="1"/>
          </p:cNvSpPr>
          <p:nvPr>
            <p:ph type="sldNum" sz="quarter" idx="12"/>
          </p:nvPr>
        </p:nvSpPr>
        <p:spPr/>
        <p:txBody>
          <a:bodyPr/>
          <a:lstStyle/>
          <a:p>
            <a:pPr>
              <a:defRPr/>
            </a:pPr>
            <a:fld id="{CE564BA9-C28B-421D-9472-2CB58A0AD781}" type="slidenum">
              <a:rPr lang="en-US" smtClean="0">
                <a:latin typeface="Arial" pitchFamily="34" charset="0"/>
              </a:rPr>
              <a:pPr>
                <a:defRPr/>
              </a:pPr>
              <a:t>110</a:t>
            </a:fld>
            <a:endParaRPr lang="en-US">
              <a:latin typeface="Arial" pitchFamily="34" charset="0"/>
            </a:endParaRPr>
          </a:p>
        </p:txBody>
      </p:sp>
    </p:spTree>
    <p:extLst>
      <p:ext uri="{BB962C8B-B14F-4D97-AF65-F5344CB8AC3E}">
        <p14:creationId xmlns:p14="http://schemas.microsoft.com/office/powerpoint/2010/main" val="296608506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normAutofit fontScale="90000"/>
          </a:bodyPr>
          <a:lstStyle/>
          <a:p>
            <a:r>
              <a:rPr lang="en-US" altLang="en-US" sz="3600" dirty="0">
                <a:latin typeface="Cambria" pitchFamily="18" charset="0"/>
              </a:rPr>
              <a:t>Evidence for Discrepancy Consistency Method using PASS</a:t>
            </a:r>
          </a:p>
        </p:txBody>
      </p:sp>
      <p:pic>
        <p:nvPicPr>
          <p:cNvPr id="45059" name="Picture 2" descr="2000 PASS profiles Naglieri SPQ.pdf - Adobe Reader"/>
          <p:cNvPicPr>
            <a:picLocks noChangeAspect="1"/>
          </p:cNvPicPr>
          <p:nvPr/>
        </p:nvPicPr>
        <p:blipFill>
          <a:blip r:embed="rId2">
            <a:extLst>
              <a:ext uri="{28A0092B-C50C-407E-A947-70E740481C1C}">
                <a14:useLocalDpi xmlns:a14="http://schemas.microsoft.com/office/drawing/2010/main" val="0"/>
              </a:ext>
            </a:extLst>
          </a:blip>
          <a:srcRect l="11876" t="13426" r="27655"/>
          <a:stretch>
            <a:fillRect/>
          </a:stretch>
        </p:blipFill>
        <p:spPr bwMode="auto">
          <a:xfrm>
            <a:off x="2860675" y="1441450"/>
            <a:ext cx="6134100" cy="48402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5060" name="Content Placeholder 1"/>
          <p:cNvSpPr txBox="1">
            <a:spLocks/>
          </p:cNvSpPr>
          <p:nvPr/>
        </p:nvSpPr>
        <p:spPr bwMode="auto">
          <a:xfrm>
            <a:off x="457200" y="1481138"/>
            <a:ext cx="3352800" cy="484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eaLnBrk="0" hangingPunct="0">
              <a:defRPr kumimoji="1" sz="2400">
                <a:solidFill>
                  <a:srgbClr val="000099"/>
                </a:solidFill>
                <a:latin typeface="Arial" pitchFamily="34" charset="0"/>
                <a:cs typeface="Arial" pitchFamily="34" charset="0"/>
              </a:defRPr>
            </a:lvl1pPr>
            <a:lvl2pPr marL="742950" indent="-285750" eaLnBrk="0" hangingPunct="0">
              <a:defRPr kumimoji="1" sz="2400">
                <a:solidFill>
                  <a:srgbClr val="000099"/>
                </a:solidFill>
                <a:latin typeface="Arial" pitchFamily="34" charset="0"/>
                <a:cs typeface="Arial" pitchFamily="34" charset="0"/>
              </a:defRPr>
            </a:lvl2pPr>
            <a:lvl3pPr marL="1143000" indent="-228600" eaLnBrk="0" hangingPunct="0">
              <a:defRPr kumimoji="1" sz="2400">
                <a:solidFill>
                  <a:srgbClr val="000099"/>
                </a:solidFill>
                <a:latin typeface="Arial" pitchFamily="34" charset="0"/>
                <a:cs typeface="Arial" pitchFamily="34" charset="0"/>
              </a:defRPr>
            </a:lvl3pPr>
            <a:lvl4pPr marL="1600200" indent="-228600" eaLnBrk="0" hangingPunct="0">
              <a:defRPr kumimoji="1" sz="2400">
                <a:solidFill>
                  <a:srgbClr val="000099"/>
                </a:solidFill>
                <a:latin typeface="Arial" pitchFamily="34" charset="0"/>
                <a:cs typeface="Arial" pitchFamily="34" charset="0"/>
              </a:defRPr>
            </a:lvl4pPr>
            <a:lvl5pPr marL="2057400" indent="-228600" eaLnBrk="0" hangingPunct="0">
              <a:defRPr kumimoji="1" sz="2400">
                <a:solidFill>
                  <a:srgbClr val="000099"/>
                </a:solidFill>
                <a:latin typeface="Arial" pitchFamily="34" charset="0"/>
                <a:cs typeface="Arial" pitchFamily="34" charset="0"/>
              </a:defRPr>
            </a:lvl5pPr>
            <a:lvl6pPr marL="2514600" indent="-228600" eaLnBrk="0" fontAlgn="base" hangingPunct="0">
              <a:spcBef>
                <a:spcPct val="0"/>
              </a:spcBef>
              <a:spcAft>
                <a:spcPct val="0"/>
              </a:spcAft>
              <a:defRPr kumimoji="1" sz="2400">
                <a:solidFill>
                  <a:srgbClr val="000099"/>
                </a:solidFill>
                <a:latin typeface="Arial" pitchFamily="34" charset="0"/>
                <a:cs typeface="Arial" pitchFamily="34" charset="0"/>
              </a:defRPr>
            </a:lvl6pPr>
            <a:lvl7pPr marL="2971800" indent="-228600" eaLnBrk="0" fontAlgn="base" hangingPunct="0">
              <a:spcBef>
                <a:spcPct val="0"/>
              </a:spcBef>
              <a:spcAft>
                <a:spcPct val="0"/>
              </a:spcAft>
              <a:defRPr kumimoji="1" sz="2400">
                <a:solidFill>
                  <a:srgbClr val="000099"/>
                </a:solidFill>
                <a:latin typeface="Arial" pitchFamily="34" charset="0"/>
                <a:cs typeface="Arial" pitchFamily="34" charset="0"/>
              </a:defRPr>
            </a:lvl7pPr>
            <a:lvl8pPr marL="3429000" indent="-228600" eaLnBrk="0" fontAlgn="base" hangingPunct="0">
              <a:spcBef>
                <a:spcPct val="0"/>
              </a:spcBef>
              <a:spcAft>
                <a:spcPct val="0"/>
              </a:spcAft>
              <a:defRPr kumimoji="1" sz="2400">
                <a:solidFill>
                  <a:srgbClr val="000099"/>
                </a:solidFill>
                <a:latin typeface="Arial" pitchFamily="34" charset="0"/>
                <a:cs typeface="Arial" pitchFamily="34" charset="0"/>
              </a:defRPr>
            </a:lvl8pPr>
            <a:lvl9pPr marL="3886200" indent="-228600" eaLnBrk="0" fontAlgn="base" hangingPunct="0">
              <a:spcBef>
                <a:spcPct val="0"/>
              </a:spcBef>
              <a:spcAft>
                <a:spcPct val="0"/>
              </a:spcAft>
              <a:defRPr kumimoji="1" sz="2400">
                <a:solidFill>
                  <a:srgbClr val="000099"/>
                </a:solidFill>
                <a:latin typeface="Arial" pitchFamily="34" charset="0"/>
                <a:cs typeface="Arial" pitchFamily="34" charset="0"/>
              </a:defRPr>
            </a:lvl9pPr>
          </a:lstStyle>
          <a:p>
            <a:pPr eaLnBrk="1" hangingPunct="1">
              <a:spcBef>
                <a:spcPts val="400"/>
              </a:spcBef>
              <a:buClr>
                <a:schemeClr val="accent1"/>
              </a:buClr>
              <a:buSzPct val="68000"/>
              <a:buFont typeface="Wingdings 3" pitchFamily="18" charset="2"/>
              <a:buChar char=""/>
            </a:pPr>
            <a:endParaRPr kumimoji="0" lang="en-US" altLang="en-US" sz="2700">
              <a:solidFill>
                <a:schemeClr val="tx1"/>
              </a:solidFill>
            </a:endParaRPr>
          </a:p>
        </p:txBody>
      </p:sp>
      <p:sp>
        <p:nvSpPr>
          <p:cNvPr id="45061" name="TextBox 4"/>
          <p:cNvSpPr txBox="1">
            <a:spLocks noChangeArrowheads="1"/>
          </p:cNvSpPr>
          <p:nvPr/>
        </p:nvSpPr>
        <p:spPr bwMode="auto">
          <a:xfrm>
            <a:off x="460375" y="1828800"/>
            <a:ext cx="2359025"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rgbClr val="000099"/>
                </a:solidFill>
                <a:latin typeface="Arial" pitchFamily="34" charset="0"/>
                <a:cs typeface="Arial" pitchFamily="34" charset="0"/>
              </a:defRPr>
            </a:lvl1pPr>
            <a:lvl2pPr marL="742950" indent="-285750" eaLnBrk="0" hangingPunct="0">
              <a:defRPr kumimoji="1" sz="2400">
                <a:solidFill>
                  <a:srgbClr val="000099"/>
                </a:solidFill>
                <a:latin typeface="Arial" pitchFamily="34" charset="0"/>
                <a:cs typeface="Arial" pitchFamily="34" charset="0"/>
              </a:defRPr>
            </a:lvl2pPr>
            <a:lvl3pPr marL="1143000" indent="-228600" eaLnBrk="0" hangingPunct="0">
              <a:defRPr kumimoji="1" sz="2400">
                <a:solidFill>
                  <a:srgbClr val="000099"/>
                </a:solidFill>
                <a:latin typeface="Arial" pitchFamily="34" charset="0"/>
                <a:cs typeface="Arial" pitchFamily="34" charset="0"/>
              </a:defRPr>
            </a:lvl3pPr>
            <a:lvl4pPr marL="1600200" indent="-228600" eaLnBrk="0" hangingPunct="0">
              <a:defRPr kumimoji="1" sz="2400">
                <a:solidFill>
                  <a:srgbClr val="000099"/>
                </a:solidFill>
                <a:latin typeface="Arial" pitchFamily="34" charset="0"/>
                <a:cs typeface="Arial" pitchFamily="34" charset="0"/>
              </a:defRPr>
            </a:lvl4pPr>
            <a:lvl5pPr marL="2057400" indent="-228600" eaLnBrk="0" hangingPunct="0">
              <a:defRPr kumimoji="1" sz="2400">
                <a:solidFill>
                  <a:srgbClr val="000099"/>
                </a:solidFill>
                <a:latin typeface="Arial" pitchFamily="34" charset="0"/>
                <a:cs typeface="Arial" pitchFamily="34" charset="0"/>
              </a:defRPr>
            </a:lvl5pPr>
            <a:lvl6pPr marL="2514600" indent="-228600" eaLnBrk="0" fontAlgn="base" hangingPunct="0">
              <a:spcBef>
                <a:spcPct val="0"/>
              </a:spcBef>
              <a:spcAft>
                <a:spcPct val="0"/>
              </a:spcAft>
              <a:defRPr kumimoji="1" sz="2400">
                <a:solidFill>
                  <a:srgbClr val="000099"/>
                </a:solidFill>
                <a:latin typeface="Arial" pitchFamily="34" charset="0"/>
                <a:cs typeface="Arial" pitchFamily="34" charset="0"/>
              </a:defRPr>
            </a:lvl6pPr>
            <a:lvl7pPr marL="2971800" indent="-228600" eaLnBrk="0" fontAlgn="base" hangingPunct="0">
              <a:spcBef>
                <a:spcPct val="0"/>
              </a:spcBef>
              <a:spcAft>
                <a:spcPct val="0"/>
              </a:spcAft>
              <a:defRPr kumimoji="1" sz="2400">
                <a:solidFill>
                  <a:srgbClr val="000099"/>
                </a:solidFill>
                <a:latin typeface="Arial" pitchFamily="34" charset="0"/>
                <a:cs typeface="Arial" pitchFamily="34" charset="0"/>
              </a:defRPr>
            </a:lvl7pPr>
            <a:lvl8pPr marL="3429000" indent="-228600" eaLnBrk="0" fontAlgn="base" hangingPunct="0">
              <a:spcBef>
                <a:spcPct val="0"/>
              </a:spcBef>
              <a:spcAft>
                <a:spcPct val="0"/>
              </a:spcAft>
              <a:defRPr kumimoji="1" sz="2400">
                <a:solidFill>
                  <a:srgbClr val="000099"/>
                </a:solidFill>
                <a:latin typeface="Arial" pitchFamily="34" charset="0"/>
                <a:cs typeface="Arial" pitchFamily="34" charset="0"/>
              </a:defRPr>
            </a:lvl8pPr>
            <a:lvl9pPr marL="3886200" indent="-228600" eaLnBrk="0" fontAlgn="base" hangingPunct="0">
              <a:spcBef>
                <a:spcPct val="0"/>
              </a:spcBef>
              <a:spcAft>
                <a:spcPct val="0"/>
              </a:spcAft>
              <a:defRPr kumimoji="1" sz="2400">
                <a:solidFill>
                  <a:srgbClr val="000099"/>
                </a:solidFill>
                <a:latin typeface="Arial" pitchFamily="34" charset="0"/>
                <a:cs typeface="Arial" pitchFamily="34" charset="0"/>
              </a:defRPr>
            </a:lvl9pPr>
          </a:lstStyle>
          <a:p>
            <a:r>
              <a:rPr lang="en-US" altLang="en-US" sz="2000" b="1">
                <a:solidFill>
                  <a:schemeClr val="bg2"/>
                </a:solidFill>
                <a:latin typeface="Cambria" pitchFamily="18" charset="0"/>
              </a:rPr>
              <a:t>Students receiving special education were more than four times as likely to have at least one PASS weakness and a comparable academic weakness than those in regular education</a:t>
            </a:r>
          </a:p>
        </p:txBody>
      </p:sp>
      <p:sp>
        <p:nvSpPr>
          <p:cNvPr id="50182" name="Slide Number Placeholder 2"/>
          <p:cNvSpPr>
            <a:spLocks noGrp="1"/>
          </p:cNvSpPr>
          <p:nvPr>
            <p:ph type="sldNum" sz="quarter" idx="12"/>
          </p:nvPr>
        </p:nvSpPr>
        <p:spPr/>
        <p:txBody>
          <a:bodyPr/>
          <a:lstStyle/>
          <a:p>
            <a:pPr>
              <a:defRPr/>
            </a:pPr>
            <a:fld id="{92EA8F06-C3F9-4B78-9F65-41A8C746ED0B}" type="slidenum">
              <a:rPr lang="en-US" smtClean="0">
                <a:latin typeface="Arial" pitchFamily="34" charset="0"/>
              </a:rPr>
              <a:pPr>
                <a:defRPr/>
              </a:pPr>
              <a:t>111</a:t>
            </a:fld>
            <a:endParaRPr lang="en-US">
              <a:latin typeface="Arial" pitchFamily="34" charset="0"/>
            </a:endParaRPr>
          </a:p>
        </p:txBody>
      </p:sp>
    </p:spTree>
    <p:extLst>
      <p:ext uri="{BB962C8B-B14F-4D97-AF65-F5344CB8AC3E}">
        <p14:creationId xmlns:p14="http://schemas.microsoft.com/office/powerpoint/2010/main" val="21161483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SLD Profiles on CAS </a:t>
            </a:r>
            <a:r>
              <a:rPr lang="en-US" sz="1400" dirty="0"/>
              <a:t>(Huang, </a:t>
            </a:r>
            <a:r>
              <a:rPr lang="en-US" sz="1400" dirty="0" err="1"/>
              <a:t>Bardos</a:t>
            </a:r>
            <a:r>
              <a:rPr lang="en-US" sz="1400" dirty="0"/>
              <a:t>, D’Amato, 2010)</a:t>
            </a:r>
            <a:endParaRPr lang="en-US" dirty="0"/>
          </a:p>
        </p:txBody>
      </p:sp>
      <p:sp>
        <p:nvSpPr>
          <p:cNvPr id="3" name="Slide Number Placeholder 2"/>
          <p:cNvSpPr>
            <a:spLocks noGrp="1"/>
          </p:cNvSpPr>
          <p:nvPr>
            <p:ph type="sldNum" sz="quarter" idx="12"/>
          </p:nvPr>
        </p:nvSpPr>
        <p:spPr/>
        <p:txBody>
          <a:bodyPr/>
          <a:lstStyle/>
          <a:p>
            <a:pPr>
              <a:defRPr/>
            </a:pPr>
            <a:fld id="{D95AB7BE-7518-4FC5-B061-EED165ADFA96}" type="slidenum">
              <a:rPr lang="en-US" smtClean="0"/>
              <a:pPr>
                <a:defRPr/>
              </a:pPr>
              <a:t>112</a:t>
            </a:fld>
            <a:endParaRPr lang="en-US"/>
          </a:p>
        </p:txBody>
      </p:sp>
      <p:pic>
        <p:nvPicPr>
          <p:cNvPr id="399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2700" y="1062421"/>
            <a:ext cx="6489700" cy="5795579"/>
          </a:xfrm>
          <a:prstGeom prst="rect">
            <a:avLst/>
          </a:prstGeom>
          <a:noFill/>
          <a:ln w="9525">
            <a:noFill/>
            <a:miter lim="800000"/>
            <a:headEnd/>
            <a:tailEnd/>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943100"/>
            <a:ext cx="9144000" cy="3581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a:t>SLD Profiles on CAS</a:t>
            </a:r>
            <a:r>
              <a:rPr lang="en-US" sz="1400" dirty="0"/>
              <a:t> (Huang, </a:t>
            </a:r>
            <a:r>
              <a:rPr lang="en-US" sz="1400" dirty="0" err="1"/>
              <a:t>Bardos</a:t>
            </a:r>
            <a:r>
              <a:rPr lang="en-US" sz="1400" dirty="0"/>
              <a:t>, D’Amato, 2010)</a:t>
            </a:r>
            <a:endParaRPr lang="en-US" dirty="0"/>
          </a:p>
        </p:txBody>
      </p:sp>
      <p:sp>
        <p:nvSpPr>
          <p:cNvPr id="3" name="Slide Number Placeholder 2"/>
          <p:cNvSpPr>
            <a:spLocks noGrp="1"/>
          </p:cNvSpPr>
          <p:nvPr>
            <p:ph type="sldNum" sz="quarter" idx="12"/>
          </p:nvPr>
        </p:nvSpPr>
        <p:spPr/>
        <p:txBody>
          <a:bodyPr/>
          <a:lstStyle/>
          <a:p>
            <a:pPr>
              <a:defRPr/>
            </a:pPr>
            <a:fld id="{D95AB7BE-7518-4FC5-B061-EED165ADFA96}" type="slidenum">
              <a:rPr lang="en-US" smtClean="0"/>
              <a:pPr>
                <a:defRPr/>
              </a:pPr>
              <a:t>113</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4114974668"/>
              </p:ext>
            </p:extLst>
          </p:nvPr>
        </p:nvGraphicFramePr>
        <p:xfrm>
          <a:off x="228600" y="2260603"/>
          <a:ext cx="8585200" cy="2908300"/>
        </p:xfrm>
        <a:graphic>
          <a:graphicData uri="http://schemas.openxmlformats.org/drawingml/2006/table">
            <a:tbl>
              <a:tblPr/>
              <a:tblGrid>
                <a:gridCol w="1841504">
                  <a:extLst>
                    <a:ext uri="{9D8B030D-6E8A-4147-A177-3AD203B41FA5}">
                      <a16:colId xmlns:a16="http://schemas.microsoft.com/office/drawing/2014/main" val="20000"/>
                    </a:ext>
                  </a:extLst>
                </a:gridCol>
                <a:gridCol w="723900">
                  <a:extLst>
                    <a:ext uri="{9D8B030D-6E8A-4147-A177-3AD203B41FA5}">
                      <a16:colId xmlns:a16="http://schemas.microsoft.com/office/drawing/2014/main" val="20001"/>
                    </a:ext>
                  </a:extLst>
                </a:gridCol>
                <a:gridCol w="774700">
                  <a:extLst>
                    <a:ext uri="{9D8B030D-6E8A-4147-A177-3AD203B41FA5}">
                      <a16:colId xmlns:a16="http://schemas.microsoft.com/office/drawing/2014/main" val="20002"/>
                    </a:ext>
                  </a:extLst>
                </a:gridCol>
                <a:gridCol w="762000">
                  <a:extLst>
                    <a:ext uri="{9D8B030D-6E8A-4147-A177-3AD203B41FA5}">
                      <a16:colId xmlns:a16="http://schemas.microsoft.com/office/drawing/2014/main" val="20003"/>
                    </a:ext>
                  </a:extLst>
                </a:gridCol>
                <a:gridCol w="660400">
                  <a:extLst>
                    <a:ext uri="{9D8B030D-6E8A-4147-A177-3AD203B41FA5}">
                      <a16:colId xmlns:a16="http://schemas.microsoft.com/office/drawing/2014/main" val="20004"/>
                    </a:ext>
                  </a:extLst>
                </a:gridCol>
                <a:gridCol w="749300">
                  <a:extLst>
                    <a:ext uri="{9D8B030D-6E8A-4147-A177-3AD203B41FA5}">
                      <a16:colId xmlns:a16="http://schemas.microsoft.com/office/drawing/2014/main" val="20005"/>
                    </a:ext>
                  </a:extLst>
                </a:gridCol>
                <a:gridCol w="698500">
                  <a:extLst>
                    <a:ext uri="{9D8B030D-6E8A-4147-A177-3AD203B41FA5}">
                      <a16:colId xmlns:a16="http://schemas.microsoft.com/office/drawing/2014/main" val="20006"/>
                    </a:ext>
                  </a:extLst>
                </a:gridCol>
                <a:gridCol w="812800">
                  <a:extLst>
                    <a:ext uri="{9D8B030D-6E8A-4147-A177-3AD203B41FA5}">
                      <a16:colId xmlns:a16="http://schemas.microsoft.com/office/drawing/2014/main" val="20007"/>
                    </a:ext>
                  </a:extLst>
                </a:gridCol>
                <a:gridCol w="762000">
                  <a:extLst>
                    <a:ext uri="{9D8B030D-6E8A-4147-A177-3AD203B41FA5}">
                      <a16:colId xmlns:a16="http://schemas.microsoft.com/office/drawing/2014/main" val="20008"/>
                    </a:ext>
                  </a:extLst>
                </a:gridCol>
                <a:gridCol w="800096">
                  <a:extLst>
                    <a:ext uri="{9D8B030D-6E8A-4147-A177-3AD203B41FA5}">
                      <a16:colId xmlns:a16="http://schemas.microsoft.com/office/drawing/2014/main" val="20009"/>
                    </a:ext>
                  </a:extLst>
                </a:gridCol>
              </a:tblGrid>
              <a:tr h="581660">
                <a:tc>
                  <a:txBody>
                    <a:bodyPr/>
                    <a:lstStyle/>
                    <a:p>
                      <a:pPr algn="l" fontAlgn="b"/>
                      <a:endParaRPr lang="en-US" sz="2400" b="1" i="0" u="none" strike="noStrike" dirty="0">
                        <a:solidFill>
                          <a:srgbClr val="000000"/>
                        </a:solidFill>
                        <a:latin typeface="Calibri"/>
                      </a:endParaRP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latin typeface="Calibri"/>
                        </a:rPr>
                        <a:t>1</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000000"/>
                          </a:solidFill>
                          <a:latin typeface="Calibri"/>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000000"/>
                          </a:solidFill>
                          <a:latin typeface="Calibri"/>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000000"/>
                          </a:solidFill>
                          <a:latin typeface="Calibri"/>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latin typeface="Calibri"/>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000000"/>
                          </a:solidFill>
                          <a:latin typeface="Calibri"/>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000000"/>
                          </a:solidFill>
                          <a:latin typeface="Calibri"/>
                        </a:rPr>
                        <a:t>9</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81660">
                <a:tc>
                  <a:txBody>
                    <a:bodyPr/>
                    <a:lstStyle/>
                    <a:p>
                      <a:pPr algn="l" fontAlgn="b"/>
                      <a:r>
                        <a:rPr lang="en-US" sz="2400" b="1" i="0" u="none" strike="noStrike">
                          <a:solidFill>
                            <a:srgbClr val="000000"/>
                          </a:solidFill>
                          <a:latin typeface="Calibri"/>
                        </a:rPr>
                        <a:t>Planning</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latin typeface="Calibri"/>
                        </a:rPr>
                        <a:t>99</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9C0006"/>
                          </a:solidFill>
                          <a:latin typeface="Calibri"/>
                        </a:rPr>
                        <a:t>86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gn="ctr" fontAlgn="b"/>
                      <a:r>
                        <a:rPr lang="en-US" sz="2400" b="1" i="0" u="none" strike="noStrike" dirty="0">
                          <a:solidFill>
                            <a:srgbClr val="9C0006"/>
                          </a:solidFill>
                          <a:latin typeface="Calibri"/>
                        </a:rPr>
                        <a:t>87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gn="ctr" fontAlgn="b"/>
                      <a:r>
                        <a:rPr lang="en-US" sz="2400" b="1" i="0" u="none" strike="noStrike" dirty="0">
                          <a:solidFill>
                            <a:srgbClr val="9C0006"/>
                          </a:solidFill>
                          <a:latin typeface="Calibri"/>
                        </a:rPr>
                        <a:t>85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gn="ctr" fontAlgn="b"/>
                      <a:r>
                        <a:rPr lang="en-US" sz="2400" b="1" i="0" u="none" strike="noStrike" dirty="0">
                          <a:solidFill>
                            <a:srgbClr val="9C0006"/>
                          </a:solidFill>
                          <a:latin typeface="Calibri"/>
                        </a:rPr>
                        <a:t>88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gn="ctr" fontAlgn="b"/>
                      <a:r>
                        <a:rPr lang="en-US" sz="2400" b="1" i="0" u="none" strike="noStrike" dirty="0">
                          <a:solidFill>
                            <a:srgbClr val="000000"/>
                          </a:solidFill>
                          <a:latin typeface="Calibri"/>
                        </a:rPr>
                        <a:t>111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000000"/>
                          </a:solidFill>
                          <a:latin typeface="Calibri"/>
                        </a:rPr>
                        <a:t>102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9C0006"/>
                          </a:solidFill>
                          <a:latin typeface="Calibri"/>
                        </a:rPr>
                        <a:t>87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gn="ctr" fontAlgn="b"/>
                      <a:r>
                        <a:rPr lang="en-US" sz="2400" b="1" i="0" u="none" strike="noStrike">
                          <a:solidFill>
                            <a:srgbClr val="000000"/>
                          </a:solidFill>
                          <a:latin typeface="Calibri"/>
                        </a:rPr>
                        <a:t>93</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81660">
                <a:tc>
                  <a:txBody>
                    <a:bodyPr/>
                    <a:lstStyle/>
                    <a:p>
                      <a:pPr algn="l" fontAlgn="b"/>
                      <a:r>
                        <a:rPr lang="en-US" sz="2400" b="1" i="0" u="none" strike="noStrike">
                          <a:solidFill>
                            <a:srgbClr val="000000"/>
                          </a:solidFill>
                          <a:latin typeface="Calibri"/>
                        </a:rPr>
                        <a:t>Simultaneous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000000"/>
                          </a:solidFill>
                          <a:latin typeface="Calibri"/>
                        </a:rPr>
                        <a:t>105</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latin typeface="Calibri"/>
                        </a:rPr>
                        <a:t>103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latin typeface="Calibri"/>
                        </a:rPr>
                        <a:t>97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latin typeface="Calibri"/>
                        </a:rPr>
                        <a:t>96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9C0006"/>
                          </a:solidFill>
                          <a:latin typeface="Calibri"/>
                        </a:rPr>
                        <a:t>83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gn="ctr" fontAlgn="b"/>
                      <a:r>
                        <a:rPr lang="en-US" sz="2400" b="1" i="0" u="none" strike="noStrike" dirty="0">
                          <a:solidFill>
                            <a:srgbClr val="000000"/>
                          </a:solidFill>
                          <a:latin typeface="Calibri"/>
                        </a:rPr>
                        <a:t>102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9C0006"/>
                          </a:solidFill>
                          <a:latin typeface="Calibri"/>
                        </a:rPr>
                        <a:t>86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gn="ctr" fontAlgn="b"/>
                      <a:r>
                        <a:rPr lang="en-US" sz="2400" b="1" i="0" u="none" strike="noStrike">
                          <a:solidFill>
                            <a:srgbClr val="000000"/>
                          </a:solidFill>
                          <a:latin typeface="Calibri"/>
                        </a:rPr>
                        <a:t>101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000000"/>
                          </a:solidFill>
                          <a:latin typeface="Calibri"/>
                        </a:rPr>
                        <a:t>92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81660">
                <a:tc>
                  <a:txBody>
                    <a:bodyPr/>
                    <a:lstStyle/>
                    <a:p>
                      <a:pPr algn="l" fontAlgn="b"/>
                      <a:r>
                        <a:rPr lang="en-US" sz="2400" b="1" i="0" u="none" strike="noStrike">
                          <a:solidFill>
                            <a:srgbClr val="000000"/>
                          </a:solidFill>
                          <a:latin typeface="Calibri"/>
                        </a:rPr>
                        <a:t>Attention</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000000"/>
                          </a:solidFill>
                          <a:latin typeface="Calibri"/>
                        </a:rPr>
                        <a:t>102</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000000"/>
                          </a:solidFill>
                          <a:latin typeface="Calibri"/>
                        </a:rPr>
                        <a:t>97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9C0006"/>
                          </a:solidFill>
                          <a:latin typeface="Calibri"/>
                        </a:rPr>
                        <a:t>80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gn="ctr" fontAlgn="b"/>
                      <a:r>
                        <a:rPr lang="en-US" sz="2400" b="1" i="0" u="none" strike="noStrike" dirty="0">
                          <a:solidFill>
                            <a:srgbClr val="9C0006"/>
                          </a:solidFill>
                          <a:latin typeface="Calibri"/>
                        </a:rPr>
                        <a:t>81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gn="ctr" fontAlgn="b"/>
                      <a:r>
                        <a:rPr lang="en-US" sz="2400" b="1" i="0" u="none" strike="noStrike" dirty="0">
                          <a:solidFill>
                            <a:srgbClr val="000000"/>
                          </a:solidFill>
                          <a:latin typeface="Calibri"/>
                        </a:rPr>
                        <a:t>91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latin typeface="Calibri"/>
                        </a:rPr>
                        <a:t>106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latin typeface="Calibri"/>
                        </a:rPr>
                        <a:t>99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9C0006"/>
                          </a:solidFill>
                          <a:latin typeface="Calibri"/>
                        </a:rPr>
                        <a:t>87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gn="ctr" fontAlgn="b"/>
                      <a:r>
                        <a:rPr lang="en-US" sz="2400" b="1" i="0" u="none" strike="noStrike">
                          <a:solidFill>
                            <a:srgbClr val="000000"/>
                          </a:solidFill>
                          <a:latin typeface="Calibri"/>
                        </a:rPr>
                        <a:t>96</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81660">
                <a:tc>
                  <a:txBody>
                    <a:bodyPr/>
                    <a:lstStyle/>
                    <a:p>
                      <a:pPr algn="l" fontAlgn="b"/>
                      <a:r>
                        <a:rPr lang="en-US" sz="2400" b="1" i="0" u="none" strike="noStrike">
                          <a:solidFill>
                            <a:srgbClr val="000000"/>
                          </a:solidFill>
                          <a:latin typeface="Calibri"/>
                        </a:rPr>
                        <a:t>Successive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9C0006"/>
                          </a:solidFill>
                          <a:latin typeface="Calibri"/>
                        </a:rPr>
                        <a:t>90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gn="ctr" fontAlgn="b"/>
                      <a:r>
                        <a:rPr lang="en-US" sz="2400" b="1" i="0" u="none" strike="noStrike">
                          <a:solidFill>
                            <a:srgbClr val="9C0006"/>
                          </a:solidFill>
                          <a:latin typeface="Calibri"/>
                        </a:rPr>
                        <a:t>85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gn="ctr" fontAlgn="b"/>
                      <a:r>
                        <a:rPr lang="en-US" sz="2400" b="1" i="0" u="none" strike="noStrike" dirty="0">
                          <a:solidFill>
                            <a:srgbClr val="9C0006"/>
                          </a:solidFill>
                          <a:latin typeface="Calibri"/>
                        </a:rPr>
                        <a:t>85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gn="ctr" fontAlgn="b"/>
                      <a:r>
                        <a:rPr lang="en-US" sz="2400" b="1" i="0" u="none" strike="noStrike">
                          <a:solidFill>
                            <a:srgbClr val="000000"/>
                          </a:solidFill>
                          <a:latin typeface="Calibri"/>
                        </a:rPr>
                        <a:t>97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9C0006"/>
                          </a:solidFill>
                          <a:latin typeface="Calibri"/>
                        </a:rPr>
                        <a:t>75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gn="ctr" fontAlgn="b"/>
                      <a:r>
                        <a:rPr lang="en-US" sz="2400" b="1" i="0" u="none" strike="noStrike" dirty="0">
                          <a:solidFill>
                            <a:srgbClr val="9C0006"/>
                          </a:solidFill>
                          <a:latin typeface="Calibri"/>
                        </a:rPr>
                        <a:t>89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gn="ctr" fontAlgn="b"/>
                      <a:r>
                        <a:rPr lang="en-US" sz="2400" b="1" i="0" u="none" strike="noStrike" dirty="0">
                          <a:solidFill>
                            <a:srgbClr val="000000"/>
                          </a:solidFill>
                          <a:latin typeface="Calibri"/>
                        </a:rPr>
                        <a:t>99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latin typeface="Calibri"/>
                        </a:rPr>
                        <a:t>103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9C0006"/>
                          </a:solidFill>
                          <a:latin typeface="Calibri"/>
                        </a:rPr>
                        <a:t>82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10004"/>
                  </a:ext>
                </a:extLst>
              </a:tr>
            </a:tbl>
          </a:graphicData>
        </a:graphic>
      </p:graphicFrame>
      <p:sp>
        <p:nvSpPr>
          <p:cNvPr id="6" name="TextBox 5"/>
          <p:cNvSpPr txBox="1"/>
          <p:nvPr/>
        </p:nvSpPr>
        <p:spPr>
          <a:xfrm>
            <a:off x="2065283" y="1828800"/>
            <a:ext cx="6747641" cy="461665"/>
          </a:xfrm>
          <a:prstGeom prst="rect">
            <a:avLst/>
          </a:prstGeom>
          <a:noFill/>
        </p:spPr>
        <p:txBody>
          <a:bodyPr wrap="square" rtlCol="0">
            <a:spAutoFit/>
          </a:bodyPr>
          <a:lstStyle/>
          <a:p>
            <a:pPr algn="ctr"/>
            <a:r>
              <a:rPr lang="en-US" dirty="0">
                <a:solidFill>
                  <a:srgbClr val="FF0000"/>
                </a:solidFill>
                <a:latin typeface="Calibri" panose="020F0502020204030204" pitchFamily="34" charset="0"/>
              </a:rPr>
              <a:t>Nine Distinct Profiles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0717" y="1008993"/>
            <a:ext cx="8671035" cy="5470635"/>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349358"/>
            <a:ext cx="8229600" cy="612339"/>
          </a:xfrm>
        </p:spPr>
        <p:txBody>
          <a:bodyPr>
            <a:normAutofit fontScale="90000"/>
          </a:bodyPr>
          <a:lstStyle/>
          <a:p>
            <a:r>
              <a:rPr lang="en-US" dirty="0"/>
              <a:t>9 CAS Profiles</a:t>
            </a:r>
          </a:p>
        </p:txBody>
      </p:sp>
      <p:sp>
        <p:nvSpPr>
          <p:cNvPr id="3" name="Slide Number Placeholder 2"/>
          <p:cNvSpPr>
            <a:spLocks noGrp="1"/>
          </p:cNvSpPr>
          <p:nvPr>
            <p:ph type="sldNum" sz="quarter" idx="12"/>
          </p:nvPr>
        </p:nvSpPr>
        <p:spPr/>
        <p:txBody>
          <a:bodyPr/>
          <a:lstStyle/>
          <a:p>
            <a:pPr>
              <a:defRPr/>
            </a:pPr>
            <a:fld id="{D95AB7BE-7518-4FC5-B061-EED165ADFA96}" type="slidenum">
              <a:rPr lang="en-US" smtClean="0"/>
              <a:pPr>
                <a:defRPr/>
              </a:pPr>
              <a:t>114</a:t>
            </a:fld>
            <a:endParaRPr lang="en-US" dirty="0"/>
          </a:p>
        </p:txBody>
      </p:sp>
      <p:graphicFrame>
        <p:nvGraphicFramePr>
          <p:cNvPr id="4" name="Chart 3"/>
          <p:cNvGraphicFramePr>
            <a:graphicFrameLocks/>
          </p:cNvGraphicFramePr>
          <p:nvPr>
            <p:extLst>
              <p:ext uri="{D42A27DB-BD31-4B8C-83A1-F6EECF244321}">
                <p14:modId xmlns:p14="http://schemas.microsoft.com/office/powerpoint/2010/main" val="2369472413"/>
              </p:ext>
            </p:extLst>
          </p:nvPr>
        </p:nvGraphicFramePr>
        <p:xfrm>
          <a:off x="189186" y="1016874"/>
          <a:ext cx="429768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a:graphicFrameLocks/>
          </p:cNvGraphicFramePr>
          <p:nvPr>
            <p:extLst>
              <p:ext uri="{D42A27DB-BD31-4B8C-83A1-F6EECF244321}">
                <p14:modId xmlns:p14="http://schemas.microsoft.com/office/powerpoint/2010/main" val="168265163"/>
              </p:ext>
            </p:extLst>
          </p:nvPr>
        </p:nvGraphicFramePr>
        <p:xfrm>
          <a:off x="4587766" y="933285"/>
          <a:ext cx="429768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p:cNvGraphicFramePr>
          <p:nvPr>
            <p:extLst>
              <p:ext uri="{D42A27DB-BD31-4B8C-83A1-F6EECF244321}">
                <p14:modId xmlns:p14="http://schemas.microsoft.com/office/powerpoint/2010/main" val="1395062386"/>
              </p:ext>
            </p:extLst>
          </p:nvPr>
        </p:nvGraphicFramePr>
        <p:xfrm>
          <a:off x="268014" y="3823137"/>
          <a:ext cx="429768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p:cNvGraphicFramePr>
            <a:graphicFrameLocks/>
          </p:cNvGraphicFramePr>
          <p:nvPr>
            <p:extLst>
              <p:ext uri="{D42A27DB-BD31-4B8C-83A1-F6EECF244321}">
                <p14:modId xmlns:p14="http://schemas.microsoft.com/office/powerpoint/2010/main" val="3196136938"/>
              </p:ext>
            </p:extLst>
          </p:nvPr>
        </p:nvGraphicFramePr>
        <p:xfrm>
          <a:off x="4603531" y="3735030"/>
          <a:ext cx="4297680" cy="27432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85490355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a:t>Johnson, </a:t>
            </a:r>
            <a:r>
              <a:rPr lang="en-US" dirty="0" err="1"/>
              <a:t>Bardos</a:t>
            </a:r>
            <a:r>
              <a:rPr lang="en-US" dirty="0"/>
              <a:t> &amp; </a:t>
            </a:r>
            <a:r>
              <a:rPr lang="en-US" dirty="0" err="1"/>
              <a:t>Tayebi</a:t>
            </a:r>
            <a:r>
              <a:rPr lang="en-US" dirty="0"/>
              <a:t>, 2003</a:t>
            </a:r>
          </a:p>
        </p:txBody>
      </p:sp>
      <p:sp>
        <p:nvSpPr>
          <p:cNvPr id="8" name="Content Placeholder 7"/>
          <p:cNvSpPr>
            <a:spLocks noGrp="1"/>
          </p:cNvSpPr>
          <p:nvPr>
            <p:ph idx="1"/>
          </p:nvPr>
        </p:nvSpPr>
        <p:spPr>
          <a:xfrm>
            <a:off x="406401" y="1449388"/>
            <a:ext cx="3346450" cy="4751387"/>
          </a:xfrm>
        </p:spPr>
        <p:txBody>
          <a:bodyPr/>
          <a:lstStyle/>
          <a:p>
            <a:r>
              <a:rPr lang="en-US" sz="2400" dirty="0"/>
              <a:t>“this study suggests that the CAS…yields information that contributes to the differential diagnosis of students suspected of having a learning disability in writing”</a:t>
            </a:r>
          </a:p>
        </p:txBody>
      </p:sp>
      <p:sp>
        <p:nvSpPr>
          <p:cNvPr id="6" name="Slide Number Placeholder 5"/>
          <p:cNvSpPr>
            <a:spLocks noGrp="1"/>
          </p:cNvSpPr>
          <p:nvPr>
            <p:ph type="sldNum" sz="quarter" idx="12"/>
          </p:nvPr>
        </p:nvSpPr>
        <p:spPr/>
        <p:txBody>
          <a:bodyPr/>
          <a:lstStyle/>
          <a:p>
            <a:fld id="{8277C791-31A0-4F3A-A055-720770285407}" type="slidenum">
              <a:rPr lang="en-US" smtClean="0"/>
              <a:pPr/>
              <a:t>115</a:t>
            </a:fld>
            <a:endParaRPr lang="en-US"/>
          </a:p>
        </p:txBody>
      </p:sp>
      <p:pic>
        <p:nvPicPr>
          <p:cNvPr id="35430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544365" y="1295400"/>
            <a:ext cx="5464834" cy="5207000"/>
          </a:xfrm>
          <a:prstGeom prst="rect">
            <a:avLst/>
          </a:prstGeom>
          <a:noFill/>
          <a:ln w="9525">
            <a:solidFill>
              <a:srgbClr val="0070C0"/>
            </a:solidFill>
            <a:miter lim="800000"/>
            <a:headEnd/>
            <a:tailEnd/>
          </a:ln>
        </p:spPr>
      </p:pic>
    </p:spTree>
    <p:extLst>
      <p:ext uri="{BB962C8B-B14F-4D97-AF65-F5344CB8AC3E}">
        <p14:creationId xmlns:p14="http://schemas.microsoft.com/office/powerpoint/2010/main" val="307528558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err="1"/>
              <a:t>Canivez</a:t>
            </a:r>
            <a:r>
              <a:rPr lang="en-US" dirty="0"/>
              <a:t> &amp; </a:t>
            </a:r>
            <a:r>
              <a:rPr lang="en-US" dirty="0" err="1"/>
              <a:t>Gaboury</a:t>
            </a:r>
            <a:r>
              <a:rPr lang="en-US" dirty="0"/>
              <a:t> (2010)</a:t>
            </a:r>
          </a:p>
        </p:txBody>
      </p:sp>
      <p:sp>
        <p:nvSpPr>
          <p:cNvPr id="8" name="Content Placeholder 7"/>
          <p:cNvSpPr>
            <a:spLocks noGrp="1"/>
          </p:cNvSpPr>
          <p:nvPr>
            <p:ph idx="1"/>
          </p:nvPr>
        </p:nvSpPr>
        <p:spPr>
          <a:xfrm>
            <a:off x="406401" y="1449388"/>
            <a:ext cx="3975100" cy="4751387"/>
          </a:xfrm>
        </p:spPr>
        <p:txBody>
          <a:bodyPr/>
          <a:lstStyle/>
          <a:p>
            <a:r>
              <a:rPr lang="en-US" sz="2800" dirty="0"/>
              <a:t>“the present study demonstrated the potential of the CAS to correctly identify students who demonstrated behaviors consistent with ADHD diagnosis.” glcanivez@eiu.edu</a:t>
            </a:r>
          </a:p>
        </p:txBody>
      </p:sp>
      <p:sp>
        <p:nvSpPr>
          <p:cNvPr id="6" name="Slide Number Placeholder 5"/>
          <p:cNvSpPr>
            <a:spLocks noGrp="1"/>
          </p:cNvSpPr>
          <p:nvPr>
            <p:ph type="sldNum" sz="quarter" idx="12"/>
          </p:nvPr>
        </p:nvSpPr>
        <p:spPr/>
        <p:txBody>
          <a:bodyPr/>
          <a:lstStyle/>
          <a:p>
            <a:fld id="{8277C791-31A0-4F3A-A055-720770285407}" type="slidenum">
              <a:rPr lang="en-US" smtClean="0"/>
              <a:pPr/>
              <a:t>116</a:t>
            </a:fld>
            <a:endParaRPr lang="en-US"/>
          </a:p>
        </p:txBody>
      </p:sp>
      <p:pic>
        <p:nvPicPr>
          <p:cNvPr id="372738"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482541" y="1447801"/>
            <a:ext cx="4375709" cy="4751632"/>
          </a:xfrm>
          <a:prstGeom prst="rect">
            <a:avLst/>
          </a:prstGeom>
          <a:noFill/>
          <a:ln w="9525">
            <a:solidFill>
              <a:schemeClr val="accent2">
                <a:lumMod val="50000"/>
              </a:schemeClr>
            </a:solidFill>
            <a:miter lim="800000"/>
            <a:headEnd/>
            <a:tailEnd/>
          </a:ln>
        </p:spPr>
      </p:pic>
    </p:spTree>
    <p:extLst>
      <p:ext uri="{BB962C8B-B14F-4D97-AF65-F5344CB8AC3E}">
        <p14:creationId xmlns:p14="http://schemas.microsoft.com/office/powerpoint/2010/main" val="249411829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Georgiou &amp; Das (2013) </a:t>
            </a:r>
          </a:p>
        </p:txBody>
      </p:sp>
      <p:sp>
        <p:nvSpPr>
          <p:cNvPr id="4" name="Footer Placeholder 3"/>
          <p:cNvSpPr>
            <a:spLocks noGrp="1"/>
          </p:cNvSpPr>
          <p:nvPr>
            <p:ph type="ftr" sz="quarter" idx="4294967295"/>
          </p:nvPr>
        </p:nvSpPr>
        <p:spPr>
          <a:xfrm>
            <a:off x="767080" y="7253288"/>
            <a:ext cx="2768600" cy="365125"/>
          </a:xfrm>
          <a:prstGeom prst="rect">
            <a:avLst/>
          </a:prstGeom>
        </p:spPr>
        <p:txBody>
          <a:bodyPr/>
          <a:lstStyle/>
          <a:p>
            <a:pPr algn="ctr">
              <a:defRPr/>
            </a:pPr>
            <a:endParaRPr lang="en-US" dirty="0">
              <a:solidFill>
                <a:srgbClr val="FFFF00"/>
              </a:solidFill>
            </a:endParaRPr>
          </a:p>
        </p:txBody>
      </p:sp>
      <p:sp>
        <p:nvSpPr>
          <p:cNvPr id="5" name="Slide Number Placeholder 4"/>
          <p:cNvSpPr>
            <a:spLocks noGrp="1"/>
          </p:cNvSpPr>
          <p:nvPr>
            <p:ph type="sldNum" sz="quarter" idx="12"/>
          </p:nvPr>
        </p:nvSpPr>
        <p:spPr/>
        <p:txBody>
          <a:bodyPr/>
          <a:lstStyle/>
          <a:p>
            <a:pPr>
              <a:defRPr/>
            </a:pPr>
            <a:fld id="{B5038878-31BC-41E9-8299-8AFEA2B13F5C}" type="slidenum">
              <a:rPr lang="en-US" smtClean="0"/>
              <a:pPr>
                <a:defRPr/>
              </a:pPr>
              <a:t>117</a:t>
            </a:fld>
            <a:endParaRPr lang="en-US" dirty="0"/>
          </a:p>
        </p:txBody>
      </p:sp>
      <p:pic>
        <p:nvPicPr>
          <p:cNvPr id="798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08579" y="1365250"/>
            <a:ext cx="7326841" cy="4641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858512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Georgiou &amp; Das (2013) </a:t>
            </a:r>
          </a:p>
        </p:txBody>
      </p:sp>
      <p:sp>
        <p:nvSpPr>
          <p:cNvPr id="4" name="Footer Placeholder 3"/>
          <p:cNvSpPr>
            <a:spLocks noGrp="1"/>
          </p:cNvSpPr>
          <p:nvPr>
            <p:ph type="ftr" sz="quarter" idx="4294967295"/>
          </p:nvPr>
        </p:nvSpPr>
        <p:spPr>
          <a:xfrm>
            <a:off x="767080" y="7253288"/>
            <a:ext cx="2768600" cy="365125"/>
          </a:xfrm>
          <a:prstGeom prst="rect">
            <a:avLst/>
          </a:prstGeom>
        </p:spPr>
        <p:txBody>
          <a:bodyPr/>
          <a:lstStyle/>
          <a:p>
            <a:pPr algn="ctr">
              <a:defRPr/>
            </a:pPr>
            <a:r>
              <a:rPr lang="en-US"/>
              <a:t>.  </a:t>
            </a:r>
            <a:endParaRPr lang="en-US" dirty="0">
              <a:solidFill>
                <a:srgbClr val="FFFF00"/>
              </a:solidFill>
            </a:endParaRPr>
          </a:p>
        </p:txBody>
      </p:sp>
      <p:sp>
        <p:nvSpPr>
          <p:cNvPr id="5" name="Slide Number Placeholder 4"/>
          <p:cNvSpPr>
            <a:spLocks noGrp="1"/>
          </p:cNvSpPr>
          <p:nvPr>
            <p:ph type="sldNum" sz="quarter" idx="12"/>
          </p:nvPr>
        </p:nvSpPr>
        <p:spPr/>
        <p:txBody>
          <a:bodyPr/>
          <a:lstStyle/>
          <a:p>
            <a:pPr>
              <a:defRPr/>
            </a:pPr>
            <a:fld id="{B5038878-31BC-41E9-8299-8AFEA2B13F5C}" type="slidenum">
              <a:rPr lang="en-US" smtClean="0"/>
              <a:pPr>
                <a:defRPr/>
              </a:pPr>
              <a:t>118</a:t>
            </a:fld>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65990782"/>
              </p:ext>
            </p:extLst>
          </p:nvPr>
        </p:nvGraphicFramePr>
        <p:xfrm>
          <a:off x="457200" y="1365250"/>
          <a:ext cx="8229600" cy="46418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2900120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itle 5"/>
          <p:cNvSpPr>
            <a:spLocks noGrp="1"/>
          </p:cNvSpPr>
          <p:nvPr>
            <p:ph type="ctrTitle"/>
          </p:nvPr>
        </p:nvSpPr>
        <p:spPr/>
        <p:txBody>
          <a:bodyPr>
            <a:normAutofit fontScale="90000"/>
          </a:bodyPr>
          <a:lstStyle/>
          <a:p>
            <a:pPr eaLnBrk="1" hangingPunct="1"/>
            <a:r>
              <a:rPr lang="en-US" altLang="en-US"/>
              <a:t>Performance Across Race, Ethnicity, Culture and Language</a:t>
            </a:r>
          </a:p>
        </p:txBody>
      </p:sp>
      <p:sp>
        <p:nvSpPr>
          <p:cNvPr id="196611" name="Subtitle 6"/>
          <p:cNvSpPr>
            <a:spLocks noGrp="1"/>
          </p:cNvSpPr>
          <p:nvPr>
            <p:ph type="subTitle" idx="1"/>
          </p:nvPr>
        </p:nvSpPr>
        <p:spPr/>
        <p:txBody>
          <a:bodyPr/>
          <a:lstStyle/>
          <a:p>
            <a:r>
              <a:rPr lang="en-US" dirty="0"/>
              <a:t>We must use tests that </a:t>
            </a:r>
          </a:p>
          <a:p>
            <a:r>
              <a:rPr lang="en-US" dirty="0"/>
              <a:t>are fair to minority groups</a:t>
            </a:r>
          </a:p>
        </p:txBody>
      </p:sp>
      <p:sp>
        <p:nvSpPr>
          <p:cNvPr id="5" name="Slide Number Placeholder 4"/>
          <p:cNvSpPr>
            <a:spLocks noGrp="1"/>
          </p:cNvSpPr>
          <p:nvPr>
            <p:ph type="sldNum" sz="quarter" idx="12"/>
          </p:nvPr>
        </p:nvSpPr>
        <p:spPr/>
        <p:txBody>
          <a:bodyPr/>
          <a:lstStyle/>
          <a:p>
            <a:pPr>
              <a:defRPr/>
            </a:pPr>
            <a:fld id="{E774CB2E-D9B9-4A06-9AE5-5A99BA127C9E}" type="slidenum">
              <a:rPr lang="en-US"/>
              <a:pPr>
                <a:defRPr/>
              </a:pPr>
              <a:t>119</a:t>
            </a:fld>
            <a:endParaRPr lang="en-US"/>
          </a:p>
        </p:txBody>
      </p:sp>
    </p:spTree>
    <p:extLst>
      <p:ext uri="{BB962C8B-B14F-4D97-AF65-F5344CB8AC3E}">
        <p14:creationId xmlns:p14="http://schemas.microsoft.com/office/powerpoint/2010/main" val="2746563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idx="1"/>
          </p:nvPr>
        </p:nvSpPr>
        <p:spPr>
          <a:xfrm>
            <a:off x="462487" y="1219200"/>
            <a:ext cx="4338113" cy="4952999"/>
          </a:xfrm>
        </p:spPr>
        <p:txBody>
          <a:bodyPr>
            <a:normAutofit/>
          </a:bodyPr>
          <a:lstStyle/>
          <a:p>
            <a:pPr marL="290513" indent="-290513"/>
            <a:r>
              <a:rPr lang="en-US" dirty="0"/>
              <a:t>All subtests modified</a:t>
            </a:r>
          </a:p>
          <a:p>
            <a:pPr marL="290513" indent="-290513"/>
            <a:r>
              <a:rPr lang="en-US" dirty="0"/>
              <a:t>Planning subtests have more items</a:t>
            </a:r>
          </a:p>
          <a:p>
            <a:pPr marL="290513" indent="-290513"/>
            <a:r>
              <a:rPr lang="en-US" dirty="0"/>
              <a:t>Speech Rate deleted</a:t>
            </a:r>
          </a:p>
          <a:p>
            <a:pPr marL="290513" indent="-290513"/>
            <a:r>
              <a:rPr lang="en-US" dirty="0"/>
              <a:t>New: Visual Digit Span subtest</a:t>
            </a:r>
          </a:p>
        </p:txBody>
      </p:sp>
      <p:sp>
        <p:nvSpPr>
          <p:cNvPr id="4" name="Slide Number Placeholder 3"/>
          <p:cNvSpPr>
            <a:spLocks noGrp="1"/>
          </p:cNvSpPr>
          <p:nvPr>
            <p:ph type="sldNum" sz="quarter" idx="12"/>
          </p:nvPr>
        </p:nvSpPr>
        <p:spPr/>
        <p:txBody>
          <a:bodyPr/>
          <a:lstStyle/>
          <a:p>
            <a:pPr>
              <a:defRPr/>
            </a:pPr>
            <a:fld id="{D95AB7BE-7518-4FC5-B061-EED165ADFA96}" type="slidenum">
              <a:rPr lang="en-US" smtClean="0"/>
              <a:pPr>
                <a:defRPr/>
              </a:pPr>
              <a:t>12</a:t>
            </a:fld>
            <a:endParaRPr lang="en-US"/>
          </a:p>
        </p:txBody>
      </p:sp>
      <p:sp>
        <p:nvSpPr>
          <p:cNvPr id="5" name="Title 4"/>
          <p:cNvSpPr>
            <a:spLocks noGrp="1"/>
          </p:cNvSpPr>
          <p:nvPr>
            <p:ph type="title"/>
          </p:nvPr>
        </p:nvSpPr>
        <p:spPr/>
        <p:txBody>
          <a:bodyPr>
            <a:normAutofit/>
          </a:bodyPr>
          <a:lstStyle/>
          <a:p>
            <a:r>
              <a:rPr lang="en-US" dirty="0"/>
              <a:t>CAS2</a:t>
            </a:r>
          </a:p>
        </p:txBody>
      </p:sp>
      <p:grpSp>
        <p:nvGrpSpPr>
          <p:cNvPr id="2" name="Group 1"/>
          <p:cNvGrpSpPr/>
          <p:nvPr/>
        </p:nvGrpSpPr>
        <p:grpSpPr>
          <a:xfrm>
            <a:off x="698446" y="4003370"/>
            <a:ext cx="3860800" cy="1924050"/>
            <a:chOff x="927100" y="4197350"/>
            <a:chExt cx="3860800" cy="1924050"/>
          </a:xfrm>
        </p:grpSpPr>
        <p:pic>
          <p:nvPicPr>
            <p:cNvPr id="7" name="Picture 6" descr="CAS2StimBook_Part_3.pdf - Adobe Acrobat Pro"/>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27100" y="4197350"/>
              <a:ext cx="2152650" cy="1491945"/>
            </a:xfrm>
            <a:prstGeom prst="rect">
              <a:avLst/>
            </a:prstGeom>
            <a:ln>
              <a:solidFill>
                <a:schemeClr val="tx1"/>
              </a:solidFill>
            </a:ln>
          </p:spPr>
        </p:pic>
        <p:sp>
          <p:nvSpPr>
            <p:cNvPr id="9" name="Rectangle 8"/>
            <p:cNvSpPr/>
            <p:nvPr/>
          </p:nvSpPr>
          <p:spPr>
            <a:xfrm>
              <a:off x="2296520" y="4508195"/>
              <a:ext cx="4572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CAS2StimBook_Part_3.pdf - Adobe Acrobat Pro"/>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628846" y="4651527"/>
              <a:ext cx="2159054" cy="1469873"/>
            </a:xfrm>
            <a:prstGeom prst="rect">
              <a:avLst/>
            </a:prstGeom>
            <a:ln>
              <a:solidFill>
                <a:schemeClr val="tx1"/>
              </a:solidFill>
            </a:ln>
          </p:spPr>
        </p:pic>
        <p:sp>
          <p:nvSpPr>
            <p:cNvPr id="15" name="Rectangle 14"/>
            <p:cNvSpPr/>
            <p:nvPr/>
          </p:nvSpPr>
          <p:spPr>
            <a:xfrm>
              <a:off x="4489450" y="5155895"/>
              <a:ext cx="29845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968"/>
          <a:stretch/>
        </p:blipFill>
        <p:spPr bwMode="auto">
          <a:xfrm>
            <a:off x="4827050" y="177800"/>
            <a:ext cx="4215350" cy="6255147"/>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88774380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normAutofit fontScale="90000"/>
          </a:bodyPr>
          <a:lstStyle/>
          <a:p>
            <a:pPr eaLnBrk="1" hangingPunct="1"/>
            <a:r>
              <a:rPr lang="en-US" altLang="en-US" sz="4000">
                <a:solidFill>
                  <a:schemeClr val="tx1"/>
                </a:solidFill>
                <a:latin typeface="Cambria" pitchFamily="18" charset="0"/>
              </a:rPr>
              <a:t>Which Ability tests are Non-Discriminatory?</a:t>
            </a:r>
          </a:p>
        </p:txBody>
      </p:sp>
      <p:pic>
        <p:nvPicPr>
          <p:cNvPr id="46083" name="Picture 3"/>
          <p:cNvPicPr>
            <a:picLocks noChangeAspect="1" noChangeArrowheads="1"/>
          </p:cNvPicPr>
          <p:nvPr/>
        </p:nvPicPr>
        <p:blipFill>
          <a:blip r:embed="rId3">
            <a:extLst>
              <a:ext uri="{28A0092B-C50C-407E-A947-70E740481C1C}">
                <a14:useLocalDpi xmlns:a14="http://schemas.microsoft.com/office/drawing/2010/main" val="0"/>
              </a:ext>
            </a:extLst>
          </a:blip>
          <a:srcRect l="8296" b="22870"/>
          <a:stretch>
            <a:fillRect/>
          </a:stretch>
        </p:blipFill>
        <p:spPr bwMode="auto">
          <a:xfrm>
            <a:off x="1009650" y="1096963"/>
            <a:ext cx="7496175" cy="576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AutoShape 5"/>
          <p:cNvSpPr>
            <a:spLocks noChangeArrowheads="1"/>
          </p:cNvSpPr>
          <p:nvPr/>
        </p:nvSpPr>
        <p:spPr bwMode="auto">
          <a:xfrm>
            <a:off x="0" y="2100263"/>
            <a:ext cx="2101850" cy="1439862"/>
          </a:xfrm>
          <a:prstGeom prst="wedgeRectCallout">
            <a:avLst>
              <a:gd name="adj1" fmla="val 79454"/>
              <a:gd name="adj2" fmla="val -45398"/>
            </a:avLst>
          </a:prstGeom>
          <a:solidFill>
            <a:srgbClr val="FFFF99"/>
          </a:solidFill>
          <a:ln w="28575" cap="sq">
            <a:solidFill>
              <a:schemeClr val="tx1"/>
            </a:solidFill>
            <a:miter lim="800000"/>
            <a:headEnd type="none" w="sm" len="sm"/>
            <a:tailEnd type="none" w="sm" len="sm"/>
          </a:ln>
        </p:spPr>
        <p:txBody>
          <a:bodyPr/>
          <a:lstStyle/>
          <a:p>
            <a:pPr algn="ctr" eaLnBrk="0" hangingPunct="0"/>
            <a:r>
              <a:rPr lang="en-US" altLang="en-US" sz="2200" b="1">
                <a:solidFill>
                  <a:schemeClr val="bg2"/>
                </a:solidFill>
                <a:latin typeface="Cambria" pitchFamily="18" charset="0"/>
              </a:rPr>
              <a:t>non discriminatory assessments</a:t>
            </a:r>
          </a:p>
        </p:txBody>
      </p:sp>
      <p:sp>
        <p:nvSpPr>
          <p:cNvPr id="51205" name="Slide Number Placeholder 1"/>
          <p:cNvSpPr>
            <a:spLocks noGrp="1"/>
          </p:cNvSpPr>
          <p:nvPr>
            <p:ph type="sldNum" sz="quarter" idx="12"/>
          </p:nvPr>
        </p:nvSpPr>
        <p:spPr/>
        <p:txBody>
          <a:bodyPr/>
          <a:lstStyle/>
          <a:p>
            <a:pPr>
              <a:defRPr/>
            </a:pPr>
            <a:fld id="{49C9EADC-C22F-4324-BD37-800A2868370F}" type="slidenum">
              <a:rPr lang="en-US" smtClean="0">
                <a:latin typeface="Arial" pitchFamily="34" charset="0"/>
              </a:rPr>
              <a:pPr>
                <a:defRPr/>
              </a:pPr>
              <a:t>120</a:t>
            </a:fld>
            <a:endParaRPr lang="en-US">
              <a:latin typeface="Arial" pitchFamily="34" charset="0"/>
            </a:endParaRPr>
          </a:p>
        </p:txBody>
      </p:sp>
    </p:spTree>
    <p:extLst>
      <p:ext uri="{BB962C8B-B14F-4D97-AF65-F5344CB8AC3E}">
        <p14:creationId xmlns:p14="http://schemas.microsoft.com/office/powerpoint/2010/main" val="407113084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6EA6E3C8-C74D-4ED0-953C-164D61D73A57}"/>
              </a:ext>
            </a:extLst>
          </p:cNvPr>
          <p:cNvSpPr>
            <a:spLocks noGrp="1"/>
          </p:cNvSpPr>
          <p:nvPr>
            <p:ph type="title"/>
          </p:nvPr>
        </p:nvSpPr>
        <p:spPr/>
        <p:txBody>
          <a:bodyPr/>
          <a:lstStyle/>
          <a:p>
            <a:r>
              <a:rPr lang="en-US" altLang="en-US"/>
              <a:t>Race Differences</a:t>
            </a:r>
          </a:p>
        </p:txBody>
      </p:sp>
      <p:sp>
        <p:nvSpPr>
          <p:cNvPr id="54276" name="Slide Number Placeholder 3">
            <a:extLst>
              <a:ext uri="{FF2B5EF4-FFF2-40B4-BE49-F238E27FC236}">
                <a16:creationId xmlns:a16="http://schemas.microsoft.com/office/drawing/2014/main" id="{4CC8FF9E-4A54-433F-8FA2-3E97B3FA49A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rgbClr val="000099"/>
                </a:solidFill>
                <a:latin typeface="Arial" panose="020B0604020202020204" pitchFamily="34" charset="0"/>
                <a:cs typeface="Arial" panose="020B0604020202020204" pitchFamily="34" charset="0"/>
              </a:defRPr>
            </a:lvl1pPr>
            <a:lvl2pPr marL="742950" indent="-285750">
              <a:defRPr kumimoji="1" sz="2400">
                <a:solidFill>
                  <a:srgbClr val="000099"/>
                </a:solidFill>
                <a:latin typeface="Arial" panose="020B0604020202020204" pitchFamily="34" charset="0"/>
                <a:cs typeface="Arial" panose="020B0604020202020204" pitchFamily="34" charset="0"/>
              </a:defRPr>
            </a:lvl2pPr>
            <a:lvl3pPr marL="1143000" indent="-228600">
              <a:defRPr kumimoji="1" sz="2400">
                <a:solidFill>
                  <a:srgbClr val="000099"/>
                </a:solidFill>
                <a:latin typeface="Arial" panose="020B0604020202020204" pitchFamily="34" charset="0"/>
                <a:cs typeface="Arial" panose="020B0604020202020204" pitchFamily="34" charset="0"/>
              </a:defRPr>
            </a:lvl3pPr>
            <a:lvl4pPr marL="1600200" indent="-228600">
              <a:defRPr kumimoji="1" sz="2400">
                <a:solidFill>
                  <a:srgbClr val="000099"/>
                </a:solidFill>
                <a:latin typeface="Arial" panose="020B0604020202020204" pitchFamily="34" charset="0"/>
                <a:cs typeface="Arial" panose="020B0604020202020204" pitchFamily="34" charset="0"/>
              </a:defRPr>
            </a:lvl4pPr>
            <a:lvl5pPr marL="2057400" indent="-228600">
              <a:defRPr kumimoji="1" sz="2400">
                <a:solidFill>
                  <a:srgbClr val="00009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kumimoji="1" sz="2400">
                <a:solidFill>
                  <a:srgbClr val="00009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kumimoji="1" sz="2400">
                <a:solidFill>
                  <a:srgbClr val="00009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kumimoji="1" sz="2400">
                <a:solidFill>
                  <a:srgbClr val="00009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kumimoji="1" sz="2400">
                <a:solidFill>
                  <a:srgbClr val="000099"/>
                </a:solidFill>
                <a:latin typeface="Arial" panose="020B0604020202020204" pitchFamily="34" charset="0"/>
                <a:cs typeface="Arial" panose="020B0604020202020204" pitchFamily="34" charset="0"/>
              </a:defRPr>
            </a:lvl9pPr>
          </a:lstStyle>
          <a:p>
            <a:fld id="{DB5781ED-DCBA-4D0F-9F36-E21EF163FAD6}" type="slidenum">
              <a:rPr lang="en-US" altLang="en-US" sz="2000" smtClean="0">
                <a:solidFill>
                  <a:schemeClr val="bg2"/>
                </a:solidFill>
              </a:rPr>
              <a:pPr/>
              <a:t>121</a:t>
            </a:fld>
            <a:endParaRPr lang="en-US" altLang="en-US" sz="2000">
              <a:solidFill>
                <a:schemeClr val="bg2"/>
              </a:solidFill>
            </a:endParaRPr>
          </a:p>
        </p:txBody>
      </p:sp>
      <p:pic>
        <p:nvPicPr>
          <p:cNvPr id="54277" name="Picture 4">
            <a:extLst>
              <a:ext uri="{FF2B5EF4-FFF2-40B4-BE49-F238E27FC236}">
                <a16:creationId xmlns:a16="http://schemas.microsoft.com/office/drawing/2014/main" id="{A968A9DA-577D-413C-ADEF-F4E8F6A7F0B0}"/>
              </a:ext>
            </a:extLst>
          </p:cNvPr>
          <p:cNvPicPr>
            <a:picLocks noChangeAspect="1"/>
          </p:cNvPicPr>
          <p:nvPr/>
        </p:nvPicPr>
        <p:blipFill>
          <a:blip r:embed="rId2" cstate="print">
            <a:extLst>
              <a:ext uri="{28A0092B-C50C-407E-A947-70E740481C1C}">
                <a14:useLocalDpi xmlns:a14="http://schemas.microsoft.com/office/drawing/2010/main" val="0"/>
              </a:ext>
            </a:extLst>
          </a:blip>
          <a:srcRect l="16324" t="16093" r="27010" b="3786"/>
          <a:stretch>
            <a:fillRect/>
          </a:stretch>
        </p:blipFill>
        <p:spPr bwMode="auto">
          <a:xfrm>
            <a:off x="1744980" y="1362075"/>
            <a:ext cx="7215217" cy="541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5" descr="Essentials of CAS2 Assessment (1118589270) cover image">
            <a:extLst>
              <a:ext uri="{FF2B5EF4-FFF2-40B4-BE49-F238E27FC236}">
                <a16:creationId xmlns:a16="http://schemas.microsoft.com/office/drawing/2014/main" id="{4C31CE4A-DE00-4EB8-AB63-112C2039A9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004" y="4571999"/>
            <a:ext cx="1428610" cy="220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FEE8CB9-1DD4-4F53-870A-608F3DFF2E90}"/>
              </a:ext>
            </a:extLst>
          </p:cNvPr>
          <p:cNvSpPr txBox="1"/>
          <p:nvPr/>
        </p:nvSpPr>
        <p:spPr>
          <a:xfrm>
            <a:off x="4035671" y="2856476"/>
            <a:ext cx="3126882" cy="338554"/>
          </a:xfrm>
          <a:prstGeom prst="rect">
            <a:avLst/>
          </a:prstGeom>
          <a:noFill/>
        </p:spPr>
        <p:txBody>
          <a:bodyPr wrap="none" rtlCol="0">
            <a:spAutoFit/>
          </a:bodyPr>
          <a:lstStyle/>
          <a:p>
            <a:r>
              <a:rPr lang="en-US" sz="1600"/>
              <a:t>WISC-V (normative sample) = 11.6</a:t>
            </a:r>
          </a:p>
        </p:txBody>
      </p:sp>
      <p:sp>
        <p:nvSpPr>
          <p:cNvPr id="7" name="TextBox 6">
            <a:extLst>
              <a:ext uri="{FF2B5EF4-FFF2-40B4-BE49-F238E27FC236}">
                <a16:creationId xmlns:a16="http://schemas.microsoft.com/office/drawing/2014/main" id="{235FA972-6EF6-470A-A320-231AD959EE6A}"/>
              </a:ext>
            </a:extLst>
          </p:cNvPr>
          <p:cNvSpPr txBox="1"/>
          <p:nvPr/>
        </p:nvSpPr>
        <p:spPr>
          <a:xfrm>
            <a:off x="3977054" y="3332185"/>
            <a:ext cx="2961067" cy="338554"/>
          </a:xfrm>
          <a:prstGeom prst="rect">
            <a:avLst/>
          </a:prstGeom>
          <a:noFill/>
        </p:spPr>
        <p:txBody>
          <a:bodyPr wrap="none" rtlCol="0">
            <a:spAutoFit/>
          </a:bodyPr>
          <a:lstStyle/>
          <a:p>
            <a:r>
              <a:rPr lang="en-US" sz="1600"/>
              <a:t>WISC-V (Sex PEL adjusted) = 8.7</a:t>
            </a:r>
          </a:p>
        </p:txBody>
      </p:sp>
      <p:sp>
        <p:nvSpPr>
          <p:cNvPr id="8" name="Rounded Rectangular Callout 7">
            <a:extLst>
              <a:ext uri="{FF2B5EF4-FFF2-40B4-BE49-F238E27FC236}">
                <a16:creationId xmlns:a16="http://schemas.microsoft.com/office/drawing/2014/main" id="{2EC78B9C-8D16-4F4E-9872-078031D29268}"/>
              </a:ext>
            </a:extLst>
          </p:cNvPr>
          <p:cNvSpPr/>
          <p:nvPr/>
        </p:nvSpPr>
        <p:spPr>
          <a:xfrm>
            <a:off x="169004" y="1951108"/>
            <a:ext cx="1494866" cy="2120829"/>
          </a:xfrm>
          <a:prstGeom prst="wedgeRoundRectCallout">
            <a:avLst>
              <a:gd name="adj1" fmla="val 70161"/>
              <a:gd name="adj2" fmla="val 91862"/>
              <a:gd name="adj3" fmla="val 16667"/>
            </a:avLst>
          </a:prstGeom>
          <a:solidFill>
            <a:srgbClr val="FFFFD9"/>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eaLnBrk="0" hangingPunct="0">
              <a:defRPr/>
            </a:pPr>
            <a:r>
              <a:rPr lang="en-US" sz="1800" b="1">
                <a:solidFill>
                  <a:schemeClr val="tx1"/>
                </a:solidFill>
                <a:latin typeface="Calibri" pitchFamily="34" charset="0"/>
                <a:cs typeface="Calibri" pitchFamily="34" charset="0"/>
              </a:rPr>
              <a:t>PASS psychological processes measured by CAS and CAS2 is most fair</a:t>
            </a:r>
          </a:p>
        </p:txBody>
      </p:sp>
    </p:spTree>
    <p:extLst>
      <p:ext uri="{BB962C8B-B14F-4D97-AF65-F5344CB8AC3E}">
        <p14:creationId xmlns:p14="http://schemas.microsoft.com/office/powerpoint/2010/main" val="339565794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rmAutofit fontScale="90000"/>
          </a:bodyPr>
          <a:lstStyle/>
          <a:p>
            <a:r>
              <a:rPr lang="en-US" dirty="0"/>
              <a:t>PASS neuropsychological abilities in other languages</a:t>
            </a:r>
          </a:p>
        </p:txBody>
      </p:sp>
      <p:sp>
        <p:nvSpPr>
          <p:cNvPr id="7" name="Subtitle 6"/>
          <p:cNvSpPr>
            <a:spLocks noGrp="1"/>
          </p:cNvSpPr>
          <p:nvPr>
            <p:ph type="subTitle" idx="1"/>
          </p:nvPr>
        </p:nvSpPr>
        <p:spPr/>
        <p:txBody>
          <a:bodyPr/>
          <a:lstStyle/>
          <a:p>
            <a:endParaRPr lang="en-US"/>
          </a:p>
        </p:txBody>
      </p:sp>
      <p:sp>
        <p:nvSpPr>
          <p:cNvPr id="4" name="Footer Placeholder 3"/>
          <p:cNvSpPr>
            <a:spLocks noGrp="1"/>
          </p:cNvSpPr>
          <p:nvPr>
            <p:ph type="ftr" sz="quarter" idx="4294967295"/>
          </p:nvPr>
        </p:nvSpPr>
        <p:spPr>
          <a:xfrm>
            <a:off x="767080" y="7253288"/>
            <a:ext cx="2768600" cy="365125"/>
          </a:xfrm>
          <a:prstGeom prst="rect">
            <a:avLst/>
          </a:prstGeom>
        </p:spPr>
        <p:txBody>
          <a:bodyPr/>
          <a:lstStyle/>
          <a:p>
            <a:pPr algn="ctr">
              <a:defRPr/>
            </a:pPr>
            <a:endParaRPr lang="en-US" dirty="0">
              <a:solidFill>
                <a:srgbClr val="FFFF00"/>
              </a:solidFill>
            </a:endParaRPr>
          </a:p>
        </p:txBody>
      </p:sp>
      <p:sp>
        <p:nvSpPr>
          <p:cNvPr id="5" name="Slide Number Placeholder 4"/>
          <p:cNvSpPr>
            <a:spLocks noGrp="1"/>
          </p:cNvSpPr>
          <p:nvPr>
            <p:ph type="sldNum" sz="quarter" idx="12"/>
          </p:nvPr>
        </p:nvSpPr>
        <p:spPr/>
        <p:txBody>
          <a:bodyPr/>
          <a:lstStyle/>
          <a:p>
            <a:pPr>
              <a:defRPr/>
            </a:pPr>
            <a:fld id="{B5038878-31BC-41E9-8299-8AFEA2B13F5C}" type="slidenum">
              <a:rPr lang="en-US" smtClean="0"/>
              <a:pPr>
                <a:defRPr/>
              </a:pPr>
              <a:t>122</a:t>
            </a:fld>
            <a:endParaRPr lang="en-US"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Naglieri, </a:t>
            </a:r>
            <a:r>
              <a:rPr lang="en-US" dirty="0" err="1"/>
              <a:t>Rojahn</a:t>
            </a:r>
            <a:r>
              <a:rPr lang="en-US" dirty="0"/>
              <a:t>, </a:t>
            </a:r>
            <a:r>
              <a:rPr lang="en-US" dirty="0" err="1"/>
              <a:t>Matto</a:t>
            </a:r>
            <a:r>
              <a:rPr lang="en-US" dirty="0"/>
              <a:t> (2007)</a:t>
            </a:r>
          </a:p>
        </p:txBody>
      </p:sp>
      <p:sp>
        <p:nvSpPr>
          <p:cNvPr id="4" name="Slide Number Placeholder 2"/>
          <p:cNvSpPr>
            <a:spLocks noGrp="1"/>
          </p:cNvSpPr>
          <p:nvPr>
            <p:ph type="sldNum" sz="quarter" idx="12"/>
          </p:nvPr>
        </p:nvSpPr>
        <p:spPr/>
        <p:txBody>
          <a:bodyPr/>
          <a:lstStyle/>
          <a:p>
            <a:pPr>
              <a:defRPr/>
            </a:pPr>
            <a:fld id="{95ADE345-CA8B-4FCD-95EF-EFD378E19330}" type="slidenum">
              <a:rPr lang="en-US"/>
              <a:pPr>
                <a:defRPr/>
              </a:pPr>
              <a:t>123</a:t>
            </a:fld>
            <a:endParaRPr lang="en-US"/>
          </a:p>
        </p:txBody>
      </p:sp>
      <p:pic>
        <p:nvPicPr>
          <p:cNvPr id="46284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1800" y="1264258"/>
            <a:ext cx="6172200" cy="5593742"/>
          </a:xfrm>
          <a:prstGeom prst="rect">
            <a:avLst/>
          </a:prstGeom>
          <a:noFill/>
          <a:ln w="9525">
            <a:noFill/>
            <a:miter lim="800000"/>
            <a:headEnd/>
            <a:tailEnd/>
          </a:ln>
        </p:spPr>
      </p:pic>
      <p:sp>
        <p:nvSpPr>
          <p:cNvPr id="7" name="Rounded Rectangular Callout 6"/>
          <p:cNvSpPr/>
          <p:nvPr/>
        </p:nvSpPr>
        <p:spPr>
          <a:xfrm>
            <a:off x="203200" y="2984500"/>
            <a:ext cx="2298700" cy="3136900"/>
          </a:xfrm>
          <a:prstGeom prst="wedgeRoundRectCallout">
            <a:avLst>
              <a:gd name="adj1" fmla="val 72324"/>
              <a:gd name="adj2" fmla="val 56255"/>
              <a:gd name="adj3" fmla="val 16667"/>
            </a:avLst>
          </a:prstGeom>
          <a:solidFill>
            <a:srgbClr val="FFFFD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Hispanic White difference on CAS Full Scale of 4.8 standard score points</a:t>
            </a:r>
            <a:r>
              <a:rPr lang="en-US" dirty="0">
                <a:solidFill>
                  <a:schemeClr val="bg1"/>
                </a:solidFill>
              </a:rPr>
              <a:t> </a:t>
            </a:r>
            <a:r>
              <a:rPr lang="en-US" dirty="0">
                <a:solidFill>
                  <a:schemeClr val="tx1"/>
                </a:solidFill>
              </a:rPr>
              <a:t>(matched)</a:t>
            </a:r>
          </a:p>
        </p:txBody>
      </p:sp>
    </p:spTree>
    <p:extLst>
      <p:ext uri="{BB962C8B-B14F-4D97-AF65-F5344CB8AC3E}">
        <p14:creationId xmlns:p14="http://schemas.microsoft.com/office/powerpoint/2010/main" val="420309383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3794" name="Rectangle 2"/>
          <p:cNvSpPr>
            <a:spLocks noGrp="1" noChangeArrowheads="1"/>
          </p:cNvSpPr>
          <p:nvPr>
            <p:ph type="ctrTitle"/>
          </p:nvPr>
        </p:nvSpPr>
        <p:spPr>
          <a:xfrm>
            <a:off x="685800" y="857251"/>
            <a:ext cx="7772400" cy="1733549"/>
          </a:xfrm>
        </p:spPr>
        <p:txBody>
          <a:bodyPr/>
          <a:lstStyle/>
          <a:p>
            <a:pPr eaLnBrk="1" fontAlgn="auto" hangingPunct="1">
              <a:spcAft>
                <a:spcPts val="0"/>
              </a:spcAft>
              <a:defRPr/>
            </a:pPr>
            <a:r>
              <a:rPr lang="en-US" dirty="0"/>
              <a:t>Hispanic ELL Students with Reading Problems</a:t>
            </a:r>
          </a:p>
        </p:txBody>
      </p:sp>
      <p:sp>
        <p:nvSpPr>
          <p:cNvPr id="232452" name="Rectangle 7"/>
          <p:cNvSpPr>
            <a:spLocks noGrp="1" noChangeArrowheads="1"/>
          </p:cNvSpPr>
          <p:nvPr>
            <p:ph type="sldNum" sz="quarter" idx="12"/>
          </p:nvPr>
        </p:nvSpPr>
        <p:spPr bwMode="auto">
          <a:ln>
            <a:miter lim="800000"/>
            <a:headEnd/>
            <a:tailEnd/>
          </a:ln>
        </p:spPr>
        <p:txBody>
          <a:bodyPr wrap="square" lIns="91440" tIns="45720" rIns="91440" bIns="45720" numCol="1" anchorCtr="0" compatLnSpc="1">
            <a:prstTxWarp prst="textNoShape">
              <a:avLst/>
            </a:prstTxWarp>
          </a:bodyPr>
          <a:lstStyle/>
          <a:p>
            <a:pPr>
              <a:defRPr/>
            </a:pPr>
            <a:fld id="{19478BD1-9890-4009-B2AB-E9008D1E64B1}" type="slidenum">
              <a:rPr lang="en-US" smtClean="0"/>
              <a:pPr>
                <a:defRPr/>
              </a:pPr>
              <a:t>124</a:t>
            </a:fld>
            <a:endParaRPr lang="en-US"/>
          </a:p>
        </p:txBody>
      </p:sp>
      <p:pic>
        <p:nvPicPr>
          <p:cNvPr id="234501" name="Picture 5" descr="C:\Users\Jack A. Naglieri PhD\Desktop\screen saver\DSC0194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6750" y="2914650"/>
            <a:ext cx="3773050" cy="3117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p:cNvSpPr>
            <a:spLocks noGrp="1"/>
          </p:cNvSpPr>
          <p:nvPr>
            <p:ph type="ftr" sz="quarter" idx="4294967295"/>
          </p:nvPr>
        </p:nvSpPr>
        <p:spPr>
          <a:xfrm>
            <a:off x="3962400" y="6408738"/>
            <a:ext cx="2768600" cy="365125"/>
          </a:xfrm>
          <a:prstGeom prst="rect">
            <a:avLst/>
          </a:prstGeom>
        </p:spPr>
        <p:txBody>
          <a:bodyPr/>
          <a:lstStyle/>
          <a:p>
            <a:pPr>
              <a:defRPr/>
            </a:pPr>
            <a:endParaRPr lang="en-US"/>
          </a:p>
        </p:txBody>
      </p:sp>
      <p:sp>
        <p:nvSpPr>
          <p:cNvPr id="5" name="Slide Number Placeholder 3"/>
          <p:cNvSpPr>
            <a:spLocks noGrp="1"/>
          </p:cNvSpPr>
          <p:nvPr>
            <p:ph type="sldNum" sz="quarter" idx="12"/>
          </p:nvPr>
        </p:nvSpPr>
        <p:spPr/>
        <p:txBody>
          <a:bodyPr/>
          <a:lstStyle/>
          <a:p>
            <a:pPr>
              <a:defRPr/>
            </a:pPr>
            <a:fld id="{831CBACD-9ACB-4593-ACC2-66D00B61909B}" type="slidenum">
              <a:rPr lang="en-US"/>
              <a:pPr>
                <a:defRPr/>
              </a:pPr>
              <a:t>125</a:t>
            </a:fld>
            <a:endParaRPr lang="en-US"/>
          </a:p>
        </p:txBody>
      </p:sp>
      <p:pic>
        <p:nvPicPr>
          <p:cNvPr id="244740" name="Picture 7"/>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85800" y="0"/>
            <a:ext cx="7924800" cy="6858000"/>
          </a:xfrm>
          <a:prstGeom prst="rect">
            <a:avLst/>
          </a:prstGeom>
          <a:noFill/>
          <a:ln w="9525">
            <a:solidFill>
              <a:schemeClr val="tx1"/>
            </a:solidFill>
            <a:miter lim="800000"/>
            <a:headEnd/>
            <a:tailEnd/>
          </a:ln>
        </p:spPr>
      </p:pic>
      <p:pic>
        <p:nvPicPr>
          <p:cNvPr id="244741" name="Picture 8"/>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105400" y="2895600"/>
            <a:ext cx="3251200" cy="712788"/>
          </a:xfrm>
          <a:prstGeom prst="rect">
            <a:avLst/>
          </a:prstGeom>
          <a:noFill/>
          <a:ln w="9525">
            <a:noFill/>
            <a:miter lim="800000"/>
            <a:headEnd/>
            <a:tailEnd/>
          </a:ln>
        </p:spPr>
      </p:pic>
    </p:spTree>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Footer Placeholder 2"/>
          <p:cNvSpPr>
            <a:spLocks noGrp="1"/>
          </p:cNvSpPr>
          <p:nvPr>
            <p:ph type="ftr" sz="quarter" idx="4294967295"/>
          </p:nvPr>
        </p:nvSpPr>
        <p:spPr bwMode="auto">
          <a:xfrm>
            <a:off x="3962400" y="6408738"/>
            <a:ext cx="2768600" cy="365125"/>
          </a:xfrm>
          <a:prstGeom prst="rect">
            <a:avLst/>
          </a:prstGeom>
          <a:ln>
            <a:miter lim="800000"/>
            <a:headEnd/>
            <a:tailEnd/>
          </a:ln>
        </p:spPr>
        <p:txBody>
          <a:bodyPr wrap="square" lIns="91440" tIns="45720" rIns="91440" bIns="45720" numCol="1" anchorCtr="0" compatLnSpc="1">
            <a:prstTxWarp prst="textNoShape">
              <a:avLst/>
            </a:prstTxWarp>
          </a:bodyPr>
          <a:lstStyle/>
          <a:p>
            <a:pPr>
              <a:defRPr/>
            </a:pPr>
            <a:endParaRPr lang="en-US" dirty="0">
              <a:solidFill>
                <a:srgbClr val="FFFF00"/>
              </a:solidFill>
            </a:endParaRPr>
          </a:p>
        </p:txBody>
      </p:sp>
      <p:sp>
        <p:nvSpPr>
          <p:cNvPr id="234499" name="Slide Number Placeholder 3"/>
          <p:cNvSpPr>
            <a:spLocks noGrp="1"/>
          </p:cNvSpPr>
          <p:nvPr>
            <p:ph type="sldNum" sz="quarter" idx="12"/>
          </p:nvPr>
        </p:nvSpPr>
        <p:spPr bwMode="auto">
          <a:ln>
            <a:miter lim="800000"/>
            <a:headEnd/>
            <a:tailEnd/>
          </a:ln>
        </p:spPr>
        <p:txBody>
          <a:bodyPr wrap="square" lIns="91440" tIns="45720" rIns="91440" bIns="45720" numCol="1" anchorCtr="0" compatLnSpc="1">
            <a:prstTxWarp prst="textNoShape">
              <a:avLst/>
            </a:prstTxWarp>
          </a:bodyPr>
          <a:lstStyle/>
          <a:p>
            <a:pPr>
              <a:defRPr/>
            </a:pPr>
            <a:fld id="{8DB16286-106D-4E48-9E18-F25C31B4A2A6}" type="slidenum">
              <a:rPr lang="en-US" smtClean="0"/>
              <a:pPr>
                <a:defRPr/>
              </a:pPr>
              <a:t>126</a:t>
            </a:fld>
            <a:endParaRPr lang="en-US"/>
          </a:p>
        </p:txBody>
      </p:sp>
      <p:sp>
        <p:nvSpPr>
          <p:cNvPr id="1317890" name="Rectangle 2"/>
          <p:cNvSpPr>
            <a:spLocks noGrp="1" noChangeArrowheads="1"/>
          </p:cNvSpPr>
          <p:nvPr>
            <p:ph type="title"/>
          </p:nvPr>
        </p:nvSpPr>
        <p:spPr/>
        <p:txBody>
          <a:bodyPr/>
          <a:lstStyle/>
          <a:p>
            <a:pPr eaLnBrk="1" fontAlgn="auto" hangingPunct="1">
              <a:spcAft>
                <a:spcPts val="0"/>
              </a:spcAft>
              <a:defRPr/>
            </a:pPr>
            <a:r>
              <a:rPr lang="en-US"/>
              <a:t>English Spanish CAS</a:t>
            </a:r>
          </a:p>
        </p:txBody>
      </p:sp>
      <p:pic>
        <p:nvPicPr>
          <p:cNvPr id="23654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1295400"/>
            <a:ext cx="7620000" cy="4800600"/>
          </a:xfrm>
          <a:prstGeom prst="rect">
            <a:avLst/>
          </a:prstGeom>
          <a:noFill/>
          <a:ln w="12700" cap="sq">
            <a:noFill/>
            <a:miter lim="800000"/>
            <a:headEnd type="none" w="sm" len="sm"/>
            <a:tailEnd type="none" w="sm" len="sm"/>
          </a:ln>
        </p:spPr>
      </p:pic>
      <p:sp>
        <p:nvSpPr>
          <p:cNvPr id="2" name="Right Arrow 1"/>
          <p:cNvSpPr/>
          <p:nvPr/>
        </p:nvSpPr>
        <p:spPr>
          <a:xfrm rot="16673037">
            <a:off x="2307771" y="5834181"/>
            <a:ext cx="957943" cy="762000"/>
          </a:xfrm>
          <a:prstGeom prst="rightArrow">
            <a:avLst/>
          </a:prstGeom>
          <a:solidFill>
            <a:srgbClr val="FF0000"/>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6673037">
            <a:off x="3839029" y="5834181"/>
            <a:ext cx="957943" cy="762000"/>
          </a:xfrm>
          <a:prstGeom prst="rightArrow">
            <a:avLst/>
          </a:prstGeom>
          <a:solidFill>
            <a:srgbClr val="FF0000"/>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16673037">
            <a:off x="6299200" y="5834182"/>
            <a:ext cx="957943" cy="762000"/>
          </a:xfrm>
          <a:prstGeom prst="rightArrow">
            <a:avLst/>
          </a:prstGeom>
          <a:solidFill>
            <a:srgbClr val="FF0000"/>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3"/>
          <p:cNvSpPr>
            <a:spLocks noGrp="1" noChangeArrowheads="1"/>
          </p:cNvSpPr>
          <p:nvPr>
            <p:ph sz="half" idx="1"/>
          </p:nvPr>
        </p:nvSpPr>
        <p:spPr>
          <a:xfrm>
            <a:off x="685800" y="1447800"/>
            <a:ext cx="7696200" cy="5029200"/>
          </a:xfrm>
        </p:spPr>
        <p:txBody>
          <a:bodyPr/>
          <a:lstStyle/>
          <a:p>
            <a:pPr eaLnBrk="1" hangingPunct="1">
              <a:tabLst>
                <a:tab pos="4572000" algn="r"/>
              </a:tabLst>
            </a:pPr>
            <a:r>
              <a:rPr lang="en-US" dirty="0"/>
              <a:t>The PASS cognitive weakness profiles on both the Spanish and English versions of the </a:t>
            </a:r>
            <a:r>
              <a:rPr lang="en-US" dirty="0" err="1"/>
              <a:t>CAS</a:t>
            </a:r>
            <a:r>
              <a:rPr lang="en-US" dirty="0"/>
              <a:t> were studied</a:t>
            </a:r>
          </a:p>
          <a:p>
            <a:pPr eaLnBrk="1" hangingPunct="1">
              <a:tabLst>
                <a:tab pos="4572000" algn="r"/>
              </a:tabLst>
            </a:pPr>
            <a:r>
              <a:rPr lang="en-US" dirty="0"/>
              <a:t>90% of the time children had the same PASS weakness on both the English AND Spanish versions of the </a:t>
            </a:r>
            <a:r>
              <a:rPr lang="en-US" dirty="0" err="1"/>
              <a:t>CAS</a:t>
            </a:r>
            <a:r>
              <a:rPr lang="en-US" dirty="0"/>
              <a:t>:</a:t>
            </a:r>
          </a:p>
          <a:p>
            <a:pPr lvl="1" eaLnBrk="1" hangingPunct="1">
              <a:tabLst>
                <a:tab pos="4572000" algn="r"/>
              </a:tabLst>
            </a:pPr>
            <a:r>
              <a:rPr lang="en-US" dirty="0"/>
              <a:t>Planning 	92.7% </a:t>
            </a:r>
          </a:p>
          <a:p>
            <a:pPr lvl="1" eaLnBrk="1" hangingPunct="1">
              <a:tabLst>
                <a:tab pos="4572000" algn="r"/>
              </a:tabLst>
            </a:pPr>
            <a:r>
              <a:rPr lang="en-US" dirty="0"/>
              <a:t>Simultaneous 	89.1%</a:t>
            </a:r>
          </a:p>
          <a:p>
            <a:pPr lvl="1" eaLnBrk="1" hangingPunct="1">
              <a:tabLst>
                <a:tab pos="4572000" algn="r"/>
              </a:tabLst>
            </a:pPr>
            <a:r>
              <a:rPr lang="en-US" dirty="0"/>
              <a:t>Attention 	100%</a:t>
            </a:r>
          </a:p>
          <a:p>
            <a:pPr lvl="1" eaLnBrk="1" hangingPunct="1">
              <a:tabLst>
                <a:tab pos="4572000" algn="r"/>
              </a:tabLst>
            </a:pPr>
            <a:r>
              <a:rPr lang="en-US" dirty="0"/>
              <a:t>Successive 	78.2%</a:t>
            </a:r>
          </a:p>
        </p:txBody>
      </p:sp>
      <p:sp>
        <p:nvSpPr>
          <p:cNvPr id="235524" name="Slide Number Placeholder 5"/>
          <p:cNvSpPr>
            <a:spLocks noGrp="1"/>
          </p:cNvSpPr>
          <p:nvPr>
            <p:ph type="sldNum" sz="quarter" idx="12"/>
          </p:nvPr>
        </p:nvSpPr>
        <p:spPr bwMode="auto">
          <a:ln>
            <a:miter lim="800000"/>
            <a:headEnd/>
            <a:tailEnd/>
          </a:ln>
        </p:spPr>
        <p:txBody>
          <a:bodyPr wrap="square" lIns="91440" tIns="45720" rIns="91440" bIns="45720" numCol="1" anchorCtr="0" compatLnSpc="1">
            <a:prstTxWarp prst="textNoShape">
              <a:avLst/>
            </a:prstTxWarp>
          </a:bodyPr>
          <a:lstStyle/>
          <a:p>
            <a:pPr>
              <a:defRPr/>
            </a:pPr>
            <a:fld id="{EA8FD715-CDDE-45A2-9372-AD50D2ADFABC}" type="slidenum">
              <a:rPr lang="en-US" smtClean="0"/>
              <a:pPr>
                <a:defRPr/>
              </a:pPr>
              <a:t>127</a:t>
            </a:fld>
            <a:endParaRPr lang="en-US"/>
          </a:p>
        </p:txBody>
      </p:sp>
      <p:sp>
        <p:nvSpPr>
          <p:cNvPr id="1318914" name="Rectangle 2"/>
          <p:cNvSpPr>
            <a:spLocks noGrp="1" noChangeArrowheads="1"/>
          </p:cNvSpPr>
          <p:nvPr>
            <p:ph type="title"/>
          </p:nvPr>
        </p:nvSpPr>
        <p:spPr/>
        <p:txBody>
          <a:bodyPr/>
          <a:lstStyle/>
          <a:p>
            <a:pPr eaLnBrk="1" fontAlgn="auto" hangingPunct="1">
              <a:spcAft>
                <a:spcPts val="0"/>
              </a:spcAft>
              <a:defRPr/>
            </a:pPr>
            <a:r>
              <a:rPr lang="en-US"/>
              <a:t>English Spanish CAS Summary</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57200" y="1365504"/>
            <a:ext cx="1752600" cy="4641787"/>
          </a:xfrm>
        </p:spPr>
        <p:txBody>
          <a:bodyPr/>
          <a:lstStyle/>
          <a:p>
            <a:r>
              <a:rPr lang="en-US" dirty="0"/>
              <a:t>SLD and PASS scores</a:t>
            </a:r>
          </a:p>
        </p:txBody>
      </p:sp>
      <p:sp>
        <p:nvSpPr>
          <p:cNvPr id="6" name="Title 5"/>
          <p:cNvSpPr>
            <a:spLocks noGrp="1"/>
          </p:cNvSpPr>
          <p:nvPr>
            <p:ph type="title"/>
          </p:nvPr>
        </p:nvSpPr>
        <p:spPr/>
        <p:txBody>
          <a:bodyPr>
            <a:normAutofit fontScale="90000"/>
          </a:bodyPr>
          <a:lstStyle/>
          <a:p>
            <a:r>
              <a:rPr lang="en-US" dirty="0"/>
              <a:t>Otero, Gonzales, </a:t>
            </a:r>
            <a:r>
              <a:rPr lang="en-US" err="1"/>
              <a:t>Naglieri</a:t>
            </a:r>
            <a:r>
              <a:rPr lang="en-US" dirty="0"/>
              <a:t> (</a:t>
            </a:r>
            <a:r>
              <a:rPr lang="en-US"/>
              <a:t>2013</a:t>
            </a:r>
            <a:r>
              <a:rPr lang="en-US" dirty="0"/>
              <a:t>)</a:t>
            </a:r>
          </a:p>
        </p:txBody>
      </p:sp>
      <p:sp>
        <p:nvSpPr>
          <p:cNvPr id="5" name="Slide Number Placeholder 4"/>
          <p:cNvSpPr>
            <a:spLocks noGrp="1"/>
          </p:cNvSpPr>
          <p:nvPr>
            <p:ph type="sldNum" sz="quarter" idx="12"/>
          </p:nvPr>
        </p:nvSpPr>
        <p:spPr/>
        <p:txBody>
          <a:bodyPr/>
          <a:lstStyle/>
          <a:p>
            <a:pPr>
              <a:defRPr/>
            </a:pPr>
            <a:fld id="{5D3E1D43-C1AE-4875-BA43-48C579FB9E60}" type="slidenum">
              <a:rPr lang="en-US" smtClean="0"/>
              <a:pPr>
                <a:defRPr/>
              </a:pPr>
              <a:t>128</a:t>
            </a:fld>
            <a:endParaRPr lang="en-US"/>
          </a:p>
        </p:txBody>
      </p:sp>
      <p:grpSp>
        <p:nvGrpSpPr>
          <p:cNvPr id="10" name="Group 9"/>
          <p:cNvGrpSpPr/>
          <p:nvPr/>
        </p:nvGrpSpPr>
        <p:grpSpPr>
          <a:xfrm>
            <a:off x="2413000" y="1308100"/>
            <a:ext cx="6731000" cy="5549900"/>
            <a:chOff x="2160914" y="1308100"/>
            <a:chExt cx="6983086" cy="5549900"/>
          </a:xfrm>
        </p:grpSpPr>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60914" y="1308100"/>
              <a:ext cx="6983086" cy="698500"/>
            </a:xfrm>
            <a:prstGeom prst="rect">
              <a:avLst/>
            </a:prstGeom>
            <a:noFill/>
            <a:ln w="9525">
              <a:noFill/>
              <a:miter lim="800000"/>
              <a:headEnd/>
              <a:tailEnd/>
            </a:ln>
          </p:spPr>
        </p:pic>
        <p:pic>
          <p:nvPicPr>
            <p:cNvPr id="45363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60914" y="1828800"/>
              <a:ext cx="6983086" cy="5029200"/>
            </a:xfrm>
            <a:prstGeom prst="rect">
              <a:avLst/>
            </a:prstGeom>
            <a:noFill/>
            <a:ln w="9525">
              <a:noFill/>
              <a:miter lim="800000"/>
              <a:headEnd/>
              <a:tailEnd/>
            </a:ln>
          </p:spPr>
        </p:pic>
      </p:gr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31800" y="1136905"/>
            <a:ext cx="8229600" cy="1949196"/>
          </a:xfrm>
        </p:spPr>
        <p:txBody>
          <a:bodyPr/>
          <a:lstStyle/>
          <a:p>
            <a:r>
              <a:rPr lang="en-US" sz="2000" dirty="0"/>
              <a:t>“Fagan (2000) as well as Suzuki and Valencia (1997) suggested that a cognitive processing approach like that used in the CAS would avoid the knowledge base required to answer verbal and quantitative questions found on most traditional IQ tests and would be more appropriate for culturally and linguistically diverse populations. The results of this study support the assertion (p. 8).”</a:t>
            </a:r>
          </a:p>
        </p:txBody>
      </p:sp>
      <p:sp>
        <p:nvSpPr>
          <p:cNvPr id="3" name="Title 2"/>
          <p:cNvSpPr>
            <a:spLocks noGrp="1"/>
          </p:cNvSpPr>
          <p:nvPr>
            <p:ph type="title"/>
          </p:nvPr>
        </p:nvSpPr>
        <p:spPr>
          <a:xfrm>
            <a:off x="457200" y="274638"/>
            <a:ext cx="8229600" cy="779462"/>
          </a:xfrm>
        </p:spPr>
        <p:txBody>
          <a:bodyPr>
            <a:normAutofit fontScale="90000"/>
          </a:bodyPr>
          <a:lstStyle/>
          <a:p>
            <a:r>
              <a:rPr lang="en-US" dirty="0"/>
              <a:t>Otero, Gonzales, </a:t>
            </a:r>
            <a:r>
              <a:rPr lang="en-US" err="1"/>
              <a:t>Naglieri</a:t>
            </a:r>
            <a:r>
              <a:rPr lang="en-US" dirty="0"/>
              <a:t> (</a:t>
            </a:r>
            <a:r>
              <a:rPr lang="en-US"/>
              <a:t>2013</a:t>
            </a:r>
            <a:r>
              <a:rPr lang="en-US" dirty="0"/>
              <a:t>)</a:t>
            </a:r>
          </a:p>
        </p:txBody>
      </p:sp>
      <p:sp>
        <p:nvSpPr>
          <p:cNvPr id="4" name="Footer Placeholder 3"/>
          <p:cNvSpPr>
            <a:spLocks noGrp="1"/>
          </p:cNvSpPr>
          <p:nvPr>
            <p:ph type="ftr" sz="quarter" idx="4294967295"/>
          </p:nvPr>
        </p:nvSpPr>
        <p:spPr>
          <a:xfrm>
            <a:off x="767080" y="7253288"/>
            <a:ext cx="2768600" cy="365125"/>
          </a:xfrm>
          <a:prstGeom prst="rect">
            <a:avLst/>
          </a:prstGeom>
        </p:spPr>
        <p:txBody>
          <a:bodyPr/>
          <a:lstStyle/>
          <a:p>
            <a:pPr algn="ctr">
              <a:defRPr/>
            </a:pPr>
            <a:endParaRPr lang="en-US" dirty="0">
              <a:solidFill>
                <a:srgbClr val="FFFF00"/>
              </a:solidFill>
            </a:endParaRPr>
          </a:p>
        </p:txBody>
      </p:sp>
      <p:sp>
        <p:nvSpPr>
          <p:cNvPr id="5" name="Slide Number Placeholder 4"/>
          <p:cNvSpPr>
            <a:spLocks noGrp="1"/>
          </p:cNvSpPr>
          <p:nvPr>
            <p:ph type="sldNum" sz="quarter" idx="12"/>
          </p:nvPr>
        </p:nvSpPr>
        <p:spPr/>
        <p:txBody>
          <a:bodyPr/>
          <a:lstStyle/>
          <a:p>
            <a:pPr>
              <a:defRPr/>
            </a:pPr>
            <a:fld id="{B5038878-31BC-41E9-8299-8AFEA2B13F5C}" type="slidenum">
              <a:rPr lang="en-US" smtClean="0"/>
              <a:pPr>
                <a:defRPr/>
              </a:pPr>
              <a:t>129</a:t>
            </a:fld>
            <a:endParaRPr lang="en-US" dirty="0"/>
          </a:p>
        </p:txBody>
      </p:sp>
      <p:grpSp>
        <p:nvGrpSpPr>
          <p:cNvPr id="8" name="Group 7"/>
          <p:cNvGrpSpPr/>
          <p:nvPr/>
        </p:nvGrpSpPr>
        <p:grpSpPr>
          <a:xfrm>
            <a:off x="-25400" y="3303587"/>
            <a:ext cx="9144000" cy="3554413"/>
            <a:chOff x="0" y="2652713"/>
            <a:chExt cx="10506076" cy="2933700"/>
          </a:xfrm>
        </p:grpSpPr>
        <p:pic>
          <p:nvPicPr>
            <p:cNvPr id="4546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652713"/>
              <a:ext cx="10458450" cy="1552575"/>
            </a:xfrm>
            <a:prstGeom prst="rect">
              <a:avLst/>
            </a:prstGeom>
            <a:noFill/>
            <a:ln w="9525">
              <a:noFill/>
              <a:miter lim="800000"/>
              <a:headEnd/>
              <a:tailEnd/>
            </a:ln>
          </p:spPr>
        </p:pic>
        <p:pic>
          <p:nvPicPr>
            <p:cNvPr id="45465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167188"/>
              <a:ext cx="10506076" cy="1419225"/>
            </a:xfrm>
            <a:prstGeom prst="rect">
              <a:avLst/>
            </a:prstGeom>
            <a:noFill/>
            <a:ln w="9525">
              <a:noFill/>
              <a:miter lim="800000"/>
              <a:headEnd/>
              <a:tailEnd/>
            </a:ln>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idx="1"/>
          </p:nvPr>
        </p:nvSpPr>
        <p:spPr>
          <a:xfrm>
            <a:off x="462487" y="1219200"/>
            <a:ext cx="3804713" cy="4952999"/>
          </a:xfrm>
        </p:spPr>
        <p:txBody>
          <a:bodyPr>
            <a:normAutofit/>
          </a:bodyPr>
          <a:lstStyle/>
          <a:p>
            <a:pPr marL="290513" indent="-290513"/>
            <a:r>
              <a:rPr lang="en-US" dirty="0"/>
              <a:t>Supplementary Scales: Executive Function, Working Memory, Verbal, Nonverbal, Visual and Auditory comparison, Speed/Fluency</a:t>
            </a:r>
          </a:p>
        </p:txBody>
      </p:sp>
      <p:sp>
        <p:nvSpPr>
          <p:cNvPr id="4" name="Slide Number Placeholder 3"/>
          <p:cNvSpPr>
            <a:spLocks noGrp="1"/>
          </p:cNvSpPr>
          <p:nvPr>
            <p:ph type="sldNum" sz="quarter" idx="12"/>
          </p:nvPr>
        </p:nvSpPr>
        <p:spPr/>
        <p:txBody>
          <a:bodyPr/>
          <a:lstStyle/>
          <a:p>
            <a:pPr>
              <a:defRPr/>
            </a:pPr>
            <a:fld id="{D95AB7BE-7518-4FC5-B061-EED165ADFA96}" type="slidenum">
              <a:rPr lang="en-US" smtClean="0"/>
              <a:pPr>
                <a:defRPr/>
              </a:pPr>
              <a:t>13</a:t>
            </a:fld>
            <a:endParaRPr lang="en-US"/>
          </a:p>
        </p:txBody>
      </p:sp>
      <p:sp>
        <p:nvSpPr>
          <p:cNvPr id="5" name="Title 4"/>
          <p:cNvSpPr>
            <a:spLocks noGrp="1"/>
          </p:cNvSpPr>
          <p:nvPr>
            <p:ph type="title"/>
          </p:nvPr>
        </p:nvSpPr>
        <p:spPr/>
        <p:txBody>
          <a:bodyPr>
            <a:normAutofit/>
          </a:bodyPr>
          <a:lstStyle/>
          <a:p>
            <a:r>
              <a:rPr lang="en-US" dirty="0"/>
              <a:t>CAS2</a:t>
            </a:r>
          </a:p>
        </p:txBody>
      </p:sp>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035268" y="4644573"/>
            <a:ext cx="2656115" cy="179977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47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16857"/>
            <a:ext cx="4552950" cy="6346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731415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accent1"/>
            </a:solidFill>
          </a:ln>
        </p:spPr>
        <p:txBody>
          <a:bodyPr>
            <a:normAutofit fontScale="90000"/>
          </a:bodyPr>
          <a:lstStyle/>
          <a:p>
            <a:r>
              <a:rPr lang="en-US" dirty="0"/>
              <a:t>WJ-III and ELL Hispanic Students</a:t>
            </a:r>
            <a:br>
              <a:rPr lang="en-US" dirty="0"/>
            </a:br>
            <a:r>
              <a:rPr lang="en-US" sz="2400" dirty="0"/>
              <a:t>(Sotelo-</a:t>
            </a:r>
            <a:r>
              <a:rPr lang="en-US" sz="2400" dirty="0" err="1"/>
              <a:t>Dynega</a:t>
            </a:r>
            <a:r>
              <a:rPr lang="en-US" sz="2400" dirty="0"/>
              <a:t>, Ortiz, Flanagan &amp; Chaplin, 2013)</a:t>
            </a:r>
          </a:p>
        </p:txBody>
      </p:sp>
      <p:sp>
        <p:nvSpPr>
          <p:cNvPr id="3" name="Footer Placeholder 2"/>
          <p:cNvSpPr>
            <a:spLocks noGrp="1"/>
          </p:cNvSpPr>
          <p:nvPr>
            <p:ph type="ftr" sz="quarter" idx="4294967295"/>
          </p:nvPr>
        </p:nvSpPr>
        <p:spPr>
          <a:xfrm>
            <a:off x="767080" y="7253288"/>
            <a:ext cx="2768600" cy="365125"/>
          </a:xfrm>
          <a:prstGeom prst="rect">
            <a:avLst/>
          </a:prstGeom>
        </p:spPr>
        <p:txBody>
          <a:bodyPr/>
          <a:lstStyle/>
          <a:p>
            <a:pPr>
              <a:defRPr/>
            </a:pPr>
            <a:r>
              <a:rPr lang="en-US"/>
              <a:t>Slides by Jack A. Naglieri, Ph.D. (jnaglieri@gmail.com)</a:t>
            </a:r>
            <a:endParaRPr lang="en-US" dirty="0"/>
          </a:p>
        </p:txBody>
      </p:sp>
      <p:sp>
        <p:nvSpPr>
          <p:cNvPr id="4" name="Slide Number Placeholder 3"/>
          <p:cNvSpPr>
            <a:spLocks noGrp="1"/>
          </p:cNvSpPr>
          <p:nvPr>
            <p:ph type="sldNum" sz="quarter" idx="12"/>
          </p:nvPr>
        </p:nvSpPr>
        <p:spPr/>
        <p:txBody>
          <a:bodyPr/>
          <a:lstStyle/>
          <a:p>
            <a:pPr>
              <a:defRPr/>
            </a:pPr>
            <a:fld id="{41402126-A2CE-4635-A6B0-25B268054134}" type="slidenum">
              <a:rPr lang="en-US" smtClean="0"/>
              <a:pPr>
                <a:defRPr/>
              </a:pPr>
              <a:t>130</a:t>
            </a:fld>
            <a:endParaRPr lang="en-US" dirty="0"/>
          </a:p>
        </p:txBody>
      </p:sp>
      <p:pic>
        <p:nvPicPr>
          <p:cNvPr id="6" name="Picture 5" descr="WJ3 for Ells 2013 - Windows Photo Viewe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806700" y="1368364"/>
            <a:ext cx="6337300" cy="5489636"/>
          </a:xfrm>
          <a:prstGeom prst="rect">
            <a:avLst/>
          </a:prstGeom>
        </p:spPr>
      </p:pic>
      <p:sp>
        <p:nvSpPr>
          <p:cNvPr id="7" name="Rounded Rectangular Callout 6"/>
          <p:cNvSpPr/>
          <p:nvPr/>
        </p:nvSpPr>
        <p:spPr bwMode="auto">
          <a:xfrm>
            <a:off x="520700" y="1590798"/>
            <a:ext cx="2019300" cy="1736646"/>
          </a:xfrm>
          <a:prstGeom prst="wedgeRoundRectCallout">
            <a:avLst>
              <a:gd name="adj1" fmla="val 65095"/>
              <a:gd name="adj2" fmla="val 11970"/>
              <a:gd name="adj3" fmla="val 16667"/>
            </a:avLst>
          </a:prstGeom>
          <a:solidFill>
            <a:srgbClr val="FFFFD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cs typeface="Times New Roman" pitchFamily="18" charset="0"/>
              </a:rPr>
              <a:t>11 point mean score difference in GAI</a:t>
            </a:r>
            <a:r>
              <a:rPr kumimoji="0" lang="en-US" sz="2400" b="0" i="0" u="none" strike="noStrike" cap="none" normalizeH="0" dirty="0">
                <a:ln>
                  <a:noFill/>
                </a:ln>
                <a:solidFill>
                  <a:schemeClr val="tx1"/>
                </a:solidFill>
                <a:effectLst/>
                <a:latin typeface="Times New Roman" pitchFamily="18" charset="0"/>
                <a:cs typeface="Times New Roman" pitchFamily="18" charset="0"/>
              </a:rPr>
              <a:t> </a:t>
            </a: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8" name="Rounded Rectangular Callout 7"/>
          <p:cNvSpPr/>
          <p:nvPr/>
        </p:nvSpPr>
        <p:spPr bwMode="auto">
          <a:xfrm>
            <a:off x="419100" y="4689599"/>
            <a:ext cx="2019300" cy="1736646"/>
          </a:xfrm>
          <a:prstGeom prst="wedgeRoundRectCallout">
            <a:avLst>
              <a:gd name="adj1" fmla="val 65095"/>
              <a:gd name="adj2" fmla="val 11970"/>
              <a:gd name="adj3" fmla="val 16667"/>
            </a:avLst>
          </a:prstGeom>
          <a:solidFill>
            <a:srgbClr val="FFFFD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cs typeface="Times New Roman" pitchFamily="18" charset="0"/>
              </a:rPr>
              <a:t>As English</a:t>
            </a:r>
            <a:r>
              <a:rPr kumimoji="0" lang="en-US" sz="2400" b="0" i="0" u="none" strike="noStrike" cap="none" normalizeH="0" dirty="0">
                <a:ln>
                  <a:noFill/>
                </a:ln>
                <a:solidFill>
                  <a:schemeClr val="tx1"/>
                </a:solidFill>
                <a:effectLst/>
                <a:latin typeface="Times New Roman" pitchFamily="18" charset="0"/>
                <a:cs typeface="Times New Roman" pitchFamily="18" charset="0"/>
              </a:rPr>
              <a:t> skills go down so does the </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GAI</a:t>
            </a:r>
            <a:r>
              <a:rPr kumimoji="0" lang="en-US" sz="2400" b="0" i="0" u="none" strike="noStrike" cap="none" normalizeH="0" dirty="0">
                <a:ln>
                  <a:noFill/>
                </a:ln>
                <a:solidFill>
                  <a:schemeClr val="tx1"/>
                </a:solidFill>
                <a:effectLst/>
                <a:latin typeface="Times New Roman" pitchFamily="18" charset="0"/>
                <a:cs typeface="Times New Roman" pitchFamily="18" charset="0"/>
              </a:rPr>
              <a:t> </a:t>
            </a: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12473503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International PASS Results</a:t>
            </a:r>
          </a:p>
        </p:txBody>
      </p:sp>
      <p:sp>
        <p:nvSpPr>
          <p:cNvPr id="6" name="Text Placeholder 5"/>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B5038878-31BC-41E9-8299-8AFEA2B13F5C}" type="slidenum">
              <a:rPr lang="en-US" smtClean="0"/>
              <a:pPr>
                <a:defRPr/>
              </a:pPr>
              <a:t>131</a:t>
            </a:fld>
            <a:endParaRPr lang="en-US" dirty="0"/>
          </a:p>
        </p:txBody>
      </p:sp>
    </p:spTree>
    <p:extLst>
      <p:ext uri="{BB962C8B-B14F-4D97-AF65-F5344CB8AC3E}">
        <p14:creationId xmlns:p14="http://schemas.microsoft.com/office/powerpoint/2010/main" val="252582756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7" name="Rectangle 3"/>
          <p:cNvSpPr>
            <a:spLocks noGrp="1" noChangeArrowheads="1"/>
          </p:cNvSpPr>
          <p:nvPr>
            <p:ph idx="1"/>
          </p:nvPr>
        </p:nvSpPr>
        <p:spPr>
          <a:xfrm>
            <a:off x="457200" y="1365250"/>
            <a:ext cx="8229600" cy="4641850"/>
          </a:xfrm>
        </p:spPr>
        <p:txBody>
          <a:bodyPr>
            <a:normAutofit/>
          </a:bodyPr>
          <a:lstStyle/>
          <a:p>
            <a:pPr marL="365760" indent="-256032" eaLnBrk="1" fontAlgn="auto" hangingPunct="1">
              <a:lnSpc>
                <a:spcPct val="90000"/>
              </a:lnSpc>
              <a:spcAft>
                <a:spcPts val="0"/>
              </a:spcAft>
              <a:buFont typeface="Wingdings 3"/>
              <a:buChar char=""/>
              <a:tabLst>
                <a:tab pos="5429250" algn="dec"/>
                <a:tab pos="6858000" algn="dec"/>
              </a:tabLst>
              <a:defRPr/>
            </a:pPr>
            <a:r>
              <a:rPr lang="en-US" sz="2400"/>
              <a:t>186 Dutch Children</a:t>
            </a:r>
          </a:p>
          <a:p>
            <a:pPr marL="365760" indent="-256032" eaLnBrk="1" fontAlgn="auto" hangingPunct="1">
              <a:lnSpc>
                <a:spcPct val="90000"/>
              </a:lnSpc>
              <a:spcAft>
                <a:spcPts val="0"/>
              </a:spcAft>
              <a:buFont typeface="Wingdings 3"/>
              <a:buChar char=""/>
              <a:tabLst>
                <a:tab pos="5429250" algn="dec"/>
                <a:tab pos="6858000" algn="dec"/>
              </a:tabLst>
              <a:defRPr/>
            </a:pPr>
            <a:endParaRPr lang="en-US" sz="2400"/>
          </a:p>
          <a:p>
            <a:pPr marL="365760" indent="-256032" eaLnBrk="1" fontAlgn="auto" hangingPunct="1">
              <a:lnSpc>
                <a:spcPct val="90000"/>
              </a:lnSpc>
              <a:spcAft>
                <a:spcPts val="0"/>
              </a:spcAft>
              <a:buFont typeface="Wingdings 3"/>
              <a:buChar char=""/>
              <a:tabLst>
                <a:tab pos="5429250" algn="dec"/>
                <a:tab pos="6858000" algn="dec"/>
              </a:tabLst>
              <a:defRPr/>
            </a:pPr>
            <a:endParaRPr lang="en-US" sz="2400"/>
          </a:p>
          <a:p>
            <a:pPr marL="365760" indent="-256032" eaLnBrk="1" fontAlgn="auto" hangingPunct="1">
              <a:lnSpc>
                <a:spcPct val="90000"/>
              </a:lnSpc>
              <a:spcAft>
                <a:spcPts val="0"/>
              </a:spcAft>
              <a:buFont typeface="Wingdings 3"/>
              <a:buChar char=""/>
              <a:tabLst>
                <a:tab pos="5429250" algn="dec"/>
                <a:tab pos="6858000" algn="dec"/>
              </a:tabLst>
              <a:defRPr/>
            </a:pPr>
            <a:endParaRPr lang="en-US" sz="2400"/>
          </a:p>
          <a:p>
            <a:pPr marL="621792" lvl="1" eaLnBrk="1" fontAlgn="auto" hangingPunct="1">
              <a:lnSpc>
                <a:spcPct val="90000"/>
              </a:lnSpc>
              <a:spcBef>
                <a:spcPts val="324"/>
              </a:spcBef>
              <a:spcAft>
                <a:spcPts val="0"/>
              </a:spcAft>
              <a:buFont typeface="Wingdings" pitchFamily="2" charset="2"/>
              <a:buNone/>
              <a:tabLst>
                <a:tab pos="5429250" algn="dec"/>
                <a:tab pos="6858000" algn="dec"/>
              </a:tabLst>
              <a:defRPr/>
            </a:pPr>
            <a:r>
              <a:rPr lang="en-US" sz="2000" u="sng"/>
              <a:t>PASS Scale	Mean	SD</a:t>
            </a:r>
          </a:p>
          <a:p>
            <a:pPr marL="621792" lvl="1" eaLnBrk="1" fontAlgn="auto" hangingPunct="1">
              <a:lnSpc>
                <a:spcPct val="90000"/>
              </a:lnSpc>
              <a:spcBef>
                <a:spcPts val="324"/>
              </a:spcBef>
              <a:spcAft>
                <a:spcPts val="0"/>
              </a:spcAft>
              <a:buFont typeface="Wingdings" pitchFamily="2" charset="2"/>
              <a:buNone/>
              <a:tabLst>
                <a:tab pos="5429250" algn="dec"/>
                <a:tab pos="6858000" algn="dec"/>
              </a:tabLst>
              <a:defRPr/>
            </a:pPr>
            <a:r>
              <a:rPr lang="en-US" sz="2000"/>
              <a:t>Planning	98.3 	11.0</a:t>
            </a:r>
          </a:p>
          <a:p>
            <a:pPr marL="621792" lvl="1" eaLnBrk="1" fontAlgn="auto" hangingPunct="1">
              <a:lnSpc>
                <a:spcPct val="90000"/>
              </a:lnSpc>
              <a:spcBef>
                <a:spcPts val="324"/>
              </a:spcBef>
              <a:spcAft>
                <a:spcPts val="0"/>
              </a:spcAft>
              <a:buFont typeface="Wingdings" pitchFamily="2" charset="2"/>
              <a:buNone/>
              <a:tabLst>
                <a:tab pos="5429250" algn="dec"/>
                <a:tab pos="6858000" algn="dec"/>
              </a:tabLst>
              <a:defRPr/>
            </a:pPr>
            <a:r>
              <a:rPr lang="en-US" sz="2000"/>
              <a:t>Attention 	102.0 	11.7</a:t>
            </a:r>
          </a:p>
          <a:p>
            <a:pPr marL="621792" lvl="1" eaLnBrk="1" fontAlgn="auto" hangingPunct="1">
              <a:lnSpc>
                <a:spcPct val="90000"/>
              </a:lnSpc>
              <a:spcBef>
                <a:spcPts val="324"/>
              </a:spcBef>
              <a:spcAft>
                <a:spcPts val="0"/>
              </a:spcAft>
              <a:buFont typeface="Wingdings" pitchFamily="2" charset="2"/>
              <a:buNone/>
              <a:tabLst>
                <a:tab pos="5429250" algn="dec"/>
                <a:tab pos="6858000" algn="dec"/>
              </a:tabLst>
              <a:defRPr/>
            </a:pPr>
            <a:r>
              <a:rPr lang="en-US" sz="2000"/>
              <a:t>Simultaneous 	105.2 	13.0</a:t>
            </a:r>
          </a:p>
          <a:p>
            <a:pPr marL="621792" lvl="1" eaLnBrk="1" fontAlgn="auto" hangingPunct="1">
              <a:lnSpc>
                <a:spcPct val="90000"/>
              </a:lnSpc>
              <a:spcBef>
                <a:spcPts val="324"/>
              </a:spcBef>
              <a:spcAft>
                <a:spcPts val="0"/>
              </a:spcAft>
              <a:buFont typeface="Wingdings" pitchFamily="2" charset="2"/>
              <a:buNone/>
              <a:tabLst>
                <a:tab pos="5429250" algn="dec"/>
                <a:tab pos="6858000" algn="dec"/>
              </a:tabLst>
              <a:defRPr/>
            </a:pPr>
            <a:r>
              <a:rPr lang="en-US" sz="2000" u="sng"/>
              <a:t>Successive	100.9 	13.0</a:t>
            </a:r>
          </a:p>
          <a:p>
            <a:pPr marL="621792" lvl="1" eaLnBrk="1" fontAlgn="auto" hangingPunct="1">
              <a:lnSpc>
                <a:spcPct val="90000"/>
              </a:lnSpc>
              <a:spcBef>
                <a:spcPts val="324"/>
              </a:spcBef>
              <a:spcAft>
                <a:spcPts val="0"/>
              </a:spcAft>
              <a:buFont typeface="Wingdings" pitchFamily="2" charset="2"/>
              <a:buNone/>
              <a:tabLst>
                <a:tab pos="5429250" algn="dec"/>
                <a:tab pos="6858000" algn="dec"/>
              </a:tabLst>
              <a:defRPr/>
            </a:pPr>
            <a:r>
              <a:rPr lang="en-US" sz="2000" u="sng"/>
              <a:t>FULL SCALE	101.6	12.2</a:t>
            </a:r>
          </a:p>
          <a:p>
            <a:pPr marL="621792" lvl="1" eaLnBrk="1" fontAlgn="auto" hangingPunct="1">
              <a:lnSpc>
                <a:spcPct val="90000"/>
              </a:lnSpc>
              <a:spcBef>
                <a:spcPts val="324"/>
              </a:spcBef>
              <a:spcAft>
                <a:spcPts val="0"/>
              </a:spcAft>
              <a:tabLst>
                <a:tab pos="5429250" algn="dec"/>
                <a:tab pos="6858000" algn="dec"/>
              </a:tabLst>
              <a:defRPr/>
            </a:pPr>
            <a:endParaRPr lang="en-US" sz="2000"/>
          </a:p>
          <a:p>
            <a:pPr marL="365760" indent="-256032" eaLnBrk="1" fontAlgn="auto" hangingPunct="1">
              <a:lnSpc>
                <a:spcPct val="90000"/>
              </a:lnSpc>
              <a:spcAft>
                <a:spcPts val="0"/>
              </a:spcAft>
              <a:buFont typeface="Wingdings 3"/>
              <a:buChar char=""/>
              <a:tabLst>
                <a:tab pos="5429250" algn="dec"/>
                <a:tab pos="6858000" algn="dec"/>
              </a:tabLst>
              <a:defRPr/>
            </a:pPr>
            <a:endParaRPr lang="en-US" sz="2400"/>
          </a:p>
        </p:txBody>
      </p:sp>
      <p:sp>
        <p:nvSpPr>
          <p:cNvPr id="237572" name="Slide Number Placeholder 4"/>
          <p:cNvSpPr>
            <a:spLocks noGrp="1"/>
          </p:cNvSpPr>
          <p:nvPr>
            <p:ph type="sldNum" sz="quarter" idx="12"/>
          </p:nvPr>
        </p:nvSpPr>
        <p:spPr bwMode="auto">
          <a:ln>
            <a:miter lim="800000"/>
            <a:headEnd/>
            <a:tailEnd/>
          </a:ln>
        </p:spPr>
        <p:txBody>
          <a:bodyPr wrap="square" lIns="91440" tIns="45720" rIns="91440" bIns="45720" numCol="1" anchorCtr="0" compatLnSpc="1">
            <a:prstTxWarp prst="textNoShape">
              <a:avLst/>
            </a:prstTxWarp>
          </a:bodyPr>
          <a:lstStyle/>
          <a:p>
            <a:pPr>
              <a:defRPr/>
            </a:pPr>
            <a:fld id="{028C2749-F789-46C1-9D7D-9B262560D5AB}" type="slidenum">
              <a:rPr lang="en-US" smtClean="0"/>
              <a:pPr>
                <a:defRPr/>
              </a:pPr>
              <a:t>132</a:t>
            </a:fld>
            <a:endParaRPr lang="en-US"/>
          </a:p>
        </p:txBody>
      </p:sp>
      <p:sp>
        <p:nvSpPr>
          <p:cNvPr id="1327106" name="Rectangle 2"/>
          <p:cNvSpPr>
            <a:spLocks noGrp="1" noChangeArrowheads="1"/>
          </p:cNvSpPr>
          <p:nvPr>
            <p:ph type="title"/>
          </p:nvPr>
        </p:nvSpPr>
        <p:spPr/>
        <p:txBody>
          <a:bodyPr>
            <a:normAutofit/>
          </a:bodyPr>
          <a:lstStyle/>
          <a:p>
            <a:pPr eaLnBrk="1" fontAlgn="auto" hangingPunct="1">
              <a:spcAft>
                <a:spcPts val="0"/>
              </a:spcAft>
              <a:defRPr/>
            </a:pPr>
            <a:r>
              <a:rPr lang="en-US" dirty="0"/>
              <a:t>Van </a:t>
            </a:r>
            <a:r>
              <a:rPr lang="en-US" dirty="0" err="1"/>
              <a:t>Luit</a:t>
            </a:r>
            <a:r>
              <a:rPr lang="en-US" dirty="0"/>
              <a:t>, et al (2002) Dutch </a:t>
            </a:r>
          </a:p>
        </p:txBody>
      </p:sp>
      <p:pic>
        <p:nvPicPr>
          <p:cNvPr id="23962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781175"/>
            <a:ext cx="9144000" cy="5076825"/>
          </a:xfrm>
          <a:prstGeom prst="rect">
            <a:avLst/>
          </a:prstGeom>
          <a:noFill/>
          <a:ln w="12700" cap="sq">
            <a:noFill/>
            <a:miter lim="800000"/>
            <a:headEnd type="none" w="sm" len="sm"/>
            <a:tailEnd type="none" w="sm" len="sm"/>
          </a:ln>
        </p:spPr>
      </p:pic>
    </p:spTree>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6" name="Slide Number Placeholder 4"/>
          <p:cNvSpPr>
            <a:spLocks noGrp="1"/>
          </p:cNvSpPr>
          <p:nvPr>
            <p:ph type="sldNum" sz="quarter" idx="12"/>
          </p:nvPr>
        </p:nvSpPr>
        <p:spPr bwMode="auto">
          <a:xfrm>
            <a:off x="4722318" y="3246438"/>
            <a:ext cx="506907" cy="365125"/>
          </a:xfrm>
          <a:ln>
            <a:miter lim="800000"/>
            <a:headEnd/>
            <a:tailEnd/>
          </a:ln>
        </p:spPr>
        <p:txBody>
          <a:bodyPr wrap="square" lIns="91440" tIns="45720" rIns="91440" bIns="45720" numCol="1" anchorCtr="0" compatLnSpc="1">
            <a:prstTxWarp prst="textNoShape">
              <a:avLst/>
            </a:prstTxWarp>
          </a:bodyPr>
          <a:lstStyle/>
          <a:p>
            <a:pPr>
              <a:defRPr/>
            </a:pPr>
            <a:fld id="{C12A579B-3652-4F96-AAD5-BD92B40D0B67}" type="slidenum">
              <a:rPr lang="en-US" smtClean="0"/>
              <a:pPr>
                <a:defRPr/>
              </a:pPr>
              <a:t>133</a:t>
            </a:fld>
            <a:endParaRPr lang="en-US"/>
          </a:p>
        </p:txBody>
      </p:sp>
      <p:sp>
        <p:nvSpPr>
          <p:cNvPr id="1328130" name="Rectangle 2"/>
          <p:cNvSpPr>
            <a:spLocks noGrp="1" noChangeArrowheads="1"/>
          </p:cNvSpPr>
          <p:nvPr>
            <p:ph type="title"/>
          </p:nvPr>
        </p:nvSpPr>
        <p:spPr/>
        <p:txBody>
          <a:bodyPr/>
          <a:lstStyle/>
          <a:p>
            <a:pPr eaLnBrk="1" fontAlgn="auto" hangingPunct="1">
              <a:spcAft>
                <a:spcPts val="0"/>
              </a:spcAft>
              <a:defRPr/>
            </a:pPr>
            <a:r>
              <a:rPr lang="en-US"/>
              <a:t>Van Luit, et al (2002)</a:t>
            </a:r>
          </a:p>
        </p:txBody>
      </p:sp>
      <p:grpSp>
        <p:nvGrpSpPr>
          <p:cNvPr id="2" name="Group 4"/>
          <p:cNvGrpSpPr>
            <a:grpSpLocks/>
          </p:cNvGrpSpPr>
          <p:nvPr/>
        </p:nvGrpSpPr>
        <p:grpSpPr bwMode="auto">
          <a:xfrm>
            <a:off x="417513" y="1397000"/>
            <a:ext cx="8243887" cy="4597400"/>
            <a:chOff x="-153" y="596"/>
            <a:chExt cx="5913" cy="1808"/>
          </a:xfrm>
        </p:grpSpPr>
        <p:pic>
          <p:nvPicPr>
            <p:cNvPr id="240648" name="Picture 5"/>
            <p:cNvPicPr>
              <a:picLocks noChangeAspect="1" noChangeArrowheads="1"/>
            </p:cNvPicPr>
            <p:nvPr/>
          </p:nvPicPr>
          <p:blipFill>
            <a:blip r:embed="rId3" cstate="print">
              <a:lum contrast="-10000"/>
              <a:extLst>
                <a:ext uri="{28A0092B-C50C-407E-A947-70E740481C1C}">
                  <a14:useLocalDpi xmlns:a14="http://schemas.microsoft.com/office/drawing/2010/main" val="0"/>
                </a:ext>
              </a:extLst>
            </a:blip>
            <a:srcRect b="67670"/>
            <a:stretch>
              <a:fillRect/>
            </a:stretch>
          </p:blipFill>
          <p:spPr bwMode="auto">
            <a:xfrm>
              <a:off x="-153" y="596"/>
              <a:ext cx="5913" cy="1032"/>
            </a:xfrm>
            <a:prstGeom prst="rect">
              <a:avLst/>
            </a:prstGeom>
            <a:noFill/>
            <a:ln w="9525">
              <a:noFill/>
              <a:miter lim="800000"/>
              <a:headEnd/>
              <a:tailEnd/>
            </a:ln>
          </p:spPr>
        </p:pic>
        <p:pic>
          <p:nvPicPr>
            <p:cNvPr id="240649" name="Picture 6"/>
            <p:cNvPicPr>
              <a:picLocks noChangeAspect="1" noChangeArrowheads="1"/>
            </p:cNvPicPr>
            <p:nvPr/>
          </p:nvPicPr>
          <p:blipFill>
            <a:blip r:embed="rId3" cstate="print">
              <a:lum contrast="-10000"/>
              <a:extLst>
                <a:ext uri="{28A0092B-C50C-407E-A947-70E740481C1C}">
                  <a14:useLocalDpi xmlns:a14="http://schemas.microsoft.com/office/drawing/2010/main" val="0"/>
                </a:ext>
              </a:extLst>
            </a:blip>
            <a:srcRect t="43358" b="51630"/>
            <a:stretch>
              <a:fillRect/>
            </a:stretch>
          </p:blipFill>
          <p:spPr bwMode="auto">
            <a:xfrm>
              <a:off x="-153" y="1636"/>
              <a:ext cx="5913" cy="160"/>
            </a:xfrm>
            <a:prstGeom prst="rect">
              <a:avLst/>
            </a:prstGeom>
            <a:noFill/>
            <a:ln w="9525">
              <a:noFill/>
              <a:miter lim="800000"/>
              <a:headEnd/>
              <a:tailEnd/>
            </a:ln>
          </p:spPr>
        </p:pic>
        <p:pic>
          <p:nvPicPr>
            <p:cNvPr id="240650" name="Picture 7"/>
            <p:cNvPicPr>
              <a:picLocks noChangeAspect="1" noChangeArrowheads="1"/>
            </p:cNvPicPr>
            <p:nvPr/>
          </p:nvPicPr>
          <p:blipFill>
            <a:blip r:embed="rId3" cstate="print">
              <a:lum contrast="-10000"/>
              <a:extLst>
                <a:ext uri="{28A0092B-C50C-407E-A947-70E740481C1C}">
                  <a14:useLocalDpi xmlns:a14="http://schemas.microsoft.com/office/drawing/2010/main" val="0"/>
                </a:ext>
              </a:extLst>
            </a:blip>
            <a:srcRect t="59650" b="35840"/>
            <a:stretch>
              <a:fillRect/>
            </a:stretch>
          </p:blipFill>
          <p:spPr bwMode="auto">
            <a:xfrm>
              <a:off x="-153" y="1804"/>
              <a:ext cx="5913" cy="144"/>
            </a:xfrm>
            <a:prstGeom prst="rect">
              <a:avLst/>
            </a:prstGeom>
            <a:noFill/>
            <a:ln w="9525">
              <a:noFill/>
              <a:miter lim="800000"/>
              <a:headEnd/>
              <a:tailEnd/>
            </a:ln>
          </p:spPr>
        </p:pic>
        <p:pic>
          <p:nvPicPr>
            <p:cNvPr id="240651" name="Picture 8"/>
            <p:cNvPicPr>
              <a:picLocks noChangeAspect="1" noChangeArrowheads="1"/>
            </p:cNvPicPr>
            <p:nvPr/>
          </p:nvPicPr>
          <p:blipFill>
            <a:blip r:embed="rId3" cstate="print">
              <a:lum contrast="-10000"/>
              <a:extLst>
                <a:ext uri="{28A0092B-C50C-407E-A947-70E740481C1C}">
                  <a14:useLocalDpi xmlns:a14="http://schemas.microsoft.com/office/drawing/2010/main" val="0"/>
                </a:ext>
              </a:extLst>
            </a:blip>
            <a:srcRect t="74937" b="20050"/>
            <a:stretch>
              <a:fillRect/>
            </a:stretch>
          </p:blipFill>
          <p:spPr bwMode="auto">
            <a:xfrm>
              <a:off x="-153" y="1956"/>
              <a:ext cx="5913" cy="160"/>
            </a:xfrm>
            <a:prstGeom prst="rect">
              <a:avLst/>
            </a:prstGeom>
            <a:noFill/>
            <a:ln w="9525">
              <a:noFill/>
              <a:miter lim="800000"/>
              <a:headEnd/>
              <a:tailEnd/>
            </a:ln>
          </p:spPr>
        </p:pic>
        <p:pic>
          <p:nvPicPr>
            <p:cNvPr id="240652" name="Picture 9"/>
            <p:cNvPicPr>
              <a:picLocks noChangeAspect="1" noChangeArrowheads="1"/>
            </p:cNvPicPr>
            <p:nvPr/>
          </p:nvPicPr>
          <p:blipFill>
            <a:blip r:embed="rId3" cstate="print">
              <a:lum contrast="-10000"/>
              <a:extLst>
                <a:ext uri="{28A0092B-C50C-407E-A947-70E740481C1C}">
                  <a14:useLocalDpi xmlns:a14="http://schemas.microsoft.com/office/drawing/2010/main" val="0"/>
                </a:ext>
              </a:extLst>
            </a:blip>
            <a:srcRect t="91228"/>
            <a:stretch>
              <a:fillRect/>
            </a:stretch>
          </p:blipFill>
          <p:spPr bwMode="auto">
            <a:xfrm>
              <a:off x="-153" y="2124"/>
              <a:ext cx="5913" cy="280"/>
            </a:xfrm>
            <a:prstGeom prst="rect">
              <a:avLst/>
            </a:prstGeom>
            <a:noFill/>
            <a:ln w="9525">
              <a:noFill/>
              <a:miter lim="800000"/>
              <a:headEnd/>
              <a:tailEnd/>
            </a:ln>
          </p:spPr>
        </p:pic>
      </p:grpSp>
      <p:sp>
        <p:nvSpPr>
          <p:cNvPr id="240647" name="Oval 10"/>
          <p:cNvSpPr>
            <a:spLocks noChangeArrowheads="1"/>
          </p:cNvSpPr>
          <p:nvPr/>
        </p:nvSpPr>
        <p:spPr bwMode="auto">
          <a:xfrm>
            <a:off x="4089400" y="5257800"/>
            <a:ext cx="812800" cy="457200"/>
          </a:xfrm>
          <a:prstGeom prst="ellipse">
            <a:avLst/>
          </a:prstGeom>
          <a:noFill/>
          <a:ln w="57150">
            <a:solidFill>
              <a:srgbClr val="FF0000"/>
            </a:solidFill>
            <a:round/>
            <a:headEnd/>
            <a:tailEnd/>
          </a:ln>
        </p:spPr>
        <p:txBody>
          <a:bodyPr wrap="none" anchor="ctr"/>
          <a:lstStyle/>
          <a:p>
            <a:endParaRPr lang="en-US"/>
          </a:p>
        </p:txBody>
      </p:sp>
      <p:graphicFrame>
        <p:nvGraphicFramePr>
          <p:cNvPr id="12" name="Content Placeholder 11"/>
          <p:cNvGraphicFramePr>
            <a:graphicFrameLocks noGrp="1"/>
          </p:cNvGraphicFramePr>
          <p:nvPr>
            <p:ph idx="1"/>
          </p:nvPr>
        </p:nvGraphicFramePr>
        <p:xfrm>
          <a:off x="5791200" y="2489200"/>
          <a:ext cx="3352800" cy="40640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 in Italy</a:t>
            </a:r>
          </a:p>
        </p:txBody>
      </p:sp>
      <p:sp>
        <p:nvSpPr>
          <p:cNvPr id="3" name="Slide Number Placeholder 2"/>
          <p:cNvSpPr>
            <a:spLocks noGrp="1"/>
          </p:cNvSpPr>
          <p:nvPr>
            <p:ph type="sldNum" sz="quarter" idx="12"/>
          </p:nvPr>
        </p:nvSpPr>
        <p:spPr/>
        <p:txBody>
          <a:bodyPr/>
          <a:lstStyle/>
          <a:p>
            <a:pPr>
              <a:defRPr/>
            </a:pPr>
            <a:fld id="{D95AB7BE-7518-4FC5-B061-EED165ADFA96}" type="slidenum">
              <a:rPr lang="en-US" smtClean="0"/>
              <a:pPr>
                <a:defRPr/>
              </a:pPr>
              <a:t>134</a:t>
            </a:fld>
            <a:endParaRPr lang="en-US"/>
          </a:p>
        </p:txBody>
      </p:sp>
      <p:pic>
        <p:nvPicPr>
          <p:cNvPr id="4904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0481" y="1441057"/>
            <a:ext cx="7473519" cy="5416943"/>
          </a:xfrm>
          <a:prstGeom prst="rect">
            <a:avLst/>
          </a:prstGeom>
          <a:noFill/>
          <a:ln w="9525">
            <a:noFill/>
            <a:miter lim="800000"/>
            <a:headEnd/>
            <a:tailEnd/>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US and Italian Samples– </a:t>
            </a:r>
            <a:r>
              <a:rPr lang="en-US" sz="3200" dirty="0"/>
              <a:t>Mean Scores</a:t>
            </a:r>
            <a:endParaRPr lang="en-US" dirty="0"/>
          </a:p>
        </p:txBody>
      </p:sp>
      <p:sp>
        <p:nvSpPr>
          <p:cNvPr id="204803"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spcAft>
                <a:spcPct val="20000"/>
              </a:spcAft>
              <a:buClr>
                <a:schemeClr val="tx1"/>
              </a:buClr>
              <a:buChar char="•"/>
              <a:defRPr sz="3600">
                <a:solidFill>
                  <a:schemeClr val="tx1"/>
                </a:solidFill>
                <a:latin typeface="Calibri" pitchFamily="34" charset="0"/>
                <a:cs typeface="Times New Roman" pitchFamily="18" charset="0"/>
              </a:defRPr>
            </a:lvl1pPr>
            <a:lvl2pPr marL="742950" indent="-285750" eaLnBrk="0" hangingPunct="0">
              <a:spcBef>
                <a:spcPct val="20000"/>
              </a:spcBef>
              <a:spcAft>
                <a:spcPct val="20000"/>
              </a:spcAft>
              <a:buClr>
                <a:schemeClr val="tx1"/>
              </a:buClr>
              <a:buChar char="•"/>
              <a:defRPr sz="3200">
                <a:solidFill>
                  <a:schemeClr val="tx1"/>
                </a:solidFill>
                <a:latin typeface="Calibri" pitchFamily="34" charset="0"/>
                <a:cs typeface="Times New Roman" pitchFamily="18" charset="0"/>
              </a:defRPr>
            </a:lvl2pPr>
            <a:lvl3pPr marL="1143000" indent="-228600" eaLnBrk="0" hangingPunct="0">
              <a:spcBef>
                <a:spcPct val="20000"/>
              </a:spcBef>
              <a:spcAft>
                <a:spcPct val="20000"/>
              </a:spcAft>
              <a:buClr>
                <a:schemeClr val="tx1"/>
              </a:buClr>
              <a:buChar char="•"/>
              <a:defRPr sz="2800">
                <a:solidFill>
                  <a:schemeClr val="tx1"/>
                </a:solidFill>
                <a:latin typeface="Calibri" pitchFamily="34" charset="0"/>
                <a:cs typeface="Times New Roman" pitchFamily="18" charset="0"/>
              </a:defRPr>
            </a:lvl3pPr>
            <a:lvl4pPr marL="1600200" indent="-228600" eaLnBrk="0" hangingPunct="0">
              <a:spcBef>
                <a:spcPct val="20000"/>
              </a:spcBef>
              <a:spcAft>
                <a:spcPct val="20000"/>
              </a:spcAft>
              <a:buClr>
                <a:schemeClr val="tx1"/>
              </a:buClr>
              <a:buChar char="•"/>
              <a:defRPr sz="2400">
                <a:solidFill>
                  <a:schemeClr val="tx1"/>
                </a:solidFill>
                <a:latin typeface="Calibri" pitchFamily="34" charset="0"/>
                <a:cs typeface="Times New Roman" pitchFamily="18" charset="0"/>
              </a:defRPr>
            </a:lvl4pPr>
            <a:lvl5pPr marL="2057400" indent="-228600" eaLnBrk="0" hangingPunct="0">
              <a:spcBef>
                <a:spcPct val="20000"/>
              </a:spcBef>
              <a:spcAft>
                <a:spcPct val="20000"/>
              </a:spcAft>
              <a:buClr>
                <a:schemeClr val="tx1"/>
              </a:buClr>
              <a:buChar char="•"/>
              <a:defRPr sz="2000">
                <a:solidFill>
                  <a:schemeClr val="tx1"/>
                </a:solidFill>
                <a:latin typeface="Calibri" pitchFamily="34" charset="0"/>
                <a:cs typeface="Times New Roman" pitchFamily="18" charset="0"/>
              </a:defRPr>
            </a:lvl5pPr>
            <a:lvl6pPr marL="2514600" indent="-228600" eaLnBrk="0" fontAlgn="base" hangingPunct="0">
              <a:spcBef>
                <a:spcPct val="20000"/>
              </a:spcBef>
              <a:spcAft>
                <a:spcPct val="20000"/>
              </a:spcAft>
              <a:buClr>
                <a:schemeClr val="tx1"/>
              </a:buClr>
              <a:buChar char="•"/>
              <a:defRPr sz="2000">
                <a:solidFill>
                  <a:schemeClr val="tx1"/>
                </a:solidFill>
                <a:latin typeface="Calibri" pitchFamily="34" charset="0"/>
                <a:cs typeface="Times New Roman" pitchFamily="18" charset="0"/>
              </a:defRPr>
            </a:lvl6pPr>
            <a:lvl7pPr marL="2971800" indent="-228600" eaLnBrk="0" fontAlgn="base" hangingPunct="0">
              <a:spcBef>
                <a:spcPct val="20000"/>
              </a:spcBef>
              <a:spcAft>
                <a:spcPct val="20000"/>
              </a:spcAft>
              <a:buClr>
                <a:schemeClr val="tx1"/>
              </a:buClr>
              <a:buChar char="•"/>
              <a:defRPr sz="2000">
                <a:solidFill>
                  <a:schemeClr val="tx1"/>
                </a:solidFill>
                <a:latin typeface="Calibri" pitchFamily="34" charset="0"/>
                <a:cs typeface="Times New Roman" pitchFamily="18" charset="0"/>
              </a:defRPr>
            </a:lvl7pPr>
            <a:lvl8pPr marL="3429000" indent="-228600" eaLnBrk="0" fontAlgn="base" hangingPunct="0">
              <a:spcBef>
                <a:spcPct val="20000"/>
              </a:spcBef>
              <a:spcAft>
                <a:spcPct val="20000"/>
              </a:spcAft>
              <a:buClr>
                <a:schemeClr val="tx1"/>
              </a:buClr>
              <a:buChar char="•"/>
              <a:defRPr sz="2000">
                <a:solidFill>
                  <a:schemeClr val="tx1"/>
                </a:solidFill>
                <a:latin typeface="Calibri" pitchFamily="34" charset="0"/>
                <a:cs typeface="Times New Roman" pitchFamily="18" charset="0"/>
              </a:defRPr>
            </a:lvl8pPr>
            <a:lvl9pPr marL="3886200" indent="-228600" eaLnBrk="0" fontAlgn="base" hangingPunct="0">
              <a:spcBef>
                <a:spcPct val="20000"/>
              </a:spcBef>
              <a:spcAft>
                <a:spcPct val="20000"/>
              </a:spcAft>
              <a:buClr>
                <a:schemeClr val="tx1"/>
              </a:buClr>
              <a:buChar char="•"/>
              <a:defRPr sz="2000">
                <a:solidFill>
                  <a:schemeClr val="tx1"/>
                </a:solidFill>
                <a:latin typeface="Calibri" pitchFamily="34" charset="0"/>
                <a:cs typeface="Times New Roman" pitchFamily="18" charset="0"/>
              </a:defRPr>
            </a:lvl9pPr>
          </a:lstStyle>
          <a:p>
            <a:pPr eaLnBrk="1" hangingPunct="1">
              <a:spcBef>
                <a:spcPct val="0"/>
              </a:spcBef>
              <a:spcAft>
                <a:spcPct val="0"/>
              </a:spcAft>
              <a:buClrTx/>
              <a:buFontTx/>
              <a:buNone/>
            </a:pPr>
            <a:fld id="{6173CB96-B69A-450F-ACA5-3E5BB663E0B8}" type="slidenum">
              <a:rPr lang="en-US" altLang="en-US" sz="900" smtClean="0"/>
              <a:pPr eaLnBrk="1" hangingPunct="1">
                <a:spcBef>
                  <a:spcPct val="0"/>
                </a:spcBef>
                <a:spcAft>
                  <a:spcPct val="0"/>
                </a:spcAft>
                <a:buClrTx/>
                <a:buFontTx/>
                <a:buNone/>
              </a:pPr>
              <a:t>135</a:t>
            </a:fld>
            <a:endParaRPr lang="en-US" altLang="en-US" sz="900"/>
          </a:p>
        </p:txBody>
      </p:sp>
      <p:grpSp>
        <p:nvGrpSpPr>
          <p:cNvPr id="2" name="Group 1"/>
          <p:cNvGrpSpPr/>
          <p:nvPr/>
        </p:nvGrpSpPr>
        <p:grpSpPr>
          <a:xfrm>
            <a:off x="139700" y="1632065"/>
            <a:ext cx="8763000" cy="4386261"/>
            <a:chOff x="-88900" y="1938339"/>
            <a:chExt cx="9664700" cy="3819525"/>
          </a:xfrm>
        </p:grpSpPr>
        <p:pic>
          <p:nvPicPr>
            <p:cNvPr id="29286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88900" y="1938339"/>
              <a:ext cx="9664700" cy="1643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88900" y="3581401"/>
              <a:ext cx="9664700" cy="2176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 name="Rounded Rectangular Callout 4"/>
          <p:cNvSpPr/>
          <p:nvPr/>
        </p:nvSpPr>
        <p:spPr bwMode="auto">
          <a:xfrm>
            <a:off x="1600200" y="6032550"/>
            <a:ext cx="6051550" cy="612648"/>
          </a:xfrm>
          <a:prstGeom prst="wedgeRoundRectCallout">
            <a:avLst>
              <a:gd name="adj1" fmla="val -19535"/>
              <a:gd name="adj2" fmla="val -244299"/>
              <a:gd name="adj3" fmla="val 16667"/>
            </a:avLst>
          </a:prstGeom>
          <a:solidFill>
            <a:srgbClr val="FFFFD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chemeClr val="bg1"/>
                </a:solidFill>
                <a:effectLst/>
                <a:latin typeface="Calibri" panose="020F0502020204030204" pitchFamily="34" charset="0"/>
              </a:rPr>
              <a:t>Italian mean = 100.9 &amp;US mean = 100.5</a:t>
            </a:r>
            <a:r>
              <a:rPr kumimoji="0" lang="en-US" sz="2800" b="1" i="0" u="none" strike="noStrike" cap="none" normalizeH="0" dirty="0">
                <a:ln>
                  <a:noFill/>
                </a:ln>
                <a:solidFill>
                  <a:schemeClr val="bg1"/>
                </a:solidFill>
                <a:effectLst/>
                <a:latin typeface="Calibri" panose="020F0502020204030204" pitchFamily="34" charset="0"/>
              </a:rPr>
              <a:t> </a:t>
            </a:r>
            <a:endParaRPr kumimoji="0" lang="en-US" sz="2800" b="1" i="0" u="none" strike="noStrike" cap="none" normalizeH="0" baseline="0" dirty="0">
              <a:ln>
                <a:noFill/>
              </a:ln>
              <a:solidFill>
                <a:schemeClr val="bg1"/>
              </a:solidFill>
              <a:effectLst/>
              <a:latin typeface="Calibri" panose="020F0502020204030204" pitchFamily="34" charset="0"/>
            </a:endParaRPr>
          </a:p>
        </p:txBody>
      </p:sp>
    </p:spTree>
    <p:extLst>
      <p:ext uri="{BB962C8B-B14F-4D97-AF65-F5344CB8AC3E}">
        <p14:creationId xmlns:p14="http://schemas.microsoft.com/office/powerpoint/2010/main" val="142764750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06400" y="1449388"/>
            <a:ext cx="8342313" cy="4751387"/>
          </a:xfrm>
        </p:spPr>
        <p:txBody>
          <a:bodyPr/>
          <a:lstStyle/>
          <a:p>
            <a:r>
              <a:rPr lang="en-US" dirty="0"/>
              <a:t>It measures important basic neurocognitive processes</a:t>
            </a:r>
          </a:p>
          <a:p>
            <a:r>
              <a:rPr lang="en-US" dirty="0"/>
              <a:t>It does not measure ability using…</a:t>
            </a:r>
          </a:p>
          <a:p>
            <a:pPr lvl="1"/>
            <a:r>
              <a:rPr lang="en-US" sz="2800" dirty="0">
                <a:ea typeface="+mn-ea"/>
              </a:rPr>
              <a:t>Vocabulary	</a:t>
            </a:r>
          </a:p>
          <a:p>
            <a:pPr lvl="1"/>
            <a:r>
              <a:rPr lang="en-US" sz="2800" dirty="0">
                <a:ea typeface="+mn-ea"/>
              </a:rPr>
              <a:t>Arithmetic</a:t>
            </a:r>
          </a:p>
          <a:p>
            <a:r>
              <a:rPr lang="en-US" dirty="0"/>
              <a:t>All traditional IQ tests with verbal and quantitative tests are contaminated by knowledge</a:t>
            </a:r>
          </a:p>
          <a:p>
            <a:r>
              <a:rPr lang="en-US" dirty="0"/>
              <a:t>IS VERBAL IQ REAL?</a:t>
            </a:r>
          </a:p>
        </p:txBody>
      </p:sp>
      <p:sp>
        <p:nvSpPr>
          <p:cNvPr id="3" name="Slide Number Placeholder 2"/>
          <p:cNvSpPr>
            <a:spLocks noGrp="1"/>
          </p:cNvSpPr>
          <p:nvPr>
            <p:ph type="sldNum" sz="quarter" idx="12"/>
          </p:nvPr>
        </p:nvSpPr>
        <p:spPr/>
        <p:txBody>
          <a:bodyPr/>
          <a:lstStyle/>
          <a:p>
            <a:pPr>
              <a:defRPr/>
            </a:pPr>
            <a:fld id="{72B48642-228E-4CFE-8CB4-746E9CDCC492}" type="slidenum">
              <a:rPr lang="en-US" smtClean="0"/>
              <a:pPr>
                <a:defRPr/>
              </a:pPr>
              <a:t>136</a:t>
            </a:fld>
            <a:endParaRPr lang="en-US"/>
          </a:p>
        </p:txBody>
      </p:sp>
      <p:sp>
        <p:nvSpPr>
          <p:cNvPr id="5" name="Title 4"/>
          <p:cNvSpPr>
            <a:spLocks noGrp="1"/>
          </p:cNvSpPr>
          <p:nvPr>
            <p:ph type="title"/>
          </p:nvPr>
        </p:nvSpPr>
        <p:spPr>
          <a:xfrm>
            <a:off x="406400" y="225424"/>
            <a:ext cx="8737600" cy="1335361"/>
          </a:xfrm>
        </p:spPr>
        <p:txBody>
          <a:bodyPr>
            <a:normAutofit fontScale="90000"/>
          </a:bodyPr>
          <a:lstStyle/>
          <a:p>
            <a:r>
              <a:rPr lang="en-US" dirty="0"/>
              <a:t>Why PASS works across race, ethnicity, language, and culture</a:t>
            </a:r>
          </a:p>
        </p:txBody>
      </p:sp>
      <p:sp>
        <p:nvSpPr>
          <p:cNvPr id="7" name="Content Placeholder 5"/>
          <p:cNvSpPr txBox="1">
            <a:spLocks/>
          </p:cNvSpPr>
          <p:nvPr/>
        </p:nvSpPr>
        <p:spPr bwMode="auto">
          <a:xfrm>
            <a:off x="3016251" y="2719155"/>
            <a:ext cx="4584700" cy="15700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742950" marR="0" lvl="1" indent="-285750" algn="l" defTabSz="914400" rtl="0" eaLnBrk="1" fontAlgn="base" latinLnBrk="0" hangingPunct="1">
              <a:lnSpc>
                <a:spcPct val="100000"/>
              </a:lnSpc>
              <a:spcBef>
                <a:spcPts val="0"/>
              </a:spcBef>
              <a:spcAft>
                <a:spcPts val="0"/>
              </a:spcAft>
              <a:buClr>
                <a:schemeClr val="tx1"/>
              </a:buClr>
              <a:buSzPct val="116000"/>
              <a:buFont typeface="Arial" pitchFamily="34" charset="0"/>
              <a:buChar char="•"/>
              <a:tabLst/>
              <a:defRPr/>
            </a:pPr>
            <a:r>
              <a:rPr kumimoji="0" lang="en-US" sz="3200" b="0" i="0" u="none" strike="noStrike" kern="0" cap="none" spc="0" normalizeH="0" baseline="0" noProof="0" dirty="0">
                <a:ln>
                  <a:noFill/>
                </a:ln>
                <a:solidFill>
                  <a:schemeClr val="tx1"/>
                </a:solidFill>
                <a:effectLst/>
                <a:uLnTx/>
                <a:uFillTx/>
                <a:latin typeface="Calibri" pitchFamily="34" charset="0"/>
                <a:ea typeface="+mn-ea"/>
                <a:cs typeface="+mn-cs"/>
              </a:rPr>
              <a:t>Similarities</a:t>
            </a:r>
          </a:p>
          <a:p>
            <a:pPr marL="742950" marR="0" lvl="1" indent="-285750" algn="l" defTabSz="914400" rtl="0" eaLnBrk="1" fontAlgn="base" latinLnBrk="0" hangingPunct="1">
              <a:lnSpc>
                <a:spcPct val="100000"/>
              </a:lnSpc>
              <a:spcBef>
                <a:spcPts val="0"/>
              </a:spcBef>
              <a:spcAft>
                <a:spcPts val="0"/>
              </a:spcAft>
              <a:buClr>
                <a:schemeClr val="tx1"/>
              </a:buClr>
              <a:buSzPct val="116000"/>
              <a:buFont typeface="Arial" pitchFamily="34" charset="0"/>
              <a:buChar char="•"/>
              <a:tabLst/>
              <a:defRPr/>
            </a:pPr>
            <a:r>
              <a:rPr kumimoji="0" lang="en-US" sz="3200" b="0" i="0" u="none" strike="noStrike" kern="0" cap="none" spc="0" normalizeH="0" baseline="0" noProof="0" dirty="0">
                <a:ln>
                  <a:noFill/>
                </a:ln>
                <a:solidFill>
                  <a:schemeClr val="tx1"/>
                </a:solidFill>
                <a:effectLst/>
                <a:uLnTx/>
                <a:uFillTx/>
                <a:latin typeface="Calibri" pitchFamily="34" charset="0"/>
                <a:ea typeface="+mn-ea"/>
                <a:cs typeface="+mn-cs"/>
              </a:rPr>
              <a:t>Comprehension</a:t>
            </a:r>
          </a:p>
        </p:txBody>
      </p:sp>
    </p:spTree>
    <p:extLst>
      <p:ext uri="{BB962C8B-B14F-4D97-AF65-F5344CB8AC3E}">
        <p14:creationId xmlns:p14="http://schemas.microsoft.com/office/powerpoint/2010/main" val="334104191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C8B020E-37C1-440D-9773-6D3A429C8091}"/>
              </a:ext>
            </a:extLst>
          </p:cNvPr>
          <p:cNvSpPr>
            <a:spLocks noGrp="1"/>
          </p:cNvSpPr>
          <p:nvPr>
            <p:ph idx="1"/>
          </p:nvPr>
        </p:nvSpPr>
        <p:spPr/>
        <p:txBody>
          <a:bodyPr/>
          <a:lstStyle/>
          <a:p>
            <a:r>
              <a:rPr lang="en-US"/>
              <a:t>PASS Comprehensive System using CAS2</a:t>
            </a:r>
          </a:p>
          <a:p>
            <a:r>
              <a:rPr lang="en-US"/>
              <a:t>PASS Theory</a:t>
            </a:r>
            <a:endParaRPr lang="en-US">
              <a:highlight>
                <a:srgbClr val="FFFF00"/>
              </a:highlight>
            </a:endParaRPr>
          </a:p>
          <a:p>
            <a:pPr lvl="1"/>
            <a:r>
              <a:rPr lang="en-US"/>
              <a:t>A Brief Look at Validity of the PASS Theory</a:t>
            </a:r>
            <a:endParaRPr lang="en-US">
              <a:highlight>
                <a:srgbClr val="FFFF00"/>
              </a:highlight>
            </a:endParaRPr>
          </a:p>
          <a:p>
            <a:r>
              <a:rPr lang="en-US"/>
              <a:t>Interpretation of CAS2, CAS2: Brief, and CAS2: Rating Scale</a:t>
            </a:r>
          </a:p>
          <a:p>
            <a:pPr lvl="1"/>
            <a:r>
              <a:rPr lang="en-US"/>
              <a:t>Using PASS Theory and CAS2 Tests for Eligibility Determination</a:t>
            </a:r>
          </a:p>
          <a:p>
            <a:pPr lvl="1"/>
            <a:r>
              <a:rPr lang="en-US"/>
              <a:t>Using CAS2 for Academic Intervention</a:t>
            </a:r>
          </a:p>
          <a:p>
            <a:pPr lvl="1"/>
            <a:r>
              <a:rPr lang="en-US"/>
              <a:t>Case Studies</a:t>
            </a:r>
          </a:p>
          <a:p>
            <a:r>
              <a:rPr lang="en-US"/>
              <a:t>Conclusions</a:t>
            </a:r>
          </a:p>
          <a:p>
            <a:endParaRPr lang="en-US"/>
          </a:p>
        </p:txBody>
      </p:sp>
      <p:sp>
        <p:nvSpPr>
          <p:cNvPr id="5" name="Title 4">
            <a:extLst>
              <a:ext uri="{FF2B5EF4-FFF2-40B4-BE49-F238E27FC236}">
                <a16:creationId xmlns:a16="http://schemas.microsoft.com/office/drawing/2014/main" id="{D676D1D5-4832-4580-B3B4-B5B02DD2A724}"/>
              </a:ext>
            </a:extLst>
          </p:cNvPr>
          <p:cNvSpPr>
            <a:spLocks noGrp="1"/>
          </p:cNvSpPr>
          <p:nvPr>
            <p:ph type="title"/>
          </p:nvPr>
        </p:nvSpPr>
        <p:spPr>
          <a:solidFill>
            <a:schemeClr val="bg1"/>
          </a:solidFill>
        </p:spPr>
        <p:txBody>
          <a:bodyPr/>
          <a:lstStyle/>
          <a:p>
            <a:r>
              <a:rPr lang="en-US"/>
              <a:t>Topical Outline</a:t>
            </a:r>
          </a:p>
        </p:txBody>
      </p:sp>
      <p:sp>
        <p:nvSpPr>
          <p:cNvPr id="4" name="Slide Number Placeholder 3">
            <a:extLst>
              <a:ext uri="{FF2B5EF4-FFF2-40B4-BE49-F238E27FC236}">
                <a16:creationId xmlns:a16="http://schemas.microsoft.com/office/drawing/2014/main" id="{5A27A30C-F2E5-44EE-A8C2-9435D35C19F1}"/>
              </a:ext>
            </a:extLst>
          </p:cNvPr>
          <p:cNvSpPr>
            <a:spLocks noGrp="1"/>
          </p:cNvSpPr>
          <p:nvPr>
            <p:ph type="sldNum" sz="quarter" idx="12"/>
          </p:nvPr>
        </p:nvSpPr>
        <p:spPr/>
        <p:txBody>
          <a:bodyPr/>
          <a:lstStyle/>
          <a:p>
            <a:pPr>
              <a:defRPr/>
            </a:pPr>
            <a:fld id="{2DD82728-0CEE-4817-AA65-1BB78594A471}" type="slidenum">
              <a:rPr lang="en-US" smtClean="0"/>
              <a:pPr>
                <a:defRPr/>
              </a:pPr>
              <a:t>137</a:t>
            </a:fld>
            <a:endParaRPr lang="en-US"/>
          </a:p>
        </p:txBody>
      </p:sp>
      <p:sp>
        <p:nvSpPr>
          <p:cNvPr id="2" name="Arrow: Right 1">
            <a:extLst>
              <a:ext uri="{FF2B5EF4-FFF2-40B4-BE49-F238E27FC236}">
                <a16:creationId xmlns:a16="http://schemas.microsoft.com/office/drawing/2014/main" id="{43E0624A-C327-4494-A990-AE6A104B2C4E}"/>
              </a:ext>
            </a:extLst>
          </p:cNvPr>
          <p:cNvSpPr/>
          <p:nvPr/>
        </p:nvSpPr>
        <p:spPr>
          <a:xfrm>
            <a:off x="0" y="2540476"/>
            <a:ext cx="859070" cy="707524"/>
          </a:xfrm>
          <a:prstGeom prst="rightArrow">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139204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109537" indent="0">
              <a:buNone/>
            </a:pPr>
            <a:r>
              <a:rPr lang="en-US" dirty="0"/>
              <a:t>Step 1- Full Scale and PASS scales</a:t>
            </a:r>
          </a:p>
          <a:p>
            <a:pPr marL="109537" indent="0">
              <a:buNone/>
            </a:pPr>
            <a:r>
              <a:rPr lang="en-US" dirty="0"/>
              <a:t>Step 2- Examine PASS scale profile</a:t>
            </a:r>
          </a:p>
          <a:p>
            <a:pPr marL="109537" indent="0">
              <a:buNone/>
            </a:pPr>
            <a:r>
              <a:rPr lang="en-US" dirty="0"/>
              <a:t>Step 3 – Examine subtest scaled scores</a:t>
            </a:r>
          </a:p>
          <a:p>
            <a:pPr marL="109537" indent="0">
              <a:buNone/>
            </a:pPr>
            <a:r>
              <a:rPr lang="en-US" dirty="0"/>
              <a:t>Step 4 - Examine Supplemental Scales</a:t>
            </a:r>
          </a:p>
          <a:p>
            <a:pPr marL="1543050" indent="-1435100">
              <a:buNone/>
            </a:pPr>
            <a:r>
              <a:rPr lang="en-US" dirty="0"/>
              <a:t>Step 5 – Comparisons of PASS scores to achievement using the Discrepancy/Consistency model</a:t>
            </a:r>
          </a:p>
          <a:p>
            <a:pPr marL="109537" indent="0">
              <a:buNone/>
            </a:pPr>
            <a:endParaRPr lang="en-US" dirty="0"/>
          </a:p>
        </p:txBody>
      </p:sp>
      <p:sp>
        <p:nvSpPr>
          <p:cNvPr id="3" name="Title 2"/>
          <p:cNvSpPr>
            <a:spLocks noGrp="1"/>
          </p:cNvSpPr>
          <p:nvPr>
            <p:ph type="title"/>
          </p:nvPr>
        </p:nvSpPr>
        <p:spPr/>
        <p:txBody>
          <a:bodyPr/>
          <a:lstStyle/>
          <a:p>
            <a:r>
              <a:rPr lang="en-US" dirty="0"/>
              <a:t>Interpretation of CAS2</a:t>
            </a:r>
          </a:p>
        </p:txBody>
      </p:sp>
      <p:sp>
        <p:nvSpPr>
          <p:cNvPr id="4" name="Slide Number Placeholder 3"/>
          <p:cNvSpPr>
            <a:spLocks noGrp="1"/>
          </p:cNvSpPr>
          <p:nvPr>
            <p:ph type="sldNum" sz="quarter" idx="12"/>
          </p:nvPr>
        </p:nvSpPr>
        <p:spPr/>
        <p:txBody>
          <a:bodyPr/>
          <a:lstStyle/>
          <a:p>
            <a:pPr>
              <a:defRPr/>
            </a:pPr>
            <a:fld id="{B5038878-31BC-41E9-8299-8AFEA2B13F5C}" type="slidenum">
              <a:rPr lang="en-US" smtClean="0"/>
              <a:pPr>
                <a:defRPr/>
              </a:pPr>
              <a:t>138</a:t>
            </a:fld>
            <a:endParaRPr lang="en-US" dirty="0"/>
          </a:p>
        </p:txBody>
      </p:sp>
    </p:spTree>
    <p:extLst>
      <p:ext uri="{BB962C8B-B14F-4D97-AF65-F5344CB8AC3E}">
        <p14:creationId xmlns:p14="http://schemas.microsoft.com/office/powerpoint/2010/main" val="185877832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1" y="1365504"/>
            <a:ext cx="4616116" cy="4035171"/>
          </a:xfrm>
        </p:spPr>
        <p:txBody>
          <a:bodyPr/>
          <a:lstStyle/>
          <a:p>
            <a:pPr marL="1428750" indent="-1320800">
              <a:buNone/>
            </a:pPr>
            <a:r>
              <a:rPr lang="en-US" b="1" dirty="0">
                <a:solidFill>
                  <a:srgbClr val="FF0000"/>
                </a:solidFill>
              </a:rPr>
              <a:t>Step 1</a:t>
            </a:r>
            <a:r>
              <a:rPr lang="en-US" dirty="0"/>
              <a:t>- Full Scale and PASS scales are described in relation to the norm.</a:t>
            </a:r>
          </a:p>
          <a:p>
            <a:pPr marL="109537" indent="0">
              <a:buNone/>
            </a:pPr>
            <a:endParaRPr lang="en-US" dirty="0"/>
          </a:p>
        </p:txBody>
      </p:sp>
      <p:sp>
        <p:nvSpPr>
          <p:cNvPr id="3" name="Title 2"/>
          <p:cNvSpPr>
            <a:spLocks noGrp="1"/>
          </p:cNvSpPr>
          <p:nvPr>
            <p:ph type="title"/>
          </p:nvPr>
        </p:nvSpPr>
        <p:spPr/>
        <p:txBody>
          <a:bodyPr/>
          <a:lstStyle/>
          <a:p>
            <a:r>
              <a:rPr lang="en-US" dirty="0"/>
              <a:t>Interpretation of CAS2</a:t>
            </a:r>
          </a:p>
        </p:txBody>
      </p:sp>
      <p:sp>
        <p:nvSpPr>
          <p:cNvPr id="4" name="Slide Number Placeholder 3"/>
          <p:cNvSpPr>
            <a:spLocks noGrp="1"/>
          </p:cNvSpPr>
          <p:nvPr>
            <p:ph type="sldNum" sz="quarter" idx="12"/>
          </p:nvPr>
        </p:nvSpPr>
        <p:spPr/>
        <p:txBody>
          <a:bodyPr/>
          <a:lstStyle/>
          <a:p>
            <a:pPr>
              <a:defRPr/>
            </a:pPr>
            <a:fld id="{B5038878-31BC-41E9-8299-8AFEA2B13F5C}" type="slidenum">
              <a:rPr lang="en-US" smtClean="0"/>
              <a:pPr>
                <a:defRPr/>
              </a:pPr>
              <a:t>139</a:t>
            </a:fld>
            <a:endParaRPr lang="en-US" dirty="0"/>
          </a:p>
        </p:txBody>
      </p:sp>
      <p:grpSp>
        <p:nvGrpSpPr>
          <p:cNvPr id="9" name="Group 8"/>
          <p:cNvGrpSpPr/>
          <p:nvPr/>
        </p:nvGrpSpPr>
        <p:grpSpPr>
          <a:xfrm>
            <a:off x="1305169" y="1047263"/>
            <a:ext cx="7514982" cy="5178642"/>
            <a:chOff x="3308595" y="1672955"/>
            <a:chExt cx="5511555" cy="4552949"/>
          </a:xfrm>
        </p:grpSpPr>
        <p:grpSp>
          <p:nvGrpSpPr>
            <p:cNvPr id="6" name="Group 5"/>
            <p:cNvGrpSpPr/>
            <p:nvPr/>
          </p:nvGrpSpPr>
          <p:grpSpPr>
            <a:xfrm>
              <a:off x="3324225" y="1672955"/>
              <a:ext cx="5495925" cy="4552949"/>
              <a:chOff x="3019425" y="1280027"/>
              <a:chExt cx="5905500" cy="5320797"/>
            </a:xfrm>
          </p:grpSpPr>
          <p:pic>
            <p:nvPicPr>
              <p:cNvPr id="7"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5972175" y="1280027"/>
                <a:ext cx="2952750" cy="5320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019425" y="5724525"/>
                <a:ext cx="5905500" cy="876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76803"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308595" y="4181032"/>
              <a:ext cx="2833932" cy="1295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9312464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1299" name="Rectangle 3"/>
          <p:cNvSpPr>
            <a:spLocks noGrp="1" noChangeArrowheads="1"/>
          </p:cNvSpPr>
          <p:nvPr>
            <p:ph sz="half" idx="1"/>
          </p:nvPr>
        </p:nvSpPr>
        <p:spPr/>
        <p:txBody>
          <a:bodyPr/>
          <a:lstStyle/>
          <a:p>
            <a:r>
              <a:rPr lang="en-US" sz="3200" dirty="0"/>
              <a:t>Planned Number Matching</a:t>
            </a:r>
          </a:p>
          <a:p>
            <a:pPr lvl="1"/>
            <a:r>
              <a:rPr lang="en-US" sz="2800" dirty="0"/>
              <a:t>Variation on the original version</a:t>
            </a:r>
          </a:p>
          <a:p>
            <a:r>
              <a:rPr lang="en-US" sz="3200" dirty="0"/>
              <a:t>Planned Codes</a:t>
            </a:r>
          </a:p>
          <a:p>
            <a:pPr lvl="1"/>
            <a:r>
              <a:rPr lang="en-US" sz="2800" dirty="0"/>
              <a:t>Variation on the original version</a:t>
            </a:r>
          </a:p>
          <a:p>
            <a:r>
              <a:rPr lang="en-US" sz="3200" dirty="0"/>
              <a:t>Planned Connections</a:t>
            </a:r>
          </a:p>
          <a:p>
            <a:pPr lvl="1"/>
            <a:r>
              <a:rPr lang="en-US" sz="2800" dirty="0"/>
              <a:t>Additional items</a:t>
            </a:r>
          </a:p>
        </p:txBody>
      </p:sp>
      <p:sp>
        <p:nvSpPr>
          <p:cNvPr id="2" name="Content Placeholder 1"/>
          <p:cNvSpPr>
            <a:spLocks noGrp="1"/>
          </p:cNvSpPr>
          <p:nvPr>
            <p:ph sz="half" idx="2"/>
          </p:nvPr>
        </p:nvSpPr>
        <p:spPr/>
        <p:txBody>
          <a:bodyPr/>
          <a:lstStyle/>
          <a:p>
            <a:r>
              <a:rPr lang="en-US" sz="3200" dirty="0"/>
              <a:t>Matrices</a:t>
            </a:r>
          </a:p>
          <a:p>
            <a:pPr lvl="1"/>
            <a:r>
              <a:rPr lang="en-US" sz="2800" dirty="0"/>
              <a:t>More items added</a:t>
            </a:r>
          </a:p>
          <a:p>
            <a:r>
              <a:rPr lang="en-US" sz="3200" dirty="0"/>
              <a:t>Verbal-Spatial Relations</a:t>
            </a:r>
          </a:p>
          <a:p>
            <a:pPr lvl="1"/>
            <a:r>
              <a:rPr lang="en-US" sz="2800" dirty="0"/>
              <a:t>More items added</a:t>
            </a:r>
          </a:p>
          <a:p>
            <a:r>
              <a:rPr lang="en-US" sz="3200" dirty="0"/>
              <a:t>Figure Memory</a:t>
            </a:r>
          </a:p>
          <a:p>
            <a:pPr lvl="1"/>
            <a:r>
              <a:rPr lang="en-US" sz="2800" dirty="0"/>
              <a:t>More items added </a:t>
            </a:r>
          </a:p>
        </p:txBody>
      </p:sp>
      <p:sp>
        <p:nvSpPr>
          <p:cNvPr id="951298" name="Rectangle 2"/>
          <p:cNvSpPr>
            <a:spLocks noGrp="1" noChangeArrowheads="1"/>
          </p:cNvSpPr>
          <p:nvPr>
            <p:ph type="title"/>
          </p:nvPr>
        </p:nvSpPr>
        <p:spPr/>
        <p:txBody>
          <a:bodyPr/>
          <a:lstStyle/>
          <a:p>
            <a:r>
              <a:rPr lang="en-US" dirty="0"/>
              <a:t>CAS2 Planning &amp; Simultaneous</a:t>
            </a:r>
          </a:p>
        </p:txBody>
      </p:sp>
    </p:spTree>
    <p:extLst>
      <p:ext uri="{BB962C8B-B14F-4D97-AF65-F5344CB8AC3E}">
        <p14:creationId xmlns:p14="http://schemas.microsoft.com/office/powerpoint/2010/main" val="3297356152"/>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65505"/>
            <a:ext cx="8229600" cy="575520"/>
          </a:xfrm>
        </p:spPr>
        <p:txBody>
          <a:bodyPr/>
          <a:lstStyle/>
          <a:p>
            <a:pPr marL="109537" indent="0">
              <a:buNone/>
            </a:pPr>
            <a:r>
              <a:rPr lang="en-US" b="1" dirty="0">
                <a:solidFill>
                  <a:srgbClr val="FF0000"/>
                </a:solidFill>
              </a:rPr>
              <a:t>Step 2</a:t>
            </a:r>
            <a:r>
              <a:rPr lang="en-US" dirty="0"/>
              <a:t>- Examine PASS scale profile</a:t>
            </a:r>
          </a:p>
        </p:txBody>
      </p:sp>
      <p:sp>
        <p:nvSpPr>
          <p:cNvPr id="3" name="Title 2"/>
          <p:cNvSpPr>
            <a:spLocks noGrp="1"/>
          </p:cNvSpPr>
          <p:nvPr>
            <p:ph type="title"/>
          </p:nvPr>
        </p:nvSpPr>
        <p:spPr/>
        <p:txBody>
          <a:bodyPr/>
          <a:lstStyle/>
          <a:p>
            <a:r>
              <a:rPr lang="en-US" dirty="0"/>
              <a:t>Interpretation of CAS2</a:t>
            </a:r>
          </a:p>
        </p:txBody>
      </p:sp>
      <p:sp>
        <p:nvSpPr>
          <p:cNvPr id="4" name="Slide Number Placeholder 3"/>
          <p:cNvSpPr>
            <a:spLocks noGrp="1"/>
          </p:cNvSpPr>
          <p:nvPr>
            <p:ph type="sldNum" sz="quarter" idx="12"/>
          </p:nvPr>
        </p:nvSpPr>
        <p:spPr/>
        <p:txBody>
          <a:bodyPr/>
          <a:lstStyle/>
          <a:p>
            <a:pPr>
              <a:defRPr/>
            </a:pPr>
            <a:fld id="{B5038878-31BC-41E9-8299-8AFEA2B13F5C}" type="slidenum">
              <a:rPr lang="en-US" smtClean="0"/>
              <a:pPr>
                <a:defRPr/>
              </a:pPr>
              <a:t>140</a:t>
            </a:fld>
            <a:endParaRPr lang="en-US" dirty="0"/>
          </a:p>
        </p:txBody>
      </p:sp>
      <p:pic>
        <p:nvPicPr>
          <p:cNvPr id="737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6018" y="1941024"/>
            <a:ext cx="6354659" cy="4411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148512" y="4524375"/>
            <a:ext cx="842962" cy="300037"/>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8" name="Content Placeholder 1"/>
          <p:cNvSpPr txBox="1">
            <a:spLocks/>
          </p:cNvSpPr>
          <p:nvPr/>
        </p:nvSpPr>
        <p:spPr bwMode="auto">
          <a:xfrm>
            <a:off x="609600" y="1941023"/>
            <a:ext cx="2016418" cy="441104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400"/>
              </a:spcBef>
              <a:spcAft>
                <a:spcPct val="0"/>
              </a:spcAft>
              <a:buClr>
                <a:srgbClr val="FF0000"/>
              </a:buClr>
              <a:buSzPct val="80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tx1">
                  <a:lumMod val="95000"/>
                  <a:lumOff val="5000"/>
                </a:schemeClr>
              </a:buClr>
              <a:buFont typeface="Arial"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bg2">
                  <a:lumMod val="25000"/>
                </a:schemeClr>
              </a:buClr>
              <a:buSzPct val="100000"/>
              <a:buFont typeface="Wingdings" pitchFamily="2" charset="2"/>
              <a:buChar char="Ø"/>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0" indent="0">
              <a:buFont typeface="Wingdings 3" pitchFamily="18" charset="2"/>
              <a:buNone/>
            </a:pPr>
            <a:r>
              <a:rPr lang="en-US" sz="2000" b="0" dirty="0"/>
              <a:t>Use </a:t>
            </a:r>
            <a:r>
              <a:rPr lang="en-US" sz="2000" b="0" i="1" dirty="0"/>
              <a:t>two</a:t>
            </a:r>
            <a:r>
              <a:rPr lang="en-US" sz="2000" b="0" dirty="0"/>
              <a:t> reference points – the differences from the child’s mean </a:t>
            </a:r>
            <a:r>
              <a:rPr lang="en-US" sz="2000" b="0" i="1" dirty="0"/>
              <a:t>and</a:t>
            </a:r>
            <a:r>
              <a:rPr lang="en-US" sz="2000" b="0" dirty="0"/>
              <a:t> the normative mean of 100 – to determine Strength or Weakness</a:t>
            </a:r>
          </a:p>
        </p:txBody>
      </p:sp>
      <p:graphicFrame>
        <p:nvGraphicFramePr>
          <p:cNvPr id="7" name="Chart 6"/>
          <p:cNvGraphicFramePr/>
          <p:nvPr>
            <p:extLst>
              <p:ext uri="{D42A27DB-BD31-4B8C-83A1-F6EECF244321}">
                <p14:modId xmlns:p14="http://schemas.microsoft.com/office/powerpoint/2010/main" val="3302973729"/>
              </p:ext>
            </p:extLst>
          </p:nvPr>
        </p:nvGraphicFramePr>
        <p:xfrm>
          <a:off x="6753225" y="85726"/>
          <a:ext cx="2324100" cy="177165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577074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65505"/>
            <a:ext cx="8229600" cy="596646"/>
          </a:xfrm>
        </p:spPr>
        <p:txBody>
          <a:bodyPr/>
          <a:lstStyle/>
          <a:p>
            <a:pPr marL="109537" indent="0">
              <a:buNone/>
            </a:pPr>
            <a:r>
              <a:rPr lang="en-US" b="1" dirty="0">
                <a:solidFill>
                  <a:srgbClr val="FF0000"/>
                </a:solidFill>
              </a:rPr>
              <a:t>Step 3</a:t>
            </a:r>
            <a:r>
              <a:rPr lang="en-US" dirty="0"/>
              <a:t> – Examine subtest scaled scores</a:t>
            </a:r>
          </a:p>
        </p:txBody>
      </p:sp>
      <p:sp>
        <p:nvSpPr>
          <p:cNvPr id="3" name="Title 2"/>
          <p:cNvSpPr>
            <a:spLocks noGrp="1"/>
          </p:cNvSpPr>
          <p:nvPr>
            <p:ph type="title"/>
          </p:nvPr>
        </p:nvSpPr>
        <p:spPr/>
        <p:txBody>
          <a:bodyPr/>
          <a:lstStyle/>
          <a:p>
            <a:r>
              <a:rPr lang="en-US" dirty="0"/>
              <a:t>Interpretation of CAS2</a:t>
            </a:r>
          </a:p>
        </p:txBody>
      </p:sp>
      <p:sp>
        <p:nvSpPr>
          <p:cNvPr id="4" name="Slide Number Placeholder 3"/>
          <p:cNvSpPr>
            <a:spLocks noGrp="1"/>
          </p:cNvSpPr>
          <p:nvPr>
            <p:ph type="sldNum" sz="quarter" idx="12"/>
          </p:nvPr>
        </p:nvSpPr>
        <p:spPr/>
        <p:txBody>
          <a:bodyPr/>
          <a:lstStyle/>
          <a:p>
            <a:pPr>
              <a:defRPr/>
            </a:pPr>
            <a:fld id="{B5038878-31BC-41E9-8299-8AFEA2B13F5C}" type="slidenum">
              <a:rPr lang="en-US" smtClean="0"/>
              <a:pPr>
                <a:defRPr/>
              </a:pPr>
              <a:t>141</a:t>
            </a:fld>
            <a:endParaRPr lang="en-US" dirty="0"/>
          </a:p>
        </p:txBody>
      </p:sp>
      <p:pic>
        <p:nvPicPr>
          <p:cNvPr id="747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5577" y="2177675"/>
            <a:ext cx="5589347" cy="2727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1"/>
          <p:cNvSpPr txBox="1">
            <a:spLocks/>
          </p:cNvSpPr>
          <p:nvPr/>
        </p:nvSpPr>
        <p:spPr bwMode="auto">
          <a:xfrm>
            <a:off x="609600" y="1941023"/>
            <a:ext cx="2628900" cy="441104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400"/>
              </a:spcBef>
              <a:spcAft>
                <a:spcPct val="0"/>
              </a:spcAft>
              <a:buClr>
                <a:srgbClr val="FF0000"/>
              </a:buClr>
              <a:buSzPct val="80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tx1">
                  <a:lumMod val="95000"/>
                  <a:lumOff val="5000"/>
                </a:schemeClr>
              </a:buClr>
              <a:buFont typeface="Arial"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bg2">
                  <a:lumMod val="25000"/>
                </a:schemeClr>
              </a:buClr>
              <a:buSzPct val="100000"/>
              <a:buFont typeface="Wingdings" pitchFamily="2" charset="2"/>
              <a:buChar char="Ø"/>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228600" indent="-228600"/>
            <a:r>
              <a:rPr lang="en-US" sz="2000" b="0" dirty="0"/>
              <a:t>This level of analysis should be very limited because subtest profile analysis has a history of being unsupported by the research</a:t>
            </a:r>
          </a:p>
          <a:p>
            <a:pPr marL="228600" indent="-228600"/>
            <a:r>
              <a:rPr lang="en-US" sz="2000" b="0" dirty="0"/>
              <a:t>Only interpret in unusual cases (e.g. spoiled subtest)</a:t>
            </a:r>
          </a:p>
        </p:txBody>
      </p:sp>
    </p:spTree>
    <p:extLst>
      <p:ext uri="{BB962C8B-B14F-4D97-AF65-F5344CB8AC3E}">
        <p14:creationId xmlns:p14="http://schemas.microsoft.com/office/powerpoint/2010/main" val="125711703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65504"/>
            <a:ext cx="4622801" cy="4641787"/>
          </a:xfrm>
        </p:spPr>
        <p:txBody>
          <a:bodyPr/>
          <a:lstStyle/>
          <a:p>
            <a:pPr marL="109537" indent="0">
              <a:buNone/>
            </a:pPr>
            <a:r>
              <a:rPr lang="en-US" b="1" dirty="0">
                <a:solidFill>
                  <a:srgbClr val="FF0000"/>
                </a:solidFill>
              </a:rPr>
              <a:t>Step 4</a:t>
            </a:r>
            <a:r>
              <a:rPr lang="en-US" dirty="0"/>
              <a:t> - Examine Supplemental Scales</a:t>
            </a:r>
          </a:p>
          <a:p>
            <a:r>
              <a:rPr lang="en-US" dirty="0"/>
              <a:t>Make comparisons to the normative mean</a:t>
            </a:r>
          </a:p>
          <a:p>
            <a:r>
              <a:rPr lang="en-US" dirty="0"/>
              <a:t>These additional scales help relate findings from CAS2 to other concepts  </a:t>
            </a:r>
          </a:p>
        </p:txBody>
      </p:sp>
      <p:sp>
        <p:nvSpPr>
          <p:cNvPr id="3" name="Title 2"/>
          <p:cNvSpPr>
            <a:spLocks noGrp="1"/>
          </p:cNvSpPr>
          <p:nvPr>
            <p:ph type="title"/>
          </p:nvPr>
        </p:nvSpPr>
        <p:spPr/>
        <p:txBody>
          <a:bodyPr/>
          <a:lstStyle/>
          <a:p>
            <a:r>
              <a:rPr lang="en-US" dirty="0"/>
              <a:t>Interpretation of CAS2</a:t>
            </a:r>
          </a:p>
        </p:txBody>
      </p:sp>
      <p:sp>
        <p:nvSpPr>
          <p:cNvPr id="4" name="Slide Number Placeholder 3"/>
          <p:cNvSpPr>
            <a:spLocks noGrp="1"/>
          </p:cNvSpPr>
          <p:nvPr>
            <p:ph type="sldNum" sz="quarter" idx="12"/>
          </p:nvPr>
        </p:nvSpPr>
        <p:spPr/>
        <p:txBody>
          <a:bodyPr/>
          <a:lstStyle/>
          <a:p>
            <a:pPr>
              <a:defRPr/>
            </a:pPr>
            <a:fld id="{B5038878-31BC-41E9-8299-8AFEA2B13F5C}" type="slidenum">
              <a:rPr lang="en-US" smtClean="0"/>
              <a:pPr>
                <a:defRPr/>
              </a:pPr>
              <a:t>142</a:t>
            </a:fld>
            <a:endParaRPr lang="en-US" dirty="0"/>
          </a:p>
        </p:txBody>
      </p:sp>
      <p:pic>
        <p:nvPicPr>
          <p:cNvPr id="778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0001" y="971478"/>
            <a:ext cx="3899872" cy="5463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922757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 Working Memory scale is composed of…</a:t>
            </a:r>
          </a:p>
          <a:p>
            <a:pPr lvl="1"/>
            <a:r>
              <a:rPr lang="en-US" dirty="0"/>
              <a:t>Verbal–Spatial Relations and Sentence Repetition (ages 5–7 years) or Sentence Questions (ages 8–18 years) subtests. </a:t>
            </a:r>
          </a:p>
          <a:p>
            <a:pPr lvl="1"/>
            <a:r>
              <a:rPr lang="en-US" dirty="0"/>
              <a:t>Working memory has been described as the capacity of the individual to store information for a short period of time and manipulate it using a </a:t>
            </a:r>
            <a:r>
              <a:rPr lang="en-US" b="1" dirty="0"/>
              <a:t>phonological loop</a:t>
            </a:r>
            <a:r>
              <a:rPr lang="en-US" dirty="0"/>
              <a:t> and </a:t>
            </a:r>
            <a:r>
              <a:rPr lang="en-US" b="1" dirty="0"/>
              <a:t>visual–spatial sketchpad</a:t>
            </a:r>
            <a:r>
              <a:rPr lang="en-US" dirty="0"/>
              <a:t> (</a:t>
            </a:r>
            <a:r>
              <a:rPr lang="en-US" dirty="0" err="1"/>
              <a:t>Baddeley</a:t>
            </a:r>
            <a:r>
              <a:rPr lang="en-US" dirty="0"/>
              <a:t> &amp; Hitch, 1974). </a:t>
            </a:r>
          </a:p>
        </p:txBody>
      </p:sp>
      <p:sp>
        <p:nvSpPr>
          <p:cNvPr id="3" name="Title 2"/>
          <p:cNvSpPr>
            <a:spLocks noGrp="1"/>
          </p:cNvSpPr>
          <p:nvPr>
            <p:ph type="title"/>
          </p:nvPr>
        </p:nvSpPr>
        <p:spPr/>
        <p:txBody>
          <a:bodyPr/>
          <a:lstStyle/>
          <a:p>
            <a:r>
              <a:rPr lang="en-US" dirty="0"/>
              <a:t>CAS2 Working Memory Scale</a:t>
            </a:r>
          </a:p>
        </p:txBody>
      </p:sp>
      <p:sp>
        <p:nvSpPr>
          <p:cNvPr id="4" name="Slide Number Placeholder 3"/>
          <p:cNvSpPr>
            <a:spLocks noGrp="1"/>
          </p:cNvSpPr>
          <p:nvPr>
            <p:ph type="sldNum" sz="quarter" idx="12"/>
          </p:nvPr>
        </p:nvSpPr>
        <p:spPr/>
        <p:txBody>
          <a:bodyPr/>
          <a:lstStyle/>
          <a:p>
            <a:pPr>
              <a:defRPr/>
            </a:pPr>
            <a:fld id="{B5038878-31BC-41E9-8299-8AFEA2B13F5C}" type="slidenum">
              <a:rPr lang="en-US" smtClean="0"/>
              <a:pPr>
                <a:defRPr/>
              </a:pPr>
              <a:t>143</a:t>
            </a:fld>
            <a:endParaRPr lang="en-US" dirty="0"/>
          </a:p>
        </p:txBody>
      </p:sp>
    </p:spTree>
    <p:extLst>
      <p:ext uri="{BB962C8B-B14F-4D97-AF65-F5344CB8AC3E}">
        <p14:creationId xmlns:p14="http://schemas.microsoft.com/office/powerpoint/2010/main" val="328864267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a:t>The </a:t>
            </a:r>
            <a:r>
              <a:rPr lang="en-US" sz="2400" b="1" dirty="0"/>
              <a:t>visual–spatial sketchpad </a:t>
            </a:r>
            <a:r>
              <a:rPr lang="en-US" sz="2400" dirty="0"/>
              <a:t>has been described as </a:t>
            </a:r>
            <a:r>
              <a:rPr lang="en-US" sz="2400" i="1" dirty="0"/>
              <a:t>a mental image of visual and spatial features </a:t>
            </a:r>
            <a:r>
              <a:rPr lang="en-US" sz="2400" dirty="0"/>
              <a:t>(Engle &amp; Conway, 1998)</a:t>
            </a:r>
          </a:p>
          <a:p>
            <a:r>
              <a:rPr lang="en-US" sz="2400" dirty="0"/>
              <a:t>The </a:t>
            </a:r>
            <a:r>
              <a:rPr lang="en-US" sz="2400" b="1" dirty="0"/>
              <a:t>phonological loop </a:t>
            </a:r>
            <a:r>
              <a:rPr lang="en-US" sz="2400" dirty="0"/>
              <a:t>refers to </a:t>
            </a:r>
            <a:r>
              <a:rPr lang="en-US" sz="2400" i="1" dirty="0"/>
              <a:t>retention of information when order of information is required </a:t>
            </a:r>
            <a:r>
              <a:rPr lang="en-US" sz="2400" dirty="0"/>
              <a:t>(Engle &amp; Conway, 1998) </a:t>
            </a:r>
          </a:p>
          <a:p>
            <a:r>
              <a:rPr lang="en-US" sz="2400" dirty="0"/>
              <a:t>Because the Verbal–Spatial Relations and Sentence Repetition/Sentence Questions subtests have cognitive demands similar to those of the visual–spatial sketchpad and phonological loop, respectively, they comprise the CAS2 Working Memory scale</a:t>
            </a:r>
          </a:p>
        </p:txBody>
      </p:sp>
      <p:sp>
        <p:nvSpPr>
          <p:cNvPr id="3" name="Title 2"/>
          <p:cNvSpPr>
            <a:spLocks noGrp="1"/>
          </p:cNvSpPr>
          <p:nvPr>
            <p:ph type="title"/>
          </p:nvPr>
        </p:nvSpPr>
        <p:spPr/>
        <p:txBody>
          <a:bodyPr/>
          <a:lstStyle/>
          <a:p>
            <a:r>
              <a:rPr lang="en-US" dirty="0"/>
              <a:t>CAS2 Working Memory Scale</a:t>
            </a:r>
          </a:p>
        </p:txBody>
      </p:sp>
      <p:sp>
        <p:nvSpPr>
          <p:cNvPr id="4" name="Slide Number Placeholder 3"/>
          <p:cNvSpPr>
            <a:spLocks noGrp="1"/>
          </p:cNvSpPr>
          <p:nvPr>
            <p:ph type="sldNum" sz="quarter" idx="12"/>
          </p:nvPr>
        </p:nvSpPr>
        <p:spPr/>
        <p:txBody>
          <a:bodyPr/>
          <a:lstStyle/>
          <a:p>
            <a:pPr>
              <a:defRPr/>
            </a:pPr>
            <a:fld id="{B5038878-31BC-41E9-8299-8AFEA2B13F5C}" type="slidenum">
              <a:rPr lang="en-US" smtClean="0"/>
              <a:pPr>
                <a:defRPr/>
              </a:pPr>
              <a:t>144</a:t>
            </a:fld>
            <a:endParaRPr lang="en-US" dirty="0"/>
          </a:p>
        </p:txBody>
      </p:sp>
    </p:spTree>
    <p:extLst>
      <p:ext uri="{BB962C8B-B14F-4D97-AF65-F5344CB8AC3E}">
        <p14:creationId xmlns:p14="http://schemas.microsoft.com/office/powerpoint/2010/main" val="384712543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Theories of EF often differ in regard to the role of working memory, so in the CAS2 we have two scales for measuring EF</a:t>
            </a:r>
          </a:p>
          <a:p>
            <a:pPr lvl="1"/>
            <a:r>
              <a:rPr lang="en-US" dirty="0"/>
              <a:t>The Executive Function Without Working Memory and Executive Function With Working Memory</a:t>
            </a:r>
          </a:p>
          <a:p>
            <a:r>
              <a:rPr lang="en-US" dirty="0"/>
              <a:t>Both measure the neurocognitive component of behaviors related to EF as measured by scales such as the Comprehensive Executive Function Inventory (CEFI; Naglieri &amp; Goldstein, 2013).</a:t>
            </a:r>
          </a:p>
        </p:txBody>
      </p:sp>
      <p:sp>
        <p:nvSpPr>
          <p:cNvPr id="3" name="Title 2"/>
          <p:cNvSpPr>
            <a:spLocks noGrp="1"/>
          </p:cNvSpPr>
          <p:nvPr>
            <p:ph type="title"/>
          </p:nvPr>
        </p:nvSpPr>
        <p:spPr/>
        <p:txBody>
          <a:bodyPr>
            <a:normAutofit/>
          </a:bodyPr>
          <a:lstStyle/>
          <a:p>
            <a:r>
              <a:rPr lang="en-US" dirty="0"/>
              <a:t>CAS2 EF Scales 	</a:t>
            </a:r>
          </a:p>
        </p:txBody>
      </p:sp>
      <p:sp>
        <p:nvSpPr>
          <p:cNvPr id="4" name="Slide Number Placeholder 3"/>
          <p:cNvSpPr>
            <a:spLocks noGrp="1"/>
          </p:cNvSpPr>
          <p:nvPr>
            <p:ph type="sldNum" sz="quarter" idx="12"/>
          </p:nvPr>
        </p:nvSpPr>
        <p:spPr/>
        <p:txBody>
          <a:bodyPr/>
          <a:lstStyle/>
          <a:p>
            <a:pPr>
              <a:defRPr/>
            </a:pPr>
            <a:fld id="{B5038878-31BC-41E9-8299-8AFEA2B13F5C}" type="slidenum">
              <a:rPr lang="en-US" smtClean="0"/>
              <a:pPr>
                <a:defRPr/>
              </a:pPr>
              <a:t>145</a:t>
            </a:fld>
            <a:endParaRPr lang="en-US" dirty="0"/>
          </a:p>
        </p:txBody>
      </p:sp>
    </p:spTree>
    <p:extLst>
      <p:ext uri="{BB962C8B-B14F-4D97-AF65-F5344CB8AC3E}">
        <p14:creationId xmlns:p14="http://schemas.microsoft.com/office/powerpoint/2010/main" val="6184538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 Executive Function </a:t>
            </a:r>
            <a:r>
              <a:rPr lang="en-US" i="1" dirty="0"/>
              <a:t>With</a:t>
            </a:r>
            <a:r>
              <a:rPr lang="en-US" i="1" dirty="0">
                <a:solidFill>
                  <a:srgbClr val="FF0000"/>
                </a:solidFill>
              </a:rPr>
              <a:t>out </a:t>
            </a:r>
            <a:r>
              <a:rPr lang="en-US" i="1" dirty="0"/>
              <a:t>Working Memory</a:t>
            </a:r>
            <a:r>
              <a:rPr lang="en-US" dirty="0"/>
              <a:t> composite is composed of …</a:t>
            </a:r>
          </a:p>
          <a:p>
            <a:pPr lvl="1"/>
            <a:r>
              <a:rPr lang="en-US" dirty="0" err="1"/>
              <a:t>Weyandt</a:t>
            </a:r>
            <a:r>
              <a:rPr lang="en-US" dirty="0"/>
              <a:t> et al. (2013) found that trail-making (Planned Connections) and </a:t>
            </a:r>
            <a:r>
              <a:rPr lang="en-US" dirty="0" err="1"/>
              <a:t>Stroop</a:t>
            </a:r>
            <a:r>
              <a:rPr lang="en-US" dirty="0"/>
              <a:t> (Expressive Attention) are among the most widely used measures of executive functioning. </a:t>
            </a:r>
          </a:p>
          <a:p>
            <a:pPr lvl="2"/>
            <a:r>
              <a:rPr lang="en-US" dirty="0"/>
              <a:t> Planned Connections and Expressive Attention measure shifting and inhibition (Georgiou, Das, &amp; Hayward, 2008) and therefore they make up this EF scale</a:t>
            </a:r>
          </a:p>
        </p:txBody>
      </p:sp>
      <p:sp>
        <p:nvSpPr>
          <p:cNvPr id="3" name="Title 2"/>
          <p:cNvSpPr>
            <a:spLocks noGrp="1"/>
          </p:cNvSpPr>
          <p:nvPr>
            <p:ph type="title"/>
          </p:nvPr>
        </p:nvSpPr>
        <p:spPr/>
        <p:txBody>
          <a:bodyPr>
            <a:normAutofit/>
          </a:bodyPr>
          <a:lstStyle/>
          <a:p>
            <a:r>
              <a:rPr lang="en-US" dirty="0"/>
              <a:t>CAS2 EF Scales 	</a:t>
            </a:r>
          </a:p>
        </p:txBody>
      </p:sp>
      <p:sp>
        <p:nvSpPr>
          <p:cNvPr id="4" name="Slide Number Placeholder 3"/>
          <p:cNvSpPr>
            <a:spLocks noGrp="1"/>
          </p:cNvSpPr>
          <p:nvPr>
            <p:ph type="sldNum" sz="quarter" idx="12"/>
          </p:nvPr>
        </p:nvSpPr>
        <p:spPr/>
        <p:txBody>
          <a:bodyPr/>
          <a:lstStyle/>
          <a:p>
            <a:pPr>
              <a:defRPr/>
            </a:pPr>
            <a:fld id="{B5038878-31BC-41E9-8299-8AFEA2B13F5C}" type="slidenum">
              <a:rPr lang="en-US" smtClean="0"/>
              <a:pPr>
                <a:defRPr/>
              </a:pPr>
              <a:t>146</a:t>
            </a:fld>
            <a:endParaRPr lang="en-US" dirty="0"/>
          </a:p>
        </p:txBody>
      </p:sp>
    </p:spTree>
    <p:extLst>
      <p:ext uri="{BB962C8B-B14F-4D97-AF65-F5344CB8AC3E}">
        <p14:creationId xmlns:p14="http://schemas.microsoft.com/office/powerpoint/2010/main" val="325394822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 Executive Function </a:t>
            </a:r>
            <a:r>
              <a:rPr lang="en-US" i="1" dirty="0">
                <a:solidFill>
                  <a:srgbClr val="FF0000"/>
                </a:solidFill>
              </a:rPr>
              <a:t>With</a:t>
            </a:r>
            <a:r>
              <a:rPr lang="en-US" i="1" dirty="0"/>
              <a:t> Working Memory </a:t>
            </a:r>
            <a:r>
              <a:rPr lang="en-US" dirty="0"/>
              <a:t>scale includes the ..</a:t>
            </a:r>
          </a:p>
          <a:p>
            <a:pPr lvl="1"/>
            <a:r>
              <a:rPr lang="en-US" dirty="0"/>
              <a:t>Planned Connections, Expressive Attention, Verbal–Spatial Relations, and Sentence Repetition (ages 5–7 years) or Sentence Questions (ages 8–18 years)</a:t>
            </a:r>
          </a:p>
          <a:p>
            <a:pPr lvl="1"/>
            <a:r>
              <a:rPr lang="en-US" dirty="0"/>
              <a:t>This scale adds the working memory aspect of executive functioning that some believe is central to the concept of executive functioning (</a:t>
            </a:r>
            <a:r>
              <a:rPr lang="en-US" dirty="0" err="1"/>
              <a:t>Baddeley</a:t>
            </a:r>
            <a:r>
              <a:rPr lang="en-US" dirty="0"/>
              <a:t> &amp; Hitch, 1974).</a:t>
            </a:r>
          </a:p>
        </p:txBody>
      </p:sp>
      <p:sp>
        <p:nvSpPr>
          <p:cNvPr id="3" name="Title 2"/>
          <p:cNvSpPr>
            <a:spLocks noGrp="1"/>
          </p:cNvSpPr>
          <p:nvPr>
            <p:ph type="title"/>
          </p:nvPr>
        </p:nvSpPr>
        <p:spPr/>
        <p:txBody>
          <a:bodyPr>
            <a:normAutofit/>
          </a:bodyPr>
          <a:lstStyle/>
          <a:p>
            <a:r>
              <a:rPr lang="en-US" dirty="0"/>
              <a:t>CAS2 EF Scales 	</a:t>
            </a:r>
          </a:p>
        </p:txBody>
      </p:sp>
      <p:sp>
        <p:nvSpPr>
          <p:cNvPr id="4" name="Slide Number Placeholder 3"/>
          <p:cNvSpPr>
            <a:spLocks noGrp="1"/>
          </p:cNvSpPr>
          <p:nvPr>
            <p:ph type="sldNum" sz="quarter" idx="12"/>
          </p:nvPr>
        </p:nvSpPr>
        <p:spPr/>
        <p:txBody>
          <a:bodyPr/>
          <a:lstStyle/>
          <a:p>
            <a:pPr>
              <a:defRPr/>
            </a:pPr>
            <a:fld id="{B5038878-31BC-41E9-8299-8AFEA2B13F5C}" type="slidenum">
              <a:rPr lang="en-US" smtClean="0"/>
              <a:pPr>
                <a:defRPr/>
              </a:pPr>
              <a:t>147</a:t>
            </a:fld>
            <a:endParaRPr lang="en-US" dirty="0"/>
          </a:p>
        </p:txBody>
      </p:sp>
    </p:spTree>
    <p:extLst>
      <p:ext uri="{BB962C8B-B14F-4D97-AF65-F5344CB8AC3E}">
        <p14:creationId xmlns:p14="http://schemas.microsoft.com/office/powerpoint/2010/main" val="86382232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 Executive Function Scale on the CA2 provides one of three ways to evaluate this concept</a:t>
            </a:r>
          </a:p>
          <a:p>
            <a:pPr lvl="1"/>
            <a:r>
              <a:rPr lang="en-US" dirty="0" err="1"/>
              <a:t>EF</a:t>
            </a:r>
            <a:r>
              <a:rPr lang="en-US" dirty="0"/>
              <a:t> Ability (CAS2)</a:t>
            </a:r>
          </a:p>
          <a:p>
            <a:pPr lvl="1"/>
            <a:r>
              <a:rPr lang="en-US" dirty="0" err="1"/>
              <a:t>EF</a:t>
            </a:r>
            <a:r>
              <a:rPr lang="en-US" dirty="0"/>
              <a:t> Behaviors (</a:t>
            </a:r>
            <a:r>
              <a:rPr lang="en-US" dirty="0" err="1"/>
              <a:t>CEFI</a:t>
            </a:r>
            <a:r>
              <a:rPr lang="en-US" dirty="0"/>
              <a:t>)</a:t>
            </a:r>
          </a:p>
          <a:p>
            <a:pPr lvl="1"/>
            <a:r>
              <a:rPr lang="en-US" dirty="0" err="1"/>
              <a:t>EF</a:t>
            </a:r>
            <a:r>
              <a:rPr lang="en-US" dirty="0"/>
              <a:t> Social Emotional Skills (</a:t>
            </a:r>
            <a:r>
              <a:rPr lang="en-US" dirty="0" err="1"/>
              <a:t>DESSA</a:t>
            </a:r>
            <a:r>
              <a:rPr lang="en-US" dirty="0"/>
              <a:t>)</a:t>
            </a:r>
          </a:p>
          <a:p>
            <a:r>
              <a:rPr lang="en-US" dirty="0"/>
              <a:t>The combination of these three ways to address </a:t>
            </a:r>
            <a:r>
              <a:rPr lang="en-US" dirty="0" err="1"/>
              <a:t>EF</a:t>
            </a:r>
            <a:r>
              <a:rPr lang="en-US" dirty="0"/>
              <a:t> provides a thorough view of: “</a:t>
            </a:r>
            <a:r>
              <a:rPr lang="en-US" b="1" dirty="0"/>
              <a:t>how and whether a person goes about doing something</a:t>
            </a:r>
            <a:r>
              <a:rPr lang="en-US" dirty="0"/>
              <a:t>" (</a:t>
            </a:r>
            <a:r>
              <a:rPr lang="en-US" dirty="0" err="1"/>
              <a:t>Lezak</a:t>
            </a:r>
            <a:r>
              <a:rPr lang="en-US" dirty="0"/>
              <a:t>, 1995, p. 42)</a:t>
            </a:r>
          </a:p>
          <a:p>
            <a:endParaRPr lang="en-US" dirty="0"/>
          </a:p>
        </p:txBody>
      </p:sp>
      <p:sp>
        <p:nvSpPr>
          <p:cNvPr id="3" name="Title 2"/>
          <p:cNvSpPr>
            <a:spLocks noGrp="1"/>
          </p:cNvSpPr>
          <p:nvPr>
            <p:ph type="title"/>
          </p:nvPr>
        </p:nvSpPr>
        <p:spPr/>
        <p:txBody>
          <a:bodyPr>
            <a:normAutofit/>
          </a:bodyPr>
          <a:lstStyle/>
          <a:p>
            <a:r>
              <a:rPr lang="en-US" dirty="0"/>
              <a:t>CAS2 EF Scales 	</a:t>
            </a:r>
          </a:p>
        </p:txBody>
      </p:sp>
      <p:sp>
        <p:nvSpPr>
          <p:cNvPr id="4" name="Slide Number Placeholder 3"/>
          <p:cNvSpPr>
            <a:spLocks noGrp="1"/>
          </p:cNvSpPr>
          <p:nvPr>
            <p:ph type="sldNum" sz="quarter" idx="12"/>
          </p:nvPr>
        </p:nvSpPr>
        <p:spPr/>
        <p:txBody>
          <a:bodyPr/>
          <a:lstStyle/>
          <a:p>
            <a:pPr>
              <a:defRPr/>
            </a:pPr>
            <a:fld id="{B5038878-31BC-41E9-8299-8AFEA2B13F5C}" type="slidenum">
              <a:rPr lang="en-US" smtClean="0"/>
              <a:pPr>
                <a:defRPr/>
              </a:pPr>
              <a:t>148</a:t>
            </a:fld>
            <a:endParaRPr lang="en-US" dirty="0"/>
          </a:p>
        </p:txBody>
      </p:sp>
    </p:spTree>
    <p:extLst>
      <p:ext uri="{BB962C8B-B14F-4D97-AF65-F5344CB8AC3E}">
        <p14:creationId xmlns:p14="http://schemas.microsoft.com/office/powerpoint/2010/main" val="135083424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50878" y="1447800"/>
            <a:ext cx="6214380" cy="4800600"/>
          </a:xfrm>
        </p:spPr>
        <p:txBody>
          <a:bodyPr>
            <a:normAutofit fontScale="92500"/>
          </a:bodyPr>
          <a:lstStyle/>
          <a:p>
            <a:r>
              <a:rPr lang="en-US" dirty="0"/>
              <a:t>The concept of EF should be assessed by measuring behaviors, ability, and social emotional skills:</a:t>
            </a:r>
          </a:p>
          <a:p>
            <a:pPr lvl="1"/>
            <a:r>
              <a:rPr lang="en-US" dirty="0"/>
              <a:t>EF Behaviors - </a:t>
            </a:r>
            <a:r>
              <a:rPr lang="en-US" i="1" dirty="0"/>
              <a:t>Comprehensive Executive Function Inventory </a:t>
            </a:r>
            <a:r>
              <a:rPr lang="en-US" dirty="0"/>
              <a:t>(CEFI, Naglieri &amp; </a:t>
            </a:r>
            <a:r>
              <a:rPr lang="en-US" dirty="0" err="1"/>
              <a:t>Godstein</a:t>
            </a:r>
            <a:r>
              <a:rPr lang="en-US" dirty="0"/>
              <a:t>, 2014)</a:t>
            </a:r>
          </a:p>
          <a:p>
            <a:pPr lvl="1"/>
            <a:r>
              <a:rPr lang="en-US" dirty="0"/>
              <a:t>EF Ability Cognitive Assessment System – Second Edition (CAS2, Naglieri, Das &amp; Goldstein, 2014)</a:t>
            </a:r>
          </a:p>
          <a:p>
            <a:pPr lvl="1"/>
            <a:r>
              <a:rPr lang="en-US" dirty="0"/>
              <a:t>EF Social Emotional Skills - Devereux Student Strength Assessment K-8</a:t>
            </a:r>
            <a:r>
              <a:rPr lang="en-US" baseline="30000" dirty="0"/>
              <a:t>th</a:t>
            </a:r>
            <a:r>
              <a:rPr lang="en-US" dirty="0"/>
              <a:t> Grade (DESSA; </a:t>
            </a:r>
            <a:r>
              <a:rPr lang="en-US" dirty="0" err="1"/>
              <a:t>LeBuffe</a:t>
            </a:r>
            <a:r>
              <a:rPr lang="en-US" dirty="0"/>
              <a:t>, </a:t>
            </a:r>
            <a:r>
              <a:rPr lang="en-US" dirty="0" err="1"/>
              <a:t>Sharipiro</a:t>
            </a:r>
            <a:r>
              <a:rPr lang="en-US" dirty="0"/>
              <a:t> &amp; Naglieri, 2012)</a:t>
            </a:r>
          </a:p>
          <a:p>
            <a:pPr lvl="1"/>
            <a:endParaRPr lang="en-US" dirty="0"/>
          </a:p>
          <a:p>
            <a:endParaRPr lang="en-US" dirty="0"/>
          </a:p>
        </p:txBody>
      </p:sp>
      <p:sp>
        <p:nvSpPr>
          <p:cNvPr id="3" name="Title 2"/>
          <p:cNvSpPr>
            <a:spLocks noGrp="1"/>
          </p:cNvSpPr>
          <p:nvPr>
            <p:ph type="title"/>
          </p:nvPr>
        </p:nvSpPr>
        <p:spPr/>
        <p:txBody>
          <a:bodyPr>
            <a:normAutofit fontScale="90000"/>
          </a:bodyPr>
          <a:lstStyle/>
          <a:p>
            <a:r>
              <a:rPr lang="en-US" dirty="0"/>
              <a:t>Executive Function - Measured	</a:t>
            </a:r>
          </a:p>
        </p:txBody>
      </p:sp>
      <p:sp>
        <p:nvSpPr>
          <p:cNvPr id="4" name="Slide Number Placeholder 3"/>
          <p:cNvSpPr>
            <a:spLocks noGrp="1"/>
          </p:cNvSpPr>
          <p:nvPr>
            <p:ph type="sldNum" sz="quarter" idx="12"/>
          </p:nvPr>
        </p:nvSpPr>
        <p:spPr/>
        <p:txBody>
          <a:bodyPr/>
          <a:lstStyle/>
          <a:p>
            <a:pPr>
              <a:defRPr/>
            </a:pPr>
            <a:fld id="{B5038878-31BC-41E9-8299-8AFEA2B13F5C}" type="slidenum">
              <a:rPr lang="en-US" smtClean="0"/>
              <a:pPr>
                <a:defRPr/>
              </a:pPr>
              <a:t>149</a:t>
            </a:fld>
            <a:endParaRPr lang="en-US"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38553" y="4854698"/>
            <a:ext cx="1195865" cy="176382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0062" y="1269406"/>
            <a:ext cx="1203626" cy="159626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CAS2cover - Windows Photo Viewe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730062" y="2939856"/>
            <a:ext cx="1203626" cy="1841367"/>
          </a:xfrm>
          <a:prstGeom prst="rect">
            <a:avLst/>
          </a:prstGeom>
          <a:ln>
            <a:solidFill>
              <a:srgbClr val="0070C0"/>
            </a:solidFill>
          </a:ln>
        </p:spPr>
      </p:pic>
      <p:sp>
        <p:nvSpPr>
          <p:cNvPr id="10" name="Right Arrow 9"/>
          <p:cNvSpPr/>
          <p:nvPr/>
        </p:nvSpPr>
        <p:spPr>
          <a:xfrm rot="19612063" flipV="1">
            <a:off x="6588552" y="2648380"/>
            <a:ext cx="1428750" cy="15115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rot="20146301" flipV="1">
            <a:off x="6638027" y="3841250"/>
            <a:ext cx="1280160" cy="15115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rot="21322121" flipV="1">
            <a:off x="6596893" y="5268509"/>
            <a:ext cx="1280160" cy="15115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29577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9" name="Rectangle 3"/>
          <p:cNvSpPr>
            <a:spLocks noGrp="1" noChangeArrowheads="1"/>
          </p:cNvSpPr>
          <p:nvPr>
            <p:ph sz="half" idx="1"/>
          </p:nvPr>
        </p:nvSpPr>
        <p:spPr>
          <a:noFill/>
          <a:ln/>
        </p:spPr>
        <p:txBody>
          <a:bodyPr/>
          <a:lstStyle/>
          <a:p>
            <a:r>
              <a:rPr lang="en-US" sz="3300" dirty="0"/>
              <a:t>Expressive Attention</a:t>
            </a:r>
          </a:p>
          <a:p>
            <a:pPr lvl="1"/>
            <a:r>
              <a:rPr lang="en-US" sz="2900" dirty="0"/>
              <a:t>No in color</a:t>
            </a:r>
          </a:p>
          <a:p>
            <a:r>
              <a:rPr lang="en-US" sz="3300" dirty="0"/>
              <a:t>Number Detection</a:t>
            </a:r>
          </a:p>
          <a:p>
            <a:pPr lvl="1"/>
            <a:r>
              <a:rPr lang="en-US" sz="2900" dirty="0"/>
              <a:t>New format</a:t>
            </a:r>
          </a:p>
          <a:p>
            <a:r>
              <a:rPr lang="en-US" sz="3300" dirty="0"/>
              <a:t>Receptive Attention</a:t>
            </a:r>
          </a:p>
          <a:p>
            <a:pPr lvl="1"/>
            <a:r>
              <a:rPr lang="en-US" sz="2900" dirty="0"/>
              <a:t>New format</a:t>
            </a:r>
          </a:p>
          <a:p>
            <a:pPr lvl="1">
              <a:buFont typeface="Wingdings" pitchFamily="2" charset="2"/>
              <a:buNone/>
            </a:pPr>
            <a:endParaRPr lang="en-US" sz="2900" dirty="0"/>
          </a:p>
          <a:p>
            <a:pPr lvl="1">
              <a:buFont typeface="Wingdings" pitchFamily="2" charset="2"/>
              <a:buNone/>
            </a:pPr>
            <a:endParaRPr lang="en-US" sz="2900" dirty="0">
              <a:solidFill>
                <a:schemeClr val="tx1"/>
              </a:solidFill>
            </a:endParaRPr>
          </a:p>
        </p:txBody>
      </p:sp>
      <p:sp>
        <p:nvSpPr>
          <p:cNvPr id="2" name="Content Placeholder 1"/>
          <p:cNvSpPr>
            <a:spLocks noGrp="1"/>
          </p:cNvSpPr>
          <p:nvPr>
            <p:ph sz="half" idx="2"/>
          </p:nvPr>
        </p:nvSpPr>
        <p:spPr/>
        <p:txBody>
          <a:bodyPr/>
          <a:lstStyle/>
          <a:p>
            <a:r>
              <a:rPr lang="en-US" sz="3200" dirty="0"/>
              <a:t>Word Series</a:t>
            </a:r>
          </a:p>
          <a:p>
            <a:r>
              <a:rPr lang="en-US" sz="3200" dirty="0"/>
              <a:t>Sentence Repetition</a:t>
            </a:r>
          </a:p>
          <a:p>
            <a:pPr lvl="1"/>
            <a:r>
              <a:rPr lang="en-US" sz="2800" dirty="0"/>
              <a:t>Ages 5-7</a:t>
            </a:r>
          </a:p>
          <a:p>
            <a:r>
              <a:rPr lang="en-US" sz="3200" dirty="0"/>
              <a:t>Sentence Questions</a:t>
            </a:r>
          </a:p>
          <a:p>
            <a:pPr lvl="1"/>
            <a:r>
              <a:rPr lang="en-US" sz="2800" dirty="0"/>
              <a:t>Ages 8-18</a:t>
            </a:r>
          </a:p>
          <a:p>
            <a:r>
              <a:rPr lang="en-US" sz="3200" dirty="0"/>
              <a:t>Visual Digit Span</a:t>
            </a:r>
          </a:p>
          <a:p>
            <a:pPr lvl="1"/>
            <a:r>
              <a:rPr lang="en-US" sz="2800" dirty="0"/>
              <a:t>New subtest</a:t>
            </a:r>
          </a:p>
          <a:p>
            <a:endParaRPr lang="en-US" sz="3200" dirty="0"/>
          </a:p>
        </p:txBody>
      </p:sp>
      <p:sp>
        <p:nvSpPr>
          <p:cNvPr id="982018" name="Rectangle 2"/>
          <p:cNvSpPr>
            <a:spLocks noGrp="1" noChangeArrowheads="1"/>
          </p:cNvSpPr>
          <p:nvPr>
            <p:ph type="title"/>
          </p:nvPr>
        </p:nvSpPr>
        <p:spPr>
          <a:noFill/>
          <a:ln/>
        </p:spPr>
        <p:txBody>
          <a:bodyPr/>
          <a:lstStyle/>
          <a:p>
            <a:r>
              <a:rPr lang="en-US" dirty="0"/>
              <a:t>CAS2 Attention &amp; Successive</a:t>
            </a:r>
          </a:p>
        </p:txBody>
      </p:sp>
    </p:spTree>
    <p:extLst>
      <p:ext uri="{BB962C8B-B14F-4D97-AF65-F5344CB8AC3E}">
        <p14:creationId xmlns:p14="http://schemas.microsoft.com/office/powerpoint/2010/main" val="482850791"/>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65504"/>
            <a:ext cx="7346782" cy="4641787"/>
          </a:xfrm>
        </p:spPr>
        <p:txBody>
          <a:bodyPr/>
          <a:lstStyle/>
          <a:p>
            <a:r>
              <a:rPr lang="en-US" dirty="0"/>
              <a:t>The CAS2 </a:t>
            </a:r>
            <a:r>
              <a:rPr lang="en-US" dirty="0" err="1"/>
              <a:t>EF</a:t>
            </a:r>
            <a:r>
              <a:rPr lang="en-US" dirty="0"/>
              <a:t> score should be compared to </a:t>
            </a:r>
            <a:r>
              <a:rPr lang="en-US" dirty="0" err="1"/>
              <a:t>EF</a:t>
            </a:r>
            <a:r>
              <a:rPr lang="en-US" dirty="0"/>
              <a:t> behaviors and social emotional skills using tests that have good psychometrics, especially good standardization samples</a:t>
            </a:r>
          </a:p>
          <a:p>
            <a:r>
              <a:rPr lang="en-US" dirty="0"/>
              <a:t>Two measures that meet these descriptions:</a:t>
            </a:r>
          </a:p>
          <a:p>
            <a:pPr lvl="1"/>
            <a:r>
              <a:rPr lang="en-US" dirty="0"/>
              <a:t>Comprehensive Executive Function Inventory (Naglieri &amp; </a:t>
            </a:r>
            <a:r>
              <a:rPr lang="en-US" dirty="0" err="1"/>
              <a:t>Godstein</a:t>
            </a:r>
            <a:r>
              <a:rPr lang="en-US" dirty="0"/>
              <a:t>, 2014)</a:t>
            </a:r>
          </a:p>
          <a:p>
            <a:pPr lvl="1"/>
            <a:r>
              <a:rPr lang="en-US" dirty="0"/>
              <a:t>Devereux Student Strength Assessment K-8</a:t>
            </a:r>
            <a:r>
              <a:rPr lang="en-US" baseline="30000" dirty="0"/>
              <a:t>th</a:t>
            </a:r>
            <a:r>
              <a:rPr lang="en-US" dirty="0"/>
              <a:t> Grade (</a:t>
            </a:r>
            <a:r>
              <a:rPr lang="en-US" dirty="0" err="1"/>
              <a:t>DESSA</a:t>
            </a:r>
            <a:r>
              <a:rPr lang="en-US" dirty="0"/>
              <a:t>; </a:t>
            </a:r>
            <a:r>
              <a:rPr lang="en-US" dirty="0" err="1"/>
              <a:t>LeBuffe</a:t>
            </a:r>
            <a:r>
              <a:rPr lang="en-US" dirty="0"/>
              <a:t>, </a:t>
            </a:r>
            <a:r>
              <a:rPr lang="en-US" dirty="0" err="1"/>
              <a:t>Sharipiro</a:t>
            </a:r>
            <a:r>
              <a:rPr lang="en-US" dirty="0"/>
              <a:t> &amp; Naglieri, 2012)</a:t>
            </a:r>
          </a:p>
        </p:txBody>
      </p:sp>
      <p:sp>
        <p:nvSpPr>
          <p:cNvPr id="3" name="Title 2"/>
          <p:cNvSpPr>
            <a:spLocks noGrp="1"/>
          </p:cNvSpPr>
          <p:nvPr>
            <p:ph type="title"/>
          </p:nvPr>
        </p:nvSpPr>
        <p:spPr/>
        <p:txBody>
          <a:bodyPr>
            <a:normAutofit/>
          </a:bodyPr>
          <a:lstStyle/>
          <a:p>
            <a:r>
              <a:rPr lang="en-US" dirty="0"/>
              <a:t>CAS2 EF Scales 	</a:t>
            </a:r>
          </a:p>
        </p:txBody>
      </p:sp>
      <p:sp>
        <p:nvSpPr>
          <p:cNvPr id="4" name="Slide Number Placeholder 3"/>
          <p:cNvSpPr>
            <a:spLocks noGrp="1"/>
          </p:cNvSpPr>
          <p:nvPr>
            <p:ph type="sldNum" sz="quarter" idx="12"/>
          </p:nvPr>
        </p:nvSpPr>
        <p:spPr/>
        <p:txBody>
          <a:bodyPr/>
          <a:lstStyle/>
          <a:p>
            <a:pPr>
              <a:defRPr/>
            </a:pPr>
            <a:fld id="{B5038878-31BC-41E9-8299-8AFEA2B13F5C}" type="slidenum">
              <a:rPr lang="en-US" smtClean="0"/>
              <a:pPr>
                <a:defRPr/>
              </a:pPr>
              <a:t>150</a:t>
            </a:fld>
            <a:endParaRPr lang="en-US" dirty="0"/>
          </a:p>
        </p:txBody>
      </p:sp>
      <p:pic>
        <p:nvPicPr>
          <p:cNvPr id="737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45400" y="4729162"/>
            <a:ext cx="1371600" cy="202301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45400" y="2619543"/>
            <a:ext cx="1371600" cy="181903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165378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 Verbal Content Scale is made from</a:t>
            </a:r>
          </a:p>
          <a:p>
            <a:pPr lvl="1"/>
            <a:r>
              <a:rPr lang="en-US" dirty="0"/>
              <a:t>Verbal–Spatial Relations</a:t>
            </a:r>
          </a:p>
          <a:p>
            <a:pPr lvl="1"/>
            <a:r>
              <a:rPr lang="en-US" dirty="0"/>
              <a:t>Receptive Attention (Picture or letter matching)</a:t>
            </a:r>
          </a:p>
          <a:p>
            <a:pPr lvl="1"/>
            <a:r>
              <a:rPr lang="en-US" dirty="0"/>
              <a:t>Sentence Repetition (5–7 years) or Sentence Questions (8–18 years)</a:t>
            </a:r>
          </a:p>
          <a:p>
            <a:r>
              <a:rPr lang="en-US" dirty="0"/>
              <a:t>The Verbal Content scale is different from traditional verbal  IQ tests because there are no vocabulary or word analogies items</a:t>
            </a:r>
          </a:p>
          <a:p>
            <a:r>
              <a:rPr lang="en-US" dirty="0"/>
              <a:t>It is a measure of cognitive processing of linguistic content that is not contaminated by knowledge</a:t>
            </a:r>
          </a:p>
        </p:txBody>
      </p:sp>
      <p:sp>
        <p:nvSpPr>
          <p:cNvPr id="3" name="Title 2"/>
          <p:cNvSpPr>
            <a:spLocks noGrp="1"/>
          </p:cNvSpPr>
          <p:nvPr>
            <p:ph type="title"/>
          </p:nvPr>
        </p:nvSpPr>
        <p:spPr/>
        <p:txBody>
          <a:bodyPr/>
          <a:lstStyle/>
          <a:p>
            <a:r>
              <a:rPr lang="en-US" dirty="0"/>
              <a:t>CAS2 Verbal</a:t>
            </a:r>
          </a:p>
        </p:txBody>
      </p:sp>
      <p:sp>
        <p:nvSpPr>
          <p:cNvPr id="4" name="Slide Number Placeholder 3"/>
          <p:cNvSpPr>
            <a:spLocks noGrp="1"/>
          </p:cNvSpPr>
          <p:nvPr>
            <p:ph type="sldNum" sz="quarter" idx="12"/>
          </p:nvPr>
        </p:nvSpPr>
        <p:spPr/>
        <p:txBody>
          <a:bodyPr/>
          <a:lstStyle/>
          <a:p>
            <a:pPr>
              <a:defRPr/>
            </a:pPr>
            <a:fld id="{B5038878-31BC-41E9-8299-8AFEA2B13F5C}" type="slidenum">
              <a:rPr lang="en-US" smtClean="0"/>
              <a:pPr>
                <a:defRPr/>
              </a:pPr>
              <a:t>151</a:t>
            </a:fld>
            <a:endParaRPr lang="en-US" dirty="0"/>
          </a:p>
        </p:txBody>
      </p:sp>
    </p:spTree>
    <p:extLst>
      <p:ext uri="{BB962C8B-B14F-4D97-AF65-F5344CB8AC3E}">
        <p14:creationId xmlns:p14="http://schemas.microsoft.com/office/powerpoint/2010/main" val="84056181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 Nonverbal scale is composed of </a:t>
            </a:r>
          </a:p>
          <a:p>
            <a:pPr lvl="1"/>
            <a:r>
              <a:rPr lang="en-US" dirty="0"/>
              <a:t>Matrices </a:t>
            </a:r>
          </a:p>
          <a:p>
            <a:pPr lvl="1"/>
            <a:r>
              <a:rPr lang="en-US" dirty="0"/>
              <a:t>Figure Memory</a:t>
            </a:r>
          </a:p>
          <a:p>
            <a:pPr lvl="1"/>
            <a:r>
              <a:rPr lang="en-US" dirty="0"/>
              <a:t>Planned Codes </a:t>
            </a:r>
          </a:p>
          <a:p>
            <a:r>
              <a:rPr lang="en-US" dirty="0"/>
              <a:t>This scale provides a measure of cognitive processing within a non-linguistic context that included three of the four PASS constructs</a:t>
            </a:r>
          </a:p>
          <a:p>
            <a:pPr lvl="1"/>
            <a:r>
              <a:rPr lang="en-US" dirty="0"/>
              <a:t>Most nonverbal test scores only involve Simultaneous processing</a:t>
            </a:r>
          </a:p>
        </p:txBody>
      </p:sp>
      <p:sp>
        <p:nvSpPr>
          <p:cNvPr id="3" name="Title 2"/>
          <p:cNvSpPr>
            <a:spLocks noGrp="1"/>
          </p:cNvSpPr>
          <p:nvPr>
            <p:ph type="title"/>
          </p:nvPr>
        </p:nvSpPr>
        <p:spPr/>
        <p:txBody>
          <a:bodyPr/>
          <a:lstStyle/>
          <a:p>
            <a:r>
              <a:rPr lang="en-US" dirty="0"/>
              <a:t>CAS2 Nonverbal</a:t>
            </a:r>
          </a:p>
        </p:txBody>
      </p:sp>
      <p:sp>
        <p:nvSpPr>
          <p:cNvPr id="4" name="Slide Number Placeholder 3"/>
          <p:cNvSpPr>
            <a:spLocks noGrp="1"/>
          </p:cNvSpPr>
          <p:nvPr>
            <p:ph type="sldNum" sz="quarter" idx="12"/>
          </p:nvPr>
        </p:nvSpPr>
        <p:spPr/>
        <p:txBody>
          <a:bodyPr/>
          <a:lstStyle/>
          <a:p>
            <a:pPr>
              <a:defRPr/>
            </a:pPr>
            <a:fld id="{B5038878-31BC-41E9-8299-8AFEA2B13F5C}" type="slidenum">
              <a:rPr lang="en-US" smtClean="0"/>
              <a:pPr>
                <a:defRPr/>
              </a:pPr>
              <a:t>152</a:t>
            </a:fld>
            <a:endParaRPr lang="en-US" dirty="0"/>
          </a:p>
        </p:txBody>
      </p:sp>
    </p:spTree>
    <p:extLst>
      <p:ext uri="{BB962C8B-B14F-4D97-AF65-F5344CB8AC3E}">
        <p14:creationId xmlns:p14="http://schemas.microsoft.com/office/powerpoint/2010/main" val="76937705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CAS2 Visual Auditory Comparison</a:t>
            </a:r>
          </a:p>
        </p:txBody>
      </p:sp>
      <p:sp>
        <p:nvSpPr>
          <p:cNvPr id="7" name="Content Placeholder 6"/>
          <p:cNvSpPr>
            <a:spLocks noGrp="1"/>
          </p:cNvSpPr>
          <p:nvPr>
            <p:ph sz="quarter" idx="2"/>
          </p:nvPr>
        </p:nvSpPr>
        <p:spPr>
          <a:xfrm>
            <a:off x="457200" y="1444294"/>
            <a:ext cx="4567466" cy="4651706"/>
          </a:xfrm>
        </p:spPr>
        <p:txBody>
          <a:bodyPr/>
          <a:lstStyle/>
          <a:p>
            <a:r>
              <a:rPr lang="en-US" sz="2000" b="1" dirty="0"/>
              <a:t>Word Series</a:t>
            </a:r>
          </a:p>
          <a:p>
            <a:pPr lvl="1"/>
            <a:r>
              <a:rPr lang="en-US" sz="1800" dirty="0"/>
              <a:t>Verbal presentation of high imagery single syllable words</a:t>
            </a:r>
          </a:p>
          <a:p>
            <a:pPr lvl="1"/>
            <a:r>
              <a:rPr lang="en-US" sz="1800" dirty="0"/>
              <a:t>Word lengths vary from 2 to 9</a:t>
            </a:r>
          </a:p>
          <a:p>
            <a:r>
              <a:rPr lang="en-US" sz="2000" b="1" dirty="0"/>
              <a:t>Visual Digit Span</a:t>
            </a:r>
          </a:p>
          <a:p>
            <a:pPr lvl="1"/>
            <a:r>
              <a:rPr lang="en-US" sz="1800" dirty="0"/>
              <a:t>Visual presentation of the numbers 1 through 9 with oral response</a:t>
            </a:r>
          </a:p>
          <a:p>
            <a:pPr lvl="1"/>
            <a:r>
              <a:rPr lang="en-US" sz="1800" dirty="0"/>
              <a:t>Number lengths vary from 2 to 9</a:t>
            </a:r>
          </a:p>
          <a:p>
            <a:r>
              <a:rPr lang="en-US" sz="2000" dirty="0"/>
              <a:t>Both subtests require Successive processing but they differ by the type of presentation</a:t>
            </a:r>
          </a:p>
          <a:p>
            <a:r>
              <a:rPr lang="en-US" sz="2000" dirty="0"/>
              <a:t>A 3 point difference is significant 	</a:t>
            </a:r>
          </a:p>
        </p:txBody>
      </p:sp>
      <p:sp>
        <p:nvSpPr>
          <p:cNvPr id="4" name="Slide Number Placeholder 3"/>
          <p:cNvSpPr>
            <a:spLocks noGrp="1"/>
          </p:cNvSpPr>
          <p:nvPr>
            <p:ph type="sldNum" sz="quarter" idx="12"/>
          </p:nvPr>
        </p:nvSpPr>
        <p:spPr/>
        <p:txBody>
          <a:bodyPr/>
          <a:lstStyle/>
          <a:p>
            <a:pPr>
              <a:defRPr/>
            </a:pPr>
            <a:fld id="{B5038878-31BC-41E9-8299-8AFEA2B13F5C}" type="slidenum">
              <a:rPr lang="en-US" smtClean="0"/>
              <a:pPr>
                <a:defRPr/>
              </a:pPr>
              <a:t>153</a:t>
            </a:fld>
            <a:endParaRPr lang="en-US" dirty="0"/>
          </a:p>
        </p:txBody>
      </p:sp>
      <p:grpSp>
        <p:nvGrpSpPr>
          <p:cNvPr id="10" name="Group 9"/>
          <p:cNvGrpSpPr/>
          <p:nvPr/>
        </p:nvGrpSpPr>
        <p:grpSpPr>
          <a:xfrm>
            <a:off x="7012211" y="1221347"/>
            <a:ext cx="1720557" cy="3045852"/>
            <a:chOff x="6136835" y="1262288"/>
            <a:chExt cx="1780129" cy="5069932"/>
          </a:xfrm>
        </p:grpSpPr>
        <p:pic>
          <p:nvPicPr>
            <p:cNvPr id="11"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6136835" y="1262289"/>
              <a:ext cx="1048825" cy="5069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373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162800" y="1262288"/>
              <a:ext cx="754164" cy="5069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5" name="Rectangle 14"/>
          <p:cNvSpPr/>
          <p:nvPr/>
        </p:nvSpPr>
        <p:spPr>
          <a:xfrm>
            <a:off x="4857260" y="1221349"/>
            <a:ext cx="2396980" cy="1169551"/>
          </a:xfrm>
          <a:prstGeom prst="rect">
            <a:avLst/>
          </a:prstGeom>
        </p:spPr>
        <p:txBody>
          <a:bodyPr wrap="square">
            <a:spAutoFit/>
          </a:bodyPr>
          <a:lstStyle/>
          <a:p>
            <a:r>
              <a:rPr lang="en-US" sz="1400" b="0" dirty="0">
                <a:latin typeface="Lucida Sans" panose="020B0602040502020204" pitchFamily="34" charset="0"/>
              </a:rPr>
              <a:t>Cumulative Percentages of the Standardization Sample Obtaining Difference Scores Between Subtests	</a:t>
            </a:r>
          </a:p>
        </p:txBody>
      </p:sp>
      <p:pic>
        <p:nvPicPr>
          <p:cNvPr id="1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3569" y="4373879"/>
            <a:ext cx="3063500" cy="209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832819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p:txBody>
          <a:bodyPr/>
          <a:lstStyle/>
          <a:p>
            <a:r>
              <a:rPr lang="en-US" dirty="0"/>
              <a:t>When we suspect a child differs across modality, we usually are comparing visual tests (e.g., Block Design) to auditory tests (Digit Span) that not only differ on modality but they differ on PASS processes (Simultaneous and Successive, respectively)</a:t>
            </a:r>
          </a:p>
          <a:p>
            <a:r>
              <a:rPr lang="en-US" dirty="0"/>
              <a:t>The CAS2 Visual/Auditory Comparison provides a way to compare modality across one PASS neurocognitive Process (Successive)</a:t>
            </a:r>
          </a:p>
          <a:p>
            <a:pPr lvl="1"/>
            <a:r>
              <a:rPr lang="en-US" dirty="0"/>
              <a:t>Word Series (Auditory) vs Visual Digit Span</a:t>
            </a:r>
          </a:p>
        </p:txBody>
      </p:sp>
      <p:sp>
        <p:nvSpPr>
          <p:cNvPr id="8" name="Title 7"/>
          <p:cNvSpPr>
            <a:spLocks noGrp="1"/>
          </p:cNvSpPr>
          <p:nvPr>
            <p:ph type="title"/>
          </p:nvPr>
        </p:nvSpPr>
        <p:spPr/>
        <p:txBody>
          <a:bodyPr>
            <a:normAutofit fontScale="90000"/>
          </a:bodyPr>
          <a:lstStyle/>
          <a:p>
            <a:r>
              <a:rPr lang="en-US" dirty="0"/>
              <a:t>CAS2 Visual Auditory Comparison</a:t>
            </a:r>
          </a:p>
        </p:txBody>
      </p:sp>
      <p:sp>
        <p:nvSpPr>
          <p:cNvPr id="7" name="Slide Number Placeholder 6"/>
          <p:cNvSpPr>
            <a:spLocks noGrp="1"/>
          </p:cNvSpPr>
          <p:nvPr>
            <p:ph type="sldNum" sz="quarter" idx="12"/>
          </p:nvPr>
        </p:nvSpPr>
        <p:spPr/>
        <p:txBody>
          <a:bodyPr/>
          <a:lstStyle/>
          <a:p>
            <a:pPr>
              <a:defRPr/>
            </a:pPr>
            <a:fld id="{2FAAB593-33BE-466D-A6B2-509AEA5D7893}" type="slidenum">
              <a:rPr lang="en-US" smtClean="0"/>
              <a:pPr>
                <a:defRPr/>
              </a:pPr>
              <a:t>154</a:t>
            </a:fld>
            <a:endParaRPr lang="en-US"/>
          </a:p>
        </p:txBody>
      </p:sp>
    </p:spTree>
    <p:extLst>
      <p:ext uri="{BB962C8B-B14F-4D97-AF65-F5344CB8AC3E}">
        <p14:creationId xmlns:p14="http://schemas.microsoft.com/office/powerpoint/2010/main" val="269858634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365504"/>
            <a:ext cx="4656667" cy="4641787"/>
          </a:xfrm>
        </p:spPr>
        <p:txBody>
          <a:bodyPr/>
          <a:lstStyle/>
          <a:p>
            <a:r>
              <a:rPr lang="en-US"/>
              <a:t>A Speed/Fluency scale was added to the CAS2 in 2018</a:t>
            </a:r>
          </a:p>
          <a:p>
            <a:r>
              <a:rPr lang="en-US"/>
              <a:t>Derived from the first pages of the Attention tests that do not contribute to the Attention score</a:t>
            </a:r>
          </a:p>
        </p:txBody>
      </p:sp>
      <p:sp>
        <p:nvSpPr>
          <p:cNvPr id="8" name="Title 7"/>
          <p:cNvSpPr>
            <a:spLocks noGrp="1"/>
          </p:cNvSpPr>
          <p:nvPr>
            <p:ph type="title"/>
          </p:nvPr>
        </p:nvSpPr>
        <p:spPr/>
        <p:txBody>
          <a:bodyPr>
            <a:normAutofit/>
          </a:bodyPr>
          <a:lstStyle/>
          <a:p>
            <a:r>
              <a:rPr lang="en-US"/>
              <a:t>CAS2 Speed/Fluency Scale</a:t>
            </a:r>
          </a:p>
        </p:txBody>
      </p:sp>
      <p:sp>
        <p:nvSpPr>
          <p:cNvPr id="7" name="Slide Number Placeholder 6"/>
          <p:cNvSpPr>
            <a:spLocks noGrp="1"/>
          </p:cNvSpPr>
          <p:nvPr>
            <p:ph type="sldNum" sz="quarter" idx="12"/>
          </p:nvPr>
        </p:nvSpPr>
        <p:spPr/>
        <p:txBody>
          <a:bodyPr/>
          <a:lstStyle/>
          <a:p>
            <a:pPr>
              <a:defRPr/>
            </a:pPr>
            <a:fld id="{2FAAB593-33BE-466D-A6B2-509AEA5D7893}" type="slidenum">
              <a:rPr lang="en-US" smtClean="0"/>
              <a:pPr>
                <a:defRPr/>
              </a:pPr>
              <a:t>155</a:t>
            </a:fld>
            <a:endParaRPr lang="en-US"/>
          </a:p>
        </p:txBody>
      </p:sp>
      <p:grpSp>
        <p:nvGrpSpPr>
          <p:cNvPr id="5" name="Group 4">
            <a:extLst>
              <a:ext uri="{FF2B5EF4-FFF2-40B4-BE49-F238E27FC236}">
                <a16:creationId xmlns:a16="http://schemas.microsoft.com/office/drawing/2014/main" id="{F71B7900-2136-441F-AB8F-CBD9D35F9F8F}"/>
              </a:ext>
            </a:extLst>
          </p:cNvPr>
          <p:cNvGrpSpPr/>
          <p:nvPr/>
        </p:nvGrpSpPr>
        <p:grpSpPr>
          <a:xfrm>
            <a:off x="5232399" y="1365504"/>
            <a:ext cx="3555453" cy="4641787"/>
            <a:chOff x="692934" y="1485160"/>
            <a:chExt cx="7003588" cy="10846883"/>
          </a:xfrm>
        </p:grpSpPr>
        <p:grpSp>
          <p:nvGrpSpPr>
            <p:cNvPr id="6" name="Group 5">
              <a:extLst>
                <a:ext uri="{FF2B5EF4-FFF2-40B4-BE49-F238E27FC236}">
                  <a16:creationId xmlns:a16="http://schemas.microsoft.com/office/drawing/2014/main" id="{03933CE7-9410-4C52-AE88-413BB6088856}"/>
                </a:ext>
              </a:extLst>
            </p:cNvPr>
            <p:cNvGrpSpPr/>
            <p:nvPr/>
          </p:nvGrpSpPr>
          <p:grpSpPr>
            <a:xfrm>
              <a:off x="692934" y="1485160"/>
              <a:ext cx="7003588" cy="10846883"/>
              <a:chOff x="692934" y="1485160"/>
              <a:chExt cx="7003588" cy="10846883"/>
            </a:xfrm>
          </p:grpSpPr>
          <p:pic>
            <p:nvPicPr>
              <p:cNvPr id="11" name="Picture 10">
                <a:extLst>
                  <a:ext uri="{FF2B5EF4-FFF2-40B4-BE49-F238E27FC236}">
                    <a16:creationId xmlns:a16="http://schemas.microsoft.com/office/drawing/2014/main" id="{24D351A5-4B64-4871-90AF-78B21EBE7241}"/>
                  </a:ext>
                </a:extLst>
              </p:cNvPr>
              <p:cNvPicPr>
                <a:picLocks noChangeAspect="1"/>
              </p:cNvPicPr>
              <p:nvPr/>
            </p:nvPicPr>
            <p:blipFill>
              <a:blip r:embed="rId2"/>
              <a:stretch>
                <a:fillRect/>
              </a:stretch>
            </p:blipFill>
            <p:spPr>
              <a:xfrm>
                <a:off x="692935" y="1485160"/>
                <a:ext cx="7003587" cy="10525607"/>
              </a:xfrm>
              <a:prstGeom prst="rect">
                <a:avLst/>
              </a:prstGeom>
            </p:spPr>
          </p:pic>
          <p:pic>
            <p:nvPicPr>
              <p:cNvPr id="12" name="Picture 11">
                <a:extLst>
                  <a:ext uri="{FF2B5EF4-FFF2-40B4-BE49-F238E27FC236}">
                    <a16:creationId xmlns:a16="http://schemas.microsoft.com/office/drawing/2014/main" id="{02CA127A-A976-4C1C-8139-23B5367DEE0A}"/>
                  </a:ext>
                </a:extLst>
              </p:cNvPr>
              <p:cNvPicPr>
                <a:picLocks noChangeAspect="1"/>
              </p:cNvPicPr>
              <p:nvPr/>
            </p:nvPicPr>
            <p:blipFill>
              <a:blip r:embed="rId3"/>
              <a:stretch>
                <a:fillRect/>
              </a:stretch>
            </p:blipFill>
            <p:spPr>
              <a:xfrm>
                <a:off x="692934" y="4875348"/>
                <a:ext cx="7003587" cy="7456695"/>
              </a:xfrm>
              <a:prstGeom prst="rect">
                <a:avLst/>
              </a:prstGeom>
            </p:spPr>
          </p:pic>
        </p:grpSp>
        <p:pic>
          <p:nvPicPr>
            <p:cNvPr id="10" name="Picture 9">
              <a:extLst>
                <a:ext uri="{FF2B5EF4-FFF2-40B4-BE49-F238E27FC236}">
                  <a16:creationId xmlns:a16="http://schemas.microsoft.com/office/drawing/2014/main" id="{9AD012BF-326C-4245-BD1F-FEF753D79C2C}"/>
                </a:ext>
              </a:extLst>
            </p:cNvPr>
            <p:cNvPicPr>
              <a:picLocks noChangeAspect="1"/>
            </p:cNvPicPr>
            <p:nvPr/>
          </p:nvPicPr>
          <p:blipFill rotWithShape="1">
            <a:blip r:embed="rId2"/>
            <a:srcRect t="66032" b="2975"/>
            <a:stretch/>
          </p:blipFill>
          <p:spPr>
            <a:xfrm>
              <a:off x="692934" y="2409568"/>
              <a:ext cx="7003587" cy="3262183"/>
            </a:xfrm>
            <a:prstGeom prst="rect">
              <a:avLst/>
            </a:prstGeom>
          </p:spPr>
        </p:pic>
      </p:grpSp>
      <p:pic>
        <p:nvPicPr>
          <p:cNvPr id="13" name="Picture 4" descr="http://media.wiley.com/product_data/coverImage300/70/11185892/1118589270.jpg">
            <a:extLst>
              <a:ext uri="{FF2B5EF4-FFF2-40B4-BE49-F238E27FC236}">
                <a16:creationId xmlns:a16="http://schemas.microsoft.com/office/drawing/2014/main" id="{8C00C4B5-1991-49D5-A9DC-5FA188CF077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38325" y="4550833"/>
            <a:ext cx="941676" cy="1456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357260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CAS2 Brief </a:t>
            </a:r>
            <a:r>
              <a:rPr lang="en-US" sz="4400" dirty="0"/>
              <a:t>(Ages 4 – 18) </a:t>
            </a:r>
            <a:br>
              <a:rPr lang="en-US" dirty="0"/>
            </a:br>
            <a:endParaRPr lang="en-US" dirty="0"/>
          </a:p>
        </p:txBody>
      </p:sp>
      <p:sp>
        <p:nvSpPr>
          <p:cNvPr id="9" name="Text Placeholder 8"/>
          <p:cNvSpPr>
            <a:spLocks noGrp="1"/>
          </p:cNvSpPr>
          <p:nvPr>
            <p:ph type="body" idx="1"/>
          </p:nvPr>
        </p:nvSpPr>
        <p:spPr/>
        <p:txBody>
          <a:bodyPr/>
          <a:lstStyle/>
          <a:p>
            <a:r>
              <a:rPr lang="en-US" dirty="0"/>
              <a:t>interpretation</a:t>
            </a:r>
          </a:p>
        </p:txBody>
      </p:sp>
      <p:sp>
        <p:nvSpPr>
          <p:cNvPr id="7" name="Slide Number Placeholder 6"/>
          <p:cNvSpPr>
            <a:spLocks noGrp="1"/>
          </p:cNvSpPr>
          <p:nvPr>
            <p:ph type="sldNum" sz="quarter" idx="12"/>
          </p:nvPr>
        </p:nvSpPr>
        <p:spPr/>
        <p:txBody>
          <a:bodyPr/>
          <a:lstStyle/>
          <a:p>
            <a:pPr>
              <a:defRPr/>
            </a:pPr>
            <a:fld id="{2FAAB593-33BE-466D-A6B2-509AEA5D7893}" type="slidenum">
              <a:rPr lang="en-US" smtClean="0"/>
              <a:pPr>
                <a:defRPr/>
              </a:pPr>
              <a:t>156</a:t>
            </a:fld>
            <a:endParaRPr lang="en-US"/>
          </a:p>
        </p:txBody>
      </p:sp>
    </p:spTree>
    <p:extLst>
      <p:ext uri="{BB962C8B-B14F-4D97-AF65-F5344CB8AC3E}">
        <p14:creationId xmlns:p14="http://schemas.microsoft.com/office/powerpoint/2010/main" val="124532286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65504"/>
            <a:ext cx="3510088" cy="4641787"/>
          </a:xfrm>
        </p:spPr>
        <p:txBody>
          <a:bodyPr/>
          <a:lstStyle/>
          <a:p>
            <a:r>
              <a:rPr lang="en-US" dirty="0"/>
              <a:t>Average internal reliability coefficients across ages 4 – 18 are strong</a:t>
            </a:r>
          </a:p>
          <a:p>
            <a:r>
              <a:rPr lang="en-US" dirty="0"/>
              <a:t>Total Score reliability across the ages is .94</a:t>
            </a:r>
          </a:p>
        </p:txBody>
      </p:sp>
      <p:sp>
        <p:nvSpPr>
          <p:cNvPr id="3" name="Title 2"/>
          <p:cNvSpPr>
            <a:spLocks noGrp="1"/>
          </p:cNvSpPr>
          <p:nvPr>
            <p:ph type="title"/>
          </p:nvPr>
        </p:nvSpPr>
        <p:spPr/>
        <p:txBody>
          <a:bodyPr/>
          <a:lstStyle/>
          <a:p>
            <a:r>
              <a:rPr lang="en-US" dirty="0"/>
              <a:t>CAS2 Brief Interpretation</a:t>
            </a:r>
          </a:p>
        </p:txBody>
      </p:sp>
      <p:sp>
        <p:nvSpPr>
          <p:cNvPr id="4" name="Slide Number Placeholder 3"/>
          <p:cNvSpPr>
            <a:spLocks noGrp="1"/>
          </p:cNvSpPr>
          <p:nvPr>
            <p:ph type="sldNum" sz="quarter" idx="12"/>
          </p:nvPr>
        </p:nvSpPr>
        <p:spPr/>
        <p:txBody>
          <a:bodyPr/>
          <a:lstStyle/>
          <a:p>
            <a:pPr>
              <a:defRPr/>
            </a:pPr>
            <a:fld id="{B5038878-31BC-41E9-8299-8AFEA2B13F5C}" type="slidenum">
              <a:rPr lang="en-US" smtClean="0"/>
              <a:pPr>
                <a:defRPr/>
              </a:pPr>
              <a:t>157</a:t>
            </a:fld>
            <a:endParaRPr lang="en-US" dirty="0"/>
          </a:p>
        </p:txBody>
      </p:sp>
      <p:pic>
        <p:nvPicPr>
          <p:cNvPr id="757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7287" y="1345146"/>
            <a:ext cx="4977003" cy="4658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826304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365504"/>
            <a:ext cx="3842644" cy="4641787"/>
          </a:xfrm>
        </p:spPr>
        <p:txBody>
          <a:bodyPr/>
          <a:lstStyle/>
          <a:p>
            <a:r>
              <a:rPr lang="en-US" dirty="0"/>
              <a:t>PASS scales are compared to the child’s mean and to the national norm</a:t>
            </a:r>
          </a:p>
          <a:p>
            <a:r>
              <a:rPr lang="en-US" dirty="0"/>
              <a:t>Because each scale has only one subtest, the results should be used for screening not eligibility determination</a:t>
            </a:r>
          </a:p>
        </p:txBody>
      </p:sp>
      <p:sp>
        <p:nvSpPr>
          <p:cNvPr id="5" name="Title 4"/>
          <p:cNvSpPr>
            <a:spLocks noGrp="1"/>
          </p:cNvSpPr>
          <p:nvPr>
            <p:ph type="title"/>
          </p:nvPr>
        </p:nvSpPr>
        <p:spPr/>
        <p:txBody>
          <a:bodyPr/>
          <a:lstStyle/>
          <a:p>
            <a:r>
              <a:rPr lang="en-US" dirty="0"/>
              <a:t>Interpretation</a:t>
            </a:r>
          </a:p>
        </p:txBody>
      </p:sp>
      <p:sp>
        <p:nvSpPr>
          <p:cNvPr id="4" name="Slide Number Placeholder 3"/>
          <p:cNvSpPr>
            <a:spLocks noGrp="1"/>
          </p:cNvSpPr>
          <p:nvPr>
            <p:ph type="sldNum" sz="quarter" idx="12"/>
          </p:nvPr>
        </p:nvSpPr>
        <p:spPr/>
        <p:txBody>
          <a:bodyPr/>
          <a:lstStyle/>
          <a:p>
            <a:pPr>
              <a:defRPr/>
            </a:pPr>
            <a:fld id="{44368FFC-7399-492E-8855-E2B6E97D4439}" type="slidenum">
              <a:rPr lang="en-US" smtClean="0"/>
              <a:pPr>
                <a:defRPr/>
              </a:pPr>
              <a:t>158</a:t>
            </a:fld>
            <a:endParaRPr lang="en-US"/>
          </a:p>
        </p:txBody>
      </p:sp>
      <p:pic>
        <p:nvPicPr>
          <p:cNvPr id="747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9844" y="312615"/>
            <a:ext cx="4597947" cy="5838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576219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a:t>CAS2 Rating Scale</a:t>
            </a:r>
            <a:br>
              <a:rPr lang="en-US" dirty="0"/>
            </a:br>
            <a:r>
              <a:rPr lang="en-US" sz="4400" dirty="0"/>
              <a:t>(Ages 4 – 18) </a:t>
            </a:r>
            <a:endParaRPr lang="en-US" dirty="0"/>
          </a:p>
        </p:txBody>
      </p:sp>
      <p:sp>
        <p:nvSpPr>
          <p:cNvPr id="9" name="Text Placeholder 8"/>
          <p:cNvSpPr>
            <a:spLocks noGrp="1"/>
          </p:cNvSpPr>
          <p:nvPr>
            <p:ph type="body" idx="1"/>
          </p:nvPr>
        </p:nvSpPr>
        <p:spPr/>
        <p:txBody>
          <a:bodyPr/>
          <a:lstStyle/>
          <a:p>
            <a:r>
              <a:rPr lang="en-US" dirty="0"/>
              <a:t>interpretation</a:t>
            </a:r>
          </a:p>
        </p:txBody>
      </p:sp>
      <p:sp>
        <p:nvSpPr>
          <p:cNvPr id="7" name="Slide Number Placeholder 6"/>
          <p:cNvSpPr>
            <a:spLocks noGrp="1"/>
          </p:cNvSpPr>
          <p:nvPr>
            <p:ph type="sldNum" sz="quarter" idx="12"/>
          </p:nvPr>
        </p:nvSpPr>
        <p:spPr/>
        <p:txBody>
          <a:bodyPr/>
          <a:lstStyle/>
          <a:p>
            <a:pPr>
              <a:defRPr/>
            </a:pPr>
            <a:fld id="{2FAAB593-33BE-466D-A6B2-509AEA5D7893}" type="slidenum">
              <a:rPr lang="en-US" smtClean="0"/>
              <a:pPr>
                <a:defRPr/>
              </a:pPr>
              <a:t>159</a:t>
            </a:fld>
            <a:endParaRPr lang="en-US"/>
          </a:p>
        </p:txBody>
      </p:sp>
    </p:spTree>
    <p:extLst>
      <p:ext uri="{BB962C8B-B14F-4D97-AF65-F5344CB8AC3E}">
        <p14:creationId xmlns:p14="http://schemas.microsoft.com/office/powerpoint/2010/main" val="41389788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2B21D3E0-C1F0-412F-9519-5D4C6089A743}"/>
              </a:ext>
            </a:extLst>
          </p:cNvPr>
          <p:cNvSpPr>
            <a:spLocks noGrp="1"/>
          </p:cNvSpPr>
          <p:nvPr>
            <p:ph idx="1"/>
          </p:nvPr>
        </p:nvSpPr>
        <p:spPr/>
        <p:txBody>
          <a:bodyPr/>
          <a:lstStyle/>
          <a:p>
            <a:r>
              <a:rPr lang="en-US" sz="3200"/>
              <a:t>CAS2 can be administered in Spanish using the following additional materials</a:t>
            </a:r>
          </a:p>
          <a:p>
            <a:pPr lvl="1"/>
            <a:r>
              <a:rPr lang="en-US" sz="2800"/>
              <a:t>CAS2: Spanish Administration and Scoring Manual</a:t>
            </a:r>
          </a:p>
          <a:p>
            <a:pPr lvl="1"/>
            <a:r>
              <a:rPr lang="en-US" sz="2800"/>
              <a:t>CAS2: Spanish Stimulus Book</a:t>
            </a:r>
          </a:p>
          <a:p>
            <a:pPr lvl="1"/>
            <a:r>
              <a:rPr lang="en-US" sz="2800"/>
              <a:t>CAS2: Spanish Examiner Record Form</a:t>
            </a:r>
          </a:p>
        </p:txBody>
      </p:sp>
      <p:sp>
        <p:nvSpPr>
          <p:cNvPr id="6" name="Title 5">
            <a:extLst>
              <a:ext uri="{FF2B5EF4-FFF2-40B4-BE49-F238E27FC236}">
                <a16:creationId xmlns:a16="http://schemas.microsoft.com/office/drawing/2014/main" id="{1065A7F9-04EA-47FA-A694-6B7868C4BD5F}"/>
              </a:ext>
            </a:extLst>
          </p:cNvPr>
          <p:cNvSpPr>
            <a:spLocks noGrp="1"/>
          </p:cNvSpPr>
          <p:nvPr>
            <p:ph type="title"/>
          </p:nvPr>
        </p:nvSpPr>
        <p:spPr/>
        <p:txBody>
          <a:bodyPr/>
          <a:lstStyle/>
          <a:p>
            <a:r>
              <a:rPr lang="en-US"/>
              <a:t>CAS2 Spanish Supplement</a:t>
            </a:r>
          </a:p>
        </p:txBody>
      </p:sp>
      <p:sp>
        <p:nvSpPr>
          <p:cNvPr id="5" name="Slide Number Placeholder 4">
            <a:extLst>
              <a:ext uri="{FF2B5EF4-FFF2-40B4-BE49-F238E27FC236}">
                <a16:creationId xmlns:a16="http://schemas.microsoft.com/office/drawing/2014/main" id="{8136C342-4905-4190-A06D-05182D0B37AC}"/>
              </a:ext>
            </a:extLst>
          </p:cNvPr>
          <p:cNvSpPr>
            <a:spLocks noGrp="1"/>
          </p:cNvSpPr>
          <p:nvPr>
            <p:ph type="sldNum" sz="quarter" idx="12"/>
          </p:nvPr>
        </p:nvSpPr>
        <p:spPr/>
        <p:txBody>
          <a:bodyPr/>
          <a:lstStyle/>
          <a:p>
            <a:pPr>
              <a:defRPr/>
            </a:pPr>
            <a:fld id="{5D3E1D43-C1AE-4875-BA43-48C579FB9E60}" type="slidenum">
              <a:rPr lang="en-US" smtClean="0"/>
              <a:pPr>
                <a:defRPr/>
              </a:pPr>
              <a:t>16</a:t>
            </a:fld>
            <a:endParaRPr lang="en-US"/>
          </a:p>
        </p:txBody>
      </p:sp>
    </p:spTree>
    <p:extLst>
      <p:ext uri="{BB962C8B-B14F-4D97-AF65-F5344CB8AC3E}">
        <p14:creationId xmlns:p14="http://schemas.microsoft.com/office/powerpoint/2010/main" val="313604930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65505"/>
            <a:ext cx="8536675" cy="1582412"/>
          </a:xfrm>
        </p:spPr>
        <p:txBody>
          <a:bodyPr/>
          <a:lstStyle/>
          <a:p>
            <a:r>
              <a:rPr lang="en-US" dirty="0"/>
              <a:t>Average internal reliability coefficients across ages 4 – 18 are strong</a:t>
            </a:r>
          </a:p>
          <a:p>
            <a:r>
              <a:rPr lang="en-US" dirty="0"/>
              <a:t>Total Score reliability across the ages is .98</a:t>
            </a:r>
          </a:p>
        </p:txBody>
      </p:sp>
      <p:sp>
        <p:nvSpPr>
          <p:cNvPr id="3" name="Title 2"/>
          <p:cNvSpPr>
            <a:spLocks noGrp="1"/>
          </p:cNvSpPr>
          <p:nvPr>
            <p:ph type="title"/>
          </p:nvPr>
        </p:nvSpPr>
        <p:spPr/>
        <p:txBody>
          <a:bodyPr/>
          <a:lstStyle/>
          <a:p>
            <a:r>
              <a:rPr lang="en-US" dirty="0"/>
              <a:t>CAS2: Rating Scale</a:t>
            </a:r>
          </a:p>
        </p:txBody>
      </p:sp>
      <p:sp>
        <p:nvSpPr>
          <p:cNvPr id="4" name="Slide Number Placeholder 3"/>
          <p:cNvSpPr>
            <a:spLocks noGrp="1"/>
          </p:cNvSpPr>
          <p:nvPr>
            <p:ph type="sldNum" sz="quarter" idx="12"/>
          </p:nvPr>
        </p:nvSpPr>
        <p:spPr/>
        <p:txBody>
          <a:bodyPr/>
          <a:lstStyle/>
          <a:p>
            <a:pPr>
              <a:defRPr/>
            </a:pPr>
            <a:fld id="{B5038878-31BC-41E9-8299-8AFEA2B13F5C}" type="slidenum">
              <a:rPr lang="en-US" smtClean="0"/>
              <a:pPr>
                <a:defRPr/>
              </a:pPr>
              <a:t>160</a:t>
            </a:fld>
            <a:endParaRPr lang="en-US" dirty="0"/>
          </a:p>
        </p:txBody>
      </p:sp>
      <p:pic>
        <p:nvPicPr>
          <p:cNvPr id="768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275" y="2975212"/>
            <a:ext cx="7560859" cy="3344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6846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65504"/>
            <a:ext cx="3978322" cy="4641787"/>
          </a:xfrm>
        </p:spPr>
        <p:txBody>
          <a:bodyPr/>
          <a:lstStyle/>
          <a:p>
            <a:r>
              <a:rPr lang="en-US" dirty="0"/>
              <a:t>PASS scales are compared to the child’s mean and to the national norm</a:t>
            </a:r>
          </a:p>
          <a:p>
            <a:r>
              <a:rPr lang="en-US" dirty="0"/>
              <a:t>Interpret results in conjunction with CAS2 or CAS2: Brief to explain </a:t>
            </a:r>
            <a:r>
              <a:rPr lang="en-US" i="1" dirty="0"/>
              <a:t>behaviors</a:t>
            </a:r>
            <a:r>
              <a:rPr lang="en-US" dirty="0"/>
              <a:t> related to PASS constructs</a:t>
            </a:r>
          </a:p>
          <a:p>
            <a:endParaRPr lang="en-US" dirty="0"/>
          </a:p>
        </p:txBody>
      </p:sp>
      <p:sp>
        <p:nvSpPr>
          <p:cNvPr id="3" name="Title 2"/>
          <p:cNvSpPr>
            <a:spLocks noGrp="1"/>
          </p:cNvSpPr>
          <p:nvPr>
            <p:ph type="title"/>
          </p:nvPr>
        </p:nvSpPr>
        <p:spPr/>
        <p:txBody>
          <a:bodyPr/>
          <a:lstStyle/>
          <a:p>
            <a:r>
              <a:rPr lang="en-US" dirty="0"/>
              <a:t>CAS2: Rating Scale</a:t>
            </a:r>
          </a:p>
        </p:txBody>
      </p:sp>
      <p:sp>
        <p:nvSpPr>
          <p:cNvPr id="4" name="Slide Number Placeholder 3"/>
          <p:cNvSpPr>
            <a:spLocks noGrp="1"/>
          </p:cNvSpPr>
          <p:nvPr>
            <p:ph type="sldNum" sz="quarter" idx="12"/>
          </p:nvPr>
        </p:nvSpPr>
        <p:spPr/>
        <p:txBody>
          <a:bodyPr/>
          <a:lstStyle/>
          <a:p>
            <a:pPr>
              <a:defRPr/>
            </a:pPr>
            <a:fld id="{B5038878-31BC-41E9-8299-8AFEA2B13F5C}" type="slidenum">
              <a:rPr lang="en-US" smtClean="0"/>
              <a:pPr>
                <a:defRPr/>
              </a:pPr>
              <a:t>161</a:t>
            </a:fld>
            <a:endParaRPr lang="en-US" dirty="0"/>
          </a:p>
        </p:txBody>
      </p:sp>
      <p:pic>
        <p:nvPicPr>
          <p:cNvPr id="768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7409" y="988443"/>
            <a:ext cx="4529066" cy="5228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056056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Note, that the CAS2: Rating Scale provides a measure of BEHAVIORS related to PASS</a:t>
            </a:r>
          </a:p>
          <a:p>
            <a:pPr lvl="1"/>
            <a:r>
              <a:rPr lang="en-US" dirty="0"/>
              <a:t>The Planning and Attention scores  (</a:t>
            </a:r>
            <a:r>
              <a:rPr lang="en-US" dirty="0" err="1"/>
              <a:t>EF</a:t>
            </a:r>
            <a:r>
              <a:rPr lang="en-US" dirty="0"/>
              <a:t> measures) may be different from the behaviors related to these neurocognitive processes because of the environmental influences (e.g</a:t>
            </a:r>
            <a:r>
              <a:rPr lang="en-US"/>
              <a:t>., schooling)</a:t>
            </a:r>
            <a:endParaRPr lang="en-US" dirty="0"/>
          </a:p>
        </p:txBody>
      </p:sp>
      <p:sp>
        <p:nvSpPr>
          <p:cNvPr id="3" name="Title 2"/>
          <p:cNvSpPr>
            <a:spLocks noGrp="1"/>
          </p:cNvSpPr>
          <p:nvPr>
            <p:ph type="title"/>
          </p:nvPr>
        </p:nvSpPr>
        <p:spPr/>
        <p:txBody>
          <a:bodyPr/>
          <a:lstStyle/>
          <a:p>
            <a:r>
              <a:rPr lang="en-US" dirty="0"/>
              <a:t>CAS2: Rating Scale</a:t>
            </a:r>
          </a:p>
        </p:txBody>
      </p:sp>
      <p:sp>
        <p:nvSpPr>
          <p:cNvPr id="4" name="Slide Number Placeholder 3"/>
          <p:cNvSpPr>
            <a:spLocks noGrp="1"/>
          </p:cNvSpPr>
          <p:nvPr>
            <p:ph type="sldNum" sz="quarter" idx="12"/>
          </p:nvPr>
        </p:nvSpPr>
        <p:spPr/>
        <p:txBody>
          <a:bodyPr/>
          <a:lstStyle/>
          <a:p>
            <a:pPr>
              <a:defRPr/>
            </a:pPr>
            <a:fld id="{B5038878-31BC-41E9-8299-8AFEA2B13F5C}" type="slidenum">
              <a:rPr lang="en-US" smtClean="0"/>
              <a:pPr>
                <a:defRPr/>
              </a:pPr>
              <a:t>162</a:t>
            </a:fld>
            <a:endParaRPr lang="en-US" dirty="0"/>
          </a:p>
        </p:txBody>
      </p:sp>
    </p:spTree>
    <p:extLst>
      <p:ext uri="{BB962C8B-B14F-4D97-AF65-F5344CB8AC3E}">
        <p14:creationId xmlns:p14="http://schemas.microsoft.com/office/powerpoint/2010/main" val="404455545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C8B020E-37C1-440D-9773-6D3A429C8091}"/>
              </a:ext>
            </a:extLst>
          </p:cNvPr>
          <p:cNvSpPr>
            <a:spLocks noGrp="1"/>
          </p:cNvSpPr>
          <p:nvPr>
            <p:ph idx="1"/>
          </p:nvPr>
        </p:nvSpPr>
        <p:spPr/>
        <p:txBody>
          <a:bodyPr/>
          <a:lstStyle/>
          <a:p>
            <a:r>
              <a:rPr lang="en-US"/>
              <a:t>PASS Comprehensive System using CAS2</a:t>
            </a:r>
          </a:p>
          <a:p>
            <a:r>
              <a:rPr lang="en-US"/>
              <a:t>PASS Theory</a:t>
            </a:r>
            <a:endParaRPr lang="en-US">
              <a:highlight>
                <a:srgbClr val="FFFF00"/>
              </a:highlight>
            </a:endParaRPr>
          </a:p>
          <a:p>
            <a:pPr lvl="1"/>
            <a:r>
              <a:rPr lang="en-US"/>
              <a:t>A Brief Look at Validity of the PASS Theory</a:t>
            </a:r>
            <a:endParaRPr lang="en-US">
              <a:highlight>
                <a:srgbClr val="FFFF00"/>
              </a:highlight>
            </a:endParaRPr>
          </a:p>
          <a:p>
            <a:r>
              <a:rPr lang="en-US"/>
              <a:t>Interpretation of CAS2, CAS2: Brief, and CAS2: Rating Scale</a:t>
            </a:r>
          </a:p>
          <a:p>
            <a:pPr lvl="1"/>
            <a:r>
              <a:rPr lang="en-US"/>
              <a:t>Using PASS Theory and CAS2 Tests for Eligibility Determination</a:t>
            </a:r>
          </a:p>
          <a:p>
            <a:pPr lvl="1"/>
            <a:r>
              <a:rPr lang="en-US"/>
              <a:t>Using CAS2 for Academic Intervention</a:t>
            </a:r>
          </a:p>
          <a:p>
            <a:pPr lvl="1"/>
            <a:r>
              <a:rPr lang="en-US"/>
              <a:t>Case Studies</a:t>
            </a:r>
          </a:p>
          <a:p>
            <a:r>
              <a:rPr lang="en-US"/>
              <a:t>Conclusions</a:t>
            </a:r>
          </a:p>
          <a:p>
            <a:endParaRPr lang="en-US"/>
          </a:p>
        </p:txBody>
      </p:sp>
      <p:sp>
        <p:nvSpPr>
          <p:cNvPr id="5" name="Title 4">
            <a:extLst>
              <a:ext uri="{FF2B5EF4-FFF2-40B4-BE49-F238E27FC236}">
                <a16:creationId xmlns:a16="http://schemas.microsoft.com/office/drawing/2014/main" id="{D676D1D5-4832-4580-B3B4-B5B02DD2A724}"/>
              </a:ext>
            </a:extLst>
          </p:cNvPr>
          <p:cNvSpPr>
            <a:spLocks noGrp="1"/>
          </p:cNvSpPr>
          <p:nvPr>
            <p:ph type="title"/>
          </p:nvPr>
        </p:nvSpPr>
        <p:spPr>
          <a:solidFill>
            <a:schemeClr val="bg1"/>
          </a:solidFill>
        </p:spPr>
        <p:txBody>
          <a:bodyPr/>
          <a:lstStyle/>
          <a:p>
            <a:r>
              <a:rPr lang="en-US"/>
              <a:t>Topical Outline</a:t>
            </a:r>
          </a:p>
        </p:txBody>
      </p:sp>
      <p:sp>
        <p:nvSpPr>
          <p:cNvPr id="4" name="Slide Number Placeholder 3">
            <a:extLst>
              <a:ext uri="{FF2B5EF4-FFF2-40B4-BE49-F238E27FC236}">
                <a16:creationId xmlns:a16="http://schemas.microsoft.com/office/drawing/2014/main" id="{5A27A30C-F2E5-44EE-A8C2-9435D35C19F1}"/>
              </a:ext>
            </a:extLst>
          </p:cNvPr>
          <p:cNvSpPr>
            <a:spLocks noGrp="1"/>
          </p:cNvSpPr>
          <p:nvPr>
            <p:ph type="sldNum" sz="quarter" idx="12"/>
          </p:nvPr>
        </p:nvSpPr>
        <p:spPr/>
        <p:txBody>
          <a:bodyPr/>
          <a:lstStyle/>
          <a:p>
            <a:pPr>
              <a:defRPr/>
            </a:pPr>
            <a:fld id="{2DD82728-0CEE-4817-AA65-1BB78594A471}" type="slidenum">
              <a:rPr lang="en-US" smtClean="0"/>
              <a:pPr>
                <a:defRPr/>
              </a:pPr>
              <a:t>163</a:t>
            </a:fld>
            <a:endParaRPr lang="en-US"/>
          </a:p>
        </p:txBody>
      </p:sp>
      <p:sp>
        <p:nvSpPr>
          <p:cNvPr id="2" name="Arrow: Right 1">
            <a:extLst>
              <a:ext uri="{FF2B5EF4-FFF2-40B4-BE49-F238E27FC236}">
                <a16:creationId xmlns:a16="http://schemas.microsoft.com/office/drawing/2014/main" id="{43E0624A-C327-4494-A990-AE6A104B2C4E}"/>
              </a:ext>
            </a:extLst>
          </p:cNvPr>
          <p:cNvSpPr/>
          <p:nvPr/>
        </p:nvSpPr>
        <p:spPr>
          <a:xfrm>
            <a:off x="139783" y="3408285"/>
            <a:ext cx="859070" cy="707524"/>
          </a:xfrm>
          <a:prstGeom prst="rightArrow">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507756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D33EFA3D-8667-4597-AF3F-FCA0D8B6103E}" type="slidenum">
              <a:rPr lang="en-US" smtClean="0"/>
              <a:pPr>
                <a:defRPr/>
              </a:pPr>
              <a:t>164</a:t>
            </a:fld>
            <a:endParaRPr lang="en-US" dirty="0"/>
          </a:p>
        </p:txBody>
      </p:sp>
      <p:sp>
        <p:nvSpPr>
          <p:cNvPr id="6" name="Footer Placeholder 5"/>
          <p:cNvSpPr>
            <a:spLocks noGrp="1"/>
          </p:cNvSpPr>
          <p:nvPr>
            <p:ph type="ftr" sz="quarter" idx="11"/>
          </p:nvPr>
        </p:nvSpPr>
        <p:spPr/>
        <p:txBody>
          <a:bodyPr/>
          <a:lstStyle/>
          <a:p>
            <a:pPr>
              <a:defRPr/>
            </a:pPr>
            <a:endParaRPr lang="en-US" dirty="0">
              <a:solidFill>
                <a:srgbClr val="FFFF00"/>
              </a:solidFill>
            </a:endParaRPr>
          </a:p>
        </p:txBody>
      </p:sp>
      <p:sp>
        <p:nvSpPr>
          <p:cNvPr id="7" name="Title 6"/>
          <p:cNvSpPr>
            <a:spLocks noGrp="1"/>
          </p:cNvSpPr>
          <p:nvPr>
            <p:ph type="title"/>
          </p:nvPr>
        </p:nvSpPr>
        <p:spPr/>
        <p:txBody>
          <a:bodyPr>
            <a:noAutofit/>
          </a:bodyPr>
          <a:lstStyle/>
          <a:p>
            <a:r>
              <a:rPr lang="en-US" sz="3200" dirty="0"/>
              <a:t>Discrepancy Consistency Method (DCM)</a:t>
            </a:r>
          </a:p>
        </p:txBody>
      </p:sp>
      <p:grpSp>
        <p:nvGrpSpPr>
          <p:cNvPr id="11" name="Group 10">
            <a:extLst>
              <a:ext uri="{FF2B5EF4-FFF2-40B4-BE49-F238E27FC236}">
                <a16:creationId xmlns:a16="http://schemas.microsoft.com/office/drawing/2014/main" id="{EEB2DFB2-0116-4953-ACBE-9CD95505C4BE}"/>
              </a:ext>
            </a:extLst>
          </p:cNvPr>
          <p:cNvGrpSpPr/>
          <p:nvPr/>
        </p:nvGrpSpPr>
        <p:grpSpPr>
          <a:xfrm>
            <a:off x="3730873" y="1365433"/>
            <a:ext cx="5022609" cy="6651439"/>
            <a:chOff x="3041532" y="1093085"/>
            <a:chExt cx="5939762" cy="8321875"/>
          </a:xfrm>
        </p:grpSpPr>
        <p:pic>
          <p:nvPicPr>
            <p:cNvPr id="4" name="Picture 3">
              <a:extLst>
                <a:ext uri="{FF2B5EF4-FFF2-40B4-BE49-F238E27FC236}">
                  <a16:creationId xmlns:a16="http://schemas.microsoft.com/office/drawing/2014/main" id="{0CB0F473-F916-4E40-BA4B-5A988D0BDCFC}"/>
                </a:ext>
              </a:extLst>
            </p:cNvPr>
            <p:cNvPicPr>
              <a:picLocks noChangeAspect="1"/>
            </p:cNvPicPr>
            <p:nvPr/>
          </p:nvPicPr>
          <p:blipFill rotWithShape="1">
            <a:blip r:embed="rId3"/>
            <a:srcRect r="2892"/>
            <a:stretch/>
          </p:blipFill>
          <p:spPr>
            <a:xfrm>
              <a:off x="3041532" y="1093085"/>
              <a:ext cx="5939762" cy="1870034"/>
            </a:xfrm>
            <a:prstGeom prst="rect">
              <a:avLst/>
            </a:prstGeom>
          </p:spPr>
        </p:pic>
        <p:pic>
          <p:nvPicPr>
            <p:cNvPr id="8" name="Picture 7">
              <a:extLst>
                <a:ext uri="{FF2B5EF4-FFF2-40B4-BE49-F238E27FC236}">
                  <a16:creationId xmlns:a16="http://schemas.microsoft.com/office/drawing/2014/main" id="{A0496C9C-D5BC-4B43-BF71-F9DEAAC3741C}"/>
                </a:ext>
              </a:extLst>
            </p:cNvPr>
            <p:cNvPicPr>
              <a:picLocks noChangeAspect="1"/>
            </p:cNvPicPr>
            <p:nvPr/>
          </p:nvPicPr>
          <p:blipFill rotWithShape="1">
            <a:blip r:embed="rId4"/>
            <a:srcRect t="1703"/>
            <a:stretch/>
          </p:blipFill>
          <p:spPr>
            <a:xfrm>
              <a:off x="3041532" y="2673752"/>
              <a:ext cx="5939762" cy="6741208"/>
            </a:xfrm>
            <a:prstGeom prst="rect">
              <a:avLst/>
            </a:prstGeom>
          </p:spPr>
        </p:pic>
      </p:grpSp>
      <p:sp>
        <p:nvSpPr>
          <p:cNvPr id="13" name="Rectangle 3">
            <a:extLst>
              <a:ext uri="{FF2B5EF4-FFF2-40B4-BE49-F238E27FC236}">
                <a16:creationId xmlns:a16="http://schemas.microsoft.com/office/drawing/2014/main" id="{667BAF43-0231-4B02-B2E0-F1A805FE148A}"/>
              </a:ext>
            </a:extLst>
          </p:cNvPr>
          <p:cNvSpPr txBox="1">
            <a:spLocks noChangeArrowheads="1"/>
          </p:cNvSpPr>
          <p:nvPr/>
        </p:nvSpPr>
        <p:spPr>
          <a:xfrm>
            <a:off x="162707" y="1293167"/>
            <a:ext cx="1993753" cy="4965129"/>
          </a:xfrm>
          <a:prstGeom prst="rect">
            <a:avLst/>
          </a:prstGeom>
        </p:spPr>
        <p:txBody>
          <a:bodyPr vert="horz">
            <a:normAutofit lnSpcReduction="10000"/>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j-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j-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j-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j-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j-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sz="2000" dirty="0"/>
              <a:t>The Discrepancy Consistency Method (DCM) was first introduced in 1999 </a:t>
            </a:r>
          </a:p>
          <a:p>
            <a:endParaRPr lang="en-US" sz="2000" dirty="0"/>
          </a:p>
          <a:p>
            <a:endParaRPr lang="en-US" sz="2000" dirty="0"/>
          </a:p>
          <a:p>
            <a:endParaRPr lang="en-US" sz="2000" dirty="0"/>
          </a:p>
          <a:p>
            <a:endParaRPr lang="en-US" sz="2000" dirty="0"/>
          </a:p>
          <a:p>
            <a:endParaRPr lang="en-US" sz="2000" dirty="0"/>
          </a:p>
          <a:p>
            <a:endParaRPr lang="en-US" sz="2000" dirty="0"/>
          </a:p>
          <a:p>
            <a:r>
              <a:rPr lang="en-US" sz="2000" dirty="0"/>
              <a:t>2017</a:t>
            </a:r>
          </a:p>
        </p:txBody>
      </p:sp>
      <p:pic>
        <p:nvPicPr>
          <p:cNvPr id="14" name="Picture 11" descr="essentials">
            <a:extLst>
              <a:ext uri="{FF2B5EF4-FFF2-40B4-BE49-F238E27FC236}">
                <a16:creationId xmlns:a16="http://schemas.microsoft.com/office/drawing/2014/main" id="{91EAB7E0-4EB1-4594-B84F-3F7FD1B0422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9812" y="1689285"/>
            <a:ext cx="1139477" cy="178569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4" descr="http://media.wiley.com/product_data/coverImage300/70/11185892/1118589270.jpg">
            <a:extLst>
              <a:ext uri="{FF2B5EF4-FFF2-40B4-BE49-F238E27FC236}">
                <a16:creationId xmlns:a16="http://schemas.microsoft.com/office/drawing/2014/main" id="{1EBC76AE-93A0-46EF-A493-7FCE24E859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3270" y="3921760"/>
            <a:ext cx="1510691" cy="2336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124037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0D60C-AA07-4E77-9C9C-38B2E5C2CBB1}"/>
              </a:ext>
            </a:extLst>
          </p:cNvPr>
          <p:cNvSpPr>
            <a:spLocks noGrp="1"/>
          </p:cNvSpPr>
          <p:nvPr>
            <p:ph type="title"/>
          </p:nvPr>
        </p:nvSpPr>
        <p:spPr>
          <a:xfrm>
            <a:off x="630594" y="353752"/>
            <a:ext cx="7994195" cy="888752"/>
          </a:xfrm>
        </p:spPr>
        <p:txBody>
          <a:bodyPr>
            <a:noAutofit/>
          </a:bodyPr>
          <a:lstStyle/>
          <a:p>
            <a:r>
              <a:rPr lang="en-US" sz="2800" dirty="0"/>
              <a:t>The Discrepancy Consistency Method (DCM)</a:t>
            </a:r>
          </a:p>
        </p:txBody>
      </p:sp>
      <p:sp>
        <p:nvSpPr>
          <p:cNvPr id="3" name="Content Placeholder 2">
            <a:extLst>
              <a:ext uri="{FF2B5EF4-FFF2-40B4-BE49-F238E27FC236}">
                <a16:creationId xmlns:a16="http://schemas.microsoft.com/office/drawing/2014/main" id="{E80A82F4-A1E4-4F55-8487-1DE82ECCA332}"/>
              </a:ext>
            </a:extLst>
          </p:cNvPr>
          <p:cNvSpPr>
            <a:spLocks noGrp="1"/>
          </p:cNvSpPr>
          <p:nvPr>
            <p:ph idx="1"/>
          </p:nvPr>
        </p:nvSpPr>
        <p:spPr>
          <a:xfrm>
            <a:off x="457200" y="1246648"/>
            <a:ext cx="8229600" cy="4980582"/>
          </a:xfrm>
        </p:spPr>
        <p:txBody>
          <a:bodyPr/>
          <a:lstStyle/>
          <a:p>
            <a:r>
              <a:rPr lang="en-US" sz="2400" dirty="0"/>
              <a:t>DCM (1997, 2017) is based on finding the following:</a:t>
            </a:r>
          </a:p>
          <a:p>
            <a:pPr lvl="1"/>
            <a:r>
              <a:rPr lang="en-US" sz="2000" dirty="0"/>
              <a:t>Significant </a:t>
            </a:r>
            <a:r>
              <a:rPr lang="en-US" sz="2000" b="1" dirty="0"/>
              <a:t>Discrepancy</a:t>
            </a:r>
            <a:r>
              <a:rPr lang="en-US" sz="2000" dirty="0"/>
              <a:t> among </a:t>
            </a:r>
            <a:r>
              <a:rPr lang="en-US" sz="2000" i="1" dirty="0"/>
              <a:t>neurocognitive processing </a:t>
            </a:r>
            <a:r>
              <a:rPr lang="en-US" sz="2000" dirty="0"/>
              <a:t>scores in relation to the student’s average PASS score </a:t>
            </a:r>
          </a:p>
          <a:p>
            <a:pPr lvl="2"/>
            <a:r>
              <a:rPr lang="en-US" sz="1600" dirty="0"/>
              <a:t>This is determined using ipsative method so that we can determine if the student’s PASS scores form a Pattern of Strengths and Weakness relative to the student’s mean</a:t>
            </a:r>
          </a:p>
          <a:p>
            <a:pPr lvl="1"/>
            <a:r>
              <a:rPr lang="en-US" sz="2000" dirty="0"/>
              <a:t>Significant </a:t>
            </a:r>
            <a:r>
              <a:rPr lang="en-US" sz="2000" b="1" dirty="0"/>
              <a:t>Discrepancy</a:t>
            </a:r>
            <a:r>
              <a:rPr lang="en-US" sz="2000" dirty="0"/>
              <a:t> between good PASS neurocognitive scores and weak </a:t>
            </a:r>
            <a:r>
              <a:rPr lang="en-US" sz="2000" i="1" dirty="0"/>
              <a:t>academic scores</a:t>
            </a:r>
          </a:p>
          <a:p>
            <a:pPr lvl="2"/>
            <a:r>
              <a:rPr lang="en-US" sz="1600" dirty="0"/>
              <a:t>This discrepancy helps us distinguish a student with SLD versus ID</a:t>
            </a:r>
          </a:p>
          <a:p>
            <a:pPr lvl="1"/>
            <a:r>
              <a:rPr lang="en-US" sz="2000" dirty="0"/>
              <a:t>And </a:t>
            </a:r>
            <a:r>
              <a:rPr lang="en-US" sz="2000" b="1" dirty="0"/>
              <a:t>Consistency</a:t>
            </a:r>
            <a:r>
              <a:rPr lang="en-US" sz="2000" dirty="0"/>
              <a:t> </a:t>
            </a:r>
            <a:r>
              <a:rPr lang="en-US" sz="2000" i="1" dirty="0"/>
              <a:t>between</a:t>
            </a:r>
            <a:r>
              <a:rPr lang="en-US" sz="2000" dirty="0"/>
              <a:t> low PASS and academic scores</a:t>
            </a:r>
          </a:p>
          <a:p>
            <a:pPr lvl="2"/>
            <a:r>
              <a:rPr lang="en-US" sz="1600" dirty="0"/>
              <a:t>In many ways the consistency is the most important aspect of the DCM because it answers the question: “Why do the student fail”</a:t>
            </a:r>
            <a:endParaRPr lang="en-US" sz="2000" dirty="0"/>
          </a:p>
          <a:p>
            <a:pPr lvl="1"/>
            <a:endParaRPr lang="en-US" sz="2000" dirty="0"/>
          </a:p>
        </p:txBody>
      </p:sp>
      <p:sp>
        <p:nvSpPr>
          <p:cNvPr id="4" name="Slide Number Placeholder 3">
            <a:extLst>
              <a:ext uri="{FF2B5EF4-FFF2-40B4-BE49-F238E27FC236}">
                <a16:creationId xmlns:a16="http://schemas.microsoft.com/office/drawing/2014/main" id="{A375C113-8F53-478B-9832-0F8A249113E5}"/>
              </a:ext>
            </a:extLst>
          </p:cNvPr>
          <p:cNvSpPr>
            <a:spLocks noGrp="1"/>
          </p:cNvSpPr>
          <p:nvPr>
            <p:ph type="sldNum" sz="quarter" idx="12"/>
          </p:nvPr>
        </p:nvSpPr>
        <p:spPr/>
        <p:txBody>
          <a:bodyPr/>
          <a:lstStyle/>
          <a:p>
            <a:pPr>
              <a:defRPr/>
            </a:pPr>
            <a:fld id="{974A58E3-DB42-4B4B-BC41-BBB239DDB40A}" type="slidenum">
              <a:rPr lang="en-US" smtClean="0"/>
              <a:pPr>
                <a:defRPr/>
              </a:pPr>
              <a:t>165</a:t>
            </a:fld>
            <a:endParaRPr lang="en-US"/>
          </a:p>
        </p:txBody>
      </p:sp>
    </p:spTree>
    <p:extLst>
      <p:ext uri="{BB962C8B-B14F-4D97-AF65-F5344CB8AC3E}">
        <p14:creationId xmlns:p14="http://schemas.microsoft.com/office/powerpoint/2010/main" val="661068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1970" name="Group 38"/>
          <p:cNvGrpSpPr>
            <a:grpSpLocks/>
          </p:cNvGrpSpPr>
          <p:nvPr/>
        </p:nvGrpSpPr>
        <p:grpSpPr bwMode="auto">
          <a:xfrm>
            <a:off x="536575" y="46355"/>
            <a:ext cx="8694740" cy="6362904"/>
            <a:chOff x="-1016000" y="-664807"/>
            <a:chExt cx="9046538" cy="6973726"/>
          </a:xfrm>
        </p:grpSpPr>
        <p:sp>
          <p:nvSpPr>
            <p:cNvPr id="211978" name="Rectangle 13"/>
            <p:cNvSpPr>
              <a:spLocks noChangeArrowheads="1"/>
            </p:cNvSpPr>
            <p:nvPr/>
          </p:nvSpPr>
          <p:spPr bwMode="auto">
            <a:xfrm>
              <a:off x="-1016000" y="-664807"/>
              <a:ext cx="192221"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2000">
                <a:solidFill>
                  <a:schemeClr val="bg1"/>
                </a:solidFill>
                <a:latin typeface="Calibri" pitchFamily="34" charset="0"/>
              </a:endParaRPr>
            </a:p>
          </p:txBody>
        </p:sp>
        <p:sp>
          <p:nvSpPr>
            <p:cNvPr id="211979" name="Rectangle 14"/>
            <p:cNvSpPr>
              <a:spLocks noChangeArrowheads="1"/>
            </p:cNvSpPr>
            <p:nvPr/>
          </p:nvSpPr>
          <p:spPr bwMode="auto">
            <a:xfrm>
              <a:off x="-1016000" y="-383333"/>
              <a:ext cx="192221" cy="438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2000">
                <a:solidFill>
                  <a:schemeClr val="bg1"/>
                </a:solidFill>
                <a:latin typeface="Calibri" pitchFamily="34" charset="0"/>
              </a:endParaRPr>
            </a:p>
          </p:txBody>
        </p:sp>
        <p:sp>
          <p:nvSpPr>
            <p:cNvPr id="211980" name="Rectangle 18"/>
            <p:cNvSpPr>
              <a:spLocks noChangeArrowheads="1"/>
            </p:cNvSpPr>
            <p:nvPr/>
          </p:nvSpPr>
          <p:spPr bwMode="auto">
            <a:xfrm>
              <a:off x="-1016000" y="3977539"/>
              <a:ext cx="192221" cy="438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2000" b="0">
                <a:solidFill>
                  <a:schemeClr val="bg1"/>
                </a:solidFill>
                <a:latin typeface="Calibri" pitchFamily="34" charset="0"/>
              </a:endParaRPr>
            </a:p>
          </p:txBody>
        </p:sp>
        <p:sp>
          <p:nvSpPr>
            <p:cNvPr id="211981" name="TextBox 7"/>
            <p:cNvSpPr txBox="1">
              <a:spLocks noChangeArrowheads="1"/>
            </p:cNvSpPr>
            <p:nvPr/>
          </p:nvSpPr>
          <p:spPr bwMode="auto">
            <a:xfrm>
              <a:off x="6253941" y="2690879"/>
              <a:ext cx="1776597" cy="77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cs typeface="Arial" pitchFamily="34" charset="0"/>
                </a:defRPr>
              </a:lvl1pPr>
              <a:lvl2pPr marL="742950" indent="-285750" eaLnBrk="0" hangingPunct="0">
                <a:defRPr sz="2400" b="1">
                  <a:solidFill>
                    <a:schemeClr val="tx1"/>
                  </a:solidFill>
                  <a:latin typeface="Times New Roman" pitchFamily="18" charset="0"/>
                  <a:cs typeface="Arial" pitchFamily="34" charset="0"/>
                </a:defRPr>
              </a:lvl2pPr>
              <a:lvl3pPr marL="1143000" indent="-228600" eaLnBrk="0" hangingPunct="0">
                <a:defRPr sz="2400" b="1">
                  <a:solidFill>
                    <a:schemeClr val="tx1"/>
                  </a:solidFill>
                  <a:latin typeface="Times New Roman" pitchFamily="18" charset="0"/>
                  <a:cs typeface="Arial" pitchFamily="34" charset="0"/>
                </a:defRPr>
              </a:lvl3pPr>
              <a:lvl4pPr marL="1600200" indent="-228600" eaLnBrk="0" hangingPunct="0">
                <a:defRPr sz="2400" b="1">
                  <a:solidFill>
                    <a:schemeClr val="tx1"/>
                  </a:solidFill>
                  <a:latin typeface="Times New Roman" pitchFamily="18" charset="0"/>
                  <a:cs typeface="Arial" pitchFamily="34" charset="0"/>
                </a:defRPr>
              </a:lvl4pPr>
              <a:lvl5pPr marL="2057400" indent="-228600" eaLnBrk="0" hangingPunct="0">
                <a:defRPr sz="2400"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b="1">
                  <a:solidFill>
                    <a:schemeClr val="tx1"/>
                  </a:solidFill>
                  <a:latin typeface="Times New Roman" pitchFamily="18" charset="0"/>
                  <a:cs typeface="Arial" pitchFamily="34" charset="0"/>
                </a:defRPr>
              </a:lvl9pPr>
            </a:lstStyle>
            <a:p>
              <a:pPr eaLnBrk="1" hangingPunct="1"/>
              <a:r>
                <a:rPr lang="en-US" sz="2000">
                  <a:solidFill>
                    <a:schemeClr val="bg1"/>
                  </a:solidFill>
                  <a:latin typeface="Calibri" pitchFamily="34" charset="0"/>
                </a:rPr>
                <a:t>Significant Discrepancy</a:t>
              </a:r>
            </a:p>
          </p:txBody>
        </p:sp>
        <p:sp>
          <p:nvSpPr>
            <p:cNvPr id="24" name="Bent-Up Arrow 23"/>
            <p:cNvSpPr/>
            <p:nvPr/>
          </p:nvSpPr>
          <p:spPr>
            <a:xfrm rot="14414795">
              <a:off x="5362646" y="2062002"/>
              <a:ext cx="1219667" cy="373291"/>
            </a:xfrm>
            <a:prstGeom prst="bentUpArrow">
              <a:avLst/>
            </a:prstGeom>
            <a:solidFill>
              <a:srgbClr val="0070C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schemeClr val="bg1"/>
                </a:solidFill>
                <a:latin typeface="Calibri" pitchFamily="34" charset="0"/>
              </a:endParaRPr>
            </a:p>
          </p:txBody>
        </p:sp>
        <p:sp>
          <p:nvSpPr>
            <p:cNvPr id="25" name="Bent-Up Arrow 24"/>
            <p:cNvSpPr/>
            <p:nvPr/>
          </p:nvSpPr>
          <p:spPr>
            <a:xfrm rot="3562761" flipV="1">
              <a:off x="6368551" y="3834957"/>
              <a:ext cx="1219666" cy="373291"/>
            </a:xfrm>
            <a:prstGeom prst="bentUpArrow">
              <a:avLst/>
            </a:prstGeom>
            <a:solidFill>
              <a:srgbClr val="0070C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schemeClr val="bg1"/>
                </a:solidFill>
                <a:latin typeface="Calibri" pitchFamily="34" charset="0"/>
              </a:endParaRPr>
            </a:p>
          </p:txBody>
        </p:sp>
        <p:sp>
          <p:nvSpPr>
            <p:cNvPr id="211984" name="TextBox 27"/>
            <p:cNvSpPr txBox="1">
              <a:spLocks noChangeArrowheads="1"/>
            </p:cNvSpPr>
            <p:nvPr/>
          </p:nvSpPr>
          <p:spPr bwMode="auto">
            <a:xfrm flipH="1">
              <a:off x="1362680" y="2635611"/>
              <a:ext cx="1895740" cy="77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cs typeface="Arial" pitchFamily="34" charset="0"/>
                </a:defRPr>
              </a:lvl1pPr>
              <a:lvl2pPr marL="742950" indent="-285750" eaLnBrk="0" hangingPunct="0">
                <a:defRPr sz="2400" b="1">
                  <a:solidFill>
                    <a:schemeClr val="tx1"/>
                  </a:solidFill>
                  <a:latin typeface="Times New Roman" pitchFamily="18" charset="0"/>
                  <a:cs typeface="Arial" pitchFamily="34" charset="0"/>
                </a:defRPr>
              </a:lvl2pPr>
              <a:lvl3pPr marL="1143000" indent="-228600" eaLnBrk="0" hangingPunct="0">
                <a:defRPr sz="2400" b="1">
                  <a:solidFill>
                    <a:schemeClr val="tx1"/>
                  </a:solidFill>
                  <a:latin typeface="Times New Roman" pitchFamily="18" charset="0"/>
                  <a:cs typeface="Arial" pitchFamily="34" charset="0"/>
                </a:defRPr>
              </a:lvl3pPr>
              <a:lvl4pPr marL="1600200" indent="-228600" eaLnBrk="0" hangingPunct="0">
                <a:defRPr sz="2400" b="1">
                  <a:solidFill>
                    <a:schemeClr val="tx1"/>
                  </a:solidFill>
                  <a:latin typeface="Times New Roman" pitchFamily="18" charset="0"/>
                  <a:cs typeface="Arial" pitchFamily="34" charset="0"/>
                </a:defRPr>
              </a:lvl4pPr>
              <a:lvl5pPr marL="2057400" indent="-228600" eaLnBrk="0" hangingPunct="0">
                <a:defRPr sz="2400"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b="1">
                  <a:solidFill>
                    <a:schemeClr val="tx1"/>
                  </a:solidFill>
                  <a:latin typeface="Times New Roman" pitchFamily="18" charset="0"/>
                  <a:cs typeface="Arial" pitchFamily="34" charset="0"/>
                </a:defRPr>
              </a:lvl9pPr>
            </a:lstStyle>
            <a:p>
              <a:pPr eaLnBrk="1" hangingPunct="1"/>
              <a:r>
                <a:rPr lang="en-US" sz="2000">
                  <a:solidFill>
                    <a:schemeClr val="bg1"/>
                  </a:solidFill>
                  <a:latin typeface="Calibri" pitchFamily="34" charset="0"/>
                </a:rPr>
                <a:t>Significant Discrepancy</a:t>
              </a:r>
            </a:p>
          </p:txBody>
        </p:sp>
        <p:sp>
          <p:nvSpPr>
            <p:cNvPr id="29" name="Bent-Up Arrow 28"/>
            <p:cNvSpPr/>
            <p:nvPr/>
          </p:nvSpPr>
          <p:spPr>
            <a:xfrm rot="7320920" flipH="1">
              <a:off x="2757864" y="2110809"/>
              <a:ext cx="1219666" cy="376595"/>
            </a:xfrm>
            <a:prstGeom prst="bentUpArrow">
              <a:avLst/>
            </a:prstGeom>
            <a:solidFill>
              <a:srgbClr val="0070C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schemeClr val="bg1"/>
                </a:solidFill>
                <a:latin typeface="Calibri" pitchFamily="34" charset="0"/>
              </a:endParaRPr>
            </a:p>
          </p:txBody>
        </p:sp>
        <p:sp>
          <p:nvSpPr>
            <p:cNvPr id="30" name="Bent-Up Arrow 29"/>
            <p:cNvSpPr/>
            <p:nvPr/>
          </p:nvSpPr>
          <p:spPr>
            <a:xfrm rot="17973623" flipH="1" flipV="1">
              <a:off x="1766824" y="3808947"/>
              <a:ext cx="1219666" cy="376595"/>
            </a:xfrm>
            <a:prstGeom prst="bentUpArrow">
              <a:avLst/>
            </a:prstGeom>
            <a:solidFill>
              <a:srgbClr val="0070C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schemeClr val="bg1"/>
                </a:solidFill>
                <a:latin typeface="Calibri" pitchFamily="34" charset="0"/>
              </a:endParaRPr>
            </a:p>
          </p:txBody>
        </p:sp>
        <p:grpSp>
          <p:nvGrpSpPr>
            <p:cNvPr id="211987" name="Group 37"/>
            <p:cNvGrpSpPr>
              <a:grpSpLocks/>
            </p:cNvGrpSpPr>
            <p:nvPr/>
          </p:nvGrpSpPr>
          <p:grpSpPr bwMode="auto">
            <a:xfrm>
              <a:off x="2891999" y="5842403"/>
              <a:ext cx="3513235" cy="466516"/>
              <a:chOff x="2825324" y="5842403"/>
              <a:chExt cx="3513235" cy="466516"/>
            </a:xfrm>
          </p:grpSpPr>
          <p:sp>
            <p:nvSpPr>
              <p:cNvPr id="211994" name="TextBox 9"/>
              <p:cNvSpPr txBox="1">
                <a:spLocks noChangeArrowheads="1"/>
              </p:cNvSpPr>
              <p:nvPr/>
            </p:nvSpPr>
            <p:spPr bwMode="auto">
              <a:xfrm>
                <a:off x="3837257" y="5870399"/>
                <a:ext cx="1521076" cy="438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pitchFamily="18" charset="0"/>
                    <a:cs typeface="Arial" pitchFamily="34" charset="0"/>
                  </a:defRPr>
                </a:lvl1pPr>
                <a:lvl2pPr marL="742950" indent="-285750" eaLnBrk="0" hangingPunct="0">
                  <a:defRPr sz="2400" b="1">
                    <a:solidFill>
                      <a:schemeClr val="tx1"/>
                    </a:solidFill>
                    <a:latin typeface="Times New Roman" pitchFamily="18" charset="0"/>
                    <a:cs typeface="Arial" pitchFamily="34" charset="0"/>
                  </a:defRPr>
                </a:lvl2pPr>
                <a:lvl3pPr marL="1143000" indent="-228600" eaLnBrk="0" hangingPunct="0">
                  <a:defRPr sz="2400" b="1">
                    <a:solidFill>
                      <a:schemeClr val="tx1"/>
                    </a:solidFill>
                    <a:latin typeface="Times New Roman" pitchFamily="18" charset="0"/>
                    <a:cs typeface="Arial" pitchFamily="34" charset="0"/>
                  </a:defRPr>
                </a:lvl3pPr>
                <a:lvl4pPr marL="1600200" indent="-228600" eaLnBrk="0" hangingPunct="0">
                  <a:defRPr sz="2400" b="1">
                    <a:solidFill>
                      <a:schemeClr val="tx1"/>
                    </a:solidFill>
                    <a:latin typeface="Times New Roman" pitchFamily="18" charset="0"/>
                    <a:cs typeface="Arial" pitchFamily="34" charset="0"/>
                  </a:defRPr>
                </a:lvl4pPr>
                <a:lvl5pPr marL="2057400" indent="-228600" eaLnBrk="0" hangingPunct="0">
                  <a:defRPr sz="2400"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b="1">
                    <a:solidFill>
                      <a:schemeClr val="tx1"/>
                    </a:solidFill>
                    <a:latin typeface="Times New Roman" pitchFamily="18" charset="0"/>
                    <a:cs typeface="Arial" pitchFamily="34" charset="0"/>
                  </a:defRPr>
                </a:lvl9pPr>
              </a:lstStyle>
              <a:p>
                <a:pPr algn="ctr" eaLnBrk="1" hangingPunct="1"/>
                <a:r>
                  <a:rPr lang="en-US" sz="2000">
                    <a:solidFill>
                      <a:schemeClr val="bg1"/>
                    </a:solidFill>
                    <a:latin typeface="Calibri" pitchFamily="34" charset="0"/>
                  </a:rPr>
                  <a:t>Consistency</a:t>
                </a:r>
              </a:p>
            </p:txBody>
          </p:sp>
          <p:sp>
            <p:nvSpPr>
              <p:cNvPr id="33" name="Bent-Up Arrow 32"/>
              <p:cNvSpPr/>
              <p:nvPr/>
            </p:nvSpPr>
            <p:spPr>
              <a:xfrm flipH="1">
                <a:off x="2825324" y="5851103"/>
                <a:ext cx="1060412" cy="334060"/>
              </a:xfrm>
              <a:prstGeom prst="bentUpArrow">
                <a:avLst/>
              </a:prstGeom>
              <a:solidFill>
                <a:srgbClr val="0070C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schemeClr val="bg1"/>
                  </a:solidFill>
                  <a:latin typeface="Calibri" pitchFamily="34" charset="0"/>
                </a:endParaRPr>
              </a:p>
            </p:txBody>
          </p:sp>
          <p:sp>
            <p:nvSpPr>
              <p:cNvPr id="34" name="Bent-Up Arrow 33"/>
              <p:cNvSpPr/>
              <p:nvPr/>
            </p:nvSpPr>
            <p:spPr>
              <a:xfrm rot="10800000" flipH="1" flipV="1">
                <a:off x="5278147" y="5842403"/>
                <a:ext cx="1060412" cy="332321"/>
              </a:xfrm>
              <a:prstGeom prst="bentUpArrow">
                <a:avLst/>
              </a:prstGeom>
              <a:solidFill>
                <a:srgbClr val="0070C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schemeClr val="bg1"/>
                  </a:solidFill>
                  <a:latin typeface="Calibri" pitchFamily="34" charset="0"/>
                </a:endParaRPr>
              </a:p>
            </p:txBody>
          </p:sp>
        </p:grpSp>
        <p:sp>
          <p:nvSpPr>
            <p:cNvPr id="26" name="Isosceles Triangle 25"/>
            <p:cNvSpPr/>
            <p:nvPr/>
          </p:nvSpPr>
          <p:spPr>
            <a:xfrm>
              <a:off x="1727528" y="673173"/>
              <a:ext cx="5906594" cy="5092674"/>
            </a:xfrm>
            <a:prstGeom prst="triangle">
              <a:avLst/>
            </a:prstGeom>
            <a:solidFill>
              <a:schemeClr val="tx2">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bg1"/>
                </a:solidFill>
                <a:latin typeface="Calibri" pitchFamily="34" charset="0"/>
              </a:endParaRPr>
            </a:p>
          </p:txBody>
        </p:sp>
        <p:cxnSp>
          <p:nvCxnSpPr>
            <p:cNvPr id="23" name="Straight Connector 22"/>
            <p:cNvCxnSpPr/>
            <p:nvPr/>
          </p:nvCxnSpPr>
          <p:spPr>
            <a:xfrm rot="5400000" flipH="1" flipV="1">
              <a:off x="3673536" y="4794987"/>
              <a:ext cx="1945203" cy="0"/>
            </a:xfrm>
            <a:prstGeom prst="line">
              <a:avLst/>
            </a:prstGeom>
            <a:ln w="28575">
              <a:solidFill>
                <a:schemeClr val="bg2">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0800000">
              <a:off x="2855660" y="3829344"/>
              <a:ext cx="3647025"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11991" name="TextBox 19"/>
            <p:cNvSpPr txBox="1">
              <a:spLocks noChangeArrowheads="1"/>
            </p:cNvSpPr>
            <p:nvPr/>
          </p:nvSpPr>
          <p:spPr bwMode="auto">
            <a:xfrm>
              <a:off x="2299054" y="4569471"/>
              <a:ext cx="2267101" cy="1450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pitchFamily="18" charset="0"/>
                  <a:cs typeface="Arial" pitchFamily="34" charset="0"/>
                </a:defRPr>
              </a:lvl1pPr>
              <a:lvl2pPr marL="742950" indent="-285750" eaLnBrk="0" hangingPunct="0">
                <a:defRPr sz="2400" b="1">
                  <a:solidFill>
                    <a:schemeClr val="tx1"/>
                  </a:solidFill>
                  <a:latin typeface="Times New Roman" pitchFamily="18" charset="0"/>
                  <a:cs typeface="Arial" pitchFamily="34" charset="0"/>
                </a:defRPr>
              </a:lvl2pPr>
              <a:lvl3pPr marL="1143000" indent="-228600" eaLnBrk="0" hangingPunct="0">
                <a:defRPr sz="2400" b="1">
                  <a:solidFill>
                    <a:schemeClr val="tx1"/>
                  </a:solidFill>
                  <a:latin typeface="Times New Roman" pitchFamily="18" charset="0"/>
                  <a:cs typeface="Arial" pitchFamily="34" charset="0"/>
                </a:defRPr>
              </a:lvl3pPr>
              <a:lvl4pPr marL="1600200" indent="-228600" eaLnBrk="0" hangingPunct="0">
                <a:defRPr sz="2400" b="1">
                  <a:solidFill>
                    <a:schemeClr val="tx1"/>
                  </a:solidFill>
                  <a:latin typeface="Times New Roman" pitchFamily="18" charset="0"/>
                  <a:cs typeface="Arial" pitchFamily="34" charset="0"/>
                </a:defRPr>
              </a:lvl4pPr>
              <a:lvl5pPr marL="2057400" indent="-228600" eaLnBrk="0" hangingPunct="0">
                <a:defRPr sz="2400"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b="1">
                  <a:solidFill>
                    <a:schemeClr val="tx1"/>
                  </a:solidFill>
                  <a:latin typeface="Times New Roman" pitchFamily="18" charset="0"/>
                  <a:cs typeface="Arial" pitchFamily="34" charset="0"/>
                </a:defRPr>
              </a:lvl9pPr>
            </a:lstStyle>
            <a:p>
              <a:pPr algn="ctr" eaLnBrk="1" hangingPunct="1"/>
              <a:r>
                <a:rPr lang="en-US" sz="2000">
                  <a:solidFill>
                    <a:schemeClr val="bg1"/>
                  </a:solidFill>
                  <a:latin typeface="Calibri" pitchFamily="34" charset="0"/>
                </a:rPr>
                <a:t>BELOW AVERAGE scores in academic skills</a:t>
              </a:r>
            </a:p>
            <a:p>
              <a:pPr algn="ctr" eaLnBrk="1" hangingPunct="1"/>
              <a:endParaRPr lang="en-US" sz="2000">
                <a:solidFill>
                  <a:schemeClr val="bg1"/>
                </a:solidFill>
                <a:latin typeface="Calibri" pitchFamily="34" charset="0"/>
              </a:endParaRPr>
            </a:p>
          </p:txBody>
        </p:sp>
        <p:sp>
          <p:nvSpPr>
            <p:cNvPr id="211992" name="TextBox 20"/>
            <p:cNvSpPr txBox="1">
              <a:spLocks noChangeArrowheads="1"/>
            </p:cNvSpPr>
            <p:nvPr/>
          </p:nvSpPr>
          <p:spPr bwMode="auto">
            <a:xfrm>
              <a:off x="4580674" y="4569471"/>
              <a:ext cx="2732923" cy="1113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pitchFamily="18" charset="0"/>
                  <a:cs typeface="Arial" pitchFamily="34" charset="0"/>
                </a:defRPr>
              </a:lvl1pPr>
              <a:lvl2pPr marL="742950" indent="-285750" eaLnBrk="0" hangingPunct="0">
                <a:defRPr sz="2400" b="1">
                  <a:solidFill>
                    <a:schemeClr val="tx1"/>
                  </a:solidFill>
                  <a:latin typeface="Times New Roman" pitchFamily="18" charset="0"/>
                  <a:cs typeface="Arial" pitchFamily="34" charset="0"/>
                </a:defRPr>
              </a:lvl2pPr>
              <a:lvl3pPr marL="1143000" indent="-228600" eaLnBrk="0" hangingPunct="0">
                <a:defRPr sz="2400" b="1">
                  <a:solidFill>
                    <a:schemeClr val="tx1"/>
                  </a:solidFill>
                  <a:latin typeface="Times New Roman" pitchFamily="18" charset="0"/>
                  <a:cs typeface="Arial" pitchFamily="34" charset="0"/>
                </a:defRPr>
              </a:lvl3pPr>
              <a:lvl4pPr marL="1600200" indent="-228600" eaLnBrk="0" hangingPunct="0">
                <a:defRPr sz="2400" b="1">
                  <a:solidFill>
                    <a:schemeClr val="tx1"/>
                  </a:solidFill>
                  <a:latin typeface="Times New Roman" pitchFamily="18" charset="0"/>
                  <a:cs typeface="Arial" pitchFamily="34" charset="0"/>
                </a:defRPr>
              </a:lvl4pPr>
              <a:lvl5pPr marL="2057400" indent="-228600" eaLnBrk="0" hangingPunct="0">
                <a:defRPr sz="2400"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b="1">
                  <a:solidFill>
                    <a:schemeClr val="tx1"/>
                  </a:solidFill>
                  <a:latin typeface="Times New Roman" pitchFamily="18" charset="0"/>
                  <a:cs typeface="Arial" pitchFamily="34" charset="0"/>
                </a:defRPr>
              </a:lvl9pPr>
            </a:lstStyle>
            <a:p>
              <a:pPr algn="ctr" eaLnBrk="1" hangingPunct="1"/>
              <a:r>
                <a:rPr lang="en-US" sz="2000">
                  <a:solidFill>
                    <a:schemeClr val="bg1"/>
                  </a:solidFill>
                  <a:latin typeface="Calibri" pitchFamily="34" charset="0"/>
                </a:rPr>
                <a:t>BELOW AVERAGE scores in basic psych processes</a:t>
              </a:r>
            </a:p>
          </p:txBody>
        </p:sp>
        <p:sp>
          <p:nvSpPr>
            <p:cNvPr id="211993" name="Rectangle 36"/>
            <p:cNvSpPr>
              <a:spLocks noChangeArrowheads="1"/>
            </p:cNvSpPr>
            <p:nvPr/>
          </p:nvSpPr>
          <p:spPr bwMode="auto">
            <a:xfrm>
              <a:off x="3261576" y="2365029"/>
              <a:ext cx="2792128" cy="1450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000" b="1">
                  <a:solidFill>
                    <a:schemeClr val="bg1"/>
                  </a:solidFill>
                  <a:latin typeface="Calibri" pitchFamily="34" charset="0"/>
                </a:rPr>
                <a:t>AVERAGE SCORES</a:t>
              </a:r>
            </a:p>
            <a:p>
              <a:pPr algn="ctr"/>
              <a:r>
                <a:rPr lang="en-US" sz="2000" b="1">
                  <a:solidFill>
                    <a:schemeClr val="bg1"/>
                  </a:solidFill>
                  <a:latin typeface="Calibri" pitchFamily="34" charset="0"/>
                </a:rPr>
                <a:t> in Basic Psychological Processes and Achievement</a:t>
              </a:r>
            </a:p>
          </p:txBody>
        </p:sp>
      </p:grpSp>
      <p:sp>
        <p:nvSpPr>
          <p:cNvPr id="32" name="Rectangle 3"/>
          <p:cNvSpPr txBox="1">
            <a:spLocks noChangeArrowheads="1"/>
          </p:cNvSpPr>
          <p:nvPr/>
        </p:nvSpPr>
        <p:spPr>
          <a:xfrm>
            <a:off x="111303" y="1496555"/>
            <a:ext cx="2711450" cy="4552950"/>
          </a:xfrm>
          <a:prstGeom prst="rect">
            <a:avLst/>
          </a:prstGeom>
        </p:spPr>
        <p:txBody>
          <a:bodyPr/>
          <a:lstStyle/>
          <a:p>
            <a:pPr marL="342900" indent="-342900">
              <a:lnSpc>
                <a:spcPct val="90000"/>
              </a:lnSpc>
              <a:spcBef>
                <a:spcPct val="20000"/>
              </a:spcBef>
              <a:buClr>
                <a:schemeClr val="tx1"/>
              </a:buClr>
              <a:buFont typeface="Arial" panose="020B0604020202020204" pitchFamily="34" charset="0"/>
              <a:buChar char="•"/>
              <a:defRPr/>
            </a:pPr>
            <a:r>
              <a:rPr lang="en-US" sz="2000" b="1" kern="0" dirty="0">
                <a:solidFill>
                  <a:schemeClr val="bg1"/>
                </a:solidFill>
                <a:latin typeface="Calibri" pitchFamily="34" charset="0"/>
                <a:cs typeface="+mn-cs"/>
              </a:rPr>
              <a:t>Discrepancy #1</a:t>
            </a:r>
            <a:r>
              <a:rPr lang="en-US" sz="2000" kern="0" dirty="0">
                <a:solidFill>
                  <a:schemeClr val="bg1"/>
                </a:solidFill>
                <a:latin typeface="Calibri" pitchFamily="34" charset="0"/>
                <a:cs typeface="+mn-cs"/>
              </a:rPr>
              <a:t> between high and low processing  scores</a:t>
            </a:r>
          </a:p>
          <a:p>
            <a:pPr marL="342900" indent="-342900">
              <a:lnSpc>
                <a:spcPct val="90000"/>
              </a:lnSpc>
              <a:spcBef>
                <a:spcPct val="20000"/>
              </a:spcBef>
              <a:buClr>
                <a:schemeClr val="tx1"/>
              </a:buClr>
              <a:buFont typeface="Arial" panose="020B0604020202020204" pitchFamily="34" charset="0"/>
              <a:buChar char="•"/>
              <a:defRPr/>
            </a:pPr>
            <a:r>
              <a:rPr lang="en-US" sz="2000" b="1" kern="0" dirty="0">
                <a:solidFill>
                  <a:schemeClr val="bg1"/>
                </a:solidFill>
                <a:latin typeface="Calibri" pitchFamily="34" charset="0"/>
                <a:cs typeface="+mn-cs"/>
              </a:rPr>
              <a:t>Discrepancy #2</a:t>
            </a:r>
            <a:r>
              <a:rPr lang="en-US" sz="2000" b="0" kern="0" dirty="0">
                <a:solidFill>
                  <a:schemeClr val="bg1"/>
                </a:solidFill>
                <a:latin typeface="Calibri" pitchFamily="34" charset="0"/>
                <a:cs typeface="+mn-cs"/>
              </a:rPr>
              <a:t> between high processing  and low achievement</a:t>
            </a:r>
          </a:p>
          <a:p>
            <a:pPr marL="342900" indent="-342900">
              <a:lnSpc>
                <a:spcPct val="90000"/>
              </a:lnSpc>
              <a:spcBef>
                <a:spcPct val="20000"/>
              </a:spcBef>
              <a:buClr>
                <a:schemeClr val="tx1"/>
              </a:buClr>
              <a:buFont typeface="Arial" panose="020B0604020202020204" pitchFamily="34" charset="0"/>
              <a:buChar char="•"/>
              <a:defRPr/>
            </a:pPr>
            <a:r>
              <a:rPr lang="en-US" sz="2000" b="1" kern="0" dirty="0">
                <a:solidFill>
                  <a:schemeClr val="bg1"/>
                </a:solidFill>
                <a:latin typeface="Calibri" pitchFamily="34" charset="0"/>
                <a:cs typeface="+mn-cs"/>
              </a:rPr>
              <a:t>Consistency</a:t>
            </a:r>
            <a:r>
              <a:rPr lang="en-US" sz="2000" b="0" kern="0" dirty="0">
                <a:solidFill>
                  <a:schemeClr val="bg1"/>
                </a:solidFill>
                <a:latin typeface="Calibri" pitchFamily="34" charset="0"/>
                <a:cs typeface="+mn-cs"/>
              </a:rPr>
              <a:t> between low processing and low achievement</a:t>
            </a:r>
          </a:p>
        </p:txBody>
      </p:sp>
      <p:sp>
        <p:nvSpPr>
          <p:cNvPr id="36" name="Title 1"/>
          <p:cNvSpPr>
            <a:spLocks noGrp="1"/>
          </p:cNvSpPr>
          <p:nvPr>
            <p:ph type="title"/>
          </p:nvPr>
        </p:nvSpPr>
        <p:spPr>
          <a:xfrm>
            <a:off x="435474" y="152348"/>
            <a:ext cx="8305800" cy="667512"/>
          </a:xfrm>
        </p:spPr>
        <p:txBody>
          <a:bodyPr>
            <a:normAutofit fontScale="90000"/>
          </a:bodyPr>
          <a:lstStyle/>
          <a:p>
            <a:pPr eaLnBrk="1" fontAlgn="auto" hangingPunct="1">
              <a:spcAft>
                <a:spcPts val="0"/>
              </a:spcAft>
              <a:defRPr/>
            </a:pPr>
            <a:r>
              <a:rPr lang="en-US" sz="3600" b="1" dirty="0"/>
              <a:t>Discrepancy Consistency Method for SLD</a:t>
            </a:r>
          </a:p>
        </p:txBody>
      </p:sp>
      <p:sp>
        <p:nvSpPr>
          <p:cNvPr id="211973" name="Freeform 58"/>
          <p:cNvSpPr>
            <a:spLocks/>
          </p:cNvSpPr>
          <p:nvPr/>
        </p:nvSpPr>
        <p:spPr bwMode="auto">
          <a:xfrm>
            <a:off x="2467467" y="758860"/>
            <a:ext cx="5603655" cy="2327275"/>
          </a:xfrm>
          <a:custGeom>
            <a:avLst/>
            <a:gdLst>
              <a:gd name="T0" fmla="*/ 0 w 5834743"/>
              <a:gd name="T1" fmla="*/ 904842 h 2327124"/>
              <a:gd name="T2" fmla="*/ 3830882 w 5834743"/>
              <a:gd name="T3" fmla="*/ 237097 h 2327124"/>
              <a:gd name="T4" fmla="*/ 5833382 w 5834743"/>
              <a:gd name="T5" fmla="*/ 2327425 h 2327124"/>
              <a:gd name="T6" fmla="*/ 0 60000 65536"/>
              <a:gd name="T7" fmla="*/ 0 60000 65536"/>
              <a:gd name="T8" fmla="*/ 0 60000 65536"/>
              <a:gd name="T9" fmla="*/ 0 w 5834743"/>
              <a:gd name="T10" fmla="*/ 0 h 2327124"/>
              <a:gd name="T11" fmla="*/ 5834743 w 5834743"/>
              <a:gd name="T12" fmla="*/ 2327124 h 2327124"/>
            </a:gdLst>
            <a:ahLst/>
            <a:cxnLst>
              <a:cxn ang="T6">
                <a:pos x="T0" y="T1"/>
              </a:cxn>
              <a:cxn ang="T7">
                <a:pos x="T2" y="T3"/>
              </a:cxn>
              <a:cxn ang="T8">
                <a:pos x="T4" y="T5"/>
              </a:cxn>
            </a:cxnLst>
            <a:rect l="T9" t="T10" r="T11" b="T12"/>
            <a:pathLst>
              <a:path w="5834743" h="2327124">
                <a:moveTo>
                  <a:pt x="0" y="904724"/>
                </a:moveTo>
                <a:cubicBezTo>
                  <a:pt x="1429657" y="452362"/>
                  <a:pt x="2859315" y="0"/>
                  <a:pt x="3831772" y="237067"/>
                </a:cubicBezTo>
                <a:cubicBezTo>
                  <a:pt x="4804229" y="474134"/>
                  <a:pt x="5319486" y="1400629"/>
                  <a:pt x="5834743" y="2327124"/>
                </a:cubicBezTo>
              </a:path>
            </a:pathLst>
          </a:custGeom>
          <a:noFill/>
          <a:ln w="38100"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chemeClr val="bg1"/>
              </a:solidFill>
            </a:endParaRPr>
          </a:p>
        </p:txBody>
      </p:sp>
      <p:cxnSp>
        <p:nvCxnSpPr>
          <p:cNvPr id="211974" name="Straight Arrow Connector 60"/>
          <p:cNvCxnSpPr>
            <a:cxnSpLocks noChangeShapeType="1"/>
          </p:cNvCxnSpPr>
          <p:nvPr/>
        </p:nvCxnSpPr>
        <p:spPr bwMode="auto">
          <a:xfrm>
            <a:off x="2270944" y="2920941"/>
            <a:ext cx="551809" cy="490745"/>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211975" name="Freeform 65"/>
          <p:cNvSpPr>
            <a:spLocks/>
          </p:cNvSpPr>
          <p:nvPr/>
        </p:nvSpPr>
        <p:spPr bwMode="auto">
          <a:xfrm>
            <a:off x="2270944" y="4670742"/>
            <a:ext cx="3186881" cy="1774826"/>
          </a:xfrm>
          <a:custGeom>
            <a:avLst/>
            <a:gdLst>
              <a:gd name="T0" fmla="*/ 0 w 3207657"/>
              <a:gd name="T1" fmla="*/ 0 h 1727200"/>
              <a:gd name="T2" fmla="*/ 696982 w 3207657"/>
              <a:gd name="T3" fmla="*/ 551543 h 1727200"/>
              <a:gd name="T4" fmla="*/ 667941 w 3207657"/>
              <a:gd name="T5" fmla="*/ 1509486 h 1727200"/>
              <a:gd name="T6" fmla="*/ 3209017 w 3207657"/>
              <a:gd name="T7" fmla="*/ 1727200 h 1727200"/>
              <a:gd name="T8" fmla="*/ 0 60000 65536"/>
              <a:gd name="T9" fmla="*/ 0 60000 65536"/>
              <a:gd name="T10" fmla="*/ 0 60000 65536"/>
              <a:gd name="T11" fmla="*/ 0 60000 65536"/>
              <a:gd name="T12" fmla="*/ 0 w 3207657"/>
              <a:gd name="T13" fmla="*/ 0 h 1727200"/>
              <a:gd name="T14" fmla="*/ 3207657 w 3207657"/>
              <a:gd name="T15" fmla="*/ 1727200 h 1727200"/>
            </a:gdLst>
            <a:ahLst/>
            <a:cxnLst>
              <a:cxn ang="T8">
                <a:pos x="T0" y="T1"/>
              </a:cxn>
              <a:cxn ang="T9">
                <a:pos x="T2" y="T3"/>
              </a:cxn>
              <a:cxn ang="T10">
                <a:pos x="T4" y="T5"/>
              </a:cxn>
              <a:cxn ang="T11">
                <a:pos x="T6" y="T7"/>
              </a:cxn>
            </a:cxnLst>
            <a:rect l="T12" t="T13" r="T14" b="T15"/>
            <a:pathLst>
              <a:path w="3207657" h="1727200">
                <a:moveTo>
                  <a:pt x="0" y="0"/>
                </a:moveTo>
                <a:cubicBezTo>
                  <a:pt x="292705" y="149981"/>
                  <a:pt x="585410" y="299962"/>
                  <a:pt x="696686" y="551543"/>
                </a:cubicBezTo>
                <a:cubicBezTo>
                  <a:pt x="807962" y="803124"/>
                  <a:pt x="249162" y="1313543"/>
                  <a:pt x="667657" y="1509486"/>
                </a:cubicBezTo>
                <a:cubicBezTo>
                  <a:pt x="1086152" y="1705429"/>
                  <a:pt x="2146904" y="1716314"/>
                  <a:pt x="3207657" y="1727200"/>
                </a:cubicBezTo>
              </a:path>
            </a:pathLst>
          </a:custGeom>
          <a:noFill/>
          <a:ln w="38100"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chemeClr val="bg1"/>
              </a:solidFill>
            </a:endParaRPr>
          </a:p>
        </p:txBody>
      </p:sp>
      <p:cxnSp>
        <p:nvCxnSpPr>
          <p:cNvPr id="211976" name="Straight Arrow Connector 66"/>
          <p:cNvCxnSpPr>
            <a:cxnSpLocks noChangeShapeType="1"/>
          </p:cNvCxnSpPr>
          <p:nvPr/>
        </p:nvCxnSpPr>
        <p:spPr bwMode="auto">
          <a:xfrm flipV="1">
            <a:off x="4695825" y="6431280"/>
            <a:ext cx="906463" cy="7938"/>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211977" name="Straight Arrow Connector 68"/>
          <p:cNvCxnSpPr>
            <a:cxnSpLocks noChangeShapeType="1"/>
          </p:cNvCxnSpPr>
          <p:nvPr/>
        </p:nvCxnSpPr>
        <p:spPr bwMode="auto">
          <a:xfrm rot="16200000" flipH="1">
            <a:off x="7833759" y="2924978"/>
            <a:ext cx="366713" cy="184150"/>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3" name="Slide Number Placeholder 2"/>
          <p:cNvSpPr>
            <a:spLocks noGrp="1"/>
          </p:cNvSpPr>
          <p:nvPr>
            <p:ph type="sldNum" sz="quarter" idx="12"/>
          </p:nvPr>
        </p:nvSpPr>
        <p:spPr>
          <a:xfrm>
            <a:off x="7962900" y="6336050"/>
            <a:ext cx="762000" cy="365125"/>
          </a:xfrm>
        </p:spPr>
        <p:txBody>
          <a:bodyPr/>
          <a:lstStyle/>
          <a:p>
            <a:fld id="{9DC5B919-CA22-4D08-947F-AAB7D4B1166C}" type="slidenum">
              <a:rPr lang="en-US" smtClean="0">
                <a:solidFill>
                  <a:schemeClr val="bg1"/>
                </a:solidFill>
              </a:rPr>
              <a:t>166</a:t>
            </a:fld>
            <a:endParaRPr lang="en-US">
              <a:solidFill>
                <a:schemeClr val="bg1"/>
              </a:solidFill>
            </a:endParaRPr>
          </a:p>
        </p:txBody>
      </p:sp>
      <p:pic>
        <p:nvPicPr>
          <p:cNvPr id="31" name="Picture 2" descr="Cover art">
            <a:extLst>
              <a:ext uri="{FF2B5EF4-FFF2-40B4-BE49-F238E27FC236}">
                <a16:creationId xmlns:a16="http://schemas.microsoft.com/office/drawing/2014/main" id="{8EC51E02-8594-4C21-8519-2549697B8B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8290" y="783644"/>
            <a:ext cx="1135435" cy="1683075"/>
          </a:xfrm>
          <a:prstGeom prst="rect">
            <a:avLst/>
          </a:prstGeom>
          <a:noFill/>
          <a:ln w="9525">
            <a:solidFill>
              <a:schemeClr val="bg2">
                <a:lumMod val="25000"/>
              </a:schemeClr>
            </a:solidFill>
          </a:ln>
          <a:extLst>
            <a:ext uri="{909E8E84-426E-40DD-AFC4-6F175D3DCCD1}">
              <a14:hiddenFill xmlns:a14="http://schemas.microsoft.com/office/drawing/2010/main">
                <a:solidFill>
                  <a:srgbClr val="FFFFFF"/>
                </a:solidFill>
              </a14:hiddenFill>
            </a:ext>
          </a:extLst>
        </p:spPr>
      </p:pic>
      <p:sp>
        <p:nvSpPr>
          <p:cNvPr id="35" name="Speech Bubble: Rectangle with Corners Rounded 34">
            <a:extLst>
              <a:ext uri="{FF2B5EF4-FFF2-40B4-BE49-F238E27FC236}">
                <a16:creationId xmlns:a16="http://schemas.microsoft.com/office/drawing/2014/main" id="{0D0B3C94-BE24-4D04-8B3A-B600E6FF8818}"/>
              </a:ext>
            </a:extLst>
          </p:cNvPr>
          <p:cNvSpPr/>
          <p:nvPr/>
        </p:nvSpPr>
        <p:spPr>
          <a:xfrm>
            <a:off x="196869" y="5206124"/>
            <a:ext cx="2337939" cy="1331288"/>
          </a:xfrm>
          <a:prstGeom prst="wedgeRoundRectCallout">
            <a:avLst>
              <a:gd name="adj1" fmla="val 123095"/>
              <a:gd name="adj2" fmla="val 19286"/>
              <a:gd name="adj3" fmla="val 16667"/>
            </a:avLst>
          </a:prstGeom>
          <a:solidFill>
            <a:srgbClr val="FFFFCC"/>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mj-lt"/>
              </a:rPr>
              <a:t>NOTE: The consistency between low cognitive processing and low achievement </a:t>
            </a:r>
            <a:r>
              <a:rPr lang="en-US" sz="1400" b="1" dirty="0">
                <a:solidFill>
                  <a:schemeClr val="bg1"/>
                </a:solidFill>
                <a:latin typeface="+mj-lt"/>
              </a:rPr>
              <a:t>answers the question: WHY the student fails</a:t>
            </a:r>
          </a:p>
        </p:txBody>
      </p:sp>
    </p:spTree>
    <p:extLst>
      <p:ext uri="{BB962C8B-B14F-4D97-AF65-F5344CB8AC3E}">
        <p14:creationId xmlns:p14="http://schemas.microsoft.com/office/powerpoint/2010/main" val="12350004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a:extLst>
              <a:ext uri="{FF2B5EF4-FFF2-40B4-BE49-F238E27FC236}">
                <a16:creationId xmlns:a16="http://schemas.microsoft.com/office/drawing/2014/main" id="{3F5A092F-559A-44AA-8647-635CFBC2B9D8}"/>
              </a:ext>
            </a:extLst>
          </p:cNvPr>
          <p:cNvGraphicFramePr>
            <a:graphicFrameLocks/>
          </p:cNvGraphicFramePr>
          <p:nvPr>
            <p:extLst/>
          </p:nvPr>
        </p:nvGraphicFramePr>
        <p:xfrm>
          <a:off x="3891639" y="1295400"/>
          <a:ext cx="5204593" cy="473691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79951936-B0DF-4E0F-83C4-433FCE25B148}"/>
              </a:ext>
            </a:extLst>
          </p:cNvPr>
          <p:cNvSpPr>
            <a:spLocks noGrp="1"/>
          </p:cNvSpPr>
          <p:nvPr>
            <p:ph type="title"/>
          </p:nvPr>
        </p:nvSpPr>
        <p:spPr/>
        <p:txBody>
          <a:bodyPr/>
          <a:lstStyle/>
          <a:p>
            <a:r>
              <a:rPr lang="en-US" dirty="0"/>
              <a:t>How to Determine a Disorder</a:t>
            </a:r>
          </a:p>
        </p:txBody>
      </p:sp>
      <p:sp>
        <p:nvSpPr>
          <p:cNvPr id="3" name="Content Placeholder 2">
            <a:extLst>
              <a:ext uri="{FF2B5EF4-FFF2-40B4-BE49-F238E27FC236}">
                <a16:creationId xmlns:a16="http://schemas.microsoft.com/office/drawing/2014/main" id="{77E37FB8-1730-4F85-A84D-C51546879E43}"/>
              </a:ext>
            </a:extLst>
          </p:cNvPr>
          <p:cNvSpPr>
            <a:spLocks noGrp="1"/>
          </p:cNvSpPr>
          <p:nvPr>
            <p:ph idx="1"/>
          </p:nvPr>
        </p:nvSpPr>
        <p:spPr>
          <a:xfrm>
            <a:off x="211540" y="1295400"/>
            <a:ext cx="3698544" cy="5029200"/>
          </a:xfrm>
        </p:spPr>
        <p:txBody>
          <a:bodyPr>
            <a:noAutofit/>
          </a:bodyPr>
          <a:lstStyle/>
          <a:p>
            <a:r>
              <a:rPr lang="en-CA" sz="2000" dirty="0"/>
              <a:t>But a profile alone is NOT enough for SLD diagnosis</a:t>
            </a:r>
          </a:p>
          <a:p>
            <a:r>
              <a:rPr lang="en-CA" sz="2000" dirty="0"/>
              <a:t>Two PASS profiles</a:t>
            </a:r>
          </a:p>
          <a:p>
            <a:pPr lvl="1"/>
            <a:r>
              <a:rPr lang="en-CA" sz="1800" dirty="0"/>
              <a:t>Significant variation in relation to student’s average has </a:t>
            </a:r>
            <a:r>
              <a:rPr lang="en-CA" sz="1800" i="1" dirty="0"/>
              <a:t>instructional relevance</a:t>
            </a:r>
          </a:p>
          <a:p>
            <a:pPr lvl="1"/>
            <a:r>
              <a:rPr lang="en-CA" sz="1800" dirty="0"/>
              <a:t>Significant variation in relation to student’s average AND a standard score less than 90 (&lt; 25</a:t>
            </a:r>
            <a:r>
              <a:rPr lang="en-CA" sz="1800" baseline="30000" dirty="0"/>
              <a:t>th</a:t>
            </a:r>
            <a:r>
              <a:rPr lang="en-CA" sz="1800" dirty="0"/>
              <a:t> %tile) </a:t>
            </a:r>
            <a:r>
              <a:rPr lang="en-CA" sz="1800" i="1" dirty="0"/>
              <a:t>supports designation as SLD</a:t>
            </a:r>
          </a:p>
          <a:p>
            <a:pPr lvl="1"/>
            <a:r>
              <a:rPr lang="en-CA" sz="1800" b="1" i="1" dirty="0"/>
              <a:t>NOTE: PASS scales NOT SUBTESTS are used</a:t>
            </a:r>
            <a:endParaRPr lang="en-US" sz="1800" b="1" i="1" dirty="0"/>
          </a:p>
        </p:txBody>
      </p:sp>
      <p:sp>
        <p:nvSpPr>
          <p:cNvPr id="4" name="Footer Placeholder 3">
            <a:extLst>
              <a:ext uri="{FF2B5EF4-FFF2-40B4-BE49-F238E27FC236}">
                <a16:creationId xmlns:a16="http://schemas.microsoft.com/office/drawing/2014/main" id="{68C40A86-2CC9-4712-9F56-1923DA186068}"/>
              </a:ext>
            </a:extLst>
          </p:cNvPr>
          <p:cNvSpPr>
            <a:spLocks noGrp="1"/>
          </p:cNvSpPr>
          <p:nvPr>
            <p:ph type="ftr" sz="quarter" idx="11"/>
          </p:nvPr>
        </p:nvSpPr>
        <p:spPr/>
        <p:txBody>
          <a:bodyPr/>
          <a:lstStyle/>
          <a:p>
            <a:endParaRPr lang="en-US" sz="1600" dirty="0">
              <a:solidFill>
                <a:schemeClr val="tx1"/>
              </a:solidFill>
              <a:latin typeface="+mj-lt"/>
            </a:endParaRPr>
          </a:p>
        </p:txBody>
      </p:sp>
      <p:sp>
        <p:nvSpPr>
          <p:cNvPr id="5" name="Slide Number Placeholder 4">
            <a:extLst>
              <a:ext uri="{FF2B5EF4-FFF2-40B4-BE49-F238E27FC236}">
                <a16:creationId xmlns:a16="http://schemas.microsoft.com/office/drawing/2014/main" id="{E185259F-45DE-41E0-B43B-3134266CBAE2}"/>
              </a:ext>
            </a:extLst>
          </p:cNvPr>
          <p:cNvSpPr>
            <a:spLocks noGrp="1"/>
          </p:cNvSpPr>
          <p:nvPr>
            <p:ph type="sldNum" sz="quarter" idx="12"/>
          </p:nvPr>
        </p:nvSpPr>
        <p:spPr/>
        <p:txBody>
          <a:bodyPr/>
          <a:lstStyle/>
          <a:p>
            <a:fld id="{9DC5B919-CA22-4D08-947F-AAB7D4B1166C}" type="slidenum">
              <a:rPr lang="en-US" smtClean="0"/>
              <a:pPr/>
              <a:t>167</a:t>
            </a:fld>
            <a:endParaRPr lang="en-US"/>
          </a:p>
        </p:txBody>
      </p:sp>
      <p:cxnSp>
        <p:nvCxnSpPr>
          <p:cNvPr id="8" name="Straight Arrow Connector 7">
            <a:extLst>
              <a:ext uri="{FF2B5EF4-FFF2-40B4-BE49-F238E27FC236}">
                <a16:creationId xmlns:a16="http://schemas.microsoft.com/office/drawing/2014/main" id="{FA5430E1-3258-4202-B211-91A37C3E7619}"/>
              </a:ext>
            </a:extLst>
          </p:cNvPr>
          <p:cNvCxnSpPr>
            <a:cxnSpLocks/>
          </p:cNvCxnSpPr>
          <p:nvPr/>
        </p:nvCxnSpPr>
        <p:spPr>
          <a:xfrm flipV="1">
            <a:off x="3583093" y="3884518"/>
            <a:ext cx="1259834" cy="99568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014732B-A686-4AD5-82EA-842BF0AD958D}"/>
              </a:ext>
            </a:extLst>
          </p:cNvPr>
          <p:cNvCxnSpPr>
            <a:cxnSpLocks/>
          </p:cNvCxnSpPr>
          <p:nvPr/>
        </p:nvCxnSpPr>
        <p:spPr>
          <a:xfrm>
            <a:off x="3230880" y="3061547"/>
            <a:ext cx="1612047" cy="72093"/>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1BF5919D-4BBB-49A0-B6CD-A6BC71BE63F8}"/>
              </a:ext>
            </a:extLst>
          </p:cNvPr>
          <p:cNvGrpSpPr/>
          <p:nvPr/>
        </p:nvGrpSpPr>
        <p:grpSpPr>
          <a:xfrm>
            <a:off x="5372534" y="3321055"/>
            <a:ext cx="1398896" cy="489995"/>
            <a:chOff x="5372534" y="3321055"/>
            <a:chExt cx="1398896" cy="489995"/>
          </a:xfrm>
        </p:grpSpPr>
        <p:sp>
          <p:nvSpPr>
            <p:cNvPr id="16" name="Speech Bubble: Rectangle with Corners Rounded 15">
              <a:extLst>
                <a:ext uri="{FF2B5EF4-FFF2-40B4-BE49-F238E27FC236}">
                  <a16:creationId xmlns:a16="http://schemas.microsoft.com/office/drawing/2014/main" id="{9520A5C8-E77B-4782-94D2-A00FD5C57BD8}"/>
                </a:ext>
              </a:extLst>
            </p:cNvPr>
            <p:cNvSpPr/>
            <p:nvPr/>
          </p:nvSpPr>
          <p:spPr>
            <a:xfrm>
              <a:off x="5372534" y="3322105"/>
              <a:ext cx="1398896" cy="488945"/>
            </a:xfrm>
            <a:prstGeom prst="wedgeRoundRectCallout">
              <a:avLst>
                <a:gd name="adj1" fmla="val 86458"/>
                <a:gd name="adj2" fmla="val -5670"/>
                <a:gd name="adj3" fmla="val 16667"/>
              </a:avLst>
            </a:prstGeom>
            <a:solidFill>
              <a:srgbClr val="FFFF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latin typeface="+mj-lt"/>
                </a:rPr>
                <a:t>Significant Weaknesses</a:t>
              </a:r>
            </a:p>
          </p:txBody>
        </p:sp>
        <p:sp>
          <p:nvSpPr>
            <p:cNvPr id="11" name="Speech Bubble: Rectangle with Corners Rounded 10">
              <a:extLst>
                <a:ext uri="{FF2B5EF4-FFF2-40B4-BE49-F238E27FC236}">
                  <a16:creationId xmlns:a16="http://schemas.microsoft.com/office/drawing/2014/main" id="{9EDE1A7A-ABB9-4683-8C05-5F35EDD304B0}"/>
                </a:ext>
              </a:extLst>
            </p:cNvPr>
            <p:cNvSpPr/>
            <p:nvPr/>
          </p:nvSpPr>
          <p:spPr>
            <a:xfrm>
              <a:off x="5372534" y="3321055"/>
              <a:ext cx="1398896" cy="488945"/>
            </a:xfrm>
            <a:prstGeom prst="wedgeRoundRectCallout">
              <a:avLst>
                <a:gd name="adj1" fmla="val 83190"/>
                <a:gd name="adj2" fmla="val 114331"/>
                <a:gd name="adj3" fmla="val 16667"/>
              </a:avLst>
            </a:prstGeom>
            <a:solidFill>
              <a:srgbClr val="FFFF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mj-lt"/>
                </a:rPr>
                <a:t>Significant Weaknesses</a:t>
              </a:r>
            </a:p>
          </p:txBody>
        </p:sp>
      </p:grpSp>
    </p:spTree>
    <p:extLst>
      <p:ext uri="{BB962C8B-B14F-4D97-AF65-F5344CB8AC3E}">
        <p14:creationId xmlns:p14="http://schemas.microsoft.com/office/powerpoint/2010/main" val="104408334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B354B-DA18-4D7C-A0B7-892774CA9D2C}"/>
              </a:ext>
            </a:extLst>
          </p:cNvPr>
          <p:cNvSpPr>
            <a:spLocks noGrp="1"/>
          </p:cNvSpPr>
          <p:nvPr>
            <p:ph type="title"/>
          </p:nvPr>
        </p:nvSpPr>
        <p:spPr/>
        <p:txBody>
          <a:bodyPr>
            <a:normAutofit fontScale="90000"/>
          </a:bodyPr>
          <a:lstStyle/>
          <a:p>
            <a:r>
              <a:rPr lang="en-US" sz="3200" dirty="0"/>
              <a:t>Discrepancy Consistency Method for SLD</a:t>
            </a:r>
          </a:p>
        </p:txBody>
      </p:sp>
      <p:sp>
        <p:nvSpPr>
          <p:cNvPr id="3" name="Content Placeholder 2">
            <a:extLst>
              <a:ext uri="{FF2B5EF4-FFF2-40B4-BE49-F238E27FC236}">
                <a16:creationId xmlns:a16="http://schemas.microsoft.com/office/drawing/2014/main" id="{2BC8F54A-3372-48E9-8140-644517007DF4}"/>
              </a:ext>
            </a:extLst>
          </p:cNvPr>
          <p:cNvSpPr>
            <a:spLocks noGrp="1"/>
          </p:cNvSpPr>
          <p:nvPr>
            <p:ph idx="1"/>
          </p:nvPr>
        </p:nvSpPr>
        <p:spPr/>
        <p:txBody>
          <a:bodyPr/>
          <a:lstStyle/>
          <a:p>
            <a:r>
              <a:rPr lang="en-US" sz="2800" dirty="0"/>
              <a:t>The Discrepancy Consistency Method is based on PASS because…</a:t>
            </a:r>
          </a:p>
          <a:p>
            <a:pPr lvl="1"/>
            <a:r>
              <a:rPr lang="en-US" sz="2400" dirty="0"/>
              <a:t>PASS subtests are not dependent on Vocabulary, Information, Arithmetic word problems, etc. </a:t>
            </a:r>
          </a:p>
          <a:p>
            <a:pPr lvl="1"/>
            <a:r>
              <a:rPr lang="en-US" sz="2400" dirty="0"/>
              <a:t>Specific PASS profiles have been found in several studies</a:t>
            </a:r>
          </a:p>
          <a:p>
            <a:pPr lvl="1"/>
            <a:r>
              <a:rPr lang="en-US" sz="2400" dirty="0"/>
              <a:t>PASS scores show strong correlations to achievement</a:t>
            </a:r>
          </a:p>
          <a:p>
            <a:pPr lvl="1"/>
            <a:r>
              <a:rPr lang="en-US" sz="2400" dirty="0"/>
              <a:t>PASS scores from CAS and CAS2 provide the fairest way to measure ability</a:t>
            </a:r>
          </a:p>
          <a:p>
            <a:pPr lvl="1"/>
            <a:r>
              <a:rPr lang="en-US" sz="2400" dirty="0"/>
              <a:t>PASS scores have been shown to be related to intervention</a:t>
            </a:r>
          </a:p>
        </p:txBody>
      </p:sp>
      <p:sp>
        <p:nvSpPr>
          <p:cNvPr id="4" name="Slide Number Placeholder 3">
            <a:extLst>
              <a:ext uri="{FF2B5EF4-FFF2-40B4-BE49-F238E27FC236}">
                <a16:creationId xmlns:a16="http://schemas.microsoft.com/office/drawing/2014/main" id="{A7A9C14A-0D16-4976-8B17-C55FC25D36F8}"/>
              </a:ext>
            </a:extLst>
          </p:cNvPr>
          <p:cNvSpPr>
            <a:spLocks noGrp="1"/>
          </p:cNvSpPr>
          <p:nvPr>
            <p:ph type="sldNum" sz="quarter" idx="12"/>
          </p:nvPr>
        </p:nvSpPr>
        <p:spPr/>
        <p:txBody>
          <a:bodyPr/>
          <a:lstStyle/>
          <a:p>
            <a:pPr>
              <a:defRPr/>
            </a:pPr>
            <a:fld id="{974A58E3-DB42-4B4B-BC41-BBB239DDB40A}" type="slidenum">
              <a:rPr lang="en-US" smtClean="0"/>
              <a:pPr>
                <a:defRPr/>
              </a:pPr>
              <a:t>168</a:t>
            </a:fld>
            <a:endParaRPr lang="en-US"/>
          </a:p>
        </p:txBody>
      </p:sp>
    </p:spTree>
    <p:extLst>
      <p:ext uri="{BB962C8B-B14F-4D97-AF65-F5344CB8AC3E}">
        <p14:creationId xmlns:p14="http://schemas.microsoft.com/office/powerpoint/2010/main" val="216203872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BFBF6-8A86-4569-BC10-E228D2E2F1A4}"/>
              </a:ext>
            </a:extLst>
          </p:cNvPr>
          <p:cNvSpPr>
            <a:spLocks noGrp="1"/>
          </p:cNvSpPr>
          <p:nvPr>
            <p:ph type="title"/>
          </p:nvPr>
        </p:nvSpPr>
        <p:spPr/>
        <p:txBody>
          <a:bodyPr/>
          <a:lstStyle/>
          <a:p>
            <a:r>
              <a:rPr lang="en-US" dirty="0"/>
              <a:t>Is the DSM Time Consuming?</a:t>
            </a:r>
          </a:p>
        </p:txBody>
      </p:sp>
      <p:sp>
        <p:nvSpPr>
          <p:cNvPr id="3" name="Content Placeholder 2">
            <a:extLst>
              <a:ext uri="{FF2B5EF4-FFF2-40B4-BE49-F238E27FC236}">
                <a16:creationId xmlns:a16="http://schemas.microsoft.com/office/drawing/2014/main" id="{91E7A2B3-AC30-4825-9D78-23E6263178D1}"/>
              </a:ext>
            </a:extLst>
          </p:cNvPr>
          <p:cNvSpPr>
            <a:spLocks noGrp="1"/>
          </p:cNvSpPr>
          <p:nvPr>
            <p:ph idx="1"/>
          </p:nvPr>
        </p:nvSpPr>
        <p:spPr>
          <a:xfrm>
            <a:off x="630595" y="1352037"/>
            <a:ext cx="7456765" cy="4980582"/>
          </a:xfrm>
        </p:spPr>
        <p:txBody>
          <a:bodyPr/>
          <a:lstStyle/>
          <a:p>
            <a:r>
              <a:rPr lang="en-US" sz="2000" dirty="0"/>
              <a:t>Assessment of PASS processes with the CAS2 takes</a:t>
            </a:r>
          </a:p>
          <a:p>
            <a:pPr lvl="1"/>
            <a:r>
              <a:rPr lang="en-US" sz="1800" dirty="0"/>
              <a:t>40 (8 subtests) or 60 (12 subtests) minutes using the CAS2</a:t>
            </a:r>
          </a:p>
          <a:p>
            <a:pPr lvl="1"/>
            <a:r>
              <a:rPr lang="en-US" sz="1800" dirty="0"/>
              <a:t>20 minutes using the CAS2:Brief</a:t>
            </a:r>
          </a:p>
          <a:p>
            <a:r>
              <a:rPr lang="en-US" sz="2000" dirty="0"/>
              <a:t>Analysis of the PASS scores with Achievement </a:t>
            </a:r>
          </a:p>
          <a:p>
            <a:pPr lvl="1"/>
            <a:r>
              <a:rPr lang="en-US" sz="1800" dirty="0"/>
              <a:t>Step 1. The significance of the PASS profile</a:t>
            </a:r>
          </a:p>
          <a:p>
            <a:pPr lvl="1"/>
            <a:r>
              <a:rPr lang="en-US" sz="1800" dirty="0"/>
              <a:t>Step 2. PASS Strengths and Weaknesses</a:t>
            </a:r>
          </a:p>
          <a:p>
            <a:pPr lvl="2"/>
            <a:r>
              <a:rPr lang="en-US" sz="1600" dirty="0"/>
              <a:t>Significant difference AND below above Normal</a:t>
            </a:r>
          </a:p>
          <a:p>
            <a:pPr lvl="1"/>
            <a:r>
              <a:rPr lang="en-US" sz="1800" dirty="0"/>
              <a:t>Step 3. Compare achievement &amp; PASS scores using reliability of the difference tables from Naglieri &amp; Otero</a:t>
            </a:r>
            <a:endParaRPr lang="en-US" sz="1600" dirty="0"/>
          </a:p>
          <a:p>
            <a:pPr lvl="1"/>
            <a:r>
              <a:rPr lang="en-US" sz="1800" dirty="0"/>
              <a:t>Step 4. Build the Discrepancy Consistency Method triangle.</a:t>
            </a:r>
          </a:p>
        </p:txBody>
      </p:sp>
      <p:sp>
        <p:nvSpPr>
          <p:cNvPr id="4" name="Slide Number Placeholder 3">
            <a:extLst>
              <a:ext uri="{FF2B5EF4-FFF2-40B4-BE49-F238E27FC236}">
                <a16:creationId xmlns:a16="http://schemas.microsoft.com/office/drawing/2014/main" id="{3B36D4AD-C6C8-44F2-8244-0A583EF37615}"/>
              </a:ext>
            </a:extLst>
          </p:cNvPr>
          <p:cNvSpPr>
            <a:spLocks noGrp="1"/>
          </p:cNvSpPr>
          <p:nvPr>
            <p:ph type="sldNum" sz="quarter" idx="12"/>
          </p:nvPr>
        </p:nvSpPr>
        <p:spPr/>
        <p:txBody>
          <a:bodyPr/>
          <a:lstStyle/>
          <a:p>
            <a:pPr>
              <a:defRPr/>
            </a:pPr>
            <a:fld id="{974A58E3-DB42-4B4B-BC41-BBB239DDB40A}" type="slidenum">
              <a:rPr lang="en-US" smtClean="0"/>
              <a:pPr>
                <a:defRPr/>
              </a:pPr>
              <a:t>169</a:t>
            </a:fld>
            <a:endParaRPr lang="en-US"/>
          </a:p>
        </p:txBody>
      </p:sp>
      <p:pic>
        <p:nvPicPr>
          <p:cNvPr id="5" name="Picture 4">
            <a:extLst>
              <a:ext uri="{FF2B5EF4-FFF2-40B4-BE49-F238E27FC236}">
                <a16:creationId xmlns:a16="http://schemas.microsoft.com/office/drawing/2014/main" id="{12CFDEF2-1809-4A9F-99AF-B9D814E1C48C}"/>
              </a:ext>
            </a:extLst>
          </p:cNvPr>
          <p:cNvPicPr>
            <a:picLocks noChangeAspect="1"/>
          </p:cNvPicPr>
          <p:nvPr/>
        </p:nvPicPr>
        <p:blipFill rotWithShape="1">
          <a:blip r:embed="rId2"/>
          <a:srcRect t="53615" r="14910"/>
          <a:stretch/>
        </p:blipFill>
        <p:spPr>
          <a:xfrm>
            <a:off x="4423105" y="5194390"/>
            <a:ext cx="3068320" cy="1062833"/>
          </a:xfrm>
          <a:prstGeom prst="rect">
            <a:avLst/>
          </a:prstGeom>
        </p:spPr>
      </p:pic>
      <p:pic>
        <p:nvPicPr>
          <p:cNvPr id="6" name="Picture 2" descr="Cover art">
            <a:extLst>
              <a:ext uri="{FF2B5EF4-FFF2-40B4-BE49-F238E27FC236}">
                <a16:creationId xmlns:a16="http://schemas.microsoft.com/office/drawing/2014/main" id="{25703AEC-C3E3-4BF2-81DF-43C0ED07418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9951" y="4738089"/>
            <a:ext cx="1024838" cy="1519134"/>
          </a:xfrm>
          <a:prstGeom prst="rect">
            <a:avLst/>
          </a:prstGeom>
          <a:noFill/>
          <a:ln w="9525">
            <a:solidFill>
              <a:schemeClr val="bg2">
                <a:lumMod val="25000"/>
              </a:schemeClr>
            </a:solidFill>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0169A03-85EF-4E91-A40D-7116FEF9AB8B}"/>
              </a:ext>
            </a:extLst>
          </p:cNvPr>
          <p:cNvPicPr>
            <a:picLocks noChangeAspect="1"/>
          </p:cNvPicPr>
          <p:nvPr/>
        </p:nvPicPr>
        <p:blipFill rotWithShape="1">
          <a:blip r:embed="rId2"/>
          <a:srcRect r="14910" b="52779"/>
          <a:stretch/>
        </p:blipFill>
        <p:spPr>
          <a:xfrm>
            <a:off x="1381458" y="5194390"/>
            <a:ext cx="3068320" cy="1062833"/>
          </a:xfrm>
          <a:prstGeom prst="rect">
            <a:avLst/>
          </a:prstGeom>
        </p:spPr>
      </p:pic>
    </p:spTree>
    <p:extLst>
      <p:ext uri="{BB962C8B-B14F-4D97-AF65-F5344CB8AC3E}">
        <p14:creationId xmlns:p14="http://schemas.microsoft.com/office/powerpoint/2010/main" val="3385049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CAS2 Online Scoring </a:t>
            </a:r>
            <a:br>
              <a:rPr lang="en-US" dirty="0"/>
            </a:br>
            <a:r>
              <a:rPr lang="en-US" dirty="0"/>
              <a:t>and Report Writing </a:t>
            </a:r>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B5038878-31BC-41E9-8299-8AFEA2B13F5C}" type="slidenum">
              <a:rPr lang="en-US" smtClean="0"/>
              <a:pPr>
                <a:defRPr/>
              </a:pPr>
              <a:t>17</a:t>
            </a:fld>
            <a:endParaRPr lang="en-US" dirty="0"/>
          </a:p>
        </p:txBody>
      </p:sp>
    </p:spTree>
    <p:extLst>
      <p:ext uri="{BB962C8B-B14F-4D97-AF65-F5344CB8AC3E}">
        <p14:creationId xmlns:p14="http://schemas.microsoft.com/office/powerpoint/2010/main" val="3362195379"/>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8F575-8F0D-4105-B6A5-45C191AF2B92}"/>
              </a:ext>
            </a:extLst>
          </p:cNvPr>
          <p:cNvSpPr>
            <a:spLocks noGrp="1"/>
          </p:cNvSpPr>
          <p:nvPr>
            <p:ph type="title"/>
          </p:nvPr>
        </p:nvSpPr>
        <p:spPr>
          <a:xfrm>
            <a:off x="545044" y="245379"/>
            <a:ext cx="8141755" cy="888752"/>
          </a:xfrm>
        </p:spPr>
        <p:txBody>
          <a:bodyPr>
            <a:noAutofit/>
          </a:bodyPr>
          <a:lstStyle/>
          <a:p>
            <a:r>
              <a:rPr lang="en-US" sz="3200" dirty="0">
                <a:latin typeface="Calibri" panose="020F0502020204030204" pitchFamily="34" charset="0"/>
                <a:cs typeface="Calibri" panose="020F0502020204030204" pitchFamily="34" charset="0"/>
              </a:rPr>
              <a:t>CAS2 PSW Analyzer for WJ4, KTEA3, FAR, FAM</a:t>
            </a:r>
          </a:p>
        </p:txBody>
      </p:sp>
      <p:sp>
        <p:nvSpPr>
          <p:cNvPr id="4" name="Slide Number Placeholder 3">
            <a:extLst>
              <a:ext uri="{FF2B5EF4-FFF2-40B4-BE49-F238E27FC236}">
                <a16:creationId xmlns:a16="http://schemas.microsoft.com/office/drawing/2014/main" id="{E24172F7-EDF4-4718-B889-39D1FB812082}"/>
              </a:ext>
            </a:extLst>
          </p:cNvPr>
          <p:cNvSpPr>
            <a:spLocks noGrp="1"/>
          </p:cNvSpPr>
          <p:nvPr>
            <p:ph type="sldNum" sz="quarter" idx="12"/>
          </p:nvPr>
        </p:nvSpPr>
        <p:spPr/>
        <p:txBody>
          <a:bodyPr/>
          <a:lstStyle/>
          <a:p>
            <a:pPr>
              <a:defRPr/>
            </a:pPr>
            <a:fld id="{974A58E3-DB42-4B4B-BC41-BBB239DDB40A}" type="slidenum">
              <a:rPr lang="en-US" smtClean="0"/>
              <a:pPr>
                <a:defRPr/>
              </a:pPr>
              <a:t>170</a:t>
            </a:fld>
            <a:endParaRPr lang="en-US"/>
          </a:p>
        </p:txBody>
      </p:sp>
      <p:sp>
        <p:nvSpPr>
          <p:cNvPr id="7" name="Content Placeholder 6">
            <a:extLst>
              <a:ext uri="{FF2B5EF4-FFF2-40B4-BE49-F238E27FC236}">
                <a16:creationId xmlns:a16="http://schemas.microsoft.com/office/drawing/2014/main" id="{E2EC77B3-ABFD-4DDD-9BCB-9262DA9FDA07}"/>
              </a:ext>
            </a:extLst>
          </p:cNvPr>
          <p:cNvSpPr>
            <a:spLocks noGrp="1"/>
          </p:cNvSpPr>
          <p:nvPr>
            <p:ph idx="1"/>
          </p:nvPr>
        </p:nvSpPr>
        <p:spPr/>
        <p:txBody>
          <a:bodyPr/>
          <a:lstStyle/>
          <a:p>
            <a:r>
              <a:rPr lang="en-US" sz="2800" b="1" dirty="0">
                <a:latin typeface="Calibri" panose="020F0502020204030204" pitchFamily="34" charset="0"/>
                <a:cs typeface="Calibri" panose="020F0502020204030204" pitchFamily="34" charset="0"/>
              </a:rPr>
              <a:t>FREE</a:t>
            </a:r>
            <a:r>
              <a:rPr lang="en-US" sz="2800" dirty="0">
                <a:latin typeface="Calibri" panose="020F0502020204030204" pitchFamily="34" charset="0"/>
                <a:cs typeface="Calibri" panose="020F0502020204030204" pitchFamily="34" charset="0"/>
              </a:rPr>
              <a:t> PASS and achievement test score analyzers are available for the Woodcock-Johnson IV, Kaufman TEA3, Feifer Assessment of Reading and Math on the web site: www.jacknaglieri.com</a:t>
            </a:r>
          </a:p>
        </p:txBody>
      </p:sp>
      <p:pic>
        <p:nvPicPr>
          <p:cNvPr id="9" name="Picture 8">
            <a:extLst>
              <a:ext uri="{FF2B5EF4-FFF2-40B4-BE49-F238E27FC236}">
                <a16:creationId xmlns:a16="http://schemas.microsoft.com/office/drawing/2014/main" id="{57CD040E-CE88-4C94-B22B-529F7228C1E6}"/>
              </a:ext>
            </a:extLst>
          </p:cNvPr>
          <p:cNvPicPr>
            <a:picLocks noChangeAspect="1"/>
          </p:cNvPicPr>
          <p:nvPr/>
        </p:nvPicPr>
        <p:blipFill rotWithShape="1">
          <a:blip r:embed="rId2"/>
          <a:srcRect l="19292" t="6753" r="20427" b="57603"/>
          <a:stretch/>
        </p:blipFill>
        <p:spPr>
          <a:xfrm>
            <a:off x="266626" y="3148898"/>
            <a:ext cx="8736871" cy="3776967"/>
          </a:xfrm>
          <a:prstGeom prst="rect">
            <a:avLst/>
          </a:prstGeom>
        </p:spPr>
      </p:pic>
      <p:grpSp>
        <p:nvGrpSpPr>
          <p:cNvPr id="10" name="Group 9">
            <a:extLst>
              <a:ext uri="{FF2B5EF4-FFF2-40B4-BE49-F238E27FC236}">
                <a16:creationId xmlns:a16="http://schemas.microsoft.com/office/drawing/2014/main" id="{8C9727C4-84D5-4FF5-8234-03E46B4F10DB}"/>
              </a:ext>
            </a:extLst>
          </p:cNvPr>
          <p:cNvGrpSpPr/>
          <p:nvPr/>
        </p:nvGrpSpPr>
        <p:grpSpPr>
          <a:xfrm>
            <a:off x="7199130" y="3051104"/>
            <a:ext cx="1228725" cy="1600200"/>
            <a:chOff x="9758362" y="1352037"/>
            <a:chExt cx="1228725" cy="1600200"/>
          </a:xfrm>
        </p:grpSpPr>
        <p:sp>
          <p:nvSpPr>
            <p:cNvPr id="11" name="Oval 10">
              <a:extLst>
                <a:ext uri="{FF2B5EF4-FFF2-40B4-BE49-F238E27FC236}">
                  <a16:creationId xmlns:a16="http://schemas.microsoft.com/office/drawing/2014/main" id="{12E15AB8-D818-4E51-802C-87A87357F1EE}"/>
                </a:ext>
              </a:extLst>
            </p:cNvPr>
            <p:cNvSpPr/>
            <p:nvPr/>
          </p:nvSpPr>
          <p:spPr>
            <a:xfrm>
              <a:off x="9939867" y="1600200"/>
              <a:ext cx="839516" cy="84666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9755486B-CC6E-4ABA-9FB5-277533A3C1A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758362" y="1352037"/>
              <a:ext cx="1228725" cy="1600200"/>
            </a:xfrm>
            <a:prstGeom prst="rect">
              <a:avLst/>
            </a:prstGeom>
          </p:spPr>
        </p:pic>
      </p:grpSp>
    </p:spTree>
    <p:extLst>
      <p:ext uri="{BB962C8B-B14F-4D97-AF65-F5344CB8AC3E}">
        <p14:creationId xmlns:p14="http://schemas.microsoft.com/office/powerpoint/2010/main" val="85601526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D183D-7177-4637-B052-F9F2BF50CA96}"/>
              </a:ext>
            </a:extLst>
          </p:cNvPr>
          <p:cNvSpPr>
            <a:spLocks noGrp="1"/>
          </p:cNvSpPr>
          <p:nvPr>
            <p:ph type="title"/>
          </p:nvPr>
        </p:nvSpPr>
        <p:spPr/>
        <p:txBody>
          <a:bodyPr/>
          <a:lstStyle/>
          <a:p>
            <a:r>
              <a:rPr lang="en-US" sz="2800" dirty="0"/>
              <a:t>CAS2 PSW Analyzer for WJ4, KTEA3, FAR, FAM</a:t>
            </a:r>
          </a:p>
        </p:txBody>
      </p:sp>
      <p:sp>
        <p:nvSpPr>
          <p:cNvPr id="4" name="Footer Placeholder 3">
            <a:extLst>
              <a:ext uri="{FF2B5EF4-FFF2-40B4-BE49-F238E27FC236}">
                <a16:creationId xmlns:a16="http://schemas.microsoft.com/office/drawing/2014/main" id="{6103369E-444B-4DC9-A294-C65800C0A93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5D1AA1A-DEF3-4599-B2EC-7B79F7287C01}"/>
              </a:ext>
            </a:extLst>
          </p:cNvPr>
          <p:cNvSpPr>
            <a:spLocks noGrp="1"/>
          </p:cNvSpPr>
          <p:nvPr>
            <p:ph type="sldNum" sz="quarter" idx="12"/>
          </p:nvPr>
        </p:nvSpPr>
        <p:spPr/>
        <p:txBody>
          <a:bodyPr/>
          <a:lstStyle/>
          <a:p>
            <a:fld id="{9DC5B919-CA22-4D08-947F-AAB7D4B1166C}" type="slidenum">
              <a:rPr lang="en-US" smtClean="0"/>
              <a:pPr/>
              <a:t>171</a:t>
            </a:fld>
            <a:endParaRPr lang="en-US" dirty="0"/>
          </a:p>
        </p:txBody>
      </p:sp>
      <p:sp>
        <p:nvSpPr>
          <p:cNvPr id="7" name="Content Placeholder 2">
            <a:extLst>
              <a:ext uri="{FF2B5EF4-FFF2-40B4-BE49-F238E27FC236}">
                <a16:creationId xmlns:a16="http://schemas.microsoft.com/office/drawing/2014/main" id="{1FA12266-C55E-4195-86FF-7AF7C439ACAB}"/>
              </a:ext>
            </a:extLst>
          </p:cNvPr>
          <p:cNvSpPr>
            <a:spLocks noGrp="1"/>
          </p:cNvSpPr>
          <p:nvPr>
            <p:ph idx="1"/>
          </p:nvPr>
        </p:nvSpPr>
        <p:spPr>
          <a:xfrm>
            <a:off x="457200" y="1295400"/>
            <a:ext cx="8229600" cy="5029200"/>
          </a:xfrm>
        </p:spPr>
        <p:txBody>
          <a:bodyPr/>
          <a:lstStyle/>
          <a:p>
            <a:r>
              <a:rPr lang="en-US" dirty="0"/>
              <a:t>Instructions</a:t>
            </a:r>
          </a:p>
          <a:p>
            <a:endParaRPr lang="en-US" dirty="0"/>
          </a:p>
        </p:txBody>
      </p:sp>
      <p:pic>
        <p:nvPicPr>
          <p:cNvPr id="3" name="Picture 2">
            <a:extLst>
              <a:ext uri="{FF2B5EF4-FFF2-40B4-BE49-F238E27FC236}">
                <a16:creationId xmlns:a16="http://schemas.microsoft.com/office/drawing/2014/main" id="{D85CF96F-E27B-4B91-9CC4-F2BC44FF1B31}"/>
              </a:ext>
            </a:extLst>
          </p:cNvPr>
          <p:cNvPicPr>
            <a:picLocks noChangeAspect="1"/>
          </p:cNvPicPr>
          <p:nvPr/>
        </p:nvPicPr>
        <p:blipFill rotWithShape="1">
          <a:blip r:embed="rId3"/>
          <a:srcRect t="24648" r="20143" b="4288"/>
          <a:stretch/>
        </p:blipFill>
        <p:spPr>
          <a:xfrm>
            <a:off x="306977" y="1907177"/>
            <a:ext cx="8787085" cy="4212771"/>
          </a:xfrm>
          <a:prstGeom prst="rect">
            <a:avLst/>
          </a:prstGeom>
        </p:spPr>
      </p:pic>
    </p:spTree>
    <p:extLst>
      <p:ext uri="{BB962C8B-B14F-4D97-AF65-F5344CB8AC3E}">
        <p14:creationId xmlns:p14="http://schemas.microsoft.com/office/powerpoint/2010/main" val="274406271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D183D-7177-4637-B052-F9F2BF50CA96}"/>
              </a:ext>
            </a:extLst>
          </p:cNvPr>
          <p:cNvSpPr>
            <a:spLocks noGrp="1"/>
          </p:cNvSpPr>
          <p:nvPr>
            <p:ph type="title"/>
          </p:nvPr>
        </p:nvSpPr>
        <p:spPr/>
        <p:txBody>
          <a:bodyPr/>
          <a:lstStyle/>
          <a:p>
            <a:r>
              <a:rPr lang="en-US" sz="2800" dirty="0"/>
              <a:t>CAS2 PSW Analyzer for WJ4, KTEA3, FAR, FAM</a:t>
            </a:r>
          </a:p>
        </p:txBody>
      </p:sp>
      <p:sp>
        <p:nvSpPr>
          <p:cNvPr id="4" name="Footer Placeholder 3">
            <a:extLst>
              <a:ext uri="{FF2B5EF4-FFF2-40B4-BE49-F238E27FC236}">
                <a16:creationId xmlns:a16="http://schemas.microsoft.com/office/drawing/2014/main" id="{6103369E-444B-4DC9-A294-C65800C0A93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5D1AA1A-DEF3-4599-B2EC-7B79F7287C01}"/>
              </a:ext>
            </a:extLst>
          </p:cNvPr>
          <p:cNvSpPr>
            <a:spLocks noGrp="1"/>
          </p:cNvSpPr>
          <p:nvPr>
            <p:ph type="sldNum" sz="quarter" idx="12"/>
          </p:nvPr>
        </p:nvSpPr>
        <p:spPr/>
        <p:txBody>
          <a:bodyPr/>
          <a:lstStyle/>
          <a:p>
            <a:fld id="{9DC5B919-CA22-4D08-947F-AAB7D4B1166C}" type="slidenum">
              <a:rPr lang="en-US" smtClean="0"/>
              <a:pPr/>
              <a:t>172</a:t>
            </a:fld>
            <a:endParaRPr lang="en-US" dirty="0"/>
          </a:p>
        </p:txBody>
      </p:sp>
      <p:sp>
        <p:nvSpPr>
          <p:cNvPr id="7" name="Content Placeholder 2">
            <a:extLst>
              <a:ext uri="{FF2B5EF4-FFF2-40B4-BE49-F238E27FC236}">
                <a16:creationId xmlns:a16="http://schemas.microsoft.com/office/drawing/2014/main" id="{1FA12266-C55E-4195-86FF-7AF7C439ACAB}"/>
              </a:ext>
            </a:extLst>
          </p:cNvPr>
          <p:cNvSpPr>
            <a:spLocks noGrp="1"/>
          </p:cNvSpPr>
          <p:nvPr>
            <p:ph idx="1"/>
          </p:nvPr>
        </p:nvSpPr>
        <p:spPr>
          <a:xfrm>
            <a:off x="457200" y="1295400"/>
            <a:ext cx="8229600" cy="5029200"/>
          </a:xfrm>
        </p:spPr>
        <p:txBody>
          <a:bodyPr/>
          <a:lstStyle/>
          <a:p>
            <a:r>
              <a:rPr lang="en-US" dirty="0"/>
              <a:t>Enter PASS and Achievement test standard scores and all comparisons are calculated</a:t>
            </a:r>
          </a:p>
          <a:p>
            <a:endParaRPr lang="en-US" dirty="0"/>
          </a:p>
          <a:p>
            <a:endParaRPr lang="en-US" dirty="0"/>
          </a:p>
        </p:txBody>
      </p:sp>
      <p:pic>
        <p:nvPicPr>
          <p:cNvPr id="6" name="Picture 5">
            <a:extLst>
              <a:ext uri="{FF2B5EF4-FFF2-40B4-BE49-F238E27FC236}">
                <a16:creationId xmlns:a16="http://schemas.microsoft.com/office/drawing/2014/main" id="{6104EC0F-7C54-4A83-A67E-037E1D2559F9}"/>
              </a:ext>
            </a:extLst>
          </p:cNvPr>
          <p:cNvPicPr>
            <a:picLocks noChangeAspect="1"/>
          </p:cNvPicPr>
          <p:nvPr/>
        </p:nvPicPr>
        <p:blipFill rotWithShape="1">
          <a:blip r:embed="rId3"/>
          <a:srcRect t="24280" r="17500" b="3994"/>
          <a:stretch/>
        </p:blipFill>
        <p:spPr>
          <a:xfrm>
            <a:off x="-85356" y="2413570"/>
            <a:ext cx="9457956" cy="4722223"/>
          </a:xfrm>
          <a:prstGeom prst="rect">
            <a:avLst/>
          </a:prstGeom>
        </p:spPr>
      </p:pic>
      <p:sp>
        <p:nvSpPr>
          <p:cNvPr id="3" name="Speech Bubble: Rectangle with Corners Rounded 2">
            <a:extLst>
              <a:ext uri="{FF2B5EF4-FFF2-40B4-BE49-F238E27FC236}">
                <a16:creationId xmlns:a16="http://schemas.microsoft.com/office/drawing/2014/main" id="{ED525CFD-222C-4C87-9624-5E3B6534B2AA}"/>
              </a:ext>
            </a:extLst>
          </p:cNvPr>
          <p:cNvSpPr/>
          <p:nvPr/>
        </p:nvSpPr>
        <p:spPr>
          <a:xfrm>
            <a:off x="335664" y="5092861"/>
            <a:ext cx="2164467" cy="617846"/>
          </a:xfrm>
          <a:prstGeom prst="wedgeRoundRectCallout">
            <a:avLst>
              <a:gd name="adj1" fmla="val 42117"/>
              <a:gd name="adj2" fmla="val -216635"/>
              <a:gd name="adj3" fmla="val 16667"/>
            </a:avLst>
          </a:prstGeom>
          <a:solidFill>
            <a:schemeClr val="accent3">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PASS Strengths &amp; Weaknesses Identified</a:t>
            </a:r>
          </a:p>
        </p:txBody>
      </p:sp>
      <p:sp>
        <p:nvSpPr>
          <p:cNvPr id="8" name="Speech Bubble: Rectangle with Corners Rounded 7">
            <a:extLst>
              <a:ext uri="{FF2B5EF4-FFF2-40B4-BE49-F238E27FC236}">
                <a16:creationId xmlns:a16="http://schemas.microsoft.com/office/drawing/2014/main" id="{1F016AE6-1C76-4E6A-9A58-AA6FCAC84C0E}"/>
              </a:ext>
            </a:extLst>
          </p:cNvPr>
          <p:cNvSpPr/>
          <p:nvPr/>
        </p:nvSpPr>
        <p:spPr>
          <a:xfrm>
            <a:off x="335664" y="5759650"/>
            <a:ext cx="2164467" cy="617846"/>
          </a:xfrm>
          <a:prstGeom prst="wedgeRoundRectCallout">
            <a:avLst>
              <a:gd name="adj1" fmla="val 76876"/>
              <a:gd name="adj2" fmla="val -74257"/>
              <a:gd name="adj3" fmla="val 16667"/>
            </a:avLst>
          </a:prstGeom>
          <a:solidFill>
            <a:schemeClr val="accent3">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Discrepancies &amp; consistencies Identified</a:t>
            </a:r>
          </a:p>
        </p:txBody>
      </p:sp>
      <p:sp>
        <p:nvSpPr>
          <p:cNvPr id="9" name="Speech Bubble: Rectangle with Corners Rounded 8">
            <a:extLst>
              <a:ext uri="{FF2B5EF4-FFF2-40B4-BE49-F238E27FC236}">
                <a16:creationId xmlns:a16="http://schemas.microsoft.com/office/drawing/2014/main" id="{C8AFA352-159E-47F9-B4A3-A1B3FCB89909}"/>
              </a:ext>
            </a:extLst>
          </p:cNvPr>
          <p:cNvSpPr/>
          <p:nvPr/>
        </p:nvSpPr>
        <p:spPr>
          <a:xfrm>
            <a:off x="3771898" y="6324600"/>
            <a:ext cx="2164467" cy="617846"/>
          </a:xfrm>
          <a:prstGeom prst="wedgeRoundRectCallout">
            <a:avLst>
              <a:gd name="adj1" fmla="val 77411"/>
              <a:gd name="adj2" fmla="val -53650"/>
              <a:gd name="adj3" fmla="val 16667"/>
            </a:avLst>
          </a:prstGeom>
          <a:solidFill>
            <a:schemeClr val="accent3">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Results rendered in Triangle </a:t>
            </a:r>
          </a:p>
        </p:txBody>
      </p:sp>
    </p:spTree>
    <p:extLst>
      <p:ext uri="{BB962C8B-B14F-4D97-AF65-F5344CB8AC3E}">
        <p14:creationId xmlns:p14="http://schemas.microsoft.com/office/powerpoint/2010/main" val="241000512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rmAutofit fontScale="90000"/>
          </a:bodyPr>
          <a:lstStyle/>
          <a:p>
            <a:r>
              <a:rPr lang="en-US" dirty="0"/>
              <a:t>The Case of Alejandro– Discrepancy Consistency Model example</a:t>
            </a:r>
          </a:p>
        </p:txBody>
      </p:sp>
      <p:sp>
        <p:nvSpPr>
          <p:cNvPr id="6" name="Subtitle 5"/>
          <p:cNvSpPr>
            <a:spLocks noGrp="1"/>
          </p:cNvSpPr>
          <p:nvPr>
            <p:ph type="subTitle" idx="1"/>
          </p:nvPr>
        </p:nvSpPr>
        <p:spPr/>
        <p:txBody>
          <a:bodyPr/>
          <a:lstStyle/>
          <a:p>
            <a:r>
              <a:rPr lang="en-US" dirty="0"/>
              <a:t>From assessment to intervention</a:t>
            </a:r>
          </a:p>
        </p:txBody>
      </p:sp>
      <p:sp>
        <p:nvSpPr>
          <p:cNvPr id="3" name="Footer Placeholder 2"/>
          <p:cNvSpPr>
            <a:spLocks noGrp="1"/>
          </p:cNvSpPr>
          <p:nvPr>
            <p:ph type="ftr" sz="quarter" idx="4294967295"/>
          </p:nvPr>
        </p:nvSpPr>
        <p:spPr>
          <a:xfrm>
            <a:off x="767080" y="7253288"/>
            <a:ext cx="2768600" cy="365125"/>
          </a:xfrm>
          <a:prstGeom prst="rect">
            <a:avLst/>
          </a:prstGeom>
        </p:spPr>
        <p:txBody>
          <a:bodyPr/>
          <a:lstStyle/>
          <a:p>
            <a:pPr>
              <a:defRPr/>
            </a:pPr>
            <a:r>
              <a:rPr lang="en-US"/>
              <a:t>Jack A. Naglieri, Ph.D.  jnaglier@gmu.edu</a:t>
            </a:r>
          </a:p>
        </p:txBody>
      </p:sp>
      <p:sp>
        <p:nvSpPr>
          <p:cNvPr id="4" name="Slide Number Placeholder 3"/>
          <p:cNvSpPr>
            <a:spLocks noGrp="1"/>
          </p:cNvSpPr>
          <p:nvPr>
            <p:ph type="sldNum" sz="quarter" idx="12"/>
          </p:nvPr>
        </p:nvSpPr>
        <p:spPr/>
        <p:txBody>
          <a:bodyPr/>
          <a:lstStyle/>
          <a:p>
            <a:pPr>
              <a:defRPr/>
            </a:pPr>
            <a:fld id="{D95AB7BE-7518-4FC5-B061-EED165ADFA96}" type="slidenum">
              <a:rPr lang="en-US" smtClean="0"/>
              <a:pPr>
                <a:defRPr/>
              </a:pPr>
              <a:t>173</a:t>
            </a:fld>
            <a:endParaRPr lang="en-US"/>
          </a:p>
        </p:txBody>
      </p:sp>
    </p:spTree>
    <p:extLst>
      <p:ext uri="{BB962C8B-B14F-4D97-AF65-F5344CB8AC3E}">
        <p14:creationId xmlns:p14="http://schemas.microsoft.com/office/powerpoint/2010/main" val="323309113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COGNITIVE ASSESSMENT</a:t>
            </a:r>
          </a:p>
        </p:txBody>
      </p:sp>
      <p:graphicFrame>
        <p:nvGraphicFramePr>
          <p:cNvPr id="7" name="Content Placeholder 6"/>
          <p:cNvGraphicFramePr>
            <a:graphicFrameLocks noGrp="1"/>
          </p:cNvGraphicFramePr>
          <p:nvPr>
            <p:ph sz="quarter" idx="4"/>
            <p:extLst>
              <p:ext uri="{D42A27DB-BD31-4B8C-83A1-F6EECF244321}">
                <p14:modId xmlns:p14="http://schemas.microsoft.com/office/powerpoint/2010/main" val="3655482498"/>
              </p:ext>
            </p:extLst>
          </p:nvPr>
        </p:nvGraphicFramePr>
        <p:xfrm>
          <a:off x="4359598" y="1143000"/>
          <a:ext cx="4651383" cy="480059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ontent Placeholder 7"/>
          <p:cNvGraphicFramePr>
            <a:graphicFrameLocks noGrp="1"/>
          </p:cNvGraphicFramePr>
          <p:nvPr>
            <p:ph sz="half" idx="2"/>
            <p:extLst>
              <p:ext uri="{D42A27DB-BD31-4B8C-83A1-F6EECF244321}">
                <p14:modId xmlns:p14="http://schemas.microsoft.com/office/powerpoint/2010/main" val="2122332232"/>
              </p:ext>
            </p:extLst>
          </p:nvPr>
        </p:nvGraphicFramePr>
        <p:xfrm>
          <a:off x="120145" y="1143001"/>
          <a:ext cx="4528055" cy="48767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4865915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1970" name="Group 38"/>
          <p:cNvGrpSpPr>
            <a:grpSpLocks/>
          </p:cNvGrpSpPr>
          <p:nvPr/>
        </p:nvGrpSpPr>
        <p:grpSpPr bwMode="auto">
          <a:xfrm>
            <a:off x="536575" y="-96245"/>
            <a:ext cx="8694738" cy="6643688"/>
            <a:chOff x="-1016000" y="-664807"/>
            <a:chExt cx="9046538" cy="7281464"/>
          </a:xfrm>
        </p:grpSpPr>
        <p:sp>
          <p:nvSpPr>
            <p:cNvPr id="211978" name="Rectangle 13"/>
            <p:cNvSpPr>
              <a:spLocks noChangeArrowheads="1"/>
            </p:cNvSpPr>
            <p:nvPr/>
          </p:nvSpPr>
          <p:spPr bwMode="auto">
            <a:xfrm>
              <a:off x="-1016000" y="-664807"/>
              <a:ext cx="192221"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2000">
                <a:solidFill>
                  <a:schemeClr val="bg1"/>
                </a:solidFill>
                <a:latin typeface="Calibri" pitchFamily="34" charset="0"/>
              </a:endParaRPr>
            </a:p>
          </p:txBody>
        </p:sp>
        <p:sp>
          <p:nvSpPr>
            <p:cNvPr id="211979" name="Rectangle 14"/>
            <p:cNvSpPr>
              <a:spLocks noChangeArrowheads="1"/>
            </p:cNvSpPr>
            <p:nvPr/>
          </p:nvSpPr>
          <p:spPr bwMode="auto">
            <a:xfrm>
              <a:off x="-1016000" y="-383333"/>
              <a:ext cx="192221" cy="438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2000">
                <a:solidFill>
                  <a:schemeClr val="bg1"/>
                </a:solidFill>
                <a:latin typeface="Calibri" pitchFamily="34" charset="0"/>
              </a:endParaRPr>
            </a:p>
          </p:txBody>
        </p:sp>
        <p:sp>
          <p:nvSpPr>
            <p:cNvPr id="211980" name="Rectangle 18"/>
            <p:cNvSpPr>
              <a:spLocks noChangeArrowheads="1"/>
            </p:cNvSpPr>
            <p:nvPr/>
          </p:nvSpPr>
          <p:spPr bwMode="auto">
            <a:xfrm>
              <a:off x="-1016000" y="3977539"/>
              <a:ext cx="192221" cy="438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2000" b="0">
                <a:solidFill>
                  <a:schemeClr val="bg1"/>
                </a:solidFill>
                <a:latin typeface="Calibri" pitchFamily="34" charset="0"/>
              </a:endParaRPr>
            </a:p>
          </p:txBody>
        </p:sp>
        <p:sp>
          <p:nvSpPr>
            <p:cNvPr id="211981" name="TextBox 7"/>
            <p:cNvSpPr txBox="1">
              <a:spLocks noChangeArrowheads="1"/>
            </p:cNvSpPr>
            <p:nvPr/>
          </p:nvSpPr>
          <p:spPr bwMode="auto">
            <a:xfrm>
              <a:off x="6253941" y="2690879"/>
              <a:ext cx="1776597" cy="77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cs typeface="Arial" pitchFamily="34" charset="0"/>
                </a:defRPr>
              </a:lvl1pPr>
              <a:lvl2pPr marL="742950" indent="-285750" eaLnBrk="0" hangingPunct="0">
                <a:defRPr sz="2400" b="1">
                  <a:solidFill>
                    <a:schemeClr val="tx1"/>
                  </a:solidFill>
                  <a:latin typeface="Times New Roman" pitchFamily="18" charset="0"/>
                  <a:cs typeface="Arial" pitchFamily="34" charset="0"/>
                </a:defRPr>
              </a:lvl2pPr>
              <a:lvl3pPr marL="1143000" indent="-228600" eaLnBrk="0" hangingPunct="0">
                <a:defRPr sz="2400" b="1">
                  <a:solidFill>
                    <a:schemeClr val="tx1"/>
                  </a:solidFill>
                  <a:latin typeface="Times New Roman" pitchFamily="18" charset="0"/>
                  <a:cs typeface="Arial" pitchFamily="34" charset="0"/>
                </a:defRPr>
              </a:lvl3pPr>
              <a:lvl4pPr marL="1600200" indent="-228600" eaLnBrk="0" hangingPunct="0">
                <a:defRPr sz="2400" b="1">
                  <a:solidFill>
                    <a:schemeClr val="tx1"/>
                  </a:solidFill>
                  <a:latin typeface="Times New Roman" pitchFamily="18" charset="0"/>
                  <a:cs typeface="Arial" pitchFamily="34" charset="0"/>
                </a:defRPr>
              </a:lvl4pPr>
              <a:lvl5pPr marL="2057400" indent="-228600" eaLnBrk="0" hangingPunct="0">
                <a:defRPr sz="2400"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b="1">
                  <a:solidFill>
                    <a:schemeClr val="tx1"/>
                  </a:solidFill>
                  <a:latin typeface="Times New Roman" pitchFamily="18" charset="0"/>
                  <a:cs typeface="Arial" pitchFamily="34" charset="0"/>
                </a:defRPr>
              </a:lvl9pPr>
            </a:lstStyle>
            <a:p>
              <a:pPr eaLnBrk="1" hangingPunct="1"/>
              <a:r>
                <a:rPr lang="en-US" sz="2000">
                  <a:solidFill>
                    <a:schemeClr val="bg1"/>
                  </a:solidFill>
                  <a:latin typeface="Calibri" pitchFamily="34" charset="0"/>
                </a:rPr>
                <a:t>Significant Discrepancy</a:t>
              </a:r>
            </a:p>
          </p:txBody>
        </p:sp>
        <p:sp>
          <p:nvSpPr>
            <p:cNvPr id="24" name="Bent-Up Arrow 23"/>
            <p:cNvSpPr/>
            <p:nvPr/>
          </p:nvSpPr>
          <p:spPr>
            <a:xfrm rot="14414795">
              <a:off x="5362646" y="2062002"/>
              <a:ext cx="1219667" cy="373291"/>
            </a:xfrm>
            <a:prstGeom prst="bentUpArrow">
              <a:avLst/>
            </a:prstGeom>
            <a:solidFill>
              <a:schemeClr val="accent1">
                <a:lumMod val="40000"/>
                <a:lumOff val="6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schemeClr val="bg1"/>
                </a:solidFill>
                <a:latin typeface="Calibri" pitchFamily="34" charset="0"/>
              </a:endParaRPr>
            </a:p>
          </p:txBody>
        </p:sp>
        <p:sp>
          <p:nvSpPr>
            <p:cNvPr id="25" name="Bent-Up Arrow 24"/>
            <p:cNvSpPr/>
            <p:nvPr/>
          </p:nvSpPr>
          <p:spPr>
            <a:xfrm rot="3562761" flipV="1">
              <a:off x="6368551" y="3834957"/>
              <a:ext cx="1219666" cy="373291"/>
            </a:xfrm>
            <a:prstGeom prst="bentUpArrow">
              <a:avLst/>
            </a:prstGeom>
            <a:solidFill>
              <a:schemeClr val="accent1">
                <a:lumMod val="40000"/>
                <a:lumOff val="6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schemeClr val="bg1"/>
                </a:solidFill>
                <a:latin typeface="Calibri" pitchFamily="34" charset="0"/>
              </a:endParaRPr>
            </a:p>
          </p:txBody>
        </p:sp>
        <p:sp>
          <p:nvSpPr>
            <p:cNvPr id="211984" name="TextBox 27"/>
            <p:cNvSpPr txBox="1">
              <a:spLocks noChangeArrowheads="1"/>
            </p:cNvSpPr>
            <p:nvPr/>
          </p:nvSpPr>
          <p:spPr bwMode="auto">
            <a:xfrm flipH="1">
              <a:off x="1362680" y="2635611"/>
              <a:ext cx="1895740" cy="77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cs typeface="Arial" pitchFamily="34" charset="0"/>
                </a:defRPr>
              </a:lvl1pPr>
              <a:lvl2pPr marL="742950" indent="-285750" eaLnBrk="0" hangingPunct="0">
                <a:defRPr sz="2400" b="1">
                  <a:solidFill>
                    <a:schemeClr val="tx1"/>
                  </a:solidFill>
                  <a:latin typeface="Times New Roman" pitchFamily="18" charset="0"/>
                  <a:cs typeface="Arial" pitchFamily="34" charset="0"/>
                </a:defRPr>
              </a:lvl2pPr>
              <a:lvl3pPr marL="1143000" indent="-228600" eaLnBrk="0" hangingPunct="0">
                <a:defRPr sz="2400" b="1">
                  <a:solidFill>
                    <a:schemeClr val="tx1"/>
                  </a:solidFill>
                  <a:latin typeface="Times New Roman" pitchFamily="18" charset="0"/>
                  <a:cs typeface="Arial" pitchFamily="34" charset="0"/>
                </a:defRPr>
              </a:lvl3pPr>
              <a:lvl4pPr marL="1600200" indent="-228600" eaLnBrk="0" hangingPunct="0">
                <a:defRPr sz="2400" b="1">
                  <a:solidFill>
                    <a:schemeClr val="tx1"/>
                  </a:solidFill>
                  <a:latin typeface="Times New Roman" pitchFamily="18" charset="0"/>
                  <a:cs typeface="Arial" pitchFamily="34" charset="0"/>
                </a:defRPr>
              </a:lvl4pPr>
              <a:lvl5pPr marL="2057400" indent="-228600" eaLnBrk="0" hangingPunct="0">
                <a:defRPr sz="2400"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b="1">
                  <a:solidFill>
                    <a:schemeClr val="tx1"/>
                  </a:solidFill>
                  <a:latin typeface="Times New Roman" pitchFamily="18" charset="0"/>
                  <a:cs typeface="Arial" pitchFamily="34" charset="0"/>
                </a:defRPr>
              </a:lvl9pPr>
            </a:lstStyle>
            <a:p>
              <a:pPr eaLnBrk="1" hangingPunct="1"/>
              <a:r>
                <a:rPr lang="en-US" sz="2000">
                  <a:solidFill>
                    <a:schemeClr val="bg1"/>
                  </a:solidFill>
                  <a:latin typeface="Calibri" pitchFamily="34" charset="0"/>
                </a:rPr>
                <a:t>Significant Discrepancy</a:t>
              </a:r>
            </a:p>
          </p:txBody>
        </p:sp>
        <p:sp>
          <p:nvSpPr>
            <p:cNvPr id="29" name="Bent-Up Arrow 28"/>
            <p:cNvSpPr/>
            <p:nvPr/>
          </p:nvSpPr>
          <p:spPr>
            <a:xfrm rot="7320920" flipH="1">
              <a:off x="2757864" y="2110809"/>
              <a:ext cx="1219666" cy="376595"/>
            </a:xfrm>
            <a:prstGeom prst="bentUpArrow">
              <a:avLst/>
            </a:prstGeom>
            <a:solidFill>
              <a:schemeClr val="accent1">
                <a:lumMod val="40000"/>
                <a:lumOff val="6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schemeClr val="bg1"/>
                </a:solidFill>
                <a:latin typeface="Calibri" pitchFamily="34" charset="0"/>
              </a:endParaRPr>
            </a:p>
          </p:txBody>
        </p:sp>
        <p:sp>
          <p:nvSpPr>
            <p:cNvPr id="30" name="Bent-Up Arrow 29"/>
            <p:cNvSpPr/>
            <p:nvPr/>
          </p:nvSpPr>
          <p:spPr>
            <a:xfrm rot="17973623" flipH="1" flipV="1">
              <a:off x="1766824" y="3808947"/>
              <a:ext cx="1219666" cy="376595"/>
            </a:xfrm>
            <a:prstGeom prst="bentUpArrow">
              <a:avLst/>
            </a:prstGeom>
            <a:solidFill>
              <a:schemeClr val="accent1">
                <a:lumMod val="40000"/>
                <a:lumOff val="6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schemeClr val="bg1"/>
                </a:solidFill>
                <a:latin typeface="Calibri" pitchFamily="34" charset="0"/>
              </a:endParaRPr>
            </a:p>
          </p:txBody>
        </p:sp>
        <p:grpSp>
          <p:nvGrpSpPr>
            <p:cNvPr id="211987" name="Group 37"/>
            <p:cNvGrpSpPr>
              <a:grpSpLocks/>
            </p:cNvGrpSpPr>
            <p:nvPr/>
          </p:nvGrpSpPr>
          <p:grpSpPr bwMode="auto">
            <a:xfrm>
              <a:off x="2891699" y="5840707"/>
              <a:ext cx="3513827" cy="775950"/>
              <a:chOff x="2825024" y="5840707"/>
              <a:chExt cx="3513827" cy="775950"/>
            </a:xfrm>
          </p:grpSpPr>
          <p:sp>
            <p:nvSpPr>
              <p:cNvPr id="211994" name="TextBox 9"/>
              <p:cNvSpPr txBox="1">
                <a:spLocks noChangeArrowheads="1"/>
              </p:cNvSpPr>
              <p:nvPr/>
            </p:nvSpPr>
            <p:spPr bwMode="auto">
              <a:xfrm>
                <a:off x="3914775" y="5840707"/>
                <a:ext cx="1362075" cy="77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cs typeface="Arial" pitchFamily="34" charset="0"/>
                  </a:defRPr>
                </a:lvl1pPr>
                <a:lvl2pPr marL="742950" indent="-285750" eaLnBrk="0" hangingPunct="0">
                  <a:defRPr sz="2400" b="1">
                    <a:solidFill>
                      <a:schemeClr val="tx1"/>
                    </a:solidFill>
                    <a:latin typeface="Times New Roman" pitchFamily="18" charset="0"/>
                    <a:cs typeface="Arial" pitchFamily="34" charset="0"/>
                  </a:defRPr>
                </a:lvl2pPr>
                <a:lvl3pPr marL="1143000" indent="-228600" eaLnBrk="0" hangingPunct="0">
                  <a:defRPr sz="2400" b="1">
                    <a:solidFill>
                      <a:schemeClr val="tx1"/>
                    </a:solidFill>
                    <a:latin typeface="Times New Roman" pitchFamily="18" charset="0"/>
                    <a:cs typeface="Arial" pitchFamily="34" charset="0"/>
                  </a:defRPr>
                </a:lvl3pPr>
                <a:lvl4pPr marL="1600200" indent="-228600" eaLnBrk="0" hangingPunct="0">
                  <a:defRPr sz="2400" b="1">
                    <a:solidFill>
                      <a:schemeClr val="tx1"/>
                    </a:solidFill>
                    <a:latin typeface="Times New Roman" pitchFamily="18" charset="0"/>
                    <a:cs typeface="Arial" pitchFamily="34" charset="0"/>
                  </a:defRPr>
                </a:lvl4pPr>
                <a:lvl5pPr marL="2057400" indent="-228600" eaLnBrk="0" hangingPunct="0">
                  <a:defRPr sz="2400"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b="1">
                    <a:solidFill>
                      <a:schemeClr val="tx1"/>
                    </a:solidFill>
                    <a:latin typeface="Times New Roman" pitchFamily="18" charset="0"/>
                    <a:cs typeface="Arial" pitchFamily="34" charset="0"/>
                  </a:defRPr>
                </a:lvl9pPr>
              </a:lstStyle>
              <a:p>
                <a:pPr algn="ctr" eaLnBrk="1" hangingPunct="1"/>
                <a:r>
                  <a:rPr lang="en-US" sz="2000">
                    <a:solidFill>
                      <a:schemeClr val="bg1"/>
                    </a:solidFill>
                    <a:latin typeface="Calibri" pitchFamily="34" charset="0"/>
                  </a:rPr>
                  <a:t>Consistent Scores</a:t>
                </a:r>
              </a:p>
            </p:txBody>
          </p:sp>
          <p:sp>
            <p:nvSpPr>
              <p:cNvPr id="33" name="Bent-Up Arrow 32"/>
              <p:cNvSpPr/>
              <p:nvPr/>
            </p:nvSpPr>
            <p:spPr>
              <a:xfrm flipH="1">
                <a:off x="2825324" y="5851103"/>
                <a:ext cx="1060412" cy="334060"/>
              </a:xfrm>
              <a:prstGeom prst="bentUpArrow">
                <a:avLst/>
              </a:prstGeom>
              <a:solidFill>
                <a:schemeClr val="accent1">
                  <a:lumMod val="40000"/>
                  <a:lumOff val="6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schemeClr val="bg1"/>
                  </a:solidFill>
                  <a:latin typeface="Calibri" pitchFamily="34" charset="0"/>
                </a:endParaRPr>
              </a:p>
            </p:txBody>
          </p:sp>
          <p:sp>
            <p:nvSpPr>
              <p:cNvPr id="34" name="Bent-Up Arrow 33"/>
              <p:cNvSpPr/>
              <p:nvPr/>
            </p:nvSpPr>
            <p:spPr>
              <a:xfrm rot="10800000" flipH="1" flipV="1">
                <a:off x="5278147" y="5842403"/>
                <a:ext cx="1060412" cy="332321"/>
              </a:xfrm>
              <a:prstGeom prst="bentUpArrow">
                <a:avLst/>
              </a:prstGeom>
              <a:solidFill>
                <a:schemeClr val="accent1">
                  <a:lumMod val="40000"/>
                  <a:lumOff val="6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schemeClr val="bg1"/>
                  </a:solidFill>
                  <a:latin typeface="Calibri" pitchFamily="34" charset="0"/>
                </a:endParaRPr>
              </a:p>
            </p:txBody>
          </p:sp>
        </p:grpSp>
        <p:sp>
          <p:nvSpPr>
            <p:cNvPr id="26" name="Isosceles Triangle 25"/>
            <p:cNvSpPr/>
            <p:nvPr/>
          </p:nvSpPr>
          <p:spPr>
            <a:xfrm>
              <a:off x="1727528" y="673173"/>
              <a:ext cx="5906594" cy="5092674"/>
            </a:xfrm>
            <a:prstGeom prst="triangle">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bg1"/>
                </a:solidFill>
                <a:latin typeface="Calibri" pitchFamily="34" charset="0"/>
              </a:endParaRPr>
            </a:p>
          </p:txBody>
        </p:sp>
        <p:cxnSp>
          <p:nvCxnSpPr>
            <p:cNvPr id="23" name="Straight Connector 22"/>
            <p:cNvCxnSpPr/>
            <p:nvPr/>
          </p:nvCxnSpPr>
          <p:spPr>
            <a:xfrm rot="5400000" flipH="1" flipV="1">
              <a:off x="3673536" y="4794987"/>
              <a:ext cx="194520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0800000">
              <a:off x="2855660" y="3829344"/>
              <a:ext cx="364702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11991" name="TextBox 19"/>
            <p:cNvSpPr txBox="1">
              <a:spLocks noChangeArrowheads="1"/>
            </p:cNvSpPr>
            <p:nvPr/>
          </p:nvSpPr>
          <p:spPr bwMode="auto">
            <a:xfrm>
              <a:off x="2481791" y="4189655"/>
              <a:ext cx="2120900" cy="1787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cs typeface="Arial" pitchFamily="34" charset="0"/>
                </a:defRPr>
              </a:lvl1pPr>
              <a:lvl2pPr marL="742950" indent="-285750" eaLnBrk="0" hangingPunct="0">
                <a:defRPr sz="2400" b="1">
                  <a:solidFill>
                    <a:schemeClr val="tx1"/>
                  </a:solidFill>
                  <a:latin typeface="Times New Roman" pitchFamily="18" charset="0"/>
                  <a:cs typeface="Arial" pitchFamily="34" charset="0"/>
                </a:defRPr>
              </a:lvl2pPr>
              <a:lvl3pPr marL="1143000" indent="-228600" eaLnBrk="0" hangingPunct="0">
                <a:defRPr sz="2400" b="1">
                  <a:solidFill>
                    <a:schemeClr val="tx1"/>
                  </a:solidFill>
                  <a:latin typeface="Times New Roman" pitchFamily="18" charset="0"/>
                  <a:cs typeface="Arial" pitchFamily="34" charset="0"/>
                </a:defRPr>
              </a:lvl3pPr>
              <a:lvl4pPr marL="1600200" indent="-228600" eaLnBrk="0" hangingPunct="0">
                <a:defRPr sz="2400" b="1">
                  <a:solidFill>
                    <a:schemeClr val="tx1"/>
                  </a:solidFill>
                  <a:latin typeface="Times New Roman" pitchFamily="18" charset="0"/>
                  <a:cs typeface="Arial" pitchFamily="34" charset="0"/>
                </a:defRPr>
              </a:lvl4pPr>
              <a:lvl5pPr marL="2057400" indent="-228600" eaLnBrk="0" hangingPunct="0">
                <a:defRPr sz="2400"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b="1">
                  <a:solidFill>
                    <a:schemeClr val="tx1"/>
                  </a:solidFill>
                  <a:latin typeface="Times New Roman" pitchFamily="18" charset="0"/>
                  <a:cs typeface="Arial" pitchFamily="34" charset="0"/>
                </a:defRPr>
              </a:lvl9pPr>
            </a:lstStyle>
            <a:p>
              <a:pPr algn="ctr" eaLnBrk="1" hangingPunct="1"/>
              <a:r>
                <a:rPr lang="en-US" sz="2000" dirty="0">
                  <a:solidFill>
                    <a:schemeClr val="bg1"/>
                  </a:solidFill>
                  <a:latin typeface="Calibri" pitchFamily="34" charset="0"/>
                </a:rPr>
                <a:t>Math Word Problems (76), Reading Comp (78)</a:t>
              </a:r>
            </a:p>
            <a:p>
              <a:pPr algn="ctr" eaLnBrk="1" hangingPunct="1"/>
              <a:endParaRPr lang="en-US" sz="2000" dirty="0">
                <a:solidFill>
                  <a:schemeClr val="bg1"/>
                </a:solidFill>
                <a:latin typeface="Calibri" pitchFamily="34" charset="0"/>
              </a:endParaRPr>
            </a:p>
          </p:txBody>
        </p:sp>
        <p:sp>
          <p:nvSpPr>
            <p:cNvPr id="211992" name="TextBox 20"/>
            <p:cNvSpPr txBox="1">
              <a:spLocks noChangeArrowheads="1"/>
            </p:cNvSpPr>
            <p:nvPr/>
          </p:nvSpPr>
          <p:spPr bwMode="auto">
            <a:xfrm>
              <a:off x="4702176" y="4254499"/>
              <a:ext cx="2006598" cy="1113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cs typeface="Arial" pitchFamily="34" charset="0"/>
                </a:defRPr>
              </a:lvl1pPr>
              <a:lvl2pPr marL="742950" indent="-285750" eaLnBrk="0" hangingPunct="0">
                <a:defRPr sz="2400" b="1">
                  <a:solidFill>
                    <a:schemeClr val="tx1"/>
                  </a:solidFill>
                  <a:latin typeface="Times New Roman" pitchFamily="18" charset="0"/>
                  <a:cs typeface="Arial" pitchFamily="34" charset="0"/>
                </a:defRPr>
              </a:lvl2pPr>
              <a:lvl3pPr marL="1143000" indent="-228600" eaLnBrk="0" hangingPunct="0">
                <a:defRPr sz="2400" b="1">
                  <a:solidFill>
                    <a:schemeClr val="tx1"/>
                  </a:solidFill>
                  <a:latin typeface="Times New Roman" pitchFamily="18" charset="0"/>
                  <a:cs typeface="Arial" pitchFamily="34" charset="0"/>
                </a:defRPr>
              </a:lvl3pPr>
              <a:lvl4pPr marL="1600200" indent="-228600" eaLnBrk="0" hangingPunct="0">
                <a:defRPr sz="2400" b="1">
                  <a:solidFill>
                    <a:schemeClr val="tx1"/>
                  </a:solidFill>
                  <a:latin typeface="Times New Roman" pitchFamily="18" charset="0"/>
                  <a:cs typeface="Arial" pitchFamily="34" charset="0"/>
                </a:defRPr>
              </a:lvl4pPr>
              <a:lvl5pPr marL="2057400" indent="-228600" eaLnBrk="0" hangingPunct="0">
                <a:defRPr sz="2400" b="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b="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b="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b="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b="1">
                  <a:solidFill>
                    <a:schemeClr val="tx1"/>
                  </a:solidFill>
                  <a:latin typeface="Times New Roman" pitchFamily="18" charset="0"/>
                  <a:cs typeface="Arial" pitchFamily="34" charset="0"/>
                </a:defRPr>
              </a:lvl9pPr>
            </a:lstStyle>
            <a:p>
              <a:pPr algn="ctr" eaLnBrk="1" hangingPunct="1"/>
              <a:r>
                <a:rPr lang="en-US" sz="2000" dirty="0">
                  <a:solidFill>
                    <a:schemeClr val="bg1"/>
                  </a:solidFill>
                  <a:latin typeface="Calibri" pitchFamily="34" charset="0"/>
                </a:rPr>
                <a:t>Attention (67) &amp; Successive (84)</a:t>
              </a:r>
            </a:p>
            <a:p>
              <a:pPr algn="ctr" eaLnBrk="1" hangingPunct="1"/>
              <a:endParaRPr lang="en-US" sz="2000" dirty="0">
                <a:solidFill>
                  <a:schemeClr val="bg1"/>
                </a:solidFill>
                <a:latin typeface="Calibri" pitchFamily="34" charset="0"/>
              </a:endParaRPr>
            </a:p>
          </p:txBody>
        </p:sp>
        <p:sp>
          <p:nvSpPr>
            <p:cNvPr id="211993" name="Rectangle 36"/>
            <p:cNvSpPr>
              <a:spLocks noChangeArrowheads="1"/>
            </p:cNvSpPr>
            <p:nvPr/>
          </p:nvSpPr>
          <p:spPr bwMode="auto">
            <a:xfrm>
              <a:off x="3409950" y="2400300"/>
              <a:ext cx="2543176" cy="775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000" dirty="0">
                  <a:solidFill>
                    <a:schemeClr val="bg1"/>
                  </a:solidFill>
                  <a:latin typeface="Calibri" pitchFamily="34" charset="0"/>
                </a:rPr>
                <a:t>Planning (102) &amp; Simultaneous (96)</a:t>
              </a:r>
            </a:p>
          </p:txBody>
        </p:sp>
      </p:grpSp>
      <p:sp>
        <p:nvSpPr>
          <p:cNvPr id="32" name="Rectangle 3"/>
          <p:cNvSpPr txBox="1">
            <a:spLocks noChangeArrowheads="1"/>
          </p:cNvSpPr>
          <p:nvPr/>
        </p:nvSpPr>
        <p:spPr>
          <a:xfrm>
            <a:off x="293688" y="1556343"/>
            <a:ext cx="2711450" cy="4552950"/>
          </a:xfrm>
          <a:prstGeom prst="rect">
            <a:avLst/>
          </a:prstGeom>
        </p:spPr>
        <p:txBody>
          <a:bodyPr/>
          <a:lstStyle/>
          <a:p>
            <a:pPr marL="285750" indent="-285750">
              <a:lnSpc>
                <a:spcPct val="90000"/>
              </a:lnSpc>
              <a:spcBef>
                <a:spcPct val="20000"/>
              </a:spcBef>
              <a:buClr>
                <a:schemeClr val="tx1"/>
              </a:buClr>
              <a:buFont typeface="Wingdings" pitchFamily="2" charset="2"/>
              <a:buChar char="§"/>
              <a:defRPr/>
            </a:pPr>
            <a:r>
              <a:rPr lang="en-US" kern="0" dirty="0">
                <a:solidFill>
                  <a:schemeClr val="bg1"/>
                </a:solidFill>
                <a:latin typeface="Calibri" pitchFamily="34" charset="0"/>
                <a:cs typeface="+mn-cs"/>
              </a:rPr>
              <a:t>Discrepancy between high and low processing  scores</a:t>
            </a:r>
          </a:p>
          <a:p>
            <a:pPr marL="285750" indent="-285750">
              <a:lnSpc>
                <a:spcPct val="90000"/>
              </a:lnSpc>
              <a:spcBef>
                <a:spcPct val="20000"/>
              </a:spcBef>
              <a:buClr>
                <a:schemeClr val="tx1"/>
              </a:buClr>
              <a:buFont typeface="Wingdings" pitchFamily="2" charset="2"/>
              <a:buChar char="§"/>
              <a:defRPr/>
            </a:pPr>
            <a:r>
              <a:rPr lang="en-US" kern="0" dirty="0">
                <a:solidFill>
                  <a:schemeClr val="bg1"/>
                </a:solidFill>
                <a:latin typeface="Calibri" pitchFamily="34" charset="0"/>
                <a:cs typeface="+mn-cs"/>
              </a:rPr>
              <a:t>Discrepancy</a:t>
            </a:r>
            <a:r>
              <a:rPr lang="en-US" b="0" kern="0" dirty="0">
                <a:solidFill>
                  <a:schemeClr val="bg1"/>
                </a:solidFill>
                <a:latin typeface="Calibri" pitchFamily="34" charset="0"/>
                <a:cs typeface="+mn-cs"/>
              </a:rPr>
              <a:t> between high processing  and low achievement</a:t>
            </a:r>
          </a:p>
          <a:p>
            <a:pPr marL="285750" indent="-285750">
              <a:lnSpc>
                <a:spcPct val="90000"/>
              </a:lnSpc>
              <a:spcBef>
                <a:spcPct val="20000"/>
              </a:spcBef>
              <a:buClr>
                <a:schemeClr val="tx1"/>
              </a:buClr>
              <a:buFont typeface="Wingdings" pitchFamily="2" charset="2"/>
              <a:buChar char="§"/>
              <a:defRPr/>
            </a:pPr>
            <a:r>
              <a:rPr lang="en-US" kern="0" dirty="0">
                <a:solidFill>
                  <a:schemeClr val="bg1"/>
                </a:solidFill>
                <a:latin typeface="Calibri" pitchFamily="34" charset="0"/>
                <a:cs typeface="+mn-cs"/>
              </a:rPr>
              <a:t>Consistency</a:t>
            </a:r>
            <a:r>
              <a:rPr lang="en-US" b="0" kern="0" dirty="0">
                <a:solidFill>
                  <a:schemeClr val="bg1"/>
                </a:solidFill>
                <a:latin typeface="Calibri" pitchFamily="34" charset="0"/>
                <a:cs typeface="+mn-cs"/>
              </a:rPr>
              <a:t> between low processing and low achievement</a:t>
            </a:r>
          </a:p>
        </p:txBody>
      </p:sp>
      <p:sp>
        <p:nvSpPr>
          <p:cNvPr id="36" name="Title 1"/>
          <p:cNvSpPr>
            <a:spLocks noGrp="1"/>
          </p:cNvSpPr>
          <p:nvPr>
            <p:ph type="title"/>
          </p:nvPr>
        </p:nvSpPr>
        <p:spPr/>
        <p:txBody>
          <a:bodyPr>
            <a:normAutofit fontScale="90000"/>
          </a:bodyPr>
          <a:lstStyle/>
          <a:p>
            <a:pPr eaLnBrk="1" fontAlgn="auto" hangingPunct="1">
              <a:spcAft>
                <a:spcPts val="0"/>
              </a:spcAft>
              <a:defRPr/>
            </a:pPr>
            <a:r>
              <a:rPr lang="en-US" sz="3600" dirty="0"/>
              <a:t>Discrepancy Consistency Model for </a:t>
            </a:r>
            <a:r>
              <a:rPr lang="en-US" sz="3600" dirty="0" err="1"/>
              <a:t>SLD</a:t>
            </a:r>
            <a:br>
              <a:rPr lang="en-US" sz="3600" dirty="0"/>
            </a:br>
            <a:r>
              <a:rPr lang="en-US" sz="3600" dirty="0"/>
              <a:t>for Alejandro</a:t>
            </a:r>
          </a:p>
        </p:txBody>
      </p:sp>
      <p:sp>
        <p:nvSpPr>
          <p:cNvPr id="211973" name="Freeform 58"/>
          <p:cNvSpPr>
            <a:spLocks/>
          </p:cNvSpPr>
          <p:nvPr/>
        </p:nvSpPr>
        <p:spPr bwMode="auto">
          <a:xfrm>
            <a:off x="2293938" y="738780"/>
            <a:ext cx="5834062" cy="2327275"/>
          </a:xfrm>
          <a:custGeom>
            <a:avLst/>
            <a:gdLst>
              <a:gd name="T0" fmla="*/ 0 w 5834743"/>
              <a:gd name="T1" fmla="*/ 904842 h 2327124"/>
              <a:gd name="T2" fmla="*/ 3830882 w 5834743"/>
              <a:gd name="T3" fmla="*/ 237097 h 2327124"/>
              <a:gd name="T4" fmla="*/ 5833382 w 5834743"/>
              <a:gd name="T5" fmla="*/ 2327425 h 2327124"/>
              <a:gd name="T6" fmla="*/ 0 60000 65536"/>
              <a:gd name="T7" fmla="*/ 0 60000 65536"/>
              <a:gd name="T8" fmla="*/ 0 60000 65536"/>
              <a:gd name="T9" fmla="*/ 0 w 5834743"/>
              <a:gd name="T10" fmla="*/ 0 h 2327124"/>
              <a:gd name="T11" fmla="*/ 5834743 w 5834743"/>
              <a:gd name="T12" fmla="*/ 2327124 h 2327124"/>
            </a:gdLst>
            <a:ahLst/>
            <a:cxnLst>
              <a:cxn ang="T6">
                <a:pos x="T0" y="T1"/>
              </a:cxn>
              <a:cxn ang="T7">
                <a:pos x="T2" y="T3"/>
              </a:cxn>
              <a:cxn ang="T8">
                <a:pos x="T4" y="T5"/>
              </a:cxn>
            </a:cxnLst>
            <a:rect l="T9" t="T10" r="T11" b="T12"/>
            <a:pathLst>
              <a:path w="5834743" h="2327124">
                <a:moveTo>
                  <a:pt x="0" y="904724"/>
                </a:moveTo>
                <a:cubicBezTo>
                  <a:pt x="1429657" y="452362"/>
                  <a:pt x="2859315" y="0"/>
                  <a:pt x="3831772" y="237067"/>
                </a:cubicBezTo>
                <a:cubicBezTo>
                  <a:pt x="4804229" y="474134"/>
                  <a:pt x="5319486" y="1400629"/>
                  <a:pt x="5834743" y="2327124"/>
                </a:cubicBezTo>
              </a:path>
            </a:pathLst>
          </a:custGeom>
          <a:noFill/>
          <a:ln w="38100"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cxnSp>
        <p:nvCxnSpPr>
          <p:cNvPr id="211974" name="Straight Arrow Connector 60"/>
          <p:cNvCxnSpPr>
            <a:cxnSpLocks noChangeShapeType="1"/>
          </p:cNvCxnSpPr>
          <p:nvPr/>
        </p:nvCxnSpPr>
        <p:spPr bwMode="auto">
          <a:xfrm flipV="1">
            <a:off x="1931988" y="3096218"/>
            <a:ext cx="869950" cy="42862"/>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211975" name="Freeform 65"/>
          <p:cNvSpPr>
            <a:spLocks/>
          </p:cNvSpPr>
          <p:nvPr/>
        </p:nvSpPr>
        <p:spPr bwMode="auto">
          <a:xfrm>
            <a:off x="2336800" y="4904380"/>
            <a:ext cx="3121025" cy="1398588"/>
          </a:xfrm>
          <a:custGeom>
            <a:avLst/>
            <a:gdLst>
              <a:gd name="T0" fmla="*/ 0 w 3207657"/>
              <a:gd name="T1" fmla="*/ 0 h 1727200"/>
              <a:gd name="T2" fmla="*/ 696982 w 3207657"/>
              <a:gd name="T3" fmla="*/ 551543 h 1727200"/>
              <a:gd name="T4" fmla="*/ 667941 w 3207657"/>
              <a:gd name="T5" fmla="*/ 1509486 h 1727200"/>
              <a:gd name="T6" fmla="*/ 3209017 w 3207657"/>
              <a:gd name="T7" fmla="*/ 1727200 h 1727200"/>
              <a:gd name="T8" fmla="*/ 0 60000 65536"/>
              <a:gd name="T9" fmla="*/ 0 60000 65536"/>
              <a:gd name="T10" fmla="*/ 0 60000 65536"/>
              <a:gd name="T11" fmla="*/ 0 60000 65536"/>
              <a:gd name="T12" fmla="*/ 0 w 3207657"/>
              <a:gd name="T13" fmla="*/ 0 h 1727200"/>
              <a:gd name="T14" fmla="*/ 3207657 w 3207657"/>
              <a:gd name="T15" fmla="*/ 1727200 h 1727200"/>
            </a:gdLst>
            <a:ahLst/>
            <a:cxnLst>
              <a:cxn ang="T8">
                <a:pos x="T0" y="T1"/>
              </a:cxn>
              <a:cxn ang="T9">
                <a:pos x="T2" y="T3"/>
              </a:cxn>
              <a:cxn ang="T10">
                <a:pos x="T4" y="T5"/>
              </a:cxn>
              <a:cxn ang="T11">
                <a:pos x="T6" y="T7"/>
              </a:cxn>
            </a:cxnLst>
            <a:rect l="T12" t="T13" r="T14" b="T15"/>
            <a:pathLst>
              <a:path w="3207657" h="1727200">
                <a:moveTo>
                  <a:pt x="0" y="0"/>
                </a:moveTo>
                <a:cubicBezTo>
                  <a:pt x="292705" y="149981"/>
                  <a:pt x="585410" y="299962"/>
                  <a:pt x="696686" y="551543"/>
                </a:cubicBezTo>
                <a:cubicBezTo>
                  <a:pt x="807962" y="803124"/>
                  <a:pt x="249162" y="1313543"/>
                  <a:pt x="667657" y="1509486"/>
                </a:cubicBezTo>
                <a:cubicBezTo>
                  <a:pt x="1086152" y="1705429"/>
                  <a:pt x="2146904" y="1716314"/>
                  <a:pt x="3207657" y="1727200"/>
                </a:cubicBezTo>
              </a:path>
            </a:pathLst>
          </a:custGeom>
          <a:noFill/>
          <a:ln w="38100"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cxnSp>
        <p:nvCxnSpPr>
          <p:cNvPr id="211976" name="Straight Arrow Connector 66"/>
          <p:cNvCxnSpPr>
            <a:cxnSpLocks noChangeShapeType="1"/>
          </p:cNvCxnSpPr>
          <p:nvPr/>
        </p:nvCxnSpPr>
        <p:spPr bwMode="auto">
          <a:xfrm flipV="1">
            <a:off x="4695825" y="6288680"/>
            <a:ext cx="906463" cy="7938"/>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211977" name="Straight Arrow Connector 68"/>
          <p:cNvCxnSpPr>
            <a:cxnSpLocks noChangeShapeType="1"/>
          </p:cNvCxnSpPr>
          <p:nvPr/>
        </p:nvCxnSpPr>
        <p:spPr bwMode="auto">
          <a:xfrm rot="16200000" flipH="1">
            <a:off x="7862093" y="2823962"/>
            <a:ext cx="366713" cy="184150"/>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561682003"/>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CAS2 Extended Battery or CAS2 Basic Battery is most appropriate for identifying a ‘disorder in one or more of the basic psychological processes’ included in IDEA</a:t>
            </a:r>
          </a:p>
          <a:p>
            <a:r>
              <a:rPr lang="en-US" dirty="0"/>
              <a:t>CAS2 Rating Scale gives information about the behaviors related to PASS but CAS2 results are best suited for eligibility determination</a:t>
            </a:r>
          </a:p>
          <a:p>
            <a:r>
              <a:rPr lang="en-US" dirty="0"/>
              <a:t>CAS2 Rating Scale and CAS2: Brief could be used at a Tier 2 screening tool</a:t>
            </a:r>
          </a:p>
        </p:txBody>
      </p:sp>
      <p:sp>
        <p:nvSpPr>
          <p:cNvPr id="1162242" name="Rectangle 2"/>
          <p:cNvSpPr>
            <a:spLocks noGrp="1" noChangeArrowheads="1"/>
          </p:cNvSpPr>
          <p:nvPr>
            <p:ph type="title"/>
          </p:nvPr>
        </p:nvSpPr>
        <p:spPr/>
        <p:txBody>
          <a:bodyPr>
            <a:normAutofit/>
          </a:bodyPr>
          <a:lstStyle/>
          <a:p>
            <a:pPr eaLnBrk="1" fontAlgn="auto" hangingPunct="1">
              <a:spcAft>
                <a:spcPts val="0"/>
              </a:spcAft>
              <a:defRPr/>
            </a:pPr>
            <a:r>
              <a:rPr lang="en-US" sz="2800" dirty="0"/>
              <a:t>Documenting a ‘disorder in processing’</a:t>
            </a:r>
          </a:p>
        </p:txBody>
      </p:sp>
      <p:sp>
        <p:nvSpPr>
          <p:cNvPr id="205829" name="Slide Number Placeholder 5"/>
          <p:cNvSpPr>
            <a:spLocks noGrp="1"/>
          </p:cNvSpPr>
          <p:nvPr>
            <p:ph type="sldNum" sz="quarter" idx="12"/>
          </p:nvPr>
        </p:nvSpPr>
        <p:spPr bwMode="auto">
          <a:ln>
            <a:miter lim="800000"/>
            <a:headEnd/>
            <a:tailEnd/>
          </a:ln>
        </p:spPr>
        <p:txBody>
          <a:bodyPr wrap="square" lIns="91440" tIns="45720" rIns="91440" bIns="45720" numCol="1" anchorCtr="0" compatLnSpc="1">
            <a:prstTxWarp prst="textNoShape">
              <a:avLst/>
            </a:prstTxWarp>
          </a:bodyPr>
          <a:lstStyle/>
          <a:p>
            <a:pPr>
              <a:defRPr/>
            </a:pPr>
            <a:fld id="{2C82DC6E-FFF2-4B77-B7A5-FFCA79714FB5}" type="slidenum">
              <a:rPr lang="en-US" sz="1000" smtClean="0"/>
              <a:pPr>
                <a:defRPr/>
              </a:pPr>
              <a:t>176</a:t>
            </a:fld>
            <a:endParaRPr lang="en-US" sz="1000"/>
          </a:p>
        </p:txBody>
      </p:sp>
    </p:spTree>
    <p:extLst>
      <p:ext uri="{BB962C8B-B14F-4D97-AF65-F5344CB8AC3E}">
        <p14:creationId xmlns:p14="http://schemas.microsoft.com/office/powerpoint/2010/main" val="129496170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C8B020E-37C1-440D-9773-6D3A429C8091}"/>
              </a:ext>
            </a:extLst>
          </p:cNvPr>
          <p:cNvSpPr>
            <a:spLocks noGrp="1"/>
          </p:cNvSpPr>
          <p:nvPr>
            <p:ph idx="1"/>
          </p:nvPr>
        </p:nvSpPr>
        <p:spPr/>
        <p:txBody>
          <a:bodyPr/>
          <a:lstStyle/>
          <a:p>
            <a:r>
              <a:rPr lang="en-US"/>
              <a:t>PASS Comprehensive System using CAS2</a:t>
            </a:r>
          </a:p>
          <a:p>
            <a:r>
              <a:rPr lang="en-US"/>
              <a:t>PASS Theory</a:t>
            </a:r>
            <a:endParaRPr lang="en-US">
              <a:highlight>
                <a:srgbClr val="FFFF00"/>
              </a:highlight>
            </a:endParaRPr>
          </a:p>
          <a:p>
            <a:pPr lvl="1"/>
            <a:r>
              <a:rPr lang="en-US"/>
              <a:t>A Brief Look at Validity of the PASS Theory</a:t>
            </a:r>
            <a:endParaRPr lang="en-US">
              <a:highlight>
                <a:srgbClr val="FFFF00"/>
              </a:highlight>
            </a:endParaRPr>
          </a:p>
          <a:p>
            <a:r>
              <a:rPr lang="en-US"/>
              <a:t>Interpretation of CAS2, CAS2: Brief, and CAS2: Rating Scale</a:t>
            </a:r>
          </a:p>
          <a:p>
            <a:pPr lvl="1"/>
            <a:r>
              <a:rPr lang="en-US"/>
              <a:t>Using PASS Theory and CAS2 Tests for Eligibility Determination</a:t>
            </a:r>
          </a:p>
          <a:p>
            <a:pPr lvl="1"/>
            <a:r>
              <a:rPr lang="en-US"/>
              <a:t>Using CAS2 for Academic Intervention</a:t>
            </a:r>
          </a:p>
          <a:p>
            <a:pPr lvl="1"/>
            <a:r>
              <a:rPr lang="en-US"/>
              <a:t>Case Studies</a:t>
            </a:r>
          </a:p>
          <a:p>
            <a:r>
              <a:rPr lang="en-US"/>
              <a:t>Conclusions</a:t>
            </a:r>
          </a:p>
          <a:p>
            <a:endParaRPr lang="en-US"/>
          </a:p>
        </p:txBody>
      </p:sp>
      <p:sp>
        <p:nvSpPr>
          <p:cNvPr id="5" name="Title 4">
            <a:extLst>
              <a:ext uri="{FF2B5EF4-FFF2-40B4-BE49-F238E27FC236}">
                <a16:creationId xmlns:a16="http://schemas.microsoft.com/office/drawing/2014/main" id="{D676D1D5-4832-4580-B3B4-B5B02DD2A724}"/>
              </a:ext>
            </a:extLst>
          </p:cNvPr>
          <p:cNvSpPr>
            <a:spLocks noGrp="1"/>
          </p:cNvSpPr>
          <p:nvPr>
            <p:ph type="title"/>
          </p:nvPr>
        </p:nvSpPr>
        <p:spPr>
          <a:solidFill>
            <a:schemeClr val="bg1"/>
          </a:solidFill>
        </p:spPr>
        <p:txBody>
          <a:bodyPr/>
          <a:lstStyle/>
          <a:p>
            <a:r>
              <a:rPr lang="en-US"/>
              <a:t>Topical Outline</a:t>
            </a:r>
          </a:p>
        </p:txBody>
      </p:sp>
      <p:sp>
        <p:nvSpPr>
          <p:cNvPr id="4" name="Slide Number Placeholder 3">
            <a:extLst>
              <a:ext uri="{FF2B5EF4-FFF2-40B4-BE49-F238E27FC236}">
                <a16:creationId xmlns:a16="http://schemas.microsoft.com/office/drawing/2014/main" id="{5A27A30C-F2E5-44EE-A8C2-9435D35C19F1}"/>
              </a:ext>
            </a:extLst>
          </p:cNvPr>
          <p:cNvSpPr>
            <a:spLocks noGrp="1"/>
          </p:cNvSpPr>
          <p:nvPr>
            <p:ph type="sldNum" sz="quarter" idx="12"/>
          </p:nvPr>
        </p:nvSpPr>
        <p:spPr/>
        <p:txBody>
          <a:bodyPr/>
          <a:lstStyle/>
          <a:p>
            <a:pPr>
              <a:defRPr/>
            </a:pPr>
            <a:fld id="{2DD82728-0CEE-4817-AA65-1BB78594A471}" type="slidenum">
              <a:rPr lang="en-US" smtClean="0"/>
              <a:pPr>
                <a:defRPr/>
              </a:pPr>
              <a:t>177</a:t>
            </a:fld>
            <a:endParaRPr lang="en-US"/>
          </a:p>
        </p:txBody>
      </p:sp>
      <p:sp>
        <p:nvSpPr>
          <p:cNvPr id="2" name="Arrow: Right 1">
            <a:extLst>
              <a:ext uri="{FF2B5EF4-FFF2-40B4-BE49-F238E27FC236}">
                <a16:creationId xmlns:a16="http://schemas.microsoft.com/office/drawing/2014/main" id="{43E0624A-C327-4494-A990-AE6A104B2C4E}"/>
              </a:ext>
            </a:extLst>
          </p:cNvPr>
          <p:cNvSpPr/>
          <p:nvPr/>
        </p:nvSpPr>
        <p:spPr>
          <a:xfrm>
            <a:off x="168904" y="4113013"/>
            <a:ext cx="859070" cy="707524"/>
          </a:xfrm>
          <a:prstGeom prst="rightArrow">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208117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There has been a tremendous efforts to use traditional IQ tests to guide instruction</a:t>
            </a:r>
          </a:p>
          <a:p>
            <a:r>
              <a:rPr lang="en-US" dirty="0"/>
              <a:t>There have been many attempts but research has shown that traditional IQ tests do not aid in instructional planning</a:t>
            </a:r>
          </a:p>
          <a:p>
            <a:r>
              <a:rPr lang="en-US" dirty="0"/>
              <a:t>Kaufman and Kaufman stressed intervention with the publication of the K-ABC in 1983</a:t>
            </a:r>
          </a:p>
          <a:p>
            <a:r>
              <a:rPr lang="en-US" dirty="0"/>
              <a:t>Naglieri and Das further stressed intervention with the publication of the CAS in 1997 and CAS2 (Naglieri, Das &amp; Goldstein, 2014)</a:t>
            </a:r>
          </a:p>
          <a:p>
            <a:endParaRPr lang="en-US" dirty="0"/>
          </a:p>
        </p:txBody>
      </p:sp>
      <p:sp>
        <p:nvSpPr>
          <p:cNvPr id="3" name="Title 2"/>
          <p:cNvSpPr>
            <a:spLocks noGrp="1"/>
          </p:cNvSpPr>
          <p:nvPr>
            <p:ph type="title"/>
          </p:nvPr>
        </p:nvSpPr>
        <p:spPr/>
        <p:txBody>
          <a:bodyPr/>
          <a:lstStyle/>
          <a:p>
            <a:r>
              <a:rPr lang="en-US" dirty="0"/>
              <a:t>Intervention 	</a:t>
            </a:r>
          </a:p>
        </p:txBody>
      </p:sp>
      <p:sp>
        <p:nvSpPr>
          <p:cNvPr id="5" name="Slide Number Placeholder 4"/>
          <p:cNvSpPr>
            <a:spLocks noGrp="1"/>
          </p:cNvSpPr>
          <p:nvPr>
            <p:ph type="sldNum" sz="quarter" idx="12"/>
          </p:nvPr>
        </p:nvSpPr>
        <p:spPr/>
        <p:txBody>
          <a:bodyPr/>
          <a:lstStyle/>
          <a:p>
            <a:pPr>
              <a:defRPr/>
            </a:pPr>
            <a:fld id="{B5038878-31BC-41E9-8299-8AFEA2B13F5C}" type="slidenum">
              <a:rPr lang="en-US" smtClean="0"/>
              <a:pPr>
                <a:defRPr/>
              </a:pPr>
              <a:t>178</a:t>
            </a:fld>
            <a:endParaRPr lang="en-US" dirty="0"/>
          </a:p>
        </p:txBody>
      </p:sp>
    </p:spTree>
    <p:extLst>
      <p:ext uri="{BB962C8B-B14F-4D97-AF65-F5344CB8AC3E}">
        <p14:creationId xmlns:p14="http://schemas.microsoft.com/office/powerpoint/2010/main" val="22180651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In order to obtain information from that has relevance to instruction…</a:t>
            </a:r>
          </a:p>
          <a:p>
            <a:pPr lvl="1"/>
            <a:r>
              <a:rPr lang="en-US" dirty="0"/>
              <a:t>The ability test must be different from traditional verbal/quantitative/nonverbal</a:t>
            </a:r>
          </a:p>
          <a:p>
            <a:pPr lvl="1"/>
            <a:r>
              <a:rPr lang="en-US" dirty="0"/>
              <a:t>A cognitive processing perspective should be used</a:t>
            </a:r>
          </a:p>
          <a:p>
            <a:pPr lvl="1"/>
            <a:r>
              <a:rPr lang="en-US" dirty="0"/>
              <a:t>A THEORY of ability based on neuropsychological understanding of the brain should be used</a:t>
            </a:r>
          </a:p>
          <a:p>
            <a:pPr lvl="1"/>
            <a:r>
              <a:rPr lang="en-US" dirty="0"/>
              <a:t>Research which supports the connection between scores on the test with instruction must be provided</a:t>
            </a:r>
          </a:p>
          <a:p>
            <a:pPr lvl="1"/>
            <a:r>
              <a:rPr lang="en-US"/>
              <a:t>See Naglieri &amp; Otero (2014) Essentials of CAS2 Assessment for a detailed summary of intervention research related to PASS theory.</a:t>
            </a:r>
          </a:p>
          <a:p>
            <a:endParaRPr lang="en-US" dirty="0"/>
          </a:p>
        </p:txBody>
      </p:sp>
      <p:sp>
        <p:nvSpPr>
          <p:cNvPr id="3" name="Title 2"/>
          <p:cNvSpPr>
            <a:spLocks noGrp="1"/>
          </p:cNvSpPr>
          <p:nvPr>
            <p:ph type="title"/>
          </p:nvPr>
        </p:nvSpPr>
        <p:spPr/>
        <p:txBody>
          <a:bodyPr/>
          <a:lstStyle/>
          <a:p>
            <a:r>
              <a:rPr lang="en-US" dirty="0"/>
              <a:t>Intervention 	</a:t>
            </a:r>
          </a:p>
        </p:txBody>
      </p:sp>
      <p:sp>
        <p:nvSpPr>
          <p:cNvPr id="5" name="Slide Number Placeholder 4"/>
          <p:cNvSpPr>
            <a:spLocks noGrp="1"/>
          </p:cNvSpPr>
          <p:nvPr>
            <p:ph type="sldNum" sz="quarter" idx="12"/>
          </p:nvPr>
        </p:nvSpPr>
        <p:spPr/>
        <p:txBody>
          <a:bodyPr/>
          <a:lstStyle/>
          <a:p>
            <a:pPr>
              <a:defRPr/>
            </a:pPr>
            <a:fld id="{B5038878-31BC-41E9-8299-8AFEA2B13F5C}" type="slidenum">
              <a:rPr lang="en-US" smtClean="0"/>
              <a:pPr>
                <a:defRPr/>
              </a:pPr>
              <a:t>179</a:t>
            </a:fld>
            <a:endParaRPr lang="en-US" dirty="0"/>
          </a:p>
        </p:txBody>
      </p:sp>
    </p:spTree>
    <p:extLst>
      <p:ext uri="{BB962C8B-B14F-4D97-AF65-F5344CB8AC3E}">
        <p14:creationId xmlns:p14="http://schemas.microsoft.com/office/powerpoint/2010/main" val="24976131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PRO-ED Inc. - Mozilla Firefox"/>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p:blipFill>
        <p:spPr>
          <a:xfrm>
            <a:off x="4929149" y="1219200"/>
            <a:ext cx="3789486" cy="5564399"/>
          </a:xfrm>
          <a:ln>
            <a:solidFill>
              <a:schemeClr val="tx1"/>
            </a:solidFill>
          </a:ln>
        </p:spPr>
      </p:pic>
      <p:sp>
        <p:nvSpPr>
          <p:cNvPr id="3" name="Title 2"/>
          <p:cNvSpPr>
            <a:spLocks noGrp="1"/>
          </p:cNvSpPr>
          <p:nvPr>
            <p:ph type="title"/>
          </p:nvPr>
        </p:nvSpPr>
        <p:spPr/>
        <p:txBody>
          <a:bodyPr>
            <a:normAutofit fontScale="90000"/>
          </a:bodyPr>
          <a:lstStyle/>
          <a:p>
            <a:r>
              <a:rPr lang="en-US" dirty="0"/>
              <a:t>CAS2 Online Score &amp; Report</a:t>
            </a:r>
            <a:br>
              <a:rPr lang="en-US" dirty="0"/>
            </a:br>
            <a:r>
              <a:rPr lang="en-US" sz="2000" dirty="0"/>
              <a:t>http://www.proedinc.com/customer/ProductView.aspx?ID=7277</a:t>
            </a:r>
            <a:endParaRPr lang="en-US" dirty="0"/>
          </a:p>
        </p:txBody>
      </p:sp>
      <p:sp>
        <p:nvSpPr>
          <p:cNvPr id="5" name="Slide Number Placeholder 4"/>
          <p:cNvSpPr>
            <a:spLocks noGrp="1"/>
          </p:cNvSpPr>
          <p:nvPr>
            <p:ph type="sldNum" sz="quarter" idx="12"/>
          </p:nvPr>
        </p:nvSpPr>
        <p:spPr/>
        <p:txBody>
          <a:bodyPr/>
          <a:lstStyle/>
          <a:p>
            <a:pPr>
              <a:defRPr/>
            </a:pPr>
            <a:fld id="{B5038878-31BC-41E9-8299-8AFEA2B13F5C}" type="slidenum">
              <a:rPr lang="en-US" smtClean="0"/>
              <a:pPr>
                <a:defRPr/>
              </a:pPr>
              <a:t>18</a:t>
            </a:fld>
            <a:endParaRPr lang="en-US" dirty="0"/>
          </a:p>
        </p:txBody>
      </p:sp>
      <p:sp>
        <p:nvSpPr>
          <p:cNvPr id="7" name="Subtitle 5"/>
          <p:cNvSpPr txBox="1">
            <a:spLocks/>
          </p:cNvSpPr>
          <p:nvPr/>
        </p:nvSpPr>
        <p:spPr bwMode="auto">
          <a:xfrm>
            <a:off x="462487" y="1355834"/>
            <a:ext cx="4338113" cy="481636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65125" indent="-255588" algn="l" rtl="0" eaLnBrk="0" fontAlgn="base" hangingPunct="0">
              <a:spcBef>
                <a:spcPts val="400"/>
              </a:spcBef>
              <a:spcAft>
                <a:spcPct val="0"/>
              </a:spcAft>
              <a:buClr>
                <a:srgbClr val="FF0000"/>
              </a:buClr>
              <a:buSzPct val="80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tx1">
                  <a:lumMod val="95000"/>
                  <a:lumOff val="5000"/>
                </a:schemeClr>
              </a:buClr>
              <a:buFont typeface="Arial"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bg2">
                  <a:lumMod val="25000"/>
                </a:schemeClr>
              </a:buClr>
              <a:buSzPct val="100000"/>
              <a:buFont typeface="Wingdings" pitchFamily="2" charset="2"/>
              <a:buChar char="Ø"/>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290513" indent="-290513"/>
            <a:r>
              <a:rPr lang="en-US" b="0" dirty="0"/>
              <a:t>Enter data at the subtest level or enter subtest raw scores</a:t>
            </a:r>
          </a:p>
          <a:p>
            <a:pPr marL="290513" indent="-290513"/>
            <a:r>
              <a:rPr lang="en-US" b="0" dirty="0"/>
              <a:t>Online program converts raw scores to standard scores, percentiles, etc. for all scales.</a:t>
            </a:r>
          </a:p>
          <a:p>
            <a:pPr marL="290513" indent="-290513"/>
            <a:r>
              <a:rPr lang="en-US" b="0" dirty="0"/>
              <a:t>A narrative report with graphs and scores is provided</a:t>
            </a:r>
          </a:p>
        </p:txBody>
      </p:sp>
    </p:spTree>
    <p:extLst>
      <p:ext uri="{BB962C8B-B14F-4D97-AF65-F5344CB8AC3E}">
        <p14:creationId xmlns:p14="http://schemas.microsoft.com/office/powerpoint/2010/main" val="2049298078"/>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92033" y="160739"/>
            <a:ext cx="7772400" cy="1829761"/>
          </a:xfrm>
        </p:spPr>
        <p:txBody>
          <a:bodyPr/>
          <a:lstStyle/>
          <a:p>
            <a:r>
              <a:rPr lang="en-US" dirty="0"/>
              <a:t>Intervention Examples</a:t>
            </a:r>
          </a:p>
        </p:txBody>
      </p:sp>
      <p:sp>
        <p:nvSpPr>
          <p:cNvPr id="6" name="Subtitle 5"/>
          <p:cNvSpPr>
            <a:spLocks noGrp="1"/>
          </p:cNvSpPr>
          <p:nvPr>
            <p:ph type="subTitle" idx="1"/>
          </p:nvPr>
        </p:nvSpPr>
        <p:spPr>
          <a:xfrm>
            <a:off x="92033" y="2019745"/>
            <a:ext cx="7772400" cy="1199704"/>
          </a:xfrm>
        </p:spPr>
        <p:txBody>
          <a:bodyPr/>
          <a:lstStyle/>
          <a:p>
            <a:r>
              <a:rPr lang="en-US" dirty="0"/>
              <a:t>From Helping Children Learn Second Edition (Naglieri &amp; Pickering, 2009)</a:t>
            </a:r>
          </a:p>
        </p:txBody>
      </p:sp>
      <p:sp>
        <p:nvSpPr>
          <p:cNvPr id="4" name="Slide Number Placeholder 3"/>
          <p:cNvSpPr>
            <a:spLocks noGrp="1"/>
          </p:cNvSpPr>
          <p:nvPr>
            <p:ph type="sldNum" sz="quarter" idx="12"/>
          </p:nvPr>
        </p:nvSpPr>
        <p:spPr>
          <a:prstGeom prst="rect">
            <a:avLst/>
          </a:prstGeom>
        </p:spPr>
        <p:txBody>
          <a:bodyPr/>
          <a:lstStyle/>
          <a:p>
            <a:fld id="{9FF75C58-D5D0-4631-8FD5-B9CBFEAE211C}" type="slidenum">
              <a:rPr lang="en-US" smtClean="0"/>
              <a:pPr/>
              <a:t>180</a:t>
            </a:fld>
            <a:endParaRPr lang="en-US"/>
          </a:p>
        </p:txBody>
      </p:sp>
      <p:pic>
        <p:nvPicPr>
          <p:cNvPr id="7" name="Picture 5"/>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359150" y="2940049"/>
            <a:ext cx="2514600" cy="3335487"/>
          </a:xfrm>
          <a:prstGeom prst="rect">
            <a:avLst/>
          </a:prstGeom>
          <a:noFill/>
          <a:ln w="12700" cap="sq" cmpd="sng">
            <a:solidFill>
              <a:schemeClr val="tx1"/>
            </a:solidFill>
            <a:prstDash val="solid"/>
            <a:miter lim="800000"/>
            <a:headEnd type="none" w="sm" len="sm"/>
            <a:tailEnd type="none" w="sm" len="sm"/>
          </a:ln>
        </p:spPr>
      </p:pic>
    </p:spTree>
    <p:extLst>
      <p:ext uri="{BB962C8B-B14F-4D97-AF65-F5344CB8AC3E}">
        <p14:creationId xmlns:p14="http://schemas.microsoft.com/office/powerpoint/2010/main" val="425307513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906" name="Rectangle 2"/>
          <p:cNvSpPr>
            <a:spLocks noGrp="1" noChangeArrowheads="1"/>
          </p:cNvSpPr>
          <p:nvPr>
            <p:ph type="title"/>
          </p:nvPr>
        </p:nvSpPr>
        <p:spPr>
          <a:xfrm>
            <a:off x="420914" y="225425"/>
            <a:ext cx="8327799" cy="1008063"/>
          </a:xfrm>
        </p:spPr>
        <p:txBody>
          <a:bodyPr>
            <a:normAutofit fontScale="90000"/>
          </a:bodyPr>
          <a:lstStyle/>
          <a:p>
            <a:pPr eaLnBrk="1" fontAlgn="auto" hangingPunct="1">
              <a:spcAft>
                <a:spcPts val="0"/>
              </a:spcAft>
              <a:defRPr/>
            </a:pPr>
            <a:r>
              <a:rPr lang="en-US" dirty="0"/>
              <a:t>Teach Children about their Abilities</a:t>
            </a:r>
          </a:p>
        </p:txBody>
      </p:sp>
      <p:sp>
        <p:nvSpPr>
          <p:cNvPr id="214019" name="Text Placeholder 6"/>
          <p:cNvSpPr>
            <a:spLocks noGrp="1"/>
          </p:cNvSpPr>
          <p:nvPr>
            <p:ph type="body" sz="half" idx="1"/>
          </p:nvPr>
        </p:nvSpPr>
        <p:spPr>
          <a:xfrm>
            <a:off x="406400" y="1449388"/>
            <a:ext cx="3976688" cy="4751387"/>
          </a:xfrm>
        </p:spPr>
        <p:txBody>
          <a:bodyPr/>
          <a:lstStyle/>
          <a:p>
            <a:pPr eaLnBrk="1" hangingPunct="1"/>
            <a:r>
              <a:rPr lang="en-US" sz="2800">
                <a:latin typeface="Calibri" pitchFamily="34" charset="0"/>
                <a:cs typeface="Calibri" pitchFamily="34" charset="0"/>
              </a:rPr>
              <a:t>Helping Children Learn</a:t>
            </a:r>
            <a:br>
              <a:rPr lang="en-US" sz="2800">
                <a:latin typeface="Calibri" pitchFamily="34" charset="0"/>
                <a:cs typeface="Calibri" pitchFamily="34" charset="0"/>
              </a:rPr>
            </a:br>
            <a:r>
              <a:rPr lang="en-US" sz="2800">
                <a:latin typeface="Calibri" pitchFamily="34" charset="0"/>
                <a:cs typeface="Calibri" pitchFamily="34" charset="0"/>
              </a:rPr>
              <a:t>Intervention Handouts for Use in School and at Home, </a:t>
            </a:r>
            <a:r>
              <a:rPr lang="en-US" sz="2800" i="1">
                <a:latin typeface="Calibri" pitchFamily="34" charset="0"/>
                <a:cs typeface="Calibri" pitchFamily="34" charset="0"/>
              </a:rPr>
              <a:t>Second Edition</a:t>
            </a:r>
            <a:br>
              <a:rPr lang="en-US" sz="2400">
                <a:latin typeface="Calibri" pitchFamily="34" charset="0"/>
                <a:cs typeface="Calibri" pitchFamily="34" charset="0"/>
              </a:rPr>
            </a:br>
            <a:r>
              <a:rPr lang="en-US" sz="2400">
                <a:latin typeface="Calibri" pitchFamily="34" charset="0"/>
                <a:cs typeface="Calibri" pitchFamily="34" charset="0"/>
              </a:rPr>
              <a:t>By Jack A. Naglieri, Ph.D., &amp; Eric B. Pickering, Ph.D., </a:t>
            </a:r>
          </a:p>
          <a:p>
            <a:pPr eaLnBrk="1" hangingPunct="1"/>
            <a:r>
              <a:rPr lang="en-US" sz="2400">
                <a:latin typeface="Calibri" pitchFamily="34" charset="0"/>
                <a:cs typeface="Calibri" pitchFamily="34" charset="0"/>
              </a:rPr>
              <a:t>Spanish handouts by Tulio Otero, Ph.D., &amp; Mary Moreno, Ph.D.</a:t>
            </a:r>
          </a:p>
        </p:txBody>
      </p:sp>
      <p:sp>
        <p:nvSpPr>
          <p:cNvPr id="211972" name="Slide Number Placeholder 5"/>
          <p:cNvSpPr>
            <a:spLocks noGrp="1"/>
          </p:cNvSpPr>
          <p:nvPr>
            <p:ph type="sldNum" sz="quarter" idx="11"/>
          </p:nvPr>
        </p:nvSpPr>
        <p:spPr bwMode="auto">
          <a:ln>
            <a:miter lim="800000"/>
            <a:headEnd/>
            <a:tailEnd/>
          </a:ln>
        </p:spPr>
        <p:txBody>
          <a:bodyPr wrap="square" lIns="91440" tIns="45720" rIns="91440" bIns="45720" numCol="1" anchorCtr="0" compatLnSpc="1">
            <a:prstTxWarp prst="textNoShape">
              <a:avLst/>
            </a:prstTxWarp>
          </a:bodyPr>
          <a:lstStyle/>
          <a:p>
            <a:pPr>
              <a:defRPr/>
            </a:pPr>
            <a:fld id="{8B9DCDC7-BFA6-42B9-A1F0-21AA8BF07C50}" type="slidenum">
              <a:rPr lang="en-US" smtClean="0"/>
              <a:pPr>
                <a:defRPr/>
              </a:pPr>
              <a:t>181</a:t>
            </a:fld>
            <a:endParaRPr lang="en-US"/>
          </a:p>
        </p:txBody>
      </p:sp>
      <p:pic>
        <p:nvPicPr>
          <p:cNvPr id="214021"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14900" y="1304925"/>
            <a:ext cx="3962400" cy="5256213"/>
          </a:xfrm>
          <a:prstGeom prst="rect">
            <a:avLst/>
          </a:prstGeom>
          <a:noFill/>
          <a:ln w="12700" cap="sq">
            <a:solidFill>
              <a:schemeClr val="tx1"/>
            </a:solidFill>
            <a:miter lim="800000"/>
            <a:headEnd type="none" w="sm" len="sm"/>
            <a:tailEnd type="none" w="sm" len="sm"/>
          </a:ln>
        </p:spPr>
      </p:pic>
    </p:spTree>
    <p:extLst>
      <p:ext uri="{BB962C8B-B14F-4D97-AF65-F5344CB8AC3E}">
        <p14:creationId xmlns:p14="http://schemas.microsoft.com/office/powerpoint/2010/main" val="1774630585"/>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eaLnBrk="1" fontAlgn="auto" hangingPunct="1">
              <a:spcAft>
                <a:spcPts val="0"/>
              </a:spcAft>
              <a:defRPr/>
            </a:pPr>
            <a:endParaRPr lang="en-US"/>
          </a:p>
        </p:txBody>
      </p:sp>
      <p:sp>
        <p:nvSpPr>
          <p:cNvPr id="212996" name="Slide Number Placeholder 5"/>
          <p:cNvSpPr>
            <a:spLocks noGrp="1"/>
          </p:cNvSpPr>
          <p:nvPr>
            <p:ph type="sldNum" sz="quarter" idx="12"/>
          </p:nvPr>
        </p:nvSpPr>
        <p:spPr bwMode="auto">
          <a:xfrm>
            <a:off x="3962400" y="6408738"/>
            <a:ext cx="2768600" cy="365125"/>
          </a:xfrm>
          <a:ln>
            <a:miter lim="800000"/>
            <a:headEnd/>
            <a:tailEnd/>
          </a:ln>
        </p:spPr>
        <p:txBody>
          <a:bodyPr wrap="square" lIns="91440" tIns="45720" rIns="91440" bIns="45720" numCol="1" anchorCtr="0" compatLnSpc="1">
            <a:prstTxWarp prst="textNoShape">
              <a:avLst/>
            </a:prstTxWarp>
          </a:bodyPr>
          <a:lstStyle/>
          <a:p>
            <a:pPr>
              <a:defRPr/>
            </a:pPr>
            <a:fld id="{B237B32A-9E36-4B2C-B038-F8864D133578}" type="slidenum">
              <a:rPr lang="en-US" b="1" smtClean="0"/>
              <a:pPr>
                <a:defRPr/>
              </a:pPr>
              <a:t>182</a:t>
            </a:fld>
            <a:endParaRPr lang="en-US" b="1"/>
          </a:p>
        </p:txBody>
      </p:sp>
      <p:pic>
        <p:nvPicPr>
          <p:cNvPr id="21504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12700" cap="sq">
            <a:noFill/>
            <a:miter lim="800000"/>
            <a:headEnd type="none" w="sm" len="sm"/>
            <a:tailEnd type="none" w="sm" len="sm"/>
          </a:ln>
        </p:spPr>
      </p:pic>
    </p:spTree>
    <p:extLst>
      <p:ext uri="{BB962C8B-B14F-4D97-AF65-F5344CB8AC3E}">
        <p14:creationId xmlns:p14="http://schemas.microsoft.com/office/powerpoint/2010/main" val="3514356682"/>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a:t>Step 1 – Talk with Students</a:t>
            </a:r>
          </a:p>
        </p:txBody>
      </p:sp>
      <p:sp>
        <p:nvSpPr>
          <p:cNvPr id="214019" name="Footer Placeholder 2"/>
          <p:cNvSpPr>
            <a:spLocks noGrp="1"/>
          </p:cNvSpPr>
          <p:nvPr>
            <p:ph type="ftr" sz="quarter" idx="4294967295"/>
          </p:nvPr>
        </p:nvSpPr>
        <p:spPr bwMode="auto">
          <a:xfrm>
            <a:off x="6727825" y="6408738"/>
            <a:ext cx="1919288" cy="365125"/>
          </a:xfrm>
          <a:prstGeom prst="rect">
            <a:avLst/>
          </a:prstGeom>
          <a:ln>
            <a:miter lim="800000"/>
            <a:headEnd/>
            <a:tailEnd/>
          </a:ln>
        </p:spPr>
        <p:txBody>
          <a:bodyPr wrap="square" lIns="91440" tIns="45720" rIns="91440" bIns="45720" numCol="1" anchorCtr="0" compatLnSpc="1">
            <a:prstTxWarp prst="textNoShape">
              <a:avLst/>
            </a:prstTxWarp>
          </a:bodyPr>
          <a:lstStyle/>
          <a:p>
            <a:pPr algn="l">
              <a:defRPr/>
            </a:pPr>
            <a:endParaRPr lang="en-US" dirty="0">
              <a:solidFill>
                <a:srgbClr val="FFFF00"/>
              </a:solidFill>
            </a:endParaRPr>
          </a:p>
        </p:txBody>
      </p:sp>
      <p:sp>
        <p:nvSpPr>
          <p:cNvPr id="214020" name="Slide Number Placeholder 3"/>
          <p:cNvSpPr>
            <a:spLocks noGrp="1"/>
          </p:cNvSpPr>
          <p:nvPr>
            <p:ph type="sldNum" sz="quarter" idx="12"/>
          </p:nvPr>
        </p:nvSpPr>
        <p:spPr bwMode="auto">
          <a:xfrm>
            <a:off x="3962400" y="6408738"/>
            <a:ext cx="2768600" cy="365125"/>
          </a:xfrm>
          <a:ln>
            <a:miter lim="800000"/>
            <a:headEnd/>
            <a:tailEnd/>
          </a:ln>
        </p:spPr>
        <p:txBody>
          <a:bodyPr wrap="square" lIns="91440" tIns="45720" rIns="91440" bIns="45720" numCol="1" anchorCtr="0" compatLnSpc="1">
            <a:prstTxWarp prst="textNoShape">
              <a:avLst/>
            </a:prstTxWarp>
          </a:bodyPr>
          <a:lstStyle/>
          <a:p>
            <a:pPr>
              <a:defRPr/>
            </a:pPr>
            <a:fld id="{8352382F-D9FC-4B37-9A18-CC9E17CE9CA7}" type="slidenum">
              <a:rPr lang="en-US" b="1" smtClean="0"/>
              <a:pPr>
                <a:defRPr/>
              </a:pPr>
              <a:t>183</a:t>
            </a:fld>
            <a:endParaRPr lang="en-US" b="1"/>
          </a:p>
        </p:txBody>
      </p:sp>
      <p:pic>
        <p:nvPicPr>
          <p:cNvPr id="21606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209800"/>
            <a:ext cx="9144000" cy="4648200"/>
          </a:xfrm>
          <a:prstGeom prst="rect">
            <a:avLst/>
          </a:prstGeom>
          <a:noFill/>
          <a:ln w="12700" cap="sq">
            <a:noFill/>
            <a:miter lim="800000"/>
            <a:headEnd type="none" w="sm" len="sm"/>
            <a:tailEnd type="none" w="sm" len="sm"/>
          </a:ln>
        </p:spPr>
      </p:pic>
    </p:spTree>
    <p:extLst>
      <p:ext uri="{BB962C8B-B14F-4D97-AF65-F5344CB8AC3E}">
        <p14:creationId xmlns:p14="http://schemas.microsoft.com/office/powerpoint/2010/main" val="581759966"/>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a:t>Step 1 – Talk with Students</a:t>
            </a:r>
          </a:p>
        </p:txBody>
      </p:sp>
      <p:sp>
        <p:nvSpPr>
          <p:cNvPr id="215043" name="Footer Placeholder 2"/>
          <p:cNvSpPr>
            <a:spLocks noGrp="1"/>
          </p:cNvSpPr>
          <p:nvPr>
            <p:ph type="ftr" sz="quarter" idx="4294967295"/>
          </p:nvPr>
        </p:nvSpPr>
        <p:spPr bwMode="auto">
          <a:xfrm>
            <a:off x="6727825" y="6408738"/>
            <a:ext cx="1919288" cy="365125"/>
          </a:xfrm>
          <a:prstGeom prst="rect">
            <a:avLst/>
          </a:prstGeom>
          <a:ln>
            <a:miter lim="800000"/>
            <a:headEnd/>
            <a:tailEnd/>
          </a:ln>
        </p:spPr>
        <p:txBody>
          <a:bodyPr wrap="square" lIns="91440" tIns="45720" rIns="91440" bIns="45720" numCol="1" anchorCtr="0" compatLnSpc="1">
            <a:prstTxWarp prst="textNoShape">
              <a:avLst/>
            </a:prstTxWarp>
          </a:bodyPr>
          <a:lstStyle/>
          <a:p>
            <a:pPr algn="l">
              <a:defRPr/>
            </a:pPr>
            <a:r>
              <a:rPr lang="en-US"/>
              <a:t>Ja</a:t>
            </a:r>
            <a:endParaRPr lang="en-US" dirty="0">
              <a:solidFill>
                <a:srgbClr val="FFFF00"/>
              </a:solidFill>
            </a:endParaRPr>
          </a:p>
        </p:txBody>
      </p:sp>
      <p:sp>
        <p:nvSpPr>
          <p:cNvPr id="215044" name="Slide Number Placeholder 3"/>
          <p:cNvSpPr>
            <a:spLocks noGrp="1"/>
          </p:cNvSpPr>
          <p:nvPr>
            <p:ph type="sldNum" sz="quarter" idx="12"/>
          </p:nvPr>
        </p:nvSpPr>
        <p:spPr bwMode="auto">
          <a:xfrm>
            <a:off x="3962400" y="6408738"/>
            <a:ext cx="2768600" cy="365125"/>
          </a:xfrm>
          <a:ln>
            <a:miter lim="800000"/>
            <a:headEnd/>
            <a:tailEnd/>
          </a:ln>
        </p:spPr>
        <p:txBody>
          <a:bodyPr wrap="square" lIns="91440" tIns="45720" rIns="91440" bIns="45720" numCol="1" anchorCtr="0" compatLnSpc="1">
            <a:prstTxWarp prst="textNoShape">
              <a:avLst/>
            </a:prstTxWarp>
          </a:bodyPr>
          <a:lstStyle/>
          <a:p>
            <a:pPr>
              <a:defRPr/>
            </a:pPr>
            <a:fld id="{8813C74B-42D6-465D-BAB0-58B7B4BFCAF0}" type="slidenum">
              <a:rPr lang="en-US" b="1" smtClean="0"/>
              <a:pPr>
                <a:defRPr/>
              </a:pPr>
              <a:t>184</a:t>
            </a:fld>
            <a:endParaRPr lang="en-US" b="1"/>
          </a:p>
        </p:txBody>
      </p:sp>
      <p:pic>
        <p:nvPicPr>
          <p:cNvPr id="21709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90600"/>
            <a:ext cx="9144000" cy="5867400"/>
          </a:xfrm>
          <a:prstGeom prst="rect">
            <a:avLst/>
          </a:prstGeom>
          <a:noFill/>
          <a:ln w="12700" cap="sq">
            <a:noFill/>
            <a:miter lim="800000"/>
            <a:headEnd type="none" w="sm" len="sm"/>
            <a:tailEnd type="none" w="sm" len="sm"/>
          </a:ln>
        </p:spPr>
      </p:pic>
    </p:spTree>
    <p:extLst>
      <p:ext uri="{BB962C8B-B14F-4D97-AF65-F5344CB8AC3E}">
        <p14:creationId xmlns:p14="http://schemas.microsoft.com/office/powerpoint/2010/main" val="945351726"/>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a:t>Step 1 – Talk with Students</a:t>
            </a:r>
          </a:p>
        </p:txBody>
      </p:sp>
      <p:sp>
        <p:nvSpPr>
          <p:cNvPr id="217091" name="Footer Placeholder 2"/>
          <p:cNvSpPr>
            <a:spLocks noGrp="1"/>
          </p:cNvSpPr>
          <p:nvPr>
            <p:ph type="ftr" sz="quarter" idx="4294967295"/>
          </p:nvPr>
        </p:nvSpPr>
        <p:spPr bwMode="auto">
          <a:xfrm>
            <a:off x="6727825" y="6408738"/>
            <a:ext cx="1919288" cy="365125"/>
          </a:xfrm>
          <a:prstGeom prst="rect">
            <a:avLst/>
          </a:prstGeom>
          <a:ln>
            <a:miter lim="800000"/>
            <a:headEnd/>
            <a:tailEnd/>
          </a:ln>
        </p:spPr>
        <p:txBody>
          <a:bodyPr wrap="square" lIns="91440" tIns="45720" rIns="91440" bIns="45720" numCol="1" anchorCtr="0" compatLnSpc="1">
            <a:prstTxWarp prst="textNoShape">
              <a:avLst/>
            </a:prstTxWarp>
          </a:bodyPr>
          <a:lstStyle/>
          <a:p>
            <a:pPr algn="l">
              <a:defRPr/>
            </a:pPr>
            <a:endParaRPr lang="en-US" dirty="0">
              <a:solidFill>
                <a:srgbClr val="FFFF00"/>
              </a:solidFill>
            </a:endParaRPr>
          </a:p>
        </p:txBody>
      </p:sp>
      <p:sp>
        <p:nvSpPr>
          <p:cNvPr id="217092" name="Slide Number Placeholder 3"/>
          <p:cNvSpPr>
            <a:spLocks noGrp="1"/>
          </p:cNvSpPr>
          <p:nvPr>
            <p:ph type="sldNum" sz="quarter" idx="12"/>
          </p:nvPr>
        </p:nvSpPr>
        <p:spPr bwMode="auto">
          <a:xfrm>
            <a:off x="3962400" y="6408738"/>
            <a:ext cx="2768600" cy="365125"/>
          </a:xfrm>
          <a:ln>
            <a:miter lim="800000"/>
            <a:headEnd/>
            <a:tailEnd/>
          </a:ln>
        </p:spPr>
        <p:txBody>
          <a:bodyPr wrap="square" lIns="91440" tIns="45720" rIns="91440" bIns="45720" numCol="1" anchorCtr="0" compatLnSpc="1">
            <a:prstTxWarp prst="textNoShape">
              <a:avLst/>
            </a:prstTxWarp>
          </a:bodyPr>
          <a:lstStyle/>
          <a:p>
            <a:pPr>
              <a:defRPr/>
            </a:pPr>
            <a:fld id="{89A4DEB1-CE38-4A17-A430-692F551F4FA8}" type="slidenum">
              <a:rPr lang="en-US" b="1" smtClean="0"/>
              <a:pPr>
                <a:defRPr/>
              </a:pPr>
              <a:t>185</a:t>
            </a:fld>
            <a:endParaRPr lang="en-US" b="1"/>
          </a:p>
        </p:txBody>
      </p:sp>
      <p:pic>
        <p:nvPicPr>
          <p:cNvPr id="21914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62050"/>
            <a:ext cx="9120188" cy="5391150"/>
          </a:xfrm>
          <a:prstGeom prst="rect">
            <a:avLst/>
          </a:prstGeom>
          <a:noFill/>
          <a:ln w="12700" cap="sq">
            <a:noFill/>
            <a:miter lim="800000"/>
            <a:headEnd type="none" w="sm" len="sm"/>
            <a:tailEnd type="none" w="sm" len="sm"/>
          </a:ln>
        </p:spPr>
      </p:pic>
    </p:spTree>
    <p:extLst>
      <p:ext uri="{BB962C8B-B14F-4D97-AF65-F5344CB8AC3E}">
        <p14:creationId xmlns:p14="http://schemas.microsoft.com/office/powerpoint/2010/main" val="194830221"/>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a:t>Step 1 – Talk with Students</a:t>
            </a:r>
          </a:p>
        </p:txBody>
      </p:sp>
      <p:sp>
        <p:nvSpPr>
          <p:cNvPr id="218115" name="Footer Placeholder 2"/>
          <p:cNvSpPr>
            <a:spLocks noGrp="1"/>
          </p:cNvSpPr>
          <p:nvPr>
            <p:ph type="ftr" sz="quarter" idx="4294967295"/>
          </p:nvPr>
        </p:nvSpPr>
        <p:spPr bwMode="auto">
          <a:xfrm>
            <a:off x="6727825" y="6408738"/>
            <a:ext cx="1919288" cy="365125"/>
          </a:xfrm>
          <a:prstGeom prst="rect">
            <a:avLst/>
          </a:prstGeom>
          <a:ln>
            <a:miter lim="800000"/>
            <a:headEnd/>
            <a:tailEnd/>
          </a:ln>
        </p:spPr>
        <p:txBody>
          <a:bodyPr wrap="square" lIns="91440" tIns="45720" rIns="91440" bIns="45720" numCol="1" anchorCtr="0" compatLnSpc="1">
            <a:prstTxWarp prst="textNoShape">
              <a:avLst/>
            </a:prstTxWarp>
          </a:bodyPr>
          <a:lstStyle/>
          <a:p>
            <a:pPr algn="l">
              <a:defRPr/>
            </a:pPr>
            <a:endParaRPr lang="en-US" dirty="0">
              <a:solidFill>
                <a:srgbClr val="FFFF00"/>
              </a:solidFill>
            </a:endParaRPr>
          </a:p>
        </p:txBody>
      </p:sp>
      <p:sp>
        <p:nvSpPr>
          <p:cNvPr id="218116" name="Slide Number Placeholder 3"/>
          <p:cNvSpPr>
            <a:spLocks noGrp="1"/>
          </p:cNvSpPr>
          <p:nvPr>
            <p:ph type="sldNum" sz="quarter" idx="12"/>
          </p:nvPr>
        </p:nvSpPr>
        <p:spPr bwMode="auto">
          <a:xfrm>
            <a:off x="3962400" y="6408738"/>
            <a:ext cx="2768600" cy="365125"/>
          </a:xfrm>
          <a:ln>
            <a:miter lim="800000"/>
            <a:headEnd/>
            <a:tailEnd/>
          </a:ln>
        </p:spPr>
        <p:txBody>
          <a:bodyPr wrap="square" lIns="91440" tIns="45720" rIns="91440" bIns="45720" numCol="1" anchorCtr="0" compatLnSpc="1">
            <a:prstTxWarp prst="textNoShape">
              <a:avLst/>
            </a:prstTxWarp>
          </a:bodyPr>
          <a:lstStyle/>
          <a:p>
            <a:pPr>
              <a:defRPr/>
            </a:pPr>
            <a:fld id="{2E1F4F8B-4379-4756-89ED-783B56AD0031}" type="slidenum">
              <a:rPr lang="en-US" b="1" smtClean="0"/>
              <a:pPr>
                <a:defRPr/>
              </a:pPr>
              <a:t>186</a:t>
            </a:fld>
            <a:endParaRPr lang="en-US" b="1"/>
          </a:p>
        </p:txBody>
      </p:sp>
      <p:pic>
        <p:nvPicPr>
          <p:cNvPr id="22016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95363"/>
            <a:ext cx="9144000" cy="5862637"/>
          </a:xfrm>
          <a:prstGeom prst="rect">
            <a:avLst/>
          </a:prstGeom>
          <a:noFill/>
          <a:ln w="12700" cap="sq">
            <a:noFill/>
            <a:miter lim="800000"/>
            <a:headEnd type="none" w="sm" len="sm"/>
            <a:tailEnd type="none" w="sm" len="sm"/>
          </a:ln>
        </p:spPr>
      </p:pic>
    </p:spTree>
    <p:extLst>
      <p:ext uri="{BB962C8B-B14F-4D97-AF65-F5344CB8AC3E}">
        <p14:creationId xmlns:p14="http://schemas.microsoft.com/office/powerpoint/2010/main" val="2999272288"/>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a:t>Step 1 – Talk with Students</a:t>
            </a:r>
          </a:p>
        </p:txBody>
      </p:sp>
      <p:sp>
        <p:nvSpPr>
          <p:cNvPr id="220163" name="Footer Placeholder 2"/>
          <p:cNvSpPr>
            <a:spLocks noGrp="1"/>
          </p:cNvSpPr>
          <p:nvPr>
            <p:ph type="ftr" sz="quarter" idx="4294967295"/>
          </p:nvPr>
        </p:nvSpPr>
        <p:spPr bwMode="auto">
          <a:xfrm>
            <a:off x="6727825" y="6408738"/>
            <a:ext cx="1919288" cy="365125"/>
          </a:xfrm>
          <a:prstGeom prst="rect">
            <a:avLst/>
          </a:prstGeom>
          <a:ln>
            <a:miter lim="800000"/>
            <a:headEnd/>
            <a:tailEnd/>
          </a:ln>
        </p:spPr>
        <p:txBody>
          <a:bodyPr wrap="square" lIns="91440" tIns="45720" rIns="91440" bIns="45720" numCol="1" anchorCtr="0" compatLnSpc="1">
            <a:prstTxWarp prst="textNoShape">
              <a:avLst/>
            </a:prstTxWarp>
          </a:bodyPr>
          <a:lstStyle/>
          <a:p>
            <a:pPr algn="l">
              <a:defRPr/>
            </a:pPr>
            <a:endParaRPr lang="en-US" dirty="0">
              <a:solidFill>
                <a:srgbClr val="FFFF00"/>
              </a:solidFill>
            </a:endParaRPr>
          </a:p>
        </p:txBody>
      </p:sp>
      <p:sp>
        <p:nvSpPr>
          <p:cNvPr id="220164" name="Slide Number Placeholder 3"/>
          <p:cNvSpPr>
            <a:spLocks noGrp="1"/>
          </p:cNvSpPr>
          <p:nvPr>
            <p:ph type="sldNum" sz="quarter" idx="12"/>
          </p:nvPr>
        </p:nvSpPr>
        <p:spPr bwMode="auto">
          <a:xfrm>
            <a:off x="3962400" y="6408738"/>
            <a:ext cx="2768600" cy="365125"/>
          </a:xfrm>
          <a:ln>
            <a:miter lim="800000"/>
            <a:headEnd/>
            <a:tailEnd/>
          </a:ln>
        </p:spPr>
        <p:txBody>
          <a:bodyPr wrap="square" lIns="91440" tIns="45720" rIns="91440" bIns="45720" numCol="1" anchorCtr="0" compatLnSpc="1">
            <a:prstTxWarp prst="textNoShape">
              <a:avLst/>
            </a:prstTxWarp>
          </a:bodyPr>
          <a:lstStyle/>
          <a:p>
            <a:pPr>
              <a:defRPr/>
            </a:pPr>
            <a:fld id="{8DBBD3D5-C6AF-4A58-913F-9C18CF72B398}" type="slidenum">
              <a:rPr lang="en-US" b="1" smtClean="0"/>
              <a:pPr>
                <a:defRPr/>
              </a:pPr>
              <a:t>187</a:t>
            </a:fld>
            <a:endParaRPr lang="en-US" b="1"/>
          </a:p>
        </p:txBody>
      </p:sp>
      <p:pic>
        <p:nvPicPr>
          <p:cNvPr id="22221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47750"/>
            <a:ext cx="9132888" cy="5810250"/>
          </a:xfrm>
          <a:prstGeom prst="rect">
            <a:avLst/>
          </a:prstGeom>
          <a:noFill/>
          <a:ln w="12700" cap="sq">
            <a:noFill/>
            <a:miter lim="800000"/>
            <a:headEnd type="none" w="sm" len="sm"/>
            <a:tailEnd type="none" w="sm" len="sm"/>
          </a:ln>
        </p:spPr>
      </p:pic>
    </p:spTree>
    <p:extLst>
      <p:ext uri="{BB962C8B-B14F-4D97-AF65-F5344CB8AC3E}">
        <p14:creationId xmlns:p14="http://schemas.microsoft.com/office/powerpoint/2010/main" val="2355295838"/>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a:t>Step 1 – Talk with Students</a:t>
            </a:r>
          </a:p>
        </p:txBody>
      </p:sp>
      <p:sp>
        <p:nvSpPr>
          <p:cNvPr id="221187" name="Footer Placeholder 2"/>
          <p:cNvSpPr>
            <a:spLocks noGrp="1"/>
          </p:cNvSpPr>
          <p:nvPr>
            <p:ph type="ftr" sz="quarter" idx="4294967295"/>
          </p:nvPr>
        </p:nvSpPr>
        <p:spPr bwMode="auto">
          <a:xfrm>
            <a:off x="6727825" y="6408738"/>
            <a:ext cx="1919288" cy="365125"/>
          </a:xfrm>
          <a:prstGeom prst="rect">
            <a:avLst/>
          </a:prstGeom>
          <a:ln>
            <a:miter lim="800000"/>
            <a:headEnd/>
            <a:tailEnd/>
          </a:ln>
        </p:spPr>
        <p:txBody>
          <a:bodyPr wrap="square" lIns="91440" tIns="45720" rIns="91440" bIns="45720" numCol="1" anchorCtr="0" compatLnSpc="1">
            <a:prstTxWarp prst="textNoShape">
              <a:avLst/>
            </a:prstTxWarp>
          </a:bodyPr>
          <a:lstStyle/>
          <a:p>
            <a:pPr algn="l">
              <a:defRPr/>
            </a:pPr>
            <a:endParaRPr lang="en-US" dirty="0">
              <a:solidFill>
                <a:srgbClr val="FFFF00"/>
              </a:solidFill>
            </a:endParaRPr>
          </a:p>
        </p:txBody>
      </p:sp>
      <p:sp>
        <p:nvSpPr>
          <p:cNvPr id="221188" name="Slide Number Placeholder 3"/>
          <p:cNvSpPr>
            <a:spLocks noGrp="1"/>
          </p:cNvSpPr>
          <p:nvPr>
            <p:ph type="sldNum" sz="quarter" idx="12"/>
          </p:nvPr>
        </p:nvSpPr>
        <p:spPr bwMode="auto">
          <a:xfrm>
            <a:off x="3962400" y="6408738"/>
            <a:ext cx="2768600" cy="365125"/>
          </a:xfrm>
          <a:ln>
            <a:miter lim="800000"/>
            <a:headEnd/>
            <a:tailEnd/>
          </a:ln>
        </p:spPr>
        <p:txBody>
          <a:bodyPr wrap="square" lIns="91440" tIns="45720" rIns="91440" bIns="45720" numCol="1" anchorCtr="0" compatLnSpc="1">
            <a:prstTxWarp prst="textNoShape">
              <a:avLst/>
            </a:prstTxWarp>
          </a:bodyPr>
          <a:lstStyle/>
          <a:p>
            <a:pPr>
              <a:defRPr/>
            </a:pPr>
            <a:fld id="{CA23FA33-3858-4FD9-8C57-456226726318}" type="slidenum">
              <a:rPr lang="en-US" b="1" smtClean="0"/>
              <a:pPr>
                <a:defRPr/>
              </a:pPr>
              <a:t>188</a:t>
            </a:fld>
            <a:endParaRPr lang="en-US" b="1"/>
          </a:p>
        </p:txBody>
      </p:sp>
      <p:pic>
        <p:nvPicPr>
          <p:cNvPr id="22323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3" y="1085850"/>
            <a:ext cx="9132887" cy="6267450"/>
          </a:xfrm>
          <a:prstGeom prst="rect">
            <a:avLst/>
          </a:prstGeom>
          <a:noFill/>
          <a:ln w="12700" cap="sq">
            <a:noFill/>
            <a:miter lim="800000"/>
            <a:headEnd type="none" w="sm" len="sm"/>
            <a:tailEnd type="none" w="sm" len="sm"/>
          </a:ln>
        </p:spPr>
      </p:pic>
    </p:spTree>
    <p:extLst>
      <p:ext uri="{BB962C8B-B14F-4D97-AF65-F5344CB8AC3E}">
        <p14:creationId xmlns:p14="http://schemas.microsoft.com/office/powerpoint/2010/main" val="670952876"/>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a:t>Step 1 – Talk with Students</a:t>
            </a:r>
          </a:p>
        </p:txBody>
      </p:sp>
      <p:sp>
        <p:nvSpPr>
          <p:cNvPr id="223235" name="Footer Placeholder 2"/>
          <p:cNvSpPr>
            <a:spLocks noGrp="1"/>
          </p:cNvSpPr>
          <p:nvPr>
            <p:ph type="ftr" sz="quarter" idx="4294967295"/>
          </p:nvPr>
        </p:nvSpPr>
        <p:spPr bwMode="auto">
          <a:xfrm>
            <a:off x="6727825" y="6408738"/>
            <a:ext cx="1919288" cy="365125"/>
          </a:xfrm>
          <a:prstGeom prst="rect">
            <a:avLst/>
          </a:prstGeom>
          <a:ln>
            <a:miter lim="800000"/>
            <a:headEnd/>
            <a:tailEnd/>
          </a:ln>
        </p:spPr>
        <p:txBody>
          <a:bodyPr wrap="square" lIns="91440" tIns="45720" rIns="91440" bIns="45720" numCol="1" anchorCtr="0" compatLnSpc="1">
            <a:prstTxWarp prst="textNoShape">
              <a:avLst/>
            </a:prstTxWarp>
          </a:bodyPr>
          <a:lstStyle/>
          <a:p>
            <a:pPr algn="l">
              <a:defRPr/>
            </a:pPr>
            <a:endParaRPr lang="en-US" dirty="0">
              <a:solidFill>
                <a:srgbClr val="FFFF00"/>
              </a:solidFill>
            </a:endParaRPr>
          </a:p>
        </p:txBody>
      </p:sp>
      <p:sp>
        <p:nvSpPr>
          <p:cNvPr id="223236" name="Slide Number Placeholder 3"/>
          <p:cNvSpPr>
            <a:spLocks noGrp="1"/>
          </p:cNvSpPr>
          <p:nvPr>
            <p:ph type="sldNum" sz="quarter" idx="12"/>
          </p:nvPr>
        </p:nvSpPr>
        <p:spPr bwMode="auto">
          <a:xfrm>
            <a:off x="3962400" y="6408738"/>
            <a:ext cx="2768600" cy="365125"/>
          </a:xfrm>
          <a:ln>
            <a:miter lim="800000"/>
            <a:headEnd/>
            <a:tailEnd/>
          </a:ln>
        </p:spPr>
        <p:txBody>
          <a:bodyPr wrap="square" lIns="91440" tIns="45720" rIns="91440" bIns="45720" numCol="1" anchorCtr="0" compatLnSpc="1">
            <a:prstTxWarp prst="textNoShape">
              <a:avLst/>
            </a:prstTxWarp>
          </a:bodyPr>
          <a:lstStyle/>
          <a:p>
            <a:pPr>
              <a:defRPr/>
            </a:pPr>
            <a:fld id="{6453678D-560B-4ABA-A943-CDF4F35422A3}" type="slidenum">
              <a:rPr lang="en-US" b="1" smtClean="0"/>
              <a:pPr>
                <a:defRPr/>
              </a:pPr>
              <a:t>189</a:t>
            </a:fld>
            <a:endParaRPr lang="en-US" b="1"/>
          </a:p>
        </p:txBody>
      </p:sp>
      <p:pic>
        <p:nvPicPr>
          <p:cNvPr id="22528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81150"/>
            <a:ext cx="9144000" cy="5276850"/>
          </a:xfrm>
          <a:prstGeom prst="rect">
            <a:avLst/>
          </a:prstGeom>
          <a:noFill/>
          <a:ln w="12700" cap="sq">
            <a:noFill/>
            <a:miter lim="800000"/>
            <a:headEnd type="none" w="sm" len="sm"/>
            <a:tailEnd type="none" w="sm" len="sm"/>
          </a:ln>
        </p:spPr>
      </p:pic>
    </p:spTree>
    <p:extLst>
      <p:ext uri="{BB962C8B-B14F-4D97-AF65-F5344CB8AC3E}">
        <p14:creationId xmlns:p14="http://schemas.microsoft.com/office/powerpoint/2010/main" val="205948947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CAS2 Online Score &amp; Report</a:t>
            </a:r>
          </a:p>
        </p:txBody>
      </p:sp>
      <p:sp>
        <p:nvSpPr>
          <p:cNvPr id="5" name="Slide Number Placeholder 4"/>
          <p:cNvSpPr>
            <a:spLocks noGrp="1"/>
          </p:cNvSpPr>
          <p:nvPr>
            <p:ph type="sldNum" sz="quarter" idx="12"/>
          </p:nvPr>
        </p:nvSpPr>
        <p:spPr/>
        <p:txBody>
          <a:bodyPr/>
          <a:lstStyle/>
          <a:p>
            <a:pPr>
              <a:defRPr/>
            </a:pPr>
            <a:fld id="{B5038878-31BC-41E9-8299-8AFEA2B13F5C}" type="slidenum">
              <a:rPr lang="en-US" smtClean="0"/>
              <a:pPr>
                <a:defRPr/>
              </a:pPr>
              <a:t>19</a:t>
            </a:fld>
            <a:endParaRPr lang="en-US" dirty="0"/>
          </a:p>
        </p:txBody>
      </p:sp>
      <p:sp>
        <p:nvSpPr>
          <p:cNvPr id="2" name="Content Placeholder 1"/>
          <p:cNvSpPr>
            <a:spLocks noGrp="1"/>
          </p:cNvSpPr>
          <p:nvPr>
            <p:ph idx="1"/>
          </p:nvPr>
        </p:nvSpPr>
        <p:spPr>
          <a:xfrm>
            <a:off x="330603" y="1209675"/>
            <a:ext cx="3098397" cy="4864291"/>
          </a:xfrm>
        </p:spPr>
        <p:txBody>
          <a:bodyPr/>
          <a:lstStyle/>
          <a:p>
            <a:r>
              <a:rPr lang="en-US" sz="2000" dirty="0"/>
              <a:t>As values are entered the program completes the record form</a:t>
            </a:r>
          </a:p>
          <a:p>
            <a:r>
              <a:rPr lang="en-US" sz="2000" dirty="0"/>
              <a:t>Supplemental scales are automatically computed</a:t>
            </a:r>
          </a:p>
          <a:p>
            <a:pPr lvl="1"/>
            <a:r>
              <a:rPr lang="en-US" sz="1800" dirty="0"/>
              <a:t>Executive Function</a:t>
            </a:r>
          </a:p>
          <a:p>
            <a:pPr lvl="1"/>
            <a:r>
              <a:rPr lang="en-US" sz="1800" dirty="0"/>
              <a:t>Working Memory</a:t>
            </a:r>
          </a:p>
          <a:p>
            <a:pPr lvl="1"/>
            <a:r>
              <a:rPr lang="en-US" sz="1800" dirty="0"/>
              <a:t>Verbal</a:t>
            </a:r>
          </a:p>
          <a:p>
            <a:pPr lvl="1"/>
            <a:r>
              <a:rPr lang="en-US" sz="1800" dirty="0"/>
              <a:t>Nonverba</a:t>
            </a:r>
            <a:r>
              <a:rPr lang="en-US" sz="1600" dirty="0"/>
              <a:t>l</a:t>
            </a:r>
          </a:p>
          <a:p>
            <a:pPr lvl="1"/>
            <a:r>
              <a:rPr lang="en-US" sz="1600" dirty="0"/>
              <a:t>Speed/Fluency</a:t>
            </a:r>
          </a:p>
          <a:p>
            <a:endParaRPr lang="en-US" sz="2000" dirty="0"/>
          </a:p>
        </p:txBody>
      </p:sp>
      <p:pic>
        <p:nvPicPr>
          <p:cNvPr id="8" name="Picture 7" descr="CAS2 Exam Summary - Mozilla Firefox"/>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559182" y="1943100"/>
            <a:ext cx="5584818" cy="4591049"/>
          </a:xfrm>
          <a:prstGeom prst="rect">
            <a:avLst/>
          </a:prstGeom>
        </p:spPr>
      </p:pic>
    </p:spTree>
    <p:extLst>
      <p:ext uri="{BB962C8B-B14F-4D97-AF65-F5344CB8AC3E}">
        <p14:creationId xmlns:p14="http://schemas.microsoft.com/office/powerpoint/2010/main" val="1821694028"/>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a:t>Step 1 – Talk with Students</a:t>
            </a:r>
          </a:p>
        </p:txBody>
      </p:sp>
      <p:sp>
        <p:nvSpPr>
          <p:cNvPr id="224259" name="Footer Placeholder 2"/>
          <p:cNvSpPr>
            <a:spLocks noGrp="1"/>
          </p:cNvSpPr>
          <p:nvPr>
            <p:ph type="ftr" sz="quarter" idx="4294967295"/>
          </p:nvPr>
        </p:nvSpPr>
        <p:spPr bwMode="auto">
          <a:xfrm>
            <a:off x="6727825" y="6408738"/>
            <a:ext cx="1919288" cy="365125"/>
          </a:xfrm>
          <a:prstGeom prst="rect">
            <a:avLst/>
          </a:prstGeom>
          <a:ln>
            <a:miter lim="800000"/>
            <a:headEnd/>
            <a:tailEnd/>
          </a:ln>
        </p:spPr>
        <p:txBody>
          <a:bodyPr wrap="square" lIns="91440" tIns="45720" rIns="91440" bIns="45720" numCol="1" anchorCtr="0" compatLnSpc="1">
            <a:prstTxWarp prst="textNoShape">
              <a:avLst/>
            </a:prstTxWarp>
          </a:bodyPr>
          <a:lstStyle/>
          <a:p>
            <a:pPr algn="l">
              <a:defRPr/>
            </a:pPr>
            <a:endParaRPr lang="en-US" dirty="0">
              <a:solidFill>
                <a:srgbClr val="FFFF00"/>
              </a:solidFill>
            </a:endParaRPr>
          </a:p>
        </p:txBody>
      </p:sp>
      <p:sp>
        <p:nvSpPr>
          <p:cNvPr id="224260" name="Slide Number Placeholder 3"/>
          <p:cNvSpPr>
            <a:spLocks noGrp="1"/>
          </p:cNvSpPr>
          <p:nvPr>
            <p:ph type="sldNum" sz="quarter" idx="12"/>
          </p:nvPr>
        </p:nvSpPr>
        <p:spPr bwMode="auto">
          <a:xfrm>
            <a:off x="3962400" y="6408738"/>
            <a:ext cx="2768600" cy="365125"/>
          </a:xfrm>
          <a:ln>
            <a:miter lim="800000"/>
            <a:headEnd/>
            <a:tailEnd/>
          </a:ln>
        </p:spPr>
        <p:txBody>
          <a:bodyPr wrap="square" lIns="91440" tIns="45720" rIns="91440" bIns="45720" numCol="1" anchorCtr="0" compatLnSpc="1">
            <a:prstTxWarp prst="textNoShape">
              <a:avLst/>
            </a:prstTxWarp>
          </a:bodyPr>
          <a:lstStyle/>
          <a:p>
            <a:pPr>
              <a:defRPr/>
            </a:pPr>
            <a:fld id="{2747BA1F-2BE8-4C53-9B60-A5509D0D4CB6}" type="slidenum">
              <a:rPr lang="en-US" b="1" smtClean="0"/>
              <a:pPr>
                <a:defRPr/>
              </a:pPr>
              <a:t>190</a:t>
            </a:fld>
            <a:endParaRPr lang="en-US" b="1"/>
          </a:p>
        </p:txBody>
      </p:sp>
      <p:pic>
        <p:nvPicPr>
          <p:cNvPr id="22630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90600"/>
            <a:ext cx="9144000" cy="5867400"/>
          </a:xfrm>
          <a:prstGeom prst="rect">
            <a:avLst/>
          </a:prstGeom>
          <a:noFill/>
          <a:ln w="12700" cap="sq">
            <a:noFill/>
            <a:miter lim="800000"/>
            <a:headEnd type="none" w="sm" len="sm"/>
            <a:tailEnd type="none" w="sm" len="sm"/>
          </a:ln>
        </p:spPr>
      </p:pic>
    </p:spTree>
    <p:extLst>
      <p:ext uri="{BB962C8B-B14F-4D97-AF65-F5344CB8AC3E}">
        <p14:creationId xmlns:p14="http://schemas.microsoft.com/office/powerpoint/2010/main" val="2507182685"/>
      </p:ext>
    </p:extLst>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US" dirty="0"/>
              <a:t>Step 1 – How to Teach about Planning</a:t>
            </a:r>
          </a:p>
        </p:txBody>
      </p:sp>
      <p:sp>
        <p:nvSpPr>
          <p:cNvPr id="226307" name="Footer Placeholder 2"/>
          <p:cNvSpPr>
            <a:spLocks noGrp="1"/>
          </p:cNvSpPr>
          <p:nvPr>
            <p:ph type="ftr" sz="quarter" idx="4294967295"/>
          </p:nvPr>
        </p:nvSpPr>
        <p:spPr bwMode="auto">
          <a:xfrm>
            <a:off x="6727825" y="6408738"/>
            <a:ext cx="1919288" cy="365125"/>
          </a:xfrm>
          <a:prstGeom prst="rect">
            <a:avLst/>
          </a:prstGeom>
          <a:ln>
            <a:miter lim="800000"/>
            <a:headEnd/>
            <a:tailEnd/>
          </a:ln>
        </p:spPr>
        <p:txBody>
          <a:bodyPr wrap="square" lIns="91440" tIns="45720" rIns="91440" bIns="45720" numCol="1" anchorCtr="0" compatLnSpc="1">
            <a:prstTxWarp prst="textNoShape">
              <a:avLst/>
            </a:prstTxWarp>
          </a:bodyPr>
          <a:lstStyle/>
          <a:p>
            <a:pPr algn="l">
              <a:defRPr/>
            </a:pPr>
            <a:r>
              <a:rPr lang="en-US"/>
              <a:t>J</a:t>
            </a:r>
            <a:endParaRPr lang="en-US" dirty="0">
              <a:solidFill>
                <a:srgbClr val="FFFF00"/>
              </a:solidFill>
            </a:endParaRPr>
          </a:p>
        </p:txBody>
      </p:sp>
      <p:sp>
        <p:nvSpPr>
          <p:cNvPr id="226308" name="Slide Number Placeholder 3"/>
          <p:cNvSpPr>
            <a:spLocks noGrp="1"/>
          </p:cNvSpPr>
          <p:nvPr>
            <p:ph type="sldNum" sz="quarter" idx="12"/>
          </p:nvPr>
        </p:nvSpPr>
        <p:spPr bwMode="auto">
          <a:xfrm>
            <a:off x="3962400" y="6408738"/>
            <a:ext cx="2768600" cy="365125"/>
          </a:xfrm>
          <a:ln>
            <a:miter lim="800000"/>
            <a:headEnd/>
            <a:tailEnd/>
          </a:ln>
        </p:spPr>
        <p:txBody>
          <a:bodyPr wrap="square" lIns="91440" tIns="45720" rIns="91440" bIns="45720" numCol="1" anchorCtr="0" compatLnSpc="1">
            <a:prstTxWarp prst="textNoShape">
              <a:avLst/>
            </a:prstTxWarp>
          </a:bodyPr>
          <a:lstStyle/>
          <a:p>
            <a:pPr>
              <a:defRPr/>
            </a:pPr>
            <a:fld id="{B88A5B13-4099-4661-B480-6FF1ED232DA8}" type="slidenum">
              <a:rPr lang="en-US" b="1" smtClean="0"/>
              <a:pPr>
                <a:defRPr/>
              </a:pPr>
              <a:t>191</a:t>
            </a:fld>
            <a:endParaRPr lang="en-US" b="1"/>
          </a:p>
        </p:txBody>
      </p:sp>
      <p:pic>
        <p:nvPicPr>
          <p:cNvPr id="22835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439863"/>
            <a:ext cx="4114800" cy="5418137"/>
          </a:xfrm>
          <a:prstGeom prst="rect">
            <a:avLst/>
          </a:prstGeom>
          <a:noFill/>
          <a:ln w="12700" cap="sq">
            <a:noFill/>
            <a:miter lim="800000"/>
            <a:headEnd type="none" w="sm" len="sm"/>
            <a:tailEnd type="none" w="sm" len="sm"/>
          </a:ln>
        </p:spPr>
      </p:pic>
      <p:pic>
        <p:nvPicPr>
          <p:cNvPr id="22835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5838" y="1447800"/>
            <a:ext cx="4062412" cy="5410200"/>
          </a:xfrm>
          <a:prstGeom prst="rect">
            <a:avLst/>
          </a:prstGeom>
          <a:noFill/>
          <a:ln w="12700" cap="sq">
            <a:noFill/>
            <a:miter lim="800000"/>
            <a:headEnd type="none" w="sm" len="sm"/>
            <a:tailEnd type="none" w="sm" len="sm"/>
          </a:ln>
        </p:spPr>
      </p:pic>
    </p:spTree>
    <p:extLst>
      <p:ext uri="{BB962C8B-B14F-4D97-AF65-F5344CB8AC3E}">
        <p14:creationId xmlns:p14="http://schemas.microsoft.com/office/powerpoint/2010/main" val="3198934927"/>
      </p:ext>
    </p:extLst>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Case of Ben</a:t>
            </a:r>
          </a:p>
        </p:txBody>
      </p:sp>
      <p:sp>
        <p:nvSpPr>
          <p:cNvPr id="6" name="Text Placeholder 5"/>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B5038878-31BC-41E9-8299-8AFEA2B13F5C}" type="slidenum">
              <a:rPr lang="en-US" smtClean="0"/>
              <a:pPr>
                <a:defRPr/>
              </a:pPr>
              <a:t>192</a:t>
            </a:fld>
            <a:endParaRPr lang="en-US" dirty="0"/>
          </a:p>
        </p:txBody>
      </p:sp>
    </p:spTree>
    <p:extLst>
      <p:ext uri="{BB962C8B-B14F-4D97-AF65-F5344CB8AC3E}">
        <p14:creationId xmlns:p14="http://schemas.microsoft.com/office/powerpoint/2010/main" val="16432200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5" name="Slide Number Placeholder 4"/>
          <p:cNvSpPr>
            <a:spLocks noGrp="1"/>
          </p:cNvSpPr>
          <p:nvPr>
            <p:ph type="sldNum" sz="quarter" idx="12"/>
          </p:nvPr>
        </p:nvSpPr>
        <p:spPr/>
        <p:txBody>
          <a:bodyPr/>
          <a:lstStyle/>
          <a:p>
            <a:fld id="{43AE6217-612E-4DCA-B4E5-987B73B7C5D8}" type="slidenum">
              <a:rPr lang="en-US" smtClean="0"/>
              <a:pPr/>
              <a:t>193</a:t>
            </a:fld>
            <a:endParaRPr lang="en-US"/>
          </a:p>
        </p:txBody>
      </p:sp>
      <p:pic>
        <p:nvPicPr>
          <p:cNvPr id="365569" name="Picture 1"/>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41433" y="298246"/>
            <a:ext cx="7760599" cy="5724182"/>
          </a:xfrm>
          <a:prstGeom prst="rect">
            <a:avLst/>
          </a:prstGeom>
          <a:noFill/>
          <a:ln w="9525">
            <a:noFill/>
            <a:miter lim="800000"/>
            <a:headEnd/>
            <a:tailEnd/>
          </a:ln>
        </p:spPr>
      </p:pic>
      <p:graphicFrame>
        <p:nvGraphicFramePr>
          <p:cNvPr id="7" name="Chart 6"/>
          <p:cNvGraphicFramePr/>
          <p:nvPr>
            <p:extLst>
              <p:ext uri="{D42A27DB-BD31-4B8C-83A1-F6EECF244321}">
                <p14:modId xmlns:p14="http://schemas.microsoft.com/office/powerpoint/2010/main" val="1833331399"/>
              </p:ext>
            </p:extLst>
          </p:nvPr>
        </p:nvGraphicFramePr>
        <p:xfrm>
          <a:off x="6753225" y="85726"/>
          <a:ext cx="2324100" cy="17716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71247474"/>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558455" cy="968946"/>
          </a:xfrm>
        </p:spPr>
        <p:txBody>
          <a:bodyPr>
            <a:noAutofit/>
          </a:bodyPr>
          <a:lstStyle/>
          <a:p>
            <a:r>
              <a:rPr lang="en-US" sz="3200" dirty="0"/>
              <a:t>Ben’s Problem with Successive processing Ability</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279737816"/>
              </p:ext>
            </p:extLst>
          </p:nvPr>
        </p:nvGraphicFramePr>
        <p:xfrm>
          <a:off x="406400" y="1449388"/>
          <a:ext cx="8342313" cy="5169126"/>
        </p:xfrm>
        <a:graphic>
          <a:graphicData uri="http://schemas.openxmlformats.org/drawingml/2006/chart">
            <c:chart xmlns:c="http://schemas.openxmlformats.org/drawingml/2006/chart" xmlns:r="http://schemas.openxmlformats.org/officeDocument/2006/relationships" r:id="rId2"/>
          </a:graphicData>
        </a:graphic>
      </p:graphicFrame>
      <p:sp>
        <p:nvSpPr>
          <p:cNvPr id="5" name="Slide Number Placeholder 4"/>
          <p:cNvSpPr>
            <a:spLocks noGrp="1"/>
          </p:cNvSpPr>
          <p:nvPr>
            <p:ph type="sldNum" sz="quarter" idx="12"/>
          </p:nvPr>
        </p:nvSpPr>
        <p:spPr/>
        <p:txBody>
          <a:bodyPr/>
          <a:lstStyle/>
          <a:p>
            <a:fld id="{43AE6217-612E-4DCA-B4E5-987B73B7C5D8}" type="slidenum">
              <a:rPr lang="en-US" smtClean="0"/>
              <a:pPr/>
              <a:t>194</a:t>
            </a:fld>
            <a:endParaRPr lang="en-US"/>
          </a:p>
        </p:txBody>
      </p:sp>
    </p:spTree>
    <p:extLst>
      <p:ext uri="{BB962C8B-B14F-4D97-AF65-F5344CB8AC3E}">
        <p14:creationId xmlns:p14="http://schemas.microsoft.com/office/powerpoint/2010/main" val="3352243371"/>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Case of Ben</a:t>
            </a:r>
          </a:p>
        </p:txBody>
      </p:sp>
      <p:sp>
        <p:nvSpPr>
          <p:cNvPr id="5" name="Slide Number Placeholder 4"/>
          <p:cNvSpPr>
            <a:spLocks noGrp="1"/>
          </p:cNvSpPr>
          <p:nvPr>
            <p:ph type="sldNum" sz="quarter" idx="12"/>
          </p:nvPr>
        </p:nvSpPr>
        <p:spPr/>
        <p:txBody>
          <a:bodyPr/>
          <a:lstStyle/>
          <a:p>
            <a:pPr>
              <a:defRPr/>
            </a:pPr>
            <a:fld id="{B5038878-31BC-41E9-8299-8AFEA2B13F5C}" type="slidenum">
              <a:rPr lang="en-US" smtClean="0"/>
              <a:pPr>
                <a:defRPr/>
              </a:pPr>
              <a:t>195</a:t>
            </a:fld>
            <a:endParaRPr lang="en-US"/>
          </a:p>
        </p:txBody>
      </p:sp>
      <p:sp>
        <p:nvSpPr>
          <p:cNvPr id="7" name="Content Placeholder 6"/>
          <p:cNvSpPr>
            <a:spLocks noGrp="1"/>
          </p:cNvSpPr>
          <p:nvPr>
            <p:ph idx="1"/>
          </p:nvPr>
        </p:nvSpPr>
        <p:spPr>
          <a:xfrm>
            <a:off x="457200" y="1365504"/>
            <a:ext cx="8229600" cy="1863833"/>
          </a:xfrm>
        </p:spPr>
        <p:txBody>
          <a:bodyPr/>
          <a:lstStyle/>
          <a:p>
            <a:r>
              <a:rPr lang="en-US" dirty="0"/>
              <a:t>Planning = Strength</a:t>
            </a:r>
          </a:p>
          <a:p>
            <a:r>
              <a:rPr lang="en-US" dirty="0"/>
              <a:t>Successive = Weakness and it is &lt; 85; so it can be considered a ‘disorder in basic psychological processes’</a:t>
            </a:r>
          </a:p>
        </p:txBody>
      </p:sp>
      <p:pic>
        <p:nvPicPr>
          <p:cNvPr id="6758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801926" y="3350871"/>
            <a:ext cx="5547999" cy="3507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 name="Chart 7"/>
          <p:cNvGraphicFramePr/>
          <p:nvPr>
            <p:extLst>
              <p:ext uri="{D42A27DB-BD31-4B8C-83A1-F6EECF244321}">
                <p14:modId xmlns:p14="http://schemas.microsoft.com/office/powerpoint/2010/main" val="2752500977"/>
              </p:ext>
            </p:extLst>
          </p:nvPr>
        </p:nvGraphicFramePr>
        <p:xfrm>
          <a:off x="6753225" y="85726"/>
          <a:ext cx="2324100" cy="17716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1592739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7" name="Rectangle 13"/>
          <p:cNvSpPr>
            <a:spLocks noChangeArrowheads="1"/>
          </p:cNvSpPr>
          <p:nvPr/>
        </p:nvSpPr>
        <p:spPr bwMode="auto">
          <a:xfrm>
            <a:off x="537032" y="219289"/>
            <a:ext cx="184731" cy="4001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sz="2000">
              <a:solidFill>
                <a:schemeClr val="bg1"/>
              </a:solidFill>
              <a:latin typeface="Calibri" pitchFamily="34" charset="0"/>
            </a:endParaRPr>
          </a:p>
        </p:txBody>
      </p:sp>
      <p:sp>
        <p:nvSpPr>
          <p:cNvPr id="11278" name="Rectangle 14"/>
          <p:cNvSpPr>
            <a:spLocks noChangeArrowheads="1"/>
          </p:cNvSpPr>
          <p:nvPr/>
        </p:nvSpPr>
        <p:spPr bwMode="auto">
          <a:xfrm>
            <a:off x="537032" y="476072"/>
            <a:ext cx="184731" cy="4001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sz="2000">
              <a:solidFill>
                <a:schemeClr val="bg1"/>
              </a:solidFill>
              <a:latin typeface="Calibri" pitchFamily="34" charset="0"/>
            </a:endParaRPr>
          </a:p>
        </p:txBody>
      </p:sp>
      <p:sp>
        <p:nvSpPr>
          <p:cNvPr id="11282" name="Rectangle 18"/>
          <p:cNvSpPr>
            <a:spLocks noChangeArrowheads="1"/>
          </p:cNvSpPr>
          <p:nvPr/>
        </p:nvSpPr>
        <p:spPr bwMode="auto">
          <a:xfrm>
            <a:off x="537032" y="4454418"/>
            <a:ext cx="184731" cy="4001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Calibri" pitchFamily="34" charset="0"/>
              <a:cs typeface="Arial" pitchFamily="34" charset="0"/>
            </a:endParaRPr>
          </a:p>
        </p:txBody>
      </p:sp>
      <p:sp>
        <p:nvSpPr>
          <p:cNvPr id="8" name="TextBox 7"/>
          <p:cNvSpPr txBox="1"/>
          <p:nvPr/>
        </p:nvSpPr>
        <p:spPr>
          <a:xfrm>
            <a:off x="7523713" y="3280621"/>
            <a:ext cx="1707375" cy="707886"/>
          </a:xfrm>
          <a:prstGeom prst="rect">
            <a:avLst/>
          </a:prstGeom>
          <a:noFill/>
        </p:spPr>
        <p:txBody>
          <a:bodyPr wrap="square" rtlCol="0">
            <a:spAutoFit/>
          </a:bodyPr>
          <a:lstStyle/>
          <a:p>
            <a:r>
              <a:rPr lang="en-US" sz="2000" b="1" dirty="0">
                <a:solidFill>
                  <a:schemeClr val="bg1"/>
                </a:solidFill>
                <a:latin typeface="Calibri" pitchFamily="34" charset="0"/>
              </a:rPr>
              <a:t>Significant Discrepancy</a:t>
            </a:r>
          </a:p>
        </p:txBody>
      </p:sp>
      <p:sp>
        <p:nvSpPr>
          <p:cNvPr id="24" name="Bent-Up Arrow 23"/>
          <p:cNvSpPr/>
          <p:nvPr/>
        </p:nvSpPr>
        <p:spPr>
          <a:xfrm rot="14414795">
            <a:off x="6697103" y="2697248"/>
            <a:ext cx="1112724" cy="358400"/>
          </a:xfrm>
          <a:prstGeom prst="bentUpArrow">
            <a:avLst/>
          </a:prstGeom>
          <a:solidFill>
            <a:schemeClr val="accent1">
              <a:lumMod val="40000"/>
              <a:lumOff val="6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latin typeface="Calibri" pitchFamily="34" charset="0"/>
            </a:endParaRPr>
          </a:p>
        </p:txBody>
      </p:sp>
      <p:sp>
        <p:nvSpPr>
          <p:cNvPr id="25" name="Bent-Up Arrow 24"/>
          <p:cNvSpPr/>
          <p:nvPr/>
        </p:nvSpPr>
        <p:spPr>
          <a:xfrm rot="3562761" flipV="1">
            <a:off x="7663580" y="4314848"/>
            <a:ext cx="1112724" cy="358400"/>
          </a:xfrm>
          <a:prstGeom prst="bentUpArrow">
            <a:avLst/>
          </a:prstGeom>
          <a:solidFill>
            <a:schemeClr val="accent1">
              <a:lumMod val="40000"/>
              <a:lumOff val="6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latin typeface="Calibri" pitchFamily="34" charset="0"/>
            </a:endParaRPr>
          </a:p>
        </p:txBody>
      </p:sp>
      <p:sp>
        <p:nvSpPr>
          <p:cNvPr id="28" name="TextBox 27"/>
          <p:cNvSpPr txBox="1"/>
          <p:nvPr/>
        </p:nvSpPr>
        <p:spPr>
          <a:xfrm flipH="1">
            <a:off x="2823031" y="3230201"/>
            <a:ext cx="1821876" cy="707886"/>
          </a:xfrm>
          <a:prstGeom prst="rect">
            <a:avLst/>
          </a:prstGeom>
          <a:noFill/>
        </p:spPr>
        <p:txBody>
          <a:bodyPr wrap="square" rtlCol="0">
            <a:spAutoFit/>
          </a:bodyPr>
          <a:lstStyle/>
          <a:p>
            <a:r>
              <a:rPr lang="en-US" sz="2000" b="1" dirty="0">
                <a:solidFill>
                  <a:schemeClr val="bg1"/>
                </a:solidFill>
                <a:latin typeface="Calibri" pitchFamily="34" charset="0"/>
              </a:rPr>
              <a:t>Significant Discrepancy</a:t>
            </a:r>
          </a:p>
        </p:txBody>
      </p:sp>
      <p:sp>
        <p:nvSpPr>
          <p:cNvPr id="29" name="Bent-Up Arrow 28"/>
          <p:cNvSpPr/>
          <p:nvPr/>
        </p:nvSpPr>
        <p:spPr>
          <a:xfrm rot="7320920" flipH="1">
            <a:off x="4193348" y="2742515"/>
            <a:ext cx="1112724" cy="360915"/>
          </a:xfrm>
          <a:prstGeom prst="bentUpArrow">
            <a:avLst/>
          </a:prstGeom>
          <a:solidFill>
            <a:schemeClr val="accent1">
              <a:lumMod val="40000"/>
              <a:lumOff val="6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bg1"/>
              </a:solidFill>
              <a:latin typeface="Calibri" pitchFamily="34" charset="0"/>
            </a:endParaRPr>
          </a:p>
        </p:txBody>
      </p:sp>
      <p:sp>
        <p:nvSpPr>
          <p:cNvPr id="30" name="Bent-Up Arrow 29"/>
          <p:cNvSpPr/>
          <p:nvPr/>
        </p:nvSpPr>
        <p:spPr>
          <a:xfrm rot="17973623" flipH="1" flipV="1">
            <a:off x="3241370" y="4291485"/>
            <a:ext cx="1112724" cy="360915"/>
          </a:xfrm>
          <a:prstGeom prst="bentUpArrow">
            <a:avLst/>
          </a:prstGeom>
          <a:solidFill>
            <a:schemeClr val="accent1">
              <a:lumMod val="40000"/>
              <a:lumOff val="6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latin typeface="Calibri" pitchFamily="34" charset="0"/>
            </a:endParaRPr>
          </a:p>
        </p:txBody>
      </p:sp>
      <p:sp>
        <p:nvSpPr>
          <p:cNvPr id="10" name="TextBox 9"/>
          <p:cNvSpPr txBox="1"/>
          <p:nvPr/>
        </p:nvSpPr>
        <p:spPr>
          <a:xfrm>
            <a:off x="5339766" y="6154153"/>
            <a:ext cx="1309004" cy="707885"/>
          </a:xfrm>
          <a:prstGeom prst="rect">
            <a:avLst/>
          </a:prstGeom>
          <a:noFill/>
          <a:ln>
            <a:noFill/>
          </a:ln>
        </p:spPr>
        <p:txBody>
          <a:bodyPr wrap="square" rtlCol="0">
            <a:spAutoFit/>
          </a:bodyPr>
          <a:lstStyle/>
          <a:p>
            <a:pPr algn="ctr"/>
            <a:r>
              <a:rPr lang="en-US" sz="2000" b="1" dirty="0">
                <a:solidFill>
                  <a:schemeClr val="bg1"/>
                </a:solidFill>
                <a:latin typeface="Calibri" pitchFamily="34" charset="0"/>
              </a:rPr>
              <a:t>Consistent Scores</a:t>
            </a:r>
          </a:p>
        </p:txBody>
      </p:sp>
      <p:sp>
        <p:nvSpPr>
          <p:cNvPr id="33" name="Bent-Up Arrow 32"/>
          <p:cNvSpPr/>
          <p:nvPr/>
        </p:nvSpPr>
        <p:spPr>
          <a:xfrm flipH="1">
            <a:off x="4292475" y="6163965"/>
            <a:ext cx="1019752" cy="304189"/>
          </a:xfrm>
          <a:prstGeom prst="bentUpArrow">
            <a:avLst/>
          </a:prstGeom>
          <a:solidFill>
            <a:schemeClr val="accent1">
              <a:lumMod val="40000"/>
              <a:lumOff val="6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Calibri" pitchFamily="34" charset="0"/>
            </a:endParaRPr>
          </a:p>
        </p:txBody>
      </p:sp>
      <p:sp>
        <p:nvSpPr>
          <p:cNvPr id="34" name="Bent-Up Arrow 33"/>
          <p:cNvSpPr/>
          <p:nvPr/>
        </p:nvSpPr>
        <p:spPr>
          <a:xfrm rot="10800000" flipH="1" flipV="1">
            <a:off x="6649640" y="6155014"/>
            <a:ext cx="1019752" cy="304189"/>
          </a:xfrm>
          <a:prstGeom prst="bentUpArrow">
            <a:avLst/>
          </a:prstGeom>
          <a:solidFill>
            <a:schemeClr val="accent1">
              <a:lumMod val="40000"/>
              <a:lumOff val="6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Calibri" pitchFamily="34" charset="0"/>
            </a:endParaRPr>
          </a:p>
        </p:txBody>
      </p:sp>
      <p:sp>
        <p:nvSpPr>
          <p:cNvPr id="26" name="Isosceles Triangle 25"/>
          <p:cNvSpPr/>
          <p:nvPr/>
        </p:nvSpPr>
        <p:spPr>
          <a:xfrm>
            <a:off x="3173348" y="1439838"/>
            <a:ext cx="5677356" cy="4645979"/>
          </a:xfrm>
          <a:prstGeom prst="triangle">
            <a:avLst/>
          </a:prstGeom>
          <a:solidFill>
            <a:schemeClr val="tx2">
              <a:lumMod val="20000"/>
              <a:lumOff val="8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Calibri" pitchFamily="34" charset="0"/>
            </a:endParaRPr>
          </a:p>
        </p:txBody>
      </p:sp>
      <p:cxnSp>
        <p:nvCxnSpPr>
          <p:cNvPr id="23" name="Straight Connector 22"/>
          <p:cNvCxnSpPr/>
          <p:nvPr/>
        </p:nvCxnSpPr>
        <p:spPr>
          <a:xfrm rot="5400000" flipH="1" flipV="1">
            <a:off x="5090609" y="5200647"/>
            <a:ext cx="177497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0800000">
            <a:off x="4258388" y="4319533"/>
            <a:ext cx="3504104"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835479" y="4805565"/>
            <a:ext cx="2038263" cy="1631216"/>
          </a:xfrm>
          <a:prstGeom prst="rect">
            <a:avLst/>
          </a:prstGeom>
          <a:noFill/>
        </p:spPr>
        <p:txBody>
          <a:bodyPr wrap="square" rtlCol="0">
            <a:spAutoFit/>
          </a:bodyPr>
          <a:lstStyle/>
          <a:p>
            <a:pPr lvl="0" algn="ctr"/>
            <a:r>
              <a:rPr lang="en-US" sz="2000" b="1" dirty="0">
                <a:solidFill>
                  <a:schemeClr val="bg1"/>
                </a:solidFill>
                <a:latin typeface="Calibri" pitchFamily="34" charset="0"/>
              </a:rPr>
              <a:t>Reading Decoding, Spelling &amp; Math Calculation</a:t>
            </a:r>
          </a:p>
          <a:p>
            <a:pPr algn="ctr"/>
            <a:endParaRPr lang="en-US" sz="2000" dirty="0">
              <a:solidFill>
                <a:schemeClr val="bg1"/>
              </a:solidFill>
              <a:latin typeface="Calibri" pitchFamily="34" charset="0"/>
            </a:endParaRPr>
          </a:p>
        </p:txBody>
      </p:sp>
      <p:sp>
        <p:nvSpPr>
          <p:cNvPr id="21" name="TextBox 20"/>
          <p:cNvSpPr txBox="1"/>
          <p:nvPr/>
        </p:nvSpPr>
        <p:spPr>
          <a:xfrm>
            <a:off x="6032410" y="4707085"/>
            <a:ext cx="1928415" cy="1631216"/>
          </a:xfrm>
          <a:prstGeom prst="rect">
            <a:avLst/>
          </a:prstGeom>
          <a:noFill/>
        </p:spPr>
        <p:txBody>
          <a:bodyPr wrap="square" rtlCol="0">
            <a:spAutoFit/>
          </a:bodyPr>
          <a:lstStyle/>
          <a:p>
            <a:pPr lvl="0" algn="ctr"/>
            <a:r>
              <a:rPr lang="en-US" sz="2000" b="1" dirty="0">
                <a:solidFill>
                  <a:schemeClr val="bg1"/>
                </a:solidFill>
                <a:latin typeface="Calibri" pitchFamily="34" charset="0"/>
              </a:rPr>
              <a:t>Successive Processing Cognitive Weakness</a:t>
            </a:r>
          </a:p>
          <a:p>
            <a:pPr algn="ctr"/>
            <a:endParaRPr lang="en-US" sz="2000" dirty="0">
              <a:solidFill>
                <a:schemeClr val="bg1"/>
              </a:solidFill>
              <a:latin typeface="Calibri" pitchFamily="34" charset="0"/>
            </a:endParaRPr>
          </a:p>
        </p:txBody>
      </p:sp>
      <p:sp>
        <p:nvSpPr>
          <p:cNvPr id="37" name="Rectangle 36"/>
          <p:cNvSpPr/>
          <p:nvPr/>
        </p:nvSpPr>
        <p:spPr>
          <a:xfrm>
            <a:off x="4790533" y="3015531"/>
            <a:ext cx="2444085" cy="1323439"/>
          </a:xfrm>
          <a:prstGeom prst="rect">
            <a:avLst/>
          </a:prstGeom>
        </p:spPr>
        <p:txBody>
          <a:bodyPr wrap="square">
            <a:spAutoFit/>
          </a:bodyPr>
          <a:lstStyle/>
          <a:p>
            <a:pPr lvl="0" algn="ctr"/>
            <a:r>
              <a:rPr lang="en-US" sz="2000" b="1" dirty="0">
                <a:solidFill>
                  <a:schemeClr val="bg1"/>
                </a:solidFill>
                <a:latin typeface="Calibri" pitchFamily="34" charset="0"/>
              </a:rPr>
              <a:t>Planning, Attention, Simultaneous with good Reading Comp and Math Reasoning</a:t>
            </a:r>
          </a:p>
        </p:txBody>
      </p:sp>
      <p:sp>
        <p:nvSpPr>
          <p:cNvPr id="32" name="Rectangle 3"/>
          <p:cNvSpPr txBox="1">
            <a:spLocks noChangeArrowheads="1"/>
          </p:cNvSpPr>
          <p:nvPr/>
        </p:nvSpPr>
        <p:spPr>
          <a:xfrm>
            <a:off x="293006" y="1872339"/>
            <a:ext cx="2711450" cy="4552042"/>
          </a:xfrm>
          <a:prstGeom prst="rect">
            <a:avLst/>
          </a:prstGeom>
        </p:spPr>
        <p:txBody>
          <a:bodyPr/>
          <a:lstStyle/>
          <a:p>
            <a:pPr marL="285750" indent="-285750" algn="l">
              <a:lnSpc>
                <a:spcPct val="90000"/>
              </a:lnSpc>
              <a:spcBef>
                <a:spcPct val="20000"/>
              </a:spcBef>
              <a:buClr>
                <a:schemeClr val="tx1"/>
              </a:buClr>
              <a:buFont typeface="Wingdings" pitchFamily="2" charset="2"/>
              <a:buChar char="§"/>
              <a:defRPr/>
            </a:pPr>
            <a:r>
              <a:rPr lang="en-US" b="1" kern="0" dirty="0">
                <a:solidFill>
                  <a:schemeClr val="bg1"/>
                </a:solidFill>
                <a:latin typeface="Calibri" pitchFamily="34" charset="0"/>
              </a:rPr>
              <a:t>Discrepancy</a:t>
            </a:r>
            <a:r>
              <a:rPr lang="en-US" kern="0" dirty="0">
                <a:solidFill>
                  <a:schemeClr val="bg1"/>
                </a:solidFill>
                <a:latin typeface="Calibri" pitchFamily="34" charset="0"/>
              </a:rPr>
              <a:t> between high and low processing  scores</a:t>
            </a:r>
          </a:p>
          <a:p>
            <a:pPr marL="285750" indent="-285750" algn="l">
              <a:lnSpc>
                <a:spcPct val="90000"/>
              </a:lnSpc>
              <a:spcBef>
                <a:spcPct val="20000"/>
              </a:spcBef>
              <a:buClr>
                <a:schemeClr val="tx1"/>
              </a:buClr>
              <a:buFont typeface="Wingdings" pitchFamily="2" charset="2"/>
              <a:buChar char="§"/>
              <a:defRPr/>
            </a:pPr>
            <a:r>
              <a:rPr kumimoji="0" lang="en-US" b="1" i="0" u="none" strike="noStrike" kern="0" cap="none" spc="0" normalizeH="0" baseline="0" noProof="0" dirty="0">
                <a:ln>
                  <a:noFill/>
                </a:ln>
                <a:solidFill>
                  <a:schemeClr val="bg1"/>
                </a:solidFill>
                <a:effectLst/>
                <a:uLnTx/>
                <a:uFillTx/>
                <a:latin typeface="Calibri" pitchFamily="34" charset="0"/>
              </a:rPr>
              <a:t>Discrepancy</a:t>
            </a:r>
            <a:r>
              <a:rPr kumimoji="0" lang="en-US" b="0" i="0" u="none" strike="noStrike" kern="0" cap="none" spc="0" normalizeH="0" baseline="0" noProof="0" dirty="0">
                <a:ln>
                  <a:noFill/>
                </a:ln>
                <a:solidFill>
                  <a:schemeClr val="bg1"/>
                </a:solidFill>
                <a:effectLst/>
                <a:uLnTx/>
                <a:uFillTx/>
                <a:latin typeface="Calibri" pitchFamily="34" charset="0"/>
              </a:rPr>
              <a:t> between high processing  and</a:t>
            </a:r>
            <a:r>
              <a:rPr kumimoji="0" lang="en-US" b="0" i="0" u="none" strike="noStrike" kern="0" cap="none" spc="0" normalizeH="0" noProof="0" dirty="0">
                <a:ln>
                  <a:noFill/>
                </a:ln>
                <a:solidFill>
                  <a:schemeClr val="bg1"/>
                </a:solidFill>
                <a:effectLst/>
                <a:uLnTx/>
                <a:uFillTx/>
                <a:latin typeface="Calibri" pitchFamily="34" charset="0"/>
              </a:rPr>
              <a:t> </a:t>
            </a:r>
            <a:r>
              <a:rPr kumimoji="0" lang="en-US" b="0" i="0" u="none" strike="noStrike" kern="0" cap="none" spc="0" normalizeH="0" baseline="0" noProof="0" dirty="0">
                <a:ln>
                  <a:noFill/>
                </a:ln>
                <a:solidFill>
                  <a:schemeClr val="bg1"/>
                </a:solidFill>
                <a:effectLst/>
                <a:uLnTx/>
                <a:uFillTx/>
                <a:latin typeface="Calibri" pitchFamily="34" charset="0"/>
              </a:rPr>
              <a:t>low achievement</a:t>
            </a:r>
          </a:p>
          <a:p>
            <a:pPr marL="285750" indent="-285750" algn="l">
              <a:lnSpc>
                <a:spcPct val="90000"/>
              </a:lnSpc>
              <a:spcBef>
                <a:spcPct val="20000"/>
              </a:spcBef>
              <a:buClr>
                <a:schemeClr val="tx1"/>
              </a:buClr>
              <a:buFont typeface="Wingdings" pitchFamily="2" charset="2"/>
              <a:buChar char="§"/>
              <a:defRPr/>
            </a:pPr>
            <a:r>
              <a:rPr kumimoji="0" lang="en-US" b="1" i="0" u="none" strike="noStrike" kern="0" cap="none" spc="0" normalizeH="0" baseline="0" noProof="0" dirty="0">
                <a:ln>
                  <a:noFill/>
                </a:ln>
                <a:solidFill>
                  <a:schemeClr val="bg1"/>
                </a:solidFill>
                <a:effectLst/>
                <a:uLnTx/>
                <a:uFillTx/>
                <a:latin typeface="Calibri" pitchFamily="34" charset="0"/>
              </a:rPr>
              <a:t>Consistency</a:t>
            </a:r>
            <a:r>
              <a:rPr kumimoji="0" lang="en-US" b="0" i="0" u="none" strike="noStrike" kern="0" cap="none" spc="0" normalizeH="0" baseline="0" noProof="0" dirty="0">
                <a:ln>
                  <a:noFill/>
                </a:ln>
                <a:solidFill>
                  <a:schemeClr val="bg1"/>
                </a:solidFill>
                <a:effectLst/>
                <a:uLnTx/>
                <a:uFillTx/>
                <a:latin typeface="Calibri" pitchFamily="34" charset="0"/>
              </a:rPr>
              <a:t> between low processing and low achievement</a:t>
            </a:r>
          </a:p>
        </p:txBody>
      </p:sp>
      <p:sp>
        <p:nvSpPr>
          <p:cNvPr id="36" name="Title 1"/>
          <p:cNvSpPr>
            <a:spLocks noGrp="1"/>
          </p:cNvSpPr>
          <p:nvPr>
            <p:ph type="title"/>
          </p:nvPr>
        </p:nvSpPr>
        <p:spPr/>
        <p:txBody>
          <a:bodyPr>
            <a:normAutofit fontScale="90000"/>
          </a:bodyPr>
          <a:lstStyle/>
          <a:p>
            <a:r>
              <a:rPr lang="en-US" sz="3600" dirty="0"/>
              <a:t>Discrepancy Consistency</a:t>
            </a:r>
            <a:br>
              <a:rPr lang="en-US" sz="3600" dirty="0"/>
            </a:br>
            <a:r>
              <a:rPr lang="en-US" sz="3600" dirty="0"/>
              <a:t> Model for Ben</a:t>
            </a:r>
          </a:p>
        </p:txBody>
      </p:sp>
      <p:sp>
        <p:nvSpPr>
          <p:cNvPr id="35" name="Footer Placeholder 34"/>
          <p:cNvSpPr>
            <a:spLocks noGrp="1"/>
          </p:cNvSpPr>
          <p:nvPr>
            <p:ph type="ftr" sz="quarter" idx="4294967295"/>
          </p:nvPr>
        </p:nvSpPr>
        <p:spPr>
          <a:xfrm>
            <a:off x="3733969" y="7964582"/>
            <a:ext cx="2768600" cy="365125"/>
          </a:xfrm>
          <a:prstGeom prst="rect">
            <a:avLst/>
          </a:prstGeom>
          <a:ln>
            <a:solidFill>
              <a:schemeClr val="bg1"/>
            </a:solidFill>
          </a:ln>
        </p:spPr>
        <p:txBody>
          <a:bodyPr/>
          <a:lstStyle/>
          <a:p>
            <a:endParaRPr lang="en-US" dirty="0"/>
          </a:p>
        </p:txBody>
      </p:sp>
      <p:sp>
        <p:nvSpPr>
          <p:cNvPr id="31" name="Slide Number Placeholder 30"/>
          <p:cNvSpPr>
            <a:spLocks noGrp="1"/>
          </p:cNvSpPr>
          <p:nvPr>
            <p:ph type="sldNum" sz="quarter" idx="12"/>
          </p:nvPr>
        </p:nvSpPr>
        <p:spPr/>
        <p:txBody>
          <a:bodyPr/>
          <a:lstStyle/>
          <a:p>
            <a:fld id="{9FF75C58-D5D0-4631-8FD5-B9CBFEAE211C}" type="slidenum">
              <a:rPr lang="en-US" smtClean="0"/>
              <a:pPr/>
              <a:t>196</a:t>
            </a:fld>
            <a:endParaRPr lang="en-US"/>
          </a:p>
        </p:txBody>
      </p:sp>
      <p:cxnSp>
        <p:nvCxnSpPr>
          <p:cNvPr id="61" name="Straight Arrow Connector 60"/>
          <p:cNvCxnSpPr/>
          <p:nvPr/>
        </p:nvCxnSpPr>
        <p:spPr bwMode="auto">
          <a:xfrm>
            <a:off x="1699856" y="3414203"/>
            <a:ext cx="1123175" cy="34193"/>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66" name="Freeform 65"/>
          <p:cNvSpPr/>
          <p:nvPr/>
        </p:nvSpPr>
        <p:spPr bwMode="auto">
          <a:xfrm>
            <a:off x="2620369" y="5754914"/>
            <a:ext cx="1532531" cy="863600"/>
          </a:xfrm>
          <a:custGeom>
            <a:avLst/>
            <a:gdLst>
              <a:gd name="connsiteX0" fmla="*/ 0 w 3207657"/>
              <a:gd name="connsiteY0" fmla="*/ 0 h 1727200"/>
              <a:gd name="connsiteX1" fmla="*/ 696686 w 3207657"/>
              <a:gd name="connsiteY1" fmla="*/ 551543 h 1727200"/>
              <a:gd name="connsiteX2" fmla="*/ 667657 w 3207657"/>
              <a:gd name="connsiteY2" fmla="*/ 1509486 h 1727200"/>
              <a:gd name="connsiteX3" fmla="*/ 3207657 w 3207657"/>
              <a:gd name="connsiteY3" fmla="*/ 1727200 h 1727200"/>
            </a:gdLst>
            <a:ahLst/>
            <a:cxnLst>
              <a:cxn ang="0">
                <a:pos x="connsiteX0" y="connsiteY0"/>
              </a:cxn>
              <a:cxn ang="0">
                <a:pos x="connsiteX1" y="connsiteY1"/>
              </a:cxn>
              <a:cxn ang="0">
                <a:pos x="connsiteX2" y="connsiteY2"/>
              </a:cxn>
              <a:cxn ang="0">
                <a:pos x="connsiteX3" y="connsiteY3"/>
              </a:cxn>
            </a:cxnLst>
            <a:rect l="l" t="t" r="r" b="b"/>
            <a:pathLst>
              <a:path w="3207657" h="1727200">
                <a:moveTo>
                  <a:pt x="0" y="0"/>
                </a:moveTo>
                <a:cubicBezTo>
                  <a:pt x="292705" y="149981"/>
                  <a:pt x="585410" y="299962"/>
                  <a:pt x="696686" y="551543"/>
                </a:cubicBezTo>
                <a:cubicBezTo>
                  <a:pt x="807962" y="803124"/>
                  <a:pt x="249162" y="1313543"/>
                  <a:pt x="667657" y="1509486"/>
                </a:cubicBezTo>
                <a:cubicBezTo>
                  <a:pt x="1086152" y="1705429"/>
                  <a:pt x="2146904" y="1716314"/>
                  <a:pt x="3207657" y="1727200"/>
                </a:cubicBezTo>
              </a:path>
            </a:pathLst>
          </a:cu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pitchFamily="18" charset="0"/>
              <a:cs typeface="Times New Roman" pitchFamily="18" charset="0"/>
            </a:endParaRPr>
          </a:p>
        </p:txBody>
      </p:sp>
      <p:cxnSp>
        <p:nvCxnSpPr>
          <p:cNvPr id="67" name="Straight Arrow Connector 66"/>
          <p:cNvCxnSpPr/>
          <p:nvPr/>
        </p:nvCxnSpPr>
        <p:spPr bwMode="auto">
          <a:xfrm flipV="1">
            <a:off x="4009572" y="6604000"/>
            <a:ext cx="907142" cy="7258"/>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69" name="Straight Arrow Connector 68"/>
          <p:cNvCxnSpPr/>
          <p:nvPr/>
        </p:nvCxnSpPr>
        <p:spPr bwMode="auto">
          <a:xfrm rot="16200000" flipH="1">
            <a:off x="7862310" y="3139519"/>
            <a:ext cx="366202" cy="183165"/>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graphicFrame>
        <p:nvGraphicFramePr>
          <p:cNvPr id="38" name="Chart 37"/>
          <p:cNvGraphicFramePr/>
          <p:nvPr>
            <p:extLst>
              <p:ext uri="{D42A27DB-BD31-4B8C-83A1-F6EECF244321}">
                <p14:modId xmlns:p14="http://schemas.microsoft.com/office/powerpoint/2010/main" val="557993782"/>
              </p:ext>
            </p:extLst>
          </p:nvPr>
        </p:nvGraphicFramePr>
        <p:xfrm>
          <a:off x="6753225" y="85726"/>
          <a:ext cx="2324100" cy="1771650"/>
        </p:xfrm>
        <a:graphic>
          <a:graphicData uri="http://schemas.openxmlformats.org/drawingml/2006/chart">
            <c:chart xmlns:c="http://schemas.openxmlformats.org/drawingml/2006/chart" xmlns:r="http://schemas.openxmlformats.org/officeDocument/2006/relationships" r:id="rId3"/>
          </a:graphicData>
        </a:graphic>
      </p:graphicFrame>
      <p:sp>
        <p:nvSpPr>
          <p:cNvPr id="59" name="Freeform 58"/>
          <p:cNvSpPr/>
          <p:nvPr/>
        </p:nvSpPr>
        <p:spPr bwMode="auto">
          <a:xfrm>
            <a:off x="2293257" y="1054703"/>
            <a:ext cx="5834743" cy="2327124"/>
          </a:xfrm>
          <a:custGeom>
            <a:avLst/>
            <a:gdLst>
              <a:gd name="connsiteX0" fmla="*/ 0 w 5834743"/>
              <a:gd name="connsiteY0" fmla="*/ 904724 h 2327124"/>
              <a:gd name="connsiteX1" fmla="*/ 3831772 w 5834743"/>
              <a:gd name="connsiteY1" fmla="*/ 237067 h 2327124"/>
              <a:gd name="connsiteX2" fmla="*/ 5834743 w 5834743"/>
              <a:gd name="connsiteY2" fmla="*/ 2327124 h 2327124"/>
            </a:gdLst>
            <a:ahLst/>
            <a:cxnLst>
              <a:cxn ang="0">
                <a:pos x="connsiteX0" y="connsiteY0"/>
              </a:cxn>
              <a:cxn ang="0">
                <a:pos x="connsiteX1" y="connsiteY1"/>
              </a:cxn>
              <a:cxn ang="0">
                <a:pos x="connsiteX2" y="connsiteY2"/>
              </a:cxn>
            </a:cxnLst>
            <a:rect l="l" t="t" r="r" b="b"/>
            <a:pathLst>
              <a:path w="5834743" h="2327124">
                <a:moveTo>
                  <a:pt x="0" y="904724"/>
                </a:moveTo>
                <a:cubicBezTo>
                  <a:pt x="1429657" y="452362"/>
                  <a:pt x="2859315" y="0"/>
                  <a:pt x="3831772" y="237067"/>
                </a:cubicBezTo>
                <a:cubicBezTo>
                  <a:pt x="4804229" y="474134"/>
                  <a:pt x="5319486" y="1400629"/>
                  <a:pt x="5834743" y="2327124"/>
                </a:cubicBezTo>
              </a:path>
            </a:pathLst>
          </a:cu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1842516949"/>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Ben’s Problem with </a:t>
            </a:r>
            <a:br>
              <a:rPr lang="en-US" dirty="0"/>
            </a:br>
            <a:r>
              <a:rPr lang="en-US" dirty="0"/>
              <a:t>Successive Processing</a:t>
            </a:r>
          </a:p>
        </p:txBody>
      </p:sp>
      <p:sp>
        <p:nvSpPr>
          <p:cNvPr id="3" name="Content Placeholder 2"/>
          <p:cNvSpPr>
            <a:spLocks noGrp="1"/>
          </p:cNvSpPr>
          <p:nvPr>
            <p:ph idx="1"/>
          </p:nvPr>
        </p:nvSpPr>
        <p:spPr>
          <a:xfrm>
            <a:off x="457200" y="1718441"/>
            <a:ext cx="6448097" cy="4288850"/>
          </a:xfrm>
        </p:spPr>
        <p:txBody>
          <a:bodyPr/>
          <a:lstStyle/>
          <a:p>
            <a:r>
              <a:rPr lang="en-US" dirty="0"/>
              <a:t>Ben has difficulty whenever ANY task requires sequencing</a:t>
            </a:r>
          </a:p>
          <a:p>
            <a:pPr lvl="1"/>
            <a:r>
              <a:rPr lang="en-US" dirty="0"/>
              <a:t>Academic or ability tests</a:t>
            </a:r>
          </a:p>
          <a:p>
            <a:pPr lvl="1"/>
            <a:r>
              <a:rPr lang="en-US" dirty="0"/>
              <a:t>Visual or auditory tests</a:t>
            </a:r>
          </a:p>
          <a:p>
            <a:pPr lvl="1"/>
            <a:r>
              <a:rPr lang="en-US" dirty="0"/>
              <a:t>Math or spelling or reading</a:t>
            </a:r>
          </a:p>
          <a:p>
            <a:pPr lvl="1"/>
            <a:r>
              <a:rPr lang="en-US" dirty="0"/>
              <a:t>Tasks that require memory of sequences</a:t>
            </a:r>
          </a:p>
          <a:p>
            <a:r>
              <a:rPr lang="en-US" dirty="0"/>
              <a:t>How do we help him learn better?</a:t>
            </a:r>
          </a:p>
        </p:txBody>
      </p:sp>
      <p:sp>
        <p:nvSpPr>
          <p:cNvPr id="5" name="Slide Number Placeholder 4"/>
          <p:cNvSpPr>
            <a:spLocks noGrp="1"/>
          </p:cNvSpPr>
          <p:nvPr>
            <p:ph type="sldNum" sz="quarter" idx="12"/>
          </p:nvPr>
        </p:nvSpPr>
        <p:spPr/>
        <p:txBody>
          <a:bodyPr/>
          <a:lstStyle/>
          <a:p>
            <a:fld id="{43AE6217-612E-4DCA-B4E5-987B73B7C5D8}" type="slidenum">
              <a:rPr lang="en-US" smtClean="0"/>
              <a:pPr/>
              <a:t>197</a:t>
            </a:fld>
            <a:endParaRPr lang="en-US"/>
          </a:p>
        </p:txBody>
      </p:sp>
      <p:graphicFrame>
        <p:nvGraphicFramePr>
          <p:cNvPr id="6" name="Chart 5"/>
          <p:cNvGraphicFramePr/>
          <p:nvPr>
            <p:extLst>
              <p:ext uri="{D42A27DB-BD31-4B8C-83A1-F6EECF244321}">
                <p14:modId xmlns:p14="http://schemas.microsoft.com/office/powerpoint/2010/main" val="2752500977"/>
              </p:ext>
            </p:extLst>
          </p:nvPr>
        </p:nvGraphicFramePr>
        <p:xfrm>
          <a:off x="6753225" y="85726"/>
          <a:ext cx="2324100" cy="17716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80933753"/>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Ben’s Problem with Successive</a:t>
            </a:r>
          </a:p>
        </p:txBody>
      </p:sp>
      <p:sp>
        <p:nvSpPr>
          <p:cNvPr id="3" name="Content Placeholder 2"/>
          <p:cNvSpPr>
            <a:spLocks noGrp="1"/>
          </p:cNvSpPr>
          <p:nvPr>
            <p:ph idx="1"/>
          </p:nvPr>
        </p:nvSpPr>
        <p:spPr/>
        <p:txBody>
          <a:bodyPr/>
          <a:lstStyle/>
          <a:p>
            <a:r>
              <a:rPr lang="en-US" dirty="0"/>
              <a:t>Teach him to use his strength in Planning</a:t>
            </a:r>
          </a:p>
        </p:txBody>
      </p:sp>
      <p:sp>
        <p:nvSpPr>
          <p:cNvPr id="5" name="Slide Number Placeholder 4"/>
          <p:cNvSpPr>
            <a:spLocks noGrp="1"/>
          </p:cNvSpPr>
          <p:nvPr>
            <p:ph type="sldNum" sz="quarter" idx="12"/>
          </p:nvPr>
        </p:nvSpPr>
        <p:spPr/>
        <p:txBody>
          <a:bodyPr/>
          <a:lstStyle/>
          <a:p>
            <a:fld id="{43AE6217-612E-4DCA-B4E5-987B73B7C5D8}" type="slidenum">
              <a:rPr lang="en-US" smtClean="0"/>
              <a:pPr/>
              <a:t>198</a:t>
            </a:fld>
            <a:endParaRPr lang="en-US"/>
          </a:p>
        </p:txBody>
      </p:sp>
      <p:pic>
        <p:nvPicPr>
          <p:cNvPr id="878595" name="Picture 3"/>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2309586"/>
            <a:ext cx="9144000" cy="4548414"/>
          </a:xfrm>
          <a:prstGeom prst="rect">
            <a:avLst/>
          </a:prstGeom>
          <a:noFill/>
          <a:ln w="9525">
            <a:solidFill>
              <a:schemeClr val="accent4"/>
            </a:solidFill>
            <a:miter lim="800000"/>
            <a:headEnd/>
            <a:tailEnd/>
          </a:ln>
        </p:spPr>
      </p:pic>
    </p:spTree>
    <p:extLst>
      <p:ext uri="{BB962C8B-B14F-4D97-AF65-F5344CB8AC3E}">
        <p14:creationId xmlns:p14="http://schemas.microsoft.com/office/powerpoint/2010/main" val="4240467213"/>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Ben’s Problem with Successive Ability</a:t>
            </a:r>
          </a:p>
        </p:txBody>
      </p:sp>
      <p:sp>
        <p:nvSpPr>
          <p:cNvPr id="3" name="Content Placeholder 2"/>
          <p:cNvSpPr>
            <a:spLocks noGrp="1"/>
          </p:cNvSpPr>
          <p:nvPr>
            <p:ph idx="1"/>
          </p:nvPr>
        </p:nvSpPr>
        <p:spPr/>
        <p:txBody>
          <a:bodyPr/>
          <a:lstStyle/>
          <a:p>
            <a:r>
              <a:rPr lang="en-US" dirty="0"/>
              <a:t>Teach him to recognize sequences</a:t>
            </a:r>
          </a:p>
        </p:txBody>
      </p:sp>
      <p:sp>
        <p:nvSpPr>
          <p:cNvPr id="4" name="Footer Placeholder 3"/>
          <p:cNvSpPr>
            <a:spLocks noGrp="1"/>
          </p:cNvSpPr>
          <p:nvPr>
            <p:ph type="ftr" sz="quarter" idx="4294967295"/>
          </p:nvPr>
        </p:nvSpPr>
        <p:spPr>
          <a:xfrm>
            <a:off x="767080" y="7253288"/>
            <a:ext cx="2768600" cy="365125"/>
          </a:xfrm>
          <a:prstGeom prst="rect">
            <a:avLst/>
          </a:prstGeom>
        </p:spPr>
        <p:txBody>
          <a:bodyPr/>
          <a:lstStyle/>
          <a:p>
            <a:r>
              <a:rPr lang="en-US"/>
              <a:t>Slides by Jack A. Naglieri, Ph.D. (jnaglieri@gmail.com)</a:t>
            </a:r>
          </a:p>
        </p:txBody>
      </p:sp>
      <p:sp>
        <p:nvSpPr>
          <p:cNvPr id="5" name="Slide Number Placeholder 4"/>
          <p:cNvSpPr>
            <a:spLocks noGrp="1"/>
          </p:cNvSpPr>
          <p:nvPr>
            <p:ph type="sldNum" sz="quarter" idx="12"/>
          </p:nvPr>
        </p:nvSpPr>
        <p:spPr/>
        <p:txBody>
          <a:bodyPr/>
          <a:lstStyle/>
          <a:p>
            <a:fld id="{43AE6217-612E-4DCA-B4E5-987B73B7C5D8}" type="slidenum">
              <a:rPr lang="en-US" smtClean="0"/>
              <a:pPr/>
              <a:t>199</a:t>
            </a:fld>
            <a:endParaRPr lang="en-US"/>
          </a:p>
        </p:txBody>
      </p:sp>
      <p:grpSp>
        <p:nvGrpSpPr>
          <p:cNvPr id="6" name="Group 8"/>
          <p:cNvGrpSpPr/>
          <p:nvPr/>
        </p:nvGrpSpPr>
        <p:grpSpPr>
          <a:xfrm>
            <a:off x="0" y="2090057"/>
            <a:ext cx="9144000" cy="4767943"/>
            <a:chOff x="0" y="2828925"/>
            <a:chExt cx="9439276" cy="5020357"/>
          </a:xfrm>
        </p:grpSpPr>
        <p:pic>
          <p:nvPicPr>
            <p:cNvPr id="879618"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2828925"/>
              <a:ext cx="9410700" cy="1200150"/>
            </a:xfrm>
            <a:prstGeom prst="rect">
              <a:avLst/>
            </a:prstGeom>
            <a:noFill/>
            <a:ln w="9525">
              <a:noFill/>
              <a:miter lim="800000"/>
              <a:headEnd/>
              <a:tailEnd/>
            </a:ln>
          </p:spPr>
        </p:pic>
        <p:pic>
          <p:nvPicPr>
            <p:cNvPr id="879619"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3972607"/>
              <a:ext cx="9439276" cy="3876675"/>
            </a:xfrm>
            <a:prstGeom prst="rect">
              <a:avLst/>
            </a:prstGeom>
            <a:noFill/>
            <a:ln w="9525">
              <a:noFill/>
              <a:miter lim="800000"/>
              <a:headEnd/>
              <a:tailEnd/>
            </a:ln>
          </p:spPr>
        </p:pic>
      </p:grpSp>
      <p:pic>
        <p:nvPicPr>
          <p:cNvPr id="879620" name="Picture 4"/>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428342" y="6858000"/>
            <a:ext cx="9104277" cy="2997200"/>
          </a:xfrm>
          <a:prstGeom prst="rect">
            <a:avLst/>
          </a:prstGeom>
          <a:noFill/>
          <a:ln w="28575">
            <a:solidFill>
              <a:schemeClr val="tx1"/>
            </a:solidFill>
            <a:miter lim="800000"/>
            <a:headEnd/>
            <a:tailEnd/>
          </a:ln>
        </p:spPr>
      </p:pic>
    </p:spTree>
    <p:extLst>
      <p:ext uri="{BB962C8B-B14F-4D97-AF65-F5344CB8AC3E}">
        <p14:creationId xmlns:p14="http://schemas.microsoft.com/office/powerpoint/2010/main" val="306289083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990600"/>
            <a:ext cx="7772400" cy="1829761"/>
          </a:xfrm>
        </p:spPr>
        <p:txBody>
          <a:bodyPr>
            <a:normAutofit/>
          </a:bodyPr>
          <a:lstStyle/>
          <a:p>
            <a:r>
              <a:rPr lang="en-US" dirty="0"/>
              <a:t>PASS Comprehensive System Using the CAS2</a:t>
            </a:r>
            <a:endParaRPr lang="en-US" sz="2200" dirty="0"/>
          </a:p>
        </p:txBody>
      </p:sp>
      <p:sp>
        <p:nvSpPr>
          <p:cNvPr id="3" name="Subtitle 2"/>
          <p:cNvSpPr>
            <a:spLocks noGrp="1"/>
          </p:cNvSpPr>
          <p:nvPr>
            <p:ph type="subTitle" idx="1"/>
          </p:nvPr>
        </p:nvSpPr>
        <p:spPr/>
        <p:txBody>
          <a:bodyPr/>
          <a:lstStyle/>
          <a:p>
            <a:r>
              <a:rPr lang="en-US" b="1" dirty="0">
                <a:solidFill>
                  <a:srgbClr val="FF0000"/>
                </a:solidFill>
              </a:rPr>
              <a:t>GOAL:</a:t>
            </a:r>
            <a:r>
              <a:rPr lang="en-US" dirty="0"/>
              <a:t> Create a set of tools to </a:t>
            </a:r>
            <a:r>
              <a:rPr lang="en-US"/>
              <a:t>measure</a:t>
            </a:r>
            <a:r>
              <a:rPr lang="en-US" dirty="0"/>
              <a:t> PASS Theory for use across multiple settings</a:t>
            </a:r>
          </a:p>
          <a:p>
            <a:r>
              <a:rPr lang="en-US" dirty="0"/>
              <a:t>and multiple tiers</a:t>
            </a:r>
          </a:p>
        </p:txBody>
      </p:sp>
    </p:spTree>
    <p:extLst>
      <p:ext uri="{BB962C8B-B14F-4D97-AF65-F5344CB8AC3E}">
        <p14:creationId xmlns:p14="http://schemas.microsoft.com/office/powerpoint/2010/main" val="32758306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CAS2 Online Score &amp; Report</a:t>
            </a:r>
          </a:p>
        </p:txBody>
      </p:sp>
      <p:sp>
        <p:nvSpPr>
          <p:cNvPr id="5" name="Slide Number Placeholder 4"/>
          <p:cNvSpPr>
            <a:spLocks noGrp="1"/>
          </p:cNvSpPr>
          <p:nvPr>
            <p:ph type="sldNum" sz="quarter" idx="12"/>
          </p:nvPr>
        </p:nvSpPr>
        <p:spPr/>
        <p:txBody>
          <a:bodyPr/>
          <a:lstStyle/>
          <a:p>
            <a:pPr>
              <a:defRPr/>
            </a:pPr>
            <a:fld id="{B5038878-31BC-41E9-8299-8AFEA2B13F5C}" type="slidenum">
              <a:rPr lang="en-US" smtClean="0"/>
              <a:pPr>
                <a:defRPr/>
              </a:pPr>
              <a:t>20</a:t>
            </a:fld>
            <a:endParaRPr lang="en-US" dirty="0"/>
          </a:p>
        </p:txBody>
      </p:sp>
      <p:sp>
        <p:nvSpPr>
          <p:cNvPr id="2" name="Content Placeholder 1"/>
          <p:cNvSpPr>
            <a:spLocks noGrp="1"/>
          </p:cNvSpPr>
          <p:nvPr>
            <p:ph idx="1"/>
          </p:nvPr>
        </p:nvSpPr>
        <p:spPr>
          <a:xfrm>
            <a:off x="444903" y="1397977"/>
            <a:ext cx="4320527" cy="4864291"/>
          </a:xfrm>
        </p:spPr>
        <p:txBody>
          <a:bodyPr/>
          <a:lstStyle/>
          <a:p>
            <a:r>
              <a:rPr lang="en-US" dirty="0"/>
              <a:t>Narrative report can be obtained in Word or PDF</a:t>
            </a:r>
          </a:p>
        </p:txBody>
      </p:sp>
      <p:pic>
        <p:nvPicPr>
          <p:cNvPr id="6" name="Picture 5" descr="interpretivepdf.php - Mozilla Firefox"/>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7700" y="2616200"/>
            <a:ext cx="4622800" cy="3911600"/>
          </a:xfrm>
          <a:prstGeom prst="rect">
            <a:avLst/>
          </a:prstGeom>
          <a:ln>
            <a:solidFill>
              <a:schemeClr val="bg2">
                <a:lumMod val="10000"/>
              </a:schemeClr>
            </a:solidFill>
          </a:ln>
        </p:spPr>
      </p:pic>
      <p:pic>
        <p:nvPicPr>
          <p:cNvPr id="7" name="Picture 6" descr="interpretivepdf.php - Mozilla Firefox"/>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394200" y="1282700"/>
            <a:ext cx="4622800" cy="5397500"/>
          </a:xfrm>
          <a:prstGeom prst="rect">
            <a:avLst/>
          </a:prstGeom>
          <a:ln>
            <a:solidFill>
              <a:schemeClr val="bg2">
                <a:lumMod val="10000"/>
              </a:schemeClr>
            </a:solidFill>
          </a:ln>
        </p:spPr>
      </p:pic>
    </p:spTree>
    <p:extLst>
      <p:ext uri="{BB962C8B-B14F-4D97-AF65-F5344CB8AC3E}">
        <p14:creationId xmlns:p14="http://schemas.microsoft.com/office/powerpoint/2010/main" val="224309329"/>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Ben’s Problem with Successive Ability</a:t>
            </a:r>
          </a:p>
        </p:txBody>
      </p:sp>
      <p:sp>
        <p:nvSpPr>
          <p:cNvPr id="3" name="Content Placeholder 2"/>
          <p:cNvSpPr>
            <a:spLocks noGrp="1"/>
          </p:cNvSpPr>
          <p:nvPr>
            <p:ph idx="1"/>
          </p:nvPr>
        </p:nvSpPr>
        <p:spPr/>
        <p:txBody>
          <a:bodyPr/>
          <a:lstStyle/>
          <a:p>
            <a:r>
              <a:rPr lang="en-US" dirty="0"/>
              <a:t>Teach him to recognize sequences</a:t>
            </a:r>
          </a:p>
        </p:txBody>
      </p:sp>
      <p:sp>
        <p:nvSpPr>
          <p:cNvPr id="4" name="Footer Placeholder 3"/>
          <p:cNvSpPr>
            <a:spLocks noGrp="1"/>
          </p:cNvSpPr>
          <p:nvPr>
            <p:ph type="ftr" sz="quarter" idx="4294967295"/>
          </p:nvPr>
        </p:nvSpPr>
        <p:spPr>
          <a:xfrm>
            <a:off x="767080" y="7253288"/>
            <a:ext cx="2768600" cy="365125"/>
          </a:xfrm>
          <a:prstGeom prst="rect">
            <a:avLst/>
          </a:prstGeom>
        </p:spPr>
        <p:txBody>
          <a:bodyPr/>
          <a:lstStyle/>
          <a:p>
            <a:r>
              <a:rPr lang="en-US"/>
              <a:t>Slides by Jack A. Naglieri, Ph.D. (jnaglieri@gmail.com)</a:t>
            </a:r>
          </a:p>
        </p:txBody>
      </p:sp>
      <p:sp>
        <p:nvSpPr>
          <p:cNvPr id="5" name="Slide Number Placeholder 4"/>
          <p:cNvSpPr>
            <a:spLocks noGrp="1"/>
          </p:cNvSpPr>
          <p:nvPr>
            <p:ph type="sldNum" sz="quarter" idx="12"/>
          </p:nvPr>
        </p:nvSpPr>
        <p:spPr/>
        <p:txBody>
          <a:bodyPr/>
          <a:lstStyle/>
          <a:p>
            <a:fld id="{43AE6217-612E-4DCA-B4E5-987B73B7C5D8}" type="slidenum">
              <a:rPr lang="en-US" smtClean="0"/>
              <a:pPr/>
              <a:t>200</a:t>
            </a:fld>
            <a:endParaRPr lang="en-US"/>
          </a:p>
        </p:txBody>
      </p:sp>
      <p:pic>
        <p:nvPicPr>
          <p:cNvPr id="879618"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2351309"/>
            <a:ext cx="9116318" cy="1139809"/>
          </a:xfrm>
          <a:prstGeom prst="rect">
            <a:avLst/>
          </a:prstGeom>
          <a:noFill/>
          <a:ln w="9525">
            <a:noFill/>
            <a:miter lim="800000"/>
            <a:headEnd/>
            <a:tailEnd/>
          </a:ln>
        </p:spPr>
      </p:pic>
      <p:pic>
        <p:nvPicPr>
          <p:cNvPr id="879620"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2837538"/>
            <a:ext cx="9104277" cy="3497958"/>
          </a:xfrm>
          <a:prstGeom prst="rect">
            <a:avLst/>
          </a:prstGeom>
          <a:noFill/>
          <a:ln w="28575">
            <a:solidFill>
              <a:schemeClr val="bg1"/>
            </a:solidFill>
            <a:miter lim="800000"/>
            <a:headEnd/>
            <a:tailEnd/>
          </a:ln>
        </p:spPr>
      </p:pic>
    </p:spTree>
    <p:extLst>
      <p:ext uri="{BB962C8B-B14F-4D97-AF65-F5344CB8AC3E}">
        <p14:creationId xmlns:p14="http://schemas.microsoft.com/office/powerpoint/2010/main" val="2493903883"/>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1954" name="Rectangle 2"/>
          <p:cNvSpPr>
            <a:spLocks noGrp="1" noChangeArrowheads="1"/>
          </p:cNvSpPr>
          <p:nvPr>
            <p:ph type="title"/>
          </p:nvPr>
        </p:nvSpPr>
        <p:spPr/>
        <p:txBody>
          <a:bodyPr>
            <a:normAutofit fontScale="90000"/>
          </a:bodyPr>
          <a:lstStyle/>
          <a:p>
            <a:pPr>
              <a:defRPr/>
            </a:pPr>
            <a:r>
              <a:rPr lang="en-US" dirty="0"/>
              <a:t>Ben’s Problem with Successive Ability</a:t>
            </a:r>
          </a:p>
        </p:txBody>
      </p:sp>
      <p:sp>
        <p:nvSpPr>
          <p:cNvPr id="9" name="Footer Placeholder 8"/>
          <p:cNvSpPr>
            <a:spLocks noGrp="1"/>
          </p:cNvSpPr>
          <p:nvPr>
            <p:ph type="ftr" sz="quarter" idx="4294967295"/>
          </p:nvPr>
        </p:nvSpPr>
        <p:spPr>
          <a:xfrm>
            <a:off x="767080" y="7253288"/>
            <a:ext cx="2768600" cy="365125"/>
          </a:xfrm>
          <a:prstGeom prst="rect">
            <a:avLst/>
          </a:prstGeom>
        </p:spPr>
        <p:txBody>
          <a:bodyPr/>
          <a:lstStyle/>
          <a:p>
            <a:r>
              <a:rPr lang="en-US"/>
              <a:t>Slides by Jack A. Naglieri, Ph.D. (jnaglieri@gmail.com)</a:t>
            </a:r>
          </a:p>
        </p:txBody>
      </p:sp>
      <p:sp>
        <p:nvSpPr>
          <p:cNvPr id="5" name="Slide Number Placeholder 4"/>
          <p:cNvSpPr>
            <a:spLocks noGrp="1"/>
          </p:cNvSpPr>
          <p:nvPr>
            <p:ph type="sldNum" sz="quarter" idx="12"/>
          </p:nvPr>
        </p:nvSpPr>
        <p:spPr/>
        <p:txBody>
          <a:bodyPr/>
          <a:lstStyle/>
          <a:p>
            <a:pPr>
              <a:defRPr/>
            </a:pPr>
            <a:fld id="{13AEF973-1D02-41FB-8386-F185B5CB8CC1}" type="slidenum">
              <a:rPr lang="en-US"/>
              <a:pPr>
                <a:defRPr/>
              </a:pPr>
              <a:t>201</a:t>
            </a:fld>
            <a:endParaRPr lang="en-US"/>
          </a:p>
        </p:txBody>
      </p:sp>
      <p:pic>
        <p:nvPicPr>
          <p:cNvPr id="491522"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86179" y="1352550"/>
            <a:ext cx="7514210" cy="5505450"/>
          </a:xfrm>
          <a:prstGeom prst="rect">
            <a:avLst/>
          </a:prstGeom>
          <a:noFill/>
          <a:ln w="3175">
            <a:solidFill>
              <a:schemeClr val="tx1"/>
            </a:solidFill>
            <a:miter lim="800000"/>
            <a:headEnd/>
            <a:tailEnd/>
          </a:ln>
        </p:spPr>
      </p:pic>
      <p:grpSp>
        <p:nvGrpSpPr>
          <p:cNvPr id="2" name="Group 10"/>
          <p:cNvGrpSpPr/>
          <p:nvPr/>
        </p:nvGrpSpPr>
        <p:grpSpPr>
          <a:xfrm>
            <a:off x="158193" y="2481943"/>
            <a:ext cx="7969827" cy="6132608"/>
            <a:chOff x="5159086" y="0"/>
            <a:chExt cx="7969827" cy="6132608"/>
          </a:xfrm>
        </p:grpSpPr>
        <p:pic>
          <p:nvPicPr>
            <p:cNvPr id="10" name="Picture 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159086" y="1190172"/>
              <a:ext cx="7969827" cy="4942436"/>
            </a:xfrm>
            <a:prstGeom prst="rect">
              <a:avLst/>
            </a:prstGeom>
            <a:noFill/>
            <a:ln w="9525">
              <a:solidFill>
                <a:schemeClr val="tx1"/>
              </a:solidFill>
              <a:miter lim="800000"/>
              <a:headEnd/>
              <a:tailEnd/>
            </a:ln>
          </p:spPr>
        </p:pic>
        <p:pic>
          <p:nvPicPr>
            <p:cNvPr id="491523" name="Picture 3"/>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159086" y="0"/>
              <a:ext cx="7969827" cy="1185567"/>
            </a:xfrm>
            <a:prstGeom prst="rect">
              <a:avLst/>
            </a:prstGeom>
            <a:noFill/>
            <a:ln w="9525">
              <a:solidFill>
                <a:schemeClr val="tx1"/>
              </a:solidFill>
              <a:miter lim="800000"/>
              <a:headEnd/>
              <a:tailEnd/>
            </a:ln>
          </p:spPr>
        </p:pic>
      </p:grpSp>
    </p:spTree>
    <p:extLst>
      <p:ext uri="{BB962C8B-B14F-4D97-AF65-F5344CB8AC3E}">
        <p14:creationId xmlns:p14="http://schemas.microsoft.com/office/powerpoint/2010/main" val="15766688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91522"/>
                                        </p:tgtEl>
                                        <p:attrNameLst>
                                          <p:attrName>style.visibility</p:attrName>
                                        </p:attrNameLst>
                                      </p:cBhvr>
                                      <p:to>
                                        <p:strVal val="visible"/>
                                      </p:to>
                                    </p:set>
                                    <p:anim calcmode="lin" valueType="num">
                                      <p:cBhvr additive="base">
                                        <p:cTn id="7" dur="500" fill="hold"/>
                                        <p:tgtEl>
                                          <p:spTgt spid="491522"/>
                                        </p:tgtEl>
                                        <p:attrNameLst>
                                          <p:attrName>ppt_x</p:attrName>
                                        </p:attrNameLst>
                                      </p:cBhvr>
                                      <p:tavLst>
                                        <p:tav tm="0">
                                          <p:val>
                                            <p:strVal val="#ppt_x"/>
                                          </p:val>
                                        </p:tav>
                                        <p:tav tm="100000">
                                          <p:val>
                                            <p:strVal val="#ppt_x"/>
                                          </p:val>
                                        </p:tav>
                                      </p:tavLst>
                                    </p:anim>
                                    <p:anim calcmode="lin" valueType="num">
                                      <p:cBhvr additive="base">
                                        <p:cTn id="8" dur="500" fill="hold"/>
                                        <p:tgtEl>
                                          <p:spTgt spid="4915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8" presetClass="entr" presetSubtype="0" accel="5000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4" dur="1000" fill="hold"/>
                                        <p:tgtEl>
                                          <p:spTgt spid="2"/>
                                        </p:tgtEl>
                                        <p:attrNameLst>
                                          <p:attrName>ppt_x</p:attrName>
                                        </p:attrNameLst>
                                      </p:cBhvr>
                                      <p:tavLst>
                                        <p:tav tm="0">
                                          <p:val>
                                            <p:fltVal val="-1"/>
                                          </p:val>
                                        </p:tav>
                                        <p:tav tm="50000">
                                          <p:val>
                                            <p:fltVal val="0.95"/>
                                          </p:val>
                                        </p:tav>
                                        <p:tav tm="100000">
                                          <p:val>
                                            <p:strVal val="#ppt_x"/>
                                          </p:val>
                                        </p:tav>
                                      </p:tavLst>
                                    </p:anim>
                                    <p:anim calcmode="lin" valueType="num">
                                      <p:cBhvr>
                                        <p:cTn id="15" dur="1000" fill="hold"/>
                                        <p:tgtEl>
                                          <p:spTgt spid="2"/>
                                        </p:tgtEl>
                                        <p:attrNameLst>
                                          <p:attrName>ppt_y</p:attrName>
                                        </p:attrNameLst>
                                      </p:cBhvr>
                                      <p:tavLst>
                                        <p:tav tm="0">
                                          <p:val>
                                            <p:strVal val="#ppt_y"/>
                                          </p:val>
                                        </p:tav>
                                        <p:tav tm="100000">
                                          <p:val>
                                            <p:strVal val="#ppt_y"/>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Ben’s Problem with Successive Ability</a:t>
            </a:r>
          </a:p>
        </p:txBody>
      </p:sp>
      <p:sp>
        <p:nvSpPr>
          <p:cNvPr id="3" name="Content Placeholder 2"/>
          <p:cNvSpPr>
            <a:spLocks noGrp="1"/>
          </p:cNvSpPr>
          <p:nvPr>
            <p:ph idx="1"/>
          </p:nvPr>
        </p:nvSpPr>
        <p:spPr>
          <a:xfrm>
            <a:off x="406400" y="1362304"/>
            <a:ext cx="8342313" cy="4751387"/>
          </a:xfrm>
        </p:spPr>
        <p:txBody>
          <a:bodyPr/>
          <a:lstStyle/>
          <a:p>
            <a:r>
              <a:rPr lang="en-US" dirty="0"/>
              <a:t>Teach him to use strategies</a:t>
            </a:r>
          </a:p>
        </p:txBody>
      </p:sp>
      <p:sp>
        <p:nvSpPr>
          <p:cNvPr id="4" name="Footer Placeholder 3"/>
          <p:cNvSpPr>
            <a:spLocks noGrp="1"/>
          </p:cNvSpPr>
          <p:nvPr>
            <p:ph type="ftr" sz="quarter" idx="4294967295"/>
          </p:nvPr>
        </p:nvSpPr>
        <p:spPr>
          <a:xfrm>
            <a:off x="767080" y="7253288"/>
            <a:ext cx="2768600" cy="365125"/>
          </a:xfrm>
          <a:prstGeom prst="rect">
            <a:avLst/>
          </a:prstGeom>
        </p:spPr>
        <p:txBody>
          <a:bodyPr/>
          <a:lstStyle/>
          <a:p>
            <a:r>
              <a:rPr lang="en-US"/>
              <a:t>Slides by Jack A. Naglieri, Ph.D. (jnaglieri@gmail.com)</a:t>
            </a:r>
          </a:p>
        </p:txBody>
      </p:sp>
      <p:sp>
        <p:nvSpPr>
          <p:cNvPr id="5" name="Slide Number Placeholder 4"/>
          <p:cNvSpPr>
            <a:spLocks noGrp="1"/>
          </p:cNvSpPr>
          <p:nvPr>
            <p:ph type="sldNum" sz="quarter" idx="12"/>
          </p:nvPr>
        </p:nvSpPr>
        <p:spPr/>
        <p:txBody>
          <a:bodyPr/>
          <a:lstStyle/>
          <a:p>
            <a:fld id="{43AE6217-612E-4DCA-B4E5-987B73B7C5D8}" type="slidenum">
              <a:rPr lang="en-US" smtClean="0"/>
              <a:pPr/>
              <a:t>202</a:t>
            </a:fld>
            <a:endParaRPr lang="en-US"/>
          </a:p>
        </p:txBody>
      </p:sp>
      <p:pic>
        <p:nvPicPr>
          <p:cNvPr id="880642"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48343" y="1943333"/>
            <a:ext cx="8101014" cy="6039524"/>
          </a:xfrm>
          <a:prstGeom prst="rect">
            <a:avLst/>
          </a:prstGeom>
          <a:noFill/>
          <a:ln w="9525">
            <a:solidFill>
              <a:schemeClr val="tx1"/>
            </a:solidFill>
            <a:miter lim="800000"/>
            <a:headEnd/>
            <a:tailEnd/>
          </a:ln>
        </p:spPr>
      </p:pic>
      <p:pic>
        <p:nvPicPr>
          <p:cNvPr id="8"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928916" y="2992426"/>
            <a:ext cx="9144000" cy="6782945"/>
          </a:xfrm>
          <a:prstGeom prst="rect">
            <a:avLst/>
          </a:prstGeom>
          <a:noFill/>
          <a:ln w="9525">
            <a:noFill/>
            <a:miter lim="800000"/>
            <a:headEnd/>
            <a:tailEnd/>
          </a:ln>
        </p:spPr>
      </p:pic>
    </p:spTree>
    <p:extLst>
      <p:ext uri="{BB962C8B-B14F-4D97-AF65-F5344CB8AC3E}">
        <p14:creationId xmlns:p14="http://schemas.microsoft.com/office/powerpoint/2010/main" val="36258487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9572" name="Rectangle 4"/>
          <p:cNvSpPr>
            <a:spLocks noGrp="1" noChangeArrowheads="1"/>
          </p:cNvSpPr>
          <p:nvPr>
            <p:ph type="ctrTitle"/>
          </p:nvPr>
        </p:nvSpPr>
        <p:spPr/>
        <p:txBody>
          <a:bodyPr>
            <a:normAutofit fontScale="90000"/>
          </a:bodyPr>
          <a:lstStyle/>
          <a:p>
            <a:pPr eaLnBrk="1" fontAlgn="auto" hangingPunct="1">
              <a:spcAft>
                <a:spcPts val="0"/>
              </a:spcAft>
              <a:defRPr/>
            </a:pPr>
            <a:r>
              <a:rPr lang="en-US" i="1"/>
              <a:t>The Case of Larry</a:t>
            </a:r>
            <a:r>
              <a:rPr lang="en-US"/>
              <a:t> </a:t>
            </a:r>
            <a:r>
              <a:rPr lang="en-US" i="1"/>
              <a:t>– Age 8 Years 8 months</a:t>
            </a:r>
            <a:br>
              <a:rPr lang="en-US"/>
            </a:br>
            <a:endParaRPr lang="en-US"/>
          </a:p>
        </p:txBody>
      </p:sp>
      <p:sp>
        <p:nvSpPr>
          <p:cNvPr id="273411" name="Rectangle 5"/>
          <p:cNvSpPr>
            <a:spLocks noGrp="1" noChangeArrowheads="1"/>
          </p:cNvSpPr>
          <p:nvPr>
            <p:ph type="subTitle" idx="1"/>
          </p:nvPr>
        </p:nvSpPr>
        <p:spPr>
          <a:xfrm>
            <a:off x="685800" y="3611563"/>
            <a:ext cx="7772400" cy="1200150"/>
          </a:xfrm>
        </p:spPr>
        <p:txBody>
          <a:bodyPr/>
          <a:lstStyle/>
          <a:p>
            <a:pPr marR="0" eaLnBrk="1" hangingPunct="1"/>
            <a:r>
              <a:rPr lang="sv-SE"/>
              <a:t>Linda M. Einhorn-Marcoux, M.A., </a:t>
            </a:r>
          </a:p>
          <a:p>
            <a:pPr marR="0" eaLnBrk="1" hangingPunct="1"/>
            <a:r>
              <a:rPr lang="sv-SE"/>
              <a:t>Examiner &amp; Intervention Instructor</a:t>
            </a:r>
            <a:endParaRPr lang="en-US"/>
          </a:p>
        </p:txBody>
      </p:sp>
      <p:sp>
        <p:nvSpPr>
          <p:cNvPr id="272388" name="Rectangle 7"/>
          <p:cNvSpPr>
            <a:spLocks noGrp="1" noChangeArrowheads="1"/>
          </p:cNvSpPr>
          <p:nvPr>
            <p:ph type="sldNum" sz="quarter" idx="12"/>
          </p:nvPr>
        </p:nvSpPr>
        <p:spPr bwMode="auto">
          <a:ln>
            <a:miter lim="800000"/>
            <a:headEnd/>
            <a:tailEnd/>
          </a:ln>
        </p:spPr>
        <p:txBody>
          <a:bodyPr wrap="square" lIns="91440" tIns="45720" rIns="91440" bIns="45720" numCol="1" anchorCtr="0" compatLnSpc="1">
            <a:prstTxWarp prst="textNoShape">
              <a:avLst/>
            </a:prstTxWarp>
          </a:bodyPr>
          <a:lstStyle/>
          <a:p>
            <a:pPr>
              <a:defRPr/>
            </a:pPr>
            <a:fld id="{EF425B7D-06AD-4C71-A9D2-A7F19D9EE6E2}" type="slidenum">
              <a:rPr lang="en-US" smtClean="0"/>
              <a:pPr>
                <a:defRPr/>
              </a:pPr>
              <a:t>203</a:t>
            </a:fld>
            <a:endParaRPr lang="en-US"/>
          </a:p>
        </p:txBody>
      </p:sp>
      <p:sp>
        <p:nvSpPr>
          <p:cNvPr id="273413" name="Text Box 6"/>
          <p:cNvSpPr txBox="1">
            <a:spLocks noChangeArrowheads="1"/>
          </p:cNvSpPr>
          <p:nvPr/>
        </p:nvSpPr>
        <p:spPr bwMode="auto">
          <a:xfrm>
            <a:off x="763588" y="4953000"/>
            <a:ext cx="8020050" cy="825500"/>
          </a:xfrm>
          <a:prstGeom prst="rect">
            <a:avLst/>
          </a:prstGeom>
          <a:noFill/>
          <a:ln w="12700" cap="sq">
            <a:noFill/>
            <a:miter lim="800000"/>
            <a:headEnd type="none" w="sm" len="sm"/>
            <a:tailEnd type="none" w="sm" len="sm"/>
          </a:ln>
        </p:spPr>
        <p:txBody>
          <a:bodyPr>
            <a:spAutoFit/>
          </a:bodyPr>
          <a:lstStyle/>
          <a:p>
            <a:r>
              <a:rPr lang="en-US" sz="1600" b="0">
                <a:latin typeface="Tahoma" pitchFamily="34" charset="0"/>
              </a:rPr>
              <a:t>Naglieri, J. A.  (in press). Best Practices in Linking Cognitive Assessment of  Students with Learning Disabilities to Interventions in A. Thomas and J. Grimes (Eds.) </a:t>
            </a:r>
            <a:r>
              <a:rPr lang="en-US" sz="1600" b="0" i="1">
                <a:latin typeface="Tahoma" pitchFamily="34" charset="0"/>
              </a:rPr>
              <a:t>Best Practices in School Psychology </a:t>
            </a:r>
            <a:r>
              <a:rPr lang="en-US" sz="1600" b="0">
                <a:latin typeface="Tahoma" pitchFamily="34" charset="0"/>
              </a:rPr>
              <a:t>(Fifth Edition). Bethesda: NASP.</a:t>
            </a:r>
          </a:p>
        </p:txBody>
      </p:sp>
    </p:spTree>
    <p:extLst>
      <p:ext uri="{BB962C8B-B14F-4D97-AF65-F5344CB8AC3E}">
        <p14:creationId xmlns:p14="http://schemas.microsoft.com/office/powerpoint/2010/main" val="4263924108"/>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3"/>
          <p:cNvSpPr>
            <a:spLocks noGrp="1" noChangeArrowheads="1"/>
          </p:cNvSpPr>
          <p:nvPr>
            <p:ph idx="1"/>
          </p:nvPr>
        </p:nvSpPr>
        <p:spPr>
          <a:xfrm>
            <a:off x="457200" y="1365250"/>
            <a:ext cx="8229600" cy="4641850"/>
          </a:xfrm>
        </p:spPr>
        <p:txBody>
          <a:bodyPr/>
          <a:lstStyle/>
          <a:p>
            <a:pPr eaLnBrk="1" hangingPunct="1">
              <a:lnSpc>
                <a:spcPct val="90000"/>
              </a:lnSpc>
            </a:pPr>
            <a:r>
              <a:rPr lang="en-US" sz="2800"/>
              <a:t>Larry is a third grader who was evaluated at the request of his parents because of their concern about his chronic problems with spelling and written language</a:t>
            </a:r>
          </a:p>
          <a:p>
            <a:pPr eaLnBrk="1" hangingPunct="1">
              <a:lnSpc>
                <a:spcPct val="90000"/>
              </a:lnSpc>
            </a:pPr>
            <a:r>
              <a:rPr lang="en-US" sz="2800"/>
              <a:t>Larry likes to read but he has spelling problems  </a:t>
            </a:r>
          </a:p>
          <a:p>
            <a:pPr eaLnBrk="1" hangingPunct="1">
              <a:lnSpc>
                <a:spcPct val="90000"/>
              </a:lnSpc>
            </a:pPr>
            <a:r>
              <a:rPr lang="en-US" sz="2800"/>
              <a:t>Larry frequently confused the letters b and d and often writes his numbers backwards and  reads words backwards (mop as pom)  </a:t>
            </a:r>
          </a:p>
          <a:p>
            <a:pPr eaLnBrk="1" hangingPunct="1">
              <a:lnSpc>
                <a:spcPct val="90000"/>
              </a:lnSpc>
            </a:pPr>
            <a:r>
              <a:rPr lang="en-US" sz="2800"/>
              <a:t>Larry says certain words within his sentences out of order </a:t>
            </a:r>
          </a:p>
        </p:txBody>
      </p:sp>
      <p:sp>
        <p:nvSpPr>
          <p:cNvPr id="273411" name="Footer Placeholder 3"/>
          <p:cNvSpPr>
            <a:spLocks noGrp="1"/>
          </p:cNvSpPr>
          <p:nvPr>
            <p:ph type="ftr" sz="quarter" idx="4294967295"/>
          </p:nvPr>
        </p:nvSpPr>
        <p:spPr bwMode="auto">
          <a:xfrm>
            <a:off x="767080" y="7253288"/>
            <a:ext cx="2768600" cy="365125"/>
          </a:xfrm>
          <a:prstGeom prst="rect">
            <a:avLst/>
          </a:prstGeom>
          <a:ln>
            <a:miter lim="800000"/>
            <a:headEnd/>
            <a:tailEnd/>
          </a:ln>
        </p:spPr>
        <p:txBody>
          <a:bodyPr wrap="square" lIns="91440" tIns="45720" rIns="91440" bIns="45720" numCol="1" anchorCtr="0" compatLnSpc="1">
            <a:prstTxWarp prst="textNoShape">
              <a:avLst/>
            </a:prstTxWarp>
          </a:bodyPr>
          <a:lstStyle/>
          <a:p>
            <a:pPr>
              <a:defRPr/>
            </a:pPr>
            <a:r>
              <a:rPr lang="en-US"/>
              <a:t>Jack A. Naglieri, Ph.D.  George Mason Univ, Fairfax, VA 22030.  naglieri@gmu.edu</a:t>
            </a:r>
            <a:endParaRPr lang="en-US">
              <a:solidFill>
                <a:srgbClr val="FFFF00"/>
              </a:solidFill>
            </a:endParaRPr>
          </a:p>
        </p:txBody>
      </p:sp>
      <p:sp>
        <p:nvSpPr>
          <p:cNvPr id="273412" name="Slide Number Placeholder 4"/>
          <p:cNvSpPr>
            <a:spLocks noGrp="1"/>
          </p:cNvSpPr>
          <p:nvPr>
            <p:ph type="sldNum" sz="quarter" idx="12"/>
          </p:nvPr>
        </p:nvSpPr>
        <p:spPr bwMode="auto">
          <a:ln>
            <a:miter lim="800000"/>
            <a:headEnd/>
            <a:tailEnd/>
          </a:ln>
        </p:spPr>
        <p:txBody>
          <a:bodyPr wrap="square" lIns="91440" tIns="45720" rIns="91440" bIns="45720" numCol="1" anchorCtr="0" compatLnSpc="1">
            <a:prstTxWarp prst="textNoShape">
              <a:avLst/>
            </a:prstTxWarp>
          </a:bodyPr>
          <a:lstStyle/>
          <a:p>
            <a:pPr>
              <a:defRPr/>
            </a:pPr>
            <a:fld id="{14403FEB-1E9F-4E55-8B89-ED7232157A93}" type="slidenum">
              <a:rPr lang="en-US" smtClean="0"/>
              <a:pPr>
                <a:defRPr/>
              </a:pPr>
              <a:t>204</a:t>
            </a:fld>
            <a:endParaRPr lang="en-US"/>
          </a:p>
        </p:txBody>
      </p:sp>
      <p:sp>
        <p:nvSpPr>
          <p:cNvPr id="1393666" name="Rectangle 2"/>
          <p:cNvSpPr>
            <a:spLocks noGrp="1" noChangeArrowheads="1"/>
          </p:cNvSpPr>
          <p:nvPr>
            <p:ph type="title"/>
          </p:nvPr>
        </p:nvSpPr>
        <p:spPr/>
        <p:txBody>
          <a:bodyPr/>
          <a:lstStyle/>
          <a:p>
            <a:pPr eaLnBrk="1" fontAlgn="auto" hangingPunct="1">
              <a:spcAft>
                <a:spcPts val="0"/>
              </a:spcAft>
              <a:defRPr/>
            </a:pPr>
            <a:r>
              <a:rPr lang="en-US"/>
              <a:t>Case of Larry</a:t>
            </a:r>
          </a:p>
        </p:txBody>
      </p:sp>
    </p:spTree>
    <p:extLst>
      <p:ext uri="{BB962C8B-B14F-4D97-AF65-F5344CB8AC3E}">
        <p14:creationId xmlns:p14="http://schemas.microsoft.com/office/powerpoint/2010/main" val="3200271300"/>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3"/>
          <p:cNvSpPr>
            <a:spLocks noGrp="1" noChangeArrowheads="1"/>
          </p:cNvSpPr>
          <p:nvPr>
            <p:ph idx="1"/>
          </p:nvPr>
        </p:nvSpPr>
        <p:spPr>
          <a:xfrm>
            <a:off x="457200" y="1365250"/>
            <a:ext cx="8229600" cy="4641850"/>
          </a:xfrm>
        </p:spPr>
        <p:txBody>
          <a:bodyPr/>
          <a:lstStyle/>
          <a:p>
            <a:pPr eaLnBrk="1" hangingPunct="1"/>
            <a:endParaRPr lang="en-US"/>
          </a:p>
        </p:txBody>
      </p:sp>
      <p:sp>
        <p:nvSpPr>
          <p:cNvPr id="274435" name="Footer Placeholder 3"/>
          <p:cNvSpPr>
            <a:spLocks noGrp="1"/>
          </p:cNvSpPr>
          <p:nvPr>
            <p:ph type="ftr" sz="quarter" idx="4294967295"/>
          </p:nvPr>
        </p:nvSpPr>
        <p:spPr bwMode="auto">
          <a:xfrm>
            <a:off x="767080" y="7253288"/>
            <a:ext cx="2768600" cy="365125"/>
          </a:xfrm>
          <a:prstGeom prst="rect">
            <a:avLst/>
          </a:prstGeom>
          <a:ln>
            <a:miter lim="800000"/>
            <a:headEnd/>
            <a:tailEnd/>
          </a:ln>
        </p:spPr>
        <p:txBody>
          <a:bodyPr wrap="square" lIns="91440" tIns="45720" rIns="91440" bIns="45720" numCol="1" anchorCtr="0" compatLnSpc="1">
            <a:prstTxWarp prst="textNoShape">
              <a:avLst/>
            </a:prstTxWarp>
          </a:bodyPr>
          <a:lstStyle/>
          <a:p>
            <a:pPr>
              <a:defRPr/>
            </a:pPr>
            <a:r>
              <a:rPr lang="en-US"/>
              <a:t>Jack A. Naglieri, Ph.D.  George Mason Univ, Fairfax, VA 22030.  naglieri@gmu.edu</a:t>
            </a:r>
            <a:endParaRPr lang="en-US">
              <a:solidFill>
                <a:srgbClr val="FFFF00"/>
              </a:solidFill>
            </a:endParaRPr>
          </a:p>
        </p:txBody>
      </p:sp>
      <p:sp>
        <p:nvSpPr>
          <p:cNvPr id="274436" name="Slide Number Placeholder 4"/>
          <p:cNvSpPr>
            <a:spLocks noGrp="1"/>
          </p:cNvSpPr>
          <p:nvPr>
            <p:ph type="sldNum" sz="quarter" idx="12"/>
          </p:nvPr>
        </p:nvSpPr>
        <p:spPr bwMode="auto">
          <a:ln>
            <a:miter lim="800000"/>
            <a:headEnd/>
            <a:tailEnd/>
          </a:ln>
        </p:spPr>
        <p:txBody>
          <a:bodyPr wrap="square" lIns="91440" tIns="45720" rIns="91440" bIns="45720" numCol="1" anchorCtr="0" compatLnSpc="1">
            <a:prstTxWarp prst="textNoShape">
              <a:avLst/>
            </a:prstTxWarp>
          </a:bodyPr>
          <a:lstStyle/>
          <a:p>
            <a:pPr>
              <a:defRPr/>
            </a:pPr>
            <a:fld id="{28D84F69-6B25-46D5-A5FA-C6E5CE676827}" type="slidenum">
              <a:rPr lang="en-US" smtClean="0"/>
              <a:pPr>
                <a:defRPr/>
              </a:pPr>
              <a:t>205</a:t>
            </a:fld>
            <a:endParaRPr lang="en-US"/>
          </a:p>
        </p:txBody>
      </p:sp>
      <p:sp>
        <p:nvSpPr>
          <p:cNvPr id="1394690" name="Rectangle 2"/>
          <p:cNvSpPr>
            <a:spLocks noGrp="1" noChangeArrowheads="1"/>
          </p:cNvSpPr>
          <p:nvPr>
            <p:ph type="title"/>
          </p:nvPr>
        </p:nvSpPr>
        <p:spPr/>
        <p:txBody>
          <a:bodyPr/>
          <a:lstStyle/>
          <a:p>
            <a:pPr eaLnBrk="1" fontAlgn="auto" hangingPunct="1">
              <a:spcAft>
                <a:spcPts val="0"/>
              </a:spcAft>
              <a:defRPr/>
            </a:pPr>
            <a:r>
              <a:rPr lang="en-US"/>
              <a:t>Larry’s PASS scores</a:t>
            </a:r>
          </a:p>
        </p:txBody>
      </p:sp>
      <p:pic>
        <p:nvPicPr>
          <p:cNvPr id="27546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7550" y="1250950"/>
            <a:ext cx="8172450" cy="4840288"/>
          </a:xfrm>
          <a:prstGeom prst="rect">
            <a:avLst/>
          </a:prstGeom>
          <a:noFill/>
          <a:ln w="9525">
            <a:noFill/>
            <a:miter lim="800000"/>
            <a:headEnd/>
            <a:tailEnd/>
          </a:ln>
        </p:spPr>
      </p:pic>
    </p:spTree>
    <p:extLst>
      <p:ext uri="{BB962C8B-B14F-4D97-AF65-F5344CB8AC3E}">
        <p14:creationId xmlns:p14="http://schemas.microsoft.com/office/powerpoint/2010/main" val="254294627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3"/>
          <p:cNvSpPr>
            <a:spLocks noGrp="1" noChangeArrowheads="1"/>
          </p:cNvSpPr>
          <p:nvPr>
            <p:ph idx="1"/>
          </p:nvPr>
        </p:nvSpPr>
        <p:spPr>
          <a:xfrm>
            <a:off x="457200" y="1365250"/>
            <a:ext cx="8229600" cy="4641850"/>
          </a:xfrm>
        </p:spPr>
        <p:txBody>
          <a:bodyPr/>
          <a:lstStyle/>
          <a:p>
            <a:pPr eaLnBrk="1" hangingPunct="1"/>
            <a:r>
              <a:rPr lang="en-US"/>
              <a:t>Letter Word Recognition 	83</a:t>
            </a:r>
          </a:p>
          <a:p>
            <a:pPr eaLnBrk="1" hangingPunct="1"/>
            <a:r>
              <a:rPr lang="en-US"/>
              <a:t>Written Expression		81</a:t>
            </a:r>
          </a:p>
          <a:p>
            <a:pPr eaLnBrk="1" hangingPunct="1"/>
            <a:r>
              <a:rPr lang="en-US"/>
              <a:t>Word Attack			86</a:t>
            </a:r>
          </a:p>
          <a:p>
            <a:pPr eaLnBrk="1" hangingPunct="1"/>
            <a:r>
              <a:rPr lang="en-US"/>
              <a:t>Decoding Fluency		81</a:t>
            </a:r>
          </a:p>
          <a:p>
            <a:pPr eaLnBrk="1" hangingPunct="1"/>
            <a:endParaRPr lang="en-US"/>
          </a:p>
        </p:txBody>
      </p:sp>
      <p:sp>
        <p:nvSpPr>
          <p:cNvPr id="275459" name="Footer Placeholder 3"/>
          <p:cNvSpPr>
            <a:spLocks noGrp="1"/>
          </p:cNvSpPr>
          <p:nvPr>
            <p:ph type="ftr" sz="quarter" idx="4294967295"/>
          </p:nvPr>
        </p:nvSpPr>
        <p:spPr bwMode="auto">
          <a:xfrm>
            <a:off x="767080" y="7253288"/>
            <a:ext cx="2768600" cy="365125"/>
          </a:xfrm>
          <a:prstGeom prst="rect">
            <a:avLst/>
          </a:prstGeom>
          <a:ln>
            <a:miter lim="800000"/>
            <a:headEnd/>
            <a:tailEnd/>
          </a:ln>
        </p:spPr>
        <p:txBody>
          <a:bodyPr wrap="square" lIns="91440" tIns="45720" rIns="91440" bIns="45720" numCol="1" anchorCtr="0" compatLnSpc="1">
            <a:prstTxWarp prst="textNoShape">
              <a:avLst/>
            </a:prstTxWarp>
          </a:bodyPr>
          <a:lstStyle/>
          <a:p>
            <a:pPr>
              <a:defRPr/>
            </a:pPr>
            <a:r>
              <a:rPr lang="en-US"/>
              <a:t>Jack A. Naglieri, Ph.D.  George Mason Univ, Fairfax, VA 22030.  naglieri@gmu.edu</a:t>
            </a:r>
            <a:endParaRPr lang="en-US">
              <a:solidFill>
                <a:srgbClr val="FFFF00"/>
              </a:solidFill>
            </a:endParaRPr>
          </a:p>
        </p:txBody>
      </p:sp>
      <p:sp>
        <p:nvSpPr>
          <p:cNvPr id="275460" name="Slide Number Placeholder 4"/>
          <p:cNvSpPr>
            <a:spLocks noGrp="1"/>
          </p:cNvSpPr>
          <p:nvPr>
            <p:ph type="sldNum" sz="quarter" idx="12"/>
          </p:nvPr>
        </p:nvSpPr>
        <p:spPr bwMode="auto">
          <a:ln>
            <a:miter lim="800000"/>
            <a:headEnd/>
            <a:tailEnd/>
          </a:ln>
        </p:spPr>
        <p:txBody>
          <a:bodyPr wrap="square" lIns="91440" tIns="45720" rIns="91440" bIns="45720" numCol="1" anchorCtr="0" compatLnSpc="1">
            <a:prstTxWarp prst="textNoShape">
              <a:avLst/>
            </a:prstTxWarp>
          </a:bodyPr>
          <a:lstStyle/>
          <a:p>
            <a:pPr>
              <a:defRPr/>
            </a:pPr>
            <a:fld id="{678550A4-AFAB-4718-937A-CF388D045F7B}" type="slidenum">
              <a:rPr lang="en-US" smtClean="0"/>
              <a:pPr>
                <a:defRPr/>
              </a:pPr>
              <a:t>206</a:t>
            </a:fld>
            <a:endParaRPr lang="en-US"/>
          </a:p>
        </p:txBody>
      </p:sp>
      <p:sp>
        <p:nvSpPr>
          <p:cNvPr id="1396738" name="Rectangle 2"/>
          <p:cNvSpPr>
            <a:spLocks noGrp="1" noChangeArrowheads="1"/>
          </p:cNvSpPr>
          <p:nvPr>
            <p:ph type="title"/>
          </p:nvPr>
        </p:nvSpPr>
        <p:spPr/>
        <p:txBody>
          <a:bodyPr/>
          <a:lstStyle/>
          <a:p>
            <a:pPr eaLnBrk="1" fontAlgn="auto" hangingPunct="1">
              <a:spcAft>
                <a:spcPts val="0"/>
              </a:spcAft>
              <a:defRPr/>
            </a:pPr>
            <a:r>
              <a:rPr lang="en-US"/>
              <a:t>Larry’s Achievement Scores</a:t>
            </a:r>
          </a:p>
        </p:txBody>
      </p:sp>
    </p:spTree>
    <p:extLst>
      <p:ext uri="{BB962C8B-B14F-4D97-AF65-F5344CB8AC3E}">
        <p14:creationId xmlns:p14="http://schemas.microsoft.com/office/powerpoint/2010/main" val="2802100404"/>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7" name="Rectangle 3"/>
          <p:cNvSpPr>
            <a:spLocks noGrp="1" noChangeArrowheads="1"/>
          </p:cNvSpPr>
          <p:nvPr>
            <p:ph idx="1"/>
          </p:nvPr>
        </p:nvSpPr>
        <p:spPr>
          <a:xfrm>
            <a:off x="457200" y="1365250"/>
            <a:ext cx="8229600" cy="4641850"/>
          </a:xfrm>
        </p:spPr>
        <p:txBody>
          <a:bodyPr>
            <a:normAutofit/>
          </a:bodyPr>
          <a:lstStyle/>
          <a:p>
            <a:pPr marL="365760" indent="-256032" eaLnBrk="1" fontAlgn="auto" hangingPunct="1">
              <a:spcAft>
                <a:spcPts val="0"/>
              </a:spcAft>
              <a:buFont typeface="Wingdings 3"/>
              <a:buChar char=""/>
              <a:defRPr/>
            </a:pPr>
            <a:r>
              <a:rPr lang="en-US" sz="2800"/>
              <a:t>Meets the definition of SLD</a:t>
            </a:r>
          </a:p>
          <a:p>
            <a:pPr marL="621792" lvl="1" eaLnBrk="1" fontAlgn="auto" hangingPunct="1">
              <a:spcBef>
                <a:spcPts val="324"/>
              </a:spcBef>
              <a:spcAft>
                <a:spcPts val="0"/>
              </a:spcAft>
              <a:defRPr/>
            </a:pPr>
            <a:r>
              <a:rPr lang="en-US" sz="2400"/>
              <a:t>“… a disorder in 1 or more of the basic psychological processes involved in understanding or in using language, spoken or written, which disorder may manifest itself in the imperfect ability to listen, think, speak, read, write, spell, or do mathematical calculations.”</a:t>
            </a:r>
          </a:p>
          <a:p>
            <a:pPr marL="365760" indent="-256032" eaLnBrk="1" fontAlgn="auto" hangingPunct="1">
              <a:spcAft>
                <a:spcPts val="0"/>
              </a:spcAft>
              <a:buFont typeface="Wingdings 3"/>
              <a:buChar char=""/>
              <a:defRPr/>
            </a:pPr>
            <a:endParaRPr lang="en-US" sz="2800"/>
          </a:p>
        </p:txBody>
      </p:sp>
      <p:sp>
        <p:nvSpPr>
          <p:cNvPr id="276483" name="Footer Placeholder 3"/>
          <p:cNvSpPr>
            <a:spLocks noGrp="1"/>
          </p:cNvSpPr>
          <p:nvPr>
            <p:ph type="ftr" sz="quarter" idx="4294967295"/>
          </p:nvPr>
        </p:nvSpPr>
        <p:spPr bwMode="auto">
          <a:xfrm>
            <a:off x="767080" y="7253288"/>
            <a:ext cx="2768600" cy="365125"/>
          </a:xfrm>
          <a:prstGeom prst="rect">
            <a:avLst/>
          </a:prstGeom>
          <a:ln>
            <a:miter lim="800000"/>
            <a:headEnd/>
            <a:tailEnd/>
          </a:ln>
        </p:spPr>
        <p:txBody>
          <a:bodyPr wrap="square" lIns="91440" tIns="45720" rIns="91440" bIns="45720" numCol="1" anchorCtr="0" compatLnSpc="1">
            <a:prstTxWarp prst="textNoShape">
              <a:avLst/>
            </a:prstTxWarp>
          </a:bodyPr>
          <a:lstStyle/>
          <a:p>
            <a:pPr>
              <a:defRPr/>
            </a:pPr>
            <a:r>
              <a:rPr lang="en-US"/>
              <a:t>Jack A. Naglieri, Ph.D.  George Mason Univ, Fairfax, VA 22030.  naglieri@gmu.edu</a:t>
            </a:r>
            <a:endParaRPr lang="en-US">
              <a:solidFill>
                <a:srgbClr val="FFFF00"/>
              </a:solidFill>
            </a:endParaRPr>
          </a:p>
        </p:txBody>
      </p:sp>
      <p:sp>
        <p:nvSpPr>
          <p:cNvPr id="276484" name="Slide Number Placeholder 4"/>
          <p:cNvSpPr>
            <a:spLocks noGrp="1"/>
          </p:cNvSpPr>
          <p:nvPr>
            <p:ph type="sldNum" sz="quarter" idx="12"/>
          </p:nvPr>
        </p:nvSpPr>
        <p:spPr bwMode="auto">
          <a:ln>
            <a:miter lim="800000"/>
            <a:headEnd/>
            <a:tailEnd/>
          </a:ln>
        </p:spPr>
        <p:txBody>
          <a:bodyPr wrap="square" lIns="91440" tIns="45720" rIns="91440" bIns="45720" numCol="1" anchorCtr="0" compatLnSpc="1">
            <a:prstTxWarp prst="textNoShape">
              <a:avLst/>
            </a:prstTxWarp>
          </a:bodyPr>
          <a:lstStyle/>
          <a:p>
            <a:pPr>
              <a:defRPr/>
            </a:pPr>
            <a:fld id="{268BAC30-8088-4232-9EB1-966F8B9DF99E}" type="slidenum">
              <a:rPr lang="en-US" smtClean="0"/>
              <a:pPr>
                <a:defRPr/>
              </a:pPr>
              <a:t>207</a:t>
            </a:fld>
            <a:endParaRPr lang="en-US"/>
          </a:p>
        </p:txBody>
      </p:sp>
      <p:sp>
        <p:nvSpPr>
          <p:cNvPr id="1188866" name="Rectangle 2"/>
          <p:cNvSpPr>
            <a:spLocks noGrp="1" noChangeArrowheads="1"/>
          </p:cNvSpPr>
          <p:nvPr>
            <p:ph type="title"/>
          </p:nvPr>
        </p:nvSpPr>
        <p:spPr/>
        <p:txBody>
          <a:bodyPr/>
          <a:lstStyle/>
          <a:p>
            <a:pPr eaLnBrk="1" fontAlgn="auto" hangingPunct="1">
              <a:spcAft>
                <a:spcPts val="0"/>
              </a:spcAft>
              <a:defRPr/>
            </a:pPr>
            <a:r>
              <a:rPr lang="en-US" sz="3600"/>
              <a:t>Larry</a:t>
            </a:r>
          </a:p>
        </p:txBody>
      </p:sp>
    </p:spTree>
    <p:extLst>
      <p:ext uri="{BB962C8B-B14F-4D97-AF65-F5344CB8AC3E}">
        <p14:creationId xmlns:p14="http://schemas.microsoft.com/office/powerpoint/2010/main" val="3013840523"/>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21" name="Rectangle 3"/>
          <p:cNvSpPr>
            <a:spLocks noGrp="1" noChangeArrowheads="1"/>
          </p:cNvSpPr>
          <p:nvPr>
            <p:ph idx="1"/>
          </p:nvPr>
        </p:nvSpPr>
        <p:spPr>
          <a:xfrm>
            <a:off x="457200" y="1365250"/>
            <a:ext cx="8229600" cy="4641850"/>
          </a:xfrm>
        </p:spPr>
        <p:txBody>
          <a:bodyPr>
            <a:normAutofit/>
          </a:bodyPr>
          <a:lstStyle/>
          <a:p>
            <a:pPr marL="365760" indent="-256032" eaLnBrk="1" fontAlgn="auto" hangingPunct="1">
              <a:lnSpc>
                <a:spcPct val="80000"/>
              </a:lnSpc>
              <a:spcAft>
                <a:spcPts val="0"/>
              </a:spcAft>
              <a:buFont typeface="Wingdings 3"/>
              <a:buChar char=""/>
              <a:defRPr/>
            </a:pPr>
            <a:r>
              <a:rPr lang="en-US" sz="2800"/>
              <a:t>Larry attended nine one-hour sessions three times a week over the course of approximately 3 weeks</a:t>
            </a:r>
          </a:p>
          <a:p>
            <a:pPr marL="365760" indent="-256032" eaLnBrk="1" fontAlgn="auto" hangingPunct="1">
              <a:lnSpc>
                <a:spcPct val="80000"/>
              </a:lnSpc>
              <a:spcAft>
                <a:spcPts val="0"/>
              </a:spcAft>
              <a:buFont typeface="Wingdings 3"/>
              <a:buChar char=""/>
              <a:defRPr/>
            </a:pPr>
            <a:r>
              <a:rPr lang="en-US" sz="2800"/>
              <a:t>During this time Larry received individualized instruction and completed four tasks from the PASS Reading Enhancement Program (PREP; see Naglieri &amp; Das, 2005) </a:t>
            </a:r>
          </a:p>
          <a:p>
            <a:pPr marL="621792" lvl="1" eaLnBrk="1" fontAlgn="auto" hangingPunct="1">
              <a:lnSpc>
                <a:spcPct val="80000"/>
              </a:lnSpc>
              <a:spcBef>
                <a:spcPts val="324"/>
              </a:spcBef>
              <a:spcAft>
                <a:spcPts val="0"/>
              </a:spcAft>
              <a:defRPr/>
            </a:pPr>
            <a:r>
              <a:rPr lang="en-US" sz="2400"/>
              <a:t>The PREP tasks focused on improving the use of Successive processing strategies. </a:t>
            </a:r>
          </a:p>
          <a:p>
            <a:pPr marL="365760" indent="-256032" eaLnBrk="1" fontAlgn="auto" hangingPunct="1">
              <a:lnSpc>
                <a:spcPct val="80000"/>
              </a:lnSpc>
              <a:spcAft>
                <a:spcPts val="0"/>
              </a:spcAft>
              <a:buFont typeface="Wingdings 3"/>
              <a:buChar char=""/>
              <a:defRPr/>
            </a:pPr>
            <a:r>
              <a:rPr lang="en-US" sz="2800"/>
              <a:t>Larry completed several homework assignments as a way of practicing the various rules and skills being taught</a:t>
            </a:r>
          </a:p>
        </p:txBody>
      </p:sp>
      <p:sp>
        <p:nvSpPr>
          <p:cNvPr id="277507" name="Footer Placeholder 3"/>
          <p:cNvSpPr>
            <a:spLocks noGrp="1"/>
          </p:cNvSpPr>
          <p:nvPr>
            <p:ph type="ftr" sz="quarter" idx="4294967295"/>
          </p:nvPr>
        </p:nvSpPr>
        <p:spPr bwMode="auto">
          <a:xfrm>
            <a:off x="767080" y="7253288"/>
            <a:ext cx="2768600" cy="365125"/>
          </a:xfrm>
          <a:prstGeom prst="rect">
            <a:avLst/>
          </a:prstGeom>
          <a:ln>
            <a:miter lim="800000"/>
            <a:headEnd/>
            <a:tailEnd/>
          </a:ln>
        </p:spPr>
        <p:txBody>
          <a:bodyPr wrap="square" lIns="91440" tIns="45720" rIns="91440" bIns="45720" numCol="1" anchorCtr="0" compatLnSpc="1">
            <a:prstTxWarp prst="textNoShape">
              <a:avLst/>
            </a:prstTxWarp>
          </a:bodyPr>
          <a:lstStyle/>
          <a:p>
            <a:pPr>
              <a:defRPr/>
            </a:pPr>
            <a:r>
              <a:rPr lang="en-US"/>
              <a:t>Jack A. Naglieri, Ph.D.  George Mason Univ, Fairfax, VA 22030.  naglieri@gmu.edu</a:t>
            </a:r>
            <a:endParaRPr lang="en-US">
              <a:solidFill>
                <a:srgbClr val="FFFF00"/>
              </a:solidFill>
            </a:endParaRPr>
          </a:p>
        </p:txBody>
      </p:sp>
      <p:sp>
        <p:nvSpPr>
          <p:cNvPr id="277508" name="Slide Number Placeholder 4"/>
          <p:cNvSpPr>
            <a:spLocks noGrp="1"/>
          </p:cNvSpPr>
          <p:nvPr>
            <p:ph type="sldNum" sz="quarter" idx="12"/>
          </p:nvPr>
        </p:nvSpPr>
        <p:spPr bwMode="auto">
          <a:ln>
            <a:miter lim="800000"/>
            <a:headEnd/>
            <a:tailEnd/>
          </a:ln>
        </p:spPr>
        <p:txBody>
          <a:bodyPr wrap="square" lIns="91440" tIns="45720" rIns="91440" bIns="45720" numCol="1" anchorCtr="0" compatLnSpc="1">
            <a:prstTxWarp prst="textNoShape">
              <a:avLst/>
            </a:prstTxWarp>
          </a:bodyPr>
          <a:lstStyle/>
          <a:p>
            <a:pPr>
              <a:defRPr/>
            </a:pPr>
            <a:fld id="{82572988-CD61-4D41-A110-5635BE2D7C46}" type="slidenum">
              <a:rPr lang="en-US" smtClean="0"/>
              <a:pPr>
                <a:defRPr/>
              </a:pPr>
              <a:t>208</a:t>
            </a:fld>
            <a:endParaRPr lang="en-US"/>
          </a:p>
        </p:txBody>
      </p:sp>
      <p:sp>
        <p:nvSpPr>
          <p:cNvPr id="1397762" name="Rectangle 2"/>
          <p:cNvSpPr>
            <a:spLocks noGrp="1" noChangeArrowheads="1"/>
          </p:cNvSpPr>
          <p:nvPr>
            <p:ph type="title"/>
          </p:nvPr>
        </p:nvSpPr>
        <p:spPr/>
        <p:txBody>
          <a:bodyPr/>
          <a:lstStyle/>
          <a:p>
            <a:pPr eaLnBrk="1" fontAlgn="auto" hangingPunct="1">
              <a:spcAft>
                <a:spcPts val="0"/>
              </a:spcAft>
              <a:defRPr/>
            </a:pPr>
            <a:r>
              <a:rPr lang="en-US"/>
              <a:t>PREP Intervention</a:t>
            </a:r>
          </a:p>
        </p:txBody>
      </p:sp>
    </p:spTree>
    <p:extLst>
      <p:ext uri="{BB962C8B-B14F-4D97-AF65-F5344CB8AC3E}">
        <p14:creationId xmlns:p14="http://schemas.microsoft.com/office/powerpoint/2010/main" val="3267786127"/>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3"/>
          <p:cNvSpPr>
            <a:spLocks noGrp="1" noChangeArrowheads="1"/>
          </p:cNvSpPr>
          <p:nvPr>
            <p:ph idx="1"/>
          </p:nvPr>
        </p:nvSpPr>
        <p:spPr>
          <a:xfrm>
            <a:off x="457200" y="1365250"/>
            <a:ext cx="8229600" cy="4641850"/>
          </a:xfrm>
        </p:spPr>
        <p:txBody>
          <a:bodyPr/>
          <a:lstStyle/>
          <a:p>
            <a:pPr eaLnBrk="1" hangingPunct="1"/>
            <a:endParaRPr lang="en-US"/>
          </a:p>
        </p:txBody>
      </p:sp>
      <p:sp>
        <p:nvSpPr>
          <p:cNvPr id="278531" name="Footer Placeholder 3"/>
          <p:cNvSpPr>
            <a:spLocks noGrp="1"/>
          </p:cNvSpPr>
          <p:nvPr>
            <p:ph type="ftr" sz="quarter" idx="4294967295"/>
          </p:nvPr>
        </p:nvSpPr>
        <p:spPr bwMode="auto">
          <a:xfrm>
            <a:off x="767080" y="7253288"/>
            <a:ext cx="2768600" cy="365125"/>
          </a:xfrm>
          <a:prstGeom prst="rect">
            <a:avLst/>
          </a:prstGeom>
          <a:ln>
            <a:miter lim="800000"/>
            <a:headEnd/>
            <a:tailEnd/>
          </a:ln>
        </p:spPr>
        <p:txBody>
          <a:bodyPr wrap="square" lIns="91440" tIns="45720" rIns="91440" bIns="45720" numCol="1" anchorCtr="0" compatLnSpc="1">
            <a:prstTxWarp prst="textNoShape">
              <a:avLst/>
            </a:prstTxWarp>
          </a:bodyPr>
          <a:lstStyle/>
          <a:p>
            <a:pPr>
              <a:defRPr/>
            </a:pPr>
            <a:r>
              <a:rPr lang="en-US"/>
              <a:t>Jack A. Naglieri, Ph.D.  George Mason Univ, Fairfax, VA 22030.  naglieri@gmu.edu</a:t>
            </a:r>
            <a:endParaRPr lang="en-US">
              <a:solidFill>
                <a:srgbClr val="FFFF00"/>
              </a:solidFill>
            </a:endParaRPr>
          </a:p>
        </p:txBody>
      </p:sp>
      <p:sp>
        <p:nvSpPr>
          <p:cNvPr id="278532" name="Slide Number Placeholder 4"/>
          <p:cNvSpPr>
            <a:spLocks noGrp="1"/>
          </p:cNvSpPr>
          <p:nvPr>
            <p:ph type="sldNum" sz="quarter" idx="12"/>
          </p:nvPr>
        </p:nvSpPr>
        <p:spPr bwMode="auto">
          <a:ln>
            <a:miter lim="800000"/>
            <a:headEnd/>
            <a:tailEnd/>
          </a:ln>
        </p:spPr>
        <p:txBody>
          <a:bodyPr wrap="square" lIns="91440" tIns="45720" rIns="91440" bIns="45720" numCol="1" anchorCtr="0" compatLnSpc="1">
            <a:prstTxWarp prst="textNoShape">
              <a:avLst/>
            </a:prstTxWarp>
          </a:bodyPr>
          <a:lstStyle/>
          <a:p>
            <a:pPr>
              <a:defRPr/>
            </a:pPr>
            <a:fld id="{47FBC2A6-9FE7-4EBF-91FE-381C3C840D8B}" type="slidenum">
              <a:rPr lang="en-US" smtClean="0"/>
              <a:pPr>
                <a:defRPr/>
              </a:pPr>
              <a:t>209</a:t>
            </a:fld>
            <a:endParaRPr lang="en-US"/>
          </a:p>
        </p:txBody>
      </p:sp>
      <p:sp>
        <p:nvSpPr>
          <p:cNvPr id="1395714" name="Rectangle 2"/>
          <p:cNvSpPr>
            <a:spLocks noGrp="1" noChangeArrowheads="1"/>
          </p:cNvSpPr>
          <p:nvPr>
            <p:ph type="title"/>
          </p:nvPr>
        </p:nvSpPr>
        <p:spPr/>
        <p:txBody>
          <a:bodyPr/>
          <a:lstStyle/>
          <a:p>
            <a:pPr eaLnBrk="1" fontAlgn="auto" hangingPunct="1">
              <a:spcAft>
                <a:spcPts val="0"/>
              </a:spcAft>
              <a:defRPr/>
            </a:pPr>
            <a:r>
              <a:rPr lang="en-US"/>
              <a:t>Larry’s Pre-Post skills scores</a:t>
            </a:r>
          </a:p>
        </p:txBody>
      </p:sp>
      <p:grpSp>
        <p:nvGrpSpPr>
          <p:cNvPr id="279558" name="Group 4"/>
          <p:cNvGrpSpPr>
            <a:grpSpLocks/>
          </p:cNvGrpSpPr>
          <p:nvPr/>
        </p:nvGrpSpPr>
        <p:grpSpPr bwMode="auto">
          <a:xfrm>
            <a:off x="700088" y="1255713"/>
            <a:ext cx="8215312" cy="4816475"/>
            <a:chOff x="2112" y="3382"/>
            <a:chExt cx="8790" cy="5250"/>
          </a:xfrm>
        </p:grpSpPr>
        <p:pic>
          <p:nvPicPr>
            <p:cNvPr id="27955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12" y="3382"/>
              <a:ext cx="8790" cy="5250"/>
            </a:xfrm>
            <a:prstGeom prst="rect">
              <a:avLst/>
            </a:prstGeom>
            <a:noFill/>
            <a:ln w="9525">
              <a:noFill/>
              <a:miter lim="800000"/>
              <a:headEnd/>
              <a:tailEnd/>
            </a:ln>
          </p:spPr>
        </p:pic>
        <p:sp>
          <p:nvSpPr>
            <p:cNvPr id="279560" name="Rectangle 6"/>
            <p:cNvSpPr>
              <a:spLocks noChangeArrowheads="1"/>
            </p:cNvSpPr>
            <p:nvPr/>
          </p:nvSpPr>
          <p:spPr bwMode="auto">
            <a:xfrm>
              <a:off x="2527" y="3556"/>
              <a:ext cx="5334" cy="367"/>
            </a:xfrm>
            <a:prstGeom prst="rect">
              <a:avLst/>
            </a:prstGeom>
            <a:solidFill>
              <a:srgbClr val="FFFFFF"/>
            </a:solidFill>
            <a:ln w="9525">
              <a:noFill/>
              <a:miter lim="800000"/>
              <a:headEnd/>
              <a:tailEnd/>
            </a:ln>
          </p:spPr>
          <p:txBody>
            <a:bodyPr/>
            <a:lstStyle/>
            <a:p>
              <a:endParaRPr lang="en-US"/>
            </a:p>
          </p:txBody>
        </p:sp>
      </p:grpSp>
    </p:spTree>
    <p:extLst>
      <p:ext uri="{BB962C8B-B14F-4D97-AF65-F5344CB8AC3E}">
        <p14:creationId xmlns:p14="http://schemas.microsoft.com/office/powerpoint/2010/main" val="1765369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a:t>CAS2 Online Report Text</a:t>
            </a:r>
          </a:p>
        </p:txBody>
      </p:sp>
      <p:sp>
        <p:nvSpPr>
          <p:cNvPr id="4" name="Slide Number Placeholder 3"/>
          <p:cNvSpPr>
            <a:spLocks noGrp="1"/>
          </p:cNvSpPr>
          <p:nvPr>
            <p:ph type="sldNum" sz="quarter" idx="12"/>
          </p:nvPr>
        </p:nvSpPr>
        <p:spPr/>
        <p:txBody>
          <a:bodyPr/>
          <a:lstStyle/>
          <a:p>
            <a:pPr>
              <a:defRPr/>
            </a:pPr>
            <a:fld id="{B5038878-31BC-41E9-8299-8AFEA2B13F5C}" type="slidenum">
              <a:rPr lang="en-US" smtClean="0"/>
              <a:pPr>
                <a:defRPr/>
              </a:pPr>
              <a:t>21</a:t>
            </a:fld>
            <a:endParaRPr lang="en-US" dirty="0"/>
          </a:p>
        </p:txBody>
      </p:sp>
      <p:pic>
        <p:nvPicPr>
          <p:cNvPr id="5" name="Picture 4" descr="interpretivepdf.php - Mozilla Firefox"/>
          <p:cNvPicPr>
            <a:picLocks noChangeAspect="1"/>
          </p:cNvPicPr>
          <p:nvPr/>
        </p:nvPicPr>
        <p:blipFill rotWithShape="1">
          <a:blip r:embed="rId3" cstate="print">
            <a:extLst>
              <a:ext uri="{28A0092B-C50C-407E-A947-70E740481C1C}">
                <a14:useLocalDpi xmlns:a14="http://schemas.microsoft.com/office/drawing/2010/main" val="0"/>
              </a:ext>
            </a:extLst>
          </a:blip>
          <a:srcRect b="51314"/>
          <a:stretch/>
        </p:blipFill>
        <p:spPr>
          <a:xfrm>
            <a:off x="101600" y="1435100"/>
            <a:ext cx="8826500" cy="5017458"/>
          </a:xfrm>
          <a:prstGeom prst="rect">
            <a:avLst/>
          </a:prstGeom>
          <a:ln>
            <a:solidFill>
              <a:schemeClr val="bg2">
                <a:lumMod val="10000"/>
              </a:schemeClr>
            </a:solidFill>
          </a:ln>
        </p:spPr>
      </p:pic>
    </p:spTree>
    <p:extLst>
      <p:ext uri="{BB962C8B-B14F-4D97-AF65-F5344CB8AC3E}">
        <p14:creationId xmlns:p14="http://schemas.microsoft.com/office/powerpoint/2010/main" val="3258179008"/>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Slide Number Placeholder 3"/>
          <p:cNvSpPr>
            <a:spLocks noGrp="1"/>
          </p:cNvSpPr>
          <p:nvPr>
            <p:ph type="sldNum" sz="quarter" idx="12"/>
          </p:nvPr>
        </p:nvSpPr>
        <p:spPr bwMode="auto">
          <a:ln>
            <a:miter lim="800000"/>
            <a:headEnd/>
            <a:tailEnd/>
          </a:ln>
        </p:spPr>
        <p:txBody>
          <a:bodyPr wrap="square" lIns="91440" tIns="45720" rIns="91440" bIns="45720" numCol="1" anchorCtr="0" compatLnSpc="1">
            <a:prstTxWarp prst="textNoShape">
              <a:avLst/>
            </a:prstTxWarp>
          </a:bodyPr>
          <a:lstStyle/>
          <a:p>
            <a:pPr>
              <a:defRPr/>
            </a:pPr>
            <a:fld id="{FFAB1B58-A3C3-4694-B4A6-836691E6FE8B}" type="slidenum">
              <a:rPr lang="en-US" smtClean="0"/>
              <a:pPr>
                <a:defRPr/>
              </a:pPr>
              <a:t>210</a:t>
            </a:fld>
            <a:endParaRPr lang="en-US"/>
          </a:p>
        </p:txBody>
      </p:sp>
      <p:sp>
        <p:nvSpPr>
          <p:cNvPr id="1401861" name="Rectangle 5"/>
          <p:cNvSpPr>
            <a:spLocks noGrp="1" noChangeArrowheads="1"/>
          </p:cNvSpPr>
          <p:nvPr>
            <p:ph type="title"/>
          </p:nvPr>
        </p:nvSpPr>
        <p:spPr/>
        <p:txBody>
          <a:bodyPr>
            <a:normAutofit fontScale="90000"/>
          </a:bodyPr>
          <a:lstStyle/>
          <a:p>
            <a:pPr eaLnBrk="1" fontAlgn="auto" hangingPunct="1">
              <a:spcAft>
                <a:spcPts val="0"/>
              </a:spcAft>
              <a:defRPr/>
            </a:pPr>
            <a:r>
              <a:rPr lang="en-US" dirty="0"/>
              <a:t>Larry’s Pre-Post </a:t>
            </a:r>
            <a:r>
              <a:rPr lang="en-US" i="1" dirty="0"/>
              <a:t>Standard Scores</a:t>
            </a:r>
          </a:p>
        </p:txBody>
      </p:sp>
      <p:graphicFrame>
        <p:nvGraphicFramePr>
          <p:cNvPr id="5" name="Object 30"/>
          <p:cNvGraphicFramePr>
            <a:graphicFrameLocks noGrp="1" noChangeAspect="1"/>
          </p:cNvGraphicFramePr>
          <p:nvPr>
            <p:ph idx="4294967295"/>
          </p:nvPr>
        </p:nvGraphicFramePr>
        <p:xfrm>
          <a:off x="550863" y="1250950"/>
          <a:ext cx="8128000" cy="47704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27602793"/>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9586" name="Rectangle 2"/>
          <p:cNvSpPr>
            <a:spLocks noGrp="1" noChangeArrowheads="1"/>
          </p:cNvSpPr>
          <p:nvPr>
            <p:ph type="title"/>
          </p:nvPr>
        </p:nvSpPr>
        <p:spPr/>
        <p:txBody>
          <a:bodyPr/>
          <a:lstStyle/>
          <a:p>
            <a:pPr eaLnBrk="1" fontAlgn="auto" hangingPunct="1">
              <a:spcAft>
                <a:spcPts val="0"/>
              </a:spcAft>
              <a:defRPr/>
            </a:pPr>
            <a:r>
              <a:rPr lang="en-US" dirty="0"/>
              <a:t>ADHD – Case of Christopher</a:t>
            </a:r>
          </a:p>
        </p:txBody>
      </p:sp>
      <p:sp>
        <p:nvSpPr>
          <p:cNvPr id="280579" name="Rectangle 3"/>
          <p:cNvSpPr>
            <a:spLocks noGrp="1" noChangeArrowheads="1"/>
          </p:cNvSpPr>
          <p:nvPr>
            <p:ph type="body" idx="1"/>
          </p:nvPr>
        </p:nvSpPr>
        <p:spPr>
          <a:xfrm>
            <a:off x="3922713" y="2932113"/>
            <a:ext cx="4572000" cy="1454150"/>
          </a:xfrm>
        </p:spPr>
        <p:txBody>
          <a:bodyPr/>
          <a:lstStyle/>
          <a:p>
            <a:pPr eaLnBrk="1" hangingPunct="1"/>
            <a:r>
              <a:rPr lang="en-US"/>
              <a:t>Hyperactive-Impulsive</a:t>
            </a:r>
          </a:p>
          <a:p>
            <a:pPr eaLnBrk="1" hangingPunct="1"/>
            <a:r>
              <a:rPr lang="en-US"/>
              <a:t>And</a:t>
            </a:r>
          </a:p>
          <a:p>
            <a:pPr eaLnBrk="1" hangingPunct="1"/>
            <a:r>
              <a:rPr lang="en-US"/>
              <a:t>Inattentive Types</a:t>
            </a:r>
          </a:p>
        </p:txBody>
      </p:sp>
      <p:sp>
        <p:nvSpPr>
          <p:cNvPr id="279556" name="Rectangle 7"/>
          <p:cNvSpPr>
            <a:spLocks noGrp="1" noChangeArrowheads="1"/>
          </p:cNvSpPr>
          <p:nvPr>
            <p:ph type="sldNum" sz="quarter" idx="12"/>
          </p:nvPr>
        </p:nvSpPr>
        <p:spPr bwMode="auto">
          <a:ln>
            <a:miter lim="800000"/>
            <a:headEnd/>
            <a:tailEnd/>
          </a:ln>
        </p:spPr>
        <p:txBody>
          <a:bodyPr wrap="square" lIns="91440" tIns="45720" rIns="91440" bIns="45720" numCol="1" anchorCtr="0" compatLnSpc="1">
            <a:prstTxWarp prst="textNoShape">
              <a:avLst/>
            </a:prstTxWarp>
          </a:bodyPr>
          <a:lstStyle/>
          <a:p>
            <a:pPr>
              <a:defRPr/>
            </a:pPr>
            <a:fld id="{86553C1C-130E-407C-BB98-40DB655170F7}" type="slidenum">
              <a:rPr lang="en-US" smtClean="0"/>
              <a:pPr>
                <a:defRPr/>
              </a:pPr>
              <a:t>211</a:t>
            </a:fld>
            <a:endParaRPr lang="en-US"/>
          </a:p>
        </p:txBody>
      </p:sp>
    </p:spTree>
    <p:extLst>
      <p:ext uri="{BB962C8B-B14F-4D97-AF65-F5344CB8AC3E}">
        <p14:creationId xmlns:p14="http://schemas.microsoft.com/office/powerpoint/2010/main" val="2330694158"/>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3" name="Rectangle 3"/>
          <p:cNvSpPr>
            <a:spLocks noGrp="1" noChangeArrowheads="1"/>
          </p:cNvSpPr>
          <p:nvPr>
            <p:ph sz="half" idx="1"/>
          </p:nvPr>
        </p:nvSpPr>
        <p:spPr>
          <a:xfrm>
            <a:off x="457200" y="1390650"/>
            <a:ext cx="4038600" cy="4616450"/>
          </a:xfrm>
        </p:spPr>
        <p:txBody>
          <a:bodyPr>
            <a:normAutofit lnSpcReduction="10000"/>
          </a:bodyPr>
          <a:lstStyle/>
          <a:p>
            <a:pPr marL="365760" indent="-256032" eaLnBrk="1" fontAlgn="auto" hangingPunct="1">
              <a:lnSpc>
                <a:spcPct val="90000"/>
              </a:lnSpc>
              <a:spcAft>
                <a:spcPts val="0"/>
              </a:spcAft>
              <a:buFont typeface="Wingdings 3"/>
              <a:buChar char=""/>
              <a:defRPr/>
            </a:pPr>
            <a:r>
              <a:rPr lang="en-US"/>
              <a:t>Problems</a:t>
            </a:r>
          </a:p>
          <a:p>
            <a:pPr marL="621792" lvl="1" eaLnBrk="1" fontAlgn="auto" hangingPunct="1">
              <a:lnSpc>
                <a:spcPct val="90000"/>
              </a:lnSpc>
              <a:spcBef>
                <a:spcPts val="324"/>
              </a:spcBef>
              <a:spcAft>
                <a:spcPts val="0"/>
              </a:spcAft>
              <a:buFont typeface="Verdana"/>
              <a:buChar char="◦"/>
              <a:defRPr/>
            </a:pPr>
            <a:r>
              <a:rPr lang="en-US"/>
              <a:t>behavior problems</a:t>
            </a:r>
          </a:p>
          <a:p>
            <a:pPr marL="621792" lvl="1" eaLnBrk="1" fontAlgn="auto" hangingPunct="1">
              <a:lnSpc>
                <a:spcPct val="90000"/>
              </a:lnSpc>
              <a:spcBef>
                <a:spcPts val="324"/>
              </a:spcBef>
              <a:spcAft>
                <a:spcPts val="0"/>
              </a:spcAft>
              <a:buFont typeface="Verdana"/>
              <a:buChar char="◦"/>
              <a:defRPr/>
            </a:pPr>
            <a:r>
              <a:rPr lang="en-US"/>
              <a:t>impulsive &amp; disorganized</a:t>
            </a:r>
          </a:p>
          <a:p>
            <a:pPr marL="621792" lvl="1" eaLnBrk="1" fontAlgn="auto" hangingPunct="1">
              <a:lnSpc>
                <a:spcPct val="90000"/>
              </a:lnSpc>
              <a:spcBef>
                <a:spcPts val="324"/>
              </a:spcBef>
              <a:spcAft>
                <a:spcPts val="0"/>
              </a:spcAft>
              <a:buFont typeface="Verdana"/>
              <a:buChar char="◦"/>
              <a:defRPr/>
            </a:pPr>
            <a:r>
              <a:rPr lang="en-US"/>
              <a:t>forgets assignments</a:t>
            </a:r>
          </a:p>
          <a:p>
            <a:pPr marL="621792" lvl="1" eaLnBrk="1" fontAlgn="auto" hangingPunct="1">
              <a:lnSpc>
                <a:spcPct val="90000"/>
              </a:lnSpc>
              <a:spcBef>
                <a:spcPts val="324"/>
              </a:spcBef>
              <a:spcAft>
                <a:spcPts val="0"/>
              </a:spcAft>
              <a:buFont typeface="Verdana"/>
              <a:buChar char="◦"/>
              <a:defRPr/>
            </a:pPr>
            <a:r>
              <a:rPr lang="en-US"/>
              <a:t>can’t stay on task</a:t>
            </a:r>
          </a:p>
          <a:p>
            <a:pPr marL="621792" lvl="1" eaLnBrk="1" fontAlgn="auto" hangingPunct="1">
              <a:lnSpc>
                <a:spcPct val="90000"/>
              </a:lnSpc>
              <a:spcBef>
                <a:spcPts val="324"/>
              </a:spcBef>
              <a:spcAft>
                <a:spcPts val="0"/>
              </a:spcAft>
              <a:buFont typeface="Verdana"/>
              <a:buChar char="◦"/>
              <a:defRPr/>
            </a:pPr>
            <a:r>
              <a:rPr lang="en-US"/>
              <a:t>poor grades</a:t>
            </a:r>
          </a:p>
          <a:p>
            <a:pPr marL="365760" indent="-256032" eaLnBrk="1" fontAlgn="auto" hangingPunct="1">
              <a:lnSpc>
                <a:spcPct val="90000"/>
              </a:lnSpc>
              <a:spcAft>
                <a:spcPts val="0"/>
              </a:spcAft>
              <a:buFont typeface="Wingdings 3"/>
              <a:buChar char=""/>
              <a:defRPr/>
            </a:pPr>
            <a:r>
              <a:rPr lang="en-US"/>
              <a:t>Clinical Observations</a:t>
            </a:r>
          </a:p>
          <a:p>
            <a:pPr marL="621792" lvl="1" eaLnBrk="1" fontAlgn="auto" hangingPunct="1">
              <a:lnSpc>
                <a:spcPct val="90000"/>
              </a:lnSpc>
              <a:spcBef>
                <a:spcPts val="324"/>
              </a:spcBef>
              <a:spcAft>
                <a:spcPts val="0"/>
              </a:spcAft>
              <a:buFont typeface="Verdana"/>
              <a:buChar char="◦"/>
              <a:defRPr/>
            </a:pPr>
            <a:r>
              <a:rPr lang="en-US"/>
              <a:t>anxious about testing</a:t>
            </a:r>
          </a:p>
          <a:p>
            <a:pPr marL="621792" lvl="1" eaLnBrk="1" fontAlgn="auto" hangingPunct="1">
              <a:lnSpc>
                <a:spcPct val="90000"/>
              </a:lnSpc>
              <a:spcBef>
                <a:spcPts val="324"/>
              </a:spcBef>
              <a:spcAft>
                <a:spcPts val="0"/>
              </a:spcAft>
              <a:buFont typeface="Verdana"/>
              <a:buChar char="◦"/>
              <a:defRPr/>
            </a:pPr>
            <a:r>
              <a:rPr lang="en-US"/>
              <a:t>used simple strategies</a:t>
            </a:r>
          </a:p>
          <a:p>
            <a:pPr marL="621792" lvl="1" eaLnBrk="1" fontAlgn="auto" hangingPunct="1">
              <a:lnSpc>
                <a:spcPct val="90000"/>
              </a:lnSpc>
              <a:spcBef>
                <a:spcPts val="324"/>
              </a:spcBef>
              <a:spcAft>
                <a:spcPts val="0"/>
              </a:spcAft>
              <a:buFont typeface="Verdana"/>
              <a:buChar char="◦"/>
              <a:defRPr/>
            </a:pPr>
            <a:r>
              <a:rPr lang="en-US"/>
              <a:t>did sloppy work</a:t>
            </a:r>
          </a:p>
        </p:txBody>
      </p:sp>
      <p:sp>
        <p:nvSpPr>
          <p:cNvPr id="319494" name="Rectangle 4"/>
          <p:cNvSpPr>
            <a:spLocks noGrp="1" noChangeArrowheads="1"/>
          </p:cNvSpPr>
          <p:nvPr>
            <p:ph sz="half" idx="2"/>
          </p:nvPr>
        </p:nvSpPr>
        <p:spPr>
          <a:xfrm>
            <a:off x="4648200" y="1390650"/>
            <a:ext cx="4038600" cy="4616450"/>
          </a:xfrm>
        </p:spPr>
        <p:txBody>
          <a:bodyPr>
            <a:normAutofit lnSpcReduction="10000"/>
          </a:bodyPr>
          <a:lstStyle/>
          <a:p>
            <a:pPr marL="621792" lvl="1" eaLnBrk="1" fontAlgn="auto" hangingPunct="1">
              <a:lnSpc>
                <a:spcPct val="90000"/>
              </a:lnSpc>
              <a:spcBef>
                <a:spcPts val="324"/>
              </a:spcBef>
              <a:spcAft>
                <a:spcPts val="0"/>
              </a:spcAft>
              <a:buFont typeface="Verdana"/>
              <a:buChar char="◦"/>
              <a:defRPr/>
            </a:pPr>
            <a:r>
              <a:rPr lang="en-US" sz="2000"/>
              <a:t>control problems (threw pencil when frustrated) </a:t>
            </a:r>
          </a:p>
          <a:p>
            <a:pPr marL="621792" lvl="1" eaLnBrk="1" fontAlgn="auto" hangingPunct="1">
              <a:lnSpc>
                <a:spcPct val="90000"/>
              </a:lnSpc>
              <a:spcBef>
                <a:spcPts val="324"/>
              </a:spcBef>
              <a:spcAft>
                <a:spcPts val="0"/>
              </a:spcAft>
              <a:buFont typeface="Verdana"/>
              <a:buChar char="◦"/>
              <a:defRPr/>
            </a:pPr>
            <a:r>
              <a:rPr lang="en-US" sz="2000"/>
              <a:t>impulsive choices made</a:t>
            </a:r>
          </a:p>
          <a:p>
            <a:pPr marL="365760" indent="-256032" eaLnBrk="1" fontAlgn="auto" hangingPunct="1">
              <a:lnSpc>
                <a:spcPct val="90000"/>
              </a:lnSpc>
              <a:spcBef>
                <a:spcPct val="10000"/>
              </a:spcBef>
              <a:spcAft>
                <a:spcPts val="0"/>
              </a:spcAft>
              <a:buFont typeface="Wingdings" pitchFamily="2" charset="2"/>
              <a:buNone/>
              <a:defRPr/>
            </a:pPr>
            <a:endParaRPr lang="en-US" sz="2400"/>
          </a:p>
          <a:p>
            <a:pPr marL="365760" indent="-256032" eaLnBrk="1" fontAlgn="auto" hangingPunct="1">
              <a:lnSpc>
                <a:spcPct val="90000"/>
              </a:lnSpc>
              <a:spcBef>
                <a:spcPct val="10000"/>
              </a:spcBef>
              <a:spcAft>
                <a:spcPts val="0"/>
              </a:spcAft>
              <a:buFont typeface="Wingdings 3"/>
              <a:buChar char=""/>
              <a:defRPr/>
            </a:pPr>
            <a:r>
              <a:rPr lang="en-US" sz="2400"/>
              <a:t>RESULTS</a:t>
            </a:r>
          </a:p>
          <a:p>
            <a:pPr marL="365760" indent="-256032" eaLnBrk="1" fontAlgn="auto" hangingPunct="1">
              <a:lnSpc>
                <a:spcPct val="90000"/>
              </a:lnSpc>
              <a:spcBef>
                <a:spcPct val="10000"/>
              </a:spcBef>
              <a:spcAft>
                <a:spcPts val="0"/>
              </a:spcAft>
              <a:buFont typeface="Wingdings" pitchFamily="2" charset="2"/>
              <a:buNone/>
              <a:defRPr/>
            </a:pPr>
            <a:endParaRPr lang="en-US" sz="2400"/>
          </a:p>
          <a:p>
            <a:pPr marL="365760" indent="-256032" eaLnBrk="1" fontAlgn="auto" hangingPunct="1">
              <a:lnSpc>
                <a:spcPct val="90000"/>
              </a:lnSpc>
              <a:spcAft>
                <a:spcPts val="0"/>
              </a:spcAft>
              <a:buFont typeface="Wingdings 3"/>
              <a:buChar char=""/>
              <a:defRPr/>
            </a:pPr>
            <a:r>
              <a:rPr lang="en-US" sz="2400"/>
              <a:t>CBCL </a:t>
            </a:r>
            <a:r>
              <a:rPr lang="en-US" sz="2000" b="1"/>
              <a:t>Externalizing = 68</a:t>
            </a:r>
            <a:endParaRPr lang="en-US" sz="2400" b="1"/>
          </a:p>
          <a:p>
            <a:pPr marL="621792" lvl="1" eaLnBrk="1" fontAlgn="auto" hangingPunct="1">
              <a:lnSpc>
                <a:spcPct val="90000"/>
              </a:lnSpc>
              <a:spcBef>
                <a:spcPts val="324"/>
              </a:spcBef>
              <a:spcAft>
                <a:spcPts val="0"/>
              </a:spcAft>
              <a:buFont typeface="Verdana"/>
              <a:buChar char="◦"/>
              <a:defRPr/>
            </a:pPr>
            <a:r>
              <a:rPr lang="en-US" sz="2000"/>
              <a:t>failure in control, impulsivity problems, arguing, attention-getting behaviors.</a:t>
            </a:r>
          </a:p>
        </p:txBody>
      </p:sp>
      <p:sp>
        <p:nvSpPr>
          <p:cNvPr id="280581" name="Slide Number Placeholder 5"/>
          <p:cNvSpPr>
            <a:spLocks noGrp="1"/>
          </p:cNvSpPr>
          <p:nvPr>
            <p:ph type="sldNum" sz="quarter" idx="12"/>
          </p:nvPr>
        </p:nvSpPr>
        <p:spPr bwMode="auto">
          <a:ln>
            <a:miter lim="800000"/>
            <a:headEnd/>
            <a:tailEnd/>
          </a:ln>
        </p:spPr>
        <p:txBody>
          <a:bodyPr wrap="square" lIns="91440" tIns="45720" rIns="91440" bIns="45720" numCol="1" anchorCtr="0" compatLnSpc="1">
            <a:prstTxWarp prst="textNoShape">
              <a:avLst/>
            </a:prstTxWarp>
          </a:bodyPr>
          <a:lstStyle/>
          <a:p>
            <a:pPr>
              <a:defRPr/>
            </a:pPr>
            <a:fld id="{14FFE77F-50B7-4546-BA67-3AEFCDD96F5C}" type="slidenum">
              <a:rPr lang="en-US" smtClean="0"/>
              <a:pPr>
                <a:defRPr/>
              </a:pPr>
              <a:t>212</a:t>
            </a:fld>
            <a:endParaRPr lang="en-US"/>
          </a:p>
        </p:txBody>
      </p:sp>
      <p:sp>
        <p:nvSpPr>
          <p:cNvPr id="1220610" name="Rectangle 2"/>
          <p:cNvSpPr>
            <a:spLocks noGrp="1" noChangeArrowheads="1"/>
          </p:cNvSpPr>
          <p:nvPr>
            <p:ph type="title"/>
          </p:nvPr>
        </p:nvSpPr>
        <p:spPr/>
        <p:txBody>
          <a:bodyPr/>
          <a:lstStyle/>
          <a:p>
            <a:pPr eaLnBrk="1" fontAlgn="auto" hangingPunct="1">
              <a:lnSpc>
                <a:spcPct val="85000"/>
              </a:lnSpc>
              <a:spcAft>
                <a:spcPts val="0"/>
              </a:spcAft>
              <a:defRPr/>
            </a:pPr>
            <a:r>
              <a:rPr lang="en-US" sz="3200"/>
              <a:t>Case of Christopher - Is He ADHD?</a:t>
            </a:r>
          </a:p>
        </p:txBody>
      </p:sp>
    </p:spTree>
    <p:extLst>
      <p:ext uri="{BB962C8B-B14F-4D97-AF65-F5344CB8AC3E}">
        <p14:creationId xmlns:p14="http://schemas.microsoft.com/office/powerpoint/2010/main" val="853239622"/>
      </p:ext>
    </p:extLst>
  </p:cSld>
  <p:clrMapOvr>
    <a:masterClrMapping/>
  </p:clrMapOvr>
  <p:transition>
    <p:wipe dir="r"/>
  </p:transition>
</p:sld>
</file>

<file path=ppt/slides/slide2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835" name="Rectangle 11"/>
          <p:cNvSpPr>
            <a:spLocks noGrp="1" noChangeArrowheads="1"/>
          </p:cNvSpPr>
          <p:nvPr>
            <p:ph type="title"/>
          </p:nvPr>
        </p:nvSpPr>
        <p:spPr>
          <a:xfrm>
            <a:off x="773113" y="306388"/>
            <a:ext cx="7912100" cy="836612"/>
          </a:xfrm>
        </p:spPr>
        <p:txBody>
          <a:bodyPr>
            <a:normAutofit fontScale="90000"/>
          </a:bodyPr>
          <a:lstStyle/>
          <a:p>
            <a:pPr eaLnBrk="1" fontAlgn="auto" hangingPunct="1">
              <a:spcAft>
                <a:spcPts val="0"/>
              </a:spcAft>
              <a:defRPr/>
            </a:pPr>
            <a:r>
              <a:rPr lang="en-US" sz="3200"/>
              <a:t>Case of Christopher – Which Handouts?</a:t>
            </a:r>
            <a:endParaRPr lang="en-US" sz="2400"/>
          </a:p>
        </p:txBody>
      </p:sp>
      <p:sp>
        <p:nvSpPr>
          <p:cNvPr id="21508" name="Rectangle 12"/>
          <p:cNvSpPr>
            <a:spLocks noGrp="1" noChangeArrowheads="1"/>
          </p:cNvSpPr>
          <p:nvPr>
            <p:ph type="body" sz="half" idx="1"/>
          </p:nvPr>
        </p:nvSpPr>
        <p:spPr>
          <a:xfrm>
            <a:off x="762000" y="1371600"/>
            <a:ext cx="4267200" cy="4343400"/>
          </a:xfrm>
        </p:spPr>
        <p:txBody>
          <a:bodyPr/>
          <a:lstStyle/>
          <a:p>
            <a:pPr marL="228600" indent="-228600" defTabSz="400050" eaLnBrk="1" hangingPunct="1"/>
            <a:r>
              <a:rPr lang="en-US" sz="2400"/>
              <a:t>How do we help Christopher with his math problem?</a:t>
            </a:r>
          </a:p>
          <a:p>
            <a:pPr marL="228600" indent="-228600" defTabSz="400050" eaLnBrk="1" hangingPunct="1"/>
            <a:r>
              <a:rPr lang="en-US" sz="2400"/>
              <a:t>WJ-Achievement</a:t>
            </a:r>
          </a:p>
          <a:p>
            <a:pPr marL="571500" lvl="1" defTabSz="400050" eaLnBrk="1" hangingPunct="1"/>
            <a:r>
              <a:rPr lang="en-US" sz="2000"/>
              <a:t>Broad Reading = 106</a:t>
            </a:r>
          </a:p>
          <a:p>
            <a:pPr marL="914400" lvl="2" defTabSz="400050" eaLnBrk="1" hangingPunct="1"/>
            <a:r>
              <a:rPr lang="en-US" sz="1800"/>
              <a:t>Comprehension = 117</a:t>
            </a:r>
          </a:p>
          <a:p>
            <a:pPr marL="914400" lvl="2" defTabSz="400050" eaLnBrk="1" hangingPunct="1"/>
            <a:r>
              <a:rPr lang="en-US" sz="1800"/>
              <a:t>Word Attack = 108</a:t>
            </a:r>
          </a:p>
          <a:p>
            <a:pPr marL="914400" lvl="2" defTabSz="400050" eaLnBrk="1" hangingPunct="1"/>
            <a:r>
              <a:rPr lang="en-US" sz="1800"/>
              <a:t>Dictation = 82</a:t>
            </a:r>
          </a:p>
          <a:p>
            <a:pPr marL="571500" lvl="1" defTabSz="400050" eaLnBrk="1" hangingPunct="1"/>
            <a:r>
              <a:rPr lang="en-US" sz="2000"/>
              <a:t>Broad Math = 100</a:t>
            </a:r>
          </a:p>
          <a:p>
            <a:pPr marL="914400" lvl="2" defTabSz="400050" eaLnBrk="1" hangingPunct="1"/>
            <a:r>
              <a:rPr lang="en-US" sz="1800"/>
              <a:t>Applied Problems = 93</a:t>
            </a:r>
          </a:p>
          <a:p>
            <a:pPr marL="914400" lvl="2" defTabSz="400050" eaLnBrk="1" hangingPunct="1"/>
            <a:r>
              <a:rPr lang="en-US" sz="1800">
                <a:solidFill>
                  <a:srgbClr val="FF0033"/>
                </a:solidFill>
              </a:rPr>
              <a:t>Calculation = 86</a:t>
            </a:r>
          </a:p>
        </p:txBody>
      </p:sp>
      <p:sp>
        <p:nvSpPr>
          <p:cNvPr id="17414" name="Slide Number Placeholder 5"/>
          <p:cNvSpPr>
            <a:spLocks noGrp="1"/>
          </p:cNvSpPr>
          <p:nvPr>
            <p:ph type="sldNum" sz="quarter" idx="11"/>
          </p:nvPr>
        </p:nvSpPr>
        <p:spPr bwMode="auto">
          <a:ln>
            <a:miter lim="800000"/>
            <a:headEnd/>
            <a:tailEnd/>
          </a:ln>
        </p:spPr>
        <p:txBody>
          <a:bodyPr wrap="square" lIns="91440" tIns="45720" rIns="91440" bIns="45720" numCol="1" anchorCtr="0" compatLnSpc="1">
            <a:prstTxWarp prst="textNoShape">
              <a:avLst/>
            </a:prstTxWarp>
          </a:bodyPr>
          <a:lstStyle/>
          <a:p>
            <a:pPr>
              <a:defRPr/>
            </a:pPr>
            <a:fld id="{5328158C-6A23-4168-B729-6A52CF606189}" type="slidenum">
              <a:rPr lang="en-US" smtClean="0"/>
              <a:pPr>
                <a:defRPr/>
              </a:pPr>
              <a:t>213</a:t>
            </a:fld>
            <a:endParaRPr lang="en-US"/>
          </a:p>
        </p:txBody>
      </p:sp>
      <p:grpSp>
        <p:nvGrpSpPr>
          <p:cNvPr id="2" name="Group 2"/>
          <p:cNvGrpSpPr>
            <a:grpSpLocks/>
          </p:cNvGrpSpPr>
          <p:nvPr/>
        </p:nvGrpSpPr>
        <p:grpSpPr bwMode="auto">
          <a:xfrm>
            <a:off x="4502150" y="1520825"/>
            <a:ext cx="4641850" cy="4533900"/>
            <a:chOff x="2784" y="1032"/>
            <a:chExt cx="3128" cy="2856"/>
          </a:xfrm>
        </p:grpSpPr>
        <p:grpSp>
          <p:nvGrpSpPr>
            <p:cNvPr id="21512" name="Group 3"/>
            <p:cNvGrpSpPr>
              <a:grpSpLocks/>
            </p:cNvGrpSpPr>
            <p:nvPr/>
          </p:nvGrpSpPr>
          <p:grpSpPr bwMode="auto">
            <a:xfrm>
              <a:off x="2928" y="1032"/>
              <a:ext cx="2984" cy="2666"/>
              <a:chOff x="2928" y="1032"/>
              <a:chExt cx="2984" cy="2666"/>
            </a:xfrm>
          </p:grpSpPr>
          <p:grpSp>
            <p:nvGrpSpPr>
              <p:cNvPr id="21514" name="Group 4"/>
              <p:cNvGrpSpPr>
                <a:grpSpLocks/>
              </p:cNvGrpSpPr>
              <p:nvPr/>
            </p:nvGrpSpPr>
            <p:grpSpPr bwMode="auto">
              <a:xfrm>
                <a:off x="3326" y="3465"/>
                <a:ext cx="2319" cy="233"/>
                <a:chOff x="3326" y="3393"/>
                <a:chExt cx="2319" cy="233"/>
              </a:xfrm>
            </p:grpSpPr>
            <p:sp>
              <p:nvSpPr>
                <p:cNvPr id="21515" name="Rectangle 5"/>
                <p:cNvSpPr>
                  <a:spLocks noChangeArrowheads="1"/>
                </p:cNvSpPr>
                <p:nvPr/>
              </p:nvSpPr>
              <p:spPr bwMode="auto">
                <a:xfrm>
                  <a:off x="3326" y="3393"/>
                  <a:ext cx="734" cy="231"/>
                </a:xfrm>
                <a:prstGeom prst="rect">
                  <a:avLst/>
                </a:prstGeom>
                <a:noFill/>
                <a:ln w="9525">
                  <a:noFill/>
                  <a:miter lim="800000"/>
                  <a:headEnd/>
                  <a:tailEnd/>
                </a:ln>
              </p:spPr>
              <p:txBody>
                <a:bodyPr wrap="none" lIns="92075" tIns="46038" rIns="92075" bIns="46038">
                  <a:spAutoFit/>
                </a:bodyPr>
                <a:lstStyle/>
                <a:p>
                  <a:pPr eaLnBrk="0" hangingPunct="0"/>
                  <a:r>
                    <a:rPr lang="en-US" sz="1800" b="0">
                      <a:latin typeface="Comic Sans MS" pitchFamily="66" charset="0"/>
                    </a:rPr>
                    <a:t>-11.8(W)</a:t>
                  </a:r>
                </a:p>
              </p:txBody>
            </p:sp>
            <p:sp>
              <p:nvSpPr>
                <p:cNvPr id="21516" name="Rectangle 6"/>
                <p:cNvSpPr>
                  <a:spLocks noChangeArrowheads="1"/>
                </p:cNvSpPr>
                <p:nvPr/>
              </p:nvSpPr>
              <p:spPr bwMode="auto">
                <a:xfrm>
                  <a:off x="4046" y="3393"/>
                  <a:ext cx="641" cy="231"/>
                </a:xfrm>
                <a:prstGeom prst="rect">
                  <a:avLst/>
                </a:prstGeom>
                <a:noFill/>
                <a:ln w="9525">
                  <a:noFill/>
                  <a:miter lim="800000"/>
                  <a:headEnd/>
                  <a:tailEnd/>
                </a:ln>
              </p:spPr>
              <p:txBody>
                <a:bodyPr wrap="none" lIns="92075" tIns="46038" rIns="92075" bIns="46038">
                  <a:spAutoFit/>
                </a:bodyPr>
                <a:lstStyle/>
                <a:p>
                  <a:pPr eaLnBrk="0" hangingPunct="0"/>
                  <a:r>
                    <a:rPr lang="en-US" sz="1800" b="0">
                      <a:latin typeface="Comic Sans MS" pitchFamily="66" charset="0"/>
                    </a:rPr>
                    <a:t>10.3(S)</a:t>
                  </a:r>
                </a:p>
              </p:txBody>
            </p:sp>
            <p:sp>
              <p:nvSpPr>
                <p:cNvPr id="21517" name="Rectangle 7"/>
                <p:cNvSpPr>
                  <a:spLocks noChangeArrowheads="1"/>
                </p:cNvSpPr>
                <p:nvPr/>
              </p:nvSpPr>
              <p:spPr bwMode="auto">
                <a:xfrm>
                  <a:off x="4718" y="3393"/>
                  <a:ext cx="419" cy="233"/>
                </a:xfrm>
                <a:prstGeom prst="rect">
                  <a:avLst/>
                </a:prstGeom>
                <a:noFill/>
                <a:ln w="9525">
                  <a:noFill/>
                  <a:miter lim="800000"/>
                  <a:headEnd/>
                  <a:tailEnd/>
                </a:ln>
              </p:spPr>
              <p:txBody>
                <a:bodyPr wrap="none" lIns="92075" tIns="46038" rIns="92075" bIns="46038">
                  <a:spAutoFit/>
                </a:bodyPr>
                <a:lstStyle/>
                <a:p>
                  <a:pPr eaLnBrk="0" hangingPunct="0"/>
                  <a:r>
                    <a:rPr lang="en-US" sz="1800" b="0">
                      <a:latin typeface="Comic Sans MS" pitchFamily="66" charset="0"/>
                    </a:rPr>
                    <a:t>-3.8</a:t>
                  </a:r>
                </a:p>
              </p:txBody>
            </p:sp>
            <p:sp>
              <p:nvSpPr>
                <p:cNvPr id="21518" name="Rectangle 8"/>
                <p:cNvSpPr>
                  <a:spLocks noChangeArrowheads="1"/>
                </p:cNvSpPr>
                <p:nvPr/>
              </p:nvSpPr>
              <p:spPr bwMode="auto">
                <a:xfrm>
                  <a:off x="5294" y="3393"/>
                  <a:ext cx="351" cy="231"/>
                </a:xfrm>
                <a:prstGeom prst="rect">
                  <a:avLst/>
                </a:prstGeom>
                <a:noFill/>
                <a:ln w="9525">
                  <a:noFill/>
                  <a:miter lim="800000"/>
                  <a:headEnd/>
                  <a:tailEnd/>
                </a:ln>
              </p:spPr>
              <p:txBody>
                <a:bodyPr wrap="none" lIns="92075" tIns="46038" rIns="92075" bIns="46038">
                  <a:spAutoFit/>
                </a:bodyPr>
                <a:lstStyle/>
                <a:p>
                  <a:pPr eaLnBrk="0" hangingPunct="0"/>
                  <a:r>
                    <a:rPr lang="en-US" sz="1800" b="0">
                      <a:latin typeface="Comic Sans MS" pitchFamily="66" charset="0"/>
                    </a:rPr>
                    <a:t>5.3</a:t>
                  </a:r>
                </a:p>
              </p:txBody>
            </p:sp>
          </p:grpSp>
          <p:graphicFrame>
            <p:nvGraphicFramePr>
              <p:cNvPr id="21506" name="Object 9"/>
              <p:cNvGraphicFramePr>
                <a:graphicFrameLocks/>
              </p:cNvGraphicFramePr>
              <p:nvPr/>
            </p:nvGraphicFramePr>
            <p:xfrm>
              <a:off x="2928" y="1032"/>
              <a:ext cx="2984" cy="2552"/>
            </p:xfrm>
            <a:graphic>
              <a:graphicData uri="http://schemas.openxmlformats.org/presentationml/2006/ole">
                <mc:AlternateContent xmlns:mc="http://schemas.openxmlformats.org/markup-compatibility/2006">
                  <mc:Choice xmlns:v="urn:schemas-microsoft-com:vml" Requires="v">
                    <p:oleObj spid="_x0000_s5122" name="Chart" r:id="rId4" imgW="4295654" imgH="4114800" progId="MSGraph.Chart.8">
                      <p:embed followColorScheme="full"/>
                    </p:oleObj>
                  </mc:Choice>
                  <mc:Fallback>
                    <p:oleObj name="Chart" r:id="rId4" imgW="4295654" imgH="4114800" progId="MSGraph.Chart.8">
                      <p:embed followColorScheme="full"/>
                      <p:pic>
                        <p:nvPicPr>
                          <p:cNvPr id="21506" name="Object 9"/>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8" y="1032"/>
                            <a:ext cx="2984" cy="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21513" name="Rectangle 10"/>
            <p:cNvSpPr>
              <a:spLocks noChangeArrowheads="1"/>
            </p:cNvSpPr>
            <p:nvPr/>
          </p:nvSpPr>
          <p:spPr bwMode="auto">
            <a:xfrm>
              <a:off x="2784" y="3657"/>
              <a:ext cx="3120" cy="231"/>
            </a:xfrm>
            <a:prstGeom prst="rect">
              <a:avLst/>
            </a:prstGeom>
            <a:noFill/>
            <a:ln w="9525">
              <a:noFill/>
              <a:miter lim="800000"/>
              <a:headEnd/>
              <a:tailEnd/>
            </a:ln>
          </p:spPr>
          <p:txBody>
            <a:bodyPr lIns="92075" tIns="46038" rIns="92075" bIns="46038">
              <a:spAutoFit/>
            </a:bodyPr>
            <a:lstStyle/>
            <a:p>
              <a:pPr algn="r" eaLnBrk="0" hangingPunct="0"/>
              <a:r>
                <a:rPr lang="en-US" sz="1800" b="0">
                  <a:latin typeface="Comic Sans MS" pitchFamily="66" charset="0"/>
                </a:rPr>
                <a:t>Child’s mean = 95.8; d values are above</a:t>
              </a:r>
            </a:p>
          </p:txBody>
        </p:sp>
      </p:grpSp>
    </p:spTree>
    <p:extLst>
      <p:ext uri="{BB962C8B-B14F-4D97-AF65-F5344CB8AC3E}">
        <p14:creationId xmlns:p14="http://schemas.microsoft.com/office/powerpoint/2010/main" val="346176909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TAD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3"/>
          <p:cNvSpPr>
            <a:spLocks noGrp="1" noChangeArrowheads="1"/>
          </p:cNvSpPr>
          <p:nvPr>
            <p:ph idx="1"/>
          </p:nvPr>
        </p:nvSpPr>
        <p:spPr>
          <a:xfrm>
            <a:off x="457200" y="1365250"/>
            <a:ext cx="8229600" cy="4641850"/>
          </a:xfrm>
        </p:spPr>
        <p:txBody>
          <a:bodyPr/>
          <a:lstStyle/>
          <a:p>
            <a:pPr eaLnBrk="1" hangingPunct="1"/>
            <a:r>
              <a:rPr lang="en-US"/>
              <a:t>Planning Facilitation (p. 109)</a:t>
            </a:r>
          </a:p>
          <a:p>
            <a:pPr eaLnBrk="1" hangingPunct="1"/>
            <a:r>
              <a:rPr lang="en-US"/>
              <a:t>Plans for Basic Math Facts (p. 113)</a:t>
            </a:r>
          </a:p>
          <a:p>
            <a:pPr eaLnBrk="1" hangingPunct="1"/>
            <a:r>
              <a:rPr lang="en-US"/>
              <a:t>Touch Math for Calculation (p. 117)</a:t>
            </a:r>
          </a:p>
          <a:p>
            <a:pPr eaLnBrk="1" hangingPunct="1"/>
            <a:r>
              <a:rPr lang="en-US"/>
              <a:t>Seven Step Strategy for Math Word Problems (p. 121)</a:t>
            </a:r>
          </a:p>
          <a:p>
            <a:pPr eaLnBrk="1" hangingPunct="1"/>
            <a:r>
              <a:rPr lang="en-US"/>
              <a:t>Chunking Strategy for Multiplication (p. 123)</a:t>
            </a:r>
          </a:p>
        </p:txBody>
      </p:sp>
      <p:sp>
        <p:nvSpPr>
          <p:cNvPr id="283652" name="Slide Number Placeholder 4"/>
          <p:cNvSpPr>
            <a:spLocks noGrp="1"/>
          </p:cNvSpPr>
          <p:nvPr>
            <p:ph type="sldNum" sz="quarter" idx="12"/>
          </p:nvPr>
        </p:nvSpPr>
        <p:spPr bwMode="auto">
          <a:ln>
            <a:miter lim="800000"/>
            <a:headEnd/>
            <a:tailEnd/>
          </a:ln>
        </p:spPr>
        <p:txBody>
          <a:bodyPr wrap="square" lIns="91440" tIns="45720" rIns="91440" bIns="45720" numCol="1" anchorCtr="0" compatLnSpc="1">
            <a:prstTxWarp prst="textNoShape">
              <a:avLst/>
            </a:prstTxWarp>
          </a:bodyPr>
          <a:lstStyle/>
          <a:p>
            <a:pPr>
              <a:defRPr/>
            </a:pPr>
            <a:fld id="{03285EE0-8F2A-43AB-AC1E-9E83D8B7D2E5}" type="slidenum">
              <a:rPr lang="en-US" smtClean="0"/>
              <a:pPr>
                <a:defRPr/>
              </a:pPr>
              <a:t>214</a:t>
            </a:fld>
            <a:endParaRPr lang="en-US"/>
          </a:p>
        </p:txBody>
      </p:sp>
      <p:sp>
        <p:nvSpPr>
          <p:cNvPr id="1230850" name="Rectangle 2"/>
          <p:cNvSpPr>
            <a:spLocks noGrp="1" noChangeArrowheads="1"/>
          </p:cNvSpPr>
          <p:nvPr>
            <p:ph type="title"/>
          </p:nvPr>
        </p:nvSpPr>
        <p:spPr/>
        <p:txBody>
          <a:bodyPr/>
          <a:lstStyle/>
          <a:p>
            <a:pPr eaLnBrk="1" fontAlgn="auto" hangingPunct="1">
              <a:spcAft>
                <a:spcPts val="0"/>
              </a:spcAft>
              <a:defRPr/>
            </a:pPr>
            <a:r>
              <a:rPr lang="en-US"/>
              <a:t>Helping Children Learn</a:t>
            </a:r>
          </a:p>
        </p:txBody>
      </p:sp>
      <p:graphicFrame>
        <p:nvGraphicFramePr>
          <p:cNvPr id="5" name="Chart 4"/>
          <p:cNvGraphicFramePr/>
          <p:nvPr>
            <p:extLst>
              <p:ext uri="{D42A27DB-BD31-4B8C-83A1-F6EECF244321}">
                <p14:modId xmlns:p14="http://schemas.microsoft.com/office/powerpoint/2010/main" val="3873730749"/>
              </p:ext>
            </p:extLst>
          </p:nvPr>
        </p:nvGraphicFramePr>
        <p:xfrm>
          <a:off x="6753225" y="85726"/>
          <a:ext cx="2324100" cy="17716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64427688"/>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4"/>
          <p:cNvSpPr>
            <a:spLocks noGrp="1" noChangeArrowheads="1"/>
          </p:cNvSpPr>
          <p:nvPr>
            <p:ph idx="1"/>
          </p:nvPr>
        </p:nvSpPr>
        <p:spPr>
          <a:xfrm>
            <a:off x="762000" y="1404938"/>
            <a:ext cx="2709863" cy="4613275"/>
          </a:xfrm>
        </p:spPr>
        <p:txBody>
          <a:bodyPr/>
          <a:lstStyle/>
          <a:p>
            <a:pPr eaLnBrk="1" hangingPunct="1">
              <a:lnSpc>
                <a:spcPct val="90000"/>
              </a:lnSpc>
            </a:pPr>
            <a:r>
              <a:rPr lang="en-US"/>
              <a:t>Planning facilitation teaches children to be strategic</a:t>
            </a:r>
          </a:p>
          <a:p>
            <a:pPr eaLnBrk="1" hangingPunct="1">
              <a:lnSpc>
                <a:spcPct val="90000"/>
              </a:lnSpc>
            </a:pPr>
            <a:r>
              <a:rPr lang="en-US"/>
              <a:t>This helps children who are low in planning</a:t>
            </a:r>
          </a:p>
        </p:txBody>
      </p:sp>
      <p:sp>
        <p:nvSpPr>
          <p:cNvPr id="284675" name="Footer Placeholder 3"/>
          <p:cNvSpPr>
            <a:spLocks noGrp="1"/>
          </p:cNvSpPr>
          <p:nvPr>
            <p:ph type="ftr" sz="quarter" idx="4294967295"/>
          </p:nvPr>
        </p:nvSpPr>
        <p:spPr bwMode="auto">
          <a:xfrm>
            <a:off x="767080" y="7253288"/>
            <a:ext cx="2768600" cy="365125"/>
          </a:xfrm>
          <a:prstGeom prst="rect">
            <a:avLst/>
          </a:prstGeom>
          <a:ln>
            <a:miter lim="800000"/>
            <a:headEnd/>
            <a:tailEnd/>
          </a:ln>
        </p:spPr>
        <p:txBody>
          <a:bodyPr wrap="square" lIns="91440" tIns="45720" rIns="91440" bIns="45720" numCol="1" anchorCtr="0" compatLnSpc="1">
            <a:prstTxWarp prst="textNoShape">
              <a:avLst/>
            </a:prstTxWarp>
          </a:bodyPr>
          <a:lstStyle/>
          <a:p>
            <a:pPr>
              <a:defRPr/>
            </a:pPr>
            <a:r>
              <a:rPr lang="en-US"/>
              <a:t>Jack A. Naglieri, Ph.D.  George Mason Univ, Fairfax, VA 22030.  naglieri@gmu.edu</a:t>
            </a:r>
            <a:endParaRPr lang="en-US">
              <a:solidFill>
                <a:srgbClr val="FFFF00"/>
              </a:solidFill>
            </a:endParaRPr>
          </a:p>
        </p:txBody>
      </p:sp>
      <p:sp>
        <p:nvSpPr>
          <p:cNvPr id="284676" name="Slide Number Placeholder 4"/>
          <p:cNvSpPr>
            <a:spLocks noGrp="1"/>
          </p:cNvSpPr>
          <p:nvPr>
            <p:ph type="sldNum" sz="quarter" idx="12"/>
          </p:nvPr>
        </p:nvSpPr>
        <p:spPr bwMode="auto">
          <a:ln>
            <a:miter lim="800000"/>
            <a:headEnd/>
            <a:tailEnd/>
          </a:ln>
        </p:spPr>
        <p:txBody>
          <a:bodyPr wrap="square" lIns="91440" tIns="45720" rIns="91440" bIns="45720" numCol="1" anchorCtr="0" compatLnSpc="1">
            <a:prstTxWarp prst="textNoShape">
              <a:avLst/>
            </a:prstTxWarp>
          </a:bodyPr>
          <a:lstStyle/>
          <a:p>
            <a:pPr>
              <a:defRPr/>
            </a:pPr>
            <a:fld id="{070F1229-79D1-47A7-BC55-B17BE737AEAB}" type="slidenum">
              <a:rPr lang="en-US" smtClean="0"/>
              <a:pPr>
                <a:defRPr/>
              </a:pPr>
              <a:t>215</a:t>
            </a:fld>
            <a:endParaRPr lang="en-US"/>
          </a:p>
        </p:txBody>
      </p:sp>
      <p:sp>
        <p:nvSpPr>
          <p:cNvPr id="1231874" name="Rectangle 2"/>
          <p:cNvSpPr>
            <a:spLocks noGrp="1" noChangeArrowheads="1"/>
          </p:cNvSpPr>
          <p:nvPr>
            <p:ph type="title"/>
          </p:nvPr>
        </p:nvSpPr>
        <p:spPr/>
        <p:txBody>
          <a:bodyPr/>
          <a:lstStyle/>
          <a:p>
            <a:pPr eaLnBrk="1" fontAlgn="auto" hangingPunct="1">
              <a:spcAft>
                <a:spcPts val="0"/>
              </a:spcAft>
              <a:defRPr/>
            </a:pPr>
            <a:r>
              <a:rPr lang="en-US"/>
              <a:t>Math</a:t>
            </a:r>
          </a:p>
        </p:txBody>
      </p:sp>
      <p:pic>
        <p:nvPicPr>
          <p:cNvPr id="285702" name="Picture 3" descr="DSCN0472"/>
          <p:cNvPicPr>
            <a:picLocks noChangeAspect="1" noChangeArrowheads="1"/>
          </p:cNvPicPr>
          <p:nvPr/>
        </p:nvPicPr>
        <p:blipFill>
          <a:blip r:embed="rId3" cstate="print">
            <a:lum bright="12000" contrast="24000"/>
            <a:extLst>
              <a:ext uri="{28A0092B-C50C-407E-A947-70E740481C1C}">
                <a14:useLocalDpi xmlns:a14="http://schemas.microsoft.com/office/drawing/2010/main" val="0"/>
              </a:ext>
            </a:extLst>
          </a:blip>
          <a:srcRect/>
          <a:stretch>
            <a:fillRect/>
          </a:stretch>
        </p:blipFill>
        <p:spPr bwMode="auto">
          <a:xfrm>
            <a:off x="3590925" y="0"/>
            <a:ext cx="5553075" cy="7951788"/>
          </a:xfrm>
          <a:prstGeom prst="rect">
            <a:avLst/>
          </a:prstGeom>
          <a:noFill/>
          <a:ln w="9525">
            <a:noFill/>
            <a:miter lim="800000"/>
            <a:headEnd/>
            <a:tailEnd/>
          </a:ln>
        </p:spPr>
      </p:pic>
    </p:spTree>
    <p:extLst>
      <p:ext uri="{BB962C8B-B14F-4D97-AF65-F5344CB8AC3E}">
        <p14:creationId xmlns:p14="http://schemas.microsoft.com/office/powerpoint/2010/main" val="357478074"/>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3586" name="Rectangle 2"/>
          <p:cNvSpPr>
            <a:spLocks noGrp="1" noChangeArrowheads="1"/>
          </p:cNvSpPr>
          <p:nvPr>
            <p:ph type="ctrTitle"/>
          </p:nvPr>
        </p:nvSpPr>
        <p:spPr/>
        <p:txBody>
          <a:bodyPr/>
          <a:lstStyle/>
          <a:p>
            <a:pPr eaLnBrk="1" fontAlgn="auto" hangingPunct="1">
              <a:spcAft>
                <a:spcPts val="0"/>
              </a:spcAft>
              <a:defRPr/>
            </a:pPr>
            <a:r>
              <a:rPr lang="en-US" dirty="0" err="1"/>
              <a:t>Iseman</a:t>
            </a:r>
            <a:r>
              <a:rPr lang="en-US" dirty="0"/>
              <a:t> &amp; Naglieri (2010)</a:t>
            </a:r>
          </a:p>
        </p:txBody>
      </p:sp>
      <p:sp>
        <p:nvSpPr>
          <p:cNvPr id="299011" name="Rectangle 3"/>
          <p:cNvSpPr>
            <a:spLocks noGrp="1" noChangeArrowheads="1"/>
          </p:cNvSpPr>
          <p:nvPr>
            <p:ph type="subTitle" idx="1"/>
          </p:nvPr>
        </p:nvSpPr>
        <p:spPr>
          <a:xfrm>
            <a:off x="685800" y="3611563"/>
            <a:ext cx="7772400" cy="1200150"/>
          </a:xfrm>
        </p:spPr>
        <p:txBody>
          <a:bodyPr/>
          <a:lstStyle/>
          <a:p>
            <a:pPr marR="0" eaLnBrk="1" hangingPunct="1"/>
            <a:r>
              <a:rPr lang="en-US" sz="2500"/>
              <a:t>A cognitive strategy instruction of mathematics to appear in Journal of Learning Disabilities</a:t>
            </a:r>
          </a:p>
        </p:txBody>
      </p:sp>
      <p:sp>
        <p:nvSpPr>
          <p:cNvPr id="295940" name="Rectangle 7"/>
          <p:cNvSpPr>
            <a:spLocks noGrp="1" noChangeArrowheads="1"/>
          </p:cNvSpPr>
          <p:nvPr>
            <p:ph type="sldNum" sz="quarter" idx="4294967295"/>
          </p:nvPr>
        </p:nvSpPr>
        <p:spPr bwMode="auto">
          <a:xfrm>
            <a:off x="8647113" y="6408738"/>
            <a:ext cx="366712" cy="365125"/>
          </a:xfrm>
          <a:prstGeom prst="rect">
            <a:avLst/>
          </a:prstGeom>
          <a:ln>
            <a:miter lim="800000"/>
            <a:headEnd/>
            <a:tailEnd/>
          </a:ln>
        </p:spPr>
        <p:txBody>
          <a:bodyPr wrap="square" lIns="91440" tIns="45720" rIns="91440" bIns="45720" numCol="1" anchorCtr="0" compatLnSpc="1">
            <a:prstTxWarp prst="textNoShape">
              <a:avLst/>
            </a:prstTxWarp>
          </a:bodyPr>
          <a:lstStyle/>
          <a:p>
            <a:pPr>
              <a:defRPr/>
            </a:pPr>
            <a:fld id="{79C8BAFE-2A44-47FB-80CB-DB243C4B2826}" type="slidenum">
              <a:rPr lang="en-US" smtClean="0"/>
              <a:pPr>
                <a:defRPr/>
              </a:pPr>
              <a:t>216</a:t>
            </a:fld>
            <a:endParaRPr lang="en-US"/>
          </a:p>
        </p:txBody>
      </p:sp>
      <p:pic>
        <p:nvPicPr>
          <p:cNvPr id="156674"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 y="-1"/>
            <a:ext cx="9144001" cy="6858001"/>
          </a:xfrm>
          <a:prstGeom prst="rect">
            <a:avLst/>
          </a:prstGeom>
          <a:noFill/>
          <a:ln w="9525">
            <a:noFill/>
            <a:miter lim="800000"/>
            <a:headEnd/>
            <a:tailEnd/>
          </a:ln>
        </p:spPr>
      </p:pic>
      <p:pic>
        <p:nvPicPr>
          <p:cNvPr id="379906" name="Picture 2" descr="C:\Users\Jack A. Naglieri\Pictures\Pictures\103NIKON\DSCN150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359400" y="3564886"/>
            <a:ext cx="3784600" cy="32863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324630"/>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4"/>
          <p:cNvSpPr>
            <a:spLocks noGrp="1" noChangeArrowheads="1"/>
          </p:cNvSpPr>
          <p:nvPr>
            <p:ph idx="1"/>
          </p:nvPr>
        </p:nvSpPr>
        <p:spPr>
          <a:xfrm>
            <a:off x="457200" y="1295400"/>
            <a:ext cx="8229600" cy="4678363"/>
          </a:xfrm>
        </p:spPr>
        <p:txBody>
          <a:bodyPr/>
          <a:lstStyle/>
          <a:p>
            <a:pPr eaLnBrk="1" hangingPunct="1">
              <a:buFont typeface="Wingdings" pitchFamily="2" charset="2"/>
              <a:buNone/>
            </a:pPr>
            <a:r>
              <a:rPr lang="en-US" sz="2800"/>
              <a:t> </a:t>
            </a:r>
          </a:p>
        </p:txBody>
      </p:sp>
      <p:sp>
        <p:nvSpPr>
          <p:cNvPr id="296963" name="Footer Placeholder 3"/>
          <p:cNvSpPr>
            <a:spLocks noGrp="1"/>
          </p:cNvSpPr>
          <p:nvPr>
            <p:ph type="ftr" sz="quarter" idx="4294967295"/>
          </p:nvPr>
        </p:nvSpPr>
        <p:spPr bwMode="auto">
          <a:xfrm>
            <a:off x="767080" y="7253288"/>
            <a:ext cx="2768600" cy="365125"/>
          </a:xfrm>
          <a:prstGeom prst="rect">
            <a:avLst/>
          </a:prstGeom>
          <a:ln>
            <a:miter lim="800000"/>
            <a:headEnd/>
            <a:tailEnd/>
          </a:ln>
        </p:spPr>
        <p:txBody>
          <a:bodyPr wrap="square" lIns="91440" tIns="45720" rIns="91440" bIns="45720" numCol="1" anchorCtr="0" compatLnSpc="1">
            <a:prstTxWarp prst="textNoShape">
              <a:avLst/>
            </a:prstTxWarp>
          </a:bodyPr>
          <a:lstStyle/>
          <a:p>
            <a:pPr>
              <a:defRPr/>
            </a:pPr>
            <a:r>
              <a:rPr lang="en-US"/>
              <a:t>Jack A. Naglieri, Ph.D.  George Mason Univ, Fairfax, VA 22030.  naglieri@gmu.edu</a:t>
            </a:r>
            <a:endParaRPr lang="en-US">
              <a:solidFill>
                <a:srgbClr val="FFFF00"/>
              </a:solidFill>
            </a:endParaRPr>
          </a:p>
        </p:txBody>
      </p:sp>
      <p:sp>
        <p:nvSpPr>
          <p:cNvPr id="296964" name="Slide Number Placeholder 4"/>
          <p:cNvSpPr>
            <a:spLocks noGrp="1"/>
          </p:cNvSpPr>
          <p:nvPr>
            <p:ph type="sldNum" sz="quarter" idx="12"/>
          </p:nvPr>
        </p:nvSpPr>
        <p:spPr bwMode="auto">
          <a:ln>
            <a:miter lim="800000"/>
            <a:headEnd/>
            <a:tailEnd/>
          </a:ln>
        </p:spPr>
        <p:txBody>
          <a:bodyPr wrap="square" lIns="91440" tIns="45720" rIns="91440" bIns="45720" numCol="1" anchorCtr="0" compatLnSpc="1">
            <a:prstTxWarp prst="textNoShape">
              <a:avLst/>
            </a:prstTxWarp>
          </a:bodyPr>
          <a:lstStyle/>
          <a:p>
            <a:pPr>
              <a:defRPr/>
            </a:pPr>
            <a:fld id="{877FB2B6-E052-43FA-8CE4-A9E3D6115666}" type="slidenum">
              <a:rPr lang="en-US" smtClean="0"/>
              <a:pPr>
                <a:defRPr/>
              </a:pPr>
              <a:t>217</a:t>
            </a:fld>
            <a:endParaRPr lang="en-US"/>
          </a:p>
        </p:txBody>
      </p:sp>
      <p:sp>
        <p:nvSpPr>
          <p:cNvPr id="1604611" name="Rectangle 3"/>
          <p:cNvSpPr>
            <a:spLocks noGrp="1" noChangeArrowheads="1"/>
          </p:cNvSpPr>
          <p:nvPr>
            <p:ph type="title"/>
          </p:nvPr>
        </p:nvSpPr>
        <p:spPr/>
        <p:txBody>
          <a:bodyPr/>
          <a:lstStyle/>
          <a:p>
            <a:pPr eaLnBrk="1" fontAlgn="auto" hangingPunct="1">
              <a:spcAft>
                <a:spcPts val="0"/>
              </a:spcAft>
              <a:defRPr/>
            </a:pPr>
            <a:r>
              <a:rPr lang="en-US"/>
              <a:t>Design of the Study</a:t>
            </a:r>
          </a:p>
        </p:txBody>
      </p:sp>
      <p:sp>
        <p:nvSpPr>
          <p:cNvPr id="297990" name="Rectangle 2"/>
          <p:cNvSpPr>
            <a:spLocks noChangeArrowheads="1"/>
          </p:cNvSpPr>
          <p:nvPr/>
        </p:nvSpPr>
        <p:spPr bwMode="auto">
          <a:xfrm>
            <a:off x="838200" y="1676400"/>
            <a:ext cx="7620000" cy="1066800"/>
          </a:xfrm>
          <a:prstGeom prst="rect">
            <a:avLst/>
          </a:prstGeom>
          <a:noFill/>
          <a:ln w="9525">
            <a:solidFill>
              <a:schemeClr val="tx1"/>
            </a:solidFill>
            <a:miter lim="800000"/>
            <a:headEnd/>
            <a:tailEnd/>
          </a:ln>
        </p:spPr>
        <p:txBody>
          <a:bodyPr wrap="none" anchor="ctr"/>
          <a:lstStyle/>
          <a:p>
            <a:endParaRPr lang="en-US"/>
          </a:p>
        </p:txBody>
      </p:sp>
      <p:sp>
        <p:nvSpPr>
          <p:cNvPr id="297991" name="Text Box 5"/>
          <p:cNvSpPr txBox="1">
            <a:spLocks noChangeArrowheads="1"/>
          </p:cNvSpPr>
          <p:nvPr/>
        </p:nvSpPr>
        <p:spPr bwMode="auto">
          <a:xfrm>
            <a:off x="838200" y="1676400"/>
            <a:ext cx="7620000" cy="1127125"/>
          </a:xfrm>
          <a:prstGeom prst="rect">
            <a:avLst/>
          </a:prstGeom>
          <a:noFill/>
          <a:ln w="9525">
            <a:noFill/>
            <a:miter lim="800000"/>
            <a:headEnd/>
            <a:tailEnd/>
          </a:ln>
        </p:spPr>
        <p:txBody>
          <a:bodyPr>
            <a:spAutoFit/>
          </a:bodyPr>
          <a:lstStyle/>
          <a:p>
            <a:pPr algn="ctr" eaLnBrk="0" hangingPunct="0">
              <a:spcBef>
                <a:spcPct val="50000"/>
              </a:spcBef>
            </a:pPr>
            <a:r>
              <a:rPr lang="en-US" sz="3200">
                <a:latin typeface="Comic Sans MS" pitchFamily="66" charset="0"/>
              </a:rPr>
              <a:t>Experimental and Comparison Groups</a:t>
            </a:r>
            <a:r>
              <a:rPr lang="en-US" b="0">
                <a:latin typeface="Comic Sans MS" pitchFamily="66" charset="0"/>
              </a:rPr>
              <a:t> </a:t>
            </a:r>
          </a:p>
          <a:p>
            <a:pPr algn="ctr" eaLnBrk="0" hangingPunct="0">
              <a:spcBef>
                <a:spcPct val="50000"/>
              </a:spcBef>
            </a:pPr>
            <a:r>
              <a:rPr lang="en-US" b="0">
                <a:latin typeface="Comic Sans MS" pitchFamily="66" charset="0"/>
              </a:rPr>
              <a:t>7 worksheets with Normal Instruction</a:t>
            </a:r>
          </a:p>
        </p:txBody>
      </p:sp>
      <p:sp>
        <p:nvSpPr>
          <p:cNvPr id="297992" name="Line 6"/>
          <p:cNvSpPr>
            <a:spLocks noChangeShapeType="1"/>
          </p:cNvSpPr>
          <p:nvPr/>
        </p:nvSpPr>
        <p:spPr bwMode="auto">
          <a:xfrm>
            <a:off x="4648200" y="2743200"/>
            <a:ext cx="0" cy="533400"/>
          </a:xfrm>
          <a:prstGeom prst="line">
            <a:avLst/>
          </a:prstGeom>
          <a:noFill/>
          <a:ln w="38100">
            <a:solidFill>
              <a:schemeClr val="tx1"/>
            </a:solidFill>
            <a:round/>
            <a:headEnd/>
            <a:tailEnd type="triangle" w="med" len="med"/>
          </a:ln>
        </p:spPr>
        <p:txBody>
          <a:bodyPr wrap="none" anchor="ctr"/>
          <a:lstStyle/>
          <a:p>
            <a:endParaRPr lang="en-US"/>
          </a:p>
        </p:txBody>
      </p:sp>
      <p:sp>
        <p:nvSpPr>
          <p:cNvPr id="297993" name="Line 7"/>
          <p:cNvSpPr>
            <a:spLocks noChangeShapeType="1"/>
          </p:cNvSpPr>
          <p:nvPr/>
        </p:nvSpPr>
        <p:spPr bwMode="auto">
          <a:xfrm flipH="1">
            <a:off x="3048000" y="3200400"/>
            <a:ext cx="1600200" cy="914400"/>
          </a:xfrm>
          <a:prstGeom prst="line">
            <a:avLst/>
          </a:prstGeom>
          <a:noFill/>
          <a:ln w="38100">
            <a:solidFill>
              <a:schemeClr val="tx1"/>
            </a:solidFill>
            <a:round/>
            <a:headEnd/>
            <a:tailEnd type="triangle" w="med" len="med"/>
          </a:ln>
        </p:spPr>
        <p:txBody>
          <a:bodyPr wrap="none" anchor="ctr"/>
          <a:lstStyle/>
          <a:p>
            <a:endParaRPr lang="en-US"/>
          </a:p>
        </p:txBody>
      </p:sp>
      <p:sp>
        <p:nvSpPr>
          <p:cNvPr id="297994" name="Line 8"/>
          <p:cNvSpPr>
            <a:spLocks noChangeShapeType="1"/>
          </p:cNvSpPr>
          <p:nvPr/>
        </p:nvSpPr>
        <p:spPr bwMode="auto">
          <a:xfrm>
            <a:off x="4648200" y="3200400"/>
            <a:ext cx="1524000" cy="914400"/>
          </a:xfrm>
          <a:prstGeom prst="line">
            <a:avLst/>
          </a:prstGeom>
          <a:noFill/>
          <a:ln w="38100">
            <a:solidFill>
              <a:schemeClr val="tx1"/>
            </a:solidFill>
            <a:round/>
            <a:headEnd/>
            <a:tailEnd type="triangle" w="med" len="med"/>
          </a:ln>
        </p:spPr>
        <p:txBody>
          <a:bodyPr wrap="none" anchor="ctr"/>
          <a:lstStyle/>
          <a:p>
            <a:endParaRPr lang="en-US"/>
          </a:p>
        </p:txBody>
      </p:sp>
      <p:sp>
        <p:nvSpPr>
          <p:cNvPr id="297995" name="Text Box 9"/>
          <p:cNvSpPr txBox="1">
            <a:spLocks noChangeArrowheads="1"/>
          </p:cNvSpPr>
          <p:nvPr/>
        </p:nvSpPr>
        <p:spPr bwMode="auto">
          <a:xfrm>
            <a:off x="914400" y="4114800"/>
            <a:ext cx="2667000" cy="457200"/>
          </a:xfrm>
          <a:prstGeom prst="rect">
            <a:avLst/>
          </a:prstGeom>
          <a:noFill/>
          <a:ln w="9525">
            <a:noFill/>
            <a:miter lim="800000"/>
            <a:headEnd/>
            <a:tailEnd/>
          </a:ln>
        </p:spPr>
        <p:txBody>
          <a:bodyPr>
            <a:spAutoFit/>
          </a:bodyPr>
          <a:lstStyle/>
          <a:p>
            <a:pPr eaLnBrk="0" hangingPunct="0">
              <a:spcBef>
                <a:spcPct val="50000"/>
              </a:spcBef>
            </a:pPr>
            <a:endParaRPr lang="en-US" b="0">
              <a:latin typeface="Comic Sans MS" pitchFamily="66" charset="0"/>
            </a:endParaRPr>
          </a:p>
        </p:txBody>
      </p:sp>
      <p:sp>
        <p:nvSpPr>
          <p:cNvPr id="297996" name="Text Box 10"/>
          <p:cNvSpPr txBox="1">
            <a:spLocks noChangeArrowheads="1"/>
          </p:cNvSpPr>
          <p:nvPr/>
        </p:nvSpPr>
        <p:spPr bwMode="auto">
          <a:xfrm>
            <a:off x="1447800" y="4114800"/>
            <a:ext cx="2438400" cy="457200"/>
          </a:xfrm>
          <a:prstGeom prst="rect">
            <a:avLst/>
          </a:prstGeom>
          <a:noFill/>
          <a:ln w="9525">
            <a:noFill/>
            <a:miter lim="800000"/>
            <a:headEnd/>
            <a:tailEnd/>
          </a:ln>
        </p:spPr>
        <p:txBody>
          <a:bodyPr>
            <a:spAutoFit/>
          </a:bodyPr>
          <a:lstStyle/>
          <a:p>
            <a:pPr eaLnBrk="0" hangingPunct="0">
              <a:spcBef>
                <a:spcPct val="50000"/>
              </a:spcBef>
            </a:pPr>
            <a:endParaRPr lang="en-US" b="0">
              <a:latin typeface="Comic Sans MS" pitchFamily="66" charset="0"/>
            </a:endParaRPr>
          </a:p>
        </p:txBody>
      </p:sp>
      <p:sp>
        <p:nvSpPr>
          <p:cNvPr id="297997" name="Rectangle 11"/>
          <p:cNvSpPr>
            <a:spLocks noChangeArrowheads="1"/>
          </p:cNvSpPr>
          <p:nvPr/>
        </p:nvSpPr>
        <p:spPr bwMode="auto">
          <a:xfrm>
            <a:off x="990600" y="4114800"/>
            <a:ext cx="3200400" cy="2209800"/>
          </a:xfrm>
          <a:prstGeom prst="rect">
            <a:avLst/>
          </a:prstGeom>
          <a:noFill/>
          <a:ln w="9525">
            <a:solidFill>
              <a:schemeClr val="tx1"/>
            </a:solidFill>
            <a:miter lim="800000"/>
            <a:headEnd/>
            <a:tailEnd/>
          </a:ln>
        </p:spPr>
        <p:txBody>
          <a:bodyPr wrap="none" anchor="ctr"/>
          <a:lstStyle/>
          <a:p>
            <a:endParaRPr lang="en-US"/>
          </a:p>
        </p:txBody>
      </p:sp>
      <p:sp>
        <p:nvSpPr>
          <p:cNvPr id="297998" name="Rectangle 12"/>
          <p:cNvSpPr>
            <a:spLocks noChangeArrowheads="1"/>
          </p:cNvSpPr>
          <p:nvPr/>
        </p:nvSpPr>
        <p:spPr bwMode="auto">
          <a:xfrm>
            <a:off x="5105400" y="4114800"/>
            <a:ext cx="3505200" cy="2209800"/>
          </a:xfrm>
          <a:prstGeom prst="rect">
            <a:avLst/>
          </a:prstGeom>
          <a:noFill/>
          <a:ln w="9525">
            <a:solidFill>
              <a:schemeClr val="tx1"/>
            </a:solidFill>
            <a:miter lim="800000"/>
            <a:headEnd/>
            <a:tailEnd/>
          </a:ln>
        </p:spPr>
        <p:txBody>
          <a:bodyPr wrap="none" anchor="ctr"/>
          <a:lstStyle/>
          <a:p>
            <a:endParaRPr lang="en-US"/>
          </a:p>
        </p:txBody>
      </p:sp>
      <p:sp>
        <p:nvSpPr>
          <p:cNvPr id="297999" name="Text Box 13"/>
          <p:cNvSpPr txBox="1">
            <a:spLocks noChangeArrowheads="1"/>
          </p:cNvSpPr>
          <p:nvPr/>
        </p:nvSpPr>
        <p:spPr bwMode="auto">
          <a:xfrm>
            <a:off x="990600" y="4191000"/>
            <a:ext cx="3048000" cy="2527300"/>
          </a:xfrm>
          <a:prstGeom prst="rect">
            <a:avLst/>
          </a:prstGeom>
          <a:noFill/>
          <a:ln w="9525">
            <a:noFill/>
            <a:miter lim="800000"/>
            <a:headEnd/>
            <a:tailEnd/>
          </a:ln>
        </p:spPr>
        <p:txBody>
          <a:bodyPr>
            <a:spAutoFit/>
          </a:bodyPr>
          <a:lstStyle/>
          <a:p>
            <a:pPr algn="ctr" eaLnBrk="0" hangingPunct="0">
              <a:spcBef>
                <a:spcPct val="50000"/>
              </a:spcBef>
            </a:pPr>
            <a:r>
              <a:rPr lang="en-US" sz="3200">
                <a:latin typeface="Comic Sans MS" pitchFamily="66" charset="0"/>
              </a:rPr>
              <a:t>Experimental Group</a:t>
            </a:r>
            <a:endParaRPr lang="en-US" b="0">
              <a:latin typeface="Comic Sans MS" pitchFamily="66" charset="0"/>
            </a:endParaRPr>
          </a:p>
          <a:p>
            <a:pPr algn="ctr" eaLnBrk="0" hangingPunct="0">
              <a:spcBef>
                <a:spcPct val="50000"/>
              </a:spcBef>
            </a:pPr>
            <a:r>
              <a:rPr lang="en-US" b="0">
                <a:latin typeface="Comic Sans MS" pitchFamily="66" charset="0"/>
              </a:rPr>
              <a:t> 19 worksheets with Planning Facilitation</a:t>
            </a:r>
          </a:p>
          <a:p>
            <a:pPr eaLnBrk="0" hangingPunct="0">
              <a:spcBef>
                <a:spcPct val="50000"/>
              </a:spcBef>
            </a:pPr>
            <a:endParaRPr lang="en-US" b="0">
              <a:latin typeface="Comic Sans MS" pitchFamily="66" charset="0"/>
            </a:endParaRPr>
          </a:p>
        </p:txBody>
      </p:sp>
      <p:sp>
        <p:nvSpPr>
          <p:cNvPr id="298000" name="Text Box 14"/>
          <p:cNvSpPr txBox="1">
            <a:spLocks noChangeArrowheads="1"/>
          </p:cNvSpPr>
          <p:nvPr/>
        </p:nvSpPr>
        <p:spPr bwMode="auto">
          <a:xfrm>
            <a:off x="5181600" y="4191000"/>
            <a:ext cx="3429000" cy="1979613"/>
          </a:xfrm>
          <a:prstGeom prst="rect">
            <a:avLst/>
          </a:prstGeom>
          <a:noFill/>
          <a:ln w="9525">
            <a:noFill/>
            <a:miter lim="800000"/>
            <a:headEnd/>
            <a:tailEnd/>
          </a:ln>
        </p:spPr>
        <p:txBody>
          <a:bodyPr>
            <a:spAutoFit/>
          </a:bodyPr>
          <a:lstStyle/>
          <a:p>
            <a:pPr algn="ctr" eaLnBrk="0" hangingPunct="0">
              <a:spcBef>
                <a:spcPct val="50000"/>
              </a:spcBef>
            </a:pPr>
            <a:r>
              <a:rPr lang="en-US" sz="3200">
                <a:latin typeface="Comic Sans MS" pitchFamily="66" charset="0"/>
              </a:rPr>
              <a:t>Comparison Group</a:t>
            </a:r>
            <a:endParaRPr lang="en-US" b="0">
              <a:latin typeface="Comic Sans MS" pitchFamily="66" charset="0"/>
            </a:endParaRPr>
          </a:p>
          <a:p>
            <a:pPr algn="ctr" eaLnBrk="0" hangingPunct="0">
              <a:spcBef>
                <a:spcPct val="50000"/>
              </a:spcBef>
            </a:pPr>
            <a:r>
              <a:rPr lang="en-US" b="0">
                <a:latin typeface="Comic Sans MS" pitchFamily="66" charset="0"/>
              </a:rPr>
              <a:t> 19 worksheets with Normal Instruction</a:t>
            </a:r>
          </a:p>
        </p:txBody>
      </p:sp>
    </p:spTree>
    <p:extLst>
      <p:ext uri="{BB962C8B-B14F-4D97-AF65-F5344CB8AC3E}">
        <p14:creationId xmlns:p14="http://schemas.microsoft.com/office/powerpoint/2010/main" val="537917099"/>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3"/>
          <p:cNvSpPr>
            <a:spLocks noGrp="1" noChangeArrowheads="1"/>
          </p:cNvSpPr>
          <p:nvPr>
            <p:ph sz="half" idx="1"/>
          </p:nvPr>
        </p:nvSpPr>
        <p:spPr>
          <a:xfrm>
            <a:off x="685800" y="1270000"/>
            <a:ext cx="7924800" cy="3695700"/>
          </a:xfrm>
        </p:spPr>
        <p:txBody>
          <a:bodyPr/>
          <a:lstStyle/>
          <a:p>
            <a:pPr eaLnBrk="1" hangingPunct="1"/>
            <a:r>
              <a:rPr lang="en-US"/>
              <a:t>Math lessons were organized into “instructional sessions” delivered over 13 consecutive days </a:t>
            </a:r>
          </a:p>
          <a:p>
            <a:pPr eaLnBrk="1" hangingPunct="1"/>
            <a:r>
              <a:rPr lang="en-US"/>
              <a:t>Each instructional session was 30-40 minutes </a:t>
            </a:r>
          </a:p>
          <a:p>
            <a:pPr eaLnBrk="1" hangingPunct="1"/>
            <a:r>
              <a:rPr lang="en-US"/>
              <a:t>Each instructional session was comprised of three segments as shown below</a:t>
            </a:r>
          </a:p>
          <a:p>
            <a:pPr eaLnBrk="1" hangingPunct="1"/>
            <a:endParaRPr lang="en-US"/>
          </a:p>
        </p:txBody>
      </p:sp>
      <p:sp>
        <p:nvSpPr>
          <p:cNvPr id="299011" name="Rectangle 4"/>
          <p:cNvSpPr>
            <a:spLocks noGrp="1" noChangeArrowheads="1"/>
          </p:cNvSpPr>
          <p:nvPr>
            <p:ph sz="half" idx="2"/>
          </p:nvPr>
        </p:nvSpPr>
        <p:spPr>
          <a:xfrm>
            <a:off x="4648200" y="1390650"/>
            <a:ext cx="4038600" cy="4616450"/>
          </a:xfrm>
        </p:spPr>
        <p:txBody>
          <a:bodyPr/>
          <a:lstStyle/>
          <a:p>
            <a:pPr eaLnBrk="1" hangingPunct="1">
              <a:buFont typeface="Wingdings" pitchFamily="2" charset="2"/>
              <a:buNone/>
            </a:pPr>
            <a:r>
              <a:rPr lang="en-US"/>
              <a:t> </a:t>
            </a:r>
          </a:p>
        </p:txBody>
      </p:sp>
      <p:sp>
        <p:nvSpPr>
          <p:cNvPr id="297988" name="Footer Placeholder 4"/>
          <p:cNvSpPr>
            <a:spLocks noGrp="1"/>
          </p:cNvSpPr>
          <p:nvPr>
            <p:ph type="ftr" sz="quarter" idx="4294967295"/>
          </p:nvPr>
        </p:nvSpPr>
        <p:spPr bwMode="auto">
          <a:xfrm>
            <a:off x="3962400" y="6408738"/>
            <a:ext cx="2768600" cy="365125"/>
          </a:xfrm>
          <a:prstGeom prst="rect">
            <a:avLst/>
          </a:prstGeom>
          <a:ln>
            <a:miter lim="800000"/>
            <a:headEnd/>
            <a:tailEnd/>
          </a:ln>
        </p:spPr>
        <p:txBody>
          <a:bodyPr wrap="square" lIns="91440" tIns="45720" rIns="91440" bIns="45720" numCol="1" anchorCtr="0" compatLnSpc="1">
            <a:prstTxWarp prst="textNoShape">
              <a:avLst/>
            </a:prstTxWarp>
          </a:bodyPr>
          <a:lstStyle/>
          <a:p>
            <a:pPr>
              <a:defRPr/>
            </a:pPr>
            <a:r>
              <a:rPr lang="en-US"/>
              <a:t>Jack A. Naglieri, Ph.D.  George Mason Univ, Fairfax, VA 22030.  naglieri@gmu.edu</a:t>
            </a:r>
          </a:p>
        </p:txBody>
      </p:sp>
      <p:sp>
        <p:nvSpPr>
          <p:cNvPr id="297989" name="Slide Number Placeholder 5"/>
          <p:cNvSpPr>
            <a:spLocks noGrp="1"/>
          </p:cNvSpPr>
          <p:nvPr>
            <p:ph type="sldNum" sz="quarter" idx="12"/>
          </p:nvPr>
        </p:nvSpPr>
        <p:spPr bwMode="auto">
          <a:ln>
            <a:miter lim="800000"/>
            <a:headEnd/>
            <a:tailEnd/>
          </a:ln>
        </p:spPr>
        <p:txBody>
          <a:bodyPr wrap="square" lIns="91440" tIns="45720" rIns="91440" bIns="45720" numCol="1" anchorCtr="0" compatLnSpc="1">
            <a:prstTxWarp prst="textNoShape">
              <a:avLst/>
            </a:prstTxWarp>
          </a:bodyPr>
          <a:lstStyle/>
          <a:p>
            <a:pPr>
              <a:defRPr/>
            </a:pPr>
            <a:fld id="{9E33B495-9F92-4335-94B2-9EC41D53A1A7}" type="slidenum">
              <a:rPr lang="en-US" smtClean="0"/>
              <a:pPr>
                <a:defRPr/>
              </a:pPr>
              <a:t>218</a:t>
            </a:fld>
            <a:endParaRPr lang="en-US"/>
          </a:p>
        </p:txBody>
      </p:sp>
      <p:sp>
        <p:nvSpPr>
          <p:cNvPr id="1605634" name="Rectangle 2"/>
          <p:cNvSpPr>
            <a:spLocks noGrp="1" noChangeArrowheads="1"/>
          </p:cNvSpPr>
          <p:nvPr>
            <p:ph type="title"/>
          </p:nvPr>
        </p:nvSpPr>
        <p:spPr/>
        <p:txBody>
          <a:bodyPr/>
          <a:lstStyle/>
          <a:p>
            <a:pPr eaLnBrk="1" fontAlgn="auto" hangingPunct="1">
              <a:spcAft>
                <a:spcPts val="0"/>
              </a:spcAft>
              <a:defRPr/>
            </a:pPr>
            <a:r>
              <a:rPr lang="en-US"/>
              <a:t>Instructional Sessions</a:t>
            </a:r>
          </a:p>
        </p:txBody>
      </p:sp>
      <p:sp>
        <p:nvSpPr>
          <p:cNvPr id="345095" name="Text Box 5"/>
          <p:cNvSpPr txBox="1">
            <a:spLocks noChangeArrowheads="1"/>
          </p:cNvSpPr>
          <p:nvPr/>
        </p:nvSpPr>
        <p:spPr bwMode="auto">
          <a:xfrm>
            <a:off x="3352800" y="5456238"/>
            <a:ext cx="2362200" cy="944562"/>
          </a:xfrm>
          <a:prstGeom prst="rect">
            <a:avLst/>
          </a:prstGeom>
          <a:noFill/>
          <a:ln w="28575">
            <a:solidFill>
              <a:schemeClr val="bg2">
                <a:lumMod val="60000"/>
                <a:lumOff val="40000"/>
              </a:schemeClr>
            </a:solidFill>
            <a:miter lim="800000"/>
            <a:headEnd/>
            <a:tailEnd/>
          </a:ln>
        </p:spPr>
        <p:txBody>
          <a:bodyPr>
            <a:spAutoFit/>
          </a:bodyPr>
          <a:lstStyle/>
          <a:p>
            <a:pPr algn="ctr" eaLnBrk="0" hangingPunct="0">
              <a:spcBef>
                <a:spcPct val="50000"/>
              </a:spcBef>
              <a:defRPr/>
            </a:pPr>
            <a:r>
              <a:rPr lang="en-US" sz="1800" b="0">
                <a:solidFill>
                  <a:schemeClr val="bg1"/>
                </a:solidFill>
                <a:latin typeface="Comic Sans MS" pitchFamily="66" charset="0"/>
                <a:cs typeface="+mn-cs"/>
              </a:rPr>
              <a:t>Planning Facilitation or Normal Instruction</a:t>
            </a:r>
          </a:p>
        </p:txBody>
      </p:sp>
      <p:sp>
        <p:nvSpPr>
          <p:cNvPr id="345096" name="Text Box 6"/>
          <p:cNvSpPr txBox="1">
            <a:spLocks noChangeArrowheads="1"/>
          </p:cNvSpPr>
          <p:nvPr/>
        </p:nvSpPr>
        <p:spPr bwMode="auto">
          <a:xfrm>
            <a:off x="914400" y="5456238"/>
            <a:ext cx="2438400" cy="669925"/>
          </a:xfrm>
          <a:prstGeom prst="rect">
            <a:avLst/>
          </a:prstGeom>
          <a:noFill/>
          <a:ln w="28575">
            <a:solidFill>
              <a:schemeClr val="bg2">
                <a:lumMod val="60000"/>
                <a:lumOff val="40000"/>
              </a:schemeClr>
            </a:solidFill>
            <a:miter lim="800000"/>
            <a:headEnd/>
            <a:tailEnd/>
          </a:ln>
        </p:spPr>
        <p:txBody>
          <a:bodyPr>
            <a:spAutoFit/>
          </a:bodyPr>
          <a:lstStyle/>
          <a:p>
            <a:pPr algn="ctr" eaLnBrk="0" hangingPunct="0">
              <a:spcBef>
                <a:spcPct val="50000"/>
              </a:spcBef>
              <a:defRPr/>
            </a:pPr>
            <a:r>
              <a:rPr lang="en-US" sz="1800" b="0">
                <a:solidFill>
                  <a:schemeClr val="bg1"/>
                </a:solidFill>
                <a:latin typeface="Comic Sans MS" pitchFamily="66" charset="0"/>
                <a:cs typeface="+mn-cs"/>
              </a:rPr>
              <a:t>10 minute math worksheet</a:t>
            </a:r>
          </a:p>
        </p:txBody>
      </p:sp>
      <p:grpSp>
        <p:nvGrpSpPr>
          <p:cNvPr id="299017" name="Group 7"/>
          <p:cNvGrpSpPr>
            <a:grpSpLocks/>
          </p:cNvGrpSpPr>
          <p:nvPr/>
        </p:nvGrpSpPr>
        <p:grpSpPr bwMode="auto">
          <a:xfrm>
            <a:off x="914400" y="4941888"/>
            <a:ext cx="7239000" cy="468312"/>
            <a:chOff x="624" y="2832"/>
            <a:chExt cx="3888" cy="144"/>
          </a:xfrm>
        </p:grpSpPr>
        <p:sp>
          <p:nvSpPr>
            <p:cNvPr id="345099" name="Rectangle 8"/>
            <p:cNvSpPr>
              <a:spLocks noChangeArrowheads="1"/>
            </p:cNvSpPr>
            <p:nvPr/>
          </p:nvSpPr>
          <p:spPr bwMode="auto">
            <a:xfrm>
              <a:off x="624" y="2832"/>
              <a:ext cx="1296" cy="144"/>
            </a:xfrm>
            <a:prstGeom prst="rect">
              <a:avLst/>
            </a:prstGeom>
            <a:noFill/>
            <a:ln w="28575">
              <a:solidFill>
                <a:schemeClr val="bg2">
                  <a:lumMod val="60000"/>
                  <a:lumOff val="40000"/>
                </a:schemeClr>
              </a:solidFill>
              <a:miter lim="800000"/>
              <a:headEnd/>
              <a:tailEnd/>
            </a:ln>
          </p:spPr>
          <p:txBody>
            <a:bodyPr wrap="none" anchor="ctr"/>
            <a:lstStyle/>
            <a:p>
              <a:pPr algn="ctr">
                <a:defRPr/>
              </a:pPr>
              <a:r>
                <a:rPr lang="en-US" sz="1800">
                  <a:solidFill>
                    <a:schemeClr val="bg1"/>
                  </a:solidFill>
                  <a:latin typeface="Comic Sans MS" pitchFamily="66" charset="0"/>
                  <a:cs typeface="+mn-cs"/>
                </a:rPr>
                <a:t>10 minutes</a:t>
              </a:r>
            </a:p>
          </p:txBody>
        </p:sp>
        <p:sp>
          <p:nvSpPr>
            <p:cNvPr id="345100" name="Rectangle 9"/>
            <p:cNvSpPr>
              <a:spLocks noChangeArrowheads="1"/>
            </p:cNvSpPr>
            <p:nvPr/>
          </p:nvSpPr>
          <p:spPr bwMode="auto">
            <a:xfrm>
              <a:off x="1920" y="2832"/>
              <a:ext cx="1296" cy="144"/>
            </a:xfrm>
            <a:prstGeom prst="rect">
              <a:avLst/>
            </a:prstGeom>
            <a:noFill/>
            <a:ln w="28575">
              <a:solidFill>
                <a:schemeClr val="bg2">
                  <a:lumMod val="60000"/>
                  <a:lumOff val="40000"/>
                </a:schemeClr>
              </a:solidFill>
              <a:miter lim="800000"/>
              <a:headEnd/>
              <a:tailEnd/>
            </a:ln>
          </p:spPr>
          <p:txBody>
            <a:bodyPr wrap="none" anchor="ctr"/>
            <a:lstStyle/>
            <a:p>
              <a:pPr algn="ctr">
                <a:defRPr/>
              </a:pPr>
              <a:r>
                <a:rPr lang="en-US" sz="1800">
                  <a:solidFill>
                    <a:schemeClr val="bg1"/>
                  </a:solidFill>
                  <a:latin typeface="Comic Sans MS" pitchFamily="66" charset="0"/>
                  <a:cs typeface="+mn-cs"/>
                </a:rPr>
                <a:t>10-20 minutes</a:t>
              </a:r>
            </a:p>
          </p:txBody>
        </p:sp>
        <p:sp>
          <p:nvSpPr>
            <p:cNvPr id="345101" name="Rectangle 10"/>
            <p:cNvSpPr>
              <a:spLocks noChangeArrowheads="1"/>
            </p:cNvSpPr>
            <p:nvPr/>
          </p:nvSpPr>
          <p:spPr bwMode="auto">
            <a:xfrm>
              <a:off x="3216" y="2832"/>
              <a:ext cx="1296" cy="144"/>
            </a:xfrm>
            <a:prstGeom prst="rect">
              <a:avLst/>
            </a:prstGeom>
            <a:noFill/>
            <a:ln w="28575">
              <a:solidFill>
                <a:schemeClr val="bg2">
                  <a:lumMod val="60000"/>
                  <a:lumOff val="40000"/>
                </a:schemeClr>
              </a:solidFill>
              <a:miter lim="800000"/>
              <a:headEnd/>
              <a:tailEnd/>
            </a:ln>
          </p:spPr>
          <p:txBody>
            <a:bodyPr wrap="none" anchor="ctr"/>
            <a:lstStyle/>
            <a:p>
              <a:pPr algn="ctr">
                <a:defRPr/>
              </a:pPr>
              <a:r>
                <a:rPr lang="en-US" sz="1800">
                  <a:solidFill>
                    <a:schemeClr val="bg1"/>
                  </a:solidFill>
                  <a:latin typeface="Comic Sans MS" pitchFamily="66" charset="0"/>
                  <a:cs typeface="+mn-cs"/>
                </a:rPr>
                <a:t>10 minutes</a:t>
              </a:r>
            </a:p>
          </p:txBody>
        </p:sp>
      </p:grpSp>
      <p:sp>
        <p:nvSpPr>
          <p:cNvPr id="345098" name="Text Box 11"/>
          <p:cNvSpPr txBox="1">
            <a:spLocks noChangeArrowheads="1"/>
          </p:cNvSpPr>
          <p:nvPr/>
        </p:nvSpPr>
        <p:spPr bwMode="auto">
          <a:xfrm>
            <a:off x="5715000" y="5456238"/>
            <a:ext cx="2438400" cy="669925"/>
          </a:xfrm>
          <a:prstGeom prst="rect">
            <a:avLst/>
          </a:prstGeom>
          <a:noFill/>
          <a:ln w="28575">
            <a:solidFill>
              <a:schemeClr val="bg2">
                <a:lumMod val="60000"/>
                <a:lumOff val="40000"/>
              </a:schemeClr>
            </a:solidFill>
            <a:miter lim="800000"/>
            <a:headEnd/>
            <a:tailEnd/>
          </a:ln>
        </p:spPr>
        <p:txBody>
          <a:bodyPr>
            <a:spAutoFit/>
          </a:bodyPr>
          <a:lstStyle/>
          <a:p>
            <a:pPr algn="ctr" eaLnBrk="0" hangingPunct="0">
              <a:spcBef>
                <a:spcPct val="50000"/>
              </a:spcBef>
              <a:defRPr/>
            </a:pPr>
            <a:r>
              <a:rPr lang="en-US" sz="1800" b="0">
                <a:solidFill>
                  <a:schemeClr val="bg1"/>
                </a:solidFill>
                <a:latin typeface="Comic Sans MS" pitchFamily="66" charset="0"/>
                <a:cs typeface="+mn-cs"/>
              </a:rPr>
              <a:t>10 minute math worksheet</a:t>
            </a:r>
          </a:p>
        </p:txBody>
      </p:sp>
    </p:spTree>
    <p:extLst>
      <p:ext uri="{BB962C8B-B14F-4D97-AF65-F5344CB8AC3E}">
        <p14:creationId xmlns:p14="http://schemas.microsoft.com/office/powerpoint/2010/main" val="1332834497"/>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41" name="Rectangle 3"/>
          <p:cNvSpPr>
            <a:spLocks noGrp="1" noChangeArrowheads="1"/>
          </p:cNvSpPr>
          <p:nvPr>
            <p:ph idx="1"/>
          </p:nvPr>
        </p:nvSpPr>
        <p:spPr>
          <a:xfrm>
            <a:off x="457200" y="1365250"/>
            <a:ext cx="8229600" cy="4641850"/>
          </a:xfrm>
        </p:spPr>
        <p:txBody>
          <a:bodyPr>
            <a:normAutofit/>
          </a:bodyPr>
          <a:lstStyle/>
          <a:p>
            <a:pPr marL="365760" indent="-256032" eaLnBrk="1" fontAlgn="auto" hangingPunct="1">
              <a:spcAft>
                <a:spcPts val="0"/>
              </a:spcAft>
              <a:buFont typeface="Wingdings 3"/>
              <a:buChar char=""/>
              <a:defRPr/>
            </a:pPr>
            <a:r>
              <a:rPr lang="en-US" sz="2400"/>
              <a:t>Teachers facilitated discussions to help students become more self-reflective about use of strategies</a:t>
            </a:r>
          </a:p>
          <a:p>
            <a:pPr marL="365760" indent="-256032" eaLnBrk="1" fontAlgn="auto" hangingPunct="1">
              <a:spcAft>
                <a:spcPts val="0"/>
              </a:spcAft>
              <a:buFont typeface="Wingdings 3"/>
              <a:buChar char=""/>
              <a:defRPr/>
            </a:pPr>
            <a:r>
              <a:rPr lang="en-US" sz="2400"/>
              <a:t>Teachers asked questions like:</a:t>
            </a:r>
          </a:p>
          <a:p>
            <a:pPr marL="621792" lvl="1" eaLnBrk="1" fontAlgn="auto" hangingPunct="1">
              <a:spcBef>
                <a:spcPts val="324"/>
              </a:spcBef>
              <a:spcAft>
                <a:spcPts val="0"/>
              </a:spcAft>
              <a:defRPr/>
            </a:pPr>
            <a:r>
              <a:rPr lang="en-US" sz="2000"/>
              <a:t>What was your goal?</a:t>
            </a:r>
          </a:p>
          <a:p>
            <a:pPr marL="621792" lvl="1" eaLnBrk="1" fontAlgn="auto" hangingPunct="1">
              <a:spcBef>
                <a:spcPts val="324"/>
              </a:spcBef>
              <a:spcAft>
                <a:spcPts val="0"/>
              </a:spcAft>
              <a:defRPr/>
            </a:pPr>
            <a:r>
              <a:rPr lang="en-US" sz="2000"/>
              <a:t>Where did you start the worksheet?</a:t>
            </a:r>
          </a:p>
          <a:p>
            <a:pPr marL="621792" lvl="1" eaLnBrk="1" fontAlgn="auto" hangingPunct="1">
              <a:spcBef>
                <a:spcPts val="324"/>
              </a:spcBef>
              <a:spcAft>
                <a:spcPts val="0"/>
              </a:spcAft>
              <a:defRPr/>
            </a:pPr>
            <a:r>
              <a:rPr lang="en-US" sz="2000"/>
              <a:t>What strategies did you use?</a:t>
            </a:r>
          </a:p>
          <a:p>
            <a:pPr marL="621792" lvl="1" eaLnBrk="1" fontAlgn="auto" hangingPunct="1">
              <a:spcBef>
                <a:spcPts val="324"/>
              </a:spcBef>
              <a:spcAft>
                <a:spcPts val="0"/>
              </a:spcAft>
              <a:defRPr/>
            </a:pPr>
            <a:r>
              <a:rPr lang="en-US" sz="2000"/>
              <a:t>How did the strategy help you reach your goal?</a:t>
            </a:r>
          </a:p>
          <a:p>
            <a:pPr marL="621792" lvl="1" eaLnBrk="1" fontAlgn="auto" hangingPunct="1">
              <a:spcBef>
                <a:spcPts val="324"/>
              </a:spcBef>
              <a:spcAft>
                <a:spcPts val="0"/>
              </a:spcAft>
              <a:defRPr/>
            </a:pPr>
            <a:r>
              <a:rPr lang="en-US" sz="2000"/>
              <a:t>What will you do again next time?</a:t>
            </a:r>
          </a:p>
          <a:p>
            <a:pPr marL="621792" lvl="1" eaLnBrk="1" fontAlgn="auto" hangingPunct="1">
              <a:spcBef>
                <a:spcPts val="324"/>
              </a:spcBef>
              <a:spcAft>
                <a:spcPts val="0"/>
              </a:spcAft>
              <a:defRPr/>
            </a:pPr>
            <a:r>
              <a:rPr lang="en-US" sz="2000"/>
              <a:t>What other strategies will you use next time?</a:t>
            </a:r>
          </a:p>
        </p:txBody>
      </p:sp>
      <p:sp>
        <p:nvSpPr>
          <p:cNvPr id="300035" name="Footer Placeholder 3"/>
          <p:cNvSpPr>
            <a:spLocks noGrp="1"/>
          </p:cNvSpPr>
          <p:nvPr>
            <p:ph type="ftr" sz="quarter" idx="4294967295"/>
          </p:nvPr>
        </p:nvSpPr>
        <p:spPr bwMode="auto">
          <a:xfrm>
            <a:off x="767080" y="7253288"/>
            <a:ext cx="2768600" cy="365125"/>
          </a:xfrm>
          <a:prstGeom prst="rect">
            <a:avLst/>
          </a:prstGeom>
          <a:ln>
            <a:miter lim="800000"/>
            <a:headEnd/>
            <a:tailEnd/>
          </a:ln>
        </p:spPr>
        <p:txBody>
          <a:bodyPr wrap="square" lIns="91440" tIns="45720" rIns="91440" bIns="45720" numCol="1" anchorCtr="0" compatLnSpc="1">
            <a:prstTxWarp prst="textNoShape">
              <a:avLst/>
            </a:prstTxWarp>
          </a:bodyPr>
          <a:lstStyle/>
          <a:p>
            <a:pPr>
              <a:defRPr/>
            </a:pPr>
            <a:r>
              <a:rPr lang="en-US"/>
              <a:t>Jack A. Naglieri, Ph.D.  George Mason Univ, Fairfax, VA 22030.  naglieri@gmu.edu</a:t>
            </a:r>
            <a:endParaRPr lang="en-US">
              <a:solidFill>
                <a:srgbClr val="FFFF00"/>
              </a:solidFill>
            </a:endParaRPr>
          </a:p>
        </p:txBody>
      </p:sp>
      <p:sp>
        <p:nvSpPr>
          <p:cNvPr id="300036" name="Slide Number Placeholder 4"/>
          <p:cNvSpPr>
            <a:spLocks noGrp="1"/>
          </p:cNvSpPr>
          <p:nvPr>
            <p:ph type="sldNum" sz="quarter" idx="12"/>
          </p:nvPr>
        </p:nvSpPr>
        <p:spPr bwMode="auto">
          <a:ln>
            <a:miter lim="800000"/>
            <a:headEnd/>
            <a:tailEnd/>
          </a:ln>
        </p:spPr>
        <p:txBody>
          <a:bodyPr wrap="square" lIns="91440" tIns="45720" rIns="91440" bIns="45720" numCol="1" anchorCtr="0" compatLnSpc="1">
            <a:prstTxWarp prst="textNoShape">
              <a:avLst/>
            </a:prstTxWarp>
          </a:bodyPr>
          <a:lstStyle/>
          <a:p>
            <a:pPr>
              <a:defRPr/>
            </a:pPr>
            <a:fld id="{7934BBA0-2669-40DE-9AE3-0DBB299148B1}" type="slidenum">
              <a:rPr lang="en-US" smtClean="0"/>
              <a:pPr>
                <a:defRPr/>
              </a:pPr>
              <a:t>219</a:t>
            </a:fld>
            <a:endParaRPr lang="en-US"/>
          </a:p>
        </p:txBody>
      </p:sp>
      <p:sp>
        <p:nvSpPr>
          <p:cNvPr id="1607682" name="Rectangle 2"/>
          <p:cNvSpPr>
            <a:spLocks noGrp="1" noChangeArrowheads="1"/>
          </p:cNvSpPr>
          <p:nvPr>
            <p:ph type="title"/>
          </p:nvPr>
        </p:nvSpPr>
        <p:spPr/>
        <p:txBody>
          <a:bodyPr/>
          <a:lstStyle/>
          <a:p>
            <a:pPr eaLnBrk="1" fontAlgn="auto" hangingPunct="1">
              <a:spcAft>
                <a:spcPts val="0"/>
              </a:spcAft>
              <a:defRPr/>
            </a:pPr>
            <a:r>
              <a:rPr lang="en-US"/>
              <a:t>Planning Strategy Instruction</a:t>
            </a:r>
          </a:p>
        </p:txBody>
      </p:sp>
    </p:spTree>
    <p:extLst>
      <p:ext uri="{BB962C8B-B14F-4D97-AF65-F5344CB8AC3E}">
        <p14:creationId xmlns:p14="http://schemas.microsoft.com/office/powerpoint/2010/main" val="37257822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a:t>CAS2 Online Report Text</a:t>
            </a:r>
          </a:p>
        </p:txBody>
      </p:sp>
      <p:sp>
        <p:nvSpPr>
          <p:cNvPr id="4" name="Slide Number Placeholder 3"/>
          <p:cNvSpPr>
            <a:spLocks noGrp="1"/>
          </p:cNvSpPr>
          <p:nvPr>
            <p:ph type="sldNum" sz="quarter" idx="12"/>
          </p:nvPr>
        </p:nvSpPr>
        <p:spPr/>
        <p:txBody>
          <a:bodyPr/>
          <a:lstStyle/>
          <a:p>
            <a:pPr>
              <a:defRPr/>
            </a:pPr>
            <a:fld id="{B5038878-31BC-41E9-8299-8AFEA2B13F5C}" type="slidenum">
              <a:rPr lang="en-US" smtClean="0"/>
              <a:pPr>
                <a:defRPr/>
              </a:pPr>
              <a:t>22</a:t>
            </a:fld>
            <a:endParaRPr lang="en-US" dirty="0"/>
          </a:p>
        </p:txBody>
      </p:sp>
      <p:grpSp>
        <p:nvGrpSpPr>
          <p:cNvPr id="7" name="Group 6"/>
          <p:cNvGrpSpPr/>
          <p:nvPr/>
        </p:nvGrpSpPr>
        <p:grpSpPr>
          <a:xfrm>
            <a:off x="407990" y="1336209"/>
            <a:ext cx="8139111" cy="4937591"/>
            <a:chOff x="509588" y="1094909"/>
            <a:chExt cx="8139111" cy="4518491"/>
          </a:xfrm>
        </p:grpSpPr>
        <p:pic>
          <p:nvPicPr>
            <p:cNvPr id="737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3756"/>
            <a:stretch/>
          </p:blipFill>
          <p:spPr bwMode="auto">
            <a:xfrm>
              <a:off x="509588" y="1094909"/>
              <a:ext cx="8139111" cy="451849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Rectangle 5"/>
            <p:cNvSpPr/>
            <p:nvPr/>
          </p:nvSpPr>
          <p:spPr>
            <a:xfrm>
              <a:off x="5930901" y="5384800"/>
              <a:ext cx="2616200" cy="1460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05360937"/>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5" name="Rectangle 3"/>
          <p:cNvSpPr>
            <a:spLocks noGrp="1" noChangeArrowheads="1"/>
          </p:cNvSpPr>
          <p:nvPr>
            <p:ph idx="1"/>
          </p:nvPr>
        </p:nvSpPr>
        <p:spPr>
          <a:xfrm>
            <a:off x="533400" y="1143000"/>
            <a:ext cx="8229600" cy="4678363"/>
          </a:xfrm>
        </p:spPr>
        <p:txBody>
          <a:bodyPr>
            <a:normAutofit/>
          </a:bodyPr>
          <a:lstStyle/>
          <a:p>
            <a:pPr marL="366204" eaLnBrk="1" fontAlgn="auto" hangingPunct="1">
              <a:lnSpc>
                <a:spcPct val="90000"/>
              </a:lnSpc>
              <a:spcBef>
                <a:spcPts val="324"/>
              </a:spcBef>
              <a:spcAft>
                <a:spcPts val="0"/>
              </a:spcAft>
              <a:defRPr/>
            </a:pPr>
            <a:r>
              <a:rPr lang="en-US" sz="2800" dirty="0"/>
              <a:t>“My goal was to do all of the easy problems on every page first, then do the others.”</a:t>
            </a:r>
          </a:p>
          <a:p>
            <a:pPr marL="366204" eaLnBrk="1" fontAlgn="auto" hangingPunct="1">
              <a:lnSpc>
                <a:spcPct val="90000"/>
              </a:lnSpc>
              <a:spcBef>
                <a:spcPts val="324"/>
              </a:spcBef>
              <a:spcAft>
                <a:spcPts val="0"/>
              </a:spcAft>
              <a:defRPr/>
            </a:pPr>
            <a:r>
              <a:rPr lang="en-US" sz="2800" dirty="0"/>
              <a:t>“I do the problems I know, then I check my work.”</a:t>
            </a:r>
          </a:p>
          <a:p>
            <a:pPr marL="366204" eaLnBrk="1" fontAlgn="auto" hangingPunct="1">
              <a:lnSpc>
                <a:spcPct val="90000"/>
              </a:lnSpc>
              <a:spcBef>
                <a:spcPts val="324"/>
              </a:spcBef>
              <a:spcAft>
                <a:spcPts val="0"/>
              </a:spcAft>
              <a:defRPr/>
            </a:pPr>
            <a:r>
              <a:rPr lang="en-US" sz="2800" dirty="0"/>
              <a:t>“I do them (the algebra) by figuring out what I can put in for X to make the problem work.”</a:t>
            </a:r>
          </a:p>
          <a:p>
            <a:pPr marL="366204" eaLnBrk="1" fontAlgn="auto" hangingPunct="1">
              <a:lnSpc>
                <a:spcPct val="90000"/>
              </a:lnSpc>
              <a:spcBef>
                <a:spcPts val="324"/>
              </a:spcBef>
              <a:spcAft>
                <a:spcPts val="0"/>
              </a:spcAft>
              <a:defRPr/>
            </a:pPr>
            <a:r>
              <a:rPr lang="en-US" sz="2800" dirty="0"/>
              <a:t>“I did all the problems in the brain-dead zone first.”</a:t>
            </a:r>
          </a:p>
          <a:p>
            <a:pPr marL="366204" eaLnBrk="1" fontAlgn="auto" hangingPunct="1">
              <a:lnSpc>
                <a:spcPct val="90000"/>
              </a:lnSpc>
              <a:spcBef>
                <a:spcPts val="324"/>
              </a:spcBef>
              <a:spcAft>
                <a:spcPts val="0"/>
              </a:spcAft>
              <a:defRPr/>
            </a:pPr>
            <a:r>
              <a:rPr lang="en-US" sz="2800" dirty="0"/>
              <a:t>“I try not to fall asleep.”</a:t>
            </a:r>
          </a:p>
          <a:p>
            <a:pPr marL="621792" lvl="1" eaLnBrk="1" fontAlgn="auto" hangingPunct="1">
              <a:lnSpc>
                <a:spcPct val="90000"/>
              </a:lnSpc>
              <a:spcBef>
                <a:spcPts val="324"/>
              </a:spcBef>
              <a:spcAft>
                <a:spcPts val="0"/>
              </a:spcAft>
              <a:defRPr/>
            </a:pPr>
            <a:endParaRPr lang="en-US" sz="2400" dirty="0"/>
          </a:p>
        </p:txBody>
      </p:sp>
      <p:sp>
        <p:nvSpPr>
          <p:cNvPr id="301060" name="Slide Number Placeholder 4"/>
          <p:cNvSpPr>
            <a:spLocks noGrp="1"/>
          </p:cNvSpPr>
          <p:nvPr>
            <p:ph type="sldNum" sz="quarter" idx="12"/>
          </p:nvPr>
        </p:nvSpPr>
        <p:spPr bwMode="auto">
          <a:ln>
            <a:miter lim="800000"/>
            <a:headEnd/>
            <a:tailEnd/>
          </a:ln>
        </p:spPr>
        <p:txBody>
          <a:bodyPr wrap="square" lIns="91440" tIns="45720" rIns="91440" bIns="45720" numCol="1" anchorCtr="0" compatLnSpc="1">
            <a:prstTxWarp prst="textNoShape">
              <a:avLst/>
            </a:prstTxWarp>
          </a:bodyPr>
          <a:lstStyle/>
          <a:p>
            <a:pPr>
              <a:defRPr/>
            </a:pPr>
            <a:fld id="{0C03C541-5A66-49DC-8962-203337E4FF91}" type="slidenum">
              <a:rPr lang="en-US" smtClean="0"/>
              <a:pPr>
                <a:defRPr/>
              </a:pPr>
              <a:t>220</a:t>
            </a:fld>
            <a:endParaRPr lang="en-US"/>
          </a:p>
        </p:txBody>
      </p:sp>
      <p:sp>
        <p:nvSpPr>
          <p:cNvPr id="1608706" name="Rectangle 2"/>
          <p:cNvSpPr>
            <a:spLocks noGrp="1" noChangeArrowheads="1"/>
          </p:cNvSpPr>
          <p:nvPr>
            <p:ph type="title"/>
          </p:nvPr>
        </p:nvSpPr>
        <p:spPr>
          <a:xfrm>
            <a:off x="457200" y="228600"/>
            <a:ext cx="8229600" cy="1020763"/>
          </a:xfrm>
        </p:spPr>
        <p:txBody>
          <a:bodyPr/>
          <a:lstStyle/>
          <a:p>
            <a:pPr eaLnBrk="1" fontAlgn="auto" hangingPunct="1">
              <a:spcAft>
                <a:spcPts val="0"/>
              </a:spcAft>
              <a:defRPr/>
            </a:pPr>
            <a:r>
              <a:rPr lang="en-US"/>
              <a:t>Student Plans</a:t>
            </a:r>
          </a:p>
        </p:txBody>
      </p:sp>
    </p:spTree>
    <p:extLst>
      <p:ext uri="{BB962C8B-B14F-4D97-AF65-F5344CB8AC3E}">
        <p14:creationId xmlns:p14="http://schemas.microsoft.com/office/powerpoint/2010/main" val="1649043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6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816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816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816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816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65" grpId="0" build="p"/>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a:t>List of Strategies</a:t>
            </a:r>
          </a:p>
        </p:txBody>
      </p:sp>
      <p:sp>
        <p:nvSpPr>
          <p:cNvPr id="4" name="Footer Placeholder 3"/>
          <p:cNvSpPr>
            <a:spLocks noGrp="1"/>
          </p:cNvSpPr>
          <p:nvPr>
            <p:ph type="ftr" sz="quarter" idx="4294967295"/>
          </p:nvPr>
        </p:nvSpPr>
        <p:spPr>
          <a:xfrm>
            <a:off x="767080" y="7253288"/>
            <a:ext cx="2768600" cy="365125"/>
          </a:xfrm>
          <a:prstGeom prst="rect">
            <a:avLst/>
          </a:prstGeom>
        </p:spPr>
        <p:txBody>
          <a:bodyPr/>
          <a:lstStyle/>
          <a:p>
            <a:pPr algn="ctr">
              <a:defRPr/>
            </a:pPr>
            <a:r>
              <a:rPr lang="en-US"/>
              <a:t>Jack A. Naglieri, Ph.D.  </a:t>
            </a:r>
            <a:endParaRPr lang="en-US" dirty="0">
              <a:solidFill>
                <a:srgbClr val="FFFF00"/>
              </a:solidFill>
            </a:endParaRPr>
          </a:p>
        </p:txBody>
      </p:sp>
      <p:sp>
        <p:nvSpPr>
          <p:cNvPr id="5" name="Slide Number Placeholder 4"/>
          <p:cNvSpPr>
            <a:spLocks noGrp="1"/>
          </p:cNvSpPr>
          <p:nvPr>
            <p:ph type="sldNum" sz="quarter" idx="12"/>
          </p:nvPr>
        </p:nvSpPr>
        <p:spPr/>
        <p:txBody>
          <a:bodyPr/>
          <a:lstStyle/>
          <a:p>
            <a:pPr>
              <a:defRPr/>
            </a:pPr>
            <a:fld id="{B5038878-31BC-41E9-8299-8AFEA2B13F5C}" type="slidenum">
              <a:rPr lang="en-US" smtClean="0"/>
              <a:pPr>
                <a:defRPr/>
              </a:pPr>
              <a:t>221</a:t>
            </a:fld>
            <a:endParaRPr lang="en-US" dirty="0"/>
          </a:p>
        </p:txBody>
      </p:sp>
      <p:pic>
        <p:nvPicPr>
          <p:cNvPr id="675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684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9965099"/>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22" name="Object 3"/>
          <p:cNvGraphicFramePr>
            <a:graphicFrameLocks noGrp="1" noChangeAspect="1"/>
          </p:cNvGraphicFramePr>
          <p:nvPr>
            <p:ph idx="1"/>
          </p:nvPr>
        </p:nvGraphicFramePr>
        <p:xfrm>
          <a:off x="465138" y="1481138"/>
          <a:ext cx="8213725" cy="4525962"/>
        </p:xfrm>
        <a:graphic>
          <a:graphicData uri="http://schemas.openxmlformats.org/presentationml/2006/ole">
            <mc:AlternateContent xmlns:mc="http://schemas.openxmlformats.org/markup-compatibility/2006">
              <mc:Choice xmlns:v="urn:schemas-microsoft-com:vml" Requires="v">
                <p:oleObj spid="_x0000_s6146" name="Chart" r:id="rId4" imgW="8229600" imgH="4533900" progId="MSGraph.Chart.8">
                  <p:embed followColorScheme="full"/>
                </p:oleObj>
              </mc:Choice>
              <mc:Fallback>
                <p:oleObj name="Chart" r:id="rId4" imgW="8229600" imgH="4533900" progId="MSGraph.Chart.8">
                  <p:embed followColorScheme="full"/>
                  <p:pic>
                    <p:nvPicPr>
                      <p:cNvPr id="30722" name="Object 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138" y="1481138"/>
                        <a:ext cx="8213725"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628" name="Slide Number Placeholder 4"/>
          <p:cNvSpPr>
            <a:spLocks noGrp="1"/>
          </p:cNvSpPr>
          <p:nvPr>
            <p:ph type="sldNum" sz="quarter" idx="12"/>
          </p:nvPr>
        </p:nvSpPr>
        <p:spPr bwMode="auto">
          <a:ln>
            <a:miter lim="800000"/>
            <a:headEnd/>
            <a:tailEnd/>
          </a:ln>
        </p:spPr>
        <p:txBody>
          <a:bodyPr wrap="square" lIns="91440" tIns="45720" rIns="91440" bIns="45720" numCol="1" anchorCtr="0" compatLnSpc="1">
            <a:prstTxWarp prst="textNoShape">
              <a:avLst/>
            </a:prstTxWarp>
          </a:bodyPr>
          <a:lstStyle/>
          <a:p>
            <a:pPr>
              <a:defRPr/>
            </a:pPr>
            <a:fld id="{54420E34-C58C-483A-A5B4-0B8245BDC8F3}" type="slidenum">
              <a:rPr lang="en-US" smtClean="0"/>
              <a:pPr>
                <a:defRPr/>
              </a:pPr>
              <a:t>222</a:t>
            </a:fld>
            <a:endParaRPr lang="en-US"/>
          </a:p>
        </p:txBody>
      </p:sp>
      <p:sp>
        <p:nvSpPr>
          <p:cNvPr id="1609730" name="Rectangle 2"/>
          <p:cNvSpPr>
            <a:spLocks noGrp="1" noChangeArrowheads="1"/>
          </p:cNvSpPr>
          <p:nvPr>
            <p:ph type="title"/>
          </p:nvPr>
        </p:nvSpPr>
        <p:spPr/>
        <p:txBody>
          <a:bodyPr>
            <a:normAutofit fontScale="90000"/>
          </a:bodyPr>
          <a:lstStyle/>
          <a:p>
            <a:pPr eaLnBrk="1" fontAlgn="auto" hangingPunct="1">
              <a:spcAft>
                <a:spcPts val="0"/>
              </a:spcAft>
              <a:defRPr/>
            </a:pPr>
            <a:r>
              <a:rPr lang="en-US" sz="3200"/>
              <a:t>Worksheet Means and Effect Sizes for the Students with ADHD</a:t>
            </a:r>
            <a:endParaRPr lang="en-US"/>
          </a:p>
        </p:txBody>
      </p:sp>
      <p:sp>
        <p:nvSpPr>
          <p:cNvPr id="30726" name="AutoShape 4"/>
          <p:cNvSpPr>
            <a:spLocks noChangeArrowheads="1"/>
          </p:cNvSpPr>
          <p:nvPr/>
        </p:nvSpPr>
        <p:spPr bwMode="auto">
          <a:xfrm flipH="1">
            <a:off x="3657600" y="2133600"/>
            <a:ext cx="1219200" cy="990600"/>
          </a:xfrm>
          <a:prstGeom prst="wedgeEllipseCallout">
            <a:avLst>
              <a:gd name="adj1" fmla="val -72269"/>
              <a:gd name="adj2" fmla="val -69074"/>
            </a:avLst>
          </a:prstGeom>
          <a:solidFill>
            <a:schemeClr val="bg2"/>
          </a:solidFill>
          <a:ln w="9525">
            <a:solidFill>
              <a:schemeClr val="tx1"/>
            </a:solidFill>
            <a:miter lim="800000"/>
            <a:headEnd/>
            <a:tailEnd/>
          </a:ln>
        </p:spPr>
        <p:txBody>
          <a:bodyPr wrap="none" anchor="ctr"/>
          <a:lstStyle/>
          <a:p>
            <a:pPr algn="ctr" eaLnBrk="0" hangingPunct="0"/>
            <a:r>
              <a:rPr lang="en-US">
                <a:latin typeface="Garamond" pitchFamily="18" charset="0"/>
              </a:rPr>
              <a:t>ES =</a:t>
            </a:r>
          </a:p>
          <a:p>
            <a:pPr algn="ctr" eaLnBrk="0" hangingPunct="0"/>
            <a:r>
              <a:rPr lang="en-US">
                <a:latin typeface="Garamond" pitchFamily="18" charset="0"/>
              </a:rPr>
              <a:t>2.4</a:t>
            </a:r>
          </a:p>
        </p:txBody>
      </p:sp>
      <p:sp>
        <p:nvSpPr>
          <p:cNvPr id="30727" name="AutoShape 5"/>
          <p:cNvSpPr>
            <a:spLocks noChangeArrowheads="1"/>
          </p:cNvSpPr>
          <p:nvPr/>
        </p:nvSpPr>
        <p:spPr bwMode="auto">
          <a:xfrm flipH="1">
            <a:off x="1219200" y="1752600"/>
            <a:ext cx="1219200" cy="990600"/>
          </a:xfrm>
          <a:prstGeom prst="wedgeEllipseCallout">
            <a:avLst>
              <a:gd name="adj1" fmla="val -81644"/>
              <a:gd name="adj2" fmla="val 38458"/>
            </a:avLst>
          </a:prstGeom>
          <a:solidFill>
            <a:schemeClr val="bg2"/>
          </a:solidFill>
          <a:ln w="9525">
            <a:solidFill>
              <a:schemeClr val="tx1"/>
            </a:solidFill>
            <a:miter lim="800000"/>
            <a:headEnd/>
            <a:tailEnd/>
          </a:ln>
        </p:spPr>
        <p:txBody>
          <a:bodyPr wrap="none" anchor="ctr"/>
          <a:lstStyle/>
          <a:p>
            <a:pPr algn="ctr" eaLnBrk="0" hangingPunct="0"/>
            <a:r>
              <a:rPr lang="en-US">
                <a:latin typeface="Garamond" pitchFamily="18" charset="0"/>
              </a:rPr>
              <a:t>ES =</a:t>
            </a:r>
          </a:p>
          <a:p>
            <a:pPr algn="ctr" eaLnBrk="0" hangingPunct="0"/>
            <a:r>
              <a:rPr lang="en-US">
                <a:latin typeface="Garamond" pitchFamily="18" charset="0"/>
              </a:rPr>
              <a:t>0.6</a:t>
            </a:r>
          </a:p>
        </p:txBody>
      </p:sp>
      <p:sp>
        <p:nvSpPr>
          <p:cNvPr id="30728" name="Rectangle 6"/>
          <p:cNvSpPr>
            <a:spLocks noChangeArrowheads="1"/>
          </p:cNvSpPr>
          <p:nvPr/>
        </p:nvSpPr>
        <p:spPr bwMode="auto">
          <a:xfrm>
            <a:off x="6692900" y="4991100"/>
            <a:ext cx="2286000" cy="1465263"/>
          </a:xfrm>
          <a:prstGeom prst="rect">
            <a:avLst/>
          </a:prstGeom>
          <a:noFill/>
          <a:ln w="9525">
            <a:noFill/>
            <a:miter lim="800000"/>
            <a:headEnd/>
            <a:tailEnd/>
          </a:ln>
        </p:spPr>
        <p:txBody>
          <a:bodyPr anchor="ctr">
            <a:spAutoFit/>
          </a:bodyPr>
          <a:lstStyle/>
          <a:p>
            <a:pPr algn="r"/>
            <a:r>
              <a:rPr lang="en-US" sz="1800" u="sng" dirty="0">
                <a:latin typeface="Comic Sans MS" pitchFamily="66" charset="0"/>
              </a:rPr>
              <a:t>Reminder </a:t>
            </a:r>
            <a:endParaRPr lang="en-US" sz="1800" dirty="0">
              <a:latin typeface="Comic Sans MS" pitchFamily="66" charset="0"/>
            </a:endParaRPr>
          </a:p>
          <a:p>
            <a:pPr algn="r"/>
            <a:r>
              <a:rPr lang="en-US" sz="1800" dirty="0">
                <a:latin typeface="Comic Sans MS" pitchFamily="66" charset="0"/>
              </a:rPr>
              <a:t>&lt; .2 = no effect</a:t>
            </a:r>
          </a:p>
          <a:p>
            <a:pPr algn="r"/>
            <a:r>
              <a:rPr lang="en-US" sz="1800" dirty="0">
                <a:latin typeface="Comic Sans MS" pitchFamily="66" charset="0"/>
              </a:rPr>
              <a:t>.2 - .5 = small </a:t>
            </a:r>
          </a:p>
          <a:p>
            <a:pPr algn="r"/>
            <a:r>
              <a:rPr lang="en-US" sz="1800" dirty="0">
                <a:latin typeface="Comic Sans MS" pitchFamily="66" charset="0"/>
              </a:rPr>
              <a:t>.6 - .8 = medium </a:t>
            </a:r>
          </a:p>
          <a:p>
            <a:pPr algn="r"/>
            <a:r>
              <a:rPr lang="en-US" sz="1800" dirty="0">
                <a:latin typeface="Comic Sans MS" pitchFamily="66" charset="0"/>
              </a:rPr>
              <a:t>&gt; .8 = large</a:t>
            </a:r>
            <a:r>
              <a:rPr lang="en-US" sz="1800" b="0" dirty="0">
                <a:latin typeface="Comic Sans MS" pitchFamily="66" charset="0"/>
              </a:rPr>
              <a:t> </a:t>
            </a:r>
          </a:p>
        </p:txBody>
      </p:sp>
      <p:sp>
        <p:nvSpPr>
          <p:cNvPr id="30729" name="Text Box 7"/>
          <p:cNvSpPr txBox="1">
            <a:spLocks noChangeArrowheads="1"/>
          </p:cNvSpPr>
          <p:nvPr/>
        </p:nvSpPr>
        <p:spPr bwMode="auto">
          <a:xfrm rot="-5400000">
            <a:off x="-1111250" y="3395663"/>
            <a:ext cx="3533775" cy="396875"/>
          </a:xfrm>
          <a:prstGeom prst="rect">
            <a:avLst/>
          </a:prstGeom>
          <a:noFill/>
          <a:ln w="9525">
            <a:noFill/>
            <a:miter lim="800000"/>
            <a:headEnd/>
            <a:tailEnd/>
          </a:ln>
        </p:spPr>
        <p:txBody>
          <a:bodyPr wrap="none">
            <a:spAutoFit/>
          </a:bodyPr>
          <a:lstStyle/>
          <a:p>
            <a:r>
              <a:rPr lang="en-US" sz="2000" b="0">
                <a:latin typeface="Comic Sans MS" pitchFamily="66" charset="0"/>
              </a:rPr>
              <a:t>Raw Scores for Worksheets</a:t>
            </a:r>
          </a:p>
        </p:txBody>
      </p:sp>
      <p:sp>
        <p:nvSpPr>
          <p:cNvPr id="30730" name="AutoShape 8"/>
          <p:cNvSpPr>
            <a:spLocks noChangeArrowheads="1"/>
          </p:cNvSpPr>
          <p:nvPr/>
        </p:nvSpPr>
        <p:spPr bwMode="auto">
          <a:xfrm flipH="1">
            <a:off x="1219200" y="1752600"/>
            <a:ext cx="1219200" cy="990600"/>
          </a:xfrm>
          <a:prstGeom prst="wedgeEllipseCallout">
            <a:avLst>
              <a:gd name="adj1" fmla="val -25394"/>
              <a:gd name="adj2" fmla="val 130769"/>
            </a:avLst>
          </a:prstGeom>
          <a:solidFill>
            <a:schemeClr val="bg2"/>
          </a:solidFill>
          <a:ln w="9525">
            <a:solidFill>
              <a:schemeClr val="tx1"/>
            </a:solidFill>
            <a:miter lim="800000"/>
            <a:headEnd/>
            <a:tailEnd/>
          </a:ln>
        </p:spPr>
        <p:txBody>
          <a:bodyPr wrap="none" anchor="ctr"/>
          <a:lstStyle/>
          <a:p>
            <a:pPr algn="ctr" eaLnBrk="0" hangingPunct="0"/>
            <a:r>
              <a:rPr lang="en-US">
                <a:latin typeface="Garamond" pitchFamily="18" charset="0"/>
              </a:rPr>
              <a:t>ES =</a:t>
            </a:r>
          </a:p>
          <a:p>
            <a:pPr algn="ctr" eaLnBrk="0" hangingPunct="0"/>
            <a:r>
              <a:rPr lang="en-US">
                <a:latin typeface="Garamond" pitchFamily="18" charset="0"/>
              </a:rPr>
              <a:t>0.6</a:t>
            </a:r>
          </a:p>
        </p:txBody>
      </p:sp>
      <p:sp>
        <p:nvSpPr>
          <p:cNvPr id="30731" name="AutoShape 9"/>
          <p:cNvSpPr>
            <a:spLocks noChangeArrowheads="1"/>
          </p:cNvSpPr>
          <p:nvPr/>
        </p:nvSpPr>
        <p:spPr bwMode="auto">
          <a:xfrm flipH="1">
            <a:off x="3657600" y="2133600"/>
            <a:ext cx="1219200" cy="990600"/>
          </a:xfrm>
          <a:prstGeom prst="wedgeEllipseCallout">
            <a:avLst>
              <a:gd name="adj1" fmla="val -33204"/>
              <a:gd name="adj2" fmla="val 157852"/>
            </a:avLst>
          </a:prstGeom>
          <a:solidFill>
            <a:schemeClr val="bg2"/>
          </a:solidFill>
          <a:ln w="9525">
            <a:solidFill>
              <a:schemeClr val="tx1"/>
            </a:solidFill>
            <a:miter lim="800000"/>
            <a:headEnd/>
            <a:tailEnd/>
          </a:ln>
        </p:spPr>
        <p:txBody>
          <a:bodyPr wrap="none" anchor="ctr"/>
          <a:lstStyle/>
          <a:p>
            <a:pPr algn="ctr" eaLnBrk="0" hangingPunct="0"/>
            <a:r>
              <a:rPr lang="en-US">
                <a:latin typeface="Garamond" pitchFamily="18" charset="0"/>
              </a:rPr>
              <a:t>ES =</a:t>
            </a:r>
          </a:p>
          <a:p>
            <a:pPr algn="ctr" eaLnBrk="0" hangingPunct="0"/>
            <a:r>
              <a:rPr lang="en-US">
                <a:latin typeface="Garamond" pitchFamily="18" charset="0"/>
              </a:rPr>
              <a:t>2.4</a:t>
            </a:r>
          </a:p>
        </p:txBody>
      </p:sp>
    </p:spTree>
    <p:extLst>
      <p:ext uri="{BB962C8B-B14F-4D97-AF65-F5344CB8AC3E}">
        <p14:creationId xmlns:p14="http://schemas.microsoft.com/office/powerpoint/2010/main" val="3796137324"/>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746" name="Object 3"/>
          <p:cNvGraphicFramePr>
            <a:graphicFrameLocks noGrp="1" noChangeAspect="1"/>
          </p:cNvGraphicFramePr>
          <p:nvPr>
            <p:ph idx="1"/>
          </p:nvPr>
        </p:nvGraphicFramePr>
        <p:xfrm>
          <a:off x="466725" y="1743075"/>
          <a:ext cx="8228013" cy="4538663"/>
        </p:xfrm>
        <a:graphic>
          <a:graphicData uri="http://schemas.openxmlformats.org/presentationml/2006/ole">
            <mc:AlternateContent xmlns:mc="http://schemas.openxmlformats.org/markup-compatibility/2006">
              <mc:Choice xmlns:v="urn:schemas-microsoft-com:vml" Requires="v">
                <p:oleObj spid="_x0000_s7170" name="Chart" r:id="rId4" imgW="8229600" imgH="4533900" progId="MSGraph.Chart.8">
                  <p:embed followColorScheme="full"/>
                </p:oleObj>
              </mc:Choice>
              <mc:Fallback>
                <p:oleObj name="Chart" r:id="rId4" imgW="8229600" imgH="4533900" progId="MSGraph.Chart.8">
                  <p:embed followColorScheme="full"/>
                  <p:pic>
                    <p:nvPicPr>
                      <p:cNvPr id="31746" name="Object 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725" y="1743075"/>
                        <a:ext cx="8228013" cy="453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7651" name="Footer Placeholder 3"/>
          <p:cNvSpPr>
            <a:spLocks noGrp="1"/>
          </p:cNvSpPr>
          <p:nvPr>
            <p:ph type="ftr" sz="quarter" idx="4294967295"/>
          </p:nvPr>
        </p:nvSpPr>
        <p:spPr bwMode="auto">
          <a:xfrm>
            <a:off x="767080" y="7253288"/>
            <a:ext cx="2768600" cy="365125"/>
          </a:xfrm>
          <a:prstGeom prst="rect">
            <a:avLst/>
          </a:prstGeom>
          <a:ln>
            <a:miter lim="800000"/>
            <a:headEnd/>
            <a:tailEnd/>
          </a:ln>
        </p:spPr>
        <p:txBody>
          <a:bodyPr wrap="square" lIns="91440" tIns="45720" rIns="91440" bIns="45720" numCol="1" anchorCtr="0" compatLnSpc="1">
            <a:prstTxWarp prst="textNoShape">
              <a:avLst/>
            </a:prstTxWarp>
          </a:bodyPr>
          <a:lstStyle/>
          <a:p>
            <a:pPr>
              <a:defRPr/>
            </a:pPr>
            <a:r>
              <a:rPr lang="en-US" dirty="0"/>
              <a:t>Jack A. Naglieri, Ph.D.  </a:t>
            </a:r>
            <a:endParaRPr lang="en-US" dirty="0">
              <a:solidFill>
                <a:srgbClr val="FFFF00"/>
              </a:solidFill>
            </a:endParaRPr>
          </a:p>
        </p:txBody>
      </p:sp>
      <p:sp>
        <p:nvSpPr>
          <p:cNvPr id="27652" name="Slide Number Placeholder 4"/>
          <p:cNvSpPr>
            <a:spLocks noGrp="1"/>
          </p:cNvSpPr>
          <p:nvPr>
            <p:ph type="sldNum" sz="quarter" idx="12"/>
          </p:nvPr>
        </p:nvSpPr>
        <p:spPr bwMode="auto">
          <a:ln>
            <a:miter lim="800000"/>
            <a:headEnd/>
            <a:tailEnd/>
          </a:ln>
        </p:spPr>
        <p:txBody>
          <a:bodyPr wrap="square" lIns="91440" tIns="45720" rIns="91440" bIns="45720" numCol="1" anchorCtr="0" compatLnSpc="1">
            <a:prstTxWarp prst="textNoShape">
              <a:avLst/>
            </a:prstTxWarp>
          </a:bodyPr>
          <a:lstStyle/>
          <a:p>
            <a:pPr>
              <a:defRPr/>
            </a:pPr>
            <a:fld id="{B5B78BE8-CAF5-4A73-A9D3-A9833882AA4B}" type="slidenum">
              <a:rPr lang="en-US" smtClean="0"/>
              <a:pPr>
                <a:defRPr/>
              </a:pPr>
              <a:t>223</a:t>
            </a:fld>
            <a:endParaRPr lang="en-US"/>
          </a:p>
        </p:txBody>
      </p:sp>
      <p:sp>
        <p:nvSpPr>
          <p:cNvPr id="1610754" name="Rectangle 2"/>
          <p:cNvSpPr>
            <a:spLocks noGrp="1" noChangeArrowheads="1"/>
          </p:cNvSpPr>
          <p:nvPr>
            <p:ph type="title"/>
          </p:nvPr>
        </p:nvSpPr>
        <p:spPr/>
        <p:txBody>
          <a:bodyPr>
            <a:normAutofit fontScale="90000"/>
          </a:bodyPr>
          <a:lstStyle/>
          <a:p>
            <a:pPr eaLnBrk="1" fontAlgn="auto" hangingPunct="1">
              <a:spcAft>
                <a:spcPts val="0"/>
              </a:spcAft>
              <a:defRPr/>
            </a:pPr>
            <a:r>
              <a:rPr lang="en-US" sz="3200"/>
              <a:t>WJ Math Fluency Means and Effect Sizes for the Students with ADHD</a:t>
            </a:r>
            <a:endParaRPr lang="en-US"/>
          </a:p>
        </p:txBody>
      </p:sp>
      <p:sp>
        <p:nvSpPr>
          <p:cNvPr id="31750" name="AutoShape 4"/>
          <p:cNvSpPr>
            <a:spLocks noChangeArrowheads="1"/>
          </p:cNvSpPr>
          <p:nvPr/>
        </p:nvSpPr>
        <p:spPr bwMode="auto">
          <a:xfrm flipH="1">
            <a:off x="3568700" y="2336800"/>
            <a:ext cx="1219200" cy="990600"/>
          </a:xfrm>
          <a:prstGeom prst="wedgeEllipseCallout">
            <a:avLst>
              <a:gd name="adj1" fmla="val -75394"/>
              <a:gd name="adj2" fmla="val -65227"/>
            </a:avLst>
          </a:prstGeom>
          <a:solidFill>
            <a:schemeClr val="bg2"/>
          </a:solidFill>
          <a:ln w="9525">
            <a:solidFill>
              <a:schemeClr val="tx1"/>
            </a:solidFill>
            <a:miter lim="800000"/>
            <a:headEnd/>
            <a:tailEnd/>
          </a:ln>
        </p:spPr>
        <p:txBody>
          <a:bodyPr wrap="none" anchor="ctr"/>
          <a:lstStyle/>
          <a:p>
            <a:pPr algn="ctr" eaLnBrk="0" hangingPunct="0"/>
            <a:r>
              <a:rPr lang="en-US">
                <a:latin typeface="Garamond" pitchFamily="18" charset="0"/>
              </a:rPr>
              <a:t>ES =</a:t>
            </a:r>
          </a:p>
          <a:p>
            <a:pPr algn="ctr" eaLnBrk="0" hangingPunct="0"/>
            <a:r>
              <a:rPr lang="en-US">
                <a:latin typeface="Garamond" pitchFamily="18" charset="0"/>
              </a:rPr>
              <a:t>1.3</a:t>
            </a:r>
          </a:p>
        </p:txBody>
      </p:sp>
      <p:sp>
        <p:nvSpPr>
          <p:cNvPr id="31751" name="AutoShape 5"/>
          <p:cNvSpPr>
            <a:spLocks noChangeArrowheads="1"/>
          </p:cNvSpPr>
          <p:nvPr/>
        </p:nvSpPr>
        <p:spPr bwMode="auto">
          <a:xfrm flipH="1">
            <a:off x="1447800" y="1295400"/>
            <a:ext cx="1219200" cy="990600"/>
          </a:xfrm>
          <a:prstGeom prst="wedgeEllipseCallout">
            <a:avLst>
              <a:gd name="adj1" fmla="val -59769"/>
              <a:gd name="adj2" fmla="val 61375"/>
            </a:avLst>
          </a:prstGeom>
          <a:solidFill>
            <a:schemeClr val="bg2"/>
          </a:solidFill>
          <a:ln w="9525">
            <a:solidFill>
              <a:schemeClr val="tx1"/>
            </a:solidFill>
            <a:miter lim="800000"/>
            <a:headEnd/>
            <a:tailEnd/>
          </a:ln>
        </p:spPr>
        <p:txBody>
          <a:bodyPr wrap="none" anchor="ctr"/>
          <a:lstStyle/>
          <a:p>
            <a:pPr algn="ctr" eaLnBrk="0" hangingPunct="0"/>
            <a:r>
              <a:rPr lang="en-US">
                <a:latin typeface="Garamond" pitchFamily="18" charset="0"/>
              </a:rPr>
              <a:t>ES =</a:t>
            </a:r>
          </a:p>
          <a:p>
            <a:pPr algn="ctr" eaLnBrk="0" hangingPunct="0"/>
            <a:r>
              <a:rPr lang="en-US">
                <a:latin typeface="Garamond" pitchFamily="18" charset="0"/>
              </a:rPr>
              <a:t>0.1</a:t>
            </a:r>
          </a:p>
        </p:txBody>
      </p:sp>
      <p:sp>
        <p:nvSpPr>
          <p:cNvPr id="31752" name="Rectangle 6"/>
          <p:cNvSpPr>
            <a:spLocks noChangeArrowheads="1"/>
          </p:cNvSpPr>
          <p:nvPr/>
        </p:nvSpPr>
        <p:spPr bwMode="auto">
          <a:xfrm>
            <a:off x="6654800" y="4914900"/>
            <a:ext cx="2286000" cy="1465263"/>
          </a:xfrm>
          <a:prstGeom prst="rect">
            <a:avLst/>
          </a:prstGeom>
          <a:noFill/>
          <a:ln w="9525">
            <a:noFill/>
            <a:miter lim="800000"/>
            <a:headEnd/>
            <a:tailEnd/>
          </a:ln>
        </p:spPr>
        <p:txBody>
          <a:bodyPr anchor="ctr">
            <a:spAutoFit/>
          </a:bodyPr>
          <a:lstStyle/>
          <a:p>
            <a:pPr algn="r"/>
            <a:r>
              <a:rPr lang="en-US" sz="1800" u="sng">
                <a:solidFill>
                  <a:srgbClr val="FFFF00"/>
                </a:solidFill>
                <a:latin typeface="Comic Sans MS" pitchFamily="66" charset="0"/>
              </a:rPr>
              <a:t>Reminder </a:t>
            </a:r>
            <a:endParaRPr lang="en-US" sz="1800">
              <a:solidFill>
                <a:srgbClr val="FFFF00"/>
              </a:solidFill>
              <a:latin typeface="Comic Sans MS" pitchFamily="66" charset="0"/>
            </a:endParaRPr>
          </a:p>
          <a:p>
            <a:pPr algn="r"/>
            <a:r>
              <a:rPr lang="en-US" sz="1800">
                <a:solidFill>
                  <a:srgbClr val="FFFF00"/>
                </a:solidFill>
                <a:latin typeface="Comic Sans MS" pitchFamily="66" charset="0"/>
              </a:rPr>
              <a:t>&lt; .2 = no effect</a:t>
            </a:r>
          </a:p>
          <a:p>
            <a:pPr algn="r"/>
            <a:r>
              <a:rPr lang="en-US" sz="1800">
                <a:solidFill>
                  <a:srgbClr val="FFFF00"/>
                </a:solidFill>
                <a:latin typeface="Comic Sans MS" pitchFamily="66" charset="0"/>
              </a:rPr>
              <a:t>.2 - .5 = small </a:t>
            </a:r>
          </a:p>
          <a:p>
            <a:pPr algn="r"/>
            <a:r>
              <a:rPr lang="en-US" sz="1800">
                <a:solidFill>
                  <a:srgbClr val="FFFF00"/>
                </a:solidFill>
                <a:latin typeface="Comic Sans MS" pitchFamily="66" charset="0"/>
              </a:rPr>
              <a:t>.6 - .8 = medium </a:t>
            </a:r>
          </a:p>
          <a:p>
            <a:pPr algn="r"/>
            <a:r>
              <a:rPr lang="en-US" sz="1800">
                <a:solidFill>
                  <a:srgbClr val="FFFF00"/>
                </a:solidFill>
                <a:latin typeface="Comic Sans MS" pitchFamily="66" charset="0"/>
              </a:rPr>
              <a:t>&gt; .8 = large</a:t>
            </a:r>
            <a:r>
              <a:rPr lang="en-US" sz="1800" b="0">
                <a:latin typeface="Arial" pitchFamily="34" charset="0"/>
              </a:rPr>
              <a:t> </a:t>
            </a:r>
          </a:p>
        </p:txBody>
      </p:sp>
      <p:sp>
        <p:nvSpPr>
          <p:cNvPr id="31753" name="Text Box 7"/>
          <p:cNvSpPr txBox="1">
            <a:spLocks noChangeArrowheads="1"/>
          </p:cNvSpPr>
          <p:nvPr/>
        </p:nvSpPr>
        <p:spPr bwMode="auto">
          <a:xfrm rot="-5400000">
            <a:off x="-1434306" y="3531394"/>
            <a:ext cx="4179887" cy="396875"/>
          </a:xfrm>
          <a:prstGeom prst="rect">
            <a:avLst/>
          </a:prstGeom>
          <a:noFill/>
          <a:ln w="9525">
            <a:noFill/>
            <a:miter lim="800000"/>
            <a:headEnd/>
            <a:tailEnd/>
          </a:ln>
        </p:spPr>
        <p:txBody>
          <a:bodyPr wrap="none">
            <a:spAutoFit/>
          </a:bodyPr>
          <a:lstStyle/>
          <a:p>
            <a:r>
              <a:rPr lang="en-US" sz="2000" b="0">
                <a:latin typeface="Comic Sans MS" pitchFamily="66" charset="0"/>
              </a:rPr>
              <a:t>Raw Scores for WJ Math Fluency</a:t>
            </a:r>
          </a:p>
        </p:txBody>
      </p:sp>
      <p:sp>
        <p:nvSpPr>
          <p:cNvPr id="31754" name="AutoShape 8"/>
          <p:cNvSpPr>
            <a:spLocks noChangeArrowheads="1"/>
          </p:cNvSpPr>
          <p:nvPr/>
        </p:nvSpPr>
        <p:spPr bwMode="auto">
          <a:xfrm flipH="1">
            <a:off x="1447800" y="1295400"/>
            <a:ext cx="1219200" cy="990600"/>
          </a:xfrm>
          <a:prstGeom prst="wedgeEllipseCallout">
            <a:avLst>
              <a:gd name="adj1" fmla="val -17579"/>
              <a:gd name="adj2" fmla="val 86218"/>
            </a:avLst>
          </a:prstGeom>
          <a:solidFill>
            <a:schemeClr val="bg2"/>
          </a:solidFill>
          <a:ln w="9525">
            <a:solidFill>
              <a:schemeClr val="tx1"/>
            </a:solidFill>
            <a:miter lim="800000"/>
            <a:headEnd/>
            <a:tailEnd/>
          </a:ln>
        </p:spPr>
        <p:txBody>
          <a:bodyPr wrap="none" anchor="ctr"/>
          <a:lstStyle/>
          <a:p>
            <a:pPr algn="ctr" eaLnBrk="0" hangingPunct="0"/>
            <a:r>
              <a:rPr lang="en-US">
                <a:latin typeface="Garamond" pitchFamily="18" charset="0"/>
              </a:rPr>
              <a:t>ES =</a:t>
            </a:r>
          </a:p>
          <a:p>
            <a:pPr algn="ctr" eaLnBrk="0" hangingPunct="0"/>
            <a:r>
              <a:rPr lang="en-US">
                <a:latin typeface="Garamond" pitchFamily="18" charset="0"/>
              </a:rPr>
              <a:t>0.1</a:t>
            </a:r>
          </a:p>
        </p:txBody>
      </p:sp>
      <p:sp>
        <p:nvSpPr>
          <p:cNvPr id="31755" name="AutoShape 9"/>
          <p:cNvSpPr>
            <a:spLocks noChangeArrowheads="1"/>
          </p:cNvSpPr>
          <p:nvPr/>
        </p:nvSpPr>
        <p:spPr bwMode="auto">
          <a:xfrm flipH="1">
            <a:off x="3556000" y="2324100"/>
            <a:ext cx="1219200" cy="990600"/>
          </a:xfrm>
          <a:prstGeom prst="wedgeEllipseCallout">
            <a:avLst>
              <a:gd name="adj1" fmla="val -23829"/>
              <a:gd name="adj2" fmla="val 105444"/>
            </a:avLst>
          </a:prstGeom>
          <a:solidFill>
            <a:schemeClr val="bg2"/>
          </a:solidFill>
          <a:ln w="9525">
            <a:solidFill>
              <a:schemeClr val="tx1"/>
            </a:solidFill>
            <a:miter lim="800000"/>
            <a:headEnd/>
            <a:tailEnd/>
          </a:ln>
        </p:spPr>
        <p:txBody>
          <a:bodyPr wrap="none" anchor="ctr"/>
          <a:lstStyle/>
          <a:p>
            <a:pPr algn="ctr" eaLnBrk="0" hangingPunct="0"/>
            <a:r>
              <a:rPr lang="en-US">
                <a:latin typeface="Garamond" pitchFamily="18" charset="0"/>
              </a:rPr>
              <a:t>ES =</a:t>
            </a:r>
          </a:p>
          <a:p>
            <a:pPr algn="ctr" eaLnBrk="0" hangingPunct="0"/>
            <a:r>
              <a:rPr lang="en-US">
                <a:latin typeface="Garamond" pitchFamily="18" charset="0"/>
              </a:rPr>
              <a:t>1.3</a:t>
            </a:r>
          </a:p>
        </p:txBody>
      </p:sp>
    </p:spTree>
    <p:extLst>
      <p:ext uri="{BB962C8B-B14F-4D97-AF65-F5344CB8AC3E}">
        <p14:creationId xmlns:p14="http://schemas.microsoft.com/office/powerpoint/2010/main" val="2352149446"/>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770" name="Object 3"/>
          <p:cNvGraphicFramePr>
            <a:graphicFrameLocks noGrp="1" noChangeAspect="1"/>
          </p:cNvGraphicFramePr>
          <p:nvPr>
            <p:ph idx="1"/>
          </p:nvPr>
        </p:nvGraphicFramePr>
        <p:xfrm>
          <a:off x="465138" y="1481138"/>
          <a:ext cx="8213725" cy="4525962"/>
        </p:xfrm>
        <a:graphic>
          <a:graphicData uri="http://schemas.openxmlformats.org/presentationml/2006/ole">
            <mc:AlternateContent xmlns:mc="http://schemas.openxmlformats.org/markup-compatibility/2006">
              <mc:Choice xmlns:v="urn:schemas-microsoft-com:vml" Requires="v">
                <p:oleObj spid="_x0000_s8194" name="Chart" r:id="rId3" imgW="8229600" imgH="4533900" progId="MSGraph.Chart.8">
                  <p:embed followColorScheme="full"/>
                </p:oleObj>
              </mc:Choice>
              <mc:Fallback>
                <p:oleObj name="Chart" r:id="rId3" imgW="8229600" imgH="4533900" progId="MSGraph.Chart.8">
                  <p:embed followColorScheme="full"/>
                  <p:pic>
                    <p:nvPicPr>
                      <p:cNvPr id="32770" name="Object 3"/>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138" y="1481138"/>
                        <a:ext cx="8213725"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675" name="Footer Placeholder 3"/>
          <p:cNvSpPr>
            <a:spLocks noGrp="1"/>
          </p:cNvSpPr>
          <p:nvPr>
            <p:ph type="ftr" sz="quarter" idx="4294967295"/>
          </p:nvPr>
        </p:nvSpPr>
        <p:spPr bwMode="auto">
          <a:xfrm>
            <a:off x="767080" y="7253288"/>
            <a:ext cx="2768600" cy="365125"/>
          </a:xfrm>
          <a:prstGeom prst="rect">
            <a:avLst/>
          </a:prstGeom>
          <a:ln>
            <a:miter lim="800000"/>
            <a:headEnd/>
            <a:tailEnd/>
          </a:ln>
        </p:spPr>
        <p:txBody>
          <a:bodyPr wrap="square" lIns="91440" tIns="45720" rIns="91440" bIns="45720" numCol="1" anchorCtr="0" compatLnSpc="1">
            <a:prstTxWarp prst="textNoShape">
              <a:avLst/>
            </a:prstTxWarp>
          </a:bodyPr>
          <a:lstStyle/>
          <a:p>
            <a:pPr>
              <a:defRPr/>
            </a:pPr>
            <a:r>
              <a:rPr lang="en-US" dirty="0"/>
              <a:t>Jack A. Naglieri, Ph.D.  </a:t>
            </a:r>
            <a:endParaRPr lang="en-US" dirty="0">
              <a:solidFill>
                <a:srgbClr val="FFFF00"/>
              </a:solidFill>
            </a:endParaRPr>
          </a:p>
        </p:txBody>
      </p:sp>
      <p:sp>
        <p:nvSpPr>
          <p:cNvPr id="28676" name="Slide Number Placeholder 4"/>
          <p:cNvSpPr>
            <a:spLocks noGrp="1"/>
          </p:cNvSpPr>
          <p:nvPr>
            <p:ph type="sldNum" sz="quarter" idx="12"/>
          </p:nvPr>
        </p:nvSpPr>
        <p:spPr bwMode="auto">
          <a:ln>
            <a:miter lim="800000"/>
            <a:headEnd/>
            <a:tailEnd/>
          </a:ln>
        </p:spPr>
        <p:txBody>
          <a:bodyPr wrap="square" lIns="91440" tIns="45720" rIns="91440" bIns="45720" numCol="1" anchorCtr="0" compatLnSpc="1">
            <a:prstTxWarp prst="textNoShape">
              <a:avLst/>
            </a:prstTxWarp>
          </a:bodyPr>
          <a:lstStyle/>
          <a:p>
            <a:pPr>
              <a:defRPr/>
            </a:pPr>
            <a:fld id="{3FE861EF-3A15-4006-9DC2-2962D1DBCD84}" type="slidenum">
              <a:rPr lang="en-US" smtClean="0"/>
              <a:pPr>
                <a:defRPr/>
              </a:pPr>
              <a:t>224</a:t>
            </a:fld>
            <a:endParaRPr lang="en-US"/>
          </a:p>
        </p:txBody>
      </p:sp>
      <p:sp>
        <p:nvSpPr>
          <p:cNvPr id="1611778" name="Rectangle 2"/>
          <p:cNvSpPr>
            <a:spLocks noGrp="1" noChangeArrowheads="1"/>
          </p:cNvSpPr>
          <p:nvPr>
            <p:ph type="title"/>
          </p:nvPr>
        </p:nvSpPr>
        <p:spPr/>
        <p:txBody>
          <a:bodyPr>
            <a:normAutofit fontScale="90000"/>
          </a:bodyPr>
          <a:lstStyle/>
          <a:p>
            <a:pPr eaLnBrk="1" fontAlgn="auto" hangingPunct="1">
              <a:spcAft>
                <a:spcPts val="0"/>
              </a:spcAft>
              <a:defRPr/>
            </a:pPr>
            <a:r>
              <a:rPr lang="en-US" sz="3200"/>
              <a:t>WIAT Numerical Operation Means and Effect Sizes for Students with ADHD</a:t>
            </a:r>
            <a:endParaRPr lang="en-US"/>
          </a:p>
        </p:txBody>
      </p:sp>
      <p:sp>
        <p:nvSpPr>
          <p:cNvPr id="32774" name="AutoShape 4"/>
          <p:cNvSpPr>
            <a:spLocks noChangeArrowheads="1"/>
          </p:cNvSpPr>
          <p:nvPr/>
        </p:nvSpPr>
        <p:spPr bwMode="auto">
          <a:xfrm flipH="1">
            <a:off x="3733800" y="1371600"/>
            <a:ext cx="1219200" cy="990600"/>
          </a:xfrm>
          <a:prstGeom prst="wedgeEllipseCallout">
            <a:avLst>
              <a:gd name="adj1" fmla="val -68102"/>
              <a:gd name="adj2" fmla="val 25801"/>
            </a:avLst>
          </a:prstGeom>
          <a:solidFill>
            <a:schemeClr val="bg2"/>
          </a:solidFill>
          <a:ln w="9525">
            <a:solidFill>
              <a:schemeClr val="tx1"/>
            </a:solidFill>
            <a:miter lim="800000"/>
            <a:headEnd/>
            <a:tailEnd/>
          </a:ln>
        </p:spPr>
        <p:txBody>
          <a:bodyPr wrap="none" anchor="ctr"/>
          <a:lstStyle/>
          <a:p>
            <a:pPr algn="ctr" eaLnBrk="0" hangingPunct="0"/>
            <a:r>
              <a:rPr lang="en-US">
                <a:latin typeface="Garamond" pitchFamily="18" charset="0"/>
              </a:rPr>
              <a:t>ES =</a:t>
            </a:r>
          </a:p>
          <a:p>
            <a:pPr algn="ctr" eaLnBrk="0" hangingPunct="0"/>
            <a:r>
              <a:rPr lang="en-US">
                <a:latin typeface="Garamond" pitchFamily="18" charset="0"/>
              </a:rPr>
              <a:t>0.4</a:t>
            </a:r>
          </a:p>
        </p:txBody>
      </p:sp>
      <p:sp>
        <p:nvSpPr>
          <p:cNvPr id="32775" name="AutoShape 5"/>
          <p:cNvSpPr>
            <a:spLocks noChangeArrowheads="1"/>
          </p:cNvSpPr>
          <p:nvPr/>
        </p:nvSpPr>
        <p:spPr bwMode="auto">
          <a:xfrm flipH="1">
            <a:off x="2209800" y="1600200"/>
            <a:ext cx="1219200" cy="990600"/>
          </a:xfrm>
          <a:prstGeom prst="wedgeEllipseCallout">
            <a:avLst>
              <a:gd name="adj1" fmla="val -28519"/>
              <a:gd name="adj2" fmla="val 100319"/>
            </a:avLst>
          </a:prstGeom>
          <a:solidFill>
            <a:schemeClr val="bg2"/>
          </a:solidFill>
          <a:ln w="9525">
            <a:solidFill>
              <a:schemeClr val="tx1"/>
            </a:solidFill>
            <a:miter lim="800000"/>
            <a:headEnd/>
            <a:tailEnd/>
          </a:ln>
        </p:spPr>
        <p:txBody>
          <a:bodyPr wrap="none" anchor="ctr"/>
          <a:lstStyle/>
          <a:p>
            <a:pPr algn="ctr" eaLnBrk="0" hangingPunct="0"/>
            <a:r>
              <a:rPr lang="en-US">
                <a:latin typeface="Garamond" pitchFamily="18" charset="0"/>
              </a:rPr>
              <a:t>ES =</a:t>
            </a:r>
          </a:p>
          <a:p>
            <a:pPr algn="ctr" eaLnBrk="0" hangingPunct="0"/>
            <a:r>
              <a:rPr lang="en-US">
                <a:latin typeface="Garamond" pitchFamily="18" charset="0"/>
              </a:rPr>
              <a:t>-0.2</a:t>
            </a:r>
          </a:p>
        </p:txBody>
      </p:sp>
      <p:sp>
        <p:nvSpPr>
          <p:cNvPr id="32776" name="Rectangle 6"/>
          <p:cNvSpPr>
            <a:spLocks noChangeArrowheads="1"/>
          </p:cNvSpPr>
          <p:nvPr/>
        </p:nvSpPr>
        <p:spPr bwMode="auto">
          <a:xfrm>
            <a:off x="6858000" y="5029200"/>
            <a:ext cx="2286000" cy="1465263"/>
          </a:xfrm>
          <a:prstGeom prst="rect">
            <a:avLst/>
          </a:prstGeom>
          <a:noFill/>
          <a:ln w="9525">
            <a:noFill/>
            <a:miter lim="800000"/>
            <a:headEnd/>
            <a:tailEnd/>
          </a:ln>
        </p:spPr>
        <p:txBody>
          <a:bodyPr anchor="ctr">
            <a:spAutoFit/>
          </a:bodyPr>
          <a:lstStyle/>
          <a:p>
            <a:pPr algn="r"/>
            <a:r>
              <a:rPr lang="en-US" sz="1800" u="sng">
                <a:solidFill>
                  <a:srgbClr val="FFFF00"/>
                </a:solidFill>
                <a:latin typeface="Comic Sans MS" pitchFamily="66" charset="0"/>
              </a:rPr>
              <a:t>Reminder </a:t>
            </a:r>
            <a:endParaRPr lang="en-US" sz="1800">
              <a:solidFill>
                <a:srgbClr val="FFFF00"/>
              </a:solidFill>
              <a:latin typeface="Comic Sans MS" pitchFamily="66" charset="0"/>
            </a:endParaRPr>
          </a:p>
          <a:p>
            <a:pPr algn="r"/>
            <a:r>
              <a:rPr lang="en-US" sz="1800">
                <a:solidFill>
                  <a:srgbClr val="FFFF00"/>
                </a:solidFill>
                <a:latin typeface="Comic Sans MS" pitchFamily="66" charset="0"/>
              </a:rPr>
              <a:t>&lt; .2 = no effect</a:t>
            </a:r>
          </a:p>
          <a:p>
            <a:pPr algn="r"/>
            <a:r>
              <a:rPr lang="en-US" sz="1800">
                <a:solidFill>
                  <a:srgbClr val="FFFF00"/>
                </a:solidFill>
                <a:latin typeface="Comic Sans MS" pitchFamily="66" charset="0"/>
              </a:rPr>
              <a:t>.2 - .5 = small </a:t>
            </a:r>
          </a:p>
          <a:p>
            <a:pPr algn="r"/>
            <a:r>
              <a:rPr lang="en-US" sz="1800">
                <a:solidFill>
                  <a:srgbClr val="FFFF00"/>
                </a:solidFill>
                <a:latin typeface="Comic Sans MS" pitchFamily="66" charset="0"/>
              </a:rPr>
              <a:t>.6 - .8 = medium </a:t>
            </a:r>
          </a:p>
          <a:p>
            <a:pPr algn="r"/>
            <a:r>
              <a:rPr lang="en-US" sz="1800">
                <a:solidFill>
                  <a:srgbClr val="FFFF00"/>
                </a:solidFill>
                <a:latin typeface="Comic Sans MS" pitchFamily="66" charset="0"/>
              </a:rPr>
              <a:t>&gt; .8 = large</a:t>
            </a:r>
            <a:r>
              <a:rPr lang="en-US" sz="1800" b="0">
                <a:latin typeface="Arial" pitchFamily="34" charset="0"/>
              </a:rPr>
              <a:t> </a:t>
            </a:r>
          </a:p>
        </p:txBody>
      </p:sp>
      <p:sp>
        <p:nvSpPr>
          <p:cNvPr id="32777" name="Text Box 7"/>
          <p:cNvSpPr txBox="1">
            <a:spLocks noChangeArrowheads="1"/>
          </p:cNvSpPr>
          <p:nvPr/>
        </p:nvSpPr>
        <p:spPr bwMode="auto">
          <a:xfrm rot="-5400000">
            <a:off x="-843756" y="3356769"/>
            <a:ext cx="2846387" cy="396875"/>
          </a:xfrm>
          <a:prstGeom prst="rect">
            <a:avLst/>
          </a:prstGeom>
          <a:noFill/>
          <a:ln w="9525">
            <a:noFill/>
            <a:miter lim="800000"/>
            <a:headEnd/>
            <a:tailEnd/>
          </a:ln>
        </p:spPr>
        <p:txBody>
          <a:bodyPr wrap="none">
            <a:spAutoFit/>
          </a:bodyPr>
          <a:lstStyle/>
          <a:p>
            <a:r>
              <a:rPr lang="en-US" sz="2000" b="0">
                <a:latin typeface="Comic Sans MS" pitchFamily="66" charset="0"/>
              </a:rPr>
              <a:t>Raw Scores for WIAT</a:t>
            </a:r>
          </a:p>
        </p:txBody>
      </p:sp>
      <p:sp>
        <p:nvSpPr>
          <p:cNvPr id="32778" name="AutoShape 8"/>
          <p:cNvSpPr>
            <a:spLocks noChangeArrowheads="1"/>
          </p:cNvSpPr>
          <p:nvPr/>
        </p:nvSpPr>
        <p:spPr bwMode="auto">
          <a:xfrm flipH="1">
            <a:off x="2209800" y="1600200"/>
            <a:ext cx="1219200" cy="990600"/>
          </a:xfrm>
          <a:prstGeom prst="wedgeEllipseCallout">
            <a:avLst>
              <a:gd name="adj1" fmla="val 47523"/>
              <a:gd name="adj2" fmla="val 66824"/>
            </a:avLst>
          </a:prstGeom>
          <a:solidFill>
            <a:schemeClr val="bg2"/>
          </a:solidFill>
          <a:ln w="9525">
            <a:solidFill>
              <a:schemeClr val="tx1"/>
            </a:solidFill>
            <a:miter lim="800000"/>
            <a:headEnd/>
            <a:tailEnd/>
          </a:ln>
        </p:spPr>
        <p:txBody>
          <a:bodyPr wrap="none" anchor="ctr"/>
          <a:lstStyle/>
          <a:p>
            <a:pPr algn="ctr" eaLnBrk="0" hangingPunct="0"/>
            <a:r>
              <a:rPr lang="en-US">
                <a:latin typeface="Garamond" pitchFamily="18" charset="0"/>
              </a:rPr>
              <a:t>ES =</a:t>
            </a:r>
          </a:p>
          <a:p>
            <a:pPr algn="ctr" eaLnBrk="0" hangingPunct="0"/>
            <a:r>
              <a:rPr lang="en-US">
                <a:latin typeface="Garamond" pitchFamily="18" charset="0"/>
              </a:rPr>
              <a:t>-0.2</a:t>
            </a:r>
          </a:p>
        </p:txBody>
      </p:sp>
      <p:sp>
        <p:nvSpPr>
          <p:cNvPr id="32779" name="AutoShape 9"/>
          <p:cNvSpPr>
            <a:spLocks noChangeArrowheads="1"/>
          </p:cNvSpPr>
          <p:nvPr/>
        </p:nvSpPr>
        <p:spPr bwMode="auto">
          <a:xfrm flipH="1">
            <a:off x="3733800" y="1371600"/>
            <a:ext cx="1219200" cy="990600"/>
          </a:xfrm>
          <a:prstGeom prst="wedgeEllipseCallout">
            <a:avLst>
              <a:gd name="adj1" fmla="val -11329"/>
              <a:gd name="adj2" fmla="val 106889"/>
            </a:avLst>
          </a:prstGeom>
          <a:solidFill>
            <a:schemeClr val="bg2"/>
          </a:solidFill>
          <a:ln w="9525">
            <a:solidFill>
              <a:schemeClr val="tx1"/>
            </a:solidFill>
            <a:miter lim="800000"/>
            <a:headEnd/>
            <a:tailEnd/>
          </a:ln>
        </p:spPr>
        <p:txBody>
          <a:bodyPr wrap="none" anchor="ctr"/>
          <a:lstStyle/>
          <a:p>
            <a:pPr algn="ctr" eaLnBrk="0" hangingPunct="0"/>
            <a:r>
              <a:rPr lang="en-US">
                <a:latin typeface="Garamond" pitchFamily="18" charset="0"/>
              </a:rPr>
              <a:t>ES =</a:t>
            </a:r>
          </a:p>
          <a:p>
            <a:pPr algn="ctr" eaLnBrk="0" hangingPunct="0"/>
            <a:r>
              <a:rPr lang="en-US">
                <a:latin typeface="Garamond" pitchFamily="18" charset="0"/>
              </a:rPr>
              <a:t>0.4</a:t>
            </a:r>
          </a:p>
        </p:txBody>
      </p:sp>
    </p:spTree>
    <p:extLst>
      <p:ext uri="{BB962C8B-B14F-4D97-AF65-F5344CB8AC3E}">
        <p14:creationId xmlns:p14="http://schemas.microsoft.com/office/powerpoint/2010/main" val="171210945"/>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3826" name="Rectangle 2"/>
          <p:cNvSpPr>
            <a:spLocks noGrp="1" noChangeArrowheads="1"/>
          </p:cNvSpPr>
          <p:nvPr>
            <p:ph type="title"/>
          </p:nvPr>
        </p:nvSpPr>
        <p:spPr/>
        <p:txBody>
          <a:bodyPr/>
          <a:lstStyle/>
          <a:p>
            <a:pPr eaLnBrk="1" fontAlgn="auto" hangingPunct="1">
              <a:spcAft>
                <a:spcPts val="0"/>
              </a:spcAft>
              <a:defRPr/>
            </a:pPr>
            <a:r>
              <a:rPr lang="en-US"/>
              <a:t>Iseman (2005)</a:t>
            </a:r>
          </a:p>
        </p:txBody>
      </p:sp>
      <p:sp>
        <p:nvSpPr>
          <p:cNvPr id="33796" name="Rectangle 3"/>
          <p:cNvSpPr>
            <a:spLocks noGrp="1" noChangeArrowheads="1"/>
          </p:cNvSpPr>
          <p:nvPr>
            <p:ph type="body" sz="half" idx="1"/>
          </p:nvPr>
        </p:nvSpPr>
        <p:spPr>
          <a:xfrm>
            <a:off x="882650" y="1350963"/>
            <a:ext cx="2373313" cy="4745037"/>
          </a:xfrm>
        </p:spPr>
        <p:txBody>
          <a:bodyPr/>
          <a:lstStyle/>
          <a:p>
            <a:pPr eaLnBrk="1" hangingPunct="1"/>
            <a:r>
              <a:rPr lang="en-US" sz="2400"/>
              <a:t>Baseline Intervention means by PASS profile</a:t>
            </a:r>
          </a:p>
          <a:p>
            <a:pPr eaLnBrk="1" hangingPunct="1"/>
            <a:r>
              <a:rPr lang="en-US" sz="2400"/>
              <a:t>Different response to the same intervention</a:t>
            </a:r>
          </a:p>
        </p:txBody>
      </p:sp>
      <p:graphicFrame>
        <p:nvGraphicFramePr>
          <p:cNvPr id="33794" name="Object 4"/>
          <p:cNvGraphicFramePr>
            <a:graphicFrameLocks noGrp="1" noChangeAspect="1"/>
          </p:cNvGraphicFramePr>
          <p:nvPr>
            <p:ph sz="half" idx="2"/>
          </p:nvPr>
        </p:nvGraphicFramePr>
        <p:xfrm>
          <a:off x="3332163" y="1566863"/>
          <a:ext cx="5513387" cy="4217987"/>
        </p:xfrm>
        <a:graphic>
          <a:graphicData uri="http://schemas.openxmlformats.org/presentationml/2006/ole">
            <mc:AlternateContent xmlns:mc="http://schemas.openxmlformats.org/markup-compatibility/2006">
              <mc:Choice xmlns:v="urn:schemas-microsoft-com:vml" Requires="v">
                <p:oleObj spid="_x0000_s9218" name="Chart" r:id="rId3" imgW="5029245" imgH="3847976" progId="Excel.Sheet.8">
                  <p:embed/>
                </p:oleObj>
              </mc:Choice>
              <mc:Fallback>
                <p:oleObj name="Chart" r:id="rId3" imgW="5029245" imgH="3847976" progId="Excel.Sheet.8">
                  <p:embed/>
                  <p:pic>
                    <p:nvPicPr>
                      <p:cNvPr id="33794" name="Object 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2163" y="1566863"/>
                        <a:ext cx="5513387" cy="42179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9701" name="Footer Placeholder 4"/>
          <p:cNvSpPr>
            <a:spLocks noGrp="1"/>
          </p:cNvSpPr>
          <p:nvPr>
            <p:ph type="ftr" sz="quarter" idx="4294967295"/>
          </p:nvPr>
        </p:nvSpPr>
        <p:spPr bwMode="auto">
          <a:xfrm>
            <a:off x="3962400" y="6408738"/>
            <a:ext cx="2768600" cy="365125"/>
          </a:xfrm>
          <a:prstGeom prst="rect">
            <a:avLst/>
          </a:prstGeom>
          <a:ln>
            <a:miter lim="800000"/>
            <a:headEnd/>
            <a:tailEnd/>
          </a:ln>
        </p:spPr>
        <p:txBody>
          <a:bodyPr wrap="square" lIns="91440" tIns="45720" rIns="91440" bIns="45720" numCol="1" anchorCtr="0" compatLnSpc="1">
            <a:prstTxWarp prst="textNoShape">
              <a:avLst/>
            </a:prstTxWarp>
          </a:bodyPr>
          <a:lstStyle/>
          <a:p>
            <a:pPr>
              <a:defRPr/>
            </a:pPr>
            <a:r>
              <a:rPr lang="en-US" dirty="0"/>
              <a:t>Jack A. Naglieri, Ph.D.  </a:t>
            </a:r>
            <a:endParaRPr lang="en-US" dirty="0">
              <a:solidFill>
                <a:srgbClr val="FFFF00"/>
              </a:solidFill>
            </a:endParaRPr>
          </a:p>
        </p:txBody>
      </p:sp>
      <p:sp>
        <p:nvSpPr>
          <p:cNvPr id="29702" name="Slide Number Placeholder 5"/>
          <p:cNvSpPr>
            <a:spLocks noGrp="1"/>
          </p:cNvSpPr>
          <p:nvPr>
            <p:ph type="sldNum" sz="quarter" idx="11"/>
          </p:nvPr>
        </p:nvSpPr>
        <p:spPr bwMode="auto">
          <a:ln>
            <a:miter lim="800000"/>
            <a:headEnd/>
            <a:tailEnd/>
          </a:ln>
        </p:spPr>
        <p:txBody>
          <a:bodyPr wrap="square" lIns="91440" tIns="45720" rIns="91440" bIns="45720" numCol="1" anchorCtr="0" compatLnSpc="1">
            <a:prstTxWarp prst="textNoShape">
              <a:avLst/>
            </a:prstTxWarp>
          </a:bodyPr>
          <a:lstStyle/>
          <a:p>
            <a:pPr>
              <a:defRPr/>
            </a:pPr>
            <a:fld id="{BE7C320E-BC97-4DAB-BEC5-A383AFD101D1}" type="slidenum">
              <a:rPr lang="en-US" smtClean="0"/>
              <a:pPr>
                <a:defRPr/>
              </a:pPr>
              <a:t>225</a:t>
            </a:fld>
            <a:endParaRPr lang="en-US"/>
          </a:p>
        </p:txBody>
      </p:sp>
    </p:spTree>
    <p:extLst>
      <p:ext uri="{BB962C8B-B14F-4D97-AF65-F5344CB8AC3E}">
        <p14:creationId xmlns:p14="http://schemas.microsoft.com/office/powerpoint/2010/main" val="3264637492"/>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One Year Follow-up</a:t>
            </a:r>
          </a:p>
        </p:txBody>
      </p:sp>
      <p:sp>
        <p:nvSpPr>
          <p:cNvPr id="6" name="Slide Number Placeholder 5"/>
          <p:cNvSpPr>
            <a:spLocks noGrp="1"/>
          </p:cNvSpPr>
          <p:nvPr>
            <p:ph type="sldNum" sz="quarter" idx="12"/>
          </p:nvPr>
        </p:nvSpPr>
        <p:spPr/>
        <p:txBody>
          <a:bodyPr/>
          <a:lstStyle/>
          <a:p>
            <a:pPr>
              <a:defRPr/>
            </a:pPr>
            <a:fld id="{3E0ECF7C-03F8-45B0-A0BE-FC13255AEC98}" type="slidenum">
              <a:rPr lang="en-US" smtClean="0"/>
              <a:pPr>
                <a:defRPr/>
              </a:pPr>
              <a:t>226</a:t>
            </a:fld>
            <a:endParaRPr lang="en-US"/>
          </a:p>
        </p:txBody>
      </p:sp>
      <p:grpSp>
        <p:nvGrpSpPr>
          <p:cNvPr id="9" name="Group 8"/>
          <p:cNvGrpSpPr/>
          <p:nvPr/>
        </p:nvGrpSpPr>
        <p:grpSpPr>
          <a:xfrm>
            <a:off x="628651" y="1731734"/>
            <a:ext cx="8059752" cy="3983265"/>
            <a:chOff x="895349" y="1731735"/>
            <a:chExt cx="7793053" cy="3640366"/>
          </a:xfrm>
        </p:grpSpPr>
        <p:pic>
          <p:nvPicPr>
            <p:cNvPr id="6041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895349" y="3295651"/>
              <a:ext cx="7763829" cy="207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895349" y="1731735"/>
              <a:ext cx="7793053" cy="1582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772535847"/>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3"/>
          <p:cNvSpPr>
            <a:spLocks noGrp="1" noChangeArrowheads="1"/>
          </p:cNvSpPr>
          <p:nvPr>
            <p:ph idx="1"/>
          </p:nvPr>
        </p:nvSpPr>
        <p:spPr>
          <a:xfrm>
            <a:off x="457200" y="1365250"/>
            <a:ext cx="8229600" cy="4641850"/>
          </a:xfrm>
        </p:spPr>
        <p:txBody>
          <a:bodyPr/>
          <a:lstStyle/>
          <a:p>
            <a:pPr eaLnBrk="1" hangingPunct="1"/>
            <a:r>
              <a:rPr lang="en-US"/>
              <a:t>Planning Strategy Instruction is easily implemented in the classroom</a:t>
            </a:r>
          </a:p>
          <a:p>
            <a:pPr eaLnBrk="1" hangingPunct="1"/>
            <a:r>
              <a:rPr lang="en-US"/>
              <a:t>The method yields substantial results within a minimal of time (10 half-hour sessions over 10 days)</a:t>
            </a:r>
          </a:p>
          <a:p>
            <a:pPr eaLnBrk="1" hangingPunct="1"/>
            <a:r>
              <a:rPr lang="en-US"/>
              <a:t>Planning Strategy Instruction can be applied in math as well as other content areas (e.g., reading comprehension)</a:t>
            </a:r>
          </a:p>
        </p:txBody>
      </p:sp>
      <p:sp>
        <p:nvSpPr>
          <p:cNvPr id="302083" name="Footer Placeholder 3"/>
          <p:cNvSpPr>
            <a:spLocks noGrp="1"/>
          </p:cNvSpPr>
          <p:nvPr>
            <p:ph type="ftr" sz="quarter" idx="4294967295"/>
          </p:nvPr>
        </p:nvSpPr>
        <p:spPr bwMode="auto">
          <a:xfrm>
            <a:off x="767080" y="7253288"/>
            <a:ext cx="2768600" cy="365125"/>
          </a:xfrm>
          <a:prstGeom prst="rect">
            <a:avLst/>
          </a:prstGeom>
          <a:ln>
            <a:miter lim="800000"/>
            <a:headEnd/>
            <a:tailEnd/>
          </a:ln>
        </p:spPr>
        <p:txBody>
          <a:bodyPr wrap="square" lIns="91440" tIns="45720" rIns="91440" bIns="45720" numCol="1" anchorCtr="0" compatLnSpc="1">
            <a:prstTxWarp prst="textNoShape">
              <a:avLst/>
            </a:prstTxWarp>
          </a:bodyPr>
          <a:lstStyle/>
          <a:p>
            <a:pPr>
              <a:defRPr/>
            </a:pPr>
            <a:r>
              <a:rPr lang="en-US" dirty="0"/>
              <a:t>Jack A. Naglieri, Ph.D.  </a:t>
            </a:r>
            <a:endParaRPr lang="en-US" dirty="0">
              <a:solidFill>
                <a:srgbClr val="FFFF00"/>
              </a:solidFill>
            </a:endParaRPr>
          </a:p>
        </p:txBody>
      </p:sp>
      <p:sp>
        <p:nvSpPr>
          <p:cNvPr id="302084" name="Slide Number Placeholder 4"/>
          <p:cNvSpPr>
            <a:spLocks noGrp="1"/>
          </p:cNvSpPr>
          <p:nvPr>
            <p:ph type="sldNum" sz="quarter" idx="12"/>
          </p:nvPr>
        </p:nvSpPr>
        <p:spPr bwMode="auto">
          <a:ln>
            <a:miter lim="800000"/>
            <a:headEnd/>
            <a:tailEnd/>
          </a:ln>
        </p:spPr>
        <p:txBody>
          <a:bodyPr wrap="square" lIns="91440" tIns="45720" rIns="91440" bIns="45720" numCol="1" anchorCtr="0" compatLnSpc="1">
            <a:prstTxWarp prst="textNoShape">
              <a:avLst/>
            </a:prstTxWarp>
          </a:bodyPr>
          <a:lstStyle/>
          <a:p>
            <a:pPr>
              <a:defRPr/>
            </a:pPr>
            <a:fld id="{977DEF9E-3391-4F56-8E31-1E7EE0DDE96D}" type="slidenum">
              <a:rPr lang="en-US" smtClean="0"/>
              <a:pPr>
                <a:defRPr/>
              </a:pPr>
              <a:t>227</a:t>
            </a:fld>
            <a:endParaRPr lang="en-US"/>
          </a:p>
        </p:txBody>
      </p:sp>
      <p:sp>
        <p:nvSpPr>
          <p:cNvPr id="1614850" name="Rectangle 2"/>
          <p:cNvSpPr>
            <a:spLocks noGrp="1" noChangeArrowheads="1"/>
          </p:cNvSpPr>
          <p:nvPr>
            <p:ph type="title"/>
          </p:nvPr>
        </p:nvSpPr>
        <p:spPr/>
        <p:txBody>
          <a:bodyPr/>
          <a:lstStyle/>
          <a:p>
            <a:pPr eaLnBrk="1" fontAlgn="auto" hangingPunct="1">
              <a:spcAft>
                <a:spcPts val="0"/>
              </a:spcAft>
              <a:defRPr/>
            </a:pPr>
            <a:r>
              <a:rPr lang="en-US"/>
              <a:t>Instructional Implications</a:t>
            </a:r>
          </a:p>
        </p:txBody>
      </p:sp>
    </p:spTree>
    <p:extLst>
      <p:ext uri="{BB962C8B-B14F-4D97-AF65-F5344CB8AC3E}">
        <p14:creationId xmlns:p14="http://schemas.microsoft.com/office/powerpoint/2010/main" val="4267442782"/>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Frankie</a:t>
            </a:r>
          </a:p>
        </p:txBody>
      </p:sp>
      <p:sp>
        <p:nvSpPr>
          <p:cNvPr id="7" name="Subtitle 6"/>
          <p:cNvSpPr>
            <a:spLocks noGrp="1"/>
          </p:cNvSpPr>
          <p:nvPr>
            <p:ph type="body" idx="1"/>
          </p:nvPr>
        </p:nvSpPr>
        <p:spPr/>
        <p:txBody>
          <a:bodyPr/>
          <a:lstStyle/>
          <a:p>
            <a:r>
              <a:rPr lang="en-US" dirty="0"/>
              <a:t>Severe Attention Problem with poor academics and anxiety</a:t>
            </a:r>
          </a:p>
        </p:txBody>
      </p:sp>
      <p:sp>
        <p:nvSpPr>
          <p:cNvPr id="5" name="Slide Number Placeholder 4"/>
          <p:cNvSpPr>
            <a:spLocks noGrp="1"/>
          </p:cNvSpPr>
          <p:nvPr>
            <p:ph type="sldNum" sz="quarter" idx="12"/>
          </p:nvPr>
        </p:nvSpPr>
        <p:spPr>
          <a:prstGeom prst="rect">
            <a:avLst/>
          </a:prstGeom>
        </p:spPr>
        <p:txBody>
          <a:bodyPr/>
          <a:lstStyle/>
          <a:p>
            <a:fld id="{43AE6217-612E-4DCA-B4E5-987B73B7C5D8}" type="slidenum">
              <a:rPr lang="en-US" smtClean="0"/>
              <a:pPr/>
              <a:t>228</a:t>
            </a:fld>
            <a:endParaRPr lang="en-US"/>
          </a:p>
        </p:txBody>
      </p:sp>
    </p:spTree>
    <p:extLst>
      <p:ext uri="{BB962C8B-B14F-4D97-AF65-F5344CB8AC3E}">
        <p14:creationId xmlns:p14="http://schemas.microsoft.com/office/powerpoint/2010/main" val="522347950"/>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Frankie – Attention CW</a:t>
            </a:r>
          </a:p>
        </p:txBody>
      </p:sp>
      <p:sp>
        <p:nvSpPr>
          <p:cNvPr id="3" name="Content Placeholder 2"/>
          <p:cNvSpPr>
            <a:spLocks noGrp="1"/>
          </p:cNvSpPr>
          <p:nvPr>
            <p:ph idx="1"/>
          </p:nvPr>
        </p:nvSpPr>
        <p:spPr>
          <a:xfrm>
            <a:off x="406400" y="1449388"/>
            <a:ext cx="5768769" cy="4751387"/>
          </a:xfrm>
        </p:spPr>
        <p:txBody>
          <a:bodyPr/>
          <a:lstStyle/>
          <a:p>
            <a:pPr>
              <a:lnSpc>
                <a:spcPct val="80000"/>
              </a:lnSpc>
              <a:tabLst>
                <a:tab pos="1771650" algn="l"/>
                <a:tab pos="3200400" algn="l"/>
                <a:tab pos="5486400" algn="l"/>
              </a:tabLst>
            </a:pPr>
            <a:r>
              <a:rPr lang="en-US" sz="3200" dirty="0"/>
              <a:t>Referred by parents (at age 11) after a history of reading difficulties and self esteem problems</a:t>
            </a:r>
          </a:p>
          <a:p>
            <a:pPr>
              <a:lnSpc>
                <a:spcPct val="80000"/>
              </a:lnSpc>
              <a:tabLst>
                <a:tab pos="1771650" algn="l"/>
                <a:tab pos="3200400" algn="l"/>
                <a:tab pos="5486400" algn="l"/>
              </a:tabLst>
            </a:pPr>
            <a:r>
              <a:rPr lang="en-US" sz="2800" dirty="0"/>
              <a:t>Cognitive Assessment System</a:t>
            </a:r>
          </a:p>
          <a:p>
            <a:pPr>
              <a:lnSpc>
                <a:spcPct val="80000"/>
              </a:lnSpc>
              <a:tabLst>
                <a:tab pos="1771650" algn="l"/>
                <a:tab pos="3200400" algn="l"/>
                <a:tab pos="5486400" algn="l"/>
              </a:tabLst>
            </a:pPr>
            <a:r>
              <a:rPr lang="en-US" sz="2800" dirty="0"/>
              <a:t>WJ-R, WRAT-3, PPVT-III</a:t>
            </a:r>
          </a:p>
          <a:p>
            <a:pPr>
              <a:lnSpc>
                <a:spcPct val="80000"/>
              </a:lnSpc>
              <a:tabLst>
                <a:tab pos="1771650" algn="l"/>
                <a:tab pos="3200400" algn="l"/>
                <a:tab pos="5486400" algn="l"/>
              </a:tabLst>
            </a:pPr>
            <a:r>
              <a:rPr lang="en-US" sz="2800" dirty="0"/>
              <a:t>Behavioral/Emotional</a:t>
            </a:r>
          </a:p>
          <a:p>
            <a:pPr lvl="1">
              <a:lnSpc>
                <a:spcPct val="80000"/>
              </a:lnSpc>
              <a:tabLst>
                <a:tab pos="1771650" algn="l"/>
                <a:tab pos="3200400" algn="l"/>
                <a:tab pos="5486400" algn="l"/>
              </a:tabLst>
            </a:pPr>
            <a:r>
              <a:rPr lang="en-US" sz="2400" dirty="0"/>
              <a:t>Devereux Scales of Mental Disorders</a:t>
            </a:r>
          </a:p>
          <a:p>
            <a:pPr>
              <a:lnSpc>
                <a:spcPct val="80000"/>
              </a:lnSpc>
              <a:tabLst>
                <a:tab pos="1771650" algn="l"/>
                <a:tab pos="3200400" algn="l"/>
                <a:tab pos="5486400" algn="l"/>
              </a:tabLst>
            </a:pPr>
            <a:r>
              <a:rPr lang="en-US" sz="2800" dirty="0"/>
              <a:t>Self Concept</a:t>
            </a:r>
          </a:p>
          <a:p>
            <a:pPr lvl="1">
              <a:lnSpc>
                <a:spcPct val="80000"/>
              </a:lnSpc>
              <a:tabLst>
                <a:tab pos="1771650" algn="l"/>
                <a:tab pos="3200400" algn="l"/>
                <a:tab pos="5486400" algn="l"/>
              </a:tabLst>
            </a:pPr>
            <a:r>
              <a:rPr lang="en-US" sz="2400" dirty="0"/>
              <a:t>Bracken Multidimensional Self Concept Scale</a:t>
            </a:r>
          </a:p>
          <a:p>
            <a:endParaRPr lang="en-US" sz="4000" dirty="0"/>
          </a:p>
        </p:txBody>
      </p:sp>
      <p:sp>
        <p:nvSpPr>
          <p:cNvPr id="5" name="Slide Number Placeholder 4"/>
          <p:cNvSpPr>
            <a:spLocks noGrp="1"/>
          </p:cNvSpPr>
          <p:nvPr>
            <p:ph type="sldNum" sz="quarter" idx="12"/>
          </p:nvPr>
        </p:nvSpPr>
        <p:spPr/>
        <p:txBody>
          <a:bodyPr/>
          <a:lstStyle/>
          <a:p>
            <a:fld id="{43AE6217-612E-4DCA-B4E5-987B73B7C5D8}" type="slidenum">
              <a:rPr lang="en-US" smtClean="0"/>
              <a:pPr/>
              <a:t>229</a:t>
            </a:fld>
            <a:endParaRPr lang="en-US"/>
          </a:p>
        </p:txBody>
      </p:sp>
      <p:pic>
        <p:nvPicPr>
          <p:cNvPr id="37990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70371" y="1922649"/>
            <a:ext cx="2375177" cy="3184896"/>
          </a:xfrm>
          <a:prstGeom prst="rect">
            <a:avLst/>
          </a:prstGeom>
          <a:noFill/>
          <a:ln w="9525">
            <a:noFill/>
            <a:miter lim="800000"/>
            <a:headEnd/>
            <a:tailEnd/>
          </a:ln>
        </p:spPr>
      </p:pic>
    </p:spTree>
    <p:extLst>
      <p:ext uri="{BB962C8B-B14F-4D97-AF65-F5344CB8AC3E}">
        <p14:creationId xmlns:p14="http://schemas.microsoft.com/office/powerpoint/2010/main" val="8379944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CAS2 Online Score &amp; Report</a:t>
            </a:r>
          </a:p>
        </p:txBody>
      </p:sp>
      <p:sp>
        <p:nvSpPr>
          <p:cNvPr id="5" name="Slide Number Placeholder 4"/>
          <p:cNvSpPr>
            <a:spLocks noGrp="1"/>
          </p:cNvSpPr>
          <p:nvPr>
            <p:ph type="sldNum" sz="quarter" idx="12"/>
          </p:nvPr>
        </p:nvSpPr>
        <p:spPr/>
        <p:txBody>
          <a:bodyPr/>
          <a:lstStyle/>
          <a:p>
            <a:pPr>
              <a:defRPr/>
            </a:pPr>
            <a:fld id="{B5038878-31BC-41E9-8299-8AFEA2B13F5C}" type="slidenum">
              <a:rPr lang="en-US" smtClean="0"/>
              <a:pPr>
                <a:defRPr/>
              </a:pPr>
              <a:t>23</a:t>
            </a:fld>
            <a:endParaRPr lang="en-US" dirty="0"/>
          </a:p>
        </p:txBody>
      </p:sp>
      <p:sp>
        <p:nvSpPr>
          <p:cNvPr id="2" name="Content Placeholder 1"/>
          <p:cNvSpPr>
            <a:spLocks noGrp="1"/>
          </p:cNvSpPr>
          <p:nvPr>
            <p:ph idx="1"/>
          </p:nvPr>
        </p:nvSpPr>
        <p:spPr>
          <a:xfrm>
            <a:off x="444903" y="1397977"/>
            <a:ext cx="4320527" cy="4864291"/>
          </a:xfrm>
        </p:spPr>
        <p:txBody>
          <a:bodyPr/>
          <a:lstStyle/>
          <a:p>
            <a:r>
              <a:rPr lang="en-US" dirty="0"/>
              <a:t>Narrative report includes additional scales</a:t>
            </a:r>
          </a:p>
        </p:txBody>
      </p:sp>
      <p:pic>
        <p:nvPicPr>
          <p:cNvPr id="6" name="Picture 5" descr="interpretivepdf.php - Mozilla Firefox"/>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7700" y="2679700"/>
            <a:ext cx="4622800" cy="3911600"/>
          </a:xfrm>
          <a:prstGeom prst="rect">
            <a:avLst/>
          </a:prstGeom>
          <a:ln>
            <a:solidFill>
              <a:schemeClr val="bg2">
                <a:lumMod val="10000"/>
              </a:schemeClr>
            </a:solidFill>
          </a:ln>
        </p:spPr>
      </p:pic>
      <p:pic>
        <p:nvPicPr>
          <p:cNvPr id="4" name="Picture 3" descr="interpretivepdf.php - Mozilla Firefox"/>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178300" y="1358900"/>
            <a:ext cx="4838700" cy="4864100"/>
          </a:xfrm>
          <a:prstGeom prst="rect">
            <a:avLst/>
          </a:prstGeom>
          <a:ln>
            <a:solidFill>
              <a:schemeClr val="bg2">
                <a:lumMod val="10000"/>
              </a:schemeClr>
            </a:solidFill>
          </a:ln>
        </p:spPr>
      </p:pic>
    </p:spTree>
    <p:extLst>
      <p:ext uri="{BB962C8B-B14F-4D97-AF65-F5344CB8AC3E}">
        <p14:creationId xmlns:p14="http://schemas.microsoft.com/office/powerpoint/2010/main" val="2432565062"/>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Frankie</a:t>
            </a:r>
          </a:p>
        </p:txBody>
      </p:sp>
      <p:sp>
        <p:nvSpPr>
          <p:cNvPr id="3" name="Content Placeholder 2"/>
          <p:cNvSpPr>
            <a:spLocks noGrp="1"/>
          </p:cNvSpPr>
          <p:nvPr>
            <p:ph idx="1"/>
          </p:nvPr>
        </p:nvSpPr>
        <p:spPr>
          <a:xfrm>
            <a:off x="406400" y="1449388"/>
            <a:ext cx="5746749" cy="4751387"/>
          </a:xfrm>
        </p:spPr>
        <p:txBody>
          <a:bodyPr/>
          <a:lstStyle/>
          <a:p>
            <a:r>
              <a:rPr lang="en-US" dirty="0"/>
              <a:t>High level of anxiety </a:t>
            </a:r>
          </a:p>
          <a:p>
            <a:pPr lvl="1"/>
            <a:r>
              <a:rPr lang="en-US" dirty="0"/>
              <a:t> he was too anxious to look closely at the words, and he would rather get the task completed and move on. </a:t>
            </a:r>
          </a:p>
          <a:p>
            <a:pPr lvl="1"/>
            <a:r>
              <a:rPr lang="en-US" dirty="0"/>
              <a:t>Frankie could not attend to the details of the sequence of letters for correct spelling, and the order of sound–symbol associations</a:t>
            </a:r>
          </a:p>
        </p:txBody>
      </p:sp>
      <p:sp>
        <p:nvSpPr>
          <p:cNvPr id="5" name="Slide Number Placeholder 4"/>
          <p:cNvSpPr>
            <a:spLocks noGrp="1"/>
          </p:cNvSpPr>
          <p:nvPr>
            <p:ph type="sldNum" sz="quarter" idx="12"/>
          </p:nvPr>
        </p:nvSpPr>
        <p:spPr/>
        <p:txBody>
          <a:bodyPr/>
          <a:lstStyle/>
          <a:p>
            <a:fld id="{43AE6217-612E-4DCA-B4E5-987B73B7C5D8}" type="slidenum">
              <a:rPr lang="en-US" smtClean="0"/>
              <a:pPr/>
              <a:t>230</a:t>
            </a:fld>
            <a:endParaRPr lang="en-US"/>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8149" r="7897"/>
          <a:stretch>
            <a:fillRect/>
          </a:stretch>
        </p:blipFill>
        <p:spPr bwMode="auto">
          <a:xfrm>
            <a:off x="6134100" y="1452602"/>
            <a:ext cx="2616200" cy="4774202"/>
          </a:xfrm>
          <a:prstGeom prst="rect">
            <a:avLst/>
          </a:prstGeom>
          <a:noFill/>
          <a:ln w="9525">
            <a:solidFill>
              <a:schemeClr val="accent6">
                <a:lumMod val="75000"/>
              </a:schemeClr>
            </a:solidFill>
            <a:miter lim="800000"/>
            <a:headEnd/>
            <a:tailEnd/>
          </a:ln>
        </p:spPr>
      </p:pic>
    </p:spTree>
    <p:extLst>
      <p:ext uri="{BB962C8B-B14F-4D97-AF65-F5344CB8AC3E}">
        <p14:creationId xmlns:p14="http://schemas.microsoft.com/office/powerpoint/2010/main" val="407815953"/>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Frankie</a:t>
            </a:r>
          </a:p>
        </p:txBody>
      </p:sp>
      <p:sp>
        <p:nvSpPr>
          <p:cNvPr id="3" name="Content Placeholder 2"/>
          <p:cNvSpPr>
            <a:spLocks noGrp="1"/>
          </p:cNvSpPr>
          <p:nvPr>
            <p:ph idx="1"/>
          </p:nvPr>
        </p:nvSpPr>
        <p:spPr>
          <a:xfrm>
            <a:off x="673100" y="1449388"/>
            <a:ext cx="7327899" cy="4751387"/>
          </a:xfrm>
        </p:spPr>
        <p:txBody>
          <a:bodyPr/>
          <a:lstStyle/>
          <a:p>
            <a:pPr marL="0" lvl="0" indent="0">
              <a:buNone/>
              <a:tabLst>
                <a:tab pos="3657600" algn="ctr"/>
                <a:tab pos="4800600" algn="ctr"/>
                <a:tab pos="6172200" algn="ctr"/>
                <a:tab pos="7258050" algn="ctr"/>
              </a:tabLst>
              <a:defRPr/>
            </a:pPr>
            <a:r>
              <a:rPr lang="en-US" dirty="0"/>
              <a:t>Tests	Score	%tile</a:t>
            </a:r>
          </a:p>
          <a:p>
            <a:pPr marL="0" lvl="0" indent="0">
              <a:buNone/>
              <a:tabLst>
                <a:tab pos="3657600" algn="ctr"/>
                <a:tab pos="4686300" algn="l"/>
                <a:tab pos="6172200" algn="ctr"/>
                <a:tab pos="7258050" algn="ctr"/>
              </a:tabLst>
              <a:defRPr/>
            </a:pPr>
            <a:r>
              <a:rPr lang="en-US" dirty="0"/>
              <a:t>Letter-Word Id	81	10</a:t>
            </a:r>
          </a:p>
          <a:p>
            <a:pPr marL="0" lvl="0" indent="0">
              <a:buNone/>
              <a:tabLst>
                <a:tab pos="3657600" algn="ctr"/>
                <a:tab pos="4686300" algn="l"/>
                <a:tab pos="6172200" algn="ctr"/>
                <a:tab pos="7258050" algn="ctr"/>
              </a:tabLst>
              <a:defRPr/>
            </a:pPr>
            <a:r>
              <a:rPr lang="en-US" dirty="0"/>
              <a:t>Passage Comp	86	17</a:t>
            </a:r>
          </a:p>
          <a:p>
            <a:pPr marL="0" lvl="0" indent="0">
              <a:buNone/>
              <a:tabLst>
                <a:tab pos="3657600" algn="ctr"/>
                <a:tab pos="4686300" algn="l"/>
                <a:tab pos="6172200" algn="ctr"/>
                <a:tab pos="7258050" algn="ctr"/>
              </a:tabLst>
              <a:defRPr/>
            </a:pPr>
            <a:r>
              <a:rPr lang="en-US" dirty="0"/>
              <a:t>Word Attack	85	16</a:t>
            </a:r>
          </a:p>
          <a:p>
            <a:pPr marL="0" lvl="0" indent="0">
              <a:buNone/>
              <a:tabLst>
                <a:tab pos="3657600" algn="ctr"/>
                <a:tab pos="4686300" algn="l"/>
                <a:tab pos="6172200" algn="ctr"/>
                <a:tab pos="7258050" algn="ctr"/>
              </a:tabLst>
              <a:defRPr/>
            </a:pPr>
            <a:r>
              <a:rPr lang="en-US" dirty="0"/>
              <a:t>Spelling	83	13</a:t>
            </a:r>
          </a:p>
          <a:p>
            <a:pPr marL="0" lvl="0" indent="0">
              <a:buNone/>
              <a:tabLst>
                <a:tab pos="3657600" algn="ctr"/>
                <a:tab pos="4686300" algn="l"/>
                <a:tab pos="6172200" algn="ctr"/>
                <a:tab pos="7258050" algn="ctr"/>
              </a:tabLst>
              <a:defRPr/>
            </a:pPr>
            <a:r>
              <a:rPr lang="en-US" dirty="0"/>
              <a:t>Calculation	104	60	</a:t>
            </a:r>
          </a:p>
          <a:p>
            <a:pPr marL="0" lvl="0" indent="0">
              <a:buNone/>
              <a:tabLst>
                <a:tab pos="3657600" algn="ctr"/>
                <a:tab pos="4686300" algn="l"/>
                <a:tab pos="6172200" algn="ctr"/>
                <a:tab pos="7258050" algn="ctr"/>
              </a:tabLst>
              <a:defRPr/>
            </a:pPr>
            <a:r>
              <a:rPr lang="en-US" dirty="0"/>
              <a:t>PPVT-III	111	82</a:t>
            </a:r>
          </a:p>
          <a:p>
            <a:endParaRPr lang="en-US" dirty="0"/>
          </a:p>
        </p:txBody>
      </p:sp>
      <p:sp>
        <p:nvSpPr>
          <p:cNvPr id="5" name="Slide Number Placeholder 4"/>
          <p:cNvSpPr>
            <a:spLocks noGrp="1"/>
          </p:cNvSpPr>
          <p:nvPr>
            <p:ph type="sldNum" sz="quarter" idx="12"/>
          </p:nvPr>
        </p:nvSpPr>
        <p:spPr/>
        <p:txBody>
          <a:bodyPr/>
          <a:lstStyle/>
          <a:p>
            <a:fld id="{43AE6217-612E-4DCA-B4E5-987B73B7C5D8}" type="slidenum">
              <a:rPr lang="en-US" smtClean="0"/>
              <a:pPr/>
              <a:t>231</a:t>
            </a:fld>
            <a:endParaRPr lang="en-US"/>
          </a:p>
        </p:txBody>
      </p:sp>
    </p:spTree>
    <p:extLst>
      <p:ext uri="{BB962C8B-B14F-4D97-AF65-F5344CB8AC3E}">
        <p14:creationId xmlns:p14="http://schemas.microsoft.com/office/powerpoint/2010/main" val="3368847470"/>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Frankie</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440797397"/>
              </p:ext>
            </p:extLst>
          </p:nvPr>
        </p:nvGraphicFramePr>
        <p:xfrm>
          <a:off x="406400" y="1449388"/>
          <a:ext cx="6398161" cy="4751387"/>
        </p:xfrm>
        <a:graphic>
          <a:graphicData uri="http://schemas.openxmlformats.org/drawingml/2006/chart">
            <c:chart xmlns:c="http://schemas.openxmlformats.org/drawingml/2006/chart" xmlns:r="http://schemas.openxmlformats.org/officeDocument/2006/relationships" r:id="rId2"/>
          </a:graphicData>
        </a:graphic>
      </p:graphicFrame>
      <p:sp>
        <p:nvSpPr>
          <p:cNvPr id="5" name="Slide Number Placeholder 4"/>
          <p:cNvSpPr>
            <a:spLocks noGrp="1"/>
          </p:cNvSpPr>
          <p:nvPr>
            <p:ph type="sldNum" sz="quarter" idx="12"/>
          </p:nvPr>
        </p:nvSpPr>
        <p:spPr/>
        <p:txBody>
          <a:bodyPr/>
          <a:lstStyle/>
          <a:p>
            <a:fld id="{43AE6217-612E-4DCA-B4E5-987B73B7C5D8}" type="slidenum">
              <a:rPr lang="en-US" smtClean="0"/>
              <a:pPr/>
              <a:t>232</a:t>
            </a:fld>
            <a:endParaRPr lang="en-US"/>
          </a:p>
        </p:txBody>
      </p:sp>
      <p:graphicFrame>
        <p:nvGraphicFramePr>
          <p:cNvPr id="7" name="Chart 6"/>
          <p:cNvGraphicFramePr/>
          <p:nvPr>
            <p:extLst>
              <p:ext uri="{D42A27DB-BD31-4B8C-83A1-F6EECF244321}">
                <p14:modId xmlns:p14="http://schemas.microsoft.com/office/powerpoint/2010/main" val="2614782752"/>
              </p:ext>
            </p:extLst>
          </p:nvPr>
        </p:nvGraphicFramePr>
        <p:xfrm>
          <a:off x="6753225" y="85725"/>
          <a:ext cx="2324100" cy="214683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05320899"/>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8"/>
          <p:cNvGrpSpPr/>
          <p:nvPr/>
        </p:nvGrpSpPr>
        <p:grpSpPr>
          <a:xfrm>
            <a:off x="537032" y="236837"/>
            <a:ext cx="8694056" cy="6625201"/>
            <a:chOff x="-1016000" y="-645572"/>
            <a:chExt cx="9046538" cy="7262229"/>
          </a:xfrm>
        </p:grpSpPr>
        <p:sp>
          <p:nvSpPr>
            <p:cNvPr id="11277" name="Rectangle 13"/>
            <p:cNvSpPr>
              <a:spLocks noChangeArrowheads="1"/>
            </p:cNvSpPr>
            <p:nvPr/>
          </p:nvSpPr>
          <p:spPr bwMode="auto">
            <a:xfrm>
              <a:off x="-1016000" y="-645572"/>
              <a:ext cx="184731" cy="4001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sz="2000">
                <a:latin typeface="Calibri" pitchFamily="34" charset="0"/>
              </a:endParaRPr>
            </a:p>
          </p:txBody>
        </p:sp>
        <p:sp>
          <p:nvSpPr>
            <p:cNvPr id="11278" name="Rectangle 14"/>
            <p:cNvSpPr>
              <a:spLocks noChangeArrowheads="1"/>
            </p:cNvSpPr>
            <p:nvPr/>
          </p:nvSpPr>
          <p:spPr bwMode="auto">
            <a:xfrm>
              <a:off x="-1016000" y="-364098"/>
              <a:ext cx="184731" cy="4001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sz="2000">
                <a:latin typeface="Calibri" pitchFamily="34" charset="0"/>
              </a:endParaRPr>
            </a:p>
          </p:txBody>
        </p:sp>
        <p:sp>
          <p:nvSpPr>
            <p:cNvPr id="11282" name="Rectangle 18"/>
            <p:cNvSpPr>
              <a:spLocks noChangeArrowheads="1"/>
            </p:cNvSpPr>
            <p:nvPr/>
          </p:nvSpPr>
          <p:spPr bwMode="auto">
            <a:xfrm>
              <a:off x="-1016000" y="3996775"/>
              <a:ext cx="184731" cy="4001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effectLst/>
                <a:latin typeface="Calibri" pitchFamily="34" charset="0"/>
                <a:cs typeface="Arial" pitchFamily="34" charset="0"/>
              </a:endParaRPr>
            </a:p>
          </p:txBody>
        </p:sp>
        <p:sp>
          <p:nvSpPr>
            <p:cNvPr id="8" name="TextBox 7"/>
            <p:cNvSpPr txBox="1"/>
            <p:nvPr/>
          </p:nvSpPr>
          <p:spPr>
            <a:xfrm>
              <a:off x="6253941" y="2690879"/>
              <a:ext cx="1776597" cy="775951"/>
            </a:xfrm>
            <a:prstGeom prst="rect">
              <a:avLst/>
            </a:prstGeom>
            <a:noFill/>
          </p:spPr>
          <p:txBody>
            <a:bodyPr wrap="square" rtlCol="0">
              <a:spAutoFit/>
            </a:bodyPr>
            <a:lstStyle/>
            <a:p>
              <a:r>
                <a:rPr lang="en-US" sz="2000" b="1" dirty="0">
                  <a:solidFill>
                    <a:schemeClr val="bg1"/>
                  </a:solidFill>
                  <a:latin typeface="Calibri" pitchFamily="34" charset="0"/>
                </a:rPr>
                <a:t>Significant Discrepancy</a:t>
              </a:r>
            </a:p>
          </p:txBody>
        </p:sp>
        <p:sp>
          <p:nvSpPr>
            <p:cNvPr id="24" name="Bent-Up Arrow 23"/>
            <p:cNvSpPr/>
            <p:nvPr/>
          </p:nvSpPr>
          <p:spPr>
            <a:xfrm rot="14414795">
              <a:off x="5362879" y="2061378"/>
              <a:ext cx="1219715" cy="372931"/>
            </a:xfrm>
            <a:prstGeom prst="bentUpArrow">
              <a:avLst/>
            </a:prstGeom>
            <a:solidFill>
              <a:schemeClr val="accent1">
                <a:lumMod val="40000"/>
                <a:lumOff val="60000"/>
              </a:schemeClr>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tx1"/>
                </a:solidFill>
                <a:latin typeface="Calibri" pitchFamily="34" charset="0"/>
              </a:endParaRPr>
            </a:p>
          </p:txBody>
        </p:sp>
        <p:sp>
          <p:nvSpPr>
            <p:cNvPr id="25" name="Bent-Up Arrow 24"/>
            <p:cNvSpPr/>
            <p:nvPr/>
          </p:nvSpPr>
          <p:spPr>
            <a:xfrm rot="3562761" flipV="1">
              <a:off x="6368540" y="3834514"/>
              <a:ext cx="1219715" cy="372931"/>
            </a:xfrm>
            <a:prstGeom prst="bentUpArrow">
              <a:avLst/>
            </a:prstGeom>
            <a:solidFill>
              <a:schemeClr val="accent1">
                <a:lumMod val="40000"/>
                <a:lumOff val="60000"/>
              </a:schemeClr>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tx1"/>
                </a:solidFill>
                <a:latin typeface="Calibri" pitchFamily="34" charset="0"/>
              </a:endParaRPr>
            </a:p>
          </p:txBody>
        </p:sp>
        <p:sp>
          <p:nvSpPr>
            <p:cNvPr id="28" name="TextBox 27"/>
            <p:cNvSpPr txBox="1"/>
            <p:nvPr/>
          </p:nvSpPr>
          <p:spPr>
            <a:xfrm flipH="1">
              <a:off x="1362680" y="2635611"/>
              <a:ext cx="1895740" cy="775951"/>
            </a:xfrm>
            <a:prstGeom prst="rect">
              <a:avLst/>
            </a:prstGeom>
            <a:noFill/>
          </p:spPr>
          <p:txBody>
            <a:bodyPr wrap="square" rtlCol="0">
              <a:spAutoFit/>
            </a:bodyPr>
            <a:lstStyle/>
            <a:p>
              <a:r>
                <a:rPr lang="en-US" sz="2000" b="1" dirty="0">
                  <a:solidFill>
                    <a:schemeClr val="bg1"/>
                  </a:solidFill>
                  <a:latin typeface="Calibri" pitchFamily="34" charset="0"/>
                </a:rPr>
                <a:t>Significant Discrepancy</a:t>
              </a:r>
            </a:p>
          </p:txBody>
        </p:sp>
        <p:sp>
          <p:nvSpPr>
            <p:cNvPr id="29" name="Bent-Up Arrow 28"/>
            <p:cNvSpPr/>
            <p:nvPr/>
          </p:nvSpPr>
          <p:spPr>
            <a:xfrm rot="7320920" flipH="1">
              <a:off x="2757615" y="2111068"/>
              <a:ext cx="1219715" cy="375548"/>
            </a:xfrm>
            <a:prstGeom prst="bentUpArrow">
              <a:avLst/>
            </a:prstGeom>
            <a:solidFill>
              <a:schemeClr val="accent1">
                <a:lumMod val="40000"/>
                <a:lumOff val="60000"/>
              </a:schemeClr>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tx1"/>
                </a:solidFill>
                <a:latin typeface="Calibri" pitchFamily="34" charset="0"/>
              </a:endParaRPr>
            </a:p>
          </p:txBody>
        </p:sp>
        <p:sp>
          <p:nvSpPr>
            <p:cNvPr id="30" name="Bent-Up Arrow 29"/>
            <p:cNvSpPr/>
            <p:nvPr/>
          </p:nvSpPr>
          <p:spPr>
            <a:xfrm rot="17973623" flipH="1" flipV="1">
              <a:off x="1767041" y="3808975"/>
              <a:ext cx="1219715" cy="375548"/>
            </a:xfrm>
            <a:prstGeom prst="bentUpArrow">
              <a:avLst/>
            </a:prstGeom>
            <a:solidFill>
              <a:schemeClr val="accent1">
                <a:lumMod val="40000"/>
                <a:lumOff val="60000"/>
              </a:schemeClr>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tx1"/>
                </a:solidFill>
                <a:latin typeface="Calibri" pitchFamily="34" charset="0"/>
              </a:endParaRPr>
            </a:p>
          </p:txBody>
        </p:sp>
        <p:grpSp>
          <p:nvGrpSpPr>
            <p:cNvPr id="3" name="Group 37"/>
            <p:cNvGrpSpPr/>
            <p:nvPr/>
          </p:nvGrpSpPr>
          <p:grpSpPr>
            <a:xfrm>
              <a:off x="2891699" y="5840707"/>
              <a:ext cx="3513827" cy="775950"/>
              <a:chOff x="2825024" y="5840707"/>
              <a:chExt cx="3513827" cy="775950"/>
            </a:xfrm>
          </p:grpSpPr>
          <p:sp>
            <p:nvSpPr>
              <p:cNvPr id="10" name="TextBox 9"/>
              <p:cNvSpPr txBox="1"/>
              <p:nvPr/>
            </p:nvSpPr>
            <p:spPr>
              <a:xfrm>
                <a:off x="3914775" y="5840707"/>
                <a:ext cx="1362075" cy="775950"/>
              </a:xfrm>
              <a:prstGeom prst="rect">
                <a:avLst/>
              </a:prstGeom>
              <a:noFill/>
            </p:spPr>
            <p:txBody>
              <a:bodyPr wrap="square" rtlCol="0">
                <a:spAutoFit/>
              </a:bodyPr>
              <a:lstStyle/>
              <a:p>
                <a:pPr algn="ctr"/>
                <a:r>
                  <a:rPr lang="en-US" sz="2000" b="1" dirty="0">
                    <a:solidFill>
                      <a:schemeClr val="bg1"/>
                    </a:solidFill>
                    <a:latin typeface="Calibri" pitchFamily="34" charset="0"/>
                  </a:rPr>
                  <a:t>Consistent Scores</a:t>
                </a:r>
              </a:p>
            </p:txBody>
          </p:sp>
          <p:sp>
            <p:nvSpPr>
              <p:cNvPr id="33" name="Bent-Up Arrow 32"/>
              <p:cNvSpPr/>
              <p:nvPr/>
            </p:nvSpPr>
            <p:spPr>
              <a:xfrm flipH="1">
                <a:off x="2825024" y="5851462"/>
                <a:ext cx="1061096" cy="333438"/>
              </a:xfrm>
              <a:prstGeom prst="bentUpArrow">
                <a:avLst/>
              </a:prstGeom>
              <a:solidFill>
                <a:schemeClr val="accent1">
                  <a:lumMod val="40000"/>
                  <a:lumOff val="60000"/>
                </a:schemeClr>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latin typeface="Calibri" pitchFamily="34" charset="0"/>
                </a:endParaRPr>
              </a:p>
            </p:txBody>
          </p:sp>
          <p:sp>
            <p:nvSpPr>
              <p:cNvPr id="34" name="Bent-Up Arrow 33"/>
              <p:cNvSpPr/>
              <p:nvPr/>
            </p:nvSpPr>
            <p:spPr>
              <a:xfrm rot="10800000" flipH="1" flipV="1">
                <a:off x="5277755" y="5841651"/>
                <a:ext cx="1061096" cy="333438"/>
              </a:xfrm>
              <a:prstGeom prst="bentUpArrow">
                <a:avLst/>
              </a:prstGeom>
              <a:solidFill>
                <a:schemeClr val="accent1">
                  <a:lumMod val="40000"/>
                  <a:lumOff val="60000"/>
                </a:schemeClr>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latin typeface="Calibri" pitchFamily="34" charset="0"/>
                </a:endParaRPr>
              </a:p>
            </p:txBody>
          </p:sp>
        </p:grpSp>
        <p:sp>
          <p:nvSpPr>
            <p:cNvPr id="26" name="Isosceles Triangle 25"/>
            <p:cNvSpPr/>
            <p:nvPr/>
          </p:nvSpPr>
          <p:spPr>
            <a:xfrm>
              <a:off x="1727200" y="673100"/>
              <a:ext cx="5907532" cy="5092700"/>
            </a:xfrm>
            <a:prstGeom prst="triangle">
              <a:avLst/>
            </a:prstGeom>
            <a:solidFill>
              <a:schemeClr val="tx2">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endParaRPr>
            </a:p>
          </p:txBody>
        </p:sp>
        <p:cxnSp>
          <p:nvCxnSpPr>
            <p:cNvPr id="23" name="Straight Connector 22"/>
            <p:cNvCxnSpPr/>
            <p:nvPr/>
          </p:nvCxnSpPr>
          <p:spPr>
            <a:xfrm rot="5400000" flipH="1" flipV="1">
              <a:off x="3672840" y="4795520"/>
              <a:ext cx="1945640"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0800000">
              <a:off x="2856230" y="3829685"/>
              <a:ext cx="3646170"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469035" y="4183402"/>
              <a:ext cx="2120900" cy="1923008"/>
            </a:xfrm>
            <a:prstGeom prst="rect">
              <a:avLst/>
            </a:prstGeom>
            <a:noFill/>
          </p:spPr>
          <p:txBody>
            <a:bodyPr wrap="square" rtlCol="0">
              <a:spAutoFit/>
            </a:bodyPr>
            <a:lstStyle/>
            <a:p>
              <a:pPr algn="ctr" eaLnBrk="0" hangingPunct="0"/>
              <a:r>
                <a:rPr lang="en-US" sz="1800" dirty="0">
                  <a:solidFill>
                    <a:schemeClr val="bg1"/>
                  </a:solidFill>
                  <a:latin typeface="Comic Sans MS" pitchFamily="66" charset="0"/>
                </a:rPr>
                <a:t>Scores of 81 (</a:t>
              </a:r>
              <a:r>
                <a:rPr lang="en-US" sz="1800" dirty="0" err="1">
                  <a:solidFill>
                    <a:schemeClr val="bg1"/>
                  </a:solidFill>
                  <a:latin typeface="Comic Sans MS" pitchFamily="66" charset="0"/>
                </a:rPr>
                <a:t>LWid</a:t>
              </a:r>
              <a:r>
                <a:rPr lang="en-US" sz="1800" dirty="0">
                  <a:solidFill>
                    <a:schemeClr val="bg1"/>
                  </a:solidFill>
                  <a:latin typeface="Comic Sans MS" pitchFamily="66" charset="0"/>
                </a:rPr>
                <a:t>), 86 (Comp), 85 (WA), WRAT-3 Spell=83</a:t>
              </a:r>
            </a:p>
            <a:p>
              <a:pPr algn="ctr"/>
              <a:endParaRPr lang="en-US" sz="1800" dirty="0">
                <a:solidFill>
                  <a:schemeClr val="bg1"/>
                </a:solidFill>
                <a:latin typeface="Calibri" pitchFamily="34" charset="0"/>
              </a:endParaRPr>
            </a:p>
          </p:txBody>
        </p:sp>
        <p:sp>
          <p:nvSpPr>
            <p:cNvPr id="21" name="TextBox 20"/>
            <p:cNvSpPr txBox="1"/>
            <p:nvPr/>
          </p:nvSpPr>
          <p:spPr>
            <a:xfrm>
              <a:off x="4702176" y="4423480"/>
              <a:ext cx="2006598" cy="1012110"/>
            </a:xfrm>
            <a:prstGeom prst="rect">
              <a:avLst/>
            </a:prstGeom>
            <a:noFill/>
          </p:spPr>
          <p:txBody>
            <a:bodyPr wrap="square" rtlCol="0">
              <a:spAutoFit/>
            </a:bodyPr>
            <a:lstStyle/>
            <a:p>
              <a:pPr algn="ctr" eaLnBrk="0" hangingPunct="0"/>
              <a:r>
                <a:rPr lang="en-US" sz="1800" dirty="0">
                  <a:solidFill>
                    <a:schemeClr val="bg1"/>
                  </a:solidFill>
                  <a:latin typeface="Comic Sans MS" pitchFamily="66" charset="0"/>
                </a:rPr>
                <a:t>Cognitive Weakness in Attention (71)</a:t>
              </a:r>
            </a:p>
          </p:txBody>
        </p:sp>
        <p:sp>
          <p:nvSpPr>
            <p:cNvPr id="37" name="Rectangle 36"/>
            <p:cNvSpPr/>
            <p:nvPr/>
          </p:nvSpPr>
          <p:spPr>
            <a:xfrm>
              <a:off x="3409950" y="2499675"/>
              <a:ext cx="2543175" cy="1315743"/>
            </a:xfrm>
            <a:prstGeom prst="rect">
              <a:avLst/>
            </a:prstGeom>
          </p:spPr>
          <p:txBody>
            <a:bodyPr wrap="square">
              <a:spAutoFit/>
            </a:bodyPr>
            <a:lstStyle/>
            <a:p>
              <a:pPr algn="ctr" eaLnBrk="0" hangingPunct="0"/>
              <a:r>
                <a:rPr lang="en-US" sz="1800" dirty="0">
                  <a:solidFill>
                    <a:schemeClr val="bg1"/>
                  </a:solidFill>
                  <a:latin typeface="Comic Sans MS" pitchFamily="66" charset="0"/>
                </a:rPr>
                <a:t>Plan (94), </a:t>
              </a:r>
              <a:r>
                <a:rPr lang="en-US" sz="1800" dirty="0" err="1">
                  <a:solidFill>
                    <a:schemeClr val="bg1"/>
                  </a:solidFill>
                  <a:latin typeface="Comic Sans MS" pitchFamily="66" charset="0"/>
                </a:rPr>
                <a:t>Sim</a:t>
              </a:r>
              <a:r>
                <a:rPr lang="en-US" sz="1800" dirty="0">
                  <a:solidFill>
                    <a:schemeClr val="bg1"/>
                  </a:solidFill>
                  <a:latin typeface="Comic Sans MS" pitchFamily="66" charset="0"/>
                </a:rPr>
                <a:t> (94), </a:t>
              </a:r>
              <a:r>
                <a:rPr lang="en-US" sz="1800" dirty="0" err="1">
                  <a:solidFill>
                    <a:schemeClr val="bg1"/>
                  </a:solidFill>
                  <a:latin typeface="Comic Sans MS" pitchFamily="66" charset="0"/>
                </a:rPr>
                <a:t>Succ</a:t>
              </a:r>
              <a:r>
                <a:rPr lang="en-US" sz="1800" dirty="0">
                  <a:solidFill>
                    <a:schemeClr val="bg1"/>
                  </a:solidFill>
                  <a:latin typeface="Comic Sans MS" pitchFamily="66" charset="0"/>
                </a:rPr>
                <a:t> (92), Math Calc (104); PPVT-III=111</a:t>
              </a:r>
            </a:p>
          </p:txBody>
        </p:sp>
      </p:grpSp>
      <p:sp>
        <p:nvSpPr>
          <p:cNvPr id="32" name="Rectangle 3"/>
          <p:cNvSpPr txBox="1">
            <a:spLocks noChangeArrowheads="1"/>
          </p:cNvSpPr>
          <p:nvPr/>
        </p:nvSpPr>
        <p:spPr>
          <a:xfrm>
            <a:off x="293006" y="1714679"/>
            <a:ext cx="2711450" cy="4552042"/>
          </a:xfrm>
          <a:prstGeom prst="rect">
            <a:avLst/>
          </a:prstGeom>
        </p:spPr>
        <p:txBody>
          <a:bodyPr/>
          <a:lstStyle/>
          <a:p>
            <a:pPr marL="285750" indent="-285750" algn="l">
              <a:lnSpc>
                <a:spcPct val="90000"/>
              </a:lnSpc>
              <a:spcBef>
                <a:spcPct val="20000"/>
              </a:spcBef>
              <a:buClr>
                <a:schemeClr val="tx1"/>
              </a:buClr>
              <a:buFont typeface="Wingdings" pitchFamily="2" charset="2"/>
              <a:buChar char="§"/>
              <a:defRPr/>
            </a:pPr>
            <a:r>
              <a:rPr lang="en-US" b="1" kern="0" dirty="0">
                <a:solidFill>
                  <a:schemeClr val="bg1"/>
                </a:solidFill>
                <a:latin typeface="Calibri" pitchFamily="34" charset="0"/>
              </a:rPr>
              <a:t>Discrepancy</a:t>
            </a:r>
            <a:r>
              <a:rPr lang="en-US" kern="0" dirty="0">
                <a:solidFill>
                  <a:schemeClr val="bg1"/>
                </a:solidFill>
                <a:latin typeface="Calibri" pitchFamily="34" charset="0"/>
              </a:rPr>
              <a:t> between high and low processing  scores</a:t>
            </a:r>
          </a:p>
          <a:p>
            <a:pPr marL="285750" indent="-285750" algn="l">
              <a:lnSpc>
                <a:spcPct val="90000"/>
              </a:lnSpc>
              <a:spcBef>
                <a:spcPct val="20000"/>
              </a:spcBef>
              <a:buClr>
                <a:schemeClr val="tx1"/>
              </a:buClr>
              <a:buFont typeface="Wingdings" pitchFamily="2" charset="2"/>
              <a:buChar char="§"/>
              <a:defRPr/>
            </a:pPr>
            <a:r>
              <a:rPr kumimoji="0" lang="en-US" b="1" i="0" u="none" strike="noStrike" kern="0" cap="none" spc="0" normalizeH="0" baseline="0" noProof="0" dirty="0">
                <a:ln>
                  <a:noFill/>
                </a:ln>
                <a:solidFill>
                  <a:schemeClr val="bg1"/>
                </a:solidFill>
                <a:effectLst/>
                <a:uLnTx/>
                <a:uFillTx/>
                <a:latin typeface="Calibri" pitchFamily="34" charset="0"/>
              </a:rPr>
              <a:t>Discrepancy</a:t>
            </a:r>
            <a:r>
              <a:rPr kumimoji="0" lang="en-US" b="0" i="0" u="none" strike="noStrike" kern="0" cap="none" spc="0" normalizeH="0" baseline="0" noProof="0" dirty="0">
                <a:ln>
                  <a:noFill/>
                </a:ln>
                <a:solidFill>
                  <a:schemeClr val="bg1"/>
                </a:solidFill>
                <a:effectLst/>
                <a:uLnTx/>
                <a:uFillTx/>
                <a:latin typeface="Calibri" pitchFamily="34" charset="0"/>
              </a:rPr>
              <a:t> between high processing  and</a:t>
            </a:r>
            <a:r>
              <a:rPr kumimoji="0" lang="en-US" b="0" i="0" u="none" strike="noStrike" kern="0" cap="none" spc="0" normalizeH="0" noProof="0" dirty="0">
                <a:ln>
                  <a:noFill/>
                </a:ln>
                <a:solidFill>
                  <a:schemeClr val="bg1"/>
                </a:solidFill>
                <a:effectLst/>
                <a:uLnTx/>
                <a:uFillTx/>
                <a:latin typeface="Calibri" pitchFamily="34" charset="0"/>
              </a:rPr>
              <a:t> </a:t>
            </a:r>
            <a:r>
              <a:rPr kumimoji="0" lang="en-US" b="0" i="0" u="none" strike="noStrike" kern="0" cap="none" spc="0" normalizeH="0" baseline="0" noProof="0" dirty="0">
                <a:ln>
                  <a:noFill/>
                </a:ln>
                <a:solidFill>
                  <a:schemeClr val="bg1"/>
                </a:solidFill>
                <a:effectLst/>
                <a:uLnTx/>
                <a:uFillTx/>
                <a:latin typeface="Calibri" pitchFamily="34" charset="0"/>
              </a:rPr>
              <a:t>low achievement</a:t>
            </a:r>
          </a:p>
          <a:p>
            <a:pPr marL="285750" indent="-285750" algn="l">
              <a:lnSpc>
                <a:spcPct val="90000"/>
              </a:lnSpc>
              <a:spcBef>
                <a:spcPct val="20000"/>
              </a:spcBef>
              <a:buClr>
                <a:schemeClr val="tx1"/>
              </a:buClr>
              <a:buFont typeface="Wingdings" pitchFamily="2" charset="2"/>
              <a:buChar char="§"/>
              <a:defRPr/>
            </a:pPr>
            <a:r>
              <a:rPr kumimoji="0" lang="en-US" b="1" i="0" u="none" strike="noStrike" kern="0" cap="none" spc="0" normalizeH="0" baseline="0" noProof="0" dirty="0">
                <a:ln>
                  <a:noFill/>
                </a:ln>
                <a:solidFill>
                  <a:schemeClr val="bg1"/>
                </a:solidFill>
                <a:effectLst/>
                <a:uLnTx/>
                <a:uFillTx/>
                <a:latin typeface="Calibri" pitchFamily="34" charset="0"/>
              </a:rPr>
              <a:t>Consistency</a:t>
            </a:r>
            <a:r>
              <a:rPr kumimoji="0" lang="en-US" b="0" i="0" u="none" strike="noStrike" kern="0" cap="none" spc="0" normalizeH="0" baseline="0" noProof="0" dirty="0">
                <a:ln>
                  <a:noFill/>
                </a:ln>
                <a:solidFill>
                  <a:schemeClr val="bg1"/>
                </a:solidFill>
                <a:effectLst/>
                <a:uLnTx/>
                <a:uFillTx/>
                <a:latin typeface="Calibri" pitchFamily="34" charset="0"/>
              </a:rPr>
              <a:t> between low processing and low achievement</a:t>
            </a:r>
          </a:p>
        </p:txBody>
      </p:sp>
      <p:sp>
        <p:nvSpPr>
          <p:cNvPr id="36" name="Title 1"/>
          <p:cNvSpPr>
            <a:spLocks noGrp="1"/>
          </p:cNvSpPr>
          <p:nvPr>
            <p:ph type="title"/>
          </p:nvPr>
        </p:nvSpPr>
        <p:spPr/>
        <p:txBody>
          <a:bodyPr>
            <a:normAutofit fontScale="90000"/>
          </a:bodyPr>
          <a:lstStyle/>
          <a:p>
            <a:r>
              <a:rPr lang="en-US" sz="3600" dirty="0"/>
              <a:t>Frankie Discrepancy Consistency Results</a:t>
            </a:r>
          </a:p>
        </p:txBody>
      </p:sp>
      <p:sp>
        <p:nvSpPr>
          <p:cNvPr id="31" name="Slide Number Placeholder 30"/>
          <p:cNvSpPr>
            <a:spLocks noGrp="1"/>
          </p:cNvSpPr>
          <p:nvPr>
            <p:ph type="sldNum" sz="quarter" idx="12"/>
          </p:nvPr>
        </p:nvSpPr>
        <p:spPr>
          <a:xfrm>
            <a:off x="8534400" y="6461343"/>
            <a:ext cx="506907" cy="365125"/>
          </a:xfrm>
        </p:spPr>
        <p:txBody>
          <a:bodyPr/>
          <a:lstStyle/>
          <a:p>
            <a:fld id="{9FF75C58-D5D0-4631-8FD5-B9CBFEAE211C}" type="slidenum">
              <a:rPr lang="en-US" smtClean="0"/>
              <a:pPr/>
              <a:t>233</a:t>
            </a:fld>
            <a:endParaRPr lang="en-US"/>
          </a:p>
        </p:txBody>
      </p:sp>
      <p:sp>
        <p:nvSpPr>
          <p:cNvPr id="59" name="Freeform 58"/>
          <p:cNvSpPr/>
          <p:nvPr/>
        </p:nvSpPr>
        <p:spPr bwMode="auto">
          <a:xfrm>
            <a:off x="2293257" y="865511"/>
            <a:ext cx="5834743" cy="2327124"/>
          </a:xfrm>
          <a:custGeom>
            <a:avLst/>
            <a:gdLst>
              <a:gd name="connsiteX0" fmla="*/ 0 w 5834743"/>
              <a:gd name="connsiteY0" fmla="*/ 904724 h 2327124"/>
              <a:gd name="connsiteX1" fmla="*/ 3831772 w 5834743"/>
              <a:gd name="connsiteY1" fmla="*/ 237067 h 2327124"/>
              <a:gd name="connsiteX2" fmla="*/ 5834743 w 5834743"/>
              <a:gd name="connsiteY2" fmla="*/ 2327124 h 2327124"/>
            </a:gdLst>
            <a:ahLst/>
            <a:cxnLst>
              <a:cxn ang="0">
                <a:pos x="connsiteX0" y="connsiteY0"/>
              </a:cxn>
              <a:cxn ang="0">
                <a:pos x="connsiteX1" y="connsiteY1"/>
              </a:cxn>
              <a:cxn ang="0">
                <a:pos x="connsiteX2" y="connsiteY2"/>
              </a:cxn>
            </a:cxnLst>
            <a:rect l="l" t="t" r="r" b="b"/>
            <a:pathLst>
              <a:path w="5834743" h="2327124">
                <a:moveTo>
                  <a:pt x="0" y="904724"/>
                </a:moveTo>
                <a:cubicBezTo>
                  <a:pt x="1429657" y="452362"/>
                  <a:pt x="2859315" y="0"/>
                  <a:pt x="3831772" y="237067"/>
                </a:cubicBezTo>
                <a:cubicBezTo>
                  <a:pt x="4804229" y="474134"/>
                  <a:pt x="5319486" y="1400629"/>
                  <a:pt x="5834743" y="2327124"/>
                </a:cubicBezTo>
              </a:path>
            </a:pathLst>
          </a:cu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pitchFamily="18" charset="0"/>
              <a:cs typeface="Times New Roman" pitchFamily="18" charset="0"/>
            </a:endParaRPr>
          </a:p>
        </p:txBody>
      </p:sp>
      <p:cxnSp>
        <p:nvCxnSpPr>
          <p:cNvPr id="61" name="Straight Arrow Connector 60"/>
          <p:cNvCxnSpPr/>
          <p:nvPr/>
        </p:nvCxnSpPr>
        <p:spPr bwMode="auto">
          <a:xfrm flipV="1">
            <a:off x="2249714" y="3445372"/>
            <a:ext cx="754742" cy="171807"/>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66" name="Freeform 65"/>
          <p:cNvSpPr/>
          <p:nvPr/>
        </p:nvSpPr>
        <p:spPr bwMode="auto">
          <a:xfrm>
            <a:off x="2249714" y="4702122"/>
            <a:ext cx="3207657" cy="1727200"/>
          </a:xfrm>
          <a:custGeom>
            <a:avLst/>
            <a:gdLst>
              <a:gd name="connsiteX0" fmla="*/ 0 w 3207657"/>
              <a:gd name="connsiteY0" fmla="*/ 0 h 1727200"/>
              <a:gd name="connsiteX1" fmla="*/ 696686 w 3207657"/>
              <a:gd name="connsiteY1" fmla="*/ 551543 h 1727200"/>
              <a:gd name="connsiteX2" fmla="*/ 667657 w 3207657"/>
              <a:gd name="connsiteY2" fmla="*/ 1509486 h 1727200"/>
              <a:gd name="connsiteX3" fmla="*/ 3207657 w 3207657"/>
              <a:gd name="connsiteY3" fmla="*/ 1727200 h 1727200"/>
            </a:gdLst>
            <a:ahLst/>
            <a:cxnLst>
              <a:cxn ang="0">
                <a:pos x="connsiteX0" y="connsiteY0"/>
              </a:cxn>
              <a:cxn ang="0">
                <a:pos x="connsiteX1" y="connsiteY1"/>
              </a:cxn>
              <a:cxn ang="0">
                <a:pos x="connsiteX2" y="connsiteY2"/>
              </a:cxn>
              <a:cxn ang="0">
                <a:pos x="connsiteX3" y="connsiteY3"/>
              </a:cxn>
            </a:cxnLst>
            <a:rect l="l" t="t" r="r" b="b"/>
            <a:pathLst>
              <a:path w="3207657" h="1727200">
                <a:moveTo>
                  <a:pt x="0" y="0"/>
                </a:moveTo>
                <a:cubicBezTo>
                  <a:pt x="292705" y="149981"/>
                  <a:pt x="585410" y="299962"/>
                  <a:pt x="696686" y="551543"/>
                </a:cubicBezTo>
                <a:cubicBezTo>
                  <a:pt x="807962" y="803124"/>
                  <a:pt x="249162" y="1313543"/>
                  <a:pt x="667657" y="1509486"/>
                </a:cubicBezTo>
                <a:cubicBezTo>
                  <a:pt x="1086152" y="1705429"/>
                  <a:pt x="2146904" y="1716314"/>
                  <a:pt x="3207657" y="1727200"/>
                </a:cubicBezTo>
              </a:path>
            </a:pathLst>
          </a:cu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pitchFamily="18" charset="0"/>
              <a:cs typeface="Times New Roman" pitchFamily="18" charset="0"/>
            </a:endParaRPr>
          </a:p>
        </p:txBody>
      </p:sp>
      <p:cxnSp>
        <p:nvCxnSpPr>
          <p:cNvPr id="67" name="Straight Arrow Connector 66"/>
          <p:cNvCxnSpPr/>
          <p:nvPr/>
        </p:nvCxnSpPr>
        <p:spPr bwMode="auto">
          <a:xfrm flipV="1">
            <a:off x="4695372" y="6414808"/>
            <a:ext cx="907142" cy="7258"/>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69" name="Straight Arrow Connector 68"/>
          <p:cNvCxnSpPr/>
          <p:nvPr/>
        </p:nvCxnSpPr>
        <p:spPr bwMode="auto">
          <a:xfrm rot="16200000" flipH="1">
            <a:off x="7862310" y="2950327"/>
            <a:ext cx="366202" cy="183165"/>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2406103178"/>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4098" name="Rectangle 2"/>
          <p:cNvSpPr>
            <a:spLocks noGrp="1" noChangeArrowheads="1"/>
          </p:cNvSpPr>
          <p:nvPr>
            <p:ph type="title"/>
          </p:nvPr>
        </p:nvSpPr>
        <p:spPr/>
        <p:txBody>
          <a:bodyPr/>
          <a:lstStyle/>
          <a:p>
            <a:pPr eaLnBrk="1" hangingPunct="1">
              <a:defRPr/>
            </a:pPr>
            <a:r>
              <a:rPr lang="en-US"/>
              <a:t>Frankie</a:t>
            </a:r>
          </a:p>
        </p:txBody>
      </p:sp>
      <p:sp>
        <p:nvSpPr>
          <p:cNvPr id="5" name="Slide Number Placeholder 4"/>
          <p:cNvSpPr>
            <a:spLocks noGrp="1"/>
          </p:cNvSpPr>
          <p:nvPr>
            <p:ph type="sldNum" sz="quarter" idx="12"/>
          </p:nvPr>
        </p:nvSpPr>
        <p:spPr/>
        <p:txBody>
          <a:bodyPr/>
          <a:lstStyle/>
          <a:p>
            <a:pPr>
              <a:defRPr/>
            </a:pPr>
            <a:fld id="{FECD85BE-8B91-4514-82CB-BBC82CF9A9C4}" type="slidenum">
              <a:rPr lang="en-US"/>
              <a:pPr>
                <a:defRPr/>
              </a:pPr>
              <a:t>234</a:t>
            </a:fld>
            <a:endParaRPr lang="en-US"/>
          </a:p>
        </p:txBody>
      </p:sp>
      <p:graphicFrame>
        <p:nvGraphicFramePr>
          <p:cNvPr id="7" name="Chart 6"/>
          <p:cNvGraphicFramePr/>
          <p:nvPr>
            <p:extLst>
              <p:ext uri="{D42A27DB-BD31-4B8C-83A1-F6EECF244321}">
                <p14:modId xmlns:p14="http://schemas.microsoft.com/office/powerpoint/2010/main" val="3967055761"/>
              </p:ext>
            </p:extLst>
          </p:nvPr>
        </p:nvGraphicFramePr>
        <p:xfrm>
          <a:off x="6819900" y="0"/>
          <a:ext cx="2324100" cy="2146835"/>
        </p:xfrm>
        <a:graphic>
          <a:graphicData uri="http://schemas.openxmlformats.org/drawingml/2006/chart">
            <c:chart xmlns:c="http://schemas.openxmlformats.org/drawingml/2006/chart" xmlns:r="http://schemas.openxmlformats.org/officeDocument/2006/relationships" r:id="rId2"/>
          </a:graphicData>
        </a:graphic>
      </p:graphicFrame>
      <p:sp>
        <p:nvSpPr>
          <p:cNvPr id="359429" name="Rectangle 3"/>
          <p:cNvSpPr>
            <a:spLocks noGrp="1" noChangeArrowheads="1"/>
          </p:cNvSpPr>
          <p:nvPr>
            <p:ph idx="1"/>
          </p:nvPr>
        </p:nvSpPr>
        <p:spPr>
          <a:xfrm>
            <a:off x="457200" y="1389254"/>
            <a:ext cx="8229600" cy="4641787"/>
          </a:xfrm>
        </p:spPr>
        <p:txBody>
          <a:bodyPr/>
          <a:lstStyle/>
          <a:p>
            <a:pPr>
              <a:lnSpc>
                <a:spcPct val="90000"/>
              </a:lnSpc>
            </a:pPr>
            <a:r>
              <a:rPr lang="en-US" sz="3200" dirty="0"/>
              <a:t>Frankie has weaknesses in</a:t>
            </a:r>
          </a:p>
          <a:p>
            <a:pPr marL="344488" indent="0">
              <a:lnSpc>
                <a:spcPct val="90000"/>
              </a:lnSpc>
              <a:buNone/>
            </a:pPr>
            <a:r>
              <a:rPr lang="en-US" sz="3200" dirty="0"/>
              <a:t>PASS &amp; achievement which are consistent with a </a:t>
            </a:r>
            <a:r>
              <a:rPr lang="en-US" sz="3200" i="1" dirty="0"/>
              <a:t>Specific Learning Disability</a:t>
            </a:r>
            <a:r>
              <a:rPr lang="en-US" sz="3200" dirty="0"/>
              <a:t> </a:t>
            </a:r>
          </a:p>
          <a:p>
            <a:pPr lvl="1" indent="0">
              <a:lnSpc>
                <a:spcPct val="90000"/>
              </a:lnSpc>
              <a:buNone/>
            </a:pPr>
            <a:r>
              <a:rPr lang="en-US" sz="2800" dirty="0"/>
              <a:t>“… a disorder in one or more of the basic psychological processes (Attention from CAS)…[with an] impaired ability to...read, write, spell...” (IDEA, 1997).</a:t>
            </a:r>
          </a:p>
          <a:p>
            <a:pPr>
              <a:lnSpc>
                <a:spcPct val="90000"/>
              </a:lnSpc>
            </a:pPr>
            <a:r>
              <a:rPr lang="en-US" sz="3200" dirty="0"/>
              <a:t>Also – Inattentive Type of ADHD</a:t>
            </a:r>
          </a:p>
        </p:txBody>
      </p:sp>
    </p:spTree>
    <p:extLst>
      <p:ext uri="{BB962C8B-B14F-4D97-AF65-F5344CB8AC3E}">
        <p14:creationId xmlns:p14="http://schemas.microsoft.com/office/powerpoint/2010/main" val="2752351177"/>
      </p:ext>
    </p:extLst>
  </p:cSld>
  <p:clrMapOvr>
    <a:masterClrMapping/>
  </p:clrMapOvr>
  <p:transition>
    <p:wipe dir="r"/>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Frankie</a:t>
            </a:r>
          </a:p>
        </p:txBody>
      </p:sp>
      <p:sp>
        <p:nvSpPr>
          <p:cNvPr id="3" name="Content Placeholder 2"/>
          <p:cNvSpPr>
            <a:spLocks noGrp="1"/>
          </p:cNvSpPr>
          <p:nvPr>
            <p:ph idx="1"/>
          </p:nvPr>
        </p:nvSpPr>
        <p:spPr/>
        <p:txBody>
          <a:bodyPr/>
          <a:lstStyle/>
          <a:p>
            <a:r>
              <a:rPr lang="en-US" b="1" dirty="0"/>
              <a:t>Attention Handouts</a:t>
            </a:r>
            <a:r>
              <a:rPr lang="en-US" dirty="0"/>
              <a:t> </a:t>
            </a:r>
          </a:p>
          <a:p>
            <a:pPr lvl="1"/>
            <a:r>
              <a:rPr lang="en-US" dirty="0"/>
              <a:t>Teaching Students About Attention </a:t>
            </a:r>
            <a:r>
              <a:rPr lang="en-US" sz="2400" dirty="0"/>
              <a:t>(p.58)</a:t>
            </a:r>
            <a:endParaRPr lang="en-US" dirty="0"/>
          </a:p>
          <a:p>
            <a:pPr lvl="1"/>
            <a:r>
              <a:rPr lang="en-US" dirty="0"/>
              <a:t>Overcoming Problems with Inattention </a:t>
            </a:r>
            <a:r>
              <a:rPr lang="en-US" sz="2400" dirty="0"/>
              <a:t>(p. 67) </a:t>
            </a:r>
            <a:endParaRPr lang="en-US" dirty="0"/>
          </a:p>
          <a:p>
            <a:pPr lvl="1"/>
            <a:r>
              <a:rPr lang="en-US" dirty="0"/>
              <a:t>Improving Attention </a:t>
            </a:r>
            <a:r>
              <a:rPr lang="en-US" sz="2400" dirty="0"/>
              <a:t>(p. 76)</a:t>
            </a:r>
            <a:endParaRPr lang="en-US" dirty="0"/>
          </a:p>
          <a:p>
            <a:r>
              <a:rPr lang="en-US" dirty="0"/>
              <a:t>These handouts encourage the teacher and Frankie’s parents to help him understand him options for overcoming his attention weakness</a:t>
            </a:r>
          </a:p>
        </p:txBody>
      </p:sp>
      <p:sp>
        <p:nvSpPr>
          <p:cNvPr id="5" name="Slide Number Placeholder 4"/>
          <p:cNvSpPr>
            <a:spLocks noGrp="1"/>
          </p:cNvSpPr>
          <p:nvPr>
            <p:ph type="sldNum" sz="quarter" idx="12"/>
          </p:nvPr>
        </p:nvSpPr>
        <p:spPr/>
        <p:txBody>
          <a:bodyPr/>
          <a:lstStyle/>
          <a:p>
            <a:fld id="{43AE6217-612E-4DCA-B4E5-987B73B7C5D8}" type="slidenum">
              <a:rPr lang="en-US" smtClean="0"/>
              <a:pPr/>
              <a:t>235</a:t>
            </a:fld>
            <a:endParaRPr lang="en-US"/>
          </a:p>
        </p:txBody>
      </p:sp>
    </p:spTree>
    <p:extLst>
      <p:ext uri="{BB962C8B-B14F-4D97-AF65-F5344CB8AC3E}">
        <p14:creationId xmlns:p14="http://schemas.microsoft.com/office/powerpoint/2010/main" val="208699663"/>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Should Teacher s&amp; Parents do?</a:t>
            </a:r>
          </a:p>
        </p:txBody>
      </p:sp>
      <p:sp>
        <p:nvSpPr>
          <p:cNvPr id="5" name="Slide Number Placeholder 4"/>
          <p:cNvSpPr>
            <a:spLocks noGrp="1"/>
          </p:cNvSpPr>
          <p:nvPr>
            <p:ph type="sldNum" sz="quarter" idx="12"/>
          </p:nvPr>
        </p:nvSpPr>
        <p:spPr/>
        <p:txBody>
          <a:bodyPr/>
          <a:lstStyle/>
          <a:p>
            <a:fld id="{43AE6217-612E-4DCA-B4E5-987B73B7C5D8}" type="slidenum">
              <a:rPr lang="en-US" smtClean="0"/>
              <a:pPr/>
              <a:t>236</a:t>
            </a:fld>
            <a:endParaRPr lang="en-US"/>
          </a:p>
        </p:txBody>
      </p:sp>
      <p:pic>
        <p:nvPicPr>
          <p:cNvPr id="3829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999648"/>
            <a:ext cx="7086600" cy="5684256"/>
          </a:xfrm>
          <a:prstGeom prst="rect">
            <a:avLst/>
          </a:prstGeom>
          <a:noFill/>
          <a:ln w="9525">
            <a:solidFill>
              <a:schemeClr val="accent6">
                <a:lumMod val="75000"/>
              </a:schemeClr>
            </a:solidFill>
            <a:miter lim="800000"/>
            <a:headEnd/>
            <a:tailEnd/>
          </a:ln>
        </p:spPr>
      </p:pic>
    </p:spTree>
    <p:extLst>
      <p:ext uri="{BB962C8B-B14F-4D97-AF65-F5344CB8AC3E}">
        <p14:creationId xmlns:p14="http://schemas.microsoft.com/office/powerpoint/2010/main" val="4095397741"/>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501" name="Rectangle 3"/>
          <p:cNvSpPr>
            <a:spLocks noGrp="1" noChangeArrowheads="1"/>
          </p:cNvSpPr>
          <p:nvPr>
            <p:ph idx="1"/>
          </p:nvPr>
        </p:nvSpPr>
        <p:spPr>
          <a:xfrm>
            <a:off x="495300" y="1403350"/>
            <a:ext cx="2152650" cy="4826000"/>
          </a:xfrm>
        </p:spPr>
        <p:txBody>
          <a:bodyPr/>
          <a:lstStyle/>
          <a:p>
            <a:pPr marL="0" indent="0" eaLnBrk="1" hangingPunct="1">
              <a:buNone/>
            </a:pPr>
            <a:r>
              <a:rPr lang="en-US" dirty="0"/>
              <a:t>Help Frankie better manage his attention problem</a:t>
            </a:r>
          </a:p>
        </p:txBody>
      </p:sp>
      <p:sp>
        <p:nvSpPr>
          <p:cNvPr id="6" name="Slide Number Placeholder 4"/>
          <p:cNvSpPr>
            <a:spLocks noGrp="1"/>
          </p:cNvSpPr>
          <p:nvPr>
            <p:ph type="sldNum" sz="quarter" idx="12"/>
          </p:nvPr>
        </p:nvSpPr>
        <p:spPr/>
        <p:txBody>
          <a:bodyPr/>
          <a:lstStyle/>
          <a:p>
            <a:pPr>
              <a:defRPr/>
            </a:pPr>
            <a:fld id="{10D1B005-1498-4CAC-B47C-94011A271D2B}" type="slidenum">
              <a:rPr lang="en-US"/>
              <a:pPr>
                <a:defRPr/>
              </a:pPr>
              <a:t>237</a:t>
            </a:fld>
            <a:endParaRPr lang="en-US"/>
          </a:p>
        </p:txBody>
      </p:sp>
      <p:sp>
        <p:nvSpPr>
          <p:cNvPr id="1288194" name="Rectangle 2"/>
          <p:cNvSpPr>
            <a:spLocks noGrp="1" noChangeArrowheads="1"/>
          </p:cNvSpPr>
          <p:nvPr>
            <p:ph type="title"/>
          </p:nvPr>
        </p:nvSpPr>
        <p:spPr/>
        <p:txBody>
          <a:bodyPr/>
          <a:lstStyle/>
          <a:p>
            <a:pPr eaLnBrk="1" hangingPunct="1">
              <a:defRPr/>
            </a:pPr>
            <a:r>
              <a:rPr lang="en-US"/>
              <a:t>Frankie</a:t>
            </a:r>
          </a:p>
        </p:txBody>
      </p:sp>
      <p:pic>
        <p:nvPicPr>
          <p:cNvPr id="7"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7019" b="23972"/>
          <a:stretch/>
        </p:blipFill>
        <p:spPr bwMode="auto">
          <a:xfrm>
            <a:off x="2608264" y="1241467"/>
            <a:ext cx="6433044" cy="4987883"/>
          </a:xfrm>
          <a:prstGeom prst="rect">
            <a:avLst/>
          </a:prstGeom>
          <a:noFill/>
          <a:ln w="9525">
            <a:noFill/>
            <a:miter lim="800000"/>
            <a:headEnd/>
            <a:tailEnd/>
          </a:ln>
        </p:spPr>
      </p:pic>
    </p:spTree>
    <p:extLst>
      <p:ext uri="{BB962C8B-B14F-4D97-AF65-F5344CB8AC3E}">
        <p14:creationId xmlns:p14="http://schemas.microsoft.com/office/powerpoint/2010/main" val="2842995789"/>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9218" name="Rectangle 2"/>
          <p:cNvSpPr>
            <a:spLocks noGrp="1" noChangeArrowheads="1"/>
          </p:cNvSpPr>
          <p:nvPr>
            <p:ph type="title"/>
          </p:nvPr>
        </p:nvSpPr>
        <p:spPr/>
        <p:txBody>
          <a:bodyPr/>
          <a:lstStyle/>
          <a:p>
            <a:pPr eaLnBrk="1" hangingPunct="1">
              <a:defRPr/>
            </a:pPr>
            <a:r>
              <a:rPr lang="en-US"/>
              <a:t>Frankie - Intervention</a:t>
            </a:r>
          </a:p>
        </p:txBody>
      </p:sp>
      <p:sp>
        <p:nvSpPr>
          <p:cNvPr id="363525" name="Rectangle 3"/>
          <p:cNvSpPr>
            <a:spLocks noGrp="1" noChangeArrowheads="1"/>
          </p:cNvSpPr>
          <p:nvPr>
            <p:ph idx="1"/>
          </p:nvPr>
        </p:nvSpPr>
        <p:spPr>
          <a:xfrm>
            <a:off x="406400" y="1449388"/>
            <a:ext cx="8432800" cy="4751387"/>
          </a:xfrm>
        </p:spPr>
        <p:txBody>
          <a:bodyPr/>
          <a:lstStyle/>
          <a:p>
            <a:pPr marL="457200" indent="-457200" eaLnBrk="1" hangingPunct="1">
              <a:lnSpc>
                <a:spcPct val="90000"/>
              </a:lnSpc>
            </a:pPr>
            <a:r>
              <a:rPr lang="en-US" dirty="0">
                <a:solidFill>
                  <a:schemeClr val="tx1"/>
                </a:solidFill>
              </a:rPr>
              <a:t>Level I</a:t>
            </a:r>
            <a:r>
              <a:rPr lang="en-US" dirty="0"/>
              <a:t>: Help child understand the deficit</a:t>
            </a:r>
          </a:p>
          <a:p>
            <a:pPr marL="857250" lvl="1" indent="-457200">
              <a:lnSpc>
                <a:spcPct val="90000"/>
              </a:lnSpc>
            </a:pPr>
            <a:r>
              <a:rPr lang="en-US" dirty="0"/>
              <a:t>Attention, resistance to distraction, </a:t>
            </a:r>
          </a:p>
          <a:p>
            <a:pPr marL="857250" lvl="1" indent="-457200">
              <a:lnSpc>
                <a:spcPct val="90000"/>
              </a:lnSpc>
            </a:pPr>
            <a:r>
              <a:rPr lang="en-US" dirty="0"/>
              <a:t>Recognition of how the deficit affects daily functioning</a:t>
            </a:r>
          </a:p>
          <a:p>
            <a:r>
              <a:rPr lang="en-US" dirty="0"/>
              <a:t>Level II: Improve Motivation &amp; Persistence</a:t>
            </a:r>
          </a:p>
          <a:p>
            <a:pPr lvl="1"/>
            <a:r>
              <a:rPr lang="en-US" dirty="0"/>
              <a:t>Promote success via small steps</a:t>
            </a:r>
          </a:p>
          <a:p>
            <a:pPr lvl="1"/>
            <a:r>
              <a:rPr lang="en-US" dirty="0"/>
              <a:t>Ensure success at school and at home</a:t>
            </a:r>
          </a:p>
          <a:p>
            <a:pPr lvl="1"/>
            <a:r>
              <a:rPr lang="en-US" dirty="0"/>
              <a:t>Allow for oral responses to tests to circumvent reading when possible</a:t>
            </a:r>
          </a:p>
          <a:p>
            <a:pPr marL="857250" lvl="1" indent="-457200">
              <a:lnSpc>
                <a:spcPct val="90000"/>
              </a:lnSpc>
            </a:pPr>
            <a:endParaRPr lang="en-US" dirty="0"/>
          </a:p>
        </p:txBody>
      </p:sp>
      <p:sp>
        <p:nvSpPr>
          <p:cNvPr id="5" name="Slide Number Placeholder 4"/>
          <p:cNvSpPr>
            <a:spLocks noGrp="1"/>
          </p:cNvSpPr>
          <p:nvPr>
            <p:ph type="sldNum" sz="quarter" idx="12"/>
          </p:nvPr>
        </p:nvSpPr>
        <p:spPr/>
        <p:txBody>
          <a:bodyPr/>
          <a:lstStyle/>
          <a:p>
            <a:pPr>
              <a:defRPr/>
            </a:pPr>
            <a:fld id="{6E3C5EE0-A51B-4C9C-9061-8F86CE76217F}" type="slidenum">
              <a:rPr lang="en-US"/>
              <a:pPr>
                <a:defRPr/>
              </a:pPr>
              <a:t>238</a:t>
            </a:fld>
            <a:endParaRPr lang="en-US"/>
          </a:p>
        </p:txBody>
      </p:sp>
    </p:spTree>
    <p:extLst>
      <p:ext uri="{BB962C8B-B14F-4D97-AF65-F5344CB8AC3E}">
        <p14:creationId xmlns:p14="http://schemas.microsoft.com/office/powerpoint/2010/main" val="4121513653"/>
      </p:ext>
    </p:extLst>
  </p:cSld>
  <p:clrMapOvr>
    <a:masterClrMapping/>
  </p:clrMapOvr>
  <p:transition>
    <p:wipe dir="r"/>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1266" name="Rectangle 2"/>
          <p:cNvSpPr>
            <a:spLocks noGrp="1" noChangeArrowheads="1"/>
          </p:cNvSpPr>
          <p:nvPr>
            <p:ph type="title"/>
          </p:nvPr>
        </p:nvSpPr>
        <p:spPr/>
        <p:txBody>
          <a:bodyPr/>
          <a:lstStyle/>
          <a:p>
            <a:pPr eaLnBrk="1" hangingPunct="1">
              <a:defRPr/>
            </a:pPr>
            <a:r>
              <a:rPr lang="en-US"/>
              <a:t>Frankie - Intervention</a:t>
            </a:r>
          </a:p>
        </p:txBody>
      </p:sp>
      <p:sp>
        <p:nvSpPr>
          <p:cNvPr id="365573" name="Rectangle 3"/>
          <p:cNvSpPr>
            <a:spLocks noGrp="1" noChangeArrowheads="1"/>
          </p:cNvSpPr>
          <p:nvPr>
            <p:ph idx="1"/>
          </p:nvPr>
        </p:nvSpPr>
        <p:spPr/>
        <p:txBody>
          <a:bodyPr/>
          <a:lstStyle/>
          <a:p>
            <a:pPr eaLnBrk="1" hangingPunct="1">
              <a:buFont typeface="Wingdings" pitchFamily="2" charset="2"/>
              <a:buNone/>
            </a:pPr>
            <a:endParaRPr lang="en-US" sz="3200" b="1" dirty="0"/>
          </a:p>
          <a:p>
            <a:r>
              <a:rPr lang="en-US" sz="3200" dirty="0"/>
              <a:t> Teach rules for approaching tasks</a:t>
            </a:r>
          </a:p>
          <a:p>
            <a:pPr lvl="1" eaLnBrk="1" hangingPunct="1">
              <a:buFont typeface="Symbol" pitchFamily="18" charset="2"/>
              <a:buChar char="·"/>
            </a:pPr>
            <a:r>
              <a:rPr lang="en-US" sz="2800" dirty="0"/>
              <a:t>Define tasks accurately</a:t>
            </a:r>
          </a:p>
          <a:p>
            <a:pPr lvl="1" eaLnBrk="1" hangingPunct="1">
              <a:buFont typeface="Symbol" pitchFamily="18" charset="2"/>
              <a:buChar char="·"/>
            </a:pPr>
            <a:r>
              <a:rPr lang="en-US" sz="2800" dirty="0"/>
              <a:t>Assess child’s knowledge of the problem</a:t>
            </a:r>
          </a:p>
          <a:p>
            <a:pPr lvl="1" eaLnBrk="1" hangingPunct="1">
              <a:buFont typeface="Symbol" pitchFamily="18" charset="2"/>
              <a:buChar char="·"/>
            </a:pPr>
            <a:r>
              <a:rPr lang="en-US" sz="2800" dirty="0"/>
              <a:t>Consider ALL possible solutions</a:t>
            </a:r>
          </a:p>
          <a:p>
            <a:pPr lvl="1" eaLnBrk="1" hangingPunct="1">
              <a:buFont typeface="Symbol" pitchFamily="18" charset="2"/>
              <a:buChar char="·"/>
            </a:pPr>
            <a:r>
              <a:rPr lang="en-US" sz="2800" dirty="0"/>
              <a:t>Evaluate value of all possible solutions</a:t>
            </a:r>
          </a:p>
          <a:p>
            <a:pPr lvl="1" eaLnBrk="1" hangingPunct="1">
              <a:buFont typeface="Symbol" pitchFamily="18" charset="2"/>
              <a:buChar char="·"/>
            </a:pPr>
            <a:r>
              <a:rPr lang="en-US" sz="2800" dirty="0"/>
              <a:t>Checking work carefully is required </a:t>
            </a:r>
          </a:p>
          <a:p>
            <a:pPr lvl="1" eaLnBrk="1" hangingPunct="1">
              <a:buFont typeface="Symbol" pitchFamily="18" charset="2"/>
              <a:buChar char="·"/>
            </a:pPr>
            <a:r>
              <a:rPr lang="en-US" sz="2800" dirty="0"/>
              <a:t>Correct your own test strategy (see Pressley &amp; </a:t>
            </a:r>
            <a:r>
              <a:rPr lang="en-US" sz="2800" dirty="0" err="1"/>
              <a:t>Woloshyn</a:t>
            </a:r>
            <a:r>
              <a:rPr lang="en-US" sz="2800" dirty="0"/>
              <a:t>, 1995, p. 140). </a:t>
            </a:r>
          </a:p>
        </p:txBody>
      </p:sp>
      <p:sp>
        <p:nvSpPr>
          <p:cNvPr id="5" name="Slide Number Placeholder 4"/>
          <p:cNvSpPr>
            <a:spLocks noGrp="1"/>
          </p:cNvSpPr>
          <p:nvPr>
            <p:ph type="sldNum" sz="quarter" idx="12"/>
          </p:nvPr>
        </p:nvSpPr>
        <p:spPr/>
        <p:txBody>
          <a:bodyPr/>
          <a:lstStyle/>
          <a:p>
            <a:pPr>
              <a:defRPr/>
            </a:pPr>
            <a:fld id="{E77EFF7E-00BF-414A-BE25-F2BCBBDF757C}" type="slidenum">
              <a:rPr lang="en-US"/>
              <a:pPr>
                <a:defRPr/>
              </a:pPr>
              <a:t>239</a:t>
            </a:fld>
            <a:endParaRPr lang="en-US"/>
          </a:p>
        </p:txBody>
      </p:sp>
    </p:spTree>
    <p:extLst>
      <p:ext uri="{BB962C8B-B14F-4D97-AF65-F5344CB8AC3E}">
        <p14:creationId xmlns:p14="http://schemas.microsoft.com/office/powerpoint/2010/main" val="3394813815"/>
      </p:ext>
    </p:extLst>
  </p:cSld>
  <p:clrMapOvr>
    <a:masterClrMapping/>
  </p:clrMapOvr>
  <p:transition>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CAS2 Online Score &amp; Report</a:t>
            </a:r>
          </a:p>
        </p:txBody>
      </p:sp>
      <p:sp>
        <p:nvSpPr>
          <p:cNvPr id="5" name="Slide Number Placeholder 4"/>
          <p:cNvSpPr>
            <a:spLocks noGrp="1"/>
          </p:cNvSpPr>
          <p:nvPr>
            <p:ph type="sldNum" sz="quarter" idx="12"/>
          </p:nvPr>
        </p:nvSpPr>
        <p:spPr/>
        <p:txBody>
          <a:bodyPr/>
          <a:lstStyle/>
          <a:p>
            <a:pPr>
              <a:defRPr/>
            </a:pPr>
            <a:fld id="{B5038878-31BC-41E9-8299-8AFEA2B13F5C}" type="slidenum">
              <a:rPr lang="en-US" smtClean="0"/>
              <a:pPr>
                <a:defRPr/>
              </a:pPr>
              <a:t>24</a:t>
            </a:fld>
            <a:endParaRPr lang="en-US" dirty="0"/>
          </a:p>
        </p:txBody>
      </p:sp>
      <p:pic>
        <p:nvPicPr>
          <p:cNvPr id="4" name="Picture 3" descr="interpretivepdf.php - Mozilla Firefox"/>
          <p:cNvPicPr>
            <a:picLocks noChangeAspect="1"/>
          </p:cNvPicPr>
          <p:nvPr/>
        </p:nvPicPr>
        <p:blipFill rotWithShape="1">
          <a:blip r:embed="rId3" cstate="print">
            <a:extLst>
              <a:ext uri="{28A0092B-C50C-407E-A947-70E740481C1C}">
                <a14:useLocalDpi xmlns:a14="http://schemas.microsoft.com/office/drawing/2010/main" val="0"/>
              </a:ext>
            </a:extLst>
          </a:blip>
          <a:srcRect t="55416"/>
          <a:stretch/>
        </p:blipFill>
        <p:spPr>
          <a:xfrm>
            <a:off x="399930" y="1811547"/>
            <a:ext cx="8469062" cy="4192438"/>
          </a:xfrm>
          <a:prstGeom prst="rect">
            <a:avLst/>
          </a:prstGeom>
          <a:ln>
            <a:solidFill>
              <a:schemeClr val="bg2">
                <a:lumMod val="10000"/>
              </a:schemeClr>
            </a:solidFill>
          </a:ln>
        </p:spPr>
      </p:pic>
    </p:spTree>
    <p:extLst>
      <p:ext uri="{BB962C8B-B14F-4D97-AF65-F5344CB8AC3E}">
        <p14:creationId xmlns:p14="http://schemas.microsoft.com/office/powerpoint/2010/main" val="3643839680"/>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2290" name="Rectangle 2"/>
          <p:cNvSpPr>
            <a:spLocks noGrp="1" noChangeArrowheads="1"/>
          </p:cNvSpPr>
          <p:nvPr>
            <p:ph type="title"/>
          </p:nvPr>
        </p:nvSpPr>
        <p:spPr/>
        <p:txBody>
          <a:bodyPr/>
          <a:lstStyle/>
          <a:p>
            <a:pPr eaLnBrk="1" hangingPunct="1">
              <a:defRPr/>
            </a:pPr>
            <a:r>
              <a:rPr lang="en-US"/>
              <a:t>Frankie - Intervention</a:t>
            </a:r>
          </a:p>
        </p:txBody>
      </p:sp>
      <p:sp>
        <p:nvSpPr>
          <p:cNvPr id="366597" name="Rectangle 3"/>
          <p:cNvSpPr>
            <a:spLocks noGrp="1" noChangeArrowheads="1"/>
          </p:cNvSpPr>
          <p:nvPr>
            <p:ph idx="1"/>
          </p:nvPr>
        </p:nvSpPr>
        <p:spPr/>
        <p:txBody>
          <a:bodyPr/>
          <a:lstStyle/>
          <a:p>
            <a:pPr eaLnBrk="1" hangingPunct="1">
              <a:lnSpc>
                <a:spcPct val="90000"/>
              </a:lnSpc>
              <a:buFont typeface="Wingdings" pitchFamily="2" charset="2"/>
              <a:buNone/>
            </a:pPr>
            <a:endParaRPr lang="en-US" sz="3200" b="1" dirty="0"/>
          </a:p>
          <a:p>
            <a:pPr>
              <a:lnSpc>
                <a:spcPct val="90000"/>
              </a:lnSpc>
            </a:pPr>
            <a:r>
              <a:rPr lang="en-US" sz="3200" dirty="0"/>
              <a:t>Discourage passivity / encourage independence</a:t>
            </a:r>
          </a:p>
          <a:p>
            <a:pPr lvl="1" eaLnBrk="1" hangingPunct="1">
              <a:lnSpc>
                <a:spcPct val="90000"/>
              </a:lnSpc>
              <a:buFont typeface="Symbol" pitchFamily="18" charset="2"/>
              <a:buChar char="·"/>
            </a:pPr>
            <a:r>
              <a:rPr lang="en-US" sz="2800" dirty="0"/>
              <a:t>Teacher should only provide as much assistance as is needed</a:t>
            </a:r>
          </a:p>
          <a:p>
            <a:pPr lvl="1" eaLnBrk="1" hangingPunct="1">
              <a:lnSpc>
                <a:spcPct val="90000"/>
              </a:lnSpc>
              <a:buFont typeface="Symbol" pitchFamily="18" charset="2"/>
              <a:buChar char="·"/>
            </a:pPr>
            <a:r>
              <a:rPr lang="en-US" sz="2800" dirty="0"/>
              <a:t>Discourage exclusive use of teacher’s solutions</a:t>
            </a:r>
          </a:p>
          <a:p>
            <a:pPr lvl="1" eaLnBrk="1" hangingPunct="1">
              <a:lnSpc>
                <a:spcPct val="90000"/>
              </a:lnSpc>
              <a:buFont typeface="Symbol" pitchFamily="18" charset="2"/>
              <a:buChar char="·"/>
            </a:pPr>
            <a:r>
              <a:rPr lang="en-US" sz="2800" dirty="0"/>
              <a:t>Child needs to correct own work</a:t>
            </a:r>
          </a:p>
          <a:p>
            <a:pPr lvl="1" eaLnBrk="1" hangingPunct="1">
              <a:lnSpc>
                <a:spcPct val="90000"/>
              </a:lnSpc>
              <a:buFont typeface="Symbol" pitchFamily="18" charset="2"/>
              <a:buChar char="·"/>
            </a:pPr>
            <a:r>
              <a:rPr lang="en-US" sz="2800" dirty="0"/>
              <a:t>Child needs to learn to be self-reliant (</a:t>
            </a:r>
            <a:r>
              <a:rPr lang="en-US" sz="2800" dirty="0" err="1"/>
              <a:t>Scheid</a:t>
            </a:r>
            <a:r>
              <a:rPr lang="en-US" sz="2800" dirty="0"/>
              <a:t>, 1993).</a:t>
            </a:r>
          </a:p>
        </p:txBody>
      </p:sp>
      <p:sp>
        <p:nvSpPr>
          <p:cNvPr id="5" name="Slide Number Placeholder 4"/>
          <p:cNvSpPr>
            <a:spLocks noGrp="1"/>
          </p:cNvSpPr>
          <p:nvPr>
            <p:ph type="sldNum" sz="quarter" idx="12"/>
          </p:nvPr>
        </p:nvSpPr>
        <p:spPr/>
        <p:txBody>
          <a:bodyPr/>
          <a:lstStyle/>
          <a:p>
            <a:pPr>
              <a:defRPr/>
            </a:pPr>
            <a:fld id="{DB33D9FC-B826-41A1-A3EB-B7598C60B670}" type="slidenum">
              <a:rPr lang="en-US"/>
              <a:pPr>
                <a:defRPr/>
              </a:pPr>
              <a:t>240</a:t>
            </a:fld>
            <a:endParaRPr lang="en-US"/>
          </a:p>
        </p:txBody>
      </p:sp>
    </p:spTree>
    <p:extLst>
      <p:ext uri="{BB962C8B-B14F-4D97-AF65-F5344CB8AC3E}">
        <p14:creationId xmlns:p14="http://schemas.microsoft.com/office/powerpoint/2010/main" val="1255233359"/>
      </p:ext>
    </p:extLst>
  </p:cSld>
  <p:clrMapOvr>
    <a:masterClrMapping/>
  </p:clrMapOvr>
  <p:transition>
    <p:wipe dir="r"/>
  </p:transition>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21" name="Rectangle 3"/>
          <p:cNvSpPr>
            <a:spLocks noGrp="1" noChangeArrowheads="1"/>
          </p:cNvSpPr>
          <p:nvPr>
            <p:ph idx="1"/>
          </p:nvPr>
        </p:nvSpPr>
        <p:spPr>
          <a:xfrm>
            <a:off x="457200" y="1676400"/>
            <a:ext cx="6076950" cy="4613275"/>
          </a:xfrm>
        </p:spPr>
        <p:txBody>
          <a:bodyPr/>
          <a:lstStyle/>
          <a:p>
            <a:pPr eaLnBrk="1" hangingPunct="1">
              <a:buFont typeface="Wingdings" pitchFamily="2" charset="2"/>
              <a:buNone/>
            </a:pPr>
            <a:r>
              <a:rPr lang="en-US" dirty="0"/>
              <a:t>Improve resilience and self-esteem</a:t>
            </a:r>
          </a:p>
          <a:p>
            <a:pPr lvl="1" eaLnBrk="1" hangingPunct="1"/>
            <a:r>
              <a:rPr lang="en-US" dirty="0"/>
              <a:t>Goldstein &amp; Mather (1998) suggest that the child</a:t>
            </a:r>
          </a:p>
          <a:p>
            <a:pPr lvl="2" eaLnBrk="1" hangingPunct="1"/>
            <a:r>
              <a:rPr lang="en-US" dirty="0"/>
              <a:t>have a significant adult who is positive and supportive</a:t>
            </a:r>
          </a:p>
          <a:p>
            <a:pPr lvl="2" eaLnBrk="1" hangingPunct="1"/>
            <a:r>
              <a:rPr lang="en-US" dirty="0"/>
              <a:t>tutor younger children</a:t>
            </a:r>
          </a:p>
          <a:p>
            <a:pPr lvl="2" eaLnBrk="1" hangingPunct="1"/>
            <a:r>
              <a:rPr lang="en-US" dirty="0"/>
              <a:t>know that everyone makes mistakes</a:t>
            </a:r>
          </a:p>
          <a:p>
            <a:pPr lvl="2" eaLnBrk="1" hangingPunct="1"/>
            <a:r>
              <a:rPr lang="en-US" dirty="0"/>
              <a:t>become good at some things</a:t>
            </a:r>
          </a:p>
        </p:txBody>
      </p:sp>
      <p:sp>
        <p:nvSpPr>
          <p:cNvPr id="6" name="Slide Number Placeholder 4"/>
          <p:cNvSpPr>
            <a:spLocks noGrp="1"/>
          </p:cNvSpPr>
          <p:nvPr>
            <p:ph type="sldNum" sz="quarter" idx="12"/>
          </p:nvPr>
        </p:nvSpPr>
        <p:spPr/>
        <p:txBody>
          <a:bodyPr/>
          <a:lstStyle/>
          <a:p>
            <a:pPr>
              <a:defRPr/>
            </a:pPr>
            <a:fld id="{232E0275-3DF3-441A-8262-1B4749DA4352}" type="slidenum">
              <a:rPr lang="en-US"/>
              <a:pPr>
                <a:defRPr/>
              </a:pPr>
              <a:t>241</a:t>
            </a:fld>
            <a:endParaRPr lang="en-US"/>
          </a:p>
        </p:txBody>
      </p:sp>
      <p:sp>
        <p:nvSpPr>
          <p:cNvPr id="1293314" name="Rectangle 2"/>
          <p:cNvSpPr>
            <a:spLocks noGrp="1" noChangeArrowheads="1"/>
          </p:cNvSpPr>
          <p:nvPr>
            <p:ph type="title"/>
          </p:nvPr>
        </p:nvSpPr>
        <p:spPr/>
        <p:txBody>
          <a:bodyPr/>
          <a:lstStyle/>
          <a:p>
            <a:pPr eaLnBrk="1" hangingPunct="1">
              <a:defRPr/>
            </a:pPr>
            <a:r>
              <a:rPr lang="en-US"/>
              <a:t>Frankie - Intervention</a:t>
            </a:r>
          </a:p>
        </p:txBody>
      </p:sp>
      <p:pic>
        <p:nvPicPr>
          <p:cNvPr id="367622" name="Picture 4" descr="goldstein"/>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134100" y="1847850"/>
            <a:ext cx="2738438" cy="4169374"/>
          </a:xfrm>
          <a:prstGeom prst="rect">
            <a:avLst/>
          </a:prstGeom>
          <a:noFill/>
          <a:ln w="9525">
            <a:solidFill>
              <a:schemeClr val="accent6">
                <a:lumMod val="75000"/>
              </a:schemeClr>
            </a:solidFill>
            <a:miter lim="800000"/>
            <a:headEnd/>
            <a:tailEnd/>
          </a:ln>
        </p:spPr>
      </p:pic>
    </p:spTree>
    <p:extLst>
      <p:ext uri="{BB962C8B-B14F-4D97-AF65-F5344CB8AC3E}">
        <p14:creationId xmlns:p14="http://schemas.microsoft.com/office/powerpoint/2010/main" val="1690374486"/>
      </p:ext>
    </p:extLst>
  </p:cSld>
  <p:clrMapOvr>
    <a:masterClrMapping/>
  </p:clrMapOvr>
  <p:transition>
    <p:wipe dir="r"/>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3" name="Rectangle 3"/>
          <p:cNvSpPr>
            <a:spLocks noGrp="1" noChangeArrowheads="1"/>
          </p:cNvSpPr>
          <p:nvPr>
            <p:ph idx="1"/>
          </p:nvPr>
        </p:nvSpPr>
        <p:spPr/>
        <p:txBody>
          <a:bodyPr/>
          <a:lstStyle/>
          <a:p>
            <a:pPr marL="228600" indent="-228600" eaLnBrk="1" hangingPunct="1">
              <a:lnSpc>
                <a:spcPct val="90000"/>
              </a:lnSpc>
            </a:pPr>
            <a:r>
              <a:rPr lang="en-US" sz="2500" dirty="0">
                <a:solidFill>
                  <a:schemeClr val="tx1"/>
                </a:solidFill>
              </a:rPr>
              <a:t>Level III:</a:t>
            </a:r>
            <a:r>
              <a:rPr lang="en-US" sz="2500" dirty="0"/>
              <a:t> Problem-Solving Strategies</a:t>
            </a:r>
          </a:p>
          <a:p>
            <a:pPr marL="571500" lvl="1" indent="-228600" eaLnBrk="1" hangingPunct="1">
              <a:lnSpc>
                <a:spcPct val="90000"/>
              </a:lnSpc>
              <a:buFont typeface="Wingdings" pitchFamily="2" charset="2"/>
              <a:buNone/>
            </a:pPr>
            <a:r>
              <a:rPr lang="en-US" sz="2100" dirty="0"/>
              <a:t>1. Teach strategies that increase inhibition and organization</a:t>
            </a:r>
          </a:p>
          <a:p>
            <a:pPr marL="914400" lvl="2" eaLnBrk="1" hangingPunct="1">
              <a:lnSpc>
                <a:spcPct val="90000"/>
              </a:lnSpc>
            </a:pPr>
            <a:r>
              <a:rPr lang="en-US" sz="1900" dirty="0"/>
              <a:t>encourage the use of date books</a:t>
            </a:r>
          </a:p>
          <a:p>
            <a:pPr marL="914400" lvl="2" eaLnBrk="1" hangingPunct="1">
              <a:lnSpc>
                <a:spcPct val="90000"/>
              </a:lnSpc>
            </a:pPr>
            <a:r>
              <a:rPr lang="en-US" sz="1900" dirty="0"/>
              <a:t>teach the child to count to 10 before answering</a:t>
            </a:r>
          </a:p>
          <a:p>
            <a:pPr marL="571500" lvl="1" indent="-228600" eaLnBrk="1" hangingPunct="1">
              <a:lnSpc>
                <a:spcPct val="90000"/>
              </a:lnSpc>
              <a:buFont typeface="Wingdings" pitchFamily="2" charset="2"/>
              <a:buNone/>
            </a:pPr>
            <a:r>
              <a:rPr lang="en-US" sz="2100" dirty="0"/>
              <a:t>2. Teach strategies to increase the level of alertness </a:t>
            </a:r>
          </a:p>
          <a:p>
            <a:pPr marL="571500" lvl="1" indent="-228600" eaLnBrk="1" hangingPunct="1">
              <a:lnSpc>
                <a:spcPct val="90000"/>
              </a:lnSpc>
              <a:buFont typeface="Wingdings" pitchFamily="2" charset="2"/>
              <a:buNone/>
            </a:pPr>
            <a:r>
              <a:rPr lang="en-US" sz="2100" dirty="0"/>
              <a:t>3. Teach other relevant strategies</a:t>
            </a:r>
          </a:p>
          <a:p>
            <a:pPr marL="914400" lvl="2" eaLnBrk="1" hangingPunct="1">
              <a:lnSpc>
                <a:spcPct val="90000"/>
              </a:lnSpc>
            </a:pPr>
            <a:r>
              <a:rPr lang="en-US" sz="1900" dirty="0"/>
              <a:t>mnemonic devices (</a:t>
            </a:r>
            <a:r>
              <a:rPr lang="en-US" sz="1900" dirty="0" err="1"/>
              <a:t>Mastropieri</a:t>
            </a:r>
            <a:r>
              <a:rPr lang="en-US" sz="1900" dirty="0"/>
              <a:t> &amp; Scruggs, 1991)</a:t>
            </a:r>
          </a:p>
          <a:p>
            <a:pPr marL="914400" lvl="2" eaLnBrk="1" hangingPunct="1">
              <a:lnSpc>
                <a:spcPct val="90000"/>
              </a:lnSpc>
            </a:pPr>
            <a:r>
              <a:rPr lang="en-US" sz="1900" dirty="0"/>
              <a:t>reading or math strategies (Pressley &amp; </a:t>
            </a:r>
            <a:r>
              <a:rPr lang="en-US" sz="1900" dirty="0" err="1"/>
              <a:t>Woloshyn</a:t>
            </a:r>
            <a:r>
              <a:rPr lang="en-US" sz="1900" dirty="0"/>
              <a:t>, 1995)</a:t>
            </a:r>
          </a:p>
          <a:p>
            <a:pPr marL="228600" indent="-228600" eaLnBrk="1" hangingPunct="1">
              <a:lnSpc>
                <a:spcPct val="90000"/>
              </a:lnSpc>
            </a:pPr>
            <a:endParaRPr lang="en-US" sz="2500" dirty="0"/>
          </a:p>
        </p:txBody>
      </p:sp>
      <p:sp>
        <p:nvSpPr>
          <p:cNvPr id="5" name="Slide Number Placeholder 4"/>
          <p:cNvSpPr>
            <a:spLocks noGrp="1"/>
          </p:cNvSpPr>
          <p:nvPr>
            <p:ph type="sldNum" sz="quarter" idx="12"/>
          </p:nvPr>
        </p:nvSpPr>
        <p:spPr/>
        <p:txBody>
          <a:bodyPr/>
          <a:lstStyle/>
          <a:p>
            <a:pPr>
              <a:defRPr/>
            </a:pPr>
            <a:fld id="{FC7AA3B6-5EFE-4B70-82EB-CEF0D92D8BCD}" type="slidenum">
              <a:rPr lang="en-US"/>
              <a:pPr>
                <a:defRPr/>
              </a:pPr>
              <a:t>242</a:t>
            </a:fld>
            <a:endParaRPr lang="en-US"/>
          </a:p>
        </p:txBody>
      </p:sp>
      <p:sp>
        <p:nvSpPr>
          <p:cNvPr id="1296386" name="Rectangle 2"/>
          <p:cNvSpPr>
            <a:spLocks noGrp="1" noChangeArrowheads="1"/>
          </p:cNvSpPr>
          <p:nvPr>
            <p:ph type="title"/>
          </p:nvPr>
        </p:nvSpPr>
        <p:spPr/>
        <p:txBody>
          <a:bodyPr/>
          <a:lstStyle/>
          <a:p>
            <a:pPr eaLnBrk="1" hangingPunct="1">
              <a:defRPr/>
            </a:pPr>
            <a:r>
              <a:rPr lang="en-US"/>
              <a:t>Frankie - Intervention</a:t>
            </a:r>
          </a:p>
        </p:txBody>
      </p:sp>
    </p:spTree>
    <p:extLst>
      <p:ext uri="{BB962C8B-B14F-4D97-AF65-F5344CB8AC3E}">
        <p14:creationId xmlns:p14="http://schemas.microsoft.com/office/powerpoint/2010/main" val="3148565864"/>
      </p:ext>
    </p:extLst>
  </p:cSld>
  <p:clrMapOvr>
    <a:masterClrMapping/>
  </p:clrMapOvr>
  <p:transition>
    <p:wipe dir="r"/>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7410" name="Rectangle 2"/>
          <p:cNvSpPr>
            <a:spLocks noGrp="1" noChangeArrowheads="1"/>
          </p:cNvSpPr>
          <p:nvPr>
            <p:ph type="title"/>
          </p:nvPr>
        </p:nvSpPr>
        <p:spPr>
          <a:xfrm>
            <a:off x="685800" y="228600"/>
            <a:ext cx="7664450" cy="731838"/>
          </a:xfrm>
        </p:spPr>
        <p:txBody>
          <a:bodyPr/>
          <a:lstStyle/>
          <a:p>
            <a:pPr eaLnBrk="1" hangingPunct="1">
              <a:lnSpc>
                <a:spcPct val="90000"/>
              </a:lnSpc>
              <a:defRPr/>
            </a:pPr>
            <a:r>
              <a:rPr lang="en-US"/>
              <a:t>Mastropieri &amp; Scruggs (1991)</a:t>
            </a:r>
          </a:p>
        </p:txBody>
      </p:sp>
      <p:sp>
        <p:nvSpPr>
          <p:cNvPr id="371717" name="Rectangle 3"/>
          <p:cNvSpPr>
            <a:spLocks noGrp="1" noChangeArrowheads="1"/>
          </p:cNvSpPr>
          <p:nvPr>
            <p:ph type="body" sz="half" idx="2"/>
          </p:nvPr>
        </p:nvSpPr>
        <p:spPr>
          <a:xfrm>
            <a:off x="609600" y="1371600"/>
            <a:ext cx="4832350" cy="4306888"/>
          </a:xfrm>
          <a:noFill/>
        </p:spPr>
        <p:txBody>
          <a:bodyPr/>
          <a:lstStyle/>
          <a:p>
            <a:pPr eaLnBrk="1" hangingPunct="1">
              <a:lnSpc>
                <a:spcPct val="90000"/>
              </a:lnSpc>
            </a:pPr>
            <a:r>
              <a:rPr lang="en-US" sz="2600">
                <a:solidFill>
                  <a:schemeClr val="tx2"/>
                </a:solidFill>
              </a:rPr>
              <a:t>Mnemonics</a:t>
            </a:r>
            <a:r>
              <a:rPr lang="en-US" sz="2600"/>
              <a:t> are strategies:</a:t>
            </a:r>
          </a:p>
          <a:p>
            <a:pPr lvl="1" eaLnBrk="1" hangingPunct="1">
              <a:lnSpc>
                <a:spcPct val="90000"/>
              </a:lnSpc>
            </a:pPr>
            <a:r>
              <a:rPr lang="en-US" sz="2200"/>
              <a:t>for learning</a:t>
            </a:r>
          </a:p>
          <a:p>
            <a:pPr lvl="1" eaLnBrk="1" hangingPunct="1">
              <a:lnSpc>
                <a:spcPct val="90000"/>
              </a:lnSpc>
            </a:pPr>
            <a:r>
              <a:rPr lang="en-US" sz="2200"/>
              <a:t>for improving memory</a:t>
            </a:r>
          </a:p>
          <a:p>
            <a:pPr eaLnBrk="1" hangingPunct="1">
              <a:lnSpc>
                <a:spcPct val="90000"/>
              </a:lnSpc>
            </a:pPr>
            <a:r>
              <a:rPr lang="en-US" sz="2600">
                <a:solidFill>
                  <a:schemeClr val="tx2"/>
                </a:solidFill>
              </a:rPr>
              <a:t>Topics</a:t>
            </a:r>
            <a:r>
              <a:rPr lang="en-US" sz="2600"/>
              <a:t> include:</a:t>
            </a:r>
          </a:p>
          <a:p>
            <a:pPr lvl="1" eaLnBrk="1" hangingPunct="1">
              <a:lnSpc>
                <a:spcPct val="90000"/>
              </a:lnSpc>
            </a:pPr>
            <a:r>
              <a:rPr lang="en-US" sz="2200"/>
              <a:t> vocabulary, science, reading, spelling, math</a:t>
            </a:r>
          </a:p>
        </p:txBody>
      </p:sp>
      <p:sp>
        <p:nvSpPr>
          <p:cNvPr id="9" name="Slide Number Placeholder 5"/>
          <p:cNvSpPr>
            <a:spLocks noGrp="1"/>
          </p:cNvSpPr>
          <p:nvPr>
            <p:ph type="sldNum" sz="quarter" idx="11"/>
          </p:nvPr>
        </p:nvSpPr>
        <p:spPr/>
        <p:txBody>
          <a:bodyPr/>
          <a:lstStyle/>
          <a:p>
            <a:pPr>
              <a:defRPr/>
            </a:pPr>
            <a:fld id="{F4F2DBA3-E687-4A53-9B25-45FFA028A466}" type="slidenum">
              <a:rPr lang="en-US"/>
              <a:pPr>
                <a:defRPr/>
              </a:pPr>
              <a:t>243</a:t>
            </a:fld>
            <a:endParaRPr lang="en-US"/>
          </a:p>
        </p:txBody>
      </p:sp>
      <p:pic>
        <p:nvPicPr>
          <p:cNvPr id="1297412" name="Picture 4" descr="Mastroponni"/>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495138" y="1733550"/>
            <a:ext cx="3094825" cy="4438650"/>
          </a:xfrm>
          <a:prstGeom prst="rect">
            <a:avLst/>
          </a:prstGeom>
          <a:noFill/>
          <a:ln w="9525">
            <a:solidFill>
              <a:schemeClr val="accent6">
                <a:lumMod val="75000"/>
              </a:schemeClr>
            </a:solidFill>
            <a:miter lim="800000"/>
            <a:headEnd/>
            <a:tailEnd/>
          </a:ln>
        </p:spPr>
      </p:pic>
      <p:grpSp>
        <p:nvGrpSpPr>
          <p:cNvPr id="2" name="Group 5"/>
          <p:cNvGrpSpPr>
            <a:grpSpLocks/>
          </p:cNvGrpSpPr>
          <p:nvPr/>
        </p:nvGrpSpPr>
        <p:grpSpPr bwMode="auto">
          <a:xfrm>
            <a:off x="1447800" y="4114800"/>
            <a:ext cx="3344863" cy="1905000"/>
            <a:chOff x="2056" y="1152"/>
            <a:chExt cx="3368" cy="2016"/>
          </a:xfrm>
        </p:grpSpPr>
        <p:pic>
          <p:nvPicPr>
            <p:cNvPr id="371720" name="Picture 6" descr="mmastrop"/>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056" y="1156"/>
              <a:ext cx="1648" cy="2008"/>
            </a:xfrm>
            <a:prstGeom prst="rect">
              <a:avLst/>
            </a:prstGeom>
            <a:noFill/>
            <a:ln w="38100">
              <a:solidFill>
                <a:srgbClr val="000000"/>
              </a:solidFill>
              <a:miter lim="800000"/>
              <a:headEnd/>
              <a:tailEnd/>
            </a:ln>
          </p:spPr>
        </p:pic>
        <p:pic>
          <p:nvPicPr>
            <p:cNvPr id="371721" name="Picture 7" descr="tscruggs"/>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696" y="1152"/>
              <a:ext cx="1728" cy="2016"/>
            </a:xfrm>
            <a:prstGeom prst="rect">
              <a:avLst/>
            </a:prstGeom>
            <a:noFill/>
            <a:ln w="38100">
              <a:solidFill>
                <a:srgbClr val="000000"/>
              </a:solidFill>
              <a:miter lim="800000"/>
              <a:headEnd/>
              <a:tailEnd/>
            </a:ln>
          </p:spPr>
        </p:pic>
      </p:grpSp>
    </p:spTree>
    <p:extLst>
      <p:ext uri="{BB962C8B-B14F-4D97-AF65-F5344CB8AC3E}">
        <p14:creationId xmlns:p14="http://schemas.microsoft.com/office/powerpoint/2010/main" val="427554201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1000"/>
                                  </p:stCondLst>
                                  <p:childTnLst>
                                    <p:set>
                                      <p:cBhvr>
                                        <p:cTn id="6" dur="1" fill="hold">
                                          <p:stCondLst>
                                            <p:cond delay="0"/>
                                          </p:stCondLst>
                                        </p:cTn>
                                        <p:tgtEl>
                                          <p:spTgt spid="1297412"/>
                                        </p:tgtEl>
                                        <p:attrNameLst>
                                          <p:attrName>style.visibility</p:attrName>
                                        </p:attrNameLst>
                                      </p:cBhvr>
                                      <p:to>
                                        <p:strVal val="visible"/>
                                      </p:to>
                                    </p:set>
                                    <p:anim calcmode="lin" valueType="num">
                                      <p:cBhvr additive="base">
                                        <p:cTn id="7" dur="500" fill="hold"/>
                                        <p:tgtEl>
                                          <p:spTgt spid="1297412"/>
                                        </p:tgtEl>
                                        <p:attrNameLst>
                                          <p:attrName>ppt_x</p:attrName>
                                        </p:attrNameLst>
                                      </p:cBhvr>
                                      <p:tavLst>
                                        <p:tav tm="0">
                                          <p:val>
                                            <p:strVal val="1+#ppt_w/2"/>
                                          </p:val>
                                        </p:tav>
                                        <p:tav tm="100000">
                                          <p:val>
                                            <p:strVal val="#ppt_x"/>
                                          </p:val>
                                        </p:tav>
                                      </p:tavLst>
                                    </p:anim>
                                    <p:anim calcmode="lin" valueType="num">
                                      <p:cBhvr additive="base">
                                        <p:cTn id="8" dur="500" fill="hold"/>
                                        <p:tgtEl>
                                          <p:spTgt spid="1297412"/>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2" presetClass="entr" presetSubtype="8" fill="hold" nodeType="afterEffect">
                                  <p:stCondLst>
                                    <p:cond delay="400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Frankie</a:t>
            </a:r>
          </a:p>
        </p:txBody>
      </p:sp>
      <p:sp>
        <p:nvSpPr>
          <p:cNvPr id="3" name="Content Placeholder 2"/>
          <p:cNvSpPr>
            <a:spLocks noGrp="1"/>
          </p:cNvSpPr>
          <p:nvPr>
            <p:ph idx="1"/>
          </p:nvPr>
        </p:nvSpPr>
        <p:spPr/>
        <p:txBody>
          <a:bodyPr/>
          <a:lstStyle/>
          <a:p>
            <a:r>
              <a:rPr lang="en-US" b="1" dirty="0"/>
              <a:t>Spelling</a:t>
            </a:r>
          </a:p>
          <a:p>
            <a:pPr lvl="1"/>
            <a:r>
              <a:rPr lang="en-US" dirty="0"/>
              <a:t>Strategies for Spelling (pp.102–103) </a:t>
            </a:r>
          </a:p>
          <a:p>
            <a:pPr lvl="1"/>
            <a:r>
              <a:rPr lang="en-US" dirty="0"/>
              <a:t>Segmenting Words for Reading/Decoding and Spelling (p. 89) </a:t>
            </a:r>
          </a:p>
          <a:p>
            <a:r>
              <a:rPr lang="en-US" dirty="0"/>
              <a:t>These are designed to help him perform better when tasks require a lot of Successive processing.</a:t>
            </a:r>
          </a:p>
          <a:p>
            <a:endParaRPr lang="en-US" dirty="0"/>
          </a:p>
        </p:txBody>
      </p:sp>
      <p:sp>
        <p:nvSpPr>
          <p:cNvPr id="5" name="Slide Number Placeholder 4"/>
          <p:cNvSpPr>
            <a:spLocks noGrp="1"/>
          </p:cNvSpPr>
          <p:nvPr>
            <p:ph type="sldNum" sz="quarter" idx="12"/>
          </p:nvPr>
        </p:nvSpPr>
        <p:spPr/>
        <p:txBody>
          <a:bodyPr/>
          <a:lstStyle/>
          <a:p>
            <a:fld id="{43AE6217-612E-4DCA-B4E5-987B73B7C5D8}" type="slidenum">
              <a:rPr lang="en-US" smtClean="0"/>
              <a:pPr/>
              <a:t>244</a:t>
            </a:fld>
            <a:endParaRPr lang="en-US"/>
          </a:p>
        </p:txBody>
      </p:sp>
    </p:spTree>
    <p:extLst>
      <p:ext uri="{BB962C8B-B14F-4D97-AF65-F5344CB8AC3E}">
        <p14:creationId xmlns:p14="http://schemas.microsoft.com/office/powerpoint/2010/main" val="98639062"/>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Frankie - Use Planning Strength</a:t>
            </a:r>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4294967295"/>
          </p:nvPr>
        </p:nvSpPr>
        <p:spPr>
          <a:xfrm>
            <a:off x="2376488" y="6308725"/>
            <a:ext cx="4314825" cy="349250"/>
          </a:xfrm>
          <a:prstGeom prst="rect">
            <a:avLst/>
          </a:prstGeom>
        </p:spPr>
        <p:txBody>
          <a:bodyPr/>
          <a:lstStyle/>
          <a:p>
            <a:r>
              <a:rPr lang="en-US"/>
              <a:t>Slides by Jack A. Naglieri, Ph.D. (jnaglieri@gmail.com)</a:t>
            </a:r>
          </a:p>
        </p:txBody>
      </p:sp>
      <p:sp>
        <p:nvSpPr>
          <p:cNvPr id="5" name="Slide Number Placeholder 4"/>
          <p:cNvSpPr>
            <a:spLocks noGrp="1"/>
          </p:cNvSpPr>
          <p:nvPr>
            <p:ph type="sldNum" sz="quarter" idx="12"/>
          </p:nvPr>
        </p:nvSpPr>
        <p:spPr/>
        <p:txBody>
          <a:bodyPr/>
          <a:lstStyle/>
          <a:p>
            <a:fld id="{43AE6217-612E-4DCA-B4E5-987B73B7C5D8}" type="slidenum">
              <a:rPr lang="en-US" smtClean="0"/>
              <a:pPr/>
              <a:t>245</a:t>
            </a:fld>
            <a:endParaRPr lang="en-US"/>
          </a:p>
        </p:txBody>
      </p:sp>
      <p:pic>
        <p:nvPicPr>
          <p:cNvPr id="38400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181100"/>
            <a:ext cx="10373309" cy="6896100"/>
          </a:xfrm>
          <a:prstGeom prst="rect">
            <a:avLst/>
          </a:prstGeom>
          <a:noFill/>
          <a:ln w="9525">
            <a:noFill/>
            <a:miter lim="800000"/>
            <a:headEnd/>
            <a:tailEnd/>
          </a:ln>
        </p:spPr>
      </p:pic>
    </p:spTree>
    <p:extLst>
      <p:ext uri="{BB962C8B-B14F-4D97-AF65-F5344CB8AC3E}">
        <p14:creationId xmlns:p14="http://schemas.microsoft.com/office/powerpoint/2010/main" val="3535733059"/>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Frankie - Use Planning Strength</a:t>
            </a:r>
          </a:p>
        </p:txBody>
      </p:sp>
      <p:sp>
        <p:nvSpPr>
          <p:cNvPr id="3" name="Content Placeholder 2"/>
          <p:cNvSpPr>
            <a:spLocks noGrp="1"/>
          </p:cNvSpPr>
          <p:nvPr>
            <p:ph idx="1"/>
          </p:nvPr>
        </p:nvSpPr>
        <p:spPr>
          <a:xfrm>
            <a:off x="406401" y="1449388"/>
            <a:ext cx="2965450" cy="4751387"/>
          </a:xfrm>
        </p:spPr>
        <p:txBody>
          <a:bodyPr/>
          <a:lstStyle/>
          <a:p>
            <a:r>
              <a:rPr lang="en-US" dirty="0"/>
              <a:t>This strategy helps him organize the sequence of sounds and letters thereby focus is achieved</a:t>
            </a:r>
          </a:p>
        </p:txBody>
      </p:sp>
      <p:sp>
        <p:nvSpPr>
          <p:cNvPr id="5" name="Slide Number Placeholder 4"/>
          <p:cNvSpPr>
            <a:spLocks noGrp="1"/>
          </p:cNvSpPr>
          <p:nvPr>
            <p:ph type="sldNum" sz="quarter" idx="12"/>
          </p:nvPr>
        </p:nvSpPr>
        <p:spPr/>
        <p:txBody>
          <a:bodyPr/>
          <a:lstStyle/>
          <a:p>
            <a:fld id="{43AE6217-612E-4DCA-B4E5-987B73B7C5D8}" type="slidenum">
              <a:rPr lang="en-US" smtClean="0"/>
              <a:pPr/>
              <a:t>246</a:t>
            </a:fld>
            <a:endParaRPr lang="en-US"/>
          </a:p>
        </p:txBody>
      </p:sp>
      <p:pic>
        <p:nvPicPr>
          <p:cNvPr id="385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9837"/>
          <a:stretch/>
        </p:blipFill>
        <p:spPr bwMode="auto">
          <a:xfrm>
            <a:off x="3398034" y="1295400"/>
            <a:ext cx="5745966" cy="4905375"/>
          </a:xfrm>
          <a:prstGeom prst="rect">
            <a:avLst/>
          </a:prstGeom>
          <a:noFill/>
          <a:ln w="9525">
            <a:noFill/>
            <a:miter lim="800000"/>
            <a:headEnd/>
            <a:tailEnd/>
          </a:ln>
        </p:spPr>
      </p:pic>
    </p:spTree>
    <p:extLst>
      <p:ext uri="{BB962C8B-B14F-4D97-AF65-F5344CB8AC3E}">
        <p14:creationId xmlns:p14="http://schemas.microsoft.com/office/powerpoint/2010/main" val="77689331"/>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055"/>
          <p:cNvSpPr>
            <a:spLocks noGrp="1" noChangeArrowheads="1"/>
          </p:cNvSpPr>
          <p:nvPr>
            <p:ph type="sldNum" sz="quarter" idx="4294967295"/>
          </p:nvPr>
        </p:nvSpPr>
        <p:spPr>
          <a:xfrm>
            <a:off x="6553200" y="6172200"/>
            <a:ext cx="1905000" cy="457200"/>
          </a:xfrm>
          <a:prstGeom prst="rect">
            <a:avLst/>
          </a:prstGeom>
        </p:spPr>
        <p:txBody>
          <a:bodyPr/>
          <a:lstStyle/>
          <a:p>
            <a:fld id="{9390AA2B-3382-432C-B317-632798090226}" type="slidenum">
              <a:rPr lang="en-US" altLang="en-US"/>
              <a:pPr/>
              <a:t>247</a:t>
            </a:fld>
            <a:endParaRPr lang="en-US" altLang="en-US"/>
          </a:p>
        </p:txBody>
      </p:sp>
      <p:sp>
        <p:nvSpPr>
          <p:cNvPr id="961538" name="Rectangle 2"/>
          <p:cNvSpPr>
            <a:spLocks noGrp="1" noChangeArrowheads="1"/>
          </p:cNvSpPr>
          <p:nvPr>
            <p:ph type="ctrTitle"/>
          </p:nvPr>
        </p:nvSpPr>
        <p:spPr>
          <a:xfrm>
            <a:off x="677863" y="1181100"/>
            <a:ext cx="7989887" cy="1143000"/>
          </a:xfrm>
        </p:spPr>
        <p:txBody>
          <a:bodyPr/>
          <a:lstStyle/>
          <a:p>
            <a:r>
              <a:rPr lang="en-US" altLang="en-US"/>
              <a:t>Jeremy</a:t>
            </a:r>
          </a:p>
        </p:txBody>
      </p:sp>
      <p:sp>
        <p:nvSpPr>
          <p:cNvPr id="961539" name="Rectangle 3"/>
          <p:cNvSpPr>
            <a:spLocks noGrp="1" noChangeArrowheads="1"/>
          </p:cNvSpPr>
          <p:nvPr>
            <p:ph type="subTitle" idx="1"/>
          </p:nvPr>
        </p:nvSpPr>
        <p:spPr>
          <a:xfrm>
            <a:off x="4419600" y="3581400"/>
            <a:ext cx="4191000" cy="2457450"/>
          </a:xfrm>
        </p:spPr>
        <p:txBody>
          <a:bodyPr/>
          <a:lstStyle/>
          <a:p>
            <a:pPr algn="r"/>
            <a:r>
              <a:rPr lang="en-US" altLang="en-US"/>
              <a:t>Low Simultaneous Processing from Helping Children Learn</a:t>
            </a:r>
          </a:p>
        </p:txBody>
      </p:sp>
      <p:pic>
        <p:nvPicPr>
          <p:cNvPr id="961541" name="Picture 5" descr="DSCN0440"/>
          <p:cNvPicPr>
            <a:picLocks noChangeAspect="1" noChangeArrowheads="1"/>
          </p:cNvPicPr>
          <p:nvPr/>
        </p:nvPicPr>
        <p:blipFill>
          <a:blip r:embed="rId2" cstate="print">
            <a:lum bright="6000" contrast="12000"/>
            <a:extLst>
              <a:ext uri="{28A0092B-C50C-407E-A947-70E740481C1C}">
                <a14:useLocalDpi xmlns:a14="http://schemas.microsoft.com/office/drawing/2010/main" val="0"/>
              </a:ext>
            </a:extLst>
          </a:blip>
          <a:srcRect/>
          <a:stretch>
            <a:fillRect/>
          </a:stretch>
        </p:blipFill>
        <p:spPr bwMode="auto">
          <a:xfrm>
            <a:off x="873125" y="2764366"/>
            <a:ext cx="3241675" cy="2806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4426167"/>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767080" y="7253288"/>
            <a:ext cx="2768600" cy="365125"/>
          </a:xfrm>
          <a:prstGeom prst="rect">
            <a:avLst/>
          </a:prstGeom>
        </p:spPr>
        <p:txBody>
          <a:bodyPr/>
          <a:lstStyle/>
          <a:p>
            <a:fld id="{11EE7A9A-2952-40F5-9BA3-50DCA181341D}" type="slidenum">
              <a:rPr lang="en-US" altLang="en-US"/>
              <a:pPr/>
              <a:t>248</a:t>
            </a:fld>
            <a:endParaRPr lang="en-US" altLang="en-US"/>
          </a:p>
        </p:txBody>
      </p:sp>
      <p:sp>
        <p:nvSpPr>
          <p:cNvPr id="962562" name="Rectangle 2"/>
          <p:cNvSpPr>
            <a:spLocks noGrp="1" noChangeArrowheads="1"/>
          </p:cNvSpPr>
          <p:nvPr>
            <p:ph type="title"/>
          </p:nvPr>
        </p:nvSpPr>
        <p:spPr/>
        <p:txBody>
          <a:bodyPr/>
          <a:lstStyle/>
          <a:p>
            <a:r>
              <a:rPr lang="en-US" altLang="en-US"/>
              <a:t>Jeremy</a:t>
            </a:r>
          </a:p>
        </p:txBody>
      </p:sp>
      <p:sp>
        <p:nvSpPr>
          <p:cNvPr id="962563" name="Rectangle 3"/>
          <p:cNvSpPr>
            <a:spLocks noGrp="1" noChangeArrowheads="1"/>
          </p:cNvSpPr>
          <p:nvPr>
            <p:ph type="body" idx="1"/>
          </p:nvPr>
        </p:nvSpPr>
        <p:spPr/>
        <p:txBody>
          <a:bodyPr/>
          <a:lstStyle/>
          <a:p>
            <a:r>
              <a:rPr lang="en-US" altLang="en-US"/>
              <a:t>Likable social fifth grade student</a:t>
            </a:r>
          </a:p>
          <a:p>
            <a:r>
              <a:rPr lang="en-US" altLang="en-US"/>
              <a:t>Paid attention, worked hard</a:t>
            </a:r>
          </a:p>
          <a:p>
            <a:r>
              <a:rPr lang="en-US" altLang="en-US"/>
              <a:t>Sometimes he got confused</a:t>
            </a:r>
          </a:p>
          <a:p>
            <a:pPr lvl="1"/>
            <a:r>
              <a:rPr lang="en-US" altLang="en-US"/>
              <a:t>Had problems finding his way at school</a:t>
            </a:r>
          </a:p>
          <a:p>
            <a:pPr lvl="1"/>
            <a:r>
              <a:rPr lang="en-US" altLang="en-US"/>
              <a:t>Missed the main idea</a:t>
            </a:r>
          </a:p>
          <a:p>
            <a:pPr lvl="1"/>
            <a:r>
              <a:rPr lang="en-US" altLang="en-US"/>
              <a:t>Integration of ideas was difficult</a:t>
            </a:r>
          </a:p>
          <a:p>
            <a:pPr lvl="1"/>
            <a:r>
              <a:rPr lang="en-US" altLang="en-US"/>
              <a:t>Trouble grasping new concepts</a:t>
            </a:r>
          </a:p>
          <a:p>
            <a:pPr lvl="1"/>
            <a:r>
              <a:rPr lang="en-US" altLang="en-US"/>
              <a:t>Couldn’t pick out important parts of problems</a:t>
            </a:r>
          </a:p>
          <a:p>
            <a:pPr lvl="1"/>
            <a:r>
              <a:rPr lang="en-US" altLang="en-US"/>
              <a:t>Did not use context cues</a:t>
            </a:r>
          </a:p>
        </p:txBody>
      </p:sp>
    </p:spTree>
    <p:extLst>
      <p:ext uri="{BB962C8B-B14F-4D97-AF65-F5344CB8AC3E}">
        <p14:creationId xmlns:p14="http://schemas.microsoft.com/office/powerpoint/2010/main" val="2569512932"/>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767080" y="7253288"/>
            <a:ext cx="2768600" cy="365125"/>
          </a:xfrm>
          <a:prstGeom prst="rect">
            <a:avLst/>
          </a:prstGeom>
        </p:spPr>
        <p:txBody>
          <a:bodyPr/>
          <a:lstStyle/>
          <a:p>
            <a:fld id="{ABB43D69-A986-407D-9D10-26129AAC2F82}" type="slidenum">
              <a:rPr lang="en-US" altLang="en-US"/>
              <a:pPr/>
              <a:t>249</a:t>
            </a:fld>
            <a:endParaRPr lang="en-US" altLang="en-US"/>
          </a:p>
        </p:txBody>
      </p:sp>
      <p:sp>
        <p:nvSpPr>
          <p:cNvPr id="963586" name="Rectangle 2"/>
          <p:cNvSpPr>
            <a:spLocks noGrp="1" noChangeArrowheads="1"/>
          </p:cNvSpPr>
          <p:nvPr>
            <p:ph type="title"/>
          </p:nvPr>
        </p:nvSpPr>
        <p:spPr/>
        <p:txBody>
          <a:bodyPr/>
          <a:lstStyle/>
          <a:p>
            <a:r>
              <a:rPr lang="en-US" altLang="en-US"/>
              <a:t>Jeremy</a:t>
            </a:r>
          </a:p>
        </p:txBody>
      </p:sp>
      <p:pic>
        <p:nvPicPr>
          <p:cNvPr id="963588" name="Picture 4" descr="DSCN0441"/>
          <p:cNvPicPr>
            <a:picLocks noChangeAspect="1" noChangeArrowheads="1"/>
          </p:cNvPicPr>
          <p:nvPr/>
        </p:nvPicPr>
        <p:blipFill>
          <a:blip r:embed="rId2" cstate="print">
            <a:lum contrast="24000"/>
            <a:extLst>
              <a:ext uri="{28A0092B-C50C-407E-A947-70E740481C1C}">
                <a14:useLocalDpi xmlns:a14="http://schemas.microsoft.com/office/drawing/2010/main" val="0"/>
              </a:ext>
            </a:extLst>
          </a:blip>
          <a:srcRect/>
          <a:stretch>
            <a:fillRect/>
          </a:stretch>
        </p:blipFill>
        <p:spPr bwMode="auto">
          <a:xfrm>
            <a:off x="711200" y="1168400"/>
            <a:ext cx="7680325" cy="51435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Chart 5"/>
          <p:cNvGraphicFramePr/>
          <p:nvPr>
            <p:extLst>
              <p:ext uri="{D42A27DB-BD31-4B8C-83A1-F6EECF244321}">
                <p14:modId xmlns:p14="http://schemas.microsoft.com/office/powerpoint/2010/main" val="3740258004"/>
              </p:ext>
            </p:extLst>
          </p:nvPr>
        </p:nvGraphicFramePr>
        <p:xfrm>
          <a:off x="6819900" y="0"/>
          <a:ext cx="2324100" cy="214683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752767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CAS2 Online Score &amp; Report</a:t>
            </a:r>
          </a:p>
        </p:txBody>
      </p:sp>
      <p:sp>
        <p:nvSpPr>
          <p:cNvPr id="5" name="Slide Number Placeholder 4"/>
          <p:cNvSpPr>
            <a:spLocks noGrp="1"/>
          </p:cNvSpPr>
          <p:nvPr>
            <p:ph type="sldNum" sz="quarter" idx="12"/>
          </p:nvPr>
        </p:nvSpPr>
        <p:spPr/>
        <p:txBody>
          <a:bodyPr/>
          <a:lstStyle/>
          <a:p>
            <a:pPr>
              <a:defRPr/>
            </a:pPr>
            <a:fld id="{B5038878-31BC-41E9-8299-8AFEA2B13F5C}" type="slidenum">
              <a:rPr lang="en-US" smtClean="0"/>
              <a:pPr>
                <a:defRPr/>
              </a:pPr>
              <a:t>25</a:t>
            </a:fld>
            <a:endParaRPr lang="en-US" dirty="0"/>
          </a:p>
        </p:txBody>
      </p:sp>
      <p:pic>
        <p:nvPicPr>
          <p:cNvPr id="4" name="Picture 3" descr="CAS2 Exam Summary - Mozilla Firefox"/>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806700" y="1292570"/>
            <a:ext cx="6121400" cy="5019330"/>
          </a:xfrm>
          <a:prstGeom prst="rect">
            <a:avLst/>
          </a:prstGeom>
        </p:spPr>
      </p:pic>
      <p:sp>
        <p:nvSpPr>
          <p:cNvPr id="6" name="Rounded Rectangular Callout 5"/>
          <p:cNvSpPr/>
          <p:nvPr/>
        </p:nvSpPr>
        <p:spPr>
          <a:xfrm>
            <a:off x="292100" y="1968500"/>
            <a:ext cx="2514600" cy="3949700"/>
          </a:xfrm>
          <a:prstGeom prst="wedgeRoundRectCallout">
            <a:avLst>
              <a:gd name="adj1" fmla="val 193291"/>
              <a:gd name="adj2" fmla="val -54939"/>
              <a:gd name="adj3" fmla="val 16667"/>
            </a:avLst>
          </a:prstGeom>
          <a:solidFill>
            <a:srgbClr val="FFFFD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Online program includes PASS handouts from Helping Children Learn (2</a:t>
            </a:r>
            <a:r>
              <a:rPr lang="en-US" baseline="30000" dirty="0">
                <a:solidFill>
                  <a:schemeClr val="tx1"/>
                </a:solidFill>
              </a:rPr>
              <a:t>nd</a:t>
            </a:r>
            <a:r>
              <a:rPr lang="en-US" dirty="0">
                <a:solidFill>
                  <a:schemeClr val="tx1"/>
                </a:solidFill>
              </a:rPr>
              <a:t> Edition) in English and Spanish</a:t>
            </a:r>
          </a:p>
        </p:txBody>
      </p:sp>
    </p:spTree>
    <p:extLst>
      <p:ext uri="{BB962C8B-B14F-4D97-AF65-F5344CB8AC3E}">
        <p14:creationId xmlns:p14="http://schemas.microsoft.com/office/powerpoint/2010/main" val="3466376760"/>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767080" y="7253288"/>
            <a:ext cx="2768600" cy="365125"/>
          </a:xfrm>
          <a:prstGeom prst="rect">
            <a:avLst/>
          </a:prstGeom>
        </p:spPr>
        <p:txBody>
          <a:bodyPr/>
          <a:lstStyle/>
          <a:p>
            <a:fld id="{FB4D885D-1161-4191-8784-60E7B5F0DD0F}" type="slidenum">
              <a:rPr lang="en-US" altLang="en-US"/>
              <a:pPr/>
              <a:t>250</a:t>
            </a:fld>
            <a:endParaRPr lang="en-US" altLang="en-US"/>
          </a:p>
        </p:txBody>
      </p:sp>
      <p:sp>
        <p:nvSpPr>
          <p:cNvPr id="964610" name="Rectangle 2"/>
          <p:cNvSpPr>
            <a:spLocks noGrp="1" noChangeArrowheads="1"/>
          </p:cNvSpPr>
          <p:nvPr>
            <p:ph type="title"/>
          </p:nvPr>
        </p:nvSpPr>
        <p:spPr/>
        <p:txBody>
          <a:bodyPr/>
          <a:lstStyle/>
          <a:p>
            <a:r>
              <a:rPr lang="en-US" altLang="en-US"/>
              <a:t>Jeremy</a:t>
            </a:r>
          </a:p>
        </p:txBody>
      </p:sp>
      <p:sp>
        <p:nvSpPr>
          <p:cNvPr id="964611" name="Rectangle 3"/>
          <p:cNvSpPr>
            <a:spLocks noGrp="1" noChangeArrowheads="1"/>
          </p:cNvSpPr>
          <p:nvPr>
            <p:ph type="body" idx="1"/>
          </p:nvPr>
        </p:nvSpPr>
        <p:spPr/>
        <p:txBody>
          <a:bodyPr/>
          <a:lstStyle/>
          <a:p>
            <a:r>
              <a:rPr lang="en-US" altLang="en-US"/>
              <a:t>Story Grammar for Reading Comprehension (p. 77)</a:t>
            </a:r>
          </a:p>
          <a:p>
            <a:r>
              <a:rPr lang="en-US" altLang="en-US"/>
              <a:t>Story Grammar for Writing (p. 101)</a:t>
            </a:r>
          </a:p>
          <a:p>
            <a:r>
              <a:rPr lang="en-US" altLang="en-US"/>
              <a:t>Seven Step Strategy for Math Word Problems (p. 121)</a:t>
            </a:r>
          </a:p>
        </p:txBody>
      </p:sp>
    </p:spTree>
    <p:extLst>
      <p:ext uri="{BB962C8B-B14F-4D97-AF65-F5344CB8AC3E}">
        <p14:creationId xmlns:p14="http://schemas.microsoft.com/office/powerpoint/2010/main" val="3464504972"/>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4294967295"/>
          </p:nvPr>
        </p:nvSpPr>
        <p:spPr>
          <a:xfrm>
            <a:off x="767080" y="7253288"/>
            <a:ext cx="2768600" cy="365125"/>
          </a:xfrm>
          <a:prstGeom prst="rect">
            <a:avLst/>
          </a:prstGeom>
        </p:spPr>
        <p:txBody>
          <a:bodyPr/>
          <a:lstStyle/>
          <a:p>
            <a:fld id="{FF123A2F-DF3C-44FF-B4E5-A15E7D965478}" type="slidenum">
              <a:rPr lang="en-US" altLang="en-US"/>
              <a:pPr/>
              <a:t>251</a:t>
            </a:fld>
            <a:endParaRPr lang="en-US" altLang="en-US"/>
          </a:p>
        </p:txBody>
      </p:sp>
      <p:sp>
        <p:nvSpPr>
          <p:cNvPr id="965634" name="Rectangle 2"/>
          <p:cNvSpPr>
            <a:spLocks noGrp="1" noChangeArrowheads="1"/>
          </p:cNvSpPr>
          <p:nvPr>
            <p:ph type="title"/>
          </p:nvPr>
        </p:nvSpPr>
        <p:spPr/>
        <p:txBody>
          <a:bodyPr/>
          <a:lstStyle/>
          <a:p>
            <a:r>
              <a:rPr lang="en-US" altLang="en-US"/>
              <a:t>Jeremy</a:t>
            </a:r>
          </a:p>
        </p:txBody>
      </p:sp>
      <p:sp>
        <p:nvSpPr>
          <p:cNvPr id="965635" name="Rectangle 3"/>
          <p:cNvSpPr>
            <a:spLocks noGrp="1" noChangeArrowheads="1"/>
          </p:cNvSpPr>
          <p:nvPr>
            <p:ph type="body" idx="1"/>
          </p:nvPr>
        </p:nvSpPr>
        <p:spPr>
          <a:xfrm>
            <a:off x="685800" y="1270000"/>
            <a:ext cx="3200400" cy="4826000"/>
          </a:xfrm>
        </p:spPr>
        <p:txBody>
          <a:bodyPr/>
          <a:lstStyle/>
          <a:p>
            <a:r>
              <a:rPr lang="en-US" altLang="en-US"/>
              <a:t>Story maps give Jeremy a graphic way of organizaing relevant information</a:t>
            </a:r>
          </a:p>
        </p:txBody>
      </p:sp>
      <p:pic>
        <p:nvPicPr>
          <p:cNvPr id="965636" name="Picture 4" descr="DSCN0482"/>
          <p:cNvPicPr>
            <a:picLocks noChangeAspect="1" noChangeArrowheads="1"/>
          </p:cNvPicPr>
          <p:nvPr/>
        </p:nvPicPr>
        <p:blipFill>
          <a:blip r:embed="rId2" cstate="print">
            <a:lum bright="12000" contrast="18000"/>
            <a:extLst>
              <a:ext uri="{28A0092B-C50C-407E-A947-70E740481C1C}">
                <a14:useLocalDpi xmlns:a14="http://schemas.microsoft.com/office/drawing/2010/main" val="0"/>
              </a:ext>
            </a:extLst>
          </a:blip>
          <a:srcRect/>
          <a:stretch>
            <a:fillRect/>
          </a:stretch>
        </p:blipFill>
        <p:spPr bwMode="auto">
          <a:xfrm>
            <a:off x="3997325" y="0"/>
            <a:ext cx="5146675" cy="7477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4270737"/>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4294967295"/>
          </p:nvPr>
        </p:nvSpPr>
        <p:spPr>
          <a:xfrm>
            <a:off x="767080" y="7253288"/>
            <a:ext cx="2768600" cy="365125"/>
          </a:xfrm>
          <a:prstGeom prst="rect">
            <a:avLst/>
          </a:prstGeom>
        </p:spPr>
        <p:txBody>
          <a:bodyPr/>
          <a:lstStyle/>
          <a:p>
            <a:fld id="{93DACA5F-51EA-4E34-A1D5-16677D63E89D}" type="slidenum">
              <a:rPr lang="en-US" altLang="en-US"/>
              <a:pPr/>
              <a:t>252</a:t>
            </a:fld>
            <a:endParaRPr lang="en-US" altLang="en-US"/>
          </a:p>
        </p:txBody>
      </p:sp>
      <p:sp>
        <p:nvSpPr>
          <p:cNvPr id="966658" name="Rectangle 2"/>
          <p:cNvSpPr>
            <a:spLocks noGrp="1" noChangeArrowheads="1"/>
          </p:cNvSpPr>
          <p:nvPr>
            <p:ph type="title"/>
          </p:nvPr>
        </p:nvSpPr>
        <p:spPr/>
        <p:txBody>
          <a:bodyPr/>
          <a:lstStyle/>
          <a:p>
            <a:r>
              <a:rPr lang="en-US" altLang="en-US"/>
              <a:t>Jeremy</a:t>
            </a:r>
          </a:p>
        </p:txBody>
      </p:sp>
      <p:sp>
        <p:nvSpPr>
          <p:cNvPr id="966661" name="Rectangle 5"/>
          <p:cNvSpPr>
            <a:spLocks noGrp="1" noChangeArrowheads="1"/>
          </p:cNvSpPr>
          <p:nvPr>
            <p:ph type="body" idx="1"/>
          </p:nvPr>
        </p:nvSpPr>
        <p:spPr>
          <a:xfrm>
            <a:off x="685800" y="1270000"/>
            <a:ext cx="3200400" cy="4826000"/>
          </a:xfrm>
          <a:noFill/>
          <a:ln/>
        </p:spPr>
        <p:txBody>
          <a:bodyPr/>
          <a:lstStyle/>
          <a:p>
            <a:r>
              <a:rPr lang="en-US" altLang="en-US"/>
              <a:t>Story plans also help Jeremy see how text is or can be organized</a:t>
            </a:r>
          </a:p>
        </p:txBody>
      </p:sp>
      <p:pic>
        <p:nvPicPr>
          <p:cNvPr id="966663" name="Picture 7" descr="DSCN0486"/>
          <p:cNvPicPr>
            <a:picLocks noChangeAspect="1" noChangeArrowheads="1"/>
          </p:cNvPicPr>
          <p:nvPr/>
        </p:nvPicPr>
        <p:blipFill>
          <a:blip r:embed="rId2" cstate="print">
            <a:lum bright="6000" contrast="30000"/>
            <a:extLst>
              <a:ext uri="{28A0092B-C50C-407E-A947-70E740481C1C}">
                <a14:useLocalDpi xmlns:a14="http://schemas.microsoft.com/office/drawing/2010/main" val="0"/>
              </a:ext>
            </a:extLst>
          </a:blip>
          <a:srcRect/>
          <a:stretch>
            <a:fillRect/>
          </a:stretch>
        </p:blipFill>
        <p:spPr bwMode="auto">
          <a:xfrm>
            <a:off x="4308475" y="0"/>
            <a:ext cx="48355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4790178"/>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4294967295"/>
          </p:nvPr>
        </p:nvSpPr>
        <p:spPr>
          <a:xfrm>
            <a:off x="767080" y="7253288"/>
            <a:ext cx="2768600" cy="365125"/>
          </a:xfrm>
          <a:prstGeom prst="rect">
            <a:avLst/>
          </a:prstGeom>
        </p:spPr>
        <p:txBody>
          <a:bodyPr/>
          <a:lstStyle/>
          <a:p>
            <a:fld id="{BC6DAFCC-76C0-49DA-BDE7-9417D9D3926A}" type="slidenum">
              <a:rPr lang="en-US" altLang="en-US"/>
              <a:pPr/>
              <a:t>253</a:t>
            </a:fld>
            <a:endParaRPr lang="en-US" altLang="en-US"/>
          </a:p>
        </p:txBody>
      </p:sp>
      <p:sp>
        <p:nvSpPr>
          <p:cNvPr id="967682" name="Rectangle 2"/>
          <p:cNvSpPr>
            <a:spLocks noGrp="1" noChangeArrowheads="1"/>
          </p:cNvSpPr>
          <p:nvPr>
            <p:ph type="title"/>
          </p:nvPr>
        </p:nvSpPr>
        <p:spPr/>
        <p:txBody>
          <a:bodyPr/>
          <a:lstStyle/>
          <a:p>
            <a:r>
              <a:rPr lang="en-US" altLang="en-US"/>
              <a:t>Jeremy</a:t>
            </a:r>
          </a:p>
        </p:txBody>
      </p:sp>
      <p:pic>
        <p:nvPicPr>
          <p:cNvPr id="967683" name="Picture 3" descr="DSCN0482"/>
          <p:cNvPicPr>
            <a:picLocks noChangeAspect="1" noChangeArrowheads="1"/>
          </p:cNvPicPr>
          <p:nvPr/>
        </p:nvPicPr>
        <p:blipFill>
          <a:blip r:embed="rId2" cstate="print">
            <a:lum bright="12000" contrast="30000"/>
            <a:extLst>
              <a:ext uri="{28A0092B-C50C-407E-A947-70E740481C1C}">
                <a14:useLocalDpi xmlns:a14="http://schemas.microsoft.com/office/drawing/2010/main" val="0"/>
              </a:ext>
            </a:extLst>
          </a:blip>
          <a:srcRect/>
          <a:stretch>
            <a:fillRect/>
          </a:stretch>
        </p:blipFill>
        <p:spPr bwMode="auto">
          <a:xfrm>
            <a:off x="4032250" y="0"/>
            <a:ext cx="5111750" cy="7632700"/>
          </a:xfrm>
          <a:prstGeom prst="rect">
            <a:avLst/>
          </a:prstGeom>
          <a:noFill/>
          <a:extLst>
            <a:ext uri="{909E8E84-426E-40DD-AFC4-6F175D3DCCD1}">
              <a14:hiddenFill xmlns:a14="http://schemas.microsoft.com/office/drawing/2010/main">
                <a:solidFill>
                  <a:srgbClr val="FFFFFF"/>
                </a:solidFill>
              </a14:hiddenFill>
            </a:ext>
          </a:extLst>
        </p:spPr>
      </p:pic>
      <p:sp>
        <p:nvSpPr>
          <p:cNvPr id="967684" name="Rectangle 4"/>
          <p:cNvSpPr>
            <a:spLocks noGrp="1" noChangeArrowheads="1"/>
          </p:cNvSpPr>
          <p:nvPr>
            <p:ph type="body" idx="1"/>
          </p:nvPr>
        </p:nvSpPr>
        <p:spPr>
          <a:xfrm>
            <a:off x="685800" y="1270000"/>
            <a:ext cx="3200400" cy="4826000"/>
          </a:xfrm>
          <a:noFill/>
          <a:ln/>
        </p:spPr>
        <p:txBody>
          <a:bodyPr/>
          <a:lstStyle/>
          <a:p>
            <a:r>
              <a:rPr lang="en-US" altLang="en-US"/>
              <a:t>Story maps also help Jeremy see how information is organized</a:t>
            </a:r>
          </a:p>
        </p:txBody>
      </p:sp>
    </p:spTree>
    <p:extLst>
      <p:ext uri="{BB962C8B-B14F-4D97-AF65-F5344CB8AC3E}">
        <p14:creationId xmlns:p14="http://schemas.microsoft.com/office/powerpoint/2010/main" val="1669003985"/>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586" name="Rectangle 2"/>
          <p:cNvSpPr>
            <a:spLocks noGrp="1" noChangeArrowheads="1"/>
          </p:cNvSpPr>
          <p:nvPr>
            <p:ph type="ctrTitle"/>
          </p:nvPr>
        </p:nvSpPr>
        <p:spPr/>
        <p:txBody>
          <a:bodyPr/>
          <a:lstStyle/>
          <a:p>
            <a:pPr eaLnBrk="1" fontAlgn="auto" hangingPunct="1">
              <a:spcAft>
                <a:spcPts val="0"/>
              </a:spcAft>
              <a:defRPr/>
            </a:pPr>
            <a:r>
              <a:rPr lang="en-US"/>
              <a:t>Conclusions</a:t>
            </a:r>
          </a:p>
        </p:txBody>
      </p:sp>
      <p:sp>
        <p:nvSpPr>
          <p:cNvPr id="324611" name="Rectangle 3"/>
          <p:cNvSpPr>
            <a:spLocks noGrp="1" noChangeArrowheads="1"/>
          </p:cNvSpPr>
          <p:nvPr>
            <p:ph type="subTitle" idx="1"/>
          </p:nvPr>
        </p:nvSpPr>
        <p:spPr>
          <a:xfrm>
            <a:off x="685800" y="3611563"/>
            <a:ext cx="7772400" cy="1200150"/>
          </a:xfrm>
        </p:spPr>
        <p:txBody>
          <a:bodyPr/>
          <a:lstStyle/>
          <a:p>
            <a:pPr marR="0" eaLnBrk="1" hangingPunct="1"/>
            <a:r>
              <a:rPr lang="en-US"/>
              <a:t>Main Points and Implications</a:t>
            </a:r>
          </a:p>
        </p:txBody>
      </p:sp>
      <p:sp>
        <p:nvSpPr>
          <p:cNvPr id="324612" name="Rectangle 7"/>
          <p:cNvSpPr>
            <a:spLocks noGrp="1" noChangeArrowheads="1"/>
          </p:cNvSpPr>
          <p:nvPr>
            <p:ph type="sldNum" sz="quarter" idx="12"/>
          </p:nvPr>
        </p:nvSpPr>
        <p:spPr bwMode="auto">
          <a:ln>
            <a:miter lim="800000"/>
            <a:headEnd/>
            <a:tailEnd/>
          </a:ln>
        </p:spPr>
        <p:txBody>
          <a:bodyPr wrap="square" lIns="91440" tIns="45720" rIns="91440" bIns="45720" numCol="1" anchorCtr="0" compatLnSpc="1">
            <a:prstTxWarp prst="textNoShape">
              <a:avLst/>
            </a:prstTxWarp>
          </a:bodyPr>
          <a:lstStyle/>
          <a:p>
            <a:pPr>
              <a:defRPr/>
            </a:pPr>
            <a:fld id="{4643CBF3-36A8-45B0-B554-97817F362126}" type="slidenum">
              <a:rPr lang="en-US" smtClean="0"/>
              <a:pPr>
                <a:defRPr/>
              </a:pPr>
              <a:t>254</a:t>
            </a:fld>
            <a:endParaRPr lang="en-US"/>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800" b="1" dirty="0"/>
              <a:t>A neurocognitive approach </a:t>
            </a:r>
            <a:r>
              <a:rPr lang="en-US" sz="2800" dirty="0"/>
              <a:t>to assessment is a modern way to conceptualize </a:t>
            </a:r>
            <a:r>
              <a:rPr lang="en-US" sz="2800"/>
              <a:t>cognitive functioning</a:t>
            </a:r>
            <a:endParaRPr lang="en-US" sz="2800" dirty="0"/>
          </a:p>
          <a:p>
            <a:pPr lvl="1"/>
            <a:r>
              <a:rPr lang="en-US" dirty="0"/>
              <a:t>Traditional IQ tests serve an important role in our field but they have limitations in today’s world</a:t>
            </a:r>
          </a:p>
          <a:p>
            <a:r>
              <a:rPr lang="en-US" dirty="0"/>
              <a:t>PASS theory as measured by CAS provides a way to measure “basic psychological processes”</a:t>
            </a:r>
          </a:p>
          <a:p>
            <a:r>
              <a:rPr lang="en-US" dirty="0"/>
              <a:t>Research shows that </a:t>
            </a:r>
          </a:p>
          <a:p>
            <a:pPr lvl="1"/>
            <a:r>
              <a:rPr lang="en-US" dirty="0"/>
              <a:t>PASS profiles are useful for eligibility determination</a:t>
            </a:r>
          </a:p>
          <a:p>
            <a:pPr lvl="1"/>
            <a:r>
              <a:rPr lang="en-US" dirty="0"/>
              <a:t>PASS is very appropriate for diverse populations</a:t>
            </a:r>
          </a:p>
          <a:p>
            <a:pPr lvl="1"/>
            <a:r>
              <a:rPr lang="en-US" dirty="0"/>
              <a:t>PASS leads to Instructional design</a:t>
            </a:r>
          </a:p>
          <a:p>
            <a:endParaRPr lang="en-US" dirty="0"/>
          </a:p>
        </p:txBody>
      </p:sp>
      <p:sp>
        <p:nvSpPr>
          <p:cNvPr id="3" name="Title 2"/>
          <p:cNvSpPr>
            <a:spLocks noGrp="1"/>
          </p:cNvSpPr>
          <p:nvPr>
            <p:ph type="title"/>
          </p:nvPr>
        </p:nvSpPr>
        <p:spPr/>
        <p:txBody>
          <a:bodyPr/>
          <a:lstStyle/>
          <a:p>
            <a:r>
              <a:rPr lang="en-US" dirty="0"/>
              <a:t>Conclusions</a:t>
            </a:r>
          </a:p>
        </p:txBody>
      </p:sp>
      <p:sp>
        <p:nvSpPr>
          <p:cNvPr id="5" name="Slide Number Placeholder 4"/>
          <p:cNvSpPr>
            <a:spLocks noGrp="1"/>
          </p:cNvSpPr>
          <p:nvPr>
            <p:ph type="sldNum" sz="quarter" idx="12"/>
          </p:nvPr>
        </p:nvSpPr>
        <p:spPr/>
        <p:txBody>
          <a:bodyPr/>
          <a:lstStyle/>
          <a:p>
            <a:pPr>
              <a:defRPr/>
            </a:pPr>
            <a:fld id="{B5038878-31BC-41E9-8299-8AFEA2B13F5C}" type="slidenum">
              <a:rPr lang="en-US" smtClean="0"/>
              <a:pPr>
                <a:defRPr/>
              </a:pPr>
              <a:t>255</a:t>
            </a:fld>
            <a:endParaRPr lang="en-US"/>
          </a:p>
        </p:txBody>
      </p:sp>
    </p:spTree>
    <p:extLst>
      <p:ext uri="{BB962C8B-B14F-4D97-AF65-F5344CB8AC3E}">
        <p14:creationId xmlns:p14="http://schemas.microsoft.com/office/powerpoint/2010/main" val="2862650027"/>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800" dirty="0"/>
              <a:t>It is time to move beyond the IQ tests built on the Army Mental Tests of the early 1900s</a:t>
            </a:r>
          </a:p>
          <a:p>
            <a:r>
              <a:rPr lang="en-US" sz="2800" dirty="0"/>
              <a:t>We can advance the field by moving toward theoretically based approaches to defining and measuring abilities</a:t>
            </a:r>
          </a:p>
          <a:p>
            <a:r>
              <a:rPr lang="en-US" sz="2800" dirty="0"/>
              <a:t>Uniting a modern approach with its application to instruction will allow us to better assess and educate students for the future</a:t>
            </a:r>
          </a:p>
          <a:p>
            <a:r>
              <a:rPr lang="en-US" sz="2800" dirty="0"/>
              <a:t>Thank you…</a:t>
            </a:r>
          </a:p>
          <a:p>
            <a:endParaRPr lang="en-US" sz="2800" dirty="0"/>
          </a:p>
        </p:txBody>
      </p:sp>
      <p:sp>
        <p:nvSpPr>
          <p:cNvPr id="3" name="Title 2"/>
          <p:cNvSpPr>
            <a:spLocks noGrp="1"/>
          </p:cNvSpPr>
          <p:nvPr>
            <p:ph type="title"/>
          </p:nvPr>
        </p:nvSpPr>
        <p:spPr/>
        <p:txBody>
          <a:bodyPr/>
          <a:lstStyle/>
          <a:p>
            <a:r>
              <a:rPr lang="en-US" dirty="0"/>
              <a:t>Conclusions</a:t>
            </a:r>
          </a:p>
        </p:txBody>
      </p:sp>
      <p:sp>
        <p:nvSpPr>
          <p:cNvPr id="5" name="Slide Number Placeholder 4"/>
          <p:cNvSpPr>
            <a:spLocks noGrp="1"/>
          </p:cNvSpPr>
          <p:nvPr>
            <p:ph type="sldNum" sz="quarter" idx="12"/>
          </p:nvPr>
        </p:nvSpPr>
        <p:spPr/>
        <p:txBody>
          <a:bodyPr/>
          <a:lstStyle/>
          <a:p>
            <a:pPr>
              <a:defRPr/>
            </a:pPr>
            <a:fld id="{B5038878-31BC-41E9-8299-8AFEA2B13F5C}" type="slidenum">
              <a:rPr lang="en-US" smtClean="0"/>
              <a:pPr>
                <a:defRPr/>
              </a:pPr>
              <a:t>256</a:t>
            </a:fld>
            <a:endParaRPr lang="en-US"/>
          </a:p>
        </p:txBody>
      </p:sp>
    </p:spTree>
    <p:extLst>
      <p:ext uri="{BB962C8B-B14F-4D97-AF65-F5344CB8AC3E}">
        <p14:creationId xmlns:p14="http://schemas.microsoft.com/office/powerpoint/2010/main" val="17844653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CAS2: Brief</a:t>
            </a:r>
            <a:br>
              <a:rPr lang="en-US" dirty="0"/>
            </a:br>
            <a:endParaRPr lang="en-US" dirty="0"/>
          </a:p>
        </p:txBody>
      </p:sp>
      <p:sp>
        <p:nvSpPr>
          <p:cNvPr id="6" name="Text Placeholder 5"/>
          <p:cNvSpPr>
            <a:spLocks noGrp="1"/>
          </p:cNvSpPr>
          <p:nvPr>
            <p:ph type="body" idx="1"/>
          </p:nvPr>
        </p:nvSpPr>
        <p:spPr/>
        <p:txBody>
          <a:bodyPr/>
          <a:lstStyle/>
          <a:p>
            <a:r>
              <a:rPr lang="en-US" dirty="0"/>
              <a:t>Structure and features</a:t>
            </a:r>
          </a:p>
        </p:txBody>
      </p:sp>
      <p:sp>
        <p:nvSpPr>
          <p:cNvPr id="4" name="Slide Number Placeholder 3"/>
          <p:cNvSpPr>
            <a:spLocks noGrp="1"/>
          </p:cNvSpPr>
          <p:nvPr>
            <p:ph type="sldNum" sz="quarter" idx="12"/>
          </p:nvPr>
        </p:nvSpPr>
        <p:spPr/>
        <p:txBody>
          <a:bodyPr/>
          <a:lstStyle/>
          <a:p>
            <a:pPr>
              <a:defRPr/>
            </a:pPr>
            <a:fld id="{B5038878-31BC-41E9-8299-8AFEA2B13F5C}" type="slidenum">
              <a:rPr lang="en-US" smtClean="0"/>
              <a:pPr>
                <a:defRPr/>
              </a:pPr>
              <a:t>26</a:t>
            </a:fld>
            <a:endParaRPr lang="en-US" dirty="0"/>
          </a:p>
        </p:txBody>
      </p:sp>
      <p:pic>
        <p:nvPicPr>
          <p:cNvPr id="7" name="Picture 2" descr="C:\Users\Jack Naglieri\Documents\All Master Files\CAS2 PRO ED\CAS2 Covers FINAL\CAS2-Brief.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849" y="2881926"/>
            <a:ext cx="2280275" cy="341727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50361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solidFill>
            <a:srgbClr val="339966"/>
          </a:solidFill>
        </p:spPr>
        <p:txBody>
          <a:bodyPr>
            <a:normAutofit/>
          </a:bodyPr>
          <a:lstStyle/>
          <a:p>
            <a:r>
              <a:rPr lang="en-US" dirty="0">
                <a:solidFill>
                  <a:schemeClr val="bg1"/>
                </a:solidFill>
              </a:rPr>
              <a:t>CAS2: Brief for </a:t>
            </a:r>
            <a:r>
              <a:rPr lang="en-US" sz="3600" dirty="0">
                <a:solidFill>
                  <a:schemeClr val="bg1"/>
                </a:solidFill>
              </a:rPr>
              <a:t>Ages </a:t>
            </a:r>
            <a:r>
              <a:rPr lang="en-US" sz="3600" dirty="0">
                <a:solidFill>
                  <a:schemeClr val="bg1"/>
                </a:solidFill>
                <a:effectLst/>
              </a:rPr>
              <a:t>4</a:t>
            </a:r>
            <a:r>
              <a:rPr lang="en-US" sz="3600" dirty="0">
                <a:solidFill>
                  <a:schemeClr val="bg1"/>
                </a:solidFill>
              </a:rPr>
              <a:t>-18 years</a:t>
            </a:r>
            <a:endParaRPr lang="en-US" dirty="0">
              <a:solidFill>
                <a:schemeClr val="bg1"/>
              </a:solidFill>
            </a:endParaRPr>
          </a:p>
        </p:txBody>
      </p:sp>
      <p:sp>
        <p:nvSpPr>
          <p:cNvPr id="19" name="TextBox 18"/>
          <p:cNvSpPr txBox="1"/>
          <p:nvPr/>
        </p:nvSpPr>
        <p:spPr>
          <a:xfrm>
            <a:off x="6988063" y="-1905000"/>
            <a:ext cx="2159566" cy="369332"/>
          </a:xfrm>
          <a:prstGeom prst="rect">
            <a:avLst/>
          </a:prstGeom>
          <a:noFill/>
          <a:ln>
            <a:noFill/>
          </a:ln>
        </p:spPr>
        <p:txBody>
          <a:bodyPr wrap="none" rtlCol="0">
            <a:spAutoFit/>
          </a:bodyPr>
          <a:lstStyle/>
          <a:p>
            <a:pPr algn="ctr"/>
            <a:r>
              <a:rPr lang="en-US" dirty="0">
                <a:solidFill>
                  <a:schemeClr val="bg1"/>
                </a:solidFill>
                <a:latin typeface="Arial" panose="020B0604020202020204" pitchFamily="34" charset="0"/>
                <a:cs typeface="Arial" panose="020B0604020202020204" pitchFamily="34" charset="0"/>
              </a:rPr>
              <a:t>Interpretive Manual</a:t>
            </a:r>
          </a:p>
        </p:txBody>
      </p:sp>
      <p:pic>
        <p:nvPicPr>
          <p:cNvPr id="6" name="Picture 5" descr="photo(3) - Windows Photo Viewe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93251" y="1514475"/>
            <a:ext cx="3032505" cy="2945862"/>
          </a:xfrm>
          <a:prstGeom prst="rect">
            <a:avLst/>
          </a:prstGeom>
        </p:spPr>
      </p:pic>
      <p:pic>
        <p:nvPicPr>
          <p:cNvPr id="1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0330" y="1392053"/>
            <a:ext cx="2721270" cy="36622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6" name="Picture 2" descr="C:\Users\Jack Naglieri\Documents\All Master Files\CAS2 PRO ED\CAS 2 Brief Scale\cas2 brief images stim boo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rot="5400000">
            <a:off x="2409844" y="3517238"/>
            <a:ext cx="2388241" cy="3074081"/>
          </a:xfrm>
          <a:prstGeom prst="rect">
            <a:avLst/>
          </a:prstGeom>
          <a:noFill/>
          <a:ln>
            <a:solidFill>
              <a:srgbClr val="00B050"/>
            </a:solidFill>
          </a:ln>
          <a:extLst>
            <a:ext uri="{909E8E84-426E-40DD-AFC4-6F175D3DCCD1}">
              <a14:hiddenFill xmlns:a14="http://schemas.microsoft.com/office/drawing/2010/main">
                <a:solidFill>
                  <a:srgbClr val="FFFFFF"/>
                </a:solidFill>
              </a14:hiddenFill>
            </a:ext>
          </a:extLst>
        </p:spPr>
      </p:pic>
      <p:pic>
        <p:nvPicPr>
          <p:cNvPr id="15" name="Picture 2" descr="C:\Users\Jack Naglieri\Documents\All Master Files\CAS2 PRO ED\CAS2 Covers FINAL\CAS2-Brief.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80949" y="3346990"/>
            <a:ext cx="1925817" cy="288607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4029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idx="1"/>
          </p:nvPr>
        </p:nvSpPr>
        <p:spPr>
          <a:xfrm>
            <a:off x="462487" y="1219200"/>
            <a:ext cx="4071413" cy="4952999"/>
          </a:xfrm>
        </p:spPr>
        <p:txBody>
          <a:bodyPr>
            <a:normAutofit fontScale="92500" lnSpcReduction="10000"/>
          </a:bodyPr>
          <a:lstStyle/>
          <a:p>
            <a:pPr marL="290513" indent="-290513"/>
            <a:r>
              <a:rPr lang="en-US" dirty="0"/>
              <a:t>Give in 20 minutes</a:t>
            </a:r>
          </a:p>
          <a:p>
            <a:pPr marL="290513" indent="-290513"/>
            <a:r>
              <a:rPr lang="en-US" b="1" dirty="0"/>
              <a:t>Good for reevaluations</a:t>
            </a:r>
          </a:p>
          <a:p>
            <a:pPr marL="290513" indent="-290513"/>
            <a:r>
              <a:rPr lang="en-US" dirty="0"/>
              <a:t>Yields PASS and Total standard scores (</a:t>
            </a:r>
            <a:r>
              <a:rPr lang="en-US" dirty="0" err="1"/>
              <a:t>Mn</a:t>
            </a:r>
            <a:r>
              <a:rPr lang="en-US" dirty="0"/>
              <a:t> 100, SD 15)</a:t>
            </a:r>
          </a:p>
          <a:p>
            <a:pPr marL="290513" indent="-290513"/>
            <a:r>
              <a:rPr lang="en-US" dirty="0"/>
              <a:t>All items are different from CAS2</a:t>
            </a:r>
          </a:p>
          <a:p>
            <a:pPr marL="546101" lvl="1" indent="-290513"/>
            <a:r>
              <a:rPr lang="en-US" dirty="0"/>
              <a:t>Planned Codes</a:t>
            </a:r>
          </a:p>
          <a:p>
            <a:pPr marL="546101" lvl="1" indent="-290513"/>
            <a:r>
              <a:rPr lang="en-US" dirty="0"/>
              <a:t>Simultaneous Matrices</a:t>
            </a:r>
          </a:p>
          <a:p>
            <a:pPr marL="546101" lvl="1" indent="-290513"/>
            <a:r>
              <a:rPr lang="en-US" dirty="0"/>
              <a:t>Expressive Attention</a:t>
            </a:r>
          </a:p>
          <a:p>
            <a:pPr marL="290513" indent="-290513"/>
            <a:r>
              <a:rPr lang="en-US" dirty="0"/>
              <a:t>New Subtest</a:t>
            </a:r>
          </a:p>
          <a:p>
            <a:pPr marL="546101" lvl="1" indent="-290513"/>
            <a:r>
              <a:rPr lang="en-US" dirty="0"/>
              <a:t>Successive Digits (forward only)</a:t>
            </a:r>
          </a:p>
        </p:txBody>
      </p:sp>
      <p:sp>
        <p:nvSpPr>
          <p:cNvPr id="4" name="Slide Number Placeholder 3"/>
          <p:cNvSpPr>
            <a:spLocks noGrp="1"/>
          </p:cNvSpPr>
          <p:nvPr>
            <p:ph type="sldNum" sz="quarter" idx="12"/>
          </p:nvPr>
        </p:nvSpPr>
        <p:spPr/>
        <p:txBody>
          <a:bodyPr/>
          <a:lstStyle/>
          <a:p>
            <a:pPr>
              <a:defRPr/>
            </a:pPr>
            <a:fld id="{D95AB7BE-7518-4FC5-B061-EED165ADFA96}" type="slidenum">
              <a:rPr lang="en-US" smtClean="0"/>
              <a:pPr>
                <a:defRPr/>
              </a:pPr>
              <a:t>28</a:t>
            </a:fld>
            <a:endParaRPr lang="en-US"/>
          </a:p>
        </p:txBody>
      </p:sp>
      <p:sp>
        <p:nvSpPr>
          <p:cNvPr id="5" name="Title 4"/>
          <p:cNvSpPr>
            <a:spLocks noGrp="1"/>
          </p:cNvSpPr>
          <p:nvPr>
            <p:ph type="title"/>
          </p:nvPr>
        </p:nvSpPr>
        <p:spPr>
          <a:noFill/>
        </p:spPr>
        <p:txBody>
          <a:bodyPr>
            <a:normAutofit/>
          </a:bodyPr>
          <a:lstStyle/>
          <a:p>
            <a:r>
              <a:rPr lang="en-US" dirty="0"/>
              <a:t>CAS2: Brief</a:t>
            </a:r>
          </a:p>
        </p:txBody>
      </p:sp>
      <p:pic>
        <p:nvPicPr>
          <p:cNvPr id="737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1" y="448485"/>
            <a:ext cx="4600574" cy="6015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52550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65504"/>
            <a:ext cx="4114800" cy="4641787"/>
          </a:xfrm>
        </p:spPr>
        <p:txBody>
          <a:bodyPr/>
          <a:lstStyle/>
          <a:p>
            <a:r>
              <a:rPr lang="en-US" dirty="0"/>
              <a:t>Planned Codes is used for Planning ability</a:t>
            </a:r>
          </a:p>
          <a:p>
            <a:r>
              <a:rPr lang="en-US" dirty="0"/>
              <a:t>Eight items using numbers not letters as in CAS2 and different orientation of the pages</a:t>
            </a:r>
          </a:p>
        </p:txBody>
      </p:sp>
      <p:sp>
        <p:nvSpPr>
          <p:cNvPr id="3" name="Title 2"/>
          <p:cNvSpPr>
            <a:spLocks noGrp="1"/>
          </p:cNvSpPr>
          <p:nvPr>
            <p:ph type="title"/>
          </p:nvPr>
        </p:nvSpPr>
        <p:spPr/>
        <p:txBody>
          <a:bodyPr/>
          <a:lstStyle/>
          <a:p>
            <a:r>
              <a:rPr lang="en-US" dirty="0"/>
              <a:t>CAS2: Brief Scale</a:t>
            </a:r>
          </a:p>
        </p:txBody>
      </p:sp>
      <p:sp>
        <p:nvSpPr>
          <p:cNvPr id="5" name="Slide Number Placeholder 4"/>
          <p:cNvSpPr>
            <a:spLocks noGrp="1"/>
          </p:cNvSpPr>
          <p:nvPr>
            <p:ph type="sldNum" sz="quarter" idx="12"/>
          </p:nvPr>
        </p:nvSpPr>
        <p:spPr/>
        <p:txBody>
          <a:bodyPr/>
          <a:lstStyle/>
          <a:p>
            <a:pPr>
              <a:defRPr/>
            </a:pPr>
            <a:fld id="{B5038878-31BC-41E9-8299-8AFEA2B13F5C}" type="slidenum">
              <a:rPr lang="en-US" smtClean="0"/>
              <a:pPr>
                <a:defRPr/>
              </a:pPr>
              <a:t>29</a:t>
            </a:fld>
            <a:endParaRPr lang="en-US"/>
          </a:p>
        </p:txBody>
      </p:sp>
      <p:pic>
        <p:nvPicPr>
          <p:cNvPr id="1020931" name="Picture 3"/>
          <p:cNvPicPr>
            <a:picLocks noChangeAspect="1" noChangeArrowheads="1"/>
          </p:cNvPicPr>
          <p:nvPr/>
        </p:nvPicPr>
        <p:blipFill>
          <a:blip r:embed="rId3" cstate="print"/>
          <a:srcRect/>
          <a:stretch>
            <a:fillRect/>
          </a:stretch>
        </p:blipFill>
        <p:spPr bwMode="auto">
          <a:xfrm>
            <a:off x="5031335" y="1529254"/>
            <a:ext cx="3315922" cy="3934957"/>
          </a:xfrm>
          <a:prstGeom prst="rect">
            <a:avLst/>
          </a:prstGeom>
          <a:noFill/>
          <a:ln w="9525">
            <a:solidFill>
              <a:schemeClr val="accent1">
                <a:lumMod val="50000"/>
              </a:schemeClr>
            </a:solidFill>
            <a:miter lim="800000"/>
            <a:headEnd/>
            <a:tailEnd/>
          </a:ln>
        </p:spPr>
      </p:pic>
    </p:spTree>
    <p:extLst>
      <p:ext uri="{BB962C8B-B14F-4D97-AF65-F5344CB8AC3E}">
        <p14:creationId xmlns:p14="http://schemas.microsoft.com/office/powerpoint/2010/main" val="451071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8" presetClass="entr" presetSubtype="0" accel="100000" fill="hold" nodeType="clickEffect">
                                  <p:stCondLst>
                                    <p:cond delay="0"/>
                                  </p:stCondLst>
                                  <p:childTnLst>
                                    <p:set>
                                      <p:cBhvr>
                                        <p:cTn id="6" dur="1" fill="hold">
                                          <p:stCondLst>
                                            <p:cond delay="0"/>
                                          </p:stCondLst>
                                        </p:cTn>
                                        <p:tgtEl>
                                          <p:spTgt spid="1020931"/>
                                        </p:tgtEl>
                                        <p:attrNameLst>
                                          <p:attrName>style.visibility</p:attrName>
                                        </p:attrNameLst>
                                      </p:cBhvr>
                                      <p:to>
                                        <p:strVal val="visible"/>
                                      </p:to>
                                    </p:set>
                                    <p:anim calcmode="lin" valueType="num">
                                      <p:cBhvr>
                                        <p:cTn id="7" dur="500" fill="hold"/>
                                        <p:tgtEl>
                                          <p:spTgt spid="1020931"/>
                                        </p:tgtEl>
                                        <p:attrNameLst>
                                          <p:attrName>ppt_w</p:attrName>
                                        </p:attrNameLst>
                                      </p:cBhvr>
                                      <p:tavLst>
                                        <p:tav tm="0">
                                          <p:val>
                                            <p:strVal val="#ppt_w*2.5"/>
                                          </p:val>
                                        </p:tav>
                                        <p:tav tm="100000">
                                          <p:val>
                                            <p:strVal val="#ppt_w"/>
                                          </p:val>
                                        </p:tav>
                                      </p:tavLst>
                                    </p:anim>
                                    <p:anim calcmode="lin" valueType="num">
                                      <p:cBhvr>
                                        <p:cTn id="8" dur="500" fill="hold"/>
                                        <p:tgtEl>
                                          <p:spTgt spid="1020931"/>
                                        </p:tgtEl>
                                        <p:attrNameLst>
                                          <p:attrName>ppt_h</p:attrName>
                                        </p:attrNameLst>
                                      </p:cBhvr>
                                      <p:tavLst>
                                        <p:tav tm="0">
                                          <p:val>
                                            <p:strVal val="#ppt_h*0.01"/>
                                          </p:val>
                                        </p:tav>
                                        <p:tav tm="100000">
                                          <p:val>
                                            <p:strVal val="#ppt_h"/>
                                          </p:val>
                                        </p:tav>
                                      </p:tavLst>
                                    </p:anim>
                                    <p:anim calcmode="lin" valueType="num">
                                      <p:cBhvr>
                                        <p:cTn id="9" dur="500" fill="hold"/>
                                        <p:tgtEl>
                                          <p:spTgt spid="1020931"/>
                                        </p:tgtEl>
                                        <p:attrNameLst>
                                          <p:attrName>ppt_x</p:attrName>
                                        </p:attrNameLst>
                                      </p:cBhvr>
                                      <p:tavLst>
                                        <p:tav tm="0">
                                          <p:val>
                                            <p:strVal val="#ppt_x"/>
                                          </p:val>
                                        </p:tav>
                                        <p:tav tm="100000">
                                          <p:val>
                                            <p:strVal val="#ppt_x"/>
                                          </p:val>
                                        </p:tav>
                                      </p:tavLst>
                                    </p:anim>
                                    <p:anim calcmode="lin" valueType="num">
                                      <p:cBhvr>
                                        <p:cTn id="10" dur="500" fill="hold"/>
                                        <p:tgtEl>
                                          <p:spTgt spid="1020931"/>
                                        </p:tgtEl>
                                        <p:attrNameLst>
                                          <p:attrName>ppt_y</p:attrName>
                                        </p:attrNameLst>
                                      </p:cBhvr>
                                      <p:tavLst>
                                        <p:tav tm="0">
                                          <p:val>
                                            <p:strVal val="#ppt_h+1"/>
                                          </p:val>
                                        </p:tav>
                                        <p:tav tm="100000">
                                          <p:val>
                                            <p:strVal val="#ppt_y"/>
                                          </p:val>
                                        </p:tav>
                                      </p:tavLst>
                                    </p:anim>
                                    <p:animEffect transition="in" filter="fade">
                                      <p:cBhvr>
                                        <p:cTn id="11" dur="500"/>
                                        <p:tgtEl>
                                          <p:spTgt spid="10209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C8B020E-37C1-440D-9773-6D3A429C8091}"/>
              </a:ext>
            </a:extLst>
          </p:cNvPr>
          <p:cNvSpPr>
            <a:spLocks noGrp="1"/>
          </p:cNvSpPr>
          <p:nvPr>
            <p:ph idx="1"/>
          </p:nvPr>
        </p:nvSpPr>
        <p:spPr/>
        <p:txBody>
          <a:bodyPr/>
          <a:lstStyle/>
          <a:p>
            <a:r>
              <a:rPr lang="en-US"/>
              <a:t>PASS Comprehensive System using CAS2</a:t>
            </a:r>
          </a:p>
          <a:p>
            <a:r>
              <a:rPr lang="en-US"/>
              <a:t>PASS Theory</a:t>
            </a:r>
            <a:endParaRPr lang="en-US">
              <a:highlight>
                <a:srgbClr val="FFFF00"/>
              </a:highlight>
            </a:endParaRPr>
          </a:p>
          <a:p>
            <a:pPr lvl="1"/>
            <a:r>
              <a:rPr lang="en-US"/>
              <a:t>A Brief Look at Validity of the PASS Theory</a:t>
            </a:r>
            <a:endParaRPr lang="en-US">
              <a:highlight>
                <a:srgbClr val="FFFF00"/>
              </a:highlight>
            </a:endParaRPr>
          </a:p>
          <a:p>
            <a:r>
              <a:rPr lang="en-US"/>
              <a:t>Interpretation of CAS2, CAS2: Brief, and CAS2: Rating Scale</a:t>
            </a:r>
          </a:p>
          <a:p>
            <a:pPr lvl="1"/>
            <a:r>
              <a:rPr lang="en-US"/>
              <a:t>Using PASS Theory and CAS2 Tests for Eligibility Determination</a:t>
            </a:r>
          </a:p>
          <a:p>
            <a:pPr lvl="1"/>
            <a:r>
              <a:rPr lang="en-US"/>
              <a:t>Using CAS2 for Academic Intervention</a:t>
            </a:r>
          </a:p>
          <a:p>
            <a:pPr lvl="1"/>
            <a:r>
              <a:rPr lang="en-US"/>
              <a:t>Case Studies</a:t>
            </a:r>
          </a:p>
          <a:p>
            <a:r>
              <a:rPr lang="en-US"/>
              <a:t>Conclusions</a:t>
            </a:r>
          </a:p>
          <a:p>
            <a:endParaRPr lang="en-US"/>
          </a:p>
        </p:txBody>
      </p:sp>
      <p:sp>
        <p:nvSpPr>
          <p:cNvPr id="5" name="Title 4">
            <a:extLst>
              <a:ext uri="{FF2B5EF4-FFF2-40B4-BE49-F238E27FC236}">
                <a16:creationId xmlns:a16="http://schemas.microsoft.com/office/drawing/2014/main" id="{D676D1D5-4832-4580-B3B4-B5B02DD2A724}"/>
              </a:ext>
            </a:extLst>
          </p:cNvPr>
          <p:cNvSpPr>
            <a:spLocks noGrp="1"/>
          </p:cNvSpPr>
          <p:nvPr>
            <p:ph type="title"/>
          </p:nvPr>
        </p:nvSpPr>
        <p:spPr>
          <a:solidFill>
            <a:schemeClr val="bg1"/>
          </a:solidFill>
        </p:spPr>
        <p:txBody>
          <a:bodyPr/>
          <a:lstStyle/>
          <a:p>
            <a:r>
              <a:rPr lang="en-US"/>
              <a:t>Topical Outline</a:t>
            </a:r>
          </a:p>
        </p:txBody>
      </p:sp>
      <p:sp>
        <p:nvSpPr>
          <p:cNvPr id="4" name="Slide Number Placeholder 3">
            <a:extLst>
              <a:ext uri="{FF2B5EF4-FFF2-40B4-BE49-F238E27FC236}">
                <a16:creationId xmlns:a16="http://schemas.microsoft.com/office/drawing/2014/main" id="{5A27A30C-F2E5-44EE-A8C2-9435D35C19F1}"/>
              </a:ext>
            </a:extLst>
          </p:cNvPr>
          <p:cNvSpPr>
            <a:spLocks noGrp="1"/>
          </p:cNvSpPr>
          <p:nvPr>
            <p:ph type="sldNum" sz="quarter" idx="12"/>
          </p:nvPr>
        </p:nvSpPr>
        <p:spPr/>
        <p:txBody>
          <a:bodyPr/>
          <a:lstStyle/>
          <a:p>
            <a:pPr>
              <a:defRPr/>
            </a:pPr>
            <a:fld id="{2DD82728-0CEE-4817-AA65-1BB78594A471}" type="slidenum">
              <a:rPr lang="en-US" smtClean="0"/>
              <a:pPr>
                <a:defRPr/>
              </a:pPr>
              <a:t>3</a:t>
            </a:fld>
            <a:endParaRPr lang="en-US"/>
          </a:p>
        </p:txBody>
      </p:sp>
      <p:sp>
        <p:nvSpPr>
          <p:cNvPr id="7" name="Arrow: Right 6">
            <a:extLst>
              <a:ext uri="{FF2B5EF4-FFF2-40B4-BE49-F238E27FC236}">
                <a16:creationId xmlns:a16="http://schemas.microsoft.com/office/drawing/2014/main" id="{93BA828A-A235-4429-B6D6-F4CC0CBD2911}"/>
              </a:ext>
            </a:extLst>
          </p:cNvPr>
          <p:cNvSpPr/>
          <p:nvPr/>
        </p:nvSpPr>
        <p:spPr>
          <a:xfrm>
            <a:off x="0" y="1236667"/>
            <a:ext cx="859070" cy="707524"/>
          </a:xfrm>
          <a:prstGeom prst="rightArrow">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08851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D95AB7BE-7518-4FC5-B061-EED165ADFA96}" type="slidenum">
              <a:rPr lang="en-US" smtClean="0"/>
              <a:pPr>
                <a:defRPr/>
              </a:pPr>
              <a:t>30</a:t>
            </a:fld>
            <a:endParaRPr lang="en-US"/>
          </a:p>
        </p:txBody>
      </p:sp>
      <p:sp>
        <p:nvSpPr>
          <p:cNvPr id="5" name="Title 4"/>
          <p:cNvSpPr>
            <a:spLocks noGrp="1"/>
          </p:cNvSpPr>
          <p:nvPr>
            <p:ph type="title"/>
          </p:nvPr>
        </p:nvSpPr>
        <p:spPr/>
        <p:txBody>
          <a:bodyPr>
            <a:normAutofit fontScale="90000"/>
          </a:bodyPr>
          <a:lstStyle/>
          <a:p>
            <a:r>
              <a:rPr lang="en-US" dirty="0"/>
              <a:t>CAS2: Brief Simultaneous Matrices</a:t>
            </a:r>
          </a:p>
        </p:txBody>
      </p:sp>
      <p:pic>
        <p:nvPicPr>
          <p:cNvPr id="10" name="Picture 4" descr="C:\Users\Jack Naglieri\Documents\All Master Files\CAS2 PRO ED\CAS 2 Brief Scale\CAS2 Brief Matrics DRecord Form.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68085" y="991552"/>
            <a:ext cx="7304315" cy="5394735"/>
          </a:xfrm>
          <a:prstGeom prst="rect">
            <a:avLst/>
          </a:prstGeom>
          <a:noFill/>
          <a:ln>
            <a:solidFill>
              <a:srgbClr val="00B050"/>
            </a:solidFill>
          </a:ln>
          <a:extLst>
            <a:ext uri="{909E8E84-426E-40DD-AFC4-6F175D3DCCD1}">
              <a14:hiddenFill xmlns:a14="http://schemas.microsoft.com/office/drawing/2010/main">
                <a:solidFill>
                  <a:srgbClr val="FFFFFF"/>
                </a:solidFill>
              </a14:hiddenFill>
            </a:ext>
          </a:extLst>
        </p:spPr>
      </p:pic>
      <p:pic>
        <p:nvPicPr>
          <p:cNvPr id="1026" name="Picture 2" descr="C:\Users\Jack Naglieri\Documents\All Master Files\CAS2 PRO ED\CAS 2 Brief Scale\cas2 brief images stim book.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rot="5400000">
            <a:off x="6172062" y="3308057"/>
            <a:ext cx="2652487" cy="3414212"/>
          </a:xfrm>
          <a:prstGeom prst="rect">
            <a:avLst/>
          </a:prstGeom>
          <a:noFill/>
          <a:ln>
            <a:solidFill>
              <a:srgbClr val="00B05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41876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1" y="1365504"/>
            <a:ext cx="2895600" cy="4641787"/>
          </a:xfrm>
        </p:spPr>
        <p:txBody>
          <a:bodyPr/>
          <a:lstStyle/>
          <a:p>
            <a:r>
              <a:rPr lang="en-US" dirty="0"/>
              <a:t>Expressive Attention (</a:t>
            </a:r>
            <a:r>
              <a:rPr lang="en-US" dirty="0" err="1"/>
              <a:t>Stroop</a:t>
            </a:r>
            <a:r>
              <a:rPr lang="en-US" dirty="0"/>
              <a:t>) used </a:t>
            </a:r>
          </a:p>
          <a:p>
            <a:r>
              <a:rPr lang="en-US" dirty="0"/>
              <a:t>Big/Little animals (ages 4-7 years)</a:t>
            </a:r>
          </a:p>
          <a:p>
            <a:r>
              <a:rPr lang="en-US" dirty="0"/>
              <a:t>Color Words (ages 8-18)</a:t>
            </a:r>
          </a:p>
        </p:txBody>
      </p:sp>
      <p:sp>
        <p:nvSpPr>
          <p:cNvPr id="3" name="Title 2"/>
          <p:cNvSpPr>
            <a:spLocks noGrp="1"/>
          </p:cNvSpPr>
          <p:nvPr>
            <p:ph type="title"/>
          </p:nvPr>
        </p:nvSpPr>
        <p:spPr/>
        <p:txBody>
          <a:bodyPr/>
          <a:lstStyle/>
          <a:p>
            <a:r>
              <a:rPr lang="en-US" dirty="0"/>
              <a:t>CAS2: Brief Scale</a:t>
            </a:r>
          </a:p>
        </p:txBody>
      </p:sp>
      <p:sp>
        <p:nvSpPr>
          <p:cNvPr id="5" name="Slide Number Placeholder 4"/>
          <p:cNvSpPr>
            <a:spLocks noGrp="1"/>
          </p:cNvSpPr>
          <p:nvPr>
            <p:ph type="sldNum" sz="quarter" idx="12"/>
          </p:nvPr>
        </p:nvSpPr>
        <p:spPr/>
        <p:txBody>
          <a:bodyPr/>
          <a:lstStyle/>
          <a:p>
            <a:pPr>
              <a:defRPr/>
            </a:pPr>
            <a:fld id="{B5038878-31BC-41E9-8299-8AFEA2B13F5C}" type="slidenum">
              <a:rPr lang="en-US" smtClean="0"/>
              <a:pPr>
                <a:defRPr/>
              </a:pPr>
              <a:t>31</a:t>
            </a:fld>
            <a:endParaRPr lang="en-US"/>
          </a:p>
        </p:txBody>
      </p:sp>
      <p:pic>
        <p:nvPicPr>
          <p:cNvPr id="102400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3262" y="914400"/>
            <a:ext cx="5304773" cy="4191000"/>
          </a:xfrm>
          <a:prstGeom prst="rect">
            <a:avLst/>
          </a:prstGeom>
          <a:noFill/>
          <a:ln w="9525">
            <a:noFill/>
            <a:miter lim="800000"/>
            <a:headEnd/>
            <a:tailEnd/>
          </a:ln>
        </p:spPr>
      </p:pic>
      <p:pic>
        <p:nvPicPr>
          <p:cNvPr id="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276600" y="3352800"/>
            <a:ext cx="5539975" cy="2442029"/>
          </a:xfrm>
          <a:prstGeom prst="rect">
            <a:avLst/>
          </a:prstGeom>
          <a:noFill/>
          <a:ln w="9525">
            <a:noFill/>
            <a:miter lim="800000"/>
            <a:headEnd/>
            <a:tailEnd/>
          </a:ln>
        </p:spPr>
      </p:pic>
    </p:spTree>
    <p:extLst>
      <p:ext uri="{BB962C8B-B14F-4D97-AF65-F5344CB8AC3E}">
        <p14:creationId xmlns:p14="http://schemas.microsoft.com/office/powerpoint/2010/main" val="39521479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65504"/>
            <a:ext cx="8001000" cy="4641787"/>
          </a:xfrm>
        </p:spPr>
        <p:txBody>
          <a:bodyPr/>
          <a:lstStyle/>
          <a:p>
            <a:r>
              <a:rPr lang="en-US" dirty="0"/>
              <a:t>Planned Codes has 8 items using numbers not letters and has different patterns</a:t>
            </a:r>
          </a:p>
          <a:p>
            <a:r>
              <a:rPr lang="en-US" dirty="0"/>
              <a:t>Successive Digits uses numbers (not words)</a:t>
            </a:r>
          </a:p>
          <a:p>
            <a:pPr lvl="1"/>
            <a:endParaRPr lang="en-US" dirty="0"/>
          </a:p>
          <a:p>
            <a:pPr lvl="1"/>
            <a:endParaRPr lang="en-US" dirty="0"/>
          </a:p>
          <a:p>
            <a:pPr lvl="1"/>
            <a:endParaRPr lang="en-US" dirty="0"/>
          </a:p>
          <a:p>
            <a:pPr lvl="1"/>
            <a:endParaRPr lang="en-US" dirty="0"/>
          </a:p>
          <a:p>
            <a:pPr lvl="1"/>
            <a:endParaRPr lang="en-US" dirty="0"/>
          </a:p>
          <a:p>
            <a:pPr marL="630238" lvl="2" indent="0">
              <a:buNone/>
            </a:pPr>
            <a:endParaRPr lang="en-US" dirty="0"/>
          </a:p>
        </p:txBody>
      </p:sp>
      <p:sp>
        <p:nvSpPr>
          <p:cNvPr id="3" name="Title 2"/>
          <p:cNvSpPr>
            <a:spLocks noGrp="1"/>
          </p:cNvSpPr>
          <p:nvPr>
            <p:ph type="title"/>
          </p:nvPr>
        </p:nvSpPr>
        <p:spPr/>
        <p:txBody>
          <a:bodyPr>
            <a:normAutofit fontScale="90000"/>
          </a:bodyPr>
          <a:lstStyle/>
          <a:p>
            <a:r>
              <a:rPr lang="en-US" dirty="0"/>
              <a:t>CAS2: Brief Planned Codes &amp; Successive Digits</a:t>
            </a:r>
          </a:p>
        </p:txBody>
      </p:sp>
      <p:sp>
        <p:nvSpPr>
          <p:cNvPr id="5" name="Slide Number Placeholder 4"/>
          <p:cNvSpPr>
            <a:spLocks noGrp="1"/>
          </p:cNvSpPr>
          <p:nvPr>
            <p:ph type="sldNum" sz="quarter" idx="12"/>
          </p:nvPr>
        </p:nvSpPr>
        <p:spPr/>
        <p:txBody>
          <a:bodyPr/>
          <a:lstStyle/>
          <a:p>
            <a:pPr>
              <a:defRPr/>
            </a:pPr>
            <a:fld id="{B5038878-31BC-41E9-8299-8AFEA2B13F5C}" type="slidenum">
              <a:rPr lang="en-US" smtClean="0"/>
              <a:pPr>
                <a:defRPr/>
              </a:pPr>
              <a:t>32</a:t>
            </a:fld>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574" y="2888917"/>
            <a:ext cx="8223745" cy="360741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0285106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CAS2: Rating Scale</a:t>
            </a:r>
            <a:br>
              <a:rPr lang="en-US" dirty="0"/>
            </a:br>
            <a:endParaRPr lang="en-US" dirty="0"/>
          </a:p>
        </p:txBody>
      </p:sp>
      <p:sp>
        <p:nvSpPr>
          <p:cNvPr id="6" name="Text Placeholder 5"/>
          <p:cNvSpPr>
            <a:spLocks noGrp="1"/>
          </p:cNvSpPr>
          <p:nvPr>
            <p:ph type="body" idx="1"/>
          </p:nvPr>
        </p:nvSpPr>
        <p:spPr/>
        <p:txBody>
          <a:bodyPr/>
          <a:lstStyle/>
          <a:p>
            <a:r>
              <a:rPr lang="en-US" dirty="0"/>
              <a:t>Structure and features</a:t>
            </a:r>
          </a:p>
        </p:txBody>
      </p:sp>
      <p:sp>
        <p:nvSpPr>
          <p:cNvPr id="4" name="Slide Number Placeholder 3"/>
          <p:cNvSpPr>
            <a:spLocks noGrp="1"/>
          </p:cNvSpPr>
          <p:nvPr>
            <p:ph type="sldNum" sz="quarter" idx="12"/>
          </p:nvPr>
        </p:nvSpPr>
        <p:spPr/>
        <p:txBody>
          <a:bodyPr/>
          <a:lstStyle/>
          <a:p>
            <a:pPr>
              <a:defRPr/>
            </a:pPr>
            <a:fld id="{B5038878-31BC-41E9-8299-8AFEA2B13F5C}" type="slidenum">
              <a:rPr lang="en-US" smtClean="0"/>
              <a:pPr>
                <a:defRPr/>
              </a:pPr>
              <a:t>33</a:t>
            </a:fld>
            <a:endParaRPr lang="en-US" dirty="0"/>
          </a:p>
        </p:txBody>
      </p:sp>
      <p:pic>
        <p:nvPicPr>
          <p:cNvPr id="73731" name="Picture 3" descr="C:\Users\Jack Naglieri\Desktop\CAS2 Rating Sc.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52401" y="3086100"/>
            <a:ext cx="2343150" cy="3295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7870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noFill/>
        </p:spPr>
        <p:txBody>
          <a:bodyPr>
            <a:normAutofit fontScale="90000"/>
          </a:bodyPr>
          <a:lstStyle/>
          <a:p>
            <a:r>
              <a:rPr lang="en-US" dirty="0"/>
              <a:t>CAS2 Rating Scales </a:t>
            </a:r>
            <a:r>
              <a:rPr lang="en-US" sz="3600" dirty="0"/>
              <a:t>(Ages 4-18 yrs.)</a:t>
            </a:r>
          </a:p>
        </p:txBody>
      </p:sp>
      <p:sp>
        <p:nvSpPr>
          <p:cNvPr id="19" name="TextBox 18"/>
          <p:cNvSpPr txBox="1"/>
          <p:nvPr/>
        </p:nvSpPr>
        <p:spPr>
          <a:xfrm>
            <a:off x="6988063" y="-1905000"/>
            <a:ext cx="2159566" cy="369332"/>
          </a:xfrm>
          <a:prstGeom prst="rect">
            <a:avLst/>
          </a:prstGeom>
          <a:noFill/>
          <a:ln>
            <a:noFill/>
          </a:ln>
        </p:spPr>
        <p:txBody>
          <a:bodyPr wrap="none" rtlCol="0">
            <a:spAutoFit/>
          </a:bodyPr>
          <a:lstStyle/>
          <a:p>
            <a:pPr algn="ctr"/>
            <a:r>
              <a:rPr lang="en-US" dirty="0">
                <a:solidFill>
                  <a:schemeClr val="bg1"/>
                </a:solidFill>
                <a:latin typeface="Arial" panose="020B0604020202020204" pitchFamily="34" charset="0"/>
                <a:cs typeface="Arial" panose="020B0604020202020204" pitchFamily="34" charset="0"/>
              </a:rPr>
              <a:t>Interpretive Manual</a:t>
            </a:r>
          </a:p>
        </p:txBody>
      </p:sp>
      <p:pic>
        <p:nvPicPr>
          <p:cNvPr id="8194" name="Picture 2" descr="C:\Users\Jack Naglieri\Desktop\CAS2 Rating Scale Kit published.jpe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0" b="98554" l="1689" r="100000"/>
                    </a14:imgEffect>
                  </a14:imgLayer>
                </a14:imgProps>
              </a:ext>
              <a:ext uri="{28A0092B-C50C-407E-A947-70E740481C1C}">
                <a14:useLocalDpi xmlns:a14="http://schemas.microsoft.com/office/drawing/2010/main" val="0"/>
              </a:ext>
            </a:extLst>
          </a:blip>
          <a:srcRect/>
          <a:stretch/>
        </p:blipFill>
        <p:spPr bwMode="auto">
          <a:xfrm rot="5400000">
            <a:off x="4376574" y="1871826"/>
            <a:ext cx="4429452" cy="3733800"/>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1"/>
          <p:cNvSpPr>
            <a:spLocks noGrp="1"/>
          </p:cNvSpPr>
          <p:nvPr>
            <p:ph idx="1"/>
          </p:nvPr>
        </p:nvSpPr>
        <p:spPr>
          <a:xfrm>
            <a:off x="462487" y="1524000"/>
            <a:ext cx="3880913" cy="4648199"/>
          </a:xfrm>
        </p:spPr>
        <p:txBody>
          <a:bodyPr>
            <a:normAutofit/>
          </a:bodyPr>
          <a:lstStyle/>
          <a:p>
            <a:r>
              <a:rPr lang="en-US" dirty="0"/>
              <a:t>The CAS2: Rating measures behaviors associated with PASS constructs</a:t>
            </a:r>
          </a:p>
          <a:p>
            <a:r>
              <a:rPr lang="en-US" dirty="0"/>
              <a:t>Normed on a nationally representative sample of 1,383 students rated by teachers </a:t>
            </a:r>
          </a:p>
        </p:txBody>
      </p:sp>
    </p:spTree>
    <p:extLst>
      <p:ext uri="{BB962C8B-B14F-4D97-AF65-F5344CB8AC3E}">
        <p14:creationId xmlns:p14="http://schemas.microsoft.com/office/powerpoint/2010/main" val="42703275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2487" y="1219200"/>
            <a:ext cx="3728513" cy="4952999"/>
          </a:xfrm>
        </p:spPr>
        <p:txBody>
          <a:bodyPr>
            <a:normAutofit/>
          </a:bodyPr>
          <a:lstStyle/>
          <a:p>
            <a:r>
              <a:rPr lang="en-US" dirty="0"/>
              <a:t>The CAS2: Rating form contains 40 items</a:t>
            </a:r>
          </a:p>
          <a:p>
            <a:r>
              <a:rPr lang="en-US" dirty="0"/>
              <a:t>10 items for each PASS scale</a:t>
            </a:r>
          </a:p>
          <a:p>
            <a:r>
              <a:rPr lang="en-US" dirty="0"/>
              <a:t>PASS and Total scales are set to have a mean of 100 and standard deviation of 15</a:t>
            </a:r>
          </a:p>
          <a:p>
            <a:endParaRPr lang="en-US" dirty="0"/>
          </a:p>
        </p:txBody>
      </p:sp>
      <p:sp>
        <p:nvSpPr>
          <p:cNvPr id="3" name="Title 2"/>
          <p:cNvSpPr>
            <a:spLocks noGrp="1"/>
          </p:cNvSpPr>
          <p:nvPr>
            <p:ph type="title"/>
          </p:nvPr>
        </p:nvSpPr>
        <p:spPr/>
        <p:txBody>
          <a:bodyPr/>
          <a:lstStyle/>
          <a:p>
            <a:r>
              <a:rPr lang="en-US" dirty="0"/>
              <a:t>CAS2 Rating Scales</a:t>
            </a:r>
          </a:p>
        </p:txBody>
      </p:sp>
      <p:pic>
        <p:nvPicPr>
          <p:cNvPr id="5" name="Picture 2" descr="C:\Users\Jack Naglieri\Desktop\CAS2 Rating Scale Page 2 Published versi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1885950"/>
            <a:ext cx="3095674" cy="4343400"/>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pic>
        <p:nvPicPr>
          <p:cNvPr id="6" name="Picture 3" descr="C:\Users\Jack Naglieri\Desktop\CAS2 Rating Scale publiched version page 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1000" y="1066800"/>
            <a:ext cx="3187323" cy="4319359"/>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12995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2487" y="1219200"/>
            <a:ext cx="8319563" cy="1500535"/>
          </a:xfrm>
        </p:spPr>
        <p:txBody>
          <a:bodyPr>
            <a:normAutofit/>
          </a:bodyPr>
          <a:lstStyle/>
          <a:p>
            <a:r>
              <a:rPr lang="en-US" dirty="0"/>
              <a:t>The rater is given a description of what each scale is intended to measure.</a:t>
            </a:r>
          </a:p>
          <a:p>
            <a:r>
              <a:rPr lang="en-US" dirty="0"/>
              <a:t>This informs teachers about PASS</a:t>
            </a:r>
          </a:p>
        </p:txBody>
      </p:sp>
      <p:sp>
        <p:nvSpPr>
          <p:cNvPr id="3" name="Title 2"/>
          <p:cNvSpPr>
            <a:spLocks noGrp="1"/>
          </p:cNvSpPr>
          <p:nvPr>
            <p:ph type="title"/>
          </p:nvPr>
        </p:nvSpPr>
        <p:spPr/>
        <p:txBody>
          <a:bodyPr/>
          <a:lstStyle/>
          <a:p>
            <a:r>
              <a:rPr lang="en-US" dirty="0"/>
              <a:t>CAS2 Rating Scales</a:t>
            </a:r>
          </a:p>
        </p:txBody>
      </p:sp>
      <p:pic>
        <p:nvPicPr>
          <p:cNvPr id="798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 y="3663359"/>
            <a:ext cx="8982076" cy="946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8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25" y="4690285"/>
            <a:ext cx="8982076" cy="593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8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725" y="5366652"/>
            <a:ext cx="8982076" cy="848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8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725" y="2719735"/>
            <a:ext cx="8962746" cy="876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26485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2488" y="1702676"/>
            <a:ext cx="3100520" cy="4469523"/>
          </a:xfrm>
        </p:spPr>
        <p:txBody>
          <a:bodyPr>
            <a:normAutofit/>
          </a:bodyPr>
          <a:lstStyle/>
          <a:p>
            <a:r>
              <a:rPr lang="en-US" dirty="0"/>
              <a:t>The CAS2: Rating Scale scores can be used as part of a larger comprehensive evaluation or for instructional planning</a:t>
            </a:r>
          </a:p>
        </p:txBody>
      </p:sp>
      <p:sp>
        <p:nvSpPr>
          <p:cNvPr id="3" name="Title 2"/>
          <p:cNvSpPr>
            <a:spLocks noGrp="1"/>
          </p:cNvSpPr>
          <p:nvPr>
            <p:ph type="title"/>
          </p:nvPr>
        </p:nvSpPr>
        <p:spPr>
          <a:xfrm>
            <a:off x="457200" y="274638"/>
            <a:ext cx="4025900" cy="1238852"/>
          </a:xfrm>
        </p:spPr>
        <p:txBody>
          <a:bodyPr>
            <a:normAutofit fontScale="90000"/>
          </a:bodyPr>
          <a:lstStyle/>
          <a:p>
            <a:r>
              <a:rPr lang="en-US" dirty="0"/>
              <a:t>CAS2 Rating Scales</a:t>
            </a:r>
          </a:p>
        </p:txBody>
      </p:sp>
      <p:pic>
        <p:nvPicPr>
          <p:cNvPr id="7170" name="Picture 2" descr="C:\Users\Jack Naglieri\Desktop\CAS2 Rating Scale Results filled out pubshed.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p:blipFill>
        <p:spPr bwMode="auto">
          <a:xfrm>
            <a:off x="3567348" y="173420"/>
            <a:ext cx="5450528" cy="6684580"/>
          </a:xfrm>
          <a:prstGeom prst="rect">
            <a:avLst/>
          </a:prstGeom>
          <a:noFill/>
          <a:ln>
            <a:solidFill>
              <a:schemeClr val="accent2">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72147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PASS: Across the Three Measures</a:t>
            </a:r>
          </a:p>
        </p:txBody>
      </p:sp>
      <p:sp>
        <p:nvSpPr>
          <p:cNvPr id="4" name="Slide Number Placeholder 3"/>
          <p:cNvSpPr>
            <a:spLocks noGrp="1"/>
          </p:cNvSpPr>
          <p:nvPr>
            <p:ph type="sldNum" sz="quarter" idx="12"/>
          </p:nvPr>
        </p:nvSpPr>
        <p:spPr/>
        <p:txBody>
          <a:bodyPr/>
          <a:lstStyle/>
          <a:p>
            <a:pPr>
              <a:defRPr/>
            </a:pPr>
            <a:fld id="{B5038878-31BC-41E9-8299-8AFEA2B13F5C}" type="slidenum">
              <a:rPr lang="en-US" smtClean="0"/>
              <a:pPr>
                <a:defRPr/>
              </a:pPr>
              <a:t>38</a:t>
            </a:fld>
            <a:endParaRPr lang="en-US" dirty="0"/>
          </a:p>
        </p:txBody>
      </p:sp>
      <p:pic>
        <p:nvPicPr>
          <p:cNvPr id="2" name="Picture 1" descr="Microsoft Excel non-commercial use - Diagram of PASS by the three Tests"/>
          <p:cNvPicPr>
            <a:picLocks noChangeAspect="1"/>
          </p:cNvPicPr>
          <p:nvPr/>
        </p:nvPicPr>
        <p:blipFill rotWithShape="1">
          <a:blip r:embed="rId3">
            <a:extLst>
              <a:ext uri="{28A0092B-C50C-407E-A947-70E740481C1C}">
                <a14:useLocalDpi xmlns:a14="http://schemas.microsoft.com/office/drawing/2010/main" val="0"/>
              </a:ext>
            </a:extLst>
          </a:blip>
          <a:srcRect l="5555" t="22707" r="2917" b="8954"/>
          <a:stretch/>
        </p:blipFill>
        <p:spPr>
          <a:xfrm>
            <a:off x="266700" y="1435100"/>
            <a:ext cx="8579848" cy="4521200"/>
          </a:xfrm>
          <a:prstGeom prst="rect">
            <a:avLst/>
          </a:prstGeom>
        </p:spPr>
      </p:pic>
    </p:spTree>
    <p:extLst>
      <p:ext uri="{BB962C8B-B14F-4D97-AF65-F5344CB8AC3E}">
        <p14:creationId xmlns:p14="http://schemas.microsoft.com/office/powerpoint/2010/main" val="24262165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42260" y="1752601"/>
            <a:ext cx="7915940" cy="2284561"/>
          </a:xfrm>
        </p:spPr>
        <p:txBody>
          <a:bodyPr>
            <a:normAutofit fontScale="90000"/>
          </a:bodyPr>
          <a:lstStyle/>
          <a:p>
            <a:br>
              <a:rPr lang="en-US" dirty="0"/>
            </a:br>
            <a:br>
              <a:rPr lang="en-US" dirty="0"/>
            </a:br>
            <a:r>
              <a:rPr lang="en-US" dirty="0"/>
              <a:t>Characteristics of the </a:t>
            </a:r>
            <a:br>
              <a:rPr lang="en-US" dirty="0"/>
            </a:br>
            <a:r>
              <a:rPr lang="en-US" dirty="0"/>
              <a:t>CAS2,</a:t>
            </a:r>
            <a:br>
              <a:rPr lang="en-US" dirty="0"/>
            </a:br>
            <a:r>
              <a:rPr lang="en-US" dirty="0"/>
              <a:t>CAS2: Brief </a:t>
            </a:r>
            <a:br>
              <a:rPr lang="en-US" dirty="0"/>
            </a:br>
            <a:r>
              <a:rPr lang="en-US" dirty="0"/>
              <a:t>CAS2: Rating Scale</a:t>
            </a:r>
          </a:p>
        </p:txBody>
      </p:sp>
      <p:sp>
        <p:nvSpPr>
          <p:cNvPr id="5" name="Subtitle 4"/>
          <p:cNvSpPr>
            <a:spLocks noGrp="1"/>
          </p:cNvSpPr>
          <p:nvPr>
            <p:ph type="subTitle" idx="1"/>
          </p:nvPr>
        </p:nvSpPr>
        <p:spPr>
          <a:xfrm>
            <a:off x="685800" y="4072269"/>
            <a:ext cx="7772400" cy="739041"/>
          </a:xfrm>
        </p:spPr>
        <p:txBody>
          <a:bodyPr/>
          <a:lstStyle/>
          <a:p>
            <a:r>
              <a:rPr lang="en-US" dirty="0"/>
              <a:t>A Summary</a:t>
            </a:r>
          </a:p>
        </p:txBody>
      </p:sp>
    </p:spTree>
    <p:extLst>
      <p:ext uri="{BB962C8B-B14F-4D97-AF65-F5344CB8AC3E}">
        <p14:creationId xmlns:p14="http://schemas.microsoft.com/office/powerpoint/2010/main" val="4060128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4400" dirty="0"/>
              <a:t>PASS Comprehensive System </a:t>
            </a:r>
            <a:br>
              <a:rPr lang="en-US" dirty="0"/>
            </a:br>
            <a:r>
              <a:rPr lang="en-US" sz="2000" dirty="0"/>
              <a:t>(Naglieri, Das, &amp; Goldstein, 2014; Naglieri, Moreno &amp; Otero (2017)</a:t>
            </a:r>
            <a:endParaRPr lang="en-US" dirty="0"/>
          </a:p>
        </p:txBody>
      </p:sp>
      <p:sp>
        <p:nvSpPr>
          <p:cNvPr id="5" name="Slide Number Placeholder 4"/>
          <p:cNvSpPr>
            <a:spLocks noGrp="1"/>
          </p:cNvSpPr>
          <p:nvPr>
            <p:ph type="sldNum" sz="quarter" idx="12"/>
          </p:nvPr>
        </p:nvSpPr>
        <p:spPr>
          <a:xfrm>
            <a:off x="8324175" y="6177414"/>
            <a:ext cx="366712" cy="365125"/>
          </a:xfrm>
        </p:spPr>
        <p:txBody>
          <a:bodyPr/>
          <a:lstStyle/>
          <a:p>
            <a:pPr>
              <a:defRPr/>
            </a:pPr>
            <a:fld id="{B5038878-31BC-41E9-8299-8AFEA2B13F5C}" type="slidenum">
              <a:rPr lang="en-US" smtClean="0"/>
              <a:pPr>
                <a:defRPr/>
              </a:pPr>
              <a:t>4</a:t>
            </a:fld>
            <a:endParaRPr lang="en-US"/>
          </a:p>
        </p:txBody>
      </p:sp>
      <p:grpSp>
        <p:nvGrpSpPr>
          <p:cNvPr id="23" name="Group 22"/>
          <p:cNvGrpSpPr/>
          <p:nvPr/>
        </p:nvGrpSpPr>
        <p:grpSpPr>
          <a:xfrm>
            <a:off x="3528876" y="1359548"/>
            <a:ext cx="1644644" cy="2952480"/>
            <a:chOff x="4807039" y="1258908"/>
            <a:chExt cx="1983347" cy="2952480"/>
          </a:xfrm>
          <a:solidFill>
            <a:schemeClr val="bg1"/>
          </a:solidFill>
        </p:grpSpPr>
        <p:sp>
          <p:nvSpPr>
            <p:cNvPr id="9" name="Rounded Rectangle 8"/>
            <p:cNvSpPr/>
            <p:nvPr/>
          </p:nvSpPr>
          <p:spPr>
            <a:xfrm>
              <a:off x="4807039" y="1258908"/>
              <a:ext cx="1983347" cy="1155879"/>
            </a:xfrm>
            <a:prstGeom prst="roundRect">
              <a:avLst/>
            </a:prstGeom>
            <a:grp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Calibri" pitchFamily="34" charset="0"/>
                  <a:cs typeface="Calibri" pitchFamily="34" charset="0"/>
                </a:rPr>
                <a:t>CAS2 Core </a:t>
              </a:r>
            </a:p>
            <a:p>
              <a:pPr algn="ctr"/>
              <a:r>
                <a:rPr lang="en-US" sz="2000" dirty="0">
                  <a:solidFill>
                    <a:srgbClr val="002060"/>
                  </a:solidFill>
                  <a:latin typeface="Calibri" pitchFamily="34" charset="0"/>
                  <a:cs typeface="Calibri" pitchFamily="34" charset="0"/>
                </a:rPr>
                <a:t>(8 subtests)</a:t>
              </a:r>
            </a:p>
          </p:txBody>
        </p:sp>
        <p:sp>
          <p:nvSpPr>
            <p:cNvPr id="13" name="Rounded Rectangle 12"/>
            <p:cNvSpPr/>
            <p:nvPr/>
          </p:nvSpPr>
          <p:spPr>
            <a:xfrm>
              <a:off x="4807039" y="2428740"/>
              <a:ext cx="1983347" cy="1782648"/>
            </a:xfrm>
            <a:prstGeom prst="roundRect">
              <a:avLst/>
            </a:prstGeom>
            <a:grp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rgbClr val="002060"/>
                  </a:solidFill>
                  <a:latin typeface="Calibri" pitchFamily="34" charset="0"/>
                  <a:cs typeface="Calibri" pitchFamily="34" charset="0"/>
                </a:rPr>
                <a:t>Full Scale</a:t>
              </a:r>
            </a:p>
            <a:p>
              <a:pPr marL="166688" lvl="1" indent="-166688"/>
              <a:r>
                <a:rPr lang="en-US" sz="1800" dirty="0">
                  <a:solidFill>
                    <a:srgbClr val="002060"/>
                  </a:solidFill>
                  <a:latin typeface="Calibri" pitchFamily="34" charset="0"/>
                  <a:cs typeface="Calibri" pitchFamily="34" charset="0"/>
                </a:rPr>
                <a:t>Planning</a:t>
              </a:r>
            </a:p>
            <a:p>
              <a:pPr marL="166688" lvl="1" indent="-166688"/>
              <a:r>
                <a:rPr lang="en-US" sz="1800" dirty="0">
                  <a:solidFill>
                    <a:srgbClr val="002060"/>
                  </a:solidFill>
                  <a:latin typeface="Calibri" pitchFamily="34" charset="0"/>
                  <a:cs typeface="Calibri" pitchFamily="34" charset="0"/>
                </a:rPr>
                <a:t>Simultaneous</a:t>
              </a:r>
            </a:p>
            <a:p>
              <a:pPr marL="166688" lvl="1" indent="-166688"/>
              <a:r>
                <a:rPr lang="en-US" sz="1800" dirty="0">
                  <a:solidFill>
                    <a:srgbClr val="002060"/>
                  </a:solidFill>
                  <a:latin typeface="Calibri" pitchFamily="34" charset="0"/>
                  <a:cs typeface="Calibri" pitchFamily="34" charset="0"/>
                </a:rPr>
                <a:t>Attention</a:t>
              </a:r>
            </a:p>
            <a:p>
              <a:pPr marL="166688" lvl="1" indent="-166688"/>
              <a:r>
                <a:rPr lang="en-US" sz="1800" dirty="0">
                  <a:solidFill>
                    <a:srgbClr val="002060"/>
                  </a:solidFill>
                  <a:latin typeface="Calibri" pitchFamily="34" charset="0"/>
                  <a:cs typeface="Calibri" pitchFamily="34" charset="0"/>
                </a:rPr>
                <a:t>Successive </a:t>
              </a:r>
            </a:p>
          </p:txBody>
        </p:sp>
      </p:grpSp>
      <p:grpSp>
        <p:nvGrpSpPr>
          <p:cNvPr id="21" name="Group 20"/>
          <p:cNvGrpSpPr/>
          <p:nvPr/>
        </p:nvGrpSpPr>
        <p:grpSpPr>
          <a:xfrm>
            <a:off x="1805126" y="1359547"/>
            <a:ext cx="1659446" cy="2937454"/>
            <a:chOff x="254358" y="1220272"/>
            <a:chExt cx="1983347" cy="2937454"/>
          </a:xfrm>
          <a:solidFill>
            <a:schemeClr val="bg1"/>
          </a:solidFill>
        </p:grpSpPr>
        <p:sp>
          <p:nvSpPr>
            <p:cNvPr id="11" name="Rounded Rectangle 10"/>
            <p:cNvSpPr/>
            <p:nvPr/>
          </p:nvSpPr>
          <p:spPr>
            <a:xfrm>
              <a:off x="254358" y="1220272"/>
              <a:ext cx="1983347" cy="1155879"/>
            </a:xfrm>
            <a:prstGeom prst="roundRect">
              <a:avLst/>
            </a:prstGeom>
            <a:grp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8000"/>
                  </a:solidFill>
                  <a:latin typeface="Calibri" pitchFamily="34" charset="0"/>
                  <a:cs typeface="Calibri" pitchFamily="34" charset="0"/>
                </a:rPr>
                <a:t>CAS2 Brief</a:t>
              </a:r>
            </a:p>
            <a:p>
              <a:pPr algn="ctr"/>
              <a:r>
                <a:rPr lang="en-US" sz="2000" dirty="0">
                  <a:solidFill>
                    <a:srgbClr val="008000"/>
                  </a:solidFill>
                  <a:latin typeface="Calibri" pitchFamily="34" charset="0"/>
                  <a:cs typeface="Calibri" pitchFamily="34" charset="0"/>
                </a:rPr>
                <a:t>(4 subtests)</a:t>
              </a:r>
            </a:p>
          </p:txBody>
        </p:sp>
        <p:sp>
          <p:nvSpPr>
            <p:cNvPr id="17" name="Rounded Rectangle 16"/>
            <p:cNvSpPr/>
            <p:nvPr/>
          </p:nvSpPr>
          <p:spPr>
            <a:xfrm>
              <a:off x="254358" y="2375078"/>
              <a:ext cx="1983347" cy="1782648"/>
            </a:xfrm>
            <a:prstGeom prst="roundRect">
              <a:avLst/>
            </a:prstGeom>
            <a:grp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rgbClr val="008000"/>
                  </a:solidFill>
                  <a:latin typeface="Calibri" pitchFamily="34" charset="0"/>
                  <a:cs typeface="Calibri" pitchFamily="34" charset="0"/>
                </a:rPr>
                <a:t>Total Score</a:t>
              </a:r>
            </a:p>
            <a:p>
              <a:pPr marL="0" lvl="1"/>
              <a:r>
                <a:rPr lang="en-US" sz="1800" dirty="0">
                  <a:solidFill>
                    <a:srgbClr val="008000"/>
                  </a:solidFill>
                  <a:latin typeface="Calibri" pitchFamily="34" charset="0"/>
                  <a:cs typeface="Calibri" pitchFamily="34" charset="0"/>
                </a:rPr>
                <a:t>Planning</a:t>
              </a:r>
            </a:p>
            <a:p>
              <a:pPr marL="0" lvl="1"/>
              <a:r>
                <a:rPr lang="en-US" sz="1800" dirty="0">
                  <a:solidFill>
                    <a:srgbClr val="008000"/>
                  </a:solidFill>
                  <a:latin typeface="Calibri" pitchFamily="34" charset="0"/>
                  <a:cs typeface="Calibri" pitchFamily="34" charset="0"/>
                </a:rPr>
                <a:t>Simultaneous</a:t>
              </a:r>
            </a:p>
            <a:p>
              <a:pPr marL="0" lvl="1"/>
              <a:r>
                <a:rPr lang="en-US" sz="1800" dirty="0">
                  <a:solidFill>
                    <a:srgbClr val="008000"/>
                  </a:solidFill>
                  <a:latin typeface="Calibri" pitchFamily="34" charset="0"/>
                  <a:cs typeface="Calibri" pitchFamily="34" charset="0"/>
                </a:rPr>
                <a:t>Attention</a:t>
              </a:r>
            </a:p>
            <a:p>
              <a:pPr marL="0" lvl="1"/>
              <a:r>
                <a:rPr lang="en-US" sz="1800" dirty="0">
                  <a:solidFill>
                    <a:srgbClr val="008000"/>
                  </a:solidFill>
                  <a:latin typeface="Calibri" pitchFamily="34" charset="0"/>
                  <a:cs typeface="Calibri" pitchFamily="34" charset="0"/>
                </a:rPr>
                <a:t>Successive </a:t>
              </a:r>
            </a:p>
          </p:txBody>
        </p:sp>
      </p:grpSp>
      <p:grpSp>
        <p:nvGrpSpPr>
          <p:cNvPr id="22" name="Group 21"/>
          <p:cNvGrpSpPr/>
          <p:nvPr/>
        </p:nvGrpSpPr>
        <p:grpSpPr>
          <a:xfrm>
            <a:off x="93190" y="1368921"/>
            <a:ext cx="1649791" cy="2948187"/>
            <a:chOff x="4761964" y="1233150"/>
            <a:chExt cx="2009050" cy="2948187"/>
          </a:xfrm>
          <a:solidFill>
            <a:schemeClr val="bg1"/>
          </a:solidFill>
        </p:grpSpPr>
        <p:sp>
          <p:nvSpPr>
            <p:cNvPr id="12" name="Rounded Rectangle 11"/>
            <p:cNvSpPr/>
            <p:nvPr/>
          </p:nvSpPr>
          <p:spPr>
            <a:xfrm>
              <a:off x="4761964" y="1233150"/>
              <a:ext cx="1983347" cy="1155879"/>
            </a:xfrm>
            <a:prstGeom prst="roundRect">
              <a:avLst/>
            </a:prstGeom>
            <a:grpFill/>
            <a:ln w="28575">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C00000"/>
                  </a:solidFill>
                  <a:latin typeface="Calibri" pitchFamily="34" charset="0"/>
                  <a:cs typeface="Calibri" pitchFamily="34" charset="0"/>
                </a:rPr>
                <a:t>CAS2 Rating Scale</a:t>
              </a:r>
            </a:p>
            <a:p>
              <a:pPr algn="ctr"/>
              <a:r>
                <a:rPr lang="en-US" sz="2000" dirty="0">
                  <a:solidFill>
                    <a:srgbClr val="C00000"/>
                  </a:solidFill>
                  <a:latin typeface="Calibri" pitchFamily="34" charset="0"/>
                  <a:cs typeface="Calibri" pitchFamily="34" charset="0"/>
                </a:rPr>
                <a:t>(4 subtests)</a:t>
              </a:r>
            </a:p>
          </p:txBody>
        </p:sp>
        <p:sp>
          <p:nvSpPr>
            <p:cNvPr id="18" name="Rounded Rectangle 17"/>
            <p:cNvSpPr/>
            <p:nvPr/>
          </p:nvSpPr>
          <p:spPr>
            <a:xfrm>
              <a:off x="4761964" y="2398689"/>
              <a:ext cx="2009050" cy="1782648"/>
            </a:xfrm>
            <a:prstGeom prst="roundRect">
              <a:avLst/>
            </a:prstGeom>
            <a:grpFill/>
            <a:ln w="28575">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rgbClr val="A50021"/>
                  </a:solidFill>
                  <a:latin typeface="Calibri" pitchFamily="34" charset="0"/>
                  <a:cs typeface="Calibri" pitchFamily="34" charset="0"/>
                </a:rPr>
                <a:t>Total Score</a:t>
              </a:r>
            </a:p>
            <a:p>
              <a:pPr marL="0" lvl="1"/>
              <a:r>
                <a:rPr lang="en-US" sz="1800" dirty="0">
                  <a:solidFill>
                    <a:srgbClr val="A50021"/>
                  </a:solidFill>
                  <a:latin typeface="Calibri" pitchFamily="34" charset="0"/>
                  <a:cs typeface="Calibri" pitchFamily="34" charset="0"/>
                </a:rPr>
                <a:t>Planning</a:t>
              </a:r>
            </a:p>
            <a:p>
              <a:pPr marL="0" lvl="1"/>
              <a:r>
                <a:rPr lang="en-US" sz="1800" dirty="0">
                  <a:solidFill>
                    <a:srgbClr val="A50021"/>
                  </a:solidFill>
                  <a:latin typeface="Calibri" pitchFamily="34" charset="0"/>
                  <a:cs typeface="Calibri" pitchFamily="34" charset="0"/>
                </a:rPr>
                <a:t>Simultaneous</a:t>
              </a:r>
            </a:p>
            <a:p>
              <a:pPr marL="0" lvl="1"/>
              <a:r>
                <a:rPr lang="en-US" sz="1800" dirty="0">
                  <a:solidFill>
                    <a:srgbClr val="A50021"/>
                  </a:solidFill>
                  <a:latin typeface="Calibri" pitchFamily="34" charset="0"/>
                  <a:cs typeface="Calibri" pitchFamily="34" charset="0"/>
                </a:rPr>
                <a:t>Attention</a:t>
              </a:r>
            </a:p>
            <a:p>
              <a:pPr marL="0" lvl="1"/>
              <a:r>
                <a:rPr lang="en-US" sz="1800" dirty="0">
                  <a:solidFill>
                    <a:srgbClr val="A50021"/>
                  </a:solidFill>
                  <a:latin typeface="Calibri" pitchFamily="34" charset="0"/>
                  <a:cs typeface="Calibri" pitchFamily="34" charset="0"/>
                </a:rPr>
                <a:t>Successive </a:t>
              </a:r>
            </a:p>
          </p:txBody>
        </p:sp>
      </p:grpSp>
      <p:sp>
        <p:nvSpPr>
          <p:cNvPr id="10" name="Rounded Rectangle 9"/>
          <p:cNvSpPr/>
          <p:nvPr/>
        </p:nvSpPr>
        <p:spPr>
          <a:xfrm>
            <a:off x="5209855" y="1345595"/>
            <a:ext cx="2032679" cy="1117713"/>
          </a:xfrm>
          <a:prstGeom prst="roundRect">
            <a:avLst/>
          </a:prstGeom>
          <a:solidFill>
            <a:schemeClr val="bg1"/>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Calibri" pitchFamily="34" charset="0"/>
                <a:cs typeface="Calibri" pitchFamily="34" charset="0"/>
              </a:rPr>
              <a:t>CAS2 Extended </a:t>
            </a:r>
          </a:p>
          <a:p>
            <a:pPr algn="ctr"/>
            <a:r>
              <a:rPr lang="en-US" sz="2000" dirty="0">
                <a:solidFill>
                  <a:srgbClr val="002060"/>
                </a:solidFill>
                <a:latin typeface="Calibri" pitchFamily="34" charset="0"/>
                <a:cs typeface="Calibri" pitchFamily="34" charset="0"/>
              </a:rPr>
              <a:t>(12 subtests)</a:t>
            </a:r>
          </a:p>
        </p:txBody>
      </p:sp>
      <p:sp>
        <p:nvSpPr>
          <p:cNvPr id="19" name="Rounded Rectangle 18"/>
          <p:cNvSpPr/>
          <p:nvPr/>
        </p:nvSpPr>
        <p:spPr>
          <a:xfrm>
            <a:off x="5212080" y="2477262"/>
            <a:ext cx="2227920" cy="3361232"/>
          </a:xfrm>
          <a:prstGeom prst="roundRect">
            <a:avLst/>
          </a:prstGeom>
          <a:solidFill>
            <a:schemeClr val="bg1"/>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en-US" sz="1800" dirty="0">
                <a:solidFill>
                  <a:srgbClr val="002060"/>
                </a:solidFill>
                <a:latin typeface="Calibri" pitchFamily="34" charset="0"/>
                <a:cs typeface="Calibri" pitchFamily="34" charset="0"/>
              </a:rPr>
              <a:t>Full Scale</a:t>
            </a:r>
          </a:p>
          <a:p>
            <a:pPr marL="166688" lvl="1" indent="-109538"/>
            <a:r>
              <a:rPr lang="en-US" sz="1800" b="1" dirty="0">
                <a:solidFill>
                  <a:srgbClr val="002060"/>
                </a:solidFill>
                <a:latin typeface="Calibri" pitchFamily="34" charset="0"/>
                <a:cs typeface="Calibri" pitchFamily="34" charset="0"/>
              </a:rPr>
              <a:t>Planning</a:t>
            </a:r>
          </a:p>
          <a:p>
            <a:pPr marL="166688" lvl="1" indent="-109538"/>
            <a:r>
              <a:rPr lang="en-US" sz="1800" b="1" dirty="0">
                <a:solidFill>
                  <a:srgbClr val="002060"/>
                </a:solidFill>
                <a:latin typeface="Calibri" pitchFamily="34" charset="0"/>
                <a:cs typeface="Calibri" pitchFamily="34" charset="0"/>
              </a:rPr>
              <a:t>Simultaneous</a:t>
            </a:r>
          </a:p>
          <a:p>
            <a:pPr marL="166688" lvl="1" indent="-109538"/>
            <a:r>
              <a:rPr lang="en-US" sz="1800" b="1" dirty="0">
                <a:solidFill>
                  <a:srgbClr val="002060"/>
                </a:solidFill>
                <a:latin typeface="Calibri" pitchFamily="34" charset="0"/>
                <a:cs typeface="Calibri" pitchFamily="34" charset="0"/>
              </a:rPr>
              <a:t>Attention</a:t>
            </a:r>
          </a:p>
          <a:p>
            <a:pPr marL="166688" lvl="1" indent="-109538"/>
            <a:r>
              <a:rPr lang="en-US" sz="1800" b="1" dirty="0">
                <a:solidFill>
                  <a:srgbClr val="002060"/>
                </a:solidFill>
                <a:latin typeface="Calibri" pitchFamily="34" charset="0"/>
                <a:cs typeface="Calibri" pitchFamily="34" charset="0"/>
              </a:rPr>
              <a:t>Successive</a:t>
            </a:r>
            <a:r>
              <a:rPr lang="en-US" sz="1800" dirty="0">
                <a:solidFill>
                  <a:srgbClr val="002060"/>
                </a:solidFill>
                <a:latin typeface="Calibri" pitchFamily="34" charset="0"/>
                <a:cs typeface="Calibri" pitchFamily="34" charset="0"/>
              </a:rPr>
              <a:t> </a:t>
            </a:r>
          </a:p>
          <a:p>
            <a:r>
              <a:rPr lang="en-US" sz="1800" i="1" dirty="0">
                <a:solidFill>
                  <a:srgbClr val="002060"/>
                </a:solidFill>
                <a:latin typeface="Calibri" pitchFamily="34" charset="0"/>
                <a:cs typeface="Calibri" pitchFamily="34" charset="0"/>
              </a:rPr>
              <a:t>Supplemental</a:t>
            </a:r>
          </a:p>
          <a:p>
            <a:pPr marL="57150"/>
            <a:r>
              <a:rPr lang="en-US" sz="1800" dirty="0">
                <a:solidFill>
                  <a:srgbClr val="002060"/>
                </a:solidFill>
                <a:latin typeface="Calibri" pitchFamily="34" charset="0"/>
                <a:cs typeface="Calibri" pitchFamily="34" charset="0"/>
              </a:rPr>
              <a:t>Executive Function</a:t>
            </a:r>
          </a:p>
          <a:p>
            <a:pPr marL="57150"/>
            <a:r>
              <a:rPr lang="en-US" sz="1800" dirty="0">
                <a:solidFill>
                  <a:srgbClr val="002060"/>
                </a:solidFill>
                <a:latin typeface="Calibri" pitchFamily="34" charset="0"/>
                <a:cs typeface="Calibri" pitchFamily="34" charset="0"/>
              </a:rPr>
              <a:t>Working Memory</a:t>
            </a:r>
          </a:p>
          <a:p>
            <a:pPr marL="57150"/>
            <a:r>
              <a:rPr lang="en-US" sz="1800" dirty="0">
                <a:solidFill>
                  <a:srgbClr val="002060"/>
                </a:solidFill>
                <a:latin typeface="Calibri" pitchFamily="34" charset="0"/>
                <a:cs typeface="Calibri" pitchFamily="34" charset="0"/>
              </a:rPr>
              <a:t>Verbal / Nonverbal</a:t>
            </a:r>
          </a:p>
          <a:p>
            <a:pPr marL="57150"/>
            <a:r>
              <a:rPr lang="en-US" sz="1800" dirty="0">
                <a:solidFill>
                  <a:srgbClr val="002060"/>
                </a:solidFill>
                <a:latin typeface="Calibri" pitchFamily="34" charset="0"/>
                <a:cs typeface="Calibri" pitchFamily="34" charset="0"/>
              </a:rPr>
              <a:t>Visual-Auditory</a:t>
            </a:r>
          </a:p>
          <a:p>
            <a:pPr marL="57150"/>
            <a:r>
              <a:rPr lang="en-US" sz="1800" dirty="0">
                <a:solidFill>
                  <a:srgbClr val="002060"/>
                </a:solidFill>
                <a:latin typeface="Calibri" pitchFamily="34" charset="0"/>
                <a:cs typeface="Calibri" pitchFamily="34" charset="0"/>
              </a:rPr>
              <a:t>Speed/Fluency</a:t>
            </a:r>
          </a:p>
        </p:txBody>
      </p:sp>
      <p:pic>
        <p:nvPicPr>
          <p:cNvPr id="16" name="Picture 2" descr="C:\Users\Jack Naglieri\Documents\All Master Files\CAS2 PRO ED\CAS2 Covers FINAL\CAS2-Brief.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0105" y="4335137"/>
            <a:ext cx="1143809" cy="171413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20" name="Picture 3" descr="C:\Users\Jack Naglieri\Documents\All Master Files\CAS2 PRO ED\CAS2 Covers FINAL\CAS2-RatingScal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5272" y="4379814"/>
            <a:ext cx="1030729" cy="171907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26" name="Picture 4" descr="C:\Users\Jack Naglieri\Documents\All Master Files\CAS2 PRO ED\CAS2 Covers FINAL\CAS2cove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86224" y="4379814"/>
            <a:ext cx="1143000" cy="1719072"/>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3786224" y="5818443"/>
            <a:ext cx="1195863" cy="230832"/>
            <a:chOff x="4559104" y="5815167"/>
            <a:chExt cx="1195863" cy="230832"/>
          </a:xfrm>
        </p:grpSpPr>
        <p:pic>
          <p:nvPicPr>
            <p:cNvPr id="27" name="Picture 4" descr="C:\Users\Jack Naglieri\Documents\All Master Files\CAS2 PRO ED\CAS2 Covers FINAL\CAS2cover.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4559104" y="5835217"/>
              <a:ext cx="1143000" cy="19073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4589263" y="5815167"/>
              <a:ext cx="1165704" cy="230832"/>
            </a:xfrm>
            <a:prstGeom prst="rect">
              <a:avLst/>
            </a:prstGeom>
            <a:noFill/>
            <a:ln>
              <a:noFill/>
            </a:ln>
          </p:spPr>
          <p:txBody>
            <a:bodyPr wrap="none" rtlCol="0">
              <a:spAutoFit/>
            </a:bodyPr>
            <a:lstStyle/>
            <a:p>
              <a:pPr algn="ctr"/>
              <a:r>
                <a:rPr lang="en-US" sz="900" dirty="0">
                  <a:solidFill>
                    <a:schemeClr val="bg1"/>
                  </a:solidFill>
                  <a:latin typeface="Arial" panose="020B0604020202020204" pitchFamily="34" charset="0"/>
                  <a:cs typeface="Arial" panose="020B0604020202020204" pitchFamily="34" charset="0"/>
                </a:rPr>
                <a:t>Examiner’s Manual</a:t>
              </a:r>
            </a:p>
          </p:txBody>
        </p:sp>
      </p:grpSp>
      <p:pic>
        <p:nvPicPr>
          <p:cNvPr id="24" name="Picture 23"/>
          <p:cNvPicPr>
            <a:picLocks noChangeAspect="1"/>
          </p:cNvPicPr>
          <p:nvPr/>
        </p:nvPicPr>
        <p:blipFill rotWithShape="1">
          <a:blip r:embed="rId7"/>
          <a:srcRect b="13253"/>
          <a:stretch/>
        </p:blipFill>
        <p:spPr>
          <a:xfrm>
            <a:off x="7482677" y="2477261"/>
            <a:ext cx="2936010" cy="3882715"/>
          </a:xfrm>
          <a:prstGeom prst="rect">
            <a:avLst/>
          </a:prstGeom>
          <a:ln>
            <a:solidFill>
              <a:srgbClr val="FF9966"/>
            </a:solidFill>
          </a:ln>
        </p:spPr>
      </p:pic>
      <p:sp>
        <p:nvSpPr>
          <p:cNvPr id="25" name="Rounded Rectangle 9"/>
          <p:cNvSpPr/>
          <p:nvPr/>
        </p:nvSpPr>
        <p:spPr>
          <a:xfrm>
            <a:off x="7242534" y="1359548"/>
            <a:ext cx="1878166" cy="1117713"/>
          </a:xfrm>
          <a:prstGeom prst="roundRect">
            <a:avLst/>
          </a:prstGeom>
          <a:solidFill>
            <a:schemeClr val="bg1"/>
          </a:solidFill>
          <a:ln w="28575">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Calibri" pitchFamily="34" charset="0"/>
                <a:cs typeface="Calibri" pitchFamily="34" charset="0"/>
              </a:rPr>
              <a:t>CAS2 Spanish </a:t>
            </a:r>
          </a:p>
          <a:p>
            <a:pPr algn="ctr"/>
            <a:r>
              <a:rPr lang="en-US" sz="2000" dirty="0">
                <a:solidFill>
                  <a:srgbClr val="002060"/>
                </a:solidFill>
                <a:latin typeface="Calibri" pitchFamily="34" charset="0"/>
                <a:cs typeface="Calibri" pitchFamily="34" charset="0"/>
              </a:rPr>
              <a:t>(12 &amp; 8 subtests)</a:t>
            </a:r>
          </a:p>
        </p:txBody>
      </p:sp>
    </p:spTree>
    <p:extLst>
      <p:ext uri="{BB962C8B-B14F-4D97-AF65-F5344CB8AC3E}">
        <p14:creationId xmlns:p14="http://schemas.microsoft.com/office/powerpoint/2010/main" val="23040108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CAS2: Scale Reliability</a:t>
            </a:r>
            <a:r>
              <a:rPr lang="en-US" sz="2800" dirty="0"/>
              <a:t> (ages 5-18)</a:t>
            </a:r>
            <a:endParaRPr lang="en-US" dirty="0"/>
          </a:p>
        </p:txBody>
      </p:sp>
      <p:sp>
        <p:nvSpPr>
          <p:cNvPr id="4" name="Slide Number Placeholder 3"/>
          <p:cNvSpPr>
            <a:spLocks noGrp="1"/>
          </p:cNvSpPr>
          <p:nvPr>
            <p:ph type="sldNum" sz="quarter" idx="12"/>
          </p:nvPr>
        </p:nvSpPr>
        <p:spPr/>
        <p:txBody>
          <a:bodyPr/>
          <a:lstStyle/>
          <a:p>
            <a:pPr>
              <a:defRPr/>
            </a:pPr>
            <a:fld id="{B5038878-31BC-41E9-8299-8AFEA2B13F5C}" type="slidenum">
              <a:rPr lang="en-US" smtClean="0"/>
              <a:pPr>
                <a:defRPr/>
              </a:pPr>
              <a:t>40</a:t>
            </a:fld>
            <a:endParaRPr lang="en-US" dirty="0"/>
          </a:p>
        </p:txBody>
      </p:sp>
      <p:sp>
        <p:nvSpPr>
          <p:cNvPr id="2" name="Content Placeholder 1"/>
          <p:cNvSpPr>
            <a:spLocks noGrp="1"/>
          </p:cNvSpPr>
          <p:nvPr>
            <p:ph idx="1"/>
          </p:nvPr>
        </p:nvSpPr>
        <p:spPr>
          <a:xfrm>
            <a:off x="457200" y="1365504"/>
            <a:ext cx="3200400" cy="4641787"/>
          </a:xfrm>
        </p:spPr>
        <p:txBody>
          <a:bodyPr/>
          <a:lstStyle/>
          <a:p>
            <a:r>
              <a:rPr lang="en-US" dirty="0"/>
              <a:t>CAS2 Scale Reliabilities are very high</a:t>
            </a:r>
          </a:p>
          <a:p>
            <a:r>
              <a:rPr lang="en-US" b="1" dirty="0"/>
              <a:t>Full Scale = .97 </a:t>
            </a:r>
            <a:r>
              <a:rPr lang="en-US" dirty="0"/>
              <a:t>for 12 subtest Extended Battery CAS2</a:t>
            </a:r>
          </a:p>
          <a:p>
            <a:pPr lvl="1"/>
            <a:r>
              <a:rPr lang="en-US" dirty="0"/>
              <a:t>(.95 for 8-subtest Core Battery) </a:t>
            </a:r>
          </a:p>
        </p:txBody>
      </p:sp>
      <p:grpSp>
        <p:nvGrpSpPr>
          <p:cNvPr id="8" name="Group 7"/>
          <p:cNvGrpSpPr/>
          <p:nvPr/>
        </p:nvGrpSpPr>
        <p:grpSpPr>
          <a:xfrm>
            <a:off x="5447414" y="1031361"/>
            <a:ext cx="3430764" cy="5439108"/>
            <a:chOff x="5447414" y="956930"/>
            <a:chExt cx="3430764" cy="5439108"/>
          </a:xfrm>
        </p:grpSpPr>
        <p:grpSp>
          <p:nvGrpSpPr>
            <p:cNvPr id="5" name="Group 4"/>
            <p:cNvGrpSpPr/>
            <p:nvPr/>
          </p:nvGrpSpPr>
          <p:grpSpPr>
            <a:xfrm>
              <a:off x="5447414" y="956930"/>
              <a:ext cx="3430764" cy="5439108"/>
              <a:chOff x="3352800" y="461963"/>
              <a:chExt cx="3430764" cy="5934075"/>
            </a:xfrm>
          </p:grpSpPr>
          <p:pic>
            <p:nvPicPr>
              <p:cNvPr id="747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461963"/>
                <a:ext cx="2438400" cy="593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47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1071" y="861236"/>
                <a:ext cx="1162493" cy="5525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 name="Rectangle 6"/>
            <p:cNvSpPr/>
            <p:nvPr/>
          </p:nvSpPr>
          <p:spPr>
            <a:xfrm>
              <a:off x="7885814" y="956930"/>
              <a:ext cx="992364" cy="467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206875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CAS2: Subtest Reliability</a:t>
            </a:r>
          </a:p>
        </p:txBody>
      </p:sp>
      <p:sp>
        <p:nvSpPr>
          <p:cNvPr id="4" name="Slide Number Placeholder 3"/>
          <p:cNvSpPr>
            <a:spLocks noGrp="1"/>
          </p:cNvSpPr>
          <p:nvPr>
            <p:ph type="sldNum" sz="quarter" idx="12"/>
          </p:nvPr>
        </p:nvSpPr>
        <p:spPr/>
        <p:txBody>
          <a:bodyPr/>
          <a:lstStyle/>
          <a:p>
            <a:pPr>
              <a:defRPr/>
            </a:pPr>
            <a:fld id="{B5038878-31BC-41E9-8299-8AFEA2B13F5C}" type="slidenum">
              <a:rPr lang="en-US" smtClean="0"/>
              <a:pPr>
                <a:defRPr/>
              </a:pPr>
              <a:t>41</a:t>
            </a:fld>
            <a:endParaRPr lang="en-US" dirty="0"/>
          </a:p>
        </p:txBody>
      </p:sp>
      <p:sp>
        <p:nvSpPr>
          <p:cNvPr id="2" name="Content Placeholder 1"/>
          <p:cNvSpPr>
            <a:spLocks noGrp="1"/>
          </p:cNvSpPr>
          <p:nvPr>
            <p:ph idx="1"/>
          </p:nvPr>
        </p:nvSpPr>
        <p:spPr>
          <a:xfrm>
            <a:off x="457200" y="1365504"/>
            <a:ext cx="4082902" cy="4641787"/>
          </a:xfrm>
        </p:spPr>
        <p:txBody>
          <a:bodyPr/>
          <a:lstStyle/>
          <a:p>
            <a:r>
              <a:rPr lang="en-US" dirty="0"/>
              <a:t>CAS2 Subtests Reliabilities are high</a:t>
            </a:r>
          </a:p>
          <a:p>
            <a:r>
              <a:rPr lang="en-US" sz="2800" dirty="0"/>
              <a:t>(ages 5-18)</a:t>
            </a:r>
            <a:endParaRPr lang="en-US" dirty="0"/>
          </a:p>
        </p:txBody>
      </p:sp>
      <p:grpSp>
        <p:nvGrpSpPr>
          <p:cNvPr id="6" name="Group 5"/>
          <p:cNvGrpSpPr/>
          <p:nvPr/>
        </p:nvGrpSpPr>
        <p:grpSpPr>
          <a:xfrm>
            <a:off x="4927526" y="813501"/>
            <a:ext cx="3787295" cy="5655745"/>
            <a:chOff x="1376252" y="813502"/>
            <a:chExt cx="3787295" cy="5655745"/>
          </a:xfrm>
        </p:grpSpPr>
        <p:pic>
          <p:nvPicPr>
            <p:cNvPr id="737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6252" y="1154297"/>
              <a:ext cx="2457450" cy="5314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373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725272" y="813502"/>
              <a:ext cx="1438275" cy="5655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8550475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CAS2: Scale Reliability</a:t>
            </a:r>
            <a:r>
              <a:rPr lang="en-US" sz="4400" dirty="0"/>
              <a:t> </a:t>
            </a:r>
            <a:r>
              <a:rPr lang="en-US" sz="4000" dirty="0"/>
              <a:t>(ages 5-18)</a:t>
            </a:r>
          </a:p>
        </p:txBody>
      </p:sp>
      <p:sp>
        <p:nvSpPr>
          <p:cNvPr id="4" name="Slide Number Placeholder 3"/>
          <p:cNvSpPr>
            <a:spLocks noGrp="1"/>
          </p:cNvSpPr>
          <p:nvPr>
            <p:ph type="sldNum" sz="quarter" idx="12"/>
          </p:nvPr>
        </p:nvSpPr>
        <p:spPr/>
        <p:txBody>
          <a:bodyPr/>
          <a:lstStyle/>
          <a:p>
            <a:pPr>
              <a:defRPr/>
            </a:pPr>
            <a:fld id="{B5038878-31BC-41E9-8299-8AFEA2B13F5C}" type="slidenum">
              <a:rPr lang="en-US" smtClean="0"/>
              <a:pPr>
                <a:defRPr/>
              </a:pPr>
              <a:t>42</a:t>
            </a:fld>
            <a:endParaRPr lang="en-US" dirty="0"/>
          </a:p>
        </p:txBody>
      </p:sp>
      <p:sp>
        <p:nvSpPr>
          <p:cNvPr id="2" name="Content Placeholder 1"/>
          <p:cNvSpPr>
            <a:spLocks noGrp="1"/>
          </p:cNvSpPr>
          <p:nvPr>
            <p:ph idx="1"/>
          </p:nvPr>
        </p:nvSpPr>
        <p:spPr>
          <a:xfrm>
            <a:off x="457200" y="1365505"/>
            <a:ext cx="6166884" cy="1728570"/>
          </a:xfrm>
        </p:spPr>
        <p:txBody>
          <a:bodyPr/>
          <a:lstStyle/>
          <a:p>
            <a:r>
              <a:rPr lang="en-US" dirty="0"/>
              <a:t>Supplemental Scales reliabilities are also high</a:t>
            </a:r>
          </a:p>
        </p:txBody>
      </p:sp>
      <p:grpSp>
        <p:nvGrpSpPr>
          <p:cNvPr id="9" name="Group 8"/>
          <p:cNvGrpSpPr/>
          <p:nvPr/>
        </p:nvGrpSpPr>
        <p:grpSpPr>
          <a:xfrm>
            <a:off x="2047709" y="2535423"/>
            <a:ext cx="5852282" cy="3588930"/>
            <a:chOff x="2314244" y="2993066"/>
            <a:chExt cx="5643287" cy="3162300"/>
          </a:xfrm>
        </p:grpSpPr>
        <p:pic>
          <p:nvPicPr>
            <p:cNvPr id="757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2745" y="3519377"/>
              <a:ext cx="1474786" cy="2593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57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4244" y="2993066"/>
              <a:ext cx="4600575" cy="3162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6914819" y="2993066"/>
              <a:ext cx="1042712" cy="5263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452194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CAS2: Brief Reliability</a:t>
            </a:r>
          </a:p>
        </p:txBody>
      </p:sp>
      <p:sp>
        <p:nvSpPr>
          <p:cNvPr id="4" name="Slide Number Placeholder 3"/>
          <p:cNvSpPr>
            <a:spLocks noGrp="1"/>
          </p:cNvSpPr>
          <p:nvPr>
            <p:ph type="sldNum" sz="quarter" idx="12"/>
          </p:nvPr>
        </p:nvSpPr>
        <p:spPr/>
        <p:txBody>
          <a:bodyPr/>
          <a:lstStyle/>
          <a:p>
            <a:pPr>
              <a:defRPr/>
            </a:pPr>
            <a:fld id="{B5038878-31BC-41E9-8299-8AFEA2B13F5C}" type="slidenum">
              <a:rPr lang="en-US" smtClean="0"/>
              <a:pPr>
                <a:defRPr/>
              </a:pPr>
              <a:t>43</a:t>
            </a:fld>
            <a:endParaRPr lang="en-US" dirty="0"/>
          </a:p>
        </p:txBody>
      </p:sp>
      <p:sp>
        <p:nvSpPr>
          <p:cNvPr id="2" name="Content Placeholder 1"/>
          <p:cNvSpPr>
            <a:spLocks noGrp="1"/>
          </p:cNvSpPr>
          <p:nvPr>
            <p:ph idx="1"/>
          </p:nvPr>
        </p:nvSpPr>
        <p:spPr>
          <a:xfrm>
            <a:off x="457200" y="1365504"/>
            <a:ext cx="4013200" cy="4641787"/>
          </a:xfrm>
        </p:spPr>
        <p:txBody>
          <a:bodyPr/>
          <a:lstStyle/>
          <a:p>
            <a:pPr marL="177800" indent="-177800"/>
            <a:r>
              <a:rPr lang="en-US" dirty="0"/>
              <a:t>Average reliability across ages 4 – 18 years:</a:t>
            </a:r>
          </a:p>
          <a:p>
            <a:pPr marL="0" indent="0">
              <a:buNone/>
            </a:pPr>
            <a:r>
              <a:rPr lang="en-US" dirty="0"/>
              <a:t>Planning = .93</a:t>
            </a:r>
          </a:p>
          <a:p>
            <a:pPr marL="0" indent="0">
              <a:buNone/>
            </a:pPr>
            <a:r>
              <a:rPr lang="en-US" dirty="0"/>
              <a:t>Simultaneous = .88</a:t>
            </a:r>
          </a:p>
          <a:p>
            <a:pPr marL="0" indent="0">
              <a:buNone/>
            </a:pPr>
            <a:r>
              <a:rPr lang="en-US" dirty="0"/>
              <a:t>Successive = .86</a:t>
            </a:r>
          </a:p>
          <a:p>
            <a:pPr marL="0" indent="0">
              <a:buNone/>
            </a:pPr>
            <a:r>
              <a:rPr lang="en-US" dirty="0"/>
              <a:t>Successive = .85</a:t>
            </a:r>
          </a:p>
          <a:p>
            <a:pPr marL="0" indent="0">
              <a:buNone/>
            </a:pPr>
            <a:r>
              <a:rPr lang="en-US" dirty="0"/>
              <a:t>Total Score = .94</a:t>
            </a:r>
          </a:p>
        </p:txBody>
      </p:sp>
      <p:pic>
        <p:nvPicPr>
          <p:cNvPr id="73731"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041530" y="1206499"/>
            <a:ext cx="4759571" cy="5080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50726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CAS2: Rating Scale Reliability</a:t>
            </a:r>
          </a:p>
        </p:txBody>
      </p:sp>
      <p:sp>
        <p:nvSpPr>
          <p:cNvPr id="4" name="Slide Number Placeholder 3"/>
          <p:cNvSpPr>
            <a:spLocks noGrp="1"/>
          </p:cNvSpPr>
          <p:nvPr>
            <p:ph type="sldNum" sz="quarter" idx="12"/>
          </p:nvPr>
        </p:nvSpPr>
        <p:spPr/>
        <p:txBody>
          <a:bodyPr/>
          <a:lstStyle/>
          <a:p>
            <a:pPr>
              <a:defRPr/>
            </a:pPr>
            <a:fld id="{B5038878-31BC-41E9-8299-8AFEA2B13F5C}" type="slidenum">
              <a:rPr lang="en-US" smtClean="0"/>
              <a:pPr>
                <a:defRPr/>
              </a:pPr>
              <a:t>44</a:t>
            </a:fld>
            <a:endParaRPr lang="en-US" dirty="0"/>
          </a:p>
        </p:txBody>
      </p:sp>
      <p:pic>
        <p:nvPicPr>
          <p:cNvPr id="7" name="Content Placeholder 6" descr="CAS2_RS_Manual.pdf - Adobe Acrobat Pro"/>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305559" y="2083982"/>
            <a:ext cx="8413140" cy="4221126"/>
          </a:xfrm>
        </p:spPr>
      </p:pic>
      <p:sp>
        <p:nvSpPr>
          <p:cNvPr id="2" name="Rounded Rectangle 1"/>
          <p:cNvSpPr/>
          <p:nvPr/>
        </p:nvSpPr>
        <p:spPr>
          <a:xfrm>
            <a:off x="2578100" y="2857500"/>
            <a:ext cx="1739900" cy="24765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45786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Confirmatory Factor Analysis</a:t>
            </a:r>
          </a:p>
        </p:txBody>
      </p:sp>
      <p:sp>
        <p:nvSpPr>
          <p:cNvPr id="6" name="Text Placeholder 5"/>
          <p:cNvSpPr>
            <a:spLocks noGrp="1"/>
          </p:cNvSpPr>
          <p:nvPr>
            <p:ph type="body" idx="1"/>
          </p:nvPr>
        </p:nvSpPr>
        <p:spPr/>
        <p:txBody>
          <a:bodyPr/>
          <a:lstStyle/>
          <a:p>
            <a:endParaRPr lang="en-US" dirty="0"/>
          </a:p>
          <a:p>
            <a:r>
              <a:rPr lang="en-US" dirty="0"/>
              <a:t>Three PASS scales and the same findings…</a:t>
            </a:r>
          </a:p>
        </p:txBody>
      </p:sp>
      <p:sp>
        <p:nvSpPr>
          <p:cNvPr id="4" name="Slide Number Placeholder 3"/>
          <p:cNvSpPr>
            <a:spLocks noGrp="1"/>
          </p:cNvSpPr>
          <p:nvPr>
            <p:ph type="sldNum" sz="quarter" idx="12"/>
          </p:nvPr>
        </p:nvSpPr>
        <p:spPr/>
        <p:txBody>
          <a:bodyPr/>
          <a:lstStyle/>
          <a:p>
            <a:pPr>
              <a:defRPr/>
            </a:pPr>
            <a:fld id="{B5038878-31BC-41E9-8299-8AFEA2B13F5C}" type="slidenum">
              <a:rPr lang="en-US" smtClean="0"/>
              <a:pPr>
                <a:defRPr/>
              </a:pPr>
              <a:t>45</a:t>
            </a:fld>
            <a:endParaRPr lang="en-US" dirty="0"/>
          </a:p>
        </p:txBody>
      </p:sp>
    </p:spTree>
    <p:extLst>
      <p:ext uri="{BB962C8B-B14F-4D97-AF65-F5344CB8AC3E}">
        <p14:creationId xmlns:p14="http://schemas.microsoft.com/office/powerpoint/2010/main" val="4050361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00251" y="1365504"/>
            <a:ext cx="8843749" cy="4641787"/>
          </a:xfrm>
        </p:spPr>
        <p:txBody>
          <a:bodyPr/>
          <a:lstStyle/>
          <a:p>
            <a:r>
              <a:rPr lang="en-US" dirty="0"/>
              <a:t>All Confirmatory Factor Analyses for each of the three scales tested these solutions:</a:t>
            </a:r>
          </a:p>
          <a:p>
            <a:pPr lvl="1"/>
            <a:r>
              <a:rPr lang="en-US" dirty="0"/>
              <a:t>1 factor - no PASS scales </a:t>
            </a:r>
          </a:p>
          <a:p>
            <a:pPr lvl="1"/>
            <a:r>
              <a:rPr lang="en-US" dirty="0"/>
              <a:t>2 factor - Planning/Attention, Simultaneous/Successive </a:t>
            </a:r>
          </a:p>
          <a:p>
            <a:pPr lvl="1"/>
            <a:r>
              <a:rPr lang="en-US" dirty="0"/>
              <a:t>3 factor - Planning/Attention, Simultaneous, Successive</a:t>
            </a:r>
          </a:p>
          <a:p>
            <a:pPr lvl="1"/>
            <a:r>
              <a:rPr lang="en-US" dirty="0"/>
              <a:t>4 factor - Planning, Attention, Simultaneous, Successive </a:t>
            </a:r>
          </a:p>
          <a:p>
            <a:r>
              <a:rPr lang="en-US" dirty="0"/>
              <a:t>Analyses were at the subtest level for CAS2, Item packets for the CAS2: Brief, and the item level for CAS2: Rating Scale.</a:t>
            </a:r>
          </a:p>
        </p:txBody>
      </p:sp>
      <p:sp>
        <p:nvSpPr>
          <p:cNvPr id="5" name="Title 4"/>
          <p:cNvSpPr>
            <a:spLocks noGrp="1"/>
          </p:cNvSpPr>
          <p:nvPr>
            <p:ph type="title"/>
          </p:nvPr>
        </p:nvSpPr>
        <p:spPr/>
        <p:txBody>
          <a:bodyPr/>
          <a:lstStyle/>
          <a:p>
            <a:r>
              <a:rPr lang="en-US" dirty="0"/>
              <a:t>CFA Results	</a:t>
            </a:r>
          </a:p>
        </p:txBody>
      </p:sp>
      <p:sp>
        <p:nvSpPr>
          <p:cNvPr id="4" name="Slide Number Placeholder 3"/>
          <p:cNvSpPr>
            <a:spLocks noGrp="1"/>
          </p:cNvSpPr>
          <p:nvPr>
            <p:ph type="sldNum" sz="quarter" idx="12"/>
          </p:nvPr>
        </p:nvSpPr>
        <p:spPr/>
        <p:txBody>
          <a:bodyPr/>
          <a:lstStyle/>
          <a:p>
            <a:pPr>
              <a:defRPr/>
            </a:pPr>
            <a:fld id="{44368FFC-7399-492E-8855-E2B6E97D4439}" type="slidenum">
              <a:rPr lang="en-US" smtClean="0"/>
              <a:pPr>
                <a:defRPr/>
              </a:pPr>
              <a:t>46</a:t>
            </a:fld>
            <a:endParaRPr lang="en-US"/>
          </a:p>
        </p:txBody>
      </p:sp>
    </p:spTree>
    <p:extLst>
      <p:ext uri="{BB962C8B-B14F-4D97-AF65-F5344CB8AC3E}">
        <p14:creationId xmlns:p14="http://schemas.microsoft.com/office/powerpoint/2010/main" val="42944854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27086" y="1027331"/>
            <a:ext cx="6386285" cy="49670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09433" y="381000"/>
            <a:ext cx="8124967" cy="723275"/>
          </a:xfrm>
          <a:prstGeom prst="rect">
            <a:avLst/>
          </a:prstGeom>
          <a:noFill/>
        </p:spPr>
        <p:txBody>
          <a:bodyPr wrap="square" rtlCol="0">
            <a:spAutoFit/>
          </a:bodyPr>
          <a:lstStyle/>
          <a:p>
            <a:r>
              <a:rPr lang="en-US" sz="4100" dirty="0">
                <a:latin typeface="+mj-lt"/>
                <a:ea typeface="+mj-ea"/>
                <a:cs typeface="+mj-cs"/>
              </a:rPr>
              <a:t>CAS2 Fit Indexes By Age</a:t>
            </a:r>
          </a:p>
        </p:txBody>
      </p:sp>
      <p:graphicFrame>
        <p:nvGraphicFramePr>
          <p:cNvPr id="7" name="Object 6"/>
          <p:cNvGraphicFramePr>
            <a:graphicFrameLocks noChangeAspect="1"/>
          </p:cNvGraphicFramePr>
          <p:nvPr>
            <p:extLst>
              <p:ext uri="{D42A27DB-BD31-4B8C-83A1-F6EECF244321}">
                <p14:modId xmlns:p14="http://schemas.microsoft.com/office/powerpoint/2010/main" val="379918224"/>
              </p:ext>
            </p:extLst>
          </p:nvPr>
        </p:nvGraphicFramePr>
        <p:xfrm>
          <a:off x="2670175" y="1165225"/>
          <a:ext cx="6248400" cy="4810125"/>
        </p:xfrm>
        <a:graphic>
          <a:graphicData uri="http://schemas.openxmlformats.org/presentationml/2006/ole">
            <mc:AlternateContent xmlns:mc="http://schemas.openxmlformats.org/markup-compatibility/2006">
              <mc:Choice xmlns:v="urn:schemas-microsoft-com:vml" Requires="v">
                <p:oleObj spid="_x0000_s2050" name="Worksheet" r:id="rId4" imgW="6248321" imgH="4810216" progId="Excel.Sheet.12">
                  <p:embed/>
                </p:oleObj>
              </mc:Choice>
              <mc:Fallback>
                <p:oleObj name="Worksheet" r:id="rId4" imgW="6248321" imgH="4810216" progId="Excel.Sheet.12">
                  <p:embed/>
                  <p:pic>
                    <p:nvPicPr>
                      <p:cNvPr id="7" name="Object 6"/>
                      <p:cNvPicPr/>
                      <p:nvPr/>
                    </p:nvPicPr>
                    <p:blipFill>
                      <a:blip r:embed="rId5"/>
                      <a:stretch>
                        <a:fillRect/>
                      </a:stretch>
                    </p:blipFill>
                    <p:spPr>
                      <a:xfrm>
                        <a:off x="2670175" y="1165225"/>
                        <a:ext cx="6248400" cy="4810125"/>
                      </a:xfrm>
                      <a:prstGeom prst="rect">
                        <a:avLst/>
                      </a:prstGeom>
                    </p:spPr>
                  </p:pic>
                </p:oleObj>
              </mc:Fallback>
            </mc:AlternateContent>
          </a:graphicData>
        </a:graphic>
      </p:graphicFrame>
      <p:grpSp>
        <p:nvGrpSpPr>
          <p:cNvPr id="8" name="Group 7"/>
          <p:cNvGrpSpPr/>
          <p:nvPr/>
        </p:nvGrpSpPr>
        <p:grpSpPr>
          <a:xfrm>
            <a:off x="43542" y="1211874"/>
            <a:ext cx="2441448" cy="3657600"/>
            <a:chOff x="687626" y="1427219"/>
            <a:chExt cx="2743200" cy="3657600"/>
          </a:xfrm>
        </p:grpSpPr>
        <p:pic>
          <p:nvPicPr>
            <p:cNvPr id="9" name="Picture 4" descr="C:\Users\Jack Naglieri\Documents\All Master Files\CAS2 PRO ED\CAS2 Covers FINAL\CAS2cover.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7626" y="1427219"/>
              <a:ext cx="2743200" cy="3657600"/>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pic>
          <p:nvPicPr>
            <p:cNvPr id="10" name="Picture 4" descr="C:\Users\Jack Naglieri\Documents\All Master Files\CAS2 PRO ED\CAS2 Covers FINAL\CAS2cover.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687626" y="4519847"/>
              <a:ext cx="2743200" cy="40581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95823" y="4557422"/>
              <a:ext cx="2556159" cy="369332"/>
            </a:xfrm>
            <a:prstGeom prst="rect">
              <a:avLst/>
            </a:prstGeom>
            <a:noFill/>
            <a:ln>
              <a:noFill/>
            </a:ln>
          </p:spPr>
          <p:txBody>
            <a:bodyPr wrap="none" rtlCol="0">
              <a:spAutoFit/>
            </a:bodyPr>
            <a:lstStyle/>
            <a:p>
              <a:pPr algn="ctr"/>
              <a:r>
                <a:rPr lang="en-US" sz="1800" dirty="0">
                  <a:solidFill>
                    <a:schemeClr val="bg1"/>
                  </a:solidFill>
                  <a:latin typeface="Arial" panose="020B0604020202020204" pitchFamily="34" charset="0"/>
                  <a:cs typeface="Arial" panose="020B0604020202020204" pitchFamily="34" charset="0"/>
                </a:rPr>
                <a:t>Examiner’s Manual</a:t>
              </a:r>
            </a:p>
          </p:txBody>
        </p:sp>
      </p:grpSp>
      <p:sp>
        <p:nvSpPr>
          <p:cNvPr id="3" name="Rounded Rectangle 2"/>
          <p:cNvSpPr/>
          <p:nvPr/>
        </p:nvSpPr>
        <p:spPr>
          <a:xfrm>
            <a:off x="6141493" y="1040979"/>
            <a:ext cx="2115403" cy="520969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84704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88684" y="1104420"/>
            <a:ext cx="6408965" cy="4875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r>
              <a:rPr lang="en-US" dirty="0"/>
              <a:t>CAS2: Brief Fit Indexes by Age</a:t>
            </a:r>
          </a:p>
        </p:txBody>
      </p:sp>
      <p:graphicFrame>
        <p:nvGraphicFramePr>
          <p:cNvPr id="2" name="Object 1"/>
          <p:cNvGraphicFramePr>
            <a:graphicFrameLocks noChangeAspect="1"/>
          </p:cNvGraphicFramePr>
          <p:nvPr>
            <p:extLst>
              <p:ext uri="{D42A27DB-BD31-4B8C-83A1-F6EECF244321}">
                <p14:modId xmlns:p14="http://schemas.microsoft.com/office/powerpoint/2010/main" val="3880729935"/>
              </p:ext>
            </p:extLst>
          </p:nvPr>
        </p:nvGraphicFramePr>
        <p:xfrm>
          <a:off x="169863" y="1166813"/>
          <a:ext cx="6343650" cy="4581525"/>
        </p:xfrm>
        <a:graphic>
          <a:graphicData uri="http://schemas.openxmlformats.org/presentationml/2006/ole">
            <mc:AlternateContent xmlns:mc="http://schemas.openxmlformats.org/markup-compatibility/2006">
              <mc:Choice xmlns:v="urn:schemas-microsoft-com:vml" Requires="v">
                <p:oleObj spid="_x0000_s3074" name="Worksheet" r:id="rId4" imgW="6343610" imgH="4581583" progId="Excel.Sheet.12">
                  <p:embed/>
                </p:oleObj>
              </mc:Choice>
              <mc:Fallback>
                <p:oleObj name="Worksheet" r:id="rId4" imgW="6343610" imgH="4581583" progId="Excel.Sheet.12">
                  <p:embed/>
                  <p:pic>
                    <p:nvPicPr>
                      <p:cNvPr id="2" name="Object 1"/>
                      <p:cNvPicPr/>
                      <p:nvPr/>
                    </p:nvPicPr>
                    <p:blipFill>
                      <a:blip r:embed="rId5"/>
                      <a:stretch>
                        <a:fillRect/>
                      </a:stretch>
                    </p:blipFill>
                    <p:spPr>
                      <a:xfrm>
                        <a:off x="169863" y="1166813"/>
                        <a:ext cx="6343650" cy="4581525"/>
                      </a:xfrm>
                      <a:prstGeom prst="rect">
                        <a:avLst/>
                      </a:prstGeom>
                    </p:spPr>
                  </p:pic>
                </p:oleObj>
              </mc:Fallback>
            </mc:AlternateContent>
          </a:graphicData>
        </a:graphic>
      </p:graphicFrame>
      <p:pic>
        <p:nvPicPr>
          <p:cNvPr id="4" name="Picture 2" descr="C:\Users\Jack Naglieri\Documents\All Master Files\CAS2 PRO ED\CAS2 Covers FINAL\CAS2-Brief.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97650" y="1147296"/>
            <a:ext cx="2440640" cy="36576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3630305" y="937304"/>
            <a:ext cx="2115403" cy="520969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36585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88684" y="1104420"/>
            <a:ext cx="6520316" cy="4875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r>
              <a:rPr lang="en-US" dirty="0"/>
              <a:t>CAS2: Rating Scale Fit Indexes</a:t>
            </a:r>
          </a:p>
        </p:txBody>
      </p:sp>
      <p:graphicFrame>
        <p:nvGraphicFramePr>
          <p:cNvPr id="4" name="Object 3"/>
          <p:cNvGraphicFramePr>
            <a:graphicFrameLocks noChangeAspect="1"/>
          </p:cNvGraphicFramePr>
          <p:nvPr>
            <p:extLst>
              <p:ext uri="{D42A27DB-BD31-4B8C-83A1-F6EECF244321}">
                <p14:modId xmlns:p14="http://schemas.microsoft.com/office/powerpoint/2010/main" val="3772530178"/>
              </p:ext>
            </p:extLst>
          </p:nvPr>
        </p:nvGraphicFramePr>
        <p:xfrm>
          <a:off x="376692" y="1251618"/>
          <a:ext cx="6343650" cy="4610100"/>
        </p:xfrm>
        <a:graphic>
          <a:graphicData uri="http://schemas.openxmlformats.org/presentationml/2006/ole">
            <mc:AlternateContent xmlns:mc="http://schemas.openxmlformats.org/markup-compatibility/2006">
              <mc:Choice xmlns:v="urn:schemas-microsoft-com:vml" Requires="v">
                <p:oleObj spid="_x0000_s4098" name="Worksheet" r:id="rId4" imgW="6343610" imgH="4610196" progId="Excel.Sheet.12">
                  <p:embed/>
                </p:oleObj>
              </mc:Choice>
              <mc:Fallback>
                <p:oleObj name="Worksheet" r:id="rId4" imgW="6343610" imgH="4610196" progId="Excel.Sheet.12">
                  <p:embed/>
                  <p:pic>
                    <p:nvPicPr>
                      <p:cNvPr id="4" name="Object 3"/>
                      <p:cNvPicPr/>
                      <p:nvPr/>
                    </p:nvPicPr>
                    <p:blipFill>
                      <a:blip r:embed="rId5"/>
                      <a:stretch>
                        <a:fillRect/>
                      </a:stretch>
                    </p:blipFill>
                    <p:spPr>
                      <a:xfrm>
                        <a:off x="376692" y="1251618"/>
                        <a:ext cx="6343650" cy="4610100"/>
                      </a:xfrm>
                      <a:prstGeom prst="rect">
                        <a:avLst/>
                      </a:prstGeom>
                    </p:spPr>
                  </p:pic>
                </p:oleObj>
              </mc:Fallback>
            </mc:AlternateContent>
          </a:graphicData>
        </a:graphic>
      </p:graphicFrame>
      <p:pic>
        <p:nvPicPr>
          <p:cNvPr id="5" name="Picture 3" descr="C:\Users\Jack Naglieri\Documents\All Master Files\CAS2 PRO ED\CAS2 Covers FINAL\CAS2-RatingScal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09000" y="1176325"/>
            <a:ext cx="2435000" cy="36576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4107976" y="1027331"/>
            <a:ext cx="1705970" cy="520969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41304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a:t>At Tier 1 CAS2: Rating Scale can be completed by a teacher and depending upon those results…</a:t>
            </a:r>
          </a:p>
          <a:p>
            <a:r>
              <a:rPr lang="en-US" dirty="0"/>
              <a:t>At Tier 2 the CAS2: Brief scale could be given to inform instruction and for screening</a:t>
            </a:r>
          </a:p>
          <a:p>
            <a:r>
              <a:rPr lang="en-US" dirty="0"/>
              <a:t>At Tier 3 the CAS2: Extended Battery could be given for full evaluation of his neurocognitive abilities</a:t>
            </a:r>
          </a:p>
          <a:p>
            <a:r>
              <a:rPr lang="en-US" dirty="0"/>
              <a:t>This PASS Comprehensive System provides three ways to learn about a student’s learning strengths and weaknesses</a:t>
            </a:r>
          </a:p>
        </p:txBody>
      </p:sp>
      <p:sp>
        <p:nvSpPr>
          <p:cNvPr id="3" name="Title 2"/>
          <p:cNvSpPr>
            <a:spLocks noGrp="1"/>
          </p:cNvSpPr>
          <p:nvPr>
            <p:ph type="title"/>
          </p:nvPr>
        </p:nvSpPr>
        <p:spPr/>
        <p:txBody>
          <a:bodyPr/>
          <a:lstStyle/>
          <a:p>
            <a:r>
              <a:rPr lang="en-US" dirty="0"/>
              <a:t>PASS Comprehensive System</a:t>
            </a:r>
          </a:p>
        </p:txBody>
      </p:sp>
      <p:sp>
        <p:nvSpPr>
          <p:cNvPr id="5" name="Slide Number Placeholder 4"/>
          <p:cNvSpPr>
            <a:spLocks noGrp="1"/>
          </p:cNvSpPr>
          <p:nvPr>
            <p:ph type="sldNum" sz="quarter" idx="12"/>
          </p:nvPr>
        </p:nvSpPr>
        <p:spPr/>
        <p:txBody>
          <a:bodyPr/>
          <a:lstStyle/>
          <a:p>
            <a:pPr>
              <a:defRPr/>
            </a:pPr>
            <a:fld id="{B5038878-31BC-41E9-8299-8AFEA2B13F5C}" type="slidenum">
              <a:rPr lang="en-US" smtClean="0"/>
              <a:pPr>
                <a:defRPr/>
              </a:pPr>
              <a:t>5</a:t>
            </a:fld>
            <a:endParaRPr lang="en-US"/>
          </a:p>
        </p:txBody>
      </p:sp>
    </p:spTree>
    <p:extLst>
      <p:ext uri="{BB962C8B-B14F-4D97-AF65-F5344CB8AC3E}">
        <p14:creationId xmlns:p14="http://schemas.microsoft.com/office/powerpoint/2010/main" val="8449756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Differences by </a:t>
            </a:r>
            <a:br>
              <a:rPr lang="en-US" dirty="0"/>
            </a:br>
            <a:r>
              <a:rPr lang="en-US" dirty="0"/>
              <a:t>Race, and Ethnicity</a:t>
            </a:r>
          </a:p>
        </p:txBody>
      </p:sp>
      <p:sp>
        <p:nvSpPr>
          <p:cNvPr id="6" name="Text Placeholder 5"/>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B5038878-31BC-41E9-8299-8AFEA2B13F5C}" type="slidenum">
              <a:rPr lang="en-US" smtClean="0"/>
              <a:pPr>
                <a:defRPr/>
              </a:pPr>
              <a:t>50</a:t>
            </a:fld>
            <a:endParaRPr lang="en-US" dirty="0"/>
          </a:p>
        </p:txBody>
      </p:sp>
    </p:spTree>
    <p:extLst>
      <p:ext uri="{BB962C8B-B14F-4D97-AF65-F5344CB8AC3E}">
        <p14:creationId xmlns:p14="http://schemas.microsoft.com/office/powerpoint/2010/main" val="7333199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a:t>CAS2 Manual (page 105)</a:t>
            </a:r>
          </a:p>
          <a:p>
            <a:pPr lvl="1"/>
            <a:r>
              <a:rPr lang="en-US" dirty="0"/>
              <a:t>African Americans and non–African Americans differed on the </a:t>
            </a:r>
            <a:r>
              <a:rPr lang="en-US" b="1" dirty="0">
                <a:solidFill>
                  <a:srgbClr val="FF0000"/>
                </a:solidFill>
              </a:rPr>
              <a:t>Full Scale Extended Battery by 4.5 </a:t>
            </a:r>
            <a:r>
              <a:rPr lang="en-US" dirty="0"/>
              <a:t>standard score points (4.9 on the Core Battery) with controls for demographic characteristics. </a:t>
            </a:r>
          </a:p>
          <a:p>
            <a:pPr lvl="1"/>
            <a:r>
              <a:rPr lang="en-US" dirty="0"/>
              <a:t>These findings, which are similar to those found for the CAS (Naglieri, </a:t>
            </a:r>
            <a:r>
              <a:rPr lang="en-US" dirty="0" err="1"/>
              <a:t>Rojahn</a:t>
            </a:r>
            <a:r>
              <a:rPr lang="en-US" dirty="0"/>
              <a:t>, </a:t>
            </a:r>
            <a:r>
              <a:rPr lang="en-US" dirty="0" err="1"/>
              <a:t>Matto</a:t>
            </a:r>
            <a:r>
              <a:rPr lang="en-US" dirty="0"/>
              <a:t>, and </a:t>
            </a:r>
            <a:r>
              <a:rPr lang="en-US" dirty="0" err="1"/>
              <a:t>Aquilino</a:t>
            </a:r>
            <a:r>
              <a:rPr lang="en-US" dirty="0"/>
              <a:t> (2005) and suggest that race has a small relationship to scores obtained on the CAS2.</a:t>
            </a:r>
          </a:p>
        </p:txBody>
      </p:sp>
      <p:sp>
        <p:nvSpPr>
          <p:cNvPr id="3" name="Title 2"/>
          <p:cNvSpPr>
            <a:spLocks noGrp="1"/>
          </p:cNvSpPr>
          <p:nvPr>
            <p:ph type="title"/>
          </p:nvPr>
        </p:nvSpPr>
        <p:spPr/>
        <p:txBody>
          <a:bodyPr/>
          <a:lstStyle/>
          <a:p>
            <a:r>
              <a:rPr lang="en-US" dirty="0"/>
              <a:t>CAS2 Race Comparison</a:t>
            </a:r>
          </a:p>
        </p:txBody>
      </p:sp>
      <p:sp>
        <p:nvSpPr>
          <p:cNvPr id="4" name="Slide Number Placeholder 3"/>
          <p:cNvSpPr>
            <a:spLocks noGrp="1"/>
          </p:cNvSpPr>
          <p:nvPr>
            <p:ph type="sldNum" sz="quarter" idx="12"/>
          </p:nvPr>
        </p:nvSpPr>
        <p:spPr/>
        <p:txBody>
          <a:bodyPr/>
          <a:lstStyle/>
          <a:p>
            <a:pPr>
              <a:defRPr/>
            </a:pPr>
            <a:fld id="{B5038878-31BC-41E9-8299-8AFEA2B13F5C}" type="slidenum">
              <a:rPr lang="en-US" smtClean="0"/>
              <a:pPr>
                <a:defRPr/>
              </a:pPr>
              <a:t>51</a:t>
            </a:fld>
            <a:endParaRPr lang="en-US" dirty="0"/>
          </a:p>
        </p:txBody>
      </p:sp>
    </p:spTree>
    <p:extLst>
      <p:ext uri="{BB962C8B-B14F-4D97-AF65-F5344CB8AC3E}">
        <p14:creationId xmlns:p14="http://schemas.microsoft.com/office/powerpoint/2010/main" val="14241278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a:t>CAS2 Manual (page 106)</a:t>
            </a:r>
          </a:p>
          <a:p>
            <a:pPr lvl="1"/>
            <a:r>
              <a:rPr lang="en-US" dirty="0"/>
              <a:t>Hispanics and non-Hispanics </a:t>
            </a:r>
            <a:r>
              <a:rPr lang="en-US" b="1" dirty="0">
                <a:solidFill>
                  <a:srgbClr val="FF0000"/>
                </a:solidFill>
              </a:rPr>
              <a:t>Full Scale standard scores differed by 1.8 points</a:t>
            </a:r>
            <a:r>
              <a:rPr lang="en-US" dirty="0"/>
              <a:t> (2.3 on the Core Battery) with controls for demographic characteristics.  </a:t>
            </a:r>
          </a:p>
          <a:p>
            <a:pPr lvl="1"/>
            <a:r>
              <a:rPr lang="en-US" dirty="0"/>
              <a:t>These findings suggest that Hispanic origin has only a small relationship to scores obtained on the CAS2, as was found for the CAS (</a:t>
            </a:r>
            <a:r>
              <a:rPr lang="it-IT" dirty="0"/>
              <a:t>Naglieri, Rojahn, &amp; Matto, 2007)</a:t>
            </a:r>
            <a:r>
              <a:rPr lang="en-US" dirty="0"/>
              <a:t>.</a:t>
            </a:r>
          </a:p>
        </p:txBody>
      </p:sp>
      <p:sp>
        <p:nvSpPr>
          <p:cNvPr id="3" name="Title 2"/>
          <p:cNvSpPr>
            <a:spLocks noGrp="1"/>
          </p:cNvSpPr>
          <p:nvPr>
            <p:ph type="title"/>
          </p:nvPr>
        </p:nvSpPr>
        <p:spPr/>
        <p:txBody>
          <a:bodyPr/>
          <a:lstStyle/>
          <a:p>
            <a:r>
              <a:rPr lang="en-US" dirty="0"/>
              <a:t>CAS2 Ethnic Comparison</a:t>
            </a:r>
          </a:p>
        </p:txBody>
      </p:sp>
      <p:sp>
        <p:nvSpPr>
          <p:cNvPr id="4" name="Slide Number Placeholder 3"/>
          <p:cNvSpPr>
            <a:spLocks noGrp="1"/>
          </p:cNvSpPr>
          <p:nvPr>
            <p:ph type="sldNum" sz="quarter" idx="12"/>
          </p:nvPr>
        </p:nvSpPr>
        <p:spPr/>
        <p:txBody>
          <a:bodyPr/>
          <a:lstStyle/>
          <a:p>
            <a:pPr>
              <a:defRPr/>
            </a:pPr>
            <a:fld id="{B5038878-31BC-41E9-8299-8AFEA2B13F5C}" type="slidenum">
              <a:rPr lang="en-US" smtClean="0"/>
              <a:pPr>
                <a:defRPr/>
              </a:pPr>
              <a:t>52</a:t>
            </a:fld>
            <a:endParaRPr lang="en-US" dirty="0"/>
          </a:p>
        </p:txBody>
      </p:sp>
    </p:spTree>
    <p:extLst>
      <p:ext uri="{BB962C8B-B14F-4D97-AF65-F5344CB8AC3E}">
        <p14:creationId xmlns:p14="http://schemas.microsoft.com/office/powerpoint/2010/main" val="35903653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Content Placeholder 1"/>
          <p:cNvSpPr>
            <a:spLocks noGrp="1"/>
          </p:cNvSpPr>
          <p:nvPr>
            <p:ph idx="1"/>
          </p:nvPr>
        </p:nvSpPr>
        <p:spPr>
          <a:xfrm>
            <a:off x="457200" y="1365250"/>
            <a:ext cx="8229600" cy="1595438"/>
          </a:xfrm>
        </p:spPr>
        <p:txBody>
          <a:bodyPr/>
          <a:lstStyle/>
          <a:p>
            <a:r>
              <a:rPr lang="en-US" altLang="en-US" dirty="0"/>
              <a:t>Very small differences by Race/ethnicity</a:t>
            </a:r>
          </a:p>
        </p:txBody>
      </p:sp>
      <p:sp>
        <p:nvSpPr>
          <p:cNvPr id="3" name="Title 2"/>
          <p:cNvSpPr>
            <a:spLocks noGrp="1"/>
          </p:cNvSpPr>
          <p:nvPr>
            <p:ph type="title"/>
          </p:nvPr>
        </p:nvSpPr>
        <p:spPr/>
        <p:txBody>
          <a:bodyPr/>
          <a:lstStyle/>
          <a:p>
            <a:pPr>
              <a:defRPr/>
            </a:pPr>
            <a:r>
              <a:rPr lang="en-US" dirty="0"/>
              <a:t>CAS2: Brief</a:t>
            </a:r>
          </a:p>
        </p:txBody>
      </p:sp>
      <p:sp>
        <p:nvSpPr>
          <p:cNvPr id="4" name="Slide Number Placeholder 3"/>
          <p:cNvSpPr>
            <a:spLocks noGrp="1"/>
          </p:cNvSpPr>
          <p:nvPr>
            <p:ph type="sldNum" sz="quarter" idx="4294967295"/>
          </p:nvPr>
        </p:nvSpPr>
        <p:spPr>
          <a:xfrm>
            <a:off x="8534400" y="6492875"/>
            <a:ext cx="506413" cy="365125"/>
          </a:xfrm>
          <a:prstGeom prst="rect">
            <a:avLst/>
          </a:prstGeom>
        </p:spPr>
        <p:txBody>
          <a:bodyPr/>
          <a:lstStyle/>
          <a:p>
            <a:pPr>
              <a:defRPr/>
            </a:pPr>
            <a:fld id="{92B1E5AC-78A4-48BB-868A-0B9A0AA68DA1}" type="slidenum">
              <a:rPr lang="en-US"/>
              <a:pPr>
                <a:defRPr/>
              </a:pPr>
              <a:t>53</a:t>
            </a:fld>
            <a:endParaRPr lang="en-US" dirty="0"/>
          </a:p>
        </p:txBody>
      </p:sp>
      <p:pic>
        <p:nvPicPr>
          <p:cNvPr id="51205"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95785" y="2264652"/>
            <a:ext cx="8379725" cy="3529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ounded Rectangle 1"/>
          <p:cNvSpPr/>
          <p:nvPr/>
        </p:nvSpPr>
        <p:spPr>
          <a:xfrm>
            <a:off x="7683500" y="3009900"/>
            <a:ext cx="1346200" cy="29845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11367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6EA6E3C8-C74D-4ED0-953C-164D61D73A57}"/>
              </a:ext>
            </a:extLst>
          </p:cNvPr>
          <p:cNvSpPr>
            <a:spLocks noGrp="1"/>
          </p:cNvSpPr>
          <p:nvPr>
            <p:ph type="title"/>
          </p:nvPr>
        </p:nvSpPr>
        <p:spPr>
          <a:xfrm>
            <a:off x="630595" y="353752"/>
            <a:ext cx="8079912" cy="888752"/>
          </a:xfrm>
        </p:spPr>
        <p:txBody>
          <a:bodyPr/>
          <a:lstStyle/>
          <a:p>
            <a:r>
              <a:rPr lang="en-US" altLang="en-US" dirty="0"/>
              <a:t>Race Differences Across Tests</a:t>
            </a:r>
          </a:p>
        </p:txBody>
      </p:sp>
      <p:sp>
        <p:nvSpPr>
          <p:cNvPr id="54276" name="Slide Number Placeholder 3">
            <a:extLst>
              <a:ext uri="{FF2B5EF4-FFF2-40B4-BE49-F238E27FC236}">
                <a16:creationId xmlns:a16="http://schemas.microsoft.com/office/drawing/2014/main" id="{4CC8FF9E-4A54-433F-8FA2-3E97B3FA49A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rgbClr val="000099"/>
                </a:solidFill>
                <a:latin typeface="Arial" panose="020B0604020202020204" pitchFamily="34" charset="0"/>
                <a:cs typeface="Arial" panose="020B0604020202020204" pitchFamily="34" charset="0"/>
              </a:defRPr>
            </a:lvl1pPr>
            <a:lvl2pPr marL="742950" indent="-285750">
              <a:defRPr kumimoji="1" sz="2400">
                <a:solidFill>
                  <a:srgbClr val="000099"/>
                </a:solidFill>
                <a:latin typeface="Arial" panose="020B0604020202020204" pitchFamily="34" charset="0"/>
                <a:cs typeface="Arial" panose="020B0604020202020204" pitchFamily="34" charset="0"/>
              </a:defRPr>
            </a:lvl2pPr>
            <a:lvl3pPr marL="1143000" indent="-228600">
              <a:defRPr kumimoji="1" sz="2400">
                <a:solidFill>
                  <a:srgbClr val="000099"/>
                </a:solidFill>
                <a:latin typeface="Arial" panose="020B0604020202020204" pitchFamily="34" charset="0"/>
                <a:cs typeface="Arial" panose="020B0604020202020204" pitchFamily="34" charset="0"/>
              </a:defRPr>
            </a:lvl3pPr>
            <a:lvl4pPr marL="1600200" indent="-228600">
              <a:defRPr kumimoji="1" sz="2400">
                <a:solidFill>
                  <a:srgbClr val="000099"/>
                </a:solidFill>
                <a:latin typeface="Arial" panose="020B0604020202020204" pitchFamily="34" charset="0"/>
                <a:cs typeface="Arial" panose="020B0604020202020204" pitchFamily="34" charset="0"/>
              </a:defRPr>
            </a:lvl4pPr>
            <a:lvl5pPr marL="2057400" indent="-228600">
              <a:defRPr kumimoji="1" sz="2400">
                <a:solidFill>
                  <a:srgbClr val="00009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kumimoji="1" sz="2400">
                <a:solidFill>
                  <a:srgbClr val="00009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kumimoji="1" sz="2400">
                <a:solidFill>
                  <a:srgbClr val="00009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kumimoji="1" sz="2400">
                <a:solidFill>
                  <a:srgbClr val="00009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kumimoji="1" sz="2400">
                <a:solidFill>
                  <a:srgbClr val="000099"/>
                </a:solidFill>
                <a:latin typeface="Arial" panose="020B0604020202020204" pitchFamily="34" charset="0"/>
                <a:cs typeface="Arial" panose="020B0604020202020204" pitchFamily="34" charset="0"/>
              </a:defRPr>
            </a:lvl9pPr>
          </a:lstStyle>
          <a:p>
            <a:fld id="{DB5781ED-DCBA-4D0F-9F36-E21EF163FAD6}" type="slidenum">
              <a:rPr lang="en-US" altLang="en-US" sz="2000" smtClean="0">
                <a:solidFill>
                  <a:schemeClr val="bg2"/>
                </a:solidFill>
              </a:rPr>
              <a:pPr/>
              <a:t>54</a:t>
            </a:fld>
            <a:endParaRPr lang="en-US" altLang="en-US" sz="2000">
              <a:solidFill>
                <a:schemeClr val="bg2"/>
              </a:solidFill>
            </a:endParaRPr>
          </a:p>
        </p:txBody>
      </p:sp>
      <p:pic>
        <p:nvPicPr>
          <p:cNvPr id="54277" name="Picture 4">
            <a:extLst>
              <a:ext uri="{FF2B5EF4-FFF2-40B4-BE49-F238E27FC236}">
                <a16:creationId xmlns:a16="http://schemas.microsoft.com/office/drawing/2014/main" id="{A968A9DA-577D-413C-ADEF-F4E8F6A7F0B0}"/>
              </a:ext>
            </a:extLst>
          </p:cNvPr>
          <p:cNvPicPr>
            <a:picLocks noChangeAspect="1"/>
          </p:cNvPicPr>
          <p:nvPr/>
        </p:nvPicPr>
        <p:blipFill>
          <a:blip r:embed="rId3" cstate="print">
            <a:extLst>
              <a:ext uri="{28A0092B-C50C-407E-A947-70E740481C1C}">
                <a14:useLocalDpi xmlns:a14="http://schemas.microsoft.com/office/drawing/2010/main" val="0"/>
              </a:ext>
            </a:extLst>
          </a:blip>
          <a:srcRect l="16324" t="16093" r="27010" b="3786"/>
          <a:stretch>
            <a:fillRect/>
          </a:stretch>
        </p:blipFill>
        <p:spPr bwMode="auto">
          <a:xfrm>
            <a:off x="1744980" y="1362075"/>
            <a:ext cx="7215217" cy="541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5" descr="Essentials of CAS2 Assessment (1118589270) cover image">
            <a:extLst>
              <a:ext uri="{FF2B5EF4-FFF2-40B4-BE49-F238E27FC236}">
                <a16:creationId xmlns:a16="http://schemas.microsoft.com/office/drawing/2014/main" id="{4C31CE4A-DE00-4EB8-AB63-112C2039A93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9380" y="4488666"/>
            <a:ext cx="1227144" cy="1898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7">
            <a:extLst>
              <a:ext uri="{FF2B5EF4-FFF2-40B4-BE49-F238E27FC236}">
                <a16:creationId xmlns:a16="http://schemas.microsoft.com/office/drawing/2014/main" id="{228C92E2-D7E1-4600-94FC-37010717ED9F}"/>
              </a:ext>
            </a:extLst>
          </p:cNvPr>
          <p:cNvSpPr>
            <a:spLocks noGrp="1"/>
          </p:cNvSpPr>
          <p:nvPr>
            <p:ph idx="1"/>
          </p:nvPr>
        </p:nvSpPr>
        <p:spPr>
          <a:xfrm>
            <a:off x="80924" y="1362075"/>
            <a:ext cx="1664056" cy="2731626"/>
          </a:xfrm>
        </p:spPr>
        <p:txBody>
          <a:bodyPr/>
          <a:lstStyle/>
          <a:p>
            <a:r>
              <a:rPr lang="en-US" sz="2000" dirty="0"/>
              <a:t>The CAS yields the smallest race difference across all these ability tests </a:t>
            </a:r>
          </a:p>
        </p:txBody>
      </p:sp>
    </p:spTree>
    <p:extLst>
      <p:ext uri="{BB962C8B-B14F-4D97-AF65-F5344CB8AC3E}">
        <p14:creationId xmlns:p14="http://schemas.microsoft.com/office/powerpoint/2010/main" val="39102646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Naglieri, </a:t>
            </a:r>
            <a:r>
              <a:rPr lang="en-US" dirty="0" err="1"/>
              <a:t>Rojahn</a:t>
            </a:r>
            <a:r>
              <a:rPr lang="en-US" dirty="0"/>
              <a:t>, </a:t>
            </a:r>
            <a:r>
              <a:rPr lang="en-US" dirty="0" err="1"/>
              <a:t>Matto</a:t>
            </a:r>
            <a:r>
              <a:rPr lang="en-US" dirty="0"/>
              <a:t> (2007)</a:t>
            </a:r>
          </a:p>
        </p:txBody>
      </p:sp>
      <p:sp>
        <p:nvSpPr>
          <p:cNvPr id="4" name="Slide Number Placeholder 2"/>
          <p:cNvSpPr>
            <a:spLocks noGrp="1"/>
          </p:cNvSpPr>
          <p:nvPr>
            <p:ph type="sldNum" sz="quarter" idx="12"/>
          </p:nvPr>
        </p:nvSpPr>
        <p:spPr/>
        <p:txBody>
          <a:bodyPr/>
          <a:lstStyle/>
          <a:p>
            <a:pPr>
              <a:defRPr/>
            </a:pPr>
            <a:fld id="{95ADE345-CA8B-4FCD-95EF-EFD378E19330}" type="slidenum">
              <a:rPr lang="en-US"/>
              <a:pPr>
                <a:defRPr/>
              </a:pPr>
              <a:t>55</a:t>
            </a:fld>
            <a:endParaRPr lang="en-US"/>
          </a:p>
        </p:txBody>
      </p:sp>
      <p:pic>
        <p:nvPicPr>
          <p:cNvPr id="46284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1800" y="1264258"/>
            <a:ext cx="6172200" cy="5593742"/>
          </a:xfrm>
          <a:prstGeom prst="rect">
            <a:avLst/>
          </a:prstGeom>
          <a:noFill/>
          <a:ln w="9525">
            <a:solidFill>
              <a:schemeClr val="accent1">
                <a:lumMod val="75000"/>
              </a:schemeClr>
            </a:solidFill>
            <a:miter lim="800000"/>
            <a:headEnd/>
            <a:tailEnd/>
          </a:ln>
        </p:spPr>
      </p:pic>
      <p:sp>
        <p:nvSpPr>
          <p:cNvPr id="7" name="Rounded Rectangular Callout 6"/>
          <p:cNvSpPr/>
          <p:nvPr/>
        </p:nvSpPr>
        <p:spPr>
          <a:xfrm>
            <a:off x="203200" y="2984500"/>
            <a:ext cx="2298700" cy="3136900"/>
          </a:xfrm>
          <a:prstGeom prst="wedgeRoundRectCallout">
            <a:avLst>
              <a:gd name="adj1" fmla="val 72324"/>
              <a:gd name="adj2" fmla="val 56255"/>
              <a:gd name="adj3" fmla="val 16667"/>
            </a:avLst>
          </a:prstGeom>
          <a:solidFill>
            <a:srgbClr val="FFFFD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Hispanic White difference on CAS Full Scale of 4.8 standard score points</a:t>
            </a:r>
            <a:r>
              <a:rPr lang="en-US" sz="2400" dirty="0">
                <a:solidFill>
                  <a:schemeClr val="bg1"/>
                </a:solidFill>
              </a:rPr>
              <a:t> </a:t>
            </a:r>
            <a:r>
              <a:rPr lang="en-US" sz="2400" dirty="0">
                <a:solidFill>
                  <a:schemeClr val="tx1"/>
                </a:solidFill>
              </a:rPr>
              <a:t>(matched)</a:t>
            </a:r>
          </a:p>
        </p:txBody>
      </p:sp>
    </p:spTree>
    <p:extLst>
      <p:ext uri="{BB962C8B-B14F-4D97-AF65-F5344CB8AC3E}">
        <p14:creationId xmlns:p14="http://schemas.microsoft.com/office/powerpoint/2010/main" val="9697825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C8B020E-37C1-440D-9773-6D3A429C8091}"/>
              </a:ext>
            </a:extLst>
          </p:cNvPr>
          <p:cNvSpPr>
            <a:spLocks noGrp="1"/>
          </p:cNvSpPr>
          <p:nvPr>
            <p:ph idx="1"/>
          </p:nvPr>
        </p:nvSpPr>
        <p:spPr/>
        <p:txBody>
          <a:bodyPr/>
          <a:lstStyle/>
          <a:p>
            <a:r>
              <a:rPr lang="en-US"/>
              <a:t>PASS Comprehensive System using CAS2</a:t>
            </a:r>
          </a:p>
          <a:p>
            <a:r>
              <a:rPr lang="en-US"/>
              <a:t>PASS Theory</a:t>
            </a:r>
            <a:endParaRPr lang="en-US">
              <a:highlight>
                <a:srgbClr val="FFFF00"/>
              </a:highlight>
            </a:endParaRPr>
          </a:p>
          <a:p>
            <a:pPr lvl="1"/>
            <a:r>
              <a:rPr lang="en-US"/>
              <a:t>A Brief Look at Validity of the PASS Theory</a:t>
            </a:r>
            <a:endParaRPr lang="en-US">
              <a:highlight>
                <a:srgbClr val="FFFF00"/>
              </a:highlight>
            </a:endParaRPr>
          </a:p>
          <a:p>
            <a:r>
              <a:rPr lang="en-US"/>
              <a:t>Interpretation of CAS2, CAS2: Brief, and CAS2: Rating Scale</a:t>
            </a:r>
          </a:p>
          <a:p>
            <a:pPr lvl="1"/>
            <a:r>
              <a:rPr lang="en-US"/>
              <a:t>Using PASS Theory and CAS2 Tests for Eligibility Determination</a:t>
            </a:r>
          </a:p>
          <a:p>
            <a:pPr lvl="1"/>
            <a:r>
              <a:rPr lang="en-US"/>
              <a:t>Using CAS2 for Academic Intervention</a:t>
            </a:r>
          </a:p>
          <a:p>
            <a:pPr lvl="1"/>
            <a:r>
              <a:rPr lang="en-US"/>
              <a:t>Case Studies</a:t>
            </a:r>
          </a:p>
          <a:p>
            <a:r>
              <a:rPr lang="en-US"/>
              <a:t>Conclusions</a:t>
            </a:r>
          </a:p>
          <a:p>
            <a:endParaRPr lang="en-US"/>
          </a:p>
        </p:txBody>
      </p:sp>
      <p:sp>
        <p:nvSpPr>
          <p:cNvPr id="5" name="Title 4">
            <a:extLst>
              <a:ext uri="{FF2B5EF4-FFF2-40B4-BE49-F238E27FC236}">
                <a16:creationId xmlns:a16="http://schemas.microsoft.com/office/drawing/2014/main" id="{D676D1D5-4832-4580-B3B4-B5B02DD2A724}"/>
              </a:ext>
            </a:extLst>
          </p:cNvPr>
          <p:cNvSpPr>
            <a:spLocks noGrp="1"/>
          </p:cNvSpPr>
          <p:nvPr>
            <p:ph type="title"/>
          </p:nvPr>
        </p:nvSpPr>
        <p:spPr>
          <a:solidFill>
            <a:schemeClr val="bg1"/>
          </a:solidFill>
        </p:spPr>
        <p:txBody>
          <a:bodyPr/>
          <a:lstStyle/>
          <a:p>
            <a:r>
              <a:rPr lang="en-US"/>
              <a:t>Topical Outline</a:t>
            </a:r>
          </a:p>
        </p:txBody>
      </p:sp>
      <p:sp>
        <p:nvSpPr>
          <p:cNvPr id="4" name="Slide Number Placeholder 3">
            <a:extLst>
              <a:ext uri="{FF2B5EF4-FFF2-40B4-BE49-F238E27FC236}">
                <a16:creationId xmlns:a16="http://schemas.microsoft.com/office/drawing/2014/main" id="{5A27A30C-F2E5-44EE-A8C2-9435D35C19F1}"/>
              </a:ext>
            </a:extLst>
          </p:cNvPr>
          <p:cNvSpPr>
            <a:spLocks noGrp="1"/>
          </p:cNvSpPr>
          <p:nvPr>
            <p:ph type="sldNum" sz="quarter" idx="12"/>
          </p:nvPr>
        </p:nvSpPr>
        <p:spPr/>
        <p:txBody>
          <a:bodyPr/>
          <a:lstStyle/>
          <a:p>
            <a:pPr>
              <a:defRPr/>
            </a:pPr>
            <a:fld id="{2DD82728-0CEE-4817-AA65-1BB78594A471}" type="slidenum">
              <a:rPr lang="en-US" smtClean="0"/>
              <a:pPr>
                <a:defRPr/>
              </a:pPr>
              <a:t>56</a:t>
            </a:fld>
            <a:endParaRPr lang="en-US"/>
          </a:p>
        </p:txBody>
      </p:sp>
      <p:sp>
        <p:nvSpPr>
          <p:cNvPr id="2" name="Arrow: Right 1">
            <a:extLst>
              <a:ext uri="{FF2B5EF4-FFF2-40B4-BE49-F238E27FC236}">
                <a16:creationId xmlns:a16="http://schemas.microsoft.com/office/drawing/2014/main" id="{43E0624A-C327-4494-A990-AE6A104B2C4E}"/>
              </a:ext>
            </a:extLst>
          </p:cNvPr>
          <p:cNvSpPr/>
          <p:nvPr/>
        </p:nvSpPr>
        <p:spPr>
          <a:xfrm>
            <a:off x="0" y="1702333"/>
            <a:ext cx="859070" cy="707524"/>
          </a:xfrm>
          <a:prstGeom prst="rightArrow">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8726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lnSpcReduction="10000"/>
          </a:bodyPr>
          <a:lstStyle/>
          <a:p>
            <a:pPr fontAlgn="auto">
              <a:spcAft>
                <a:spcPts val="0"/>
              </a:spcAft>
              <a:defRPr/>
            </a:pPr>
            <a:r>
              <a:rPr lang="en-US" sz="3600" b="1" dirty="0"/>
              <a:t>PASS</a:t>
            </a:r>
            <a:r>
              <a:rPr lang="en-US" dirty="0"/>
              <a:t> theory is a modern way to measure neurocognitive </a:t>
            </a:r>
            <a:r>
              <a:rPr lang="en-US"/>
              <a:t>processes</a:t>
            </a:r>
            <a:r>
              <a:rPr lang="en-US" dirty="0"/>
              <a:t> defined by brain function</a:t>
            </a:r>
          </a:p>
          <a:p>
            <a:pPr fontAlgn="auto">
              <a:spcAft>
                <a:spcPts val="0"/>
              </a:spcAft>
              <a:defRPr/>
            </a:pPr>
            <a:r>
              <a:rPr lang="en-US" sz="4000" b="1" dirty="0"/>
              <a:t>P</a:t>
            </a:r>
            <a:r>
              <a:rPr lang="en-US" dirty="0"/>
              <a:t>lanning = THINKING ABOUT HOW YOU DO WHAT YOU DECIDE TO DO</a:t>
            </a:r>
          </a:p>
          <a:p>
            <a:pPr fontAlgn="auto">
              <a:spcAft>
                <a:spcPts val="0"/>
              </a:spcAft>
              <a:defRPr/>
            </a:pPr>
            <a:r>
              <a:rPr lang="en-US" sz="4000" b="1" dirty="0"/>
              <a:t>A</a:t>
            </a:r>
            <a:r>
              <a:rPr lang="en-US" dirty="0"/>
              <a:t>ttention = BEING ALERT AND RESIST DISTRACTIONS</a:t>
            </a:r>
          </a:p>
          <a:p>
            <a:pPr fontAlgn="auto">
              <a:spcAft>
                <a:spcPts val="0"/>
              </a:spcAft>
              <a:defRPr/>
            </a:pPr>
            <a:r>
              <a:rPr lang="en-US" sz="4000" b="1" dirty="0"/>
              <a:t>S</a:t>
            </a:r>
            <a:r>
              <a:rPr lang="en-US" dirty="0"/>
              <a:t>imultaneous = GETTING THE BIG PICTURE</a:t>
            </a:r>
          </a:p>
          <a:p>
            <a:pPr fontAlgn="auto">
              <a:spcAft>
                <a:spcPts val="0"/>
              </a:spcAft>
              <a:defRPr/>
            </a:pPr>
            <a:r>
              <a:rPr lang="en-US" sz="4000" b="1" dirty="0"/>
              <a:t>S</a:t>
            </a:r>
            <a:r>
              <a:rPr lang="en-US" dirty="0"/>
              <a:t>uccessive = FOLLOWING A SEQUENCE</a:t>
            </a:r>
          </a:p>
          <a:p>
            <a:pPr marL="82296" indent="0" fontAlgn="auto">
              <a:spcAft>
                <a:spcPts val="0"/>
              </a:spcAft>
              <a:buFont typeface="Wingdings" pitchFamily="2" charset="2"/>
              <a:buNone/>
              <a:defRPr/>
            </a:pPr>
            <a:endParaRPr lang="en-US" dirty="0"/>
          </a:p>
        </p:txBody>
      </p:sp>
      <p:sp>
        <p:nvSpPr>
          <p:cNvPr id="30723" name="Title 2"/>
          <p:cNvSpPr>
            <a:spLocks noGrp="1"/>
          </p:cNvSpPr>
          <p:nvPr>
            <p:ph type="title"/>
          </p:nvPr>
        </p:nvSpPr>
        <p:spPr/>
        <p:txBody>
          <a:bodyPr/>
          <a:lstStyle/>
          <a:p>
            <a:r>
              <a:rPr lang="en-US" altLang="en-US"/>
              <a:t>PASS Neurocognitive Theory</a:t>
            </a:r>
          </a:p>
        </p:txBody>
      </p:sp>
      <p:sp>
        <p:nvSpPr>
          <p:cNvPr id="109572" name="Slide Number Placeholder 1"/>
          <p:cNvSpPr>
            <a:spLocks noGrp="1"/>
          </p:cNvSpPr>
          <p:nvPr>
            <p:ph type="sldNum" sz="quarter" idx="12"/>
          </p:nvPr>
        </p:nvSpPr>
        <p:spPr>
          <a:extLst/>
        </p:spPr>
        <p:txBody>
          <a:bodyPr wrap="square" lIns="91440" tIns="45720" rIns="91440" bIns="45720"/>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fontAlgn="base">
              <a:spcBef>
                <a:spcPct val="0"/>
              </a:spcBef>
              <a:spcAft>
                <a:spcPct val="0"/>
              </a:spcAft>
              <a:defRPr>
                <a:solidFill>
                  <a:schemeClr val="tx1"/>
                </a:solidFill>
                <a:latin typeface="Gill Sans MT" pitchFamily="34" charset="0"/>
              </a:defRPr>
            </a:lvl6pPr>
            <a:lvl7pPr marL="2971800" indent="-228600" defTabSz="457200" fontAlgn="base">
              <a:spcBef>
                <a:spcPct val="0"/>
              </a:spcBef>
              <a:spcAft>
                <a:spcPct val="0"/>
              </a:spcAft>
              <a:defRPr>
                <a:solidFill>
                  <a:schemeClr val="tx1"/>
                </a:solidFill>
                <a:latin typeface="Gill Sans MT" pitchFamily="34" charset="0"/>
              </a:defRPr>
            </a:lvl7pPr>
            <a:lvl8pPr marL="3429000" indent="-228600" defTabSz="457200" fontAlgn="base">
              <a:spcBef>
                <a:spcPct val="0"/>
              </a:spcBef>
              <a:spcAft>
                <a:spcPct val="0"/>
              </a:spcAft>
              <a:defRPr>
                <a:solidFill>
                  <a:schemeClr val="tx1"/>
                </a:solidFill>
                <a:latin typeface="Gill Sans MT" pitchFamily="34" charset="0"/>
              </a:defRPr>
            </a:lvl8pPr>
            <a:lvl9pPr marL="3886200" indent="-228600" defTabSz="457200" fontAlgn="base">
              <a:spcBef>
                <a:spcPct val="0"/>
              </a:spcBef>
              <a:spcAft>
                <a:spcPct val="0"/>
              </a:spcAft>
              <a:defRPr>
                <a:solidFill>
                  <a:schemeClr val="tx1"/>
                </a:solidFill>
                <a:latin typeface="Gill Sans MT" pitchFamily="34" charset="0"/>
              </a:defRPr>
            </a:lvl9pPr>
          </a:lstStyle>
          <a:p>
            <a:pPr>
              <a:defRPr/>
            </a:pPr>
            <a:fld id="{511D66F3-AE31-4765-813A-70D6932FDE6D}" type="slidenum">
              <a:rPr lang="en-US" altLang="en-US">
                <a:latin typeface="Calibri" pitchFamily="34" charset="0"/>
                <a:ea typeface="Calibri" pitchFamily="34" charset="0"/>
              </a:rPr>
              <a:pPr>
                <a:defRPr/>
              </a:pPr>
              <a:t>57</a:t>
            </a:fld>
            <a:endParaRPr lang="en-US" altLang="en-US">
              <a:latin typeface="Calibri" pitchFamily="34" charset="0"/>
              <a:ea typeface="Calibri" pitchFamily="34" charset="0"/>
            </a:endParaRPr>
          </a:p>
        </p:txBody>
      </p:sp>
    </p:spTree>
    <p:extLst>
      <p:ext uri="{BB962C8B-B14F-4D97-AF65-F5344CB8AC3E}">
        <p14:creationId xmlns:p14="http://schemas.microsoft.com/office/powerpoint/2010/main" val="3136699881"/>
      </p:ext>
    </p:extLst>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ontent Placeholder 6"/>
          <p:cNvSpPr>
            <a:spLocks noGrp="1"/>
          </p:cNvSpPr>
          <p:nvPr>
            <p:ph idx="1"/>
          </p:nvPr>
        </p:nvSpPr>
        <p:spPr/>
        <p:txBody>
          <a:bodyPr/>
          <a:lstStyle/>
          <a:p>
            <a:pPr indent="-255270"/>
            <a:r>
              <a:rPr lang="en-US" altLang="en-US" sz="2400" dirty="0"/>
              <a:t>The brain is the seat of abilities called PASS</a:t>
            </a:r>
            <a:endParaRPr lang="en-US"/>
          </a:p>
          <a:p>
            <a:pPr indent="-255270"/>
            <a:r>
              <a:rPr lang="en-US" altLang="en-US" sz="2400" dirty="0"/>
              <a:t>These</a:t>
            </a:r>
            <a:r>
              <a:rPr lang="en-US" altLang="en-US" sz="2400"/>
              <a:t> </a:t>
            </a:r>
            <a:r>
              <a:rPr lang="en-US" altLang="en-US" sz="2400" dirty="0"/>
              <a:t> neurocognitive processes are the foundation of learning (</a:t>
            </a:r>
            <a:r>
              <a:rPr lang="en-US" altLang="en-US" sz="2400" err="1"/>
              <a:t>Naglieri</a:t>
            </a:r>
            <a:r>
              <a:rPr lang="en-US" altLang="en-US" sz="2400" dirty="0"/>
              <a:t> &amp; Otero, </a:t>
            </a:r>
            <a:r>
              <a:rPr lang="en-US" altLang="en-US" sz="2400"/>
              <a:t>2017</a:t>
            </a:r>
            <a:r>
              <a:rPr lang="en-US" altLang="en-US" sz="2400" dirty="0"/>
              <a:t>)</a:t>
            </a:r>
            <a:endParaRPr lang="en-US" altLang="en-US" sz="2400">
              <a:cs typeface="Lucida Sans Unicode"/>
            </a:endParaRPr>
          </a:p>
        </p:txBody>
      </p:sp>
      <p:sp>
        <p:nvSpPr>
          <p:cNvPr id="31747" name="Title 1"/>
          <p:cNvSpPr>
            <a:spLocks noGrp="1"/>
          </p:cNvSpPr>
          <p:nvPr>
            <p:ph type="title"/>
          </p:nvPr>
        </p:nvSpPr>
        <p:spPr/>
        <p:txBody>
          <a:bodyPr/>
          <a:lstStyle/>
          <a:p>
            <a:r>
              <a:rPr lang="en-US" altLang="en-US"/>
              <a:t>Brain, Cognition, &amp; Intelligence</a:t>
            </a:r>
          </a:p>
        </p:txBody>
      </p:sp>
      <p:sp>
        <p:nvSpPr>
          <p:cNvPr id="101380" name="Slide Number Placeholder 2"/>
          <p:cNvSpPr>
            <a:spLocks noGrp="1"/>
          </p:cNvSpPr>
          <p:nvPr>
            <p:ph type="sldNum" sz="quarter" idx="12"/>
          </p:nvPr>
        </p:nvSpPr>
        <p:spPr>
          <a:extLst/>
        </p:spPr>
        <p:txBody>
          <a:bodyPr wrap="square" lIns="91440" tIns="45720" rIns="91440" bIns="45720"/>
          <a:lstStyle>
            <a:lvl1pPr>
              <a:defRPr>
                <a:solidFill>
                  <a:schemeClr val="tx1"/>
                </a:solidFill>
                <a:latin typeface="Gill Sans MT" pitchFamily="34" charset="0"/>
              </a:defRPr>
            </a:lvl1pPr>
            <a:lvl2pPr marL="742950" indent="-285750">
              <a:defRPr>
                <a:solidFill>
                  <a:schemeClr val="tx1"/>
                </a:solidFill>
                <a:latin typeface="Gill Sans MT" pitchFamily="34" charset="0"/>
              </a:defRPr>
            </a:lvl2pPr>
            <a:lvl3pPr marL="1143000" indent="-228600">
              <a:defRPr>
                <a:solidFill>
                  <a:schemeClr val="tx1"/>
                </a:solidFill>
                <a:latin typeface="Gill Sans MT" pitchFamily="34" charset="0"/>
              </a:defRPr>
            </a:lvl3pPr>
            <a:lvl4pPr marL="1600200" indent="-228600">
              <a:defRPr>
                <a:solidFill>
                  <a:schemeClr val="tx1"/>
                </a:solidFill>
                <a:latin typeface="Gill Sans MT" pitchFamily="34" charset="0"/>
              </a:defRPr>
            </a:lvl4pPr>
            <a:lvl5pPr marL="2057400" indent="-228600">
              <a:defRPr>
                <a:solidFill>
                  <a:schemeClr val="tx1"/>
                </a:solidFill>
                <a:latin typeface="Gill Sans MT" pitchFamily="34" charset="0"/>
              </a:defRPr>
            </a:lvl5pPr>
            <a:lvl6pPr marL="2514600" indent="-228600" defTabSz="457200" fontAlgn="base">
              <a:spcBef>
                <a:spcPct val="0"/>
              </a:spcBef>
              <a:spcAft>
                <a:spcPct val="0"/>
              </a:spcAft>
              <a:defRPr>
                <a:solidFill>
                  <a:schemeClr val="tx1"/>
                </a:solidFill>
                <a:latin typeface="Gill Sans MT" pitchFamily="34" charset="0"/>
              </a:defRPr>
            </a:lvl6pPr>
            <a:lvl7pPr marL="2971800" indent="-228600" defTabSz="457200" fontAlgn="base">
              <a:spcBef>
                <a:spcPct val="0"/>
              </a:spcBef>
              <a:spcAft>
                <a:spcPct val="0"/>
              </a:spcAft>
              <a:defRPr>
                <a:solidFill>
                  <a:schemeClr val="tx1"/>
                </a:solidFill>
                <a:latin typeface="Gill Sans MT" pitchFamily="34" charset="0"/>
              </a:defRPr>
            </a:lvl7pPr>
            <a:lvl8pPr marL="3429000" indent="-228600" defTabSz="457200" fontAlgn="base">
              <a:spcBef>
                <a:spcPct val="0"/>
              </a:spcBef>
              <a:spcAft>
                <a:spcPct val="0"/>
              </a:spcAft>
              <a:defRPr>
                <a:solidFill>
                  <a:schemeClr val="tx1"/>
                </a:solidFill>
                <a:latin typeface="Gill Sans MT" pitchFamily="34" charset="0"/>
              </a:defRPr>
            </a:lvl8pPr>
            <a:lvl9pPr marL="3886200" indent="-228600" defTabSz="457200" fontAlgn="base">
              <a:spcBef>
                <a:spcPct val="0"/>
              </a:spcBef>
              <a:spcAft>
                <a:spcPct val="0"/>
              </a:spcAft>
              <a:defRPr>
                <a:solidFill>
                  <a:schemeClr val="tx1"/>
                </a:solidFill>
                <a:latin typeface="Gill Sans MT" pitchFamily="34" charset="0"/>
              </a:defRPr>
            </a:lvl9pPr>
          </a:lstStyle>
          <a:p>
            <a:pPr>
              <a:defRPr/>
            </a:pPr>
            <a:fld id="{36DEDFE6-8755-4877-8EEA-6D90D19E9BAC}" type="slidenum">
              <a:rPr lang="en-US" altLang="en-US">
                <a:latin typeface="Calibri" pitchFamily="34" charset="0"/>
                <a:ea typeface="Calibri" pitchFamily="34" charset="0"/>
              </a:rPr>
              <a:pPr>
                <a:defRPr/>
              </a:pPr>
              <a:t>58</a:t>
            </a:fld>
            <a:endParaRPr lang="en-US" altLang="en-US">
              <a:latin typeface="Calibri" pitchFamily="34" charset="0"/>
              <a:ea typeface="Calibri" pitchFamily="34" charset="0"/>
            </a:endParaRPr>
          </a:p>
        </p:txBody>
      </p:sp>
      <p:grpSp>
        <p:nvGrpSpPr>
          <p:cNvPr id="31749" name="Group 3"/>
          <p:cNvGrpSpPr>
            <a:grpSpLocks/>
          </p:cNvGrpSpPr>
          <p:nvPr/>
        </p:nvGrpSpPr>
        <p:grpSpPr bwMode="auto">
          <a:xfrm>
            <a:off x="3683000" y="2886075"/>
            <a:ext cx="5454650" cy="3865563"/>
            <a:chOff x="1435608" y="1729921"/>
            <a:chExt cx="7148235" cy="4575629"/>
          </a:xfrm>
        </p:grpSpPr>
        <p:pic>
          <p:nvPicPr>
            <p:cNvPr id="31752" name="Picture 2" descr="Picture of Human Br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5608" y="1729921"/>
              <a:ext cx="6994137" cy="4575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Picture 2" descr="Picture of Human Bra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5609" y="3632960"/>
              <a:ext cx="1383558" cy="2672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Picture 2" descr="Picture of Human Bra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0148" y="5598072"/>
              <a:ext cx="1383558" cy="707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p:cNvCxnSpPr/>
            <p:nvPr/>
          </p:nvCxnSpPr>
          <p:spPr>
            <a:xfrm flipV="1">
              <a:off x="3919599" y="4971383"/>
              <a:ext cx="1131735" cy="83620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756" name="TextBox 8"/>
            <p:cNvSpPr txBox="1">
              <a:spLocks noChangeArrowheads="1"/>
            </p:cNvSpPr>
            <p:nvPr/>
          </p:nvSpPr>
          <p:spPr bwMode="auto">
            <a:xfrm>
              <a:off x="2300148" y="5510106"/>
              <a:ext cx="2185320" cy="400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rgbClr val="000099"/>
                  </a:solidFill>
                  <a:latin typeface="Arial" pitchFamily="34" charset="0"/>
                  <a:cs typeface="Arial" pitchFamily="34" charset="0"/>
                </a:defRPr>
              </a:lvl1pPr>
              <a:lvl2pPr marL="742950" indent="-285750" eaLnBrk="0" hangingPunct="0">
                <a:defRPr kumimoji="1" sz="2400">
                  <a:solidFill>
                    <a:srgbClr val="000099"/>
                  </a:solidFill>
                  <a:latin typeface="Arial" pitchFamily="34" charset="0"/>
                  <a:cs typeface="Arial" pitchFamily="34" charset="0"/>
                </a:defRPr>
              </a:lvl2pPr>
              <a:lvl3pPr marL="1143000" indent="-228600" eaLnBrk="0" hangingPunct="0">
                <a:defRPr kumimoji="1" sz="2400">
                  <a:solidFill>
                    <a:srgbClr val="000099"/>
                  </a:solidFill>
                  <a:latin typeface="Arial" pitchFamily="34" charset="0"/>
                  <a:cs typeface="Arial" pitchFamily="34" charset="0"/>
                </a:defRPr>
              </a:lvl3pPr>
              <a:lvl4pPr marL="1600200" indent="-228600" eaLnBrk="0" hangingPunct="0">
                <a:defRPr kumimoji="1" sz="2400">
                  <a:solidFill>
                    <a:srgbClr val="000099"/>
                  </a:solidFill>
                  <a:latin typeface="Arial" pitchFamily="34" charset="0"/>
                  <a:cs typeface="Arial" pitchFamily="34" charset="0"/>
                </a:defRPr>
              </a:lvl4pPr>
              <a:lvl5pPr marL="2057400" indent="-228600" eaLnBrk="0" hangingPunct="0">
                <a:defRPr kumimoji="1" sz="2400">
                  <a:solidFill>
                    <a:srgbClr val="000099"/>
                  </a:solidFill>
                  <a:latin typeface="Arial" pitchFamily="34" charset="0"/>
                  <a:cs typeface="Arial" pitchFamily="34" charset="0"/>
                </a:defRPr>
              </a:lvl5pPr>
              <a:lvl6pPr marL="2514600" indent="-228600" eaLnBrk="0" fontAlgn="base" hangingPunct="0">
                <a:spcBef>
                  <a:spcPct val="0"/>
                </a:spcBef>
                <a:spcAft>
                  <a:spcPct val="0"/>
                </a:spcAft>
                <a:defRPr kumimoji="1" sz="2400">
                  <a:solidFill>
                    <a:srgbClr val="000099"/>
                  </a:solidFill>
                  <a:latin typeface="Arial" pitchFamily="34" charset="0"/>
                  <a:cs typeface="Arial" pitchFamily="34" charset="0"/>
                </a:defRPr>
              </a:lvl6pPr>
              <a:lvl7pPr marL="2971800" indent="-228600" eaLnBrk="0" fontAlgn="base" hangingPunct="0">
                <a:spcBef>
                  <a:spcPct val="0"/>
                </a:spcBef>
                <a:spcAft>
                  <a:spcPct val="0"/>
                </a:spcAft>
                <a:defRPr kumimoji="1" sz="2400">
                  <a:solidFill>
                    <a:srgbClr val="000099"/>
                  </a:solidFill>
                  <a:latin typeface="Arial" pitchFamily="34" charset="0"/>
                  <a:cs typeface="Arial" pitchFamily="34" charset="0"/>
                </a:defRPr>
              </a:lvl7pPr>
              <a:lvl8pPr marL="3429000" indent="-228600" eaLnBrk="0" fontAlgn="base" hangingPunct="0">
                <a:spcBef>
                  <a:spcPct val="0"/>
                </a:spcBef>
                <a:spcAft>
                  <a:spcPct val="0"/>
                </a:spcAft>
                <a:defRPr kumimoji="1" sz="2400">
                  <a:solidFill>
                    <a:srgbClr val="000099"/>
                  </a:solidFill>
                  <a:latin typeface="Arial" pitchFamily="34" charset="0"/>
                  <a:cs typeface="Arial" pitchFamily="34" charset="0"/>
                </a:defRPr>
              </a:lvl8pPr>
              <a:lvl9pPr marL="3886200" indent="-228600" eaLnBrk="0" fontAlgn="base" hangingPunct="0">
                <a:spcBef>
                  <a:spcPct val="0"/>
                </a:spcBef>
                <a:spcAft>
                  <a:spcPct val="0"/>
                </a:spcAft>
                <a:defRPr kumimoji="1" sz="2400">
                  <a:solidFill>
                    <a:srgbClr val="000099"/>
                  </a:solidFill>
                  <a:latin typeface="Arial" pitchFamily="34" charset="0"/>
                  <a:cs typeface="Arial" pitchFamily="34" charset="0"/>
                </a:defRPr>
              </a:lvl9pPr>
            </a:lstStyle>
            <a:p>
              <a:pPr eaLnBrk="1" hangingPunct="1"/>
              <a:r>
                <a:rPr lang="en-US" altLang="en-US" sz="1600" b="1">
                  <a:solidFill>
                    <a:schemeClr val="tx1"/>
                  </a:solidFill>
                  <a:latin typeface="Calibri" pitchFamily="34" charset="0"/>
                </a:rPr>
                <a:t>Attention</a:t>
              </a:r>
            </a:p>
          </p:txBody>
        </p:sp>
        <p:pic>
          <p:nvPicPr>
            <p:cNvPr id="31757" name="Picture 2" descr="Picture of Human Bra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5609" y="1729921"/>
              <a:ext cx="1383558" cy="201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8" name="Picture 2" descr="Picture of Human Bra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0148" y="1729922"/>
              <a:ext cx="1383558" cy="1007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Arrow Connector 13"/>
            <p:cNvCxnSpPr/>
            <p:nvPr/>
          </p:nvCxnSpPr>
          <p:spPr>
            <a:xfrm>
              <a:off x="2425876" y="2866782"/>
              <a:ext cx="780149" cy="115001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3684515" y="2489081"/>
              <a:ext cx="619958" cy="58440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761" name="TextBox 17"/>
            <p:cNvSpPr txBox="1">
              <a:spLocks noChangeArrowheads="1"/>
            </p:cNvSpPr>
            <p:nvPr/>
          </p:nvSpPr>
          <p:spPr bwMode="auto">
            <a:xfrm>
              <a:off x="1667303" y="2188306"/>
              <a:ext cx="2248097" cy="692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rgbClr val="000099"/>
                  </a:solidFill>
                  <a:latin typeface="Arial" pitchFamily="34" charset="0"/>
                  <a:cs typeface="Arial" pitchFamily="34" charset="0"/>
                </a:defRPr>
              </a:lvl1pPr>
              <a:lvl2pPr marL="742950" indent="-285750" eaLnBrk="0" hangingPunct="0">
                <a:defRPr kumimoji="1" sz="2400">
                  <a:solidFill>
                    <a:srgbClr val="000099"/>
                  </a:solidFill>
                  <a:latin typeface="Arial" pitchFamily="34" charset="0"/>
                  <a:cs typeface="Arial" pitchFamily="34" charset="0"/>
                </a:defRPr>
              </a:lvl2pPr>
              <a:lvl3pPr marL="1143000" indent="-228600" eaLnBrk="0" hangingPunct="0">
                <a:defRPr kumimoji="1" sz="2400">
                  <a:solidFill>
                    <a:srgbClr val="000099"/>
                  </a:solidFill>
                  <a:latin typeface="Arial" pitchFamily="34" charset="0"/>
                  <a:cs typeface="Arial" pitchFamily="34" charset="0"/>
                </a:defRPr>
              </a:lvl3pPr>
              <a:lvl4pPr marL="1600200" indent="-228600" eaLnBrk="0" hangingPunct="0">
                <a:defRPr kumimoji="1" sz="2400">
                  <a:solidFill>
                    <a:srgbClr val="000099"/>
                  </a:solidFill>
                  <a:latin typeface="Arial" pitchFamily="34" charset="0"/>
                  <a:cs typeface="Arial" pitchFamily="34" charset="0"/>
                </a:defRPr>
              </a:lvl4pPr>
              <a:lvl5pPr marL="2057400" indent="-228600" eaLnBrk="0" hangingPunct="0">
                <a:defRPr kumimoji="1" sz="2400">
                  <a:solidFill>
                    <a:srgbClr val="000099"/>
                  </a:solidFill>
                  <a:latin typeface="Arial" pitchFamily="34" charset="0"/>
                  <a:cs typeface="Arial" pitchFamily="34" charset="0"/>
                </a:defRPr>
              </a:lvl5pPr>
              <a:lvl6pPr marL="2514600" indent="-228600" eaLnBrk="0" fontAlgn="base" hangingPunct="0">
                <a:spcBef>
                  <a:spcPct val="0"/>
                </a:spcBef>
                <a:spcAft>
                  <a:spcPct val="0"/>
                </a:spcAft>
                <a:defRPr kumimoji="1" sz="2400">
                  <a:solidFill>
                    <a:srgbClr val="000099"/>
                  </a:solidFill>
                  <a:latin typeface="Arial" pitchFamily="34" charset="0"/>
                  <a:cs typeface="Arial" pitchFamily="34" charset="0"/>
                </a:defRPr>
              </a:lvl6pPr>
              <a:lvl7pPr marL="2971800" indent="-228600" eaLnBrk="0" fontAlgn="base" hangingPunct="0">
                <a:spcBef>
                  <a:spcPct val="0"/>
                </a:spcBef>
                <a:spcAft>
                  <a:spcPct val="0"/>
                </a:spcAft>
                <a:defRPr kumimoji="1" sz="2400">
                  <a:solidFill>
                    <a:srgbClr val="000099"/>
                  </a:solidFill>
                  <a:latin typeface="Arial" pitchFamily="34" charset="0"/>
                  <a:cs typeface="Arial" pitchFamily="34" charset="0"/>
                </a:defRPr>
              </a:lvl7pPr>
              <a:lvl8pPr marL="3429000" indent="-228600" eaLnBrk="0" fontAlgn="base" hangingPunct="0">
                <a:spcBef>
                  <a:spcPct val="0"/>
                </a:spcBef>
                <a:spcAft>
                  <a:spcPct val="0"/>
                </a:spcAft>
                <a:defRPr kumimoji="1" sz="2400">
                  <a:solidFill>
                    <a:srgbClr val="000099"/>
                  </a:solidFill>
                  <a:latin typeface="Arial" pitchFamily="34" charset="0"/>
                  <a:cs typeface="Arial" pitchFamily="34" charset="0"/>
                </a:defRPr>
              </a:lvl8pPr>
              <a:lvl9pPr marL="3886200" indent="-228600" eaLnBrk="0" fontAlgn="base" hangingPunct="0">
                <a:spcBef>
                  <a:spcPct val="0"/>
                </a:spcBef>
                <a:spcAft>
                  <a:spcPct val="0"/>
                </a:spcAft>
                <a:defRPr kumimoji="1" sz="2400">
                  <a:solidFill>
                    <a:srgbClr val="000099"/>
                  </a:solidFill>
                  <a:latin typeface="Arial" pitchFamily="34" charset="0"/>
                  <a:cs typeface="Arial" pitchFamily="34" charset="0"/>
                </a:defRPr>
              </a:lvl9pPr>
            </a:lstStyle>
            <a:p>
              <a:pPr eaLnBrk="1" hangingPunct="1"/>
              <a:r>
                <a:rPr lang="en-US" altLang="en-US" sz="1600" b="1">
                  <a:solidFill>
                    <a:schemeClr val="tx1"/>
                  </a:solidFill>
                  <a:latin typeface="Calibri" pitchFamily="34" charset="0"/>
                </a:rPr>
                <a:t>Simultaneous</a:t>
              </a:r>
            </a:p>
            <a:p>
              <a:pPr eaLnBrk="1" hangingPunct="1"/>
              <a:r>
                <a:rPr lang="en-US" altLang="en-US" sz="1600" b="1">
                  <a:solidFill>
                    <a:schemeClr val="tx1"/>
                  </a:solidFill>
                  <a:latin typeface="Calibri" pitchFamily="34" charset="0"/>
                </a:rPr>
                <a:t>processing Ability</a:t>
              </a:r>
            </a:p>
          </p:txBody>
        </p:sp>
        <p:pic>
          <p:nvPicPr>
            <p:cNvPr id="31762" name="Picture 2" descr="Picture of Human Bra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3553" y="5118406"/>
              <a:ext cx="1383558" cy="971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3" name="TextBox 10"/>
            <p:cNvSpPr txBox="1">
              <a:spLocks noChangeArrowheads="1"/>
            </p:cNvSpPr>
            <p:nvPr/>
          </p:nvSpPr>
          <p:spPr bwMode="auto">
            <a:xfrm>
              <a:off x="6203553" y="5250339"/>
              <a:ext cx="2248097" cy="692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rgbClr val="000099"/>
                  </a:solidFill>
                  <a:latin typeface="Arial" pitchFamily="34" charset="0"/>
                  <a:cs typeface="Arial" pitchFamily="34" charset="0"/>
                </a:defRPr>
              </a:lvl1pPr>
              <a:lvl2pPr marL="742950" indent="-285750" eaLnBrk="0" hangingPunct="0">
                <a:defRPr kumimoji="1" sz="2400">
                  <a:solidFill>
                    <a:srgbClr val="000099"/>
                  </a:solidFill>
                  <a:latin typeface="Arial" pitchFamily="34" charset="0"/>
                  <a:cs typeface="Arial" pitchFamily="34" charset="0"/>
                </a:defRPr>
              </a:lvl2pPr>
              <a:lvl3pPr marL="1143000" indent="-228600" eaLnBrk="0" hangingPunct="0">
                <a:defRPr kumimoji="1" sz="2400">
                  <a:solidFill>
                    <a:srgbClr val="000099"/>
                  </a:solidFill>
                  <a:latin typeface="Arial" pitchFamily="34" charset="0"/>
                  <a:cs typeface="Arial" pitchFamily="34" charset="0"/>
                </a:defRPr>
              </a:lvl3pPr>
              <a:lvl4pPr marL="1600200" indent="-228600" eaLnBrk="0" hangingPunct="0">
                <a:defRPr kumimoji="1" sz="2400">
                  <a:solidFill>
                    <a:srgbClr val="000099"/>
                  </a:solidFill>
                  <a:latin typeface="Arial" pitchFamily="34" charset="0"/>
                  <a:cs typeface="Arial" pitchFamily="34" charset="0"/>
                </a:defRPr>
              </a:lvl4pPr>
              <a:lvl5pPr marL="2057400" indent="-228600" eaLnBrk="0" hangingPunct="0">
                <a:defRPr kumimoji="1" sz="2400">
                  <a:solidFill>
                    <a:srgbClr val="000099"/>
                  </a:solidFill>
                  <a:latin typeface="Arial" pitchFamily="34" charset="0"/>
                  <a:cs typeface="Arial" pitchFamily="34" charset="0"/>
                </a:defRPr>
              </a:lvl5pPr>
              <a:lvl6pPr marL="2514600" indent="-228600" eaLnBrk="0" fontAlgn="base" hangingPunct="0">
                <a:spcBef>
                  <a:spcPct val="0"/>
                </a:spcBef>
                <a:spcAft>
                  <a:spcPct val="0"/>
                </a:spcAft>
                <a:defRPr kumimoji="1" sz="2400">
                  <a:solidFill>
                    <a:srgbClr val="000099"/>
                  </a:solidFill>
                  <a:latin typeface="Arial" pitchFamily="34" charset="0"/>
                  <a:cs typeface="Arial" pitchFamily="34" charset="0"/>
                </a:defRPr>
              </a:lvl6pPr>
              <a:lvl7pPr marL="2971800" indent="-228600" eaLnBrk="0" fontAlgn="base" hangingPunct="0">
                <a:spcBef>
                  <a:spcPct val="0"/>
                </a:spcBef>
                <a:spcAft>
                  <a:spcPct val="0"/>
                </a:spcAft>
                <a:defRPr kumimoji="1" sz="2400">
                  <a:solidFill>
                    <a:srgbClr val="000099"/>
                  </a:solidFill>
                  <a:latin typeface="Arial" pitchFamily="34" charset="0"/>
                  <a:cs typeface="Arial" pitchFamily="34" charset="0"/>
                </a:defRPr>
              </a:lvl7pPr>
              <a:lvl8pPr marL="3429000" indent="-228600" eaLnBrk="0" fontAlgn="base" hangingPunct="0">
                <a:spcBef>
                  <a:spcPct val="0"/>
                </a:spcBef>
                <a:spcAft>
                  <a:spcPct val="0"/>
                </a:spcAft>
                <a:defRPr kumimoji="1" sz="2400">
                  <a:solidFill>
                    <a:srgbClr val="000099"/>
                  </a:solidFill>
                  <a:latin typeface="Arial" pitchFamily="34" charset="0"/>
                  <a:cs typeface="Arial" pitchFamily="34" charset="0"/>
                </a:defRPr>
              </a:lvl8pPr>
              <a:lvl9pPr marL="3886200" indent="-228600" eaLnBrk="0" fontAlgn="base" hangingPunct="0">
                <a:spcBef>
                  <a:spcPct val="0"/>
                </a:spcBef>
                <a:spcAft>
                  <a:spcPct val="0"/>
                </a:spcAft>
                <a:defRPr kumimoji="1" sz="2400">
                  <a:solidFill>
                    <a:srgbClr val="000099"/>
                  </a:solidFill>
                  <a:latin typeface="Arial" pitchFamily="34" charset="0"/>
                  <a:cs typeface="Arial" pitchFamily="34" charset="0"/>
                </a:defRPr>
              </a:lvl9pPr>
            </a:lstStyle>
            <a:p>
              <a:pPr eaLnBrk="1" hangingPunct="1"/>
              <a:r>
                <a:rPr lang="en-US" altLang="en-US" sz="1600" b="1">
                  <a:solidFill>
                    <a:schemeClr val="tx1"/>
                  </a:solidFill>
                  <a:latin typeface="Calibri" pitchFamily="34" charset="0"/>
                </a:rPr>
                <a:t>Successive Processing Ability</a:t>
              </a:r>
            </a:p>
          </p:txBody>
        </p:sp>
        <p:cxnSp>
          <p:nvCxnSpPr>
            <p:cNvPr id="20" name="Straight Arrow Connector 19"/>
            <p:cNvCxnSpPr/>
            <p:nvPr/>
          </p:nvCxnSpPr>
          <p:spPr>
            <a:xfrm flipH="1" flipV="1">
              <a:off x="5444529" y="4674484"/>
              <a:ext cx="757264" cy="83620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31765" name="Picture 2" descr="Picture of Human Brai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5332" y="1894586"/>
              <a:ext cx="1383558" cy="732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5" name="Straight Arrow Connector 24"/>
            <p:cNvCxnSpPr/>
            <p:nvPr/>
          </p:nvCxnSpPr>
          <p:spPr>
            <a:xfrm flipH="1">
              <a:off x="6364063" y="2626256"/>
              <a:ext cx="530500" cy="73661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767" name="TextBox 26"/>
            <p:cNvSpPr txBox="1">
              <a:spLocks noChangeArrowheads="1"/>
            </p:cNvSpPr>
            <p:nvPr/>
          </p:nvSpPr>
          <p:spPr bwMode="auto">
            <a:xfrm>
              <a:off x="6821719" y="1823718"/>
              <a:ext cx="1762124" cy="692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rgbClr val="000099"/>
                  </a:solidFill>
                  <a:latin typeface="Arial" pitchFamily="34" charset="0"/>
                  <a:cs typeface="Arial" pitchFamily="34" charset="0"/>
                </a:defRPr>
              </a:lvl1pPr>
              <a:lvl2pPr marL="742950" indent="-285750" eaLnBrk="0" hangingPunct="0">
                <a:defRPr kumimoji="1" sz="2400">
                  <a:solidFill>
                    <a:srgbClr val="000099"/>
                  </a:solidFill>
                  <a:latin typeface="Arial" pitchFamily="34" charset="0"/>
                  <a:cs typeface="Arial" pitchFamily="34" charset="0"/>
                </a:defRPr>
              </a:lvl2pPr>
              <a:lvl3pPr marL="1143000" indent="-228600" eaLnBrk="0" hangingPunct="0">
                <a:defRPr kumimoji="1" sz="2400">
                  <a:solidFill>
                    <a:srgbClr val="000099"/>
                  </a:solidFill>
                  <a:latin typeface="Arial" pitchFamily="34" charset="0"/>
                  <a:cs typeface="Arial" pitchFamily="34" charset="0"/>
                </a:defRPr>
              </a:lvl3pPr>
              <a:lvl4pPr marL="1600200" indent="-228600" eaLnBrk="0" hangingPunct="0">
                <a:defRPr kumimoji="1" sz="2400">
                  <a:solidFill>
                    <a:srgbClr val="000099"/>
                  </a:solidFill>
                  <a:latin typeface="Arial" pitchFamily="34" charset="0"/>
                  <a:cs typeface="Arial" pitchFamily="34" charset="0"/>
                </a:defRPr>
              </a:lvl4pPr>
              <a:lvl5pPr marL="2057400" indent="-228600" eaLnBrk="0" hangingPunct="0">
                <a:defRPr kumimoji="1" sz="2400">
                  <a:solidFill>
                    <a:srgbClr val="000099"/>
                  </a:solidFill>
                  <a:latin typeface="Arial" pitchFamily="34" charset="0"/>
                  <a:cs typeface="Arial" pitchFamily="34" charset="0"/>
                </a:defRPr>
              </a:lvl5pPr>
              <a:lvl6pPr marL="2514600" indent="-228600" eaLnBrk="0" fontAlgn="base" hangingPunct="0">
                <a:spcBef>
                  <a:spcPct val="0"/>
                </a:spcBef>
                <a:spcAft>
                  <a:spcPct val="0"/>
                </a:spcAft>
                <a:defRPr kumimoji="1" sz="2400">
                  <a:solidFill>
                    <a:srgbClr val="000099"/>
                  </a:solidFill>
                  <a:latin typeface="Arial" pitchFamily="34" charset="0"/>
                  <a:cs typeface="Arial" pitchFamily="34" charset="0"/>
                </a:defRPr>
              </a:lvl6pPr>
              <a:lvl7pPr marL="2971800" indent="-228600" eaLnBrk="0" fontAlgn="base" hangingPunct="0">
                <a:spcBef>
                  <a:spcPct val="0"/>
                </a:spcBef>
                <a:spcAft>
                  <a:spcPct val="0"/>
                </a:spcAft>
                <a:defRPr kumimoji="1" sz="2400">
                  <a:solidFill>
                    <a:srgbClr val="000099"/>
                  </a:solidFill>
                  <a:latin typeface="Arial" pitchFamily="34" charset="0"/>
                  <a:cs typeface="Arial" pitchFamily="34" charset="0"/>
                </a:defRPr>
              </a:lvl7pPr>
              <a:lvl8pPr marL="3429000" indent="-228600" eaLnBrk="0" fontAlgn="base" hangingPunct="0">
                <a:spcBef>
                  <a:spcPct val="0"/>
                </a:spcBef>
                <a:spcAft>
                  <a:spcPct val="0"/>
                </a:spcAft>
                <a:defRPr kumimoji="1" sz="2400">
                  <a:solidFill>
                    <a:srgbClr val="000099"/>
                  </a:solidFill>
                  <a:latin typeface="Arial" pitchFamily="34" charset="0"/>
                  <a:cs typeface="Arial" pitchFamily="34" charset="0"/>
                </a:defRPr>
              </a:lvl8pPr>
              <a:lvl9pPr marL="3886200" indent="-228600" eaLnBrk="0" fontAlgn="base" hangingPunct="0">
                <a:spcBef>
                  <a:spcPct val="0"/>
                </a:spcBef>
                <a:spcAft>
                  <a:spcPct val="0"/>
                </a:spcAft>
                <a:defRPr kumimoji="1" sz="2400">
                  <a:solidFill>
                    <a:srgbClr val="000099"/>
                  </a:solidFill>
                  <a:latin typeface="Arial" pitchFamily="34" charset="0"/>
                  <a:cs typeface="Arial" pitchFamily="34" charset="0"/>
                </a:defRPr>
              </a:lvl9pPr>
            </a:lstStyle>
            <a:p>
              <a:pPr eaLnBrk="1" hangingPunct="1"/>
              <a:r>
                <a:rPr lang="en-US" altLang="en-US" sz="1600" b="1">
                  <a:solidFill>
                    <a:schemeClr val="tx1"/>
                  </a:solidFill>
                  <a:latin typeface="Calibri" pitchFamily="34" charset="0"/>
                </a:rPr>
                <a:t>Planning ability</a:t>
              </a:r>
            </a:p>
          </p:txBody>
        </p:sp>
      </p:grpSp>
      <p:sp>
        <p:nvSpPr>
          <p:cNvPr id="31750" name="Content Placeholder 6"/>
          <p:cNvSpPr txBox="1">
            <a:spLocks/>
          </p:cNvSpPr>
          <p:nvPr/>
        </p:nvSpPr>
        <p:spPr bwMode="auto">
          <a:xfrm>
            <a:off x="581624" y="5287962"/>
            <a:ext cx="3035300" cy="137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80963" eaLnBrk="0" hangingPunct="0">
              <a:defRPr kumimoji="1" sz="2400">
                <a:solidFill>
                  <a:srgbClr val="000099"/>
                </a:solidFill>
                <a:latin typeface="Arial" pitchFamily="34" charset="0"/>
                <a:cs typeface="Arial" pitchFamily="34" charset="0"/>
              </a:defRPr>
            </a:lvl1pPr>
            <a:lvl2pPr marL="742950" indent="-285750" eaLnBrk="0" hangingPunct="0">
              <a:defRPr kumimoji="1" sz="2400">
                <a:solidFill>
                  <a:srgbClr val="000099"/>
                </a:solidFill>
                <a:latin typeface="Arial" pitchFamily="34" charset="0"/>
                <a:cs typeface="Arial" pitchFamily="34" charset="0"/>
              </a:defRPr>
            </a:lvl2pPr>
            <a:lvl3pPr marL="1143000" indent="-228600" eaLnBrk="0" hangingPunct="0">
              <a:defRPr kumimoji="1" sz="2400">
                <a:solidFill>
                  <a:srgbClr val="000099"/>
                </a:solidFill>
                <a:latin typeface="Arial" pitchFamily="34" charset="0"/>
                <a:cs typeface="Arial" pitchFamily="34" charset="0"/>
              </a:defRPr>
            </a:lvl3pPr>
            <a:lvl4pPr marL="1600200" indent="-228600" eaLnBrk="0" hangingPunct="0">
              <a:defRPr kumimoji="1" sz="2400">
                <a:solidFill>
                  <a:srgbClr val="000099"/>
                </a:solidFill>
                <a:latin typeface="Arial" pitchFamily="34" charset="0"/>
                <a:cs typeface="Arial" pitchFamily="34" charset="0"/>
              </a:defRPr>
            </a:lvl4pPr>
            <a:lvl5pPr marL="2057400" indent="-228600" eaLnBrk="0" hangingPunct="0">
              <a:defRPr kumimoji="1" sz="2400">
                <a:solidFill>
                  <a:srgbClr val="000099"/>
                </a:solidFill>
                <a:latin typeface="Arial" pitchFamily="34" charset="0"/>
                <a:cs typeface="Arial" pitchFamily="34" charset="0"/>
              </a:defRPr>
            </a:lvl5pPr>
            <a:lvl6pPr marL="2514600" indent="-228600" eaLnBrk="0" fontAlgn="base" hangingPunct="0">
              <a:spcBef>
                <a:spcPct val="0"/>
              </a:spcBef>
              <a:spcAft>
                <a:spcPct val="0"/>
              </a:spcAft>
              <a:defRPr kumimoji="1" sz="2400">
                <a:solidFill>
                  <a:srgbClr val="000099"/>
                </a:solidFill>
                <a:latin typeface="Arial" pitchFamily="34" charset="0"/>
                <a:cs typeface="Arial" pitchFamily="34" charset="0"/>
              </a:defRPr>
            </a:lvl6pPr>
            <a:lvl7pPr marL="2971800" indent="-228600" eaLnBrk="0" fontAlgn="base" hangingPunct="0">
              <a:spcBef>
                <a:spcPct val="0"/>
              </a:spcBef>
              <a:spcAft>
                <a:spcPct val="0"/>
              </a:spcAft>
              <a:defRPr kumimoji="1" sz="2400">
                <a:solidFill>
                  <a:srgbClr val="000099"/>
                </a:solidFill>
                <a:latin typeface="Arial" pitchFamily="34" charset="0"/>
                <a:cs typeface="Arial" pitchFamily="34" charset="0"/>
              </a:defRPr>
            </a:lvl7pPr>
            <a:lvl8pPr marL="3429000" indent="-228600" eaLnBrk="0" fontAlgn="base" hangingPunct="0">
              <a:spcBef>
                <a:spcPct val="0"/>
              </a:spcBef>
              <a:spcAft>
                <a:spcPct val="0"/>
              </a:spcAft>
              <a:defRPr kumimoji="1" sz="2400">
                <a:solidFill>
                  <a:srgbClr val="000099"/>
                </a:solidFill>
                <a:latin typeface="Arial" pitchFamily="34" charset="0"/>
                <a:cs typeface="Arial" pitchFamily="34" charset="0"/>
              </a:defRPr>
            </a:lvl8pPr>
            <a:lvl9pPr marL="3886200" indent="-228600" eaLnBrk="0" fontAlgn="base" hangingPunct="0">
              <a:spcBef>
                <a:spcPct val="0"/>
              </a:spcBef>
              <a:spcAft>
                <a:spcPct val="0"/>
              </a:spcAft>
              <a:defRPr kumimoji="1" sz="2400">
                <a:solidFill>
                  <a:srgbClr val="000099"/>
                </a:solidFill>
                <a:latin typeface="Arial" pitchFamily="34" charset="0"/>
                <a:cs typeface="Arial" pitchFamily="34" charset="0"/>
              </a:defRPr>
            </a:lvl9pPr>
          </a:lstStyle>
          <a:p>
            <a:pPr eaLnBrk="1" hangingPunct="1">
              <a:spcBef>
                <a:spcPts val="600"/>
              </a:spcBef>
              <a:buClr>
                <a:srgbClr val="0082A5"/>
              </a:buClr>
              <a:buSzPct val="80000"/>
              <a:buFont typeface="Wingdings" pitchFamily="2" charset="2"/>
              <a:buNone/>
            </a:pPr>
            <a:r>
              <a:rPr lang="it-IT" altLang="en-US" sz="1200" b="1" dirty="0">
                <a:solidFill>
                  <a:schemeClr val="tx1"/>
                </a:solidFill>
                <a:latin typeface="Calibri" pitchFamily="34" charset="0"/>
              </a:rPr>
              <a:t>Also see: Naglieri, J. A. &amp; Otero, T. (2011). Cognitive Assessment System: Redefining Intelligence from A Neuropsychological Perspective. In A. Davis (Ed.). </a:t>
            </a:r>
            <a:r>
              <a:rPr lang="it-IT" altLang="en-US" sz="1200" b="1" i="1" dirty="0">
                <a:solidFill>
                  <a:schemeClr val="tx1"/>
                </a:solidFill>
                <a:latin typeface="Calibri" pitchFamily="34" charset="0"/>
              </a:rPr>
              <a:t>Handbook of Pediatric Neuropsychology (320-333)</a:t>
            </a:r>
            <a:r>
              <a:rPr lang="it-IT" altLang="en-US" sz="1200" b="1" dirty="0">
                <a:solidFill>
                  <a:schemeClr val="tx1"/>
                </a:solidFill>
                <a:latin typeface="Calibri" pitchFamily="34" charset="0"/>
              </a:rPr>
              <a:t>. </a:t>
            </a:r>
            <a:r>
              <a:rPr lang="en-US" altLang="en-US" sz="1200" b="1" dirty="0">
                <a:solidFill>
                  <a:schemeClr val="tx1"/>
                </a:solidFill>
                <a:latin typeface="Calibri" pitchFamily="34" charset="0"/>
              </a:rPr>
              <a:t>New York: Springer Publishing.</a:t>
            </a:r>
          </a:p>
        </p:txBody>
      </p:sp>
      <p:pic>
        <p:nvPicPr>
          <p:cNvPr id="24" name="Picture 4" descr="http://media.wiley.com/product_data/coverImage300/70/11185892/1118589270.jpg">
            <a:extLst>
              <a:ext uri="{FF2B5EF4-FFF2-40B4-BE49-F238E27FC236}">
                <a16:creationId xmlns:a16="http://schemas.microsoft.com/office/drawing/2014/main" id="{5E985753-F621-4D45-858D-53C1B4182E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5489" y="2699088"/>
            <a:ext cx="1586369" cy="2453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3610019"/>
      </p:ext>
    </p:extLst>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65250"/>
            <a:ext cx="8229600" cy="4641850"/>
          </a:xfrm>
        </p:spPr>
        <p:txBody>
          <a:bodyPr>
            <a:normAutofit lnSpcReduction="10000"/>
          </a:bodyPr>
          <a:lstStyle/>
          <a:p>
            <a:pPr marL="365760" indent="-256032" eaLnBrk="1" fontAlgn="auto" hangingPunct="1">
              <a:spcAft>
                <a:spcPts val="0"/>
              </a:spcAft>
              <a:buFont typeface="Wingdings 3"/>
              <a:buChar char=""/>
              <a:defRPr/>
            </a:pPr>
            <a:r>
              <a:rPr lang="en-US" dirty="0"/>
              <a:t>We use the tern neurocognitive as a way to describe PASS because the theory is built on neuropsychology (e.g., Luria) and cognitive psychology</a:t>
            </a:r>
          </a:p>
          <a:p>
            <a:pPr marL="365760" indent="-256032" eaLnBrk="1" fontAlgn="auto" hangingPunct="1">
              <a:spcAft>
                <a:spcPts val="0"/>
              </a:spcAft>
              <a:buFont typeface="Wingdings 3"/>
              <a:buChar char=""/>
              <a:defRPr/>
            </a:pPr>
            <a:r>
              <a:rPr lang="en-US" dirty="0"/>
              <a:t>How did we identify the neurocognitive constructs?</a:t>
            </a:r>
          </a:p>
          <a:p>
            <a:pPr marL="621792" lvl="1" eaLnBrk="1" fontAlgn="auto" hangingPunct="1">
              <a:spcBef>
                <a:spcPts val="324"/>
              </a:spcBef>
              <a:spcAft>
                <a:spcPts val="0"/>
              </a:spcAft>
              <a:defRPr/>
            </a:pPr>
            <a:r>
              <a:rPr lang="en-US" dirty="0"/>
              <a:t>Not by using factor analysis</a:t>
            </a:r>
          </a:p>
          <a:p>
            <a:pPr marL="621792" lvl="1" eaLnBrk="1" fontAlgn="auto" hangingPunct="1">
              <a:spcBef>
                <a:spcPts val="324"/>
              </a:spcBef>
              <a:spcAft>
                <a:spcPts val="0"/>
              </a:spcAft>
              <a:defRPr/>
            </a:pPr>
            <a:r>
              <a:rPr lang="en-US" dirty="0"/>
              <a:t>Not by assigning new labels to traditional IQ tests</a:t>
            </a:r>
          </a:p>
          <a:p>
            <a:pPr marL="621792" lvl="1" eaLnBrk="1" fontAlgn="auto" hangingPunct="1">
              <a:spcBef>
                <a:spcPts val="324"/>
              </a:spcBef>
              <a:spcAft>
                <a:spcPts val="0"/>
              </a:spcAft>
              <a:defRPr/>
            </a:pPr>
            <a:r>
              <a:rPr lang="en-US" dirty="0"/>
              <a:t>We used the literature in cognitive and the neuropsychology </a:t>
            </a:r>
          </a:p>
          <a:p>
            <a:pPr marL="621792" lvl="1" eaLnBrk="1" fontAlgn="auto" hangingPunct="1">
              <a:spcBef>
                <a:spcPts val="324"/>
              </a:spcBef>
              <a:spcAft>
                <a:spcPts val="0"/>
              </a:spcAft>
              <a:defRPr/>
            </a:pPr>
            <a:r>
              <a:rPr lang="en-US" dirty="0"/>
              <a:t>Our focus was on A. R. Luria’s conceptualization of the three functional units</a:t>
            </a:r>
          </a:p>
        </p:txBody>
      </p:sp>
      <p:sp>
        <p:nvSpPr>
          <p:cNvPr id="168964" name="Slide Number Placeholder 4"/>
          <p:cNvSpPr>
            <a:spLocks noGrp="1"/>
          </p:cNvSpPr>
          <p:nvPr>
            <p:ph type="sldNum" sz="quarter" idx="12"/>
          </p:nvPr>
        </p:nvSpPr>
        <p:spPr bwMode="auto">
          <a:ln>
            <a:miter lim="800000"/>
            <a:headEnd/>
            <a:tailEnd/>
          </a:ln>
        </p:spPr>
        <p:txBody>
          <a:bodyPr wrap="square" lIns="91440" tIns="45720" rIns="91440" bIns="45720" numCol="1" anchorCtr="0" compatLnSpc="1">
            <a:prstTxWarp prst="textNoShape">
              <a:avLst/>
            </a:prstTxWarp>
          </a:bodyPr>
          <a:lstStyle/>
          <a:p>
            <a:pPr>
              <a:defRPr/>
            </a:pPr>
            <a:fld id="{42B48453-9047-4F0A-85C0-D59C878AFB58}" type="slidenum">
              <a:rPr lang="en-US" smtClean="0"/>
              <a:pPr>
                <a:defRPr/>
              </a:pPr>
              <a:t>59</a:t>
            </a:fld>
            <a:endParaRPr lang="en-US"/>
          </a:p>
        </p:txBody>
      </p:sp>
      <p:sp>
        <p:nvSpPr>
          <p:cNvPr id="2" name="Title 1"/>
          <p:cNvSpPr>
            <a:spLocks noGrp="1"/>
          </p:cNvSpPr>
          <p:nvPr>
            <p:ph type="title"/>
          </p:nvPr>
        </p:nvSpPr>
        <p:spPr/>
        <p:txBody>
          <a:bodyPr>
            <a:normAutofit fontScale="90000"/>
          </a:bodyPr>
          <a:lstStyle/>
          <a:p>
            <a:pPr eaLnBrk="1" fontAlgn="auto" hangingPunct="1">
              <a:spcAft>
                <a:spcPts val="0"/>
              </a:spcAft>
              <a:defRPr/>
            </a:pPr>
            <a:r>
              <a:rPr lang="en-US" dirty="0"/>
              <a:t>What is a Neurocognitive Process?</a:t>
            </a:r>
          </a:p>
        </p:txBody>
      </p:sp>
    </p:spTree>
    <p:extLst>
      <p:ext uri="{BB962C8B-B14F-4D97-AF65-F5344CB8AC3E}">
        <p14:creationId xmlns:p14="http://schemas.microsoft.com/office/powerpoint/2010/main" val="19742306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p:cNvSpPr/>
          <p:nvPr/>
        </p:nvSpPr>
        <p:spPr>
          <a:xfrm>
            <a:off x="304800" y="1349829"/>
            <a:ext cx="8458200" cy="5158814"/>
          </a:xfrm>
          <a:prstGeom prst="rect">
            <a:avLst/>
          </a:prstGeom>
          <a:solidFill>
            <a:schemeClr val="tx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pPr algn="l"/>
            <a:r>
              <a:rPr lang="en-US" sz="4000" dirty="0"/>
              <a:t>PASS Comprehensive System</a:t>
            </a:r>
          </a:p>
        </p:txBody>
      </p:sp>
      <p:sp>
        <p:nvSpPr>
          <p:cNvPr id="3"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4"/>
          <p:cNvSpPr>
            <a:spLocks noChangeArrowheads="1"/>
          </p:cNvSpPr>
          <p:nvPr/>
        </p:nvSpPr>
        <p:spPr bwMode="auto">
          <a:xfrm>
            <a:off x="0" y="490281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 name="TextBox 6"/>
          <p:cNvSpPr txBox="1"/>
          <p:nvPr/>
        </p:nvSpPr>
        <p:spPr>
          <a:xfrm>
            <a:off x="1493520" y="1565870"/>
            <a:ext cx="662361" cy="338554"/>
          </a:xfrm>
          <a:prstGeom prst="rect">
            <a:avLst/>
          </a:prstGeom>
          <a:solidFill>
            <a:schemeClr val="accent3">
              <a:lumMod val="20000"/>
              <a:lumOff val="80000"/>
            </a:schemeClr>
          </a:solidFill>
          <a:ln w="9525">
            <a:solidFill>
              <a:schemeClr val="bg1"/>
            </a:solidFill>
          </a:ln>
        </p:spPr>
        <p:txBody>
          <a:bodyPr wrap="none" rtlCol="0">
            <a:spAutoFit/>
          </a:bodyPr>
          <a:lstStyle/>
          <a:p>
            <a:r>
              <a:rPr lang="en-US" sz="1600" dirty="0">
                <a:solidFill>
                  <a:schemeClr val="bg1"/>
                </a:solidFill>
                <a:latin typeface="Calibri" pitchFamily="34" charset="0"/>
                <a:cs typeface="Calibri" pitchFamily="34" charset="0"/>
              </a:rPr>
              <a:t>Tier 1</a:t>
            </a:r>
          </a:p>
        </p:txBody>
      </p:sp>
      <p:cxnSp>
        <p:nvCxnSpPr>
          <p:cNvPr id="8" name="Straight Connector 7"/>
          <p:cNvCxnSpPr/>
          <p:nvPr/>
        </p:nvCxnSpPr>
        <p:spPr>
          <a:xfrm>
            <a:off x="630865" y="1980624"/>
            <a:ext cx="2438400" cy="0"/>
          </a:xfrm>
          <a:prstGeom prst="line">
            <a:avLst/>
          </a:prstGeom>
          <a:ln w="38100">
            <a:solidFill>
              <a:schemeClr val="bg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144651" y="1573192"/>
            <a:ext cx="662361" cy="338554"/>
          </a:xfrm>
          <a:prstGeom prst="rect">
            <a:avLst/>
          </a:prstGeom>
          <a:solidFill>
            <a:schemeClr val="accent3">
              <a:lumMod val="20000"/>
              <a:lumOff val="80000"/>
            </a:schemeClr>
          </a:solidFill>
          <a:ln w="9525">
            <a:solidFill>
              <a:schemeClr val="bg1"/>
            </a:solidFill>
          </a:ln>
        </p:spPr>
        <p:txBody>
          <a:bodyPr wrap="none" rtlCol="0">
            <a:spAutoFit/>
          </a:bodyPr>
          <a:lstStyle/>
          <a:p>
            <a:r>
              <a:rPr lang="en-US" sz="1600" dirty="0">
                <a:solidFill>
                  <a:schemeClr val="bg1"/>
                </a:solidFill>
                <a:latin typeface="Calibri" pitchFamily="34" charset="0"/>
                <a:cs typeface="Calibri" pitchFamily="34" charset="0"/>
              </a:rPr>
              <a:t>Tier 2</a:t>
            </a:r>
          </a:p>
        </p:txBody>
      </p:sp>
      <p:sp>
        <p:nvSpPr>
          <p:cNvPr id="10" name="TextBox 9"/>
          <p:cNvSpPr txBox="1"/>
          <p:nvPr/>
        </p:nvSpPr>
        <p:spPr>
          <a:xfrm>
            <a:off x="6887851" y="1580058"/>
            <a:ext cx="662361" cy="338554"/>
          </a:xfrm>
          <a:prstGeom prst="rect">
            <a:avLst/>
          </a:prstGeom>
          <a:solidFill>
            <a:schemeClr val="accent3">
              <a:lumMod val="20000"/>
              <a:lumOff val="80000"/>
            </a:schemeClr>
          </a:solidFill>
          <a:ln w="9525">
            <a:solidFill>
              <a:schemeClr val="bg1"/>
            </a:solidFill>
          </a:ln>
        </p:spPr>
        <p:txBody>
          <a:bodyPr wrap="none" rtlCol="0">
            <a:spAutoFit/>
          </a:bodyPr>
          <a:lstStyle/>
          <a:p>
            <a:r>
              <a:rPr lang="en-US" sz="1600" dirty="0">
                <a:solidFill>
                  <a:schemeClr val="bg1"/>
                </a:solidFill>
                <a:latin typeface="Calibri" pitchFamily="34" charset="0"/>
                <a:cs typeface="Calibri" pitchFamily="34" charset="0"/>
              </a:rPr>
              <a:t>Tier 3</a:t>
            </a:r>
          </a:p>
        </p:txBody>
      </p:sp>
      <p:cxnSp>
        <p:nvCxnSpPr>
          <p:cNvPr id="11" name="Straight Connector 10"/>
          <p:cNvCxnSpPr/>
          <p:nvPr/>
        </p:nvCxnSpPr>
        <p:spPr>
          <a:xfrm>
            <a:off x="3297865" y="1989853"/>
            <a:ext cx="2438400" cy="0"/>
          </a:xfrm>
          <a:prstGeom prst="line">
            <a:avLst/>
          </a:prstGeom>
          <a:ln w="38100">
            <a:solidFill>
              <a:schemeClr val="bg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966637" y="1989853"/>
            <a:ext cx="2438400" cy="0"/>
          </a:xfrm>
          <a:prstGeom prst="line">
            <a:avLst/>
          </a:prstGeom>
          <a:ln w="38100">
            <a:solidFill>
              <a:schemeClr val="bg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61345" y="5562885"/>
            <a:ext cx="885515" cy="461665"/>
          </a:xfrm>
          <a:prstGeom prst="rect">
            <a:avLst/>
          </a:prstGeom>
          <a:solidFill>
            <a:schemeClr val="accent3">
              <a:lumMod val="20000"/>
              <a:lumOff val="80000"/>
            </a:schemeClr>
          </a:solidFill>
          <a:ln w="9525">
            <a:solidFill>
              <a:schemeClr val="bg1"/>
            </a:solidFill>
          </a:ln>
          <a:effectLst>
            <a:outerShdw blurRad="50800" dist="50800" dir="3600000" algn="ctr" rotWithShape="0">
              <a:schemeClr val="bg2">
                <a:lumMod val="50000"/>
              </a:schemeClr>
            </a:outerShdw>
          </a:effectLst>
        </p:spPr>
        <p:txBody>
          <a:bodyPr wrap="square" rtlCol="0">
            <a:spAutoFit/>
          </a:bodyPr>
          <a:lstStyle/>
          <a:p>
            <a:pPr algn="ctr"/>
            <a:r>
              <a:rPr lang="en-US" sz="1200" dirty="0">
                <a:solidFill>
                  <a:schemeClr val="bg1"/>
                </a:solidFill>
                <a:latin typeface="Calibri" pitchFamily="34" charset="0"/>
                <a:cs typeface="Calibri" pitchFamily="34" charset="0"/>
              </a:rPr>
              <a:t>Typical </a:t>
            </a:r>
            <a:r>
              <a:rPr lang="en-US" sz="1200" dirty="0">
                <a:solidFill>
                  <a:schemeClr val="bg1"/>
                </a:solidFill>
                <a:effectLst/>
                <a:latin typeface="Calibri" pitchFamily="34" charset="0"/>
                <a:cs typeface="Calibri" pitchFamily="34" charset="0"/>
              </a:rPr>
              <a:t>Instruction </a:t>
            </a:r>
            <a:endParaRPr lang="en-US" sz="1200" dirty="0">
              <a:solidFill>
                <a:schemeClr val="bg1"/>
              </a:solidFill>
              <a:latin typeface="Calibri" pitchFamily="34" charset="0"/>
              <a:cs typeface="Calibri" pitchFamily="34" charset="0"/>
            </a:endParaRPr>
          </a:p>
        </p:txBody>
      </p:sp>
      <p:sp>
        <p:nvSpPr>
          <p:cNvPr id="17" name="Right Arrow 16"/>
          <p:cNvSpPr/>
          <p:nvPr/>
        </p:nvSpPr>
        <p:spPr>
          <a:xfrm>
            <a:off x="1477039" y="3281541"/>
            <a:ext cx="512135" cy="533400"/>
          </a:xfrm>
          <a:prstGeom prst="rightArrow">
            <a:avLst/>
          </a:prstGeom>
          <a:solidFill>
            <a:schemeClr val="accent3">
              <a:lumMod val="20000"/>
              <a:lumOff val="8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bg1"/>
                </a:solidFill>
                <a:latin typeface="Calibri" pitchFamily="34" charset="0"/>
                <a:cs typeface="Calibri" pitchFamily="34" charset="0"/>
              </a:rPr>
              <a:t>YES</a:t>
            </a:r>
          </a:p>
        </p:txBody>
      </p:sp>
      <p:sp>
        <p:nvSpPr>
          <p:cNvPr id="25" name="Right Arrow 24"/>
          <p:cNvSpPr/>
          <p:nvPr/>
        </p:nvSpPr>
        <p:spPr>
          <a:xfrm rot="5400000">
            <a:off x="835010" y="5040117"/>
            <a:ext cx="512135" cy="533400"/>
          </a:xfrm>
          <a:prstGeom prst="rightArrow">
            <a:avLst/>
          </a:prstGeom>
          <a:solidFill>
            <a:schemeClr val="accent3">
              <a:lumMod val="20000"/>
              <a:lumOff val="8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dirty="0">
                <a:solidFill>
                  <a:schemeClr val="bg1"/>
                </a:solidFill>
                <a:latin typeface="Calibri" pitchFamily="34" charset="0"/>
                <a:cs typeface="Calibri" pitchFamily="34" charset="0"/>
              </a:rPr>
              <a:t>NO</a:t>
            </a:r>
          </a:p>
        </p:txBody>
      </p:sp>
      <p:sp>
        <p:nvSpPr>
          <p:cNvPr id="27" name="Right Arrow 26"/>
          <p:cNvSpPr/>
          <p:nvPr/>
        </p:nvSpPr>
        <p:spPr>
          <a:xfrm rot="5400000">
            <a:off x="2307265" y="3642503"/>
            <a:ext cx="512135" cy="533400"/>
          </a:xfrm>
          <a:prstGeom prst="rightArrow">
            <a:avLst/>
          </a:prstGeom>
          <a:solidFill>
            <a:schemeClr val="accent3">
              <a:lumMod val="20000"/>
              <a:lumOff val="8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200" dirty="0">
              <a:solidFill>
                <a:schemeClr val="bg1"/>
              </a:solidFill>
              <a:latin typeface="Calibri" pitchFamily="34" charset="0"/>
              <a:cs typeface="Calibri" pitchFamily="34" charset="0"/>
            </a:endParaRPr>
          </a:p>
        </p:txBody>
      </p:sp>
      <p:sp>
        <p:nvSpPr>
          <p:cNvPr id="33" name="TextBox 32"/>
          <p:cNvSpPr txBox="1"/>
          <p:nvPr/>
        </p:nvSpPr>
        <p:spPr>
          <a:xfrm>
            <a:off x="3297865" y="4771716"/>
            <a:ext cx="2438400" cy="1569660"/>
          </a:xfrm>
          <a:prstGeom prst="rect">
            <a:avLst/>
          </a:prstGeom>
          <a:solidFill>
            <a:schemeClr val="accent3">
              <a:lumMod val="20000"/>
              <a:lumOff val="80000"/>
            </a:schemeClr>
          </a:solidFill>
          <a:ln w="9525">
            <a:solidFill>
              <a:schemeClr val="bg1"/>
            </a:solidFill>
          </a:ln>
          <a:effectLst>
            <a:outerShdw blurRad="50800" dist="50800" dir="3600000" algn="ctr" rotWithShape="0">
              <a:schemeClr val="bg2">
                <a:lumMod val="50000"/>
              </a:schemeClr>
            </a:outerShdw>
          </a:effectLst>
        </p:spPr>
        <p:txBody>
          <a:bodyPr wrap="square" rtlCol="0">
            <a:spAutoFit/>
          </a:bodyPr>
          <a:lstStyle/>
          <a:p>
            <a:r>
              <a:rPr lang="en-US" sz="1200" dirty="0">
                <a:solidFill>
                  <a:schemeClr val="bg1"/>
                </a:solidFill>
                <a:latin typeface="Calibri" pitchFamily="34" charset="0"/>
                <a:cs typeface="Calibri" pitchFamily="34" charset="0"/>
              </a:rPr>
              <a:t>Option 1:</a:t>
            </a:r>
          </a:p>
          <a:p>
            <a:pPr marL="288925" lvl="1" indent="-114300">
              <a:buFont typeface="Arial" pitchFamily="34" charset="0"/>
              <a:buChar char="•"/>
              <a:tabLst>
                <a:tab pos="288925" algn="l"/>
              </a:tabLst>
            </a:pPr>
            <a:r>
              <a:rPr lang="en-US" sz="1200" dirty="0">
                <a:solidFill>
                  <a:schemeClr val="bg1"/>
                </a:solidFill>
                <a:latin typeface="Calibri" pitchFamily="34" charset="0"/>
                <a:cs typeface="Calibri" pitchFamily="34" charset="0"/>
              </a:rPr>
              <a:t>Increase frequency &amp; intensity of supports as indicated</a:t>
            </a:r>
          </a:p>
          <a:p>
            <a:pPr marL="288925" lvl="1" indent="-114300">
              <a:buFont typeface="Arial" pitchFamily="34" charset="0"/>
              <a:buChar char="•"/>
              <a:tabLst>
                <a:tab pos="288925" algn="l"/>
              </a:tabLst>
            </a:pPr>
            <a:r>
              <a:rPr lang="en-US" sz="1200" dirty="0">
                <a:solidFill>
                  <a:schemeClr val="bg1"/>
                </a:solidFill>
                <a:latin typeface="Calibri" pitchFamily="34" charset="0"/>
                <a:cs typeface="Calibri" pitchFamily="34" charset="0"/>
              </a:rPr>
              <a:t>Test with CAS2 Brief Sale to further evaluate PASS processing status</a:t>
            </a:r>
          </a:p>
          <a:p>
            <a:r>
              <a:rPr lang="en-US" sz="1200" dirty="0">
                <a:solidFill>
                  <a:schemeClr val="bg1"/>
                </a:solidFill>
                <a:latin typeface="Calibri" pitchFamily="34" charset="0"/>
                <a:cs typeface="Calibri" pitchFamily="34" charset="0"/>
              </a:rPr>
              <a:t>Option 2:</a:t>
            </a:r>
          </a:p>
          <a:p>
            <a:pPr marL="288925" lvl="1" indent="-114300">
              <a:buFont typeface="Arial" pitchFamily="34" charset="0"/>
              <a:buChar char="•"/>
              <a:tabLst>
                <a:tab pos="288925" algn="l"/>
              </a:tabLst>
            </a:pPr>
            <a:r>
              <a:rPr lang="en-US" sz="1200" dirty="0">
                <a:solidFill>
                  <a:schemeClr val="bg1"/>
                </a:solidFill>
                <a:latin typeface="Calibri" pitchFamily="34" charset="0"/>
                <a:cs typeface="Calibri" pitchFamily="34" charset="0"/>
              </a:rPr>
              <a:t>Go to Tier 3</a:t>
            </a:r>
          </a:p>
        </p:txBody>
      </p:sp>
      <p:sp>
        <p:nvSpPr>
          <p:cNvPr id="34" name="Right Arrow 33"/>
          <p:cNvSpPr/>
          <p:nvPr/>
        </p:nvSpPr>
        <p:spPr>
          <a:xfrm>
            <a:off x="4114800" y="3327086"/>
            <a:ext cx="512135" cy="533400"/>
          </a:xfrm>
          <a:prstGeom prst="rightArrow">
            <a:avLst/>
          </a:prstGeom>
          <a:solidFill>
            <a:schemeClr val="accent3">
              <a:lumMod val="20000"/>
              <a:lumOff val="8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bg1"/>
                </a:solidFill>
                <a:latin typeface="Calibri" pitchFamily="34" charset="0"/>
                <a:cs typeface="Calibri" pitchFamily="34" charset="0"/>
              </a:rPr>
              <a:t>YES</a:t>
            </a:r>
          </a:p>
        </p:txBody>
      </p:sp>
      <p:sp>
        <p:nvSpPr>
          <p:cNvPr id="35" name="Right Arrow 34"/>
          <p:cNvSpPr/>
          <p:nvPr/>
        </p:nvSpPr>
        <p:spPr>
          <a:xfrm rot="5400000">
            <a:off x="3447252" y="4248948"/>
            <a:ext cx="512135" cy="533400"/>
          </a:xfrm>
          <a:prstGeom prst="rightArrow">
            <a:avLst/>
          </a:prstGeom>
          <a:solidFill>
            <a:schemeClr val="accent3">
              <a:lumMod val="20000"/>
              <a:lumOff val="8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dirty="0">
                <a:solidFill>
                  <a:schemeClr val="bg1"/>
                </a:solidFill>
                <a:latin typeface="Calibri" pitchFamily="34" charset="0"/>
                <a:cs typeface="Calibri" pitchFamily="34" charset="0"/>
              </a:rPr>
              <a:t>NO</a:t>
            </a:r>
          </a:p>
        </p:txBody>
      </p:sp>
      <p:sp>
        <p:nvSpPr>
          <p:cNvPr id="43" name="Right Arrow 42"/>
          <p:cNvSpPr/>
          <p:nvPr/>
        </p:nvSpPr>
        <p:spPr>
          <a:xfrm>
            <a:off x="6927112" y="3327086"/>
            <a:ext cx="512135" cy="533400"/>
          </a:xfrm>
          <a:prstGeom prst="rightArrow">
            <a:avLst/>
          </a:prstGeom>
          <a:solidFill>
            <a:schemeClr val="accent3">
              <a:lumMod val="20000"/>
              <a:lumOff val="8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bg1"/>
                </a:solidFill>
                <a:latin typeface="Calibri" pitchFamily="34" charset="0"/>
                <a:cs typeface="Calibri" pitchFamily="34" charset="0"/>
              </a:rPr>
              <a:t>YES</a:t>
            </a:r>
          </a:p>
        </p:txBody>
      </p:sp>
      <p:sp>
        <p:nvSpPr>
          <p:cNvPr id="44" name="Right Arrow 43"/>
          <p:cNvSpPr/>
          <p:nvPr/>
        </p:nvSpPr>
        <p:spPr>
          <a:xfrm rot="5400000">
            <a:off x="6248399" y="4261334"/>
            <a:ext cx="512135" cy="533400"/>
          </a:xfrm>
          <a:prstGeom prst="rightArrow">
            <a:avLst/>
          </a:prstGeom>
          <a:solidFill>
            <a:schemeClr val="accent3">
              <a:lumMod val="20000"/>
              <a:lumOff val="8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dirty="0">
                <a:solidFill>
                  <a:schemeClr val="bg1"/>
                </a:solidFill>
                <a:latin typeface="Calibri" pitchFamily="34" charset="0"/>
                <a:cs typeface="Calibri" pitchFamily="34" charset="0"/>
              </a:rPr>
              <a:t>NO</a:t>
            </a:r>
          </a:p>
        </p:txBody>
      </p:sp>
      <p:sp>
        <p:nvSpPr>
          <p:cNvPr id="48" name="Right Arrow 47"/>
          <p:cNvSpPr/>
          <p:nvPr/>
        </p:nvSpPr>
        <p:spPr>
          <a:xfrm rot="5400000">
            <a:off x="772632" y="2647438"/>
            <a:ext cx="512135" cy="533400"/>
          </a:xfrm>
          <a:prstGeom prst="rightArrow">
            <a:avLst/>
          </a:prstGeom>
          <a:solidFill>
            <a:schemeClr val="accent3">
              <a:lumMod val="20000"/>
              <a:lumOff val="8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800" dirty="0">
              <a:solidFill>
                <a:schemeClr val="bg1"/>
              </a:solidFill>
              <a:latin typeface="Calibri" pitchFamily="34" charset="0"/>
              <a:cs typeface="Calibri" pitchFamily="34" charset="0"/>
            </a:endParaRPr>
          </a:p>
        </p:txBody>
      </p:sp>
      <p:sp>
        <p:nvSpPr>
          <p:cNvPr id="50" name="Right Arrow 49"/>
          <p:cNvSpPr/>
          <p:nvPr/>
        </p:nvSpPr>
        <p:spPr>
          <a:xfrm rot="5400000">
            <a:off x="3439632" y="2649438"/>
            <a:ext cx="512135" cy="533400"/>
          </a:xfrm>
          <a:prstGeom prst="rightArrow">
            <a:avLst/>
          </a:prstGeom>
          <a:solidFill>
            <a:schemeClr val="accent3">
              <a:lumMod val="20000"/>
              <a:lumOff val="8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800" dirty="0">
              <a:solidFill>
                <a:schemeClr val="bg1"/>
              </a:solidFill>
              <a:latin typeface="Calibri" pitchFamily="34" charset="0"/>
              <a:cs typeface="Calibri" pitchFamily="34" charset="0"/>
            </a:endParaRPr>
          </a:p>
        </p:txBody>
      </p:sp>
      <p:sp>
        <p:nvSpPr>
          <p:cNvPr id="52" name="Right Arrow 51"/>
          <p:cNvSpPr/>
          <p:nvPr/>
        </p:nvSpPr>
        <p:spPr>
          <a:xfrm rot="5400000">
            <a:off x="6248399" y="2651438"/>
            <a:ext cx="512135" cy="533400"/>
          </a:xfrm>
          <a:prstGeom prst="rightArrow">
            <a:avLst/>
          </a:prstGeom>
          <a:solidFill>
            <a:schemeClr val="accent3">
              <a:lumMod val="20000"/>
              <a:lumOff val="8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800" dirty="0">
              <a:solidFill>
                <a:schemeClr val="bg1"/>
              </a:solidFill>
              <a:latin typeface="Calibri" pitchFamily="34" charset="0"/>
              <a:cs typeface="Calibri" pitchFamily="34" charset="0"/>
            </a:endParaRPr>
          </a:p>
        </p:txBody>
      </p:sp>
      <p:sp>
        <p:nvSpPr>
          <p:cNvPr id="53" name="TextBox 52"/>
          <p:cNvSpPr txBox="1"/>
          <p:nvPr/>
        </p:nvSpPr>
        <p:spPr>
          <a:xfrm>
            <a:off x="6074733" y="4779681"/>
            <a:ext cx="2408277" cy="1015663"/>
          </a:xfrm>
          <a:prstGeom prst="rect">
            <a:avLst/>
          </a:prstGeom>
          <a:solidFill>
            <a:schemeClr val="accent3">
              <a:lumMod val="20000"/>
              <a:lumOff val="80000"/>
            </a:schemeClr>
          </a:solidFill>
          <a:ln w="9525">
            <a:solidFill>
              <a:schemeClr val="bg1"/>
            </a:solidFill>
          </a:ln>
          <a:effectLst>
            <a:outerShdw blurRad="50800" dist="50800" dir="3600000" algn="ctr" rotWithShape="0">
              <a:schemeClr val="bg2">
                <a:lumMod val="50000"/>
              </a:schemeClr>
            </a:outerShdw>
          </a:effectLst>
        </p:spPr>
        <p:txBody>
          <a:bodyPr wrap="square" rtlCol="0">
            <a:spAutoFit/>
          </a:bodyPr>
          <a:lstStyle/>
          <a:p>
            <a:r>
              <a:rPr lang="en-US" sz="1200" dirty="0">
                <a:solidFill>
                  <a:schemeClr val="bg1"/>
                </a:solidFill>
                <a:latin typeface="Calibri" pitchFamily="34" charset="0"/>
                <a:cs typeface="Calibri" pitchFamily="34" charset="0"/>
              </a:rPr>
              <a:t>A comprehensive assessment of the student is warranted.</a:t>
            </a:r>
          </a:p>
          <a:p>
            <a:r>
              <a:rPr lang="en-US" sz="1200" dirty="0">
                <a:solidFill>
                  <a:schemeClr val="bg1"/>
                </a:solidFill>
                <a:latin typeface="Calibri" pitchFamily="34" charset="0"/>
                <a:cs typeface="Calibri" pitchFamily="34" charset="0"/>
              </a:rPr>
              <a:t>Administer the CAS2 as part of the evaluation as well as other appropriate measures</a:t>
            </a:r>
          </a:p>
        </p:txBody>
      </p:sp>
      <p:sp>
        <p:nvSpPr>
          <p:cNvPr id="29" name="TextBox 28"/>
          <p:cNvSpPr txBox="1"/>
          <p:nvPr/>
        </p:nvSpPr>
        <p:spPr>
          <a:xfrm>
            <a:off x="3265967" y="3203408"/>
            <a:ext cx="859465" cy="1015663"/>
          </a:xfrm>
          <a:prstGeom prst="rect">
            <a:avLst/>
          </a:prstGeom>
          <a:solidFill>
            <a:schemeClr val="accent3">
              <a:lumMod val="20000"/>
              <a:lumOff val="80000"/>
            </a:schemeClr>
          </a:solidFill>
          <a:ln w="9525">
            <a:solidFill>
              <a:schemeClr val="bg1"/>
            </a:solidFill>
          </a:ln>
          <a:effectLst>
            <a:outerShdw blurRad="50800" dist="50800" dir="3600000" algn="ctr" rotWithShape="0">
              <a:schemeClr val="bg2">
                <a:lumMod val="50000"/>
              </a:schemeClr>
            </a:outerShdw>
          </a:effectLst>
        </p:spPr>
        <p:txBody>
          <a:bodyPr wrap="square" rtlCol="0">
            <a:spAutoFit/>
          </a:bodyPr>
          <a:lstStyle/>
          <a:p>
            <a:pPr algn="ctr"/>
            <a:r>
              <a:rPr lang="en-US" sz="1200" dirty="0">
                <a:solidFill>
                  <a:schemeClr val="bg1"/>
                </a:solidFill>
                <a:effectLst/>
                <a:latin typeface="Calibri" pitchFamily="34" charset="0"/>
                <a:cs typeface="Calibri" pitchFamily="34" charset="0"/>
              </a:rPr>
              <a:t>Is the student making good progress ?</a:t>
            </a:r>
            <a:endParaRPr lang="en-US" sz="1200" dirty="0">
              <a:solidFill>
                <a:schemeClr val="bg1"/>
              </a:solidFill>
              <a:latin typeface="Calibri" pitchFamily="34" charset="0"/>
              <a:cs typeface="Calibri" pitchFamily="34" charset="0"/>
            </a:endParaRPr>
          </a:p>
        </p:txBody>
      </p:sp>
      <p:sp>
        <p:nvSpPr>
          <p:cNvPr id="21" name="TextBox 20"/>
          <p:cNvSpPr txBox="1"/>
          <p:nvPr/>
        </p:nvSpPr>
        <p:spPr>
          <a:xfrm>
            <a:off x="1989174" y="2984601"/>
            <a:ext cx="1003891" cy="1569660"/>
          </a:xfrm>
          <a:prstGeom prst="rect">
            <a:avLst/>
          </a:prstGeom>
          <a:solidFill>
            <a:schemeClr val="accent3">
              <a:lumMod val="20000"/>
              <a:lumOff val="80000"/>
            </a:schemeClr>
          </a:solidFill>
          <a:ln w="9525">
            <a:solidFill>
              <a:schemeClr val="bg1"/>
            </a:solidFill>
          </a:ln>
          <a:effectLst>
            <a:outerShdw blurRad="50800" dist="50800" dir="3600000" algn="ctr" rotWithShape="0">
              <a:schemeClr val="bg2">
                <a:lumMod val="50000"/>
              </a:schemeClr>
            </a:outerShdw>
          </a:effectLst>
        </p:spPr>
        <p:txBody>
          <a:bodyPr wrap="square" rtlCol="0">
            <a:spAutoFit/>
          </a:bodyPr>
          <a:lstStyle/>
          <a:p>
            <a:pPr algn="ctr"/>
            <a:r>
              <a:rPr lang="en-US" sz="1200" dirty="0">
                <a:solidFill>
                  <a:schemeClr val="bg1"/>
                </a:solidFill>
                <a:effectLst/>
                <a:latin typeface="Calibri" pitchFamily="34" charset="0"/>
                <a:cs typeface="Calibri" pitchFamily="34" charset="0"/>
              </a:rPr>
              <a:t>Select PASS methods that address weakness and go to Tier 2  progress</a:t>
            </a:r>
          </a:p>
          <a:p>
            <a:pPr algn="ctr"/>
            <a:r>
              <a:rPr lang="en-US" sz="1200" dirty="0">
                <a:solidFill>
                  <a:schemeClr val="bg1"/>
                </a:solidFill>
                <a:latin typeface="Calibri" pitchFamily="34" charset="0"/>
                <a:cs typeface="Calibri" pitchFamily="34" charset="0"/>
              </a:rPr>
              <a:t>monitoring</a:t>
            </a:r>
          </a:p>
        </p:txBody>
      </p:sp>
      <p:sp>
        <p:nvSpPr>
          <p:cNvPr id="38" name="TextBox 37"/>
          <p:cNvSpPr txBox="1"/>
          <p:nvPr/>
        </p:nvSpPr>
        <p:spPr>
          <a:xfrm>
            <a:off x="6074734" y="3203408"/>
            <a:ext cx="859465" cy="1015663"/>
          </a:xfrm>
          <a:prstGeom prst="rect">
            <a:avLst/>
          </a:prstGeom>
          <a:solidFill>
            <a:schemeClr val="accent3">
              <a:lumMod val="20000"/>
              <a:lumOff val="80000"/>
            </a:schemeClr>
          </a:solidFill>
          <a:ln w="9525">
            <a:solidFill>
              <a:schemeClr val="bg1"/>
            </a:solidFill>
          </a:ln>
          <a:effectLst>
            <a:outerShdw blurRad="50800" dist="50800" dir="3600000" algn="ctr" rotWithShape="0">
              <a:schemeClr val="bg2">
                <a:lumMod val="50000"/>
              </a:schemeClr>
            </a:outerShdw>
          </a:effectLst>
        </p:spPr>
        <p:txBody>
          <a:bodyPr wrap="square" rtlCol="0">
            <a:spAutoFit/>
          </a:bodyPr>
          <a:lstStyle/>
          <a:p>
            <a:pPr algn="ctr"/>
            <a:r>
              <a:rPr lang="en-US" sz="1200" dirty="0">
                <a:solidFill>
                  <a:schemeClr val="bg1"/>
                </a:solidFill>
                <a:latin typeface="Calibri" pitchFamily="34" charset="0"/>
                <a:cs typeface="Calibri" pitchFamily="34" charset="0"/>
              </a:rPr>
              <a:t>Is the student making good progress ?</a:t>
            </a:r>
          </a:p>
        </p:txBody>
      </p:sp>
      <p:sp>
        <p:nvSpPr>
          <p:cNvPr id="47" name="TextBox 46"/>
          <p:cNvSpPr txBox="1"/>
          <p:nvPr/>
        </p:nvSpPr>
        <p:spPr>
          <a:xfrm>
            <a:off x="609600" y="2159468"/>
            <a:ext cx="2383465" cy="523220"/>
          </a:xfrm>
          <a:prstGeom prst="rect">
            <a:avLst/>
          </a:prstGeom>
          <a:solidFill>
            <a:schemeClr val="accent3">
              <a:lumMod val="20000"/>
              <a:lumOff val="80000"/>
            </a:schemeClr>
          </a:solidFill>
          <a:ln w="9525">
            <a:solidFill>
              <a:schemeClr val="bg1"/>
            </a:solidFill>
          </a:ln>
          <a:effectLst>
            <a:outerShdw blurRad="50800" dist="50800" dir="3600000" algn="ctr" rotWithShape="0">
              <a:schemeClr val="bg2">
                <a:lumMod val="50000"/>
              </a:schemeClr>
            </a:outerShdw>
          </a:effectLst>
        </p:spPr>
        <p:txBody>
          <a:bodyPr wrap="square" rtlCol="0">
            <a:spAutoFit/>
          </a:bodyPr>
          <a:lstStyle/>
          <a:p>
            <a:pPr algn="ctr"/>
            <a:r>
              <a:rPr lang="en-US" sz="1400" dirty="0">
                <a:solidFill>
                  <a:schemeClr val="bg1"/>
                </a:solidFill>
                <a:effectLst/>
                <a:latin typeface="Calibri" pitchFamily="34" charset="0"/>
                <a:cs typeface="Calibri" pitchFamily="34" charset="0"/>
              </a:rPr>
              <a:t>Universal Screening </a:t>
            </a:r>
          </a:p>
          <a:p>
            <a:pPr algn="ctr"/>
            <a:r>
              <a:rPr lang="en-US" sz="1400" dirty="0">
                <a:solidFill>
                  <a:schemeClr val="bg1"/>
                </a:solidFill>
                <a:effectLst/>
                <a:latin typeface="Calibri" pitchFamily="34" charset="0"/>
                <a:cs typeface="Calibri" pitchFamily="34" charset="0"/>
              </a:rPr>
              <a:t>With CAS2-Rating Scale</a:t>
            </a:r>
            <a:endParaRPr lang="en-US" sz="1400" dirty="0">
              <a:solidFill>
                <a:schemeClr val="bg1"/>
              </a:solidFill>
              <a:latin typeface="Calibri" pitchFamily="34" charset="0"/>
              <a:cs typeface="Calibri" pitchFamily="34" charset="0"/>
            </a:endParaRPr>
          </a:p>
        </p:txBody>
      </p:sp>
      <p:sp>
        <p:nvSpPr>
          <p:cNvPr id="49" name="TextBox 48"/>
          <p:cNvSpPr txBox="1"/>
          <p:nvPr/>
        </p:nvSpPr>
        <p:spPr>
          <a:xfrm>
            <a:off x="3297865" y="2161468"/>
            <a:ext cx="2383465" cy="523220"/>
          </a:xfrm>
          <a:prstGeom prst="rect">
            <a:avLst/>
          </a:prstGeom>
          <a:solidFill>
            <a:schemeClr val="accent3">
              <a:lumMod val="20000"/>
              <a:lumOff val="80000"/>
            </a:schemeClr>
          </a:solidFill>
          <a:ln w="9525">
            <a:solidFill>
              <a:schemeClr val="bg1"/>
            </a:solidFill>
          </a:ln>
          <a:effectLst>
            <a:outerShdw blurRad="50800" dist="50800" dir="3600000" algn="ctr" rotWithShape="0">
              <a:schemeClr val="bg2">
                <a:lumMod val="50000"/>
              </a:schemeClr>
            </a:outerShdw>
          </a:effectLst>
        </p:spPr>
        <p:txBody>
          <a:bodyPr wrap="square" rtlCol="0">
            <a:spAutoFit/>
          </a:bodyPr>
          <a:lstStyle/>
          <a:p>
            <a:pPr algn="ctr"/>
            <a:r>
              <a:rPr lang="en-US" sz="1400" dirty="0">
                <a:solidFill>
                  <a:schemeClr val="bg1"/>
                </a:solidFill>
                <a:effectLst/>
                <a:latin typeface="Calibri" pitchFamily="34" charset="0"/>
                <a:cs typeface="Calibri" pitchFamily="34" charset="0"/>
              </a:rPr>
              <a:t>Ongoing Progress Monitoring in academic area(s) of need</a:t>
            </a:r>
            <a:endParaRPr lang="en-US" sz="1400" dirty="0">
              <a:solidFill>
                <a:schemeClr val="bg1"/>
              </a:solidFill>
              <a:latin typeface="Calibri" pitchFamily="34" charset="0"/>
              <a:cs typeface="Calibri" pitchFamily="34" charset="0"/>
            </a:endParaRPr>
          </a:p>
        </p:txBody>
      </p:sp>
      <p:sp>
        <p:nvSpPr>
          <p:cNvPr id="51" name="TextBox 50"/>
          <p:cNvSpPr txBox="1"/>
          <p:nvPr/>
        </p:nvSpPr>
        <p:spPr>
          <a:xfrm>
            <a:off x="5998535" y="2163468"/>
            <a:ext cx="2383465" cy="523220"/>
          </a:xfrm>
          <a:prstGeom prst="rect">
            <a:avLst/>
          </a:prstGeom>
          <a:solidFill>
            <a:schemeClr val="accent3">
              <a:lumMod val="20000"/>
              <a:lumOff val="80000"/>
            </a:schemeClr>
          </a:solidFill>
          <a:ln w="9525">
            <a:solidFill>
              <a:schemeClr val="bg1"/>
            </a:solidFill>
          </a:ln>
          <a:effectLst>
            <a:outerShdw blurRad="50800" dist="50800" dir="3600000" algn="ctr" rotWithShape="0">
              <a:schemeClr val="bg2">
                <a:lumMod val="50000"/>
              </a:schemeClr>
            </a:outerShdw>
          </a:effectLst>
        </p:spPr>
        <p:txBody>
          <a:bodyPr wrap="square" rtlCol="0">
            <a:spAutoFit/>
          </a:bodyPr>
          <a:lstStyle/>
          <a:p>
            <a:pPr marL="174625" lvl="1">
              <a:tabLst>
                <a:tab pos="288925" algn="l"/>
              </a:tabLst>
            </a:pPr>
            <a:r>
              <a:rPr lang="en-US" sz="1400" dirty="0">
                <a:solidFill>
                  <a:schemeClr val="bg1"/>
                </a:solidFill>
                <a:latin typeface="Calibri" pitchFamily="34" charset="0"/>
                <a:cs typeface="Calibri" pitchFamily="34" charset="0"/>
              </a:rPr>
              <a:t>High frequency &amp; intense supports are indicated</a:t>
            </a:r>
          </a:p>
        </p:txBody>
      </p:sp>
      <p:sp>
        <p:nvSpPr>
          <p:cNvPr id="36" name="TextBox 35"/>
          <p:cNvSpPr txBox="1"/>
          <p:nvPr/>
        </p:nvSpPr>
        <p:spPr>
          <a:xfrm>
            <a:off x="4637567" y="3239869"/>
            <a:ext cx="1043763" cy="1015663"/>
          </a:xfrm>
          <a:prstGeom prst="rect">
            <a:avLst/>
          </a:prstGeom>
          <a:solidFill>
            <a:schemeClr val="accent3">
              <a:lumMod val="20000"/>
              <a:lumOff val="80000"/>
            </a:schemeClr>
          </a:solidFill>
          <a:ln w="9525">
            <a:solidFill>
              <a:schemeClr val="bg1"/>
            </a:solidFill>
          </a:ln>
          <a:effectLst>
            <a:outerShdw blurRad="50800" dist="50800" dir="3600000" algn="ctr" rotWithShape="0">
              <a:schemeClr val="bg2">
                <a:lumMod val="50000"/>
              </a:schemeClr>
            </a:outerShdw>
          </a:effectLst>
        </p:spPr>
        <p:txBody>
          <a:bodyPr wrap="square" rtlCol="0">
            <a:spAutoFit/>
          </a:bodyPr>
          <a:lstStyle/>
          <a:p>
            <a:pPr algn="ctr"/>
            <a:r>
              <a:rPr lang="en-US" sz="1200" dirty="0">
                <a:solidFill>
                  <a:schemeClr val="bg1"/>
                </a:solidFill>
                <a:effectLst/>
                <a:latin typeface="Calibri" pitchFamily="34" charset="0"/>
                <a:cs typeface="Calibri" pitchFamily="34" charset="0"/>
              </a:rPr>
              <a:t>Maintain instructional methods based on PASS</a:t>
            </a:r>
            <a:endParaRPr lang="en-US" sz="1200" dirty="0">
              <a:solidFill>
                <a:schemeClr val="bg1"/>
              </a:solidFill>
              <a:latin typeface="Calibri" pitchFamily="34" charset="0"/>
              <a:cs typeface="Calibri" pitchFamily="34" charset="0"/>
            </a:endParaRPr>
          </a:p>
        </p:txBody>
      </p:sp>
      <p:sp>
        <p:nvSpPr>
          <p:cNvPr id="39" name="Right Arrow 38"/>
          <p:cNvSpPr/>
          <p:nvPr/>
        </p:nvSpPr>
        <p:spPr>
          <a:xfrm>
            <a:off x="1477039" y="4552682"/>
            <a:ext cx="512135" cy="533400"/>
          </a:xfrm>
          <a:prstGeom prst="rightArrow">
            <a:avLst/>
          </a:prstGeom>
          <a:solidFill>
            <a:schemeClr val="accent3">
              <a:lumMod val="20000"/>
              <a:lumOff val="8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bg1"/>
                </a:solidFill>
                <a:latin typeface="Calibri" pitchFamily="34" charset="0"/>
                <a:cs typeface="Calibri" pitchFamily="34" charset="0"/>
              </a:rPr>
              <a:t>YES</a:t>
            </a:r>
          </a:p>
        </p:txBody>
      </p:sp>
      <p:sp>
        <p:nvSpPr>
          <p:cNvPr id="40" name="TextBox 39"/>
          <p:cNvSpPr txBox="1"/>
          <p:nvPr/>
        </p:nvSpPr>
        <p:spPr>
          <a:xfrm>
            <a:off x="609777" y="4386549"/>
            <a:ext cx="859465" cy="646331"/>
          </a:xfrm>
          <a:prstGeom prst="rect">
            <a:avLst/>
          </a:prstGeom>
          <a:solidFill>
            <a:schemeClr val="accent3">
              <a:lumMod val="20000"/>
              <a:lumOff val="80000"/>
            </a:schemeClr>
          </a:solidFill>
          <a:ln w="9525">
            <a:solidFill>
              <a:schemeClr val="bg1"/>
            </a:solidFill>
          </a:ln>
          <a:effectLst>
            <a:outerShdw blurRad="50800" dist="50800" dir="3600000" algn="ctr" rotWithShape="0">
              <a:schemeClr val="bg2">
                <a:lumMod val="50000"/>
              </a:schemeClr>
            </a:outerShdw>
          </a:effectLst>
        </p:spPr>
        <p:txBody>
          <a:bodyPr wrap="square" rtlCol="0">
            <a:spAutoFit/>
          </a:bodyPr>
          <a:lstStyle/>
          <a:p>
            <a:pPr algn="ctr"/>
            <a:r>
              <a:rPr lang="en-US" sz="1200" dirty="0">
                <a:solidFill>
                  <a:schemeClr val="bg1"/>
                </a:solidFill>
                <a:effectLst/>
                <a:latin typeface="Calibri" pitchFamily="34" charset="0"/>
                <a:cs typeface="Calibri" pitchFamily="34" charset="0"/>
              </a:rPr>
              <a:t>Any </a:t>
            </a:r>
            <a:r>
              <a:rPr lang="en-US" sz="1200" dirty="0">
                <a:solidFill>
                  <a:schemeClr val="bg1"/>
                </a:solidFill>
                <a:latin typeface="Calibri" pitchFamily="34" charset="0"/>
                <a:cs typeface="Calibri" pitchFamily="34" charset="0"/>
              </a:rPr>
              <a:t>CAS2-RS score </a:t>
            </a:r>
            <a:r>
              <a:rPr lang="en-US" sz="1200" dirty="0">
                <a:solidFill>
                  <a:schemeClr val="bg1"/>
                </a:solidFill>
                <a:effectLst/>
                <a:latin typeface="Calibri" pitchFamily="34" charset="0"/>
                <a:cs typeface="Calibri" pitchFamily="34" charset="0"/>
              </a:rPr>
              <a:t>&gt; 109 ?</a:t>
            </a:r>
            <a:endParaRPr lang="en-US" sz="1200" dirty="0">
              <a:solidFill>
                <a:schemeClr val="bg1"/>
              </a:solidFill>
              <a:latin typeface="Calibri" pitchFamily="34" charset="0"/>
              <a:cs typeface="Calibri" pitchFamily="34" charset="0"/>
            </a:endParaRPr>
          </a:p>
        </p:txBody>
      </p:sp>
      <p:sp>
        <p:nvSpPr>
          <p:cNvPr id="41" name="Right Arrow 40"/>
          <p:cNvSpPr/>
          <p:nvPr/>
        </p:nvSpPr>
        <p:spPr>
          <a:xfrm rot="5400000">
            <a:off x="804529" y="3863781"/>
            <a:ext cx="512135" cy="533400"/>
          </a:xfrm>
          <a:prstGeom prst="rightArrow">
            <a:avLst/>
          </a:prstGeom>
          <a:solidFill>
            <a:schemeClr val="accent3">
              <a:lumMod val="20000"/>
              <a:lumOff val="8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dirty="0">
                <a:solidFill>
                  <a:schemeClr val="bg1"/>
                </a:solidFill>
                <a:latin typeface="Calibri" pitchFamily="34" charset="0"/>
                <a:cs typeface="Calibri" pitchFamily="34" charset="0"/>
              </a:rPr>
              <a:t>NO</a:t>
            </a:r>
          </a:p>
        </p:txBody>
      </p:sp>
      <p:sp>
        <p:nvSpPr>
          <p:cNvPr id="42" name="TextBox 41"/>
          <p:cNvSpPr txBox="1"/>
          <p:nvPr/>
        </p:nvSpPr>
        <p:spPr>
          <a:xfrm>
            <a:off x="1989175" y="4670584"/>
            <a:ext cx="1026928" cy="830997"/>
          </a:xfrm>
          <a:prstGeom prst="rect">
            <a:avLst/>
          </a:prstGeom>
          <a:solidFill>
            <a:schemeClr val="accent3">
              <a:lumMod val="20000"/>
              <a:lumOff val="80000"/>
            </a:schemeClr>
          </a:solidFill>
          <a:ln w="9525">
            <a:solidFill>
              <a:schemeClr val="bg1"/>
            </a:solidFill>
          </a:ln>
          <a:effectLst>
            <a:outerShdw blurRad="50800" dist="50800" dir="3600000" algn="ctr" rotWithShape="0">
              <a:schemeClr val="bg2">
                <a:lumMod val="50000"/>
              </a:schemeClr>
            </a:outerShdw>
          </a:effectLst>
        </p:spPr>
        <p:txBody>
          <a:bodyPr wrap="square" rtlCol="0">
            <a:spAutoFit/>
          </a:bodyPr>
          <a:lstStyle/>
          <a:p>
            <a:pPr algn="ctr"/>
            <a:r>
              <a:rPr lang="en-US" sz="1200" dirty="0">
                <a:solidFill>
                  <a:schemeClr val="bg1"/>
                </a:solidFill>
                <a:effectLst/>
                <a:latin typeface="Calibri" pitchFamily="34" charset="0"/>
                <a:cs typeface="Calibri" pitchFamily="34" charset="0"/>
              </a:rPr>
              <a:t>Use PASS strength when teaching</a:t>
            </a:r>
            <a:endParaRPr lang="en-US" sz="1200" dirty="0">
              <a:solidFill>
                <a:schemeClr val="bg1"/>
              </a:solidFill>
              <a:latin typeface="Calibri" pitchFamily="34" charset="0"/>
              <a:cs typeface="Calibri" pitchFamily="34" charset="0"/>
            </a:endParaRPr>
          </a:p>
        </p:txBody>
      </p:sp>
      <p:sp>
        <p:nvSpPr>
          <p:cNvPr id="45" name="TextBox 44"/>
          <p:cNvSpPr txBox="1"/>
          <p:nvPr/>
        </p:nvSpPr>
        <p:spPr>
          <a:xfrm>
            <a:off x="7439247" y="3222426"/>
            <a:ext cx="1043763" cy="1015663"/>
          </a:xfrm>
          <a:prstGeom prst="rect">
            <a:avLst/>
          </a:prstGeom>
          <a:solidFill>
            <a:schemeClr val="accent3">
              <a:lumMod val="20000"/>
              <a:lumOff val="80000"/>
            </a:schemeClr>
          </a:solidFill>
          <a:ln w="9525">
            <a:solidFill>
              <a:schemeClr val="bg1"/>
            </a:solidFill>
          </a:ln>
          <a:effectLst>
            <a:outerShdw blurRad="50800" dist="50800" dir="3600000" algn="ctr" rotWithShape="0">
              <a:schemeClr val="bg2">
                <a:lumMod val="50000"/>
              </a:schemeClr>
            </a:outerShdw>
          </a:effectLst>
        </p:spPr>
        <p:txBody>
          <a:bodyPr wrap="square" rtlCol="0">
            <a:spAutoFit/>
          </a:bodyPr>
          <a:lstStyle/>
          <a:p>
            <a:pPr algn="ctr"/>
            <a:r>
              <a:rPr lang="en-US" sz="1200" dirty="0">
                <a:solidFill>
                  <a:schemeClr val="bg1"/>
                </a:solidFill>
                <a:effectLst/>
                <a:latin typeface="Calibri" pitchFamily="34" charset="0"/>
                <a:cs typeface="Calibri" pitchFamily="34" charset="0"/>
              </a:rPr>
              <a:t>Maintain instructional methods based on PASS</a:t>
            </a:r>
            <a:endParaRPr lang="en-US" sz="1200" dirty="0">
              <a:solidFill>
                <a:schemeClr val="bg1"/>
              </a:solidFill>
              <a:latin typeface="Calibri" pitchFamily="34" charset="0"/>
              <a:cs typeface="Calibri" pitchFamily="34" charset="0"/>
            </a:endParaRPr>
          </a:p>
        </p:txBody>
      </p:sp>
      <p:sp>
        <p:nvSpPr>
          <p:cNvPr id="19" name="TextBox 18"/>
          <p:cNvSpPr txBox="1"/>
          <p:nvPr/>
        </p:nvSpPr>
        <p:spPr>
          <a:xfrm>
            <a:off x="598967" y="3191470"/>
            <a:ext cx="859465" cy="830997"/>
          </a:xfrm>
          <a:prstGeom prst="rect">
            <a:avLst/>
          </a:prstGeom>
          <a:solidFill>
            <a:schemeClr val="accent3">
              <a:lumMod val="20000"/>
              <a:lumOff val="80000"/>
            </a:schemeClr>
          </a:solidFill>
          <a:ln w="9525">
            <a:solidFill>
              <a:schemeClr val="bg1"/>
            </a:solidFill>
          </a:ln>
          <a:effectLst>
            <a:outerShdw blurRad="50800" dist="50800" dir="3600000" algn="ctr" rotWithShape="0">
              <a:schemeClr val="bg2">
                <a:lumMod val="50000"/>
              </a:schemeClr>
            </a:outerShdw>
          </a:effectLst>
        </p:spPr>
        <p:txBody>
          <a:bodyPr wrap="square" rtlCol="0">
            <a:spAutoFit/>
          </a:bodyPr>
          <a:lstStyle/>
          <a:p>
            <a:pPr algn="ctr"/>
            <a:r>
              <a:rPr lang="en-US" sz="1200" dirty="0">
                <a:solidFill>
                  <a:schemeClr val="bg1"/>
                </a:solidFill>
                <a:effectLst/>
                <a:latin typeface="Calibri" pitchFamily="34" charset="0"/>
                <a:cs typeface="Calibri" pitchFamily="34" charset="0"/>
              </a:rPr>
              <a:t>Any PASS CAS2-RS score &lt; 90 ?</a:t>
            </a:r>
            <a:endParaRPr lang="en-US" sz="1200" dirty="0">
              <a:solidFill>
                <a:schemeClr val="bg1"/>
              </a:solidFill>
              <a:latin typeface="Calibri" pitchFamily="34" charset="0"/>
              <a:cs typeface="Calibri" pitchFamily="34" charset="0"/>
            </a:endParaRPr>
          </a:p>
        </p:txBody>
      </p:sp>
    </p:spTree>
    <p:extLst>
      <p:ext uri="{BB962C8B-B14F-4D97-AF65-F5344CB8AC3E}">
        <p14:creationId xmlns:p14="http://schemas.microsoft.com/office/powerpoint/2010/main" val="2791308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Content Placeholder 2"/>
          <p:cNvSpPr>
            <a:spLocks noGrp="1"/>
          </p:cNvSpPr>
          <p:nvPr>
            <p:ph idx="1"/>
          </p:nvPr>
        </p:nvSpPr>
        <p:spPr>
          <a:xfrm>
            <a:off x="457200" y="1365250"/>
            <a:ext cx="8229600" cy="4641850"/>
          </a:xfrm>
        </p:spPr>
        <p:txBody>
          <a:bodyPr/>
          <a:lstStyle/>
          <a:p>
            <a:pPr eaLnBrk="1" hangingPunct="1"/>
            <a:r>
              <a:rPr lang="en-US" dirty="0"/>
              <a:t>The term cognitive process is a modern term for concepts like ability</a:t>
            </a:r>
          </a:p>
          <a:p>
            <a:pPr eaLnBrk="1" hangingPunct="1"/>
            <a:r>
              <a:rPr lang="en-US" dirty="0"/>
              <a:t>The term describes a basic psychological processing theory based on brain function</a:t>
            </a:r>
          </a:p>
          <a:p>
            <a:pPr eaLnBrk="1" hangingPunct="1"/>
            <a:r>
              <a:rPr lang="en-US" dirty="0"/>
              <a:t>PASS neurocognitive abilities provide us the means to function in this world and acquire knowledge and skills</a:t>
            </a:r>
          </a:p>
          <a:p>
            <a:pPr marL="621348" lvl="1" indent="-256032" eaLnBrk="1" fontAlgn="auto" hangingPunct="1">
              <a:spcAft>
                <a:spcPts val="0"/>
              </a:spcAft>
              <a:buFont typeface="Wingdings 3"/>
              <a:buChar char=""/>
              <a:defRPr/>
            </a:pPr>
            <a:r>
              <a:rPr lang="en-US" dirty="0"/>
              <a:t>Skills, like reading decoding or math calculation, are </a:t>
            </a:r>
            <a:r>
              <a:rPr lang="en-US" i="1" dirty="0"/>
              <a:t>not</a:t>
            </a:r>
            <a:r>
              <a:rPr lang="en-US" dirty="0"/>
              <a:t> examples of a cognitive process, they are the application of a cognitive process in a specific content area</a:t>
            </a:r>
          </a:p>
        </p:txBody>
      </p:sp>
      <p:sp>
        <p:nvSpPr>
          <p:cNvPr id="161796" name="Slide Number Placeholder 4"/>
          <p:cNvSpPr>
            <a:spLocks noGrp="1"/>
          </p:cNvSpPr>
          <p:nvPr>
            <p:ph type="sldNum" sz="quarter" idx="12"/>
          </p:nvPr>
        </p:nvSpPr>
        <p:spPr bwMode="auto">
          <a:ln>
            <a:miter lim="800000"/>
            <a:headEnd/>
            <a:tailEnd/>
          </a:ln>
        </p:spPr>
        <p:txBody>
          <a:bodyPr wrap="square" lIns="91440" tIns="45720" rIns="91440" bIns="45720" numCol="1" anchorCtr="0" compatLnSpc="1">
            <a:prstTxWarp prst="textNoShape">
              <a:avLst/>
            </a:prstTxWarp>
          </a:bodyPr>
          <a:lstStyle/>
          <a:p>
            <a:pPr>
              <a:defRPr/>
            </a:pPr>
            <a:fld id="{935E43AB-B89B-4240-B7CB-4F7756F50E35}" type="slidenum">
              <a:rPr lang="en-US" smtClean="0"/>
              <a:pPr>
                <a:defRPr/>
              </a:pPr>
              <a:t>60</a:t>
            </a:fld>
            <a:endParaRPr lang="en-US"/>
          </a:p>
        </p:txBody>
      </p:sp>
      <p:sp>
        <p:nvSpPr>
          <p:cNvPr id="2" name="Title 1"/>
          <p:cNvSpPr>
            <a:spLocks noGrp="1"/>
          </p:cNvSpPr>
          <p:nvPr>
            <p:ph type="title"/>
          </p:nvPr>
        </p:nvSpPr>
        <p:spPr/>
        <p:txBody>
          <a:bodyPr>
            <a:normAutofit fontScale="90000"/>
          </a:bodyPr>
          <a:lstStyle/>
          <a:p>
            <a:pPr eaLnBrk="1" fontAlgn="auto" hangingPunct="1">
              <a:spcAft>
                <a:spcPts val="0"/>
              </a:spcAft>
              <a:defRPr/>
            </a:pPr>
            <a:r>
              <a:rPr lang="en-US" dirty="0"/>
              <a:t>What is a Neurocognitive Process?</a:t>
            </a:r>
          </a:p>
        </p:txBody>
      </p:sp>
    </p:spTree>
    <p:extLst>
      <p:ext uri="{BB962C8B-B14F-4D97-AF65-F5344CB8AC3E}">
        <p14:creationId xmlns:p14="http://schemas.microsoft.com/office/powerpoint/2010/main" val="228384790"/>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Content Placeholder 2"/>
          <p:cNvSpPr>
            <a:spLocks noGrp="1"/>
          </p:cNvSpPr>
          <p:nvPr>
            <p:ph idx="1"/>
          </p:nvPr>
        </p:nvSpPr>
        <p:spPr>
          <a:xfrm>
            <a:off x="457200" y="1365250"/>
            <a:ext cx="8229600" cy="4641850"/>
          </a:xfrm>
        </p:spPr>
        <p:txBody>
          <a:bodyPr/>
          <a:lstStyle/>
          <a:p>
            <a:pPr eaLnBrk="1" hangingPunct="1"/>
            <a:r>
              <a:rPr lang="en-US" sz="2800" dirty="0"/>
              <a:t>A specific cognitive process provides a unique kind of function </a:t>
            </a:r>
          </a:p>
          <a:p>
            <a:pPr eaLnBrk="1" hangingPunct="1"/>
            <a:r>
              <a:rPr lang="en-US" sz="2800" dirty="0"/>
              <a:t>A variety of cognitive processes is needed to meet the many demands of our complex environment</a:t>
            </a:r>
          </a:p>
          <a:p>
            <a:pPr eaLnBrk="1" hangingPunct="1"/>
            <a:r>
              <a:rPr lang="en-US" sz="2800" dirty="0"/>
              <a:t>A variety of cognitive processes gives us away of achieving the same goal using different types of or different combinations of processes (this is important for intervention planning). </a:t>
            </a:r>
          </a:p>
        </p:txBody>
      </p:sp>
      <p:sp>
        <p:nvSpPr>
          <p:cNvPr id="163844" name="Slide Number Placeholder 4"/>
          <p:cNvSpPr>
            <a:spLocks noGrp="1"/>
          </p:cNvSpPr>
          <p:nvPr>
            <p:ph type="sldNum" sz="quarter" idx="12"/>
          </p:nvPr>
        </p:nvSpPr>
        <p:spPr bwMode="auto">
          <a:ln>
            <a:miter lim="800000"/>
            <a:headEnd/>
            <a:tailEnd/>
          </a:ln>
        </p:spPr>
        <p:txBody>
          <a:bodyPr wrap="square" lIns="91440" tIns="45720" rIns="91440" bIns="45720" numCol="1" anchorCtr="0" compatLnSpc="1">
            <a:prstTxWarp prst="textNoShape">
              <a:avLst/>
            </a:prstTxWarp>
          </a:bodyPr>
          <a:lstStyle/>
          <a:p>
            <a:pPr>
              <a:defRPr/>
            </a:pPr>
            <a:fld id="{2D11E0B8-29E8-4747-ACC1-4A12360C67E6}" type="slidenum">
              <a:rPr lang="en-US" smtClean="0"/>
              <a:pPr>
                <a:defRPr/>
              </a:pPr>
              <a:t>61</a:t>
            </a:fld>
            <a:endParaRPr lang="en-US"/>
          </a:p>
        </p:txBody>
      </p:sp>
      <p:sp>
        <p:nvSpPr>
          <p:cNvPr id="2" name="Title 1"/>
          <p:cNvSpPr>
            <a:spLocks noGrp="1"/>
          </p:cNvSpPr>
          <p:nvPr>
            <p:ph type="title"/>
          </p:nvPr>
        </p:nvSpPr>
        <p:spPr/>
        <p:txBody>
          <a:bodyPr>
            <a:normAutofit fontScale="90000"/>
          </a:bodyPr>
          <a:lstStyle/>
          <a:p>
            <a:pPr eaLnBrk="1" fontAlgn="auto" hangingPunct="1">
              <a:spcAft>
                <a:spcPts val="0"/>
              </a:spcAft>
              <a:defRPr/>
            </a:pPr>
            <a:r>
              <a:rPr lang="en-US" dirty="0"/>
              <a:t>What is a Neurocognitive Process?</a:t>
            </a:r>
          </a:p>
        </p:txBody>
      </p:sp>
    </p:spTree>
    <p:extLst>
      <p:ext uri="{BB962C8B-B14F-4D97-AF65-F5344CB8AC3E}">
        <p14:creationId xmlns:p14="http://schemas.microsoft.com/office/powerpoint/2010/main" val="1716566834"/>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Content Placeholder 2"/>
          <p:cNvSpPr>
            <a:spLocks noGrp="1"/>
          </p:cNvSpPr>
          <p:nvPr>
            <p:ph idx="1"/>
          </p:nvPr>
        </p:nvSpPr>
        <p:spPr>
          <a:xfrm>
            <a:off x="457200" y="1365250"/>
            <a:ext cx="8229600" cy="4641850"/>
          </a:xfrm>
        </p:spPr>
        <p:txBody>
          <a:bodyPr/>
          <a:lstStyle/>
          <a:p>
            <a:pPr eaLnBrk="1" hangingPunct="1"/>
            <a:r>
              <a:rPr lang="en-US" dirty="0"/>
              <a:t>We must assess neurocognitive processes from a THEORY of brain function (not factor analysis). </a:t>
            </a:r>
          </a:p>
          <a:p>
            <a:pPr eaLnBrk="1" hangingPunct="1"/>
            <a:r>
              <a:rPr lang="en-US" dirty="0"/>
              <a:t>Assess achievement with tests that adequately evaluate the domain of interest (e.g., reading, math, etc.)</a:t>
            </a:r>
          </a:p>
          <a:p>
            <a:pPr eaLnBrk="1" hangingPunct="1"/>
            <a:r>
              <a:rPr lang="en-US" dirty="0"/>
              <a:t>Assess neurocognitive processes using questions that are as free of academic content as possible </a:t>
            </a:r>
          </a:p>
        </p:txBody>
      </p:sp>
      <p:sp>
        <p:nvSpPr>
          <p:cNvPr id="166916" name="Slide Number Placeholder 4"/>
          <p:cNvSpPr>
            <a:spLocks noGrp="1"/>
          </p:cNvSpPr>
          <p:nvPr>
            <p:ph type="sldNum" sz="quarter" idx="12"/>
          </p:nvPr>
        </p:nvSpPr>
        <p:spPr bwMode="auto">
          <a:ln>
            <a:miter lim="800000"/>
            <a:headEnd/>
            <a:tailEnd/>
          </a:ln>
        </p:spPr>
        <p:txBody>
          <a:bodyPr wrap="square" lIns="91440" tIns="45720" rIns="91440" bIns="45720" numCol="1" anchorCtr="0" compatLnSpc="1">
            <a:prstTxWarp prst="textNoShape">
              <a:avLst/>
            </a:prstTxWarp>
          </a:bodyPr>
          <a:lstStyle/>
          <a:p>
            <a:pPr>
              <a:defRPr/>
            </a:pPr>
            <a:fld id="{ABFC4898-9271-4C9D-9935-097874081B4B}" type="slidenum">
              <a:rPr lang="en-US" smtClean="0"/>
              <a:pPr>
                <a:defRPr/>
              </a:pPr>
              <a:t>62</a:t>
            </a:fld>
            <a:endParaRPr lang="en-US"/>
          </a:p>
        </p:txBody>
      </p:sp>
      <p:sp>
        <p:nvSpPr>
          <p:cNvPr id="2" name="Title 1"/>
          <p:cNvSpPr>
            <a:spLocks noGrp="1"/>
          </p:cNvSpPr>
          <p:nvPr>
            <p:ph type="title"/>
          </p:nvPr>
        </p:nvSpPr>
        <p:spPr/>
        <p:txBody>
          <a:bodyPr>
            <a:normAutofit fontScale="90000"/>
          </a:bodyPr>
          <a:lstStyle/>
          <a:p>
            <a:pPr eaLnBrk="1" fontAlgn="auto" hangingPunct="1">
              <a:spcAft>
                <a:spcPts val="0"/>
              </a:spcAft>
              <a:defRPr/>
            </a:pPr>
            <a:r>
              <a:rPr lang="en-US" dirty="0"/>
              <a:t>What is a Neurocognitive Process?</a:t>
            </a:r>
          </a:p>
        </p:txBody>
      </p:sp>
    </p:spTree>
    <p:extLst>
      <p:ext uri="{BB962C8B-B14F-4D97-AF65-F5344CB8AC3E}">
        <p14:creationId xmlns:p14="http://schemas.microsoft.com/office/powerpoint/2010/main" val="5039249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p:cNvSpPr txBox="1">
            <a:spLocks noGrp="1"/>
          </p:cNvSpPr>
          <p:nvPr/>
        </p:nvSpPr>
        <p:spPr bwMode="auto">
          <a:xfrm>
            <a:off x="8732838" y="6016625"/>
            <a:ext cx="249237" cy="244475"/>
          </a:xfrm>
          <a:prstGeom prst="rect">
            <a:avLst/>
          </a:prstGeom>
          <a:noFill/>
          <a:ln algn="ctr">
            <a:miter lim="800000"/>
            <a:headEnd/>
            <a:tailEnd/>
          </a:ln>
        </p:spPr>
        <p:txBody>
          <a:bodyPr wrap="none"/>
          <a:lstStyle/>
          <a:p>
            <a:pPr>
              <a:defRPr/>
            </a:pPr>
            <a:fld id="{927D363B-A277-42E7-8039-0B9F43B02AAF}" type="slidenum">
              <a:rPr lang="en-US" sz="1000" b="0">
                <a:solidFill>
                  <a:srgbClr val="777777"/>
                </a:solidFill>
                <a:latin typeface="+mn-lt"/>
                <a:cs typeface="+mn-cs"/>
              </a:rPr>
              <a:pPr>
                <a:defRPr/>
              </a:pPr>
              <a:t>63</a:t>
            </a:fld>
            <a:endParaRPr lang="en-US" sz="1000" b="0" dirty="0">
              <a:solidFill>
                <a:srgbClr val="777777"/>
              </a:solidFill>
              <a:latin typeface="+mn-lt"/>
              <a:cs typeface="+mn-cs"/>
            </a:endParaRPr>
          </a:p>
        </p:txBody>
      </p:sp>
      <p:sp>
        <p:nvSpPr>
          <p:cNvPr id="436227" name="Rectangle 2"/>
          <p:cNvSpPr>
            <a:spLocks noGrp="1"/>
          </p:cNvSpPr>
          <p:nvPr>
            <p:ph type="title" idx="4294967295"/>
          </p:nvPr>
        </p:nvSpPr>
        <p:spPr>
          <a:xfrm>
            <a:off x="914400" y="228600"/>
            <a:ext cx="8229600" cy="914400"/>
          </a:xfrm>
        </p:spPr>
        <p:txBody>
          <a:bodyPr>
            <a:normAutofit/>
          </a:bodyPr>
          <a:lstStyle/>
          <a:p>
            <a:pPr eaLnBrk="1" fontAlgn="auto" hangingPunct="1">
              <a:spcAft>
                <a:spcPts val="0"/>
              </a:spcAft>
              <a:defRPr/>
            </a:pPr>
            <a:r>
              <a:rPr lang="en-US" sz="3700" dirty="0"/>
              <a:t>PASS: A neurocognitive approach</a:t>
            </a:r>
          </a:p>
        </p:txBody>
      </p:sp>
      <p:sp>
        <p:nvSpPr>
          <p:cNvPr id="175108" name="Rectangle 3"/>
          <p:cNvSpPr>
            <a:spLocks noGrp="1"/>
          </p:cNvSpPr>
          <p:nvPr>
            <p:ph type="body" idx="4294967295"/>
          </p:nvPr>
        </p:nvSpPr>
        <p:spPr>
          <a:xfrm>
            <a:off x="1252538" y="1403350"/>
            <a:ext cx="7891462" cy="4894263"/>
          </a:xfrm>
        </p:spPr>
        <p:txBody>
          <a:bodyPr/>
          <a:lstStyle/>
          <a:p>
            <a:pPr eaLnBrk="1" hangingPunct="1">
              <a:buFont typeface="Candara" pitchFamily="34" charset="0"/>
              <a:buNone/>
            </a:pPr>
            <a:r>
              <a:rPr lang="en-US"/>
              <a:t>	Three Functional Units described by A. R. Luria (1972)</a:t>
            </a:r>
          </a:p>
        </p:txBody>
      </p:sp>
      <p:pic>
        <p:nvPicPr>
          <p:cNvPr id="998404" name="Picture 4" descr="RIGHT-BRAIN"/>
          <p:cNvPicPr>
            <a:picLocks noChangeAspect="1" noChangeArrowheads="1"/>
          </p:cNvPicPr>
          <p:nvPr>
            <p:custDataLst>
              <p:tags r:id="rId1"/>
            </p:custDataLst>
          </p:nvPr>
        </p:nvPicPr>
        <p:blipFill>
          <a:blip r:embed="rId10" cstate="print">
            <a:extLst>
              <a:ext uri="{28A0092B-C50C-407E-A947-70E740481C1C}">
                <a14:useLocalDpi xmlns:a14="http://schemas.microsoft.com/office/drawing/2010/main" val="0"/>
              </a:ext>
            </a:extLst>
          </a:blip>
          <a:srcRect r="-61"/>
          <a:stretch>
            <a:fillRect/>
          </a:stretch>
        </p:blipFill>
        <p:spPr bwMode="auto">
          <a:xfrm>
            <a:off x="5422900" y="2368550"/>
            <a:ext cx="2900363" cy="3943350"/>
          </a:xfrm>
          <a:prstGeom prst="rect">
            <a:avLst/>
          </a:prstGeom>
          <a:noFill/>
          <a:ln w="9525" algn="ctr">
            <a:noFill/>
            <a:miter lim="800000"/>
            <a:headEnd/>
            <a:tailEnd/>
          </a:ln>
        </p:spPr>
      </p:pic>
      <p:pic>
        <p:nvPicPr>
          <p:cNvPr id="998405" name="Picture 5" descr="LEFT-BRAIN"/>
          <p:cNvPicPr>
            <a:picLocks noChangeAspect="1" noChangeArrowheads="1"/>
          </p:cNvPicPr>
          <p:nvPr>
            <p:custDataLst>
              <p:tags r:id="rId2"/>
            </p:custDataLst>
          </p:nvPr>
        </p:nvPicPr>
        <p:blipFill>
          <a:blip r:embed="rId11" cstate="print">
            <a:extLst>
              <a:ext uri="{28A0092B-C50C-407E-A947-70E740481C1C}">
                <a14:useLocalDpi xmlns:a14="http://schemas.microsoft.com/office/drawing/2010/main" val="0"/>
              </a:ext>
            </a:extLst>
          </a:blip>
          <a:srcRect r="-14"/>
          <a:stretch>
            <a:fillRect/>
          </a:stretch>
        </p:blipFill>
        <p:spPr bwMode="auto">
          <a:xfrm>
            <a:off x="966788" y="2368550"/>
            <a:ext cx="2693987" cy="3943350"/>
          </a:xfrm>
          <a:prstGeom prst="rect">
            <a:avLst/>
          </a:prstGeom>
          <a:noFill/>
          <a:ln w="9525" algn="ctr">
            <a:noFill/>
            <a:miter lim="800000"/>
            <a:headEnd/>
            <a:tailEnd/>
          </a:ln>
        </p:spPr>
      </p:pic>
      <p:pic>
        <p:nvPicPr>
          <p:cNvPr id="998406" name="Picture 6" descr="MIDDLE-BRAIN"/>
          <p:cNvPicPr>
            <a:picLocks noChangeAspect="1" noChangeArrowheads="1"/>
          </p:cNvPicPr>
          <p:nvPr>
            <p:custDataLst>
              <p:tags r:id="rId3"/>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966788" y="2368550"/>
            <a:ext cx="7356475" cy="3943350"/>
          </a:xfrm>
          <a:prstGeom prst="rect">
            <a:avLst/>
          </a:prstGeom>
          <a:noFill/>
          <a:ln w="9525" algn="ctr">
            <a:noFill/>
            <a:miter lim="800000"/>
            <a:headEnd/>
            <a:tailEnd/>
          </a:ln>
        </p:spPr>
      </p:pic>
      <p:pic>
        <p:nvPicPr>
          <p:cNvPr id="998407" name="Picture 7" descr="MIDDLE-BRAIN"/>
          <p:cNvPicPr>
            <a:picLocks noChangeAspect="1" noChangeArrowheads="1"/>
          </p:cNvPicPr>
          <p:nvPr>
            <p:custDataLst>
              <p:tags r:id="rId4"/>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3657600" y="5930900"/>
            <a:ext cx="1763713" cy="381000"/>
          </a:xfrm>
          <a:prstGeom prst="rect">
            <a:avLst/>
          </a:prstGeom>
          <a:noFill/>
          <a:ln w="9525" algn="ctr">
            <a:noFill/>
            <a:miter lim="800000"/>
            <a:headEnd/>
            <a:tailEnd/>
          </a:ln>
        </p:spPr>
      </p:pic>
      <p:pic>
        <p:nvPicPr>
          <p:cNvPr id="998408" name="Picture 8" descr="MIDDLE-BRAIN-NO-PASS"/>
          <p:cNvPicPr>
            <a:picLocks noChangeAspect="1" noChangeArrowheads="1"/>
          </p:cNvPicPr>
          <p:nvPr>
            <p:custDataLst>
              <p:tags r:id="rId5"/>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966788" y="2368550"/>
            <a:ext cx="7356475" cy="3943350"/>
          </a:xfrm>
          <a:prstGeom prst="rect">
            <a:avLst/>
          </a:prstGeom>
          <a:noFill/>
          <a:ln w="9525" algn="ctr">
            <a:noFill/>
            <a:miter lim="800000"/>
            <a:headEnd/>
            <a:tailEnd/>
          </a:ln>
        </p:spPr>
      </p:pic>
      <p:pic>
        <p:nvPicPr>
          <p:cNvPr id="998409" name="new right" descr="Right-Brain"/>
          <p:cNvPicPr>
            <a:picLocks noChangeAspect="1" noChangeArrowheads="1"/>
          </p:cNvPicPr>
          <p:nvPr>
            <p:custDataLst>
              <p:tags r:id="rId6"/>
            </p:custDataLst>
          </p:nvPr>
        </p:nvPicPr>
        <p:blipFill>
          <a:blip r:embed="rId15" cstate="print">
            <a:extLst>
              <a:ext uri="{28A0092B-C50C-407E-A947-70E740481C1C}">
                <a14:useLocalDpi xmlns:a14="http://schemas.microsoft.com/office/drawing/2010/main" val="0"/>
              </a:ext>
            </a:extLst>
          </a:blip>
          <a:srcRect r="-227"/>
          <a:stretch>
            <a:fillRect/>
          </a:stretch>
        </p:blipFill>
        <p:spPr bwMode="auto">
          <a:xfrm>
            <a:off x="3048000" y="4519613"/>
            <a:ext cx="612775" cy="280987"/>
          </a:xfrm>
          <a:prstGeom prst="rect">
            <a:avLst/>
          </a:prstGeom>
          <a:noFill/>
          <a:ln w="9525" algn="ctr">
            <a:noFill/>
            <a:miter lim="800000"/>
            <a:headEnd/>
            <a:tailEnd/>
          </a:ln>
        </p:spPr>
      </p:pic>
      <p:pic>
        <p:nvPicPr>
          <p:cNvPr id="998410" name="new right" descr="Right-Brain"/>
          <p:cNvPicPr>
            <a:picLocks noChangeAspect="1" noChangeArrowheads="1"/>
          </p:cNvPicPr>
          <p:nvPr>
            <p:custDataLst>
              <p:tags r:id="rId7"/>
            </p:custDataLst>
          </p:nvPr>
        </p:nvPicPr>
        <p:blipFill>
          <a:blip r:embed="rId15" cstate="print">
            <a:extLst>
              <a:ext uri="{28A0092B-C50C-407E-A947-70E740481C1C}">
                <a14:useLocalDpi xmlns:a14="http://schemas.microsoft.com/office/drawing/2010/main" val="0"/>
              </a:ext>
            </a:extLst>
          </a:blip>
          <a:srcRect r="-227"/>
          <a:stretch>
            <a:fillRect/>
          </a:stretch>
        </p:blipFill>
        <p:spPr bwMode="auto">
          <a:xfrm>
            <a:off x="5486400" y="4519613"/>
            <a:ext cx="612775" cy="280987"/>
          </a:xfrm>
          <a:prstGeom prst="rect">
            <a:avLst/>
          </a:prstGeom>
          <a:noFill/>
          <a:ln w="9525" algn="ctr">
            <a:noFill/>
            <a:miter lim="800000"/>
            <a:headEnd/>
            <a:tailEnd/>
          </a:ln>
        </p:spPr>
      </p:pic>
      <p:sp>
        <p:nvSpPr>
          <p:cNvPr id="436236" name="Text Box 12"/>
          <p:cNvSpPr txBox="1">
            <a:spLocks noChangeArrowheads="1"/>
          </p:cNvSpPr>
          <p:nvPr/>
        </p:nvSpPr>
        <p:spPr bwMode="auto">
          <a:xfrm>
            <a:off x="84138" y="6126163"/>
            <a:ext cx="293687" cy="274637"/>
          </a:xfrm>
          <a:prstGeom prst="rect">
            <a:avLst/>
          </a:prstGeom>
          <a:noFill/>
          <a:ln w="9525" algn="ctr">
            <a:noFill/>
            <a:miter lim="800000"/>
            <a:headEnd/>
            <a:tailEnd/>
          </a:ln>
        </p:spPr>
        <p:txBody>
          <a:bodyPr wrap="none"/>
          <a:lstStyle/>
          <a:p>
            <a:r>
              <a:rPr lang="en-US">
                <a:solidFill>
                  <a:srgbClr val="969696"/>
                </a:solidFill>
                <a:sym typeface="Wingdings 2" pitchFamily="18" charset="2"/>
              </a:rPr>
              <a:t></a:t>
            </a:r>
          </a:p>
        </p:txBody>
      </p:sp>
    </p:spTree>
    <p:extLst>
      <p:ext uri="{BB962C8B-B14F-4D97-AF65-F5344CB8AC3E}">
        <p14:creationId xmlns:p14="http://schemas.microsoft.com/office/powerpoint/2010/main" val="4600697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998408"/>
                                        </p:tgtEl>
                                        <p:attrNameLst>
                                          <p:attrName>style.visibility</p:attrName>
                                        </p:attrNameLst>
                                      </p:cBhvr>
                                      <p:to>
                                        <p:strVal val="visible"/>
                                      </p:to>
                                    </p:set>
                                    <p:animEffect transition="in" filter="slide(fromBottom)">
                                      <p:cBhvr>
                                        <p:cTn id="7" dur="1000"/>
                                        <p:tgtEl>
                                          <p:spTgt spid="998408"/>
                                        </p:tgtEl>
                                      </p:cBhvr>
                                    </p:animEffect>
                                  </p:childTnLst>
                                </p:cTn>
                              </p:par>
                              <p:par>
                                <p:cTn id="8" presetID="12" presetClass="entr" presetSubtype="4" fill="hold" nodeType="withEffect">
                                  <p:stCondLst>
                                    <p:cond delay="0"/>
                                  </p:stCondLst>
                                  <p:childTnLst>
                                    <p:set>
                                      <p:cBhvr>
                                        <p:cTn id="9" dur="1" fill="hold">
                                          <p:stCondLst>
                                            <p:cond delay="0"/>
                                          </p:stCondLst>
                                        </p:cTn>
                                        <p:tgtEl>
                                          <p:spTgt spid="998406"/>
                                        </p:tgtEl>
                                        <p:attrNameLst>
                                          <p:attrName>style.visibility</p:attrName>
                                        </p:attrNameLst>
                                      </p:cBhvr>
                                      <p:to>
                                        <p:strVal val="visible"/>
                                      </p:to>
                                    </p:set>
                                    <p:animEffect transition="in" filter="slide(fromBottom)">
                                      <p:cBhvr>
                                        <p:cTn id="10" dur="1000"/>
                                        <p:tgtEl>
                                          <p:spTgt spid="998406"/>
                                        </p:tgtEl>
                                      </p:cBhvr>
                                    </p:animEffect>
                                  </p:childTnLst>
                                </p:cTn>
                              </p:par>
                            </p:childTnLst>
                          </p:cTn>
                        </p:par>
                        <p:par>
                          <p:cTn id="11" fill="hold">
                            <p:stCondLst>
                              <p:cond delay="1000"/>
                            </p:stCondLst>
                            <p:childTnLst>
                              <p:par>
                                <p:cTn id="12" presetID="12" presetClass="entr" presetSubtype="8" fill="hold" nodeType="afterEffect">
                                  <p:stCondLst>
                                    <p:cond delay="0"/>
                                  </p:stCondLst>
                                  <p:childTnLst>
                                    <p:set>
                                      <p:cBhvr>
                                        <p:cTn id="13" dur="1" fill="hold">
                                          <p:stCondLst>
                                            <p:cond delay="0"/>
                                          </p:stCondLst>
                                        </p:cTn>
                                        <p:tgtEl>
                                          <p:spTgt spid="998404"/>
                                        </p:tgtEl>
                                        <p:attrNameLst>
                                          <p:attrName>style.visibility</p:attrName>
                                        </p:attrNameLst>
                                      </p:cBhvr>
                                      <p:to>
                                        <p:strVal val="visible"/>
                                      </p:to>
                                    </p:set>
                                    <p:animEffect transition="in" filter="slide(fromLeft)">
                                      <p:cBhvr>
                                        <p:cTn id="14" dur="1000"/>
                                        <p:tgtEl>
                                          <p:spTgt spid="998404"/>
                                        </p:tgtEl>
                                      </p:cBhvr>
                                    </p:animEffect>
                                  </p:childTnLst>
                                </p:cTn>
                              </p:par>
                              <p:par>
                                <p:cTn id="15" presetID="16" presetClass="exit" presetSubtype="37" fill="hold" nodeType="withEffect">
                                  <p:stCondLst>
                                    <p:cond delay="300"/>
                                  </p:stCondLst>
                                  <p:childTnLst>
                                    <p:animEffect transition="out" filter="barn(outVertical)">
                                      <p:cBhvr>
                                        <p:cTn id="16" dur="3100"/>
                                        <p:tgtEl>
                                          <p:spTgt spid="998408"/>
                                        </p:tgtEl>
                                      </p:cBhvr>
                                    </p:animEffect>
                                    <p:set>
                                      <p:cBhvr>
                                        <p:cTn id="17" dur="1" fill="hold">
                                          <p:stCondLst>
                                            <p:cond delay="3099"/>
                                          </p:stCondLst>
                                        </p:cTn>
                                        <p:tgtEl>
                                          <p:spTgt spid="998408"/>
                                        </p:tgtEl>
                                        <p:attrNameLst>
                                          <p:attrName>style.visibility</p:attrName>
                                        </p:attrNameLst>
                                      </p:cBhvr>
                                      <p:to>
                                        <p:strVal val="hidden"/>
                                      </p:to>
                                    </p:set>
                                  </p:childTnLst>
                                </p:cTn>
                              </p:par>
                              <p:par>
                                <p:cTn id="18" presetID="12" presetClass="entr" presetSubtype="2" fill="hold" nodeType="withEffect">
                                  <p:stCondLst>
                                    <p:cond delay="0"/>
                                  </p:stCondLst>
                                  <p:childTnLst>
                                    <p:set>
                                      <p:cBhvr>
                                        <p:cTn id="19" dur="1" fill="hold">
                                          <p:stCondLst>
                                            <p:cond delay="0"/>
                                          </p:stCondLst>
                                        </p:cTn>
                                        <p:tgtEl>
                                          <p:spTgt spid="998405"/>
                                        </p:tgtEl>
                                        <p:attrNameLst>
                                          <p:attrName>style.visibility</p:attrName>
                                        </p:attrNameLst>
                                      </p:cBhvr>
                                      <p:to>
                                        <p:strVal val="visible"/>
                                      </p:to>
                                    </p:set>
                                    <p:animEffect transition="in" filter="slide(fromRight)">
                                      <p:cBhvr>
                                        <p:cTn id="20" dur="1000"/>
                                        <p:tgtEl>
                                          <p:spTgt spid="998405"/>
                                        </p:tgtEl>
                                      </p:cBhvr>
                                    </p:animEffect>
                                  </p:childTnLst>
                                </p:cTn>
                              </p:par>
                              <p:par>
                                <p:cTn id="21" presetID="10" presetClass="entr" presetSubtype="0" fill="hold" nodeType="withEffect">
                                  <p:stCondLst>
                                    <p:cond delay="400"/>
                                  </p:stCondLst>
                                  <p:childTnLst>
                                    <p:set>
                                      <p:cBhvr>
                                        <p:cTn id="22" dur="1" fill="hold">
                                          <p:stCondLst>
                                            <p:cond delay="0"/>
                                          </p:stCondLst>
                                        </p:cTn>
                                        <p:tgtEl>
                                          <p:spTgt spid="998410"/>
                                        </p:tgtEl>
                                        <p:attrNameLst>
                                          <p:attrName>style.visibility</p:attrName>
                                        </p:attrNameLst>
                                      </p:cBhvr>
                                      <p:to>
                                        <p:strVal val="visible"/>
                                      </p:to>
                                    </p:set>
                                    <p:animEffect transition="in" filter="fade">
                                      <p:cBhvr>
                                        <p:cTn id="23" dur="500"/>
                                        <p:tgtEl>
                                          <p:spTgt spid="998410"/>
                                        </p:tgtEl>
                                      </p:cBhvr>
                                    </p:animEffect>
                                  </p:childTnLst>
                                </p:cTn>
                              </p:par>
                              <p:par>
                                <p:cTn id="24" presetID="10" presetClass="entr" presetSubtype="0" fill="hold" nodeType="withEffect">
                                  <p:stCondLst>
                                    <p:cond delay="400"/>
                                  </p:stCondLst>
                                  <p:childTnLst>
                                    <p:set>
                                      <p:cBhvr>
                                        <p:cTn id="25" dur="1" fill="hold">
                                          <p:stCondLst>
                                            <p:cond delay="0"/>
                                          </p:stCondLst>
                                        </p:cTn>
                                        <p:tgtEl>
                                          <p:spTgt spid="998409"/>
                                        </p:tgtEl>
                                        <p:attrNameLst>
                                          <p:attrName>style.visibility</p:attrName>
                                        </p:attrNameLst>
                                      </p:cBhvr>
                                      <p:to>
                                        <p:strVal val="visible"/>
                                      </p:to>
                                    </p:set>
                                    <p:animEffect transition="in" filter="fade">
                                      <p:cBhvr>
                                        <p:cTn id="26" dur="500"/>
                                        <p:tgtEl>
                                          <p:spTgt spid="998409"/>
                                        </p:tgtEl>
                                      </p:cBhvr>
                                    </p:animEffect>
                                  </p:childTnLst>
                                </p:cTn>
                              </p:par>
                              <p:par>
                                <p:cTn id="27" presetID="10" presetClass="entr" presetSubtype="0" fill="hold" nodeType="withEffect">
                                  <p:stCondLst>
                                    <p:cond delay="0"/>
                                  </p:stCondLst>
                                  <p:childTnLst>
                                    <p:set>
                                      <p:cBhvr>
                                        <p:cTn id="28" dur="1" fill="hold">
                                          <p:stCondLst>
                                            <p:cond delay="0"/>
                                          </p:stCondLst>
                                        </p:cTn>
                                        <p:tgtEl>
                                          <p:spTgt spid="998407"/>
                                        </p:tgtEl>
                                        <p:attrNameLst>
                                          <p:attrName>style.visibility</p:attrName>
                                        </p:attrNameLst>
                                      </p:cBhvr>
                                      <p:to>
                                        <p:strVal val="visible"/>
                                      </p:to>
                                    </p:set>
                                    <p:animEffect transition="in" filter="fade">
                                      <p:cBhvr>
                                        <p:cTn id="29" dur="200"/>
                                        <p:tgtEl>
                                          <p:spTgt spid="998407"/>
                                        </p:tgtEl>
                                      </p:cBhvr>
                                    </p:animEffect>
                                  </p:childTnLst>
                                </p:cTn>
                              </p:par>
                              <p:par>
                                <p:cTn id="30" presetID="10" presetClass="exit" presetSubtype="0" fill="hold" nodeType="withEffect">
                                  <p:stCondLst>
                                    <p:cond delay="800"/>
                                  </p:stCondLst>
                                  <p:childTnLst>
                                    <p:animEffect transition="out" filter="fade">
                                      <p:cBhvr>
                                        <p:cTn id="31" dur="200"/>
                                        <p:tgtEl>
                                          <p:spTgt spid="998407"/>
                                        </p:tgtEl>
                                      </p:cBhvr>
                                    </p:animEffect>
                                    <p:set>
                                      <p:cBhvr>
                                        <p:cTn id="32" dur="1" fill="hold">
                                          <p:stCondLst>
                                            <p:cond delay="199"/>
                                          </p:stCondLst>
                                        </p:cTn>
                                        <p:tgtEl>
                                          <p:spTgt spid="998407"/>
                                        </p:tgtEl>
                                        <p:attrNameLst>
                                          <p:attrName>style.visibility</p:attrName>
                                        </p:attrNameLst>
                                      </p:cBhvr>
                                      <p:to>
                                        <p:strVal val="hidden"/>
                                      </p:to>
                                    </p:set>
                                  </p:childTnLst>
                                </p:cTn>
                              </p:par>
                              <p:par>
                                <p:cTn id="33" presetID="10" presetClass="exit" presetSubtype="0" fill="hold" grpId="0" nodeType="withEffect">
                                  <p:stCondLst>
                                    <p:cond delay="0"/>
                                  </p:stCondLst>
                                  <p:childTnLst>
                                    <p:animEffect transition="out" filter="fade">
                                      <p:cBhvr>
                                        <p:cTn id="34" dur="500"/>
                                        <p:tgtEl>
                                          <p:spTgt spid="436236"/>
                                        </p:tgtEl>
                                      </p:cBhvr>
                                    </p:animEffect>
                                    <p:set>
                                      <p:cBhvr>
                                        <p:cTn id="35" dur="1" fill="hold">
                                          <p:stCondLst>
                                            <p:cond delay="499"/>
                                          </p:stCondLst>
                                        </p:cTn>
                                        <p:tgtEl>
                                          <p:spTgt spid="4362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23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CAS2: Rating Scale Planning</a:t>
            </a:r>
          </a:p>
        </p:txBody>
      </p:sp>
      <p:sp>
        <p:nvSpPr>
          <p:cNvPr id="4" name="Slide Number Placeholder 3"/>
          <p:cNvSpPr>
            <a:spLocks noGrp="1"/>
          </p:cNvSpPr>
          <p:nvPr>
            <p:ph type="sldNum" sz="quarter" idx="12"/>
          </p:nvPr>
        </p:nvSpPr>
        <p:spPr/>
        <p:txBody>
          <a:bodyPr/>
          <a:lstStyle/>
          <a:p>
            <a:pPr>
              <a:defRPr/>
            </a:pPr>
            <a:fld id="{D95AB7BE-7518-4FC5-B061-EED165ADFA96}" type="slidenum">
              <a:rPr lang="en-US" smtClean="0"/>
              <a:pPr>
                <a:defRPr/>
              </a:pPr>
              <a:t>64</a:t>
            </a:fld>
            <a:endParaRPr lang="en-US"/>
          </a:p>
        </p:txBody>
      </p:sp>
      <p:pic>
        <p:nvPicPr>
          <p:cNvPr id="6451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6802"/>
          <a:stretch/>
        </p:blipFill>
        <p:spPr bwMode="auto">
          <a:xfrm>
            <a:off x="710390" y="1776048"/>
            <a:ext cx="7444595" cy="4205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71612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3" name="Rectangle 3"/>
          <p:cNvSpPr>
            <a:spLocks noGrp="1" noChangeArrowheads="1"/>
          </p:cNvSpPr>
          <p:nvPr>
            <p:ph idx="1"/>
          </p:nvPr>
        </p:nvSpPr>
        <p:spPr>
          <a:xfrm>
            <a:off x="457200" y="1365250"/>
            <a:ext cx="8229600" cy="4641850"/>
          </a:xfrm>
        </p:spPr>
        <p:txBody>
          <a:bodyPr>
            <a:normAutofit/>
          </a:bodyPr>
          <a:lstStyle/>
          <a:p>
            <a:pPr marL="365760" indent="-256032" eaLnBrk="1" fontAlgn="auto" hangingPunct="1">
              <a:spcAft>
                <a:spcPts val="0"/>
              </a:spcAft>
              <a:buFont typeface="Wingdings 3"/>
              <a:buChar char=""/>
              <a:defRPr/>
            </a:pPr>
            <a:r>
              <a:rPr lang="en-US" b="1" dirty="0"/>
              <a:t>Planning</a:t>
            </a:r>
            <a:r>
              <a:rPr lang="en-US" dirty="0"/>
              <a:t> is a basic neurocognitive ability which we use to determine, select, and use efficient solutions to problems</a:t>
            </a:r>
          </a:p>
          <a:p>
            <a:pPr marL="621792" lvl="1" eaLnBrk="1" fontAlgn="auto" hangingPunct="1">
              <a:spcBef>
                <a:spcPts val="324"/>
              </a:spcBef>
              <a:spcAft>
                <a:spcPts val="0"/>
              </a:spcAft>
              <a:defRPr/>
            </a:pPr>
            <a:r>
              <a:rPr lang="en-US" dirty="0"/>
              <a:t>problem solving </a:t>
            </a:r>
          </a:p>
          <a:p>
            <a:pPr marL="621792" lvl="1" eaLnBrk="1" fontAlgn="auto" hangingPunct="1">
              <a:spcBef>
                <a:spcPts val="324"/>
              </a:spcBef>
              <a:spcAft>
                <a:spcPts val="0"/>
              </a:spcAft>
              <a:defRPr/>
            </a:pPr>
            <a:r>
              <a:rPr lang="en-US" dirty="0"/>
              <a:t>developing plans and using strategies</a:t>
            </a:r>
          </a:p>
          <a:p>
            <a:pPr marL="621792" lvl="1" eaLnBrk="1" fontAlgn="auto" hangingPunct="1">
              <a:spcBef>
                <a:spcPts val="324"/>
              </a:spcBef>
              <a:spcAft>
                <a:spcPts val="0"/>
              </a:spcAft>
              <a:defRPr/>
            </a:pPr>
            <a:r>
              <a:rPr lang="en-US" dirty="0"/>
              <a:t>impulse control and self-control </a:t>
            </a:r>
          </a:p>
          <a:p>
            <a:pPr marL="621792" lvl="1" eaLnBrk="1" fontAlgn="auto" hangingPunct="1">
              <a:spcBef>
                <a:spcPts val="324"/>
              </a:spcBef>
              <a:spcAft>
                <a:spcPts val="0"/>
              </a:spcAft>
              <a:defRPr/>
            </a:pPr>
            <a:r>
              <a:rPr lang="en-US" dirty="0"/>
              <a:t>control of processing</a:t>
            </a:r>
          </a:p>
          <a:p>
            <a:pPr marL="621792" lvl="1" eaLnBrk="1" fontAlgn="auto" hangingPunct="1">
              <a:spcBef>
                <a:spcPts val="324"/>
              </a:spcBef>
              <a:spcAft>
                <a:spcPts val="0"/>
              </a:spcAft>
              <a:defRPr/>
            </a:pPr>
            <a:r>
              <a:rPr lang="en-US" dirty="0"/>
              <a:t>retrieval of knowledge</a:t>
            </a:r>
          </a:p>
        </p:txBody>
      </p:sp>
      <p:sp>
        <p:nvSpPr>
          <p:cNvPr id="174084" name="Slide Number Placeholder 4"/>
          <p:cNvSpPr>
            <a:spLocks noGrp="1"/>
          </p:cNvSpPr>
          <p:nvPr>
            <p:ph type="sldNum" sz="quarter" idx="12"/>
          </p:nvPr>
        </p:nvSpPr>
        <p:spPr bwMode="auto">
          <a:ln>
            <a:miter lim="800000"/>
            <a:headEnd/>
            <a:tailEnd/>
          </a:ln>
        </p:spPr>
        <p:txBody>
          <a:bodyPr wrap="square" lIns="91440" tIns="45720" rIns="91440" bIns="45720" numCol="1" anchorCtr="0" compatLnSpc="1">
            <a:prstTxWarp prst="textNoShape">
              <a:avLst/>
            </a:prstTxWarp>
          </a:bodyPr>
          <a:lstStyle/>
          <a:p>
            <a:pPr>
              <a:defRPr/>
            </a:pPr>
            <a:fld id="{65AFF3D4-FB87-49FD-8981-7CED409766AD}" type="slidenum">
              <a:rPr lang="en-US" smtClean="0"/>
              <a:pPr>
                <a:defRPr/>
              </a:pPr>
              <a:t>65</a:t>
            </a:fld>
            <a:endParaRPr lang="en-US"/>
          </a:p>
        </p:txBody>
      </p:sp>
      <p:sp>
        <p:nvSpPr>
          <p:cNvPr id="1134594" name="Rectangle 2"/>
          <p:cNvSpPr>
            <a:spLocks noGrp="1" noChangeArrowheads="1"/>
          </p:cNvSpPr>
          <p:nvPr>
            <p:ph type="title"/>
          </p:nvPr>
        </p:nvSpPr>
        <p:spPr/>
        <p:txBody>
          <a:bodyPr/>
          <a:lstStyle/>
          <a:p>
            <a:pPr eaLnBrk="1" fontAlgn="auto" hangingPunct="1">
              <a:spcAft>
                <a:spcPts val="0"/>
              </a:spcAft>
              <a:defRPr/>
            </a:pPr>
            <a:r>
              <a:rPr lang="en-US"/>
              <a:t>PASS Theory</a:t>
            </a:r>
          </a:p>
        </p:txBody>
      </p:sp>
    </p:spTree>
    <p:extLst>
      <p:ext uri="{BB962C8B-B14F-4D97-AF65-F5344CB8AC3E}">
        <p14:creationId xmlns:p14="http://schemas.microsoft.com/office/powerpoint/2010/main" val="2542902913"/>
      </p:ext>
    </p:extLst>
  </p:cSld>
  <p:clrMapOvr>
    <a:masterClrMapping/>
  </p:clrMapOvr>
  <p:transition>
    <p:random/>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742" name="Rectangle 102"/>
          <p:cNvSpPr>
            <a:spLocks noGrp="1" noChangeArrowheads="1"/>
          </p:cNvSpPr>
          <p:nvPr>
            <p:ph type="title"/>
          </p:nvPr>
        </p:nvSpPr>
        <p:spPr>
          <a:xfrm>
            <a:off x="766763" y="381000"/>
            <a:ext cx="3048000" cy="660400"/>
          </a:xfrm>
        </p:spPr>
        <p:txBody>
          <a:bodyPr>
            <a:normAutofit fontScale="90000"/>
          </a:bodyPr>
          <a:lstStyle/>
          <a:p>
            <a:pPr eaLnBrk="1" fontAlgn="auto" hangingPunct="1">
              <a:spcAft>
                <a:spcPts val="0"/>
              </a:spcAft>
              <a:defRPr/>
            </a:pPr>
            <a:r>
              <a:rPr lang="en-US"/>
              <a:t>Planned </a:t>
            </a:r>
            <a:br>
              <a:rPr lang="en-US"/>
            </a:br>
            <a:r>
              <a:rPr lang="en-US"/>
              <a:t>Codes</a:t>
            </a:r>
            <a:endParaRPr lang="en-US">
              <a:solidFill>
                <a:schemeClr val="accent2"/>
              </a:solidFill>
            </a:endParaRPr>
          </a:p>
        </p:txBody>
      </p:sp>
      <p:sp>
        <p:nvSpPr>
          <p:cNvPr id="203782" name="Rectangle 103"/>
          <p:cNvSpPr>
            <a:spLocks noGrp="1" noChangeArrowheads="1"/>
          </p:cNvSpPr>
          <p:nvPr>
            <p:ph type="body" sz="half" idx="1"/>
          </p:nvPr>
        </p:nvSpPr>
        <p:spPr>
          <a:xfrm>
            <a:off x="550863" y="2133600"/>
            <a:ext cx="3343275" cy="3810000"/>
          </a:xfrm>
        </p:spPr>
        <p:txBody>
          <a:bodyPr>
            <a:normAutofit lnSpcReduction="10000"/>
          </a:bodyPr>
          <a:lstStyle/>
          <a:p>
            <a:pPr marL="365760" indent="-256032" eaLnBrk="1" fontAlgn="auto" hangingPunct="1">
              <a:spcAft>
                <a:spcPts val="0"/>
              </a:spcAft>
              <a:buFont typeface="Wingdings 3"/>
              <a:buChar char=""/>
              <a:defRPr/>
            </a:pPr>
            <a:r>
              <a:rPr lang="en-US" sz="2800"/>
              <a:t>Child fills in the codes in the empty boxes</a:t>
            </a:r>
          </a:p>
          <a:p>
            <a:pPr marL="365760" indent="-256032" eaLnBrk="1" fontAlgn="auto" hangingPunct="1">
              <a:spcAft>
                <a:spcPts val="0"/>
              </a:spcAft>
              <a:buFont typeface="Wingdings 3"/>
              <a:buChar char=""/>
              <a:defRPr/>
            </a:pPr>
            <a:r>
              <a:rPr lang="en-US" sz="2800"/>
              <a:t>Children are encouraged to think of a good way to complete the page</a:t>
            </a:r>
          </a:p>
        </p:txBody>
      </p:sp>
      <p:sp>
        <p:nvSpPr>
          <p:cNvPr id="176133" name="Slide Number Placeholder 5"/>
          <p:cNvSpPr>
            <a:spLocks noGrp="1"/>
          </p:cNvSpPr>
          <p:nvPr>
            <p:ph type="sldNum" sz="quarter" idx="11"/>
          </p:nvPr>
        </p:nvSpPr>
        <p:spPr bwMode="auto">
          <a:ln>
            <a:miter lim="800000"/>
            <a:headEnd/>
            <a:tailEnd/>
          </a:ln>
        </p:spPr>
        <p:txBody>
          <a:bodyPr wrap="square" lIns="91440" tIns="45720" rIns="91440" bIns="45720" numCol="1" anchorCtr="0" compatLnSpc="1">
            <a:prstTxWarp prst="textNoShape">
              <a:avLst/>
            </a:prstTxWarp>
          </a:bodyPr>
          <a:lstStyle/>
          <a:p>
            <a:pPr>
              <a:defRPr/>
            </a:pPr>
            <a:fld id="{DFF7E868-AA90-4187-BA8F-F65E39E39A54}" type="slidenum">
              <a:rPr lang="en-US" smtClean="0"/>
              <a:pPr>
                <a:defRPr/>
              </a:pPr>
              <a:t>66</a:t>
            </a:fld>
            <a:endParaRPr lang="en-US"/>
          </a:p>
        </p:txBody>
      </p:sp>
      <p:sp>
        <p:nvSpPr>
          <p:cNvPr id="203823" name="Rectangle 3"/>
          <p:cNvSpPr>
            <a:spLocks noChangeArrowheads="1"/>
          </p:cNvSpPr>
          <p:nvPr/>
        </p:nvSpPr>
        <p:spPr bwMode="auto">
          <a:xfrm>
            <a:off x="4419600" y="685800"/>
            <a:ext cx="4244975" cy="5308600"/>
          </a:xfrm>
          <a:prstGeom prst="rect">
            <a:avLst/>
          </a:prstGeom>
          <a:solidFill>
            <a:schemeClr val="bg1"/>
          </a:solidFill>
          <a:ln w="25400">
            <a:solidFill>
              <a:schemeClr val="tx1">
                <a:lumMod val="95000"/>
                <a:lumOff val="5000"/>
              </a:schemeClr>
            </a:solidFill>
            <a:miter lim="800000"/>
            <a:headEnd/>
            <a:tailEnd/>
          </a:ln>
        </p:spPr>
        <p:txBody>
          <a:bodyPr wrap="none" anchor="ctr"/>
          <a:lstStyle/>
          <a:p>
            <a:pPr>
              <a:defRPr/>
            </a:pPr>
            <a:endParaRPr lang="en-US">
              <a:cs typeface="+mn-cs"/>
            </a:endParaRPr>
          </a:p>
        </p:txBody>
      </p:sp>
      <p:sp>
        <p:nvSpPr>
          <p:cNvPr id="178183" name="Rectangle 4"/>
          <p:cNvSpPr>
            <a:spLocks noChangeArrowheads="1"/>
          </p:cNvSpPr>
          <p:nvPr/>
        </p:nvSpPr>
        <p:spPr bwMode="auto">
          <a:xfrm>
            <a:off x="4584700" y="838200"/>
            <a:ext cx="3929063" cy="4984750"/>
          </a:xfrm>
          <a:prstGeom prst="rect">
            <a:avLst/>
          </a:prstGeom>
          <a:solidFill>
            <a:schemeClr val="bg1"/>
          </a:solidFill>
          <a:ln w="25400">
            <a:noFill/>
            <a:miter lim="800000"/>
            <a:headEnd/>
            <a:tailEnd/>
          </a:ln>
        </p:spPr>
        <p:txBody>
          <a:bodyPr wrap="none" anchor="ctr"/>
          <a:lstStyle/>
          <a:p>
            <a:endParaRPr lang="en-US"/>
          </a:p>
        </p:txBody>
      </p:sp>
      <p:sp>
        <p:nvSpPr>
          <p:cNvPr id="178184" name="Rectangle 5"/>
          <p:cNvSpPr>
            <a:spLocks noChangeArrowheads="1"/>
          </p:cNvSpPr>
          <p:nvPr/>
        </p:nvSpPr>
        <p:spPr bwMode="auto">
          <a:xfrm>
            <a:off x="5091113" y="1138238"/>
            <a:ext cx="696912" cy="769937"/>
          </a:xfrm>
          <a:prstGeom prst="rect">
            <a:avLst/>
          </a:prstGeom>
          <a:noFill/>
          <a:ln w="9525">
            <a:noFill/>
            <a:miter lim="800000"/>
            <a:headEnd/>
            <a:tailEnd/>
          </a:ln>
        </p:spPr>
        <p:txBody>
          <a:bodyPr wrap="none" lIns="92075" tIns="46038" rIns="92075" bIns="46038">
            <a:spAutoFit/>
          </a:bodyPr>
          <a:lstStyle/>
          <a:p>
            <a:pPr algn="ctr" eaLnBrk="0" hangingPunct="0">
              <a:lnSpc>
                <a:spcPct val="110000"/>
              </a:lnSpc>
            </a:pPr>
            <a:r>
              <a:rPr lang="en-US" sz="2000">
                <a:latin typeface="Arial" pitchFamily="34" charset="0"/>
              </a:rPr>
              <a:t>A</a:t>
            </a:r>
          </a:p>
          <a:p>
            <a:pPr algn="ctr" eaLnBrk="0" hangingPunct="0">
              <a:lnSpc>
                <a:spcPct val="110000"/>
              </a:lnSpc>
            </a:pPr>
            <a:r>
              <a:rPr lang="en-US" sz="2000">
                <a:latin typeface="Arial" pitchFamily="34" charset="0"/>
              </a:rPr>
              <a:t>X  O</a:t>
            </a:r>
          </a:p>
        </p:txBody>
      </p:sp>
      <p:sp>
        <p:nvSpPr>
          <p:cNvPr id="178185" name="Rectangle 6"/>
          <p:cNvSpPr>
            <a:spLocks noChangeArrowheads="1"/>
          </p:cNvSpPr>
          <p:nvPr/>
        </p:nvSpPr>
        <p:spPr bwMode="auto">
          <a:xfrm>
            <a:off x="5842000" y="1138238"/>
            <a:ext cx="723900" cy="769937"/>
          </a:xfrm>
          <a:prstGeom prst="rect">
            <a:avLst/>
          </a:prstGeom>
          <a:noFill/>
          <a:ln w="9525">
            <a:noFill/>
            <a:miter lim="800000"/>
            <a:headEnd/>
            <a:tailEnd/>
          </a:ln>
        </p:spPr>
        <p:txBody>
          <a:bodyPr wrap="none" lIns="92075" tIns="46038" rIns="92075" bIns="46038">
            <a:spAutoFit/>
          </a:bodyPr>
          <a:lstStyle/>
          <a:p>
            <a:pPr algn="ctr" eaLnBrk="0" hangingPunct="0">
              <a:lnSpc>
                <a:spcPct val="110000"/>
              </a:lnSpc>
            </a:pPr>
            <a:r>
              <a:rPr lang="en-US" sz="2000">
                <a:latin typeface="Arial" pitchFamily="34" charset="0"/>
              </a:rPr>
              <a:t>B</a:t>
            </a:r>
          </a:p>
          <a:p>
            <a:pPr algn="ctr" eaLnBrk="0" hangingPunct="0">
              <a:lnSpc>
                <a:spcPct val="110000"/>
              </a:lnSpc>
            </a:pPr>
            <a:r>
              <a:rPr lang="en-US" sz="2000">
                <a:latin typeface="Arial" pitchFamily="34" charset="0"/>
              </a:rPr>
              <a:t>O  O</a:t>
            </a:r>
          </a:p>
        </p:txBody>
      </p:sp>
      <p:sp>
        <p:nvSpPr>
          <p:cNvPr id="178186" name="Rectangle 7"/>
          <p:cNvSpPr>
            <a:spLocks noChangeArrowheads="1"/>
          </p:cNvSpPr>
          <p:nvPr/>
        </p:nvSpPr>
        <p:spPr bwMode="auto">
          <a:xfrm>
            <a:off x="6629400" y="1138238"/>
            <a:ext cx="669925" cy="769937"/>
          </a:xfrm>
          <a:prstGeom prst="rect">
            <a:avLst/>
          </a:prstGeom>
          <a:noFill/>
          <a:ln w="9525">
            <a:noFill/>
            <a:miter lim="800000"/>
            <a:headEnd/>
            <a:tailEnd/>
          </a:ln>
        </p:spPr>
        <p:txBody>
          <a:bodyPr wrap="none" lIns="92075" tIns="46038" rIns="92075" bIns="46038">
            <a:spAutoFit/>
          </a:bodyPr>
          <a:lstStyle/>
          <a:p>
            <a:pPr algn="ctr" eaLnBrk="0" hangingPunct="0">
              <a:lnSpc>
                <a:spcPct val="110000"/>
              </a:lnSpc>
            </a:pPr>
            <a:r>
              <a:rPr lang="en-US" sz="2000">
                <a:latin typeface="Arial" pitchFamily="34" charset="0"/>
              </a:rPr>
              <a:t>C</a:t>
            </a:r>
          </a:p>
          <a:p>
            <a:pPr algn="ctr" eaLnBrk="0" hangingPunct="0">
              <a:lnSpc>
                <a:spcPct val="110000"/>
              </a:lnSpc>
            </a:pPr>
            <a:r>
              <a:rPr lang="en-US" sz="2000">
                <a:latin typeface="Arial" pitchFamily="34" charset="0"/>
              </a:rPr>
              <a:t>X  X</a:t>
            </a:r>
          </a:p>
        </p:txBody>
      </p:sp>
      <p:sp>
        <p:nvSpPr>
          <p:cNvPr id="178187" name="Rectangle 8"/>
          <p:cNvSpPr>
            <a:spLocks noChangeArrowheads="1"/>
          </p:cNvSpPr>
          <p:nvPr/>
        </p:nvSpPr>
        <p:spPr bwMode="auto">
          <a:xfrm>
            <a:off x="5149850" y="1517650"/>
            <a:ext cx="293688" cy="368300"/>
          </a:xfrm>
          <a:prstGeom prst="rect">
            <a:avLst/>
          </a:prstGeom>
          <a:noFill/>
          <a:ln w="12700">
            <a:solidFill>
              <a:schemeClr val="tx1"/>
            </a:solidFill>
            <a:miter lim="800000"/>
            <a:headEnd/>
            <a:tailEnd/>
          </a:ln>
        </p:spPr>
        <p:txBody>
          <a:bodyPr wrap="none" anchor="ctr"/>
          <a:lstStyle/>
          <a:p>
            <a:endParaRPr lang="en-US"/>
          </a:p>
        </p:txBody>
      </p:sp>
      <p:sp>
        <p:nvSpPr>
          <p:cNvPr id="178188" name="Rectangle 9"/>
          <p:cNvSpPr>
            <a:spLocks noChangeArrowheads="1"/>
          </p:cNvSpPr>
          <p:nvPr/>
        </p:nvSpPr>
        <p:spPr bwMode="auto">
          <a:xfrm>
            <a:off x="5454650" y="1517650"/>
            <a:ext cx="293688" cy="368300"/>
          </a:xfrm>
          <a:prstGeom prst="rect">
            <a:avLst/>
          </a:prstGeom>
          <a:noFill/>
          <a:ln w="12700">
            <a:solidFill>
              <a:schemeClr val="tx1"/>
            </a:solidFill>
            <a:miter lim="800000"/>
            <a:headEnd/>
            <a:tailEnd/>
          </a:ln>
        </p:spPr>
        <p:txBody>
          <a:bodyPr wrap="none" anchor="ctr"/>
          <a:lstStyle/>
          <a:p>
            <a:endParaRPr lang="en-US"/>
          </a:p>
        </p:txBody>
      </p:sp>
      <p:sp>
        <p:nvSpPr>
          <p:cNvPr id="178189" name="Rectangle 10"/>
          <p:cNvSpPr>
            <a:spLocks noChangeArrowheads="1"/>
          </p:cNvSpPr>
          <p:nvPr/>
        </p:nvSpPr>
        <p:spPr bwMode="auto">
          <a:xfrm>
            <a:off x="5149850" y="1136650"/>
            <a:ext cx="598488" cy="368300"/>
          </a:xfrm>
          <a:prstGeom prst="rect">
            <a:avLst/>
          </a:prstGeom>
          <a:noFill/>
          <a:ln w="12700">
            <a:solidFill>
              <a:schemeClr val="tx1"/>
            </a:solidFill>
            <a:miter lim="800000"/>
            <a:headEnd/>
            <a:tailEnd/>
          </a:ln>
        </p:spPr>
        <p:txBody>
          <a:bodyPr wrap="none" anchor="ctr"/>
          <a:lstStyle/>
          <a:p>
            <a:endParaRPr lang="en-US"/>
          </a:p>
        </p:txBody>
      </p:sp>
      <p:sp>
        <p:nvSpPr>
          <p:cNvPr id="178190" name="Rectangle 11"/>
          <p:cNvSpPr>
            <a:spLocks noChangeArrowheads="1"/>
          </p:cNvSpPr>
          <p:nvPr/>
        </p:nvSpPr>
        <p:spPr bwMode="auto">
          <a:xfrm>
            <a:off x="5913438" y="1517650"/>
            <a:ext cx="292100" cy="368300"/>
          </a:xfrm>
          <a:prstGeom prst="rect">
            <a:avLst/>
          </a:prstGeom>
          <a:noFill/>
          <a:ln w="12700">
            <a:solidFill>
              <a:schemeClr val="tx1"/>
            </a:solidFill>
            <a:miter lim="800000"/>
            <a:headEnd/>
            <a:tailEnd/>
          </a:ln>
        </p:spPr>
        <p:txBody>
          <a:bodyPr wrap="none" anchor="ctr"/>
          <a:lstStyle/>
          <a:p>
            <a:endParaRPr lang="en-US"/>
          </a:p>
        </p:txBody>
      </p:sp>
      <p:sp>
        <p:nvSpPr>
          <p:cNvPr id="178191" name="Rectangle 12"/>
          <p:cNvSpPr>
            <a:spLocks noChangeArrowheads="1"/>
          </p:cNvSpPr>
          <p:nvPr/>
        </p:nvSpPr>
        <p:spPr bwMode="auto">
          <a:xfrm>
            <a:off x="6218238" y="1517650"/>
            <a:ext cx="292100" cy="368300"/>
          </a:xfrm>
          <a:prstGeom prst="rect">
            <a:avLst/>
          </a:prstGeom>
          <a:noFill/>
          <a:ln w="12700">
            <a:solidFill>
              <a:schemeClr val="tx1"/>
            </a:solidFill>
            <a:miter lim="800000"/>
            <a:headEnd/>
            <a:tailEnd/>
          </a:ln>
        </p:spPr>
        <p:txBody>
          <a:bodyPr wrap="none" anchor="ctr"/>
          <a:lstStyle/>
          <a:p>
            <a:endParaRPr lang="en-US"/>
          </a:p>
        </p:txBody>
      </p:sp>
      <p:sp>
        <p:nvSpPr>
          <p:cNvPr id="178192" name="Rectangle 13"/>
          <p:cNvSpPr>
            <a:spLocks noChangeArrowheads="1"/>
          </p:cNvSpPr>
          <p:nvPr/>
        </p:nvSpPr>
        <p:spPr bwMode="auto">
          <a:xfrm>
            <a:off x="5913438" y="1136650"/>
            <a:ext cx="596900" cy="368300"/>
          </a:xfrm>
          <a:prstGeom prst="rect">
            <a:avLst/>
          </a:prstGeom>
          <a:noFill/>
          <a:ln w="12700">
            <a:solidFill>
              <a:schemeClr val="tx1"/>
            </a:solidFill>
            <a:miter lim="800000"/>
            <a:headEnd/>
            <a:tailEnd/>
          </a:ln>
        </p:spPr>
        <p:txBody>
          <a:bodyPr wrap="none" anchor="ctr"/>
          <a:lstStyle/>
          <a:p>
            <a:endParaRPr lang="en-US"/>
          </a:p>
        </p:txBody>
      </p:sp>
      <p:sp>
        <p:nvSpPr>
          <p:cNvPr id="178193" name="Rectangle 14"/>
          <p:cNvSpPr>
            <a:spLocks noChangeArrowheads="1"/>
          </p:cNvSpPr>
          <p:nvPr/>
        </p:nvSpPr>
        <p:spPr bwMode="auto">
          <a:xfrm>
            <a:off x="6675438" y="1517650"/>
            <a:ext cx="292100" cy="368300"/>
          </a:xfrm>
          <a:prstGeom prst="rect">
            <a:avLst/>
          </a:prstGeom>
          <a:noFill/>
          <a:ln w="12700">
            <a:solidFill>
              <a:schemeClr val="tx1"/>
            </a:solidFill>
            <a:miter lim="800000"/>
            <a:headEnd/>
            <a:tailEnd/>
          </a:ln>
        </p:spPr>
        <p:txBody>
          <a:bodyPr wrap="none" anchor="ctr"/>
          <a:lstStyle/>
          <a:p>
            <a:endParaRPr lang="en-US"/>
          </a:p>
        </p:txBody>
      </p:sp>
      <p:sp>
        <p:nvSpPr>
          <p:cNvPr id="178194" name="Rectangle 15"/>
          <p:cNvSpPr>
            <a:spLocks noChangeArrowheads="1"/>
          </p:cNvSpPr>
          <p:nvPr/>
        </p:nvSpPr>
        <p:spPr bwMode="auto">
          <a:xfrm>
            <a:off x="6980238" y="1517650"/>
            <a:ext cx="292100" cy="368300"/>
          </a:xfrm>
          <a:prstGeom prst="rect">
            <a:avLst/>
          </a:prstGeom>
          <a:noFill/>
          <a:ln w="12700">
            <a:solidFill>
              <a:schemeClr val="tx1"/>
            </a:solidFill>
            <a:miter lim="800000"/>
            <a:headEnd/>
            <a:tailEnd/>
          </a:ln>
        </p:spPr>
        <p:txBody>
          <a:bodyPr wrap="none" anchor="ctr"/>
          <a:lstStyle/>
          <a:p>
            <a:endParaRPr lang="en-US"/>
          </a:p>
        </p:txBody>
      </p:sp>
      <p:sp>
        <p:nvSpPr>
          <p:cNvPr id="178195" name="Rectangle 16"/>
          <p:cNvSpPr>
            <a:spLocks noChangeArrowheads="1"/>
          </p:cNvSpPr>
          <p:nvPr/>
        </p:nvSpPr>
        <p:spPr bwMode="auto">
          <a:xfrm>
            <a:off x="6675438" y="1136650"/>
            <a:ext cx="596900" cy="368300"/>
          </a:xfrm>
          <a:prstGeom prst="rect">
            <a:avLst/>
          </a:prstGeom>
          <a:noFill/>
          <a:ln w="12700">
            <a:solidFill>
              <a:schemeClr val="tx1"/>
            </a:solidFill>
            <a:miter lim="800000"/>
            <a:headEnd/>
            <a:tailEnd/>
          </a:ln>
        </p:spPr>
        <p:txBody>
          <a:bodyPr wrap="none" anchor="ctr"/>
          <a:lstStyle/>
          <a:p>
            <a:endParaRPr lang="en-US"/>
          </a:p>
        </p:txBody>
      </p:sp>
      <p:sp>
        <p:nvSpPr>
          <p:cNvPr id="178196" name="Rectangle 17"/>
          <p:cNvSpPr>
            <a:spLocks noChangeArrowheads="1"/>
          </p:cNvSpPr>
          <p:nvPr/>
        </p:nvSpPr>
        <p:spPr bwMode="auto">
          <a:xfrm>
            <a:off x="4856163" y="2205038"/>
            <a:ext cx="371475" cy="431800"/>
          </a:xfrm>
          <a:prstGeom prst="rect">
            <a:avLst/>
          </a:prstGeom>
          <a:noFill/>
          <a:ln w="9525">
            <a:noFill/>
            <a:miter lim="800000"/>
            <a:headEnd/>
            <a:tailEnd/>
          </a:ln>
        </p:spPr>
        <p:txBody>
          <a:bodyPr wrap="none" lIns="92075" tIns="46038" rIns="92075" bIns="46038">
            <a:spAutoFit/>
          </a:bodyPr>
          <a:lstStyle/>
          <a:p>
            <a:pPr algn="ctr" eaLnBrk="0" hangingPunct="0">
              <a:lnSpc>
                <a:spcPct val="110000"/>
              </a:lnSpc>
            </a:pPr>
            <a:r>
              <a:rPr lang="en-US" sz="2000">
                <a:latin typeface="Arial" pitchFamily="34" charset="0"/>
              </a:rPr>
              <a:t>A</a:t>
            </a:r>
          </a:p>
        </p:txBody>
      </p:sp>
      <p:sp>
        <p:nvSpPr>
          <p:cNvPr id="178197" name="Rectangle 18"/>
          <p:cNvSpPr>
            <a:spLocks noChangeArrowheads="1"/>
          </p:cNvSpPr>
          <p:nvPr/>
        </p:nvSpPr>
        <p:spPr bwMode="auto">
          <a:xfrm>
            <a:off x="4752975" y="2584450"/>
            <a:ext cx="293688" cy="368300"/>
          </a:xfrm>
          <a:prstGeom prst="rect">
            <a:avLst/>
          </a:prstGeom>
          <a:solidFill>
            <a:schemeClr val="bg1"/>
          </a:solidFill>
          <a:ln w="12700">
            <a:solidFill>
              <a:schemeClr val="tx1"/>
            </a:solidFill>
            <a:miter lim="800000"/>
            <a:headEnd/>
            <a:tailEnd/>
          </a:ln>
        </p:spPr>
        <p:txBody>
          <a:bodyPr wrap="none" anchor="ctr"/>
          <a:lstStyle/>
          <a:p>
            <a:endParaRPr lang="en-US"/>
          </a:p>
        </p:txBody>
      </p:sp>
      <p:sp>
        <p:nvSpPr>
          <p:cNvPr id="178198" name="Rectangle 19"/>
          <p:cNvSpPr>
            <a:spLocks noChangeArrowheads="1"/>
          </p:cNvSpPr>
          <p:nvPr/>
        </p:nvSpPr>
        <p:spPr bwMode="auto">
          <a:xfrm>
            <a:off x="5057775" y="2584450"/>
            <a:ext cx="293688" cy="368300"/>
          </a:xfrm>
          <a:prstGeom prst="rect">
            <a:avLst/>
          </a:prstGeom>
          <a:solidFill>
            <a:schemeClr val="bg1"/>
          </a:solidFill>
          <a:ln w="12700">
            <a:solidFill>
              <a:schemeClr val="tx1"/>
            </a:solidFill>
            <a:miter lim="800000"/>
            <a:headEnd/>
            <a:tailEnd/>
          </a:ln>
        </p:spPr>
        <p:txBody>
          <a:bodyPr wrap="none" anchor="ctr"/>
          <a:lstStyle/>
          <a:p>
            <a:endParaRPr lang="en-US"/>
          </a:p>
        </p:txBody>
      </p:sp>
      <p:sp>
        <p:nvSpPr>
          <p:cNvPr id="178199" name="Rectangle 20"/>
          <p:cNvSpPr>
            <a:spLocks noChangeArrowheads="1"/>
          </p:cNvSpPr>
          <p:nvPr/>
        </p:nvSpPr>
        <p:spPr bwMode="auto">
          <a:xfrm>
            <a:off x="4752975" y="2203450"/>
            <a:ext cx="598488" cy="368300"/>
          </a:xfrm>
          <a:prstGeom prst="rect">
            <a:avLst/>
          </a:prstGeom>
          <a:noFill/>
          <a:ln w="12700">
            <a:solidFill>
              <a:schemeClr val="tx1"/>
            </a:solidFill>
            <a:miter lim="800000"/>
            <a:headEnd/>
            <a:tailEnd/>
          </a:ln>
        </p:spPr>
        <p:txBody>
          <a:bodyPr wrap="none" anchor="ctr"/>
          <a:lstStyle/>
          <a:p>
            <a:endParaRPr lang="en-US"/>
          </a:p>
        </p:txBody>
      </p:sp>
      <p:sp>
        <p:nvSpPr>
          <p:cNvPr id="178200" name="Line 21"/>
          <p:cNvSpPr>
            <a:spLocks noChangeShapeType="1"/>
          </p:cNvSpPr>
          <p:nvPr/>
        </p:nvSpPr>
        <p:spPr bwMode="auto">
          <a:xfrm>
            <a:off x="4740275" y="2044700"/>
            <a:ext cx="3597275" cy="0"/>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178201" name="Rectangle 22"/>
          <p:cNvSpPr>
            <a:spLocks noChangeArrowheads="1"/>
          </p:cNvSpPr>
          <p:nvPr/>
        </p:nvSpPr>
        <p:spPr bwMode="auto">
          <a:xfrm>
            <a:off x="5618163" y="2205038"/>
            <a:ext cx="371475" cy="431800"/>
          </a:xfrm>
          <a:prstGeom prst="rect">
            <a:avLst/>
          </a:prstGeom>
          <a:noFill/>
          <a:ln w="9525">
            <a:noFill/>
            <a:miter lim="800000"/>
            <a:headEnd/>
            <a:tailEnd/>
          </a:ln>
        </p:spPr>
        <p:txBody>
          <a:bodyPr wrap="none" lIns="92075" tIns="46038" rIns="92075" bIns="46038">
            <a:spAutoFit/>
          </a:bodyPr>
          <a:lstStyle/>
          <a:p>
            <a:pPr algn="ctr" eaLnBrk="0" hangingPunct="0">
              <a:lnSpc>
                <a:spcPct val="110000"/>
              </a:lnSpc>
            </a:pPr>
            <a:r>
              <a:rPr lang="en-US" sz="2000">
                <a:latin typeface="Arial" pitchFamily="34" charset="0"/>
              </a:rPr>
              <a:t>B</a:t>
            </a:r>
          </a:p>
        </p:txBody>
      </p:sp>
      <p:sp>
        <p:nvSpPr>
          <p:cNvPr id="178202" name="Rectangle 23"/>
          <p:cNvSpPr>
            <a:spLocks noChangeArrowheads="1"/>
          </p:cNvSpPr>
          <p:nvPr/>
        </p:nvSpPr>
        <p:spPr bwMode="auto">
          <a:xfrm>
            <a:off x="5514975" y="2584450"/>
            <a:ext cx="293688" cy="368300"/>
          </a:xfrm>
          <a:prstGeom prst="rect">
            <a:avLst/>
          </a:prstGeom>
          <a:solidFill>
            <a:schemeClr val="bg1"/>
          </a:solidFill>
          <a:ln w="12700">
            <a:solidFill>
              <a:schemeClr val="tx1"/>
            </a:solidFill>
            <a:miter lim="800000"/>
            <a:headEnd/>
            <a:tailEnd/>
          </a:ln>
        </p:spPr>
        <p:txBody>
          <a:bodyPr wrap="none" anchor="ctr"/>
          <a:lstStyle/>
          <a:p>
            <a:endParaRPr lang="en-US"/>
          </a:p>
        </p:txBody>
      </p:sp>
      <p:sp>
        <p:nvSpPr>
          <p:cNvPr id="178203" name="Rectangle 24"/>
          <p:cNvSpPr>
            <a:spLocks noChangeArrowheads="1"/>
          </p:cNvSpPr>
          <p:nvPr/>
        </p:nvSpPr>
        <p:spPr bwMode="auto">
          <a:xfrm>
            <a:off x="5819775" y="2584450"/>
            <a:ext cx="293688" cy="368300"/>
          </a:xfrm>
          <a:prstGeom prst="rect">
            <a:avLst/>
          </a:prstGeom>
          <a:solidFill>
            <a:schemeClr val="bg1"/>
          </a:solidFill>
          <a:ln w="12700">
            <a:solidFill>
              <a:schemeClr val="tx1"/>
            </a:solidFill>
            <a:miter lim="800000"/>
            <a:headEnd/>
            <a:tailEnd/>
          </a:ln>
        </p:spPr>
        <p:txBody>
          <a:bodyPr wrap="none" anchor="ctr"/>
          <a:lstStyle/>
          <a:p>
            <a:endParaRPr lang="en-US"/>
          </a:p>
        </p:txBody>
      </p:sp>
      <p:sp>
        <p:nvSpPr>
          <p:cNvPr id="178204" name="Rectangle 25"/>
          <p:cNvSpPr>
            <a:spLocks noChangeArrowheads="1"/>
          </p:cNvSpPr>
          <p:nvPr/>
        </p:nvSpPr>
        <p:spPr bwMode="auto">
          <a:xfrm>
            <a:off x="5514975" y="2203450"/>
            <a:ext cx="598488" cy="368300"/>
          </a:xfrm>
          <a:prstGeom prst="rect">
            <a:avLst/>
          </a:prstGeom>
          <a:noFill/>
          <a:ln w="12700">
            <a:solidFill>
              <a:schemeClr val="tx1"/>
            </a:solidFill>
            <a:miter lim="800000"/>
            <a:headEnd/>
            <a:tailEnd/>
          </a:ln>
        </p:spPr>
        <p:txBody>
          <a:bodyPr wrap="none" anchor="ctr"/>
          <a:lstStyle/>
          <a:p>
            <a:endParaRPr lang="en-US"/>
          </a:p>
        </p:txBody>
      </p:sp>
      <p:sp>
        <p:nvSpPr>
          <p:cNvPr id="178205" name="Rectangle 26"/>
          <p:cNvSpPr>
            <a:spLocks noChangeArrowheads="1"/>
          </p:cNvSpPr>
          <p:nvPr/>
        </p:nvSpPr>
        <p:spPr bwMode="auto">
          <a:xfrm>
            <a:off x="6380163" y="2205038"/>
            <a:ext cx="371475" cy="431800"/>
          </a:xfrm>
          <a:prstGeom prst="rect">
            <a:avLst/>
          </a:prstGeom>
          <a:noFill/>
          <a:ln w="9525">
            <a:noFill/>
            <a:miter lim="800000"/>
            <a:headEnd/>
            <a:tailEnd/>
          </a:ln>
        </p:spPr>
        <p:txBody>
          <a:bodyPr wrap="none" lIns="92075" tIns="46038" rIns="92075" bIns="46038">
            <a:spAutoFit/>
          </a:bodyPr>
          <a:lstStyle/>
          <a:p>
            <a:pPr algn="ctr" eaLnBrk="0" hangingPunct="0">
              <a:lnSpc>
                <a:spcPct val="110000"/>
              </a:lnSpc>
            </a:pPr>
            <a:r>
              <a:rPr lang="en-US" sz="2000">
                <a:latin typeface="Arial" pitchFamily="34" charset="0"/>
              </a:rPr>
              <a:t>C</a:t>
            </a:r>
          </a:p>
        </p:txBody>
      </p:sp>
      <p:sp>
        <p:nvSpPr>
          <p:cNvPr id="178206" name="Rectangle 27"/>
          <p:cNvSpPr>
            <a:spLocks noChangeArrowheads="1"/>
          </p:cNvSpPr>
          <p:nvPr/>
        </p:nvSpPr>
        <p:spPr bwMode="auto">
          <a:xfrm>
            <a:off x="6276975" y="2584450"/>
            <a:ext cx="293688" cy="368300"/>
          </a:xfrm>
          <a:prstGeom prst="rect">
            <a:avLst/>
          </a:prstGeom>
          <a:solidFill>
            <a:schemeClr val="bg1"/>
          </a:solidFill>
          <a:ln w="12700">
            <a:solidFill>
              <a:schemeClr val="tx1"/>
            </a:solidFill>
            <a:miter lim="800000"/>
            <a:headEnd/>
            <a:tailEnd/>
          </a:ln>
        </p:spPr>
        <p:txBody>
          <a:bodyPr wrap="none" anchor="ctr"/>
          <a:lstStyle/>
          <a:p>
            <a:endParaRPr lang="en-US"/>
          </a:p>
        </p:txBody>
      </p:sp>
      <p:sp>
        <p:nvSpPr>
          <p:cNvPr id="178207" name="Rectangle 28"/>
          <p:cNvSpPr>
            <a:spLocks noChangeArrowheads="1"/>
          </p:cNvSpPr>
          <p:nvPr/>
        </p:nvSpPr>
        <p:spPr bwMode="auto">
          <a:xfrm>
            <a:off x="6581775" y="2584450"/>
            <a:ext cx="293688" cy="368300"/>
          </a:xfrm>
          <a:prstGeom prst="rect">
            <a:avLst/>
          </a:prstGeom>
          <a:solidFill>
            <a:schemeClr val="bg1"/>
          </a:solidFill>
          <a:ln w="12700">
            <a:solidFill>
              <a:schemeClr val="tx1"/>
            </a:solidFill>
            <a:miter lim="800000"/>
            <a:headEnd/>
            <a:tailEnd/>
          </a:ln>
        </p:spPr>
        <p:txBody>
          <a:bodyPr wrap="none" anchor="ctr"/>
          <a:lstStyle/>
          <a:p>
            <a:endParaRPr lang="en-US"/>
          </a:p>
        </p:txBody>
      </p:sp>
      <p:sp>
        <p:nvSpPr>
          <p:cNvPr id="178208" name="Rectangle 29"/>
          <p:cNvSpPr>
            <a:spLocks noChangeArrowheads="1"/>
          </p:cNvSpPr>
          <p:nvPr/>
        </p:nvSpPr>
        <p:spPr bwMode="auto">
          <a:xfrm>
            <a:off x="6276975" y="2203450"/>
            <a:ext cx="598488" cy="368300"/>
          </a:xfrm>
          <a:prstGeom prst="rect">
            <a:avLst/>
          </a:prstGeom>
          <a:noFill/>
          <a:ln w="12700">
            <a:solidFill>
              <a:schemeClr val="tx1"/>
            </a:solidFill>
            <a:miter lim="800000"/>
            <a:headEnd/>
            <a:tailEnd/>
          </a:ln>
        </p:spPr>
        <p:txBody>
          <a:bodyPr wrap="none" anchor="ctr"/>
          <a:lstStyle/>
          <a:p>
            <a:endParaRPr lang="en-US"/>
          </a:p>
        </p:txBody>
      </p:sp>
      <p:sp>
        <p:nvSpPr>
          <p:cNvPr id="178209" name="Rectangle 30"/>
          <p:cNvSpPr>
            <a:spLocks noChangeArrowheads="1"/>
          </p:cNvSpPr>
          <p:nvPr/>
        </p:nvSpPr>
        <p:spPr bwMode="auto">
          <a:xfrm>
            <a:off x="7142163" y="2205038"/>
            <a:ext cx="371475" cy="431800"/>
          </a:xfrm>
          <a:prstGeom prst="rect">
            <a:avLst/>
          </a:prstGeom>
          <a:noFill/>
          <a:ln w="9525">
            <a:noFill/>
            <a:miter lim="800000"/>
            <a:headEnd/>
            <a:tailEnd/>
          </a:ln>
        </p:spPr>
        <p:txBody>
          <a:bodyPr wrap="none" lIns="92075" tIns="46038" rIns="92075" bIns="46038">
            <a:spAutoFit/>
          </a:bodyPr>
          <a:lstStyle/>
          <a:p>
            <a:pPr algn="ctr" eaLnBrk="0" hangingPunct="0">
              <a:lnSpc>
                <a:spcPct val="110000"/>
              </a:lnSpc>
            </a:pPr>
            <a:r>
              <a:rPr lang="en-US" sz="2000">
                <a:latin typeface="Arial" pitchFamily="34" charset="0"/>
              </a:rPr>
              <a:t>D</a:t>
            </a:r>
          </a:p>
        </p:txBody>
      </p:sp>
      <p:sp>
        <p:nvSpPr>
          <p:cNvPr id="178210" name="Rectangle 31"/>
          <p:cNvSpPr>
            <a:spLocks noChangeArrowheads="1"/>
          </p:cNvSpPr>
          <p:nvPr/>
        </p:nvSpPr>
        <p:spPr bwMode="auto">
          <a:xfrm>
            <a:off x="7038975" y="2584450"/>
            <a:ext cx="293688" cy="368300"/>
          </a:xfrm>
          <a:prstGeom prst="rect">
            <a:avLst/>
          </a:prstGeom>
          <a:solidFill>
            <a:schemeClr val="bg1"/>
          </a:solidFill>
          <a:ln w="12700">
            <a:solidFill>
              <a:schemeClr val="tx1"/>
            </a:solidFill>
            <a:miter lim="800000"/>
            <a:headEnd/>
            <a:tailEnd/>
          </a:ln>
        </p:spPr>
        <p:txBody>
          <a:bodyPr wrap="none" anchor="ctr"/>
          <a:lstStyle/>
          <a:p>
            <a:endParaRPr lang="en-US"/>
          </a:p>
        </p:txBody>
      </p:sp>
      <p:sp>
        <p:nvSpPr>
          <p:cNvPr id="178211" name="Rectangle 32"/>
          <p:cNvSpPr>
            <a:spLocks noChangeArrowheads="1"/>
          </p:cNvSpPr>
          <p:nvPr/>
        </p:nvSpPr>
        <p:spPr bwMode="auto">
          <a:xfrm>
            <a:off x="7343775" y="2584450"/>
            <a:ext cx="293688" cy="368300"/>
          </a:xfrm>
          <a:prstGeom prst="rect">
            <a:avLst/>
          </a:prstGeom>
          <a:solidFill>
            <a:schemeClr val="bg1"/>
          </a:solidFill>
          <a:ln w="12700">
            <a:solidFill>
              <a:schemeClr val="tx1"/>
            </a:solidFill>
            <a:miter lim="800000"/>
            <a:headEnd/>
            <a:tailEnd/>
          </a:ln>
        </p:spPr>
        <p:txBody>
          <a:bodyPr wrap="none" anchor="ctr"/>
          <a:lstStyle/>
          <a:p>
            <a:endParaRPr lang="en-US"/>
          </a:p>
        </p:txBody>
      </p:sp>
      <p:sp>
        <p:nvSpPr>
          <p:cNvPr id="178212" name="Rectangle 33"/>
          <p:cNvSpPr>
            <a:spLocks noChangeArrowheads="1"/>
          </p:cNvSpPr>
          <p:nvPr/>
        </p:nvSpPr>
        <p:spPr bwMode="auto">
          <a:xfrm>
            <a:off x="7038975" y="2203450"/>
            <a:ext cx="598488" cy="368300"/>
          </a:xfrm>
          <a:prstGeom prst="rect">
            <a:avLst/>
          </a:prstGeom>
          <a:noFill/>
          <a:ln w="12700">
            <a:solidFill>
              <a:schemeClr val="tx1"/>
            </a:solidFill>
            <a:miter lim="800000"/>
            <a:headEnd/>
            <a:tailEnd/>
          </a:ln>
        </p:spPr>
        <p:txBody>
          <a:bodyPr wrap="none" anchor="ctr"/>
          <a:lstStyle/>
          <a:p>
            <a:endParaRPr lang="en-US"/>
          </a:p>
        </p:txBody>
      </p:sp>
      <p:sp>
        <p:nvSpPr>
          <p:cNvPr id="178213" name="Rectangle 34"/>
          <p:cNvSpPr>
            <a:spLocks noChangeArrowheads="1"/>
          </p:cNvSpPr>
          <p:nvPr/>
        </p:nvSpPr>
        <p:spPr bwMode="auto">
          <a:xfrm>
            <a:off x="4856163" y="3119438"/>
            <a:ext cx="371475" cy="431800"/>
          </a:xfrm>
          <a:prstGeom prst="rect">
            <a:avLst/>
          </a:prstGeom>
          <a:noFill/>
          <a:ln w="9525">
            <a:noFill/>
            <a:miter lim="800000"/>
            <a:headEnd/>
            <a:tailEnd/>
          </a:ln>
        </p:spPr>
        <p:txBody>
          <a:bodyPr wrap="none" lIns="92075" tIns="46038" rIns="92075" bIns="46038">
            <a:spAutoFit/>
          </a:bodyPr>
          <a:lstStyle/>
          <a:p>
            <a:pPr algn="ctr" eaLnBrk="0" hangingPunct="0">
              <a:lnSpc>
                <a:spcPct val="110000"/>
              </a:lnSpc>
            </a:pPr>
            <a:r>
              <a:rPr lang="en-US" sz="2000">
                <a:latin typeface="Arial" pitchFamily="34" charset="0"/>
              </a:rPr>
              <a:t>A</a:t>
            </a:r>
          </a:p>
        </p:txBody>
      </p:sp>
      <p:sp>
        <p:nvSpPr>
          <p:cNvPr id="178214" name="Rectangle 35"/>
          <p:cNvSpPr>
            <a:spLocks noChangeArrowheads="1"/>
          </p:cNvSpPr>
          <p:nvPr/>
        </p:nvSpPr>
        <p:spPr bwMode="auto">
          <a:xfrm>
            <a:off x="4752975" y="3498850"/>
            <a:ext cx="293688" cy="368300"/>
          </a:xfrm>
          <a:prstGeom prst="rect">
            <a:avLst/>
          </a:prstGeom>
          <a:noFill/>
          <a:ln w="12700">
            <a:solidFill>
              <a:schemeClr val="tx1"/>
            </a:solidFill>
            <a:miter lim="800000"/>
            <a:headEnd/>
            <a:tailEnd/>
          </a:ln>
        </p:spPr>
        <p:txBody>
          <a:bodyPr wrap="none" anchor="ctr"/>
          <a:lstStyle/>
          <a:p>
            <a:endParaRPr lang="en-US"/>
          </a:p>
        </p:txBody>
      </p:sp>
      <p:sp>
        <p:nvSpPr>
          <p:cNvPr id="178215" name="Rectangle 36"/>
          <p:cNvSpPr>
            <a:spLocks noChangeArrowheads="1"/>
          </p:cNvSpPr>
          <p:nvPr/>
        </p:nvSpPr>
        <p:spPr bwMode="auto">
          <a:xfrm>
            <a:off x="5057775" y="3498850"/>
            <a:ext cx="293688" cy="368300"/>
          </a:xfrm>
          <a:prstGeom prst="rect">
            <a:avLst/>
          </a:prstGeom>
          <a:noFill/>
          <a:ln w="12700">
            <a:solidFill>
              <a:schemeClr val="tx1"/>
            </a:solidFill>
            <a:miter lim="800000"/>
            <a:headEnd/>
            <a:tailEnd/>
          </a:ln>
        </p:spPr>
        <p:txBody>
          <a:bodyPr wrap="none" anchor="ctr"/>
          <a:lstStyle/>
          <a:p>
            <a:endParaRPr lang="en-US"/>
          </a:p>
        </p:txBody>
      </p:sp>
      <p:sp>
        <p:nvSpPr>
          <p:cNvPr id="178216" name="Rectangle 37"/>
          <p:cNvSpPr>
            <a:spLocks noChangeArrowheads="1"/>
          </p:cNvSpPr>
          <p:nvPr/>
        </p:nvSpPr>
        <p:spPr bwMode="auto">
          <a:xfrm>
            <a:off x="4752975" y="3117850"/>
            <a:ext cx="598488" cy="368300"/>
          </a:xfrm>
          <a:prstGeom prst="rect">
            <a:avLst/>
          </a:prstGeom>
          <a:noFill/>
          <a:ln w="12700">
            <a:solidFill>
              <a:schemeClr val="tx1"/>
            </a:solidFill>
            <a:miter lim="800000"/>
            <a:headEnd/>
            <a:tailEnd/>
          </a:ln>
        </p:spPr>
        <p:txBody>
          <a:bodyPr wrap="none" anchor="ctr"/>
          <a:lstStyle/>
          <a:p>
            <a:endParaRPr lang="en-US"/>
          </a:p>
        </p:txBody>
      </p:sp>
      <p:sp>
        <p:nvSpPr>
          <p:cNvPr id="178217" name="Rectangle 38"/>
          <p:cNvSpPr>
            <a:spLocks noChangeArrowheads="1"/>
          </p:cNvSpPr>
          <p:nvPr/>
        </p:nvSpPr>
        <p:spPr bwMode="auto">
          <a:xfrm>
            <a:off x="5618163" y="3119438"/>
            <a:ext cx="371475" cy="431800"/>
          </a:xfrm>
          <a:prstGeom prst="rect">
            <a:avLst/>
          </a:prstGeom>
          <a:noFill/>
          <a:ln w="9525">
            <a:noFill/>
            <a:miter lim="800000"/>
            <a:headEnd/>
            <a:tailEnd/>
          </a:ln>
        </p:spPr>
        <p:txBody>
          <a:bodyPr wrap="none" lIns="92075" tIns="46038" rIns="92075" bIns="46038">
            <a:spAutoFit/>
          </a:bodyPr>
          <a:lstStyle/>
          <a:p>
            <a:pPr algn="ctr" eaLnBrk="0" hangingPunct="0">
              <a:lnSpc>
                <a:spcPct val="110000"/>
              </a:lnSpc>
            </a:pPr>
            <a:r>
              <a:rPr lang="en-US" sz="2000">
                <a:latin typeface="Arial" pitchFamily="34" charset="0"/>
              </a:rPr>
              <a:t>B</a:t>
            </a:r>
          </a:p>
        </p:txBody>
      </p:sp>
      <p:sp>
        <p:nvSpPr>
          <p:cNvPr id="178218" name="Rectangle 39"/>
          <p:cNvSpPr>
            <a:spLocks noChangeArrowheads="1"/>
          </p:cNvSpPr>
          <p:nvPr/>
        </p:nvSpPr>
        <p:spPr bwMode="auto">
          <a:xfrm>
            <a:off x="5514975" y="3498850"/>
            <a:ext cx="293688" cy="368300"/>
          </a:xfrm>
          <a:prstGeom prst="rect">
            <a:avLst/>
          </a:prstGeom>
          <a:noFill/>
          <a:ln w="12700">
            <a:solidFill>
              <a:schemeClr val="tx1"/>
            </a:solidFill>
            <a:miter lim="800000"/>
            <a:headEnd/>
            <a:tailEnd/>
          </a:ln>
        </p:spPr>
        <p:txBody>
          <a:bodyPr wrap="none" anchor="ctr"/>
          <a:lstStyle/>
          <a:p>
            <a:endParaRPr lang="en-US"/>
          </a:p>
        </p:txBody>
      </p:sp>
      <p:sp>
        <p:nvSpPr>
          <p:cNvPr id="178219" name="Rectangle 40"/>
          <p:cNvSpPr>
            <a:spLocks noChangeArrowheads="1"/>
          </p:cNvSpPr>
          <p:nvPr/>
        </p:nvSpPr>
        <p:spPr bwMode="auto">
          <a:xfrm>
            <a:off x="5819775" y="3498850"/>
            <a:ext cx="293688" cy="368300"/>
          </a:xfrm>
          <a:prstGeom prst="rect">
            <a:avLst/>
          </a:prstGeom>
          <a:noFill/>
          <a:ln w="12700">
            <a:solidFill>
              <a:schemeClr val="tx1"/>
            </a:solidFill>
            <a:miter lim="800000"/>
            <a:headEnd/>
            <a:tailEnd/>
          </a:ln>
        </p:spPr>
        <p:txBody>
          <a:bodyPr wrap="none" anchor="ctr"/>
          <a:lstStyle/>
          <a:p>
            <a:endParaRPr lang="en-US"/>
          </a:p>
        </p:txBody>
      </p:sp>
      <p:sp>
        <p:nvSpPr>
          <p:cNvPr id="178220" name="Rectangle 41"/>
          <p:cNvSpPr>
            <a:spLocks noChangeArrowheads="1"/>
          </p:cNvSpPr>
          <p:nvPr/>
        </p:nvSpPr>
        <p:spPr bwMode="auto">
          <a:xfrm>
            <a:off x="5514975" y="3117850"/>
            <a:ext cx="598488" cy="368300"/>
          </a:xfrm>
          <a:prstGeom prst="rect">
            <a:avLst/>
          </a:prstGeom>
          <a:noFill/>
          <a:ln w="12700">
            <a:solidFill>
              <a:schemeClr val="tx1"/>
            </a:solidFill>
            <a:miter lim="800000"/>
            <a:headEnd/>
            <a:tailEnd/>
          </a:ln>
        </p:spPr>
        <p:txBody>
          <a:bodyPr wrap="none" anchor="ctr"/>
          <a:lstStyle/>
          <a:p>
            <a:endParaRPr lang="en-US"/>
          </a:p>
        </p:txBody>
      </p:sp>
      <p:sp>
        <p:nvSpPr>
          <p:cNvPr id="178221" name="Rectangle 42"/>
          <p:cNvSpPr>
            <a:spLocks noChangeArrowheads="1"/>
          </p:cNvSpPr>
          <p:nvPr/>
        </p:nvSpPr>
        <p:spPr bwMode="auto">
          <a:xfrm>
            <a:off x="6380163" y="3119438"/>
            <a:ext cx="371475" cy="431800"/>
          </a:xfrm>
          <a:prstGeom prst="rect">
            <a:avLst/>
          </a:prstGeom>
          <a:noFill/>
          <a:ln w="9525">
            <a:noFill/>
            <a:miter lim="800000"/>
            <a:headEnd/>
            <a:tailEnd/>
          </a:ln>
        </p:spPr>
        <p:txBody>
          <a:bodyPr wrap="none" lIns="92075" tIns="46038" rIns="92075" bIns="46038">
            <a:spAutoFit/>
          </a:bodyPr>
          <a:lstStyle/>
          <a:p>
            <a:pPr algn="ctr" eaLnBrk="0" hangingPunct="0">
              <a:lnSpc>
                <a:spcPct val="110000"/>
              </a:lnSpc>
            </a:pPr>
            <a:r>
              <a:rPr lang="en-US" sz="2000">
                <a:latin typeface="Arial" pitchFamily="34" charset="0"/>
              </a:rPr>
              <a:t>C</a:t>
            </a:r>
          </a:p>
        </p:txBody>
      </p:sp>
      <p:sp>
        <p:nvSpPr>
          <p:cNvPr id="178222" name="Rectangle 43"/>
          <p:cNvSpPr>
            <a:spLocks noChangeArrowheads="1"/>
          </p:cNvSpPr>
          <p:nvPr/>
        </p:nvSpPr>
        <p:spPr bwMode="auto">
          <a:xfrm>
            <a:off x="6276975" y="3498850"/>
            <a:ext cx="293688" cy="368300"/>
          </a:xfrm>
          <a:prstGeom prst="rect">
            <a:avLst/>
          </a:prstGeom>
          <a:noFill/>
          <a:ln w="12700">
            <a:solidFill>
              <a:schemeClr val="tx1"/>
            </a:solidFill>
            <a:miter lim="800000"/>
            <a:headEnd/>
            <a:tailEnd/>
          </a:ln>
        </p:spPr>
        <p:txBody>
          <a:bodyPr wrap="none" anchor="ctr"/>
          <a:lstStyle/>
          <a:p>
            <a:endParaRPr lang="en-US"/>
          </a:p>
        </p:txBody>
      </p:sp>
      <p:sp>
        <p:nvSpPr>
          <p:cNvPr id="178223" name="Rectangle 44"/>
          <p:cNvSpPr>
            <a:spLocks noChangeArrowheads="1"/>
          </p:cNvSpPr>
          <p:nvPr/>
        </p:nvSpPr>
        <p:spPr bwMode="auto">
          <a:xfrm>
            <a:off x="6581775" y="3498850"/>
            <a:ext cx="293688" cy="368300"/>
          </a:xfrm>
          <a:prstGeom prst="rect">
            <a:avLst/>
          </a:prstGeom>
          <a:noFill/>
          <a:ln w="12700">
            <a:solidFill>
              <a:schemeClr val="tx1"/>
            </a:solidFill>
            <a:miter lim="800000"/>
            <a:headEnd/>
            <a:tailEnd/>
          </a:ln>
        </p:spPr>
        <p:txBody>
          <a:bodyPr wrap="none" anchor="ctr"/>
          <a:lstStyle/>
          <a:p>
            <a:endParaRPr lang="en-US"/>
          </a:p>
        </p:txBody>
      </p:sp>
      <p:sp>
        <p:nvSpPr>
          <p:cNvPr id="178224" name="Rectangle 45"/>
          <p:cNvSpPr>
            <a:spLocks noChangeArrowheads="1"/>
          </p:cNvSpPr>
          <p:nvPr/>
        </p:nvSpPr>
        <p:spPr bwMode="auto">
          <a:xfrm>
            <a:off x="6276975" y="3117850"/>
            <a:ext cx="598488" cy="368300"/>
          </a:xfrm>
          <a:prstGeom prst="rect">
            <a:avLst/>
          </a:prstGeom>
          <a:noFill/>
          <a:ln w="12700">
            <a:solidFill>
              <a:schemeClr val="tx1"/>
            </a:solidFill>
            <a:miter lim="800000"/>
            <a:headEnd/>
            <a:tailEnd/>
          </a:ln>
        </p:spPr>
        <p:txBody>
          <a:bodyPr wrap="none" anchor="ctr"/>
          <a:lstStyle/>
          <a:p>
            <a:endParaRPr lang="en-US"/>
          </a:p>
        </p:txBody>
      </p:sp>
      <p:sp>
        <p:nvSpPr>
          <p:cNvPr id="178225" name="Rectangle 46"/>
          <p:cNvSpPr>
            <a:spLocks noChangeArrowheads="1"/>
          </p:cNvSpPr>
          <p:nvPr/>
        </p:nvSpPr>
        <p:spPr bwMode="auto">
          <a:xfrm>
            <a:off x="7142163" y="3119438"/>
            <a:ext cx="371475" cy="431800"/>
          </a:xfrm>
          <a:prstGeom prst="rect">
            <a:avLst/>
          </a:prstGeom>
          <a:noFill/>
          <a:ln w="9525">
            <a:noFill/>
            <a:miter lim="800000"/>
            <a:headEnd/>
            <a:tailEnd/>
          </a:ln>
        </p:spPr>
        <p:txBody>
          <a:bodyPr wrap="none" lIns="92075" tIns="46038" rIns="92075" bIns="46038">
            <a:spAutoFit/>
          </a:bodyPr>
          <a:lstStyle/>
          <a:p>
            <a:pPr algn="ctr" eaLnBrk="0" hangingPunct="0">
              <a:lnSpc>
                <a:spcPct val="110000"/>
              </a:lnSpc>
            </a:pPr>
            <a:r>
              <a:rPr lang="en-US" sz="2000">
                <a:latin typeface="Arial" pitchFamily="34" charset="0"/>
              </a:rPr>
              <a:t>D</a:t>
            </a:r>
          </a:p>
        </p:txBody>
      </p:sp>
      <p:sp>
        <p:nvSpPr>
          <p:cNvPr id="178226" name="Rectangle 47"/>
          <p:cNvSpPr>
            <a:spLocks noChangeArrowheads="1"/>
          </p:cNvSpPr>
          <p:nvPr/>
        </p:nvSpPr>
        <p:spPr bwMode="auto">
          <a:xfrm>
            <a:off x="7038975" y="3498850"/>
            <a:ext cx="293688" cy="368300"/>
          </a:xfrm>
          <a:prstGeom prst="rect">
            <a:avLst/>
          </a:prstGeom>
          <a:noFill/>
          <a:ln w="12700">
            <a:solidFill>
              <a:schemeClr val="tx1"/>
            </a:solidFill>
            <a:miter lim="800000"/>
            <a:headEnd/>
            <a:tailEnd/>
          </a:ln>
        </p:spPr>
        <p:txBody>
          <a:bodyPr wrap="none" anchor="ctr"/>
          <a:lstStyle/>
          <a:p>
            <a:endParaRPr lang="en-US"/>
          </a:p>
        </p:txBody>
      </p:sp>
      <p:sp>
        <p:nvSpPr>
          <p:cNvPr id="178227" name="Rectangle 48"/>
          <p:cNvSpPr>
            <a:spLocks noChangeArrowheads="1"/>
          </p:cNvSpPr>
          <p:nvPr/>
        </p:nvSpPr>
        <p:spPr bwMode="auto">
          <a:xfrm>
            <a:off x="7343775" y="3498850"/>
            <a:ext cx="293688" cy="368300"/>
          </a:xfrm>
          <a:prstGeom prst="rect">
            <a:avLst/>
          </a:prstGeom>
          <a:noFill/>
          <a:ln w="12700">
            <a:solidFill>
              <a:schemeClr val="tx1"/>
            </a:solidFill>
            <a:miter lim="800000"/>
            <a:headEnd/>
            <a:tailEnd/>
          </a:ln>
        </p:spPr>
        <p:txBody>
          <a:bodyPr wrap="none" anchor="ctr"/>
          <a:lstStyle/>
          <a:p>
            <a:endParaRPr lang="en-US"/>
          </a:p>
        </p:txBody>
      </p:sp>
      <p:sp>
        <p:nvSpPr>
          <p:cNvPr id="178228" name="Rectangle 49"/>
          <p:cNvSpPr>
            <a:spLocks noChangeArrowheads="1"/>
          </p:cNvSpPr>
          <p:nvPr/>
        </p:nvSpPr>
        <p:spPr bwMode="auto">
          <a:xfrm>
            <a:off x="7038975" y="3117850"/>
            <a:ext cx="598488" cy="368300"/>
          </a:xfrm>
          <a:prstGeom prst="rect">
            <a:avLst/>
          </a:prstGeom>
          <a:noFill/>
          <a:ln w="12700">
            <a:solidFill>
              <a:schemeClr val="tx1"/>
            </a:solidFill>
            <a:miter lim="800000"/>
            <a:headEnd/>
            <a:tailEnd/>
          </a:ln>
        </p:spPr>
        <p:txBody>
          <a:bodyPr wrap="none" anchor="ctr"/>
          <a:lstStyle/>
          <a:p>
            <a:endParaRPr lang="en-US"/>
          </a:p>
        </p:txBody>
      </p:sp>
      <p:sp>
        <p:nvSpPr>
          <p:cNvPr id="178229" name="Rectangle 50"/>
          <p:cNvSpPr>
            <a:spLocks noChangeArrowheads="1"/>
          </p:cNvSpPr>
          <p:nvPr/>
        </p:nvSpPr>
        <p:spPr bwMode="auto">
          <a:xfrm>
            <a:off x="4856163" y="4033838"/>
            <a:ext cx="371475" cy="431800"/>
          </a:xfrm>
          <a:prstGeom prst="rect">
            <a:avLst/>
          </a:prstGeom>
          <a:noFill/>
          <a:ln w="9525">
            <a:noFill/>
            <a:miter lim="800000"/>
            <a:headEnd/>
            <a:tailEnd/>
          </a:ln>
        </p:spPr>
        <p:txBody>
          <a:bodyPr wrap="none" lIns="92075" tIns="46038" rIns="92075" bIns="46038">
            <a:spAutoFit/>
          </a:bodyPr>
          <a:lstStyle/>
          <a:p>
            <a:pPr algn="ctr" eaLnBrk="0" hangingPunct="0">
              <a:lnSpc>
                <a:spcPct val="110000"/>
              </a:lnSpc>
            </a:pPr>
            <a:r>
              <a:rPr lang="en-US" sz="2000">
                <a:latin typeface="Arial" pitchFamily="34" charset="0"/>
              </a:rPr>
              <a:t>A</a:t>
            </a:r>
          </a:p>
        </p:txBody>
      </p:sp>
      <p:sp>
        <p:nvSpPr>
          <p:cNvPr id="178230" name="Rectangle 51"/>
          <p:cNvSpPr>
            <a:spLocks noChangeArrowheads="1"/>
          </p:cNvSpPr>
          <p:nvPr/>
        </p:nvSpPr>
        <p:spPr bwMode="auto">
          <a:xfrm>
            <a:off x="4752975" y="4413250"/>
            <a:ext cx="293688" cy="368300"/>
          </a:xfrm>
          <a:prstGeom prst="rect">
            <a:avLst/>
          </a:prstGeom>
          <a:noFill/>
          <a:ln w="12700">
            <a:solidFill>
              <a:schemeClr val="tx1"/>
            </a:solidFill>
            <a:miter lim="800000"/>
            <a:headEnd/>
            <a:tailEnd/>
          </a:ln>
        </p:spPr>
        <p:txBody>
          <a:bodyPr wrap="none" anchor="ctr"/>
          <a:lstStyle/>
          <a:p>
            <a:endParaRPr lang="en-US"/>
          </a:p>
        </p:txBody>
      </p:sp>
      <p:sp>
        <p:nvSpPr>
          <p:cNvPr id="178231" name="Rectangle 52"/>
          <p:cNvSpPr>
            <a:spLocks noChangeArrowheads="1"/>
          </p:cNvSpPr>
          <p:nvPr/>
        </p:nvSpPr>
        <p:spPr bwMode="auto">
          <a:xfrm>
            <a:off x="5057775" y="4413250"/>
            <a:ext cx="293688" cy="368300"/>
          </a:xfrm>
          <a:prstGeom prst="rect">
            <a:avLst/>
          </a:prstGeom>
          <a:noFill/>
          <a:ln w="12700">
            <a:solidFill>
              <a:schemeClr val="tx1"/>
            </a:solidFill>
            <a:miter lim="800000"/>
            <a:headEnd/>
            <a:tailEnd/>
          </a:ln>
        </p:spPr>
        <p:txBody>
          <a:bodyPr wrap="none" anchor="ctr"/>
          <a:lstStyle/>
          <a:p>
            <a:endParaRPr lang="en-US"/>
          </a:p>
        </p:txBody>
      </p:sp>
      <p:sp>
        <p:nvSpPr>
          <p:cNvPr id="178232" name="Rectangle 53"/>
          <p:cNvSpPr>
            <a:spLocks noChangeArrowheads="1"/>
          </p:cNvSpPr>
          <p:nvPr/>
        </p:nvSpPr>
        <p:spPr bwMode="auto">
          <a:xfrm>
            <a:off x="4752975" y="4032250"/>
            <a:ext cx="598488" cy="368300"/>
          </a:xfrm>
          <a:prstGeom prst="rect">
            <a:avLst/>
          </a:prstGeom>
          <a:noFill/>
          <a:ln w="12700">
            <a:solidFill>
              <a:schemeClr val="tx1"/>
            </a:solidFill>
            <a:miter lim="800000"/>
            <a:headEnd/>
            <a:tailEnd/>
          </a:ln>
        </p:spPr>
        <p:txBody>
          <a:bodyPr wrap="none" anchor="ctr"/>
          <a:lstStyle/>
          <a:p>
            <a:endParaRPr lang="en-US"/>
          </a:p>
        </p:txBody>
      </p:sp>
      <p:sp>
        <p:nvSpPr>
          <p:cNvPr id="178233" name="Rectangle 54"/>
          <p:cNvSpPr>
            <a:spLocks noChangeArrowheads="1"/>
          </p:cNvSpPr>
          <p:nvPr/>
        </p:nvSpPr>
        <p:spPr bwMode="auto">
          <a:xfrm>
            <a:off x="5618163" y="4033838"/>
            <a:ext cx="371475" cy="431800"/>
          </a:xfrm>
          <a:prstGeom prst="rect">
            <a:avLst/>
          </a:prstGeom>
          <a:noFill/>
          <a:ln w="9525">
            <a:noFill/>
            <a:miter lim="800000"/>
            <a:headEnd/>
            <a:tailEnd/>
          </a:ln>
        </p:spPr>
        <p:txBody>
          <a:bodyPr wrap="none" lIns="92075" tIns="46038" rIns="92075" bIns="46038">
            <a:spAutoFit/>
          </a:bodyPr>
          <a:lstStyle/>
          <a:p>
            <a:pPr algn="ctr" eaLnBrk="0" hangingPunct="0">
              <a:lnSpc>
                <a:spcPct val="110000"/>
              </a:lnSpc>
            </a:pPr>
            <a:r>
              <a:rPr lang="en-US" sz="2000">
                <a:latin typeface="Arial" pitchFamily="34" charset="0"/>
              </a:rPr>
              <a:t>B</a:t>
            </a:r>
          </a:p>
        </p:txBody>
      </p:sp>
      <p:sp>
        <p:nvSpPr>
          <p:cNvPr id="178234" name="Rectangle 55"/>
          <p:cNvSpPr>
            <a:spLocks noChangeArrowheads="1"/>
          </p:cNvSpPr>
          <p:nvPr/>
        </p:nvSpPr>
        <p:spPr bwMode="auto">
          <a:xfrm>
            <a:off x="5514975" y="4413250"/>
            <a:ext cx="293688" cy="368300"/>
          </a:xfrm>
          <a:prstGeom prst="rect">
            <a:avLst/>
          </a:prstGeom>
          <a:noFill/>
          <a:ln w="12700">
            <a:solidFill>
              <a:schemeClr val="tx1"/>
            </a:solidFill>
            <a:miter lim="800000"/>
            <a:headEnd/>
            <a:tailEnd/>
          </a:ln>
        </p:spPr>
        <p:txBody>
          <a:bodyPr wrap="none" anchor="ctr"/>
          <a:lstStyle/>
          <a:p>
            <a:endParaRPr lang="en-US"/>
          </a:p>
        </p:txBody>
      </p:sp>
      <p:sp>
        <p:nvSpPr>
          <p:cNvPr id="178235" name="Rectangle 56"/>
          <p:cNvSpPr>
            <a:spLocks noChangeArrowheads="1"/>
          </p:cNvSpPr>
          <p:nvPr/>
        </p:nvSpPr>
        <p:spPr bwMode="auto">
          <a:xfrm>
            <a:off x="5819775" y="4413250"/>
            <a:ext cx="293688" cy="368300"/>
          </a:xfrm>
          <a:prstGeom prst="rect">
            <a:avLst/>
          </a:prstGeom>
          <a:noFill/>
          <a:ln w="12700">
            <a:solidFill>
              <a:schemeClr val="tx1"/>
            </a:solidFill>
            <a:miter lim="800000"/>
            <a:headEnd/>
            <a:tailEnd/>
          </a:ln>
        </p:spPr>
        <p:txBody>
          <a:bodyPr wrap="none" anchor="ctr"/>
          <a:lstStyle/>
          <a:p>
            <a:endParaRPr lang="en-US"/>
          </a:p>
        </p:txBody>
      </p:sp>
      <p:sp>
        <p:nvSpPr>
          <p:cNvPr id="178236" name="Rectangle 57"/>
          <p:cNvSpPr>
            <a:spLocks noChangeArrowheads="1"/>
          </p:cNvSpPr>
          <p:nvPr/>
        </p:nvSpPr>
        <p:spPr bwMode="auto">
          <a:xfrm>
            <a:off x="5514975" y="4032250"/>
            <a:ext cx="598488" cy="368300"/>
          </a:xfrm>
          <a:prstGeom prst="rect">
            <a:avLst/>
          </a:prstGeom>
          <a:noFill/>
          <a:ln w="12700">
            <a:solidFill>
              <a:schemeClr val="tx1"/>
            </a:solidFill>
            <a:miter lim="800000"/>
            <a:headEnd/>
            <a:tailEnd/>
          </a:ln>
        </p:spPr>
        <p:txBody>
          <a:bodyPr wrap="none" anchor="ctr"/>
          <a:lstStyle/>
          <a:p>
            <a:endParaRPr lang="en-US"/>
          </a:p>
        </p:txBody>
      </p:sp>
      <p:sp>
        <p:nvSpPr>
          <p:cNvPr id="178237" name="Rectangle 58"/>
          <p:cNvSpPr>
            <a:spLocks noChangeArrowheads="1"/>
          </p:cNvSpPr>
          <p:nvPr/>
        </p:nvSpPr>
        <p:spPr bwMode="auto">
          <a:xfrm>
            <a:off x="6380163" y="4033838"/>
            <a:ext cx="371475" cy="431800"/>
          </a:xfrm>
          <a:prstGeom prst="rect">
            <a:avLst/>
          </a:prstGeom>
          <a:noFill/>
          <a:ln w="9525">
            <a:noFill/>
            <a:miter lim="800000"/>
            <a:headEnd/>
            <a:tailEnd/>
          </a:ln>
        </p:spPr>
        <p:txBody>
          <a:bodyPr wrap="none" lIns="92075" tIns="46038" rIns="92075" bIns="46038">
            <a:spAutoFit/>
          </a:bodyPr>
          <a:lstStyle/>
          <a:p>
            <a:pPr algn="ctr" eaLnBrk="0" hangingPunct="0">
              <a:lnSpc>
                <a:spcPct val="110000"/>
              </a:lnSpc>
            </a:pPr>
            <a:r>
              <a:rPr lang="en-US" sz="2000">
                <a:latin typeface="Arial" pitchFamily="34" charset="0"/>
              </a:rPr>
              <a:t>C</a:t>
            </a:r>
          </a:p>
        </p:txBody>
      </p:sp>
      <p:sp>
        <p:nvSpPr>
          <p:cNvPr id="178238" name="Rectangle 59"/>
          <p:cNvSpPr>
            <a:spLocks noChangeArrowheads="1"/>
          </p:cNvSpPr>
          <p:nvPr/>
        </p:nvSpPr>
        <p:spPr bwMode="auto">
          <a:xfrm>
            <a:off x="6276975" y="4413250"/>
            <a:ext cx="293688" cy="368300"/>
          </a:xfrm>
          <a:prstGeom prst="rect">
            <a:avLst/>
          </a:prstGeom>
          <a:noFill/>
          <a:ln w="12700">
            <a:solidFill>
              <a:schemeClr val="tx1"/>
            </a:solidFill>
            <a:miter lim="800000"/>
            <a:headEnd/>
            <a:tailEnd/>
          </a:ln>
        </p:spPr>
        <p:txBody>
          <a:bodyPr wrap="none" anchor="ctr"/>
          <a:lstStyle/>
          <a:p>
            <a:endParaRPr lang="en-US"/>
          </a:p>
        </p:txBody>
      </p:sp>
      <p:sp>
        <p:nvSpPr>
          <p:cNvPr id="178239" name="Rectangle 60"/>
          <p:cNvSpPr>
            <a:spLocks noChangeArrowheads="1"/>
          </p:cNvSpPr>
          <p:nvPr/>
        </p:nvSpPr>
        <p:spPr bwMode="auto">
          <a:xfrm>
            <a:off x="6581775" y="4413250"/>
            <a:ext cx="293688" cy="368300"/>
          </a:xfrm>
          <a:prstGeom prst="rect">
            <a:avLst/>
          </a:prstGeom>
          <a:noFill/>
          <a:ln w="12700">
            <a:solidFill>
              <a:schemeClr val="tx1"/>
            </a:solidFill>
            <a:miter lim="800000"/>
            <a:headEnd/>
            <a:tailEnd/>
          </a:ln>
        </p:spPr>
        <p:txBody>
          <a:bodyPr wrap="none" anchor="ctr"/>
          <a:lstStyle/>
          <a:p>
            <a:endParaRPr lang="en-US"/>
          </a:p>
        </p:txBody>
      </p:sp>
      <p:sp>
        <p:nvSpPr>
          <p:cNvPr id="178240" name="Rectangle 61"/>
          <p:cNvSpPr>
            <a:spLocks noChangeArrowheads="1"/>
          </p:cNvSpPr>
          <p:nvPr/>
        </p:nvSpPr>
        <p:spPr bwMode="auto">
          <a:xfrm>
            <a:off x="6276975" y="4032250"/>
            <a:ext cx="598488" cy="368300"/>
          </a:xfrm>
          <a:prstGeom prst="rect">
            <a:avLst/>
          </a:prstGeom>
          <a:noFill/>
          <a:ln w="12700">
            <a:solidFill>
              <a:schemeClr val="tx1"/>
            </a:solidFill>
            <a:miter lim="800000"/>
            <a:headEnd/>
            <a:tailEnd/>
          </a:ln>
        </p:spPr>
        <p:txBody>
          <a:bodyPr wrap="none" anchor="ctr"/>
          <a:lstStyle/>
          <a:p>
            <a:endParaRPr lang="en-US"/>
          </a:p>
        </p:txBody>
      </p:sp>
      <p:sp>
        <p:nvSpPr>
          <p:cNvPr id="178241" name="Rectangle 62"/>
          <p:cNvSpPr>
            <a:spLocks noChangeArrowheads="1"/>
          </p:cNvSpPr>
          <p:nvPr/>
        </p:nvSpPr>
        <p:spPr bwMode="auto">
          <a:xfrm>
            <a:off x="7142163" y="4033838"/>
            <a:ext cx="371475" cy="431800"/>
          </a:xfrm>
          <a:prstGeom prst="rect">
            <a:avLst/>
          </a:prstGeom>
          <a:noFill/>
          <a:ln w="9525">
            <a:noFill/>
            <a:miter lim="800000"/>
            <a:headEnd/>
            <a:tailEnd/>
          </a:ln>
        </p:spPr>
        <p:txBody>
          <a:bodyPr wrap="none" lIns="92075" tIns="46038" rIns="92075" bIns="46038">
            <a:spAutoFit/>
          </a:bodyPr>
          <a:lstStyle/>
          <a:p>
            <a:pPr algn="ctr" eaLnBrk="0" hangingPunct="0">
              <a:lnSpc>
                <a:spcPct val="110000"/>
              </a:lnSpc>
            </a:pPr>
            <a:r>
              <a:rPr lang="en-US" sz="2000">
                <a:latin typeface="Arial" pitchFamily="34" charset="0"/>
              </a:rPr>
              <a:t>D</a:t>
            </a:r>
          </a:p>
        </p:txBody>
      </p:sp>
      <p:sp>
        <p:nvSpPr>
          <p:cNvPr id="178242" name="Rectangle 63"/>
          <p:cNvSpPr>
            <a:spLocks noChangeArrowheads="1"/>
          </p:cNvSpPr>
          <p:nvPr/>
        </p:nvSpPr>
        <p:spPr bwMode="auto">
          <a:xfrm>
            <a:off x="7038975" y="4413250"/>
            <a:ext cx="293688" cy="368300"/>
          </a:xfrm>
          <a:prstGeom prst="rect">
            <a:avLst/>
          </a:prstGeom>
          <a:noFill/>
          <a:ln w="12700">
            <a:solidFill>
              <a:schemeClr val="tx1"/>
            </a:solidFill>
            <a:miter lim="800000"/>
            <a:headEnd/>
            <a:tailEnd/>
          </a:ln>
        </p:spPr>
        <p:txBody>
          <a:bodyPr wrap="none" anchor="ctr"/>
          <a:lstStyle/>
          <a:p>
            <a:endParaRPr lang="en-US"/>
          </a:p>
        </p:txBody>
      </p:sp>
      <p:sp>
        <p:nvSpPr>
          <p:cNvPr id="178243" name="Rectangle 64"/>
          <p:cNvSpPr>
            <a:spLocks noChangeArrowheads="1"/>
          </p:cNvSpPr>
          <p:nvPr/>
        </p:nvSpPr>
        <p:spPr bwMode="auto">
          <a:xfrm>
            <a:off x="7343775" y="4413250"/>
            <a:ext cx="293688" cy="368300"/>
          </a:xfrm>
          <a:prstGeom prst="rect">
            <a:avLst/>
          </a:prstGeom>
          <a:noFill/>
          <a:ln w="12700">
            <a:solidFill>
              <a:schemeClr val="tx1"/>
            </a:solidFill>
            <a:miter lim="800000"/>
            <a:headEnd/>
            <a:tailEnd/>
          </a:ln>
        </p:spPr>
        <p:txBody>
          <a:bodyPr wrap="none" anchor="ctr"/>
          <a:lstStyle/>
          <a:p>
            <a:endParaRPr lang="en-US"/>
          </a:p>
        </p:txBody>
      </p:sp>
      <p:sp>
        <p:nvSpPr>
          <p:cNvPr id="178244" name="Rectangle 65"/>
          <p:cNvSpPr>
            <a:spLocks noChangeArrowheads="1"/>
          </p:cNvSpPr>
          <p:nvPr/>
        </p:nvSpPr>
        <p:spPr bwMode="auto">
          <a:xfrm>
            <a:off x="7038975" y="4032250"/>
            <a:ext cx="598488" cy="368300"/>
          </a:xfrm>
          <a:prstGeom prst="rect">
            <a:avLst/>
          </a:prstGeom>
          <a:noFill/>
          <a:ln w="12700">
            <a:solidFill>
              <a:schemeClr val="tx1"/>
            </a:solidFill>
            <a:miter lim="800000"/>
            <a:headEnd/>
            <a:tailEnd/>
          </a:ln>
        </p:spPr>
        <p:txBody>
          <a:bodyPr wrap="none" anchor="ctr"/>
          <a:lstStyle/>
          <a:p>
            <a:endParaRPr lang="en-US"/>
          </a:p>
        </p:txBody>
      </p:sp>
      <p:sp>
        <p:nvSpPr>
          <p:cNvPr id="178245" name="Rectangle 66"/>
          <p:cNvSpPr>
            <a:spLocks noChangeArrowheads="1"/>
          </p:cNvSpPr>
          <p:nvPr/>
        </p:nvSpPr>
        <p:spPr bwMode="auto">
          <a:xfrm>
            <a:off x="4856163" y="4948238"/>
            <a:ext cx="371475" cy="431800"/>
          </a:xfrm>
          <a:prstGeom prst="rect">
            <a:avLst/>
          </a:prstGeom>
          <a:noFill/>
          <a:ln w="9525">
            <a:noFill/>
            <a:miter lim="800000"/>
            <a:headEnd/>
            <a:tailEnd/>
          </a:ln>
        </p:spPr>
        <p:txBody>
          <a:bodyPr wrap="none" lIns="92075" tIns="46038" rIns="92075" bIns="46038">
            <a:spAutoFit/>
          </a:bodyPr>
          <a:lstStyle/>
          <a:p>
            <a:pPr algn="ctr" eaLnBrk="0" hangingPunct="0">
              <a:lnSpc>
                <a:spcPct val="110000"/>
              </a:lnSpc>
            </a:pPr>
            <a:r>
              <a:rPr lang="en-US" sz="2000">
                <a:latin typeface="Arial" pitchFamily="34" charset="0"/>
              </a:rPr>
              <a:t>A</a:t>
            </a:r>
          </a:p>
        </p:txBody>
      </p:sp>
      <p:sp>
        <p:nvSpPr>
          <p:cNvPr id="178246" name="Rectangle 67"/>
          <p:cNvSpPr>
            <a:spLocks noChangeArrowheads="1"/>
          </p:cNvSpPr>
          <p:nvPr/>
        </p:nvSpPr>
        <p:spPr bwMode="auto">
          <a:xfrm>
            <a:off x="4752975" y="5327650"/>
            <a:ext cx="293688" cy="368300"/>
          </a:xfrm>
          <a:prstGeom prst="rect">
            <a:avLst/>
          </a:prstGeom>
          <a:noFill/>
          <a:ln w="12700">
            <a:solidFill>
              <a:schemeClr val="tx1"/>
            </a:solidFill>
            <a:miter lim="800000"/>
            <a:headEnd/>
            <a:tailEnd/>
          </a:ln>
        </p:spPr>
        <p:txBody>
          <a:bodyPr wrap="none" anchor="ctr"/>
          <a:lstStyle/>
          <a:p>
            <a:endParaRPr lang="en-US"/>
          </a:p>
        </p:txBody>
      </p:sp>
      <p:sp>
        <p:nvSpPr>
          <p:cNvPr id="178247" name="Rectangle 68"/>
          <p:cNvSpPr>
            <a:spLocks noChangeArrowheads="1"/>
          </p:cNvSpPr>
          <p:nvPr/>
        </p:nvSpPr>
        <p:spPr bwMode="auto">
          <a:xfrm>
            <a:off x="5057775" y="5327650"/>
            <a:ext cx="293688" cy="368300"/>
          </a:xfrm>
          <a:prstGeom prst="rect">
            <a:avLst/>
          </a:prstGeom>
          <a:noFill/>
          <a:ln w="12700">
            <a:solidFill>
              <a:schemeClr val="tx1"/>
            </a:solidFill>
            <a:miter lim="800000"/>
            <a:headEnd/>
            <a:tailEnd/>
          </a:ln>
        </p:spPr>
        <p:txBody>
          <a:bodyPr wrap="none" anchor="ctr"/>
          <a:lstStyle/>
          <a:p>
            <a:endParaRPr lang="en-US"/>
          </a:p>
        </p:txBody>
      </p:sp>
      <p:sp>
        <p:nvSpPr>
          <p:cNvPr id="178248" name="Rectangle 69"/>
          <p:cNvSpPr>
            <a:spLocks noChangeArrowheads="1"/>
          </p:cNvSpPr>
          <p:nvPr/>
        </p:nvSpPr>
        <p:spPr bwMode="auto">
          <a:xfrm>
            <a:off x="4752975" y="4946650"/>
            <a:ext cx="598488" cy="368300"/>
          </a:xfrm>
          <a:prstGeom prst="rect">
            <a:avLst/>
          </a:prstGeom>
          <a:noFill/>
          <a:ln w="12700">
            <a:solidFill>
              <a:schemeClr val="tx1"/>
            </a:solidFill>
            <a:miter lim="800000"/>
            <a:headEnd/>
            <a:tailEnd/>
          </a:ln>
        </p:spPr>
        <p:txBody>
          <a:bodyPr wrap="none" anchor="ctr"/>
          <a:lstStyle/>
          <a:p>
            <a:endParaRPr lang="en-US"/>
          </a:p>
        </p:txBody>
      </p:sp>
      <p:sp>
        <p:nvSpPr>
          <p:cNvPr id="178249" name="Rectangle 70"/>
          <p:cNvSpPr>
            <a:spLocks noChangeArrowheads="1"/>
          </p:cNvSpPr>
          <p:nvPr/>
        </p:nvSpPr>
        <p:spPr bwMode="auto">
          <a:xfrm>
            <a:off x="5618163" y="4948238"/>
            <a:ext cx="371475" cy="431800"/>
          </a:xfrm>
          <a:prstGeom prst="rect">
            <a:avLst/>
          </a:prstGeom>
          <a:noFill/>
          <a:ln w="9525">
            <a:noFill/>
            <a:miter lim="800000"/>
            <a:headEnd/>
            <a:tailEnd/>
          </a:ln>
        </p:spPr>
        <p:txBody>
          <a:bodyPr wrap="none" lIns="92075" tIns="46038" rIns="92075" bIns="46038">
            <a:spAutoFit/>
          </a:bodyPr>
          <a:lstStyle/>
          <a:p>
            <a:pPr algn="ctr" eaLnBrk="0" hangingPunct="0">
              <a:lnSpc>
                <a:spcPct val="110000"/>
              </a:lnSpc>
            </a:pPr>
            <a:r>
              <a:rPr lang="en-US" sz="2000">
                <a:latin typeface="Arial" pitchFamily="34" charset="0"/>
              </a:rPr>
              <a:t>B</a:t>
            </a:r>
          </a:p>
        </p:txBody>
      </p:sp>
      <p:sp>
        <p:nvSpPr>
          <p:cNvPr id="178250" name="Rectangle 71"/>
          <p:cNvSpPr>
            <a:spLocks noChangeArrowheads="1"/>
          </p:cNvSpPr>
          <p:nvPr/>
        </p:nvSpPr>
        <p:spPr bwMode="auto">
          <a:xfrm>
            <a:off x="5514975" y="5327650"/>
            <a:ext cx="293688" cy="368300"/>
          </a:xfrm>
          <a:prstGeom prst="rect">
            <a:avLst/>
          </a:prstGeom>
          <a:noFill/>
          <a:ln w="12700">
            <a:solidFill>
              <a:schemeClr val="tx1"/>
            </a:solidFill>
            <a:miter lim="800000"/>
            <a:headEnd/>
            <a:tailEnd/>
          </a:ln>
        </p:spPr>
        <p:txBody>
          <a:bodyPr wrap="none" anchor="ctr"/>
          <a:lstStyle/>
          <a:p>
            <a:endParaRPr lang="en-US"/>
          </a:p>
        </p:txBody>
      </p:sp>
      <p:sp>
        <p:nvSpPr>
          <p:cNvPr id="178251" name="Rectangle 72"/>
          <p:cNvSpPr>
            <a:spLocks noChangeArrowheads="1"/>
          </p:cNvSpPr>
          <p:nvPr/>
        </p:nvSpPr>
        <p:spPr bwMode="auto">
          <a:xfrm>
            <a:off x="5819775" y="5327650"/>
            <a:ext cx="293688" cy="368300"/>
          </a:xfrm>
          <a:prstGeom prst="rect">
            <a:avLst/>
          </a:prstGeom>
          <a:noFill/>
          <a:ln w="12700">
            <a:solidFill>
              <a:schemeClr val="tx1"/>
            </a:solidFill>
            <a:miter lim="800000"/>
            <a:headEnd/>
            <a:tailEnd/>
          </a:ln>
        </p:spPr>
        <p:txBody>
          <a:bodyPr wrap="none" anchor="ctr"/>
          <a:lstStyle/>
          <a:p>
            <a:endParaRPr lang="en-US"/>
          </a:p>
        </p:txBody>
      </p:sp>
      <p:sp>
        <p:nvSpPr>
          <p:cNvPr id="178252" name="Rectangle 73"/>
          <p:cNvSpPr>
            <a:spLocks noChangeArrowheads="1"/>
          </p:cNvSpPr>
          <p:nvPr/>
        </p:nvSpPr>
        <p:spPr bwMode="auto">
          <a:xfrm>
            <a:off x="5514975" y="4946650"/>
            <a:ext cx="598488" cy="368300"/>
          </a:xfrm>
          <a:prstGeom prst="rect">
            <a:avLst/>
          </a:prstGeom>
          <a:noFill/>
          <a:ln w="12700">
            <a:solidFill>
              <a:schemeClr val="tx1"/>
            </a:solidFill>
            <a:miter lim="800000"/>
            <a:headEnd/>
            <a:tailEnd/>
          </a:ln>
        </p:spPr>
        <p:txBody>
          <a:bodyPr wrap="none" anchor="ctr"/>
          <a:lstStyle/>
          <a:p>
            <a:endParaRPr lang="en-US"/>
          </a:p>
        </p:txBody>
      </p:sp>
      <p:sp>
        <p:nvSpPr>
          <p:cNvPr id="178253" name="Rectangle 74"/>
          <p:cNvSpPr>
            <a:spLocks noChangeArrowheads="1"/>
          </p:cNvSpPr>
          <p:nvPr/>
        </p:nvSpPr>
        <p:spPr bwMode="auto">
          <a:xfrm>
            <a:off x="6380163" y="4948238"/>
            <a:ext cx="371475" cy="431800"/>
          </a:xfrm>
          <a:prstGeom prst="rect">
            <a:avLst/>
          </a:prstGeom>
          <a:noFill/>
          <a:ln w="9525">
            <a:noFill/>
            <a:miter lim="800000"/>
            <a:headEnd/>
            <a:tailEnd/>
          </a:ln>
        </p:spPr>
        <p:txBody>
          <a:bodyPr wrap="none" lIns="92075" tIns="46038" rIns="92075" bIns="46038">
            <a:spAutoFit/>
          </a:bodyPr>
          <a:lstStyle/>
          <a:p>
            <a:pPr algn="ctr" eaLnBrk="0" hangingPunct="0">
              <a:lnSpc>
                <a:spcPct val="110000"/>
              </a:lnSpc>
            </a:pPr>
            <a:r>
              <a:rPr lang="en-US" sz="2000">
                <a:latin typeface="Arial" pitchFamily="34" charset="0"/>
              </a:rPr>
              <a:t>C</a:t>
            </a:r>
          </a:p>
        </p:txBody>
      </p:sp>
      <p:sp>
        <p:nvSpPr>
          <p:cNvPr id="178254" name="Rectangle 75"/>
          <p:cNvSpPr>
            <a:spLocks noChangeArrowheads="1"/>
          </p:cNvSpPr>
          <p:nvPr/>
        </p:nvSpPr>
        <p:spPr bwMode="auto">
          <a:xfrm>
            <a:off x="6276975" y="5327650"/>
            <a:ext cx="293688" cy="368300"/>
          </a:xfrm>
          <a:prstGeom prst="rect">
            <a:avLst/>
          </a:prstGeom>
          <a:noFill/>
          <a:ln w="12700">
            <a:solidFill>
              <a:schemeClr val="tx1"/>
            </a:solidFill>
            <a:miter lim="800000"/>
            <a:headEnd/>
            <a:tailEnd/>
          </a:ln>
        </p:spPr>
        <p:txBody>
          <a:bodyPr wrap="none" anchor="ctr"/>
          <a:lstStyle/>
          <a:p>
            <a:endParaRPr lang="en-US"/>
          </a:p>
        </p:txBody>
      </p:sp>
      <p:sp>
        <p:nvSpPr>
          <p:cNvPr id="178255" name="Rectangle 76"/>
          <p:cNvSpPr>
            <a:spLocks noChangeArrowheads="1"/>
          </p:cNvSpPr>
          <p:nvPr/>
        </p:nvSpPr>
        <p:spPr bwMode="auto">
          <a:xfrm>
            <a:off x="6581775" y="5327650"/>
            <a:ext cx="293688" cy="368300"/>
          </a:xfrm>
          <a:prstGeom prst="rect">
            <a:avLst/>
          </a:prstGeom>
          <a:noFill/>
          <a:ln w="12700">
            <a:solidFill>
              <a:schemeClr val="tx1"/>
            </a:solidFill>
            <a:miter lim="800000"/>
            <a:headEnd/>
            <a:tailEnd/>
          </a:ln>
        </p:spPr>
        <p:txBody>
          <a:bodyPr wrap="none" anchor="ctr"/>
          <a:lstStyle/>
          <a:p>
            <a:endParaRPr lang="en-US"/>
          </a:p>
        </p:txBody>
      </p:sp>
      <p:sp>
        <p:nvSpPr>
          <p:cNvPr id="178256" name="Rectangle 77"/>
          <p:cNvSpPr>
            <a:spLocks noChangeArrowheads="1"/>
          </p:cNvSpPr>
          <p:nvPr/>
        </p:nvSpPr>
        <p:spPr bwMode="auto">
          <a:xfrm>
            <a:off x="6276975" y="4946650"/>
            <a:ext cx="598488" cy="368300"/>
          </a:xfrm>
          <a:prstGeom prst="rect">
            <a:avLst/>
          </a:prstGeom>
          <a:noFill/>
          <a:ln w="12700">
            <a:solidFill>
              <a:schemeClr val="tx1"/>
            </a:solidFill>
            <a:miter lim="800000"/>
            <a:headEnd/>
            <a:tailEnd/>
          </a:ln>
        </p:spPr>
        <p:txBody>
          <a:bodyPr wrap="none" anchor="ctr"/>
          <a:lstStyle/>
          <a:p>
            <a:endParaRPr lang="en-US"/>
          </a:p>
        </p:txBody>
      </p:sp>
      <p:sp>
        <p:nvSpPr>
          <p:cNvPr id="178257" name="Rectangle 78"/>
          <p:cNvSpPr>
            <a:spLocks noChangeArrowheads="1"/>
          </p:cNvSpPr>
          <p:nvPr/>
        </p:nvSpPr>
        <p:spPr bwMode="auto">
          <a:xfrm>
            <a:off x="7142163" y="4948238"/>
            <a:ext cx="371475" cy="431800"/>
          </a:xfrm>
          <a:prstGeom prst="rect">
            <a:avLst/>
          </a:prstGeom>
          <a:noFill/>
          <a:ln w="9525">
            <a:noFill/>
            <a:miter lim="800000"/>
            <a:headEnd/>
            <a:tailEnd/>
          </a:ln>
        </p:spPr>
        <p:txBody>
          <a:bodyPr wrap="none" lIns="92075" tIns="46038" rIns="92075" bIns="46038">
            <a:spAutoFit/>
          </a:bodyPr>
          <a:lstStyle/>
          <a:p>
            <a:pPr algn="ctr" eaLnBrk="0" hangingPunct="0">
              <a:lnSpc>
                <a:spcPct val="110000"/>
              </a:lnSpc>
            </a:pPr>
            <a:r>
              <a:rPr lang="en-US" sz="2000">
                <a:latin typeface="Arial" pitchFamily="34" charset="0"/>
              </a:rPr>
              <a:t>D</a:t>
            </a:r>
          </a:p>
        </p:txBody>
      </p:sp>
      <p:sp>
        <p:nvSpPr>
          <p:cNvPr id="178258" name="Rectangle 79"/>
          <p:cNvSpPr>
            <a:spLocks noChangeArrowheads="1"/>
          </p:cNvSpPr>
          <p:nvPr/>
        </p:nvSpPr>
        <p:spPr bwMode="auto">
          <a:xfrm>
            <a:off x="7038975" y="5327650"/>
            <a:ext cx="293688" cy="368300"/>
          </a:xfrm>
          <a:prstGeom prst="rect">
            <a:avLst/>
          </a:prstGeom>
          <a:noFill/>
          <a:ln w="12700">
            <a:solidFill>
              <a:schemeClr val="tx1"/>
            </a:solidFill>
            <a:miter lim="800000"/>
            <a:headEnd/>
            <a:tailEnd/>
          </a:ln>
        </p:spPr>
        <p:txBody>
          <a:bodyPr wrap="none" anchor="ctr"/>
          <a:lstStyle/>
          <a:p>
            <a:endParaRPr lang="en-US"/>
          </a:p>
        </p:txBody>
      </p:sp>
      <p:sp>
        <p:nvSpPr>
          <p:cNvPr id="178259" name="Rectangle 80"/>
          <p:cNvSpPr>
            <a:spLocks noChangeArrowheads="1"/>
          </p:cNvSpPr>
          <p:nvPr/>
        </p:nvSpPr>
        <p:spPr bwMode="auto">
          <a:xfrm>
            <a:off x="7343775" y="5327650"/>
            <a:ext cx="293688" cy="368300"/>
          </a:xfrm>
          <a:prstGeom prst="rect">
            <a:avLst/>
          </a:prstGeom>
          <a:noFill/>
          <a:ln w="12700">
            <a:solidFill>
              <a:schemeClr val="tx1"/>
            </a:solidFill>
            <a:miter lim="800000"/>
            <a:headEnd/>
            <a:tailEnd/>
          </a:ln>
        </p:spPr>
        <p:txBody>
          <a:bodyPr wrap="none" anchor="ctr"/>
          <a:lstStyle/>
          <a:p>
            <a:endParaRPr lang="en-US"/>
          </a:p>
        </p:txBody>
      </p:sp>
      <p:sp>
        <p:nvSpPr>
          <p:cNvPr id="178260" name="Rectangle 81"/>
          <p:cNvSpPr>
            <a:spLocks noChangeArrowheads="1"/>
          </p:cNvSpPr>
          <p:nvPr/>
        </p:nvSpPr>
        <p:spPr bwMode="auto">
          <a:xfrm>
            <a:off x="7038975" y="4946650"/>
            <a:ext cx="598488" cy="368300"/>
          </a:xfrm>
          <a:prstGeom prst="rect">
            <a:avLst/>
          </a:prstGeom>
          <a:noFill/>
          <a:ln w="12700">
            <a:solidFill>
              <a:schemeClr val="tx1"/>
            </a:solidFill>
            <a:miter lim="800000"/>
            <a:headEnd/>
            <a:tailEnd/>
          </a:ln>
        </p:spPr>
        <p:txBody>
          <a:bodyPr wrap="none" anchor="ctr"/>
          <a:lstStyle/>
          <a:p>
            <a:endParaRPr lang="en-US"/>
          </a:p>
        </p:txBody>
      </p:sp>
      <p:sp>
        <p:nvSpPr>
          <p:cNvPr id="178261" name="Rectangle 82"/>
          <p:cNvSpPr>
            <a:spLocks noChangeArrowheads="1"/>
          </p:cNvSpPr>
          <p:nvPr/>
        </p:nvSpPr>
        <p:spPr bwMode="auto">
          <a:xfrm>
            <a:off x="7359650" y="1138238"/>
            <a:ext cx="696913" cy="769937"/>
          </a:xfrm>
          <a:prstGeom prst="rect">
            <a:avLst/>
          </a:prstGeom>
          <a:noFill/>
          <a:ln w="9525">
            <a:noFill/>
            <a:miter lim="800000"/>
            <a:headEnd/>
            <a:tailEnd/>
          </a:ln>
        </p:spPr>
        <p:txBody>
          <a:bodyPr wrap="none" lIns="92075" tIns="46038" rIns="92075" bIns="46038">
            <a:spAutoFit/>
          </a:bodyPr>
          <a:lstStyle/>
          <a:p>
            <a:pPr algn="ctr" eaLnBrk="0" hangingPunct="0">
              <a:lnSpc>
                <a:spcPct val="110000"/>
              </a:lnSpc>
            </a:pPr>
            <a:r>
              <a:rPr lang="en-US" sz="2000">
                <a:latin typeface="Arial" pitchFamily="34" charset="0"/>
              </a:rPr>
              <a:t>D</a:t>
            </a:r>
          </a:p>
          <a:p>
            <a:pPr algn="ctr" eaLnBrk="0" hangingPunct="0">
              <a:lnSpc>
                <a:spcPct val="110000"/>
              </a:lnSpc>
            </a:pPr>
            <a:r>
              <a:rPr lang="en-US" sz="2000">
                <a:latin typeface="Arial" pitchFamily="34" charset="0"/>
              </a:rPr>
              <a:t>O  X</a:t>
            </a:r>
          </a:p>
        </p:txBody>
      </p:sp>
      <p:sp>
        <p:nvSpPr>
          <p:cNvPr id="178262" name="Rectangle 83"/>
          <p:cNvSpPr>
            <a:spLocks noChangeArrowheads="1"/>
          </p:cNvSpPr>
          <p:nvPr/>
        </p:nvSpPr>
        <p:spPr bwMode="auto">
          <a:xfrm>
            <a:off x="7419975" y="1517650"/>
            <a:ext cx="293688" cy="368300"/>
          </a:xfrm>
          <a:prstGeom prst="rect">
            <a:avLst/>
          </a:prstGeom>
          <a:noFill/>
          <a:ln w="12700">
            <a:solidFill>
              <a:schemeClr val="tx1"/>
            </a:solidFill>
            <a:miter lim="800000"/>
            <a:headEnd/>
            <a:tailEnd/>
          </a:ln>
        </p:spPr>
        <p:txBody>
          <a:bodyPr wrap="none" anchor="ctr"/>
          <a:lstStyle/>
          <a:p>
            <a:endParaRPr lang="en-US"/>
          </a:p>
        </p:txBody>
      </p:sp>
      <p:sp>
        <p:nvSpPr>
          <p:cNvPr id="178263" name="Rectangle 84"/>
          <p:cNvSpPr>
            <a:spLocks noChangeArrowheads="1"/>
          </p:cNvSpPr>
          <p:nvPr/>
        </p:nvSpPr>
        <p:spPr bwMode="auto">
          <a:xfrm>
            <a:off x="7724775" y="1517650"/>
            <a:ext cx="293688" cy="368300"/>
          </a:xfrm>
          <a:prstGeom prst="rect">
            <a:avLst/>
          </a:prstGeom>
          <a:noFill/>
          <a:ln w="12700">
            <a:solidFill>
              <a:schemeClr val="tx1"/>
            </a:solidFill>
            <a:miter lim="800000"/>
            <a:headEnd/>
            <a:tailEnd/>
          </a:ln>
        </p:spPr>
        <p:txBody>
          <a:bodyPr wrap="none" anchor="ctr"/>
          <a:lstStyle/>
          <a:p>
            <a:endParaRPr lang="en-US"/>
          </a:p>
        </p:txBody>
      </p:sp>
      <p:sp>
        <p:nvSpPr>
          <p:cNvPr id="178264" name="Rectangle 85"/>
          <p:cNvSpPr>
            <a:spLocks noChangeArrowheads="1"/>
          </p:cNvSpPr>
          <p:nvPr/>
        </p:nvSpPr>
        <p:spPr bwMode="auto">
          <a:xfrm>
            <a:off x="7419975" y="1136650"/>
            <a:ext cx="598488" cy="368300"/>
          </a:xfrm>
          <a:prstGeom prst="rect">
            <a:avLst/>
          </a:prstGeom>
          <a:noFill/>
          <a:ln w="12700">
            <a:solidFill>
              <a:schemeClr val="tx1"/>
            </a:solidFill>
            <a:miter lim="800000"/>
            <a:headEnd/>
            <a:tailEnd/>
          </a:ln>
        </p:spPr>
        <p:txBody>
          <a:bodyPr wrap="none" anchor="ctr"/>
          <a:lstStyle/>
          <a:p>
            <a:endParaRPr lang="en-US"/>
          </a:p>
        </p:txBody>
      </p:sp>
      <p:sp>
        <p:nvSpPr>
          <p:cNvPr id="178265" name="Rectangle 86"/>
          <p:cNvSpPr>
            <a:spLocks noChangeArrowheads="1"/>
          </p:cNvSpPr>
          <p:nvPr/>
        </p:nvSpPr>
        <p:spPr bwMode="auto">
          <a:xfrm>
            <a:off x="7904163" y="2205038"/>
            <a:ext cx="371475" cy="404812"/>
          </a:xfrm>
          <a:prstGeom prst="rect">
            <a:avLst/>
          </a:prstGeom>
          <a:noFill/>
          <a:ln w="9525">
            <a:noFill/>
            <a:miter lim="800000"/>
            <a:headEnd/>
            <a:tailEnd/>
          </a:ln>
        </p:spPr>
        <p:txBody>
          <a:bodyPr wrap="none" lIns="92075" tIns="46038" rIns="92075" bIns="46038">
            <a:spAutoFit/>
          </a:bodyPr>
          <a:lstStyle/>
          <a:p>
            <a:pPr algn="ctr" eaLnBrk="0" hangingPunct="0">
              <a:lnSpc>
                <a:spcPct val="110000"/>
              </a:lnSpc>
            </a:pPr>
            <a:r>
              <a:rPr lang="en-US" sz="2000">
                <a:latin typeface="Arial" pitchFamily="34" charset="0"/>
              </a:rPr>
              <a:t>A</a:t>
            </a:r>
          </a:p>
        </p:txBody>
      </p:sp>
      <p:sp>
        <p:nvSpPr>
          <p:cNvPr id="178266" name="Rectangle 87"/>
          <p:cNvSpPr>
            <a:spLocks noChangeArrowheads="1"/>
          </p:cNvSpPr>
          <p:nvPr/>
        </p:nvSpPr>
        <p:spPr bwMode="auto">
          <a:xfrm>
            <a:off x="7800975" y="2584450"/>
            <a:ext cx="293688" cy="368300"/>
          </a:xfrm>
          <a:prstGeom prst="rect">
            <a:avLst/>
          </a:prstGeom>
          <a:solidFill>
            <a:schemeClr val="bg1"/>
          </a:solidFill>
          <a:ln w="12700">
            <a:solidFill>
              <a:schemeClr val="tx1"/>
            </a:solidFill>
            <a:miter lim="800000"/>
            <a:headEnd/>
            <a:tailEnd/>
          </a:ln>
        </p:spPr>
        <p:txBody>
          <a:bodyPr wrap="none" anchor="ctr"/>
          <a:lstStyle/>
          <a:p>
            <a:endParaRPr lang="en-US"/>
          </a:p>
        </p:txBody>
      </p:sp>
      <p:sp>
        <p:nvSpPr>
          <p:cNvPr id="178267" name="Rectangle 88"/>
          <p:cNvSpPr>
            <a:spLocks noChangeArrowheads="1"/>
          </p:cNvSpPr>
          <p:nvPr/>
        </p:nvSpPr>
        <p:spPr bwMode="auto">
          <a:xfrm>
            <a:off x="8105775" y="2584450"/>
            <a:ext cx="293688" cy="368300"/>
          </a:xfrm>
          <a:prstGeom prst="rect">
            <a:avLst/>
          </a:prstGeom>
          <a:solidFill>
            <a:schemeClr val="bg1"/>
          </a:solidFill>
          <a:ln w="12700">
            <a:solidFill>
              <a:schemeClr val="tx1"/>
            </a:solidFill>
            <a:miter lim="800000"/>
            <a:headEnd/>
            <a:tailEnd/>
          </a:ln>
        </p:spPr>
        <p:txBody>
          <a:bodyPr wrap="none" anchor="ctr"/>
          <a:lstStyle/>
          <a:p>
            <a:endParaRPr lang="en-US"/>
          </a:p>
        </p:txBody>
      </p:sp>
      <p:sp>
        <p:nvSpPr>
          <p:cNvPr id="178268" name="Rectangle 89"/>
          <p:cNvSpPr>
            <a:spLocks noChangeArrowheads="1"/>
          </p:cNvSpPr>
          <p:nvPr/>
        </p:nvSpPr>
        <p:spPr bwMode="auto">
          <a:xfrm>
            <a:off x="7800975" y="2203450"/>
            <a:ext cx="598488" cy="368300"/>
          </a:xfrm>
          <a:prstGeom prst="rect">
            <a:avLst/>
          </a:prstGeom>
          <a:noFill/>
          <a:ln w="12700">
            <a:solidFill>
              <a:schemeClr val="tx1"/>
            </a:solidFill>
            <a:miter lim="800000"/>
            <a:headEnd/>
            <a:tailEnd/>
          </a:ln>
        </p:spPr>
        <p:txBody>
          <a:bodyPr wrap="none" anchor="ctr"/>
          <a:lstStyle/>
          <a:p>
            <a:endParaRPr lang="en-US"/>
          </a:p>
        </p:txBody>
      </p:sp>
      <p:sp>
        <p:nvSpPr>
          <p:cNvPr id="178269" name="Rectangle 90"/>
          <p:cNvSpPr>
            <a:spLocks noChangeArrowheads="1"/>
          </p:cNvSpPr>
          <p:nvPr/>
        </p:nvSpPr>
        <p:spPr bwMode="auto">
          <a:xfrm>
            <a:off x="7904163" y="3119438"/>
            <a:ext cx="371475" cy="431800"/>
          </a:xfrm>
          <a:prstGeom prst="rect">
            <a:avLst/>
          </a:prstGeom>
          <a:noFill/>
          <a:ln w="9525">
            <a:noFill/>
            <a:miter lim="800000"/>
            <a:headEnd/>
            <a:tailEnd/>
          </a:ln>
        </p:spPr>
        <p:txBody>
          <a:bodyPr wrap="none" lIns="92075" tIns="46038" rIns="92075" bIns="46038">
            <a:spAutoFit/>
          </a:bodyPr>
          <a:lstStyle/>
          <a:p>
            <a:pPr algn="ctr" eaLnBrk="0" hangingPunct="0">
              <a:lnSpc>
                <a:spcPct val="110000"/>
              </a:lnSpc>
            </a:pPr>
            <a:r>
              <a:rPr lang="en-US" sz="2000">
                <a:latin typeface="Arial" pitchFamily="34" charset="0"/>
              </a:rPr>
              <a:t>A</a:t>
            </a:r>
          </a:p>
        </p:txBody>
      </p:sp>
      <p:sp>
        <p:nvSpPr>
          <p:cNvPr id="178270" name="Rectangle 91"/>
          <p:cNvSpPr>
            <a:spLocks noChangeArrowheads="1"/>
          </p:cNvSpPr>
          <p:nvPr/>
        </p:nvSpPr>
        <p:spPr bwMode="auto">
          <a:xfrm>
            <a:off x="7800975" y="3498850"/>
            <a:ext cx="293688" cy="368300"/>
          </a:xfrm>
          <a:prstGeom prst="rect">
            <a:avLst/>
          </a:prstGeom>
          <a:noFill/>
          <a:ln w="12700">
            <a:solidFill>
              <a:schemeClr val="tx1"/>
            </a:solidFill>
            <a:miter lim="800000"/>
            <a:headEnd/>
            <a:tailEnd/>
          </a:ln>
        </p:spPr>
        <p:txBody>
          <a:bodyPr wrap="none" anchor="ctr"/>
          <a:lstStyle/>
          <a:p>
            <a:endParaRPr lang="en-US"/>
          </a:p>
        </p:txBody>
      </p:sp>
      <p:sp>
        <p:nvSpPr>
          <p:cNvPr id="178271" name="Rectangle 92"/>
          <p:cNvSpPr>
            <a:spLocks noChangeArrowheads="1"/>
          </p:cNvSpPr>
          <p:nvPr/>
        </p:nvSpPr>
        <p:spPr bwMode="auto">
          <a:xfrm>
            <a:off x="8105775" y="3498850"/>
            <a:ext cx="293688" cy="368300"/>
          </a:xfrm>
          <a:prstGeom prst="rect">
            <a:avLst/>
          </a:prstGeom>
          <a:noFill/>
          <a:ln w="12700">
            <a:solidFill>
              <a:schemeClr val="tx1"/>
            </a:solidFill>
            <a:miter lim="800000"/>
            <a:headEnd/>
            <a:tailEnd/>
          </a:ln>
        </p:spPr>
        <p:txBody>
          <a:bodyPr wrap="none" anchor="ctr"/>
          <a:lstStyle/>
          <a:p>
            <a:endParaRPr lang="en-US"/>
          </a:p>
        </p:txBody>
      </p:sp>
      <p:sp>
        <p:nvSpPr>
          <p:cNvPr id="178272" name="Rectangle 93"/>
          <p:cNvSpPr>
            <a:spLocks noChangeArrowheads="1"/>
          </p:cNvSpPr>
          <p:nvPr/>
        </p:nvSpPr>
        <p:spPr bwMode="auto">
          <a:xfrm>
            <a:off x="7800975" y="3117850"/>
            <a:ext cx="598488" cy="368300"/>
          </a:xfrm>
          <a:prstGeom prst="rect">
            <a:avLst/>
          </a:prstGeom>
          <a:noFill/>
          <a:ln w="12700">
            <a:solidFill>
              <a:schemeClr val="tx1"/>
            </a:solidFill>
            <a:miter lim="800000"/>
            <a:headEnd/>
            <a:tailEnd/>
          </a:ln>
        </p:spPr>
        <p:txBody>
          <a:bodyPr wrap="none" anchor="ctr"/>
          <a:lstStyle/>
          <a:p>
            <a:endParaRPr lang="en-US"/>
          </a:p>
        </p:txBody>
      </p:sp>
      <p:sp>
        <p:nvSpPr>
          <p:cNvPr id="178273" name="Rectangle 94"/>
          <p:cNvSpPr>
            <a:spLocks noChangeArrowheads="1"/>
          </p:cNvSpPr>
          <p:nvPr/>
        </p:nvSpPr>
        <p:spPr bwMode="auto">
          <a:xfrm>
            <a:off x="7904163" y="4033838"/>
            <a:ext cx="371475" cy="431800"/>
          </a:xfrm>
          <a:prstGeom prst="rect">
            <a:avLst/>
          </a:prstGeom>
          <a:noFill/>
          <a:ln w="9525">
            <a:noFill/>
            <a:miter lim="800000"/>
            <a:headEnd/>
            <a:tailEnd/>
          </a:ln>
        </p:spPr>
        <p:txBody>
          <a:bodyPr wrap="none" lIns="92075" tIns="46038" rIns="92075" bIns="46038">
            <a:spAutoFit/>
          </a:bodyPr>
          <a:lstStyle/>
          <a:p>
            <a:pPr algn="ctr" eaLnBrk="0" hangingPunct="0">
              <a:lnSpc>
                <a:spcPct val="110000"/>
              </a:lnSpc>
            </a:pPr>
            <a:r>
              <a:rPr lang="en-US" sz="2000">
                <a:latin typeface="Arial" pitchFamily="34" charset="0"/>
              </a:rPr>
              <a:t>A</a:t>
            </a:r>
          </a:p>
        </p:txBody>
      </p:sp>
      <p:sp>
        <p:nvSpPr>
          <p:cNvPr id="178274" name="Rectangle 95"/>
          <p:cNvSpPr>
            <a:spLocks noChangeArrowheads="1"/>
          </p:cNvSpPr>
          <p:nvPr/>
        </p:nvSpPr>
        <p:spPr bwMode="auto">
          <a:xfrm>
            <a:off x="7800975" y="4413250"/>
            <a:ext cx="293688" cy="368300"/>
          </a:xfrm>
          <a:prstGeom prst="rect">
            <a:avLst/>
          </a:prstGeom>
          <a:noFill/>
          <a:ln w="12700">
            <a:solidFill>
              <a:schemeClr val="tx1"/>
            </a:solidFill>
            <a:miter lim="800000"/>
            <a:headEnd/>
            <a:tailEnd/>
          </a:ln>
        </p:spPr>
        <p:txBody>
          <a:bodyPr wrap="none" anchor="ctr"/>
          <a:lstStyle/>
          <a:p>
            <a:endParaRPr lang="en-US"/>
          </a:p>
        </p:txBody>
      </p:sp>
      <p:sp>
        <p:nvSpPr>
          <p:cNvPr id="178275" name="Rectangle 96"/>
          <p:cNvSpPr>
            <a:spLocks noChangeArrowheads="1"/>
          </p:cNvSpPr>
          <p:nvPr/>
        </p:nvSpPr>
        <p:spPr bwMode="auto">
          <a:xfrm>
            <a:off x="8105775" y="4413250"/>
            <a:ext cx="293688" cy="368300"/>
          </a:xfrm>
          <a:prstGeom prst="rect">
            <a:avLst/>
          </a:prstGeom>
          <a:noFill/>
          <a:ln w="12700">
            <a:solidFill>
              <a:schemeClr val="tx1"/>
            </a:solidFill>
            <a:miter lim="800000"/>
            <a:headEnd/>
            <a:tailEnd/>
          </a:ln>
        </p:spPr>
        <p:txBody>
          <a:bodyPr wrap="none" anchor="ctr"/>
          <a:lstStyle/>
          <a:p>
            <a:endParaRPr lang="en-US"/>
          </a:p>
        </p:txBody>
      </p:sp>
      <p:sp>
        <p:nvSpPr>
          <p:cNvPr id="178276" name="Rectangle 97"/>
          <p:cNvSpPr>
            <a:spLocks noChangeArrowheads="1"/>
          </p:cNvSpPr>
          <p:nvPr/>
        </p:nvSpPr>
        <p:spPr bwMode="auto">
          <a:xfrm>
            <a:off x="7800975" y="4032250"/>
            <a:ext cx="598488" cy="368300"/>
          </a:xfrm>
          <a:prstGeom prst="rect">
            <a:avLst/>
          </a:prstGeom>
          <a:noFill/>
          <a:ln w="12700">
            <a:solidFill>
              <a:schemeClr val="tx1"/>
            </a:solidFill>
            <a:miter lim="800000"/>
            <a:headEnd/>
            <a:tailEnd/>
          </a:ln>
        </p:spPr>
        <p:txBody>
          <a:bodyPr wrap="none" anchor="ctr"/>
          <a:lstStyle/>
          <a:p>
            <a:endParaRPr lang="en-US"/>
          </a:p>
        </p:txBody>
      </p:sp>
      <p:sp>
        <p:nvSpPr>
          <p:cNvPr id="178277" name="Rectangle 98"/>
          <p:cNvSpPr>
            <a:spLocks noChangeArrowheads="1"/>
          </p:cNvSpPr>
          <p:nvPr/>
        </p:nvSpPr>
        <p:spPr bwMode="auto">
          <a:xfrm>
            <a:off x="7904163" y="4948238"/>
            <a:ext cx="371475" cy="431800"/>
          </a:xfrm>
          <a:prstGeom prst="rect">
            <a:avLst/>
          </a:prstGeom>
          <a:noFill/>
          <a:ln w="9525">
            <a:noFill/>
            <a:miter lim="800000"/>
            <a:headEnd/>
            <a:tailEnd/>
          </a:ln>
        </p:spPr>
        <p:txBody>
          <a:bodyPr wrap="none" lIns="92075" tIns="46038" rIns="92075" bIns="46038">
            <a:spAutoFit/>
          </a:bodyPr>
          <a:lstStyle/>
          <a:p>
            <a:pPr algn="ctr" eaLnBrk="0" hangingPunct="0">
              <a:lnSpc>
                <a:spcPct val="110000"/>
              </a:lnSpc>
            </a:pPr>
            <a:r>
              <a:rPr lang="en-US" sz="2000">
                <a:latin typeface="Arial" pitchFamily="34" charset="0"/>
              </a:rPr>
              <a:t>A</a:t>
            </a:r>
          </a:p>
        </p:txBody>
      </p:sp>
      <p:sp>
        <p:nvSpPr>
          <p:cNvPr id="178278" name="Rectangle 99"/>
          <p:cNvSpPr>
            <a:spLocks noChangeArrowheads="1"/>
          </p:cNvSpPr>
          <p:nvPr/>
        </p:nvSpPr>
        <p:spPr bwMode="auto">
          <a:xfrm>
            <a:off x="7800975" y="5327650"/>
            <a:ext cx="293688" cy="368300"/>
          </a:xfrm>
          <a:prstGeom prst="rect">
            <a:avLst/>
          </a:prstGeom>
          <a:noFill/>
          <a:ln w="12700">
            <a:solidFill>
              <a:schemeClr val="tx1"/>
            </a:solidFill>
            <a:miter lim="800000"/>
            <a:headEnd/>
            <a:tailEnd/>
          </a:ln>
        </p:spPr>
        <p:txBody>
          <a:bodyPr wrap="none" anchor="ctr"/>
          <a:lstStyle/>
          <a:p>
            <a:endParaRPr lang="en-US"/>
          </a:p>
        </p:txBody>
      </p:sp>
      <p:sp>
        <p:nvSpPr>
          <p:cNvPr id="178279" name="Rectangle 100"/>
          <p:cNvSpPr>
            <a:spLocks noChangeArrowheads="1"/>
          </p:cNvSpPr>
          <p:nvPr/>
        </p:nvSpPr>
        <p:spPr bwMode="auto">
          <a:xfrm>
            <a:off x="8105775" y="5327650"/>
            <a:ext cx="293688" cy="368300"/>
          </a:xfrm>
          <a:prstGeom prst="rect">
            <a:avLst/>
          </a:prstGeom>
          <a:noFill/>
          <a:ln w="12700">
            <a:solidFill>
              <a:schemeClr val="tx1"/>
            </a:solidFill>
            <a:miter lim="800000"/>
            <a:headEnd/>
            <a:tailEnd/>
          </a:ln>
        </p:spPr>
        <p:txBody>
          <a:bodyPr wrap="none" anchor="ctr"/>
          <a:lstStyle/>
          <a:p>
            <a:endParaRPr lang="en-US"/>
          </a:p>
        </p:txBody>
      </p:sp>
      <p:sp>
        <p:nvSpPr>
          <p:cNvPr id="178280" name="Rectangle 101"/>
          <p:cNvSpPr>
            <a:spLocks noChangeArrowheads="1"/>
          </p:cNvSpPr>
          <p:nvPr/>
        </p:nvSpPr>
        <p:spPr bwMode="auto">
          <a:xfrm>
            <a:off x="7800975" y="4946650"/>
            <a:ext cx="598488" cy="368300"/>
          </a:xfrm>
          <a:prstGeom prst="rect">
            <a:avLst/>
          </a:prstGeom>
          <a:noFill/>
          <a:ln w="12700">
            <a:solidFill>
              <a:schemeClr val="tx1"/>
            </a:solidFill>
            <a:miter lim="800000"/>
            <a:headEnd/>
            <a:tailEnd/>
          </a:ln>
        </p:spPr>
        <p:txBody>
          <a:bodyPr wrap="none" anchor="ctr"/>
          <a:lstStyle/>
          <a:p>
            <a:endParaRPr lang="en-US"/>
          </a:p>
        </p:txBody>
      </p:sp>
      <p:grpSp>
        <p:nvGrpSpPr>
          <p:cNvPr id="2" name="Group 105"/>
          <p:cNvGrpSpPr>
            <a:grpSpLocks/>
          </p:cNvGrpSpPr>
          <p:nvPr/>
        </p:nvGrpSpPr>
        <p:grpSpPr bwMode="auto">
          <a:xfrm>
            <a:off x="4765675" y="2667001"/>
            <a:ext cx="187949" cy="239713"/>
            <a:chOff x="3168" y="1680"/>
            <a:chExt cx="133" cy="151"/>
          </a:xfrm>
          <a:solidFill>
            <a:schemeClr val="bg1"/>
          </a:solidFill>
        </p:grpSpPr>
        <p:sp>
          <p:nvSpPr>
            <p:cNvPr id="203821" name="Freeform 106"/>
            <p:cNvSpPr>
              <a:spLocks/>
            </p:cNvSpPr>
            <p:nvPr/>
          </p:nvSpPr>
          <p:spPr bwMode="auto">
            <a:xfrm>
              <a:off x="3189" y="1680"/>
              <a:ext cx="109" cy="145"/>
            </a:xfrm>
            <a:custGeom>
              <a:avLst/>
              <a:gdLst>
                <a:gd name="T0" fmla="*/ 0 w 109"/>
                <a:gd name="T1" fmla="*/ 7 h 145"/>
                <a:gd name="T2" fmla="*/ 27 w 109"/>
                <a:gd name="T3" fmla="*/ 0 h 145"/>
                <a:gd name="T4" fmla="*/ 42 w 109"/>
                <a:gd name="T5" fmla="*/ 27 h 145"/>
                <a:gd name="T6" fmla="*/ 59 w 109"/>
                <a:gd name="T7" fmla="*/ 48 h 145"/>
                <a:gd name="T8" fmla="*/ 69 w 109"/>
                <a:gd name="T9" fmla="*/ 68 h 145"/>
                <a:gd name="T10" fmla="*/ 75 w 109"/>
                <a:gd name="T11" fmla="*/ 95 h 145"/>
                <a:gd name="T12" fmla="*/ 92 w 109"/>
                <a:gd name="T13" fmla="*/ 124 h 145"/>
                <a:gd name="T14" fmla="*/ 96 w 109"/>
                <a:gd name="T15" fmla="*/ 144 h 145"/>
                <a:gd name="T16" fmla="*/ 108 w 109"/>
                <a:gd name="T17" fmla="*/ 144 h 1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9"/>
                <a:gd name="T28" fmla="*/ 0 h 145"/>
                <a:gd name="T29" fmla="*/ 109 w 109"/>
                <a:gd name="T30" fmla="*/ 145 h 1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9" h="145">
                  <a:moveTo>
                    <a:pt x="0" y="7"/>
                  </a:moveTo>
                  <a:lnTo>
                    <a:pt x="27" y="0"/>
                  </a:lnTo>
                  <a:lnTo>
                    <a:pt x="42" y="27"/>
                  </a:lnTo>
                  <a:lnTo>
                    <a:pt x="59" y="48"/>
                  </a:lnTo>
                  <a:lnTo>
                    <a:pt x="69" y="68"/>
                  </a:lnTo>
                  <a:lnTo>
                    <a:pt x="75" y="95"/>
                  </a:lnTo>
                  <a:lnTo>
                    <a:pt x="92" y="124"/>
                  </a:lnTo>
                  <a:lnTo>
                    <a:pt x="96" y="144"/>
                  </a:lnTo>
                  <a:lnTo>
                    <a:pt x="108" y="144"/>
                  </a:lnTo>
                </a:path>
              </a:pathLst>
            </a:custGeom>
            <a:grpFill/>
            <a:ln w="38100" cap="rnd">
              <a:solidFill>
                <a:srgbClr val="FF0000"/>
              </a:solidFill>
              <a:round/>
              <a:headEnd type="none" w="sm" len="sm"/>
              <a:tailEnd type="none" w="sm" len="sm"/>
            </a:ln>
          </p:spPr>
          <p:txBody>
            <a:bodyPr/>
            <a:lstStyle/>
            <a:p>
              <a:pPr>
                <a:defRPr/>
              </a:pPr>
              <a:endParaRPr lang="en-US">
                <a:cs typeface="+mn-cs"/>
              </a:endParaRPr>
            </a:p>
          </p:txBody>
        </p:sp>
        <p:sp>
          <p:nvSpPr>
            <p:cNvPr id="203822" name="Freeform 107"/>
            <p:cNvSpPr>
              <a:spLocks/>
            </p:cNvSpPr>
            <p:nvPr/>
          </p:nvSpPr>
          <p:spPr bwMode="auto">
            <a:xfrm>
              <a:off x="3168" y="1680"/>
              <a:ext cx="133" cy="151"/>
            </a:xfrm>
            <a:custGeom>
              <a:avLst/>
              <a:gdLst>
                <a:gd name="T0" fmla="*/ 21 w 133"/>
                <a:gd name="T1" fmla="*/ 144 h 151"/>
                <a:gd name="T2" fmla="*/ 0 w 133"/>
                <a:gd name="T3" fmla="*/ 150 h 151"/>
                <a:gd name="T4" fmla="*/ 21 w 133"/>
                <a:gd name="T5" fmla="*/ 144 h 151"/>
                <a:gd name="T6" fmla="*/ 27 w 133"/>
                <a:gd name="T7" fmla="*/ 131 h 151"/>
                <a:gd name="T8" fmla="*/ 35 w 133"/>
                <a:gd name="T9" fmla="*/ 131 h 151"/>
                <a:gd name="T10" fmla="*/ 39 w 133"/>
                <a:gd name="T11" fmla="*/ 122 h 151"/>
                <a:gd name="T12" fmla="*/ 45 w 133"/>
                <a:gd name="T13" fmla="*/ 112 h 151"/>
                <a:gd name="T14" fmla="*/ 53 w 133"/>
                <a:gd name="T15" fmla="*/ 106 h 151"/>
                <a:gd name="T16" fmla="*/ 60 w 133"/>
                <a:gd name="T17" fmla="*/ 96 h 151"/>
                <a:gd name="T18" fmla="*/ 68 w 133"/>
                <a:gd name="T19" fmla="*/ 93 h 151"/>
                <a:gd name="T20" fmla="*/ 71 w 133"/>
                <a:gd name="T21" fmla="*/ 86 h 151"/>
                <a:gd name="T22" fmla="*/ 81 w 133"/>
                <a:gd name="T23" fmla="*/ 74 h 151"/>
                <a:gd name="T24" fmla="*/ 89 w 133"/>
                <a:gd name="T25" fmla="*/ 67 h 151"/>
                <a:gd name="T26" fmla="*/ 92 w 133"/>
                <a:gd name="T27" fmla="*/ 58 h 151"/>
                <a:gd name="T28" fmla="*/ 96 w 133"/>
                <a:gd name="T29" fmla="*/ 51 h 151"/>
                <a:gd name="T30" fmla="*/ 104 w 133"/>
                <a:gd name="T31" fmla="*/ 42 h 151"/>
                <a:gd name="T32" fmla="*/ 107 w 133"/>
                <a:gd name="T33" fmla="*/ 35 h 151"/>
                <a:gd name="T34" fmla="*/ 114 w 133"/>
                <a:gd name="T35" fmla="*/ 26 h 151"/>
                <a:gd name="T36" fmla="*/ 117 w 133"/>
                <a:gd name="T37" fmla="*/ 19 h 151"/>
                <a:gd name="T38" fmla="*/ 125 w 133"/>
                <a:gd name="T39" fmla="*/ 16 h 151"/>
                <a:gd name="T40" fmla="*/ 132 w 133"/>
                <a:gd name="T41" fmla="*/ 6 h 151"/>
                <a:gd name="T42" fmla="*/ 128 w 133"/>
                <a:gd name="T43" fmla="*/ 0 h 15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3"/>
                <a:gd name="T67" fmla="*/ 0 h 151"/>
                <a:gd name="T68" fmla="*/ 133 w 133"/>
                <a:gd name="T69" fmla="*/ 151 h 15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3" h="151">
                  <a:moveTo>
                    <a:pt x="21" y="144"/>
                  </a:moveTo>
                  <a:lnTo>
                    <a:pt x="0" y="150"/>
                  </a:lnTo>
                  <a:lnTo>
                    <a:pt x="21" y="144"/>
                  </a:lnTo>
                  <a:lnTo>
                    <a:pt x="27" y="131"/>
                  </a:lnTo>
                  <a:lnTo>
                    <a:pt x="35" y="131"/>
                  </a:lnTo>
                  <a:lnTo>
                    <a:pt x="39" y="122"/>
                  </a:lnTo>
                  <a:lnTo>
                    <a:pt x="45" y="112"/>
                  </a:lnTo>
                  <a:lnTo>
                    <a:pt x="53" y="106"/>
                  </a:lnTo>
                  <a:lnTo>
                    <a:pt x="60" y="96"/>
                  </a:lnTo>
                  <a:lnTo>
                    <a:pt x="68" y="93"/>
                  </a:lnTo>
                  <a:lnTo>
                    <a:pt x="71" y="86"/>
                  </a:lnTo>
                  <a:lnTo>
                    <a:pt x="81" y="74"/>
                  </a:lnTo>
                  <a:lnTo>
                    <a:pt x="89" y="67"/>
                  </a:lnTo>
                  <a:lnTo>
                    <a:pt x="92" y="58"/>
                  </a:lnTo>
                  <a:lnTo>
                    <a:pt x="96" y="51"/>
                  </a:lnTo>
                  <a:lnTo>
                    <a:pt x="104" y="42"/>
                  </a:lnTo>
                  <a:lnTo>
                    <a:pt x="107" y="35"/>
                  </a:lnTo>
                  <a:lnTo>
                    <a:pt x="114" y="26"/>
                  </a:lnTo>
                  <a:lnTo>
                    <a:pt x="117" y="19"/>
                  </a:lnTo>
                  <a:lnTo>
                    <a:pt x="125" y="16"/>
                  </a:lnTo>
                  <a:lnTo>
                    <a:pt x="132" y="6"/>
                  </a:lnTo>
                  <a:lnTo>
                    <a:pt x="128" y="0"/>
                  </a:lnTo>
                </a:path>
              </a:pathLst>
            </a:custGeom>
            <a:grpFill/>
            <a:ln w="38100" cap="rnd">
              <a:solidFill>
                <a:srgbClr val="FF0000"/>
              </a:solidFill>
              <a:round/>
              <a:headEnd type="none" w="sm" len="sm"/>
              <a:tailEnd type="none" w="sm" len="sm"/>
            </a:ln>
          </p:spPr>
          <p:txBody>
            <a:bodyPr/>
            <a:lstStyle/>
            <a:p>
              <a:pPr>
                <a:defRPr/>
              </a:pPr>
              <a:endParaRPr lang="en-US">
                <a:cs typeface="+mn-cs"/>
              </a:endParaRPr>
            </a:p>
          </p:txBody>
        </p:sp>
      </p:grpSp>
      <p:sp>
        <p:nvSpPr>
          <p:cNvPr id="178282" name="Freeform 108"/>
          <p:cNvSpPr>
            <a:spLocks/>
          </p:cNvSpPr>
          <p:nvPr/>
        </p:nvSpPr>
        <p:spPr bwMode="auto">
          <a:xfrm>
            <a:off x="5091113" y="2662238"/>
            <a:ext cx="163512" cy="230187"/>
          </a:xfrm>
          <a:custGeom>
            <a:avLst/>
            <a:gdLst>
              <a:gd name="T0" fmla="*/ 169315266 w 116"/>
              <a:gd name="T1" fmla="*/ 7561246 h 145"/>
              <a:gd name="T2" fmla="*/ 147404664 w 116"/>
              <a:gd name="T3" fmla="*/ 22682147 h 145"/>
              <a:gd name="T4" fmla="*/ 133461041 w 116"/>
              <a:gd name="T5" fmla="*/ 15120904 h 145"/>
              <a:gd name="T6" fmla="*/ 121509162 w 116"/>
              <a:gd name="T7" fmla="*/ 15120904 h 145"/>
              <a:gd name="T8" fmla="*/ 105573794 w 116"/>
              <a:gd name="T9" fmla="*/ 7561246 h 145"/>
              <a:gd name="T10" fmla="*/ 93621916 w 116"/>
              <a:gd name="T11" fmla="*/ 7561246 h 145"/>
              <a:gd name="T12" fmla="*/ 79678271 w 116"/>
              <a:gd name="T13" fmla="*/ 7561246 h 145"/>
              <a:gd name="T14" fmla="*/ 67726393 w 116"/>
              <a:gd name="T15" fmla="*/ 0 h 145"/>
              <a:gd name="T16" fmla="*/ 51791025 w 116"/>
              <a:gd name="T17" fmla="*/ 0 h 145"/>
              <a:gd name="T18" fmla="*/ 39839135 w 116"/>
              <a:gd name="T19" fmla="*/ 0 h 145"/>
              <a:gd name="T20" fmla="*/ 25895512 w 116"/>
              <a:gd name="T21" fmla="*/ 15120904 h 145"/>
              <a:gd name="T22" fmla="*/ 19918863 w 116"/>
              <a:gd name="T23" fmla="*/ 32762752 h 145"/>
              <a:gd name="T24" fmla="*/ 13943629 w 116"/>
              <a:gd name="T25" fmla="*/ 55443319 h 145"/>
              <a:gd name="T26" fmla="*/ 13943629 w 116"/>
              <a:gd name="T27" fmla="*/ 73085160 h 145"/>
              <a:gd name="T28" fmla="*/ 3983491 w 116"/>
              <a:gd name="T29" fmla="*/ 103326957 h 145"/>
              <a:gd name="T30" fmla="*/ 3983491 w 116"/>
              <a:gd name="T31" fmla="*/ 128528479 h 145"/>
              <a:gd name="T32" fmla="*/ 0 w 116"/>
              <a:gd name="T33" fmla="*/ 161289631 h 145"/>
              <a:gd name="T34" fmla="*/ 0 w 116"/>
              <a:gd name="T35" fmla="*/ 183971773 h 145"/>
              <a:gd name="T36" fmla="*/ 0 w 116"/>
              <a:gd name="T37" fmla="*/ 216732975 h 145"/>
              <a:gd name="T38" fmla="*/ 0 w 116"/>
              <a:gd name="T39" fmla="*/ 249495715 h 145"/>
              <a:gd name="T40" fmla="*/ 0 w 116"/>
              <a:gd name="T41" fmla="*/ 274697212 h 145"/>
              <a:gd name="T42" fmla="*/ 3983491 w 116"/>
              <a:gd name="T43" fmla="*/ 297377766 h 145"/>
              <a:gd name="T44" fmla="*/ 9960136 w 116"/>
              <a:gd name="T45" fmla="*/ 315019607 h 145"/>
              <a:gd name="T46" fmla="*/ 25895512 w 116"/>
              <a:gd name="T47" fmla="*/ 330140506 h 145"/>
              <a:gd name="T48" fmla="*/ 39839135 w 116"/>
              <a:gd name="T49" fmla="*/ 345261404 h 145"/>
              <a:gd name="T50" fmla="*/ 57766259 w 116"/>
              <a:gd name="T51" fmla="*/ 355342003 h 145"/>
              <a:gd name="T52" fmla="*/ 79678271 w 116"/>
              <a:gd name="T53" fmla="*/ 355342003 h 145"/>
              <a:gd name="T54" fmla="*/ 93621916 w 116"/>
              <a:gd name="T55" fmla="*/ 362901658 h 145"/>
              <a:gd name="T56" fmla="*/ 111549029 w 116"/>
              <a:gd name="T57" fmla="*/ 362901658 h 145"/>
              <a:gd name="T58" fmla="*/ 125492652 w 116"/>
              <a:gd name="T59" fmla="*/ 362901658 h 145"/>
              <a:gd name="T60" fmla="*/ 143421174 w 116"/>
              <a:gd name="T61" fmla="*/ 362901658 h 145"/>
              <a:gd name="T62" fmla="*/ 165331776 w 116"/>
              <a:gd name="T63" fmla="*/ 345261404 h 145"/>
              <a:gd name="T64" fmla="*/ 191227322 w 116"/>
              <a:gd name="T65" fmla="*/ 322579263 h 145"/>
              <a:gd name="T66" fmla="*/ 201187455 w 116"/>
              <a:gd name="T67" fmla="*/ 297377766 h 145"/>
              <a:gd name="T68" fmla="*/ 213139334 w 116"/>
              <a:gd name="T69" fmla="*/ 264616613 h 145"/>
              <a:gd name="T70" fmla="*/ 223098058 w 116"/>
              <a:gd name="T71" fmla="*/ 224294218 h 145"/>
              <a:gd name="T72" fmla="*/ 229074701 w 116"/>
              <a:gd name="T73" fmla="*/ 194052371 h 145"/>
              <a:gd name="T74" fmla="*/ 229074701 w 116"/>
              <a:gd name="T75" fmla="*/ 168850874 h 145"/>
              <a:gd name="T76" fmla="*/ 229074701 w 116"/>
              <a:gd name="T77" fmla="*/ 143649377 h 145"/>
              <a:gd name="T78" fmla="*/ 229074701 w 116"/>
              <a:gd name="T79" fmla="*/ 120967236 h 145"/>
              <a:gd name="T80" fmla="*/ 223098058 w 116"/>
              <a:gd name="T81" fmla="*/ 103326957 h 145"/>
              <a:gd name="T82" fmla="*/ 197203966 w 116"/>
              <a:gd name="T83" fmla="*/ 88206059 h 145"/>
              <a:gd name="T84" fmla="*/ 169315266 w 116"/>
              <a:gd name="T85" fmla="*/ 63004561 h 145"/>
              <a:gd name="T86" fmla="*/ 153379898 w 116"/>
              <a:gd name="T87" fmla="*/ 55443319 h 145"/>
              <a:gd name="T88" fmla="*/ 137444530 w 116"/>
              <a:gd name="T89" fmla="*/ 47883651 h 145"/>
              <a:gd name="T90" fmla="*/ 169315266 w 116"/>
              <a:gd name="T91" fmla="*/ 7561246 h 14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6"/>
              <a:gd name="T139" fmla="*/ 0 h 145"/>
              <a:gd name="T140" fmla="*/ 116 w 116"/>
              <a:gd name="T141" fmla="*/ 145 h 14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6" h="145">
                <a:moveTo>
                  <a:pt x="85" y="3"/>
                </a:moveTo>
                <a:lnTo>
                  <a:pt x="74" y="9"/>
                </a:lnTo>
                <a:lnTo>
                  <a:pt x="67" y="6"/>
                </a:lnTo>
                <a:lnTo>
                  <a:pt x="61" y="6"/>
                </a:lnTo>
                <a:lnTo>
                  <a:pt x="53" y="3"/>
                </a:lnTo>
                <a:lnTo>
                  <a:pt x="47" y="3"/>
                </a:lnTo>
                <a:lnTo>
                  <a:pt x="40" y="3"/>
                </a:lnTo>
                <a:lnTo>
                  <a:pt x="34" y="0"/>
                </a:lnTo>
                <a:lnTo>
                  <a:pt x="26" y="0"/>
                </a:lnTo>
                <a:lnTo>
                  <a:pt x="20" y="0"/>
                </a:lnTo>
                <a:lnTo>
                  <a:pt x="13" y="6"/>
                </a:lnTo>
                <a:lnTo>
                  <a:pt x="10" y="13"/>
                </a:lnTo>
                <a:lnTo>
                  <a:pt x="7" y="22"/>
                </a:lnTo>
                <a:lnTo>
                  <a:pt x="7" y="29"/>
                </a:lnTo>
                <a:lnTo>
                  <a:pt x="2" y="41"/>
                </a:lnTo>
                <a:lnTo>
                  <a:pt x="2" y="51"/>
                </a:lnTo>
                <a:lnTo>
                  <a:pt x="0" y="64"/>
                </a:lnTo>
                <a:lnTo>
                  <a:pt x="0" y="73"/>
                </a:lnTo>
                <a:lnTo>
                  <a:pt x="0" y="86"/>
                </a:lnTo>
                <a:lnTo>
                  <a:pt x="0" y="99"/>
                </a:lnTo>
                <a:lnTo>
                  <a:pt x="0" y="109"/>
                </a:lnTo>
                <a:lnTo>
                  <a:pt x="2" y="118"/>
                </a:lnTo>
                <a:lnTo>
                  <a:pt x="5" y="125"/>
                </a:lnTo>
                <a:lnTo>
                  <a:pt x="13" y="131"/>
                </a:lnTo>
                <a:lnTo>
                  <a:pt x="20" y="137"/>
                </a:lnTo>
                <a:lnTo>
                  <a:pt x="29" y="141"/>
                </a:lnTo>
                <a:lnTo>
                  <a:pt x="40" y="141"/>
                </a:lnTo>
                <a:lnTo>
                  <a:pt x="47" y="144"/>
                </a:lnTo>
                <a:lnTo>
                  <a:pt x="56" y="144"/>
                </a:lnTo>
                <a:lnTo>
                  <a:pt x="63" y="144"/>
                </a:lnTo>
                <a:lnTo>
                  <a:pt x="72" y="144"/>
                </a:lnTo>
                <a:lnTo>
                  <a:pt x="83" y="137"/>
                </a:lnTo>
                <a:lnTo>
                  <a:pt x="96" y="128"/>
                </a:lnTo>
                <a:lnTo>
                  <a:pt x="101" y="118"/>
                </a:lnTo>
                <a:lnTo>
                  <a:pt x="107" y="105"/>
                </a:lnTo>
                <a:lnTo>
                  <a:pt x="112" y="89"/>
                </a:lnTo>
                <a:lnTo>
                  <a:pt x="115" y="77"/>
                </a:lnTo>
                <a:lnTo>
                  <a:pt x="115" y="67"/>
                </a:lnTo>
                <a:lnTo>
                  <a:pt x="115" y="57"/>
                </a:lnTo>
                <a:lnTo>
                  <a:pt x="115" y="48"/>
                </a:lnTo>
                <a:lnTo>
                  <a:pt x="112" y="41"/>
                </a:lnTo>
                <a:lnTo>
                  <a:pt x="99" y="35"/>
                </a:lnTo>
                <a:lnTo>
                  <a:pt x="85" y="25"/>
                </a:lnTo>
                <a:lnTo>
                  <a:pt x="77" y="22"/>
                </a:lnTo>
                <a:lnTo>
                  <a:pt x="69" y="19"/>
                </a:lnTo>
                <a:lnTo>
                  <a:pt x="85" y="3"/>
                </a:lnTo>
              </a:path>
            </a:pathLst>
          </a:custGeom>
          <a:solidFill>
            <a:schemeClr val="bg1"/>
          </a:solidFill>
          <a:ln w="38100" cap="rnd">
            <a:solidFill>
              <a:srgbClr val="FF0000"/>
            </a:solidFill>
            <a:round/>
            <a:headEnd type="none" w="sm" len="sm"/>
            <a:tailEnd type="none" w="sm" len="sm"/>
          </a:ln>
        </p:spPr>
        <p:txBody>
          <a:bodyPr/>
          <a:lstStyle/>
          <a:p>
            <a:endParaRPr lang="en-US"/>
          </a:p>
        </p:txBody>
      </p:sp>
      <p:grpSp>
        <p:nvGrpSpPr>
          <p:cNvPr id="178283" name="Group 110"/>
          <p:cNvGrpSpPr>
            <a:grpSpLocks/>
          </p:cNvGrpSpPr>
          <p:nvPr/>
        </p:nvGrpSpPr>
        <p:grpSpPr bwMode="auto">
          <a:xfrm>
            <a:off x="4765675" y="3581400"/>
            <a:ext cx="187325" cy="239713"/>
            <a:chOff x="3168" y="2256"/>
            <a:chExt cx="133" cy="151"/>
          </a:xfrm>
        </p:grpSpPr>
        <p:sp>
          <p:nvSpPr>
            <p:cNvPr id="178305" name="Freeform 111"/>
            <p:cNvSpPr>
              <a:spLocks/>
            </p:cNvSpPr>
            <p:nvPr/>
          </p:nvSpPr>
          <p:spPr bwMode="auto">
            <a:xfrm>
              <a:off x="3189" y="2261"/>
              <a:ext cx="109" cy="145"/>
            </a:xfrm>
            <a:custGeom>
              <a:avLst/>
              <a:gdLst>
                <a:gd name="T0" fmla="*/ 0 w 109"/>
                <a:gd name="T1" fmla="*/ 137 h 145"/>
                <a:gd name="T2" fmla="*/ 27 w 109"/>
                <a:gd name="T3" fmla="*/ 144 h 145"/>
                <a:gd name="T4" fmla="*/ 42 w 109"/>
                <a:gd name="T5" fmla="*/ 117 h 145"/>
                <a:gd name="T6" fmla="*/ 59 w 109"/>
                <a:gd name="T7" fmla="*/ 96 h 145"/>
                <a:gd name="T8" fmla="*/ 69 w 109"/>
                <a:gd name="T9" fmla="*/ 76 h 145"/>
                <a:gd name="T10" fmla="*/ 75 w 109"/>
                <a:gd name="T11" fmla="*/ 49 h 145"/>
                <a:gd name="T12" fmla="*/ 92 w 109"/>
                <a:gd name="T13" fmla="*/ 20 h 145"/>
                <a:gd name="T14" fmla="*/ 96 w 109"/>
                <a:gd name="T15" fmla="*/ 0 h 145"/>
                <a:gd name="T16" fmla="*/ 108 w 109"/>
                <a:gd name="T17" fmla="*/ 0 h 1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9"/>
                <a:gd name="T28" fmla="*/ 0 h 145"/>
                <a:gd name="T29" fmla="*/ 109 w 109"/>
                <a:gd name="T30" fmla="*/ 145 h 1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9" h="145">
                  <a:moveTo>
                    <a:pt x="0" y="137"/>
                  </a:moveTo>
                  <a:lnTo>
                    <a:pt x="27" y="144"/>
                  </a:lnTo>
                  <a:lnTo>
                    <a:pt x="42" y="117"/>
                  </a:lnTo>
                  <a:lnTo>
                    <a:pt x="59" y="96"/>
                  </a:lnTo>
                  <a:lnTo>
                    <a:pt x="69" y="76"/>
                  </a:lnTo>
                  <a:lnTo>
                    <a:pt x="75" y="49"/>
                  </a:lnTo>
                  <a:lnTo>
                    <a:pt x="92" y="20"/>
                  </a:lnTo>
                  <a:lnTo>
                    <a:pt x="96" y="0"/>
                  </a:lnTo>
                  <a:lnTo>
                    <a:pt x="108" y="0"/>
                  </a:lnTo>
                </a:path>
              </a:pathLst>
            </a:custGeom>
            <a:noFill/>
            <a:ln w="38100" cap="rnd">
              <a:solidFill>
                <a:srgbClr val="FF0000"/>
              </a:solidFill>
              <a:round/>
              <a:headEnd type="none" w="sm" len="sm"/>
              <a:tailEnd type="none" w="sm" len="sm"/>
            </a:ln>
          </p:spPr>
          <p:txBody>
            <a:bodyPr/>
            <a:lstStyle/>
            <a:p>
              <a:endParaRPr lang="en-US"/>
            </a:p>
          </p:txBody>
        </p:sp>
        <p:sp>
          <p:nvSpPr>
            <p:cNvPr id="178306" name="Freeform 112"/>
            <p:cNvSpPr>
              <a:spLocks/>
            </p:cNvSpPr>
            <p:nvPr/>
          </p:nvSpPr>
          <p:spPr bwMode="auto">
            <a:xfrm>
              <a:off x="3168" y="2256"/>
              <a:ext cx="133" cy="151"/>
            </a:xfrm>
            <a:custGeom>
              <a:avLst/>
              <a:gdLst>
                <a:gd name="T0" fmla="*/ 21 w 133"/>
                <a:gd name="T1" fmla="*/ 6 h 151"/>
                <a:gd name="T2" fmla="*/ 0 w 133"/>
                <a:gd name="T3" fmla="*/ 0 h 151"/>
                <a:gd name="T4" fmla="*/ 21 w 133"/>
                <a:gd name="T5" fmla="*/ 6 h 151"/>
                <a:gd name="T6" fmla="*/ 27 w 133"/>
                <a:gd name="T7" fmla="*/ 19 h 151"/>
                <a:gd name="T8" fmla="*/ 35 w 133"/>
                <a:gd name="T9" fmla="*/ 19 h 151"/>
                <a:gd name="T10" fmla="*/ 39 w 133"/>
                <a:gd name="T11" fmla="*/ 28 h 151"/>
                <a:gd name="T12" fmla="*/ 45 w 133"/>
                <a:gd name="T13" fmla="*/ 38 h 151"/>
                <a:gd name="T14" fmla="*/ 53 w 133"/>
                <a:gd name="T15" fmla="*/ 44 h 151"/>
                <a:gd name="T16" fmla="*/ 60 w 133"/>
                <a:gd name="T17" fmla="*/ 54 h 151"/>
                <a:gd name="T18" fmla="*/ 68 w 133"/>
                <a:gd name="T19" fmla="*/ 57 h 151"/>
                <a:gd name="T20" fmla="*/ 71 w 133"/>
                <a:gd name="T21" fmla="*/ 64 h 151"/>
                <a:gd name="T22" fmla="*/ 81 w 133"/>
                <a:gd name="T23" fmla="*/ 76 h 151"/>
                <a:gd name="T24" fmla="*/ 89 w 133"/>
                <a:gd name="T25" fmla="*/ 83 h 151"/>
                <a:gd name="T26" fmla="*/ 92 w 133"/>
                <a:gd name="T27" fmla="*/ 92 h 151"/>
                <a:gd name="T28" fmla="*/ 96 w 133"/>
                <a:gd name="T29" fmla="*/ 99 h 151"/>
                <a:gd name="T30" fmla="*/ 104 w 133"/>
                <a:gd name="T31" fmla="*/ 108 h 151"/>
                <a:gd name="T32" fmla="*/ 107 w 133"/>
                <a:gd name="T33" fmla="*/ 115 h 151"/>
                <a:gd name="T34" fmla="*/ 114 w 133"/>
                <a:gd name="T35" fmla="*/ 124 h 151"/>
                <a:gd name="T36" fmla="*/ 117 w 133"/>
                <a:gd name="T37" fmla="*/ 131 h 151"/>
                <a:gd name="T38" fmla="*/ 125 w 133"/>
                <a:gd name="T39" fmla="*/ 134 h 151"/>
                <a:gd name="T40" fmla="*/ 132 w 133"/>
                <a:gd name="T41" fmla="*/ 144 h 151"/>
                <a:gd name="T42" fmla="*/ 128 w 133"/>
                <a:gd name="T43" fmla="*/ 150 h 15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3"/>
                <a:gd name="T67" fmla="*/ 0 h 151"/>
                <a:gd name="T68" fmla="*/ 133 w 133"/>
                <a:gd name="T69" fmla="*/ 151 h 15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3" h="151">
                  <a:moveTo>
                    <a:pt x="21" y="6"/>
                  </a:moveTo>
                  <a:lnTo>
                    <a:pt x="0" y="0"/>
                  </a:lnTo>
                  <a:lnTo>
                    <a:pt x="21" y="6"/>
                  </a:lnTo>
                  <a:lnTo>
                    <a:pt x="27" y="19"/>
                  </a:lnTo>
                  <a:lnTo>
                    <a:pt x="35" y="19"/>
                  </a:lnTo>
                  <a:lnTo>
                    <a:pt x="39" y="28"/>
                  </a:lnTo>
                  <a:lnTo>
                    <a:pt x="45" y="38"/>
                  </a:lnTo>
                  <a:lnTo>
                    <a:pt x="53" y="44"/>
                  </a:lnTo>
                  <a:lnTo>
                    <a:pt x="60" y="54"/>
                  </a:lnTo>
                  <a:lnTo>
                    <a:pt x="68" y="57"/>
                  </a:lnTo>
                  <a:lnTo>
                    <a:pt x="71" y="64"/>
                  </a:lnTo>
                  <a:lnTo>
                    <a:pt x="81" y="76"/>
                  </a:lnTo>
                  <a:lnTo>
                    <a:pt x="89" y="83"/>
                  </a:lnTo>
                  <a:lnTo>
                    <a:pt x="92" y="92"/>
                  </a:lnTo>
                  <a:lnTo>
                    <a:pt x="96" y="99"/>
                  </a:lnTo>
                  <a:lnTo>
                    <a:pt x="104" y="108"/>
                  </a:lnTo>
                  <a:lnTo>
                    <a:pt x="107" y="115"/>
                  </a:lnTo>
                  <a:lnTo>
                    <a:pt x="114" y="124"/>
                  </a:lnTo>
                  <a:lnTo>
                    <a:pt x="117" y="131"/>
                  </a:lnTo>
                  <a:lnTo>
                    <a:pt x="125" y="134"/>
                  </a:lnTo>
                  <a:lnTo>
                    <a:pt x="132" y="144"/>
                  </a:lnTo>
                  <a:lnTo>
                    <a:pt x="128" y="150"/>
                  </a:lnTo>
                </a:path>
              </a:pathLst>
            </a:custGeom>
            <a:solidFill>
              <a:schemeClr val="bg1"/>
            </a:solidFill>
            <a:ln w="38100" cap="rnd">
              <a:solidFill>
                <a:srgbClr val="FF0000"/>
              </a:solidFill>
              <a:round/>
              <a:headEnd type="none" w="sm" len="sm"/>
              <a:tailEnd type="none" w="sm" len="sm"/>
            </a:ln>
          </p:spPr>
          <p:txBody>
            <a:bodyPr/>
            <a:lstStyle/>
            <a:p>
              <a:endParaRPr lang="en-US"/>
            </a:p>
          </p:txBody>
        </p:sp>
      </p:grpSp>
      <p:sp>
        <p:nvSpPr>
          <p:cNvPr id="178284" name="Freeform 113"/>
          <p:cNvSpPr>
            <a:spLocks/>
          </p:cNvSpPr>
          <p:nvPr/>
        </p:nvSpPr>
        <p:spPr bwMode="auto">
          <a:xfrm>
            <a:off x="5091113" y="3576638"/>
            <a:ext cx="163512" cy="230187"/>
          </a:xfrm>
          <a:custGeom>
            <a:avLst/>
            <a:gdLst>
              <a:gd name="T0" fmla="*/ 169315266 w 116"/>
              <a:gd name="T1" fmla="*/ 355342003 h 145"/>
              <a:gd name="T2" fmla="*/ 149396408 w 116"/>
              <a:gd name="T3" fmla="*/ 340221104 h 145"/>
              <a:gd name="T4" fmla="*/ 133461041 w 116"/>
              <a:gd name="T5" fmla="*/ 347780760 h 145"/>
              <a:gd name="T6" fmla="*/ 123500907 w 116"/>
              <a:gd name="T7" fmla="*/ 347780760 h 145"/>
              <a:gd name="T8" fmla="*/ 107565539 w 116"/>
              <a:gd name="T9" fmla="*/ 355342003 h 145"/>
              <a:gd name="T10" fmla="*/ 95613661 w 116"/>
              <a:gd name="T11" fmla="*/ 355342003 h 145"/>
              <a:gd name="T12" fmla="*/ 79678271 w 116"/>
              <a:gd name="T13" fmla="*/ 355342003 h 145"/>
              <a:gd name="T14" fmla="*/ 67726393 w 116"/>
              <a:gd name="T15" fmla="*/ 362901658 h 145"/>
              <a:gd name="T16" fmla="*/ 53782770 w 116"/>
              <a:gd name="T17" fmla="*/ 362901658 h 145"/>
              <a:gd name="T18" fmla="*/ 41830880 w 116"/>
              <a:gd name="T19" fmla="*/ 362901658 h 145"/>
              <a:gd name="T20" fmla="*/ 25895512 w 116"/>
              <a:gd name="T21" fmla="*/ 347780760 h 145"/>
              <a:gd name="T22" fmla="*/ 19918863 w 116"/>
              <a:gd name="T23" fmla="*/ 330140506 h 145"/>
              <a:gd name="T24" fmla="*/ 13943629 w 116"/>
              <a:gd name="T25" fmla="*/ 307458364 h 145"/>
              <a:gd name="T26" fmla="*/ 13943629 w 116"/>
              <a:gd name="T27" fmla="*/ 289818110 h 145"/>
              <a:gd name="T28" fmla="*/ 5975237 w 116"/>
              <a:gd name="T29" fmla="*/ 259576314 h 145"/>
              <a:gd name="T30" fmla="*/ 5975237 w 116"/>
              <a:gd name="T31" fmla="*/ 234374816 h 145"/>
              <a:gd name="T32" fmla="*/ 0 w 116"/>
              <a:gd name="T33" fmla="*/ 201612027 h 145"/>
              <a:gd name="T34" fmla="*/ 0 w 116"/>
              <a:gd name="T35" fmla="*/ 178931473 h 145"/>
              <a:gd name="T36" fmla="*/ 0 w 116"/>
              <a:gd name="T37" fmla="*/ 146168733 h 145"/>
              <a:gd name="T38" fmla="*/ 0 w 116"/>
              <a:gd name="T39" fmla="*/ 113407581 h 145"/>
              <a:gd name="T40" fmla="*/ 0 w 116"/>
              <a:gd name="T41" fmla="*/ 88206059 h 145"/>
              <a:gd name="T42" fmla="*/ 5975237 w 116"/>
              <a:gd name="T43" fmla="*/ 65523917 h 145"/>
              <a:gd name="T44" fmla="*/ 9960136 w 116"/>
              <a:gd name="T45" fmla="*/ 47883651 h 145"/>
              <a:gd name="T46" fmla="*/ 25895512 w 116"/>
              <a:gd name="T47" fmla="*/ 32762752 h 145"/>
              <a:gd name="T48" fmla="*/ 41830880 w 116"/>
              <a:gd name="T49" fmla="*/ 17641848 h 145"/>
              <a:gd name="T50" fmla="*/ 57766259 w 116"/>
              <a:gd name="T51" fmla="*/ 7561246 h 145"/>
              <a:gd name="T52" fmla="*/ 79678271 w 116"/>
              <a:gd name="T53" fmla="*/ 7561246 h 145"/>
              <a:gd name="T54" fmla="*/ 95613661 w 116"/>
              <a:gd name="T55" fmla="*/ 0 h 145"/>
              <a:gd name="T56" fmla="*/ 111549029 w 116"/>
              <a:gd name="T57" fmla="*/ 0 h 145"/>
              <a:gd name="T58" fmla="*/ 127484397 w 116"/>
              <a:gd name="T59" fmla="*/ 0 h 145"/>
              <a:gd name="T60" fmla="*/ 143421174 w 116"/>
              <a:gd name="T61" fmla="*/ 0 h 145"/>
              <a:gd name="T62" fmla="*/ 165331776 w 116"/>
              <a:gd name="T63" fmla="*/ 17641848 h 145"/>
              <a:gd name="T64" fmla="*/ 191227322 w 116"/>
              <a:gd name="T65" fmla="*/ 40322408 h 145"/>
              <a:gd name="T66" fmla="*/ 201187455 w 116"/>
              <a:gd name="T67" fmla="*/ 65523917 h 145"/>
              <a:gd name="T68" fmla="*/ 215131078 w 116"/>
              <a:gd name="T69" fmla="*/ 98286657 h 145"/>
              <a:gd name="T70" fmla="*/ 223098058 w 116"/>
              <a:gd name="T71" fmla="*/ 138609078 h 145"/>
              <a:gd name="T72" fmla="*/ 229074701 w 116"/>
              <a:gd name="T73" fmla="*/ 168850874 h 145"/>
              <a:gd name="T74" fmla="*/ 229074701 w 116"/>
              <a:gd name="T75" fmla="*/ 194052371 h 145"/>
              <a:gd name="T76" fmla="*/ 229074701 w 116"/>
              <a:gd name="T77" fmla="*/ 219253918 h 145"/>
              <a:gd name="T78" fmla="*/ 229074701 w 116"/>
              <a:gd name="T79" fmla="*/ 241934472 h 145"/>
              <a:gd name="T80" fmla="*/ 223098058 w 116"/>
              <a:gd name="T81" fmla="*/ 259576314 h 145"/>
              <a:gd name="T82" fmla="*/ 197203966 w 116"/>
              <a:gd name="T83" fmla="*/ 274697212 h 145"/>
              <a:gd name="T84" fmla="*/ 169315266 w 116"/>
              <a:gd name="T85" fmla="*/ 299898709 h 145"/>
              <a:gd name="T86" fmla="*/ 153379898 w 116"/>
              <a:gd name="T87" fmla="*/ 307458364 h 145"/>
              <a:gd name="T88" fmla="*/ 137444530 w 116"/>
              <a:gd name="T89" fmla="*/ 315019607 h 145"/>
              <a:gd name="T90" fmla="*/ 169315266 w 116"/>
              <a:gd name="T91" fmla="*/ 355342003 h 14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6"/>
              <a:gd name="T139" fmla="*/ 0 h 145"/>
              <a:gd name="T140" fmla="*/ 116 w 116"/>
              <a:gd name="T141" fmla="*/ 145 h 14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6" h="145">
                <a:moveTo>
                  <a:pt x="85" y="141"/>
                </a:moveTo>
                <a:lnTo>
                  <a:pt x="75" y="135"/>
                </a:lnTo>
                <a:lnTo>
                  <a:pt x="67" y="138"/>
                </a:lnTo>
                <a:lnTo>
                  <a:pt x="62" y="138"/>
                </a:lnTo>
                <a:lnTo>
                  <a:pt x="54" y="141"/>
                </a:lnTo>
                <a:lnTo>
                  <a:pt x="48" y="141"/>
                </a:lnTo>
                <a:lnTo>
                  <a:pt x="40" y="141"/>
                </a:lnTo>
                <a:lnTo>
                  <a:pt x="34" y="144"/>
                </a:lnTo>
                <a:lnTo>
                  <a:pt x="27" y="144"/>
                </a:lnTo>
                <a:lnTo>
                  <a:pt x="21" y="144"/>
                </a:lnTo>
                <a:lnTo>
                  <a:pt x="13" y="138"/>
                </a:lnTo>
                <a:lnTo>
                  <a:pt x="10" y="131"/>
                </a:lnTo>
                <a:lnTo>
                  <a:pt x="7" y="122"/>
                </a:lnTo>
                <a:lnTo>
                  <a:pt x="7" y="115"/>
                </a:lnTo>
                <a:lnTo>
                  <a:pt x="3" y="103"/>
                </a:lnTo>
                <a:lnTo>
                  <a:pt x="3" y="93"/>
                </a:lnTo>
                <a:lnTo>
                  <a:pt x="0" y="80"/>
                </a:lnTo>
                <a:lnTo>
                  <a:pt x="0" y="71"/>
                </a:lnTo>
                <a:lnTo>
                  <a:pt x="0" y="58"/>
                </a:lnTo>
                <a:lnTo>
                  <a:pt x="0" y="45"/>
                </a:lnTo>
                <a:lnTo>
                  <a:pt x="0" y="35"/>
                </a:lnTo>
                <a:lnTo>
                  <a:pt x="3" y="26"/>
                </a:lnTo>
                <a:lnTo>
                  <a:pt x="5" y="19"/>
                </a:lnTo>
                <a:lnTo>
                  <a:pt x="13" y="13"/>
                </a:lnTo>
                <a:lnTo>
                  <a:pt x="21" y="7"/>
                </a:lnTo>
                <a:lnTo>
                  <a:pt x="29" y="3"/>
                </a:lnTo>
                <a:lnTo>
                  <a:pt x="40" y="3"/>
                </a:lnTo>
                <a:lnTo>
                  <a:pt x="48" y="0"/>
                </a:lnTo>
                <a:lnTo>
                  <a:pt x="56" y="0"/>
                </a:lnTo>
                <a:lnTo>
                  <a:pt x="64" y="0"/>
                </a:lnTo>
                <a:lnTo>
                  <a:pt x="72" y="0"/>
                </a:lnTo>
                <a:lnTo>
                  <a:pt x="83" y="7"/>
                </a:lnTo>
                <a:lnTo>
                  <a:pt x="96" y="16"/>
                </a:lnTo>
                <a:lnTo>
                  <a:pt x="101" y="26"/>
                </a:lnTo>
                <a:lnTo>
                  <a:pt x="108" y="39"/>
                </a:lnTo>
                <a:lnTo>
                  <a:pt x="112" y="55"/>
                </a:lnTo>
                <a:lnTo>
                  <a:pt x="115" y="67"/>
                </a:lnTo>
                <a:lnTo>
                  <a:pt x="115" y="77"/>
                </a:lnTo>
                <a:lnTo>
                  <a:pt x="115" y="87"/>
                </a:lnTo>
                <a:lnTo>
                  <a:pt x="115" y="96"/>
                </a:lnTo>
                <a:lnTo>
                  <a:pt x="112" y="103"/>
                </a:lnTo>
                <a:lnTo>
                  <a:pt x="99" y="109"/>
                </a:lnTo>
                <a:lnTo>
                  <a:pt x="85" y="119"/>
                </a:lnTo>
                <a:lnTo>
                  <a:pt x="77" y="122"/>
                </a:lnTo>
                <a:lnTo>
                  <a:pt x="69" y="125"/>
                </a:lnTo>
                <a:lnTo>
                  <a:pt x="85" y="141"/>
                </a:lnTo>
              </a:path>
            </a:pathLst>
          </a:custGeom>
          <a:noFill/>
          <a:ln w="38100" cap="rnd">
            <a:solidFill>
              <a:srgbClr val="FF0000"/>
            </a:solidFill>
            <a:round/>
            <a:headEnd type="none" w="sm" len="sm"/>
            <a:tailEnd type="none" w="sm" len="sm"/>
          </a:ln>
        </p:spPr>
        <p:txBody>
          <a:bodyPr/>
          <a:lstStyle/>
          <a:p>
            <a:endParaRPr lang="en-US"/>
          </a:p>
        </p:txBody>
      </p:sp>
      <p:grpSp>
        <p:nvGrpSpPr>
          <p:cNvPr id="178285" name="Group 115"/>
          <p:cNvGrpSpPr>
            <a:grpSpLocks/>
          </p:cNvGrpSpPr>
          <p:nvPr/>
        </p:nvGrpSpPr>
        <p:grpSpPr bwMode="auto">
          <a:xfrm>
            <a:off x="4833938" y="4495800"/>
            <a:ext cx="187325" cy="239713"/>
            <a:chOff x="3216" y="2832"/>
            <a:chExt cx="133" cy="151"/>
          </a:xfrm>
        </p:grpSpPr>
        <p:sp>
          <p:nvSpPr>
            <p:cNvPr id="178303" name="Freeform 116"/>
            <p:cNvSpPr>
              <a:spLocks/>
            </p:cNvSpPr>
            <p:nvPr/>
          </p:nvSpPr>
          <p:spPr bwMode="auto">
            <a:xfrm>
              <a:off x="3219" y="2837"/>
              <a:ext cx="109" cy="145"/>
            </a:xfrm>
            <a:custGeom>
              <a:avLst/>
              <a:gdLst>
                <a:gd name="T0" fmla="*/ 108 w 109"/>
                <a:gd name="T1" fmla="*/ 137 h 145"/>
                <a:gd name="T2" fmla="*/ 81 w 109"/>
                <a:gd name="T3" fmla="*/ 144 h 145"/>
                <a:gd name="T4" fmla="*/ 65 w 109"/>
                <a:gd name="T5" fmla="*/ 117 h 145"/>
                <a:gd name="T6" fmla="*/ 48 w 109"/>
                <a:gd name="T7" fmla="*/ 96 h 145"/>
                <a:gd name="T8" fmla="*/ 38 w 109"/>
                <a:gd name="T9" fmla="*/ 76 h 145"/>
                <a:gd name="T10" fmla="*/ 33 w 109"/>
                <a:gd name="T11" fmla="*/ 49 h 145"/>
                <a:gd name="T12" fmla="*/ 16 w 109"/>
                <a:gd name="T13" fmla="*/ 20 h 145"/>
                <a:gd name="T14" fmla="*/ 11 w 109"/>
                <a:gd name="T15" fmla="*/ 0 h 145"/>
                <a:gd name="T16" fmla="*/ 0 w 109"/>
                <a:gd name="T17" fmla="*/ 0 h 1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9"/>
                <a:gd name="T28" fmla="*/ 0 h 145"/>
                <a:gd name="T29" fmla="*/ 109 w 109"/>
                <a:gd name="T30" fmla="*/ 145 h 1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9" h="145">
                  <a:moveTo>
                    <a:pt x="108" y="137"/>
                  </a:moveTo>
                  <a:lnTo>
                    <a:pt x="81" y="144"/>
                  </a:lnTo>
                  <a:lnTo>
                    <a:pt x="65" y="117"/>
                  </a:lnTo>
                  <a:lnTo>
                    <a:pt x="48" y="96"/>
                  </a:lnTo>
                  <a:lnTo>
                    <a:pt x="38" y="76"/>
                  </a:lnTo>
                  <a:lnTo>
                    <a:pt x="33" y="49"/>
                  </a:lnTo>
                  <a:lnTo>
                    <a:pt x="16" y="20"/>
                  </a:lnTo>
                  <a:lnTo>
                    <a:pt x="11" y="0"/>
                  </a:lnTo>
                  <a:lnTo>
                    <a:pt x="0" y="0"/>
                  </a:lnTo>
                </a:path>
              </a:pathLst>
            </a:custGeom>
            <a:noFill/>
            <a:ln w="38100" cap="rnd">
              <a:solidFill>
                <a:srgbClr val="FF0000"/>
              </a:solidFill>
              <a:round/>
              <a:headEnd type="none" w="sm" len="sm"/>
              <a:tailEnd type="none" w="sm" len="sm"/>
            </a:ln>
          </p:spPr>
          <p:txBody>
            <a:bodyPr/>
            <a:lstStyle/>
            <a:p>
              <a:endParaRPr lang="en-US"/>
            </a:p>
          </p:txBody>
        </p:sp>
        <p:sp>
          <p:nvSpPr>
            <p:cNvPr id="178304" name="Freeform 117"/>
            <p:cNvSpPr>
              <a:spLocks/>
            </p:cNvSpPr>
            <p:nvPr/>
          </p:nvSpPr>
          <p:spPr bwMode="auto">
            <a:xfrm>
              <a:off x="3216" y="2832"/>
              <a:ext cx="133" cy="151"/>
            </a:xfrm>
            <a:custGeom>
              <a:avLst/>
              <a:gdLst>
                <a:gd name="T0" fmla="*/ 111 w 133"/>
                <a:gd name="T1" fmla="*/ 6 h 151"/>
                <a:gd name="T2" fmla="*/ 132 w 133"/>
                <a:gd name="T3" fmla="*/ 0 h 151"/>
                <a:gd name="T4" fmla="*/ 111 w 133"/>
                <a:gd name="T5" fmla="*/ 6 h 151"/>
                <a:gd name="T6" fmla="*/ 104 w 133"/>
                <a:gd name="T7" fmla="*/ 19 h 151"/>
                <a:gd name="T8" fmla="*/ 96 w 133"/>
                <a:gd name="T9" fmla="*/ 19 h 151"/>
                <a:gd name="T10" fmla="*/ 93 w 133"/>
                <a:gd name="T11" fmla="*/ 28 h 151"/>
                <a:gd name="T12" fmla="*/ 86 w 133"/>
                <a:gd name="T13" fmla="*/ 38 h 151"/>
                <a:gd name="T14" fmla="*/ 78 w 133"/>
                <a:gd name="T15" fmla="*/ 44 h 151"/>
                <a:gd name="T16" fmla="*/ 72 w 133"/>
                <a:gd name="T17" fmla="*/ 54 h 151"/>
                <a:gd name="T18" fmla="*/ 64 w 133"/>
                <a:gd name="T19" fmla="*/ 57 h 151"/>
                <a:gd name="T20" fmla="*/ 60 w 133"/>
                <a:gd name="T21" fmla="*/ 64 h 151"/>
                <a:gd name="T22" fmla="*/ 50 w 133"/>
                <a:gd name="T23" fmla="*/ 76 h 151"/>
                <a:gd name="T24" fmla="*/ 43 w 133"/>
                <a:gd name="T25" fmla="*/ 83 h 151"/>
                <a:gd name="T26" fmla="*/ 39 w 133"/>
                <a:gd name="T27" fmla="*/ 92 h 151"/>
                <a:gd name="T28" fmla="*/ 36 w 133"/>
                <a:gd name="T29" fmla="*/ 99 h 151"/>
                <a:gd name="T30" fmla="*/ 28 w 133"/>
                <a:gd name="T31" fmla="*/ 108 h 151"/>
                <a:gd name="T32" fmla="*/ 25 w 133"/>
                <a:gd name="T33" fmla="*/ 115 h 151"/>
                <a:gd name="T34" fmla="*/ 18 w 133"/>
                <a:gd name="T35" fmla="*/ 124 h 151"/>
                <a:gd name="T36" fmla="*/ 15 w 133"/>
                <a:gd name="T37" fmla="*/ 131 h 151"/>
                <a:gd name="T38" fmla="*/ 7 w 133"/>
                <a:gd name="T39" fmla="*/ 134 h 151"/>
                <a:gd name="T40" fmla="*/ 0 w 133"/>
                <a:gd name="T41" fmla="*/ 144 h 151"/>
                <a:gd name="T42" fmla="*/ 3 w 133"/>
                <a:gd name="T43" fmla="*/ 150 h 15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3"/>
                <a:gd name="T67" fmla="*/ 0 h 151"/>
                <a:gd name="T68" fmla="*/ 133 w 133"/>
                <a:gd name="T69" fmla="*/ 151 h 15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3" h="151">
                  <a:moveTo>
                    <a:pt x="111" y="6"/>
                  </a:moveTo>
                  <a:lnTo>
                    <a:pt x="132" y="0"/>
                  </a:lnTo>
                  <a:lnTo>
                    <a:pt x="111" y="6"/>
                  </a:lnTo>
                  <a:lnTo>
                    <a:pt x="104" y="19"/>
                  </a:lnTo>
                  <a:lnTo>
                    <a:pt x="96" y="19"/>
                  </a:lnTo>
                  <a:lnTo>
                    <a:pt x="93" y="28"/>
                  </a:lnTo>
                  <a:lnTo>
                    <a:pt x="86" y="38"/>
                  </a:lnTo>
                  <a:lnTo>
                    <a:pt x="78" y="44"/>
                  </a:lnTo>
                  <a:lnTo>
                    <a:pt x="72" y="54"/>
                  </a:lnTo>
                  <a:lnTo>
                    <a:pt x="64" y="57"/>
                  </a:lnTo>
                  <a:lnTo>
                    <a:pt x="60" y="64"/>
                  </a:lnTo>
                  <a:lnTo>
                    <a:pt x="50" y="76"/>
                  </a:lnTo>
                  <a:lnTo>
                    <a:pt x="43" y="83"/>
                  </a:lnTo>
                  <a:lnTo>
                    <a:pt x="39" y="92"/>
                  </a:lnTo>
                  <a:lnTo>
                    <a:pt x="36" y="99"/>
                  </a:lnTo>
                  <a:lnTo>
                    <a:pt x="28" y="108"/>
                  </a:lnTo>
                  <a:lnTo>
                    <a:pt x="25" y="115"/>
                  </a:lnTo>
                  <a:lnTo>
                    <a:pt x="18" y="124"/>
                  </a:lnTo>
                  <a:lnTo>
                    <a:pt x="15" y="131"/>
                  </a:lnTo>
                  <a:lnTo>
                    <a:pt x="7" y="134"/>
                  </a:lnTo>
                  <a:lnTo>
                    <a:pt x="0" y="144"/>
                  </a:lnTo>
                  <a:lnTo>
                    <a:pt x="3" y="150"/>
                  </a:lnTo>
                </a:path>
              </a:pathLst>
            </a:custGeom>
            <a:solidFill>
              <a:schemeClr val="bg1"/>
            </a:solidFill>
            <a:ln w="38100" cap="rnd">
              <a:solidFill>
                <a:srgbClr val="FF0000"/>
              </a:solidFill>
              <a:round/>
              <a:headEnd type="none" w="sm" len="sm"/>
              <a:tailEnd type="none" w="sm" len="sm"/>
            </a:ln>
          </p:spPr>
          <p:txBody>
            <a:bodyPr/>
            <a:lstStyle/>
            <a:p>
              <a:endParaRPr lang="en-US"/>
            </a:p>
          </p:txBody>
        </p:sp>
      </p:grpSp>
      <p:sp>
        <p:nvSpPr>
          <p:cNvPr id="178286" name="Freeform 118"/>
          <p:cNvSpPr>
            <a:spLocks/>
          </p:cNvSpPr>
          <p:nvPr/>
        </p:nvSpPr>
        <p:spPr bwMode="auto">
          <a:xfrm>
            <a:off x="5091113" y="4491038"/>
            <a:ext cx="163512" cy="230187"/>
          </a:xfrm>
          <a:custGeom>
            <a:avLst/>
            <a:gdLst>
              <a:gd name="T0" fmla="*/ 169141887 w 116"/>
              <a:gd name="T1" fmla="*/ 355342003 h 145"/>
              <a:gd name="T2" fmla="*/ 149242764 w 116"/>
              <a:gd name="T3" fmla="*/ 340221104 h 145"/>
              <a:gd name="T4" fmla="*/ 133324311 w 116"/>
              <a:gd name="T5" fmla="*/ 347780760 h 145"/>
              <a:gd name="T6" fmla="*/ 123374044 w 116"/>
              <a:gd name="T7" fmla="*/ 347780760 h 145"/>
              <a:gd name="T8" fmla="*/ 107455592 w 116"/>
              <a:gd name="T9" fmla="*/ 355342003 h 145"/>
              <a:gd name="T10" fmla="*/ 95516399 w 116"/>
              <a:gd name="T11" fmla="*/ 355342003 h 145"/>
              <a:gd name="T12" fmla="*/ 79596515 w 116"/>
              <a:gd name="T13" fmla="*/ 355342003 h 145"/>
              <a:gd name="T14" fmla="*/ 67657323 w 116"/>
              <a:gd name="T15" fmla="*/ 362901658 h 145"/>
              <a:gd name="T16" fmla="*/ 53727796 w 116"/>
              <a:gd name="T17" fmla="*/ 362901658 h 145"/>
              <a:gd name="T18" fmla="*/ 41788593 w 116"/>
              <a:gd name="T19" fmla="*/ 362901658 h 145"/>
              <a:gd name="T20" fmla="*/ 25868730 w 116"/>
              <a:gd name="T21" fmla="*/ 347780760 h 145"/>
              <a:gd name="T22" fmla="*/ 19899129 w 116"/>
              <a:gd name="T23" fmla="*/ 330140506 h 145"/>
              <a:gd name="T24" fmla="*/ 13929533 w 116"/>
              <a:gd name="T25" fmla="*/ 307458364 h 145"/>
              <a:gd name="T26" fmla="*/ 13929533 w 116"/>
              <a:gd name="T27" fmla="*/ 289818110 h 145"/>
              <a:gd name="T28" fmla="*/ 5969599 w 116"/>
              <a:gd name="T29" fmla="*/ 259576314 h 145"/>
              <a:gd name="T30" fmla="*/ 5969599 w 116"/>
              <a:gd name="T31" fmla="*/ 234374816 h 145"/>
              <a:gd name="T32" fmla="*/ 0 w 116"/>
              <a:gd name="T33" fmla="*/ 201612027 h 145"/>
              <a:gd name="T34" fmla="*/ 0 w 116"/>
              <a:gd name="T35" fmla="*/ 178931473 h 145"/>
              <a:gd name="T36" fmla="*/ 0 w 116"/>
              <a:gd name="T37" fmla="*/ 146168733 h 145"/>
              <a:gd name="T38" fmla="*/ 0 w 116"/>
              <a:gd name="T39" fmla="*/ 113407581 h 145"/>
              <a:gd name="T40" fmla="*/ 0 w 116"/>
              <a:gd name="T41" fmla="*/ 88206059 h 145"/>
              <a:gd name="T42" fmla="*/ 5969599 w 116"/>
              <a:gd name="T43" fmla="*/ 65523917 h 145"/>
              <a:gd name="T44" fmla="*/ 9948860 w 116"/>
              <a:gd name="T45" fmla="*/ 47883651 h 145"/>
              <a:gd name="T46" fmla="*/ 25868730 w 116"/>
              <a:gd name="T47" fmla="*/ 32762752 h 145"/>
              <a:gd name="T48" fmla="*/ 41788593 w 116"/>
              <a:gd name="T49" fmla="*/ 17641848 h 145"/>
              <a:gd name="T50" fmla="*/ 57707057 w 116"/>
              <a:gd name="T51" fmla="*/ 7561246 h 145"/>
              <a:gd name="T52" fmla="*/ 79596515 w 116"/>
              <a:gd name="T53" fmla="*/ 7561246 h 145"/>
              <a:gd name="T54" fmla="*/ 95516399 w 116"/>
              <a:gd name="T55" fmla="*/ 0 h 145"/>
              <a:gd name="T56" fmla="*/ 111434852 w 116"/>
              <a:gd name="T57" fmla="*/ 0 h 145"/>
              <a:gd name="T58" fmla="*/ 127354715 w 116"/>
              <a:gd name="T59" fmla="*/ 0 h 145"/>
              <a:gd name="T60" fmla="*/ 143273168 w 116"/>
              <a:gd name="T61" fmla="*/ 0 h 145"/>
              <a:gd name="T62" fmla="*/ 165162626 w 116"/>
              <a:gd name="T63" fmla="*/ 17641848 h 145"/>
              <a:gd name="T64" fmla="*/ 191031389 w 116"/>
              <a:gd name="T65" fmla="*/ 40322408 h 145"/>
              <a:gd name="T66" fmla="*/ 200981656 w 116"/>
              <a:gd name="T67" fmla="*/ 65523917 h 145"/>
              <a:gd name="T68" fmla="*/ 214909773 w 116"/>
              <a:gd name="T69" fmla="*/ 98286657 h 145"/>
              <a:gd name="T70" fmla="*/ 222869705 w 116"/>
              <a:gd name="T71" fmla="*/ 138609078 h 145"/>
              <a:gd name="T72" fmla="*/ 228839301 w 116"/>
              <a:gd name="T73" fmla="*/ 168850874 h 145"/>
              <a:gd name="T74" fmla="*/ 228839301 w 116"/>
              <a:gd name="T75" fmla="*/ 194052371 h 145"/>
              <a:gd name="T76" fmla="*/ 228839301 w 116"/>
              <a:gd name="T77" fmla="*/ 219253918 h 145"/>
              <a:gd name="T78" fmla="*/ 228839301 w 116"/>
              <a:gd name="T79" fmla="*/ 241934472 h 145"/>
              <a:gd name="T80" fmla="*/ 222869705 w 116"/>
              <a:gd name="T81" fmla="*/ 259576314 h 145"/>
              <a:gd name="T82" fmla="*/ 197000985 w 116"/>
              <a:gd name="T83" fmla="*/ 274697212 h 145"/>
              <a:gd name="T84" fmla="*/ 169141887 w 116"/>
              <a:gd name="T85" fmla="*/ 299898709 h 145"/>
              <a:gd name="T86" fmla="*/ 153223434 w 116"/>
              <a:gd name="T87" fmla="*/ 307458364 h 145"/>
              <a:gd name="T88" fmla="*/ 137303572 w 116"/>
              <a:gd name="T89" fmla="*/ 315019607 h 145"/>
              <a:gd name="T90" fmla="*/ 169141887 w 116"/>
              <a:gd name="T91" fmla="*/ 355342003 h 14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6"/>
              <a:gd name="T139" fmla="*/ 0 h 145"/>
              <a:gd name="T140" fmla="*/ 116 w 116"/>
              <a:gd name="T141" fmla="*/ 145 h 14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6" h="145">
                <a:moveTo>
                  <a:pt x="85" y="141"/>
                </a:moveTo>
                <a:lnTo>
                  <a:pt x="75" y="135"/>
                </a:lnTo>
                <a:lnTo>
                  <a:pt x="67" y="138"/>
                </a:lnTo>
                <a:lnTo>
                  <a:pt x="62" y="138"/>
                </a:lnTo>
                <a:lnTo>
                  <a:pt x="54" y="141"/>
                </a:lnTo>
                <a:lnTo>
                  <a:pt x="48" y="141"/>
                </a:lnTo>
                <a:lnTo>
                  <a:pt x="40" y="141"/>
                </a:lnTo>
                <a:lnTo>
                  <a:pt x="34" y="144"/>
                </a:lnTo>
                <a:lnTo>
                  <a:pt x="27" y="144"/>
                </a:lnTo>
                <a:lnTo>
                  <a:pt x="21" y="144"/>
                </a:lnTo>
                <a:lnTo>
                  <a:pt x="13" y="138"/>
                </a:lnTo>
                <a:lnTo>
                  <a:pt x="10" y="131"/>
                </a:lnTo>
                <a:lnTo>
                  <a:pt x="7" y="122"/>
                </a:lnTo>
                <a:lnTo>
                  <a:pt x="7" y="115"/>
                </a:lnTo>
                <a:lnTo>
                  <a:pt x="3" y="103"/>
                </a:lnTo>
                <a:lnTo>
                  <a:pt x="3" y="93"/>
                </a:lnTo>
                <a:lnTo>
                  <a:pt x="0" y="80"/>
                </a:lnTo>
                <a:lnTo>
                  <a:pt x="0" y="71"/>
                </a:lnTo>
                <a:lnTo>
                  <a:pt x="0" y="58"/>
                </a:lnTo>
                <a:lnTo>
                  <a:pt x="0" y="45"/>
                </a:lnTo>
                <a:lnTo>
                  <a:pt x="0" y="35"/>
                </a:lnTo>
                <a:lnTo>
                  <a:pt x="3" y="26"/>
                </a:lnTo>
                <a:lnTo>
                  <a:pt x="5" y="19"/>
                </a:lnTo>
                <a:lnTo>
                  <a:pt x="13" y="13"/>
                </a:lnTo>
                <a:lnTo>
                  <a:pt x="21" y="7"/>
                </a:lnTo>
                <a:lnTo>
                  <a:pt x="29" y="3"/>
                </a:lnTo>
                <a:lnTo>
                  <a:pt x="40" y="3"/>
                </a:lnTo>
                <a:lnTo>
                  <a:pt x="48" y="0"/>
                </a:lnTo>
                <a:lnTo>
                  <a:pt x="56" y="0"/>
                </a:lnTo>
                <a:lnTo>
                  <a:pt x="64" y="0"/>
                </a:lnTo>
                <a:lnTo>
                  <a:pt x="72" y="0"/>
                </a:lnTo>
                <a:lnTo>
                  <a:pt x="83" y="7"/>
                </a:lnTo>
                <a:lnTo>
                  <a:pt x="96" y="16"/>
                </a:lnTo>
                <a:lnTo>
                  <a:pt x="101" y="26"/>
                </a:lnTo>
                <a:lnTo>
                  <a:pt x="108" y="39"/>
                </a:lnTo>
                <a:lnTo>
                  <a:pt x="112" y="55"/>
                </a:lnTo>
                <a:lnTo>
                  <a:pt x="115" y="67"/>
                </a:lnTo>
                <a:lnTo>
                  <a:pt x="115" y="77"/>
                </a:lnTo>
                <a:lnTo>
                  <a:pt x="115" y="87"/>
                </a:lnTo>
                <a:lnTo>
                  <a:pt x="115" y="96"/>
                </a:lnTo>
                <a:lnTo>
                  <a:pt x="112" y="103"/>
                </a:lnTo>
                <a:lnTo>
                  <a:pt x="99" y="109"/>
                </a:lnTo>
                <a:lnTo>
                  <a:pt x="85" y="119"/>
                </a:lnTo>
                <a:lnTo>
                  <a:pt x="77" y="122"/>
                </a:lnTo>
                <a:lnTo>
                  <a:pt x="69" y="125"/>
                </a:lnTo>
                <a:lnTo>
                  <a:pt x="85" y="141"/>
                </a:lnTo>
              </a:path>
            </a:pathLst>
          </a:custGeom>
          <a:noFill/>
          <a:ln w="38100" cap="rnd">
            <a:solidFill>
              <a:srgbClr val="FF0000"/>
            </a:solidFill>
            <a:round/>
            <a:headEnd type="none" w="sm" len="sm"/>
            <a:tailEnd type="none" w="sm" len="sm"/>
          </a:ln>
        </p:spPr>
        <p:txBody>
          <a:bodyPr/>
          <a:lstStyle/>
          <a:p>
            <a:endParaRPr lang="en-US"/>
          </a:p>
        </p:txBody>
      </p:sp>
      <p:grpSp>
        <p:nvGrpSpPr>
          <p:cNvPr id="178287" name="Group 120"/>
          <p:cNvGrpSpPr>
            <a:grpSpLocks/>
          </p:cNvGrpSpPr>
          <p:nvPr/>
        </p:nvGrpSpPr>
        <p:grpSpPr bwMode="auto">
          <a:xfrm>
            <a:off x="4765675" y="5410200"/>
            <a:ext cx="187325" cy="239713"/>
            <a:chOff x="3168" y="3408"/>
            <a:chExt cx="133" cy="151"/>
          </a:xfrm>
        </p:grpSpPr>
        <p:sp>
          <p:nvSpPr>
            <p:cNvPr id="178301" name="Freeform 121"/>
            <p:cNvSpPr>
              <a:spLocks/>
            </p:cNvSpPr>
            <p:nvPr/>
          </p:nvSpPr>
          <p:spPr bwMode="auto">
            <a:xfrm>
              <a:off x="3189" y="3413"/>
              <a:ext cx="109" cy="145"/>
            </a:xfrm>
            <a:custGeom>
              <a:avLst/>
              <a:gdLst>
                <a:gd name="T0" fmla="*/ 0 w 109"/>
                <a:gd name="T1" fmla="*/ 137 h 145"/>
                <a:gd name="T2" fmla="*/ 27 w 109"/>
                <a:gd name="T3" fmla="*/ 144 h 145"/>
                <a:gd name="T4" fmla="*/ 42 w 109"/>
                <a:gd name="T5" fmla="*/ 117 h 145"/>
                <a:gd name="T6" fmla="*/ 59 w 109"/>
                <a:gd name="T7" fmla="*/ 96 h 145"/>
                <a:gd name="T8" fmla="*/ 69 w 109"/>
                <a:gd name="T9" fmla="*/ 76 h 145"/>
                <a:gd name="T10" fmla="*/ 75 w 109"/>
                <a:gd name="T11" fmla="*/ 49 h 145"/>
                <a:gd name="T12" fmla="*/ 92 w 109"/>
                <a:gd name="T13" fmla="*/ 20 h 145"/>
                <a:gd name="T14" fmla="*/ 96 w 109"/>
                <a:gd name="T15" fmla="*/ 0 h 145"/>
                <a:gd name="T16" fmla="*/ 108 w 109"/>
                <a:gd name="T17" fmla="*/ 0 h 1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9"/>
                <a:gd name="T28" fmla="*/ 0 h 145"/>
                <a:gd name="T29" fmla="*/ 109 w 109"/>
                <a:gd name="T30" fmla="*/ 145 h 1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9" h="145">
                  <a:moveTo>
                    <a:pt x="0" y="137"/>
                  </a:moveTo>
                  <a:lnTo>
                    <a:pt x="27" y="144"/>
                  </a:lnTo>
                  <a:lnTo>
                    <a:pt x="42" y="117"/>
                  </a:lnTo>
                  <a:lnTo>
                    <a:pt x="59" y="96"/>
                  </a:lnTo>
                  <a:lnTo>
                    <a:pt x="69" y="76"/>
                  </a:lnTo>
                  <a:lnTo>
                    <a:pt x="75" y="49"/>
                  </a:lnTo>
                  <a:lnTo>
                    <a:pt x="92" y="20"/>
                  </a:lnTo>
                  <a:lnTo>
                    <a:pt x="96" y="0"/>
                  </a:lnTo>
                  <a:lnTo>
                    <a:pt x="108" y="0"/>
                  </a:lnTo>
                </a:path>
              </a:pathLst>
            </a:custGeom>
            <a:noFill/>
            <a:ln w="38100" cap="rnd">
              <a:solidFill>
                <a:srgbClr val="FF0000"/>
              </a:solidFill>
              <a:round/>
              <a:headEnd type="none" w="sm" len="sm"/>
              <a:tailEnd type="none" w="sm" len="sm"/>
            </a:ln>
          </p:spPr>
          <p:txBody>
            <a:bodyPr/>
            <a:lstStyle/>
            <a:p>
              <a:endParaRPr lang="en-US"/>
            </a:p>
          </p:txBody>
        </p:sp>
        <p:sp>
          <p:nvSpPr>
            <p:cNvPr id="178302" name="Freeform 122"/>
            <p:cNvSpPr>
              <a:spLocks/>
            </p:cNvSpPr>
            <p:nvPr/>
          </p:nvSpPr>
          <p:spPr bwMode="auto">
            <a:xfrm>
              <a:off x="3168" y="3408"/>
              <a:ext cx="133" cy="151"/>
            </a:xfrm>
            <a:custGeom>
              <a:avLst/>
              <a:gdLst>
                <a:gd name="T0" fmla="*/ 21 w 133"/>
                <a:gd name="T1" fmla="*/ 6 h 151"/>
                <a:gd name="T2" fmla="*/ 0 w 133"/>
                <a:gd name="T3" fmla="*/ 0 h 151"/>
                <a:gd name="T4" fmla="*/ 21 w 133"/>
                <a:gd name="T5" fmla="*/ 6 h 151"/>
                <a:gd name="T6" fmla="*/ 27 w 133"/>
                <a:gd name="T7" fmla="*/ 19 h 151"/>
                <a:gd name="T8" fmla="*/ 35 w 133"/>
                <a:gd name="T9" fmla="*/ 19 h 151"/>
                <a:gd name="T10" fmla="*/ 39 w 133"/>
                <a:gd name="T11" fmla="*/ 28 h 151"/>
                <a:gd name="T12" fmla="*/ 45 w 133"/>
                <a:gd name="T13" fmla="*/ 38 h 151"/>
                <a:gd name="T14" fmla="*/ 53 w 133"/>
                <a:gd name="T15" fmla="*/ 44 h 151"/>
                <a:gd name="T16" fmla="*/ 60 w 133"/>
                <a:gd name="T17" fmla="*/ 54 h 151"/>
                <a:gd name="T18" fmla="*/ 68 w 133"/>
                <a:gd name="T19" fmla="*/ 57 h 151"/>
                <a:gd name="T20" fmla="*/ 71 w 133"/>
                <a:gd name="T21" fmla="*/ 64 h 151"/>
                <a:gd name="T22" fmla="*/ 81 w 133"/>
                <a:gd name="T23" fmla="*/ 76 h 151"/>
                <a:gd name="T24" fmla="*/ 89 w 133"/>
                <a:gd name="T25" fmla="*/ 83 h 151"/>
                <a:gd name="T26" fmla="*/ 92 w 133"/>
                <a:gd name="T27" fmla="*/ 92 h 151"/>
                <a:gd name="T28" fmla="*/ 96 w 133"/>
                <a:gd name="T29" fmla="*/ 99 h 151"/>
                <a:gd name="T30" fmla="*/ 104 w 133"/>
                <a:gd name="T31" fmla="*/ 108 h 151"/>
                <a:gd name="T32" fmla="*/ 107 w 133"/>
                <a:gd name="T33" fmla="*/ 115 h 151"/>
                <a:gd name="T34" fmla="*/ 114 w 133"/>
                <a:gd name="T35" fmla="*/ 124 h 151"/>
                <a:gd name="T36" fmla="*/ 117 w 133"/>
                <a:gd name="T37" fmla="*/ 131 h 151"/>
                <a:gd name="T38" fmla="*/ 125 w 133"/>
                <a:gd name="T39" fmla="*/ 134 h 151"/>
                <a:gd name="T40" fmla="*/ 132 w 133"/>
                <a:gd name="T41" fmla="*/ 144 h 151"/>
                <a:gd name="T42" fmla="*/ 128 w 133"/>
                <a:gd name="T43" fmla="*/ 150 h 15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3"/>
                <a:gd name="T67" fmla="*/ 0 h 151"/>
                <a:gd name="T68" fmla="*/ 133 w 133"/>
                <a:gd name="T69" fmla="*/ 151 h 15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3" h="151">
                  <a:moveTo>
                    <a:pt x="21" y="6"/>
                  </a:moveTo>
                  <a:lnTo>
                    <a:pt x="0" y="0"/>
                  </a:lnTo>
                  <a:lnTo>
                    <a:pt x="21" y="6"/>
                  </a:lnTo>
                  <a:lnTo>
                    <a:pt x="27" y="19"/>
                  </a:lnTo>
                  <a:lnTo>
                    <a:pt x="35" y="19"/>
                  </a:lnTo>
                  <a:lnTo>
                    <a:pt x="39" y="28"/>
                  </a:lnTo>
                  <a:lnTo>
                    <a:pt x="45" y="38"/>
                  </a:lnTo>
                  <a:lnTo>
                    <a:pt x="53" y="44"/>
                  </a:lnTo>
                  <a:lnTo>
                    <a:pt x="60" y="54"/>
                  </a:lnTo>
                  <a:lnTo>
                    <a:pt x="68" y="57"/>
                  </a:lnTo>
                  <a:lnTo>
                    <a:pt x="71" y="64"/>
                  </a:lnTo>
                  <a:lnTo>
                    <a:pt x="81" y="76"/>
                  </a:lnTo>
                  <a:lnTo>
                    <a:pt x="89" y="83"/>
                  </a:lnTo>
                  <a:lnTo>
                    <a:pt x="92" y="92"/>
                  </a:lnTo>
                  <a:lnTo>
                    <a:pt x="96" y="99"/>
                  </a:lnTo>
                  <a:lnTo>
                    <a:pt x="104" y="108"/>
                  </a:lnTo>
                  <a:lnTo>
                    <a:pt x="107" y="115"/>
                  </a:lnTo>
                  <a:lnTo>
                    <a:pt x="114" y="124"/>
                  </a:lnTo>
                  <a:lnTo>
                    <a:pt x="117" y="131"/>
                  </a:lnTo>
                  <a:lnTo>
                    <a:pt x="125" y="134"/>
                  </a:lnTo>
                  <a:lnTo>
                    <a:pt x="132" y="144"/>
                  </a:lnTo>
                  <a:lnTo>
                    <a:pt x="128" y="150"/>
                  </a:lnTo>
                </a:path>
              </a:pathLst>
            </a:custGeom>
            <a:solidFill>
              <a:schemeClr val="bg1"/>
            </a:solidFill>
            <a:ln w="38100" cap="rnd">
              <a:solidFill>
                <a:srgbClr val="FF0000"/>
              </a:solidFill>
              <a:round/>
              <a:headEnd type="none" w="sm" len="sm"/>
              <a:tailEnd type="none" w="sm" len="sm"/>
            </a:ln>
          </p:spPr>
          <p:txBody>
            <a:bodyPr/>
            <a:lstStyle/>
            <a:p>
              <a:endParaRPr lang="en-US"/>
            </a:p>
          </p:txBody>
        </p:sp>
      </p:grpSp>
      <p:sp>
        <p:nvSpPr>
          <p:cNvPr id="178288" name="Freeform 123"/>
          <p:cNvSpPr>
            <a:spLocks/>
          </p:cNvSpPr>
          <p:nvPr/>
        </p:nvSpPr>
        <p:spPr bwMode="auto">
          <a:xfrm>
            <a:off x="5091113" y="5405438"/>
            <a:ext cx="163512" cy="230187"/>
          </a:xfrm>
          <a:custGeom>
            <a:avLst/>
            <a:gdLst>
              <a:gd name="T0" fmla="*/ 169315266 w 116"/>
              <a:gd name="T1" fmla="*/ 355342003 h 145"/>
              <a:gd name="T2" fmla="*/ 149396408 w 116"/>
              <a:gd name="T3" fmla="*/ 340221104 h 145"/>
              <a:gd name="T4" fmla="*/ 133461041 w 116"/>
              <a:gd name="T5" fmla="*/ 347780760 h 145"/>
              <a:gd name="T6" fmla="*/ 123500907 w 116"/>
              <a:gd name="T7" fmla="*/ 347780760 h 145"/>
              <a:gd name="T8" fmla="*/ 107565539 w 116"/>
              <a:gd name="T9" fmla="*/ 355342003 h 145"/>
              <a:gd name="T10" fmla="*/ 95613661 w 116"/>
              <a:gd name="T11" fmla="*/ 355342003 h 145"/>
              <a:gd name="T12" fmla="*/ 79678271 w 116"/>
              <a:gd name="T13" fmla="*/ 355342003 h 145"/>
              <a:gd name="T14" fmla="*/ 67726393 w 116"/>
              <a:gd name="T15" fmla="*/ 362901658 h 145"/>
              <a:gd name="T16" fmla="*/ 53782770 w 116"/>
              <a:gd name="T17" fmla="*/ 362901658 h 145"/>
              <a:gd name="T18" fmla="*/ 41830880 w 116"/>
              <a:gd name="T19" fmla="*/ 362901658 h 145"/>
              <a:gd name="T20" fmla="*/ 25895512 w 116"/>
              <a:gd name="T21" fmla="*/ 347780760 h 145"/>
              <a:gd name="T22" fmla="*/ 19918863 w 116"/>
              <a:gd name="T23" fmla="*/ 330140506 h 145"/>
              <a:gd name="T24" fmla="*/ 13943629 w 116"/>
              <a:gd name="T25" fmla="*/ 307458364 h 145"/>
              <a:gd name="T26" fmla="*/ 13943629 w 116"/>
              <a:gd name="T27" fmla="*/ 289818110 h 145"/>
              <a:gd name="T28" fmla="*/ 5975237 w 116"/>
              <a:gd name="T29" fmla="*/ 259576314 h 145"/>
              <a:gd name="T30" fmla="*/ 5975237 w 116"/>
              <a:gd name="T31" fmla="*/ 234374816 h 145"/>
              <a:gd name="T32" fmla="*/ 0 w 116"/>
              <a:gd name="T33" fmla="*/ 201612027 h 145"/>
              <a:gd name="T34" fmla="*/ 0 w 116"/>
              <a:gd name="T35" fmla="*/ 178931473 h 145"/>
              <a:gd name="T36" fmla="*/ 0 w 116"/>
              <a:gd name="T37" fmla="*/ 146168733 h 145"/>
              <a:gd name="T38" fmla="*/ 0 w 116"/>
              <a:gd name="T39" fmla="*/ 113407581 h 145"/>
              <a:gd name="T40" fmla="*/ 0 w 116"/>
              <a:gd name="T41" fmla="*/ 88206059 h 145"/>
              <a:gd name="T42" fmla="*/ 5975237 w 116"/>
              <a:gd name="T43" fmla="*/ 65523917 h 145"/>
              <a:gd name="T44" fmla="*/ 9960136 w 116"/>
              <a:gd name="T45" fmla="*/ 47883651 h 145"/>
              <a:gd name="T46" fmla="*/ 25895512 w 116"/>
              <a:gd name="T47" fmla="*/ 32762752 h 145"/>
              <a:gd name="T48" fmla="*/ 41830880 w 116"/>
              <a:gd name="T49" fmla="*/ 17641848 h 145"/>
              <a:gd name="T50" fmla="*/ 57766259 w 116"/>
              <a:gd name="T51" fmla="*/ 7561246 h 145"/>
              <a:gd name="T52" fmla="*/ 79678271 w 116"/>
              <a:gd name="T53" fmla="*/ 7561246 h 145"/>
              <a:gd name="T54" fmla="*/ 95613661 w 116"/>
              <a:gd name="T55" fmla="*/ 0 h 145"/>
              <a:gd name="T56" fmla="*/ 111549029 w 116"/>
              <a:gd name="T57" fmla="*/ 0 h 145"/>
              <a:gd name="T58" fmla="*/ 127484397 w 116"/>
              <a:gd name="T59" fmla="*/ 0 h 145"/>
              <a:gd name="T60" fmla="*/ 143421174 w 116"/>
              <a:gd name="T61" fmla="*/ 0 h 145"/>
              <a:gd name="T62" fmla="*/ 165331776 w 116"/>
              <a:gd name="T63" fmla="*/ 17641848 h 145"/>
              <a:gd name="T64" fmla="*/ 191227322 w 116"/>
              <a:gd name="T65" fmla="*/ 40322408 h 145"/>
              <a:gd name="T66" fmla="*/ 201187455 w 116"/>
              <a:gd name="T67" fmla="*/ 65523917 h 145"/>
              <a:gd name="T68" fmla="*/ 215131078 w 116"/>
              <a:gd name="T69" fmla="*/ 98286657 h 145"/>
              <a:gd name="T70" fmla="*/ 223098058 w 116"/>
              <a:gd name="T71" fmla="*/ 138609078 h 145"/>
              <a:gd name="T72" fmla="*/ 229074701 w 116"/>
              <a:gd name="T73" fmla="*/ 168850874 h 145"/>
              <a:gd name="T74" fmla="*/ 229074701 w 116"/>
              <a:gd name="T75" fmla="*/ 194052371 h 145"/>
              <a:gd name="T76" fmla="*/ 229074701 w 116"/>
              <a:gd name="T77" fmla="*/ 219253918 h 145"/>
              <a:gd name="T78" fmla="*/ 229074701 w 116"/>
              <a:gd name="T79" fmla="*/ 241934472 h 145"/>
              <a:gd name="T80" fmla="*/ 223098058 w 116"/>
              <a:gd name="T81" fmla="*/ 259576314 h 145"/>
              <a:gd name="T82" fmla="*/ 197203966 w 116"/>
              <a:gd name="T83" fmla="*/ 274697212 h 145"/>
              <a:gd name="T84" fmla="*/ 169315266 w 116"/>
              <a:gd name="T85" fmla="*/ 299898709 h 145"/>
              <a:gd name="T86" fmla="*/ 153379898 w 116"/>
              <a:gd name="T87" fmla="*/ 307458364 h 145"/>
              <a:gd name="T88" fmla="*/ 137444530 w 116"/>
              <a:gd name="T89" fmla="*/ 315019607 h 145"/>
              <a:gd name="T90" fmla="*/ 169315266 w 116"/>
              <a:gd name="T91" fmla="*/ 355342003 h 14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6"/>
              <a:gd name="T139" fmla="*/ 0 h 145"/>
              <a:gd name="T140" fmla="*/ 116 w 116"/>
              <a:gd name="T141" fmla="*/ 145 h 14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6" h="145">
                <a:moveTo>
                  <a:pt x="85" y="141"/>
                </a:moveTo>
                <a:lnTo>
                  <a:pt x="75" y="135"/>
                </a:lnTo>
                <a:lnTo>
                  <a:pt x="67" y="138"/>
                </a:lnTo>
                <a:lnTo>
                  <a:pt x="62" y="138"/>
                </a:lnTo>
                <a:lnTo>
                  <a:pt x="54" y="141"/>
                </a:lnTo>
                <a:lnTo>
                  <a:pt x="48" y="141"/>
                </a:lnTo>
                <a:lnTo>
                  <a:pt x="40" y="141"/>
                </a:lnTo>
                <a:lnTo>
                  <a:pt x="34" y="144"/>
                </a:lnTo>
                <a:lnTo>
                  <a:pt x="27" y="144"/>
                </a:lnTo>
                <a:lnTo>
                  <a:pt x="21" y="144"/>
                </a:lnTo>
                <a:lnTo>
                  <a:pt x="13" y="138"/>
                </a:lnTo>
                <a:lnTo>
                  <a:pt x="10" y="131"/>
                </a:lnTo>
                <a:lnTo>
                  <a:pt x="7" y="122"/>
                </a:lnTo>
                <a:lnTo>
                  <a:pt x="7" y="115"/>
                </a:lnTo>
                <a:lnTo>
                  <a:pt x="3" y="103"/>
                </a:lnTo>
                <a:lnTo>
                  <a:pt x="3" y="93"/>
                </a:lnTo>
                <a:lnTo>
                  <a:pt x="0" y="80"/>
                </a:lnTo>
                <a:lnTo>
                  <a:pt x="0" y="71"/>
                </a:lnTo>
                <a:lnTo>
                  <a:pt x="0" y="58"/>
                </a:lnTo>
                <a:lnTo>
                  <a:pt x="0" y="45"/>
                </a:lnTo>
                <a:lnTo>
                  <a:pt x="0" y="35"/>
                </a:lnTo>
                <a:lnTo>
                  <a:pt x="3" y="26"/>
                </a:lnTo>
                <a:lnTo>
                  <a:pt x="5" y="19"/>
                </a:lnTo>
                <a:lnTo>
                  <a:pt x="13" y="13"/>
                </a:lnTo>
                <a:lnTo>
                  <a:pt x="21" y="7"/>
                </a:lnTo>
                <a:lnTo>
                  <a:pt x="29" y="3"/>
                </a:lnTo>
                <a:lnTo>
                  <a:pt x="40" y="3"/>
                </a:lnTo>
                <a:lnTo>
                  <a:pt x="48" y="0"/>
                </a:lnTo>
                <a:lnTo>
                  <a:pt x="56" y="0"/>
                </a:lnTo>
                <a:lnTo>
                  <a:pt x="64" y="0"/>
                </a:lnTo>
                <a:lnTo>
                  <a:pt x="72" y="0"/>
                </a:lnTo>
                <a:lnTo>
                  <a:pt x="83" y="7"/>
                </a:lnTo>
                <a:lnTo>
                  <a:pt x="96" y="16"/>
                </a:lnTo>
                <a:lnTo>
                  <a:pt x="101" y="26"/>
                </a:lnTo>
                <a:lnTo>
                  <a:pt x="108" y="39"/>
                </a:lnTo>
                <a:lnTo>
                  <a:pt x="112" y="55"/>
                </a:lnTo>
                <a:lnTo>
                  <a:pt x="115" y="67"/>
                </a:lnTo>
                <a:lnTo>
                  <a:pt x="115" y="77"/>
                </a:lnTo>
                <a:lnTo>
                  <a:pt x="115" y="87"/>
                </a:lnTo>
                <a:lnTo>
                  <a:pt x="115" y="96"/>
                </a:lnTo>
                <a:lnTo>
                  <a:pt x="112" y="103"/>
                </a:lnTo>
                <a:lnTo>
                  <a:pt x="99" y="109"/>
                </a:lnTo>
                <a:lnTo>
                  <a:pt x="85" y="119"/>
                </a:lnTo>
                <a:lnTo>
                  <a:pt x="77" y="122"/>
                </a:lnTo>
                <a:lnTo>
                  <a:pt x="69" y="125"/>
                </a:lnTo>
                <a:lnTo>
                  <a:pt x="85" y="141"/>
                </a:lnTo>
              </a:path>
            </a:pathLst>
          </a:custGeom>
          <a:noFill/>
          <a:ln w="38100" cap="rnd">
            <a:solidFill>
              <a:srgbClr val="FF0000"/>
            </a:solidFill>
            <a:round/>
            <a:headEnd type="none" w="sm" len="sm"/>
            <a:tailEnd type="none" w="sm" len="sm"/>
          </a:ln>
        </p:spPr>
        <p:txBody>
          <a:bodyPr/>
          <a:lstStyle/>
          <a:p>
            <a:endParaRPr lang="en-US"/>
          </a:p>
        </p:txBody>
      </p:sp>
      <p:grpSp>
        <p:nvGrpSpPr>
          <p:cNvPr id="6" name="Group 125"/>
          <p:cNvGrpSpPr>
            <a:grpSpLocks/>
          </p:cNvGrpSpPr>
          <p:nvPr/>
        </p:nvGrpSpPr>
        <p:grpSpPr bwMode="auto">
          <a:xfrm>
            <a:off x="5554486" y="2667000"/>
            <a:ext cx="468489" cy="230188"/>
            <a:chOff x="3722" y="1677"/>
            <a:chExt cx="332" cy="145"/>
          </a:xfrm>
          <a:solidFill>
            <a:schemeClr val="bg1"/>
          </a:solidFill>
        </p:grpSpPr>
        <p:sp>
          <p:nvSpPr>
            <p:cNvPr id="203805" name="Freeform 126"/>
            <p:cNvSpPr>
              <a:spLocks/>
            </p:cNvSpPr>
            <p:nvPr/>
          </p:nvSpPr>
          <p:spPr bwMode="auto">
            <a:xfrm>
              <a:off x="3938" y="1677"/>
              <a:ext cx="116" cy="145"/>
            </a:xfrm>
            <a:custGeom>
              <a:avLst/>
              <a:gdLst>
                <a:gd name="T0" fmla="*/ 29 w 116"/>
                <a:gd name="T1" fmla="*/ 141 h 145"/>
                <a:gd name="T2" fmla="*/ 39 w 116"/>
                <a:gd name="T3" fmla="*/ 135 h 145"/>
                <a:gd name="T4" fmla="*/ 47 w 116"/>
                <a:gd name="T5" fmla="*/ 138 h 145"/>
                <a:gd name="T6" fmla="*/ 52 w 116"/>
                <a:gd name="T7" fmla="*/ 138 h 145"/>
                <a:gd name="T8" fmla="*/ 60 w 116"/>
                <a:gd name="T9" fmla="*/ 141 h 145"/>
                <a:gd name="T10" fmla="*/ 66 w 116"/>
                <a:gd name="T11" fmla="*/ 141 h 145"/>
                <a:gd name="T12" fmla="*/ 74 w 116"/>
                <a:gd name="T13" fmla="*/ 141 h 145"/>
                <a:gd name="T14" fmla="*/ 80 w 116"/>
                <a:gd name="T15" fmla="*/ 144 h 145"/>
                <a:gd name="T16" fmla="*/ 87 w 116"/>
                <a:gd name="T17" fmla="*/ 144 h 145"/>
                <a:gd name="T18" fmla="*/ 93 w 116"/>
                <a:gd name="T19" fmla="*/ 144 h 145"/>
                <a:gd name="T20" fmla="*/ 101 w 116"/>
                <a:gd name="T21" fmla="*/ 138 h 145"/>
                <a:gd name="T22" fmla="*/ 104 w 116"/>
                <a:gd name="T23" fmla="*/ 131 h 145"/>
                <a:gd name="T24" fmla="*/ 107 w 116"/>
                <a:gd name="T25" fmla="*/ 122 h 145"/>
                <a:gd name="T26" fmla="*/ 107 w 116"/>
                <a:gd name="T27" fmla="*/ 115 h 145"/>
                <a:gd name="T28" fmla="*/ 111 w 116"/>
                <a:gd name="T29" fmla="*/ 103 h 145"/>
                <a:gd name="T30" fmla="*/ 111 w 116"/>
                <a:gd name="T31" fmla="*/ 93 h 145"/>
                <a:gd name="T32" fmla="*/ 115 w 116"/>
                <a:gd name="T33" fmla="*/ 80 h 145"/>
                <a:gd name="T34" fmla="*/ 115 w 116"/>
                <a:gd name="T35" fmla="*/ 71 h 145"/>
                <a:gd name="T36" fmla="*/ 115 w 116"/>
                <a:gd name="T37" fmla="*/ 58 h 145"/>
                <a:gd name="T38" fmla="*/ 115 w 116"/>
                <a:gd name="T39" fmla="*/ 45 h 145"/>
                <a:gd name="T40" fmla="*/ 115 w 116"/>
                <a:gd name="T41" fmla="*/ 35 h 145"/>
                <a:gd name="T42" fmla="*/ 111 w 116"/>
                <a:gd name="T43" fmla="*/ 26 h 145"/>
                <a:gd name="T44" fmla="*/ 109 w 116"/>
                <a:gd name="T45" fmla="*/ 19 h 145"/>
                <a:gd name="T46" fmla="*/ 101 w 116"/>
                <a:gd name="T47" fmla="*/ 13 h 145"/>
                <a:gd name="T48" fmla="*/ 93 w 116"/>
                <a:gd name="T49" fmla="*/ 7 h 145"/>
                <a:gd name="T50" fmla="*/ 85 w 116"/>
                <a:gd name="T51" fmla="*/ 3 h 145"/>
                <a:gd name="T52" fmla="*/ 74 w 116"/>
                <a:gd name="T53" fmla="*/ 3 h 145"/>
                <a:gd name="T54" fmla="*/ 66 w 116"/>
                <a:gd name="T55" fmla="*/ 0 h 145"/>
                <a:gd name="T56" fmla="*/ 58 w 116"/>
                <a:gd name="T57" fmla="*/ 0 h 145"/>
                <a:gd name="T58" fmla="*/ 50 w 116"/>
                <a:gd name="T59" fmla="*/ 0 h 145"/>
                <a:gd name="T60" fmla="*/ 42 w 116"/>
                <a:gd name="T61" fmla="*/ 0 h 145"/>
                <a:gd name="T62" fmla="*/ 31 w 116"/>
                <a:gd name="T63" fmla="*/ 7 h 145"/>
                <a:gd name="T64" fmla="*/ 18 w 116"/>
                <a:gd name="T65" fmla="*/ 16 h 145"/>
                <a:gd name="T66" fmla="*/ 13 w 116"/>
                <a:gd name="T67" fmla="*/ 26 h 145"/>
                <a:gd name="T68" fmla="*/ 6 w 116"/>
                <a:gd name="T69" fmla="*/ 39 h 145"/>
                <a:gd name="T70" fmla="*/ 2 w 116"/>
                <a:gd name="T71" fmla="*/ 55 h 145"/>
                <a:gd name="T72" fmla="*/ 0 w 116"/>
                <a:gd name="T73" fmla="*/ 67 h 145"/>
                <a:gd name="T74" fmla="*/ 0 w 116"/>
                <a:gd name="T75" fmla="*/ 77 h 145"/>
                <a:gd name="T76" fmla="*/ 0 w 116"/>
                <a:gd name="T77" fmla="*/ 87 h 145"/>
                <a:gd name="T78" fmla="*/ 0 w 116"/>
                <a:gd name="T79" fmla="*/ 96 h 145"/>
                <a:gd name="T80" fmla="*/ 2 w 116"/>
                <a:gd name="T81" fmla="*/ 103 h 145"/>
                <a:gd name="T82" fmla="*/ 15 w 116"/>
                <a:gd name="T83" fmla="*/ 109 h 145"/>
                <a:gd name="T84" fmla="*/ 29 w 116"/>
                <a:gd name="T85" fmla="*/ 119 h 145"/>
                <a:gd name="T86" fmla="*/ 37 w 116"/>
                <a:gd name="T87" fmla="*/ 122 h 145"/>
                <a:gd name="T88" fmla="*/ 45 w 116"/>
                <a:gd name="T89" fmla="*/ 125 h 145"/>
                <a:gd name="T90" fmla="*/ 29 w 116"/>
                <a:gd name="T91" fmla="*/ 141 h 14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6"/>
                <a:gd name="T139" fmla="*/ 0 h 145"/>
                <a:gd name="T140" fmla="*/ 116 w 116"/>
                <a:gd name="T141" fmla="*/ 145 h 14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6" h="145">
                  <a:moveTo>
                    <a:pt x="29" y="141"/>
                  </a:moveTo>
                  <a:lnTo>
                    <a:pt x="39" y="135"/>
                  </a:lnTo>
                  <a:lnTo>
                    <a:pt x="47" y="138"/>
                  </a:lnTo>
                  <a:lnTo>
                    <a:pt x="52" y="138"/>
                  </a:lnTo>
                  <a:lnTo>
                    <a:pt x="60" y="141"/>
                  </a:lnTo>
                  <a:lnTo>
                    <a:pt x="66" y="141"/>
                  </a:lnTo>
                  <a:lnTo>
                    <a:pt x="74" y="141"/>
                  </a:lnTo>
                  <a:lnTo>
                    <a:pt x="80" y="144"/>
                  </a:lnTo>
                  <a:lnTo>
                    <a:pt x="87" y="144"/>
                  </a:lnTo>
                  <a:lnTo>
                    <a:pt x="93" y="144"/>
                  </a:lnTo>
                  <a:lnTo>
                    <a:pt x="101" y="138"/>
                  </a:lnTo>
                  <a:lnTo>
                    <a:pt x="104" y="131"/>
                  </a:lnTo>
                  <a:lnTo>
                    <a:pt x="107" y="122"/>
                  </a:lnTo>
                  <a:lnTo>
                    <a:pt x="107" y="115"/>
                  </a:lnTo>
                  <a:lnTo>
                    <a:pt x="111" y="103"/>
                  </a:lnTo>
                  <a:lnTo>
                    <a:pt x="111" y="93"/>
                  </a:lnTo>
                  <a:lnTo>
                    <a:pt x="115" y="80"/>
                  </a:lnTo>
                  <a:lnTo>
                    <a:pt x="115" y="71"/>
                  </a:lnTo>
                  <a:lnTo>
                    <a:pt x="115" y="58"/>
                  </a:lnTo>
                  <a:lnTo>
                    <a:pt x="115" y="45"/>
                  </a:lnTo>
                  <a:lnTo>
                    <a:pt x="115" y="35"/>
                  </a:lnTo>
                  <a:lnTo>
                    <a:pt x="111" y="26"/>
                  </a:lnTo>
                  <a:lnTo>
                    <a:pt x="109" y="19"/>
                  </a:lnTo>
                  <a:lnTo>
                    <a:pt x="101" y="13"/>
                  </a:lnTo>
                  <a:lnTo>
                    <a:pt x="93" y="7"/>
                  </a:lnTo>
                  <a:lnTo>
                    <a:pt x="85" y="3"/>
                  </a:lnTo>
                  <a:lnTo>
                    <a:pt x="74" y="3"/>
                  </a:lnTo>
                  <a:lnTo>
                    <a:pt x="66" y="0"/>
                  </a:lnTo>
                  <a:lnTo>
                    <a:pt x="58" y="0"/>
                  </a:lnTo>
                  <a:lnTo>
                    <a:pt x="50" y="0"/>
                  </a:lnTo>
                  <a:lnTo>
                    <a:pt x="42" y="0"/>
                  </a:lnTo>
                  <a:lnTo>
                    <a:pt x="31" y="7"/>
                  </a:lnTo>
                  <a:lnTo>
                    <a:pt x="18" y="16"/>
                  </a:lnTo>
                  <a:lnTo>
                    <a:pt x="13" y="26"/>
                  </a:lnTo>
                  <a:lnTo>
                    <a:pt x="6" y="39"/>
                  </a:lnTo>
                  <a:lnTo>
                    <a:pt x="2" y="55"/>
                  </a:lnTo>
                  <a:lnTo>
                    <a:pt x="0" y="67"/>
                  </a:lnTo>
                  <a:lnTo>
                    <a:pt x="0" y="77"/>
                  </a:lnTo>
                  <a:lnTo>
                    <a:pt x="0" y="87"/>
                  </a:lnTo>
                  <a:lnTo>
                    <a:pt x="0" y="96"/>
                  </a:lnTo>
                  <a:lnTo>
                    <a:pt x="2" y="103"/>
                  </a:lnTo>
                  <a:lnTo>
                    <a:pt x="15" y="109"/>
                  </a:lnTo>
                  <a:lnTo>
                    <a:pt x="29" y="119"/>
                  </a:lnTo>
                  <a:lnTo>
                    <a:pt x="37" y="122"/>
                  </a:lnTo>
                  <a:lnTo>
                    <a:pt x="45" y="125"/>
                  </a:lnTo>
                  <a:lnTo>
                    <a:pt x="29" y="141"/>
                  </a:lnTo>
                </a:path>
              </a:pathLst>
            </a:custGeom>
            <a:grpFill/>
            <a:ln w="38100" cap="rnd">
              <a:solidFill>
                <a:srgbClr val="FF0000"/>
              </a:solidFill>
              <a:round/>
              <a:headEnd type="none" w="sm" len="sm"/>
              <a:tailEnd type="none" w="sm" len="sm"/>
            </a:ln>
          </p:spPr>
          <p:txBody>
            <a:bodyPr/>
            <a:lstStyle/>
            <a:p>
              <a:pPr>
                <a:defRPr/>
              </a:pPr>
              <a:endParaRPr lang="en-US">
                <a:cs typeface="+mn-cs"/>
              </a:endParaRPr>
            </a:p>
          </p:txBody>
        </p:sp>
        <p:sp>
          <p:nvSpPr>
            <p:cNvPr id="203806" name="Freeform 127"/>
            <p:cNvSpPr>
              <a:spLocks/>
            </p:cNvSpPr>
            <p:nvPr/>
          </p:nvSpPr>
          <p:spPr bwMode="auto">
            <a:xfrm>
              <a:off x="3722" y="1677"/>
              <a:ext cx="116" cy="145"/>
            </a:xfrm>
            <a:custGeom>
              <a:avLst/>
              <a:gdLst>
                <a:gd name="T0" fmla="*/ 85 w 116"/>
                <a:gd name="T1" fmla="*/ 141 h 145"/>
                <a:gd name="T2" fmla="*/ 75 w 116"/>
                <a:gd name="T3" fmla="*/ 135 h 145"/>
                <a:gd name="T4" fmla="*/ 67 w 116"/>
                <a:gd name="T5" fmla="*/ 138 h 145"/>
                <a:gd name="T6" fmla="*/ 62 w 116"/>
                <a:gd name="T7" fmla="*/ 138 h 145"/>
                <a:gd name="T8" fmla="*/ 54 w 116"/>
                <a:gd name="T9" fmla="*/ 141 h 145"/>
                <a:gd name="T10" fmla="*/ 48 w 116"/>
                <a:gd name="T11" fmla="*/ 141 h 145"/>
                <a:gd name="T12" fmla="*/ 40 w 116"/>
                <a:gd name="T13" fmla="*/ 141 h 145"/>
                <a:gd name="T14" fmla="*/ 34 w 116"/>
                <a:gd name="T15" fmla="*/ 144 h 145"/>
                <a:gd name="T16" fmla="*/ 27 w 116"/>
                <a:gd name="T17" fmla="*/ 144 h 145"/>
                <a:gd name="T18" fmla="*/ 21 w 116"/>
                <a:gd name="T19" fmla="*/ 144 h 145"/>
                <a:gd name="T20" fmla="*/ 13 w 116"/>
                <a:gd name="T21" fmla="*/ 138 h 145"/>
                <a:gd name="T22" fmla="*/ 10 w 116"/>
                <a:gd name="T23" fmla="*/ 131 h 145"/>
                <a:gd name="T24" fmla="*/ 7 w 116"/>
                <a:gd name="T25" fmla="*/ 122 h 145"/>
                <a:gd name="T26" fmla="*/ 7 w 116"/>
                <a:gd name="T27" fmla="*/ 115 h 145"/>
                <a:gd name="T28" fmla="*/ 3 w 116"/>
                <a:gd name="T29" fmla="*/ 103 h 145"/>
                <a:gd name="T30" fmla="*/ 3 w 116"/>
                <a:gd name="T31" fmla="*/ 93 h 145"/>
                <a:gd name="T32" fmla="*/ 0 w 116"/>
                <a:gd name="T33" fmla="*/ 80 h 145"/>
                <a:gd name="T34" fmla="*/ 0 w 116"/>
                <a:gd name="T35" fmla="*/ 71 h 145"/>
                <a:gd name="T36" fmla="*/ 0 w 116"/>
                <a:gd name="T37" fmla="*/ 58 h 145"/>
                <a:gd name="T38" fmla="*/ 0 w 116"/>
                <a:gd name="T39" fmla="*/ 45 h 145"/>
                <a:gd name="T40" fmla="*/ 0 w 116"/>
                <a:gd name="T41" fmla="*/ 35 h 145"/>
                <a:gd name="T42" fmla="*/ 3 w 116"/>
                <a:gd name="T43" fmla="*/ 26 h 145"/>
                <a:gd name="T44" fmla="*/ 5 w 116"/>
                <a:gd name="T45" fmla="*/ 19 h 145"/>
                <a:gd name="T46" fmla="*/ 13 w 116"/>
                <a:gd name="T47" fmla="*/ 13 h 145"/>
                <a:gd name="T48" fmla="*/ 21 w 116"/>
                <a:gd name="T49" fmla="*/ 7 h 145"/>
                <a:gd name="T50" fmla="*/ 29 w 116"/>
                <a:gd name="T51" fmla="*/ 3 h 145"/>
                <a:gd name="T52" fmla="*/ 40 w 116"/>
                <a:gd name="T53" fmla="*/ 3 h 145"/>
                <a:gd name="T54" fmla="*/ 48 w 116"/>
                <a:gd name="T55" fmla="*/ 0 h 145"/>
                <a:gd name="T56" fmla="*/ 56 w 116"/>
                <a:gd name="T57" fmla="*/ 0 h 145"/>
                <a:gd name="T58" fmla="*/ 64 w 116"/>
                <a:gd name="T59" fmla="*/ 0 h 145"/>
                <a:gd name="T60" fmla="*/ 72 w 116"/>
                <a:gd name="T61" fmla="*/ 0 h 145"/>
                <a:gd name="T62" fmla="*/ 83 w 116"/>
                <a:gd name="T63" fmla="*/ 7 h 145"/>
                <a:gd name="T64" fmla="*/ 96 w 116"/>
                <a:gd name="T65" fmla="*/ 16 h 145"/>
                <a:gd name="T66" fmla="*/ 101 w 116"/>
                <a:gd name="T67" fmla="*/ 26 h 145"/>
                <a:gd name="T68" fmla="*/ 108 w 116"/>
                <a:gd name="T69" fmla="*/ 39 h 145"/>
                <a:gd name="T70" fmla="*/ 112 w 116"/>
                <a:gd name="T71" fmla="*/ 55 h 145"/>
                <a:gd name="T72" fmla="*/ 115 w 116"/>
                <a:gd name="T73" fmla="*/ 67 h 145"/>
                <a:gd name="T74" fmla="*/ 115 w 116"/>
                <a:gd name="T75" fmla="*/ 77 h 145"/>
                <a:gd name="T76" fmla="*/ 115 w 116"/>
                <a:gd name="T77" fmla="*/ 87 h 145"/>
                <a:gd name="T78" fmla="*/ 115 w 116"/>
                <a:gd name="T79" fmla="*/ 96 h 145"/>
                <a:gd name="T80" fmla="*/ 112 w 116"/>
                <a:gd name="T81" fmla="*/ 103 h 145"/>
                <a:gd name="T82" fmla="*/ 99 w 116"/>
                <a:gd name="T83" fmla="*/ 109 h 145"/>
                <a:gd name="T84" fmla="*/ 85 w 116"/>
                <a:gd name="T85" fmla="*/ 119 h 145"/>
                <a:gd name="T86" fmla="*/ 77 w 116"/>
                <a:gd name="T87" fmla="*/ 122 h 145"/>
                <a:gd name="T88" fmla="*/ 69 w 116"/>
                <a:gd name="T89" fmla="*/ 125 h 145"/>
                <a:gd name="T90" fmla="*/ 85 w 116"/>
                <a:gd name="T91" fmla="*/ 141 h 14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6"/>
                <a:gd name="T139" fmla="*/ 0 h 145"/>
                <a:gd name="T140" fmla="*/ 116 w 116"/>
                <a:gd name="T141" fmla="*/ 145 h 14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6" h="145">
                  <a:moveTo>
                    <a:pt x="85" y="141"/>
                  </a:moveTo>
                  <a:lnTo>
                    <a:pt x="75" y="135"/>
                  </a:lnTo>
                  <a:lnTo>
                    <a:pt x="67" y="138"/>
                  </a:lnTo>
                  <a:lnTo>
                    <a:pt x="62" y="138"/>
                  </a:lnTo>
                  <a:lnTo>
                    <a:pt x="54" y="141"/>
                  </a:lnTo>
                  <a:lnTo>
                    <a:pt x="48" y="141"/>
                  </a:lnTo>
                  <a:lnTo>
                    <a:pt x="40" y="141"/>
                  </a:lnTo>
                  <a:lnTo>
                    <a:pt x="34" y="144"/>
                  </a:lnTo>
                  <a:lnTo>
                    <a:pt x="27" y="144"/>
                  </a:lnTo>
                  <a:lnTo>
                    <a:pt x="21" y="144"/>
                  </a:lnTo>
                  <a:lnTo>
                    <a:pt x="13" y="138"/>
                  </a:lnTo>
                  <a:lnTo>
                    <a:pt x="10" y="131"/>
                  </a:lnTo>
                  <a:lnTo>
                    <a:pt x="7" y="122"/>
                  </a:lnTo>
                  <a:lnTo>
                    <a:pt x="7" y="115"/>
                  </a:lnTo>
                  <a:lnTo>
                    <a:pt x="3" y="103"/>
                  </a:lnTo>
                  <a:lnTo>
                    <a:pt x="3" y="93"/>
                  </a:lnTo>
                  <a:lnTo>
                    <a:pt x="0" y="80"/>
                  </a:lnTo>
                  <a:lnTo>
                    <a:pt x="0" y="71"/>
                  </a:lnTo>
                  <a:lnTo>
                    <a:pt x="0" y="58"/>
                  </a:lnTo>
                  <a:lnTo>
                    <a:pt x="0" y="45"/>
                  </a:lnTo>
                  <a:lnTo>
                    <a:pt x="0" y="35"/>
                  </a:lnTo>
                  <a:lnTo>
                    <a:pt x="3" y="26"/>
                  </a:lnTo>
                  <a:lnTo>
                    <a:pt x="5" y="19"/>
                  </a:lnTo>
                  <a:lnTo>
                    <a:pt x="13" y="13"/>
                  </a:lnTo>
                  <a:lnTo>
                    <a:pt x="21" y="7"/>
                  </a:lnTo>
                  <a:lnTo>
                    <a:pt x="29" y="3"/>
                  </a:lnTo>
                  <a:lnTo>
                    <a:pt x="40" y="3"/>
                  </a:lnTo>
                  <a:lnTo>
                    <a:pt x="48" y="0"/>
                  </a:lnTo>
                  <a:lnTo>
                    <a:pt x="56" y="0"/>
                  </a:lnTo>
                  <a:lnTo>
                    <a:pt x="64" y="0"/>
                  </a:lnTo>
                  <a:lnTo>
                    <a:pt x="72" y="0"/>
                  </a:lnTo>
                  <a:lnTo>
                    <a:pt x="83" y="7"/>
                  </a:lnTo>
                  <a:lnTo>
                    <a:pt x="96" y="16"/>
                  </a:lnTo>
                  <a:lnTo>
                    <a:pt x="101" y="26"/>
                  </a:lnTo>
                  <a:lnTo>
                    <a:pt x="108" y="39"/>
                  </a:lnTo>
                  <a:lnTo>
                    <a:pt x="112" y="55"/>
                  </a:lnTo>
                  <a:lnTo>
                    <a:pt x="115" y="67"/>
                  </a:lnTo>
                  <a:lnTo>
                    <a:pt x="115" y="77"/>
                  </a:lnTo>
                  <a:lnTo>
                    <a:pt x="115" y="87"/>
                  </a:lnTo>
                  <a:lnTo>
                    <a:pt x="115" y="96"/>
                  </a:lnTo>
                  <a:lnTo>
                    <a:pt x="112" y="103"/>
                  </a:lnTo>
                  <a:lnTo>
                    <a:pt x="99" y="109"/>
                  </a:lnTo>
                  <a:lnTo>
                    <a:pt x="85" y="119"/>
                  </a:lnTo>
                  <a:lnTo>
                    <a:pt x="77" y="122"/>
                  </a:lnTo>
                  <a:lnTo>
                    <a:pt x="69" y="125"/>
                  </a:lnTo>
                  <a:lnTo>
                    <a:pt x="85" y="141"/>
                  </a:lnTo>
                </a:path>
              </a:pathLst>
            </a:custGeom>
            <a:grpFill/>
            <a:ln w="38100" cap="rnd">
              <a:solidFill>
                <a:srgbClr val="FF0000"/>
              </a:solidFill>
              <a:round/>
              <a:headEnd type="none" w="sm" len="sm"/>
              <a:tailEnd type="none" w="sm" len="sm"/>
            </a:ln>
          </p:spPr>
          <p:txBody>
            <a:bodyPr/>
            <a:lstStyle/>
            <a:p>
              <a:pPr>
                <a:defRPr/>
              </a:pPr>
              <a:endParaRPr lang="en-US">
                <a:cs typeface="+mn-cs"/>
              </a:endParaRPr>
            </a:p>
          </p:txBody>
        </p:sp>
      </p:grpSp>
      <p:grpSp>
        <p:nvGrpSpPr>
          <p:cNvPr id="178290" name="Group 128"/>
          <p:cNvGrpSpPr>
            <a:grpSpLocks/>
          </p:cNvGrpSpPr>
          <p:nvPr/>
        </p:nvGrpSpPr>
        <p:grpSpPr bwMode="auto">
          <a:xfrm>
            <a:off x="5554663" y="3581400"/>
            <a:ext cx="468312" cy="230188"/>
            <a:chOff x="3722" y="2253"/>
            <a:chExt cx="332" cy="145"/>
          </a:xfrm>
        </p:grpSpPr>
        <p:sp>
          <p:nvSpPr>
            <p:cNvPr id="178299" name="Freeform 129"/>
            <p:cNvSpPr>
              <a:spLocks/>
            </p:cNvSpPr>
            <p:nvPr/>
          </p:nvSpPr>
          <p:spPr bwMode="auto">
            <a:xfrm>
              <a:off x="3938" y="2253"/>
              <a:ext cx="116" cy="145"/>
            </a:xfrm>
            <a:custGeom>
              <a:avLst/>
              <a:gdLst>
                <a:gd name="T0" fmla="*/ 29 w 116"/>
                <a:gd name="T1" fmla="*/ 141 h 145"/>
                <a:gd name="T2" fmla="*/ 39 w 116"/>
                <a:gd name="T3" fmla="*/ 135 h 145"/>
                <a:gd name="T4" fmla="*/ 47 w 116"/>
                <a:gd name="T5" fmla="*/ 138 h 145"/>
                <a:gd name="T6" fmla="*/ 52 w 116"/>
                <a:gd name="T7" fmla="*/ 138 h 145"/>
                <a:gd name="T8" fmla="*/ 60 w 116"/>
                <a:gd name="T9" fmla="*/ 141 h 145"/>
                <a:gd name="T10" fmla="*/ 66 w 116"/>
                <a:gd name="T11" fmla="*/ 141 h 145"/>
                <a:gd name="T12" fmla="*/ 74 w 116"/>
                <a:gd name="T13" fmla="*/ 141 h 145"/>
                <a:gd name="T14" fmla="*/ 80 w 116"/>
                <a:gd name="T15" fmla="*/ 144 h 145"/>
                <a:gd name="T16" fmla="*/ 87 w 116"/>
                <a:gd name="T17" fmla="*/ 144 h 145"/>
                <a:gd name="T18" fmla="*/ 93 w 116"/>
                <a:gd name="T19" fmla="*/ 144 h 145"/>
                <a:gd name="T20" fmla="*/ 101 w 116"/>
                <a:gd name="T21" fmla="*/ 138 h 145"/>
                <a:gd name="T22" fmla="*/ 104 w 116"/>
                <a:gd name="T23" fmla="*/ 131 h 145"/>
                <a:gd name="T24" fmla="*/ 107 w 116"/>
                <a:gd name="T25" fmla="*/ 122 h 145"/>
                <a:gd name="T26" fmla="*/ 107 w 116"/>
                <a:gd name="T27" fmla="*/ 115 h 145"/>
                <a:gd name="T28" fmla="*/ 111 w 116"/>
                <a:gd name="T29" fmla="*/ 103 h 145"/>
                <a:gd name="T30" fmla="*/ 111 w 116"/>
                <a:gd name="T31" fmla="*/ 93 h 145"/>
                <a:gd name="T32" fmla="*/ 115 w 116"/>
                <a:gd name="T33" fmla="*/ 80 h 145"/>
                <a:gd name="T34" fmla="*/ 115 w 116"/>
                <a:gd name="T35" fmla="*/ 71 h 145"/>
                <a:gd name="T36" fmla="*/ 115 w 116"/>
                <a:gd name="T37" fmla="*/ 58 h 145"/>
                <a:gd name="T38" fmla="*/ 115 w 116"/>
                <a:gd name="T39" fmla="*/ 45 h 145"/>
                <a:gd name="T40" fmla="*/ 115 w 116"/>
                <a:gd name="T41" fmla="*/ 35 h 145"/>
                <a:gd name="T42" fmla="*/ 111 w 116"/>
                <a:gd name="T43" fmla="*/ 26 h 145"/>
                <a:gd name="T44" fmla="*/ 109 w 116"/>
                <a:gd name="T45" fmla="*/ 19 h 145"/>
                <a:gd name="T46" fmla="*/ 101 w 116"/>
                <a:gd name="T47" fmla="*/ 13 h 145"/>
                <a:gd name="T48" fmla="*/ 93 w 116"/>
                <a:gd name="T49" fmla="*/ 7 h 145"/>
                <a:gd name="T50" fmla="*/ 85 w 116"/>
                <a:gd name="T51" fmla="*/ 3 h 145"/>
                <a:gd name="T52" fmla="*/ 74 w 116"/>
                <a:gd name="T53" fmla="*/ 3 h 145"/>
                <a:gd name="T54" fmla="*/ 66 w 116"/>
                <a:gd name="T55" fmla="*/ 0 h 145"/>
                <a:gd name="T56" fmla="*/ 58 w 116"/>
                <a:gd name="T57" fmla="*/ 0 h 145"/>
                <a:gd name="T58" fmla="*/ 50 w 116"/>
                <a:gd name="T59" fmla="*/ 0 h 145"/>
                <a:gd name="T60" fmla="*/ 42 w 116"/>
                <a:gd name="T61" fmla="*/ 0 h 145"/>
                <a:gd name="T62" fmla="*/ 31 w 116"/>
                <a:gd name="T63" fmla="*/ 7 h 145"/>
                <a:gd name="T64" fmla="*/ 18 w 116"/>
                <a:gd name="T65" fmla="*/ 16 h 145"/>
                <a:gd name="T66" fmla="*/ 13 w 116"/>
                <a:gd name="T67" fmla="*/ 26 h 145"/>
                <a:gd name="T68" fmla="*/ 6 w 116"/>
                <a:gd name="T69" fmla="*/ 39 h 145"/>
                <a:gd name="T70" fmla="*/ 2 w 116"/>
                <a:gd name="T71" fmla="*/ 55 h 145"/>
                <a:gd name="T72" fmla="*/ 0 w 116"/>
                <a:gd name="T73" fmla="*/ 67 h 145"/>
                <a:gd name="T74" fmla="*/ 0 w 116"/>
                <a:gd name="T75" fmla="*/ 77 h 145"/>
                <a:gd name="T76" fmla="*/ 0 w 116"/>
                <a:gd name="T77" fmla="*/ 87 h 145"/>
                <a:gd name="T78" fmla="*/ 0 w 116"/>
                <a:gd name="T79" fmla="*/ 96 h 145"/>
                <a:gd name="T80" fmla="*/ 2 w 116"/>
                <a:gd name="T81" fmla="*/ 103 h 145"/>
                <a:gd name="T82" fmla="*/ 15 w 116"/>
                <a:gd name="T83" fmla="*/ 109 h 145"/>
                <a:gd name="T84" fmla="*/ 29 w 116"/>
                <a:gd name="T85" fmla="*/ 119 h 145"/>
                <a:gd name="T86" fmla="*/ 37 w 116"/>
                <a:gd name="T87" fmla="*/ 122 h 145"/>
                <a:gd name="T88" fmla="*/ 45 w 116"/>
                <a:gd name="T89" fmla="*/ 125 h 145"/>
                <a:gd name="T90" fmla="*/ 29 w 116"/>
                <a:gd name="T91" fmla="*/ 141 h 14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6"/>
                <a:gd name="T139" fmla="*/ 0 h 145"/>
                <a:gd name="T140" fmla="*/ 116 w 116"/>
                <a:gd name="T141" fmla="*/ 145 h 14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6" h="145">
                  <a:moveTo>
                    <a:pt x="29" y="141"/>
                  </a:moveTo>
                  <a:lnTo>
                    <a:pt x="39" y="135"/>
                  </a:lnTo>
                  <a:lnTo>
                    <a:pt x="47" y="138"/>
                  </a:lnTo>
                  <a:lnTo>
                    <a:pt x="52" y="138"/>
                  </a:lnTo>
                  <a:lnTo>
                    <a:pt x="60" y="141"/>
                  </a:lnTo>
                  <a:lnTo>
                    <a:pt x="66" y="141"/>
                  </a:lnTo>
                  <a:lnTo>
                    <a:pt x="74" y="141"/>
                  </a:lnTo>
                  <a:lnTo>
                    <a:pt x="80" y="144"/>
                  </a:lnTo>
                  <a:lnTo>
                    <a:pt x="87" y="144"/>
                  </a:lnTo>
                  <a:lnTo>
                    <a:pt x="93" y="144"/>
                  </a:lnTo>
                  <a:lnTo>
                    <a:pt x="101" y="138"/>
                  </a:lnTo>
                  <a:lnTo>
                    <a:pt x="104" y="131"/>
                  </a:lnTo>
                  <a:lnTo>
                    <a:pt x="107" y="122"/>
                  </a:lnTo>
                  <a:lnTo>
                    <a:pt x="107" y="115"/>
                  </a:lnTo>
                  <a:lnTo>
                    <a:pt x="111" y="103"/>
                  </a:lnTo>
                  <a:lnTo>
                    <a:pt x="111" y="93"/>
                  </a:lnTo>
                  <a:lnTo>
                    <a:pt x="115" y="80"/>
                  </a:lnTo>
                  <a:lnTo>
                    <a:pt x="115" y="71"/>
                  </a:lnTo>
                  <a:lnTo>
                    <a:pt x="115" y="58"/>
                  </a:lnTo>
                  <a:lnTo>
                    <a:pt x="115" y="45"/>
                  </a:lnTo>
                  <a:lnTo>
                    <a:pt x="115" y="35"/>
                  </a:lnTo>
                  <a:lnTo>
                    <a:pt x="111" y="26"/>
                  </a:lnTo>
                  <a:lnTo>
                    <a:pt x="109" y="19"/>
                  </a:lnTo>
                  <a:lnTo>
                    <a:pt x="101" y="13"/>
                  </a:lnTo>
                  <a:lnTo>
                    <a:pt x="93" y="7"/>
                  </a:lnTo>
                  <a:lnTo>
                    <a:pt x="85" y="3"/>
                  </a:lnTo>
                  <a:lnTo>
                    <a:pt x="74" y="3"/>
                  </a:lnTo>
                  <a:lnTo>
                    <a:pt x="66" y="0"/>
                  </a:lnTo>
                  <a:lnTo>
                    <a:pt x="58" y="0"/>
                  </a:lnTo>
                  <a:lnTo>
                    <a:pt x="50" y="0"/>
                  </a:lnTo>
                  <a:lnTo>
                    <a:pt x="42" y="0"/>
                  </a:lnTo>
                  <a:lnTo>
                    <a:pt x="31" y="7"/>
                  </a:lnTo>
                  <a:lnTo>
                    <a:pt x="18" y="16"/>
                  </a:lnTo>
                  <a:lnTo>
                    <a:pt x="13" y="26"/>
                  </a:lnTo>
                  <a:lnTo>
                    <a:pt x="6" y="39"/>
                  </a:lnTo>
                  <a:lnTo>
                    <a:pt x="2" y="55"/>
                  </a:lnTo>
                  <a:lnTo>
                    <a:pt x="0" y="67"/>
                  </a:lnTo>
                  <a:lnTo>
                    <a:pt x="0" y="77"/>
                  </a:lnTo>
                  <a:lnTo>
                    <a:pt x="0" y="87"/>
                  </a:lnTo>
                  <a:lnTo>
                    <a:pt x="0" y="96"/>
                  </a:lnTo>
                  <a:lnTo>
                    <a:pt x="2" y="103"/>
                  </a:lnTo>
                  <a:lnTo>
                    <a:pt x="15" y="109"/>
                  </a:lnTo>
                  <a:lnTo>
                    <a:pt x="29" y="119"/>
                  </a:lnTo>
                  <a:lnTo>
                    <a:pt x="37" y="122"/>
                  </a:lnTo>
                  <a:lnTo>
                    <a:pt x="45" y="125"/>
                  </a:lnTo>
                  <a:lnTo>
                    <a:pt x="29" y="141"/>
                  </a:lnTo>
                </a:path>
              </a:pathLst>
            </a:custGeom>
            <a:noFill/>
            <a:ln w="38100" cap="rnd">
              <a:solidFill>
                <a:srgbClr val="FF0000"/>
              </a:solidFill>
              <a:round/>
              <a:headEnd type="none" w="sm" len="sm"/>
              <a:tailEnd type="none" w="sm" len="sm"/>
            </a:ln>
          </p:spPr>
          <p:txBody>
            <a:bodyPr/>
            <a:lstStyle/>
            <a:p>
              <a:endParaRPr lang="en-US"/>
            </a:p>
          </p:txBody>
        </p:sp>
        <p:sp>
          <p:nvSpPr>
            <p:cNvPr id="178300" name="Freeform 130"/>
            <p:cNvSpPr>
              <a:spLocks/>
            </p:cNvSpPr>
            <p:nvPr/>
          </p:nvSpPr>
          <p:spPr bwMode="auto">
            <a:xfrm>
              <a:off x="3722" y="2253"/>
              <a:ext cx="116" cy="145"/>
            </a:xfrm>
            <a:custGeom>
              <a:avLst/>
              <a:gdLst>
                <a:gd name="T0" fmla="*/ 85 w 116"/>
                <a:gd name="T1" fmla="*/ 3 h 145"/>
                <a:gd name="T2" fmla="*/ 74 w 116"/>
                <a:gd name="T3" fmla="*/ 9 h 145"/>
                <a:gd name="T4" fmla="*/ 67 w 116"/>
                <a:gd name="T5" fmla="*/ 6 h 145"/>
                <a:gd name="T6" fmla="*/ 61 w 116"/>
                <a:gd name="T7" fmla="*/ 6 h 145"/>
                <a:gd name="T8" fmla="*/ 53 w 116"/>
                <a:gd name="T9" fmla="*/ 3 h 145"/>
                <a:gd name="T10" fmla="*/ 47 w 116"/>
                <a:gd name="T11" fmla="*/ 3 h 145"/>
                <a:gd name="T12" fmla="*/ 40 w 116"/>
                <a:gd name="T13" fmla="*/ 3 h 145"/>
                <a:gd name="T14" fmla="*/ 34 w 116"/>
                <a:gd name="T15" fmla="*/ 0 h 145"/>
                <a:gd name="T16" fmla="*/ 26 w 116"/>
                <a:gd name="T17" fmla="*/ 0 h 145"/>
                <a:gd name="T18" fmla="*/ 20 w 116"/>
                <a:gd name="T19" fmla="*/ 0 h 145"/>
                <a:gd name="T20" fmla="*/ 13 w 116"/>
                <a:gd name="T21" fmla="*/ 6 h 145"/>
                <a:gd name="T22" fmla="*/ 10 w 116"/>
                <a:gd name="T23" fmla="*/ 13 h 145"/>
                <a:gd name="T24" fmla="*/ 7 w 116"/>
                <a:gd name="T25" fmla="*/ 22 h 145"/>
                <a:gd name="T26" fmla="*/ 7 w 116"/>
                <a:gd name="T27" fmla="*/ 29 h 145"/>
                <a:gd name="T28" fmla="*/ 2 w 116"/>
                <a:gd name="T29" fmla="*/ 41 h 145"/>
                <a:gd name="T30" fmla="*/ 2 w 116"/>
                <a:gd name="T31" fmla="*/ 51 h 145"/>
                <a:gd name="T32" fmla="*/ 0 w 116"/>
                <a:gd name="T33" fmla="*/ 64 h 145"/>
                <a:gd name="T34" fmla="*/ 0 w 116"/>
                <a:gd name="T35" fmla="*/ 73 h 145"/>
                <a:gd name="T36" fmla="*/ 0 w 116"/>
                <a:gd name="T37" fmla="*/ 86 h 145"/>
                <a:gd name="T38" fmla="*/ 0 w 116"/>
                <a:gd name="T39" fmla="*/ 99 h 145"/>
                <a:gd name="T40" fmla="*/ 0 w 116"/>
                <a:gd name="T41" fmla="*/ 109 h 145"/>
                <a:gd name="T42" fmla="*/ 2 w 116"/>
                <a:gd name="T43" fmla="*/ 118 h 145"/>
                <a:gd name="T44" fmla="*/ 5 w 116"/>
                <a:gd name="T45" fmla="*/ 125 h 145"/>
                <a:gd name="T46" fmla="*/ 13 w 116"/>
                <a:gd name="T47" fmla="*/ 131 h 145"/>
                <a:gd name="T48" fmla="*/ 20 w 116"/>
                <a:gd name="T49" fmla="*/ 137 h 145"/>
                <a:gd name="T50" fmla="*/ 29 w 116"/>
                <a:gd name="T51" fmla="*/ 141 h 145"/>
                <a:gd name="T52" fmla="*/ 40 w 116"/>
                <a:gd name="T53" fmla="*/ 141 h 145"/>
                <a:gd name="T54" fmla="*/ 47 w 116"/>
                <a:gd name="T55" fmla="*/ 144 h 145"/>
                <a:gd name="T56" fmla="*/ 56 w 116"/>
                <a:gd name="T57" fmla="*/ 144 h 145"/>
                <a:gd name="T58" fmla="*/ 63 w 116"/>
                <a:gd name="T59" fmla="*/ 144 h 145"/>
                <a:gd name="T60" fmla="*/ 72 w 116"/>
                <a:gd name="T61" fmla="*/ 144 h 145"/>
                <a:gd name="T62" fmla="*/ 83 w 116"/>
                <a:gd name="T63" fmla="*/ 137 h 145"/>
                <a:gd name="T64" fmla="*/ 96 w 116"/>
                <a:gd name="T65" fmla="*/ 128 h 145"/>
                <a:gd name="T66" fmla="*/ 101 w 116"/>
                <a:gd name="T67" fmla="*/ 118 h 145"/>
                <a:gd name="T68" fmla="*/ 107 w 116"/>
                <a:gd name="T69" fmla="*/ 105 h 145"/>
                <a:gd name="T70" fmla="*/ 112 w 116"/>
                <a:gd name="T71" fmla="*/ 89 h 145"/>
                <a:gd name="T72" fmla="*/ 115 w 116"/>
                <a:gd name="T73" fmla="*/ 77 h 145"/>
                <a:gd name="T74" fmla="*/ 115 w 116"/>
                <a:gd name="T75" fmla="*/ 67 h 145"/>
                <a:gd name="T76" fmla="*/ 115 w 116"/>
                <a:gd name="T77" fmla="*/ 57 h 145"/>
                <a:gd name="T78" fmla="*/ 115 w 116"/>
                <a:gd name="T79" fmla="*/ 48 h 145"/>
                <a:gd name="T80" fmla="*/ 112 w 116"/>
                <a:gd name="T81" fmla="*/ 41 h 145"/>
                <a:gd name="T82" fmla="*/ 99 w 116"/>
                <a:gd name="T83" fmla="*/ 35 h 145"/>
                <a:gd name="T84" fmla="*/ 85 w 116"/>
                <a:gd name="T85" fmla="*/ 25 h 145"/>
                <a:gd name="T86" fmla="*/ 77 w 116"/>
                <a:gd name="T87" fmla="*/ 22 h 145"/>
                <a:gd name="T88" fmla="*/ 69 w 116"/>
                <a:gd name="T89" fmla="*/ 19 h 145"/>
                <a:gd name="T90" fmla="*/ 85 w 116"/>
                <a:gd name="T91" fmla="*/ 3 h 14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6"/>
                <a:gd name="T139" fmla="*/ 0 h 145"/>
                <a:gd name="T140" fmla="*/ 116 w 116"/>
                <a:gd name="T141" fmla="*/ 145 h 14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6" h="145">
                  <a:moveTo>
                    <a:pt x="85" y="3"/>
                  </a:moveTo>
                  <a:lnTo>
                    <a:pt x="74" y="9"/>
                  </a:lnTo>
                  <a:lnTo>
                    <a:pt x="67" y="6"/>
                  </a:lnTo>
                  <a:lnTo>
                    <a:pt x="61" y="6"/>
                  </a:lnTo>
                  <a:lnTo>
                    <a:pt x="53" y="3"/>
                  </a:lnTo>
                  <a:lnTo>
                    <a:pt x="47" y="3"/>
                  </a:lnTo>
                  <a:lnTo>
                    <a:pt x="40" y="3"/>
                  </a:lnTo>
                  <a:lnTo>
                    <a:pt x="34" y="0"/>
                  </a:lnTo>
                  <a:lnTo>
                    <a:pt x="26" y="0"/>
                  </a:lnTo>
                  <a:lnTo>
                    <a:pt x="20" y="0"/>
                  </a:lnTo>
                  <a:lnTo>
                    <a:pt x="13" y="6"/>
                  </a:lnTo>
                  <a:lnTo>
                    <a:pt x="10" y="13"/>
                  </a:lnTo>
                  <a:lnTo>
                    <a:pt x="7" y="22"/>
                  </a:lnTo>
                  <a:lnTo>
                    <a:pt x="7" y="29"/>
                  </a:lnTo>
                  <a:lnTo>
                    <a:pt x="2" y="41"/>
                  </a:lnTo>
                  <a:lnTo>
                    <a:pt x="2" y="51"/>
                  </a:lnTo>
                  <a:lnTo>
                    <a:pt x="0" y="64"/>
                  </a:lnTo>
                  <a:lnTo>
                    <a:pt x="0" y="73"/>
                  </a:lnTo>
                  <a:lnTo>
                    <a:pt x="0" y="86"/>
                  </a:lnTo>
                  <a:lnTo>
                    <a:pt x="0" y="99"/>
                  </a:lnTo>
                  <a:lnTo>
                    <a:pt x="0" y="109"/>
                  </a:lnTo>
                  <a:lnTo>
                    <a:pt x="2" y="118"/>
                  </a:lnTo>
                  <a:lnTo>
                    <a:pt x="5" y="125"/>
                  </a:lnTo>
                  <a:lnTo>
                    <a:pt x="13" y="131"/>
                  </a:lnTo>
                  <a:lnTo>
                    <a:pt x="20" y="137"/>
                  </a:lnTo>
                  <a:lnTo>
                    <a:pt x="29" y="141"/>
                  </a:lnTo>
                  <a:lnTo>
                    <a:pt x="40" y="141"/>
                  </a:lnTo>
                  <a:lnTo>
                    <a:pt x="47" y="144"/>
                  </a:lnTo>
                  <a:lnTo>
                    <a:pt x="56" y="144"/>
                  </a:lnTo>
                  <a:lnTo>
                    <a:pt x="63" y="144"/>
                  </a:lnTo>
                  <a:lnTo>
                    <a:pt x="72" y="144"/>
                  </a:lnTo>
                  <a:lnTo>
                    <a:pt x="83" y="137"/>
                  </a:lnTo>
                  <a:lnTo>
                    <a:pt x="96" y="128"/>
                  </a:lnTo>
                  <a:lnTo>
                    <a:pt x="101" y="118"/>
                  </a:lnTo>
                  <a:lnTo>
                    <a:pt x="107" y="105"/>
                  </a:lnTo>
                  <a:lnTo>
                    <a:pt x="112" y="89"/>
                  </a:lnTo>
                  <a:lnTo>
                    <a:pt x="115" y="77"/>
                  </a:lnTo>
                  <a:lnTo>
                    <a:pt x="115" y="67"/>
                  </a:lnTo>
                  <a:lnTo>
                    <a:pt x="115" y="57"/>
                  </a:lnTo>
                  <a:lnTo>
                    <a:pt x="115" y="48"/>
                  </a:lnTo>
                  <a:lnTo>
                    <a:pt x="112" y="41"/>
                  </a:lnTo>
                  <a:lnTo>
                    <a:pt x="99" y="35"/>
                  </a:lnTo>
                  <a:lnTo>
                    <a:pt x="85" y="25"/>
                  </a:lnTo>
                  <a:lnTo>
                    <a:pt x="77" y="22"/>
                  </a:lnTo>
                  <a:lnTo>
                    <a:pt x="69" y="19"/>
                  </a:lnTo>
                  <a:lnTo>
                    <a:pt x="85" y="3"/>
                  </a:lnTo>
                </a:path>
              </a:pathLst>
            </a:custGeom>
            <a:noFill/>
            <a:ln w="38100" cap="rnd">
              <a:solidFill>
                <a:srgbClr val="FF0000"/>
              </a:solidFill>
              <a:round/>
              <a:headEnd type="none" w="sm" len="sm"/>
              <a:tailEnd type="none" w="sm" len="sm"/>
            </a:ln>
          </p:spPr>
          <p:txBody>
            <a:bodyPr/>
            <a:lstStyle/>
            <a:p>
              <a:endParaRPr lang="en-US"/>
            </a:p>
          </p:txBody>
        </p:sp>
      </p:grpSp>
      <p:grpSp>
        <p:nvGrpSpPr>
          <p:cNvPr id="178291" name="Group 131"/>
          <p:cNvGrpSpPr>
            <a:grpSpLocks/>
          </p:cNvGrpSpPr>
          <p:nvPr/>
        </p:nvGrpSpPr>
        <p:grpSpPr bwMode="auto">
          <a:xfrm>
            <a:off x="5553075" y="4495800"/>
            <a:ext cx="469900" cy="230188"/>
            <a:chOff x="3721" y="2829"/>
            <a:chExt cx="333" cy="145"/>
          </a:xfrm>
        </p:grpSpPr>
        <p:sp>
          <p:nvSpPr>
            <p:cNvPr id="178297" name="Freeform 132"/>
            <p:cNvSpPr>
              <a:spLocks/>
            </p:cNvSpPr>
            <p:nvPr/>
          </p:nvSpPr>
          <p:spPr bwMode="auto">
            <a:xfrm>
              <a:off x="3938" y="2829"/>
              <a:ext cx="116" cy="145"/>
            </a:xfrm>
            <a:custGeom>
              <a:avLst/>
              <a:gdLst>
                <a:gd name="T0" fmla="*/ 85 w 116"/>
                <a:gd name="T1" fmla="*/ 141 h 145"/>
                <a:gd name="T2" fmla="*/ 75 w 116"/>
                <a:gd name="T3" fmla="*/ 135 h 145"/>
                <a:gd name="T4" fmla="*/ 67 w 116"/>
                <a:gd name="T5" fmla="*/ 138 h 145"/>
                <a:gd name="T6" fmla="*/ 62 w 116"/>
                <a:gd name="T7" fmla="*/ 138 h 145"/>
                <a:gd name="T8" fmla="*/ 54 w 116"/>
                <a:gd name="T9" fmla="*/ 141 h 145"/>
                <a:gd name="T10" fmla="*/ 48 w 116"/>
                <a:gd name="T11" fmla="*/ 141 h 145"/>
                <a:gd name="T12" fmla="*/ 40 w 116"/>
                <a:gd name="T13" fmla="*/ 141 h 145"/>
                <a:gd name="T14" fmla="*/ 34 w 116"/>
                <a:gd name="T15" fmla="*/ 144 h 145"/>
                <a:gd name="T16" fmla="*/ 27 w 116"/>
                <a:gd name="T17" fmla="*/ 144 h 145"/>
                <a:gd name="T18" fmla="*/ 21 w 116"/>
                <a:gd name="T19" fmla="*/ 144 h 145"/>
                <a:gd name="T20" fmla="*/ 13 w 116"/>
                <a:gd name="T21" fmla="*/ 138 h 145"/>
                <a:gd name="T22" fmla="*/ 10 w 116"/>
                <a:gd name="T23" fmla="*/ 131 h 145"/>
                <a:gd name="T24" fmla="*/ 7 w 116"/>
                <a:gd name="T25" fmla="*/ 122 h 145"/>
                <a:gd name="T26" fmla="*/ 7 w 116"/>
                <a:gd name="T27" fmla="*/ 115 h 145"/>
                <a:gd name="T28" fmla="*/ 3 w 116"/>
                <a:gd name="T29" fmla="*/ 103 h 145"/>
                <a:gd name="T30" fmla="*/ 3 w 116"/>
                <a:gd name="T31" fmla="*/ 93 h 145"/>
                <a:gd name="T32" fmla="*/ 0 w 116"/>
                <a:gd name="T33" fmla="*/ 80 h 145"/>
                <a:gd name="T34" fmla="*/ 0 w 116"/>
                <a:gd name="T35" fmla="*/ 71 h 145"/>
                <a:gd name="T36" fmla="*/ 0 w 116"/>
                <a:gd name="T37" fmla="*/ 58 h 145"/>
                <a:gd name="T38" fmla="*/ 0 w 116"/>
                <a:gd name="T39" fmla="*/ 45 h 145"/>
                <a:gd name="T40" fmla="*/ 0 w 116"/>
                <a:gd name="T41" fmla="*/ 35 h 145"/>
                <a:gd name="T42" fmla="*/ 3 w 116"/>
                <a:gd name="T43" fmla="*/ 26 h 145"/>
                <a:gd name="T44" fmla="*/ 5 w 116"/>
                <a:gd name="T45" fmla="*/ 19 h 145"/>
                <a:gd name="T46" fmla="*/ 13 w 116"/>
                <a:gd name="T47" fmla="*/ 13 h 145"/>
                <a:gd name="T48" fmla="*/ 21 w 116"/>
                <a:gd name="T49" fmla="*/ 7 h 145"/>
                <a:gd name="T50" fmla="*/ 29 w 116"/>
                <a:gd name="T51" fmla="*/ 3 h 145"/>
                <a:gd name="T52" fmla="*/ 40 w 116"/>
                <a:gd name="T53" fmla="*/ 3 h 145"/>
                <a:gd name="T54" fmla="*/ 48 w 116"/>
                <a:gd name="T55" fmla="*/ 0 h 145"/>
                <a:gd name="T56" fmla="*/ 56 w 116"/>
                <a:gd name="T57" fmla="*/ 0 h 145"/>
                <a:gd name="T58" fmla="*/ 64 w 116"/>
                <a:gd name="T59" fmla="*/ 0 h 145"/>
                <a:gd name="T60" fmla="*/ 72 w 116"/>
                <a:gd name="T61" fmla="*/ 0 h 145"/>
                <a:gd name="T62" fmla="*/ 83 w 116"/>
                <a:gd name="T63" fmla="*/ 7 h 145"/>
                <a:gd name="T64" fmla="*/ 96 w 116"/>
                <a:gd name="T65" fmla="*/ 16 h 145"/>
                <a:gd name="T66" fmla="*/ 101 w 116"/>
                <a:gd name="T67" fmla="*/ 26 h 145"/>
                <a:gd name="T68" fmla="*/ 108 w 116"/>
                <a:gd name="T69" fmla="*/ 39 h 145"/>
                <a:gd name="T70" fmla="*/ 112 w 116"/>
                <a:gd name="T71" fmla="*/ 55 h 145"/>
                <a:gd name="T72" fmla="*/ 115 w 116"/>
                <a:gd name="T73" fmla="*/ 67 h 145"/>
                <a:gd name="T74" fmla="*/ 115 w 116"/>
                <a:gd name="T75" fmla="*/ 77 h 145"/>
                <a:gd name="T76" fmla="*/ 115 w 116"/>
                <a:gd name="T77" fmla="*/ 87 h 145"/>
                <a:gd name="T78" fmla="*/ 115 w 116"/>
                <a:gd name="T79" fmla="*/ 96 h 145"/>
                <a:gd name="T80" fmla="*/ 112 w 116"/>
                <a:gd name="T81" fmla="*/ 103 h 145"/>
                <a:gd name="T82" fmla="*/ 99 w 116"/>
                <a:gd name="T83" fmla="*/ 109 h 145"/>
                <a:gd name="T84" fmla="*/ 85 w 116"/>
                <a:gd name="T85" fmla="*/ 119 h 145"/>
                <a:gd name="T86" fmla="*/ 77 w 116"/>
                <a:gd name="T87" fmla="*/ 122 h 145"/>
                <a:gd name="T88" fmla="*/ 69 w 116"/>
                <a:gd name="T89" fmla="*/ 125 h 145"/>
                <a:gd name="T90" fmla="*/ 85 w 116"/>
                <a:gd name="T91" fmla="*/ 141 h 14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6"/>
                <a:gd name="T139" fmla="*/ 0 h 145"/>
                <a:gd name="T140" fmla="*/ 116 w 116"/>
                <a:gd name="T141" fmla="*/ 145 h 14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6" h="145">
                  <a:moveTo>
                    <a:pt x="85" y="141"/>
                  </a:moveTo>
                  <a:lnTo>
                    <a:pt x="75" y="135"/>
                  </a:lnTo>
                  <a:lnTo>
                    <a:pt x="67" y="138"/>
                  </a:lnTo>
                  <a:lnTo>
                    <a:pt x="62" y="138"/>
                  </a:lnTo>
                  <a:lnTo>
                    <a:pt x="54" y="141"/>
                  </a:lnTo>
                  <a:lnTo>
                    <a:pt x="48" y="141"/>
                  </a:lnTo>
                  <a:lnTo>
                    <a:pt x="40" y="141"/>
                  </a:lnTo>
                  <a:lnTo>
                    <a:pt x="34" y="144"/>
                  </a:lnTo>
                  <a:lnTo>
                    <a:pt x="27" y="144"/>
                  </a:lnTo>
                  <a:lnTo>
                    <a:pt x="21" y="144"/>
                  </a:lnTo>
                  <a:lnTo>
                    <a:pt x="13" y="138"/>
                  </a:lnTo>
                  <a:lnTo>
                    <a:pt x="10" y="131"/>
                  </a:lnTo>
                  <a:lnTo>
                    <a:pt x="7" y="122"/>
                  </a:lnTo>
                  <a:lnTo>
                    <a:pt x="7" y="115"/>
                  </a:lnTo>
                  <a:lnTo>
                    <a:pt x="3" y="103"/>
                  </a:lnTo>
                  <a:lnTo>
                    <a:pt x="3" y="93"/>
                  </a:lnTo>
                  <a:lnTo>
                    <a:pt x="0" y="80"/>
                  </a:lnTo>
                  <a:lnTo>
                    <a:pt x="0" y="71"/>
                  </a:lnTo>
                  <a:lnTo>
                    <a:pt x="0" y="58"/>
                  </a:lnTo>
                  <a:lnTo>
                    <a:pt x="0" y="45"/>
                  </a:lnTo>
                  <a:lnTo>
                    <a:pt x="0" y="35"/>
                  </a:lnTo>
                  <a:lnTo>
                    <a:pt x="3" y="26"/>
                  </a:lnTo>
                  <a:lnTo>
                    <a:pt x="5" y="19"/>
                  </a:lnTo>
                  <a:lnTo>
                    <a:pt x="13" y="13"/>
                  </a:lnTo>
                  <a:lnTo>
                    <a:pt x="21" y="7"/>
                  </a:lnTo>
                  <a:lnTo>
                    <a:pt x="29" y="3"/>
                  </a:lnTo>
                  <a:lnTo>
                    <a:pt x="40" y="3"/>
                  </a:lnTo>
                  <a:lnTo>
                    <a:pt x="48" y="0"/>
                  </a:lnTo>
                  <a:lnTo>
                    <a:pt x="56" y="0"/>
                  </a:lnTo>
                  <a:lnTo>
                    <a:pt x="64" y="0"/>
                  </a:lnTo>
                  <a:lnTo>
                    <a:pt x="72" y="0"/>
                  </a:lnTo>
                  <a:lnTo>
                    <a:pt x="83" y="7"/>
                  </a:lnTo>
                  <a:lnTo>
                    <a:pt x="96" y="16"/>
                  </a:lnTo>
                  <a:lnTo>
                    <a:pt x="101" y="26"/>
                  </a:lnTo>
                  <a:lnTo>
                    <a:pt x="108" y="39"/>
                  </a:lnTo>
                  <a:lnTo>
                    <a:pt x="112" y="55"/>
                  </a:lnTo>
                  <a:lnTo>
                    <a:pt x="115" y="67"/>
                  </a:lnTo>
                  <a:lnTo>
                    <a:pt x="115" y="77"/>
                  </a:lnTo>
                  <a:lnTo>
                    <a:pt x="115" y="87"/>
                  </a:lnTo>
                  <a:lnTo>
                    <a:pt x="115" y="96"/>
                  </a:lnTo>
                  <a:lnTo>
                    <a:pt x="112" y="103"/>
                  </a:lnTo>
                  <a:lnTo>
                    <a:pt x="99" y="109"/>
                  </a:lnTo>
                  <a:lnTo>
                    <a:pt x="85" y="119"/>
                  </a:lnTo>
                  <a:lnTo>
                    <a:pt x="77" y="122"/>
                  </a:lnTo>
                  <a:lnTo>
                    <a:pt x="69" y="125"/>
                  </a:lnTo>
                  <a:lnTo>
                    <a:pt x="85" y="141"/>
                  </a:lnTo>
                </a:path>
              </a:pathLst>
            </a:custGeom>
            <a:noFill/>
            <a:ln w="38100" cap="rnd">
              <a:solidFill>
                <a:srgbClr val="FF0000"/>
              </a:solidFill>
              <a:round/>
              <a:headEnd type="none" w="sm" len="sm"/>
              <a:tailEnd type="none" w="sm" len="sm"/>
            </a:ln>
          </p:spPr>
          <p:txBody>
            <a:bodyPr/>
            <a:lstStyle/>
            <a:p>
              <a:endParaRPr lang="en-US"/>
            </a:p>
          </p:txBody>
        </p:sp>
        <p:sp>
          <p:nvSpPr>
            <p:cNvPr id="178298" name="Freeform 133"/>
            <p:cNvSpPr>
              <a:spLocks/>
            </p:cNvSpPr>
            <p:nvPr/>
          </p:nvSpPr>
          <p:spPr bwMode="auto">
            <a:xfrm>
              <a:off x="3721" y="2829"/>
              <a:ext cx="116" cy="145"/>
            </a:xfrm>
            <a:custGeom>
              <a:avLst/>
              <a:gdLst>
                <a:gd name="T0" fmla="*/ 29 w 116"/>
                <a:gd name="T1" fmla="*/ 3 h 145"/>
                <a:gd name="T2" fmla="*/ 40 w 116"/>
                <a:gd name="T3" fmla="*/ 9 h 145"/>
                <a:gd name="T4" fmla="*/ 48 w 116"/>
                <a:gd name="T5" fmla="*/ 6 h 145"/>
                <a:gd name="T6" fmla="*/ 54 w 116"/>
                <a:gd name="T7" fmla="*/ 6 h 145"/>
                <a:gd name="T8" fmla="*/ 61 w 116"/>
                <a:gd name="T9" fmla="*/ 3 h 145"/>
                <a:gd name="T10" fmla="*/ 67 w 116"/>
                <a:gd name="T11" fmla="*/ 3 h 145"/>
                <a:gd name="T12" fmla="*/ 75 w 116"/>
                <a:gd name="T13" fmla="*/ 3 h 145"/>
                <a:gd name="T14" fmla="*/ 81 w 116"/>
                <a:gd name="T15" fmla="*/ 0 h 145"/>
                <a:gd name="T16" fmla="*/ 88 w 116"/>
                <a:gd name="T17" fmla="*/ 0 h 145"/>
                <a:gd name="T18" fmla="*/ 94 w 116"/>
                <a:gd name="T19" fmla="*/ 0 h 145"/>
                <a:gd name="T20" fmla="*/ 102 w 116"/>
                <a:gd name="T21" fmla="*/ 6 h 145"/>
                <a:gd name="T22" fmla="*/ 105 w 116"/>
                <a:gd name="T23" fmla="*/ 13 h 145"/>
                <a:gd name="T24" fmla="*/ 108 w 116"/>
                <a:gd name="T25" fmla="*/ 22 h 145"/>
                <a:gd name="T26" fmla="*/ 108 w 116"/>
                <a:gd name="T27" fmla="*/ 29 h 145"/>
                <a:gd name="T28" fmla="*/ 113 w 116"/>
                <a:gd name="T29" fmla="*/ 41 h 145"/>
                <a:gd name="T30" fmla="*/ 113 w 116"/>
                <a:gd name="T31" fmla="*/ 51 h 145"/>
                <a:gd name="T32" fmla="*/ 115 w 116"/>
                <a:gd name="T33" fmla="*/ 64 h 145"/>
                <a:gd name="T34" fmla="*/ 115 w 116"/>
                <a:gd name="T35" fmla="*/ 73 h 145"/>
                <a:gd name="T36" fmla="*/ 115 w 116"/>
                <a:gd name="T37" fmla="*/ 86 h 145"/>
                <a:gd name="T38" fmla="*/ 115 w 116"/>
                <a:gd name="T39" fmla="*/ 99 h 145"/>
                <a:gd name="T40" fmla="*/ 115 w 116"/>
                <a:gd name="T41" fmla="*/ 109 h 145"/>
                <a:gd name="T42" fmla="*/ 113 w 116"/>
                <a:gd name="T43" fmla="*/ 118 h 145"/>
                <a:gd name="T44" fmla="*/ 110 w 116"/>
                <a:gd name="T45" fmla="*/ 125 h 145"/>
                <a:gd name="T46" fmla="*/ 102 w 116"/>
                <a:gd name="T47" fmla="*/ 131 h 145"/>
                <a:gd name="T48" fmla="*/ 94 w 116"/>
                <a:gd name="T49" fmla="*/ 137 h 145"/>
                <a:gd name="T50" fmla="*/ 86 w 116"/>
                <a:gd name="T51" fmla="*/ 141 h 145"/>
                <a:gd name="T52" fmla="*/ 75 w 116"/>
                <a:gd name="T53" fmla="*/ 141 h 145"/>
                <a:gd name="T54" fmla="*/ 67 w 116"/>
                <a:gd name="T55" fmla="*/ 144 h 145"/>
                <a:gd name="T56" fmla="*/ 59 w 116"/>
                <a:gd name="T57" fmla="*/ 144 h 145"/>
                <a:gd name="T58" fmla="*/ 51 w 116"/>
                <a:gd name="T59" fmla="*/ 144 h 145"/>
                <a:gd name="T60" fmla="*/ 43 w 116"/>
                <a:gd name="T61" fmla="*/ 144 h 145"/>
                <a:gd name="T62" fmla="*/ 32 w 116"/>
                <a:gd name="T63" fmla="*/ 137 h 145"/>
                <a:gd name="T64" fmla="*/ 19 w 116"/>
                <a:gd name="T65" fmla="*/ 128 h 145"/>
                <a:gd name="T66" fmla="*/ 14 w 116"/>
                <a:gd name="T67" fmla="*/ 118 h 145"/>
                <a:gd name="T68" fmla="*/ 8 w 116"/>
                <a:gd name="T69" fmla="*/ 105 h 145"/>
                <a:gd name="T70" fmla="*/ 3 w 116"/>
                <a:gd name="T71" fmla="*/ 89 h 145"/>
                <a:gd name="T72" fmla="*/ 0 w 116"/>
                <a:gd name="T73" fmla="*/ 77 h 145"/>
                <a:gd name="T74" fmla="*/ 0 w 116"/>
                <a:gd name="T75" fmla="*/ 67 h 145"/>
                <a:gd name="T76" fmla="*/ 0 w 116"/>
                <a:gd name="T77" fmla="*/ 57 h 145"/>
                <a:gd name="T78" fmla="*/ 0 w 116"/>
                <a:gd name="T79" fmla="*/ 48 h 145"/>
                <a:gd name="T80" fmla="*/ 3 w 116"/>
                <a:gd name="T81" fmla="*/ 41 h 145"/>
                <a:gd name="T82" fmla="*/ 16 w 116"/>
                <a:gd name="T83" fmla="*/ 35 h 145"/>
                <a:gd name="T84" fmla="*/ 29 w 116"/>
                <a:gd name="T85" fmla="*/ 25 h 145"/>
                <a:gd name="T86" fmla="*/ 38 w 116"/>
                <a:gd name="T87" fmla="*/ 22 h 145"/>
                <a:gd name="T88" fmla="*/ 45 w 116"/>
                <a:gd name="T89" fmla="*/ 19 h 145"/>
                <a:gd name="T90" fmla="*/ 29 w 116"/>
                <a:gd name="T91" fmla="*/ 3 h 14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6"/>
                <a:gd name="T139" fmla="*/ 0 h 145"/>
                <a:gd name="T140" fmla="*/ 116 w 116"/>
                <a:gd name="T141" fmla="*/ 145 h 14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6" h="145">
                  <a:moveTo>
                    <a:pt x="29" y="3"/>
                  </a:moveTo>
                  <a:lnTo>
                    <a:pt x="40" y="9"/>
                  </a:lnTo>
                  <a:lnTo>
                    <a:pt x="48" y="6"/>
                  </a:lnTo>
                  <a:lnTo>
                    <a:pt x="54" y="6"/>
                  </a:lnTo>
                  <a:lnTo>
                    <a:pt x="61" y="3"/>
                  </a:lnTo>
                  <a:lnTo>
                    <a:pt x="67" y="3"/>
                  </a:lnTo>
                  <a:lnTo>
                    <a:pt x="75" y="3"/>
                  </a:lnTo>
                  <a:lnTo>
                    <a:pt x="81" y="0"/>
                  </a:lnTo>
                  <a:lnTo>
                    <a:pt x="88" y="0"/>
                  </a:lnTo>
                  <a:lnTo>
                    <a:pt x="94" y="0"/>
                  </a:lnTo>
                  <a:lnTo>
                    <a:pt x="102" y="6"/>
                  </a:lnTo>
                  <a:lnTo>
                    <a:pt x="105" y="13"/>
                  </a:lnTo>
                  <a:lnTo>
                    <a:pt x="108" y="22"/>
                  </a:lnTo>
                  <a:lnTo>
                    <a:pt x="108" y="29"/>
                  </a:lnTo>
                  <a:lnTo>
                    <a:pt x="113" y="41"/>
                  </a:lnTo>
                  <a:lnTo>
                    <a:pt x="113" y="51"/>
                  </a:lnTo>
                  <a:lnTo>
                    <a:pt x="115" y="64"/>
                  </a:lnTo>
                  <a:lnTo>
                    <a:pt x="115" y="73"/>
                  </a:lnTo>
                  <a:lnTo>
                    <a:pt x="115" y="86"/>
                  </a:lnTo>
                  <a:lnTo>
                    <a:pt x="115" y="99"/>
                  </a:lnTo>
                  <a:lnTo>
                    <a:pt x="115" y="109"/>
                  </a:lnTo>
                  <a:lnTo>
                    <a:pt x="113" y="118"/>
                  </a:lnTo>
                  <a:lnTo>
                    <a:pt x="110" y="125"/>
                  </a:lnTo>
                  <a:lnTo>
                    <a:pt x="102" y="131"/>
                  </a:lnTo>
                  <a:lnTo>
                    <a:pt x="94" y="137"/>
                  </a:lnTo>
                  <a:lnTo>
                    <a:pt x="86" y="141"/>
                  </a:lnTo>
                  <a:lnTo>
                    <a:pt x="75" y="141"/>
                  </a:lnTo>
                  <a:lnTo>
                    <a:pt x="67" y="144"/>
                  </a:lnTo>
                  <a:lnTo>
                    <a:pt x="59" y="144"/>
                  </a:lnTo>
                  <a:lnTo>
                    <a:pt x="51" y="144"/>
                  </a:lnTo>
                  <a:lnTo>
                    <a:pt x="43" y="144"/>
                  </a:lnTo>
                  <a:lnTo>
                    <a:pt x="32" y="137"/>
                  </a:lnTo>
                  <a:lnTo>
                    <a:pt x="19" y="128"/>
                  </a:lnTo>
                  <a:lnTo>
                    <a:pt x="14" y="118"/>
                  </a:lnTo>
                  <a:lnTo>
                    <a:pt x="8" y="105"/>
                  </a:lnTo>
                  <a:lnTo>
                    <a:pt x="3" y="89"/>
                  </a:lnTo>
                  <a:lnTo>
                    <a:pt x="0" y="77"/>
                  </a:lnTo>
                  <a:lnTo>
                    <a:pt x="0" y="67"/>
                  </a:lnTo>
                  <a:lnTo>
                    <a:pt x="0" y="57"/>
                  </a:lnTo>
                  <a:lnTo>
                    <a:pt x="0" y="48"/>
                  </a:lnTo>
                  <a:lnTo>
                    <a:pt x="3" y="41"/>
                  </a:lnTo>
                  <a:lnTo>
                    <a:pt x="16" y="35"/>
                  </a:lnTo>
                  <a:lnTo>
                    <a:pt x="29" y="25"/>
                  </a:lnTo>
                  <a:lnTo>
                    <a:pt x="38" y="22"/>
                  </a:lnTo>
                  <a:lnTo>
                    <a:pt x="45" y="19"/>
                  </a:lnTo>
                  <a:lnTo>
                    <a:pt x="29" y="3"/>
                  </a:lnTo>
                </a:path>
              </a:pathLst>
            </a:custGeom>
            <a:noFill/>
            <a:ln w="38100" cap="rnd">
              <a:solidFill>
                <a:srgbClr val="FF0000"/>
              </a:solidFill>
              <a:round/>
              <a:headEnd type="none" w="sm" len="sm"/>
              <a:tailEnd type="none" w="sm" len="sm"/>
            </a:ln>
          </p:spPr>
          <p:txBody>
            <a:bodyPr/>
            <a:lstStyle/>
            <a:p>
              <a:endParaRPr lang="en-US"/>
            </a:p>
          </p:txBody>
        </p:sp>
      </p:grpSp>
      <p:grpSp>
        <p:nvGrpSpPr>
          <p:cNvPr id="178292" name="Group 134"/>
          <p:cNvGrpSpPr>
            <a:grpSpLocks/>
          </p:cNvGrpSpPr>
          <p:nvPr/>
        </p:nvGrpSpPr>
        <p:grpSpPr bwMode="auto">
          <a:xfrm>
            <a:off x="5554663" y="5410200"/>
            <a:ext cx="468312" cy="230188"/>
            <a:chOff x="3722" y="3405"/>
            <a:chExt cx="332" cy="145"/>
          </a:xfrm>
        </p:grpSpPr>
        <p:sp>
          <p:nvSpPr>
            <p:cNvPr id="178295" name="Freeform 135"/>
            <p:cNvSpPr>
              <a:spLocks/>
            </p:cNvSpPr>
            <p:nvPr/>
          </p:nvSpPr>
          <p:spPr bwMode="auto">
            <a:xfrm>
              <a:off x="3938" y="3405"/>
              <a:ext cx="116" cy="145"/>
            </a:xfrm>
            <a:custGeom>
              <a:avLst/>
              <a:gdLst>
                <a:gd name="T0" fmla="*/ 29 w 116"/>
                <a:gd name="T1" fmla="*/ 141 h 145"/>
                <a:gd name="T2" fmla="*/ 39 w 116"/>
                <a:gd name="T3" fmla="*/ 135 h 145"/>
                <a:gd name="T4" fmla="*/ 47 w 116"/>
                <a:gd name="T5" fmla="*/ 138 h 145"/>
                <a:gd name="T6" fmla="*/ 52 w 116"/>
                <a:gd name="T7" fmla="*/ 138 h 145"/>
                <a:gd name="T8" fmla="*/ 60 w 116"/>
                <a:gd name="T9" fmla="*/ 141 h 145"/>
                <a:gd name="T10" fmla="*/ 66 w 116"/>
                <a:gd name="T11" fmla="*/ 141 h 145"/>
                <a:gd name="T12" fmla="*/ 74 w 116"/>
                <a:gd name="T13" fmla="*/ 141 h 145"/>
                <a:gd name="T14" fmla="*/ 80 w 116"/>
                <a:gd name="T15" fmla="*/ 144 h 145"/>
                <a:gd name="T16" fmla="*/ 87 w 116"/>
                <a:gd name="T17" fmla="*/ 144 h 145"/>
                <a:gd name="T18" fmla="*/ 93 w 116"/>
                <a:gd name="T19" fmla="*/ 144 h 145"/>
                <a:gd name="T20" fmla="*/ 101 w 116"/>
                <a:gd name="T21" fmla="*/ 138 h 145"/>
                <a:gd name="T22" fmla="*/ 104 w 116"/>
                <a:gd name="T23" fmla="*/ 131 h 145"/>
                <a:gd name="T24" fmla="*/ 107 w 116"/>
                <a:gd name="T25" fmla="*/ 122 h 145"/>
                <a:gd name="T26" fmla="*/ 107 w 116"/>
                <a:gd name="T27" fmla="*/ 115 h 145"/>
                <a:gd name="T28" fmla="*/ 111 w 116"/>
                <a:gd name="T29" fmla="*/ 103 h 145"/>
                <a:gd name="T30" fmla="*/ 111 w 116"/>
                <a:gd name="T31" fmla="*/ 93 h 145"/>
                <a:gd name="T32" fmla="*/ 115 w 116"/>
                <a:gd name="T33" fmla="*/ 80 h 145"/>
                <a:gd name="T34" fmla="*/ 115 w 116"/>
                <a:gd name="T35" fmla="*/ 71 h 145"/>
                <a:gd name="T36" fmla="*/ 115 w 116"/>
                <a:gd name="T37" fmla="*/ 58 h 145"/>
                <a:gd name="T38" fmla="*/ 115 w 116"/>
                <a:gd name="T39" fmla="*/ 45 h 145"/>
                <a:gd name="T40" fmla="*/ 115 w 116"/>
                <a:gd name="T41" fmla="*/ 35 h 145"/>
                <a:gd name="T42" fmla="*/ 111 w 116"/>
                <a:gd name="T43" fmla="*/ 26 h 145"/>
                <a:gd name="T44" fmla="*/ 109 w 116"/>
                <a:gd name="T45" fmla="*/ 19 h 145"/>
                <a:gd name="T46" fmla="*/ 101 w 116"/>
                <a:gd name="T47" fmla="*/ 13 h 145"/>
                <a:gd name="T48" fmla="*/ 93 w 116"/>
                <a:gd name="T49" fmla="*/ 7 h 145"/>
                <a:gd name="T50" fmla="*/ 85 w 116"/>
                <a:gd name="T51" fmla="*/ 3 h 145"/>
                <a:gd name="T52" fmla="*/ 74 w 116"/>
                <a:gd name="T53" fmla="*/ 3 h 145"/>
                <a:gd name="T54" fmla="*/ 66 w 116"/>
                <a:gd name="T55" fmla="*/ 0 h 145"/>
                <a:gd name="T56" fmla="*/ 58 w 116"/>
                <a:gd name="T57" fmla="*/ 0 h 145"/>
                <a:gd name="T58" fmla="*/ 50 w 116"/>
                <a:gd name="T59" fmla="*/ 0 h 145"/>
                <a:gd name="T60" fmla="*/ 42 w 116"/>
                <a:gd name="T61" fmla="*/ 0 h 145"/>
                <a:gd name="T62" fmla="*/ 31 w 116"/>
                <a:gd name="T63" fmla="*/ 7 h 145"/>
                <a:gd name="T64" fmla="*/ 18 w 116"/>
                <a:gd name="T65" fmla="*/ 16 h 145"/>
                <a:gd name="T66" fmla="*/ 13 w 116"/>
                <a:gd name="T67" fmla="*/ 26 h 145"/>
                <a:gd name="T68" fmla="*/ 6 w 116"/>
                <a:gd name="T69" fmla="*/ 39 h 145"/>
                <a:gd name="T70" fmla="*/ 2 w 116"/>
                <a:gd name="T71" fmla="*/ 55 h 145"/>
                <a:gd name="T72" fmla="*/ 0 w 116"/>
                <a:gd name="T73" fmla="*/ 67 h 145"/>
                <a:gd name="T74" fmla="*/ 0 w 116"/>
                <a:gd name="T75" fmla="*/ 77 h 145"/>
                <a:gd name="T76" fmla="*/ 0 w 116"/>
                <a:gd name="T77" fmla="*/ 87 h 145"/>
                <a:gd name="T78" fmla="*/ 0 w 116"/>
                <a:gd name="T79" fmla="*/ 96 h 145"/>
                <a:gd name="T80" fmla="*/ 2 w 116"/>
                <a:gd name="T81" fmla="*/ 103 h 145"/>
                <a:gd name="T82" fmla="*/ 15 w 116"/>
                <a:gd name="T83" fmla="*/ 109 h 145"/>
                <a:gd name="T84" fmla="*/ 29 w 116"/>
                <a:gd name="T85" fmla="*/ 119 h 145"/>
                <a:gd name="T86" fmla="*/ 37 w 116"/>
                <a:gd name="T87" fmla="*/ 122 h 145"/>
                <a:gd name="T88" fmla="*/ 45 w 116"/>
                <a:gd name="T89" fmla="*/ 125 h 145"/>
                <a:gd name="T90" fmla="*/ 29 w 116"/>
                <a:gd name="T91" fmla="*/ 141 h 14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6"/>
                <a:gd name="T139" fmla="*/ 0 h 145"/>
                <a:gd name="T140" fmla="*/ 116 w 116"/>
                <a:gd name="T141" fmla="*/ 145 h 14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6" h="145">
                  <a:moveTo>
                    <a:pt x="29" y="141"/>
                  </a:moveTo>
                  <a:lnTo>
                    <a:pt x="39" y="135"/>
                  </a:lnTo>
                  <a:lnTo>
                    <a:pt x="47" y="138"/>
                  </a:lnTo>
                  <a:lnTo>
                    <a:pt x="52" y="138"/>
                  </a:lnTo>
                  <a:lnTo>
                    <a:pt x="60" y="141"/>
                  </a:lnTo>
                  <a:lnTo>
                    <a:pt x="66" y="141"/>
                  </a:lnTo>
                  <a:lnTo>
                    <a:pt x="74" y="141"/>
                  </a:lnTo>
                  <a:lnTo>
                    <a:pt x="80" y="144"/>
                  </a:lnTo>
                  <a:lnTo>
                    <a:pt x="87" y="144"/>
                  </a:lnTo>
                  <a:lnTo>
                    <a:pt x="93" y="144"/>
                  </a:lnTo>
                  <a:lnTo>
                    <a:pt x="101" y="138"/>
                  </a:lnTo>
                  <a:lnTo>
                    <a:pt x="104" y="131"/>
                  </a:lnTo>
                  <a:lnTo>
                    <a:pt x="107" y="122"/>
                  </a:lnTo>
                  <a:lnTo>
                    <a:pt x="107" y="115"/>
                  </a:lnTo>
                  <a:lnTo>
                    <a:pt x="111" y="103"/>
                  </a:lnTo>
                  <a:lnTo>
                    <a:pt x="111" y="93"/>
                  </a:lnTo>
                  <a:lnTo>
                    <a:pt x="115" y="80"/>
                  </a:lnTo>
                  <a:lnTo>
                    <a:pt x="115" y="71"/>
                  </a:lnTo>
                  <a:lnTo>
                    <a:pt x="115" y="58"/>
                  </a:lnTo>
                  <a:lnTo>
                    <a:pt x="115" y="45"/>
                  </a:lnTo>
                  <a:lnTo>
                    <a:pt x="115" y="35"/>
                  </a:lnTo>
                  <a:lnTo>
                    <a:pt x="111" y="26"/>
                  </a:lnTo>
                  <a:lnTo>
                    <a:pt x="109" y="19"/>
                  </a:lnTo>
                  <a:lnTo>
                    <a:pt x="101" y="13"/>
                  </a:lnTo>
                  <a:lnTo>
                    <a:pt x="93" y="7"/>
                  </a:lnTo>
                  <a:lnTo>
                    <a:pt x="85" y="3"/>
                  </a:lnTo>
                  <a:lnTo>
                    <a:pt x="74" y="3"/>
                  </a:lnTo>
                  <a:lnTo>
                    <a:pt x="66" y="0"/>
                  </a:lnTo>
                  <a:lnTo>
                    <a:pt x="58" y="0"/>
                  </a:lnTo>
                  <a:lnTo>
                    <a:pt x="50" y="0"/>
                  </a:lnTo>
                  <a:lnTo>
                    <a:pt x="42" y="0"/>
                  </a:lnTo>
                  <a:lnTo>
                    <a:pt x="31" y="7"/>
                  </a:lnTo>
                  <a:lnTo>
                    <a:pt x="18" y="16"/>
                  </a:lnTo>
                  <a:lnTo>
                    <a:pt x="13" y="26"/>
                  </a:lnTo>
                  <a:lnTo>
                    <a:pt x="6" y="39"/>
                  </a:lnTo>
                  <a:lnTo>
                    <a:pt x="2" y="55"/>
                  </a:lnTo>
                  <a:lnTo>
                    <a:pt x="0" y="67"/>
                  </a:lnTo>
                  <a:lnTo>
                    <a:pt x="0" y="77"/>
                  </a:lnTo>
                  <a:lnTo>
                    <a:pt x="0" y="87"/>
                  </a:lnTo>
                  <a:lnTo>
                    <a:pt x="0" y="96"/>
                  </a:lnTo>
                  <a:lnTo>
                    <a:pt x="2" y="103"/>
                  </a:lnTo>
                  <a:lnTo>
                    <a:pt x="15" y="109"/>
                  </a:lnTo>
                  <a:lnTo>
                    <a:pt x="29" y="119"/>
                  </a:lnTo>
                  <a:lnTo>
                    <a:pt x="37" y="122"/>
                  </a:lnTo>
                  <a:lnTo>
                    <a:pt x="45" y="125"/>
                  </a:lnTo>
                  <a:lnTo>
                    <a:pt x="29" y="141"/>
                  </a:lnTo>
                </a:path>
              </a:pathLst>
            </a:custGeom>
            <a:noFill/>
            <a:ln w="38100" cap="rnd">
              <a:solidFill>
                <a:srgbClr val="FF0000"/>
              </a:solidFill>
              <a:round/>
              <a:headEnd type="none" w="sm" len="sm"/>
              <a:tailEnd type="none" w="sm" len="sm"/>
            </a:ln>
          </p:spPr>
          <p:txBody>
            <a:bodyPr/>
            <a:lstStyle/>
            <a:p>
              <a:endParaRPr lang="en-US"/>
            </a:p>
          </p:txBody>
        </p:sp>
        <p:sp>
          <p:nvSpPr>
            <p:cNvPr id="178296" name="Freeform 136"/>
            <p:cNvSpPr>
              <a:spLocks/>
            </p:cNvSpPr>
            <p:nvPr/>
          </p:nvSpPr>
          <p:spPr bwMode="auto">
            <a:xfrm>
              <a:off x="3722" y="3405"/>
              <a:ext cx="116" cy="145"/>
            </a:xfrm>
            <a:custGeom>
              <a:avLst/>
              <a:gdLst>
                <a:gd name="T0" fmla="*/ 85 w 116"/>
                <a:gd name="T1" fmla="*/ 3 h 145"/>
                <a:gd name="T2" fmla="*/ 74 w 116"/>
                <a:gd name="T3" fmla="*/ 9 h 145"/>
                <a:gd name="T4" fmla="*/ 67 w 116"/>
                <a:gd name="T5" fmla="*/ 6 h 145"/>
                <a:gd name="T6" fmla="*/ 61 w 116"/>
                <a:gd name="T7" fmla="*/ 6 h 145"/>
                <a:gd name="T8" fmla="*/ 53 w 116"/>
                <a:gd name="T9" fmla="*/ 3 h 145"/>
                <a:gd name="T10" fmla="*/ 47 w 116"/>
                <a:gd name="T11" fmla="*/ 3 h 145"/>
                <a:gd name="T12" fmla="*/ 40 w 116"/>
                <a:gd name="T13" fmla="*/ 3 h 145"/>
                <a:gd name="T14" fmla="*/ 34 w 116"/>
                <a:gd name="T15" fmla="*/ 0 h 145"/>
                <a:gd name="T16" fmla="*/ 26 w 116"/>
                <a:gd name="T17" fmla="*/ 0 h 145"/>
                <a:gd name="T18" fmla="*/ 20 w 116"/>
                <a:gd name="T19" fmla="*/ 0 h 145"/>
                <a:gd name="T20" fmla="*/ 13 w 116"/>
                <a:gd name="T21" fmla="*/ 6 h 145"/>
                <a:gd name="T22" fmla="*/ 10 w 116"/>
                <a:gd name="T23" fmla="*/ 13 h 145"/>
                <a:gd name="T24" fmla="*/ 7 w 116"/>
                <a:gd name="T25" fmla="*/ 22 h 145"/>
                <a:gd name="T26" fmla="*/ 7 w 116"/>
                <a:gd name="T27" fmla="*/ 29 h 145"/>
                <a:gd name="T28" fmla="*/ 2 w 116"/>
                <a:gd name="T29" fmla="*/ 41 h 145"/>
                <a:gd name="T30" fmla="*/ 2 w 116"/>
                <a:gd name="T31" fmla="*/ 51 h 145"/>
                <a:gd name="T32" fmla="*/ 0 w 116"/>
                <a:gd name="T33" fmla="*/ 64 h 145"/>
                <a:gd name="T34" fmla="*/ 0 w 116"/>
                <a:gd name="T35" fmla="*/ 73 h 145"/>
                <a:gd name="T36" fmla="*/ 0 w 116"/>
                <a:gd name="T37" fmla="*/ 86 h 145"/>
                <a:gd name="T38" fmla="*/ 0 w 116"/>
                <a:gd name="T39" fmla="*/ 99 h 145"/>
                <a:gd name="T40" fmla="*/ 0 w 116"/>
                <a:gd name="T41" fmla="*/ 109 h 145"/>
                <a:gd name="T42" fmla="*/ 2 w 116"/>
                <a:gd name="T43" fmla="*/ 118 h 145"/>
                <a:gd name="T44" fmla="*/ 5 w 116"/>
                <a:gd name="T45" fmla="*/ 125 h 145"/>
                <a:gd name="T46" fmla="*/ 13 w 116"/>
                <a:gd name="T47" fmla="*/ 131 h 145"/>
                <a:gd name="T48" fmla="*/ 20 w 116"/>
                <a:gd name="T49" fmla="*/ 137 h 145"/>
                <a:gd name="T50" fmla="*/ 29 w 116"/>
                <a:gd name="T51" fmla="*/ 141 h 145"/>
                <a:gd name="T52" fmla="*/ 40 w 116"/>
                <a:gd name="T53" fmla="*/ 141 h 145"/>
                <a:gd name="T54" fmla="*/ 47 w 116"/>
                <a:gd name="T55" fmla="*/ 144 h 145"/>
                <a:gd name="T56" fmla="*/ 56 w 116"/>
                <a:gd name="T57" fmla="*/ 144 h 145"/>
                <a:gd name="T58" fmla="*/ 63 w 116"/>
                <a:gd name="T59" fmla="*/ 144 h 145"/>
                <a:gd name="T60" fmla="*/ 72 w 116"/>
                <a:gd name="T61" fmla="*/ 144 h 145"/>
                <a:gd name="T62" fmla="*/ 83 w 116"/>
                <a:gd name="T63" fmla="*/ 137 h 145"/>
                <a:gd name="T64" fmla="*/ 96 w 116"/>
                <a:gd name="T65" fmla="*/ 128 h 145"/>
                <a:gd name="T66" fmla="*/ 101 w 116"/>
                <a:gd name="T67" fmla="*/ 118 h 145"/>
                <a:gd name="T68" fmla="*/ 107 w 116"/>
                <a:gd name="T69" fmla="*/ 105 h 145"/>
                <a:gd name="T70" fmla="*/ 112 w 116"/>
                <a:gd name="T71" fmla="*/ 89 h 145"/>
                <a:gd name="T72" fmla="*/ 115 w 116"/>
                <a:gd name="T73" fmla="*/ 77 h 145"/>
                <a:gd name="T74" fmla="*/ 115 w 116"/>
                <a:gd name="T75" fmla="*/ 67 h 145"/>
                <a:gd name="T76" fmla="*/ 115 w 116"/>
                <a:gd name="T77" fmla="*/ 57 h 145"/>
                <a:gd name="T78" fmla="*/ 115 w 116"/>
                <a:gd name="T79" fmla="*/ 48 h 145"/>
                <a:gd name="T80" fmla="*/ 112 w 116"/>
                <a:gd name="T81" fmla="*/ 41 h 145"/>
                <a:gd name="T82" fmla="*/ 99 w 116"/>
                <a:gd name="T83" fmla="*/ 35 h 145"/>
                <a:gd name="T84" fmla="*/ 85 w 116"/>
                <a:gd name="T85" fmla="*/ 25 h 145"/>
                <a:gd name="T86" fmla="*/ 77 w 116"/>
                <a:gd name="T87" fmla="*/ 22 h 145"/>
                <a:gd name="T88" fmla="*/ 69 w 116"/>
                <a:gd name="T89" fmla="*/ 19 h 145"/>
                <a:gd name="T90" fmla="*/ 85 w 116"/>
                <a:gd name="T91" fmla="*/ 3 h 14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6"/>
                <a:gd name="T139" fmla="*/ 0 h 145"/>
                <a:gd name="T140" fmla="*/ 116 w 116"/>
                <a:gd name="T141" fmla="*/ 145 h 14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6" h="145">
                  <a:moveTo>
                    <a:pt x="85" y="3"/>
                  </a:moveTo>
                  <a:lnTo>
                    <a:pt x="74" y="9"/>
                  </a:lnTo>
                  <a:lnTo>
                    <a:pt x="67" y="6"/>
                  </a:lnTo>
                  <a:lnTo>
                    <a:pt x="61" y="6"/>
                  </a:lnTo>
                  <a:lnTo>
                    <a:pt x="53" y="3"/>
                  </a:lnTo>
                  <a:lnTo>
                    <a:pt x="47" y="3"/>
                  </a:lnTo>
                  <a:lnTo>
                    <a:pt x="40" y="3"/>
                  </a:lnTo>
                  <a:lnTo>
                    <a:pt x="34" y="0"/>
                  </a:lnTo>
                  <a:lnTo>
                    <a:pt x="26" y="0"/>
                  </a:lnTo>
                  <a:lnTo>
                    <a:pt x="20" y="0"/>
                  </a:lnTo>
                  <a:lnTo>
                    <a:pt x="13" y="6"/>
                  </a:lnTo>
                  <a:lnTo>
                    <a:pt x="10" y="13"/>
                  </a:lnTo>
                  <a:lnTo>
                    <a:pt x="7" y="22"/>
                  </a:lnTo>
                  <a:lnTo>
                    <a:pt x="7" y="29"/>
                  </a:lnTo>
                  <a:lnTo>
                    <a:pt x="2" y="41"/>
                  </a:lnTo>
                  <a:lnTo>
                    <a:pt x="2" y="51"/>
                  </a:lnTo>
                  <a:lnTo>
                    <a:pt x="0" y="64"/>
                  </a:lnTo>
                  <a:lnTo>
                    <a:pt x="0" y="73"/>
                  </a:lnTo>
                  <a:lnTo>
                    <a:pt x="0" y="86"/>
                  </a:lnTo>
                  <a:lnTo>
                    <a:pt x="0" y="99"/>
                  </a:lnTo>
                  <a:lnTo>
                    <a:pt x="0" y="109"/>
                  </a:lnTo>
                  <a:lnTo>
                    <a:pt x="2" y="118"/>
                  </a:lnTo>
                  <a:lnTo>
                    <a:pt x="5" y="125"/>
                  </a:lnTo>
                  <a:lnTo>
                    <a:pt x="13" y="131"/>
                  </a:lnTo>
                  <a:lnTo>
                    <a:pt x="20" y="137"/>
                  </a:lnTo>
                  <a:lnTo>
                    <a:pt x="29" y="141"/>
                  </a:lnTo>
                  <a:lnTo>
                    <a:pt x="40" y="141"/>
                  </a:lnTo>
                  <a:lnTo>
                    <a:pt x="47" y="144"/>
                  </a:lnTo>
                  <a:lnTo>
                    <a:pt x="56" y="144"/>
                  </a:lnTo>
                  <a:lnTo>
                    <a:pt x="63" y="144"/>
                  </a:lnTo>
                  <a:lnTo>
                    <a:pt x="72" y="144"/>
                  </a:lnTo>
                  <a:lnTo>
                    <a:pt x="83" y="137"/>
                  </a:lnTo>
                  <a:lnTo>
                    <a:pt x="96" y="128"/>
                  </a:lnTo>
                  <a:lnTo>
                    <a:pt x="101" y="118"/>
                  </a:lnTo>
                  <a:lnTo>
                    <a:pt x="107" y="105"/>
                  </a:lnTo>
                  <a:lnTo>
                    <a:pt x="112" y="89"/>
                  </a:lnTo>
                  <a:lnTo>
                    <a:pt x="115" y="77"/>
                  </a:lnTo>
                  <a:lnTo>
                    <a:pt x="115" y="67"/>
                  </a:lnTo>
                  <a:lnTo>
                    <a:pt x="115" y="57"/>
                  </a:lnTo>
                  <a:lnTo>
                    <a:pt x="115" y="48"/>
                  </a:lnTo>
                  <a:lnTo>
                    <a:pt x="112" y="41"/>
                  </a:lnTo>
                  <a:lnTo>
                    <a:pt x="99" y="35"/>
                  </a:lnTo>
                  <a:lnTo>
                    <a:pt x="85" y="25"/>
                  </a:lnTo>
                  <a:lnTo>
                    <a:pt x="77" y="22"/>
                  </a:lnTo>
                  <a:lnTo>
                    <a:pt x="69" y="19"/>
                  </a:lnTo>
                  <a:lnTo>
                    <a:pt x="85" y="3"/>
                  </a:lnTo>
                </a:path>
              </a:pathLst>
            </a:custGeom>
            <a:noFill/>
            <a:ln w="38100" cap="rnd">
              <a:solidFill>
                <a:srgbClr val="FF0000"/>
              </a:solidFill>
              <a:round/>
              <a:headEnd type="none" w="sm" len="sm"/>
              <a:tailEnd type="none" w="sm" len="sm"/>
            </a:ln>
          </p:spPr>
          <p:txBody>
            <a:bodyPr/>
            <a:lstStyle/>
            <a:p>
              <a:endParaRPr lang="en-US"/>
            </a:p>
          </p:txBody>
        </p:sp>
      </p:grpSp>
      <p:grpSp>
        <p:nvGrpSpPr>
          <p:cNvPr id="10" name="Group 138"/>
          <p:cNvGrpSpPr>
            <a:grpSpLocks/>
          </p:cNvGrpSpPr>
          <p:nvPr/>
        </p:nvGrpSpPr>
        <p:grpSpPr bwMode="auto">
          <a:xfrm>
            <a:off x="6323013" y="2667000"/>
            <a:ext cx="187750" cy="239713"/>
            <a:chOff x="4272" y="1680"/>
            <a:chExt cx="133" cy="151"/>
          </a:xfrm>
          <a:solidFill>
            <a:schemeClr val="bg1"/>
          </a:solidFill>
        </p:grpSpPr>
        <p:sp>
          <p:nvSpPr>
            <p:cNvPr id="203793" name="Freeform 139"/>
            <p:cNvSpPr>
              <a:spLocks/>
            </p:cNvSpPr>
            <p:nvPr/>
          </p:nvSpPr>
          <p:spPr bwMode="auto">
            <a:xfrm>
              <a:off x="4275" y="1685"/>
              <a:ext cx="109" cy="145"/>
            </a:xfrm>
            <a:custGeom>
              <a:avLst/>
              <a:gdLst>
                <a:gd name="T0" fmla="*/ 108 w 109"/>
                <a:gd name="T1" fmla="*/ 137 h 145"/>
                <a:gd name="T2" fmla="*/ 81 w 109"/>
                <a:gd name="T3" fmla="*/ 144 h 145"/>
                <a:gd name="T4" fmla="*/ 65 w 109"/>
                <a:gd name="T5" fmla="*/ 117 h 145"/>
                <a:gd name="T6" fmla="*/ 48 w 109"/>
                <a:gd name="T7" fmla="*/ 96 h 145"/>
                <a:gd name="T8" fmla="*/ 38 w 109"/>
                <a:gd name="T9" fmla="*/ 76 h 145"/>
                <a:gd name="T10" fmla="*/ 33 w 109"/>
                <a:gd name="T11" fmla="*/ 49 h 145"/>
                <a:gd name="T12" fmla="*/ 16 w 109"/>
                <a:gd name="T13" fmla="*/ 20 h 145"/>
                <a:gd name="T14" fmla="*/ 11 w 109"/>
                <a:gd name="T15" fmla="*/ 0 h 145"/>
                <a:gd name="T16" fmla="*/ 0 w 109"/>
                <a:gd name="T17" fmla="*/ 0 h 1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9"/>
                <a:gd name="T28" fmla="*/ 0 h 145"/>
                <a:gd name="T29" fmla="*/ 109 w 109"/>
                <a:gd name="T30" fmla="*/ 145 h 1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9" h="145">
                  <a:moveTo>
                    <a:pt x="108" y="137"/>
                  </a:moveTo>
                  <a:lnTo>
                    <a:pt x="81" y="144"/>
                  </a:lnTo>
                  <a:lnTo>
                    <a:pt x="65" y="117"/>
                  </a:lnTo>
                  <a:lnTo>
                    <a:pt x="48" y="96"/>
                  </a:lnTo>
                  <a:lnTo>
                    <a:pt x="38" y="76"/>
                  </a:lnTo>
                  <a:lnTo>
                    <a:pt x="33" y="49"/>
                  </a:lnTo>
                  <a:lnTo>
                    <a:pt x="16" y="20"/>
                  </a:lnTo>
                  <a:lnTo>
                    <a:pt x="11" y="0"/>
                  </a:lnTo>
                  <a:lnTo>
                    <a:pt x="0" y="0"/>
                  </a:lnTo>
                </a:path>
              </a:pathLst>
            </a:custGeom>
            <a:grpFill/>
            <a:ln w="38100" cap="rnd">
              <a:solidFill>
                <a:srgbClr val="FF0000"/>
              </a:solidFill>
              <a:round/>
              <a:headEnd type="none" w="sm" len="sm"/>
              <a:tailEnd type="none" w="sm" len="sm"/>
            </a:ln>
          </p:spPr>
          <p:txBody>
            <a:bodyPr/>
            <a:lstStyle/>
            <a:p>
              <a:pPr>
                <a:defRPr/>
              </a:pPr>
              <a:endParaRPr lang="en-US">
                <a:cs typeface="+mn-cs"/>
              </a:endParaRPr>
            </a:p>
          </p:txBody>
        </p:sp>
        <p:sp>
          <p:nvSpPr>
            <p:cNvPr id="203794" name="Freeform 140"/>
            <p:cNvSpPr>
              <a:spLocks/>
            </p:cNvSpPr>
            <p:nvPr/>
          </p:nvSpPr>
          <p:spPr bwMode="auto">
            <a:xfrm>
              <a:off x="4272" y="1680"/>
              <a:ext cx="133" cy="151"/>
            </a:xfrm>
            <a:custGeom>
              <a:avLst/>
              <a:gdLst>
                <a:gd name="T0" fmla="*/ 111 w 133"/>
                <a:gd name="T1" fmla="*/ 6 h 151"/>
                <a:gd name="T2" fmla="*/ 132 w 133"/>
                <a:gd name="T3" fmla="*/ 0 h 151"/>
                <a:gd name="T4" fmla="*/ 111 w 133"/>
                <a:gd name="T5" fmla="*/ 6 h 151"/>
                <a:gd name="T6" fmla="*/ 104 w 133"/>
                <a:gd name="T7" fmla="*/ 19 h 151"/>
                <a:gd name="T8" fmla="*/ 96 w 133"/>
                <a:gd name="T9" fmla="*/ 19 h 151"/>
                <a:gd name="T10" fmla="*/ 93 w 133"/>
                <a:gd name="T11" fmla="*/ 28 h 151"/>
                <a:gd name="T12" fmla="*/ 86 w 133"/>
                <a:gd name="T13" fmla="*/ 38 h 151"/>
                <a:gd name="T14" fmla="*/ 78 w 133"/>
                <a:gd name="T15" fmla="*/ 44 h 151"/>
                <a:gd name="T16" fmla="*/ 72 w 133"/>
                <a:gd name="T17" fmla="*/ 54 h 151"/>
                <a:gd name="T18" fmla="*/ 64 w 133"/>
                <a:gd name="T19" fmla="*/ 57 h 151"/>
                <a:gd name="T20" fmla="*/ 60 w 133"/>
                <a:gd name="T21" fmla="*/ 64 h 151"/>
                <a:gd name="T22" fmla="*/ 50 w 133"/>
                <a:gd name="T23" fmla="*/ 76 h 151"/>
                <a:gd name="T24" fmla="*/ 43 w 133"/>
                <a:gd name="T25" fmla="*/ 83 h 151"/>
                <a:gd name="T26" fmla="*/ 39 w 133"/>
                <a:gd name="T27" fmla="*/ 92 h 151"/>
                <a:gd name="T28" fmla="*/ 36 w 133"/>
                <a:gd name="T29" fmla="*/ 99 h 151"/>
                <a:gd name="T30" fmla="*/ 28 w 133"/>
                <a:gd name="T31" fmla="*/ 108 h 151"/>
                <a:gd name="T32" fmla="*/ 25 w 133"/>
                <a:gd name="T33" fmla="*/ 115 h 151"/>
                <a:gd name="T34" fmla="*/ 18 w 133"/>
                <a:gd name="T35" fmla="*/ 124 h 151"/>
                <a:gd name="T36" fmla="*/ 15 w 133"/>
                <a:gd name="T37" fmla="*/ 131 h 151"/>
                <a:gd name="T38" fmla="*/ 7 w 133"/>
                <a:gd name="T39" fmla="*/ 134 h 151"/>
                <a:gd name="T40" fmla="*/ 0 w 133"/>
                <a:gd name="T41" fmla="*/ 144 h 151"/>
                <a:gd name="T42" fmla="*/ 3 w 133"/>
                <a:gd name="T43" fmla="*/ 150 h 15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3"/>
                <a:gd name="T67" fmla="*/ 0 h 151"/>
                <a:gd name="T68" fmla="*/ 133 w 133"/>
                <a:gd name="T69" fmla="*/ 151 h 15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3" h="151">
                  <a:moveTo>
                    <a:pt x="111" y="6"/>
                  </a:moveTo>
                  <a:lnTo>
                    <a:pt x="132" y="0"/>
                  </a:lnTo>
                  <a:lnTo>
                    <a:pt x="111" y="6"/>
                  </a:lnTo>
                  <a:lnTo>
                    <a:pt x="104" y="19"/>
                  </a:lnTo>
                  <a:lnTo>
                    <a:pt x="96" y="19"/>
                  </a:lnTo>
                  <a:lnTo>
                    <a:pt x="93" y="28"/>
                  </a:lnTo>
                  <a:lnTo>
                    <a:pt x="86" y="38"/>
                  </a:lnTo>
                  <a:lnTo>
                    <a:pt x="78" y="44"/>
                  </a:lnTo>
                  <a:lnTo>
                    <a:pt x="72" y="54"/>
                  </a:lnTo>
                  <a:lnTo>
                    <a:pt x="64" y="57"/>
                  </a:lnTo>
                  <a:lnTo>
                    <a:pt x="60" y="64"/>
                  </a:lnTo>
                  <a:lnTo>
                    <a:pt x="50" y="76"/>
                  </a:lnTo>
                  <a:lnTo>
                    <a:pt x="43" y="83"/>
                  </a:lnTo>
                  <a:lnTo>
                    <a:pt x="39" y="92"/>
                  </a:lnTo>
                  <a:lnTo>
                    <a:pt x="36" y="99"/>
                  </a:lnTo>
                  <a:lnTo>
                    <a:pt x="28" y="108"/>
                  </a:lnTo>
                  <a:lnTo>
                    <a:pt x="25" y="115"/>
                  </a:lnTo>
                  <a:lnTo>
                    <a:pt x="18" y="124"/>
                  </a:lnTo>
                  <a:lnTo>
                    <a:pt x="15" y="131"/>
                  </a:lnTo>
                  <a:lnTo>
                    <a:pt x="7" y="134"/>
                  </a:lnTo>
                  <a:lnTo>
                    <a:pt x="0" y="144"/>
                  </a:lnTo>
                  <a:lnTo>
                    <a:pt x="3" y="150"/>
                  </a:lnTo>
                </a:path>
              </a:pathLst>
            </a:custGeom>
            <a:grpFill/>
            <a:ln w="38100" cap="rnd">
              <a:solidFill>
                <a:srgbClr val="FF0000"/>
              </a:solidFill>
              <a:round/>
              <a:headEnd type="none" w="sm" len="sm"/>
              <a:tailEnd type="none" w="sm" len="sm"/>
            </a:ln>
          </p:spPr>
          <p:txBody>
            <a:bodyPr/>
            <a:lstStyle/>
            <a:p>
              <a:pPr>
                <a:defRPr/>
              </a:pPr>
              <a:endParaRPr lang="en-US">
                <a:cs typeface="+mn-cs"/>
              </a:endParaRPr>
            </a:p>
          </p:txBody>
        </p:sp>
      </p:grpSp>
      <p:grpSp>
        <p:nvGrpSpPr>
          <p:cNvPr id="11" name="Group 141"/>
          <p:cNvGrpSpPr>
            <a:grpSpLocks/>
          </p:cNvGrpSpPr>
          <p:nvPr/>
        </p:nvGrpSpPr>
        <p:grpSpPr bwMode="auto">
          <a:xfrm>
            <a:off x="6594050" y="2667000"/>
            <a:ext cx="187750" cy="239713"/>
            <a:chOff x="4464" y="1680"/>
            <a:chExt cx="133" cy="151"/>
          </a:xfrm>
          <a:solidFill>
            <a:schemeClr val="bg1"/>
          </a:solidFill>
        </p:grpSpPr>
        <p:sp>
          <p:nvSpPr>
            <p:cNvPr id="203791" name="Freeform 142"/>
            <p:cNvSpPr>
              <a:spLocks/>
            </p:cNvSpPr>
            <p:nvPr/>
          </p:nvSpPr>
          <p:spPr bwMode="auto">
            <a:xfrm>
              <a:off x="4485" y="1680"/>
              <a:ext cx="109" cy="145"/>
            </a:xfrm>
            <a:custGeom>
              <a:avLst/>
              <a:gdLst>
                <a:gd name="T0" fmla="*/ 0 w 109"/>
                <a:gd name="T1" fmla="*/ 7 h 145"/>
                <a:gd name="T2" fmla="*/ 27 w 109"/>
                <a:gd name="T3" fmla="*/ 0 h 145"/>
                <a:gd name="T4" fmla="*/ 42 w 109"/>
                <a:gd name="T5" fmla="*/ 27 h 145"/>
                <a:gd name="T6" fmla="*/ 59 w 109"/>
                <a:gd name="T7" fmla="*/ 48 h 145"/>
                <a:gd name="T8" fmla="*/ 69 w 109"/>
                <a:gd name="T9" fmla="*/ 68 h 145"/>
                <a:gd name="T10" fmla="*/ 75 w 109"/>
                <a:gd name="T11" fmla="*/ 95 h 145"/>
                <a:gd name="T12" fmla="*/ 92 w 109"/>
                <a:gd name="T13" fmla="*/ 124 h 145"/>
                <a:gd name="T14" fmla="*/ 96 w 109"/>
                <a:gd name="T15" fmla="*/ 144 h 145"/>
                <a:gd name="T16" fmla="*/ 108 w 109"/>
                <a:gd name="T17" fmla="*/ 144 h 1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9"/>
                <a:gd name="T28" fmla="*/ 0 h 145"/>
                <a:gd name="T29" fmla="*/ 109 w 109"/>
                <a:gd name="T30" fmla="*/ 145 h 1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9" h="145">
                  <a:moveTo>
                    <a:pt x="0" y="7"/>
                  </a:moveTo>
                  <a:lnTo>
                    <a:pt x="27" y="0"/>
                  </a:lnTo>
                  <a:lnTo>
                    <a:pt x="42" y="27"/>
                  </a:lnTo>
                  <a:lnTo>
                    <a:pt x="59" y="48"/>
                  </a:lnTo>
                  <a:lnTo>
                    <a:pt x="69" y="68"/>
                  </a:lnTo>
                  <a:lnTo>
                    <a:pt x="75" y="95"/>
                  </a:lnTo>
                  <a:lnTo>
                    <a:pt x="92" y="124"/>
                  </a:lnTo>
                  <a:lnTo>
                    <a:pt x="96" y="144"/>
                  </a:lnTo>
                  <a:lnTo>
                    <a:pt x="108" y="144"/>
                  </a:lnTo>
                </a:path>
              </a:pathLst>
            </a:custGeom>
            <a:grpFill/>
            <a:ln w="38100" cap="rnd">
              <a:solidFill>
                <a:srgbClr val="FF0000"/>
              </a:solidFill>
              <a:round/>
              <a:headEnd type="none" w="sm" len="sm"/>
              <a:tailEnd type="none" w="sm" len="sm"/>
            </a:ln>
          </p:spPr>
          <p:txBody>
            <a:bodyPr/>
            <a:lstStyle/>
            <a:p>
              <a:pPr>
                <a:defRPr/>
              </a:pPr>
              <a:endParaRPr lang="en-US">
                <a:cs typeface="+mn-cs"/>
              </a:endParaRPr>
            </a:p>
          </p:txBody>
        </p:sp>
        <p:sp>
          <p:nvSpPr>
            <p:cNvPr id="203792" name="Freeform 143"/>
            <p:cNvSpPr>
              <a:spLocks/>
            </p:cNvSpPr>
            <p:nvPr/>
          </p:nvSpPr>
          <p:spPr bwMode="auto">
            <a:xfrm>
              <a:off x="4464" y="1680"/>
              <a:ext cx="133" cy="151"/>
            </a:xfrm>
            <a:custGeom>
              <a:avLst/>
              <a:gdLst>
                <a:gd name="T0" fmla="*/ 21 w 133"/>
                <a:gd name="T1" fmla="*/ 144 h 151"/>
                <a:gd name="T2" fmla="*/ 0 w 133"/>
                <a:gd name="T3" fmla="*/ 150 h 151"/>
                <a:gd name="T4" fmla="*/ 21 w 133"/>
                <a:gd name="T5" fmla="*/ 144 h 151"/>
                <a:gd name="T6" fmla="*/ 27 w 133"/>
                <a:gd name="T7" fmla="*/ 131 h 151"/>
                <a:gd name="T8" fmla="*/ 35 w 133"/>
                <a:gd name="T9" fmla="*/ 131 h 151"/>
                <a:gd name="T10" fmla="*/ 39 w 133"/>
                <a:gd name="T11" fmla="*/ 122 h 151"/>
                <a:gd name="T12" fmla="*/ 45 w 133"/>
                <a:gd name="T13" fmla="*/ 112 h 151"/>
                <a:gd name="T14" fmla="*/ 53 w 133"/>
                <a:gd name="T15" fmla="*/ 106 h 151"/>
                <a:gd name="T16" fmla="*/ 60 w 133"/>
                <a:gd name="T17" fmla="*/ 96 h 151"/>
                <a:gd name="T18" fmla="*/ 68 w 133"/>
                <a:gd name="T19" fmla="*/ 93 h 151"/>
                <a:gd name="T20" fmla="*/ 71 w 133"/>
                <a:gd name="T21" fmla="*/ 86 h 151"/>
                <a:gd name="T22" fmla="*/ 81 w 133"/>
                <a:gd name="T23" fmla="*/ 74 h 151"/>
                <a:gd name="T24" fmla="*/ 89 w 133"/>
                <a:gd name="T25" fmla="*/ 67 h 151"/>
                <a:gd name="T26" fmla="*/ 92 w 133"/>
                <a:gd name="T27" fmla="*/ 58 h 151"/>
                <a:gd name="T28" fmla="*/ 96 w 133"/>
                <a:gd name="T29" fmla="*/ 51 h 151"/>
                <a:gd name="T30" fmla="*/ 104 w 133"/>
                <a:gd name="T31" fmla="*/ 42 h 151"/>
                <a:gd name="T32" fmla="*/ 107 w 133"/>
                <a:gd name="T33" fmla="*/ 35 h 151"/>
                <a:gd name="T34" fmla="*/ 114 w 133"/>
                <a:gd name="T35" fmla="*/ 26 h 151"/>
                <a:gd name="T36" fmla="*/ 117 w 133"/>
                <a:gd name="T37" fmla="*/ 19 h 151"/>
                <a:gd name="T38" fmla="*/ 125 w 133"/>
                <a:gd name="T39" fmla="*/ 16 h 151"/>
                <a:gd name="T40" fmla="*/ 132 w 133"/>
                <a:gd name="T41" fmla="*/ 6 h 151"/>
                <a:gd name="T42" fmla="*/ 128 w 133"/>
                <a:gd name="T43" fmla="*/ 0 h 15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3"/>
                <a:gd name="T67" fmla="*/ 0 h 151"/>
                <a:gd name="T68" fmla="*/ 133 w 133"/>
                <a:gd name="T69" fmla="*/ 151 h 15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3" h="151">
                  <a:moveTo>
                    <a:pt x="21" y="144"/>
                  </a:moveTo>
                  <a:lnTo>
                    <a:pt x="0" y="150"/>
                  </a:lnTo>
                  <a:lnTo>
                    <a:pt x="21" y="144"/>
                  </a:lnTo>
                  <a:lnTo>
                    <a:pt x="27" y="131"/>
                  </a:lnTo>
                  <a:lnTo>
                    <a:pt x="35" y="131"/>
                  </a:lnTo>
                  <a:lnTo>
                    <a:pt x="39" y="122"/>
                  </a:lnTo>
                  <a:lnTo>
                    <a:pt x="45" y="112"/>
                  </a:lnTo>
                  <a:lnTo>
                    <a:pt x="53" y="106"/>
                  </a:lnTo>
                  <a:lnTo>
                    <a:pt x="60" y="96"/>
                  </a:lnTo>
                  <a:lnTo>
                    <a:pt x="68" y="93"/>
                  </a:lnTo>
                  <a:lnTo>
                    <a:pt x="71" y="86"/>
                  </a:lnTo>
                  <a:lnTo>
                    <a:pt x="81" y="74"/>
                  </a:lnTo>
                  <a:lnTo>
                    <a:pt x="89" y="67"/>
                  </a:lnTo>
                  <a:lnTo>
                    <a:pt x="92" y="58"/>
                  </a:lnTo>
                  <a:lnTo>
                    <a:pt x="96" y="51"/>
                  </a:lnTo>
                  <a:lnTo>
                    <a:pt x="104" y="42"/>
                  </a:lnTo>
                  <a:lnTo>
                    <a:pt x="107" y="35"/>
                  </a:lnTo>
                  <a:lnTo>
                    <a:pt x="114" y="26"/>
                  </a:lnTo>
                  <a:lnTo>
                    <a:pt x="117" y="19"/>
                  </a:lnTo>
                  <a:lnTo>
                    <a:pt x="125" y="16"/>
                  </a:lnTo>
                  <a:lnTo>
                    <a:pt x="132" y="6"/>
                  </a:lnTo>
                  <a:lnTo>
                    <a:pt x="128" y="0"/>
                  </a:lnTo>
                </a:path>
              </a:pathLst>
            </a:custGeom>
            <a:grpFill/>
            <a:ln w="38100" cap="rnd">
              <a:solidFill>
                <a:srgbClr val="FF0000"/>
              </a:solidFill>
              <a:round/>
              <a:headEnd type="none" w="sm" len="sm"/>
              <a:tailEnd type="none" w="sm" len="sm"/>
            </a:ln>
          </p:spPr>
          <p:txBody>
            <a:bodyPr/>
            <a:lstStyle/>
            <a:p>
              <a:pPr>
                <a:defRPr/>
              </a:pPr>
              <a:endParaRPr lang="en-US">
                <a:cs typeface="+mn-cs"/>
              </a:endParaRPr>
            </a:p>
          </p:txBody>
        </p:sp>
      </p:grpSp>
    </p:spTree>
    <p:extLst>
      <p:ext uri="{BB962C8B-B14F-4D97-AF65-F5344CB8AC3E}">
        <p14:creationId xmlns:p14="http://schemas.microsoft.com/office/powerpoint/2010/main" val="3680323979"/>
      </p:ext>
    </p:extLst>
  </p:cSld>
  <p:clrMapOvr>
    <a:masterClrMapping/>
  </p:clrMapOvr>
  <p:transition>
    <p:random/>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7666" name="Rectangle 2"/>
          <p:cNvSpPr>
            <a:spLocks noGrp="1" noChangeArrowheads="1"/>
          </p:cNvSpPr>
          <p:nvPr>
            <p:ph type="title"/>
          </p:nvPr>
        </p:nvSpPr>
        <p:spPr>
          <a:xfrm>
            <a:off x="685800" y="228600"/>
            <a:ext cx="3971925" cy="792163"/>
          </a:xfrm>
        </p:spPr>
        <p:txBody>
          <a:bodyPr>
            <a:normAutofit fontScale="90000"/>
          </a:bodyPr>
          <a:lstStyle/>
          <a:p>
            <a:pPr eaLnBrk="1" fontAlgn="auto" hangingPunct="1">
              <a:spcAft>
                <a:spcPts val="0"/>
              </a:spcAft>
              <a:defRPr/>
            </a:pPr>
            <a:r>
              <a:rPr lang="en-US"/>
              <a:t>Planned </a:t>
            </a:r>
            <a:br>
              <a:rPr lang="en-US"/>
            </a:br>
            <a:r>
              <a:rPr lang="en-US"/>
              <a:t>Codes</a:t>
            </a:r>
          </a:p>
        </p:txBody>
      </p:sp>
      <p:sp>
        <p:nvSpPr>
          <p:cNvPr id="179203" name="Rectangle 3"/>
          <p:cNvSpPr>
            <a:spLocks noGrp="1" noChangeArrowheads="1"/>
          </p:cNvSpPr>
          <p:nvPr>
            <p:ph type="body" sz="half" idx="1"/>
          </p:nvPr>
        </p:nvSpPr>
        <p:spPr>
          <a:xfrm>
            <a:off x="394134" y="2400300"/>
            <a:ext cx="3208337" cy="3505200"/>
          </a:xfrm>
        </p:spPr>
        <p:txBody>
          <a:bodyPr/>
          <a:lstStyle/>
          <a:p>
            <a:pPr eaLnBrk="1" hangingPunct="1"/>
            <a:r>
              <a:rPr lang="en-US" sz="2800"/>
              <a:t>Page 2</a:t>
            </a:r>
          </a:p>
          <a:p>
            <a:pPr eaLnBrk="1" hangingPunct="1"/>
            <a:r>
              <a:rPr lang="en-US" sz="2800"/>
              <a:t>What is a good plan to complete this page? </a:t>
            </a:r>
          </a:p>
          <a:p>
            <a:pPr eaLnBrk="1" hangingPunct="1"/>
            <a:r>
              <a:rPr lang="en-US" sz="2800"/>
              <a:t>Note orientation</a:t>
            </a:r>
          </a:p>
        </p:txBody>
      </p:sp>
      <p:sp>
        <p:nvSpPr>
          <p:cNvPr id="177157" name="Slide Number Placeholder 5"/>
          <p:cNvSpPr>
            <a:spLocks noGrp="1"/>
          </p:cNvSpPr>
          <p:nvPr>
            <p:ph type="sldNum" sz="quarter" idx="11"/>
          </p:nvPr>
        </p:nvSpPr>
        <p:spPr bwMode="auto">
          <a:ln>
            <a:miter lim="800000"/>
            <a:headEnd/>
            <a:tailEnd/>
          </a:ln>
        </p:spPr>
        <p:txBody>
          <a:bodyPr wrap="square" lIns="91440" tIns="45720" rIns="91440" bIns="45720" numCol="1" anchorCtr="0" compatLnSpc="1">
            <a:prstTxWarp prst="textNoShape">
              <a:avLst/>
            </a:prstTxWarp>
          </a:bodyPr>
          <a:lstStyle/>
          <a:p>
            <a:pPr>
              <a:defRPr/>
            </a:pPr>
            <a:fld id="{123918B7-F746-4454-8B21-5D743E333558}" type="slidenum">
              <a:rPr lang="en-US" smtClean="0"/>
              <a:pPr>
                <a:defRPr/>
              </a:pPr>
              <a:t>67</a:t>
            </a:fld>
            <a:endParaRPr lang="en-US"/>
          </a:p>
        </p:txBody>
      </p:sp>
      <p:sp>
        <p:nvSpPr>
          <p:cNvPr id="179206" name="Rectangle 5"/>
          <p:cNvSpPr>
            <a:spLocks noChangeArrowheads="1"/>
          </p:cNvSpPr>
          <p:nvPr/>
        </p:nvSpPr>
        <p:spPr bwMode="auto">
          <a:xfrm>
            <a:off x="3973513" y="698500"/>
            <a:ext cx="4244975" cy="5308600"/>
          </a:xfrm>
          <a:prstGeom prst="rect">
            <a:avLst/>
          </a:prstGeom>
          <a:solidFill>
            <a:schemeClr val="bg1"/>
          </a:solidFill>
          <a:ln w="25400">
            <a:solidFill>
              <a:schemeClr val="tx1"/>
            </a:solidFill>
            <a:miter lim="800000"/>
            <a:headEnd/>
            <a:tailEnd/>
          </a:ln>
        </p:spPr>
        <p:txBody>
          <a:bodyPr wrap="none" anchor="ctr"/>
          <a:lstStyle/>
          <a:p>
            <a:endParaRPr lang="en-US"/>
          </a:p>
        </p:txBody>
      </p:sp>
      <p:sp>
        <p:nvSpPr>
          <p:cNvPr id="179207" name="Rectangle 6"/>
          <p:cNvSpPr>
            <a:spLocks noChangeArrowheads="1"/>
          </p:cNvSpPr>
          <p:nvPr/>
        </p:nvSpPr>
        <p:spPr bwMode="auto">
          <a:xfrm>
            <a:off x="4138613" y="850900"/>
            <a:ext cx="3929062" cy="4984750"/>
          </a:xfrm>
          <a:prstGeom prst="rect">
            <a:avLst/>
          </a:prstGeom>
          <a:solidFill>
            <a:schemeClr val="bg1"/>
          </a:solidFill>
          <a:ln w="25400">
            <a:noFill/>
            <a:miter lim="800000"/>
            <a:headEnd/>
            <a:tailEnd/>
          </a:ln>
        </p:spPr>
        <p:txBody>
          <a:bodyPr wrap="none" anchor="ctr"/>
          <a:lstStyle/>
          <a:p>
            <a:endParaRPr lang="en-US"/>
          </a:p>
        </p:txBody>
      </p:sp>
      <p:sp>
        <p:nvSpPr>
          <p:cNvPr id="179208" name="Rectangle 7"/>
          <p:cNvSpPr>
            <a:spLocks noChangeArrowheads="1"/>
          </p:cNvSpPr>
          <p:nvPr/>
        </p:nvSpPr>
        <p:spPr bwMode="auto">
          <a:xfrm>
            <a:off x="4645025" y="1150938"/>
            <a:ext cx="696913" cy="769937"/>
          </a:xfrm>
          <a:prstGeom prst="rect">
            <a:avLst/>
          </a:prstGeom>
          <a:solidFill>
            <a:schemeClr val="bg1"/>
          </a:solidFill>
          <a:ln w="9525">
            <a:noFill/>
            <a:miter lim="800000"/>
            <a:headEnd/>
            <a:tailEnd/>
          </a:ln>
        </p:spPr>
        <p:txBody>
          <a:bodyPr wrap="none" lIns="92075" tIns="46038" rIns="92075" bIns="46038">
            <a:spAutoFit/>
          </a:bodyPr>
          <a:lstStyle/>
          <a:p>
            <a:pPr algn="ctr" eaLnBrk="0" hangingPunct="0">
              <a:lnSpc>
                <a:spcPct val="110000"/>
              </a:lnSpc>
            </a:pPr>
            <a:r>
              <a:rPr lang="en-US" sz="2000">
                <a:latin typeface="Arial" pitchFamily="34" charset="0"/>
              </a:rPr>
              <a:t>A</a:t>
            </a:r>
          </a:p>
          <a:p>
            <a:pPr algn="ctr" eaLnBrk="0" hangingPunct="0">
              <a:lnSpc>
                <a:spcPct val="110000"/>
              </a:lnSpc>
            </a:pPr>
            <a:r>
              <a:rPr lang="en-US" sz="2000">
                <a:latin typeface="Arial" pitchFamily="34" charset="0"/>
              </a:rPr>
              <a:t>X  O</a:t>
            </a:r>
          </a:p>
        </p:txBody>
      </p:sp>
      <p:sp>
        <p:nvSpPr>
          <p:cNvPr id="179209" name="Rectangle 8"/>
          <p:cNvSpPr>
            <a:spLocks noChangeArrowheads="1"/>
          </p:cNvSpPr>
          <p:nvPr/>
        </p:nvSpPr>
        <p:spPr bwMode="auto">
          <a:xfrm>
            <a:off x="5395913" y="1150938"/>
            <a:ext cx="723900" cy="769937"/>
          </a:xfrm>
          <a:prstGeom prst="rect">
            <a:avLst/>
          </a:prstGeom>
          <a:solidFill>
            <a:schemeClr val="bg1"/>
          </a:solidFill>
          <a:ln w="9525">
            <a:noFill/>
            <a:miter lim="800000"/>
            <a:headEnd/>
            <a:tailEnd/>
          </a:ln>
        </p:spPr>
        <p:txBody>
          <a:bodyPr wrap="none" lIns="92075" tIns="46038" rIns="92075" bIns="46038">
            <a:spAutoFit/>
          </a:bodyPr>
          <a:lstStyle/>
          <a:p>
            <a:pPr algn="ctr" eaLnBrk="0" hangingPunct="0">
              <a:lnSpc>
                <a:spcPct val="110000"/>
              </a:lnSpc>
            </a:pPr>
            <a:r>
              <a:rPr lang="en-US" sz="2000" dirty="0">
                <a:latin typeface="Arial" pitchFamily="34" charset="0"/>
              </a:rPr>
              <a:t>B</a:t>
            </a:r>
          </a:p>
          <a:p>
            <a:pPr algn="ctr" eaLnBrk="0" hangingPunct="0">
              <a:lnSpc>
                <a:spcPct val="110000"/>
              </a:lnSpc>
            </a:pPr>
            <a:r>
              <a:rPr lang="en-US" sz="2000" dirty="0">
                <a:latin typeface="Arial" pitchFamily="34" charset="0"/>
              </a:rPr>
              <a:t>O  </a:t>
            </a:r>
            <a:r>
              <a:rPr lang="en-US" sz="2000" dirty="0" err="1">
                <a:latin typeface="Arial" pitchFamily="34" charset="0"/>
              </a:rPr>
              <a:t>O</a:t>
            </a:r>
            <a:endParaRPr lang="en-US" sz="2000" dirty="0">
              <a:latin typeface="Arial" pitchFamily="34" charset="0"/>
            </a:endParaRPr>
          </a:p>
        </p:txBody>
      </p:sp>
      <p:sp>
        <p:nvSpPr>
          <p:cNvPr id="179210" name="Rectangle 9"/>
          <p:cNvSpPr>
            <a:spLocks noChangeArrowheads="1"/>
          </p:cNvSpPr>
          <p:nvPr/>
        </p:nvSpPr>
        <p:spPr bwMode="auto">
          <a:xfrm>
            <a:off x="6183313" y="1150938"/>
            <a:ext cx="669925" cy="769937"/>
          </a:xfrm>
          <a:prstGeom prst="rect">
            <a:avLst/>
          </a:prstGeom>
          <a:solidFill>
            <a:schemeClr val="bg1"/>
          </a:solidFill>
          <a:ln w="9525">
            <a:noFill/>
            <a:miter lim="800000"/>
            <a:headEnd/>
            <a:tailEnd/>
          </a:ln>
        </p:spPr>
        <p:txBody>
          <a:bodyPr wrap="none" lIns="92075" tIns="46038" rIns="92075" bIns="46038">
            <a:spAutoFit/>
          </a:bodyPr>
          <a:lstStyle/>
          <a:p>
            <a:pPr algn="ctr" eaLnBrk="0" hangingPunct="0">
              <a:lnSpc>
                <a:spcPct val="110000"/>
              </a:lnSpc>
            </a:pPr>
            <a:r>
              <a:rPr lang="en-US" sz="2000">
                <a:latin typeface="Arial" pitchFamily="34" charset="0"/>
              </a:rPr>
              <a:t>C</a:t>
            </a:r>
          </a:p>
          <a:p>
            <a:pPr algn="ctr" eaLnBrk="0" hangingPunct="0">
              <a:lnSpc>
                <a:spcPct val="110000"/>
              </a:lnSpc>
            </a:pPr>
            <a:r>
              <a:rPr lang="en-US" sz="2000">
                <a:latin typeface="Arial" pitchFamily="34" charset="0"/>
              </a:rPr>
              <a:t>X  X</a:t>
            </a:r>
          </a:p>
        </p:txBody>
      </p:sp>
      <p:sp>
        <p:nvSpPr>
          <p:cNvPr id="179211" name="Rectangle 10"/>
          <p:cNvSpPr>
            <a:spLocks noChangeArrowheads="1"/>
          </p:cNvSpPr>
          <p:nvPr/>
        </p:nvSpPr>
        <p:spPr bwMode="auto">
          <a:xfrm>
            <a:off x="4703763" y="1530350"/>
            <a:ext cx="293687" cy="368300"/>
          </a:xfrm>
          <a:prstGeom prst="rect">
            <a:avLst/>
          </a:prstGeom>
          <a:noFill/>
          <a:ln w="12700">
            <a:solidFill>
              <a:schemeClr val="tx1"/>
            </a:solidFill>
            <a:miter lim="800000"/>
            <a:headEnd/>
            <a:tailEnd/>
          </a:ln>
        </p:spPr>
        <p:txBody>
          <a:bodyPr wrap="none" anchor="ctr"/>
          <a:lstStyle/>
          <a:p>
            <a:endParaRPr lang="en-US"/>
          </a:p>
        </p:txBody>
      </p:sp>
      <p:sp>
        <p:nvSpPr>
          <p:cNvPr id="179212" name="Rectangle 11"/>
          <p:cNvSpPr>
            <a:spLocks noChangeArrowheads="1"/>
          </p:cNvSpPr>
          <p:nvPr/>
        </p:nvSpPr>
        <p:spPr bwMode="auto">
          <a:xfrm>
            <a:off x="5008563" y="1530350"/>
            <a:ext cx="293687" cy="368300"/>
          </a:xfrm>
          <a:prstGeom prst="rect">
            <a:avLst/>
          </a:prstGeom>
          <a:noFill/>
          <a:ln w="12700">
            <a:solidFill>
              <a:schemeClr val="tx1"/>
            </a:solidFill>
            <a:miter lim="800000"/>
            <a:headEnd/>
            <a:tailEnd/>
          </a:ln>
        </p:spPr>
        <p:txBody>
          <a:bodyPr wrap="none" anchor="ctr"/>
          <a:lstStyle/>
          <a:p>
            <a:endParaRPr lang="en-US"/>
          </a:p>
        </p:txBody>
      </p:sp>
      <p:sp>
        <p:nvSpPr>
          <p:cNvPr id="179213" name="Rectangle 12"/>
          <p:cNvSpPr>
            <a:spLocks noChangeArrowheads="1"/>
          </p:cNvSpPr>
          <p:nvPr/>
        </p:nvSpPr>
        <p:spPr bwMode="auto">
          <a:xfrm>
            <a:off x="4703763" y="1149350"/>
            <a:ext cx="598487" cy="368300"/>
          </a:xfrm>
          <a:prstGeom prst="rect">
            <a:avLst/>
          </a:prstGeom>
          <a:noFill/>
          <a:ln w="12700">
            <a:noFill/>
            <a:miter lim="800000"/>
            <a:headEnd/>
            <a:tailEnd/>
          </a:ln>
        </p:spPr>
        <p:txBody>
          <a:bodyPr wrap="none" anchor="ctr"/>
          <a:lstStyle/>
          <a:p>
            <a:endParaRPr lang="en-US"/>
          </a:p>
        </p:txBody>
      </p:sp>
      <p:sp>
        <p:nvSpPr>
          <p:cNvPr id="179214" name="Rectangle 13"/>
          <p:cNvSpPr>
            <a:spLocks noChangeArrowheads="1"/>
          </p:cNvSpPr>
          <p:nvPr/>
        </p:nvSpPr>
        <p:spPr bwMode="auto">
          <a:xfrm>
            <a:off x="5467350" y="1530350"/>
            <a:ext cx="292100" cy="368300"/>
          </a:xfrm>
          <a:prstGeom prst="rect">
            <a:avLst/>
          </a:prstGeom>
          <a:noFill/>
          <a:ln w="12700">
            <a:solidFill>
              <a:schemeClr val="tx1"/>
            </a:solidFill>
            <a:miter lim="800000"/>
            <a:headEnd/>
            <a:tailEnd/>
          </a:ln>
        </p:spPr>
        <p:txBody>
          <a:bodyPr wrap="none" anchor="ctr"/>
          <a:lstStyle/>
          <a:p>
            <a:endParaRPr lang="en-US"/>
          </a:p>
        </p:txBody>
      </p:sp>
      <p:sp>
        <p:nvSpPr>
          <p:cNvPr id="179215" name="Rectangle 14"/>
          <p:cNvSpPr>
            <a:spLocks noChangeArrowheads="1"/>
          </p:cNvSpPr>
          <p:nvPr/>
        </p:nvSpPr>
        <p:spPr bwMode="auto">
          <a:xfrm>
            <a:off x="5772150" y="1530350"/>
            <a:ext cx="292100" cy="368300"/>
          </a:xfrm>
          <a:prstGeom prst="rect">
            <a:avLst/>
          </a:prstGeom>
          <a:noFill/>
          <a:ln w="12700">
            <a:solidFill>
              <a:schemeClr val="tx1"/>
            </a:solidFill>
            <a:miter lim="800000"/>
            <a:headEnd/>
            <a:tailEnd/>
          </a:ln>
        </p:spPr>
        <p:txBody>
          <a:bodyPr wrap="none" anchor="ctr"/>
          <a:lstStyle/>
          <a:p>
            <a:endParaRPr lang="en-US"/>
          </a:p>
        </p:txBody>
      </p:sp>
      <p:sp>
        <p:nvSpPr>
          <p:cNvPr id="179216" name="Rectangle 15"/>
          <p:cNvSpPr>
            <a:spLocks noChangeArrowheads="1"/>
          </p:cNvSpPr>
          <p:nvPr/>
        </p:nvSpPr>
        <p:spPr bwMode="auto">
          <a:xfrm>
            <a:off x="5467350" y="1149350"/>
            <a:ext cx="596900" cy="368300"/>
          </a:xfrm>
          <a:prstGeom prst="rect">
            <a:avLst/>
          </a:prstGeom>
          <a:noFill/>
          <a:ln w="12700">
            <a:noFill/>
            <a:miter lim="800000"/>
            <a:headEnd/>
            <a:tailEnd/>
          </a:ln>
        </p:spPr>
        <p:txBody>
          <a:bodyPr wrap="none" anchor="ctr"/>
          <a:lstStyle/>
          <a:p>
            <a:endParaRPr lang="en-US"/>
          </a:p>
        </p:txBody>
      </p:sp>
      <p:sp>
        <p:nvSpPr>
          <p:cNvPr id="179217" name="Rectangle 16"/>
          <p:cNvSpPr>
            <a:spLocks noChangeArrowheads="1"/>
          </p:cNvSpPr>
          <p:nvPr/>
        </p:nvSpPr>
        <p:spPr bwMode="auto">
          <a:xfrm>
            <a:off x="6229350" y="1530350"/>
            <a:ext cx="292100" cy="368300"/>
          </a:xfrm>
          <a:prstGeom prst="rect">
            <a:avLst/>
          </a:prstGeom>
          <a:noFill/>
          <a:ln w="12700">
            <a:solidFill>
              <a:schemeClr val="tx1"/>
            </a:solidFill>
            <a:miter lim="800000"/>
            <a:headEnd/>
            <a:tailEnd/>
          </a:ln>
        </p:spPr>
        <p:txBody>
          <a:bodyPr wrap="none" anchor="ctr"/>
          <a:lstStyle/>
          <a:p>
            <a:endParaRPr lang="en-US"/>
          </a:p>
        </p:txBody>
      </p:sp>
      <p:sp>
        <p:nvSpPr>
          <p:cNvPr id="179218" name="Rectangle 17"/>
          <p:cNvSpPr>
            <a:spLocks noChangeArrowheads="1"/>
          </p:cNvSpPr>
          <p:nvPr/>
        </p:nvSpPr>
        <p:spPr bwMode="auto">
          <a:xfrm>
            <a:off x="6534150" y="1530350"/>
            <a:ext cx="292100" cy="368300"/>
          </a:xfrm>
          <a:prstGeom prst="rect">
            <a:avLst/>
          </a:prstGeom>
          <a:noFill/>
          <a:ln w="12700">
            <a:solidFill>
              <a:schemeClr val="tx1"/>
            </a:solidFill>
            <a:miter lim="800000"/>
            <a:headEnd/>
            <a:tailEnd/>
          </a:ln>
        </p:spPr>
        <p:txBody>
          <a:bodyPr wrap="none" anchor="ctr"/>
          <a:lstStyle/>
          <a:p>
            <a:endParaRPr lang="en-US"/>
          </a:p>
        </p:txBody>
      </p:sp>
      <p:sp>
        <p:nvSpPr>
          <p:cNvPr id="179219" name="Rectangle 18"/>
          <p:cNvSpPr>
            <a:spLocks noChangeArrowheads="1"/>
          </p:cNvSpPr>
          <p:nvPr/>
        </p:nvSpPr>
        <p:spPr bwMode="auto">
          <a:xfrm>
            <a:off x="6229350" y="1149350"/>
            <a:ext cx="596900" cy="368300"/>
          </a:xfrm>
          <a:prstGeom prst="rect">
            <a:avLst/>
          </a:prstGeom>
          <a:noFill/>
          <a:ln w="12700">
            <a:noFill/>
            <a:miter lim="800000"/>
            <a:headEnd/>
            <a:tailEnd/>
          </a:ln>
        </p:spPr>
        <p:txBody>
          <a:bodyPr wrap="none" anchor="ctr"/>
          <a:lstStyle/>
          <a:p>
            <a:endParaRPr lang="en-US"/>
          </a:p>
        </p:txBody>
      </p:sp>
      <p:sp>
        <p:nvSpPr>
          <p:cNvPr id="179220" name="Rectangle 19"/>
          <p:cNvSpPr>
            <a:spLocks noChangeArrowheads="1"/>
          </p:cNvSpPr>
          <p:nvPr/>
        </p:nvSpPr>
        <p:spPr bwMode="auto">
          <a:xfrm>
            <a:off x="4410075" y="2217738"/>
            <a:ext cx="371475" cy="431800"/>
          </a:xfrm>
          <a:prstGeom prst="rect">
            <a:avLst/>
          </a:prstGeom>
          <a:solidFill>
            <a:schemeClr val="bg1"/>
          </a:solidFill>
          <a:ln w="9525">
            <a:noFill/>
            <a:miter lim="800000"/>
            <a:headEnd/>
            <a:tailEnd/>
          </a:ln>
        </p:spPr>
        <p:txBody>
          <a:bodyPr wrap="none" lIns="92075" tIns="46038" rIns="92075" bIns="46038">
            <a:spAutoFit/>
          </a:bodyPr>
          <a:lstStyle/>
          <a:p>
            <a:pPr algn="ctr" eaLnBrk="0" hangingPunct="0">
              <a:lnSpc>
                <a:spcPct val="110000"/>
              </a:lnSpc>
            </a:pPr>
            <a:r>
              <a:rPr lang="en-US" sz="2000">
                <a:latin typeface="Arial" pitchFamily="34" charset="0"/>
              </a:rPr>
              <a:t>A</a:t>
            </a:r>
          </a:p>
        </p:txBody>
      </p:sp>
      <p:sp>
        <p:nvSpPr>
          <p:cNvPr id="179221" name="Rectangle 20"/>
          <p:cNvSpPr>
            <a:spLocks noChangeArrowheads="1"/>
          </p:cNvSpPr>
          <p:nvPr/>
        </p:nvSpPr>
        <p:spPr bwMode="auto">
          <a:xfrm>
            <a:off x="4306888" y="2597150"/>
            <a:ext cx="293687" cy="368300"/>
          </a:xfrm>
          <a:prstGeom prst="rect">
            <a:avLst/>
          </a:prstGeom>
          <a:solidFill>
            <a:schemeClr val="bg1"/>
          </a:solidFill>
          <a:ln w="12700">
            <a:solidFill>
              <a:schemeClr val="tx1"/>
            </a:solidFill>
            <a:miter lim="800000"/>
            <a:headEnd/>
            <a:tailEnd/>
          </a:ln>
        </p:spPr>
        <p:txBody>
          <a:bodyPr wrap="none" anchor="ctr"/>
          <a:lstStyle/>
          <a:p>
            <a:endParaRPr lang="en-US"/>
          </a:p>
        </p:txBody>
      </p:sp>
      <p:sp>
        <p:nvSpPr>
          <p:cNvPr id="179222" name="Rectangle 21"/>
          <p:cNvSpPr>
            <a:spLocks noChangeArrowheads="1"/>
          </p:cNvSpPr>
          <p:nvPr/>
        </p:nvSpPr>
        <p:spPr bwMode="auto">
          <a:xfrm>
            <a:off x="4611688" y="2597150"/>
            <a:ext cx="293687" cy="368300"/>
          </a:xfrm>
          <a:prstGeom prst="rect">
            <a:avLst/>
          </a:prstGeom>
          <a:solidFill>
            <a:schemeClr val="bg1"/>
          </a:solidFill>
          <a:ln w="12700">
            <a:solidFill>
              <a:schemeClr val="tx1"/>
            </a:solidFill>
            <a:miter lim="800000"/>
            <a:headEnd/>
            <a:tailEnd/>
          </a:ln>
        </p:spPr>
        <p:txBody>
          <a:bodyPr wrap="none" anchor="ctr"/>
          <a:lstStyle/>
          <a:p>
            <a:endParaRPr lang="en-US"/>
          </a:p>
        </p:txBody>
      </p:sp>
      <p:sp>
        <p:nvSpPr>
          <p:cNvPr id="179223" name="Rectangle 22"/>
          <p:cNvSpPr>
            <a:spLocks noChangeArrowheads="1"/>
          </p:cNvSpPr>
          <p:nvPr/>
        </p:nvSpPr>
        <p:spPr bwMode="auto">
          <a:xfrm>
            <a:off x="4306888" y="2216150"/>
            <a:ext cx="598487" cy="368300"/>
          </a:xfrm>
          <a:prstGeom prst="rect">
            <a:avLst/>
          </a:prstGeom>
          <a:noFill/>
          <a:ln w="12700">
            <a:solidFill>
              <a:schemeClr val="tx1"/>
            </a:solidFill>
            <a:miter lim="800000"/>
            <a:headEnd/>
            <a:tailEnd/>
          </a:ln>
        </p:spPr>
        <p:txBody>
          <a:bodyPr wrap="none" anchor="ctr"/>
          <a:lstStyle/>
          <a:p>
            <a:endParaRPr lang="en-US"/>
          </a:p>
        </p:txBody>
      </p:sp>
      <p:sp>
        <p:nvSpPr>
          <p:cNvPr id="179224" name="Line 23"/>
          <p:cNvSpPr>
            <a:spLocks noChangeShapeType="1"/>
          </p:cNvSpPr>
          <p:nvPr/>
        </p:nvSpPr>
        <p:spPr bwMode="auto">
          <a:xfrm>
            <a:off x="4294188" y="2057400"/>
            <a:ext cx="3597275" cy="0"/>
          </a:xfrm>
          <a:prstGeom prst="line">
            <a:avLst/>
          </a:prstGeom>
          <a:noFill/>
          <a:ln w="25400">
            <a:solidFill>
              <a:schemeClr val="tx1"/>
            </a:solidFill>
            <a:round/>
            <a:headEnd type="none" w="sm" len="sm"/>
            <a:tailEnd type="none" w="sm" len="sm"/>
          </a:ln>
        </p:spPr>
        <p:txBody>
          <a:bodyPr wrap="none" anchor="ctr"/>
          <a:lstStyle/>
          <a:p>
            <a:endParaRPr lang="en-US"/>
          </a:p>
        </p:txBody>
      </p:sp>
      <p:sp>
        <p:nvSpPr>
          <p:cNvPr id="179225" name="Rectangle 24"/>
          <p:cNvSpPr>
            <a:spLocks noChangeArrowheads="1"/>
          </p:cNvSpPr>
          <p:nvPr/>
        </p:nvSpPr>
        <p:spPr bwMode="auto">
          <a:xfrm>
            <a:off x="5172075" y="2217738"/>
            <a:ext cx="371475" cy="431800"/>
          </a:xfrm>
          <a:prstGeom prst="rect">
            <a:avLst/>
          </a:prstGeom>
          <a:solidFill>
            <a:schemeClr val="bg1"/>
          </a:solidFill>
          <a:ln w="9525">
            <a:noFill/>
            <a:miter lim="800000"/>
            <a:headEnd/>
            <a:tailEnd/>
          </a:ln>
        </p:spPr>
        <p:txBody>
          <a:bodyPr wrap="none" lIns="92075" tIns="46038" rIns="92075" bIns="46038">
            <a:spAutoFit/>
          </a:bodyPr>
          <a:lstStyle/>
          <a:p>
            <a:pPr algn="ctr" eaLnBrk="0" hangingPunct="0">
              <a:lnSpc>
                <a:spcPct val="110000"/>
              </a:lnSpc>
            </a:pPr>
            <a:r>
              <a:rPr lang="en-US" sz="2000">
                <a:latin typeface="Arial" pitchFamily="34" charset="0"/>
              </a:rPr>
              <a:t>B</a:t>
            </a:r>
          </a:p>
        </p:txBody>
      </p:sp>
      <p:sp>
        <p:nvSpPr>
          <p:cNvPr id="179226" name="Rectangle 25"/>
          <p:cNvSpPr>
            <a:spLocks noChangeArrowheads="1"/>
          </p:cNvSpPr>
          <p:nvPr/>
        </p:nvSpPr>
        <p:spPr bwMode="auto">
          <a:xfrm>
            <a:off x="5068888" y="2597150"/>
            <a:ext cx="293687" cy="368300"/>
          </a:xfrm>
          <a:prstGeom prst="rect">
            <a:avLst/>
          </a:prstGeom>
          <a:solidFill>
            <a:schemeClr val="bg1"/>
          </a:solidFill>
          <a:ln w="12700">
            <a:solidFill>
              <a:schemeClr val="tx1"/>
            </a:solidFill>
            <a:miter lim="800000"/>
            <a:headEnd/>
            <a:tailEnd/>
          </a:ln>
        </p:spPr>
        <p:txBody>
          <a:bodyPr wrap="none" anchor="ctr"/>
          <a:lstStyle/>
          <a:p>
            <a:endParaRPr lang="en-US"/>
          </a:p>
        </p:txBody>
      </p:sp>
      <p:sp>
        <p:nvSpPr>
          <p:cNvPr id="179227" name="Rectangle 26"/>
          <p:cNvSpPr>
            <a:spLocks noChangeArrowheads="1"/>
          </p:cNvSpPr>
          <p:nvPr/>
        </p:nvSpPr>
        <p:spPr bwMode="auto">
          <a:xfrm>
            <a:off x="5373688" y="2597150"/>
            <a:ext cx="293687" cy="368300"/>
          </a:xfrm>
          <a:prstGeom prst="rect">
            <a:avLst/>
          </a:prstGeom>
          <a:solidFill>
            <a:schemeClr val="bg1"/>
          </a:solidFill>
          <a:ln w="12700">
            <a:solidFill>
              <a:schemeClr val="tx1"/>
            </a:solidFill>
            <a:miter lim="800000"/>
            <a:headEnd/>
            <a:tailEnd/>
          </a:ln>
        </p:spPr>
        <p:txBody>
          <a:bodyPr wrap="none" anchor="ctr"/>
          <a:lstStyle/>
          <a:p>
            <a:endParaRPr lang="en-US"/>
          </a:p>
        </p:txBody>
      </p:sp>
      <p:sp>
        <p:nvSpPr>
          <p:cNvPr id="179228" name="Rectangle 27"/>
          <p:cNvSpPr>
            <a:spLocks noChangeArrowheads="1"/>
          </p:cNvSpPr>
          <p:nvPr/>
        </p:nvSpPr>
        <p:spPr bwMode="auto">
          <a:xfrm>
            <a:off x="5068888" y="2216150"/>
            <a:ext cx="598487" cy="368300"/>
          </a:xfrm>
          <a:prstGeom prst="rect">
            <a:avLst/>
          </a:prstGeom>
          <a:noFill/>
          <a:ln w="12700">
            <a:solidFill>
              <a:schemeClr val="tx1"/>
            </a:solidFill>
            <a:miter lim="800000"/>
            <a:headEnd/>
            <a:tailEnd/>
          </a:ln>
        </p:spPr>
        <p:txBody>
          <a:bodyPr wrap="none" anchor="ctr"/>
          <a:lstStyle/>
          <a:p>
            <a:endParaRPr lang="en-US"/>
          </a:p>
        </p:txBody>
      </p:sp>
      <p:sp>
        <p:nvSpPr>
          <p:cNvPr id="179229" name="Rectangle 28"/>
          <p:cNvSpPr>
            <a:spLocks noChangeArrowheads="1"/>
          </p:cNvSpPr>
          <p:nvPr/>
        </p:nvSpPr>
        <p:spPr bwMode="auto">
          <a:xfrm>
            <a:off x="5934075" y="2217738"/>
            <a:ext cx="371475" cy="431800"/>
          </a:xfrm>
          <a:prstGeom prst="rect">
            <a:avLst/>
          </a:prstGeom>
          <a:solidFill>
            <a:schemeClr val="bg1"/>
          </a:solidFill>
          <a:ln w="9525">
            <a:noFill/>
            <a:miter lim="800000"/>
            <a:headEnd/>
            <a:tailEnd/>
          </a:ln>
        </p:spPr>
        <p:txBody>
          <a:bodyPr wrap="none" lIns="92075" tIns="46038" rIns="92075" bIns="46038">
            <a:spAutoFit/>
          </a:bodyPr>
          <a:lstStyle/>
          <a:p>
            <a:pPr algn="ctr" eaLnBrk="0" hangingPunct="0">
              <a:lnSpc>
                <a:spcPct val="110000"/>
              </a:lnSpc>
            </a:pPr>
            <a:r>
              <a:rPr lang="en-US" sz="2000">
                <a:latin typeface="Arial" pitchFamily="34" charset="0"/>
              </a:rPr>
              <a:t>C</a:t>
            </a:r>
          </a:p>
        </p:txBody>
      </p:sp>
      <p:sp>
        <p:nvSpPr>
          <p:cNvPr id="179230" name="Rectangle 29"/>
          <p:cNvSpPr>
            <a:spLocks noChangeArrowheads="1"/>
          </p:cNvSpPr>
          <p:nvPr/>
        </p:nvSpPr>
        <p:spPr bwMode="auto">
          <a:xfrm>
            <a:off x="5830888" y="2597150"/>
            <a:ext cx="293687" cy="368300"/>
          </a:xfrm>
          <a:prstGeom prst="rect">
            <a:avLst/>
          </a:prstGeom>
          <a:solidFill>
            <a:schemeClr val="bg1"/>
          </a:solidFill>
          <a:ln w="12700">
            <a:solidFill>
              <a:schemeClr val="tx1"/>
            </a:solidFill>
            <a:miter lim="800000"/>
            <a:headEnd/>
            <a:tailEnd/>
          </a:ln>
        </p:spPr>
        <p:txBody>
          <a:bodyPr wrap="none" anchor="ctr"/>
          <a:lstStyle/>
          <a:p>
            <a:endParaRPr lang="en-US"/>
          </a:p>
        </p:txBody>
      </p:sp>
      <p:sp>
        <p:nvSpPr>
          <p:cNvPr id="179231" name="Rectangle 30"/>
          <p:cNvSpPr>
            <a:spLocks noChangeArrowheads="1"/>
          </p:cNvSpPr>
          <p:nvPr/>
        </p:nvSpPr>
        <p:spPr bwMode="auto">
          <a:xfrm>
            <a:off x="6135688" y="2597150"/>
            <a:ext cx="293687" cy="368300"/>
          </a:xfrm>
          <a:prstGeom prst="rect">
            <a:avLst/>
          </a:prstGeom>
          <a:solidFill>
            <a:schemeClr val="bg1"/>
          </a:solidFill>
          <a:ln w="12700">
            <a:solidFill>
              <a:schemeClr val="tx1"/>
            </a:solidFill>
            <a:miter lim="800000"/>
            <a:headEnd/>
            <a:tailEnd/>
          </a:ln>
        </p:spPr>
        <p:txBody>
          <a:bodyPr wrap="none" anchor="ctr"/>
          <a:lstStyle/>
          <a:p>
            <a:endParaRPr lang="en-US"/>
          </a:p>
        </p:txBody>
      </p:sp>
      <p:sp>
        <p:nvSpPr>
          <p:cNvPr id="179232" name="Rectangle 31"/>
          <p:cNvSpPr>
            <a:spLocks noChangeArrowheads="1"/>
          </p:cNvSpPr>
          <p:nvPr/>
        </p:nvSpPr>
        <p:spPr bwMode="auto">
          <a:xfrm>
            <a:off x="5830888" y="2216150"/>
            <a:ext cx="598487" cy="368300"/>
          </a:xfrm>
          <a:prstGeom prst="rect">
            <a:avLst/>
          </a:prstGeom>
          <a:noFill/>
          <a:ln w="12700">
            <a:solidFill>
              <a:schemeClr val="tx1"/>
            </a:solidFill>
            <a:miter lim="800000"/>
            <a:headEnd/>
            <a:tailEnd/>
          </a:ln>
        </p:spPr>
        <p:txBody>
          <a:bodyPr wrap="none" anchor="ctr"/>
          <a:lstStyle/>
          <a:p>
            <a:endParaRPr lang="en-US"/>
          </a:p>
        </p:txBody>
      </p:sp>
      <p:sp>
        <p:nvSpPr>
          <p:cNvPr id="179233" name="Rectangle 32"/>
          <p:cNvSpPr>
            <a:spLocks noChangeArrowheads="1"/>
          </p:cNvSpPr>
          <p:nvPr/>
        </p:nvSpPr>
        <p:spPr bwMode="auto">
          <a:xfrm>
            <a:off x="6696075" y="2217738"/>
            <a:ext cx="371475" cy="431800"/>
          </a:xfrm>
          <a:prstGeom prst="rect">
            <a:avLst/>
          </a:prstGeom>
          <a:solidFill>
            <a:schemeClr val="bg1"/>
          </a:solidFill>
          <a:ln w="9525">
            <a:noFill/>
            <a:miter lim="800000"/>
            <a:headEnd/>
            <a:tailEnd/>
          </a:ln>
        </p:spPr>
        <p:txBody>
          <a:bodyPr wrap="none" lIns="92075" tIns="46038" rIns="92075" bIns="46038">
            <a:spAutoFit/>
          </a:bodyPr>
          <a:lstStyle/>
          <a:p>
            <a:pPr algn="ctr" eaLnBrk="0" hangingPunct="0">
              <a:lnSpc>
                <a:spcPct val="110000"/>
              </a:lnSpc>
            </a:pPr>
            <a:r>
              <a:rPr lang="en-US" sz="2000">
                <a:latin typeface="Arial" pitchFamily="34" charset="0"/>
              </a:rPr>
              <a:t>D</a:t>
            </a:r>
          </a:p>
        </p:txBody>
      </p:sp>
      <p:sp>
        <p:nvSpPr>
          <p:cNvPr id="179234" name="Rectangle 33"/>
          <p:cNvSpPr>
            <a:spLocks noChangeArrowheads="1"/>
          </p:cNvSpPr>
          <p:nvPr/>
        </p:nvSpPr>
        <p:spPr bwMode="auto">
          <a:xfrm>
            <a:off x="6592888" y="2597150"/>
            <a:ext cx="293687" cy="368300"/>
          </a:xfrm>
          <a:prstGeom prst="rect">
            <a:avLst/>
          </a:prstGeom>
          <a:solidFill>
            <a:schemeClr val="bg1"/>
          </a:solidFill>
          <a:ln w="12700">
            <a:solidFill>
              <a:schemeClr val="tx1"/>
            </a:solidFill>
            <a:miter lim="800000"/>
            <a:headEnd/>
            <a:tailEnd/>
          </a:ln>
        </p:spPr>
        <p:txBody>
          <a:bodyPr wrap="none" anchor="ctr"/>
          <a:lstStyle/>
          <a:p>
            <a:endParaRPr lang="en-US"/>
          </a:p>
        </p:txBody>
      </p:sp>
      <p:sp>
        <p:nvSpPr>
          <p:cNvPr id="179235" name="Rectangle 34"/>
          <p:cNvSpPr>
            <a:spLocks noChangeArrowheads="1"/>
          </p:cNvSpPr>
          <p:nvPr/>
        </p:nvSpPr>
        <p:spPr bwMode="auto">
          <a:xfrm>
            <a:off x="6897688" y="2597150"/>
            <a:ext cx="293687" cy="368300"/>
          </a:xfrm>
          <a:prstGeom prst="rect">
            <a:avLst/>
          </a:prstGeom>
          <a:solidFill>
            <a:schemeClr val="bg1"/>
          </a:solidFill>
          <a:ln w="12700">
            <a:solidFill>
              <a:schemeClr val="tx1"/>
            </a:solidFill>
            <a:miter lim="800000"/>
            <a:headEnd/>
            <a:tailEnd/>
          </a:ln>
        </p:spPr>
        <p:txBody>
          <a:bodyPr wrap="none" anchor="ctr"/>
          <a:lstStyle/>
          <a:p>
            <a:endParaRPr lang="en-US"/>
          </a:p>
        </p:txBody>
      </p:sp>
      <p:sp>
        <p:nvSpPr>
          <p:cNvPr id="179236" name="Rectangle 35"/>
          <p:cNvSpPr>
            <a:spLocks noChangeArrowheads="1"/>
          </p:cNvSpPr>
          <p:nvPr/>
        </p:nvSpPr>
        <p:spPr bwMode="auto">
          <a:xfrm>
            <a:off x="6592888" y="2216150"/>
            <a:ext cx="598487" cy="368300"/>
          </a:xfrm>
          <a:prstGeom prst="rect">
            <a:avLst/>
          </a:prstGeom>
          <a:noFill/>
          <a:ln w="12700">
            <a:solidFill>
              <a:schemeClr val="tx1"/>
            </a:solidFill>
            <a:miter lim="800000"/>
            <a:headEnd/>
            <a:tailEnd/>
          </a:ln>
        </p:spPr>
        <p:txBody>
          <a:bodyPr wrap="none" anchor="ctr"/>
          <a:lstStyle/>
          <a:p>
            <a:endParaRPr lang="en-US"/>
          </a:p>
        </p:txBody>
      </p:sp>
      <p:sp>
        <p:nvSpPr>
          <p:cNvPr id="179237" name="Rectangle 36"/>
          <p:cNvSpPr>
            <a:spLocks noChangeArrowheads="1"/>
          </p:cNvSpPr>
          <p:nvPr/>
        </p:nvSpPr>
        <p:spPr bwMode="auto">
          <a:xfrm>
            <a:off x="5176838" y="3132138"/>
            <a:ext cx="371475" cy="431800"/>
          </a:xfrm>
          <a:prstGeom prst="rect">
            <a:avLst/>
          </a:prstGeom>
          <a:solidFill>
            <a:schemeClr val="bg1"/>
          </a:solidFill>
          <a:ln w="9525">
            <a:noFill/>
            <a:miter lim="800000"/>
            <a:headEnd/>
            <a:tailEnd/>
          </a:ln>
        </p:spPr>
        <p:txBody>
          <a:bodyPr wrap="none" lIns="92075" tIns="46038" rIns="92075" bIns="46038">
            <a:spAutoFit/>
          </a:bodyPr>
          <a:lstStyle/>
          <a:p>
            <a:pPr algn="ctr" eaLnBrk="0" hangingPunct="0">
              <a:lnSpc>
                <a:spcPct val="110000"/>
              </a:lnSpc>
            </a:pPr>
            <a:r>
              <a:rPr lang="en-US" sz="2000">
                <a:latin typeface="Arial" pitchFamily="34" charset="0"/>
              </a:rPr>
              <a:t>A</a:t>
            </a:r>
          </a:p>
        </p:txBody>
      </p:sp>
      <p:sp>
        <p:nvSpPr>
          <p:cNvPr id="179238" name="Rectangle 37"/>
          <p:cNvSpPr>
            <a:spLocks noChangeArrowheads="1"/>
          </p:cNvSpPr>
          <p:nvPr/>
        </p:nvSpPr>
        <p:spPr bwMode="auto">
          <a:xfrm>
            <a:off x="5073650" y="3511550"/>
            <a:ext cx="292100" cy="368300"/>
          </a:xfrm>
          <a:prstGeom prst="rect">
            <a:avLst/>
          </a:prstGeom>
          <a:solidFill>
            <a:schemeClr val="bg1"/>
          </a:solidFill>
          <a:ln w="12700">
            <a:solidFill>
              <a:schemeClr val="tx1"/>
            </a:solidFill>
            <a:miter lim="800000"/>
            <a:headEnd/>
            <a:tailEnd/>
          </a:ln>
        </p:spPr>
        <p:txBody>
          <a:bodyPr wrap="none" anchor="ctr"/>
          <a:lstStyle/>
          <a:p>
            <a:endParaRPr lang="en-US"/>
          </a:p>
        </p:txBody>
      </p:sp>
      <p:sp>
        <p:nvSpPr>
          <p:cNvPr id="179239" name="Rectangle 38"/>
          <p:cNvSpPr>
            <a:spLocks noChangeArrowheads="1"/>
          </p:cNvSpPr>
          <p:nvPr/>
        </p:nvSpPr>
        <p:spPr bwMode="auto">
          <a:xfrm>
            <a:off x="5378450" y="3511550"/>
            <a:ext cx="292100" cy="368300"/>
          </a:xfrm>
          <a:prstGeom prst="rect">
            <a:avLst/>
          </a:prstGeom>
          <a:solidFill>
            <a:schemeClr val="bg1"/>
          </a:solidFill>
          <a:ln w="12700">
            <a:solidFill>
              <a:schemeClr val="tx1"/>
            </a:solidFill>
            <a:miter lim="800000"/>
            <a:headEnd/>
            <a:tailEnd/>
          </a:ln>
        </p:spPr>
        <p:txBody>
          <a:bodyPr wrap="none" anchor="ctr"/>
          <a:lstStyle/>
          <a:p>
            <a:endParaRPr lang="en-US"/>
          </a:p>
        </p:txBody>
      </p:sp>
      <p:sp>
        <p:nvSpPr>
          <p:cNvPr id="179240" name="Rectangle 39"/>
          <p:cNvSpPr>
            <a:spLocks noChangeArrowheads="1"/>
          </p:cNvSpPr>
          <p:nvPr/>
        </p:nvSpPr>
        <p:spPr bwMode="auto">
          <a:xfrm>
            <a:off x="5073650" y="3130550"/>
            <a:ext cx="596900" cy="368300"/>
          </a:xfrm>
          <a:prstGeom prst="rect">
            <a:avLst/>
          </a:prstGeom>
          <a:noFill/>
          <a:ln w="12700">
            <a:solidFill>
              <a:schemeClr val="tx1"/>
            </a:solidFill>
            <a:miter lim="800000"/>
            <a:headEnd/>
            <a:tailEnd/>
          </a:ln>
        </p:spPr>
        <p:txBody>
          <a:bodyPr wrap="none" anchor="ctr"/>
          <a:lstStyle/>
          <a:p>
            <a:endParaRPr lang="en-US"/>
          </a:p>
        </p:txBody>
      </p:sp>
      <p:sp>
        <p:nvSpPr>
          <p:cNvPr id="179241" name="Rectangle 40"/>
          <p:cNvSpPr>
            <a:spLocks noChangeArrowheads="1"/>
          </p:cNvSpPr>
          <p:nvPr/>
        </p:nvSpPr>
        <p:spPr bwMode="auto">
          <a:xfrm>
            <a:off x="5924550" y="3132138"/>
            <a:ext cx="371475" cy="431800"/>
          </a:xfrm>
          <a:prstGeom prst="rect">
            <a:avLst/>
          </a:prstGeom>
          <a:solidFill>
            <a:schemeClr val="bg1"/>
          </a:solidFill>
          <a:ln w="9525">
            <a:noFill/>
            <a:miter lim="800000"/>
            <a:headEnd/>
            <a:tailEnd/>
          </a:ln>
        </p:spPr>
        <p:txBody>
          <a:bodyPr wrap="none" lIns="92075" tIns="46038" rIns="92075" bIns="46038">
            <a:spAutoFit/>
          </a:bodyPr>
          <a:lstStyle/>
          <a:p>
            <a:pPr algn="ctr" eaLnBrk="0" hangingPunct="0">
              <a:lnSpc>
                <a:spcPct val="110000"/>
              </a:lnSpc>
            </a:pPr>
            <a:r>
              <a:rPr lang="en-US" sz="2000">
                <a:latin typeface="Arial" pitchFamily="34" charset="0"/>
              </a:rPr>
              <a:t>B</a:t>
            </a:r>
          </a:p>
        </p:txBody>
      </p:sp>
      <p:sp>
        <p:nvSpPr>
          <p:cNvPr id="179242" name="Rectangle 41"/>
          <p:cNvSpPr>
            <a:spLocks noChangeArrowheads="1"/>
          </p:cNvSpPr>
          <p:nvPr/>
        </p:nvSpPr>
        <p:spPr bwMode="auto">
          <a:xfrm>
            <a:off x="5821363" y="3511550"/>
            <a:ext cx="293687" cy="368300"/>
          </a:xfrm>
          <a:prstGeom prst="rect">
            <a:avLst/>
          </a:prstGeom>
          <a:solidFill>
            <a:schemeClr val="bg1"/>
          </a:solidFill>
          <a:ln w="12700">
            <a:solidFill>
              <a:schemeClr val="tx1"/>
            </a:solidFill>
            <a:miter lim="800000"/>
            <a:headEnd/>
            <a:tailEnd/>
          </a:ln>
        </p:spPr>
        <p:txBody>
          <a:bodyPr wrap="none" anchor="ctr"/>
          <a:lstStyle/>
          <a:p>
            <a:endParaRPr lang="en-US"/>
          </a:p>
        </p:txBody>
      </p:sp>
      <p:sp>
        <p:nvSpPr>
          <p:cNvPr id="179243" name="Rectangle 42"/>
          <p:cNvSpPr>
            <a:spLocks noChangeArrowheads="1"/>
          </p:cNvSpPr>
          <p:nvPr/>
        </p:nvSpPr>
        <p:spPr bwMode="auto">
          <a:xfrm>
            <a:off x="6126163" y="3511550"/>
            <a:ext cx="293687" cy="368300"/>
          </a:xfrm>
          <a:prstGeom prst="rect">
            <a:avLst/>
          </a:prstGeom>
          <a:solidFill>
            <a:schemeClr val="bg1"/>
          </a:solidFill>
          <a:ln w="12700">
            <a:solidFill>
              <a:schemeClr val="tx1"/>
            </a:solidFill>
            <a:miter lim="800000"/>
            <a:headEnd/>
            <a:tailEnd/>
          </a:ln>
        </p:spPr>
        <p:txBody>
          <a:bodyPr wrap="none" anchor="ctr"/>
          <a:lstStyle/>
          <a:p>
            <a:endParaRPr lang="en-US"/>
          </a:p>
        </p:txBody>
      </p:sp>
      <p:sp>
        <p:nvSpPr>
          <p:cNvPr id="179244" name="Rectangle 43"/>
          <p:cNvSpPr>
            <a:spLocks noChangeArrowheads="1"/>
          </p:cNvSpPr>
          <p:nvPr/>
        </p:nvSpPr>
        <p:spPr bwMode="auto">
          <a:xfrm>
            <a:off x="5821363" y="3130550"/>
            <a:ext cx="598487" cy="368300"/>
          </a:xfrm>
          <a:prstGeom prst="rect">
            <a:avLst/>
          </a:prstGeom>
          <a:noFill/>
          <a:ln w="12700">
            <a:solidFill>
              <a:schemeClr val="tx1"/>
            </a:solidFill>
            <a:miter lim="800000"/>
            <a:headEnd/>
            <a:tailEnd/>
          </a:ln>
        </p:spPr>
        <p:txBody>
          <a:bodyPr wrap="none" anchor="ctr"/>
          <a:lstStyle/>
          <a:p>
            <a:endParaRPr lang="en-US"/>
          </a:p>
        </p:txBody>
      </p:sp>
      <p:sp>
        <p:nvSpPr>
          <p:cNvPr id="179245" name="Rectangle 44"/>
          <p:cNvSpPr>
            <a:spLocks noChangeArrowheads="1"/>
          </p:cNvSpPr>
          <p:nvPr/>
        </p:nvSpPr>
        <p:spPr bwMode="auto">
          <a:xfrm>
            <a:off x="6700838" y="3132138"/>
            <a:ext cx="371475" cy="431800"/>
          </a:xfrm>
          <a:prstGeom prst="rect">
            <a:avLst/>
          </a:prstGeom>
          <a:solidFill>
            <a:schemeClr val="bg1"/>
          </a:solidFill>
          <a:ln w="9525">
            <a:noFill/>
            <a:miter lim="800000"/>
            <a:headEnd/>
            <a:tailEnd/>
          </a:ln>
        </p:spPr>
        <p:txBody>
          <a:bodyPr wrap="none" lIns="92075" tIns="46038" rIns="92075" bIns="46038">
            <a:spAutoFit/>
          </a:bodyPr>
          <a:lstStyle/>
          <a:p>
            <a:pPr algn="ctr" eaLnBrk="0" hangingPunct="0">
              <a:lnSpc>
                <a:spcPct val="110000"/>
              </a:lnSpc>
            </a:pPr>
            <a:r>
              <a:rPr lang="en-US" sz="2000">
                <a:latin typeface="Arial" pitchFamily="34" charset="0"/>
              </a:rPr>
              <a:t>C</a:t>
            </a:r>
          </a:p>
        </p:txBody>
      </p:sp>
      <p:sp>
        <p:nvSpPr>
          <p:cNvPr id="179246" name="Rectangle 45"/>
          <p:cNvSpPr>
            <a:spLocks noChangeArrowheads="1"/>
          </p:cNvSpPr>
          <p:nvPr/>
        </p:nvSpPr>
        <p:spPr bwMode="auto">
          <a:xfrm>
            <a:off x="6597650" y="3511550"/>
            <a:ext cx="292100" cy="368300"/>
          </a:xfrm>
          <a:prstGeom prst="rect">
            <a:avLst/>
          </a:prstGeom>
          <a:solidFill>
            <a:schemeClr val="bg1"/>
          </a:solidFill>
          <a:ln w="12700">
            <a:solidFill>
              <a:schemeClr val="tx1"/>
            </a:solidFill>
            <a:miter lim="800000"/>
            <a:headEnd/>
            <a:tailEnd/>
          </a:ln>
        </p:spPr>
        <p:txBody>
          <a:bodyPr wrap="none" anchor="ctr"/>
          <a:lstStyle/>
          <a:p>
            <a:endParaRPr lang="en-US"/>
          </a:p>
        </p:txBody>
      </p:sp>
      <p:sp>
        <p:nvSpPr>
          <p:cNvPr id="179247" name="Rectangle 46"/>
          <p:cNvSpPr>
            <a:spLocks noChangeArrowheads="1"/>
          </p:cNvSpPr>
          <p:nvPr/>
        </p:nvSpPr>
        <p:spPr bwMode="auto">
          <a:xfrm>
            <a:off x="6902450" y="3511550"/>
            <a:ext cx="293688" cy="368300"/>
          </a:xfrm>
          <a:prstGeom prst="rect">
            <a:avLst/>
          </a:prstGeom>
          <a:solidFill>
            <a:schemeClr val="bg1"/>
          </a:solidFill>
          <a:ln w="12700">
            <a:solidFill>
              <a:schemeClr val="tx1"/>
            </a:solidFill>
            <a:miter lim="800000"/>
            <a:headEnd/>
            <a:tailEnd/>
          </a:ln>
        </p:spPr>
        <p:txBody>
          <a:bodyPr wrap="none" anchor="ctr"/>
          <a:lstStyle/>
          <a:p>
            <a:endParaRPr lang="en-US"/>
          </a:p>
        </p:txBody>
      </p:sp>
      <p:sp>
        <p:nvSpPr>
          <p:cNvPr id="179248" name="Rectangle 47"/>
          <p:cNvSpPr>
            <a:spLocks noChangeArrowheads="1"/>
          </p:cNvSpPr>
          <p:nvPr/>
        </p:nvSpPr>
        <p:spPr bwMode="auto">
          <a:xfrm>
            <a:off x="6597650" y="3130550"/>
            <a:ext cx="598488" cy="368300"/>
          </a:xfrm>
          <a:prstGeom prst="rect">
            <a:avLst/>
          </a:prstGeom>
          <a:noFill/>
          <a:ln w="12700">
            <a:solidFill>
              <a:schemeClr val="tx1"/>
            </a:solidFill>
            <a:miter lim="800000"/>
            <a:headEnd/>
            <a:tailEnd/>
          </a:ln>
        </p:spPr>
        <p:txBody>
          <a:bodyPr wrap="none" anchor="ctr"/>
          <a:lstStyle/>
          <a:p>
            <a:endParaRPr lang="en-US"/>
          </a:p>
        </p:txBody>
      </p:sp>
      <p:sp>
        <p:nvSpPr>
          <p:cNvPr id="179249" name="Rectangle 48"/>
          <p:cNvSpPr>
            <a:spLocks noChangeArrowheads="1"/>
          </p:cNvSpPr>
          <p:nvPr/>
        </p:nvSpPr>
        <p:spPr bwMode="auto">
          <a:xfrm>
            <a:off x="7462838" y="3132138"/>
            <a:ext cx="371475" cy="431800"/>
          </a:xfrm>
          <a:prstGeom prst="rect">
            <a:avLst/>
          </a:prstGeom>
          <a:solidFill>
            <a:schemeClr val="bg1"/>
          </a:solidFill>
          <a:ln w="9525">
            <a:noFill/>
            <a:miter lim="800000"/>
            <a:headEnd/>
            <a:tailEnd/>
          </a:ln>
        </p:spPr>
        <p:txBody>
          <a:bodyPr wrap="none" lIns="92075" tIns="46038" rIns="92075" bIns="46038">
            <a:spAutoFit/>
          </a:bodyPr>
          <a:lstStyle/>
          <a:p>
            <a:pPr algn="ctr" eaLnBrk="0" hangingPunct="0">
              <a:lnSpc>
                <a:spcPct val="110000"/>
              </a:lnSpc>
            </a:pPr>
            <a:r>
              <a:rPr lang="en-US" sz="2000">
                <a:latin typeface="Arial" pitchFamily="34" charset="0"/>
              </a:rPr>
              <a:t>D</a:t>
            </a:r>
          </a:p>
        </p:txBody>
      </p:sp>
      <p:sp>
        <p:nvSpPr>
          <p:cNvPr id="179250" name="Rectangle 49"/>
          <p:cNvSpPr>
            <a:spLocks noChangeArrowheads="1"/>
          </p:cNvSpPr>
          <p:nvPr/>
        </p:nvSpPr>
        <p:spPr bwMode="auto">
          <a:xfrm>
            <a:off x="7359650" y="3511550"/>
            <a:ext cx="293688" cy="368300"/>
          </a:xfrm>
          <a:prstGeom prst="rect">
            <a:avLst/>
          </a:prstGeom>
          <a:solidFill>
            <a:schemeClr val="bg1"/>
          </a:solidFill>
          <a:ln w="12700">
            <a:solidFill>
              <a:schemeClr val="tx1"/>
            </a:solidFill>
            <a:miter lim="800000"/>
            <a:headEnd/>
            <a:tailEnd/>
          </a:ln>
        </p:spPr>
        <p:txBody>
          <a:bodyPr wrap="none" anchor="ctr"/>
          <a:lstStyle/>
          <a:p>
            <a:endParaRPr lang="en-US"/>
          </a:p>
        </p:txBody>
      </p:sp>
      <p:sp>
        <p:nvSpPr>
          <p:cNvPr id="179251" name="Rectangle 50"/>
          <p:cNvSpPr>
            <a:spLocks noChangeArrowheads="1"/>
          </p:cNvSpPr>
          <p:nvPr/>
        </p:nvSpPr>
        <p:spPr bwMode="auto">
          <a:xfrm>
            <a:off x="7664450" y="3511550"/>
            <a:ext cx="293688" cy="368300"/>
          </a:xfrm>
          <a:prstGeom prst="rect">
            <a:avLst/>
          </a:prstGeom>
          <a:solidFill>
            <a:schemeClr val="bg1"/>
          </a:solidFill>
          <a:ln w="12700">
            <a:solidFill>
              <a:schemeClr val="tx1"/>
            </a:solidFill>
            <a:miter lim="800000"/>
            <a:headEnd/>
            <a:tailEnd/>
          </a:ln>
        </p:spPr>
        <p:txBody>
          <a:bodyPr wrap="none" anchor="ctr"/>
          <a:lstStyle/>
          <a:p>
            <a:endParaRPr lang="en-US"/>
          </a:p>
        </p:txBody>
      </p:sp>
      <p:sp>
        <p:nvSpPr>
          <p:cNvPr id="179252" name="Rectangle 51"/>
          <p:cNvSpPr>
            <a:spLocks noChangeArrowheads="1"/>
          </p:cNvSpPr>
          <p:nvPr/>
        </p:nvSpPr>
        <p:spPr bwMode="auto">
          <a:xfrm>
            <a:off x="7359650" y="3130550"/>
            <a:ext cx="598488" cy="368300"/>
          </a:xfrm>
          <a:prstGeom prst="rect">
            <a:avLst/>
          </a:prstGeom>
          <a:noFill/>
          <a:ln w="12700">
            <a:solidFill>
              <a:schemeClr val="tx1"/>
            </a:solidFill>
            <a:miter lim="800000"/>
            <a:headEnd/>
            <a:tailEnd/>
          </a:ln>
        </p:spPr>
        <p:txBody>
          <a:bodyPr wrap="none" anchor="ctr"/>
          <a:lstStyle/>
          <a:p>
            <a:endParaRPr lang="en-US"/>
          </a:p>
        </p:txBody>
      </p:sp>
      <p:sp>
        <p:nvSpPr>
          <p:cNvPr id="179253" name="Rectangle 52"/>
          <p:cNvSpPr>
            <a:spLocks noChangeArrowheads="1"/>
          </p:cNvSpPr>
          <p:nvPr/>
        </p:nvSpPr>
        <p:spPr bwMode="auto">
          <a:xfrm>
            <a:off x="5935663" y="4046538"/>
            <a:ext cx="371475" cy="431800"/>
          </a:xfrm>
          <a:prstGeom prst="rect">
            <a:avLst/>
          </a:prstGeom>
          <a:solidFill>
            <a:schemeClr val="bg1"/>
          </a:solidFill>
          <a:ln w="9525">
            <a:noFill/>
            <a:miter lim="800000"/>
            <a:headEnd/>
            <a:tailEnd/>
          </a:ln>
        </p:spPr>
        <p:txBody>
          <a:bodyPr wrap="none" lIns="92075" tIns="46038" rIns="92075" bIns="46038">
            <a:spAutoFit/>
          </a:bodyPr>
          <a:lstStyle/>
          <a:p>
            <a:pPr algn="ctr" eaLnBrk="0" hangingPunct="0">
              <a:lnSpc>
                <a:spcPct val="110000"/>
              </a:lnSpc>
            </a:pPr>
            <a:r>
              <a:rPr lang="en-US" sz="2000">
                <a:latin typeface="Arial" pitchFamily="34" charset="0"/>
              </a:rPr>
              <a:t>A</a:t>
            </a:r>
          </a:p>
        </p:txBody>
      </p:sp>
      <p:sp>
        <p:nvSpPr>
          <p:cNvPr id="179254" name="Rectangle 53"/>
          <p:cNvSpPr>
            <a:spLocks noChangeArrowheads="1"/>
          </p:cNvSpPr>
          <p:nvPr/>
        </p:nvSpPr>
        <p:spPr bwMode="auto">
          <a:xfrm>
            <a:off x="5832475" y="4425950"/>
            <a:ext cx="293688" cy="368300"/>
          </a:xfrm>
          <a:prstGeom prst="rect">
            <a:avLst/>
          </a:prstGeom>
          <a:solidFill>
            <a:schemeClr val="bg1"/>
          </a:solidFill>
          <a:ln w="12700">
            <a:solidFill>
              <a:schemeClr val="tx1"/>
            </a:solidFill>
            <a:miter lim="800000"/>
            <a:headEnd/>
            <a:tailEnd/>
          </a:ln>
        </p:spPr>
        <p:txBody>
          <a:bodyPr wrap="none" anchor="ctr"/>
          <a:lstStyle/>
          <a:p>
            <a:endParaRPr lang="en-US"/>
          </a:p>
        </p:txBody>
      </p:sp>
      <p:sp>
        <p:nvSpPr>
          <p:cNvPr id="179255" name="Rectangle 54"/>
          <p:cNvSpPr>
            <a:spLocks noChangeArrowheads="1"/>
          </p:cNvSpPr>
          <p:nvPr/>
        </p:nvSpPr>
        <p:spPr bwMode="auto">
          <a:xfrm>
            <a:off x="6137275" y="4425950"/>
            <a:ext cx="293688" cy="368300"/>
          </a:xfrm>
          <a:prstGeom prst="rect">
            <a:avLst/>
          </a:prstGeom>
          <a:solidFill>
            <a:schemeClr val="bg1"/>
          </a:solidFill>
          <a:ln w="12700">
            <a:solidFill>
              <a:schemeClr val="tx1"/>
            </a:solidFill>
            <a:miter lim="800000"/>
            <a:headEnd/>
            <a:tailEnd/>
          </a:ln>
        </p:spPr>
        <p:txBody>
          <a:bodyPr wrap="none" anchor="ctr"/>
          <a:lstStyle/>
          <a:p>
            <a:endParaRPr lang="en-US"/>
          </a:p>
        </p:txBody>
      </p:sp>
      <p:sp>
        <p:nvSpPr>
          <p:cNvPr id="179256" name="Rectangle 55"/>
          <p:cNvSpPr>
            <a:spLocks noChangeArrowheads="1"/>
          </p:cNvSpPr>
          <p:nvPr/>
        </p:nvSpPr>
        <p:spPr bwMode="auto">
          <a:xfrm>
            <a:off x="5832475" y="4044950"/>
            <a:ext cx="598488" cy="368300"/>
          </a:xfrm>
          <a:prstGeom prst="rect">
            <a:avLst/>
          </a:prstGeom>
          <a:noFill/>
          <a:ln w="12700">
            <a:solidFill>
              <a:schemeClr val="tx1"/>
            </a:solidFill>
            <a:miter lim="800000"/>
            <a:headEnd/>
            <a:tailEnd/>
          </a:ln>
        </p:spPr>
        <p:txBody>
          <a:bodyPr wrap="none" anchor="ctr"/>
          <a:lstStyle/>
          <a:p>
            <a:endParaRPr lang="en-US"/>
          </a:p>
        </p:txBody>
      </p:sp>
      <p:sp>
        <p:nvSpPr>
          <p:cNvPr id="179257" name="Rectangle 56"/>
          <p:cNvSpPr>
            <a:spLocks noChangeArrowheads="1"/>
          </p:cNvSpPr>
          <p:nvPr/>
        </p:nvSpPr>
        <p:spPr bwMode="auto">
          <a:xfrm>
            <a:off x="6697663" y="4046538"/>
            <a:ext cx="371475" cy="431800"/>
          </a:xfrm>
          <a:prstGeom prst="rect">
            <a:avLst/>
          </a:prstGeom>
          <a:solidFill>
            <a:schemeClr val="bg1"/>
          </a:solidFill>
          <a:ln w="9525">
            <a:noFill/>
            <a:miter lim="800000"/>
            <a:headEnd/>
            <a:tailEnd/>
          </a:ln>
        </p:spPr>
        <p:txBody>
          <a:bodyPr wrap="none" lIns="92075" tIns="46038" rIns="92075" bIns="46038">
            <a:spAutoFit/>
          </a:bodyPr>
          <a:lstStyle/>
          <a:p>
            <a:pPr algn="ctr" eaLnBrk="0" hangingPunct="0">
              <a:lnSpc>
                <a:spcPct val="110000"/>
              </a:lnSpc>
            </a:pPr>
            <a:r>
              <a:rPr lang="en-US" sz="2000">
                <a:latin typeface="Arial" pitchFamily="34" charset="0"/>
              </a:rPr>
              <a:t>B</a:t>
            </a:r>
          </a:p>
        </p:txBody>
      </p:sp>
      <p:sp>
        <p:nvSpPr>
          <p:cNvPr id="179258" name="Rectangle 57"/>
          <p:cNvSpPr>
            <a:spLocks noChangeArrowheads="1"/>
          </p:cNvSpPr>
          <p:nvPr/>
        </p:nvSpPr>
        <p:spPr bwMode="auto">
          <a:xfrm>
            <a:off x="6594475" y="4425950"/>
            <a:ext cx="293688" cy="368300"/>
          </a:xfrm>
          <a:prstGeom prst="rect">
            <a:avLst/>
          </a:prstGeom>
          <a:solidFill>
            <a:schemeClr val="bg1"/>
          </a:solidFill>
          <a:ln w="12700">
            <a:solidFill>
              <a:schemeClr val="tx1"/>
            </a:solidFill>
            <a:miter lim="800000"/>
            <a:headEnd/>
            <a:tailEnd/>
          </a:ln>
        </p:spPr>
        <p:txBody>
          <a:bodyPr wrap="none" anchor="ctr"/>
          <a:lstStyle/>
          <a:p>
            <a:endParaRPr lang="en-US"/>
          </a:p>
        </p:txBody>
      </p:sp>
      <p:sp>
        <p:nvSpPr>
          <p:cNvPr id="179259" name="Rectangle 58"/>
          <p:cNvSpPr>
            <a:spLocks noChangeArrowheads="1"/>
          </p:cNvSpPr>
          <p:nvPr/>
        </p:nvSpPr>
        <p:spPr bwMode="auto">
          <a:xfrm>
            <a:off x="6899275" y="4425950"/>
            <a:ext cx="293688" cy="368300"/>
          </a:xfrm>
          <a:prstGeom prst="rect">
            <a:avLst/>
          </a:prstGeom>
          <a:solidFill>
            <a:schemeClr val="bg1"/>
          </a:solidFill>
          <a:ln w="12700">
            <a:solidFill>
              <a:schemeClr val="tx1"/>
            </a:solidFill>
            <a:miter lim="800000"/>
            <a:headEnd/>
            <a:tailEnd/>
          </a:ln>
        </p:spPr>
        <p:txBody>
          <a:bodyPr wrap="none" anchor="ctr"/>
          <a:lstStyle/>
          <a:p>
            <a:endParaRPr lang="en-US"/>
          </a:p>
        </p:txBody>
      </p:sp>
      <p:sp>
        <p:nvSpPr>
          <p:cNvPr id="179260" name="Rectangle 59"/>
          <p:cNvSpPr>
            <a:spLocks noChangeArrowheads="1"/>
          </p:cNvSpPr>
          <p:nvPr/>
        </p:nvSpPr>
        <p:spPr bwMode="auto">
          <a:xfrm>
            <a:off x="6594475" y="4044950"/>
            <a:ext cx="598488" cy="368300"/>
          </a:xfrm>
          <a:prstGeom prst="rect">
            <a:avLst/>
          </a:prstGeom>
          <a:noFill/>
          <a:ln w="12700">
            <a:solidFill>
              <a:schemeClr val="tx1"/>
            </a:solidFill>
            <a:miter lim="800000"/>
            <a:headEnd/>
            <a:tailEnd/>
          </a:ln>
        </p:spPr>
        <p:txBody>
          <a:bodyPr wrap="none" anchor="ctr"/>
          <a:lstStyle/>
          <a:p>
            <a:endParaRPr lang="en-US"/>
          </a:p>
        </p:txBody>
      </p:sp>
      <p:sp>
        <p:nvSpPr>
          <p:cNvPr id="179261" name="Rectangle 60"/>
          <p:cNvSpPr>
            <a:spLocks noChangeArrowheads="1"/>
          </p:cNvSpPr>
          <p:nvPr/>
        </p:nvSpPr>
        <p:spPr bwMode="auto">
          <a:xfrm>
            <a:off x="4411663" y="4046538"/>
            <a:ext cx="371475" cy="431800"/>
          </a:xfrm>
          <a:prstGeom prst="rect">
            <a:avLst/>
          </a:prstGeom>
          <a:solidFill>
            <a:schemeClr val="bg1"/>
          </a:solidFill>
          <a:ln w="9525">
            <a:noFill/>
            <a:miter lim="800000"/>
            <a:headEnd/>
            <a:tailEnd/>
          </a:ln>
        </p:spPr>
        <p:txBody>
          <a:bodyPr wrap="none" lIns="92075" tIns="46038" rIns="92075" bIns="46038">
            <a:spAutoFit/>
          </a:bodyPr>
          <a:lstStyle/>
          <a:p>
            <a:pPr algn="ctr" eaLnBrk="0" hangingPunct="0">
              <a:lnSpc>
                <a:spcPct val="110000"/>
              </a:lnSpc>
            </a:pPr>
            <a:r>
              <a:rPr lang="en-US" sz="2000">
                <a:latin typeface="Arial" pitchFamily="34" charset="0"/>
              </a:rPr>
              <a:t>C</a:t>
            </a:r>
          </a:p>
        </p:txBody>
      </p:sp>
      <p:sp>
        <p:nvSpPr>
          <p:cNvPr id="179262" name="Rectangle 61"/>
          <p:cNvSpPr>
            <a:spLocks noChangeArrowheads="1"/>
          </p:cNvSpPr>
          <p:nvPr/>
        </p:nvSpPr>
        <p:spPr bwMode="auto">
          <a:xfrm>
            <a:off x="4308475" y="4425950"/>
            <a:ext cx="293688" cy="368300"/>
          </a:xfrm>
          <a:prstGeom prst="rect">
            <a:avLst/>
          </a:prstGeom>
          <a:solidFill>
            <a:schemeClr val="bg1"/>
          </a:solidFill>
          <a:ln w="12700">
            <a:solidFill>
              <a:schemeClr val="tx1"/>
            </a:solidFill>
            <a:miter lim="800000"/>
            <a:headEnd/>
            <a:tailEnd/>
          </a:ln>
        </p:spPr>
        <p:txBody>
          <a:bodyPr wrap="none" anchor="ctr"/>
          <a:lstStyle/>
          <a:p>
            <a:endParaRPr lang="en-US"/>
          </a:p>
        </p:txBody>
      </p:sp>
      <p:sp>
        <p:nvSpPr>
          <p:cNvPr id="179263" name="Rectangle 62"/>
          <p:cNvSpPr>
            <a:spLocks noChangeArrowheads="1"/>
          </p:cNvSpPr>
          <p:nvPr/>
        </p:nvSpPr>
        <p:spPr bwMode="auto">
          <a:xfrm>
            <a:off x="4613275" y="4425950"/>
            <a:ext cx="293688" cy="368300"/>
          </a:xfrm>
          <a:prstGeom prst="rect">
            <a:avLst/>
          </a:prstGeom>
          <a:solidFill>
            <a:schemeClr val="bg1"/>
          </a:solidFill>
          <a:ln w="12700">
            <a:solidFill>
              <a:schemeClr val="tx1"/>
            </a:solidFill>
            <a:miter lim="800000"/>
            <a:headEnd/>
            <a:tailEnd/>
          </a:ln>
        </p:spPr>
        <p:txBody>
          <a:bodyPr wrap="none" anchor="ctr"/>
          <a:lstStyle/>
          <a:p>
            <a:endParaRPr lang="en-US"/>
          </a:p>
        </p:txBody>
      </p:sp>
      <p:sp>
        <p:nvSpPr>
          <p:cNvPr id="179264" name="Rectangle 63"/>
          <p:cNvSpPr>
            <a:spLocks noChangeArrowheads="1"/>
          </p:cNvSpPr>
          <p:nvPr/>
        </p:nvSpPr>
        <p:spPr bwMode="auto">
          <a:xfrm>
            <a:off x="4308475" y="4044950"/>
            <a:ext cx="598488" cy="368300"/>
          </a:xfrm>
          <a:prstGeom prst="rect">
            <a:avLst/>
          </a:prstGeom>
          <a:noFill/>
          <a:ln w="12700">
            <a:solidFill>
              <a:schemeClr val="tx1"/>
            </a:solidFill>
            <a:miter lim="800000"/>
            <a:headEnd/>
            <a:tailEnd/>
          </a:ln>
        </p:spPr>
        <p:txBody>
          <a:bodyPr wrap="none" anchor="ctr"/>
          <a:lstStyle/>
          <a:p>
            <a:endParaRPr lang="en-US"/>
          </a:p>
        </p:txBody>
      </p:sp>
      <p:sp>
        <p:nvSpPr>
          <p:cNvPr id="179265" name="Rectangle 64"/>
          <p:cNvSpPr>
            <a:spLocks noChangeArrowheads="1"/>
          </p:cNvSpPr>
          <p:nvPr/>
        </p:nvSpPr>
        <p:spPr bwMode="auto">
          <a:xfrm>
            <a:off x="5173663" y="4046538"/>
            <a:ext cx="371475" cy="431800"/>
          </a:xfrm>
          <a:prstGeom prst="rect">
            <a:avLst/>
          </a:prstGeom>
          <a:solidFill>
            <a:schemeClr val="bg1"/>
          </a:solidFill>
          <a:ln w="9525">
            <a:noFill/>
            <a:miter lim="800000"/>
            <a:headEnd/>
            <a:tailEnd/>
          </a:ln>
        </p:spPr>
        <p:txBody>
          <a:bodyPr wrap="none" lIns="92075" tIns="46038" rIns="92075" bIns="46038">
            <a:spAutoFit/>
          </a:bodyPr>
          <a:lstStyle/>
          <a:p>
            <a:pPr algn="ctr" eaLnBrk="0" hangingPunct="0">
              <a:lnSpc>
                <a:spcPct val="110000"/>
              </a:lnSpc>
            </a:pPr>
            <a:r>
              <a:rPr lang="en-US" sz="2000">
                <a:latin typeface="Arial" pitchFamily="34" charset="0"/>
              </a:rPr>
              <a:t>D</a:t>
            </a:r>
          </a:p>
        </p:txBody>
      </p:sp>
      <p:sp>
        <p:nvSpPr>
          <p:cNvPr id="179266" name="Rectangle 65"/>
          <p:cNvSpPr>
            <a:spLocks noChangeArrowheads="1"/>
          </p:cNvSpPr>
          <p:nvPr/>
        </p:nvSpPr>
        <p:spPr bwMode="auto">
          <a:xfrm>
            <a:off x="5070475" y="4425950"/>
            <a:ext cx="293688" cy="368300"/>
          </a:xfrm>
          <a:prstGeom prst="rect">
            <a:avLst/>
          </a:prstGeom>
          <a:solidFill>
            <a:schemeClr val="bg1"/>
          </a:solidFill>
          <a:ln w="12700">
            <a:solidFill>
              <a:schemeClr val="tx1"/>
            </a:solidFill>
            <a:miter lim="800000"/>
            <a:headEnd/>
            <a:tailEnd/>
          </a:ln>
        </p:spPr>
        <p:txBody>
          <a:bodyPr wrap="none" anchor="ctr"/>
          <a:lstStyle/>
          <a:p>
            <a:endParaRPr lang="en-US"/>
          </a:p>
        </p:txBody>
      </p:sp>
      <p:sp>
        <p:nvSpPr>
          <p:cNvPr id="179267" name="Rectangle 66"/>
          <p:cNvSpPr>
            <a:spLocks noChangeArrowheads="1"/>
          </p:cNvSpPr>
          <p:nvPr/>
        </p:nvSpPr>
        <p:spPr bwMode="auto">
          <a:xfrm>
            <a:off x="5375275" y="4425950"/>
            <a:ext cx="293688" cy="368300"/>
          </a:xfrm>
          <a:prstGeom prst="rect">
            <a:avLst/>
          </a:prstGeom>
          <a:solidFill>
            <a:schemeClr val="bg1"/>
          </a:solidFill>
          <a:ln w="12700">
            <a:solidFill>
              <a:schemeClr val="tx1"/>
            </a:solidFill>
            <a:miter lim="800000"/>
            <a:headEnd/>
            <a:tailEnd/>
          </a:ln>
        </p:spPr>
        <p:txBody>
          <a:bodyPr wrap="none" anchor="ctr"/>
          <a:lstStyle/>
          <a:p>
            <a:endParaRPr lang="en-US"/>
          </a:p>
        </p:txBody>
      </p:sp>
      <p:sp>
        <p:nvSpPr>
          <p:cNvPr id="179268" name="Rectangle 67"/>
          <p:cNvSpPr>
            <a:spLocks noChangeArrowheads="1"/>
          </p:cNvSpPr>
          <p:nvPr/>
        </p:nvSpPr>
        <p:spPr bwMode="auto">
          <a:xfrm>
            <a:off x="5070475" y="4044950"/>
            <a:ext cx="598488" cy="368300"/>
          </a:xfrm>
          <a:prstGeom prst="rect">
            <a:avLst/>
          </a:prstGeom>
          <a:noFill/>
          <a:ln w="12700">
            <a:solidFill>
              <a:schemeClr val="tx1"/>
            </a:solidFill>
            <a:miter lim="800000"/>
            <a:headEnd/>
            <a:tailEnd/>
          </a:ln>
        </p:spPr>
        <p:txBody>
          <a:bodyPr wrap="none" anchor="ctr"/>
          <a:lstStyle/>
          <a:p>
            <a:endParaRPr lang="en-US"/>
          </a:p>
        </p:txBody>
      </p:sp>
      <p:sp>
        <p:nvSpPr>
          <p:cNvPr id="179269" name="Rectangle 68"/>
          <p:cNvSpPr>
            <a:spLocks noChangeArrowheads="1"/>
          </p:cNvSpPr>
          <p:nvPr/>
        </p:nvSpPr>
        <p:spPr bwMode="auto">
          <a:xfrm>
            <a:off x="7466013" y="4960938"/>
            <a:ext cx="371475" cy="431800"/>
          </a:xfrm>
          <a:prstGeom prst="rect">
            <a:avLst/>
          </a:prstGeom>
          <a:solidFill>
            <a:schemeClr val="bg1"/>
          </a:solidFill>
          <a:ln w="9525">
            <a:noFill/>
            <a:miter lim="800000"/>
            <a:headEnd/>
            <a:tailEnd/>
          </a:ln>
        </p:spPr>
        <p:txBody>
          <a:bodyPr wrap="none" lIns="92075" tIns="46038" rIns="92075" bIns="46038">
            <a:spAutoFit/>
          </a:bodyPr>
          <a:lstStyle/>
          <a:p>
            <a:pPr algn="ctr" eaLnBrk="0" hangingPunct="0">
              <a:lnSpc>
                <a:spcPct val="110000"/>
              </a:lnSpc>
            </a:pPr>
            <a:r>
              <a:rPr lang="en-US" sz="2000">
                <a:latin typeface="Arial" pitchFamily="34" charset="0"/>
              </a:rPr>
              <a:t>B</a:t>
            </a:r>
          </a:p>
        </p:txBody>
      </p:sp>
      <p:sp>
        <p:nvSpPr>
          <p:cNvPr id="179270" name="Rectangle 69"/>
          <p:cNvSpPr>
            <a:spLocks noChangeArrowheads="1"/>
          </p:cNvSpPr>
          <p:nvPr/>
        </p:nvSpPr>
        <p:spPr bwMode="auto">
          <a:xfrm>
            <a:off x="7361238" y="5340350"/>
            <a:ext cx="293687" cy="368300"/>
          </a:xfrm>
          <a:prstGeom prst="rect">
            <a:avLst/>
          </a:prstGeom>
          <a:solidFill>
            <a:schemeClr val="bg1"/>
          </a:solidFill>
          <a:ln w="12700">
            <a:solidFill>
              <a:schemeClr val="tx1"/>
            </a:solidFill>
            <a:miter lim="800000"/>
            <a:headEnd/>
            <a:tailEnd/>
          </a:ln>
        </p:spPr>
        <p:txBody>
          <a:bodyPr wrap="none" anchor="ctr"/>
          <a:lstStyle/>
          <a:p>
            <a:endParaRPr lang="en-US"/>
          </a:p>
        </p:txBody>
      </p:sp>
      <p:sp>
        <p:nvSpPr>
          <p:cNvPr id="179271" name="Rectangle 70"/>
          <p:cNvSpPr>
            <a:spLocks noChangeArrowheads="1"/>
          </p:cNvSpPr>
          <p:nvPr/>
        </p:nvSpPr>
        <p:spPr bwMode="auto">
          <a:xfrm>
            <a:off x="7666038" y="5340350"/>
            <a:ext cx="293687" cy="368300"/>
          </a:xfrm>
          <a:prstGeom prst="rect">
            <a:avLst/>
          </a:prstGeom>
          <a:solidFill>
            <a:schemeClr val="bg1"/>
          </a:solidFill>
          <a:ln w="12700">
            <a:solidFill>
              <a:schemeClr val="tx1"/>
            </a:solidFill>
            <a:miter lim="800000"/>
            <a:headEnd/>
            <a:tailEnd/>
          </a:ln>
        </p:spPr>
        <p:txBody>
          <a:bodyPr wrap="none" anchor="ctr"/>
          <a:lstStyle/>
          <a:p>
            <a:endParaRPr lang="en-US"/>
          </a:p>
        </p:txBody>
      </p:sp>
      <p:sp>
        <p:nvSpPr>
          <p:cNvPr id="179272" name="Rectangle 71"/>
          <p:cNvSpPr>
            <a:spLocks noChangeArrowheads="1"/>
          </p:cNvSpPr>
          <p:nvPr/>
        </p:nvSpPr>
        <p:spPr bwMode="auto">
          <a:xfrm>
            <a:off x="7361238" y="4959350"/>
            <a:ext cx="598487" cy="368300"/>
          </a:xfrm>
          <a:prstGeom prst="rect">
            <a:avLst/>
          </a:prstGeom>
          <a:noFill/>
          <a:ln w="12700">
            <a:solidFill>
              <a:schemeClr val="tx1"/>
            </a:solidFill>
            <a:miter lim="800000"/>
            <a:headEnd/>
            <a:tailEnd/>
          </a:ln>
        </p:spPr>
        <p:txBody>
          <a:bodyPr wrap="none" anchor="ctr"/>
          <a:lstStyle/>
          <a:p>
            <a:endParaRPr lang="en-US"/>
          </a:p>
        </p:txBody>
      </p:sp>
      <p:sp>
        <p:nvSpPr>
          <p:cNvPr id="179273" name="Rectangle 72"/>
          <p:cNvSpPr>
            <a:spLocks noChangeArrowheads="1"/>
          </p:cNvSpPr>
          <p:nvPr/>
        </p:nvSpPr>
        <p:spPr bwMode="auto">
          <a:xfrm>
            <a:off x="4413250" y="4960938"/>
            <a:ext cx="371475" cy="431800"/>
          </a:xfrm>
          <a:prstGeom prst="rect">
            <a:avLst/>
          </a:prstGeom>
          <a:solidFill>
            <a:schemeClr val="bg1"/>
          </a:solidFill>
          <a:ln w="9525">
            <a:noFill/>
            <a:miter lim="800000"/>
            <a:headEnd/>
            <a:tailEnd/>
          </a:ln>
        </p:spPr>
        <p:txBody>
          <a:bodyPr wrap="none" lIns="92075" tIns="46038" rIns="92075" bIns="46038">
            <a:spAutoFit/>
          </a:bodyPr>
          <a:lstStyle/>
          <a:p>
            <a:pPr algn="ctr" eaLnBrk="0" hangingPunct="0">
              <a:lnSpc>
                <a:spcPct val="110000"/>
              </a:lnSpc>
            </a:pPr>
            <a:r>
              <a:rPr lang="en-US" sz="2000">
                <a:latin typeface="Arial" pitchFamily="34" charset="0"/>
              </a:rPr>
              <a:t>B</a:t>
            </a:r>
          </a:p>
        </p:txBody>
      </p:sp>
      <p:sp>
        <p:nvSpPr>
          <p:cNvPr id="179274" name="Rectangle 73"/>
          <p:cNvSpPr>
            <a:spLocks noChangeArrowheads="1"/>
          </p:cNvSpPr>
          <p:nvPr/>
        </p:nvSpPr>
        <p:spPr bwMode="auto">
          <a:xfrm>
            <a:off x="4310063" y="5340350"/>
            <a:ext cx="292100" cy="368300"/>
          </a:xfrm>
          <a:prstGeom prst="rect">
            <a:avLst/>
          </a:prstGeom>
          <a:solidFill>
            <a:schemeClr val="bg1"/>
          </a:solidFill>
          <a:ln w="12700">
            <a:solidFill>
              <a:schemeClr val="tx1"/>
            </a:solidFill>
            <a:miter lim="800000"/>
            <a:headEnd/>
            <a:tailEnd/>
          </a:ln>
        </p:spPr>
        <p:txBody>
          <a:bodyPr wrap="none" anchor="ctr"/>
          <a:lstStyle/>
          <a:p>
            <a:endParaRPr lang="en-US"/>
          </a:p>
        </p:txBody>
      </p:sp>
      <p:sp>
        <p:nvSpPr>
          <p:cNvPr id="179275" name="Rectangle 74"/>
          <p:cNvSpPr>
            <a:spLocks noChangeArrowheads="1"/>
          </p:cNvSpPr>
          <p:nvPr/>
        </p:nvSpPr>
        <p:spPr bwMode="auto">
          <a:xfrm>
            <a:off x="4614863" y="5340350"/>
            <a:ext cx="292100" cy="368300"/>
          </a:xfrm>
          <a:prstGeom prst="rect">
            <a:avLst/>
          </a:prstGeom>
          <a:solidFill>
            <a:schemeClr val="bg1"/>
          </a:solidFill>
          <a:ln w="12700">
            <a:solidFill>
              <a:schemeClr val="tx1"/>
            </a:solidFill>
            <a:miter lim="800000"/>
            <a:headEnd/>
            <a:tailEnd/>
          </a:ln>
        </p:spPr>
        <p:txBody>
          <a:bodyPr wrap="none" anchor="ctr"/>
          <a:lstStyle/>
          <a:p>
            <a:endParaRPr lang="en-US"/>
          </a:p>
        </p:txBody>
      </p:sp>
      <p:sp>
        <p:nvSpPr>
          <p:cNvPr id="179276" name="Rectangle 75"/>
          <p:cNvSpPr>
            <a:spLocks noChangeArrowheads="1"/>
          </p:cNvSpPr>
          <p:nvPr/>
        </p:nvSpPr>
        <p:spPr bwMode="auto">
          <a:xfrm>
            <a:off x="4310063" y="4959350"/>
            <a:ext cx="596900" cy="368300"/>
          </a:xfrm>
          <a:prstGeom prst="rect">
            <a:avLst/>
          </a:prstGeom>
          <a:noFill/>
          <a:ln w="12700">
            <a:solidFill>
              <a:schemeClr val="tx1"/>
            </a:solidFill>
            <a:miter lim="800000"/>
            <a:headEnd/>
            <a:tailEnd/>
          </a:ln>
        </p:spPr>
        <p:txBody>
          <a:bodyPr wrap="none" anchor="ctr"/>
          <a:lstStyle/>
          <a:p>
            <a:endParaRPr lang="en-US"/>
          </a:p>
        </p:txBody>
      </p:sp>
      <p:sp>
        <p:nvSpPr>
          <p:cNvPr id="179277" name="Rectangle 76"/>
          <p:cNvSpPr>
            <a:spLocks noChangeArrowheads="1"/>
          </p:cNvSpPr>
          <p:nvPr/>
        </p:nvSpPr>
        <p:spPr bwMode="auto">
          <a:xfrm>
            <a:off x="5175250" y="4960938"/>
            <a:ext cx="371475" cy="431800"/>
          </a:xfrm>
          <a:prstGeom prst="rect">
            <a:avLst/>
          </a:prstGeom>
          <a:solidFill>
            <a:schemeClr val="bg1"/>
          </a:solidFill>
          <a:ln w="9525">
            <a:noFill/>
            <a:miter lim="800000"/>
            <a:headEnd/>
            <a:tailEnd/>
          </a:ln>
        </p:spPr>
        <p:txBody>
          <a:bodyPr wrap="none" lIns="92075" tIns="46038" rIns="92075" bIns="46038">
            <a:spAutoFit/>
          </a:bodyPr>
          <a:lstStyle/>
          <a:p>
            <a:pPr algn="ctr" eaLnBrk="0" hangingPunct="0">
              <a:lnSpc>
                <a:spcPct val="110000"/>
              </a:lnSpc>
            </a:pPr>
            <a:r>
              <a:rPr lang="en-US" sz="2000">
                <a:latin typeface="Arial" pitchFamily="34" charset="0"/>
              </a:rPr>
              <a:t>C</a:t>
            </a:r>
          </a:p>
        </p:txBody>
      </p:sp>
      <p:sp>
        <p:nvSpPr>
          <p:cNvPr id="179278" name="Rectangle 77"/>
          <p:cNvSpPr>
            <a:spLocks noChangeArrowheads="1"/>
          </p:cNvSpPr>
          <p:nvPr/>
        </p:nvSpPr>
        <p:spPr bwMode="auto">
          <a:xfrm>
            <a:off x="5072063" y="5340350"/>
            <a:ext cx="293687" cy="368300"/>
          </a:xfrm>
          <a:prstGeom prst="rect">
            <a:avLst/>
          </a:prstGeom>
          <a:solidFill>
            <a:schemeClr val="bg1"/>
          </a:solidFill>
          <a:ln w="12700">
            <a:solidFill>
              <a:schemeClr val="tx1"/>
            </a:solidFill>
            <a:miter lim="800000"/>
            <a:headEnd/>
            <a:tailEnd/>
          </a:ln>
        </p:spPr>
        <p:txBody>
          <a:bodyPr wrap="none" anchor="ctr"/>
          <a:lstStyle/>
          <a:p>
            <a:endParaRPr lang="en-US"/>
          </a:p>
        </p:txBody>
      </p:sp>
      <p:sp>
        <p:nvSpPr>
          <p:cNvPr id="179279" name="Rectangle 78"/>
          <p:cNvSpPr>
            <a:spLocks noChangeArrowheads="1"/>
          </p:cNvSpPr>
          <p:nvPr/>
        </p:nvSpPr>
        <p:spPr bwMode="auto">
          <a:xfrm>
            <a:off x="5376863" y="5340350"/>
            <a:ext cx="293687" cy="368300"/>
          </a:xfrm>
          <a:prstGeom prst="rect">
            <a:avLst/>
          </a:prstGeom>
          <a:solidFill>
            <a:schemeClr val="bg1"/>
          </a:solidFill>
          <a:ln w="12700">
            <a:solidFill>
              <a:schemeClr val="tx1"/>
            </a:solidFill>
            <a:miter lim="800000"/>
            <a:headEnd/>
            <a:tailEnd/>
          </a:ln>
        </p:spPr>
        <p:txBody>
          <a:bodyPr wrap="none" anchor="ctr"/>
          <a:lstStyle/>
          <a:p>
            <a:endParaRPr lang="en-US"/>
          </a:p>
        </p:txBody>
      </p:sp>
      <p:sp>
        <p:nvSpPr>
          <p:cNvPr id="179280" name="Rectangle 79"/>
          <p:cNvSpPr>
            <a:spLocks noChangeArrowheads="1"/>
          </p:cNvSpPr>
          <p:nvPr/>
        </p:nvSpPr>
        <p:spPr bwMode="auto">
          <a:xfrm>
            <a:off x="5072063" y="4959350"/>
            <a:ext cx="598487" cy="368300"/>
          </a:xfrm>
          <a:prstGeom prst="rect">
            <a:avLst/>
          </a:prstGeom>
          <a:noFill/>
          <a:ln w="12700">
            <a:solidFill>
              <a:schemeClr val="tx1"/>
            </a:solidFill>
            <a:miter lim="800000"/>
            <a:headEnd/>
            <a:tailEnd/>
          </a:ln>
        </p:spPr>
        <p:txBody>
          <a:bodyPr wrap="none" anchor="ctr"/>
          <a:lstStyle/>
          <a:p>
            <a:endParaRPr lang="en-US"/>
          </a:p>
        </p:txBody>
      </p:sp>
      <p:sp>
        <p:nvSpPr>
          <p:cNvPr id="179281" name="Rectangle 80"/>
          <p:cNvSpPr>
            <a:spLocks noChangeArrowheads="1"/>
          </p:cNvSpPr>
          <p:nvPr/>
        </p:nvSpPr>
        <p:spPr bwMode="auto">
          <a:xfrm>
            <a:off x="5937250" y="4960938"/>
            <a:ext cx="371475" cy="431800"/>
          </a:xfrm>
          <a:prstGeom prst="rect">
            <a:avLst/>
          </a:prstGeom>
          <a:solidFill>
            <a:schemeClr val="bg1"/>
          </a:solidFill>
          <a:ln w="9525">
            <a:noFill/>
            <a:miter lim="800000"/>
            <a:headEnd/>
            <a:tailEnd/>
          </a:ln>
        </p:spPr>
        <p:txBody>
          <a:bodyPr wrap="none" lIns="92075" tIns="46038" rIns="92075" bIns="46038">
            <a:spAutoFit/>
          </a:bodyPr>
          <a:lstStyle/>
          <a:p>
            <a:pPr algn="ctr" eaLnBrk="0" hangingPunct="0">
              <a:lnSpc>
                <a:spcPct val="110000"/>
              </a:lnSpc>
            </a:pPr>
            <a:r>
              <a:rPr lang="en-US" sz="2000">
                <a:latin typeface="Arial" pitchFamily="34" charset="0"/>
              </a:rPr>
              <a:t>D</a:t>
            </a:r>
          </a:p>
        </p:txBody>
      </p:sp>
      <p:sp>
        <p:nvSpPr>
          <p:cNvPr id="179282" name="Rectangle 81"/>
          <p:cNvSpPr>
            <a:spLocks noChangeArrowheads="1"/>
          </p:cNvSpPr>
          <p:nvPr/>
        </p:nvSpPr>
        <p:spPr bwMode="auto">
          <a:xfrm>
            <a:off x="5834063" y="5340350"/>
            <a:ext cx="293687" cy="368300"/>
          </a:xfrm>
          <a:prstGeom prst="rect">
            <a:avLst/>
          </a:prstGeom>
          <a:solidFill>
            <a:schemeClr val="bg1"/>
          </a:solidFill>
          <a:ln w="12700">
            <a:solidFill>
              <a:schemeClr val="tx1"/>
            </a:solidFill>
            <a:miter lim="800000"/>
            <a:headEnd/>
            <a:tailEnd/>
          </a:ln>
        </p:spPr>
        <p:txBody>
          <a:bodyPr wrap="none" anchor="ctr"/>
          <a:lstStyle/>
          <a:p>
            <a:endParaRPr lang="en-US"/>
          </a:p>
        </p:txBody>
      </p:sp>
      <p:sp>
        <p:nvSpPr>
          <p:cNvPr id="179283" name="Rectangle 82"/>
          <p:cNvSpPr>
            <a:spLocks noChangeArrowheads="1"/>
          </p:cNvSpPr>
          <p:nvPr/>
        </p:nvSpPr>
        <p:spPr bwMode="auto">
          <a:xfrm>
            <a:off x="6138863" y="5340350"/>
            <a:ext cx="293687" cy="368300"/>
          </a:xfrm>
          <a:prstGeom prst="rect">
            <a:avLst/>
          </a:prstGeom>
          <a:solidFill>
            <a:schemeClr val="bg1"/>
          </a:solidFill>
          <a:ln w="12700">
            <a:solidFill>
              <a:schemeClr val="tx1"/>
            </a:solidFill>
            <a:miter lim="800000"/>
            <a:headEnd/>
            <a:tailEnd/>
          </a:ln>
        </p:spPr>
        <p:txBody>
          <a:bodyPr wrap="none" anchor="ctr"/>
          <a:lstStyle/>
          <a:p>
            <a:endParaRPr lang="en-US"/>
          </a:p>
        </p:txBody>
      </p:sp>
      <p:sp>
        <p:nvSpPr>
          <p:cNvPr id="179284" name="Rectangle 83"/>
          <p:cNvSpPr>
            <a:spLocks noChangeArrowheads="1"/>
          </p:cNvSpPr>
          <p:nvPr/>
        </p:nvSpPr>
        <p:spPr bwMode="auto">
          <a:xfrm>
            <a:off x="5834063" y="4959350"/>
            <a:ext cx="598487" cy="368300"/>
          </a:xfrm>
          <a:prstGeom prst="rect">
            <a:avLst/>
          </a:prstGeom>
          <a:noFill/>
          <a:ln w="12700">
            <a:solidFill>
              <a:schemeClr val="tx1"/>
            </a:solidFill>
            <a:miter lim="800000"/>
            <a:headEnd/>
            <a:tailEnd/>
          </a:ln>
        </p:spPr>
        <p:txBody>
          <a:bodyPr wrap="none" anchor="ctr"/>
          <a:lstStyle/>
          <a:p>
            <a:endParaRPr lang="en-US"/>
          </a:p>
        </p:txBody>
      </p:sp>
      <p:sp>
        <p:nvSpPr>
          <p:cNvPr id="179285" name="Rectangle 84"/>
          <p:cNvSpPr>
            <a:spLocks noChangeArrowheads="1"/>
          </p:cNvSpPr>
          <p:nvPr/>
        </p:nvSpPr>
        <p:spPr bwMode="auto">
          <a:xfrm>
            <a:off x="6913563" y="1150938"/>
            <a:ext cx="696912" cy="769937"/>
          </a:xfrm>
          <a:prstGeom prst="rect">
            <a:avLst/>
          </a:prstGeom>
          <a:solidFill>
            <a:schemeClr val="bg1"/>
          </a:solidFill>
          <a:ln w="9525">
            <a:noFill/>
            <a:miter lim="800000"/>
            <a:headEnd/>
            <a:tailEnd/>
          </a:ln>
        </p:spPr>
        <p:txBody>
          <a:bodyPr wrap="none" lIns="92075" tIns="46038" rIns="92075" bIns="46038">
            <a:spAutoFit/>
          </a:bodyPr>
          <a:lstStyle/>
          <a:p>
            <a:pPr algn="ctr" eaLnBrk="0" hangingPunct="0">
              <a:lnSpc>
                <a:spcPct val="110000"/>
              </a:lnSpc>
            </a:pPr>
            <a:r>
              <a:rPr lang="en-US" sz="2000">
                <a:latin typeface="Arial" pitchFamily="34" charset="0"/>
              </a:rPr>
              <a:t>D</a:t>
            </a:r>
          </a:p>
          <a:p>
            <a:pPr algn="ctr" eaLnBrk="0" hangingPunct="0">
              <a:lnSpc>
                <a:spcPct val="110000"/>
              </a:lnSpc>
            </a:pPr>
            <a:r>
              <a:rPr lang="en-US" sz="2000">
                <a:latin typeface="Arial" pitchFamily="34" charset="0"/>
              </a:rPr>
              <a:t>O  X</a:t>
            </a:r>
          </a:p>
        </p:txBody>
      </p:sp>
      <p:sp>
        <p:nvSpPr>
          <p:cNvPr id="179286" name="Rectangle 85"/>
          <p:cNvSpPr>
            <a:spLocks noChangeArrowheads="1"/>
          </p:cNvSpPr>
          <p:nvPr/>
        </p:nvSpPr>
        <p:spPr bwMode="auto">
          <a:xfrm>
            <a:off x="6973888" y="1530350"/>
            <a:ext cx="293687" cy="368300"/>
          </a:xfrm>
          <a:prstGeom prst="rect">
            <a:avLst/>
          </a:prstGeom>
          <a:noFill/>
          <a:ln w="12700">
            <a:solidFill>
              <a:schemeClr val="tx1"/>
            </a:solidFill>
            <a:miter lim="800000"/>
            <a:headEnd/>
            <a:tailEnd/>
          </a:ln>
        </p:spPr>
        <p:txBody>
          <a:bodyPr wrap="none" anchor="ctr"/>
          <a:lstStyle/>
          <a:p>
            <a:endParaRPr lang="en-US"/>
          </a:p>
        </p:txBody>
      </p:sp>
      <p:sp>
        <p:nvSpPr>
          <p:cNvPr id="179287" name="Rectangle 86"/>
          <p:cNvSpPr>
            <a:spLocks noChangeArrowheads="1"/>
          </p:cNvSpPr>
          <p:nvPr/>
        </p:nvSpPr>
        <p:spPr bwMode="auto">
          <a:xfrm>
            <a:off x="7278688" y="1530350"/>
            <a:ext cx="293687" cy="368300"/>
          </a:xfrm>
          <a:prstGeom prst="rect">
            <a:avLst/>
          </a:prstGeom>
          <a:noFill/>
          <a:ln w="12700">
            <a:solidFill>
              <a:schemeClr val="tx1"/>
            </a:solidFill>
            <a:miter lim="800000"/>
            <a:headEnd/>
            <a:tailEnd/>
          </a:ln>
        </p:spPr>
        <p:txBody>
          <a:bodyPr wrap="none" anchor="ctr"/>
          <a:lstStyle/>
          <a:p>
            <a:endParaRPr lang="en-US"/>
          </a:p>
        </p:txBody>
      </p:sp>
      <p:sp>
        <p:nvSpPr>
          <p:cNvPr id="179288" name="Rectangle 87"/>
          <p:cNvSpPr>
            <a:spLocks noChangeArrowheads="1"/>
          </p:cNvSpPr>
          <p:nvPr/>
        </p:nvSpPr>
        <p:spPr bwMode="auto">
          <a:xfrm>
            <a:off x="6973888" y="1149350"/>
            <a:ext cx="598487" cy="368300"/>
          </a:xfrm>
          <a:prstGeom prst="rect">
            <a:avLst/>
          </a:prstGeom>
          <a:noFill/>
          <a:ln w="12700">
            <a:noFill/>
            <a:miter lim="800000"/>
            <a:headEnd/>
            <a:tailEnd/>
          </a:ln>
        </p:spPr>
        <p:txBody>
          <a:bodyPr wrap="none" anchor="ctr"/>
          <a:lstStyle/>
          <a:p>
            <a:endParaRPr lang="en-US"/>
          </a:p>
        </p:txBody>
      </p:sp>
      <p:sp>
        <p:nvSpPr>
          <p:cNvPr id="179289" name="Rectangle 88"/>
          <p:cNvSpPr>
            <a:spLocks noChangeArrowheads="1"/>
          </p:cNvSpPr>
          <p:nvPr/>
        </p:nvSpPr>
        <p:spPr bwMode="auto">
          <a:xfrm>
            <a:off x="7458075" y="2217738"/>
            <a:ext cx="371475" cy="431800"/>
          </a:xfrm>
          <a:prstGeom prst="rect">
            <a:avLst/>
          </a:prstGeom>
          <a:solidFill>
            <a:schemeClr val="bg1"/>
          </a:solidFill>
          <a:ln w="9525">
            <a:noFill/>
            <a:miter lim="800000"/>
            <a:headEnd/>
            <a:tailEnd/>
          </a:ln>
        </p:spPr>
        <p:txBody>
          <a:bodyPr wrap="none" lIns="92075" tIns="46038" rIns="92075" bIns="46038">
            <a:spAutoFit/>
          </a:bodyPr>
          <a:lstStyle/>
          <a:p>
            <a:pPr algn="ctr" eaLnBrk="0" hangingPunct="0">
              <a:lnSpc>
                <a:spcPct val="110000"/>
              </a:lnSpc>
            </a:pPr>
            <a:r>
              <a:rPr lang="en-US" sz="2000">
                <a:latin typeface="Arial" pitchFamily="34" charset="0"/>
              </a:rPr>
              <a:t>A</a:t>
            </a:r>
          </a:p>
        </p:txBody>
      </p:sp>
      <p:sp>
        <p:nvSpPr>
          <p:cNvPr id="179290" name="Rectangle 89"/>
          <p:cNvSpPr>
            <a:spLocks noChangeArrowheads="1"/>
          </p:cNvSpPr>
          <p:nvPr/>
        </p:nvSpPr>
        <p:spPr bwMode="auto">
          <a:xfrm>
            <a:off x="7354888" y="2597150"/>
            <a:ext cx="293687" cy="368300"/>
          </a:xfrm>
          <a:prstGeom prst="rect">
            <a:avLst/>
          </a:prstGeom>
          <a:solidFill>
            <a:schemeClr val="bg1"/>
          </a:solidFill>
          <a:ln w="12700">
            <a:solidFill>
              <a:schemeClr val="tx1"/>
            </a:solidFill>
            <a:miter lim="800000"/>
            <a:headEnd/>
            <a:tailEnd/>
          </a:ln>
        </p:spPr>
        <p:txBody>
          <a:bodyPr wrap="none" anchor="ctr"/>
          <a:lstStyle/>
          <a:p>
            <a:endParaRPr lang="en-US"/>
          </a:p>
        </p:txBody>
      </p:sp>
      <p:sp>
        <p:nvSpPr>
          <p:cNvPr id="179291" name="Rectangle 90"/>
          <p:cNvSpPr>
            <a:spLocks noChangeArrowheads="1"/>
          </p:cNvSpPr>
          <p:nvPr/>
        </p:nvSpPr>
        <p:spPr bwMode="auto">
          <a:xfrm>
            <a:off x="7659688" y="2597150"/>
            <a:ext cx="293687" cy="368300"/>
          </a:xfrm>
          <a:prstGeom prst="rect">
            <a:avLst/>
          </a:prstGeom>
          <a:solidFill>
            <a:schemeClr val="bg1"/>
          </a:solidFill>
          <a:ln w="12700">
            <a:solidFill>
              <a:schemeClr val="tx1"/>
            </a:solidFill>
            <a:miter lim="800000"/>
            <a:headEnd/>
            <a:tailEnd/>
          </a:ln>
        </p:spPr>
        <p:txBody>
          <a:bodyPr wrap="none" anchor="ctr"/>
          <a:lstStyle/>
          <a:p>
            <a:endParaRPr lang="en-US"/>
          </a:p>
        </p:txBody>
      </p:sp>
      <p:sp>
        <p:nvSpPr>
          <p:cNvPr id="179292" name="Rectangle 91"/>
          <p:cNvSpPr>
            <a:spLocks noChangeArrowheads="1"/>
          </p:cNvSpPr>
          <p:nvPr/>
        </p:nvSpPr>
        <p:spPr bwMode="auto">
          <a:xfrm>
            <a:off x="7354888" y="2216150"/>
            <a:ext cx="598487" cy="368300"/>
          </a:xfrm>
          <a:prstGeom prst="rect">
            <a:avLst/>
          </a:prstGeom>
          <a:noFill/>
          <a:ln w="12700">
            <a:solidFill>
              <a:schemeClr val="tx1"/>
            </a:solidFill>
            <a:miter lim="800000"/>
            <a:headEnd/>
            <a:tailEnd/>
          </a:ln>
        </p:spPr>
        <p:txBody>
          <a:bodyPr wrap="none" anchor="ctr"/>
          <a:lstStyle/>
          <a:p>
            <a:endParaRPr lang="en-US"/>
          </a:p>
        </p:txBody>
      </p:sp>
      <p:sp>
        <p:nvSpPr>
          <p:cNvPr id="179293" name="Rectangle 93"/>
          <p:cNvSpPr>
            <a:spLocks noChangeArrowheads="1"/>
          </p:cNvSpPr>
          <p:nvPr/>
        </p:nvSpPr>
        <p:spPr bwMode="auto">
          <a:xfrm>
            <a:off x="7464425" y="4046538"/>
            <a:ext cx="371475" cy="431800"/>
          </a:xfrm>
          <a:prstGeom prst="rect">
            <a:avLst/>
          </a:prstGeom>
          <a:noFill/>
          <a:ln w="9525">
            <a:noFill/>
            <a:miter lim="800000"/>
            <a:headEnd/>
            <a:tailEnd/>
          </a:ln>
        </p:spPr>
        <p:txBody>
          <a:bodyPr wrap="none" lIns="92075" tIns="46038" rIns="92075" bIns="46038">
            <a:spAutoFit/>
          </a:bodyPr>
          <a:lstStyle/>
          <a:p>
            <a:pPr algn="ctr" eaLnBrk="0" hangingPunct="0">
              <a:lnSpc>
                <a:spcPct val="110000"/>
              </a:lnSpc>
            </a:pPr>
            <a:r>
              <a:rPr lang="en-US" sz="2000">
                <a:latin typeface="Arial" pitchFamily="34" charset="0"/>
              </a:rPr>
              <a:t>C</a:t>
            </a:r>
          </a:p>
        </p:txBody>
      </p:sp>
      <p:sp>
        <p:nvSpPr>
          <p:cNvPr id="179294" name="Rectangle 94"/>
          <p:cNvSpPr>
            <a:spLocks noChangeArrowheads="1"/>
          </p:cNvSpPr>
          <p:nvPr/>
        </p:nvSpPr>
        <p:spPr bwMode="auto">
          <a:xfrm>
            <a:off x="7361238" y="4425950"/>
            <a:ext cx="293687" cy="368300"/>
          </a:xfrm>
          <a:prstGeom prst="rect">
            <a:avLst/>
          </a:prstGeom>
          <a:noFill/>
          <a:ln w="12700">
            <a:solidFill>
              <a:schemeClr val="tx1"/>
            </a:solidFill>
            <a:miter lim="800000"/>
            <a:headEnd/>
            <a:tailEnd/>
          </a:ln>
        </p:spPr>
        <p:txBody>
          <a:bodyPr wrap="none" anchor="ctr"/>
          <a:lstStyle/>
          <a:p>
            <a:endParaRPr lang="en-US"/>
          </a:p>
        </p:txBody>
      </p:sp>
      <p:sp>
        <p:nvSpPr>
          <p:cNvPr id="179295" name="Rectangle 95"/>
          <p:cNvSpPr>
            <a:spLocks noChangeArrowheads="1"/>
          </p:cNvSpPr>
          <p:nvPr/>
        </p:nvSpPr>
        <p:spPr bwMode="auto">
          <a:xfrm>
            <a:off x="7666038" y="4425950"/>
            <a:ext cx="293687" cy="368300"/>
          </a:xfrm>
          <a:prstGeom prst="rect">
            <a:avLst/>
          </a:prstGeom>
          <a:noFill/>
          <a:ln w="12700">
            <a:solidFill>
              <a:schemeClr val="tx1"/>
            </a:solidFill>
            <a:miter lim="800000"/>
            <a:headEnd/>
            <a:tailEnd/>
          </a:ln>
        </p:spPr>
        <p:txBody>
          <a:bodyPr wrap="none" anchor="ctr"/>
          <a:lstStyle/>
          <a:p>
            <a:endParaRPr lang="en-US"/>
          </a:p>
        </p:txBody>
      </p:sp>
      <p:sp>
        <p:nvSpPr>
          <p:cNvPr id="179296" name="Rectangle 96"/>
          <p:cNvSpPr>
            <a:spLocks noChangeArrowheads="1"/>
          </p:cNvSpPr>
          <p:nvPr/>
        </p:nvSpPr>
        <p:spPr bwMode="auto">
          <a:xfrm>
            <a:off x="7361238" y="4044950"/>
            <a:ext cx="598487" cy="368300"/>
          </a:xfrm>
          <a:prstGeom prst="rect">
            <a:avLst/>
          </a:prstGeom>
          <a:noFill/>
          <a:ln w="12700">
            <a:solidFill>
              <a:schemeClr val="tx1"/>
            </a:solidFill>
            <a:miter lim="800000"/>
            <a:headEnd/>
            <a:tailEnd/>
          </a:ln>
        </p:spPr>
        <p:txBody>
          <a:bodyPr wrap="none" anchor="ctr"/>
          <a:lstStyle/>
          <a:p>
            <a:endParaRPr lang="en-US"/>
          </a:p>
        </p:txBody>
      </p:sp>
      <p:sp>
        <p:nvSpPr>
          <p:cNvPr id="179297" name="Rectangle 97"/>
          <p:cNvSpPr>
            <a:spLocks noChangeArrowheads="1"/>
          </p:cNvSpPr>
          <p:nvPr/>
        </p:nvSpPr>
        <p:spPr bwMode="auto">
          <a:xfrm>
            <a:off x="6699250" y="4960938"/>
            <a:ext cx="371475" cy="431800"/>
          </a:xfrm>
          <a:prstGeom prst="rect">
            <a:avLst/>
          </a:prstGeom>
          <a:solidFill>
            <a:schemeClr val="bg1"/>
          </a:solidFill>
          <a:ln w="9525">
            <a:noFill/>
            <a:miter lim="800000"/>
            <a:headEnd/>
            <a:tailEnd/>
          </a:ln>
        </p:spPr>
        <p:txBody>
          <a:bodyPr wrap="none" lIns="92075" tIns="46038" rIns="92075" bIns="46038">
            <a:spAutoFit/>
          </a:bodyPr>
          <a:lstStyle/>
          <a:p>
            <a:pPr algn="ctr" eaLnBrk="0" hangingPunct="0">
              <a:lnSpc>
                <a:spcPct val="110000"/>
              </a:lnSpc>
            </a:pPr>
            <a:r>
              <a:rPr lang="en-US" sz="2000">
                <a:latin typeface="Arial" pitchFamily="34" charset="0"/>
              </a:rPr>
              <a:t>A</a:t>
            </a:r>
          </a:p>
        </p:txBody>
      </p:sp>
      <p:sp>
        <p:nvSpPr>
          <p:cNvPr id="179298" name="Rectangle 98"/>
          <p:cNvSpPr>
            <a:spLocks noChangeArrowheads="1"/>
          </p:cNvSpPr>
          <p:nvPr/>
        </p:nvSpPr>
        <p:spPr bwMode="auto">
          <a:xfrm>
            <a:off x="6596063" y="5340350"/>
            <a:ext cx="293687" cy="368300"/>
          </a:xfrm>
          <a:prstGeom prst="rect">
            <a:avLst/>
          </a:prstGeom>
          <a:solidFill>
            <a:schemeClr val="bg1"/>
          </a:solidFill>
          <a:ln w="12700">
            <a:solidFill>
              <a:schemeClr val="tx1"/>
            </a:solidFill>
            <a:miter lim="800000"/>
            <a:headEnd/>
            <a:tailEnd/>
          </a:ln>
        </p:spPr>
        <p:txBody>
          <a:bodyPr wrap="none" anchor="ctr"/>
          <a:lstStyle/>
          <a:p>
            <a:endParaRPr lang="en-US"/>
          </a:p>
        </p:txBody>
      </p:sp>
      <p:sp>
        <p:nvSpPr>
          <p:cNvPr id="179299" name="Rectangle 99"/>
          <p:cNvSpPr>
            <a:spLocks noChangeArrowheads="1"/>
          </p:cNvSpPr>
          <p:nvPr/>
        </p:nvSpPr>
        <p:spPr bwMode="auto">
          <a:xfrm>
            <a:off x="6900863" y="5340350"/>
            <a:ext cx="293687" cy="368300"/>
          </a:xfrm>
          <a:prstGeom prst="rect">
            <a:avLst/>
          </a:prstGeom>
          <a:solidFill>
            <a:schemeClr val="bg1"/>
          </a:solidFill>
          <a:ln w="12700">
            <a:solidFill>
              <a:schemeClr val="tx1"/>
            </a:solidFill>
            <a:miter lim="800000"/>
            <a:headEnd/>
            <a:tailEnd/>
          </a:ln>
        </p:spPr>
        <p:txBody>
          <a:bodyPr wrap="none" anchor="ctr"/>
          <a:lstStyle/>
          <a:p>
            <a:endParaRPr lang="en-US"/>
          </a:p>
        </p:txBody>
      </p:sp>
      <p:sp>
        <p:nvSpPr>
          <p:cNvPr id="179300" name="Rectangle 100"/>
          <p:cNvSpPr>
            <a:spLocks noChangeArrowheads="1"/>
          </p:cNvSpPr>
          <p:nvPr/>
        </p:nvSpPr>
        <p:spPr bwMode="auto">
          <a:xfrm>
            <a:off x="6596063" y="4959350"/>
            <a:ext cx="598487" cy="368300"/>
          </a:xfrm>
          <a:prstGeom prst="rect">
            <a:avLst/>
          </a:prstGeom>
          <a:noFill/>
          <a:ln w="12700">
            <a:solidFill>
              <a:schemeClr val="tx1"/>
            </a:solidFill>
            <a:miter lim="800000"/>
            <a:headEnd/>
            <a:tailEnd/>
          </a:ln>
        </p:spPr>
        <p:txBody>
          <a:bodyPr wrap="none" anchor="ctr"/>
          <a:lstStyle/>
          <a:p>
            <a:endParaRPr lang="en-US"/>
          </a:p>
        </p:txBody>
      </p:sp>
      <p:sp>
        <p:nvSpPr>
          <p:cNvPr id="179301" name="Rectangle 101"/>
          <p:cNvSpPr>
            <a:spLocks noChangeArrowheads="1"/>
          </p:cNvSpPr>
          <p:nvPr/>
        </p:nvSpPr>
        <p:spPr bwMode="auto">
          <a:xfrm>
            <a:off x="4406900" y="3132138"/>
            <a:ext cx="371475" cy="431800"/>
          </a:xfrm>
          <a:prstGeom prst="rect">
            <a:avLst/>
          </a:prstGeom>
          <a:solidFill>
            <a:schemeClr val="bg1"/>
          </a:solidFill>
          <a:ln w="9525">
            <a:noFill/>
            <a:miter lim="800000"/>
            <a:headEnd/>
            <a:tailEnd/>
          </a:ln>
        </p:spPr>
        <p:txBody>
          <a:bodyPr wrap="none" lIns="92075" tIns="46038" rIns="92075" bIns="46038">
            <a:spAutoFit/>
          </a:bodyPr>
          <a:lstStyle/>
          <a:p>
            <a:pPr algn="ctr" eaLnBrk="0" hangingPunct="0">
              <a:lnSpc>
                <a:spcPct val="110000"/>
              </a:lnSpc>
            </a:pPr>
            <a:r>
              <a:rPr lang="en-US" sz="2000">
                <a:latin typeface="Arial" pitchFamily="34" charset="0"/>
              </a:rPr>
              <a:t>D</a:t>
            </a:r>
          </a:p>
        </p:txBody>
      </p:sp>
      <p:sp>
        <p:nvSpPr>
          <p:cNvPr id="179302" name="Rectangle 102"/>
          <p:cNvSpPr>
            <a:spLocks noChangeArrowheads="1"/>
          </p:cNvSpPr>
          <p:nvPr/>
        </p:nvSpPr>
        <p:spPr bwMode="auto">
          <a:xfrm>
            <a:off x="4303713" y="3511550"/>
            <a:ext cx="293687" cy="368300"/>
          </a:xfrm>
          <a:prstGeom prst="rect">
            <a:avLst/>
          </a:prstGeom>
          <a:solidFill>
            <a:schemeClr val="bg1"/>
          </a:solidFill>
          <a:ln w="12700">
            <a:solidFill>
              <a:schemeClr val="tx1"/>
            </a:solidFill>
            <a:miter lim="800000"/>
            <a:headEnd/>
            <a:tailEnd/>
          </a:ln>
        </p:spPr>
        <p:txBody>
          <a:bodyPr wrap="none" anchor="ctr"/>
          <a:lstStyle/>
          <a:p>
            <a:endParaRPr lang="en-US"/>
          </a:p>
        </p:txBody>
      </p:sp>
      <p:sp>
        <p:nvSpPr>
          <p:cNvPr id="179303" name="Rectangle 103"/>
          <p:cNvSpPr>
            <a:spLocks noChangeArrowheads="1"/>
          </p:cNvSpPr>
          <p:nvPr/>
        </p:nvSpPr>
        <p:spPr bwMode="auto">
          <a:xfrm>
            <a:off x="4608513" y="3511550"/>
            <a:ext cx="293687" cy="368300"/>
          </a:xfrm>
          <a:prstGeom prst="rect">
            <a:avLst/>
          </a:prstGeom>
          <a:solidFill>
            <a:schemeClr val="bg1"/>
          </a:solidFill>
          <a:ln w="12700">
            <a:solidFill>
              <a:schemeClr val="tx1"/>
            </a:solidFill>
            <a:miter lim="800000"/>
            <a:headEnd/>
            <a:tailEnd/>
          </a:ln>
        </p:spPr>
        <p:txBody>
          <a:bodyPr wrap="none" anchor="ctr"/>
          <a:lstStyle/>
          <a:p>
            <a:endParaRPr lang="en-US"/>
          </a:p>
        </p:txBody>
      </p:sp>
      <p:sp>
        <p:nvSpPr>
          <p:cNvPr id="179304" name="Rectangle 104"/>
          <p:cNvSpPr>
            <a:spLocks noChangeArrowheads="1"/>
          </p:cNvSpPr>
          <p:nvPr/>
        </p:nvSpPr>
        <p:spPr bwMode="auto">
          <a:xfrm>
            <a:off x="4303713" y="3130550"/>
            <a:ext cx="598487" cy="368300"/>
          </a:xfrm>
          <a:prstGeom prst="rect">
            <a:avLst/>
          </a:prstGeom>
          <a:noFill/>
          <a:ln w="12700">
            <a:solidFill>
              <a:schemeClr val="tx1"/>
            </a:solidFill>
            <a:miter lim="800000"/>
            <a:headEnd/>
            <a:tailEnd/>
          </a:ln>
        </p:spPr>
        <p:txBody>
          <a:bodyPr wrap="none" anchor="ctr"/>
          <a:lstStyle/>
          <a:p>
            <a:endParaRPr lang="en-US"/>
          </a:p>
        </p:txBody>
      </p:sp>
      <p:grpSp>
        <p:nvGrpSpPr>
          <p:cNvPr id="2" name="Group 105"/>
          <p:cNvGrpSpPr>
            <a:grpSpLocks/>
          </p:cNvGrpSpPr>
          <p:nvPr/>
        </p:nvGrpSpPr>
        <p:grpSpPr bwMode="auto">
          <a:xfrm>
            <a:off x="4349750" y="2662238"/>
            <a:ext cx="488950" cy="244475"/>
            <a:chOff x="3083" y="1677"/>
            <a:chExt cx="346" cy="154"/>
          </a:xfrm>
          <a:solidFill>
            <a:schemeClr val="bg1"/>
          </a:solidFill>
        </p:grpSpPr>
        <p:grpSp>
          <p:nvGrpSpPr>
            <p:cNvPr id="3" name="Group 106"/>
            <p:cNvGrpSpPr>
              <a:grpSpLocks/>
            </p:cNvGrpSpPr>
            <p:nvPr/>
          </p:nvGrpSpPr>
          <p:grpSpPr bwMode="auto">
            <a:xfrm>
              <a:off x="3083" y="1680"/>
              <a:ext cx="133" cy="151"/>
              <a:chOff x="3083" y="1680"/>
              <a:chExt cx="133" cy="151"/>
            </a:xfrm>
            <a:grpFill/>
          </p:grpSpPr>
          <p:sp>
            <p:nvSpPr>
              <p:cNvPr id="204949" name="Freeform 107"/>
              <p:cNvSpPr>
                <a:spLocks/>
              </p:cNvSpPr>
              <p:nvPr/>
            </p:nvSpPr>
            <p:spPr bwMode="auto">
              <a:xfrm>
                <a:off x="3104" y="1680"/>
                <a:ext cx="109" cy="145"/>
              </a:xfrm>
              <a:custGeom>
                <a:avLst/>
                <a:gdLst>
                  <a:gd name="T0" fmla="*/ 0 w 109"/>
                  <a:gd name="T1" fmla="*/ 7 h 145"/>
                  <a:gd name="T2" fmla="*/ 27 w 109"/>
                  <a:gd name="T3" fmla="*/ 0 h 145"/>
                  <a:gd name="T4" fmla="*/ 42 w 109"/>
                  <a:gd name="T5" fmla="*/ 27 h 145"/>
                  <a:gd name="T6" fmla="*/ 59 w 109"/>
                  <a:gd name="T7" fmla="*/ 48 h 145"/>
                  <a:gd name="T8" fmla="*/ 69 w 109"/>
                  <a:gd name="T9" fmla="*/ 68 h 145"/>
                  <a:gd name="T10" fmla="*/ 75 w 109"/>
                  <a:gd name="T11" fmla="*/ 95 h 145"/>
                  <a:gd name="T12" fmla="*/ 92 w 109"/>
                  <a:gd name="T13" fmla="*/ 124 h 145"/>
                  <a:gd name="T14" fmla="*/ 96 w 109"/>
                  <a:gd name="T15" fmla="*/ 144 h 145"/>
                  <a:gd name="T16" fmla="*/ 108 w 109"/>
                  <a:gd name="T17" fmla="*/ 144 h 1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9"/>
                  <a:gd name="T28" fmla="*/ 0 h 145"/>
                  <a:gd name="T29" fmla="*/ 109 w 109"/>
                  <a:gd name="T30" fmla="*/ 145 h 1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9" h="145">
                    <a:moveTo>
                      <a:pt x="0" y="7"/>
                    </a:moveTo>
                    <a:lnTo>
                      <a:pt x="27" y="0"/>
                    </a:lnTo>
                    <a:lnTo>
                      <a:pt x="42" y="27"/>
                    </a:lnTo>
                    <a:lnTo>
                      <a:pt x="59" y="48"/>
                    </a:lnTo>
                    <a:lnTo>
                      <a:pt x="69" y="68"/>
                    </a:lnTo>
                    <a:lnTo>
                      <a:pt x="75" y="95"/>
                    </a:lnTo>
                    <a:lnTo>
                      <a:pt x="92" y="124"/>
                    </a:lnTo>
                    <a:lnTo>
                      <a:pt x="96" y="144"/>
                    </a:lnTo>
                    <a:lnTo>
                      <a:pt x="108" y="144"/>
                    </a:lnTo>
                  </a:path>
                </a:pathLst>
              </a:custGeom>
              <a:grpFill/>
              <a:ln w="38100" cap="rnd">
                <a:solidFill>
                  <a:srgbClr val="FF0000"/>
                </a:solidFill>
                <a:round/>
                <a:headEnd type="none" w="sm" len="sm"/>
                <a:tailEnd type="none" w="sm" len="sm"/>
              </a:ln>
            </p:spPr>
            <p:txBody>
              <a:bodyPr/>
              <a:lstStyle/>
              <a:p>
                <a:pPr>
                  <a:defRPr/>
                </a:pPr>
                <a:endParaRPr lang="en-US">
                  <a:cs typeface="+mn-cs"/>
                </a:endParaRPr>
              </a:p>
            </p:txBody>
          </p:sp>
          <p:sp>
            <p:nvSpPr>
              <p:cNvPr id="204950" name="Freeform 108"/>
              <p:cNvSpPr>
                <a:spLocks/>
              </p:cNvSpPr>
              <p:nvPr/>
            </p:nvSpPr>
            <p:spPr bwMode="auto">
              <a:xfrm>
                <a:off x="3083" y="1680"/>
                <a:ext cx="133" cy="151"/>
              </a:xfrm>
              <a:custGeom>
                <a:avLst/>
                <a:gdLst>
                  <a:gd name="T0" fmla="*/ 21 w 133"/>
                  <a:gd name="T1" fmla="*/ 144 h 151"/>
                  <a:gd name="T2" fmla="*/ 0 w 133"/>
                  <a:gd name="T3" fmla="*/ 150 h 151"/>
                  <a:gd name="T4" fmla="*/ 21 w 133"/>
                  <a:gd name="T5" fmla="*/ 144 h 151"/>
                  <a:gd name="T6" fmla="*/ 27 w 133"/>
                  <a:gd name="T7" fmla="*/ 131 h 151"/>
                  <a:gd name="T8" fmla="*/ 35 w 133"/>
                  <a:gd name="T9" fmla="*/ 131 h 151"/>
                  <a:gd name="T10" fmla="*/ 39 w 133"/>
                  <a:gd name="T11" fmla="*/ 122 h 151"/>
                  <a:gd name="T12" fmla="*/ 45 w 133"/>
                  <a:gd name="T13" fmla="*/ 112 h 151"/>
                  <a:gd name="T14" fmla="*/ 53 w 133"/>
                  <a:gd name="T15" fmla="*/ 106 h 151"/>
                  <a:gd name="T16" fmla="*/ 60 w 133"/>
                  <a:gd name="T17" fmla="*/ 96 h 151"/>
                  <a:gd name="T18" fmla="*/ 68 w 133"/>
                  <a:gd name="T19" fmla="*/ 93 h 151"/>
                  <a:gd name="T20" fmla="*/ 71 w 133"/>
                  <a:gd name="T21" fmla="*/ 86 h 151"/>
                  <a:gd name="T22" fmla="*/ 81 w 133"/>
                  <a:gd name="T23" fmla="*/ 74 h 151"/>
                  <a:gd name="T24" fmla="*/ 89 w 133"/>
                  <a:gd name="T25" fmla="*/ 67 h 151"/>
                  <a:gd name="T26" fmla="*/ 92 w 133"/>
                  <a:gd name="T27" fmla="*/ 58 h 151"/>
                  <a:gd name="T28" fmla="*/ 96 w 133"/>
                  <a:gd name="T29" fmla="*/ 51 h 151"/>
                  <a:gd name="T30" fmla="*/ 104 w 133"/>
                  <a:gd name="T31" fmla="*/ 42 h 151"/>
                  <a:gd name="T32" fmla="*/ 107 w 133"/>
                  <a:gd name="T33" fmla="*/ 35 h 151"/>
                  <a:gd name="T34" fmla="*/ 114 w 133"/>
                  <a:gd name="T35" fmla="*/ 26 h 151"/>
                  <a:gd name="T36" fmla="*/ 117 w 133"/>
                  <a:gd name="T37" fmla="*/ 19 h 151"/>
                  <a:gd name="T38" fmla="*/ 125 w 133"/>
                  <a:gd name="T39" fmla="*/ 16 h 151"/>
                  <a:gd name="T40" fmla="*/ 132 w 133"/>
                  <a:gd name="T41" fmla="*/ 6 h 151"/>
                  <a:gd name="T42" fmla="*/ 128 w 133"/>
                  <a:gd name="T43" fmla="*/ 0 h 15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3"/>
                  <a:gd name="T67" fmla="*/ 0 h 151"/>
                  <a:gd name="T68" fmla="*/ 133 w 133"/>
                  <a:gd name="T69" fmla="*/ 151 h 15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3" h="151">
                    <a:moveTo>
                      <a:pt x="21" y="144"/>
                    </a:moveTo>
                    <a:lnTo>
                      <a:pt x="0" y="150"/>
                    </a:lnTo>
                    <a:lnTo>
                      <a:pt x="21" y="144"/>
                    </a:lnTo>
                    <a:lnTo>
                      <a:pt x="27" y="131"/>
                    </a:lnTo>
                    <a:lnTo>
                      <a:pt x="35" y="131"/>
                    </a:lnTo>
                    <a:lnTo>
                      <a:pt x="39" y="122"/>
                    </a:lnTo>
                    <a:lnTo>
                      <a:pt x="45" y="112"/>
                    </a:lnTo>
                    <a:lnTo>
                      <a:pt x="53" y="106"/>
                    </a:lnTo>
                    <a:lnTo>
                      <a:pt x="60" y="96"/>
                    </a:lnTo>
                    <a:lnTo>
                      <a:pt x="68" y="93"/>
                    </a:lnTo>
                    <a:lnTo>
                      <a:pt x="71" y="86"/>
                    </a:lnTo>
                    <a:lnTo>
                      <a:pt x="81" y="74"/>
                    </a:lnTo>
                    <a:lnTo>
                      <a:pt x="89" y="67"/>
                    </a:lnTo>
                    <a:lnTo>
                      <a:pt x="92" y="58"/>
                    </a:lnTo>
                    <a:lnTo>
                      <a:pt x="96" y="51"/>
                    </a:lnTo>
                    <a:lnTo>
                      <a:pt x="104" y="42"/>
                    </a:lnTo>
                    <a:lnTo>
                      <a:pt x="107" y="35"/>
                    </a:lnTo>
                    <a:lnTo>
                      <a:pt x="114" y="26"/>
                    </a:lnTo>
                    <a:lnTo>
                      <a:pt x="117" y="19"/>
                    </a:lnTo>
                    <a:lnTo>
                      <a:pt x="125" y="16"/>
                    </a:lnTo>
                    <a:lnTo>
                      <a:pt x="132" y="6"/>
                    </a:lnTo>
                    <a:lnTo>
                      <a:pt x="128" y="0"/>
                    </a:lnTo>
                  </a:path>
                </a:pathLst>
              </a:custGeom>
              <a:grpFill/>
              <a:ln w="38100" cap="rnd">
                <a:solidFill>
                  <a:srgbClr val="FF0000"/>
                </a:solidFill>
                <a:round/>
                <a:headEnd type="none" w="sm" len="sm"/>
                <a:tailEnd type="none" w="sm" len="sm"/>
              </a:ln>
            </p:spPr>
            <p:txBody>
              <a:bodyPr/>
              <a:lstStyle/>
              <a:p>
                <a:pPr>
                  <a:defRPr/>
                </a:pPr>
                <a:endParaRPr lang="en-US">
                  <a:cs typeface="+mn-cs"/>
                </a:endParaRPr>
              </a:p>
            </p:txBody>
          </p:sp>
        </p:grpSp>
        <p:sp>
          <p:nvSpPr>
            <p:cNvPr id="204948" name="Freeform 109"/>
            <p:cNvSpPr>
              <a:spLocks/>
            </p:cNvSpPr>
            <p:nvPr/>
          </p:nvSpPr>
          <p:spPr bwMode="auto">
            <a:xfrm>
              <a:off x="3313" y="1677"/>
              <a:ext cx="116" cy="145"/>
            </a:xfrm>
            <a:custGeom>
              <a:avLst/>
              <a:gdLst>
                <a:gd name="T0" fmla="*/ 85 w 116"/>
                <a:gd name="T1" fmla="*/ 3 h 145"/>
                <a:gd name="T2" fmla="*/ 74 w 116"/>
                <a:gd name="T3" fmla="*/ 9 h 145"/>
                <a:gd name="T4" fmla="*/ 67 w 116"/>
                <a:gd name="T5" fmla="*/ 6 h 145"/>
                <a:gd name="T6" fmla="*/ 61 w 116"/>
                <a:gd name="T7" fmla="*/ 6 h 145"/>
                <a:gd name="T8" fmla="*/ 53 w 116"/>
                <a:gd name="T9" fmla="*/ 3 h 145"/>
                <a:gd name="T10" fmla="*/ 47 w 116"/>
                <a:gd name="T11" fmla="*/ 3 h 145"/>
                <a:gd name="T12" fmla="*/ 40 w 116"/>
                <a:gd name="T13" fmla="*/ 3 h 145"/>
                <a:gd name="T14" fmla="*/ 34 w 116"/>
                <a:gd name="T15" fmla="*/ 0 h 145"/>
                <a:gd name="T16" fmla="*/ 26 w 116"/>
                <a:gd name="T17" fmla="*/ 0 h 145"/>
                <a:gd name="T18" fmla="*/ 20 w 116"/>
                <a:gd name="T19" fmla="*/ 0 h 145"/>
                <a:gd name="T20" fmla="*/ 13 w 116"/>
                <a:gd name="T21" fmla="*/ 6 h 145"/>
                <a:gd name="T22" fmla="*/ 10 w 116"/>
                <a:gd name="T23" fmla="*/ 13 h 145"/>
                <a:gd name="T24" fmla="*/ 7 w 116"/>
                <a:gd name="T25" fmla="*/ 22 h 145"/>
                <a:gd name="T26" fmla="*/ 7 w 116"/>
                <a:gd name="T27" fmla="*/ 29 h 145"/>
                <a:gd name="T28" fmla="*/ 2 w 116"/>
                <a:gd name="T29" fmla="*/ 41 h 145"/>
                <a:gd name="T30" fmla="*/ 2 w 116"/>
                <a:gd name="T31" fmla="*/ 51 h 145"/>
                <a:gd name="T32" fmla="*/ 0 w 116"/>
                <a:gd name="T33" fmla="*/ 64 h 145"/>
                <a:gd name="T34" fmla="*/ 0 w 116"/>
                <a:gd name="T35" fmla="*/ 73 h 145"/>
                <a:gd name="T36" fmla="*/ 0 w 116"/>
                <a:gd name="T37" fmla="*/ 86 h 145"/>
                <a:gd name="T38" fmla="*/ 0 w 116"/>
                <a:gd name="T39" fmla="*/ 99 h 145"/>
                <a:gd name="T40" fmla="*/ 0 w 116"/>
                <a:gd name="T41" fmla="*/ 109 h 145"/>
                <a:gd name="T42" fmla="*/ 2 w 116"/>
                <a:gd name="T43" fmla="*/ 118 h 145"/>
                <a:gd name="T44" fmla="*/ 5 w 116"/>
                <a:gd name="T45" fmla="*/ 125 h 145"/>
                <a:gd name="T46" fmla="*/ 13 w 116"/>
                <a:gd name="T47" fmla="*/ 131 h 145"/>
                <a:gd name="T48" fmla="*/ 20 w 116"/>
                <a:gd name="T49" fmla="*/ 137 h 145"/>
                <a:gd name="T50" fmla="*/ 29 w 116"/>
                <a:gd name="T51" fmla="*/ 141 h 145"/>
                <a:gd name="T52" fmla="*/ 40 w 116"/>
                <a:gd name="T53" fmla="*/ 141 h 145"/>
                <a:gd name="T54" fmla="*/ 47 w 116"/>
                <a:gd name="T55" fmla="*/ 144 h 145"/>
                <a:gd name="T56" fmla="*/ 56 w 116"/>
                <a:gd name="T57" fmla="*/ 144 h 145"/>
                <a:gd name="T58" fmla="*/ 63 w 116"/>
                <a:gd name="T59" fmla="*/ 144 h 145"/>
                <a:gd name="T60" fmla="*/ 72 w 116"/>
                <a:gd name="T61" fmla="*/ 144 h 145"/>
                <a:gd name="T62" fmla="*/ 83 w 116"/>
                <a:gd name="T63" fmla="*/ 137 h 145"/>
                <a:gd name="T64" fmla="*/ 96 w 116"/>
                <a:gd name="T65" fmla="*/ 128 h 145"/>
                <a:gd name="T66" fmla="*/ 101 w 116"/>
                <a:gd name="T67" fmla="*/ 118 h 145"/>
                <a:gd name="T68" fmla="*/ 107 w 116"/>
                <a:gd name="T69" fmla="*/ 105 h 145"/>
                <a:gd name="T70" fmla="*/ 112 w 116"/>
                <a:gd name="T71" fmla="*/ 89 h 145"/>
                <a:gd name="T72" fmla="*/ 115 w 116"/>
                <a:gd name="T73" fmla="*/ 77 h 145"/>
                <a:gd name="T74" fmla="*/ 115 w 116"/>
                <a:gd name="T75" fmla="*/ 67 h 145"/>
                <a:gd name="T76" fmla="*/ 115 w 116"/>
                <a:gd name="T77" fmla="*/ 57 h 145"/>
                <a:gd name="T78" fmla="*/ 115 w 116"/>
                <a:gd name="T79" fmla="*/ 48 h 145"/>
                <a:gd name="T80" fmla="*/ 112 w 116"/>
                <a:gd name="T81" fmla="*/ 41 h 145"/>
                <a:gd name="T82" fmla="*/ 99 w 116"/>
                <a:gd name="T83" fmla="*/ 35 h 145"/>
                <a:gd name="T84" fmla="*/ 85 w 116"/>
                <a:gd name="T85" fmla="*/ 25 h 145"/>
                <a:gd name="T86" fmla="*/ 77 w 116"/>
                <a:gd name="T87" fmla="*/ 22 h 145"/>
                <a:gd name="T88" fmla="*/ 69 w 116"/>
                <a:gd name="T89" fmla="*/ 19 h 145"/>
                <a:gd name="T90" fmla="*/ 85 w 116"/>
                <a:gd name="T91" fmla="*/ 3 h 14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6"/>
                <a:gd name="T139" fmla="*/ 0 h 145"/>
                <a:gd name="T140" fmla="*/ 116 w 116"/>
                <a:gd name="T141" fmla="*/ 145 h 14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6" h="145">
                  <a:moveTo>
                    <a:pt x="85" y="3"/>
                  </a:moveTo>
                  <a:lnTo>
                    <a:pt x="74" y="9"/>
                  </a:lnTo>
                  <a:lnTo>
                    <a:pt x="67" y="6"/>
                  </a:lnTo>
                  <a:lnTo>
                    <a:pt x="61" y="6"/>
                  </a:lnTo>
                  <a:lnTo>
                    <a:pt x="53" y="3"/>
                  </a:lnTo>
                  <a:lnTo>
                    <a:pt x="47" y="3"/>
                  </a:lnTo>
                  <a:lnTo>
                    <a:pt x="40" y="3"/>
                  </a:lnTo>
                  <a:lnTo>
                    <a:pt x="34" y="0"/>
                  </a:lnTo>
                  <a:lnTo>
                    <a:pt x="26" y="0"/>
                  </a:lnTo>
                  <a:lnTo>
                    <a:pt x="20" y="0"/>
                  </a:lnTo>
                  <a:lnTo>
                    <a:pt x="13" y="6"/>
                  </a:lnTo>
                  <a:lnTo>
                    <a:pt x="10" y="13"/>
                  </a:lnTo>
                  <a:lnTo>
                    <a:pt x="7" y="22"/>
                  </a:lnTo>
                  <a:lnTo>
                    <a:pt x="7" y="29"/>
                  </a:lnTo>
                  <a:lnTo>
                    <a:pt x="2" y="41"/>
                  </a:lnTo>
                  <a:lnTo>
                    <a:pt x="2" y="51"/>
                  </a:lnTo>
                  <a:lnTo>
                    <a:pt x="0" y="64"/>
                  </a:lnTo>
                  <a:lnTo>
                    <a:pt x="0" y="73"/>
                  </a:lnTo>
                  <a:lnTo>
                    <a:pt x="0" y="86"/>
                  </a:lnTo>
                  <a:lnTo>
                    <a:pt x="0" y="99"/>
                  </a:lnTo>
                  <a:lnTo>
                    <a:pt x="0" y="109"/>
                  </a:lnTo>
                  <a:lnTo>
                    <a:pt x="2" y="118"/>
                  </a:lnTo>
                  <a:lnTo>
                    <a:pt x="5" y="125"/>
                  </a:lnTo>
                  <a:lnTo>
                    <a:pt x="13" y="131"/>
                  </a:lnTo>
                  <a:lnTo>
                    <a:pt x="20" y="137"/>
                  </a:lnTo>
                  <a:lnTo>
                    <a:pt x="29" y="141"/>
                  </a:lnTo>
                  <a:lnTo>
                    <a:pt x="40" y="141"/>
                  </a:lnTo>
                  <a:lnTo>
                    <a:pt x="47" y="144"/>
                  </a:lnTo>
                  <a:lnTo>
                    <a:pt x="56" y="144"/>
                  </a:lnTo>
                  <a:lnTo>
                    <a:pt x="63" y="144"/>
                  </a:lnTo>
                  <a:lnTo>
                    <a:pt x="72" y="144"/>
                  </a:lnTo>
                  <a:lnTo>
                    <a:pt x="83" y="137"/>
                  </a:lnTo>
                  <a:lnTo>
                    <a:pt x="96" y="128"/>
                  </a:lnTo>
                  <a:lnTo>
                    <a:pt x="101" y="118"/>
                  </a:lnTo>
                  <a:lnTo>
                    <a:pt x="107" y="105"/>
                  </a:lnTo>
                  <a:lnTo>
                    <a:pt x="112" y="89"/>
                  </a:lnTo>
                  <a:lnTo>
                    <a:pt x="115" y="77"/>
                  </a:lnTo>
                  <a:lnTo>
                    <a:pt x="115" y="67"/>
                  </a:lnTo>
                  <a:lnTo>
                    <a:pt x="115" y="57"/>
                  </a:lnTo>
                  <a:lnTo>
                    <a:pt x="115" y="48"/>
                  </a:lnTo>
                  <a:lnTo>
                    <a:pt x="112" y="41"/>
                  </a:lnTo>
                  <a:lnTo>
                    <a:pt x="99" y="35"/>
                  </a:lnTo>
                  <a:lnTo>
                    <a:pt x="85" y="25"/>
                  </a:lnTo>
                  <a:lnTo>
                    <a:pt x="77" y="22"/>
                  </a:lnTo>
                  <a:lnTo>
                    <a:pt x="69" y="19"/>
                  </a:lnTo>
                  <a:lnTo>
                    <a:pt x="85" y="3"/>
                  </a:lnTo>
                </a:path>
              </a:pathLst>
            </a:custGeom>
            <a:grpFill/>
            <a:ln w="38100" cap="rnd">
              <a:solidFill>
                <a:srgbClr val="FF0000"/>
              </a:solidFill>
              <a:round/>
              <a:headEnd type="none" w="sm" len="sm"/>
              <a:tailEnd type="none" w="sm" len="sm"/>
            </a:ln>
          </p:spPr>
          <p:txBody>
            <a:bodyPr/>
            <a:lstStyle/>
            <a:p>
              <a:pPr>
                <a:defRPr/>
              </a:pPr>
              <a:endParaRPr lang="en-US">
                <a:cs typeface="+mn-cs"/>
              </a:endParaRPr>
            </a:p>
          </p:txBody>
        </p:sp>
      </p:grpSp>
      <p:grpSp>
        <p:nvGrpSpPr>
          <p:cNvPr id="4" name="Group 110"/>
          <p:cNvGrpSpPr>
            <a:grpSpLocks/>
          </p:cNvGrpSpPr>
          <p:nvPr/>
        </p:nvGrpSpPr>
        <p:grpSpPr bwMode="auto">
          <a:xfrm>
            <a:off x="4373563" y="5405438"/>
            <a:ext cx="468312" cy="230187"/>
            <a:chOff x="3099" y="3405"/>
            <a:chExt cx="332" cy="145"/>
          </a:xfrm>
          <a:solidFill>
            <a:schemeClr val="bg1"/>
          </a:solidFill>
        </p:grpSpPr>
        <p:sp>
          <p:nvSpPr>
            <p:cNvPr id="204945" name="Freeform 111"/>
            <p:cNvSpPr>
              <a:spLocks/>
            </p:cNvSpPr>
            <p:nvPr/>
          </p:nvSpPr>
          <p:spPr bwMode="auto">
            <a:xfrm>
              <a:off x="3315" y="3405"/>
              <a:ext cx="116" cy="145"/>
            </a:xfrm>
            <a:custGeom>
              <a:avLst/>
              <a:gdLst>
                <a:gd name="T0" fmla="*/ 29 w 116"/>
                <a:gd name="T1" fmla="*/ 141 h 145"/>
                <a:gd name="T2" fmla="*/ 39 w 116"/>
                <a:gd name="T3" fmla="*/ 135 h 145"/>
                <a:gd name="T4" fmla="*/ 47 w 116"/>
                <a:gd name="T5" fmla="*/ 138 h 145"/>
                <a:gd name="T6" fmla="*/ 52 w 116"/>
                <a:gd name="T7" fmla="*/ 138 h 145"/>
                <a:gd name="T8" fmla="*/ 60 w 116"/>
                <a:gd name="T9" fmla="*/ 141 h 145"/>
                <a:gd name="T10" fmla="*/ 66 w 116"/>
                <a:gd name="T11" fmla="*/ 141 h 145"/>
                <a:gd name="T12" fmla="*/ 74 w 116"/>
                <a:gd name="T13" fmla="*/ 141 h 145"/>
                <a:gd name="T14" fmla="*/ 80 w 116"/>
                <a:gd name="T15" fmla="*/ 144 h 145"/>
                <a:gd name="T16" fmla="*/ 87 w 116"/>
                <a:gd name="T17" fmla="*/ 144 h 145"/>
                <a:gd name="T18" fmla="*/ 93 w 116"/>
                <a:gd name="T19" fmla="*/ 144 h 145"/>
                <a:gd name="T20" fmla="*/ 101 w 116"/>
                <a:gd name="T21" fmla="*/ 138 h 145"/>
                <a:gd name="T22" fmla="*/ 104 w 116"/>
                <a:gd name="T23" fmla="*/ 131 h 145"/>
                <a:gd name="T24" fmla="*/ 107 w 116"/>
                <a:gd name="T25" fmla="*/ 122 h 145"/>
                <a:gd name="T26" fmla="*/ 107 w 116"/>
                <a:gd name="T27" fmla="*/ 115 h 145"/>
                <a:gd name="T28" fmla="*/ 111 w 116"/>
                <a:gd name="T29" fmla="*/ 103 h 145"/>
                <a:gd name="T30" fmla="*/ 111 w 116"/>
                <a:gd name="T31" fmla="*/ 93 h 145"/>
                <a:gd name="T32" fmla="*/ 115 w 116"/>
                <a:gd name="T33" fmla="*/ 80 h 145"/>
                <a:gd name="T34" fmla="*/ 115 w 116"/>
                <a:gd name="T35" fmla="*/ 71 h 145"/>
                <a:gd name="T36" fmla="*/ 115 w 116"/>
                <a:gd name="T37" fmla="*/ 58 h 145"/>
                <a:gd name="T38" fmla="*/ 115 w 116"/>
                <a:gd name="T39" fmla="*/ 45 h 145"/>
                <a:gd name="T40" fmla="*/ 115 w 116"/>
                <a:gd name="T41" fmla="*/ 35 h 145"/>
                <a:gd name="T42" fmla="*/ 111 w 116"/>
                <a:gd name="T43" fmla="*/ 26 h 145"/>
                <a:gd name="T44" fmla="*/ 109 w 116"/>
                <a:gd name="T45" fmla="*/ 19 h 145"/>
                <a:gd name="T46" fmla="*/ 101 w 116"/>
                <a:gd name="T47" fmla="*/ 13 h 145"/>
                <a:gd name="T48" fmla="*/ 93 w 116"/>
                <a:gd name="T49" fmla="*/ 7 h 145"/>
                <a:gd name="T50" fmla="*/ 85 w 116"/>
                <a:gd name="T51" fmla="*/ 3 h 145"/>
                <a:gd name="T52" fmla="*/ 74 w 116"/>
                <a:gd name="T53" fmla="*/ 3 h 145"/>
                <a:gd name="T54" fmla="*/ 66 w 116"/>
                <a:gd name="T55" fmla="*/ 0 h 145"/>
                <a:gd name="T56" fmla="*/ 58 w 116"/>
                <a:gd name="T57" fmla="*/ 0 h 145"/>
                <a:gd name="T58" fmla="*/ 50 w 116"/>
                <a:gd name="T59" fmla="*/ 0 h 145"/>
                <a:gd name="T60" fmla="*/ 42 w 116"/>
                <a:gd name="T61" fmla="*/ 0 h 145"/>
                <a:gd name="T62" fmla="*/ 31 w 116"/>
                <a:gd name="T63" fmla="*/ 7 h 145"/>
                <a:gd name="T64" fmla="*/ 18 w 116"/>
                <a:gd name="T65" fmla="*/ 16 h 145"/>
                <a:gd name="T66" fmla="*/ 13 w 116"/>
                <a:gd name="T67" fmla="*/ 26 h 145"/>
                <a:gd name="T68" fmla="*/ 6 w 116"/>
                <a:gd name="T69" fmla="*/ 39 h 145"/>
                <a:gd name="T70" fmla="*/ 2 w 116"/>
                <a:gd name="T71" fmla="*/ 55 h 145"/>
                <a:gd name="T72" fmla="*/ 0 w 116"/>
                <a:gd name="T73" fmla="*/ 67 h 145"/>
                <a:gd name="T74" fmla="*/ 0 w 116"/>
                <a:gd name="T75" fmla="*/ 77 h 145"/>
                <a:gd name="T76" fmla="*/ 0 w 116"/>
                <a:gd name="T77" fmla="*/ 87 h 145"/>
                <a:gd name="T78" fmla="*/ 0 w 116"/>
                <a:gd name="T79" fmla="*/ 96 h 145"/>
                <a:gd name="T80" fmla="*/ 2 w 116"/>
                <a:gd name="T81" fmla="*/ 103 h 145"/>
                <a:gd name="T82" fmla="*/ 15 w 116"/>
                <a:gd name="T83" fmla="*/ 109 h 145"/>
                <a:gd name="T84" fmla="*/ 29 w 116"/>
                <a:gd name="T85" fmla="*/ 119 h 145"/>
                <a:gd name="T86" fmla="*/ 37 w 116"/>
                <a:gd name="T87" fmla="*/ 122 h 145"/>
                <a:gd name="T88" fmla="*/ 45 w 116"/>
                <a:gd name="T89" fmla="*/ 125 h 145"/>
                <a:gd name="T90" fmla="*/ 29 w 116"/>
                <a:gd name="T91" fmla="*/ 141 h 14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6"/>
                <a:gd name="T139" fmla="*/ 0 h 145"/>
                <a:gd name="T140" fmla="*/ 116 w 116"/>
                <a:gd name="T141" fmla="*/ 145 h 14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6" h="145">
                  <a:moveTo>
                    <a:pt x="29" y="141"/>
                  </a:moveTo>
                  <a:lnTo>
                    <a:pt x="39" y="135"/>
                  </a:lnTo>
                  <a:lnTo>
                    <a:pt x="47" y="138"/>
                  </a:lnTo>
                  <a:lnTo>
                    <a:pt x="52" y="138"/>
                  </a:lnTo>
                  <a:lnTo>
                    <a:pt x="60" y="141"/>
                  </a:lnTo>
                  <a:lnTo>
                    <a:pt x="66" y="141"/>
                  </a:lnTo>
                  <a:lnTo>
                    <a:pt x="74" y="141"/>
                  </a:lnTo>
                  <a:lnTo>
                    <a:pt x="80" y="144"/>
                  </a:lnTo>
                  <a:lnTo>
                    <a:pt x="87" y="144"/>
                  </a:lnTo>
                  <a:lnTo>
                    <a:pt x="93" y="144"/>
                  </a:lnTo>
                  <a:lnTo>
                    <a:pt x="101" y="138"/>
                  </a:lnTo>
                  <a:lnTo>
                    <a:pt x="104" y="131"/>
                  </a:lnTo>
                  <a:lnTo>
                    <a:pt x="107" y="122"/>
                  </a:lnTo>
                  <a:lnTo>
                    <a:pt x="107" y="115"/>
                  </a:lnTo>
                  <a:lnTo>
                    <a:pt x="111" y="103"/>
                  </a:lnTo>
                  <a:lnTo>
                    <a:pt x="111" y="93"/>
                  </a:lnTo>
                  <a:lnTo>
                    <a:pt x="115" y="80"/>
                  </a:lnTo>
                  <a:lnTo>
                    <a:pt x="115" y="71"/>
                  </a:lnTo>
                  <a:lnTo>
                    <a:pt x="115" y="58"/>
                  </a:lnTo>
                  <a:lnTo>
                    <a:pt x="115" y="45"/>
                  </a:lnTo>
                  <a:lnTo>
                    <a:pt x="115" y="35"/>
                  </a:lnTo>
                  <a:lnTo>
                    <a:pt x="111" y="26"/>
                  </a:lnTo>
                  <a:lnTo>
                    <a:pt x="109" y="19"/>
                  </a:lnTo>
                  <a:lnTo>
                    <a:pt x="101" y="13"/>
                  </a:lnTo>
                  <a:lnTo>
                    <a:pt x="93" y="7"/>
                  </a:lnTo>
                  <a:lnTo>
                    <a:pt x="85" y="3"/>
                  </a:lnTo>
                  <a:lnTo>
                    <a:pt x="74" y="3"/>
                  </a:lnTo>
                  <a:lnTo>
                    <a:pt x="66" y="0"/>
                  </a:lnTo>
                  <a:lnTo>
                    <a:pt x="58" y="0"/>
                  </a:lnTo>
                  <a:lnTo>
                    <a:pt x="50" y="0"/>
                  </a:lnTo>
                  <a:lnTo>
                    <a:pt x="42" y="0"/>
                  </a:lnTo>
                  <a:lnTo>
                    <a:pt x="31" y="7"/>
                  </a:lnTo>
                  <a:lnTo>
                    <a:pt x="18" y="16"/>
                  </a:lnTo>
                  <a:lnTo>
                    <a:pt x="13" y="26"/>
                  </a:lnTo>
                  <a:lnTo>
                    <a:pt x="6" y="39"/>
                  </a:lnTo>
                  <a:lnTo>
                    <a:pt x="2" y="55"/>
                  </a:lnTo>
                  <a:lnTo>
                    <a:pt x="0" y="67"/>
                  </a:lnTo>
                  <a:lnTo>
                    <a:pt x="0" y="77"/>
                  </a:lnTo>
                  <a:lnTo>
                    <a:pt x="0" y="87"/>
                  </a:lnTo>
                  <a:lnTo>
                    <a:pt x="0" y="96"/>
                  </a:lnTo>
                  <a:lnTo>
                    <a:pt x="2" y="103"/>
                  </a:lnTo>
                  <a:lnTo>
                    <a:pt x="15" y="109"/>
                  </a:lnTo>
                  <a:lnTo>
                    <a:pt x="29" y="119"/>
                  </a:lnTo>
                  <a:lnTo>
                    <a:pt x="37" y="122"/>
                  </a:lnTo>
                  <a:lnTo>
                    <a:pt x="45" y="125"/>
                  </a:lnTo>
                  <a:lnTo>
                    <a:pt x="29" y="141"/>
                  </a:lnTo>
                </a:path>
              </a:pathLst>
            </a:custGeom>
            <a:grpFill/>
            <a:ln w="38100" cap="rnd">
              <a:solidFill>
                <a:srgbClr val="FF0000"/>
              </a:solidFill>
              <a:round/>
              <a:headEnd type="none" w="sm" len="sm"/>
              <a:tailEnd type="none" w="sm" len="sm"/>
            </a:ln>
          </p:spPr>
          <p:txBody>
            <a:bodyPr/>
            <a:lstStyle/>
            <a:p>
              <a:pPr>
                <a:defRPr/>
              </a:pPr>
              <a:endParaRPr lang="en-US">
                <a:cs typeface="+mn-cs"/>
              </a:endParaRPr>
            </a:p>
          </p:txBody>
        </p:sp>
        <p:sp>
          <p:nvSpPr>
            <p:cNvPr id="204946" name="Freeform 112"/>
            <p:cNvSpPr>
              <a:spLocks/>
            </p:cNvSpPr>
            <p:nvPr/>
          </p:nvSpPr>
          <p:spPr bwMode="auto">
            <a:xfrm>
              <a:off x="3099" y="3405"/>
              <a:ext cx="116" cy="145"/>
            </a:xfrm>
            <a:custGeom>
              <a:avLst/>
              <a:gdLst>
                <a:gd name="T0" fmla="*/ 85 w 116"/>
                <a:gd name="T1" fmla="*/ 3 h 145"/>
                <a:gd name="T2" fmla="*/ 74 w 116"/>
                <a:gd name="T3" fmla="*/ 9 h 145"/>
                <a:gd name="T4" fmla="*/ 67 w 116"/>
                <a:gd name="T5" fmla="*/ 6 h 145"/>
                <a:gd name="T6" fmla="*/ 61 w 116"/>
                <a:gd name="T7" fmla="*/ 6 h 145"/>
                <a:gd name="T8" fmla="*/ 53 w 116"/>
                <a:gd name="T9" fmla="*/ 3 h 145"/>
                <a:gd name="T10" fmla="*/ 47 w 116"/>
                <a:gd name="T11" fmla="*/ 3 h 145"/>
                <a:gd name="T12" fmla="*/ 40 w 116"/>
                <a:gd name="T13" fmla="*/ 3 h 145"/>
                <a:gd name="T14" fmla="*/ 34 w 116"/>
                <a:gd name="T15" fmla="*/ 0 h 145"/>
                <a:gd name="T16" fmla="*/ 26 w 116"/>
                <a:gd name="T17" fmla="*/ 0 h 145"/>
                <a:gd name="T18" fmla="*/ 20 w 116"/>
                <a:gd name="T19" fmla="*/ 0 h 145"/>
                <a:gd name="T20" fmla="*/ 13 w 116"/>
                <a:gd name="T21" fmla="*/ 6 h 145"/>
                <a:gd name="T22" fmla="*/ 10 w 116"/>
                <a:gd name="T23" fmla="*/ 13 h 145"/>
                <a:gd name="T24" fmla="*/ 7 w 116"/>
                <a:gd name="T25" fmla="*/ 22 h 145"/>
                <a:gd name="T26" fmla="*/ 7 w 116"/>
                <a:gd name="T27" fmla="*/ 29 h 145"/>
                <a:gd name="T28" fmla="*/ 2 w 116"/>
                <a:gd name="T29" fmla="*/ 41 h 145"/>
                <a:gd name="T30" fmla="*/ 2 w 116"/>
                <a:gd name="T31" fmla="*/ 51 h 145"/>
                <a:gd name="T32" fmla="*/ 0 w 116"/>
                <a:gd name="T33" fmla="*/ 64 h 145"/>
                <a:gd name="T34" fmla="*/ 0 w 116"/>
                <a:gd name="T35" fmla="*/ 73 h 145"/>
                <a:gd name="T36" fmla="*/ 0 w 116"/>
                <a:gd name="T37" fmla="*/ 86 h 145"/>
                <a:gd name="T38" fmla="*/ 0 w 116"/>
                <a:gd name="T39" fmla="*/ 99 h 145"/>
                <a:gd name="T40" fmla="*/ 0 w 116"/>
                <a:gd name="T41" fmla="*/ 109 h 145"/>
                <a:gd name="T42" fmla="*/ 2 w 116"/>
                <a:gd name="T43" fmla="*/ 118 h 145"/>
                <a:gd name="T44" fmla="*/ 5 w 116"/>
                <a:gd name="T45" fmla="*/ 125 h 145"/>
                <a:gd name="T46" fmla="*/ 13 w 116"/>
                <a:gd name="T47" fmla="*/ 131 h 145"/>
                <a:gd name="T48" fmla="*/ 20 w 116"/>
                <a:gd name="T49" fmla="*/ 137 h 145"/>
                <a:gd name="T50" fmla="*/ 29 w 116"/>
                <a:gd name="T51" fmla="*/ 141 h 145"/>
                <a:gd name="T52" fmla="*/ 40 w 116"/>
                <a:gd name="T53" fmla="*/ 141 h 145"/>
                <a:gd name="T54" fmla="*/ 47 w 116"/>
                <a:gd name="T55" fmla="*/ 144 h 145"/>
                <a:gd name="T56" fmla="*/ 56 w 116"/>
                <a:gd name="T57" fmla="*/ 144 h 145"/>
                <a:gd name="T58" fmla="*/ 63 w 116"/>
                <a:gd name="T59" fmla="*/ 144 h 145"/>
                <a:gd name="T60" fmla="*/ 72 w 116"/>
                <a:gd name="T61" fmla="*/ 144 h 145"/>
                <a:gd name="T62" fmla="*/ 83 w 116"/>
                <a:gd name="T63" fmla="*/ 137 h 145"/>
                <a:gd name="T64" fmla="*/ 96 w 116"/>
                <a:gd name="T65" fmla="*/ 128 h 145"/>
                <a:gd name="T66" fmla="*/ 101 w 116"/>
                <a:gd name="T67" fmla="*/ 118 h 145"/>
                <a:gd name="T68" fmla="*/ 107 w 116"/>
                <a:gd name="T69" fmla="*/ 105 h 145"/>
                <a:gd name="T70" fmla="*/ 112 w 116"/>
                <a:gd name="T71" fmla="*/ 89 h 145"/>
                <a:gd name="T72" fmla="*/ 115 w 116"/>
                <a:gd name="T73" fmla="*/ 77 h 145"/>
                <a:gd name="T74" fmla="*/ 115 w 116"/>
                <a:gd name="T75" fmla="*/ 67 h 145"/>
                <a:gd name="T76" fmla="*/ 115 w 116"/>
                <a:gd name="T77" fmla="*/ 57 h 145"/>
                <a:gd name="T78" fmla="*/ 115 w 116"/>
                <a:gd name="T79" fmla="*/ 48 h 145"/>
                <a:gd name="T80" fmla="*/ 112 w 116"/>
                <a:gd name="T81" fmla="*/ 41 h 145"/>
                <a:gd name="T82" fmla="*/ 99 w 116"/>
                <a:gd name="T83" fmla="*/ 35 h 145"/>
                <a:gd name="T84" fmla="*/ 85 w 116"/>
                <a:gd name="T85" fmla="*/ 25 h 145"/>
                <a:gd name="T86" fmla="*/ 77 w 116"/>
                <a:gd name="T87" fmla="*/ 22 h 145"/>
                <a:gd name="T88" fmla="*/ 69 w 116"/>
                <a:gd name="T89" fmla="*/ 19 h 145"/>
                <a:gd name="T90" fmla="*/ 85 w 116"/>
                <a:gd name="T91" fmla="*/ 3 h 14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6"/>
                <a:gd name="T139" fmla="*/ 0 h 145"/>
                <a:gd name="T140" fmla="*/ 116 w 116"/>
                <a:gd name="T141" fmla="*/ 145 h 14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6" h="145">
                  <a:moveTo>
                    <a:pt x="85" y="3"/>
                  </a:moveTo>
                  <a:lnTo>
                    <a:pt x="74" y="9"/>
                  </a:lnTo>
                  <a:lnTo>
                    <a:pt x="67" y="6"/>
                  </a:lnTo>
                  <a:lnTo>
                    <a:pt x="61" y="6"/>
                  </a:lnTo>
                  <a:lnTo>
                    <a:pt x="53" y="3"/>
                  </a:lnTo>
                  <a:lnTo>
                    <a:pt x="47" y="3"/>
                  </a:lnTo>
                  <a:lnTo>
                    <a:pt x="40" y="3"/>
                  </a:lnTo>
                  <a:lnTo>
                    <a:pt x="34" y="0"/>
                  </a:lnTo>
                  <a:lnTo>
                    <a:pt x="26" y="0"/>
                  </a:lnTo>
                  <a:lnTo>
                    <a:pt x="20" y="0"/>
                  </a:lnTo>
                  <a:lnTo>
                    <a:pt x="13" y="6"/>
                  </a:lnTo>
                  <a:lnTo>
                    <a:pt x="10" y="13"/>
                  </a:lnTo>
                  <a:lnTo>
                    <a:pt x="7" y="22"/>
                  </a:lnTo>
                  <a:lnTo>
                    <a:pt x="7" y="29"/>
                  </a:lnTo>
                  <a:lnTo>
                    <a:pt x="2" y="41"/>
                  </a:lnTo>
                  <a:lnTo>
                    <a:pt x="2" y="51"/>
                  </a:lnTo>
                  <a:lnTo>
                    <a:pt x="0" y="64"/>
                  </a:lnTo>
                  <a:lnTo>
                    <a:pt x="0" y="73"/>
                  </a:lnTo>
                  <a:lnTo>
                    <a:pt x="0" y="86"/>
                  </a:lnTo>
                  <a:lnTo>
                    <a:pt x="0" y="99"/>
                  </a:lnTo>
                  <a:lnTo>
                    <a:pt x="0" y="109"/>
                  </a:lnTo>
                  <a:lnTo>
                    <a:pt x="2" y="118"/>
                  </a:lnTo>
                  <a:lnTo>
                    <a:pt x="5" y="125"/>
                  </a:lnTo>
                  <a:lnTo>
                    <a:pt x="13" y="131"/>
                  </a:lnTo>
                  <a:lnTo>
                    <a:pt x="20" y="137"/>
                  </a:lnTo>
                  <a:lnTo>
                    <a:pt x="29" y="141"/>
                  </a:lnTo>
                  <a:lnTo>
                    <a:pt x="40" y="141"/>
                  </a:lnTo>
                  <a:lnTo>
                    <a:pt x="47" y="144"/>
                  </a:lnTo>
                  <a:lnTo>
                    <a:pt x="56" y="144"/>
                  </a:lnTo>
                  <a:lnTo>
                    <a:pt x="63" y="144"/>
                  </a:lnTo>
                  <a:lnTo>
                    <a:pt x="72" y="144"/>
                  </a:lnTo>
                  <a:lnTo>
                    <a:pt x="83" y="137"/>
                  </a:lnTo>
                  <a:lnTo>
                    <a:pt x="96" y="128"/>
                  </a:lnTo>
                  <a:lnTo>
                    <a:pt x="101" y="118"/>
                  </a:lnTo>
                  <a:lnTo>
                    <a:pt x="107" y="105"/>
                  </a:lnTo>
                  <a:lnTo>
                    <a:pt x="112" y="89"/>
                  </a:lnTo>
                  <a:lnTo>
                    <a:pt x="115" y="77"/>
                  </a:lnTo>
                  <a:lnTo>
                    <a:pt x="115" y="67"/>
                  </a:lnTo>
                  <a:lnTo>
                    <a:pt x="115" y="57"/>
                  </a:lnTo>
                  <a:lnTo>
                    <a:pt x="115" y="48"/>
                  </a:lnTo>
                  <a:lnTo>
                    <a:pt x="112" y="41"/>
                  </a:lnTo>
                  <a:lnTo>
                    <a:pt x="99" y="35"/>
                  </a:lnTo>
                  <a:lnTo>
                    <a:pt x="85" y="25"/>
                  </a:lnTo>
                  <a:lnTo>
                    <a:pt x="77" y="22"/>
                  </a:lnTo>
                  <a:lnTo>
                    <a:pt x="69" y="19"/>
                  </a:lnTo>
                  <a:lnTo>
                    <a:pt x="85" y="3"/>
                  </a:lnTo>
                </a:path>
              </a:pathLst>
            </a:custGeom>
            <a:grpFill/>
            <a:ln w="38100" cap="rnd">
              <a:solidFill>
                <a:srgbClr val="FF0000"/>
              </a:solidFill>
              <a:round/>
              <a:headEnd type="none" w="sm" len="sm"/>
              <a:tailEnd type="none" w="sm" len="sm"/>
            </a:ln>
          </p:spPr>
          <p:txBody>
            <a:bodyPr/>
            <a:lstStyle/>
            <a:p>
              <a:pPr>
                <a:defRPr/>
              </a:pPr>
              <a:endParaRPr lang="en-US">
                <a:cs typeface="+mn-cs"/>
              </a:endParaRPr>
            </a:p>
          </p:txBody>
        </p:sp>
      </p:grpSp>
      <p:grpSp>
        <p:nvGrpSpPr>
          <p:cNvPr id="5" name="Group 113"/>
          <p:cNvGrpSpPr>
            <a:grpSpLocks/>
          </p:cNvGrpSpPr>
          <p:nvPr/>
        </p:nvGrpSpPr>
        <p:grpSpPr bwMode="auto">
          <a:xfrm>
            <a:off x="4394200" y="3576638"/>
            <a:ext cx="482600" cy="244475"/>
            <a:chOff x="3114" y="2253"/>
            <a:chExt cx="342" cy="154"/>
          </a:xfrm>
          <a:solidFill>
            <a:schemeClr val="bg1"/>
          </a:solidFill>
        </p:grpSpPr>
        <p:sp>
          <p:nvSpPr>
            <p:cNvPr id="204941" name="Freeform 114"/>
            <p:cNvSpPr>
              <a:spLocks/>
            </p:cNvSpPr>
            <p:nvPr/>
          </p:nvSpPr>
          <p:spPr bwMode="auto">
            <a:xfrm>
              <a:off x="3114" y="2253"/>
              <a:ext cx="116" cy="145"/>
            </a:xfrm>
            <a:custGeom>
              <a:avLst/>
              <a:gdLst>
                <a:gd name="T0" fmla="*/ 85 w 116"/>
                <a:gd name="T1" fmla="*/ 3 h 145"/>
                <a:gd name="T2" fmla="*/ 74 w 116"/>
                <a:gd name="T3" fmla="*/ 9 h 145"/>
                <a:gd name="T4" fmla="*/ 67 w 116"/>
                <a:gd name="T5" fmla="*/ 6 h 145"/>
                <a:gd name="T6" fmla="*/ 61 w 116"/>
                <a:gd name="T7" fmla="*/ 6 h 145"/>
                <a:gd name="T8" fmla="*/ 53 w 116"/>
                <a:gd name="T9" fmla="*/ 3 h 145"/>
                <a:gd name="T10" fmla="*/ 47 w 116"/>
                <a:gd name="T11" fmla="*/ 3 h 145"/>
                <a:gd name="T12" fmla="*/ 40 w 116"/>
                <a:gd name="T13" fmla="*/ 3 h 145"/>
                <a:gd name="T14" fmla="*/ 34 w 116"/>
                <a:gd name="T15" fmla="*/ 0 h 145"/>
                <a:gd name="T16" fmla="*/ 26 w 116"/>
                <a:gd name="T17" fmla="*/ 0 h 145"/>
                <a:gd name="T18" fmla="*/ 20 w 116"/>
                <a:gd name="T19" fmla="*/ 0 h 145"/>
                <a:gd name="T20" fmla="*/ 13 w 116"/>
                <a:gd name="T21" fmla="*/ 6 h 145"/>
                <a:gd name="T22" fmla="*/ 10 w 116"/>
                <a:gd name="T23" fmla="*/ 13 h 145"/>
                <a:gd name="T24" fmla="*/ 7 w 116"/>
                <a:gd name="T25" fmla="*/ 22 h 145"/>
                <a:gd name="T26" fmla="*/ 7 w 116"/>
                <a:gd name="T27" fmla="*/ 29 h 145"/>
                <a:gd name="T28" fmla="*/ 2 w 116"/>
                <a:gd name="T29" fmla="*/ 41 h 145"/>
                <a:gd name="T30" fmla="*/ 2 w 116"/>
                <a:gd name="T31" fmla="*/ 51 h 145"/>
                <a:gd name="T32" fmla="*/ 0 w 116"/>
                <a:gd name="T33" fmla="*/ 64 h 145"/>
                <a:gd name="T34" fmla="*/ 0 w 116"/>
                <a:gd name="T35" fmla="*/ 73 h 145"/>
                <a:gd name="T36" fmla="*/ 0 w 116"/>
                <a:gd name="T37" fmla="*/ 86 h 145"/>
                <a:gd name="T38" fmla="*/ 0 w 116"/>
                <a:gd name="T39" fmla="*/ 99 h 145"/>
                <a:gd name="T40" fmla="*/ 0 w 116"/>
                <a:gd name="T41" fmla="*/ 109 h 145"/>
                <a:gd name="T42" fmla="*/ 2 w 116"/>
                <a:gd name="T43" fmla="*/ 118 h 145"/>
                <a:gd name="T44" fmla="*/ 5 w 116"/>
                <a:gd name="T45" fmla="*/ 125 h 145"/>
                <a:gd name="T46" fmla="*/ 13 w 116"/>
                <a:gd name="T47" fmla="*/ 131 h 145"/>
                <a:gd name="T48" fmla="*/ 20 w 116"/>
                <a:gd name="T49" fmla="*/ 137 h 145"/>
                <a:gd name="T50" fmla="*/ 29 w 116"/>
                <a:gd name="T51" fmla="*/ 141 h 145"/>
                <a:gd name="T52" fmla="*/ 40 w 116"/>
                <a:gd name="T53" fmla="*/ 141 h 145"/>
                <a:gd name="T54" fmla="*/ 47 w 116"/>
                <a:gd name="T55" fmla="*/ 144 h 145"/>
                <a:gd name="T56" fmla="*/ 56 w 116"/>
                <a:gd name="T57" fmla="*/ 144 h 145"/>
                <a:gd name="T58" fmla="*/ 63 w 116"/>
                <a:gd name="T59" fmla="*/ 144 h 145"/>
                <a:gd name="T60" fmla="*/ 72 w 116"/>
                <a:gd name="T61" fmla="*/ 144 h 145"/>
                <a:gd name="T62" fmla="*/ 83 w 116"/>
                <a:gd name="T63" fmla="*/ 137 h 145"/>
                <a:gd name="T64" fmla="*/ 96 w 116"/>
                <a:gd name="T65" fmla="*/ 128 h 145"/>
                <a:gd name="T66" fmla="*/ 101 w 116"/>
                <a:gd name="T67" fmla="*/ 118 h 145"/>
                <a:gd name="T68" fmla="*/ 107 w 116"/>
                <a:gd name="T69" fmla="*/ 105 h 145"/>
                <a:gd name="T70" fmla="*/ 112 w 116"/>
                <a:gd name="T71" fmla="*/ 89 h 145"/>
                <a:gd name="T72" fmla="*/ 115 w 116"/>
                <a:gd name="T73" fmla="*/ 77 h 145"/>
                <a:gd name="T74" fmla="*/ 115 w 116"/>
                <a:gd name="T75" fmla="*/ 67 h 145"/>
                <a:gd name="T76" fmla="*/ 115 w 116"/>
                <a:gd name="T77" fmla="*/ 57 h 145"/>
                <a:gd name="T78" fmla="*/ 115 w 116"/>
                <a:gd name="T79" fmla="*/ 48 h 145"/>
                <a:gd name="T80" fmla="*/ 112 w 116"/>
                <a:gd name="T81" fmla="*/ 41 h 145"/>
                <a:gd name="T82" fmla="*/ 99 w 116"/>
                <a:gd name="T83" fmla="*/ 35 h 145"/>
                <a:gd name="T84" fmla="*/ 85 w 116"/>
                <a:gd name="T85" fmla="*/ 25 h 145"/>
                <a:gd name="T86" fmla="*/ 77 w 116"/>
                <a:gd name="T87" fmla="*/ 22 h 145"/>
                <a:gd name="T88" fmla="*/ 69 w 116"/>
                <a:gd name="T89" fmla="*/ 19 h 145"/>
                <a:gd name="T90" fmla="*/ 85 w 116"/>
                <a:gd name="T91" fmla="*/ 3 h 14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6"/>
                <a:gd name="T139" fmla="*/ 0 h 145"/>
                <a:gd name="T140" fmla="*/ 116 w 116"/>
                <a:gd name="T141" fmla="*/ 145 h 14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6" h="145">
                  <a:moveTo>
                    <a:pt x="85" y="3"/>
                  </a:moveTo>
                  <a:lnTo>
                    <a:pt x="74" y="9"/>
                  </a:lnTo>
                  <a:lnTo>
                    <a:pt x="67" y="6"/>
                  </a:lnTo>
                  <a:lnTo>
                    <a:pt x="61" y="6"/>
                  </a:lnTo>
                  <a:lnTo>
                    <a:pt x="53" y="3"/>
                  </a:lnTo>
                  <a:lnTo>
                    <a:pt x="47" y="3"/>
                  </a:lnTo>
                  <a:lnTo>
                    <a:pt x="40" y="3"/>
                  </a:lnTo>
                  <a:lnTo>
                    <a:pt x="34" y="0"/>
                  </a:lnTo>
                  <a:lnTo>
                    <a:pt x="26" y="0"/>
                  </a:lnTo>
                  <a:lnTo>
                    <a:pt x="20" y="0"/>
                  </a:lnTo>
                  <a:lnTo>
                    <a:pt x="13" y="6"/>
                  </a:lnTo>
                  <a:lnTo>
                    <a:pt x="10" y="13"/>
                  </a:lnTo>
                  <a:lnTo>
                    <a:pt x="7" y="22"/>
                  </a:lnTo>
                  <a:lnTo>
                    <a:pt x="7" y="29"/>
                  </a:lnTo>
                  <a:lnTo>
                    <a:pt x="2" y="41"/>
                  </a:lnTo>
                  <a:lnTo>
                    <a:pt x="2" y="51"/>
                  </a:lnTo>
                  <a:lnTo>
                    <a:pt x="0" y="64"/>
                  </a:lnTo>
                  <a:lnTo>
                    <a:pt x="0" y="73"/>
                  </a:lnTo>
                  <a:lnTo>
                    <a:pt x="0" y="86"/>
                  </a:lnTo>
                  <a:lnTo>
                    <a:pt x="0" y="99"/>
                  </a:lnTo>
                  <a:lnTo>
                    <a:pt x="0" y="109"/>
                  </a:lnTo>
                  <a:lnTo>
                    <a:pt x="2" y="118"/>
                  </a:lnTo>
                  <a:lnTo>
                    <a:pt x="5" y="125"/>
                  </a:lnTo>
                  <a:lnTo>
                    <a:pt x="13" y="131"/>
                  </a:lnTo>
                  <a:lnTo>
                    <a:pt x="20" y="137"/>
                  </a:lnTo>
                  <a:lnTo>
                    <a:pt x="29" y="141"/>
                  </a:lnTo>
                  <a:lnTo>
                    <a:pt x="40" y="141"/>
                  </a:lnTo>
                  <a:lnTo>
                    <a:pt x="47" y="144"/>
                  </a:lnTo>
                  <a:lnTo>
                    <a:pt x="56" y="144"/>
                  </a:lnTo>
                  <a:lnTo>
                    <a:pt x="63" y="144"/>
                  </a:lnTo>
                  <a:lnTo>
                    <a:pt x="72" y="144"/>
                  </a:lnTo>
                  <a:lnTo>
                    <a:pt x="83" y="137"/>
                  </a:lnTo>
                  <a:lnTo>
                    <a:pt x="96" y="128"/>
                  </a:lnTo>
                  <a:lnTo>
                    <a:pt x="101" y="118"/>
                  </a:lnTo>
                  <a:lnTo>
                    <a:pt x="107" y="105"/>
                  </a:lnTo>
                  <a:lnTo>
                    <a:pt x="112" y="89"/>
                  </a:lnTo>
                  <a:lnTo>
                    <a:pt x="115" y="77"/>
                  </a:lnTo>
                  <a:lnTo>
                    <a:pt x="115" y="67"/>
                  </a:lnTo>
                  <a:lnTo>
                    <a:pt x="115" y="57"/>
                  </a:lnTo>
                  <a:lnTo>
                    <a:pt x="115" y="48"/>
                  </a:lnTo>
                  <a:lnTo>
                    <a:pt x="112" y="41"/>
                  </a:lnTo>
                  <a:lnTo>
                    <a:pt x="99" y="35"/>
                  </a:lnTo>
                  <a:lnTo>
                    <a:pt x="85" y="25"/>
                  </a:lnTo>
                  <a:lnTo>
                    <a:pt x="77" y="22"/>
                  </a:lnTo>
                  <a:lnTo>
                    <a:pt x="69" y="19"/>
                  </a:lnTo>
                  <a:lnTo>
                    <a:pt x="85" y="3"/>
                  </a:lnTo>
                </a:path>
              </a:pathLst>
            </a:custGeom>
            <a:grpFill/>
            <a:ln w="38100" cap="rnd">
              <a:solidFill>
                <a:srgbClr val="FF0000"/>
              </a:solidFill>
              <a:round/>
              <a:headEnd type="none" w="sm" len="sm"/>
              <a:tailEnd type="none" w="sm" len="sm"/>
            </a:ln>
          </p:spPr>
          <p:txBody>
            <a:bodyPr/>
            <a:lstStyle/>
            <a:p>
              <a:pPr>
                <a:defRPr/>
              </a:pPr>
              <a:endParaRPr lang="en-US">
                <a:cs typeface="+mn-cs"/>
              </a:endParaRPr>
            </a:p>
          </p:txBody>
        </p:sp>
        <p:grpSp>
          <p:nvGrpSpPr>
            <p:cNvPr id="6" name="Group 115"/>
            <p:cNvGrpSpPr>
              <a:grpSpLocks/>
            </p:cNvGrpSpPr>
            <p:nvPr/>
          </p:nvGrpSpPr>
          <p:grpSpPr bwMode="auto">
            <a:xfrm>
              <a:off x="3323" y="2256"/>
              <a:ext cx="133" cy="151"/>
              <a:chOff x="3323" y="2256"/>
              <a:chExt cx="133" cy="151"/>
            </a:xfrm>
            <a:grpFill/>
          </p:grpSpPr>
          <p:sp>
            <p:nvSpPr>
              <p:cNvPr id="204943" name="Freeform 116"/>
              <p:cNvSpPr>
                <a:spLocks/>
              </p:cNvSpPr>
              <p:nvPr/>
            </p:nvSpPr>
            <p:spPr bwMode="auto">
              <a:xfrm>
                <a:off x="3344" y="2256"/>
                <a:ext cx="109" cy="145"/>
              </a:xfrm>
              <a:custGeom>
                <a:avLst/>
                <a:gdLst>
                  <a:gd name="T0" fmla="*/ 0 w 109"/>
                  <a:gd name="T1" fmla="*/ 7 h 145"/>
                  <a:gd name="T2" fmla="*/ 27 w 109"/>
                  <a:gd name="T3" fmla="*/ 0 h 145"/>
                  <a:gd name="T4" fmla="*/ 42 w 109"/>
                  <a:gd name="T5" fmla="*/ 27 h 145"/>
                  <a:gd name="T6" fmla="*/ 59 w 109"/>
                  <a:gd name="T7" fmla="*/ 48 h 145"/>
                  <a:gd name="T8" fmla="*/ 69 w 109"/>
                  <a:gd name="T9" fmla="*/ 68 h 145"/>
                  <a:gd name="T10" fmla="*/ 75 w 109"/>
                  <a:gd name="T11" fmla="*/ 95 h 145"/>
                  <a:gd name="T12" fmla="*/ 92 w 109"/>
                  <a:gd name="T13" fmla="*/ 124 h 145"/>
                  <a:gd name="T14" fmla="*/ 96 w 109"/>
                  <a:gd name="T15" fmla="*/ 144 h 145"/>
                  <a:gd name="T16" fmla="*/ 108 w 109"/>
                  <a:gd name="T17" fmla="*/ 144 h 1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9"/>
                  <a:gd name="T28" fmla="*/ 0 h 145"/>
                  <a:gd name="T29" fmla="*/ 109 w 109"/>
                  <a:gd name="T30" fmla="*/ 145 h 1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9" h="145">
                    <a:moveTo>
                      <a:pt x="0" y="7"/>
                    </a:moveTo>
                    <a:lnTo>
                      <a:pt x="27" y="0"/>
                    </a:lnTo>
                    <a:lnTo>
                      <a:pt x="42" y="27"/>
                    </a:lnTo>
                    <a:lnTo>
                      <a:pt x="59" y="48"/>
                    </a:lnTo>
                    <a:lnTo>
                      <a:pt x="69" y="68"/>
                    </a:lnTo>
                    <a:lnTo>
                      <a:pt x="75" y="95"/>
                    </a:lnTo>
                    <a:lnTo>
                      <a:pt x="92" y="124"/>
                    </a:lnTo>
                    <a:lnTo>
                      <a:pt x="96" y="144"/>
                    </a:lnTo>
                    <a:lnTo>
                      <a:pt x="108" y="144"/>
                    </a:lnTo>
                  </a:path>
                </a:pathLst>
              </a:custGeom>
              <a:grpFill/>
              <a:ln w="38100" cap="rnd">
                <a:solidFill>
                  <a:srgbClr val="FF0000"/>
                </a:solidFill>
                <a:round/>
                <a:headEnd type="none" w="sm" len="sm"/>
                <a:tailEnd type="none" w="sm" len="sm"/>
              </a:ln>
            </p:spPr>
            <p:txBody>
              <a:bodyPr/>
              <a:lstStyle/>
              <a:p>
                <a:pPr>
                  <a:defRPr/>
                </a:pPr>
                <a:endParaRPr lang="en-US">
                  <a:cs typeface="+mn-cs"/>
                </a:endParaRPr>
              </a:p>
            </p:txBody>
          </p:sp>
          <p:sp>
            <p:nvSpPr>
              <p:cNvPr id="204944" name="Freeform 117"/>
              <p:cNvSpPr>
                <a:spLocks/>
              </p:cNvSpPr>
              <p:nvPr/>
            </p:nvSpPr>
            <p:spPr bwMode="auto">
              <a:xfrm>
                <a:off x="3323" y="2256"/>
                <a:ext cx="133" cy="151"/>
              </a:xfrm>
              <a:custGeom>
                <a:avLst/>
                <a:gdLst>
                  <a:gd name="T0" fmla="*/ 21 w 133"/>
                  <a:gd name="T1" fmla="*/ 144 h 151"/>
                  <a:gd name="T2" fmla="*/ 0 w 133"/>
                  <a:gd name="T3" fmla="*/ 150 h 151"/>
                  <a:gd name="T4" fmla="*/ 21 w 133"/>
                  <a:gd name="T5" fmla="*/ 144 h 151"/>
                  <a:gd name="T6" fmla="*/ 27 w 133"/>
                  <a:gd name="T7" fmla="*/ 131 h 151"/>
                  <a:gd name="T8" fmla="*/ 35 w 133"/>
                  <a:gd name="T9" fmla="*/ 131 h 151"/>
                  <a:gd name="T10" fmla="*/ 39 w 133"/>
                  <a:gd name="T11" fmla="*/ 122 h 151"/>
                  <a:gd name="T12" fmla="*/ 45 w 133"/>
                  <a:gd name="T13" fmla="*/ 112 h 151"/>
                  <a:gd name="T14" fmla="*/ 53 w 133"/>
                  <a:gd name="T15" fmla="*/ 106 h 151"/>
                  <a:gd name="T16" fmla="*/ 60 w 133"/>
                  <a:gd name="T17" fmla="*/ 96 h 151"/>
                  <a:gd name="T18" fmla="*/ 68 w 133"/>
                  <a:gd name="T19" fmla="*/ 93 h 151"/>
                  <a:gd name="T20" fmla="*/ 71 w 133"/>
                  <a:gd name="T21" fmla="*/ 86 h 151"/>
                  <a:gd name="T22" fmla="*/ 81 w 133"/>
                  <a:gd name="T23" fmla="*/ 74 h 151"/>
                  <a:gd name="T24" fmla="*/ 89 w 133"/>
                  <a:gd name="T25" fmla="*/ 67 h 151"/>
                  <a:gd name="T26" fmla="*/ 92 w 133"/>
                  <a:gd name="T27" fmla="*/ 58 h 151"/>
                  <a:gd name="T28" fmla="*/ 96 w 133"/>
                  <a:gd name="T29" fmla="*/ 51 h 151"/>
                  <a:gd name="T30" fmla="*/ 104 w 133"/>
                  <a:gd name="T31" fmla="*/ 42 h 151"/>
                  <a:gd name="T32" fmla="*/ 107 w 133"/>
                  <a:gd name="T33" fmla="*/ 35 h 151"/>
                  <a:gd name="T34" fmla="*/ 114 w 133"/>
                  <a:gd name="T35" fmla="*/ 26 h 151"/>
                  <a:gd name="T36" fmla="*/ 117 w 133"/>
                  <a:gd name="T37" fmla="*/ 19 h 151"/>
                  <a:gd name="T38" fmla="*/ 125 w 133"/>
                  <a:gd name="T39" fmla="*/ 16 h 151"/>
                  <a:gd name="T40" fmla="*/ 132 w 133"/>
                  <a:gd name="T41" fmla="*/ 6 h 151"/>
                  <a:gd name="T42" fmla="*/ 128 w 133"/>
                  <a:gd name="T43" fmla="*/ 0 h 15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3"/>
                  <a:gd name="T67" fmla="*/ 0 h 151"/>
                  <a:gd name="T68" fmla="*/ 133 w 133"/>
                  <a:gd name="T69" fmla="*/ 151 h 15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3" h="151">
                    <a:moveTo>
                      <a:pt x="21" y="144"/>
                    </a:moveTo>
                    <a:lnTo>
                      <a:pt x="0" y="150"/>
                    </a:lnTo>
                    <a:lnTo>
                      <a:pt x="21" y="144"/>
                    </a:lnTo>
                    <a:lnTo>
                      <a:pt x="27" y="131"/>
                    </a:lnTo>
                    <a:lnTo>
                      <a:pt x="35" y="131"/>
                    </a:lnTo>
                    <a:lnTo>
                      <a:pt x="39" y="122"/>
                    </a:lnTo>
                    <a:lnTo>
                      <a:pt x="45" y="112"/>
                    </a:lnTo>
                    <a:lnTo>
                      <a:pt x="53" y="106"/>
                    </a:lnTo>
                    <a:lnTo>
                      <a:pt x="60" y="96"/>
                    </a:lnTo>
                    <a:lnTo>
                      <a:pt x="68" y="93"/>
                    </a:lnTo>
                    <a:lnTo>
                      <a:pt x="71" y="86"/>
                    </a:lnTo>
                    <a:lnTo>
                      <a:pt x="81" y="74"/>
                    </a:lnTo>
                    <a:lnTo>
                      <a:pt x="89" y="67"/>
                    </a:lnTo>
                    <a:lnTo>
                      <a:pt x="92" y="58"/>
                    </a:lnTo>
                    <a:lnTo>
                      <a:pt x="96" y="51"/>
                    </a:lnTo>
                    <a:lnTo>
                      <a:pt x="104" y="42"/>
                    </a:lnTo>
                    <a:lnTo>
                      <a:pt x="107" y="35"/>
                    </a:lnTo>
                    <a:lnTo>
                      <a:pt x="114" y="26"/>
                    </a:lnTo>
                    <a:lnTo>
                      <a:pt x="117" y="19"/>
                    </a:lnTo>
                    <a:lnTo>
                      <a:pt x="125" y="16"/>
                    </a:lnTo>
                    <a:lnTo>
                      <a:pt x="132" y="6"/>
                    </a:lnTo>
                    <a:lnTo>
                      <a:pt x="128" y="0"/>
                    </a:lnTo>
                  </a:path>
                </a:pathLst>
              </a:custGeom>
              <a:grpFill/>
              <a:ln w="38100" cap="rnd">
                <a:solidFill>
                  <a:srgbClr val="FF0000"/>
                </a:solidFill>
                <a:round/>
                <a:headEnd type="none" w="sm" len="sm"/>
                <a:tailEnd type="none" w="sm" len="sm"/>
              </a:ln>
            </p:spPr>
            <p:txBody>
              <a:bodyPr/>
              <a:lstStyle/>
              <a:p>
                <a:pPr>
                  <a:defRPr/>
                </a:pPr>
                <a:endParaRPr lang="en-US">
                  <a:cs typeface="+mn-cs"/>
                </a:endParaRPr>
              </a:p>
            </p:txBody>
          </p:sp>
        </p:grpSp>
      </p:grpSp>
      <p:grpSp>
        <p:nvGrpSpPr>
          <p:cNvPr id="7" name="Group 118"/>
          <p:cNvGrpSpPr>
            <a:grpSpLocks/>
          </p:cNvGrpSpPr>
          <p:nvPr/>
        </p:nvGrpSpPr>
        <p:grpSpPr bwMode="auto">
          <a:xfrm>
            <a:off x="4371975" y="4483100"/>
            <a:ext cx="474663" cy="261938"/>
            <a:chOff x="3098" y="2824"/>
            <a:chExt cx="337" cy="165"/>
          </a:xfrm>
          <a:solidFill>
            <a:schemeClr val="bg1"/>
          </a:solidFill>
        </p:grpSpPr>
        <p:grpSp>
          <p:nvGrpSpPr>
            <p:cNvPr id="8" name="Group 119"/>
            <p:cNvGrpSpPr>
              <a:grpSpLocks/>
            </p:cNvGrpSpPr>
            <p:nvPr/>
          </p:nvGrpSpPr>
          <p:grpSpPr bwMode="auto">
            <a:xfrm>
              <a:off x="3098" y="2825"/>
              <a:ext cx="145" cy="164"/>
              <a:chOff x="3098" y="2825"/>
              <a:chExt cx="145" cy="164"/>
            </a:xfrm>
            <a:grpFill/>
          </p:grpSpPr>
          <p:sp>
            <p:nvSpPr>
              <p:cNvPr id="204939" name="Freeform 120"/>
              <p:cNvSpPr>
                <a:spLocks/>
              </p:cNvSpPr>
              <p:nvPr/>
            </p:nvSpPr>
            <p:spPr bwMode="auto">
              <a:xfrm>
                <a:off x="3098" y="2832"/>
                <a:ext cx="145" cy="150"/>
              </a:xfrm>
              <a:custGeom>
                <a:avLst/>
                <a:gdLst>
                  <a:gd name="T0" fmla="*/ 0 w 145"/>
                  <a:gd name="T1" fmla="*/ 0 h 150"/>
                  <a:gd name="T2" fmla="*/ 24 w 145"/>
                  <a:gd name="T3" fmla="*/ 24 h 150"/>
                  <a:gd name="T4" fmla="*/ 38 w 145"/>
                  <a:gd name="T5" fmla="*/ 38 h 150"/>
                  <a:gd name="T6" fmla="*/ 53 w 145"/>
                  <a:gd name="T7" fmla="*/ 48 h 150"/>
                  <a:gd name="T8" fmla="*/ 62 w 145"/>
                  <a:gd name="T9" fmla="*/ 67 h 150"/>
                  <a:gd name="T10" fmla="*/ 77 w 145"/>
                  <a:gd name="T11" fmla="*/ 77 h 150"/>
                  <a:gd name="T12" fmla="*/ 86 w 145"/>
                  <a:gd name="T13" fmla="*/ 91 h 150"/>
                  <a:gd name="T14" fmla="*/ 101 w 145"/>
                  <a:gd name="T15" fmla="*/ 115 h 150"/>
                  <a:gd name="T16" fmla="*/ 110 w 145"/>
                  <a:gd name="T17" fmla="*/ 130 h 150"/>
                  <a:gd name="T18" fmla="*/ 125 w 145"/>
                  <a:gd name="T19" fmla="*/ 144 h 150"/>
                  <a:gd name="T20" fmla="*/ 139 w 145"/>
                  <a:gd name="T21" fmla="*/ 149 h 150"/>
                  <a:gd name="T22" fmla="*/ 144 w 145"/>
                  <a:gd name="T23" fmla="*/ 144 h 1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5"/>
                  <a:gd name="T37" fmla="*/ 0 h 150"/>
                  <a:gd name="T38" fmla="*/ 145 w 145"/>
                  <a:gd name="T39" fmla="*/ 150 h 1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5" h="150">
                    <a:moveTo>
                      <a:pt x="0" y="0"/>
                    </a:moveTo>
                    <a:lnTo>
                      <a:pt x="24" y="24"/>
                    </a:lnTo>
                    <a:lnTo>
                      <a:pt x="38" y="38"/>
                    </a:lnTo>
                    <a:lnTo>
                      <a:pt x="53" y="48"/>
                    </a:lnTo>
                    <a:lnTo>
                      <a:pt x="62" y="67"/>
                    </a:lnTo>
                    <a:lnTo>
                      <a:pt x="77" y="77"/>
                    </a:lnTo>
                    <a:lnTo>
                      <a:pt x="86" y="91"/>
                    </a:lnTo>
                    <a:lnTo>
                      <a:pt x="101" y="115"/>
                    </a:lnTo>
                    <a:lnTo>
                      <a:pt x="110" y="130"/>
                    </a:lnTo>
                    <a:lnTo>
                      <a:pt x="125" y="144"/>
                    </a:lnTo>
                    <a:lnTo>
                      <a:pt x="139" y="149"/>
                    </a:lnTo>
                    <a:lnTo>
                      <a:pt x="144" y="144"/>
                    </a:lnTo>
                  </a:path>
                </a:pathLst>
              </a:custGeom>
              <a:grpFill/>
              <a:ln w="38100" cap="rnd">
                <a:solidFill>
                  <a:srgbClr val="FF0000"/>
                </a:solidFill>
                <a:round/>
                <a:headEnd type="none" w="sm" len="sm"/>
                <a:tailEnd type="none" w="sm" len="sm"/>
              </a:ln>
            </p:spPr>
            <p:txBody>
              <a:bodyPr/>
              <a:lstStyle/>
              <a:p>
                <a:pPr>
                  <a:defRPr/>
                </a:pPr>
                <a:endParaRPr lang="en-US">
                  <a:cs typeface="+mn-cs"/>
                </a:endParaRPr>
              </a:p>
            </p:txBody>
          </p:sp>
          <p:sp>
            <p:nvSpPr>
              <p:cNvPr id="204940" name="Freeform 121"/>
              <p:cNvSpPr>
                <a:spLocks/>
              </p:cNvSpPr>
              <p:nvPr/>
            </p:nvSpPr>
            <p:spPr bwMode="auto">
              <a:xfrm>
                <a:off x="3107" y="2825"/>
                <a:ext cx="128" cy="164"/>
              </a:xfrm>
              <a:custGeom>
                <a:avLst/>
                <a:gdLst>
                  <a:gd name="T0" fmla="*/ 0 w 128"/>
                  <a:gd name="T1" fmla="*/ 163 h 164"/>
                  <a:gd name="T2" fmla="*/ 20 w 128"/>
                  <a:gd name="T3" fmla="*/ 135 h 164"/>
                  <a:gd name="T4" fmla="*/ 32 w 128"/>
                  <a:gd name="T5" fmla="*/ 119 h 164"/>
                  <a:gd name="T6" fmla="*/ 40 w 128"/>
                  <a:gd name="T7" fmla="*/ 103 h 164"/>
                  <a:gd name="T8" fmla="*/ 57 w 128"/>
                  <a:gd name="T9" fmla="*/ 91 h 164"/>
                  <a:gd name="T10" fmla="*/ 65 w 128"/>
                  <a:gd name="T11" fmla="*/ 75 h 164"/>
                  <a:gd name="T12" fmla="*/ 78 w 128"/>
                  <a:gd name="T13" fmla="*/ 65 h 164"/>
                  <a:gd name="T14" fmla="*/ 100 w 128"/>
                  <a:gd name="T15" fmla="*/ 47 h 164"/>
                  <a:gd name="T16" fmla="*/ 114 w 128"/>
                  <a:gd name="T17" fmla="*/ 35 h 164"/>
                  <a:gd name="T18" fmla="*/ 125 w 128"/>
                  <a:gd name="T19" fmla="*/ 19 h 164"/>
                  <a:gd name="T20" fmla="*/ 127 w 128"/>
                  <a:gd name="T21" fmla="*/ 4 h 164"/>
                  <a:gd name="T22" fmla="*/ 122 w 128"/>
                  <a:gd name="T23" fmla="*/ 0 h 1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8"/>
                  <a:gd name="T37" fmla="*/ 0 h 164"/>
                  <a:gd name="T38" fmla="*/ 128 w 128"/>
                  <a:gd name="T39" fmla="*/ 164 h 1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8" h="164">
                    <a:moveTo>
                      <a:pt x="0" y="163"/>
                    </a:moveTo>
                    <a:lnTo>
                      <a:pt x="20" y="135"/>
                    </a:lnTo>
                    <a:lnTo>
                      <a:pt x="32" y="119"/>
                    </a:lnTo>
                    <a:lnTo>
                      <a:pt x="40" y="103"/>
                    </a:lnTo>
                    <a:lnTo>
                      <a:pt x="57" y="91"/>
                    </a:lnTo>
                    <a:lnTo>
                      <a:pt x="65" y="75"/>
                    </a:lnTo>
                    <a:lnTo>
                      <a:pt x="78" y="65"/>
                    </a:lnTo>
                    <a:lnTo>
                      <a:pt x="100" y="47"/>
                    </a:lnTo>
                    <a:lnTo>
                      <a:pt x="114" y="35"/>
                    </a:lnTo>
                    <a:lnTo>
                      <a:pt x="125" y="19"/>
                    </a:lnTo>
                    <a:lnTo>
                      <a:pt x="127" y="4"/>
                    </a:lnTo>
                    <a:lnTo>
                      <a:pt x="122" y="0"/>
                    </a:lnTo>
                  </a:path>
                </a:pathLst>
              </a:custGeom>
              <a:grpFill/>
              <a:ln w="38100" cap="rnd">
                <a:solidFill>
                  <a:srgbClr val="FF0000"/>
                </a:solidFill>
                <a:round/>
                <a:headEnd type="none" w="sm" len="sm"/>
                <a:tailEnd type="none" w="sm" len="sm"/>
              </a:ln>
            </p:spPr>
            <p:txBody>
              <a:bodyPr/>
              <a:lstStyle/>
              <a:p>
                <a:pPr>
                  <a:defRPr/>
                </a:pPr>
                <a:endParaRPr lang="en-US">
                  <a:cs typeface="+mn-cs"/>
                </a:endParaRPr>
              </a:p>
            </p:txBody>
          </p:sp>
        </p:grpSp>
        <p:grpSp>
          <p:nvGrpSpPr>
            <p:cNvPr id="9" name="Group 122"/>
            <p:cNvGrpSpPr>
              <a:grpSpLocks/>
            </p:cNvGrpSpPr>
            <p:nvPr/>
          </p:nvGrpSpPr>
          <p:grpSpPr bwMode="auto">
            <a:xfrm>
              <a:off x="3290" y="2824"/>
              <a:ext cx="145" cy="164"/>
              <a:chOff x="3290" y="2824"/>
              <a:chExt cx="145" cy="164"/>
            </a:xfrm>
            <a:grpFill/>
          </p:grpSpPr>
          <p:sp>
            <p:nvSpPr>
              <p:cNvPr id="204937" name="Freeform 123"/>
              <p:cNvSpPr>
                <a:spLocks/>
              </p:cNvSpPr>
              <p:nvPr/>
            </p:nvSpPr>
            <p:spPr bwMode="auto">
              <a:xfrm>
                <a:off x="3290" y="2831"/>
                <a:ext cx="145" cy="150"/>
              </a:xfrm>
              <a:custGeom>
                <a:avLst/>
                <a:gdLst>
                  <a:gd name="T0" fmla="*/ 144 w 145"/>
                  <a:gd name="T1" fmla="*/ 149 h 150"/>
                  <a:gd name="T2" fmla="*/ 120 w 145"/>
                  <a:gd name="T3" fmla="*/ 125 h 150"/>
                  <a:gd name="T4" fmla="*/ 106 w 145"/>
                  <a:gd name="T5" fmla="*/ 111 h 150"/>
                  <a:gd name="T6" fmla="*/ 91 w 145"/>
                  <a:gd name="T7" fmla="*/ 101 h 150"/>
                  <a:gd name="T8" fmla="*/ 82 w 145"/>
                  <a:gd name="T9" fmla="*/ 82 h 150"/>
                  <a:gd name="T10" fmla="*/ 67 w 145"/>
                  <a:gd name="T11" fmla="*/ 72 h 150"/>
                  <a:gd name="T12" fmla="*/ 58 w 145"/>
                  <a:gd name="T13" fmla="*/ 58 h 150"/>
                  <a:gd name="T14" fmla="*/ 43 w 145"/>
                  <a:gd name="T15" fmla="*/ 34 h 150"/>
                  <a:gd name="T16" fmla="*/ 34 w 145"/>
                  <a:gd name="T17" fmla="*/ 19 h 150"/>
                  <a:gd name="T18" fmla="*/ 19 w 145"/>
                  <a:gd name="T19" fmla="*/ 5 h 150"/>
                  <a:gd name="T20" fmla="*/ 5 w 145"/>
                  <a:gd name="T21" fmla="*/ 0 h 150"/>
                  <a:gd name="T22" fmla="*/ 0 w 145"/>
                  <a:gd name="T23" fmla="*/ 5 h 1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5"/>
                  <a:gd name="T37" fmla="*/ 0 h 150"/>
                  <a:gd name="T38" fmla="*/ 145 w 145"/>
                  <a:gd name="T39" fmla="*/ 150 h 1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5" h="150">
                    <a:moveTo>
                      <a:pt x="144" y="149"/>
                    </a:moveTo>
                    <a:lnTo>
                      <a:pt x="120" y="125"/>
                    </a:lnTo>
                    <a:lnTo>
                      <a:pt x="106" y="111"/>
                    </a:lnTo>
                    <a:lnTo>
                      <a:pt x="91" y="101"/>
                    </a:lnTo>
                    <a:lnTo>
                      <a:pt x="82" y="82"/>
                    </a:lnTo>
                    <a:lnTo>
                      <a:pt x="67" y="72"/>
                    </a:lnTo>
                    <a:lnTo>
                      <a:pt x="58" y="58"/>
                    </a:lnTo>
                    <a:lnTo>
                      <a:pt x="43" y="34"/>
                    </a:lnTo>
                    <a:lnTo>
                      <a:pt x="34" y="19"/>
                    </a:lnTo>
                    <a:lnTo>
                      <a:pt x="19" y="5"/>
                    </a:lnTo>
                    <a:lnTo>
                      <a:pt x="5" y="0"/>
                    </a:lnTo>
                    <a:lnTo>
                      <a:pt x="0" y="5"/>
                    </a:lnTo>
                  </a:path>
                </a:pathLst>
              </a:custGeom>
              <a:grpFill/>
              <a:ln w="38100" cap="rnd">
                <a:solidFill>
                  <a:srgbClr val="FF0000"/>
                </a:solidFill>
                <a:round/>
                <a:headEnd type="none" w="sm" len="sm"/>
                <a:tailEnd type="none" w="sm" len="sm"/>
              </a:ln>
            </p:spPr>
            <p:txBody>
              <a:bodyPr/>
              <a:lstStyle/>
              <a:p>
                <a:pPr>
                  <a:defRPr/>
                </a:pPr>
                <a:endParaRPr lang="en-US">
                  <a:cs typeface="+mn-cs"/>
                </a:endParaRPr>
              </a:p>
            </p:txBody>
          </p:sp>
          <p:sp>
            <p:nvSpPr>
              <p:cNvPr id="204938" name="Freeform 124"/>
              <p:cNvSpPr>
                <a:spLocks/>
              </p:cNvSpPr>
              <p:nvPr/>
            </p:nvSpPr>
            <p:spPr bwMode="auto">
              <a:xfrm>
                <a:off x="3298" y="2824"/>
                <a:ext cx="128" cy="164"/>
              </a:xfrm>
              <a:custGeom>
                <a:avLst/>
                <a:gdLst>
                  <a:gd name="T0" fmla="*/ 127 w 128"/>
                  <a:gd name="T1" fmla="*/ 0 h 164"/>
                  <a:gd name="T2" fmla="*/ 107 w 128"/>
                  <a:gd name="T3" fmla="*/ 28 h 164"/>
                  <a:gd name="T4" fmla="*/ 95 w 128"/>
                  <a:gd name="T5" fmla="*/ 44 h 164"/>
                  <a:gd name="T6" fmla="*/ 87 w 128"/>
                  <a:gd name="T7" fmla="*/ 60 h 164"/>
                  <a:gd name="T8" fmla="*/ 70 w 128"/>
                  <a:gd name="T9" fmla="*/ 72 h 164"/>
                  <a:gd name="T10" fmla="*/ 62 w 128"/>
                  <a:gd name="T11" fmla="*/ 88 h 164"/>
                  <a:gd name="T12" fmla="*/ 49 w 128"/>
                  <a:gd name="T13" fmla="*/ 98 h 164"/>
                  <a:gd name="T14" fmla="*/ 27 w 128"/>
                  <a:gd name="T15" fmla="*/ 116 h 164"/>
                  <a:gd name="T16" fmla="*/ 13 w 128"/>
                  <a:gd name="T17" fmla="*/ 128 h 164"/>
                  <a:gd name="T18" fmla="*/ 2 w 128"/>
                  <a:gd name="T19" fmla="*/ 144 h 164"/>
                  <a:gd name="T20" fmla="*/ 0 w 128"/>
                  <a:gd name="T21" fmla="*/ 159 h 164"/>
                  <a:gd name="T22" fmla="*/ 5 w 128"/>
                  <a:gd name="T23" fmla="*/ 163 h 1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8"/>
                  <a:gd name="T37" fmla="*/ 0 h 164"/>
                  <a:gd name="T38" fmla="*/ 128 w 128"/>
                  <a:gd name="T39" fmla="*/ 164 h 1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8" h="164">
                    <a:moveTo>
                      <a:pt x="127" y="0"/>
                    </a:moveTo>
                    <a:lnTo>
                      <a:pt x="107" y="28"/>
                    </a:lnTo>
                    <a:lnTo>
                      <a:pt x="95" y="44"/>
                    </a:lnTo>
                    <a:lnTo>
                      <a:pt x="87" y="60"/>
                    </a:lnTo>
                    <a:lnTo>
                      <a:pt x="70" y="72"/>
                    </a:lnTo>
                    <a:lnTo>
                      <a:pt x="62" y="88"/>
                    </a:lnTo>
                    <a:lnTo>
                      <a:pt x="49" y="98"/>
                    </a:lnTo>
                    <a:lnTo>
                      <a:pt x="27" y="116"/>
                    </a:lnTo>
                    <a:lnTo>
                      <a:pt x="13" y="128"/>
                    </a:lnTo>
                    <a:lnTo>
                      <a:pt x="2" y="144"/>
                    </a:lnTo>
                    <a:lnTo>
                      <a:pt x="0" y="159"/>
                    </a:lnTo>
                    <a:lnTo>
                      <a:pt x="5" y="163"/>
                    </a:lnTo>
                  </a:path>
                </a:pathLst>
              </a:custGeom>
              <a:grpFill/>
              <a:ln w="38100" cap="rnd">
                <a:solidFill>
                  <a:srgbClr val="FF0000"/>
                </a:solidFill>
                <a:round/>
                <a:headEnd type="none" w="sm" len="sm"/>
                <a:tailEnd type="none" w="sm" len="sm"/>
              </a:ln>
            </p:spPr>
            <p:txBody>
              <a:bodyPr/>
              <a:lstStyle/>
              <a:p>
                <a:pPr>
                  <a:defRPr/>
                </a:pPr>
                <a:endParaRPr lang="en-US">
                  <a:cs typeface="+mn-cs"/>
                </a:endParaRPr>
              </a:p>
            </p:txBody>
          </p:sp>
        </p:grpSp>
      </p:grpSp>
      <p:grpSp>
        <p:nvGrpSpPr>
          <p:cNvPr id="10" name="Group 125"/>
          <p:cNvGrpSpPr>
            <a:grpSpLocks/>
          </p:cNvGrpSpPr>
          <p:nvPr/>
        </p:nvGrpSpPr>
        <p:grpSpPr bwMode="auto">
          <a:xfrm>
            <a:off x="5908675" y="2667000"/>
            <a:ext cx="458788" cy="239713"/>
            <a:chOff x="4187" y="1680"/>
            <a:chExt cx="325" cy="151"/>
          </a:xfrm>
          <a:solidFill>
            <a:schemeClr val="bg1"/>
          </a:solidFill>
        </p:grpSpPr>
        <p:grpSp>
          <p:nvGrpSpPr>
            <p:cNvPr id="11" name="Group 126"/>
            <p:cNvGrpSpPr>
              <a:grpSpLocks/>
            </p:cNvGrpSpPr>
            <p:nvPr/>
          </p:nvGrpSpPr>
          <p:grpSpPr bwMode="auto">
            <a:xfrm>
              <a:off x="4187" y="1680"/>
              <a:ext cx="133" cy="151"/>
              <a:chOff x="4187" y="1680"/>
              <a:chExt cx="133" cy="151"/>
            </a:xfrm>
            <a:grpFill/>
          </p:grpSpPr>
          <p:sp>
            <p:nvSpPr>
              <p:cNvPr id="204933" name="Freeform 127"/>
              <p:cNvSpPr>
                <a:spLocks/>
              </p:cNvSpPr>
              <p:nvPr/>
            </p:nvSpPr>
            <p:spPr bwMode="auto">
              <a:xfrm>
                <a:off x="4190" y="1685"/>
                <a:ext cx="109" cy="145"/>
              </a:xfrm>
              <a:custGeom>
                <a:avLst/>
                <a:gdLst>
                  <a:gd name="T0" fmla="*/ 108 w 109"/>
                  <a:gd name="T1" fmla="*/ 137 h 145"/>
                  <a:gd name="T2" fmla="*/ 81 w 109"/>
                  <a:gd name="T3" fmla="*/ 144 h 145"/>
                  <a:gd name="T4" fmla="*/ 65 w 109"/>
                  <a:gd name="T5" fmla="*/ 117 h 145"/>
                  <a:gd name="T6" fmla="*/ 48 w 109"/>
                  <a:gd name="T7" fmla="*/ 96 h 145"/>
                  <a:gd name="T8" fmla="*/ 38 w 109"/>
                  <a:gd name="T9" fmla="*/ 76 h 145"/>
                  <a:gd name="T10" fmla="*/ 33 w 109"/>
                  <a:gd name="T11" fmla="*/ 49 h 145"/>
                  <a:gd name="T12" fmla="*/ 16 w 109"/>
                  <a:gd name="T13" fmla="*/ 20 h 145"/>
                  <a:gd name="T14" fmla="*/ 11 w 109"/>
                  <a:gd name="T15" fmla="*/ 0 h 145"/>
                  <a:gd name="T16" fmla="*/ 0 w 109"/>
                  <a:gd name="T17" fmla="*/ 0 h 1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9"/>
                  <a:gd name="T28" fmla="*/ 0 h 145"/>
                  <a:gd name="T29" fmla="*/ 109 w 109"/>
                  <a:gd name="T30" fmla="*/ 145 h 1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9" h="145">
                    <a:moveTo>
                      <a:pt x="108" y="137"/>
                    </a:moveTo>
                    <a:lnTo>
                      <a:pt x="81" y="144"/>
                    </a:lnTo>
                    <a:lnTo>
                      <a:pt x="65" y="117"/>
                    </a:lnTo>
                    <a:lnTo>
                      <a:pt x="48" y="96"/>
                    </a:lnTo>
                    <a:lnTo>
                      <a:pt x="38" y="76"/>
                    </a:lnTo>
                    <a:lnTo>
                      <a:pt x="33" y="49"/>
                    </a:lnTo>
                    <a:lnTo>
                      <a:pt x="16" y="20"/>
                    </a:lnTo>
                    <a:lnTo>
                      <a:pt x="11" y="0"/>
                    </a:lnTo>
                    <a:lnTo>
                      <a:pt x="0" y="0"/>
                    </a:lnTo>
                  </a:path>
                </a:pathLst>
              </a:custGeom>
              <a:grpFill/>
              <a:ln w="38100" cap="rnd">
                <a:solidFill>
                  <a:srgbClr val="FF0000"/>
                </a:solidFill>
                <a:round/>
                <a:headEnd type="none" w="sm" len="sm"/>
                <a:tailEnd type="none" w="sm" len="sm"/>
              </a:ln>
            </p:spPr>
            <p:txBody>
              <a:bodyPr/>
              <a:lstStyle/>
              <a:p>
                <a:pPr>
                  <a:defRPr/>
                </a:pPr>
                <a:endParaRPr lang="en-US">
                  <a:cs typeface="+mn-cs"/>
                </a:endParaRPr>
              </a:p>
            </p:txBody>
          </p:sp>
          <p:sp>
            <p:nvSpPr>
              <p:cNvPr id="204934" name="Freeform 128"/>
              <p:cNvSpPr>
                <a:spLocks/>
              </p:cNvSpPr>
              <p:nvPr/>
            </p:nvSpPr>
            <p:spPr bwMode="auto">
              <a:xfrm>
                <a:off x="4187" y="1680"/>
                <a:ext cx="133" cy="151"/>
              </a:xfrm>
              <a:custGeom>
                <a:avLst/>
                <a:gdLst>
                  <a:gd name="T0" fmla="*/ 111 w 133"/>
                  <a:gd name="T1" fmla="*/ 6 h 151"/>
                  <a:gd name="T2" fmla="*/ 132 w 133"/>
                  <a:gd name="T3" fmla="*/ 0 h 151"/>
                  <a:gd name="T4" fmla="*/ 111 w 133"/>
                  <a:gd name="T5" fmla="*/ 6 h 151"/>
                  <a:gd name="T6" fmla="*/ 104 w 133"/>
                  <a:gd name="T7" fmla="*/ 19 h 151"/>
                  <a:gd name="T8" fmla="*/ 96 w 133"/>
                  <a:gd name="T9" fmla="*/ 19 h 151"/>
                  <a:gd name="T10" fmla="*/ 93 w 133"/>
                  <a:gd name="T11" fmla="*/ 28 h 151"/>
                  <a:gd name="T12" fmla="*/ 86 w 133"/>
                  <a:gd name="T13" fmla="*/ 38 h 151"/>
                  <a:gd name="T14" fmla="*/ 78 w 133"/>
                  <a:gd name="T15" fmla="*/ 44 h 151"/>
                  <a:gd name="T16" fmla="*/ 72 w 133"/>
                  <a:gd name="T17" fmla="*/ 54 h 151"/>
                  <a:gd name="T18" fmla="*/ 64 w 133"/>
                  <a:gd name="T19" fmla="*/ 57 h 151"/>
                  <a:gd name="T20" fmla="*/ 60 w 133"/>
                  <a:gd name="T21" fmla="*/ 64 h 151"/>
                  <a:gd name="T22" fmla="*/ 50 w 133"/>
                  <a:gd name="T23" fmla="*/ 76 h 151"/>
                  <a:gd name="T24" fmla="*/ 43 w 133"/>
                  <a:gd name="T25" fmla="*/ 83 h 151"/>
                  <a:gd name="T26" fmla="*/ 39 w 133"/>
                  <a:gd name="T27" fmla="*/ 92 h 151"/>
                  <a:gd name="T28" fmla="*/ 36 w 133"/>
                  <a:gd name="T29" fmla="*/ 99 h 151"/>
                  <a:gd name="T30" fmla="*/ 28 w 133"/>
                  <a:gd name="T31" fmla="*/ 108 h 151"/>
                  <a:gd name="T32" fmla="*/ 25 w 133"/>
                  <a:gd name="T33" fmla="*/ 115 h 151"/>
                  <a:gd name="T34" fmla="*/ 18 w 133"/>
                  <a:gd name="T35" fmla="*/ 124 h 151"/>
                  <a:gd name="T36" fmla="*/ 15 w 133"/>
                  <a:gd name="T37" fmla="*/ 131 h 151"/>
                  <a:gd name="T38" fmla="*/ 7 w 133"/>
                  <a:gd name="T39" fmla="*/ 134 h 151"/>
                  <a:gd name="T40" fmla="*/ 0 w 133"/>
                  <a:gd name="T41" fmla="*/ 144 h 151"/>
                  <a:gd name="T42" fmla="*/ 3 w 133"/>
                  <a:gd name="T43" fmla="*/ 150 h 15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3"/>
                  <a:gd name="T67" fmla="*/ 0 h 151"/>
                  <a:gd name="T68" fmla="*/ 133 w 133"/>
                  <a:gd name="T69" fmla="*/ 151 h 15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3" h="151">
                    <a:moveTo>
                      <a:pt x="111" y="6"/>
                    </a:moveTo>
                    <a:lnTo>
                      <a:pt x="132" y="0"/>
                    </a:lnTo>
                    <a:lnTo>
                      <a:pt x="111" y="6"/>
                    </a:lnTo>
                    <a:lnTo>
                      <a:pt x="104" y="19"/>
                    </a:lnTo>
                    <a:lnTo>
                      <a:pt x="96" y="19"/>
                    </a:lnTo>
                    <a:lnTo>
                      <a:pt x="93" y="28"/>
                    </a:lnTo>
                    <a:lnTo>
                      <a:pt x="86" y="38"/>
                    </a:lnTo>
                    <a:lnTo>
                      <a:pt x="78" y="44"/>
                    </a:lnTo>
                    <a:lnTo>
                      <a:pt x="72" y="54"/>
                    </a:lnTo>
                    <a:lnTo>
                      <a:pt x="64" y="57"/>
                    </a:lnTo>
                    <a:lnTo>
                      <a:pt x="60" y="64"/>
                    </a:lnTo>
                    <a:lnTo>
                      <a:pt x="50" y="76"/>
                    </a:lnTo>
                    <a:lnTo>
                      <a:pt x="43" y="83"/>
                    </a:lnTo>
                    <a:lnTo>
                      <a:pt x="39" y="92"/>
                    </a:lnTo>
                    <a:lnTo>
                      <a:pt x="36" y="99"/>
                    </a:lnTo>
                    <a:lnTo>
                      <a:pt x="28" y="108"/>
                    </a:lnTo>
                    <a:lnTo>
                      <a:pt x="25" y="115"/>
                    </a:lnTo>
                    <a:lnTo>
                      <a:pt x="18" y="124"/>
                    </a:lnTo>
                    <a:lnTo>
                      <a:pt x="15" y="131"/>
                    </a:lnTo>
                    <a:lnTo>
                      <a:pt x="7" y="134"/>
                    </a:lnTo>
                    <a:lnTo>
                      <a:pt x="0" y="144"/>
                    </a:lnTo>
                    <a:lnTo>
                      <a:pt x="3" y="150"/>
                    </a:lnTo>
                  </a:path>
                </a:pathLst>
              </a:custGeom>
              <a:grpFill/>
              <a:ln w="38100" cap="rnd">
                <a:solidFill>
                  <a:srgbClr val="FF0000"/>
                </a:solidFill>
                <a:round/>
                <a:headEnd type="none" w="sm" len="sm"/>
                <a:tailEnd type="none" w="sm" len="sm"/>
              </a:ln>
            </p:spPr>
            <p:txBody>
              <a:bodyPr/>
              <a:lstStyle/>
              <a:p>
                <a:pPr>
                  <a:defRPr/>
                </a:pPr>
                <a:endParaRPr lang="en-US">
                  <a:cs typeface="+mn-cs"/>
                </a:endParaRPr>
              </a:p>
            </p:txBody>
          </p:sp>
        </p:grpSp>
        <p:grpSp>
          <p:nvGrpSpPr>
            <p:cNvPr id="12" name="Group 129"/>
            <p:cNvGrpSpPr>
              <a:grpSpLocks/>
            </p:cNvGrpSpPr>
            <p:nvPr/>
          </p:nvGrpSpPr>
          <p:grpSpPr bwMode="auto">
            <a:xfrm>
              <a:off x="4379" y="1680"/>
              <a:ext cx="133" cy="151"/>
              <a:chOff x="4379" y="1680"/>
              <a:chExt cx="133" cy="151"/>
            </a:xfrm>
            <a:grpFill/>
          </p:grpSpPr>
          <p:sp>
            <p:nvSpPr>
              <p:cNvPr id="204931" name="Freeform 130"/>
              <p:cNvSpPr>
                <a:spLocks/>
              </p:cNvSpPr>
              <p:nvPr/>
            </p:nvSpPr>
            <p:spPr bwMode="auto">
              <a:xfrm>
                <a:off x="4400" y="1680"/>
                <a:ext cx="109" cy="145"/>
              </a:xfrm>
              <a:custGeom>
                <a:avLst/>
                <a:gdLst>
                  <a:gd name="T0" fmla="*/ 0 w 109"/>
                  <a:gd name="T1" fmla="*/ 7 h 145"/>
                  <a:gd name="T2" fmla="*/ 27 w 109"/>
                  <a:gd name="T3" fmla="*/ 0 h 145"/>
                  <a:gd name="T4" fmla="*/ 42 w 109"/>
                  <a:gd name="T5" fmla="*/ 27 h 145"/>
                  <a:gd name="T6" fmla="*/ 59 w 109"/>
                  <a:gd name="T7" fmla="*/ 48 h 145"/>
                  <a:gd name="T8" fmla="*/ 69 w 109"/>
                  <a:gd name="T9" fmla="*/ 68 h 145"/>
                  <a:gd name="T10" fmla="*/ 75 w 109"/>
                  <a:gd name="T11" fmla="*/ 95 h 145"/>
                  <a:gd name="T12" fmla="*/ 92 w 109"/>
                  <a:gd name="T13" fmla="*/ 124 h 145"/>
                  <a:gd name="T14" fmla="*/ 96 w 109"/>
                  <a:gd name="T15" fmla="*/ 144 h 145"/>
                  <a:gd name="T16" fmla="*/ 108 w 109"/>
                  <a:gd name="T17" fmla="*/ 144 h 1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9"/>
                  <a:gd name="T28" fmla="*/ 0 h 145"/>
                  <a:gd name="T29" fmla="*/ 109 w 109"/>
                  <a:gd name="T30" fmla="*/ 145 h 1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9" h="145">
                    <a:moveTo>
                      <a:pt x="0" y="7"/>
                    </a:moveTo>
                    <a:lnTo>
                      <a:pt x="27" y="0"/>
                    </a:lnTo>
                    <a:lnTo>
                      <a:pt x="42" y="27"/>
                    </a:lnTo>
                    <a:lnTo>
                      <a:pt x="59" y="48"/>
                    </a:lnTo>
                    <a:lnTo>
                      <a:pt x="69" y="68"/>
                    </a:lnTo>
                    <a:lnTo>
                      <a:pt x="75" y="95"/>
                    </a:lnTo>
                    <a:lnTo>
                      <a:pt x="92" y="124"/>
                    </a:lnTo>
                    <a:lnTo>
                      <a:pt x="96" y="144"/>
                    </a:lnTo>
                    <a:lnTo>
                      <a:pt x="108" y="144"/>
                    </a:lnTo>
                  </a:path>
                </a:pathLst>
              </a:custGeom>
              <a:grpFill/>
              <a:ln w="38100" cap="rnd">
                <a:solidFill>
                  <a:srgbClr val="FF0000"/>
                </a:solidFill>
                <a:round/>
                <a:headEnd type="none" w="sm" len="sm"/>
                <a:tailEnd type="none" w="sm" len="sm"/>
              </a:ln>
            </p:spPr>
            <p:txBody>
              <a:bodyPr/>
              <a:lstStyle/>
              <a:p>
                <a:pPr>
                  <a:defRPr/>
                </a:pPr>
                <a:endParaRPr lang="en-US">
                  <a:cs typeface="+mn-cs"/>
                </a:endParaRPr>
              </a:p>
            </p:txBody>
          </p:sp>
          <p:sp>
            <p:nvSpPr>
              <p:cNvPr id="204932" name="Freeform 131"/>
              <p:cNvSpPr>
                <a:spLocks/>
              </p:cNvSpPr>
              <p:nvPr/>
            </p:nvSpPr>
            <p:spPr bwMode="auto">
              <a:xfrm>
                <a:off x="4379" y="1680"/>
                <a:ext cx="133" cy="151"/>
              </a:xfrm>
              <a:custGeom>
                <a:avLst/>
                <a:gdLst>
                  <a:gd name="T0" fmla="*/ 21 w 133"/>
                  <a:gd name="T1" fmla="*/ 144 h 151"/>
                  <a:gd name="T2" fmla="*/ 0 w 133"/>
                  <a:gd name="T3" fmla="*/ 150 h 151"/>
                  <a:gd name="T4" fmla="*/ 21 w 133"/>
                  <a:gd name="T5" fmla="*/ 144 h 151"/>
                  <a:gd name="T6" fmla="*/ 27 w 133"/>
                  <a:gd name="T7" fmla="*/ 131 h 151"/>
                  <a:gd name="T8" fmla="*/ 35 w 133"/>
                  <a:gd name="T9" fmla="*/ 131 h 151"/>
                  <a:gd name="T10" fmla="*/ 39 w 133"/>
                  <a:gd name="T11" fmla="*/ 122 h 151"/>
                  <a:gd name="T12" fmla="*/ 45 w 133"/>
                  <a:gd name="T13" fmla="*/ 112 h 151"/>
                  <a:gd name="T14" fmla="*/ 53 w 133"/>
                  <a:gd name="T15" fmla="*/ 106 h 151"/>
                  <a:gd name="T16" fmla="*/ 60 w 133"/>
                  <a:gd name="T17" fmla="*/ 96 h 151"/>
                  <a:gd name="T18" fmla="*/ 68 w 133"/>
                  <a:gd name="T19" fmla="*/ 93 h 151"/>
                  <a:gd name="T20" fmla="*/ 71 w 133"/>
                  <a:gd name="T21" fmla="*/ 86 h 151"/>
                  <a:gd name="T22" fmla="*/ 81 w 133"/>
                  <a:gd name="T23" fmla="*/ 74 h 151"/>
                  <a:gd name="T24" fmla="*/ 89 w 133"/>
                  <a:gd name="T25" fmla="*/ 67 h 151"/>
                  <a:gd name="T26" fmla="*/ 92 w 133"/>
                  <a:gd name="T27" fmla="*/ 58 h 151"/>
                  <a:gd name="T28" fmla="*/ 96 w 133"/>
                  <a:gd name="T29" fmla="*/ 51 h 151"/>
                  <a:gd name="T30" fmla="*/ 104 w 133"/>
                  <a:gd name="T31" fmla="*/ 42 h 151"/>
                  <a:gd name="T32" fmla="*/ 107 w 133"/>
                  <a:gd name="T33" fmla="*/ 35 h 151"/>
                  <a:gd name="T34" fmla="*/ 114 w 133"/>
                  <a:gd name="T35" fmla="*/ 26 h 151"/>
                  <a:gd name="T36" fmla="*/ 117 w 133"/>
                  <a:gd name="T37" fmla="*/ 19 h 151"/>
                  <a:gd name="T38" fmla="*/ 125 w 133"/>
                  <a:gd name="T39" fmla="*/ 16 h 151"/>
                  <a:gd name="T40" fmla="*/ 132 w 133"/>
                  <a:gd name="T41" fmla="*/ 6 h 151"/>
                  <a:gd name="T42" fmla="*/ 128 w 133"/>
                  <a:gd name="T43" fmla="*/ 0 h 15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3"/>
                  <a:gd name="T67" fmla="*/ 0 h 151"/>
                  <a:gd name="T68" fmla="*/ 133 w 133"/>
                  <a:gd name="T69" fmla="*/ 151 h 15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3" h="151">
                    <a:moveTo>
                      <a:pt x="21" y="144"/>
                    </a:moveTo>
                    <a:lnTo>
                      <a:pt x="0" y="150"/>
                    </a:lnTo>
                    <a:lnTo>
                      <a:pt x="21" y="144"/>
                    </a:lnTo>
                    <a:lnTo>
                      <a:pt x="27" y="131"/>
                    </a:lnTo>
                    <a:lnTo>
                      <a:pt x="35" y="131"/>
                    </a:lnTo>
                    <a:lnTo>
                      <a:pt x="39" y="122"/>
                    </a:lnTo>
                    <a:lnTo>
                      <a:pt x="45" y="112"/>
                    </a:lnTo>
                    <a:lnTo>
                      <a:pt x="53" y="106"/>
                    </a:lnTo>
                    <a:lnTo>
                      <a:pt x="60" y="96"/>
                    </a:lnTo>
                    <a:lnTo>
                      <a:pt x="68" y="93"/>
                    </a:lnTo>
                    <a:lnTo>
                      <a:pt x="71" y="86"/>
                    </a:lnTo>
                    <a:lnTo>
                      <a:pt x="81" y="74"/>
                    </a:lnTo>
                    <a:lnTo>
                      <a:pt x="89" y="67"/>
                    </a:lnTo>
                    <a:lnTo>
                      <a:pt x="92" y="58"/>
                    </a:lnTo>
                    <a:lnTo>
                      <a:pt x="96" y="51"/>
                    </a:lnTo>
                    <a:lnTo>
                      <a:pt x="104" y="42"/>
                    </a:lnTo>
                    <a:lnTo>
                      <a:pt x="107" y="35"/>
                    </a:lnTo>
                    <a:lnTo>
                      <a:pt x="114" y="26"/>
                    </a:lnTo>
                    <a:lnTo>
                      <a:pt x="117" y="19"/>
                    </a:lnTo>
                    <a:lnTo>
                      <a:pt x="125" y="16"/>
                    </a:lnTo>
                    <a:lnTo>
                      <a:pt x="132" y="6"/>
                    </a:lnTo>
                    <a:lnTo>
                      <a:pt x="128" y="0"/>
                    </a:lnTo>
                  </a:path>
                </a:pathLst>
              </a:custGeom>
              <a:grpFill/>
              <a:ln w="38100" cap="rnd">
                <a:solidFill>
                  <a:srgbClr val="FF0000"/>
                </a:solidFill>
                <a:round/>
                <a:headEnd type="none" w="sm" len="sm"/>
                <a:tailEnd type="none" w="sm" len="sm"/>
              </a:ln>
            </p:spPr>
            <p:txBody>
              <a:bodyPr/>
              <a:lstStyle/>
              <a:p>
                <a:pPr>
                  <a:defRPr/>
                </a:pPr>
                <a:endParaRPr lang="en-US">
                  <a:cs typeface="+mn-cs"/>
                </a:endParaRPr>
              </a:p>
            </p:txBody>
          </p:sp>
        </p:grpSp>
      </p:grpSp>
      <p:grpSp>
        <p:nvGrpSpPr>
          <p:cNvPr id="13" name="Group 132"/>
          <p:cNvGrpSpPr>
            <a:grpSpLocks/>
          </p:cNvGrpSpPr>
          <p:nvPr/>
        </p:nvGrpSpPr>
        <p:grpSpPr bwMode="auto">
          <a:xfrm>
            <a:off x="5116513" y="2662238"/>
            <a:ext cx="512762" cy="2997200"/>
            <a:chOff x="3626" y="1677"/>
            <a:chExt cx="363" cy="1888"/>
          </a:xfrm>
          <a:solidFill>
            <a:schemeClr val="bg1"/>
          </a:solidFill>
        </p:grpSpPr>
        <p:grpSp>
          <p:nvGrpSpPr>
            <p:cNvPr id="14" name="Group 133"/>
            <p:cNvGrpSpPr>
              <a:grpSpLocks/>
            </p:cNvGrpSpPr>
            <p:nvPr/>
          </p:nvGrpSpPr>
          <p:grpSpPr bwMode="auto">
            <a:xfrm>
              <a:off x="3626" y="2253"/>
              <a:ext cx="346" cy="154"/>
              <a:chOff x="3626" y="2253"/>
              <a:chExt cx="346" cy="154"/>
            </a:xfrm>
            <a:grpFill/>
          </p:grpSpPr>
          <p:grpSp>
            <p:nvGrpSpPr>
              <p:cNvPr id="15" name="Group 134"/>
              <p:cNvGrpSpPr>
                <a:grpSpLocks/>
              </p:cNvGrpSpPr>
              <p:nvPr/>
            </p:nvGrpSpPr>
            <p:grpSpPr bwMode="auto">
              <a:xfrm>
                <a:off x="3626" y="2256"/>
                <a:ext cx="133" cy="151"/>
                <a:chOff x="3626" y="2256"/>
                <a:chExt cx="133" cy="151"/>
              </a:xfrm>
              <a:grpFill/>
            </p:grpSpPr>
            <p:sp>
              <p:nvSpPr>
                <p:cNvPr id="204927" name="Freeform 135"/>
                <p:cNvSpPr>
                  <a:spLocks/>
                </p:cNvSpPr>
                <p:nvPr/>
              </p:nvSpPr>
              <p:spPr bwMode="auto">
                <a:xfrm>
                  <a:off x="3647" y="2261"/>
                  <a:ext cx="109" cy="145"/>
                </a:xfrm>
                <a:custGeom>
                  <a:avLst/>
                  <a:gdLst>
                    <a:gd name="T0" fmla="*/ 0 w 109"/>
                    <a:gd name="T1" fmla="*/ 137 h 145"/>
                    <a:gd name="T2" fmla="*/ 27 w 109"/>
                    <a:gd name="T3" fmla="*/ 144 h 145"/>
                    <a:gd name="T4" fmla="*/ 42 w 109"/>
                    <a:gd name="T5" fmla="*/ 117 h 145"/>
                    <a:gd name="T6" fmla="*/ 59 w 109"/>
                    <a:gd name="T7" fmla="*/ 96 h 145"/>
                    <a:gd name="T8" fmla="*/ 69 w 109"/>
                    <a:gd name="T9" fmla="*/ 76 h 145"/>
                    <a:gd name="T10" fmla="*/ 75 w 109"/>
                    <a:gd name="T11" fmla="*/ 49 h 145"/>
                    <a:gd name="T12" fmla="*/ 92 w 109"/>
                    <a:gd name="T13" fmla="*/ 20 h 145"/>
                    <a:gd name="T14" fmla="*/ 96 w 109"/>
                    <a:gd name="T15" fmla="*/ 0 h 145"/>
                    <a:gd name="T16" fmla="*/ 108 w 109"/>
                    <a:gd name="T17" fmla="*/ 0 h 1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9"/>
                    <a:gd name="T28" fmla="*/ 0 h 145"/>
                    <a:gd name="T29" fmla="*/ 109 w 109"/>
                    <a:gd name="T30" fmla="*/ 145 h 1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9" h="145">
                      <a:moveTo>
                        <a:pt x="0" y="137"/>
                      </a:moveTo>
                      <a:lnTo>
                        <a:pt x="27" y="144"/>
                      </a:lnTo>
                      <a:lnTo>
                        <a:pt x="42" y="117"/>
                      </a:lnTo>
                      <a:lnTo>
                        <a:pt x="59" y="96"/>
                      </a:lnTo>
                      <a:lnTo>
                        <a:pt x="69" y="76"/>
                      </a:lnTo>
                      <a:lnTo>
                        <a:pt x="75" y="49"/>
                      </a:lnTo>
                      <a:lnTo>
                        <a:pt x="92" y="20"/>
                      </a:lnTo>
                      <a:lnTo>
                        <a:pt x="96" y="0"/>
                      </a:lnTo>
                      <a:lnTo>
                        <a:pt x="108" y="0"/>
                      </a:lnTo>
                    </a:path>
                  </a:pathLst>
                </a:custGeom>
                <a:grpFill/>
                <a:ln w="38100" cap="rnd">
                  <a:solidFill>
                    <a:srgbClr val="FF0000"/>
                  </a:solidFill>
                  <a:round/>
                  <a:headEnd type="none" w="sm" len="sm"/>
                  <a:tailEnd type="none" w="sm" len="sm"/>
                </a:ln>
              </p:spPr>
              <p:txBody>
                <a:bodyPr/>
                <a:lstStyle/>
                <a:p>
                  <a:pPr>
                    <a:defRPr/>
                  </a:pPr>
                  <a:endParaRPr lang="en-US">
                    <a:cs typeface="+mn-cs"/>
                  </a:endParaRPr>
                </a:p>
              </p:txBody>
            </p:sp>
            <p:sp>
              <p:nvSpPr>
                <p:cNvPr id="204928" name="Freeform 136"/>
                <p:cNvSpPr>
                  <a:spLocks/>
                </p:cNvSpPr>
                <p:nvPr/>
              </p:nvSpPr>
              <p:spPr bwMode="auto">
                <a:xfrm>
                  <a:off x="3626" y="2256"/>
                  <a:ext cx="133" cy="151"/>
                </a:xfrm>
                <a:custGeom>
                  <a:avLst/>
                  <a:gdLst>
                    <a:gd name="T0" fmla="*/ 21 w 133"/>
                    <a:gd name="T1" fmla="*/ 6 h 151"/>
                    <a:gd name="T2" fmla="*/ 0 w 133"/>
                    <a:gd name="T3" fmla="*/ 0 h 151"/>
                    <a:gd name="T4" fmla="*/ 21 w 133"/>
                    <a:gd name="T5" fmla="*/ 6 h 151"/>
                    <a:gd name="T6" fmla="*/ 27 w 133"/>
                    <a:gd name="T7" fmla="*/ 19 h 151"/>
                    <a:gd name="T8" fmla="*/ 35 w 133"/>
                    <a:gd name="T9" fmla="*/ 19 h 151"/>
                    <a:gd name="T10" fmla="*/ 39 w 133"/>
                    <a:gd name="T11" fmla="*/ 28 h 151"/>
                    <a:gd name="T12" fmla="*/ 45 w 133"/>
                    <a:gd name="T13" fmla="*/ 38 h 151"/>
                    <a:gd name="T14" fmla="*/ 53 w 133"/>
                    <a:gd name="T15" fmla="*/ 44 h 151"/>
                    <a:gd name="T16" fmla="*/ 60 w 133"/>
                    <a:gd name="T17" fmla="*/ 54 h 151"/>
                    <a:gd name="T18" fmla="*/ 68 w 133"/>
                    <a:gd name="T19" fmla="*/ 57 h 151"/>
                    <a:gd name="T20" fmla="*/ 71 w 133"/>
                    <a:gd name="T21" fmla="*/ 64 h 151"/>
                    <a:gd name="T22" fmla="*/ 81 w 133"/>
                    <a:gd name="T23" fmla="*/ 76 h 151"/>
                    <a:gd name="T24" fmla="*/ 89 w 133"/>
                    <a:gd name="T25" fmla="*/ 83 h 151"/>
                    <a:gd name="T26" fmla="*/ 92 w 133"/>
                    <a:gd name="T27" fmla="*/ 92 h 151"/>
                    <a:gd name="T28" fmla="*/ 96 w 133"/>
                    <a:gd name="T29" fmla="*/ 99 h 151"/>
                    <a:gd name="T30" fmla="*/ 104 w 133"/>
                    <a:gd name="T31" fmla="*/ 108 h 151"/>
                    <a:gd name="T32" fmla="*/ 107 w 133"/>
                    <a:gd name="T33" fmla="*/ 115 h 151"/>
                    <a:gd name="T34" fmla="*/ 114 w 133"/>
                    <a:gd name="T35" fmla="*/ 124 h 151"/>
                    <a:gd name="T36" fmla="*/ 117 w 133"/>
                    <a:gd name="T37" fmla="*/ 131 h 151"/>
                    <a:gd name="T38" fmla="*/ 125 w 133"/>
                    <a:gd name="T39" fmla="*/ 134 h 151"/>
                    <a:gd name="T40" fmla="*/ 132 w 133"/>
                    <a:gd name="T41" fmla="*/ 144 h 151"/>
                    <a:gd name="T42" fmla="*/ 128 w 133"/>
                    <a:gd name="T43" fmla="*/ 150 h 15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3"/>
                    <a:gd name="T67" fmla="*/ 0 h 151"/>
                    <a:gd name="T68" fmla="*/ 133 w 133"/>
                    <a:gd name="T69" fmla="*/ 151 h 15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3" h="151">
                      <a:moveTo>
                        <a:pt x="21" y="6"/>
                      </a:moveTo>
                      <a:lnTo>
                        <a:pt x="0" y="0"/>
                      </a:lnTo>
                      <a:lnTo>
                        <a:pt x="21" y="6"/>
                      </a:lnTo>
                      <a:lnTo>
                        <a:pt x="27" y="19"/>
                      </a:lnTo>
                      <a:lnTo>
                        <a:pt x="35" y="19"/>
                      </a:lnTo>
                      <a:lnTo>
                        <a:pt x="39" y="28"/>
                      </a:lnTo>
                      <a:lnTo>
                        <a:pt x="45" y="38"/>
                      </a:lnTo>
                      <a:lnTo>
                        <a:pt x="53" y="44"/>
                      </a:lnTo>
                      <a:lnTo>
                        <a:pt x="60" y="54"/>
                      </a:lnTo>
                      <a:lnTo>
                        <a:pt x="68" y="57"/>
                      </a:lnTo>
                      <a:lnTo>
                        <a:pt x="71" y="64"/>
                      </a:lnTo>
                      <a:lnTo>
                        <a:pt x="81" y="76"/>
                      </a:lnTo>
                      <a:lnTo>
                        <a:pt x="89" y="83"/>
                      </a:lnTo>
                      <a:lnTo>
                        <a:pt x="92" y="92"/>
                      </a:lnTo>
                      <a:lnTo>
                        <a:pt x="96" y="99"/>
                      </a:lnTo>
                      <a:lnTo>
                        <a:pt x="104" y="108"/>
                      </a:lnTo>
                      <a:lnTo>
                        <a:pt x="107" y="115"/>
                      </a:lnTo>
                      <a:lnTo>
                        <a:pt x="114" y="124"/>
                      </a:lnTo>
                      <a:lnTo>
                        <a:pt x="117" y="131"/>
                      </a:lnTo>
                      <a:lnTo>
                        <a:pt x="125" y="134"/>
                      </a:lnTo>
                      <a:lnTo>
                        <a:pt x="132" y="144"/>
                      </a:lnTo>
                      <a:lnTo>
                        <a:pt x="128" y="150"/>
                      </a:lnTo>
                    </a:path>
                  </a:pathLst>
                </a:custGeom>
                <a:grpFill/>
                <a:ln w="38100" cap="rnd">
                  <a:solidFill>
                    <a:srgbClr val="FF0000"/>
                  </a:solidFill>
                  <a:round/>
                  <a:headEnd type="none" w="sm" len="sm"/>
                  <a:tailEnd type="none" w="sm" len="sm"/>
                </a:ln>
              </p:spPr>
              <p:txBody>
                <a:bodyPr/>
                <a:lstStyle/>
                <a:p>
                  <a:pPr>
                    <a:defRPr/>
                  </a:pPr>
                  <a:endParaRPr lang="en-US">
                    <a:cs typeface="+mn-cs"/>
                  </a:endParaRPr>
                </a:p>
              </p:txBody>
            </p:sp>
          </p:grpSp>
          <p:sp>
            <p:nvSpPr>
              <p:cNvPr id="204926" name="Freeform 137"/>
              <p:cNvSpPr>
                <a:spLocks/>
              </p:cNvSpPr>
              <p:nvPr/>
            </p:nvSpPr>
            <p:spPr bwMode="auto">
              <a:xfrm>
                <a:off x="3856" y="2253"/>
                <a:ext cx="116" cy="145"/>
              </a:xfrm>
              <a:custGeom>
                <a:avLst/>
                <a:gdLst>
                  <a:gd name="T0" fmla="*/ 85 w 116"/>
                  <a:gd name="T1" fmla="*/ 141 h 145"/>
                  <a:gd name="T2" fmla="*/ 75 w 116"/>
                  <a:gd name="T3" fmla="*/ 135 h 145"/>
                  <a:gd name="T4" fmla="*/ 67 w 116"/>
                  <a:gd name="T5" fmla="*/ 138 h 145"/>
                  <a:gd name="T6" fmla="*/ 62 w 116"/>
                  <a:gd name="T7" fmla="*/ 138 h 145"/>
                  <a:gd name="T8" fmla="*/ 54 w 116"/>
                  <a:gd name="T9" fmla="*/ 141 h 145"/>
                  <a:gd name="T10" fmla="*/ 48 w 116"/>
                  <a:gd name="T11" fmla="*/ 141 h 145"/>
                  <a:gd name="T12" fmla="*/ 40 w 116"/>
                  <a:gd name="T13" fmla="*/ 141 h 145"/>
                  <a:gd name="T14" fmla="*/ 34 w 116"/>
                  <a:gd name="T15" fmla="*/ 144 h 145"/>
                  <a:gd name="T16" fmla="*/ 27 w 116"/>
                  <a:gd name="T17" fmla="*/ 144 h 145"/>
                  <a:gd name="T18" fmla="*/ 21 w 116"/>
                  <a:gd name="T19" fmla="*/ 144 h 145"/>
                  <a:gd name="T20" fmla="*/ 13 w 116"/>
                  <a:gd name="T21" fmla="*/ 138 h 145"/>
                  <a:gd name="T22" fmla="*/ 10 w 116"/>
                  <a:gd name="T23" fmla="*/ 131 h 145"/>
                  <a:gd name="T24" fmla="*/ 7 w 116"/>
                  <a:gd name="T25" fmla="*/ 122 h 145"/>
                  <a:gd name="T26" fmla="*/ 7 w 116"/>
                  <a:gd name="T27" fmla="*/ 115 h 145"/>
                  <a:gd name="T28" fmla="*/ 3 w 116"/>
                  <a:gd name="T29" fmla="*/ 103 h 145"/>
                  <a:gd name="T30" fmla="*/ 3 w 116"/>
                  <a:gd name="T31" fmla="*/ 93 h 145"/>
                  <a:gd name="T32" fmla="*/ 0 w 116"/>
                  <a:gd name="T33" fmla="*/ 80 h 145"/>
                  <a:gd name="T34" fmla="*/ 0 w 116"/>
                  <a:gd name="T35" fmla="*/ 71 h 145"/>
                  <a:gd name="T36" fmla="*/ 0 w 116"/>
                  <a:gd name="T37" fmla="*/ 58 h 145"/>
                  <a:gd name="T38" fmla="*/ 0 w 116"/>
                  <a:gd name="T39" fmla="*/ 45 h 145"/>
                  <a:gd name="T40" fmla="*/ 0 w 116"/>
                  <a:gd name="T41" fmla="*/ 35 h 145"/>
                  <a:gd name="T42" fmla="*/ 3 w 116"/>
                  <a:gd name="T43" fmla="*/ 26 h 145"/>
                  <a:gd name="T44" fmla="*/ 5 w 116"/>
                  <a:gd name="T45" fmla="*/ 19 h 145"/>
                  <a:gd name="T46" fmla="*/ 13 w 116"/>
                  <a:gd name="T47" fmla="*/ 13 h 145"/>
                  <a:gd name="T48" fmla="*/ 21 w 116"/>
                  <a:gd name="T49" fmla="*/ 7 h 145"/>
                  <a:gd name="T50" fmla="*/ 29 w 116"/>
                  <a:gd name="T51" fmla="*/ 3 h 145"/>
                  <a:gd name="T52" fmla="*/ 40 w 116"/>
                  <a:gd name="T53" fmla="*/ 3 h 145"/>
                  <a:gd name="T54" fmla="*/ 48 w 116"/>
                  <a:gd name="T55" fmla="*/ 0 h 145"/>
                  <a:gd name="T56" fmla="*/ 56 w 116"/>
                  <a:gd name="T57" fmla="*/ 0 h 145"/>
                  <a:gd name="T58" fmla="*/ 64 w 116"/>
                  <a:gd name="T59" fmla="*/ 0 h 145"/>
                  <a:gd name="T60" fmla="*/ 72 w 116"/>
                  <a:gd name="T61" fmla="*/ 0 h 145"/>
                  <a:gd name="T62" fmla="*/ 83 w 116"/>
                  <a:gd name="T63" fmla="*/ 7 h 145"/>
                  <a:gd name="T64" fmla="*/ 96 w 116"/>
                  <a:gd name="T65" fmla="*/ 16 h 145"/>
                  <a:gd name="T66" fmla="*/ 101 w 116"/>
                  <a:gd name="T67" fmla="*/ 26 h 145"/>
                  <a:gd name="T68" fmla="*/ 108 w 116"/>
                  <a:gd name="T69" fmla="*/ 39 h 145"/>
                  <a:gd name="T70" fmla="*/ 112 w 116"/>
                  <a:gd name="T71" fmla="*/ 55 h 145"/>
                  <a:gd name="T72" fmla="*/ 115 w 116"/>
                  <a:gd name="T73" fmla="*/ 67 h 145"/>
                  <a:gd name="T74" fmla="*/ 115 w 116"/>
                  <a:gd name="T75" fmla="*/ 77 h 145"/>
                  <a:gd name="T76" fmla="*/ 115 w 116"/>
                  <a:gd name="T77" fmla="*/ 87 h 145"/>
                  <a:gd name="T78" fmla="*/ 115 w 116"/>
                  <a:gd name="T79" fmla="*/ 96 h 145"/>
                  <a:gd name="T80" fmla="*/ 112 w 116"/>
                  <a:gd name="T81" fmla="*/ 103 h 145"/>
                  <a:gd name="T82" fmla="*/ 99 w 116"/>
                  <a:gd name="T83" fmla="*/ 109 h 145"/>
                  <a:gd name="T84" fmla="*/ 85 w 116"/>
                  <a:gd name="T85" fmla="*/ 119 h 145"/>
                  <a:gd name="T86" fmla="*/ 77 w 116"/>
                  <a:gd name="T87" fmla="*/ 122 h 145"/>
                  <a:gd name="T88" fmla="*/ 69 w 116"/>
                  <a:gd name="T89" fmla="*/ 125 h 145"/>
                  <a:gd name="T90" fmla="*/ 85 w 116"/>
                  <a:gd name="T91" fmla="*/ 141 h 14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6"/>
                  <a:gd name="T139" fmla="*/ 0 h 145"/>
                  <a:gd name="T140" fmla="*/ 116 w 116"/>
                  <a:gd name="T141" fmla="*/ 145 h 14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6" h="145">
                    <a:moveTo>
                      <a:pt x="85" y="141"/>
                    </a:moveTo>
                    <a:lnTo>
                      <a:pt x="75" y="135"/>
                    </a:lnTo>
                    <a:lnTo>
                      <a:pt x="67" y="138"/>
                    </a:lnTo>
                    <a:lnTo>
                      <a:pt x="62" y="138"/>
                    </a:lnTo>
                    <a:lnTo>
                      <a:pt x="54" y="141"/>
                    </a:lnTo>
                    <a:lnTo>
                      <a:pt x="48" y="141"/>
                    </a:lnTo>
                    <a:lnTo>
                      <a:pt x="40" y="141"/>
                    </a:lnTo>
                    <a:lnTo>
                      <a:pt x="34" y="144"/>
                    </a:lnTo>
                    <a:lnTo>
                      <a:pt x="27" y="144"/>
                    </a:lnTo>
                    <a:lnTo>
                      <a:pt x="21" y="144"/>
                    </a:lnTo>
                    <a:lnTo>
                      <a:pt x="13" y="138"/>
                    </a:lnTo>
                    <a:lnTo>
                      <a:pt x="10" y="131"/>
                    </a:lnTo>
                    <a:lnTo>
                      <a:pt x="7" y="122"/>
                    </a:lnTo>
                    <a:lnTo>
                      <a:pt x="7" y="115"/>
                    </a:lnTo>
                    <a:lnTo>
                      <a:pt x="3" y="103"/>
                    </a:lnTo>
                    <a:lnTo>
                      <a:pt x="3" y="93"/>
                    </a:lnTo>
                    <a:lnTo>
                      <a:pt x="0" y="80"/>
                    </a:lnTo>
                    <a:lnTo>
                      <a:pt x="0" y="71"/>
                    </a:lnTo>
                    <a:lnTo>
                      <a:pt x="0" y="58"/>
                    </a:lnTo>
                    <a:lnTo>
                      <a:pt x="0" y="45"/>
                    </a:lnTo>
                    <a:lnTo>
                      <a:pt x="0" y="35"/>
                    </a:lnTo>
                    <a:lnTo>
                      <a:pt x="3" y="26"/>
                    </a:lnTo>
                    <a:lnTo>
                      <a:pt x="5" y="19"/>
                    </a:lnTo>
                    <a:lnTo>
                      <a:pt x="13" y="13"/>
                    </a:lnTo>
                    <a:lnTo>
                      <a:pt x="21" y="7"/>
                    </a:lnTo>
                    <a:lnTo>
                      <a:pt x="29" y="3"/>
                    </a:lnTo>
                    <a:lnTo>
                      <a:pt x="40" y="3"/>
                    </a:lnTo>
                    <a:lnTo>
                      <a:pt x="48" y="0"/>
                    </a:lnTo>
                    <a:lnTo>
                      <a:pt x="56" y="0"/>
                    </a:lnTo>
                    <a:lnTo>
                      <a:pt x="64" y="0"/>
                    </a:lnTo>
                    <a:lnTo>
                      <a:pt x="72" y="0"/>
                    </a:lnTo>
                    <a:lnTo>
                      <a:pt x="83" y="7"/>
                    </a:lnTo>
                    <a:lnTo>
                      <a:pt x="96" y="16"/>
                    </a:lnTo>
                    <a:lnTo>
                      <a:pt x="101" y="26"/>
                    </a:lnTo>
                    <a:lnTo>
                      <a:pt x="108" y="39"/>
                    </a:lnTo>
                    <a:lnTo>
                      <a:pt x="112" y="55"/>
                    </a:lnTo>
                    <a:lnTo>
                      <a:pt x="115" y="67"/>
                    </a:lnTo>
                    <a:lnTo>
                      <a:pt x="115" y="77"/>
                    </a:lnTo>
                    <a:lnTo>
                      <a:pt x="115" y="87"/>
                    </a:lnTo>
                    <a:lnTo>
                      <a:pt x="115" y="96"/>
                    </a:lnTo>
                    <a:lnTo>
                      <a:pt x="112" y="103"/>
                    </a:lnTo>
                    <a:lnTo>
                      <a:pt x="99" y="109"/>
                    </a:lnTo>
                    <a:lnTo>
                      <a:pt x="85" y="119"/>
                    </a:lnTo>
                    <a:lnTo>
                      <a:pt x="77" y="122"/>
                    </a:lnTo>
                    <a:lnTo>
                      <a:pt x="69" y="125"/>
                    </a:lnTo>
                    <a:lnTo>
                      <a:pt x="85" y="141"/>
                    </a:lnTo>
                  </a:path>
                </a:pathLst>
              </a:custGeom>
              <a:grpFill/>
              <a:ln w="38100" cap="rnd">
                <a:solidFill>
                  <a:srgbClr val="FF0000"/>
                </a:solidFill>
                <a:round/>
                <a:headEnd type="none" w="sm" len="sm"/>
                <a:tailEnd type="none" w="sm" len="sm"/>
              </a:ln>
            </p:spPr>
            <p:txBody>
              <a:bodyPr/>
              <a:lstStyle/>
              <a:p>
                <a:pPr>
                  <a:defRPr/>
                </a:pPr>
                <a:endParaRPr lang="en-US">
                  <a:cs typeface="+mn-cs"/>
                </a:endParaRPr>
              </a:p>
            </p:txBody>
          </p:sp>
        </p:grpSp>
        <p:grpSp>
          <p:nvGrpSpPr>
            <p:cNvPr id="16" name="Group 138"/>
            <p:cNvGrpSpPr>
              <a:grpSpLocks/>
            </p:cNvGrpSpPr>
            <p:nvPr/>
          </p:nvGrpSpPr>
          <p:grpSpPr bwMode="auto">
            <a:xfrm>
              <a:off x="3637" y="1677"/>
              <a:ext cx="332" cy="145"/>
              <a:chOff x="3637" y="1677"/>
              <a:chExt cx="332" cy="145"/>
            </a:xfrm>
            <a:grpFill/>
          </p:grpSpPr>
          <p:sp>
            <p:nvSpPr>
              <p:cNvPr id="204923" name="Freeform 139"/>
              <p:cNvSpPr>
                <a:spLocks/>
              </p:cNvSpPr>
              <p:nvPr/>
            </p:nvSpPr>
            <p:spPr bwMode="auto">
              <a:xfrm>
                <a:off x="3853" y="1677"/>
                <a:ext cx="116" cy="145"/>
              </a:xfrm>
              <a:custGeom>
                <a:avLst/>
                <a:gdLst>
                  <a:gd name="T0" fmla="*/ 29 w 116"/>
                  <a:gd name="T1" fmla="*/ 141 h 145"/>
                  <a:gd name="T2" fmla="*/ 39 w 116"/>
                  <a:gd name="T3" fmla="*/ 135 h 145"/>
                  <a:gd name="T4" fmla="*/ 47 w 116"/>
                  <a:gd name="T5" fmla="*/ 138 h 145"/>
                  <a:gd name="T6" fmla="*/ 52 w 116"/>
                  <a:gd name="T7" fmla="*/ 138 h 145"/>
                  <a:gd name="T8" fmla="*/ 60 w 116"/>
                  <a:gd name="T9" fmla="*/ 141 h 145"/>
                  <a:gd name="T10" fmla="*/ 66 w 116"/>
                  <a:gd name="T11" fmla="*/ 141 h 145"/>
                  <a:gd name="T12" fmla="*/ 74 w 116"/>
                  <a:gd name="T13" fmla="*/ 141 h 145"/>
                  <a:gd name="T14" fmla="*/ 80 w 116"/>
                  <a:gd name="T15" fmla="*/ 144 h 145"/>
                  <a:gd name="T16" fmla="*/ 87 w 116"/>
                  <a:gd name="T17" fmla="*/ 144 h 145"/>
                  <a:gd name="T18" fmla="*/ 93 w 116"/>
                  <a:gd name="T19" fmla="*/ 144 h 145"/>
                  <a:gd name="T20" fmla="*/ 101 w 116"/>
                  <a:gd name="T21" fmla="*/ 138 h 145"/>
                  <a:gd name="T22" fmla="*/ 104 w 116"/>
                  <a:gd name="T23" fmla="*/ 131 h 145"/>
                  <a:gd name="T24" fmla="*/ 107 w 116"/>
                  <a:gd name="T25" fmla="*/ 122 h 145"/>
                  <a:gd name="T26" fmla="*/ 107 w 116"/>
                  <a:gd name="T27" fmla="*/ 115 h 145"/>
                  <a:gd name="T28" fmla="*/ 111 w 116"/>
                  <a:gd name="T29" fmla="*/ 103 h 145"/>
                  <a:gd name="T30" fmla="*/ 111 w 116"/>
                  <a:gd name="T31" fmla="*/ 93 h 145"/>
                  <a:gd name="T32" fmla="*/ 115 w 116"/>
                  <a:gd name="T33" fmla="*/ 80 h 145"/>
                  <a:gd name="T34" fmla="*/ 115 w 116"/>
                  <a:gd name="T35" fmla="*/ 71 h 145"/>
                  <a:gd name="T36" fmla="*/ 115 w 116"/>
                  <a:gd name="T37" fmla="*/ 58 h 145"/>
                  <a:gd name="T38" fmla="*/ 115 w 116"/>
                  <a:gd name="T39" fmla="*/ 45 h 145"/>
                  <a:gd name="T40" fmla="*/ 115 w 116"/>
                  <a:gd name="T41" fmla="*/ 35 h 145"/>
                  <a:gd name="T42" fmla="*/ 111 w 116"/>
                  <a:gd name="T43" fmla="*/ 26 h 145"/>
                  <a:gd name="T44" fmla="*/ 109 w 116"/>
                  <a:gd name="T45" fmla="*/ 19 h 145"/>
                  <a:gd name="T46" fmla="*/ 101 w 116"/>
                  <a:gd name="T47" fmla="*/ 13 h 145"/>
                  <a:gd name="T48" fmla="*/ 93 w 116"/>
                  <a:gd name="T49" fmla="*/ 7 h 145"/>
                  <a:gd name="T50" fmla="*/ 85 w 116"/>
                  <a:gd name="T51" fmla="*/ 3 h 145"/>
                  <a:gd name="T52" fmla="*/ 74 w 116"/>
                  <a:gd name="T53" fmla="*/ 3 h 145"/>
                  <a:gd name="T54" fmla="*/ 66 w 116"/>
                  <a:gd name="T55" fmla="*/ 0 h 145"/>
                  <a:gd name="T56" fmla="*/ 58 w 116"/>
                  <a:gd name="T57" fmla="*/ 0 h 145"/>
                  <a:gd name="T58" fmla="*/ 50 w 116"/>
                  <a:gd name="T59" fmla="*/ 0 h 145"/>
                  <a:gd name="T60" fmla="*/ 42 w 116"/>
                  <a:gd name="T61" fmla="*/ 0 h 145"/>
                  <a:gd name="T62" fmla="*/ 31 w 116"/>
                  <a:gd name="T63" fmla="*/ 7 h 145"/>
                  <a:gd name="T64" fmla="*/ 18 w 116"/>
                  <a:gd name="T65" fmla="*/ 16 h 145"/>
                  <a:gd name="T66" fmla="*/ 13 w 116"/>
                  <a:gd name="T67" fmla="*/ 26 h 145"/>
                  <a:gd name="T68" fmla="*/ 6 w 116"/>
                  <a:gd name="T69" fmla="*/ 39 h 145"/>
                  <a:gd name="T70" fmla="*/ 2 w 116"/>
                  <a:gd name="T71" fmla="*/ 55 h 145"/>
                  <a:gd name="T72" fmla="*/ 0 w 116"/>
                  <a:gd name="T73" fmla="*/ 67 h 145"/>
                  <a:gd name="T74" fmla="*/ 0 w 116"/>
                  <a:gd name="T75" fmla="*/ 77 h 145"/>
                  <a:gd name="T76" fmla="*/ 0 w 116"/>
                  <a:gd name="T77" fmla="*/ 87 h 145"/>
                  <a:gd name="T78" fmla="*/ 0 w 116"/>
                  <a:gd name="T79" fmla="*/ 96 h 145"/>
                  <a:gd name="T80" fmla="*/ 2 w 116"/>
                  <a:gd name="T81" fmla="*/ 103 h 145"/>
                  <a:gd name="T82" fmla="*/ 15 w 116"/>
                  <a:gd name="T83" fmla="*/ 109 h 145"/>
                  <a:gd name="T84" fmla="*/ 29 w 116"/>
                  <a:gd name="T85" fmla="*/ 119 h 145"/>
                  <a:gd name="T86" fmla="*/ 37 w 116"/>
                  <a:gd name="T87" fmla="*/ 122 h 145"/>
                  <a:gd name="T88" fmla="*/ 45 w 116"/>
                  <a:gd name="T89" fmla="*/ 125 h 145"/>
                  <a:gd name="T90" fmla="*/ 29 w 116"/>
                  <a:gd name="T91" fmla="*/ 141 h 14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6"/>
                  <a:gd name="T139" fmla="*/ 0 h 145"/>
                  <a:gd name="T140" fmla="*/ 116 w 116"/>
                  <a:gd name="T141" fmla="*/ 145 h 14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6" h="145">
                    <a:moveTo>
                      <a:pt x="29" y="141"/>
                    </a:moveTo>
                    <a:lnTo>
                      <a:pt x="39" y="135"/>
                    </a:lnTo>
                    <a:lnTo>
                      <a:pt x="47" y="138"/>
                    </a:lnTo>
                    <a:lnTo>
                      <a:pt x="52" y="138"/>
                    </a:lnTo>
                    <a:lnTo>
                      <a:pt x="60" y="141"/>
                    </a:lnTo>
                    <a:lnTo>
                      <a:pt x="66" y="141"/>
                    </a:lnTo>
                    <a:lnTo>
                      <a:pt x="74" y="141"/>
                    </a:lnTo>
                    <a:lnTo>
                      <a:pt x="80" y="144"/>
                    </a:lnTo>
                    <a:lnTo>
                      <a:pt x="87" y="144"/>
                    </a:lnTo>
                    <a:lnTo>
                      <a:pt x="93" y="144"/>
                    </a:lnTo>
                    <a:lnTo>
                      <a:pt x="101" y="138"/>
                    </a:lnTo>
                    <a:lnTo>
                      <a:pt x="104" y="131"/>
                    </a:lnTo>
                    <a:lnTo>
                      <a:pt x="107" y="122"/>
                    </a:lnTo>
                    <a:lnTo>
                      <a:pt x="107" y="115"/>
                    </a:lnTo>
                    <a:lnTo>
                      <a:pt x="111" y="103"/>
                    </a:lnTo>
                    <a:lnTo>
                      <a:pt x="111" y="93"/>
                    </a:lnTo>
                    <a:lnTo>
                      <a:pt x="115" y="80"/>
                    </a:lnTo>
                    <a:lnTo>
                      <a:pt x="115" y="71"/>
                    </a:lnTo>
                    <a:lnTo>
                      <a:pt x="115" y="58"/>
                    </a:lnTo>
                    <a:lnTo>
                      <a:pt x="115" y="45"/>
                    </a:lnTo>
                    <a:lnTo>
                      <a:pt x="115" y="35"/>
                    </a:lnTo>
                    <a:lnTo>
                      <a:pt x="111" y="26"/>
                    </a:lnTo>
                    <a:lnTo>
                      <a:pt x="109" y="19"/>
                    </a:lnTo>
                    <a:lnTo>
                      <a:pt x="101" y="13"/>
                    </a:lnTo>
                    <a:lnTo>
                      <a:pt x="93" y="7"/>
                    </a:lnTo>
                    <a:lnTo>
                      <a:pt x="85" y="3"/>
                    </a:lnTo>
                    <a:lnTo>
                      <a:pt x="74" y="3"/>
                    </a:lnTo>
                    <a:lnTo>
                      <a:pt x="66" y="0"/>
                    </a:lnTo>
                    <a:lnTo>
                      <a:pt x="58" y="0"/>
                    </a:lnTo>
                    <a:lnTo>
                      <a:pt x="50" y="0"/>
                    </a:lnTo>
                    <a:lnTo>
                      <a:pt x="42" y="0"/>
                    </a:lnTo>
                    <a:lnTo>
                      <a:pt x="31" y="7"/>
                    </a:lnTo>
                    <a:lnTo>
                      <a:pt x="18" y="16"/>
                    </a:lnTo>
                    <a:lnTo>
                      <a:pt x="13" y="26"/>
                    </a:lnTo>
                    <a:lnTo>
                      <a:pt x="6" y="39"/>
                    </a:lnTo>
                    <a:lnTo>
                      <a:pt x="2" y="55"/>
                    </a:lnTo>
                    <a:lnTo>
                      <a:pt x="0" y="67"/>
                    </a:lnTo>
                    <a:lnTo>
                      <a:pt x="0" y="77"/>
                    </a:lnTo>
                    <a:lnTo>
                      <a:pt x="0" y="87"/>
                    </a:lnTo>
                    <a:lnTo>
                      <a:pt x="0" y="96"/>
                    </a:lnTo>
                    <a:lnTo>
                      <a:pt x="2" y="103"/>
                    </a:lnTo>
                    <a:lnTo>
                      <a:pt x="15" y="109"/>
                    </a:lnTo>
                    <a:lnTo>
                      <a:pt x="29" y="119"/>
                    </a:lnTo>
                    <a:lnTo>
                      <a:pt x="37" y="122"/>
                    </a:lnTo>
                    <a:lnTo>
                      <a:pt x="45" y="125"/>
                    </a:lnTo>
                    <a:lnTo>
                      <a:pt x="29" y="141"/>
                    </a:lnTo>
                  </a:path>
                </a:pathLst>
              </a:custGeom>
              <a:grpFill/>
              <a:ln w="38100" cap="rnd">
                <a:solidFill>
                  <a:srgbClr val="FF0000"/>
                </a:solidFill>
                <a:round/>
                <a:headEnd type="none" w="sm" len="sm"/>
                <a:tailEnd type="none" w="sm" len="sm"/>
              </a:ln>
            </p:spPr>
            <p:txBody>
              <a:bodyPr/>
              <a:lstStyle/>
              <a:p>
                <a:pPr>
                  <a:defRPr/>
                </a:pPr>
                <a:endParaRPr lang="en-US">
                  <a:cs typeface="+mn-cs"/>
                </a:endParaRPr>
              </a:p>
            </p:txBody>
          </p:sp>
          <p:sp>
            <p:nvSpPr>
              <p:cNvPr id="204924" name="Freeform 140"/>
              <p:cNvSpPr>
                <a:spLocks/>
              </p:cNvSpPr>
              <p:nvPr/>
            </p:nvSpPr>
            <p:spPr bwMode="auto">
              <a:xfrm>
                <a:off x="3637" y="1677"/>
                <a:ext cx="116" cy="145"/>
              </a:xfrm>
              <a:custGeom>
                <a:avLst/>
                <a:gdLst>
                  <a:gd name="T0" fmla="*/ 85 w 116"/>
                  <a:gd name="T1" fmla="*/ 141 h 145"/>
                  <a:gd name="T2" fmla="*/ 75 w 116"/>
                  <a:gd name="T3" fmla="*/ 135 h 145"/>
                  <a:gd name="T4" fmla="*/ 67 w 116"/>
                  <a:gd name="T5" fmla="*/ 138 h 145"/>
                  <a:gd name="T6" fmla="*/ 62 w 116"/>
                  <a:gd name="T7" fmla="*/ 138 h 145"/>
                  <a:gd name="T8" fmla="*/ 54 w 116"/>
                  <a:gd name="T9" fmla="*/ 141 h 145"/>
                  <a:gd name="T10" fmla="*/ 48 w 116"/>
                  <a:gd name="T11" fmla="*/ 141 h 145"/>
                  <a:gd name="T12" fmla="*/ 40 w 116"/>
                  <a:gd name="T13" fmla="*/ 141 h 145"/>
                  <a:gd name="T14" fmla="*/ 34 w 116"/>
                  <a:gd name="T15" fmla="*/ 144 h 145"/>
                  <a:gd name="T16" fmla="*/ 27 w 116"/>
                  <a:gd name="T17" fmla="*/ 144 h 145"/>
                  <a:gd name="T18" fmla="*/ 21 w 116"/>
                  <a:gd name="T19" fmla="*/ 144 h 145"/>
                  <a:gd name="T20" fmla="*/ 13 w 116"/>
                  <a:gd name="T21" fmla="*/ 138 h 145"/>
                  <a:gd name="T22" fmla="*/ 10 w 116"/>
                  <a:gd name="T23" fmla="*/ 131 h 145"/>
                  <a:gd name="T24" fmla="*/ 7 w 116"/>
                  <a:gd name="T25" fmla="*/ 122 h 145"/>
                  <a:gd name="T26" fmla="*/ 7 w 116"/>
                  <a:gd name="T27" fmla="*/ 115 h 145"/>
                  <a:gd name="T28" fmla="*/ 3 w 116"/>
                  <a:gd name="T29" fmla="*/ 103 h 145"/>
                  <a:gd name="T30" fmla="*/ 3 w 116"/>
                  <a:gd name="T31" fmla="*/ 93 h 145"/>
                  <a:gd name="T32" fmla="*/ 0 w 116"/>
                  <a:gd name="T33" fmla="*/ 80 h 145"/>
                  <a:gd name="T34" fmla="*/ 0 w 116"/>
                  <a:gd name="T35" fmla="*/ 71 h 145"/>
                  <a:gd name="T36" fmla="*/ 0 w 116"/>
                  <a:gd name="T37" fmla="*/ 58 h 145"/>
                  <a:gd name="T38" fmla="*/ 0 w 116"/>
                  <a:gd name="T39" fmla="*/ 45 h 145"/>
                  <a:gd name="T40" fmla="*/ 0 w 116"/>
                  <a:gd name="T41" fmla="*/ 35 h 145"/>
                  <a:gd name="T42" fmla="*/ 3 w 116"/>
                  <a:gd name="T43" fmla="*/ 26 h 145"/>
                  <a:gd name="T44" fmla="*/ 5 w 116"/>
                  <a:gd name="T45" fmla="*/ 19 h 145"/>
                  <a:gd name="T46" fmla="*/ 13 w 116"/>
                  <a:gd name="T47" fmla="*/ 13 h 145"/>
                  <a:gd name="T48" fmla="*/ 21 w 116"/>
                  <a:gd name="T49" fmla="*/ 7 h 145"/>
                  <a:gd name="T50" fmla="*/ 29 w 116"/>
                  <a:gd name="T51" fmla="*/ 3 h 145"/>
                  <a:gd name="T52" fmla="*/ 40 w 116"/>
                  <a:gd name="T53" fmla="*/ 3 h 145"/>
                  <a:gd name="T54" fmla="*/ 48 w 116"/>
                  <a:gd name="T55" fmla="*/ 0 h 145"/>
                  <a:gd name="T56" fmla="*/ 56 w 116"/>
                  <a:gd name="T57" fmla="*/ 0 h 145"/>
                  <a:gd name="T58" fmla="*/ 64 w 116"/>
                  <a:gd name="T59" fmla="*/ 0 h 145"/>
                  <a:gd name="T60" fmla="*/ 72 w 116"/>
                  <a:gd name="T61" fmla="*/ 0 h 145"/>
                  <a:gd name="T62" fmla="*/ 83 w 116"/>
                  <a:gd name="T63" fmla="*/ 7 h 145"/>
                  <a:gd name="T64" fmla="*/ 96 w 116"/>
                  <a:gd name="T65" fmla="*/ 16 h 145"/>
                  <a:gd name="T66" fmla="*/ 101 w 116"/>
                  <a:gd name="T67" fmla="*/ 26 h 145"/>
                  <a:gd name="T68" fmla="*/ 108 w 116"/>
                  <a:gd name="T69" fmla="*/ 39 h 145"/>
                  <a:gd name="T70" fmla="*/ 112 w 116"/>
                  <a:gd name="T71" fmla="*/ 55 h 145"/>
                  <a:gd name="T72" fmla="*/ 115 w 116"/>
                  <a:gd name="T73" fmla="*/ 67 h 145"/>
                  <a:gd name="T74" fmla="*/ 115 w 116"/>
                  <a:gd name="T75" fmla="*/ 77 h 145"/>
                  <a:gd name="T76" fmla="*/ 115 w 116"/>
                  <a:gd name="T77" fmla="*/ 87 h 145"/>
                  <a:gd name="T78" fmla="*/ 115 w 116"/>
                  <a:gd name="T79" fmla="*/ 96 h 145"/>
                  <a:gd name="T80" fmla="*/ 112 w 116"/>
                  <a:gd name="T81" fmla="*/ 103 h 145"/>
                  <a:gd name="T82" fmla="*/ 99 w 116"/>
                  <a:gd name="T83" fmla="*/ 109 h 145"/>
                  <a:gd name="T84" fmla="*/ 85 w 116"/>
                  <a:gd name="T85" fmla="*/ 119 h 145"/>
                  <a:gd name="T86" fmla="*/ 77 w 116"/>
                  <a:gd name="T87" fmla="*/ 122 h 145"/>
                  <a:gd name="T88" fmla="*/ 69 w 116"/>
                  <a:gd name="T89" fmla="*/ 125 h 145"/>
                  <a:gd name="T90" fmla="*/ 85 w 116"/>
                  <a:gd name="T91" fmla="*/ 141 h 14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6"/>
                  <a:gd name="T139" fmla="*/ 0 h 145"/>
                  <a:gd name="T140" fmla="*/ 116 w 116"/>
                  <a:gd name="T141" fmla="*/ 145 h 14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6" h="145">
                    <a:moveTo>
                      <a:pt x="85" y="141"/>
                    </a:moveTo>
                    <a:lnTo>
                      <a:pt x="75" y="135"/>
                    </a:lnTo>
                    <a:lnTo>
                      <a:pt x="67" y="138"/>
                    </a:lnTo>
                    <a:lnTo>
                      <a:pt x="62" y="138"/>
                    </a:lnTo>
                    <a:lnTo>
                      <a:pt x="54" y="141"/>
                    </a:lnTo>
                    <a:lnTo>
                      <a:pt x="48" y="141"/>
                    </a:lnTo>
                    <a:lnTo>
                      <a:pt x="40" y="141"/>
                    </a:lnTo>
                    <a:lnTo>
                      <a:pt x="34" y="144"/>
                    </a:lnTo>
                    <a:lnTo>
                      <a:pt x="27" y="144"/>
                    </a:lnTo>
                    <a:lnTo>
                      <a:pt x="21" y="144"/>
                    </a:lnTo>
                    <a:lnTo>
                      <a:pt x="13" y="138"/>
                    </a:lnTo>
                    <a:lnTo>
                      <a:pt x="10" y="131"/>
                    </a:lnTo>
                    <a:lnTo>
                      <a:pt x="7" y="122"/>
                    </a:lnTo>
                    <a:lnTo>
                      <a:pt x="7" y="115"/>
                    </a:lnTo>
                    <a:lnTo>
                      <a:pt x="3" y="103"/>
                    </a:lnTo>
                    <a:lnTo>
                      <a:pt x="3" y="93"/>
                    </a:lnTo>
                    <a:lnTo>
                      <a:pt x="0" y="80"/>
                    </a:lnTo>
                    <a:lnTo>
                      <a:pt x="0" y="71"/>
                    </a:lnTo>
                    <a:lnTo>
                      <a:pt x="0" y="58"/>
                    </a:lnTo>
                    <a:lnTo>
                      <a:pt x="0" y="45"/>
                    </a:lnTo>
                    <a:lnTo>
                      <a:pt x="0" y="35"/>
                    </a:lnTo>
                    <a:lnTo>
                      <a:pt x="3" y="26"/>
                    </a:lnTo>
                    <a:lnTo>
                      <a:pt x="5" y="19"/>
                    </a:lnTo>
                    <a:lnTo>
                      <a:pt x="13" y="13"/>
                    </a:lnTo>
                    <a:lnTo>
                      <a:pt x="21" y="7"/>
                    </a:lnTo>
                    <a:lnTo>
                      <a:pt x="29" y="3"/>
                    </a:lnTo>
                    <a:lnTo>
                      <a:pt x="40" y="3"/>
                    </a:lnTo>
                    <a:lnTo>
                      <a:pt x="48" y="0"/>
                    </a:lnTo>
                    <a:lnTo>
                      <a:pt x="56" y="0"/>
                    </a:lnTo>
                    <a:lnTo>
                      <a:pt x="64" y="0"/>
                    </a:lnTo>
                    <a:lnTo>
                      <a:pt x="72" y="0"/>
                    </a:lnTo>
                    <a:lnTo>
                      <a:pt x="83" y="7"/>
                    </a:lnTo>
                    <a:lnTo>
                      <a:pt x="96" y="16"/>
                    </a:lnTo>
                    <a:lnTo>
                      <a:pt x="101" y="26"/>
                    </a:lnTo>
                    <a:lnTo>
                      <a:pt x="108" y="39"/>
                    </a:lnTo>
                    <a:lnTo>
                      <a:pt x="112" y="55"/>
                    </a:lnTo>
                    <a:lnTo>
                      <a:pt x="115" y="67"/>
                    </a:lnTo>
                    <a:lnTo>
                      <a:pt x="115" y="77"/>
                    </a:lnTo>
                    <a:lnTo>
                      <a:pt x="115" y="87"/>
                    </a:lnTo>
                    <a:lnTo>
                      <a:pt x="115" y="96"/>
                    </a:lnTo>
                    <a:lnTo>
                      <a:pt x="112" y="103"/>
                    </a:lnTo>
                    <a:lnTo>
                      <a:pt x="99" y="109"/>
                    </a:lnTo>
                    <a:lnTo>
                      <a:pt x="85" y="119"/>
                    </a:lnTo>
                    <a:lnTo>
                      <a:pt x="77" y="122"/>
                    </a:lnTo>
                    <a:lnTo>
                      <a:pt x="69" y="125"/>
                    </a:lnTo>
                    <a:lnTo>
                      <a:pt x="85" y="141"/>
                    </a:lnTo>
                  </a:path>
                </a:pathLst>
              </a:custGeom>
              <a:grpFill/>
              <a:ln w="38100" cap="rnd">
                <a:solidFill>
                  <a:srgbClr val="FF0000"/>
                </a:solidFill>
                <a:round/>
                <a:headEnd type="none" w="sm" len="sm"/>
                <a:tailEnd type="none" w="sm" len="sm"/>
              </a:ln>
            </p:spPr>
            <p:txBody>
              <a:bodyPr/>
              <a:lstStyle/>
              <a:p>
                <a:pPr>
                  <a:defRPr/>
                </a:pPr>
                <a:endParaRPr lang="en-US">
                  <a:cs typeface="+mn-cs"/>
                </a:endParaRPr>
              </a:p>
            </p:txBody>
          </p:sp>
        </p:grpSp>
        <p:grpSp>
          <p:nvGrpSpPr>
            <p:cNvPr id="17" name="Group 141"/>
            <p:cNvGrpSpPr>
              <a:grpSpLocks/>
            </p:cNvGrpSpPr>
            <p:nvPr/>
          </p:nvGrpSpPr>
          <p:grpSpPr bwMode="auto">
            <a:xfrm>
              <a:off x="3661" y="2829"/>
              <a:ext cx="328" cy="154"/>
              <a:chOff x="3661" y="2829"/>
              <a:chExt cx="328" cy="154"/>
            </a:xfrm>
            <a:grpFill/>
          </p:grpSpPr>
          <p:sp>
            <p:nvSpPr>
              <p:cNvPr id="204919" name="Freeform 142"/>
              <p:cNvSpPr>
                <a:spLocks/>
              </p:cNvSpPr>
              <p:nvPr/>
            </p:nvSpPr>
            <p:spPr bwMode="auto">
              <a:xfrm>
                <a:off x="3661" y="2829"/>
                <a:ext cx="116" cy="145"/>
              </a:xfrm>
              <a:custGeom>
                <a:avLst/>
                <a:gdLst>
                  <a:gd name="T0" fmla="*/ 29 w 116"/>
                  <a:gd name="T1" fmla="*/ 3 h 145"/>
                  <a:gd name="T2" fmla="*/ 40 w 116"/>
                  <a:gd name="T3" fmla="*/ 9 h 145"/>
                  <a:gd name="T4" fmla="*/ 48 w 116"/>
                  <a:gd name="T5" fmla="*/ 6 h 145"/>
                  <a:gd name="T6" fmla="*/ 54 w 116"/>
                  <a:gd name="T7" fmla="*/ 6 h 145"/>
                  <a:gd name="T8" fmla="*/ 61 w 116"/>
                  <a:gd name="T9" fmla="*/ 3 h 145"/>
                  <a:gd name="T10" fmla="*/ 67 w 116"/>
                  <a:gd name="T11" fmla="*/ 3 h 145"/>
                  <a:gd name="T12" fmla="*/ 75 w 116"/>
                  <a:gd name="T13" fmla="*/ 3 h 145"/>
                  <a:gd name="T14" fmla="*/ 81 w 116"/>
                  <a:gd name="T15" fmla="*/ 0 h 145"/>
                  <a:gd name="T16" fmla="*/ 88 w 116"/>
                  <a:gd name="T17" fmla="*/ 0 h 145"/>
                  <a:gd name="T18" fmla="*/ 94 w 116"/>
                  <a:gd name="T19" fmla="*/ 0 h 145"/>
                  <a:gd name="T20" fmla="*/ 102 w 116"/>
                  <a:gd name="T21" fmla="*/ 6 h 145"/>
                  <a:gd name="T22" fmla="*/ 105 w 116"/>
                  <a:gd name="T23" fmla="*/ 13 h 145"/>
                  <a:gd name="T24" fmla="*/ 108 w 116"/>
                  <a:gd name="T25" fmla="*/ 22 h 145"/>
                  <a:gd name="T26" fmla="*/ 108 w 116"/>
                  <a:gd name="T27" fmla="*/ 29 h 145"/>
                  <a:gd name="T28" fmla="*/ 113 w 116"/>
                  <a:gd name="T29" fmla="*/ 41 h 145"/>
                  <a:gd name="T30" fmla="*/ 113 w 116"/>
                  <a:gd name="T31" fmla="*/ 51 h 145"/>
                  <a:gd name="T32" fmla="*/ 115 w 116"/>
                  <a:gd name="T33" fmla="*/ 64 h 145"/>
                  <a:gd name="T34" fmla="*/ 115 w 116"/>
                  <a:gd name="T35" fmla="*/ 73 h 145"/>
                  <a:gd name="T36" fmla="*/ 115 w 116"/>
                  <a:gd name="T37" fmla="*/ 86 h 145"/>
                  <a:gd name="T38" fmla="*/ 115 w 116"/>
                  <a:gd name="T39" fmla="*/ 99 h 145"/>
                  <a:gd name="T40" fmla="*/ 115 w 116"/>
                  <a:gd name="T41" fmla="*/ 109 h 145"/>
                  <a:gd name="T42" fmla="*/ 113 w 116"/>
                  <a:gd name="T43" fmla="*/ 118 h 145"/>
                  <a:gd name="T44" fmla="*/ 110 w 116"/>
                  <a:gd name="T45" fmla="*/ 125 h 145"/>
                  <a:gd name="T46" fmla="*/ 102 w 116"/>
                  <a:gd name="T47" fmla="*/ 131 h 145"/>
                  <a:gd name="T48" fmla="*/ 94 w 116"/>
                  <a:gd name="T49" fmla="*/ 137 h 145"/>
                  <a:gd name="T50" fmla="*/ 86 w 116"/>
                  <a:gd name="T51" fmla="*/ 141 h 145"/>
                  <a:gd name="T52" fmla="*/ 75 w 116"/>
                  <a:gd name="T53" fmla="*/ 141 h 145"/>
                  <a:gd name="T54" fmla="*/ 67 w 116"/>
                  <a:gd name="T55" fmla="*/ 144 h 145"/>
                  <a:gd name="T56" fmla="*/ 59 w 116"/>
                  <a:gd name="T57" fmla="*/ 144 h 145"/>
                  <a:gd name="T58" fmla="*/ 51 w 116"/>
                  <a:gd name="T59" fmla="*/ 144 h 145"/>
                  <a:gd name="T60" fmla="*/ 43 w 116"/>
                  <a:gd name="T61" fmla="*/ 144 h 145"/>
                  <a:gd name="T62" fmla="*/ 32 w 116"/>
                  <a:gd name="T63" fmla="*/ 137 h 145"/>
                  <a:gd name="T64" fmla="*/ 19 w 116"/>
                  <a:gd name="T65" fmla="*/ 128 h 145"/>
                  <a:gd name="T66" fmla="*/ 14 w 116"/>
                  <a:gd name="T67" fmla="*/ 118 h 145"/>
                  <a:gd name="T68" fmla="*/ 8 w 116"/>
                  <a:gd name="T69" fmla="*/ 105 h 145"/>
                  <a:gd name="T70" fmla="*/ 3 w 116"/>
                  <a:gd name="T71" fmla="*/ 89 h 145"/>
                  <a:gd name="T72" fmla="*/ 0 w 116"/>
                  <a:gd name="T73" fmla="*/ 77 h 145"/>
                  <a:gd name="T74" fmla="*/ 0 w 116"/>
                  <a:gd name="T75" fmla="*/ 67 h 145"/>
                  <a:gd name="T76" fmla="*/ 0 w 116"/>
                  <a:gd name="T77" fmla="*/ 57 h 145"/>
                  <a:gd name="T78" fmla="*/ 0 w 116"/>
                  <a:gd name="T79" fmla="*/ 48 h 145"/>
                  <a:gd name="T80" fmla="*/ 3 w 116"/>
                  <a:gd name="T81" fmla="*/ 41 h 145"/>
                  <a:gd name="T82" fmla="*/ 16 w 116"/>
                  <a:gd name="T83" fmla="*/ 35 h 145"/>
                  <a:gd name="T84" fmla="*/ 29 w 116"/>
                  <a:gd name="T85" fmla="*/ 25 h 145"/>
                  <a:gd name="T86" fmla="*/ 38 w 116"/>
                  <a:gd name="T87" fmla="*/ 22 h 145"/>
                  <a:gd name="T88" fmla="*/ 45 w 116"/>
                  <a:gd name="T89" fmla="*/ 19 h 145"/>
                  <a:gd name="T90" fmla="*/ 29 w 116"/>
                  <a:gd name="T91" fmla="*/ 3 h 14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6"/>
                  <a:gd name="T139" fmla="*/ 0 h 145"/>
                  <a:gd name="T140" fmla="*/ 116 w 116"/>
                  <a:gd name="T141" fmla="*/ 145 h 14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6" h="145">
                    <a:moveTo>
                      <a:pt x="29" y="3"/>
                    </a:moveTo>
                    <a:lnTo>
                      <a:pt x="40" y="9"/>
                    </a:lnTo>
                    <a:lnTo>
                      <a:pt x="48" y="6"/>
                    </a:lnTo>
                    <a:lnTo>
                      <a:pt x="54" y="6"/>
                    </a:lnTo>
                    <a:lnTo>
                      <a:pt x="61" y="3"/>
                    </a:lnTo>
                    <a:lnTo>
                      <a:pt x="67" y="3"/>
                    </a:lnTo>
                    <a:lnTo>
                      <a:pt x="75" y="3"/>
                    </a:lnTo>
                    <a:lnTo>
                      <a:pt x="81" y="0"/>
                    </a:lnTo>
                    <a:lnTo>
                      <a:pt x="88" y="0"/>
                    </a:lnTo>
                    <a:lnTo>
                      <a:pt x="94" y="0"/>
                    </a:lnTo>
                    <a:lnTo>
                      <a:pt x="102" y="6"/>
                    </a:lnTo>
                    <a:lnTo>
                      <a:pt x="105" y="13"/>
                    </a:lnTo>
                    <a:lnTo>
                      <a:pt x="108" y="22"/>
                    </a:lnTo>
                    <a:lnTo>
                      <a:pt x="108" y="29"/>
                    </a:lnTo>
                    <a:lnTo>
                      <a:pt x="113" y="41"/>
                    </a:lnTo>
                    <a:lnTo>
                      <a:pt x="113" y="51"/>
                    </a:lnTo>
                    <a:lnTo>
                      <a:pt x="115" y="64"/>
                    </a:lnTo>
                    <a:lnTo>
                      <a:pt x="115" y="73"/>
                    </a:lnTo>
                    <a:lnTo>
                      <a:pt x="115" y="86"/>
                    </a:lnTo>
                    <a:lnTo>
                      <a:pt x="115" y="99"/>
                    </a:lnTo>
                    <a:lnTo>
                      <a:pt x="115" y="109"/>
                    </a:lnTo>
                    <a:lnTo>
                      <a:pt x="113" y="118"/>
                    </a:lnTo>
                    <a:lnTo>
                      <a:pt x="110" y="125"/>
                    </a:lnTo>
                    <a:lnTo>
                      <a:pt x="102" y="131"/>
                    </a:lnTo>
                    <a:lnTo>
                      <a:pt x="94" y="137"/>
                    </a:lnTo>
                    <a:lnTo>
                      <a:pt x="86" y="141"/>
                    </a:lnTo>
                    <a:lnTo>
                      <a:pt x="75" y="141"/>
                    </a:lnTo>
                    <a:lnTo>
                      <a:pt x="67" y="144"/>
                    </a:lnTo>
                    <a:lnTo>
                      <a:pt x="59" y="144"/>
                    </a:lnTo>
                    <a:lnTo>
                      <a:pt x="51" y="144"/>
                    </a:lnTo>
                    <a:lnTo>
                      <a:pt x="43" y="144"/>
                    </a:lnTo>
                    <a:lnTo>
                      <a:pt x="32" y="137"/>
                    </a:lnTo>
                    <a:lnTo>
                      <a:pt x="19" y="128"/>
                    </a:lnTo>
                    <a:lnTo>
                      <a:pt x="14" y="118"/>
                    </a:lnTo>
                    <a:lnTo>
                      <a:pt x="8" y="105"/>
                    </a:lnTo>
                    <a:lnTo>
                      <a:pt x="3" y="89"/>
                    </a:lnTo>
                    <a:lnTo>
                      <a:pt x="0" y="77"/>
                    </a:lnTo>
                    <a:lnTo>
                      <a:pt x="0" y="67"/>
                    </a:lnTo>
                    <a:lnTo>
                      <a:pt x="0" y="57"/>
                    </a:lnTo>
                    <a:lnTo>
                      <a:pt x="0" y="48"/>
                    </a:lnTo>
                    <a:lnTo>
                      <a:pt x="3" y="41"/>
                    </a:lnTo>
                    <a:lnTo>
                      <a:pt x="16" y="35"/>
                    </a:lnTo>
                    <a:lnTo>
                      <a:pt x="29" y="25"/>
                    </a:lnTo>
                    <a:lnTo>
                      <a:pt x="38" y="22"/>
                    </a:lnTo>
                    <a:lnTo>
                      <a:pt x="45" y="19"/>
                    </a:lnTo>
                    <a:lnTo>
                      <a:pt x="29" y="3"/>
                    </a:lnTo>
                  </a:path>
                </a:pathLst>
              </a:custGeom>
              <a:grpFill/>
              <a:ln w="38100" cap="rnd">
                <a:solidFill>
                  <a:srgbClr val="FF0000"/>
                </a:solidFill>
                <a:round/>
                <a:headEnd type="none" w="sm" len="sm"/>
                <a:tailEnd type="none" w="sm" len="sm"/>
              </a:ln>
            </p:spPr>
            <p:txBody>
              <a:bodyPr/>
              <a:lstStyle/>
              <a:p>
                <a:pPr>
                  <a:defRPr/>
                </a:pPr>
                <a:endParaRPr lang="en-US">
                  <a:cs typeface="+mn-cs"/>
                </a:endParaRPr>
              </a:p>
            </p:txBody>
          </p:sp>
          <p:grpSp>
            <p:nvGrpSpPr>
              <p:cNvPr id="18" name="Group 143"/>
              <p:cNvGrpSpPr>
                <a:grpSpLocks/>
              </p:cNvGrpSpPr>
              <p:nvPr/>
            </p:nvGrpSpPr>
            <p:grpSpPr bwMode="auto">
              <a:xfrm>
                <a:off x="3856" y="2832"/>
                <a:ext cx="133" cy="151"/>
                <a:chOff x="3856" y="2832"/>
                <a:chExt cx="133" cy="151"/>
              </a:xfrm>
              <a:grpFill/>
            </p:grpSpPr>
            <p:sp>
              <p:nvSpPr>
                <p:cNvPr id="204921" name="Freeform 144"/>
                <p:cNvSpPr>
                  <a:spLocks/>
                </p:cNvSpPr>
                <p:nvPr/>
              </p:nvSpPr>
              <p:spPr bwMode="auto">
                <a:xfrm>
                  <a:off x="3877" y="2837"/>
                  <a:ext cx="109" cy="145"/>
                </a:xfrm>
                <a:custGeom>
                  <a:avLst/>
                  <a:gdLst>
                    <a:gd name="T0" fmla="*/ 0 w 109"/>
                    <a:gd name="T1" fmla="*/ 137 h 145"/>
                    <a:gd name="T2" fmla="*/ 27 w 109"/>
                    <a:gd name="T3" fmla="*/ 144 h 145"/>
                    <a:gd name="T4" fmla="*/ 42 w 109"/>
                    <a:gd name="T5" fmla="*/ 117 h 145"/>
                    <a:gd name="T6" fmla="*/ 59 w 109"/>
                    <a:gd name="T7" fmla="*/ 96 h 145"/>
                    <a:gd name="T8" fmla="*/ 69 w 109"/>
                    <a:gd name="T9" fmla="*/ 76 h 145"/>
                    <a:gd name="T10" fmla="*/ 75 w 109"/>
                    <a:gd name="T11" fmla="*/ 49 h 145"/>
                    <a:gd name="T12" fmla="*/ 92 w 109"/>
                    <a:gd name="T13" fmla="*/ 20 h 145"/>
                    <a:gd name="T14" fmla="*/ 96 w 109"/>
                    <a:gd name="T15" fmla="*/ 0 h 145"/>
                    <a:gd name="T16" fmla="*/ 108 w 109"/>
                    <a:gd name="T17" fmla="*/ 0 h 1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9"/>
                    <a:gd name="T28" fmla="*/ 0 h 145"/>
                    <a:gd name="T29" fmla="*/ 109 w 109"/>
                    <a:gd name="T30" fmla="*/ 145 h 1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9" h="145">
                      <a:moveTo>
                        <a:pt x="0" y="137"/>
                      </a:moveTo>
                      <a:lnTo>
                        <a:pt x="27" y="144"/>
                      </a:lnTo>
                      <a:lnTo>
                        <a:pt x="42" y="117"/>
                      </a:lnTo>
                      <a:lnTo>
                        <a:pt x="59" y="96"/>
                      </a:lnTo>
                      <a:lnTo>
                        <a:pt x="69" y="76"/>
                      </a:lnTo>
                      <a:lnTo>
                        <a:pt x="75" y="49"/>
                      </a:lnTo>
                      <a:lnTo>
                        <a:pt x="92" y="20"/>
                      </a:lnTo>
                      <a:lnTo>
                        <a:pt x="96" y="0"/>
                      </a:lnTo>
                      <a:lnTo>
                        <a:pt x="108" y="0"/>
                      </a:lnTo>
                    </a:path>
                  </a:pathLst>
                </a:custGeom>
                <a:grpFill/>
                <a:ln w="38100" cap="rnd">
                  <a:solidFill>
                    <a:srgbClr val="FF0000"/>
                  </a:solidFill>
                  <a:round/>
                  <a:headEnd type="none" w="sm" len="sm"/>
                  <a:tailEnd type="none" w="sm" len="sm"/>
                </a:ln>
              </p:spPr>
              <p:txBody>
                <a:bodyPr/>
                <a:lstStyle/>
                <a:p>
                  <a:pPr>
                    <a:defRPr/>
                  </a:pPr>
                  <a:endParaRPr lang="en-US">
                    <a:cs typeface="+mn-cs"/>
                  </a:endParaRPr>
                </a:p>
              </p:txBody>
            </p:sp>
            <p:sp>
              <p:nvSpPr>
                <p:cNvPr id="204922" name="Freeform 145"/>
                <p:cNvSpPr>
                  <a:spLocks/>
                </p:cNvSpPr>
                <p:nvPr/>
              </p:nvSpPr>
              <p:spPr bwMode="auto">
                <a:xfrm>
                  <a:off x="3856" y="2832"/>
                  <a:ext cx="133" cy="151"/>
                </a:xfrm>
                <a:custGeom>
                  <a:avLst/>
                  <a:gdLst>
                    <a:gd name="T0" fmla="*/ 21 w 133"/>
                    <a:gd name="T1" fmla="*/ 6 h 151"/>
                    <a:gd name="T2" fmla="*/ 0 w 133"/>
                    <a:gd name="T3" fmla="*/ 0 h 151"/>
                    <a:gd name="T4" fmla="*/ 21 w 133"/>
                    <a:gd name="T5" fmla="*/ 6 h 151"/>
                    <a:gd name="T6" fmla="*/ 27 w 133"/>
                    <a:gd name="T7" fmla="*/ 19 h 151"/>
                    <a:gd name="T8" fmla="*/ 35 w 133"/>
                    <a:gd name="T9" fmla="*/ 19 h 151"/>
                    <a:gd name="T10" fmla="*/ 39 w 133"/>
                    <a:gd name="T11" fmla="*/ 28 h 151"/>
                    <a:gd name="T12" fmla="*/ 45 w 133"/>
                    <a:gd name="T13" fmla="*/ 38 h 151"/>
                    <a:gd name="T14" fmla="*/ 53 w 133"/>
                    <a:gd name="T15" fmla="*/ 44 h 151"/>
                    <a:gd name="T16" fmla="*/ 60 w 133"/>
                    <a:gd name="T17" fmla="*/ 54 h 151"/>
                    <a:gd name="T18" fmla="*/ 68 w 133"/>
                    <a:gd name="T19" fmla="*/ 57 h 151"/>
                    <a:gd name="T20" fmla="*/ 71 w 133"/>
                    <a:gd name="T21" fmla="*/ 64 h 151"/>
                    <a:gd name="T22" fmla="*/ 81 w 133"/>
                    <a:gd name="T23" fmla="*/ 76 h 151"/>
                    <a:gd name="T24" fmla="*/ 89 w 133"/>
                    <a:gd name="T25" fmla="*/ 83 h 151"/>
                    <a:gd name="T26" fmla="*/ 92 w 133"/>
                    <a:gd name="T27" fmla="*/ 92 h 151"/>
                    <a:gd name="T28" fmla="*/ 96 w 133"/>
                    <a:gd name="T29" fmla="*/ 99 h 151"/>
                    <a:gd name="T30" fmla="*/ 104 w 133"/>
                    <a:gd name="T31" fmla="*/ 108 h 151"/>
                    <a:gd name="T32" fmla="*/ 107 w 133"/>
                    <a:gd name="T33" fmla="*/ 115 h 151"/>
                    <a:gd name="T34" fmla="*/ 114 w 133"/>
                    <a:gd name="T35" fmla="*/ 124 h 151"/>
                    <a:gd name="T36" fmla="*/ 117 w 133"/>
                    <a:gd name="T37" fmla="*/ 131 h 151"/>
                    <a:gd name="T38" fmla="*/ 125 w 133"/>
                    <a:gd name="T39" fmla="*/ 134 h 151"/>
                    <a:gd name="T40" fmla="*/ 132 w 133"/>
                    <a:gd name="T41" fmla="*/ 144 h 151"/>
                    <a:gd name="T42" fmla="*/ 128 w 133"/>
                    <a:gd name="T43" fmla="*/ 150 h 15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3"/>
                    <a:gd name="T67" fmla="*/ 0 h 151"/>
                    <a:gd name="T68" fmla="*/ 133 w 133"/>
                    <a:gd name="T69" fmla="*/ 151 h 15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3" h="151">
                      <a:moveTo>
                        <a:pt x="21" y="6"/>
                      </a:moveTo>
                      <a:lnTo>
                        <a:pt x="0" y="0"/>
                      </a:lnTo>
                      <a:lnTo>
                        <a:pt x="21" y="6"/>
                      </a:lnTo>
                      <a:lnTo>
                        <a:pt x="27" y="19"/>
                      </a:lnTo>
                      <a:lnTo>
                        <a:pt x="35" y="19"/>
                      </a:lnTo>
                      <a:lnTo>
                        <a:pt x="39" y="28"/>
                      </a:lnTo>
                      <a:lnTo>
                        <a:pt x="45" y="38"/>
                      </a:lnTo>
                      <a:lnTo>
                        <a:pt x="53" y="44"/>
                      </a:lnTo>
                      <a:lnTo>
                        <a:pt x="60" y="54"/>
                      </a:lnTo>
                      <a:lnTo>
                        <a:pt x="68" y="57"/>
                      </a:lnTo>
                      <a:lnTo>
                        <a:pt x="71" y="64"/>
                      </a:lnTo>
                      <a:lnTo>
                        <a:pt x="81" y="76"/>
                      </a:lnTo>
                      <a:lnTo>
                        <a:pt x="89" y="83"/>
                      </a:lnTo>
                      <a:lnTo>
                        <a:pt x="92" y="92"/>
                      </a:lnTo>
                      <a:lnTo>
                        <a:pt x="96" y="99"/>
                      </a:lnTo>
                      <a:lnTo>
                        <a:pt x="104" y="108"/>
                      </a:lnTo>
                      <a:lnTo>
                        <a:pt x="107" y="115"/>
                      </a:lnTo>
                      <a:lnTo>
                        <a:pt x="114" y="124"/>
                      </a:lnTo>
                      <a:lnTo>
                        <a:pt x="117" y="131"/>
                      </a:lnTo>
                      <a:lnTo>
                        <a:pt x="125" y="134"/>
                      </a:lnTo>
                      <a:lnTo>
                        <a:pt x="132" y="144"/>
                      </a:lnTo>
                      <a:lnTo>
                        <a:pt x="128" y="150"/>
                      </a:lnTo>
                    </a:path>
                  </a:pathLst>
                </a:custGeom>
                <a:grpFill/>
                <a:ln w="38100" cap="rnd">
                  <a:solidFill>
                    <a:srgbClr val="FF0000"/>
                  </a:solidFill>
                  <a:round/>
                  <a:headEnd type="none" w="sm" len="sm"/>
                  <a:tailEnd type="none" w="sm" len="sm"/>
                </a:ln>
              </p:spPr>
              <p:txBody>
                <a:bodyPr/>
                <a:lstStyle/>
                <a:p>
                  <a:pPr>
                    <a:defRPr/>
                  </a:pPr>
                  <a:endParaRPr lang="en-US">
                    <a:cs typeface="+mn-cs"/>
                  </a:endParaRPr>
                </a:p>
              </p:txBody>
            </p:sp>
          </p:grpSp>
        </p:grpSp>
        <p:grpSp>
          <p:nvGrpSpPr>
            <p:cNvPr id="19" name="Group 146"/>
            <p:cNvGrpSpPr>
              <a:grpSpLocks/>
            </p:cNvGrpSpPr>
            <p:nvPr/>
          </p:nvGrpSpPr>
          <p:grpSpPr bwMode="auto">
            <a:xfrm>
              <a:off x="3626" y="3401"/>
              <a:ext cx="358" cy="164"/>
              <a:chOff x="3626" y="3401"/>
              <a:chExt cx="358" cy="164"/>
            </a:xfrm>
            <a:grpFill/>
          </p:grpSpPr>
          <p:grpSp>
            <p:nvGrpSpPr>
              <p:cNvPr id="20" name="Group 147"/>
              <p:cNvGrpSpPr>
                <a:grpSpLocks/>
              </p:cNvGrpSpPr>
              <p:nvPr/>
            </p:nvGrpSpPr>
            <p:grpSpPr bwMode="auto">
              <a:xfrm>
                <a:off x="3851" y="3408"/>
                <a:ext cx="133" cy="151"/>
                <a:chOff x="3851" y="3408"/>
                <a:chExt cx="133" cy="151"/>
              </a:xfrm>
              <a:grpFill/>
            </p:grpSpPr>
            <p:sp>
              <p:nvSpPr>
                <p:cNvPr id="204917" name="Freeform 148"/>
                <p:cNvSpPr>
                  <a:spLocks/>
                </p:cNvSpPr>
                <p:nvPr/>
              </p:nvSpPr>
              <p:spPr bwMode="auto">
                <a:xfrm>
                  <a:off x="3854" y="3413"/>
                  <a:ext cx="109" cy="145"/>
                </a:xfrm>
                <a:custGeom>
                  <a:avLst/>
                  <a:gdLst>
                    <a:gd name="T0" fmla="*/ 108 w 109"/>
                    <a:gd name="T1" fmla="*/ 137 h 145"/>
                    <a:gd name="T2" fmla="*/ 81 w 109"/>
                    <a:gd name="T3" fmla="*/ 144 h 145"/>
                    <a:gd name="T4" fmla="*/ 65 w 109"/>
                    <a:gd name="T5" fmla="*/ 117 h 145"/>
                    <a:gd name="T6" fmla="*/ 48 w 109"/>
                    <a:gd name="T7" fmla="*/ 96 h 145"/>
                    <a:gd name="T8" fmla="*/ 38 w 109"/>
                    <a:gd name="T9" fmla="*/ 76 h 145"/>
                    <a:gd name="T10" fmla="*/ 33 w 109"/>
                    <a:gd name="T11" fmla="*/ 49 h 145"/>
                    <a:gd name="T12" fmla="*/ 16 w 109"/>
                    <a:gd name="T13" fmla="*/ 20 h 145"/>
                    <a:gd name="T14" fmla="*/ 11 w 109"/>
                    <a:gd name="T15" fmla="*/ 0 h 145"/>
                    <a:gd name="T16" fmla="*/ 0 w 109"/>
                    <a:gd name="T17" fmla="*/ 0 h 1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9"/>
                    <a:gd name="T28" fmla="*/ 0 h 145"/>
                    <a:gd name="T29" fmla="*/ 109 w 109"/>
                    <a:gd name="T30" fmla="*/ 145 h 1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9" h="145">
                      <a:moveTo>
                        <a:pt x="108" y="137"/>
                      </a:moveTo>
                      <a:lnTo>
                        <a:pt x="81" y="144"/>
                      </a:lnTo>
                      <a:lnTo>
                        <a:pt x="65" y="117"/>
                      </a:lnTo>
                      <a:lnTo>
                        <a:pt x="48" y="96"/>
                      </a:lnTo>
                      <a:lnTo>
                        <a:pt x="38" y="76"/>
                      </a:lnTo>
                      <a:lnTo>
                        <a:pt x="33" y="49"/>
                      </a:lnTo>
                      <a:lnTo>
                        <a:pt x="16" y="20"/>
                      </a:lnTo>
                      <a:lnTo>
                        <a:pt x="11" y="0"/>
                      </a:lnTo>
                      <a:lnTo>
                        <a:pt x="0" y="0"/>
                      </a:lnTo>
                    </a:path>
                  </a:pathLst>
                </a:custGeom>
                <a:grpFill/>
                <a:ln w="38100" cap="rnd">
                  <a:solidFill>
                    <a:srgbClr val="FF0000"/>
                  </a:solidFill>
                  <a:round/>
                  <a:headEnd type="none" w="sm" len="sm"/>
                  <a:tailEnd type="none" w="sm" len="sm"/>
                </a:ln>
              </p:spPr>
              <p:txBody>
                <a:bodyPr/>
                <a:lstStyle/>
                <a:p>
                  <a:pPr>
                    <a:defRPr/>
                  </a:pPr>
                  <a:endParaRPr lang="en-US">
                    <a:cs typeface="+mn-cs"/>
                  </a:endParaRPr>
                </a:p>
              </p:txBody>
            </p:sp>
            <p:sp>
              <p:nvSpPr>
                <p:cNvPr id="204918" name="Freeform 149"/>
                <p:cNvSpPr>
                  <a:spLocks/>
                </p:cNvSpPr>
                <p:nvPr/>
              </p:nvSpPr>
              <p:spPr bwMode="auto">
                <a:xfrm>
                  <a:off x="3851" y="3408"/>
                  <a:ext cx="133" cy="151"/>
                </a:xfrm>
                <a:custGeom>
                  <a:avLst/>
                  <a:gdLst>
                    <a:gd name="T0" fmla="*/ 111 w 133"/>
                    <a:gd name="T1" fmla="*/ 6 h 151"/>
                    <a:gd name="T2" fmla="*/ 132 w 133"/>
                    <a:gd name="T3" fmla="*/ 0 h 151"/>
                    <a:gd name="T4" fmla="*/ 111 w 133"/>
                    <a:gd name="T5" fmla="*/ 6 h 151"/>
                    <a:gd name="T6" fmla="*/ 104 w 133"/>
                    <a:gd name="T7" fmla="*/ 19 h 151"/>
                    <a:gd name="T8" fmla="*/ 96 w 133"/>
                    <a:gd name="T9" fmla="*/ 19 h 151"/>
                    <a:gd name="T10" fmla="*/ 93 w 133"/>
                    <a:gd name="T11" fmla="*/ 28 h 151"/>
                    <a:gd name="T12" fmla="*/ 86 w 133"/>
                    <a:gd name="T13" fmla="*/ 38 h 151"/>
                    <a:gd name="T14" fmla="*/ 78 w 133"/>
                    <a:gd name="T15" fmla="*/ 44 h 151"/>
                    <a:gd name="T16" fmla="*/ 72 w 133"/>
                    <a:gd name="T17" fmla="*/ 54 h 151"/>
                    <a:gd name="T18" fmla="*/ 64 w 133"/>
                    <a:gd name="T19" fmla="*/ 57 h 151"/>
                    <a:gd name="T20" fmla="*/ 60 w 133"/>
                    <a:gd name="T21" fmla="*/ 64 h 151"/>
                    <a:gd name="T22" fmla="*/ 50 w 133"/>
                    <a:gd name="T23" fmla="*/ 76 h 151"/>
                    <a:gd name="T24" fmla="*/ 43 w 133"/>
                    <a:gd name="T25" fmla="*/ 83 h 151"/>
                    <a:gd name="T26" fmla="*/ 39 w 133"/>
                    <a:gd name="T27" fmla="*/ 92 h 151"/>
                    <a:gd name="T28" fmla="*/ 36 w 133"/>
                    <a:gd name="T29" fmla="*/ 99 h 151"/>
                    <a:gd name="T30" fmla="*/ 28 w 133"/>
                    <a:gd name="T31" fmla="*/ 108 h 151"/>
                    <a:gd name="T32" fmla="*/ 25 w 133"/>
                    <a:gd name="T33" fmla="*/ 115 h 151"/>
                    <a:gd name="T34" fmla="*/ 18 w 133"/>
                    <a:gd name="T35" fmla="*/ 124 h 151"/>
                    <a:gd name="T36" fmla="*/ 15 w 133"/>
                    <a:gd name="T37" fmla="*/ 131 h 151"/>
                    <a:gd name="T38" fmla="*/ 7 w 133"/>
                    <a:gd name="T39" fmla="*/ 134 h 151"/>
                    <a:gd name="T40" fmla="*/ 0 w 133"/>
                    <a:gd name="T41" fmla="*/ 144 h 151"/>
                    <a:gd name="T42" fmla="*/ 3 w 133"/>
                    <a:gd name="T43" fmla="*/ 150 h 15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3"/>
                    <a:gd name="T67" fmla="*/ 0 h 151"/>
                    <a:gd name="T68" fmla="*/ 133 w 133"/>
                    <a:gd name="T69" fmla="*/ 151 h 15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3" h="151">
                      <a:moveTo>
                        <a:pt x="111" y="6"/>
                      </a:moveTo>
                      <a:lnTo>
                        <a:pt x="132" y="0"/>
                      </a:lnTo>
                      <a:lnTo>
                        <a:pt x="111" y="6"/>
                      </a:lnTo>
                      <a:lnTo>
                        <a:pt x="104" y="19"/>
                      </a:lnTo>
                      <a:lnTo>
                        <a:pt x="96" y="19"/>
                      </a:lnTo>
                      <a:lnTo>
                        <a:pt x="93" y="28"/>
                      </a:lnTo>
                      <a:lnTo>
                        <a:pt x="86" y="38"/>
                      </a:lnTo>
                      <a:lnTo>
                        <a:pt x="78" y="44"/>
                      </a:lnTo>
                      <a:lnTo>
                        <a:pt x="72" y="54"/>
                      </a:lnTo>
                      <a:lnTo>
                        <a:pt x="64" y="57"/>
                      </a:lnTo>
                      <a:lnTo>
                        <a:pt x="60" y="64"/>
                      </a:lnTo>
                      <a:lnTo>
                        <a:pt x="50" y="76"/>
                      </a:lnTo>
                      <a:lnTo>
                        <a:pt x="43" y="83"/>
                      </a:lnTo>
                      <a:lnTo>
                        <a:pt x="39" y="92"/>
                      </a:lnTo>
                      <a:lnTo>
                        <a:pt x="36" y="99"/>
                      </a:lnTo>
                      <a:lnTo>
                        <a:pt x="28" y="108"/>
                      </a:lnTo>
                      <a:lnTo>
                        <a:pt x="25" y="115"/>
                      </a:lnTo>
                      <a:lnTo>
                        <a:pt x="18" y="124"/>
                      </a:lnTo>
                      <a:lnTo>
                        <a:pt x="15" y="131"/>
                      </a:lnTo>
                      <a:lnTo>
                        <a:pt x="7" y="134"/>
                      </a:lnTo>
                      <a:lnTo>
                        <a:pt x="0" y="144"/>
                      </a:lnTo>
                      <a:lnTo>
                        <a:pt x="3" y="150"/>
                      </a:lnTo>
                    </a:path>
                  </a:pathLst>
                </a:custGeom>
                <a:grpFill/>
                <a:ln w="38100" cap="rnd">
                  <a:solidFill>
                    <a:srgbClr val="FF0000"/>
                  </a:solidFill>
                  <a:round/>
                  <a:headEnd type="none" w="sm" len="sm"/>
                  <a:tailEnd type="none" w="sm" len="sm"/>
                </a:ln>
              </p:spPr>
              <p:txBody>
                <a:bodyPr/>
                <a:lstStyle/>
                <a:p>
                  <a:pPr>
                    <a:defRPr/>
                  </a:pPr>
                  <a:endParaRPr lang="en-US">
                    <a:cs typeface="+mn-cs"/>
                  </a:endParaRPr>
                </a:p>
              </p:txBody>
            </p:sp>
          </p:grpSp>
          <p:grpSp>
            <p:nvGrpSpPr>
              <p:cNvPr id="21" name="Group 150"/>
              <p:cNvGrpSpPr>
                <a:grpSpLocks/>
              </p:cNvGrpSpPr>
              <p:nvPr/>
            </p:nvGrpSpPr>
            <p:grpSpPr bwMode="auto">
              <a:xfrm>
                <a:off x="3626" y="3401"/>
                <a:ext cx="145" cy="164"/>
                <a:chOff x="3626" y="3401"/>
                <a:chExt cx="145" cy="164"/>
              </a:xfrm>
              <a:grpFill/>
            </p:grpSpPr>
            <p:sp>
              <p:nvSpPr>
                <p:cNvPr id="204915" name="Freeform 151"/>
                <p:cNvSpPr>
                  <a:spLocks/>
                </p:cNvSpPr>
                <p:nvPr/>
              </p:nvSpPr>
              <p:spPr bwMode="auto">
                <a:xfrm>
                  <a:off x="3626" y="3408"/>
                  <a:ext cx="145" cy="150"/>
                </a:xfrm>
                <a:custGeom>
                  <a:avLst/>
                  <a:gdLst>
                    <a:gd name="T0" fmla="*/ 0 w 145"/>
                    <a:gd name="T1" fmla="*/ 0 h 150"/>
                    <a:gd name="T2" fmla="*/ 24 w 145"/>
                    <a:gd name="T3" fmla="*/ 24 h 150"/>
                    <a:gd name="T4" fmla="*/ 38 w 145"/>
                    <a:gd name="T5" fmla="*/ 38 h 150"/>
                    <a:gd name="T6" fmla="*/ 53 w 145"/>
                    <a:gd name="T7" fmla="*/ 48 h 150"/>
                    <a:gd name="T8" fmla="*/ 62 w 145"/>
                    <a:gd name="T9" fmla="*/ 67 h 150"/>
                    <a:gd name="T10" fmla="*/ 77 w 145"/>
                    <a:gd name="T11" fmla="*/ 77 h 150"/>
                    <a:gd name="T12" fmla="*/ 86 w 145"/>
                    <a:gd name="T13" fmla="*/ 91 h 150"/>
                    <a:gd name="T14" fmla="*/ 101 w 145"/>
                    <a:gd name="T15" fmla="*/ 115 h 150"/>
                    <a:gd name="T16" fmla="*/ 110 w 145"/>
                    <a:gd name="T17" fmla="*/ 130 h 150"/>
                    <a:gd name="T18" fmla="*/ 125 w 145"/>
                    <a:gd name="T19" fmla="*/ 144 h 150"/>
                    <a:gd name="T20" fmla="*/ 139 w 145"/>
                    <a:gd name="T21" fmla="*/ 149 h 150"/>
                    <a:gd name="T22" fmla="*/ 144 w 145"/>
                    <a:gd name="T23" fmla="*/ 144 h 1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5"/>
                    <a:gd name="T37" fmla="*/ 0 h 150"/>
                    <a:gd name="T38" fmla="*/ 145 w 145"/>
                    <a:gd name="T39" fmla="*/ 150 h 1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5" h="150">
                      <a:moveTo>
                        <a:pt x="0" y="0"/>
                      </a:moveTo>
                      <a:lnTo>
                        <a:pt x="24" y="24"/>
                      </a:lnTo>
                      <a:lnTo>
                        <a:pt x="38" y="38"/>
                      </a:lnTo>
                      <a:lnTo>
                        <a:pt x="53" y="48"/>
                      </a:lnTo>
                      <a:lnTo>
                        <a:pt x="62" y="67"/>
                      </a:lnTo>
                      <a:lnTo>
                        <a:pt x="77" y="77"/>
                      </a:lnTo>
                      <a:lnTo>
                        <a:pt x="86" y="91"/>
                      </a:lnTo>
                      <a:lnTo>
                        <a:pt x="101" y="115"/>
                      </a:lnTo>
                      <a:lnTo>
                        <a:pt x="110" y="130"/>
                      </a:lnTo>
                      <a:lnTo>
                        <a:pt x="125" y="144"/>
                      </a:lnTo>
                      <a:lnTo>
                        <a:pt x="139" y="149"/>
                      </a:lnTo>
                      <a:lnTo>
                        <a:pt x="144" y="144"/>
                      </a:lnTo>
                    </a:path>
                  </a:pathLst>
                </a:custGeom>
                <a:grpFill/>
                <a:ln w="38100" cap="rnd">
                  <a:solidFill>
                    <a:srgbClr val="FF0000"/>
                  </a:solidFill>
                  <a:round/>
                  <a:headEnd type="none" w="sm" len="sm"/>
                  <a:tailEnd type="none" w="sm" len="sm"/>
                </a:ln>
              </p:spPr>
              <p:txBody>
                <a:bodyPr/>
                <a:lstStyle/>
                <a:p>
                  <a:pPr>
                    <a:defRPr/>
                  </a:pPr>
                  <a:endParaRPr lang="en-US">
                    <a:cs typeface="+mn-cs"/>
                  </a:endParaRPr>
                </a:p>
              </p:txBody>
            </p:sp>
            <p:sp>
              <p:nvSpPr>
                <p:cNvPr id="204916" name="Freeform 152"/>
                <p:cNvSpPr>
                  <a:spLocks/>
                </p:cNvSpPr>
                <p:nvPr/>
              </p:nvSpPr>
              <p:spPr bwMode="auto">
                <a:xfrm>
                  <a:off x="3635" y="3401"/>
                  <a:ext cx="128" cy="164"/>
                </a:xfrm>
                <a:custGeom>
                  <a:avLst/>
                  <a:gdLst>
                    <a:gd name="T0" fmla="*/ 0 w 128"/>
                    <a:gd name="T1" fmla="*/ 163 h 164"/>
                    <a:gd name="T2" fmla="*/ 20 w 128"/>
                    <a:gd name="T3" fmla="*/ 135 h 164"/>
                    <a:gd name="T4" fmla="*/ 32 w 128"/>
                    <a:gd name="T5" fmla="*/ 119 h 164"/>
                    <a:gd name="T6" fmla="*/ 40 w 128"/>
                    <a:gd name="T7" fmla="*/ 103 h 164"/>
                    <a:gd name="T8" fmla="*/ 57 w 128"/>
                    <a:gd name="T9" fmla="*/ 91 h 164"/>
                    <a:gd name="T10" fmla="*/ 65 w 128"/>
                    <a:gd name="T11" fmla="*/ 75 h 164"/>
                    <a:gd name="T12" fmla="*/ 78 w 128"/>
                    <a:gd name="T13" fmla="*/ 65 h 164"/>
                    <a:gd name="T14" fmla="*/ 100 w 128"/>
                    <a:gd name="T15" fmla="*/ 47 h 164"/>
                    <a:gd name="T16" fmla="*/ 114 w 128"/>
                    <a:gd name="T17" fmla="*/ 35 h 164"/>
                    <a:gd name="T18" fmla="*/ 125 w 128"/>
                    <a:gd name="T19" fmla="*/ 19 h 164"/>
                    <a:gd name="T20" fmla="*/ 127 w 128"/>
                    <a:gd name="T21" fmla="*/ 4 h 164"/>
                    <a:gd name="T22" fmla="*/ 122 w 128"/>
                    <a:gd name="T23" fmla="*/ 0 h 1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8"/>
                    <a:gd name="T37" fmla="*/ 0 h 164"/>
                    <a:gd name="T38" fmla="*/ 128 w 128"/>
                    <a:gd name="T39" fmla="*/ 164 h 1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8" h="164">
                      <a:moveTo>
                        <a:pt x="0" y="163"/>
                      </a:moveTo>
                      <a:lnTo>
                        <a:pt x="20" y="135"/>
                      </a:lnTo>
                      <a:lnTo>
                        <a:pt x="32" y="119"/>
                      </a:lnTo>
                      <a:lnTo>
                        <a:pt x="40" y="103"/>
                      </a:lnTo>
                      <a:lnTo>
                        <a:pt x="57" y="91"/>
                      </a:lnTo>
                      <a:lnTo>
                        <a:pt x="65" y="75"/>
                      </a:lnTo>
                      <a:lnTo>
                        <a:pt x="78" y="65"/>
                      </a:lnTo>
                      <a:lnTo>
                        <a:pt x="100" y="47"/>
                      </a:lnTo>
                      <a:lnTo>
                        <a:pt x="114" y="35"/>
                      </a:lnTo>
                      <a:lnTo>
                        <a:pt x="125" y="19"/>
                      </a:lnTo>
                      <a:lnTo>
                        <a:pt x="127" y="4"/>
                      </a:lnTo>
                      <a:lnTo>
                        <a:pt x="122" y="0"/>
                      </a:lnTo>
                    </a:path>
                  </a:pathLst>
                </a:custGeom>
                <a:grpFill/>
                <a:ln w="38100" cap="rnd">
                  <a:solidFill>
                    <a:srgbClr val="FF0000"/>
                  </a:solidFill>
                  <a:round/>
                  <a:headEnd type="none" w="sm" len="sm"/>
                  <a:tailEnd type="none" w="sm" len="sm"/>
                </a:ln>
              </p:spPr>
              <p:txBody>
                <a:bodyPr/>
                <a:lstStyle/>
                <a:p>
                  <a:pPr>
                    <a:defRPr/>
                  </a:pPr>
                  <a:endParaRPr lang="en-US">
                    <a:cs typeface="+mn-cs"/>
                  </a:endParaRPr>
                </a:p>
              </p:txBody>
            </p:sp>
          </p:grpSp>
        </p:grpSp>
      </p:grpSp>
      <p:sp>
        <p:nvSpPr>
          <p:cNvPr id="22" name="Rectangle 21"/>
          <p:cNvSpPr/>
          <p:nvPr/>
        </p:nvSpPr>
        <p:spPr>
          <a:xfrm>
            <a:off x="4703763" y="1200150"/>
            <a:ext cx="596383" cy="330200"/>
          </a:xfrm>
          <a:prstGeom prst="rect">
            <a:avLst/>
          </a:prstGeom>
          <a:no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p:cNvSpPr/>
          <p:nvPr/>
        </p:nvSpPr>
        <p:spPr>
          <a:xfrm>
            <a:off x="5467608" y="1199356"/>
            <a:ext cx="596383" cy="330200"/>
          </a:xfrm>
          <a:prstGeom prst="rect">
            <a:avLst/>
          </a:prstGeom>
          <a:no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p:cNvSpPr/>
          <p:nvPr/>
        </p:nvSpPr>
        <p:spPr>
          <a:xfrm>
            <a:off x="6228278" y="1201737"/>
            <a:ext cx="596383" cy="330200"/>
          </a:xfrm>
          <a:prstGeom prst="rect">
            <a:avLst/>
          </a:prstGeom>
          <a:no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p:nvSpPr>
        <p:spPr>
          <a:xfrm>
            <a:off x="6976248" y="1200943"/>
            <a:ext cx="596383" cy="330200"/>
          </a:xfrm>
          <a:prstGeom prst="rect">
            <a:avLst/>
          </a:prstGeom>
          <a:no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076266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ox(in)">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4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pPr>
              <a:defRPr/>
            </a:pPr>
            <a:fld id="{2BC136A0-9C78-487D-8F1D-ACB34B1ED16B}" type="slidenum">
              <a:rPr lang="en-US"/>
              <a:pPr>
                <a:defRPr/>
              </a:pPr>
              <a:t>68</a:t>
            </a:fld>
            <a:endParaRPr lang="en-US"/>
          </a:p>
        </p:txBody>
      </p:sp>
      <p:pic>
        <p:nvPicPr>
          <p:cNvPr id="207877" name="Picture 3" descr="math"/>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402138" y="609600"/>
            <a:ext cx="4598987" cy="6248400"/>
          </a:xfrm>
          <a:prstGeom prst="rect">
            <a:avLst/>
          </a:prstGeom>
          <a:noFill/>
          <a:ln w="9525">
            <a:noFill/>
            <a:miter lim="800000"/>
            <a:headEnd/>
            <a:tailEnd/>
          </a:ln>
        </p:spPr>
      </p:pic>
      <p:sp>
        <p:nvSpPr>
          <p:cNvPr id="207878" name="Text Box 4"/>
          <p:cNvSpPr txBox="1">
            <a:spLocks noChangeArrowheads="1"/>
          </p:cNvSpPr>
          <p:nvPr/>
        </p:nvSpPr>
        <p:spPr bwMode="auto">
          <a:xfrm>
            <a:off x="685800" y="1905000"/>
            <a:ext cx="3585949" cy="3539430"/>
          </a:xfrm>
          <a:prstGeom prst="rect">
            <a:avLst/>
          </a:prstGeom>
          <a:noFill/>
          <a:ln w="12700">
            <a:noFill/>
            <a:miter lim="800000"/>
            <a:headEnd type="none" w="sm" len="sm"/>
            <a:tailEnd type="none" w="sm" len="sm"/>
          </a:ln>
        </p:spPr>
        <p:txBody>
          <a:bodyPr wrap="square">
            <a:spAutoFit/>
          </a:bodyPr>
          <a:lstStyle/>
          <a:p>
            <a:pPr algn="l" eaLnBrk="0" hangingPunct="0"/>
            <a:r>
              <a:rPr lang="en-US" sz="3200" b="0" dirty="0">
                <a:latin typeface="Arial" charset="0"/>
              </a:rPr>
              <a:t>This work sheet encourages the child to use strategies (plans) in math such as: “If 8 + 8 = 16, then 8 + 9 is 17”</a:t>
            </a:r>
          </a:p>
        </p:txBody>
      </p:sp>
      <p:pic>
        <p:nvPicPr>
          <p:cNvPr id="458753" name="Picture 1"/>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84642" y="1592489"/>
            <a:ext cx="3680958" cy="4770080"/>
          </a:xfrm>
          <a:prstGeom prst="rect">
            <a:avLst/>
          </a:prstGeom>
          <a:noFill/>
          <a:ln w="9525">
            <a:noFill/>
            <a:miter lim="800000"/>
            <a:headEnd/>
            <a:tailEnd/>
          </a:ln>
        </p:spPr>
      </p:pic>
      <p:sp>
        <p:nvSpPr>
          <p:cNvPr id="1140738" name="Rectangle 2"/>
          <p:cNvSpPr>
            <a:spLocks noGrp="1" noChangeArrowheads="1"/>
          </p:cNvSpPr>
          <p:nvPr>
            <p:ph type="title"/>
          </p:nvPr>
        </p:nvSpPr>
        <p:spPr>
          <a:xfrm>
            <a:off x="685800" y="228600"/>
            <a:ext cx="5223681" cy="1040642"/>
          </a:xfrm>
        </p:spPr>
        <p:txBody>
          <a:bodyPr>
            <a:normAutofit/>
          </a:bodyPr>
          <a:lstStyle/>
          <a:p>
            <a:pPr eaLnBrk="1" hangingPunct="1">
              <a:defRPr/>
            </a:pPr>
            <a:r>
              <a:rPr lang="en-US" dirty="0"/>
              <a:t>Math Strategies</a:t>
            </a:r>
          </a:p>
        </p:txBody>
      </p:sp>
    </p:spTree>
    <p:extLst>
      <p:ext uri="{BB962C8B-B14F-4D97-AF65-F5344CB8AC3E}">
        <p14:creationId xmlns:p14="http://schemas.microsoft.com/office/powerpoint/2010/main" val="2080475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nodeType="clickEffect">
                                  <p:stCondLst>
                                    <p:cond delay="0"/>
                                  </p:stCondLst>
                                  <p:childTnLst>
                                    <p:set>
                                      <p:cBhvr>
                                        <p:cTn id="6" dur="1" fill="hold">
                                          <p:stCondLst>
                                            <p:cond delay="0"/>
                                          </p:stCondLst>
                                        </p:cTn>
                                        <p:tgtEl>
                                          <p:spTgt spid="458753"/>
                                        </p:tgtEl>
                                        <p:attrNameLst>
                                          <p:attrName>style.visibility</p:attrName>
                                        </p:attrNameLst>
                                      </p:cBhvr>
                                      <p:to>
                                        <p:strVal val="visible"/>
                                      </p:to>
                                    </p:set>
                                    <p:anim from="(-#ppt_w/2)" to="(#ppt_x)" calcmode="lin" valueType="num">
                                      <p:cBhvr>
                                        <p:cTn id="7" dur="300" fill="hold">
                                          <p:stCondLst>
                                            <p:cond delay="0"/>
                                          </p:stCondLst>
                                        </p:cTn>
                                        <p:tgtEl>
                                          <p:spTgt spid="458753"/>
                                        </p:tgtEl>
                                        <p:attrNameLst>
                                          <p:attrName>ppt_x</p:attrName>
                                        </p:attrNameLst>
                                      </p:cBhvr>
                                    </p:anim>
                                    <p:anim from="0" to="-1.0" calcmode="lin" valueType="num">
                                      <p:cBhvr>
                                        <p:cTn id="8" dur="100" decel="50000" autoRev="1" fill="hold">
                                          <p:stCondLst>
                                            <p:cond delay="300"/>
                                          </p:stCondLst>
                                        </p:cTn>
                                        <p:tgtEl>
                                          <p:spTgt spid="458753"/>
                                        </p:tgtEl>
                                        <p:attrNameLst>
                                          <p:attrName>xshear</p:attrName>
                                        </p:attrNameLst>
                                      </p:cBhvr>
                                    </p:anim>
                                    <p:animScale>
                                      <p:cBhvr>
                                        <p:cTn id="9" dur="100" decel="100000" autoRev="1" fill="hold">
                                          <p:stCondLst>
                                            <p:cond delay="300"/>
                                          </p:stCondLst>
                                        </p:cTn>
                                        <p:tgtEl>
                                          <p:spTgt spid="458753"/>
                                        </p:tgtEl>
                                      </p:cBhvr>
                                      <p:from x="100000" y="100000"/>
                                      <p:to x="80000" y="100000"/>
                                    </p:animScale>
                                    <p:anim by="(#ppt_h/3+#ppt_w*0.1)" calcmode="lin" valueType="num">
                                      <p:cBhvr additive="sum">
                                        <p:cTn id="10" dur="100" decel="100000" autoRev="1" fill="hold">
                                          <p:stCondLst>
                                            <p:cond delay="300"/>
                                          </p:stCondLst>
                                        </p:cTn>
                                        <p:tgtEl>
                                          <p:spTgt spid="458753"/>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Planning Subtests and Strategy Use</a:t>
            </a:r>
          </a:p>
        </p:txBody>
      </p:sp>
      <p:sp>
        <p:nvSpPr>
          <p:cNvPr id="4" name="Slide Number Placeholder 3"/>
          <p:cNvSpPr>
            <a:spLocks noGrp="1"/>
          </p:cNvSpPr>
          <p:nvPr>
            <p:ph type="sldNum" sz="quarter" idx="12"/>
          </p:nvPr>
        </p:nvSpPr>
        <p:spPr/>
        <p:txBody>
          <a:bodyPr/>
          <a:lstStyle/>
          <a:p>
            <a:pPr>
              <a:defRPr/>
            </a:pPr>
            <a:fld id="{B5038878-31BC-41E9-8299-8AFEA2B13F5C}" type="slidenum">
              <a:rPr lang="en-US" smtClean="0"/>
              <a:pPr>
                <a:defRPr/>
              </a:pPr>
              <a:t>69</a:t>
            </a:fld>
            <a:endParaRPr lang="en-US" dirty="0"/>
          </a:p>
        </p:txBody>
      </p:sp>
      <p:pic>
        <p:nvPicPr>
          <p:cNvPr id="7" name="Content Placeholder 6" descr="IT Manual.pdf - Adobe Acrobat Pro"/>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606056" y="1318435"/>
            <a:ext cx="8091377" cy="4997303"/>
          </a:xfrm>
        </p:spPr>
      </p:pic>
    </p:spTree>
    <p:extLst>
      <p:ext uri="{BB962C8B-B14F-4D97-AF65-F5344CB8AC3E}">
        <p14:creationId xmlns:p14="http://schemas.microsoft.com/office/powerpoint/2010/main" val="23586180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CAS2</a:t>
            </a:r>
            <a:br>
              <a:rPr lang="en-US" dirty="0"/>
            </a:br>
            <a:endParaRPr lang="en-US" dirty="0"/>
          </a:p>
        </p:txBody>
      </p:sp>
      <p:sp>
        <p:nvSpPr>
          <p:cNvPr id="6" name="Text Placeholder 5"/>
          <p:cNvSpPr>
            <a:spLocks noGrp="1"/>
          </p:cNvSpPr>
          <p:nvPr>
            <p:ph type="body" idx="1"/>
          </p:nvPr>
        </p:nvSpPr>
        <p:spPr/>
        <p:txBody>
          <a:bodyPr/>
          <a:lstStyle/>
          <a:p>
            <a:r>
              <a:rPr lang="en-US" dirty="0"/>
              <a:t>Structure </a:t>
            </a:r>
            <a:r>
              <a:rPr lang="en-US"/>
              <a:t>of the Second Edition</a:t>
            </a:r>
            <a:endParaRPr lang="en-US" dirty="0"/>
          </a:p>
        </p:txBody>
      </p:sp>
      <p:sp>
        <p:nvSpPr>
          <p:cNvPr id="4" name="Slide Number Placeholder 3"/>
          <p:cNvSpPr>
            <a:spLocks noGrp="1"/>
          </p:cNvSpPr>
          <p:nvPr>
            <p:ph type="sldNum" sz="quarter" idx="12"/>
          </p:nvPr>
        </p:nvSpPr>
        <p:spPr/>
        <p:txBody>
          <a:bodyPr/>
          <a:lstStyle/>
          <a:p>
            <a:pPr>
              <a:defRPr/>
            </a:pPr>
            <a:fld id="{B5038878-31BC-41E9-8299-8AFEA2B13F5C}" type="slidenum">
              <a:rPr lang="en-US" smtClean="0"/>
              <a:pPr>
                <a:defRPr/>
              </a:pPr>
              <a:t>7</a:t>
            </a:fld>
            <a:endParaRPr lang="en-US" dirty="0"/>
          </a:p>
        </p:txBody>
      </p:sp>
      <p:pic>
        <p:nvPicPr>
          <p:cNvPr id="7" name="Picture 6" descr="CAS2cover - Windows Photo Viewe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7800" y="2610584"/>
            <a:ext cx="2419398" cy="3701316"/>
          </a:xfrm>
          <a:prstGeom prst="rect">
            <a:avLst/>
          </a:prstGeom>
          <a:ln>
            <a:solidFill>
              <a:srgbClr val="0070C0"/>
            </a:solidFill>
          </a:ln>
        </p:spPr>
      </p:pic>
    </p:spTree>
    <p:extLst>
      <p:ext uri="{BB962C8B-B14F-4D97-AF65-F5344CB8AC3E}">
        <p14:creationId xmlns:p14="http://schemas.microsoft.com/office/powerpoint/2010/main" val="13789206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68" name="Picture 8" descr="Blackboard-wood-thin-fr"/>
          <p:cNvPicPr>
            <a:picLocks noChangeAspect="1" noChangeArrowheads="1"/>
          </p:cNvPicPr>
          <p:nvPr>
            <p:custDataLst>
              <p:tags r:id="rId1"/>
            </p:custDataLst>
          </p:nvPr>
        </p:nvPicPr>
        <p:blipFill>
          <a:blip r:embed="rId5" cstate="print">
            <a:lum bright="-6000"/>
            <a:extLst>
              <a:ext uri="{28A0092B-C50C-407E-A947-70E740481C1C}">
                <a14:useLocalDpi xmlns:a14="http://schemas.microsoft.com/office/drawing/2010/main" val="0"/>
              </a:ext>
            </a:extLst>
          </a:blip>
          <a:srcRect l="2786" t="6245" r="2835" b="5106"/>
          <a:stretch>
            <a:fillRect/>
          </a:stretch>
        </p:blipFill>
        <p:spPr bwMode="auto">
          <a:xfrm>
            <a:off x="0" y="3275013"/>
            <a:ext cx="9144000" cy="3582987"/>
          </a:xfrm>
          <a:prstGeom prst="rect">
            <a:avLst/>
          </a:prstGeom>
          <a:noFill/>
          <a:ln w="9525" algn="ctr">
            <a:noFill/>
            <a:miter lim="800000"/>
            <a:headEnd/>
            <a:tailEnd/>
          </a:ln>
        </p:spPr>
      </p:pic>
      <p:sp>
        <p:nvSpPr>
          <p:cNvPr id="4" name="Slide Number Placeholder 3"/>
          <p:cNvSpPr txBox="1">
            <a:spLocks noGrp="1"/>
          </p:cNvSpPr>
          <p:nvPr/>
        </p:nvSpPr>
        <p:spPr bwMode="auto">
          <a:xfrm>
            <a:off x="8732838" y="6496050"/>
            <a:ext cx="249237" cy="244475"/>
          </a:xfrm>
          <a:prstGeom prst="rect">
            <a:avLst/>
          </a:prstGeom>
          <a:noFill/>
          <a:ln algn="ctr">
            <a:miter lim="800000"/>
            <a:headEnd/>
            <a:tailEnd/>
          </a:ln>
        </p:spPr>
        <p:txBody>
          <a:bodyPr wrap="none"/>
          <a:lstStyle/>
          <a:p>
            <a:pPr>
              <a:defRPr/>
            </a:pPr>
            <a:fld id="{68002F3D-083F-4D84-B6EF-07BC2C646176}" type="slidenum">
              <a:rPr lang="en-US" sz="1000" b="0">
                <a:solidFill>
                  <a:srgbClr val="777777"/>
                </a:solidFill>
                <a:latin typeface="+mn-lt"/>
                <a:cs typeface="+mn-cs"/>
              </a:rPr>
              <a:pPr>
                <a:defRPr/>
              </a:pPr>
              <a:t>70</a:t>
            </a:fld>
            <a:endParaRPr lang="en-US" sz="1000" b="0" dirty="0">
              <a:solidFill>
                <a:srgbClr val="777777"/>
              </a:solidFill>
              <a:latin typeface="+mn-lt"/>
              <a:cs typeface="+mn-cs"/>
            </a:endParaRPr>
          </a:p>
        </p:txBody>
      </p:sp>
      <p:sp>
        <p:nvSpPr>
          <p:cNvPr id="450564" name="Rectangle 2"/>
          <p:cNvSpPr>
            <a:spLocks noGrp="1"/>
          </p:cNvSpPr>
          <p:nvPr>
            <p:ph type="title" idx="4294967295"/>
          </p:nvPr>
        </p:nvSpPr>
        <p:spPr>
          <a:xfrm>
            <a:off x="914400" y="228600"/>
            <a:ext cx="8229600" cy="914400"/>
          </a:xfrm>
        </p:spPr>
        <p:txBody>
          <a:bodyPr>
            <a:normAutofit fontScale="90000"/>
          </a:bodyPr>
          <a:lstStyle/>
          <a:p>
            <a:pPr defTabSz="457200" eaLnBrk="1" fontAlgn="auto" hangingPunct="1">
              <a:spcAft>
                <a:spcPts val="0"/>
              </a:spcAft>
              <a:defRPr/>
            </a:pPr>
            <a:r>
              <a:rPr lang="en-US" sz="5700" dirty="0">
                <a:solidFill>
                  <a:srgbClr val="FF0000"/>
                </a:solidFill>
              </a:rPr>
              <a:t>P</a:t>
            </a:r>
            <a:r>
              <a:rPr lang="en-US" sz="4400" dirty="0"/>
              <a:t>ASS Theory: Planning</a:t>
            </a:r>
          </a:p>
        </p:txBody>
      </p:sp>
      <p:sp>
        <p:nvSpPr>
          <p:cNvPr id="183301" name="Rectangle 6"/>
          <p:cNvSpPr>
            <a:spLocks noChangeArrowheads="1"/>
          </p:cNvSpPr>
          <p:nvPr/>
        </p:nvSpPr>
        <p:spPr bwMode="auto">
          <a:xfrm>
            <a:off x="804863" y="6386513"/>
            <a:ext cx="4791075" cy="304800"/>
          </a:xfrm>
          <a:prstGeom prst="rect">
            <a:avLst/>
          </a:prstGeom>
          <a:noFill/>
          <a:ln w="9525" algn="ctr">
            <a:noFill/>
            <a:miter lim="800000"/>
            <a:headEnd/>
            <a:tailEnd/>
          </a:ln>
        </p:spPr>
        <p:txBody>
          <a:bodyPr wrap="none">
            <a:spAutoFit/>
          </a:bodyPr>
          <a:lstStyle/>
          <a:p>
            <a:pPr lvl="1">
              <a:spcBef>
                <a:spcPct val="20000"/>
              </a:spcBef>
              <a:buSzPct val="60000"/>
              <a:buFont typeface="Candara" pitchFamily="34" charset="0"/>
              <a:buNone/>
            </a:pPr>
            <a:r>
              <a:rPr lang="en-US" sz="1400" b="0">
                <a:solidFill>
                  <a:srgbClr val="071837"/>
                </a:solidFill>
              </a:rPr>
              <a:t>Naglieri, J. and Pickering, E., Helping Children Learn, 2003</a:t>
            </a:r>
          </a:p>
        </p:txBody>
      </p:sp>
      <p:sp>
        <p:nvSpPr>
          <p:cNvPr id="450567" name="Rectangle 3"/>
          <p:cNvSpPr>
            <a:spLocks/>
          </p:cNvSpPr>
          <p:nvPr/>
        </p:nvSpPr>
        <p:spPr bwMode="auto">
          <a:xfrm>
            <a:off x="763588" y="3832225"/>
            <a:ext cx="8207375" cy="2336800"/>
          </a:xfrm>
          <a:prstGeom prst="rect">
            <a:avLst/>
          </a:prstGeom>
          <a:noFill/>
          <a:ln w="9525">
            <a:noFill/>
            <a:miter lim="800000"/>
            <a:headEnd/>
            <a:tailEnd/>
          </a:ln>
          <a:effectLst/>
        </p:spPr>
        <p:txBody>
          <a:bodyPr rIns="0"/>
          <a:lstStyle/>
          <a:p>
            <a:pPr>
              <a:lnSpc>
                <a:spcPct val="105000"/>
              </a:lnSpc>
              <a:spcBef>
                <a:spcPct val="20000"/>
              </a:spcBef>
              <a:spcAft>
                <a:spcPct val="10000"/>
              </a:spcAft>
              <a:buSzPct val="75000"/>
              <a:buFont typeface="Candara" pitchFamily="34" charset="0"/>
              <a:buNone/>
              <a:defRPr/>
            </a:pPr>
            <a:r>
              <a:rPr lang="en-US" sz="2500" dirty="0">
                <a:solidFill>
                  <a:schemeClr val="bg1">
                    <a:lumMod val="85000"/>
                  </a:schemeClr>
                </a:solidFill>
                <a:latin typeface="Bradley Hand ITC" pitchFamily="66" charset="0"/>
                <a:cs typeface="+mn-cs"/>
              </a:rPr>
              <a:t>Examples of classroom problems related to </a:t>
            </a:r>
            <a:r>
              <a:rPr lang="en-US" sz="2500" u="sng" dirty="0">
                <a:solidFill>
                  <a:schemeClr val="bg1">
                    <a:lumMod val="85000"/>
                  </a:schemeClr>
                </a:solidFill>
                <a:latin typeface="Bradley Hand ITC" pitchFamily="66" charset="0"/>
                <a:cs typeface="+mn-cs"/>
              </a:rPr>
              <a:t>Planning</a:t>
            </a:r>
          </a:p>
          <a:p>
            <a:pPr marL="342900" lvl="1" indent="-171450">
              <a:lnSpc>
                <a:spcPct val="105000"/>
              </a:lnSpc>
              <a:spcBef>
                <a:spcPct val="10000"/>
              </a:spcBef>
              <a:buSzPct val="80000"/>
              <a:buFontTx/>
              <a:buChar char="•"/>
              <a:defRPr/>
            </a:pPr>
            <a:r>
              <a:rPr lang="en-US" sz="2100" dirty="0">
                <a:solidFill>
                  <a:schemeClr val="bg1">
                    <a:lumMod val="85000"/>
                  </a:schemeClr>
                </a:solidFill>
                <a:latin typeface="Bradley Hand ITC" pitchFamily="66" charset="0"/>
                <a:cs typeface="+mn-cs"/>
              </a:rPr>
              <a:t>Using the same strategy even if it is not effective</a:t>
            </a:r>
          </a:p>
          <a:p>
            <a:pPr marL="342900" lvl="1" indent="-171450">
              <a:lnSpc>
                <a:spcPct val="105000"/>
              </a:lnSpc>
              <a:spcBef>
                <a:spcPct val="10000"/>
              </a:spcBef>
              <a:buSzPct val="80000"/>
              <a:buFontTx/>
              <a:buChar char="•"/>
              <a:defRPr/>
            </a:pPr>
            <a:r>
              <a:rPr lang="en-US" sz="2100" dirty="0">
                <a:solidFill>
                  <a:schemeClr val="bg1">
                    <a:lumMod val="85000"/>
                  </a:schemeClr>
                </a:solidFill>
                <a:latin typeface="Bradley Hand ITC" pitchFamily="66" charset="0"/>
                <a:cs typeface="+mn-cs"/>
              </a:rPr>
              <a:t>Struggling with how to complete tasks</a:t>
            </a:r>
          </a:p>
          <a:p>
            <a:pPr marL="342900" lvl="1" indent="-171450">
              <a:lnSpc>
                <a:spcPct val="105000"/>
              </a:lnSpc>
              <a:spcBef>
                <a:spcPct val="10000"/>
              </a:spcBef>
              <a:buSzPct val="80000"/>
              <a:buFontTx/>
              <a:buChar char="•"/>
              <a:defRPr/>
            </a:pPr>
            <a:r>
              <a:rPr lang="en-US" sz="2100" dirty="0">
                <a:solidFill>
                  <a:schemeClr val="bg1">
                    <a:lumMod val="85000"/>
                  </a:schemeClr>
                </a:solidFill>
                <a:latin typeface="Bradley Hand ITC" pitchFamily="66" charset="0"/>
                <a:cs typeface="+mn-cs"/>
              </a:rPr>
              <a:t>Not monitoring progress during a task</a:t>
            </a:r>
          </a:p>
          <a:p>
            <a:pPr marL="342900" lvl="1" indent="-171450">
              <a:lnSpc>
                <a:spcPct val="105000"/>
              </a:lnSpc>
              <a:spcBef>
                <a:spcPct val="10000"/>
              </a:spcBef>
              <a:buSzPct val="80000"/>
              <a:buFontTx/>
              <a:buChar char="•"/>
              <a:defRPr/>
            </a:pPr>
            <a:r>
              <a:rPr lang="en-US" sz="1900" dirty="0">
                <a:solidFill>
                  <a:schemeClr val="bg1">
                    <a:lumMod val="85000"/>
                  </a:schemeClr>
                </a:solidFill>
                <a:latin typeface="Bradley Hand ITC" pitchFamily="66" charset="0"/>
                <a:cs typeface="+mn-cs"/>
              </a:rPr>
              <a:t>Misinterpretation of what is read</a:t>
            </a:r>
          </a:p>
        </p:txBody>
      </p:sp>
      <p:pic>
        <p:nvPicPr>
          <p:cNvPr id="450572" name="Picture 12" descr="little-boy-at-board-persp"/>
          <p:cNvPicPr>
            <a:picLocks noChangeAspect="1" noChangeArrowheads="1"/>
          </p:cNvPicPr>
          <p:nvPr>
            <p:custDataLst>
              <p:tags r:id="rId2"/>
            </p:custDataLst>
          </p:nvPr>
        </p:nvPicPr>
        <p:blipFill>
          <a:blip r:embed="rId6" cstate="print">
            <a:lum bright="18000" contrast="30000"/>
            <a:extLst>
              <a:ext uri="{28A0092B-C50C-407E-A947-70E740481C1C}">
                <a14:useLocalDpi xmlns:a14="http://schemas.microsoft.com/office/drawing/2010/main" val="0"/>
              </a:ext>
            </a:extLst>
          </a:blip>
          <a:srcRect/>
          <a:stretch>
            <a:fillRect/>
          </a:stretch>
        </p:blipFill>
        <p:spPr bwMode="auto">
          <a:xfrm>
            <a:off x="6945313" y="3257550"/>
            <a:ext cx="2171700" cy="3624263"/>
          </a:xfrm>
          <a:prstGeom prst="rect">
            <a:avLst/>
          </a:prstGeom>
          <a:noFill/>
          <a:ln w="9525" algn="ctr">
            <a:noFill/>
            <a:miter lim="800000"/>
            <a:headEnd/>
            <a:tailEnd/>
          </a:ln>
        </p:spPr>
      </p:pic>
      <p:sp>
        <p:nvSpPr>
          <p:cNvPr id="450573" name="Rectangle 3"/>
          <p:cNvSpPr>
            <a:spLocks/>
          </p:cNvSpPr>
          <p:nvPr/>
        </p:nvSpPr>
        <p:spPr bwMode="auto">
          <a:xfrm>
            <a:off x="533400" y="1398588"/>
            <a:ext cx="8077200" cy="2354262"/>
          </a:xfrm>
          <a:prstGeom prst="rect">
            <a:avLst/>
          </a:prstGeom>
          <a:noFill/>
          <a:ln w="9525">
            <a:noFill/>
            <a:miter lim="800000"/>
            <a:headEnd/>
            <a:tailEnd/>
          </a:ln>
        </p:spPr>
        <p:txBody>
          <a:bodyPr/>
          <a:lstStyle/>
          <a:p>
            <a:pPr marL="285750" indent="-285750">
              <a:lnSpc>
                <a:spcPct val="95000"/>
              </a:lnSpc>
              <a:spcBef>
                <a:spcPct val="20000"/>
              </a:spcBef>
              <a:buSzPct val="75000"/>
              <a:buFont typeface="Candara" pitchFamily="34" charset="0"/>
              <a:buNone/>
              <a:defRPr/>
            </a:pPr>
            <a:r>
              <a:rPr lang="en-US" sz="2800" dirty="0">
                <a:latin typeface="+mn-lt"/>
                <a:cs typeface="+mn-cs"/>
              </a:rPr>
              <a:t>Planning</a:t>
            </a:r>
          </a:p>
          <a:p>
            <a:pPr marL="285750" indent="-285750">
              <a:lnSpc>
                <a:spcPct val="95000"/>
              </a:lnSpc>
              <a:spcBef>
                <a:spcPct val="5000"/>
              </a:spcBef>
              <a:buSzPct val="75000"/>
              <a:buFont typeface="Candara" pitchFamily="34" charset="0"/>
              <a:buChar char="•"/>
              <a:defRPr/>
            </a:pPr>
            <a:r>
              <a:rPr lang="en-US" b="0" dirty="0">
                <a:latin typeface="+mn-lt"/>
                <a:cs typeface="+mn-cs"/>
              </a:rPr>
              <a:t>Evaluate a task</a:t>
            </a:r>
          </a:p>
          <a:p>
            <a:pPr marL="285750" indent="-285750">
              <a:lnSpc>
                <a:spcPct val="95000"/>
              </a:lnSpc>
              <a:spcBef>
                <a:spcPct val="10000"/>
              </a:spcBef>
              <a:buSzPct val="75000"/>
              <a:buFont typeface="Candara" pitchFamily="34" charset="0"/>
              <a:buChar char="•"/>
              <a:defRPr/>
            </a:pPr>
            <a:r>
              <a:rPr lang="en-US" b="0" dirty="0">
                <a:latin typeface="+mn-lt"/>
                <a:cs typeface="+mn-cs"/>
              </a:rPr>
              <a:t>Select or develop a strategy to approach a task</a:t>
            </a:r>
          </a:p>
          <a:p>
            <a:pPr marL="285750" indent="-285750">
              <a:lnSpc>
                <a:spcPct val="95000"/>
              </a:lnSpc>
              <a:spcBef>
                <a:spcPct val="10000"/>
              </a:spcBef>
              <a:buSzPct val="75000"/>
              <a:buFont typeface="Candara" pitchFamily="34" charset="0"/>
              <a:buChar char="•"/>
              <a:defRPr/>
            </a:pPr>
            <a:r>
              <a:rPr lang="en-US" b="0" dirty="0">
                <a:latin typeface="+mn-lt"/>
                <a:cs typeface="+mn-cs"/>
              </a:rPr>
              <a:t>Monitor progress during the task</a:t>
            </a:r>
          </a:p>
          <a:p>
            <a:pPr marL="285750" indent="-285750">
              <a:lnSpc>
                <a:spcPct val="95000"/>
              </a:lnSpc>
              <a:spcBef>
                <a:spcPct val="10000"/>
              </a:spcBef>
              <a:buSzPct val="75000"/>
              <a:buFont typeface="Candara" pitchFamily="34" charset="0"/>
              <a:buChar char="•"/>
              <a:defRPr/>
            </a:pPr>
            <a:r>
              <a:rPr lang="en-US" b="0" dirty="0">
                <a:latin typeface="+mn-lt"/>
                <a:cs typeface="+mn-cs"/>
              </a:rPr>
              <a:t>Develop new strategies when necessary</a:t>
            </a:r>
          </a:p>
        </p:txBody>
      </p:sp>
      <p:sp>
        <p:nvSpPr>
          <p:cNvPr id="450576" name="Text Box 16"/>
          <p:cNvSpPr txBox="1">
            <a:spLocks noChangeArrowheads="1"/>
          </p:cNvSpPr>
          <p:nvPr/>
        </p:nvSpPr>
        <p:spPr bwMode="auto">
          <a:xfrm>
            <a:off x="84138" y="6605588"/>
            <a:ext cx="293687" cy="274637"/>
          </a:xfrm>
          <a:prstGeom prst="rect">
            <a:avLst/>
          </a:prstGeom>
          <a:noFill/>
          <a:ln w="9525" algn="ctr">
            <a:noFill/>
            <a:miter lim="800000"/>
            <a:headEnd/>
            <a:tailEnd/>
          </a:ln>
        </p:spPr>
        <p:txBody>
          <a:bodyPr wrap="none"/>
          <a:lstStyle/>
          <a:p>
            <a:r>
              <a:rPr lang="en-US">
                <a:solidFill>
                  <a:srgbClr val="969696"/>
                </a:solidFill>
                <a:sym typeface="Wingdings 2" pitchFamily="18" charset="2"/>
              </a:rPr>
              <a:t></a:t>
            </a:r>
          </a:p>
        </p:txBody>
      </p:sp>
      <p:sp>
        <p:nvSpPr>
          <p:cNvPr id="450577" name="Text Box 17"/>
          <p:cNvSpPr txBox="1">
            <a:spLocks noChangeArrowheads="1"/>
          </p:cNvSpPr>
          <p:nvPr/>
        </p:nvSpPr>
        <p:spPr bwMode="auto">
          <a:xfrm>
            <a:off x="173038" y="6605588"/>
            <a:ext cx="293687" cy="274637"/>
          </a:xfrm>
          <a:prstGeom prst="rect">
            <a:avLst/>
          </a:prstGeom>
          <a:noFill/>
          <a:ln w="9525" algn="ctr">
            <a:noFill/>
            <a:miter lim="800000"/>
            <a:headEnd/>
            <a:tailEnd/>
          </a:ln>
        </p:spPr>
        <p:txBody>
          <a:bodyPr wrap="none"/>
          <a:lstStyle/>
          <a:p>
            <a:r>
              <a:rPr lang="en-US">
                <a:solidFill>
                  <a:srgbClr val="969696"/>
                </a:solidFill>
                <a:sym typeface="Wingdings 2" pitchFamily="18" charset="2"/>
              </a:rPr>
              <a:t></a:t>
            </a:r>
          </a:p>
        </p:txBody>
      </p:sp>
      <p:sp>
        <p:nvSpPr>
          <p:cNvPr id="450578" name="Text Box 18"/>
          <p:cNvSpPr txBox="1">
            <a:spLocks noChangeArrowheads="1"/>
          </p:cNvSpPr>
          <p:nvPr/>
        </p:nvSpPr>
        <p:spPr bwMode="auto">
          <a:xfrm>
            <a:off x="265113" y="6605588"/>
            <a:ext cx="293687" cy="274637"/>
          </a:xfrm>
          <a:prstGeom prst="rect">
            <a:avLst/>
          </a:prstGeom>
          <a:noFill/>
          <a:ln w="9525" algn="ctr">
            <a:noFill/>
            <a:miter lim="800000"/>
            <a:headEnd/>
            <a:tailEnd/>
          </a:ln>
        </p:spPr>
        <p:txBody>
          <a:bodyPr wrap="none"/>
          <a:lstStyle/>
          <a:p>
            <a:r>
              <a:rPr lang="en-US">
                <a:solidFill>
                  <a:srgbClr val="969696"/>
                </a:solidFill>
                <a:sym typeface="Wingdings 2" pitchFamily="18" charset="2"/>
              </a:rPr>
              <a:t></a:t>
            </a:r>
          </a:p>
        </p:txBody>
      </p:sp>
      <p:sp>
        <p:nvSpPr>
          <p:cNvPr id="450579" name="Text Box 19"/>
          <p:cNvSpPr txBox="1">
            <a:spLocks noChangeArrowheads="1"/>
          </p:cNvSpPr>
          <p:nvPr/>
        </p:nvSpPr>
        <p:spPr bwMode="auto">
          <a:xfrm>
            <a:off x="357188" y="6605588"/>
            <a:ext cx="293687" cy="274637"/>
          </a:xfrm>
          <a:prstGeom prst="rect">
            <a:avLst/>
          </a:prstGeom>
          <a:noFill/>
          <a:ln w="9525" algn="ctr">
            <a:noFill/>
            <a:miter lim="800000"/>
            <a:headEnd/>
            <a:tailEnd/>
          </a:ln>
        </p:spPr>
        <p:txBody>
          <a:bodyPr wrap="none"/>
          <a:lstStyle/>
          <a:p>
            <a:r>
              <a:rPr lang="en-US">
                <a:solidFill>
                  <a:srgbClr val="969696"/>
                </a:solidFill>
                <a:sym typeface="Wingdings 2" pitchFamily="18" charset="2"/>
              </a:rPr>
              <a:t></a:t>
            </a:r>
          </a:p>
        </p:txBody>
      </p:sp>
      <p:sp>
        <p:nvSpPr>
          <p:cNvPr id="450580" name="Text Box 20"/>
          <p:cNvSpPr txBox="1">
            <a:spLocks noChangeArrowheads="1"/>
          </p:cNvSpPr>
          <p:nvPr/>
        </p:nvSpPr>
        <p:spPr bwMode="auto">
          <a:xfrm>
            <a:off x="454025" y="6605588"/>
            <a:ext cx="293688" cy="274637"/>
          </a:xfrm>
          <a:prstGeom prst="rect">
            <a:avLst/>
          </a:prstGeom>
          <a:noFill/>
          <a:ln w="9525" algn="ctr">
            <a:noFill/>
            <a:miter lim="800000"/>
            <a:headEnd/>
            <a:tailEnd/>
          </a:ln>
        </p:spPr>
        <p:txBody>
          <a:bodyPr wrap="none"/>
          <a:lstStyle/>
          <a:p>
            <a:r>
              <a:rPr lang="en-US">
                <a:solidFill>
                  <a:srgbClr val="969696"/>
                </a:solidFill>
                <a:sym typeface="Wingdings 2" pitchFamily="18" charset="2"/>
              </a:rPr>
              <a:t></a:t>
            </a:r>
          </a:p>
        </p:txBody>
      </p:sp>
    </p:spTree>
    <p:extLst>
      <p:ext uri="{BB962C8B-B14F-4D97-AF65-F5344CB8AC3E}">
        <p14:creationId xmlns:p14="http://schemas.microsoft.com/office/powerpoint/2010/main" val="5830594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450568"/>
                                        </p:tgtEl>
                                        <p:attrNameLst>
                                          <p:attrName>style.visibility</p:attrName>
                                        </p:attrNameLst>
                                      </p:cBhvr>
                                      <p:to>
                                        <p:strVal val="visible"/>
                                      </p:to>
                                    </p:set>
                                    <p:animEffect transition="in" filter="fade">
                                      <p:cBhvr>
                                        <p:cTn id="7" dur="1000"/>
                                        <p:tgtEl>
                                          <p:spTgt spid="450568"/>
                                        </p:tgtEl>
                                      </p:cBhvr>
                                    </p:animEffect>
                                    <p:anim calcmode="lin" valueType="num">
                                      <p:cBhvr>
                                        <p:cTn id="8" dur="1000" fill="hold"/>
                                        <p:tgtEl>
                                          <p:spTgt spid="450568"/>
                                        </p:tgtEl>
                                        <p:attrNameLst>
                                          <p:attrName>ppt_x</p:attrName>
                                        </p:attrNameLst>
                                      </p:cBhvr>
                                      <p:tavLst>
                                        <p:tav tm="0">
                                          <p:val>
                                            <p:strVal val="#ppt_x"/>
                                          </p:val>
                                        </p:tav>
                                        <p:tav tm="100000">
                                          <p:val>
                                            <p:strVal val="#ppt_x"/>
                                          </p:val>
                                        </p:tav>
                                      </p:tavLst>
                                    </p:anim>
                                    <p:anim calcmode="lin" valueType="num">
                                      <p:cBhvr>
                                        <p:cTn id="9" dur="900" decel="100000" fill="hold"/>
                                        <p:tgtEl>
                                          <p:spTgt spid="45056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5056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7" presetClass="entr" presetSubtype="0" fill="hold" grpId="0" nodeType="afterEffect">
                                  <p:stCondLst>
                                    <p:cond delay="0"/>
                                  </p:stCondLst>
                                  <p:iterate type="lt">
                                    <p:tmPct val="44186"/>
                                  </p:iterate>
                                  <p:childTnLst>
                                    <p:set>
                                      <p:cBhvr>
                                        <p:cTn id="13" dur="1" fill="hold">
                                          <p:stCondLst>
                                            <p:cond delay="0"/>
                                          </p:stCondLst>
                                        </p:cTn>
                                        <p:tgtEl>
                                          <p:spTgt spid="450567">
                                            <p:txEl>
                                              <p:pRg st="0" end="0"/>
                                            </p:txEl>
                                          </p:spTgt>
                                        </p:tgtEl>
                                        <p:attrNameLst>
                                          <p:attrName>style.visibility</p:attrName>
                                        </p:attrNameLst>
                                      </p:cBhvr>
                                      <p:to>
                                        <p:strVal val="visible"/>
                                      </p:to>
                                    </p:set>
                                    <p:anim calcmode="discrete" valueType="clr">
                                      <p:cBhvr override="childStyle">
                                        <p:cTn id="14" dur="80"/>
                                        <p:tgtEl>
                                          <p:spTgt spid="450567">
                                            <p:txEl>
                                              <p:pRg st="0" end="0"/>
                                            </p:txEl>
                                          </p:spTgt>
                                        </p:tgtEl>
                                        <p:attrNameLst>
                                          <p:attrName>style.color</p:attrName>
                                        </p:attrNameLst>
                                      </p:cBhvr>
                                      <p:tavLst>
                                        <p:tav tm="0">
                                          <p:val>
                                            <p:clrVal>
                                              <a:schemeClr val="tx1"/>
                                            </p:clrVal>
                                          </p:val>
                                        </p:tav>
                                        <p:tav tm="50000">
                                          <p:val>
                                            <p:clrVal>
                                              <a:srgbClr val="B2B2B2"/>
                                            </p:clrVal>
                                          </p:val>
                                        </p:tav>
                                      </p:tavLst>
                                    </p:anim>
                                    <p:anim calcmode="discrete" valueType="clr">
                                      <p:cBhvr>
                                        <p:cTn id="15" dur="80"/>
                                        <p:tgtEl>
                                          <p:spTgt spid="450567">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450567">
                                            <p:txEl>
                                              <p:pRg st="0" end="0"/>
                                            </p:txEl>
                                          </p:spTgt>
                                        </p:tgtEl>
                                        <p:attrNameLst>
                                          <p:attrName>fill.type</p:attrName>
                                        </p:attrNameLst>
                                      </p:cBhvr>
                                      <p:to>
                                        <p:strVal val="solid"/>
                                      </p:to>
                                    </p:set>
                                  </p:childTnLst>
                                </p:cTn>
                              </p:par>
                              <p:par>
                                <p:cTn id="17" presetID="10" presetClass="exit" presetSubtype="0" fill="hold" grpId="0" nodeType="withEffect">
                                  <p:stCondLst>
                                    <p:cond delay="0"/>
                                  </p:stCondLst>
                                  <p:childTnLst>
                                    <p:animEffect transition="out" filter="fade">
                                      <p:cBhvr>
                                        <p:cTn id="18" dur="500"/>
                                        <p:tgtEl>
                                          <p:spTgt spid="450580"/>
                                        </p:tgtEl>
                                      </p:cBhvr>
                                    </p:animEffect>
                                    <p:set>
                                      <p:cBhvr>
                                        <p:cTn id="19" dur="1" fill="hold">
                                          <p:stCondLst>
                                            <p:cond delay="499"/>
                                          </p:stCondLst>
                                        </p:cTn>
                                        <p:tgtEl>
                                          <p:spTgt spid="450580"/>
                                        </p:tgtEl>
                                        <p:attrNameLst>
                                          <p:attrName>style.visibility</p:attrName>
                                        </p:attrNameLst>
                                      </p:cBhvr>
                                      <p:to>
                                        <p:strVal val="hidden"/>
                                      </p:to>
                                    </p:set>
                                  </p:childTnLst>
                                </p:cTn>
                              </p:par>
                              <p:par>
                                <p:cTn id="20" presetID="55" presetClass="entr" presetSubtype="0" fill="hold" nodeType="withEffect">
                                  <p:stCondLst>
                                    <p:cond delay="700"/>
                                  </p:stCondLst>
                                  <p:childTnLst>
                                    <p:set>
                                      <p:cBhvr>
                                        <p:cTn id="21" dur="1" fill="hold">
                                          <p:stCondLst>
                                            <p:cond delay="0"/>
                                          </p:stCondLst>
                                        </p:cTn>
                                        <p:tgtEl>
                                          <p:spTgt spid="450572"/>
                                        </p:tgtEl>
                                        <p:attrNameLst>
                                          <p:attrName>style.visibility</p:attrName>
                                        </p:attrNameLst>
                                      </p:cBhvr>
                                      <p:to>
                                        <p:strVal val="visible"/>
                                      </p:to>
                                    </p:set>
                                    <p:anim calcmode="lin" valueType="num">
                                      <p:cBhvr>
                                        <p:cTn id="22" dur="900" fill="hold"/>
                                        <p:tgtEl>
                                          <p:spTgt spid="450572"/>
                                        </p:tgtEl>
                                        <p:attrNameLst>
                                          <p:attrName>ppt_w</p:attrName>
                                        </p:attrNameLst>
                                      </p:cBhvr>
                                      <p:tavLst>
                                        <p:tav tm="0">
                                          <p:val>
                                            <p:strVal val="#ppt_w*0.70"/>
                                          </p:val>
                                        </p:tav>
                                        <p:tav tm="100000">
                                          <p:val>
                                            <p:strVal val="#ppt_w"/>
                                          </p:val>
                                        </p:tav>
                                      </p:tavLst>
                                    </p:anim>
                                    <p:anim calcmode="lin" valueType="num">
                                      <p:cBhvr>
                                        <p:cTn id="23" dur="900" fill="hold"/>
                                        <p:tgtEl>
                                          <p:spTgt spid="450572"/>
                                        </p:tgtEl>
                                        <p:attrNameLst>
                                          <p:attrName>ppt_h</p:attrName>
                                        </p:attrNameLst>
                                      </p:cBhvr>
                                      <p:tavLst>
                                        <p:tav tm="0">
                                          <p:val>
                                            <p:strVal val="#ppt_h"/>
                                          </p:val>
                                        </p:tav>
                                        <p:tav tm="100000">
                                          <p:val>
                                            <p:strVal val="#ppt_h"/>
                                          </p:val>
                                        </p:tav>
                                      </p:tavLst>
                                    </p:anim>
                                    <p:animEffect transition="in" filter="fade">
                                      <p:cBhvr>
                                        <p:cTn id="24" dur="900"/>
                                        <p:tgtEl>
                                          <p:spTgt spid="450572"/>
                                        </p:tgtEl>
                                      </p:cBhvr>
                                    </p:animEffect>
                                  </p:childTnLst>
                                </p:cTn>
                              </p:par>
                            </p:childTnLst>
                          </p:cTn>
                        </p:par>
                      </p:childTnLst>
                    </p:cTn>
                  </p:par>
                  <p:par>
                    <p:cTn id="25" fill="hold">
                      <p:stCondLst>
                        <p:cond delay="indefinite"/>
                      </p:stCondLst>
                      <p:childTnLst>
                        <p:par>
                          <p:cTn id="26" fill="hold">
                            <p:stCondLst>
                              <p:cond delay="0"/>
                            </p:stCondLst>
                            <p:childTnLst>
                              <p:par>
                                <p:cTn id="27" presetID="27" presetClass="entr" presetSubtype="0" fill="hold" grpId="0" nodeType="clickEffect">
                                  <p:stCondLst>
                                    <p:cond delay="0"/>
                                  </p:stCondLst>
                                  <p:iterate type="lt">
                                    <p:tmPct val="39103"/>
                                  </p:iterate>
                                  <p:childTnLst>
                                    <p:set>
                                      <p:cBhvr>
                                        <p:cTn id="28" dur="1" fill="hold">
                                          <p:stCondLst>
                                            <p:cond delay="0"/>
                                          </p:stCondLst>
                                        </p:cTn>
                                        <p:tgtEl>
                                          <p:spTgt spid="450567">
                                            <p:txEl>
                                              <p:pRg st="1" end="1"/>
                                            </p:txEl>
                                          </p:spTgt>
                                        </p:tgtEl>
                                        <p:attrNameLst>
                                          <p:attrName>style.visibility</p:attrName>
                                        </p:attrNameLst>
                                      </p:cBhvr>
                                      <p:to>
                                        <p:strVal val="visible"/>
                                      </p:to>
                                    </p:set>
                                    <p:anim calcmode="discrete" valueType="clr">
                                      <p:cBhvr override="childStyle">
                                        <p:cTn id="29" dur="80"/>
                                        <p:tgtEl>
                                          <p:spTgt spid="450567">
                                            <p:txEl>
                                              <p:pRg st="1" end="1"/>
                                            </p:txEl>
                                          </p:spTgt>
                                        </p:tgtEl>
                                        <p:attrNameLst>
                                          <p:attrName>style.color</p:attrName>
                                        </p:attrNameLst>
                                      </p:cBhvr>
                                      <p:tavLst>
                                        <p:tav tm="0">
                                          <p:val>
                                            <p:clrVal>
                                              <a:schemeClr val="tx1"/>
                                            </p:clrVal>
                                          </p:val>
                                        </p:tav>
                                        <p:tav tm="50000">
                                          <p:val>
                                            <p:clrVal>
                                              <a:srgbClr val="B2B2B2"/>
                                            </p:clrVal>
                                          </p:val>
                                        </p:tav>
                                      </p:tavLst>
                                    </p:anim>
                                    <p:anim calcmode="discrete" valueType="clr">
                                      <p:cBhvr>
                                        <p:cTn id="30" dur="80"/>
                                        <p:tgtEl>
                                          <p:spTgt spid="450567">
                                            <p:txEl>
                                              <p:pRg st="1" end="1"/>
                                            </p:txEl>
                                          </p:spTgt>
                                        </p:tgtEl>
                                        <p:attrNameLst>
                                          <p:attrName>fillcolor</p:attrName>
                                        </p:attrNameLst>
                                      </p:cBhvr>
                                      <p:tavLst>
                                        <p:tav tm="0">
                                          <p:val>
                                            <p:clrVal>
                                              <a:schemeClr val="accent2"/>
                                            </p:clrVal>
                                          </p:val>
                                        </p:tav>
                                        <p:tav tm="50000">
                                          <p:val>
                                            <p:clrVal>
                                              <a:schemeClr val="hlink"/>
                                            </p:clrVal>
                                          </p:val>
                                        </p:tav>
                                      </p:tavLst>
                                    </p:anim>
                                    <p:set>
                                      <p:cBhvr>
                                        <p:cTn id="31" dur="80"/>
                                        <p:tgtEl>
                                          <p:spTgt spid="450567">
                                            <p:txEl>
                                              <p:pRg st="1" end="1"/>
                                            </p:txEl>
                                          </p:spTgt>
                                        </p:tgtEl>
                                        <p:attrNameLst>
                                          <p:attrName>fill.type</p:attrName>
                                        </p:attrNameLst>
                                      </p:cBhvr>
                                      <p:to>
                                        <p:strVal val="solid"/>
                                      </p:to>
                                    </p:set>
                                  </p:childTnLst>
                                </p:cTn>
                              </p:par>
                              <p:par>
                                <p:cTn id="32" presetID="10" presetClass="exit" presetSubtype="0" fill="hold" grpId="0" nodeType="withEffect">
                                  <p:stCondLst>
                                    <p:cond delay="0"/>
                                  </p:stCondLst>
                                  <p:childTnLst>
                                    <p:animEffect transition="out" filter="fade">
                                      <p:cBhvr>
                                        <p:cTn id="33" dur="500"/>
                                        <p:tgtEl>
                                          <p:spTgt spid="450579"/>
                                        </p:tgtEl>
                                      </p:cBhvr>
                                    </p:animEffect>
                                    <p:set>
                                      <p:cBhvr>
                                        <p:cTn id="34" dur="1" fill="hold">
                                          <p:stCondLst>
                                            <p:cond delay="499"/>
                                          </p:stCondLst>
                                        </p:cTn>
                                        <p:tgtEl>
                                          <p:spTgt spid="45057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7" presetClass="entr" presetSubtype="0" fill="hold" grpId="0" nodeType="clickEffect">
                                  <p:stCondLst>
                                    <p:cond delay="0"/>
                                  </p:stCondLst>
                                  <p:iterate type="lt">
                                    <p:tmPct val="48276"/>
                                  </p:iterate>
                                  <p:childTnLst>
                                    <p:set>
                                      <p:cBhvr>
                                        <p:cTn id="38" dur="1" fill="hold">
                                          <p:stCondLst>
                                            <p:cond delay="0"/>
                                          </p:stCondLst>
                                        </p:cTn>
                                        <p:tgtEl>
                                          <p:spTgt spid="450567">
                                            <p:txEl>
                                              <p:pRg st="2" end="2"/>
                                            </p:txEl>
                                          </p:spTgt>
                                        </p:tgtEl>
                                        <p:attrNameLst>
                                          <p:attrName>style.visibility</p:attrName>
                                        </p:attrNameLst>
                                      </p:cBhvr>
                                      <p:to>
                                        <p:strVal val="visible"/>
                                      </p:to>
                                    </p:set>
                                    <p:anim calcmode="discrete" valueType="clr">
                                      <p:cBhvr override="childStyle">
                                        <p:cTn id="39" dur="80"/>
                                        <p:tgtEl>
                                          <p:spTgt spid="450567">
                                            <p:txEl>
                                              <p:pRg st="2" end="2"/>
                                            </p:txEl>
                                          </p:spTgt>
                                        </p:tgtEl>
                                        <p:attrNameLst>
                                          <p:attrName>style.color</p:attrName>
                                        </p:attrNameLst>
                                      </p:cBhvr>
                                      <p:tavLst>
                                        <p:tav tm="0">
                                          <p:val>
                                            <p:clrVal>
                                              <a:schemeClr val="tx1"/>
                                            </p:clrVal>
                                          </p:val>
                                        </p:tav>
                                        <p:tav tm="50000">
                                          <p:val>
                                            <p:clrVal>
                                              <a:srgbClr val="B2B2B2"/>
                                            </p:clrVal>
                                          </p:val>
                                        </p:tav>
                                      </p:tavLst>
                                    </p:anim>
                                    <p:anim calcmode="discrete" valueType="clr">
                                      <p:cBhvr>
                                        <p:cTn id="40" dur="80"/>
                                        <p:tgtEl>
                                          <p:spTgt spid="450567">
                                            <p:txEl>
                                              <p:pRg st="2" end="2"/>
                                            </p:txEl>
                                          </p:spTgt>
                                        </p:tgtEl>
                                        <p:attrNameLst>
                                          <p:attrName>fillcolor</p:attrName>
                                        </p:attrNameLst>
                                      </p:cBhvr>
                                      <p:tavLst>
                                        <p:tav tm="0">
                                          <p:val>
                                            <p:clrVal>
                                              <a:schemeClr val="accent2"/>
                                            </p:clrVal>
                                          </p:val>
                                        </p:tav>
                                        <p:tav tm="50000">
                                          <p:val>
                                            <p:clrVal>
                                              <a:schemeClr val="hlink"/>
                                            </p:clrVal>
                                          </p:val>
                                        </p:tav>
                                      </p:tavLst>
                                    </p:anim>
                                    <p:set>
                                      <p:cBhvr>
                                        <p:cTn id="41" dur="80"/>
                                        <p:tgtEl>
                                          <p:spTgt spid="450567">
                                            <p:txEl>
                                              <p:pRg st="2" end="2"/>
                                            </p:txEl>
                                          </p:spTgt>
                                        </p:tgtEl>
                                        <p:attrNameLst>
                                          <p:attrName>fill.type</p:attrName>
                                        </p:attrNameLst>
                                      </p:cBhvr>
                                      <p:to>
                                        <p:strVal val="solid"/>
                                      </p:to>
                                    </p:set>
                                  </p:childTnLst>
                                </p:cTn>
                              </p:par>
                              <p:par>
                                <p:cTn id="42" presetID="10" presetClass="exit" presetSubtype="0" fill="hold" grpId="0" nodeType="withEffect">
                                  <p:stCondLst>
                                    <p:cond delay="0"/>
                                  </p:stCondLst>
                                  <p:childTnLst>
                                    <p:animEffect transition="out" filter="fade">
                                      <p:cBhvr>
                                        <p:cTn id="43" dur="500"/>
                                        <p:tgtEl>
                                          <p:spTgt spid="450578"/>
                                        </p:tgtEl>
                                      </p:cBhvr>
                                    </p:animEffect>
                                    <p:set>
                                      <p:cBhvr>
                                        <p:cTn id="44" dur="1" fill="hold">
                                          <p:stCondLst>
                                            <p:cond delay="499"/>
                                          </p:stCondLst>
                                        </p:cTn>
                                        <p:tgtEl>
                                          <p:spTgt spid="45057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7" presetClass="entr" presetSubtype="0" fill="hold" grpId="0" nodeType="clickEffect">
                                  <p:stCondLst>
                                    <p:cond delay="0"/>
                                  </p:stCondLst>
                                  <p:iterate type="lt">
                                    <p:tmPct val="50000"/>
                                  </p:iterate>
                                  <p:childTnLst>
                                    <p:set>
                                      <p:cBhvr>
                                        <p:cTn id="48" dur="1" fill="hold">
                                          <p:stCondLst>
                                            <p:cond delay="0"/>
                                          </p:stCondLst>
                                        </p:cTn>
                                        <p:tgtEl>
                                          <p:spTgt spid="450567">
                                            <p:txEl>
                                              <p:pRg st="3" end="3"/>
                                            </p:txEl>
                                          </p:spTgt>
                                        </p:tgtEl>
                                        <p:attrNameLst>
                                          <p:attrName>style.visibility</p:attrName>
                                        </p:attrNameLst>
                                      </p:cBhvr>
                                      <p:to>
                                        <p:strVal val="visible"/>
                                      </p:to>
                                    </p:set>
                                    <p:anim calcmode="discrete" valueType="clr">
                                      <p:cBhvr override="childStyle">
                                        <p:cTn id="49" dur="80"/>
                                        <p:tgtEl>
                                          <p:spTgt spid="450567">
                                            <p:txEl>
                                              <p:pRg st="3" end="3"/>
                                            </p:txEl>
                                          </p:spTgt>
                                        </p:tgtEl>
                                        <p:attrNameLst>
                                          <p:attrName>style.color</p:attrName>
                                        </p:attrNameLst>
                                      </p:cBhvr>
                                      <p:tavLst>
                                        <p:tav tm="0">
                                          <p:val>
                                            <p:clrVal>
                                              <a:schemeClr val="tx1"/>
                                            </p:clrVal>
                                          </p:val>
                                        </p:tav>
                                        <p:tav tm="50000">
                                          <p:val>
                                            <p:clrVal>
                                              <a:srgbClr val="B2B2B2"/>
                                            </p:clrVal>
                                          </p:val>
                                        </p:tav>
                                      </p:tavLst>
                                    </p:anim>
                                    <p:anim calcmode="discrete" valueType="clr">
                                      <p:cBhvr>
                                        <p:cTn id="50" dur="80"/>
                                        <p:tgtEl>
                                          <p:spTgt spid="450567">
                                            <p:txEl>
                                              <p:pRg st="3" end="3"/>
                                            </p:txEl>
                                          </p:spTgt>
                                        </p:tgtEl>
                                        <p:attrNameLst>
                                          <p:attrName>fillcolor</p:attrName>
                                        </p:attrNameLst>
                                      </p:cBhvr>
                                      <p:tavLst>
                                        <p:tav tm="0">
                                          <p:val>
                                            <p:clrVal>
                                              <a:schemeClr val="accent2"/>
                                            </p:clrVal>
                                          </p:val>
                                        </p:tav>
                                        <p:tav tm="50000">
                                          <p:val>
                                            <p:clrVal>
                                              <a:schemeClr val="hlink"/>
                                            </p:clrVal>
                                          </p:val>
                                        </p:tav>
                                      </p:tavLst>
                                    </p:anim>
                                    <p:set>
                                      <p:cBhvr>
                                        <p:cTn id="51" dur="80"/>
                                        <p:tgtEl>
                                          <p:spTgt spid="450567">
                                            <p:txEl>
                                              <p:pRg st="3" end="3"/>
                                            </p:txEl>
                                          </p:spTgt>
                                        </p:tgtEl>
                                        <p:attrNameLst>
                                          <p:attrName>fill.type</p:attrName>
                                        </p:attrNameLst>
                                      </p:cBhvr>
                                      <p:to>
                                        <p:strVal val="solid"/>
                                      </p:to>
                                    </p:set>
                                  </p:childTnLst>
                                </p:cTn>
                              </p:par>
                              <p:par>
                                <p:cTn id="52" presetID="10" presetClass="exit" presetSubtype="0" fill="hold" grpId="0" nodeType="withEffect">
                                  <p:stCondLst>
                                    <p:cond delay="0"/>
                                  </p:stCondLst>
                                  <p:childTnLst>
                                    <p:animEffect transition="out" filter="fade">
                                      <p:cBhvr>
                                        <p:cTn id="53" dur="500"/>
                                        <p:tgtEl>
                                          <p:spTgt spid="450577"/>
                                        </p:tgtEl>
                                      </p:cBhvr>
                                    </p:animEffect>
                                    <p:set>
                                      <p:cBhvr>
                                        <p:cTn id="54" dur="1" fill="hold">
                                          <p:stCondLst>
                                            <p:cond delay="499"/>
                                          </p:stCondLst>
                                        </p:cTn>
                                        <p:tgtEl>
                                          <p:spTgt spid="45057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7" presetClass="entr" presetSubtype="0" fill="hold" grpId="0" nodeType="clickEffect">
                                  <p:stCondLst>
                                    <p:cond delay="0"/>
                                  </p:stCondLst>
                                  <p:iterate type="lt">
                                    <p:tmPct val="40678"/>
                                  </p:iterate>
                                  <p:childTnLst>
                                    <p:set>
                                      <p:cBhvr>
                                        <p:cTn id="58" dur="1" fill="hold">
                                          <p:stCondLst>
                                            <p:cond delay="0"/>
                                          </p:stCondLst>
                                        </p:cTn>
                                        <p:tgtEl>
                                          <p:spTgt spid="450567">
                                            <p:txEl>
                                              <p:pRg st="4" end="4"/>
                                            </p:txEl>
                                          </p:spTgt>
                                        </p:tgtEl>
                                        <p:attrNameLst>
                                          <p:attrName>style.visibility</p:attrName>
                                        </p:attrNameLst>
                                      </p:cBhvr>
                                      <p:to>
                                        <p:strVal val="visible"/>
                                      </p:to>
                                    </p:set>
                                    <p:anim calcmode="discrete" valueType="clr">
                                      <p:cBhvr override="childStyle">
                                        <p:cTn id="59" dur="80"/>
                                        <p:tgtEl>
                                          <p:spTgt spid="450567">
                                            <p:txEl>
                                              <p:pRg st="4" end="4"/>
                                            </p:txEl>
                                          </p:spTgt>
                                        </p:tgtEl>
                                        <p:attrNameLst>
                                          <p:attrName>style.color</p:attrName>
                                        </p:attrNameLst>
                                      </p:cBhvr>
                                      <p:tavLst>
                                        <p:tav tm="0">
                                          <p:val>
                                            <p:clrVal>
                                              <a:schemeClr val="tx1"/>
                                            </p:clrVal>
                                          </p:val>
                                        </p:tav>
                                        <p:tav tm="50000">
                                          <p:val>
                                            <p:clrVal>
                                              <a:srgbClr val="B2B2B2"/>
                                            </p:clrVal>
                                          </p:val>
                                        </p:tav>
                                      </p:tavLst>
                                    </p:anim>
                                    <p:anim calcmode="discrete" valueType="clr">
                                      <p:cBhvr>
                                        <p:cTn id="60" dur="80"/>
                                        <p:tgtEl>
                                          <p:spTgt spid="450567">
                                            <p:txEl>
                                              <p:pRg st="4" end="4"/>
                                            </p:txEl>
                                          </p:spTgt>
                                        </p:tgtEl>
                                        <p:attrNameLst>
                                          <p:attrName>fillcolor</p:attrName>
                                        </p:attrNameLst>
                                      </p:cBhvr>
                                      <p:tavLst>
                                        <p:tav tm="0">
                                          <p:val>
                                            <p:clrVal>
                                              <a:schemeClr val="accent2"/>
                                            </p:clrVal>
                                          </p:val>
                                        </p:tav>
                                        <p:tav tm="50000">
                                          <p:val>
                                            <p:clrVal>
                                              <a:schemeClr val="hlink"/>
                                            </p:clrVal>
                                          </p:val>
                                        </p:tav>
                                      </p:tavLst>
                                    </p:anim>
                                    <p:set>
                                      <p:cBhvr>
                                        <p:cTn id="61" dur="80"/>
                                        <p:tgtEl>
                                          <p:spTgt spid="450567">
                                            <p:txEl>
                                              <p:pRg st="4" end="4"/>
                                            </p:txEl>
                                          </p:spTgt>
                                        </p:tgtEl>
                                        <p:attrNameLst>
                                          <p:attrName>fill.type</p:attrName>
                                        </p:attrNameLst>
                                      </p:cBhvr>
                                      <p:to>
                                        <p:strVal val="solid"/>
                                      </p:to>
                                    </p:set>
                                  </p:childTnLst>
                                </p:cTn>
                              </p:par>
                              <p:par>
                                <p:cTn id="62" presetID="10" presetClass="exit" presetSubtype="0" fill="hold" grpId="0" nodeType="withEffect">
                                  <p:stCondLst>
                                    <p:cond delay="0"/>
                                  </p:stCondLst>
                                  <p:childTnLst>
                                    <p:animEffect transition="out" filter="fade">
                                      <p:cBhvr>
                                        <p:cTn id="63" dur="500"/>
                                        <p:tgtEl>
                                          <p:spTgt spid="450576"/>
                                        </p:tgtEl>
                                      </p:cBhvr>
                                    </p:animEffect>
                                    <p:set>
                                      <p:cBhvr>
                                        <p:cTn id="64" dur="1" fill="hold">
                                          <p:stCondLst>
                                            <p:cond delay="499"/>
                                          </p:stCondLst>
                                        </p:cTn>
                                        <p:tgtEl>
                                          <p:spTgt spid="4505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67" grpId="0" build="p" bldLvl="2"/>
      <p:bldP spid="450576" grpId="0"/>
      <p:bldP spid="450577" grpId="0"/>
      <p:bldP spid="450578" grpId="0"/>
      <p:bldP spid="450579" grpId="0"/>
      <p:bldP spid="450580"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50" name="Rectangle 4"/>
          <p:cNvSpPr>
            <a:spLocks noGrp="1" noChangeArrowheads="1"/>
          </p:cNvSpPr>
          <p:nvPr>
            <p:ph idx="1"/>
          </p:nvPr>
        </p:nvSpPr>
        <p:spPr>
          <a:xfrm>
            <a:off x="762000" y="1422400"/>
            <a:ext cx="7772400" cy="4114800"/>
          </a:xfrm>
        </p:spPr>
        <p:txBody>
          <a:bodyPr>
            <a:normAutofit/>
          </a:bodyPr>
          <a:lstStyle/>
          <a:p>
            <a:pPr marL="365760" indent="-256032" eaLnBrk="1" fontAlgn="auto" hangingPunct="1">
              <a:lnSpc>
                <a:spcPct val="90000"/>
              </a:lnSpc>
              <a:spcAft>
                <a:spcPts val="0"/>
              </a:spcAft>
              <a:buFont typeface="Wingdings 3"/>
              <a:buChar char=""/>
              <a:defRPr/>
            </a:pPr>
            <a:r>
              <a:rPr lang="en-US" b="1" dirty="0"/>
              <a:t>Attention</a:t>
            </a:r>
            <a:r>
              <a:rPr lang="en-US" dirty="0"/>
              <a:t> is a basic neurocognitive ability we use to selectively attend to some stimuli and ignores others	</a:t>
            </a:r>
          </a:p>
          <a:p>
            <a:pPr marL="621792" lvl="1" eaLnBrk="1" fontAlgn="auto" hangingPunct="1">
              <a:lnSpc>
                <a:spcPct val="90000"/>
              </a:lnSpc>
              <a:spcBef>
                <a:spcPts val="324"/>
              </a:spcBef>
              <a:spcAft>
                <a:spcPts val="0"/>
              </a:spcAft>
              <a:defRPr/>
            </a:pPr>
            <a:r>
              <a:rPr lang="en-US" dirty="0"/>
              <a:t>focused cognitive</a:t>
            </a:r>
          </a:p>
          <a:p>
            <a:pPr marL="621792" lvl="1" eaLnBrk="1" fontAlgn="auto" hangingPunct="1">
              <a:lnSpc>
                <a:spcPct val="90000"/>
              </a:lnSpc>
              <a:spcBef>
                <a:spcPts val="324"/>
              </a:spcBef>
              <a:spcAft>
                <a:spcPts val="0"/>
              </a:spcAft>
              <a:buFont typeface="Wingdings" pitchFamily="2" charset="2"/>
              <a:buNone/>
              <a:defRPr/>
            </a:pPr>
            <a:r>
              <a:rPr lang="en-US" dirty="0"/>
              <a:t>	activity</a:t>
            </a:r>
          </a:p>
          <a:p>
            <a:pPr marL="621792" lvl="1" eaLnBrk="1" fontAlgn="auto" hangingPunct="1">
              <a:lnSpc>
                <a:spcPct val="90000"/>
              </a:lnSpc>
              <a:spcBef>
                <a:spcPts val="324"/>
              </a:spcBef>
              <a:spcAft>
                <a:spcPts val="0"/>
              </a:spcAft>
              <a:defRPr/>
            </a:pPr>
            <a:r>
              <a:rPr lang="en-US" dirty="0"/>
              <a:t>selective attention</a:t>
            </a:r>
          </a:p>
          <a:p>
            <a:pPr marL="621792" lvl="1" eaLnBrk="1" fontAlgn="auto" hangingPunct="1">
              <a:lnSpc>
                <a:spcPct val="90000"/>
              </a:lnSpc>
              <a:spcBef>
                <a:spcPts val="324"/>
              </a:spcBef>
              <a:spcAft>
                <a:spcPts val="0"/>
              </a:spcAft>
              <a:defRPr/>
            </a:pPr>
            <a:r>
              <a:rPr lang="en-US" dirty="0"/>
              <a:t>resistance to </a:t>
            </a:r>
          </a:p>
          <a:p>
            <a:pPr marL="621792" lvl="1" eaLnBrk="1" fontAlgn="auto" hangingPunct="1">
              <a:lnSpc>
                <a:spcPct val="90000"/>
              </a:lnSpc>
              <a:spcBef>
                <a:spcPts val="324"/>
              </a:spcBef>
              <a:spcAft>
                <a:spcPts val="0"/>
              </a:spcAft>
              <a:buFont typeface="Wingdings" pitchFamily="2" charset="2"/>
              <a:buNone/>
              <a:defRPr/>
            </a:pPr>
            <a:r>
              <a:rPr lang="en-US" dirty="0"/>
              <a:t>	distraction</a:t>
            </a:r>
          </a:p>
        </p:txBody>
      </p:sp>
      <p:sp>
        <p:nvSpPr>
          <p:cNvPr id="183300" name="Slide Number Placeholder 4"/>
          <p:cNvSpPr>
            <a:spLocks noGrp="1"/>
          </p:cNvSpPr>
          <p:nvPr>
            <p:ph type="sldNum" sz="quarter" idx="12"/>
          </p:nvPr>
        </p:nvSpPr>
        <p:spPr bwMode="auto">
          <a:ln>
            <a:miter lim="800000"/>
            <a:headEnd/>
            <a:tailEnd/>
          </a:ln>
        </p:spPr>
        <p:txBody>
          <a:bodyPr wrap="square" lIns="91440" tIns="45720" rIns="91440" bIns="45720" numCol="1" anchorCtr="0" compatLnSpc="1">
            <a:prstTxWarp prst="textNoShape">
              <a:avLst/>
            </a:prstTxWarp>
          </a:bodyPr>
          <a:lstStyle/>
          <a:p>
            <a:pPr>
              <a:defRPr/>
            </a:pPr>
            <a:fld id="{D72AB6B4-2567-4B0E-AA57-8156587ACE30}" type="slidenum">
              <a:rPr lang="en-US" smtClean="0"/>
              <a:pPr>
                <a:defRPr/>
              </a:pPr>
              <a:t>71</a:t>
            </a:fld>
            <a:endParaRPr lang="en-US"/>
          </a:p>
        </p:txBody>
      </p:sp>
      <p:sp>
        <p:nvSpPr>
          <p:cNvPr id="1142787" name="Rectangle 3"/>
          <p:cNvSpPr>
            <a:spLocks noGrp="1" noChangeArrowheads="1"/>
          </p:cNvSpPr>
          <p:nvPr>
            <p:ph type="title"/>
          </p:nvPr>
        </p:nvSpPr>
        <p:spPr/>
        <p:txBody>
          <a:bodyPr/>
          <a:lstStyle/>
          <a:p>
            <a:pPr eaLnBrk="1" fontAlgn="auto" hangingPunct="1">
              <a:spcAft>
                <a:spcPts val="0"/>
              </a:spcAft>
              <a:defRPr/>
            </a:pPr>
            <a:r>
              <a:rPr lang="en-US"/>
              <a:t>PASS Theory</a:t>
            </a:r>
          </a:p>
        </p:txBody>
      </p:sp>
      <p:sp>
        <p:nvSpPr>
          <p:cNvPr id="185350" name="Rectangle 2"/>
          <p:cNvSpPr>
            <a:spLocks noChangeArrowheads="1"/>
          </p:cNvSpPr>
          <p:nvPr/>
        </p:nvSpPr>
        <p:spPr bwMode="auto">
          <a:xfrm>
            <a:off x="4775200" y="3048000"/>
            <a:ext cx="4064000" cy="3124200"/>
          </a:xfrm>
          <a:prstGeom prst="rect">
            <a:avLst/>
          </a:prstGeom>
          <a:noFill/>
          <a:ln w="12700">
            <a:solidFill>
              <a:schemeClr val="tx1"/>
            </a:solidFill>
            <a:miter lim="800000"/>
            <a:headEnd type="none" w="sm" len="sm"/>
            <a:tailEnd type="none" w="sm" len="sm"/>
          </a:ln>
        </p:spPr>
        <p:txBody>
          <a:bodyPr wrap="none" anchor="ctr"/>
          <a:lstStyle/>
          <a:p>
            <a:endParaRPr lang="en-US"/>
          </a:p>
        </p:txBody>
      </p:sp>
      <p:grpSp>
        <p:nvGrpSpPr>
          <p:cNvPr id="2" name="Group 5"/>
          <p:cNvGrpSpPr>
            <a:grpSpLocks/>
          </p:cNvGrpSpPr>
          <p:nvPr/>
        </p:nvGrpSpPr>
        <p:grpSpPr bwMode="auto">
          <a:xfrm>
            <a:off x="5046663" y="3275013"/>
            <a:ext cx="1563687" cy="2744787"/>
            <a:chOff x="3216" y="1967"/>
            <a:chExt cx="1108" cy="1729"/>
          </a:xfrm>
        </p:grpSpPr>
        <p:grpSp>
          <p:nvGrpSpPr>
            <p:cNvPr id="185356" name="Group 6"/>
            <p:cNvGrpSpPr>
              <a:grpSpLocks/>
            </p:cNvGrpSpPr>
            <p:nvPr/>
          </p:nvGrpSpPr>
          <p:grpSpPr bwMode="auto">
            <a:xfrm>
              <a:off x="3228" y="3141"/>
              <a:ext cx="1096" cy="555"/>
              <a:chOff x="3441" y="3334"/>
              <a:chExt cx="1096" cy="555"/>
            </a:xfrm>
          </p:grpSpPr>
          <p:sp>
            <p:nvSpPr>
              <p:cNvPr id="185368" name="Freeform 7"/>
              <p:cNvSpPr>
                <a:spLocks/>
              </p:cNvSpPr>
              <p:nvPr/>
            </p:nvSpPr>
            <p:spPr bwMode="auto">
              <a:xfrm>
                <a:off x="3482" y="3335"/>
                <a:ext cx="1055" cy="553"/>
              </a:xfrm>
              <a:custGeom>
                <a:avLst/>
                <a:gdLst>
                  <a:gd name="T0" fmla="*/ 0 w 1055"/>
                  <a:gd name="T1" fmla="*/ 429 h 553"/>
                  <a:gd name="T2" fmla="*/ 0 w 1055"/>
                  <a:gd name="T3" fmla="*/ 121 h 553"/>
                  <a:gd name="T4" fmla="*/ 658 w 1055"/>
                  <a:gd name="T5" fmla="*/ 121 h 553"/>
                  <a:gd name="T6" fmla="*/ 658 w 1055"/>
                  <a:gd name="T7" fmla="*/ 0 h 553"/>
                  <a:gd name="T8" fmla="*/ 1054 w 1055"/>
                  <a:gd name="T9" fmla="*/ 276 h 553"/>
                  <a:gd name="T10" fmla="*/ 658 w 1055"/>
                  <a:gd name="T11" fmla="*/ 552 h 553"/>
                  <a:gd name="T12" fmla="*/ 658 w 1055"/>
                  <a:gd name="T13" fmla="*/ 429 h 553"/>
                  <a:gd name="T14" fmla="*/ 0 w 1055"/>
                  <a:gd name="T15" fmla="*/ 429 h 553"/>
                  <a:gd name="T16" fmla="*/ 0 60000 65536"/>
                  <a:gd name="T17" fmla="*/ 0 60000 65536"/>
                  <a:gd name="T18" fmla="*/ 0 60000 65536"/>
                  <a:gd name="T19" fmla="*/ 0 60000 65536"/>
                  <a:gd name="T20" fmla="*/ 0 60000 65536"/>
                  <a:gd name="T21" fmla="*/ 0 60000 65536"/>
                  <a:gd name="T22" fmla="*/ 0 60000 65536"/>
                  <a:gd name="T23" fmla="*/ 0 60000 65536"/>
                  <a:gd name="T24" fmla="*/ 0 w 1055"/>
                  <a:gd name="T25" fmla="*/ 0 h 553"/>
                  <a:gd name="T26" fmla="*/ 1055 w 1055"/>
                  <a:gd name="T27" fmla="*/ 553 h 5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55" h="553">
                    <a:moveTo>
                      <a:pt x="0" y="429"/>
                    </a:moveTo>
                    <a:lnTo>
                      <a:pt x="0" y="121"/>
                    </a:lnTo>
                    <a:lnTo>
                      <a:pt x="658" y="121"/>
                    </a:lnTo>
                    <a:lnTo>
                      <a:pt x="658" y="0"/>
                    </a:lnTo>
                    <a:lnTo>
                      <a:pt x="1054" y="276"/>
                    </a:lnTo>
                    <a:lnTo>
                      <a:pt x="658" y="552"/>
                    </a:lnTo>
                    <a:lnTo>
                      <a:pt x="658" y="429"/>
                    </a:lnTo>
                    <a:lnTo>
                      <a:pt x="0" y="429"/>
                    </a:lnTo>
                  </a:path>
                </a:pathLst>
              </a:custGeom>
              <a:solidFill>
                <a:schemeClr val="hlink"/>
              </a:solidFill>
              <a:ln w="12700" cap="rnd">
                <a:solidFill>
                  <a:srgbClr val="000000"/>
                </a:solidFill>
                <a:round/>
                <a:headEnd/>
                <a:tailEnd/>
              </a:ln>
            </p:spPr>
            <p:txBody>
              <a:bodyPr/>
              <a:lstStyle/>
              <a:p>
                <a:endParaRPr lang="en-US"/>
              </a:p>
            </p:txBody>
          </p:sp>
          <p:sp>
            <p:nvSpPr>
              <p:cNvPr id="185369" name="Freeform 8"/>
              <p:cNvSpPr>
                <a:spLocks/>
              </p:cNvSpPr>
              <p:nvPr/>
            </p:nvSpPr>
            <p:spPr bwMode="auto">
              <a:xfrm>
                <a:off x="3441" y="3456"/>
                <a:ext cx="44" cy="309"/>
              </a:xfrm>
              <a:custGeom>
                <a:avLst/>
                <a:gdLst>
                  <a:gd name="T0" fmla="*/ 43 w 44"/>
                  <a:gd name="T1" fmla="*/ 0 h 309"/>
                  <a:gd name="T2" fmla="*/ 43 w 44"/>
                  <a:gd name="T3" fmla="*/ 308 h 309"/>
                  <a:gd name="T4" fmla="*/ 0 w 44"/>
                  <a:gd name="T5" fmla="*/ 308 h 309"/>
                  <a:gd name="T6" fmla="*/ 0 w 44"/>
                  <a:gd name="T7" fmla="*/ 0 h 309"/>
                  <a:gd name="T8" fmla="*/ 43 w 44"/>
                  <a:gd name="T9" fmla="*/ 0 h 309"/>
                  <a:gd name="T10" fmla="*/ 0 60000 65536"/>
                  <a:gd name="T11" fmla="*/ 0 60000 65536"/>
                  <a:gd name="T12" fmla="*/ 0 60000 65536"/>
                  <a:gd name="T13" fmla="*/ 0 60000 65536"/>
                  <a:gd name="T14" fmla="*/ 0 60000 65536"/>
                  <a:gd name="T15" fmla="*/ 0 w 44"/>
                  <a:gd name="T16" fmla="*/ 0 h 309"/>
                  <a:gd name="T17" fmla="*/ 44 w 44"/>
                  <a:gd name="T18" fmla="*/ 309 h 309"/>
                </a:gdLst>
                <a:ahLst/>
                <a:cxnLst>
                  <a:cxn ang="T10">
                    <a:pos x="T0" y="T1"/>
                  </a:cxn>
                  <a:cxn ang="T11">
                    <a:pos x="T2" y="T3"/>
                  </a:cxn>
                  <a:cxn ang="T12">
                    <a:pos x="T4" y="T5"/>
                  </a:cxn>
                  <a:cxn ang="T13">
                    <a:pos x="T6" y="T7"/>
                  </a:cxn>
                  <a:cxn ang="T14">
                    <a:pos x="T8" y="T9"/>
                  </a:cxn>
                </a:cxnLst>
                <a:rect l="T15" t="T16" r="T17" b="T18"/>
                <a:pathLst>
                  <a:path w="44" h="309">
                    <a:moveTo>
                      <a:pt x="43" y="0"/>
                    </a:moveTo>
                    <a:lnTo>
                      <a:pt x="43" y="308"/>
                    </a:lnTo>
                    <a:lnTo>
                      <a:pt x="0" y="308"/>
                    </a:lnTo>
                    <a:lnTo>
                      <a:pt x="0" y="0"/>
                    </a:lnTo>
                    <a:lnTo>
                      <a:pt x="43" y="0"/>
                    </a:lnTo>
                  </a:path>
                </a:pathLst>
              </a:custGeom>
              <a:solidFill>
                <a:schemeClr val="hlink"/>
              </a:solidFill>
              <a:ln w="12700" cap="rnd">
                <a:solidFill>
                  <a:srgbClr val="000000"/>
                </a:solidFill>
                <a:round/>
                <a:headEnd/>
                <a:tailEnd/>
              </a:ln>
            </p:spPr>
            <p:txBody>
              <a:bodyPr/>
              <a:lstStyle/>
              <a:p>
                <a:endParaRPr lang="en-US"/>
              </a:p>
            </p:txBody>
          </p:sp>
          <p:sp>
            <p:nvSpPr>
              <p:cNvPr id="185370" name="Freeform 9"/>
              <p:cNvSpPr>
                <a:spLocks/>
              </p:cNvSpPr>
              <p:nvPr/>
            </p:nvSpPr>
            <p:spPr bwMode="auto">
              <a:xfrm>
                <a:off x="4080" y="3334"/>
                <a:ext cx="61" cy="122"/>
              </a:xfrm>
              <a:custGeom>
                <a:avLst/>
                <a:gdLst>
                  <a:gd name="T0" fmla="*/ 0 w 61"/>
                  <a:gd name="T1" fmla="*/ 121 h 122"/>
                  <a:gd name="T2" fmla="*/ 60 w 61"/>
                  <a:gd name="T3" fmla="*/ 121 h 122"/>
                  <a:gd name="T4" fmla="*/ 60 w 61"/>
                  <a:gd name="T5" fmla="*/ 0 h 122"/>
                  <a:gd name="T6" fmla="*/ 0 w 61"/>
                  <a:gd name="T7" fmla="*/ 0 h 122"/>
                  <a:gd name="T8" fmla="*/ 0 w 61"/>
                  <a:gd name="T9" fmla="*/ 121 h 122"/>
                  <a:gd name="T10" fmla="*/ 0 60000 65536"/>
                  <a:gd name="T11" fmla="*/ 0 60000 65536"/>
                  <a:gd name="T12" fmla="*/ 0 60000 65536"/>
                  <a:gd name="T13" fmla="*/ 0 60000 65536"/>
                  <a:gd name="T14" fmla="*/ 0 60000 65536"/>
                  <a:gd name="T15" fmla="*/ 0 w 61"/>
                  <a:gd name="T16" fmla="*/ 0 h 122"/>
                  <a:gd name="T17" fmla="*/ 61 w 61"/>
                  <a:gd name="T18" fmla="*/ 122 h 122"/>
                </a:gdLst>
                <a:ahLst/>
                <a:cxnLst>
                  <a:cxn ang="T10">
                    <a:pos x="T0" y="T1"/>
                  </a:cxn>
                  <a:cxn ang="T11">
                    <a:pos x="T2" y="T3"/>
                  </a:cxn>
                  <a:cxn ang="T12">
                    <a:pos x="T4" y="T5"/>
                  </a:cxn>
                  <a:cxn ang="T13">
                    <a:pos x="T6" y="T7"/>
                  </a:cxn>
                  <a:cxn ang="T14">
                    <a:pos x="T8" y="T9"/>
                  </a:cxn>
                </a:cxnLst>
                <a:rect l="T15" t="T16" r="T17" b="T18"/>
                <a:pathLst>
                  <a:path w="61" h="122">
                    <a:moveTo>
                      <a:pt x="0" y="121"/>
                    </a:moveTo>
                    <a:lnTo>
                      <a:pt x="60" y="121"/>
                    </a:lnTo>
                    <a:lnTo>
                      <a:pt x="60" y="0"/>
                    </a:lnTo>
                    <a:lnTo>
                      <a:pt x="0" y="0"/>
                    </a:lnTo>
                    <a:lnTo>
                      <a:pt x="0" y="121"/>
                    </a:lnTo>
                  </a:path>
                </a:pathLst>
              </a:custGeom>
              <a:solidFill>
                <a:schemeClr val="hlink"/>
              </a:solidFill>
              <a:ln w="12700" cap="rnd">
                <a:solidFill>
                  <a:srgbClr val="000000"/>
                </a:solidFill>
                <a:round/>
                <a:headEnd/>
                <a:tailEnd/>
              </a:ln>
            </p:spPr>
            <p:txBody>
              <a:bodyPr/>
              <a:lstStyle/>
              <a:p>
                <a:endParaRPr lang="en-US"/>
              </a:p>
            </p:txBody>
          </p:sp>
          <p:sp>
            <p:nvSpPr>
              <p:cNvPr id="185371" name="Freeform 10"/>
              <p:cNvSpPr>
                <a:spLocks/>
              </p:cNvSpPr>
              <p:nvPr/>
            </p:nvSpPr>
            <p:spPr bwMode="auto">
              <a:xfrm>
                <a:off x="4080" y="3764"/>
                <a:ext cx="61" cy="125"/>
              </a:xfrm>
              <a:custGeom>
                <a:avLst/>
                <a:gdLst>
                  <a:gd name="T0" fmla="*/ 0 w 61"/>
                  <a:gd name="T1" fmla="*/ 124 h 125"/>
                  <a:gd name="T2" fmla="*/ 60 w 61"/>
                  <a:gd name="T3" fmla="*/ 123 h 125"/>
                  <a:gd name="T4" fmla="*/ 60 w 61"/>
                  <a:gd name="T5" fmla="*/ 0 h 125"/>
                  <a:gd name="T6" fmla="*/ 0 w 61"/>
                  <a:gd name="T7" fmla="*/ 0 h 125"/>
                  <a:gd name="T8" fmla="*/ 0 w 61"/>
                  <a:gd name="T9" fmla="*/ 124 h 125"/>
                  <a:gd name="T10" fmla="*/ 0 60000 65536"/>
                  <a:gd name="T11" fmla="*/ 0 60000 65536"/>
                  <a:gd name="T12" fmla="*/ 0 60000 65536"/>
                  <a:gd name="T13" fmla="*/ 0 60000 65536"/>
                  <a:gd name="T14" fmla="*/ 0 60000 65536"/>
                  <a:gd name="T15" fmla="*/ 0 w 61"/>
                  <a:gd name="T16" fmla="*/ 0 h 125"/>
                  <a:gd name="T17" fmla="*/ 61 w 61"/>
                  <a:gd name="T18" fmla="*/ 125 h 125"/>
                </a:gdLst>
                <a:ahLst/>
                <a:cxnLst>
                  <a:cxn ang="T10">
                    <a:pos x="T0" y="T1"/>
                  </a:cxn>
                  <a:cxn ang="T11">
                    <a:pos x="T2" y="T3"/>
                  </a:cxn>
                  <a:cxn ang="T12">
                    <a:pos x="T4" y="T5"/>
                  </a:cxn>
                  <a:cxn ang="T13">
                    <a:pos x="T6" y="T7"/>
                  </a:cxn>
                  <a:cxn ang="T14">
                    <a:pos x="T8" y="T9"/>
                  </a:cxn>
                </a:cxnLst>
                <a:rect l="T15" t="T16" r="T17" b="T18"/>
                <a:pathLst>
                  <a:path w="61" h="125">
                    <a:moveTo>
                      <a:pt x="0" y="124"/>
                    </a:moveTo>
                    <a:lnTo>
                      <a:pt x="60" y="123"/>
                    </a:lnTo>
                    <a:lnTo>
                      <a:pt x="60" y="0"/>
                    </a:lnTo>
                    <a:lnTo>
                      <a:pt x="0" y="0"/>
                    </a:lnTo>
                    <a:lnTo>
                      <a:pt x="0" y="124"/>
                    </a:lnTo>
                  </a:path>
                </a:pathLst>
              </a:custGeom>
              <a:solidFill>
                <a:schemeClr val="hlink"/>
              </a:solidFill>
              <a:ln w="12700" cap="rnd">
                <a:solidFill>
                  <a:srgbClr val="000000"/>
                </a:solidFill>
                <a:round/>
                <a:headEnd/>
                <a:tailEnd/>
              </a:ln>
            </p:spPr>
            <p:txBody>
              <a:bodyPr/>
              <a:lstStyle/>
              <a:p>
                <a:endParaRPr lang="en-US"/>
              </a:p>
            </p:txBody>
          </p:sp>
        </p:grpSp>
        <p:grpSp>
          <p:nvGrpSpPr>
            <p:cNvPr id="185357" name="Group 11"/>
            <p:cNvGrpSpPr>
              <a:grpSpLocks/>
            </p:cNvGrpSpPr>
            <p:nvPr/>
          </p:nvGrpSpPr>
          <p:grpSpPr bwMode="auto">
            <a:xfrm>
              <a:off x="3216" y="2537"/>
              <a:ext cx="1102" cy="584"/>
              <a:chOff x="3429" y="2730"/>
              <a:chExt cx="1102" cy="584"/>
            </a:xfrm>
          </p:grpSpPr>
          <p:sp>
            <p:nvSpPr>
              <p:cNvPr id="185363" name="Freeform 12"/>
              <p:cNvSpPr>
                <a:spLocks/>
              </p:cNvSpPr>
              <p:nvPr/>
            </p:nvSpPr>
            <p:spPr bwMode="auto">
              <a:xfrm>
                <a:off x="3477" y="2730"/>
                <a:ext cx="1054" cy="551"/>
              </a:xfrm>
              <a:custGeom>
                <a:avLst/>
                <a:gdLst>
                  <a:gd name="T0" fmla="*/ 0 w 1054"/>
                  <a:gd name="T1" fmla="*/ 121 h 551"/>
                  <a:gd name="T2" fmla="*/ 0 w 1054"/>
                  <a:gd name="T3" fmla="*/ 431 h 551"/>
                  <a:gd name="T4" fmla="*/ 656 w 1054"/>
                  <a:gd name="T5" fmla="*/ 431 h 551"/>
                  <a:gd name="T6" fmla="*/ 656 w 1054"/>
                  <a:gd name="T7" fmla="*/ 550 h 551"/>
                  <a:gd name="T8" fmla="*/ 1053 w 1054"/>
                  <a:gd name="T9" fmla="*/ 275 h 551"/>
                  <a:gd name="T10" fmla="*/ 656 w 1054"/>
                  <a:gd name="T11" fmla="*/ 0 h 551"/>
                  <a:gd name="T12" fmla="*/ 656 w 1054"/>
                  <a:gd name="T13" fmla="*/ 121 h 551"/>
                  <a:gd name="T14" fmla="*/ 0 w 1054"/>
                  <a:gd name="T15" fmla="*/ 121 h 551"/>
                  <a:gd name="T16" fmla="*/ 0 60000 65536"/>
                  <a:gd name="T17" fmla="*/ 0 60000 65536"/>
                  <a:gd name="T18" fmla="*/ 0 60000 65536"/>
                  <a:gd name="T19" fmla="*/ 0 60000 65536"/>
                  <a:gd name="T20" fmla="*/ 0 60000 65536"/>
                  <a:gd name="T21" fmla="*/ 0 60000 65536"/>
                  <a:gd name="T22" fmla="*/ 0 60000 65536"/>
                  <a:gd name="T23" fmla="*/ 0 60000 65536"/>
                  <a:gd name="T24" fmla="*/ 0 w 1054"/>
                  <a:gd name="T25" fmla="*/ 0 h 551"/>
                  <a:gd name="T26" fmla="*/ 1054 w 1054"/>
                  <a:gd name="T27" fmla="*/ 551 h 55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54" h="551">
                    <a:moveTo>
                      <a:pt x="0" y="121"/>
                    </a:moveTo>
                    <a:lnTo>
                      <a:pt x="0" y="431"/>
                    </a:lnTo>
                    <a:lnTo>
                      <a:pt x="656" y="431"/>
                    </a:lnTo>
                    <a:lnTo>
                      <a:pt x="656" y="550"/>
                    </a:lnTo>
                    <a:lnTo>
                      <a:pt x="1053" y="275"/>
                    </a:lnTo>
                    <a:lnTo>
                      <a:pt x="656" y="0"/>
                    </a:lnTo>
                    <a:lnTo>
                      <a:pt x="656" y="121"/>
                    </a:lnTo>
                    <a:lnTo>
                      <a:pt x="0" y="121"/>
                    </a:lnTo>
                  </a:path>
                </a:pathLst>
              </a:custGeom>
              <a:solidFill>
                <a:srgbClr val="FFFF00"/>
              </a:solidFill>
              <a:ln w="12700" cap="rnd">
                <a:solidFill>
                  <a:srgbClr val="000000"/>
                </a:solidFill>
                <a:round/>
                <a:headEnd/>
                <a:tailEnd/>
              </a:ln>
            </p:spPr>
            <p:txBody>
              <a:bodyPr/>
              <a:lstStyle/>
              <a:p>
                <a:endParaRPr lang="en-US"/>
              </a:p>
            </p:txBody>
          </p:sp>
          <p:sp>
            <p:nvSpPr>
              <p:cNvPr id="185364" name="Freeform 13"/>
              <p:cNvSpPr>
                <a:spLocks/>
              </p:cNvSpPr>
              <p:nvPr/>
            </p:nvSpPr>
            <p:spPr bwMode="auto">
              <a:xfrm>
                <a:off x="3429" y="3161"/>
                <a:ext cx="706" cy="34"/>
              </a:xfrm>
              <a:custGeom>
                <a:avLst/>
                <a:gdLst>
                  <a:gd name="T0" fmla="*/ 657 w 706"/>
                  <a:gd name="T1" fmla="*/ 32 h 34"/>
                  <a:gd name="T2" fmla="*/ 705 w 706"/>
                  <a:gd name="T3" fmla="*/ 0 h 34"/>
                  <a:gd name="T4" fmla="*/ 46 w 706"/>
                  <a:gd name="T5" fmla="*/ 0 h 34"/>
                  <a:gd name="T6" fmla="*/ 0 w 706"/>
                  <a:gd name="T7" fmla="*/ 33 h 34"/>
                  <a:gd name="T8" fmla="*/ 657 w 706"/>
                  <a:gd name="T9" fmla="*/ 32 h 34"/>
                  <a:gd name="T10" fmla="*/ 0 60000 65536"/>
                  <a:gd name="T11" fmla="*/ 0 60000 65536"/>
                  <a:gd name="T12" fmla="*/ 0 60000 65536"/>
                  <a:gd name="T13" fmla="*/ 0 60000 65536"/>
                  <a:gd name="T14" fmla="*/ 0 60000 65536"/>
                  <a:gd name="T15" fmla="*/ 0 w 706"/>
                  <a:gd name="T16" fmla="*/ 0 h 34"/>
                  <a:gd name="T17" fmla="*/ 706 w 706"/>
                  <a:gd name="T18" fmla="*/ 34 h 34"/>
                </a:gdLst>
                <a:ahLst/>
                <a:cxnLst>
                  <a:cxn ang="T10">
                    <a:pos x="T0" y="T1"/>
                  </a:cxn>
                  <a:cxn ang="T11">
                    <a:pos x="T2" y="T3"/>
                  </a:cxn>
                  <a:cxn ang="T12">
                    <a:pos x="T4" y="T5"/>
                  </a:cxn>
                  <a:cxn ang="T13">
                    <a:pos x="T6" y="T7"/>
                  </a:cxn>
                  <a:cxn ang="T14">
                    <a:pos x="T8" y="T9"/>
                  </a:cxn>
                </a:cxnLst>
                <a:rect l="T15" t="T16" r="T17" b="T18"/>
                <a:pathLst>
                  <a:path w="706" h="34">
                    <a:moveTo>
                      <a:pt x="657" y="32"/>
                    </a:moveTo>
                    <a:lnTo>
                      <a:pt x="705" y="0"/>
                    </a:lnTo>
                    <a:lnTo>
                      <a:pt x="46" y="0"/>
                    </a:lnTo>
                    <a:lnTo>
                      <a:pt x="0" y="33"/>
                    </a:lnTo>
                    <a:lnTo>
                      <a:pt x="657" y="32"/>
                    </a:lnTo>
                  </a:path>
                </a:pathLst>
              </a:custGeom>
              <a:solidFill>
                <a:srgbClr val="FFFF00"/>
              </a:solidFill>
              <a:ln w="12700" cap="rnd">
                <a:solidFill>
                  <a:srgbClr val="000000"/>
                </a:solidFill>
                <a:round/>
                <a:headEnd/>
                <a:tailEnd/>
              </a:ln>
            </p:spPr>
            <p:txBody>
              <a:bodyPr/>
              <a:lstStyle/>
              <a:p>
                <a:endParaRPr lang="en-US"/>
              </a:p>
            </p:txBody>
          </p:sp>
          <p:sp>
            <p:nvSpPr>
              <p:cNvPr id="185365" name="Freeform 14"/>
              <p:cNvSpPr>
                <a:spLocks/>
              </p:cNvSpPr>
              <p:nvPr/>
            </p:nvSpPr>
            <p:spPr bwMode="auto">
              <a:xfrm>
                <a:off x="4087" y="3160"/>
                <a:ext cx="48" cy="154"/>
              </a:xfrm>
              <a:custGeom>
                <a:avLst/>
                <a:gdLst>
                  <a:gd name="T0" fmla="*/ 0 w 48"/>
                  <a:gd name="T1" fmla="*/ 34 h 154"/>
                  <a:gd name="T2" fmla="*/ 47 w 48"/>
                  <a:gd name="T3" fmla="*/ 0 h 154"/>
                  <a:gd name="T4" fmla="*/ 47 w 48"/>
                  <a:gd name="T5" fmla="*/ 120 h 154"/>
                  <a:gd name="T6" fmla="*/ 0 w 48"/>
                  <a:gd name="T7" fmla="*/ 153 h 154"/>
                  <a:gd name="T8" fmla="*/ 0 w 48"/>
                  <a:gd name="T9" fmla="*/ 34 h 154"/>
                  <a:gd name="T10" fmla="*/ 0 60000 65536"/>
                  <a:gd name="T11" fmla="*/ 0 60000 65536"/>
                  <a:gd name="T12" fmla="*/ 0 60000 65536"/>
                  <a:gd name="T13" fmla="*/ 0 60000 65536"/>
                  <a:gd name="T14" fmla="*/ 0 60000 65536"/>
                  <a:gd name="T15" fmla="*/ 0 w 48"/>
                  <a:gd name="T16" fmla="*/ 0 h 154"/>
                  <a:gd name="T17" fmla="*/ 48 w 48"/>
                  <a:gd name="T18" fmla="*/ 154 h 154"/>
                </a:gdLst>
                <a:ahLst/>
                <a:cxnLst>
                  <a:cxn ang="T10">
                    <a:pos x="T0" y="T1"/>
                  </a:cxn>
                  <a:cxn ang="T11">
                    <a:pos x="T2" y="T3"/>
                  </a:cxn>
                  <a:cxn ang="T12">
                    <a:pos x="T4" y="T5"/>
                  </a:cxn>
                  <a:cxn ang="T13">
                    <a:pos x="T6" y="T7"/>
                  </a:cxn>
                  <a:cxn ang="T14">
                    <a:pos x="T8" y="T9"/>
                  </a:cxn>
                </a:cxnLst>
                <a:rect l="T15" t="T16" r="T17" b="T18"/>
                <a:pathLst>
                  <a:path w="48" h="154">
                    <a:moveTo>
                      <a:pt x="0" y="34"/>
                    </a:moveTo>
                    <a:lnTo>
                      <a:pt x="47" y="0"/>
                    </a:lnTo>
                    <a:lnTo>
                      <a:pt x="47" y="120"/>
                    </a:lnTo>
                    <a:lnTo>
                      <a:pt x="0" y="153"/>
                    </a:lnTo>
                    <a:lnTo>
                      <a:pt x="0" y="34"/>
                    </a:lnTo>
                  </a:path>
                </a:pathLst>
              </a:custGeom>
              <a:solidFill>
                <a:srgbClr val="FFFF00"/>
              </a:solidFill>
              <a:ln w="12700" cap="rnd">
                <a:solidFill>
                  <a:srgbClr val="000000"/>
                </a:solidFill>
                <a:round/>
                <a:headEnd/>
                <a:tailEnd/>
              </a:ln>
            </p:spPr>
            <p:txBody>
              <a:bodyPr/>
              <a:lstStyle/>
              <a:p>
                <a:endParaRPr lang="en-US"/>
              </a:p>
            </p:txBody>
          </p:sp>
          <p:sp>
            <p:nvSpPr>
              <p:cNvPr id="185366" name="Freeform 15"/>
              <p:cNvSpPr>
                <a:spLocks/>
              </p:cNvSpPr>
              <p:nvPr/>
            </p:nvSpPr>
            <p:spPr bwMode="auto">
              <a:xfrm>
                <a:off x="3429" y="2852"/>
                <a:ext cx="49" cy="343"/>
              </a:xfrm>
              <a:custGeom>
                <a:avLst/>
                <a:gdLst>
                  <a:gd name="T0" fmla="*/ 0 w 49"/>
                  <a:gd name="T1" fmla="*/ 36 h 343"/>
                  <a:gd name="T2" fmla="*/ 48 w 49"/>
                  <a:gd name="T3" fmla="*/ 0 h 343"/>
                  <a:gd name="T4" fmla="*/ 48 w 49"/>
                  <a:gd name="T5" fmla="*/ 307 h 343"/>
                  <a:gd name="T6" fmla="*/ 0 w 49"/>
                  <a:gd name="T7" fmla="*/ 342 h 343"/>
                  <a:gd name="T8" fmla="*/ 0 w 49"/>
                  <a:gd name="T9" fmla="*/ 36 h 343"/>
                  <a:gd name="T10" fmla="*/ 0 60000 65536"/>
                  <a:gd name="T11" fmla="*/ 0 60000 65536"/>
                  <a:gd name="T12" fmla="*/ 0 60000 65536"/>
                  <a:gd name="T13" fmla="*/ 0 60000 65536"/>
                  <a:gd name="T14" fmla="*/ 0 60000 65536"/>
                  <a:gd name="T15" fmla="*/ 0 w 49"/>
                  <a:gd name="T16" fmla="*/ 0 h 343"/>
                  <a:gd name="T17" fmla="*/ 49 w 49"/>
                  <a:gd name="T18" fmla="*/ 343 h 343"/>
                </a:gdLst>
                <a:ahLst/>
                <a:cxnLst>
                  <a:cxn ang="T10">
                    <a:pos x="T0" y="T1"/>
                  </a:cxn>
                  <a:cxn ang="T11">
                    <a:pos x="T2" y="T3"/>
                  </a:cxn>
                  <a:cxn ang="T12">
                    <a:pos x="T4" y="T5"/>
                  </a:cxn>
                  <a:cxn ang="T13">
                    <a:pos x="T6" y="T7"/>
                  </a:cxn>
                  <a:cxn ang="T14">
                    <a:pos x="T8" y="T9"/>
                  </a:cxn>
                </a:cxnLst>
                <a:rect l="T15" t="T16" r="T17" b="T18"/>
                <a:pathLst>
                  <a:path w="49" h="343">
                    <a:moveTo>
                      <a:pt x="0" y="36"/>
                    </a:moveTo>
                    <a:lnTo>
                      <a:pt x="48" y="0"/>
                    </a:lnTo>
                    <a:lnTo>
                      <a:pt x="48" y="307"/>
                    </a:lnTo>
                    <a:lnTo>
                      <a:pt x="0" y="342"/>
                    </a:lnTo>
                    <a:lnTo>
                      <a:pt x="0" y="36"/>
                    </a:lnTo>
                  </a:path>
                </a:pathLst>
              </a:custGeom>
              <a:solidFill>
                <a:srgbClr val="FFFF00"/>
              </a:solidFill>
              <a:ln w="12700" cap="rnd">
                <a:solidFill>
                  <a:srgbClr val="000000"/>
                </a:solidFill>
                <a:round/>
                <a:headEnd/>
                <a:tailEnd/>
              </a:ln>
            </p:spPr>
            <p:txBody>
              <a:bodyPr/>
              <a:lstStyle/>
              <a:p>
                <a:endParaRPr lang="en-US"/>
              </a:p>
            </p:txBody>
          </p:sp>
          <p:sp>
            <p:nvSpPr>
              <p:cNvPr id="185367" name="Freeform 16"/>
              <p:cNvSpPr>
                <a:spLocks/>
              </p:cNvSpPr>
              <p:nvPr/>
            </p:nvSpPr>
            <p:spPr bwMode="auto">
              <a:xfrm>
                <a:off x="4087" y="2730"/>
                <a:ext cx="48" cy="123"/>
              </a:xfrm>
              <a:custGeom>
                <a:avLst/>
                <a:gdLst>
                  <a:gd name="T0" fmla="*/ 0 w 48"/>
                  <a:gd name="T1" fmla="*/ 122 h 123"/>
                  <a:gd name="T2" fmla="*/ 47 w 48"/>
                  <a:gd name="T3" fmla="*/ 122 h 123"/>
                  <a:gd name="T4" fmla="*/ 47 w 48"/>
                  <a:gd name="T5" fmla="*/ 0 h 123"/>
                  <a:gd name="T6" fmla="*/ 0 w 48"/>
                  <a:gd name="T7" fmla="*/ 32 h 123"/>
                  <a:gd name="T8" fmla="*/ 0 w 48"/>
                  <a:gd name="T9" fmla="*/ 122 h 123"/>
                  <a:gd name="T10" fmla="*/ 0 60000 65536"/>
                  <a:gd name="T11" fmla="*/ 0 60000 65536"/>
                  <a:gd name="T12" fmla="*/ 0 60000 65536"/>
                  <a:gd name="T13" fmla="*/ 0 60000 65536"/>
                  <a:gd name="T14" fmla="*/ 0 60000 65536"/>
                  <a:gd name="T15" fmla="*/ 0 w 48"/>
                  <a:gd name="T16" fmla="*/ 0 h 123"/>
                  <a:gd name="T17" fmla="*/ 48 w 48"/>
                  <a:gd name="T18" fmla="*/ 123 h 123"/>
                </a:gdLst>
                <a:ahLst/>
                <a:cxnLst>
                  <a:cxn ang="T10">
                    <a:pos x="T0" y="T1"/>
                  </a:cxn>
                  <a:cxn ang="T11">
                    <a:pos x="T2" y="T3"/>
                  </a:cxn>
                  <a:cxn ang="T12">
                    <a:pos x="T4" y="T5"/>
                  </a:cxn>
                  <a:cxn ang="T13">
                    <a:pos x="T6" y="T7"/>
                  </a:cxn>
                  <a:cxn ang="T14">
                    <a:pos x="T8" y="T9"/>
                  </a:cxn>
                </a:cxnLst>
                <a:rect l="T15" t="T16" r="T17" b="T18"/>
                <a:pathLst>
                  <a:path w="48" h="123">
                    <a:moveTo>
                      <a:pt x="0" y="122"/>
                    </a:moveTo>
                    <a:lnTo>
                      <a:pt x="47" y="122"/>
                    </a:lnTo>
                    <a:lnTo>
                      <a:pt x="47" y="0"/>
                    </a:lnTo>
                    <a:lnTo>
                      <a:pt x="0" y="32"/>
                    </a:lnTo>
                    <a:lnTo>
                      <a:pt x="0" y="122"/>
                    </a:lnTo>
                  </a:path>
                </a:pathLst>
              </a:custGeom>
              <a:solidFill>
                <a:srgbClr val="FFFF00"/>
              </a:solidFill>
              <a:ln w="12700" cap="rnd">
                <a:solidFill>
                  <a:srgbClr val="000000"/>
                </a:solidFill>
                <a:round/>
                <a:headEnd/>
                <a:tailEnd/>
              </a:ln>
            </p:spPr>
            <p:txBody>
              <a:bodyPr/>
              <a:lstStyle/>
              <a:p>
                <a:endParaRPr lang="en-US"/>
              </a:p>
            </p:txBody>
          </p:sp>
        </p:grpSp>
        <p:grpSp>
          <p:nvGrpSpPr>
            <p:cNvPr id="185358" name="Group 17"/>
            <p:cNvGrpSpPr>
              <a:grpSpLocks/>
            </p:cNvGrpSpPr>
            <p:nvPr/>
          </p:nvGrpSpPr>
          <p:grpSpPr bwMode="auto">
            <a:xfrm>
              <a:off x="3228" y="1967"/>
              <a:ext cx="1096" cy="555"/>
              <a:chOff x="3441" y="2160"/>
              <a:chExt cx="1096" cy="555"/>
            </a:xfrm>
          </p:grpSpPr>
          <p:sp>
            <p:nvSpPr>
              <p:cNvPr id="185359" name="Freeform 18"/>
              <p:cNvSpPr>
                <a:spLocks/>
              </p:cNvSpPr>
              <p:nvPr/>
            </p:nvSpPr>
            <p:spPr bwMode="auto">
              <a:xfrm>
                <a:off x="3482" y="2161"/>
                <a:ext cx="1055" cy="553"/>
              </a:xfrm>
              <a:custGeom>
                <a:avLst/>
                <a:gdLst>
                  <a:gd name="T0" fmla="*/ 0 w 1055"/>
                  <a:gd name="T1" fmla="*/ 122 h 553"/>
                  <a:gd name="T2" fmla="*/ 0 w 1055"/>
                  <a:gd name="T3" fmla="*/ 430 h 553"/>
                  <a:gd name="T4" fmla="*/ 658 w 1055"/>
                  <a:gd name="T5" fmla="*/ 430 h 553"/>
                  <a:gd name="T6" fmla="*/ 658 w 1055"/>
                  <a:gd name="T7" fmla="*/ 552 h 553"/>
                  <a:gd name="T8" fmla="*/ 1054 w 1055"/>
                  <a:gd name="T9" fmla="*/ 275 h 553"/>
                  <a:gd name="T10" fmla="*/ 658 w 1055"/>
                  <a:gd name="T11" fmla="*/ 0 h 553"/>
                  <a:gd name="T12" fmla="*/ 658 w 1055"/>
                  <a:gd name="T13" fmla="*/ 122 h 553"/>
                  <a:gd name="T14" fmla="*/ 0 w 1055"/>
                  <a:gd name="T15" fmla="*/ 122 h 553"/>
                  <a:gd name="T16" fmla="*/ 0 60000 65536"/>
                  <a:gd name="T17" fmla="*/ 0 60000 65536"/>
                  <a:gd name="T18" fmla="*/ 0 60000 65536"/>
                  <a:gd name="T19" fmla="*/ 0 60000 65536"/>
                  <a:gd name="T20" fmla="*/ 0 60000 65536"/>
                  <a:gd name="T21" fmla="*/ 0 60000 65536"/>
                  <a:gd name="T22" fmla="*/ 0 60000 65536"/>
                  <a:gd name="T23" fmla="*/ 0 60000 65536"/>
                  <a:gd name="T24" fmla="*/ 0 w 1055"/>
                  <a:gd name="T25" fmla="*/ 0 h 553"/>
                  <a:gd name="T26" fmla="*/ 1055 w 1055"/>
                  <a:gd name="T27" fmla="*/ 553 h 5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55" h="553">
                    <a:moveTo>
                      <a:pt x="0" y="122"/>
                    </a:moveTo>
                    <a:lnTo>
                      <a:pt x="0" y="430"/>
                    </a:lnTo>
                    <a:lnTo>
                      <a:pt x="658" y="430"/>
                    </a:lnTo>
                    <a:lnTo>
                      <a:pt x="658" y="552"/>
                    </a:lnTo>
                    <a:lnTo>
                      <a:pt x="1054" y="275"/>
                    </a:lnTo>
                    <a:lnTo>
                      <a:pt x="658" y="0"/>
                    </a:lnTo>
                    <a:lnTo>
                      <a:pt x="658" y="122"/>
                    </a:lnTo>
                    <a:lnTo>
                      <a:pt x="0" y="122"/>
                    </a:lnTo>
                  </a:path>
                </a:pathLst>
              </a:custGeom>
              <a:solidFill>
                <a:srgbClr val="00FFFF"/>
              </a:solidFill>
              <a:ln w="12700" cap="rnd">
                <a:solidFill>
                  <a:srgbClr val="000000"/>
                </a:solidFill>
                <a:round/>
                <a:headEnd/>
                <a:tailEnd/>
              </a:ln>
            </p:spPr>
            <p:txBody>
              <a:bodyPr/>
              <a:lstStyle/>
              <a:p>
                <a:endParaRPr lang="en-US"/>
              </a:p>
            </p:txBody>
          </p:sp>
          <p:sp>
            <p:nvSpPr>
              <p:cNvPr id="185360" name="Freeform 19"/>
              <p:cNvSpPr>
                <a:spLocks/>
              </p:cNvSpPr>
              <p:nvPr/>
            </p:nvSpPr>
            <p:spPr bwMode="auto">
              <a:xfrm>
                <a:off x="3441" y="2284"/>
                <a:ext cx="44" cy="309"/>
              </a:xfrm>
              <a:custGeom>
                <a:avLst/>
                <a:gdLst>
                  <a:gd name="T0" fmla="*/ 43 w 44"/>
                  <a:gd name="T1" fmla="*/ 308 h 309"/>
                  <a:gd name="T2" fmla="*/ 43 w 44"/>
                  <a:gd name="T3" fmla="*/ 0 h 309"/>
                  <a:gd name="T4" fmla="*/ 0 w 44"/>
                  <a:gd name="T5" fmla="*/ 0 h 309"/>
                  <a:gd name="T6" fmla="*/ 0 w 44"/>
                  <a:gd name="T7" fmla="*/ 308 h 309"/>
                  <a:gd name="T8" fmla="*/ 43 w 44"/>
                  <a:gd name="T9" fmla="*/ 308 h 309"/>
                  <a:gd name="T10" fmla="*/ 0 60000 65536"/>
                  <a:gd name="T11" fmla="*/ 0 60000 65536"/>
                  <a:gd name="T12" fmla="*/ 0 60000 65536"/>
                  <a:gd name="T13" fmla="*/ 0 60000 65536"/>
                  <a:gd name="T14" fmla="*/ 0 60000 65536"/>
                  <a:gd name="T15" fmla="*/ 0 w 44"/>
                  <a:gd name="T16" fmla="*/ 0 h 309"/>
                  <a:gd name="T17" fmla="*/ 44 w 44"/>
                  <a:gd name="T18" fmla="*/ 309 h 309"/>
                </a:gdLst>
                <a:ahLst/>
                <a:cxnLst>
                  <a:cxn ang="T10">
                    <a:pos x="T0" y="T1"/>
                  </a:cxn>
                  <a:cxn ang="T11">
                    <a:pos x="T2" y="T3"/>
                  </a:cxn>
                  <a:cxn ang="T12">
                    <a:pos x="T4" y="T5"/>
                  </a:cxn>
                  <a:cxn ang="T13">
                    <a:pos x="T6" y="T7"/>
                  </a:cxn>
                  <a:cxn ang="T14">
                    <a:pos x="T8" y="T9"/>
                  </a:cxn>
                </a:cxnLst>
                <a:rect l="T15" t="T16" r="T17" b="T18"/>
                <a:pathLst>
                  <a:path w="44" h="309">
                    <a:moveTo>
                      <a:pt x="43" y="308"/>
                    </a:moveTo>
                    <a:lnTo>
                      <a:pt x="43" y="0"/>
                    </a:lnTo>
                    <a:lnTo>
                      <a:pt x="0" y="0"/>
                    </a:lnTo>
                    <a:lnTo>
                      <a:pt x="0" y="308"/>
                    </a:lnTo>
                    <a:lnTo>
                      <a:pt x="43" y="308"/>
                    </a:lnTo>
                  </a:path>
                </a:pathLst>
              </a:custGeom>
              <a:solidFill>
                <a:srgbClr val="00FFFF"/>
              </a:solidFill>
              <a:ln w="12700" cap="rnd">
                <a:solidFill>
                  <a:srgbClr val="000000"/>
                </a:solidFill>
                <a:round/>
                <a:headEnd/>
                <a:tailEnd/>
              </a:ln>
            </p:spPr>
            <p:txBody>
              <a:bodyPr/>
              <a:lstStyle/>
              <a:p>
                <a:endParaRPr lang="en-US"/>
              </a:p>
            </p:txBody>
          </p:sp>
          <p:sp>
            <p:nvSpPr>
              <p:cNvPr id="185361" name="Freeform 20"/>
              <p:cNvSpPr>
                <a:spLocks/>
              </p:cNvSpPr>
              <p:nvPr/>
            </p:nvSpPr>
            <p:spPr bwMode="auto">
              <a:xfrm>
                <a:off x="4080" y="2593"/>
                <a:ext cx="61" cy="122"/>
              </a:xfrm>
              <a:custGeom>
                <a:avLst/>
                <a:gdLst>
                  <a:gd name="T0" fmla="*/ 0 w 61"/>
                  <a:gd name="T1" fmla="*/ 0 h 122"/>
                  <a:gd name="T2" fmla="*/ 60 w 61"/>
                  <a:gd name="T3" fmla="*/ 0 h 122"/>
                  <a:gd name="T4" fmla="*/ 60 w 61"/>
                  <a:gd name="T5" fmla="*/ 121 h 122"/>
                  <a:gd name="T6" fmla="*/ 0 w 61"/>
                  <a:gd name="T7" fmla="*/ 120 h 122"/>
                  <a:gd name="T8" fmla="*/ 0 w 61"/>
                  <a:gd name="T9" fmla="*/ 0 h 122"/>
                  <a:gd name="T10" fmla="*/ 0 60000 65536"/>
                  <a:gd name="T11" fmla="*/ 0 60000 65536"/>
                  <a:gd name="T12" fmla="*/ 0 60000 65536"/>
                  <a:gd name="T13" fmla="*/ 0 60000 65536"/>
                  <a:gd name="T14" fmla="*/ 0 60000 65536"/>
                  <a:gd name="T15" fmla="*/ 0 w 61"/>
                  <a:gd name="T16" fmla="*/ 0 h 122"/>
                  <a:gd name="T17" fmla="*/ 61 w 61"/>
                  <a:gd name="T18" fmla="*/ 122 h 122"/>
                </a:gdLst>
                <a:ahLst/>
                <a:cxnLst>
                  <a:cxn ang="T10">
                    <a:pos x="T0" y="T1"/>
                  </a:cxn>
                  <a:cxn ang="T11">
                    <a:pos x="T2" y="T3"/>
                  </a:cxn>
                  <a:cxn ang="T12">
                    <a:pos x="T4" y="T5"/>
                  </a:cxn>
                  <a:cxn ang="T13">
                    <a:pos x="T6" y="T7"/>
                  </a:cxn>
                  <a:cxn ang="T14">
                    <a:pos x="T8" y="T9"/>
                  </a:cxn>
                </a:cxnLst>
                <a:rect l="T15" t="T16" r="T17" b="T18"/>
                <a:pathLst>
                  <a:path w="61" h="122">
                    <a:moveTo>
                      <a:pt x="0" y="0"/>
                    </a:moveTo>
                    <a:lnTo>
                      <a:pt x="60" y="0"/>
                    </a:lnTo>
                    <a:lnTo>
                      <a:pt x="60" y="121"/>
                    </a:lnTo>
                    <a:lnTo>
                      <a:pt x="0" y="120"/>
                    </a:lnTo>
                    <a:lnTo>
                      <a:pt x="0" y="0"/>
                    </a:lnTo>
                  </a:path>
                </a:pathLst>
              </a:custGeom>
              <a:solidFill>
                <a:srgbClr val="00FFFF"/>
              </a:solidFill>
              <a:ln w="12700" cap="rnd">
                <a:solidFill>
                  <a:srgbClr val="000000"/>
                </a:solidFill>
                <a:round/>
                <a:headEnd/>
                <a:tailEnd/>
              </a:ln>
            </p:spPr>
            <p:txBody>
              <a:bodyPr/>
              <a:lstStyle/>
              <a:p>
                <a:endParaRPr lang="en-US"/>
              </a:p>
            </p:txBody>
          </p:sp>
          <p:sp>
            <p:nvSpPr>
              <p:cNvPr id="185362" name="Freeform 21"/>
              <p:cNvSpPr>
                <a:spLocks/>
              </p:cNvSpPr>
              <p:nvPr/>
            </p:nvSpPr>
            <p:spPr bwMode="auto">
              <a:xfrm>
                <a:off x="4080" y="2160"/>
                <a:ext cx="61" cy="125"/>
              </a:xfrm>
              <a:custGeom>
                <a:avLst/>
                <a:gdLst>
                  <a:gd name="T0" fmla="*/ 0 w 61"/>
                  <a:gd name="T1" fmla="*/ 0 h 125"/>
                  <a:gd name="T2" fmla="*/ 60 w 61"/>
                  <a:gd name="T3" fmla="*/ 0 h 125"/>
                  <a:gd name="T4" fmla="*/ 60 w 61"/>
                  <a:gd name="T5" fmla="*/ 124 h 125"/>
                  <a:gd name="T6" fmla="*/ 0 w 61"/>
                  <a:gd name="T7" fmla="*/ 124 h 125"/>
                  <a:gd name="T8" fmla="*/ 0 w 61"/>
                  <a:gd name="T9" fmla="*/ 0 h 125"/>
                  <a:gd name="T10" fmla="*/ 0 60000 65536"/>
                  <a:gd name="T11" fmla="*/ 0 60000 65536"/>
                  <a:gd name="T12" fmla="*/ 0 60000 65536"/>
                  <a:gd name="T13" fmla="*/ 0 60000 65536"/>
                  <a:gd name="T14" fmla="*/ 0 60000 65536"/>
                  <a:gd name="T15" fmla="*/ 0 w 61"/>
                  <a:gd name="T16" fmla="*/ 0 h 125"/>
                  <a:gd name="T17" fmla="*/ 61 w 61"/>
                  <a:gd name="T18" fmla="*/ 125 h 125"/>
                </a:gdLst>
                <a:ahLst/>
                <a:cxnLst>
                  <a:cxn ang="T10">
                    <a:pos x="T0" y="T1"/>
                  </a:cxn>
                  <a:cxn ang="T11">
                    <a:pos x="T2" y="T3"/>
                  </a:cxn>
                  <a:cxn ang="T12">
                    <a:pos x="T4" y="T5"/>
                  </a:cxn>
                  <a:cxn ang="T13">
                    <a:pos x="T6" y="T7"/>
                  </a:cxn>
                  <a:cxn ang="T14">
                    <a:pos x="T8" y="T9"/>
                  </a:cxn>
                </a:cxnLst>
                <a:rect l="T15" t="T16" r="T17" b="T18"/>
                <a:pathLst>
                  <a:path w="61" h="125">
                    <a:moveTo>
                      <a:pt x="0" y="0"/>
                    </a:moveTo>
                    <a:lnTo>
                      <a:pt x="60" y="0"/>
                    </a:lnTo>
                    <a:lnTo>
                      <a:pt x="60" y="124"/>
                    </a:lnTo>
                    <a:lnTo>
                      <a:pt x="0" y="124"/>
                    </a:lnTo>
                    <a:lnTo>
                      <a:pt x="0" y="0"/>
                    </a:lnTo>
                  </a:path>
                </a:pathLst>
              </a:custGeom>
              <a:solidFill>
                <a:srgbClr val="00FFFF"/>
              </a:solidFill>
              <a:ln w="12700" cap="rnd">
                <a:solidFill>
                  <a:srgbClr val="000000"/>
                </a:solidFill>
                <a:round/>
                <a:headEnd/>
                <a:tailEnd/>
              </a:ln>
            </p:spPr>
            <p:txBody>
              <a:bodyPr/>
              <a:lstStyle/>
              <a:p>
                <a:endParaRPr lang="en-US"/>
              </a:p>
            </p:txBody>
          </p:sp>
        </p:grpSp>
      </p:grpSp>
      <p:grpSp>
        <p:nvGrpSpPr>
          <p:cNvPr id="6" name="Group 22"/>
          <p:cNvGrpSpPr>
            <a:grpSpLocks/>
          </p:cNvGrpSpPr>
          <p:nvPr/>
        </p:nvGrpSpPr>
        <p:grpSpPr bwMode="auto">
          <a:xfrm>
            <a:off x="6634163" y="3433763"/>
            <a:ext cx="1935162" cy="2405062"/>
            <a:chOff x="4341" y="2067"/>
            <a:chExt cx="1372" cy="1515"/>
          </a:xfrm>
        </p:grpSpPr>
        <p:sp>
          <p:nvSpPr>
            <p:cNvPr id="185353" name="Rectangle 23"/>
            <p:cNvSpPr>
              <a:spLocks noChangeArrowheads="1"/>
            </p:cNvSpPr>
            <p:nvPr/>
          </p:nvSpPr>
          <p:spPr bwMode="auto">
            <a:xfrm>
              <a:off x="4341" y="3219"/>
              <a:ext cx="1372" cy="363"/>
            </a:xfrm>
            <a:prstGeom prst="rect">
              <a:avLst/>
            </a:prstGeom>
            <a:solidFill>
              <a:schemeClr val="hlink"/>
            </a:solidFill>
            <a:ln w="12700">
              <a:solidFill>
                <a:schemeClr val="bg2"/>
              </a:solidFill>
              <a:miter lim="800000"/>
              <a:headEnd/>
              <a:tailEnd/>
            </a:ln>
          </p:spPr>
          <p:txBody>
            <a:bodyPr wrap="none" lIns="92075" tIns="46038" rIns="92075" bIns="46038" anchor="ctr"/>
            <a:lstStyle/>
            <a:p>
              <a:pPr algn="ctr" eaLnBrk="0" hangingPunct="0"/>
              <a:r>
                <a:rPr lang="en-US" sz="2000">
                  <a:latin typeface="Arial" pitchFamily="34" charset="0"/>
                </a:rPr>
                <a:t>No Response</a:t>
              </a:r>
            </a:p>
          </p:txBody>
        </p:sp>
        <p:sp>
          <p:nvSpPr>
            <p:cNvPr id="185354" name="Rectangle 24"/>
            <p:cNvSpPr>
              <a:spLocks noChangeArrowheads="1"/>
            </p:cNvSpPr>
            <p:nvPr/>
          </p:nvSpPr>
          <p:spPr bwMode="auto">
            <a:xfrm>
              <a:off x="4341" y="2067"/>
              <a:ext cx="1372" cy="363"/>
            </a:xfrm>
            <a:prstGeom prst="rect">
              <a:avLst/>
            </a:prstGeom>
            <a:solidFill>
              <a:srgbClr val="00CCFF"/>
            </a:solidFill>
            <a:ln w="12700">
              <a:solidFill>
                <a:schemeClr val="bg2"/>
              </a:solidFill>
              <a:miter lim="800000"/>
              <a:headEnd/>
              <a:tailEnd/>
            </a:ln>
          </p:spPr>
          <p:txBody>
            <a:bodyPr wrap="none" lIns="92075" tIns="46038" rIns="92075" bIns="46038" anchor="ctr"/>
            <a:lstStyle/>
            <a:p>
              <a:pPr algn="ctr" eaLnBrk="0" hangingPunct="0"/>
              <a:r>
                <a:rPr lang="en-US" sz="2000">
                  <a:latin typeface="Arial" pitchFamily="34" charset="0"/>
                </a:rPr>
                <a:t>No Response</a:t>
              </a:r>
            </a:p>
          </p:txBody>
        </p:sp>
        <p:sp>
          <p:nvSpPr>
            <p:cNvPr id="185355" name="Rectangle 25"/>
            <p:cNvSpPr>
              <a:spLocks noChangeArrowheads="1"/>
            </p:cNvSpPr>
            <p:nvPr/>
          </p:nvSpPr>
          <p:spPr bwMode="auto">
            <a:xfrm>
              <a:off x="4341" y="2643"/>
              <a:ext cx="1372" cy="363"/>
            </a:xfrm>
            <a:prstGeom prst="rect">
              <a:avLst/>
            </a:prstGeom>
            <a:solidFill>
              <a:srgbClr val="FFFF66"/>
            </a:solidFill>
            <a:ln w="12700">
              <a:solidFill>
                <a:schemeClr val="tx1"/>
              </a:solidFill>
              <a:miter lim="800000"/>
              <a:headEnd/>
              <a:tailEnd/>
            </a:ln>
          </p:spPr>
          <p:txBody>
            <a:bodyPr wrap="none" lIns="92075" tIns="46038" rIns="92075" bIns="46038" anchor="ctr"/>
            <a:lstStyle/>
            <a:p>
              <a:pPr algn="ctr" eaLnBrk="0" hangingPunct="0"/>
              <a:r>
                <a:rPr lang="en-US" sz="2000">
                  <a:latin typeface="Arial" pitchFamily="34" charset="0"/>
                </a:rPr>
                <a:t>Response</a:t>
              </a:r>
              <a:endParaRPr lang="en-US" sz="2000" b="0">
                <a:latin typeface="Arial" pitchFamily="34" charset="0"/>
              </a:endParaRPr>
            </a:p>
          </p:txBody>
        </p:sp>
      </p:grpSp>
    </p:spTree>
    <p:extLst>
      <p:ext uri="{BB962C8B-B14F-4D97-AF65-F5344CB8AC3E}">
        <p14:creationId xmlns:p14="http://schemas.microsoft.com/office/powerpoint/2010/main" val="30426054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par>
                          <p:cTn id="9" fill="hold">
                            <p:stCondLst>
                              <p:cond delay="500"/>
                            </p:stCondLst>
                            <p:childTnLst>
                              <p:par>
                                <p:cTn id="10" presetID="5" presetClass="entr" presetSubtype="5"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down)">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CAS2: Rating Scale Attention</a:t>
            </a:r>
          </a:p>
        </p:txBody>
      </p:sp>
      <p:sp>
        <p:nvSpPr>
          <p:cNvPr id="4" name="Slide Number Placeholder 3"/>
          <p:cNvSpPr>
            <a:spLocks noGrp="1"/>
          </p:cNvSpPr>
          <p:nvPr>
            <p:ph type="sldNum" sz="quarter" idx="12"/>
          </p:nvPr>
        </p:nvSpPr>
        <p:spPr/>
        <p:txBody>
          <a:bodyPr/>
          <a:lstStyle/>
          <a:p>
            <a:pPr>
              <a:defRPr/>
            </a:pPr>
            <a:fld id="{D95AB7BE-7518-4FC5-B061-EED165ADFA96}" type="slidenum">
              <a:rPr lang="en-US" smtClean="0"/>
              <a:pPr>
                <a:defRPr/>
              </a:pPr>
              <a:t>72</a:t>
            </a:fld>
            <a:endParaRPr lang="en-US"/>
          </a:p>
        </p:txBody>
      </p:sp>
      <p:pic>
        <p:nvPicPr>
          <p:cNvPr id="6656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7029"/>
          <a:stretch/>
        </p:blipFill>
        <p:spPr bwMode="auto">
          <a:xfrm>
            <a:off x="506319" y="1691541"/>
            <a:ext cx="7958648" cy="4327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7211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3" name="Slide Number Placeholder 3"/>
          <p:cNvSpPr>
            <a:spLocks noGrp="1"/>
          </p:cNvSpPr>
          <p:nvPr>
            <p:ph type="sldNum" sz="quarter" idx="12"/>
          </p:nvPr>
        </p:nvSpPr>
        <p:spPr bwMode="auto">
          <a:ln>
            <a:miter lim="800000"/>
            <a:headEnd/>
            <a:tailEnd/>
          </a:ln>
        </p:spPr>
        <p:txBody>
          <a:bodyPr wrap="square" lIns="91440" tIns="45720" rIns="91440" bIns="45720" numCol="1" anchorCtr="0" compatLnSpc="1">
            <a:prstTxWarp prst="textNoShape">
              <a:avLst/>
            </a:prstTxWarp>
          </a:bodyPr>
          <a:lstStyle/>
          <a:p>
            <a:pPr>
              <a:defRPr/>
            </a:pPr>
            <a:fld id="{BC697314-2481-40E9-876F-7868BE7070FF}" type="slidenum">
              <a:rPr lang="en-US" smtClean="0"/>
              <a:pPr>
                <a:defRPr/>
              </a:pPr>
              <a:t>73</a:t>
            </a:fld>
            <a:endParaRPr lang="en-US"/>
          </a:p>
        </p:txBody>
      </p:sp>
      <p:sp>
        <p:nvSpPr>
          <p:cNvPr id="1143810" name="Rectangle 2"/>
          <p:cNvSpPr>
            <a:spLocks noGrp="1" noChangeArrowheads="1"/>
          </p:cNvSpPr>
          <p:nvPr>
            <p:ph type="title"/>
          </p:nvPr>
        </p:nvSpPr>
        <p:spPr>
          <a:xfrm>
            <a:off x="685800" y="381000"/>
            <a:ext cx="7826375" cy="558800"/>
          </a:xfrm>
        </p:spPr>
        <p:txBody>
          <a:bodyPr>
            <a:normAutofit fontScale="90000"/>
          </a:bodyPr>
          <a:lstStyle/>
          <a:p>
            <a:pPr eaLnBrk="1" fontAlgn="auto" hangingPunct="1">
              <a:spcAft>
                <a:spcPts val="0"/>
              </a:spcAft>
              <a:defRPr/>
            </a:pPr>
            <a:r>
              <a:rPr lang="en-US" dirty="0"/>
              <a:t>CAS2 Expressive Attention</a:t>
            </a:r>
            <a:endParaRPr lang="en-US" dirty="0">
              <a:solidFill>
                <a:schemeClr val="accent2"/>
              </a:solidFill>
            </a:endParaRPr>
          </a:p>
        </p:txBody>
      </p:sp>
      <p:grpSp>
        <p:nvGrpSpPr>
          <p:cNvPr id="186373" name="Group 3"/>
          <p:cNvGrpSpPr>
            <a:grpSpLocks/>
          </p:cNvGrpSpPr>
          <p:nvPr/>
        </p:nvGrpSpPr>
        <p:grpSpPr bwMode="auto">
          <a:xfrm>
            <a:off x="925513" y="2743200"/>
            <a:ext cx="7837487" cy="3340100"/>
            <a:chOff x="436" y="1732"/>
            <a:chExt cx="5554" cy="2104"/>
          </a:xfrm>
        </p:grpSpPr>
        <p:sp>
          <p:nvSpPr>
            <p:cNvPr id="186375" name="Rectangle 4"/>
            <p:cNvSpPr>
              <a:spLocks noChangeArrowheads="1"/>
            </p:cNvSpPr>
            <p:nvPr/>
          </p:nvSpPr>
          <p:spPr bwMode="auto">
            <a:xfrm>
              <a:off x="436" y="1732"/>
              <a:ext cx="5554" cy="2104"/>
            </a:xfrm>
            <a:prstGeom prst="rect">
              <a:avLst/>
            </a:prstGeom>
            <a:solidFill>
              <a:srgbClr val="B0B0B0"/>
            </a:solidFill>
            <a:ln w="12700">
              <a:solidFill>
                <a:schemeClr val="tx1"/>
              </a:solidFill>
              <a:miter lim="800000"/>
              <a:headEnd/>
              <a:tailEnd/>
            </a:ln>
          </p:spPr>
          <p:txBody>
            <a:bodyPr wrap="none" anchor="ctr"/>
            <a:lstStyle/>
            <a:p>
              <a:endParaRPr lang="en-US"/>
            </a:p>
          </p:txBody>
        </p:sp>
        <p:sp>
          <p:nvSpPr>
            <p:cNvPr id="186376" name="Rectangle 5"/>
            <p:cNvSpPr>
              <a:spLocks noChangeArrowheads="1"/>
            </p:cNvSpPr>
            <p:nvPr/>
          </p:nvSpPr>
          <p:spPr bwMode="auto">
            <a:xfrm>
              <a:off x="733" y="1856"/>
              <a:ext cx="739" cy="365"/>
            </a:xfrm>
            <a:prstGeom prst="rect">
              <a:avLst/>
            </a:prstGeom>
            <a:solidFill>
              <a:srgbClr val="B0B0B0"/>
            </a:solidFill>
            <a:ln w="9525">
              <a:noFill/>
              <a:miter lim="800000"/>
              <a:headEnd/>
              <a:tailEnd/>
            </a:ln>
          </p:spPr>
          <p:txBody>
            <a:bodyPr wrap="none" lIns="92075" tIns="46038" rIns="92075" bIns="46038">
              <a:spAutoFit/>
            </a:bodyPr>
            <a:lstStyle/>
            <a:p>
              <a:pPr algn="ctr" eaLnBrk="0" hangingPunct="0"/>
              <a:r>
                <a:rPr lang="en-US" sz="3200">
                  <a:solidFill>
                    <a:srgbClr val="0000FF"/>
                  </a:solidFill>
                  <a:latin typeface="Arial" pitchFamily="34" charset="0"/>
                </a:rPr>
                <a:t>RED</a:t>
              </a:r>
              <a:endParaRPr lang="en-US" sz="3200">
                <a:solidFill>
                  <a:schemeClr val="accent1"/>
                </a:solidFill>
                <a:latin typeface="Arial" pitchFamily="34" charset="0"/>
              </a:endParaRPr>
            </a:p>
          </p:txBody>
        </p:sp>
        <p:sp>
          <p:nvSpPr>
            <p:cNvPr id="186377" name="Rectangle 6"/>
            <p:cNvSpPr>
              <a:spLocks noChangeArrowheads="1"/>
            </p:cNvSpPr>
            <p:nvPr/>
          </p:nvSpPr>
          <p:spPr bwMode="auto">
            <a:xfrm>
              <a:off x="2049" y="1856"/>
              <a:ext cx="915" cy="365"/>
            </a:xfrm>
            <a:prstGeom prst="rect">
              <a:avLst/>
            </a:prstGeom>
            <a:solidFill>
              <a:srgbClr val="B0B0B0"/>
            </a:solidFill>
            <a:ln w="9525">
              <a:noFill/>
              <a:miter lim="800000"/>
              <a:headEnd/>
              <a:tailEnd/>
            </a:ln>
          </p:spPr>
          <p:txBody>
            <a:bodyPr wrap="none" lIns="92075" tIns="46038" rIns="92075" bIns="46038">
              <a:spAutoFit/>
            </a:bodyPr>
            <a:lstStyle/>
            <a:p>
              <a:pPr algn="ctr" eaLnBrk="0" hangingPunct="0"/>
              <a:r>
                <a:rPr lang="en-US" sz="3200">
                  <a:solidFill>
                    <a:srgbClr val="009900"/>
                  </a:solidFill>
                  <a:latin typeface="Arial" pitchFamily="34" charset="0"/>
                </a:rPr>
                <a:t>BLUE</a:t>
              </a:r>
            </a:p>
          </p:txBody>
        </p:sp>
        <p:sp>
          <p:nvSpPr>
            <p:cNvPr id="186378" name="Rectangle 7"/>
            <p:cNvSpPr>
              <a:spLocks noChangeArrowheads="1"/>
            </p:cNvSpPr>
            <p:nvPr/>
          </p:nvSpPr>
          <p:spPr bwMode="auto">
            <a:xfrm>
              <a:off x="3333" y="1856"/>
              <a:ext cx="1155" cy="365"/>
            </a:xfrm>
            <a:prstGeom prst="rect">
              <a:avLst/>
            </a:prstGeom>
            <a:solidFill>
              <a:srgbClr val="B0B0B0"/>
            </a:solidFill>
            <a:ln w="9525">
              <a:noFill/>
              <a:miter lim="800000"/>
              <a:headEnd/>
              <a:tailEnd/>
            </a:ln>
          </p:spPr>
          <p:txBody>
            <a:bodyPr wrap="none" lIns="92075" tIns="46038" rIns="92075" bIns="46038">
              <a:spAutoFit/>
            </a:bodyPr>
            <a:lstStyle/>
            <a:p>
              <a:pPr algn="ctr" eaLnBrk="0" hangingPunct="0"/>
              <a:r>
                <a:rPr lang="en-US" sz="3200">
                  <a:solidFill>
                    <a:srgbClr val="FFFF00"/>
                  </a:solidFill>
                  <a:latin typeface="Arial" pitchFamily="34" charset="0"/>
                </a:rPr>
                <a:t>GREEN</a:t>
              </a:r>
            </a:p>
          </p:txBody>
        </p:sp>
        <p:sp>
          <p:nvSpPr>
            <p:cNvPr id="186379" name="Rectangle 8"/>
            <p:cNvSpPr>
              <a:spLocks noChangeArrowheads="1"/>
            </p:cNvSpPr>
            <p:nvPr/>
          </p:nvSpPr>
          <p:spPr bwMode="auto">
            <a:xfrm>
              <a:off x="4579" y="1848"/>
              <a:ext cx="1363" cy="365"/>
            </a:xfrm>
            <a:prstGeom prst="rect">
              <a:avLst/>
            </a:prstGeom>
            <a:solidFill>
              <a:srgbClr val="B0B0B0"/>
            </a:solidFill>
            <a:ln w="9525">
              <a:noFill/>
              <a:miter lim="800000"/>
              <a:headEnd/>
              <a:tailEnd/>
            </a:ln>
          </p:spPr>
          <p:txBody>
            <a:bodyPr wrap="none" lIns="92075" tIns="46038" rIns="92075" bIns="46038">
              <a:spAutoFit/>
            </a:bodyPr>
            <a:lstStyle/>
            <a:p>
              <a:pPr algn="ctr" eaLnBrk="0" hangingPunct="0"/>
              <a:r>
                <a:rPr lang="en-US" sz="3200">
                  <a:solidFill>
                    <a:srgbClr val="CC0000"/>
                  </a:solidFill>
                  <a:latin typeface="Arial" pitchFamily="34" charset="0"/>
                </a:rPr>
                <a:t>YELLOW</a:t>
              </a:r>
            </a:p>
          </p:txBody>
        </p:sp>
        <p:sp>
          <p:nvSpPr>
            <p:cNvPr id="186380" name="Rectangle 9"/>
            <p:cNvSpPr>
              <a:spLocks noChangeArrowheads="1"/>
            </p:cNvSpPr>
            <p:nvPr/>
          </p:nvSpPr>
          <p:spPr bwMode="auto">
            <a:xfrm>
              <a:off x="441" y="2251"/>
              <a:ext cx="1395" cy="365"/>
            </a:xfrm>
            <a:prstGeom prst="rect">
              <a:avLst/>
            </a:prstGeom>
            <a:solidFill>
              <a:srgbClr val="B0B0B0"/>
            </a:solidFill>
            <a:ln w="9525">
              <a:noFill/>
              <a:miter lim="800000"/>
              <a:headEnd/>
              <a:tailEnd/>
            </a:ln>
          </p:spPr>
          <p:txBody>
            <a:bodyPr lIns="92075" tIns="46038" rIns="92075" bIns="46038">
              <a:spAutoFit/>
            </a:bodyPr>
            <a:lstStyle/>
            <a:p>
              <a:pPr algn="ctr" eaLnBrk="0" hangingPunct="0"/>
              <a:r>
                <a:rPr lang="en-US" sz="3200">
                  <a:solidFill>
                    <a:srgbClr val="009900"/>
                  </a:solidFill>
                  <a:latin typeface="Arial" pitchFamily="34" charset="0"/>
                </a:rPr>
                <a:t>YELLOW</a:t>
              </a:r>
            </a:p>
          </p:txBody>
        </p:sp>
        <p:sp>
          <p:nvSpPr>
            <p:cNvPr id="186381" name="Rectangle 10"/>
            <p:cNvSpPr>
              <a:spLocks noChangeArrowheads="1"/>
            </p:cNvSpPr>
            <p:nvPr/>
          </p:nvSpPr>
          <p:spPr bwMode="auto">
            <a:xfrm>
              <a:off x="1930" y="2251"/>
              <a:ext cx="1155" cy="365"/>
            </a:xfrm>
            <a:prstGeom prst="rect">
              <a:avLst/>
            </a:prstGeom>
            <a:solidFill>
              <a:srgbClr val="B0B0B0"/>
            </a:solidFill>
            <a:ln w="9525">
              <a:noFill/>
              <a:miter lim="800000"/>
              <a:headEnd/>
              <a:tailEnd/>
            </a:ln>
          </p:spPr>
          <p:txBody>
            <a:bodyPr wrap="none" lIns="92075" tIns="46038" rIns="92075" bIns="46038">
              <a:spAutoFit/>
            </a:bodyPr>
            <a:lstStyle/>
            <a:p>
              <a:pPr algn="ctr" eaLnBrk="0" hangingPunct="0"/>
              <a:r>
                <a:rPr lang="en-US" sz="3200">
                  <a:solidFill>
                    <a:srgbClr val="FFFF00"/>
                  </a:solidFill>
                  <a:latin typeface="Arial" pitchFamily="34" charset="0"/>
                </a:rPr>
                <a:t>GREEN</a:t>
              </a:r>
            </a:p>
          </p:txBody>
        </p:sp>
        <p:sp>
          <p:nvSpPr>
            <p:cNvPr id="186382" name="Rectangle 11"/>
            <p:cNvSpPr>
              <a:spLocks noChangeArrowheads="1"/>
            </p:cNvSpPr>
            <p:nvPr/>
          </p:nvSpPr>
          <p:spPr bwMode="auto">
            <a:xfrm>
              <a:off x="3542" y="2251"/>
              <a:ext cx="739" cy="365"/>
            </a:xfrm>
            <a:prstGeom prst="rect">
              <a:avLst/>
            </a:prstGeom>
            <a:solidFill>
              <a:srgbClr val="B0B0B0"/>
            </a:solidFill>
            <a:ln w="9525">
              <a:noFill/>
              <a:miter lim="800000"/>
              <a:headEnd/>
              <a:tailEnd/>
            </a:ln>
          </p:spPr>
          <p:txBody>
            <a:bodyPr wrap="none" lIns="92075" tIns="46038" rIns="92075" bIns="46038">
              <a:spAutoFit/>
            </a:bodyPr>
            <a:lstStyle/>
            <a:p>
              <a:pPr algn="ctr" eaLnBrk="0" hangingPunct="0"/>
              <a:r>
                <a:rPr lang="en-US" sz="3200">
                  <a:solidFill>
                    <a:srgbClr val="0000FF"/>
                  </a:solidFill>
                  <a:latin typeface="Arial" pitchFamily="34" charset="0"/>
                </a:rPr>
                <a:t>RED</a:t>
              </a:r>
              <a:endParaRPr lang="en-US" sz="3200">
                <a:solidFill>
                  <a:schemeClr val="accent1"/>
                </a:solidFill>
                <a:latin typeface="Arial" pitchFamily="34" charset="0"/>
              </a:endParaRPr>
            </a:p>
          </p:txBody>
        </p:sp>
        <p:sp>
          <p:nvSpPr>
            <p:cNvPr id="186383" name="Rectangle 12"/>
            <p:cNvSpPr>
              <a:spLocks noChangeArrowheads="1"/>
            </p:cNvSpPr>
            <p:nvPr/>
          </p:nvSpPr>
          <p:spPr bwMode="auto">
            <a:xfrm>
              <a:off x="4857" y="2251"/>
              <a:ext cx="915" cy="365"/>
            </a:xfrm>
            <a:prstGeom prst="rect">
              <a:avLst/>
            </a:prstGeom>
            <a:solidFill>
              <a:srgbClr val="B0B0B0"/>
            </a:solidFill>
            <a:ln w="9525">
              <a:noFill/>
              <a:miter lim="800000"/>
              <a:headEnd/>
              <a:tailEnd/>
            </a:ln>
          </p:spPr>
          <p:txBody>
            <a:bodyPr wrap="none" lIns="92075" tIns="46038" rIns="92075" bIns="46038">
              <a:spAutoFit/>
            </a:bodyPr>
            <a:lstStyle/>
            <a:p>
              <a:pPr algn="ctr" eaLnBrk="0" hangingPunct="0"/>
              <a:r>
                <a:rPr lang="en-US" sz="3200">
                  <a:solidFill>
                    <a:srgbClr val="FFFF00"/>
                  </a:solidFill>
                  <a:latin typeface="Arial" pitchFamily="34" charset="0"/>
                </a:rPr>
                <a:t>BLUE</a:t>
              </a:r>
            </a:p>
          </p:txBody>
        </p:sp>
        <p:sp>
          <p:nvSpPr>
            <p:cNvPr id="186384" name="Rectangle 13"/>
            <p:cNvSpPr>
              <a:spLocks noChangeArrowheads="1"/>
            </p:cNvSpPr>
            <p:nvPr/>
          </p:nvSpPr>
          <p:spPr bwMode="auto">
            <a:xfrm>
              <a:off x="733" y="2645"/>
              <a:ext cx="739" cy="365"/>
            </a:xfrm>
            <a:prstGeom prst="rect">
              <a:avLst/>
            </a:prstGeom>
            <a:solidFill>
              <a:srgbClr val="B0B0B0"/>
            </a:solidFill>
            <a:ln w="9525">
              <a:noFill/>
              <a:miter lim="800000"/>
              <a:headEnd/>
              <a:tailEnd/>
            </a:ln>
          </p:spPr>
          <p:txBody>
            <a:bodyPr wrap="none" lIns="92075" tIns="46038" rIns="92075" bIns="46038">
              <a:spAutoFit/>
            </a:bodyPr>
            <a:lstStyle/>
            <a:p>
              <a:pPr algn="ctr" eaLnBrk="0" hangingPunct="0"/>
              <a:r>
                <a:rPr lang="en-US" sz="3200">
                  <a:solidFill>
                    <a:srgbClr val="0000FF"/>
                  </a:solidFill>
                  <a:latin typeface="Arial" pitchFamily="34" charset="0"/>
                </a:rPr>
                <a:t>RED</a:t>
              </a:r>
            </a:p>
          </p:txBody>
        </p:sp>
        <p:sp>
          <p:nvSpPr>
            <p:cNvPr id="186385" name="Rectangle 14"/>
            <p:cNvSpPr>
              <a:spLocks noChangeArrowheads="1"/>
            </p:cNvSpPr>
            <p:nvPr/>
          </p:nvSpPr>
          <p:spPr bwMode="auto">
            <a:xfrm>
              <a:off x="1824" y="2645"/>
              <a:ext cx="1363" cy="365"/>
            </a:xfrm>
            <a:prstGeom prst="rect">
              <a:avLst/>
            </a:prstGeom>
            <a:solidFill>
              <a:srgbClr val="B0B0B0"/>
            </a:solidFill>
            <a:ln w="9525">
              <a:noFill/>
              <a:miter lim="800000"/>
              <a:headEnd/>
              <a:tailEnd/>
            </a:ln>
          </p:spPr>
          <p:txBody>
            <a:bodyPr wrap="none" lIns="92075" tIns="46038" rIns="92075" bIns="46038">
              <a:spAutoFit/>
            </a:bodyPr>
            <a:lstStyle/>
            <a:p>
              <a:pPr algn="ctr" eaLnBrk="0" hangingPunct="0"/>
              <a:r>
                <a:rPr lang="en-US" sz="3200">
                  <a:solidFill>
                    <a:srgbClr val="CC0000"/>
                  </a:solidFill>
                  <a:latin typeface="Arial" pitchFamily="34" charset="0"/>
                </a:rPr>
                <a:t>YELLOW</a:t>
              </a:r>
            </a:p>
          </p:txBody>
        </p:sp>
        <p:sp>
          <p:nvSpPr>
            <p:cNvPr id="186386" name="Rectangle 15"/>
            <p:cNvSpPr>
              <a:spLocks noChangeArrowheads="1"/>
            </p:cNvSpPr>
            <p:nvPr/>
          </p:nvSpPr>
          <p:spPr bwMode="auto">
            <a:xfrm>
              <a:off x="3228" y="2645"/>
              <a:ext cx="1363" cy="365"/>
            </a:xfrm>
            <a:prstGeom prst="rect">
              <a:avLst/>
            </a:prstGeom>
            <a:solidFill>
              <a:srgbClr val="B0B0B0"/>
            </a:solidFill>
            <a:ln w="9525">
              <a:noFill/>
              <a:miter lim="800000"/>
              <a:headEnd/>
              <a:tailEnd/>
            </a:ln>
          </p:spPr>
          <p:txBody>
            <a:bodyPr wrap="none" lIns="92075" tIns="46038" rIns="92075" bIns="46038">
              <a:spAutoFit/>
            </a:bodyPr>
            <a:lstStyle/>
            <a:p>
              <a:pPr algn="ctr" eaLnBrk="0" hangingPunct="0"/>
              <a:r>
                <a:rPr lang="en-US" sz="3200">
                  <a:solidFill>
                    <a:srgbClr val="009900"/>
                  </a:solidFill>
                  <a:latin typeface="Arial" pitchFamily="34" charset="0"/>
                </a:rPr>
                <a:t>YELLOW</a:t>
              </a:r>
            </a:p>
          </p:txBody>
        </p:sp>
        <p:sp>
          <p:nvSpPr>
            <p:cNvPr id="186387" name="Rectangle 16"/>
            <p:cNvSpPr>
              <a:spLocks noChangeArrowheads="1"/>
            </p:cNvSpPr>
            <p:nvPr/>
          </p:nvSpPr>
          <p:spPr bwMode="auto">
            <a:xfrm>
              <a:off x="4737" y="2645"/>
              <a:ext cx="1155" cy="365"/>
            </a:xfrm>
            <a:prstGeom prst="rect">
              <a:avLst/>
            </a:prstGeom>
            <a:solidFill>
              <a:srgbClr val="B0B0B0"/>
            </a:solidFill>
            <a:ln w="9525">
              <a:noFill/>
              <a:miter lim="800000"/>
              <a:headEnd/>
              <a:tailEnd/>
            </a:ln>
          </p:spPr>
          <p:txBody>
            <a:bodyPr wrap="none" lIns="92075" tIns="46038" rIns="92075" bIns="46038">
              <a:spAutoFit/>
            </a:bodyPr>
            <a:lstStyle/>
            <a:p>
              <a:pPr algn="ctr" eaLnBrk="0" hangingPunct="0"/>
              <a:r>
                <a:rPr lang="en-US" sz="3200">
                  <a:solidFill>
                    <a:srgbClr val="CC0000"/>
                  </a:solidFill>
                  <a:latin typeface="Arial" pitchFamily="34" charset="0"/>
                </a:rPr>
                <a:t>GREEN</a:t>
              </a:r>
            </a:p>
          </p:txBody>
        </p:sp>
        <p:sp>
          <p:nvSpPr>
            <p:cNvPr id="186388" name="Rectangle 17"/>
            <p:cNvSpPr>
              <a:spLocks noChangeArrowheads="1"/>
            </p:cNvSpPr>
            <p:nvPr/>
          </p:nvSpPr>
          <p:spPr bwMode="auto">
            <a:xfrm>
              <a:off x="645" y="3039"/>
              <a:ext cx="915" cy="365"/>
            </a:xfrm>
            <a:prstGeom prst="rect">
              <a:avLst/>
            </a:prstGeom>
            <a:solidFill>
              <a:srgbClr val="B0B0B0"/>
            </a:solidFill>
            <a:ln w="9525">
              <a:noFill/>
              <a:miter lim="800000"/>
              <a:headEnd/>
              <a:tailEnd/>
            </a:ln>
          </p:spPr>
          <p:txBody>
            <a:bodyPr wrap="none" lIns="92075" tIns="46038" rIns="92075" bIns="46038">
              <a:spAutoFit/>
            </a:bodyPr>
            <a:lstStyle/>
            <a:p>
              <a:pPr algn="ctr" eaLnBrk="0" hangingPunct="0"/>
              <a:r>
                <a:rPr lang="en-US" sz="3200">
                  <a:solidFill>
                    <a:srgbClr val="009900"/>
                  </a:solidFill>
                  <a:latin typeface="Arial" pitchFamily="34" charset="0"/>
                </a:rPr>
                <a:t>BLUE</a:t>
              </a:r>
            </a:p>
          </p:txBody>
        </p:sp>
        <p:sp>
          <p:nvSpPr>
            <p:cNvPr id="186389" name="Rectangle 18"/>
            <p:cNvSpPr>
              <a:spLocks noChangeArrowheads="1"/>
            </p:cNvSpPr>
            <p:nvPr/>
          </p:nvSpPr>
          <p:spPr bwMode="auto">
            <a:xfrm>
              <a:off x="1930" y="3039"/>
              <a:ext cx="1155" cy="365"/>
            </a:xfrm>
            <a:prstGeom prst="rect">
              <a:avLst/>
            </a:prstGeom>
            <a:solidFill>
              <a:srgbClr val="B0B0B0"/>
            </a:solidFill>
            <a:ln w="9525">
              <a:noFill/>
              <a:miter lim="800000"/>
              <a:headEnd/>
              <a:tailEnd/>
            </a:ln>
          </p:spPr>
          <p:txBody>
            <a:bodyPr wrap="none" lIns="92075" tIns="46038" rIns="92075" bIns="46038">
              <a:spAutoFit/>
            </a:bodyPr>
            <a:lstStyle/>
            <a:p>
              <a:pPr algn="ctr" eaLnBrk="0" hangingPunct="0"/>
              <a:r>
                <a:rPr lang="en-US" sz="3200">
                  <a:solidFill>
                    <a:srgbClr val="FFFF00"/>
                  </a:solidFill>
                  <a:latin typeface="Arial" pitchFamily="34" charset="0"/>
                </a:rPr>
                <a:t>GREEN</a:t>
              </a:r>
            </a:p>
          </p:txBody>
        </p:sp>
        <p:sp>
          <p:nvSpPr>
            <p:cNvPr id="186390" name="Rectangle 19"/>
            <p:cNvSpPr>
              <a:spLocks noChangeArrowheads="1"/>
            </p:cNvSpPr>
            <p:nvPr/>
          </p:nvSpPr>
          <p:spPr bwMode="auto">
            <a:xfrm>
              <a:off x="3542" y="3039"/>
              <a:ext cx="739" cy="365"/>
            </a:xfrm>
            <a:prstGeom prst="rect">
              <a:avLst/>
            </a:prstGeom>
            <a:solidFill>
              <a:srgbClr val="B0B0B0"/>
            </a:solidFill>
            <a:ln w="9525">
              <a:noFill/>
              <a:miter lim="800000"/>
              <a:headEnd/>
              <a:tailEnd/>
            </a:ln>
          </p:spPr>
          <p:txBody>
            <a:bodyPr wrap="none" lIns="92075" tIns="46038" rIns="92075" bIns="46038">
              <a:spAutoFit/>
            </a:bodyPr>
            <a:lstStyle/>
            <a:p>
              <a:pPr algn="ctr" eaLnBrk="0" hangingPunct="0"/>
              <a:r>
                <a:rPr lang="en-US" sz="3200">
                  <a:solidFill>
                    <a:srgbClr val="009900"/>
                  </a:solidFill>
                  <a:latin typeface="Arial" pitchFamily="34" charset="0"/>
                </a:rPr>
                <a:t>RED</a:t>
              </a:r>
            </a:p>
          </p:txBody>
        </p:sp>
        <p:sp>
          <p:nvSpPr>
            <p:cNvPr id="186391" name="Rectangle 20"/>
            <p:cNvSpPr>
              <a:spLocks noChangeArrowheads="1"/>
            </p:cNvSpPr>
            <p:nvPr/>
          </p:nvSpPr>
          <p:spPr bwMode="auto">
            <a:xfrm>
              <a:off x="4857" y="3039"/>
              <a:ext cx="915" cy="365"/>
            </a:xfrm>
            <a:prstGeom prst="rect">
              <a:avLst/>
            </a:prstGeom>
            <a:solidFill>
              <a:srgbClr val="B0B0B0"/>
            </a:solidFill>
            <a:ln w="9525">
              <a:noFill/>
              <a:miter lim="800000"/>
              <a:headEnd/>
              <a:tailEnd/>
            </a:ln>
          </p:spPr>
          <p:txBody>
            <a:bodyPr wrap="none" lIns="92075" tIns="46038" rIns="92075" bIns="46038">
              <a:spAutoFit/>
            </a:bodyPr>
            <a:lstStyle/>
            <a:p>
              <a:pPr algn="ctr" eaLnBrk="0" hangingPunct="0"/>
              <a:r>
                <a:rPr lang="en-US" sz="3200">
                  <a:solidFill>
                    <a:srgbClr val="CC0000"/>
                  </a:solidFill>
                  <a:latin typeface="Arial" pitchFamily="34" charset="0"/>
                </a:rPr>
                <a:t>BLUE</a:t>
              </a:r>
              <a:endParaRPr lang="en-US" sz="3200">
                <a:solidFill>
                  <a:srgbClr val="0000FF"/>
                </a:solidFill>
                <a:latin typeface="Arial" pitchFamily="34" charset="0"/>
              </a:endParaRPr>
            </a:p>
          </p:txBody>
        </p:sp>
        <p:sp>
          <p:nvSpPr>
            <p:cNvPr id="186392" name="Rectangle 21"/>
            <p:cNvSpPr>
              <a:spLocks noChangeArrowheads="1"/>
            </p:cNvSpPr>
            <p:nvPr/>
          </p:nvSpPr>
          <p:spPr bwMode="auto">
            <a:xfrm>
              <a:off x="526" y="3432"/>
              <a:ext cx="1155" cy="365"/>
            </a:xfrm>
            <a:prstGeom prst="rect">
              <a:avLst/>
            </a:prstGeom>
            <a:solidFill>
              <a:srgbClr val="B0B0B0"/>
            </a:solidFill>
            <a:ln w="9525">
              <a:noFill/>
              <a:miter lim="800000"/>
              <a:headEnd/>
              <a:tailEnd/>
            </a:ln>
          </p:spPr>
          <p:txBody>
            <a:bodyPr wrap="none" lIns="92075" tIns="46038" rIns="92075" bIns="46038">
              <a:spAutoFit/>
            </a:bodyPr>
            <a:lstStyle/>
            <a:p>
              <a:pPr algn="ctr" eaLnBrk="0" hangingPunct="0"/>
              <a:r>
                <a:rPr lang="en-US" sz="3200">
                  <a:solidFill>
                    <a:srgbClr val="CC0000"/>
                  </a:solidFill>
                  <a:latin typeface="Arial" pitchFamily="34" charset="0"/>
                </a:rPr>
                <a:t>GREEN</a:t>
              </a:r>
            </a:p>
          </p:txBody>
        </p:sp>
        <p:sp>
          <p:nvSpPr>
            <p:cNvPr id="186393" name="Rectangle 22"/>
            <p:cNvSpPr>
              <a:spLocks noChangeArrowheads="1"/>
            </p:cNvSpPr>
            <p:nvPr/>
          </p:nvSpPr>
          <p:spPr bwMode="auto">
            <a:xfrm>
              <a:off x="1824" y="3432"/>
              <a:ext cx="1363" cy="365"/>
            </a:xfrm>
            <a:prstGeom prst="rect">
              <a:avLst/>
            </a:prstGeom>
            <a:solidFill>
              <a:srgbClr val="B0B0B0"/>
            </a:solidFill>
            <a:ln w="9525">
              <a:noFill/>
              <a:miter lim="800000"/>
              <a:headEnd/>
              <a:tailEnd/>
            </a:ln>
          </p:spPr>
          <p:txBody>
            <a:bodyPr wrap="none" lIns="92075" tIns="46038" rIns="92075" bIns="46038">
              <a:spAutoFit/>
            </a:bodyPr>
            <a:lstStyle/>
            <a:p>
              <a:pPr algn="ctr" eaLnBrk="0" hangingPunct="0"/>
              <a:r>
                <a:rPr lang="en-US" sz="3200">
                  <a:solidFill>
                    <a:srgbClr val="0000FF"/>
                  </a:solidFill>
                  <a:latin typeface="Arial" pitchFamily="34" charset="0"/>
                </a:rPr>
                <a:t>YELLOW</a:t>
              </a:r>
            </a:p>
          </p:txBody>
        </p:sp>
        <p:sp>
          <p:nvSpPr>
            <p:cNvPr id="186394" name="Rectangle 23"/>
            <p:cNvSpPr>
              <a:spLocks noChangeArrowheads="1"/>
            </p:cNvSpPr>
            <p:nvPr/>
          </p:nvSpPr>
          <p:spPr bwMode="auto">
            <a:xfrm>
              <a:off x="3542" y="3432"/>
              <a:ext cx="739" cy="365"/>
            </a:xfrm>
            <a:prstGeom prst="rect">
              <a:avLst/>
            </a:prstGeom>
            <a:solidFill>
              <a:srgbClr val="B0B0B0"/>
            </a:solidFill>
            <a:ln w="9525">
              <a:noFill/>
              <a:miter lim="800000"/>
              <a:headEnd/>
              <a:tailEnd/>
            </a:ln>
          </p:spPr>
          <p:txBody>
            <a:bodyPr wrap="none" lIns="92075" tIns="46038" rIns="92075" bIns="46038">
              <a:spAutoFit/>
            </a:bodyPr>
            <a:lstStyle/>
            <a:p>
              <a:pPr algn="ctr" eaLnBrk="0" hangingPunct="0"/>
              <a:r>
                <a:rPr lang="en-US" sz="3200">
                  <a:solidFill>
                    <a:srgbClr val="FFFF00"/>
                  </a:solidFill>
                  <a:latin typeface="Arial" pitchFamily="34" charset="0"/>
                </a:rPr>
                <a:t>RED</a:t>
              </a:r>
            </a:p>
          </p:txBody>
        </p:sp>
        <p:sp>
          <p:nvSpPr>
            <p:cNvPr id="186395" name="Rectangle 24"/>
            <p:cNvSpPr>
              <a:spLocks noChangeArrowheads="1"/>
            </p:cNvSpPr>
            <p:nvPr/>
          </p:nvSpPr>
          <p:spPr bwMode="auto">
            <a:xfrm>
              <a:off x="4578" y="3424"/>
              <a:ext cx="1363" cy="365"/>
            </a:xfrm>
            <a:prstGeom prst="rect">
              <a:avLst/>
            </a:prstGeom>
            <a:solidFill>
              <a:srgbClr val="B0B0B0"/>
            </a:solidFill>
            <a:ln w="9525">
              <a:noFill/>
              <a:miter lim="800000"/>
              <a:headEnd/>
              <a:tailEnd/>
            </a:ln>
          </p:spPr>
          <p:txBody>
            <a:bodyPr wrap="none" lIns="92075" tIns="46038" rIns="92075" bIns="46038">
              <a:spAutoFit/>
            </a:bodyPr>
            <a:lstStyle/>
            <a:p>
              <a:pPr algn="ctr" eaLnBrk="0" hangingPunct="0"/>
              <a:r>
                <a:rPr lang="en-US" sz="3200">
                  <a:solidFill>
                    <a:srgbClr val="009900"/>
                  </a:solidFill>
                  <a:latin typeface="Arial" pitchFamily="34" charset="0"/>
                </a:rPr>
                <a:t>YELLOW</a:t>
              </a:r>
            </a:p>
          </p:txBody>
        </p:sp>
      </p:grpSp>
      <p:sp>
        <p:nvSpPr>
          <p:cNvPr id="186374" name="Rectangle 25"/>
          <p:cNvSpPr>
            <a:spLocks noChangeArrowheads="1"/>
          </p:cNvSpPr>
          <p:nvPr/>
        </p:nvSpPr>
        <p:spPr bwMode="auto">
          <a:xfrm>
            <a:off x="876300" y="1676400"/>
            <a:ext cx="7886700" cy="1066800"/>
          </a:xfrm>
          <a:prstGeom prst="rect">
            <a:avLst/>
          </a:prstGeom>
          <a:noFill/>
          <a:ln w="9525">
            <a:noFill/>
            <a:miter lim="800000"/>
            <a:headEnd/>
            <a:tailEnd/>
          </a:ln>
        </p:spPr>
        <p:txBody>
          <a:bodyPr lIns="92075" tIns="46038" rIns="92075" bIns="46038"/>
          <a:lstStyle/>
          <a:p>
            <a:pPr marL="342900" indent="-342900" eaLnBrk="0" hangingPunct="0">
              <a:spcBef>
                <a:spcPct val="20000"/>
              </a:spcBef>
              <a:buClr>
                <a:srgbClr val="00FF00"/>
              </a:buClr>
              <a:buSzPct val="75000"/>
              <a:buFont typeface="Monotype Sorts"/>
              <a:buChar char="n"/>
            </a:pPr>
            <a:r>
              <a:rPr lang="en-US" sz="2800" b="0">
                <a:solidFill>
                  <a:schemeClr val="bg1"/>
                </a:solidFill>
                <a:latin typeface="Arial" pitchFamily="34" charset="0"/>
              </a:rPr>
              <a:t>The child says the color not the word </a:t>
            </a:r>
          </a:p>
          <a:p>
            <a:pPr marL="342900" indent="-342900" eaLnBrk="0" hangingPunct="0">
              <a:spcBef>
                <a:spcPct val="20000"/>
              </a:spcBef>
              <a:buClr>
                <a:srgbClr val="00FF00"/>
              </a:buClr>
              <a:buSzPct val="75000"/>
              <a:buFont typeface="Monotype Sorts"/>
              <a:buChar char="n"/>
            </a:pPr>
            <a:r>
              <a:rPr lang="en-US" sz="2800" b="0">
                <a:solidFill>
                  <a:schemeClr val="bg1"/>
                </a:solidFill>
                <a:latin typeface="Arial" pitchFamily="34" charset="0"/>
              </a:rPr>
              <a:t>Score is time and number correct</a:t>
            </a:r>
          </a:p>
        </p:txBody>
      </p:sp>
    </p:spTree>
    <p:extLst>
      <p:ext uri="{BB962C8B-B14F-4D97-AF65-F5344CB8AC3E}">
        <p14:creationId xmlns:p14="http://schemas.microsoft.com/office/powerpoint/2010/main" val="3656496490"/>
      </p:ext>
    </p:extLst>
  </p:cSld>
  <p:clrMapOvr>
    <a:masterClrMapping/>
  </p:clrMapOvr>
  <p:transition>
    <p:random/>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sz="half" idx="1"/>
          </p:nvPr>
        </p:nvSpPr>
        <p:spPr>
          <a:xfrm>
            <a:off x="685800" y="1574800"/>
            <a:ext cx="7156450" cy="4521200"/>
          </a:xfrm>
        </p:spPr>
        <p:txBody>
          <a:bodyPr/>
          <a:lstStyle/>
          <a:p>
            <a:pPr marL="0" indent="0" eaLnBrk="1" hangingPunct="1">
              <a:lnSpc>
                <a:spcPts val="2700"/>
              </a:lnSpc>
              <a:spcBef>
                <a:spcPts val="300"/>
              </a:spcBef>
              <a:spcAft>
                <a:spcPts val="300"/>
              </a:spcAft>
              <a:buClrTx/>
              <a:buFontTx/>
              <a:buNone/>
            </a:pPr>
            <a:r>
              <a:rPr lang="en-US" dirty="0"/>
              <a:t>The child tells if the animal is large or small, regardless of the relative size on the page.</a:t>
            </a:r>
            <a:endParaRPr lang="en-US" dirty="0">
              <a:solidFill>
                <a:schemeClr val="tx2"/>
              </a:solidFill>
            </a:endParaRPr>
          </a:p>
          <a:p>
            <a:pPr marL="0" indent="0" eaLnBrk="1" hangingPunct="1"/>
            <a:endParaRPr lang="en-US" dirty="0"/>
          </a:p>
        </p:txBody>
      </p:sp>
      <p:sp>
        <p:nvSpPr>
          <p:cNvPr id="187396" name="Slide Number Placeholder 5"/>
          <p:cNvSpPr>
            <a:spLocks noGrp="1"/>
          </p:cNvSpPr>
          <p:nvPr>
            <p:ph type="sldNum" sz="quarter" idx="12"/>
          </p:nvPr>
        </p:nvSpPr>
        <p:spPr bwMode="auto">
          <a:ln>
            <a:miter lim="800000"/>
            <a:headEnd/>
            <a:tailEnd/>
          </a:ln>
        </p:spPr>
        <p:txBody>
          <a:bodyPr wrap="square" lIns="91440" tIns="45720" rIns="91440" bIns="45720" numCol="1" anchorCtr="0" compatLnSpc="1">
            <a:prstTxWarp prst="textNoShape">
              <a:avLst/>
            </a:prstTxWarp>
          </a:bodyPr>
          <a:lstStyle/>
          <a:p>
            <a:pPr>
              <a:defRPr/>
            </a:pPr>
            <a:fld id="{BB4A8CF3-1232-4F6E-884E-51B29FC976D7}" type="slidenum">
              <a:rPr lang="en-US" smtClean="0"/>
              <a:pPr>
                <a:defRPr/>
              </a:pPr>
              <a:t>74</a:t>
            </a:fld>
            <a:endParaRPr lang="en-US"/>
          </a:p>
        </p:txBody>
      </p:sp>
      <p:sp>
        <p:nvSpPr>
          <p:cNvPr id="215049" name="Rectangle 7"/>
          <p:cNvSpPr>
            <a:spLocks noGrp="1" noChangeArrowheads="1"/>
          </p:cNvSpPr>
          <p:nvPr>
            <p:ph type="title"/>
          </p:nvPr>
        </p:nvSpPr>
        <p:spPr/>
        <p:txBody>
          <a:bodyPr/>
          <a:lstStyle/>
          <a:p>
            <a:pPr eaLnBrk="1" fontAlgn="auto" hangingPunct="1">
              <a:spcAft>
                <a:spcPts val="0"/>
              </a:spcAft>
              <a:defRPr/>
            </a:pPr>
            <a:r>
              <a:rPr lang="en-US" dirty="0">
                <a:effectLst/>
              </a:rPr>
              <a:t>Expressive Attention: 5-7 years</a:t>
            </a:r>
          </a:p>
        </p:txBody>
      </p:sp>
      <p:sp>
        <p:nvSpPr>
          <p:cNvPr id="189446" name="Rectangle 3"/>
          <p:cNvSpPr>
            <a:spLocks noChangeArrowheads="1"/>
          </p:cNvSpPr>
          <p:nvPr/>
        </p:nvSpPr>
        <p:spPr bwMode="auto">
          <a:xfrm>
            <a:off x="838200" y="457200"/>
            <a:ext cx="7651750" cy="1143000"/>
          </a:xfrm>
          <a:prstGeom prst="rect">
            <a:avLst/>
          </a:prstGeom>
          <a:noFill/>
          <a:ln w="12700">
            <a:noFill/>
            <a:miter lim="800000"/>
            <a:headEnd/>
            <a:tailEnd/>
          </a:ln>
        </p:spPr>
        <p:txBody>
          <a:bodyPr lIns="90488" tIns="44450" rIns="90488" bIns="44450" anchor="ctr"/>
          <a:lstStyle/>
          <a:p>
            <a:pPr eaLnBrk="0" hangingPunct="0"/>
            <a:endParaRPr lang="en-US" sz="3800" b="0"/>
          </a:p>
        </p:txBody>
      </p:sp>
      <p:sp>
        <p:nvSpPr>
          <p:cNvPr id="189447" name="Rectangle 4"/>
          <p:cNvSpPr>
            <a:spLocks noChangeArrowheads="1"/>
          </p:cNvSpPr>
          <p:nvPr/>
        </p:nvSpPr>
        <p:spPr bwMode="auto">
          <a:xfrm>
            <a:off x="717550" y="1981200"/>
            <a:ext cx="2195513" cy="4038600"/>
          </a:xfrm>
          <a:prstGeom prst="rect">
            <a:avLst/>
          </a:prstGeom>
          <a:noFill/>
          <a:ln w="12700">
            <a:noFill/>
            <a:miter lim="800000"/>
            <a:headEnd/>
            <a:tailEnd/>
          </a:ln>
        </p:spPr>
        <p:txBody>
          <a:bodyPr lIns="90488" tIns="44450" rIns="90488" bIns="44450"/>
          <a:lstStyle/>
          <a:p>
            <a:pPr eaLnBrk="0" hangingPunct="0">
              <a:lnSpc>
                <a:spcPts val="2700"/>
              </a:lnSpc>
              <a:spcBef>
                <a:spcPts val="300"/>
              </a:spcBef>
              <a:spcAft>
                <a:spcPts val="300"/>
              </a:spcAft>
            </a:pPr>
            <a:endParaRPr lang="en-US" sz="2600" b="0">
              <a:solidFill>
                <a:schemeClr val="tx2"/>
              </a:solidFill>
            </a:endParaRPr>
          </a:p>
        </p:txBody>
      </p:sp>
      <p:pic>
        <p:nvPicPr>
          <p:cNvPr id="7373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7088" r="2456" b="2491"/>
          <a:stretch/>
        </p:blipFill>
        <p:spPr bwMode="auto">
          <a:xfrm>
            <a:off x="1482725" y="3022600"/>
            <a:ext cx="5927725" cy="299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2150545"/>
      </p:ext>
    </p:extLst>
  </p:cSld>
  <p:clrMapOvr>
    <a:masterClrMapping/>
  </p:clrMapOvr>
  <p:transition>
    <p:random/>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82" name="Rectangle 2"/>
          <p:cNvSpPr>
            <a:spLocks noGrp="1" noChangeArrowheads="1"/>
          </p:cNvSpPr>
          <p:nvPr>
            <p:ph type="title"/>
          </p:nvPr>
        </p:nvSpPr>
        <p:spPr>
          <a:xfrm>
            <a:off x="685800" y="228600"/>
            <a:ext cx="3502025" cy="914400"/>
          </a:xfrm>
        </p:spPr>
        <p:txBody>
          <a:bodyPr>
            <a:normAutofit fontScale="90000"/>
          </a:bodyPr>
          <a:lstStyle/>
          <a:p>
            <a:pPr eaLnBrk="1" fontAlgn="auto" hangingPunct="1">
              <a:spcAft>
                <a:spcPts val="0"/>
              </a:spcAft>
              <a:defRPr/>
            </a:pPr>
            <a:r>
              <a:rPr lang="en-US" sz="3600"/>
              <a:t>Number Detection</a:t>
            </a:r>
          </a:p>
        </p:txBody>
      </p:sp>
      <p:sp>
        <p:nvSpPr>
          <p:cNvPr id="190467" name="Rectangle 3"/>
          <p:cNvSpPr>
            <a:spLocks noGrp="1" noChangeArrowheads="1"/>
          </p:cNvSpPr>
          <p:nvPr>
            <p:ph type="body" sz="half" idx="1"/>
          </p:nvPr>
        </p:nvSpPr>
        <p:spPr>
          <a:xfrm>
            <a:off x="609600" y="1905000"/>
            <a:ext cx="3035300" cy="4114800"/>
          </a:xfrm>
        </p:spPr>
        <p:txBody>
          <a:bodyPr/>
          <a:lstStyle/>
          <a:p>
            <a:pPr eaLnBrk="1" hangingPunct="1">
              <a:lnSpc>
                <a:spcPct val="90000"/>
              </a:lnSpc>
            </a:pPr>
            <a:r>
              <a:rPr lang="en-US" sz="2000"/>
              <a:t>Items 1 - 4 have 180 numbers on each page</a:t>
            </a:r>
          </a:p>
          <a:p>
            <a:pPr eaLnBrk="1" hangingPunct="1">
              <a:lnSpc>
                <a:spcPct val="90000"/>
              </a:lnSpc>
            </a:pPr>
            <a:r>
              <a:rPr lang="en-US" sz="2000"/>
              <a:t>Each child is given two pages</a:t>
            </a:r>
          </a:p>
          <a:p>
            <a:pPr eaLnBrk="1" hangingPunct="1">
              <a:lnSpc>
                <a:spcPct val="90000"/>
              </a:lnSpc>
            </a:pPr>
            <a:r>
              <a:rPr lang="en-US" sz="2000"/>
              <a:t>Targets appear at the top of the page</a:t>
            </a:r>
          </a:p>
          <a:p>
            <a:pPr eaLnBrk="1" hangingPunct="1">
              <a:lnSpc>
                <a:spcPct val="90000"/>
              </a:lnSpc>
            </a:pPr>
            <a:r>
              <a:rPr lang="en-US" sz="2000"/>
              <a:t>Score for targets found and</a:t>
            </a:r>
            <a:r>
              <a:rPr lang="en-US" sz="2800"/>
              <a:t> </a:t>
            </a:r>
          </a:p>
          <a:p>
            <a:pPr eaLnBrk="1" hangingPunct="1">
              <a:lnSpc>
                <a:spcPct val="90000"/>
              </a:lnSpc>
              <a:buFont typeface="Wingdings" pitchFamily="2" charset="2"/>
              <a:buNone/>
            </a:pPr>
            <a:r>
              <a:rPr lang="en-US" sz="2800"/>
              <a:t>	</a:t>
            </a:r>
          </a:p>
          <a:p>
            <a:pPr eaLnBrk="1" hangingPunct="1">
              <a:lnSpc>
                <a:spcPct val="90000"/>
              </a:lnSpc>
              <a:buFont typeface="Wingdings" pitchFamily="2" charset="2"/>
              <a:buNone/>
            </a:pPr>
            <a:r>
              <a:rPr lang="en-US" sz="2800"/>
              <a:t>false detections</a:t>
            </a:r>
          </a:p>
        </p:txBody>
      </p:sp>
      <p:sp>
        <p:nvSpPr>
          <p:cNvPr id="188421" name="Slide Number Placeholder 5"/>
          <p:cNvSpPr>
            <a:spLocks noGrp="1"/>
          </p:cNvSpPr>
          <p:nvPr>
            <p:ph type="sldNum" sz="quarter" idx="11"/>
          </p:nvPr>
        </p:nvSpPr>
        <p:spPr bwMode="auto">
          <a:ln>
            <a:miter lim="800000"/>
            <a:headEnd/>
            <a:tailEnd/>
          </a:ln>
        </p:spPr>
        <p:txBody>
          <a:bodyPr wrap="square" lIns="91440" tIns="45720" rIns="91440" bIns="45720" numCol="1" anchorCtr="0" compatLnSpc="1">
            <a:prstTxWarp prst="textNoShape">
              <a:avLst/>
            </a:prstTxWarp>
          </a:bodyPr>
          <a:lstStyle/>
          <a:p>
            <a:pPr>
              <a:defRPr/>
            </a:pPr>
            <a:fld id="{B85444F0-9A04-48C9-9C11-769F6367419D}" type="slidenum">
              <a:rPr lang="en-US" smtClean="0"/>
              <a:pPr>
                <a:defRPr/>
              </a:pPr>
              <a:t>75</a:t>
            </a:fld>
            <a:endParaRPr lang="en-US"/>
          </a:p>
        </p:txBody>
      </p:sp>
      <p:pic>
        <p:nvPicPr>
          <p:cNvPr id="1146884" name="Picture 4" descr="Match # pg 3"/>
          <p:cNvPicPr>
            <a:picLocks noChangeAspect="1" noChangeArrowheads="1"/>
          </p:cNvPicPr>
          <p:nvPr/>
        </p:nvPicPr>
        <p:blipFill>
          <a:blip r:embed="rId4" cstate="print">
            <a:lum bright="12000" contrast="30000"/>
            <a:extLst>
              <a:ext uri="{28A0092B-C50C-407E-A947-70E740481C1C}">
                <a14:useLocalDpi xmlns:a14="http://schemas.microsoft.com/office/drawing/2010/main" val="0"/>
              </a:ext>
            </a:extLst>
          </a:blip>
          <a:srcRect/>
          <a:stretch>
            <a:fillRect/>
          </a:stretch>
        </p:blipFill>
        <p:spPr bwMode="auto">
          <a:xfrm>
            <a:off x="4064000" y="762000"/>
            <a:ext cx="4260850" cy="5251450"/>
          </a:xfrm>
          <a:prstGeom prst="rect">
            <a:avLst/>
          </a:prstGeom>
          <a:noFill/>
          <a:ln w="9525">
            <a:noFill/>
            <a:miter lim="800000"/>
            <a:headEnd/>
            <a:tailEnd/>
          </a:ln>
        </p:spPr>
      </p:pic>
      <p:sp>
        <p:nvSpPr>
          <p:cNvPr id="190471" name="Line 5"/>
          <p:cNvSpPr>
            <a:spLocks noChangeShapeType="1"/>
          </p:cNvSpPr>
          <p:nvPr/>
        </p:nvSpPr>
        <p:spPr bwMode="auto">
          <a:xfrm flipV="1">
            <a:off x="3860800" y="990600"/>
            <a:ext cx="1693863" cy="1371600"/>
          </a:xfrm>
          <a:prstGeom prst="line">
            <a:avLst/>
          </a:prstGeom>
          <a:noFill/>
          <a:ln w="57150">
            <a:solidFill>
              <a:schemeClr val="bg2"/>
            </a:solidFill>
            <a:round/>
            <a:headEnd/>
            <a:tailEnd/>
          </a:ln>
        </p:spPr>
        <p:txBody>
          <a:bodyPr wrap="none" anchor="ctr"/>
          <a:lstStyle/>
          <a:p>
            <a:endParaRPr lang="en-US"/>
          </a:p>
        </p:txBody>
      </p:sp>
      <p:sp>
        <p:nvSpPr>
          <p:cNvPr id="190472" name="Line 6"/>
          <p:cNvSpPr>
            <a:spLocks noChangeShapeType="1"/>
          </p:cNvSpPr>
          <p:nvPr/>
        </p:nvSpPr>
        <p:spPr bwMode="auto">
          <a:xfrm flipV="1">
            <a:off x="7180263" y="1066800"/>
            <a:ext cx="338137" cy="1295400"/>
          </a:xfrm>
          <a:prstGeom prst="line">
            <a:avLst/>
          </a:prstGeom>
          <a:noFill/>
          <a:ln w="57150">
            <a:solidFill>
              <a:schemeClr val="bg2"/>
            </a:solidFill>
            <a:round/>
            <a:headEnd/>
            <a:tailEnd/>
          </a:ln>
        </p:spPr>
        <p:txBody>
          <a:bodyPr wrap="none" anchor="ctr"/>
          <a:lstStyle/>
          <a:p>
            <a:endParaRPr lang="en-US"/>
          </a:p>
        </p:txBody>
      </p:sp>
      <p:sp>
        <p:nvSpPr>
          <p:cNvPr id="190473" name="Line 7"/>
          <p:cNvSpPr>
            <a:spLocks noChangeShapeType="1"/>
          </p:cNvSpPr>
          <p:nvPr/>
        </p:nvSpPr>
        <p:spPr bwMode="auto">
          <a:xfrm flipV="1">
            <a:off x="7180263" y="1600200"/>
            <a:ext cx="609600" cy="3733800"/>
          </a:xfrm>
          <a:prstGeom prst="line">
            <a:avLst/>
          </a:prstGeom>
          <a:noFill/>
          <a:ln w="57150">
            <a:solidFill>
              <a:schemeClr val="bg2"/>
            </a:solidFill>
            <a:round/>
            <a:headEnd/>
            <a:tailEnd/>
          </a:ln>
        </p:spPr>
        <p:txBody>
          <a:bodyPr wrap="none" anchor="ctr"/>
          <a:lstStyle/>
          <a:p>
            <a:endParaRPr lang="en-US"/>
          </a:p>
        </p:txBody>
      </p:sp>
      <p:sp>
        <p:nvSpPr>
          <p:cNvPr id="216074" name="Text Box 8"/>
          <p:cNvSpPr txBox="1">
            <a:spLocks noChangeArrowheads="1"/>
          </p:cNvSpPr>
          <p:nvPr/>
        </p:nvSpPr>
        <p:spPr bwMode="auto">
          <a:xfrm>
            <a:off x="3654425" y="2362200"/>
            <a:ext cx="3525838" cy="2986088"/>
          </a:xfrm>
          <a:prstGeom prst="rect">
            <a:avLst/>
          </a:prstGeom>
          <a:solidFill>
            <a:schemeClr val="bg1"/>
          </a:solidFill>
          <a:ln w="57150">
            <a:solidFill>
              <a:schemeClr val="tx1">
                <a:lumMod val="75000"/>
                <a:lumOff val="25000"/>
              </a:schemeClr>
            </a:solidFill>
            <a:miter lim="800000"/>
            <a:headEnd/>
            <a:tailEnd/>
          </a:ln>
        </p:spPr>
        <p:txBody>
          <a:bodyPr anchor="ctr">
            <a:spAutoFit/>
          </a:bodyPr>
          <a:lstStyle/>
          <a:p>
            <a:pPr eaLnBrk="0" hangingPunct="0">
              <a:spcBef>
                <a:spcPct val="50000"/>
              </a:spcBef>
              <a:tabLst>
                <a:tab pos="579438" algn="l"/>
                <a:tab pos="1371600" algn="l"/>
                <a:tab pos="2179638" algn="l"/>
                <a:tab pos="2971800" algn="l"/>
                <a:tab pos="3200400" algn="l"/>
              </a:tabLst>
              <a:defRPr/>
            </a:pPr>
            <a:r>
              <a:rPr lang="en-US" b="0" dirty="0">
                <a:latin typeface="Arial" charset="0"/>
                <a:cs typeface="+mn-cs"/>
              </a:rPr>
              <a:t>that look like this:</a:t>
            </a:r>
          </a:p>
          <a:p>
            <a:pPr eaLnBrk="0" hangingPunct="0">
              <a:spcBef>
                <a:spcPct val="50000"/>
              </a:spcBef>
              <a:tabLst>
                <a:tab pos="579438" algn="l"/>
                <a:tab pos="1371600" algn="l"/>
                <a:tab pos="2179638" algn="l"/>
                <a:tab pos="2971800" algn="l"/>
                <a:tab pos="3200400" algn="l"/>
              </a:tabLst>
              <a:defRPr/>
            </a:pPr>
            <a:r>
              <a:rPr lang="en-US" sz="3200" b="0" dirty="0">
                <a:latin typeface="Arial" charset="0"/>
                <a:cs typeface="+mn-cs"/>
              </a:rPr>
              <a:t>	  </a:t>
            </a:r>
            <a:r>
              <a:rPr lang="en-US" sz="3600" b="0" dirty="0">
                <a:latin typeface="Arial" charset="0"/>
                <a:cs typeface="+mn-cs"/>
              </a:rPr>
              <a:t>4		6	</a:t>
            </a:r>
          </a:p>
          <a:p>
            <a:pPr eaLnBrk="0" hangingPunct="0">
              <a:spcBef>
                <a:spcPct val="50000"/>
              </a:spcBef>
              <a:tabLst>
                <a:tab pos="579438" algn="l"/>
                <a:tab pos="1371600" algn="l"/>
                <a:tab pos="2179638" algn="l"/>
                <a:tab pos="2971800" algn="l"/>
                <a:tab pos="3200400" algn="l"/>
              </a:tabLst>
              <a:defRPr/>
            </a:pPr>
            <a:r>
              <a:rPr lang="en-US" sz="3600" b="0" dirty="0">
                <a:latin typeface="Arial" charset="0"/>
                <a:cs typeface="+mn-cs"/>
              </a:rPr>
              <a:t>  3		 1		6</a:t>
            </a:r>
          </a:p>
          <a:p>
            <a:pPr eaLnBrk="0" hangingPunct="0">
              <a:spcBef>
                <a:spcPct val="50000"/>
              </a:spcBef>
              <a:tabLst>
                <a:tab pos="579438" algn="l"/>
                <a:tab pos="1371600" algn="l"/>
                <a:tab pos="2179638" algn="l"/>
                <a:tab pos="2971800" algn="l"/>
                <a:tab pos="3200400" algn="l"/>
              </a:tabLst>
              <a:defRPr/>
            </a:pPr>
            <a:r>
              <a:rPr lang="en-US" sz="3600" b="0" dirty="0">
                <a:latin typeface="Arial" charset="0"/>
                <a:cs typeface="+mn-cs"/>
              </a:rPr>
              <a:t>  1		 6	2	</a:t>
            </a:r>
          </a:p>
        </p:txBody>
      </p:sp>
      <p:sp>
        <p:nvSpPr>
          <p:cNvPr id="190475" name="WordArt 9"/>
          <p:cNvSpPr>
            <a:spLocks noChangeArrowheads="1" noChangeShapeType="1" noTextEdit="1"/>
          </p:cNvSpPr>
          <p:nvPr/>
        </p:nvSpPr>
        <p:spPr bwMode="auto">
          <a:xfrm>
            <a:off x="4064000" y="3157538"/>
            <a:ext cx="101600" cy="381000"/>
          </a:xfrm>
          <a:prstGeom prst="rect">
            <a:avLst/>
          </a:prstGeom>
        </p:spPr>
        <p:txBody>
          <a:bodyPr wrap="none" fromWordArt="1">
            <a:prstTxWarp prst="textPlain">
              <a:avLst>
                <a:gd name="adj" fmla="val 50000"/>
              </a:avLst>
            </a:prstTxWarp>
          </a:bodyPr>
          <a:lstStyle/>
          <a:p>
            <a:pPr algn="ctr"/>
            <a:r>
              <a:rPr lang="en-US" sz="3600" kern="10">
                <a:ln w="28575">
                  <a:solidFill>
                    <a:srgbClr val="000000"/>
                  </a:solidFill>
                  <a:round/>
                  <a:headEnd/>
                  <a:tailEnd/>
                </a:ln>
                <a:solidFill>
                  <a:srgbClr val="FFFFFF"/>
                </a:solidFill>
                <a:latin typeface="Arial Black"/>
              </a:rPr>
              <a:t>1</a:t>
            </a:r>
          </a:p>
        </p:txBody>
      </p:sp>
      <p:sp>
        <p:nvSpPr>
          <p:cNvPr id="190476" name="WordArt 10"/>
          <p:cNvSpPr>
            <a:spLocks noChangeArrowheads="1" noChangeShapeType="1" noTextEdit="1"/>
          </p:cNvSpPr>
          <p:nvPr/>
        </p:nvSpPr>
        <p:spPr bwMode="auto">
          <a:xfrm>
            <a:off x="5283200" y="3157538"/>
            <a:ext cx="203200" cy="381000"/>
          </a:xfrm>
          <a:prstGeom prst="rect">
            <a:avLst/>
          </a:prstGeom>
        </p:spPr>
        <p:txBody>
          <a:bodyPr wrap="none" fromWordArt="1">
            <a:prstTxWarp prst="textPlain">
              <a:avLst>
                <a:gd name="adj" fmla="val 50000"/>
              </a:avLst>
            </a:prstTxWarp>
          </a:bodyPr>
          <a:lstStyle/>
          <a:p>
            <a:pPr algn="ctr"/>
            <a:r>
              <a:rPr lang="en-US" sz="3600" kern="10">
                <a:ln w="28575">
                  <a:solidFill>
                    <a:srgbClr val="000000"/>
                  </a:solidFill>
                  <a:round/>
                  <a:headEnd/>
                  <a:tailEnd/>
                </a:ln>
                <a:solidFill>
                  <a:srgbClr val="FFFFFF"/>
                </a:solidFill>
                <a:latin typeface="Arial Black"/>
              </a:rPr>
              <a:t>2</a:t>
            </a:r>
          </a:p>
        </p:txBody>
      </p:sp>
      <p:sp>
        <p:nvSpPr>
          <p:cNvPr id="190477" name="WordArt 11"/>
          <p:cNvSpPr>
            <a:spLocks noChangeArrowheads="1" noChangeShapeType="1" noTextEdit="1"/>
          </p:cNvSpPr>
          <p:nvPr/>
        </p:nvSpPr>
        <p:spPr bwMode="auto">
          <a:xfrm>
            <a:off x="4605338" y="3919538"/>
            <a:ext cx="203200" cy="381000"/>
          </a:xfrm>
          <a:prstGeom prst="rect">
            <a:avLst/>
          </a:prstGeom>
        </p:spPr>
        <p:txBody>
          <a:bodyPr wrap="none" fromWordArt="1">
            <a:prstTxWarp prst="textPlain">
              <a:avLst>
                <a:gd name="adj" fmla="val 50000"/>
              </a:avLst>
            </a:prstTxWarp>
          </a:bodyPr>
          <a:lstStyle/>
          <a:p>
            <a:pPr algn="ctr"/>
            <a:r>
              <a:rPr lang="en-US" sz="3600" kern="10">
                <a:ln w="28575">
                  <a:solidFill>
                    <a:srgbClr val="000000"/>
                  </a:solidFill>
                  <a:round/>
                  <a:headEnd/>
                  <a:tailEnd/>
                </a:ln>
                <a:solidFill>
                  <a:srgbClr val="FFFFFF"/>
                </a:solidFill>
                <a:latin typeface="Arial Black"/>
              </a:rPr>
              <a:t>3</a:t>
            </a:r>
          </a:p>
        </p:txBody>
      </p:sp>
      <p:sp>
        <p:nvSpPr>
          <p:cNvPr id="190478" name="WordArt 12"/>
          <p:cNvSpPr>
            <a:spLocks noChangeArrowheads="1" noChangeShapeType="1" noTextEdit="1"/>
          </p:cNvSpPr>
          <p:nvPr/>
        </p:nvSpPr>
        <p:spPr bwMode="auto">
          <a:xfrm>
            <a:off x="5980113" y="3962400"/>
            <a:ext cx="203200" cy="381000"/>
          </a:xfrm>
          <a:prstGeom prst="rect">
            <a:avLst/>
          </a:prstGeom>
        </p:spPr>
        <p:txBody>
          <a:bodyPr wrap="none" fromWordArt="1">
            <a:prstTxWarp prst="textPlain">
              <a:avLst>
                <a:gd name="adj" fmla="val 50000"/>
              </a:avLst>
            </a:prstTxWarp>
          </a:bodyPr>
          <a:lstStyle/>
          <a:p>
            <a:pPr algn="ctr"/>
            <a:r>
              <a:rPr lang="en-US" sz="3600" kern="10">
                <a:ln w="28575">
                  <a:solidFill>
                    <a:srgbClr val="000000"/>
                  </a:solidFill>
                  <a:round/>
                  <a:headEnd/>
                  <a:tailEnd/>
                </a:ln>
                <a:solidFill>
                  <a:srgbClr val="FFFFFF"/>
                </a:solidFill>
                <a:latin typeface="Arial Black"/>
              </a:rPr>
              <a:t>2</a:t>
            </a:r>
          </a:p>
        </p:txBody>
      </p:sp>
      <p:sp>
        <p:nvSpPr>
          <p:cNvPr id="190479" name="WordArt 13"/>
          <p:cNvSpPr>
            <a:spLocks noChangeArrowheads="1" noChangeShapeType="1" noTextEdit="1"/>
          </p:cNvSpPr>
          <p:nvPr/>
        </p:nvSpPr>
        <p:spPr bwMode="auto">
          <a:xfrm>
            <a:off x="6705600" y="4757738"/>
            <a:ext cx="203200" cy="381000"/>
          </a:xfrm>
          <a:prstGeom prst="rect">
            <a:avLst/>
          </a:prstGeom>
        </p:spPr>
        <p:txBody>
          <a:bodyPr wrap="none" fromWordArt="1">
            <a:prstTxWarp prst="textPlain">
              <a:avLst>
                <a:gd name="adj" fmla="val 50000"/>
              </a:avLst>
            </a:prstTxWarp>
          </a:bodyPr>
          <a:lstStyle/>
          <a:p>
            <a:pPr algn="ctr"/>
            <a:r>
              <a:rPr lang="en-US" sz="3600" kern="10">
                <a:ln w="28575">
                  <a:solidFill>
                    <a:srgbClr val="000000"/>
                  </a:solidFill>
                  <a:round/>
                  <a:headEnd/>
                  <a:tailEnd/>
                </a:ln>
                <a:solidFill>
                  <a:srgbClr val="FFFFFF"/>
                </a:solidFill>
                <a:latin typeface="Arial Black"/>
              </a:rPr>
              <a:t>3</a:t>
            </a:r>
          </a:p>
        </p:txBody>
      </p:sp>
      <p:sp>
        <p:nvSpPr>
          <p:cNvPr id="190480" name="WordArt 14"/>
          <p:cNvSpPr>
            <a:spLocks noChangeArrowheads="1" noChangeShapeType="1" noTextEdit="1"/>
          </p:cNvSpPr>
          <p:nvPr/>
        </p:nvSpPr>
        <p:spPr bwMode="auto">
          <a:xfrm>
            <a:off x="6637338" y="3157538"/>
            <a:ext cx="203200" cy="381000"/>
          </a:xfrm>
          <a:prstGeom prst="rect">
            <a:avLst/>
          </a:prstGeom>
        </p:spPr>
        <p:txBody>
          <a:bodyPr wrap="none" fromWordArt="1">
            <a:prstTxWarp prst="textPlain">
              <a:avLst>
                <a:gd name="adj" fmla="val 50000"/>
              </a:avLst>
            </a:prstTxWarp>
          </a:bodyPr>
          <a:lstStyle/>
          <a:p>
            <a:pPr algn="ctr"/>
            <a:r>
              <a:rPr lang="en-US" sz="3600" kern="10">
                <a:ln w="28575">
                  <a:solidFill>
                    <a:srgbClr val="000000"/>
                  </a:solidFill>
                  <a:round/>
                  <a:headEnd/>
                  <a:tailEnd/>
                </a:ln>
                <a:solidFill>
                  <a:srgbClr val="FFFFFF"/>
                </a:solidFill>
                <a:latin typeface="Arial Black"/>
              </a:rPr>
              <a:t>4</a:t>
            </a:r>
          </a:p>
        </p:txBody>
      </p:sp>
      <p:sp>
        <p:nvSpPr>
          <p:cNvPr id="190481" name="WordArt 15"/>
          <p:cNvSpPr>
            <a:spLocks noChangeArrowheads="1" noChangeShapeType="1" noTextEdit="1"/>
          </p:cNvSpPr>
          <p:nvPr/>
        </p:nvSpPr>
        <p:spPr bwMode="auto">
          <a:xfrm>
            <a:off x="4605338" y="4757738"/>
            <a:ext cx="203200" cy="381000"/>
          </a:xfrm>
          <a:prstGeom prst="rect">
            <a:avLst/>
          </a:prstGeom>
        </p:spPr>
        <p:txBody>
          <a:bodyPr wrap="none" fromWordArt="1">
            <a:prstTxWarp prst="textPlain">
              <a:avLst>
                <a:gd name="adj" fmla="val 50000"/>
              </a:avLst>
            </a:prstTxWarp>
          </a:bodyPr>
          <a:lstStyle/>
          <a:p>
            <a:pPr algn="ctr"/>
            <a:r>
              <a:rPr lang="en-US" sz="3600" kern="10">
                <a:ln w="28575">
                  <a:solidFill>
                    <a:srgbClr val="000000"/>
                  </a:solidFill>
                  <a:round/>
                  <a:headEnd/>
                  <a:tailEnd/>
                </a:ln>
                <a:solidFill>
                  <a:srgbClr val="FFFFFF"/>
                </a:solidFill>
                <a:latin typeface="Arial Black"/>
              </a:rPr>
              <a:t>5</a:t>
            </a:r>
          </a:p>
        </p:txBody>
      </p:sp>
      <p:sp>
        <p:nvSpPr>
          <p:cNvPr id="190482" name="WordArt 16"/>
          <p:cNvSpPr>
            <a:spLocks noChangeArrowheads="1" noChangeShapeType="1" noTextEdit="1"/>
          </p:cNvSpPr>
          <p:nvPr/>
        </p:nvSpPr>
        <p:spPr bwMode="auto">
          <a:xfrm>
            <a:off x="6230938" y="2438400"/>
            <a:ext cx="101600" cy="381000"/>
          </a:xfrm>
          <a:prstGeom prst="rect">
            <a:avLst/>
          </a:prstGeom>
        </p:spPr>
        <p:txBody>
          <a:bodyPr wrap="none" fromWordArt="1">
            <a:prstTxWarp prst="textPlain">
              <a:avLst>
                <a:gd name="adj" fmla="val 50000"/>
              </a:avLst>
            </a:prstTxWarp>
          </a:bodyPr>
          <a:lstStyle/>
          <a:p>
            <a:pPr algn="ctr"/>
            <a:r>
              <a:rPr lang="en-US" sz="3600" kern="10">
                <a:ln w="28575">
                  <a:solidFill>
                    <a:srgbClr val="000000"/>
                  </a:solidFill>
                  <a:round/>
                  <a:headEnd/>
                  <a:tailEnd/>
                </a:ln>
                <a:solidFill>
                  <a:srgbClr val="FFFFFF"/>
                </a:solidFill>
                <a:latin typeface="Arial Black"/>
              </a:rPr>
              <a:t>1</a:t>
            </a:r>
          </a:p>
        </p:txBody>
      </p:sp>
      <p:sp>
        <p:nvSpPr>
          <p:cNvPr id="190483" name="WordArt 17"/>
          <p:cNvSpPr>
            <a:spLocks noChangeArrowheads="1" noChangeShapeType="1" noTextEdit="1"/>
          </p:cNvSpPr>
          <p:nvPr/>
        </p:nvSpPr>
        <p:spPr bwMode="auto">
          <a:xfrm>
            <a:off x="6502400" y="2438400"/>
            <a:ext cx="203200" cy="381000"/>
          </a:xfrm>
          <a:prstGeom prst="rect">
            <a:avLst/>
          </a:prstGeom>
        </p:spPr>
        <p:txBody>
          <a:bodyPr wrap="none" fromWordArt="1">
            <a:prstTxWarp prst="textPlain">
              <a:avLst>
                <a:gd name="adj" fmla="val 50000"/>
              </a:avLst>
            </a:prstTxWarp>
          </a:bodyPr>
          <a:lstStyle/>
          <a:p>
            <a:pPr algn="ctr"/>
            <a:r>
              <a:rPr lang="en-US" sz="3600" kern="10">
                <a:ln w="28575">
                  <a:solidFill>
                    <a:srgbClr val="000000"/>
                  </a:solidFill>
                  <a:round/>
                  <a:headEnd/>
                  <a:tailEnd/>
                </a:ln>
                <a:solidFill>
                  <a:srgbClr val="FFFFFF"/>
                </a:solidFill>
                <a:latin typeface="Arial Black"/>
              </a:rPr>
              <a:t>2</a:t>
            </a:r>
          </a:p>
        </p:txBody>
      </p:sp>
      <p:sp>
        <p:nvSpPr>
          <p:cNvPr id="190484" name="WordArt 18"/>
          <p:cNvSpPr>
            <a:spLocks noChangeArrowheads="1" noChangeShapeType="1" noTextEdit="1"/>
          </p:cNvSpPr>
          <p:nvPr/>
        </p:nvSpPr>
        <p:spPr bwMode="auto">
          <a:xfrm>
            <a:off x="6840538" y="2438400"/>
            <a:ext cx="203200" cy="381000"/>
          </a:xfrm>
          <a:prstGeom prst="rect">
            <a:avLst/>
          </a:prstGeom>
        </p:spPr>
        <p:txBody>
          <a:bodyPr wrap="none" fromWordArt="1">
            <a:prstTxWarp prst="textPlain">
              <a:avLst>
                <a:gd name="adj" fmla="val 50000"/>
              </a:avLst>
            </a:prstTxWarp>
          </a:bodyPr>
          <a:lstStyle/>
          <a:p>
            <a:pPr algn="ctr"/>
            <a:r>
              <a:rPr lang="en-US" sz="3600" kern="10">
                <a:ln w="28575">
                  <a:solidFill>
                    <a:srgbClr val="000000"/>
                  </a:solidFill>
                  <a:round/>
                  <a:headEnd/>
                  <a:tailEnd/>
                </a:ln>
                <a:solidFill>
                  <a:srgbClr val="FFFFFF"/>
                </a:solidFill>
                <a:latin typeface="Arial Black"/>
              </a:rPr>
              <a:t>3</a:t>
            </a:r>
          </a:p>
        </p:txBody>
      </p:sp>
      <p:sp>
        <p:nvSpPr>
          <p:cNvPr id="190485" name="Freeform 19"/>
          <p:cNvSpPr>
            <a:spLocks/>
          </p:cNvSpPr>
          <p:nvPr/>
        </p:nvSpPr>
        <p:spPr bwMode="auto">
          <a:xfrm>
            <a:off x="3995738" y="3611563"/>
            <a:ext cx="379412" cy="92075"/>
          </a:xfrm>
          <a:custGeom>
            <a:avLst/>
            <a:gdLst>
              <a:gd name="T0" fmla="*/ 0 w 269"/>
              <a:gd name="T1" fmla="*/ 146169074 h 58"/>
              <a:gd name="T2" fmla="*/ 266577095 w 269"/>
              <a:gd name="T3" fmla="*/ 73085331 h 58"/>
              <a:gd name="T4" fmla="*/ 344161877 w 269"/>
              <a:gd name="T5" fmla="*/ 25201562 h 58"/>
              <a:gd name="T6" fmla="*/ 535142929 w 269"/>
              <a:gd name="T7" fmla="*/ 0 h 58"/>
              <a:gd name="T8" fmla="*/ 0 60000 65536"/>
              <a:gd name="T9" fmla="*/ 0 60000 65536"/>
              <a:gd name="T10" fmla="*/ 0 60000 65536"/>
              <a:gd name="T11" fmla="*/ 0 60000 65536"/>
              <a:gd name="T12" fmla="*/ 0 w 269"/>
              <a:gd name="T13" fmla="*/ 0 h 58"/>
              <a:gd name="T14" fmla="*/ 269 w 269"/>
              <a:gd name="T15" fmla="*/ 58 h 58"/>
            </a:gdLst>
            <a:ahLst/>
            <a:cxnLst>
              <a:cxn ang="T8">
                <a:pos x="T0" y="T1"/>
              </a:cxn>
              <a:cxn ang="T9">
                <a:pos x="T2" y="T3"/>
              </a:cxn>
              <a:cxn ang="T10">
                <a:pos x="T4" y="T5"/>
              </a:cxn>
              <a:cxn ang="T11">
                <a:pos x="T6" y="T7"/>
              </a:cxn>
            </a:cxnLst>
            <a:rect l="T12" t="T13" r="T14" b="T15"/>
            <a:pathLst>
              <a:path w="269" h="58">
                <a:moveTo>
                  <a:pt x="0" y="58"/>
                </a:moveTo>
                <a:cubicBezTo>
                  <a:pt x="45" y="49"/>
                  <a:pt x="88" y="37"/>
                  <a:pt x="134" y="29"/>
                </a:cubicBezTo>
                <a:cubicBezTo>
                  <a:pt x="147" y="23"/>
                  <a:pt x="159" y="13"/>
                  <a:pt x="173" y="10"/>
                </a:cubicBezTo>
                <a:cubicBezTo>
                  <a:pt x="204" y="3"/>
                  <a:pt x="269" y="0"/>
                  <a:pt x="269" y="0"/>
                </a:cubicBezTo>
              </a:path>
            </a:pathLst>
          </a:custGeom>
          <a:noFill/>
          <a:ln w="57150">
            <a:solidFill>
              <a:srgbClr val="FF0033"/>
            </a:solidFill>
            <a:round/>
            <a:headEnd/>
            <a:tailEnd/>
          </a:ln>
        </p:spPr>
        <p:txBody>
          <a:bodyPr wrap="none" anchor="ctr"/>
          <a:lstStyle/>
          <a:p>
            <a:endParaRPr lang="en-US"/>
          </a:p>
        </p:txBody>
      </p:sp>
      <p:sp>
        <p:nvSpPr>
          <p:cNvPr id="190486" name="Freeform 20"/>
          <p:cNvSpPr>
            <a:spLocks/>
          </p:cNvSpPr>
          <p:nvPr/>
        </p:nvSpPr>
        <p:spPr bwMode="auto">
          <a:xfrm flipV="1">
            <a:off x="5148263" y="3582988"/>
            <a:ext cx="473075" cy="74612"/>
          </a:xfrm>
          <a:custGeom>
            <a:avLst/>
            <a:gdLst>
              <a:gd name="T0" fmla="*/ 0 w 269"/>
              <a:gd name="T1" fmla="*/ 95981921 h 58"/>
              <a:gd name="T2" fmla="*/ 414438243 w 269"/>
              <a:gd name="T3" fmla="*/ 47990960 h 58"/>
              <a:gd name="T4" fmla="*/ 535058354 w 269"/>
              <a:gd name="T5" fmla="*/ 16548428 h 58"/>
              <a:gd name="T6" fmla="*/ 831969938 w 269"/>
              <a:gd name="T7" fmla="*/ 0 h 58"/>
              <a:gd name="T8" fmla="*/ 0 60000 65536"/>
              <a:gd name="T9" fmla="*/ 0 60000 65536"/>
              <a:gd name="T10" fmla="*/ 0 60000 65536"/>
              <a:gd name="T11" fmla="*/ 0 60000 65536"/>
              <a:gd name="T12" fmla="*/ 0 w 269"/>
              <a:gd name="T13" fmla="*/ 0 h 58"/>
              <a:gd name="T14" fmla="*/ 269 w 269"/>
              <a:gd name="T15" fmla="*/ 58 h 58"/>
            </a:gdLst>
            <a:ahLst/>
            <a:cxnLst>
              <a:cxn ang="T8">
                <a:pos x="T0" y="T1"/>
              </a:cxn>
              <a:cxn ang="T9">
                <a:pos x="T2" y="T3"/>
              </a:cxn>
              <a:cxn ang="T10">
                <a:pos x="T4" y="T5"/>
              </a:cxn>
              <a:cxn ang="T11">
                <a:pos x="T6" y="T7"/>
              </a:cxn>
            </a:cxnLst>
            <a:rect l="T12" t="T13" r="T14" b="T15"/>
            <a:pathLst>
              <a:path w="269" h="58">
                <a:moveTo>
                  <a:pt x="0" y="58"/>
                </a:moveTo>
                <a:cubicBezTo>
                  <a:pt x="45" y="49"/>
                  <a:pt x="88" y="37"/>
                  <a:pt x="134" y="29"/>
                </a:cubicBezTo>
                <a:cubicBezTo>
                  <a:pt x="147" y="23"/>
                  <a:pt x="159" y="13"/>
                  <a:pt x="173" y="10"/>
                </a:cubicBezTo>
                <a:cubicBezTo>
                  <a:pt x="204" y="3"/>
                  <a:pt x="269" y="0"/>
                  <a:pt x="269" y="0"/>
                </a:cubicBezTo>
              </a:path>
            </a:pathLst>
          </a:custGeom>
          <a:noFill/>
          <a:ln w="57150">
            <a:solidFill>
              <a:srgbClr val="FF0033"/>
            </a:solidFill>
            <a:round/>
            <a:headEnd/>
            <a:tailEnd/>
          </a:ln>
        </p:spPr>
        <p:txBody>
          <a:bodyPr wrap="none" anchor="ctr"/>
          <a:lstStyle/>
          <a:p>
            <a:endParaRPr lang="en-US"/>
          </a:p>
        </p:txBody>
      </p:sp>
      <p:sp>
        <p:nvSpPr>
          <p:cNvPr id="190487" name="Freeform 21"/>
          <p:cNvSpPr>
            <a:spLocks/>
          </p:cNvSpPr>
          <p:nvPr/>
        </p:nvSpPr>
        <p:spPr bwMode="auto">
          <a:xfrm flipV="1">
            <a:off x="4470400" y="4343400"/>
            <a:ext cx="474663" cy="74613"/>
          </a:xfrm>
          <a:custGeom>
            <a:avLst/>
            <a:gdLst>
              <a:gd name="T0" fmla="*/ 0 w 269"/>
              <a:gd name="T1" fmla="*/ 95984494 h 58"/>
              <a:gd name="T2" fmla="*/ 417225169 w 269"/>
              <a:gd name="T3" fmla="*/ 47992890 h 58"/>
              <a:gd name="T4" fmla="*/ 538657783 w 269"/>
              <a:gd name="T5" fmla="*/ 16548649 h 58"/>
              <a:gd name="T6" fmla="*/ 837564761 w 269"/>
              <a:gd name="T7" fmla="*/ 0 h 58"/>
              <a:gd name="T8" fmla="*/ 0 60000 65536"/>
              <a:gd name="T9" fmla="*/ 0 60000 65536"/>
              <a:gd name="T10" fmla="*/ 0 60000 65536"/>
              <a:gd name="T11" fmla="*/ 0 60000 65536"/>
              <a:gd name="T12" fmla="*/ 0 w 269"/>
              <a:gd name="T13" fmla="*/ 0 h 58"/>
              <a:gd name="T14" fmla="*/ 269 w 269"/>
              <a:gd name="T15" fmla="*/ 58 h 58"/>
            </a:gdLst>
            <a:ahLst/>
            <a:cxnLst>
              <a:cxn ang="T8">
                <a:pos x="T0" y="T1"/>
              </a:cxn>
              <a:cxn ang="T9">
                <a:pos x="T2" y="T3"/>
              </a:cxn>
              <a:cxn ang="T10">
                <a:pos x="T4" y="T5"/>
              </a:cxn>
              <a:cxn ang="T11">
                <a:pos x="T6" y="T7"/>
              </a:cxn>
            </a:cxnLst>
            <a:rect l="T12" t="T13" r="T14" b="T15"/>
            <a:pathLst>
              <a:path w="269" h="58">
                <a:moveTo>
                  <a:pt x="0" y="58"/>
                </a:moveTo>
                <a:cubicBezTo>
                  <a:pt x="45" y="49"/>
                  <a:pt x="88" y="37"/>
                  <a:pt x="134" y="29"/>
                </a:cubicBezTo>
                <a:cubicBezTo>
                  <a:pt x="147" y="23"/>
                  <a:pt x="159" y="13"/>
                  <a:pt x="173" y="10"/>
                </a:cubicBezTo>
                <a:cubicBezTo>
                  <a:pt x="204" y="3"/>
                  <a:pt x="269" y="0"/>
                  <a:pt x="269" y="0"/>
                </a:cubicBezTo>
              </a:path>
            </a:pathLst>
          </a:custGeom>
          <a:noFill/>
          <a:ln w="57150">
            <a:solidFill>
              <a:srgbClr val="FF0033"/>
            </a:solidFill>
            <a:round/>
            <a:headEnd/>
            <a:tailEnd/>
          </a:ln>
        </p:spPr>
        <p:txBody>
          <a:bodyPr wrap="none" anchor="ctr"/>
          <a:lstStyle/>
          <a:p>
            <a:endParaRPr lang="en-US"/>
          </a:p>
        </p:txBody>
      </p:sp>
      <p:sp>
        <p:nvSpPr>
          <p:cNvPr id="190488" name="Freeform 22"/>
          <p:cNvSpPr>
            <a:spLocks/>
          </p:cNvSpPr>
          <p:nvPr/>
        </p:nvSpPr>
        <p:spPr bwMode="auto">
          <a:xfrm>
            <a:off x="5148263" y="4418013"/>
            <a:ext cx="541337" cy="77787"/>
          </a:xfrm>
          <a:custGeom>
            <a:avLst/>
            <a:gdLst>
              <a:gd name="T0" fmla="*/ 0 w 269"/>
              <a:gd name="T1" fmla="*/ 104324452 h 58"/>
              <a:gd name="T2" fmla="*/ 542669218 w 269"/>
              <a:gd name="T3" fmla="*/ 52162897 h 58"/>
              <a:gd name="T4" fmla="*/ 700610756 w 269"/>
              <a:gd name="T5" fmla="*/ 17987574 h 58"/>
              <a:gd name="T6" fmla="*/ 1089389405 w 269"/>
              <a:gd name="T7" fmla="*/ 0 h 58"/>
              <a:gd name="T8" fmla="*/ 0 60000 65536"/>
              <a:gd name="T9" fmla="*/ 0 60000 65536"/>
              <a:gd name="T10" fmla="*/ 0 60000 65536"/>
              <a:gd name="T11" fmla="*/ 0 60000 65536"/>
              <a:gd name="T12" fmla="*/ 0 w 269"/>
              <a:gd name="T13" fmla="*/ 0 h 58"/>
              <a:gd name="T14" fmla="*/ 269 w 269"/>
              <a:gd name="T15" fmla="*/ 58 h 58"/>
            </a:gdLst>
            <a:ahLst/>
            <a:cxnLst>
              <a:cxn ang="T8">
                <a:pos x="T0" y="T1"/>
              </a:cxn>
              <a:cxn ang="T9">
                <a:pos x="T2" y="T3"/>
              </a:cxn>
              <a:cxn ang="T10">
                <a:pos x="T4" y="T5"/>
              </a:cxn>
              <a:cxn ang="T11">
                <a:pos x="T6" y="T7"/>
              </a:cxn>
            </a:cxnLst>
            <a:rect l="T12" t="T13" r="T14" b="T15"/>
            <a:pathLst>
              <a:path w="269" h="58">
                <a:moveTo>
                  <a:pt x="0" y="58"/>
                </a:moveTo>
                <a:cubicBezTo>
                  <a:pt x="45" y="49"/>
                  <a:pt x="88" y="37"/>
                  <a:pt x="134" y="29"/>
                </a:cubicBezTo>
                <a:cubicBezTo>
                  <a:pt x="147" y="23"/>
                  <a:pt x="159" y="13"/>
                  <a:pt x="173" y="10"/>
                </a:cubicBezTo>
                <a:cubicBezTo>
                  <a:pt x="204" y="3"/>
                  <a:pt x="269" y="0"/>
                  <a:pt x="269" y="0"/>
                </a:cubicBezTo>
              </a:path>
            </a:pathLst>
          </a:custGeom>
          <a:noFill/>
          <a:ln w="57150">
            <a:solidFill>
              <a:srgbClr val="FF0033"/>
            </a:solidFill>
            <a:round/>
            <a:headEnd/>
            <a:tailEnd/>
          </a:ln>
        </p:spPr>
        <p:txBody>
          <a:bodyPr wrap="none" anchor="ctr"/>
          <a:lstStyle/>
          <a:p>
            <a:endParaRPr lang="en-US"/>
          </a:p>
        </p:txBody>
      </p:sp>
      <p:sp>
        <p:nvSpPr>
          <p:cNvPr id="190489" name="Freeform 23"/>
          <p:cNvSpPr>
            <a:spLocks/>
          </p:cNvSpPr>
          <p:nvPr/>
        </p:nvSpPr>
        <p:spPr bwMode="auto">
          <a:xfrm flipV="1">
            <a:off x="6502400" y="5181600"/>
            <a:ext cx="541338" cy="74613"/>
          </a:xfrm>
          <a:custGeom>
            <a:avLst/>
            <a:gdLst>
              <a:gd name="T0" fmla="*/ 0 w 269"/>
              <a:gd name="T1" fmla="*/ 95984494 h 58"/>
              <a:gd name="T2" fmla="*/ 542672232 w 269"/>
              <a:gd name="T3" fmla="*/ 47992890 h 58"/>
              <a:gd name="T4" fmla="*/ 700614063 w 269"/>
              <a:gd name="T5" fmla="*/ 16548649 h 58"/>
              <a:gd name="T6" fmla="*/ 1089393430 w 269"/>
              <a:gd name="T7" fmla="*/ 0 h 58"/>
              <a:gd name="T8" fmla="*/ 0 60000 65536"/>
              <a:gd name="T9" fmla="*/ 0 60000 65536"/>
              <a:gd name="T10" fmla="*/ 0 60000 65536"/>
              <a:gd name="T11" fmla="*/ 0 60000 65536"/>
              <a:gd name="T12" fmla="*/ 0 w 269"/>
              <a:gd name="T13" fmla="*/ 0 h 58"/>
              <a:gd name="T14" fmla="*/ 269 w 269"/>
              <a:gd name="T15" fmla="*/ 58 h 58"/>
            </a:gdLst>
            <a:ahLst/>
            <a:cxnLst>
              <a:cxn ang="T8">
                <a:pos x="T0" y="T1"/>
              </a:cxn>
              <a:cxn ang="T9">
                <a:pos x="T2" y="T3"/>
              </a:cxn>
              <a:cxn ang="T10">
                <a:pos x="T4" y="T5"/>
              </a:cxn>
              <a:cxn ang="T11">
                <a:pos x="T6" y="T7"/>
              </a:cxn>
            </a:cxnLst>
            <a:rect l="T12" t="T13" r="T14" b="T15"/>
            <a:pathLst>
              <a:path w="269" h="58">
                <a:moveTo>
                  <a:pt x="0" y="58"/>
                </a:moveTo>
                <a:cubicBezTo>
                  <a:pt x="45" y="49"/>
                  <a:pt x="88" y="37"/>
                  <a:pt x="134" y="29"/>
                </a:cubicBezTo>
                <a:cubicBezTo>
                  <a:pt x="147" y="23"/>
                  <a:pt x="159" y="13"/>
                  <a:pt x="173" y="10"/>
                </a:cubicBezTo>
                <a:cubicBezTo>
                  <a:pt x="204" y="3"/>
                  <a:pt x="269" y="0"/>
                  <a:pt x="269" y="0"/>
                </a:cubicBezTo>
              </a:path>
            </a:pathLst>
          </a:custGeom>
          <a:noFill/>
          <a:ln w="57150">
            <a:solidFill>
              <a:srgbClr val="FF0033"/>
            </a:solidFill>
            <a:round/>
            <a:headEnd/>
            <a:tailEnd/>
          </a:ln>
        </p:spPr>
        <p:txBody>
          <a:bodyPr wrap="none" anchor="ctr"/>
          <a:lstStyle/>
          <a:p>
            <a:endParaRPr lang="en-US"/>
          </a:p>
        </p:txBody>
      </p:sp>
      <p:sp>
        <p:nvSpPr>
          <p:cNvPr id="190490" name="Freeform 24"/>
          <p:cNvSpPr>
            <a:spLocks/>
          </p:cNvSpPr>
          <p:nvPr/>
        </p:nvSpPr>
        <p:spPr bwMode="auto">
          <a:xfrm flipH="1" flipV="1">
            <a:off x="5824538" y="5181600"/>
            <a:ext cx="542925" cy="74613"/>
          </a:xfrm>
          <a:custGeom>
            <a:avLst/>
            <a:gdLst>
              <a:gd name="T0" fmla="*/ 0 w 269"/>
              <a:gd name="T1" fmla="*/ 95984494 h 58"/>
              <a:gd name="T2" fmla="*/ 545857607 w 269"/>
              <a:gd name="T3" fmla="*/ 47992890 h 58"/>
              <a:gd name="T4" fmla="*/ 704726674 w 269"/>
              <a:gd name="T5" fmla="*/ 16548649 h 58"/>
              <a:gd name="T6" fmla="*/ 1095790177 w 269"/>
              <a:gd name="T7" fmla="*/ 0 h 58"/>
              <a:gd name="T8" fmla="*/ 0 60000 65536"/>
              <a:gd name="T9" fmla="*/ 0 60000 65536"/>
              <a:gd name="T10" fmla="*/ 0 60000 65536"/>
              <a:gd name="T11" fmla="*/ 0 60000 65536"/>
              <a:gd name="T12" fmla="*/ 0 w 269"/>
              <a:gd name="T13" fmla="*/ 0 h 58"/>
              <a:gd name="T14" fmla="*/ 269 w 269"/>
              <a:gd name="T15" fmla="*/ 58 h 58"/>
            </a:gdLst>
            <a:ahLst/>
            <a:cxnLst>
              <a:cxn ang="T8">
                <a:pos x="T0" y="T1"/>
              </a:cxn>
              <a:cxn ang="T9">
                <a:pos x="T2" y="T3"/>
              </a:cxn>
              <a:cxn ang="T10">
                <a:pos x="T4" y="T5"/>
              </a:cxn>
              <a:cxn ang="T11">
                <a:pos x="T6" y="T7"/>
              </a:cxn>
            </a:cxnLst>
            <a:rect l="T12" t="T13" r="T14" b="T15"/>
            <a:pathLst>
              <a:path w="269" h="58">
                <a:moveTo>
                  <a:pt x="0" y="58"/>
                </a:moveTo>
                <a:cubicBezTo>
                  <a:pt x="45" y="49"/>
                  <a:pt x="88" y="37"/>
                  <a:pt x="134" y="29"/>
                </a:cubicBezTo>
                <a:cubicBezTo>
                  <a:pt x="147" y="23"/>
                  <a:pt x="159" y="13"/>
                  <a:pt x="173" y="10"/>
                </a:cubicBezTo>
                <a:cubicBezTo>
                  <a:pt x="204" y="3"/>
                  <a:pt x="269" y="0"/>
                  <a:pt x="269" y="0"/>
                </a:cubicBezTo>
              </a:path>
            </a:pathLst>
          </a:custGeom>
          <a:noFill/>
          <a:ln w="57150">
            <a:solidFill>
              <a:srgbClr val="FF0033"/>
            </a:solidFill>
            <a:round/>
            <a:headEnd/>
            <a:tailEnd/>
          </a:ln>
        </p:spPr>
        <p:txBody>
          <a:bodyPr wrap="none" anchor="ctr"/>
          <a:lstStyle/>
          <a:p>
            <a:endParaRPr lang="en-US"/>
          </a:p>
        </p:txBody>
      </p:sp>
      <p:sp>
        <p:nvSpPr>
          <p:cNvPr id="190491" name="Line 25"/>
          <p:cNvSpPr>
            <a:spLocks noChangeShapeType="1"/>
          </p:cNvSpPr>
          <p:nvPr/>
        </p:nvSpPr>
        <p:spPr bwMode="auto">
          <a:xfrm flipV="1">
            <a:off x="3527425" y="4495800"/>
            <a:ext cx="1755775" cy="820738"/>
          </a:xfrm>
          <a:prstGeom prst="line">
            <a:avLst/>
          </a:prstGeom>
          <a:noFill/>
          <a:ln w="76200">
            <a:solidFill>
              <a:srgbClr val="00FFFF"/>
            </a:solidFill>
            <a:round/>
            <a:headEnd/>
            <a:tailEnd type="triangle" w="med" len="med"/>
          </a:ln>
        </p:spPr>
        <p:txBody>
          <a:bodyPr wrap="none" anchor="ctr"/>
          <a:lstStyle/>
          <a:p>
            <a:endParaRPr lang="en-US"/>
          </a:p>
        </p:txBody>
      </p:sp>
      <p:sp>
        <p:nvSpPr>
          <p:cNvPr id="190492" name="Line 26"/>
          <p:cNvSpPr>
            <a:spLocks noChangeShapeType="1"/>
          </p:cNvSpPr>
          <p:nvPr/>
        </p:nvSpPr>
        <p:spPr bwMode="auto">
          <a:xfrm flipV="1">
            <a:off x="3481388" y="4922838"/>
            <a:ext cx="2463800" cy="381000"/>
          </a:xfrm>
          <a:prstGeom prst="line">
            <a:avLst/>
          </a:prstGeom>
          <a:noFill/>
          <a:ln w="76200">
            <a:solidFill>
              <a:srgbClr val="00FFFF"/>
            </a:solidFill>
            <a:round/>
            <a:headEnd/>
            <a:tailEnd type="triangle" w="med" len="med"/>
          </a:ln>
        </p:spPr>
        <p:txBody>
          <a:bodyPr wrap="none" anchor="ctr"/>
          <a:lstStyle/>
          <a:p>
            <a:endParaRPr lang="en-US"/>
          </a:p>
        </p:txBody>
      </p:sp>
    </p:spTree>
    <p:extLst>
      <p:ext uri="{BB962C8B-B14F-4D97-AF65-F5344CB8AC3E}">
        <p14:creationId xmlns:p14="http://schemas.microsoft.com/office/powerpoint/2010/main" val="91728229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1146884"/>
                                        </p:tgtEl>
                                        <p:attrNameLst>
                                          <p:attrName>style.visibility</p:attrName>
                                        </p:attrNameLst>
                                      </p:cBhvr>
                                      <p:to>
                                        <p:strVal val="visible"/>
                                      </p:to>
                                    </p:set>
                                    <p:animEffect transition="in" filter="checkerboard(across)">
                                      <p:cBhvr>
                                        <p:cTn id="7" dur="500"/>
                                        <p:tgtEl>
                                          <p:spTgt spid="114688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0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7906" name="Rectangle 2"/>
          <p:cNvSpPr>
            <a:spLocks noGrp="1" noChangeArrowheads="1"/>
          </p:cNvSpPr>
          <p:nvPr>
            <p:ph type="title"/>
          </p:nvPr>
        </p:nvSpPr>
        <p:spPr>
          <a:xfrm>
            <a:off x="685800" y="228600"/>
            <a:ext cx="3073400" cy="914400"/>
          </a:xfrm>
        </p:spPr>
        <p:txBody>
          <a:bodyPr/>
          <a:lstStyle/>
          <a:p>
            <a:pPr eaLnBrk="1" fontAlgn="auto" hangingPunct="1">
              <a:spcAft>
                <a:spcPts val="0"/>
              </a:spcAft>
              <a:defRPr/>
            </a:pPr>
            <a:r>
              <a:rPr lang="en-US"/>
              <a:t>Attention</a:t>
            </a:r>
          </a:p>
        </p:txBody>
      </p:sp>
      <p:sp>
        <p:nvSpPr>
          <p:cNvPr id="189444" name="Slide Number Placeholder 5"/>
          <p:cNvSpPr>
            <a:spLocks noGrp="1"/>
          </p:cNvSpPr>
          <p:nvPr>
            <p:ph type="sldNum" sz="quarter" idx="11"/>
          </p:nvPr>
        </p:nvSpPr>
        <p:spPr bwMode="auto">
          <a:ln>
            <a:miter lim="800000"/>
            <a:headEnd/>
            <a:tailEnd/>
          </a:ln>
        </p:spPr>
        <p:txBody>
          <a:bodyPr wrap="square" lIns="91440" tIns="45720" rIns="91440" bIns="45720" numCol="1" anchorCtr="0" compatLnSpc="1">
            <a:prstTxWarp prst="textNoShape">
              <a:avLst/>
            </a:prstTxWarp>
          </a:bodyPr>
          <a:lstStyle/>
          <a:p>
            <a:pPr>
              <a:defRPr/>
            </a:pPr>
            <a:fld id="{F8E8A105-B4FB-4E13-AF7B-22C601335922}" type="slidenum">
              <a:rPr lang="en-US" smtClean="0"/>
              <a:pPr>
                <a:defRPr/>
              </a:pPr>
              <a:t>76</a:t>
            </a:fld>
            <a:endParaRPr lang="en-US"/>
          </a:p>
        </p:txBody>
      </p:sp>
      <p:sp>
        <p:nvSpPr>
          <p:cNvPr id="191493" name="Rectangle 3"/>
          <p:cNvSpPr>
            <a:spLocks noChangeArrowheads="1"/>
          </p:cNvSpPr>
          <p:nvPr/>
        </p:nvSpPr>
        <p:spPr bwMode="auto">
          <a:xfrm>
            <a:off x="838200" y="1924050"/>
            <a:ext cx="1684338" cy="3886200"/>
          </a:xfrm>
          <a:prstGeom prst="rect">
            <a:avLst/>
          </a:prstGeom>
          <a:noFill/>
          <a:ln w="9525">
            <a:noFill/>
            <a:miter lim="800000"/>
            <a:headEnd/>
            <a:tailEnd/>
          </a:ln>
        </p:spPr>
        <p:txBody>
          <a:bodyPr lIns="92075" tIns="46038" rIns="92075" bIns="46038"/>
          <a:lstStyle/>
          <a:p>
            <a:pPr eaLnBrk="0" hangingPunct="0"/>
            <a:r>
              <a:rPr lang="en-US" b="0">
                <a:latin typeface="Comic Sans MS" pitchFamily="66" charset="0"/>
              </a:rPr>
              <a:t>This sheet has a strong Attention demands because of the similarity of the options</a:t>
            </a:r>
          </a:p>
        </p:txBody>
      </p:sp>
      <p:pic>
        <p:nvPicPr>
          <p:cNvPr id="191494" name="Picture 4" descr="atten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9200" y="1439863"/>
            <a:ext cx="6654800" cy="5418137"/>
          </a:xfrm>
          <a:prstGeom prst="rect">
            <a:avLst/>
          </a:prstGeom>
          <a:noFill/>
          <a:ln w="9525">
            <a:noFill/>
            <a:miter lim="800000"/>
            <a:headEnd/>
            <a:tailEnd/>
          </a:ln>
        </p:spPr>
      </p:pic>
    </p:spTree>
    <p:extLst>
      <p:ext uri="{BB962C8B-B14F-4D97-AF65-F5344CB8AC3E}">
        <p14:creationId xmlns:p14="http://schemas.microsoft.com/office/powerpoint/2010/main" val="3251582112"/>
      </p:ext>
    </p:extLst>
  </p:cSld>
  <p:clrMapOvr>
    <a:masterClrMapping/>
  </p:clrMapOvr>
  <p:transition>
    <p:random/>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02" name="Picture 2" descr="Blackboard-wood-thin-fr"/>
          <p:cNvPicPr>
            <a:picLocks noChangeAspect="1" noChangeArrowheads="1"/>
          </p:cNvPicPr>
          <p:nvPr>
            <p:custDataLst>
              <p:tags r:id="rId1"/>
            </p:custDataLst>
          </p:nvPr>
        </p:nvPicPr>
        <p:blipFill>
          <a:blip r:embed="rId5" cstate="print">
            <a:lum bright="-6000"/>
            <a:extLst>
              <a:ext uri="{28A0092B-C50C-407E-A947-70E740481C1C}">
                <a14:useLocalDpi xmlns:a14="http://schemas.microsoft.com/office/drawing/2010/main" val="0"/>
              </a:ext>
            </a:extLst>
          </a:blip>
          <a:srcRect l="2803" t="4698" r="2754" b="11052"/>
          <a:stretch>
            <a:fillRect/>
          </a:stretch>
        </p:blipFill>
        <p:spPr bwMode="auto">
          <a:xfrm>
            <a:off x="0" y="2332038"/>
            <a:ext cx="9144000" cy="4525962"/>
          </a:xfrm>
          <a:prstGeom prst="rect">
            <a:avLst/>
          </a:prstGeom>
          <a:noFill/>
          <a:ln w="9525" algn="ctr">
            <a:noFill/>
            <a:miter lim="800000"/>
            <a:headEnd/>
            <a:tailEnd/>
          </a:ln>
        </p:spPr>
      </p:pic>
      <p:sp>
        <p:nvSpPr>
          <p:cNvPr id="4" name="Slide Number Placeholder 3"/>
          <p:cNvSpPr txBox="1">
            <a:spLocks noGrp="1"/>
          </p:cNvSpPr>
          <p:nvPr/>
        </p:nvSpPr>
        <p:spPr bwMode="auto">
          <a:xfrm>
            <a:off x="8732838" y="6496050"/>
            <a:ext cx="249237" cy="244475"/>
          </a:xfrm>
          <a:prstGeom prst="rect">
            <a:avLst/>
          </a:prstGeom>
          <a:noFill/>
          <a:ln algn="ctr">
            <a:miter lim="800000"/>
            <a:headEnd/>
            <a:tailEnd/>
          </a:ln>
        </p:spPr>
        <p:txBody>
          <a:bodyPr wrap="none"/>
          <a:lstStyle/>
          <a:p>
            <a:pPr>
              <a:defRPr/>
            </a:pPr>
            <a:fld id="{85E7890E-87EE-4C8F-BD44-19A41620EFFB}" type="slidenum">
              <a:rPr lang="en-US" sz="1000" b="0">
                <a:solidFill>
                  <a:srgbClr val="777777"/>
                </a:solidFill>
                <a:latin typeface="+mn-lt"/>
                <a:cs typeface="+mn-cs"/>
              </a:rPr>
              <a:pPr>
                <a:defRPr/>
              </a:pPr>
              <a:t>77</a:t>
            </a:fld>
            <a:endParaRPr lang="en-US" sz="1000" b="0" dirty="0">
              <a:solidFill>
                <a:srgbClr val="777777"/>
              </a:solidFill>
              <a:latin typeface="+mn-lt"/>
              <a:cs typeface="+mn-cs"/>
            </a:endParaRPr>
          </a:p>
        </p:txBody>
      </p:sp>
      <p:sp>
        <p:nvSpPr>
          <p:cNvPr id="192516" name="Rectangle 3"/>
          <p:cNvSpPr>
            <a:spLocks noGrp="1"/>
          </p:cNvSpPr>
          <p:nvPr>
            <p:ph idx="1"/>
          </p:nvPr>
        </p:nvSpPr>
        <p:spPr>
          <a:xfrm>
            <a:off x="533400" y="1398588"/>
            <a:ext cx="8077200" cy="1497012"/>
          </a:xfrm>
        </p:spPr>
        <p:txBody>
          <a:bodyPr/>
          <a:lstStyle/>
          <a:p>
            <a:pPr marL="285750" indent="-285750" eaLnBrk="1" hangingPunct="1">
              <a:lnSpc>
                <a:spcPct val="95000"/>
              </a:lnSpc>
              <a:buFont typeface="Candara" pitchFamily="34" charset="0"/>
              <a:buNone/>
            </a:pPr>
            <a:r>
              <a:rPr lang="en-US" b="1">
                <a:solidFill>
                  <a:srgbClr val="E22B00"/>
                </a:solidFill>
              </a:rPr>
              <a:t>Attention</a:t>
            </a:r>
            <a:endParaRPr lang="en-US" sz="2600" b="1">
              <a:solidFill>
                <a:srgbClr val="E22B00"/>
              </a:solidFill>
            </a:endParaRPr>
          </a:p>
          <a:p>
            <a:pPr marL="285750" indent="-285750" eaLnBrk="1" hangingPunct="1">
              <a:lnSpc>
                <a:spcPct val="95000"/>
              </a:lnSpc>
              <a:spcBef>
                <a:spcPct val="5000"/>
              </a:spcBef>
            </a:pPr>
            <a:r>
              <a:rPr lang="en-US" sz="2400"/>
              <a:t>Focus on one thing and ignore others</a:t>
            </a:r>
          </a:p>
          <a:p>
            <a:pPr marL="285750" indent="-285750" eaLnBrk="1" hangingPunct="1">
              <a:lnSpc>
                <a:spcPct val="95000"/>
              </a:lnSpc>
              <a:spcBef>
                <a:spcPct val="10000"/>
              </a:spcBef>
              <a:spcAft>
                <a:spcPct val="120000"/>
              </a:spcAft>
            </a:pPr>
            <a:r>
              <a:rPr lang="en-US" sz="2400"/>
              <a:t>Resist distractions in the learning environment</a:t>
            </a:r>
          </a:p>
        </p:txBody>
      </p:sp>
      <p:sp>
        <p:nvSpPr>
          <p:cNvPr id="819204" name="Rectangle 2"/>
          <p:cNvSpPr>
            <a:spLocks noGrp="1"/>
          </p:cNvSpPr>
          <p:nvPr>
            <p:ph type="title"/>
          </p:nvPr>
        </p:nvSpPr>
        <p:spPr/>
        <p:txBody>
          <a:bodyPr/>
          <a:lstStyle/>
          <a:p>
            <a:pPr defTabSz="457200" eaLnBrk="1" fontAlgn="auto" hangingPunct="1">
              <a:spcAft>
                <a:spcPts val="0"/>
              </a:spcAft>
              <a:defRPr/>
            </a:pPr>
            <a:r>
              <a:rPr lang="en-US" sz="4400" dirty="0"/>
              <a:t>P</a:t>
            </a:r>
            <a:r>
              <a:rPr lang="en-US" sz="5500" dirty="0">
                <a:solidFill>
                  <a:srgbClr val="FF0000"/>
                </a:solidFill>
              </a:rPr>
              <a:t>A</a:t>
            </a:r>
            <a:r>
              <a:rPr lang="en-US" sz="4400" dirty="0"/>
              <a:t>SS	Theory: Attention</a:t>
            </a:r>
          </a:p>
        </p:txBody>
      </p:sp>
      <p:sp>
        <p:nvSpPr>
          <p:cNvPr id="192518" name="Rectangle 6"/>
          <p:cNvSpPr>
            <a:spLocks noChangeArrowheads="1"/>
          </p:cNvSpPr>
          <p:nvPr/>
        </p:nvSpPr>
        <p:spPr bwMode="auto">
          <a:xfrm>
            <a:off x="804863" y="6386513"/>
            <a:ext cx="4791075" cy="304800"/>
          </a:xfrm>
          <a:prstGeom prst="rect">
            <a:avLst/>
          </a:prstGeom>
          <a:noFill/>
          <a:ln w="9525" algn="ctr">
            <a:noFill/>
            <a:miter lim="800000"/>
            <a:headEnd/>
            <a:tailEnd/>
          </a:ln>
        </p:spPr>
        <p:txBody>
          <a:bodyPr wrap="none">
            <a:spAutoFit/>
          </a:bodyPr>
          <a:lstStyle/>
          <a:p>
            <a:pPr lvl="1">
              <a:spcBef>
                <a:spcPct val="20000"/>
              </a:spcBef>
              <a:buSzPct val="60000"/>
              <a:buFont typeface="Candara" pitchFamily="34" charset="0"/>
              <a:buNone/>
            </a:pPr>
            <a:r>
              <a:rPr lang="en-US" sz="1400" b="0">
                <a:solidFill>
                  <a:srgbClr val="071837"/>
                </a:solidFill>
              </a:rPr>
              <a:t>Naglieri, J. and Pickering, E., Helping Children Learn, 2003</a:t>
            </a:r>
          </a:p>
        </p:txBody>
      </p:sp>
      <p:sp>
        <p:nvSpPr>
          <p:cNvPr id="819207" name="Rectangle 3"/>
          <p:cNvSpPr>
            <a:spLocks/>
          </p:cNvSpPr>
          <p:nvPr/>
        </p:nvSpPr>
        <p:spPr bwMode="auto">
          <a:xfrm>
            <a:off x="739775" y="3190875"/>
            <a:ext cx="7531100" cy="2795588"/>
          </a:xfrm>
          <a:prstGeom prst="rect">
            <a:avLst/>
          </a:prstGeom>
          <a:noFill/>
          <a:ln w="9525">
            <a:noFill/>
            <a:miter lim="800000"/>
            <a:headEnd/>
            <a:tailEnd/>
          </a:ln>
        </p:spPr>
        <p:txBody>
          <a:bodyPr rIns="0"/>
          <a:lstStyle/>
          <a:p>
            <a:pPr>
              <a:lnSpc>
                <a:spcPct val="90000"/>
              </a:lnSpc>
              <a:spcBef>
                <a:spcPct val="20000"/>
              </a:spcBef>
              <a:spcAft>
                <a:spcPct val="15000"/>
              </a:spcAft>
              <a:buSzPct val="75000"/>
              <a:buFont typeface="Candara" pitchFamily="34" charset="0"/>
              <a:buNone/>
            </a:pPr>
            <a:r>
              <a:rPr lang="en-US" sz="2500">
                <a:solidFill>
                  <a:schemeClr val="bg1"/>
                </a:solidFill>
                <a:latin typeface="Bradley Hand ITC" pitchFamily="66" charset="0"/>
              </a:rPr>
              <a:t>  </a:t>
            </a:r>
          </a:p>
          <a:p>
            <a:pPr marL="285750" lvl="1" indent="-171450">
              <a:lnSpc>
                <a:spcPct val="90000"/>
              </a:lnSpc>
              <a:spcBef>
                <a:spcPct val="20000"/>
              </a:spcBef>
              <a:spcAft>
                <a:spcPct val="20000"/>
              </a:spcAft>
              <a:buSzPct val="80000"/>
              <a:buFontTx/>
              <a:buChar char="•"/>
            </a:pPr>
            <a:r>
              <a:rPr lang="en-US" sz="2100">
                <a:solidFill>
                  <a:schemeClr val="bg1"/>
                </a:solidFill>
                <a:latin typeface="Bradley Hand ITC" pitchFamily="66" charset="0"/>
              </a:rPr>
              <a:t>Trouble focusing on what is important</a:t>
            </a:r>
          </a:p>
          <a:p>
            <a:pPr marL="285750" lvl="1" indent="-171450">
              <a:lnSpc>
                <a:spcPct val="90000"/>
              </a:lnSpc>
              <a:spcBef>
                <a:spcPct val="20000"/>
              </a:spcBef>
              <a:spcAft>
                <a:spcPct val="20000"/>
              </a:spcAft>
              <a:buSzPct val="80000"/>
              <a:buFontTx/>
              <a:buChar char="•"/>
            </a:pPr>
            <a:r>
              <a:rPr lang="en-US" sz="2100">
                <a:solidFill>
                  <a:schemeClr val="bg1"/>
                </a:solidFill>
                <a:latin typeface="Bradley Hand ITC" pitchFamily="66" charset="0"/>
              </a:rPr>
              <a:t>Difficulty resisting distractions</a:t>
            </a:r>
          </a:p>
          <a:p>
            <a:pPr marL="285750" lvl="1" indent="-171450">
              <a:lnSpc>
                <a:spcPct val="90000"/>
              </a:lnSpc>
              <a:spcBef>
                <a:spcPct val="20000"/>
              </a:spcBef>
              <a:spcAft>
                <a:spcPct val="20000"/>
              </a:spcAft>
              <a:buSzPct val="80000"/>
              <a:buFontTx/>
              <a:buChar char="•"/>
            </a:pPr>
            <a:r>
              <a:rPr lang="en-US" sz="2100">
                <a:solidFill>
                  <a:schemeClr val="bg1"/>
                </a:solidFill>
                <a:latin typeface="Bradley Hand ITC" pitchFamily="66" charset="0"/>
              </a:rPr>
              <a:t>Difficulty working on the same task for very long </a:t>
            </a:r>
          </a:p>
          <a:p>
            <a:pPr marL="285750" lvl="1" indent="-171450">
              <a:lnSpc>
                <a:spcPct val="90000"/>
              </a:lnSpc>
              <a:spcBef>
                <a:spcPct val="20000"/>
              </a:spcBef>
              <a:spcAft>
                <a:spcPct val="20000"/>
              </a:spcAft>
              <a:buSzPct val="80000"/>
              <a:buFontTx/>
              <a:buChar char="•"/>
            </a:pPr>
            <a:r>
              <a:rPr lang="en-US" sz="2100">
                <a:solidFill>
                  <a:schemeClr val="bg1"/>
                </a:solidFill>
                <a:latin typeface="Bradley Hand ITC" pitchFamily="66" charset="0"/>
              </a:rPr>
              <a:t>Unable to see all the details</a:t>
            </a:r>
          </a:p>
          <a:p>
            <a:pPr marL="285750" lvl="1" indent="-171450">
              <a:lnSpc>
                <a:spcPct val="90000"/>
              </a:lnSpc>
              <a:spcBef>
                <a:spcPct val="20000"/>
              </a:spcBef>
              <a:spcAft>
                <a:spcPct val="15000"/>
              </a:spcAft>
              <a:buSzPct val="80000"/>
              <a:buFontTx/>
              <a:buChar char="•"/>
            </a:pPr>
            <a:r>
              <a:rPr lang="en-US" sz="2000">
                <a:solidFill>
                  <a:schemeClr val="bg1"/>
                </a:solidFill>
                <a:latin typeface="Bradley Hand ITC" pitchFamily="66" charset="0"/>
              </a:rPr>
              <a:t>Providing incomplete or partially wrong answers </a:t>
            </a:r>
          </a:p>
        </p:txBody>
      </p:sp>
      <p:pic>
        <p:nvPicPr>
          <p:cNvPr id="819208" name="Picture 8" descr="little-boy-at-board-persp"/>
          <p:cNvPicPr>
            <a:picLocks noChangeAspect="1" noChangeArrowheads="1"/>
          </p:cNvPicPr>
          <p:nvPr>
            <p:custDataLst>
              <p:tags r:id="rId2"/>
            </p:custDataLst>
          </p:nvPr>
        </p:nvPicPr>
        <p:blipFill>
          <a:blip r:embed="rId6" cstate="print">
            <a:lum bright="18000" contrast="30000"/>
            <a:extLst>
              <a:ext uri="{28A0092B-C50C-407E-A947-70E740481C1C}">
                <a14:useLocalDpi xmlns:a14="http://schemas.microsoft.com/office/drawing/2010/main" val="0"/>
              </a:ext>
            </a:extLst>
          </a:blip>
          <a:srcRect b="3580"/>
          <a:stretch>
            <a:fillRect/>
          </a:stretch>
        </p:blipFill>
        <p:spPr bwMode="auto">
          <a:xfrm>
            <a:off x="6497638" y="2582863"/>
            <a:ext cx="2655887" cy="4275137"/>
          </a:xfrm>
          <a:prstGeom prst="rect">
            <a:avLst/>
          </a:prstGeom>
          <a:noFill/>
          <a:ln w="9525" algn="ctr">
            <a:noFill/>
            <a:miter lim="800000"/>
            <a:headEnd/>
            <a:tailEnd/>
          </a:ln>
        </p:spPr>
      </p:pic>
      <p:sp>
        <p:nvSpPr>
          <p:cNvPr id="819210" name="Rectangle 10"/>
          <p:cNvSpPr>
            <a:spLocks noChangeArrowheads="1"/>
          </p:cNvSpPr>
          <p:nvPr/>
        </p:nvSpPr>
        <p:spPr bwMode="auto">
          <a:xfrm>
            <a:off x="752475" y="3192463"/>
            <a:ext cx="7083425" cy="473075"/>
          </a:xfrm>
          <a:prstGeom prst="rect">
            <a:avLst/>
          </a:prstGeom>
          <a:noFill/>
          <a:ln w="9525" algn="ctr">
            <a:noFill/>
            <a:miter lim="800000"/>
            <a:headEnd/>
            <a:tailEnd/>
          </a:ln>
        </p:spPr>
        <p:txBody>
          <a:bodyPr wrap="none">
            <a:spAutoFit/>
          </a:bodyPr>
          <a:lstStyle/>
          <a:p>
            <a:r>
              <a:rPr lang="en-US" sz="2500">
                <a:solidFill>
                  <a:schemeClr val="bg1"/>
                </a:solidFill>
                <a:latin typeface="Bradley Hand ITC" pitchFamily="66" charset="0"/>
              </a:rPr>
              <a:t>Examples of classroom problems related to </a:t>
            </a:r>
            <a:r>
              <a:rPr lang="en-US" sz="2500" u="sng">
                <a:solidFill>
                  <a:schemeClr val="bg1"/>
                </a:solidFill>
                <a:latin typeface="Bradley Hand ITC" pitchFamily="66" charset="0"/>
              </a:rPr>
              <a:t>Attention</a:t>
            </a:r>
          </a:p>
        </p:txBody>
      </p:sp>
      <p:sp>
        <p:nvSpPr>
          <p:cNvPr id="819212" name="Text Box 12"/>
          <p:cNvSpPr txBox="1">
            <a:spLocks noChangeArrowheads="1"/>
          </p:cNvSpPr>
          <p:nvPr/>
        </p:nvSpPr>
        <p:spPr bwMode="auto">
          <a:xfrm>
            <a:off x="84138" y="6605588"/>
            <a:ext cx="293687" cy="274637"/>
          </a:xfrm>
          <a:prstGeom prst="rect">
            <a:avLst/>
          </a:prstGeom>
          <a:noFill/>
          <a:ln w="9525" algn="ctr">
            <a:noFill/>
            <a:miter lim="800000"/>
            <a:headEnd/>
            <a:tailEnd/>
          </a:ln>
        </p:spPr>
        <p:txBody>
          <a:bodyPr wrap="none"/>
          <a:lstStyle/>
          <a:p>
            <a:r>
              <a:rPr lang="en-US">
                <a:solidFill>
                  <a:srgbClr val="969696"/>
                </a:solidFill>
                <a:sym typeface="Wingdings 2" pitchFamily="18" charset="2"/>
              </a:rPr>
              <a:t></a:t>
            </a:r>
          </a:p>
        </p:txBody>
      </p:sp>
      <p:sp>
        <p:nvSpPr>
          <p:cNvPr id="819213" name="Text Box 13"/>
          <p:cNvSpPr txBox="1">
            <a:spLocks noChangeArrowheads="1"/>
          </p:cNvSpPr>
          <p:nvPr/>
        </p:nvSpPr>
        <p:spPr bwMode="auto">
          <a:xfrm>
            <a:off x="173038" y="6605588"/>
            <a:ext cx="293687" cy="274637"/>
          </a:xfrm>
          <a:prstGeom prst="rect">
            <a:avLst/>
          </a:prstGeom>
          <a:noFill/>
          <a:ln w="9525" algn="ctr">
            <a:noFill/>
            <a:miter lim="800000"/>
            <a:headEnd/>
            <a:tailEnd/>
          </a:ln>
        </p:spPr>
        <p:txBody>
          <a:bodyPr wrap="none"/>
          <a:lstStyle/>
          <a:p>
            <a:r>
              <a:rPr lang="en-US">
                <a:solidFill>
                  <a:srgbClr val="969696"/>
                </a:solidFill>
                <a:sym typeface="Wingdings 2" pitchFamily="18" charset="2"/>
              </a:rPr>
              <a:t></a:t>
            </a:r>
          </a:p>
        </p:txBody>
      </p:sp>
      <p:sp>
        <p:nvSpPr>
          <p:cNvPr id="819214" name="Text Box 14"/>
          <p:cNvSpPr txBox="1">
            <a:spLocks noChangeArrowheads="1"/>
          </p:cNvSpPr>
          <p:nvPr/>
        </p:nvSpPr>
        <p:spPr bwMode="auto">
          <a:xfrm>
            <a:off x="265113" y="6605588"/>
            <a:ext cx="293687" cy="274637"/>
          </a:xfrm>
          <a:prstGeom prst="rect">
            <a:avLst/>
          </a:prstGeom>
          <a:noFill/>
          <a:ln w="9525" algn="ctr">
            <a:noFill/>
            <a:miter lim="800000"/>
            <a:headEnd/>
            <a:tailEnd/>
          </a:ln>
        </p:spPr>
        <p:txBody>
          <a:bodyPr wrap="none"/>
          <a:lstStyle/>
          <a:p>
            <a:r>
              <a:rPr lang="en-US">
                <a:solidFill>
                  <a:srgbClr val="969696"/>
                </a:solidFill>
                <a:sym typeface="Wingdings 2" pitchFamily="18" charset="2"/>
              </a:rPr>
              <a:t></a:t>
            </a:r>
          </a:p>
        </p:txBody>
      </p:sp>
      <p:sp>
        <p:nvSpPr>
          <p:cNvPr id="819215" name="Text Box 15"/>
          <p:cNvSpPr txBox="1">
            <a:spLocks noChangeArrowheads="1"/>
          </p:cNvSpPr>
          <p:nvPr/>
        </p:nvSpPr>
        <p:spPr bwMode="auto">
          <a:xfrm>
            <a:off x="357188" y="6605588"/>
            <a:ext cx="293687" cy="274637"/>
          </a:xfrm>
          <a:prstGeom prst="rect">
            <a:avLst/>
          </a:prstGeom>
          <a:noFill/>
          <a:ln w="9525" algn="ctr">
            <a:noFill/>
            <a:miter lim="800000"/>
            <a:headEnd/>
            <a:tailEnd/>
          </a:ln>
        </p:spPr>
        <p:txBody>
          <a:bodyPr wrap="none"/>
          <a:lstStyle/>
          <a:p>
            <a:r>
              <a:rPr lang="en-US">
                <a:solidFill>
                  <a:srgbClr val="969696"/>
                </a:solidFill>
                <a:sym typeface="Wingdings 2" pitchFamily="18" charset="2"/>
              </a:rPr>
              <a:t></a:t>
            </a:r>
          </a:p>
        </p:txBody>
      </p:sp>
    </p:spTree>
    <p:extLst>
      <p:ext uri="{BB962C8B-B14F-4D97-AF65-F5344CB8AC3E}">
        <p14:creationId xmlns:p14="http://schemas.microsoft.com/office/powerpoint/2010/main" val="32401698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819202"/>
                                        </p:tgtEl>
                                        <p:attrNameLst>
                                          <p:attrName>style.visibility</p:attrName>
                                        </p:attrNameLst>
                                      </p:cBhvr>
                                      <p:to>
                                        <p:strVal val="visible"/>
                                      </p:to>
                                    </p:set>
                                    <p:animEffect transition="in" filter="fade">
                                      <p:cBhvr>
                                        <p:cTn id="7" dur="1000"/>
                                        <p:tgtEl>
                                          <p:spTgt spid="819202"/>
                                        </p:tgtEl>
                                      </p:cBhvr>
                                    </p:animEffect>
                                    <p:anim calcmode="lin" valueType="num">
                                      <p:cBhvr>
                                        <p:cTn id="8" dur="1000" fill="hold"/>
                                        <p:tgtEl>
                                          <p:spTgt spid="819202"/>
                                        </p:tgtEl>
                                        <p:attrNameLst>
                                          <p:attrName>ppt_x</p:attrName>
                                        </p:attrNameLst>
                                      </p:cBhvr>
                                      <p:tavLst>
                                        <p:tav tm="0">
                                          <p:val>
                                            <p:strVal val="#ppt_x"/>
                                          </p:val>
                                        </p:tav>
                                        <p:tav tm="100000">
                                          <p:val>
                                            <p:strVal val="#ppt_x"/>
                                          </p:val>
                                        </p:tav>
                                      </p:tavLst>
                                    </p:anim>
                                    <p:anim calcmode="lin" valueType="num">
                                      <p:cBhvr>
                                        <p:cTn id="9" dur="900" decel="100000" fill="hold"/>
                                        <p:tgtEl>
                                          <p:spTgt spid="81920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19202"/>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819210">
                                            <p:txEl>
                                              <p:charRg st="0" end="0"/>
                                            </p:txEl>
                                          </p:spTgt>
                                        </p:tgtEl>
                                        <p:attrNameLst>
                                          <p:attrName>style.visibility</p:attrName>
                                        </p:attrNameLst>
                                      </p:cBhvr>
                                      <p:to>
                                        <p:strVal val="visible"/>
                                      </p:to>
                                    </p:set>
                                    <p:animEffect transition="in" filter="fade">
                                      <p:cBhvr>
                                        <p:cTn id="13" dur="1000"/>
                                        <p:tgtEl>
                                          <p:spTgt spid="819210">
                                            <p:txEl>
                                              <p:charRg st="0" end="0"/>
                                            </p:txEl>
                                          </p:spTgt>
                                        </p:tgtEl>
                                      </p:cBhvr>
                                    </p:animEffect>
                                    <p:anim calcmode="lin" valueType="num">
                                      <p:cBhvr>
                                        <p:cTn id="14" dur="1000" fill="hold"/>
                                        <p:tgtEl>
                                          <p:spTgt spid="819210">
                                            <p:txEl>
                                              <p:charRg st="0" end="0"/>
                                            </p:txEl>
                                          </p:spTgt>
                                        </p:tgtEl>
                                        <p:attrNameLst>
                                          <p:attrName>ppt_x</p:attrName>
                                        </p:attrNameLst>
                                      </p:cBhvr>
                                      <p:tavLst>
                                        <p:tav tm="0">
                                          <p:val>
                                            <p:strVal val="#ppt_x"/>
                                          </p:val>
                                        </p:tav>
                                        <p:tav tm="100000">
                                          <p:val>
                                            <p:strVal val="#ppt_x"/>
                                          </p:val>
                                        </p:tav>
                                      </p:tavLst>
                                    </p:anim>
                                    <p:anim calcmode="lin" valueType="num">
                                      <p:cBhvr>
                                        <p:cTn id="15" dur="900" decel="100000" fill="hold"/>
                                        <p:tgtEl>
                                          <p:spTgt spid="819210">
                                            <p:txEl>
                                              <p:charRg st="0" end="0"/>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19210">
                                            <p:txEl>
                                              <p:charRg st="0" end="0"/>
                                            </p:txEl>
                                          </p:spTgt>
                                        </p:tgtEl>
                                        <p:attrNameLst>
                                          <p:attrName>ppt_y</p:attrName>
                                        </p:attrNameLst>
                                      </p:cBhvr>
                                      <p:tavLst>
                                        <p:tav tm="0">
                                          <p:val>
                                            <p:strVal val="#ppt_y-.03"/>
                                          </p:val>
                                        </p:tav>
                                        <p:tav tm="100000">
                                          <p:val>
                                            <p:strVal val="#ppt_y"/>
                                          </p:val>
                                        </p:tav>
                                      </p:tavLst>
                                    </p:anim>
                                  </p:childTnLst>
                                </p:cTn>
                              </p:par>
                              <p:par>
                                <p:cTn id="17" presetID="55" presetClass="entr" presetSubtype="0" fill="hold" nodeType="withEffect">
                                  <p:stCondLst>
                                    <p:cond delay="0"/>
                                  </p:stCondLst>
                                  <p:childTnLst>
                                    <p:set>
                                      <p:cBhvr>
                                        <p:cTn id="18" dur="1" fill="hold">
                                          <p:stCondLst>
                                            <p:cond delay="0"/>
                                          </p:stCondLst>
                                        </p:cTn>
                                        <p:tgtEl>
                                          <p:spTgt spid="819208"/>
                                        </p:tgtEl>
                                        <p:attrNameLst>
                                          <p:attrName>style.visibility</p:attrName>
                                        </p:attrNameLst>
                                      </p:cBhvr>
                                      <p:to>
                                        <p:strVal val="visible"/>
                                      </p:to>
                                    </p:set>
                                    <p:anim calcmode="lin" valueType="num">
                                      <p:cBhvr>
                                        <p:cTn id="19" dur="800" fill="hold"/>
                                        <p:tgtEl>
                                          <p:spTgt spid="819208"/>
                                        </p:tgtEl>
                                        <p:attrNameLst>
                                          <p:attrName>ppt_w</p:attrName>
                                        </p:attrNameLst>
                                      </p:cBhvr>
                                      <p:tavLst>
                                        <p:tav tm="0">
                                          <p:val>
                                            <p:strVal val="#ppt_w*0.70"/>
                                          </p:val>
                                        </p:tav>
                                        <p:tav tm="100000">
                                          <p:val>
                                            <p:strVal val="#ppt_w"/>
                                          </p:val>
                                        </p:tav>
                                      </p:tavLst>
                                    </p:anim>
                                    <p:anim calcmode="lin" valueType="num">
                                      <p:cBhvr>
                                        <p:cTn id="20" dur="800" fill="hold"/>
                                        <p:tgtEl>
                                          <p:spTgt spid="819208"/>
                                        </p:tgtEl>
                                        <p:attrNameLst>
                                          <p:attrName>ppt_h</p:attrName>
                                        </p:attrNameLst>
                                      </p:cBhvr>
                                      <p:tavLst>
                                        <p:tav tm="0">
                                          <p:val>
                                            <p:strVal val="#ppt_h"/>
                                          </p:val>
                                        </p:tav>
                                        <p:tav tm="100000">
                                          <p:val>
                                            <p:strVal val="#ppt_h"/>
                                          </p:val>
                                        </p:tav>
                                      </p:tavLst>
                                    </p:anim>
                                    <p:animEffect transition="in" filter="fade">
                                      <p:cBhvr>
                                        <p:cTn id="21" dur="800"/>
                                        <p:tgtEl>
                                          <p:spTgt spid="819208"/>
                                        </p:tgtEl>
                                      </p:cBhvr>
                                    </p:animEffect>
                                  </p:childTnLst>
                                </p:cTn>
                              </p:par>
                            </p:childTnLst>
                          </p:cTn>
                        </p:par>
                      </p:childTnLst>
                    </p:cTn>
                  </p:par>
                  <p:par>
                    <p:cTn id="22" fill="hold">
                      <p:stCondLst>
                        <p:cond delay="indefinite"/>
                      </p:stCondLst>
                      <p:childTnLst>
                        <p:par>
                          <p:cTn id="23" fill="hold">
                            <p:stCondLst>
                              <p:cond delay="0"/>
                            </p:stCondLst>
                            <p:childTnLst>
                              <p:par>
                                <p:cTn id="24" presetID="27" presetClass="entr" presetSubtype="0" fill="hold" grpId="0" nodeType="clickEffect">
                                  <p:stCondLst>
                                    <p:cond delay="0"/>
                                  </p:stCondLst>
                                  <p:iterate type="lt">
                                    <p:tmPct val="44186"/>
                                  </p:iterate>
                                  <p:childTnLst>
                                    <p:set>
                                      <p:cBhvr>
                                        <p:cTn id="25" dur="1" fill="hold">
                                          <p:stCondLst>
                                            <p:cond delay="0"/>
                                          </p:stCondLst>
                                        </p:cTn>
                                        <p:tgtEl>
                                          <p:spTgt spid="819207">
                                            <p:txEl>
                                              <p:pRg st="1" end="1"/>
                                            </p:txEl>
                                          </p:spTgt>
                                        </p:tgtEl>
                                        <p:attrNameLst>
                                          <p:attrName>style.visibility</p:attrName>
                                        </p:attrNameLst>
                                      </p:cBhvr>
                                      <p:to>
                                        <p:strVal val="visible"/>
                                      </p:to>
                                    </p:set>
                                    <p:anim calcmode="discrete" valueType="clr">
                                      <p:cBhvr override="childStyle">
                                        <p:cTn id="26" dur="80"/>
                                        <p:tgtEl>
                                          <p:spTgt spid="819207">
                                            <p:txEl>
                                              <p:pRg st="1" end="1"/>
                                            </p:txEl>
                                          </p:spTgt>
                                        </p:tgtEl>
                                        <p:attrNameLst>
                                          <p:attrName>style.color</p:attrName>
                                        </p:attrNameLst>
                                      </p:cBhvr>
                                      <p:tavLst>
                                        <p:tav tm="0">
                                          <p:val>
                                            <p:clrVal>
                                              <a:schemeClr val="tx1"/>
                                            </p:clrVal>
                                          </p:val>
                                        </p:tav>
                                        <p:tav tm="50000">
                                          <p:val>
                                            <p:clrVal>
                                              <a:srgbClr val="B2B2B2"/>
                                            </p:clrVal>
                                          </p:val>
                                        </p:tav>
                                      </p:tavLst>
                                    </p:anim>
                                    <p:anim calcmode="discrete" valueType="clr">
                                      <p:cBhvr>
                                        <p:cTn id="27" dur="80"/>
                                        <p:tgtEl>
                                          <p:spTgt spid="819207">
                                            <p:txEl>
                                              <p:pRg st="1" end="1"/>
                                            </p:txEl>
                                          </p:spTgt>
                                        </p:tgtEl>
                                        <p:attrNameLst>
                                          <p:attrName>fillcolor</p:attrName>
                                        </p:attrNameLst>
                                      </p:cBhvr>
                                      <p:tavLst>
                                        <p:tav tm="0">
                                          <p:val>
                                            <p:clrVal>
                                              <a:schemeClr val="accent2"/>
                                            </p:clrVal>
                                          </p:val>
                                        </p:tav>
                                        <p:tav tm="50000">
                                          <p:val>
                                            <p:clrVal>
                                              <a:schemeClr val="hlink"/>
                                            </p:clrVal>
                                          </p:val>
                                        </p:tav>
                                      </p:tavLst>
                                    </p:anim>
                                    <p:set>
                                      <p:cBhvr>
                                        <p:cTn id="28" dur="80"/>
                                        <p:tgtEl>
                                          <p:spTgt spid="819207">
                                            <p:txEl>
                                              <p:pRg st="1" end="1"/>
                                            </p:txEl>
                                          </p:spTgt>
                                        </p:tgtEl>
                                        <p:attrNameLst>
                                          <p:attrName>fill.type</p:attrName>
                                        </p:attrNameLst>
                                      </p:cBhvr>
                                      <p:to>
                                        <p:strVal val="solid"/>
                                      </p:to>
                                    </p:set>
                                  </p:childTnLst>
                                </p:cTn>
                              </p:par>
                            </p:childTnLst>
                          </p:cTn>
                        </p:par>
                      </p:childTnLst>
                    </p:cTn>
                  </p:par>
                  <p:par>
                    <p:cTn id="29" fill="hold">
                      <p:stCondLst>
                        <p:cond delay="indefinite"/>
                      </p:stCondLst>
                      <p:childTnLst>
                        <p:par>
                          <p:cTn id="30" fill="hold">
                            <p:stCondLst>
                              <p:cond delay="0"/>
                            </p:stCondLst>
                            <p:childTnLst>
                              <p:par>
                                <p:cTn id="31" presetID="27" presetClass="entr" presetSubtype="0" fill="hold" grpId="0" nodeType="clickEffect">
                                  <p:stCondLst>
                                    <p:cond delay="0"/>
                                  </p:stCondLst>
                                  <p:iterate type="lt">
                                    <p:tmPct val="44186"/>
                                  </p:iterate>
                                  <p:childTnLst>
                                    <p:set>
                                      <p:cBhvr>
                                        <p:cTn id="32" dur="1" fill="hold">
                                          <p:stCondLst>
                                            <p:cond delay="0"/>
                                          </p:stCondLst>
                                        </p:cTn>
                                        <p:tgtEl>
                                          <p:spTgt spid="819207">
                                            <p:txEl>
                                              <p:pRg st="2" end="2"/>
                                            </p:txEl>
                                          </p:spTgt>
                                        </p:tgtEl>
                                        <p:attrNameLst>
                                          <p:attrName>style.visibility</p:attrName>
                                        </p:attrNameLst>
                                      </p:cBhvr>
                                      <p:to>
                                        <p:strVal val="visible"/>
                                      </p:to>
                                    </p:set>
                                    <p:anim calcmode="discrete" valueType="clr">
                                      <p:cBhvr override="childStyle">
                                        <p:cTn id="33" dur="80"/>
                                        <p:tgtEl>
                                          <p:spTgt spid="819207">
                                            <p:txEl>
                                              <p:pRg st="2" end="2"/>
                                            </p:txEl>
                                          </p:spTgt>
                                        </p:tgtEl>
                                        <p:attrNameLst>
                                          <p:attrName>style.color</p:attrName>
                                        </p:attrNameLst>
                                      </p:cBhvr>
                                      <p:tavLst>
                                        <p:tav tm="0">
                                          <p:val>
                                            <p:clrVal>
                                              <a:schemeClr val="tx1"/>
                                            </p:clrVal>
                                          </p:val>
                                        </p:tav>
                                        <p:tav tm="50000">
                                          <p:val>
                                            <p:clrVal>
                                              <a:srgbClr val="B2B2B2"/>
                                            </p:clrVal>
                                          </p:val>
                                        </p:tav>
                                      </p:tavLst>
                                    </p:anim>
                                    <p:anim calcmode="discrete" valueType="clr">
                                      <p:cBhvr>
                                        <p:cTn id="34" dur="80"/>
                                        <p:tgtEl>
                                          <p:spTgt spid="819207">
                                            <p:txEl>
                                              <p:pRg st="2" end="2"/>
                                            </p:txEl>
                                          </p:spTgt>
                                        </p:tgtEl>
                                        <p:attrNameLst>
                                          <p:attrName>fillcolor</p:attrName>
                                        </p:attrNameLst>
                                      </p:cBhvr>
                                      <p:tavLst>
                                        <p:tav tm="0">
                                          <p:val>
                                            <p:clrVal>
                                              <a:schemeClr val="accent2"/>
                                            </p:clrVal>
                                          </p:val>
                                        </p:tav>
                                        <p:tav tm="50000">
                                          <p:val>
                                            <p:clrVal>
                                              <a:schemeClr val="hlink"/>
                                            </p:clrVal>
                                          </p:val>
                                        </p:tav>
                                      </p:tavLst>
                                    </p:anim>
                                    <p:set>
                                      <p:cBhvr>
                                        <p:cTn id="35" dur="80"/>
                                        <p:tgtEl>
                                          <p:spTgt spid="819207">
                                            <p:txEl>
                                              <p:pRg st="2" end="2"/>
                                            </p:txEl>
                                          </p:spTgt>
                                        </p:tgtEl>
                                        <p:attrNameLst>
                                          <p:attrName>fill.type</p:attrName>
                                        </p:attrNameLst>
                                      </p:cBhvr>
                                      <p:to>
                                        <p:strVal val="solid"/>
                                      </p:to>
                                    </p:set>
                                  </p:childTnLst>
                                </p:cTn>
                              </p:par>
                              <p:par>
                                <p:cTn id="36" presetID="10" presetClass="exit" presetSubtype="0" fill="hold" grpId="0" nodeType="withEffect">
                                  <p:stCondLst>
                                    <p:cond delay="0"/>
                                  </p:stCondLst>
                                  <p:childTnLst>
                                    <p:animEffect transition="out" filter="fade">
                                      <p:cBhvr>
                                        <p:cTn id="37" dur="500"/>
                                        <p:tgtEl>
                                          <p:spTgt spid="819215"/>
                                        </p:tgtEl>
                                      </p:cBhvr>
                                    </p:animEffect>
                                    <p:set>
                                      <p:cBhvr>
                                        <p:cTn id="38" dur="1" fill="hold">
                                          <p:stCondLst>
                                            <p:cond delay="499"/>
                                          </p:stCondLst>
                                        </p:cTn>
                                        <p:tgtEl>
                                          <p:spTgt spid="81921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7" presetClass="entr" presetSubtype="0" fill="hold" grpId="0" nodeType="clickEffect">
                                  <p:stCondLst>
                                    <p:cond delay="0"/>
                                  </p:stCondLst>
                                  <p:iterate type="lt">
                                    <p:tmPct val="44186"/>
                                  </p:iterate>
                                  <p:childTnLst>
                                    <p:set>
                                      <p:cBhvr>
                                        <p:cTn id="42" dur="1" fill="hold">
                                          <p:stCondLst>
                                            <p:cond delay="0"/>
                                          </p:stCondLst>
                                        </p:cTn>
                                        <p:tgtEl>
                                          <p:spTgt spid="819207">
                                            <p:txEl>
                                              <p:pRg st="3" end="3"/>
                                            </p:txEl>
                                          </p:spTgt>
                                        </p:tgtEl>
                                        <p:attrNameLst>
                                          <p:attrName>style.visibility</p:attrName>
                                        </p:attrNameLst>
                                      </p:cBhvr>
                                      <p:to>
                                        <p:strVal val="visible"/>
                                      </p:to>
                                    </p:set>
                                    <p:anim calcmode="discrete" valueType="clr">
                                      <p:cBhvr override="childStyle">
                                        <p:cTn id="43" dur="80"/>
                                        <p:tgtEl>
                                          <p:spTgt spid="819207">
                                            <p:txEl>
                                              <p:pRg st="3" end="3"/>
                                            </p:txEl>
                                          </p:spTgt>
                                        </p:tgtEl>
                                        <p:attrNameLst>
                                          <p:attrName>style.color</p:attrName>
                                        </p:attrNameLst>
                                      </p:cBhvr>
                                      <p:tavLst>
                                        <p:tav tm="0">
                                          <p:val>
                                            <p:clrVal>
                                              <a:schemeClr val="tx1"/>
                                            </p:clrVal>
                                          </p:val>
                                        </p:tav>
                                        <p:tav tm="50000">
                                          <p:val>
                                            <p:clrVal>
                                              <a:srgbClr val="B2B2B2"/>
                                            </p:clrVal>
                                          </p:val>
                                        </p:tav>
                                      </p:tavLst>
                                    </p:anim>
                                    <p:anim calcmode="discrete" valueType="clr">
                                      <p:cBhvr>
                                        <p:cTn id="44" dur="80"/>
                                        <p:tgtEl>
                                          <p:spTgt spid="819207">
                                            <p:txEl>
                                              <p:pRg st="3" end="3"/>
                                            </p:txEl>
                                          </p:spTgt>
                                        </p:tgtEl>
                                        <p:attrNameLst>
                                          <p:attrName>fillcolor</p:attrName>
                                        </p:attrNameLst>
                                      </p:cBhvr>
                                      <p:tavLst>
                                        <p:tav tm="0">
                                          <p:val>
                                            <p:clrVal>
                                              <a:schemeClr val="accent2"/>
                                            </p:clrVal>
                                          </p:val>
                                        </p:tav>
                                        <p:tav tm="50000">
                                          <p:val>
                                            <p:clrVal>
                                              <a:schemeClr val="hlink"/>
                                            </p:clrVal>
                                          </p:val>
                                        </p:tav>
                                      </p:tavLst>
                                    </p:anim>
                                    <p:set>
                                      <p:cBhvr>
                                        <p:cTn id="45" dur="80"/>
                                        <p:tgtEl>
                                          <p:spTgt spid="819207">
                                            <p:txEl>
                                              <p:pRg st="3" end="3"/>
                                            </p:txEl>
                                          </p:spTgt>
                                        </p:tgtEl>
                                        <p:attrNameLst>
                                          <p:attrName>fill.type</p:attrName>
                                        </p:attrNameLst>
                                      </p:cBhvr>
                                      <p:to>
                                        <p:strVal val="solid"/>
                                      </p:to>
                                    </p:set>
                                  </p:childTnLst>
                                </p:cTn>
                              </p:par>
                              <p:par>
                                <p:cTn id="46" presetID="10" presetClass="exit" presetSubtype="0" fill="hold" grpId="0" nodeType="withEffect">
                                  <p:stCondLst>
                                    <p:cond delay="0"/>
                                  </p:stCondLst>
                                  <p:childTnLst>
                                    <p:animEffect transition="out" filter="fade">
                                      <p:cBhvr>
                                        <p:cTn id="47" dur="500"/>
                                        <p:tgtEl>
                                          <p:spTgt spid="819214"/>
                                        </p:tgtEl>
                                      </p:cBhvr>
                                    </p:animEffect>
                                    <p:set>
                                      <p:cBhvr>
                                        <p:cTn id="48" dur="1" fill="hold">
                                          <p:stCondLst>
                                            <p:cond delay="499"/>
                                          </p:stCondLst>
                                        </p:cTn>
                                        <p:tgtEl>
                                          <p:spTgt spid="819214"/>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7" presetClass="entr" presetSubtype="0" fill="hold" grpId="0" nodeType="clickEffect">
                                  <p:stCondLst>
                                    <p:cond delay="0"/>
                                  </p:stCondLst>
                                  <p:iterate type="lt">
                                    <p:tmPct val="44186"/>
                                  </p:iterate>
                                  <p:childTnLst>
                                    <p:set>
                                      <p:cBhvr>
                                        <p:cTn id="52" dur="1" fill="hold">
                                          <p:stCondLst>
                                            <p:cond delay="0"/>
                                          </p:stCondLst>
                                        </p:cTn>
                                        <p:tgtEl>
                                          <p:spTgt spid="819207">
                                            <p:txEl>
                                              <p:pRg st="4" end="4"/>
                                            </p:txEl>
                                          </p:spTgt>
                                        </p:tgtEl>
                                        <p:attrNameLst>
                                          <p:attrName>style.visibility</p:attrName>
                                        </p:attrNameLst>
                                      </p:cBhvr>
                                      <p:to>
                                        <p:strVal val="visible"/>
                                      </p:to>
                                    </p:set>
                                    <p:anim calcmode="discrete" valueType="clr">
                                      <p:cBhvr override="childStyle">
                                        <p:cTn id="53" dur="80"/>
                                        <p:tgtEl>
                                          <p:spTgt spid="819207">
                                            <p:txEl>
                                              <p:pRg st="4" end="4"/>
                                            </p:txEl>
                                          </p:spTgt>
                                        </p:tgtEl>
                                        <p:attrNameLst>
                                          <p:attrName>style.color</p:attrName>
                                        </p:attrNameLst>
                                      </p:cBhvr>
                                      <p:tavLst>
                                        <p:tav tm="0">
                                          <p:val>
                                            <p:clrVal>
                                              <a:schemeClr val="tx1"/>
                                            </p:clrVal>
                                          </p:val>
                                        </p:tav>
                                        <p:tav tm="50000">
                                          <p:val>
                                            <p:clrVal>
                                              <a:srgbClr val="B2B2B2"/>
                                            </p:clrVal>
                                          </p:val>
                                        </p:tav>
                                      </p:tavLst>
                                    </p:anim>
                                    <p:anim calcmode="discrete" valueType="clr">
                                      <p:cBhvr>
                                        <p:cTn id="54" dur="80"/>
                                        <p:tgtEl>
                                          <p:spTgt spid="819207">
                                            <p:txEl>
                                              <p:pRg st="4" end="4"/>
                                            </p:txEl>
                                          </p:spTgt>
                                        </p:tgtEl>
                                        <p:attrNameLst>
                                          <p:attrName>fillcolor</p:attrName>
                                        </p:attrNameLst>
                                      </p:cBhvr>
                                      <p:tavLst>
                                        <p:tav tm="0">
                                          <p:val>
                                            <p:clrVal>
                                              <a:schemeClr val="accent2"/>
                                            </p:clrVal>
                                          </p:val>
                                        </p:tav>
                                        <p:tav tm="50000">
                                          <p:val>
                                            <p:clrVal>
                                              <a:schemeClr val="hlink"/>
                                            </p:clrVal>
                                          </p:val>
                                        </p:tav>
                                      </p:tavLst>
                                    </p:anim>
                                    <p:set>
                                      <p:cBhvr>
                                        <p:cTn id="55" dur="80"/>
                                        <p:tgtEl>
                                          <p:spTgt spid="819207">
                                            <p:txEl>
                                              <p:pRg st="4" end="4"/>
                                            </p:txEl>
                                          </p:spTgt>
                                        </p:tgtEl>
                                        <p:attrNameLst>
                                          <p:attrName>fill.type</p:attrName>
                                        </p:attrNameLst>
                                      </p:cBhvr>
                                      <p:to>
                                        <p:strVal val="solid"/>
                                      </p:to>
                                    </p:set>
                                  </p:childTnLst>
                                </p:cTn>
                              </p:par>
                              <p:par>
                                <p:cTn id="56" presetID="10" presetClass="exit" presetSubtype="0" fill="hold" grpId="0" nodeType="withEffect">
                                  <p:stCondLst>
                                    <p:cond delay="0"/>
                                  </p:stCondLst>
                                  <p:childTnLst>
                                    <p:animEffect transition="out" filter="fade">
                                      <p:cBhvr>
                                        <p:cTn id="57" dur="500"/>
                                        <p:tgtEl>
                                          <p:spTgt spid="819213"/>
                                        </p:tgtEl>
                                      </p:cBhvr>
                                    </p:animEffect>
                                    <p:set>
                                      <p:cBhvr>
                                        <p:cTn id="58" dur="1" fill="hold">
                                          <p:stCondLst>
                                            <p:cond delay="499"/>
                                          </p:stCondLst>
                                        </p:cTn>
                                        <p:tgtEl>
                                          <p:spTgt spid="81921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7" presetClass="entr" presetSubtype="0" fill="hold" grpId="0" nodeType="clickEffect">
                                  <p:stCondLst>
                                    <p:cond delay="0"/>
                                  </p:stCondLst>
                                  <p:iterate type="lt">
                                    <p:tmPct val="44186"/>
                                  </p:iterate>
                                  <p:childTnLst>
                                    <p:set>
                                      <p:cBhvr>
                                        <p:cTn id="62" dur="1" fill="hold">
                                          <p:stCondLst>
                                            <p:cond delay="0"/>
                                          </p:stCondLst>
                                        </p:cTn>
                                        <p:tgtEl>
                                          <p:spTgt spid="819207">
                                            <p:txEl>
                                              <p:pRg st="5" end="5"/>
                                            </p:txEl>
                                          </p:spTgt>
                                        </p:tgtEl>
                                        <p:attrNameLst>
                                          <p:attrName>style.visibility</p:attrName>
                                        </p:attrNameLst>
                                      </p:cBhvr>
                                      <p:to>
                                        <p:strVal val="visible"/>
                                      </p:to>
                                    </p:set>
                                    <p:anim calcmode="discrete" valueType="clr">
                                      <p:cBhvr override="childStyle">
                                        <p:cTn id="63" dur="80"/>
                                        <p:tgtEl>
                                          <p:spTgt spid="819207">
                                            <p:txEl>
                                              <p:pRg st="5" end="5"/>
                                            </p:txEl>
                                          </p:spTgt>
                                        </p:tgtEl>
                                        <p:attrNameLst>
                                          <p:attrName>style.color</p:attrName>
                                        </p:attrNameLst>
                                      </p:cBhvr>
                                      <p:tavLst>
                                        <p:tav tm="0">
                                          <p:val>
                                            <p:clrVal>
                                              <a:schemeClr val="tx1"/>
                                            </p:clrVal>
                                          </p:val>
                                        </p:tav>
                                        <p:tav tm="50000">
                                          <p:val>
                                            <p:clrVal>
                                              <a:srgbClr val="B2B2B2"/>
                                            </p:clrVal>
                                          </p:val>
                                        </p:tav>
                                      </p:tavLst>
                                    </p:anim>
                                    <p:anim calcmode="discrete" valueType="clr">
                                      <p:cBhvr>
                                        <p:cTn id="64" dur="80"/>
                                        <p:tgtEl>
                                          <p:spTgt spid="819207">
                                            <p:txEl>
                                              <p:pRg st="5" end="5"/>
                                            </p:txEl>
                                          </p:spTgt>
                                        </p:tgtEl>
                                        <p:attrNameLst>
                                          <p:attrName>fillcolor</p:attrName>
                                        </p:attrNameLst>
                                      </p:cBhvr>
                                      <p:tavLst>
                                        <p:tav tm="0">
                                          <p:val>
                                            <p:clrVal>
                                              <a:schemeClr val="accent2"/>
                                            </p:clrVal>
                                          </p:val>
                                        </p:tav>
                                        <p:tav tm="50000">
                                          <p:val>
                                            <p:clrVal>
                                              <a:schemeClr val="hlink"/>
                                            </p:clrVal>
                                          </p:val>
                                        </p:tav>
                                      </p:tavLst>
                                    </p:anim>
                                    <p:set>
                                      <p:cBhvr>
                                        <p:cTn id="65" dur="80"/>
                                        <p:tgtEl>
                                          <p:spTgt spid="819207">
                                            <p:txEl>
                                              <p:pRg st="5" end="5"/>
                                            </p:txEl>
                                          </p:spTgt>
                                        </p:tgtEl>
                                        <p:attrNameLst>
                                          <p:attrName>fill.type</p:attrName>
                                        </p:attrNameLst>
                                      </p:cBhvr>
                                      <p:to>
                                        <p:strVal val="solid"/>
                                      </p:to>
                                    </p:set>
                                  </p:childTnLst>
                                </p:cTn>
                              </p:par>
                              <p:par>
                                <p:cTn id="66" presetID="10" presetClass="exit" presetSubtype="0" fill="hold" grpId="0" nodeType="withEffect">
                                  <p:stCondLst>
                                    <p:cond delay="0"/>
                                  </p:stCondLst>
                                  <p:childTnLst>
                                    <p:animEffect transition="out" filter="fade">
                                      <p:cBhvr>
                                        <p:cTn id="67" dur="500"/>
                                        <p:tgtEl>
                                          <p:spTgt spid="819212"/>
                                        </p:tgtEl>
                                      </p:cBhvr>
                                    </p:animEffect>
                                    <p:set>
                                      <p:cBhvr>
                                        <p:cTn id="68" dur="1" fill="hold">
                                          <p:stCondLst>
                                            <p:cond delay="499"/>
                                          </p:stCondLst>
                                        </p:cTn>
                                        <p:tgtEl>
                                          <p:spTgt spid="8192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07" grpId="0" build="p" bldLvl="2"/>
      <p:bldP spid="819212" grpId="0"/>
      <p:bldP spid="819213" grpId="0"/>
      <p:bldP spid="819214" grpId="0"/>
      <p:bldP spid="81921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8930" name="Rectangle 2"/>
          <p:cNvSpPr>
            <a:spLocks noGrp="1" noChangeArrowheads="1"/>
          </p:cNvSpPr>
          <p:nvPr>
            <p:ph type="title"/>
          </p:nvPr>
        </p:nvSpPr>
        <p:spPr>
          <a:noFill/>
          <a:ln/>
        </p:spPr>
        <p:txBody>
          <a:bodyPr/>
          <a:lstStyle/>
          <a:p>
            <a:r>
              <a:rPr lang="en-US"/>
              <a:t>PASS Theory</a:t>
            </a:r>
          </a:p>
        </p:txBody>
      </p:sp>
      <p:sp>
        <p:nvSpPr>
          <p:cNvPr id="1148931" name="Rectangle 3"/>
          <p:cNvSpPr>
            <a:spLocks noGrp="1" noChangeArrowheads="1"/>
          </p:cNvSpPr>
          <p:nvPr>
            <p:ph idx="1"/>
          </p:nvPr>
        </p:nvSpPr>
        <p:spPr>
          <a:xfrm>
            <a:off x="708025" y="1498600"/>
            <a:ext cx="7721600" cy="4368800"/>
          </a:xfrm>
          <a:noFill/>
          <a:ln/>
        </p:spPr>
        <p:txBody>
          <a:bodyPr/>
          <a:lstStyle/>
          <a:p>
            <a:r>
              <a:rPr lang="en-US" b="1" dirty="0">
                <a:solidFill>
                  <a:schemeClr val="tx1"/>
                </a:solidFill>
              </a:rPr>
              <a:t>Simultaneous</a:t>
            </a:r>
            <a:r>
              <a:rPr lang="en-US" dirty="0"/>
              <a:t> processing is a basic neurocognitive ability which we use to integrate stimuli into groups	</a:t>
            </a:r>
          </a:p>
          <a:p>
            <a:pPr lvl="1"/>
            <a:r>
              <a:rPr lang="en-US" dirty="0"/>
              <a:t>Stimuli are seen as a whole</a:t>
            </a:r>
          </a:p>
          <a:p>
            <a:pPr lvl="1"/>
            <a:r>
              <a:rPr lang="en-US" dirty="0"/>
              <a:t>Each piece must be  related to the others</a:t>
            </a:r>
          </a:p>
          <a:p>
            <a:pPr lvl="1"/>
            <a:r>
              <a:rPr lang="en-US" dirty="0"/>
              <a:t>Wechsler Nonverbal Scale</a:t>
            </a:r>
          </a:p>
          <a:p>
            <a:pPr lvl="1"/>
            <a:r>
              <a:rPr lang="en-US" dirty="0"/>
              <a:t>KABC Simultaneous Scale</a:t>
            </a:r>
          </a:p>
        </p:txBody>
      </p:sp>
      <p:sp>
        <p:nvSpPr>
          <p:cNvPr id="5" name="Slide Number Placeholder 4"/>
          <p:cNvSpPr>
            <a:spLocks noGrp="1"/>
          </p:cNvSpPr>
          <p:nvPr>
            <p:ph type="sldNum" sz="quarter" idx="12"/>
          </p:nvPr>
        </p:nvSpPr>
        <p:spPr/>
        <p:txBody>
          <a:bodyPr/>
          <a:lstStyle/>
          <a:p>
            <a:fld id="{7F2232BF-24DB-4302-942C-76985A5F4B1D}" type="slidenum">
              <a:rPr lang="en-US"/>
              <a:pPr/>
              <a:t>78</a:t>
            </a:fld>
            <a:endParaRPr lang="en-US"/>
          </a:p>
        </p:txBody>
      </p:sp>
    </p:spTree>
    <p:extLst>
      <p:ext uri="{BB962C8B-B14F-4D97-AF65-F5344CB8AC3E}">
        <p14:creationId xmlns:p14="http://schemas.microsoft.com/office/powerpoint/2010/main" val="423683132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CAS2: Rating Scale Simultaneous</a:t>
            </a:r>
          </a:p>
        </p:txBody>
      </p:sp>
      <p:sp>
        <p:nvSpPr>
          <p:cNvPr id="4" name="Slide Number Placeholder 3"/>
          <p:cNvSpPr>
            <a:spLocks noGrp="1"/>
          </p:cNvSpPr>
          <p:nvPr>
            <p:ph type="sldNum" sz="quarter" idx="12"/>
          </p:nvPr>
        </p:nvSpPr>
        <p:spPr/>
        <p:txBody>
          <a:bodyPr/>
          <a:lstStyle/>
          <a:p>
            <a:pPr>
              <a:defRPr/>
            </a:pPr>
            <a:fld id="{D95AB7BE-7518-4FC5-B061-EED165ADFA96}" type="slidenum">
              <a:rPr lang="en-US" smtClean="0"/>
              <a:pPr>
                <a:defRPr/>
              </a:pPr>
              <a:t>79</a:t>
            </a:fld>
            <a:endParaRPr lang="en-US"/>
          </a:p>
        </p:txBody>
      </p:sp>
      <p:pic>
        <p:nvPicPr>
          <p:cNvPr id="6553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5581"/>
          <a:stretch/>
        </p:blipFill>
        <p:spPr bwMode="auto">
          <a:xfrm>
            <a:off x="595443" y="1727383"/>
            <a:ext cx="7505700" cy="4155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54698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noFill/>
        </p:spPr>
        <p:txBody>
          <a:bodyPr>
            <a:normAutofit/>
          </a:bodyPr>
          <a:lstStyle/>
          <a:p>
            <a:r>
              <a:rPr lang="en-US" dirty="0"/>
              <a:t>CAS2 (Ages 5-18 yrs.)</a:t>
            </a:r>
          </a:p>
        </p:txBody>
      </p:sp>
      <p:grpSp>
        <p:nvGrpSpPr>
          <p:cNvPr id="11" name="Group 10"/>
          <p:cNvGrpSpPr/>
          <p:nvPr/>
        </p:nvGrpSpPr>
        <p:grpSpPr>
          <a:xfrm>
            <a:off x="4245059" y="3757450"/>
            <a:ext cx="1639018" cy="2528247"/>
            <a:chOff x="640991" y="1427219"/>
            <a:chExt cx="2865824" cy="3657600"/>
          </a:xfrm>
        </p:grpSpPr>
        <p:pic>
          <p:nvPicPr>
            <p:cNvPr id="12" name="Picture 4" descr="C:\Users\Jack Naglieri\Documents\All Master Files\CAS2 PRO ED\CAS2 Covers FINAL\CAS2cov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626" y="1427219"/>
              <a:ext cx="2743200" cy="3657600"/>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pic>
          <p:nvPicPr>
            <p:cNvPr id="13" name="Picture 4" descr="C:\Users\Jack Naglieri\Documents\All Master Files\CAS2 PRO ED\CAS2 Covers FINAL\CAS2cover.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87626" y="4519847"/>
              <a:ext cx="2743200" cy="40581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640991" y="4557422"/>
              <a:ext cx="2865824" cy="338834"/>
            </a:xfrm>
            <a:prstGeom prst="rect">
              <a:avLst/>
            </a:prstGeom>
            <a:noFill/>
            <a:ln>
              <a:noFill/>
            </a:ln>
          </p:spPr>
          <p:txBody>
            <a:bodyPr wrap="none" rtlCol="0">
              <a:spAutoFit/>
            </a:bodyPr>
            <a:lstStyle/>
            <a:p>
              <a:pPr algn="ctr"/>
              <a:r>
                <a:rPr lang="en-US" sz="1200" dirty="0">
                  <a:solidFill>
                    <a:schemeClr val="bg1"/>
                  </a:solidFill>
                  <a:latin typeface="Arial" panose="020B0604020202020204" pitchFamily="34" charset="0"/>
                  <a:cs typeface="Arial" panose="020B0604020202020204" pitchFamily="34" charset="0"/>
                </a:rPr>
                <a:t>Interpretive Manual</a:t>
              </a:r>
            </a:p>
          </p:txBody>
        </p:sp>
      </p:grpSp>
      <p:pic>
        <p:nvPicPr>
          <p:cNvPr id="9"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2260" y="1314183"/>
            <a:ext cx="2324264" cy="30231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4" descr="CAS2cover - Windows Photo Viewe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3616998" y="1525272"/>
            <a:ext cx="1700115" cy="2600922"/>
          </a:xfrm>
          <a:prstGeom prst="rect">
            <a:avLst/>
          </a:prstGeom>
          <a:ln>
            <a:solidFill>
              <a:srgbClr val="0070C0"/>
            </a:solidFill>
          </a:ln>
        </p:spPr>
      </p:pic>
      <p:pic>
        <p:nvPicPr>
          <p:cNvPr id="2" name="Picture 1" descr="(no subject) - jnaglieri@gmail.com - Gmail - Mozilla Firefox"/>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l="31565" t="25517" r="31755" b="14483"/>
          <a:stretch/>
        </p:blipFill>
        <p:spPr>
          <a:xfrm>
            <a:off x="6038193" y="1741702"/>
            <a:ext cx="2668128" cy="3045522"/>
          </a:xfrm>
          <a:prstGeom prst="rect">
            <a:avLst/>
          </a:prstGeom>
        </p:spPr>
      </p:pic>
      <p:pic>
        <p:nvPicPr>
          <p:cNvPr id="4" name="Content Placeholder 3" descr="PRO-ED Inc. - Mozilla Firefox"/>
          <p:cNvPicPr>
            <a:picLocks noGrp="1" noChangeAspect="1"/>
          </p:cNvPicPr>
          <p:nvPr>
            <p:ph idx="1"/>
          </p:nvPr>
        </p:nvPicPr>
        <p:blipFill rotWithShape="1">
          <a:blip r:embed="rId9" cstate="print">
            <a:extLst>
              <a:ext uri="{BEBA8EAE-BF5A-486C-A8C5-ECC9F3942E4B}">
                <a14:imgProps xmlns:a14="http://schemas.microsoft.com/office/drawing/2010/main">
                  <a14:imgLayer r:embed="rId10">
                    <a14:imgEffect>
                      <a14:backgroundRemoval t="1724" b="95259" l="5686" r="95318"/>
                    </a14:imgEffect>
                  </a14:imgLayer>
                </a14:imgProps>
              </a:ext>
              <a:ext uri="{28A0092B-C50C-407E-A947-70E740481C1C}">
                <a14:useLocalDpi xmlns:a14="http://schemas.microsoft.com/office/drawing/2010/main" val="0"/>
              </a:ext>
            </a:extLst>
          </a:blip>
          <a:srcRect/>
          <a:stretch/>
        </p:blipFill>
        <p:spPr>
          <a:xfrm>
            <a:off x="287828" y="3757450"/>
            <a:ext cx="3007739" cy="2670137"/>
          </a:xfrm>
        </p:spPr>
      </p:pic>
    </p:spTree>
    <p:extLst>
      <p:ext uri="{BB962C8B-B14F-4D97-AF65-F5344CB8AC3E}">
        <p14:creationId xmlns:p14="http://schemas.microsoft.com/office/powerpoint/2010/main" val="6670595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3"/>
          <p:cNvSpPr>
            <a:spLocks noGrp="1" noChangeArrowheads="1"/>
          </p:cNvSpPr>
          <p:nvPr>
            <p:ph idx="1"/>
          </p:nvPr>
        </p:nvSpPr>
        <p:spPr>
          <a:xfrm>
            <a:off x="708025" y="1498600"/>
            <a:ext cx="3063875" cy="4368800"/>
          </a:xfrm>
        </p:spPr>
        <p:txBody>
          <a:bodyPr/>
          <a:lstStyle/>
          <a:p>
            <a:pPr eaLnBrk="1" hangingPunct="1"/>
            <a:r>
              <a:rPr lang="en-US" b="1"/>
              <a:t>Simultaneous</a:t>
            </a:r>
            <a:r>
              <a:rPr lang="en-US"/>
              <a:t> processing is what Gestalt psychology  was based on</a:t>
            </a:r>
          </a:p>
          <a:p>
            <a:pPr eaLnBrk="1" hangingPunct="1"/>
            <a:r>
              <a:rPr lang="en-US"/>
              <a:t>Seeing the whole</a:t>
            </a:r>
          </a:p>
        </p:txBody>
      </p:sp>
      <p:sp>
        <p:nvSpPr>
          <p:cNvPr id="193540" name="Slide Number Placeholder 4"/>
          <p:cNvSpPr>
            <a:spLocks noGrp="1"/>
          </p:cNvSpPr>
          <p:nvPr>
            <p:ph type="sldNum" sz="quarter" idx="12"/>
          </p:nvPr>
        </p:nvSpPr>
        <p:spPr bwMode="auto">
          <a:ln>
            <a:miter lim="800000"/>
            <a:headEnd/>
            <a:tailEnd/>
          </a:ln>
        </p:spPr>
        <p:txBody>
          <a:bodyPr wrap="square" lIns="91440" tIns="45720" rIns="91440" bIns="45720" numCol="1" anchorCtr="0" compatLnSpc="1">
            <a:prstTxWarp prst="textNoShape">
              <a:avLst/>
            </a:prstTxWarp>
          </a:bodyPr>
          <a:lstStyle/>
          <a:p>
            <a:pPr>
              <a:defRPr/>
            </a:pPr>
            <a:fld id="{F1C6758C-5DB7-4029-ACAB-906C7B110F49}" type="slidenum">
              <a:rPr lang="en-US" smtClean="0"/>
              <a:pPr>
                <a:defRPr/>
              </a:pPr>
              <a:t>80</a:t>
            </a:fld>
            <a:endParaRPr lang="en-US"/>
          </a:p>
        </p:txBody>
      </p:sp>
      <p:sp>
        <p:nvSpPr>
          <p:cNvPr id="1148930" name="Rectangle 2"/>
          <p:cNvSpPr>
            <a:spLocks noGrp="1" noChangeArrowheads="1"/>
          </p:cNvSpPr>
          <p:nvPr>
            <p:ph type="title"/>
          </p:nvPr>
        </p:nvSpPr>
        <p:spPr/>
        <p:txBody>
          <a:bodyPr/>
          <a:lstStyle/>
          <a:p>
            <a:pPr eaLnBrk="1" fontAlgn="auto" hangingPunct="1">
              <a:spcAft>
                <a:spcPts val="0"/>
              </a:spcAft>
              <a:defRPr/>
            </a:pPr>
            <a:r>
              <a:rPr lang="en-US"/>
              <a:t>PASS Theory</a:t>
            </a:r>
          </a:p>
        </p:txBody>
      </p:sp>
      <p:sp>
        <p:nvSpPr>
          <p:cNvPr id="2" name="Rectangle 1"/>
          <p:cNvSpPr/>
          <p:nvPr/>
        </p:nvSpPr>
        <p:spPr>
          <a:xfrm>
            <a:off x="4057650" y="1471613"/>
            <a:ext cx="4857750" cy="482917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4900613" y="2357438"/>
            <a:ext cx="1400175" cy="1400175"/>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6653213" y="2352675"/>
            <a:ext cx="1400175" cy="1400175"/>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4924421" y="4110094"/>
            <a:ext cx="1400175" cy="1400175"/>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6677021" y="4105331"/>
            <a:ext cx="1400175" cy="1400175"/>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5479250" y="3062315"/>
            <a:ext cx="2007400" cy="193196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0871656"/>
      </p:ext>
    </p:extLst>
  </p:cSld>
  <p:clrMapOvr>
    <a:masterClrMapping/>
  </p:clrMapOvr>
  <p:transition>
    <p:random/>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9954" name="Rectangle 2"/>
          <p:cNvSpPr>
            <a:spLocks noGrp="1" noChangeArrowheads="1"/>
          </p:cNvSpPr>
          <p:nvPr>
            <p:ph type="title"/>
          </p:nvPr>
        </p:nvSpPr>
        <p:spPr/>
        <p:txBody>
          <a:bodyPr/>
          <a:lstStyle/>
          <a:p>
            <a:pPr eaLnBrk="1" hangingPunct="1">
              <a:defRPr/>
            </a:pPr>
            <a:r>
              <a:rPr lang="en-US" dirty="0"/>
              <a:t>CAS2 Matrices</a:t>
            </a:r>
            <a:endParaRPr lang="en-US" dirty="0">
              <a:solidFill>
                <a:schemeClr val="accent2"/>
              </a:solidFill>
            </a:endParaRPr>
          </a:p>
        </p:txBody>
      </p:sp>
      <p:sp>
        <p:nvSpPr>
          <p:cNvPr id="40" name="Slide Number Placeholder 3"/>
          <p:cNvSpPr>
            <a:spLocks noGrp="1"/>
          </p:cNvSpPr>
          <p:nvPr>
            <p:ph type="sldNum" sz="quarter" idx="12"/>
          </p:nvPr>
        </p:nvSpPr>
        <p:spPr/>
        <p:txBody>
          <a:bodyPr/>
          <a:lstStyle/>
          <a:p>
            <a:pPr>
              <a:defRPr/>
            </a:pPr>
            <a:fld id="{A3C020CB-B798-40D8-958D-A7E525A1FAAB}" type="slidenum">
              <a:rPr lang="en-US"/>
              <a:pPr>
                <a:defRPr/>
              </a:pPr>
              <a:t>81</a:t>
            </a:fld>
            <a:endParaRPr lang="en-US"/>
          </a:p>
        </p:txBody>
      </p:sp>
      <p:sp>
        <p:nvSpPr>
          <p:cNvPr id="219141" name="Rectangle 3"/>
          <p:cNvSpPr>
            <a:spLocks noChangeArrowheads="1"/>
          </p:cNvSpPr>
          <p:nvPr/>
        </p:nvSpPr>
        <p:spPr bwMode="auto">
          <a:xfrm>
            <a:off x="838200" y="685800"/>
            <a:ext cx="7772400" cy="1143000"/>
          </a:xfrm>
          <a:prstGeom prst="rect">
            <a:avLst/>
          </a:prstGeom>
          <a:noFill/>
          <a:ln w="9525">
            <a:noFill/>
            <a:miter lim="800000"/>
            <a:headEnd/>
            <a:tailEnd/>
          </a:ln>
        </p:spPr>
        <p:txBody>
          <a:bodyPr wrap="none" anchor="ctr"/>
          <a:lstStyle/>
          <a:p>
            <a:endParaRPr lang="en-US"/>
          </a:p>
        </p:txBody>
      </p:sp>
      <p:sp>
        <p:nvSpPr>
          <p:cNvPr id="1149956" name="Rectangle 4"/>
          <p:cNvSpPr>
            <a:spLocks noChangeArrowheads="1"/>
          </p:cNvSpPr>
          <p:nvPr/>
        </p:nvSpPr>
        <p:spPr bwMode="auto">
          <a:xfrm>
            <a:off x="261938" y="1828800"/>
            <a:ext cx="1882254" cy="4114800"/>
          </a:xfrm>
          <a:prstGeom prst="rect">
            <a:avLst/>
          </a:prstGeom>
          <a:noFill/>
          <a:ln w="9525">
            <a:noFill/>
            <a:miter lim="800000"/>
            <a:headEnd/>
            <a:tailEnd/>
          </a:ln>
          <a:effectLst/>
        </p:spPr>
        <p:txBody>
          <a:bodyPr lIns="92075" tIns="46038" rIns="92075" bIns="46038"/>
          <a:lstStyle/>
          <a:p>
            <a:pPr algn="l" eaLnBrk="0" hangingPunct="0">
              <a:spcBef>
                <a:spcPct val="20000"/>
              </a:spcBef>
              <a:buClr>
                <a:srgbClr val="00FF00"/>
              </a:buClr>
              <a:buSzPct val="75000"/>
              <a:defRPr/>
            </a:pPr>
            <a:r>
              <a:rPr lang="en-US" sz="2800" b="0" dirty="0">
                <a:solidFill>
                  <a:schemeClr val="bg1"/>
                </a:solidFill>
                <a:latin typeface="Arial" charset="0"/>
              </a:rPr>
              <a:t>Child selects one of the options that best completes the matrix</a:t>
            </a:r>
          </a:p>
        </p:txBody>
      </p:sp>
      <p:pic>
        <p:nvPicPr>
          <p:cNvPr id="41"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306839" y="1842448"/>
            <a:ext cx="6550558" cy="42559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357303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2002" name="Rectangle 2"/>
          <p:cNvSpPr>
            <a:spLocks noGrp="1" noChangeArrowheads="1"/>
          </p:cNvSpPr>
          <p:nvPr>
            <p:ph type="title"/>
          </p:nvPr>
        </p:nvSpPr>
        <p:spPr/>
        <p:txBody>
          <a:bodyPr/>
          <a:lstStyle/>
          <a:p>
            <a:pPr eaLnBrk="1" hangingPunct="1">
              <a:defRPr/>
            </a:pPr>
            <a:r>
              <a:rPr lang="en-US" dirty="0"/>
              <a:t>CAS2 Verbal-Spatial Relations</a:t>
            </a:r>
            <a:endParaRPr lang="en-US" dirty="0">
              <a:solidFill>
                <a:schemeClr val="accent2"/>
              </a:solidFill>
            </a:endParaRPr>
          </a:p>
        </p:txBody>
      </p:sp>
      <p:sp>
        <p:nvSpPr>
          <p:cNvPr id="220165" name="Rectangle 3"/>
          <p:cNvSpPr>
            <a:spLocks noChangeArrowheads="1"/>
          </p:cNvSpPr>
          <p:nvPr/>
        </p:nvSpPr>
        <p:spPr bwMode="auto">
          <a:xfrm>
            <a:off x="838200" y="685800"/>
            <a:ext cx="7772400" cy="1143000"/>
          </a:xfrm>
          <a:prstGeom prst="rect">
            <a:avLst/>
          </a:prstGeom>
          <a:noFill/>
          <a:ln w="9525">
            <a:noFill/>
            <a:miter lim="800000"/>
            <a:headEnd/>
            <a:tailEnd/>
          </a:ln>
        </p:spPr>
        <p:txBody>
          <a:bodyPr wrap="none" anchor="ctr"/>
          <a:lstStyle/>
          <a:p>
            <a:endParaRPr lang="en-US"/>
          </a:p>
        </p:txBody>
      </p:sp>
      <p:sp>
        <p:nvSpPr>
          <p:cNvPr id="220166" name="Rectangle 4"/>
          <p:cNvSpPr>
            <a:spLocks noChangeArrowheads="1"/>
          </p:cNvSpPr>
          <p:nvPr/>
        </p:nvSpPr>
        <p:spPr bwMode="auto">
          <a:xfrm>
            <a:off x="990600" y="838200"/>
            <a:ext cx="7772400" cy="1143000"/>
          </a:xfrm>
          <a:prstGeom prst="rect">
            <a:avLst/>
          </a:prstGeom>
          <a:noFill/>
          <a:ln w="9525">
            <a:noFill/>
            <a:miter lim="800000"/>
            <a:headEnd/>
            <a:tailEnd/>
          </a:ln>
        </p:spPr>
        <p:txBody>
          <a:bodyPr wrap="none" anchor="ctr"/>
          <a:lstStyle/>
          <a:p>
            <a:endParaRPr lang="en-US"/>
          </a:p>
        </p:txBody>
      </p:sp>
      <p:pic>
        <p:nvPicPr>
          <p:cNvPr id="757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811" y="1257300"/>
            <a:ext cx="7591425" cy="5295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62000" y="6181725"/>
            <a:ext cx="7600950" cy="307777"/>
          </a:xfrm>
          <a:prstGeom prst="rect">
            <a:avLst/>
          </a:prstGeom>
          <a:solidFill>
            <a:schemeClr val="tx1"/>
          </a:solidFill>
        </p:spPr>
        <p:txBody>
          <a:bodyPr wrap="square" rtlCol="0">
            <a:spAutoFit/>
          </a:bodyPr>
          <a:lstStyle/>
          <a:p>
            <a:r>
              <a:rPr lang="en-US" sz="1400" dirty="0">
                <a:solidFill>
                  <a:schemeClr val="accent5">
                    <a:lumMod val="50000"/>
                  </a:schemeClr>
                </a:solidFill>
                <a:latin typeface="Calibri" panose="020F0502020204030204" pitchFamily="34" charset="0"/>
              </a:rPr>
              <a:t>Which picture shows a cross between two circles that is below a triangle between two squares.</a:t>
            </a:r>
          </a:p>
        </p:txBody>
      </p:sp>
    </p:spTree>
    <p:extLst>
      <p:ext uri="{BB962C8B-B14F-4D97-AF65-F5344CB8AC3E}">
        <p14:creationId xmlns:p14="http://schemas.microsoft.com/office/powerpoint/2010/main" val="104585651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7" name="Slide Number Placeholder 3"/>
          <p:cNvSpPr>
            <a:spLocks noGrp="1"/>
          </p:cNvSpPr>
          <p:nvPr>
            <p:ph type="sldNum" sz="quarter" idx="12"/>
          </p:nvPr>
        </p:nvSpPr>
        <p:spPr bwMode="auto">
          <a:ln>
            <a:miter lim="800000"/>
            <a:headEnd/>
            <a:tailEnd/>
          </a:ln>
        </p:spPr>
        <p:txBody>
          <a:bodyPr wrap="square" lIns="91440" tIns="45720" rIns="91440" bIns="45720" numCol="1" anchorCtr="0" compatLnSpc="1">
            <a:prstTxWarp prst="textNoShape">
              <a:avLst/>
            </a:prstTxWarp>
          </a:bodyPr>
          <a:lstStyle/>
          <a:p>
            <a:pPr>
              <a:defRPr/>
            </a:pPr>
            <a:fld id="{0C60B46E-5CC6-49CA-A35C-6BA9B9C7A8BF}" type="slidenum">
              <a:rPr lang="en-US" smtClean="0"/>
              <a:pPr>
                <a:defRPr/>
              </a:pPr>
              <a:t>83</a:t>
            </a:fld>
            <a:endParaRPr lang="en-US"/>
          </a:p>
        </p:txBody>
      </p:sp>
      <p:sp>
        <p:nvSpPr>
          <p:cNvPr id="1153026" name="Rectangle 2"/>
          <p:cNvSpPr>
            <a:spLocks noGrp="1" noChangeArrowheads="1"/>
          </p:cNvSpPr>
          <p:nvPr>
            <p:ph type="title"/>
          </p:nvPr>
        </p:nvSpPr>
        <p:spPr>
          <a:xfrm>
            <a:off x="914400" y="304800"/>
            <a:ext cx="3276600" cy="1600200"/>
          </a:xfrm>
        </p:spPr>
        <p:txBody>
          <a:bodyPr>
            <a:normAutofit fontScale="90000"/>
          </a:bodyPr>
          <a:lstStyle/>
          <a:p>
            <a:pPr eaLnBrk="1" fontAlgn="auto" hangingPunct="1">
              <a:spcAft>
                <a:spcPts val="0"/>
              </a:spcAft>
              <a:defRPr/>
            </a:pPr>
            <a:r>
              <a:rPr lang="en-US"/>
              <a:t>Numbers from 1 to 100</a:t>
            </a:r>
          </a:p>
        </p:txBody>
      </p:sp>
      <p:sp>
        <p:nvSpPr>
          <p:cNvPr id="197637" name="Rectangle 3"/>
          <p:cNvSpPr>
            <a:spLocks noChangeArrowheads="1"/>
          </p:cNvSpPr>
          <p:nvPr/>
        </p:nvSpPr>
        <p:spPr bwMode="auto">
          <a:xfrm>
            <a:off x="685800" y="2743200"/>
            <a:ext cx="3309938" cy="3276600"/>
          </a:xfrm>
          <a:prstGeom prst="rect">
            <a:avLst/>
          </a:prstGeom>
          <a:noFill/>
          <a:ln w="9525">
            <a:noFill/>
            <a:miter lim="800000"/>
            <a:headEnd/>
            <a:tailEnd/>
          </a:ln>
        </p:spPr>
        <p:txBody>
          <a:bodyPr lIns="92075" tIns="46038" rIns="92075" bIns="46038"/>
          <a:lstStyle/>
          <a:p>
            <a:pPr eaLnBrk="0" hangingPunct="0"/>
            <a:r>
              <a:rPr lang="en-US" sz="2800" b="0" dirty="0">
                <a:solidFill>
                  <a:schemeClr val="bg1"/>
                </a:solidFill>
                <a:latin typeface="Comic Sans MS" pitchFamily="66" charset="0"/>
              </a:rPr>
              <a:t>Simultaneous processing is facilitated by this work sheet</a:t>
            </a:r>
          </a:p>
        </p:txBody>
      </p:sp>
      <p:pic>
        <p:nvPicPr>
          <p:cNvPr id="197638" name="Picture 4" descr="mat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52888" y="228600"/>
            <a:ext cx="5032375" cy="6629400"/>
          </a:xfrm>
          <a:prstGeom prst="rect">
            <a:avLst/>
          </a:prstGeom>
          <a:noFill/>
          <a:ln w="9525">
            <a:noFill/>
            <a:miter lim="800000"/>
            <a:headEnd/>
            <a:tailEnd/>
          </a:ln>
        </p:spPr>
      </p:pic>
      <p:sp>
        <p:nvSpPr>
          <p:cNvPr id="1153029" name="Oval 5"/>
          <p:cNvSpPr>
            <a:spLocks noChangeArrowheads="1"/>
          </p:cNvSpPr>
          <p:nvPr/>
        </p:nvSpPr>
        <p:spPr bwMode="auto">
          <a:xfrm>
            <a:off x="4470400" y="1981200"/>
            <a:ext cx="762000" cy="4876800"/>
          </a:xfrm>
          <a:prstGeom prst="ellipse">
            <a:avLst/>
          </a:prstGeom>
          <a:noFill/>
          <a:ln w="38100">
            <a:solidFill>
              <a:srgbClr val="CC0000"/>
            </a:solidFill>
            <a:round/>
            <a:headEnd/>
            <a:tailEnd/>
          </a:ln>
        </p:spPr>
        <p:txBody>
          <a:bodyPr wrap="none" anchor="ctr"/>
          <a:lstStyle/>
          <a:p>
            <a:endParaRPr lang="en-US"/>
          </a:p>
        </p:txBody>
      </p:sp>
      <p:sp>
        <p:nvSpPr>
          <p:cNvPr id="1153030" name="Oval 6"/>
          <p:cNvSpPr>
            <a:spLocks noChangeArrowheads="1"/>
          </p:cNvSpPr>
          <p:nvPr/>
        </p:nvSpPr>
        <p:spPr bwMode="auto">
          <a:xfrm>
            <a:off x="6197600" y="1981200"/>
            <a:ext cx="762000" cy="4876800"/>
          </a:xfrm>
          <a:prstGeom prst="ellipse">
            <a:avLst/>
          </a:prstGeom>
          <a:noFill/>
          <a:ln w="38100">
            <a:solidFill>
              <a:srgbClr val="CC0000"/>
            </a:solidFill>
            <a:round/>
            <a:headEnd/>
            <a:tailEnd/>
          </a:ln>
        </p:spPr>
        <p:txBody>
          <a:bodyPr wrap="none" anchor="ctr"/>
          <a:lstStyle/>
          <a:p>
            <a:endParaRPr lang="en-US"/>
          </a:p>
        </p:txBody>
      </p:sp>
      <p:sp>
        <p:nvSpPr>
          <p:cNvPr id="1153031" name="Oval 7"/>
          <p:cNvSpPr>
            <a:spLocks noChangeArrowheads="1"/>
          </p:cNvSpPr>
          <p:nvPr/>
        </p:nvSpPr>
        <p:spPr bwMode="auto">
          <a:xfrm>
            <a:off x="7907338" y="1981200"/>
            <a:ext cx="762000" cy="4876800"/>
          </a:xfrm>
          <a:prstGeom prst="ellipse">
            <a:avLst/>
          </a:prstGeom>
          <a:noFill/>
          <a:ln w="38100">
            <a:solidFill>
              <a:srgbClr val="CC0000"/>
            </a:solidFill>
            <a:round/>
            <a:headEnd/>
            <a:tailEnd/>
          </a:ln>
        </p:spPr>
        <p:txBody>
          <a:bodyPr wrap="none" anchor="ctr"/>
          <a:lstStyle/>
          <a:p>
            <a:endParaRPr lang="en-US"/>
          </a:p>
        </p:txBody>
      </p:sp>
    </p:spTree>
    <p:extLst>
      <p:ext uri="{BB962C8B-B14F-4D97-AF65-F5344CB8AC3E}">
        <p14:creationId xmlns:p14="http://schemas.microsoft.com/office/powerpoint/2010/main" val="328281405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53029"/>
                                        </p:tgtEl>
                                        <p:attrNameLst>
                                          <p:attrName>style.visibility</p:attrName>
                                        </p:attrNameLst>
                                      </p:cBhvr>
                                      <p:to>
                                        <p:strVal val="visible"/>
                                      </p:to>
                                    </p:set>
                                    <p:anim calcmode="lin" valueType="num">
                                      <p:cBhvr additive="base">
                                        <p:cTn id="7" dur="500" fill="hold"/>
                                        <p:tgtEl>
                                          <p:spTgt spid="1153029"/>
                                        </p:tgtEl>
                                        <p:attrNameLst>
                                          <p:attrName>ppt_x</p:attrName>
                                        </p:attrNameLst>
                                      </p:cBhvr>
                                      <p:tavLst>
                                        <p:tav tm="0">
                                          <p:val>
                                            <p:strVal val="0-#ppt_w/2"/>
                                          </p:val>
                                        </p:tav>
                                        <p:tav tm="100000">
                                          <p:val>
                                            <p:strVal val="#ppt_x"/>
                                          </p:val>
                                        </p:tav>
                                      </p:tavLst>
                                    </p:anim>
                                    <p:anim calcmode="lin" valueType="num">
                                      <p:cBhvr additive="base">
                                        <p:cTn id="8" dur="500" fill="hold"/>
                                        <p:tgtEl>
                                          <p:spTgt spid="115302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Robotz Windows Start.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53030"/>
                                        </p:tgtEl>
                                        <p:attrNameLst>
                                          <p:attrName>style.visibility</p:attrName>
                                        </p:attrNameLst>
                                      </p:cBhvr>
                                      <p:to>
                                        <p:strVal val="visible"/>
                                      </p:to>
                                    </p:set>
                                    <p:anim calcmode="lin" valueType="num">
                                      <p:cBhvr additive="base">
                                        <p:cTn id="13" dur="500" fill="hold"/>
                                        <p:tgtEl>
                                          <p:spTgt spid="1153030"/>
                                        </p:tgtEl>
                                        <p:attrNameLst>
                                          <p:attrName>ppt_x</p:attrName>
                                        </p:attrNameLst>
                                      </p:cBhvr>
                                      <p:tavLst>
                                        <p:tav tm="0">
                                          <p:val>
                                            <p:strVal val="#ppt_x"/>
                                          </p:val>
                                        </p:tav>
                                        <p:tav tm="100000">
                                          <p:val>
                                            <p:strVal val="#ppt_x"/>
                                          </p:val>
                                        </p:tav>
                                      </p:tavLst>
                                    </p:anim>
                                    <p:anim calcmode="lin" valueType="num">
                                      <p:cBhvr additive="base">
                                        <p:cTn id="14" dur="500" fill="hold"/>
                                        <p:tgtEl>
                                          <p:spTgt spid="115303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153031"/>
                                        </p:tgtEl>
                                        <p:attrNameLst>
                                          <p:attrName>style.visibility</p:attrName>
                                        </p:attrNameLst>
                                      </p:cBhvr>
                                      <p:to>
                                        <p:strVal val="visible"/>
                                      </p:to>
                                    </p:set>
                                    <p:anim calcmode="lin" valueType="num">
                                      <p:cBhvr additive="base">
                                        <p:cTn id="19" dur="500" fill="hold"/>
                                        <p:tgtEl>
                                          <p:spTgt spid="1153031"/>
                                        </p:tgtEl>
                                        <p:attrNameLst>
                                          <p:attrName>ppt_x</p:attrName>
                                        </p:attrNameLst>
                                      </p:cBhvr>
                                      <p:tavLst>
                                        <p:tav tm="0">
                                          <p:val>
                                            <p:strVal val="#ppt_x"/>
                                          </p:val>
                                        </p:tav>
                                        <p:tav tm="100000">
                                          <p:val>
                                            <p:strVal val="#ppt_x"/>
                                          </p:val>
                                        </p:tav>
                                      </p:tavLst>
                                    </p:anim>
                                    <p:anim calcmode="lin" valueType="num">
                                      <p:cBhvr additive="base">
                                        <p:cTn id="20" dur="500" fill="hold"/>
                                        <p:tgtEl>
                                          <p:spTgt spid="11530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3029" grpId="0" animBg="1"/>
      <p:bldP spid="1153030" grpId="0" animBg="1"/>
      <p:bldP spid="1153031"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3298" name="Picture 2" descr="Blackboard-wood-thin-fr"/>
          <p:cNvPicPr>
            <a:picLocks noChangeAspect="1" noChangeArrowheads="1"/>
          </p:cNvPicPr>
          <p:nvPr>
            <p:custDataLst>
              <p:tags r:id="rId1"/>
            </p:custDataLst>
          </p:nvPr>
        </p:nvPicPr>
        <p:blipFill>
          <a:blip r:embed="rId6" cstate="print">
            <a:lum bright="-6000"/>
            <a:extLst>
              <a:ext uri="{28A0092B-C50C-407E-A947-70E740481C1C}">
                <a14:useLocalDpi xmlns:a14="http://schemas.microsoft.com/office/drawing/2010/main" val="0"/>
              </a:ext>
            </a:extLst>
          </a:blip>
          <a:srcRect l="2803" t="4118" r="2754" b="11591"/>
          <a:stretch>
            <a:fillRect/>
          </a:stretch>
        </p:blipFill>
        <p:spPr bwMode="auto">
          <a:xfrm>
            <a:off x="25400" y="2667000"/>
            <a:ext cx="9144000" cy="4191000"/>
          </a:xfrm>
          <a:prstGeom prst="rect">
            <a:avLst/>
          </a:prstGeom>
          <a:noFill/>
          <a:ln w="9525" algn="ctr">
            <a:noFill/>
            <a:miter lim="800000"/>
            <a:headEnd/>
            <a:tailEnd/>
          </a:ln>
        </p:spPr>
      </p:pic>
      <p:sp>
        <p:nvSpPr>
          <p:cNvPr id="4" name="Slide Number Placeholder 3"/>
          <p:cNvSpPr txBox="1">
            <a:spLocks noGrp="1"/>
          </p:cNvSpPr>
          <p:nvPr/>
        </p:nvSpPr>
        <p:spPr bwMode="auto">
          <a:xfrm>
            <a:off x="8732838" y="6496050"/>
            <a:ext cx="249237" cy="244475"/>
          </a:xfrm>
          <a:prstGeom prst="rect">
            <a:avLst/>
          </a:prstGeom>
          <a:noFill/>
          <a:ln algn="ctr">
            <a:miter lim="800000"/>
            <a:headEnd/>
            <a:tailEnd/>
          </a:ln>
        </p:spPr>
        <p:txBody>
          <a:bodyPr wrap="none"/>
          <a:lstStyle/>
          <a:p>
            <a:pPr>
              <a:defRPr/>
            </a:pPr>
            <a:fld id="{6301403D-483E-49FB-A716-F6FB87ECAB76}" type="slidenum">
              <a:rPr lang="en-US" sz="1000" b="0">
                <a:solidFill>
                  <a:srgbClr val="777777"/>
                </a:solidFill>
                <a:latin typeface="+mn-lt"/>
                <a:cs typeface="+mn-cs"/>
              </a:rPr>
              <a:pPr>
                <a:defRPr/>
              </a:pPr>
              <a:t>84</a:t>
            </a:fld>
            <a:endParaRPr lang="en-US" sz="1000" b="0" dirty="0">
              <a:solidFill>
                <a:srgbClr val="777777"/>
              </a:solidFill>
              <a:latin typeface="+mn-lt"/>
              <a:cs typeface="+mn-cs"/>
            </a:endParaRPr>
          </a:p>
        </p:txBody>
      </p:sp>
      <p:sp>
        <p:nvSpPr>
          <p:cNvPr id="198660" name="Rectangle 3"/>
          <p:cNvSpPr>
            <a:spLocks noGrp="1"/>
          </p:cNvSpPr>
          <p:nvPr>
            <p:ph idx="1"/>
          </p:nvPr>
        </p:nvSpPr>
        <p:spPr>
          <a:xfrm>
            <a:off x="533400" y="1398588"/>
            <a:ext cx="8077200" cy="2354262"/>
          </a:xfrm>
        </p:spPr>
        <p:txBody>
          <a:bodyPr/>
          <a:lstStyle/>
          <a:p>
            <a:pPr marL="285750" indent="-285750" eaLnBrk="1" hangingPunct="1">
              <a:lnSpc>
                <a:spcPct val="95000"/>
              </a:lnSpc>
              <a:buFont typeface="Candara" pitchFamily="34" charset="0"/>
              <a:buNone/>
            </a:pPr>
            <a:r>
              <a:rPr lang="en-US" b="1">
                <a:solidFill>
                  <a:srgbClr val="E22B00"/>
                </a:solidFill>
              </a:rPr>
              <a:t>Simultaneous Processing</a:t>
            </a:r>
            <a:endParaRPr lang="en-US" sz="2600" b="1">
              <a:solidFill>
                <a:srgbClr val="E22B00"/>
              </a:solidFill>
            </a:endParaRPr>
          </a:p>
          <a:p>
            <a:pPr marL="285750" indent="-285750" eaLnBrk="1" hangingPunct="1">
              <a:lnSpc>
                <a:spcPct val="95000"/>
              </a:lnSpc>
              <a:spcBef>
                <a:spcPct val="5000"/>
              </a:spcBef>
            </a:pPr>
            <a:r>
              <a:rPr lang="en-US" sz="2400"/>
              <a:t>Relate separate pieces of information into a group</a:t>
            </a:r>
          </a:p>
          <a:p>
            <a:pPr marL="285750" indent="-285750" eaLnBrk="1" hangingPunct="1">
              <a:lnSpc>
                <a:spcPct val="95000"/>
              </a:lnSpc>
              <a:spcBef>
                <a:spcPct val="10000"/>
              </a:spcBef>
            </a:pPr>
            <a:r>
              <a:rPr lang="en-US" sz="2400"/>
              <a:t>See how parts related to whole</a:t>
            </a:r>
          </a:p>
          <a:p>
            <a:pPr marL="285750" indent="-285750" eaLnBrk="1" hangingPunct="1">
              <a:lnSpc>
                <a:spcPct val="95000"/>
              </a:lnSpc>
              <a:spcBef>
                <a:spcPct val="10000"/>
              </a:spcBef>
            </a:pPr>
            <a:r>
              <a:rPr lang="en-US" sz="2400"/>
              <a:t>Recognize patterns</a:t>
            </a:r>
          </a:p>
        </p:txBody>
      </p:sp>
      <p:sp>
        <p:nvSpPr>
          <p:cNvPr id="823300" name="Rectangle 2"/>
          <p:cNvSpPr>
            <a:spLocks noGrp="1"/>
          </p:cNvSpPr>
          <p:nvPr>
            <p:ph type="title"/>
          </p:nvPr>
        </p:nvSpPr>
        <p:spPr/>
        <p:txBody>
          <a:bodyPr/>
          <a:lstStyle/>
          <a:p>
            <a:pPr defTabSz="457200" eaLnBrk="1" fontAlgn="auto" hangingPunct="1">
              <a:spcAft>
                <a:spcPts val="0"/>
              </a:spcAft>
              <a:defRPr/>
            </a:pPr>
            <a:r>
              <a:rPr lang="en-US" sz="4400" dirty="0"/>
              <a:t>PA</a:t>
            </a:r>
            <a:r>
              <a:rPr lang="en-US" sz="5500" dirty="0">
                <a:solidFill>
                  <a:srgbClr val="FF0000"/>
                </a:solidFill>
              </a:rPr>
              <a:t>S</a:t>
            </a:r>
            <a:r>
              <a:rPr lang="en-US" sz="4400" dirty="0"/>
              <a:t>S	Theory: Simultaneous</a:t>
            </a:r>
          </a:p>
        </p:txBody>
      </p:sp>
      <p:sp>
        <p:nvSpPr>
          <p:cNvPr id="823304" name="Rectangle 8"/>
          <p:cNvSpPr>
            <a:spLocks noChangeArrowheads="1"/>
          </p:cNvSpPr>
          <p:nvPr/>
        </p:nvSpPr>
        <p:spPr bwMode="auto">
          <a:xfrm>
            <a:off x="6789738" y="3681413"/>
            <a:ext cx="1609725" cy="473075"/>
          </a:xfrm>
          <a:prstGeom prst="rect">
            <a:avLst/>
          </a:prstGeom>
          <a:noFill/>
          <a:ln w="9525" algn="ctr">
            <a:noFill/>
            <a:miter lim="800000"/>
            <a:headEnd/>
            <a:tailEnd/>
          </a:ln>
        </p:spPr>
        <p:txBody>
          <a:bodyPr wrap="none">
            <a:spAutoFit/>
          </a:bodyPr>
          <a:lstStyle/>
          <a:p>
            <a:r>
              <a:rPr lang="en-US" sz="2500" u="sng">
                <a:solidFill>
                  <a:schemeClr val="bg1"/>
                </a:solidFill>
                <a:latin typeface="Bradley Hand ITC" pitchFamily="66" charset="0"/>
              </a:rPr>
              <a:t>Processing</a:t>
            </a:r>
          </a:p>
        </p:txBody>
      </p:sp>
      <p:sp>
        <p:nvSpPr>
          <p:cNvPr id="823307" name="Rectangle 11"/>
          <p:cNvSpPr>
            <a:spLocks noChangeArrowheads="1"/>
          </p:cNvSpPr>
          <p:nvPr/>
        </p:nvSpPr>
        <p:spPr bwMode="auto">
          <a:xfrm>
            <a:off x="752475" y="3398838"/>
            <a:ext cx="5707063" cy="473075"/>
          </a:xfrm>
          <a:prstGeom prst="rect">
            <a:avLst/>
          </a:prstGeom>
          <a:noFill/>
          <a:ln w="9525" algn="ctr">
            <a:noFill/>
            <a:miter lim="800000"/>
            <a:headEnd/>
            <a:tailEnd/>
          </a:ln>
        </p:spPr>
        <p:txBody>
          <a:bodyPr wrap="none"/>
          <a:lstStyle/>
          <a:p>
            <a:r>
              <a:rPr lang="en-US" sz="2500">
                <a:solidFill>
                  <a:schemeClr val="bg1"/>
                </a:solidFill>
                <a:latin typeface="Bradley Hand ITC" pitchFamily="66" charset="0"/>
              </a:rPr>
              <a:t>Examples of classroom problems related to</a:t>
            </a:r>
          </a:p>
        </p:txBody>
      </p:sp>
      <p:sp>
        <p:nvSpPr>
          <p:cNvPr id="823308" name="Rectangle 12"/>
          <p:cNvSpPr>
            <a:spLocks noChangeArrowheads="1"/>
          </p:cNvSpPr>
          <p:nvPr/>
        </p:nvSpPr>
        <p:spPr bwMode="auto">
          <a:xfrm>
            <a:off x="6329363" y="3417888"/>
            <a:ext cx="2090737" cy="473075"/>
          </a:xfrm>
          <a:prstGeom prst="rect">
            <a:avLst/>
          </a:prstGeom>
          <a:noFill/>
          <a:ln w="9525" algn="ctr">
            <a:noFill/>
            <a:miter lim="800000"/>
            <a:headEnd/>
            <a:tailEnd/>
          </a:ln>
        </p:spPr>
        <p:txBody>
          <a:bodyPr wrap="none">
            <a:spAutoFit/>
          </a:bodyPr>
          <a:lstStyle/>
          <a:p>
            <a:r>
              <a:rPr lang="en-US" sz="2500" u="sng">
                <a:solidFill>
                  <a:schemeClr val="bg1"/>
                </a:solidFill>
                <a:latin typeface="Bradley Hand ITC" pitchFamily="66" charset="0"/>
              </a:rPr>
              <a:t>Simultaneous</a:t>
            </a:r>
          </a:p>
        </p:txBody>
      </p:sp>
      <p:pic>
        <p:nvPicPr>
          <p:cNvPr id="823311" name="Picture 15" descr="little-boy-at-board-persp"/>
          <p:cNvPicPr>
            <a:picLocks noChangeAspect="1" noChangeArrowheads="1"/>
          </p:cNvPicPr>
          <p:nvPr>
            <p:custDataLst>
              <p:tags r:id="rId2"/>
            </p:custDataLst>
          </p:nvPr>
        </p:nvPicPr>
        <p:blipFill>
          <a:blip r:embed="rId7" cstate="print">
            <a:lum bright="18000" contrast="30000"/>
            <a:extLst>
              <a:ext uri="{28A0092B-C50C-407E-A947-70E740481C1C}">
                <a14:useLocalDpi xmlns:a14="http://schemas.microsoft.com/office/drawing/2010/main" val="0"/>
              </a:ext>
            </a:extLst>
          </a:blip>
          <a:srcRect b="2158"/>
          <a:stretch>
            <a:fillRect/>
          </a:stretch>
        </p:blipFill>
        <p:spPr bwMode="auto">
          <a:xfrm>
            <a:off x="7034213" y="3475038"/>
            <a:ext cx="2073275" cy="3382962"/>
          </a:xfrm>
          <a:prstGeom prst="rect">
            <a:avLst/>
          </a:prstGeom>
          <a:noFill/>
          <a:ln w="9525" algn="ctr">
            <a:noFill/>
            <a:miter lim="800000"/>
            <a:headEnd/>
            <a:tailEnd/>
          </a:ln>
        </p:spPr>
      </p:pic>
      <p:pic>
        <p:nvPicPr>
          <p:cNvPr id="823312" name="Picture 16" descr="little-girl-at-board-persp"/>
          <p:cNvPicPr>
            <a:picLocks noChangeAspect="1" noChangeArrowheads="1"/>
          </p:cNvPicPr>
          <p:nvPr>
            <p:custDataLst>
              <p:tags r:id="rId3"/>
            </p:custDataLst>
          </p:nvPr>
        </p:nvPicPr>
        <p:blipFill>
          <a:blip r:embed="rId8" cstate="print">
            <a:lum bright="18000" contrast="30000"/>
            <a:extLst>
              <a:ext uri="{28A0092B-C50C-407E-A947-70E740481C1C}">
                <a14:useLocalDpi xmlns:a14="http://schemas.microsoft.com/office/drawing/2010/main" val="0"/>
              </a:ext>
            </a:extLst>
          </a:blip>
          <a:srcRect/>
          <a:stretch>
            <a:fillRect/>
          </a:stretch>
        </p:blipFill>
        <p:spPr bwMode="auto">
          <a:xfrm>
            <a:off x="6270625" y="4498975"/>
            <a:ext cx="1876425" cy="2359025"/>
          </a:xfrm>
          <a:prstGeom prst="rect">
            <a:avLst/>
          </a:prstGeom>
          <a:noFill/>
          <a:ln w="9525" algn="ctr">
            <a:noFill/>
            <a:miter lim="800000"/>
            <a:headEnd/>
            <a:tailEnd/>
          </a:ln>
        </p:spPr>
      </p:pic>
      <p:sp>
        <p:nvSpPr>
          <p:cNvPr id="823313" name="Rectangle 3"/>
          <p:cNvSpPr>
            <a:spLocks/>
          </p:cNvSpPr>
          <p:nvPr/>
        </p:nvSpPr>
        <p:spPr bwMode="auto">
          <a:xfrm>
            <a:off x="739775" y="3409950"/>
            <a:ext cx="7661275" cy="2795588"/>
          </a:xfrm>
          <a:prstGeom prst="rect">
            <a:avLst/>
          </a:prstGeom>
          <a:noFill/>
          <a:ln w="9525">
            <a:noFill/>
            <a:miter lim="800000"/>
            <a:headEnd/>
            <a:tailEnd/>
          </a:ln>
        </p:spPr>
        <p:txBody>
          <a:bodyPr rIns="0"/>
          <a:lstStyle/>
          <a:p>
            <a:pPr>
              <a:lnSpc>
                <a:spcPct val="95000"/>
              </a:lnSpc>
              <a:spcBef>
                <a:spcPct val="20000"/>
              </a:spcBef>
              <a:spcAft>
                <a:spcPct val="15000"/>
              </a:spcAft>
              <a:buSzPct val="75000"/>
              <a:buFont typeface="Candara" pitchFamily="34" charset="0"/>
              <a:buNone/>
            </a:pPr>
            <a:r>
              <a:rPr lang="en-US" sz="2500">
                <a:solidFill>
                  <a:schemeClr val="bg1"/>
                </a:solidFill>
                <a:latin typeface="Bradley Hand ITC" pitchFamily="66" charset="0"/>
              </a:rPr>
              <a:t> </a:t>
            </a:r>
          </a:p>
          <a:p>
            <a:pPr marL="285750" lvl="1" indent="-171450">
              <a:lnSpc>
                <a:spcPct val="95000"/>
              </a:lnSpc>
              <a:spcBef>
                <a:spcPct val="10000"/>
              </a:spcBef>
              <a:spcAft>
                <a:spcPct val="15000"/>
              </a:spcAft>
              <a:buSzPct val="80000"/>
              <a:buFontTx/>
              <a:buChar char="•"/>
            </a:pPr>
            <a:r>
              <a:rPr lang="en-US" sz="2200">
                <a:solidFill>
                  <a:schemeClr val="bg1"/>
                </a:solidFill>
                <a:latin typeface="Bradley Hand ITC" pitchFamily="66" charset="0"/>
              </a:rPr>
              <a:t>Difficulty comprehending  text</a:t>
            </a:r>
          </a:p>
          <a:p>
            <a:pPr marL="285750" lvl="1" indent="-171450">
              <a:lnSpc>
                <a:spcPct val="95000"/>
              </a:lnSpc>
              <a:spcBef>
                <a:spcPct val="10000"/>
              </a:spcBef>
              <a:spcAft>
                <a:spcPct val="15000"/>
              </a:spcAft>
              <a:buSzPct val="80000"/>
              <a:buFontTx/>
              <a:buChar char="•"/>
            </a:pPr>
            <a:r>
              <a:rPr lang="en-US" sz="2200">
                <a:solidFill>
                  <a:schemeClr val="bg1"/>
                </a:solidFill>
                <a:latin typeface="Bradley Hand ITC" pitchFamily="66" charset="0"/>
              </a:rPr>
              <a:t>Difficulty  with math word problems</a:t>
            </a:r>
          </a:p>
          <a:p>
            <a:pPr marL="285750" lvl="1" indent="-171450">
              <a:lnSpc>
                <a:spcPct val="95000"/>
              </a:lnSpc>
              <a:spcBef>
                <a:spcPct val="10000"/>
              </a:spcBef>
              <a:spcAft>
                <a:spcPct val="15000"/>
              </a:spcAft>
              <a:buSzPct val="80000"/>
              <a:buFontTx/>
              <a:buChar char="•"/>
            </a:pPr>
            <a:r>
              <a:rPr lang="en-US" sz="2200">
                <a:solidFill>
                  <a:schemeClr val="bg1"/>
                </a:solidFill>
                <a:latin typeface="Bradley Hand ITC" pitchFamily="66" charset="0"/>
              </a:rPr>
              <a:t>Trouble recognizing sight words quickly</a:t>
            </a:r>
          </a:p>
          <a:p>
            <a:pPr marL="285750" lvl="1" indent="-171450">
              <a:lnSpc>
                <a:spcPct val="95000"/>
              </a:lnSpc>
              <a:spcBef>
                <a:spcPct val="10000"/>
              </a:spcBef>
              <a:spcAft>
                <a:spcPct val="15000"/>
              </a:spcAft>
              <a:buSzPct val="80000"/>
              <a:buFontTx/>
              <a:buChar char="•"/>
            </a:pPr>
            <a:r>
              <a:rPr lang="en-US" sz="2200">
                <a:solidFill>
                  <a:schemeClr val="bg1"/>
                </a:solidFill>
                <a:latin typeface="Bradley Hand ITC" pitchFamily="66" charset="0"/>
              </a:rPr>
              <a:t>Trouble with spatial tasks</a:t>
            </a:r>
          </a:p>
          <a:p>
            <a:pPr marL="285750" lvl="1" indent="-171450">
              <a:lnSpc>
                <a:spcPct val="95000"/>
              </a:lnSpc>
              <a:spcBef>
                <a:spcPct val="10000"/>
              </a:spcBef>
              <a:spcAft>
                <a:spcPct val="15000"/>
              </a:spcAft>
              <a:buSzPct val="80000"/>
              <a:buFontTx/>
              <a:buChar char="•"/>
            </a:pPr>
            <a:r>
              <a:rPr lang="en-US" sz="2200">
                <a:solidFill>
                  <a:schemeClr val="bg1"/>
                </a:solidFill>
                <a:latin typeface="Bradley Hand ITC" pitchFamily="66" charset="0"/>
              </a:rPr>
              <a:t>Often miss the overall idea</a:t>
            </a:r>
          </a:p>
        </p:txBody>
      </p:sp>
      <p:sp>
        <p:nvSpPr>
          <p:cNvPr id="823314" name="Text Box 18"/>
          <p:cNvSpPr txBox="1">
            <a:spLocks noChangeArrowheads="1"/>
          </p:cNvSpPr>
          <p:nvPr/>
        </p:nvSpPr>
        <p:spPr bwMode="auto">
          <a:xfrm>
            <a:off x="84138" y="6605588"/>
            <a:ext cx="293687" cy="274637"/>
          </a:xfrm>
          <a:prstGeom prst="rect">
            <a:avLst/>
          </a:prstGeom>
          <a:noFill/>
          <a:ln w="9525" algn="ctr">
            <a:noFill/>
            <a:miter lim="800000"/>
            <a:headEnd/>
            <a:tailEnd/>
          </a:ln>
        </p:spPr>
        <p:txBody>
          <a:bodyPr wrap="none"/>
          <a:lstStyle/>
          <a:p>
            <a:r>
              <a:rPr lang="en-US">
                <a:solidFill>
                  <a:srgbClr val="969696"/>
                </a:solidFill>
                <a:sym typeface="Wingdings 2" pitchFamily="18" charset="2"/>
              </a:rPr>
              <a:t></a:t>
            </a:r>
          </a:p>
        </p:txBody>
      </p:sp>
      <p:sp>
        <p:nvSpPr>
          <p:cNvPr id="823315" name="Text Box 19"/>
          <p:cNvSpPr txBox="1">
            <a:spLocks noChangeArrowheads="1"/>
          </p:cNvSpPr>
          <p:nvPr/>
        </p:nvSpPr>
        <p:spPr bwMode="auto">
          <a:xfrm>
            <a:off x="173038" y="6605588"/>
            <a:ext cx="293687" cy="274637"/>
          </a:xfrm>
          <a:prstGeom prst="rect">
            <a:avLst/>
          </a:prstGeom>
          <a:noFill/>
          <a:ln w="9525" algn="ctr">
            <a:noFill/>
            <a:miter lim="800000"/>
            <a:headEnd/>
            <a:tailEnd/>
          </a:ln>
        </p:spPr>
        <p:txBody>
          <a:bodyPr wrap="none"/>
          <a:lstStyle/>
          <a:p>
            <a:r>
              <a:rPr lang="en-US">
                <a:solidFill>
                  <a:srgbClr val="969696"/>
                </a:solidFill>
                <a:sym typeface="Wingdings 2" pitchFamily="18" charset="2"/>
              </a:rPr>
              <a:t></a:t>
            </a:r>
          </a:p>
        </p:txBody>
      </p:sp>
      <p:sp>
        <p:nvSpPr>
          <p:cNvPr id="823316" name="Text Box 20"/>
          <p:cNvSpPr txBox="1">
            <a:spLocks noChangeArrowheads="1"/>
          </p:cNvSpPr>
          <p:nvPr/>
        </p:nvSpPr>
        <p:spPr bwMode="auto">
          <a:xfrm>
            <a:off x="265113" y="6605588"/>
            <a:ext cx="293687" cy="274637"/>
          </a:xfrm>
          <a:prstGeom prst="rect">
            <a:avLst/>
          </a:prstGeom>
          <a:noFill/>
          <a:ln w="9525" algn="ctr">
            <a:noFill/>
            <a:miter lim="800000"/>
            <a:headEnd/>
            <a:tailEnd/>
          </a:ln>
        </p:spPr>
        <p:txBody>
          <a:bodyPr wrap="none"/>
          <a:lstStyle/>
          <a:p>
            <a:r>
              <a:rPr lang="en-US">
                <a:solidFill>
                  <a:srgbClr val="969696"/>
                </a:solidFill>
                <a:sym typeface="Wingdings 2" pitchFamily="18" charset="2"/>
              </a:rPr>
              <a:t></a:t>
            </a:r>
          </a:p>
        </p:txBody>
      </p:sp>
      <p:sp>
        <p:nvSpPr>
          <p:cNvPr id="823317" name="Text Box 21"/>
          <p:cNvSpPr txBox="1">
            <a:spLocks noChangeArrowheads="1"/>
          </p:cNvSpPr>
          <p:nvPr/>
        </p:nvSpPr>
        <p:spPr bwMode="auto">
          <a:xfrm>
            <a:off x="357188" y="6605588"/>
            <a:ext cx="293687" cy="274637"/>
          </a:xfrm>
          <a:prstGeom prst="rect">
            <a:avLst/>
          </a:prstGeom>
          <a:noFill/>
          <a:ln w="9525" algn="ctr">
            <a:noFill/>
            <a:miter lim="800000"/>
            <a:headEnd/>
            <a:tailEnd/>
          </a:ln>
        </p:spPr>
        <p:txBody>
          <a:bodyPr wrap="none"/>
          <a:lstStyle/>
          <a:p>
            <a:r>
              <a:rPr lang="en-US">
                <a:solidFill>
                  <a:srgbClr val="969696"/>
                </a:solidFill>
                <a:sym typeface="Wingdings 2" pitchFamily="18" charset="2"/>
              </a:rPr>
              <a:t></a:t>
            </a:r>
          </a:p>
        </p:txBody>
      </p:sp>
      <p:sp>
        <p:nvSpPr>
          <p:cNvPr id="823318" name="Text Box 22"/>
          <p:cNvSpPr txBox="1">
            <a:spLocks noChangeArrowheads="1"/>
          </p:cNvSpPr>
          <p:nvPr/>
        </p:nvSpPr>
        <p:spPr bwMode="auto">
          <a:xfrm>
            <a:off x="454025" y="6605588"/>
            <a:ext cx="293688" cy="274637"/>
          </a:xfrm>
          <a:prstGeom prst="rect">
            <a:avLst/>
          </a:prstGeom>
          <a:noFill/>
          <a:ln w="9525" algn="ctr">
            <a:noFill/>
            <a:miter lim="800000"/>
            <a:headEnd/>
            <a:tailEnd/>
          </a:ln>
        </p:spPr>
        <p:txBody>
          <a:bodyPr wrap="none"/>
          <a:lstStyle/>
          <a:p>
            <a:r>
              <a:rPr lang="en-US">
                <a:solidFill>
                  <a:srgbClr val="969696"/>
                </a:solidFill>
                <a:sym typeface="Wingdings 2" pitchFamily="18" charset="2"/>
              </a:rPr>
              <a:t></a:t>
            </a:r>
          </a:p>
        </p:txBody>
      </p:sp>
    </p:spTree>
    <p:extLst>
      <p:ext uri="{BB962C8B-B14F-4D97-AF65-F5344CB8AC3E}">
        <p14:creationId xmlns:p14="http://schemas.microsoft.com/office/powerpoint/2010/main" val="7525301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823298"/>
                                        </p:tgtEl>
                                        <p:attrNameLst>
                                          <p:attrName>style.visibility</p:attrName>
                                        </p:attrNameLst>
                                      </p:cBhvr>
                                      <p:to>
                                        <p:strVal val="visible"/>
                                      </p:to>
                                    </p:set>
                                    <p:animEffect transition="in" filter="fade">
                                      <p:cBhvr>
                                        <p:cTn id="7" dur="1000"/>
                                        <p:tgtEl>
                                          <p:spTgt spid="823298"/>
                                        </p:tgtEl>
                                      </p:cBhvr>
                                    </p:animEffect>
                                    <p:anim calcmode="lin" valueType="num">
                                      <p:cBhvr>
                                        <p:cTn id="8" dur="1000" fill="hold"/>
                                        <p:tgtEl>
                                          <p:spTgt spid="823298"/>
                                        </p:tgtEl>
                                        <p:attrNameLst>
                                          <p:attrName>ppt_x</p:attrName>
                                        </p:attrNameLst>
                                      </p:cBhvr>
                                      <p:tavLst>
                                        <p:tav tm="0">
                                          <p:val>
                                            <p:strVal val="#ppt_x"/>
                                          </p:val>
                                        </p:tav>
                                        <p:tav tm="100000">
                                          <p:val>
                                            <p:strVal val="#ppt_x"/>
                                          </p:val>
                                        </p:tav>
                                      </p:tavLst>
                                    </p:anim>
                                    <p:anim calcmode="lin" valueType="num">
                                      <p:cBhvr>
                                        <p:cTn id="9" dur="900" decel="100000" fill="hold"/>
                                        <p:tgtEl>
                                          <p:spTgt spid="8232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23298"/>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823307">
                                            <p:txEl>
                                              <p:charRg st="0" end="0"/>
                                            </p:txEl>
                                          </p:spTgt>
                                        </p:tgtEl>
                                        <p:attrNameLst>
                                          <p:attrName>style.visibility</p:attrName>
                                        </p:attrNameLst>
                                      </p:cBhvr>
                                      <p:to>
                                        <p:strVal val="visible"/>
                                      </p:to>
                                    </p:set>
                                    <p:animEffect transition="in" filter="fade">
                                      <p:cBhvr>
                                        <p:cTn id="13" dur="1000"/>
                                        <p:tgtEl>
                                          <p:spTgt spid="823307">
                                            <p:txEl>
                                              <p:charRg st="0" end="0"/>
                                            </p:txEl>
                                          </p:spTgt>
                                        </p:tgtEl>
                                      </p:cBhvr>
                                    </p:animEffect>
                                    <p:anim calcmode="lin" valueType="num">
                                      <p:cBhvr>
                                        <p:cTn id="14" dur="1000" fill="hold"/>
                                        <p:tgtEl>
                                          <p:spTgt spid="823307">
                                            <p:txEl>
                                              <p:charRg st="0" end="0"/>
                                            </p:txEl>
                                          </p:spTgt>
                                        </p:tgtEl>
                                        <p:attrNameLst>
                                          <p:attrName>ppt_x</p:attrName>
                                        </p:attrNameLst>
                                      </p:cBhvr>
                                      <p:tavLst>
                                        <p:tav tm="0">
                                          <p:val>
                                            <p:strVal val="#ppt_x"/>
                                          </p:val>
                                        </p:tav>
                                        <p:tav tm="100000">
                                          <p:val>
                                            <p:strVal val="#ppt_x"/>
                                          </p:val>
                                        </p:tav>
                                      </p:tavLst>
                                    </p:anim>
                                    <p:anim calcmode="lin" valueType="num">
                                      <p:cBhvr>
                                        <p:cTn id="15" dur="900" decel="100000" fill="hold"/>
                                        <p:tgtEl>
                                          <p:spTgt spid="823307">
                                            <p:txEl>
                                              <p:charRg st="0" end="0"/>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23307">
                                            <p:txEl>
                                              <p:charRg st="0" end="0"/>
                                            </p:txEl>
                                          </p:spTgt>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823304">
                                            <p:txEl>
                                              <p:charRg st="0" end="0"/>
                                            </p:txEl>
                                          </p:spTgt>
                                        </p:tgtEl>
                                        <p:attrNameLst>
                                          <p:attrName>style.visibility</p:attrName>
                                        </p:attrNameLst>
                                      </p:cBhvr>
                                      <p:to>
                                        <p:strVal val="visible"/>
                                      </p:to>
                                    </p:set>
                                    <p:animEffect transition="in" filter="fade">
                                      <p:cBhvr>
                                        <p:cTn id="19" dur="1000"/>
                                        <p:tgtEl>
                                          <p:spTgt spid="823304">
                                            <p:txEl>
                                              <p:charRg st="0" end="0"/>
                                            </p:txEl>
                                          </p:spTgt>
                                        </p:tgtEl>
                                      </p:cBhvr>
                                    </p:animEffect>
                                    <p:anim calcmode="lin" valueType="num">
                                      <p:cBhvr>
                                        <p:cTn id="20" dur="1000" fill="hold"/>
                                        <p:tgtEl>
                                          <p:spTgt spid="823304">
                                            <p:txEl>
                                              <p:charRg st="0" end="0"/>
                                            </p:txEl>
                                          </p:spTgt>
                                        </p:tgtEl>
                                        <p:attrNameLst>
                                          <p:attrName>ppt_x</p:attrName>
                                        </p:attrNameLst>
                                      </p:cBhvr>
                                      <p:tavLst>
                                        <p:tav tm="0">
                                          <p:val>
                                            <p:strVal val="#ppt_x"/>
                                          </p:val>
                                        </p:tav>
                                        <p:tav tm="100000">
                                          <p:val>
                                            <p:strVal val="#ppt_x"/>
                                          </p:val>
                                        </p:tav>
                                      </p:tavLst>
                                    </p:anim>
                                    <p:anim calcmode="lin" valueType="num">
                                      <p:cBhvr>
                                        <p:cTn id="21" dur="900" decel="100000" fill="hold"/>
                                        <p:tgtEl>
                                          <p:spTgt spid="823304">
                                            <p:txEl>
                                              <p:charRg st="0" end="0"/>
                                            </p:txEl>
                                          </p:spTgt>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823304">
                                            <p:txEl>
                                              <p:charRg st="0" end="0"/>
                                            </p:txEl>
                                          </p:spTgt>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823308">
                                            <p:txEl>
                                              <p:charRg st="0" end="0"/>
                                            </p:txEl>
                                          </p:spTgt>
                                        </p:tgtEl>
                                        <p:attrNameLst>
                                          <p:attrName>style.visibility</p:attrName>
                                        </p:attrNameLst>
                                      </p:cBhvr>
                                      <p:to>
                                        <p:strVal val="visible"/>
                                      </p:to>
                                    </p:set>
                                    <p:animEffect transition="in" filter="fade">
                                      <p:cBhvr>
                                        <p:cTn id="25" dur="1000"/>
                                        <p:tgtEl>
                                          <p:spTgt spid="823308">
                                            <p:txEl>
                                              <p:charRg st="0" end="0"/>
                                            </p:txEl>
                                          </p:spTgt>
                                        </p:tgtEl>
                                      </p:cBhvr>
                                    </p:animEffect>
                                    <p:anim calcmode="lin" valueType="num">
                                      <p:cBhvr>
                                        <p:cTn id="26" dur="1000" fill="hold"/>
                                        <p:tgtEl>
                                          <p:spTgt spid="823308">
                                            <p:txEl>
                                              <p:charRg st="0" end="0"/>
                                            </p:txEl>
                                          </p:spTgt>
                                        </p:tgtEl>
                                        <p:attrNameLst>
                                          <p:attrName>ppt_x</p:attrName>
                                        </p:attrNameLst>
                                      </p:cBhvr>
                                      <p:tavLst>
                                        <p:tav tm="0">
                                          <p:val>
                                            <p:strVal val="#ppt_x"/>
                                          </p:val>
                                        </p:tav>
                                        <p:tav tm="100000">
                                          <p:val>
                                            <p:strVal val="#ppt_x"/>
                                          </p:val>
                                        </p:tav>
                                      </p:tavLst>
                                    </p:anim>
                                    <p:anim calcmode="lin" valueType="num">
                                      <p:cBhvr>
                                        <p:cTn id="27" dur="900" decel="100000" fill="hold"/>
                                        <p:tgtEl>
                                          <p:spTgt spid="823308">
                                            <p:txEl>
                                              <p:charRg st="0" end="0"/>
                                            </p:txEl>
                                          </p:spTgt>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823308">
                                            <p:txEl>
                                              <p:charRg st="0" end="0"/>
                                            </p:txEl>
                                          </p:spTgt>
                                        </p:tgtEl>
                                        <p:attrNameLst>
                                          <p:attrName>ppt_y</p:attrName>
                                        </p:attrNameLst>
                                      </p:cBhvr>
                                      <p:tavLst>
                                        <p:tav tm="0">
                                          <p:val>
                                            <p:strVal val="#ppt_y-.03"/>
                                          </p:val>
                                        </p:tav>
                                        <p:tav tm="100000">
                                          <p:val>
                                            <p:strVal val="#ppt_y"/>
                                          </p:val>
                                        </p:tav>
                                      </p:tavLst>
                                    </p:anim>
                                  </p:childTnLst>
                                </p:cTn>
                              </p:par>
                              <p:par>
                                <p:cTn id="29" presetID="10" presetClass="entr" presetSubtype="0" fill="hold" nodeType="withEffect">
                                  <p:stCondLst>
                                    <p:cond delay="0"/>
                                  </p:stCondLst>
                                  <p:childTnLst>
                                    <p:set>
                                      <p:cBhvr>
                                        <p:cTn id="30" dur="1" fill="hold">
                                          <p:stCondLst>
                                            <p:cond delay="0"/>
                                          </p:stCondLst>
                                        </p:cTn>
                                        <p:tgtEl>
                                          <p:spTgt spid="823311"/>
                                        </p:tgtEl>
                                        <p:attrNameLst>
                                          <p:attrName>style.visibility</p:attrName>
                                        </p:attrNameLst>
                                      </p:cBhvr>
                                      <p:to>
                                        <p:strVal val="visible"/>
                                      </p:to>
                                    </p:set>
                                    <p:animEffect transition="in" filter="fade">
                                      <p:cBhvr>
                                        <p:cTn id="31" dur="600"/>
                                        <p:tgtEl>
                                          <p:spTgt spid="823311"/>
                                        </p:tgtEl>
                                      </p:cBhvr>
                                    </p:animEffect>
                                  </p:childTnLst>
                                </p:cTn>
                              </p:par>
                              <p:par>
                                <p:cTn id="32" presetID="10" presetClass="entr" presetSubtype="0" fill="hold" nodeType="withEffect">
                                  <p:stCondLst>
                                    <p:cond delay="0"/>
                                  </p:stCondLst>
                                  <p:childTnLst>
                                    <p:set>
                                      <p:cBhvr>
                                        <p:cTn id="33" dur="1" fill="hold">
                                          <p:stCondLst>
                                            <p:cond delay="0"/>
                                          </p:stCondLst>
                                        </p:cTn>
                                        <p:tgtEl>
                                          <p:spTgt spid="823312"/>
                                        </p:tgtEl>
                                        <p:attrNameLst>
                                          <p:attrName>style.visibility</p:attrName>
                                        </p:attrNameLst>
                                      </p:cBhvr>
                                      <p:to>
                                        <p:strVal val="visible"/>
                                      </p:to>
                                    </p:set>
                                    <p:animEffect transition="in" filter="fade">
                                      <p:cBhvr>
                                        <p:cTn id="34" dur="600"/>
                                        <p:tgtEl>
                                          <p:spTgt spid="823312"/>
                                        </p:tgtEl>
                                      </p:cBhvr>
                                    </p:animEffect>
                                  </p:childTnLst>
                                </p:cTn>
                              </p:par>
                            </p:childTnLst>
                          </p:cTn>
                        </p:par>
                        <p:par>
                          <p:cTn id="35" fill="hold">
                            <p:stCondLst>
                              <p:cond delay="1000"/>
                            </p:stCondLst>
                            <p:childTnLst>
                              <p:par>
                                <p:cTn id="36" presetID="27" presetClass="entr" presetSubtype="0" fill="hold" grpId="0" nodeType="afterEffect">
                                  <p:stCondLst>
                                    <p:cond delay="0"/>
                                  </p:stCondLst>
                                  <p:iterate type="lt">
                                    <p:tmPct val="44186"/>
                                  </p:iterate>
                                  <p:childTnLst>
                                    <p:set>
                                      <p:cBhvr>
                                        <p:cTn id="37" dur="1" fill="hold">
                                          <p:stCondLst>
                                            <p:cond delay="0"/>
                                          </p:stCondLst>
                                        </p:cTn>
                                        <p:tgtEl>
                                          <p:spTgt spid="823313">
                                            <p:txEl>
                                              <p:pRg st="0" end="0"/>
                                            </p:txEl>
                                          </p:spTgt>
                                        </p:tgtEl>
                                        <p:attrNameLst>
                                          <p:attrName>style.visibility</p:attrName>
                                        </p:attrNameLst>
                                      </p:cBhvr>
                                      <p:to>
                                        <p:strVal val="visible"/>
                                      </p:to>
                                    </p:set>
                                    <p:anim calcmode="discrete" valueType="clr">
                                      <p:cBhvr override="childStyle">
                                        <p:cTn id="38" dur="80"/>
                                        <p:tgtEl>
                                          <p:spTgt spid="823313">
                                            <p:txEl>
                                              <p:pRg st="0" end="0"/>
                                            </p:txEl>
                                          </p:spTgt>
                                        </p:tgtEl>
                                        <p:attrNameLst>
                                          <p:attrName>style.color</p:attrName>
                                        </p:attrNameLst>
                                      </p:cBhvr>
                                      <p:tavLst>
                                        <p:tav tm="0">
                                          <p:val>
                                            <p:clrVal>
                                              <a:schemeClr val="tx1"/>
                                            </p:clrVal>
                                          </p:val>
                                        </p:tav>
                                        <p:tav tm="50000">
                                          <p:val>
                                            <p:clrVal>
                                              <a:srgbClr val="B2B2B2"/>
                                            </p:clrVal>
                                          </p:val>
                                        </p:tav>
                                      </p:tavLst>
                                    </p:anim>
                                    <p:anim calcmode="discrete" valueType="clr">
                                      <p:cBhvr>
                                        <p:cTn id="39" dur="80"/>
                                        <p:tgtEl>
                                          <p:spTgt spid="823313">
                                            <p:txEl>
                                              <p:pRg st="0" end="0"/>
                                            </p:txEl>
                                          </p:spTgt>
                                        </p:tgtEl>
                                        <p:attrNameLst>
                                          <p:attrName>fillcolor</p:attrName>
                                        </p:attrNameLst>
                                      </p:cBhvr>
                                      <p:tavLst>
                                        <p:tav tm="0">
                                          <p:val>
                                            <p:clrVal>
                                              <a:schemeClr val="accent2"/>
                                            </p:clrVal>
                                          </p:val>
                                        </p:tav>
                                        <p:tav tm="50000">
                                          <p:val>
                                            <p:clrVal>
                                              <a:schemeClr val="hlink"/>
                                            </p:clrVal>
                                          </p:val>
                                        </p:tav>
                                      </p:tavLst>
                                    </p:anim>
                                    <p:set>
                                      <p:cBhvr>
                                        <p:cTn id="40" dur="80"/>
                                        <p:tgtEl>
                                          <p:spTgt spid="823313">
                                            <p:txEl>
                                              <p:pRg st="0" end="0"/>
                                            </p:txEl>
                                          </p:spTgt>
                                        </p:tgtEl>
                                        <p:attrNameLst>
                                          <p:attrName>fill.type</p:attrName>
                                        </p:attrNameLst>
                                      </p:cBhvr>
                                      <p:to>
                                        <p:strVal val="solid"/>
                                      </p:to>
                                    </p:set>
                                  </p:childTnLst>
                                </p:cTn>
                              </p:par>
                            </p:childTnLst>
                          </p:cTn>
                        </p:par>
                      </p:childTnLst>
                    </p:cTn>
                  </p:par>
                  <p:par>
                    <p:cTn id="41" fill="hold">
                      <p:stCondLst>
                        <p:cond delay="indefinite"/>
                      </p:stCondLst>
                      <p:childTnLst>
                        <p:par>
                          <p:cTn id="42" fill="hold">
                            <p:stCondLst>
                              <p:cond delay="0"/>
                            </p:stCondLst>
                            <p:childTnLst>
                              <p:par>
                                <p:cTn id="43" presetID="27" presetClass="entr" presetSubtype="0" fill="hold" grpId="0" nodeType="clickEffect">
                                  <p:stCondLst>
                                    <p:cond delay="0"/>
                                  </p:stCondLst>
                                  <p:iterate type="lt">
                                    <p:tmPct val="44186"/>
                                  </p:iterate>
                                  <p:childTnLst>
                                    <p:set>
                                      <p:cBhvr>
                                        <p:cTn id="44" dur="1" fill="hold">
                                          <p:stCondLst>
                                            <p:cond delay="0"/>
                                          </p:stCondLst>
                                        </p:cTn>
                                        <p:tgtEl>
                                          <p:spTgt spid="823313">
                                            <p:txEl>
                                              <p:pRg st="1" end="1"/>
                                            </p:txEl>
                                          </p:spTgt>
                                        </p:tgtEl>
                                        <p:attrNameLst>
                                          <p:attrName>style.visibility</p:attrName>
                                        </p:attrNameLst>
                                      </p:cBhvr>
                                      <p:to>
                                        <p:strVal val="visible"/>
                                      </p:to>
                                    </p:set>
                                    <p:anim calcmode="discrete" valueType="clr">
                                      <p:cBhvr override="childStyle">
                                        <p:cTn id="45" dur="80"/>
                                        <p:tgtEl>
                                          <p:spTgt spid="823313">
                                            <p:txEl>
                                              <p:pRg st="1" end="1"/>
                                            </p:txEl>
                                          </p:spTgt>
                                        </p:tgtEl>
                                        <p:attrNameLst>
                                          <p:attrName>style.color</p:attrName>
                                        </p:attrNameLst>
                                      </p:cBhvr>
                                      <p:tavLst>
                                        <p:tav tm="0">
                                          <p:val>
                                            <p:clrVal>
                                              <a:schemeClr val="tx1"/>
                                            </p:clrVal>
                                          </p:val>
                                        </p:tav>
                                        <p:tav tm="50000">
                                          <p:val>
                                            <p:clrVal>
                                              <a:srgbClr val="B2B2B2"/>
                                            </p:clrVal>
                                          </p:val>
                                        </p:tav>
                                      </p:tavLst>
                                    </p:anim>
                                    <p:anim calcmode="discrete" valueType="clr">
                                      <p:cBhvr>
                                        <p:cTn id="46" dur="80"/>
                                        <p:tgtEl>
                                          <p:spTgt spid="823313">
                                            <p:txEl>
                                              <p:pRg st="1" end="1"/>
                                            </p:txEl>
                                          </p:spTgt>
                                        </p:tgtEl>
                                        <p:attrNameLst>
                                          <p:attrName>fillcolor</p:attrName>
                                        </p:attrNameLst>
                                      </p:cBhvr>
                                      <p:tavLst>
                                        <p:tav tm="0">
                                          <p:val>
                                            <p:clrVal>
                                              <a:schemeClr val="accent2"/>
                                            </p:clrVal>
                                          </p:val>
                                        </p:tav>
                                        <p:tav tm="50000">
                                          <p:val>
                                            <p:clrVal>
                                              <a:schemeClr val="hlink"/>
                                            </p:clrVal>
                                          </p:val>
                                        </p:tav>
                                      </p:tavLst>
                                    </p:anim>
                                    <p:set>
                                      <p:cBhvr>
                                        <p:cTn id="47" dur="80"/>
                                        <p:tgtEl>
                                          <p:spTgt spid="823313">
                                            <p:txEl>
                                              <p:pRg st="1" end="1"/>
                                            </p:txEl>
                                          </p:spTgt>
                                        </p:tgtEl>
                                        <p:attrNameLst>
                                          <p:attrName>fill.type</p:attrName>
                                        </p:attrNameLst>
                                      </p:cBhvr>
                                      <p:to>
                                        <p:strVal val="solid"/>
                                      </p:to>
                                    </p:set>
                                  </p:childTnLst>
                                </p:cTn>
                              </p:par>
                              <p:par>
                                <p:cTn id="48" presetID="10" presetClass="exit" presetSubtype="0" fill="hold" grpId="0" nodeType="withEffect">
                                  <p:stCondLst>
                                    <p:cond delay="0"/>
                                  </p:stCondLst>
                                  <p:childTnLst>
                                    <p:animEffect transition="out" filter="fade">
                                      <p:cBhvr>
                                        <p:cTn id="49" dur="500"/>
                                        <p:tgtEl>
                                          <p:spTgt spid="823318"/>
                                        </p:tgtEl>
                                      </p:cBhvr>
                                    </p:animEffect>
                                    <p:set>
                                      <p:cBhvr>
                                        <p:cTn id="50" dur="1" fill="hold">
                                          <p:stCondLst>
                                            <p:cond delay="499"/>
                                          </p:stCondLst>
                                        </p:cTn>
                                        <p:tgtEl>
                                          <p:spTgt spid="82331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7" presetClass="entr" presetSubtype="0" fill="hold" grpId="0" nodeType="clickEffect">
                                  <p:stCondLst>
                                    <p:cond delay="0"/>
                                  </p:stCondLst>
                                  <p:iterate type="lt">
                                    <p:tmPct val="44186"/>
                                  </p:iterate>
                                  <p:childTnLst>
                                    <p:set>
                                      <p:cBhvr>
                                        <p:cTn id="54" dur="1" fill="hold">
                                          <p:stCondLst>
                                            <p:cond delay="0"/>
                                          </p:stCondLst>
                                        </p:cTn>
                                        <p:tgtEl>
                                          <p:spTgt spid="823313">
                                            <p:txEl>
                                              <p:pRg st="2" end="2"/>
                                            </p:txEl>
                                          </p:spTgt>
                                        </p:tgtEl>
                                        <p:attrNameLst>
                                          <p:attrName>style.visibility</p:attrName>
                                        </p:attrNameLst>
                                      </p:cBhvr>
                                      <p:to>
                                        <p:strVal val="visible"/>
                                      </p:to>
                                    </p:set>
                                    <p:anim calcmode="discrete" valueType="clr">
                                      <p:cBhvr override="childStyle">
                                        <p:cTn id="55" dur="80"/>
                                        <p:tgtEl>
                                          <p:spTgt spid="823313">
                                            <p:txEl>
                                              <p:pRg st="2" end="2"/>
                                            </p:txEl>
                                          </p:spTgt>
                                        </p:tgtEl>
                                        <p:attrNameLst>
                                          <p:attrName>style.color</p:attrName>
                                        </p:attrNameLst>
                                      </p:cBhvr>
                                      <p:tavLst>
                                        <p:tav tm="0">
                                          <p:val>
                                            <p:clrVal>
                                              <a:schemeClr val="tx1"/>
                                            </p:clrVal>
                                          </p:val>
                                        </p:tav>
                                        <p:tav tm="50000">
                                          <p:val>
                                            <p:clrVal>
                                              <a:srgbClr val="B2B2B2"/>
                                            </p:clrVal>
                                          </p:val>
                                        </p:tav>
                                      </p:tavLst>
                                    </p:anim>
                                    <p:anim calcmode="discrete" valueType="clr">
                                      <p:cBhvr>
                                        <p:cTn id="56" dur="80"/>
                                        <p:tgtEl>
                                          <p:spTgt spid="823313">
                                            <p:txEl>
                                              <p:pRg st="2" end="2"/>
                                            </p:txEl>
                                          </p:spTgt>
                                        </p:tgtEl>
                                        <p:attrNameLst>
                                          <p:attrName>fillcolor</p:attrName>
                                        </p:attrNameLst>
                                      </p:cBhvr>
                                      <p:tavLst>
                                        <p:tav tm="0">
                                          <p:val>
                                            <p:clrVal>
                                              <a:schemeClr val="accent2"/>
                                            </p:clrVal>
                                          </p:val>
                                        </p:tav>
                                        <p:tav tm="50000">
                                          <p:val>
                                            <p:clrVal>
                                              <a:schemeClr val="hlink"/>
                                            </p:clrVal>
                                          </p:val>
                                        </p:tav>
                                      </p:tavLst>
                                    </p:anim>
                                    <p:set>
                                      <p:cBhvr>
                                        <p:cTn id="57" dur="80"/>
                                        <p:tgtEl>
                                          <p:spTgt spid="823313">
                                            <p:txEl>
                                              <p:pRg st="2" end="2"/>
                                            </p:txEl>
                                          </p:spTgt>
                                        </p:tgtEl>
                                        <p:attrNameLst>
                                          <p:attrName>fill.type</p:attrName>
                                        </p:attrNameLst>
                                      </p:cBhvr>
                                      <p:to>
                                        <p:strVal val="solid"/>
                                      </p:to>
                                    </p:set>
                                  </p:childTnLst>
                                </p:cTn>
                              </p:par>
                              <p:par>
                                <p:cTn id="58" presetID="10" presetClass="exit" presetSubtype="0" fill="hold" grpId="0" nodeType="withEffect">
                                  <p:stCondLst>
                                    <p:cond delay="0"/>
                                  </p:stCondLst>
                                  <p:childTnLst>
                                    <p:animEffect transition="out" filter="fade">
                                      <p:cBhvr>
                                        <p:cTn id="59" dur="500"/>
                                        <p:tgtEl>
                                          <p:spTgt spid="823317"/>
                                        </p:tgtEl>
                                      </p:cBhvr>
                                    </p:animEffect>
                                    <p:set>
                                      <p:cBhvr>
                                        <p:cTn id="60" dur="1" fill="hold">
                                          <p:stCondLst>
                                            <p:cond delay="499"/>
                                          </p:stCondLst>
                                        </p:cTn>
                                        <p:tgtEl>
                                          <p:spTgt spid="823317"/>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7" presetClass="entr" presetSubtype="0" fill="hold" grpId="0" nodeType="clickEffect">
                                  <p:stCondLst>
                                    <p:cond delay="0"/>
                                  </p:stCondLst>
                                  <p:iterate type="lt">
                                    <p:tmPct val="44186"/>
                                  </p:iterate>
                                  <p:childTnLst>
                                    <p:set>
                                      <p:cBhvr>
                                        <p:cTn id="64" dur="1" fill="hold">
                                          <p:stCondLst>
                                            <p:cond delay="0"/>
                                          </p:stCondLst>
                                        </p:cTn>
                                        <p:tgtEl>
                                          <p:spTgt spid="823313">
                                            <p:txEl>
                                              <p:pRg st="3" end="3"/>
                                            </p:txEl>
                                          </p:spTgt>
                                        </p:tgtEl>
                                        <p:attrNameLst>
                                          <p:attrName>style.visibility</p:attrName>
                                        </p:attrNameLst>
                                      </p:cBhvr>
                                      <p:to>
                                        <p:strVal val="visible"/>
                                      </p:to>
                                    </p:set>
                                    <p:anim calcmode="discrete" valueType="clr">
                                      <p:cBhvr override="childStyle">
                                        <p:cTn id="65" dur="80"/>
                                        <p:tgtEl>
                                          <p:spTgt spid="823313">
                                            <p:txEl>
                                              <p:pRg st="3" end="3"/>
                                            </p:txEl>
                                          </p:spTgt>
                                        </p:tgtEl>
                                        <p:attrNameLst>
                                          <p:attrName>style.color</p:attrName>
                                        </p:attrNameLst>
                                      </p:cBhvr>
                                      <p:tavLst>
                                        <p:tav tm="0">
                                          <p:val>
                                            <p:clrVal>
                                              <a:schemeClr val="tx1"/>
                                            </p:clrVal>
                                          </p:val>
                                        </p:tav>
                                        <p:tav tm="50000">
                                          <p:val>
                                            <p:clrVal>
                                              <a:srgbClr val="B2B2B2"/>
                                            </p:clrVal>
                                          </p:val>
                                        </p:tav>
                                      </p:tavLst>
                                    </p:anim>
                                    <p:anim calcmode="discrete" valueType="clr">
                                      <p:cBhvr>
                                        <p:cTn id="66" dur="80"/>
                                        <p:tgtEl>
                                          <p:spTgt spid="823313">
                                            <p:txEl>
                                              <p:pRg st="3" end="3"/>
                                            </p:txEl>
                                          </p:spTgt>
                                        </p:tgtEl>
                                        <p:attrNameLst>
                                          <p:attrName>fillcolor</p:attrName>
                                        </p:attrNameLst>
                                      </p:cBhvr>
                                      <p:tavLst>
                                        <p:tav tm="0">
                                          <p:val>
                                            <p:clrVal>
                                              <a:schemeClr val="accent2"/>
                                            </p:clrVal>
                                          </p:val>
                                        </p:tav>
                                        <p:tav tm="50000">
                                          <p:val>
                                            <p:clrVal>
                                              <a:schemeClr val="hlink"/>
                                            </p:clrVal>
                                          </p:val>
                                        </p:tav>
                                      </p:tavLst>
                                    </p:anim>
                                    <p:set>
                                      <p:cBhvr>
                                        <p:cTn id="67" dur="80"/>
                                        <p:tgtEl>
                                          <p:spTgt spid="823313">
                                            <p:txEl>
                                              <p:pRg st="3" end="3"/>
                                            </p:txEl>
                                          </p:spTgt>
                                        </p:tgtEl>
                                        <p:attrNameLst>
                                          <p:attrName>fill.type</p:attrName>
                                        </p:attrNameLst>
                                      </p:cBhvr>
                                      <p:to>
                                        <p:strVal val="solid"/>
                                      </p:to>
                                    </p:set>
                                  </p:childTnLst>
                                </p:cTn>
                              </p:par>
                              <p:par>
                                <p:cTn id="68" presetID="10" presetClass="exit" presetSubtype="0" fill="hold" grpId="0" nodeType="withEffect">
                                  <p:stCondLst>
                                    <p:cond delay="0"/>
                                  </p:stCondLst>
                                  <p:childTnLst>
                                    <p:animEffect transition="out" filter="fade">
                                      <p:cBhvr>
                                        <p:cTn id="69" dur="500"/>
                                        <p:tgtEl>
                                          <p:spTgt spid="823316"/>
                                        </p:tgtEl>
                                      </p:cBhvr>
                                    </p:animEffect>
                                    <p:set>
                                      <p:cBhvr>
                                        <p:cTn id="70" dur="1" fill="hold">
                                          <p:stCondLst>
                                            <p:cond delay="499"/>
                                          </p:stCondLst>
                                        </p:cTn>
                                        <p:tgtEl>
                                          <p:spTgt spid="823316"/>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27" presetClass="entr" presetSubtype="0" fill="hold" grpId="0" nodeType="clickEffect">
                                  <p:stCondLst>
                                    <p:cond delay="0"/>
                                  </p:stCondLst>
                                  <p:iterate type="lt">
                                    <p:tmPct val="44186"/>
                                  </p:iterate>
                                  <p:childTnLst>
                                    <p:set>
                                      <p:cBhvr>
                                        <p:cTn id="74" dur="1" fill="hold">
                                          <p:stCondLst>
                                            <p:cond delay="0"/>
                                          </p:stCondLst>
                                        </p:cTn>
                                        <p:tgtEl>
                                          <p:spTgt spid="823313">
                                            <p:txEl>
                                              <p:pRg st="4" end="4"/>
                                            </p:txEl>
                                          </p:spTgt>
                                        </p:tgtEl>
                                        <p:attrNameLst>
                                          <p:attrName>style.visibility</p:attrName>
                                        </p:attrNameLst>
                                      </p:cBhvr>
                                      <p:to>
                                        <p:strVal val="visible"/>
                                      </p:to>
                                    </p:set>
                                    <p:anim calcmode="discrete" valueType="clr">
                                      <p:cBhvr override="childStyle">
                                        <p:cTn id="75" dur="80"/>
                                        <p:tgtEl>
                                          <p:spTgt spid="823313">
                                            <p:txEl>
                                              <p:pRg st="4" end="4"/>
                                            </p:txEl>
                                          </p:spTgt>
                                        </p:tgtEl>
                                        <p:attrNameLst>
                                          <p:attrName>style.color</p:attrName>
                                        </p:attrNameLst>
                                      </p:cBhvr>
                                      <p:tavLst>
                                        <p:tav tm="0">
                                          <p:val>
                                            <p:clrVal>
                                              <a:schemeClr val="tx1"/>
                                            </p:clrVal>
                                          </p:val>
                                        </p:tav>
                                        <p:tav tm="50000">
                                          <p:val>
                                            <p:clrVal>
                                              <a:srgbClr val="B2B2B2"/>
                                            </p:clrVal>
                                          </p:val>
                                        </p:tav>
                                      </p:tavLst>
                                    </p:anim>
                                    <p:anim calcmode="discrete" valueType="clr">
                                      <p:cBhvr>
                                        <p:cTn id="76" dur="80"/>
                                        <p:tgtEl>
                                          <p:spTgt spid="823313">
                                            <p:txEl>
                                              <p:pRg st="4" end="4"/>
                                            </p:txEl>
                                          </p:spTgt>
                                        </p:tgtEl>
                                        <p:attrNameLst>
                                          <p:attrName>fillcolor</p:attrName>
                                        </p:attrNameLst>
                                      </p:cBhvr>
                                      <p:tavLst>
                                        <p:tav tm="0">
                                          <p:val>
                                            <p:clrVal>
                                              <a:schemeClr val="accent2"/>
                                            </p:clrVal>
                                          </p:val>
                                        </p:tav>
                                        <p:tav tm="50000">
                                          <p:val>
                                            <p:clrVal>
                                              <a:schemeClr val="hlink"/>
                                            </p:clrVal>
                                          </p:val>
                                        </p:tav>
                                      </p:tavLst>
                                    </p:anim>
                                    <p:set>
                                      <p:cBhvr>
                                        <p:cTn id="77" dur="80"/>
                                        <p:tgtEl>
                                          <p:spTgt spid="823313">
                                            <p:txEl>
                                              <p:pRg st="4" end="4"/>
                                            </p:txEl>
                                          </p:spTgt>
                                        </p:tgtEl>
                                        <p:attrNameLst>
                                          <p:attrName>fill.type</p:attrName>
                                        </p:attrNameLst>
                                      </p:cBhvr>
                                      <p:to>
                                        <p:strVal val="solid"/>
                                      </p:to>
                                    </p:set>
                                  </p:childTnLst>
                                </p:cTn>
                              </p:par>
                              <p:par>
                                <p:cTn id="78" presetID="10" presetClass="exit" presetSubtype="0" fill="hold" grpId="0" nodeType="withEffect">
                                  <p:stCondLst>
                                    <p:cond delay="0"/>
                                  </p:stCondLst>
                                  <p:childTnLst>
                                    <p:animEffect transition="out" filter="fade">
                                      <p:cBhvr>
                                        <p:cTn id="79" dur="500"/>
                                        <p:tgtEl>
                                          <p:spTgt spid="823315"/>
                                        </p:tgtEl>
                                      </p:cBhvr>
                                    </p:animEffect>
                                    <p:set>
                                      <p:cBhvr>
                                        <p:cTn id="80" dur="1" fill="hold">
                                          <p:stCondLst>
                                            <p:cond delay="499"/>
                                          </p:stCondLst>
                                        </p:cTn>
                                        <p:tgtEl>
                                          <p:spTgt spid="823315"/>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7" presetClass="entr" presetSubtype="0" fill="hold" grpId="0" nodeType="clickEffect">
                                  <p:stCondLst>
                                    <p:cond delay="0"/>
                                  </p:stCondLst>
                                  <p:iterate type="lt">
                                    <p:tmPct val="44186"/>
                                  </p:iterate>
                                  <p:childTnLst>
                                    <p:set>
                                      <p:cBhvr>
                                        <p:cTn id="84" dur="1" fill="hold">
                                          <p:stCondLst>
                                            <p:cond delay="0"/>
                                          </p:stCondLst>
                                        </p:cTn>
                                        <p:tgtEl>
                                          <p:spTgt spid="823313">
                                            <p:txEl>
                                              <p:pRg st="5" end="5"/>
                                            </p:txEl>
                                          </p:spTgt>
                                        </p:tgtEl>
                                        <p:attrNameLst>
                                          <p:attrName>style.visibility</p:attrName>
                                        </p:attrNameLst>
                                      </p:cBhvr>
                                      <p:to>
                                        <p:strVal val="visible"/>
                                      </p:to>
                                    </p:set>
                                    <p:anim calcmode="discrete" valueType="clr">
                                      <p:cBhvr override="childStyle">
                                        <p:cTn id="85" dur="80"/>
                                        <p:tgtEl>
                                          <p:spTgt spid="823313">
                                            <p:txEl>
                                              <p:pRg st="5" end="5"/>
                                            </p:txEl>
                                          </p:spTgt>
                                        </p:tgtEl>
                                        <p:attrNameLst>
                                          <p:attrName>style.color</p:attrName>
                                        </p:attrNameLst>
                                      </p:cBhvr>
                                      <p:tavLst>
                                        <p:tav tm="0">
                                          <p:val>
                                            <p:clrVal>
                                              <a:schemeClr val="tx1"/>
                                            </p:clrVal>
                                          </p:val>
                                        </p:tav>
                                        <p:tav tm="50000">
                                          <p:val>
                                            <p:clrVal>
                                              <a:srgbClr val="B2B2B2"/>
                                            </p:clrVal>
                                          </p:val>
                                        </p:tav>
                                      </p:tavLst>
                                    </p:anim>
                                    <p:anim calcmode="discrete" valueType="clr">
                                      <p:cBhvr>
                                        <p:cTn id="86" dur="80"/>
                                        <p:tgtEl>
                                          <p:spTgt spid="823313">
                                            <p:txEl>
                                              <p:pRg st="5" end="5"/>
                                            </p:txEl>
                                          </p:spTgt>
                                        </p:tgtEl>
                                        <p:attrNameLst>
                                          <p:attrName>fillcolor</p:attrName>
                                        </p:attrNameLst>
                                      </p:cBhvr>
                                      <p:tavLst>
                                        <p:tav tm="0">
                                          <p:val>
                                            <p:clrVal>
                                              <a:schemeClr val="accent2"/>
                                            </p:clrVal>
                                          </p:val>
                                        </p:tav>
                                        <p:tav tm="50000">
                                          <p:val>
                                            <p:clrVal>
                                              <a:schemeClr val="hlink"/>
                                            </p:clrVal>
                                          </p:val>
                                        </p:tav>
                                      </p:tavLst>
                                    </p:anim>
                                    <p:set>
                                      <p:cBhvr>
                                        <p:cTn id="87" dur="80"/>
                                        <p:tgtEl>
                                          <p:spTgt spid="823313">
                                            <p:txEl>
                                              <p:pRg st="5" end="5"/>
                                            </p:txEl>
                                          </p:spTgt>
                                        </p:tgtEl>
                                        <p:attrNameLst>
                                          <p:attrName>fill.type</p:attrName>
                                        </p:attrNameLst>
                                      </p:cBhvr>
                                      <p:to>
                                        <p:strVal val="solid"/>
                                      </p:to>
                                    </p:set>
                                  </p:childTnLst>
                                </p:cTn>
                              </p:par>
                              <p:par>
                                <p:cTn id="88" presetID="10" presetClass="exit" presetSubtype="0" fill="hold" grpId="0" nodeType="withEffect">
                                  <p:stCondLst>
                                    <p:cond delay="0"/>
                                  </p:stCondLst>
                                  <p:childTnLst>
                                    <p:animEffect transition="out" filter="fade">
                                      <p:cBhvr>
                                        <p:cTn id="89" dur="500"/>
                                        <p:tgtEl>
                                          <p:spTgt spid="823314"/>
                                        </p:tgtEl>
                                      </p:cBhvr>
                                    </p:animEffect>
                                    <p:set>
                                      <p:cBhvr>
                                        <p:cTn id="90" dur="1" fill="hold">
                                          <p:stCondLst>
                                            <p:cond delay="499"/>
                                          </p:stCondLst>
                                        </p:cTn>
                                        <p:tgtEl>
                                          <p:spTgt spid="8233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3313" grpId="0" build="p" bldLvl="2"/>
      <p:bldP spid="823314" grpId="0"/>
      <p:bldP spid="823315" grpId="0"/>
      <p:bldP spid="823316" grpId="0"/>
      <p:bldP spid="823317" grpId="0"/>
      <p:bldP spid="823318"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3" name="Rectangle 3"/>
          <p:cNvSpPr>
            <a:spLocks noGrp="1" noChangeArrowheads="1"/>
          </p:cNvSpPr>
          <p:nvPr>
            <p:ph idx="1"/>
          </p:nvPr>
        </p:nvSpPr>
        <p:spPr>
          <a:xfrm>
            <a:off x="457200" y="1365250"/>
            <a:ext cx="8229600" cy="4641850"/>
          </a:xfrm>
        </p:spPr>
        <p:txBody>
          <a:bodyPr>
            <a:normAutofit/>
          </a:bodyPr>
          <a:lstStyle/>
          <a:p>
            <a:pPr marL="365760" indent="-256032" eaLnBrk="1" fontAlgn="auto" hangingPunct="1">
              <a:spcAft>
                <a:spcPts val="0"/>
              </a:spcAft>
              <a:buFont typeface="Wingdings 3"/>
              <a:buChar char=""/>
              <a:defRPr/>
            </a:pPr>
            <a:r>
              <a:rPr lang="en-US" b="1" dirty="0"/>
              <a:t>Successive</a:t>
            </a:r>
            <a:r>
              <a:rPr lang="en-US" dirty="0"/>
              <a:t> processing is a basic neurocognitive ability which we use to manage stimuli in a specific serial order</a:t>
            </a:r>
          </a:p>
          <a:p>
            <a:pPr marL="621792" lvl="1" eaLnBrk="1" fontAlgn="auto" hangingPunct="1">
              <a:spcBef>
                <a:spcPts val="324"/>
              </a:spcBef>
              <a:spcAft>
                <a:spcPts val="0"/>
              </a:spcAft>
              <a:defRPr/>
            </a:pPr>
            <a:r>
              <a:rPr lang="en-US" dirty="0"/>
              <a:t>Stimuli form a chain-like progression</a:t>
            </a:r>
          </a:p>
          <a:p>
            <a:pPr marL="621792" lvl="1" eaLnBrk="1" fontAlgn="auto" hangingPunct="1">
              <a:spcBef>
                <a:spcPts val="324"/>
              </a:spcBef>
              <a:spcAft>
                <a:spcPts val="0"/>
              </a:spcAft>
              <a:defRPr/>
            </a:pPr>
            <a:r>
              <a:rPr lang="en-US" dirty="0"/>
              <a:t>Stimuli are not inter-related</a:t>
            </a:r>
          </a:p>
        </p:txBody>
      </p:sp>
      <p:sp>
        <p:nvSpPr>
          <p:cNvPr id="197636" name="Slide Number Placeholder 4"/>
          <p:cNvSpPr>
            <a:spLocks noGrp="1"/>
          </p:cNvSpPr>
          <p:nvPr>
            <p:ph type="sldNum" sz="quarter" idx="12"/>
          </p:nvPr>
        </p:nvSpPr>
        <p:spPr bwMode="auto">
          <a:ln>
            <a:miter lim="800000"/>
            <a:headEnd/>
            <a:tailEnd/>
          </a:ln>
        </p:spPr>
        <p:txBody>
          <a:bodyPr wrap="square" lIns="91440" tIns="45720" rIns="91440" bIns="45720" numCol="1" anchorCtr="0" compatLnSpc="1">
            <a:prstTxWarp prst="textNoShape">
              <a:avLst/>
            </a:prstTxWarp>
          </a:bodyPr>
          <a:lstStyle/>
          <a:p>
            <a:pPr>
              <a:defRPr/>
            </a:pPr>
            <a:fld id="{7D5AA72B-74CE-4DED-9F1C-1EE5C83404EF}" type="slidenum">
              <a:rPr lang="en-US" smtClean="0"/>
              <a:pPr>
                <a:defRPr/>
              </a:pPr>
              <a:t>85</a:t>
            </a:fld>
            <a:endParaRPr lang="en-US"/>
          </a:p>
        </p:txBody>
      </p:sp>
      <p:sp>
        <p:nvSpPr>
          <p:cNvPr id="1154050" name="Rectangle 2"/>
          <p:cNvSpPr>
            <a:spLocks noGrp="1" noChangeArrowheads="1"/>
          </p:cNvSpPr>
          <p:nvPr>
            <p:ph type="title"/>
          </p:nvPr>
        </p:nvSpPr>
        <p:spPr/>
        <p:txBody>
          <a:bodyPr/>
          <a:lstStyle/>
          <a:p>
            <a:pPr eaLnBrk="1" fontAlgn="auto" hangingPunct="1">
              <a:spcAft>
                <a:spcPts val="0"/>
              </a:spcAft>
              <a:defRPr/>
            </a:pPr>
            <a:r>
              <a:rPr lang="en-US"/>
              <a:t>Modern Theory: Successive</a:t>
            </a:r>
          </a:p>
        </p:txBody>
      </p:sp>
      <p:sp>
        <p:nvSpPr>
          <p:cNvPr id="199686" name="Line 4"/>
          <p:cNvSpPr>
            <a:spLocks noChangeShapeType="1"/>
          </p:cNvSpPr>
          <p:nvPr/>
        </p:nvSpPr>
        <p:spPr bwMode="auto">
          <a:xfrm>
            <a:off x="2432050" y="4806950"/>
            <a:ext cx="838200" cy="0"/>
          </a:xfrm>
          <a:prstGeom prst="line">
            <a:avLst/>
          </a:prstGeom>
          <a:noFill/>
          <a:ln w="47625" cmpd="thinThick">
            <a:solidFill>
              <a:schemeClr val="tx1"/>
            </a:solidFill>
            <a:round/>
            <a:headEnd type="none" w="sm" len="sm"/>
            <a:tailEnd type="stealth" w="med" len="lg"/>
          </a:ln>
        </p:spPr>
        <p:txBody>
          <a:bodyPr wrap="none" anchor="ctr"/>
          <a:lstStyle/>
          <a:p>
            <a:endParaRPr lang="en-US"/>
          </a:p>
        </p:txBody>
      </p:sp>
      <p:sp>
        <p:nvSpPr>
          <p:cNvPr id="1154053" name="Oval 5"/>
          <p:cNvSpPr>
            <a:spLocks noChangeArrowheads="1"/>
          </p:cNvSpPr>
          <p:nvPr/>
        </p:nvSpPr>
        <p:spPr bwMode="auto">
          <a:xfrm>
            <a:off x="6629400" y="4356100"/>
            <a:ext cx="990600" cy="1054100"/>
          </a:xfrm>
          <a:prstGeom prst="ellipse">
            <a:avLst/>
          </a:prstGeom>
          <a:gradFill rotWithShape="0">
            <a:gsLst>
              <a:gs pos="0">
                <a:srgbClr val="CCECFF"/>
              </a:gs>
              <a:gs pos="100000">
                <a:srgbClr val="000000"/>
              </a:gs>
            </a:gsLst>
            <a:lin ang="5400000" scaled="1"/>
          </a:gradFill>
          <a:ln w="12700">
            <a:solidFill>
              <a:schemeClr val="tx1"/>
            </a:solidFill>
            <a:round/>
            <a:headEnd/>
            <a:tailEnd/>
          </a:ln>
        </p:spPr>
        <p:txBody>
          <a:bodyPr wrap="none" anchor="ctr"/>
          <a:lstStyle/>
          <a:p>
            <a:pPr algn="ctr"/>
            <a:r>
              <a:rPr lang="en-US"/>
              <a:t>Girl</a:t>
            </a:r>
          </a:p>
        </p:txBody>
      </p:sp>
      <p:sp>
        <p:nvSpPr>
          <p:cNvPr id="1154054" name="Oval 6"/>
          <p:cNvSpPr>
            <a:spLocks noChangeArrowheads="1"/>
          </p:cNvSpPr>
          <p:nvPr/>
        </p:nvSpPr>
        <p:spPr bwMode="auto">
          <a:xfrm>
            <a:off x="1524000" y="4356100"/>
            <a:ext cx="990600" cy="1054100"/>
          </a:xfrm>
          <a:prstGeom prst="ellipse">
            <a:avLst/>
          </a:prstGeom>
          <a:gradFill rotWithShape="0">
            <a:gsLst>
              <a:gs pos="0">
                <a:srgbClr val="CCECFF"/>
              </a:gs>
              <a:gs pos="100000">
                <a:srgbClr val="000000"/>
              </a:gs>
            </a:gsLst>
            <a:lin ang="5400000" scaled="1"/>
          </a:gradFill>
          <a:ln w="12700">
            <a:solidFill>
              <a:schemeClr val="tx1"/>
            </a:solidFill>
            <a:round/>
            <a:headEnd/>
            <a:tailEnd/>
          </a:ln>
        </p:spPr>
        <p:txBody>
          <a:bodyPr wrap="none" anchor="ctr"/>
          <a:lstStyle/>
          <a:p>
            <a:pPr algn="ctr"/>
            <a:r>
              <a:rPr lang="en-US"/>
              <a:t>Cow</a:t>
            </a:r>
          </a:p>
        </p:txBody>
      </p:sp>
      <p:sp>
        <p:nvSpPr>
          <p:cNvPr id="199689" name="Line 7"/>
          <p:cNvSpPr>
            <a:spLocks noChangeShapeType="1"/>
          </p:cNvSpPr>
          <p:nvPr/>
        </p:nvSpPr>
        <p:spPr bwMode="auto">
          <a:xfrm>
            <a:off x="4108450" y="4806950"/>
            <a:ext cx="838200" cy="0"/>
          </a:xfrm>
          <a:prstGeom prst="line">
            <a:avLst/>
          </a:prstGeom>
          <a:noFill/>
          <a:ln w="47625" cmpd="thinThick">
            <a:solidFill>
              <a:schemeClr val="tx1"/>
            </a:solidFill>
            <a:round/>
            <a:headEnd type="none" w="sm" len="sm"/>
            <a:tailEnd type="stealth" w="med" len="lg"/>
          </a:ln>
        </p:spPr>
        <p:txBody>
          <a:bodyPr wrap="none" anchor="ctr"/>
          <a:lstStyle/>
          <a:p>
            <a:endParaRPr lang="en-US"/>
          </a:p>
        </p:txBody>
      </p:sp>
      <p:sp>
        <p:nvSpPr>
          <p:cNvPr id="199690" name="Line 8"/>
          <p:cNvSpPr>
            <a:spLocks noChangeShapeType="1"/>
          </p:cNvSpPr>
          <p:nvPr/>
        </p:nvSpPr>
        <p:spPr bwMode="auto">
          <a:xfrm>
            <a:off x="5784850" y="4806950"/>
            <a:ext cx="838200" cy="0"/>
          </a:xfrm>
          <a:prstGeom prst="line">
            <a:avLst/>
          </a:prstGeom>
          <a:noFill/>
          <a:ln w="47625" cmpd="thinThick">
            <a:solidFill>
              <a:schemeClr val="tx1"/>
            </a:solidFill>
            <a:round/>
            <a:headEnd type="none" w="sm" len="sm"/>
            <a:tailEnd type="stealth" w="med" len="lg"/>
          </a:ln>
        </p:spPr>
        <p:txBody>
          <a:bodyPr wrap="none" anchor="ctr"/>
          <a:lstStyle/>
          <a:p>
            <a:endParaRPr lang="en-US"/>
          </a:p>
        </p:txBody>
      </p:sp>
      <p:sp>
        <p:nvSpPr>
          <p:cNvPr id="1154057" name="Oval 9"/>
          <p:cNvSpPr>
            <a:spLocks noChangeArrowheads="1"/>
          </p:cNvSpPr>
          <p:nvPr/>
        </p:nvSpPr>
        <p:spPr bwMode="auto">
          <a:xfrm>
            <a:off x="3276600" y="4356100"/>
            <a:ext cx="990600" cy="1054100"/>
          </a:xfrm>
          <a:prstGeom prst="ellipse">
            <a:avLst/>
          </a:prstGeom>
          <a:gradFill rotWithShape="0">
            <a:gsLst>
              <a:gs pos="0">
                <a:srgbClr val="CCECFF"/>
              </a:gs>
              <a:gs pos="100000">
                <a:srgbClr val="000000"/>
              </a:gs>
            </a:gsLst>
            <a:lin ang="5400000" scaled="1"/>
          </a:gradFill>
          <a:ln w="12700">
            <a:solidFill>
              <a:schemeClr val="tx1"/>
            </a:solidFill>
            <a:round/>
            <a:headEnd/>
            <a:tailEnd/>
          </a:ln>
        </p:spPr>
        <p:txBody>
          <a:bodyPr wrap="none" anchor="ctr"/>
          <a:lstStyle/>
          <a:p>
            <a:pPr algn="ctr"/>
            <a:r>
              <a:rPr lang="en-US"/>
              <a:t>Wall</a:t>
            </a:r>
          </a:p>
        </p:txBody>
      </p:sp>
      <p:sp>
        <p:nvSpPr>
          <p:cNvPr id="1154058" name="Oval 10"/>
          <p:cNvSpPr>
            <a:spLocks noChangeArrowheads="1"/>
          </p:cNvSpPr>
          <p:nvPr/>
        </p:nvSpPr>
        <p:spPr bwMode="auto">
          <a:xfrm>
            <a:off x="4953000" y="4356100"/>
            <a:ext cx="990600" cy="1054100"/>
          </a:xfrm>
          <a:prstGeom prst="ellipse">
            <a:avLst/>
          </a:prstGeom>
          <a:gradFill rotWithShape="0">
            <a:gsLst>
              <a:gs pos="0">
                <a:srgbClr val="CCECFF"/>
              </a:gs>
              <a:gs pos="100000">
                <a:srgbClr val="000000"/>
              </a:gs>
            </a:gsLst>
            <a:lin ang="5400000" scaled="1"/>
          </a:gradFill>
          <a:ln w="12700">
            <a:solidFill>
              <a:schemeClr val="tx1"/>
            </a:solidFill>
            <a:round/>
            <a:headEnd/>
            <a:tailEnd/>
          </a:ln>
        </p:spPr>
        <p:txBody>
          <a:bodyPr wrap="none" anchor="ctr"/>
          <a:lstStyle/>
          <a:p>
            <a:pPr algn="ctr"/>
            <a:r>
              <a:rPr lang="en-US"/>
              <a:t>Car</a:t>
            </a:r>
          </a:p>
        </p:txBody>
      </p:sp>
    </p:spTree>
    <p:extLst>
      <p:ext uri="{BB962C8B-B14F-4D97-AF65-F5344CB8AC3E}">
        <p14:creationId xmlns:p14="http://schemas.microsoft.com/office/powerpoint/2010/main" val="212491948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154054"/>
                                        </p:tgtEl>
                                        <p:attrNameLst>
                                          <p:attrName>style.visibility</p:attrName>
                                        </p:attrNameLst>
                                      </p:cBhvr>
                                      <p:to>
                                        <p:strVal val="visible"/>
                                      </p:to>
                                    </p:set>
                                    <p:anim calcmode="lin" valueType="num">
                                      <p:cBhvr additive="base">
                                        <p:cTn id="7" dur="500" fill="hold"/>
                                        <p:tgtEl>
                                          <p:spTgt spid="1154054"/>
                                        </p:tgtEl>
                                        <p:attrNameLst>
                                          <p:attrName>ppt_x</p:attrName>
                                        </p:attrNameLst>
                                      </p:cBhvr>
                                      <p:tavLst>
                                        <p:tav tm="0">
                                          <p:val>
                                            <p:strVal val="0-#ppt_w/2"/>
                                          </p:val>
                                        </p:tav>
                                        <p:tav tm="100000">
                                          <p:val>
                                            <p:strVal val="#ppt_x"/>
                                          </p:val>
                                        </p:tav>
                                      </p:tavLst>
                                    </p:anim>
                                    <p:anim calcmode="lin" valueType="num">
                                      <p:cBhvr additive="base">
                                        <p:cTn id="8" dur="500" fill="hold"/>
                                        <p:tgtEl>
                                          <p:spTgt spid="115405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154057"/>
                                        </p:tgtEl>
                                        <p:attrNameLst>
                                          <p:attrName>style.visibility</p:attrName>
                                        </p:attrNameLst>
                                      </p:cBhvr>
                                      <p:to>
                                        <p:strVal val="visible"/>
                                      </p:to>
                                    </p:set>
                                    <p:anim calcmode="lin" valueType="num">
                                      <p:cBhvr additive="base">
                                        <p:cTn id="12" dur="500" fill="hold"/>
                                        <p:tgtEl>
                                          <p:spTgt spid="1154057"/>
                                        </p:tgtEl>
                                        <p:attrNameLst>
                                          <p:attrName>ppt_x</p:attrName>
                                        </p:attrNameLst>
                                      </p:cBhvr>
                                      <p:tavLst>
                                        <p:tav tm="0">
                                          <p:val>
                                            <p:strVal val="0-#ppt_w/2"/>
                                          </p:val>
                                        </p:tav>
                                        <p:tav tm="100000">
                                          <p:val>
                                            <p:strVal val="#ppt_x"/>
                                          </p:val>
                                        </p:tav>
                                      </p:tavLst>
                                    </p:anim>
                                    <p:anim calcmode="lin" valueType="num">
                                      <p:cBhvr additive="base">
                                        <p:cTn id="13" dur="500" fill="hold"/>
                                        <p:tgtEl>
                                          <p:spTgt spid="115405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AMERA.WAV"/>
                                        </p:tgtEl>
                                      </p:cMediaNode>
                                    </p:audio>
                                  </p:sub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154058"/>
                                        </p:tgtEl>
                                        <p:attrNameLst>
                                          <p:attrName>style.visibility</p:attrName>
                                        </p:attrNameLst>
                                      </p:cBhvr>
                                      <p:to>
                                        <p:strVal val="visible"/>
                                      </p:to>
                                    </p:set>
                                    <p:anim calcmode="lin" valueType="num">
                                      <p:cBhvr additive="base">
                                        <p:cTn id="17" dur="500" fill="hold"/>
                                        <p:tgtEl>
                                          <p:spTgt spid="1154058"/>
                                        </p:tgtEl>
                                        <p:attrNameLst>
                                          <p:attrName>ppt_x</p:attrName>
                                        </p:attrNameLst>
                                      </p:cBhvr>
                                      <p:tavLst>
                                        <p:tav tm="0">
                                          <p:val>
                                            <p:strVal val="0-#ppt_w/2"/>
                                          </p:val>
                                        </p:tav>
                                        <p:tav tm="100000">
                                          <p:val>
                                            <p:strVal val="#ppt_x"/>
                                          </p:val>
                                        </p:tav>
                                      </p:tavLst>
                                    </p:anim>
                                    <p:anim calcmode="lin" valueType="num">
                                      <p:cBhvr additive="base">
                                        <p:cTn id="18" dur="500" fill="hold"/>
                                        <p:tgtEl>
                                          <p:spTgt spid="115405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AMERA.WAV"/>
                                        </p:tgtEl>
                                      </p:cMediaNode>
                                    </p:audio>
                                  </p:sub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1154053"/>
                                        </p:tgtEl>
                                        <p:attrNameLst>
                                          <p:attrName>style.visibility</p:attrName>
                                        </p:attrNameLst>
                                      </p:cBhvr>
                                      <p:to>
                                        <p:strVal val="visible"/>
                                      </p:to>
                                    </p:set>
                                    <p:anim calcmode="lin" valueType="num">
                                      <p:cBhvr additive="base">
                                        <p:cTn id="22" dur="500" fill="hold"/>
                                        <p:tgtEl>
                                          <p:spTgt spid="1154053"/>
                                        </p:tgtEl>
                                        <p:attrNameLst>
                                          <p:attrName>ppt_x</p:attrName>
                                        </p:attrNameLst>
                                      </p:cBhvr>
                                      <p:tavLst>
                                        <p:tav tm="0">
                                          <p:val>
                                            <p:strVal val="0-#ppt_w/2"/>
                                          </p:val>
                                        </p:tav>
                                        <p:tav tm="100000">
                                          <p:val>
                                            <p:strVal val="#ppt_x"/>
                                          </p:val>
                                        </p:tav>
                                      </p:tavLst>
                                    </p:anim>
                                    <p:anim calcmode="lin" valueType="num">
                                      <p:cBhvr additive="base">
                                        <p:cTn id="23" dur="500" fill="hold"/>
                                        <p:tgtEl>
                                          <p:spTgt spid="115405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4053" grpId="0" animBg="1"/>
      <p:bldP spid="1154054" grpId="0" animBg="1"/>
      <p:bldP spid="1154057" grpId="0" animBg="1"/>
      <p:bldP spid="1154058"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CAS2: Rating Scale Successive</a:t>
            </a:r>
          </a:p>
        </p:txBody>
      </p:sp>
      <p:sp>
        <p:nvSpPr>
          <p:cNvPr id="4" name="Slide Number Placeholder 3"/>
          <p:cNvSpPr>
            <a:spLocks noGrp="1"/>
          </p:cNvSpPr>
          <p:nvPr>
            <p:ph type="sldNum" sz="quarter" idx="12"/>
          </p:nvPr>
        </p:nvSpPr>
        <p:spPr/>
        <p:txBody>
          <a:bodyPr/>
          <a:lstStyle/>
          <a:p>
            <a:pPr>
              <a:defRPr/>
            </a:pPr>
            <a:fld id="{D95AB7BE-7518-4FC5-B061-EED165ADFA96}" type="slidenum">
              <a:rPr lang="en-US" smtClean="0"/>
              <a:pPr>
                <a:defRPr/>
              </a:pPr>
              <a:t>86</a:t>
            </a:fld>
            <a:endParaRPr lang="en-US"/>
          </a:p>
        </p:txBody>
      </p:sp>
      <p:pic>
        <p:nvPicPr>
          <p:cNvPr id="6758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8682"/>
          <a:stretch/>
        </p:blipFill>
        <p:spPr bwMode="auto">
          <a:xfrm>
            <a:off x="776101" y="1869977"/>
            <a:ext cx="7435970" cy="3970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53588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9" name="Slide Number Placeholder 3"/>
          <p:cNvSpPr>
            <a:spLocks noGrp="1"/>
          </p:cNvSpPr>
          <p:nvPr>
            <p:ph type="sldNum" sz="quarter" idx="12"/>
          </p:nvPr>
        </p:nvSpPr>
        <p:spPr bwMode="auto">
          <a:ln>
            <a:miter lim="800000"/>
            <a:headEnd/>
            <a:tailEnd/>
          </a:ln>
        </p:spPr>
        <p:txBody>
          <a:bodyPr wrap="square" lIns="91440" tIns="45720" rIns="91440" bIns="45720" numCol="1" anchorCtr="0" compatLnSpc="1">
            <a:prstTxWarp prst="textNoShape">
              <a:avLst/>
            </a:prstTxWarp>
          </a:bodyPr>
          <a:lstStyle/>
          <a:p>
            <a:pPr>
              <a:defRPr/>
            </a:pPr>
            <a:fld id="{94C3B3B3-0EE9-48C3-BB46-2D84B87C895F}" type="slidenum">
              <a:rPr lang="en-US" smtClean="0"/>
              <a:pPr>
                <a:defRPr/>
              </a:pPr>
              <a:t>87</a:t>
            </a:fld>
            <a:endParaRPr lang="en-US"/>
          </a:p>
        </p:txBody>
      </p:sp>
      <p:sp>
        <p:nvSpPr>
          <p:cNvPr id="1155074" name="Rectangle 2"/>
          <p:cNvSpPr>
            <a:spLocks noGrp="1" noChangeArrowheads="1"/>
          </p:cNvSpPr>
          <p:nvPr>
            <p:ph type="title"/>
          </p:nvPr>
        </p:nvSpPr>
        <p:spPr>
          <a:xfrm>
            <a:off x="685800" y="279400"/>
            <a:ext cx="7826375" cy="762000"/>
          </a:xfrm>
        </p:spPr>
        <p:txBody>
          <a:bodyPr/>
          <a:lstStyle/>
          <a:p>
            <a:pPr eaLnBrk="1" fontAlgn="auto" hangingPunct="1">
              <a:spcAft>
                <a:spcPts val="0"/>
              </a:spcAft>
              <a:defRPr/>
            </a:pPr>
            <a:r>
              <a:rPr lang="en-US"/>
              <a:t>Word Series</a:t>
            </a:r>
            <a:endParaRPr lang="en-US">
              <a:solidFill>
                <a:schemeClr val="accent2"/>
              </a:solidFill>
            </a:endParaRPr>
          </a:p>
        </p:txBody>
      </p:sp>
      <p:sp>
        <p:nvSpPr>
          <p:cNvPr id="200709" name="Rectangle 3"/>
          <p:cNvSpPr>
            <a:spLocks noChangeArrowheads="1"/>
          </p:cNvSpPr>
          <p:nvPr/>
        </p:nvSpPr>
        <p:spPr bwMode="auto">
          <a:xfrm>
            <a:off x="609600" y="533400"/>
            <a:ext cx="7772400" cy="1143000"/>
          </a:xfrm>
          <a:prstGeom prst="rect">
            <a:avLst/>
          </a:prstGeom>
          <a:noFill/>
          <a:ln w="9525">
            <a:noFill/>
            <a:miter lim="800000"/>
            <a:headEnd/>
            <a:tailEnd/>
          </a:ln>
        </p:spPr>
        <p:txBody>
          <a:bodyPr wrap="none" anchor="ctr"/>
          <a:lstStyle/>
          <a:p>
            <a:endParaRPr lang="en-US"/>
          </a:p>
        </p:txBody>
      </p:sp>
      <p:sp>
        <p:nvSpPr>
          <p:cNvPr id="200710" name="Rectangle 4"/>
          <p:cNvSpPr>
            <a:spLocks noChangeArrowheads="1"/>
          </p:cNvSpPr>
          <p:nvPr/>
        </p:nvSpPr>
        <p:spPr bwMode="auto">
          <a:xfrm>
            <a:off x="762000" y="685800"/>
            <a:ext cx="7772400" cy="1143000"/>
          </a:xfrm>
          <a:prstGeom prst="rect">
            <a:avLst/>
          </a:prstGeom>
          <a:noFill/>
          <a:ln w="9525">
            <a:noFill/>
            <a:miter lim="800000"/>
            <a:headEnd/>
            <a:tailEnd/>
          </a:ln>
        </p:spPr>
        <p:txBody>
          <a:bodyPr wrap="none" anchor="ctr"/>
          <a:lstStyle/>
          <a:p>
            <a:endParaRPr lang="en-US"/>
          </a:p>
        </p:txBody>
      </p:sp>
      <p:sp>
        <p:nvSpPr>
          <p:cNvPr id="200711" name="Rectangle 5"/>
          <p:cNvSpPr>
            <a:spLocks noChangeArrowheads="1"/>
          </p:cNvSpPr>
          <p:nvPr/>
        </p:nvSpPr>
        <p:spPr bwMode="auto">
          <a:xfrm>
            <a:off x="914400" y="838200"/>
            <a:ext cx="7772400" cy="1143000"/>
          </a:xfrm>
          <a:prstGeom prst="rect">
            <a:avLst/>
          </a:prstGeom>
          <a:noFill/>
          <a:ln w="9525">
            <a:noFill/>
            <a:miter lim="800000"/>
            <a:headEnd/>
            <a:tailEnd/>
          </a:ln>
        </p:spPr>
        <p:txBody>
          <a:bodyPr wrap="none" anchor="ctr"/>
          <a:lstStyle/>
          <a:p>
            <a:endParaRPr lang="en-US"/>
          </a:p>
        </p:txBody>
      </p:sp>
      <p:sp>
        <p:nvSpPr>
          <p:cNvPr id="1155078" name="Rectangle 6"/>
          <p:cNvSpPr>
            <a:spLocks noChangeArrowheads="1"/>
          </p:cNvSpPr>
          <p:nvPr/>
        </p:nvSpPr>
        <p:spPr bwMode="auto">
          <a:xfrm>
            <a:off x="457200" y="1828800"/>
            <a:ext cx="3124200" cy="3886200"/>
          </a:xfrm>
          <a:prstGeom prst="rect">
            <a:avLst/>
          </a:prstGeom>
          <a:noFill/>
          <a:ln w="9525">
            <a:noFill/>
            <a:miter lim="800000"/>
            <a:headEnd/>
            <a:tailEnd/>
          </a:ln>
          <a:effectLst/>
        </p:spPr>
        <p:txBody>
          <a:bodyPr lIns="92075" tIns="46038" rIns="92075" bIns="46038"/>
          <a:lstStyle/>
          <a:p>
            <a:pPr marL="342900" indent="-342900" eaLnBrk="0" hangingPunct="0">
              <a:spcBef>
                <a:spcPct val="20000"/>
              </a:spcBef>
              <a:buClr>
                <a:srgbClr val="00FF00"/>
              </a:buClr>
              <a:buSzPct val="75000"/>
              <a:buFont typeface="Monotype Sorts" pitchFamily="2" charset="2"/>
              <a:buChar char="n"/>
              <a:defRPr/>
            </a:pPr>
            <a:r>
              <a:rPr lang="en-US" sz="2800" b="0" dirty="0">
                <a:solidFill>
                  <a:schemeClr val="bg1"/>
                </a:solidFill>
                <a:latin typeface="Comic Sans MS" pitchFamily="66" charset="0"/>
                <a:cs typeface="+mn-cs"/>
              </a:rPr>
              <a:t>The child repeats a series of words in the same order the examiner says them</a:t>
            </a:r>
          </a:p>
          <a:p>
            <a:pPr marL="342900" indent="-342900" eaLnBrk="0" hangingPunct="0">
              <a:spcBef>
                <a:spcPct val="20000"/>
              </a:spcBef>
              <a:buClr>
                <a:srgbClr val="00FF00"/>
              </a:buClr>
              <a:buSzPct val="75000"/>
              <a:buFont typeface="Monotype Sorts" pitchFamily="2" charset="2"/>
              <a:buChar char="n"/>
              <a:defRPr/>
            </a:pPr>
            <a:endParaRPr lang="en-US" sz="2800" b="0" dirty="0">
              <a:solidFill>
                <a:schemeClr val="bg1"/>
              </a:solidFill>
              <a:effectLst>
                <a:outerShdw blurRad="38100" dist="38100" dir="2700000" algn="tl">
                  <a:srgbClr val="000000"/>
                </a:outerShdw>
              </a:effectLst>
              <a:latin typeface="Comic Sans MS" pitchFamily="66" charset="0"/>
              <a:cs typeface="+mn-cs"/>
            </a:endParaRPr>
          </a:p>
        </p:txBody>
      </p:sp>
      <p:sp>
        <p:nvSpPr>
          <p:cNvPr id="200713" name="Rectangle 7"/>
          <p:cNvSpPr>
            <a:spLocks noChangeArrowheads="1"/>
          </p:cNvSpPr>
          <p:nvPr/>
        </p:nvSpPr>
        <p:spPr bwMode="auto">
          <a:xfrm>
            <a:off x="3886200" y="2286000"/>
            <a:ext cx="4957763" cy="3263900"/>
          </a:xfrm>
          <a:prstGeom prst="rect">
            <a:avLst/>
          </a:prstGeom>
          <a:solidFill>
            <a:schemeClr val="tx1"/>
          </a:solidFill>
          <a:ln w="12700">
            <a:solidFill>
              <a:schemeClr val="bg2"/>
            </a:solidFill>
            <a:miter lim="800000"/>
            <a:headEnd/>
            <a:tailEnd/>
          </a:ln>
        </p:spPr>
        <p:txBody>
          <a:bodyPr wrap="none" anchor="ctr"/>
          <a:lstStyle/>
          <a:p>
            <a:endParaRPr lang="en-US"/>
          </a:p>
        </p:txBody>
      </p:sp>
      <p:sp>
        <p:nvSpPr>
          <p:cNvPr id="200714" name="Rectangle 8"/>
          <p:cNvSpPr>
            <a:spLocks noChangeArrowheads="1"/>
          </p:cNvSpPr>
          <p:nvPr/>
        </p:nvSpPr>
        <p:spPr bwMode="auto">
          <a:xfrm>
            <a:off x="4016375" y="2484438"/>
            <a:ext cx="4833938" cy="3013075"/>
          </a:xfrm>
          <a:prstGeom prst="rect">
            <a:avLst/>
          </a:prstGeom>
          <a:noFill/>
          <a:ln w="9525">
            <a:noFill/>
            <a:miter lim="800000"/>
            <a:headEnd/>
            <a:tailEnd/>
          </a:ln>
        </p:spPr>
        <p:txBody>
          <a:bodyPr lIns="92075" tIns="46038" rIns="92075" bIns="46038">
            <a:spAutoFit/>
          </a:bodyPr>
          <a:lstStyle/>
          <a:p>
            <a:pPr defTabSz="628650" eaLnBrk="0" hangingPunct="0"/>
            <a:r>
              <a:rPr lang="en-US">
                <a:solidFill>
                  <a:schemeClr val="bg2"/>
                </a:solidFill>
                <a:latin typeface="Arial" pitchFamily="34" charset="0"/>
              </a:rPr>
              <a:t>1.	Wall-Car</a:t>
            </a:r>
          </a:p>
          <a:p>
            <a:pPr defTabSz="628650" eaLnBrk="0" hangingPunct="0"/>
            <a:r>
              <a:rPr lang="en-US">
                <a:solidFill>
                  <a:schemeClr val="bg2"/>
                </a:solidFill>
                <a:latin typeface="Arial" pitchFamily="34" charset="0"/>
              </a:rPr>
              <a:t>2.	Shoe-Key</a:t>
            </a:r>
          </a:p>
          <a:p>
            <a:pPr defTabSz="628650" eaLnBrk="0" hangingPunct="0"/>
            <a:r>
              <a:rPr lang="en-US">
                <a:solidFill>
                  <a:schemeClr val="bg2"/>
                </a:solidFill>
                <a:latin typeface="Arial" pitchFamily="34" charset="0"/>
              </a:rPr>
              <a:t>...</a:t>
            </a:r>
          </a:p>
          <a:p>
            <a:pPr defTabSz="628650" eaLnBrk="0" hangingPunct="0"/>
            <a:r>
              <a:rPr lang="en-US">
                <a:solidFill>
                  <a:schemeClr val="bg2"/>
                </a:solidFill>
                <a:latin typeface="Arial" pitchFamily="34" charset="0"/>
              </a:rPr>
              <a:t>10.	Cow-Wall-Car-Girl</a:t>
            </a:r>
          </a:p>
          <a:p>
            <a:pPr defTabSz="628650" eaLnBrk="0" hangingPunct="0"/>
            <a:r>
              <a:rPr lang="en-US">
                <a:solidFill>
                  <a:schemeClr val="bg2"/>
                </a:solidFill>
                <a:latin typeface="Arial" pitchFamily="34" charset="0"/>
              </a:rPr>
              <a:t>11.	Dog-Car-Girl-Shoe-Key</a:t>
            </a:r>
          </a:p>
          <a:p>
            <a:pPr defTabSz="628650" eaLnBrk="0" hangingPunct="0"/>
            <a:r>
              <a:rPr lang="en-US">
                <a:solidFill>
                  <a:schemeClr val="bg2"/>
                </a:solidFill>
                <a:latin typeface="Arial" pitchFamily="34" charset="0"/>
              </a:rPr>
              <a:t>...</a:t>
            </a:r>
          </a:p>
          <a:p>
            <a:pPr defTabSz="628650" eaLnBrk="0" hangingPunct="0"/>
            <a:r>
              <a:rPr lang="en-US">
                <a:solidFill>
                  <a:schemeClr val="bg2"/>
                </a:solidFill>
                <a:latin typeface="Arial" pitchFamily="34" charset="0"/>
              </a:rPr>
              <a:t>27.	Cow-Dog-Shoe-Wall-Man-Car-	Girl-Key-Book</a:t>
            </a:r>
          </a:p>
        </p:txBody>
      </p:sp>
    </p:spTree>
    <p:extLst>
      <p:ext uri="{BB962C8B-B14F-4D97-AF65-F5344CB8AC3E}">
        <p14:creationId xmlns:p14="http://schemas.microsoft.com/office/powerpoint/2010/main" val="1131786438"/>
      </p:ext>
    </p:extLst>
  </p:cSld>
  <p:clrMapOvr>
    <a:masterClrMapping/>
  </p:clrMapOvr>
  <p:transition>
    <p:random/>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828800"/>
            <a:ext cx="4038600" cy="4178491"/>
          </a:xfrm>
        </p:spPr>
        <p:txBody>
          <a:bodyPr/>
          <a:lstStyle/>
          <a:p>
            <a:r>
              <a:rPr lang="en-US" dirty="0"/>
              <a:t>Sentence Repetition</a:t>
            </a:r>
          </a:p>
          <a:p>
            <a:pPr lvl="1"/>
            <a:r>
              <a:rPr lang="en-US" dirty="0"/>
              <a:t>Child repeats sentences exactly as stated by the examiner such as:</a:t>
            </a:r>
          </a:p>
          <a:p>
            <a:pPr lvl="1"/>
            <a:r>
              <a:rPr lang="en-US" dirty="0"/>
              <a:t>The red greened the blue with a yellow.</a:t>
            </a:r>
          </a:p>
        </p:txBody>
      </p:sp>
      <p:sp>
        <p:nvSpPr>
          <p:cNvPr id="3" name="Content Placeholder 2"/>
          <p:cNvSpPr>
            <a:spLocks noGrp="1"/>
          </p:cNvSpPr>
          <p:nvPr>
            <p:ph sz="half" idx="2"/>
          </p:nvPr>
        </p:nvSpPr>
        <p:spPr>
          <a:xfrm>
            <a:off x="4648200" y="1828800"/>
            <a:ext cx="4038600" cy="4178491"/>
          </a:xfrm>
        </p:spPr>
        <p:txBody>
          <a:bodyPr/>
          <a:lstStyle/>
          <a:p>
            <a:r>
              <a:rPr lang="en-US" dirty="0"/>
              <a:t>Sentence Questions</a:t>
            </a:r>
          </a:p>
          <a:p>
            <a:pPr lvl="1"/>
            <a:r>
              <a:rPr lang="en-US" dirty="0"/>
              <a:t>Child answers a question about a statement made by the examiner such as:</a:t>
            </a:r>
          </a:p>
          <a:p>
            <a:pPr lvl="1"/>
            <a:r>
              <a:rPr lang="en-US" dirty="0"/>
              <a:t>The red greened the blue with a yellow. Who got greened?</a:t>
            </a:r>
          </a:p>
        </p:txBody>
      </p:sp>
      <p:sp>
        <p:nvSpPr>
          <p:cNvPr id="1156098" name="Rectangle 2"/>
          <p:cNvSpPr>
            <a:spLocks noGrp="1" noChangeArrowheads="1"/>
          </p:cNvSpPr>
          <p:nvPr>
            <p:ph type="title"/>
          </p:nvPr>
        </p:nvSpPr>
        <p:spPr/>
        <p:txBody>
          <a:bodyPr>
            <a:normAutofit fontScale="90000"/>
          </a:bodyPr>
          <a:lstStyle/>
          <a:p>
            <a:pPr eaLnBrk="1" fontAlgn="auto" hangingPunct="1">
              <a:spcAft>
                <a:spcPts val="0"/>
              </a:spcAft>
              <a:defRPr/>
            </a:pPr>
            <a:r>
              <a:rPr lang="en-US" dirty="0"/>
              <a:t>Sentence Repetition </a:t>
            </a:r>
            <a:r>
              <a:rPr lang="en-US" sz="2700" dirty="0"/>
              <a:t>(Ages 5-7) or </a:t>
            </a:r>
            <a:r>
              <a:rPr lang="en-US" dirty="0"/>
              <a:t>Sentence Questions </a:t>
            </a:r>
            <a:r>
              <a:rPr lang="en-US" sz="2800" dirty="0"/>
              <a:t>(Ages 8-17)</a:t>
            </a:r>
            <a:endParaRPr lang="en-US" sz="2800" dirty="0">
              <a:solidFill>
                <a:schemeClr val="accent2"/>
              </a:solidFill>
            </a:endParaRPr>
          </a:p>
        </p:txBody>
      </p:sp>
      <p:sp>
        <p:nvSpPr>
          <p:cNvPr id="199683" name="Slide Number Placeholder 3"/>
          <p:cNvSpPr>
            <a:spLocks noGrp="1"/>
          </p:cNvSpPr>
          <p:nvPr>
            <p:ph type="sldNum" sz="quarter" idx="12"/>
          </p:nvPr>
        </p:nvSpPr>
        <p:spPr bwMode="auto">
          <a:ln>
            <a:miter lim="800000"/>
            <a:headEnd/>
            <a:tailEnd/>
          </a:ln>
        </p:spPr>
        <p:txBody>
          <a:bodyPr wrap="square" lIns="91440" tIns="45720" rIns="91440" bIns="45720" numCol="1" anchorCtr="0" compatLnSpc="1">
            <a:prstTxWarp prst="textNoShape">
              <a:avLst/>
            </a:prstTxWarp>
          </a:bodyPr>
          <a:lstStyle/>
          <a:p>
            <a:pPr>
              <a:defRPr/>
            </a:pPr>
            <a:fld id="{0C8B9029-F123-4FBE-8EB5-EC0E97A282D9}" type="slidenum">
              <a:rPr lang="en-US" smtClean="0"/>
              <a:pPr>
                <a:defRPr/>
              </a:pPr>
              <a:t>88</a:t>
            </a:fld>
            <a:endParaRPr lang="en-US"/>
          </a:p>
        </p:txBody>
      </p:sp>
      <p:sp>
        <p:nvSpPr>
          <p:cNvPr id="201733" name="Rectangle 3"/>
          <p:cNvSpPr>
            <a:spLocks noChangeArrowheads="1"/>
          </p:cNvSpPr>
          <p:nvPr/>
        </p:nvSpPr>
        <p:spPr bwMode="auto">
          <a:xfrm>
            <a:off x="457200" y="381000"/>
            <a:ext cx="7772400" cy="990600"/>
          </a:xfrm>
          <a:prstGeom prst="rect">
            <a:avLst/>
          </a:prstGeom>
          <a:noFill/>
          <a:ln w="9525">
            <a:noFill/>
            <a:miter lim="800000"/>
            <a:headEnd/>
            <a:tailEnd/>
          </a:ln>
        </p:spPr>
        <p:txBody>
          <a:bodyPr wrap="none" anchor="ctr"/>
          <a:lstStyle/>
          <a:p>
            <a:endParaRPr lang="en-US"/>
          </a:p>
        </p:txBody>
      </p:sp>
      <p:sp>
        <p:nvSpPr>
          <p:cNvPr id="201735" name="Rectangle 5"/>
          <p:cNvSpPr>
            <a:spLocks noChangeArrowheads="1"/>
          </p:cNvSpPr>
          <p:nvPr/>
        </p:nvSpPr>
        <p:spPr bwMode="auto">
          <a:xfrm>
            <a:off x="762000" y="685800"/>
            <a:ext cx="7772400" cy="1143000"/>
          </a:xfrm>
          <a:prstGeom prst="rect">
            <a:avLst/>
          </a:prstGeom>
          <a:noFill/>
          <a:ln w="9525">
            <a:noFill/>
            <a:miter lim="800000"/>
            <a:headEnd/>
            <a:tailEnd/>
          </a:ln>
        </p:spPr>
        <p:txBody>
          <a:bodyPr wrap="none" anchor="ctr"/>
          <a:lstStyle/>
          <a:p>
            <a:endParaRPr lang="en-US"/>
          </a:p>
        </p:txBody>
      </p:sp>
    </p:spTree>
    <p:extLst>
      <p:ext uri="{BB962C8B-B14F-4D97-AF65-F5344CB8AC3E}">
        <p14:creationId xmlns:p14="http://schemas.microsoft.com/office/powerpoint/2010/main" val="3084993042"/>
      </p:ext>
    </p:extLst>
  </p:cSld>
  <p:clrMapOvr>
    <a:masterClrMapping/>
  </p:clrMapOvr>
  <p:transition>
    <p:random/>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idx="1"/>
          </p:nvPr>
        </p:nvSpPr>
        <p:spPr>
          <a:xfrm>
            <a:off x="462487" y="1219200"/>
            <a:ext cx="8008413" cy="4952999"/>
          </a:xfrm>
        </p:spPr>
        <p:txBody>
          <a:bodyPr>
            <a:normAutofit/>
          </a:bodyPr>
          <a:lstStyle/>
          <a:p>
            <a:pPr marL="290513" indent="-290513"/>
            <a:r>
              <a:rPr lang="en-US" dirty="0"/>
              <a:t>Visual Digit Span subtest allows for a Visual Auditory comparison</a:t>
            </a:r>
          </a:p>
        </p:txBody>
      </p:sp>
      <p:sp>
        <p:nvSpPr>
          <p:cNvPr id="4" name="Slide Number Placeholder 3"/>
          <p:cNvSpPr>
            <a:spLocks noGrp="1"/>
          </p:cNvSpPr>
          <p:nvPr>
            <p:ph type="sldNum" sz="quarter" idx="12"/>
          </p:nvPr>
        </p:nvSpPr>
        <p:spPr/>
        <p:txBody>
          <a:bodyPr/>
          <a:lstStyle/>
          <a:p>
            <a:pPr>
              <a:defRPr/>
            </a:pPr>
            <a:fld id="{D95AB7BE-7518-4FC5-B061-EED165ADFA96}" type="slidenum">
              <a:rPr lang="en-US" smtClean="0"/>
              <a:pPr>
                <a:defRPr/>
              </a:pPr>
              <a:t>89</a:t>
            </a:fld>
            <a:endParaRPr lang="en-US"/>
          </a:p>
        </p:txBody>
      </p:sp>
      <p:sp>
        <p:nvSpPr>
          <p:cNvPr id="5" name="Title 4"/>
          <p:cNvSpPr>
            <a:spLocks noGrp="1"/>
          </p:cNvSpPr>
          <p:nvPr>
            <p:ph type="title"/>
          </p:nvPr>
        </p:nvSpPr>
        <p:spPr/>
        <p:txBody>
          <a:bodyPr>
            <a:normAutofit/>
          </a:bodyPr>
          <a:lstStyle/>
          <a:p>
            <a:r>
              <a:rPr lang="en-US" dirty="0"/>
              <a:t>CAS2</a:t>
            </a:r>
          </a:p>
        </p:txBody>
      </p:sp>
      <p:cxnSp>
        <p:nvCxnSpPr>
          <p:cNvPr id="3" name="Straight Arrow Connector 2"/>
          <p:cNvCxnSpPr/>
          <p:nvPr/>
        </p:nvCxnSpPr>
        <p:spPr>
          <a:xfrm>
            <a:off x="3657600" y="-609600"/>
            <a:ext cx="1093878"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1328063" y="2196198"/>
            <a:ext cx="2864466" cy="2087335"/>
            <a:chOff x="335934" y="3788233"/>
            <a:chExt cx="2864466" cy="2087335"/>
          </a:xfrm>
        </p:grpSpPr>
        <p:pic>
          <p:nvPicPr>
            <p:cNvPr id="7" name="Picture 6" descr="CAS2StimBook_Part_3.pdf - Adobe Acrobat Pro"/>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35934" y="3788233"/>
              <a:ext cx="2864466" cy="2087335"/>
            </a:xfrm>
            <a:prstGeom prst="rect">
              <a:avLst/>
            </a:prstGeom>
            <a:ln>
              <a:solidFill>
                <a:schemeClr val="tx1"/>
              </a:solidFill>
            </a:ln>
          </p:spPr>
        </p:pic>
        <p:sp>
          <p:nvSpPr>
            <p:cNvPr id="9" name="Rectangle 8"/>
            <p:cNvSpPr/>
            <p:nvPr/>
          </p:nvSpPr>
          <p:spPr>
            <a:xfrm>
              <a:off x="1981200" y="4397833"/>
              <a:ext cx="4572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1328063" y="4475376"/>
            <a:ext cx="2864466" cy="2195273"/>
            <a:chOff x="2098465" y="4541165"/>
            <a:chExt cx="2106074" cy="1754406"/>
          </a:xfrm>
        </p:grpSpPr>
        <p:pic>
          <p:nvPicPr>
            <p:cNvPr id="11" name="Picture 10" descr="CAS2StimBook_Part_3.pdf - Adobe Acrobat Pro"/>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98465" y="4541165"/>
              <a:ext cx="2106074" cy="1754406"/>
            </a:xfrm>
            <a:prstGeom prst="rect">
              <a:avLst/>
            </a:prstGeom>
            <a:ln>
              <a:solidFill>
                <a:srgbClr val="0070C0"/>
              </a:solidFill>
            </a:ln>
          </p:spPr>
        </p:pic>
        <p:sp>
          <p:nvSpPr>
            <p:cNvPr id="15" name="Rectangle 14"/>
            <p:cNvSpPr/>
            <p:nvPr/>
          </p:nvSpPr>
          <p:spPr>
            <a:xfrm>
              <a:off x="3896125" y="5045533"/>
              <a:ext cx="308414"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721862" y="1794329"/>
            <a:ext cx="3842270" cy="260350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603935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2487" y="1371601"/>
            <a:ext cx="8229600" cy="4953000"/>
          </a:xfrm>
        </p:spPr>
        <p:txBody>
          <a:bodyPr>
            <a:normAutofit lnSpcReduction="10000"/>
          </a:bodyPr>
          <a:lstStyle/>
          <a:p>
            <a:r>
              <a:rPr lang="en-US" b="1" dirty="0"/>
              <a:t>CAS2</a:t>
            </a:r>
          </a:p>
          <a:p>
            <a:pPr lvl="1"/>
            <a:r>
              <a:rPr lang="en-US" dirty="0"/>
              <a:t>New norms</a:t>
            </a:r>
          </a:p>
          <a:p>
            <a:pPr lvl="1"/>
            <a:r>
              <a:rPr lang="en-US" dirty="0"/>
              <a:t>Strengthen reliability of the scales by modifying subtest formats</a:t>
            </a:r>
          </a:p>
          <a:p>
            <a:pPr lvl="1"/>
            <a:r>
              <a:rPr lang="en-US" dirty="0"/>
              <a:t>Improve factor structure</a:t>
            </a:r>
          </a:p>
          <a:p>
            <a:pPr lvl="1"/>
            <a:r>
              <a:rPr lang="en-US" dirty="0"/>
              <a:t>Add/delete items</a:t>
            </a:r>
          </a:p>
          <a:p>
            <a:pPr lvl="1"/>
            <a:r>
              <a:rPr lang="en-US" dirty="0"/>
              <a:t>Add a visual Successive subtest</a:t>
            </a:r>
          </a:p>
          <a:p>
            <a:pPr lvl="1"/>
            <a:r>
              <a:rPr lang="en-US" dirty="0"/>
              <a:t>Add new scales beyond PASS</a:t>
            </a:r>
          </a:p>
          <a:p>
            <a:pPr lvl="1"/>
            <a:r>
              <a:rPr lang="en-US" dirty="0"/>
              <a:t>Retain Administration format of </a:t>
            </a:r>
          </a:p>
          <a:p>
            <a:pPr lvl="2"/>
            <a:r>
              <a:rPr lang="en-US" dirty="0"/>
              <a:t>Examiner demonstrates, </a:t>
            </a:r>
          </a:p>
          <a:p>
            <a:pPr lvl="2"/>
            <a:r>
              <a:rPr lang="en-US" dirty="0"/>
              <a:t>Child does a sample</a:t>
            </a:r>
          </a:p>
          <a:p>
            <a:pPr lvl="2"/>
            <a:r>
              <a:rPr lang="en-US" dirty="0"/>
              <a:t>Directions for remaining items is given</a:t>
            </a:r>
          </a:p>
          <a:p>
            <a:pPr lvl="2"/>
            <a:r>
              <a:rPr lang="en-US" dirty="0"/>
              <a:t>And opportunity to Provide Help is given</a:t>
            </a:r>
          </a:p>
          <a:p>
            <a:pPr marL="109728" indent="0">
              <a:buNone/>
            </a:pPr>
            <a:endParaRPr lang="en-US" dirty="0"/>
          </a:p>
          <a:p>
            <a:endParaRPr lang="en-US" dirty="0"/>
          </a:p>
          <a:p>
            <a:endParaRPr lang="en-US" dirty="0"/>
          </a:p>
        </p:txBody>
      </p:sp>
      <p:sp>
        <p:nvSpPr>
          <p:cNvPr id="3" name="Title 2"/>
          <p:cNvSpPr>
            <a:spLocks noGrp="1"/>
          </p:cNvSpPr>
          <p:nvPr>
            <p:ph type="title"/>
          </p:nvPr>
        </p:nvSpPr>
        <p:spPr/>
        <p:txBody>
          <a:bodyPr/>
          <a:lstStyle/>
          <a:p>
            <a:r>
              <a:rPr lang="en-US" dirty="0"/>
              <a:t>CAS2 Development Goals</a:t>
            </a:r>
          </a:p>
        </p:txBody>
      </p:sp>
    </p:spTree>
    <p:extLst>
      <p:ext uri="{BB962C8B-B14F-4D97-AF65-F5344CB8AC3E}">
        <p14:creationId xmlns:p14="http://schemas.microsoft.com/office/powerpoint/2010/main" val="320291519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2"/>
          <p:cNvSpPr>
            <a:spLocks noGrp="1" noChangeArrowheads="1"/>
          </p:cNvSpPr>
          <p:nvPr>
            <p:ph type="title"/>
          </p:nvPr>
        </p:nvSpPr>
        <p:spPr>
          <a:xfrm>
            <a:off x="649288" y="352425"/>
            <a:ext cx="4257675" cy="1066800"/>
          </a:xfrm>
        </p:spPr>
        <p:txBody>
          <a:bodyPr/>
          <a:lstStyle/>
          <a:p>
            <a:r>
              <a:rPr lang="en-US" dirty="0"/>
              <a:t>Successive </a:t>
            </a:r>
          </a:p>
        </p:txBody>
      </p:sp>
      <p:sp>
        <p:nvSpPr>
          <p:cNvPr id="6" name="Slide Number Placeholder 3"/>
          <p:cNvSpPr>
            <a:spLocks noGrp="1"/>
          </p:cNvSpPr>
          <p:nvPr>
            <p:ph type="sldNum" sz="quarter" idx="12"/>
          </p:nvPr>
        </p:nvSpPr>
        <p:spPr/>
        <p:txBody>
          <a:bodyPr/>
          <a:lstStyle/>
          <a:p>
            <a:fld id="{429FBBB8-D9FE-481F-8156-BB054EBCC23E}" type="slidenum">
              <a:rPr lang="en-US"/>
              <a:pPr/>
              <a:t>90</a:t>
            </a:fld>
            <a:endParaRPr lang="en-US"/>
          </a:p>
        </p:txBody>
      </p:sp>
      <p:pic>
        <p:nvPicPr>
          <p:cNvPr id="415747" name="Picture 3" descr="E:\Scaned Images\active ants applaud.tif"/>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600353" y="478464"/>
            <a:ext cx="4166783" cy="5762743"/>
          </a:xfrm>
          <a:prstGeom prst="rect">
            <a:avLst/>
          </a:prstGeom>
          <a:noFill/>
          <a:ln>
            <a:solidFill>
              <a:schemeClr val="tx1"/>
            </a:solidFill>
          </a:ln>
        </p:spPr>
      </p:pic>
      <p:sp>
        <p:nvSpPr>
          <p:cNvPr id="415748" name="Rectangle 4"/>
          <p:cNvSpPr>
            <a:spLocks noChangeArrowheads="1"/>
          </p:cNvSpPr>
          <p:nvPr/>
        </p:nvSpPr>
        <p:spPr bwMode="auto">
          <a:xfrm>
            <a:off x="561310" y="2055764"/>
            <a:ext cx="3657600" cy="2308324"/>
          </a:xfrm>
          <a:prstGeom prst="rect">
            <a:avLst/>
          </a:prstGeom>
          <a:noFill/>
          <a:ln w="12700">
            <a:noFill/>
            <a:miter lim="800000"/>
            <a:headEnd/>
            <a:tailEnd/>
          </a:ln>
          <a:effectLst/>
        </p:spPr>
        <p:txBody>
          <a:bodyPr anchor="ctr">
            <a:spAutoFit/>
          </a:bodyPr>
          <a:lstStyle/>
          <a:p>
            <a:pPr algn="l" eaLnBrk="0" hangingPunct="0"/>
            <a:r>
              <a:rPr lang="en-US" sz="3600" b="0" dirty="0">
                <a:solidFill>
                  <a:schemeClr val="bg1"/>
                </a:solidFill>
                <a:latin typeface="Comic Sans MS" pitchFamily="66" charset="0"/>
              </a:rPr>
              <a:t>The sequence of the sounds is emphasized in this work sheet</a:t>
            </a:r>
          </a:p>
        </p:txBody>
      </p:sp>
    </p:spTree>
    <p:extLst>
      <p:ext uri="{BB962C8B-B14F-4D97-AF65-F5344CB8AC3E}">
        <p14:creationId xmlns:p14="http://schemas.microsoft.com/office/powerpoint/2010/main" val="301772943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 name="Slide Number Placeholder 4"/>
          <p:cNvSpPr>
            <a:spLocks noGrp="1"/>
          </p:cNvSpPr>
          <p:nvPr>
            <p:ph type="sldNum" sz="quarter" idx="4294967295"/>
          </p:nvPr>
        </p:nvSpPr>
        <p:spPr>
          <a:xfrm>
            <a:off x="767080" y="7253288"/>
            <a:ext cx="2768600" cy="365125"/>
          </a:xfrm>
          <a:prstGeom prst="rect">
            <a:avLst/>
          </a:prstGeom>
        </p:spPr>
        <p:txBody>
          <a:bodyPr/>
          <a:lstStyle/>
          <a:p>
            <a:fld id="{3CBFEDA5-FCF4-430F-BFB0-E65AB4E9014F}" type="slidenum">
              <a:rPr lang="en-US"/>
              <a:pPr/>
              <a:t>91</a:t>
            </a:fld>
            <a:endParaRPr lang="en-US"/>
          </a:p>
        </p:txBody>
      </p:sp>
      <p:sp>
        <p:nvSpPr>
          <p:cNvPr id="438274" name="Rectangle 2"/>
          <p:cNvSpPr>
            <a:spLocks noGrp="1" noChangeArrowheads="1"/>
          </p:cNvSpPr>
          <p:nvPr>
            <p:ph type="title"/>
          </p:nvPr>
        </p:nvSpPr>
        <p:spPr/>
        <p:txBody>
          <a:bodyPr/>
          <a:lstStyle/>
          <a:p>
            <a:r>
              <a:rPr lang="en-US"/>
              <a:t>Learning Math Facts</a:t>
            </a:r>
          </a:p>
        </p:txBody>
      </p:sp>
      <p:sp>
        <p:nvSpPr>
          <p:cNvPr id="438276" name="Rectangle 4" descr="Parchment"/>
          <p:cNvSpPr>
            <a:spLocks noChangeArrowheads="1"/>
          </p:cNvSpPr>
          <p:nvPr/>
        </p:nvSpPr>
        <p:spPr bwMode="auto">
          <a:xfrm>
            <a:off x="786492" y="1181100"/>
            <a:ext cx="6591300" cy="4686300"/>
          </a:xfrm>
          <a:prstGeom prst="rect">
            <a:avLst/>
          </a:prstGeom>
          <a:blipFill dpi="0" rotWithShape="0">
            <a:blip r:embed="rId2" cstate="print">
              <a:extLst>
                <a:ext uri="{28A0092B-C50C-407E-A947-70E740481C1C}">
                  <a14:useLocalDpi xmlns:a14="http://schemas.microsoft.com/office/drawing/2010/main" val="0"/>
                </a:ext>
              </a:extLst>
            </a:blip>
            <a:srcRect/>
            <a:tile tx="0" ty="0" sx="100000" sy="100000" flip="none" algn="tl"/>
          </a:blipFill>
          <a:ln w="12700" cap="sq">
            <a:solidFill>
              <a:schemeClr val="tx1"/>
            </a:solidFill>
            <a:miter lim="800000"/>
            <a:headEnd type="none" w="sm" len="sm"/>
            <a:tailEnd type="none" w="sm" len="sm"/>
          </a:ln>
          <a:effectLst/>
        </p:spPr>
        <p:txBody>
          <a:bodyPr wrap="none" anchor="ctr"/>
          <a:lstStyle/>
          <a:p>
            <a:pPr algn="ctr"/>
            <a:r>
              <a:rPr lang="en-US"/>
              <a:t>* + </a:t>
            </a:r>
          </a:p>
        </p:txBody>
      </p:sp>
      <p:sp>
        <p:nvSpPr>
          <p:cNvPr id="438279" name="Text Box 7"/>
          <p:cNvSpPr txBox="1">
            <a:spLocks noGrp="1" noChangeArrowheads="1"/>
          </p:cNvSpPr>
          <p:nvPr>
            <p:ph type="body" idx="1"/>
          </p:nvPr>
        </p:nvSpPr>
        <p:spPr>
          <a:xfrm>
            <a:off x="1143000" y="1365250"/>
            <a:ext cx="8229600" cy="4826000"/>
          </a:xfrm>
          <a:noFill/>
          <a:ln/>
        </p:spPr>
        <p:txBody>
          <a:bodyPr/>
          <a:lstStyle/>
          <a:p>
            <a:pPr>
              <a:spcBef>
                <a:spcPct val="0"/>
              </a:spcBef>
              <a:buClrTx/>
              <a:buFontTx/>
              <a:buNone/>
            </a:pPr>
            <a:r>
              <a:rPr lang="en-US" sz="7200" dirty="0">
                <a:solidFill>
                  <a:schemeClr val="bg2">
                    <a:lumMod val="10000"/>
                  </a:schemeClr>
                </a:solidFill>
              </a:rPr>
              <a:t>8 + 9 = 1 7</a:t>
            </a:r>
          </a:p>
          <a:p>
            <a:pPr>
              <a:spcBef>
                <a:spcPct val="0"/>
              </a:spcBef>
              <a:buClrTx/>
              <a:buFontTx/>
              <a:buNone/>
            </a:pPr>
            <a:r>
              <a:rPr lang="en-US" sz="7200" dirty="0">
                <a:solidFill>
                  <a:schemeClr val="bg2">
                    <a:lumMod val="10000"/>
                  </a:schemeClr>
                </a:solidFill>
              </a:rPr>
              <a:t>8 + 9 = 1 7</a:t>
            </a:r>
          </a:p>
          <a:p>
            <a:pPr>
              <a:spcBef>
                <a:spcPct val="0"/>
              </a:spcBef>
              <a:buClrTx/>
              <a:buFontTx/>
              <a:buNone/>
            </a:pPr>
            <a:r>
              <a:rPr lang="en-US" sz="7200" dirty="0">
                <a:solidFill>
                  <a:schemeClr val="bg2">
                    <a:lumMod val="10000"/>
                  </a:schemeClr>
                </a:solidFill>
              </a:rPr>
              <a:t>8 + 9 = 1 7</a:t>
            </a:r>
          </a:p>
        </p:txBody>
      </p:sp>
      <p:sp>
        <p:nvSpPr>
          <p:cNvPr id="438280" name="AutoShape 8"/>
          <p:cNvSpPr>
            <a:spLocks noChangeArrowheads="1"/>
          </p:cNvSpPr>
          <p:nvPr/>
        </p:nvSpPr>
        <p:spPr bwMode="auto">
          <a:xfrm>
            <a:off x="1319892" y="4920344"/>
            <a:ext cx="495300" cy="522515"/>
          </a:xfrm>
          <a:prstGeom prst="rightArrow">
            <a:avLst>
              <a:gd name="adj1" fmla="val 50000"/>
              <a:gd name="adj2" fmla="val 25000"/>
            </a:avLst>
          </a:prstGeom>
          <a:solidFill>
            <a:srgbClr val="CC0000"/>
          </a:solidFill>
          <a:ln w="12700" cap="sq">
            <a:solidFill>
              <a:schemeClr val="tx1"/>
            </a:solidFill>
            <a:miter lim="800000"/>
            <a:headEnd type="none" w="sm" len="sm"/>
            <a:tailEnd type="none" w="sm" len="sm"/>
          </a:ln>
          <a:effectLst/>
        </p:spPr>
        <p:txBody>
          <a:bodyPr wrap="none" anchor="ctr"/>
          <a:lstStyle/>
          <a:p>
            <a:endParaRPr lang="en-US"/>
          </a:p>
        </p:txBody>
      </p:sp>
      <p:sp>
        <p:nvSpPr>
          <p:cNvPr id="438281" name="AutoShape 9"/>
          <p:cNvSpPr>
            <a:spLocks noChangeArrowheads="1"/>
          </p:cNvSpPr>
          <p:nvPr/>
        </p:nvSpPr>
        <p:spPr bwMode="auto">
          <a:xfrm>
            <a:off x="2353122" y="4920344"/>
            <a:ext cx="495300" cy="522515"/>
          </a:xfrm>
          <a:prstGeom prst="rightArrow">
            <a:avLst>
              <a:gd name="adj1" fmla="val 50000"/>
              <a:gd name="adj2" fmla="val 25000"/>
            </a:avLst>
          </a:prstGeom>
          <a:solidFill>
            <a:srgbClr val="CC0000"/>
          </a:solidFill>
          <a:ln w="12700" cap="sq">
            <a:solidFill>
              <a:schemeClr val="tx1"/>
            </a:solidFill>
            <a:miter lim="800000"/>
            <a:headEnd type="none" w="sm" len="sm"/>
            <a:tailEnd type="none" w="sm" len="sm"/>
          </a:ln>
          <a:effectLst/>
        </p:spPr>
        <p:txBody>
          <a:bodyPr wrap="none" anchor="ctr"/>
          <a:lstStyle/>
          <a:p>
            <a:endParaRPr lang="en-US"/>
          </a:p>
        </p:txBody>
      </p:sp>
      <p:sp>
        <p:nvSpPr>
          <p:cNvPr id="438282" name="AutoShape 10"/>
          <p:cNvSpPr>
            <a:spLocks noChangeArrowheads="1"/>
          </p:cNvSpPr>
          <p:nvPr/>
        </p:nvSpPr>
        <p:spPr bwMode="auto">
          <a:xfrm>
            <a:off x="3299268" y="4920344"/>
            <a:ext cx="495300" cy="522515"/>
          </a:xfrm>
          <a:prstGeom prst="rightArrow">
            <a:avLst>
              <a:gd name="adj1" fmla="val 50000"/>
              <a:gd name="adj2" fmla="val 25000"/>
            </a:avLst>
          </a:prstGeom>
          <a:solidFill>
            <a:srgbClr val="CC0000"/>
          </a:solidFill>
          <a:ln w="12700" cap="sq">
            <a:solidFill>
              <a:schemeClr val="tx1"/>
            </a:solidFill>
            <a:miter lim="800000"/>
            <a:headEnd type="none" w="sm" len="sm"/>
            <a:tailEnd type="none" w="sm" len="sm"/>
          </a:ln>
          <a:effectLst/>
        </p:spPr>
        <p:txBody>
          <a:bodyPr wrap="none" anchor="ctr"/>
          <a:lstStyle/>
          <a:p>
            <a:endParaRPr lang="en-US"/>
          </a:p>
        </p:txBody>
      </p:sp>
      <p:sp>
        <p:nvSpPr>
          <p:cNvPr id="438283" name="AutoShape 11"/>
          <p:cNvSpPr>
            <a:spLocks noChangeArrowheads="1"/>
          </p:cNvSpPr>
          <p:nvPr/>
        </p:nvSpPr>
        <p:spPr bwMode="auto">
          <a:xfrm>
            <a:off x="4274442" y="4920344"/>
            <a:ext cx="495300" cy="522515"/>
          </a:xfrm>
          <a:prstGeom prst="rightArrow">
            <a:avLst>
              <a:gd name="adj1" fmla="val 50000"/>
              <a:gd name="adj2" fmla="val 25000"/>
            </a:avLst>
          </a:prstGeom>
          <a:solidFill>
            <a:srgbClr val="CC0000"/>
          </a:solidFill>
          <a:ln w="12700" cap="sq">
            <a:solidFill>
              <a:schemeClr val="tx1"/>
            </a:solidFill>
            <a:miter lim="800000"/>
            <a:headEnd type="none" w="sm" len="sm"/>
            <a:tailEnd type="none" w="sm" len="sm"/>
          </a:ln>
          <a:effectLst/>
        </p:spPr>
        <p:txBody>
          <a:bodyPr wrap="none" anchor="ctr"/>
          <a:lstStyle/>
          <a:p>
            <a:endParaRPr lang="en-US"/>
          </a:p>
        </p:txBody>
      </p:sp>
      <p:sp>
        <p:nvSpPr>
          <p:cNvPr id="438284" name="AutoShape 12"/>
          <p:cNvSpPr>
            <a:spLocks noChangeArrowheads="1"/>
          </p:cNvSpPr>
          <p:nvPr/>
        </p:nvSpPr>
        <p:spPr bwMode="auto">
          <a:xfrm>
            <a:off x="5177046" y="4920344"/>
            <a:ext cx="495300" cy="522515"/>
          </a:xfrm>
          <a:prstGeom prst="rightArrow">
            <a:avLst>
              <a:gd name="adj1" fmla="val 50000"/>
              <a:gd name="adj2" fmla="val 25000"/>
            </a:avLst>
          </a:prstGeom>
          <a:solidFill>
            <a:srgbClr val="CC0000"/>
          </a:solidFill>
          <a:ln w="12700" cap="sq">
            <a:solidFill>
              <a:schemeClr val="tx1"/>
            </a:solidFill>
            <a:miter lim="800000"/>
            <a:headEnd type="none" w="sm" len="sm"/>
            <a:tailEnd type="none" w="sm" len="sm"/>
          </a:ln>
          <a:effectLst/>
        </p:spPr>
        <p:txBody>
          <a:bodyPr wrap="none" anchor="ctr"/>
          <a:lstStyle/>
          <a:p>
            <a:endParaRPr lang="en-US"/>
          </a:p>
        </p:txBody>
      </p:sp>
      <p:sp>
        <p:nvSpPr>
          <p:cNvPr id="438285" name="AutoShape 13"/>
          <p:cNvSpPr>
            <a:spLocks noChangeArrowheads="1"/>
          </p:cNvSpPr>
          <p:nvPr/>
        </p:nvSpPr>
        <p:spPr bwMode="auto">
          <a:xfrm>
            <a:off x="5905482" y="4920344"/>
            <a:ext cx="495300" cy="522515"/>
          </a:xfrm>
          <a:prstGeom prst="rightArrow">
            <a:avLst>
              <a:gd name="adj1" fmla="val 50000"/>
              <a:gd name="adj2" fmla="val 25000"/>
            </a:avLst>
          </a:prstGeom>
          <a:solidFill>
            <a:srgbClr val="CC0000"/>
          </a:solidFill>
          <a:ln w="12700" cap="sq">
            <a:solidFill>
              <a:schemeClr val="tx1"/>
            </a:solidFill>
            <a:miter lim="800000"/>
            <a:headEnd type="none" w="sm" len="sm"/>
            <a:tailEnd type="none" w="sm" len="sm"/>
          </a:ln>
          <a:effectLst/>
        </p:spPr>
        <p:txBody>
          <a:bodyPr wrap="none" anchor="ctr"/>
          <a:lstStyle/>
          <a:p>
            <a:endParaRPr lang="en-US"/>
          </a:p>
        </p:txBody>
      </p:sp>
      <p:sp>
        <p:nvSpPr>
          <p:cNvPr id="438286" name="Line 14"/>
          <p:cNvSpPr>
            <a:spLocks noChangeShapeType="1"/>
          </p:cNvSpPr>
          <p:nvPr/>
        </p:nvSpPr>
        <p:spPr bwMode="auto">
          <a:xfrm>
            <a:off x="1162050" y="2495550"/>
            <a:ext cx="4895850" cy="0"/>
          </a:xfrm>
          <a:prstGeom prst="line">
            <a:avLst/>
          </a:prstGeom>
          <a:noFill/>
          <a:ln w="12700" cap="sq">
            <a:solidFill>
              <a:schemeClr val="tx2"/>
            </a:solidFill>
            <a:round/>
            <a:headEnd type="none" w="sm" len="sm"/>
            <a:tailEnd type="none" w="sm" len="sm"/>
          </a:ln>
          <a:effectLst/>
        </p:spPr>
        <p:txBody>
          <a:bodyPr wrap="none"/>
          <a:lstStyle/>
          <a:p>
            <a:endParaRPr lang="en-US"/>
          </a:p>
        </p:txBody>
      </p:sp>
      <p:sp>
        <p:nvSpPr>
          <p:cNvPr id="438287" name="Line 15"/>
          <p:cNvSpPr>
            <a:spLocks noChangeShapeType="1"/>
          </p:cNvSpPr>
          <p:nvPr/>
        </p:nvSpPr>
        <p:spPr bwMode="auto">
          <a:xfrm>
            <a:off x="1181100" y="3581400"/>
            <a:ext cx="4895850" cy="0"/>
          </a:xfrm>
          <a:prstGeom prst="line">
            <a:avLst/>
          </a:prstGeom>
          <a:noFill/>
          <a:ln w="12700" cap="sq">
            <a:solidFill>
              <a:schemeClr val="tx2"/>
            </a:solidFill>
            <a:round/>
            <a:headEnd type="none" w="sm" len="sm"/>
            <a:tailEnd type="none" w="sm" len="sm"/>
          </a:ln>
          <a:effectLst/>
        </p:spPr>
        <p:txBody>
          <a:bodyPr wrap="none"/>
          <a:lstStyle/>
          <a:p>
            <a:endParaRPr lang="en-US"/>
          </a:p>
        </p:txBody>
      </p:sp>
      <p:sp>
        <p:nvSpPr>
          <p:cNvPr id="438288" name="Line 16"/>
          <p:cNvSpPr>
            <a:spLocks noChangeShapeType="1"/>
          </p:cNvSpPr>
          <p:nvPr/>
        </p:nvSpPr>
        <p:spPr bwMode="auto">
          <a:xfrm>
            <a:off x="1200150" y="4667250"/>
            <a:ext cx="4895850" cy="0"/>
          </a:xfrm>
          <a:prstGeom prst="line">
            <a:avLst/>
          </a:prstGeom>
          <a:noFill/>
          <a:ln w="12700" cap="sq">
            <a:solidFill>
              <a:schemeClr val="tx2"/>
            </a:solidFill>
            <a:round/>
            <a:headEnd type="none" w="sm" len="sm"/>
            <a:tailEnd type="none" w="sm" len="sm"/>
          </a:ln>
          <a:effectLst/>
        </p:spPr>
        <p:txBody>
          <a:bodyPr wrap="none"/>
          <a:lstStyle/>
          <a:p>
            <a:endParaRPr lang="en-US"/>
          </a:p>
        </p:txBody>
      </p:sp>
      <p:sp>
        <p:nvSpPr>
          <p:cNvPr id="438289" name="Line 17"/>
          <p:cNvSpPr>
            <a:spLocks noChangeShapeType="1"/>
          </p:cNvSpPr>
          <p:nvPr/>
        </p:nvSpPr>
        <p:spPr bwMode="auto">
          <a:xfrm>
            <a:off x="1219200" y="5753100"/>
            <a:ext cx="4895850" cy="0"/>
          </a:xfrm>
          <a:prstGeom prst="line">
            <a:avLst/>
          </a:prstGeom>
          <a:noFill/>
          <a:ln w="12700" cap="sq">
            <a:solidFill>
              <a:schemeClr val="tx2"/>
            </a:solidFill>
            <a:round/>
            <a:headEnd type="none" w="sm" len="sm"/>
            <a:tailEnd type="none" w="sm" len="sm"/>
          </a:ln>
          <a:effectLst/>
        </p:spPr>
        <p:txBody>
          <a:bodyPr wrap="none"/>
          <a:lstStyle/>
          <a:p>
            <a:endParaRPr lang="en-US"/>
          </a:p>
        </p:txBody>
      </p:sp>
    </p:spTree>
    <p:extLst>
      <p:ext uri="{BB962C8B-B14F-4D97-AF65-F5344CB8AC3E}">
        <p14:creationId xmlns:p14="http://schemas.microsoft.com/office/powerpoint/2010/main" val="3575080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4382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type="lt">
                                    <p:tmAbs val="75"/>
                                  </p:iterate>
                                  <p:childTnLst>
                                    <p:set>
                                      <p:cBhvr>
                                        <p:cTn id="10" dur="1" fill="hold">
                                          <p:stCondLst>
                                            <p:cond delay="74"/>
                                          </p:stCondLst>
                                        </p:cTn>
                                        <p:tgtEl>
                                          <p:spTgt spid="4382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type="lt">
                                    <p:tmAbs val="75"/>
                                  </p:iterate>
                                  <p:childTnLst>
                                    <p:set>
                                      <p:cBhvr>
                                        <p:cTn id="14" dur="1" fill="hold">
                                          <p:stCondLst>
                                            <p:cond delay="74"/>
                                          </p:stCondLst>
                                        </p:cTn>
                                        <p:tgtEl>
                                          <p:spTgt spid="438279">
                                            <p:txEl>
                                              <p:pRg st="2" end="2"/>
                                            </p:txEl>
                                          </p:spTgt>
                                        </p:tgtEl>
                                        <p:attrNameLst>
                                          <p:attrName>style.visibility</p:attrName>
                                        </p:attrNameLst>
                                      </p:cBhvr>
                                      <p:to>
                                        <p:strVal val="visible"/>
                                      </p:to>
                                    </p:set>
                                  </p:childTnLst>
                                </p:cTn>
                              </p:par>
                            </p:childTnLst>
                          </p:cTn>
                        </p:par>
                        <p:par>
                          <p:cTn id="15" fill="hold">
                            <p:stCondLst>
                              <p:cond delay="450"/>
                            </p:stCondLst>
                            <p:childTnLst>
                              <p:par>
                                <p:cTn id="16" presetID="1" presetClass="entr" presetSubtype="0" fill="hold" grpId="0" nodeType="afterEffect">
                                  <p:stCondLst>
                                    <p:cond delay="0"/>
                                  </p:stCondLst>
                                  <p:childTnLst>
                                    <p:set>
                                      <p:cBhvr>
                                        <p:cTn id="17" dur="1" fill="hold">
                                          <p:stCondLst>
                                            <p:cond delay="499"/>
                                          </p:stCondLst>
                                        </p:cTn>
                                        <p:tgtEl>
                                          <p:spTgt spid="438280"/>
                                        </p:tgtEl>
                                        <p:attrNameLst>
                                          <p:attrName>style.visibility</p:attrName>
                                        </p:attrNameLst>
                                      </p:cBhvr>
                                      <p:to>
                                        <p:strVal val="visible"/>
                                      </p:to>
                                    </p:set>
                                  </p:childTnLst>
                                </p:cTn>
                              </p:par>
                            </p:childTnLst>
                          </p:cTn>
                        </p:par>
                        <p:par>
                          <p:cTn id="18" fill="hold">
                            <p:stCondLst>
                              <p:cond delay="950"/>
                            </p:stCondLst>
                            <p:childTnLst>
                              <p:par>
                                <p:cTn id="19" presetID="1" presetClass="entr" presetSubtype="0" fill="hold" grpId="0" nodeType="afterEffect">
                                  <p:stCondLst>
                                    <p:cond delay="0"/>
                                  </p:stCondLst>
                                  <p:childTnLst>
                                    <p:set>
                                      <p:cBhvr>
                                        <p:cTn id="20" dur="1" fill="hold">
                                          <p:stCondLst>
                                            <p:cond delay="499"/>
                                          </p:stCondLst>
                                        </p:cTn>
                                        <p:tgtEl>
                                          <p:spTgt spid="438281"/>
                                        </p:tgtEl>
                                        <p:attrNameLst>
                                          <p:attrName>style.visibility</p:attrName>
                                        </p:attrNameLst>
                                      </p:cBhvr>
                                      <p:to>
                                        <p:strVal val="visible"/>
                                      </p:to>
                                    </p:set>
                                  </p:childTnLst>
                                </p:cTn>
                              </p:par>
                            </p:childTnLst>
                          </p:cTn>
                        </p:par>
                        <p:par>
                          <p:cTn id="21" fill="hold">
                            <p:stCondLst>
                              <p:cond delay="1450"/>
                            </p:stCondLst>
                            <p:childTnLst>
                              <p:par>
                                <p:cTn id="22" presetID="1" presetClass="entr" presetSubtype="0" fill="hold" grpId="0" nodeType="afterEffect">
                                  <p:stCondLst>
                                    <p:cond delay="0"/>
                                  </p:stCondLst>
                                  <p:childTnLst>
                                    <p:set>
                                      <p:cBhvr>
                                        <p:cTn id="23" dur="1" fill="hold">
                                          <p:stCondLst>
                                            <p:cond delay="499"/>
                                          </p:stCondLst>
                                        </p:cTn>
                                        <p:tgtEl>
                                          <p:spTgt spid="438282"/>
                                        </p:tgtEl>
                                        <p:attrNameLst>
                                          <p:attrName>style.visibility</p:attrName>
                                        </p:attrNameLst>
                                      </p:cBhvr>
                                      <p:to>
                                        <p:strVal val="visible"/>
                                      </p:to>
                                    </p:set>
                                  </p:childTnLst>
                                </p:cTn>
                              </p:par>
                            </p:childTnLst>
                          </p:cTn>
                        </p:par>
                        <p:par>
                          <p:cTn id="24" fill="hold">
                            <p:stCondLst>
                              <p:cond delay="1950"/>
                            </p:stCondLst>
                            <p:childTnLst>
                              <p:par>
                                <p:cTn id="25" presetID="1" presetClass="entr" presetSubtype="0" fill="hold" grpId="0" nodeType="afterEffect">
                                  <p:stCondLst>
                                    <p:cond delay="0"/>
                                  </p:stCondLst>
                                  <p:childTnLst>
                                    <p:set>
                                      <p:cBhvr>
                                        <p:cTn id="26" dur="1" fill="hold">
                                          <p:stCondLst>
                                            <p:cond delay="499"/>
                                          </p:stCondLst>
                                        </p:cTn>
                                        <p:tgtEl>
                                          <p:spTgt spid="438283"/>
                                        </p:tgtEl>
                                        <p:attrNameLst>
                                          <p:attrName>style.visibility</p:attrName>
                                        </p:attrNameLst>
                                      </p:cBhvr>
                                      <p:to>
                                        <p:strVal val="visible"/>
                                      </p:to>
                                    </p:set>
                                  </p:childTnLst>
                                </p:cTn>
                              </p:par>
                            </p:childTnLst>
                          </p:cTn>
                        </p:par>
                        <p:par>
                          <p:cTn id="27" fill="hold">
                            <p:stCondLst>
                              <p:cond delay="2450"/>
                            </p:stCondLst>
                            <p:childTnLst>
                              <p:par>
                                <p:cTn id="28" presetID="1" presetClass="entr" presetSubtype="0" fill="hold" grpId="0" nodeType="afterEffect">
                                  <p:stCondLst>
                                    <p:cond delay="0"/>
                                  </p:stCondLst>
                                  <p:childTnLst>
                                    <p:set>
                                      <p:cBhvr>
                                        <p:cTn id="29" dur="1" fill="hold">
                                          <p:stCondLst>
                                            <p:cond delay="499"/>
                                          </p:stCondLst>
                                        </p:cTn>
                                        <p:tgtEl>
                                          <p:spTgt spid="438284"/>
                                        </p:tgtEl>
                                        <p:attrNameLst>
                                          <p:attrName>style.visibility</p:attrName>
                                        </p:attrNameLst>
                                      </p:cBhvr>
                                      <p:to>
                                        <p:strVal val="visible"/>
                                      </p:to>
                                    </p:set>
                                  </p:childTnLst>
                                </p:cTn>
                              </p:par>
                            </p:childTnLst>
                          </p:cTn>
                        </p:par>
                        <p:par>
                          <p:cTn id="30" fill="hold">
                            <p:stCondLst>
                              <p:cond delay="2950"/>
                            </p:stCondLst>
                            <p:childTnLst>
                              <p:par>
                                <p:cTn id="31" presetID="1" presetClass="entr" presetSubtype="0" fill="hold" grpId="0" nodeType="afterEffect">
                                  <p:stCondLst>
                                    <p:cond delay="0"/>
                                  </p:stCondLst>
                                  <p:childTnLst>
                                    <p:set>
                                      <p:cBhvr>
                                        <p:cTn id="32" dur="1" fill="hold">
                                          <p:stCondLst>
                                            <p:cond delay="499"/>
                                          </p:stCondLst>
                                        </p:cTn>
                                        <p:tgtEl>
                                          <p:spTgt spid="4382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279" grpId="0" build="p" autoUpdateAnimBg="0"/>
      <p:bldP spid="438280" grpId="0" animBg="1"/>
      <p:bldP spid="438281" grpId="0" animBg="1"/>
      <p:bldP spid="438282" grpId="0" animBg="1"/>
      <p:bldP spid="438283" grpId="0" animBg="1"/>
      <p:bldP spid="438284" grpId="0" animBg="1"/>
      <p:bldP spid="438285"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0043" name="Picture 27" descr="Blackboard-wood-thin-fr"/>
          <p:cNvPicPr>
            <a:picLocks noChangeAspect="1" noChangeArrowheads="1"/>
          </p:cNvPicPr>
          <p:nvPr>
            <p:custDataLst>
              <p:tags r:id="rId1"/>
            </p:custDataLst>
          </p:nvPr>
        </p:nvPicPr>
        <p:blipFill>
          <a:blip r:embed="rId6" cstate="print">
            <a:lum bright="-6000"/>
            <a:extLst>
              <a:ext uri="{28A0092B-C50C-407E-A947-70E740481C1C}">
                <a14:useLocalDpi xmlns:a14="http://schemas.microsoft.com/office/drawing/2010/main" val="0"/>
              </a:ext>
            </a:extLst>
          </a:blip>
          <a:srcRect l="2803" t="4698" r="2754" b="11052"/>
          <a:stretch>
            <a:fillRect/>
          </a:stretch>
        </p:blipFill>
        <p:spPr bwMode="auto">
          <a:xfrm>
            <a:off x="0" y="2332038"/>
            <a:ext cx="9144000" cy="4525962"/>
          </a:xfrm>
          <a:prstGeom prst="rect">
            <a:avLst/>
          </a:prstGeom>
          <a:noFill/>
          <a:ln w="9525" algn="ctr">
            <a:noFill/>
            <a:miter lim="800000"/>
            <a:headEnd/>
            <a:tailEnd/>
          </a:ln>
        </p:spPr>
      </p:pic>
      <p:sp>
        <p:nvSpPr>
          <p:cNvPr id="202755" name="Rectangle 3"/>
          <p:cNvSpPr>
            <a:spLocks noGrp="1"/>
          </p:cNvSpPr>
          <p:nvPr>
            <p:ph idx="1"/>
          </p:nvPr>
        </p:nvSpPr>
        <p:spPr>
          <a:xfrm>
            <a:off x="533400" y="1398588"/>
            <a:ext cx="8077200" cy="1439862"/>
          </a:xfrm>
        </p:spPr>
        <p:txBody>
          <a:bodyPr/>
          <a:lstStyle/>
          <a:p>
            <a:pPr marL="285750" indent="-285750" eaLnBrk="1" hangingPunct="1">
              <a:lnSpc>
                <a:spcPct val="95000"/>
              </a:lnSpc>
              <a:buFont typeface="Candara" pitchFamily="34" charset="0"/>
              <a:buNone/>
            </a:pPr>
            <a:r>
              <a:rPr lang="en-US" b="1">
                <a:solidFill>
                  <a:srgbClr val="E22B00"/>
                </a:solidFill>
              </a:rPr>
              <a:t>Successive</a:t>
            </a:r>
            <a:r>
              <a:rPr lang="en-US"/>
              <a:t>  </a:t>
            </a:r>
            <a:r>
              <a:rPr lang="en-US" b="1"/>
              <a:t>Processing</a:t>
            </a:r>
          </a:p>
          <a:p>
            <a:pPr marL="285750" indent="-285750" eaLnBrk="1" hangingPunct="1">
              <a:lnSpc>
                <a:spcPct val="95000"/>
              </a:lnSpc>
              <a:spcBef>
                <a:spcPct val="5000"/>
              </a:spcBef>
            </a:pPr>
            <a:r>
              <a:rPr lang="en-US" sz="2400"/>
              <a:t>Use information in a specific order</a:t>
            </a:r>
          </a:p>
          <a:p>
            <a:pPr marL="285750" indent="-285750" eaLnBrk="1" hangingPunct="1">
              <a:lnSpc>
                <a:spcPct val="95000"/>
              </a:lnSpc>
              <a:spcBef>
                <a:spcPct val="10000"/>
              </a:spcBef>
            </a:pPr>
            <a:r>
              <a:rPr lang="en-US" sz="2400"/>
              <a:t>Follow instructions presented in sequence</a:t>
            </a:r>
          </a:p>
        </p:txBody>
      </p:sp>
      <p:sp>
        <p:nvSpPr>
          <p:cNvPr id="470020" name="Rectangle 2"/>
          <p:cNvSpPr>
            <a:spLocks noGrp="1"/>
          </p:cNvSpPr>
          <p:nvPr>
            <p:ph type="title"/>
          </p:nvPr>
        </p:nvSpPr>
        <p:spPr/>
        <p:txBody>
          <a:bodyPr/>
          <a:lstStyle/>
          <a:p>
            <a:pPr defTabSz="457200" eaLnBrk="1" fontAlgn="auto" hangingPunct="1">
              <a:spcAft>
                <a:spcPts val="0"/>
              </a:spcAft>
              <a:defRPr/>
            </a:pPr>
            <a:r>
              <a:rPr lang="en-US" sz="3600" dirty="0"/>
              <a:t>PAS</a:t>
            </a:r>
            <a:r>
              <a:rPr lang="en-US" sz="4400" dirty="0">
                <a:solidFill>
                  <a:srgbClr val="E22B00"/>
                </a:solidFill>
              </a:rPr>
              <a:t>S</a:t>
            </a:r>
            <a:r>
              <a:rPr lang="en-US" sz="4400" dirty="0"/>
              <a:t>	Theory: Successive</a:t>
            </a:r>
          </a:p>
        </p:txBody>
      </p:sp>
      <p:sp>
        <p:nvSpPr>
          <p:cNvPr id="202757" name="Rectangle 6"/>
          <p:cNvSpPr>
            <a:spLocks noChangeArrowheads="1"/>
          </p:cNvSpPr>
          <p:nvPr/>
        </p:nvSpPr>
        <p:spPr bwMode="auto">
          <a:xfrm>
            <a:off x="909035" y="5576285"/>
            <a:ext cx="4975225" cy="307975"/>
          </a:xfrm>
          <a:prstGeom prst="rect">
            <a:avLst/>
          </a:prstGeom>
          <a:noFill/>
          <a:ln w="9525" algn="ctr">
            <a:noFill/>
            <a:miter lim="800000"/>
            <a:headEnd/>
            <a:tailEnd/>
          </a:ln>
        </p:spPr>
        <p:txBody>
          <a:bodyPr wrap="none">
            <a:spAutoFit/>
          </a:bodyPr>
          <a:lstStyle/>
          <a:p>
            <a:pPr lvl="1">
              <a:spcBef>
                <a:spcPct val="20000"/>
              </a:spcBef>
              <a:buSzPct val="60000"/>
              <a:buFont typeface="Candara" pitchFamily="34" charset="0"/>
              <a:buNone/>
            </a:pPr>
            <a:r>
              <a:rPr lang="en-US" sz="1400" b="0" dirty="0">
                <a:solidFill>
                  <a:srgbClr val="FFC000"/>
                </a:solidFill>
              </a:rPr>
              <a:t>Naglieri, J. and Pickering, E., Helping Children Learn, 2003</a:t>
            </a:r>
          </a:p>
        </p:txBody>
      </p:sp>
      <p:sp>
        <p:nvSpPr>
          <p:cNvPr id="470024" name="Rectangle 8"/>
          <p:cNvSpPr>
            <a:spLocks noChangeArrowheads="1"/>
          </p:cNvSpPr>
          <p:nvPr/>
        </p:nvSpPr>
        <p:spPr bwMode="auto">
          <a:xfrm>
            <a:off x="6364288" y="3455988"/>
            <a:ext cx="1666875" cy="488950"/>
          </a:xfrm>
          <a:prstGeom prst="rect">
            <a:avLst/>
          </a:prstGeom>
          <a:noFill/>
          <a:ln w="9525" algn="ctr">
            <a:noFill/>
            <a:miter lim="800000"/>
            <a:headEnd/>
            <a:tailEnd/>
          </a:ln>
        </p:spPr>
        <p:txBody>
          <a:bodyPr wrap="none">
            <a:spAutoFit/>
          </a:bodyPr>
          <a:lstStyle/>
          <a:p>
            <a:r>
              <a:rPr lang="en-US" sz="2600" u="sng">
                <a:solidFill>
                  <a:schemeClr val="bg1"/>
                </a:solidFill>
                <a:latin typeface="Bradley Hand ITC" pitchFamily="66" charset="0"/>
              </a:rPr>
              <a:t>Processing</a:t>
            </a:r>
          </a:p>
        </p:txBody>
      </p:sp>
      <p:pic>
        <p:nvPicPr>
          <p:cNvPr id="202759" name="Picture 10" descr="cutout-little-kids-at-board" hidden="1"/>
          <p:cNvPicPr>
            <a:picLocks noChangeAspect="1" noChangeArrowheads="1"/>
          </p:cNvPicPr>
          <p:nvPr>
            <p:custDataLst>
              <p:tags r:id="rId2"/>
            </p:custDataLst>
          </p:nvPr>
        </p:nvPicPr>
        <p:blipFill>
          <a:blip r:embed="rId7" cstate="print">
            <a:lum bright="18000" contrast="18000"/>
            <a:extLst>
              <a:ext uri="{28A0092B-C50C-407E-A947-70E740481C1C}">
                <a14:useLocalDpi xmlns:a14="http://schemas.microsoft.com/office/drawing/2010/main" val="0"/>
              </a:ext>
            </a:extLst>
          </a:blip>
          <a:srcRect/>
          <a:stretch>
            <a:fillRect/>
          </a:stretch>
        </p:blipFill>
        <p:spPr bwMode="auto">
          <a:xfrm>
            <a:off x="7747000" y="4054475"/>
            <a:ext cx="1431925" cy="2965450"/>
          </a:xfrm>
          <a:prstGeom prst="rect">
            <a:avLst/>
          </a:prstGeom>
          <a:noFill/>
          <a:ln w="9525" algn="ctr">
            <a:noFill/>
            <a:miter lim="800000"/>
            <a:headEnd/>
            <a:tailEnd/>
          </a:ln>
        </p:spPr>
      </p:pic>
      <p:sp>
        <p:nvSpPr>
          <p:cNvPr id="4" name="Slide Number Placeholder 3"/>
          <p:cNvSpPr txBox="1">
            <a:spLocks noGrp="1"/>
          </p:cNvSpPr>
          <p:nvPr/>
        </p:nvSpPr>
        <p:spPr bwMode="auto">
          <a:xfrm>
            <a:off x="8732838" y="6496050"/>
            <a:ext cx="249237" cy="244475"/>
          </a:xfrm>
          <a:prstGeom prst="rect">
            <a:avLst/>
          </a:prstGeom>
          <a:noFill/>
          <a:ln algn="ctr">
            <a:miter lim="800000"/>
            <a:headEnd/>
            <a:tailEnd/>
          </a:ln>
        </p:spPr>
        <p:txBody>
          <a:bodyPr wrap="none"/>
          <a:lstStyle/>
          <a:p>
            <a:pPr>
              <a:defRPr/>
            </a:pPr>
            <a:fld id="{12D231BE-223E-4A66-86BA-0ADED7B1C4BF}" type="slidenum">
              <a:rPr lang="en-US" sz="1000" b="0">
                <a:latin typeface="+mn-lt"/>
                <a:cs typeface="+mn-cs"/>
              </a:rPr>
              <a:pPr>
                <a:defRPr/>
              </a:pPr>
              <a:t>92</a:t>
            </a:fld>
            <a:endParaRPr lang="en-US" sz="1000" b="0" dirty="0">
              <a:latin typeface="+mn-lt"/>
              <a:cs typeface="+mn-cs"/>
            </a:endParaRPr>
          </a:p>
        </p:txBody>
      </p:sp>
      <p:pic>
        <p:nvPicPr>
          <p:cNvPr id="470037" name="Picture 21" descr="little-boy-at-board-persp"/>
          <p:cNvPicPr>
            <a:picLocks noChangeAspect="1" noChangeArrowheads="1"/>
          </p:cNvPicPr>
          <p:nvPr>
            <p:custDataLst>
              <p:tags r:id="rId3"/>
            </p:custDataLst>
          </p:nvPr>
        </p:nvPicPr>
        <p:blipFill>
          <a:blip r:embed="rId8" cstate="print">
            <a:lum bright="18000" contrast="30000"/>
            <a:extLst>
              <a:ext uri="{28A0092B-C50C-407E-A947-70E740481C1C}">
                <a14:useLocalDpi xmlns:a14="http://schemas.microsoft.com/office/drawing/2010/main" val="0"/>
              </a:ext>
            </a:extLst>
          </a:blip>
          <a:srcRect/>
          <a:stretch>
            <a:fillRect/>
          </a:stretch>
        </p:blipFill>
        <p:spPr bwMode="auto">
          <a:xfrm>
            <a:off x="6862763" y="3059113"/>
            <a:ext cx="2268537" cy="3787775"/>
          </a:xfrm>
          <a:prstGeom prst="rect">
            <a:avLst/>
          </a:prstGeom>
          <a:noFill/>
          <a:ln w="9525" algn="ctr">
            <a:noFill/>
            <a:miter lim="800000"/>
            <a:headEnd/>
            <a:tailEnd/>
          </a:ln>
        </p:spPr>
      </p:pic>
      <p:sp>
        <p:nvSpPr>
          <p:cNvPr id="470039" name="Rectangle 23"/>
          <p:cNvSpPr>
            <a:spLocks noChangeArrowheads="1"/>
          </p:cNvSpPr>
          <p:nvPr/>
        </p:nvSpPr>
        <p:spPr bwMode="auto">
          <a:xfrm>
            <a:off x="6342063" y="3192463"/>
            <a:ext cx="1668462" cy="488950"/>
          </a:xfrm>
          <a:prstGeom prst="rect">
            <a:avLst/>
          </a:prstGeom>
          <a:noFill/>
          <a:ln w="9525" algn="ctr">
            <a:noFill/>
            <a:miter lim="800000"/>
            <a:headEnd/>
            <a:tailEnd/>
          </a:ln>
        </p:spPr>
        <p:txBody>
          <a:bodyPr wrap="none">
            <a:spAutoFit/>
          </a:bodyPr>
          <a:lstStyle/>
          <a:p>
            <a:r>
              <a:rPr lang="en-US" sz="2600" u="sng">
                <a:solidFill>
                  <a:schemeClr val="bg1"/>
                </a:solidFill>
                <a:latin typeface="Bradley Hand ITC" pitchFamily="66" charset="0"/>
              </a:rPr>
              <a:t>Successive</a:t>
            </a:r>
          </a:p>
        </p:txBody>
      </p:sp>
      <p:sp>
        <p:nvSpPr>
          <p:cNvPr id="470042" name="Rectangle 3"/>
          <p:cNvSpPr>
            <a:spLocks/>
          </p:cNvSpPr>
          <p:nvPr/>
        </p:nvSpPr>
        <p:spPr bwMode="auto">
          <a:xfrm>
            <a:off x="741363" y="3192463"/>
            <a:ext cx="7531100" cy="2795587"/>
          </a:xfrm>
          <a:prstGeom prst="rect">
            <a:avLst/>
          </a:prstGeom>
          <a:noFill/>
          <a:ln w="9525">
            <a:noFill/>
            <a:miter lim="800000"/>
            <a:headEnd/>
            <a:tailEnd/>
          </a:ln>
        </p:spPr>
        <p:txBody>
          <a:bodyPr rIns="0"/>
          <a:lstStyle/>
          <a:p>
            <a:pPr>
              <a:lnSpc>
                <a:spcPct val="90000"/>
              </a:lnSpc>
              <a:spcBef>
                <a:spcPct val="20000"/>
              </a:spcBef>
              <a:spcAft>
                <a:spcPct val="15000"/>
              </a:spcAft>
              <a:buSzPct val="75000"/>
              <a:buFont typeface="Candara" pitchFamily="34" charset="0"/>
              <a:buNone/>
            </a:pPr>
            <a:r>
              <a:rPr lang="en-US" sz="2600">
                <a:solidFill>
                  <a:schemeClr val="bg1"/>
                </a:solidFill>
                <a:latin typeface="Bradley Hand ITC" pitchFamily="66" charset="0"/>
              </a:rPr>
              <a:t> </a:t>
            </a:r>
            <a:r>
              <a:rPr lang="en-US" sz="2500">
                <a:solidFill>
                  <a:schemeClr val="bg1"/>
                </a:solidFill>
                <a:latin typeface="Bradley Hand ITC" pitchFamily="66" charset="0"/>
              </a:rPr>
              <a:t> </a:t>
            </a:r>
          </a:p>
          <a:p>
            <a:pPr marL="285750" lvl="1" indent="-171450">
              <a:lnSpc>
                <a:spcPct val="90000"/>
              </a:lnSpc>
              <a:spcBef>
                <a:spcPct val="20000"/>
              </a:spcBef>
              <a:spcAft>
                <a:spcPct val="20000"/>
              </a:spcAft>
              <a:buSzPct val="80000"/>
              <a:buFontTx/>
              <a:buChar char="•"/>
            </a:pPr>
            <a:r>
              <a:rPr lang="en-US" sz="2100">
                <a:solidFill>
                  <a:schemeClr val="bg1"/>
                </a:solidFill>
                <a:latin typeface="Bradley Hand ITC" pitchFamily="66" charset="0"/>
              </a:rPr>
              <a:t>Trouble blending sounds to make words</a:t>
            </a:r>
          </a:p>
          <a:p>
            <a:pPr marL="285750" lvl="1" indent="-171450">
              <a:lnSpc>
                <a:spcPct val="90000"/>
              </a:lnSpc>
              <a:spcBef>
                <a:spcPct val="20000"/>
              </a:spcBef>
              <a:spcAft>
                <a:spcPct val="20000"/>
              </a:spcAft>
              <a:buSzPct val="80000"/>
              <a:buFontTx/>
              <a:buChar char="•"/>
            </a:pPr>
            <a:r>
              <a:rPr lang="en-US" sz="2100">
                <a:solidFill>
                  <a:schemeClr val="bg1"/>
                </a:solidFill>
                <a:latin typeface="Bradley Hand ITC" pitchFamily="66" charset="0"/>
              </a:rPr>
              <a:t>Difficulty remembering numbers in order</a:t>
            </a:r>
          </a:p>
          <a:p>
            <a:pPr marL="285750" lvl="1" indent="-171450">
              <a:lnSpc>
                <a:spcPct val="90000"/>
              </a:lnSpc>
              <a:spcBef>
                <a:spcPct val="20000"/>
              </a:spcBef>
              <a:spcAft>
                <a:spcPct val="20000"/>
              </a:spcAft>
              <a:buSzPct val="80000"/>
              <a:buFontTx/>
              <a:buChar char="•"/>
            </a:pPr>
            <a:r>
              <a:rPr lang="en-US" sz="2100">
                <a:solidFill>
                  <a:schemeClr val="bg1"/>
                </a:solidFill>
                <a:latin typeface="Bradley Hand ITC" pitchFamily="66" charset="0"/>
              </a:rPr>
              <a:t>Reading decoding problems</a:t>
            </a:r>
          </a:p>
          <a:p>
            <a:pPr marL="285750" lvl="1" indent="-171450">
              <a:lnSpc>
                <a:spcPct val="90000"/>
              </a:lnSpc>
              <a:spcBef>
                <a:spcPct val="20000"/>
              </a:spcBef>
              <a:spcAft>
                <a:spcPct val="15000"/>
              </a:spcAft>
              <a:buSzPct val="80000"/>
              <a:buFontTx/>
              <a:buChar char="•"/>
            </a:pPr>
            <a:r>
              <a:rPr lang="en-US" sz="2000">
                <a:solidFill>
                  <a:schemeClr val="bg1"/>
                </a:solidFill>
                <a:latin typeface="Bradley Hand ITC" pitchFamily="66" charset="0"/>
              </a:rPr>
              <a:t>Difficulty remembering math facts when they are taught using rote learning (4 + 5 = 9). </a:t>
            </a:r>
          </a:p>
        </p:txBody>
      </p:sp>
      <p:sp>
        <p:nvSpPr>
          <p:cNvPr id="470044" name="Rectangle 28"/>
          <p:cNvSpPr>
            <a:spLocks noChangeArrowheads="1"/>
          </p:cNvSpPr>
          <p:nvPr/>
        </p:nvSpPr>
        <p:spPr bwMode="auto">
          <a:xfrm>
            <a:off x="752475" y="3192463"/>
            <a:ext cx="5707063" cy="473075"/>
          </a:xfrm>
          <a:prstGeom prst="rect">
            <a:avLst/>
          </a:prstGeom>
          <a:noFill/>
          <a:ln w="9525" algn="ctr">
            <a:noFill/>
            <a:miter lim="800000"/>
            <a:headEnd/>
            <a:tailEnd/>
          </a:ln>
        </p:spPr>
        <p:txBody>
          <a:bodyPr wrap="none">
            <a:spAutoFit/>
          </a:bodyPr>
          <a:lstStyle/>
          <a:p>
            <a:r>
              <a:rPr lang="en-US" sz="2500">
                <a:solidFill>
                  <a:schemeClr val="bg1"/>
                </a:solidFill>
                <a:latin typeface="Bradley Hand ITC" pitchFamily="66" charset="0"/>
              </a:rPr>
              <a:t>Examples of classroom problems related to</a:t>
            </a:r>
          </a:p>
        </p:txBody>
      </p:sp>
    </p:spTree>
    <p:extLst>
      <p:ext uri="{BB962C8B-B14F-4D97-AF65-F5344CB8AC3E}">
        <p14:creationId xmlns:p14="http://schemas.microsoft.com/office/powerpoint/2010/main" val="23349536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470043"/>
                                        </p:tgtEl>
                                        <p:attrNameLst>
                                          <p:attrName>style.visibility</p:attrName>
                                        </p:attrNameLst>
                                      </p:cBhvr>
                                      <p:to>
                                        <p:strVal val="visible"/>
                                      </p:to>
                                    </p:set>
                                    <p:animEffect transition="in" filter="fade">
                                      <p:cBhvr>
                                        <p:cTn id="7" dur="1000"/>
                                        <p:tgtEl>
                                          <p:spTgt spid="470043"/>
                                        </p:tgtEl>
                                      </p:cBhvr>
                                    </p:animEffect>
                                    <p:anim calcmode="lin" valueType="num">
                                      <p:cBhvr>
                                        <p:cTn id="8" dur="1000" fill="hold"/>
                                        <p:tgtEl>
                                          <p:spTgt spid="470043"/>
                                        </p:tgtEl>
                                        <p:attrNameLst>
                                          <p:attrName>ppt_x</p:attrName>
                                        </p:attrNameLst>
                                      </p:cBhvr>
                                      <p:tavLst>
                                        <p:tav tm="0">
                                          <p:val>
                                            <p:strVal val="#ppt_x"/>
                                          </p:val>
                                        </p:tav>
                                        <p:tav tm="100000">
                                          <p:val>
                                            <p:strVal val="#ppt_x"/>
                                          </p:val>
                                        </p:tav>
                                      </p:tavLst>
                                    </p:anim>
                                    <p:anim calcmode="lin" valueType="num">
                                      <p:cBhvr>
                                        <p:cTn id="9" dur="900" decel="100000" fill="hold"/>
                                        <p:tgtEl>
                                          <p:spTgt spid="47004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70043"/>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470044">
                                            <p:txEl>
                                              <p:charRg st="0" end="0"/>
                                            </p:txEl>
                                          </p:spTgt>
                                        </p:tgtEl>
                                        <p:attrNameLst>
                                          <p:attrName>style.visibility</p:attrName>
                                        </p:attrNameLst>
                                      </p:cBhvr>
                                      <p:to>
                                        <p:strVal val="visible"/>
                                      </p:to>
                                    </p:set>
                                    <p:animEffect transition="in" filter="fade">
                                      <p:cBhvr>
                                        <p:cTn id="13" dur="1000"/>
                                        <p:tgtEl>
                                          <p:spTgt spid="470044">
                                            <p:txEl>
                                              <p:charRg st="0" end="0"/>
                                            </p:txEl>
                                          </p:spTgt>
                                        </p:tgtEl>
                                      </p:cBhvr>
                                    </p:animEffect>
                                    <p:anim calcmode="lin" valueType="num">
                                      <p:cBhvr>
                                        <p:cTn id="14" dur="1000" fill="hold"/>
                                        <p:tgtEl>
                                          <p:spTgt spid="470044">
                                            <p:txEl>
                                              <p:charRg st="0" end="0"/>
                                            </p:txEl>
                                          </p:spTgt>
                                        </p:tgtEl>
                                        <p:attrNameLst>
                                          <p:attrName>ppt_x</p:attrName>
                                        </p:attrNameLst>
                                      </p:cBhvr>
                                      <p:tavLst>
                                        <p:tav tm="0">
                                          <p:val>
                                            <p:strVal val="#ppt_x"/>
                                          </p:val>
                                        </p:tav>
                                        <p:tav tm="100000">
                                          <p:val>
                                            <p:strVal val="#ppt_x"/>
                                          </p:val>
                                        </p:tav>
                                      </p:tavLst>
                                    </p:anim>
                                    <p:anim calcmode="lin" valueType="num">
                                      <p:cBhvr>
                                        <p:cTn id="15" dur="900" decel="100000" fill="hold"/>
                                        <p:tgtEl>
                                          <p:spTgt spid="470044">
                                            <p:txEl>
                                              <p:charRg st="0" end="0"/>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470044">
                                            <p:txEl>
                                              <p:charRg st="0" end="0"/>
                                            </p:txEl>
                                          </p:spTgt>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470024">
                                            <p:txEl>
                                              <p:charRg st="0" end="0"/>
                                            </p:txEl>
                                          </p:spTgt>
                                        </p:tgtEl>
                                        <p:attrNameLst>
                                          <p:attrName>style.visibility</p:attrName>
                                        </p:attrNameLst>
                                      </p:cBhvr>
                                      <p:to>
                                        <p:strVal val="visible"/>
                                      </p:to>
                                    </p:set>
                                    <p:animEffect transition="in" filter="fade">
                                      <p:cBhvr>
                                        <p:cTn id="19" dur="1000"/>
                                        <p:tgtEl>
                                          <p:spTgt spid="470024">
                                            <p:txEl>
                                              <p:charRg st="0" end="0"/>
                                            </p:txEl>
                                          </p:spTgt>
                                        </p:tgtEl>
                                      </p:cBhvr>
                                    </p:animEffect>
                                    <p:anim calcmode="lin" valueType="num">
                                      <p:cBhvr>
                                        <p:cTn id="20" dur="1000" fill="hold"/>
                                        <p:tgtEl>
                                          <p:spTgt spid="470024">
                                            <p:txEl>
                                              <p:charRg st="0" end="0"/>
                                            </p:txEl>
                                          </p:spTgt>
                                        </p:tgtEl>
                                        <p:attrNameLst>
                                          <p:attrName>ppt_x</p:attrName>
                                        </p:attrNameLst>
                                      </p:cBhvr>
                                      <p:tavLst>
                                        <p:tav tm="0">
                                          <p:val>
                                            <p:strVal val="#ppt_x"/>
                                          </p:val>
                                        </p:tav>
                                        <p:tav tm="100000">
                                          <p:val>
                                            <p:strVal val="#ppt_x"/>
                                          </p:val>
                                        </p:tav>
                                      </p:tavLst>
                                    </p:anim>
                                    <p:anim calcmode="lin" valueType="num">
                                      <p:cBhvr>
                                        <p:cTn id="21" dur="900" decel="100000" fill="hold"/>
                                        <p:tgtEl>
                                          <p:spTgt spid="470024">
                                            <p:txEl>
                                              <p:charRg st="0" end="0"/>
                                            </p:txEl>
                                          </p:spTgt>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470024">
                                            <p:txEl>
                                              <p:charRg st="0" end="0"/>
                                            </p:txEl>
                                          </p:spTgt>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470039">
                                            <p:txEl>
                                              <p:charRg st="0" end="0"/>
                                            </p:txEl>
                                          </p:spTgt>
                                        </p:tgtEl>
                                        <p:attrNameLst>
                                          <p:attrName>style.visibility</p:attrName>
                                        </p:attrNameLst>
                                      </p:cBhvr>
                                      <p:to>
                                        <p:strVal val="visible"/>
                                      </p:to>
                                    </p:set>
                                    <p:animEffect transition="in" filter="fade">
                                      <p:cBhvr>
                                        <p:cTn id="25" dur="1000"/>
                                        <p:tgtEl>
                                          <p:spTgt spid="470039">
                                            <p:txEl>
                                              <p:charRg st="0" end="0"/>
                                            </p:txEl>
                                          </p:spTgt>
                                        </p:tgtEl>
                                      </p:cBhvr>
                                    </p:animEffect>
                                    <p:anim calcmode="lin" valueType="num">
                                      <p:cBhvr>
                                        <p:cTn id="26" dur="1000" fill="hold"/>
                                        <p:tgtEl>
                                          <p:spTgt spid="470039">
                                            <p:txEl>
                                              <p:charRg st="0" end="0"/>
                                            </p:txEl>
                                          </p:spTgt>
                                        </p:tgtEl>
                                        <p:attrNameLst>
                                          <p:attrName>ppt_x</p:attrName>
                                        </p:attrNameLst>
                                      </p:cBhvr>
                                      <p:tavLst>
                                        <p:tav tm="0">
                                          <p:val>
                                            <p:strVal val="#ppt_x"/>
                                          </p:val>
                                        </p:tav>
                                        <p:tav tm="100000">
                                          <p:val>
                                            <p:strVal val="#ppt_x"/>
                                          </p:val>
                                        </p:tav>
                                      </p:tavLst>
                                    </p:anim>
                                    <p:anim calcmode="lin" valueType="num">
                                      <p:cBhvr>
                                        <p:cTn id="27" dur="900" decel="100000" fill="hold"/>
                                        <p:tgtEl>
                                          <p:spTgt spid="470039">
                                            <p:txEl>
                                              <p:charRg st="0" end="0"/>
                                            </p:txEl>
                                          </p:spTgt>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470039">
                                            <p:txEl>
                                              <p:charRg st="0" end="0"/>
                                            </p:txEl>
                                          </p:spTgt>
                                        </p:tgtEl>
                                        <p:attrNameLst>
                                          <p:attrName>ppt_y</p:attrName>
                                        </p:attrNameLst>
                                      </p:cBhvr>
                                      <p:tavLst>
                                        <p:tav tm="0">
                                          <p:val>
                                            <p:strVal val="#ppt_y-.03"/>
                                          </p:val>
                                        </p:tav>
                                        <p:tav tm="100000">
                                          <p:val>
                                            <p:strVal val="#ppt_y"/>
                                          </p:val>
                                        </p:tav>
                                      </p:tavLst>
                                    </p:anim>
                                  </p:childTnLst>
                                </p:cTn>
                              </p:par>
                              <p:par>
                                <p:cTn id="29" presetID="10" presetClass="entr" presetSubtype="0" fill="hold" nodeType="withEffect">
                                  <p:stCondLst>
                                    <p:cond delay="0"/>
                                  </p:stCondLst>
                                  <p:childTnLst>
                                    <p:set>
                                      <p:cBhvr>
                                        <p:cTn id="30" dur="1" fill="hold">
                                          <p:stCondLst>
                                            <p:cond delay="0"/>
                                          </p:stCondLst>
                                        </p:cTn>
                                        <p:tgtEl>
                                          <p:spTgt spid="470037"/>
                                        </p:tgtEl>
                                        <p:attrNameLst>
                                          <p:attrName>style.visibility</p:attrName>
                                        </p:attrNameLst>
                                      </p:cBhvr>
                                      <p:to>
                                        <p:strVal val="visible"/>
                                      </p:to>
                                    </p:set>
                                    <p:animEffect transition="in" filter="fade">
                                      <p:cBhvr>
                                        <p:cTn id="31" dur="700"/>
                                        <p:tgtEl>
                                          <p:spTgt spid="470037"/>
                                        </p:tgtEl>
                                      </p:cBhvr>
                                    </p:animEffect>
                                  </p:childTnLst>
                                </p:cTn>
                              </p:par>
                            </p:childTnLst>
                          </p:cTn>
                        </p:par>
                        <p:par>
                          <p:cTn id="32" fill="hold">
                            <p:stCondLst>
                              <p:cond delay="1000"/>
                            </p:stCondLst>
                            <p:childTnLst>
                              <p:par>
                                <p:cTn id="33" presetID="27" presetClass="entr" presetSubtype="0" fill="hold" grpId="0" nodeType="afterEffect">
                                  <p:stCondLst>
                                    <p:cond delay="0"/>
                                  </p:stCondLst>
                                  <p:iterate type="lt">
                                    <p:tmPct val="44186"/>
                                  </p:iterate>
                                  <p:childTnLst>
                                    <p:set>
                                      <p:cBhvr>
                                        <p:cTn id="34" dur="1" fill="hold">
                                          <p:stCondLst>
                                            <p:cond delay="0"/>
                                          </p:stCondLst>
                                        </p:cTn>
                                        <p:tgtEl>
                                          <p:spTgt spid="470042">
                                            <p:txEl>
                                              <p:pRg st="0" end="0"/>
                                            </p:txEl>
                                          </p:spTgt>
                                        </p:tgtEl>
                                        <p:attrNameLst>
                                          <p:attrName>style.visibility</p:attrName>
                                        </p:attrNameLst>
                                      </p:cBhvr>
                                      <p:to>
                                        <p:strVal val="visible"/>
                                      </p:to>
                                    </p:set>
                                    <p:anim calcmode="discrete" valueType="clr">
                                      <p:cBhvr override="childStyle">
                                        <p:cTn id="35" dur="80"/>
                                        <p:tgtEl>
                                          <p:spTgt spid="470042">
                                            <p:txEl>
                                              <p:pRg st="0" end="0"/>
                                            </p:txEl>
                                          </p:spTgt>
                                        </p:tgtEl>
                                        <p:attrNameLst>
                                          <p:attrName>style.color</p:attrName>
                                        </p:attrNameLst>
                                      </p:cBhvr>
                                      <p:tavLst>
                                        <p:tav tm="0">
                                          <p:val>
                                            <p:clrVal>
                                              <a:schemeClr val="tx1"/>
                                            </p:clrVal>
                                          </p:val>
                                        </p:tav>
                                        <p:tav tm="50000">
                                          <p:val>
                                            <p:clrVal>
                                              <a:srgbClr val="B2B2B2"/>
                                            </p:clrVal>
                                          </p:val>
                                        </p:tav>
                                      </p:tavLst>
                                    </p:anim>
                                    <p:anim calcmode="discrete" valueType="clr">
                                      <p:cBhvr>
                                        <p:cTn id="36" dur="80"/>
                                        <p:tgtEl>
                                          <p:spTgt spid="470042">
                                            <p:txEl>
                                              <p:pRg st="0" end="0"/>
                                            </p:txEl>
                                          </p:spTgt>
                                        </p:tgtEl>
                                        <p:attrNameLst>
                                          <p:attrName>fillcolor</p:attrName>
                                        </p:attrNameLst>
                                      </p:cBhvr>
                                      <p:tavLst>
                                        <p:tav tm="0">
                                          <p:val>
                                            <p:clrVal>
                                              <a:schemeClr val="accent2"/>
                                            </p:clrVal>
                                          </p:val>
                                        </p:tav>
                                        <p:tav tm="50000">
                                          <p:val>
                                            <p:clrVal>
                                              <a:schemeClr val="hlink"/>
                                            </p:clrVal>
                                          </p:val>
                                        </p:tav>
                                      </p:tavLst>
                                    </p:anim>
                                    <p:set>
                                      <p:cBhvr>
                                        <p:cTn id="37" dur="80"/>
                                        <p:tgtEl>
                                          <p:spTgt spid="470042">
                                            <p:txEl>
                                              <p:pRg st="0" end="0"/>
                                            </p:txEl>
                                          </p:spTgt>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7" presetClass="entr" presetSubtype="0" fill="hold" grpId="0" nodeType="clickEffect">
                                  <p:stCondLst>
                                    <p:cond delay="0"/>
                                  </p:stCondLst>
                                  <p:iterate type="lt">
                                    <p:tmPct val="44186"/>
                                  </p:iterate>
                                  <p:childTnLst>
                                    <p:set>
                                      <p:cBhvr>
                                        <p:cTn id="41" dur="1" fill="hold">
                                          <p:stCondLst>
                                            <p:cond delay="0"/>
                                          </p:stCondLst>
                                        </p:cTn>
                                        <p:tgtEl>
                                          <p:spTgt spid="470042">
                                            <p:txEl>
                                              <p:pRg st="1" end="1"/>
                                            </p:txEl>
                                          </p:spTgt>
                                        </p:tgtEl>
                                        <p:attrNameLst>
                                          <p:attrName>style.visibility</p:attrName>
                                        </p:attrNameLst>
                                      </p:cBhvr>
                                      <p:to>
                                        <p:strVal val="visible"/>
                                      </p:to>
                                    </p:set>
                                    <p:anim calcmode="discrete" valueType="clr">
                                      <p:cBhvr override="childStyle">
                                        <p:cTn id="42" dur="80"/>
                                        <p:tgtEl>
                                          <p:spTgt spid="470042">
                                            <p:txEl>
                                              <p:pRg st="1" end="1"/>
                                            </p:txEl>
                                          </p:spTgt>
                                        </p:tgtEl>
                                        <p:attrNameLst>
                                          <p:attrName>style.color</p:attrName>
                                        </p:attrNameLst>
                                      </p:cBhvr>
                                      <p:tavLst>
                                        <p:tav tm="0">
                                          <p:val>
                                            <p:clrVal>
                                              <a:schemeClr val="tx1"/>
                                            </p:clrVal>
                                          </p:val>
                                        </p:tav>
                                        <p:tav tm="50000">
                                          <p:val>
                                            <p:clrVal>
                                              <a:srgbClr val="B2B2B2"/>
                                            </p:clrVal>
                                          </p:val>
                                        </p:tav>
                                      </p:tavLst>
                                    </p:anim>
                                    <p:anim calcmode="discrete" valueType="clr">
                                      <p:cBhvr>
                                        <p:cTn id="43" dur="80"/>
                                        <p:tgtEl>
                                          <p:spTgt spid="470042">
                                            <p:txEl>
                                              <p:pRg st="1" end="1"/>
                                            </p:txEl>
                                          </p:spTgt>
                                        </p:tgtEl>
                                        <p:attrNameLst>
                                          <p:attrName>fillcolor</p:attrName>
                                        </p:attrNameLst>
                                      </p:cBhvr>
                                      <p:tavLst>
                                        <p:tav tm="0">
                                          <p:val>
                                            <p:clrVal>
                                              <a:schemeClr val="accent2"/>
                                            </p:clrVal>
                                          </p:val>
                                        </p:tav>
                                        <p:tav tm="50000">
                                          <p:val>
                                            <p:clrVal>
                                              <a:schemeClr val="hlink"/>
                                            </p:clrVal>
                                          </p:val>
                                        </p:tav>
                                      </p:tavLst>
                                    </p:anim>
                                    <p:set>
                                      <p:cBhvr>
                                        <p:cTn id="44" dur="80"/>
                                        <p:tgtEl>
                                          <p:spTgt spid="470042">
                                            <p:txEl>
                                              <p:pRg st="1" end="1"/>
                                            </p:txEl>
                                          </p:spTgt>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27" presetClass="entr" presetSubtype="0" fill="hold" grpId="0" nodeType="clickEffect">
                                  <p:stCondLst>
                                    <p:cond delay="0"/>
                                  </p:stCondLst>
                                  <p:iterate type="lt">
                                    <p:tmPct val="44186"/>
                                  </p:iterate>
                                  <p:childTnLst>
                                    <p:set>
                                      <p:cBhvr>
                                        <p:cTn id="48" dur="1" fill="hold">
                                          <p:stCondLst>
                                            <p:cond delay="0"/>
                                          </p:stCondLst>
                                        </p:cTn>
                                        <p:tgtEl>
                                          <p:spTgt spid="470042">
                                            <p:txEl>
                                              <p:pRg st="2" end="2"/>
                                            </p:txEl>
                                          </p:spTgt>
                                        </p:tgtEl>
                                        <p:attrNameLst>
                                          <p:attrName>style.visibility</p:attrName>
                                        </p:attrNameLst>
                                      </p:cBhvr>
                                      <p:to>
                                        <p:strVal val="visible"/>
                                      </p:to>
                                    </p:set>
                                    <p:anim calcmode="discrete" valueType="clr">
                                      <p:cBhvr override="childStyle">
                                        <p:cTn id="49" dur="80"/>
                                        <p:tgtEl>
                                          <p:spTgt spid="470042">
                                            <p:txEl>
                                              <p:pRg st="2" end="2"/>
                                            </p:txEl>
                                          </p:spTgt>
                                        </p:tgtEl>
                                        <p:attrNameLst>
                                          <p:attrName>style.color</p:attrName>
                                        </p:attrNameLst>
                                      </p:cBhvr>
                                      <p:tavLst>
                                        <p:tav tm="0">
                                          <p:val>
                                            <p:clrVal>
                                              <a:schemeClr val="tx1"/>
                                            </p:clrVal>
                                          </p:val>
                                        </p:tav>
                                        <p:tav tm="50000">
                                          <p:val>
                                            <p:clrVal>
                                              <a:srgbClr val="B2B2B2"/>
                                            </p:clrVal>
                                          </p:val>
                                        </p:tav>
                                      </p:tavLst>
                                    </p:anim>
                                    <p:anim calcmode="discrete" valueType="clr">
                                      <p:cBhvr>
                                        <p:cTn id="50" dur="80"/>
                                        <p:tgtEl>
                                          <p:spTgt spid="470042">
                                            <p:txEl>
                                              <p:pRg st="2" end="2"/>
                                            </p:txEl>
                                          </p:spTgt>
                                        </p:tgtEl>
                                        <p:attrNameLst>
                                          <p:attrName>fillcolor</p:attrName>
                                        </p:attrNameLst>
                                      </p:cBhvr>
                                      <p:tavLst>
                                        <p:tav tm="0">
                                          <p:val>
                                            <p:clrVal>
                                              <a:schemeClr val="accent2"/>
                                            </p:clrVal>
                                          </p:val>
                                        </p:tav>
                                        <p:tav tm="50000">
                                          <p:val>
                                            <p:clrVal>
                                              <a:schemeClr val="hlink"/>
                                            </p:clrVal>
                                          </p:val>
                                        </p:tav>
                                      </p:tavLst>
                                    </p:anim>
                                    <p:set>
                                      <p:cBhvr>
                                        <p:cTn id="51" dur="80"/>
                                        <p:tgtEl>
                                          <p:spTgt spid="470042">
                                            <p:txEl>
                                              <p:pRg st="2" end="2"/>
                                            </p:txEl>
                                          </p:spTgt>
                                        </p:tgtEl>
                                        <p:attrNameLst>
                                          <p:attrName>fill.type</p:attrName>
                                        </p:attrNameLst>
                                      </p:cBhvr>
                                      <p:to>
                                        <p:strVal val="solid"/>
                                      </p:to>
                                    </p:set>
                                  </p:childTnLst>
                                </p:cTn>
                              </p:par>
                            </p:childTnLst>
                          </p:cTn>
                        </p:par>
                      </p:childTnLst>
                    </p:cTn>
                  </p:par>
                  <p:par>
                    <p:cTn id="52" fill="hold">
                      <p:stCondLst>
                        <p:cond delay="indefinite"/>
                      </p:stCondLst>
                      <p:childTnLst>
                        <p:par>
                          <p:cTn id="53" fill="hold">
                            <p:stCondLst>
                              <p:cond delay="0"/>
                            </p:stCondLst>
                            <p:childTnLst>
                              <p:par>
                                <p:cTn id="54" presetID="27" presetClass="entr" presetSubtype="0" fill="hold" grpId="0" nodeType="clickEffect">
                                  <p:stCondLst>
                                    <p:cond delay="0"/>
                                  </p:stCondLst>
                                  <p:iterate type="lt">
                                    <p:tmPct val="44186"/>
                                  </p:iterate>
                                  <p:childTnLst>
                                    <p:set>
                                      <p:cBhvr>
                                        <p:cTn id="55" dur="1" fill="hold">
                                          <p:stCondLst>
                                            <p:cond delay="0"/>
                                          </p:stCondLst>
                                        </p:cTn>
                                        <p:tgtEl>
                                          <p:spTgt spid="470042">
                                            <p:txEl>
                                              <p:pRg st="3" end="3"/>
                                            </p:txEl>
                                          </p:spTgt>
                                        </p:tgtEl>
                                        <p:attrNameLst>
                                          <p:attrName>style.visibility</p:attrName>
                                        </p:attrNameLst>
                                      </p:cBhvr>
                                      <p:to>
                                        <p:strVal val="visible"/>
                                      </p:to>
                                    </p:set>
                                    <p:anim calcmode="discrete" valueType="clr">
                                      <p:cBhvr override="childStyle">
                                        <p:cTn id="56" dur="80"/>
                                        <p:tgtEl>
                                          <p:spTgt spid="470042">
                                            <p:txEl>
                                              <p:pRg st="3" end="3"/>
                                            </p:txEl>
                                          </p:spTgt>
                                        </p:tgtEl>
                                        <p:attrNameLst>
                                          <p:attrName>style.color</p:attrName>
                                        </p:attrNameLst>
                                      </p:cBhvr>
                                      <p:tavLst>
                                        <p:tav tm="0">
                                          <p:val>
                                            <p:clrVal>
                                              <a:schemeClr val="tx1"/>
                                            </p:clrVal>
                                          </p:val>
                                        </p:tav>
                                        <p:tav tm="50000">
                                          <p:val>
                                            <p:clrVal>
                                              <a:srgbClr val="B2B2B2"/>
                                            </p:clrVal>
                                          </p:val>
                                        </p:tav>
                                      </p:tavLst>
                                    </p:anim>
                                    <p:anim calcmode="discrete" valueType="clr">
                                      <p:cBhvr>
                                        <p:cTn id="57" dur="80"/>
                                        <p:tgtEl>
                                          <p:spTgt spid="470042">
                                            <p:txEl>
                                              <p:pRg st="3" end="3"/>
                                            </p:txEl>
                                          </p:spTgt>
                                        </p:tgtEl>
                                        <p:attrNameLst>
                                          <p:attrName>fillcolor</p:attrName>
                                        </p:attrNameLst>
                                      </p:cBhvr>
                                      <p:tavLst>
                                        <p:tav tm="0">
                                          <p:val>
                                            <p:clrVal>
                                              <a:schemeClr val="accent2"/>
                                            </p:clrVal>
                                          </p:val>
                                        </p:tav>
                                        <p:tav tm="50000">
                                          <p:val>
                                            <p:clrVal>
                                              <a:schemeClr val="hlink"/>
                                            </p:clrVal>
                                          </p:val>
                                        </p:tav>
                                      </p:tavLst>
                                    </p:anim>
                                    <p:set>
                                      <p:cBhvr>
                                        <p:cTn id="58" dur="80"/>
                                        <p:tgtEl>
                                          <p:spTgt spid="470042">
                                            <p:txEl>
                                              <p:pRg st="3" end="3"/>
                                            </p:txEl>
                                          </p:spTgt>
                                        </p:tgtEl>
                                        <p:attrNameLst>
                                          <p:attrName>fill.type</p:attrName>
                                        </p:attrNameLst>
                                      </p:cBhvr>
                                      <p:to>
                                        <p:strVal val="solid"/>
                                      </p:to>
                                    </p:set>
                                  </p:childTnLst>
                                </p:cTn>
                              </p:par>
                            </p:childTnLst>
                          </p:cTn>
                        </p:par>
                      </p:childTnLst>
                    </p:cTn>
                  </p:par>
                  <p:par>
                    <p:cTn id="59" fill="hold">
                      <p:stCondLst>
                        <p:cond delay="indefinite"/>
                      </p:stCondLst>
                      <p:childTnLst>
                        <p:par>
                          <p:cTn id="60" fill="hold">
                            <p:stCondLst>
                              <p:cond delay="0"/>
                            </p:stCondLst>
                            <p:childTnLst>
                              <p:par>
                                <p:cTn id="61" presetID="27" presetClass="entr" presetSubtype="0" fill="hold" grpId="0" nodeType="clickEffect">
                                  <p:stCondLst>
                                    <p:cond delay="0"/>
                                  </p:stCondLst>
                                  <p:iterate type="lt">
                                    <p:tmPct val="44186"/>
                                  </p:iterate>
                                  <p:childTnLst>
                                    <p:set>
                                      <p:cBhvr>
                                        <p:cTn id="62" dur="1" fill="hold">
                                          <p:stCondLst>
                                            <p:cond delay="0"/>
                                          </p:stCondLst>
                                        </p:cTn>
                                        <p:tgtEl>
                                          <p:spTgt spid="470042">
                                            <p:txEl>
                                              <p:pRg st="4" end="4"/>
                                            </p:txEl>
                                          </p:spTgt>
                                        </p:tgtEl>
                                        <p:attrNameLst>
                                          <p:attrName>style.visibility</p:attrName>
                                        </p:attrNameLst>
                                      </p:cBhvr>
                                      <p:to>
                                        <p:strVal val="visible"/>
                                      </p:to>
                                    </p:set>
                                    <p:anim calcmode="discrete" valueType="clr">
                                      <p:cBhvr override="childStyle">
                                        <p:cTn id="63" dur="80"/>
                                        <p:tgtEl>
                                          <p:spTgt spid="470042">
                                            <p:txEl>
                                              <p:pRg st="4" end="4"/>
                                            </p:txEl>
                                          </p:spTgt>
                                        </p:tgtEl>
                                        <p:attrNameLst>
                                          <p:attrName>style.color</p:attrName>
                                        </p:attrNameLst>
                                      </p:cBhvr>
                                      <p:tavLst>
                                        <p:tav tm="0">
                                          <p:val>
                                            <p:clrVal>
                                              <a:schemeClr val="tx1"/>
                                            </p:clrVal>
                                          </p:val>
                                        </p:tav>
                                        <p:tav tm="50000">
                                          <p:val>
                                            <p:clrVal>
                                              <a:srgbClr val="B2B2B2"/>
                                            </p:clrVal>
                                          </p:val>
                                        </p:tav>
                                      </p:tavLst>
                                    </p:anim>
                                    <p:anim calcmode="discrete" valueType="clr">
                                      <p:cBhvr>
                                        <p:cTn id="64" dur="80"/>
                                        <p:tgtEl>
                                          <p:spTgt spid="470042">
                                            <p:txEl>
                                              <p:pRg st="4" end="4"/>
                                            </p:txEl>
                                          </p:spTgt>
                                        </p:tgtEl>
                                        <p:attrNameLst>
                                          <p:attrName>fillcolor</p:attrName>
                                        </p:attrNameLst>
                                      </p:cBhvr>
                                      <p:tavLst>
                                        <p:tav tm="0">
                                          <p:val>
                                            <p:clrVal>
                                              <a:schemeClr val="accent2"/>
                                            </p:clrVal>
                                          </p:val>
                                        </p:tav>
                                        <p:tav tm="50000">
                                          <p:val>
                                            <p:clrVal>
                                              <a:schemeClr val="hlink"/>
                                            </p:clrVal>
                                          </p:val>
                                        </p:tav>
                                      </p:tavLst>
                                    </p:anim>
                                    <p:set>
                                      <p:cBhvr>
                                        <p:cTn id="65" dur="80"/>
                                        <p:tgtEl>
                                          <p:spTgt spid="470042">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042" grpId="0" build="p" bldLvl="2"/>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C8B020E-37C1-440D-9773-6D3A429C8091}"/>
              </a:ext>
            </a:extLst>
          </p:cNvPr>
          <p:cNvSpPr>
            <a:spLocks noGrp="1"/>
          </p:cNvSpPr>
          <p:nvPr>
            <p:ph idx="1"/>
          </p:nvPr>
        </p:nvSpPr>
        <p:spPr/>
        <p:txBody>
          <a:bodyPr/>
          <a:lstStyle/>
          <a:p>
            <a:r>
              <a:rPr lang="en-US"/>
              <a:t>PASS Comprehensive System using CAS2</a:t>
            </a:r>
          </a:p>
          <a:p>
            <a:r>
              <a:rPr lang="en-US"/>
              <a:t>PASS Theory</a:t>
            </a:r>
            <a:endParaRPr lang="en-US">
              <a:highlight>
                <a:srgbClr val="FFFF00"/>
              </a:highlight>
            </a:endParaRPr>
          </a:p>
          <a:p>
            <a:pPr lvl="1"/>
            <a:r>
              <a:rPr lang="en-US"/>
              <a:t>A Brief Look at Validity of the PASS Theory</a:t>
            </a:r>
            <a:endParaRPr lang="en-US">
              <a:highlight>
                <a:srgbClr val="FFFF00"/>
              </a:highlight>
            </a:endParaRPr>
          </a:p>
          <a:p>
            <a:r>
              <a:rPr lang="en-US"/>
              <a:t>Interpretation of CAS2, CAS2: Brief, and CAS2: Rating Scale</a:t>
            </a:r>
          </a:p>
          <a:p>
            <a:pPr lvl="1"/>
            <a:r>
              <a:rPr lang="en-US"/>
              <a:t>Using PASS Theory and CAS2 Tests for Eligibility Determination</a:t>
            </a:r>
          </a:p>
          <a:p>
            <a:pPr lvl="1"/>
            <a:r>
              <a:rPr lang="en-US"/>
              <a:t>Using CAS2 for Academic Intervention</a:t>
            </a:r>
          </a:p>
          <a:p>
            <a:pPr lvl="1"/>
            <a:r>
              <a:rPr lang="en-US"/>
              <a:t>Case Studies</a:t>
            </a:r>
          </a:p>
          <a:p>
            <a:r>
              <a:rPr lang="en-US"/>
              <a:t>Conclusions</a:t>
            </a:r>
          </a:p>
          <a:p>
            <a:endParaRPr lang="en-US"/>
          </a:p>
        </p:txBody>
      </p:sp>
      <p:sp>
        <p:nvSpPr>
          <p:cNvPr id="5" name="Title 4">
            <a:extLst>
              <a:ext uri="{FF2B5EF4-FFF2-40B4-BE49-F238E27FC236}">
                <a16:creationId xmlns:a16="http://schemas.microsoft.com/office/drawing/2014/main" id="{D676D1D5-4832-4580-B3B4-B5B02DD2A724}"/>
              </a:ext>
            </a:extLst>
          </p:cNvPr>
          <p:cNvSpPr>
            <a:spLocks noGrp="1"/>
          </p:cNvSpPr>
          <p:nvPr>
            <p:ph type="title"/>
          </p:nvPr>
        </p:nvSpPr>
        <p:spPr>
          <a:solidFill>
            <a:schemeClr val="bg1"/>
          </a:solidFill>
        </p:spPr>
        <p:txBody>
          <a:bodyPr/>
          <a:lstStyle/>
          <a:p>
            <a:r>
              <a:rPr lang="en-US"/>
              <a:t>Topical Outline</a:t>
            </a:r>
          </a:p>
        </p:txBody>
      </p:sp>
      <p:sp>
        <p:nvSpPr>
          <p:cNvPr id="4" name="Slide Number Placeholder 3">
            <a:extLst>
              <a:ext uri="{FF2B5EF4-FFF2-40B4-BE49-F238E27FC236}">
                <a16:creationId xmlns:a16="http://schemas.microsoft.com/office/drawing/2014/main" id="{5A27A30C-F2E5-44EE-A8C2-9435D35C19F1}"/>
              </a:ext>
            </a:extLst>
          </p:cNvPr>
          <p:cNvSpPr>
            <a:spLocks noGrp="1"/>
          </p:cNvSpPr>
          <p:nvPr>
            <p:ph type="sldNum" sz="quarter" idx="12"/>
          </p:nvPr>
        </p:nvSpPr>
        <p:spPr/>
        <p:txBody>
          <a:bodyPr/>
          <a:lstStyle/>
          <a:p>
            <a:pPr>
              <a:defRPr/>
            </a:pPr>
            <a:fld id="{2DD82728-0CEE-4817-AA65-1BB78594A471}" type="slidenum">
              <a:rPr lang="en-US" smtClean="0"/>
              <a:pPr>
                <a:defRPr/>
              </a:pPr>
              <a:t>93</a:t>
            </a:fld>
            <a:endParaRPr lang="en-US"/>
          </a:p>
        </p:txBody>
      </p:sp>
      <p:sp>
        <p:nvSpPr>
          <p:cNvPr id="2" name="Arrow: Right 1">
            <a:extLst>
              <a:ext uri="{FF2B5EF4-FFF2-40B4-BE49-F238E27FC236}">
                <a16:creationId xmlns:a16="http://schemas.microsoft.com/office/drawing/2014/main" id="{43E0624A-C327-4494-A990-AE6A104B2C4E}"/>
              </a:ext>
            </a:extLst>
          </p:cNvPr>
          <p:cNvSpPr/>
          <p:nvPr/>
        </p:nvSpPr>
        <p:spPr>
          <a:xfrm>
            <a:off x="145607" y="2126960"/>
            <a:ext cx="859070" cy="707524"/>
          </a:xfrm>
          <a:prstGeom prst="rightArrow">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963431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6727825" y="6408738"/>
            <a:ext cx="1919288" cy="365125"/>
          </a:xfrm>
          <a:prstGeom prst="rect">
            <a:avLst/>
          </a:prstGeom>
        </p:spPr>
        <p:txBody>
          <a:bodyPr/>
          <a:lstStyle/>
          <a:p>
            <a:endParaRPr lang="en-US">
              <a:solidFill>
                <a:srgbClr val="FFFF00"/>
              </a:solidFill>
            </a:endParaRPr>
          </a:p>
        </p:txBody>
      </p:sp>
      <p:sp>
        <p:nvSpPr>
          <p:cNvPr id="5" name="Slide Number Placeholder 4"/>
          <p:cNvSpPr>
            <a:spLocks noGrp="1"/>
          </p:cNvSpPr>
          <p:nvPr>
            <p:ph type="sldNum" sz="quarter" idx="4294967295"/>
          </p:nvPr>
        </p:nvSpPr>
        <p:spPr>
          <a:xfrm>
            <a:off x="767080" y="7253288"/>
            <a:ext cx="2768600" cy="365125"/>
          </a:xfrm>
          <a:prstGeom prst="rect">
            <a:avLst/>
          </a:prstGeom>
        </p:spPr>
        <p:txBody>
          <a:bodyPr/>
          <a:lstStyle/>
          <a:p>
            <a:fld id="{BC01CE7C-8043-4120-8F11-689667119470}" type="slidenum">
              <a:rPr lang="en-US"/>
              <a:pPr/>
              <a:t>94</a:t>
            </a:fld>
            <a:endParaRPr lang="en-US"/>
          </a:p>
        </p:txBody>
      </p:sp>
      <p:sp>
        <p:nvSpPr>
          <p:cNvPr id="1338370" name="Rectangle 2"/>
          <p:cNvSpPr>
            <a:spLocks noGrp="1" noChangeArrowheads="1"/>
          </p:cNvSpPr>
          <p:nvPr>
            <p:ph type="body" idx="1"/>
          </p:nvPr>
        </p:nvSpPr>
        <p:spPr>
          <a:noFill/>
          <a:ln/>
        </p:spPr>
        <p:txBody>
          <a:bodyPr/>
          <a:lstStyle/>
          <a:p>
            <a:r>
              <a:rPr lang="en-US"/>
              <a:t>IQ scores correlate about </a:t>
            </a:r>
            <a:r>
              <a:rPr lang="en-US">
                <a:solidFill>
                  <a:schemeClr val="tx2"/>
                </a:solidFill>
              </a:rPr>
              <a:t>.5</a:t>
            </a:r>
            <a:r>
              <a:rPr lang="en-US">
                <a:solidFill>
                  <a:schemeClr val="accent2"/>
                </a:solidFill>
              </a:rPr>
              <a:t> </a:t>
            </a:r>
            <a:r>
              <a:rPr lang="en-US"/>
              <a:t>to</a:t>
            </a:r>
            <a:r>
              <a:rPr lang="en-US">
                <a:solidFill>
                  <a:schemeClr val="accent2"/>
                </a:solidFill>
              </a:rPr>
              <a:t> </a:t>
            </a:r>
            <a:r>
              <a:rPr lang="en-US">
                <a:solidFill>
                  <a:schemeClr val="tx2"/>
                </a:solidFill>
              </a:rPr>
              <a:t>.55</a:t>
            </a:r>
            <a:r>
              <a:rPr lang="en-US"/>
              <a:t> with achievement </a:t>
            </a:r>
            <a:r>
              <a:rPr lang="en-US" sz="2800" i="1"/>
              <a:t>Intelligence</a:t>
            </a:r>
            <a:r>
              <a:rPr lang="en-US" sz="2800"/>
              <a:t> (Brody, 1992)</a:t>
            </a:r>
            <a:r>
              <a:rPr lang="en-US"/>
              <a:t> </a:t>
            </a:r>
          </a:p>
          <a:p>
            <a:r>
              <a:rPr lang="en-US"/>
              <a:t>What advantage do traditional tests have in research that examines correlations to achievement?</a:t>
            </a:r>
          </a:p>
          <a:p>
            <a:r>
              <a:rPr lang="en-US"/>
              <a:t>They have achievement in them</a:t>
            </a:r>
          </a:p>
        </p:txBody>
      </p:sp>
      <p:sp>
        <p:nvSpPr>
          <p:cNvPr id="1338371" name="Rectangle 3"/>
          <p:cNvSpPr>
            <a:spLocks noGrp="1" noChangeArrowheads="1"/>
          </p:cNvSpPr>
          <p:nvPr>
            <p:ph type="title"/>
          </p:nvPr>
        </p:nvSpPr>
        <p:spPr>
          <a:noFill/>
          <a:ln/>
        </p:spPr>
        <p:txBody>
          <a:bodyPr/>
          <a:lstStyle/>
          <a:p>
            <a:r>
              <a:rPr lang="en-US"/>
              <a:t>Ability &amp; Achievement</a:t>
            </a:r>
          </a:p>
        </p:txBody>
      </p:sp>
    </p:spTree>
    <p:extLst>
      <p:ext uri="{BB962C8B-B14F-4D97-AF65-F5344CB8AC3E}">
        <p14:creationId xmlns:p14="http://schemas.microsoft.com/office/powerpoint/2010/main" val="3642564223"/>
      </p:ext>
    </p:extLst>
  </p:cSld>
  <p:clrMapOvr>
    <a:masterClrMapping/>
  </p:clrMapOvr>
  <p:transition>
    <p:random/>
    <p:sndAc>
      <p:stSnd>
        <p:snd r:embed="rId2" name="WHOO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2" fill="hold" grpId="0" nodeType="clickEffect">
                                  <p:stCondLst>
                                    <p:cond delay="0"/>
                                  </p:stCondLst>
                                  <p:childTnLst>
                                    <p:set>
                                      <p:cBhvr>
                                        <p:cTn id="6" dur="1" fill="hold">
                                          <p:stCondLst>
                                            <p:cond delay="0"/>
                                          </p:stCondLst>
                                        </p:cTn>
                                        <p:tgtEl>
                                          <p:spTgt spid="1338370">
                                            <p:txEl>
                                              <p:pRg st="0" end="0"/>
                                            </p:txEl>
                                          </p:spTgt>
                                        </p:tgtEl>
                                        <p:attrNameLst>
                                          <p:attrName>style.visibility</p:attrName>
                                        </p:attrNameLst>
                                      </p:cBhvr>
                                      <p:to>
                                        <p:strVal val="visible"/>
                                      </p:to>
                                    </p:set>
                                    <p:anim calcmode="lin" valueType="num">
                                      <p:cBhvr>
                                        <p:cTn id="7" dur="500" fill="hold"/>
                                        <p:tgtEl>
                                          <p:spTgt spid="1338370">
                                            <p:txEl>
                                              <p:pRg st="0" end="0"/>
                                            </p:txEl>
                                          </p:spTgt>
                                        </p:tgtEl>
                                        <p:attrNameLst>
                                          <p:attrName>ppt_x</p:attrName>
                                        </p:attrNameLst>
                                      </p:cBhvr>
                                      <p:tavLst>
                                        <p:tav tm="0">
                                          <p:val>
                                            <p:strVal val="#ppt_x+#ppt_w/2"/>
                                          </p:val>
                                        </p:tav>
                                        <p:tav tm="100000">
                                          <p:val>
                                            <p:strVal val="#ppt_x"/>
                                          </p:val>
                                        </p:tav>
                                      </p:tavLst>
                                    </p:anim>
                                    <p:anim calcmode="lin" valueType="num">
                                      <p:cBhvr>
                                        <p:cTn id="8" dur="500" fill="hold"/>
                                        <p:tgtEl>
                                          <p:spTgt spid="1338370">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338370">
                                            <p:txEl>
                                              <p:pRg st="0" end="0"/>
                                            </p:txEl>
                                          </p:spTgt>
                                        </p:tgtEl>
                                        <p:attrNameLst>
                                          <p:attrName>ppt_w</p:attrName>
                                        </p:attrNameLst>
                                      </p:cBhvr>
                                      <p:tavLst>
                                        <p:tav tm="0">
                                          <p:val>
                                            <p:fltVal val="0"/>
                                          </p:val>
                                        </p:tav>
                                        <p:tav tm="100000">
                                          <p:val>
                                            <p:strVal val="#ppt_w"/>
                                          </p:val>
                                        </p:tav>
                                      </p:tavLst>
                                    </p:anim>
                                    <p:anim calcmode="lin" valueType="num">
                                      <p:cBhvr>
                                        <p:cTn id="10" dur="500" fill="hold"/>
                                        <p:tgtEl>
                                          <p:spTgt spid="1338370">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2" fill="hold" grpId="0" nodeType="clickEffect">
                                  <p:stCondLst>
                                    <p:cond delay="0"/>
                                  </p:stCondLst>
                                  <p:childTnLst>
                                    <p:set>
                                      <p:cBhvr>
                                        <p:cTn id="14" dur="1" fill="hold">
                                          <p:stCondLst>
                                            <p:cond delay="0"/>
                                          </p:stCondLst>
                                        </p:cTn>
                                        <p:tgtEl>
                                          <p:spTgt spid="1338370">
                                            <p:txEl>
                                              <p:pRg st="1" end="1"/>
                                            </p:txEl>
                                          </p:spTgt>
                                        </p:tgtEl>
                                        <p:attrNameLst>
                                          <p:attrName>style.visibility</p:attrName>
                                        </p:attrNameLst>
                                      </p:cBhvr>
                                      <p:to>
                                        <p:strVal val="visible"/>
                                      </p:to>
                                    </p:set>
                                    <p:anim calcmode="lin" valueType="num">
                                      <p:cBhvr>
                                        <p:cTn id="15" dur="500" fill="hold"/>
                                        <p:tgtEl>
                                          <p:spTgt spid="1338370">
                                            <p:txEl>
                                              <p:pRg st="1" end="1"/>
                                            </p:txEl>
                                          </p:spTgt>
                                        </p:tgtEl>
                                        <p:attrNameLst>
                                          <p:attrName>ppt_x</p:attrName>
                                        </p:attrNameLst>
                                      </p:cBhvr>
                                      <p:tavLst>
                                        <p:tav tm="0">
                                          <p:val>
                                            <p:strVal val="#ppt_x+#ppt_w/2"/>
                                          </p:val>
                                        </p:tav>
                                        <p:tav tm="100000">
                                          <p:val>
                                            <p:strVal val="#ppt_x"/>
                                          </p:val>
                                        </p:tav>
                                      </p:tavLst>
                                    </p:anim>
                                    <p:anim calcmode="lin" valueType="num">
                                      <p:cBhvr>
                                        <p:cTn id="16" dur="500" fill="hold"/>
                                        <p:tgtEl>
                                          <p:spTgt spid="1338370">
                                            <p:txEl>
                                              <p:pRg st="1" end="1"/>
                                            </p:txEl>
                                          </p:spTgt>
                                        </p:tgtEl>
                                        <p:attrNameLst>
                                          <p:attrName>ppt_y</p:attrName>
                                        </p:attrNameLst>
                                      </p:cBhvr>
                                      <p:tavLst>
                                        <p:tav tm="0">
                                          <p:val>
                                            <p:strVal val="#ppt_y"/>
                                          </p:val>
                                        </p:tav>
                                        <p:tav tm="100000">
                                          <p:val>
                                            <p:strVal val="#ppt_y"/>
                                          </p:val>
                                        </p:tav>
                                      </p:tavLst>
                                    </p:anim>
                                    <p:anim calcmode="lin" valueType="num">
                                      <p:cBhvr>
                                        <p:cTn id="17" dur="500" fill="hold"/>
                                        <p:tgtEl>
                                          <p:spTgt spid="1338370">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1338370">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7" presetClass="entr" presetSubtype="2" fill="hold" grpId="0" nodeType="clickEffect">
                                  <p:stCondLst>
                                    <p:cond delay="0"/>
                                  </p:stCondLst>
                                  <p:childTnLst>
                                    <p:set>
                                      <p:cBhvr>
                                        <p:cTn id="22" dur="1" fill="hold">
                                          <p:stCondLst>
                                            <p:cond delay="0"/>
                                          </p:stCondLst>
                                        </p:cTn>
                                        <p:tgtEl>
                                          <p:spTgt spid="1338370">
                                            <p:txEl>
                                              <p:pRg st="2" end="2"/>
                                            </p:txEl>
                                          </p:spTgt>
                                        </p:tgtEl>
                                        <p:attrNameLst>
                                          <p:attrName>style.visibility</p:attrName>
                                        </p:attrNameLst>
                                      </p:cBhvr>
                                      <p:to>
                                        <p:strVal val="visible"/>
                                      </p:to>
                                    </p:set>
                                    <p:anim calcmode="lin" valueType="num">
                                      <p:cBhvr>
                                        <p:cTn id="23" dur="500" fill="hold"/>
                                        <p:tgtEl>
                                          <p:spTgt spid="1338370">
                                            <p:txEl>
                                              <p:pRg st="2" end="2"/>
                                            </p:txEl>
                                          </p:spTgt>
                                        </p:tgtEl>
                                        <p:attrNameLst>
                                          <p:attrName>ppt_x</p:attrName>
                                        </p:attrNameLst>
                                      </p:cBhvr>
                                      <p:tavLst>
                                        <p:tav tm="0">
                                          <p:val>
                                            <p:strVal val="#ppt_x+#ppt_w/2"/>
                                          </p:val>
                                        </p:tav>
                                        <p:tav tm="100000">
                                          <p:val>
                                            <p:strVal val="#ppt_x"/>
                                          </p:val>
                                        </p:tav>
                                      </p:tavLst>
                                    </p:anim>
                                    <p:anim calcmode="lin" valueType="num">
                                      <p:cBhvr>
                                        <p:cTn id="24" dur="500" fill="hold"/>
                                        <p:tgtEl>
                                          <p:spTgt spid="1338370">
                                            <p:txEl>
                                              <p:pRg st="2" end="2"/>
                                            </p:txEl>
                                          </p:spTgt>
                                        </p:tgtEl>
                                        <p:attrNameLst>
                                          <p:attrName>ppt_y</p:attrName>
                                        </p:attrNameLst>
                                      </p:cBhvr>
                                      <p:tavLst>
                                        <p:tav tm="0">
                                          <p:val>
                                            <p:strVal val="#ppt_y"/>
                                          </p:val>
                                        </p:tav>
                                        <p:tav tm="100000">
                                          <p:val>
                                            <p:strVal val="#ppt_y"/>
                                          </p:val>
                                        </p:tav>
                                      </p:tavLst>
                                    </p:anim>
                                    <p:anim calcmode="lin" valueType="num">
                                      <p:cBhvr>
                                        <p:cTn id="25" dur="500" fill="hold"/>
                                        <p:tgtEl>
                                          <p:spTgt spid="1338370">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1338370">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8370" grpId="0" build="p"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8370" name="Rectangle 2"/>
          <p:cNvSpPr>
            <a:spLocks noGrp="1" noChangeArrowheads="1"/>
          </p:cNvSpPr>
          <p:nvPr>
            <p:ph type="body" idx="1"/>
          </p:nvPr>
        </p:nvSpPr>
        <p:spPr>
          <a:xfrm>
            <a:off x="457200" y="1481138"/>
            <a:ext cx="6324600" cy="4525962"/>
          </a:xfrm>
        </p:spPr>
        <p:txBody>
          <a:bodyPr>
            <a:normAutofit lnSpcReduction="10000"/>
          </a:bodyPr>
          <a:lstStyle/>
          <a:p>
            <a:pPr indent="-255270">
              <a:defRPr/>
            </a:pPr>
            <a:r>
              <a:rPr lang="en-US">
                <a:latin typeface="Calibri" panose="020F0502020204030204" pitchFamily="34" charset="0"/>
                <a:cs typeface="Calibri" panose="020F0502020204030204" pitchFamily="34" charset="0"/>
              </a:rPr>
              <a:t>Naglieri (1999) summarized the correlations between several tests and achievement</a:t>
            </a:r>
            <a:endParaRPr lang="en-US"/>
          </a:p>
          <a:p>
            <a:pPr marL="620395" lvl="1">
              <a:buFont typeface="Arial" charset="0"/>
              <a:buChar char="•"/>
              <a:defRPr/>
            </a:pPr>
            <a:r>
              <a:rPr lang="en-US">
                <a:latin typeface="Calibri" panose="020F0502020204030204" pitchFamily="34" charset="0"/>
                <a:cs typeface="Calibri" panose="020F0502020204030204" pitchFamily="34" charset="0"/>
              </a:rPr>
              <a:t>The median correlation between each test’s Full Scale score and all achievement variables was obtained</a:t>
            </a:r>
          </a:p>
          <a:p>
            <a:pPr indent="-255270">
              <a:buFont typeface="Arial" charset="0"/>
              <a:buChar char="•"/>
              <a:defRPr/>
            </a:pPr>
            <a:r>
              <a:rPr lang="en-US">
                <a:latin typeface="Calibri"/>
                <a:cs typeface="Calibri"/>
              </a:rPr>
              <a:t>In order to look at the correlations between ability and achievement tests EXCLUDING the scales that require academic knowledge </a:t>
            </a:r>
            <a:r>
              <a:rPr lang="en-US" err="1">
                <a:latin typeface="Calibri"/>
                <a:cs typeface="Calibri"/>
              </a:rPr>
              <a:t>Naglieri</a:t>
            </a:r>
            <a:r>
              <a:rPr lang="en-US">
                <a:latin typeface="Calibri"/>
                <a:cs typeface="Calibri"/>
              </a:rPr>
              <a:t> &amp; Otero, (2017) examined these relationships a second time</a:t>
            </a:r>
          </a:p>
          <a:p>
            <a:pPr indent="-255270">
              <a:defRPr/>
            </a:pPr>
            <a:endParaRPr lang="en-US">
              <a:latin typeface="Calibri" panose="020F0502020204030204" pitchFamily="34" charset="0"/>
              <a:cs typeface="Calibri" panose="020F0502020204030204" pitchFamily="34" charset="0"/>
            </a:endParaRPr>
          </a:p>
        </p:txBody>
      </p:sp>
      <p:sp>
        <p:nvSpPr>
          <p:cNvPr id="37891" name="Rectangle 3"/>
          <p:cNvSpPr>
            <a:spLocks noGrp="1" noChangeArrowheads="1"/>
          </p:cNvSpPr>
          <p:nvPr>
            <p:ph type="title"/>
          </p:nvPr>
        </p:nvSpPr>
        <p:spPr>
          <a:xfrm>
            <a:off x="629015" y="339725"/>
            <a:ext cx="8048696" cy="920750"/>
          </a:xfrm>
        </p:spPr>
        <p:txBody>
          <a:bodyPr>
            <a:normAutofit fontScale="90000"/>
          </a:bodyPr>
          <a:lstStyle/>
          <a:p>
            <a:r>
              <a:rPr lang="en-US" altLang="en-US" sz="3600">
                <a:latin typeface="Calibri" panose="020F0502020204030204" pitchFamily="34" charset="0"/>
                <a:cs typeface="Calibri" panose="020F0502020204030204" pitchFamily="34" charset="0"/>
              </a:rPr>
              <a:t>Two Studies of Correlations to Achievement</a:t>
            </a:r>
          </a:p>
        </p:txBody>
      </p:sp>
      <p:pic>
        <p:nvPicPr>
          <p:cNvPr id="37892" name="Picture 11" descr="essential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90549" y="1230766"/>
            <a:ext cx="1463269" cy="229269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3013" name="Slide Number Placeholder 1"/>
          <p:cNvSpPr>
            <a:spLocks noGrp="1"/>
          </p:cNvSpPr>
          <p:nvPr>
            <p:ph type="sldNum" sz="quarter" idx="12"/>
          </p:nvPr>
        </p:nvSpPr>
        <p:spPr/>
        <p:txBody>
          <a:bodyPr/>
          <a:lstStyle/>
          <a:p>
            <a:pPr>
              <a:defRPr/>
            </a:pPr>
            <a:fld id="{D02FBAAF-7AD7-4C1B-91B1-5F421F091BE0}" type="slidenum">
              <a:rPr lang="en-US" smtClean="0">
                <a:latin typeface="Calibri" panose="020F0502020204030204" pitchFamily="34" charset="0"/>
                <a:cs typeface="Calibri" panose="020F0502020204030204" pitchFamily="34" charset="0"/>
              </a:rPr>
              <a:pPr>
                <a:defRPr/>
              </a:pPr>
              <a:t>95</a:t>
            </a:fld>
            <a:endParaRPr lang="en-US">
              <a:latin typeface="Calibri" panose="020F0502020204030204" pitchFamily="34" charset="0"/>
              <a:cs typeface="Calibri" panose="020F0502020204030204" pitchFamily="34" charset="0"/>
            </a:endParaRPr>
          </a:p>
        </p:txBody>
      </p:sp>
      <p:pic>
        <p:nvPicPr>
          <p:cNvPr id="6" name="Picture 2" descr="Cover art">
            <a:extLst>
              <a:ext uri="{FF2B5EF4-FFF2-40B4-BE49-F238E27FC236}">
                <a16:creationId xmlns:a16="http://schemas.microsoft.com/office/drawing/2014/main" id="{6A05FA59-F890-483B-92C2-61709ACBD0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3744119"/>
            <a:ext cx="1680768" cy="2561200"/>
          </a:xfrm>
          <a:prstGeom prst="rect">
            <a:avLst/>
          </a:prstGeom>
          <a:noFill/>
          <a:ln w="12700">
            <a:solidFill>
              <a:schemeClr val="bg2">
                <a:lumMod val="2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985746"/>
      </p:ext>
    </p:extLst>
  </p:cSld>
  <p:clrMapOvr>
    <a:masterClrMapping/>
  </p:clrMapOvr>
  <p:transition>
    <p:random/>
    <p:sndAc>
      <p:stSnd>
        <p:snd r:embed="rId2" name="WHOOSH.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2" fill="hold" grpId="0" nodeType="clickEffect">
                                  <p:stCondLst>
                                    <p:cond delay="0"/>
                                  </p:stCondLst>
                                  <p:childTnLst>
                                    <p:set>
                                      <p:cBhvr>
                                        <p:cTn id="6" dur="1" fill="hold">
                                          <p:stCondLst>
                                            <p:cond delay="0"/>
                                          </p:stCondLst>
                                        </p:cTn>
                                        <p:tgtEl>
                                          <p:spTgt spid="1338370">
                                            <p:txEl>
                                              <p:pRg st="0" end="0"/>
                                            </p:txEl>
                                          </p:spTgt>
                                        </p:tgtEl>
                                        <p:attrNameLst>
                                          <p:attrName>style.visibility</p:attrName>
                                        </p:attrNameLst>
                                      </p:cBhvr>
                                      <p:to>
                                        <p:strVal val="visible"/>
                                      </p:to>
                                    </p:set>
                                    <p:anim calcmode="lin" valueType="num">
                                      <p:cBhvr>
                                        <p:cTn id="7" dur="500" fill="hold"/>
                                        <p:tgtEl>
                                          <p:spTgt spid="1338370">
                                            <p:txEl>
                                              <p:pRg st="0" end="0"/>
                                            </p:txEl>
                                          </p:spTgt>
                                        </p:tgtEl>
                                        <p:attrNameLst>
                                          <p:attrName>ppt_x</p:attrName>
                                        </p:attrNameLst>
                                      </p:cBhvr>
                                      <p:tavLst>
                                        <p:tav tm="0">
                                          <p:val>
                                            <p:strVal val="#ppt_x+#ppt_w/2"/>
                                          </p:val>
                                        </p:tav>
                                        <p:tav tm="100000">
                                          <p:val>
                                            <p:strVal val="#ppt_x"/>
                                          </p:val>
                                        </p:tav>
                                      </p:tavLst>
                                    </p:anim>
                                    <p:anim calcmode="lin" valueType="num">
                                      <p:cBhvr>
                                        <p:cTn id="8" dur="500" fill="hold"/>
                                        <p:tgtEl>
                                          <p:spTgt spid="1338370">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338370">
                                            <p:txEl>
                                              <p:pRg st="0" end="0"/>
                                            </p:txEl>
                                          </p:spTgt>
                                        </p:tgtEl>
                                        <p:attrNameLst>
                                          <p:attrName>ppt_w</p:attrName>
                                        </p:attrNameLst>
                                      </p:cBhvr>
                                      <p:tavLst>
                                        <p:tav tm="0">
                                          <p:val>
                                            <p:fltVal val="0"/>
                                          </p:val>
                                        </p:tav>
                                        <p:tav tm="100000">
                                          <p:val>
                                            <p:strVal val="#ppt_w"/>
                                          </p:val>
                                        </p:tav>
                                      </p:tavLst>
                                    </p:anim>
                                    <p:anim calcmode="lin" valueType="num">
                                      <p:cBhvr>
                                        <p:cTn id="10" dur="500" fill="hold"/>
                                        <p:tgtEl>
                                          <p:spTgt spid="1338370">
                                            <p:txEl>
                                              <p:pRg st="0" end="0"/>
                                            </p:txEl>
                                          </p:spTgt>
                                        </p:tgtEl>
                                        <p:attrNameLst>
                                          <p:attrName>ppt_h</p:attrName>
                                        </p:attrNameLst>
                                      </p:cBhvr>
                                      <p:tavLst>
                                        <p:tav tm="0">
                                          <p:val>
                                            <p:strVal val="#ppt_h"/>
                                          </p:val>
                                        </p:tav>
                                        <p:tav tm="100000">
                                          <p:val>
                                            <p:strVal val="#ppt_h"/>
                                          </p:val>
                                        </p:tav>
                                      </p:tavLst>
                                    </p:anim>
                                  </p:childTnLst>
                                </p:cTn>
                              </p:par>
                              <p:par>
                                <p:cTn id="11" presetID="17" presetClass="entr" presetSubtype="2" fill="hold" grpId="0" nodeType="withEffect">
                                  <p:stCondLst>
                                    <p:cond delay="0"/>
                                  </p:stCondLst>
                                  <p:childTnLst>
                                    <p:set>
                                      <p:cBhvr>
                                        <p:cTn id="12" dur="1" fill="hold">
                                          <p:stCondLst>
                                            <p:cond delay="0"/>
                                          </p:stCondLst>
                                        </p:cTn>
                                        <p:tgtEl>
                                          <p:spTgt spid="1338370">
                                            <p:txEl>
                                              <p:pRg st="1" end="1"/>
                                            </p:txEl>
                                          </p:spTgt>
                                        </p:tgtEl>
                                        <p:attrNameLst>
                                          <p:attrName>style.visibility</p:attrName>
                                        </p:attrNameLst>
                                      </p:cBhvr>
                                      <p:to>
                                        <p:strVal val="visible"/>
                                      </p:to>
                                    </p:set>
                                    <p:anim calcmode="lin" valueType="num">
                                      <p:cBhvr>
                                        <p:cTn id="13" dur="500" fill="hold"/>
                                        <p:tgtEl>
                                          <p:spTgt spid="1338370">
                                            <p:txEl>
                                              <p:pRg st="1" end="1"/>
                                            </p:txEl>
                                          </p:spTgt>
                                        </p:tgtEl>
                                        <p:attrNameLst>
                                          <p:attrName>ppt_x</p:attrName>
                                        </p:attrNameLst>
                                      </p:cBhvr>
                                      <p:tavLst>
                                        <p:tav tm="0">
                                          <p:val>
                                            <p:strVal val="#ppt_x+#ppt_w/2"/>
                                          </p:val>
                                        </p:tav>
                                        <p:tav tm="100000">
                                          <p:val>
                                            <p:strVal val="#ppt_x"/>
                                          </p:val>
                                        </p:tav>
                                      </p:tavLst>
                                    </p:anim>
                                    <p:anim calcmode="lin" valueType="num">
                                      <p:cBhvr>
                                        <p:cTn id="14" dur="500" fill="hold"/>
                                        <p:tgtEl>
                                          <p:spTgt spid="1338370">
                                            <p:txEl>
                                              <p:pRg st="1" end="1"/>
                                            </p:txEl>
                                          </p:spTgt>
                                        </p:tgtEl>
                                        <p:attrNameLst>
                                          <p:attrName>ppt_y</p:attrName>
                                        </p:attrNameLst>
                                      </p:cBhvr>
                                      <p:tavLst>
                                        <p:tav tm="0">
                                          <p:val>
                                            <p:strVal val="#ppt_y"/>
                                          </p:val>
                                        </p:tav>
                                        <p:tav tm="100000">
                                          <p:val>
                                            <p:strVal val="#ppt_y"/>
                                          </p:val>
                                        </p:tav>
                                      </p:tavLst>
                                    </p:anim>
                                    <p:anim calcmode="lin" valueType="num">
                                      <p:cBhvr>
                                        <p:cTn id="15" dur="500" fill="hold"/>
                                        <p:tgtEl>
                                          <p:spTgt spid="1338370">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1338370">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7" presetClass="entr" presetSubtype="2" fill="hold" grpId="0" nodeType="clickEffect">
                                  <p:stCondLst>
                                    <p:cond delay="0"/>
                                  </p:stCondLst>
                                  <p:childTnLst>
                                    <p:set>
                                      <p:cBhvr>
                                        <p:cTn id="20" dur="1" fill="hold">
                                          <p:stCondLst>
                                            <p:cond delay="0"/>
                                          </p:stCondLst>
                                        </p:cTn>
                                        <p:tgtEl>
                                          <p:spTgt spid="1338370">
                                            <p:txEl>
                                              <p:pRg st="2" end="2"/>
                                            </p:txEl>
                                          </p:spTgt>
                                        </p:tgtEl>
                                        <p:attrNameLst>
                                          <p:attrName>style.visibility</p:attrName>
                                        </p:attrNameLst>
                                      </p:cBhvr>
                                      <p:to>
                                        <p:strVal val="visible"/>
                                      </p:to>
                                    </p:set>
                                    <p:anim calcmode="lin" valueType="num">
                                      <p:cBhvr>
                                        <p:cTn id="21" dur="500" fill="hold"/>
                                        <p:tgtEl>
                                          <p:spTgt spid="1338370">
                                            <p:txEl>
                                              <p:pRg st="2" end="2"/>
                                            </p:txEl>
                                          </p:spTgt>
                                        </p:tgtEl>
                                        <p:attrNameLst>
                                          <p:attrName>ppt_x</p:attrName>
                                        </p:attrNameLst>
                                      </p:cBhvr>
                                      <p:tavLst>
                                        <p:tav tm="0">
                                          <p:val>
                                            <p:strVal val="#ppt_x+#ppt_w/2"/>
                                          </p:val>
                                        </p:tav>
                                        <p:tav tm="100000">
                                          <p:val>
                                            <p:strVal val="#ppt_x"/>
                                          </p:val>
                                        </p:tav>
                                      </p:tavLst>
                                    </p:anim>
                                    <p:anim calcmode="lin" valueType="num">
                                      <p:cBhvr>
                                        <p:cTn id="22" dur="500" fill="hold"/>
                                        <p:tgtEl>
                                          <p:spTgt spid="1338370">
                                            <p:txEl>
                                              <p:pRg st="2" end="2"/>
                                            </p:txEl>
                                          </p:spTgt>
                                        </p:tgtEl>
                                        <p:attrNameLst>
                                          <p:attrName>ppt_y</p:attrName>
                                        </p:attrNameLst>
                                      </p:cBhvr>
                                      <p:tavLst>
                                        <p:tav tm="0">
                                          <p:val>
                                            <p:strVal val="#ppt_y"/>
                                          </p:val>
                                        </p:tav>
                                        <p:tav tm="100000">
                                          <p:val>
                                            <p:strVal val="#ppt_y"/>
                                          </p:val>
                                        </p:tav>
                                      </p:tavLst>
                                    </p:anim>
                                    <p:anim calcmode="lin" valueType="num">
                                      <p:cBhvr>
                                        <p:cTn id="23" dur="500" fill="hold"/>
                                        <p:tgtEl>
                                          <p:spTgt spid="1338370">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1338370">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8370" grpId="0" build="p"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867400" y="1203325"/>
            <a:ext cx="2971800" cy="4049713"/>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p>
        </p:txBody>
      </p:sp>
      <p:sp>
        <p:nvSpPr>
          <p:cNvPr id="3" name="Rectangle 2"/>
          <p:cNvSpPr/>
          <p:nvPr/>
        </p:nvSpPr>
        <p:spPr>
          <a:xfrm>
            <a:off x="2209800" y="1219200"/>
            <a:ext cx="3657600" cy="40513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p>
        </p:txBody>
      </p:sp>
      <p:sp>
        <p:nvSpPr>
          <p:cNvPr id="38916" name="Rectangle 2"/>
          <p:cNvSpPr>
            <a:spLocks noGrp="1" noChangeArrowheads="1"/>
          </p:cNvSpPr>
          <p:nvPr>
            <p:ph type="title"/>
          </p:nvPr>
        </p:nvSpPr>
        <p:spPr>
          <a:xfrm>
            <a:off x="792162" y="217488"/>
            <a:ext cx="7559675" cy="784225"/>
          </a:xfrm>
        </p:spPr>
        <p:txBody>
          <a:bodyPr/>
          <a:lstStyle/>
          <a:p>
            <a:r>
              <a:rPr lang="en-US" altLang="en-US" sz="3200">
                <a:latin typeface="Cambria" pitchFamily="18" charset="0"/>
              </a:rPr>
              <a:t>Ability &amp; Achievement (Naglieri, 1999)</a:t>
            </a:r>
          </a:p>
        </p:txBody>
      </p:sp>
      <p:sp>
        <p:nvSpPr>
          <p:cNvPr id="38917" name="Rectangle 3"/>
          <p:cNvSpPr>
            <a:spLocks noGrp="1" noChangeArrowheads="1"/>
          </p:cNvSpPr>
          <p:nvPr>
            <p:ph type="body" idx="1"/>
          </p:nvPr>
        </p:nvSpPr>
        <p:spPr>
          <a:xfrm>
            <a:off x="457200" y="2027238"/>
            <a:ext cx="8229600" cy="4525962"/>
          </a:xfrm>
        </p:spPr>
        <p:txBody>
          <a:bodyPr/>
          <a:lstStyle/>
          <a:p>
            <a:pPr marL="0" indent="0">
              <a:lnSpc>
                <a:spcPct val="90000"/>
              </a:lnSpc>
              <a:buFont typeface="Wingdings" pitchFamily="2" charset="2"/>
              <a:buNone/>
              <a:tabLst>
                <a:tab pos="2514600" algn="ctr"/>
                <a:tab pos="3657600" algn="ctr"/>
                <a:tab pos="4800600" algn="ctr"/>
                <a:tab pos="5943600" algn="ctr"/>
                <a:tab pos="7315200" algn="ctr"/>
                <a:tab pos="7886700" algn="ctr"/>
              </a:tabLst>
            </a:pPr>
            <a:r>
              <a:rPr lang="en-US" altLang="en-US"/>
              <a:t>	WISC-III  	DAS	 WJ-R 	K-ABC	CAS </a:t>
            </a:r>
          </a:p>
          <a:p>
            <a:pPr marL="0" indent="0">
              <a:lnSpc>
                <a:spcPct val="90000"/>
              </a:lnSpc>
              <a:buFont typeface="Wingdings" pitchFamily="2" charset="2"/>
              <a:buNone/>
              <a:tabLst>
                <a:tab pos="2514600" algn="ctr"/>
                <a:tab pos="3657600" algn="ctr"/>
                <a:tab pos="4800600" algn="ctr"/>
                <a:tab pos="5943600" algn="ctr"/>
                <a:tab pos="7315200" algn="ctr"/>
                <a:tab pos="7886700" algn="ctr"/>
              </a:tabLst>
            </a:pPr>
            <a:r>
              <a:rPr lang="en-US" altLang="en-US"/>
              <a:t>	</a:t>
            </a:r>
            <a:r>
              <a:rPr lang="en-US" altLang="en-US" u="sng"/>
              <a:t>FSIQ	 GCA	Cog 	MPC 	FS</a:t>
            </a:r>
            <a:endParaRPr lang="en-US" altLang="en-US"/>
          </a:p>
          <a:p>
            <a:pPr marL="0" indent="0">
              <a:lnSpc>
                <a:spcPct val="90000"/>
              </a:lnSpc>
              <a:buFont typeface="Wingdings" pitchFamily="2" charset="2"/>
              <a:buNone/>
              <a:tabLst>
                <a:tab pos="2514600" algn="ctr"/>
                <a:tab pos="3657600" algn="ctr"/>
                <a:tab pos="4800600" algn="ctr"/>
                <a:tab pos="5943600" algn="ctr"/>
                <a:tab pos="7315200" algn="ctr"/>
                <a:tab pos="7886700" algn="ctr"/>
              </a:tabLst>
            </a:pPr>
            <a:r>
              <a:rPr lang="en-US" altLang="en-US"/>
              <a:t>Median r	.590	.600	 .625	.630	.700</a:t>
            </a:r>
          </a:p>
          <a:p>
            <a:pPr marL="0" indent="0">
              <a:lnSpc>
                <a:spcPct val="90000"/>
              </a:lnSpc>
              <a:buFont typeface="Wingdings" pitchFamily="2" charset="2"/>
              <a:buNone/>
              <a:tabLst>
                <a:tab pos="2514600" algn="ctr"/>
                <a:tab pos="3657600" algn="ctr"/>
                <a:tab pos="4800600" algn="ctr"/>
                <a:tab pos="5943600" algn="ctr"/>
                <a:tab pos="7315200" algn="ctr"/>
                <a:tab pos="7886700" algn="ctr"/>
              </a:tabLst>
            </a:pPr>
            <a:r>
              <a:rPr lang="en-US" altLang="en-US"/>
              <a:t>% of Var	35%	36%	 39% 	40%	49%</a:t>
            </a:r>
          </a:p>
          <a:p>
            <a:pPr marL="0" indent="0">
              <a:lnSpc>
                <a:spcPct val="90000"/>
              </a:lnSpc>
              <a:buFont typeface="Wingdings" pitchFamily="2" charset="2"/>
              <a:buNone/>
              <a:tabLst>
                <a:tab pos="2514600" algn="ctr"/>
                <a:tab pos="3657600" algn="ctr"/>
                <a:tab pos="4800600" algn="ctr"/>
                <a:tab pos="5943600" algn="ctr"/>
                <a:tab pos="7315200" algn="ctr"/>
                <a:tab pos="7886700" algn="ctr"/>
              </a:tabLst>
            </a:pPr>
            <a:r>
              <a:rPr lang="en-US" altLang="en-US"/>
              <a:t>Increase over </a:t>
            </a:r>
          </a:p>
          <a:p>
            <a:pPr marL="0" indent="0">
              <a:lnSpc>
                <a:spcPct val="90000"/>
              </a:lnSpc>
              <a:buFont typeface="Wingdings" pitchFamily="2" charset="2"/>
              <a:buNone/>
              <a:tabLst>
                <a:tab pos="2514600" algn="ctr"/>
                <a:tab pos="3657600" algn="ctr"/>
                <a:tab pos="4800600" algn="ctr"/>
                <a:tab pos="5943600" algn="ctr"/>
                <a:tab pos="7315200" algn="ctr"/>
                <a:tab pos="7886700" algn="ctr"/>
              </a:tabLst>
            </a:pPr>
            <a:r>
              <a:rPr lang="en-US" altLang="en-US"/>
              <a:t>WISC-III	-	3%	 12% 	14%	41%</a:t>
            </a:r>
          </a:p>
          <a:p>
            <a:pPr marL="0" indent="0">
              <a:lnSpc>
                <a:spcPct val="90000"/>
              </a:lnSpc>
              <a:buFont typeface="Wingdings" pitchFamily="2" charset="2"/>
              <a:buNone/>
              <a:tabLst>
                <a:tab pos="2514600" algn="ctr"/>
                <a:tab pos="3657600" algn="ctr"/>
                <a:tab pos="4800600" algn="ctr"/>
                <a:tab pos="5943600" algn="ctr"/>
                <a:tab pos="7315200" algn="ctr"/>
                <a:tab pos="7886700" algn="ctr"/>
              </a:tabLst>
            </a:pPr>
            <a:r>
              <a:rPr lang="en-US" altLang="en-US"/>
              <a:t>N	1,284	2,400	 888	 2,636	1,600</a:t>
            </a:r>
          </a:p>
          <a:p>
            <a:pPr marL="0" indent="0">
              <a:lnSpc>
                <a:spcPct val="90000"/>
              </a:lnSpc>
              <a:buFont typeface="Wingdings" pitchFamily="2" charset="2"/>
              <a:buNone/>
              <a:tabLst>
                <a:tab pos="2514600" algn="ctr"/>
                <a:tab pos="3657600" algn="ctr"/>
                <a:tab pos="4800600" algn="ctr"/>
                <a:tab pos="5943600" algn="ctr"/>
                <a:tab pos="7315200" algn="ctr"/>
                <a:tab pos="7886700" algn="ctr"/>
              </a:tabLst>
            </a:pPr>
            <a:endParaRPr lang="en-US" altLang="en-US" sz="1800"/>
          </a:p>
          <a:p>
            <a:pPr marL="0" indent="0">
              <a:lnSpc>
                <a:spcPct val="90000"/>
              </a:lnSpc>
              <a:buFont typeface="Wingdings" pitchFamily="2" charset="2"/>
              <a:buNone/>
              <a:tabLst>
                <a:tab pos="2514600" algn="ctr"/>
                <a:tab pos="3657600" algn="ctr"/>
                <a:tab pos="4800600" algn="ctr"/>
                <a:tab pos="5943600" algn="ctr"/>
                <a:tab pos="7315200" algn="ctr"/>
                <a:tab pos="7886700" algn="ctr"/>
              </a:tabLst>
            </a:pPr>
            <a:r>
              <a:rPr lang="en-US" altLang="en-US" sz="1400"/>
              <a:t>WISC-3: WIAT Manual Table C.1 ages 6-16; WJ-R Technical Manual; CAS Interpretive Handbook; K-ABC Interpretative Manual; DAS Handbook.  Increase = (r</a:t>
            </a:r>
            <a:r>
              <a:rPr lang="en-US" altLang="en-US" sz="1400" baseline="30000"/>
              <a:t>2</a:t>
            </a:r>
            <a:r>
              <a:rPr lang="en-US" altLang="en-US" sz="1400" baseline="-25000"/>
              <a:t>1</a:t>
            </a:r>
            <a:r>
              <a:rPr lang="en-US" altLang="en-US" sz="1400"/>
              <a:t> - r</a:t>
            </a:r>
            <a:r>
              <a:rPr lang="en-US" altLang="en-US" sz="1400" baseline="30000"/>
              <a:t>2</a:t>
            </a:r>
            <a:r>
              <a:rPr lang="en-US" altLang="en-US" sz="1400" baseline="-25000"/>
              <a:t>2</a:t>
            </a:r>
            <a:r>
              <a:rPr lang="en-US" altLang="en-US" sz="1400"/>
              <a:t>)/ r</a:t>
            </a:r>
            <a:r>
              <a:rPr lang="en-US" altLang="en-US" sz="1400" baseline="30000"/>
              <a:t>2</a:t>
            </a:r>
            <a:r>
              <a:rPr lang="en-US" altLang="en-US" sz="1400" baseline="-25000"/>
              <a:t>1</a:t>
            </a:r>
            <a:r>
              <a:rPr lang="en-US" altLang="en-US" sz="1400"/>
              <a:t> where r</a:t>
            </a:r>
            <a:r>
              <a:rPr lang="en-US" altLang="en-US" sz="1400" baseline="30000"/>
              <a:t>2</a:t>
            </a:r>
            <a:r>
              <a:rPr lang="en-US" altLang="en-US" sz="1400" baseline="-25000"/>
              <a:t>1</a:t>
            </a:r>
            <a:r>
              <a:rPr lang="en-US" altLang="en-US" sz="1400"/>
              <a:t> = WISC-3 WIAT correlation</a:t>
            </a:r>
          </a:p>
        </p:txBody>
      </p:sp>
      <p:sp>
        <p:nvSpPr>
          <p:cNvPr id="38919" name="TextBox 3"/>
          <p:cNvSpPr txBox="1">
            <a:spLocks noChangeArrowheads="1"/>
          </p:cNvSpPr>
          <p:nvPr/>
        </p:nvSpPr>
        <p:spPr bwMode="auto">
          <a:xfrm>
            <a:off x="1865313" y="1306513"/>
            <a:ext cx="39258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rgbClr val="000099"/>
                </a:solidFill>
                <a:latin typeface="Arial" pitchFamily="34" charset="0"/>
                <a:cs typeface="Arial" pitchFamily="34" charset="0"/>
              </a:defRPr>
            </a:lvl1pPr>
            <a:lvl2pPr marL="742950" indent="-285750" eaLnBrk="0" hangingPunct="0">
              <a:defRPr kumimoji="1" sz="2400">
                <a:solidFill>
                  <a:srgbClr val="000099"/>
                </a:solidFill>
                <a:latin typeface="Arial" pitchFamily="34" charset="0"/>
                <a:cs typeface="Arial" pitchFamily="34" charset="0"/>
              </a:defRPr>
            </a:lvl2pPr>
            <a:lvl3pPr marL="1143000" indent="-228600" eaLnBrk="0" hangingPunct="0">
              <a:defRPr kumimoji="1" sz="2400">
                <a:solidFill>
                  <a:srgbClr val="000099"/>
                </a:solidFill>
                <a:latin typeface="Arial" pitchFamily="34" charset="0"/>
                <a:cs typeface="Arial" pitchFamily="34" charset="0"/>
              </a:defRPr>
            </a:lvl3pPr>
            <a:lvl4pPr marL="1600200" indent="-228600" eaLnBrk="0" hangingPunct="0">
              <a:defRPr kumimoji="1" sz="2400">
                <a:solidFill>
                  <a:srgbClr val="000099"/>
                </a:solidFill>
                <a:latin typeface="Arial" pitchFamily="34" charset="0"/>
                <a:cs typeface="Arial" pitchFamily="34" charset="0"/>
              </a:defRPr>
            </a:lvl4pPr>
            <a:lvl5pPr marL="2057400" indent="-228600" eaLnBrk="0" hangingPunct="0">
              <a:defRPr kumimoji="1" sz="2400">
                <a:solidFill>
                  <a:srgbClr val="000099"/>
                </a:solidFill>
                <a:latin typeface="Arial" pitchFamily="34" charset="0"/>
                <a:cs typeface="Arial" pitchFamily="34" charset="0"/>
              </a:defRPr>
            </a:lvl5pPr>
            <a:lvl6pPr marL="2514600" indent="-228600" eaLnBrk="0" fontAlgn="base" hangingPunct="0">
              <a:spcBef>
                <a:spcPct val="0"/>
              </a:spcBef>
              <a:spcAft>
                <a:spcPct val="0"/>
              </a:spcAft>
              <a:defRPr kumimoji="1" sz="2400">
                <a:solidFill>
                  <a:srgbClr val="000099"/>
                </a:solidFill>
                <a:latin typeface="Arial" pitchFamily="34" charset="0"/>
                <a:cs typeface="Arial" pitchFamily="34" charset="0"/>
              </a:defRPr>
            </a:lvl6pPr>
            <a:lvl7pPr marL="2971800" indent="-228600" eaLnBrk="0" fontAlgn="base" hangingPunct="0">
              <a:spcBef>
                <a:spcPct val="0"/>
              </a:spcBef>
              <a:spcAft>
                <a:spcPct val="0"/>
              </a:spcAft>
              <a:defRPr kumimoji="1" sz="2400">
                <a:solidFill>
                  <a:srgbClr val="000099"/>
                </a:solidFill>
                <a:latin typeface="Arial" pitchFamily="34" charset="0"/>
                <a:cs typeface="Arial" pitchFamily="34" charset="0"/>
              </a:defRPr>
            </a:lvl7pPr>
            <a:lvl8pPr marL="3429000" indent="-228600" eaLnBrk="0" fontAlgn="base" hangingPunct="0">
              <a:spcBef>
                <a:spcPct val="0"/>
              </a:spcBef>
              <a:spcAft>
                <a:spcPct val="0"/>
              </a:spcAft>
              <a:defRPr kumimoji="1" sz="2400">
                <a:solidFill>
                  <a:srgbClr val="000099"/>
                </a:solidFill>
                <a:latin typeface="Arial" pitchFamily="34" charset="0"/>
                <a:cs typeface="Arial" pitchFamily="34" charset="0"/>
              </a:defRPr>
            </a:lvl8pPr>
            <a:lvl9pPr marL="3886200" indent="-228600" eaLnBrk="0" fontAlgn="base" hangingPunct="0">
              <a:spcBef>
                <a:spcPct val="0"/>
              </a:spcBef>
              <a:spcAft>
                <a:spcPct val="0"/>
              </a:spcAft>
              <a:defRPr kumimoji="1" sz="2400">
                <a:solidFill>
                  <a:srgbClr val="000099"/>
                </a:solidFill>
                <a:latin typeface="Arial" pitchFamily="34" charset="0"/>
                <a:cs typeface="Arial" pitchFamily="34" charset="0"/>
              </a:defRPr>
            </a:lvl9pPr>
          </a:lstStyle>
          <a:p>
            <a:pPr algn="r"/>
            <a:r>
              <a:rPr lang="en-US" altLang="en-US" sz="2000" b="1"/>
              <a:t>Tests require much knowledge</a:t>
            </a:r>
          </a:p>
        </p:txBody>
      </p:sp>
      <p:sp>
        <p:nvSpPr>
          <p:cNvPr id="38920" name="TextBox 9"/>
          <p:cNvSpPr txBox="1">
            <a:spLocks noChangeArrowheads="1"/>
          </p:cNvSpPr>
          <p:nvPr/>
        </p:nvSpPr>
        <p:spPr bwMode="auto">
          <a:xfrm>
            <a:off x="5741988" y="1273175"/>
            <a:ext cx="3276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rgbClr val="000099"/>
                </a:solidFill>
                <a:latin typeface="Arial" pitchFamily="34" charset="0"/>
                <a:cs typeface="Arial" pitchFamily="34" charset="0"/>
              </a:defRPr>
            </a:lvl1pPr>
            <a:lvl2pPr marL="742950" indent="-285750" eaLnBrk="0" hangingPunct="0">
              <a:defRPr kumimoji="1" sz="2400">
                <a:solidFill>
                  <a:srgbClr val="000099"/>
                </a:solidFill>
                <a:latin typeface="Arial" pitchFamily="34" charset="0"/>
                <a:cs typeface="Arial" pitchFamily="34" charset="0"/>
              </a:defRPr>
            </a:lvl2pPr>
            <a:lvl3pPr marL="1143000" indent="-228600" eaLnBrk="0" hangingPunct="0">
              <a:defRPr kumimoji="1" sz="2400">
                <a:solidFill>
                  <a:srgbClr val="000099"/>
                </a:solidFill>
                <a:latin typeface="Arial" pitchFamily="34" charset="0"/>
                <a:cs typeface="Arial" pitchFamily="34" charset="0"/>
              </a:defRPr>
            </a:lvl3pPr>
            <a:lvl4pPr marL="1600200" indent="-228600" eaLnBrk="0" hangingPunct="0">
              <a:defRPr kumimoji="1" sz="2400">
                <a:solidFill>
                  <a:srgbClr val="000099"/>
                </a:solidFill>
                <a:latin typeface="Arial" pitchFamily="34" charset="0"/>
                <a:cs typeface="Arial" pitchFamily="34" charset="0"/>
              </a:defRPr>
            </a:lvl4pPr>
            <a:lvl5pPr marL="2057400" indent="-228600" eaLnBrk="0" hangingPunct="0">
              <a:defRPr kumimoji="1" sz="2400">
                <a:solidFill>
                  <a:srgbClr val="000099"/>
                </a:solidFill>
                <a:latin typeface="Arial" pitchFamily="34" charset="0"/>
                <a:cs typeface="Arial" pitchFamily="34" charset="0"/>
              </a:defRPr>
            </a:lvl5pPr>
            <a:lvl6pPr marL="2514600" indent="-228600" eaLnBrk="0" fontAlgn="base" hangingPunct="0">
              <a:spcBef>
                <a:spcPct val="0"/>
              </a:spcBef>
              <a:spcAft>
                <a:spcPct val="0"/>
              </a:spcAft>
              <a:defRPr kumimoji="1" sz="2400">
                <a:solidFill>
                  <a:srgbClr val="000099"/>
                </a:solidFill>
                <a:latin typeface="Arial" pitchFamily="34" charset="0"/>
                <a:cs typeface="Arial" pitchFamily="34" charset="0"/>
              </a:defRPr>
            </a:lvl6pPr>
            <a:lvl7pPr marL="2971800" indent="-228600" eaLnBrk="0" fontAlgn="base" hangingPunct="0">
              <a:spcBef>
                <a:spcPct val="0"/>
              </a:spcBef>
              <a:spcAft>
                <a:spcPct val="0"/>
              </a:spcAft>
              <a:defRPr kumimoji="1" sz="2400">
                <a:solidFill>
                  <a:srgbClr val="000099"/>
                </a:solidFill>
                <a:latin typeface="Arial" pitchFamily="34" charset="0"/>
                <a:cs typeface="Arial" pitchFamily="34" charset="0"/>
              </a:defRPr>
            </a:lvl7pPr>
            <a:lvl8pPr marL="3429000" indent="-228600" eaLnBrk="0" fontAlgn="base" hangingPunct="0">
              <a:spcBef>
                <a:spcPct val="0"/>
              </a:spcBef>
              <a:spcAft>
                <a:spcPct val="0"/>
              </a:spcAft>
              <a:defRPr kumimoji="1" sz="2400">
                <a:solidFill>
                  <a:srgbClr val="000099"/>
                </a:solidFill>
                <a:latin typeface="Arial" pitchFamily="34" charset="0"/>
                <a:cs typeface="Arial" pitchFamily="34" charset="0"/>
              </a:defRPr>
            </a:lvl8pPr>
            <a:lvl9pPr marL="3886200" indent="-228600" eaLnBrk="0" fontAlgn="base" hangingPunct="0">
              <a:spcBef>
                <a:spcPct val="0"/>
              </a:spcBef>
              <a:spcAft>
                <a:spcPct val="0"/>
              </a:spcAft>
              <a:defRPr kumimoji="1" sz="2400">
                <a:solidFill>
                  <a:srgbClr val="000099"/>
                </a:solidFill>
                <a:latin typeface="Arial" pitchFamily="34" charset="0"/>
                <a:cs typeface="Arial" pitchFamily="34" charset="0"/>
              </a:defRPr>
            </a:lvl9pPr>
          </a:lstStyle>
          <a:p>
            <a:r>
              <a:rPr lang="en-US" altLang="en-US" sz="2000" b="1"/>
              <a:t> Little knowledge needed</a:t>
            </a:r>
          </a:p>
        </p:txBody>
      </p:sp>
      <p:sp>
        <p:nvSpPr>
          <p:cNvPr id="44041" name="Slide Number Placeholder 4"/>
          <p:cNvSpPr>
            <a:spLocks noGrp="1"/>
          </p:cNvSpPr>
          <p:nvPr>
            <p:ph type="sldNum" sz="quarter" idx="12"/>
          </p:nvPr>
        </p:nvSpPr>
        <p:spPr/>
        <p:txBody>
          <a:bodyPr/>
          <a:lstStyle/>
          <a:p>
            <a:pPr>
              <a:defRPr/>
            </a:pPr>
            <a:fld id="{31C228D2-86A4-44C4-B7DD-D3888D466D5E}" type="slidenum">
              <a:rPr lang="en-US" smtClean="0">
                <a:latin typeface="Arial" pitchFamily="34" charset="0"/>
              </a:rPr>
              <a:pPr>
                <a:defRPr/>
              </a:pPr>
              <a:t>96</a:t>
            </a:fld>
            <a:endParaRPr lang="en-US">
              <a:latin typeface="Arial" pitchFamily="34" charset="0"/>
            </a:endParaRPr>
          </a:p>
        </p:txBody>
      </p:sp>
    </p:spTree>
    <p:extLst>
      <p:ext uri="{BB962C8B-B14F-4D97-AF65-F5344CB8AC3E}">
        <p14:creationId xmlns:p14="http://schemas.microsoft.com/office/powerpoint/2010/main" val="993898324"/>
      </p:ext>
    </p:extLst>
  </p:cSld>
  <p:clrMapOvr>
    <a:masterClrMapping/>
  </p:clrMapOvr>
  <p:transition>
    <p:random/>
    <p:sndAc>
      <p:stSnd>
        <p:snd r:embed="rId2" name="WHOOSH.WAV"/>
      </p:stSnd>
    </p:sndAc>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 1999 study of ability test correlations with achievement was based on Full Scales</a:t>
            </a:r>
          </a:p>
          <a:p>
            <a:r>
              <a:rPr lang="en-US" dirty="0"/>
              <a:t>In order to study the ability test correlations with achievement EXCLUDING the scales that clearly require knowledge</a:t>
            </a:r>
            <a:r>
              <a:rPr lang="en-US"/>
              <a:t> we can</a:t>
            </a:r>
            <a:r>
              <a:rPr lang="en-US" dirty="0"/>
              <a:t> look at the average correlations of the SCLAES with achievement with and without those scales on ability tests that are so contaminated with achievement</a:t>
            </a:r>
          </a:p>
        </p:txBody>
      </p:sp>
      <p:sp>
        <p:nvSpPr>
          <p:cNvPr id="3" name="Title 2"/>
          <p:cNvSpPr>
            <a:spLocks noGrp="1"/>
          </p:cNvSpPr>
          <p:nvPr>
            <p:ph type="title"/>
          </p:nvPr>
        </p:nvSpPr>
        <p:spPr/>
        <p:txBody>
          <a:bodyPr/>
          <a:lstStyle/>
          <a:p>
            <a:r>
              <a:rPr lang="en-US" dirty="0"/>
              <a:t>Correlations with Achievement</a:t>
            </a:r>
          </a:p>
        </p:txBody>
      </p:sp>
      <p:sp>
        <p:nvSpPr>
          <p:cNvPr id="4" name="Slide Number Placeholder 3"/>
          <p:cNvSpPr>
            <a:spLocks noGrp="1"/>
          </p:cNvSpPr>
          <p:nvPr>
            <p:ph type="sldNum" sz="quarter" idx="12"/>
          </p:nvPr>
        </p:nvSpPr>
        <p:spPr/>
        <p:txBody>
          <a:bodyPr/>
          <a:lstStyle/>
          <a:p>
            <a:pPr>
              <a:defRPr/>
            </a:pPr>
            <a:fld id="{B5038878-31BC-41E9-8299-8AFEA2B13F5C}" type="slidenum">
              <a:rPr lang="en-US" smtClean="0"/>
              <a:pPr>
                <a:defRPr/>
              </a:pPr>
              <a:t>97</a:t>
            </a:fld>
            <a:endParaRPr lang="en-US" dirty="0"/>
          </a:p>
        </p:txBody>
      </p:sp>
    </p:spTree>
    <p:extLst>
      <p:ext uri="{BB962C8B-B14F-4D97-AF65-F5344CB8AC3E}">
        <p14:creationId xmlns:p14="http://schemas.microsoft.com/office/powerpoint/2010/main" val="429223616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Correlations with Achievement</a:t>
            </a:r>
          </a:p>
        </p:txBody>
      </p:sp>
      <p:sp>
        <p:nvSpPr>
          <p:cNvPr id="6" name="Content Placeholder 5"/>
          <p:cNvSpPr>
            <a:spLocks noGrp="1"/>
          </p:cNvSpPr>
          <p:nvPr>
            <p:ph idx="1"/>
          </p:nvPr>
        </p:nvSpPr>
        <p:spPr>
          <a:xfrm>
            <a:off x="457200" y="1295400"/>
            <a:ext cx="2501699" cy="3464377"/>
          </a:xfrm>
        </p:spPr>
        <p:txBody>
          <a:bodyPr>
            <a:normAutofit fontScale="85000" lnSpcReduction="20000"/>
          </a:bodyPr>
          <a:lstStyle/>
          <a:p>
            <a:pPr marL="230188" indent="-230188"/>
            <a:r>
              <a:rPr lang="en-US" sz="2400"/>
              <a:t>Average correlations </a:t>
            </a:r>
            <a:r>
              <a:rPr lang="en-US" sz="2400" dirty="0"/>
              <a:t>between </a:t>
            </a:r>
            <a:r>
              <a:rPr lang="en-US" sz="2400"/>
              <a:t>the scales of </a:t>
            </a:r>
            <a:r>
              <a:rPr lang="en-US" sz="2400" dirty="0"/>
              <a:t>ability </a:t>
            </a:r>
            <a:r>
              <a:rPr lang="en-US" sz="2400"/>
              <a:t>tests </a:t>
            </a:r>
            <a:r>
              <a:rPr lang="en-US" sz="2400" dirty="0"/>
              <a:t>&amp; achievement </a:t>
            </a:r>
            <a:r>
              <a:rPr lang="en-US" sz="2400"/>
              <a:t>test scores</a:t>
            </a:r>
          </a:p>
          <a:p>
            <a:pPr marL="230188" indent="-230188"/>
            <a:r>
              <a:rPr lang="en-US" sz="2400"/>
              <a:t>The </a:t>
            </a:r>
            <a:r>
              <a:rPr lang="en-US" sz="2400" dirty="0"/>
              <a:t>strength of measuring </a:t>
            </a:r>
            <a:r>
              <a:rPr lang="en-US" sz="2400"/>
              <a:t>PASS </a:t>
            </a:r>
            <a:r>
              <a:rPr lang="en-US" sz="2400" dirty="0"/>
              <a:t>basic psychological processes</a:t>
            </a:r>
            <a:r>
              <a:rPr lang="en-US" sz="2400"/>
              <a:t> is clear</a:t>
            </a:r>
            <a:endParaRPr lang="en-US" sz="2400" dirty="0"/>
          </a:p>
        </p:txBody>
      </p:sp>
      <p:sp>
        <p:nvSpPr>
          <p:cNvPr id="5" name="Slide Number Placeholder 4"/>
          <p:cNvSpPr>
            <a:spLocks noGrp="1"/>
          </p:cNvSpPr>
          <p:nvPr>
            <p:ph type="sldNum" sz="quarter" idx="12"/>
          </p:nvPr>
        </p:nvSpPr>
        <p:spPr/>
        <p:txBody>
          <a:bodyPr/>
          <a:lstStyle/>
          <a:p>
            <a:fld id="{9DC5B919-CA22-4D08-947F-AAB7D4B1166C}" type="slidenum">
              <a:rPr lang="en-US" smtClean="0"/>
              <a:t>98</a:t>
            </a:fld>
            <a:endParaRPr lang="en-US"/>
          </a:p>
        </p:txBody>
      </p:sp>
      <p:sp>
        <p:nvSpPr>
          <p:cNvPr id="9" name="Content Placeholder 5"/>
          <p:cNvSpPr txBox="1">
            <a:spLocks/>
          </p:cNvSpPr>
          <p:nvPr/>
        </p:nvSpPr>
        <p:spPr>
          <a:xfrm>
            <a:off x="571500" y="4759778"/>
            <a:ext cx="2416629" cy="1363809"/>
          </a:xfrm>
          <a:prstGeom prst="rect">
            <a:avLst/>
          </a:prstGeom>
        </p:spPr>
        <p:txBody>
          <a:bodyPr vert="horz">
            <a:normAutofit fontScale="85000" lnSpcReduction="20000"/>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j-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j-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j-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j-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j-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n-US" sz="1600" b="0" dirty="0"/>
              <a:t>Note: All correlations are reported in the ability tests’ manuals. Values per scale were averaged within each ability test using Fisher z transformations. </a:t>
            </a:r>
          </a:p>
        </p:txBody>
      </p:sp>
      <p:pic>
        <p:nvPicPr>
          <p:cNvPr id="10" name="Picture 9" descr="Microsoft Excel non-commercial use - Ability Tests r w Achie"/>
          <p:cNvPicPr>
            <a:picLocks noChangeAspect="1"/>
          </p:cNvPicPr>
          <p:nvPr/>
        </p:nvPicPr>
        <p:blipFill rotWithShape="1">
          <a:blip r:embed="rId2">
            <a:extLst>
              <a:ext uri="{28A0092B-C50C-407E-A947-70E740481C1C}">
                <a14:useLocalDpi xmlns:a14="http://schemas.microsoft.com/office/drawing/2010/main" val="0"/>
              </a:ext>
            </a:extLst>
          </a:blip>
          <a:srcRect l="7768" t="20896" r="47772" b="10019"/>
          <a:stretch/>
        </p:blipFill>
        <p:spPr>
          <a:xfrm>
            <a:off x="3094266" y="1151164"/>
            <a:ext cx="5706834" cy="5340059"/>
          </a:xfrm>
          <a:prstGeom prst="rect">
            <a:avLst/>
          </a:prstGeom>
          <a:ln>
            <a:solidFill>
              <a:schemeClr val="tx1"/>
            </a:solidFill>
          </a:ln>
        </p:spPr>
      </p:pic>
      <p:sp>
        <p:nvSpPr>
          <p:cNvPr id="3" name="Rounded Rectangle 2"/>
          <p:cNvSpPr/>
          <p:nvPr/>
        </p:nvSpPr>
        <p:spPr>
          <a:xfrm>
            <a:off x="7092563" y="2313830"/>
            <a:ext cx="890547" cy="380975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823817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4294967295"/>
          </p:nvPr>
        </p:nvSpPr>
        <p:spPr>
          <a:xfrm>
            <a:off x="7372350" y="6172200"/>
            <a:ext cx="1524000" cy="457200"/>
          </a:xfrm>
          <a:prstGeom prst="rect">
            <a:avLst/>
          </a:prstGeom>
        </p:spPr>
        <p:txBody>
          <a:bodyPr/>
          <a:lstStyle/>
          <a:p>
            <a:fld id="{38970A93-5526-42F0-81FE-1E8A9A01B5A2}" type="slidenum">
              <a:rPr lang="en-US"/>
              <a:pPr/>
              <a:t>99</a:t>
            </a:fld>
            <a:endParaRPr lang="en-US"/>
          </a:p>
        </p:txBody>
      </p:sp>
      <p:sp>
        <p:nvSpPr>
          <p:cNvPr id="1337346" name="Rectangle 2"/>
          <p:cNvSpPr>
            <a:spLocks noGrp="1" noChangeArrowheads="1"/>
          </p:cNvSpPr>
          <p:nvPr>
            <p:ph type="title"/>
          </p:nvPr>
        </p:nvSpPr>
        <p:spPr/>
        <p:txBody>
          <a:bodyPr/>
          <a:lstStyle/>
          <a:p>
            <a:r>
              <a:rPr lang="en-US"/>
              <a:t>CAS and Achievement </a:t>
            </a:r>
          </a:p>
        </p:txBody>
      </p:sp>
      <p:pic>
        <p:nvPicPr>
          <p:cNvPr id="13373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8699" y="1434488"/>
            <a:ext cx="6562725" cy="4979012"/>
          </a:xfrm>
          <a:prstGeom prst="rect">
            <a:avLst/>
          </a:prstGeom>
          <a:noFill/>
          <a:ln w="9525">
            <a:noFill/>
            <a:miter lim="800000"/>
            <a:headEnd/>
            <a:tailEnd/>
          </a:ln>
          <a:effectLst/>
        </p:spPr>
      </p:pic>
    </p:spTree>
    <p:extLst>
      <p:ext uri="{BB962C8B-B14F-4D97-AF65-F5344CB8AC3E}">
        <p14:creationId xmlns:p14="http://schemas.microsoft.com/office/powerpoint/2010/main" val="261184445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3.xml><?xml version="1.0" encoding="utf-8"?>
<p:tagLst xmlns:a="http://schemas.openxmlformats.org/drawingml/2006/main" xmlns:r="http://schemas.openxmlformats.org/officeDocument/2006/relationships" xmlns:p="http://schemas.openxmlformats.org/presentationml/2006/main">
  <p:tag name="PICTUREPATH" val="..\GRFX\RIGHT-BRAIN.PNG"/>
</p:tagLst>
</file>

<file path=ppt/tags/tag64.xml><?xml version="1.0" encoding="utf-8"?>
<p:tagLst xmlns:a="http://schemas.openxmlformats.org/drawingml/2006/main" xmlns:r="http://schemas.openxmlformats.org/officeDocument/2006/relationships" xmlns:p="http://schemas.openxmlformats.org/presentationml/2006/main">
  <p:tag name="PICTUREPATH" val="..\GRFX\LEFT-BRAIN.PNG"/>
</p:tagLst>
</file>

<file path=ppt/tags/tag65.xml><?xml version="1.0" encoding="utf-8"?>
<p:tagLst xmlns:a="http://schemas.openxmlformats.org/drawingml/2006/main" xmlns:r="http://schemas.openxmlformats.org/officeDocument/2006/relationships" xmlns:p="http://schemas.openxmlformats.org/presentationml/2006/main">
  <p:tag name="PICTUREPATH" val="..\GRFX\MIDDLE-BRAIN.PNG"/>
</p:tagLst>
</file>

<file path=ppt/tags/tag66.xml><?xml version="1.0" encoding="utf-8"?>
<p:tagLst xmlns:a="http://schemas.openxmlformats.org/drawingml/2006/main" xmlns:r="http://schemas.openxmlformats.org/officeDocument/2006/relationships" xmlns:p="http://schemas.openxmlformats.org/presentationml/2006/main">
  <p:tag name="PICTUREPATH" val="..\GRFX\MIDDLE-BRAIN.PNG"/>
</p:tagLst>
</file>

<file path=ppt/tags/tag67.xml><?xml version="1.0" encoding="utf-8"?>
<p:tagLst xmlns:a="http://schemas.openxmlformats.org/drawingml/2006/main" xmlns:r="http://schemas.openxmlformats.org/officeDocument/2006/relationships" xmlns:p="http://schemas.openxmlformats.org/presentationml/2006/main">
  <p:tag name="PICTUREPATH" val="..\GRFX\MIDDLE-BRAIN-NO-PASS.PNG"/>
</p:tagLst>
</file>

<file path=ppt/tags/tag68.xml><?xml version="1.0" encoding="utf-8"?>
<p:tagLst xmlns:a="http://schemas.openxmlformats.org/drawingml/2006/main" xmlns:r="http://schemas.openxmlformats.org/officeDocument/2006/relationships" xmlns:p="http://schemas.openxmlformats.org/presentationml/2006/main">
  <p:tag name="PICTUREPATH" val="..\GRFX\RIGHT-BRAIN.PNG"/>
</p:tagLst>
</file>

<file path=ppt/tags/tag69.xml><?xml version="1.0" encoding="utf-8"?>
<p:tagLst xmlns:a="http://schemas.openxmlformats.org/drawingml/2006/main" xmlns:r="http://schemas.openxmlformats.org/officeDocument/2006/relationships" xmlns:p="http://schemas.openxmlformats.org/presentationml/2006/main">
  <p:tag name="PICTUREPATH" val="..\GRFX\RIGHT-BRAIN.PNG"/>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4.xml><?xml version="1.0" encoding="utf-8"?>
<p:tagLst xmlns:a="http://schemas.openxmlformats.org/drawingml/2006/main" xmlns:r="http://schemas.openxmlformats.org/officeDocument/2006/relationships" xmlns:p="http://schemas.openxmlformats.org/presentationml/2006/main">
  <p:tag name="PICTUREPATH" val="..\GRFX\BLACKBOARD-WOOD-THIN-FR.PNG"/>
</p:tagLst>
</file>

<file path=ppt/tags/tag75.xml><?xml version="1.0" encoding="utf-8"?>
<p:tagLst xmlns:a="http://schemas.openxmlformats.org/drawingml/2006/main" xmlns:r="http://schemas.openxmlformats.org/officeDocument/2006/relationships" xmlns:p="http://schemas.openxmlformats.org/presentationml/2006/main">
  <p:tag name="PICTUREPATH" val="..\GRFX\LITTLE-BOY-AT-BOARD-PERSP.PNG"/>
</p:tagLst>
</file>

<file path=ppt/tags/tag76.xml><?xml version="1.0" encoding="utf-8"?>
<p:tagLst xmlns:a="http://schemas.openxmlformats.org/drawingml/2006/main" xmlns:r="http://schemas.openxmlformats.org/officeDocument/2006/relationships" xmlns:p="http://schemas.openxmlformats.org/presentationml/2006/main">
  <p:tag name="PICTUREPATH" val="..\GRFX\BLACKBOARD-WOOD-THIN-FR.PNG"/>
</p:tagLst>
</file>

<file path=ppt/tags/tag77.xml><?xml version="1.0" encoding="utf-8"?>
<p:tagLst xmlns:a="http://schemas.openxmlformats.org/drawingml/2006/main" xmlns:r="http://schemas.openxmlformats.org/officeDocument/2006/relationships" xmlns:p="http://schemas.openxmlformats.org/presentationml/2006/main">
  <p:tag name="PICTUREPATH" val="..\GRFX\LITTLE-BOY-AT-BOARD-PERSP.PNG"/>
</p:tagLst>
</file>

<file path=ppt/tags/tag78.xml><?xml version="1.0" encoding="utf-8"?>
<p:tagLst xmlns:a="http://schemas.openxmlformats.org/drawingml/2006/main" xmlns:r="http://schemas.openxmlformats.org/officeDocument/2006/relationships" xmlns:p="http://schemas.openxmlformats.org/presentationml/2006/main">
  <p:tag name="PICTUREPATH" val="..\GRFX\BLACKBOARD-WOOD-THIN-FR.PNG"/>
</p:tagLst>
</file>

<file path=ppt/tags/tag79.xml><?xml version="1.0" encoding="utf-8"?>
<p:tagLst xmlns:a="http://schemas.openxmlformats.org/drawingml/2006/main" xmlns:r="http://schemas.openxmlformats.org/officeDocument/2006/relationships" xmlns:p="http://schemas.openxmlformats.org/presentationml/2006/main">
  <p:tag name="PICTUREPATH" val="..\GRFX\LITTLE-BOY-AT-BOARD-PERSP.PNG"/>
</p:tagLst>
</file>

<file path=ppt/tags/tag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0.xml><?xml version="1.0" encoding="utf-8"?>
<p:tagLst xmlns:a="http://schemas.openxmlformats.org/drawingml/2006/main" xmlns:r="http://schemas.openxmlformats.org/officeDocument/2006/relationships" xmlns:p="http://schemas.openxmlformats.org/presentationml/2006/main">
  <p:tag name="PICTUREPATH" val="..\GRFX\LITTLE-GIRL-AT-BOARD-PERSP.PNG"/>
</p:tagLst>
</file>

<file path=ppt/tags/tag81.xml><?xml version="1.0" encoding="utf-8"?>
<p:tagLst xmlns:a="http://schemas.openxmlformats.org/drawingml/2006/main" xmlns:r="http://schemas.openxmlformats.org/officeDocument/2006/relationships" xmlns:p="http://schemas.openxmlformats.org/presentationml/2006/main">
  <p:tag name="PICTUREPATH" val="..\GRFX\BLACKBOARD-WOOD-THIN-FR.PNG"/>
</p:tagLst>
</file>

<file path=ppt/tags/tag82.xml><?xml version="1.0" encoding="utf-8"?>
<p:tagLst xmlns:a="http://schemas.openxmlformats.org/drawingml/2006/main" xmlns:r="http://schemas.openxmlformats.org/officeDocument/2006/relationships" xmlns:p="http://schemas.openxmlformats.org/presentationml/2006/main">
  <p:tag name="PICTUREPATH" val="..\GRFX\CUTOUT-LITTLE-KIDS-AT-BOARD.PNG"/>
  <p:tag name="PTXSS_ISORIGINAL" val="470031"/>
  <p:tag name="PTXSS_ORIGID" val="470026"/>
</p:tagLst>
</file>

<file path=ppt/tags/tag83.xml><?xml version="1.0" encoding="utf-8"?>
<p:tagLst xmlns:a="http://schemas.openxmlformats.org/drawingml/2006/main" xmlns:r="http://schemas.openxmlformats.org/officeDocument/2006/relationships" xmlns:p="http://schemas.openxmlformats.org/presentationml/2006/main">
  <p:tag name="PICTUREPATH" val="..\GRFX\LITTLE-BOY-AT-BOARD-PERSP.PNG"/>
</p:tagLst>
</file>

<file path=ppt/tags/tag8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2.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3.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4.xml><?xml version="1.0" encoding="utf-8"?>
<a:themeOverride xmlns:a="http://schemas.openxmlformats.org/drawingml/2006/main">
  <a:clrScheme name="Generic (Standard) 4">
    <a:dk1>
      <a:srgbClr val="003399"/>
    </a:dk1>
    <a:lt1>
      <a:srgbClr val="FFFFFF"/>
    </a:lt1>
    <a:dk2>
      <a:srgbClr val="336699"/>
    </a:dk2>
    <a:lt2>
      <a:srgbClr val="010000"/>
    </a:lt2>
    <a:accent1>
      <a:srgbClr val="0099CC"/>
    </a:accent1>
    <a:accent2>
      <a:srgbClr val="FF7C80"/>
    </a:accent2>
    <a:accent3>
      <a:srgbClr val="FFFFFF"/>
    </a:accent3>
    <a:accent4>
      <a:srgbClr val="002A82"/>
    </a:accent4>
    <a:accent5>
      <a:srgbClr val="AACAE2"/>
    </a:accent5>
    <a:accent6>
      <a:srgbClr val="E77073"/>
    </a:accent6>
    <a:hlink>
      <a:srgbClr val="FF9966"/>
    </a:hlink>
    <a:folHlink>
      <a:srgbClr val="FFFFCC"/>
    </a:folHlink>
  </a:clrScheme>
  <a:fontScheme name="Generic (Standard)">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Generic (Standard) 4">
    <a:dk1>
      <a:srgbClr val="003399"/>
    </a:dk1>
    <a:lt1>
      <a:srgbClr val="FFFFFF"/>
    </a:lt1>
    <a:dk2>
      <a:srgbClr val="336699"/>
    </a:dk2>
    <a:lt2>
      <a:srgbClr val="010000"/>
    </a:lt2>
    <a:accent1>
      <a:srgbClr val="0099CC"/>
    </a:accent1>
    <a:accent2>
      <a:srgbClr val="FF7C80"/>
    </a:accent2>
    <a:accent3>
      <a:srgbClr val="FFFFFF"/>
    </a:accent3>
    <a:accent4>
      <a:srgbClr val="002A82"/>
    </a:accent4>
    <a:accent5>
      <a:srgbClr val="AACAE2"/>
    </a:accent5>
    <a:accent6>
      <a:srgbClr val="E77073"/>
    </a:accent6>
    <a:hlink>
      <a:srgbClr val="FF9966"/>
    </a:hlink>
    <a:folHlink>
      <a:srgbClr val="FFFFCC"/>
    </a:folHlink>
  </a:clrScheme>
  <a:fontScheme name="Generic (Standard)">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Generic (Standard) 4">
    <a:dk1>
      <a:srgbClr val="003399"/>
    </a:dk1>
    <a:lt1>
      <a:srgbClr val="FFFFFF"/>
    </a:lt1>
    <a:dk2>
      <a:srgbClr val="336699"/>
    </a:dk2>
    <a:lt2>
      <a:srgbClr val="010000"/>
    </a:lt2>
    <a:accent1>
      <a:srgbClr val="0099CC"/>
    </a:accent1>
    <a:accent2>
      <a:srgbClr val="FF7C80"/>
    </a:accent2>
    <a:accent3>
      <a:srgbClr val="FFFFFF"/>
    </a:accent3>
    <a:accent4>
      <a:srgbClr val="002A82"/>
    </a:accent4>
    <a:accent5>
      <a:srgbClr val="AACAE2"/>
    </a:accent5>
    <a:accent6>
      <a:srgbClr val="E77073"/>
    </a:accent6>
    <a:hlink>
      <a:srgbClr val="FF9966"/>
    </a:hlink>
    <a:folHlink>
      <a:srgbClr val="FFFFCC"/>
    </a:folHlink>
  </a:clrScheme>
  <a:fontScheme name="Generic (Standard)">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Concourse</Template>
  <TotalTime>34606</TotalTime>
  <Words>9228</Words>
  <Application>Microsoft Office PowerPoint</Application>
  <PresentationFormat>On-screen Show (4:3)</PresentationFormat>
  <Paragraphs>1720</Paragraphs>
  <Slides>256</Slides>
  <Notes>111</Notes>
  <HiddenSlides>0</HiddenSlides>
  <MMClips>0</MMClips>
  <ScaleCrop>false</ScaleCrop>
  <HeadingPairs>
    <vt:vector size="8" baseType="variant">
      <vt:variant>
        <vt:lpstr>Fonts Used</vt:lpstr>
      </vt:variant>
      <vt:variant>
        <vt:i4>18</vt:i4>
      </vt:variant>
      <vt:variant>
        <vt:lpstr>Theme</vt:lpstr>
      </vt:variant>
      <vt:variant>
        <vt:i4>1</vt:i4>
      </vt:variant>
      <vt:variant>
        <vt:lpstr>Embedded OLE Servers</vt:lpstr>
      </vt:variant>
      <vt:variant>
        <vt:i4>3</vt:i4>
      </vt:variant>
      <vt:variant>
        <vt:lpstr>Slide Titles</vt:lpstr>
      </vt:variant>
      <vt:variant>
        <vt:i4>256</vt:i4>
      </vt:variant>
    </vt:vector>
  </HeadingPairs>
  <TitlesOfParts>
    <vt:vector size="278" baseType="lpstr">
      <vt:lpstr>Arial</vt:lpstr>
      <vt:lpstr>Arial Black</vt:lpstr>
      <vt:lpstr>Bradley Hand ITC</vt:lpstr>
      <vt:lpstr>Calibri</vt:lpstr>
      <vt:lpstr>Cambria</vt:lpstr>
      <vt:lpstr>Candara</vt:lpstr>
      <vt:lpstr>Comic Sans MS</vt:lpstr>
      <vt:lpstr>Garamond</vt:lpstr>
      <vt:lpstr>Lucida Sans</vt:lpstr>
      <vt:lpstr>Lucida Sans Unicode</vt:lpstr>
      <vt:lpstr>Monotype Sorts</vt:lpstr>
      <vt:lpstr>Symbol</vt:lpstr>
      <vt:lpstr>Tahoma</vt:lpstr>
      <vt:lpstr>Times New Roman</vt:lpstr>
      <vt:lpstr>Verdana</vt:lpstr>
      <vt:lpstr>Wingdings</vt:lpstr>
      <vt:lpstr>Wingdings 2</vt:lpstr>
      <vt:lpstr>Wingdings 3</vt:lpstr>
      <vt:lpstr>Concourse</vt:lpstr>
      <vt:lpstr>Slide</vt:lpstr>
      <vt:lpstr>Worksheet</vt:lpstr>
      <vt:lpstr>Chart</vt:lpstr>
      <vt:lpstr>PowerPoint Presentation</vt:lpstr>
      <vt:lpstr>PASS Comprehensive System Using the CAS2</vt:lpstr>
      <vt:lpstr>Topical Outline</vt:lpstr>
      <vt:lpstr>PASS Comprehensive System  (Naglieri, Das, &amp; Goldstein, 2014; Naglieri, Moreno &amp; Otero (2017)</vt:lpstr>
      <vt:lpstr>PASS Comprehensive System</vt:lpstr>
      <vt:lpstr>PASS Comprehensive System</vt:lpstr>
      <vt:lpstr>CAS2 </vt:lpstr>
      <vt:lpstr>CAS2 (Ages 5-18 yrs.)</vt:lpstr>
      <vt:lpstr>CAS2 Development Goals</vt:lpstr>
      <vt:lpstr>CAS2</vt:lpstr>
      <vt:lpstr>CAS2 Scale and Subtest Structure</vt:lpstr>
      <vt:lpstr>CAS2</vt:lpstr>
      <vt:lpstr>CAS2</vt:lpstr>
      <vt:lpstr>CAS2 Planning &amp; Simultaneous</vt:lpstr>
      <vt:lpstr>CAS2 Attention &amp; Successive</vt:lpstr>
      <vt:lpstr>CAS2 Spanish Supplement</vt:lpstr>
      <vt:lpstr>CAS2 Online Scoring  and Report Writing </vt:lpstr>
      <vt:lpstr>CAS2 Online Score &amp; Report http://www.proedinc.com/customer/ProductView.aspx?ID=7277</vt:lpstr>
      <vt:lpstr>CAS2 Online Score &amp; Report</vt:lpstr>
      <vt:lpstr>CAS2 Online Score &amp; Report</vt:lpstr>
      <vt:lpstr>CAS2 Online Report Text</vt:lpstr>
      <vt:lpstr>CAS2 Online Report Text</vt:lpstr>
      <vt:lpstr>CAS2 Online Score &amp; Report</vt:lpstr>
      <vt:lpstr>CAS2 Online Score &amp; Report</vt:lpstr>
      <vt:lpstr>CAS2 Online Score &amp; Report</vt:lpstr>
      <vt:lpstr>CAS2: Brief </vt:lpstr>
      <vt:lpstr>CAS2: Brief for Ages 4-18 years</vt:lpstr>
      <vt:lpstr>CAS2: Brief</vt:lpstr>
      <vt:lpstr>CAS2: Brief Scale</vt:lpstr>
      <vt:lpstr>CAS2: Brief Simultaneous Matrices</vt:lpstr>
      <vt:lpstr>CAS2: Brief Scale</vt:lpstr>
      <vt:lpstr>CAS2: Brief Planned Codes &amp; Successive Digits</vt:lpstr>
      <vt:lpstr>CAS2: Rating Scale </vt:lpstr>
      <vt:lpstr>CAS2 Rating Scales (Ages 4-18 yrs.)</vt:lpstr>
      <vt:lpstr>CAS2 Rating Scales</vt:lpstr>
      <vt:lpstr>CAS2 Rating Scales</vt:lpstr>
      <vt:lpstr>CAS2 Rating Scales</vt:lpstr>
      <vt:lpstr>PASS: Across the Three Measures</vt:lpstr>
      <vt:lpstr>  Characteristics of the  CAS2, CAS2: Brief  CAS2: Rating Scale</vt:lpstr>
      <vt:lpstr>CAS2: Scale Reliability (ages 5-18)</vt:lpstr>
      <vt:lpstr>CAS2: Subtest Reliability</vt:lpstr>
      <vt:lpstr>CAS2: Scale Reliability (ages 5-18)</vt:lpstr>
      <vt:lpstr>CAS2: Brief Reliability</vt:lpstr>
      <vt:lpstr>CAS2: Rating Scale Reliability</vt:lpstr>
      <vt:lpstr>Confirmatory Factor Analysis</vt:lpstr>
      <vt:lpstr>CFA Results </vt:lpstr>
      <vt:lpstr>PowerPoint Presentation</vt:lpstr>
      <vt:lpstr>CAS2: Brief Fit Indexes by Age</vt:lpstr>
      <vt:lpstr>CAS2: Rating Scale Fit Indexes</vt:lpstr>
      <vt:lpstr>Differences by  Race, and Ethnicity</vt:lpstr>
      <vt:lpstr>CAS2 Race Comparison</vt:lpstr>
      <vt:lpstr>CAS2 Ethnic Comparison</vt:lpstr>
      <vt:lpstr>CAS2: Brief</vt:lpstr>
      <vt:lpstr>Race Differences Across Tests</vt:lpstr>
      <vt:lpstr>Naglieri, Rojahn, Matto (2007)</vt:lpstr>
      <vt:lpstr>Topical Outline</vt:lpstr>
      <vt:lpstr>PASS Neurocognitive Theory</vt:lpstr>
      <vt:lpstr>Brain, Cognition, &amp; Intelligence</vt:lpstr>
      <vt:lpstr>What is a Neurocognitive Process?</vt:lpstr>
      <vt:lpstr>What is a Neurocognitive Process?</vt:lpstr>
      <vt:lpstr>What is a Neurocognitive Process?</vt:lpstr>
      <vt:lpstr>What is a Neurocognitive Process?</vt:lpstr>
      <vt:lpstr>PASS: A neurocognitive approach</vt:lpstr>
      <vt:lpstr>CAS2: Rating Scale Planning</vt:lpstr>
      <vt:lpstr>PASS Theory</vt:lpstr>
      <vt:lpstr>Planned  Codes</vt:lpstr>
      <vt:lpstr>Planned  Codes</vt:lpstr>
      <vt:lpstr>Math Strategies</vt:lpstr>
      <vt:lpstr>Planning Subtests and Strategy Use</vt:lpstr>
      <vt:lpstr>PASS Theory: Planning</vt:lpstr>
      <vt:lpstr>PASS Theory</vt:lpstr>
      <vt:lpstr>CAS2: Rating Scale Attention</vt:lpstr>
      <vt:lpstr>CAS2 Expressive Attention</vt:lpstr>
      <vt:lpstr>Expressive Attention: 5-7 years</vt:lpstr>
      <vt:lpstr>Number Detection</vt:lpstr>
      <vt:lpstr>Attention</vt:lpstr>
      <vt:lpstr>PASS Theory: Attention</vt:lpstr>
      <vt:lpstr>PASS Theory</vt:lpstr>
      <vt:lpstr>CAS2: Rating Scale Simultaneous</vt:lpstr>
      <vt:lpstr>PASS Theory</vt:lpstr>
      <vt:lpstr>CAS2 Matrices</vt:lpstr>
      <vt:lpstr>CAS2 Verbal-Spatial Relations</vt:lpstr>
      <vt:lpstr>Numbers from 1 to 100</vt:lpstr>
      <vt:lpstr>PASS Theory: Simultaneous</vt:lpstr>
      <vt:lpstr>Modern Theory: Successive</vt:lpstr>
      <vt:lpstr>CAS2: Rating Scale Successive</vt:lpstr>
      <vt:lpstr>Word Series</vt:lpstr>
      <vt:lpstr>Sentence Repetition (Ages 5-7) or Sentence Questions (Ages 8-17)</vt:lpstr>
      <vt:lpstr>CAS2</vt:lpstr>
      <vt:lpstr>Successive </vt:lpstr>
      <vt:lpstr>Learning Math Facts</vt:lpstr>
      <vt:lpstr>PASS Theory: Successive</vt:lpstr>
      <vt:lpstr>Topical Outline</vt:lpstr>
      <vt:lpstr>Ability &amp; Achievement</vt:lpstr>
      <vt:lpstr>Two Studies of Correlations to Achievement</vt:lpstr>
      <vt:lpstr>Ability &amp; Achievement (Naglieri, 1999)</vt:lpstr>
      <vt:lpstr>Correlations with Achievement</vt:lpstr>
      <vt:lpstr>Correlations with Achievement</vt:lpstr>
      <vt:lpstr>CAS and Achievement </vt:lpstr>
      <vt:lpstr>WISC-III and CAS: Which Correlates Higher with Achievement? </vt:lpstr>
      <vt:lpstr>Naglieri, Goldstein, Delauder (2003)</vt:lpstr>
      <vt:lpstr>Naglieri, Goldstein, Delauder (2003)</vt:lpstr>
      <vt:lpstr>Take Away Message</vt:lpstr>
      <vt:lpstr>Ability Test Profiles</vt:lpstr>
      <vt:lpstr>Which Ability Tests have Useful Profiles ?</vt:lpstr>
      <vt:lpstr>Naglieri &amp; Goldstein (2011)</vt:lpstr>
      <vt:lpstr>Naglieri &amp; Goldstein (2011)</vt:lpstr>
      <vt:lpstr>Profiles for SLD (reading decoding)</vt:lpstr>
      <vt:lpstr>Profiles for students with ADHD</vt:lpstr>
      <vt:lpstr>Profiles for SLD (reading decoding) &amp; ADHD</vt:lpstr>
      <vt:lpstr>Evidence for Discrepancy Consistency Method using PASS</vt:lpstr>
      <vt:lpstr>SLD Profiles on CAS (Huang, Bardos, D’Amato, 2010)</vt:lpstr>
      <vt:lpstr>SLD Profiles on CAS (Huang, Bardos, D’Amato, 2010)</vt:lpstr>
      <vt:lpstr>9 CAS Profiles</vt:lpstr>
      <vt:lpstr>Johnson, Bardos &amp; Tayebi, 2003</vt:lpstr>
      <vt:lpstr>Canivez &amp; Gaboury (2010)</vt:lpstr>
      <vt:lpstr>Georgiou &amp; Das (2013) </vt:lpstr>
      <vt:lpstr>Georgiou &amp; Das (2013) </vt:lpstr>
      <vt:lpstr>Performance Across Race, Ethnicity, Culture and Language</vt:lpstr>
      <vt:lpstr>Which Ability tests are Non-Discriminatory?</vt:lpstr>
      <vt:lpstr>Race Differences</vt:lpstr>
      <vt:lpstr>PASS neuropsychological abilities in other languages</vt:lpstr>
      <vt:lpstr>Naglieri, Rojahn, Matto (2007)</vt:lpstr>
      <vt:lpstr>Hispanic ELL Students with Reading Problems</vt:lpstr>
      <vt:lpstr>PowerPoint Presentation</vt:lpstr>
      <vt:lpstr>English Spanish CAS</vt:lpstr>
      <vt:lpstr>English Spanish CAS Summary</vt:lpstr>
      <vt:lpstr>Otero, Gonzales, Naglieri (2013)</vt:lpstr>
      <vt:lpstr>Otero, Gonzales, Naglieri (2013)</vt:lpstr>
      <vt:lpstr>WJ-III and ELL Hispanic Students (Sotelo-Dynega, Ortiz, Flanagan &amp; Chaplin, 2013)</vt:lpstr>
      <vt:lpstr>International PASS Results</vt:lpstr>
      <vt:lpstr>Van Luit, et al (2002) Dutch </vt:lpstr>
      <vt:lpstr>Van Luit, et al (2002)</vt:lpstr>
      <vt:lpstr>CAS in Italy</vt:lpstr>
      <vt:lpstr>US and Italian Samples– Mean Scores</vt:lpstr>
      <vt:lpstr>Why PASS works across race, ethnicity, language, and culture</vt:lpstr>
      <vt:lpstr>Topical Outline</vt:lpstr>
      <vt:lpstr>Interpretation of CAS2</vt:lpstr>
      <vt:lpstr>Interpretation of CAS2</vt:lpstr>
      <vt:lpstr>Interpretation of CAS2</vt:lpstr>
      <vt:lpstr>Interpretation of CAS2</vt:lpstr>
      <vt:lpstr>Interpretation of CAS2</vt:lpstr>
      <vt:lpstr>CAS2 Working Memory Scale</vt:lpstr>
      <vt:lpstr>CAS2 Working Memory Scale</vt:lpstr>
      <vt:lpstr>CAS2 EF Scales  </vt:lpstr>
      <vt:lpstr>CAS2 EF Scales  </vt:lpstr>
      <vt:lpstr>CAS2 EF Scales  </vt:lpstr>
      <vt:lpstr>CAS2 EF Scales  </vt:lpstr>
      <vt:lpstr>Executive Function - Measured </vt:lpstr>
      <vt:lpstr>CAS2 EF Scales  </vt:lpstr>
      <vt:lpstr>CAS2 Verbal</vt:lpstr>
      <vt:lpstr>CAS2 Nonverbal</vt:lpstr>
      <vt:lpstr>CAS2 Visual Auditory Comparison</vt:lpstr>
      <vt:lpstr>CAS2 Visual Auditory Comparison</vt:lpstr>
      <vt:lpstr>CAS2 Speed/Fluency Scale</vt:lpstr>
      <vt:lpstr>CAS2 Brief (Ages 4 – 18)  </vt:lpstr>
      <vt:lpstr>CAS2 Brief Interpretation</vt:lpstr>
      <vt:lpstr>Interpretation</vt:lpstr>
      <vt:lpstr>CAS2 Rating Scale (Ages 4 – 18) </vt:lpstr>
      <vt:lpstr>CAS2: Rating Scale</vt:lpstr>
      <vt:lpstr>CAS2: Rating Scale</vt:lpstr>
      <vt:lpstr>CAS2: Rating Scale</vt:lpstr>
      <vt:lpstr>Topical Outline</vt:lpstr>
      <vt:lpstr>Discrepancy Consistency Method (DCM)</vt:lpstr>
      <vt:lpstr>The Discrepancy Consistency Method (DCM)</vt:lpstr>
      <vt:lpstr>Discrepancy Consistency Method for SLD</vt:lpstr>
      <vt:lpstr>How to Determine a Disorder</vt:lpstr>
      <vt:lpstr>Discrepancy Consistency Method for SLD</vt:lpstr>
      <vt:lpstr>Is the DSM Time Consuming?</vt:lpstr>
      <vt:lpstr>CAS2 PSW Analyzer for WJ4, KTEA3, FAR, FAM</vt:lpstr>
      <vt:lpstr>CAS2 PSW Analyzer for WJ4, KTEA3, FAR, FAM</vt:lpstr>
      <vt:lpstr>CAS2 PSW Analyzer for WJ4, KTEA3, FAR, FAM</vt:lpstr>
      <vt:lpstr>The Case of Alejandro– Discrepancy Consistency Model example</vt:lpstr>
      <vt:lpstr>COGNITIVE ASSESSMENT</vt:lpstr>
      <vt:lpstr>Discrepancy Consistency Model for SLD for Alejandro</vt:lpstr>
      <vt:lpstr>Documenting a ‘disorder in processing’</vt:lpstr>
      <vt:lpstr>Topical Outline</vt:lpstr>
      <vt:lpstr>Intervention  </vt:lpstr>
      <vt:lpstr>Intervention  </vt:lpstr>
      <vt:lpstr>Intervention Examples</vt:lpstr>
      <vt:lpstr>Teach Children about their Abilities</vt:lpstr>
      <vt:lpstr>PowerPoint Presentation</vt:lpstr>
      <vt:lpstr>Step 1 – Talk with Students</vt:lpstr>
      <vt:lpstr>Step 1 – Talk with Students</vt:lpstr>
      <vt:lpstr>Step 1 – Talk with Students</vt:lpstr>
      <vt:lpstr>Step 1 – Talk with Students</vt:lpstr>
      <vt:lpstr>Step 1 – Talk with Students</vt:lpstr>
      <vt:lpstr>Step 1 – Talk with Students</vt:lpstr>
      <vt:lpstr>Step 1 – Talk with Students</vt:lpstr>
      <vt:lpstr>Step 1 – Talk with Students</vt:lpstr>
      <vt:lpstr>Step 1 – How to Teach about Planning</vt:lpstr>
      <vt:lpstr>Case of Ben</vt:lpstr>
      <vt:lpstr>PowerPoint Presentation</vt:lpstr>
      <vt:lpstr>Ben’s Problem with Successive processing Ability</vt:lpstr>
      <vt:lpstr>Case of Ben</vt:lpstr>
      <vt:lpstr>Discrepancy Consistency  Model for Ben</vt:lpstr>
      <vt:lpstr>Ben’s Problem with  Successive Processing</vt:lpstr>
      <vt:lpstr>Ben’s Problem with Successive</vt:lpstr>
      <vt:lpstr>Ben’s Problem with Successive Ability</vt:lpstr>
      <vt:lpstr>Ben’s Problem with Successive Ability</vt:lpstr>
      <vt:lpstr>Ben’s Problem with Successive Ability</vt:lpstr>
      <vt:lpstr>Ben’s Problem with Successive Ability</vt:lpstr>
      <vt:lpstr>The Case of Larry – Age 8 Years 8 months </vt:lpstr>
      <vt:lpstr>Case of Larry</vt:lpstr>
      <vt:lpstr>Larry’s PASS scores</vt:lpstr>
      <vt:lpstr>Larry’s Achievement Scores</vt:lpstr>
      <vt:lpstr>Larry</vt:lpstr>
      <vt:lpstr>PREP Intervention</vt:lpstr>
      <vt:lpstr>Larry’s Pre-Post skills scores</vt:lpstr>
      <vt:lpstr>Larry’s Pre-Post Standard Scores</vt:lpstr>
      <vt:lpstr>ADHD – Case of Christopher</vt:lpstr>
      <vt:lpstr>Case of Christopher - Is He ADHD?</vt:lpstr>
      <vt:lpstr>Case of Christopher – Which Handouts?</vt:lpstr>
      <vt:lpstr>Helping Children Learn</vt:lpstr>
      <vt:lpstr>Math</vt:lpstr>
      <vt:lpstr>Iseman &amp; Naglieri (2010)</vt:lpstr>
      <vt:lpstr>Design of the Study</vt:lpstr>
      <vt:lpstr>Instructional Sessions</vt:lpstr>
      <vt:lpstr>Planning Strategy Instruction</vt:lpstr>
      <vt:lpstr>Student Plans</vt:lpstr>
      <vt:lpstr>List of Strategies</vt:lpstr>
      <vt:lpstr>Worksheet Means and Effect Sizes for the Students with ADHD</vt:lpstr>
      <vt:lpstr>WJ Math Fluency Means and Effect Sizes for the Students with ADHD</vt:lpstr>
      <vt:lpstr>WIAT Numerical Operation Means and Effect Sizes for Students with ADHD</vt:lpstr>
      <vt:lpstr>Iseman (2005)</vt:lpstr>
      <vt:lpstr>One Year Follow-up</vt:lpstr>
      <vt:lpstr>Instructional Implications</vt:lpstr>
      <vt:lpstr>Frankie</vt:lpstr>
      <vt:lpstr>Frankie – Attention CW</vt:lpstr>
      <vt:lpstr>Frankie</vt:lpstr>
      <vt:lpstr>Frankie</vt:lpstr>
      <vt:lpstr>Frankie</vt:lpstr>
      <vt:lpstr>Frankie Discrepancy Consistency Results</vt:lpstr>
      <vt:lpstr>Frankie</vt:lpstr>
      <vt:lpstr>Frankie</vt:lpstr>
      <vt:lpstr>What Should Teacher s&amp; Parents do?</vt:lpstr>
      <vt:lpstr>Frankie</vt:lpstr>
      <vt:lpstr>Frankie - Intervention</vt:lpstr>
      <vt:lpstr>Frankie - Intervention</vt:lpstr>
      <vt:lpstr>Frankie - Intervention</vt:lpstr>
      <vt:lpstr>Frankie - Intervention</vt:lpstr>
      <vt:lpstr>Frankie - Intervention</vt:lpstr>
      <vt:lpstr>Mastropieri &amp; Scruggs (1991)</vt:lpstr>
      <vt:lpstr>Frankie</vt:lpstr>
      <vt:lpstr>Frankie - Use Planning Strength</vt:lpstr>
      <vt:lpstr>Frankie - Use Planning Strength</vt:lpstr>
      <vt:lpstr>Jeremy</vt:lpstr>
      <vt:lpstr>Jeremy</vt:lpstr>
      <vt:lpstr>Jeremy</vt:lpstr>
      <vt:lpstr>Jeremy</vt:lpstr>
      <vt:lpstr>Jeremy</vt:lpstr>
      <vt:lpstr>Jeremy</vt:lpstr>
      <vt:lpstr>Jeremy</vt:lpstr>
      <vt:lpstr>Conclusions</vt:lpstr>
      <vt:lpstr>Conclusions</vt:lpstr>
      <vt:lpstr>Conclusions</vt:lpstr>
    </vt:vector>
  </TitlesOfParts>
  <Company>Ohio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Intelligence &amp; IQ Testing</dc:title>
  <dc:creator>Jack A. Naglieri, PhD</dc:creator>
  <cp:lastModifiedBy>Jack Naglieri</cp:lastModifiedBy>
  <cp:revision>977</cp:revision>
  <cp:lastPrinted>1999-03-24T17:09:59Z</cp:lastPrinted>
  <dcterms:created xsi:type="dcterms:W3CDTF">1997-09-12T16:52:38Z</dcterms:created>
  <dcterms:modified xsi:type="dcterms:W3CDTF">2019-02-14T19:20:00Z</dcterms:modified>
</cp:coreProperties>
</file>