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1"/>
  </p:notesMasterIdLst>
  <p:handoutMasterIdLst>
    <p:handoutMasterId r:id="rId42"/>
  </p:handoutMasterIdLst>
  <p:sldIdLst>
    <p:sldId id="282" r:id="rId5"/>
    <p:sldId id="292" r:id="rId6"/>
    <p:sldId id="348" r:id="rId7"/>
    <p:sldId id="291" r:id="rId8"/>
    <p:sldId id="313" r:id="rId9"/>
    <p:sldId id="300" r:id="rId10"/>
    <p:sldId id="298" r:id="rId11"/>
    <p:sldId id="301" r:id="rId12"/>
    <p:sldId id="302" r:id="rId13"/>
    <p:sldId id="303" r:id="rId14"/>
    <p:sldId id="304" r:id="rId15"/>
    <p:sldId id="315" r:id="rId16"/>
    <p:sldId id="349" r:id="rId17"/>
    <p:sldId id="354" r:id="rId18"/>
    <p:sldId id="293" r:id="rId19"/>
    <p:sldId id="260" r:id="rId20"/>
    <p:sldId id="305" r:id="rId21"/>
    <p:sldId id="257" r:id="rId22"/>
    <p:sldId id="306" r:id="rId23"/>
    <p:sldId id="258" r:id="rId24"/>
    <p:sldId id="307" r:id="rId25"/>
    <p:sldId id="259" r:id="rId26"/>
    <p:sldId id="308" r:id="rId27"/>
    <p:sldId id="265" r:id="rId28"/>
    <p:sldId id="309" r:id="rId29"/>
    <p:sldId id="261" r:id="rId30"/>
    <p:sldId id="310" r:id="rId31"/>
    <p:sldId id="263" r:id="rId32"/>
    <p:sldId id="311" r:id="rId33"/>
    <p:sldId id="264" r:id="rId34"/>
    <p:sldId id="312" r:id="rId35"/>
    <p:sldId id="352" r:id="rId36"/>
    <p:sldId id="353" r:id="rId37"/>
    <p:sldId id="350" r:id="rId38"/>
    <p:sldId id="351" r:id="rId39"/>
    <p:sldId id="35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B47D13-DC35-440B-A145-7D8FD567D6DB}" v="263" dt="2020-12-16T22:51:04.317"/>
  </p1510:revLst>
</p1510:revInfo>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631" autoAdjust="0"/>
  </p:normalViewPr>
  <p:slideViewPr>
    <p:cSldViewPr snapToGrid="0">
      <p:cViewPr>
        <p:scale>
          <a:sx n="75" d="100"/>
          <a:sy n="75" d="100"/>
        </p:scale>
        <p:origin x="2112" y="93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0" d="100"/>
          <a:sy n="60" d="100"/>
        </p:scale>
        <p:origin x="242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7-03T01:09:02.784" idx="1">
    <p:pos x="10" y="10"/>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12/16/2020</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12/16/2020</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1</a:t>
            </a:fld>
            <a:endParaRPr lang="en-US" noProof="0"/>
          </a:p>
        </p:txBody>
      </p:sp>
    </p:spTree>
    <p:extLst>
      <p:ext uri="{BB962C8B-B14F-4D97-AF65-F5344CB8AC3E}">
        <p14:creationId xmlns:p14="http://schemas.microsoft.com/office/powerpoint/2010/main" val="38615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2</a:t>
            </a:fld>
            <a:endParaRPr lang="en-US" noProof="0"/>
          </a:p>
        </p:txBody>
      </p:sp>
    </p:spTree>
    <p:extLst>
      <p:ext uri="{BB962C8B-B14F-4D97-AF65-F5344CB8AC3E}">
        <p14:creationId xmlns:p14="http://schemas.microsoft.com/office/powerpoint/2010/main" val="2457486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4</a:t>
            </a:fld>
            <a:endParaRPr lang="en-US" noProof="0"/>
          </a:p>
        </p:txBody>
      </p:sp>
    </p:spTree>
    <p:extLst>
      <p:ext uri="{BB962C8B-B14F-4D97-AF65-F5344CB8AC3E}">
        <p14:creationId xmlns:p14="http://schemas.microsoft.com/office/powerpoint/2010/main" val="4007157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5</a:t>
            </a:fld>
            <a:endParaRPr lang="en-US" noProof="0"/>
          </a:p>
        </p:txBody>
      </p:sp>
    </p:spTree>
    <p:extLst>
      <p:ext uri="{BB962C8B-B14F-4D97-AF65-F5344CB8AC3E}">
        <p14:creationId xmlns:p14="http://schemas.microsoft.com/office/powerpoint/2010/main" val="2323814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8</a:t>
            </a:fld>
            <a:endParaRPr lang="en-US" noProof="0"/>
          </a:p>
        </p:txBody>
      </p:sp>
    </p:spTree>
    <p:extLst>
      <p:ext uri="{BB962C8B-B14F-4D97-AF65-F5344CB8AC3E}">
        <p14:creationId xmlns:p14="http://schemas.microsoft.com/office/powerpoint/2010/main" val="174444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10</a:t>
            </a:fld>
            <a:endParaRPr lang="en-US" noProof="0"/>
          </a:p>
        </p:txBody>
      </p:sp>
    </p:spTree>
    <p:extLst>
      <p:ext uri="{BB962C8B-B14F-4D97-AF65-F5344CB8AC3E}">
        <p14:creationId xmlns:p14="http://schemas.microsoft.com/office/powerpoint/2010/main" val="1971898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12</a:t>
            </a:fld>
            <a:endParaRPr lang="en-US" noProof="0"/>
          </a:p>
        </p:txBody>
      </p:sp>
    </p:spTree>
    <p:extLst>
      <p:ext uri="{BB962C8B-B14F-4D97-AF65-F5344CB8AC3E}">
        <p14:creationId xmlns:p14="http://schemas.microsoft.com/office/powerpoint/2010/main" val="2848316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15</a:t>
            </a:fld>
            <a:endParaRPr lang="en-US" noProof="0"/>
          </a:p>
        </p:txBody>
      </p:sp>
    </p:spTree>
    <p:extLst>
      <p:ext uri="{BB962C8B-B14F-4D97-AF65-F5344CB8AC3E}">
        <p14:creationId xmlns:p14="http://schemas.microsoft.com/office/powerpoint/2010/main" val="58919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Imag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tx1"/>
                </a:solidFill>
                <a:latin typeface="+mj-lt"/>
              </a:defRPr>
            </a:lvl1pPr>
          </a:lstStyle>
          <a:p>
            <a:r>
              <a:rPr lang="en-US"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11904" y="4650539"/>
            <a:ext cx="3401478" cy="1192038"/>
          </a:xfrm>
          <a:solidFill>
            <a:schemeClr val="tx1"/>
          </a:solidFill>
        </p:spPr>
        <p:txBody>
          <a:bodyPr lIns="252000" tIns="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916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3572900" y="1511476"/>
            <a:ext cx="2916000" cy="467924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6713800" y="1511475"/>
            <a:ext cx="2916000"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1764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290450" y="1512000"/>
            <a:ext cx="1764000"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148900" y="1512000"/>
            <a:ext cx="1764000"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007350" y="1507535"/>
            <a:ext cx="1764000"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7865800" y="1507535"/>
            <a:ext cx="1764000" cy="468371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B5A8293F-A5B5-4FCC-BF27-A25B1BAFF245}"/>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1" y="1008000"/>
            <a:ext cx="9198116"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E801980-CBAE-4A50-886D-54D7BB2E19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DF756E-F310-4229-ACDD-055D299A95FB}"/>
              </a:ext>
            </a:extLst>
          </p:cNvPr>
          <p:cNvSpPr/>
          <p:nvPr userDrawn="1"/>
        </p:nvSpPr>
        <p:spPr>
          <a:xfrm>
            <a:off x="6297105" y="424206"/>
            <a:ext cx="5505254" cy="57314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9" name="Subtitle 2">
            <a:extLst>
              <a:ext uri="{FF2B5EF4-FFF2-40B4-BE49-F238E27FC236}">
                <a16:creationId xmlns:a16="http://schemas.microsoft.com/office/drawing/2014/main" id="{07666241-4AF6-458A-A571-6C6C291D72F1}"/>
              </a:ext>
            </a:extLst>
          </p:cNvPr>
          <p:cNvSpPr>
            <a:spLocks noGrp="1"/>
          </p:cNvSpPr>
          <p:nvPr>
            <p:ph type="subTitle" idx="1"/>
          </p:nvPr>
        </p:nvSpPr>
        <p:spPr>
          <a:xfrm>
            <a:off x="6532775" y="3639199"/>
            <a:ext cx="5053936"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Title 5">
            <a:extLst>
              <a:ext uri="{FF2B5EF4-FFF2-40B4-BE49-F238E27FC236}">
                <a16:creationId xmlns:a16="http://schemas.microsoft.com/office/drawing/2014/main" id="{6F4F2BBF-F210-4954-9C73-A0030AACDDFE}"/>
              </a:ext>
            </a:extLst>
          </p:cNvPr>
          <p:cNvSpPr>
            <a:spLocks noGrp="1"/>
          </p:cNvSpPr>
          <p:nvPr>
            <p:ph type="title" hasCustomPrompt="1"/>
          </p:nvPr>
        </p:nvSpPr>
        <p:spPr>
          <a:xfrm>
            <a:off x="6532775" y="993303"/>
            <a:ext cx="5053936" cy="2513468"/>
          </a:xfrm>
        </p:spPr>
        <p:txBody>
          <a:bodyPr/>
          <a:lstStyle>
            <a:lvl1pPr>
              <a:defRPr sz="5400" cap="none">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227779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Content Placeholder 2">
            <a:extLst>
              <a:ext uri="{FF2B5EF4-FFF2-40B4-BE49-F238E27FC236}">
                <a16:creationId xmlns:a16="http://schemas.microsoft.com/office/drawing/2014/main" id="{FD1EE834-4B70-4715-8346-1C0298347EE0}"/>
              </a:ext>
            </a:extLst>
          </p:cNvPr>
          <p:cNvSpPr>
            <a:spLocks noGrp="1"/>
          </p:cNvSpPr>
          <p:nvPr>
            <p:ph idx="1" hasCustomPrompt="1"/>
          </p:nvPr>
        </p:nvSpPr>
        <p:spPr>
          <a:xfrm>
            <a:off x="432000" y="1046375"/>
            <a:ext cx="9198000" cy="51305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80088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Content Placeholder 2">
            <a:extLst>
              <a:ext uri="{FF2B5EF4-FFF2-40B4-BE49-F238E27FC236}">
                <a16:creationId xmlns:a16="http://schemas.microsoft.com/office/drawing/2014/main" id="{EAE43F4C-1A64-4197-A44B-E6EB874E243B}"/>
              </a:ext>
            </a:extLst>
          </p:cNvPr>
          <p:cNvSpPr>
            <a:spLocks noGrp="1"/>
          </p:cNvSpPr>
          <p:nvPr>
            <p:ph sz="half" idx="1" hasCustomPrompt="1"/>
          </p:nvPr>
        </p:nvSpPr>
        <p:spPr>
          <a:xfrm>
            <a:off x="432000" y="1046376"/>
            <a:ext cx="4435831" cy="51305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a:extLst>
              <a:ext uri="{FF2B5EF4-FFF2-40B4-BE49-F238E27FC236}">
                <a16:creationId xmlns:a16="http://schemas.microsoft.com/office/drawing/2014/main" id="{D7B3F5B8-DC28-4878-AC9F-D434D7542D8F}"/>
              </a:ext>
            </a:extLst>
          </p:cNvPr>
          <p:cNvSpPr>
            <a:spLocks noGrp="1"/>
          </p:cNvSpPr>
          <p:nvPr>
            <p:ph sz="half" idx="2" hasCustomPrompt="1"/>
          </p:nvPr>
        </p:nvSpPr>
        <p:spPr>
          <a:xfrm>
            <a:off x="5194169" y="1046376"/>
            <a:ext cx="4435831" cy="51305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57439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Text Placeholder 2">
            <a:extLst>
              <a:ext uri="{FF2B5EF4-FFF2-40B4-BE49-F238E27FC236}">
                <a16:creationId xmlns:a16="http://schemas.microsoft.com/office/drawing/2014/main" id="{CB97B01E-88B2-448F-BD96-A1AAFA39AC1E}"/>
              </a:ext>
            </a:extLst>
          </p:cNvPr>
          <p:cNvSpPr>
            <a:spLocks noGrp="1"/>
          </p:cNvSpPr>
          <p:nvPr>
            <p:ph type="body" idx="1" hasCustomPrompt="1"/>
          </p:nvPr>
        </p:nvSpPr>
        <p:spPr>
          <a:xfrm>
            <a:off x="432000" y="1068420"/>
            <a:ext cx="4434840" cy="823912"/>
          </a:xfrm>
          <a:solidFill>
            <a:schemeClr val="tx1"/>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Text Placeholder 4">
            <a:extLst>
              <a:ext uri="{FF2B5EF4-FFF2-40B4-BE49-F238E27FC236}">
                <a16:creationId xmlns:a16="http://schemas.microsoft.com/office/drawing/2014/main" id="{40BADDE2-4EE6-41B4-804C-EBF680128B40}"/>
              </a:ext>
            </a:extLst>
          </p:cNvPr>
          <p:cNvSpPr>
            <a:spLocks noGrp="1"/>
          </p:cNvSpPr>
          <p:nvPr>
            <p:ph type="body" sz="quarter" idx="3" hasCustomPrompt="1"/>
          </p:nvPr>
        </p:nvSpPr>
        <p:spPr>
          <a:xfrm>
            <a:off x="5195160" y="1068420"/>
            <a:ext cx="4434840" cy="823912"/>
          </a:xfrm>
          <a:solidFill>
            <a:schemeClr val="tx1"/>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9" name="Content Placeholder 3">
            <a:extLst>
              <a:ext uri="{FF2B5EF4-FFF2-40B4-BE49-F238E27FC236}">
                <a16:creationId xmlns:a16="http://schemas.microsoft.com/office/drawing/2014/main" id="{BB0A14E0-899D-4594-BC9E-AE89BF0D3AB7}"/>
              </a:ext>
            </a:extLst>
          </p:cNvPr>
          <p:cNvSpPr>
            <a:spLocks noGrp="1"/>
          </p:cNvSpPr>
          <p:nvPr>
            <p:ph sz="half" idx="2" hasCustomPrompt="1"/>
          </p:nvPr>
        </p:nvSpPr>
        <p:spPr>
          <a:xfrm>
            <a:off x="432001" y="2096752"/>
            <a:ext cx="4434840" cy="409291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5">
            <a:extLst>
              <a:ext uri="{FF2B5EF4-FFF2-40B4-BE49-F238E27FC236}">
                <a16:creationId xmlns:a16="http://schemas.microsoft.com/office/drawing/2014/main" id="{2C699014-D902-4E9A-80CD-8D2BCFE67097}"/>
              </a:ext>
            </a:extLst>
          </p:cNvPr>
          <p:cNvSpPr>
            <a:spLocks noGrp="1"/>
          </p:cNvSpPr>
          <p:nvPr>
            <p:ph sz="quarter" idx="4" hasCustomPrompt="1"/>
          </p:nvPr>
        </p:nvSpPr>
        <p:spPr>
          <a:xfrm>
            <a:off x="5195160" y="2096752"/>
            <a:ext cx="4434840" cy="409291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6346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anchor="b"/>
          <a:lstStyle>
            <a:lvl1pPr>
              <a:defRPr sz="2800"/>
            </a:lvl1pPr>
          </a:lstStyle>
          <a:p>
            <a:r>
              <a:rPr lang="en-US" noProof="0"/>
              <a:t>Click to edit Master title style</a:t>
            </a:r>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hasCustomPrompt="1"/>
          </p:nvPr>
        </p:nvSpPr>
        <p:spPr>
          <a:xfrm>
            <a:off x="432001" y="2057400"/>
            <a:ext cx="3159612" cy="4126584"/>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Content Placeholder 2">
            <a:extLst>
              <a:ext uri="{FF2B5EF4-FFF2-40B4-BE49-F238E27FC236}">
                <a16:creationId xmlns:a16="http://schemas.microsoft.com/office/drawing/2014/main" id="{79F53EF1-D412-467C-B7CE-30536F140AE1}"/>
              </a:ext>
            </a:extLst>
          </p:cNvPr>
          <p:cNvSpPr>
            <a:spLocks noGrp="1"/>
          </p:cNvSpPr>
          <p:nvPr>
            <p:ph idx="1" hasCustomPrompt="1"/>
          </p:nvPr>
        </p:nvSpPr>
        <p:spPr>
          <a:xfrm>
            <a:off x="3770722" y="457201"/>
            <a:ext cx="6023727" cy="5726784"/>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72000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anchor="b"/>
          <a:lstStyle>
            <a:lvl1pPr>
              <a:defRPr sz="2800"/>
            </a:lvl1pPr>
          </a:lstStyle>
          <a:p>
            <a:r>
              <a:rPr lang="en-US" noProof="0"/>
              <a:t>Click to edit Master title style</a:t>
            </a:r>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hasCustomPrompt="1"/>
          </p:nvPr>
        </p:nvSpPr>
        <p:spPr>
          <a:xfrm>
            <a:off x="432001" y="2057400"/>
            <a:ext cx="3159612" cy="4126584"/>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2" name="Picture Placeholder 2">
            <a:extLst>
              <a:ext uri="{FF2B5EF4-FFF2-40B4-BE49-F238E27FC236}">
                <a16:creationId xmlns:a16="http://schemas.microsoft.com/office/drawing/2014/main" id="{10319378-269C-406E-9B84-FCF22DA02EFF}"/>
              </a:ext>
            </a:extLst>
          </p:cNvPr>
          <p:cNvSpPr>
            <a:spLocks noGrp="1"/>
          </p:cNvSpPr>
          <p:nvPr>
            <p:ph type="pic" idx="1"/>
          </p:nvPr>
        </p:nvSpPr>
        <p:spPr>
          <a:xfrm>
            <a:off x="3788021" y="457201"/>
            <a:ext cx="5949868" cy="57267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02147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377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bwMode="auto">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bg1"/>
                </a:solidFill>
                <a:latin typeface="+mj-lt"/>
              </a:defRPr>
            </a:lvl1pPr>
          </a:lstStyle>
          <a:p>
            <a:r>
              <a:rPr lang="en-US"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18115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2310D190-B83D-438A-91BC-470C41B22A29}"/>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Large Image">
    <p:bg>
      <p:bgPr>
        <a:solidFill>
          <a:schemeClr val="bg1"/>
        </a:solidFill>
        <a:effectLst/>
      </p:bgPr>
    </p:bg>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069FFAE5-B16E-4571-88F7-52FA5354B1A1}"/>
              </a:ext>
            </a:extLst>
          </p:cNvPr>
          <p:cNvSpPr>
            <a:spLocks noGrp="1"/>
          </p:cNvSpPr>
          <p:nvPr>
            <p:ph type="pic" sz="quarter" idx="13" hasCustomPrompt="1"/>
          </p:nvPr>
        </p:nvSpPr>
        <p:spPr>
          <a:xfrm>
            <a:off x="69273" y="63691"/>
            <a:ext cx="9911201" cy="6727346"/>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bg1"/>
                </a:solidFill>
                <a:latin typeface="+mj-lt"/>
              </a:defRPr>
            </a:lvl1pPr>
          </a:lstStyle>
          <a:p>
            <a:r>
              <a:rPr lang="en-US"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409473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8" name="Picture Placeholder 1">
            <a:extLst>
              <a:ext uri="{FF2B5EF4-FFF2-40B4-BE49-F238E27FC236}">
                <a16:creationId xmlns:a16="http://schemas.microsoft.com/office/drawing/2014/main" id="{1599E2D7-24B3-4D66-9AFB-83C1AEC4DBBB}"/>
              </a:ext>
            </a:extLst>
          </p:cNvPr>
          <p:cNvSpPr>
            <a:spLocks noGrp="1"/>
          </p:cNvSpPr>
          <p:nvPr>
            <p:ph type="pic" sz="quarter" idx="33" hasCustomPrompt="1"/>
          </p:nvPr>
        </p:nvSpPr>
        <p:spPr>
          <a:xfrm>
            <a:off x="9980476" y="0"/>
            <a:ext cx="2211524" cy="6192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445086" y="1807950"/>
            <a:ext cx="5184913" cy="432000"/>
          </a:xfrm>
        </p:spPr>
        <p:txBody>
          <a:bodyPr/>
          <a:lstStyle>
            <a:lvl1pPr algn="r">
              <a:defRPr>
                <a:solidFill>
                  <a:schemeClr val="tx1"/>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444886" y="2383950"/>
            <a:ext cx="5184913" cy="360000"/>
          </a:xfrm>
        </p:spPr>
        <p:txBody>
          <a:bodyPr/>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445000" y="2908300"/>
            <a:ext cx="5184800" cy="3283700"/>
          </a:xfrm>
          <a:solidFill>
            <a:schemeClr val="bg1"/>
          </a:solidFill>
        </p:spPr>
        <p:txBody>
          <a:bodyPr lIns="180000" tIns="252000" rIns="25200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23393" y="1343906"/>
            <a:ext cx="3736800" cy="3933645"/>
          </a:xfrm>
          <a:solidFill>
            <a:schemeClr val="bg1"/>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a:lstStyle/>
          <a:p>
            <a:fld id="{19B51A1E-902D-48AF-9020-955120F399B6}" type="slidenum">
              <a:rPr lang="en-US" noProof="0" smtClean="0"/>
              <a:pPr/>
              <a:t>‹#›</a:t>
            </a:fld>
            <a:endParaRPr lang="en-US" noProof="0" dirty="0"/>
          </a:p>
        </p:txBody>
      </p:sp>
      <p:sp>
        <p:nvSpPr>
          <p:cNvPr id="9" name="Picture Placeholder 6">
            <a:extLst>
              <a:ext uri="{FF2B5EF4-FFF2-40B4-BE49-F238E27FC236}">
                <a16:creationId xmlns:a16="http://schemas.microsoft.com/office/drawing/2014/main" id="{492C2A1D-F7BD-46B6-BC01-15D365ACD50B}"/>
              </a:ext>
            </a:extLst>
          </p:cNvPr>
          <p:cNvSpPr>
            <a:spLocks noGrp="1"/>
          </p:cNvSpPr>
          <p:nvPr>
            <p:ph type="pic" sz="quarter" idx="14" hasCustomPrompt="1"/>
          </p:nvPr>
        </p:nvSpPr>
        <p:spPr>
          <a:xfrm>
            <a:off x="7560193" y="1344803"/>
            <a:ext cx="3737526" cy="3933645"/>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6" name="Title 5">
            <a:extLst>
              <a:ext uri="{FF2B5EF4-FFF2-40B4-BE49-F238E27FC236}">
                <a16:creationId xmlns:a16="http://schemas.microsoft.com/office/drawing/2014/main" id="{7F4F1543-153D-4F77-A4A9-C9BBA1C2052E}"/>
              </a:ext>
            </a:extLst>
          </p:cNvPr>
          <p:cNvSpPr>
            <a:spLocks noGrp="1"/>
          </p:cNvSpPr>
          <p:nvPr>
            <p:ph type="title"/>
          </p:nvPr>
        </p:nvSpPr>
        <p:spPr>
          <a:xfrm>
            <a:off x="432000" y="432000"/>
            <a:ext cx="9131100" cy="432000"/>
          </a:xfrm>
        </p:spPr>
        <p:txBody>
          <a:bodyPr/>
          <a:lstStyle/>
          <a:p>
            <a:r>
              <a:rPr lang="en-US" noProof="0"/>
              <a:t>Click to edit Master title style</a:t>
            </a:r>
          </a:p>
        </p:txBody>
      </p:sp>
      <p:sp>
        <p:nvSpPr>
          <p:cNvPr id="11" name="Subtitle 2">
            <a:extLst>
              <a:ext uri="{FF2B5EF4-FFF2-40B4-BE49-F238E27FC236}">
                <a16:creationId xmlns:a16="http://schemas.microsoft.com/office/drawing/2014/main" id="{9FAA210E-391A-499A-89D5-F222045FD1A4}"/>
              </a:ext>
            </a:extLst>
          </p:cNvPr>
          <p:cNvSpPr>
            <a:spLocks noGrp="1"/>
          </p:cNvSpPr>
          <p:nvPr>
            <p:ph type="body" sz="quarter" idx="32" hasCustomPrompt="1"/>
          </p:nvPr>
        </p:nvSpPr>
        <p:spPr>
          <a:xfrm>
            <a:off x="431800" y="1008000"/>
            <a:ext cx="68959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34719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432296"/>
            <a:ext cx="4500000" cy="527076"/>
          </a:xfrm>
          <a:solidFill>
            <a:schemeClr val="tx1"/>
          </a:solidFill>
        </p:spPr>
        <p:txBody>
          <a:bodyPr lIns="180000" tIns="3600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4500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5129800" y="1433105"/>
            <a:ext cx="4500000" cy="525283"/>
          </a:xfrm>
          <a:solidFill>
            <a:schemeClr val="tx1"/>
          </a:solidFill>
        </p:spPr>
        <p:txBody>
          <a:bodyPr lIns="180000" tIns="36000" anchor="ctr"/>
          <a:lstStyle>
            <a:lvl1pPr marL="0" indent="0">
              <a:buNone/>
              <a:defRPr sz="2400" b="1" spc="-150">
                <a:solidFill>
                  <a:schemeClr val="bg1"/>
                </a:solidFill>
                <a:latin typeface="+mj-lt"/>
              </a:defRPr>
            </a:lvl1pPr>
          </a:lstStyle>
          <a:p>
            <a:pPr lvl="0"/>
            <a:r>
              <a:rPr lang="en-US" noProof="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5129800" y="2020359"/>
            <a:ext cx="4500000" cy="417089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75314" y="5096632"/>
            <a:ext cx="2028686" cy="1094618"/>
          </a:xfrm>
        </p:spPr>
        <p:txBody>
          <a:bodyPr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16EFF903-F1F3-440A-B12C-9FD51606B03D}"/>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174360" y="2112793"/>
            <a:ext cx="6798250" cy="1674470"/>
          </a:xfrm>
        </p:spPr>
        <p:txBody>
          <a:bodyPr anchor="ctr"/>
          <a:lstStyle>
            <a:lvl1pPr algn="ctr">
              <a:lnSpc>
                <a:spcPct val="100000"/>
              </a:lnSpc>
              <a:defRPr sz="6000" b="1" cap="all" spc="-300" baseline="0">
                <a:solidFill>
                  <a:schemeClr val="tx1"/>
                </a:solidFill>
                <a:latin typeface="+mj-lt"/>
              </a:defRPr>
            </a:lvl1pPr>
          </a:lstStyle>
          <a:p>
            <a:r>
              <a:rPr lang="en-US" noProof="0"/>
              <a:t>Thank you</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Text Placeholder 5">
            <a:extLst>
              <a:ext uri="{FF2B5EF4-FFF2-40B4-BE49-F238E27FC236}">
                <a16:creationId xmlns:a16="http://schemas.microsoft.com/office/drawing/2014/main" id="{CA3EFDD3-A9D2-4EB6-BB2A-F6999D9F7EA6}"/>
              </a:ext>
            </a:extLst>
          </p:cNvPr>
          <p:cNvSpPr>
            <a:spLocks noGrp="1"/>
          </p:cNvSpPr>
          <p:nvPr>
            <p:ph type="body" sz="quarter" idx="15" hasCustomPrompt="1"/>
          </p:nvPr>
        </p:nvSpPr>
        <p:spPr>
          <a:xfrm>
            <a:off x="2174361" y="4035727"/>
            <a:ext cx="3329850" cy="382887"/>
          </a:xfrm>
        </p:spPr>
        <p:txBody>
          <a:bodyPr/>
          <a:lstStyle>
            <a:lvl1pPr marL="0" indent="0" algn="r">
              <a:buNone/>
              <a:defRPr sz="2400"/>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2" name="Text Placeholder 6">
            <a:extLst>
              <a:ext uri="{FF2B5EF4-FFF2-40B4-BE49-F238E27FC236}">
                <a16:creationId xmlns:a16="http://schemas.microsoft.com/office/drawing/2014/main" id="{261ED1F7-B623-43D9-9BDA-8808C5CFAFFB}"/>
              </a:ext>
            </a:extLst>
          </p:cNvPr>
          <p:cNvSpPr>
            <a:spLocks noGrp="1"/>
          </p:cNvSpPr>
          <p:nvPr>
            <p:ph type="body" sz="quarter" idx="16" hasCustomPrompt="1"/>
          </p:nvPr>
        </p:nvSpPr>
        <p:spPr>
          <a:xfrm>
            <a:off x="6062268" y="4150118"/>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3" name="Text Placeholder 7">
            <a:extLst>
              <a:ext uri="{FF2B5EF4-FFF2-40B4-BE49-F238E27FC236}">
                <a16:creationId xmlns:a16="http://schemas.microsoft.com/office/drawing/2014/main" id="{E27366FC-4115-4122-9CE2-5FA9D424AD51}"/>
              </a:ext>
            </a:extLst>
          </p:cNvPr>
          <p:cNvSpPr>
            <a:spLocks noGrp="1"/>
          </p:cNvSpPr>
          <p:nvPr>
            <p:ph type="body" sz="quarter" idx="17" hasCustomPrompt="1"/>
          </p:nvPr>
        </p:nvSpPr>
        <p:spPr>
          <a:xfrm>
            <a:off x="6062268" y="4540691"/>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4" name="Text Placeholder 8">
            <a:extLst>
              <a:ext uri="{FF2B5EF4-FFF2-40B4-BE49-F238E27FC236}">
                <a16:creationId xmlns:a16="http://schemas.microsoft.com/office/drawing/2014/main" id="{DEB36829-2F8B-4E22-AB6D-4111D18AF847}"/>
              </a:ext>
            </a:extLst>
          </p:cNvPr>
          <p:cNvSpPr>
            <a:spLocks noGrp="1"/>
          </p:cNvSpPr>
          <p:nvPr>
            <p:ph type="body" sz="quarter" idx="18" hasCustomPrompt="1"/>
          </p:nvPr>
        </p:nvSpPr>
        <p:spPr>
          <a:xfrm>
            <a:off x="6062268" y="4931263"/>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Tree>
    <p:extLst>
      <p:ext uri="{BB962C8B-B14F-4D97-AF65-F5344CB8AC3E}">
        <p14:creationId xmlns:p14="http://schemas.microsoft.com/office/powerpoint/2010/main" val="318901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1" y="1008000"/>
            <a:ext cx="9198116"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3442953D-28FC-41B5-A1BB-BB3BA7CA40B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C8D0EF-1DB6-4ADC-8F31-5AE53BF5EAF4}"/>
              </a:ext>
            </a:extLst>
          </p:cNvPr>
          <p:cNvSpPr/>
          <p:nvPr userDrawn="1"/>
        </p:nvSpPr>
        <p:spPr>
          <a:xfrm>
            <a:off x="69274" y="66963"/>
            <a:ext cx="9911201" cy="672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62F208ED-79A0-4B2C-A5EE-9D27466BCA3F}"/>
              </a:ext>
            </a:extLst>
          </p:cNvPr>
          <p:cNvSpPr/>
          <p:nvPr userDrawn="1"/>
        </p:nvSpPr>
        <p:spPr>
          <a:xfrm>
            <a:off x="11407775" y="6356350"/>
            <a:ext cx="784225"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9198116"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9198116"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56350"/>
            <a:ext cx="4114800" cy="365125"/>
          </a:xfrm>
          <a:prstGeom prst="rect">
            <a:avLst/>
          </a:prstGeom>
        </p:spPr>
        <p:txBody>
          <a:bodyPr vert="horz" lIns="0" tIns="0" rIns="0" bIns="0" rtlCol="0" anchor="ctr"/>
          <a:lstStyle>
            <a:lvl1pPr algn="l">
              <a:defRPr sz="1200" i="1">
                <a:solidFill>
                  <a:schemeClr val="tx1">
                    <a:lumMod val="75000"/>
                    <a:lumOff val="25000"/>
                  </a:schemeClr>
                </a:solidFill>
                <a:latin typeface="Times New Roman" panose="02020603050405020304" pitchFamily="18" charset="0"/>
                <a:cs typeface="Times New Roman" panose="02020603050405020304" pitchFamily="18" charset="0"/>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47502" y="6401750"/>
            <a:ext cx="278418" cy="274324"/>
          </a:xfrm>
          <a:prstGeom prst="rect">
            <a:avLst/>
          </a:prstGeom>
        </p:spPr>
        <p:txBody>
          <a:bodyPr vert="horz" lIns="0" tIns="0" rIns="0" bIns="0" rtlCol="0" anchor="ctr"/>
          <a:lstStyle>
            <a:lvl1pPr algn="ctr">
              <a:defRPr sz="1200" i="1">
                <a:solidFill>
                  <a:schemeClr val="bg1"/>
                </a:solidFill>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9630116" y="6346108"/>
            <a:ext cx="1662546" cy="404658"/>
          </a:xfrm>
          <a:prstGeom prst="rect">
            <a:avLst/>
          </a:prstGeom>
          <a:noFill/>
        </p:spPr>
        <p:txBody>
          <a:bodyPr wrap="square" lIns="0" tIns="36000" rIns="0" bIns="0" rtlCol="0">
            <a:spAutoFit/>
          </a:bodyPr>
          <a:lstStyle/>
          <a:p>
            <a:pPr algn="r">
              <a:lnSpc>
                <a:spcPts val="1400"/>
              </a:lnSpc>
            </a:pPr>
            <a:r>
              <a:rPr lang="en-US" sz="1600" b="1" spc="-100" baseline="0" noProof="0" dirty="0">
                <a:solidFill>
                  <a:schemeClr val="tx1">
                    <a:lumMod val="50000"/>
                    <a:lumOff val="50000"/>
                  </a:schemeClr>
                </a:solidFill>
                <a:latin typeface="Corbel" panose="020B0503020204020204" pitchFamily="34" charset="0"/>
              </a:rPr>
              <a:t>WOODGROVE</a:t>
            </a:r>
            <a:r>
              <a:rPr lang="en-US" sz="1600" b="1" spc="-100" baseline="0" noProof="0" dirty="0">
                <a:solidFill>
                  <a:schemeClr val="accent1"/>
                </a:solidFill>
                <a:latin typeface="Corbel" panose="020B0503020204020204" pitchFamily="34" charset="0"/>
              </a:rPr>
              <a:t> </a:t>
            </a:r>
            <a:r>
              <a:rPr lang="en-US" sz="1600" b="1" spc="-100" baseline="0" noProof="0" dirty="0">
                <a:solidFill>
                  <a:schemeClr val="tx1"/>
                </a:solidFill>
                <a:latin typeface="Corbel" panose="020B0503020204020204" pitchFamily="34" charset="0"/>
              </a:rPr>
              <a:t>BANK</a:t>
            </a:r>
          </a:p>
        </p:txBody>
      </p:sp>
      <p:sp>
        <p:nvSpPr>
          <p:cNvPr id="8" name="Rectangle 7">
            <a:extLst>
              <a:ext uri="{FF2B5EF4-FFF2-40B4-BE49-F238E27FC236}">
                <a16:creationId xmlns:a16="http://schemas.microsoft.com/office/drawing/2014/main" id="{6B322F68-670D-45A0-A54F-7E70BCEAED3F}"/>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E69B5F15-353A-4344-8D61-F4E25AA9FB6C}"/>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2FA0C0AA-FCE8-4A7F-928A-54C96BBA9053}"/>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5" r:id="rId5"/>
    <p:sldLayoutId id="2147483659" r:id="rId6"/>
    <p:sldLayoutId id="2147483660" r:id="rId7"/>
    <p:sldLayoutId id="2147483664" r:id="rId8"/>
    <p:sldLayoutId id="2147483650" r:id="rId9"/>
    <p:sldLayoutId id="2147483656" r:id="rId10"/>
    <p:sldLayoutId id="2147483657" r:id="rId11"/>
    <p:sldLayoutId id="2147483654" r:id="rId12"/>
    <p:sldLayoutId id="2147483666" r:id="rId13"/>
    <p:sldLayoutId id="2147483667" r:id="rId14"/>
    <p:sldLayoutId id="2147483668" r:id="rId15"/>
    <p:sldLayoutId id="2147483669" r:id="rId16"/>
    <p:sldLayoutId id="2147483670" r:id="rId17"/>
    <p:sldLayoutId id="2147483671" r:id="rId18"/>
    <p:sldLayoutId id="2147483672" r:id="rId19"/>
    <p:sldLayoutId id="2147483655" r:id="rId20"/>
  </p:sldLayoutIdLst>
  <p:hf hdr="0" ftr="0" dt="0"/>
  <p:txStyles>
    <p:titleStyle>
      <a:lvl1pPr algn="l" defTabSz="914400" rtl="0" eaLnBrk="1" latinLnBrk="0" hangingPunct="1">
        <a:lnSpc>
          <a:spcPct val="90000"/>
        </a:lnSpc>
        <a:spcBef>
          <a:spcPct val="0"/>
        </a:spcBef>
        <a:buNone/>
        <a:defRPr sz="3200" b="1" kern="1200" cap="all" spc="-15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comments" Target="../comments/commen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UHOgkDbVqc&amp;feature=youtu.be"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2F2BFDF-E9F2-4569-A9F2-E1FFCB7FB82D}"/>
              </a:ext>
            </a:extLst>
          </p:cNvPr>
          <p:cNvSpPr txBox="1"/>
          <p:nvPr/>
        </p:nvSpPr>
        <p:spPr>
          <a:xfrm>
            <a:off x="2811813" y="3443454"/>
            <a:ext cx="4434254" cy="513021"/>
          </a:xfrm>
          <a:prstGeom prst="rect">
            <a:avLst/>
          </a:prstGeom>
          <a:noFill/>
        </p:spPr>
        <p:txBody>
          <a:bodyPr wrap="square" lIns="0" tIns="36000" rIns="0" bIns="0" rtlCol="0">
            <a:spAutoFit/>
          </a:bodyPr>
          <a:lstStyle/>
          <a:p>
            <a:pPr algn="r">
              <a:lnSpc>
                <a:spcPts val="1400"/>
              </a:lnSpc>
            </a:pPr>
            <a:r>
              <a:rPr lang="en-US" sz="4800" b="1" spc="-100" baseline="0" dirty="0">
                <a:solidFill>
                  <a:schemeClr val="tx1">
                    <a:lumMod val="50000"/>
                    <a:lumOff val="50000"/>
                  </a:schemeClr>
                </a:solidFill>
                <a:latin typeface="Corbel" panose="020B0503020204020204" pitchFamily="34" charset="0"/>
              </a:rPr>
              <a:t>Jessie Venegas</a:t>
            </a:r>
            <a:br>
              <a:rPr lang="en-US" sz="4800" b="1" spc="-100" dirty="0">
                <a:solidFill>
                  <a:schemeClr val="accent1"/>
                </a:solidFill>
                <a:latin typeface="Corbel" panose="020B0503020204020204" pitchFamily="34" charset="0"/>
              </a:rPr>
            </a:br>
            <a:r>
              <a:rPr lang="en-US" sz="4800" b="1" spc="-100" dirty="0">
                <a:solidFill>
                  <a:schemeClr val="accent1"/>
                </a:solidFill>
                <a:latin typeface="Corbel" panose="020B0503020204020204" pitchFamily="34" charset="0"/>
              </a:rPr>
              <a:t> </a:t>
            </a:r>
            <a:endParaRPr lang="en-US" sz="4800" b="1" spc="-100" baseline="0" dirty="0">
              <a:solidFill>
                <a:schemeClr val="tx1"/>
              </a:solidFill>
              <a:latin typeface="Corbel" panose="020B0503020204020204" pitchFamily="34" charset="0"/>
            </a:endParaRPr>
          </a:p>
        </p:txBody>
      </p:sp>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p:txBody>
          <a:bodyPr/>
          <a:lstStyle/>
          <a:p>
            <a:r>
              <a:rPr lang="en-US" dirty="0"/>
              <a:t>A level Criminal Law</a:t>
            </a:r>
          </a:p>
        </p:txBody>
      </p:sp>
      <p:pic>
        <p:nvPicPr>
          <p:cNvPr id="7" name="Picture Placeholder 6" descr="Wood piece cut through the middle">
            <a:extLst>
              <a:ext uri="{FF2B5EF4-FFF2-40B4-BE49-F238E27FC236}">
                <a16:creationId xmlns:a16="http://schemas.microsoft.com/office/drawing/2014/main" id="{C0BA96B3-F713-41B0-A2E3-15E9039E474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9980476" y="0"/>
            <a:ext cx="2211524" cy="6858000"/>
          </a:xfrm>
        </p:spPr>
      </p:pic>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p:txBody>
          <a:bodyPr/>
          <a:lstStyle/>
          <a:p>
            <a:r>
              <a:rPr lang="en-US" dirty="0"/>
              <a:t>Property offences </a:t>
            </a:r>
          </a:p>
        </p:txBody>
      </p:sp>
      <p:pic>
        <p:nvPicPr>
          <p:cNvPr id="6" name="Picture 3" descr="&quot;Car Thief&quot; by Toa55 fdp.jpg">
            <a:extLst>
              <a:ext uri="{FF2B5EF4-FFF2-40B4-BE49-F238E27FC236}">
                <a16:creationId xmlns:a16="http://schemas.microsoft.com/office/drawing/2014/main" id="{296D597D-9A0D-4EF9-9AA5-E4FE0C6ED5EB}"/>
              </a:ext>
            </a:extLst>
          </p:cNvPr>
          <p:cNvPicPr>
            <a:picLocks noChangeAspect="1"/>
          </p:cNvPicPr>
          <p:nvPr/>
        </p:nvPicPr>
        <p:blipFill rotWithShape="1">
          <a:blip r:embed="rId4">
            <a:extLst>
              <a:ext uri="{28A0092B-C50C-407E-A947-70E740481C1C}">
                <a14:useLocalDpi xmlns:a14="http://schemas.microsoft.com/office/drawing/2010/main" val="0"/>
              </a:ext>
            </a:extLst>
          </a:blip>
          <a:srcRect r="1995" b="3"/>
          <a:stretch/>
        </p:blipFill>
        <p:spPr bwMode="auto">
          <a:xfrm>
            <a:off x="9980476" y="-1"/>
            <a:ext cx="3498301" cy="6857999"/>
          </a:xfrm>
          <a:custGeom>
            <a:avLst/>
            <a:gdLst/>
            <a:ahLst/>
            <a:cxnLst/>
            <a:rect l="l" t="t" r="r" b="b"/>
            <a:pathLst>
              <a:path w="5017317" h="5380277">
                <a:moveTo>
                  <a:pt x="0" y="0"/>
                </a:moveTo>
                <a:lnTo>
                  <a:pt x="5017317" y="0"/>
                </a:lnTo>
                <a:lnTo>
                  <a:pt x="5017317" y="5380277"/>
                </a:lnTo>
                <a:lnTo>
                  <a:pt x="0" y="5380277"/>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2C5A209-DC39-4867-AC84-390830012A21}"/>
              </a:ext>
            </a:extLst>
          </p:cNvPr>
          <p:cNvSpPr txBox="1"/>
          <p:nvPr/>
        </p:nvSpPr>
        <p:spPr>
          <a:xfrm>
            <a:off x="3622511" y="3771809"/>
            <a:ext cx="4171253" cy="369332"/>
          </a:xfrm>
          <a:prstGeom prst="rect">
            <a:avLst/>
          </a:prstGeom>
          <a:noFill/>
        </p:spPr>
        <p:txBody>
          <a:bodyPr wrap="square" rtlCol="0">
            <a:spAutoFit/>
          </a:bodyPr>
          <a:lstStyle/>
          <a:p>
            <a:r>
              <a:rPr lang="en-GB" dirty="0" err="1"/>
              <a:t>Msc</a:t>
            </a:r>
            <a:r>
              <a:rPr lang="en-GB" dirty="0"/>
              <a:t> (Oxon), LLB, BA (Hons), PGCE, </a:t>
            </a:r>
          </a:p>
        </p:txBody>
      </p:sp>
    </p:spTree>
    <p:extLst>
      <p:ext uri="{BB962C8B-B14F-4D97-AF65-F5344CB8AC3E}">
        <p14:creationId xmlns:p14="http://schemas.microsoft.com/office/powerpoint/2010/main" val="389996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5E40B9-054F-4D79-BD17-68E71C740D01}"/>
              </a:ext>
            </a:extLst>
          </p:cNvPr>
          <p:cNvSpPr>
            <a:spLocks noGrp="1"/>
          </p:cNvSpPr>
          <p:nvPr>
            <p:ph sz="half" idx="1"/>
          </p:nvPr>
        </p:nvSpPr>
        <p:spPr>
          <a:xfrm>
            <a:off x="659531" y="1343906"/>
            <a:ext cx="7201933" cy="4380000"/>
          </a:xfrm>
        </p:spPr>
        <p:txBody>
          <a:bodyPr>
            <a:noAutofit/>
          </a:bodyPr>
          <a:lstStyle/>
          <a:p>
            <a:pPr marL="0" indent="0">
              <a:buNone/>
            </a:pPr>
            <a:r>
              <a:rPr lang="en-GB" sz="3200" b="1" dirty="0"/>
              <a:t>Burglary under S.9(1)(a)</a:t>
            </a:r>
            <a:endParaRPr lang="en-GB" sz="3200" dirty="0"/>
          </a:p>
          <a:p>
            <a:pPr marL="0" indent="0">
              <a:buNone/>
            </a:pPr>
            <a:r>
              <a:rPr lang="en-GB" sz="3200" dirty="0"/>
              <a:t>A person commits burglary under s.9(1)(a) if he enters a building, or any part of a building, as a trespasser, with intent to either:</a:t>
            </a:r>
          </a:p>
          <a:p>
            <a:pPr marL="0" indent="0">
              <a:buNone/>
            </a:pPr>
            <a:endParaRPr lang="en-GB" sz="3200" dirty="0"/>
          </a:p>
          <a:p>
            <a:pPr lvl="1"/>
            <a:r>
              <a:rPr lang="en-GB" sz="2800" dirty="0"/>
              <a:t>steal anything in the building, </a:t>
            </a:r>
          </a:p>
          <a:p>
            <a:pPr lvl="1"/>
            <a:r>
              <a:rPr lang="en-GB" sz="2800" dirty="0"/>
              <a:t>inflict GBH on any person in the building</a:t>
            </a:r>
          </a:p>
          <a:p>
            <a:pPr lvl="1"/>
            <a:r>
              <a:rPr lang="en-GB" sz="2800" dirty="0"/>
              <a:t>or doing unlawful damage</a:t>
            </a:r>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4"/>
          </p:nvPr>
        </p:nvSpPr>
        <p:spPr>
          <a:xfrm>
            <a:off x="11447502" y="6401750"/>
            <a:ext cx="278418" cy="274324"/>
          </a:xfrm>
        </p:spPr>
        <p:txBody>
          <a:bodyPr anchor="ctr">
            <a:normAutofit/>
          </a:bodyPr>
          <a:lstStyle/>
          <a:p>
            <a:pPr>
              <a:spcAft>
                <a:spcPts val="600"/>
              </a:spcAft>
            </a:pPr>
            <a:fld id="{19B51A1E-902D-48AF-9020-955120F399B6}" type="slidenum">
              <a:rPr lang="en-US" smtClean="0"/>
              <a:pPr>
                <a:spcAft>
                  <a:spcPts val="600"/>
                </a:spcAft>
              </a:pPr>
              <a:t>10</a:t>
            </a:fld>
            <a:endParaRPr lang="en-US"/>
          </a:p>
        </p:txBody>
      </p:sp>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432000" y="432000"/>
            <a:ext cx="9131100" cy="432000"/>
          </a:xfrm>
        </p:spPr>
        <p:txBody>
          <a:bodyPr anchor="ctr">
            <a:normAutofit/>
          </a:bodyPr>
          <a:lstStyle/>
          <a:p>
            <a:r>
              <a:rPr lang="en-US" sz="3000" dirty="0"/>
              <a:t>burglary</a:t>
            </a:r>
          </a:p>
        </p:txBody>
      </p:sp>
      <p:sp>
        <p:nvSpPr>
          <p:cNvPr id="14" name="Text Placeholder 5">
            <a:extLst>
              <a:ext uri="{FF2B5EF4-FFF2-40B4-BE49-F238E27FC236}">
                <a16:creationId xmlns:a16="http://schemas.microsoft.com/office/drawing/2014/main" id="{FCC5CAF1-9F6C-446C-AE8D-DC9CFD6A86C9}"/>
              </a:ext>
            </a:extLst>
          </p:cNvPr>
          <p:cNvSpPr>
            <a:spLocks noGrp="1"/>
          </p:cNvSpPr>
          <p:nvPr>
            <p:ph type="body" sz="quarter" idx="32"/>
          </p:nvPr>
        </p:nvSpPr>
        <p:spPr>
          <a:xfrm>
            <a:off x="431800" y="1008000"/>
            <a:ext cx="6895900" cy="360000"/>
          </a:xfrm>
        </p:spPr>
        <p:txBody>
          <a:bodyPr/>
          <a:lstStyle/>
          <a:p>
            <a:r>
              <a:rPr lang="en-US" dirty="0"/>
              <a:t>Definition </a:t>
            </a:r>
          </a:p>
        </p:txBody>
      </p:sp>
      <p:sp>
        <p:nvSpPr>
          <p:cNvPr id="8" name="TextBox 7">
            <a:extLst>
              <a:ext uri="{FF2B5EF4-FFF2-40B4-BE49-F238E27FC236}">
                <a16:creationId xmlns:a16="http://schemas.microsoft.com/office/drawing/2014/main" id="{59617B66-CB3B-4241-85EB-E9069F8CB15E}"/>
              </a:ext>
            </a:extLst>
          </p:cNvPr>
          <p:cNvSpPr txBox="1"/>
          <p:nvPr/>
        </p:nvSpPr>
        <p:spPr>
          <a:xfrm>
            <a:off x="10087583" y="5972783"/>
            <a:ext cx="2104417" cy="885217"/>
          </a:xfrm>
          <a:prstGeom prst="rect">
            <a:avLst/>
          </a:prstGeom>
          <a:solidFill>
            <a:schemeClr val="bg1"/>
          </a:solidFill>
        </p:spPr>
        <p:txBody>
          <a:bodyPr wrap="square" rtlCol="0">
            <a:spAutoFit/>
          </a:bodyPr>
          <a:lstStyle/>
          <a:p>
            <a:endParaRPr lang="en-GB" dirty="0"/>
          </a:p>
        </p:txBody>
      </p:sp>
      <p:pic>
        <p:nvPicPr>
          <p:cNvPr id="10" name="Picture 9" descr="burglar.jpg">
            <a:extLst>
              <a:ext uri="{FF2B5EF4-FFF2-40B4-BE49-F238E27FC236}">
                <a16:creationId xmlns:a16="http://schemas.microsoft.com/office/drawing/2014/main" id="{831DE545-A4B9-4A12-93E3-1A015A638407}"/>
              </a:ext>
            </a:extLst>
          </p:cNvPr>
          <p:cNvPicPr>
            <a:picLocks noChangeAspect="1"/>
          </p:cNvPicPr>
          <p:nvPr/>
        </p:nvPicPr>
        <p:blipFill>
          <a:blip r:embed="rId3"/>
          <a:stretch>
            <a:fillRect/>
          </a:stretch>
        </p:blipFill>
        <p:spPr>
          <a:xfrm>
            <a:off x="7861464" y="2915188"/>
            <a:ext cx="4214325" cy="2808718"/>
          </a:xfrm>
          <a:prstGeom prst="rect">
            <a:avLst/>
          </a:prstGeom>
        </p:spPr>
      </p:pic>
      <p:sp>
        <p:nvSpPr>
          <p:cNvPr id="3" name="TextBox 2">
            <a:extLst>
              <a:ext uri="{FF2B5EF4-FFF2-40B4-BE49-F238E27FC236}">
                <a16:creationId xmlns:a16="http://schemas.microsoft.com/office/drawing/2014/main" id="{BE0AB264-9880-4444-8291-1B6FA8F3964E}"/>
              </a:ext>
            </a:extLst>
          </p:cNvPr>
          <p:cNvSpPr txBox="1"/>
          <p:nvPr/>
        </p:nvSpPr>
        <p:spPr>
          <a:xfrm>
            <a:off x="659530" y="5964335"/>
            <a:ext cx="5818271" cy="369332"/>
          </a:xfrm>
          <a:prstGeom prst="rect">
            <a:avLst/>
          </a:prstGeom>
          <a:noFill/>
        </p:spPr>
        <p:txBody>
          <a:bodyPr wrap="square" rtlCol="0">
            <a:spAutoFit/>
          </a:bodyPr>
          <a:lstStyle/>
          <a:p>
            <a:r>
              <a:rPr lang="en-GB" dirty="0">
                <a:solidFill>
                  <a:srgbClr val="FF0000"/>
                </a:solidFill>
              </a:rPr>
              <a:t>The maximum sentence is 14 years.</a:t>
            </a:r>
          </a:p>
        </p:txBody>
      </p:sp>
    </p:spTree>
    <p:extLst>
      <p:ext uri="{BB962C8B-B14F-4D97-AF65-F5344CB8AC3E}">
        <p14:creationId xmlns:p14="http://schemas.microsoft.com/office/powerpoint/2010/main" val="2808329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D95D79B-FA87-42AC-BFEE-C706DEB5FEF9}"/>
              </a:ext>
            </a:extLst>
          </p:cNvPr>
          <p:cNvSpPr/>
          <p:nvPr/>
        </p:nvSpPr>
        <p:spPr>
          <a:xfrm>
            <a:off x="6371616" y="1391913"/>
            <a:ext cx="5462922" cy="4658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67FC2D32-46A1-4B13-9A1C-94B3F78B38FB}"/>
              </a:ext>
            </a:extLst>
          </p:cNvPr>
          <p:cNvSpPr>
            <a:spLocks noGrp="1"/>
          </p:cNvSpPr>
          <p:nvPr>
            <p:ph type="sldNum" sz="quarter" idx="34"/>
          </p:nvPr>
        </p:nvSpPr>
        <p:spPr/>
        <p:txBody>
          <a:bodyPr/>
          <a:lstStyle/>
          <a:p>
            <a:fld id="{19B51A1E-902D-48AF-9020-955120F399B6}" type="slidenum">
              <a:rPr lang="en-US" noProof="0" smtClean="0"/>
              <a:pPr/>
              <a:t>11</a:t>
            </a:fld>
            <a:endParaRPr lang="en-US" noProof="0" dirty="0"/>
          </a:p>
        </p:txBody>
      </p:sp>
      <p:sp>
        <p:nvSpPr>
          <p:cNvPr id="5" name="Title 4">
            <a:extLst>
              <a:ext uri="{FF2B5EF4-FFF2-40B4-BE49-F238E27FC236}">
                <a16:creationId xmlns:a16="http://schemas.microsoft.com/office/drawing/2014/main" id="{6F75F85F-6099-4C60-8A9D-91A2DBDB4EE0}"/>
              </a:ext>
            </a:extLst>
          </p:cNvPr>
          <p:cNvSpPr>
            <a:spLocks noGrp="1"/>
          </p:cNvSpPr>
          <p:nvPr>
            <p:ph type="title"/>
          </p:nvPr>
        </p:nvSpPr>
        <p:spPr>
          <a:xfrm>
            <a:off x="431799" y="608767"/>
            <a:ext cx="9131100" cy="432000"/>
          </a:xfrm>
        </p:spPr>
        <p:txBody>
          <a:bodyPr/>
          <a:lstStyle/>
          <a:p>
            <a:r>
              <a:rPr lang="en-GB" dirty="0"/>
              <a:t>The Elements of Burglary The Elements of Burglary S9(A)</a:t>
            </a:r>
          </a:p>
        </p:txBody>
      </p:sp>
      <p:sp>
        <p:nvSpPr>
          <p:cNvPr id="11" name="TextBox 10">
            <a:extLst>
              <a:ext uri="{FF2B5EF4-FFF2-40B4-BE49-F238E27FC236}">
                <a16:creationId xmlns:a16="http://schemas.microsoft.com/office/drawing/2014/main" id="{AC869CCC-5C86-49E6-A8D0-09C50C9D5A45}"/>
              </a:ext>
            </a:extLst>
          </p:cNvPr>
          <p:cNvSpPr txBox="1"/>
          <p:nvPr/>
        </p:nvSpPr>
        <p:spPr>
          <a:xfrm>
            <a:off x="6702356" y="1652139"/>
            <a:ext cx="5023564" cy="4216539"/>
          </a:xfrm>
          <a:prstGeom prst="rect">
            <a:avLst/>
          </a:prstGeom>
          <a:noFill/>
        </p:spPr>
        <p:txBody>
          <a:bodyPr wrap="square" rtlCol="0">
            <a:spAutoFit/>
          </a:bodyPr>
          <a:lstStyle/>
          <a:p>
            <a:r>
              <a:rPr lang="en-GB" altLang="en-US" sz="3600" b="1" u="sng" dirty="0">
                <a:solidFill>
                  <a:schemeClr val="bg1"/>
                </a:solidFill>
                <a:ea typeface="ＭＳ Ｐゴシック" panose="020B0600070205080204" pitchFamily="34" charset="-128"/>
              </a:rPr>
              <a:t>MENS REA</a:t>
            </a:r>
          </a:p>
          <a:p>
            <a:endParaRPr lang="en-GB" altLang="en-US" sz="3600" dirty="0">
              <a:solidFill>
                <a:schemeClr val="bg1"/>
              </a:solidFill>
              <a:ea typeface="ＭＳ Ｐゴシック" panose="020B0600070205080204" pitchFamily="34" charset="-128"/>
            </a:endParaRPr>
          </a:p>
          <a:p>
            <a:r>
              <a:rPr lang="en-GB" altLang="en-US" sz="3600" dirty="0">
                <a:solidFill>
                  <a:schemeClr val="bg1"/>
                </a:solidFill>
                <a:ea typeface="ＭＳ Ｐゴシック" panose="020B0600070205080204" pitchFamily="34" charset="-128"/>
              </a:rPr>
              <a:t>Intention to: </a:t>
            </a:r>
          </a:p>
          <a:p>
            <a:pPr marL="914400" lvl="1" indent="-457200">
              <a:buFont typeface="Arial" panose="020B0604020202020204" pitchFamily="34" charset="0"/>
              <a:buChar char="•"/>
            </a:pPr>
            <a:r>
              <a:rPr lang="en-GB" sz="3200" dirty="0">
                <a:solidFill>
                  <a:schemeClr val="bg1"/>
                </a:solidFill>
              </a:rPr>
              <a:t>steal anything in the building, </a:t>
            </a:r>
          </a:p>
          <a:p>
            <a:pPr marL="914400" lvl="1" indent="-457200">
              <a:buFont typeface="Arial" panose="020B0604020202020204" pitchFamily="34" charset="0"/>
              <a:buChar char="•"/>
            </a:pPr>
            <a:r>
              <a:rPr lang="en-GB" sz="3200" dirty="0">
                <a:solidFill>
                  <a:schemeClr val="bg1"/>
                </a:solidFill>
              </a:rPr>
              <a:t>inflict GBH </a:t>
            </a:r>
          </a:p>
          <a:p>
            <a:pPr marL="914400" lvl="1" indent="-457200">
              <a:buFont typeface="Arial" panose="020B0604020202020204" pitchFamily="34" charset="0"/>
              <a:buChar char="•"/>
            </a:pPr>
            <a:r>
              <a:rPr lang="en-GB" sz="3200" dirty="0">
                <a:solidFill>
                  <a:schemeClr val="bg1"/>
                </a:solidFill>
              </a:rPr>
              <a:t>unlawful damage</a:t>
            </a:r>
          </a:p>
          <a:p>
            <a:endParaRPr lang="en-GB" altLang="en-US" sz="3200" dirty="0">
              <a:solidFill>
                <a:schemeClr val="bg1"/>
              </a:solidFill>
              <a:ea typeface="ＭＳ Ｐゴシック" panose="020B0600070205080204" pitchFamily="34" charset="-128"/>
            </a:endParaRPr>
          </a:p>
        </p:txBody>
      </p:sp>
      <p:sp>
        <p:nvSpPr>
          <p:cNvPr id="14" name="Content Placeholder 13">
            <a:extLst>
              <a:ext uri="{FF2B5EF4-FFF2-40B4-BE49-F238E27FC236}">
                <a16:creationId xmlns:a16="http://schemas.microsoft.com/office/drawing/2014/main" id="{7291BF24-60CE-4C22-86A5-ADE5FA95AA40}"/>
              </a:ext>
            </a:extLst>
          </p:cNvPr>
          <p:cNvSpPr>
            <a:spLocks noGrp="1"/>
          </p:cNvSpPr>
          <p:nvPr>
            <p:ph sz="half" idx="1"/>
          </p:nvPr>
        </p:nvSpPr>
        <p:spPr>
          <a:xfrm>
            <a:off x="431799" y="1391913"/>
            <a:ext cx="5939817" cy="4658691"/>
          </a:xfrm>
        </p:spPr>
        <p:txBody>
          <a:bodyPr/>
          <a:lstStyle/>
          <a:p>
            <a:pPr>
              <a:buNone/>
            </a:pPr>
            <a:r>
              <a:rPr lang="en-GB" altLang="en-US" sz="4000" u="sng" dirty="0">
                <a:solidFill>
                  <a:schemeClr val="tx2">
                    <a:lumMod val="75000"/>
                    <a:lumOff val="25000"/>
                  </a:schemeClr>
                </a:solidFill>
                <a:ea typeface="ＭＳ Ｐゴシック" panose="020B0600070205080204" pitchFamily="34" charset="-128"/>
              </a:rPr>
              <a:t>ACTUS REUS</a:t>
            </a:r>
          </a:p>
          <a:p>
            <a:pPr>
              <a:buNone/>
            </a:pPr>
            <a:endParaRPr lang="en-GB" altLang="en-US" sz="4000" u="sng" dirty="0">
              <a:solidFill>
                <a:schemeClr val="tx2">
                  <a:lumMod val="75000"/>
                  <a:lumOff val="25000"/>
                </a:schemeClr>
              </a:solidFill>
              <a:ea typeface="ＭＳ Ｐゴシック" panose="020B0600070205080204" pitchFamily="34" charset="-128"/>
            </a:endParaRPr>
          </a:p>
          <a:p>
            <a:pPr marL="742950" indent="-742950">
              <a:buFont typeface="+mj-lt"/>
              <a:buAutoNum type="arabicPeriod"/>
            </a:pPr>
            <a:r>
              <a:rPr lang="en-GB" altLang="en-US" sz="4000" dirty="0">
                <a:solidFill>
                  <a:schemeClr val="tx2">
                    <a:lumMod val="75000"/>
                    <a:lumOff val="25000"/>
                  </a:schemeClr>
                </a:solidFill>
                <a:ea typeface="ＭＳ Ｐゴシック" panose="020B0600070205080204" pitchFamily="34" charset="-128"/>
              </a:rPr>
              <a:t>Entry</a:t>
            </a:r>
          </a:p>
          <a:p>
            <a:pPr marL="742950" indent="-742950">
              <a:buFont typeface="+mj-lt"/>
              <a:buAutoNum type="arabicPeriod"/>
            </a:pPr>
            <a:r>
              <a:rPr lang="en-GB" altLang="en-US" sz="4000" dirty="0">
                <a:solidFill>
                  <a:schemeClr val="tx2">
                    <a:lumMod val="75000"/>
                    <a:lumOff val="25000"/>
                  </a:schemeClr>
                </a:solidFill>
                <a:ea typeface="ＭＳ Ｐゴシック" panose="020B0600070205080204" pitchFamily="34" charset="-128"/>
              </a:rPr>
              <a:t>A building or part of a building</a:t>
            </a:r>
          </a:p>
          <a:p>
            <a:pPr marL="742950" indent="-742950">
              <a:buFont typeface="+mj-lt"/>
              <a:buAutoNum type="arabicPeriod"/>
            </a:pPr>
            <a:r>
              <a:rPr lang="en-GB" altLang="en-US" sz="4000" dirty="0">
                <a:solidFill>
                  <a:schemeClr val="tx2">
                    <a:lumMod val="75000"/>
                    <a:lumOff val="25000"/>
                  </a:schemeClr>
                </a:solidFill>
                <a:ea typeface="ＭＳ Ｐゴシック" panose="020B0600070205080204" pitchFamily="34" charset="-128"/>
              </a:rPr>
              <a:t>As a trespasser </a:t>
            </a:r>
          </a:p>
          <a:p>
            <a:pPr marL="0" indent="0">
              <a:buNone/>
            </a:pPr>
            <a:endParaRPr lang="en-GB" dirty="0"/>
          </a:p>
        </p:txBody>
      </p:sp>
      <p:sp>
        <p:nvSpPr>
          <p:cNvPr id="15" name="Rectangle 14">
            <a:extLst>
              <a:ext uri="{FF2B5EF4-FFF2-40B4-BE49-F238E27FC236}">
                <a16:creationId xmlns:a16="http://schemas.microsoft.com/office/drawing/2014/main" id="{6397326C-1C9C-43D7-B52A-0103DBE1535C}"/>
              </a:ext>
            </a:extLst>
          </p:cNvPr>
          <p:cNvSpPr/>
          <p:nvPr/>
        </p:nvSpPr>
        <p:spPr>
          <a:xfrm>
            <a:off x="9990307" y="6050604"/>
            <a:ext cx="2201694" cy="807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849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5E40B9-054F-4D79-BD17-68E71C740D01}"/>
              </a:ext>
            </a:extLst>
          </p:cNvPr>
          <p:cNvSpPr>
            <a:spLocks noGrp="1"/>
          </p:cNvSpPr>
          <p:nvPr>
            <p:ph sz="half" idx="1"/>
          </p:nvPr>
        </p:nvSpPr>
        <p:spPr>
          <a:xfrm>
            <a:off x="659531" y="1343906"/>
            <a:ext cx="7201933" cy="4380000"/>
          </a:xfrm>
        </p:spPr>
        <p:txBody>
          <a:bodyPr>
            <a:noAutofit/>
          </a:bodyPr>
          <a:lstStyle/>
          <a:p>
            <a:pPr marL="0" indent="0">
              <a:buNone/>
            </a:pPr>
            <a:r>
              <a:rPr lang="en-GB" b="1" dirty="0"/>
              <a:t>Burglary under s.9(1)(b)</a:t>
            </a:r>
          </a:p>
          <a:p>
            <a:pPr marL="0" indent="0">
              <a:buNone/>
            </a:pPr>
            <a:endParaRPr lang="en-GB" dirty="0"/>
          </a:p>
          <a:p>
            <a:r>
              <a:rPr lang="en-GB" sz="3200" dirty="0"/>
              <a:t> A person commits an offence of burglary under s.9(1)(b) if, having entered as a trespasser, he steals, attempts to steal anything in the building or inflict or attempts to inflict GBH on any person therein.</a:t>
            </a:r>
          </a:p>
          <a:p>
            <a:pPr marL="0" indent="0">
              <a:buNone/>
            </a:pPr>
            <a:endParaRPr lang="en-GB" dirty="0"/>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4"/>
          </p:nvPr>
        </p:nvSpPr>
        <p:spPr>
          <a:xfrm>
            <a:off x="11447502" y="6401750"/>
            <a:ext cx="278418" cy="274324"/>
          </a:xfrm>
        </p:spPr>
        <p:txBody>
          <a:bodyPr anchor="ctr">
            <a:normAutofit/>
          </a:bodyPr>
          <a:lstStyle/>
          <a:p>
            <a:pPr>
              <a:spcAft>
                <a:spcPts val="600"/>
              </a:spcAft>
            </a:pPr>
            <a:fld id="{19B51A1E-902D-48AF-9020-955120F399B6}" type="slidenum">
              <a:rPr lang="en-US" smtClean="0"/>
              <a:pPr>
                <a:spcAft>
                  <a:spcPts val="600"/>
                </a:spcAft>
              </a:pPr>
              <a:t>12</a:t>
            </a:fld>
            <a:endParaRPr lang="en-US"/>
          </a:p>
        </p:txBody>
      </p:sp>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432000" y="432000"/>
            <a:ext cx="9131100" cy="432000"/>
          </a:xfrm>
        </p:spPr>
        <p:txBody>
          <a:bodyPr anchor="ctr">
            <a:normAutofit/>
          </a:bodyPr>
          <a:lstStyle/>
          <a:p>
            <a:r>
              <a:rPr lang="en-US" sz="3000" dirty="0"/>
              <a:t>burglary</a:t>
            </a:r>
          </a:p>
        </p:txBody>
      </p:sp>
      <p:sp>
        <p:nvSpPr>
          <p:cNvPr id="14" name="Text Placeholder 5">
            <a:extLst>
              <a:ext uri="{FF2B5EF4-FFF2-40B4-BE49-F238E27FC236}">
                <a16:creationId xmlns:a16="http://schemas.microsoft.com/office/drawing/2014/main" id="{FCC5CAF1-9F6C-446C-AE8D-DC9CFD6A86C9}"/>
              </a:ext>
            </a:extLst>
          </p:cNvPr>
          <p:cNvSpPr>
            <a:spLocks noGrp="1"/>
          </p:cNvSpPr>
          <p:nvPr>
            <p:ph type="body" sz="quarter" idx="32"/>
          </p:nvPr>
        </p:nvSpPr>
        <p:spPr>
          <a:xfrm>
            <a:off x="431800" y="1008000"/>
            <a:ext cx="6895900" cy="360000"/>
          </a:xfrm>
        </p:spPr>
        <p:txBody>
          <a:bodyPr/>
          <a:lstStyle/>
          <a:p>
            <a:r>
              <a:rPr lang="en-US" dirty="0"/>
              <a:t>Definition </a:t>
            </a:r>
          </a:p>
        </p:txBody>
      </p:sp>
      <p:sp>
        <p:nvSpPr>
          <p:cNvPr id="8" name="TextBox 7">
            <a:extLst>
              <a:ext uri="{FF2B5EF4-FFF2-40B4-BE49-F238E27FC236}">
                <a16:creationId xmlns:a16="http://schemas.microsoft.com/office/drawing/2014/main" id="{59617B66-CB3B-4241-85EB-E9069F8CB15E}"/>
              </a:ext>
            </a:extLst>
          </p:cNvPr>
          <p:cNvSpPr txBox="1"/>
          <p:nvPr/>
        </p:nvSpPr>
        <p:spPr>
          <a:xfrm>
            <a:off x="10087583" y="5972783"/>
            <a:ext cx="2104417" cy="885217"/>
          </a:xfrm>
          <a:prstGeom prst="rect">
            <a:avLst/>
          </a:prstGeom>
          <a:solidFill>
            <a:schemeClr val="bg1"/>
          </a:solidFill>
        </p:spPr>
        <p:txBody>
          <a:bodyPr wrap="square" rtlCol="0">
            <a:spAutoFit/>
          </a:bodyPr>
          <a:lstStyle/>
          <a:p>
            <a:endParaRPr lang="en-GB" dirty="0"/>
          </a:p>
        </p:txBody>
      </p:sp>
      <p:pic>
        <p:nvPicPr>
          <p:cNvPr id="10" name="Picture 9" descr="burglar.jpg">
            <a:extLst>
              <a:ext uri="{FF2B5EF4-FFF2-40B4-BE49-F238E27FC236}">
                <a16:creationId xmlns:a16="http://schemas.microsoft.com/office/drawing/2014/main" id="{831DE545-A4B9-4A12-93E3-1A015A638407}"/>
              </a:ext>
            </a:extLst>
          </p:cNvPr>
          <p:cNvPicPr>
            <a:picLocks noChangeAspect="1"/>
          </p:cNvPicPr>
          <p:nvPr/>
        </p:nvPicPr>
        <p:blipFill>
          <a:blip r:embed="rId3"/>
          <a:stretch>
            <a:fillRect/>
          </a:stretch>
        </p:blipFill>
        <p:spPr>
          <a:xfrm>
            <a:off x="7861464" y="2915188"/>
            <a:ext cx="4214325" cy="2808718"/>
          </a:xfrm>
          <a:prstGeom prst="rect">
            <a:avLst/>
          </a:prstGeom>
        </p:spPr>
      </p:pic>
      <p:sp>
        <p:nvSpPr>
          <p:cNvPr id="3" name="TextBox 2">
            <a:extLst>
              <a:ext uri="{FF2B5EF4-FFF2-40B4-BE49-F238E27FC236}">
                <a16:creationId xmlns:a16="http://schemas.microsoft.com/office/drawing/2014/main" id="{BE0AB264-9880-4444-8291-1B6FA8F3964E}"/>
              </a:ext>
            </a:extLst>
          </p:cNvPr>
          <p:cNvSpPr txBox="1"/>
          <p:nvPr/>
        </p:nvSpPr>
        <p:spPr>
          <a:xfrm>
            <a:off x="659530" y="5964335"/>
            <a:ext cx="5818271" cy="369332"/>
          </a:xfrm>
          <a:prstGeom prst="rect">
            <a:avLst/>
          </a:prstGeom>
          <a:noFill/>
        </p:spPr>
        <p:txBody>
          <a:bodyPr wrap="square" rtlCol="0">
            <a:spAutoFit/>
          </a:bodyPr>
          <a:lstStyle/>
          <a:p>
            <a:r>
              <a:rPr lang="en-GB" dirty="0">
                <a:solidFill>
                  <a:srgbClr val="FF0000"/>
                </a:solidFill>
              </a:rPr>
              <a:t>The maximum sentence is 14 years.</a:t>
            </a:r>
          </a:p>
        </p:txBody>
      </p:sp>
    </p:spTree>
    <p:extLst>
      <p:ext uri="{BB962C8B-B14F-4D97-AF65-F5344CB8AC3E}">
        <p14:creationId xmlns:p14="http://schemas.microsoft.com/office/powerpoint/2010/main" val="419896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D95D79B-FA87-42AC-BFEE-C706DEB5FEF9}"/>
              </a:ext>
            </a:extLst>
          </p:cNvPr>
          <p:cNvSpPr/>
          <p:nvPr/>
        </p:nvSpPr>
        <p:spPr>
          <a:xfrm>
            <a:off x="6371616" y="1391913"/>
            <a:ext cx="5462922" cy="4658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67FC2D32-46A1-4B13-9A1C-94B3F78B38FB}"/>
              </a:ext>
            </a:extLst>
          </p:cNvPr>
          <p:cNvSpPr>
            <a:spLocks noGrp="1"/>
          </p:cNvSpPr>
          <p:nvPr>
            <p:ph type="sldNum" sz="quarter" idx="34"/>
          </p:nvPr>
        </p:nvSpPr>
        <p:spPr/>
        <p:txBody>
          <a:bodyPr/>
          <a:lstStyle/>
          <a:p>
            <a:fld id="{19B51A1E-902D-48AF-9020-955120F399B6}" type="slidenum">
              <a:rPr lang="en-US" noProof="0" smtClean="0"/>
              <a:pPr/>
              <a:t>13</a:t>
            </a:fld>
            <a:endParaRPr lang="en-US" noProof="0" dirty="0"/>
          </a:p>
        </p:txBody>
      </p:sp>
      <p:sp>
        <p:nvSpPr>
          <p:cNvPr id="5" name="Title 4">
            <a:extLst>
              <a:ext uri="{FF2B5EF4-FFF2-40B4-BE49-F238E27FC236}">
                <a16:creationId xmlns:a16="http://schemas.microsoft.com/office/drawing/2014/main" id="{6F75F85F-6099-4C60-8A9D-91A2DBDB4EE0}"/>
              </a:ext>
            </a:extLst>
          </p:cNvPr>
          <p:cNvSpPr>
            <a:spLocks noGrp="1"/>
          </p:cNvSpPr>
          <p:nvPr>
            <p:ph type="title"/>
          </p:nvPr>
        </p:nvSpPr>
        <p:spPr/>
        <p:txBody>
          <a:bodyPr/>
          <a:lstStyle/>
          <a:p>
            <a:r>
              <a:rPr lang="en-GB" dirty="0"/>
              <a:t>The Elements of Burglary</a:t>
            </a:r>
          </a:p>
        </p:txBody>
      </p:sp>
      <p:sp>
        <p:nvSpPr>
          <p:cNvPr id="11" name="TextBox 10">
            <a:extLst>
              <a:ext uri="{FF2B5EF4-FFF2-40B4-BE49-F238E27FC236}">
                <a16:creationId xmlns:a16="http://schemas.microsoft.com/office/drawing/2014/main" id="{AC869CCC-5C86-49E6-A8D0-09C50C9D5A45}"/>
              </a:ext>
            </a:extLst>
          </p:cNvPr>
          <p:cNvSpPr txBox="1"/>
          <p:nvPr/>
        </p:nvSpPr>
        <p:spPr>
          <a:xfrm>
            <a:off x="6702356" y="1652139"/>
            <a:ext cx="5023564" cy="4216539"/>
          </a:xfrm>
          <a:prstGeom prst="rect">
            <a:avLst/>
          </a:prstGeom>
          <a:noFill/>
        </p:spPr>
        <p:txBody>
          <a:bodyPr wrap="square" rtlCol="0">
            <a:spAutoFit/>
          </a:bodyPr>
          <a:lstStyle/>
          <a:p>
            <a:r>
              <a:rPr lang="en-GB" altLang="en-US" sz="3600" b="1" u="sng" dirty="0">
                <a:solidFill>
                  <a:schemeClr val="bg1"/>
                </a:solidFill>
                <a:ea typeface="ＭＳ Ｐゴシック" panose="020B0600070205080204" pitchFamily="34" charset="-128"/>
              </a:rPr>
              <a:t>MENS REA</a:t>
            </a:r>
          </a:p>
          <a:p>
            <a:endParaRPr lang="en-GB" altLang="en-US" sz="3600" dirty="0">
              <a:solidFill>
                <a:schemeClr val="bg1"/>
              </a:solidFill>
              <a:ea typeface="ＭＳ Ｐゴシック" panose="020B0600070205080204" pitchFamily="34" charset="-128"/>
            </a:endParaRPr>
          </a:p>
          <a:p>
            <a:r>
              <a:rPr lang="en-GB" altLang="en-US" sz="3600" dirty="0">
                <a:solidFill>
                  <a:schemeClr val="bg1"/>
                </a:solidFill>
                <a:ea typeface="ＭＳ Ｐゴシック" panose="020B0600070205080204" pitchFamily="34" charset="-128"/>
              </a:rPr>
              <a:t>Intention to: </a:t>
            </a:r>
            <a:r>
              <a:rPr lang="en-GB" altLang="en-US" sz="3600" dirty="0">
                <a:solidFill>
                  <a:srgbClr val="FF0000"/>
                </a:solidFill>
                <a:ea typeface="ＭＳ Ｐゴシック" panose="020B0600070205080204" pitchFamily="34" charset="-128"/>
              </a:rPr>
              <a:t>(after entry)</a:t>
            </a:r>
          </a:p>
          <a:p>
            <a:pPr marL="914400" lvl="1" indent="-457200">
              <a:buFont typeface="Arial" panose="020B0604020202020204" pitchFamily="34" charset="0"/>
              <a:buChar char="•"/>
            </a:pPr>
            <a:r>
              <a:rPr lang="en-GB" sz="3200" dirty="0">
                <a:solidFill>
                  <a:schemeClr val="bg1"/>
                </a:solidFill>
              </a:rPr>
              <a:t>steal anything in the building, </a:t>
            </a:r>
          </a:p>
          <a:p>
            <a:pPr marL="914400" lvl="1" indent="-457200">
              <a:buFont typeface="Arial" panose="020B0604020202020204" pitchFamily="34" charset="0"/>
              <a:buChar char="•"/>
            </a:pPr>
            <a:r>
              <a:rPr lang="en-GB" sz="3200" dirty="0">
                <a:solidFill>
                  <a:schemeClr val="bg1"/>
                </a:solidFill>
              </a:rPr>
              <a:t>inflict GBH </a:t>
            </a:r>
          </a:p>
          <a:p>
            <a:pPr marL="914400" lvl="1" indent="-457200">
              <a:buFont typeface="Arial" panose="020B0604020202020204" pitchFamily="34" charset="0"/>
              <a:buChar char="•"/>
            </a:pPr>
            <a:r>
              <a:rPr lang="en-GB" sz="3200" strike="sngStrike" dirty="0">
                <a:solidFill>
                  <a:srgbClr val="FF0000"/>
                </a:solidFill>
              </a:rPr>
              <a:t>unlawful damage</a:t>
            </a:r>
          </a:p>
          <a:p>
            <a:endParaRPr lang="en-GB" altLang="en-US" sz="3200" dirty="0">
              <a:solidFill>
                <a:schemeClr val="bg1"/>
              </a:solidFill>
              <a:ea typeface="ＭＳ Ｐゴシック" panose="020B0600070205080204" pitchFamily="34" charset="-128"/>
            </a:endParaRPr>
          </a:p>
        </p:txBody>
      </p:sp>
      <p:sp>
        <p:nvSpPr>
          <p:cNvPr id="14" name="Content Placeholder 13">
            <a:extLst>
              <a:ext uri="{FF2B5EF4-FFF2-40B4-BE49-F238E27FC236}">
                <a16:creationId xmlns:a16="http://schemas.microsoft.com/office/drawing/2014/main" id="{7291BF24-60CE-4C22-86A5-ADE5FA95AA40}"/>
              </a:ext>
            </a:extLst>
          </p:cNvPr>
          <p:cNvSpPr>
            <a:spLocks noGrp="1"/>
          </p:cNvSpPr>
          <p:nvPr>
            <p:ph sz="half" idx="1"/>
          </p:nvPr>
        </p:nvSpPr>
        <p:spPr>
          <a:xfrm>
            <a:off x="431799" y="1391913"/>
            <a:ext cx="5939817" cy="4658691"/>
          </a:xfrm>
        </p:spPr>
        <p:txBody>
          <a:bodyPr/>
          <a:lstStyle/>
          <a:p>
            <a:pPr>
              <a:buNone/>
            </a:pPr>
            <a:r>
              <a:rPr lang="en-GB" altLang="en-US" sz="4000" u="sng" dirty="0">
                <a:solidFill>
                  <a:schemeClr val="tx2">
                    <a:lumMod val="75000"/>
                    <a:lumOff val="25000"/>
                  </a:schemeClr>
                </a:solidFill>
                <a:ea typeface="ＭＳ Ｐゴシック" panose="020B0600070205080204" pitchFamily="34" charset="-128"/>
              </a:rPr>
              <a:t>ACTUS REUS</a:t>
            </a:r>
          </a:p>
          <a:p>
            <a:pPr>
              <a:buNone/>
            </a:pPr>
            <a:endParaRPr lang="en-GB" altLang="en-US" sz="4000" u="sng" dirty="0">
              <a:solidFill>
                <a:schemeClr val="tx2">
                  <a:lumMod val="75000"/>
                  <a:lumOff val="25000"/>
                </a:schemeClr>
              </a:solidFill>
              <a:ea typeface="ＭＳ Ｐゴシック" panose="020B0600070205080204" pitchFamily="34" charset="-128"/>
            </a:endParaRPr>
          </a:p>
          <a:p>
            <a:pPr marL="742950" indent="-742950">
              <a:buFont typeface="+mj-lt"/>
              <a:buAutoNum type="arabicPeriod"/>
            </a:pPr>
            <a:r>
              <a:rPr lang="en-GB" altLang="en-US" sz="3200" dirty="0">
                <a:solidFill>
                  <a:schemeClr val="tx2">
                    <a:lumMod val="75000"/>
                    <a:lumOff val="25000"/>
                  </a:schemeClr>
                </a:solidFill>
                <a:ea typeface="ＭＳ Ｐゴシック" panose="020B0600070205080204" pitchFamily="34" charset="-128"/>
              </a:rPr>
              <a:t>Entry</a:t>
            </a:r>
          </a:p>
          <a:p>
            <a:pPr marL="742950" indent="-742950">
              <a:buFont typeface="+mj-lt"/>
              <a:buAutoNum type="arabicPeriod"/>
            </a:pPr>
            <a:r>
              <a:rPr lang="en-GB" altLang="en-US" sz="3200" dirty="0">
                <a:solidFill>
                  <a:schemeClr val="tx2">
                    <a:lumMod val="75000"/>
                    <a:lumOff val="25000"/>
                  </a:schemeClr>
                </a:solidFill>
                <a:ea typeface="ＭＳ Ｐゴシック" panose="020B0600070205080204" pitchFamily="34" charset="-128"/>
              </a:rPr>
              <a:t>A building or part of a building</a:t>
            </a:r>
          </a:p>
          <a:p>
            <a:pPr marL="742950" indent="-742950">
              <a:buFont typeface="+mj-lt"/>
              <a:buAutoNum type="arabicPeriod"/>
            </a:pPr>
            <a:r>
              <a:rPr lang="en-GB" altLang="en-US" sz="3200" dirty="0">
                <a:solidFill>
                  <a:schemeClr val="tx2">
                    <a:lumMod val="75000"/>
                    <a:lumOff val="25000"/>
                  </a:schemeClr>
                </a:solidFill>
                <a:ea typeface="ＭＳ Ｐゴシック" panose="020B0600070205080204" pitchFamily="34" charset="-128"/>
              </a:rPr>
              <a:t>As a trespasser</a:t>
            </a:r>
            <a:endParaRPr lang="en-GB" altLang="en-US" sz="3200" dirty="0">
              <a:solidFill>
                <a:srgbClr val="FF0000"/>
              </a:solidFill>
              <a:ea typeface="ＭＳ Ｐゴシック" panose="020B0600070205080204" pitchFamily="34" charset="-128"/>
            </a:endParaRPr>
          </a:p>
          <a:p>
            <a:pPr marL="742950" indent="-742950">
              <a:buFont typeface="+mj-lt"/>
              <a:buAutoNum type="arabicPeriod"/>
            </a:pPr>
            <a:r>
              <a:rPr lang="en-GB" altLang="en-US" sz="2800" dirty="0">
                <a:solidFill>
                  <a:srgbClr val="FF0000"/>
                </a:solidFill>
                <a:ea typeface="ＭＳ Ｐゴシック" panose="020B0600070205080204" pitchFamily="34" charset="-128"/>
              </a:rPr>
              <a:t>Theft or attempted ad theft</a:t>
            </a:r>
          </a:p>
          <a:p>
            <a:pPr marL="742950" indent="-742950">
              <a:buFont typeface="+mj-lt"/>
              <a:buAutoNum type="arabicPeriod"/>
            </a:pPr>
            <a:r>
              <a:rPr lang="en-GB" altLang="en-US" sz="2800" dirty="0">
                <a:solidFill>
                  <a:srgbClr val="FF0000"/>
                </a:solidFill>
                <a:ea typeface="ＭＳ Ｐゴシック" panose="020B0600070205080204" pitchFamily="34" charset="-128"/>
              </a:rPr>
              <a:t>GBH or attempt GBH</a:t>
            </a:r>
          </a:p>
          <a:p>
            <a:pPr marL="0" indent="0">
              <a:buNone/>
            </a:pPr>
            <a:endParaRPr lang="en-GB" dirty="0"/>
          </a:p>
        </p:txBody>
      </p:sp>
      <p:sp>
        <p:nvSpPr>
          <p:cNvPr id="15" name="Rectangle 14">
            <a:extLst>
              <a:ext uri="{FF2B5EF4-FFF2-40B4-BE49-F238E27FC236}">
                <a16:creationId xmlns:a16="http://schemas.microsoft.com/office/drawing/2014/main" id="{6397326C-1C9C-43D7-B52A-0103DBE1535C}"/>
              </a:ext>
            </a:extLst>
          </p:cNvPr>
          <p:cNvSpPr/>
          <p:nvPr/>
        </p:nvSpPr>
        <p:spPr>
          <a:xfrm>
            <a:off x="9990307" y="6050604"/>
            <a:ext cx="2201694" cy="807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095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0610CD-CDB0-40A1-B830-D4C1391EDD0A}"/>
              </a:ext>
            </a:extLst>
          </p:cNvPr>
          <p:cNvSpPr>
            <a:spLocks noGrp="1"/>
          </p:cNvSpPr>
          <p:nvPr>
            <p:ph sz="half" idx="1"/>
          </p:nvPr>
        </p:nvSpPr>
        <p:spPr>
          <a:xfrm>
            <a:off x="431800" y="1512000"/>
            <a:ext cx="2431980" cy="5164072"/>
          </a:xfrm>
        </p:spPr>
        <p:txBody>
          <a:bodyPr/>
          <a:lstStyle/>
          <a:p>
            <a:pPr marL="0" indent="0" algn="ctr">
              <a:buNone/>
            </a:pPr>
            <a:r>
              <a:rPr lang="en-GB" sz="2800" b="1" dirty="0">
                <a:latin typeface="Century Gothic" panose="020B0502020202020204" pitchFamily="34" charset="0"/>
              </a:rPr>
              <a:t>Theft</a:t>
            </a:r>
            <a:r>
              <a:rPr lang="en-GB" sz="2800" b="1" dirty="0"/>
              <a:t> </a:t>
            </a:r>
          </a:p>
          <a:p>
            <a:pPr marL="0" indent="0">
              <a:buNone/>
            </a:pPr>
            <a:r>
              <a:rPr lang="en-GB" sz="2400" b="1" dirty="0">
                <a:latin typeface="Century Gothic" panose="020B0502020202020204" pitchFamily="34" charset="0"/>
              </a:rPr>
              <a:t>AR</a:t>
            </a:r>
          </a:p>
          <a:p>
            <a:pPr marL="276225" lvl="1" indent="0">
              <a:buNone/>
            </a:pPr>
            <a:r>
              <a:rPr lang="en-GB" sz="2000" dirty="0">
                <a:latin typeface="Century Gothic" panose="020B0502020202020204" pitchFamily="34" charset="0"/>
              </a:rPr>
              <a:t>Appropriation </a:t>
            </a:r>
          </a:p>
          <a:p>
            <a:pPr marL="276225" lvl="1" indent="0">
              <a:buNone/>
            </a:pPr>
            <a:r>
              <a:rPr lang="en-GB" sz="2000" dirty="0">
                <a:latin typeface="Century Gothic" panose="020B0502020202020204" pitchFamily="34" charset="0"/>
              </a:rPr>
              <a:t>of property</a:t>
            </a:r>
          </a:p>
          <a:p>
            <a:pPr marL="276225" lvl="1" indent="0">
              <a:buNone/>
            </a:pPr>
            <a:r>
              <a:rPr lang="en-GB" sz="2000" dirty="0">
                <a:latin typeface="Century Gothic" panose="020B0502020202020204" pitchFamily="34" charset="0"/>
              </a:rPr>
              <a:t>belonging to another </a:t>
            </a:r>
          </a:p>
          <a:p>
            <a:pPr marL="276225" lvl="1" indent="0">
              <a:buNone/>
            </a:pPr>
            <a:endParaRPr lang="en-GB" sz="2000" dirty="0">
              <a:latin typeface="Century Gothic" panose="020B0502020202020204" pitchFamily="34" charset="0"/>
            </a:endParaRPr>
          </a:p>
          <a:p>
            <a:pPr marL="0" indent="0">
              <a:buNone/>
            </a:pPr>
            <a:r>
              <a:rPr lang="en-GB" sz="2400" b="1" dirty="0">
                <a:latin typeface="Century Gothic" panose="020B0502020202020204" pitchFamily="34" charset="0"/>
              </a:rPr>
              <a:t>MR</a:t>
            </a:r>
          </a:p>
          <a:p>
            <a:pPr marL="276225" lvl="1" indent="0">
              <a:buNone/>
            </a:pPr>
            <a:r>
              <a:rPr lang="en-GB" sz="2000" dirty="0">
                <a:latin typeface="Century Gothic" panose="020B0502020202020204" pitchFamily="34" charset="0"/>
              </a:rPr>
              <a:t>intention of  permanently deprive </a:t>
            </a:r>
          </a:p>
          <a:p>
            <a:pPr marL="276225" lvl="1" indent="0">
              <a:buNone/>
            </a:pPr>
            <a:r>
              <a:rPr lang="en-GB" sz="2000" dirty="0">
                <a:latin typeface="Century Gothic" panose="020B0502020202020204" pitchFamily="34" charset="0"/>
              </a:rPr>
              <a:t>Dishonest</a:t>
            </a:r>
          </a:p>
        </p:txBody>
      </p:sp>
      <p:sp>
        <p:nvSpPr>
          <p:cNvPr id="3" name="Slide Number Placeholder 2">
            <a:extLst>
              <a:ext uri="{FF2B5EF4-FFF2-40B4-BE49-F238E27FC236}">
                <a16:creationId xmlns:a16="http://schemas.microsoft.com/office/drawing/2014/main" id="{7949FDB2-0A24-49A1-8487-4247D7408409}"/>
              </a:ext>
            </a:extLst>
          </p:cNvPr>
          <p:cNvSpPr>
            <a:spLocks noGrp="1"/>
          </p:cNvSpPr>
          <p:nvPr>
            <p:ph type="sldNum" sz="quarter" idx="34"/>
          </p:nvPr>
        </p:nvSpPr>
        <p:spPr/>
        <p:txBody>
          <a:bodyPr/>
          <a:lstStyle/>
          <a:p>
            <a:fld id="{19B51A1E-902D-48AF-9020-955120F399B6}" type="slidenum">
              <a:rPr lang="en-US" noProof="0" smtClean="0"/>
              <a:pPr/>
              <a:t>14</a:t>
            </a:fld>
            <a:endParaRPr lang="en-US" noProof="0" dirty="0"/>
          </a:p>
        </p:txBody>
      </p:sp>
      <p:sp>
        <p:nvSpPr>
          <p:cNvPr id="5" name="Title 4">
            <a:extLst>
              <a:ext uri="{FF2B5EF4-FFF2-40B4-BE49-F238E27FC236}">
                <a16:creationId xmlns:a16="http://schemas.microsoft.com/office/drawing/2014/main" id="{D6BEFB02-08FF-470B-8143-CF86E99E4501}"/>
              </a:ext>
            </a:extLst>
          </p:cNvPr>
          <p:cNvSpPr>
            <a:spLocks noGrp="1"/>
          </p:cNvSpPr>
          <p:nvPr>
            <p:ph type="title"/>
          </p:nvPr>
        </p:nvSpPr>
        <p:spPr/>
        <p:txBody>
          <a:bodyPr/>
          <a:lstStyle/>
          <a:p>
            <a:r>
              <a:rPr lang="en-GB" dirty="0"/>
              <a:t>Revision Chart  </a:t>
            </a:r>
          </a:p>
        </p:txBody>
      </p:sp>
      <p:sp>
        <p:nvSpPr>
          <p:cNvPr id="6" name="Text Placeholder 5">
            <a:extLst>
              <a:ext uri="{FF2B5EF4-FFF2-40B4-BE49-F238E27FC236}">
                <a16:creationId xmlns:a16="http://schemas.microsoft.com/office/drawing/2014/main" id="{96091B38-1A7D-4322-8DF6-1757A8E508E4}"/>
              </a:ext>
            </a:extLst>
          </p:cNvPr>
          <p:cNvSpPr>
            <a:spLocks noGrp="1"/>
          </p:cNvSpPr>
          <p:nvPr>
            <p:ph type="body" sz="quarter" idx="32"/>
          </p:nvPr>
        </p:nvSpPr>
        <p:spPr/>
        <p:txBody>
          <a:bodyPr/>
          <a:lstStyle/>
          <a:p>
            <a:r>
              <a:rPr lang="en-GB" dirty="0"/>
              <a:t>Theft Act 1968</a:t>
            </a:r>
          </a:p>
        </p:txBody>
      </p:sp>
      <p:sp>
        <p:nvSpPr>
          <p:cNvPr id="10" name="Content Placeholder 1">
            <a:extLst>
              <a:ext uri="{FF2B5EF4-FFF2-40B4-BE49-F238E27FC236}">
                <a16:creationId xmlns:a16="http://schemas.microsoft.com/office/drawing/2014/main" id="{F8D8CA6A-EEFE-47A8-998C-FA27A2511060}"/>
              </a:ext>
            </a:extLst>
          </p:cNvPr>
          <p:cNvSpPr txBox="1">
            <a:spLocks/>
          </p:cNvSpPr>
          <p:nvPr/>
        </p:nvSpPr>
        <p:spPr>
          <a:xfrm>
            <a:off x="3021798" y="1511999"/>
            <a:ext cx="2735907" cy="5164073"/>
          </a:xfrm>
          <a:prstGeom prst="rect">
            <a:avLst/>
          </a:prstGeom>
          <a:solidFill>
            <a:schemeClr val="bg1"/>
          </a:solidFill>
        </p:spPr>
        <p:txBody>
          <a:bodyPr vert="horz" lIns="180000" tIns="180000" rIns="18000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800" b="1" dirty="0">
                <a:latin typeface="Century Gothic" panose="020B0502020202020204" pitchFamily="34" charset="0"/>
              </a:rPr>
              <a:t>Robbery </a:t>
            </a:r>
          </a:p>
          <a:p>
            <a:pPr marL="0" indent="0">
              <a:buFont typeface="Arial" panose="020B0604020202020204" pitchFamily="34" charset="0"/>
              <a:buNone/>
            </a:pPr>
            <a:r>
              <a:rPr lang="en-GB" sz="2000" b="1" dirty="0">
                <a:latin typeface="Century Gothic" panose="020B0502020202020204" pitchFamily="34" charset="0"/>
              </a:rPr>
              <a:t>AR</a:t>
            </a:r>
          </a:p>
          <a:p>
            <a:pPr marL="0" indent="0">
              <a:buNone/>
            </a:pPr>
            <a:r>
              <a:rPr lang="en-GB" sz="1600" dirty="0">
                <a:solidFill>
                  <a:schemeClr val="tx1"/>
                </a:solidFill>
                <a:latin typeface="Century Gothic" panose="020B0502020202020204" pitchFamily="34" charset="0"/>
              </a:rPr>
              <a:t>AR for theft </a:t>
            </a:r>
          </a:p>
          <a:p>
            <a:pPr marL="0" indent="0">
              <a:buNone/>
            </a:pPr>
            <a:r>
              <a:rPr lang="en-GB" sz="1600" dirty="0">
                <a:solidFill>
                  <a:schemeClr val="tx1"/>
                </a:solidFill>
                <a:latin typeface="Century Gothic" panose="020B0502020202020204" pitchFamily="34" charset="0"/>
              </a:rPr>
              <a:t>+</a:t>
            </a:r>
          </a:p>
          <a:p>
            <a:pPr marL="0" indent="0">
              <a:buNone/>
            </a:pPr>
            <a:r>
              <a:rPr lang="en-GB" sz="1600" dirty="0">
                <a:solidFill>
                  <a:schemeClr val="accent4"/>
                </a:solidFill>
                <a:latin typeface="Century Gothic" panose="020B0502020202020204" pitchFamily="34" charset="0"/>
              </a:rPr>
              <a:t>Use of force or threat of force </a:t>
            </a:r>
          </a:p>
          <a:p>
            <a:pPr marL="0" indent="0">
              <a:buNone/>
            </a:pPr>
            <a:r>
              <a:rPr lang="en-GB" sz="1600" dirty="0">
                <a:solidFill>
                  <a:schemeClr val="accent4"/>
                </a:solidFill>
                <a:latin typeface="Century Gothic" panose="020B0502020202020204" pitchFamily="34" charset="0"/>
              </a:rPr>
              <a:t>at the or immediately before </a:t>
            </a:r>
          </a:p>
          <a:p>
            <a:pPr marL="0" indent="0">
              <a:buNone/>
            </a:pPr>
            <a:r>
              <a:rPr lang="en-GB" sz="1600" dirty="0">
                <a:solidFill>
                  <a:schemeClr val="accent4"/>
                </a:solidFill>
                <a:latin typeface="Century Gothic" panose="020B0502020202020204" pitchFamily="34" charset="0"/>
              </a:rPr>
              <a:t>To steal </a:t>
            </a:r>
          </a:p>
          <a:p>
            <a:pPr marL="0" indent="0">
              <a:buFont typeface="Arial" panose="020B0604020202020204" pitchFamily="34" charset="0"/>
              <a:buNone/>
            </a:pPr>
            <a:r>
              <a:rPr lang="en-GB" sz="1600" b="1" dirty="0">
                <a:latin typeface="Century Gothic" panose="020B0502020202020204" pitchFamily="34" charset="0"/>
              </a:rPr>
              <a:t>MR</a:t>
            </a:r>
          </a:p>
          <a:p>
            <a:pPr marL="0" indent="0">
              <a:buNone/>
            </a:pPr>
            <a:r>
              <a:rPr lang="en-GB" sz="1600" dirty="0">
                <a:latin typeface="Century Gothic" panose="020B0502020202020204" pitchFamily="34" charset="0"/>
              </a:rPr>
              <a:t>MR for theft + </a:t>
            </a:r>
          </a:p>
          <a:p>
            <a:pPr marL="0" indent="0">
              <a:buNone/>
            </a:pPr>
            <a:r>
              <a:rPr lang="en-GB" sz="1600" dirty="0">
                <a:solidFill>
                  <a:schemeClr val="accent4"/>
                </a:solidFill>
                <a:latin typeface="Century Gothic" panose="020B0502020202020204" pitchFamily="34" charset="0"/>
              </a:rPr>
              <a:t>Intent to use force to steal </a:t>
            </a:r>
          </a:p>
        </p:txBody>
      </p:sp>
      <p:sp>
        <p:nvSpPr>
          <p:cNvPr id="11" name="Content Placeholder 1">
            <a:extLst>
              <a:ext uri="{FF2B5EF4-FFF2-40B4-BE49-F238E27FC236}">
                <a16:creationId xmlns:a16="http://schemas.microsoft.com/office/drawing/2014/main" id="{5C630F0C-C175-4C09-BB19-2F4B5F07A196}"/>
              </a:ext>
            </a:extLst>
          </p:cNvPr>
          <p:cNvSpPr txBox="1">
            <a:spLocks/>
          </p:cNvSpPr>
          <p:nvPr/>
        </p:nvSpPr>
        <p:spPr>
          <a:xfrm>
            <a:off x="5875325" y="1512000"/>
            <a:ext cx="2727278" cy="5164074"/>
          </a:xfrm>
          <a:prstGeom prst="rect">
            <a:avLst/>
          </a:prstGeom>
          <a:solidFill>
            <a:schemeClr val="bg1"/>
          </a:solidFill>
        </p:spPr>
        <p:txBody>
          <a:bodyPr vert="horz" lIns="180000" tIns="180000" rIns="18000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800" b="1" dirty="0">
                <a:latin typeface="Century Gothic" panose="020B0502020202020204" pitchFamily="34" charset="0"/>
              </a:rPr>
              <a:t>Burglary S9 (A) </a:t>
            </a:r>
          </a:p>
          <a:p>
            <a:pPr marL="0" indent="0">
              <a:buFont typeface="Arial" panose="020B0604020202020204" pitchFamily="34" charset="0"/>
              <a:buNone/>
            </a:pPr>
            <a:r>
              <a:rPr lang="en-GB" b="1" dirty="0">
                <a:latin typeface="Century Gothic" panose="020B0502020202020204" pitchFamily="34" charset="0"/>
              </a:rPr>
              <a:t>AR</a:t>
            </a:r>
          </a:p>
          <a:p>
            <a:pPr marL="285750" indent="-285750"/>
            <a:r>
              <a:rPr lang="en-GB" dirty="0">
                <a:latin typeface="Century Gothic" panose="020B0502020202020204" pitchFamily="34" charset="0"/>
              </a:rPr>
              <a:t>Entry </a:t>
            </a:r>
          </a:p>
          <a:p>
            <a:pPr marL="285750" indent="-285750"/>
            <a:r>
              <a:rPr lang="en-GB" dirty="0">
                <a:latin typeface="Century Gothic" panose="020B0502020202020204" pitchFamily="34" charset="0"/>
              </a:rPr>
              <a:t>Building  </a:t>
            </a:r>
          </a:p>
          <a:p>
            <a:pPr marL="285750" indent="-285750"/>
            <a:r>
              <a:rPr lang="en-GB" dirty="0">
                <a:latin typeface="Century Gothic" panose="020B0502020202020204" pitchFamily="34" charset="0"/>
              </a:rPr>
              <a:t>Trespass</a:t>
            </a:r>
            <a:endParaRPr lang="en-GB" b="1" dirty="0">
              <a:latin typeface="Century Gothic" panose="020B0502020202020204" pitchFamily="34" charset="0"/>
            </a:endParaRPr>
          </a:p>
          <a:p>
            <a:pPr marL="0" indent="0">
              <a:buFont typeface="Arial" panose="020B0604020202020204" pitchFamily="34" charset="0"/>
              <a:buNone/>
            </a:pPr>
            <a:endParaRPr lang="en-GB" b="1" dirty="0">
              <a:latin typeface="Century Gothic" panose="020B0502020202020204" pitchFamily="34" charset="0"/>
            </a:endParaRPr>
          </a:p>
          <a:p>
            <a:pPr marL="0" indent="0">
              <a:buFont typeface="Arial" panose="020B0604020202020204" pitchFamily="34" charset="0"/>
              <a:buNone/>
            </a:pPr>
            <a:r>
              <a:rPr lang="en-GB" b="1" dirty="0">
                <a:latin typeface="Century Gothic" panose="020B0502020202020204" pitchFamily="34" charset="0"/>
              </a:rPr>
              <a:t>MR</a:t>
            </a:r>
          </a:p>
          <a:p>
            <a:pPr marL="285750" indent="-285750"/>
            <a:r>
              <a:rPr lang="en-GB" dirty="0">
                <a:latin typeface="Century Gothic" panose="020B0502020202020204" pitchFamily="34" charset="0"/>
              </a:rPr>
              <a:t>Intention steal (MR theft) </a:t>
            </a:r>
          </a:p>
          <a:p>
            <a:pPr marL="285750" indent="-285750"/>
            <a:r>
              <a:rPr lang="en-GB" dirty="0">
                <a:solidFill>
                  <a:schemeClr val="tx1"/>
                </a:solidFill>
                <a:latin typeface="Century Gothic" panose="020B0502020202020204" pitchFamily="34" charset="0"/>
              </a:rPr>
              <a:t>Intention to cause GBH</a:t>
            </a:r>
          </a:p>
          <a:p>
            <a:pPr marL="285750" indent="-285750"/>
            <a:r>
              <a:rPr lang="en-GB" dirty="0">
                <a:solidFill>
                  <a:schemeClr val="tx1"/>
                </a:solidFill>
                <a:latin typeface="Century Gothic" panose="020B0502020202020204" pitchFamily="34" charset="0"/>
              </a:rPr>
              <a:t>Intention to  cause unlawful damage. </a:t>
            </a:r>
          </a:p>
        </p:txBody>
      </p:sp>
      <p:sp>
        <p:nvSpPr>
          <p:cNvPr id="12" name="Content Placeholder 1">
            <a:extLst>
              <a:ext uri="{FF2B5EF4-FFF2-40B4-BE49-F238E27FC236}">
                <a16:creationId xmlns:a16="http://schemas.microsoft.com/office/drawing/2014/main" id="{58D207B0-70D5-4AAD-BCD6-BC0D2EC095AC}"/>
              </a:ext>
            </a:extLst>
          </p:cNvPr>
          <p:cNvSpPr txBox="1">
            <a:spLocks/>
          </p:cNvSpPr>
          <p:nvPr/>
        </p:nvSpPr>
        <p:spPr>
          <a:xfrm>
            <a:off x="8769250" y="1511998"/>
            <a:ext cx="2727278" cy="5164074"/>
          </a:xfrm>
          <a:prstGeom prst="rect">
            <a:avLst/>
          </a:prstGeom>
          <a:solidFill>
            <a:schemeClr val="bg1"/>
          </a:solidFill>
        </p:spPr>
        <p:txBody>
          <a:bodyPr vert="horz" lIns="180000" tIns="180000" rIns="18000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800" b="1" dirty="0">
                <a:latin typeface="Century Gothic" panose="020B0502020202020204" pitchFamily="34" charset="0"/>
              </a:rPr>
              <a:t>Burglary S9 (B) </a:t>
            </a:r>
          </a:p>
          <a:p>
            <a:pPr marL="0" indent="0">
              <a:buFont typeface="Arial" panose="020B0604020202020204" pitchFamily="34" charset="0"/>
              <a:buNone/>
            </a:pPr>
            <a:r>
              <a:rPr lang="en-GB" b="1" dirty="0">
                <a:latin typeface="Century Gothic" panose="020B0502020202020204" pitchFamily="34" charset="0"/>
              </a:rPr>
              <a:t>AR</a:t>
            </a:r>
          </a:p>
          <a:p>
            <a:pPr marL="285750" indent="-285750"/>
            <a:r>
              <a:rPr lang="en-GB" dirty="0">
                <a:latin typeface="Century Gothic" panose="020B0502020202020204" pitchFamily="34" charset="0"/>
              </a:rPr>
              <a:t>Entry </a:t>
            </a:r>
          </a:p>
          <a:p>
            <a:pPr marL="285750" indent="-285750"/>
            <a:r>
              <a:rPr lang="en-GB" dirty="0">
                <a:latin typeface="Century Gothic" panose="020B0502020202020204" pitchFamily="34" charset="0"/>
              </a:rPr>
              <a:t>Building  </a:t>
            </a:r>
          </a:p>
          <a:p>
            <a:pPr marL="285750" indent="-285750"/>
            <a:r>
              <a:rPr lang="en-GB" dirty="0">
                <a:latin typeface="Century Gothic" panose="020B0502020202020204" pitchFamily="34" charset="0"/>
              </a:rPr>
              <a:t>Trespass</a:t>
            </a:r>
          </a:p>
          <a:p>
            <a:pPr marL="285750" indent="-285750"/>
            <a:r>
              <a:rPr lang="en-GB" b="1" dirty="0">
                <a:latin typeface="Century Gothic" panose="020B0502020202020204" pitchFamily="34" charset="0"/>
              </a:rPr>
              <a:t>Theft (AR) </a:t>
            </a:r>
          </a:p>
          <a:p>
            <a:pPr marL="285750" indent="-285750"/>
            <a:r>
              <a:rPr lang="en-GB" b="1" dirty="0">
                <a:latin typeface="Century Gothic" panose="020B0502020202020204" pitchFamily="34" charset="0"/>
              </a:rPr>
              <a:t>GBH (AR) </a:t>
            </a:r>
          </a:p>
          <a:p>
            <a:pPr marL="0" indent="0">
              <a:buFont typeface="Arial" panose="020B0604020202020204" pitchFamily="34" charset="0"/>
              <a:buNone/>
            </a:pPr>
            <a:endParaRPr lang="en-GB" b="1" dirty="0">
              <a:latin typeface="Century Gothic" panose="020B0502020202020204" pitchFamily="34" charset="0"/>
            </a:endParaRPr>
          </a:p>
          <a:p>
            <a:pPr marL="0" indent="0">
              <a:buFont typeface="Arial" panose="020B0604020202020204" pitchFamily="34" charset="0"/>
              <a:buNone/>
            </a:pPr>
            <a:r>
              <a:rPr lang="en-GB" b="1" dirty="0">
                <a:latin typeface="Century Gothic" panose="020B0502020202020204" pitchFamily="34" charset="0"/>
              </a:rPr>
              <a:t>MR (Post-entry) </a:t>
            </a:r>
          </a:p>
          <a:p>
            <a:pPr marL="285750" indent="-285750"/>
            <a:r>
              <a:rPr lang="en-GB" dirty="0">
                <a:latin typeface="Century Gothic" panose="020B0502020202020204" pitchFamily="34" charset="0"/>
              </a:rPr>
              <a:t>Intention steal (MR theft) </a:t>
            </a:r>
          </a:p>
          <a:p>
            <a:pPr marL="285750" indent="-285750"/>
            <a:r>
              <a:rPr lang="en-GB" dirty="0">
                <a:solidFill>
                  <a:schemeClr val="tx1"/>
                </a:solidFill>
                <a:latin typeface="Century Gothic" panose="020B0502020202020204" pitchFamily="34" charset="0"/>
              </a:rPr>
              <a:t>Intention to cause GBH (MR) </a:t>
            </a:r>
          </a:p>
        </p:txBody>
      </p:sp>
    </p:spTree>
    <p:extLst>
      <p:ext uri="{BB962C8B-B14F-4D97-AF65-F5344CB8AC3E}">
        <p14:creationId xmlns:p14="http://schemas.microsoft.com/office/powerpoint/2010/main" val="699397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Running track">
            <a:extLst>
              <a:ext uri="{FF2B5EF4-FFF2-40B4-BE49-F238E27FC236}">
                <a16:creationId xmlns:a16="http://schemas.microsoft.com/office/drawing/2014/main" id="{510AF14D-268D-4B93-96C4-26C9387AA4E2}"/>
              </a:ext>
            </a:extLst>
          </p:cNvPr>
          <p:cNvPicPr>
            <a:picLocks noGrp="1" noChangeAspect="1"/>
          </p:cNvPicPr>
          <p:nvPr>
            <p:ph type="pic" sz="quarter" idx="13"/>
          </p:nvPr>
        </p:nvPicPr>
        <p:blipFill>
          <a:blip r:embed="rId3" cstate="screen">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bwMode="ltGray"/>
        <p:txBody>
          <a:bodyPr/>
          <a:lstStyle/>
          <a:p>
            <a:r>
              <a:rPr lang="en-US" dirty="0"/>
              <a:t>Can you </a:t>
            </a:r>
            <a:br>
              <a:rPr lang="en-US" dirty="0"/>
            </a:br>
            <a:r>
              <a:rPr lang="en-US" dirty="0"/>
              <a:t>Identify the offence </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7512429" y="4294362"/>
            <a:ext cx="1020428" cy="1192038"/>
          </a:xfrm>
        </p:spPr>
        <p:txBody>
          <a:bodyPr/>
          <a:lstStyle/>
          <a:p>
            <a:r>
              <a:rPr lang="en-US" sz="11000" dirty="0"/>
              <a:t>?</a:t>
            </a:r>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1"/>
          </p:nvPr>
        </p:nvSpPr>
        <p:spPr/>
        <p:txBody>
          <a:bodyPr/>
          <a:lstStyle/>
          <a:p>
            <a:fld id="{19B51A1E-902D-48AF-9020-955120F399B6}" type="slidenum">
              <a:rPr lang="en-US" smtClean="0"/>
              <a:pPr/>
              <a:t>15</a:t>
            </a:fld>
            <a:endParaRPr lang="en-US" dirty="0"/>
          </a:p>
        </p:txBody>
      </p:sp>
      <p:sp>
        <p:nvSpPr>
          <p:cNvPr id="2" name="TextBox 1">
            <a:extLst>
              <a:ext uri="{FF2B5EF4-FFF2-40B4-BE49-F238E27FC236}">
                <a16:creationId xmlns:a16="http://schemas.microsoft.com/office/drawing/2014/main" id="{78B9D072-CDDF-424D-8835-5FBF1DBAD2AC}"/>
              </a:ext>
            </a:extLst>
          </p:cNvPr>
          <p:cNvSpPr txBox="1"/>
          <p:nvPr/>
        </p:nvSpPr>
        <p:spPr>
          <a:xfrm>
            <a:off x="9980474" y="5486400"/>
            <a:ext cx="2211526" cy="1304637"/>
          </a:xfrm>
          <a:prstGeom prst="rect">
            <a:avLst/>
          </a:prstGeom>
          <a:solidFill>
            <a:schemeClr val="bg2"/>
          </a:solidFill>
        </p:spPr>
        <p:txBody>
          <a:bodyPr wrap="square" rtlCol="0">
            <a:spAutoFit/>
          </a:bodyPr>
          <a:lstStyle/>
          <a:p>
            <a:endParaRPr lang="en-GB" dirty="0"/>
          </a:p>
        </p:txBody>
      </p:sp>
    </p:spTree>
    <p:extLst>
      <p:ext uri="{BB962C8B-B14F-4D97-AF65-F5344CB8AC3E}">
        <p14:creationId xmlns:p14="http://schemas.microsoft.com/office/powerpoint/2010/main" val="1834120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3E125FD-5D1D-4A52-AADC-012F2FCA67D6}"/>
              </a:ext>
            </a:extLst>
          </p:cNvPr>
          <p:cNvSpPr>
            <a:spLocks noGrp="1" noChangeArrowheads="1"/>
          </p:cNvSpPr>
          <p:nvPr>
            <p:ph type="title"/>
          </p:nvPr>
        </p:nvSpPr>
        <p:spPr/>
        <p:txBody>
          <a:bodyPr/>
          <a:lstStyle/>
          <a:p>
            <a:pPr eaLnBrk="1" hangingPunct="1"/>
            <a:r>
              <a:rPr lang="en-GB" altLang="en-US" dirty="0"/>
              <a:t>Robbery, Burglary or Theft?</a:t>
            </a:r>
          </a:p>
        </p:txBody>
      </p:sp>
      <p:pic>
        <p:nvPicPr>
          <p:cNvPr id="14339" name="Picture 4" descr="http://i.dailymail.co.uk/i/pix/2008/06/23/article-1028655-01B42E3400000578-678_468x341.jpg">
            <a:extLst>
              <a:ext uri="{FF2B5EF4-FFF2-40B4-BE49-F238E27FC236}">
                <a16:creationId xmlns:a16="http://schemas.microsoft.com/office/drawing/2014/main" id="{6A7BADC2-5D68-4F52-A046-B052345EF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057401"/>
            <a:ext cx="6400800"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5E67B01-3FDB-43FF-A079-99995CB2A903}"/>
              </a:ext>
            </a:extLst>
          </p:cNvPr>
          <p:cNvSpPr txBox="1"/>
          <p:nvPr/>
        </p:nvSpPr>
        <p:spPr>
          <a:xfrm>
            <a:off x="9976338" y="5251938"/>
            <a:ext cx="2215662" cy="1828800"/>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805282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3E125FD-5D1D-4A52-AADC-012F2FCA67D6}"/>
              </a:ext>
            </a:extLst>
          </p:cNvPr>
          <p:cNvSpPr>
            <a:spLocks noGrp="1" noChangeArrowheads="1"/>
          </p:cNvSpPr>
          <p:nvPr>
            <p:ph type="title"/>
          </p:nvPr>
        </p:nvSpPr>
        <p:spPr/>
        <p:txBody>
          <a:bodyPr/>
          <a:lstStyle/>
          <a:p>
            <a:pPr eaLnBrk="1" hangingPunct="1"/>
            <a:r>
              <a:rPr lang="en-GB" altLang="en-US" dirty="0"/>
              <a:t>Robbery, Burglary or </a:t>
            </a:r>
            <a:r>
              <a:rPr lang="en-GB" altLang="en-US" dirty="0">
                <a:solidFill>
                  <a:srgbClr val="FF0000"/>
                </a:solidFill>
              </a:rPr>
              <a:t>Theft</a:t>
            </a:r>
            <a:r>
              <a:rPr lang="en-GB" altLang="en-US" dirty="0"/>
              <a:t>?</a:t>
            </a:r>
          </a:p>
        </p:txBody>
      </p:sp>
      <p:pic>
        <p:nvPicPr>
          <p:cNvPr id="14339" name="Picture 4" descr="http://i.dailymail.co.uk/i/pix/2008/06/23/article-1028655-01B42E3400000578-678_468x341.jpg">
            <a:extLst>
              <a:ext uri="{FF2B5EF4-FFF2-40B4-BE49-F238E27FC236}">
                <a16:creationId xmlns:a16="http://schemas.microsoft.com/office/drawing/2014/main" id="{6A7BADC2-5D68-4F52-A046-B052345EF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057401"/>
            <a:ext cx="6400800"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5E67B01-3FDB-43FF-A079-99995CB2A903}"/>
              </a:ext>
            </a:extLst>
          </p:cNvPr>
          <p:cNvSpPr txBox="1"/>
          <p:nvPr/>
        </p:nvSpPr>
        <p:spPr>
          <a:xfrm>
            <a:off x="9976338" y="5251938"/>
            <a:ext cx="2215662" cy="1828800"/>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758468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0E0F02E-A64C-48EB-A79D-4049B70D2C3F}"/>
              </a:ext>
            </a:extLst>
          </p:cNvPr>
          <p:cNvSpPr>
            <a:spLocks noGrp="1" noChangeArrowheads="1"/>
          </p:cNvSpPr>
          <p:nvPr>
            <p:ph type="title"/>
          </p:nvPr>
        </p:nvSpPr>
        <p:spPr/>
        <p:txBody>
          <a:bodyPr/>
          <a:lstStyle/>
          <a:p>
            <a:pPr eaLnBrk="1" hangingPunct="1"/>
            <a:r>
              <a:rPr lang="en-GB" altLang="en-US"/>
              <a:t>Theft, Robbery or Burglary?</a:t>
            </a:r>
          </a:p>
        </p:txBody>
      </p:sp>
      <p:pic>
        <p:nvPicPr>
          <p:cNvPr id="15363" name="Picture 4" descr="http://www.abc.net.au/reslib/200710/r195585_743381.jpg">
            <a:extLst>
              <a:ext uri="{FF2B5EF4-FFF2-40B4-BE49-F238E27FC236}">
                <a16:creationId xmlns:a16="http://schemas.microsoft.com/office/drawing/2014/main" id="{028FBA11-9FD7-4287-8251-C7586BD1F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905001"/>
            <a:ext cx="58166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425B14C-62DD-4B1E-B955-9078229390BE}"/>
              </a:ext>
            </a:extLst>
          </p:cNvPr>
          <p:cNvSpPr/>
          <p:nvPr/>
        </p:nvSpPr>
        <p:spPr>
          <a:xfrm>
            <a:off x="10011508" y="5908431"/>
            <a:ext cx="2180492" cy="94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8563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0E0F02E-A64C-48EB-A79D-4049B70D2C3F}"/>
              </a:ext>
            </a:extLst>
          </p:cNvPr>
          <p:cNvSpPr>
            <a:spLocks noGrp="1" noChangeArrowheads="1"/>
          </p:cNvSpPr>
          <p:nvPr>
            <p:ph type="title"/>
          </p:nvPr>
        </p:nvSpPr>
        <p:spPr/>
        <p:txBody>
          <a:bodyPr/>
          <a:lstStyle/>
          <a:p>
            <a:pPr eaLnBrk="1" hangingPunct="1"/>
            <a:r>
              <a:rPr lang="en-GB" altLang="en-US" dirty="0"/>
              <a:t>Theft, </a:t>
            </a:r>
            <a:r>
              <a:rPr lang="en-GB" altLang="en-US" dirty="0">
                <a:solidFill>
                  <a:srgbClr val="FF0000"/>
                </a:solidFill>
              </a:rPr>
              <a:t>Robbery</a:t>
            </a:r>
            <a:r>
              <a:rPr lang="en-GB" altLang="en-US" dirty="0"/>
              <a:t> or Burglary?</a:t>
            </a:r>
          </a:p>
        </p:txBody>
      </p:sp>
      <p:pic>
        <p:nvPicPr>
          <p:cNvPr id="15363" name="Picture 4" descr="http://www.abc.net.au/reslib/200710/r195585_743381.jpg">
            <a:extLst>
              <a:ext uri="{FF2B5EF4-FFF2-40B4-BE49-F238E27FC236}">
                <a16:creationId xmlns:a16="http://schemas.microsoft.com/office/drawing/2014/main" id="{028FBA11-9FD7-4287-8251-C7586BD1F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905001"/>
            <a:ext cx="58166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425B14C-62DD-4B1E-B955-9078229390BE}"/>
              </a:ext>
            </a:extLst>
          </p:cNvPr>
          <p:cNvSpPr/>
          <p:nvPr/>
        </p:nvSpPr>
        <p:spPr>
          <a:xfrm>
            <a:off x="10011508" y="5908431"/>
            <a:ext cx="2180492" cy="94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1312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719189" y="1427148"/>
            <a:ext cx="6798250" cy="1674470"/>
          </a:xfrm>
        </p:spPr>
        <p:txBody>
          <a:bodyPr anchor="ctr">
            <a:normAutofit fontScale="90000"/>
          </a:bodyPr>
          <a:lstStyle/>
          <a:p>
            <a:pPr>
              <a:lnSpc>
                <a:spcPct val="90000"/>
              </a:lnSpc>
            </a:pPr>
            <a:r>
              <a:rPr lang="en-US" dirty="0"/>
              <a:t>What is the  difference between ?</a:t>
            </a:r>
            <a:br>
              <a:rPr lang="en-US" dirty="0"/>
            </a:br>
            <a:endParaRPr lang="en-US" dirty="0"/>
          </a:p>
        </p:txBody>
      </p:sp>
      <p:sp>
        <p:nvSpPr>
          <p:cNvPr id="5" name="Slide Number Placeholder 4" hidden="1">
            <a:extLst>
              <a:ext uri="{FF2B5EF4-FFF2-40B4-BE49-F238E27FC236}">
                <a16:creationId xmlns:a16="http://schemas.microsoft.com/office/drawing/2014/main" id="{BDD5A594-D852-43BB-B591-E9D9027253BD}"/>
              </a:ext>
            </a:extLst>
          </p:cNvPr>
          <p:cNvSpPr>
            <a:spLocks noGrp="1"/>
          </p:cNvSpPr>
          <p:nvPr>
            <p:ph type="sldNum" sz="quarter" idx="4294967295"/>
          </p:nvPr>
        </p:nvSpPr>
        <p:spPr>
          <a:xfrm>
            <a:off x="11447502" y="6401750"/>
            <a:ext cx="278418" cy="274324"/>
          </a:xfrm>
        </p:spPr>
        <p:txBody>
          <a:bodyPr/>
          <a:lstStyle/>
          <a:p>
            <a:pPr>
              <a:spcAft>
                <a:spcPts val="600"/>
              </a:spcAft>
            </a:pPr>
            <a:fld id="{19B51A1E-902D-48AF-9020-955120F399B6}" type="slidenum">
              <a:rPr lang="en-US" smtClean="0"/>
              <a:pPr>
                <a:spcAft>
                  <a:spcPts val="600"/>
                </a:spcAft>
              </a:pPr>
              <a:t>2</a:t>
            </a:fld>
            <a:endParaRPr lang="en-US"/>
          </a:p>
        </p:txBody>
      </p:sp>
      <p:sp>
        <p:nvSpPr>
          <p:cNvPr id="7" name="TextBox 6">
            <a:extLst>
              <a:ext uri="{FF2B5EF4-FFF2-40B4-BE49-F238E27FC236}">
                <a16:creationId xmlns:a16="http://schemas.microsoft.com/office/drawing/2014/main" id="{664AD5F8-67B0-4144-869C-1A012C8581A9}"/>
              </a:ext>
            </a:extLst>
          </p:cNvPr>
          <p:cNvSpPr txBox="1"/>
          <p:nvPr/>
        </p:nvSpPr>
        <p:spPr>
          <a:xfrm>
            <a:off x="581637" y="3404856"/>
            <a:ext cx="3174535" cy="1107996"/>
          </a:xfrm>
          <a:prstGeom prst="rect">
            <a:avLst/>
          </a:prstGeom>
          <a:noFill/>
        </p:spPr>
        <p:txBody>
          <a:bodyPr wrap="square" rtlCol="0">
            <a:spAutoFit/>
          </a:bodyPr>
          <a:lstStyle/>
          <a:p>
            <a:r>
              <a:rPr lang="en-GB" sz="6600" dirty="0">
                <a:solidFill>
                  <a:srgbClr val="FF0000"/>
                </a:solidFill>
              </a:rPr>
              <a:t>Robbery </a:t>
            </a:r>
          </a:p>
        </p:txBody>
      </p:sp>
      <p:sp>
        <p:nvSpPr>
          <p:cNvPr id="11" name="TextBox 10">
            <a:extLst>
              <a:ext uri="{FF2B5EF4-FFF2-40B4-BE49-F238E27FC236}">
                <a16:creationId xmlns:a16="http://schemas.microsoft.com/office/drawing/2014/main" id="{7D865D11-9292-49C1-A9F5-995467CA2062}"/>
              </a:ext>
            </a:extLst>
          </p:cNvPr>
          <p:cNvSpPr txBox="1"/>
          <p:nvPr/>
        </p:nvSpPr>
        <p:spPr>
          <a:xfrm>
            <a:off x="4789416" y="4864379"/>
            <a:ext cx="3627753" cy="1446550"/>
          </a:xfrm>
          <a:prstGeom prst="rect">
            <a:avLst/>
          </a:prstGeom>
          <a:noFill/>
        </p:spPr>
        <p:txBody>
          <a:bodyPr wrap="square" rtlCol="0">
            <a:spAutoFit/>
          </a:bodyPr>
          <a:lstStyle/>
          <a:p>
            <a:r>
              <a:rPr lang="en-GB" sz="8800" dirty="0">
                <a:solidFill>
                  <a:schemeClr val="accent6">
                    <a:lumMod val="50000"/>
                  </a:schemeClr>
                </a:solidFill>
              </a:rPr>
              <a:t>Theft </a:t>
            </a:r>
          </a:p>
        </p:txBody>
      </p:sp>
      <p:sp>
        <p:nvSpPr>
          <p:cNvPr id="13" name="TextBox 12">
            <a:extLst>
              <a:ext uri="{FF2B5EF4-FFF2-40B4-BE49-F238E27FC236}">
                <a16:creationId xmlns:a16="http://schemas.microsoft.com/office/drawing/2014/main" id="{4C483FE8-AE80-4C48-85EA-F0000A3F71D1}"/>
              </a:ext>
            </a:extLst>
          </p:cNvPr>
          <p:cNvSpPr txBox="1"/>
          <p:nvPr/>
        </p:nvSpPr>
        <p:spPr>
          <a:xfrm>
            <a:off x="7752827" y="3171038"/>
            <a:ext cx="3857536" cy="1107996"/>
          </a:xfrm>
          <a:prstGeom prst="rect">
            <a:avLst/>
          </a:prstGeom>
          <a:noFill/>
        </p:spPr>
        <p:txBody>
          <a:bodyPr wrap="square" rtlCol="0">
            <a:spAutoFit/>
          </a:bodyPr>
          <a:lstStyle/>
          <a:p>
            <a:r>
              <a:rPr lang="en-GB" sz="6600" dirty="0">
                <a:solidFill>
                  <a:srgbClr val="0070C0"/>
                </a:solidFill>
              </a:rPr>
              <a:t>Burglary </a:t>
            </a:r>
          </a:p>
        </p:txBody>
      </p:sp>
    </p:spTree>
    <p:extLst>
      <p:ext uri="{BB962C8B-B14F-4D97-AF65-F5344CB8AC3E}">
        <p14:creationId xmlns:p14="http://schemas.microsoft.com/office/powerpoint/2010/main" val="4091674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70CD58F-3C57-4C2F-AC43-C63A1D29F572}"/>
              </a:ext>
            </a:extLst>
          </p:cNvPr>
          <p:cNvSpPr>
            <a:spLocks noGrp="1" noChangeArrowheads="1"/>
          </p:cNvSpPr>
          <p:nvPr>
            <p:ph type="title"/>
          </p:nvPr>
        </p:nvSpPr>
        <p:spPr/>
        <p:txBody>
          <a:bodyPr/>
          <a:lstStyle/>
          <a:p>
            <a:pPr eaLnBrk="1" hangingPunct="1"/>
            <a:r>
              <a:rPr lang="en-GB" altLang="en-US"/>
              <a:t>Robbery, Theft or Burglary?</a:t>
            </a:r>
          </a:p>
        </p:txBody>
      </p:sp>
      <p:pic>
        <p:nvPicPr>
          <p:cNvPr id="16387" name="Picture 5" descr="http://i.dailymail.co.uk/i/pix/2009/07/10/article-1198843-05AB2945000005DC-573_235x331.jpg">
            <a:extLst>
              <a:ext uri="{FF2B5EF4-FFF2-40B4-BE49-F238E27FC236}">
                <a16:creationId xmlns:a16="http://schemas.microsoft.com/office/drawing/2014/main" id="{4666A08E-B804-4CB9-B915-66684BD48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981201"/>
            <a:ext cx="5562600"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2E19062-645E-4742-B767-ACD52C7BDF7A}"/>
              </a:ext>
            </a:extLst>
          </p:cNvPr>
          <p:cNvSpPr/>
          <p:nvPr/>
        </p:nvSpPr>
        <p:spPr>
          <a:xfrm>
            <a:off x="9952892" y="5873262"/>
            <a:ext cx="2239108" cy="9847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Tree>
    <p:extLst>
      <p:ext uri="{BB962C8B-B14F-4D97-AF65-F5344CB8AC3E}">
        <p14:creationId xmlns:p14="http://schemas.microsoft.com/office/powerpoint/2010/main" val="3617525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70CD58F-3C57-4C2F-AC43-C63A1D29F572}"/>
              </a:ext>
            </a:extLst>
          </p:cNvPr>
          <p:cNvSpPr>
            <a:spLocks noGrp="1" noChangeArrowheads="1"/>
          </p:cNvSpPr>
          <p:nvPr>
            <p:ph type="title"/>
          </p:nvPr>
        </p:nvSpPr>
        <p:spPr/>
        <p:txBody>
          <a:bodyPr/>
          <a:lstStyle/>
          <a:p>
            <a:pPr eaLnBrk="1" hangingPunct="1"/>
            <a:r>
              <a:rPr lang="en-GB" altLang="en-US" dirty="0"/>
              <a:t>Robbery, Theft or </a:t>
            </a:r>
            <a:r>
              <a:rPr lang="en-GB" altLang="en-US" dirty="0">
                <a:solidFill>
                  <a:srgbClr val="FF0000"/>
                </a:solidFill>
              </a:rPr>
              <a:t>Burglary</a:t>
            </a:r>
            <a:r>
              <a:rPr lang="en-GB" altLang="en-US" dirty="0"/>
              <a:t>?</a:t>
            </a:r>
          </a:p>
        </p:txBody>
      </p:sp>
      <p:pic>
        <p:nvPicPr>
          <p:cNvPr id="16387" name="Picture 5" descr="http://i.dailymail.co.uk/i/pix/2009/07/10/article-1198843-05AB2945000005DC-573_235x331.jpg">
            <a:extLst>
              <a:ext uri="{FF2B5EF4-FFF2-40B4-BE49-F238E27FC236}">
                <a16:creationId xmlns:a16="http://schemas.microsoft.com/office/drawing/2014/main" id="{4666A08E-B804-4CB9-B915-66684BD48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981201"/>
            <a:ext cx="5562600"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2E19062-645E-4742-B767-ACD52C7BDF7A}"/>
              </a:ext>
            </a:extLst>
          </p:cNvPr>
          <p:cNvSpPr/>
          <p:nvPr/>
        </p:nvSpPr>
        <p:spPr>
          <a:xfrm>
            <a:off x="9952892" y="5873262"/>
            <a:ext cx="2239108" cy="9847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Tree>
    <p:extLst>
      <p:ext uri="{BB962C8B-B14F-4D97-AF65-F5344CB8AC3E}">
        <p14:creationId xmlns:p14="http://schemas.microsoft.com/office/powerpoint/2010/main" val="3406585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09EA7DE-EF97-4891-9B41-E478156EE5D8}"/>
              </a:ext>
            </a:extLst>
          </p:cNvPr>
          <p:cNvSpPr>
            <a:spLocks noGrp="1" noChangeArrowheads="1"/>
          </p:cNvSpPr>
          <p:nvPr>
            <p:ph type="title"/>
          </p:nvPr>
        </p:nvSpPr>
        <p:spPr/>
        <p:txBody>
          <a:bodyPr/>
          <a:lstStyle/>
          <a:p>
            <a:pPr eaLnBrk="1" hangingPunct="1"/>
            <a:r>
              <a:rPr lang="en-GB" altLang="en-US"/>
              <a:t>Theft, Burglary or Robbery?</a:t>
            </a:r>
          </a:p>
        </p:txBody>
      </p:sp>
      <p:sp>
        <p:nvSpPr>
          <p:cNvPr id="17411" name="Rectangle 3">
            <a:extLst>
              <a:ext uri="{FF2B5EF4-FFF2-40B4-BE49-F238E27FC236}">
                <a16:creationId xmlns:a16="http://schemas.microsoft.com/office/drawing/2014/main" id="{B5D9D65C-D9D8-4DC0-9D35-57BF4B9F0B28}"/>
              </a:ext>
            </a:extLst>
          </p:cNvPr>
          <p:cNvSpPr>
            <a:spLocks noGrp="1" noChangeArrowheads="1"/>
          </p:cNvSpPr>
          <p:nvPr>
            <p:ph idx="1"/>
          </p:nvPr>
        </p:nvSpPr>
        <p:spPr/>
        <p:txBody>
          <a:bodyPr/>
          <a:lstStyle/>
          <a:p>
            <a:pPr eaLnBrk="1" hangingPunct="1">
              <a:buFontTx/>
              <a:buNone/>
            </a:pPr>
            <a:r>
              <a:rPr lang="en-GB" altLang="en-US"/>
              <a:t> </a:t>
            </a:r>
          </a:p>
          <a:p>
            <a:pPr eaLnBrk="1" hangingPunct="1">
              <a:buFontTx/>
              <a:buNone/>
            </a:pPr>
            <a:endParaRPr lang="en-GB" altLang="en-US"/>
          </a:p>
        </p:txBody>
      </p:sp>
      <p:pic>
        <p:nvPicPr>
          <p:cNvPr id="17412" name="Picture 5" descr="http://parentsuniversalresourceexperts.files.wordpress.com/2009/10/teenshoplifting.jpg">
            <a:extLst>
              <a:ext uri="{FF2B5EF4-FFF2-40B4-BE49-F238E27FC236}">
                <a16:creationId xmlns:a16="http://schemas.microsoft.com/office/drawing/2014/main" id="{C3DA19CC-7A8B-4082-BCC9-7B478D712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908" y="1046375"/>
            <a:ext cx="4800600" cy="53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CEF8D71-1686-41CD-B958-32C0A6FA7068}"/>
              </a:ext>
            </a:extLst>
          </p:cNvPr>
          <p:cNvSpPr txBox="1"/>
          <p:nvPr/>
        </p:nvSpPr>
        <p:spPr>
          <a:xfrm>
            <a:off x="10008416" y="5474677"/>
            <a:ext cx="2183584" cy="138332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046292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09EA7DE-EF97-4891-9B41-E478156EE5D8}"/>
              </a:ext>
            </a:extLst>
          </p:cNvPr>
          <p:cNvSpPr>
            <a:spLocks noGrp="1" noChangeArrowheads="1"/>
          </p:cNvSpPr>
          <p:nvPr>
            <p:ph type="title"/>
          </p:nvPr>
        </p:nvSpPr>
        <p:spPr/>
        <p:txBody>
          <a:bodyPr/>
          <a:lstStyle/>
          <a:p>
            <a:pPr eaLnBrk="1" hangingPunct="1"/>
            <a:r>
              <a:rPr lang="en-GB" altLang="en-US" dirty="0">
                <a:solidFill>
                  <a:schemeClr val="accent3">
                    <a:lumMod val="75000"/>
                  </a:schemeClr>
                </a:solidFill>
              </a:rPr>
              <a:t>Theft, Burglary </a:t>
            </a:r>
            <a:r>
              <a:rPr lang="en-GB" altLang="en-US" dirty="0"/>
              <a:t>or Robbery?</a:t>
            </a:r>
          </a:p>
        </p:txBody>
      </p:sp>
      <p:sp>
        <p:nvSpPr>
          <p:cNvPr id="17411" name="Rectangle 3">
            <a:extLst>
              <a:ext uri="{FF2B5EF4-FFF2-40B4-BE49-F238E27FC236}">
                <a16:creationId xmlns:a16="http://schemas.microsoft.com/office/drawing/2014/main" id="{B5D9D65C-D9D8-4DC0-9D35-57BF4B9F0B28}"/>
              </a:ext>
            </a:extLst>
          </p:cNvPr>
          <p:cNvSpPr>
            <a:spLocks noGrp="1" noChangeArrowheads="1"/>
          </p:cNvSpPr>
          <p:nvPr>
            <p:ph idx="1"/>
          </p:nvPr>
        </p:nvSpPr>
        <p:spPr/>
        <p:txBody>
          <a:bodyPr/>
          <a:lstStyle/>
          <a:p>
            <a:pPr eaLnBrk="1" hangingPunct="1">
              <a:buFontTx/>
              <a:buNone/>
            </a:pPr>
            <a:r>
              <a:rPr lang="en-GB" altLang="en-US" dirty="0"/>
              <a:t> </a:t>
            </a:r>
          </a:p>
          <a:p>
            <a:pPr eaLnBrk="1" hangingPunct="1">
              <a:buFontTx/>
              <a:buNone/>
            </a:pPr>
            <a:endParaRPr lang="en-GB" altLang="en-US" dirty="0"/>
          </a:p>
        </p:txBody>
      </p:sp>
      <p:pic>
        <p:nvPicPr>
          <p:cNvPr id="17412" name="Picture 5" descr="http://parentsuniversalresourceexperts.files.wordpress.com/2009/10/teenshoplifting.jpg">
            <a:extLst>
              <a:ext uri="{FF2B5EF4-FFF2-40B4-BE49-F238E27FC236}">
                <a16:creationId xmlns:a16="http://schemas.microsoft.com/office/drawing/2014/main" id="{C3DA19CC-7A8B-4082-BCC9-7B478D712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908" y="1046375"/>
            <a:ext cx="4800600" cy="53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CEF8D71-1686-41CD-B958-32C0A6FA7068}"/>
              </a:ext>
            </a:extLst>
          </p:cNvPr>
          <p:cNvSpPr txBox="1"/>
          <p:nvPr/>
        </p:nvSpPr>
        <p:spPr>
          <a:xfrm>
            <a:off x="10008416" y="5474677"/>
            <a:ext cx="2183584" cy="138332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15201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F553EBF-E2A5-4B30-BA56-ADCA9352B4FA}"/>
              </a:ext>
            </a:extLst>
          </p:cNvPr>
          <p:cNvSpPr>
            <a:spLocks noGrp="1" noChangeArrowheads="1"/>
          </p:cNvSpPr>
          <p:nvPr>
            <p:ph type="title"/>
          </p:nvPr>
        </p:nvSpPr>
        <p:spPr/>
        <p:txBody>
          <a:bodyPr/>
          <a:lstStyle/>
          <a:p>
            <a:pPr eaLnBrk="1" hangingPunct="1"/>
            <a:r>
              <a:rPr lang="en-GB" altLang="en-US" dirty="0"/>
              <a:t>Burglary, Theft, Robbery?</a:t>
            </a:r>
          </a:p>
        </p:txBody>
      </p:sp>
      <p:pic>
        <p:nvPicPr>
          <p:cNvPr id="18435" name="Picture 4" descr="http://www.ncpc.org/programs/resources/enhancement-assets/clipart-and-stock-art/Front-Door-Scam-Caption.jpg/image_preview">
            <a:extLst>
              <a:ext uri="{FF2B5EF4-FFF2-40B4-BE49-F238E27FC236}">
                <a16:creationId xmlns:a16="http://schemas.microsoft.com/office/drawing/2014/main" id="{642B57B6-6183-4EF0-9D83-C4A9D1DD0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754" y="1230924"/>
            <a:ext cx="7581822" cy="506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C69F22D-F7DE-4C30-9E0D-F8877C9FEED6}"/>
              </a:ext>
            </a:extLst>
          </p:cNvPr>
          <p:cNvSpPr txBox="1"/>
          <p:nvPr/>
        </p:nvSpPr>
        <p:spPr>
          <a:xfrm>
            <a:off x="10008416" y="5474677"/>
            <a:ext cx="2183584" cy="138332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174028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F553EBF-E2A5-4B30-BA56-ADCA9352B4FA}"/>
              </a:ext>
            </a:extLst>
          </p:cNvPr>
          <p:cNvSpPr>
            <a:spLocks noGrp="1" noChangeArrowheads="1"/>
          </p:cNvSpPr>
          <p:nvPr>
            <p:ph type="title"/>
          </p:nvPr>
        </p:nvSpPr>
        <p:spPr/>
        <p:txBody>
          <a:bodyPr/>
          <a:lstStyle/>
          <a:p>
            <a:pPr eaLnBrk="1" hangingPunct="1"/>
            <a:r>
              <a:rPr lang="en-GB" altLang="en-US" dirty="0"/>
              <a:t>Burglary, </a:t>
            </a:r>
            <a:r>
              <a:rPr lang="en-GB" altLang="en-US" dirty="0">
                <a:solidFill>
                  <a:schemeClr val="accent3">
                    <a:lumMod val="75000"/>
                  </a:schemeClr>
                </a:solidFill>
              </a:rPr>
              <a:t>Theft</a:t>
            </a:r>
            <a:r>
              <a:rPr lang="en-GB" altLang="en-US" dirty="0"/>
              <a:t>, Robbery?</a:t>
            </a:r>
          </a:p>
        </p:txBody>
      </p:sp>
      <p:pic>
        <p:nvPicPr>
          <p:cNvPr id="18435" name="Picture 4" descr="http://www.ncpc.org/programs/resources/enhancement-assets/clipart-and-stock-art/Front-Door-Scam-Caption.jpg/image_preview">
            <a:extLst>
              <a:ext uri="{FF2B5EF4-FFF2-40B4-BE49-F238E27FC236}">
                <a16:creationId xmlns:a16="http://schemas.microsoft.com/office/drawing/2014/main" id="{642B57B6-6183-4EF0-9D83-C4A9D1DD0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754" y="1230924"/>
            <a:ext cx="7581822" cy="506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C69F22D-F7DE-4C30-9E0D-F8877C9FEED6}"/>
              </a:ext>
            </a:extLst>
          </p:cNvPr>
          <p:cNvSpPr txBox="1"/>
          <p:nvPr/>
        </p:nvSpPr>
        <p:spPr>
          <a:xfrm>
            <a:off x="10008416" y="5474677"/>
            <a:ext cx="2183584" cy="138332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783990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635A1BD-81F8-497E-9F9D-344195444E6D}"/>
              </a:ext>
            </a:extLst>
          </p:cNvPr>
          <p:cNvSpPr>
            <a:spLocks noGrp="1" noChangeArrowheads="1"/>
          </p:cNvSpPr>
          <p:nvPr>
            <p:ph type="title"/>
          </p:nvPr>
        </p:nvSpPr>
        <p:spPr/>
        <p:txBody>
          <a:bodyPr/>
          <a:lstStyle/>
          <a:p>
            <a:pPr eaLnBrk="1" hangingPunct="1"/>
            <a:r>
              <a:rPr lang="en-GB" altLang="en-US" dirty="0"/>
              <a:t>Theft, Burglary or Robbery?</a:t>
            </a:r>
          </a:p>
        </p:txBody>
      </p:sp>
      <p:pic>
        <p:nvPicPr>
          <p:cNvPr id="19459" name="Picture 4" descr="http://www.gotpulse.com/images/Workplace%20Violence.jpg">
            <a:extLst>
              <a:ext uri="{FF2B5EF4-FFF2-40B4-BE49-F238E27FC236}">
                <a16:creationId xmlns:a16="http://schemas.microsoft.com/office/drawing/2014/main" id="{774E9AA0-FC19-47D5-A62C-CB3ECEA5C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2453" y="1160586"/>
            <a:ext cx="5807650" cy="526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72FCDBE-555D-4686-A885-7A27EB0A458D}"/>
              </a:ext>
            </a:extLst>
          </p:cNvPr>
          <p:cNvSpPr txBox="1"/>
          <p:nvPr/>
        </p:nvSpPr>
        <p:spPr>
          <a:xfrm>
            <a:off x="10008416" y="5474677"/>
            <a:ext cx="2183584" cy="138332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602979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635A1BD-81F8-497E-9F9D-344195444E6D}"/>
              </a:ext>
            </a:extLst>
          </p:cNvPr>
          <p:cNvSpPr>
            <a:spLocks noGrp="1" noChangeArrowheads="1"/>
          </p:cNvSpPr>
          <p:nvPr>
            <p:ph type="title"/>
          </p:nvPr>
        </p:nvSpPr>
        <p:spPr/>
        <p:txBody>
          <a:bodyPr/>
          <a:lstStyle/>
          <a:p>
            <a:pPr eaLnBrk="1" hangingPunct="1"/>
            <a:r>
              <a:rPr lang="en-GB" altLang="en-US" dirty="0"/>
              <a:t>Theft, Burglary or </a:t>
            </a:r>
            <a:r>
              <a:rPr lang="en-GB" altLang="en-US" dirty="0">
                <a:solidFill>
                  <a:srgbClr val="FF0000"/>
                </a:solidFill>
              </a:rPr>
              <a:t>Robbery</a:t>
            </a:r>
            <a:r>
              <a:rPr lang="en-GB" altLang="en-US" dirty="0"/>
              <a:t>?</a:t>
            </a:r>
          </a:p>
        </p:txBody>
      </p:sp>
      <p:pic>
        <p:nvPicPr>
          <p:cNvPr id="19459" name="Picture 4" descr="http://www.gotpulse.com/images/Workplace%20Violence.jpg">
            <a:extLst>
              <a:ext uri="{FF2B5EF4-FFF2-40B4-BE49-F238E27FC236}">
                <a16:creationId xmlns:a16="http://schemas.microsoft.com/office/drawing/2014/main" id="{774E9AA0-FC19-47D5-A62C-CB3ECEA5C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209" y="1160586"/>
            <a:ext cx="5763404" cy="526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72FCDBE-555D-4686-A885-7A27EB0A458D}"/>
              </a:ext>
            </a:extLst>
          </p:cNvPr>
          <p:cNvSpPr txBox="1"/>
          <p:nvPr/>
        </p:nvSpPr>
        <p:spPr>
          <a:xfrm>
            <a:off x="10008416" y="5474677"/>
            <a:ext cx="2183584" cy="138332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46892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613C8A6-4948-40DB-AFD4-37E48278AF32}"/>
              </a:ext>
            </a:extLst>
          </p:cNvPr>
          <p:cNvSpPr>
            <a:spLocks noGrp="1" noChangeArrowheads="1"/>
          </p:cNvSpPr>
          <p:nvPr>
            <p:ph type="title"/>
          </p:nvPr>
        </p:nvSpPr>
        <p:spPr/>
        <p:txBody>
          <a:bodyPr/>
          <a:lstStyle/>
          <a:p>
            <a:pPr eaLnBrk="1" hangingPunct="1"/>
            <a:r>
              <a:rPr lang="en-GB" altLang="en-US" dirty="0"/>
              <a:t>Burglary, Theft, Robbery?</a:t>
            </a:r>
          </a:p>
        </p:txBody>
      </p:sp>
      <p:pic>
        <p:nvPicPr>
          <p:cNvPr id="20483" name="Picture 4" descr="http://news.bbc.co.uk/media/images/38164000/jpg/_38164528_mugging315.jpg">
            <a:extLst>
              <a:ext uri="{FF2B5EF4-FFF2-40B4-BE49-F238E27FC236}">
                <a16:creationId xmlns:a16="http://schemas.microsoft.com/office/drawing/2014/main" id="{BEE14E92-12EE-4A52-9B66-7E8E218DB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391" y="1500553"/>
            <a:ext cx="7365024" cy="420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EE4AA0A-7B91-4FE2-81BB-D8EE72032CDB}"/>
              </a:ext>
            </a:extLst>
          </p:cNvPr>
          <p:cNvSpPr txBox="1"/>
          <p:nvPr/>
        </p:nvSpPr>
        <p:spPr>
          <a:xfrm>
            <a:off x="10008416" y="5474677"/>
            <a:ext cx="2183584" cy="138332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618717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613C8A6-4948-40DB-AFD4-37E48278AF32}"/>
              </a:ext>
            </a:extLst>
          </p:cNvPr>
          <p:cNvSpPr>
            <a:spLocks noGrp="1" noChangeArrowheads="1"/>
          </p:cNvSpPr>
          <p:nvPr>
            <p:ph type="title"/>
          </p:nvPr>
        </p:nvSpPr>
        <p:spPr/>
        <p:txBody>
          <a:bodyPr/>
          <a:lstStyle/>
          <a:p>
            <a:pPr eaLnBrk="1" hangingPunct="1"/>
            <a:r>
              <a:rPr lang="en-GB" altLang="en-US" dirty="0"/>
              <a:t>Burglary, Theft, </a:t>
            </a:r>
            <a:r>
              <a:rPr lang="en-GB" altLang="en-US" dirty="0">
                <a:solidFill>
                  <a:srgbClr val="FF0000"/>
                </a:solidFill>
              </a:rPr>
              <a:t>Robbery</a:t>
            </a:r>
            <a:r>
              <a:rPr lang="en-GB" altLang="en-US" dirty="0"/>
              <a:t>?</a:t>
            </a:r>
          </a:p>
        </p:txBody>
      </p:sp>
      <p:pic>
        <p:nvPicPr>
          <p:cNvPr id="20483" name="Picture 4" descr="http://news.bbc.co.uk/media/images/38164000/jpg/_38164528_mugging315.jpg">
            <a:extLst>
              <a:ext uri="{FF2B5EF4-FFF2-40B4-BE49-F238E27FC236}">
                <a16:creationId xmlns:a16="http://schemas.microsoft.com/office/drawing/2014/main" id="{BEE14E92-12EE-4A52-9B66-7E8E218DB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391" y="1500553"/>
            <a:ext cx="7365024" cy="420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EE4AA0A-7B91-4FE2-81BB-D8EE72032CDB}"/>
              </a:ext>
            </a:extLst>
          </p:cNvPr>
          <p:cNvSpPr txBox="1"/>
          <p:nvPr/>
        </p:nvSpPr>
        <p:spPr>
          <a:xfrm>
            <a:off x="10008416" y="5474677"/>
            <a:ext cx="2183584" cy="138332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913049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22F45D-C92D-4CAA-B40F-0AA7F6973A35}"/>
              </a:ext>
            </a:extLst>
          </p:cNvPr>
          <p:cNvSpPr>
            <a:spLocks noGrp="1"/>
          </p:cNvSpPr>
          <p:nvPr>
            <p:ph type="title"/>
          </p:nvPr>
        </p:nvSpPr>
        <p:spPr/>
        <p:txBody>
          <a:bodyPr/>
          <a:lstStyle/>
          <a:p>
            <a:r>
              <a:rPr lang="en-GB" dirty="0"/>
              <a:t>Lesson objectives </a:t>
            </a:r>
          </a:p>
        </p:txBody>
      </p:sp>
      <p:sp>
        <p:nvSpPr>
          <p:cNvPr id="8" name="Content Placeholder 7">
            <a:extLst>
              <a:ext uri="{FF2B5EF4-FFF2-40B4-BE49-F238E27FC236}">
                <a16:creationId xmlns:a16="http://schemas.microsoft.com/office/drawing/2014/main" id="{9A3CDF11-A385-4C49-8CCE-EA704BE4FB85}"/>
              </a:ext>
            </a:extLst>
          </p:cNvPr>
          <p:cNvSpPr>
            <a:spLocks noGrp="1"/>
          </p:cNvSpPr>
          <p:nvPr>
            <p:ph idx="1"/>
          </p:nvPr>
        </p:nvSpPr>
        <p:spPr/>
        <p:txBody>
          <a:bodyPr/>
          <a:lstStyle/>
          <a:p>
            <a:r>
              <a:rPr lang="en-GB" sz="4000" dirty="0"/>
              <a:t>Can you tell the difference between Burglary/ Theft and Robbery? </a:t>
            </a:r>
          </a:p>
          <a:p>
            <a:pPr marL="0" indent="0">
              <a:buNone/>
            </a:pPr>
            <a:endParaRPr lang="en-GB" sz="4000" dirty="0"/>
          </a:p>
          <a:p>
            <a:r>
              <a:rPr lang="en-GB" sz="4000" dirty="0"/>
              <a:t>Can you identify</a:t>
            </a:r>
            <a:r>
              <a:rPr lang="en-GB" sz="4000" b="1" dirty="0"/>
              <a:t> </a:t>
            </a:r>
            <a:r>
              <a:rPr lang="en-GB" sz="4000" dirty="0"/>
              <a:t>Burglary under S.9(1)(a) and Burglary under S.9(1)(b) </a:t>
            </a:r>
          </a:p>
          <a:p>
            <a:endParaRPr lang="en-GB" sz="4000" dirty="0"/>
          </a:p>
          <a:p>
            <a:r>
              <a:rPr lang="en-GB" sz="4000" dirty="0"/>
              <a:t>Can you apply the law to problem questions. </a:t>
            </a:r>
          </a:p>
        </p:txBody>
      </p:sp>
    </p:spTree>
    <p:extLst>
      <p:ext uri="{BB962C8B-B14F-4D97-AF65-F5344CB8AC3E}">
        <p14:creationId xmlns:p14="http://schemas.microsoft.com/office/powerpoint/2010/main" val="3578408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88B9C8A-B27A-46C5-95EA-39044CF021D5}"/>
              </a:ext>
            </a:extLst>
          </p:cNvPr>
          <p:cNvSpPr>
            <a:spLocks noGrp="1" noChangeArrowheads="1"/>
          </p:cNvSpPr>
          <p:nvPr>
            <p:ph type="title"/>
          </p:nvPr>
        </p:nvSpPr>
        <p:spPr/>
        <p:txBody>
          <a:bodyPr/>
          <a:lstStyle/>
          <a:p>
            <a:pPr eaLnBrk="1" hangingPunct="1"/>
            <a:r>
              <a:rPr lang="en-GB" altLang="en-US" dirty="0"/>
              <a:t>Burglary, Robbery or Theft?</a:t>
            </a:r>
          </a:p>
        </p:txBody>
      </p:sp>
      <p:pic>
        <p:nvPicPr>
          <p:cNvPr id="21507" name="Picture 6" descr="http://www.worldwidejam.tv/images/crime.mugging.2.jpg">
            <a:extLst>
              <a:ext uri="{FF2B5EF4-FFF2-40B4-BE49-F238E27FC236}">
                <a16:creationId xmlns:a16="http://schemas.microsoft.com/office/drawing/2014/main" id="{146F0E85-927E-455A-B5A3-E24500542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415" y="1395046"/>
            <a:ext cx="3968262" cy="4677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B2E4ED9-1FB5-432C-8F28-1352F3D4C0BF}"/>
              </a:ext>
            </a:extLst>
          </p:cNvPr>
          <p:cNvSpPr txBox="1"/>
          <p:nvPr/>
        </p:nvSpPr>
        <p:spPr>
          <a:xfrm>
            <a:off x="10008416" y="5474677"/>
            <a:ext cx="2183584" cy="138332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45301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88B9C8A-B27A-46C5-95EA-39044CF021D5}"/>
              </a:ext>
            </a:extLst>
          </p:cNvPr>
          <p:cNvSpPr>
            <a:spLocks noGrp="1" noChangeArrowheads="1"/>
          </p:cNvSpPr>
          <p:nvPr>
            <p:ph type="title"/>
          </p:nvPr>
        </p:nvSpPr>
        <p:spPr/>
        <p:txBody>
          <a:bodyPr/>
          <a:lstStyle/>
          <a:p>
            <a:pPr eaLnBrk="1" hangingPunct="1"/>
            <a:r>
              <a:rPr lang="en-GB" altLang="en-US" dirty="0"/>
              <a:t>Burglary, </a:t>
            </a:r>
            <a:r>
              <a:rPr lang="en-GB" altLang="en-US" dirty="0">
                <a:solidFill>
                  <a:srgbClr val="FF0000"/>
                </a:solidFill>
              </a:rPr>
              <a:t>Robbery</a:t>
            </a:r>
            <a:r>
              <a:rPr lang="en-GB" altLang="en-US" dirty="0"/>
              <a:t> or Theft?</a:t>
            </a:r>
          </a:p>
        </p:txBody>
      </p:sp>
      <p:pic>
        <p:nvPicPr>
          <p:cNvPr id="21507" name="Picture 6" descr="http://www.worldwidejam.tv/images/crime.mugging.2.jpg">
            <a:extLst>
              <a:ext uri="{FF2B5EF4-FFF2-40B4-BE49-F238E27FC236}">
                <a16:creationId xmlns:a16="http://schemas.microsoft.com/office/drawing/2014/main" id="{146F0E85-927E-455A-B5A3-E24500542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415" y="1395046"/>
            <a:ext cx="3968262" cy="4677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B2E4ED9-1FB5-432C-8F28-1352F3D4C0BF}"/>
              </a:ext>
            </a:extLst>
          </p:cNvPr>
          <p:cNvSpPr txBox="1"/>
          <p:nvPr/>
        </p:nvSpPr>
        <p:spPr>
          <a:xfrm>
            <a:off x="10008416" y="5474677"/>
            <a:ext cx="2183584" cy="138332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538889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D95D79B-FA87-42AC-BFEE-C706DEB5FEF9}"/>
              </a:ext>
            </a:extLst>
          </p:cNvPr>
          <p:cNvSpPr/>
          <p:nvPr/>
        </p:nvSpPr>
        <p:spPr>
          <a:xfrm>
            <a:off x="6371616" y="1391913"/>
            <a:ext cx="5462922" cy="4658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67FC2D32-46A1-4B13-9A1C-94B3F78B38FB}"/>
              </a:ext>
            </a:extLst>
          </p:cNvPr>
          <p:cNvSpPr>
            <a:spLocks noGrp="1"/>
          </p:cNvSpPr>
          <p:nvPr>
            <p:ph type="sldNum" sz="quarter" idx="34"/>
          </p:nvPr>
        </p:nvSpPr>
        <p:spPr/>
        <p:txBody>
          <a:bodyPr/>
          <a:lstStyle/>
          <a:p>
            <a:fld id="{19B51A1E-902D-48AF-9020-955120F399B6}" type="slidenum">
              <a:rPr lang="en-US" noProof="0" smtClean="0"/>
              <a:pPr/>
              <a:t>32</a:t>
            </a:fld>
            <a:endParaRPr lang="en-US" noProof="0" dirty="0"/>
          </a:p>
        </p:txBody>
      </p:sp>
      <p:sp>
        <p:nvSpPr>
          <p:cNvPr id="5" name="Title 4">
            <a:extLst>
              <a:ext uri="{FF2B5EF4-FFF2-40B4-BE49-F238E27FC236}">
                <a16:creationId xmlns:a16="http://schemas.microsoft.com/office/drawing/2014/main" id="{6F75F85F-6099-4C60-8A9D-91A2DBDB4EE0}"/>
              </a:ext>
            </a:extLst>
          </p:cNvPr>
          <p:cNvSpPr>
            <a:spLocks noGrp="1"/>
          </p:cNvSpPr>
          <p:nvPr>
            <p:ph type="title"/>
          </p:nvPr>
        </p:nvSpPr>
        <p:spPr/>
        <p:txBody>
          <a:bodyPr/>
          <a:lstStyle/>
          <a:p>
            <a:r>
              <a:rPr lang="en-GB" dirty="0"/>
              <a:t>The Elements of Burglary S9(A)</a:t>
            </a:r>
          </a:p>
        </p:txBody>
      </p:sp>
      <p:sp>
        <p:nvSpPr>
          <p:cNvPr id="11" name="TextBox 10">
            <a:extLst>
              <a:ext uri="{FF2B5EF4-FFF2-40B4-BE49-F238E27FC236}">
                <a16:creationId xmlns:a16="http://schemas.microsoft.com/office/drawing/2014/main" id="{AC869CCC-5C86-49E6-A8D0-09C50C9D5A45}"/>
              </a:ext>
            </a:extLst>
          </p:cNvPr>
          <p:cNvSpPr txBox="1"/>
          <p:nvPr/>
        </p:nvSpPr>
        <p:spPr>
          <a:xfrm>
            <a:off x="6702356" y="1652139"/>
            <a:ext cx="5023564" cy="4216539"/>
          </a:xfrm>
          <a:prstGeom prst="rect">
            <a:avLst/>
          </a:prstGeom>
          <a:noFill/>
        </p:spPr>
        <p:txBody>
          <a:bodyPr wrap="square" rtlCol="0">
            <a:spAutoFit/>
          </a:bodyPr>
          <a:lstStyle/>
          <a:p>
            <a:r>
              <a:rPr lang="en-GB" altLang="en-US" sz="3600" b="1" u="sng" dirty="0">
                <a:solidFill>
                  <a:schemeClr val="bg1"/>
                </a:solidFill>
                <a:ea typeface="ＭＳ Ｐゴシック" panose="020B0600070205080204" pitchFamily="34" charset="-128"/>
              </a:rPr>
              <a:t>MENS REA</a:t>
            </a:r>
          </a:p>
          <a:p>
            <a:endParaRPr lang="en-GB" altLang="en-US" sz="3600" dirty="0">
              <a:solidFill>
                <a:schemeClr val="bg1"/>
              </a:solidFill>
              <a:ea typeface="ＭＳ Ｐゴシック" panose="020B0600070205080204" pitchFamily="34" charset="-128"/>
            </a:endParaRPr>
          </a:p>
          <a:p>
            <a:r>
              <a:rPr lang="en-GB" altLang="en-US" sz="3600" dirty="0">
                <a:solidFill>
                  <a:schemeClr val="bg1"/>
                </a:solidFill>
                <a:ea typeface="ＭＳ Ｐゴシック" panose="020B0600070205080204" pitchFamily="34" charset="-128"/>
              </a:rPr>
              <a:t>Intention to: </a:t>
            </a:r>
          </a:p>
          <a:p>
            <a:pPr marL="914400" lvl="1" indent="-457200">
              <a:buFont typeface="Arial" panose="020B0604020202020204" pitchFamily="34" charset="0"/>
              <a:buChar char="•"/>
            </a:pPr>
            <a:r>
              <a:rPr lang="en-GB" sz="3200" dirty="0">
                <a:solidFill>
                  <a:schemeClr val="bg1"/>
                </a:solidFill>
              </a:rPr>
              <a:t>steal anything in the building, </a:t>
            </a:r>
          </a:p>
          <a:p>
            <a:pPr marL="914400" lvl="1" indent="-457200">
              <a:buFont typeface="Arial" panose="020B0604020202020204" pitchFamily="34" charset="0"/>
              <a:buChar char="•"/>
            </a:pPr>
            <a:r>
              <a:rPr lang="en-GB" sz="3200" dirty="0">
                <a:solidFill>
                  <a:schemeClr val="bg1"/>
                </a:solidFill>
              </a:rPr>
              <a:t>inflict GBH </a:t>
            </a:r>
          </a:p>
          <a:p>
            <a:pPr marL="914400" lvl="1" indent="-457200">
              <a:buFont typeface="Arial" panose="020B0604020202020204" pitchFamily="34" charset="0"/>
              <a:buChar char="•"/>
            </a:pPr>
            <a:r>
              <a:rPr lang="en-GB" sz="3200" dirty="0">
                <a:solidFill>
                  <a:schemeClr val="bg1"/>
                </a:solidFill>
              </a:rPr>
              <a:t>unlawful damage</a:t>
            </a:r>
          </a:p>
          <a:p>
            <a:endParaRPr lang="en-GB" altLang="en-US" sz="3200" dirty="0">
              <a:solidFill>
                <a:schemeClr val="bg1"/>
              </a:solidFill>
              <a:ea typeface="ＭＳ Ｐゴシック" panose="020B0600070205080204" pitchFamily="34" charset="-128"/>
            </a:endParaRPr>
          </a:p>
        </p:txBody>
      </p:sp>
      <p:sp>
        <p:nvSpPr>
          <p:cNvPr id="14" name="Content Placeholder 13">
            <a:extLst>
              <a:ext uri="{FF2B5EF4-FFF2-40B4-BE49-F238E27FC236}">
                <a16:creationId xmlns:a16="http://schemas.microsoft.com/office/drawing/2014/main" id="{7291BF24-60CE-4C22-86A5-ADE5FA95AA40}"/>
              </a:ext>
            </a:extLst>
          </p:cNvPr>
          <p:cNvSpPr>
            <a:spLocks noGrp="1"/>
          </p:cNvSpPr>
          <p:nvPr>
            <p:ph sz="half" idx="1"/>
          </p:nvPr>
        </p:nvSpPr>
        <p:spPr>
          <a:xfrm>
            <a:off x="431799" y="1391913"/>
            <a:ext cx="5939817" cy="4658691"/>
          </a:xfrm>
        </p:spPr>
        <p:txBody>
          <a:bodyPr/>
          <a:lstStyle/>
          <a:p>
            <a:pPr>
              <a:buNone/>
            </a:pPr>
            <a:r>
              <a:rPr lang="en-GB" altLang="en-US" sz="4000" u="sng" dirty="0">
                <a:solidFill>
                  <a:schemeClr val="tx2">
                    <a:lumMod val="75000"/>
                    <a:lumOff val="25000"/>
                  </a:schemeClr>
                </a:solidFill>
                <a:ea typeface="ＭＳ Ｐゴシック" panose="020B0600070205080204" pitchFamily="34" charset="-128"/>
              </a:rPr>
              <a:t>ACTUS REUS</a:t>
            </a:r>
          </a:p>
          <a:p>
            <a:pPr>
              <a:buNone/>
            </a:pPr>
            <a:endParaRPr lang="en-GB" altLang="en-US" sz="4000" u="sng" dirty="0">
              <a:solidFill>
                <a:schemeClr val="tx2">
                  <a:lumMod val="75000"/>
                  <a:lumOff val="25000"/>
                </a:schemeClr>
              </a:solidFill>
              <a:ea typeface="ＭＳ Ｐゴシック" panose="020B0600070205080204" pitchFamily="34" charset="-128"/>
            </a:endParaRPr>
          </a:p>
          <a:p>
            <a:pPr marL="742950" indent="-742950">
              <a:buFont typeface="+mj-lt"/>
              <a:buAutoNum type="arabicPeriod"/>
            </a:pPr>
            <a:r>
              <a:rPr lang="en-GB" altLang="en-US" sz="4000" dirty="0">
                <a:solidFill>
                  <a:schemeClr val="tx2">
                    <a:lumMod val="75000"/>
                    <a:lumOff val="25000"/>
                  </a:schemeClr>
                </a:solidFill>
                <a:ea typeface="ＭＳ Ｐゴシック" panose="020B0600070205080204" pitchFamily="34" charset="-128"/>
              </a:rPr>
              <a:t>Entry</a:t>
            </a:r>
          </a:p>
          <a:p>
            <a:pPr marL="742950" indent="-742950">
              <a:buFont typeface="+mj-lt"/>
              <a:buAutoNum type="arabicPeriod"/>
            </a:pPr>
            <a:r>
              <a:rPr lang="en-GB" altLang="en-US" sz="4000" dirty="0">
                <a:solidFill>
                  <a:schemeClr val="tx2">
                    <a:lumMod val="75000"/>
                    <a:lumOff val="25000"/>
                  </a:schemeClr>
                </a:solidFill>
                <a:ea typeface="ＭＳ Ｐゴシック" panose="020B0600070205080204" pitchFamily="34" charset="-128"/>
              </a:rPr>
              <a:t>A building or part of a building</a:t>
            </a:r>
          </a:p>
          <a:p>
            <a:pPr marL="742950" indent="-742950">
              <a:buFont typeface="+mj-lt"/>
              <a:buAutoNum type="arabicPeriod"/>
            </a:pPr>
            <a:r>
              <a:rPr lang="en-GB" altLang="en-US" sz="4000" dirty="0">
                <a:solidFill>
                  <a:schemeClr val="tx2">
                    <a:lumMod val="75000"/>
                    <a:lumOff val="25000"/>
                  </a:schemeClr>
                </a:solidFill>
                <a:ea typeface="ＭＳ Ｐゴシック" panose="020B0600070205080204" pitchFamily="34" charset="-128"/>
              </a:rPr>
              <a:t>As a trespasser </a:t>
            </a:r>
          </a:p>
          <a:p>
            <a:pPr marL="0" indent="0">
              <a:buNone/>
            </a:pPr>
            <a:endParaRPr lang="en-GB" dirty="0"/>
          </a:p>
        </p:txBody>
      </p:sp>
      <p:sp>
        <p:nvSpPr>
          <p:cNvPr id="15" name="Rectangle 14">
            <a:extLst>
              <a:ext uri="{FF2B5EF4-FFF2-40B4-BE49-F238E27FC236}">
                <a16:creationId xmlns:a16="http://schemas.microsoft.com/office/drawing/2014/main" id="{6397326C-1C9C-43D7-B52A-0103DBE1535C}"/>
              </a:ext>
            </a:extLst>
          </p:cNvPr>
          <p:cNvSpPr/>
          <p:nvPr/>
        </p:nvSpPr>
        <p:spPr>
          <a:xfrm>
            <a:off x="9990307" y="6050604"/>
            <a:ext cx="2201694" cy="807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664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D95D79B-FA87-42AC-BFEE-C706DEB5FEF9}"/>
              </a:ext>
            </a:extLst>
          </p:cNvPr>
          <p:cNvSpPr/>
          <p:nvPr/>
        </p:nvSpPr>
        <p:spPr>
          <a:xfrm>
            <a:off x="6371616" y="1391913"/>
            <a:ext cx="5462922" cy="4658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67FC2D32-46A1-4B13-9A1C-94B3F78B38FB}"/>
              </a:ext>
            </a:extLst>
          </p:cNvPr>
          <p:cNvSpPr>
            <a:spLocks noGrp="1"/>
          </p:cNvSpPr>
          <p:nvPr>
            <p:ph type="sldNum" sz="quarter" idx="34"/>
          </p:nvPr>
        </p:nvSpPr>
        <p:spPr/>
        <p:txBody>
          <a:bodyPr/>
          <a:lstStyle/>
          <a:p>
            <a:fld id="{19B51A1E-902D-48AF-9020-955120F399B6}" type="slidenum">
              <a:rPr lang="en-US" noProof="0" smtClean="0"/>
              <a:pPr/>
              <a:t>33</a:t>
            </a:fld>
            <a:endParaRPr lang="en-US" noProof="0" dirty="0"/>
          </a:p>
        </p:txBody>
      </p:sp>
      <p:sp>
        <p:nvSpPr>
          <p:cNvPr id="5" name="Title 4">
            <a:extLst>
              <a:ext uri="{FF2B5EF4-FFF2-40B4-BE49-F238E27FC236}">
                <a16:creationId xmlns:a16="http://schemas.microsoft.com/office/drawing/2014/main" id="{6F75F85F-6099-4C60-8A9D-91A2DBDB4EE0}"/>
              </a:ext>
            </a:extLst>
          </p:cNvPr>
          <p:cNvSpPr>
            <a:spLocks noGrp="1"/>
          </p:cNvSpPr>
          <p:nvPr>
            <p:ph type="title"/>
          </p:nvPr>
        </p:nvSpPr>
        <p:spPr/>
        <p:txBody>
          <a:bodyPr/>
          <a:lstStyle/>
          <a:p>
            <a:r>
              <a:rPr lang="en-GB" dirty="0"/>
              <a:t>The Elements of Burglary S9 (B)</a:t>
            </a:r>
          </a:p>
        </p:txBody>
      </p:sp>
      <p:sp>
        <p:nvSpPr>
          <p:cNvPr id="11" name="TextBox 10">
            <a:extLst>
              <a:ext uri="{FF2B5EF4-FFF2-40B4-BE49-F238E27FC236}">
                <a16:creationId xmlns:a16="http://schemas.microsoft.com/office/drawing/2014/main" id="{AC869CCC-5C86-49E6-A8D0-09C50C9D5A45}"/>
              </a:ext>
            </a:extLst>
          </p:cNvPr>
          <p:cNvSpPr txBox="1"/>
          <p:nvPr/>
        </p:nvSpPr>
        <p:spPr>
          <a:xfrm>
            <a:off x="6702356" y="1652139"/>
            <a:ext cx="5023564" cy="4770537"/>
          </a:xfrm>
          <a:prstGeom prst="rect">
            <a:avLst/>
          </a:prstGeom>
          <a:noFill/>
        </p:spPr>
        <p:txBody>
          <a:bodyPr wrap="square" rtlCol="0">
            <a:spAutoFit/>
          </a:bodyPr>
          <a:lstStyle/>
          <a:p>
            <a:r>
              <a:rPr lang="en-GB" altLang="en-US" sz="3600" b="1" u="sng" dirty="0">
                <a:solidFill>
                  <a:schemeClr val="bg1"/>
                </a:solidFill>
                <a:ea typeface="ＭＳ Ｐゴシック" panose="020B0600070205080204" pitchFamily="34" charset="-128"/>
              </a:rPr>
              <a:t>MENS REA</a:t>
            </a:r>
          </a:p>
          <a:p>
            <a:endParaRPr lang="en-GB" altLang="en-US" sz="3600" dirty="0">
              <a:solidFill>
                <a:schemeClr val="bg1"/>
              </a:solidFill>
              <a:ea typeface="ＭＳ Ｐゴシック" panose="020B0600070205080204" pitchFamily="34" charset="-128"/>
            </a:endParaRPr>
          </a:p>
          <a:p>
            <a:r>
              <a:rPr lang="en-GB" altLang="en-US" sz="3600" dirty="0">
                <a:solidFill>
                  <a:schemeClr val="bg1"/>
                </a:solidFill>
                <a:ea typeface="ＭＳ Ｐゴシック" panose="020B0600070205080204" pitchFamily="34" charset="-128"/>
              </a:rPr>
              <a:t>Intention to: </a:t>
            </a:r>
          </a:p>
          <a:p>
            <a:r>
              <a:rPr lang="en-GB" altLang="en-US" sz="3600" dirty="0">
                <a:solidFill>
                  <a:srgbClr val="FF0000"/>
                </a:solidFill>
                <a:ea typeface="ＭＳ Ｐゴシック" panose="020B0600070205080204" pitchFamily="34" charset="-128"/>
              </a:rPr>
              <a:t>( forms after entry)</a:t>
            </a:r>
          </a:p>
          <a:p>
            <a:pPr marL="914400" lvl="1" indent="-457200">
              <a:buFont typeface="Arial" panose="020B0604020202020204" pitchFamily="34" charset="0"/>
              <a:buChar char="•"/>
            </a:pPr>
            <a:r>
              <a:rPr lang="en-GB" sz="3200" dirty="0">
                <a:solidFill>
                  <a:schemeClr val="bg1"/>
                </a:solidFill>
              </a:rPr>
              <a:t>steal anything in the building, </a:t>
            </a:r>
          </a:p>
          <a:p>
            <a:pPr marL="914400" lvl="1" indent="-457200">
              <a:buFont typeface="Arial" panose="020B0604020202020204" pitchFamily="34" charset="0"/>
              <a:buChar char="•"/>
            </a:pPr>
            <a:r>
              <a:rPr lang="en-GB" sz="3200" dirty="0">
                <a:solidFill>
                  <a:schemeClr val="bg1"/>
                </a:solidFill>
              </a:rPr>
              <a:t>inflict GBH </a:t>
            </a:r>
          </a:p>
          <a:p>
            <a:pPr marL="914400" lvl="1" indent="-457200">
              <a:buFont typeface="Arial" panose="020B0604020202020204" pitchFamily="34" charset="0"/>
              <a:buChar char="•"/>
            </a:pPr>
            <a:r>
              <a:rPr lang="en-GB" sz="3200" strike="sngStrike" dirty="0">
                <a:solidFill>
                  <a:srgbClr val="FF0000"/>
                </a:solidFill>
              </a:rPr>
              <a:t>unlawful damage</a:t>
            </a:r>
          </a:p>
          <a:p>
            <a:endParaRPr lang="en-GB" altLang="en-US" sz="3200" dirty="0">
              <a:solidFill>
                <a:schemeClr val="bg1"/>
              </a:solidFill>
              <a:ea typeface="ＭＳ Ｐゴシック" panose="020B0600070205080204" pitchFamily="34" charset="-128"/>
            </a:endParaRPr>
          </a:p>
        </p:txBody>
      </p:sp>
      <p:sp>
        <p:nvSpPr>
          <p:cNvPr id="14" name="Content Placeholder 13">
            <a:extLst>
              <a:ext uri="{FF2B5EF4-FFF2-40B4-BE49-F238E27FC236}">
                <a16:creationId xmlns:a16="http://schemas.microsoft.com/office/drawing/2014/main" id="{7291BF24-60CE-4C22-86A5-ADE5FA95AA40}"/>
              </a:ext>
            </a:extLst>
          </p:cNvPr>
          <p:cNvSpPr>
            <a:spLocks noGrp="1"/>
          </p:cNvSpPr>
          <p:nvPr>
            <p:ph sz="half" idx="1"/>
          </p:nvPr>
        </p:nvSpPr>
        <p:spPr>
          <a:xfrm>
            <a:off x="431799" y="1391913"/>
            <a:ext cx="5939817" cy="4658691"/>
          </a:xfrm>
        </p:spPr>
        <p:txBody>
          <a:bodyPr/>
          <a:lstStyle/>
          <a:p>
            <a:pPr>
              <a:buNone/>
            </a:pPr>
            <a:r>
              <a:rPr lang="en-GB" altLang="en-US" sz="4000" u="sng" dirty="0">
                <a:solidFill>
                  <a:schemeClr val="tx2">
                    <a:lumMod val="75000"/>
                    <a:lumOff val="25000"/>
                  </a:schemeClr>
                </a:solidFill>
                <a:ea typeface="ＭＳ Ｐゴシック" panose="020B0600070205080204" pitchFamily="34" charset="-128"/>
              </a:rPr>
              <a:t>ACTUS REUS</a:t>
            </a:r>
          </a:p>
          <a:p>
            <a:pPr>
              <a:buNone/>
            </a:pPr>
            <a:endParaRPr lang="en-GB" altLang="en-US" sz="4000" u="sng" dirty="0">
              <a:solidFill>
                <a:schemeClr val="tx2">
                  <a:lumMod val="75000"/>
                  <a:lumOff val="25000"/>
                </a:schemeClr>
              </a:solidFill>
              <a:ea typeface="ＭＳ Ｐゴシック" panose="020B0600070205080204" pitchFamily="34" charset="-128"/>
            </a:endParaRPr>
          </a:p>
          <a:p>
            <a:pPr marL="742950" indent="-742950">
              <a:buFont typeface="+mj-lt"/>
              <a:buAutoNum type="arabicPeriod"/>
            </a:pPr>
            <a:r>
              <a:rPr lang="en-GB" altLang="en-US" sz="3200" dirty="0">
                <a:solidFill>
                  <a:schemeClr val="tx2">
                    <a:lumMod val="75000"/>
                    <a:lumOff val="25000"/>
                  </a:schemeClr>
                </a:solidFill>
                <a:ea typeface="ＭＳ Ｐゴシック" panose="020B0600070205080204" pitchFamily="34" charset="-128"/>
              </a:rPr>
              <a:t>Entry</a:t>
            </a:r>
          </a:p>
          <a:p>
            <a:pPr marL="742950" indent="-742950">
              <a:buFont typeface="+mj-lt"/>
              <a:buAutoNum type="arabicPeriod"/>
            </a:pPr>
            <a:r>
              <a:rPr lang="en-GB" altLang="en-US" sz="3200" dirty="0">
                <a:solidFill>
                  <a:schemeClr val="tx2">
                    <a:lumMod val="75000"/>
                    <a:lumOff val="25000"/>
                  </a:schemeClr>
                </a:solidFill>
                <a:ea typeface="ＭＳ Ｐゴシック" panose="020B0600070205080204" pitchFamily="34" charset="-128"/>
              </a:rPr>
              <a:t>A building or part of a building</a:t>
            </a:r>
          </a:p>
          <a:p>
            <a:pPr marL="742950" indent="-742950">
              <a:buFont typeface="+mj-lt"/>
              <a:buAutoNum type="arabicPeriod"/>
            </a:pPr>
            <a:r>
              <a:rPr lang="en-GB" altLang="en-US" sz="3200" dirty="0">
                <a:solidFill>
                  <a:schemeClr val="tx2">
                    <a:lumMod val="75000"/>
                    <a:lumOff val="25000"/>
                  </a:schemeClr>
                </a:solidFill>
                <a:ea typeface="ＭＳ Ｐゴシック" panose="020B0600070205080204" pitchFamily="34" charset="-128"/>
              </a:rPr>
              <a:t>As a trespasser</a:t>
            </a:r>
            <a:endParaRPr lang="en-GB" altLang="en-US" sz="3200" dirty="0">
              <a:solidFill>
                <a:srgbClr val="FF0000"/>
              </a:solidFill>
              <a:ea typeface="ＭＳ Ｐゴシック" panose="020B0600070205080204" pitchFamily="34" charset="-128"/>
            </a:endParaRPr>
          </a:p>
          <a:p>
            <a:pPr marL="742950" indent="-742950">
              <a:buFont typeface="+mj-lt"/>
              <a:buAutoNum type="arabicPeriod"/>
            </a:pPr>
            <a:r>
              <a:rPr lang="en-GB" altLang="en-US" sz="2800" dirty="0">
                <a:solidFill>
                  <a:srgbClr val="FF0000"/>
                </a:solidFill>
                <a:ea typeface="ＭＳ Ｐゴシック" panose="020B0600070205080204" pitchFamily="34" charset="-128"/>
              </a:rPr>
              <a:t>Theft or attempted ad theft</a:t>
            </a:r>
          </a:p>
          <a:p>
            <a:pPr marL="742950" indent="-742950">
              <a:buFont typeface="+mj-lt"/>
              <a:buAutoNum type="arabicPeriod"/>
            </a:pPr>
            <a:r>
              <a:rPr lang="en-GB" altLang="en-US" sz="2800" dirty="0">
                <a:solidFill>
                  <a:srgbClr val="FF0000"/>
                </a:solidFill>
                <a:ea typeface="ＭＳ Ｐゴシック" panose="020B0600070205080204" pitchFamily="34" charset="-128"/>
              </a:rPr>
              <a:t>GBH or attempt GBH</a:t>
            </a:r>
          </a:p>
          <a:p>
            <a:pPr marL="0" indent="0">
              <a:buNone/>
            </a:pPr>
            <a:endParaRPr lang="en-GB" dirty="0"/>
          </a:p>
        </p:txBody>
      </p:sp>
      <p:sp>
        <p:nvSpPr>
          <p:cNvPr id="15" name="Rectangle 14">
            <a:extLst>
              <a:ext uri="{FF2B5EF4-FFF2-40B4-BE49-F238E27FC236}">
                <a16:creationId xmlns:a16="http://schemas.microsoft.com/office/drawing/2014/main" id="{6397326C-1C9C-43D7-B52A-0103DBE1535C}"/>
              </a:ext>
            </a:extLst>
          </p:cNvPr>
          <p:cNvSpPr/>
          <p:nvPr/>
        </p:nvSpPr>
        <p:spPr>
          <a:xfrm>
            <a:off x="9990307" y="6050604"/>
            <a:ext cx="2201694" cy="807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602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quot;I learned one thing today. Attitude trumps aptitude!&quot;">
            <a:extLst>
              <a:ext uri="{FF2B5EF4-FFF2-40B4-BE49-F238E27FC236}">
                <a16:creationId xmlns:a16="http://schemas.microsoft.com/office/drawing/2014/main" id="{9048CFBB-8DAA-4608-AAE9-787E388689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835"/>
          <a:stretch/>
        </p:blipFill>
        <p:spPr bwMode="auto">
          <a:xfrm>
            <a:off x="776228" y="1068327"/>
            <a:ext cx="5640384" cy="502667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82A6BFAC-5519-4B66-BCB3-25DAABED2C62}"/>
              </a:ext>
            </a:extLst>
          </p:cNvPr>
          <p:cNvSpPr>
            <a:spLocks noGrp="1"/>
          </p:cNvSpPr>
          <p:nvPr>
            <p:ph type="sldNum" sz="quarter" idx="34"/>
          </p:nvPr>
        </p:nvSpPr>
        <p:spPr/>
        <p:txBody>
          <a:bodyPr/>
          <a:lstStyle/>
          <a:p>
            <a:fld id="{19B51A1E-902D-48AF-9020-955120F399B6}" type="slidenum">
              <a:rPr lang="en-US" noProof="0" smtClean="0"/>
              <a:pPr/>
              <a:t>34</a:t>
            </a:fld>
            <a:endParaRPr lang="en-US" noProof="0" dirty="0"/>
          </a:p>
        </p:txBody>
      </p:sp>
      <p:sp>
        <p:nvSpPr>
          <p:cNvPr id="5" name="Title 4">
            <a:extLst>
              <a:ext uri="{FF2B5EF4-FFF2-40B4-BE49-F238E27FC236}">
                <a16:creationId xmlns:a16="http://schemas.microsoft.com/office/drawing/2014/main" id="{FE37A013-028E-49BC-AA4C-4804E561EF83}"/>
              </a:ext>
            </a:extLst>
          </p:cNvPr>
          <p:cNvSpPr>
            <a:spLocks noGrp="1"/>
          </p:cNvSpPr>
          <p:nvPr>
            <p:ph type="title"/>
          </p:nvPr>
        </p:nvSpPr>
        <p:spPr/>
        <p:txBody>
          <a:bodyPr/>
          <a:lstStyle/>
          <a:p>
            <a:r>
              <a:rPr lang="en-GB" b="0" dirty="0"/>
              <a:t>Burglary at the principal office  </a:t>
            </a:r>
          </a:p>
        </p:txBody>
      </p:sp>
      <p:sp>
        <p:nvSpPr>
          <p:cNvPr id="7" name="TextBox 6">
            <a:extLst>
              <a:ext uri="{FF2B5EF4-FFF2-40B4-BE49-F238E27FC236}">
                <a16:creationId xmlns:a16="http://schemas.microsoft.com/office/drawing/2014/main" id="{EB8A64B8-53D9-457B-AE4E-D2E606060DC5}"/>
              </a:ext>
            </a:extLst>
          </p:cNvPr>
          <p:cNvSpPr txBox="1"/>
          <p:nvPr/>
        </p:nvSpPr>
        <p:spPr>
          <a:xfrm>
            <a:off x="7820195" y="432000"/>
            <a:ext cx="3384560" cy="6186309"/>
          </a:xfrm>
          <a:prstGeom prst="rect">
            <a:avLst/>
          </a:prstGeom>
          <a:solidFill>
            <a:schemeClr val="bg2"/>
          </a:solidFill>
        </p:spPr>
        <p:txBody>
          <a:bodyPr wrap="square" rtlCol="0">
            <a:spAutoFit/>
          </a:bodyPr>
          <a:lstStyle/>
          <a:p>
            <a:r>
              <a:rPr lang="en-GB" dirty="0"/>
              <a:t>Principal Smith calls Jonny into his office to talk to him about his behaviour. His mate Steve comes with him uninvited for “moral support”. When they enter the office they see the principal is not there and take a seat even though they both know they are not supposed to stay there if the principal is not the office (there is a sign). </a:t>
            </a:r>
          </a:p>
          <a:p>
            <a:endParaRPr lang="en-GB" dirty="0"/>
          </a:p>
          <a:p>
            <a:r>
              <a:rPr lang="en-GB" dirty="0"/>
              <a:t>Jonny see’s the principal has left his watch on his desk and decides to steal it. </a:t>
            </a:r>
          </a:p>
          <a:p>
            <a:endParaRPr lang="en-GB" dirty="0"/>
          </a:p>
          <a:p>
            <a:r>
              <a:rPr lang="en-GB" dirty="0"/>
              <a:t>Who sees a permanent marker on the desk writes this message all over the principal’s favourite painting ruining it forever. </a:t>
            </a:r>
          </a:p>
          <a:p>
            <a:endParaRPr lang="en-GB" dirty="0"/>
          </a:p>
          <a:p>
            <a:endParaRPr lang="en-GB" dirty="0"/>
          </a:p>
        </p:txBody>
      </p:sp>
      <p:sp>
        <p:nvSpPr>
          <p:cNvPr id="8" name="Rectangle 7">
            <a:extLst>
              <a:ext uri="{FF2B5EF4-FFF2-40B4-BE49-F238E27FC236}">
                <a16:creationId xmlns:a16="http://schemas.microsoft.com/office/drawing/2014/main" id="{779839B2-412A-4183-A36A-48E636182D9A}"/>
              </a:ext>
            </a:extLst>
          </p:cNvPr>
          <p:cNvSpPr/>
          <p:nvPr/>
        </p:nvSpPr>
        <p:spPr>
          <a:xfrm>
            <a:off x="1413079" y="6015692"/>
            <a:ext cx="2626039"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Jonny and Steve </a:t>
            </a:r>
          </a:p>
        </p:txBody>
      </p:sp>
      <p:cxnSp>
        <p:nvCxnSpPr>
          <p:cNvPr id="10" name="Straight Arrow Connector 9">
            <a:extLst>
              <a:ext uri="{FF2B5EF4-FFF2-40B4-BE49-F238E27FC236}">
                <a16:creationId xmlns:a16="http://schemas.microsoft.com/office/drawing/2014/main" id="{01534D7F-5EEC-4B13-B629-207DB2D9E1AA}"/>
              </a:ext>
            </a:extLst>
          </p:cNvPr>
          <p:cNvCxnSpPr>
            <a:cxnSpLocks/>
          </p:cNvCxnSpPr>
          <p:nvPr/>
        </p:nvCxnSpPr>
        <p:spPr>
          <a:xfrm flipH="1">
            <a:off x="1921080" y="5199529"/>
            <a:ext cx="492771" cy="104446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58DB596-0A40-4825-9F2D-D9740467C4A9}"/>
              </a:ext>
            </a:extLst>
          </p:cNvPr>
          <p:cNvCxnSpPr>
            <a:cxnSpLocks/>
          </p:cNvCxnSpPr>
          <p:nvPr/>
        </p:nvCxnSpPr>
        <p:spPr>
          <a:xfrm>
            <a:off x="3474750" y="5142451"/>
            <a:ext cx="243340" cy="10606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030" name="Picture 6" descr="How Rolex Became the Most Recognized Luxury Watch Brand in the World – Robb  Report">
            <a:extLst>
              <a:ext uri="{FF2B5EF4-FFF2-40B4-BE49-F238E27FC236}">
                <a16:creationId xmlns:a16="http://schemas.microsoft.com/office/drawing/2014/main" id="{8EDFE11D-DC51-46E2-804C-43EC2FD14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9633" y="4848836"/>
            <a:ext cx="2213441" cy="12461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asso Painting of a Lover in a Beret Brings $69.4 Million - The New York  Times">
            <a:extLst>
              <a:ext uri="{FF2B5EF4-FFF2-40B4-BE49-F238E27FC236}">
                <a16:creationId xmlns:a16="http://schemas.microsoft.com/office/drawing/2014/main" id="{4013634C-BA3B-4B08-8CE5-8C5944C7A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2846" y="1277950"/>
            <a:ext cx="1560456" cy="1858095"/>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10" descr="edding 500 Permanent Marker Pen Chisel">
            <a:extLst>
              <a:ext uri="{FF2B5EF4-FFF2-40B4-BE49-F238E27FC236}">
                <a16:creationId xmlns:a16="http://schemas.microsoft.com/office/drawing/2014/main" id="{E09F5FA4-ECB4-431B-9EEE-C1D1742FEBE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6" name="Picture 12" descr="https://www.cultpens.com/imgs/products/cp/950_constW/ED06549-BK-ZZZ~edding-500-Permanent-Marker-Pen-Chisel-Black_P1.jpg">
            <a:extLst>
              <a:ext uri="{FF2B5EF4-FFF2-40B4-BE49-F238E27FC236}">
                <a16:creationId xmlns:a16="http://schemas.microsoft.com/office/drawing/2014/main" id="{84BA7C22-CA03-4AC0-917C-14ABF56E6412}"/>
              </a:ext>
            </a:extLst>
          </p:cNvPr>
          <p:cNvPicPr>
            <a:picLocks noChangeAspect="1" noChangeArrowheads="1"/>
          </p:cNvPicPr>
          <p:nvPr/>
        </p:nvPicPr>
        <p:blipFill rotWithShape="1">
          <a:blip r:embed="rId5">
            <a:alphaModFix/>
            <a:extLst>
              <a:ext uri="{BEBA8EAE-BF5A-486C-A8C5-ECC9F3942E4B}">
                <a14:imgProps xmlns:a14="http://schemas.microsoft.com/office/drawing/2010/main">
                  <a14:imgLayer r:embed="rId6">
                    <a14:imgEffect>
                      <a14:backgroundRemoval t="6263" b="94747" l="9899" r="92929">
                        <a14:foregroundMark x1="90101" y1="16364" x2="90101" y2="16364"/>
                        <a14:foregroundMark x1="93131" y1="14747" x2="84646" y2="6263"/>
                        <a14:foregroundMark x1="53535" y1="54141" x2="44444" y2="56162"/>
                        <a14:foregroundMark x1="37374" y1="65455" x2="33939" y2="67475"/>
                        <a14:foregroundMark x1="16364" y1="94747" x2="20404" y2="85253"/>
                      </a14:backgroundRemoval>
                    </a14:imgEffect>
                  </a14:imgLayer>
                </a14:imgProps>
              </a:ext>
              <a:ext uri="{28A0092B-C50C-407E-A947-70E740481C1C}">
                <a14:useLocalDpi xmlns:a14="http://schemas.microsoft.com/office/drawing/2010/main" val="0"/>
              </a:ext>
            </a:extLst>
          </a:blip>
          <a:srcRect l="22250" t="-1" b="25779"/>
          <a:stretch/>
        </p:blipFill>
        <p:spPr bwMode="auto">
          <a:xfrm rot="7603242">
            <a:off x="3243831" y="4467368"/>
            <a:ext cx="388174" cy="370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519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quot;I learned one thing today. Attitude trumps aptitude!&quot;">
            <a:extLst>
              <a:ext uri="{FF2B5EF4-FFF2-40B4-BE49-F238E27FC236}">
                <a16:creationId xmlns:a16="http://schemas.microsoft.com/office/drawing/2014/main" id="{9048CFBB-8DAA-4608-AAE9-787E388689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835"/>
          <a:stretch/>
        </p:blipFill>
        <p:spPr bwMode="auto">
          <a:xfrm>
            <a:off x="776228" y="1068327"/>
            <a:ext cx="5640384" cy="502667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82A6BFAC-5519-4B66-BCB3-25DAABED2C62}"/>
              </a:ext>
            </a:extLst>
          </p:cNvPr>
          <p:cNvSpPr>
            <a:spLocks noGrp="1"/>
          </p:cNvSpPr>
          <p:nvPr>
            <p:ph type="sldNum" sz="quarter" idx="34"/>
          </p:nvPr>
        </p:nvSpPr>
        <p:spPr/>
        <p:txBody>
          <a:bodyPr/>
          <a:lstStyle/>
          <a:p>
            <a:fld id="{19B51A1E-902D-48AF-9020-955120F399B6}" type="slidenum">
              <a:rPr lang="en-US" noProof="0" smtClean="0"/>
              <a:pPr/>
              <a:t>35</a:t>
            </a:fld>
            <a:endParaRPr lang="en-US" noProof="0" dirty="0"/>
          </a:p>
        </p:txBody>
      </p:sp>
      <p:sp>
        <p:nvSpPr>
          <p:cNvPr id="5" name="Title 4">
            <a:extLst>
              <a:ext uri="{FF2B5EF4-FFF2-40B4-BE49-F238E27FC236}">
                <a16:creationId xmlns:a16="http://schemas.microsoft.com/office/drawing/2014/main" id="{FE37A013-028E-49BC-AA4C-4804E561EF83}"/>
              </a:ext>
            </a:extLst>
          </p:cNvPr>
          <p:cNvSpPr>
            <a:spLocks noGrp="1"/>
          </p:cNvSpPr>
          <p:nvPr>
            <p:ph type="title"/>
          </p:nvPr>
        </p:nvSpPr>
        <p:spPr/>
        <p:txBody>
          <a:bodyPr/>
          <a:lstStyle/>
          <a:p>
            <a:r>
              <a:rPr lang="en-GB" b="0" dirty="0"/>
              <a:t>Burglary at the principal office  </a:t>
            </a:r>
          </a:p>
        </p:txBody>
      </p:sp>
      <p:sp>
        <p:nvSpPr>
          <p:cNvPr id="8" name="Rectangle 7">
            <a:extLst>
              <a:ext uri="{FF2B5EF4-FFF2-40B4-BE49-F238E27FC236}">
                <a16:creationId xmlns:a16="http://schemas.microsoft.com/office/drawing/2014/main" id="{779839B2-412A-4183-A36A-48E636182D9A}"/>
              </a:ext>
            </a:extLst>
          </p:cNvPr>
          <p:cNvSpPr/>
          <p:nvPr/>
        </p:nvSpPr>
        <p:spPr>
          <a:xfrm>
            <a:off x="1413079" y="6015692"/>
            <a:ext cx="2626039"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Jonny and Steve </a:t>
            </a:r>
          </a:p>
        </p:txBody>
      </p:sp>
      <p:cxnSp>
        <p:nvCxnSpPr>
          <p:cNvPr id="10" name="Straight Arrow Connector 9">
            <a:extLst>
              <a:ext uri="{FF2B5EF4-FFF2-40B4-BE49-F238E27FC236}">
                <a16:creationId xmlns:a16="http://schemas.microsoft.com/office/drawing/2014/main" id="{01534D7F-5EEC-4B13-B629-207DB2D9E1AA}"/>
              </a:ext>
            </a:extLst>
          </p:cNvPr>
          <p:cNvCxnSpPr>
            <a:cxnSpLocks/>
          </p:cNvCxnSpPr>
          <p:nvPr/>
        </p:nvCxnSpPr>
        <p:spPr>
          <a:xfrm flipH="1">
            <a:off x="1921081" y="4918998"/>
            <a:ext cx="400088" cy="1325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58DB596-0A40-4825-9F2D-D9740467C4A9}"/>
              </a:ext>
            </a:extLst>
          </p:cNvPr>
          <p:cNvCxnSpPr>
            <a:cxnSpLocks/>
          </p:cNvCxnSpPr>
          <p:nvPr/>
        </p:nvCxnSpPr>
        <p:spPr>
          <a:xfrm>
            <a:off x="3474750" y="5142451"/>
            <a:ext cx="243340" cy="10606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030" name="Picture 6" descr="How Rolex Became the Most Recognized Luxury Watch Brand in the World – Robb  Report">
            <a:extLst>
              <a:ext uri="{FF2B5EF4-FFF2-40B4-BE49-F238E27FC236}">
                <a16:creationId xmlns:a16="http://schemas.microsoft.com/office/drawing/2014/main" id="{8EDFE11D-DC51-46E2-804C-43EC2FD14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9633" y="4848836"/>
            <a:ext cx="2213441" cy="12461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asso Painting of a Lover in a Beret Brings $69.4 Million - The New York  Times">
            <a:extLst>
              <a:ext uri="{FF2B5EF4-FFF2-40B4-BE49-F238E27FC236}">
                <a16:creationId xmlns:a16="http://schemas.microsoft.com/office/drawing/2014/main" id="{4013634C-BA3B-4B08-8CE5-8C5944C7A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2846" y="1277950"/>
            <a:ext cx="1560456" cy="1858095"/>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10" descr="edding 500 Permanent Marker Pen Chisel">
            <a:extLst>
              <a:ext uri="{FF2B5EF4-FFF2-40B4-BE49-F238E27FC236}">
                <a16:creationId xmlns:a16="http://schemas.microsoft.com/office/drawing/2014/main" id="{E09F5FA4-ECB4-431B-9EEE-C1D1742FEBE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6" name="Picture 12" descr="https://www.cultpens.com/imgs/products/cp/950_constW/ED06549-BK-ZZZ~edding-500-Permanent-Marker-Pen-Chisel-Black_P1.jpg">
            <a:extLst>
              <a:ext uri="{FF2B5EF4-FFF2-40B4-BE49-F238E27FC236}">
                <a16:creationId xmlns:a16="http://schemas.microsoft.com/office/drawing/2014/main" id="{84BA7C22-CA03-4AC0-917C-14ABF56E6412}"/>
              </a:ext>
            </a:extLst>
          </p:cNvPr>
          <p:cNvPicPr>
            <a:picLocks noChangeAspect="1" noChangeArrowheads="1"/>
          </p:cNvPicPr>
          <p:nvPr/>
        </p:nvPicPr>
        <p:blipFill rotWithShape="1">
          <a:blip r:embed="rId5">
            <a:alphaModFix/>
            <a:extLst>
              <a:ext uri="{BEBA8EAE-BF5A-486C-A8C5-ECC9F3942E4B}">
                <a14:imgProps xmlns:a14="http://schemas.microsoft.com/office/drawing/2010/main">
                  <a14:imgLayer r:embed="rId6">
                    <a14:imgEffect>
                      <a14:backgroundRemoval t="6263" b="94747" l="9899" r="92929">
                        <a14:foregroundMark x1="90101" y1="16364" x2="90101" y2="16364"/>
                        <a14:foregroundMark x1="93131" y1="14747" x2="84646" y2="6263"/>
                        <a14:foregroundMark x1="53535" y1="54141" x2="44444" y2="56162"/>
                        <a14:foregroundMark x1="37374" y1="65455" x2="33939" y2="67475"/>
                        <a14:foregroundMark x1="16364" y1="94747" x2="20404" y2="85253"/>
                      </a14:backgroundRemoval>
                    </a14:imgEffect>
                  </a14:imgLayer>
                </a14:imgProps>
              </a:ext>
              <a:ext uri="{28A0092B-C50C-407E-A947-70E740481C1C}">
                <a14:useLocalDpi xmlns:a14="http://schemas.microsoft.com/office/drawing/2010/main" val="0"/>
              </a:ext>
            </a:extLst>
          </a:blip>
          <a:srcRect l="22250" t="-1" b="25779"/>
          <a:stretch/>
        </p:blipFill>
        <p:spPr bwMode="auto">
          <a:xfrm rot="7603242">
            <a:off x="3243831" y="4467368"/>
            <a:ext cx="388174" cy="370554"/>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3">
            <a:extLst>
              <a:ext uri="{FF2B5EF4-FFF2-40B4-BE49-F238E27FC236}">
                <a16:creationId xmlns:a16="http://schemas.microsoft.com/office/drawing/2014/main" id="{B97F8C62-4E3A-44D3-8950-C7D81019FE45}"/>
              </a:ext>
            </a:extLst>
          </p:cNvPr>
          <p:cNvSpPr>
            <a:spLocks noGrp="1"/>
          </p:cNvSpPr>
          <p:nvPr>
            <p:ph sz="half" idx="1"/>
          </p:nvPr>
        </p:nvSpPr>
        <p:spPr>
          <a:xfrm>
            <a:off x="7958295" y="1014106"/>
            <a:ext cx="3489208" cy="5387644"/>
          </a:xfrm>
        </p:spPr>
        <p:txBody>
          <a:bodyPr/>
          <a:lstStyle/>
          <a:p>
            <a:pPr>
              <a:buNone/>
            </a:pPr>
            <a:r>
              <a:rPr lang="en-GB" altLang="en-US" sz="2000" u="sng" dirty="0">
                <a:solidFill>
                  <a:schemeClr val="tx2">
                    <a:lumMod val="75000"/>
                    <a:lumOff val="25000"/>
                  </a:schemeClr>
                </a:solidFill>
                <a:ea typeface="ＭＳ Ｐゴシック" panose="020B0600070205080204" pitchFamily="34" charset="-128"/>
              </a:rPr>
              <a:t>ACTUS REUS</a:t>
            </a:r>
          </a:p>
          <a:p>
            <a:pPr marL="342900" indent="-342900">
              <a:buFont typeface="+mj-lt"/>
              <a:buAutoNum type="arabicPeriod"/>
            </a:pPr>
            <a:r>
              <a:rPr lang="en-GB" altLang="en-US" sz="1600" dirty="0">
                <a:solidFill>
                  <a:schemeClr val="tx2">
                    <a:lumMod val="75000"/>
                    <a:lumOff val="25000"/>
                  </a:schemeClr>
                </a:solidFill>
                <a:ea typeface="ＭＳ Ｐゴシック" panose="020B0600070205080204" pitchFamily="34" charset="-128"/>
              </a:rPr>
              <a:t>Entry</a:t>
            </a:r>
          </a:p>
          <a:p>
            <a:pPr marL="342900" indent="-342900">
              <a:buFont typeface="+mj-lt"/>
              <a:buAutoNum type="arabicPeriod"/>
            </a:pPr>
            <a:r>
              <a:rPr lang="en-GB" altLang="en-US" sz="1600" dirty="0">
                <a:solidFill>
                  <a:schemeClr val="tx2">
                    <a:lumMod val="75000"/>
                    <a:lumOff val="25000"/>
                  </a:schemeClr>
                </a:solidFill>
                <a:ea typeface="ＭＳ Ｐゴシック" panose="020B0600070205080204" pitchFamily="34" charset="-128"/>
              </a:rPr>
              <a:t>A building or part of a building</a:t>
            </a:r>
          </a:p>
          <a:p>
            <a:pPr marL="342900" indent="-342900">
              <a:buFont typeface="+mj-lt"/>
              <a:buAutoNum type="arabicPeriod"/>
            </a:pPr>
            <a:r>
              <a:rPr lang="en-GB" altLang="en-US" sz="1600" dirty="0">
                <a:solidFill>
                  <a:schemeClr val="tx2">
                    <a:lumMod val="75000"/>
                    <a:lumOff val="25000"/>
                  </a:schemeClr>
                </a:solidFill>
                <a:ea typeface="ＭＳ Ｐゴシック" panose="020B0600070205080204" pitchFamily="34" charset="-128"/>
              </a:rPr>
              <a:t>As a trespasser</a:t>
            </a:r>
            <a:endParaRPr lang="en-GB" altLang="en-US" sz="1600" dirty="0">
              <a:solidFill>
                <a:srgbClr val="FF0000"/>
              </a:solidFill>
              <a:ea typeface="ＭＳ Ｐゴシック" panose="020B0600070205080204" pitchFamily="34" charset="-128"/>
            </a:endParaRPr>
          </a:p>
          <a:p>
            <a:pPr marL="342900" indent="-342900">
              <a:buFont typeface="+mj-lt"/>
              <a:buAutoNum type="arabicPeriod"/>
            </a:pPr>
            <a:r>
              <a:rPr lang="en-GB" altLang="en-US" sz="1400" dirty="0">
                <a:solidFill>
                  <a:srgbClr val="FF0000"/>
                </a:solidFill>
                <a:ea typeface="ＭＳ Ｐゴシック" panose="020B0600070205080204" pitchFamily="34" charset="-128"/>
              </a:rPr>
              <a:t>Theft or attempted ad theft (B only) or</a:t>
            </a:r>
          </a:p>
          <a:p>
            <a:pPr marL="342900" indent="-342900">
              <a:buFont typeface="+mj-lt"/>
              <a:buAutoNum type="arabicPeriod"/>
            </a:pPr>
            <a:r>
              <a:rPr lang="en-GB" altLang="en-US" sz="1400" dirty="0">
                <a:solidFill>
                  <a:srgbClr val="FF0000"/>
                </a:solidFill>
                <a:ea typeface="ＭＳ Ｐゴシック" panose="020B0600070205080204" pitchFamily="34" charset="-128"/>
              </a:rPr>
              <a:t>GBH or attempt GBH (B only)</a:t>
            </a:r>
          </a:p>
          <a:p>
            <a:pPr marL="0" indent="0">
              <a:buNone/>
            </a:pPr>
            <a:endParaRPr lang="en-GB" altLang="en-US" sz="1400" dirty="0">
              <a:solidFill>
                <a:srgbClr val="FF0000"/>
              </a:solidFill>
              <a:ea typeface="ＭＳ Ｐゴシック" panose="020B0600070205080204" pitchFamily="34" charset="-128"/>
            </a:endParaRPr>
          </a:p>
          <a:p>
            <a:pPr marL="0" indent="0">
              <a:buNone/>
            </a:pPr>
            <a:r>
              <a:rPr lang="en-GB" altLang="en-US" sz="2000" b="1" u="sng" dirty="0">
                <a:solidFill>
                  <a:schemeClr val="tx1"/>
                </a:solidFill>
                <a:ea typeface="ＭＳ Ｐゴシック" panose="020B0600070205080204" pitchFamily="34" charset="-128"/>
              </a:rPr>
              <a:t>MENS REA</a:t>
            </a:r>
            <a:endParaRPr lang="en-GB" altLang="en-US" sz="2000" dirty="0">
              <a:solidFill>
                <a:schemeClr val="tx1"/>
              </a:solidFill>
              <a:ea typeface="ＭＳ Ｐゴシック" panose="020B0600070205080204" pitchFamily="34" charset="-128"/>
            </a:endParaRPr>
          </a:p>
          <a:p>
            <a:r>
              <a:rPr lang="en-GB" altLang="en-US" sz="2000" dirty="0">
                <a:solidFill>
                  <a:schemeClr val="tx1"/>
                </a:solidFill>
                <a:ea typeface="ＭＳ Ｐゴシック" panose="020B0600070205080204" pitchFamily="34" charset="-128"/>
              </a:rPr>
              <a:t>Intention to: </a:t>
            </a:r>
          </a:p>
          <a:p>
            <a:pPr marL="0" indent="0">
              <a:buNone/>
            </a:pPr>
            <a:r>
              <a:rPr lang="en-GB" altLang="en-US" sz="2000" dirty="0">
                <a:solidFill>
                  <a:schemeClr val="tx1"/>
                </a:solidFill>
                <a:ea typeface="ＭＳ Ｐゴシック" panose="020B0600070205080204" pitchFamily="34" charset="-128"/>
              </a:rPr>
              <a:t>before =A  / after = B</a:t>
            </a:r>
          </a:p>
          <a:p>
            <a:pPr marL="638175" indent="-457200"/>
            <a:r>
              <a:rPr lang="en-GB" dirty="0">
                <a:solidFill>
                  <a:schemeClr val="tx1"/>
                </a:solidFill>
              </a:rPr>
              <a:t>steal anything in the </a:t>
            </a:r>
            <a:r>
              <a:rPr lang="en-GB" u="sng" dirty="0">
                <a:solidFill>
                  <a:schemeClr val="tx1"/>
                </a:solidFill>
              </a:rPr>
              <a:t>or</a:t>
            </a:r>
            <a:r>
              <a:rPr lang="en-GB" dirty="0">
                <a:solidFill>
                  <a:schemeClr val="tx1"/>
                </a:solidFill>
              </a:rPr>
              <a:t> building, </a:t>
            </a:r>
          </a:p>
          <a:p>
            <a:pPr marL="638175" indent="-457200"/>
            <a:r>
              <a:rPr lang="en-GB" dirty="0">
                <a:solidFill>
                  <a:schemeClr val="tx1"/>
                </a:solidFill>
              </a:rPr>
              <a:t>inflict GBH  </a:t>
            </a:r>
            <a:r>
              <a:rPr lang="en-GB" u="sng" dirty="0">
                <a:solidFill>
                  <a:schemeClr val="tx1"/>
                </a:solidFill>
              </a:rPr>
              <a:t>or</a:t>
            </a:r>
            <a:r>
              <a:rPr lang="en-GB" dirty="0">
                <a:solidFill>
                  <a:schemeClr val="tx1"/>
                </a:solidFill>
              </a:rPr>
              <a:t> </a:t>
            </a:r>
          </a:p>
          <a:p>
            <a:pPr marL="638175" indent="-457200"/>
            <a:r>
              <a:rPr lang="en-GB" dirty="0">
                <a:solidFill>
                  <a:schemeClr val="accent4"/>
                </a:solidFill>
              </a:rPr>
              <a:t>unlawful damage (Only A)</a:t>
            </a:r>
          </a:p>
          <a:p>
            <a:pPr marL="0" indent="0">
              <a:buNone/>
            </a:pPr>
            <a:endParaRPr lang="en-GB" altLang="en-US" sz="1400" dirty="0">
              <a:solidFill>
                <a:schemeClr val="tx1"/>
              </a:solidFill>
              <a:ea typeface="ＭＳ Ｐゴシック" panose="020B0600070205080204" pitchFamily="34" charset="-128"/>
            </a:endParaRPr>
          </a:p>
          <a:p>
            <a:pPr marL="0" indent="0">
              <a:buNone/>
            </a:pPr>
            <a:endParaRPr lang="en-GB" dirty="0"/>
          </a:p>
        </p:txBody>
      </p:sp>
    </p:spTree>
    <p:extLst>
      <p:ext uri="{BB962C8B-B14F-4D97-AF65-F5344CB8AC3E}">
        <p14:creationId xmlns:p14="http://schemas.microsoft.com/office/powerpoint/2010/main" val="4254433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781234-82F2-42C5-90FE-056B0E954976}"/>
              </a:ext>
            </a:extLst>
          </p:cNvPr>
          <p:cNvSpPr>
            <a:spLocks noGrp="1"/>
          </p:cNvSpPr>
          <p:nvPr>
            <p:ph type="sldNum" sz="quarter" idx="34"/>
          </p:nvPr>
        </p:nvSpPr>
        <p:spPr/>
        <p:txBody>
          <a:bodyPr/>
          <a:lstStyle/>
          <a:p>
            <a:fld id="{19B51A1E-902D-48AF-9020-955120F399B6}" type="slidenum">
              <a:rPr lang="en-US" noProof="0" smtClean="0"/>
              <a:pPr/>
              <a:t>36</a:t>
            </a:fld>
            <a:endParaRPr lang="en-US" noProof="0" dirty="0"/>
          </a:p>
        </p:txBody>
      </p:sp>
      <p:sp>
        <p:nvSpPr>
          <p:cNvPr id="5" name="Title 4">
            <a:extLst>
              <a:ext uri="{FF2B5EF4-FFF2-40B4-BE49-F238E27FC236}">
                <a16:creationId xmlns:a16="http://schemas.microsoft.com/office/drawing/2014/main" id="{200C9413-4566-4A9D-9055-13ABAD3FEAF7}"/>
              </a:ext>
            </a:extLst>
          </p:cNvPr>
          <p:cNvSpPr>
            <a:spLocks noGrp="1"/>
          </p:cNvSpPr>
          <p:nvPr>
            <p:ph type="title"/>
          </p:nvPr>
        </p:nvSpPr>
        <p:spPr/>
        <p:txBody>
          <a:bodyPr/>
          <a:lstStyle/>
          <a:p>
            <a:r>
              <a:rPr lang="en-GB" dirty="0"/>
              <a:t>More resources </a:t>
            </a:r>
          </a:p>
        </p:txBody>
      </p:sp>
      <p:sp>
        <p:nvSpPr>
          <p:cNvPr id="6" name="Text Placeholder 5">
            <a:extLst>
              <a:ext uri="{FF2B5EF4-FFF2-40B4-BE49-F238E27FC236}">
                <a16:creationId xmlns:a16="http://schemas.microsoft.com/office/drawing/2014/main" id="{F490CE4E-6DCF-4E50-B87C-9047EBC947D6}"/>
              </a:ext>
            </a:extLst>
          </p:cNvPr>
          <p:cNvSpPr>
            <a:spLocks noGrp="1"/>
          </p:cNvSpPr>
          <p:nvPr>
            <p:ph type="body" sz="quarter" idx="32"/>
          </p:nvPr>
        </p:nvSpPr>
        <p:spPr>
          <a:xfrm>
            <a:off x="571500" y="1862900"/>
            <a:ext cx="11294120" cy="3132200"/>
          </a:xfrm>
        </p:spPr>
        <p:txBody>
          <a:bodyPr/>
          <a:lstStyle/>
          <a:p>
            <a:r>
              <a:rPr lang="en-GB" sz="6600" dirty="0"/>
              <a:t>thelawbank.co.uk/aaclesson</a:t>
            </a:r>
          </a:p>
        </p:txBody>
      </p:sp>
    </p:spTree>
    <p:extLst>
      <p:ext uri="{BB962C8B-B14F-4D97-AF65-F5344CB8AC3E}">
        <p14:creationId xmlns:p14="http://schemas.microsoft.com/office/powerpoint/2010/main" val="381177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p:txBody>
          <a:bodyPr/>
          <a:lstStyle/>
          <a:p>
            <a:r>
              <a:rPr lang="en-US" dirty="0"/>
              <a:t>Theft </a:t>
            </a:r>
          </a:p>
        </p:txBody>
      </p:sp>
      <p:sp>
        <p:nvSpPr>
          <p:cNvPr id="4" name="Content Placeholder 3">
            <a:extLst>
              <a:ext uri="{FF2B5EF4-FFF2-40B4-BE49-F238E27FC236}">
                <a16:creationId xmlns:a16="http://schemas.microsoft.com/office/drawing/2014/main" id="{125E40B9-054F-4D79-BD17-68E71C740D01}"/>
              </a:ext>
            </a:extLst>
          </p:cNvPr>
          <p:cNvSpPr>
            <a:spLocks noGrp="1"/>
          </p:cNvSpPr>
          <p:nvPr>
            <p:ph sz="half" idx="1"/>
          </p:nvPr>
        </p:nvSpPr>
        <p:spPr>
          <a:xfrm>
            <a:off x="2718033" y="1344918"/>
            <a:ext cx="4842160" cy="3932633"/>
          </a:xfrm>
        </p:spPr>
        <p:txBody>
          <a:bodyPr/>
          <a:lstStyle/>
          <a:p>
            <a:pPr marL="0" indent="0">
              <a:buNone/>
            </a:pPr>
            <a:r>
              <a:rPr lang="en-GB" sz="3200" b="1" i="1" dirty="0"/>
              <a:t>Theft Act 1968</a:t>
            </a:r>
          </a:p>
          <a:p>
            <a:pPr marL="0" indent="0">
              <a:buNone/>
            </a:pPr>
            <a:r>
              <a:rPr lang="en-GB" sz="3200" dirty="0"/>
              <a:t>“A person is guilty of theft if he dishonestly appropriates property belonging to another with the intention of permanently depriving the other of it”</a:t>
            </a:r>
            <a:endParaRPr lang="en-US" dirty="0"/>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4"/>
          </p:nvPr>
        </p:nvSpPr>
        <p:spPr>
          <a:xfrm>
            <a:off x="11422335" y="6384972"/>
            <a:ext cx="278418" cy="274324"/>
          </a:xfrm>
        </p:spPr>
        <p:txBody>
          <a:bodyPr/>
          <a:lstStyle/>
          <a:p>
            <a:fld id="{19B51A1E-902D-48AF-9020-955120F399B6}" type="slidenum">
              <a:rPr lang="en-US" smtClean="0"/>
              <a:pPr/>
              <a:t>4</a:t>
            </a:fld>
            <a:endParaRPr lang="en-US" dirty="0"/>
          </a:p>
        </p:txBody>
      </p:sp>
      <p:sp>
        <p:nvSpPr>
          <p:cNvPr id="5" name="Picture Placeholder 4">
            <a:extLst>
              <a:ext uri="{FF2B5EF4-FFF2-40B4-BE49-F238E27FC236}">
                <a16:creationId xmlns:a16="http://schemas.microsoft.com/office/drawing/2014/main" id="{7818D609-3DC8-4C0C-8F30-C1FCAAFDF03C}"/>
              </a:ext>
            </a:extLst>
          </p:cNvPr>
          <p:cNvSpPr>
            <a:spLocks noGrp="1"/>
          </p:cNvSpPr>
          <p:nvPr>
            <p:ph type="pic" sz="quarter" idx="14"/>
          </p:nvPr>
        </p:nvSpPr>
        <p:spPr/>
      </p:sp>
      <p:pic>
        <p:nvPicPr>
          <p:cNvPr id="10" name="Content Placeholder 5">
            <a:extLst>
              <a:ext uri="{FF2B5EF4-FFF2-40B4-BE49-F238E27FC236}">
                <a16:creationId xmlns:a16="http://schemas.microsoft.com/office/drawing/2014/main" id="{B4AE5879-CFF9-4CFC-BEDE-FC96A6048AB2}"/>
              </a:ext>
            </a:extLst>
          </p:cNvPr>
          <p:cNvPicPr>
            <a:picLocks noGrp="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50214" y="1344803"/>
            <a:ext cx="2625771" cy="394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59617B66-CB3B-4241-85EB-E9069F8CB15E}"/>
              </a:ext>
            </a:extLst>
          </p:cNvPr>
          <p:cNvSpPr txBox="1"/>
          <p:nvPr/>
        </p:nvSpPr>
        <p:spPr>
          <a:xfrm>
            <a:off x="10087583" y="5972783"/>
            <a:ext cx="2104417" cy="885217"/>
          </a:xfrm>
          <a:prstGeom prst="rect">
            <a:avLst/>
          </a:prstGeom>
          <a:solidFill>
            <a:schemeClr val="bg1"/>
          </a:solidFill>
        </p:spPr>
        <p:txBody>
          <a:bodyPr wrap="square" rtlCol="0">
            <a:spAutoFit/>
          </a:bodyPr>
          <a:lstStyle/>
          <a:p>
            <a:endParaRPr lang="en-GB" dirty="0"/>
          </a:p>
        </p:txBody>
      </p:sp>
      <p:sp>
        <p:nvSpPr>
          <p:cNvPr id="3" name="TextBox 2">
            <a:extLst>
              <a:ext uri="{FF2B5EF4-FFF2-40B4-BE49-F238E27FC236}">
                <a16:creationId xmlns:a16="http://schemas.microsoft.com/office/drawing/2014/main" id="{DE840735-BCCE-470D-BE37-ACF719365A22}"/>
              </a:ext>
            </a:extLst>
          </p:cNvPr>
          <p:cNvSpPr txBox="1"/>
          <p:nvPr/>
        </p:nvSpPr>
        <p:spPr>
          <a:xfrm>
            <a:off x="827773" y="5813659"/>
            <a:ext cx="6458551" cy="369332"/>
          </a:xfrm>
          <a:prstGeom prst="rect">
            <a:avLst/>
          </a:prstGeom>
          <a:noFill/>
        </p:spPr>
        <p:txBody>
          <a:bodyPr wrap="square" rtlCol="0">
            <a:spAutoFit/>
          </a:bodyPr>
          <a:lstStyle/>
          <a:p>
            <a:r>
              <a:rPr lang="en-GB" dirty="0">
                <a:solidFill>
                  <a:srgbClr val="FF0000"/>
                </a:solidFill>
              </a:rPr>
              <a:t>The maximum sentence for theft is seven years.</a:t>
            </a:r>
          </a:p>
        </p:txBody>
      </p:sp>
    </p:spTree>
    <p:extLst>
      <p:ext uri="{BB962C8B-B14F-4D97-AF65-F5344CB8AC3E}">
        <p14:creationId xmlns:p14="http://schemas.microsoft.com/office/powerpoint/2010/main" val="3640701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p:txBody>
          <a:bodyPr/>
          <a:lstStyle/>
          <a:p>
            <a:r>
              <a:rPr lang="en-US" dirty="0"/>
              <a:t>Theft </a:t>
            </a:r>
          </a:p>
        </p:txBody>
      </p:sp>
      <p:sp>
        <p:nvSpPr>
          <p:cNvPr id="4" name="Content Placeholder 3">
            <a:extLst>
              <a:ext uri="{FF2B5EF4-FFF2-40B4-BE49-F238E27FC236}">
                <a16:creationId xmlns:a16="http://schemas.microsoft.com/office/drawing/2014/main" id="{125E40B9-054F-4D79-BD17-68E71C740D01}"/>
              </a:ext>
            </a:extLst>
          </p:cNvPr>
          <p:cNvSpPr>
            <a:spLocks noGrp="1"/>
          </p:cNvSpPr>
          <p:nvPr>
            <p:ph sz="half" idx="1"/>
          </p:nvPr>
        </p:nvSpPr>
        <p:spPr>
          <a:xfrm>
            <a:off x="2718033" y="1344918"/>
            <a:ext cx="4842160" cy="3932633"/>
          </a:xfrm>
        </p:spPr>
        <p:txBody>
          <a:bodyPr/>
          <a:lstStyle/>
          <a:p>
            <a:pPr marL="0" indent="0">
              <a:buNone/>
            </a:pPr>
            <a:r>
              <a:rPr lang="en-GB" sz="3200" b="1" i="1" dirty="0"/>
              <a:t>Theft Act 1968</a:t>
            </a:r>
          </a:p>
          <a:p>
            <a:pPr marL="0" indent="0">
              <a:buNone/>
            </a:pPr>
            <a:r>
              <a:rPr lang="en-GB" sz="3200" dirty="0"/>
              <a:t>“A person is guilty of theft if he dishonestly appropriates property belonging to another with the intention of permanently depriving the other of it”</a:t>
            </a:r>
            <a:endParaRPr lang="en-US" dirty="0"/>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4"/>
          </p:nvPr>
        </p:nvSpPr>
        <p:spPr>
          <a:xfrm>
            <a:off x="11422335" y="6384972"/>
            <a:ext cx="278418" cy="274324"/>
          </a:xfrm>
        </p:spPr>
        <p:txBody>
          <a:bodyPr/>
          <a:lstStyle/>
          <a:p>
            <a:fld id="{19B51A1E-902D-48AF-9020-955120F399B6}" type="slidenum">
              <a:rPr lang="en-US" smtClean="0"/>
              <a:pPr/>
              <a:t>5</a:t>
            </a:fld>
            <a:endParaRPr lang="en-US" dirty="0"/>
          </a:p>
        </p:txBody>
      </p:sp>
      <p:sp>
        <p:nvSpPr>
          <p:cNvPr id="5" name="Picture Placeholder 4">
            <a:extLst>
              <a:ext uri="{FF2B5EF4-FFF2-40B4-BE49-F238E27FC236}">
                <a16:creationId xmlns:a16="http://schemas.microsoft.com/office/drawing/2014/main" id="{7818D609-3DC8-4C0C-8F30-C1FCAAFDF03C}"/>
              </a:ext>
            </a:extLst>
          </p:cNvPr>
          <p:cNvSpPr>
            <a:spLocks noGrp="1"/>
          </p:cNvSpPr>
          <p:nvPr>
            <p:ph type="pic" sz="quarter" idx="14"/>
          </p:nvPr>
        </p:nvSpPr>
        <p:spPr/>
      </p:sp>
      <p:pic>
        <p:nvPicPr>
          <p:cNvPr id="10" name="Content Placeholder 5">
            <a:extLst>
              <a:ext uri="{FF2B5EF4-FFF2-40B4-BE49-F238E27FC236}">
                <a16:creationId xmlns:a16="http://schemas.microsoft.com/office/drawing/2014/main" id="{B4AE5879-CFF9-4CFC-BEDE-FC96A6048AB2}"/>
              </a:ext>
            </a:extLst>
          </p:cNvPr>
          <p:cNvPicPr>
            <a:picLocks noGrp="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50214" y="1344803"/>
            <a:ext cx="2625771" cy="394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59617B66-CB3B-4241-85EB-E9069F8CB15E}"/>
              </a:ext>
            </a:extLst>
          </p:cNvPr>
          <p:cNvSpPr txBox="1"/>
          <p:nvPr/>
        </p:nvSpPr>
        <p:spPr>
          <a:xfrm>
            <a:off x="10087583" y="5972783"/>
            <a:ext cx="2104417" cy="885217"/>
          </a:xfrm>
          <a:prstGeom prst="rect">
            <a:avLst/>
          </a:prstGeom>
          <a:solidFill>
            <a:schemeClr val="bg1"/>
          </a:solidFill>
        </p:spPr>
        <p:txBody>
          <a:bodyPr wrap="square" rtlCol="0">
            <a:spAutoFit/>
          </a:bodyPr>
          <a:lstStyle/>
          <a:p>
            <a:endParaRPr lang="en-GB" dirty="0"/>
          </a:p>
        </p:txBody>
      </p:sp>
      <p:pic>
        <p:nvPicPr>
          <p:cNvPr id="9" name="Picture 2" descr="Halloween, Cookie, Dog, Treat, Stealing, Pumpkin, Sweet">
            <a:extLst>
              <a:ext uri="{FF2B5EF4-FFF2-40B4-BE49-F238E27FC236}">
                <a16:creationId xmlns:a16="http://schemas.microsoft.com/office/drawing/2014/main" id="{8CC9D455-9D49-4D7B-BD78-1F15B0A457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69" y="1344803"/>
            <a:ext cx="2631364" cy="3947046"/>
          </a:xfrm>
          <a:prstGeom prst="rect">
            <a:avLst/>
          </a:prstGeom>
          <a:noFill/>
          <a:extLst>
            <a:ext uri="{909E8E84-426E-40DD-AFC4-6F175D3DCCD1}">
              <a14:hiddenFill xmlns:a14="http://schemas.microsoft.com/office/drawing/2010/main">
                <a:solidFill>
                  <a:srgbClr val="FFFFFF"/>
                </a:solidFill>
              </a14:hiddenFill>
            </a:ext>
          </a:extLst>
        </p:spPr>
      </p:pic>
      <p:sp>
        <p:nvSpPr>
          <p:cNvPr id="3" name="Thought Bubble: Cloud 2">
            <a:extLst>
              <a:ext uri="{FF2B5EF4-FFF2-40B4-BE49-F238E27FC236}">
                <a16:creationId xmlns:a16="http://schemas.microsoft.com/office/drawing/2014/main" id="{A070EFB1-9BCE-4A7F-A389-A19D27071E81}"/>
              </a:ext>
            </a:extLst>
          </p:cNvPr>
          <p:cNvSpPr/>
          <p:nvPr/>
        </p:nvSpPr>
        <p:spPr>
          <a:xfrm>
            <a:off x="1402351" y="164123"/>
            <a:ext cx="3229457" cy="1667109"/>
          </a:xfrm>
          <a:prstGeom prst="cloudCallout">
            <a:avLst>
              <a:gd name="adj1" fmla="val -39709"/>
              <a:gd name="adj2" fmla="val 7164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Am I a criminal? </a:t>
            </a:r>
          </a:p>
        </p:txBody>
      </p:sp>
    </p:spTree>
    <p:extLst>
      <p:ext uri="{BB962C8B-B14F-4D97-AF65-F5344CB8AC3E}">
        <p14:creationId xmlns:p14="http://schemas.microsoft.com/office/powerpoint/2010/main" val="133353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5A2011-64F7-4933-9636-EA84E546FA27}"/>
              </a:ext>
            </a:extLst>
          </p:cNvPr>
          <p:cNvSpPr>
            <a:spLocks noGrp="1"/>
          </p:cNvSpPr>
          <p:nvPr>
            <p:ph type="sldNum" sz="quarter" idx="34"/>
          </p:nvPr>
        </p:nvSpPr>
        <p:spPr/>
        <p:txBody>
          <a:bodyPr/>
          <a:lstStyle/>
          <a:p>
            <a:fld id="{19B51A1E-902D-48AF-9020-955120F399B6}" type="slidenum">
              <a:rPr lang="en-US" noProof="0" smtClean="0"/>
              <a:pPr/>
              <a:t>6</a:t>
            </a:fld>
            <a:endParaRPr lang="en-US" noProof="0" dirty="0"/>
          </a:p>
        </p:txBody>
      </p:sp>
      <p:sp>
        <p:nvSpPr>
          <p:cNvPr id="5" name="Title 4">
            <a:extLst>
              <a:ext uri="{FF2B5EF4-FFF2-40B4-BE49-F238E27FC236}">
                <a16:creationId xmlns:a16="http://schemas.microsoft.com/office/drawing/2014/main" id="{47F47314-1847-4ED7-9AC9-CC67733B97E3}"/>
              </a:ext>
            </a:extLst>
          </p:cNvPr>
          <p:cNvSpPr>
            <a:spLocks noGrp="1"/>
          </p:cNvSpPr>
          <p:nvPr>
            <p:ph type="title"/>
          </p:nvPr>
        </p:nvSpPr>
        <p:spPr/>
        <p:txBody>
          <a:bodyPr/>
          <a:lstStyle/>
          <a:p>
            <a:r>
              <a:rPr lang="en-GB" dirty="0"/>
              <a:t>The Elements of an offence </a:t>
            </a:r>
          </a:p>
        </p:txBody>
      </p:sp>
      <p:sp>
        <p:nvSpPr>
          <p:cNvPr id="6" name="Text Placeholder 5">
            <a:extLst>
              <a:ext uri="{FF2B5EF4-FFF2-40B4-BE49-F238E27FC236}">
                <a16:creationId xmlns:a16="http://schemas.microsoft.com/office/drawing/2014/main" id="{5E242F8B-3F52-4506-A39D-AC105ADE1433}"/>
              </a:ext>
            </a:extLst>
          </p:cNvPr>
          <p:cNvSpPr>
            <a:spLocks noGrp="1"/>
          </p:cNvSpPr>
          <p:nvPr>
            <p:ph type="body" sz="quarter" idx="32"/>
          </p:nvPr>
        </p:nvSpPr>
        <p:spPr/>
        <p:txBody>
          <a:bodyPr/>
          <a:lstStyle/>
          <a:p>
            <a:r>
              <a:rPr lang="en-GB" dirty="0"/>
              <a:t>The basics </a:t>
            </a:r>
          </a:p>
        </p:txBody>
      </p:sp>
      <p:pic>
        <p:nvPicPr>
          <p:cNvPr id="2050" name="Picture 2" descr="1. The fundamental nature of the criminal offence and the ...">
            <a:extLst>
              <a:ext uri="{FF2B5EF4-FFF2-40B4-BE49-F238E27FC236}">
                <a16:creationId xmlns:a16="http://schemas.microsoft.com/office/drawing/2014/main" id="{283118A6-AC0E-42E5-950C-2485BA00B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919" y="1512000"/>
            <a:ext cx="9475255" cy="448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6EFD63C-FEC5-43C5-B987-D24E0E0397F4}"/>
              </a:ext>
            </a:extLst>
          </p:cNvPr>
          <p:cNvSpPr txBox="1"/>
          <p:nvPr/>
        </p:nvSpPr>
        <p:spPr>
          <a:xfrm>
            <a:off x="9963397" y="6219824"/>
            <a:ext cx="2228603" cy="638176"/>
          </a:xfrm>
          <a:prstGeom prst="rect">
            <a:avLst/>
          </a:prstGeom>
          <a:solidFill>
            <a:schemeClr val="bg2"/>
          </a:solidFill>
        </p:spPr>
        <p:txBody>
          <a:bodyPr wrap="square" rtlCol="0">
            <a:spAutoFit/>
          </a:bodyPr>
          <a:lstStyle/>
          <a:p>
            <a:endParaRPr lang="en-GB" dirty="0"/>
          </a:p>
        </p:txBody>
      </p:sp>
    </p:spTree>
    <p:extLst>
      <p:ext uri="{BB962C8B-B14F-4D97-AF65-F5344CB8AC3E}">
        <p14:creationId xmlns:p14="http://schemas.microsoft.com/office/powerpoint/2010/main" val="2148482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D95D79B-FA87-42AC-BFEE-C706DEB5FEF9}"/>
              </a:ext>
            </a:extLst>
          </p:cNvPr>
          <p:cNvSpPr/>
          <p:nvPr/>
        </p:nvSpPr>
        <p:spPr>
          <a:xfrm>
            <a:off x="6371616" y="1391913"/>
            <a:ext cx="5462922" cy="4658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67FC2D32-46A1-4B13-9A1C-94B3F78B38FB}"/>
              </a:ext>
            </a:extLst>
          </p:cNvPr>
          <p:cNvSpPr>
            <a:spLocks noGrp="1"/>
          </p:cNvSpPr>
          <p:nvPr>
            <p:ph type="sldNum" sz="quarter" idx="34"/>
          </p:nvPr>
        </p:nvSpPr>
        <p:spPr/>
        <p:txBody>
          <a:bodyPr/>
          <a:lstStyle/>
          <a:p>
            <a:fld id="{19B51A1E-902D-48AF-9020-955120F399B6}" type="slidenum">
              <a:rPr lang="en-US" noProof="0" smtClean="0"/>
              <a:pPr/>
              <a:t>7</a:t>
            </a:fld>
            <a:endParaRPr lang="en-US" noProof="0" dirty="0"/>
          </a:p>
        </p:txBody>
      </p:sp>
      <p:sp>
        <p:nvSpPr>
          <p:cNvPr id="5" name="Title 4">
            <a:extLst>
              <a:ext uri="{FF2B5EF4-FFF2-40B4-BE49-F238E27FC236}">
                <a16:creationId xmlns:a16="http://schemas.microsoft.com/office/drawing/2014/main" id="{6F75F85F-6099-4C60-8A9D-91A2DBDB4EE0}"/>
              </a:ext>
            </a:extLst>
          </p:cNvPr>
          <p:cNvSpPr>
            <a:spLocks noGrp="1"/>
          </p:cNvSpPr>
          <p:nvPr>
            <p:ph type="title"/>
          </p:nvPr>
        </p:nvSpPr>
        <p:spPr/>
        <p:txBody>
          <a:bodyPr/>
          <a:lstStyle/>
          <a:p>
            <a:r>
              <a:rPr lang="en-GB" dirty="0"/>
              <a:t>The Elements of Theft </a:t>
            </a:r>
          </a:p>
        </p:txBody>
      </p:sp>
      <p:sp>
        <p:nvSpPr>
          <p:cNvPr id="11" name="TextBox 10">
            <a:extLst>
              <a:ext uri="{FF2B5EF4-FFF2-40B4-BE49-F238E27FC236}">
                <a16:creationId xmlns:a16="http://schemas.microsoft.com/office/drawing/2014/main" id="{AC869CCC-5C86-49E6-A8D0-09C50C9D5A45}"/>
              </a:ext>
            </a:extLst>
          </p:cNvPr>
          <p:cNvSpPr txBox="1"/>
          <p:nvPr/>
        </p:nvSpPr>
        <p:spPr>
          <a:xfrm>
            <a:off x="6702356" y="1457473"/>
            <a:ext cx="4745145" cy="4524315"/>
          </a:xfrm>
          <a:prstGeom prst="rect">
            <a:avLst/>
          </a:prstGeom>
          <a:noFill/>
        </p:spPr>
        <p:txBody>
          <a:bodyPr wrap="square" rtlCol="0">
            <a:spAutoFit/>
          </a:bodyPr>
          <a:lstStyle/>
          <a:p>
            <a:r>
              <a:rPr lang="en-GB" altLang="en-US" sz="3600" b="1" u="sng" dirty="0">
                <a:solidFill>
                  <a:schemeClr val="bg1"/>
                </a:solidFill>
                <a:ea typeface="ＭＳ Ｐゴシック" panose="020B0600070205080204" pitchFamily="34" charset="-128"/>
              </a:rPr>
              <a:t>DISHONESTY TEST</a:t>
            </a:r>
          </a:p>
          <a:p>
            <a:r>
              <a:rPr lang="en-GB" altLang="en-US" sz="3600" dirty="0">
                <a:solidFill>
                  <a:schemeClr val="bg1"/>
                </a:solidFill>
                <a:ea typeface="ＭＳ Ｐゴシック" panose="020B0600070205080204" pitchFamily="34" charset="-128"/>
              </a:rPr>
              <a:t> - Dishonesty (s.2)</a:t>
            </a:r>
          </a:p>
          <a:p>
            <a:endParaRPr lang="en-GB" altLang="en-US" sz="3600" dirty="0">
              <a:solidFill>
                <a:schemeClr val="bg1"/>
              </a:solidFill>
              <a:ea typeface="ＭＳ Ｐゴシック" panose="020B0600070205080204" pitchFamily="34" charset="-128"/>
            </a:endParaRPr>
          </a:p>
          <a:p>
            <a:endParaRPr lang="en-GB" altLang="en-US" sz="3600" dirty="0">
              <a:solidFill>
                <a:schemeClr val="bg1"/>
              </a:solidFill>
              <a:ea typeface="ＭＳ Ｐゴシック" panose="020B0600070205080204" pitchFamily="34" charset="-128"/>
            </a:endParaRPr>
          </a:p>
          <a:p>
            <a:r>
              <a:rPr lang="en-GB" altLang="en-US" sz="3600" b="1" u="sng" dirty="0">
                <a:solidFill>
                  <a:schemeClr val="bg1"/>
                </a:solidFill>
                <a:ea typeface="ＭＳ Ｐゴシック" panose="020B0600070205080204" pitchFamily="34" charset="-128"/>
              </a:rPr>
              <a:t>MENS REA</a:t>
            </a:r>
          </a:p>
          <a:p>
            <a:r>
              <a:rPr lang="en-GB" altLang="en-US" sz="3600" dirty="0">
                <a:solidFill>
                  <a:schemeClr val="bg1"/>
                </a:solidFill>
                <a:ea typeface="ＭＳ Ｐゴシック" panose="020B0600070205080204" pitchFamily="34" charset="-128"/>
              </a:rPr>
              <a:t> - Intention to permanently deprive the other of it (s.6</a:t>
            </a:r>
            <a:r>
              <a:rPr lang="en-GB" altLang="en-US" sz="3200" dirty="0">
                <a:solidFill>
                  <a:schemeClr val="bg1"/>
                </a:solidFill>
                <a:ea typeface="ＭＳ Ｐゴシック" panose="020B0600070205080204" pitchFamily="34" charset="-128"/>
              </a:rPr>
              <a:t>)</a:t>
            </a:r>
          </a:p>
        </p:txBody>
      </p:sp>
      <p:sp>
        <p:nvSpPr>
          <p:cNvPr id="14" name="Content Placeholder 13">
            <a:extLst>
              <a:ext uri="{FF2B5EF4-FFF2-40B4-BE49-F238E27FC236}">
                <a16:creationId xmlns:a16="http://schemas.microsoft.com/office/drawing/2014/main" id="{7291BF24-60CE-4C22-86A5-ADE5FA95AA40}"/>
              </a:ext>
            </a:extLst>
          </p:cNvPr>
          <p:cNvSpPr>
            <a:spLocks noGrp="1"/>
          </p:cNvSpPr>
          <p:nvPr>
            <p:ph sz="half" idx="1"/>
          </p:nvPr>
        </p:nvSpPr>
        <p:spPr>
          <a:xfrm>
            <a:off x="431799" y="1391913"/>
            <a:ext cx="5939817" cy="4658691"/>
          </a:xfrm>
        </p:spPr>
        <p:txBody>
          <a:bodyPr/>
          <a:lstStyle/>
          <a:p>
            <a:pPr>
              <a:buNone/>
            </a:pPr>
            <a:r>
              <a:rPr lang="en-GB" altLang="en-US" sz="4000" u="sng" dirty="0">
                <a:solidFill>
                  <a:schemeClr val="tx2">
                    <a:lumMod val="75000"/>
                    <a:lumOff val="25000"/>
                  </a:schemeClr>
                </a:solidFill>
                <a:ea typeface="ＭＳ Ｐゴシック" panose="020B0600070205080204" pitchFamily="34" charset="-128"/>
              </a:rPr>
              <a:t>ACTUS REUS</a:t>
            </a:r>
          </a:p>
          <a:p>
            <a:pPr>
              <a:buNone/>
            </a:pPr>
            <a:endParaRPr lang="en-GB" altLang="en-US" sz="4000" u="sng" dirty="0">
              <a:solidFill>
                <a:schemeClr val="tx2">
                  <a:lumMod val="75000"/>
                  <a:lumOff val="25000"/>
                </a:schemeClr>
              </a:solidFill>
              <a:ea typeface="ＭＳ Ｐゴシック" panose="020B0600070205080204" pitchFamily="34" charset="-128"/>
            </a:endParaRPr>
          </a:p>
          <a:p>
            <a:pPr>
              <a:buNone/>
            </a:pPr>
            <a:r>
              <a:rPr lang="en-GB" altLang="en-US" sz="4000" dirty="0">
                <a:solidFill>
                  <a:schemeClr val="tx2">
                    <a:lumMod val="75000"/>
                    <a:lumOff val="25000"/>
                  </a:schemeClr>
                </a:solidFill>
                <a:ea typeface="ＭＳ Ｐゴシック" panose="020B0600070205080204" pitchFamily="34" charset="-128"/>
              </a:rPr>
              <a:t> - Appropriation (s.3)</a:t>
            </a:r>
          </a:p>
          <a:p>
            <a:pPr>
              <a:buNone/>
            </a:pPr>
            <a:r>
              <a:rPr lang="en-GB" altLang="en-US" sz="4000" dirty="0">
                <a:solidFill>
                  <a:schemeClr val="tx2">
                    <a:lumMod val="75000"/>
                    <a:lumOff val="25000"/>
                  </a:schemeClr>
                </a:solidFill>
                <a:ea typeface="ＭＳ Ｐゴシック" panose="020B0600070205080204" pitchFamily="34" charset="-128"/>
              </a:rPr>
              <a:t> - Property (s.4)</a:t>
            </a:r>
          </a:p>
          <a:p>
            <a:pPr>
              <a:buNone/>
            </a:pPr>
            <a:r>
              <a:rPr lang="en-GB" altLang="en-US" sz="4000" dirty="0">
                <a:solidFill>
                  <a:schemeClr val="tx2">
                    <a:lumMod val="75000"/>
                    <a:lumOff val="25000"/>
                  </a:schemeClr>
                </a:solidFill>
                <a:ea typeface="ＭＳ Ｐゴシック" panose="020B0600070205080204" pitchFamily="34" charset="-128"/>
              </a:rPr>
              <a:t> - Belonging to another (s.5)</a:t>
            </a:r>
          </a:p>
          <a:p>
            <a:endParaRPr lang="en-GB" dirty="0"/>
          </a:p>
        </p:txBody>
      </p:sp>
      <p:sp>
        <p:nvSpPr>
          <p:cNvPr id="15" name="Rectangle 14">
            <a:extLst>
              <a:ext uri="{FF2B5EF4-FFF2-40B4-BE49-F238E27FC236}">
                <a16:creationId xmlns:a16="http://schemas.microsoft.com/office/drawing/2014/main" id="{6397326C-1C9C-43D7-B52A-0103DBE1535C}"/>
              </a:ext>
            </a:extLst>
          </p:cNvPr>
          <p:cNvSpPr/>
          <p:nvPr/>
        </p:nvSpPr>
        <p:spPr>
          <a:xfrm>
            <a:off x="9990307" y="6050604"/>
            <a:ext cx="2201694" cy="807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526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5E40B9-054F-4D79-BD17-68E71C740D01}"/>
              </a:ext>
            </a:extLst>
          </p:cNvPr>
          <p:cNvSpPr>
            <a:spLocks noGrp="1"/>
          </p:cNvSpPr>
          <p:nvPr>
            <p:ph sz="half" idx="1"/>
          </p:nvPr>
        </p:nvSpPr>
        <p:spPr>
          <a:xfrm>
            <a:off x="2351314" y="1343906"/>
            <a:ext cx="5208879" cy="4071232"/>
          </a:xfrm>
        </p:spPr>
        <p:txBody>
          <a:bodyPr>
            <a:normAutofit/>
          </a:bodyPr>
          <a:lstStyle/>
          <a:p>
            <a:pPr marL="0" indent="0">
              <a:buNone/>
            </a:pPr>
            <a:r>
              <a:rPr lang="en-GB" sz="3200" b="1" i="1" dirty="0"/>
              <a:t>Theft Act 1968</a:t>
            </a:r>
          </a:p>
          <a:p>
            <a:pPr marL="0" indent="0">
              <a:buNone/>
            </a:pPr>
            <a:endParaRPr lang="en-GB" b="1" i="1" dirty="0"/>
          </a:p>
          <a:p>
            <a:pPr marL="0" indent="0">
              <a:buNone/>
            </a:pPr>
            <a:r>
              <a:rPr lang="en-GB" sz="3200" dirty="0"/>
              <a:t>“Robbery is a form of </a:t>
            </a:r>
            <a:r>
              <a:rPr lang="en-GB" sz="3200" b="1" dirty="0"/>
              <a:t>aggravated theft</a:t>
            </a:r>
            <a:r>
              <a:rPr lang="en-GB" sz="3200" dirty="0"/>
              <a:t>, in that it involves the offence of </a:t>
            </a:r>
            <a:r>
              <a:rPr lang="en-GB" sz="3200" b="1" dirty="0"/>
              <a:t>theft plus force or threat of force on a person</a:t>
            </a:r>
            <a:r>
              <a:rPr lang="en-GB" sz="3200" dirty="0"/>
              <a:t>. </a:t>
            </a:r>
          </a:p>
        </p:txBody>
      </p:sp>
      <p:sp>
        <p:nvSpPr>
          <p:cNvPr id="6" name="Slide Number Placeholder 5">
            <a:extLst>
              <a:ext uri="{FF2B5EF4-FFF2-40B4-BE49-F238E27FC236}">
                <a16:creationId xmlns:a16="http://schemas.microsoft.com/office/drawing/2014/main" id="{46D051DA-5DAD-43A7-A238-51C63BA59FEC}"/>
              </a:ext>
            </a:extLst>
          </p:cNvPr>
          <p:cNvSpPr>
            <a:spLocks noGrp="1"/>
          </p:cNvSpPr>
          <p:nvPr>
            <p:ph type="sldNum" sz="quarter" idx="34"/>
          </p:nvPr>
        </p:nvSpPr>
        <p:spPr>
          <a:xfrm>
            <a:off x="11447502" y="6401750"/>
            <a:ext cx="278418" cy="274324"/>
          </a:xfrm>
        </p:spPr>
        <p:txBody>
          <a:bodyPr anchor="ctr">
            <a:normAutofit/>
          </a:bodyPr>
          <a:lstStyle/>
          <a:p>
            <a:pPr>
              <a:spcAft>
                <a:spcPts val="600"/>
              </a:spcAft>
            </a:pPr>
            <a:fld id="{19B51A1E-902D-48AF-9020-955120F399B6}" type="slidenum">
              <a:rPr lang="en-US" smtClean="0"/>
              <a:pPr>
                <a:spcAft>
                  <a:spcPts val="600"/>
                </a:spcAft>
              </a:pPr>
              <a:t>8</a:t>
            </a:fld>
            <a:endParaRPr lang="en-US"/>
          </a:p>
        </p:txBody>
      </p:sp>
      <p:pic>
        <p:nvPicPr>
          <p:cNvPr id="9" name="Picture 8" descr="Cartoon Businessman Robbed By Bandit&quot; by iosphere fdp.jpg">
            <a:hlinkClick r:id="rId3"/>
            <a:extLst>
              <a:ext uri="{FF2B5EF4-FFF2-40B4-BE49-F238E27FC236}">
                <a16:creationId xmlns:a16="http://schemas.microsoft.com/office/drawing/2014/main" id="{EB17063A-E5E9-4478-B66A-42FF4C610B95}"/>
              </a:ext>
            </a:extLst>
          </p:cNvPr>
          <p:cNvPicPr>
            <a:picLocks noChangeAspect="1"/>
          </p:cNvPicPr>
          <p:nvPr/>
        </p:nvPicPr>
        <p:blipFill>
          <a:blip r:embed="rId4"/>
          <a:stretch>
            <a:fillRect/>
          </a:stretch>
        </p:blipFill>
        <p:spPr>
          <a:xfrm>
            <a:off x="7560193" y="1442862"/>
            <a:ext cx="3972276" cy="3972276"/>
          </a:xfrm>
          <a:prstGeom prst="rect">
            <a:avLst/>
          </a:prstGeom>
          <a:noFill/>
        </p:spPr>
      </p:pic>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432000" y="432000"/>
            <a:ext cx="9131100" cy="432000"/>
          </a:xfrm>
        </p:spPr>
        <p:txBody>
          <a:bodyPr anchor="ctr">
            <a:normAutofit/>
          </a:bodyPr>
          <a:lstStyle/>
          <a:p>
            <a:r>
              <a:rPr lang="en-US" sz="3000" dirty="0"/>
              <a:t>Robbery  </a:t>
            </a:r>
          </a:p>
        </p:txBody>
      </p:sp>
      <p:sp>
        <p:nvSpPr>
          <p:cNvPr id="14" name="Text Placeholder 5">
            <a:extLst>
              <a:ext uri="{FF2B5EF4-FFF2-40B4-BE49-F238E27FC236}">
                <a16:creationId xmlns:a16="http://schemas.microsoft.com/office/drawing/2014/main" id="{FCC5CAF1-9F6C-446C-AE8D-DC9CFD6A86C9}"/>
              </a:ext>
            </a:extLst>
          </p:cNvPr>
          <p:cNvSpPr>
            <a:spLocks noGrp="1"/>
          </p:cNvSpPr>
          <p:nvPr>
            <p:ph type="body" sz="quarter" idx="32"/>
          </p:nvPr>
        </p:nvSpPr>
        <p:spPr>
          <a:xfrm>
            <a:off x="431800" y="1008000"/>
            <a:ext cx="6895900" cy="360000"/>
          </a:xfrm>
        </p:spPr>
        <p:txBody>
          <a:bodyPr/>
          <a:lstStyle/>
          <a:p>
            <a:r>
              <a:rPr lang="en-US" dirty="0"/>
              <a:t>Definition </a:t>
            </a:r>
          </a:p>
        </p:txBody>
      </p:sp>
      <p:sp>
        <p:nvSpPr>
          <p:cNvPr id="8" name="TextBox 7">
            <a:extLst>
              <a:ext uri="{FF2B5EF4-FFF2-40B4-BE49-F238E27FC236}">
                <a16:creationId xmlns:a16="http://schemas.microsoft.com/office/drawing/2014/main" id="{59617B66-CB3B-4241-85EB-E9069F8CB15E}"/>
              </a:ext>
            </a:extLst>
          </p:cNvPr>
          <p:cNvSpPr txBox="1"/>
          <p:nvPr/>
        </p:nvSpPr>
        <p:spPr>
          <a:xfrm>
            <a:off x="10087583" y="5972783"/>
            <a:ext cx="2104417" cy="885217"/>
          </a:xfrm>
          <a:prstGeom prst="rect">
            <a:avLst/>
          </a:prstGeom>
          <a:solidFill>
            <a:schemeClr val="bg1"/>
          </a:solidFill>
        </p:spPr>
        <p:txBody>
          <a:bodyPr wrap="square" rtlCol="0">
            <a:spAutoFit/>
          </a:bodyPr>
          <a:lstStyle/>
          <a:p>
            <a:endParaRPr lang="en-GB" dirty="0"/>
          </a:p>
        </p:txBody>
      </p:sp>
      <p:sp>
        <p:nvSpPr>
          <p:cNvPr id="3" name="TextBox 2">
            <a:extLst>
              <a:ext uri="{FF2B5EF4-FFF2-40B4-BE49-F238E27FC236}">
                <a16:creationId xmlns:a16="http://schemas.microsoft.com/office/drawing/2014/main" id="{D3102D34-94C6-403F-8974-FD4CEAF92653}"/>
              </a:ext>
            </a:extLst>
          </p:cNvPr>
          <p:cNvSpPr txBox="1"/>
          <p:nvPr/>
        </p:nvSpPr>
        <p:spPr>
          <a:xfrm>
            <a:off x="702644" y="5842535"/>
            <a:ext cx="6978316" cy="646331"/>
          </a:xfrm>
          <a:prstGeom prst="rect">
            <a:avLst/>
          </a:prstGeom>
          <a:noFill/>
        </p:spPr>
        <p:txBody>
          <a:bodyPr wrap="square" rtlCol="0">
            <a:spAutoFit/>
          </a:bodyPr>
          <a:lstStyle/>
          <a:p>
            <a:r>
              <a:rPr lang="en-GB" dirty="0">
                <a:solidFill>
                  <a:srgbClr val="FF0000"/>
                </a:solidFill>
              </a:rPr>
              <a:t>Due to the violent nature of robbery, it is treated as being more serious than theft and the maximum sentence is life.</a:t>
            </a:r>
          </a:p>
        </p:txBody>
      </p:sp>
    </p:spTree>
    <p:extLst>
      <p:ext uri="{BB962C8B-B14F-4D97-AF65-F5344CB8AC3E}">
        <p14:creationId xmlns:p14="http://schemas.microsoft.com/office/powerpoint/2010/main" val="3622547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D95D79B-FA87-42AC-BFEE-C706DEB5FEF9}"/>
              </a:ext>
            </a:extLst>
          </p:cNvPr>
          <p:cNvSpPr/>
          <p:nvPr/>
        </p:nvSpPr>
        <p:spPr>
          <a:xfrm>
            <a:off x="6371616" y="1391913"/>
            <a:ext cx="5462922" cy="4658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67FC2D32-46A1-4B13-9A1C-94B3F78B38FB}"/>
              </a:ext>
            </a:extLst>
          </p:cNvPr>
          <p:cNvSpPr>
            <a:spLocks noGrp="1"/>
          </p:cNvSpPr>
          <p:nvPr>
            <p:ph type="sldNum" sz="quarter" idx="34"/>
          </p:nvPr>
        </p:nvSpPr>
        <p:spPr/>
        <p:txBody>
          <a:bodyPr/>
          <a:lstStyle/>
          <a:p>
            <a:fld id="{19B51A1E-902D-48AF-9020-955120F399B6}" type="slidenum">
              <a:rPr lang="en-US" noProof="0" smtClean="0"/>
              <a:pPr/>
              <a:t>9</a:t>
            </a:fld>
            <a:endParaRPr lang="en-US" noProof="0" dirty="0"/>
          </a:p>
        </p:txBody>
      </p:sp>
      <p:sp>
        <p:nvSpPr>
          <p:cNvPr id="5" name="Title 4">
            <a:extLst>
              <a:ext uri="{FF2B5EF4-FFF2-40B4-BE49-F238E27FC236}">
                <a16:creationId xmlns:a16="http://schemas.microsoft.com/office/drawing/2014/main" id="{6F75F85F-6099-4C60-8A9D-91A2DBDB4EE0}"/>
              </a:ext>
            </a:extLst>
          </p:cNvPr>
          <p:cNvSpPr>
            <a:spLocks noGrp="1"/>
          </p:cNvSpPr>
          <p:nvPr>
            <p:ph type="title"/>
          </p:nvPr>
        </p:nvSpPr>
        <p:spPr/>
        <p:txBody>
          <a:bodyPr/>
          <a:lstStyle/>
          <a:p>
            <a:r>
              <a:rPr lang="en-GB" dirty="0"/>
              <a:t>The Elements of Robbery </a:t>
            </a:r>
          </a:p>
        </p:txBody>
      </p:sp>
      <p:sp>
        <p:nvSpPr>
          <p:cNvPr id="11" name="TextBox 10">
            <a:extLst>
              <a:ext uri="{FF2B5EF4-FFF2-40B4-BE49-F238E27FC236}">
                <a16:creationId xmlns:a16="http://schemas.microsoft.com/office/drawing/2014/main" id="{AC869CCC-5C86-49E6-A8D0-09C50C9D5A45}"/>
              </a:ext>
            </a:extLst>
          </p:cNvPr>
          <p:cNvSpPr txBox="1"/>
          <p:nvPr/>
        </p:nvSpPr>
        <p:spPr>
          <a:xfrm>
            <a:off x="6702356" y="1457473"/>
            <a:ext cx="4745145" cy="4339650"/>
          </a:xfrm>
          <a:prstGeom prst="rect">
            <a:avLst/>
          </a:prstGeom>
          <a:noFill/>
        </p:spPr>
        <p:txBody>
          <a:bodyPr wrap="square" rtlCol="0">
            <a:spAutoFit/>
          </a:bodyPr>
          <a:lstStyle/>
          <a:p>
            <a:r>
              <a:rPr lang="en-GB" altLang="en-US" sz="3600" b="1" u="sng" dirty="0">
                <a:solidFill>
                  <a:schemeClr val="bg1"/>
                </a:solidFill>
                <a:ea typeface="ＭＳ Ｐゴシック" panose="020B0600070205080204" pitchFamily="34" charset="-128"/>
              </a:rPr>
              <a:t>MENS REA</a:t>
            </a:r>
          </a:p>
          <a:p>
            <a:endParaRPr lang="en-GB" altLang="en-US" sz="3600" dirty="0">
              <a:solidFill>
                <a:schemeClr val="bg1"/>
              </a:solidFill>
              <a:ea typeface="ＭＳ Ｐゴシック" panose="020B0600070205080204" pitchFamily="34" charset="-128"/>
            </a:endParaRPr>
          </a:p>
          <a:p>
            <a:r>
              <a:rPr lang="en-GB" altLang="en-US" sz="3600" dirty="0">
                <a:solidFill>
                  <a:schemeClr val="bg1"/>
                </a:solidFill>
                <a:ea typeface="ＭＳ Ｐゴシック" panose="020B0600070205080204" pitchFamily="34" charset="-128"/>
              </a:rPr>
              <a:t>Intention to permanently deprive the other of it (s.6</a:t>
            </a:r>
            <a:r>
              <a:rPr lang="en-GB" altLang="en-US" sz="3200" dirty="0">
                <a:solidFill>
                  <a:schemeClr val="bg1"/>
                </a:solidFill>
                <a:ea typeface="ＭＳ Ｐゴシック" panose="020B0600070205080204" pitchFamily="34" charset="-128"/>
              </a:rPr>
              <a:t>)</a:t>
            </a:r>
          </a:p>
          <a:p>
            <a:endParaRPr lang="en-GB" altLang="en-US" sz="3200" dirty="0">
              <a:solidFill>
                <a:schemeClr val="bg1"/>
              </a:solidFill>
              <a:ea typeface="ＭＳ Ｐゴシック" panose="020B0600070205080204" pitchFamily="34" charset="-128"/>
            </a:endParaRPr>
          </a:p>
          <a:p>
            <a:r>
              <a:rPr lang="en-GB" altLang="en-US" sz="3200" dirty="0">
                <a:solidFill>
                  <a:schemeClr val="bg1"/>
                </a:solidFill>
                <a:ea typeface="ＭＳ Ｐゴシック" panose="020B0600070205080204" pitchFamily="34" charset="-128"/>
              </a:rPr>
              <a:t>- Uses force with the intent to steal. </a:t>
            </a:r>
          </a:p>
        </p:txBody>
      </p:sp>
      <p:sp>
        <p:nvSpPr>
          <p:cNvPr id="14" name="Content Placeholder 13">
            <a:extLst>
              <a:ext uri="{FF2B5EF4-FFF2-40B4-BE49-F238E27FC236}">
                <a16:creationId xmlns:a16="http://schemas.microsoft.com/office/drawing/2014/main" id="{7291BF24-60CE-4C22-86A5-ADE5FA95AA40}"/>
              </a:ext>
            </a:extLst>
          </p:cNvPr>
          <p:cNvSpPr>
            <a:spLocks noGrp="1"/>
          </p:cNvSpPr>
          <p:nvPr>
            <p:ph sz="half" idx="1"/>
          </p:nvPr>
        </p:nvSpPr>
        <p:spPr>
          <a:xfrm>
            <a:off x="431799" y="1391913"/>
            <a:ext cx="5939817" cy="4658691"/>
          </a:xfrm>
        </p:spPr>
        <p:txBody>
          <a:bodyPr/>
          <a:lstStyle/>
          <a:p>
            <a:pPr>
              <a:buNone/>
            </a:pPr>
            <a:r>
              <a:rPr lang="en-GB" altLang="en-US" sz="4000" u="sng" dirty="0">
                <a:solidFill>
                  <a:schemeClr val="tx2">
                    <a:lumMod val="75000"/>
                    <a:lumOff val="25000"/>
                  </a:schemeClr>
                </a:solidFill>
                <a:ea typeface="ＭＳ Ｐゴシック" panose="020B0600070205080204" pitchFamily="34" charset="-128"/>
              </a:rPr>
              <a:t>ACTUS REUS</a:t>
            </a:r>
          </a:p>
          <a:p>
            <a:pPr>
              <a:buNone/>
            </a:pPr>
            <a:endParaRPr lang="en-GB" altLang="en-US" sz="4000" u="sng" dirty="0">
              <a:solidFill>
                <a:schemeClr val="tx2">
                  <a:lumMod val="75000"/>
                  <a:lumOff val="25000"/>
                </a:schemeClr>
              </a:solidFill>
              <a:ea typeface="ＭＳ Ｐゴシック" panose="020B0600070205080204" pitchFamily="34" charset="-128"/>
            </a:endParaRPr>
          </a:p>
          <a:p>
            <a:pPr>
              <a:buNone/>
            </a:pPr>
            <a:r>
              <a:rPr lang="en-GB" altLang="en-US" sz="4000" dirty="0">
                <a:solidFill>
                  <a:schemeClr val="tx2">
                    <a:lumMod val="75000"/>
                    <a:lumOff val="25000"/>
                  </a:schemeClr>
                </a:solidFill>
                <a:ea typeface="ＭＳ Ｐゴシック" panose="020B0600070205080204" pitchFamily="34" charset="-128"/>
              </a:rPr>
              <a:t> A theft must take place</a:t>
            </a:r>
          </a:p>
          <a:p>
            <a:pPr>
              <a:buNone/>
            </a:pPr>
            <a:r>
              <a:rPr lang="en-GB" altLang="en-US" sz="4000" dirty="0">
                <a:solidFill>
                  <a:schemeClr val="tx2">
                    <a:lumMod val="75000"/>
                    <a:lumOff val="25000"/>
                  </a:schemeClr>
                </a:solidFill>
                <a:ea typeface="ＭＳ Ｐゴシック" panose="020B0600070205080204" pitchFamily="34" charset="-128"/>
              </a:rPr>
              <a:t>“Appropriation of property belonging to another”</a:t>
            </a:r>
          </a:p>
          <a:p>
            <a:endParaRPr lang="en-GB" dirty="0"/>
          </a:p>
        </p:txBody>
      </p:sp>
      <p:sp>
        <p:nvSpPr>
          <p:cNvPr id="15" name="Rectangle 14">
            <a:extLst>
              <a:ext uri="{FF2B5EF4-FFF2-40B4-BE49-F238E27FC236}">
                <a16:creationId xmlns:a16="http://schemas.microsoft.com/office/drawing/2014/main" id="{6397326C-1C9C-43D7-B52A-0103DBE1535C}"/>
              </a:ext>
            </a:extLst>
          </p:cNvPr>
          <p:cNvSpPr/>
          <p:nvPr/>
        </p:nvSpPr>
        <p:spPr>
          <a:xfrm>
            <a:off x="9990307" y="6050604"/>
            <a:ext cx="2201694" cy="807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483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34">
      <a:dk1>
        <a:srgbClr val="000000"/>
      </a:dk1>
      <a:lt1>
        <a:srgbClr val="FFFFFF"/>
      </a:lt1>
      <a:dk2>
        <a:srgbClr val="000000"/>
      </a:dk2>
      <a:lt2>
        <a:srgbClr val="FFFFFF"/>
      </a:lt2>
      <a:accent1>
        <a:srgbClr val="5CB8B3"/>
      </a:accent1>
      <a:accent2>
        <a:srgbClr val="F5D66E"/>
      </a:accent2>
      <a:accent3>
        <a:srgbClr val="D78189"/>
      </a:accent3>
      <a:accent4>
        <a:srgbClr val="7030A0"/>
      </a:accent4>
      <a:accent5>
        <a:srgbClr val="0070C0"/>
      </a:accent5>
      <a:accent6>
        <a:srgbClr val="C4D36D"/>
      </a:accent6>
      <a:hlink>
        <a:srgbClr val="54C3BD"/>
      </a:hlink>
      <a:folHlink>
        <a:srgbClr val="54C3BD"/>
      </a:folHlink>
    </a:clrScheme>
    <a:fontScheme name="Custom 15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7328976_Minimalist presentation_RVA_v4" id="{DA616D2A-CFEC-48D2-90FC-DF66CF8D2F8A}" vid="{8F2838F8-33B8-457C-9B19-1E5863B0E0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29D529D596694DAF477543E4E0C593" ma:contentTypeVersion="33" ma:contentTypeDescription="Create a new document." ma:contentTypeScope="" ma:versionID="352c9c4f6f4cecda1439e1a98c1042b1">
  <xsd:schema xmlns:xsd="http://www.w3.org/2001/XMLSchema" xmlns:xs="http://www.w3.org/2001/XMLSchema" xmlns:p="http://schemas.microsoft.com/office/2006/metadata/properties" xmlns:ns3="438a8582-b05b-41be-b2f0-e93be2ac8607" xmlns:ns4="d2e25bd6-6e7c-444c-b8ad-6a54debe92bc" targetNamespace="http://schemas.microsoft.com/office/2006/metadata/properties" ma:root="true" ma:fieldsID="a14f5acace7fa122683fb9ef8349843b" ns3:_="" ns4:_="">
    <xsd:import namespace="438a8582-b05b-41be-b2f0-e93be2ac8607"/>
    <xsd:import namespace="d2e25bd6-6e7c-444c-b8ad-6a54debe92b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8a8582-b05b-41be-b2f0-e93be2ac86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msChannelId" ma:index="17" nillable="true" ma:displayName="Teams Channel Id" ma:internalName="TeamsChannelId">
      <xsd:simpleType>
        <xsd:restriction base="dms:Text"/>
      </xsd:simpleType>
    </xsd:element>
    <xsd:element name="Owner" ma:index="18"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9" nillable="true" ma:displayName="Math Settings" ma:internalName="Math_Settings">
      <xsd:simpleType>
        <xsd:restriction base="dms:Text"/>
      </xsd:simpleType>
    </xsd:element>
    <xsd:element name="DefaultSectionNames" ma:index="20" nillable="true" ma:displayName="Default Section Names" ma:internalName="DefaultSectionNames">
      <xsd:simpleType>
        <xsd:restriction base="dms:Note">
          <xsd:maxLength value="255"/>
        </xsd:restriction>
      </xsd:simpleType>
    </xsd:element>
    <xsd:element name="Templates" ma:index="21" nillable="true" ma:displayName="Templates" ma:internalName="Templates">
      <xsd:simpleType>
        <xsd:restriction base="dms:Note">
          <xsd:maxLength value="255"/>
        </xsd:restriction>
      </xsd:simpleType>
    </xsd:element>
    <xsd:element name="Teachers" ma:index="2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5" nillable="true" ma:displayName="Distribution Groups" ma:internalName="Distribution_Groups">
      <xsd:simpleType>
        <xsd:restriction base="dms:Note">
          <xsd:maxLength value="255"/>
        </xsd:restriction>
      </xsd:simpleType>
    </xsd:element>
    <xsd:element name="LMS_Mappings" ma:index="26" nillable="true" ma:displayName="LMS Mappings" ma:internalName="LMS_Mappings">
      <xsd:simpleType>
        <xsd:restriction base="dms:Note">
          <xsd:maxLength value="255"/>
        </xsd:restriction>
      </xsd:simpleType>
    </xsd:element>
    <xsd:element name="Invited_Teachers" ma:index="27" nillable="true" ma:displayName="Invited Teachers" ma:internalName="Invited_Teachers">
      <xsd:simpleType>
        <xsd:restriction base="dms:Note">
          <xsd:maxLength value="255"/>
        </xsd:restriction>
      </xsd:simpleType>
    </xsd:element>
    <xsd:element name="Invited_Students" ma:index="28" nillable="true" ma:displayName="Invited Students" ma:internalName="Invited_Students">
      <xsd:simpleType>
        <xsd:restriction base="dms:Note">
          <xsd:maxLength value="255"/>
        </xsd:restriction>
      </xsd:simpleType>
    </xsd:element>
    <xsd:element name="Self_Registration_Enabled" ma:index="29" nillable="true" ma:displayName="Self Registration Enabled" ma:internalName="Self_Registration_Enabled">
      <xsd:simpleType>
        <xsd:restriction base="dms:Boolean"/>
      </xsd:simpleType>
    </xsd:element>
    <xsd:element name="Has_Teacher_Only_SectionGroup" ma:index="30" nillable="true" ma:displayName="Has Teacher Only SectionGroup" ma:internalName="Has_Teacher_Only_SectionGroup">
      <xsd:simpleType>
        <xsd:restriction base="dms:Boolean"/>
      </xsd:simpleType>
    </xsd:element>
    <xsd:element name="Is_Collaboration_Space_Locked" ma:index="31" nillable="true" ma:displayName="Is Collaboration Space Locked" ma:internalName="Is_Collaboration_Space_Locked">
      <xsd:simpleType>
        <xsd:restriction base="dms:Boolean"/>
      </xsd:simpleType>
    </xsd:element>
    <xsd:element name="IsNotebookLocked" ma:index="32" nillable="true" ma:displayName="Is Notebook Locked" ma:internalName="IsNotebookLocked">
      <xsd:simpleType>
        <xsd:restriction base="dms:Boolea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Location" ma:index="38" nillable="true" ma:displayName="Location" ma:internalName="MediaServiceLocation" ma:readOnly="true">
      <xsd:simpleType>
        <xsd:restriction base="dms:Text"/>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e25bd6-6e7c-444c-b8ad-6a54debe92bc" elementFormDefault="qualified">
    <xsd:import namespace="http://schemas.microsoft.com/office/2006/documentManagement/types"/>
    <xsd:import namespace="http://schemas.microsoft.com/office/infopath/2007/PartnerControls"/>
    <xsd:element name="SharedWithUsers" ma:index="3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Shared With Details" ma:internalName="SharedWithDetails" ma:readOnly="true">
      <xsd:simpleType>
        <xsd:restriction base="dms:Note">
          <xsd:maxLength value="255"/>
        </xsd:restriction>
      </xsd:simpleType>
    </xsd:element>
    <xsd:element name="SharingHintHash" ma:index="3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438a8582-b05b-41be-b2f0-e93be2ac8607" xsi:nil="true"/>
    <TeamsChannelId xmlns="438a8582-b05b-41be-b2f0-e93be2ac8607" xsi:nil="true"/>
    <Student_Groups xmlns="438a8582-b05b-41be-b2f0-e93be2ac8607">
      <UserInfo>
        <DisplayName/>
        <AccountId xsi:nil="true"/>
        <AccountType/>
      </UserInfo>
    </Student_Groups>
    <Self_Registration_Enabled xmlns="438a8582-b05b-41be-b2f0-e93be2ac8607" xsi:nil="true"/>
    <Is_Collaboration_Space_Locked xmlns="438a8582-b05b-41be-b2f0-e93be2ac8607" xsi:nil="true"/>
    <Invited_Teachers xmlns="438a8582-b05b-41be-b2f0-e93be2ac8607" xsi:nil="true"/>
    <Invited_Students xmlns="438a8582-b05b-41be-b2f0-e93be2ac8607" xsi:nil="true"/>
    <CultureName xmlns="438a8582-b05b-41be-b2f0-e93be2ac8607" xsi:nil="true"/>
    <Has_Teacher_Only_SectionGroup xmlns="438a8582-b05b-41be-b2f0-e93be2ac8607" xsi:nil="true"/>
    <DefaultSectionNames xmlns="438a8582-b05b-41be-b2f0-e93be2ac8607" xsi:nil="true"/>
    <AppVersion xmlns="438a8582-b05b-41be-b2f0-e93be2ac8607" xsi:nil="true"/>
    <FolderType xmlns="438a8582-b05b-41be-b2f0-e93be2ac8607" xsi:nil="true"/>
    <Owner xmlns="438a8582-b05b-41be-b2f0-e93be2ac8607">
      <UserInfo>
        <DisplayName/>
        <AccountId xsi:nil="true"/>
        <AccountType/>
      </UserInfo>
    </Owner>
    <Teachers xmlns="438a8582-b05b-41be-b2f0-e93be2ac8607">
      <UserInfo>
        <DisplayName/>
        <AccountId xsi:nil="true"/>
        <AccountType/>
      </UserInfo>
    </Teachers>
    <Distribution_Groups xmlns="438a8582-b05b-41be-b2f0-e93be2ac8607" xsi:nil="true"/>
    <LMS_Mappings xmlns="438a8582-b05b-41be-b2f0-e93be2ac8607" xsi:nil="true"/>
    <IsNotebookLocked xmlns="438a8582-b05b-41be-b2f0-e93be2ac8607" xsi:nil="true"/>
    <NotebookType xmlns="438a8582-b05b-41be-b2f0-e93be2ac8607" xsi:nil="true"/>
    <Math_Settings xmlns="438a8582-b05b-41be-b2f0-e93be2ac8607" xsi:nil="true"/>
    <Students xmlns="438a8582-b05b-41be-b2f0-e93be2ac8607">
      <UserInfo>
        <DisplayName/>
        <AccountId xsi:nil="true"/>
        <AccountType/>
      </UserInfo>
    </Students>
    <Templates xmlns="438a8582-b05b-41be-b2f0-e93be2ac8607" xsi:nil="true"/>
  </documentManagement>
</p:properties>
</file>

<file path=customXml/itemProps1.xml><?xml version="1.0" encoding="utf-8"?>
<ds:datastoreItem xmlns:ds="http://schemas.openxmlformats.org/officeDocument/2006/customXml" ds:itemID="{E7C7F466-A899-47D0-86E0-A9C102085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8a8582-b05b-41be-b2f0-e93be2ac8607"/>
    <ds:schemaRef ds:uri="d2e25bd6-6e7c-444c-b8ad-6a54debe92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323504-CBC8-4A2F-BF86-8DF0D94D4A3D}">
  <ds:schemaRefs>
    <ds:schemaRef ds:uri="http://schemas.microsoft.com/sharepoint/v3/contenttype/forms"/>
  </ds:schemaRefs>
</ds:datastoreItem>
</file>

<file path=customXml/itemProps3.xml><?xml version="1.0" encoding="utf-8"?>
<ds:datastoreItem xmlns:ds="http://schemas.openxmlformats.org/officeDocument/2006/customXml" ds:itemID="{96100F67-BC3D-46B4-8D39-802DC9D7F2EB}">
  <ds:schemaRefs>
    <ds:schemaRef ds:uri="http://schemas.openxmlformats.org/package/2006/metadata/core-properties"/>
    <ds:schemaRef ds:uri="http://schemas.microsoft.com/office/2006/documentManagement/types"/>
    <ds:schemaRef ds:uri="http://schemas.microsoft.com/office/infopath/2007/PartnerControls"/>
    <ds:schemaRef ds:uri="d2e25bd6-6e7c-444c-b8ad-6a54debe92bc"/>
    <ds:schemaRef ds:uri="http://purl.org/dc/elements/1.1/"/>
    <ds:schemaRef ds:uri="http://schemas.microsoft.com/office/2006/metadata/properties"/>
    <ds:schemaRef ds:uri="http://purl.org/dc/terms/"/>
    <ds:schemaRef ds:uri="438a8582-b05b-41be-b2f0-e93be2ac860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1040</Words>
  <Application>Microsoft Office PowerPoint</Application>
  <PresentationFormat>Widescreen</PresentationFormat>
  <Paragraphs>232</Paragraphs>
  <Slides>36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Century Gothic</vt:lpstr>
      <vt:lpstr>Corbel</vt:lpstr>
      <vt:lpstr>Times New Roman</vt:lpstr>
      <vt:lpstr>Office Theme</vt:lpstr>
      <vt:lpstr>A level Criminal Law</vt:lpstr>
      <vt:lpstr>What is the  difference between ? </vt:lpstr>
      <vt:lpstr>Lesson objectives </vt:lpstr>
      <vt:lpstr>Theft </vt:lpstr>
      <vt:lpstr>Theft </vt:lpstr>
      <vt:lpstr>The Elements of an offence </vt:lpstr>
      <vt:lpstr>The Elements of Theft </vt:lpstr>
      <vt:lpstr>Robbery  </vt:lpstr>
      <vt:lpstr>The Elements of Robbery </vt:lpstr>
      <vt:lpstr>burglary</vt:lpstr>
      <vt:lpstr>The Elements of Burglary The Elements of Burglary S9(A)</vt:lpstr>
      <vt:lpstr>burglary</vt:lpstr>
      <vt:lpstr>The Elements of Burglary</vt:lpstr>
      <vt:lpstr>Revision Chart  </vt:lpstr>
      <vt:lpstr>Can you  Identify the offence </vt:lpstr>
      <vt:lpstr>Robbery, Burglary or Theft?</vt:lpstr>
      <vt:lpstr>Robbery, Burglary or Theft?</vt:lpstr>
      <vt:lpstr>Theft, Robbery or Burglary?</vt:lpstr>
      <vt:lpstr>Theft, Robbery or Burglary?</vt:lpstr>
      <vt:lpstr>Robbery, Theft or Burglary?</vt:lpstr>
      <vt:lpstr>Robbery, Theft or Burglary?</vt:lpstr>
      <vt:lpstr>Theft, Burglary or Robbery?</vt:lpstr>
      <vt:lpstr>Theft, Burglary or Robbery?</vt:lpstr>
      <vt:lpstr>Burglary, Theft, Robbery?</vt:lpstr>
      <vt:lpstr>Burglary, Theft, Robbery?</vt:lpstr>
      <vt:lpstr>Theft, Burglary or Robbery?</vt:lpstr>
      <vt:lpstr>Theft, Burglary or Robbery?</vt:lpstr>
      <vt:lpstr>Burglary, Theft, Robbery?</vt:lpstr>
      <vt:lpstr>Burglary, Theft, Robbery?</vt:lpstr>
      <vt:lpstr>Burglary, Robbery or Theft?</vt:lpstr>
      <vt:lpstr>Burglary, Robbery or Theft?</vt:lpstr>
      <vt:lpstr>The Elements of Burglary S9(A)</vt:lpstr>
      <vt:lpstr>The Elements of Burglary S9 (B)</vt:lpstr>
      <vt:lpstr>Burglary at the principal office  </vt:lpstr>
      <vt:lpstr>Burglary at the principal office  </vt:lpstr>
      <vt:lpstr>More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2020-07-02T23:48:49Z</dcterms:created>
  <dcterms:modified xsi:type="dcterms:W3CDTF">2020-12-16T22:51:35Z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0x0101002A29D529D596694DAF477543E4E0C593</vt:lpwstr>
  </property>
</Properties>
</file>