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5"/>
  </p:notesMasterIdLst>
  <p:handoutMasterIdLst>
    <p:handoutMasterId r:id="rId36"/>
  </p:handoutMasterIdLst>
  <p:sldIdLst>
    <p:sldId id="256" r:id="rId2"/>
    <p:sldId id="259" r:id="rId3"/>
    <p:sldId id="257" r:id="rId4"/>
    <p:sldId id="360" r:id="rId5"/>
    <p:sldId id="294" r:id="rId6"/>
    <p:sldId id="321" r:id="rId7"/>
    <p:sldId id="322" r:id="rId8"/>
    <p:sldId id="295" r:id="rId9"/>
    <p:sldId id="361" r:id="rId10"/>
    <p:sldId id="362" r:id="rId11"/>
    <p:sldId id="323" r:id="rId12"/>
    <p:sldId id="337" r:id="rId13"/>
    <p:sldId id="329" r:id="rId14"/>
    <p:sldId id="365" r:id="rId15"/>
    <p:sldId id="366" r:id="rId16"/>
    <p:sldId id="261" r:id="rId17"/>
    <p:sldId id="363" r:id="rId18"/>
    <p:sldId id="328" r:id="rId19"/>
    <p:sldId id="367" r:id="rId20"/>
    <p:sldId id="331" r:id="rId21"/>
    <p:sldId id="364" r:id="rId22"/>
    <p:sldId id="368" r:id="rId23"/>
    <p:sldId id="332" r:id="rId24"/>
    <p:sldId id="339" r:id="rId25"/>
    <p:sldId id="369" r:id="rId26"/>
    <p:sldId id="370" r:id="rId27"/>
    <p:sldId id="371" r:id="rId28"/>
    <p:sldId id="372" r:id="rId29"/>
    <p:sldId id="333" r:id="rId30"/>
    <p:sldId id="373" r:id="rId31"/>
    <p:sldId id="327" r:id="rId32"/>
    <p:sldId id="342" r:id="rId33"/>
    <p:sldId id="35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clrMode="bw" frameSlides="1"/>
  <p:clrMru>
    <a:srgbClr val="197BAB"/>
    <a:srgbClr val="A8451C"/>
    <a:srgbClr val="DF6638"/>
    <a:srgbClr val="1A7AAA"/>
    <a:srgbClr val="C0D39A"/>
    <a:srgbClr val="B38479"/>
    <a:srgbClr val="794D28"/>
    <a:srgbClr val="C9A78C"/>
    <a:srgbClr val="B1BD4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p:cViewPr varScale="1">
        <p:scale>
          <a:sx n="174" d="100"/>
          <a:sy n="174" d="100"/>
        </p:scale>
        <p:origin x="-104" y="-6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08F653-125D-B047-9CAE-E490DF38FA2A}" type="datetime1">
              <a:rPr lang="en-US" smtClean="0"/>
              <a:pPr/>
              <a:t>1/3/14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BF6822-58D7-6840-98C6-05DC198BE41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3E1DB3-9E2D-7B41-B4CA-68CEA2F97A8B}" type="datetime1">
              <a:rPr lang="en-US" smtClean="0"/>
              <a:pPr/>
              <a:t>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DF8667-E53C-6B40-8843-20F947706BD1}"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DF8667-E53C-6B40-8843-20F947706BD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DF8667-E53C-6B40-8843-20F947706BD1}"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Hood </a:t>
            </a:r>
            <a:r>
              <a:rPr lang="en-US" dirty="0" err="1" smtClean="0"/>
              <a:t>defence</a:t>
            </a:r>
            <a:r>
              <a:rPr lang="en-US" dirty="0" smtClean="0"/>
              <a:t> still works if the jury think that what the D did was not dishonest (even though it quite clearly was). Consider the animal rights activist who steals a beagle that is going to be experimented on.</a:t>
            </a:r>
            <a:endParaRPr lang="en-US" baseline="0" dirty="0" smtClean="0"/>
          </a:p>
          <a:p>
            <a:endParaRPr lang="en-US" baseline="0" dirty="0" smtClean="0"/>
          </a:p>
          <a:p>
            <a:r>
              <a:rPr lang="en-US" baseline="0" dirty="0" smtClean="0"/>
              <a:t>D would have to be acquitted if the jury think either a) that what Robin Hood did  (rob the rich to feed the poor) was not dishonest or </a:t>
            </a:r>
            <a:r>
              <a:rPr lang="en-US" baseline="0" dirty="0" err="1" smtClean="0"/>
              <a:t>b</a:t>
            </a:r>
            <a:r>
              <a:rPr lang="en-US" baseline="0" dirty="0" smtClean="0"/>
              <a:t>) that Robin thought the plain man would not consider what he did as dishonest </a:t>
            </a:r>
          </a:p>
          <a:p>
            <a:endParaRPr lang="en-US" dirty="0"/>
          </a:p>
        </p:txBody>
      </p:sp>
      <p:sp>
        <p:nvSpPr>
          <p:cNvPr id="4" name="Slide Number Placeholder 3"/>
          <p:cNvSpPr>
            <a:spLocks noGrp="1"/>
          </p:cNvSpPr>
          <p:nvPr>
            <p:ph type="sldNum" sz="quarter" idx="10"/>
          </p:nvPr>
        </p:nvSpPr>
        <p:spPr/>
        <p:txBody>
          <a:bodyPr/>
          <a:lstStyle/>
          <a:p>
            <a:fld id="{4DDF8667-E53C-6B40-8843-20F947706BD1}"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DF8667-E53C-6B40-8843-20F947706BD1}"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DF8667-E53C-6B40-8843-20F947706BD1}" type="slidenum">
              <a:rPr lang="en-US" smtClean="0"/>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DF8667-E53C-6B40-8843-20F947706BD1}"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Does not define dishonesty – it only gives three specific situations</a:t>
            </a:r>
            <a:r>
              <a:rPr lang="en-US" baseline="0" dirty="0" smtClean="0"/>
              <a:t> where a person would not be deemed dishonest </a:t>
            </a:r>
            <a:endParaRPr lang="en-US" dirty="0" smtClean="0"/>
          </a:p>
          <a:p>
            <a:pPr marL="228600" indent="-228600">
              <a:buAutoNum type="arabicPeriod"/>
            </a:pPr>
            <a:r>
              <a:rPr lang="en-US" dirty="0" smtClean="0"/>
              <a:t>Because they expected everyone to know what dishonesty meant and therefore a jury or magistrate would be able to decide easily</a:t>
            </a:r>
            <a:r>
              <a:rPr lang="en-US" baseline="0" dirty="0" smtClean="0"/>
              <a:t> enough</a:t>
            </a:r>
          </a:p>
          <a:p>
            <a:pPr marL="228600" indent="-228600">
              <a:buAutoNum type="arabicPeriod"/>
            </a:pPr>
            <a:r>
              <a:rPr lang="en-US" baseline="0" dirty="0" smtClean="0"/>
              <a:t>Through case law</a:t>
            </a:r>
          </a:p>
          <a:p>
            <a:pPr marL="228600" indent="-228600">
              <a:buAutoNum type="arabicPeriod"/>
            </a:pPr>
            <a:r>
              <a:rPr lang="en-US" baseline="0" dirty="0" smtClean="0"/>
              <a:t>What do we mean by dishonest in today’s society</a:t>
            </a:r>
          </a:p>
          <a:p>
            <a:pPr marL="228600" indent="-228600">
              <a:buAutoNum type="arabicPeriod"/>
            </a:pPr>
            <a:r>
              <a:rPr lang="en-US" baseline="0" dirty="0" smtClean="0"/>
              <a:t>A person may still make a dishonest appropriation even though he is willing to pay for the property</a:t>
            </a:r>
          </a:p>
        </p:txBody>
      </p:sp>
      <p:sp>
        <p:nvSpPr>
          <p:cNvPr id="4" name="Slide Number Placeholder 3"/>
          <p:cNvSpPr>
            <a:spLocks noGrp="1"/>
          </p:cNvSpPr>
          <p:nvPr>
            <p:ph type="sldNum" sz="quarter" idx="10"/>
          </p:nvPr>
        </p:nvSpPr>
        <p:spPr/>
        <p:txBody>
          <a:bodyPr/>
          <a:lstStyle/>
          <a:p>
            <a:fld id="{4DDF8667-E53C-6B40-8843-20F947706BD1}"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LOBO – Learning on behalf of others.</a:t>
            </a:r>
            <a:r>
              <a:rPr lang="en-US" baseline="0" dirty="0" smtClean="0"/>
              <a:t> The groups will need to be assigned one of the three subsections each and then a copy of the three pieces of case law and in their groups decide the key issues of the reading. They can share with the other groups and feedback to the main group. See the LOBO task sheet on the site. </a:t>
            </a:r>
            <a:endParaRPr lang="en-US" dirty="0"/>
          </a:p>
        </p:txBody>
      </p:sp>
      <p:sp>
        <p:nvSpPr>
          <p:cNvPr id="4" name="Slide Number Placeholder 3"/>
          <p:cNvSpPr>
            <a:spLocks noGrp="1"/>
          </p:cNvSpPr>
          <p:nvPr>
            <p:ph type="sldNum" sz="quarter" idx="10"/>
          </p:nvPr>
        </p:nvSpPr>
        <p:spPr/>
        <p:txBody>
          <a:bodyPr/>
          <a:lstStyle/>
          <a:p>
            <a:fld id="{4DDF8667-E53C-6B40-8843-20F947706BD1}"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DF8667-E53C-6B40-8843-20F947706BD1}"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I leave £1 on the </a:t>
            </a:r>
            <a:r>
              <a:rPr lang="en-US" dirty="0" err="1" smtClean="0"/>
              <a:t>milkmans</a:t>
            </a:r>
            <a:r>
              <a:rPr lang="en-US" dirty="0" smtClean="0"/>
              <a:t> seat for a pint of milk because he is not around this is theft (given all other circumstances</a:t>
            </a:r>
            <a:r>
              <a:rPr lang="en-US" baseline="0" dirty="0" smtClean="0"/>
              <a:t> are present)</a:t>
            </a:r>
          </a:p>
          <a:p>
            <a:r>
              <a:rPr lang="en-US" baseline="0" dirty="0" smtClean="0"/>
              <a:t>It is justified because otherwise there would be no theft where D took V’s original work of art that he had long coveted leaving its listed valuation price</a:t>
            </a:r>
            <a:endParaRPr lang="en-US" dirty="0"/>
          </a:p>
        </p:txBody>
      </p:sp>
      <p:sp>
        <p:nvSpPr>
          <p:cNvPr id="4" name="Slide Number Placeholder 3"/>
          <p:cNvSpPr>
            <a:spLocks noGrp="1"/>
          </p:cNvSpPr>
          <p:nvPr>
            <p:ph type="sldNum" sz="quarter" idx="10"/>
          </p:nvPr>
        </p:nvSpPr>
        <p:spPr/>
        <p:txBody>
          <a:bodyPr/>
          <a:lstStyle/>
          <a:p>
            <a:fld id="{4DDF8667-E53C-6B40-8843-20F947706BD1}"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DF8667-E53C-6B40-8843-20F947706BD1}"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always</a:t>
            </a:r>
            <a:r>
              <a:rPr lang="en-US" baseline="0" dirty="0" smtClean="0"/>
              <a:t> use the Robin Hood activity as a debate or as Moot Court making this activity a very versatile one</a:t>
            </a:r>
            <a:endParaRPr lang="en-US" dirty="0"/>
          </a:p>
        </p:txBody>
      </p:sp>
      <p:sp>
        <p:nvSpPr>
          <p:cNvPr id="4" name="Slide Number Placeholder 3"/>
          <p:cNvSpPr>
            <a:spLocks noGrp="1"/>
          </p:cNvSpPr>
          <p:nvPr>
            <p:ph type="sldNum" sz="quarter" idx="10"/>
          </p:nvPr>
        </p:nvSpPr>
        <p:spPr/>
        <p:txBody>
          <a:bodyPr/>
          <a:lstStyle/>
          <a:p>
            <a:fld id="{4DDF8667-E53C-6B40-8843-20F947706BD1}"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DF8667-E53C-6B40-8843-20F947706BD1}"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DF8667-E53C-6B40-8843-20F947706BD1}"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B970596-D137-BC4B-A591-2E9DBC9C547D}" type="datetime1">
              <a:rPr lang="en-US" smtClean="0"/>
              <a:pPr/>
              <a:t>1/3/14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10A3E1A-1939-0A48-9807-767E09734A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2D62AB5-87C2-004F-ADFA-9192AF0C1002}" type="datetime1">
              <a:rPr lang="en-US" smtClean="0"/>
              <a:pPr/>
              <a:t>1/3/14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10A3E1A-1939-0A48-9807-767E09734A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31ED49-A85C-BE43-91C1-A68FF97D730A}" type="datetime1">
              <a:rPr lang="en-US" smtClean="0"/>
              <a:pPr/>
              <a:t>1/3/14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10A3E1A-1939-0A48-9807-767E09734A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0ADC0E-2E75-E049-B762-F24629EB3E78}" type="datetime1">
              <a:rPr lang="en-US" smtClean="0"/>
              <a:pPr/>
              <a:t>1/3/14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10A3E1A-1939-0A48-9807-767E09734A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AB3E6C-C200-454A-86BA-57772CEBEF19}" type="datetime1">
              <a:rPr lang="en-US" smtClean="0"/>
              <a:pPr/>
              <a:t>1/3/14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10A3E1A-1939-0A48-9807-767E09734A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FA0EDD-C505-D742-895D-34C068DA841E}" type="datetime1">
              <a:rPr lang="en-US" smtClean="0"/>
              <a:pPr/>
              <a:t>1/3/14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10A3E1A-1939-0A48-9807-767E09734A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FD11E5D-E561-6746-8786-D0CB688112A6}" type="datetime1">
              <a:rPr lang="en-US" smtClean="0"/>
              <a:pPr/>
              <a:t>1/3/14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10A3E1A-1939-0A48-9807-767E09734A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9016B0A-4F56-134B-91F3-3A12A7F0CD9C}" type="datetime1">
              <a:rPr lang="en-US" smtClean="0"/>
              <a:pPr/>
              <a:t>1/3/14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10A3E1A-1939-0A48-9807-767E09734A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573C98-754E-C342-9929-B009173F6A98}" type="datetime1">
              <a:rPr lang="en-US" smtClean="0"/>
              <a:pPr/>
              <a:t>1/3/14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10A3E1A-1939-0A48-9807-767E09734A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499416-39B4-F644-AB6E-EACACB7E636F}" type="datetime1">
              <a:rPr lang="en-US" smtClean="0"/>
              <a:pPr/>
              <a:t>1/3/14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10A3E1A-1939-0A48-9807-767E09734A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C9C6E2C-56D9-B243-B654-73F3C4E9E62E}" type="datetime1">
              <a:rPr lang="en-US" smtClean="0"/>
              <a:pPr/>
              <a:t>1/3/14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10A3E1A-1939-0A48-9807-767E09734A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2" name="Picture 11" descr="Head Banner Elements of Property Crime.png"/>
          <p:cNvPicPr>
            <a:picLocks noChangeAspect="1"/>
          </p:cNvPicPr>
          <p:nvPr userDrawn="1"/>
        </p:nvPicPr>
        <p:blipFill>
          <a:blip r:embed="rId13"/>
          <a:stretch>
            <a:fillRect/>
          </a:stretch>
        </p:blipFill>
        <p:spPr>
          <a:xfrm>
            <a:off x="0" y="0"/>
            <a:ext cx="9144000" cy="832377"/>
          </a:xfrm>
          <a:prstGeom prst="rect">
            <a:avLst/>
          </a:prstGeom>
        </p:spPr>
      </p:pic>
      <p:pic>
        <p:nvPicPr>
          <p:cNvPr id="13" name="Picture 12" descr="Footer Elements of Property Crime.png"/>
          <p:cNvPicPr>
            <a:picLocks noChangeAspect="1"/>
          </p:cNvPicPr>
          <p:nvPr userDrawn="1"/>
        </p:nvPicPr>
        <p:blipFill>
          <a:blip r:embed="rId14"/>
          <a:stretch>
            <a:fillRect/>
          </a:stretch>
        </p:blipFill>
        <p:spPr>
          <a:xfrm>
            <a:off x="0" y="6439052"/>
            <a:ext cx="9144000" cy="418948"/>
          </a:xfrm>
          <a:prstGeom prst="rect">
            <a:avLst/>
          </a:prstGeom>
        </p:spPr>
      </p:pic>
      <p:sp>
        <p:nvSpPr>
          <p:cNvPr id="2" name="Title Placeholder 1"/>
          <p:cNvSpPr>
            <a:spLocks noGrp="1"/>
          </p:cNvSpPr>
          <p:nvPr>
            <p:ph type="title"/>
          </p:nvPr>
        </p:nvSpPr>
        <p:spPr>
          <a:xfrm>
            <a:off x="457200" y="927835"/>
            <a:ext cx="8229600" cy="821363"/>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992566"/>
            <a:ext cx="8229600" cy="4133597"/>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4"/>
          </p:nvPr>
        </p:nvSpPr>
        <p:spPr>
          <a:xfrm>
            <a:off x="16592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A3E1A-1939-0A48-9807-767E09734AC5}" type="slidenum">
              <a:rPr lang="en-US" smtClean="0"/>
              <a:pPr/>
              <a:t>‹#›</a:t>
            </a:fld>
            <a:endParaRPr lang="en-US" dirty="0"/>
          </a:p>
        </p:txBody>
      </p:sp>
      <p:sp>
        <p:nvSpPr>
          <p:cNvPr id="16" name="TextBox 15"/>
          <p:cNvSpPr txBox="1"/>
          <p:nvPr userDrawn="1"/>
        </p:nvSpPr>
        <p:spPr>
          <a:xfrm>
            <a:off x="6213243" y="209854"/>
            <a:ext cx="2616102" cy="369332"/>
          </a:xfrm>
          <a:prstGeom prst="rect">
            <a:avLst/>
          </a:prstGeom>
          <a:noFill/>
        </p:spPr>
        <p:txBody>
          <a:bodyPr wrap="square" rtlCol="0">
            <a:spAutoFit/>
          </a:bodyPr>
          <a:lstStyle/>
          <a:p>
            <a:pPr algn="r"/>
            <a:r>
              <a:rPr lang="en-US" dirty="0" smtClean="0">
                <a:latin typeface="Franklin Gothic Medium"/>
                <a:cs typeface="Franklin Gothic Medium"/>
              </a:rPr>
              <a:t>Theft</a:t>
            </a:r>
            <a:r>
              <a:rPr lang="en-US" dirty="0" smtClean="0">
                <a:latin typeface="Franklin Gothic Medium"/>
                <a:cs typeface="Franklin Gothic Medium"/>
              </a:rPr>
              <a:t> – </a:t>
            </a:r>
            <a:r>
              <a:rPr lang="en-US" i="1" dirty="0" err="1" smtClean="0">
                <a:latin typeface="Franklin Gothic Medium"/>
                <a:cs typeface="Franklin Gothic Medium"/>
              </a:rPr>
              <a:t>Mens</a:t>
            </a:r>
            <a:r>
              <a:rPr lang="en-US" i="1" dirty="0" smtClean="0">
                <a:latin typeface="Franklin Gothic Medium"/>
                <a:cs typeface="Franklin Gothic Medium"/>
              </a:rPr>
              <a:t> Rea</a:t>
            </a:r>
            <a:endParaRPr lang="en-US" dirty="0">
              <a:latin typeface="Franklin Gothic Medium"/>
              <a:cs typeface="Franklin Gothic Medium"/>
            </a:endParaRPr>
          </a:p>
        </p:txBody>
      </p:sp>
      <p:sp>
        <p:nvSpPr>
          <p:cNvPr id="17" name="TextBox 16"/>
          <p:cNvSpPr txBox="1"/>
          <p:nvPr userDrawn="1"/>
        </p:nvSpPr>
        <p:spPr>
          <a:xfrm>
            <a:off x="222671" y="140336"/>
            <a:ext cx="4112150" cy="461665"/>
          </a:xfrm>
          <a:prstGeom prst="rect">
            <a:avLst/>
          </a:prstGeom>
          <a:noFill/>
        </p:spPr>
        <p:txBody>
          <a:bodyPr wrap="square" rtlCol="0">
            <a:spAutoFit/>
          </a:bodyPr>
          <a:lstStyle/>
          <a:p>
            <a:r>
              <a:rPr lang="en-US" sz="2400" dirty="0" smtClean="0">
                <a:latin typeface="Franklin Gothic Medium"/>
                <a:cs typeface="Franklin Gothic Medium"/>
              </a:rPr>
              <a:t>Property Crime - Theft</a:t>
            </a:r>
            <a:endParaRPr lang="en-US" sz="2400" dirty="0">
              <a:latin typeface="Franklin Gothic Medium"/>
              <a:cs typeface="Franklin Gothic Medium"/>
            </a:endParaRPr>
          </a:p>
        </p:txBody>
      </p:sp>
      <p:pic>
        <p:nvPicPr>
          <p:cNvPr id="14" name="Picture 13" descr="theLawbank_logo.png"/>
          <p:cNvPicPr>
            <a:picLocks noChangeAspect="1"/>
          </p:cNvPicPr>
          <p:nvPr userDrawn="1"/>
        </p:nvPicPr>
        <p:blipFill>
          <a:blip r:embed="rId15"/>
          <a:stretch>
            <a:fillRect/>
          </a:stretch>
        </p:blipFill>
        <p:spPr>
          <a:xfrm>
            <a:off x="7404312" y="6484938"/>
            <a:ext cx="2157960" cy="3247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news.bbc.co.uk/1/hi/england/1998153.stm" TargetMode="External"/><Relationship Id="rId4" Type="http://schemas.openxmlformats.org/officeDocument/2006/relationships/hyperlink" Target="http://news.bbc.co.uk/1/hi/magazine/8129534.stm" TargetMode="External"/><Relationship Id="rId5" Type="http://schemas.openxmlformats.org/officeDocument/2006/relationships/hyperlink" Target="http://www.dailymail.co.uk/news/article-1357741/In-court-charged-theft-finding-woman-took-food-Tesco-bin.html" TargetMode="External"/><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Franklin Gothic Medium"/>
                <a:cs typeface="Franklin Gothic Medium"/>
              </a:rPr>
              <a:t>Theft </a:t>
            </a:r>
            <a:endParaRPr lang="en-US" dirty="0">
              <a:latin typeface="Franklin Gothic Medium"/>
              <a:cs typeface="Franklin Gothic Medium"/>
            </a:endParaRPr>
          </a:p>
        </p:txBody>
      </p:sp>
      <p:sp>
        <p:nvSpPr>
          <p:cNvPr id="3" name="Subtitle 2"/>
          <p:cNvSpPr>
            <a:spLocks noGrp="1"/>
          </p:cNvSpPr>
          <p:nvPr>
            <p:ph type="subTitle" idx="1"/>
          </p:nvPr>
        </p:nvSpPr>
        <p:spPr/>
        <p:txBody>
          <a:bodyPr/>
          <a:lstStyle/>
          <a:p>
            <a:r>
              <a:rPr lang="en-US" b="1" i="1" dirty="0" err="1" smtClean="0"/>
              <a:t>Mens</a:t>
            </a:r>
            <a:r>
              <a:rPr lang="en-US" b="1" i="1" dirty="0" smtClean="0"/>
              <a:t> Rea</a:t>
            </a:r>
            <a:endParaRPr lang="en-US" dirty="0"/>
          </a:p>
        </p:txBody>
      </p:sp>
      <p:sp>
        <p:nvSpPr>
          <p:cNvPr id="4" name="Slide Number Placeholder 3"/>
          <p:cNvSpPr>
            <a:spLocks noGrp="1"/>
          </p:cNvSpPr>
          <p:nvPr>
            <p:ph type="sldNum" sz="quarter" idx="12"/>
          </p:nvPr>
        </p:nvSpPr>
        <p:spPr/>
        <p:txBody>
          <a:bodyPr/>
          <a:lstStyle/>
          <a:p>
            <a:fld id="{E10A3E1A-1939-0A48-9807-767E09734AC5}"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0A3E1A-1939-0A48-9807-767E09734AC5}" type="slidenum">
              <a:rPr lang="en-US" smtClean="0"/>
              <a:pPr/>
              <a:t>10</a:t>
            </a:fld>
            <a:endParaRPr lang="en-US"/>
          </a:p>
        </p:txBody>
      </p:sp>
      <p:sp>
        <p:nvSpPr>
          <p:cNvPr id="4" name="Rounded Rectangle 3"/>
          <p:cNvSpPr/>
          <p:nvPr/>
        </p:nvSpPr>
        <p:spPr>
          <a:xfrm>
            <a:off x="196560" y="1013795"/>
            <a:ext cx="8724348" cy="5057594"/>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 name="Straight Connector 4"/>
          <p:cNvCxnSpPr/>
          <p:nvPr/>
        </p:nvCxnSpPr>
        <p:spPr>
          <a:xfrm>
            <a:off x="196560" y="1806814"/>
            <a:ext cx="872434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85857" y="1292027"/>
            <a:ext cx="8138325" cy="461665"/>
          </a:xfrm>
          <a:prstGeom prst="rect">
            <a:avLst/>
          </a:prstGeom>
          <a:noFill/>
        </p:spPr>
        <p:txBody>
          <a:bodyPr wrap="square" rtlCol="0">
            <a:spAutoFit/>
          </a:bodyPr>
          <a:lstStyle/>
          <a:p>
            <a:pPr lvl="0">
              <a:spcBef>
                <a:spcPct val="0"/>
              </a:spcBef>
              <a:defRPr/>
            </a:pPr>
            <a:r>
              <a:rPr lang="en-US" sz="2400" dirty="0" smtClean="0">
                <a:latin typeface="Arial Narrow"/>
                <a:cs typeface="Arial Narrow"/>
              </a:rPr>
              <a:t>R </a:t>
            </a:r>
            <a:r>
              <a:rPr lang="en-US" sz="2400" dirty="0" err="1" smtClean="0">
                <a:latin typeface="Arial Narrow"/>
                <a:cs typeface="Arial Narrow"/>
              </a:rPr>
              <a:t>v</a:t>
            </a:r>
            <a:r>
              <a:rPr lang="en-US" sz="2400" dirty="0" smtClean="0">
                <a:latin typeface="Arial Narrow"/>
                <a:cs typeface="Arial Narrow"/>
              </a:rPr>
              <a:t> </a:t>
            </a:r>
            <a:r>
              <a:rPr lang="en-US" sz="2400" dirty="0" err="1" smtClean="0">
                <a:latin typeface="Arial Narrow"/>
                <a:cs typeface="Arial Narrow"/>
              </a:rPr>
              <a:t>Thurborn</a:t>
            </a:r>
            <a:r>
              <a:rPr lang="en-US" sz="2400" dirty="0" smtClean="0">
                <a:latin typeface="Arial Narrow"/>
                <a:cs typeface="Arial Narrow"/>
              </a:rPr>
              <a:t> (1849) 1 Den 387 </a:t>
            </a:r>
            <a:endParaRPr lang="en-US" sz="2400" dirty="0">
              <a:latin typeface="Arial Narrow"/>
              <a:cs typeface="Arial Narrow"/>
            </a:endParaRPr>
          </a:p>
        </p:txBody>
      </p:sp>
      <p:sp>
        <p:nvSpPr>
          <p:cNvPr id="7" name="TextBox 6"/>
          <p:cNvSpPr txBox="1"/>
          <p:nvPr/>
        </p:nvSpPr>
        <p:spPr>
          <a:xfrm>
            <a:off x="332019" y="1942235"/>
            <a:ext cx="8507976" cy="3908762"/>
          </a:xfrm>
          <a:prstGeom prst="rect">
            <a:avLst/>
          </a:prstGeom>
          <a:noFill/>
        </p:spPr>
        <p:txBody>
          <a:bodyPr wrap="square" rtlCol="0">
            <a:spAutoFit/>
          </a:bodyPr>
          <a:lstStyle/>
          <a:p>
            <a:r>
              <a:rPr lang="en-US" sz="1600" dirty="0" smtClean="0"/>
              <a:t>D </a:t>
            </a:r>
            <a:r>
              <a:rPr lang="en-US" sz="1600" dirty="0" smtClean="0"/>
              <a:t>found a bank note 5lb dropped on the road.  There was no mark, or indication who the owner was. The next day someone claimed to have dropped it. </a:t>
            </a:r>
            <a:r>
              <a:rPr lang="en-US" sz="1600" dirty="0" smtClean="0"/>
              <a:t> </a:t>
            </a:r>
            <a:r>
              <a:rPr lang="en-US" sz="1600" dirty="0" smtClean="0"/>
              <a:t>D</a:t>
            </a:r>
            <a:r>
              <a:rPr lang="en-US" sz="1600" dirty="0" smtClean="0"/>
              <a:t> </a:t>
            </a:r>
            <a:r>
              <a:rPr lang="en-US" sz="1600" dirty="0" smtClean="0"/>
              <a:t>changed the note and kept the change appropriating the value for </a:t>
            </a:r>
            <a:r>
              <a:rPr lang="en-US" sz="1600" dirty="0" smtClean="0"/>
              <a:t>himself. The issue was whether </a:t>
            </a:r>
            <a:r>
              <a:rPr lang="en-US" sz="1600" dirty="0" smtClean="0"/>
              <a:t>the original taking of the bank note found by the</a:t>
            </a:r>
            <a:r>
              <a:rPr lang="en-US" sz="1600" dirty="0" smtClean="0"/>
              <a:t> D </a:t>
            </a:r>
            <a:r>
              <a:rPr lang="en-US" sz="1600" dirty="0" smtClean="0"/>
              <a:t>was innocent?</a:t>
            </a:r>
          </a:p>
          <a:p>
            <a:pPr>
              <a:spcBef>
                <a:spcPct val="50000"/>
              </a:spcBef>
            </a:pPr>
            <a:endParaRPr lang="en-US" sz="1600" b="1" dirty="0" smtClean="0">
              <a:cs typeface="Arial"/>
            </a:endParaRPr>
          </a:p>
          <a:p>
            <a:r>
              <a:rPr lang="en-US" sz="1600" b="1" dirty="0" smtClean="0"/>
              <a:t>Held</a:t>
            </a:r>
            <a:r>
              <a:rPr lang="en-US" sz="1600" b="1" dirty="0" smtClean="0"/>
              <a:t>:  </a:t>
            </a:r>
            <a:r>
              <a:rPr lang="en-US" sz="1600" dirty="0" smtClean="0"/>
              <a:t>The Court held that it was innocent. </a:t>
            </a:r>
            <a:r>
              <a:rPr lang="en-US" sz="1600" dirty="0" smtClean="0"/>
              <a:t>If </a:t>
            </a:r>
            <a:r>
              <a:rPr lang="en-US" sz="1600" dirty="0" smtClean="0"/>
              <a:t>a man finds goods that have been actually lost and appropriates them with intent to take dominion over them, believing the owner cannot be found it is not </a:t>
            </a:r>
            <a:r>
              <a:rPr lang="en-US" sz="1600" dirty="0" smtClean="0"/>
              <a:t>larceny (theft). The </a:t>
            </a:r>
            <a:r>
              <a:rPr lang="en-US" sz="1600" dirty="0" smtClean="0"/>
              <a:t>first taking did not amount to larceny</a:t>
            </a:r>
            <a:r>
              <a:rPr lang="en-US" sz="1600" dirty="0" smtClean="0"/>
              <a:t> because the </a:t>
            </a:r>
            <a:r>
              <a:rPr lang="en-US" sz="1600" dirty="0" smtClean="0"/>
              <a:t>note was really lost and there was no mark on it or circumstance to indicate the owner.  Although the possession afterward was accompanied by dishonest intent, it was still lawful possession, and not </a:t>
            </a:r>
            <a:r>
              <a:rPr lang="en-US" sz="1600" dirty="0" smtClean="0"/>
              <a:t>larceny. This would be different if (a) the </a:t>
            </a:r>
            <a:r>
              <a:rPr lang="en-US" sz="1600" dirty="0" smtClean="0"/>
              <a:t>owner claimed the money after noticing the</a:t>
            </a:r>
            <a:r>
              <a:rPr lang="en-US" sz="1600" dirty="0" smtClean="0"/>
              <a:t> D </a:t>
            </a:r>
            <a:r>
              <a:rPr lang="en-US" sz="1600" dirty="0" smtClean="0"/>
              <a:t>of the loss.  The</a:t>
            </a:r>
            <a:r>
              <a:rPr lang="en-US" sz="1600" dirty="0" smtClean="0"/>
              <a:t> D </a:t>
            </a:r>
            <a:r>
              <a:rPr lang="en-US" sz="1600" dirty="0" smtClean="0"/>
              <a:t>kept the money with the intent to take </a:t>
            </a:r>
            <a:r>
              <a:rPr lang="en-US" sz="1600" dirty="0" smtClean="0"/>
              <a:t>dominion; or (</a:t>
            </a:r>
            <a:r>
              <a:rPr lang="en-US" sz="1600" dirty="0" err="1" smtClean="0"/>
              <a:t>b</a:t>
            </a:r>
            <a:r>
              <a:rPr lang="en-US" sz="1600" dirty="0" smtClean="0"/>
              <a:t>) there </a:t>
            </a:r>
            <a:r>
              <a:rPr lang="en-US" sz="1600" dirty="0" smtClean="0"/>
              <a:t>was no mark on the note to suggest who the owner was, the individual could not prove it was his note.</a:t>
            </a:r>
            <a:endParaRPr lang="en-US" sz="1600" dirty="0" smtClean="0"/>
          </a:p>
          <a:p>
            <a:endParaRPr lang="en-US" sz="1600" dirty="0" smtClean="0"/>
          </a:p>
          <a:p>
            <a:r>
              <a:rPr lang="en-US" sz="1600" b="1" dirty="0" smtClean="0"/>
              <a:t>Not Guilty</a:t>
            </a:r>
            <a:endParaRPr lang="en-US" sz="1600" b="1"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27836"/>
            <a:ext cx="8229600" cy="989500"/>
          </a:xfrm>
        </p:spPr>
        <p:txBody>
          <a:bodyPr>
            <a:normAutofit/>
          </a:bodyPr>
          <a:lstStyle/>
          <a:p>
            <a:r>
              <a:rPr lang="en-US" sz="3200" dirty="0" smtClean="0"/>
              <a:t>Try these three …</a:t>
            </a:r>
            <a:endParaRPr lang="en-US" sz="3200" dirty="0"/>
          </a:p>
        </p:txBody>
      </p:sp>
      <p:sp>
        <p:nvSpPr>
          <p:cNvPr id="3" name="Slide Number Placeholder 2"/>
          <p:cNvSpPr>
            <a:spLocks noGrp="1"/>
          </p:cNvSpPr>
          <p:nvPr>
            <p:ph type="sldNum" sz="quarter" idx="12"/>
          </p:nvPr>
        </p:nvSpPr>
        <p:spPr/>
        <p:txBody>
          <a:bodyPr/>
          <a:lstStyle/>
          <a:p>
            <a:fld id="{E10A3E1A-1939-0A48-9807-767E09734AC5}" type="slidenum">
              <a:rPr lang="en-US" smtClean="0"/>
              <a:pPr/>
              <a:t>11</a:t>
            </a:fld>
            <a:endParaRPr lang="en-US"/>
          </a:p>
        </p:txBody>
      </p:sp>
      <p:sp>
        <p:nvSpPr>
          <p:cNvPr id="8" name="Text Box 4"/>
          <p:cNvSpPr txBox="1">
            <a:spLocks noChangeArrowheads="1"/>
          </p:cNvSpPr>
          <p:nvPr/>
        </p:nvSpPr>
        <p:spPr bwMode="auto">
          <a:xfrm>
            <a:off x="589333" y="1839261"/>
            <a:ext cx="2830459" cy="4136848"/>
          </a:xfrm>
          <a:prstGeom prst="rect">
            <a:avLst/>
          </a:prstGeom>
          <a:solidFill>
            <a:srgbClr val="1A7AAA">
              <a:alpha val="30000"/>
            </a:srgbClr>
          </a:solidFill>
          <a:ln w="12700" cap="flat" cmpd="sng" algn="ctr">
            <a:solidFill>
              <a:srgbClr val="A8451C"/>
            </a:solidFill>
            <a:prstDash val="solid"/>
            <a:miter lim="800000"/>
            <a:headEnd type="none" w="med" len="med"/>
            <a:tailEnd type="none" w="med" len="med"/>
          </a:ln>
        </p:spPr>
        <p:txBody>
          <a:bodyPr vert="horz" wrap="square" lIns="91440" tIns="91440" rIns="91440" bIns="91440" numCol="1" anchor="ctr" anchorCtr="0" compatLnSpc="1">
            <a:prstTxWarp prst="textNoShape">
              <a:avLst/>
            </a:prstTxWarp>
          </a:bodyPr>
          <a:lstStyle/>
          <a:p>
            <a:pPr lvl="0" algn="ctr" defTabSz="914400" fontAlgn="base">
              <a:spcBef>
                <a:spcPct val="0"/>
              </a:spcBef>
              <a:spcAft>
                <a:spcPct val="0"/>
              </a:spcAft>
            </a:pPr>
            <a:r>
              <a:rPr lang="en-US" sz="2400" dirty="0" smtClean="0">
                <a:latin typeface="Arial"/>
                <a:cs typeface="Arial"/>
              </a:rPr>
              <a:t>Research the three following articles and decide which part of S2 </a:t>
            </a:r>
            <a:r>
              <a:rPr lang="en-US" sz="2400" dirty="0" smtClean="0">
                <a:latin typeface="Arial"/>
                <a:cs typeface="Arial"/>
              </a:rPr>
              <a:t>applies to them.</a:t>
            </a:r>
          </a:p>
          <a:p>
            <a:pPr lvl="0" algn="ctr" defTabSz="914400" fontAlgn="base">
              <a:spcBef>
                <a:spcPct val="0"/>
              </a:spcBef>
              <a:spcAft>
                <a:spcPct val="0"/>
              </a:spcAft>
            </a:pPr>
            <a:endParaRPr kumimoji="0" lang="en-US" sz="2400" u="none" strike="noStrike" cap="none" normalizeH="0" baseline="0" dirty="0" smtClean="0">
              <a:ln>
                <a:noFill/>
              </a:ln>
              <a:solidFill>
                <a:schemeClr val="tx1"/>
              </a:solidFill>
              <a:effectLst/>
              <a:latin typeface="Arial"/>
              <a:ea typeface="Times New Roman" charset="0"/>
              <a:cs typeface="Arial"/>
            </a:endParaRPr>
          </a:p>
          <a:p>
            <a:pPr lvl="0" algn="ctr" defTabSz="914400" fontAlgn="base">
              <a:spcBef>
                <a:spcPct val="0"/>
              </a:spcBef>
              <a:spcAft>
                <a:spcPct val="0"/>
              </a:spcAft>
            </a:pPr>
            <a:r>
              <a:rPr lang="en-US" sz="2400" dirty="0" smtClean="0">
                <a:latin typeface="Arial"/>
                <a:ea typeface="Times New Roman" charset="0"/>
                <a:cs typeface="Arial"/>
              </a:rPr>
              <a:t>Furthermore do either have any wider or longer term implications? </a:t>
            </a:r>
            <a:endParaRPr kumimoji="0" lang="en-US" sz="2400" u="none" strike="noStrike" cap="none" normalizeH="0" baseline="0" dirty="0">
              <a:ln>
                <a:noFill/>
              </a:ln>
              <a:solidFill>
                <a:schemeClr val="tx1"/>
              </a:solidFill>
              <a:effectLst/>
              <a:latin typeface="Arial"/>
              <a:ea typeface="Times New Roman" charset="0"/>
              <a:cs typeface="Arial"/>
            </a:endParaRPr>
          </a:p>
        </p:txBody>
      </p:sp>
      <p:sp>
        <p:nvSpPr>
          <p:cNvPr id="11" name="Rounded Rectangle 10">
            <a:hlinkClick r:id="rId3" tooltip="Click to take you to story"/>
          </p:cNvPr>
          <p:cNvSpPr/>
          <p:nvPr/>
        </p:nvSpPr>
        <p:spPr>
          <a:xfrm>
            <a:off x="3533642" y="5371811"/>
            <a:ext cx="2546543" cy="540101"/>
          </a:xfrm>
          <a:prstGeom prst="roundRect">
            <a:avLst/>
          </a:prstGeom>
          <a:solidFill>
            <a:srgbClr val="A8451C">
              <a:alpha val="43000"/>
            </a:srgbClr>
          </a:solidFill>
          <a:ln>
            <a:solidFill>
              <a:srgbClr val="1A7A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Narrow"/>
                <a:cs typeface="Arial Narrow"/>
                <a:hlinkClick r:id="rId3"/>
              </a:rPr>
              <a:t>R </a:t>
            </a:r>
            <a:r>
              <a:rPr lang="en-US" sz="1600" dirty="0" err="1" smtClean="0">
                <a:solidFill>
                  <a:srgbClr val="000000"/>
                </a:solidFill>
                <a:latin typeface="Arial Narrow"/>
                <a:cs typeface="Arial Narrow"/>
                <a:hlinkClick r:id="rId3"/>
              </a:rPr>
              <a:t>v</a:t>
            </a:r>
            <a:r>
              <a:rPr lang="en-US" sz="1600" dirty="0" smtClean="0">
                <a:solidFill>
                  <a:srgbClr val="000000"/>
                </a:solidFill>
                <a:latin typeface="Arial Narrow"/>
                <a:cs typeface="Arial Narrow"/>
                <a:hlinkClick r:id="rId3"/>
              </a:rPr>
              <a:t> </a:t>
            </a:r>
            <a:r>
              <a:rPr lang="en-US" sz="1600" dirty="0" err="1" smtClean="0">
                <a:solidFill>
                  <a:srgbClr val="000000"/>
                </a:solidFill>
                <a:latin typeface="Arial Narrow"/>
                <a:cs typeface="Arial Narrow"/>
                <a:hlinkClick r:id="rId3"/>
              </a:rPr>
              <a:t>Rostron</a:t>
            </a:r>
            <a:r>
              <a:rPr lang="en-US" sz="1600" dirty="0" smtClean="0">
                <a:solidFill>
                  <a:srgbClr val="000000"/>
                </a:solidFill>
                <a:latin typeface="Arial Narrow"/>
                <a:cs typeface="Arial Narrow"/>
                <a:hlinkClick r:id="rId3"/>
              </a:rPr>
              <a:t> &amp; </a:t>
            </a:r>
            <a:r>
              <a:rPr lang="en-US" sz="1600" dirty="0" err="1" smtClean="0">
                <a:solidFill>
                  <a:srgbClr val="000000"/>
                </a:solidFill>
                <a:latin typeface="Arial Narrow"/>
                <a:cs typeface="Arial Narrow"/>
                <a:hlinkClick r:id="rId3"/>
              </a:rPr>
              <a:t>Collinson</a:t>
            </a:r>
            <a:r>
              <a:rPr lang="en-US" sz="1600" dirty="0" smtClean="0">
                <a:solidFill>
                  <a:srgbClr val="000000"/>
                </a:solidFill>
                <a:latin typeface="Arial Narrow"/>
                <a:cs typeface="Arial Narrow"/>
                <a:hlinkClick r:id="rId3"/>
              </a:rPr>
              <a:t> [2003]</a:t>
            </a:r>
            <a:endParaRPr lang="en-US" sz="1600" dirty="0">
              <a:solidFill>
                <a:srgbClr val="000000"/>
              </a:solidFill>
              <a:latin typeface="Arial Narrow"/>
              <a:cs typeface="Arial Narrow"/>
            </a:endParaRPr>
          </a:p>
        </p:txBody>
      </p:sp>
      <p:sp>
        <p:nvSpPr>
          <p:cNvPr id="12" name="Rounded Rectangle 11">
            <a:hlinkClick r:id="rId4" tooltip="Click to take you to story"/>
          </p:cNvPr>
          <p:cNvSpPr/>
          <p:nvPr/>
        </p:nvSpPr>
        <p:spPr>
          <a:xfrm>
            <a:off x="6226144" y="5379110"/>
            <a:ext cx="2546543" cy="524631"/>
          </a:xfrm>
          <a:prstGeom prst="roundRect">
            <a:avLst/>
          </a:prstGeom>
          <a:solidFill>
            <a:srgbClr val="A8451C">
              <a:alpha val="43000"/>
            </a:srgbClr>
          </a:solidFill>
          <a:ln>
            <a:solidFill>
              <a:srgbClr val="1A7A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Narrow"/>
                <a:cs typeface="Arial Narrow"/>
                <a:hlinkClick r:id="rId4"/>
              </a:rPr>
              <a:t>Finders Keepers</a:t>
            </a:r>
            <a:endParaRPr lang="en-US" sz="1600" dirty="0">
              <a:solidFill>
                <a:srgbClr val="000000"/>
              </a:solidFill>
              <a:latin typeface="Arial Narrow"/>
              <a:cs typeface="Arial Narrow"/>
            </a:endParaRPr>
          </a:p>
        </p:txBody>
      </p:sp>
      <p:sp>
        <p:nvSpPr>
          <p:cNvPr id="13" name="Rounded Rectangle 12">
            <a:hlinkClick r:id="rId5" tooltip="Click to take you to story"/>
          </p:cNvPr>
          <p:cNvSpPr/>
          <p:nvPr/>
        </p:nvSpPr>
        <p:spPr>
          <a:xfrm>
            <a:off x="6306435" y="3049967"/>
            <a:ext cx="2546543" cy="540101"/>
          </a:xfrm>
          <a:prstGeom prst="roundRect">
            <a:avLst/>
          </a:prstGeom>
          <a:solidFill>
            <a:srgbClr val="A8451C">
              <a:alpha val="43000"/>
            </a:srgbClr>
          </a:solidFill>
          <a:ln>
            <a:solidFill>
              <a:srgbClr val="1A7A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solidFill>
                  <a:srgbClr val="000000"/>
                </a:solidFill>
                <a:latin typeface="Arial Narrow"/>
                <a:cs typeface="Arial Narrow"/>
                <a:hlinkClick r:id="rId5"/>
              </a:rPr>
              <a:t>Freegans</a:t>
            </a:r>
            <a:endParaRPr lang="en-US" sz="1600" dirty="0">
              <a:solidFill>
                <a:srgbClr val="000000"/>
              </a:solidFill>
              <a:latin typeface="Arial Narrow"/>
              <a:cs typeface="Arial Narrow"/>
            </a:endParaRPr>
          </a:p>
        </p:txBody>
      </p:sp>
      <p:pic>
        <p:nvPicPr>
          <p:cNvPr id="14" name="Picture 13" descr="_1998401_johncollinson300.jpg">
            <a:hlinkClick r:id="rId3"/>
          </p:cNvPr>
          <p:cNvPicPr>
            <a:picLocks noChangeAspect="1"/>
          </p:cNvPicPr>
          <p:nvPr/>
        </p:nvPicPr>
        <p:blipFill>
          <a:blip r:embed="rId6"/>
          <a:stretch>
            <a:fillRect/>
          </a:stretch>
        </p:blipFill>
        <p:spPr>
          <a:xfrm>
            <a:off x="3756378" y="3890184"/>
            <a:ext cx="2217157" cy="1330294"/>
          </a:xfrm>
          <a:prstGeom prst="rect">
            <a:avLst/>
          </a:prstGeom>
        </p:spPr>
      </p:pic>
      <p:pic>
        <p:nvPicPr>
          <p:cNvPr id="15" name="Picture 14" descr="_46053702_poundnote_getty.jpg">
            <a:hlinkClick r:id="rId4"/>
          </p:cNvPr>
          <p:cNvPicPr>
            <a:picLocks noChangeAspect="1"/>
          </p:cNvPicPr>
          <p:nvPr/>
        </p:nvPicPr>
        <p:blipFill>
          <a:blip r:embed="rId7"/>
          <a:stretch>
            <a:fillRect/>
          </a:stretch>
        </p:blipFill>
        <p:spPr>
          <a:xfrm>
            <a:off x="6352604" y="3890871"/>
            <a:ext cx="2333374" cy="1301882"/>
          </a:xfrm>
          <a:prstGeom prst="rect">
            <a:avLst/>
          </a:prstGeom>
        </p:spPr>
      </p:pic>
      <p:pic>
        <p:nvPicPr>
          <p:cNvPr id="16" name="Picture 15" descr="article-1357741-0D38DA38000005DC-968_468x514.jpg">
            <a:hlinkClick r:id="rId5"/>
          </p:cNvPr>
          <p:cNvPicPr>
            <a:picLocks noChangeAspect="1"/>
          </p:cNvPicPr>
          <p:nvPr/>
        </p:nvPicPr>
        <p:blipFill>
          <a:blip r:embed="rId8"/>
          <a:stretch>
            <a:fillRect/>
          </a:stretch>
        </p:blipFill>
        <p:spPr>
          <a:xfrm>
            <a:off x="6853517" y="1328354"/>
            <a:ext cx="1479782" cy="1625231"/>
          </a:xfrm>
          <a:prstGeom prst="rect">
            <a:avLst/>
          </a:prstGeom>
        </p:spPr>
      </p:pic>
      <p:sp>
        <p:nvSpPr>
          <p:cNvPr id="17" name="Text Box 4"/>
          <p:cNvSpPr txBox="1">
            <a:spLocks noChangeArrowheads="1"/>
          </p:cNvSpPr>
          <p:nvPr/>
        </p:nvSpPr>
        <p:spPr bwMode="auto">
          <a:xfrm>
            <a:off x="3626331" y="2131342"/>
            <a:ext cx="2745820" cy="620252"/>
          </a:xfrm>
          <a:prstGeom prst="rect">
            <a:avLst/>
          </a:prstGeom>
          <a:solidFill>
            <a:srgbClr val="1A7AAA">
              <a:alpha val="30000"/>
            </a:srgbClr>
          </a:solidFill>
          <a:ln w="12700" cap="flat" cmpd="sng" algn="ctr">
            <a:solidFill>
              <a:srgbClr val="DF6638"/>
            </a:solidFill>
            <a:prstDash val="solid"/>
            <a:miter lim="800000"/>
            <a:headEnd type="none" w="med" len="med"/>
            <a:tailEnd type="none" w="med" len="med"/>
          </a:ln>
        </p:spPr>
        <p:txBody>
          <a:bodyPr vert="horz" wrap="square" lIns="91440" tIns="91440" rIns="91440" bIns="91440" numCol="1" anchor="ctr" anchorCtr="0" compatLnSpc="1">
            <a:prstTxWarp prst="textNoShape">
              <a:avLst/>
            </a:prstTxWarp>
          </a:bodyPr>
          <a:lstStyle/>
          <a:p>
            <a:pPr marR="0" lvl="0" indent="-342900" defTabSz="914400" rtl="0" eaLnBrk="1" fontAlgn="base" latinLnBrk="0" hangingPunct="1">
              <a:lnSpc>
                <a:spcPct val="100000"/>
              </a:lnSpc>
              <a:spcBef>
                <a:spcPct val="0"/>
              </a:spcBef>
              <a:spcAft>
                <a:spcPct val="0"/>
              </a:spcAft>
              <a:buClrTx/>
              <a:buSzTx/>
              <a:tabLst/>
            </a:pPr>
            <a:r>
              <a:rPr kumimoji="0" lang="en-US" sz="1400" u="none" strike="noStrike" cap="none" normalizeH="0" baseline="0" dirty="0" smtClean="0">
                <a:ln>
                  <a:noFill/>
                </a:ln>
                <a:solidFill>
                  <a:schemeClr val="tx1"/>
                </a:solidFill>
                <a:effectLst/>
                <a:latin typeface="Arial"/>
                <a:ea typeface="Times New Roman" charset="0"/>
                <a:cs typeface="Arial"/>
              </a:rPr>
              <a:t>Click on the names or pictures to access the full stories</a:t>
            </a:r>
            <a:endParaRPr kumimoji="0" lang="en-US" sz="1600" u="none" strike="noStrike" cap="none" normalizeH="0" baseline="0" dirty="0">
              <a:ln>
                <a:noFill/>
              </a:ln>
              <a:solidFill>
                <a:schemeClr val="tx1"/>
              </a:solidFill>
              <a:effectLst/>
              <a:latin typeface="Arial"/>
              <a:ea typeface="Times New Roman" charset="0"/>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0A3E1A-1939-0A48-9807-767E09734AC5}" type="slidenum">
              <a:rPr lang="en-US" smtClean="0"/>
              <a:pPr/>
              <a:t>12</a:t>
            </a:fld>
            <a:endParaRPr lang="en-US"/>
          </a:p>
        </p:txBody>
      </p:sp>
      <p:sp>
        <p:nvSpPr>
          <p:cNvPr id="4" name="Rounded Rectangle 3"/>
          <p:cNvSpPr/>
          <p:nvPr/>
        </p:nvSpPr>
        <p:spPr>
          <a:xfrm>
            <a:off x="196560" y="1013795"/>
            <a:ext cx="8724348" cy="5057594"/>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 name="Straight Connector 4"/>
          <p:cNvCxnSpPr/>
          <p:nvPr/>
        </p:nvCxnSpPr>
        <p:spPr>
          <a:xfrm>
            <a:off x="196560" y="1806814"/>
            <a:ext cx="872434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85857" y="1292027"/>
            <a:ext cx="8138325" cy="461665"/>
          </a:xfrm>
          <a:prstGeom prst="rect">
            <a:avLst/>
          </a:prstGeom>
          <a:noFill/>
        </p:spPr>
        <p:txBody>
          <a:bodyPr wrap="square" rtlCol="0">
            <a:spAutoFit/>
          </a:bodyPr>
          <a:lstStyle/>
          <a:p>
            <a:pPr lvl="0">
              <a:spcBef>
                <a:spcPct val="0"/>
              </a:spcBef>
              <a:defRPr/>
            </a:pPr>
            <a:r>
              <a:rPr lang="en-US" sz="2400" dirty="0" smtClean="0">
                <a:latin typeface="Arial Narrow"/>
                <a:cs typeface="Arial Narrow"/>
              </a:rPr>
              <a:t>R </a:t>
            </a:r>
            <a:r>
              <a:rPr lang="en-US" sz="2400" dirty="0" err="1" smtClean="0">
                <a:latin typeface="Arial Narrow"/>
                <a:cs typeface="Arial Narrow"/>
              </a:rPr>
              <a:t>v</a:t>
            </a:r>
            <a:r>
              <a:rPr lang="en-US" sz="2400" dirty="0" smtClean="0">
                <a:latin typeface="Arial Narrow"/>
                <a:cs typeface="Arial Narrow"/>
              </a:rPr>
              <a:t> </a:t>
            </a:r>
            <a:r>
              <a:rPr lang="en-US" sz="2400" dirty="0" err="1" smtClean="0">
                <a:latin typeface="Arial Narrow"/>
                <a:cs typeface="Arial Narrow"/>
              </a:rPr>
              <a:t>Rostron</a:t>
            </a:r>
            <a:r>
              <a:rPr lang="en-US" sz="2400" dirty="0" smtClean="0">
                <a:latin typeface="Arial Narrow"/>
                <a:cs typeface="Arial Narrow"/>
              </a:rPr>
              <a:t> </a:t>
            </a:r>
            <a:r>
              <a:rPr lang="en-US" sz="2400" dirty="0" smtClean="0">
                <a:latin typeface="Arial Narrow"/>
                <a:cs typeface="Arial Narrow"/>
              </a:rPr>
              <a:t>&amp; </a:t>
            </a:r>
            <a:r>
              <a:rPr lang="en-US" sz="2400" dirty="0" err="1" smtClean="0">
                <a:latin typeface="Arial Narrow"/>
                <a:cs typeface="Arial Narrow"/>
              </a:rPr>
              <a:t>Collinson</a:t>
            </a:r>
            <a:r>
              <a:rPr lang="en-US" sz="2400" dirty="0" smtClean="0">
                <a:latin typeface="Arial Narrow"/>
                <a:cs typeface="Arial Narrow"/>
              </a:rPr>
              <a:t>,</a:t>
            </a:r>
            <a:r>
              <a:rPr lang="en-US" sz="2400" dirty="0" smtClean="0">
                <a:latin typeface="Arial Narrow"/>
                <a:cs typeface="Arial Narrow"/>
              </a:rPr>
              <a:t> [</a:t>
            </a:r>
            <a:r>
              <a:rPr lang="en-US" sz="2400" dirty="0" smtClean="0">
                <a:latin typeface="Arial Narrow"/>
                <a:cs typeface="Arial Narrow"/>
              </a:rPr>
              <a:t>2003</a:t>
            </a:r>
            <a:r>
              <a:rPr lang="en-US" sz="2400" dirty="0" smtClean="0">
                <a:latin typeface="Arial Narrow"/>
                <a:cs typeface="Arial Narrow"/>
              </a:rPr>
              <a:t>] EWCA </a:t>
            </a:r>
            <a:r>
              <a:rPr lang="en-US" sz="2400" dirty="0" err="1" smtClean="0">
                <a:latin typeface="Arial Narrow"/>
                <a:cs typeface="Arial Narrow"/>
              </a:rPr>
              <a:t>Crim</a:t>
            </a:r>
            <a:r>
              <a:rPr lang="en-US" sz="2400" dirty="0" smtClean="0">
                <a:latin typeface="Arial Narrow"/>
                <a:cs typeface="Arial Narrow"/>
              </a:rPr>
              <a:t> 2206</a:t>
            </a:r>
            <a:endParaRPr lang="en-US" sz="2400" dirty="0">
              <a:latin typeface="Arial Narrow"/>
              <a:cs typeface="Arial Narrow"/>
            </a:endParaRPr>
          </a:p>
        </p:txBody>
      </p:sp>
      <p:sp>
        <p:nvSpPr>
          <p:cNvPr id="7" name="TextBox 6"/>
          <p:cNvSpPr txBox="1"/>
          <p:nvPr/>
        </p:nvSpPr>
        <p:spPr>
          <a:xfrm>
            <a:off x="332019" y="1942235"/>
            <a:ext cx="8507976" cy="3539430"/>
          </a:xfrm>
          <a:prstGeom prst="rect">
            <a:avLst/>
          </a:prstGeom>
          <a:noFill/>
        </p:spPr>
        <p:txBody>
          <a:bodyPr wrap="square" rtlCol="0">
            <a:spAutoFit/>
          </a:bodyPr>
          <a:lstStyle/>
          <a:p>
            <a:pPr>
              <a:spcBef>
                <a:spcPct val="50000"/>
              </a:spcBef>
            </a:pPr>
            <a:r>
              <a:rPr lang="en-US" sz="1600" dirty="0" smtClean="0"/>
              <a:t>DD collected "lost" golf balls in the middle of the night from a golf course. They were dressed in frogman, or diving suits, and in possession of a sack, of very wet golf balls.  They had recovered the balls from stretches of water. There is a good trade in "lake balls".</a:t>
            </a:r>
            <a:r>
              <a:rPr lang="en-US" sz="1600" dirty="0" smtClean="0"/>
              <a:t/>
            </a:r>
            <a:br>
              <a:rPr lang="en-US" sz="1600" dirty="0" smtClean="0"/>
            </a:br>
            <a:endParaRPr lang="en-US" sz="1600" b="1" dirty="0" smtClean="0">
              <a:cs typeface="Arial"/>
            </a:endParaRPr>
          </a:p>
          <a:p>
            <a:r>
              <a:rPr lang="en-US" sz="1600" b="1" dirty="0" smtClean="0"/>
              <a:t>Held:</a:t>
            </a:r>
            <a:r>
              <a:rPr lang="en-US" sz="1600" b="1" dirty="0" smtClean="0"/>
              <a:t> </a:t>
            </a:r>
            <a:r>
              <a:rPr lang="en-US" sz="1600" dirty="0" smtClean="0"/>
              <a:t>Evidence from the club professional that lost balls belonged to the club was supported by Hibbert v McKiernan [1948]. DD knew they </a:t>
            </a:r>
            <a:r>
              <a:rPr lang="en-US" sz="1600" dirty="0" smtClean="0"/>
              <a:t>were </a:t>
            </a:r>
            <a:r>
              <a:rPr lang="en-US" sz="1600" dirty="0" smtClean="0"/>
              <a:t>not entitled to go onto the golf course to recover the balls and were dishonest in the </a:t>
            </a:r>
            <a:r>
              <a:rPr lang="en-US" sz="1600" dirty="0" err="1" smtClean="0"/>
              <a:t>Ghosh</a:t>
            </a:r>
            <a:r>
              <a:rPr lang="en-US" sz="1600" dirty="0" smtClean="0"/>
              <a:t> sense.</a:t>
            </a:r>
          </a:p>
          <a:p>
            <a:r>
              <a:rPr lang="en-US" sz="1600" dirty="0" smtClean="0"/>
              <a:t> </a:t>
            </a:r>
          </a:p>
          <a:p>
            <a:r>
              <a:rPr lang="en-US" sz="1600" b="1" dirty="0" smtClean="0"/>
              <a:t>Guilty</a:t>
            </a:r>
          </a:p>
          <a:p>
            <a:endParaRPr lang="en-US" sz="1600" dirty="0" smtClean="0"/>
          </a:p>
          <a:p>
            <a:r>
              <a:rPr lang="en-US" sz="1600" b="1" dirty="0" smtClean="0"/>
              <a:t>Comment: </a:t>
            </a:r>
            <a:r>
              <a:rPr lang="en-US" sz="1600" dirty="0" smtClean="0"/>
              <a:t>This case merely confirms the ratio in </a:t>
            </a:r>
            <a:r>
              <a:rPr lang="en-US" sz="1600" dirty="0" err="1" smtClean="0"/>
              <a:t>Hibbert</a:t>
            </a:r>
            <a:r>
              <a:rPr lang="en-US" sz="1600" dirty="0" smtClean="0"/>
              <a:t> as applicable to the Theft Act 1968. It received great publicity at the time particularly when one defendant received and immediate custodial sentence (reduced to a community penalty on appeal).</a:t>
            </a:r>
            <a:r>
              <a:rPr lang="en-US" sz="1600" dirty="0" smtClean="0"/>
              <a:t> </a:t>
            </a:r>
          </a:p>
          <a:p>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about Section 2(2)</a:t>
            </a:r>
            <a:endParaRPr lang="en-US" dirty="0"/>
          </a:p>
        </p:txBody>
      </p:sp>
      <p:sp>
        <p:nvSpPr>
          <p:cNvPr id="3" name="Slide Number Placeholder 2"/>
          <p:cNvSpPr>
            <a:spLocks noGrp="1"/>
          </p:cNvSpPr>
          <p:nvPr>
            <p:ph type="sldNum" sz="quarter" idx="12"/>
          </p:nvPr>
        </p:nvSpPr>
        <p:spPr/>
        <p:txBody>
          <a:bodyPr/>
          <a:lstStyle/>
          <a:p>
            <a:fld id="{E10A3E1A-1939-0A48-9807-767E09734AC5}" type="slidenum">
              <a:rPr lang="en-US" smtClean="0"/>
              <a:pPr/>
              <a:t>13</a:t>
            </a:fld>
            <a:endParaRPr lang="en-US"/>
          </a:p>
        </p:txBody>
      </p:sp>
      <p:sp>
        <p:nvSpPr>
          <p:cNvPr id="28" name="Content Placeholder 4"/>
          <p:cNvSpPr>
            <a:spLocks noGrp="1"/>
          </p:cNvSpPr>
          <p:nvPr>
            <p:ph idx="1"/>
          </p:nvPr>
        </p:nvSpPr>
        <p:spPr>
          <a:xfrm>
            <a:off x="448899" y="1809964"/>
            <a:ext cx="8490702" cy="1912351"/>
          </a:xfrm>
          <a:ln>
            <a:solidFill>
              <a:srgbClr val="DF6638"/>
            </a:solidFill>
          </a:ln>
        </p:spPr>
        <p:txBody>
          <a:bodyPr>
            <a:normAutofit fontScale="92500" lnSpcReduction="10000"/>
          </a:bodyPr>
          <a:lstStyle/>
          <a:p>
            <a:pPr marL="0" indent="0" algn="ctr">
              <a:lnSpc>
                <a:spcPct val="120000"/>
              </a:lnSpc>
              <a:spcBef>
                <a:spcPts val="0"/>
              </a:spcBef>
              <a:buNone/>
            </a:pPr>
            <a:r>
              <a:rPr lang="en-US" b="1" dirty="0" smtClean="0"/>
              <a:t>Theft Act 1968, </a:t>
            </a:r>
            <a:r>
              <a:rPr lang="en-US" b="1" dirty="0" smtClean="0"/>
              <a:t>s2:</a:t>
            </a:r>
          </a:p>
          <a:p>
            <a:pPr marL="0" indent="0">
              <a:lnSpc>
                <a:spcPct val="120000"/>
              </a:lnSpc>
              <a:spcBef>
                <a:spcPts val="0"/>
              </a:spcBef>
              <a:buNone/>
            </a:pPr>
            <a:r>
              <a:rPr lang="en-US" b="1" dirty="0" smtClean="0">
                <a:solidFill>
                  <a:srgbClr val="FF0000"/>
                </a:solidFill>
              </a:rPr>
              <a:t>(</a:t>
            </a:r>
            <a:r>
              <a:rPr lang="en-US" b="1" dirty="0" smtClean="0">
                <a:solidFill>
                  <a:srgbClr val="FF0000"/>
                </a:solidFill>
              </a:rPr>
              <a:t>2</a:t>
            </a:r>
            <a:r>
              <a:rPr lang="en-US" b="1" dirty="0" smtClean="0">
                <a:solidFill>
                  <a:srgbClr val="FF0000"/>
                </a:solidFill>
              </a:rPr>
              <a:t>) A </a:t>
            </a:r>
            <a:r>
              <a:rPr lang="en-US" b="1" dirty="0" smtClean="0">
                <a:solidFill>
                  <a:srgbClr val="FF0000"/>
                </a:solidFill>
              </a:rPr>
              <a:t>person’s appropriation of property belonging to another may be dishonest notwithstanding that he is willing to pay for the property.</a:t>
            </a:r>
            <a:endParaRPr lang="en-US" b="1" dirty="0" smtClean="0">
              <a:solidFill>
                <a:srgbClr val="FF0000"/>
              </a:solidFill>
            </a:endParaRPr>
          </a:p>
        </p:txBody>
      </p:sp>
      <p:sp>
        <p:nvSpPr>
          <p:cNvPr id="36" name="Text Box 4"/>
          <p:cNvSpPr txBox="1">
            <a:spLocks noChangeArrowheads="1"/>
          </p:cNvSpPr>
          <p:nvPr/>
        </p:nvSpPr>
        <p:spPr bwMode="auto">
          <a:xfrm>
            <a:off x="451887" y="3845087"/>
            <a:ext cx="8489562" cy="862546"/>
          </a:xfrm>
          <a:prstGeom prst="rect">
            <a:avLst/>
          </a:prstGeom>
          <a:solidFill>
            <a:srgbClr val="1A7AAA">
              <a:alpha val="30000"/>
            </a:srgbClr>
          </a:solidFill>
          <a:ln w="12700" cap="flat" cmpd="sng" algn="ctr">
            <a:solidFill>
              <a:srgbClr val="DF6638"/>
            </a:solidFill>
            <a:prstDash val="solid"/>
            <a:miter lim="800000"/>
            <a:headEnd type="none" w="med" len="med"/>
            <a:tailEnd type="none" w="med" len="med"/>
          </a:ln>
        </p:spPr>
        <p:txBody>
          <a:bodyPr vert="horz" wrap="squar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latin typeface="Arial"/>
                <a:ea typeface="Times New Roman" charset="0"/>
                <a:cs typeface="Arial"/>
              </a:rPr>
              <a:t>How </a:t>
            </a:r>
            <a:r>
              <a:rPr kumimoji="0" lang="en-US" sz="1600" b="1" u="none" strike="noStrike" cap="none" normalizeH="0" baseline="0" dirty="0" smtClean="0">
                <a:ln>
                  <a:noFill/>
                </a:ln>
                <a:solidFill>
                  <a:schemeClr val="tx1"/>
                </a:solidFill>
                <a:effectLst/>
                <a:latin typeface="Arial"/>
                <a:ea typeface="Times New Roman" charset="0"/>
                <a:cs typeface="Arial"/>
              </a:rPr>
              <a:t>might the silly example of the milk float be linked to the famous work of art? Can you justify this section? Is it fair to </a:t>
            </a:r>
            <a:r>
              <a:rPr kumimoji="0" lang="en-US" sz="1600" b="1" u="none" strike="noStrike" cap="none" normalizeH="0" baseline="0" dirty="0" err="1" smtClean="0">
                <a:ln>
                  <a:noFill/>
                </a:ln>
                <a:solidFill>
                  <a:schemeClr val="tx1"/>
                </a:solidFill>
                <a:effectLst/>
                <a:latin typeface="Arial"/>
                <a:ea typeface="Times New Roman" charset="0"/>
                <a:cs typeface="Arial"/>
              </a:rPr>
              <a:t>criminalise</a:t>
            </a:r>
            <a:r>
              <a:rPr kumimoji="0" lang="en-US" sz="1600" b="1" u="none" strike="noStrike" cap="none" normalizeH="0" baseline="0" dirty="0" smtClean="0">
                <a:ln>
                  <a:noFill/>
                </a:ln>
                <a:solidFill>
                  <a:schemeClr val="tx1"/>
                </a:solidFill>
                <a:effectLst/>
                <a:latin typeface="Arial"/>
                <a:ea typeface="Times New Roman" charset="0"/>
                <a:cs typeface="Arial"/>
              </a:rPr>
              <a:t> someone even if they agree to pay for what they took? Why? (or why</a:t>
            </a:r>
            <a:r>
              <a:rPr kumimoji="0" lang="en-US" sz="1600" b="1" u="none" strike="noStrike" cap="none" normalizeH="0" dirty="0" smtClean="0">
                <a:ln>
                  <a:noFill/>
                </a:ln>
                <a:solidFill>
                  <a:schemeClr val="tx1"/>
                </a:solidFill>
                <a:effectLst/>
                <a:latin typeface="Arial"/>
                <a:ea typeface="Times New Roman" charset="0"/>
                <a:cs typeface="Arial"/>
              </a:rPr>
              <a:t> not?).</a:t>
            </a:r>
            <a:r>
              <a:rPr kumimoji="0" lang="en-US" sz="1600" b="1" u="none" strike="noStrike" cap="none" normalizeH="0" baseline="0" dirty="0" smtClean="0">
                <a:ln>
                  <a:noFill/>
                </a:ln>
                <a:solidFill>
                  <a:schemeClr val="tx1"/>
                </a:solidFill>
                <a:effectLst/>
                <a:latin typeface="Arial"/>
                <a:ea typeface="Times New Roman" charset="0"/>
                <a:cs typeface="Arial"/>
              </a:rPr>
              <a:t>  </a:t>
            </a:r>
            <a:endParaRPr kumimoji="0" lang="en-US" sz="1600" u="none" strike="noStrike" cap="none" normalizeH="0" baseline="0" dirty="0">
              <a:ln>
                <a:noFill/>
              </a:ln>
              <a:solidFill>
                <a:schemeClr val="tx1"/>
              </a:solidFill>
              <a:effectLst/>
              <a:latin typeface="Arial"/>
              <a:ea typeface="Times New Roman" charset="0"/>
              <a:cs typeface="Arial"/>
            </a:endParaRPr>
          </a:p>
        </p:txBody>
      </p:sp>
      <p:pic>
        <p:nvPicPr>
          <p:cNvPr id="37" name="Picture 36" descr="Milk_Float_2.jpg"/>
          <p:cNvPicPr>
            <a:picLocks noChangeAspect="1"/>
          </p:cNvPicPr>
          <p:nvPr/>
        </p:nvPicPr>
        <p:blipFill>
          <a:blip r:embed="rId3"/>
          <a:stretch>
            <a:fillRect/>
          </a:stretch>
        </p:blipFill>
        <p:spPr>
          <a:xfrm>
            <a:off x="1007207" y="4758723"/>
            <a:ext cx="2312897" cy="1632423"/>
          </a:xfrm>
          <a:prstGeom prst="rect">
            <a:avLst/>
          </a:prstGeom>
        </p:spPr>
      </p:pic>
      <p:pic>
        <p:nvPicPr>
          <p:cNvPr id="38" name="Picture 37" descr="Monet_Replica.jpg"/>
          <p:cNvPicPr>
            <a:picLocks noChangeAspect="1"/>
          </p:cNvPicPr>
          <p:nvPr/>
        </p:nvPicPr>
        <p:blipFill>
          <a:blip r:embed="rId4"/>
          <a:stretch>
            <a:fillRect/>
          </a:stretch>
        </p:blipFill>
        <p:spPr>
          <a:xfrm>
            <a:off x="5718822" y="4739353"/>
            <a:ext cx="1719004" cy="1618729"/>
          </a:xfrm>
          <a:prstGeom prst="rect">
            <a:avLst/>
          </a:prstGeom>
        </p:spPr>
      </p:pic>
      <p:sp>
        <p:nvSpPr>
          <p:cNvPr id="39" name="Right Arrow 38"/>
          <p:cNvSpPr/>
          <p:nvPr/>
        </p:nvSpPr>
        <p:spPr>
          <a:xfrm>
            <a:off x="3488990" y="5495888"/>
            <a:ext cx="2043760" cy="350336"/>
          </a:xfrm>
          <a:prstGeom prst="rightArrow">
            <a:avLst/>
          </a:prstGeom>
          <a:solidFill>
            <a:srgbClr val="A8451C"/>
          </a:solidFill>
          <a:ln>
            <a:solidFill>
              <a:srgbClr val="197B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3415997" y="5138254"/>
            <a:ext cx="2153247" cy="307777"/>
          </a:xfrm>
          <a:prstGeom prst="rect">
            <a:avLst/>
          </a:prstGeom>
          <a:noFill/>
        </p:spPr>
        <p:txBody>
          <a:bodyPr wrap="square" rtlCol="0">
            <a:spAutoFit/>
          </a:bodyPr>
          <a:lstStyle/>
          <a:p>
            <a:r>
              <a:rPr lang="en-US" sz="1400" dirty="0" smtClean="0"/>
              <a:t>How does this justify this?</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27836"/>
            <a:ext cx="8229600" cy="989500"/>
          </a:xfrm>
        </p:spPr>
        <p:txBody>
          <a:bodyPr>
            <a:normAutofit/>
          </a:bodyPr>
          <a:lstStyle/>
          <a:p>
            <a:r>
              <a:rPr lang="en-US" sz="3200" dirty="0" smtClean="0"/>
              <a:t>Is it a subjective or an objective test?</a:t>
            </a:r>
            <a:endParaRPr lang="en-US" sz="3200" dirty="0"/>
          </a:p>
        </p:txBody>
      </p:sp>
      <p:sp>
        <p:nvSpPr>
          <p:cNvPr id="3" name="Slide Number Placeholder 2"/>
          <p:cNvSpPr>
            <a:spLocks noGrp="1"/>
          </p:cNvSpPr>
          <p:nvPr>
            <p:ph type="sldNum" sz="quarter" idx="12"/>
          </p:nvPr>
        </p:nvSpPr>
        <p:spPr/>
        <p:txBody>
          <a:bodyPr/>
          <a:lstStyle/>
          <a:p>
            <a:fld id="{E10A3E1A-1939-0A48-9807-767E09734AC5}" type="slidenum">
              <a:rPr lang="en-US" smtClean="0"/>
              <a:pPr/>
              <a:t>14</a:t>
            </a:fld>
            <a:endParaRPr lang="en-US"/>
          </a:p>
        </p:txBody>
      </p:sp>
      <p:sp>
        <p:nvSpPr>
          <p:cNvPr id="8" name="Text Box 4"/>
          <p:cNvSpPr txBox="1">
            <a:spLocks noChangeArrowheads="1"/>
          </p:cNvSpPr>
          <p:nvPr/>
        </p:nvSpPr>
        <p:spPr bwMode="auto">
          <a:xfrm>
            <a:off x="589333" y="2080117"/>
            <a:ext cx="4520066" cy="3895991"/>
          </a:xfrm>
          <a:prstGeom prst="rect">
            <a:avLst/>
          </a:prstGeom>
          <a:solidFill>
            <a:srgbClr val="1A7AAA">
              <a:alpha val="30000"/>
            </a:srgbClr>
          </a:solidFill>
          <a:ln w="12700" cap="flat" cmpd="sng" algn="ctr">
            <a:solidFill>
              <a:srgbClr val="A8451C"/>
            </a:solidFill>
            <a:prstDash val="solid"/>
            <a:miter lim="800000"/>
            <a:headEnd type="none" w="med" len="med"/>
            <a:tailEnd type="none" w="med" len="med"/>
          </a:ln>
        </p:spPr>
        <p:txBody>
          <a:bodyPr vert="horz" wrap="square" lIns="91440" tIns="91440" rIns="91440" bIns="91440" numCol="1" anchor="ctr" anchorCtr="0" compatLnSpc="1">
            <a:prstTxWarp prst="textNoShape">
              <a:avLst/>
            </a:prstTxWarp>
          </a:bodyPr>
          <a:lstStyle/>
          <a:p>
            <a:pPr lvl="0" defTabSz="914400" fontAlgn="base">
              <a:spcBef>
                <a:spcPct val="0"/>
              </a:spcBef>
              <a:spcAft>
                <a:spcPct val="0"/>
              </a:spcAft>
            </a:pPr>
            <a:r>
              <a:rPr lang="en-US" sz="2400" dirty="0" smtClean="0">
                <a:latin typeface="Arial"/>
                <a:cs typeface="Arial"/>
              </a:rPr>
              <a:t>The case of R </a:t>
            </a:r>
            <a:r>
              <a:rPr lang="en-US" sz="2400" dirty="0" err="1" smtClean="0">
                <a:latin typeface="Arial"/>
                <a:cs typeface="Arial"/>
              </a:rPr>
              <a:t>v</a:t>
            </a:r>
            <a:r>
              <a:rPr lang="en-US" sz="2400" dirty="0" smtClean="0">
                <a:latin typeface="Arial"/>
                <a:cs typeface="Arial"/>
              </a:rPr>
              <a:t> </a:t>
            </a:r>
            <a:r>
              <a:rPr lang="en-US" sz="2400" dirty="0" err="1" smtClean="0">
                <a:latin typeface="Arial"/>
                <a:cs typeface="Arial"/>
              </a:rPr>
              <a:t>Gilks</a:t>
            </a:r>
            <a:r>
              <a:rPr lang="en-US" sz="2400" dirty="0" smtClean="0">
                <a:latin typeface="Arial"/>
                <a:cs typeface="Arial"/>
              </a:rPr>
              <a:t> is often studied to illustrate a point of law surrounding ‘belonging to another’. However, Lord Justice Cairns </a:t>
            </a:r>
            <a:r>
              <a:rPr lang="en-US" sz="2400" dirty="0" smtClean="0">
                <a:latin typeface="Arial"/>
                <a:cs typeface="Arial"/>
              </a:rPr>
              <a:t>makes a statement that deals with dishonesty.</a:t>
            </a:r>
          </a:p>
          <a:p>
            <a:pPr lvl="0" defTabSz="914400" fontAlgn="base">
              <a:spcBef>
                <a:spcPct val="0"/>
              </a:spcBef>
              <a:spcAft>
                <a:spcPct val="0"/>
              </a:spcAft>
            </a:pPr>
            <a:r>
              <a:rPr lang="en-US" sz="2400" dirty="0" smtClean="0">
                <a:latin typeface="Arial"/>
                <a:cs typeface="Arial"/>
              </a:rPr>
              <a:t> </a:t>
            </a:r>
          </a:p>
          <a:p>
            <a:pPr lvl="0" defTabSz="914400" fontAlgn="base">
              <a:spcBef>
                <a:spcPct val="0"/>
              </a:spcBef>
              <a:spcAft>
                <a:spcPct val="0"/>
              </a:spcAft>
            </a:pPr>
            <a:r>
              <a:rPr lang="en-US" sz="2400" dirty="0" smtClean="0">
                <a:latin typeface="Arial"/>
                <a:cs typeface="Arial"/>
              </a:rPr>
              <a:t>1. Read the case facts and then consider the position of the test after </a:t>
            </a:r>
            <a:r>
              <a:rPr lang="en-US" sz="2400" dirty="0" err="1" smtClean="0">
                <a:latin typeface="Arial"/>
                <a:cs typeface="Arial"/>
              </a:rPr>
              <a:t>Gilks</a:t>
            </a:r>
            <a:r>
              <a:rPr lang="en-US" sz="2400" dirty="0" smtClean="0">
                <a:latin typeface="Arial"/>
                <a:cs typeface="Arial"/>
              </a:rPr>
              <a:t>.   </a:t>
            </a:r>
            <a:r>
              <a:rPr lang="en-US" sz="2400" dirty="0" smtClean="0">
                <a:latin typeface="Arial"/>
                <a:cs typeface="Arial"/>
              </a:rPr>
              <a:t> </a:t>
            </a:r>
            <a:endParaRPr kumimoji="0" lang="en-US" sz="2400" u="none" strike="noStrike" cap="none" normalizeH="0" baseline="0" dirty="0">
              <a:ln>
                <a:noFill/>
              </a:ln>
              <a:solidFill>
                <a:schemeClr val="tx1"/>
              </a:solidFill>
              <a:effectLst/>
              <a:latin typeface="Arial"/>
              <a:ea typeface="Times New Roman" charset="0"/>
              <a:cs typeface="Arial"/>
            </a:endParaRPr>
          </a:p>
        </p:txBody>
      </p:sp>
      <p:pic>
        <p:nvPicPr>
          <p:cNvPr id="18" name="Picture 17" descr="Bookmakers-slip-001.jpg"/>
          <p:cNvPicPr>
            <a:picLocks noChangeAspect="1"/>
          </p:cNvPicPr>
          <p:nvPr/>
        </p:nvPicPr>
        <p:blipFill>
          <a:blip r:embed="rId3"/>
          <a:stretch>
            <a:fillRect/>
          </a:stretch>
        </p:blipFill>
        <p:spPr>
          <a:xfrm>
            <a:off x="5176486" y="2890268"/>
            <a:ext cx="3526940" cy="21161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0A3E1A-1939-0A48-9807-767E09734AC5}" type="slidenum">
              <a:rPr lang="en-US" smtClean="0"/>
              <a:pPr/>
              <a:t>15</a:t>
            </a:fld>
            <a:endParaRPr lang="en-US"/>
          </a:p>
        </p:txBody>
      </p:sp>
      <p:sp>
        <p:nvSpPr>
          <p:cNvPr id="4" name="Rounded Rectangle 3"/>
          <p:cNvSpPr/>
          <p:nvPr/>
        </p:nvSpPr>
        <p:spPr>
          <a:xfrm>
            <a:off x="196560" y="1013795"/>
            <a:ext cx="8724348" cy="5057594"/>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 name="Straight Connector 4"/>
          <p:cNvCxnSpPr/>
          <p:nvPr/>
        </p:nvCxnSpPr>
        <p:spPr>
          <a:xfrm>
            <a:off x="196560" y="1806814"/>
            <a:ext cx="872434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85857" y="1292027"/>
            <a:ext cx="8138325" cy="461665"/>
          </a:xfrm>
          <a:prstGeom prst="rect">
            <a:avLst/>
          </a:prstGeom>
          <a:noFill/>
        </p:spPr>
        <p:txBody>
          <a:bodyPr wrap="square" rtlCol="0">
            <a:spAutoFit/>
          </a:bodyPr>
          <a:lstStyle/>
          <a:p>
            <a:pPr lvl="0">
              <a:spcBef>
                <a:spcPct val="0"/>
              </a:spcBef>
              <a:defRPr/>
            </a:pPr>
            <a:r>
              <a:rPr lang="en-US" sz="2400" dirty="0" smtClean="0">
                <a:latin typeface="Arial Narrow"/>
                <a:cs typeface="Arial Narrow"/>
              </a:rPr>
              <a:t>R </a:t>
            </a:r>
            <a:r>
              <a:rPr lang="en-US" sz="2400" dirty="0" err="1" smtClean="0">
                <a:latin typeface="Arial Narrow"/>
                <a:cs typeface="Arial Narrow"/>
              </a:rPr>
              <a:t>v</a:t>
            </a:r>
            <a:r>
              <a:rPr lang="en-US" sz="2400" dirty="0" smtClean="0">
                <a:latin typeface="Arial Narrow"/>
                <a:cs typeface="Arial Narrow"/>
              </a:rPr>
              <a:t> </a:t>
            </a:r>
            <a:r>
              <a:rPr lang="en-US" sz="2400" dirty="0" err="1" smtClean="0">
                <a:latin typeface="Arial Narrow"/>
                <a:cs typeface="Arial Narrow"/>
              </a:rPr>
              <a:t>Gilks</a:t>
            </a:r>
            <a:r>
              <a:rPr lang="en-US" sz="2400" dirty="0" smtClean="0">
                <a:latin typeface="Arial Narrow"/>
                <a:cs typeface="Arial Narrow"/>
              </a:rPr>
              <a:t> [1972] 1 WLR 1341</a:t>
            </a:r>
            <a:endParaRPr lang="en-US" sz="2400" dirty="0">
              <a:latin typeface="Arial Narrow"/>
              <a:cs typeface="Arial Narrow"/>
            </a:endParaRPr>
          </a:p>
        </p:txBody>
      </p:sp>
      <p:sp>
        <p:nvSpPr>
          <p:cNvPr id="7" name="TextBox 6"/>
          <p:cNvSpPr txBox="1"/>
          <p:nvPr/>
        </p:nvSpPr>
        <p:spPr>
          <a:xfrm>
            <a:off x="332019" y="1942235"/>
            <a:ext cx="8507976" cy="3539430"/>
          </a:xfrm>
          <a:prstGeom prst="rect">
            <a:avLst/>
          </a:prstGeom>
          <a:noFill/>
        </p:spPr>
        <p:txBody>
          <a:bodyPr wrap="square" rtlCol="0">
            <a:spAutoFit/>
          </a:bodyPr>
          <a:lstStyle/>
          <a:p>
            <a:pPr>
              <a:spcBef>
                <a:spcPct val="50000"/>
              </a:spcBef>
            </a:pPr>
            <a:r>
              <a:rPr lang="en-US" sz="1600" dirty="0" smtClean="0"/>
              <a:t>D was overpaid winnings by mistake by a bookmaker. D knew that the bookmaker had made a mistake, but he kept the money. D said that "bookmakers are a race apart." It would be dishonest if your grocer gave you too much change and you kept it, but it was not dishonest in the case of a bookmaker.</a:t>
            </a:r>
            <a:r>
              <a:rPr lang="en-US" sz="1600" dirty="0" smtClean="0"/>
              <a:t/>
            </a:r>
            <a:br>
              <a:rPr lang="en-US" sz="1600" dirty="0" smtClean="0"/>
            </a:br>
            <a:endParaRPr lang="en-US" sz="1600" b="1" dirty="0" smtClean="0">
              <a:cs typeface="Arial"/>
            </a:endParaRPr>
          </a:p>
          <a:p>
            <a:r>
              <a:rPr lang="en-US" sz="1600" b="1" dirty="0" smtClean="0"/>
              <a:t>Held:</a:t>
            </a:r>
            <a:r>
              <a:rPr lang="en-US" sz="1600" b="1" dirty="0" smtClean="0"/>
              <a:t> </a:t>
            </a:r>
            <a:r>
              <a:rPr lang="en-US" sz="1600" dirty="0" smtClean="0"/>
              <a:t>It was correct to invite the jury to put themselves in the defendant's position and decide whether he thought that he was acting dishonestly or honestly. </a:t>
            </a:r>
          </a:p>
          <a:p>
            <a:r>
              <a:rPr lang="en-US" sz="1600" dirty="0" smtClean="0"/>
              <a:t/>
            </a:r>
            <a:br>
              <a:rPr lang="en-US" sz="1600" dirty="0" smtClean="0"/>
            </a:br>
            <a:r>
              <a:rPr lang="en-US" sz="1600" dirty="0" smtClean="0"/>
              <a:t>Cairns LJ</a:t>
            </a:r>
          </a:p>
          <a:p>
            <a:r>
              <a:rPr lang="en-US" sz="1600" i="1" dirty="0" smtClean="0"/>
              <a:t>"On the face of it the defendant's conduct was dishonest: the only possible basis on which the jury could find that the prosecution had not established dishonesty would be if they thought it possible that the defendant did have the belief which he claimed to have." </a:t>
            </a:r>
            <a:endParaRPr lang="en-US" sz="1600" dirty="0" smtClean="0"/>
          </a:p>
          <a:p>
            <a:endParaRPr lang="en-US" sz="1600" dirty="0" smtClean="0"/>
          </a:p>
          <a:p>
            <a:r>
              <a:rPr lang="en-US" sz="1600" b="1" dirty="0" smtClean="0"/>
              <a:t>Guilty</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7835"/>
            <a:ext cx="8229600" cy="981200"/>
          </a:xfrm>
        </p:spPr>
        <p:txBody>
          <a:bodyPr>
            <a:noAutofit/>
          </a:bodyPr>
          <a:lstStyle/>
          <a:p>
            <a:r>
              <a:rPr lang="en-US" sz="3600" dirty="0" smtClean="0"/>
              <a:t>What about this </a:t>
            </a:r>
            <a:r>
              <a:rPr lang="en-US" sz="3600" dirty="0" err="1" smtClean="0"/>
              <a:t>f</a:t>
            </a:r>
            <a:r>
              <a:rPr lang="en-US" sz="3600" dirty="0" err="1" smtClean="0"/>
              <a:t>ella</a:t>
            </a:r>
            <a:r>
              <a:rPr lang="en-US" sz="3600" dirty="0" smtClean="0"/>
              <a:t>?</a:t>
            </a:r>
            <a:endParaRPr lang="en-US" sz="3600" dirty="0"/>
          </a:p>
        </p:txBody>
      </p:sp>
      <p:sp>
        <p:nvSpPr>
          <p:cNvPr id="4" name="Slide Number Placeholder 3"/>
          <p:cNvSpPr>
            <a:spLocks noGrp="1"/>
          </p:cNvSpPr>
          <p:nvPr>
            <p:ph type="sldNum" sz="quarter" idx="12"/>
          </p:nvPr>
        </p:nvSpPr>
        <p:spPr/>
        <p:txBody>
          <a:bodyPr/>
          <a:lstStyle/>
          <a:p>
            <a:fld id="{E10A3E1A-1939-0A48-9807-767E09734AC5}" type="slidenum">
              <a:rPr lang="en-US" smtClean="0"/>
              <a:pPr/>
              <a:t>16</a:t>
            </a:fld>
            <a:endParaRPr lang="en-US" dirty="0"/>
          </a:p>
        </p:txBody>
      </p:sp>
      <p:sp>
        <p:nvSpPr>
          <p:cNvPr id="18" name="Content Placeholder 4"/>
          <p:cNvSpPr txBox="1">
            <a:spLocks/>
          </p:cNvSpPr>
          <p:nvPr/>
        </p:nvSpPr>
        <p:spPr>
          <a:xfrm>
            <a:off x="456525" y="1985235"/>
            <a:ext cx="3565302" cy="4123676"/>
          </a:xfrm>
          <a:prstGeom prst="rect">
            <a:avLst/>
          </a:prstGeom>
          <a:solidFill>
            <a:srgbClr val="197BAB">
              <a:alpha val="39000"/>
            </a:srgbClr>
          </a:solidFill>
          <a:ln>
            <a:solidFill>
              <a:srgbClr val="A8451C"/>
            </a:solidFill>
          </a:ln>
        </p:spPr>
        <p:txBody>
          <a:bodyPr vert="horz" lIns="91440" tIns="45720" rIns="91440" bIns="45720" rtlCol="0">
            <a:normAutofit fontScale="55000" lnSpcReduction="20000"/>
          </a:bodyPr>
          <a:lstStyle/>
          <a:p>
            <a:pPr marL="0" marR="0" lvl="0" indent="0" defTabSz="457200" rtl="0" eaLnBrk="1" fontAlgn="auto" latinLnBrk="0" hangingPunct="1">
              <a:lnSpc>
                <a:spcPct val="120000"/>
              </a:lnSpc>
              <a:spcBef>
                <a:spcPts val="0"/>
              </a:spcBef>
              <a:spcAft>
                <a:spcPts val="0"/>
              </a:spcAft>
              <a:buClrTx/>
              <a:buSzTx/>
              <a:buFont typeface="Arial"/>
              <a:buNone/>
              <a:tabLst/>
              <a:defRPr/>
            </a:pPr>
            <a:r>
              <a:rPr kumimoji="0" lang="en-US" sz="3636" b="1" i="0" u="none" strike="noStrike" kern="1200" cap="none" spc="0" normalizeH="0" baseline="0" noProof="0" dirty="0" smtClean="0">
                <a:ln>
                  <a:noFill/>
                </a:ln>
                <a:solidFill>
                  <a:schemeClr val="tx1"/>
                </a:solidFill>
                <a:effectLst/>
                <a:uLnTx/>
                <a:uFillTx/>
                <a:latin typeface="Arial"/>
                <a:ea typeface="+mn-ea"/>
                <a:cs typeface="Arial"/>
              </a:rPr>
              <a:t>No not Russell Crowe silly …</a:t>
            </a:r>
          </a:p>
          <a:p>
            <a:pPr marL="381600" marR="0" lvl="0" indent="-381600" defTabSz="457200" rtl="0" eaLnBrk="1" fontAlgn="auto" latinLnBrk="0" hangingPunct="1">
              <a:lnSpc>
                <a:spcPct val="120000"/>
              </a:lnSpc>
              <a:spcBef>
                <a:spcPts val="0"/>
              </a:spcBef>
              <a:spcAft>
                <a:spcPts val="0"/>
              </a:spcAft>
              <a:buClrTx/>
              <a:buSzTx/>
              <a:buFont typeface="Arial"/>
              <a:buAutoNum type="arabicPeriod"/>
              <a:tabLst/>
              <a:defRPr/>
            </a:pPr>
            <a:r>
              <a:rPr lang="en-US" sz="3636" b="1" dirty="0" smtClean="0">
                <a:latin typeface="Arial"/>
                <a:cs typeface="Arial"/>
              </a:rPr>
              <a:t>Using what you have learnt so far decide whether Robin Hood would have been guilty of theft </a:t>
            </a:r>
          </a:p>
          <a:p>
            <a:pPr marL="381600" marR="0" lvl="0" indent="-381600" defTabSz="457200" rtl="0" eaLnBrk="1" fontAlgn="auto" latinLnBrk="0" hangingPunct="1">
              <a:lnSpc>
                <a:spcPct val="120000"/>
              </a:lnSpc>
              <a:spcBef>
                <a:spcPts val="0"/>
              </a:spcBef>
              <a:spcAft>
                <a:spcPts val="0"/>
              </a:spcAft>
              <a:buClrTx/>
              <a:buSzTx/>
              <a:buFont typeface="Arial"/>
              <a:buAutoNum type="arabicPeriod"/>
              <a:tabLst/>
              <a:defRPr/>
            </a:pPr>
            <a:r>
              <a:rPr lang="en-US" sz="3636" b="1" dirty="0" smtClean="0">
                <a:latin typeface="Arial"/>
                <a:cs typeface="Arial"/>
              </a:rPr>
              <a:t>Is he dishonest: truly?</a:t>
            </a:r>
          </a:p>
          <a:p>
            <a:pPr marL="381600" marR="0" lvl="0" indent="-381600" defTabSz="457200" rtl="0" eaLnBrk="1" fontAlgn="auto" latinLnBrk="0" hangingPunct="1">
              <a:lnSpc>
                <a:spcPct val="120000"/>
              </a:lnSpc>
              <a:spcBef>
                <a:spcPts val="0"/>
              </a:spcBef>
              <a:spcAft>
                <a:spcPts val="0"/>
              </a:spcAft>
              <a:buClrTx/>
              <a:buSzTx/>
              <a:buFont typeface="Arial"/>
              <a:buAutoNum type="arabicPeriod"/>
              <a:tabLst/>
              <a:defRPr/>
            </a:pPr>
            <a:r>
              <a:rPr lang="en-US" sz="3636" b="1" dirty="0" smtClean="0">
                <a:latin typeface="Arial"/>
                <a:cs typeface="Arial"/>
              </a:rPr>
              <a:t>Following the decision in </a:t>
            </a:r>
            <a:r>
              <a:rPr lang="en-US" sz="3636" b="1" dirty="0" err="1" smtClean="0">
                <a:latin typeface="Arial"/>
                <a:cs typeface="Arial"/>
              </a:rPr>
              <a:t>Gilks</a:t>
            </a:r>
            <a:r>
              <a:rPr lang="en-US" sz="3636" b="1" dirty="0" smtClean="0">
                <a:latin typeface="Arial"/>
                <a:cs typeface="Arial"/>
              </a:rPr>
              <a:t> how would you defend Robin in Court?</a:t>
            </a:r>
            <a:endParaRPr kumimoji="0" lang="en-US" sz="3636" b="1" i="0" u="none" strike="noStrike" kern="1200" cap="none" spc="0" normalizeH="0" baseline="0" noProof="0" dirty="0" smtClean="0">
              <a:ln>
                <a:noFill/>
              </a:ln>
              <a:solidFill>
                <a:schemeClr val="tx1"/>
              </a:solidFill>
              <a:effectLst/>
              <a:uLnTx/>
              <a:uFillTx/>
              <a:latin typeface="Arial"/>
              <a:ea typeface="+mn-ea"/>
              <a:cs typeface="Arial"/>
            </a:endParaRPr>
          </a:p>
          <a:p>
            <a:pPr marL="0" marR="0" lvl="0" indent="0" defTabSz="457200" rtl="0" eaLnBrk="1" fontAlgn="auto" latinLnBrk="0" hangingPunct="1">
              <a:lnSpc>
                <a:spcPct val="120000"/>
              </a:lnSpc>
              <a:spcBef>
                <a:spcPts val="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1"/>
              </a:solidFill>
              <a:effectLst/>
              <a:uLnTx/>
              <a:uFillTx/>
              <a:latin typeface="Arial"/>
              <a:ea typeface="+mn-ea"/>
              <a:cs typeface="Arial"/>
            </a:endParaRPr>
          </a:p>
        </p:txBody>
      </p:sp>
      <p:pic>
        <p:nvPicPr>
          <p:cNvPr id="11" name="Picture 10" descr="russell_crowe_in_robin_hood-other.jpg"/>
          <p:cNvPicPr>
            <a:picLocks noChangeAspect="1"/>
          </p:cNvPicPr>
          <p:nvPr/>
        </p:nvPicPr>
        <p:blipFill>
          <a:blip r:embed="rId3"/>
          <a:stretch>
            <a:fillRect/>
          </a:stretch>
        </p:blipFill>
        <p:spPr>
          <a:xfrm>
            <a:off x="4167810" y="2386210"/>
            <a:ext cx="4437878" cy="316991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 Problems</a:t>
            </a:r>
            <a:endParaRPr lang="en-US" dirty="0"/>
          </a:p>
        </p:txBody>
      </p:sp>
      <p:sp>
        <p:nvSpPr>
          <p:cNvPr id="3" name="Slide Number Placeholder 2"/>
          <p:cNvSpPr>
            <a:spLocks noGrp="1"/>
          </p:cNvSpPr>
          <p:nvPr>
            <p:ph type="sldNum" sz="quarter" idx="12"/>
          </p:nvPr>
        </p:nvSpPr>
        <p:spPr/>
        <p:txBody>
          <a:bodyPr/>
          <a:lstStyle/>
          <a:p>
            <a:fld id="{E10A3E1A-1939-0A48-9807-767E09734AC5}" type="slidenum">
              <a:rPr lang="en-US" smtClean="0"/>
              <a:pPr/>
              <a:t>17</a:t>
            </a:fld>
            <a:endParaRPr lang="en-US"/>
          </a:p>
        </p:txBody>
      </p:sp>
      <p:sp>
        <p:nvSpPr>
          <p:cNvPr id="22" name="Text Box 4"/>
          <p:cNvSpPr txBox="1">
            <a:spLocks noChangeArrowheads="1"/>
          </p:cNvSpPr>
          <p:nvPr/>
        </p:nvSpPr>
        <p:spPr bwMode="auto">
          <a:xfrm>
            <a:off x="3605776" y="1965386"/>
            <a:ext cx="5253730" cy="4092499"/>
          </a:xfrm>
          <a:prstGeom prst="rect">
            <a:avLst/>
          </a:prstGeom>
          <a:solidFill>
            <a:srgbClr val="1A7AAA">
              <a:alpha val="30000"/>
            </a:srgbClr>
          </a:solidFill>
          <a:ln w="12700" cap="flat" cmpd="sng" algn="ctr">
            <a:solidFill>
              <a:srgbClr val="DF6638"/>
            </a:solidFill>
            <a:prstDash val="solid"/>
            <a:miter lim="800000"/>
            <a:headEnd type="none" w="med" len="med"/>
            <a:tailEnd type="none" w="med" len="med"/>
          </a:ln>
        </p:spPr>
        <p:txBody>
          <a:bodyPr vert="horz" wrap="square" lIns="91440" tIns="91440" rIns="91440" bIns="91440" numCol="1" anchor="t" anchorCtr="0" compatLnSpc="1">
            <a:prstTxWarp prst="textNoShape">
              <a:avLst/>
            </a:prstTxWarp>
          </a:bodyPr>
          <a:lstStyle/>
          <a:p>
            <a:pPr marL="342900" marR="0" lvl="0" indent="-342900" defTabSz="914400" rtl="0" eaLnBrk="1" fontAlgn="base" latinLnBrk="0" hangingPunct="1">
              <a:lnSpc>
                <a:spcPct val="100000"/>
              </a:lnSpc>
              <a:spcBef>
                <a:spcPct val="0"/>
              </a:spcBef>
              <a:spcAft>
                <a:spcPct val="0"/>
              </a:spcAft>
              <a:buClrTx/>
              <a:buSzTx/>
              <a:buAutoNum type="arabicPeriod"/>
              <a:tabLst/>
            </a:pPr>
            <a:r>
              <a:rPr kumimoji="0" lang="en-US" b="1" u="none" strike="noStrike" cap="none" normalizeH="0" baseline="0" dirty="0" smtClean="0">
                <a:ln>
                  <a:noFill/>
                </a:ln>
                <a:solidFill>
                  <a:schemeClr val="tx1"/>
                </a:solidFill>
                <a:effectLst/>
                <a:latin typeface="Arial"/>
                <a:ea typeface="Times New Roman" charset="0"/>
                <a:cs typeface="Arial"/>
              </a:rPr>
              <a:t>Section 2 is a NEGATIVE test (i.e. it says what is not dishonest)</a:t>
            </a:r>
          </a:p>
          <a:p>
            <a:pPr marL="342900" marR="0" lvl="0" indent="-342900" defTabSz="914400" rtl="0" eaLnBrk="1" fontAlgn="base" latinLnBrk="0" hangingPunct="1">
              <a:lnSpc>
                <a:spcPct val="100000"/>
              </a:lnSpc>
              <a:spcBef>
                <a:spcPct val="0"/>
              </a:spcBef>
              <a:spcAft>
                <a:spcPct val="0"/>
              </a:spcAft>
              <a:buClrTx/>
              <a:buSzTx/>
              <a:buAutoNum type="arabicPeriod"/>
              <a:tabLst/>
            </a:pPr>
            <a:endParaRPr lang="en-US" b="1" dirty="0" smtClean="0">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AutoNum type="arabicPeriod"/>
              <a:tabLst/>
            </a:pPr>
            <a:r>
              <a:rPr kumimoji="0" lang="en-US" b="1" u="none" strike="noStrike" cap="none" normalizeH="0" baseline="0" dirty="0" smtClean="0">
                <a:ln>
                  <a:noFill/>
                </a:ln>
                <a:solidFill>
                  <a:schemeClr val="tx1"/>
                </a:solidFill>
                <a:effectLst/>
                <a:latin typeface="Arial"/>
                <a:ea typeface="Times New Roman" charset="0"/>
                <a:cs typeface="Arial"/>
              </a:rPr>
              <a:t>The three exceptions are a subjective test: no requirement that D’s belief is reasonably held</a:t>
            </a:r>
          </a:p>
          <a:p>
            <a:pPr marL="342900" marR="0" lvl="0" indent="-342900" defTabSz="914400" rtl="0" eaLnBrk="1" fontAlgn="base" latinLnBrk="0" hangingPunct="1">
              <a:lnSpc>
                <a:spcPct val="100000"/>
              </a:lnSpc>
              <a:spcBef>
                <a:spcPct val="0"/>
              </a:spcBef>
              <a:spcAft>
                <a:spcPct val="0"/>
              </a:spcAft>
              <a:buClrTx/>
              <a:buSzTx/>
              <a:buAutoNum type="arabicPeriod"/>
              <a:tabLst/>
            </a:pPr>
            <a:endParaRPr lang="en-US" b="1" dirty="0" smtClean="0">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AutoNum type="arabicPeriod"/>
              <a:tabLst/>
            </a:pPr>
            <a:r>
              <a:rPr kumimoji="0" lang="en-US" b="1" u="none" strike="noStrike" cap="none" normalizeH="0" baseline="0" dirty="0" smtClean="0">
                <a:ln>
                  <a:noFill/>
                </a:ln>
                <a:solidFill>
                  <a:schemeClr val="tx1"/>
                </a:solidFill>
                <a:effectLst/>
                <a:latin typeface="Arial"/>
                <a:ea typeface="Times New Roman" charset="0"/>
                <a:cs typeface="Arial"/>
              </a:rPr>
              <a:t>Question of dishonesty must</a:t>
            </a:r>
            <a:r>
              <a:rPr kumimoji="0" lang="en-US" b="1" u="none" strike="noStrike" cap="none" normalizeH="0" dirty="0" smtClean="0">
                <a:ln>
                  <a:noFill/>
                </a:ln>
                <a:solidFill>
                  <a:schemeClr val="tx1"/>
                </a:solidFill>
                <a:effectLst/>
                <a:latin typeface="Arial"/>
                <a:ea typeface="Times New Roman" charset="0"/>
                <a:cs typeface="Arial"/>
              </a:rPr>
              <a:t> be left for the jury to decide</a:t>
            </a:r>
          </a:p>
          <a:p>
            <a:pPr marL="342900" marR="0" lvl="0" indent="-342900" defTabSz="914400" rtl="0" eaLnBrk="1" fontAlgn="base" latinLnBrk="0" hangingPunct="1">
              <a:lnSpc>
                <a:spcPct val="100000"/>
              </a:lnSpc>
              <a:spcBef>
                <a:spcPct val="0"/>
              </a:spcBef>
              <a:spcAft>
                <a:spcPct val="0"/>
              </a:spcAft>
              <a:buClrTx/>
              <a:buSzTx/>
              <a:buAutoNum type="arabicPeriod"/>
              <a:tabLst/>
            </a:pPr>
            <a:endParaRPr lang="en-US" b="1" baseline="0" dirty="0" smtClean="0">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AutoNum type="arabicPeriod"/>
              <a:tabLst/>
            </a:pPr>
            <a:r>
              <a:rPr kumimoji="0" lang="en-US" b="1" u="none" strike="noStrike" cap="none" normalizeH="0" dirty="0" smtClean="0">
                <a:ln>
                  <a:noFill/>
                </a:ln>
                <a:solidFill>
                  <a:schemeClr val="tx1"/>
                </a:solidFill>
                <a:effectLst/>
                <a:latin typeface="Arial"/>
                <a:ea typeface="Times New Roman" charset="0"/>
                <a:cs typeface="Arial"/>
              </a:rPr>
              <a:t>Often D’s claim they have not been dishonest</a:t>
            </a:r>
          </a:p>
          <a:p>
            <a:pPr marL="342900" marR="0" lvl="0" indent="-342900" defTabSz="914400" rtl="0" eaLnBrk="1" fontAlgn="base" latinLnBrk="0" hangingPunct="1">
              <a:lnSpc>
                <a:spcPct val="100000"/>
              </a:lnSpc>
              <a:spcBef>
                <a:spcPct val="0"/>
              </a:spcBef>
              <a:spcAft>
                <a:spcPct val="0"/>
              </a:spcAft>
              <a:buClrTx/>
              <a:buSzTx/>
              <a:buAutoNum type="arabicPeriod"/>
              <a:tabLst/>
            </a:pPr>
            <a:endParaRPr lang="en-US" b="1" baseline="0" dirty="0" smtClean="0">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AutoNum type="arabicPeriod"/>
              <a:tabLst/>
            </a:pPr>
            <a:r>
              <a:rPr kumimoji="0" lang="en-US" b="1" u="none" strike="noStrike" cap="none" normalizeH="0" dirty="0" smtClean="0">
                <a:ln>
                  <a:noFill/>
                </a:ln>
                <a:solidFill>
                  <a:schemeClr val="tx1"/>
                </a:solidFill>
                <a:effectLst/>
                <a:latin typeface="Arial"/>
                <a:ea typeface="Times New Roman" charset="0"/>
                <a:cs typeface="Arial"/>
              </a:rPr>
              <a:t>No standard test</a:t>
            </a:r>
          </a:p>
          <a:p>
            <a:pPr marL="342900" marR="0" lvl="0" indent="-342900" defTabSz="914400" rtl="0" eaLnBrk="1" fontAlgn="base" latinLnBrk="0" hangingPunct="1">
              <a:lnSpc>
                <a:spcPct val="100000"/>
              </a:lnSpc>
              <a:spcBef>
                <a:spcPct val="0"/>
              </a:spcBef>
              <a:spcAft>
                <a:spcPct val="0"/>
              </a:spcAft>
              <a:buClrTx/>
              <a:buSzTx/>
              <a:tabLst/>
            </a:pPr>
            <a:endParaRPr kumimoji="0" lang="en-US" b="1" u="none" strike="noStrike" cap="none" normalizeH="0" baseline="0" dirty="0" smtClean="0">
              <a:ln>
                <a:noFill/>
              </a:ln>
              <a:solidFill>
                <a:schemeClr val="tx1"/>
              </a:solidFill>
              <a:effectLst/>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AutoNum type="arabicPeriod"/>
              <a:tabLst/>
            </a:pPr>
            <a:endParaRPr lang="en-US" b="1" dirty="0" smtClean="0">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AutoNum type="arabicPeriod"/>
              <a:tabLst/>
            </a:pPr>
            <a:endParaRPr kumimoji="0" lang="en-US" b="1" u="none" strike="noStrike" cap="none" normalizeH="0" baseline="0" dirty="0" smtClean="0">
              <a:ln>
                <a:noFill/>
              </a:ln>
              <a:solidFill>
                <a:schemeClr val="tx1"/>
              </a:solidFill>
              <a:effectLst/>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AutoNum type="arabicPeriod"/>
              <a:tabLst/>
            </a:pPr>
            <a:endParaRPr lang="en-US" b="1" dirty="0" smtClean="0">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AutoNum type="arabicPeriod"/>
              <a:tabLst/>
            </a:pPr>
            <a:endParaRPr kumimoji="0" lang="en-US" b="1" u="none" strike="noStrike" cap="none" normalizeH="0" baseline="0" dirty="0" smtClean="0">
              <a:ln>
                <a:noFill/>
              </a:ln>
              <a:solidFill>
                <a:schemeClr val="tx1"/>
              </a:solidFill>
              <a:effectLst/>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AutoNum type="arabicPeriod"/>
              <a:tabLst/>
            </a:pPr>
            <a:endParaRPr lang="en-US" b="1" dirty="0" smtClean="0">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AutoNum type="arabicPeriod"/>
              <a:tabLst/>
            </a:pPr>
            <a:endParaRPr kumimoji="0" lang="en-US" b="1" u="none" strike="noStrike" cap="none" normalizeH="0" baseline="0" dirty="0" smtClean="0">
              <a:ln>
                <a:noFill/>
              </a:ln>
              <a:solidFill>
                <a:schemeClr val="tx1"/>
              </a:solidFill>
              <a:effectLst/>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AutoNum type="arabicPeriod"/>
              <a:tabLst/>
            </a:pPr>
            <a:endParaRPr lang="en-US" b="1" dirty="0" smtClean="0">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AutoNum type="arabicPeriod"/>
              <a:tabLst/>
            </a:pPr>
            <a:endParaRPr kumimoji="0" lang="en-US" b="1" u="none" strike="noStrike" cap="none" normalizeH="0" baseline="0" dirty="0" smtClean="0">
              <a:ln>
                <a:noFill/>
              </a:ln>
              <a:solidFill>
                <a:schemeClr val="tx1"/>
              </a:solidFill>
              <a:effectLst/>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AutoNum type="arabicPeriod"/>
              <a:tabLst/>
            </a:pPr>
            <a:endParaRPr lang="en-US" b="1" dirty="0" smtClean="0">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AutoNum type="arabicPeriod"/>
              <a:tabLst/>
            </a:pPr>
            <a:endParaRPr lang="en-US" dirty="0" smtClean="0">
              <a:latin typeface="Arial"/>
              <a:ea typeface="Times New Roman" charset="0"/>
              <a:cs typeface="Arial"/>
            </a:endParaRP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pPr>
            <a:endParaRPr lang="en-US" dirty="0" smtClean="0">
              <a:latin typeface="Arial"/>
              <a:ea typeface="Times New Roman" charset="0"/>
              <a:cs typeface="Arial"/>
            </a:endParaRPr>
          </a:p>
        </p:txBody>
      </p:sp>
      <p:pic>
        <p:nvPicPr>
          <p:cNvPr id="6" name="Picture 5" descr="piggy-bank-with-iou-note-008.jpg"/>
          <p:cNvPicPr>
            <a:picLocks noChangeAspect="1"/>
          </p:cNvPicPr>
          <p:nvPr/>
        </p:nvPicPr>
        <p:blipFill>
          <a:blip r:embed="rId3"/>
          <a:stretch>
            <a:fillRect/>
          </a:stretch>
        </p:blipFill>
        <p:spPr>
          <a:xfrm>
            <a:off x="161975" y="2912164"/>
            <a:ext cx="3222828" cy="193369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 last word – R </a:t>
            </a:r>
            <a:r>
              <a:rPr lang="en-US" dirty="0" err="1" smtClean="0"/>
              <a:t>v</a:t>
            </a:r>
            <a:r>
              <a:rPr lang="en-US" dirty="0" smtClean="0"/>
              <a:t> </a:t>
            </a:r>
            <a:r>
              <a:rPr lang="en-US" dirty="0" err="1" smtClean="0"/>
              <a:t>Ghosh</a:t>
            </a:r>
            <a:endParaRPr lang="en-US" dirty="0"/>
          </a:p>
        </p:txBody>
      </p:sp>
      <p:sp>
        <p:nvSpPr>
          <p:cNvPr id="3" name="Slide Number Placeholder 2"/>
          <p:cNvSpPr>
            <a:spLocks noGrp="1"/>
          </p:cNvSpPr>
          <p:nvPr>
            <p:ph type="sldNum" sz="quarter" idx="12"/>
          </p:nvPr>
        </p:nvSpPr>
        <p:spPr/>
        <p:txBody>
          <a:bodyPr/>
          <a:lstStyle/>
          <a:p>
            <a:fld id="{E10A3E1A-1939-0A48-9807-767E09734AC5}" type="slidenum">
              <a:rPr lang="en-US" smtClean="0"/>
              <a:pPr/>
              <a:t>18</a:t>
            </a:fld>
            <a:endParaRPr lang="en-US"/>
          </a:p>
        </p:txBody>
      </p:sp>
      <p:sp>
        <p:nvSpPr>
          <p:cNvPr id="22" name="Text Box 4"/>
          <p:cNvSpPr txBox="1">
            <a:spLocks noChangeArrowheads="1"/>
          </p:cNvSpPr>
          <p:nvPr/>
        </p:nvSpPr>
        <p:spPr bwMode="auto">
          <a:xfrm>
            <a:off x="4403397" y="1965386"/>
            <a:ext cx="4456110" cy="4318757"/>
          </a:xfrm>
          <a:prstGeom prst="rect">
            <a:avLst/>
          </a:prstGeom>
          <a:solidFill>
            <a:srgbClr val="1A7AAA">
              <a:alpha val="30000"/>
            </a:srgbClr>
          </a:solidFill>
          <a:ln w="12700" cap="flat" cmpd="sng" algn="ctr">
            <a:solidFill>
              <a:srgbClr val="DF6638"/>
            </a:solidFill>
            <a:prstDash val="solid"/>
            <a:miter lim="800000"/>
            <a:headEnd type="none" w="med" len="med"/>
            <a:tailEnd type="none" w="med" len="med"/>
          </a:ln>
        </p:spPr>
        <p:txBody>
          <a:bodyPr vert="horz" wrap="square" lIns="91440" tIns="91440" rIns="91440" bIns="91440" numCol="1" anchor="t" anchorCtr="0" compatLnSpc="1">
            <a:prstTxWarp prst="textNoShape">
              <a:avLst/>
            </a:prstTxWarp>
          </a:bodyPr>
          <a:lstStyle/>
          <a:p>
            <a:pPr marL="342900" marR="0" lvl="0" indent="-342900" algn="ctr" defTabSz="914400" rtl="0" eaLnBrk="1" fontAlgn="base" latinLnBrk="0" hangingPunct="1">
              <a:lnSpc>
                <a:spcPct val="100000"/>
              </a:lnSpc>
              <a:spcBef>
                <a:spcPct val="0"/>
              </a:spcBef>
              <a:spcAft>
                <a:spcPct val="0"/>
              </a:spcAft>
              <a:buClrTx/>
              <a:buSzTx/>
              <a:tabLst/>
            </a:pPr>
            <a:r>
              <a:rPr kumimoji="0" lang="en-US" b="1" u="none" strike="noStrike" cap="none" normalizeH="0" baseline="0" dirty="0" smtClean="0">
                <a:ln>
                  <a:noFill/>
                </a:ln>
                <a:solidFill>
                  <a:schemeClr val="tx1"/>
                </a:solidFill>
                <a:effectLst/>
                <a:latin typeface="Arial"/>
                <a:ea typeface="Times New Roman" charset="0"/>
                <a:cs typeface="Arial"/>
              </a:rPr>
              <a:t>R</a:t>
            </a:r>
            <a:r>
              <a:rPr kumimoji="0" lang="en-US" b="1" u="none" strike="noStrike" cap="none" normalizeH="0" dirty="0" smtClean="0">
                <a:ln>
                  <a:noFill/>
                </a:ln>
                <a:solidFill>
                  <a:schemeClr val="tx1"/>
                </a:solidFill>
                <a:effectLst/>
                <a:latin typeface="Arial"/>
                <a:ea typeface="Times New Roman" charset="0"/>
                <a:cs typeface="Arial"/>
              </a:rPr>
              <a:t> </a:t>
            </a:r>
            <a:r>
              <a:rPr kumimoji="0" lang="en-US" b="1" u="none" strike="noStrike" cap="none" normalizeH="0" dirty="0" err="1" smtClean="0">
                <a:ln>
                  <a:noFill/>
                </a:ln>
                <a:solidFill>
                  <a:schemeClr val="tx1"/>
                </a:solidFill>
                <a:effectLst/>
                <a:latin typeface="Arial"/>
                <a:ea typeface="Times New Roman" charset="0"/>
                <a:cs typeface="Arial"/>
              </a:rPr>
              <a:t>v</a:t>
            </a:r>
            <a:r>
              <a:rPr kumimoji="0" lang="en-US" b="1" u="none" strike="noStrike" cap="none" normalizeH="0" dirty="0" smtClean="0">
                <a:ln>
                  <a:noFill/>
                </a:ln>
                <a:solidFill>
                  <a:schemeClr val="tx1"/>
                </a:solidFill>
                <a:effectLst/>
                <a:latin typeface="Arial"/>
                <a:ea typeface="Times New Roman" charset="0"/>
                <a:cs typeface="Arial"/>
              </a:rPr>
              <a:t> </a:t>
            </a:r>
            <a:r>
              <a:rPr kumimoji="0" lang="en-US" b="1" u="none" strike="noStrike" cap="none" normalizeH="0" dirty="0" err="1" smtClean="0">
                <a:ln>
                  <a:noFill/>
                </a:ln>
                <a:solidFill>
                  <a:schemeClr val="tx1"/>
                </a:solidFill>
                <a:effectLst/>
                <a:latin typeface="Arial"/>
                <a:ea typeface="Times New Roman" charset="0"/>
                <a:cs typeface="Arial"/>
              </a:rPr>
              <a:t>Ghosh</a:t>
            </a:r>
            <a:r>
              <a:rPr kumimoji="0" lang="en-US" b="1" u="none" strike="noStrike" cap="none" normalizeH="0" dirty="0" smtClean="0">
                <a:ln>
                  <a:noFill/>
                </a:ln>
                <a:solidFill>
                  <a:schemeClr val="tx1"/>
                </a:solidFill>
                <a:effectLst/>
                <a:latin typeface="Arial"/>
                <a:ea typeface="Times New Roman" charset="0"/>
                <a:cs typeface="Arial"/>
              </a:rPr>
              <a:t> (1982)</a:t>
            </a:r>
            <a:endParaRPr kumimoji="0" lang="en-US" b="1" u="none" strike="noStrike" cap="none" normalizeH="0" dirty="0" smtClean="0">
              <a:ln>
                <a:noFill/>
              </a:ln>
              <a:solidFill>
                <a:schemeClr val="tx1"/>
              </a:solidFill>
              <a:effectLst/>
              <a:latin typeface="Arial"/>
              <a:ea typeface="Times New Roman" charset="0"/>
              <a:cs typeface="Arial"/>
            </a:endParaRPr>
          </a:p>
          <a:p>
            <a:pPr marL="342900" marR="0" lvl="0" indent="-342900" algn="ctr" defTabSz="914400" rtl="0" eaLnBrk="1" fontAlgn="base" latinLnBrk="0" hangingPunct="1">
              <a:lnSpc>
                <a:spcPct val="100000"/>
              </a:lnSpc>
              <a:spcBef>
                <a:spcPct val="0"/>
              </a:spcBef>
              <a:spcAft>
                <a:spcPct val="0"/>
              </a:spcAft>
              <a:buClrTx/>
              <a:buSzTx/>
              <a:tabLst/>
            </a:pPr>
            <a:endParaRPr lang="en-US" b="1" baseline="0" dirty="0" smtClean="0">
              <a:latin typeface="Arial"/>
              <a:ea typeface="Times New Roman" charset="0"/>
              <a:cs typeface="Arial"/>
            </a:endParaRP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pPr>
            <a:r>
              <a:rPr kumimoji="0" lang="en-US" u="none" strike="noStrike" cap="none" normalizeH="0" dirty="0" smtClean="0">
                <a:ln>
                  <a:noFill/>
                </a:ln>
                <a:solidFill>
                  <a:schemeClr val="tx1"/>
                </a:solidFill>
                <a:effectLst/>
                <a:latin typeface="Arial"/>
                <a:ea typeface="Times New Roman" charset="0"/>
                <a:cs typeface="Arial"/>
              </a:rPr>
              <a:t>Read the</a:t>
            </a:r>
            <a:r>
              <a:rPr kumimoji="0" lang="en-US" u="none" strike="noStrike" cap="none" normalizeH="0" dirty="0" smtClean="0">
                <a:ln>
                  <a:noFill/>
                </a:ln>
                <a:solidFill>
                  <a:schemeClr val="tx1"/>
                </a:solidFill>
                <a:effectLst/>
                <a:latin typeface="Arial"/>
                <a:ea typeface="Times New Roman" charset="0"/>
                <a:cs typeface="Arial"/>
              </a:rPr>
              <a:t> case extract:</a:t>
            </a:r>
            <a:endParaRPr lang="en-US" dirty="0" smtClean="0">
              <a:latin typeface="Arial"/>
              <a:ea typeface="Times New Roman" charset="0"/>
              <a:cs typeface="Arial"/>
            </a:endParaRP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pPr>
            <a:endParaRPr lang="en-US" baseline="0" dirty="0" smtClean="0">
              <a:latin typeface="Arial"/>
              <a:ea typeface="Times New Roman" charset="0"/>
              <a:cs typeface="Arial"/>
            </a:endParaRP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pPr>
            <a:r>
              <a:rPr lang="en-US" dirty="0" smtClean="0">
                <a:latin typeface="Arial"/>
                <a:ea typeface="Times New Roman" charset="0"/>
                <a:cs typeface="Arial"/>
              </a:rPr>
              <a:t>What are the facts of the case?</a:t>
            </a: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pPr>
            <a:endParaRPr lang="en-US" dirty="0" smtClean="0">
              <a:latin typeface="Arial"/>
              <a:ea typeface="Times New Roman" charset="0"/>
              <a:cs typeface="Arial"/>
            </a:endParaRP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pPr>
            <a:r>
              <a:rPr lang="en-US" dirty="0" smtClean="0">
                <a:latin typeface="Arial"/>
                <a:ea typeface="Times New Roman" charset="0"/>
                <a:cs typeface="Arial"/>
              </a:rPr>
              <a:t>What are the issues concerning subjectivity and objectivity?</a:t>
            </a: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pPr>
            <a:endParaRPr lang="en-US" dirty="0" smtClean="0">
              <a:latin typeface="Arial"/>
              <a:ea typeface="Times New Roman" charset="0"/>
              <a:cs typeface="Arial"/>
            </a:endParaRP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pPr>
            <a:r>
              <a:rPr lang="en-US" baseline="0" dirty="0" smtClean="0">
                <a:latin typeface="Arial"/>
                <a:ea typeface="Times New Roman" charset="0"/>
                <a:cs typeface="Arial"/>
              </a:rPr>
              <a:t>Why </a:t>
            </a:r>
            <a:r>
              <a:rPr lang="en-US" baseline="0" dirty="0" smtClean="0">
                <a:latin typeface="Arial"/>
                <a:ea typeface="Times New Roman" charset="0"/>
                <a:cs typeface="Arial"/>
              </a:rPr>
              <a:t>was</a:t>
            </a:r>
            <a:r>
              <a:rPr lang="en-US" baseline="0" dirty="0" smtClean="0">
                <a:latin typeface="Arial"/>
                <a:ea typeface="Times New Roman" charset="0"/>
                <a:cs typeface="Arial"/>
              </a:rPr>
              <a:t> </a:t>
            </a:r>
            <a:r>
              <a:rPr lang="en-US" dirty="0" err="1" smtClean="0">
                <a:latin typeface="Arial"/>
                <a:ea typeface="Times New Roman" charset="0"/>
                <a:cs typeface="Arial"/>
              </a:rPr>
              <a:t>Ghosh</a:t>
            </a:r>
            <a:r>
              <a:rPr lang="en-US" dirty="0" smtClean="0">
                <a:latin typeface="Arial"/>
                <a:ea typeface="Times New Roman" charset="0"/>
                <a:cs typeface="Arial"/>
              </a:rPr>
              <a:t> found </a:t>
            </a:r>
            <a:r>
              <a:rPr lang="en-US" dirty="0" smtClean="0">
                <a:latin typeface="Arial"/>
                <a:ea typeface="Times New Roman" charset="0"/>
                <a:cs typeface="Arial"/>
              </a:rPr>
              <a:t>guilty</a:t>
            </a:r>
            <a:r>
              <a:rPr lang="en-US" dirty="0" smtClean="0">
                <a:latin typeface="Arial"/>
                <a:ea typeface="Times New Roman" charset="0"/>
                <a:cs typeface="Arial"/>
              </a:rPr>
              <a:t>?</a:t>
            </a: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pPr>
            <a:endParaRPr lang="en-US" dirty="0" smtClean="0">
              <a:latin typeface="Arial"/>
              <a:ea typeface="Times New Roman" charset="0"/>
              <a:cs typeface="Arial"/>
            </a:endParaRP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pPr>
            <a:r>
              <a:rPr lang="en-US" dirty="0" smtClean="0">
                <a:latin typeface="Arial"/>
                <a:ea typeface="Times New Roman" charset="0"/>
                <a:cs typeface="Arial"/>
              </a:rPr>
              <a:t>What is the two stage </a:t>
            </a:r>
            <a:r>
              <a:rPr lang="en-US" dirty="0" err="1" smtClean="0">
                <a:latin typeface="Arial"/>
                <a:ea typeface="Times New Roman" charset="0"/>
                <a:cs typeface="Arial"/>
              </a:rPr>
              <a:t>Ghosh</a:t>
            </a:r>
            <a:r>
              <a:rPr lang="en-US" dirty="0" smtClean="0">
                <a:latin typeface="Arial"/>
                <a:ea typeface="Times New Roman" charset="0"/>
                <a:cs typeface="Arial"/>
              </a:rPr>
              <a:t> Test?</a:t>
            </a: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pPr>
            <a:endParaRPr lang="en-US" dirty="0" smtClean="0">
              <a:latin typeface="Arial"/>
              <a:ea typeface="Times New Roman" charset="0"/>
              <a:cs typeface="Arial"/>
            </a:endParaRP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pPr>
            <a:r>
              <a:rPr lang="en-US" dirty="0" smtClean="0">
                <a:latin typeface="Arial"/>
                <a:ea typeface="Times New Roman" charset="0"/>
                <a:cs typeface="Arial"/>
              </a:rPr>
              <a:t>Is dishonesty really an element of </a:t>
            </a:r>
            <a:r>
              <a:rPr lang="en-US" i="1" dirty="0" err="1" smtClean="0">
                <a:latin typeface="Arial"/>
                <a:ea typeface="Times New Roman" charset="0"/>
                <a:cs typeface="Arial"/>
              </a:rPr>
              <a:t>mens</a:t>
            </a:r>
            <a:r>
              <a:rPr lang="en-US" i="1" dirty="0" smtClean="0">
                <a:latin typeface="Arial"/>
                <a:ea typeface="Times New Roman" charset="0"/>
                <a:cs typeface="Arial"/>
              </a:rPr>
              <a:t> </a:t>
            </a:r>
            <a:r>
              <a:rPr lang="en-US" i="1" dirty="0" err="1" smtClean="0">
                <a:latin typeface="Arial"/>
                <a:ea typeface="Times New Roman" charset="0"/>
                <a:cs typeface="Arial"/>
              </a:rPr>
              <a:t>rea</a:t>
            </a:r>
            <a:r>
              <a:rPr lang="en-US" i="1" dirty="0" smtClean="0">
                <a:latin typeface="Arial"/>
                <a:ea typeface="Times New Roman" charset="0"/>
                <a:cs typeface="Arial"/>
              </a:rPr>
              <a:t> </a:t>
            </a:r>
            <a:r>
              <a:rPr lang="en-US" dirty="0" smtClean="0">
                <a:latin typeface="Arial"/>
                <a:ea typeface="Times New Roman" charset="0"/>
                <a:cs typeface="Arial"/>
              </a:rPr>
              <a:t>or a </a:t>
            </a:r>
            <a:r>
              <a:rPr lang="en-US" dirty="0" err="1" smtClean="0">
                <a:latin typeface="Arial"/>
                <a:ea typeface="Times New Roman" charset="0"/>
                <a:cs typeface="Arial"/>
              </a:rPr>
              <a:t>defence</a:t>
            </a:r>
            <a:r>
              <a:rPr lang="en-US" dirty="0" smtClean="0">
                <a:latin typeface="Arial"/>
                <a:ea typeface="Times New Roman" charset="0"/>
                <a:cs typeface="Arial"/>
              </a:rPr>
              <a:t>? </a:t>
            </a: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pPr>
            <a:endParaRPr lang="en-US" dirty="0" smtClean="0">
              <a:latin typeface="Arial"/>
              <a:ea typeface="Times New Roman" charset="0"/>
              <a:cs typeface="Arial"/>
            </a:endParaRPr>
          </a:p>
        </p:txBody>
      </p:sp>
      <p:pic>
        <p:nvPicPr>
          <p:cNvPr id="23" name="Picture 22" descr="Surgeons_at_Work.jpg"/>
          <p:cNvPicPr>
            <a:picLocks noChangeAspect="1"/>
          </p:cNvPicPr>
          <p:nvPr/>
        </p:nvPicPr>
        <p:blipFill>
          <a:blip r:embed="rId3"/>
          <a:stretch>
            <a:fillRect/>
          </a:stretch>
        </p:blipFill>
        <p:spPr>
          <a:xfrm>
            <a:off x="222989" y="2452348"/>
            <a:ext cx="4055512" cy="281520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0A3E1A-1939-0A48-9807-767E09734AC5}" type="slidenum">
              <a:rPr lang="en-US" smtClean="0"/>
              <a:pPr/>
              <a:t>19</a:t>
            </a:fld>
            <a:endParaRPr lang="en-US"/>
          </a:p>
        </p:txBody>
      </p:sp>
      <p:sp>
        <p:nvSpPr>
          <p:cNvPr id="4" name="Rounded Rectangle 3"/>
          <p:cNvSpPr/>
          <p:nvPr/>
        </p:nvSpPr>
        <p:spPr>
          <a:xfrm>
            <a:off x="196560" y="1013795"/>
            <a:ext cx="8724348" cy="5057594"/>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 name="Straight Connector 4"/>
          <p:cNvCxnSpPr/>
          <p:nvPr/>
        </p:nvCxnSpPr>
        <p:spPr>
          <a:xfrm>
            <a:off x="196560" y="1806814"/>
            <a:ext cx="872434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85857" y="1292027"/>
            <a:ext cx="8138325" cy="461665"/>
          </a:xfrm>
          <a:prstGeom prst="rect">
            <a:avLst/>
          </a:prstGeom>
          <a:noFill/>
        </p:spPr>
        <p:txBody>
          <a:bodyPr wrap="square" rtlCol="0">
            <a:spAutoFit/>
          </a:bodyPr>
          <a:lstStyle/>
          <a:p>
            <a:pPr lvl="0">
              <a:spcBef>
                <a:spcPct val="0"/>
              </a:spcBef>
              <a:defRPr/>
            </a:pPr>
            <a:r>
              <a:rPr lang="en-US" sz="2400" dirty="0" smtClean="0">
                <a:latin typeface="Arial Narrow"/>
                <a:cs typeface="Arial Narrow"/>
              </a:rPr>
              <a:t>R </a:t>
            </a:r>
            <a:r>
              <a:rPr lang="en-US" sz="2400" dirty="0" err="1" smtClean="0">
                <a:latin typeface="Arial Narrow"/>
                <a:cs typeface="Arial Narrow"/>
              </a:rPr>
              <a:t>v</a:t>
            </a:r>
            <a:r>
              <a:rPr lang="en-US" sz="2400" dirty="0" smtClean="0">
                <a:latin typeface="Arial Narrow"/>
                <a:cs typeface="Arial Narrow"/>
              </a:rPr>
              <a:t> </a:t>
            </a:r>
            <a:r>
              <a:rPr lang="en-US" sz="2400" dirty="0" err="1" smtClean="0">
                <a:latin typeface="Arial Narrow"/>
                <a:cs typeface="Arial Narrow"/>
              </a:rPr>
              <a:t>Ghosh</a:t>
            </a:r>
            <a:r>
              <a:rPr lang="en-US" sz="2400" dirty="0" smtClean="0">
                <a:latin typeface="Arial Narrow"/>
                <a:cs typeface="Arial Narrow"/>
              </a:rPr>
              <a:t> [1982] 3 WLR 110 Court of Appeal</a:t>
            </a:r>
            <a:endParaRPr lang="en-US" sz="2400" dirty="0">
              <a:latin typeface="Arial Narrow"/>
              <a:cs typeface="Arial Narrow"/>
            </a:endParaRPr>
          </a:p>
        </p:txBody>
      </p:sp>
      <p:sp>
        <p:nvSpPr>
          <p:cNvPr id="7" name="TextBox 6"/>
          <p:cNvSpPr txBox="1"/>
          <p:nvPr/>
        </p:nvSpPr>
        <p:spPr>
          <a:xfrm>
            <a:off x="332019" y="1942235"/>
            <a:ext cx="8507976" cy="3539430"/>
          </a:xfrm>
          <a:prstGeom prst="rect">
            <a:avLst/>
          </a:prstGeom>
          <a:noFill/>
        </p:spPr>
        <p:txBody>
          <a:bodyPr wrap="square" rtlCol="0">
            <a:spAutoFit/>
          </a:bodyPr>
          <a:lstStyle/>
          <a:p>
            <a:pPr>
              <a:spcBef>
                <a:spcPct val="50000"/>
              </a:spcBef>
            </a:pPr>
            <a:r>
              <a:rPr lang="en-US" sz="1600" dirty="0" smtClean="0"/>
              <a:t>The appellant was a surgeon who claimed money in respect of operations which he had not carried out. He argued his actions were not dishonest as the same sums were legitimately due to him for consultancy fees. The jury convicted and he appealed.</a:t>
            </a:r>
            <a:r>
              <a:rPr lang="en-US" sz="1600" dirty="0" smtClean="0"/>
              <a:t/>
            </a:r>
            <a:br>
              <a:rPr lang="en-US" sz="1600" dirty="0" smtClean="0"/>
            </a:br>
            <a:endParaRPr lang="en-US" sz="1600" b="1" dirty="0" smtClean="0">
              <a:cs typeface="Arial"/>
            </a:endParaRPr>
          </a:p>
          <a:p>
            <a:r>
              <a:rPr lang="en-US" sz="1600" b="1" dirty="0" smtClean="0"/>
              <a:t>Held:</a:t>
            </a:r>
            <a:r>
              <a:rPr lang="en-US" sz="1600" b="1" dirty="0" smtClean="0"/>
              <a:t> </a:t>
            </a:r>
            <a:r>
              <a:rPr lang="en-US" sz="1600" dirty="0" smtClean="0"/>
              <a:t>His conviction was upheld. The test for determining dishonesty:</a:t>
            </a:r>
            <a:br>
              <a:rPr lang="en-US" sz="1600" dirty="0" smtClean="0"/>
            </a:br>
            <a:r>
              <a:rPr lang="en-US" sz="1600" dirty="0" smtClean="0"/>
              <a:t/>
            </a:r>
            <a:br>
              <a:rPr lang="en-US" sz="1600" dirty="0" smtClean="0"/>
            </a:br>
            <a:r>
              <a:rPr lang="en-US" sz="1600" dirty="0" smtClean="0"/>
              <a:t>Lord Lane CJ</a:t>
            </a:r>
            <a:r>
              <a:rPr lang="en-US" sz="1600" dirty="0" smtClean="0"/>
              <a:t/>
            </a:r>
            <a:br>
              <a:rPr lang="en-US" sz="1600" dirty="0" smtClean="0"/>
            </a:br>
            <a:r>
              <a:rPr lang="en-US" sz="1600" dirty="0" smtClean="0"/>
              <a:t>"</a:t>
            </a:r>
            <a:r>
              <a:rPr lang="en-US" sz="1600" dirty="0" smtClean="0"/>
              <a:t>In determining whether the prosecution has proved that the defendant was acting dishonestly, a jury must first of all decide whether according to the ordinary standards of reasonable and honest people what was done was dishonest. If it was not dishonest by those standards, that is the end of the matter and the prosecution fails</a:t>
            </a:r>
            <a:r>
              <a:rPr lang="en-US" sz="1600" dirty="0" smtClean="0"/>
              <a:t>.</a:t>
            </a:r>
          </a:p>
          <a:p>
            <a:r>
              <a:rPr lang="en-US" sz="1600" dirty="0" smtClean="0"/>
              <a:t/>
            </a:r>
            <a:br>
              <a:rPr lang="en-US" sz="1600" dirty="0" smtClean="0"/>
            </a:br>
            <a:r>
              <a:rPr lang="en-US" sz="1600" dirty="0" smtClean="0"/>
              <a:t>If it was dishonest by those standards, then the jury must consider whether the defendant himself must have </a:t>
            </a:r>
            <a:r>
              <a:rPr lang="en-US" sz="1600" dirty="0" err="1" smtClean="0"/>
              <a:t>realised</a:t>
            </a:r>
            <a:r>
              <a:rPr lang="en-US" sz="1600" dirty="0" smtClean="0"/>
              <a:t> that what he was doing was by those standards dishonest."</a:t>
            </a:r>
            <a:endParaRPr lang="en-US" sz="1600"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a:t>
            </a:r>
            <a:endParaRPr lang="en-US" dirty="0"/>
          </a:p>
        </p:txBody>
      </p:sp>
      <p:sp>
        <p:nvSpPr>
          <p:cNvPr id="4" name="Slide Number Placeholder 3"/>
          <p:cNvSpPr>
            <a:spLocks noGrp="1"/>
          </p:cNvSpPr>
          <p:nvPr>
            <p:ph type="sldNum" sz="quarter" idx="12"/>
          </p:nvPr>
        </p:nvSpPr>
        <p:spPr/>
        <p:txBody>
          <a:bodyPr/>
          <a:lstStyle/>
          <a:p>
            <a:fld id="{E10A3E1A-1939-0A48-9807-767E09734AC5}" type="slidenum">
              <a:rPr lang="en-US" smtClean="0"/>
              <a:pPr/>
              <a:t>2</a:t>
            </a:fld>
            <a:endParaRPr lang="en-US"/>
          </a:p>
        </p:txBody>
      </p:sp>
      <p:sp>
        <p:nvSpPr>
          <p:cNvPr id="6" name="Content Placeholder 2"/>
          <p:cNvSpPr>
            <a:spLocks noGrp="1"/>
          </p:cNvSpPr>
          <p:nvPr>
            <p:ph idx="1"/>
          </p:nvPr>
        </p:nvSpPr>
        <p:spPr>
          <a:xfrm>
            <a:off x="5999894" y="1663367"/>
            <a:ext cx="2971828" cy="4153661"/>
          </a:xfrm>
          <a:solidFill>
            <a:srgbClr val="0080B9">
              <a:alpha val="30000"/>
            </a:srgbClr>
          </a:solidFill>
          <a:ln>
            <a:solidFill>
              <a:srgbClr val="A8451C"/>
            </a:solidFill>
          </a:ln>
        </p:spPr>
        <p:txBody>
          <a:bodyPr>
            <a:normAutofit fontScale="47500" lnSpcReduction="20000"/>
          </a:bodyPr>
          <a:lstStyle/>
          <a:p>
            <a:pPr marL="0" indent="0">
              <a:lnSpc>
                <a:spcPct val="120000"/>
              </a:lnSpc>
              <a:spcBef>
                <a:spcPts val="0"/>
              </a:spcBef>
              <a:buNone/>
              <a:defRPr/>
            </a:pPr>
            <a:r>
              <a:rPr lang="en-US" sz="4000" dirty="0" smtClean="0"/>
              <a:t>Look at the</a:t>
            </a:r>
            <a:r>
              <a:rPr lang="en-US" sz="4000" dirty="0" smtClean="0"/>
              <a:t> ten different scenarios and answer the four questions below:</a:t>
            </a:r>
          </a:p>
          <a:p>
            <a:pPr marL="0" indent="0">
              <a:lnSpc>
                <a:spcPct val="120000"/>
              </a:lnSpc>
              <a:spcBef>
                <a:spcPts val="0"/>
              </a:spcBef>
              <a:buNone/>
              <a:defRPr/>
            </a:pPr>
            <a:endParaRPr lang="en-US" sz="4000" dirty="0" smtClean="0"/>
          </a:p>
          <a:p>
            <a:pPr marL="291600" indent="-291600">
              <a:lnSpc>
                <a:spcPct val="120000"/>
              </a:lnSpc>
              <a:spcBef>
                <a:spcPts val="0"/>
              </a:spcBef>
              <a:buFont typeface="+mj-lt"/>
              <a:buAutoNum type="arabicPeriod"/>
              <a:defRPr/>
            </a:pPr>
            <a:r>
              <a:rPr lang="en-US" sz="3600" dirty="0" smtClean="0"/>
              <a:t>Would you do </a:t>
            </a:r>
            <a:r>
              <a:rPr lang="en-US" sz="3600" dirty="0" smtClean="0"/>
              <a:t>an</a:t>
            </a:r>
            <a:r>
              <a:rPr lang="en-US" sz="3600" dirty="0" smtClean="0"/>
              <a:t>y of these things: do you think are OK to do?</a:t>
            </a:r>
          </a:p>
          <a:p>
            <a:pPr marL="291600" indent="-291600">
              <a:lnSpc>
                <a:spcPct val="120000"/>
              </a:lnSpc>
              <a:spcBef>
                <a:spcPts val="0"/>
              </a:spcBef>
              <a:buFont typeface="+mj-lt"/>
              <a:buAutoNum type="arabicPeriod"/>
              <a:defRPr/>
            </a:pPr>
            <a:r>
              <a:rPr lang="en-US" sz="3600" dirty="0" smtClean="0"/>
              <a:t>Why did you decide the way you did? </a:t>
            </a:r>
          </a:p>
          <a:p>
            <a:pPr marL="291600" indent="-291600">
              <a:lnSpc>
                <a:spcPct val="120000"/>
              </a:lnSpc>
              <a:spcBef>
                <a:spcPts val="0"/>
              </a:spcBef>
              <a:buFont typeface="+mj-lt"/>
              <a:buAutoNum type="arabicPeriod"/>
              <a:defRPr/>
            </a:pPr>
            <a:r>
              <a:rPr lang="en-US" sz="3600" dirty="0" smtClean="0"/>
              <a:t>Can you think what we mean by the word dishonest?</a:t>
            </a:r>
          </a:p>
          <a:p>
            <a:pPr marL="291600" indent="-291600">
              <a:lnSpc>
                <a:spcPct val="120000"/>
              </a:lnSpc>
              <a:spcBef>
                <a:spcPts val="0"/>
              </a:spcBef>
              <a:buFont typeface="+mj-lt"/>
              <a:buAutoNum type="arabicPeriod"/>
              <a:defRPr/>
            </a:pPr>
            <a:r>
              <a:rPr lang="en-US" sz="3600" dirty="0" smtClean="0"/>
              <a:t>Can you devise a short test to establish dishonesty?</a:t>
            </a:r>
            <a:endParaRPr lang="en-US" sz="3600" dirty="0" smtClean="0"/>
          </a:p>
          <a:p>
            <a:pPr lvl="1">
              <a:defRPr/>
            </a:pPr>
            <a:endParaRPr lang="en-US" sz="3600" dirty="0" smtClean="0"/>
          </a:p>
          <a:p>
            <a:endParaRPr lang="en-US" i="1" dirty="0" smtClean="0"/>
          </a:p>
        </p:txBody>
      </p:sp>
      <p:sp>
        <p:nvSpPr>
          <p:cNvPr id="7" name="Content Placeholder 2"/>
          <p:cNvSpPr txBox="1">
            <a:spLocks/>
          </p:cNvSpPr>
          <p:nvPr/>
        </p:nvSpPr>
        <p:spPr>
          <a:xfrm>
            <a:off x="365014" y="1232329"/>
            <a:ext cx="1766336" cy="1220483"/>
          </a:xfrm>
          <a:prstGeom prst="rect">
            <a:avLst/>
          </a:prstGeom>
          <a:solidFill>
            <a:srgbClr val="A8451C">
              <a:alpha val="30000"/>
            </a:srgbClr>
          </a:solidFill>
          <a:ln>
            <a:solidFill>
              <a:srgbClr val="197BAB"/>
            </a:solidFill>
          </a:ln>
        </p:spPr>
        <p:txBody>
          <a:bodyPr vert="horz" lIns="91440" tIns="45720" rIns="108000" bIns="45720" rtlCol="0">
            <a:normAutofit fontScale="85000" lnSpcReduction="10000"/>
          </a:bodyPr>
          <a:lstStyle/>
          <a:p>
            <a:pPr lvl="0" algn="ctr">
              <a:lnSpc>
                <a:spcPct val="120000"/>
              </a:lnSpc>
              <a:defRPr/>
            </a:pPr>
            <a:r>
              <a:rPr lang="en-US" sz="1200" dirty="0" smtClean="0"/>
              <a:t>1. You </a:t>
            </a:r>
            <a:r>
              <a:rPr lang="en-US" sz="1200" dirty="0" smtClean="0"/>
              <a:t>are given a</a:t>
            </a:r>
            <a:r>
              <a:rPr lang="en-US" sz="1200" dirty="0" smtClean="0"/>
              <a:t> vase by </a:t>
            </a:r>
            <a:r>
              <a:rPr lang="en-US" sz="1200" dirty="0" smtClean="0"/>
              <a:t>your</a:t>
            </a:r>
            <a:r>
              <a:rPr lang="en-US" sz="1200" dirty="0" smtClean="0"/>
              <a:t> </a:t>
            </a:r>
            <a:r>
              <a:rPr lang="en-US" sz="1200" dirty="0" err="1" smtClean="0"/>
              <a:t>gran</a:t>
            </a:r>
            <a:r>
              <a:rPr lang="en-US" sz="1200" dirty="0" smtClean="0"/>
              <a:t>, </a:t>
            </a:r>
            <a:r>
              <a:rPr lang="en-US" sz="1200" dirty="0" smtClean="0"/>
              <a:t>and have </a:t>
            </a:r>
            <a:r>
              <a:rPr lang="en-US" sz="1200" dirty="0" smtClean="0"/>
              <a:t>it </a:t>
            </a:r>
            <a:r>
              <a:rPr lang="en-US" sz="1200" dirty="0" smtClean="0"/>
              <a:t>valued. The auctioneer tells</a:t>
            </a:r>
            <a:r>
              <a:rPr lang="en-US" sz="1200" dirty="0" smtClean="0"/>
              <a:t> </a:t>
            </a:r>
            <a:r>
              <a:rPr lang="en-US" sz="1200" dirty="0" smtClean="0"/>
              <a:t>you it is worth £10 and buys</a:t>
            </a:r>
            <a:r>
              <a:rPr lang="en-US" sz="1200" dirty="0" smtClean="0"/>
              <a:t> </a:t>
            </a:r>
            <a:r>
              <a:rPr lang="en-US" sz="1200" dirty="0" smtClean="0"/>
              <a:t>it from you. He then resells it</a:t>
            </a:r>
            <a:r>
              <a:rPr lang="en-US" sz="1200" dirty="0" smtClean="0"/>
              <a:t> </a:t>
            </a:r>
            <a:r>
              <a:rPr lang="en-US" sz="1200" dirty="0" smtClean="0"/>
              <a:t>for its actual price of £1000</a:t>
            </a:r>
            <a:r>
              <a:rPr lang="en-GB" sz="1200" dirty="0" smtClean="0"/>
              <a:t> </a:t>
            </a:r>
            <a:r>
              <a:rPr lang="en-US" sz="1200" dirty="0" smtClean="0"/>
              <a:t> </a:t>
            </a: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342900" marR="0" lvl="0" indent="-34290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13" name="Content Placeholder 2"/>
          <p:cNvSpPr txBox="1">
            <a:spLocks/>
          </p:cNvSpPr>
          <p:nvPr/>
        </p:nvSpPr>
        <p:spPr>
          <a:xfrm>
            <a:off x="2210815" y="1720467"/>
            <a:ext cx="1766336" cy="1220483"/>
          </a:xfrm>
          <a:prstGeom prst="rect">
            <a:avLst/>
          </a:prstGeom>
          <a:solidFill>
            <a:srgbClr val="A8451C">
              <a:alpha val="30000"/>
            </a:srgbClr>
          </a:solidFill>
          <a:ln>
            <a:solidFill>
              <a:srgbClr val="197BAB"/>
            </a:solidFill>
          </a:ln>
        </p:spPr>
        <p:txBody>
          <a:bodyPr vert="horz" lIns="91440" tIns="45720" rIns="108000" bIns="45720" rtlCol="0">
            <a:normAutofit lnSpcReduction="10000"/>
          </a:bodyPr>
          <a:lstStyle/>
          <a:p>
            <a:pPr algn="ctr">
              <a:lnSpc>
                <a:spcPct val="120000"/>
              </a:lnSpc>
              <a:defRPr/>
            </a:pPr>
            <a:r>
              <a:rPr lang="en-US" sz="1100" dirty="0" smtClean="0"/>
              <a:t>2. You </a:t>
            </a:r>
            <a:r>
              <a:rPr lang="en-US" sz="1100" dirty="0" smtClean="0"/>
              <a:t>are in</a:t>
            </a:r>
            <a:r>
              <a:rPr lang="en-US" sz="1100" dirty="0" smtClean="0"/>
              <a:t> </a:t>
            </a:r>
            <a:r>
              <a:rPr lang="en-US" sz="1100" dirty="0" err="1" smtClean="0"/>
              <a:t>Tescos</a:t>
            </a:r>
            <a:r>
              <a:rPr lang="en-US" sz="1100" dirty="0" smtClean="0"/>
              <a:t> and </a:t>
            </a:r>
            <a:r>
              <a:rPr lang="en-US" sz="1100" dirty="0" smtClean="0"/>
              <a:t>notice that they have priced</a:t>
            </a:r>
            <a:r>
              <a:rPr lang="en-GB" sz="1100" dirty="0" smtClean="0"/>
              <a:t> </a:t>
            </a:r>
            <a:r>
              <a:rPr lang="en-US" sz="1100" dirty="0" smtClean="0"/>
              <a:t>your </a:t>
            </a:r>
            <a:r>
              <a:rPr lang="en-US" sz="1100" dirty="0" err="1" smtClean="0"/>
              <a:t>favourite</a:t>
            </a:r>
            <a:r>
              <a:rPr lang="en-US" sz="1100" dirty="0" smtClean="0"/>
              <a:t> bottle of wine at </a:t>
            </a:r>
            <a:r>
              <a:rPr lang="en-US" sz="1100" dirty="0" smtClean="0"/>
              <a:t>only 10p on the shelf, when</a:t>
            </a:r>
            <a:r>
              <a:rPr lang="en-US" sz="1100" dirty="0" smtClean="0"/>
              <a:t> it should </a:t>
            </a:r>
            <a:r>
              <a:rPr lang="en-US" sz="1100" dirty="0" smtClean="0"/>
              <a:t>be £10. You buy</a:t>
            </a:r>
            <a:r>
              <a:rPr lang="en-US" sz="1100" dirty="0" smtClean="0"/>
              <a:t> </a:t>
            </a:r>
            <a:r>
              <a:rPr lang="en-US" sz="1100" dirty="0" smtClean="0"/>
              <a:t>10</a:t>
            </a:r>
            <a:r>
              <a:rPr lang="en-US" sz="1100" dirty="0" smtClean="0"/>
              <a:t> bottles. </a:t>
            </a:r>
            <a:endParaRPr kumimoji="0" lang="en-US" sz="14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14" name="Content Placeholder 2"/>
          <p:cNvSpPr txBox="1">
            <a:spLocks/>
          </p:cNvSpPr>
          <p:nvPr/>
        </p:nvSpPr>
        <p:spPr>
          <a:xfrm>
            <a:off x="4078513" y="1938555"/>
            <a:ext cx="1766336" cy="1411528"/>
          </a:xfrm>
          <a:prstGeom prst="rect">
            <a:avLst/>
          </a:prstGeom>
          <a:solidFill>
            <a:srgbClr val="A8451C">
              <a:alpha val="30000"/>
            </a:srgbClr>
          </a:solidFill>
          <a:ln>
            <a:solidFill>
              <a:srgbClr val="197BAB"/>
            </a:solidFill>
          </a:ln>
        </p:spPr>
        <p:txBody>
          <a:bodyPr vert="horz" lIns="91440" tIns="45720" rIns="108000" bIns="45720" rtlCol="0">
            <a:normAutofit lnSpcReduction="10000"/>
          </a:bodyPr>
          <a:lstStyle/>
          <a:p>
            <a:pPr algn="ctr">
              <a:lnSpc>
                <a:spcPct val="120000"/>
              </a:lnSpc>
              <a:defRPr/>
            </a:pPr>
            <a:r>
              <a:rPr lang="en-US" sz="1100" dirty="0" smtClean="0"/>
              <a:t>3</a:t>
            </a:r>
            <a:r>
              <a:rPr lang="en-US" sz="1100" dirty="0" smtClean="0"/>
              <a:t>. </a:t>
            </a:r>
            <a:r>
              <a:rPr lang="en-US" sz="1100" dirty="0" smtClean="0"/>
              <a:t>Your bag is stolen</a:t>
            </a:r>
            <a:r>
              <a:rPr lang="en-US" sz="1100" dirty="0" smtClean="0"/>
              <a:t> </a:t>
            </a:r>
            <a:r>
              <a:rPr lang="en-US" sz="1100" dirty="0" smtClean="0"/>
              <a:t>and you</a:t>
            </a:r>
            <a:r>
              <a:rPr lang="en-US" sz="1100" dirty="0" smtClean="0"/>
              <a:t> </a:t>
            </a:r>
            <a:r>
              <a:rPr lang="en-US" sz="1100" dirty="0" smtClean="0"/>
              <a:t>make a claim. In the</a:t>
            </a:r>
            <a:r>
              <a:rPr lang="en-US" sz="1100" dirty="0" smtClean="0"/>
              <a:t> </a:t>
            </a:r>
            <a:r>
              <a:rPr lang="en-US" sz="1100" dirty="0" smtClean="0"/>
              <a:t>details, you say that your</a:t>
            </a:r>
            <a:r>
              <a:rPr lang="en-US" sz="1100" dirty="0" smtClean="0"/>
              <a:t> </a:t>
            </a:r>
            <a:r>
              <a:rPr lang="en-US" sz="1100" dirty="0" smtClean="0"/>
              <a:t>phone is a better version than</a:t>
            </a:r>
            <a:r>
              <a:rPr lang="en-US" sz="1100" dirty="0" smtClean="0"/>
              <a:t> </a:t>
            </a:r>
            <a:r>
              <a:rPr lang="en-US" sz="1100" dirty="0" smtClean="0"/>
              <a:t>it was, and that you had £50</a:t>
            </a:r>
            <a:r>
              <a:rPr lang="en-US" sz="1100" dirty="0" smtClean="0"/>
              <a:t> </a:t>
            </a:r>
            <a:r>
              <a:rPr lang="en-US" sz="1100" dirty="0" smtClean="0"/>
              <a:t>in your wallet (you only had</a:t>
            </a:r>
            <a:r>
              <a:rPr lang="en-US" sz="1100" dirty="0" smtClean="0"/>
              <a:t> </a:t>
            </a:r>
            <a:r>
              <a:rPr lang="en-US" sz="1100" dirty="0" smtClean="0"/>
              <a:t>£5) </a:t>
            </a:r>
            <a:r>
              <a:rPr lang="en-US" sz="1100" dirty="0" smtClean="0"/>
              <a:t> </a:t>
            </a:r>
            <a:endParaRPr kumimoji="0" lang="en-US" sz="14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15" name="Content Placeholder 2"/>
          <p:cNvSpPr txBox="1">
            <a:spLocks/>
          </p:cNvSpPr>
          <p:nvPr/>
        </p:nvSpPr>
        <p:spPr>
          <a:xfrm>
            <a:off x="325872" y="2966794"/>
            <a:ext cx="1766336" cy="762819"/>
          </a:xfrm>
          <a:prstGeom prst="rect">
            <a:avLst/>
          </a:prstGeom>
          <a:solidFill>
            <a:srgbClr val="A8451C">
              <a:alpha val="30000"/>
            </a:srgbClr>
          </a:solidFill>
          <a:ln>
            <a:solidFill>
              <a:srgbClr val="197BAB"/>
            </a:solidFill>
          </a:ln>
        </p:spPr>
        <p:txBody>
          <a:bodyPr vert="horz" lIns="91440" tIns="45720" rIns="108000" bIns="45720" rtlCol="0">
            <a:normAutofit/>
          </a:bodyPr>
          <a:lstStyle/>
          <a:p>
            <a:pPr algn="ctr">
              <a:lnSpc>
                <a:spcPct val="120000"/>
              </a:lnSpc>
              <a:defRPr/>
            </a:pPr>
            <a:r>
              <a:rPr lang="en-US" sz="1100" dirty="0" smtClean="0"/>
              <a:t>4. </a:t>
            </a:r>
            <a:r>
              <a:rPr lang="en-US" sz="1100" dirty="0" smtClean="0"/>
              <a:t>You take £200 from</a:t>
            </a:r>
            <a:r>
              <a:rPr lang="en-US" sz="1100" dirty="0" smtClean="0"/>
              <a:t> your teacher’s staff fund </a:t>
            </a:r>
            <a:r>
              <a:rPr lang="en-US" sz="1100" dirty="0" smtClean="0"/>
              <a:t>to feed</a:t>
            </a:r>
            <a:r>
              <a:rPr lang="en-US" sz="1100" dirty="0" smtClean="0"/>
              <a:t> </a:t>
            </a:r>
            <a:r>
              <a:rPr lang="en-US" sz="1100" dirty="0" smtClean="0"/>
              <a:t>the homeless. </a:t>
            </a:r>
            <a:endParaRPr kumimoji="0" lang="en-US" sz="11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16" name="Content Placeholder 2"/>
          <p:cNvSpPr txBox="1">
            <a:spLocks/>
          </p:cNvSpPr>
          <p:nvPr/>
        </p:nvSpPr>
        <p:spPr>
          <a:xfrm>
            <a:off x="2194453" y="3390116"/>
            <a:ext cx="1766336" cy="1142350"/>
          </a:xfrm>
          <a:prstGeom prst="rect">
            <a:avLst/>
          </a:prstGeom>
          <a:solidFill>
            <a:srgbClr val="A8451C">
              <a:alpha val="30000"/>
            </a:srgbClr>
          </a:solidFill>
          <a:ln>
            <a:solidFill>
              <a:srgbClr val="197BAB"/>
            </a:solidFill>
          </a:ln>
        </p:spPr>
        <p:txBody>
          <a:bodyPr vert="horz" lIns="91440" tIns="45720" rIns="108000" bIns="45720" rtlCol="0">
            <a:normAutofit/>
          </a:bodyPr>
          <a:lstStyle/>
          <a:p>
            <a:pPr algn="ctr">
              <a:lnSpc>
                <a:spcPct val="120000"/>
              </a:lnSpc>
              <a:defRPr/>
            </a:pPr>
            <a:r>
              <a:rPr lang="en-US" sz="1100" dirty="0" smtClean="0"/>
              <a:t>5. </a:t>
            </a:r>
            <a:r>
              <a:rPr lang="en-US" sz="1100" dirty="0" smtClean="0"/>
              <a:t>You are owed money by your employer and so when you do</a:t>
            </a:r>
            <a:r>
              <a:rPr lang="en-US" sz="1100" dirty="0" smtClean="0"/>
              <a:t> </a:t>
            </a:r>
            <a:r>
              <a:rPr lang="en-US" sz="1100" dirty="0" smtClean="0"/>
              <a:t>some extra work, you over charge them to get your money. </a:t>
            </a:r>
            <a:endParaRPr kumimoji="0" lang="en-US" sz="11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20" name="Content Placeholder 2"/>
          <p:cNvSpPr txBox="1">
            <a:spLocks/>
          </p:cNvSpPr>
          <p:nvPr/>
        </p:nvSpPr>
        <p:spPr>
          <a:xfrm>
            <a:off x="310393" y="4359966"/>
            <a:ext cx="1766336" cy="1398674"/>
          </a:xfrm>
          <a:prstGeom prst="rect">
            <a:avLst/>
          </a:prstGeom>
          <a:solidFill>
            <a:srgbClr val="A8451C">
              <a:alpha val="30000"/>
            </a:srgbClr>
          </a:solidFill>
          <a:ln>
            <a:solidFill>
              <a:srgbClr val="197BAB"/>
            </a:solidFill>
          </a:ln>
        </p:spPr>
        <p:txBody>
          <a:bodyPr vert="horz" lIns="91440" tIns="45720" rIns="108000" bIns="45720" rtlCol="0">
            <a:normAutofit lnSpcReduction="10000"/>
          </a:bodyPr>
          <a:lstStyle/>
          <a:p>
            <a:pPr algn="ctr">
              <a:lnSpc>
                <a:spcPct val="120000"/>
              </a:lnSpc>
              <a:defRPr/>
            </a:pPr>
            <a:r>
              <a:rPr lang="en-US" sz="1100" dirty="0" smtClean="0"/>
              <a:t>6. </a:t>
            </a:r>
            <a:r>
              <a:rPr lang="en-US" sz="1100" dirty="0" smtClean="0"/>
              <a:t>You are from a country where, if goods are put outside a to shop, you can just help yourself. You walk past a shop which has clothes on display outside it</a:t>
            </a:r>
            <a:r>
              <a:rPr lang="en-US" sz="1100" dirty="0" smtClean="0"/>
              <a:t> </a:t>
            </a:r>
            <a:r>
              <a:rPr lang="en-US" sz="1100" dirty="0" smtClean="0"/>
              <a:t>and take a pair of </a:t>
            </a:r>
            <a:r>
              <a:rPr lang="en-US" sz="1100" dirty="0" smtClean="0"/>
              <a:t>jeans</a:t>
            </a:r>
            <a:r>
              <a:rPr lang="en-GB" sz="1100" dirty="0" smtClean="0"/>
              <a:t>.</a:t>
            </a:r>
            <a:endParaRPr kumimoji="0" lang="en-US" sz="11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25" name="Content Placeholder 2"/>
          <p:cNvSpPr txBox="1">
            <a:spLocks/>
          </p:cNvSpPr>
          <p:nvPr/>
        </p:nvSpPr>
        <p:spPr>
          <a:xfrm>
            <a:off x="2222767" y="4732196"/>
            <a:ext cx="1766336" cy="1303792"/>
          </a:xfrm>
          <a:prstGeom prst="rect">
            <a:avLst/>
          </a:prstGeom>
          <a:solidFill>
            <a:srgbClr val="A8451C">
              <a:alpha val="30000"/>
            </a:srgbClr>
          </a:solidFill>
          <a:ln>
            <a:solidFill>
              <a:srgbClr val="197BAB"/>
            </a:solidFill>
          </a:ln>
        </p:spPr>
        <p:txBody>
          <a:bodyPr vert="horz" lIns="91440" tIns="45720" rIns="108000" bIns="45720" rtlCol="0">
            <a:normAutofit/>
          </a:bodyPr>
          <a:lstStyle/>
          <a:p>
            <a:pPr algn="ctr">
              <a:lnSpc>
                <a:spcPct val="120000"/>
              </a:lnSpc>
              <a:defRPr/>
            </a:pPr>
            <a:r>
              <a:rPr lang="en-US" sz="1100" dirty="0" smtClean="0"/>
              <a:t>7. </a:t>
            </a:r>
            <a:r>
              <a:rPr lang="en-US" sz="1100" dirty="0" smtClean="0"/>
              <a:t>You are panicking about the</a:t>
            </a:r>
            <a:r>
              <a:rPr lang="en-US" sz="1100" dirty="0" smtClean="0"/>
              <a:t> </a:t>
            </a:r>
            <a:r>
              <a:rPr lang="en-US" sz="1100" dirty="0" smtClean="0"/>
              <a:t>Law Exam, and go into the</a:t>
            </a:r>
            <a:r>
              <a:rPr lang="en-US" sz="1100" dirty="0" smtClean="0"/>
              <a:t> </a:t>
            </a:r>
            <a:r>
              <a:rPr lang="en-US" sz="1100" dirty="0" smtClean="0"/>
              <a:t>library and take one of the law</a:t>
            </a:r>
            <a:r>
              <a:rPr lang="en-US" sz="1100" dirty="0" smtClean="0"/>
              <a:t> </a:t>
            </a:r>
            <a:r>
              <a:rPr lang="en-US" sz="1100" dirty="0" smtClean="0"/>
              <a:t>books, assuming the librarian</a:t>
            </a:r>
            <a:r>
              <a:rPr lang="en-US" sz="1100" dirty="0" smtClean="0"/>
              <a:t> </a:t>
            </a:r>
            <a:r>
              <a:rPr lang="en-US" sz="1100" dirty="0" smtClean="0"/>
              <a:t>would be ok with this</a:t>
            </a:r>
            <a:r>
              <a:rPr lang="en-GB" sz="1100" dirty="0" smtClean="0"/>
              <a:t> </a:t>
            </a:r>
            <a:endParaRPr kumimoji="0" lang="en-US" sz="11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26" name="Content Placeholder 2"/>
          <p:cNvSpPr txBox="1">
            <a:spLocks/>
          </p:cNvSpPr>
          <p:nvPr/>
        </p:nvSpPr>
        <p:spPr>
          <a:xfrm>
            <a:off x="4126961" y="3468657"/>
            <a:ext cx="1766336" cy="815655"/>
          </a:xfrm>
          <a:prstGeom prst="rect">
            <a:avLst/>
          </a:prstGeom>
          <a:solidFill>
            <a:srgbClr val="A8451C">
              <a:alpha val="30000"/>
            </a:srgbClr>
          </a:solidFill>
          <a:ln>
            <a:solidFill>
              <a:srgbClr val="197BAB"/>
            </a:solidFill>
          </a:ln>
        </p:spPr>
        <p:txBody>
          <a:bodyPr vert="horz" lIns="91440" tIns="45720" rIns="108000" bIns="45720" rtlCol="0">
            <a:normAutofit/>
          </a:bodyPr>
          <a:lstStyle/>
          <a:p>
            <a:pPr algn="ctr">
              <a:lnSpc>
                <a:spcPct val="120000"/>
              </a:lnSpc>
              <a:defRPr/>
            </a:pPr>
            <a:r>
              <a:rPr lang="en-US" sz="1100" dirty="0" smtClean="0"/>
              <a:t>8. </a:t>
            </a:r>
            <a:r>
              <a:rPr lang="en-US" sz="1100" dirty="0" smtClean="0"/>
              <a:t>You take £5 from your mum’s purse to buy your lunch and travel to school. </a:t>
            </a:r>
            <a:endParaRPr kumimoji="0" lang="en-US" sz="11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27" name="Content Placeholder 2"/>
          <p:cNvSpPr txBox="1">
            <a:spLocks/>
          </p:cNvSpPr>
          <p:nvPr/>
        </p:nvSpPr>
        <p:spPr>
          <a:xfrm>
            <a:off x="4133379" y="4380117"/>
            <a:ext cx="1766336" cy="815655"/>
          </a:xfrm>
          <a:prstGeom prst="rect">
            <a:avLst/>
          </a:prstGeom>
          <a:solidFill>
            <a:srgbClr val="A8451C">
              <a:alpha val="30000"/>
            </a:srgbClr>
          </a:solidFill>
          <a:ln>
            <a:solidFill>
              <a:srgbClr val="197BAB"/>
            </a:solidFill>
          </a:ln>
        </p:spPr>
        <p:txBody>
          <a:bodyPr vert="horz" lIns="91440" tIns="45720" rIns="108000" bIns="45720" rtlCol="0">
            <a:normAutofit/>
          </a:bodyPr>
          <a:lstStyle/>
          <a:p>
            <a:pPr algn="ctr">
              <a:lnSpc>
                <a:spcPct val="120000"/>
              </a:lnSpc>
              <a:defRPr/>
            </a:pPr>
            <a:r>
              <a:rPr lang="en-US" sz="1100" dirty="0" smtClean="0"/>
              <a:t>9. </a:t>
            </a:r>
            <a:r>
              <a:rPr lang="en-US" sz="1100" dirty="0" smtClean="0"/>
              <a:t>You go into the common room and pick up your coat. It is not yours. </a:t>
            </a:r>
            <a:endParaRPr kumimoji="0" lang="en-US" sz="11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29" name="Content Placeholder 2"/>
          <p:cNvSpPr txBox="1">
            <a:spLocks/>
          </p:cNvSpPr>
          <p:nvPr/>
        </p:nvSpPr>
        <p:spPr>
          <a:xfrm>
            <a:off x="4147096" y="5233189"/>
            <a:ext cx="1766336" cy="1116642"/>
          </a:xfrm>
          <a:prstGeom prst="rect">
            <a:avLst/>
          </a:prstGeom>
          <a:solidFill>
            <a:srgbClr val="A8451C">
              <a:alpha val="30000"/>
            </a:srgbClr>
          </a:solidFill>
          <a:ln>
            <a:solidFill>
              <a:srgbClr val="197BAB"/>
            </a:solidFill>
          </a:ln>
        </p:spPr>
        <p:txBody>
          <a:bodyPr vert="horz" lIns="91440" tIns="45720" rIns="108000" bIns="45720" rtlCol="0">
            <a:normAutofit/>
          </a:bodyPr>
          <a:lstStyle/>
          <a:p>
            <a:pPr algn="ctr">
              <a:lnSpc>
                <a:spcPct val="120000"/>
              </a:lnSpc>
              <a:defRPr/>
            </a:pPr>
            <a:r>
              <a:rPr lang="en-US" sz="1100" dirty="0" smtClean="0"/>
              <a:t>10. </a:t>
            </a:r>
            <a:r>
              <a:rPr lang="en-US" sz="1100" dirty="0" smtClean="0"/>
              <a:t>You find an envelope on the floor and it has £100 in it. You look around and see a man disappearing in the distance. </a:t>
            </a:r>
          </a:p>
          <a:p>
            <a:pPr algn="ctr">
              <a:lnSpc>
                <a:spcPct val="120000"/>
              </a:lnSpc>
              <a:defRPr/>
            </a:pPr>
            <a:endParaRPr kumimoji="0" lang="en-US" sz="1100" b="0" i="1" u="none" strike="noStrike" kern="1200" cap="none" spc="0" normalizeH="0" baseline="0" noProof="0" dirty="0" smtClean="0">
              <a:ln>
                <a:noFill/>
              </a:ln>
              <a:solidFill>
                <a:schemeClr val="tx1"/>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Dishonesty</a:t>
            </a:r>
            <a:endParaRPr lang="en-US" dirty="0"/>
          </a:p>
        </p:txBody>
      </p:sp>
      <p:sp>
        <p:nvSpPr>
          <p:cNvPr id="3" name="Slide Number Placeholder 2"/>
          <p:cNvSpPr>
            <a:spLocks noGrp="1"/>
          </p:cNvSpPr>
          <p:nvPr>
            <p:ph type="sldNum" sz="quarter" idx="12"/>
          </p:nvPr>
        </p:nvSpPr>
        <p:spPr/>
        <p:txBody>
          <a:bodyPr/>
          <a:lstStyle/>
          <a:p>
            <a:fld id="{E10A3E1A-1939-0A48-9807-767E09734AC5}" type="slidenum">
              <a:rPr lang="en-US" smtClean="0"/>
              <a:pPr/>
              <a:t>20</a:t>
            </a:fld>
            <a:endParaRPr lang="en-US"/>
          </a:p>
        </p:txBody>
      </p:sp>
      <p:sp>
        <p:nvSpPr>
          <p:cNvPr id="11" name="Text Box 4"/>
          <p:cNvSpPr txBox="1">
            <a:spLocks noChangeArrowheads="1"/>
          </p:cNvSpPr>
          <p:nvPr/>
        </p:nvSpPr>
        <p:spPr bwMode="auto">
          <a:xfrm>
            <a:off x="450283" y="1919033"/>
            <a:ext cx="8221098" cy="648949"/>
          </a:xfrm>
          <a:prstGeom prst="rect">
            <a:avLst/>
          </a:prstGeom>
          <a:solidFill>
            <a:srgbClr val="1A7AAA">
              <a:alpha val="30000"/>
            </a:srgbClr>
          </a:solidFill>
          <a:ln w="12700" cap="flat" cmpd="sng" algn="ctr">
            <a:solidFill>
              <a:srgbClr val="DF6638"/>
            </a:solidFill>
            <a:prstDash val="solid"/>
            <a:miter lim="800000"/>
            <a:headEnd type="none" w="med" len="med"/>
            <a:tailEnd type="none" w="med" len="med"/>
          </a:ln>
        </p:spPr>
        <p:txBody>
          <a:bodyPr vert="horz" wrap="squar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solidFill>
                <a:effectLst/>
                <a:latin typeface="Arial"/>
                <a:ea typeface="Times New Roman" charset="0"/>
                <a:cs typeface="Arial"/>
              </a:rPr>
              <a:t>After </a:t>
            </a:r>
            <a:r>
              <a:rPr kumimoji="0" lang="en-US" sz="1600" b="1" u="none" strike="noStrike" cap="none" normalizeH="0" baseline="0" dirty="0" err="1" smtClean="0">
                <a:ln>
                  <a:noFill/>
                </a:ln>
                <a:solidFill>
                  <a:schemeClr val="tx1"/>
                </a:solidFill>
                <a:effectLst/>
                <a:latin typeface="Arial"/>
                <a:ea typeface="Times New Roman" charset="0"/>
                <a:cs typeface="Arial"/>
              </a:rPr>
              <a:t>Ghosh</a:t>
            </a:r>
            <a:r>
              <a:rPr kumimoji="0" lang="en-US" sz="1600" b="1" u="none" strike="noStrike" cap="none" normalizeH="0" baseline="0" dirty="0" smtClean="0">
                <a:ln>
                  <a:noFill/>
                </a:ln>
                <a:solidFill>
                  <a:schemeClr val="tx1"/>
                </a:solidFill>
                <a:effectLst/>
                <a:latin typeface="Arial"/>
                <a:ea typeface="Times New Roman" charset="0"/>
                <a:cs typeface="Arial"/>
              </a:rPr>
              <a:t> dishonesty is now a two part test the first being objective and the second subjective.</a:t>
            </a:r>
            <a:endParaRPr kumimoji="0" lang="en-US" sz="1600" u="none" strike="noStrike" cap="none" normalizeH="0" baseline="0" dirty="0">
              <a:ln>
                <a:noFill/>
              </a:ln>
              <a:solidFill>
                <a:schemeClr val="tx1"/>
              </a:solidFill>
              <a:effectLst/>
              <a:latin typeface="Arial"/>
              <a:ea typeface="Times New Roman" charset="0"/>
              <a:cs typeface="Arial"/>
            </a:endParaRPr>
          </a:p>
        </p:txBody>
      </p:sp>
      <p:sp>
        <p:nvSpPr>
          <p:cNvPr id="10" name="Content Placeholder 4"/>
          <p:cNvSpPr>
            <a:spLocks noGrp="1"/>
          </p:cNvSpPr>
          <p:nvPr>
            <p:ph idx="1"/>
          </p:nvPr>
        </p:nvSpPr>
        <p:spPr>
          <a:xfrm>
            <a:off x="355228" y="2736997"/>
            <a:ext cx="8352648" cy="3415770"/>
          </a:xfrm>
          <a:ln>
            <a:solidFill>
              <a:srgbClr val="DF6638"/>
            </a:solidFill>
          </a:ln>
        </p:spPr>
        <p:txBody>
          <a:bodyPr>
            <a:normAutofit fontScale="62500" lnSpcReduction="20000"/>
          </a:bodyPr>
          <a:lstStyle/>
          <a:p>
            <a:pPr marL="514350" indent="-514350">
              <a:lnSpc>
                <a:spcPct val="120000"/>
              </a:lnSpc>
              <a:spcBef>
                <a:spcPts val="0"/>
              </a:spcBef>
              <a:buAutoNum type="arabicPeriod"/>
            </a:pPr>
            <a:r>
              <a:rPr lang="en-US" sz="3273" b="1" dirty="0" smtClean="0">
                <a:solidFill>
                  <a:srgbClr val="FF0000"/>
                </a:solidFill>
              </a:rPr>
              <a:t>Would the defendant’s </a:t>
            </a:r>
            <a:r>
              <a:rPr lang="en-US" sz="3273" b="1" dirty="0" err="1" smtClean="0">
                <a:solidFill>
                  <a:srgbClr val="FF0000"/>
                </a:solidFill>
              </a:rPr>
              <a:t>behaviour</a:t>
            </a:r>
            <a:r>
              <a:rPr lang="en-US" sz="3273" b="1" dirty="0" smtClean="0">
                <a:solidFill>
                  <a:srgbClr val="FF0000"/>
                </a:solidFill>
              </a:rPr>
              <a:t> be regarded as dishonest by the standards of reasonable and ordinary people?</a:t>
            </a:r>
          </a:p>
          <a:p>
            <a:pPr marL="514350" indent="-514350">
              <a:lnSpc>
                <a:spcPct val="120000"/>
              </a:lnSpc>
              <a:spcBef>
                <a:spcPts val="0"/>
              </a:spcBef>
              <a:buNone/>
            </a:pPr>
            <a:r>
              <a:rPr lang="en-US" sz="3273" b="1" dirty="0" smtClean="0">
                <a:solidFill>
                  <a:srgbClr val="FF0000"/>
                </a:solidFill>
              </a:rPr>
              <a:t> </a:t>
            </a:r>
          </a:p>
          <a:p>
            <a:pPr marL="514350" indent="-514350">
              <a:lnSpc>
                <a:spcPct val="120000"/>
              </a:lnSpc>
              <a:spcBef>
                <a:spcPts val="0"/>
              </a:spcBef>
              <a:buNone/>
            </a:pPr>
            <a:r>
              <a:rPr lang="en-US" sz="3273" b="1" dirty="0" smtClean="0">
                <a:solidFill>
                  <a:srgbClr val="FF0000"/>
                </a:solidFill>
              </a:rPr>
              <a:t>      </a:t>
            </a:r>
            <a:r>
              <a:rPr lang="en-US" sz="3273" b="1" dirty="0" smtClean="0"/>
              <a:t>(if the answer is ‘no’, the defendant is not guilty of theft as he has not been dishonest)</a:t>
            </a:r>
          </a:p>
          <a:p>
            <a:pPr marL="514350" indent="-514350">
              <a:lnSpc>
                <a:spcPct val="120000"/>
              </a:lnSpc>
              <a:spcBef>
                <a:spcPts val="0"/>
              </a:spcBef>
              <a:buNone/>
            </a:pPr>
            <a:endParaRPr lang="en-US" sz="3273" b="1" dirty="0" smtClean="0"/>
          </a:p>
          <a:p>
            <a:pPr marL="514350" indent="-514350">
              <a:lnSpc>
                <a:spcPct val="120000"/>
              </a:lnSpc>
              <a:spcBef>
                <a:spcPts val="0"/>
              </a:spcBef>
              <a:buNone/>
            </a:pPr>
            <a:r>
              <a:rPr lang="en-US" sz="3273" b="1" dirty="0" smtClean="0"/>
              <a:t>	If the answer is ‘yes’ the second question is: </a:t>
            </a:r>
          </a:p>
          <a:p>
            <a:pPr marL="514350" indent="-514350">
              <a:lnSpc>
                <a:spcPct val="120000"/>
              </a:lnSpc>
              <a:spcBef>
                <a:spcPts val="0"/>
              </a:spcBef>
              <a:buNone/>
            </a:pPr>
            <a:endParaRPr lang="en-US" sz="3273" b="1" dirty="0" smtClean="0"/>
          </a:p>
          <a:p>
            <a:pPr marL="514350" indent="-514350">
              <a:lnSpc>
                <a:spcPct val="120000"/>
              </a:lnSpc>
              <a:spcBef>
                <a:spcPts val="0"/>
              </a:spcBef>
              <a:buNone/>
            </a:pPr>
            <a:r>
              <a:rPr lang="en-US" sz="3273" b="1" dirty="0" smtClean="0">
                <a:solidFill>
                  <a:srgbClr val="FF0000"/>
                </a:solidFill>
              </a:rPr>
              <a:t>2. 	Was the defendant aware that his conduct would be regarded as dishonest by reasonable and ordinary people?   </a:t>
            </a:r>
            <a:endParaRPr lang="en-US" sz="3273" b="1"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7835"/>
            <a:ext cx="8229600" cy="981200"/>
          </a:xfrm>
        </p:spPr>
        <p:txBody>
          <a:bodyPr>
            <a:noAutofit/>
          </a:bodyPr>
          <a:lstStyle/>
          <a:p>
            <a:r>
              <a:rPr lang="en-US" sz="3600" dirty="0" smtClean="0"/>
              <a:t>Finally – Let’s revisit Robin</a:t>
            </a:r>
            <a:endParaRPr lang="en-US" sz="3600" dirty="0"/>
          </a:p>
        </p:txBody>
      </p:sp>
      <p:sp>
        <p:nvSpPr>
          <p:cNvPr id="4" name="Slide Number Placeholder 3"/>
          <p:cNvSpPr>
            <a:spLocks noGrp="1"/>
          </p:cNvSpPr>
          <p:nvPr>
            <p:ph type="sldNum" sz="quarter" idx="12"/>
          </p:nvPr>
        </p:nvSpPr>
        <p:spPr/>
        <p:txBody>
          <a:bodyPr/>
          <a:lstStyle/>
          <a:p>
            <a:fld id="{E10A3E1A-1939-0A48-9807-767E09734AC5}" type="slidenum">
              <a:rPr lang="en-US" smtClean="0"/>
              <a:pPr/>
              <a:t>21</a:t>
            </a:fld>
            <a:endParaRPr lang="en-US" dirty="0"/>
          </a:p>
        </p:txBody>
      </p:sp>
      <p:sp>
        <p:nvSpPr>
          <p:cNvPr id="18" name="Content Placeholder 4"/>
          <p:cNvSpPr txBox="1">
            <a:spLocks/>
          </p:cNvSpPr>
          <p:nvPr/>
        </p:nvSpPr>
        <p:spPr>
          <a:xfrm>
            <a:off x="456525" y="1985235"/>
            <a:ext cx="3565302" cy="4123676"/>
          </a:xfrm>
          <a:prstGeom prst="rect">
            <a:avLst/>
          </a:prstGeom>
          <a:solidFill>
            <a:srgbClr val="197BAB">
              <a:alpha val="39000"/>
            </a:srgbClr>
          </a:solidFill>
          <a:ln>
            <a:solidFill>
              <a:srgbClr val="A8451C"/>
            </a:solidFill>
          </a:ln>
        </p:spPr>
        <p:txBody>
          <a:bodyPr vert="horz" lIns="91440" tIns="45720" rIns="91440" bIns="45720" rtlCol="0">
            <a:normAutofit fontScale="40000" lnSpcReduction="20000"/>
          </a:bodyPr>
          <a:lstStyle/>
          <a:p>
            <a:pPr marL="742950" marR="0" lvl="0" indent="-742950" defTabSz="457200" rtl="0" eaLnBrk="1" fontAlgn="auto" latinLnBrk="0" hangingPunct="1">
              <a:lnSpc>
                <a:spcPct val="120000"/>
              </a:lnSpc>
              <a:spcBef>
                <a:spcPts val="0"/>
              </a:spcBef>
              <a:spcAft>
                <a:spcPts val="0"/>
              </a:spcAft>
              <a:buClrTx/>
              <a:buSzTx/>
              <a:buFont typeface="Arial"/>
              <a:buAutoNum type="arabicPeriod"/>
              <a:tabLst/>
              <a:defRPr/>
            </a:pPr>
            <a:r>
              <a:rPr kumimoji="0" lang="en-US" sz="3636" b="1" i="0" u="none" strike="noStrike" kern="1200" cap="none" spc="0" normalizeH="0" baseline="0" noProof="0" dirty="0" smtClean="0">
                <a:ln>
                  <a:noFill/>
                </a:ln>
                <a:solidFill>
                  <a:schemeClr val="tx1"/>
                </a:solidFill>
                <a:effectLst/>
                <a:uLnTx/>
                <a:uFillTx/>
                <a:latin typeface="Arial"/>
                <a:ea typeface="+mn-ea"/>
                <a:cs typeface="Arial"/>
              </a:rPr>
              <a:t>After the decision in </a:t>
            </a:r>
            <a:r>
              <a:rPr kumimoji="0" lang="en-US" sz="3636" b="1" i="0" u="none" strike="noStrike" kern="1200" cap="none" spc="0" normalizeH="0" baseline="0" noProof="0" dirty="0" err="1" smtClean="0">
                <a:ln>
                  <a:noFill/>
                </a:ln>
                <a:solidFill>
                  <a:schemeClr val="tx1"/>
                </a:solidFill>
                <a:effectLst/>
                <a:uLnTx/>
                <a:uFillTx/>
                <a:latin typeface="Arial"/>
                <a:ea typeface="+mn-ea"/>
                <a:cs typeface="Arial"/>
              </a:rPr>
              <a:t>Ghosh</a:t>
            </a:r>
            <a:r>
              <a:rPr kumimoji="0" lang="en-US" sz="3636" b="1" i="0" u="none" strike="noStrike" kern="1200" cap="none" spc="0" normalizeH="0" baseline="0" noProof="0" dirty="0" smtClean="0">
                <a:ln>
                  <a:noFill/>
                </a:ln>
                <a:solidFill>
                  <a:schemeClr val="tx1"/>
                </a:solidFill>
                <a:effectLst/>
                <a:uLnTx/>
                <a:uFillTx/>
                <a:latin typeface="Arial"/>
                <a:ea typeface="+mn-ea"/>
                <a:cs typeface="Arial"/>
              </a:rPr>
              <a:t> would your</a:t>
            </a:r>
            <a:r>
              <a:rPr kumimoji="0" lang="en-US" sz="3636" b="1" i="0" u="none" strike="noStrike" kern="1200" cap="none" spc="0" normalizeH="0" noProof="0" dirty="0" smtClean="0">
                <a:ln>
                  <a:noFill/>
                </a:ln>
                <a:solidFill>
                  <a:schemeClr val="tx1"/>
                </a:solidFill>
                <a:effectLst/>
                <a:uLnTx/>
                <a:uFillTx/>
                <a:latin typeface="Arial"/>
                <a:ea typeface="+mn-ea"/>
                <a:cs typeface="Arial"/>
              </a:rPr>
              <a:t> decisions from earlier change and if so how?</a:t>
            </a:r>
          </a:p>
          <a:p>
            <a:pPr marL="742950" marR="0" lvl="0" indent="-742950" defTabSz="457200" rtl="0" eaLnBrk="1" fontAlgn="auto" latinLnBrk="0" hangingPunct="1">
              <a:lnSpc>
                <a:spcPct val="120000"/>
              </a:lnSpc>
              <a:spcBef>
                <a:spcPts val="0"/>
              </a:spcBef>
              <a:spcAft>
                <a:spcPts val="0"/>
              </a:spcAft>
              <a:buClrTx/>
              <a:buSzTx/>
              <a:buFont typeface="Arial"/>
              <a:buAutoNum type="arabicPeriod"/>
              <a:tabLst/>
              <a:defRPr/>
            </a:pPr>
            <a:r>
              <a:rPr lang="en-US" sz="3636" b="1" dirty="0" smtClean="0">
                <a:latin typeface="Arial"/>
                <a:cs typeface="Arial"/>
              </a:rPr>
              <a:t>Has </a:t>
            </a:r>
            <a:r>
              <a:rPr lang="en-US" sz="3636" b="1" dirty="0" err="1" smtClean="0">
                <a:latin typeface="Arial"/>
                <a:cs typeface="Arial"/>
              </a:rPr>
              <a:t>Ghosh</a:t>
            </a:r>
            <a:r>
              <a:rPr lang="en-US" sz="3636" b="1" dirty="0" smtClean="0">
                <a:latin typeface="Arial"/>
                <a:cs typeface="Arial"/>
              </a:rPr>
              <a:t> eliminated the Robin Hood </a:t>
            </a:r>
            <a:r>
              <a:rPr lang="en-US" sz="3636" b="1" dirty="0" err="1" smtClean="0">
                <a:latin typeface="Arial"/>
                <a:cs typeface="Arial"/>
              </a:rPr>
              <a:t>defence</a:t>
            </a:r>
            <a:r>
              <a:rPr lang="en-US" sz="3636" b="1" dirty="0" smtClean="0">
                <a:latin typeface="Arial"/>
                <a:cs typeface="Arial"/>
              </a:rPr>
              <a:t> entirely?</a:t>
            </a:r>
          </a:p>
          <a:p>
            <a:pPr marL="742950" marR="0" lvl="0" indent="-742950" defTabSz="457200" rtl="0" eaLnBrk="1" fontAlgn="auto" latinLnBrk="0" hangingPunct="1">
              <a:lnSpc>
                <a:spcPct val="120000"/>
              </a:lnSpc>
              <a:spcBef>
                <a:spcPts val="0"/>
              </a:spcBef>
              <a:spcAft>
                <a:spcPts val="0"/>
              </a:spcAft>
              <a:buClrTx/>
              <a:buSzTx/>
              <a:buFont typeface="Arial"/>
              <a:buAutoNum type="arabicPeriod"/>
              <a:tabLst/>
              <a:defRPr/>
            </a:pPr>
            <a:r>
              <a:rPr kumimoji="0" lang="en-US" sz="3636" b="1" i="0" u="none" strike="noStrike" kern="1200" cap="none" spc="0" normalizeH="0" noProof="0" dirty="0" smtClean="0">
                <a:ln>
                  <a:noFill/>
                </a:ln>
                <a:solidFill>
                  <a:schemeClr val="tx1"/>
                </a:solidFill>
                <a:effectLst/>
                <a:uLnTx/>
                <a:uFillTx/>
                <a:latin typeface="Arial"/>
                <a:ea typeface="+mn-ea"/>
                <a:cs typeface="Arial"/>
              </a:rPr>
              <a:t>Why might it still be available – can you give some current alternate examples of how it would work?</a:t>
            </a:r>
          </a:p>
          <a:p>
            <a:pPr marL="742950" marR="0" lvl="0" indent="-742950" defTabSz="457200" rtl="0" eaLnBrk="1" fontAlgn="auto" latinLnBrk="0" hangingPunct="1">
              <a:lnSpc>
                <a:spcPct val="120000"/>
              </a:lnSpc>
              <a:spcBef>
                <a:spcPts val="0"/>
              </a:spcBef>
              <a:spcAft>
                <a:spcPts val="0"/>
              </a:spcAft>
              <a:buClrTx/>
              <a:buSzTx/>
              <a:buFont typeface="Arial"/>
              <a:buAutoNum type="arabicPeriod"/>
              <a:tabLst/>
              <a:defRPr/>
            </a:pPr>
            <a:r>
              <a:rPr lang="en-US" sz="3636" b="1" dirty="0" smtClean="0">
                <a:latin typeface="Arial"/>
                <a:cs typeface="Arial"/>
              </a:rPr>
              <a:t>What are the two possible ways that you could still defend Robin in court even after </a:t>
            </a:r>
            <a:r>
              <a:rPr lang="en-US" sz="3636" b="1" dirty="0" err="1" smtClean="0">
                <a:latin typeface="Arial"/>
                <a:cs typeface="Arial"/>
              </a:rPr>
              <a:t>Ghosh</a:t>
            </a:r>
            <a:r>
              <a:rPr lang="en-US" sz="3636" b="1" dirty="0" smtClean="0">
                <a:latin typeface="Arial"/>
                <a:cs typeface="Arial"/>
              </a:rPr>
              <a:t>?</a:t>
            </a:r>
            <a:endParaRPr kumimoji="0" lang="en-US" sz="3636" b="1" i="0" u="none" strike="noStrike" kern="1200" cap="none" spc="0" normalizeH="0" noProof="0" dirty="0" smtClean="0">
              <a:ln>
                <a:noFill/>
              </a:ln>
              <a:solidFill>
                <a:schemeClr val="tx1"/>
              </a:solidFill>
              <a:effectLst/>
              <a:uLnTx/>
              <a:uFillTx/>
              <a:latin typeface="Arial"/>
              <a:ea typeface="+mn-ea"/>
              <a:cs typeface="Arial"/>
            </a:endParaRPr>
          </a:p>
          <a:p>
            <a:pPr marL="742950" marR="0" lvl="0" indent="-742950" defTabSz="457200" rtl="0" eaLnBrk="1" fontAlgn="auto" latinLnBrk="0" hangingPunct="1">
              <a:lnSpc>
                <a:spcPct val="120000"/>
              </a:lnSpc>
              <a:spcBef>
                <a:spcPts val="0"/>
              </a:spcBef>
              <a:spcAft>
                <a:spcPts val="0"/>
              </a:spcAft>
              <a:buClrTx/>
              <a:buSzTx/>
              <a:buFont typeface="Arial"/>
              <a:buAutoNum type="arabicPeriod"/>
              <a:tabLst/>
              <a:defRPr/>
            </a:pPr>
            <a:endParaRPr kumimoji="0" lang="en-US" sz="3636" b="1" i="0" u="none" strike="noStrike" kern="1200" cap="none" spc="0" normalizeH="0" baseline="0" noProof="0" dirty="0" smtClean="0">
              <a:ln>
                <a:noFill/>
              </a:ln>
              <a:solidFill>
                <a:schemeClr val="tx1"/>
              </a:solidFill>
              <a:effectLst/>
              <a:uLnTx/>
              <a:uFillTx/>
              <a:latin typeface="Arial"/>
              <a:ea typeface="+mn-ea"/>
              <a:cs typeface="Arial"/>
            </a:endParaRPr>
          </a:p>
          <a:p>
            <a:pPr marL="0" marR="0" lvl="0" indent="0" defTabSz="457200" rtl="0" eaLnBrk="1" fontAlgn="auto" latinLnBrk="0" hangingPunct="1">
              <a:lnSpc>
                <a:spcPct val="120000"/>
              </a:lnSpc>
              <a:spcBef>
                <a:spcPts val="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1"/>
              </a:solidFill>
              <a:effectLst/>
              <a:uLnTx/>
              <a:uFillTx/>
              <a:latin typeface="Arial"/>
              <a:ea typeface="+mn-ea"/>
              <a:cs typeface="Arial"/>
            </a:endParaRPr>
          </a:p>
        </p:txBody>
      </p:sp>
      <p:pic>
        <p:nvPicPr>
          <p:cNvPr id="11" name="Picture 10" descr="russell_crowe_in_robin_hood-other.jpg"/>
          <p:cNvPicPr>
            <a:picLocks noChangeAspect="1"/>
          </p:cNvPicPr>
          <p:nvPr/>
        </p:nvPicPr>
        <p:blipFill>
          <a:blip r:embed="rId3"/>
          <a:stretch>
            <a:fillRect/>
          </a:stretch>
        </p:blipFill>
        <p:spPr>
          <a:xfrm>
            <a:off x="4167810" y="2386210"/>
            <a:ext cx="4437878" cy="316991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Intention to Permanently Deprive</a:t>
            </a:r>
            <a:endParaRPr lang="en-US" dirty="0"/>
          </a:p>
        </p:txBody>
      </p:sp>
      <p:sp>
        <p:nvSpPr>
          <p:cNvPr id="5" name="Content Placeholder 4"/>
          <p:cNvSpPr>
            <a:spLocks noGrp="1"/>
          </p:cNvSpPr>
          <p:nvPr>
            <p:ph idx="1"/>
          </p:nvPr>
        </p:nvSpPr>
        <p:spPr>
          <a:xfrm>
            <a:off x="324813" y="1802666"/>
            <a:ext cx="8490702" cy="3408576"/>
          </a:xfrm>
          <a:ln>
            <a:solidFill>
              <a:srgbClr val="DF6638"/>
            </a:solidFill>
          </a:ln>
        </p:spPr>
        <p:txBody>
          <a:bodyPr>
            <a:normAutofit fontScale="62500" lnSpcReduction="20000"/>
          </a:bodyPr>
          <a:lstStyle/>
          <a:p>
            <a:pPr marL="0" indent="0" algn="ctr">
              <a:lnSpc>
                <a:spcPct val="120000"/>
              </a:lnSpc>
              <a:spcBef>
                <a:spcPts val="0"/>
              </a:spcBef>
              <a:buNone/>
            </a:pPr>
            <a:r>
              <a:rPr lang="en-US" b="1" dirty="0" smtClean="0"/>
              <a:t>Theft Act 1968, </a:t>
            </a:r>
            <a:r>
              <a:rPr lang="en-US" b="1" dirty="0" smtClean="0"/>
              <a:t>s6:</a:t>
            </a:r>
            <a:endParaRPr lang="en-US" b="1" dirty="0" smtClean="0"/>
          </a:p>
          <a:p>
            <a:pPr marL="0" indent="0" algn="ctr">
              <a:lnSpc>
                <a:spcPct val="120000"/>
              </a:lnSpc>
              <a:spcBef>
                <a:spcPts val="0"/>
              </a:spcBef>
              <a:buNone/>
            </a:pPr>
            <a:endParaRPr lang="en-US" b="1" dirty="0" smtClean="0">
              <a:solidFill>
                <a:srgbClr val="FF0000"/>
              </a:solidFill>
            </a:endParaRPr>
          </a:p>
          <a:p>
            <a:pPr marL="0" indent="0">
              <a:lnSpc>
                <a:spcPct val="120000"/>
              </a:lnSpc>
              <a:spcBef>
                <a:spcPts val="0"/>
              </a:spcBef>
              <a:buNone/>
            </a:pPr>
            <a:r>
              <a:rPr lang="en-US" b="1" dirty="0" smtClean="0">
                <a:solidFill>
                  <a:srgbClr val="FF0000"/>
                </a:solidFill>
              </a:rPr>
              <a:t>“</a:t>
            </a:r>
            <a:r>
              <a:rPr lang="en-US" b="1" dirty="0" smtClean="0">
                <a:solidFill>
                  <a:srgbClr val="FF0000"/>
                </a:solidFill>
              </a:rPr>
              <a:t>With the intention of permanently depriving the other of it”.</a:t>
            </a:r>
          </a:p>
          <a:p>
            <a:pPr marL="0" indent="0">
              <a:lnSpc>
                <a:spcPct val="120000"/>
              </a:lnSpc>
              <a:spcBef>
                <a:spcPts val="0"/>
              </a:spcBef>
              <a:buNone/>
            </a:pPr>
            <a:endParaRPr lang="en-US" b="1" dirty="0" smtClean="0">
              <a:solidFill>
                <a:srgbClr val="FF0000"/>
              </a:solidFill>
            </a:endParaRPr>
          </a:p>
          <a:p>
            <a:pPr marL="514350" indent="-514350">
              <a:lnSpc>
                <a:spcPct val="120000"/>
              </a:lnSpc>
              <a:spcBef>
                <a:spcPts val="0"/>
              </a:spcBef>
              <a:buAutoNum type="arabicParenBoth"/>
            </a:pPr>
            <a:r>
              <a:rPr lang="en-US" b="1" dirty="0" smtClean="0">
                <a:solidFill>
                  <a:srgbClr val="FF0000"/>
                </a:solidFill>
              </a:rPr>
              <a:t>A </a:t>
            </a:r>
            <a:r>
              <a:rPr lang="en-US" b="1" dirty="0" smtClean="0">
                <a:solidFill>
                  <a:srgbClr val="FF0000"/>
                </a:solidFill>
              </a:rPr>
              <a:t>person appropriating property belonging to another without meaning the other permanently to lose the thing itself is nevertheless to be regarded as having the intention of permanently depriving the other of it if his intention is to treat the thing as his own to dispose of regardless of the other’s rights; and a borrowing or lending of it may amount to so treating it if, but only if, the borrowing or lending is for a period and in circumstances making it equivalent to an outright taking or disposal.</a:t>
            </a:r>
            <a:endParaRPr lang="en-US" b="1" dirty="0" smtClean="0">
              <a:solidFill>
                <a:srgbClr val="FF0000"/>
              </a:solidFill>
            </a:endParaRPr>
          </a:p>
          <a:p>
            <a:pPr marL="514350" indent="-514350">
              <a:lnSpc>
                <a:spcPct val="120000"/>
              </a:lnSpc>
              <a:spcBef>
                <a:spcPts val="0"/>
              </a:spcBef>
              <a:buNone/>
            </a:pPr>
            <a:endParaRPr lang="en-US" b="1" dirty="0" smtClean="0">
              <a:solidFill>
                <a:srgbClr val="FF0000"/>
              </a:solidFill>
            </a:endParaRPr>
          </a:p>
        </p:txBody>
      </p:sp>
      <p:sp>
        <p:nvSpPr>
          <p:cNvPr id="3" name="Slide Number Placeholder 2"/>
          <p:cNvSpPr>
            <a:spLocks noGrp="1"/>
          </p:cNvSpPr>
          <p:nvPr>
            <p:ph type="sldNum" sz="quarter" idx="12"/>
          </p:nvPr>
        </p:nvSpPr>
        <p:spPr/>
        <p:txBody>
          <a:bodyPr/>
          <a:lstStyle/>
          <a:p>
            <a:fld id="{E10A3E1A-1939-0A48-9807-767E09734AC5}" type="slidenum">
              <a:rPr lang="en-US" smtClean="0"/>
              <a:pPr/>
              <a:t>22</a:t>
            </a:fld>
            <a:endParaRPr lang="en-US"/>
          </a:p>
        </p:txBody>
      </p:sp>
      <p:sp>
        <p:nvSpPr>
          <p:cNvPr id="6" name="Text Box 4"/>
          <p:cNvSpPr txBox="1">
            <a:spLocks noChangeArrowheads="1"/>
          </p:cNvSpPr>
          <p:nvPr/>
        </p:nvSpPr>
        <p:spPr bwMode="auto">
          <a:xfrm>
            <a:off x="333497" y="5444284"/>
            <a:ext cx="3717527" cy="825262"/>
          </a:xfrm>
          <a:prstGeom prst="rect">
            <a:avLst/>
          </a:prstGeom>
          <a:solidFill>
            <a:srgbClr val="1A7AAA">
              <a:alpha val="30000"/>
            </a:srgbClr>
          </a:solidFill>
          <a:ln w="12700" cap="flat" cmpd="sng" algn="ctr">
            <a:solidFill>
              <a:srgbClr val="DF6638"/>
            </a:solidFill>
            <a:prstDash val="solid"/>
            <a:miter lim="800000"/>
            <a:headEnd type="none" w="med" len="med"/>
            <a:tailEnd type="none" w="med" len="med"/>
          </a:ln>
        </p:spPr>
        <p:txBody>
          <a:bodyPr vert="horz" wrap="squar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solidFill>
                <a:effectLst/>
                <a:latin typeface="Arial"/>
                <a:ea typeface="Times New Roman" charset="0"/>
                <a:cs typeface="Arial"/>
              </a:rPr>
              <a:t>a. Disposing of the property regardless of the other’s rights</a:t>
            </a:r>
            <a:endParaRPr kumimoji="0" lang="en-US" sz="1600" u="none" strike="noStrike" cap="none" normalizeH="0" baseline="0" dirty="0">
              <a:ln>
                <a:noFill/>
              </a:ln>
              <a:solidFill>
                <a:schemeClr val="tx1"/>
              </a:solidFill>
              <a:effectLst/>
              <a:latin typeface="Arial"/>
              <a:ea typeface="Times New Roman" charset="0"/>
              <a:cs typeface="Arial"/>
            </a:endParaRPr>
          </a:p>
        </p:txBody>
      </p:sp>
      <p:sp>
        <p:nvSpPr>
          <p:cNvPr id="7" name="Text Box 4"/>
          <p:cNvSpPr txBox="1">
            <a:spLocks noChangeArrowheads="1"/>
          </p:cNvSpPr>
          <p:nvPr/>
        </p:nvSpPr>
        <p:spPr bwMode="auto">
          <a:xfrm>
            <a:off x="5098954" y="5443412"/>
            <a:ext cx="3717527" cy="840731"/>
          </a:xfrm>
          <a:prstGeom prst="rect">
            <a:avLst/>
          </a:prstGeom>
          <a:solidFill>
            <a:srgbClr val="1A7AAA">
              <a:alpha val="30000"/>
            </a:srgbClr>
          </a:solidFill>
          <a:ln w="12700" cap="flat" cmpd="sng" algn="ctr">
            <a:solidFill>
              <a:srgbClr val="DF6638"/>
            </a:solidFill>
            <a:prstDash val="solid"/>
            <a:miter lim="800000"/>
            <a:headEnd type="none" w="med" len="med"/>
            <a:tailEnd type="none" w="med" len="med"/>
          </a:ln>
        </p:spPr>
        <p:txBody>
          <a:bodyPr vert="horz" wrap="squar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err="1" smtClean="0">
                <a:ln>
                  <a:noFill/>
                </a:ln>
                <a:solidFill>
                  <a:schemeClr val="tx1"/>
                </a:solidFill>
                <a:effectLst/>
                <a:latin typeface="Arial"/>
                <a:ea typeface="Times New Roman" charset="0"/>
                <a:cs typeface="Arial"/>
              </a:rPr>
              <a:t>b</a:t>
            </a:r>
            <a:r>
              <a:rPr kumimoji="0" lang="en-US" sz="1600" b="1" u="none" strike="noStrike" cap="none" normalizeH="0" baseline="0" dirty="0" smtClean="0">
                <a:ln>
                  <a:noFill/>
                </a:ln>
                <a:solidFill>
                  <a:schemeClr val="tx1"/>
                </a:solidFill>
                <a:effectLst/>
                <a:latin typeface="Arial"/>
                <a:ea typeface="Times New Roman" charset="0"/>
                <a:cs typeface="Arial"/>
              </a:rPr>
              <a:t>. A borrowing or lending making it equivalent to outright taking or disposal</a:t>
            </a:r>
            <a:endParaRPr kumimoji="0" lang="en-US" sz="1600" u="none" strike="noStrike" cap="none" normalizeH="0" baseline="0" dirty="0">
              <a:ln>
                <a:noFill/>
              </a:ln>
              <a:solidFill>
                <a:schemeClr val="tx1"/>
              </a:solidFill>
              <a:effectLst/>
              <a:latin typeface="Arial"/>
              <a:ea typeface="Times New Roman" charset="0"/>
              <a:cs typeface="Arial"/>
            </a:endParaRPr>
          </a:p>
        </p:txBody>
      </p:sp>
      <p:sp>
        <p:nvSpPr>
          <p:cNvPr id="8" name="TextBox 7"/>
          <p:cNvSpPr txBox="1"/>
          <p:nvPr/>
        </p:nvSpPr>
        <p:spPr>
          <a:xfrm>
            <a:off x="4357587" y="5671056"/>
            <a:ext cx="466794" cy="369332"/>
          </a:xfrm>
          <a:prstGeom prst="rect">
            <a:avLst/>
          </a:prstGeom>
          <a:noFill/>
        </p:spPr>
        <p:txBody>
          <a:bodyPr wrap="none" rtlCol="0">
            <a:spAutoFit/>
          </a:bodyPr>
          <a:lstStyle/>
          <a:p>
            <a:r>
              <a:rPr lang="en-US" dirty="0" smtClean="0"/>
              <a:t>OR</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Some scenarios to ponder…</a:t>
            </a:r>
            <a:endParaRPr lang="en-US" dirty="0"/>
          </a:p>
        </p:txBody>
      </p:sp>
      <p:sp>
        <p:nvSpPr>
          <p:cNvPr id="3" name="Slide Number Placeholder 2"/>
          <p:cNvSpPr>
            <a:spLocks noGrp="1"/>
          </p:cNvSpPr>
          <p:nvPr>
            <p:ph type="sldNum" sz="quarter" idx="12"/>
          </p:nvPr>
        </p:nvSpPr>
        <p:spPr/>
        <p:txBody>
          <a:bodyPr/>
          <a:lstStyle/>
          <a:p>
            <a:fld id="{E10A3E1A-1939-0A48-9807-767E09734AC5}" type="slidenum">
              <a:rPr lang="en-US" smtClean="0"/>
              <a:pPr/>
              <a:t>23</a:t>
            </a:fld>
            <a:endParaRPr lang="en-US"/>
          </a:p>
        </p:txBody>
      </p:sp>
      <p:sp>
        <p:nvSpPr>
          <p:cNvPr id="9" name="Rectangle 8"/>
          <p:cNvSpPr/>
          <p:nvPr/>
        </p:nvSpPr>
        <p:spPr>
          <a:xfrm>
            <a:off x="237366" y="3152948"/>
            <a:ext cx="2178650" cy="860748"/>
          </a:xfrm>
          <a:prstGeom prst="rect">
            <a:avLst/>
          </a:prstGeom>
        </p:spPr>
        <p:txBody>
          <a:bodyPr wrap="square">
            <a:spAutoFit/>
          </a:bodyPr>
          <a:lstStyle/>
          <a:p>
            <a:pPr algn="ctr">
              <a:lnSpc>
                <a:spcPct val="120000"/>
              </a:lnSpc>
            </a:pPr>
            <a:r>
              <a:rPr lang="en-US" sz="1400" b="1" dirty="0" smtClean="0"/>
              <a:t>Selling an underground ticket to another </a:t>
            </a:r>
            <a:r>
              <a:rPr lang="en-US" sz="1400" b="1" dirty="0" err="1" smtClean="0"/>
              <a:t>traveller</a:t>
            </a:r>
            <a:r>
              <a:rPr lang="en-US" sz="1400" b="1" dirty="0" smtClean="0"/>
              <a:t> - R </a:t>
            </a:r>
            <a:r>
              <a:rPr lang="en-US" sz="1400" b="1" dirty="0" err="1" smtClean="0"/>
              <a:t>v</a:t>
            </a:r>
            <a:r>
              <a:rPr lang="en-US" sz="1400" b="1" dirty="0" smtClean="0"/>
              <a:t> Marshall (1998)</a:t>
            </a:r>
          </a:p>
        </p:txBody>
      </p:sp>
      <p:pic>
        <p:nvPicPr>
          <p:cNvPr id="12" name="Picture 11" descr="London Underground ticket machines - Heathrow Airport.jpg"/>
          <p:cNvPicPr>
            <a:picLocks noChangeAspect="1"/>
          </p:cNvPicPr>
          <p:nvPr/>
        </p:nvPicPr>
        <p:blipFill>
          <a:blip r:embed="rId3"/>
          <a:stretch>
            <a:fillRect/>
          </a:stretch>
        </p:blipFill>
        <p:spPr>
          <a:xfrm>
            <a:off x="235792" y="1833854"/>
            <a:ext cx="2178440" cy="1224283"/>
          </a:xfrm>
          <a:prstGeom prst="rect">
            <a:avLst/>
          </a:prstGeom>
        </p:spPr>
      </p:pic>
      <p:sp>
        <p:nvSpPr>
          <p:cNvPr id="13" name="Rectangle 12"/>
          <p:cNvSpPr/>
          <p:nvPr/>
        </p:nvSpPr>
        <p:spPr>
          <a:xfrm>
            <a:off x="3068551" y="3166674"/>
            <a:ext cx="2178650" cy="1377813"/>
          </a:xfrm>
          <a:prstGeom prst="rect">
            <a:avLst/>
          </a:prstGeom>
        </p:spPr>
        <p:txBody>
          <a:bodyPr wrap="square">
            <a:spAutoFit/>
          </a:bodyPr>
          <a:lstStyle/>
          <a:p>
            <a:pPr algn="ctr">
              <a:lnSpc>
                <a:spcPct val="120000"/>
              </a:lnSpc>
            </a:pPr>
            <a:r>
              <a:rPr lang="en-US" sz="1400" b="1" dirty="0" smtClean="0"/>
              <a:t>Taking a pair of headphones, breaking them and then giving them back – DPP </a:t>
            </a:r>
            <a:r>
              <a:rPr lang="en-US" sz="1400" b="1" dirty="0" err="1" smtClean="0"/>
              <a:t>v</a:t>
            </a:r>
            <a:r>
              <a:rPr lang="en-US" sz="1400" b="1" dirty="0" smtClean="0"/>
              <a:t> J and others (2002)</a:t>
            </a:r>
            <a:endParaRPr lang="en-US" sz="1400" b="1" dirty="0" smtClean="0"/>
          </a:p>
        </p:txBody>
      </p:sp>
      <p:pic>
        <p:nvPicPr>
          <p:cNvPr id="15" name="Picture 14" descr="Beats_By_Dre_Wireless_Headphones_Blue.jpg"/>
          <p:cNvPicPr>
            <a:picLocks noChangeAspect="1"/>
          </p:cNvPicPr>
          <p:nvPr/>
        </p:nvPicPr>
        <p:blipFill>
          <a:blip r:embed="rId4"/>
          <a:stretch>
            <a:fillRect/>
          </a:stretch>
        </p:blipFill>
        <p:spPr>
          <a:xfrm>
            <a:off x="3385980" y="1758976"/>
            <a:ext cx="1330114" cy="1384008"/>
          </a:xfrm>
          <a:prstGeom prst="rect">
            <a:avLst/>
          </a:prstGeom>
        </p:spPr>
      </p:pic>
      <p:sp>
        <p:nvSpPr>
          <p:cNvPr id="16" name="Rectangle 15"/>
          <p:cNvSpPr/>
          <p:nvPr/>
        </p:nvSpPr>
        <p:spPr>
          <a:xfrm>
            <a:off x="6207182" y="3137479"/>
            <a:ext cx="2178650" cy="860748"/>
          </a:xfrm>
          <a:prstGeom prst="rect">
            <a:avLst/>
          </a:prstGeom>
        </p:spPr>
        <p:txBody>
          <a:bodyPr wrap="square">
            <a:spAutoFit/>
          </a:bodyPr>
          <a:lstStyle/>
          <a:p>
            <a:pPr algn="ctr">
              <a:lnSpc>
                <a:spcPct val="120000"/>
              </a:lnSpc>
            </a:pPr>
            <a:r>
              <a:rPr lang="en-US" sz="1400" b="1" dirty="0" smtClean="0"/>
              <a:t>Removing films from a cinema to illegally copy them - R </a:t>
            </a:r>
            <a:r>
              <a:rPr lang="en-US" sz="1400" b="1" dirty="0" err="1" smtClean="0"/>
              <a:t>v</a:t>
            </a:r>
            <a:r>
              <a:rPr lang="en-US" sz="1400" b="1" dirty="0" smtClean="0"/>
              <a:t> Lloyd (1985)</a:t>
            </a:r>
            <a:endParaRPr lang="en-US" sz="1400" b="1" dirty="0" smtClean="0"/>
          </a:p>
        </p:txBody>
      </p:sp>
      <p:pic>
        <p:nvPicPr>
          <p:cNvPr id="21" name="Picture 20" descr="film_04_446.jpg"/>
          <p:cNvPicPr>
            <a:picLocks noChangeAspect="1"/>
          </p:cNvPicPr>
          <p:nvPr/>
        </p:nvPicPr>
        <p:blipFill>
          <a:blip r:embed="rId5"/>
          <a:stretch>
            <a:fillRect/>
          </a:stretch>
        </p:blipFill>
        <p:spPr>
          <a:xfrm>
            <a:off x="6024496" y="1823149"/>
            <a:ext cx="2391414" cy="1345841"/>
          </a:xfrm>
          <a:prstGeom prst="rect">
            <a:avLst/>
          </a:prstGeom>
        </p:spPr>
      </p:pic>
      <p:sp>
        <p:nvSpPr>
          <p:cNvPr id="22" name="Rectangle 21"/>
          <p:cNvSpPr/>
          <p:nvPr/>
        </p:nvSpPr>
        <p:spPr>
          <a:xfrm>
            <a:off x="703629" y="5553338"/>
            <a:ext cx="2178650" cy="860748"/>
          </a:xfrm>
          <a:prstGeom prst="rect">
            <a:avLst/>
          </a:prstGeom>
        </p:spPr>
        <p:txBody>
          <a:bodyPr wrap="square">
            <a:spAutoFit/>
          </a:bodyPr>
          <a:lstStyle/>
          <a:p>
            <a:pPr algn="ctr">
              <a:lnSpc>
                <a:spcPct val="120000"/>
              </a:lnSpc>
            </a:pPr>
            <a:r>
              <a:rPr lang="en-US" sz="1400" b="1" dirty="0" smtClean="0"/>
              <a:t>Takes money from a safe intending to return it later - R </a:t>
            </a:r>
            <a:r>
              <a:rPr lang="en-US" sz="1400" b="1" dirty="0" err="1" smtClean="0"/>
              <a:t>v</a:t>
            </a:r>
            <a:r>
              <a:rPr lang="en-US" sz="1400" b="1" dirty="0" smtClean="0"/>
              <a:t> </a:t>
            </a:r>
            <a:r>
              <a:rPr lang="en-US" sz="1400" b="1" dirty="0" err="1" smtClean="0"/>
              <a:t>Velumyl</a:t>
            </a:r>
            <a:r>
              <a:rPr lang="en-US" sz="1400" b="1" dirty="0" smtClean="0"/>
              <a:t> (1989)</a:t>
            </a:r>
            <a:endParaRPr lang="en-US" sz="1400" b="1" dirty="0" smtClean="0"/>
          </a:p>
        </p:txBody>
      </p:sp>
      <p:pic>
        <p:nvPicPr>
          <p:cNvPr id="24" name="Picture 23" descr="Is-your-money-in-a-safe-p-006.jpg"/>
          <p:cNvPicPr>
            <a:picLocks noChangeAspect="1"/>
          </p:cNvPicPr>
          <p:nvPr/>
        </p:nvPicPr>
        <p:blipFill>
          <a:blip r:embed="rId6"/>
          <a:stretch>
            <a:fillRect/>
          </a:stretch>
        </p:blipFill>
        <p:spPr>
          <a:xfrm>
            <a:off x="585325" y="4300672"/>
            <a:ext cx="2173750" cy="1304250"/>
          </a:xfrm>
          <a:prstGeom prst="rect">
            <a:avLst/>
          </a:prstGeom>
        </p:spPr>
      </p:pic>
      <p:sp>
        <p:nvSpPr>
          <p:cNvPr id="25" name="Rectangle 24"/>
          <p:cNvSpPr/>
          <p:nvPr/>
        </p:nvSpPr>
        <p:spPr>
          <a:xfrm>
            <a:off x="5664135" y="5458451"/>
            <a:ext cx="2540100" cy="860748"/>
          </a:xfrm>
          <a:prstGeom prst="rect">
            <a:avLst/>
          </a:prstGeom>
        </p:spPr>
        <p:txBody>
          <a:bodyPr wrap="square">
            <a:spAutoFit/>
          </a:bodyPr>
          <a:lstStyle/>
          <a:p>
            <a:pPr algn="ctr">
              <a:lnSpc>
                <a:spcPct val="120000"/>
              </a:lnSpc>
            </a:pPr>
            <a:r>
              <a:rPr lang="en-US" sz="1400" b="1" dirty="0" smtClean="0"/>
              <a:t>Swapping doors from one house to put in another      house - R </a:t>
            </a:r>
            <a:r>
              <a:rPr lang="en-US" sz="1400" b="1" dirty="0" err="1" smtClean="0"/>
              <a:t>v</a:t>
            </a:r>
            <a:r>
              <a:rPr lang="en-US" sz="1400" b="1" dirty="0" smtClean="0"/>
              <a:t> Lavender(1994)</a:t>
            </a:r>
            <a:endParaRPr lang="en-US" sz="1400" b="1" dirty="0" smtClean="0"/>
          </a:p>
        </p:txBody>
      </p:sp>
      <p:pic>
        <p:nvPicPr>
          <p:cNvPr id="27" name="Picture 26" descr="08-city-10Paz.jpg"/>
          <p:cNvPicPr>
            <a:picLocks noChangeAspect="1"/>
          </p:cNvPicPr>
          <p:nvPr/>
        </p:nvPicPr>
        <p:blipFill>
          <a:blip r:embed="rId7"/>
          <a:stretch>
            <a:fillRect/>
          </a:stretch>
        </p:blipFill>
        <p:spPr>
          <a:xfrm>
            <a:off x="5983168" y="4081378"/>
            <a:ext cx="1790700" cy="1424940"/>
          </a:xfrm>
          <a:prstGeom prst="rect">
            <a:avLst/>
          </a:prstGeom>
        </p:spPr>
      </p:pic>
      <p:sp>
        <p:nvSpPr>
          <p:cNvPr id="28" name="Rectangle 27"/>
          <p:cNvSpPr/>
          <p:nvPr/>
        </p:nvSpPr>
        <p:spPr>
          <a:xfrm>
            <a:off x="80289" y="1664094"/>
            <a:ext cx="2532802" cy="2459647"/>
          </a:xfrm>
          <a:prstGeom prst="rect">
            <a:avLst/>
          </a:prstGeom>
          <a:noFill/>
          <a:ln>
            <a:solidFill>
              <a:srgbClr val="A845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3042859" y="1758101"/>
            <a:ext cx="2219822" cy="2861945"/>
          </a:xfrm>
          <a:prstGeom prst="rect">
            <a:avLst/>
          </a:prstGeom>
          <a:noFill/>
          <a:ln>
            <a:solidFill>
              <a:srgbClr val="A845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00570" y="4217753"/>
            <a:ext cx="2532802" cy="2183170"/>
          </a:xfrm>
          <a:prstGeom prst="rect">
            <a:avLst/>
          </a:prstGeom>
          <a:noFill/>
          <a:ln>
            <a:solidFill>
              <a:srgbClr val="A845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5947917" y="1677820"/>
            <a:ext cx="2532802" cy="2336441"/>
          </a:xfrm>
          <a:prstGeom prst="rect">
            <a:avLst/>
          </a:prstGeom>
          <a:noFill/>
          <a:ln>
            <a:solidFill>
              <a:srgbClr val="A845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823824" y="4049883"/>
            <a:ext cx="2146830" cy="2307247"/>
          </a:xfrm>
          <a:prstGeom prst="rect">
            <a:avLst/>
          </a:prstGeom>
          <a:noFill/>
          <a:ln>
            <a:solidFill>
              <a:srgbClr val="A845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 Box 4"/>
          <p:cNvSpPr txBox="1">
            <a:spLocks noChangeArrowheads="1"/>
          </p:cNvSpPr>
          <p:nvPr/>
        </p:nvSpPr>
        <p:spPr bwMode="auto">
          <a:xfrm>
            <a:off x="3369935" y="4948502"/>
            <a:ext cx="2148211" cy="1321057"/>
          </a:xfrm>
          <a:prstGeom prst="rect">
            <a:avLst/>
          </a:prstGeom>
          <a:solidFill>
            <a:srgbClr val="1A7AAA">
              <a:alpha val="30000"/>
            </a:srgbClr>
          </a:solidFill>
          <a:ln w="12700" cap="flat" cmpd="sng" algn="ctr">
            <a:solidFill>
              <a:srgbClr val="DF6638"/>
            </a:solidFill>
            <a:prstDash val="solid"/>
            <a:miter lim="800000"/>
            <a:headEnd type="none" w="med" len="med"/>
            <a:tailEnd type="none" w="med" len="med"/>
          </a:ln>
        </p:spPr>
        <p:txBody>
          <a:bodyPr vert="horz" wrap="squar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chemeClr val="tx1"/>
                </a:solidFill>
                <a:effectLst/>
                <a:latin typeface="Arial"/>
                <a:ea typeface="Times New Roman" charset="0"/>
                <a:cs typeface="Arial"/>
              </a:rPr>
              <a:t>Now you have guessed go and carry out some internet research and find out </a:t>
            </a:r>
            <a:r>
              <a:rPr lang="en-US" sz="1200" b="1" dirty="0" smtClean="0">
                <a:latin typeface="Arial"/>
                <a:ea typeface="Times New Roman" charset="0"/>
                <a:cs typeface="Arial"/>
              </a:rPr>
              <a:t>how the court interpreted the intention to permanently deprive in these cases.</a:t>
            </a:r>
            <a:endParaRPr kumimoji="0" lang="en-US" sz="1200" u="none" strike="noStrike" cap="none" normalizeH="0" baseline="0" dirty="0">
              <a:ln>
                <a:noFill/>
              </a:ln>
              <a:solidFill>
                <a:schemeClr val="tx1"/>
              </a:solidFill>
              <a:effectLst/>
              <a:latin typeface="Arial"/>
              <a:ea typeface="Times New Roman" charset="0"/>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0A3E1A-1939-0A48-9807-767E09734AC5}" type="slidenum">
              <a:rPr lang="en-US" smtClean="0"/>
              <a:pPr/>
              <a:t>24</a:t>
            </a:fld>
            <a:endParaRPr lang="en-US"/>
          </a:p>
        </p:txBody>
      </p:sp>
      <p:sp>
        <p:nvSpPr>
          <p:cNvPr id="4" name="Rounded Rectangle 3"/>
          <p:cNvSpPr/>
          <p:nvPr/>
        </p:nvSpPr>
        <p:spPr>
          <a:xfrm>
            <a:off x="196560" y="1013795"/>
            <a:ext cx="8724348" cy="5057594"/>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 name="Straight Connector 4"/>
          <p:cNvCxnSpPr/>
          <p:nvPr/>
        </p:nvCxnSpPr>
        <p:spPr>
          <a:xfrm>
            <a:off x="196560" y="1806814"/>
            <a:ext cx="872434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85857" y="1236401"/>
            <a:ext cx="8138325" cy="461665"/>
          </a:xfrm>
          <a:prstGeom prst="rect">
            <a:avLst/>
          </a:prstGeom>
          <a:noFill/>
        </p:spPr>
        <p:txBody>
          <a:bodyPr wrap="square" rtlCol="0">
            <a:spAutoFit/>
          </a:bodyPr>
          <a:lstStyle/>
          <a:p>
            <a:pPr lvl="0">
              <a:spcBef>
                <a:spcPct val="0"/>
              </a:spcBef>
              <a:defRPr/>
            </a:pPr>
            <a:r>
              <a:rPr lang="en-US" sz="2400" dirty="0" smtClean="0">
                <a:latin typeface="Arial Narrow Bold"/>
                <a:cs typeface="Arial Narrow Bold"/>
              </a:rPr>
              <a:t>R </a:t>
            </a:r>
            <a:r>
              <a:rPr lang="en-US" sz="2400" dirty="0" err="1" smtClean="0">
                <a:latin typeface="Arial Narrow Bold"/>
                <a:cs typeface="Arial Narrow Bold"/>
              </a:rPr>
              <a:t>v</a:t>
            </a:r>
            <a:r>
              <a:rPr lang="en-US" sz="2400" dirty="0" smtClean="0">
                <a:latin typeface="Arial Narrow Bold"/>
                <a:cs typeface="Arial Narrow Bold"/>
              </a:rPr>
              <a:t> Marshall, </a:t>
            </a:r>
            <a:r>
              <a:rPr lang="en-US" sz="2400" dirty="0" err="1" smtClean="0">
                <a:latin typeface="Arial Narrow Bold"/>
                <a:cs typeface="Arial Narrow Bold"/>
              </a:rPr>
              <a:t>Coombes</a:t>
            </a:r>
            <a:r>
              <a:rPr lang="en-US" sz="2400" dirty="0" smtClean="0">
                <a:latin typeface="Arial Narrow Bold"/>
                <a:cs typeface="Arial Narrow Bold"/>
              </a:rPr>
              <a:t> &amp; </a:t>
            </a:r>
            <a:r>
              <a:rPr lang="en-US" sz="2400" dirty="0" err="1" smtClean="0">
                <a:latin typeface="Arial Narrow Bold"/>
                <a:cs typeface="Arial Narrow Bold"/>
              </a:rPr>
              <a:t>Eren</a:t>
            </a:r>
            <a:r>
              <a:rPr lang="en-US" sz="2400" dirty="0" smtClean="0">
                <a:latin typeface="Arial Narrow Bold"/>
                <a:cs typeface="Arial Narrow Bold"/>
              </a:rPr>
              <a:t> [1998] 2 Cr App R 282 Court of Appeal</a:t>
            </a:r>
            <a:endParaRPr lang="en-US" sz="2400" dirty="0">
              <a:latin typeface="Arial Narrow Bold"/>
              <a:cs typeface="Arial Narrow Bold"/>
            </a:endParaRPr>
          </a:p>
        </p:txBody>
      </p:sp>
      <p:sp>
        <p:nvSpPr>
          <p:cNvPr id="7" name="TextBox 6"/>
          <p:cNvSpPr txBox="1"/>
          <p:nvPr/>
        </p:nvSpPr>
        <p:spPr>
          <a:xfrm>
            <a:off x="332019" y="1887673"/>
            <a:ext cx="8507976" cy="3908762"/>
          </a:xfrm>
          <a:prstGeom prst="rect">
            <a:avLst/>
          </a:prstGeom>
          <a:noFill/>
        </p:spPr>
        <p:txBody>
          <a:bodyPr wrap="square" rtlCol="0">
            <a:spAutoFit/>
          </a:bodyPr>
          <a:lstStyle/>
          <a:p>
            <a:pPr>
              <a:spcBef>
                <a:spcPct val="50000"/>
              </a:spcBef>
            </a:pPr>
            <a:r>
              <a:rPr lang="en-US" sz="1600" dirty="0" smtClean="0"/>
              <a:t>The appellants obtained unexpired travel tickets from commuters on the London Underground and sold them on to others. The trial judge ruled that the tickets remained the property of London Underground, that there had been an appropriation with intent to permanently deprive. He was going to leave the question of dishonesty to the jury. The defendants changed their plea to guilty then appealed against the judge's ruling with regards to intention to permanently deprive on the grounds that the tickets would be returned to London Underground and would have no less value or loss of virtue than when they had been issued. It was argued that the issuing of the ticket is analogous to the drawing of a </a:t>
            </a:r>
            <a:r>
              <a:rPr lang="en-US" sz="1600" dirty="0" err="1" smtClean="0"/>
              <a:t>cheque</a:t>
            </a:r>
            <a:r>
              <a:rPr lang="en-US" sz="1600" dirty="0" smtClean="0"/>
              <a:t> in that in each instance a chose in action is created which in the first case belongs to the customer and in the second to the payee. So the property acquired belonged to the customer and not London Underground and there can have been no intention on the part of the appellant to deprive London Underground of the ticket which would in due course be returned to the possession of London Underground.</a:t>
            </a:r>
          </a:p>
          <a:p>
            <a:pPr>
              <a:spcBef>
                <a:spcPct val="50000"/>
              </a:spcBef>
            </a:pPr>
            <a:endParaRPr lang="en-US" sz="1600" dirty="0" smtClean="0"/>
          </a:p>
          <a:p>
            <a:r>
              <a:rPr lang="en-US" sz="1600" b="1" dirty="0" smtClean="0"/>
              <a:t>Held: </a:t>
            </a:r>
            <a:r>
              <a:rPr lang="en-US" sz="1600" dirty="0" smtClean="0"/>
              <a:t>The convictions were upheld. The appellants had intended to treat the tickets as their own to dispose of regardless of the other's rights within the meaning of s.6.</a:t>
            </a:r>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0A3E1A-1939-0A48-9807-767E09734AC5}" type="slidenum">
              <a:rPr lang="en-US" smtClean="0"/>
              <a:pPr/>
              <a:t>25</a:t>
            </a:fld>
            <a:endParaRPr lang="en-US"/>
          </a:p>
        </p:txBody>
      </p:sp>
      <p:sp>
        <p:nvSpPr>
          <p:cNvPr id="4" name="Rounded Rectangle 3"/>
          <p:cNvSpPr/>
          <p:nvPr/>
        </p:nvSpPr>
        <p:spPr>
          <a:xfrm>
            <a:off x="196560" y="1013795"/>
            <a:ext cx="8724348" cy="5057594"/>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 name="Straight Connector 4"/>
          <p:cNvCxnSpPr/>
          <p:nvPr/>
        </p:nvCxnSpPr>
        <p:spPr>
          <a:xfrm>
            <a:off x="196560" y="1806814"/>
            <a:ext cx="872434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85857" y="1236401"/>
            <a:ext cx="8138325" cy="461665"/>
          </a:xfrm>
          <a:prstGeom prst="rect">
            <a:avLst/>
          </a:prstGeom>
          <a:noFill/>
        </p:spPr>
        <p:txBody>
          <a:bodyPr wrap="square" rtlCol="0">
            <a:spAutoFit/>
          </a:bodyPr>
          <a:lstStyle/>
          <a:p>
            <a:pPr lvl="0">
              <a:spcBef>
                <a:spcPct val="0"/>
              </a:spcBef>
              <a:defRPr/>
            </a:pPr>
            <a:r>
              <a:rPr lang="en-US" sz="2400" dirty="0" smtClean="0">
                <a:latin typeface="Arial Narrow Bold"/>
                <a:cs typeface="Arial Narrow Bold"/>
              </a:rPr>
              <a:t>DPP </a:t>
            </a:r>
            <a:r>
              <a:rPr lang="en-US" sz="2400" dirty="0" err="1" smtClean="0">
                <a:latin typeface="Arial Narrow Bold"/>
                <a:cs typeface="Arial Narrow Bold"/>
              </a:rPr>
              <a:t>v</a:t>
            </a:r>
            <a:r>
              <a:rPr lang="en-US" sz="2400" dirty="0" smtClean="0">
                <a:latin typeface="Arial Narrow Bold"/>
                <a:cs typeface="Arial Narrow Bold"/>
              </a:rPr>
              <a:t> J and Others [2002] All ER (D) 260</a:t>
            </a:r>
            <a:endParaRPr lang="en-US" sz="2400" dirty="0">
              <a:latin typeface="Arial Narrow Bold"/>
              <a:cs typeface="Arial Narrow Bold"/>
            </a:endParaRPr>
          </a:p>
        </p:txBody>
      </p:sp>
      <p:sp>
        <p:nvSpPr>
          <p:cNvPr id="7" name="TextBox 6"/>
          <p:cNvSpPr txBox="1"/>
          <p:nvPr/>
        </p:nvSpPr>
        <p:spPr>
          <a:xfrm>
            <a:off x="332019" y="1887673"/>
            <a:ext cx="8507976" cy="2800766"/>
          </a:xfrm>
          <a:prstGeom prst="rect">
            <a:avLst/>
          </a:prstGeom>
          <a:noFill/>
        </p:spPr>
        <p:txBody>
          <a:bodyPr wrap="square" rtlCol="0">
            <a:spAutoFit/>
          </a:bodyPr>
          <a:lstStyle/>
          <a:p>
            <a:r>
              <a:rPr lang="en-US" sz="1600" dirty="0" smtClean="0"/>
              <a:t>DD who were 14 robbed another boy.  They snatched his headphones and broke them in half, and then returned them to the boy.</a:t>
            </a:r>
            <a:r>
              <a:rPr lang="en-US" sz="1600" dirty="0" smtClean="0"/>
              <a:t> </a:t>
            </a:r>
          </a:p>
          <a:p>
            <a:endParaRPr lang="en-US" sz="1600" dirty="0" smtClean="0"/>
          </a:p>
          <a:p>
            <a:r>
              <a:rPr lang="en-US" sz="1600" b="1" dirty="0" smtClean="0"/>
              <a:t>Held:</a:t>
            </a:r>
            <a:r>
              <a:rPr lang="en-US" sz="1600" b="1" dirty="0" smtClean="0"/>
              <a:t> </a:t>
            </a:r>
            <a:r>
              <a:rPr lang="en-US" sz="1600" dirty="0" smtClean="0"/>
              <a:t>An intention to permanently deprive could be inferred from the acts of the defendants. Once they had snapped the headphones, they had rendered them useless. Moreover by snatching and snapping the article, they had in reality disposed of it. </a:t>
            </a:r>
          </a:p>
          <a:p>
            <a:r>
              <a:rPr lang="en-US" sz="1600" dirty="0" smtClean="0"/>
              <a:t> </a:t>
            </a:r>
          </a:p>
          <a:p>
            <a:r>
              <a:rPr lang="en-US" sz="1600" dirty="0" smtClean="0"/>
              <a:t>An action whose result rendered property useless, was in effect no different from an action which risked the loss of that article.</a:t>
            </a:r>
          </a:p>
          <a:p>
            <a:r>
              <a:rPr lang="en-US" sz="1600" dirty="0" smtClean="0"/>
              <a:t> </a:t>
            </a:r>
          </a:p>
          <a:p>
            <a:r>
              <a:rPr lang="en-US" sz="1600" b="1" dirty="0" smtClean="0"/>
              <a:t>Guilty</a:t>
            </a:r>
            <a:endParaRPr 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0A3E1A-1939-0A48-9807-767E09734AC5}" type="slidenum">
              <a:rPr lang="en-US" smtClean="0"/>
              <a:pPr/>
              <a:t>26</a:t>
            </a:fld>
            <a:endParaRPr lang="en-US"/>
          </a:p>
        </p:txBody>
      </p:sp>
      <p:sp>
        <p:nvSpPr>
          <p:cNvPr id="4" name="Rounded Rectangle 3"/>
          <p:cNvSpPr/>
          <p:nvPr/>
        </p:nvSpPr>
        <p:spPr>
          <a:xfrm>
            <a:off x="196560" y="1013795"/>
            <a:ext cx="8724348" cy="5057594"/>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 name="Straight Connector 4"/>
          <p:cNvCxnSpPr/>
          <p:nvPr/>
        </p:nvCxnSpPr>
        <p:spPr>
          <a:xfrm>
            <a:off x="196560" y="1806814"/>
            <a:ext cx="872434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85857" y="1236401"/>
            <a:ext cx="8138325" cy="461665"/>
          </a:xfrm>
          <a:prstGeom prst="rect">
            <a:avLst/>
          </a:prstGeom>
          <a:noFill/>
        </p:spPr>
        <p:txBody>
          <a:bodyPr wrap="square" rtlCol="0">
            <a:spAutoFit/>
          </a:bodyPr>
          <a:lstStyle/>
          <a:p>
            <a:pPr lvl="0">
              <a:spcBef>
                <a:spcPct val="0"/>
              </a:spcBef>
              <a:defRPr/>
            </a:pPr>
            <a:r>
              <a:rPr lang="en-US" sz="2400" dirty="0" smtClean="0">
                <a:latin typeface="Arial Narrow"/>
                <a:cs typeface="Arial Narrow"/>
              </a:rPr>
              <a:t>R </a:t>
            </a:r>
            <a:r>
              <a:rPr lang="en-US" sz="2400" dirty="0" err="1" smtClean="0">
                <a:latin typeface="Arial Narrow"/>
                <a:cs typeface="Arial Narrow"/>
              </a:rPr>
              <a:t>v</a:t>
            </a:r>
            <a:r>
              <a:rPr lang="en-US" sz="2400" dirty="0" smtClean="0">
                <a:latin typeface="Arial Narrow"/>
                <a:cs typeface="Arial Narrow"/>
              </a:rPr>
              <a:t> Lloyd, </a:t>
            </a:r>
            <a:r>
              <a:rPr lang="en-US" sz="2400" dirty="0" err="1" smtClean="0">
                <a:latin typeface="Arial Narrow"/>
                <a:cs typeface="Arial Narrow"/>
              </a:rPr>
              <a:t>Bhuee</a:t>
            </a:r>
            <a:r>
              <a:rPr lang="en-US" sz="2400" dirty="0" smtClean="0">
                <a:latin typeface="Arial Narrow"/>
                <a:cs typeface="Arial Narrow"/>
              </a:rPr>
              <a:t> &amp; Ali [1985] QB 829 Court of Appeal</a:t>
            </a:r>
            <a:endParaRPr lang="en-US" sz="2400" dirty="0">
              <a:latin typeface="Arial Narrow"/>
              <a:cs typeface="Arial Narrow"/>
            </a:endParaRPr>
          </a:p>
        </p:txBody>
      </p:sp>
      <p:sp>
        <p:nvSpPr>
          <p:cNvPr id="7" name="TextBox 6"/>
          <p:cNvSpPr txBox="1"/>
          <p:nvPr/>
        </p:nvSpPr>
        <p:spPr>
          <a:xfrm>
            <a:off x="332019" y="1887673"/>
            <a:ext cx="8507976" cy="3785652"/>
          </a:xfrm>
          <a:prstGeom prst="rect">
            <a:avLst/>
          </a:prstGeom>
          <a:noFill/>
        </p:spPr>
        <p:txBody>
          <a:bodyPr wrap="square" rtlCol="0">
            <a:spAutoFit/>
          </a:bodyPr>
          <a:lstStyle/>
          <a:p>
            <a:r>
              <a:rPr lang="en-US" sz="1600" dirty="0" smtClean="0"/>
              <a:t>Lloyd worked as a chief projectionist at a cinema. Over a period of some months Lloyd took films from his place of work, gave them to </a:t>
            </a:r>
            <a:r>
              <a:rPr lang="en-US" sz="1600" dirty="0" err="1" smtClean="0"/>
              <a:t>Bhuee</a:t>
            </a:r>
            <a:r>
              <a:rPr lang="en-US" sz="1600" dirty="0" smtClean="0"/>
              <a:t> &amp; Ali who copied them for distribution and gave them back to Lloyd who returned them to the cinema. The judge left the issue of intention to permanently to deprive for the jury to decide. They were all convicted with conspiracy to steal contrary to s.1 Criminal Law Act 1977 (liability requires proof of theft under the Theft Act 1968). They appealed contending that as a matter of law the issue of intention to permanently deprive could not arise in the circumstances so the judge was wrong to put it to the </a:t>
            </a:r>
            <a:r>
              <a:rPr lang="en-US" sz="1600" dirty="0" smtClean="0"/>
              <a:t>jury. </a:t>
            </a:r>
          </a:p>
          <a:p>
            <a:endParaRPr lang="en-US" sz="1600" dirty="0" smtClean="0"/>
          </a:p>
          <a:p>
            <a:r>
              <a:rPr lang="en-US" sz="1600" b="1" dirty="0" smtClean="0"/>
              <a:t>Held:</a:t>
            </a:r>
            <a:r>
              <a:rPr lang="en-US" sz="1600" b="1" dirty="0" smtClean="0"/>
              <a:t> </a:t>
            </a:r>
            <a:r>
              <a:rPr lang="en-US" sz="1600" dirty="0" smtClean="0"/>
              <a:t>Appeal allowed. The convictions were quashed.</a:t>
            </a:r>
            <a:r>
              <a:rPr lang="en-US" sz="1600" dirty="0" smtClean="0"/>
              <a:t> The </a:t>
            </a:r>
            <a:r>
              <a:rPr lang="en-US" sz="1600" dirty="0" smtClean="0"/>
              <a:t>wording of section 6(1) "and a borrowing or lending of it may amount to so treating it if, but only if, the borrowing or lending is for a period and in circumstances making it equivalent to an outright taking or disposal" requires all the goodness, virtue and practical value to be taken from the goods.</a:t>
            </a:r>
            <a:r>
              <a:rPr lang="en-US" sz="1600" dirty="0" smtClean="0"/>
              <a:t> The </a:t>
            </a:r>
            <a:r>
              <a:rPr lang="en-US" sz="1600" dirty="0" smtClean="0"/>
              <a:t>films were returned in much the same condition as when they were taken and thus did not fall within the definition.</a:t>
            </a:r>
            <a:r>
              <a:rPr lang="en-US" sz="1600" dirty="0" smtClean="0"/>
              <a:t> </a:t>
            </a:r>
          </a:p>
          <a:p>
            <a:endParaRPr lang="en-US" sz="1600" dirty="0" smtClean="0"/>
          </a:p>
          <a:p>
            <a:r>
              <a:rPr lang="en-US" sz="1600" b="1" dirty="0" smtClean="0"/>
              <a:t>Not Guilty</a:t>
            </a:r>
            <a:endParaRPr lang="en-US" sz="1600"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0A3E1A-1939-0A48-9807-767E09734AC5}" type="slidenum">
              <a:rPr lang="en-US" smtClean="0"/>
              <a:pPr/>
              <a:t>27</a:t>
            </a:fld>
            <a:endParaRPr lang="en-US"/>
          </a:p>
        </p:txBody>
      </p:sp>
      <p:sp>
        <p:nvSpPr>
          <p:cNvPr id="4" name="Rounded Rectangle 3"/>
          <p:cNvSpPr/>
          <p:nvPr/>
        </p:nvSpPr>
        <p:spPr>
          <a:xfrm>
            <a:off x="196560" y="1013795"/>
            <a:ext cx="8724348" cy="5057594"/>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 name="Straight Connector 4"/>
          <p:cNvCxnSpPr/>
          <p:nvPr/>
        </p:nvCxnSpPr>
        <p:spPr>
          <a:xfrm>
            <a:off x="196560" y="1806814"/>
            <a:ext cx="872434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85857" y="1236401"/>
            <a:ext cx="8138325" cy="461665"/>
          </a:xfrm>
          <a:prstGeom prst="rect">
            <a:avLst/>
          </a:prstGeom>
          <a:noFill/>
        </p:spPr>
        <p:txBody>
          <a:bodyPr wrap="square" rtlCol="0">
            <a:spAutoFit/>
          </a:bodyPr>
          <a:lstStyle/>
          <a:p>
            <a:pPr lvl="0">
              <a:spcBef>
                <a:spcPct val="0"/>
              </a:spcBef>
              <a:defRPr/>
            </a:pPr>
            <a:r>
              <a:rPr lang="en-US" sz="2400" dirty="0" smtClean="0">
                <a:latin typeface="Arial Narrow"/>
                <a:cs typeface="Arial Narrow"/>
              </a:rPr>
              <a:t>R </a:t>
            </a:r>
            <a:r>
              <a:rPr lang="en-US" sz="2400" dirty="0" err="1" smtClean="0">
                <a:latin typeface="Arial Narrow"/>
                <a:cs typeface="Arial Narrow"/>
              </a:rPr>
              <a:t>v</a:t>
            </a:r>
            <a:r>
              <a:rPr lang="en-US" sz="2400" dirty="0" smtClean="0">
                <a:latin typeface="Arial Narrow"/>
                <a:cs typeface="Arial Narrow"/>
              </a:rPr>
              <a:t> </a:t>
            </a:r>
            <a:r>
              <a:rPr lang="en-US" sz="2400" dirty="0" err="1" smtClean="0">
                <a:latin typeface="Arial Narrow"/>
                <a:cs typeface="Arial Narrow"/>
              </a:rPr>
              <a:t>Velumyl</a:t>
            </a:r>
            <a:r>
              <a:rPr lang="en-US" sz="2400" dirty="0" smtClean="0">
                <a:latin typeface="Arial Narrow"/>
                <a:cs typeface="Arial Narrow"/>
              </a:rPr>
              <a:t> [1989] </a:t>
            </a:r>
            <a:r>
              <a:rPr lang="en-US" sz="2400" dirty="0" err="1" smtClean="0">
                <a:latin typeface="Arial Narrow"/>
                <a:cs typeface="Arial Narrow"/>
              </a:rPr>
              <a:t>Crim</a:t>
            </a:r>
            <a:r>
              <a:rPr lang="en-US" sz="2400" dirty="0" smtClean="0">
                <a:latin typeface="Arial Narrow"/>
                <a:cs typeface="Arial Narrow"/>
              </a:rPr>
              <a:t> LR 299</a:t>
            </a:r>
            <a:endParaRPr lang="en-US" sz="2400" dirty="0">
              <a:latin typeface="Arial Narrow"/>
              <a:cs typeface="Arial Narrow"/>
            </a:endParaRPr>
          </a:p>
        </p:txBody>
      </p:sp>
      <p:sp>
        <p:nvSpPr>
          <p:cNvPr id="7" name="TextBox 6"/>
          <p:cNvSpPr txBox="1"/>
          <p:nvPr/>
        </p:nvSpPr>
        <p:spPr>
          <a:xfrm>
            <a:off x="332019" y="1887673"/>
            <a:ext cx="8507976" cy="2123658"/>
          </a:xfrm>
          <a:prstGeom prst="rect">
            <a:avLst/>
          </a:prstGeom>
          <a:noFill/>
        </p:spPr>
        <p:txBody>
          <a:bodyPr wrap="square" rtlCol="0">
            <a:spAutoFit/>
          </a:bodyPr>
          <a:lstStyle/>
          <a:p>
            <a:r>
              <a:rPr lang="en-US" sz="1600" dirty="0" smtClean="0"/>
              <a:t>D,  a company manager borrowed £1050 from safe at work without authority and contrary to company rules and leant it to a friend.  He intended to return the money on the following Monday. </a:t>
            </a:r>
          </a:p>
          <a:p>
            <a:endParaRPr lang="en-US" sz="1600" dirty="0" smtClean="0"/>
          </a:p>
          <a:p>
            <a:r>
              <a:rPr lang="en-US" sz="1600" b="1" dirty="0" smtClean="0"/>
              <a:t>Held:</a:t>
            </a:r>
            <a:r>
              <a:rPr lang="en-US" sz="1600" b="1" dirty="0" smtClean="0"/>
              <a:t> </a:t>
            </a:r>
            <a:r>
              <a:rPr lang="en-US" sz="1600" dirty="0" smtClean="0"/>
              <a:t>D's intention to repay the money (with different notes or coins) did not afford V a </a:t>
            </a:r>
            <a:r>
              <a:rPr lang="en-US" sz="1600" dirty="0" err="1" smtClean="0"/>
              <a:t>defence</a:t>
            </a:r>
            <a:r>
              <a:rPr lang="en-US" sz="1600" dirty="0" smtClean="0"/>
              <a:t>. He had the requisite intention permanently to deprive. He had no intention to return the objects he had taken. It had not been suggested that there was a lack of dishonesty on V's part.</a:t>
            </a:r>
          </a:p>
          <a:p>
            <a:r>
              <a:rPr lang="en-US" sz="1600" dirty="0" smtClean="0"/>
              <a:t> </a:t>
            </a:r>
          </a:p>
          <a:p>
            <a:r>
              <a:rPr lang="en-US" sz="1600" b="1" dirty="0" smtClean="0"/>
              <a:t>Guilty</a:t>
            </a:r>
            <a:endParaRPr 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0A3E1A-1939-0A48-9807-767E09734AC5}" type="slidenum">
              <a:rPr lang="en-US" smtClean="0"/>
              <a:pPr/>
              <a:t>28</a:t>
            </a:fld>
            <a:endParaRPr lang="en-US"/>
          </a:p>
        </p:txBody>
      </p:sp>
      <p:sp>
        <p:nvSpPr>
          <p:cNvPr id="4" name="Rounded Rectangle 3"/>
          <p:cNvSpPr/>
          <p:nvPr/>
        </p:nvSpPr>
        <p:spPr>
          <a:xfrm>
            <a:off x="196560" y="1013795"/>
            <a:ext cx="8724348" cy="5057594"/>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 name="Straight Connector 4"/>
          <p:cNvCxnSpPr/>
          <p:nvPr/>
        </p:nvCxnSpPr>
        <p:spPr>
          <a:xfrm>
            <a:off x="196560" y="1806814"/>
            <a:ext cx="872434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85857" y="1236401"/>
            <a:ext cx="8138325" cy="461665"/>
          </a:xfrm>
          <a:prstGeom prst="rect">
            <a:avLst/>
          </a:prstGeom>
          <a:noFill/>
        </p:spPr>
        <p:txBody>
          <a:bodyPr wrap="square" rtlCol="0">
            <a:spAutoFit/>
          </a:bodyPr>
          <a:lstStyle/>
          <a:p>
            <a:pPr lvl="0">
              <a:spcBef>
                <a:spcPct val="0"/>
              </a:spcBef>
              <a:defRPr/>
            </a:pPr>
            <a:r>
              <a:rPr lang="en-US" sz="2400" dirty="0" smtClean="0">
                <a:latin typeface="Arial Narrow"/>
                <a:cs typeface="Arial Narrow"/>
              </a:rPr>
              <a:t>R </a:t>
            </a:r>
            <a:r>
              <a:rPr lang="en-US" sz="2400" dirty="0" err="1" smtClean="0">
                <a:latin typeface="Arial Narrow"/>
                <a:cs typeface="Arial Narrow"/>
              </a:rPr>
              <a:t>v</a:t>
            </a:r>
            <a:r>
              <a:rPr lang="en-US" sz="2400" dirty="0" smtClean="0">
                <a:latin typeface="Arial Narrow"/>
                <a:cs typeface="Arial Narrow"/>
              </a:rPr>
              <a:t> Lavender [1994] </a:t>
            </a:r>
            <a:r>
              <a:rPr lang="en-US" sz="2400" dirty="0" err="1" smtClean="0">
                <a:latin typeface="Arial Narrow"/>
                <a:cs typeface="Arial Narrow"/>
              </a:rPr>
              <a:t>Crim</a:t>
            </a:r>
            <a:r>
              <a:rPr lang="en-US" sz="2400" dirty="0" smtClean="0">
                <a:latin typeface="Arial Narrow"/>
                <a:cs typeface="Arial Narrow"/>
              </a:rPr>
              <a:t> LR 297</a:t>
            </a:r>
            <a:endParaRPr lang="en-US" sz="2400" dirty="0">
              <a:latin typeface="Arial Narrow"/>
              <a:cs typeface="Arial Narrow"/>
            </a:endParaRPr>
          </a:p>
        </p:txBody>
      </p:sp>
      <p:sp>
        <p:nvSpPr>
          <p:cNvPr id="7" name="TextBox 6"/>
          <p:cNvSpPr txBox="1"/>
          <p:nvPr/>
        </p:nvSpPr>
        <p:spPr>
          <a:xfrm>
            <a:off x="332019" y="1887673"/>
            <a:ext cx="8507976" cy="1877437"/>
          </a:xfrm>
          <a:prstGeom prst="rect">
            <a:avLst/>
          </a:prstGeom>
          <a:noFill/>
        </p:spPr>
        <p:txBody>
          <a:bodyPr wrap="square" rtlCol="0">
            <a:spAutoFit/>
          </a:bodyPr>
          <a:lstStyle/>
          <a:p>
            <a:r>
              <a:rPr lang="en-US" sz="1600" dirty="0" smtClean="0"/>
              <a:t>The defendant removed some doors from a council property that was due for demolition. He installed the doors in his girlfriend's flat which was also owned by the council</a:t>
            </a:r>
            <a:r>
              <a:rPr lang="en-US" sz="1600" dirty="0" smtClean="0"/>
              <a:t>.</a:t>
            </a:r>
          </a:p>
          <a:p>
            <a:endParaRPr lang="en-US" sz="1600" dirty="0" smtClean="0"/>
          </a:p>
          <a:p>
            <a:r>
              <a:rPr lang="en-US" sz="1600" b="1" dirty="0" smtClean="0"/>
              <a:t>Held:</a:t>
            </a:r>
            <a:r>
              <a:rPr lang="en-US" sz="1600" b="1" dirty="0" smtClean="0"/>
              <a:t> </a:t>
            </a:r>
            <a:r>
              <a:rPr lang="en-US" sz="1600" dirty="0" smtClean="0"/>
              <a:t>He did have the intention to permanently deprive under s.6(1) as he treated the doors as his own to dispose of regardless of the owner's rights.</a:t>
            </a:r>
          </a:p>
          <a:p>
            <a:r>
              <a:rPr lang="en-US" sz="1600" dirty="0" smtClean="0"/>
              <a:t> </a:t>
            </a:r>
          </a:p>
          <a:p>
            <a:r>
              <a:rPr lang="en-US" sz="1600" b="1" dirty="0" smtClean="0"/>
              <a:t>Guilty</a:t>
            </a:r>
            <a:endParaRPr lang="en-US" sz="1600"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 Conditional Intent</a:t>
            </a:r>
            <a:endParaRPr lang="en-US" dirty="0"/>
          </a:p>
        </p:txBody>
      </p:sp>
      <p:sp>
        <p:nvSpPr>
          <p:cNvPr id="3" name="Slide Number Placeholder 2"/>
          <p:cNvSpPr>
            <a:spLocks noGrp="1"/>
          </p:cNvSpPr>
          <p:nvPr>
            <p:ph type="sldNum" sz="quarter" idx="12"/>
          </p:nvPr>
        </p:nvSpPr>
        <p:spPr/>
        <p:txBody>
          <a:bodyPr/>
          <a:lstStyle/>
          <a:p>
            <a:fld id="{E10A3E1A-1939-0A48-9807-767E09734AC5}" type="slidenum">
              <a:rPr lang="en-US" smtClean="0"/>
              <a:pPr/>
              <a:t>29</a:t>
            </a:fld>
            <a:endParaRPr lang="en-US"/>
          </a:p>
        </p:txBody>
      </p:sp>
      <p:sp>
        <p:nvSpPr>
          <p:cNvPr id="11" name="Text Box 4"/>
          <p:cNvSpPr txBox="1">
            <a:spLocks noChangeArrowheads="1"/>
          </p:cNvSpPr>
          <p:nvPr/>
        </p:nvSpPr>
        <p:spPr bwMode="auto">
          <a:xfrm>
            <a:off x="450283" y="1838743"/>
            <a:ext cx="3943800" cy="4350513"/>
          </a:xfrm>
          <a:prstGeom prst="rect">
            <a:avLst/>
          </a:prstGeom>
          <a:solidFill>
            <a:srgbClr val="1A7AAA">
              <a:alpha val="30000"/>
            </a:srgbClr>
          </a:solidFill>
          <a:ln w="12700" cap="flat" cmpd="sng" algn="ctr">
            <a:solidFill>
              <a:srgbClr val="DF6638"/>
            </a:solidFill>
            <a:prstDash val="solid"/>
            <a:miter lim="800000"/>
            <a:headEnd type="none" w="med" len="med"/>
            <a:tailEnd type="none" w="med" len="med"/>
          </a:ln>
        </p:spPr>
        <p:txBody>
          <a:bodyPr vert="horz" wrap="square" lIns="91440" tIns="91440" rIns="91440" bIns="9144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000" b="1" u="none" strike="noStrike" cap="none" normalizeH="0" baseline="0" dirty="0" smtClean="0">
              <a:ln>
                <a:noFill/>
              </a:ln>
              <a:solidFill>
                <a:schemeClr val="tx1"/>
              </a:solidFill>
              <a:effectLst/>
              <a:latin typeface="Arial"/>
              <a:ea typeface="Times New Roman" charset="0"/>
              <a:cs typeface="Arial"/>
            </a:endParaRPr>
          </a:p>
          <a:p>
            <a:pPr marL="0" marR="0" lvl="0" indent="0" defTabSz="914400" rtl="0" eaLnBrk="1" fontAlgn="base" latinLnBrk="0" hangingPunct="1">
              <a:lnSpc>
                <a:spcPct val="100000"/>
              </a:lnSpc>
              <a:spcBef>
                <a:spcPct val="0"/>
              </a:spcBef>
              <a:spcAft>
                <a:spcPct val="0"/>
              </a:spcAft>
              <a:buClrTx/>
              <a:buSzTx/>
              <a:buFontTx/>
              <a:buNone/>
              <a:tabLst/>
            </a:pPr>
            <a:endParaRPr lang="en-US" sz="2000" b="1" dirty="0" smtClean="0">
              <a:latin typeface="Arial"/>
              <a:ea typeface="Times New Roman" charset="0"/>
              <a:cs typeface="Arial"/>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2000" b="1" u="none" strike="noStrike" cap="none" normalizeH="0" baseline="0" dirty="0" smtClean="0">
              <a:ln>
                <a:noFill/>
              </a:ln>
              <a:solidFill>
                <a:schemeClr val="tx1"/>
              </a:solidFill>
              <a:effectLst/>
              <a:latin typeface="Arial"/>
              <a:ea typeface="Times New Roman" charset="0"/>
              <a:cs typeface="Arial"/>
            </a:endParaRPr>
          </a:p>
          <a:p>
            <a:pPr marL="0" marR="0" lvl="0" indent="0" defTabSz="914400" rtl="0" eaLnBrk="1" fontAlgn="base" latinLnBrk="0" hangingPunct="1">
              <a:lnSpc>
                <a:spcPct val="100000"/>
              </a:lnSpc>
              <a:spcBef>
                <a:spcPct val="0"/>
              </a:spcBef>
              <a:spcAft>
                <a:spcPct val="0"/>
              </a:spcAft>
              <a:buClrTx/>
              <a:buSzTx/>
              <a:buFontTx/>
              <a:buNone/>
              <a:tabLst/>
            </a:pPr>
            <a:endParaRPr lang="en-US" sz="2000" b="1" dirty="0" smtClean="0">
              <a:latin typeface="Arial"/>
              <a:ea typeface="Times New Roman" charset="0"/>
              <a:cs typeface="Arial"/>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2000" b="1" u="none" strike="noStrike" cap="none" normalizeH="0" baseline="0" dirty="0" smtClean="0">
              <a:ln>
                <a:noFill/>
              </a:ln>
              <a:solidFill>
                <a:schemeClr val="tx1"/>
              </a:solidFill>
              <a:effectLst/>
              <a:latin typeface="Arial"/>
              <a:ea typeface="Times New Roman" charset="0"/>
              <a:cs typeface="Arial"/>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tx1"/>
                </a:solidFill>
                <a:effectLst/>
                <a:latin typeface="Arial"/>
                <a:ea typeface="Times New Roman" charset="0"/>
                <a:cs typeface="Arial"/>
              </a:rPr>
              <a:t>R </a:t>
            </a:r>
            <a:r>
              <a:rPr kumimoji="0" lang="en-US" sz="2000" b="1" u="none" strike="noStrike" cap="none" normalizeH="0" baseline="0" dirty="0" err="1" smtClean="0">
                <a:ln>
                  <a:noFill/>
                </a:ln>
                <a:solidFill>
                  <a:schemeClr val="tx1"/>
                </a:solidFill>
                <a:effectLst/>
                <a:latin typeface="Arial"/>
                <a:ea typeface="Times New Roman" charset="0"/>
                <a:cs typeface="Arial"/>
              </a:rPr>
              <a:t>v</a:t>
            </a:r>
            <a:r>
              <a:rPr kumimoji="0" lang="en-US" sz="2000" b="1" u="none" strike="noStrike" cap="none" normalizeH="0" baseline="0" dirty="0" smtClean="0">
                <a:ln>
                  <a:noFill/>
                </a:ln>
                <a:solidFill>
                  <a:schemeClr val="tx1"/>
                </a:solidFill>
                <a:effectLst/>
                <a:latin typeface="Arial"/>
                <a:ea typeface="Times New Roman" charset="0"/>
                <a:cs typeface="Arial"/>
              </a:rPr>
              <a:t> </a:t>
            </a:r>
            <a:r>
              <a:rPr kumimoji="0" lang="en-US" sz="2000" b="1" u="none" strike="noStrike" cap="none" normalizeH="0" baseline="0" dirty="0" err="1" smtClean="0">
                <a:ln>
                  <a:noFill/>
                </a:ln>
                <a:solidFill>
                  <a:schemeClr val="tx1"/>
                </a:solidFill>
                <a:effectLst/>
                <a:latin typeface="Arial"/>
                <a:ea typeface="Times New Roman" charset="0"/>
                <a:cs typeface="Arial"/>
              </a:rPr>
              <a:t>Easom</a:t>
            </a:r>
            <a:r>
              <a:rPr kumimoji="0" lang="en-US" sz="2000" b="1" u="none" strike="noStrike" cap="none" normalizeH="0" baseline="0" dirty="0" smtClean="0">
                <a:ln>
                  <a:noFill/>
                </a:ln>
                <a:solidFill>
                  <a:schemeClr val="tx1"/>
                </a:solidFill>
                <a:effectLst/>
                <a:latin typeface="Arial"/>
                <a:ea typeface="Times New Roman" charset="0"/>
                <a:cs typeface="Arial"/>
              </a:rPr>
              <a:t> (1971)</a:t>
            </a:r>
          </a:p>
          <a:p>
            <a:pPr marL="0" marR="0" lvl="0" indent="0" defTabSz="914400" rtl="0" eaLnBrk="1" fontAlgn="base" latinLnBrk="0" hangingPunct="1">
              <a:lnSpc>
                <a:spcPct val="100000"/>
              </a:lnSpc>
              <a:spcBef>
                <a:spcPct val="0"/>
              </a:spcBef>
              <a:spcAft>
                <a:spcPct val="0"/>
              </a:spcAft>
              <a:buClrTx/>
              <a:buSzTx/>
              <a:buFontTx/>
              <a:buNone/>
              <a:tabLst/>
            </a:pPr>
            <a:endParaRPr lang="en-US" sz="2000" b="1" dirty="0" smtClean="0">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FontTx/>
              <a:buAutoNum type="arabicPeriod"/>
              <a:tabLst/>
            </a:pPr>
            <a:r>
              <a:rPr kumimoji="0" lang="en-US" sz="2000" b="1" u="none" strike="noStrike" cap="none" normalizeH="0" baseline="0" dirty="0" smtClean="0">
                <a:ln>
                  <a:noFill/>
                </a:ln>
                <a:solidFill>
                  <a:schemeClr val="tx1"/>
                </a:solidFill>
                <a:effectLst/>
                <a:latin typeface="Arial"/>
                <a:ea typeface="Times New Roman" charset="0"/>
                <a:cs typeface="Arial"/>
              </a:rPr>
              <a:t>Read the facts of the case and answer the following questions:</a:t>
            </a:r>
          </a:p>
          <a:p>
            <a:pPr marL="342900" marR="0" lvl="0" indent="-342900" defTabSz="914400" rtl="0" eaLnBrk="1" fontAlgn="base" latinLnBrk="0" hangingPunct="1">
              <a:lnSpc>
                <a:spcPct val="100000"/>
              </a:lnSpc>
              <a:spcBef>
                <a:spcPct val="0"/>
              </a:spcBef>
              <a:spcAft>
                <a:spcPct val="0"/>
              </a:spcAft>
              <a:buClrTx/>
              <a:buSzTx/>
              <a:buFontTx/>
              <a:buAutoNum type="arabicPeriod"/>
              <a:tabLst/>
            </a:pPr>
            <a:r>
              <a:rPr lang="en-US" sz="2000" b="1" dirty="0" smtClean="0">
                <a:latin typeface="Arial"/>
                <a:ea typeface="Times New Roman" charset="0"/>
                <a:cs typeface="Arial"/>
              </a:rPr>
              <a:t>What are the facts of the case?</a:t>
            </a:r>
          </a:p>
          <a:p>
            <a:pPr marL="342900" marR="0" lvl="0" indent="-342900" defTabSz="914400" rtl="0" eaLnBrk="1" fontAlgn="base" latinLnBrk="0" hangingPunct="1">
              <a:lnSpc>
                <a:spcPct val="100000"/>
              </a:lnSpc>
              <a:spcBef>
                <a:spcPct val="0"/>
              </a:spcBef>
              <a:spcAft>
                <a:spcPct val="0"/>
              </a:spcAft>
              <a:buClrTx/>
              <a:buSzTx/>
              <a:buFontTx/>
              <a:buAutoNum type="arabicPeriod"/>
              <a:tabLst/>
            </a:pPr>
            <a:r>
              <a:rPr kumimoji="0" lang="en-US" sz="2000" b="1" u="none" strike="noStrike" cap="none" normalizeH="0" baseline="0" dirty="0" smtClean="0">
                <a:ln>
                  <a:noFill/>
                </a:ln>
                <a:solidFill>
                  <a:schemeClr val="tx1"/>
                </a:solidFill>
                <a:effectLst/>
                <a:latin typeface="Arial"/>
                <a:ea typeface="Times New Roman" charset="0"/>
                <a:cs typeface="Arial"/>
              </a:rPr>
              <a:t>Was</a:t>
            </a:r>
            <a:r>
              <a:rPr kumimoji="0" lang="en-US" sz="2000" b="1" u="none" strike="noStrike" cap="none" normalizeH="0" dirty="0" smtClean="0">
                <a:ln>
                  <a:noFill/>
                </a:ln>
                <a:solidFill>
                  <a:schemeClr val="tx1"/>
                </a:solidFill>
                <a:effectLst/>
                <a:latin typeface="Arial"/>
                <a:ea typeface="Times New Roman" charset="0"/>
                <a:cs typeface="Arial"/>
              </a:rPr>
              <a:t> the D guilty or not guilty?</a:t>
            </a:r>
          </a:p>
          <a:p>
            <a:pPr marL="342900" marR="0" lvl="0" indent="-342900" defTabSz="914400" rtl="0" eaLnBrk="1" fontAlgn="base" latinLnBrk="0" hangingPunct="1">
              <a:lnSpc>
                <a:spcPct val="100000"/>
              </a:lnSpc>
              <a:spcBef>
                <a:spcPct val="0"/>
              </a:spcBef>
              <a:spcAft>
                <a:spcPct val="0"/>
              </a:spcAft>
              <a:buClrTx/>
              <a:buSzTx/>
              <a:buFontTx/>
              <a:buAutoNum type="arabicPeriod"/>
              <a:tabLst/>
            </a:pPr>
            <a:r>
              <a:rPr lang="en-US" sz="2000" b="1" dirty="0" smtClean="0">
                <a:latin typeface="Arial"/>
                <a:ea typeface="Times New Roman" charset="0"/>
                <a:cs typeface="Arial"/>
              </a:rPr>
              <a:t>Why?</a:t>
            </a:r>
            <a:endParaRPr kumimoji="0" lang="en-US" sz="2000" b="1" u="none" strike="noStrike" cap="none" normalizeH="0" dirty="0" smtClean="0">
              <a:ln>
                <a:noFill/>
              </a:ln>
              <a:solidFill>
                <a:schemeClr val="tx1"/>
              </a:solidFill>
              <a:effectLst/>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FontTx/>
              <a:buAutoNum type="arabicPeriod"/>
              <a:tabLst/>
            </a:pPr>
            <a:r>
              <a:rPr lang="en-US" sz="2000" b="1" baseline="0" dirty="0" smtClean="0">
                <a:latin typeface="Arial"/>
                <a:ea typeface="Times New Roman" charset="0"/>
                <a:cs typeface="Arial"/>
              </a:rPr>
              <a:t>How</a:t>
            </a:r>
            <a:r>
              <a:rPr lang="en-US" sz="2000" b="1" dirty="0" smtClean="0">
                <a:latin typeface="Arial"/>
                <a:ea typeface="Times New Roman" charset="0"/>
                <a:cs typeface="Arial"/>
              </a:rPr>
              <a:t> might you frame the charge differently to gain a different outcome?</a:t>
            </a:r>
          </a:p>
          <a:p>
            <a:pPr marL="342900" marR="0" lvl="0" indent="-342900" defTabSz="914400" rtl="0" eaLnBrk="1" fontAlgn="base" latinLnBrk="0" hangingPunct="1">
              <a:lnSpc>
                <a:spcPct val="100000"/>
              </a:lnSpc>
              <a:spcBef>
                <a:spcPct val="0"/>
              </a:spcBef>
              <a:spcAft>
                <a:spcPct val="0"/>
              </a:spcAft>
              <a:buClrTx/>
              <a:buSzTx/>
              <a:tabLst/>
            </a:pPr>
            <a:endParaRPr lang="en-US" sz="2000" b="1" dirty="0" smtClean="0">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FontTx/>
              <a:buAutoNum type="arabicPeriod"/>
              <a:tabLst/>
            </a:pPr>
            <a:endParaRPr lang="en-US" sz="2000" b="1" dirty="0" smtClean="0">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FontTx/>
              <a:buAutoNum type="arabicPeriod"/>
              <a:tabLst/>
            </a:pPr>
            <a:endParaRPr kumimoji="0" lang="en-US" sz="2000" b="1" u="none" strike="noStrike" cap="none" normalizeH="0" baseline="0" dirty="0" smtClean="0">
              <a:ln>
                <a:noFill/>
              </a:ln>
              <a:solidFill>
                <a:schemeClr val="tx1"/>
              </a:solidFill>
              <a:effectLst/>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FontTx/>
              <a:buAutoNum type="arabicPeriod"/>
              <a:tabLst/>
            </a:pPr>
            <a:endParaRPr kumimoji="0" lang="en-US" sz="2000" b="1" u="none" strike="noStrike" cap="none" normalizeH="0" baseline="0" dirty="0" smtClean="0">
              <a:ln>
                <a:noFill/>
              </a:ln>
              <a:solidFill>
                <a:schemeClr val="tx1"/>
              </a:solidFill>
              <a:effectLst/>
              <a:latin typeface="Arial"/>
              <a:ea typeface="Times New Roman" charset="0"/>
              <a:cs typeface="Arial"/>
            </a:endParaRPr>
          </a:p>
          <a:p>
            <a:pPr marL="342900" marR="0" lvl="0" indent="-342900" defTabSz="914400" rtl="0" eaLnBrk="1" fontAlgn="base" latinLnBrk="0" hangingPunct="1">
              <a:lnSpc>
                <a:spcPct val="100000"/>
              </a:lnSpc>
              <a:spcBef>
                <a:spcPct val="0"/>
              </a:spcBef>
              <a:spcAft>
                <a:spcPct val="0"/>
              </a:spcAft>
              <a:buClrTx/>
              <a:buSzTx/>
              <a:buFontTx/>
              <a:buAutoNum type="arabicPeriod"/>
              <a:tabLst/>
            </a:pPr>
            <a:endParaRPr kumimoji="0" lang="en-US" sz="2000" b="1" u="none" strike="noStrike" cap="none" normalizeH="0" baseline="0" dirty="0" smtClean="0">
              <a:ln>
                <a:noFill/>
              </a:ln>
              <a:solidFill>
                <a:schemeClr val="tx1"/>
              </a:solidFill>
              <a:effectLst/>
              <a:latin typeface="Arial"/>
              <a:ea typeface="Times New Roman" charset="0"/>
              <a:cs typeface="Arial"/>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a:ln>
                <a:noFill/>
              </a:ln>
              <a:solidFill>
                <a:schemeClr val="tx1"/>
              </a:solidFill>
              <a:effectLst/>
              <a:latin typeface="Arial"/>
              <a:ea typeface="Times New Roman" charset="0"/>
              <a:cs typeface="Arial"/>
            </a:endParaRPr>
          </a:p>
        </p:txBody>
      </p:sp>
      <p:pic>
        <p:nvPicPr>
          <p:cNvPr id="8" name="Picture 7" descr="kharem-opens-bag.jpg"/>
          <p:cNvPicPr>
            <a:picLocks noChangeAspect="1"/>
          </p:cNvPicPr>
          <p:nvPr/>
        </p:nvPicPr>
        <p:blipFill>
          <a:blip r:embed="rId3"/>
          <a:stretch>
            <a:fillRect/>
          </a:stretch>
        </p:blipFill>
        <p:spPr>
          <a:xfrm>
            <a:off x="4972084" y="2539932"/>
            <a:ext cx="3354645" cy="25159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a:t>
            </a:r>
            <a:endParaRPr lang="en-US" dirty="0"/>
          </a:p>
        </p:txBody>
      </p:sp>
      <p:sp>
        <p:nvSpPr>
          <p:cNvPr id="3" name="Content Placeholder 2"/>
          <p:cNvSpPr>
            <a:spLocks noGrp="1"/>
          </p:cNvSpPr>
          <p:nvPr>
            <p:ph idx="1"/>
          </p:nvPr>
        </p:nvSpPr>
        <p:spPr>
          <a:xfrm>
            <a:off x="457200" y="1992566"/>
            <a:ext cx="3761704" cy="4133597"/>
          </a:xfrm>
        </p:spPr>
        <p:txBody>
          <a:bodyPr>
            <a:normAutofit fontScale="85000" lnSpcReduction="10000"/>
          </a:bodyPr>
          <a:lstStyle/>
          <a:p>
            <a:r>
              <a:rPr lang="en-US" b="1" u="sng" dirty="0" smtClean="0"/>
              <a:t>State</a:t>
            </a:r>
            <a:r>
              <a:rPr lang="en-US" b="1" dirty="0" smtClean="0"/>
              <a:t> </a:t>
            </a:r>
            <a:r>
              <a:rPr lang="en-US" dirty="0" smtClean="0"/>
              <a:t>the</a:t>
            </a:r>
            <a:r>
              <a:rPr lang="en-US" dirty="0" smtClean="0"/>
              <a:t> </a:t>
            </a:r>
            <a:r>
              <a:rPr lang="en-US" i="1" dirty="0" err="1" smtClean="0"/>
              <a:t>mens</a:t>
            </a:r>
            <a:r>
              <a:rPr lang="en-US" i="1" dirty="0" smtClean="0"/>
              <a:t> </a:t>
            </a:r>
            <a:r>
              <a:rPr lang="en-US" i="1" dirty="0" err="1" smtClean="0"/>
              <a:t>rea</a:t>
            </a:r>
            <a:r>
              <a:rPr lang="en-US" i="1" dirty="0" smtClean="0"/>
              <a:t> </a:t>
            </a:r>
            <a:r>
              <a:rPr lang="en-US" dirty="0" smtClean="0"/>
              <a:t>of Theft</a:t>
            </a:r>
            <a:endParaRPr lang="en-GB" dirty="0" smtClean="0"/>
          </a:p>
          <a:p>
            <a:endParaRPr lang="en-GB" dirty="0" smtClean="0"/>
          </a:p>
          <a:p>
            <a:r>
              <a:rPr lang="en-US" b="1" u="sng" dirty="0" smtClean="0"/>
              <a:t>Explain</a:t>
            </a:r>
            <a:r>
              <a:rPr lang="en-US" b="1" dirty="0" smtClean="0"/>
              <a:t> </a:t>
            </a:r>
            <a:r>
              <a:rPr lang="en-US" dirty="0" smtClean="0"/>
              <a:t>cases that illustrate the </a:t>
            </a:r>
            <a:r>
              <a:rPr lang="en-US" i="1" dirty="0" err="1" smtClean="0"/>
              <a:t>mens</a:t>
            </a:r>
            <a:r>
              <a:rPr lang="en-US" i="1" dirty="0" smtClean="0"/>
              <a:t> </a:t>
            </a:r>
            <a:r>
              <a:rPr lang="en-US" i="1" dirty="0" err="1" smtClean="0"/>
              <a:t>rea</a:t>
            </a:r>
            <a:r>
              <a:rPr lang="en-US" i="1" dirty="0" smtClean="0"/>
              <a:t> </a:t>
            </a:r>
            <a:r>
              <a:rPr lang="en-US" dirty="0" smtClean="0"/>
              <a:t>of </a:t>
            </a:r>
            <a:r>
              <a:rPr lang="en-US" dirty="0" smtClean="0"/>
              <a:t>theft</a:t>
            </a:r>
            <a:endParaRPr lang="en-GB" dirty="0" smtClean="0"/>
          </a:p>
          <a:p>
            <a:endParaRPr lang="en-US" dirty="0" smtClean="0"/>
          </a:p>
          <a:p>
            <a:r>
              <a:rPr lang="en-US" b="1" u="sng" dirty="0" smtClean="0"/>
              <a:t>Apply</a:t>
            </a:r>
            <a:r>
              <a:rPr lang="en-US" b="1" dirty="0" smtClean="0"/>
              <a:t> </a:t>
            </a:r>
            <a:r>
              <a:rPr lang="en-US" dirty="0" smtClean="0"/>
              <a:t>the rules</a:t>
            </a:r>
            <a:r>
              <a:rPr lang="en-US" dirty="0" smtClean="0"/>
              <a:t> relating to </a:t>
            </a:r>
            <a:r>
              <a:rPr lang="en-US" dirty="0" smtClean="0"/>
              <a:t>both the </a:t>
            </a:r>
            <a:r>
              <a:rPr lang="en-US" i="1" dirty="0" err="1" smtClean="0"/>
              <a:t>actus</a:t>
            </a:r>
            <a:r>
              <a:rPr lang="en-US" i="1" dirty="0" smtClean="0"/>
              <a:t> </a:t>
            </a:r>
            <a:r>
              <a:rPr lang="en-US" i="1" dirty="0" err="1" smtClean="0"/>
              <a:t>reus</a:t>
            </a:r>
            <a:r>
              <a:rPr lang="en-US" i="1" dirty="0" smtClean="0"/>
              <a:t> </a:t>
            </a:r>
            <a:r>
              <a:rPr lang="en-US" dirty="0" smtClean="0"/>
              <a:t>and </a:t>
            </a:r>
            <a:r>
              <a:rPr lang="en-US" i="1" dirty="0" err="1" smtClean="0"/>
              <a:t>mens</a:t>
            </a:r>
            <a:r>
              <a:rPr lang="en-US" i="1" dirty="0" smtClean="0"/>
              <a:t> </a:t>
            </a:r>
            <a:r>
              <a:rPr lang="en-US" i="1" dirty="0" err="1" smtClean="0"/>
              <a:t>rea</a:t>
            </a:r>
            <a:r>
              <a:rPr lang="en-US" i="1" dirty="0" smtClean="0"/>
              <a:t> </a:t>
            </a:r>
            <a:r>
              <a:rPr lang="en-US" dirty="0" smtClean="0"/>
              <a:t>of theft to a given situation</a:t>
            </a:r>
            <a:endParaRPr lang="en-GB" dirty="0" smtClean="0"/>
          </a:p>
        </p:txBody>
      </p:sp>
      <p:sp>
        <p:nvSpPr>
          <p:cNvPr id="4" name="Slide Number Placeholder 3"/>
          <p:cNvSpPr>
            <a:spLocks noGrp="1"/>
          </p:cNvSpPr>
          <p:nvPr>
            <p:ph type="sldNum" sz="quarter" idx="12"/>
          </p:nvPr>
        </p:nvSpPr>
        <p:spPr/>
        <p:txBody>
          <a:bodyPr/>
          <a:lstStyle/>
          <a:p>
            <a:fld id="{E10A3E1A-1939-0A48-9807-767E09734AC5}" type="slidenum">
              <a:rPr lang="en-US" smtClean="0"/>
              <a:pPr/>
              <a:t>3</a:t>
            </a:fld>
            <a:endParaRPr lang="en-US"/>
          </a:p>
        </p:txBody>
      </p:sp>
      <p:pic>
        <p:nvPicPr>
          <p:cNvPr id="5" name="Picture 4" descr="image.jpg"/>
          <p:cNvPicPr>
            <a:picLocks noChangeAspect="1"/>
          </p:cNvPicPr>
          <p:nvPr/>
        </p:nvPicPr>
        <p:blipFill>
          <a:blip r:embed="rId2"/>
          <a:stretch>
            <a:fillRect/>
          </a:stretch>
        </p:blipFill>
        <p:spPr>
          <a:xfrm>
            <a:off x="5470305" y="1749425"/>
            <a:ext cx="2356288" cy="1885030"/>
          </a:xfrm>
          <a:prstGeom prst="rect">
            <a:avLst/>
          </a:prstGeom>
        </p:spPr>
      </p:pic>
      <p:sp>
        <p:nvSpPr>
          <p:cNvPr id="6" name="TextBox 5"/>
          <p:cNvSpPr txBox="1"/>
          <p:nvPr/>
        </p:nvSpPr>
        <p:spPr>
          <a:xfrm>
            <a:off x="4360333" y="3708011"/>
            <a:ext cx="4634089" cy="2585323"/>
          </a:xfrm>
          <a:prstGeom prst="rect">
            <a:avLst/>
          </a:prstGeom>
          <a:solidFill>
            <a:srgbClr val="A8451C">
              <a:alpha val="40000"/>
            </a:srgbClr>
          </a:solidFill>
          <a:ln w="15875" cap="flat" cmpd="sng" algn="ctr">
            <a:solidFill>
              <a:srgbClr val="197BAB"/>
            </a:solidFill>
            <a:prstDash val="solid"/>
            <a:round/>
            <a:headEnd type="none" w="med" len="med"/>
            <a:tailEnd type="none" w="med" len="med"/>
          </a:ln>
        </p:spPr>
        <p:txBody>
          <a:bodyPr wrap="square" rtlCol="0">
            <a:spAutoFit/>
          </a:bodyPr>
          <a:lstStyle/>
          <a:p>
            <a:r>
              <a:rPr lang="en-US" dirty="0" smtClean="0"/>
              <a:t>Look at each of the objectives and then taking into account your pre-reading </a:t>
            </a:r>
            <a:r>
              <a:rPr lang="en-US" dirty="0" err="1" smtClean="0"/>
              <a:t>colour</a:t>
            </a:r>
            <a:r>
              <a:rPr lang="en-US" dirty="0" smtClean="0"/>
              <a:t> code yourself for each of them. </a:t>
            </a:r>
          </a:p>
          <a:p>
            <a:r>
              <a:rPr lang="en-US" b="1" dirty="0" smtClean="0">
                <a:solidFill>
                  <a:srgbClr val="FF0000"/>
                </a:solidFill>
              </a:rPr>
              <a:t>Red</a:t>
            </a:r>
            <a:r>
              <a:rPr lang="en-US" dirty="0" smtClean="0"/>
              <a:t> – I don’t get it. I need some help understanding</a:t>
            </a:r>
          </a:p>
          <a:p>
            <a:r>
              <a:rPr lang="en-US" b="1" dirty="0" smtClean="0">
                <a:solidFill>
                  <a:srgbClr val="FF6600"/>
                </a:solidFill>
              </a:rPr>
              <a:t>Amber</a:t>
            </a:r>
            <a:r>
              <a:rPr lang="en-US" dirty="0" smtClean="0"/>
              <a:t> – I think I understand but I need a little support</a:t>
            </a:r>
          </a:p>
          <a:p>
            <a:r>
              <a:rPr lang="en-US" b="1" dirty="0" smtClean="0">
                <a:solidFill>
                  <a:srgbClr val="008000"/>
                </a:solidFill>
              </a:rPr>
              <a:t>Green</a:t>
            </a:r>
            <a:r>
              <a:rPr lang="en-US" dirty="0" smtClean="0"/>
              <a:t> – I understand and can try to help others who are not so clear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0A3E1A-1939-0A48-9807-767E09734AC5}" type="slidenum">
              <a:rPr lang="en-US" smtClean="0"/>
              <a:pPr/>
              <a:t>30</a:t>
            </a:fld>
            <a:endParaRPr lang="en-US"/>
          </a:p>
        </p:txBody>
      </p:sp>
      <p:sp>
        <p:nvSpPr>
          <p:cNvPr id="4" name="Rounded Rectangle 3"/>
          <p:cNvSpPr/>
          <p:nvPr/>
        </p:nvSpPr>
        <p:spPr>
          <a:xfrm>
            <a:off x="196560" y="1013795"/>
            <a:ext cx="8724348" cy="5057594"/>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 name="Straight Connector 4"/>
          <p:cNvCxnSpPr/>
          <p:nvPr/>
        </p:nvCxnSpPr>
        <p:spPr>
          <a:xfrm>
            <a:off x="196560" y="1806814"/>
            <a:ext cx="872434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85857" y="1236401"/>
            <a:ext cx="8138325" cy="461665"/>
          </a:xfrm>
          <a:prstGeom prst="rect">
            <a:avLst/>
          </a:prstGeom>
          <a:noFill/>
        </p:spPr>
        <p:txBody>
          <a:bodyPr wrap="square" rtlCol="0">
            <a:spAutoFit/>
          </a:bodyPr>
          <a:lstStyle/>
          <a:p>
            <a:pPr lvl="0">
              <a:spcBef>
                <a:spcPct val="0"/>
              </a:spcBef>
              <a:defRPr/>
            </a:pPr>
            <a:r>
              <a:rPr lang="en-US" sz="2400" dirty="0" smtClean="0">
                <a:latin typeface="Arial Narrow"/>
                <a:cs typeface="Arial Narrow"/>
              </a:rPr>
              <a:t>R </a:t>
            </a:r>
            <a:r>
              <a:rPr lang="en-US" sz="2400" dirty="0" err="1" smtClean="0">
                <a:latin typeface="Arial Narrow"/>
                <a:cs typeface="Arial Narrow"/>
              </a:rPr>
              <a:t>v</a:t>
            </a:r>
            <a:r>
              <a:rPr lang="en-US" sz="2400" dirty="0" smtClean="0">
                <a:latin typeface="Arial Narrow"/>
                <a:cs typeface="Arial Narrow"/>
              </a:rPr>
              <a:t> </a:t>
            </a:r>
            <a:r>
              <a:rPr lang="en-US" sz="2400" dirty="0" err="1" smtClean="0">
                <a:latin typeface="Arial Narrow"/>
                <a:cs typeface="Arial Narrow"/>
              </a:rPr>
              <a:t>Easom</a:t>
            </a:r>
            <a:r>
              <a:rPr lang="en-US" sz="2400" dirty="0" smtClean="0">
                <a:latin typeface="Arial Narrow"/>
                <a:cs typeface="Arial Narrow"/>
              </a:rPr>
              <a:t> [1971] 2 ALL ER 945 (CA)</a:t>
            </a:r>
            <a:endParaRPr lang="en-US" sz="2400" dirty="0">
              <a:latin typeface="Arial Narrow"/>
              <a:cs typeface="Arial Narrow"/>
            </a:endParaRPr>
          </a:p>
        </p:txBody>
      </p:sp>
      <p:sp>
        <p:nvSpPr>
          <p:cNvPr id="7" name="TextBox 6"/>
          <p:cNvSpPr txBox="1"/>
          <p:nvPr/>
        </p:nvSpPr>
        <p:spPr>
          <a:xfrm>
            <a:off x="332019" y="1836580"/>
            <a:ext cx="8507976" cy="4031873"/>
          </a:xfrm>
          <a:prstGeom prst="rect">
            <a:avLst/>
          </a:prstGeom>
          <a:noFill/>
        </p:spPr>
        <p:txBody>
          <a:bodyPr wrap="square" rtlCol="0">
            <a:spAutoFit/>
          </a:bodyPr>
          <a:lstStyle/>
          <a:p>
            <a:r>
              <a:rPr lang="en-US" sz="1600" dirty="0" smtClean="0"/>
              <a:t>D in a cinema picked up a handbag and sorted through the contents. He left the handbag with its contents intact in front of the seat which he had vacated. The handbag had been attached by cotton to a police sergeant's </a:t>
            </a:r>
            <a:r>
              <a:rPr lang="en-US" sz="1600" dirty="0" smtClean="0"/>
              <a:t>wrist.</a:t>
            </a:r>
          </a:p>
          <a:p>
            <a:endParaRPr lang="en-US" sz="1600" dirty="0" smtClean="0"/>
          </a:p>
          <a:p>
            <a:r>
              <a:rPr lang="en-US" sz="1600" b="1" dirty="0" smtClean="0"/>
              <a:t>Held:</a:t>
            </a:r>
            <a:r>
              <a:rPr lang="en-US" sz="1600" b="1" dirty="0" smtClean="0"/>
              <a:t> </a:t>
            </a:r>
            <a:r>
              <a:rPr lang="en-US" sz="1600" dirty="0" smtClean="0"/>
              <a:t>D </a:t>
            </a:r>
            <a:r>
              <a:rPr lang="en-US" sz="1600" dirty="0" smtClean="0"/>
              <a:t>merely had it in mind to deprive the owner of such of his property as, proved worth taking but actually took nothing, he would not have stolen it.</a:t>
            </a:r>
            <a:r>
              <a:rPr lang="en-US" sz="1600" dirty="0" smtClean="0"/>
              <a:t> D's </a:t>
            </a:r>
            <a:r>
              <a:rPr lang="en-US" sz="1600" dirty="0" smtClean="0"/>
              <a:t>state of mind is important.</a:t>
            </a:r>
          </a:p>
          <a:p>
            <a:r>
              <a:rPr lang="en-US" sz="1600" dirty="0" smtClean="0"/>
              <a:t>Furthermore there could be no valid conviction of attempted theft unless it were established that he was animated by the same intention to permanently to deprive as would be necessary to establish the full offence.</a:t>
            </a:r>
          </a:p>
          <a:p>
            <a:r>
              <a:rPr lang="en-US" sz="1600" dirty="0" smtClean="0"/>
              <a:t> Lord </a:t>
            </a:r>
            <a:r>
              <a:rPr lang="en-US" sz="1600" dirty="0" err="1" smtClean="0"/>
              <a:t>Scarman</a:t>
            </a:r>
            <a:r>
              <a:rPr lang="en-US" sz="1600" dirty="0" smtClean="0"/>
              <a:t>: </a:t>
            </a:r>
            <a:r>
              <a:rPr lang="en-US" sz="1600" i="1" dirty="0" smtClean="0"/>
              <a:t>"</a:t>
            </a:r>
            <a:r>
              <a:rPr lang="en-US" sz="1600" i="1" dirty="0" smtClean="0"/>
              <a:t>In every case of theft the appropriation must be accompanied by the intention of permanently depriving the owner of his property. What may be loosely described as a 'conditional' appropriation will not do. If the appropriator has it in mind merely to deprive the owner of such of his property as, on examination, proves worth taking and then, finding that the booty is valueless to the appropriator, leaves it ready to hand to be repossessed by the owner, the appropriator has not stolen."</a:t>
            </a:r>
            <a:endParaRPr lang="en-US" sz="1600" dirty="0" smtClean="0"/>
          </a:p>
          <a:p>
            <a:r>
              <a:rPr lang="en-US" sz="1600" b="1" dirty="0" smtClean="0"/>
              <a:t>Not guilty</a:t>
            </a:r>
            <a:endParaRPr lang="en-US" sz="1600"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7835"/>
            <a:ext cx="8229600" cy="981200"/>
          </a:xfrm>
        </p:spPr>
        <p:txBody>
          <a:bodyPr>
            <a:noAutofit/>
          </a:bodyPr>
          <a:lstStyle/>
          <a:p>
            <a:r>
              <a:rPr lang="en-US" sz="3200" dirty="0" smtClean="0"/>
              <a:t>Consolidate your understanding of</a:t>
            </a:r>
            <a:r>
              <a:rPr lang="en-US" sz="3200" dirty="0" smtClean="0"/>
              <a:t> </a:t>
            </a:r>
            <a:r>
              <a:rPr lang="en-US" sz="3200" dirty="0" err="1" smtClean="0"/>
              <a:t>Mens</a:t>
            </a:r>
            <a:r>
              <a:rPr lang="en-US" sz="3200" dirty="0" smtClean="0"/>
              <a:t> Rea</a:t>
            </a:r>
            <a:endParaRPr lang="en-US" sz="3200" dirty="0"/>
          </a:p>
        </p:txBody>
      </p:sp>
      <p:sp>
        <p:nvSpPr>
          <p:cNvPr id="4" name="Slide Number Placeholder 3"/>
          <p:cNvSpPr>
            <a:spLocks noGrp="1"/>
          </p:cNvSpPr>
          <p:nvPr>
            <p:ph type="sldNum" sz="quarter" idx="12"/>
          </p:nvPr>
        </p:nvSpPr>
        <p:spPr/>
        <p:txBody>
          <a:bodyPr/>
          <a:lstStyle/>
          <a:p>
            <a:fld id="{E10A3E1A-1939-0A48-9807-767E09734AC5}" type="slidenum">
              <a:rPr lang="en-US" smtClean="0"/>
              <a:pPr/>
              <a:t>31</a:t>
            </a:fld>
            <a:endParaRPr lang="en-US" dirty="0"/>
          </a:p>
        </p:txBody>
      </p:sp>
      <p:pic>
        <p:nvPicPr>
          <p:cNvPr id="20" name="Picture 19" descr="image.jpg"/>
          <p:cNvPicPr>
            <a:picLocks noChangeAspect="1"/>
          </p:cNvPicPr>
          <p:nvPr/>
        </p:nvPicPr>
        <p:blipFill>
          <a:blip r:embed="rId3"/>
          <a:stretch>
            <a:fillRect/>
          </a:stretch>
        </p:blipFill>
        <p:spPr>
          <a:xfrm>
            <a:off x="139055" y="2052700"/>
            <a:ext cx="2356288" cy="1885030"/>
          </a:xfrm>
          <a:prstGeom prst="rect">
            <a:avLst/>
          </a:prstGeom>
        </p:spPr>
      </p:pic>
      <p:graphicFrame>
        <p:nvGraphicFramePr>
          <p:cNvPr id="21" name="Table 20"/>
          <p:cNvGraphicFramePr>
            <a:graphicFrameLocks noGrp="1"/>
          </p:cNvGraphicFramePr>
          <p:nvPr/>
        </p:nvGraphicFramePr>
        <p:xfrm>
          <a:off x="2868563" y="2073761"/>
          <a:ext cx="5761900" cy="3205480"/>
        </p:xfrm>
        <a:graphic>
          <a:graphicData uri="http://schemas.openxmlformats.org/drawingml/2006/table">
            <a:tbl>
              <a:tblPr firstRow="1" bandRow="1">
                <a:tableStyleId>{5C22544A-7EE6-4342-B048-85BDC9FD1C3A}</a:tableStyleId>
              </a:tblPr>
              <a:tblGrid>
                <a:gridCol w="3834391"/>
                <a:gridCol w="1261762"/>
                <a:gridCol w="665747"/>
              </a:tblGrid>
              <a:tr h="370840">
                <a:tc>
                  <a:txBody>
                    <a:bodyPr/>
                    <a:lstStyle/>
                    <a:p>
                      <a:r>
                        <a:rPr lang="en-US" sz="1600" b="0" i="0" dirty="0" smtClean="0">
                          <a:solidFill>
                            <a:srgbClr val="000000"/>
                          </a:solidFill>
                          <a:latin typeface="Arial Narrow Bold"/>
                          <a:cs typeface="Arial Narrow Bold"/>
                        </a:rPr>
                        <a:t>Facts</a:t>
                      </a:r>
                      <a:endParaRPr lang="en-US" sz="1600" b="0" i="0" dirty="0">
                        <a:solidFill>
                          <a:srgbClr val="000000"/>
                        </a:solidFill>
                        <a:latin typeface="Arial Narrow Bold"/>
                        <a:cs typeface="Arial Narrow Bold"/>
                      </a:endParaRPr>
                    </a:p>
                  </a:txBody>
                  <a:tcPr>
                    <a:lnL w="12700" cap="flat" cmpd="sng" algn="ctr">
                      <a:solidFill>
                        <a:srgbClr val="197BAB"/>
                      </a:solidFill>
                      <a:prstDash val="solid"/>
                      <a:round/>
                      <a:headEnd type="none" w="med" len="med"/>
                      <a:tailEnd type="none" w="med" len="med"/>
                    </a:lnL>
                    <a:lnR w="12700" cap="flat" cmpd="sng" algn="ctr">
                      <a:solidFill>
                        <a:srgbClr val="197BAB"/>
                      </a:solidFill>
                      <a:prstDash val="solid"/>
                      <a:round/>
                      <a:headEnd type="none" w="med" len="med"/>
                      <a:tailEnd type="none" w="med" len="med"/>
                    </a:lnR>
                    <a:lnT w="12700" cap="flat" cmpd="sng" algn="ctr">
                      <a:solidFill>
                        <a:srgbClr val="197BAB"/>
                      </a:solidFill>
                      <a:prstDash val="solid"/>
                      <a:round/>
                      <a:headEnd type="none" w="med" len="med"/>
                      <a:tailEnd type="none" w="med" len="med"/>
                    </a:lnT>
                    <a:lnB w="12700" cap="flat" cmpd="sng" algn="ctr">
                      <a:solidFill>
                        <a:srgbClr val="197BAB"/>
                      </a:solidFill>
                      <a:prstDash val="solid"/>
                      <a:round/>
                      <a:headEnd type="none" w="med" len="med"/>
                      <a:tailEnd type="none" w="med" len="med"/>
                    </a:lnB>
                    <a:solidFill>
                      <a:srgbClr val="A8451C">
                        <a:alpha val="46000"/>
                      </a:srgbClr>
                    </a:solidFill>
                  </a:tcPr>
                </a:tc>
                <a:tc>
                  <a:txBody>
                    <a:bodyPr/>
                    <a:lstStyle/>
                    <a:p>
                      <a:r>
                        <a:rPr lang="en-US" sz="1600" b="0" i="0" dirty="0" smtClean="0">
                          <a:solidFill>
                            <a:srgbClr val="000000"/>
                          </a:solidFill>
                          <a:latin typeface="Arial Narrow Bold"/>
                          <a:cs typeface="Arial Narrow Bold"/>
                        </a:rPr>
                        <a:t>Dishonest?</a:t>
                      </a:r>
                      <a:endParaRPr lang="en-US" sz="1600" b="0" i="0" dirty="0">
                        <a:solidFill>
                          <a:srgbClr val="000000"/>
                        </a:solidFill>
                        <a:latin typeface="Arial Narrow Bold"/>
                        <a:cs typeface="Arial Narrow Bold"/>
                      </a:endParaRPr>
                    </a:p>
                  </a:txBody>
                  <a:tcPr>
                    <a:lnL w="12700" cap="flat" cmpd="sng" algn="ctr">
                      <a:solidFill>
                        <a:srgbClr val="197BAB"/>
                      </a:solidFill>
                      <a:prstDash val="solid"/>
                      <a:round/>
                      <a:headEnd type="none" w="med" len="med"/>
                      <a:tailEnd type="none" w="med" len="med"/>
                    </a:lnL>
                    <a:lnR w="12700" cap="flat" cmpd="sng" algn="ctr">
                      <a:solidFill>
                        <a:srgbClr val="197BAB"/>
                      </a:solidFill>
                      <a:prstDash val="solid"/>
                      <a:round/>
                      <a:headEnd type="none" w="med" len="med"/>
                      <a:tailEnd type="none" w="med" len="med"/>
                    </a:lnR>
                    <a:lnT w="12700" cap="flat" cmpd="sng" algn="ctr">
                      <a:solidFill>
                        <a:srgbClr val="197BAB"/>
                      </a:solidFill>
                      <a:prstDash val="solid"/>
                      <a:round/>
                      <a:headEnd type="none" w="med" len="med"/>
                      <a:tailEnd type="none" w="med" len="med"/>
                    </a:lnT>
                    <a:lnB w="12700" cap="flat" cmpd="sng" algn="ctr">
                      <a:solidFill>
                        <a:srgbClr val="197BAB"/>
                      </a:solidFill>
                      <a:prstDash val="solid"/>
                      <a:round/>
                      <a:headEnd type="none" w="med" len="med"/>
                      <a:tailEnd type="none" w="med" len="med"/>
                    </a:lnB>
                    <a:solidFill>
                      <a:srgbClr val="A8451C">
                        <a:alpha val="46000"/>
                      </a:srgbClr>
                    </a:solidFill>
                  </a:tcPr>
                </a:tc>
                <a:tc>
                  <a:txBody>
                    <a:bodyPr/>
                    <a:lstStyle/>
                    <a:p>
                      <a:r>
                        <a:rPr lang="en-US" sz="1600" b="0" i="0" dirty="0" smtClean="0">
                          <a:solidFill>
                            <a:srgbClr val="000000"/>
                          </a:solidFill>
                          <a:latin typeface="Arial Narrow Bold"/>
                          <a:cs typeface="Arial Narrow Bold"/>
                        </a:rPr>
                        <a:t>Why?</a:t>
                      </a:r>
                      <a:endParaRPr lang="en-US" sz="1600" b="0" i="0" dirty="0">
                        <a:solidFill>
                          <a:srgbClr val="000000"/>
                        </a:solidFill>
                        <a:latin typeface="Arial Narrow Bold"/>
                        <a:cs typeface="Arial Narrow Bold"/>
                      </a:endParaRPr>
                    </a:p>
                  </a:txBody>
                  <a:tcPr>
                    <a:lnL w="12700" cap="flat" cmpd="sng" algn="ctr">
                      <a:solidFill>
                        <a:srgbClr val="197BAB"/>
                      </a:solidFill>
                      <a:prstDash val="solid"/>
                      <a:round/>
                      <a:headEnd type="none" w="med" len="med"/>
                      <a:tailEnd type="none" w="med" len="med"/>
                    </a:lnL>
                    <a:lnR w="12700" cap="flat" cmpd="sng" algn="ctr">
                      <a:solidFill>
                        <a:srgbClr val="197BAB"/>
                      </a:solidFill>
                      <a:prstDash val="solid"/>
                      <a:round/>
                      <a:headEnd type="none" w="med" len="med"/>
                      <a:tailEnd type="none" w="med" len="med"/>
                    </a:lnR>
                    <a:lnT w="12700" cap="flat" cmpd="sng" algn="ctr">
                      <a:solidFill>
                        <a:srgbClr val="197BAB"/>
                      </a:solidFill>
                      <a:prstDash val="solid"/>
                      <a:round/>
                      <a:headEnd type="none" w="med" len="med"/>
                      <a:tailEnd type="none" w="med" len="med"/>
                    </a:lnT>
                    <a:lnB w="12700" cap="flat" cmpd="sng" algn="ctr">
                      <a:solidFill>
                        <a:srgbClr val="197BAB"/>
                      </a:solidFill>
                      <a:prstDash val="solid"/>
                      <a:round/>
                      <a:headEnd type="none" w="med" len="med"/>
                      <a:tailEnd type="none" w="med" len="med"/>
                    </a:lnB>
                    <a:solidFill>
                      <a:srgbClr val="A8451C">
                        <a:alpha val="46000"/>
                      </a:srgbClr>
                    </a:solidFill>
                  </a:tcPr>
                </a:tc>
              </a:tr>
              <a:tr h="370840">
                <a:tc>
                  <a:txBody>
                    <a:bodyPr/>
                    <a:lstStyle/>
                    <a:p>
                      <a:r>
                        <a:rPr lang="en-US" sz="1200" b="0" dirty="0" smtClean="0"/>
                        <a:t>John,</a:t>
                      </a:r>
                      <a:r>
                        <a:rPr lang="en-US" sz="1200" b="0" baseline="0" dirty="0" smtClean="0"/>
                        <a:t> a student, picks up and keeps a £5 note that he finds on the floor outside the Principal’s office.  </a:t>
                      </a:r>
                      <a:endParaRPr lang="en-US" sz="1200" b="1" dirty="0" smtClean="0"/>
                    </a:p>
                  </a:txBody>
                  <a:tcPr>
                    <a:lnL w="12700" cap="flat" cmpd="sng" algn="ctr">
                      <a:solidFill>
                        <a:srgbClr val="197BAB"/>
                      </a:solidFill>
                      <a:prstDash val="solid"/>
                      <a:round/>
                      <a:headEnd type="none" w="med" len="med"/>
                      <a:tailEnd type="none" w="med" len="med"/>
                    </a:lnL>
                    <a:lnR w="12700" cap="flat" cmpd="sng" algn="ctr">
                      <a:solidFill>
                        <a:srgbClr val="197BAB"/>
                      </a:solidFill>
                      <a:prstDash val="solid"/>
                      <a:round/>
                      <a:headEnd type="none" w="med" len="med"/>
                      <a:tailEnd type="none" w="med" len="med"/>
                    </a:lnR>
                    <a:lnT w="12700" cap="flat" cmpd="sng" algn="ctr">
                      <a:solidFill>
                        <a:srgbClr val="197BAB"/>
                      </a:solidFill>
                      <a:prstDash val="solid"/>
                      <a:round/>
                      <a:headEnd type="none" w="med" len="med"/>
                      <a:tailEnd type="none" w="med" len="med"/>
                    </a:lnT>
                    <a:lnB w="12700" cap="flat" cmpd="sng" algn="ctr">
                      <a:solidFill>
                        <a:srgbClr val="197BAB"/>
                      </a:solidFill>
                      <a:prstDash val="solid"/>
                      <a:round/>
                      <a:headEnd type="none" w="med" len="med"/>
                      <a:tailEnd type="none" w="med" len="med"/>
                    </a:lnB>
                    <a:solidFill>
                      <a:srgbClr val="A8451C">
                        <a:alpha val="46000"/>
                      </a:srgbClr>
                    </a:solidFill>
                  </a:tcPr>
                </a:tc>
                <a:tc>
                  <a:txBody>
                    <a:bodyPr/>
                    <a:lstStyle/>
                    <a:p>
                      <a:endParaRPr lang="en-US"/>
                    </a:p>
                  </a:txBody>
                  <a:tcPr>
                    <a:lnL w="12700" cap="flat" cmpd="sng" algn="ctr">
                      <a:solidFill>
                        <a:srgbClr val="197BAB"/>
                      </a:solidFill>
                      <a:prstDash val="solid"/>
                      <a:round/>
                      <a:headEnd type="none" w="med" len="med"/>
                      <a:tailEnd type="none" w="med" len="med"/>
                    </a:lnL>
                    <a:lnR w="12700" cap="flat" cmpd="sng" algn="ctr">
                      <a:solidFill>
                        <a:srgbClr val="197BAB"/>
                      </a:solidFill>
                      <a:prstDash val="solid"/>
                      <a:round/>
                      <a:headEnd type="none" w="med" len="med"/>
                      <a:tailEnd type="none" w="med" len="med"/>
                    </a:lnR>
                    <a:lnT w="12700" cap="flat" cmpd="sng" algn="ctr">
                      <a:solidFill>
                        <a:srgbClr val="197BAB"/>
                      </a:solidFill>
                      <a:prstDash val="solid"/>
                      <a:round/>
                      <a:headEnd type="none" w="med" len="med"/>
                      <a:tailEnd type="none" w="med" len="med"/>
                    </a:lnT>
                    <a:lnB w="12700" cap="flat" cmpd="sng" algn="ctr">
                      <a:solidFill>
                        <a:srgbClr val="197BAB"/>
                      </a:solidFill>
                      <a:prstDash val="solid"/>
                      <a:round/>
                      <a:headEnd type="none" w="med" len="med"/>
                      <a:tailEnd type="none" w="med" len="med"/>
                    </a:lnB>
                    <a:solidFill>
                      <a:srgbClr val="A8451C">
                        <a:alpha val="46000"/>
                      </a:srgbClr>
                    </a:solidFill>
                  </a:tcPr>
                </a:tc>
                <a:tc>
                  <a:txBody>
                    <a:bodyPr/>
                    <a:lstStyle/>
                    <a:p>
                      <a:endParaRPr lang="en-US"/>
                    </a:p>
                  </a:txBody>
                  <a:tcPr>
                    <a:lnL w="12700" cap="flat" cmpd="sng" algn="ctr">
                      <a:solidFill>
                        <a:srgbClr val="197BAB"/>
                      </a:solidFill>
                      <a:prstDash val="solid"/>
                      <a:round/>
                      <a:headEnd type="none" w="med" len="med"/>
                      <a:tailEnd type="none" w="med" len="med"/>
                    </a:lnL>
                    <a:lnR w="12700" cap="flat" cmpd="sng" algn="ctr">
                      <a:solidFill>
                        <a:srgbClr val="197BAB"/>
                      </a:solidFill>
                      <a:prstDash val="solid"/>
                      <a:round/>
                      <a:headEnd type="none" w="med" len="med"/>
                      <a:tailEnd type="none" w="med" len="med"/>
                    </a:lnR>
                    <a:lnT w="12700" cap="flat" cmpd="sng" algn="ctr">
                      <a:solidFill>
                        <a:srgbClr val="197BAB"/>
                      </a:solidFill>
                      <a:prstDash val="solid"/>
                      <a:round/>
                      <a:headEnd type="none" w="med" len="med"/>
                      <a:tailEnd type="none" w="med" len="med"/>
                    </a:lnT>
                    <a:lnB w="12700" cap="flat" cmpd="sng" algn="ctr">
                      <a:solidFill>
                        <a:srgbClr val="197BAB"/>
                      </a:solidFill>
                      <a:prstDash val="solid"/>
                      <a:round/>
                      <a:headEnd type="none" w="med" len="med"/>
                      <a:tailEnd type="none" w="med" len="med"/>
                    </a:lnB>
                    <a:solidFill>
                      <a:srgbClr val="A8451C">
                        <a:alpha val="46000"/>
                      </a:srgbClr>
                    </a:solidFill>
                  </a:tcPr>
                </a:tc>
              </a:tr>
              <a:tr h="370840">
                <a:tc>
                  <a:txBody>
                    <a:bodyPr/>
                    <a:lstStyle/>
                    <a:p>
                      <a:r>
                        <a:rPr lang="en-US" sz="1200" b="0" kern="1200" dirty="0" smtClean="0">
                          <a:solidFill>
                            <a:schemeClr val="dk1"/>
                          </a:solidFill>
                          <a:latin typeface="+mn-lt"/>
                          <a:ea typeface="+mn-ea"/>
                          <a:cs typeface="+mn-cs"/>
                        </a:rPr>
                        <a:t>Peter</a:t>
                      </a:r>
                      <a:r>
                        <a:rPr lang="en-US" sz="1200" b="0" kern="1200" baseline="0" dirty="0" smtClean="0">
                          <a:solidFill>
                            <a:schemeClr val="dk1"/>
                          </a:solidFill>
                          <a:latin typeface="+mn-lt"/>
                          <a:ea typeface="+mn-ea"/>
                          <a:cs typeface="+mn-cs"/>
                        </a:rPr>
                        <a:t> travels abroad on a business trip and works extra hours unpaid. In lieu of this, he claims extra expenses to which he was not entitled. </a:t>
                      </a:r>
                      <a:endParaRPr lang="en-US" sz="1200" b="1" dirty="0"/>
                    </a:p>
                  </a:txBody>
                  <a:tcPr>
                    <a:lnL w="12700" cap="flat" cmpd="sng" algn="ctr">
                      <a:solidFill>
                        <a:srgbClr val="197BAB"/>
                      </a:solidFill>
                      <a:prstDash val="solid"/>
                      <a:round/>
                      <a:headEnd type="none" w="med" len="med"/>
                      <a:tailEnd type="none" w="med" len="med"/>
                    </a:lnL>
                    <a:lnR w="12700" cap="flat" cmpd="sng" algn="ctr">
                      <a:solidFill>
                        <a:srgbClr val="197BAB"/>
                      </a:solidFill>
                      <a:prstDash val="solid"/>
                      <a:round/>
                      <a:headEnd type="none" w="med" len="med"/>
                      <a:tailEnd type="none" w="med" len="med"/>
                    </a:lnR>
                    <a:lnT w="12700" cap="flat" cmpd="sng" algn="ctr">
                      <a:solidFill>
                        <a:srgbClr val="197BAB"/>
                      </a:solidFill>
                      <a:prstDash val="solid"/>
                      <a:round/>
                      <a:headEnd type="none" w="med" len="med"/>
                      <a:tailEnd type="none" w="med" len="med"/>
                    </a:lnT>
                    <a:lnB w="12700" cap="flat" cmpd="sng" algn="ctr">
                      <a:solidFill>
                        <a:srgbClr val="197BAB"/>
                      </a:solidFill>
                      <a:prstDash val="solid"/>
                      <a:round/>
                      <a:headEnd type="none" w="med" len="med"/>
                      <a:tailEnd type="none" w="med" len="med"/>
                    </a:lnB>
                    <a:solidFill>
                      <a:srgbClr val="A8451C">
                        <a:alpha val="46000"/>
                      </a:srgbClr>
                    </a:solidFill>
                  </a:tcPr>
                </a:tc>
                <a:tc>
                  <a:txBody>
                    <a:bodyPr/>
                    <a:lstStyle/>
                    <a:p>
                      <a:endParaRPr lang="en-US"/>
                    </a:p>
                  </a:txBody>
                  <a:tcPr>
                    <a:lnL w="12700" cap="flat" cmpd="sng" algn="ctr">
                      <a:solidFill>
                        <a:srgbClr val="197BAB"/>
                      </a:solidFill>
                      <a:prstDash val="solid"/>
                      <a:round/>
                      <a:headEnd type="none" w="med" len="med"/>
                      <a:tailEnd type="none" w="med" len="med"/>
                    </a:lnL>
                    <a:lnR w="12700" cap="flat" cmpd="sng" algn="ctr">
                      <a:solidFill>
                        <a:srgbClr val="197BAB"/>
                      </a:solidFill>
                      <a:prstDash val="solid"/>
                      <a:round/>
                      <a:headEnd type="none" w="med" len="med"/>
                      <a:tailEnd type="none" w="med" len="med"/>
                    </a:lnR>
                    <a:lnT w="12700" cap="flat" cmpd="sng" algn="ctr">
                      <a:solidFill>
                        <a:srgbClr val="197BAB"/>
                      </a:solidFill>
                      <a:prstDash val="solid"/>
                      <a:round/>
                      <a:headEnd type="none" w="med" len="med"/>
                      <a:tailEnd type="none" w="med" len="med"/>
                    </a:lnT>
                    <a:lnB w="12700" cap="flat" cmpd="sng" algn="ctr">
                      <a:solidFill>
                        <a:srgbClr val="197BAB"/>
                      </a:solidFill>
                      <a:prstDash val="solid"/>
                      <a:round/>
                      <a:headEnd type="none" w="med" len="med"/>
                      <a:tailEnd type="none" w="med" len="med"/>
                    </a:lnB>
                    <a:solidFill>
                      <a:srgbClr val="A8451C">
                        <a:alpha val="46000"/>
                      </a:srgbClr>
                    </a:solidFill>
                  </a:tcPr>
                </a:tc>
                <a:tc>
                  <a:txBody>
                    <a:bodyPr/>
                    <a:lstStyle/>
                    <a:p>
                      <a:endParaRPr lang="en-US"/>
                    </a:p>
                  </a:txBody>
                  <a:tcPr>
                    <a:lnL w="12700" cap="flat" cmpd="sng" algn="ctr">
                      <a:solidFill>
                        <a:srgbClr val="197BAB"/>
                      </a:solidFill>
                      <a:prstDash val="solid"/>
                      <a:round/>
                      <a:headEnd type="none" w="med" len="med"/>
                      <a:tailEnd type="none" w="med" len="med"/>
                    </a:lnL>
                    <a:lnR w="12700" cap="flat" cmpd="sng" algn="ctr">
                      <a:solidFill>
                        <a:srgbClr val="197BAB"/>
                      </a:solidFill>
                      <a:prstDash val="solid"/>
                      <a:round/>
                      <a:headEnd type="none" w="med" len="med"/>
                      <a:tailEnd type="none" w="med" len="med"/>
                    </a:lnR>
                    <a:lnT w="12700" cap="flat" cmpd="sng" algn="ctr">
                      <a:solidFill>
                        <a:srgbClr val="197BAB"/>
                      </a:solidFill>
                      <a:prstDash val="solid"/>
                      <a:round/>
                      <a:headEnd type="none" w="med" len="med"/>
                      <a:tailEnd type="none" w="med" len="med"/>
                    </a:lnT>
                    <a:lnB w="12700" cap="flat" cmpd="sng" algn="ctr">
                      <a:solidFill>
                        <a:srgbClr val="197BAB"/>
                      </a:solidFill>
                      <a:prstDash val="solid"/>
                      <a:round/>
                      <a:headEnd type="none" w="med" len="med"/>
                      <a:tailEnd type="none" w="med" len="med"/>
                    </a:lnB>
                    <a:solidFill>
                      <a:srgbClr val="A8451C">
                        <a:alpha val="46000"/>
                      </a:srgbClr>
                    </a:solidFill>
                  </a:tcPr>
                </a:tc>
              </a:tr>
              <a:tr h="370840">
                <a:tc>
                  <a:txBody>
                    <a:bodyPr/>
                    <a:lstStyle/>
                    <a:p>
                      <a:r>
                        <a:rPr lang="en-US" sz="1200" b="0" kern="1200" dirty="0" smtClean="0">
                          <a:solidFill>
                            <a:schemeClr val="dk1"/>
                          </a:solidFill>
                          <a:latin typeface="+mn-lt"/>
                          <a:ea typeface="+mn-ea"/>
                          <a:cs typeface="+mn-cs"/>
                        </a:rPr>
                        <a:t>Daisy</a:t>
                      </a:r>
                      <a:r>
                        <a:rPr lang="en-US" sz="1200" b="0" kern="1200" baseline="0" dirty="0" smtClean="0">
                          <a:solidFill>
                            <a:schemeClr val="dk1"/>
                          </a:solidFill>
                          <a:latin typeface="+mn-lt"/>
                          <a:ea typeface="+mn-ea"/>
                          <a:cs typeface="+mn-cs"/>
                        </a:rPr>
                        <a:t>, in a long queue in a coffee shop at a train station, notices that her train is soon to depart and takes a bottle of water leaving the money for it on the counter.</a:t>
                      </a:r>
                      <a:endParaRPr lang="en-US" sz="1200" b="1" dirty="0"/>
                    </a:p>
                  </a:txBody>
                  <a:tcPr>
                    <a:lnL w="12700" cap="flat" cmpd="sng" algn="ctr">
                      <a:solidFill>
                        <a:srgbClr val="197BAB"/>
                      </a:solidFill>
                      <a:prstDash val="solid"/>
                      <a:round/>
                      <a:headEnd type="none" w="med" len="med"/>
                      <a:tailEnd type="none" w="med" len="med"/>
                    </a:lnL>
                    <a:lnR w="12700" cap="flat" cmpd="sng" algn="ctr">
                      <a:solidFill>
                        <a:srgbClr val="197BAB"/>
                      </a:solidFill>
                      <a:prstDash val="solid"/>
                      <a:round/>
                      <a:headEnd type="none" w="med" len="med"/>
                      <a:tailEnd type="none" w="med" len="med"/>
                    </a:lnR>
                    <a:lnT w="12700" cap="flat" cmpd="sng" algn="ctr">
                      <a:solidFill>
                        <a:srgbClr val="197BAB"/>
                      </a:solidFill>
                      <a:prstDash val="solid"/>
                      <a:round/>
                      <a:headEnd type="none" w="med" len="med"/>
                      <a:tailEnd type="none" w="med" len="med"/>
                    </a:lnT>
                    <a:lnB w="12700" cap="flat" cmpd="sng" algn="ctr">
                      <a:solidFill>
                        <a:srgbClr val="197BAB"/>
                      </a:solidFill>
                      <a:prstDash val="solid"/>
                      <a:round/>
                      <a:headEnd type="none" w="med" len="med"/>
                      <a:tailEnd type="none" w="med" len="med"/>
                    </a:lnB>
                    <a:solidFill>
                      <a:srgbClr val="A8451C">
                        <a:alpha val="46000"/>
                      </a:srgbClr>
                    </a:solidFill>
                  </a:tcPr>
                </a:tc>
                <a:tc>
                  <a:txBody>
                    <a:bodyPr/>
                    <a:lstStyle/>
                    <a:p>
                      <a:endParaRPr lang="en-US" dirty="0"/>
                    </a:p>
                  </a:txBody>
                  <a:tcPr>
                    <a:lnL w="12700" cap="flat" cmpd="sng" algn="ctr">
                      <a:solidFill>
                        <a:srgbClr val="197BAB"/>
                      </a:solidFill>
                      <a:prstDash val="solid"/>
                      <a:round/>
                      <a:headEnd type="none" w="med" len="med"/>
                      <a:tailEnd type="none" w="med" len="med"/>
                    </a:lnL>
                    <a:lnR w="12700" cap="flat" cmpd="sng" algn="ctr">
                      <a:solidFill>
                        <a:srgbClr val="197BAB"/>
                      </a:solidFill>
                      <a:prstDash val="solid"/>
                      <a:round/>
                      <a:headEnd type="none" w="med" len="med"/>
                      <a:tailEnd type="none" w="med" len="med"/>
                    </a:lnR>
                    <a:lnT w="12700" cap="flat" cmpd="sng" algn="ctr">
                      <a:solidFill>
                        <a:srgbClr val="197BAB"/>
                      </a:solidFill>
                      <a:prstDash val="solid"/>
                      <a:round/>
                      <a:headEnd type="none" w="med" len="med"/>
                      <a:tailEnd type="none" w="med" len="med"/>
                    </a:lnT>
                    <a:lnB w="12700" cap="flat" cmpd="sng" algn="ctr">
                      <a:solidFill>
                        <a:srgbClr val="197BAB"/>
                      </a:solidFill>
                      <a:prstDash val="solid"/>
                      <a:round/>
                      <a:headEnd type="none" w="med" len="med"/>
                      <a:tailEnd type="none" w="med" len="med"/>
                    </a:lnB>
                    <a:solidFill>
                      <a:srgbClr val="A8451C">
                        <a:alpha val="46000"/>
                      </a:srgbClr>
                    </a:solidFill>
                  </a:tcPr>
                </a:tc>
                <a:tc>
                  <a:txBody>
                    <a:bodyPr/>
                    <a:lstStyle/>
                    <a:p>
                      <a:endParaRPr lang="en-US" dirty="0"/>
                    </a:p>
                  </a:txBody>
                  <a:tcPr>
                    <a:lnL w="12700" cap="flat" cmpd="sng" algn="ctr">
                      <a:solidFill>
                        <a:srgbClr val="197BAB"/>
                      </a:solidFill>
                      <a:prstDash val="solid"/>
                      <a:round/>
                      <a:headEnd type="none" w="med" len="med"/>
                      <a:tailEnd type="none" w="med" len="med"/>
                    </a:lnL>
                    <a:lnR w="12700" cap="flat" cmpd="sng" algn="ctr">
                      <a:solidFill>
                        <a:srgbClr val="197BAB"/>
                      </a:solidFill>
                      <a:prstDash val="solid"/>
                      <a:round/>
                      <a:headEnd type="none" w="med" len="med"/>
                      <a:tailEnd type="none" w="med" len="med"/>
                    </a:lnR>
                    <a:lnT w="12700" cap="flat" cmpd="sng" algn="ctr">
                      <a:solidFill>
                        <a:srgbClr val="197BAB"/>
                      </a:solidFill>
                      <a:prstDash val="solid"/>
                      <a:round/>
                      <a:headEnd type="none" w="med" len="med"/>
                      <a:tailEnd type="none" w="med" len="med"/>
                    </a:lnT>
                    <a:lnB w="12700" cap="flat" cmpd="sng" algn="ctr">
                      <a:solidFill>
                        <a:srgbClr val="197BAB"/>
                      </a:solidFill>
                      <a:prstDash val="solid"/>
                      <a:round/>
                      <a:headEnd type="none" w="med" len="med"/>
                      <a:tailEnd type="none" w="med" len="med"/>
                    </a:lnB>
                    <a:solidFill>
                      <a:srgbClr val="A8451C">
                        <a:alpha val="46000"/>
                      </a:srgbClr>
                    </a:solidFill>
                  </a:tcPr>
                </a:tc>
              </a:tr>
              <a:tr h="370840">
                <a:tc>
                  <a:txBody>
                    <a:bodyPr/>
                    <a:lstStyle/>
                    <a:p>
                      <a:r>
                        <a:rPr lang="en-US" sz="1200" kern="1200" dirty="0" smtClean="0">
                          <a:solidFill>
                            <a:schemeClr val="dk1"/>
                          </a:solidFill>
                          <a:latin typeface="+mn-lt"/>
                          <a:ea typeface="+mn-ea"/>
                          <a:cs typeface="+mn-cs"/>
                        </a:rPr>
                        <a:t>Paige finds an IPod on the table in a pub. There are no other customers</a:t>
                      </a:r>
                      <a:r>
                        <a:rPr lang="en-US" sz="1200" kern="1200" baseline="0" dirty="0" smtClean="0">
                          <a:solidFill>
                            <a:schemeClr val="dk1"/>
                          </a:solidFill>
                          <a:latin typeface="+mn-lt"/>
                          <a:ea typeface="+mn-ea"/>
                          <a:cs typeface="+mn-cs"/>
                        </a:rPr>
                        <a:t> around, so after checking with the staff behind the bar, she decides to keep the IPod</a:t>
                      </a:r>
                      <a:r>
                        <a:rPr lang="en-US" sz="1200" kern="1200" dirty="0" smtClean="0">
                          <a:solidFill>
                            <a:schemeClr val="dk1"/>
                          </a:solidFill>
                          <a:latin typeface="+mn-lt"/>
                          <a:ea typeface="+mn-ea"/>
                          <a:cs typeface="+mn-cs"/>
                        </a:rPr>
                        <a:t> </a:t>
                      </a:r>
                      <a:endParaRPr lang="en-US" sz="1200" b="1" dirty="0"/>
                    </a:p>
                  </a:txBody>
                  <a:tcPr>
                    <a:lnL w="12700" cap="flat" cmpd="sng" algn="ctr">
                      <a:solidFill>
                        <a:srgbClr val="197BAB"/>
                      </a:solidFill>
                      <a:prstDash val="solid"/>
                      <a:round/>
                      <a:headEnd type="none" w="med" len="med"/>
                      <a:tailEnd type="none" w="med" len="med"/>
                    </a:lnL>
                    <a:lnR w="12700" cap="flat" cmpd="sng" algn="ctr">
                      <a:solidFill>
                        <a:srgbClr val="197BAB"/>
                      </a:solidFill>
                      <a:prstDash val="solid"/>
                      <a:round/>
                      <a:headEnd type="none" w="med" len="med"/>
                      <a:tailEnd type="none" w="med" len="med"/>
                    </a:lnR>
                    <a:lnT w="12700" cap="flat" cmpd="sng" algn="ctr">
                      <a:solidFill>
                        <a:srgbClr val="197BAB"/>
                      </a:solidFill>
                      <a:prstDash val="solid"/>
                      <a:round/>
                      <a:headEnd type="none" w="med" len="med"/>
                      <a:tailEnd type="none" w="med" len="med"/>
                    </a:lnT>
                    <a:lnB w="12700" cap="flat" cmpd="sng" algn="ctr">
                      <a:solidFill>
                        <a:srgbClr val="197BAB"/>
                      </a:solidFill>
                      <a:prstDash val="solid"/>
                      <a:round/>
                      <a:headEnd type="none" w="med" len="med"/>
                      <a:tailEnd type="none" w="med" len="med"/>
                    </a:lnB>
                    <a:solidFill>
                      <a:srgbClr val="A8451C">
                        <a:alpha val="46000"/>
                      </a:srgbClr>
                    </a:solidFill>
                  </a:tcPr>
                </a:tc>
                <a:tc>
                  <a:txBody>
                    <a:bodyPr/>
                    <a:lstStyle/>
                    <a:p>
                      <a:endParaRPr lang="en-US" dirty="0"/>
                    </a:p>
                  </a:txBody>
                  <a:tcPr>
                    <a:lnL w="12700" cap="flat" cmpd="sng" algn="ctr">
                      <a:solidFill>
                        <a:srgbClr val="197BAB"/>
                      </a:solidFill>
                      <a:prstDash val="solid"/>
                      <a:round/>
                      <a:headEnd type="none" w="med" len="med"/>
                      <a:tailEnd type="none" w="med" len="med"/>
                    </a:lnL>
                    <a:lnR w="12700" cap="flat" cmpd="sng" algn="ctr">
                      <a:solidFill>
                        <a:srgbClr val="197BAB"/>
                      </a:solidFill>
                      <a:prstDash val="solid"/>
                      <a:round/>
                      <a:headEnd type="none" w="med" len="med"/>
                      <a:tailEnd type="none" w="med" len="med"/>
                    </a:lnR>
                    <a:lnT w="12700" cap="flat" cmpd="sng" algn="ctr">
                      <a:solidFill>
                        <a:srgbClr val="197BAB"/>
                      </a:solidFill>
                      <a:prstDash val="solid"/>
                      <a:round/>
                      <a:headEnd type="none" w="med" len="med"/>
                      <a:tailEnd type="none" w="med" len="med"/>
                    </a:lnT>
                    <a:lnB w="12700" cap="flat" cmpd="sng" algn="ctr">
                      <a:solidFill>
                        <a:srgbClr val="197BAB"/>
                      </a:solidFill>
                      <a:prstDash val="solid"/>
                      <a:round/>
                      <a:headEnd type="none" w="med" len="med"/>
                      <a:tailEnd type="none" w="med" len="med"/>
                    </a:lnB>
                    <a:solidFill>
                      <a:srgbClr val="A8451C">
                        <a:alpha val="46000"/>
                      </a:srgbClr>
                    </a:solidFill>
                  </a:tcPr>
                </a:tc>
                <a:tc>
                  <a:txBody>
                    <a:bodyPr/>
                    <a:lstStyle/>
                    <a:p>
                      <a:endParaRPr lang="en-US" dirty="0"/>
                    </a:p>
                  </a:txBody>
                  <a:tcPr>
                    <a:lnL w="12700" cap="flat" cmpd="sng" algn="ctr">
                      <a:solidFill>
                        <a:srgbClr val="197BAB"/>
                      </a:solidFill>
                      <a:prstDash val="solid"/>
                      <a:round/>
                      <a:headEnd type="none" w="med" len="med"/>
                      <a:tailEnd type="none" w="med" len="med"/>
                    </a:lnL>
                    <a:lnR w="12700" cap="flat" cmpd="sng" algn="ctr">
                      <a:solidFill>
                        <a:srgbClr val="197BAB"/>
                      </a:solidFill>
                      <a:prstDash val="solid"/>
                      <a:round/>
                      <a:headEnd type="none" w="med" len="med"/>
                      <a:tailEnd type="none" w="med" len="med"/>
                    </a:lnR>
                    <a:lnT w="12700" cap="flat" cmpd="sng" algn="ctr">
                      <a:solidFill>
                        <a:srgbClr val="197BAB"/>
                      </a:solidFill>
                      <a:prstDash val="solid"/>
                      <a:round/>
                      <a:headEnd type="none" w="med" len="med"/>
                      <a:tailEnd type="none" w="med" len="med"/>
                    </a:lnT>
                    <a:lnB w="12700" cap="flat" cmpd="sng" algn="ctr">
                      <a:solidFill>
                        <a:srgbClr val="197BAB"/>
                      </a:solidFill>
                      <a:prstDash val="solid"/>
                      <a:round/>
                      <a:headEnd type="none" w="med" len="med"/>
                      <a:tailEnd type="none" w="med" len="med"/>
                    </a:lnB>
                    <a:solidFill>
                      <a:srgbClr val="A8451C">
                        <a:alpha val="46000"/>
                      </a:srgbClr>
                    </a:solidFill>
                  </a:tcPr>
                </a:tc>
              </a:tr>
              <a:tr h="370840">
                <a:tc>
                  <a:txBody>
                    <a:bodyPr/>
                    <a:lstStyle/>
                    <a:p>
                      <a:r>
                        <a:rPr lang="en-US" sz="1200" b="0" dirty="0" err="1" smtClean="0"/>
                        <a:t>Alfie</a:t>
                      </a:r>
                      <a:r>
                        <a:rPr lang="en-US" sz="1200" b="0" baseline="0" dirty="0" smtClean="0"/>
                        <a:t> borrows his brother new, expensive digital camera to take on holiday without asking.</a:t>
                      </a:r>
                      <a:endParaRPr lang="en-US" sz="1200" b="0" dirty="0"/>
                    </a:p>
                  </a:txBody>
                  <a:tcPr>
                    <a:lnL w="12700" cap="flat" cmpd="sng" algn="ctr">
                      <a:solidFill>
                        <a:srgbClr val="197BAB"/>
                      </a:solidFill>
                      <a:prstDash val="solid"/>
                      <a:round/>
                      <a:headEnd type="none" w="med" len="med"/>
                      <a:tailEnd type="none" w="med" len="med"/>
                    </a:lnL>
                    <a:lnR w="12700" cap="flat" cmpd="sng" algn="ctr">
                      <a:solidFill>
                        <a:srgbClr val="197BAB"/>
                      </a:solidFill>
                      <a:prstDash val="solid"/>
                      <a:round/>
                      <a:headEnd type="none" w="med" len="med"/>
                      <a:tailEnd type="none" w="med" len="med"/>
                    </a:lnR>
                    <a:lnT w="12700" cap="flat" cmpd="sng" algn="ctr">
                      <a:solidFill>
                        <a:srgbClr val="197BAB"/>
                      </a:solidFill>
                      <a:prstDash val="solid"/>
                      <a:round/>
                      <a:headEnd type="none" w="med" len="med"/>
                      <a:tailEnd type="none" w="med" len="med"/>
                    </a:lnT>
                    <a:lnB w="12700" cap="flat" cmpd="sng" algn="ctr">
                      <a:solidFill>
                        <a:srgbClr val="197BAB"/>
                      </a:solidFill>
                      <a:prstDash val="solid"/>
                      <a:round/>
                      <a:headEnd type="none" w="med" len="med"/>
                      <a:tailEnd type="none" w="med" len="med"/>
                    </a:lnB>
                    <a:solidFill>
                      <a:srgbClr val="A8451C">
                        <a:alpha val="46000"/>
                      </a:srgbClr>
                    </a:solidFill>
                  </a:tcPr>
                </a:tc>
                <a:tc>
                  <a:txBody>
                    <a:bodyPr/>
                    <a:lstStyle/>
                    <a:p>
                      <a:endParaRPr lang="en-US" dirty="0"/>
                    </a:p>
                  </a:txBody>
                  <a:tcPr>
                    <a:lnL w="12700" cap="flat" cmpd="sng" algn="ctr">
                      <a:solidFill>
                        <a:srgbClr val="197BAB"/>
                      </a:solidFill>
                      <a:prstDash val="solid"/>
                      <a:round/>
                      <a:headEnd type="none" w="med" len="med"/>
                      <a:tailEnd type="none" w="med" len="med"/>
                    </a:lnL>
                    <a:lnR w="12700" cap="flat" cmpd="sng" algn="ctr">
                      <a:solidFill>
                        <a:srgbClr val="197BAB"/>
                      </a:solidFill>
                      <a:prstDash val="solid"/>
                      <a:round/>
                      <a:headEnd type="none" w="med" len="med"/>
                      <a:tailEnd type="none" w="med" len="med"/>
                    </a:lnR>
                    <a:lnT w="12700" cap="flat" cmpd="sng" algn="ctr">
                      <a:solidFill>
                        <a:srgbClr val="197BAB"/>
                      </a:solidFill>
                      <a:prstDash val="solid"/>
                      <a:round/>
                      <a:headEnd type="none" w="med" len="med"/>
                      <a:tailEnd type="none" w="med" len="med"/>
                    </a:lnT>
                    <a:lnB w="12700" cap="flat" cmpd="sng" algn="ctr">
                      <a:solidFill>
                        <a:srgbClr val="197BAB"/>
                      </a:solidFill>
                      <a:prstDash val="solid"/>
                      <a:round/>
                      <a:headEnd type="none" w="med" len="med"/>
                      <a:tailEnd type="none" w="med" len="med"/>
                    </a:lnB>
                    <a:solidFill>
                      <a:srgbClr val="A8451C">
                        <a:alpha val="46000"/>
                      </a:srgbClr>
                    </a:solidFill>
                  </a:tcPr>
                </a:tc>
                <a:tc>
                  <a:txBody>
                    <a:bodyPr/>
                    <a:lstStyle/>
                    <a:p>
                      <a:endParaRPr lang="en-US" dirty="0"/>
                    </a:p>
                  </a:txBody>
                  <a:tcPr>
                    <a:lnL w="12700" cap="flat" cmpd="sng" algn="ctr">
                      <a:solidFill>
                        <a:srgbClr val="197BAB"/>
                      </a:solidFill>
                      <a:prstDash val="solid"/>
                      <a:round/>
                      <a:headEnd type="none" w="med" len="med"/>
                      <a:tailEnd type="none" w="med" len="med"/>
                    </a:lnL>
                    <a:lnR w="12700" cap="flat" cmpd="sng" algn="ctr">
                      <a:solidFill>
                        <a:srgbClr val="197BAB"/>
                      </a:solidFill>
                      <a:prstDash val="solid"/>
                      <a:round/>
                      <a:headEnd type="none" w="med" len="med"/>
                      <a:tailEnd type="none" w="med" len="med"/>
                    </a:lnR>
                    <a:lnT w="12700" cap="flat" cmpd="sng" algn="ctr">
                      <a:solidFill>
                        <a:srgbClr val="197BAB"/>
                      </a:solidFill>
                      <a:prstDash val="solid"/>
                      <a:round/>
                      <a:headEnd type="none" w="med" len="med"/>
                      <a:tailEnd type="none" w="med" len="med"/>
                    </a:lnT>
                    <a:lnB w="12700" cap="flat" cmpd="sng" algn="ctr">
                      <a:solidFill>
                        <a:srgbClr val="197BAB"/>
                      </a:solidFill>
                      <a:prstDash val="solid"/>
                      <a:round/>
                      <a:headEnd type="none" w="med" len="med"/>
                      <a:tailEnd type="none" w="med" len="med"/>
                    </a:lnB>
                    <a:solidFill>
                      <a:srgbClr val="A8451C">
                        <a:alpha val="46000"/>
                      </a:srgbClr>
                    </a:solidFill>
                  </a:tcPr>
                </a:tc>
              </a:tr>
            </a:tbl>
          </a:graphicData>
        </a:graphic>
      </p:graphicFrame>
      <p:sp>
        <p:nvSpPr>
          <p:cNvPr id="22" name="Content Placeholder 4"/>
          <p:cNvSpPr txBox="1">
            <a:spLocks/>
          </p:cNvSpPr>
          <p:nvPr/>
        </p:nvSpPr>
        <p:spPr>
          <a:xfrm>
            <a:off x="148324" y="3977130"/>
            <a:ext cx="2559657" cy="2401111"/>
          </a:xfrm>
          <a:prstGeom prst="rect">
            <a:avLst/>
          </a:prstGeom>
          <a:ln>
            <a:solidFill>
              <a:srgbClr val="DF6638"/>
            </a:solidFill>
          </a:ln>
        </p:spPr>
        <p:txBody>
          <a:bodyPr vert="horz" lIns="91440" tIns="45720" rIns="91440" bIns="45720" rtlCol="0">
            <a:normAutofit fontScale="25000" lnSpcReduction="20000"/>
          </a:bodyPr>
          <a:lstStyle/>
          <a:p>
            <a:pPr marL="0" marR="0" lvl="0" indent="0" algn="ctr" defTabSz="457200" rtl="0" eaLnBrk="1" fontAlgn="auto" latinLnBrk="0" hangingPunct="1">
              <a:lnSpc>
                <a:spcPct val="120000"/>
              </a:lnSpc>
              <a:spcBef>
                <a:spcPts val="0"/>
              </a:spcBef>
              <a:spcAft>
                <a:spcPts val="0"/>
              </a:spcAft>
              <a:buClrTx/>
              <a:buSzTx/>
              <a:buFont typeface="Arial"/>
              <a:buNone/>
              <a:tabLst/>
              <a:defRPr/>
            </a:pPr>
            <a:r>
              <a:rPr kumimoji="0" lang="en-US" sz="4800" b="1" i="0" u="none" strike="noStrike" kern="1200" cap="none" spc="0" normalizeH="0" baseline="0" noProof="0" dirty="0" smtClean="0">
                <a:ln>
                  <a:noFill/>
                </a:ln>
                <a:solidFill>
                  <a:schemeClr val="tx1"/>
                </a:solidFill>
                <a:effectLst/>
                <a:uLnTx/>
                <a:uFillTx/>
                <a:latin typeface="Arial"/>
                <a:ea typeface="+mn-ea"/>
                <a:cs typeface="Arial"/>
              </a:rPr>
              <a:t>Choose an</a:t>
            </a:r>
            <a:r>
              <a:rPr kumimoji="0" lang="en-US" sz="4800" b="1" i="0" u="none" strike="noStrike" kern="1200" cap="none" spc="0" normalizeH="0" noProof="0" dirty="0" smtClean="0">
                <a:ln>
                  <a:noFill/>
                </a:ln>
                <a:solidFill>
                  <a:schemeClr val="tx1"/>
                </a:solidFill>
                <a:effectLst/>
                <a:uLnTx/>
                <a:uFillTx/>
                <a:latin typeface="Arial"/>
                <a:ea typeface="+mn-ea"/>
                <a:cs typeface="Arial"/>
              </a:rPr>
              <a:t> example appropriate to your level of understanding – try and push yourself. </a:t>
            </a:r>
          </a:p>
          <a:p>
            <a:pPr marL="0" marR="0" lvl="0" indent="0" algn="ctr" defTabSz="457200" rtl="0" eaLnBrk="1" fontAlgn="auto" latinLnBrk="0" hangingPunct="1">
              <a:lnSpc>
                <a:spcPct val="120000"/>
              </a:lnSpc>
              <a:spcBef>
                <a:spcPts val="0"/>
              </a:spcBef>
              <a:spcAft>
                <a:spcPts val="0"/>
              </a:spcAft>
              <a:buClrTx/>
              <a:buSzTx/>
              <a:buFont typeface="Arial"/>
              <a:buNone/>
              <a:tabLst/>
              <a:defRPr/>
            </a:pPr>
            <a:endParaRPr lang="en-US" sz="4800" b="1" baseline="0" dirty="0" smtClean="0">
              <a:latin typeface="Arial"/>
              <a:cs typeface="Arial"/>
            </a:endParaRPr>
          </a:p>
          <a:p>
            <a:pPr marL="0" marR="0" lvl="0" indent="0" algn="ctr" defTabSz="457200" rtl="0" eaLnBrk="1" fontAlgn="auto" latinLnBrk="0" hangingPunct="1">
              <a:lnSpc>
                <a:spcPct val="120000"/>
              </a:lnSpc>
              <a:spcBef>
                <a:spcPts val="0"/>
              </a:spcBef>
              <a:spcAft>
                <a:spcPts val="0"/>
              </a:spcAft>
              <a:buClrTx/>
              <a:buSzTx/>
              <a:buFont typeface="Arial"/>
              <a:buNone/>
              <a:tabLst/>
              <a:defRPr/>
            </a:pPr>
            <a:r>
              <a:rPr kumimoji="0" lang="en-US" sz="4800" b="1" i="0" u="none" strike="noStrike" kern="1200" cap="none" spc="0" normalizeH="0" noProof="0" dirty="0" smtClean="0">
                <a:ln>
                  <a:noFill/>
                </a:ln>
                <a:solidFill>
                  <a:schemeClr val="tx1"/>
                </a:solidFill>
                <a:effectLst/>
                <a:uLnTx/>
                <a:uFillTx/>
                <a:latin typeface="Arial"/>
                <a:ea typeface="+mn-ea"/>
                <a:cs typeface="Arial"/>
              </a:rPr>
              <a:t>Then ask – </a:t>
            </a:r>
            <a:r>
              <a:rPr kumimoji="0" lang="en-US" sz="4800" b="1" i="0" u="none" strike="noStrike" kern="1200" cap="none" spc="0" normalizeH="0" noProof="0" dirty="0" smtClean="0">
                <a:ln>
                  <a:noFill/>
                </a:ln>
                <a:solidFill>
                  <a:schemeClr val="tx1"/>
                </a:solidFill>
                <a:effectLst/>
                <a:uLnTx/>
                <a:uFillTx/>
                <a:latin typeface="Arial"/>
                <a:ea typeface="+mn-ea"/>
                <a:cs typeface="Arial"/>
              </a:rPr>
              <a:t>‘you sent for a dress from </a:t>
            </a:r>
            <a:r>
              <a:rPr lang="en-US" sz="4800" b="1" dirty="0" smtClean="0">
                <a:latin typeface="Arial"/>
                <a:cs typeface="Arial"/>
              </a:rPr>
              <a:t>Next online. You wear it to a party and the next day send it back claiming it did not fit. Are you dishonest and at what point did your dishonesty become apparent?</a:t>
            </a:r>
            <a:endParaRPr kumimoji="0" lang="en-US" sz="4800" b="1" i="0" u="none" strike="noStrike" kern="1200" cap="none" spc="0" normalizeH="0" baseline="0" noProof="0" dirty="0" smtClean="0">
              <a:ln>
                <a:noFill/>
              </a:ln>
              <a:solidFill>
                <a:schemeClr val="tx1"/>
              </a:solidFill>
              <a:effectLst/>
              <a:uLnTx/>
              <a:uFillTx/>
              <a:latin typeface="Arial"/>
              <a:ea typeface="+mn-ea"/>
              <a:cs typeface="Arial"/>
            </a:endParaRPr>
          </a:p>
          <a:p>
            <a:pPr marL="0" marR="0" lvl="0" indent="0" algn="ctr" defTabSz="457200" rtl="0" eaLnBrk="1" fontAlgn="auto" latinLnBrk="0" hangingPunct="1">
              <a:lnSpc>
                <a:spcPct val="120000"/>
              </a:lnSpc>
              <a:spcBef>
                <a:spcPts val="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1"/>
              </a:solidFill>
              <a:effectLst/>
              <a:uLnTx/>
              <a:uFillTx/>
              <a:latin typeface="Arial"/>
              <a:ea typeface="+mn-ea"/>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27836"/>
            <a:ext cx="8173311" cy="562330"/>
          </a:xfrm>
        </p:spPr>
        <p:txBody>
          <a:bodyPr>
            <a:normAutofit/>
          </a:bodyPr>
          <a:lstStyle/>
          <a:p>
            <a:r>
              <a:rPr lang="en-US" sz="2800" dirty="0" smtClean="0"/>
              <a:t>Plenary &amp; Consolidation</a:t>
            </a:r>
            <a:endParaRPr lang="en-US" sz="2800" dirty="0"/>
          </a:p>
        </p:txBody>
      </p:sp>
      <p:sp>
        <p:nvSpPr>
          <p:cNvPr id="4" name="Slide Number Placeholder 3"/>
          <p:cNvSpPr>
            <a:spLocks noGrp="1"/>
          </p:cNvSpPr>
          <p:nvPr>
            <p:ph type="sldNum" sz="quarter" idx="12"/>
          </p:nvPr>
        </p:nvSpPr>
        <p:spPr/>
        <p:txBody>
          <a:bodyPr/>
          <a:lstStyle/>
          <a:p>
            <a:fld id="{E10A3E1A-1939-0A48-9807-767E09734AC5}" type="slidenum">
              <a:rPr lang="en-US" smtClean="0"/>
              <a:pPr/>
              <a:t>32</a:t>
            </a:fld>
            <a:endParaRPr lang="en-US"/>
          </a:p>
        </p:txBody>
      </p:sp>
      <p:sp>
        <p:nvSpPr>
          <p:cNvPr id="22" name="Content Placeholder 2"/>
          <p:cNvSpPr txBox="1">
            <a:spLocks/>
          </p:cNvSpPr>
          <p:nvPr/>
        </p:nvSpPr>
        <p:spPr>
          <a:xfrm>
            <a:off x="372285" y="2533077"/>
            <a:ext cx="2569269" cy="1415496"/>
          </a:xfrm>
          <a:prstGeom prst="rect">
            <a:avLst/>
          </a:prstGeom>
          <a:solidFill>
            <a:srgbClr val="A8451C">
              <a:alpha val="30000"/>
            </a:srgbClr>
          </a:solidFill>
          <a:ln>
            <a:solidFill>
              <a:srgbClr val="197BAB"/>
            </a:solidFill>
          </a:ln>
        </p:spPr>
        <p:txBody>
          <a:bodyPr vert="horz" lIns="108000" tIns="45720" rIns="91440" bIns="45720" rtlCol="0">
            <a:normAutofit/>
          </a:bodyPr>
          <a:lstStyle/>
          <a:p>
            <a:pPr marL="0" marR="0" lvl="0" indent="0" algn="ctr" defTabSz="457200" rtl="0" eaLnBrk="1" fontAlgn="auto" latinLnBrk="0" hangingPunct="1">
              <a:lnSpc>
                <a:spcPct val="120000"/>
              </a:lnSpc>
              <a:spcBef>
                <a:spcPts val="0"/>
              </a:spcBef>
              <a:spcAft>
                <a:spcPts val="0"/>
              </a:spcAft>
              <a:buClrTx/>
              <a:buSzTx/>
              <a:buFont typeface="Arial"/>
              <a:buNone/>
              <a:tabLst/>
              <a:defRPr/>
            </a:pPr>
            <a:r>
              <a:rPr kumimoji="0" lang="en-US" sz="1400" b="0" i="0" u="none" strike="noStrike" kern="1200" cap="none" spc="0" normalizeH="0" baseline="0" noProof="0" dirty="0" smtClean="0">
                <a:ln>
                  <a:noFill/>
                </a:ln>
                <a:solidFill>
                  <a:schemeClr val="tx1"/>
                </a:solidFill>
                <a:effectLst/>
                <a:uLnTx/>
                <a:uFillTx/>
                <a:latin typeface="Arial"/>
                <a:ea typeface="+mn-ea"/>
                <a:cs typeface="Arial"/>
              </a:rPr>
              <a:t>Andrew </a:t>
            </a:r>
            <a:r>
              <a:rPr lang="en-US" sz="1400" dirty="0" smtClean="0">
                <a:latin typeface="Arial"/>
                <a:cs typeface="Arial"/>
              </a:rPr>
              <a:t>borrows Jane’s car without Jane’s permission in order to take it for a joyride. Andrew returns the car with a large dent at the front.</a:t>
            </a: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742950" marR="0" lvl="1" indent="-28575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342900" marR="0" lvl="0" indent="-34290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16" name="Text Box 4"/>
          <p:cNvSpPr txBox="1">
            <a:spLocks noChangeArrowheads="1"/>
          </p:cNvSpPr>
          <p:nvPr/>
        </p:nvSpPr>
        <p:spPr bwMode="auto">
          <a:xfrm>
            <a:off x="340796" y="1481114"/>
            <a:ext cx="8491166" cy="825262"/>
          </a:xfrm>
          <a:prstGeom prst="rect">
            <a:avLst/>
          </a:prstGeom>
          <a:solidFill>
            <a:srgbClr val="1A7AAA">
              <a:alpha val="30000"/>
            </a:srgbClr>
          </a:solidFill>
          <a:ln w="12700" cap="flat" cmpd="sng" algn="ctr">
            <a:solidFill>
              <a:srgbClr val="DF6638"/>
            </a:solidFill>
            <a:prstDash val="solid"/>
            <a:miter lim="800000"/>
            <a:headEnd type="none" w="med" len="med"/>
            <a:tailEnd type="none" w="med" len="med"/>
          </a:ln>
        </p:spPr>
        <p:txBody>
          <a:bodyPr vert="horz" wrap="square" lIns="91440" tIns="91440" rIns="91440" bIns="9144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solidFill>
                <a:effectLst/>
                <a:latin typeface="Arial"/>
                <a:ea typeface="Times New Roman" charset="0"/>
                <a:cs typeface="Arial"/>
              </a:rPr>
              <a:t>Consider whether the property in the following situations can truly be said to have </a:t>
            </a:r>
            <a:r>
              <a:rPr lang="en-US" sz="1600" b="1" dirty="0" smtClean="0">
                <a:latin typeface="Arial"/>
                <a:ea typeface="Times New Roman" charset="0"/>
                <a:cs typeface="Arial"/>
              </a:rPr>
              <a:t>lost all of its goodness or virtue.</a:t>
            </a:r>
            <a:endParaRPr kumimoji="0" lang="en-US" sz="1600" u="none" strike="noStrike" cap="none" normalizeH="0" baseline="0" dirty="0">
              <a:ln>
                <a:noFill/>
              </a:ln>
              <a:solidFill>
                <a:schemeClr val="tx1"/>
              </a:solidFill>
              <a:effectLst/>
              <a:latin typeface="Arial"/>
              <a:ea typeface="Times New Roman" charset="0"/>
              <a:cs typeface="Arial"/>
            </a:endParaRPr>
          </a:p>
        </p:txBody>
      </p:sp>
      <p:sp>
        <p:nvSpPr>
          <p:cNvPr id="17" name="Content Placeholder 2"/>
          <p:cNvSpPr txBox="1">
            <a:spLocks/>
          </p:cNvSpPr>
          <p:nvPr/>
        </p:nvSpPr>
        <p:spPr>
          <a:xfrm>
            <a:off x="3232667" y="2539504"/>
            <a:ext cx="2569269" cy="1146317"/>
          </a:xfrm>
          <a:prstGeom prst="rect">
            <a:avLst/>
          </a:prstGeom>
          <a:solidFill>
            <a:srgbClr val="A8451C">
              <a:alpha val="30000"/>
            </a:srgbClr>
          </a:solidFill>
          <a:ln>
            <a:solidFill>
              <a:srgbClr val="197BAB"/>
            </a:solidFill>
          </a:ln>
        </p:spPr>
        <p:txBody>
          <a:bodyPr vert="horz" lIns="108000" tIns="45720" rIns="91440" bIns="45720" rtlCol="0">
            <a:normAutofit/>
          </a:bodyPr>
          <a:lstStyle/>
          <a:p>
            <a:pPr marL="0" marR="0" lvl="0" indent="0" algn="ctr" defTabSz="457200" rtl="0" eaLnBrk="1" fontAlgn="auto" latinLnBrk="0" hangingPunct="1">
              <a:lnSpc>
                <a:spcPct val="120000"/>
              </a:lnSpc>
              <a:spcBef>
                <a:spcPts val="0"/>
              </a:spcBef>
              <a:spcAft>
                <a:spcPts val="0"/>
              </a:spcAft>
              <a:buClrTx/>
              <a:buSzTx/>
              <a:buFont typeface="Arial"/>
              <a:buNone/>
              <a:tabLst/>
              <a:defRPr/>
            </a:pPr>
            <a:r>
              <a:rPr kumimoji="0" lang="en-US" sz="1400" b="0" i="0" u="none" strike="noStrike" kern="1200" cap="none" spc="0" normalizeH="0" baseline="0" noProof="0" dirty="0" smtClean="0">
                <a:ln>
                  <a:noFill/>
                </a:ln>
                <a:solidFill>
                  <a:schemeClr val="tx1"/>
                </a:solidFill>
                <a:effectLst/>
                <a:uLnTx/>
                <a:uFillTx/>
                <a:latin typeface="Arial"/>
                <a:ea typeface="+mn-ea"/>
                <a:cs typeface="Arial"/>
              </a:rPr>
              <a:t>Would you answer to the joyride question differ if Andrew dumped the car which he had written off?</a:t>
            </a:r>
          </a:p>
          <a:p>
            <a:pPr marL="742950" marR="0" lvl="1" indent="-28575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342900" marR="0" lvl="0" indent="-34290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27" name="Content Placeholder 2"/>
          <p:cNvSpPr txBox="1">
            <a:spLocks/>
          </p:cNvSpPr>
          <p:nvPr/>
        </p:nvSpPr>
        <p:spPr>
          <a:xfrm>
            <a:off x="6071151" y="2545931"/>
            <a:ext cx="2569269" cy="1146317"/>
          </a:xfrm>
          <a:prstGeom prst="rect">
            <a:avLst/>
          </a:prstGeom>
          <a:solidFill>
            <a:srgbClr val="A8451C">
              <a:alpha val="30000"/>
            </a:srgbClr>
          </a:solidFill>
          <a:ln>
            <a:solidFill>
              <a:srgbClr val="197BAB"/>
            </a:solidFill>
          </a:ln>
        </p:spPr>
        <p:txBody>
          <a:bodyPr vert="horz" lIns="108000" tIns="45720" rIns="91440" bIns="45720" rtlCol="0">
            <a:normAutofit/>
          </a:bodyPr>
          <a:lstStyle/>
          <a:p>
            <a:pPr marL="0" marR="0" lvl="0" indent="0" algn="ctr" defTabSz="457200" rtl="0" eaLnBrk="1" fontAlgn="auto" latinLnBrk="0" hangingPunct="1">
              <a:lnSpc>
                <a:spcPct val="120000"/>
              </a:lnSpc>
              <a:spcBef>
                <a:spcPts val="0"/>
              </a:spcBef>
              <a:spcAft>
                <a:spcPts val="0"/>
              </a:spcAft>
              <a:buClrTx/>
              <a:buSzTx/>
              <a:buFont typeface="Arial"/>
              <a:buNone/>
              <a:tabLst/>
              <a:defRPr/>
            </a:pPr>
            <a:r>
              <a:rPr kumimoji="0" lang="en-US" sz="1400" b="0" i="0" u="none" strike="noStrike" kern="1200" cap="none" spc="0" normalizeH="0" baseline="0" noProof="0" dirty="0" smtClean="0">
                <a:ln>
                  <a:noFill/>
                </a:ln>
                <a:solidFill>
                  <a:schemeClr val="tx1"/>
                </a:solidFill>
                <a:effectLst/>
                <a:uLnTx/>
                <a:uFillTx/>
                <a:latin typeface="Arial"/>
                <a:ea typeface="+mn-ea"/>
                <a:cs typeface="Arial"/>
              </a:rPr>
              <a:t>Simon borrows Dan’s pen without permission and returns it with a small amount of ink left in it.</a:t>
            </a:r>
          </a:p>
          <a:p>
            <a:pPr marL="742950" marR="0" lvl="1" indent="-28575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342900" marR="0" lvl="0" indent="-34290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29" name="Content Placeholder 2"/>
          <p:cNvSpPr txBox="1">
            <a:spLocks/>
          </p:cNvSpPr>
          <p:nvPr/>
        </p:nvSpPr>
        <p:spPr>
          <a:xfrm>
            <a:off x="320309" y="4334974"/>
            <a:ext cx="2569269" cy="1415496"/>
          </a:xfrm>
          <a:prstGeom prst="rect">
            <a:avLst/>
          </a:prstGeom>
          <a:solidFill>
            <a:srgbClr val="A8451C">
              <a:alpha val="30000"/>
            </a:srgbClr>
          </a:solidFill>
          <a:ln>
            <a:solidFill>
              <a:srgbClr val="197BAB"/>
            </a:solidFill>
          </a:ln>
        </p:spPr>
        <p:txBody>
          <a:bodyPr vert="horz" lIns="108000" tIns="45720" rIns="91440" bIns="45720" rtlCol="0">
            <a:normAutofit fontScale="85000" lnSpcReduction="10000"/>
          </a:bodyPr>
          <a:lstStyle/>
          <a:p>
            <a:pPr marL="0" marR="0" lvl="0" indent="0" algn="ctr" defTabSz="457200" rtl="0" eaLnBrk="1" fontAlgn="auto" latinLnBrk="0" hangingPunct="1">
              <a:lnSpc>
                <a:spcPct val="120000"/>
              </a:lnSpc>
              <a:spcBef>
                <a:spcPts val="0"/>
              </a:spcBef>
              <a:spcAft>
                <a:spcPts val="0"/>
              </a:spcAft>
              <a:buClrTx/>
              <a:buSzTx/>
              <a:buFont typeface="Arial"/>
              <a:buNone/>
              <a:tabLst/>
              <a:defRPr/>
            </a:pPr>
            <a:r>
              <a:rPr kumimoji="0" lang="en-US" sz="1400" b="0" i="0" u="none" strike="noStrike" kern="1200" cap="none" spc="0" normalizeH="0" baseline="0" noProof="0" dirty="0" smtClean="0">
                <a:ln>
                  <a:noFill/>
                </a:ln>
                <a:solidFill>
                  <a:schemeClr val="tx1"/>
                </a:solidFill>
                <a:effectLst/>
                <a:uLnTx/>
                <a:uFillTx/>
                <a:latin typeface="Arial"/>
                <a:ea typeface="+mn-ea"/>
                <a:cs typeface="Arial"/>
              </a:rPr>
              <a:t>Chris borrows Sharon’s one-month cinema pass (which entitles the person to watch unlimited films for free for one</a:t>
            </a:r>
            <a:r>
              <a:rPr kumimoji="0" lang="en-US" sz="1400" b="0" i="0" u="none" strike="noStrike" kern="1200" cap="none" spc="0" normalizeH="0" noProof="0" dirty="0" smtClean="0">
                <a:ln>
                  <a:noFill/>
                </a:ln>
                <a:solidFill>
                  <a:schemeClr val="tx1"/>
                </a:solidFill>
                <a:effectLst/>
                <a:uLnTx/>
                <a:uFillTx/>
                <a:latin typeface="Arial"/>
                <a:ea typeface="+mn-ea"/>
                <a:cs typeface="Arial"/>
              </a:rPr>
              <a:t> </a:t>
            </a:r>
            <a:r>
              <a:rPr kumimoji="0" lang="en-US" sz="1400" b="0" i="0" u="none" strike="noStrike" kern="1200" cap="none" spc="0" normalizeH="0" baseline="0" noProof="0" dirty="0" smtClean="0">
                <a:ln>
                  <a:noFill/>
                </a:ln>
                <a:solidFill>
                  <a:schemeClr val="tx1"/>
                </a:solidFill>
                <a:effectLst/>
                <a:uLnTx/>
                <a:uFillTx/>
                <a:latin typeface="Arial"/>
                <a:ea typeface="+mn-ea"/>
                <a:cs typeface="Arial"/>
              </a:rPr>
              <a:t>month) without permission. D returns the pass on the day of expiry. </a:t>
            </a:r>
          </a:p>
          <a:p>
            <a:pPr marL="742950" marR="0" lvl="1" indent="-28575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342900" marR="0" lvl="0" indent="-34290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31" name="Content Placeholder 2"/>
          <p:cNvSpPr txBox="1">
            <a:spLocks/>
          </p:cNvSpPr>
          <p:nvPr/>
        </p:nvSpPr>
        <p:spPr>
          <a:xfrm>
            <a:off x="3224485" y="3896182"/>
            <a:ext cx="2569269" cy="1415496"/>
          </a:xfrm>
          <a:prstGeom prst="rect">
            <a:avLst/>
          </a:prstGeom>
          <a:solidFill>
            <a:srgbClr val="A8451C">
              <a:alpha val="30000"/>
            </a:srgbClr>
          </a:solidFill>
          <a:ln>
            <a:solidFill>
              <a:srgbClr val="197BAB"/>
            </a:solidFill>
          </a:ln>
        </p:spPr>
        <p:txBody>
          <a:bodyPr vert="horz" lIns="108000" tIns="45720" rIns="91440" bIns="45720" rtlCol="0">
            <a:normAutofit fontScale="85000" lnSpcReduction="10000"/>
          </a:bodyPr>
          <a:lstStyle/>
          <a:p>
            <a:pPr marL="0" marR="0" lvl="0" indent="0" algn="ctr" defTabSz="457200" rtl="0" eaLnBrk="1" fontAlgn="auto" latinLnBrk="0" hangingPunct="1">
              <a:lnSpc>
                <a:spcPct val="120000"/>
              </a:lnSpc>
              <a:spcBef>
                <a:spcPts val="0"/>
              </a:spcBef>
              <a:spcAft>
                <a:spcPts val="0"/>
              </a:spcAft>
              <a:buClrTx/>
              <a:buSzTx/>
              <a:buFont typeface="Arial"/>
              <a:buNone/>
              <a:tabLst/>
              <a:defRPr/>
            </a:pPr>
            <a:r>
              <a:rPr kumimoji="0" lang="en-US" sz="1400" b="0" i="0" u="none" strike="noStrike" kern="1200" cap="none" spc="0" normalizeH="0" baseline="0" noProof="0" dirty="0" smtClean="0">
                <a:ln>
                  <a:noFill/>
                </a:ln>
                <a:solidFill>
                  <a:schemeClr val="tx1"/>
                </a:solidFill>
                <a:effectLst/>
                <a:uLnTx/>
                <a:uFillTx/>
                <a:latin typeface="Arial"/>
                <a:ea typeface="+mn-ea"/>
                <a:cs typeface="Arial"/>
              </a:rPr>
              <a:t>Jess borrows Suzy’s Criminal Law textbook and revision notes without permission a week before </a:t>
            </a:r>
            <a:r>
              <a:rPr lang="en-US" sz="1400" dirty="0" smtClean="0">
                <a:latin typeface="Arial"/>
                <a:cs typeface="Arial"/>
              </a:rPr>
              <a:t>Suzy’s Criminal Law exam. Jess returns the textbook and notes on the day after the exam.</a:t>
            </a: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742950" marR="0" lvl="1" indent="-28575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342900" marR="0" lvl="0" indent="-34290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32" name="Content Placeholder 2"/>
          <p:cNvSpPr txBox="1">
            <a:spLocks/>
          </p:cNvSpPr>
          <p:nvPr/>
        </p:nvSpPr>
        <p:spPr>
          <a:xfrm>
            <a:off x="6071151" y="3837793"/>
            <a:ext cx="2569269" cy="1146317"/>
          </a:xfrm>
          <a:prstGeom prst="rect">
            <a:avLst/>
          </a:prstGeom>
          <a:solidFill>
            <a:srgbClr val="A8451C">
              <a:alpha val="30000"/>
            </a:srgbClr>
          </a:solidFill>
          <a:ln>
            <a:solidFill>
              <a:srgbClr val="197BAB"/>
            </a:solidFill>
          </a:ln>
        </p:spPr>
        <p:txBody>
          <a:bodyPr vert="horz" lIns="108000" tIns="45720" rIns="91440" bIns="45720" rtlCol="0">
            <a:normAutofit/>
          </a:bodyPr>
          <a:lstStyle/>
          <a:p>
            <a:pPr marL="0" marR="0" lvl="0" indent="0" algn="ctr" defTabSz="457200" rtl="0" eaLnBrk="1" fontAlgn="auto" latinLnBrk="0" hangingPunct="1">
              <a:lnSpc>
                <a:spcPct val="120000"/>
              </a:lnSpc>
              <a:spcBef>
                <a:spcPts val="0"/>
              </a:spcBef>
              <a:spcAft>
                <a:spcPts val="0"/>
              </a:spcAft>
              <a:buClrTx/>
              <a:buSzTx/>
              <a:buFont typeface="Arial"/>
              <a:buNone/>
              <a:tabLst/>
              <a:defRPr/>
            </a:pPr>
            <a:r>
              <a:rPr kumimoji="0" lang="en-US" sz="1400" b="0" i="0" u="none" strike="noStrike" kern="1200" cap="none" spc="0" normalizeH="0" baseline="0" noProof="0" dirty="0" err="1" smtClean="0">
                <a:ln>
                  <a:noFill/>
                </a:ln>
                <a:solidFill>
                  <a:schemeClr val="tx1"/>
                </a:solidFill>
                <a:effectLst/>
                <a:uLnTx/>
                <a:uFillTx/>
                <a:latin typeface="Arial"/>
                <a:ea typeface="+mn-ea"/>
                <a:cs typeface="Arial"/>
              </a:rPr>
              <a:t>Imogen</a:t>
            </a:r>
            <a:r>
              <a:rPr kumimoji="0" lang="en-US" sz="1400" b="0" i="0" u="none" strike="noStrike" kern="1200" cap="none" spc="0" normalizeH="0" baseline="0" noProof="0" dirty="0" smtClean="0">
                <a:ln>
                  <a:noFill/>
                </a:ln>
                <a:solidFill>
                  <a:schemeClr val="tx1"/>
                </a:solidFill>
                <a:effectLst/>
                <a:uLnTx/>
                <a:uFillTx/>
                <a:latin typeface="Arial"/>
                <a:ea typeface="+mn-ea"/>
                <a:cs typeface="Arial"/>
              </a:rPr>
              <a:t> borrows Charley’s digital camera and returns it once the rechargeable battery has died.</a:t>
            </a:r>
          </a:p>
          <a:p>
            <a:pPr marL="742950" marR="0" lvl="1" indent="-28575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342900" marR="0" lvl="0" indent="-34290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34" name="Content Placeholder 2"/>
          <p:cNvSpPr txBox="1">
            <a:spLocks/>
          </p:cNvSpPr>
          <p:nvPr/>
        </p:nvSpPr>
        <p:spPr>
          <a:xfrm>
            <a:off x="6084868" y="5150679"/>
            <a:ext cx="2569269" cy="1146317"/>
          </a:xfrm>
          <a:prstGeom prst="rect">
            <a:avLst/>
          </a:prstGeom>
          <a:solidFill>
            <a:srgbClr val="A8451C">
              <a:alpha val="30000"/>
            </a:srgbClr>
          </a:solidFill>
          <a:ln>
            <a:solidFill>
              <a:srgbClr val="197BAB"/>
            </a:solidFill>
          </a:ln>
        </p:spPr>
        <p:txBody>
          <a:bodyPr vert="horz" lIns="108000" tIns="45720" rIns="91440" bIns="45720" rtlCol="0">
            <a:normAutofit/>
          </a:bodyPr>
          <a:lstStyle/>
          <a:p>
            <a:pPr marL="0" marR="0" lvl="0" indent="0" algn="ctr" defTabSz="457200" rtl="0" eaLnBrk="1" fontAlgn="auto" latinLnBrk="0" hangingPunct="1">
              <a:lnSpc>
                <a:spcPct val="120000"/>
              </a:lnSpc>
              <a:spcBef>
                <a:spcPts val="0"/>
              </a:spcBef>
              <a:spcAft>
                <a:spcPts val="0"/>
              </a:spcAft>
              <a:buClrTx/>
              <a:buSzTx/>
              <a:buFont typeface="Arial"/>
              <a:buNone/>
              <a:tabLst/>
              <a:defRPr/>
            </a:pPr>
            <a:r>
              <a:rPr lang="en-US" sz="1400" dirty="0" smtClean="0">
                <a:latin typeface="Arial"/>
                <a:cs typeface="Arial"/>
              </a:rPr>
              <a:t>Would your answer to the camera question be different if the camera had disposable batteries.</a:t>
            </a: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742950" marR="0" lvl="1" indent="-28575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342900" marR="0" lvl="0" indent="-34290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1" u="none" strike="noStrike" kern="1200" cap="none" spc="0" normalizeH="0" baseline="0" noProof="0" dirty="0" smtClean="0">
              <a:ln>
                <a:noFill/>
              </a:ln>
              <a:solidFill>
                <a:schemeClr val="tx1"/>
              </a:solidFill>
              <a:effectLst/>
              <a:uLnTx/>
              <a:uFillTx/>
              <a:latin typeface="Arial"/>
              <a:ea typeface="+mn-ea"/>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a:t>
            </a:r>
            <a:endParaRPr lang="en-US" dirty="0"/>
          </a:p>
        </p:txBody>
      </p:sp>
      <p:sp>
        <p:nvSpPr>
          <p:cNvPr id="4" name="Slide Number Placeholder 3"/>
          <p:cNvSpPr>
            <a:spLocks noGrp="1"/>
          </p:cNvSpPr>
          <p:nvPr>
            <p:ph type="sldNum" sz="quarter" idx="12"/>
          </p:nvPr>
        </p:nvSpPr>
        <p:spPr/>
        <p:txBody>
          <a:bodyPr/>
          <a:lstStyle/>
          <a:p>
            <a:fld id="{E10A3E1A-1939-0A48-9807-767E09734AC5}" type="slidenum">
              <a:rPr lang="en-US" smtClean="0"/>
              <a:pPr/>
              <a:t>33</a:t>
            </a:fld>
            <a:endParaRPr lang="en-US"/>
          </a:p>
        </p:txBody>
      </p:sp>
      <p:pic>
        <p:nvPicPr>
          <p:cNvPr id="5" name="Picture 4" descr="image.jpg"/>
          <p:cNvPicPr>
            <a:picLocks noChangeAspect="1"/>
          </p:cNvPicPr>
          <p:nvPr/>
        </p:nvPicPr>
        <p:blipFill>
          <a:blip r:embed="rId2"/>
          <a:stretch>
            <a:fillRect/>
          </a:stretch>
        </p:blipFill>
        <p:spPr>
          <a:xfrm>
            <a:off x="5470305" y="1749425"/>
            <a:ext cx="2356288" cy="1885030"/>
          </a:xfrm>
          <a:prstGeom prst="rect">
            <a:avLst/>
          </a:prstGeom>
        </p:spPr>
      </p:pic>
      <p:sp>
        <p:nvSpPr>
          <p:cNvPr id="6" name="TextBox 5"/>
          <p:cNvSpPr txBox="1"/>
          <p:nvPr/>
        </p:nvSpPr>
        <p:spPr>
          <a:xfrm>
            <a:off x="4360333" y="3708011"/>
            <a:ext cx="4634089" cy="2308324"/>
          </a:xfrm>
          <a:prstGeom prst="rect">
            <a:avLst/>
          </a:prstGeom>
          <a:solidFill>
            <a:srgbClr val="A8451C">
              <a:alpha val="40000"/>
            </a:srgbClr>
          </a:solidFill>
          <a:ln w="15875" cap="flat" cmpd="sng" algn="ctr">
            <a:solidFill>
              <a:srgbClr val="197BAB"/>
            </a:solidFill>
            <a:prstDash val="solid"/>
            <a:round/>
            <a:headEnd type="none" w="med" len="med"/>
            <a:tailEnd type="none" w="med" len="med"/>
          </a:ln>
        </p:spPr>
        <p:txBody>
          <a:bodyPr wrap="square" rtlCol="0">
            <a:spAutoFit/>
          </a:bodyPr>
          <a:lstStyle/>
          <a:p>
            <a:r>
              <a:rPr lang="en-US" dirty="0" smtClean="0"/>
              <a:t>Look at each of the objectives and then </a:t>
            </a:r>
            <a:r>
              <a:rPr lang="en-US" dirty="0" err="1" smtClean="0"/>
              <a:t>colour</a:t>
            </a:r>
            <a:r>
              <a:rPr lang="en-US" dirty="0" smtClean="0"/>
              <a:t> code yourself for each of them. </a:t>
            </a:r>
          </a:p>
          <a:p>
            <a:r>
              <a:rPr lang="en-US" b="1" dirty="0" smtClean="0">
                <a:solidFill>
                  <a:srgbClr val="FF0000"/>
                </a:solidFill>
              </a:rPr>
              <a:t>Red</a:t>
            </a:r>
            <a:r>
              <a:rPr lang="en-US" dirty="0" smtClean="0"/>
              <a:t> – I don’t get it. I need some help understanding</a:t>
            </a:r>
          </a:p>
          <a:p>
            <a:r>
              <a:rPr lang="en-US" b="1" dirty="0" smtClean="0">
                <a:solidFill>
                  <a:srgbClr val="FF6600"/>
                </a:solidFill>
              </a:rPr>
              <a:t>Amber</a:t>
            </a:r>
            <a:r>
              <a:rPr lang="en-US" dirty="0" smtClean="0"/>
              <a:t> – I think I understand but I need a little support</a:t>
            </a:r>
          </a:p>
          <a:p>
            <a:r>
              <a:rPr lang="en-US" b="1" dirty="0" smtClean="0">
                <a:solidFill>
                  <a:srgbClr val="008000"/>
                </a:solidFill>
              </a:rPr>
              <a:t>Green</a:t>
            </a:r>
            <a:r>
              <a:rPr lang="en-US" dirty="0" smtClean="0"/>
              <a:t> – I understand and can try to help others who are not so clear</a:t>
            </a:r>
          </a:p>
        </p:txBody>
      </p:sp>
      <p:sp>
        <p:nvSpPr>
          <p:cNvPr id="8" name="Content Placeholder 2"/>
          <p:cNvSpPr txBox="1">
            <a:spLocks/>
          </p:cNvSpPr>
          <p:nvPr/>
        </p:nvSpPr>
        <p:spPr>
          <a:xfrm>
            <a:off x="457200" y="1992566"/>
            <a:ext cx="3761704" cy="4133597"/>
          </a:xfrm>
          <a:prstGeom prst="rect">
            <a:avLst/>
          </a:prstGeom>
        </p:spPr>
        <p:txBody>
          <a:bodyPr vert="horz" lIns="91440" tIns="45720" rIns="91440" bIns="45720" rtlCol="0">
            <a:normAutofit fontScale="850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1" i="0" u="sng" strike="noStrike" kern="1200" cap="none" spc="0" normalizeH="0" baseline="0" noProof="0" smtClean="0">
                <a:ln>
                  <a:noFill/>
                </a:ln>
                <a:solidFill>
                  <a:schemeClr val="tx1"/>
                </a:solidFill>
                <a:effectLst/>
                <a:uLnTx/>
                <a:uFillTx/>
                <a:latin typeface="Arial"/>
                <a:ea typeface="+mn-ea"/>
                <a:cs typeface="Arial"/>
              </a:rPr>
              <a:t>State</a:t>
            </a:r>
            <a:r>
              <a:rPr kumimoji="0" lang="en-US" sz="2800" b="1" i="0" u="none" strike="noStrike" kern="1200" cap="none" spc="0" normalizeH="0" baseline="0" noProof="0" smtClean="0">
                <a:ln>
                  <a:noFill/>
                </a:ln>
                <a:solidFill>
                  <a:schemeClr val="tx1"/>
                </a:solidFill>
                <a:effectLst/>
                <a:uLnTx/>
                <a:uFillTx/>
                <a:latin typeface="Arial"/>
                <a:ea typeface="+mn-ea"/>
                <a:cs typeface="Arial"/>
              </a:rPr>
              <a:t> </a:t>
            </a:r>
            <a:r>
              <a:rPr kumimoji="0" lang="en-US" sz="2800" b="0" i="0" u="none" strike="noStrike" kern="1200" cap="none" spc="0" normalizeH="0" baseline="0" noProof="0" smtClean="0">
                <a:ln>
                  <a:noFill/>
                </a:ln>
                <a:solidFill>
                  <a:schemeClr val="tx1"/>
                </a:solidFill>
                <a:effectLst/>
                <a:uLnTx/>
                <a:uFillTx/>
                <a:latin typeface="Arial"/>
                <a:ea typeface="+mn-ea"/>
                <a:cs typeface="Arial"/>
              </a:rPr>
              <a:t>the </a:t>
            </a:r>
            <a:r>
              <a:rPr kumimoji="0" lang="en-US" sz="2800" b="0" i="1" u="none" strike="noStrike" kern="1200" cap="none" spc="0" normalizeH="0" baseline="0" noProof="0" smtClean="0">
                <a:ln>
                  <a:noFill/>
                </a:ln>
                <a:solidFill>
                  <a:schemeClr val="tx1"/>
                </a:solidFill>
                <a:effectLst/>
                <a:uLnTx/>
                <a:uFillTx/>
                <a:latin typeface="Arial"/>
                <a:ea typeface="+mn-ea"/>
                <a:cs typeface="Arial"/>
              </a:rPr>
              <a:t>mens rea </a:t>
            </a:r>
            <a:r>
              <a:rPr kumimoji="0" lang="en-US" sz="2800" b="0" i="0" u="none" strike="noStrike" kern="1200" cap="none" spc="0" normalizeH="0" baseline="0" noProof="0" smtClean="0">
                <a:ln>
                  <a:noFill/>
                </a:ln>
                <a:solidFill>
                  <a:schemeClr val="tx1"/>
                </a:solidFill>
                <a:effectLst/>
                <a:uLnTx/>
                <a:uFillTx/>
                <a:latin typeface="Arial"/>
                <a:ea typeface="+mn-ea"/>
                <a:cs typeface="Arial"/>
              </a:rPr>
              <a:t>of Theft</a:t>
            </a:r>
            <a:endParaRPr kumimoji="0" lang="en-GB" sz="2800" b="0" i="0" u="none" strike="noStrike" kern="1200" cap="none" spc="0" normalizeH="0" baseline="0" noProof="0" smtClean="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2800" b="0" i="0" u="none" strike="noStrike" kern="1200" cap="none" spc="0" normalizeH="0" baseline="0" noProof="0" smtClean="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1" i="0" u="sng" strike="noStrike" kern="1200" cap="none" spc="0" normalizeH="0" baseline="0" noProof="0" smtClean="0">
                <a:ln>
                  <a:noFill/>
                </a:ln>
                <a:solidFill>
                  <a:schemeClr val="tx1"/>
                </a:solidFill>
                <a:effectLst/>
                <a:uLnTx/>
                <a:uFillTx/>
                <a:latin typeface="Arial"/>
                <a:ea typeface="+mn-ea"/>
                <a:cs typeface="Arial"/>
              </a:rPr>
              <a:t>Explain</a:t>
            </a:r>
            <a:r>
              <a:rPr kumimoji="0" lang="en-US" sz="2800" b="1" i="0" u="none" strike="noStrike" kern="1200" cap="none" spc="0" normalizeH="0" baseline="0" noProof="0" smtClean="0">
                <a:ln>
                  <a:noFill/>
                </a:ln>
                <a:solidFill>
                  <a:schemeClr val="tx1"/>
                </a:solidFill>
                <a:effectLst/>
                <a:uLnTx/>
                <a:uFillTx/>
                <a:latin typeface="Arial"/>
                <a:ea typeface="+mn-ea"/>
                <a:cs typeface="Arial"/>
              </a:rPr>
              <a:t> </a:t>
            </a:r>
            <a:r>
              <a:rPr kumimoji="0" lang="en-US" sz="2800" b="0" i="0" u="none" strike="noStrike" kern="1200" cap="none" spc="0" normalizeH="0" baseline="0" noProof="0" smtClean="0">
                <a:ln>
                  <a:noFill/>
                </a:ln>
                <a:solidFill>
                  <a:schemeClr val="tx1"/>
                </a:solidFill>
                <a:effectLst/>
                <a:uLnTx/>
                <a:uFillTx/>
                <a:latin typeface="Arial"/>
                <a:ea typeface="+mn-ea"/>
                <a:cs typeface="Arial"/>
              </a:rPr>
              <a:t>cases that illustrate the </a:t>
            </a:r>
            <a:r>
              <a:rPr kumimoji="0" lang="en-US" sz="2800" b="0" i="1" u="none" strike="noStrike" kern="1200" cap="none" spc="0" normalizeH="0" baseline="0" noProof="0" smtClean="0">
                <a:ln>
                  <a:noFill/>
                </a:ln>
                <a:solidFill>
                  <a:schemeClr val="tx1"/>
                </a:solidFill>
                <a:effectLst/>
                <a:uLnTx/>
                <a:uFillTx/>
                <a:latin typeface="Arial"/>
                <a:ea typeface="+mn-ea"/>
                <a:cs typeface="Arial"/>
              </a:rPr>
              <a:t>mens rea </a:t>
            </a:r>
            <a:r>
              <a:rPr kumimoji="0" lang="en-US" sz="2800" b="0" i="0" u="none" strike="noStrike" kern="1200" cap="none" spc="0" normalizeH="0" baseline="0" noProof="0" smtClean="0">
                <a:ln>
                  <a:noFill/>
                </a:ln>
                <a:solidFill>
                  <a:schemeClr val="tx1"/>
                </a:solidFill>
                <a:effectLst/>
                <a:uLnTx/>
                <a:uFillTx/>
                <a:latin typeface="Arial"/>
                <a:ea typeface="+mn-ea"/>
                <a:cs typeface="Arial"/>
              </a:rPr>
              <a:t>of theft</a:t>
            </a:r>
            <a:endParaRPr kumimoji="0" lang="en-GB" sz="2800" b="0" i="0" u="none" strike="noStrike" kern="1200" cap="none" spc="0" normalizeH="0" baseline="0" noProof="0" smtClean="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smtClean="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1" i="0" u="sng" strike="noStrike" kern="1200" cap="none" spc="0" normalizeH="0" baseline="0" noProof="0" smtClean="0">
                <a:ln>
                  <a:noFill/>
                </a:ln>
                <a:solidFill>
                  <a:schemeClr val="tx1"/>
                </a:solidFill>
                <a:effectLst/>
                <a:uLnTx/>
                <a:uFillTx/>
                <a:latin typeface="Arial"/>
                <a:ea typeface="+mn-ea"/>
                <a:cs typeface="Arial"/>
              </a:rPr>
              <a:t>Apply</a:t>
            </a:r>
            <a:r>
              <a:rPr kumimoji="0" lang="en-US" sz="2800" b="1" i="0" u="none" strike="noStrike" kern="1200" cap="none" spc="0" normalizeH="0" baseline="0" noProof="0" smtClean="0">
                <a:ln>
                  <a:noFill/>
                </a:ln>
                <a:solidFill>
                  <a:schemeClr val="tx1"/>
                </a:solidFill>
                <a:effectLst/>
                <a:uLnTx/>
                <a:uFillTx/>
                <a:latin typeface="Arial"/>
                <a:ea typeface="+mn-ea"/>
                <a:cs typeface="Arial"/>
              </a:rPr>
              <a:t> </a:t>
            </a:r>
            <a:r>
              <a:rPr kumimoji="0" lang="en-US" sz="2800" b="0" i="0" u="none" strike="noStrike" kern="1200" cap="none" spc="0" normalizeH="0" baseline="0" noProof="0" smtClean="0">
                <a:ln>
                  <a:noFill/>
                </a:ln>
                <a:solidFill>
                  <a:schemeClr val="tx1"/>
                </a:solidFill>
                <a:effectLst/>
                <a:uLnTx/>
                <a:uFillTx/>
                <a:latin typeface="Arial"/>
                <a:ea typeface="+mn-ea"/>
                <a:cs typeface="Arial"/>
              </a:rPr>
              <a:t>the rules relating to both the </a:t>
            </a:r>
            <a:r>
              <a:rPr kumimoji="0" lang="en-US" sz="2800" b="0" i="1" u="none" strike="noStrike" kern="1200" cap="none" spc="0" normalizeH="0" baseline="0" noProof="0" smtClean="0">
                <a:ln>
                  <a:noFill/>
                </a:ln>
                <a:solidFill>
                  <a:schemeClr val="tx1"/>
                </a:solidFill>
                <a:effectLst/>
                <a:uLnTx/>
                <a:uFillTx/>
                <a:latin typeface="Arial"/>
                <a:ea typeface="+mn-ea"/>
                <a:cs typeface="Arial"/>
              </a:rPr>
              <a:t>actus reus </a:t>
            </a:r>
            <a:r>
              <a:rPr kumimoji="0" lang="en-US" sz="2800" b="0" i="0" u="none" strike="noStrike" kern="1200" cap="none" spc="0" normalizeH="0" baseline="0" noProof="0" smtClean="0">
                <a:ln>
                  <a:noFill/>
                </a:ln>
                <a:solidFill>
                  <a:schemeClr val="tx1"/>
                </a:solidFill>
                <a:effectLst/>
                <a:uLnTx/>
                <a:uFillTx/>
                <a:latin typeface="Arial"/>
                <a:ea typeface="+mn-ea"/>
                <a:cs typeface="Arial"/>
              </a:rPr>
              <a:t>and </a:t>
            </a:r>
            <a:r>
              <a:rPr kumimoji="0" lang="en-US" sz="2800" b="0" i="1" u="none" strike="noStrike" kern="1200" cap="none" spc="0" normalizeH="0" baseline="0" noProof="0" smtClean="0">
                <a:ln>
                  <a:noFill/>
                </a:ln>
                <a:solidFill>
                  <a:schemeClr val="tx1"/>
                </a:solidFill>
                <a:effectLst/>
                <a:uLnTx/>
                <a:uFillTx/>
                <a:latin typeface="Arial"/>
                <a:ea typeface="+mn-ea"/>
                <a:cs typeface="Arial"/>
              </a:rPr>
              <a:t>mens rea </a:t>
            </a:r>
            <a:r>
              <a:rPr kumimoji="0" lang="en-US" sz="2800" b="0" i="0" u="none" strike="noStrike" kern="1200" cap="none" spc="0" normalizeH="0" baseline="0" noProof="0" smtClean="0">
                <a:ln>
                  <a:noFill/>
                </a:ln>
                <a:solidFill>
                  <a:schemeClr val="tx1"/>
                </a:solidFill>
                <a:effectLst/>
                <a:uLnTx/>
                <a:uFillTx/>
                <a:latin typeface="Arial"/>
                <a:ea typeface="+mn-ea"/>
                <a:cs typeface="Arial"/>
              </a:rPr>
              <a:t>of theft to a given situation</a:t>
            </a:r>
            <a:endParaRPr kumimoji="0" lang="en-GB" sz="2800" b="0" i="0" u="none" strike="noStrike" kern="1200" cap="none" spc="0" normalizeH="0" baseline="0" noProof="0" dirty="0" smtClean="0">
              <a:ln>
                <a:noFill/>
              </a:ln>
              <a:solidFill>
                <a:schemeClr val="tx1"/>
              </a:solidFill>
              <a:effectLst/>
              <a:uLnTx/>
              <a:uFillTx/>
              <a:latin typeface="Arial"/>
              <a:ea typeface="+mn-ea"/>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Dishonesty</a:t>
            </a:r>
            <a:endParaRPr lang="en-US" dirty="0"/>
          </a:p>
        </p:txBody>
      </p:sp>
      <p:sp>
        <p:nvSpPr>
          <p:cNvPr id="3" name="Slide Number Placeholder 2"/>
          <p:cNvSpPr>
            <a:spLocks noGrp="1"/>
          </p:cNvSpPr>
          <p:nvPr>
            <p:ph type="sldNum" sz="quarter" idx="12"/>
          </p:nvPr>
        </p:nvSpPr>
        <p:spPr/>
        <p:txBody>
          <a:bodyPr/>
          <a:lstStyle/>
          <a:p>
            <a:fld id="{E10A3E1A-1939-0A48-9807-767E09734AC5}" type="slidenum">
              <a:rPr lang="en-US" smtClean="0"/>
              <a:pPr/>
              <a:t>4</a:t>
            </a:fld>
            <a:endParaRPr lang="en-US"/>
          </a:p>
        </p:txBody>
      </p:sp>
      <p:sp>
        <p:nvSpPr>
          <p:cNvPr id="6" name="Content Placeholder 2"/>
          <p:cNvSpPr txBox="1">
            <a:spLocks/>
          </p:cNvSpPr>
          <p:nvPr/>
        </p:nvSpPr>
        <p:spPr>
          <a:xfrm>
            <a:off x="408752" y="1763141"/>
            <a:ext cx="8342919" cy="871674"/>
          </a:xfrm>
          <a:prstGeom prst="rect">
            <a:avLst/>
          </a:prstGeom>
          <a:solidFill>
            <a:srgbClr val="197BAB">
              <a:alpha val="30000"/>
            </a:srgbClr>
          </a:solidFill>
          <a:ln>
            <a:solidFill>
              <a:srgbClr val="A8451C"/>
            </a:solidFill>
          </a:ln>
        </p:spPr>
        <p:txBody>
          <a:bodyPr vert="horz" lIns="91440" tIns="45720" rIns="91440" bIns="45720" rtlCol="0">
            <a:normAutofit fontScale="55000" lnSpcReduction="20000"/>
          </a:bodyPr>
          <a:lstStyle/>
          <a:p>
            <a:pPr marL="0" marR="0" lvl="0" indent="0" algn="ctr" defTabSz="457200" rtl="0" eaLnBrk="1" fontAlgn="auto" latinLnBrk="0" hangingPunct="1">
              <a:lnSpc>
                <a:spcPct val="120000"/>
              </a:lnSpc>
              <a:spcBef>
                <a:spcPts val="0"/>
              </a:spcBef>
              <a:spcAft>
                <a:spcPts val="0"/>
              </a:spcAft>
              <a:buClrTx/>
              <a:buSzTx/>
              <a:buFont typeface="Arial"/>
              <a:buNone/>
              <a:tabLst/>
              <a:defRPr/>
            </a:pPr>
            <a:r>
              <a:rPr kumimoji="0" lang="en-US" sz="2800" b="1" strike="noStrike" kern="1200" cap="none" spc="0" normalizeH="0" baseline="0" noProof="0" dirty="0" smtClean="0">
                <a:ln>
                  <a:noFill/>
                </a:ln>
                <a:solidFill>
                  <a:schemeClr val="tx1"/>
                </a:solidFill>
                <a:effectLst/>
                <a:uLnTx/>
                <a:uFillTx/>
                <a:latin typeface="Arial"/>
                <a:ea typeface="+mn-ea"/>
                <a:cs typeface="Arial"/>
              </a:rPr>
              <a:t>So what does the law actually say? Take</a:t>
            </a:r>
            <a:r>
              <a:rPr kumimoji="0" lang="en-US" sz="2800" b="1" strike="noStrike" kern="1200" cap="none" spc="0" normalizeH="0" noProof="0" dirty="0" smtClean="0">
                <a:ln>
                  <a:noFill/>
                </a:ln>
                <a:solidFill>
                  <a:schemeClr val="tx1"/>
                </a:solidFill>
                <a:effectLst/>
                <a:uLnTx/>
                <a:uFillTx/>
                <a:latin typeface="Arial"/>
                <a:ea typeface="+mn-ea"/>
                <a:cs typeface="Arial"/>
              </a:rPr>
              <a:t> your copy of the Theft Act and identify which sections apply to the </a:t>
            </a:r>
            <a:r>
              <a:rPr kumimoji="0" lang="en-US" sz="2800" b="1" i="1" strike="noStrike" kern="1200" cap="none" spc="0" normalizeH="0" noProof="0" dirty="0" err="1" smtClean="0">
                <a:ln>
                  <a:noFill/>
                </a:ln>
                <a:solidFill>
                  <a:schemeClr val="tx1"/>
                </a:solidFill>
                <a:effectLst/>
                <a:uLnTx/>
                <a:uFillTx/>
                <a:latin typeface="Arial"/>
                <a:ea typeface="+mn-ea"/>
                <a:cs typeface="Arial"/>
              </a:rPr>
              <a:t>mens</a:t>
            </a:r>
            <a:r>
              <a:rPr kumimoji="0" lang="en-US" sz="2800" b="1" i="1" strike="noStrike" kern="1200" cap="none" spc="0" normalizeH="0" noProof="0" dirty="0" smtClean="0">
                <a:ln>
                  <a:noFill/>
                </a:ln>
                <a:solidFill>
                  <a:schemeClr val="tx1"/>
                </a:solidFill>
                <a:effectLst/>
                <a:uLnTx/>
                <a:uFillTx/>
                <a:latin typeface="Arial"/>
                <a:ea typeface="+mn-ea"/>
                <a:cs typeface="Arial"/>
              </a:rPr>
              <a:t> </a:t>
            </a:r>
            <a:r>
              <a:rPr kumimoji="0" lang="en-US" sz="2800" b="1" i="1" strike="noStrike" kern="1200" cap="none" spc="0" normalizeH="0" noProof="0" dirty="0" err="1" smtClean="0">
                <a:ln>
                  <a:noFill/>
                </a:ln>
                <a:solidFill>
                  <a:schemeClr val="tx1"/>
                </a:solidFill>
                <a:effectLst/>
                <a:uLnTx/>
                <a:uFillTx/>
                <a:latin typeface="Arial"/>
                <a:ea typeface="+mn-ea"/>
                <a:cs typeface="Arial"/>
              </a:rPr>
              <a:t>rea</a:t>
            </a:r>
            <a:r>
              <a:rPr kumimoji="0" lang="en-US" sz="2800" b="1" i="1" strike="noStrike" kern="1200" cap="none" spc="0" normalizeH="0" noProof="0" dirty="0" smtClean="0">
                <a:ln>
                  <a:noFill/>
                </a:ln>
                <a:solidFill>
                  <a:schemeClr val="tx1"/>
                </a:solidFill>
                <a:effectLst/>
                <a:uLnTx/>
                <a:uFillTx/>
                <a:latin typeface="Arial"/>
                <a:ea typeface="+mn-ea"/>
                <a:cs typeface="Arial"/>
              </a:rPr>
              <a:t> </a:t>
            </a:r>
            <a:r>
              <a:rPr kumimoji="0" lang="en-US" sz="2800" b="1" strike="noStrike" kern="1200" cap="none" spc="0" normalizeH="0" noProof="0" dirty="0" smtClean="0">
                <a:ln>
                  <a:noFill/>
                </a:ln>
                <a:solidFill>
                  <a:schemeClr val="tx1"/>
                </a:solidFill>
                <a:effectLst/>
                <a:uLnTx/>
                <a:uFillTx/>
                <a:latin typeface="Arial"/>
                <a:ea typeface="+mn-ea"/>
                <a:cs typeface="Arial"/>
              </a:rPr>
              <a:t>element and then reassess your answers to the questions from the starter.</a:t>
            </a:r>
            <a:endParaRPr kumimoji="0" lang="en-US" sz="2800" b="1" strike="noStrike" kern="1200" cap="none" spc="0" normalizeH="0" baseline="0" noProof="0" dirty="0" smtClean="0">
              <a:ln>
                <a:noFill/>
              </a:ln>
              <a:solidFill>
                <a:schemeClr val="tx1"/>
              </a:solidFill>
              <a:effectLst/>
              <a:uLnTx/>
              <a:uFillTx/>
              <a:latin typeface="Arial"/>
              <a:ea typeface="+mn-ea"/>
              <a:cs typeface="Arial"/>
            </a:endParaRPr>
          </a:p>
          <a:p>
            <a:pPr marL="742950" marR="0" lvl="1" indent="-28575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342900" marR="0" lvl="0" indent="-34290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13" name="Content Placeholder 2"/>
          <p:cNvSpPr txBox="1">
            <a:spLocks/>
          </p:cNvSpPr>
          <p:nvPr/>
        </p:nvSpPr>
        <p:spPr>
          <a:xfrm>
            <a:off x="2547457" y="2903721"/>
            <a:ext cx="1766336" cy="1220483"/>
          </a:xfrm>
          <a:prstGeom prst="rect">
            <a:avLst/>
          </a:prstGeom>
          <a:solidFill>
            <a:srgbClr val="A8451C">
              <a:alpha val="30000"/>
            </a:srgbClr>
          </a:solidFill>
          <a:ln>
            <a:solidFill>
              <a:srgbClr val="197BAB"/>
            </a:solidFill>
          </a:ln>
        </p:spPr>
        <p:txBody>
          <a:bodyPr vert="horz" lIns="91440" tIns="45720" rIns="108000" bIns="45720" rtlCol="0">
            <a:normAutofit fontScale="85000" lnSpcReduction="10000"/>
          </a:bodyPr>
          <a:lstStyle/>
          <a:p>
            <a:pPr lvl="0" algn="ctr">
              <a:lnSpc>
                <a:spcPct val="120000"/>
              </a:lnSpc>
              <a:defRPr/>
            </a:pPr>
            <a:r>
              <a:rPr lang="en-US" sz="1200" dirty="0" smtClean="0"/>
              <a:t>1. You </a:t>
            </a:r>
            <a:r>
              <a:rPr lang="en-US" sz="1200" dirty="0" smtClean="0"/>
              <a:t>are given a</a:t>
            </a:r>
            <a:r>
              <a:rPr lang="en-US" sz="1200" dirty="0" smtClean="0"/>
              <a:t> vase by </a:t>
            </a:r>
            <a:r>
              <a:rPr lang="en-US" sz="1200" dirty="0" smtClean="0"/>
              <a:t>your</a:t>
            </a:r>
            <a:r>
              <a:rPr lang="en-US" sz="1200" dirty="0" smtClean="0"/>
              <a:t> </a:t>
            </a:r>
            <a:r>
              <a:rPr lang="en-US" sz="1200" dirty="0" err="1" smtClean="0"/>
              <a:t>gran</a:t>
            </a:r>
            <a:r>
              <a:rPr lang="en-US" sz="1200" dirty="0" smtClean="0"/>
              <a:t>, </a:t>
            </a:r>
            <a:r>
              <a:rPr lang="en-US" sz="1200" dirty="0" smtClean="0"/>
              <a:t>and have </a:t>
            </a:r>
            <a:r>
              <a:rPr lang="en-US" sz="1200" dirty="0" smtClean="0"/>
              <a:t>it </a:t>
            </a:r>
            <a:r>
              <a:rPr lang="en-US" sz="1200" dirty="0" smtClean="0"/>
              <a:t>valued. The auctioneer tells</a:t>
            </a:r>
            <a:r>
              <a:rPr lang="en-US" sz="1200" dirty="0" smtClean="0"/>
              <a:t> </a:t>
            </a:r>
            <a:r>
              <a:rPr lang="en-US" sz="1200" dirty="0" smtClean="0"/>
              <a:t>you it is worth £10 and buys</a:t>
            </a:r>
            <a:r>
              <a:rPr lang="en-US" sz="1200" dirty="0" smtClean="0"/>
              <a:t> </a:t>
            </a:r>
            <a:r>
              <a:rPr lang="en-US" sz="1200" dirty="0" smtClean="0"/>
              <a:t>it from you. He then resells it</a:t>
            </a:r>
            <a:r>
              <a:rPr lang="en-US" sz="1200" dirty="0" smtClean="0"/>
              <a:t> </a:t>
            </a:r>
            <a:r>
              <a:rPr lang="en-US" sz="1200" dirty="0" smtClean="0"/>
              <a:t>for its actual price of £1000</a:t>
            </a:r>
            <a:r>
              <a:rPr lang="en-GB" sz="1200" dirty="0" smtClean="0"/>
              <a:t> </a:t>
            </a:r>
            <a:r>
              <a:rPr lang="en-US" sz="1200" dirty="0" smtClean="0"/>
              <a:t> </a:t>
            </a: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342900" marR="0" lvl="0" indent="-34290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14" name="Content Placeholder 2"/>
          <p:cNvSpPr txBox="1">
            <a:spLocks/>
          </p:cNvSpPr>
          <p:nvPr/>
        </p:nvSpPr>
        <p:spPr>
          <a:xfrm>
            <a:off x="4962591" y="2756875"/>
            <a:ext cx="1766336" cy="1220483"/>
          </a:xfrm>
          <a:prstGeom prst="rect">
            <a:avLst/>
          </a:prstGeom>
          <a:solidFill>
            <a:srgbClr val="A8451C">
              <a:alpha val="30000"/>
            </a:srgbClr>
          </a:solidFill>
          <a:ln>
            <a:solidFill>
              <a:srgbClr val="197BAB"/>
            </a:solidFill>
          </a:ln>
        </p:spPr>
        <p:txBody>
          <a:bodyPr vert="horz" lIns="91440" tIns="45720" rIns="108000" bIns="45720" rtlCol="0">
            <a:normAutofit lnSpcReduction="10000"/>
          </a:bodyPr>
          <a:lstStyle/>
          <a:p>
            <a:pPr algn="ctr">
              <a:lnSpc>
                <a:spcPct val="120000"/>
              </a:lnSpc>
              <a:defRPr/>
            </a:pPr>
            <a:r>
              <a:rPr lang="en-US" sz="1100" dirty="0" smtClean="0"/>
              <a:t>2. You </a:t>
            </a:r>
            <a:r>
              <a:rPr lang="en-US" sz="1100" dirty="0" smtClean="0"/>
              <a:t>are in</a:t>
            </a:r>
            <a:r>
              <a:rPr lang="en-US" sz="1100" dirty="0" smtClean="0"/>
              <a:t> </a:t>
            </a:r>
            <a:r>
              <a:rPr lang="en-US" sz="1100" dirty="0" err="1" smtClean="0"/>
              <a:t>Tescos</a:t>
            </a:r>
            <a:r>
              <a:rPr lang="en-US" sz="1100" dirty="0" smtClean="0"/>
              <a:t> and </a:t>
            </a:r>
            <a:r>
              <a:rPr lang="en-US" sz="1100" dirty="0" smtClean="0"/>
              <a:t>notice that they have priced</a:t>
            </a:r>
            <a:r>
              <a:rPr lang="en-GB" sz="1100" dirty="0" smtClean="0"/>
              <a:t> </a:t>
            </a:r>
            <a:r>
              <a:rPr lang="en-US" sz="1100" dirty="0" smtClean="0"/>
              <a:t>your </a:t>
            </a:r>
            <a:r>
              <a:rPr lang="en-US" sz="1100" dirty="0" err="1" smtClean="0"/>
              <a:t>favourite</a:t>
            </a:r>
            <a:r>
              <a:rPr lang="en-US" sz="1100" dirty="0" smtClean="0"/>
              <a:t> bottle of wine at </a:t>
            </a:r>
            <a:r>
              <a:rPr lang="en-US" sz="1100" dirty="0" smtClean="0"/>
              <a:t>only 10p on the shelf, when</a:t>
            </a:r>
            <a:r>
              <a:rPr lang="en-US" sz="1100" dirty="0" smtClean="0"/>
              <a:t> it should </a:t>
            </a:r>
            <a:r>
              <a:rPr lang="en-US" sz="1100" dirty="0" smtClean="0"/>
              <a:t>be £10. You buy</a:t>
            </a:r>
            <a:r>
              <a:rPr lang="en-US" sz="1100" dirty="0" smtClean="0"/>
              <a:t> </a:t>
            </a:r>
            <a:r>
              <a:rPr lang="en-US" sz="1100" dirty="0" smtClean="0"/>
              <a:t>10</a:t>
            </a:r>
            <a:r>
              <a:rPr lang="en-US" sz="1100" dirty="0" smtClean="0"/>
              <a:t> bottles. </a:t>
            </a:r>
            <a:endParaRPr kumimoji="0" lang="en-US" sz="14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15" name="Content Placeholder 2"/>
          <p:cNvSpPr txBox="1">
            <a:spLocks/>
          </p:cNvSpPr>
          <p:nvPr/>
        </p:nvSpPr>
        <p:spPr>
          <a:xfrm>
            <a:off x="414344" y="3274209"/>
            <a:ext cx="1766336" cy="1411528"/>
          </a:xfrm>
          <a:prstGeom prst="rect">
            <a:avLst/>
          </a:prstGeom>
          <a:solidFill>
            <a:srgbClr val="A8451C">
              <a:alpha val="30000"/>
            </a:srgbClr>
          </a:solidFill>
          <a:ln>
            <a:solidFill>
              <a:srgbClr val="197BAB"/>
            </a:solidFill>
          </a:ln>
        </p:spPr>
        <p:txBody>
          <a:bodyPr vert="horz" lIns="91440" tIns="45720" rIns="108000" bIns="45720" rtlCol="0">
            <a:normAutofit lnSpcReduction="10000"/>
          </a:bodyPr>
          <a:lstStyle/>
          <a:p>
            <a:pPr algn="ctr">
              <a:lnSpc>
                <a:spcPct val="120000"/>
              </a:lnSpc>
              <a:defRPr/>
            </a:pPr>
            <a:r>
              <a:rPr lang="en-US" sz="1100" dirty="0" smtClean="0"/>
              <a:t>3</a:t>
            </a:r>
            <a:r>
              <a:rPr lang="en-US" sz="1100" dirty="0" smtClean="0"/>
              <a:t>. </a:t>
            </a:r>
            <a:r>
              <a:rPr lang="en-US" sz="1100" dirty="0" smtClean="0"/>
              <a:t>Your bag is stolen</a:t>
            </a:r>
            <a:r>
              <a:rPr lang="en-US" sz="1100" dirty="0" smtClean="0"/>
              <a:t> </a:t>
            </a:r>
            <a:r>
              <a:rPr lang="en-US" sz="1100" dirty="0" smtClean="0"/>
              <a:t>and you</a:t>
            </a:r>
            <a:r>
              <a:rPr lang="en-US" sz="1100" dirty="0" smtClean="0"/>
              <a:t> </a:t>
            </a:r>
            <a:r>
              <a:rPr lang="en-US" sz="1100" dirty="0" smtClean="0"/>
              <a:t>make a claim. In the</a:t>
            </a:r>
            <a:r>
              <a:rPr lang="en-US" sz="1100" dirty="0" smtClean="0"/>
              <a:t> </a:t>
            </a:r>
            <a:r>
              <a:rPr lang="en-US" sz="1100" dirty="0" smtClean="0"/>
              <a:t>details, you say that your</a:t>
            </a:r>
            <a:r>
              <a:rPr lang="en-US" sz="1100" dirty="0" smtClean="0"/>
              <a:t> </a:t>
            </a:r>
            <a:r>
              <a:rPr lang="en-US" sz="1100" dirty="0" smtClean="0"/>
              <a:t>phone is a better version than</a:t>
            </a:r>
            <a:r>
              <a:rPr lang="en-US" sz="1100" dirty="0" smtClean="0"/>
              <a:t> </a:t>
            </a:r>
            <a:r>
              <a:rPr lang="en-US" sz="1100" dirty="0" smtClean="0"/>
              <a:t>it was, and that you had £50</a:t>
            </a:r>
            <a:r>
              <a:rPr lang="en-US" sz="1100" dirty="0" smtClean="0"/>
              <a:t> </a:t>
            </a:r>
            <a:r>
              <a:rPr lang="en-US" sz="1100" dirty="0" smtClean="0"/>
              <a:t>in your wallet (you only had</a:t>
            </a:r>
            <a:r>
              <a:rPr lang="en-US" sz="1100" dirty="0" smtClean="0"/>
              <a:t> </a:t>
            </a:r>
            <a:r>
              <a:rPr lang="en-US" sz="1100" dirty="0" smtClean="0"/>
              <a:t>£5) </a:t>
            </a:r>
            <a:r>
              <a:rPr lang="en-US" sz="1100" dirty="0" smtClean="0"/>
              <a:t> </a:t>
            </a:r>
            <a:endParaRPr kumimoji="0" lang="en-US" sz="14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16" name="Content Placeholder 2"/>
          <p:cNvSpPr txBox="1">
            <a:spLocks/>
          </p:cNvSpPr>
          <p:nvPr/>
        </p:nvSpPr>
        <p:spPr>
          <a:xfrm>
            <a:off x="2508315" y="4521408"/>
            <a:ext cx="1766336" cy="762819"/>
          </a:xfrm>
          <a:prstGeom prst="rect">
            <a:avLst/>
          </a:prstGeom>
          <a:solidFill>
            <a:srgbClr val="A8451C">
              <a:alpha val="30000"/>
            </a:srgbClr>
          </a:solidFill>
          <a:ln>
            <a:solidFill>
              <a:srgbClr val="197BAB"/>
            </a:solidFill>
          </a:ln>
        </p:spPr>
        <p:txBody>
          <a:bodyPr vert="horz" lIns="91440" tIns="45720" rIns="108000" bIns="45720" rtlCol="0">
            <a:normAutofit/>
          </a:bodyPr>
          <a:lstStyle/>
          <a:p>
            <a:pPr algn="ctr">
              <a:lnSpc>
                <a:spcPct val="120000"/>
              </a:lnSpc>
              <a:defRPr/>
            </a:pPr>
            <a:r>
              <a:rPr lang="en-US" sz="1100" dirty="0" smtClean="0"/>
              <a:t>4. </a:t>
            </a:r>
            <a:r>
              <a:rPr lang="en-US" sz="1100" dirty="0" smtClean="0"/>
              <a:t>You take £200 from</a:t>
            </a:r>
            <a:r>
              <a:rPr lang="en-US" sz="1100" dirty="0" smtClean="0"/>
              <a:t> your teacher’s staff fund </a:t>
            </a:r>
            <a:r>
              <a:rPr lang="en-US" sz="1100" dirty="0" smtClean="0"/>
              <a:t>to feed</a:t>
            </a:r>
            <a:r>
              <a:rPr lang="en-US" sz="1100" dirty="0" smtClean="0"/>
              <a:t> </a:t>
            </a:r>
            <a:r>
              <a:rPr lang="en-US" sz="1100" dirty="0" smtClean="0"/>
              <a:t>the homeless. </a:t>
            </a:r>
            <a:endParaRPr kumimoji="0" lang="en-US" sz="11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17" name="Content Placeholder 2"/>
          <p:cNvSpPr txBox="1">
            <a:spLocks/>
          </p:cNvSpPr>
          <p:nvPr/>
        </p:nvSpPr>
        <p:spPr>
          <a:xfrm>
            <a:off x="4946229" y="4112683"/>
            <a:ext cx="1766336" cy="1142350"/>
          </a:xfrm>
          <a:prstGeom prst="rect">
            <a:avLst/>
          </a:prstGeom>
          <a:solidFill>
            <a:srgbClr val="A8451C">
              <a:alpha val="30000"/>
            </a:srgbClr>
          </a:solidFill>
          <a:ln>
            <a:solidFill>
              <a:srgbClr val="197BAB"/>
            </a:solidFill>
          </a:ln>
        </p:spPr>
        <p:txBody>
          <a:bodyPr vert="horz" lIns="91440" tIns="45720" rIns="108000" bIns="45720" rtlCol="0">
            <a:normAutofit/>
          </a:bodyPr>
          <a:lstStyle/>
          <a:p>
            <a:pPr algn="ctr">
              <a:lnSpc>
                <a:spcPct val="120000"/>
              </a:lnSpc>
              <a:defRPr/>
            </a:pPr>
            <a:r>
              <a:rPr lang="en-US" sz="1100" dirty="0" smtClean="0"/>
              <a:t>5. </a:t>
            </a:r>
            <a:r>
              <a:rPr lang="en-US" sz="1100" dirty="0" smtClean="0"/>
              <a:t>You are owed money by your employer and so when you do</a:t>
            </a:r>
            <a:r>
              <a:rPr lang="en-US" sz="1100" dirty="0" smtClean="0"/>
              <a:t> </a:t>
            </a:r>
            <a:r>
              <a:rPr lang="en-US" sz="1100" dirty="0" smtClean="0"/>
              <a:t>some extra work, you over charge them to get your money. </a:t>
            </a:r>
            <a:endParaRPr kumimoji="0" lang="en-US" sz="11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18" name="Content Placeholder 2"/>
          <p:cNvSpPr txBox="1">
            <a:spLocks/>
          </p:cNvSpPr>
          <p:nvPr/>
        </p:nvSpPr>
        <p:spPr>
          <a:xfrm>
            <a:off x="6865022" y="3666593"/>
            <a:ext cx="1766336" cy="1398674"/>
          </a:xfrm>
          <a:prstGeom prst="rect">
            <a:avLst/>
          </a:prstGeom>
          <a:solidFill>
            <a:srgbClr val="A8451C">
              <a:alpha val="30000"/>
            </a:srgbClr>
          </a:solidFill>
          <a:ln>
            <a:solidFill>
              <a:srgbClr val="197BAB"/>
            </a:solidFill>
          </a:ln>
        </p:spPr>
        <p:txBody>
          <a:bodyPr vert="horz" lIns="91440" tIns="45720" rIns="108000" bIns="45720" rtlCol="0">
            <a:normAutofit lnSpcReduction="10000"/>
          </a:bodyPr>
          <a:lstStyle/>
          <a:p>
            <a:pPr algn="ctr">
              <a:lnSpc>
                <a:spcPct val="120000"/>
              </a:lnSpc>
              <a:defRPr/>
            </a:pPr>
            <a:r>
              <a:rPr lang="en-US" sz="1100" dirty="0" smtClean="0"/>
              <a:t>6. </a:t>
            </a:r>
            <a:r>
              <a:rPr lang="en-US" sz="1100" dirty="0" smtClean="0"/>
              <a:t>You are from a country where, if goods are put outside a to shop, you can just help yourself. You walk past a shop which has clothes on display outside it</a:t>
            </a:r>
            <a:r>
              <a:rPr lang="en-US" sz="1100" dirty="0" smtClean="0"/>
              <a:t> </a:t>
            </a:r>
            <a:r>
              <a:rPr lang="en-US" sz="1100" dirty="0" smtClean="0"/>
              <a:t>and take a pair of </a:t>
            </a:r>
            <a:r>
              <a:rPr lang="en-US" sz="1100" dirty="0" smtClean="0"/>
              <a:t>jeans</a:t>
            </a:r>
            <a:r>
              <a:rPr lang="en-GB" sz="1100" dirty="0" smtClean="0"/>
              <a:t>.</a:t>
            </a:r>
            <a:endParaRPr kumimoji="0" lang="en-US" sz="11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19" name="Content Placeholder 2"/>
          <p:cNvSpPr txBox="1">
            <a:spLocks/>
          </p:cNvSpPr>
          <p:nvPr/>
        </p:nvSpPr>
        <p:spPr>
          <a:xfrm>
            <a:off x="427179" y="4900064"/>
            <a:ext cx="1766336" cy="1303792"/>
          </a:xfrm>
          <a:prstGeom prst="rect">
            <a:avLst/>
          </a:prstGeom>
          <a:solidFill>
            <a:srgbClr val="A8451C">
              <a:alpha val="30000"/>
            </a:srgbClr>
          </a:solidFill>
          <a:ln>
            <a:solidFill>
              <a:srgbClr val="197BAB"/>
            </a:solidFill>
          </a:ln>
        </p:spPr>
        <p:txBody>
          <a:bodyPr vert="horz" lIns="91440" tIns="45720" rIns="108000" bIns="45720" rtlCol="0">
            <a:normAutofit/>
          </a:bodyPr>
          <a:lstStyle/>
          <a:p>
            <a:pPr algn="ctr">
              <a:lnSpc>
                <a:spcPct val="120000"/>
              </a:lnSpc>
              <a:defRPr/>
            </a:pPr>
            <a:r>
              <a:rPr lang="en-US" sz="1100" dirty="0" smtClean="0"/>
              <a:t>7. </a:t>
            </a:r>
            <a:r>
              <a:rPr lang="en-US" sz="1100" dirty="0" smtClean="0"/>
              <a:t>You are panicking about the</a:t>
            </a:r>
            <a:r>
              <a:rPr lang="en-US" sz="1100" dirty="0" smtClean="0"/>
              <a:t> </a:t>
            </a:r>
            <a:r>
              <a:rPr lang="en-US" sz="1100" dirty="0" smtClean="0"/>
              <a:t>Law Exam, and go into the</a:t>
            </a:r>
            <a:r>
              <a:rPr lang="en-US" sz="1100" dirty="0" smtClean="0"/>
              <a:t> </a:t>
            </a:r>
            <a:r>
              <a:rPr lang="en-US" sz="1100" dirty="0" smtClean="0"/>
              <a:t>library and take one of the law</a:t>
            </a:r>
            <a:r>
              <a:rPr lang="en-US" sz="1100" dirty="0" smtClean="0"/>
              <a:t> </a:t>
            </a:r>
            <a:r>
              <a:rPr lang="en-US" sz="1100" dirty="0" smtClean="0"/>
              <a:t>books, assuming the librarian</a:t>
            </a:r>
            <a:r>
              <a:rPr lang="en-US" sz="1100" dirty="0" smtClean="0"/>
              <a:t> </a:t>
            </a:r>
            <a:r>
              <a:rPr lang="en-US" sz="1100" dirty="0" smtClean="0"/>
              <a:t>would be ok with this</a:t>
            </a:r>
            <a:r>
              <a:rPr lang="en-GB" sz="1100" dirty="0" smtClean="0"/>
              <a:t> </a:t>
            </a:r>
            <a:endParaRPr kumimoji="0" lang="en-US" sz="11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20" name="Content Placeholder 2"/>
          <p:cNvSpPr txBox="1">
            <a:spLocks/>
          </p:cNvSpPr>
          <p:nvPr/>
        </p:nvSpPr>
        <p:spPr>
          <a:xfrm>
            <a:off x="2491953" y="5417398"/>
            <a:ext cx="1766336" cy="815655"/>
          </a:xfrm>
          <a:prstGeom prst="rect">
            <a:avLst/>
          </a:prstGeom>
          <a:solidFill>
            <a:srgbClr val="A8451C">
              <a:alpha val="30000"/>
            </a:srgbClr>
          </a:solidFill>
          <a:ln>
            <a:solidFill>
              <a:srgbClr val="197BAB"/>
            </a:solidFill>
          </a:ln>
        </p:spPr>
        <p:txBody>
          <a:bodyPr vert="horz" lIns="91440" tIns="45720" rIns="108000" bIns="45720" rtlCol="0">
            <a:normAutofit/>
          </a:bodyPr>
          <a:lstStyle/>
          <a:p>
            <a:pPr algn="ctr">
              <a:lnSpc>
                <a:spcPct val="120000"/>
              </a:lnSpc>
              <a:defRPr/>
            </a:pPr>
            <a:r>
              <a:rPr lang="en-US" sz="1100" dirty="0" smtClean="0"/>
              <a:t>8. </a:t>
            </a:r>
            <a:r>
              <a:rPr lang="en-US" sz="1100" dirty="0" smtClean="0"/>
              <a:t>You take £5 from your mum’s purse to buy your lunch and travel to school. </a:t>
            </a:r>
            <a:endParaRPr kumimoji="0" lang="en-US" sz="11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21" name="Content Placeholder 2"/>
          <p:cNvSpPr txBox="1">
            <a:spLocks/>
          </p:cNvSpPr>
          <p:nvPr/>
        </p:nvSpPr>
        <p:spPr>
          <a:xfrm>
            <a:off x="4928985" y="5423825"/>
            <a:ext cx="1766336" cy="815655"/>
          </a:xfrm>
          <a:prstGeom prst="rect">
            <a:avLst/>
          </a:prstGeom>
          <a:solidFill>
            <a:srgbClr val="A8451C">
              <a:alpha val="30000"/>
            </a:srgbClr>
          </a:solidFill>
          <a:ln>
            <a:solidFill>
              <a:srgbClr val="197BAB"/>
            </a:solidFill>
          </a:ln>
        </p:spPr>
        <p:txBody>
          <a:bodyPr vert="horz" lIns="91440" tIns="45720" rIns="108000" bIns="45720" rtlCol="0">
            <a:normAutofit/>
          </a:bodyPr>
          <a:lstStyle/>
          <a:p>
            <a:pPr algn="ctr">
              <a:lnSpc>
                <a:spcPct val="120000"/>
              </a:lnSpc>
              <a:defRPr/>
            </a:pPr>
            <a:r>
              <a:rPr lang="en-US" sz="1100" dirty="0" smtClean="0"/>
              <a:t>9. </a:t>
            </a:r>
            <a:r>
              <a:rPr lang="en-US" sz="1100" dirty="0" smtClean="0"/>
              <a:t>You go into the common room and pick up your coat. It is not yours. </a:t>
            </a:r>
            <a:endParaRPr kumimoji="0" lang="en-US" sz="11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22" name="Content Placeholder 2"/>
          <p:cNvSpPr txBox="1">
            <a:spLocks/>
          </p:cNvSpPr>
          <p:nvPr/>
        </p:nvSpPr>
        <p:spPr>
          <a:xfrm>
            <a:off x="6876975" y="5196695"/>
            <a:ext cx="1766336" cy="1116642"/>
          </a:xfrm>
          <a:prstGeom prst="rect">
            <a:avLst/>
          </a:prstGeom>
          <a:solidFill>
            <a:srgbClr val="A8451C">
              <a:alpha val="30000"/>
            </a:srgbClr>
          </a:solidFill>
          <a:ln>
            <a:solidFill>
              <a:srgbClr val="197BAB"/>
            </a:solidFill>
          </a:ln>
        </p:spPr>
        <p:txBody>
          <a:bodyPr vert="horz" lIns="91440" tIns="45720" rIns="108000" bIns="45720" rtlCol="0">
            <a:normAutofit/>
          </a:bodyPr>
          <a:lstStyle/>
          <a:p>
            <a:pPr algn="ctr">
              <a:lnSpc>
                <a:spcPct val="120000"/>
              </a:lnSpc>
              <a:defRPr/>
            </a:pPr>
            <a:r>
              <a:rPr lang="en-US" sz="1100" dirty="0" smtClean="0"/>
              <a:t>10. </a:t>
            </a:r>
            <a:r>
              <a:rPr lang="en-US" sz="1100" dirty="0" smtClean="0"/>
              <a:t>You find an envelope on the floor and it has £100 in it. You look around and see a man disappearing in the distance. </a:t>
            </a:r>
          </a:p>
          <a:p>
            <a:pPr algn="ctr">
              <a:lnSpc>
                <a:spcPct val="120000"/>
              </a:lnSpc>
              <a:defRPr/>
            </a:pPr>
            <a:endParaRPr kumimoji="0" lang="en-US" sz="1100" b="0" i="1" u="none" strike="noStrike" kern="1200" cap="none" spc="0" normalizeH="0" baseline="0" noProof="0" dirty="0" smtClean="0">
              <a:ln>
                <a:noFill/>
              </a:ln>
              <a:solidFill>
                <a:schemeClr val="tx1"/>
              </a:solidFill>
              <a:effectLst/>
              <a:uLnTx/>
              <a:uFillTx/>
              <a:latin typeface="Arial"/>
              <a:ea typeface="+mn-ea"/>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Dishonesty</a:t>
            </a:r>
            <a:endParaRPr lang="en-US" dirty="0"/>
          </a:p>
        </p:txBody>
      </p:sp>
      <p:sp>
        <p:nvSpPr>
          <p:cNvPr id="5" name="Content Placeholder 4"/>
          <p:cNvSpPr>
            <a:spLocks noGrp="1"/>
          </p:cNvSpPr>
          <p:nvPr>
            <p:ph idx="1"/>
          </p:nvPr>
        </p:nvSpPr>
        <p:spPr>
          <a:xfrm>
            <a:off x="448899" y="1809964"/>
            <a:ext cx="8490702" cy="3408576"/>
          </a:xfrm>
          <a:ln>
            <a:solidFill>
              <a:srgbClr val="DF6638"/>
            </a:solidFill>
          </a:ln>
        </p:spPr>
        <p:txBody>
          <a:bodyPr>
            <a:normAutofit fontScale="47500" lnSpcReduction="20000"/>
          </a:bodyPr>
          <a:lstStyle/>
          <a:p>
            <a:pPr marL="0" indent="0" algn="ctr">
              <a:lnSpc>
                <a:spcPct val="120000"/>
              </a:lnSpc>
              <a:spcBef>
                <a:spcPts val="0"/>
              </a:spcBef>
              <a:buNone/>
            </a:pPr>
            <a:r>
              <a:rPr lang="en-US" b="1" dirty="0" smtClean="0"/>
              <a:t>Theft Act 1968, </a:t>
            </a:r>
            <a:r>
              <a:rPr lang="en-US" b="1" dirty="0" smtClean="0"/>
              <a:t>s2:</a:t>
            </a:r>
            <a:endParaRPr lang="en-US" b="1" dirty="0" smtClean="0"/>
          </a:p>
          <a:p>
            <a:pPr marL="0" indent="0" algn="ctr">
              <a:lnSpc>
                <a:spcPct val="120000"/>
              </a:lnSpc>
              <a:spcBef>
                <a:spcPts val="0"/>
              </a:spcBef>
              <a:buNone/>
            </a:pPr>
            <a:endParaRPr lang="en-US" b="1" dirty="0" smtClean="0">
              <a:solidFill>
                <a:srgbClr val="FF0000"/>
              </a:solidFill>
            </a:endParaRPr>
          </a:p>
          <a:p>
            <a:pPr marL="0" indent="0">
              <a:lnSpc>
                <a:spcPct val="120000"/>
              </a:lnSpc>
              <a:spcBef>
                <a:spcPts val="0"/>
              </a:spcBef>
              <a:buNone/>
            </a:pPr>
            <a:r>
              <a:rPr lang="en-US" b="1" dirty="0" smtClean="0">
                <a:solidFill>
                  <a:srgbClr val="FF0000"/>
                </a:solidFill>
              </a:rPr>
              <a:t>(1</a:t>
            </a:r>
            <a:r>
              <a:rPr lang="en-US" b="1" dirty="0" smtClean="0">
                <a:solidFill>
                  <a:srgbClr val="FF0000"/>
                </a:solidFill>
              </a:rPr>
              <a:t>) A </a:t>
            </a:r>
            <a:r>
              <a:rPr lang="en-US" b="1" dirty="0" smtClean="0">
                <a:solidFill>
                  <a:srgbClr val="FF0000"/>
                </a:solidFill>
              </a:rPr>
              <a:t>person’s appropriation of property belonging to another is not to be regarded as dishonest—</a:t>
            </a:r>
          </a:p>
          <a:p>
            <a:pPr marL="0" indent="0">
              <a:lnSpc>
                <a:spcPct val="120000"/>
              </a:lnSpc>
              <a:spcBef>
                <a:spcPts val="0"/>
              </a:spcBef>
              <a:buNone/>
            </a:pPr>
            <a:endParaRPr lang="en-US" b="1" dirty="0" smtClean="0">
              <a:solidFill>
                <a:srgbClr val="FF0000"/>
              </a:solidFill>
            </a:endParaRPr>
          </a:p>
          <a:p>
            <a:pPr marL="0" indent="0">
              <a:lnSpc>
                <a:spcPct val="120000"/>
              </a:lnSpc>
              <a:spcBef>
                <a:spcPts val="0"/>
              </a:spcBef>
              <a:buNone/>
            </a:pPr>
            <a:r>
              <a:rPr lang="en-US" b="1" dirty="0" smtClean="0">
                <a:solidFill>
                  <a:srgbClr val="FF0000"/>
                </a:solidFill>
              </a:rPr>
              <a:t>	(</a:t>
            </a:r>
            <a:r>
              <a:rPr lang="en-US" b="1" dirty="0" smtClean="0">
                <a:solidFill>
                  <a:srgbClr val="FF0000"/>
                </a:solidFill>
              </a:rPr>
              <a:t>a</a:t>
            </a:r>
            <a:r>
              <a:rPr lang="en-US" b="1" dirty="0" smtClean="0">
                <a:solidFill>
                  <a:srgbClr val="FF0000"/>
                </a:solidFill>
              </a:rPr>
              <a:t>) if </a:t>
            </a:r>
            <a:r>
              <a:rPr lang="en-US" b="1" dirty="0" smtClean="0">
                <a:solidFill>
                  <a:srgbClr val="FF0000"/>
                </a:solidFill>
              </a:rPr>
              <a:t>he appropriates the property in the belief that he has in law the right to deprive the other of it,</a:t>
            </a:r>
            <a:r>
              <a:rPr lang="en-US" b="1" dirty="0" smtClean="0">
                <a:solidFill>
                  <a:srgbClr val="FF0000"/>
                </a:solidFill>
              </a:rPr>
              <a:t> </a:t>
            </a:r>
          </a:p>
          <a:p>
            <a:pPr marL="0" indent="0">
              <a:lnSpc>
                <a:spcPct val="120000"/>
              </a:lnSpc>
              <a:spcBef>
                <a:spcPts val="0"/>
              </a:spcBef>
              <a:buNone/>
            </a:pPr>
            <a:r>
              <a:rPr lang="en-US" b="1" dirty="0" smtClean="0">
                <a:solidFill>
                  <a:srgbClr val="FF0000"/>
                </a:solidFill>
              </a:rPr>
              <a:t>	</a:t>
            </a:r>
            <a:r>
              <a:rPr lang="en-US" b="1" dirty="0" smtClean="0">
                <a:solidFill>
                  <a:srgbClr val="FF0000"/>
                </a:solidFill>
              </a:rPr>
              <a:t>on </a:t>
            </a:r>
            <a:r>
              <a:rPr lang="en-US" b="1" dirty="0" smtClean="0">
                <a:solidFill>
                  <a:srgbClr val="FF0000"/>
                </a:solidFill>
              </a:rPr>
              <a:t>behalf of himself or of a third person; or</a:t>
            </a:r>
          </a:p>
          <a:p>
            <a:pPr marL="0" indent="0">
              <a:lnSpc>
                <a:spcPct val="120000"/>
              </a:lnSpc>
              <a:spcBef>
                <a:spcPts val="0"/>
              </a:spcBef>
              <a:buNone/>
            </a:pPr>
            <a:endParaRPr lang="en-US" b="1" dirty="0" smtClean="0">
              <a:solidFill>
                <a:srgbClr val="FF0000"/>
              </a:solidFill>
            </a:endParaRPr>
          </a:p>
          <a:p>
            <a:pPr marL="0" indent="0">
              <a:lnSpc>
                <a:spcPct val="120000"/>
              </a:lnSpc>
              <a:spcBef>
                <a:spcPts val="0"/>
              </a:spcBef>
              <a:buNone/>
            </a:pPr>
            <a:r>
              <a:rPr lang="en-US" b="1" dirty="0" smtClean="0">
                <a:solidFill>
                  <a:srgbClr val="FF0000"/>
                </a:solidFill>
              </a:rPr>
              <a:t>	(</a:t>
            </a:r>
            <a:r>
              <a:rPr lang="en-US" b="1" dirty="0" err="1" smtClean="0">
                <a:solidFill>
                  <a:srgbClr val="FF0000"/>
                </a:solidFill>
              </a:rPr>
              <a:t>b</a:t>
            </a:r>
            <a:r>
              <a:rPr lang="en-US" b="1" dirty="0" smtClean="0">
                <a:solidFill>
                  <a:srgbClr val="FF0000"/>
                </a:solidFill>
              </a:rPr>
              <a:t>) if </a:t>
            </a:r>
            <a:r>
              <a:rPr lang="en-US" b="1" dirty="0" smtClean="0">
                <a:solidFill>
                  <a:srgbClr val="FF0000"/>
                </a:solidFill>
              </a:rPr>
              <a:t>he appropriates the property in the belief that he would have the other’s consent if the other</a:t>
            </a:r>
            <a:r>
              <a:rPr lang="en-US" b="1" dirty="0" smtClean="0">
                <a:solidFill>
                  <a:srgbClr val="FF0000"/>
                </a:solidFill>
              </a:rPr>
              <a:t> </a:t>
            </a:r>
          </a:p>
          <a:p>
            <a:pPr marL="0" indent="0">
              <a:lnSpc>
                <a:spcPct val="120000"/>
              </a:lnSpc>
              <a:spcBef>
                <a:spcPts val="0"/>
              </a:spcBef>
              <a:buNone/>
            </a:pPr>
            <a:r>
              <a:rPr lang="en-US" b="1" dirty="0" smtClean="0">
                <a:solidFill>
                  <a:srgbClr val="FF0000"/>
                </a:solidFill>
              </a:rPr>
              <a:t>	</a:t>
            </a:r>
            <a:r>
              <a:rPr lang="en-US" b="1" dirty="0" smtClean="0">
                <a:solidFill>
                  <a:srgbClr val="FF0000"/>
                </a:solidFill>
              </a:rPr>
              <a:t>knew </a:t>
            </a:r>
            <a:r>
              <a:rPr lang="en-US" b="1" dirty="0" smtClean="0">
                <a:solidFill>
                  <a:srgbClr val="FF0000"/>
                </a:solidFill>
              </a:rPr>
              <a:t>of the appropriation and the circumstances of it; or</a:t>
            </a:r>
          </a:p>
          <a:p>
            <a:pPr marL="0" indent="0">
              <a:lnSpc>
                <a:spcPct val="120000"/>
              </a:lnSpc>
              <a:spcBef>
                <a:spcPts val="0"/>
              </a:spcBef>
              <a:buNone/>
            </a:pPr>
            <a:endParaRPr lang="en-US" b="1" dirty="0" smtClean="0">
              <a:solidFill>
                <a:srgbClr val="FF0000"/>
              </a:solidFill>
            </a:endParaRPr>
          </a:p>
          <a:p>
            <a:pPr marL="0" indent="0">
              <a:lnSpc>
                <a:spcPct val="120000"/>
              </a:lnSpc>
              <a:spcBef>
                <a:spcPts val="0"/>
              </a:spcBef>
              <a:buNone/>
            </a:pPr>
            <a:r>
              <a:rPr lang="en-US" b="1" dirty="0" smtClean="0">
                <a:solidFill>
                  <a:srgbClr val="FF0000"/>
                </a:solidFill>
              </a:rPr>
              <a:t>	(</a:t>
            </a:r>
            <a:r>
              <a:rPr lang="en-US" b="1" dirty="0" err="1" smtClean="0">
                <a:solidFill>
                  <a:srgbClr val="FF0000"/>
                </a:solidFill>
              </a:rPr>
              <a:t>c</a:t>
            </a:r>
            <a:r>
              <a:rPr lang="en-US" b="1" dirty="0" smtClean="0">
                <a:solidFill>
                  <a:srgbClr val="FF0000"/>
                </a:solidFill>
              </a:rPr>
              <a:t>) (</a:t>
            </a:r>
            <a:r>
              <a:rPr lang="en-US" b="1" dirty="0" smtClean="0">
                <a:solidFill>
                  <a:srgbClr val="FF0000"/>
                </a:solidFill>
              </a:rPr>
              <a:t>except where the property came to him as trustee or personal representative) if he appropriates</a:t>
            </a:r>
            <a:r>
              <a:rPr lang="en-US" b="1" dirty="0" smtClean="0">
                <a:solidFill>
                  <a:srgbClr val="FF0000"/>
                </a:solidFill>
              </a:rPr>
              <a:t> </a:t>
            </a:r>
          </a:p>
          <a:p>
            <a:pPr marL="0" indent="0">
              <a:lnSpc>
                <a:spcPct val="120000"/>
              </a:lnSpc>
              <a:spcBef>
                <a:spcPts val="0"/>
              </a:spcBef>
              <a:buNone/>
            </a:pPr>
            <a:r>
              <a:rPr lang="en-US" b="1" dirty="0" smtClean="0">
                <a:solidFill>
                  <a:srgbClr val="FF0000"/>
                </a:solidFill>
              </a:rPr>
              <a:t>	</a:t>
            </a:r>
            <a:r>
              <a:rPr lang="en-US" b="1" dirty="0" smtClean="0">
                <a:solidFill>
                  <a:srgbClr val="FF0000"/>
                </a:solidFill>
              </a:rPr>
              <a:t>the </a:t>
            </a:r>
            <a:r>
              <a:rPr lang="en-US" b="1" dirty="0" smtClean="0">
                <a:solidFill>
                  <a:srgbClr val="FF0000"/>
                </a:solidFill>
              </a:rPr>
              <a:t>property in the belief that the person to whom the property belongs cannot be discovered by</a:t>
            </a:r>
            <a:r>
              <a:rPr lang="en-US" b="1" dirty="0" smtClean="0">
                <a:solidFill>
                  <a:srgbClr val="FF0000"/>
                </a:solidFill>
              </a:rPr>
              <a:t> </a:t>
            </a:r>
          </a:p>
          <a:p>
            <a:pPr marL="0" indent="0">
              <a:lnSpc>
                <a:spcPct val="120000"/>
              </a:lnSpc>
              <a:spcBef>
                <a:spcPts val="0"/>
              </a:spcBef>
              <a:buNone/>
            </a:pPr>
            <a:r>
              <a:rPr lang="en-US" b="1" dirty="0" smtClean="0">
                <a:solidFill>
                  <a:srgbClr val="FF0000"/>
                </a:solidFill>
              </a:rPr>
              <a:t>	</a:t>
            </a:r>
            <a:r>
              <a:rPr lang="en-US" b="1" dirty="0" smtClean="0">
                <a:solidFill>
                  <a:srgbClr val="FF0000"/>
                </a:solidFill>
              </a:rPr>
              <a:t>taking </a:t>
            </a:r>
            <a:r>
              <a:rPr lang="en-US" b="1" dirty="0" smtClean="0">
                <a:solidFill>
                  <a:srgbClr val="FF0000"/>
                </a:solidFill>
              </a:rPr>
              <a:t>reasonable steps.</a:t>
            </a:r>
          </a:p>
          <a:p>
            <a:pPr marL="0" indent="0">
              <a:lnSpc>
                <a:spcPct val="120000"/>
              </a:lnSpc>
              <a:spcBef>
                <a:spcPts val="0"/>
              </a:spcBef>
              <a:buNone/>
            </a:pPr>
            <a:endParaRPr lang="en-US" b="1" dirty="0" smtClean="0">
              <a:solidFill>
                <a:srgbClr val="FF0000"/>
              </a:solidFill>
            </a:endParaRPr>
          </a:p>
          <a:p>
            <a:pPr marL="0" indent="0">
              <a:lnSpc>
                <a:spcPct val="120000"/>
              </a:lnSpc>
              <a:spcBef>
                <a:spcPts val="0"/>
              </a:spcBef>
              <a:buNone/>
            </a:pPr>
            <a:r>
              <a:rPr lang="en-US" b="1" dirty="0" smtClean="0">
                <a:solidFill>
                  <a:srgbClr val="FF0000"/>
                </a:solidFill>
              </a:rPr>
              <a:t>(2</a:t>
            </a:r>
            <a:r>
              <a:rPr lang="en-US" b="1" dirty="0" smtClean="0">
                <a:solidFill>
                  <a:srgbClr val="FF0000"/>
                </a:solidFill>
              </a:rPr>
              <a:t>) A </a:t>
            </a:r>
            <a:r>
              <a:rPr lang="en-US" b="1" dirty="0" smtClean="0">
                <a:solidFill>
                  <a:srgbClr val="FF0000"/>
                </a:solidFill>
              </a:rPr>
              <a:t>person’s appropriation of property belonging to another may be dishonest notwithstanding that he is willing to pay for the property.</a:t>
            </a:r>
            <a:endParaRPr lang="en-US" b="1" dirty="0" smtClean="0">
              <a:solidFill>
                <a:srgbClr val="FF0000"/>
              </a:solidFill>
            </a:endParaRPr>
          </a:p>
        </p:txBody>
      </p:sp>
      <p:sp>
        <p:nvSpPr>
          <p:cNvPr id="3" name="Slide Number Placeholder 2"/>
          <p:cNvSpPr>
            <a:spLocks noGrp="1"/>
          </p:cNvSpPr>
          <p:nvPr>
            <p:ph type="sldNum" sz="quarter" idx="12"/>
          </p:nvPr>
        </p:nvSpPr>
        <p:spPr/>
        <p:txBody>
          <a:bodyPr/>
          <a:lstStyle/>
          <a:p>
            <a:fld id="{E10A3E1A-1939-0A48-9807-767E09734AC5}" type="slidenum">
              <a:rPr lang="en-US" smtClean="0"/>
              <a:pPr/>
              <a:t>5</a:t>
            </a:fld>
            <a:endParaRPr lang="en-US"/>
          </a:p>
        </p:txBody>
      </p:sp>
      <p:sp>
        <p:nvSpPr>
          <p:cNvPr id="10" name="Content Placeholder 2"/>
          <p:cNvSpPr txBox="1">
            <a:spLocks/>
          </p:cNvSpPr>
          <p:nvPr/>
        </p:nvSpPr>
        <p:spPr>
          <a:xfrm>
            <a:off x="408752" y="5714848"/>
            <a:ext cx="8299111" cy="480062"/>
          </a:xfrm>
          <a:prstGeom prst="rect">
            <a:avLst/>
          </a:prstGeom>
          <a:solidFill>
            <a:srgbClr val="197BAB">
              <a:alpha val="30000"/>
            </a:srgbClr>
          </a:solidFill>
          <a:ln>
            <a:solidFill>
              <a:srgbClr val="A8451C"/>
            </a:solidFill>
          </a:ln>
        </p:spPr>
        <p:txBody>
          <a:bodyPr vert="horz" lIns="91440" tIns="45720" rIns="91440" bIns="45720" rtlCol="0">
            <a:normAutofit/>
          </a:bodyPr>
          <a:lstStyle/>
          <a:p>
            <a:pPr marL="0" marR="0" lvl="0" indent="0" algn="ctr" defTabSz="457200" rtl="0" eaLnBrk="1" fontAlgn="auto" latinLnBrk="0" hangingPunct="1">
              <a:lnSpc>
                <a:spcPct val="120000"/>
              </a:lnSpc>
              <a:spcBef>
                <a:spcPts val="0"/>
              </a:spcBef>
              <a:spcAft>
                <a:spcPts val="0"/>
              </a:spcAft>
              <a:buClrTx/>
              <a:buSzTx/>
              <a:buFont typeface="Arial"/>
              <a:buNone/>
              <a:tabLst/>
              <a:defRPr/>
            </a:pPr>
            <a:r>
              <a:rPr kumimoji="0" lang="en-US" sz="1400" b="1" strike="noStrike" kern="1200" cap="none" spc="0" normalizeH="0" baseline="0" noProof="0" dirty="0" smtClean="0">
                <a:ln>
                  <a:noFill/>
                </a:ln>
                <a:solidFill>
                  <a:schemeClr val="tx1"/>
                </a:solidFill>
                <a:effectLst/>
                <a:uLnTx/>
                <a:uFillTx/>
                <a:latin typeface="Arial"/>
                <a:ea typeface="+mn-ea"/>
                <a:cs typeface="Arial"/>
              </a:rPr>
              <a:t>Is dishonesty the only </a:t>
            </a:r>
            <a:r>
              <a:rPr kumimoji="0" lang="en-US" sz="1400" b="1" i="1" strike="noStrike" kern="1200" cap="none" spc="0" normalizeH="0" baseline="0" noProof="0" dirty="0" err="1" smtClean="0">
                <a:ln>
                  <a:noFill/>
                </a:ln>
                <a:solidFill>
                  <a:schemeClr val="tx1"/>
                </a:solidFill>
                <a:effectLst/>
                <a:uLnTx/>
                <a:uFillTx/>
                <a:latin typeface="Arial"/>
                <a:ea typeface="+mn-ea"/>
                <a:cs typeface="Arial"/>
              </a:rPr>
              <a:t>mens</a:t>
            </a:r>
            <a:r>
              <a:rPr kumimoji="0" lang="en-US" sz="1400" b="1" i="1" strike="noStrike" kern="1200" cap="none" spc="0" normalizeH="0" baseline="0" noProof="0" dirty="0" smtClean="0">
                <a:ln>
                  <a:noFill/>
                </a:ln>
                <a:solidFill>
                  <a:schemeClr val="tx1"/>
                </a:solidFill>
                <a:effectLst/>
                <a:uLnTx/>
                <a:uFillTx/>
                <a:latin typeface="Arial"/>
                <a:ea typeface="+mn-ea"/>
                <a:cs typeface="Arial"/>
              </a:rPr>
              <a:t> </a:t>
            </a:r>
            <a:r>
              <a:rPr kumimoji="0" lang="en-US" sz="1400" b="1" i="1" strike="noStrike" kern="1200" cap="none" spc="0" normalizeH="0" baseline="0" noProof="0" dirty="0" err="1" smtClean="0">
                <a:ln>
                  <a:noFill/>
                </a:ln>
                <a:solidFill>
                  <a:schemeClr val="tx1"/>
                </a:solidFill>
                <a:effectLst/>
                <a:uLnTx/>
                <a:uFillTx/>
                <a:latin typeface="Arial"/>
                <a:ea typeface="+mn-ea"/>
                <a:cs typeface="Arial"/>
              </a:rPr>
              <a:t>rea</a:t>
            </a:r>
            <a:r>
              <a:rPr kumimoji="0" lang="en-US" sz="1400" b="1" i="1" strike="noStrike" kern="1200" cap="none" spc="0" normalizeH="0" baseline="0" noProof="0" dirty="0" smtClean="0">
                <a:ln>
                  <a:noFill/>
                </a:ln>
                <a:solidFill>
                  <a:schemeClr val="tx1"/>
                </a:solidFill>
                <a:effectLst/>
                <a:uLnTx/>
                <a:uFillTx/>
                <a:latin typeface="Arial"/>
                <a:ea typeface="+mn-ea"/>
                <a:cs typeface="Arial"/>
              </a:rPr>
              <a:t> </a:t>
            </a:r>
            <a:r>
              <a:rPr kumimoji="0" lang="en-US" sz="1400" b="1" strike="noStrike" kern="1200" cap="none" spc="0" normalizeH="0" baseline="0" noProof="0" dirty="0" smtClean="0">
                <a:ln>
                  <a:noFill/>
                </a:ln>
                <a:solidFill>
                  <a:schemeClr val="tx1"/>
                </a:solidFill>
                <a:effectLst/>
                <a:uLnTx/>
                <a:uFillTx/>
                <a:latin typeface="Arial"/>
                <a:ea typeface="+mn-ea"/>
                <a:cs typeface="Arial"/>
              </a:rPr>
              <a:t>element? If not what is the full</a:t>
            </a:r>
            <a:r>
              <a:rPr kumimoji="0" lang="en-US" sz="1400" b="1" strike="noStrike" kern="1200" cap="none" spc="0" normalizeH="0" noProof="0" dirty="0" smtClean="0">
                <a:ln>
                  <a:noFill/>
                </a:ln>
                <a:solidFill>
                  <a:schemeClr val="tx1"/>
                </a:solidFill>
                <a:effectLst/>
                <a:uLnTx/>
                <a:uFillTx/>
                <a:latin typeface="Arial"/>
                <a:ea typeface="+mn-ea"/>
                <a:cs typeface="Arial"/>
              </a:rPr>
              <a:t> </a:t>
            </a:r>
            <a:r>
              <a:rPr kumimoji="0" lang="en-US" sz="1400" b="1" i="1" strike="noStrike" kern="1200" cap="none" spc="0" normalizeH="0" noProof="0" dirty="0" err="1" smtClean="0">
                <a:ln>
                  <a:noFill/>
                </a:ln>
                <a:solidFill>
                  <a:schemeClr val="tx1"/>
                </a:solidFill>
                <a:effectLst/>
                <a:uLnTx/>
                <a:uFillTx/>
                <a:latin typeface="Arial"/>
                <a:ea typeface="+mn-ea"/>
                <a:cs typeface="Arial"/>
              </a:rPr>
              <a:t>mens</a:t>
            </a:r>
            <a:r>
              <a:rPr kumimoji="0" lang="en-US" sz="1400" b="1" i="1" strike="noStrike" kern="1200" cap="none" spc="0" normalizeH="0" noProof="0" dirty="0" smtClean="0">
                <a:ln>
                  <a:noFill/>
                </a:ln>
                <a:solidFill>
                  <a:schemeClr val="tx1"/>
                </a:solidFill>
                <a:effectLst/>
                <a:uLnTx/>
                <a:uFillTx/>
                <a:latin typeface="Arial"/>
                <a:ea typeface="+mn-ea"/>
                <a:cs typeface="Arial"/>
              </a:rPr>
              <a:t> </a:t>
            </a:r>
            <a:r>
              <a:rPr kumimoji="0" lang="en-US" sz="1400" b="1" i="1" strike="noStrike" kern="1200" cap="none" spc="0" normalizeH="0" noProof="0" dirty="0" err="1" smtClean="0">
                <a:ln>
                  <a:noFill/>
                </a:ln>
                <a:solidFill>
                  <a:schemeClr val="tx1"/>
                </a:solidFill>
                <a:effectLst/>
                <a:uLnTx/>
                <a:uFillTx/>
                <a:latin typeface="Arial"/>
                <a:ea typeface="+mn-ea"/>
                <a:cs typeface="Arial"/>
              </a:rPr>
              <a:t>rea</a:t>
            </a:r>
            <a:r>
              <a:rPr kumimoji="0" lang="en-US" sz="1400" b="1" strike="noStrike" kern="1200" cap="none" spc="0" normalizeH="0" noProof="0" dirty="0" smtClean="0">
                <a:ln>
                  <a:noFill/>
                </a:ln>
                <a:solidFill>
                  <a:schemeClr val="tx1"/>
                </a:solidFill>
                <a:effectLst/>
                <a:uLnTx/>
                <a:uFillTx/>
                <a:latin typeface="Arial"/>
                <a:ea typeface="+mn-ea"/>
                <a:cs typeface="Arial"/>
              </a:rPr>
              <a:t>?</a:t>
            </a:r>
            <a:endParaRPr kumimoji="0" lang="en-US" sz="1400" b="1" strike="noStrike" kern="1200" cap="none" spc="0" normalizeH="0" baseline="0" noProof="0" dirty="0" smtClean="0">
              <a:ln>
                <a:noFill/>
              </a:ln>
              <a:solidFill>
                <a:schemeClr val="tx1"/>
              </a:solidFill>
              <a:effectLst/>
              <a:uLnTx/>
              <a:uFillTx/>
              <a:latin typeface="Arial"/>
              <a:ea typeface="+mn-ea"/>
              <a:cs typeface="Arial"/>
            </a:endParaRPr>
          </a:p>
          <a:p>
            <a:pPr marL="742950" marR="0" lvl="1" indent="-28575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342900" marR="0" lvl="0" indent="-34290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1" u="none" strike="noStrike" kern="1200" cap="none" spc="0" normalizeH="0" baseline="0" noProof="0" dirty="0" smtClean="0">
              <a:ln>
                <a:noFill/>
              </a:ln>
              <a:solidFill>
                <a:schemeClr val="tx1"/>
              </a:solidFill>
              <a:effectLst/>
              <a:uLnTx/>
              <a:uFillTx/>
              <a:latin typeface="Arial"/>
              <a:ea typeface="+mn-ea"/>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3135"/>
            <a:ext cx="8229600" cy="821363"/>
          </a:xfrm>
        </p:spPr>
        <p:txBody>
          <a:bodyPr/>
          <a:lstStyle/>
          <a:p>
            <a:r>
              <a:rPr lang="en-US" dirty="0" smtClean="0"/>
              <a:t>Dishonesty</a:t>
            </a:r>
            <a:endParaRPr lang="en-US" dirty="0"/>
          </a:p>
        </p:txBody>
      </p:sp>
      <p:sp>
        <p:nvSpPr>
          <p:cNvPr id="4" name="Slide Number Placeholder 3"/>
          <p:cNvSpPr>
            <a:spLocks noGrp="1"/>
          </p:cNvSpPr>
          <p:nvPr>
            <p:ph type="sldNum" sz="quarter" idx="12"/>
          </p:nvPr>
        </p:nvSpPr>
        <p:spPr/>
        <p:txBody>
          <a:bodyPr/>
          <a:lstStyle/>
          <a:p>
            <a:fld id="{E10A3E1A-1939-0A48-9807-767E09734AC5}" type="slidenum">
              <a:rPr lang="en-US" smtClean="0"/>
              <a:pPr/>
              <a:t>6</a:t>
            </a:fld>
            <a:endParaRPr lang="en-US"/>
          </a:p>
        </p:txBody>
      </p:sp>
      <p:sp>
        <p:nvSpPr>
          <p:cNvPr id="6" name="Content Placeholder 2"/>
          <p:cNvSpPr>
            <a:spLocks noGrp="1"/>
          </p:cNvSpPr>
          <p:nvPr>
            <p:ph idx="1"/>
          </p:nvPr>
        </p:nvSpPr>
        <p:spPr>
          <a:xfrm>
            <a:off x="350351" y="3878939"/>
            <a:ext cx="4591168" cy="2301011"/>
          </a:xfrm>
          <a:solidFill>
            <a:srgbClr val="0080B9">
              <a:alpha val="30000"/>
            </a:srgbClr>
          </a:solidFill>
          <a:ln>
            <a:solidFill>
              <a:srgbClr val="A8451C"/>
            </a:solidFill>
          </a:ln>
        </p:spPr>
        <p:txBody>
          <a:bodyPr>
            <a:normAutofit fontScale="70000" lnSpcReduction="20000"/>
          </a:bodyPr>
          <a:lstStyle/>
          <a:p>
            <a:pPr marL="0" indent="0">
              <a:lnSpc>
                <a:spcPct val="120000"/>
              </a:lnSpc>
              <a:spcBef>
                <a:spcPts val="0"/>
              </a:spcBef>
              <a:buNone/>
              <a:defRPr/>
            </a:pPr>
            <a:r>
              <a:rPr lang="en-US" sz="4000" dirty="0" smtClean="0"/>
              <a:t>The word was used so as to have no specific legal meaning other than its ordinary natural meaning </a:t>
            </a:r>
            <a:endParaRPr lang="en-US" i="1" dirty="0" smtClean="0"/>
          </a:p>
        </p:txBody>
      </p:sp>
      <p:sp>
        <p:nvSpPr>
          <p:cNvPr id="7" name="Content Placeholder 2"/>
          <p:cNvSpPr txBox="1">
            <a:spLocks/>
          </p:cNvSpPr>
          <p:nvPr/>
        </p:nvSpPr>
        <p:spPr>
          <a:xfrm>
            <a:off x="284010" y="1729782"/>
            <a:ext cx="8445763" cy="1554613"/>
          </a:xfrm>
          <a:prstGeom prst="rect">
            <a:avLst/>
          </a:prstGeom>
          <a:solidFill>
            <a:srgbClr val="A8451C">
              <a:alpha val="30000"/>
            </a:srgbClr>
          </a:solidFill>
          <a:ln>
            <a:solidFill>
              <a:srgbClr val="197BAB"/>
            </a:solidFill>
          </a:ln>
        </p:spPr>
        <p:txBody>
          <a:bodyPr vert="horz" lIns="108000" tIns="45720" rIns="91440" bIns="45720" rtlCol="0">
            <a:normAutofit fontScale="70000" lnSpcReduction="20000"/>
          </a:bodyPr>
          <a:lstStyle/>
          <a:p>
            <a:pPr marL="342900" marR="0" lvl="0" indent="-342900" defTabSz="457200" rtl="0" eaLnBrk="1" fontAlgn="auto" latinLnBrk="0" hangingPunct="1">
              <a:lnSpc>
                <a:spcPct val="120000"/>
              </a:lnSpc>
              <a:spcBef>
                <a:spcPts val="0"/>
              </a:spcBef>
              <a:spcAft>
                <a:spcPts val="0"/>
              </a:spcAft>
              <a:buClrTx/>
              <a:buSzTx/>
              <a:buFont typeface="Arial"/>
              <a:buAutoNum type="arabicPeriod"/>
              <a:tabLst/>
              <a:defRPr/>
            </a:pPr>
            <a:r>
              <a:rPr kumimoji="0" lang="en-US" sz="1400" b="0" i="0" u="none" strike="noStrike" kern="1200" cap="none" spc="0" normalizeH="0" baseline="0" noProof="0" dirty="0" smtClean="0">
                <a:ln>
                  <a:noFill/>
                </a:ln>
                <a:solidFill>
                  <a:schemeClr val="tx1"/>
                </a:solidFill>
                <a:effectLst/>
                <a:uLnTx/>
                <a:uFillTx/>
                <a:latin typeface="Arial"/>
                <a:ea typeface="+mn-ea"/>
                <a:cs typeface="Arial"/>
              </a:rPr>
              <a:t>What is the problem with Section 2?</a:t>
            </a:r>
          </a:p>
          <a:p>
            <a:pPr marL="342900" marR="0" lvl="0" indent="-342900" defTabSz="457200" rtl="0" eaLnBrk="1" fontAlgn="auto" latinLnBrk="0" hangingPunct="1">
              <a:lnSpc>
                <a:spcPct val="120000"/>
              </a:lnSpc>
              <a:spcBef>
                <a:spcPts val="0"/>
              </a:spcBef>
              <a:spcAft>
                <a:spcPts val="0"/>
              </a:spcAft>
              <a:buClrTx/>
              <a:buSzTx/>
              <a:buFont typeface="Arial"/>
              <a:buAutoNum type="arabicPeriod"/>
              <a:tabLst/>
              <a:defRPr/>
            </a:pPr>
            <a:endParaRPr lang="en-US" sz="1400" dirty="0" smtClean="0">
              <a:latin typeface="Arial"/>
              <a:cs typeface="Arial"/>
            </a:endParaRPr>
          </a:p>
          <a:p>
            <a:pPr marL="342900" marR="0" lvl="0" indent="-342900" defTabSz="457200" rtl="0" eaLnBrk="1" fontAlgn="auto" latinLnBrk="0" hangingPunct="1">
              <a:lnSpc>
                <a:spcPct val="120000"/>
              </a:lnSpc>
              <a:spcBef>
                <a:spcPts val="0"/>
              </a:spcBef>
              <a:spcAft>
                <a:spcPts val="0"/>
              </a:spcAft>
              <a:buClrTx/>
              <a:buSzTx/>
              <a:buFont typeface="Arial"/>
              <a:buAutoNum type="arabicPeriod"/>
              <a:tabLst/>
              <a:defRPr/>
            </a:pPr>
            <a:r>
              <a:rPr kumimoji="0" lang="en-US" sz="1400" b="0" i="0" u="none" strike="noStrike" kern="1200" cap="none" spc="0" normalizeH="0" baseline="0" noProof="0" dirty="0" smtClean="0">
                <a:ln>
                  <a:noFill/>
                </a:ln>
                <a:solidFill>
                  <a:schemeClr val="tx1"/>
                </a:solidFill>
                <a:effectLst/>
                <a:uLnTx/>
                <a:uFillTx/>
                <a:latin typeface="Arial"/>
                <a:ea typeface="+mn-ea"/>
                <a:cs typeface="Arial"/>
              </a:rPr>
              <a:t>Why do you think the drafters wrote Section 2 in this way?</a:t>
            </a:r>
          </a:p>
          <a:p>
            <a:pPr marL="342900" marR="0" lvl="0" indent="-342900" defTabSz="457200" rtl="0" eaLnBrk="1" fontAlgn="auto" latinLnBrk="0" hangingPunct="1">
              <a:lnSpc>
                <a:spcPct val="120000"/>
              </a:lnSpc>
              <a:spcBef>
                <a:spcPts val="0"/>
              </a:spcBef>
              <a:spcAft>
                <a:spcPts val="0"/>
              </a:spcAft>
              <a:buClrTx/>
              <a:buSzTx/>
              <a:buFont typeface="Arial"/>
              <a:buAutoNum type="arabicPeriod"/>
              <a:tabLst/>
              <a:defRPr/>
            </a:pPr>
            <a:endParaRPr lang="en-US" sz="1400" dirty="0" smtClean="0">
              <a:latin typeface="Arial"/>
              <a:cs typeface="Arial"/>
            </a:endParaRPr>
          </a:p>
          <a:p>
            <a:pPr marL="342900" marR="0" lvl="0" indent="-342900" defTabSz="457200" rtl="0" eaLnBrk="1" fontAlgn="auto" latinLnBrk="0" hangingPunct="1">
              <a:lnSpc>
                <a:spcPct val="120000"/>
              </a:lnSpc>
              <a:spcBef>
                <a:spcPts val="0"/>
              </a:spcBef>
              <a:spcAft>
                <a:spcPts val="0"/>
              </a:spcAft>
              <a:buClrTx/>
              <a:buSzTx/>
              <a:buFont typeface="Arial"/>
              <a:buAutoNum type="arabicPeriod"/>
              <a:tabLst/>
              <a:defRPr/>
            </a:pPr>
            <a:r>
              <a:rPr kumimoji="0" lang="en-US" sz="1400" b="0" i="0" u="none" strike="noStrike" kern="1200" cap="none" spc="0" normalizeH="0" baseline="0" noProof="0" dirty="0" smtClean="0">
                <a:ln>
                  <a:noFill/>
                </a:ln>
                <a:solidFill>
                  <a:schemeClr val="tx1"/>
                </a:solidFill>
                <a:effectLst/>
                <a:uLnTx/>
                <a:uFillTx/>
                <a:latin typeface="Arial"/>
                <a:ea typeface="+mn-ea"/>
                <a:cs typeface="Arial"/>
              </a:rPr>
              <a:t>How do you think</a:t>
            </a:r>
            <a:r>
              <a:rPr kumimoji="0" lang="en-US" sz="1400" b="0" i="0" u="none" strike="noStrike" kern="1200" cap="none" spc="0" normalizeH="0" noProof="0" dirty="0" smtClean="0">
                <a:ln>
                  <a:noFill/>
                </a:ln>
                <a:solidFill>
                  <a:schemeClr val="tx1"/>
                </a:solidFill>
                <a:effectLst/>
                <a:uLnTx/>
                <a:uFillTx/>
                <a:latin typeface="Arial"/>
                <a:ea typeface="+mn-ea"/>
                <a:cs typeface="Arial"/>
              </a:rPr>
              <a:t> the issues therefore have to be resolved?</a:t>
            </a:r>
          </a:p>
          <a:p>
            <a:pPr marL="342900" marR="0" lvl="0" indent="-342900" defTabSz="457200" rtl="0" eaLnBrk="1" fontAlgn="auto" latinLnBrk="0" hangingPunct="1">
              <a:lnSpc>
                <a:spcPct val="120000"/>
              </a:lnSpc>
              <a:spcBef>
                <a:spcPts val="0"/>
              </a:spcBef>
              <a:spcAft>
                <a:spcPts val="0"/>
              </a:spcAft>
              <a:buClrTx/>
              <a:buSzTx/>
              <a:buFont typeface="Arial"/>
              <a:buAutoNum type="arabicPeriod"/>
              <a:tabLst/>
              <a:defRPr/>
            </a:pPr>
            <a:endParaRPr lang="en-US" sz="1400" baseline="0" dirty="0" smtClean="0">
              <a:latin typeface="Arial"/>
              <a:cs typeface="Arial"/>
            </a:endParaRPr>
          </a:p>
          <a:p>
            <a:pPr marL="342900" indent="-342900">
              <a:lnSpc>
                <a:spcPct val="120000"/>
              </a:lnSpc>
              <a:buFont typeface="Arial"/>
              <a:buAutoNum type="arabicPeriod"/>
              <a:defRPr/>
            </a:pPr>
            <a:r>
              <a:rPr lang="en-US" sz="1400" dirty="0" smtClean="0"/>
              <a:t>Can you think of any problems with allowing the jury to decide</a:t>
            </a:r>
            <a:r>
              <a:rPr lang="en-US" sz="1400" dirty="0" smtClean="0"/>
              <a:t>?</a:t>
            </a:r>
          </a:p>
          <a:p>
            <a:pPr marL="342900" indent="-342900">
              <a:lnSpc>
                <a:spcPct val="120000"/>
              </a:lnSpc>
              <a:buFont typeface="Arial"/>
              <a:buAutoNum type="arabicPeriod"/>
              <a:defRPr/>
            </a:pPr>
            <a:endParaRPr lang="en-US" sz="1400" i="1" dirty="0" smtClean="0"/>
          </a:p>
          <a:p>
            <a:pPr marL="342900" indent="-342900">
              <a:lnSpc>
                <a:spcPct val="120000"/>
              </a:lnSpc>
              <a:buFont typeface="Arial"/>
              <a:buAutoNum type="arabicPeriod"/>
              <a:defRPr/>
            </a:pPr>
            <a:r>
              <a:rPr lang="en-US" sz="1400" dirty="0" smtClean="0"/>
              <a:t>What does section 2(2) tell us?</a:t>
            </a:r>
          </a:p>
          <a:p>
            <a:pPr marL="342900" marR="0" lvl="0" indent="-342900" defTabSz="457200" rtl="0" eaLnBrk="1" fontAlgn="auto" latinLnBrk="0" hangingPunct="1">
              <a:lnSpc>
                <a:spcPct val="120000"/>
              </a:lnSpc>
              <a:spcBef>
                <a:spcPts val="0"/>
              </a:spcBef>
              <a:spcAft>
                <a:spcPts val="0"/>
              </a:spcAft>
              <a:buClrTx/>
              <a:buSzTx/>
              <a:buFont typeface="Arial"/>
              <a:buAutoNum type="arabicPeriod"/>
              <a:tabLst/>
              <a:defRPr/>
            </a:pP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742950" marR="0" lvl="1" indent="-28575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342900" marR="0" lvl="0" indent="-34290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1" u="none" strike="noStrike" kern="1200" cap="none" spc="0" normalizeH="0" baseline="0" noProof="0" dirty="0" smtClean="0">
              <a:ln>
                <a:noFill/>
              </a:ln>
              <a:solidFill>
                <a:schemeClr val="tx1"/>
              </a:solidFill>
              <a:effectLst/>
              <a:uLnTx/>
              <a:uFillTx/>
              <a:latin typeface="Arial"/>
              <a:ea typeface="+mn-ea"/>
              <a:cs typeface="Arial"/>
            </a:endParaRPr>
          </a:p>
        </p:txBody>
      </p:sp>
      <p:pic>
        <p:nvPicPr>
          <p:cNvPr id="12" name="Picture 11" descr="russell_crowe_in_robin_hood-other.jpg"/>
          <p:cNvPicPr>
            <a:picLocks noChangeAspect="1"/>
          </p:cNvPicPr>
          <p:nvPr/>
        </p:nvPicPr>
        <p:blipFill>
          <a:blip r:embed="rId3"/>
          <a:stretch>
            <a:fillRect/>
          </a:stretch>
        </p:blipFill>
        <p:spPr>
          <a:xfrm>
            <a:off x="5386767" y="3864764"/>
            <a:ext cx="3277315" cy="23409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 Big Three</a:t>
            </a:r>
            <a:endParaRPr lang="en-US" dirty="0"/>
          </a:p>
        </p:txBody>
      </p:sp>
      <p:sp>
        <p:nvSpPr>
          <p:cNvPr id="3" name="Slide Number Placeholder 2"/>
          <p:cNvSpPr>
            <a:spLocks noGrp="1"/>
          </p:cNvSpPr>
          <p:nvPr>
            <p:ph type="sldNum" sz="quarter" idx="12"/>
          </p:nvPr>
        </p:nvSpPr>
        <p:spPr/>
        <p:txBody>
          <a:bodyPr/>
          <a:lstStyle/>
          <a:p>
            <a:fld id="{E10A3E1A-1939-0A48-9807-767E09734AC5}" type="slidenum">
              <a:rPr lang="en-US" smtClean="0"/>
              <a:pPr/>
              <a:t>7</a:t>
            </a:fld>
            <a:endParaRPr lang="en-US"/>
          </a:p>
        </p:txBody>
      </p:sp>
      <p:sp>
        <p:nvSpPr>
          <p:cNvPr id="8" name="Content Placeholder 2"/>
          <p:cNvSpPr txBox="1">
            <a:spLocks/>
          </p:cNvSpPr>
          <p:nvPr/>
        </p:nvSpPr>
        <p:spPr>
          <a:xfrm>
            <a:off x="408752" y="1763141"/>
            <a:ext cx="8342919" cy="871674"/>
          </a:xfrm>
          <a:prstGeom prst="rect">
            <a:avLst/>
          </a:prstGeom>
          <a:solidFill>
            <a:srgbClr val="197BAB">
              <a:alpha val="30000"/>
            </a:srgbClr>
          </a:solidFill>
          <a:ln>
            <a:solidFill>
              <a:srgbClr val="A8451C"/>
            </a:solidFill>
          </a:ln>
        </p:spPr>
        <p:txBody>
          <a:bodyPr vert="horz" lIns="91440" tIns="45720" rIns="91440" bIns="45720" rtlCol="0">
            <a:normAutofit fontScale="77500" lnSpcReduction="20000"/>
          </a:bodyPr>
          <a:lstStyle/>
          <a:p>
            <a:pPr marL="0" marR="0" lvl="0" indent="0" algn="ctr" defTabSz="457200" rtl="0" eaLnBrk="1" fontAlgn="auto" latinLnBrk="0" hangingPunct="1">
              <a:lnSpc>
                <a:spcPct val="120000"/>
              </a:lnSpc>
              <a:spcBef>
                <a:spcPts val="0"/>
              </a:spcBef>
              <a:spcAft>
                <a:spcPts val="0"/>
              </a:spcAft>
              <a:buClrTx/>
              <a:buSzTx/>
              <a:buFont typeface="Arial"/>
              <a:buNone/>
              <a:tabLst/>
              <a:defRPr/>
            </a:pPr>
            <a:r>
              <a:rPr kumimoji="0" lang="en-US" sz="2800" b="1" strike="noStrike" kern="1200" cap="none" spc="0" normalizeH="0" baseline="0" noProof="0" dirty="0" smtClean="0">
                <a:ln>
                  <a:noFill/>
                </a:ln>
                <a:solidFill>
                  <a:schemeClr val="tx1"/>
                </a:solidFill>
                <a:effectLst/>
                <a:uLnTx/>
                <a:uFillTx/>
                <a:latin typeface="Arial"/>
                <a:ea typeface="+mn-ea"/>
                <a:cs typeface="Arial"/>
              </a:rPr>
              <a:t>Carry out a LOBO task and then apply your given subsection</a:t>
            </a:r>
            <a:r>
              <a:rPr kumimoji="0" lang="en-US" sz="2800" b="1" strike="noStrike" kern="1200" cap="none" spc="0" normalizeH="0" noProof="0" dirty="0" smtClean="0">
                <a:ln>
                  <a:noFill/>
                </a:ln>
                <a:solidFill>
                  <a:schemeClr val="tx1"/>
                </a:solidFill>
                <a:effectLst/>
                <a:uLnTx/>
                <a:uFillTx/>
                <a:latin typeface="Arial"/>
                <a:ea typeface="+mn-ea"/>
                <a:cs typeface="Arial"/>
              </a:rPr>
              <a:t> to the piece of case law that you have been given. </a:t>
            </a:r>
            <a:r>
              <a:rPr kumimoji="0" lang="en-US" sz="2800" b="1" strike="noStrike" kern="1200" cap="none" spc="0" normalizeH="0" baseline="0" noProof="0" dirty="0" smtClean="0">
                <a:ln>
                  <a:noFill/>
                </a:ln>
                <a:solidFill>
                  <a:schemeClr val="tx1"/>
                </a:solidFill>
                <a:effectLst/>
                <a:uLnTx/>
                <a:uFillTx/>
                <a:latin typeface="Arial"/>
                <a:ea typeface="+mn-ea"/>
                <a:cs typeface="Arial"/>
              </a:rPr>
              <a:t> </a:t>
            </a:r>
          </a:p>
          <a:p>
            <a:pPr marL="742950" marR="0" lvl="1" indent="-28575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smtClean="0">
              <a:ln>
                <a:noFill/>
              </a:ln>
              <a:solidFill>
                <a:schemeClr val="tx1"/>
              </a:solidFill>
              <a:effectLst/>
              <a:uLnTx/>
              <a:uFillTx/>
              <a:latin typeface="Arial"/>
              <a:ea typeface="+mn-ea"/>
              <a:cs typeface="Arial"/>
            </a:endParaRPr>
          </a:p>
          <a:p>
            <a:pPr marL="342900" marR="0" lvl="0" indent="-342900" algn="ctr" defTabSz="457200" rtl="0" eaLnBrk="1" fontAlgn="auto" latinLnBrk="0" hangingPunct="1">
              <a:lnSpc>
                <a:spcPct val="100000"/>
              </a:lnSpc>
              <a:spcBef>
                <a:spcPct val="20000"/>
              </a:spcBef>
              <a:spcAft>
                <a:spcPts val="0"/>
              </a:spcAft>
              <a:buClrTx/>
              <a:buSzTx/>
              <a:buFont typeface="Arial"/>
              <a:buChar char="•"/>
              <a:tabLst/>
              <a:defRPr/>
            </a:pPr>
            <a:endParaRPr kumimoji="0" lang="en-US" sz="1400" b="0" i="1" u="none" strike="noStrike" kern="1200" cap="none" spc="0" normalizeH="0" baseline="0" noProof="0" dirty="0" smtClean="0">
              <a:ln>
                <a:noFill/>
              </a:ln>
              <a:solidFill>
                <a:schemeClr val="tx1"/>
              </a:solidFill>
              <a:effectLst/>
              <a:uLnTx/>
              <a:uFillTx/>
              <a:latin typeface="Arial"/>
              <a:ea typeface="+mn-ea"/>
              <a:cs typeface="Arial"/>
            </a:endParaRPr>
          </a:p>
        </p:txBody>
      </p:sp>
      <p:sp>
        <p:nvSpPr>
          <p:cNvPr id="14" name="Rectangle 13"/>
          <p:cNvSpPr/>
          <p:nvPr/>
        </p:nvSpPr>
        <p:spPr>
          <a:xfrm>
            <a:off x="240621" y="5098692"/>
            <a:ext cx="2849286" cy="415498"/>
          </a:xfrm>
          <a:prstGeom prst="rect">
            <a:avLst/>
          </a:prstGeom>
        </p:spPr>
        <p:txBody>
          <a:bodyPr wrap="square">
            <a:spAutoFit/>
          </a:bodyPr>
          <a:lstStyle/>
          <a:p>
            <a:pPr algn="ctr">
              <a:lnSpc>
                <a:spcPct val="120000"/>
              </a:lnSpc>
            </a:pPr>
            <a:r>
              <a:rPr lang="en-US" b="1" dirty="0" smtClean="0"/>
              <a:t>S2(1)(a) R </a:t>
            </a:r>
            <a:r>
              <a:rPr lang="en-US" b="1" dirty="0" err="1" smtClean="0"/>
              <a:t>v</a:t>
            </a:r>
            <a:r>
              <a:rPr lang="en-US" b="1" dirty="0" smtClean="0"/>
              <a:t> Small [1987]</a:t>
            </a:r>
            <a:endParaRPr lang="en-US" b="1" dirty="0" smtClean="0"/>
          </a:p>
        </p:txBody>
      </p:sp>
      <p:sp>
        <p:nvSpPr>
          <p:cNvPr id="15" name="Rectangle 14"/>
          <p:cNvSpPr/>
          <p:nvPr/>
        </p:nvSpPr>
        <p:spPr>
          <a:xfrm>
            <a:off x="3149722" y="5101689"/>
            <a:ext cx="2850171" cy="415498"/>
          </a:xfrm>
          <a:prstGeom prst="rect">
            <a:avLst/>
          </a:prstGeom>
        </p:spPr>
        <p:txBody>
          <a:bodyPr wrap="square">
            <a:spAutoFit/>
          </a:bodyPr>
          <a:lstStyle/>
          <a:p>
            <a:pPr algn="ctr">
              <a:lnSpc>
                <a:spcPct val="120000"/>
              </a:lnSpc>
            </a:pPr>
            <a:r>
              <a:rPr lang="en-US" b="1" dirty="0" smtClean="0"/>
              <a:t>S2(1)</a:t>
            </a:r>
            <a:r>
              <a:rPr lang="en-US" b="1" dirty="0" smtClean="0"/>
              <a:t>(b) </a:t>
            </a:r>
            <a:r>
              <a:rPr lang="en-US" b="1" dirty="0" smtClean="0"/>
              <a:t>R </a:t>
            </a:r>
            <a:r>
              <a:rPr lang="en-US" b="1" dirty="0" err="1" smtClean="0"/>
              <a:t>v</a:t>
            </a:r>
            <a:r>
              <a:rPr lang="en-US" b="1" dirty="0" smtClean="0"/>
              <a:t> Holden (1991)</a:t>
            </a:r>
            <a:endParaRPr lang="en-US" b="1" dirty="0" smtClean="0"/>
          </a:p>
        </p:txBody>
      </p:sp>
      <p:sp>
        <p:nvSpPr>
          <p:cNvPr id="16" name="Rectangle 15"/>
          <p:cNvSpPr/>
          <p:nvPr/>
        </p:nvSpPr>
        <p:spPr>
          <a:xfrm>
            <a:off x="5931658" y="5096386"/>
            <a:ext cx="2852368" cy="415498"/>
          </a:xfrm>
          <a:prstGeom prst="rect">
            <a:avLst/>
          </a:prstGeom>
        </p:spPr>
        <p:txBody>
          <a:bodyPr wrap="square">
            <a:spAutoFit/>
          </a:bodyPr>
          <a:lstStyle/>
          <a:p>
            <a:pPr algn="ctr">
              <a:lnSpc>
                <a:spcPct val="120000"/>
              </a:lnSpc>
            </a:pPr>
            <a:r>
              <a:rPr lang="en-US" b="1" dirty="0" smtClean="0"/>
              <a:t>S2(1)(c) R </a:t>
            </a:r>
            <a:r>
              <a:rPr lang="en-US" b="1" dirty="0" err="1" smtClean="0"/>
              <a:t>v</a:t>
            </a:r>
            <a:r>
              <a:rPr lang="en-US" b="1" dirty="0" smtClean="0"/>
              <a:t> </a:t>
            </a:r>
            <a:r>
              <a:rPr lang="en-US" b="1" dirty="0" err="1" smtClean="0"/>
              <a:t>Thurborn</a:t>
            </a:r>
            <a:r>
              <a:rPr lang="en-US" b="1" dirty="0" smtClean="0"/>
              <a:t> (1848)</a:t>
            </a:r>
            <a:endParaRPr lang="en-US" b="1" dirty="0" smtClean="0"/>
          </a:p>
        </p:txBody>
      </p:sp>
      <p:pic>
        <p:nvPicPr>
          <p:cNvPr id="17" name="Picture 16" descr="5pound1.jpg"/>
          <p:cNvPicPr>
            <a:picLocks noChangeAspect="1"/>
          </p:cNvPicPr>
          <p:nvPr/>
        </p:nvPicPr>
        <p:blipFill>
          <a:blip r:embed="rId3"/>
          <a:stretch>
            <a:fillRect/>
          </a:stretch>
        </p:blipFill>
        <p:spPr>
          <a:xfrm>
            <a:off x="6007193" y="3123824"/>
            <a:ext cx="2646980" cy="1985235"/>
          </a:xfrm>
          <a:prstGeom prst="rect">
            <a:avLst/>
          </a:prstGeom>
        </p:spPr>
      </p:pic>
      <p:pic>
        <p:nvPicPr>
          <p:cNvPr id="18" name="Picture 17" descr="6.jpg"/>
          <p:cNvPicPr>
            <a:picLocks noChangeAspect="1"/>
          </p:cNvPicPr>
          <p:nvPr/>
        </p:nvPicPr>
        <p:blipFill>
          <a:blip r:embed="rId4"/>
          <a:stretch>
            <a:fillRect/>
          </a:stretch>
        </p:blipFill>
        <p:spPr>
          <a:xfrm>
            <a:off x="3299213" y="3391993"/>
            <a:ext cx="2416016" cy="1610677"/>
          </a:xfrm>
          <a:prstGeom prst="rect">
            <a:avLst/>
          </a:prstGeom>
        </p:spPr>
      </p:pic>
      <p:pic>
        <p:nvPicPr>
          <p:cNvPr id="19" name="Picture 18" descr="camden_town_tour-35.jpg"/>
          <p:cNvPicPr>
            <a:picLocks noChangeAspect="1"/>
          </p:cNvPicPr>
          <p:nvPr/>
        </p:nvPicPr>
        <p:blipFill>
          <a:blip r:embed="rId5"/>
          <a:stretch>
            <a:fillRect/>
          </a:stretch>
        </p:blipFill>
        <p:spPr>
          <a:xfrm>
            <a:off x="459846" y="3393875"/>
            <a:ext cx="2469365" cy="15970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0A3E1A-1939-0A48-9807-767E09734AC5}" type="slidenum">
              <a:rPr lang="en-US" smtClean="0"/>
              <a:pPr/>
              <a:t>8</a:t>
            </a:fld>
            <a:endParaRPr lang="en-US"/>
          </a:p>
        </p:txBody>
      </p:sp>
      <p:sp>
        <p:nvSpPr>
          <p:cNvPr id="4" name="Rounded Rectangle 3"/>
          <p:cNvSpPr/>
          <p:nvPr/>
        </p:nvSpPr>
        <p:spPr>
          <a:xfrm>
            <a:off x="196560" y="1013795"/>
            <a:ext cx="8724348" cy="5057594"/>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 name="Straight Connector 4"/>
          <p:cNvCxnSpPr/>
          <p:nvPr/>
        </p:nvCxnSpPr>
        <p:spPr>
          <a:xfrm>
            <a:off x="196560" y="1806814"/>
            <a:ext cx="872434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85857" y="1292027"/>
            <a:ext cx="8138325" cy="461665"/>
          </a:xfrm>
          <a:prstGeom prst="rect">
            <a:avLst/>
          </a:prstGeom>
          <a:noFill/>
        </p:spPr>
        <p:txBody>
          <a:bodyPr wrap="square" rtlCol="0">
            <a:spAutoFit/>
          </a:bodyPr>
          <a:lstStyle/>
          <a:p>
            <a:pPr lvl="0">
              <a:spcBef>
                <a:spcPct val="0"/>
              </a:spcBef>
              <a:defRPr/>
            </a:pPr>
            <a:r>
              <a:rPr lang="en-US" sz="2400" dirty="0" smtClean="0">
                <a:latin typeface="Arial Narrow"/>
                <a:cs typeface="Arial Narrow"/>
              </a:rPr>
              <a:t>R </a:t>
            </a:r>
            <a:r>
              <a:rPr lang="en-US" sz="2400" dirty="0" err="1" smtClean="0">
                <a:latin typeface="Arial Narrow"/>
                <a:cs typeface="Arial Narrow"/>
              </a:rPr>
              <a:t>v</a:t>
            </a:r>
            <a:r>
              <a:rPr lang="en-US" sz="2400" dirty="0" smtClean="0">
                <a:latin typeface="Arial Narrow"/>
                <a:cs typeface="Arial Narrow"/>
              </a:rPr>
              <a:t> Small [1987] </a:t>
            </a:r>
            <a:r>
              <a:rPr lang="en-US" sz="2400" dirty="0" err="1" smtClean="0">
                <a:latin typeface="Arial Narrow"/>
                <a:cs typeface="Arial Narrow"/>
              </a:rPr>
              <a:t>Crim</a:t>
            </a:r>
            <a:r>
              <a:rPr lang="en-US" sz="2400" dirty="0" smtClean="0">
                <a:latin typeface="Arial Narrow"/>
                <a:cs typeface="Arial Narrow"/>
              </a:rPr>
              <a:t> LR 777 Court of Appeal</a:t>
            </a:r>
            <a:endParaRPr lang="en-US" sz="2400" dirty="0">
              <a:latin typeface="Arial Narrow"/>
              <a:cs typeface="Arial Narrow"/>
            </a:endParaRPr>
          </a:p>
        </p:txBody>
      </p:sp>
      <p:sp>
        <p:nvSpPr>
          <p:cNvPr id="7" name="TextBox 6"/>
          <p:cNvSpPr txBox="1"/>
          <p:nvPr/>
        </p:nvSpPr>
        <p:spPr>
          <a:xfrm>
            <a:off x="332019" y="1942235"/>
            <a:ext cx="8507976" cy="3416320"/>
          </a:xfrm>
          <a:prstGeom prst="rect">
            <a:avLst/>
          </a:prstGeom>
          <a:noFill/>
        </p:spPr>
        <p:txBody>
          <a:bodyPr wrap="square" rtlCol="0">
            <a:spAutoFit/>
          </a:bodyPr>
          <a:lstStyle/>
          <a:p>
            <a:pPr>
              <a:spcBef>
                <a:spcPct val="50000"/>
              </a:spcBef>
            </a:pPr>
            <a:r>
              <a:rPr lang="en-US" sz="1600" dirty="0" smtClean="0"/>
              <a:t>D saw a car for two weeks parked at an angle on a corner of a road, with the doors unlocked and keys in the ignition. One </a:t>
            </a:r>
            <a:r>
              <a:rPr lang="en-US" sz="1600" dirty="0" err="1" smtClean="0"/>
              <a:t>tyre</a:t>
            </a:r>
            <a:r>
              <a:rPr lang="en-US" sz="1600" dirty="0" smtClean="0"/>
              <a:t> was flat, as was the battery. The petrol tank was empty and the windscreen wipers did not work. D thought it was abandoned property and so he could take it. </a:t>
            </a:r>
            <a:r>
              <a:rPr lang="en-US" sz="1600" dirty="0" smtClean="0"/>
              <a:t> </a:t>
            </a:r>
          </a:p>
          <a:p>
            <a:pPr>
              <a:spcBef>
                <a:spcPct val="50000"/>
              </a:spcBef>
            </a:pPr>
            <a:endParaRPr lang="en-US" sz="1600" b="1" dirty="0" smtClean="0">
              <a:cs typeface="Arial"/>
            </a:endParaRPr>
          </a:p>
          <a:p>
            <a:r>
              <a:rPr lang="en-US" sz="1600" b="1" dirty="0" smtClean="0"/>
              <a:t>Held:</a:t>
            </a:r>
            <a:r>
              <a:rPr lang="en-US" sz="1600" b="1" dirty="0" smtClean="0"/>
              <a:t> </a:t>
            </a:r>
            <a:r>
              <a:rPr lang="en-US" sz="1600" dirty="0" smtClean="0"/>
              <a:t>The jury should have been directed to consider:  </a:t>
            </a:r>
          </a:p>
          <a:p>
            <a:pPr marL="342900" indent="-342900">
              <a:buFont typeface="+mj-lt"/>
              <a:buAutoNum type="arabicPeriod"/>
            </a:pPr>
            <a:r>
              <a:rPr lang="en-US" sz="1600" dirty="0" smtClean="0"/>
              <a:t>whether according to the standards of the ordinary reasonable and honest person what D did was dishonest; and </a:t>
            </a:r>
          </a:p>
          <a:p>
            <a:pPr marL="342900" indent="-342900">
              <a:buFont typeface="+mj-lt"/>
              <a:buAutoNum type="arabicPeriod"/>
            </a:pPr>
            <a:r>
              <a:rPr lang="en-US" sz="1600" dirty="0" smtClean="0"/>
              <a:t>if so, whether D must have </a:t>
            </a:r>
            <a:r>
              <a:rPr lang="en-US" sz="1600" dirty="0" err="1" smtClean="0"/>
              <a:t>realised</a:t>
            </a:r>
            <a:r>
              <a:rPr lang="en-US" sz="1600" dirty="0" smtClean="0"/>
              <a:t> what he was doing was dishonest by the standards of ordinary reasonable and honest people</a:t>
            </a:r>
            <a:r>
              <a:rPr lang="en-US" sz="1600" dirty="0" smtClean="0"/>
              <a:t>.</a:t>
            </a:r>
          </a:p>
          <a:p>
            <a:pPr marL="342900" indent="-342900">
              <a:buFont typeface="+mj-lt"/>
              <a:buAutoNum type="arabicPeriod"/>
            </a:pPr>
            <a:endParaRPr lang="en-US" sz="1600" dirty="0" smtClean="0"/>
          </a:p>
          <a:p>
            <a:r>
              <a:rPr lang="en-US" sz="1600" dirty="0" smtClean="0"/>
              <a:t>A belief unreasonably held could be an honest belief</a:t>
            </a:r>
            <a:r>
              <a:rPr lang="en-US" sz="1600" dirty="0" smtClean="0"/>
              <a:t>.</a:t>
            </a:r>
          </a:p>
          <a:p>
            <a:endParaRPr lang="en-US" sz="1600" dirty="0" smtClean="0"/>
          </a:p>
          <a:p>
            <a:r>
              <a:rPr lang="en-US" sz="1600" b="1" dirty="0" smtClean="0"/>
              <a:t>Not Guilty</a:t>
            </a:r>
            <a:endParaRPr lang="en-US" sz="1600" b="1"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0A3E1A-1939-0A48-9807-767E09734AC5}" type="slidenum">
              <a:rPr lang="en-US" smtClean="0"/>
              <a:pPr/>
              <a:t>9</a:t>
            </a:fld>
            <a:endParaRPr lang="en-US"/>
          </a:p>
        </p:txBody>
      </p:sp>
      <p:sp>
        <p:nvSpPr>
          <p:cNvPr id="4" name="Rounded Rectangle 3"/>
          <p:cNvSpPr/>
          <p:nvPr/>
        </p:nvSpPr>
        <p:spPr>
          <a:xfrm>
            <a:off x="196560" y="1013795"/>
            <a:ext cx="8724348" cy="5057594"/>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 name="Straight Connector 4"/>
          <p:cNvCxnSpPr/>
          <p:nvPr/>
        </p:nvCxnSpPr>
        <p:spPr>
          <a:xfrm>
            <a:off x="196560" y="1806814"/>
            <a:ext cx="872434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85857" y="1292027"/>
            <a:ext cx="8138325" cy="461665"/>
          </a:xfrm>
          <a:prstGeom prst="rect">
            <a:avLst/>
          </a:prstGeom>
          <a:noFill/>
        </p:spPr>
        <p:txBody>
          <a:bodyPr wrap="square" rtlCol="0">
            <a:spAutoFit/>
          </a:bodyPr>
          <a:lstStyle/>
          <a:p>
            <a:pPr lvl="0">
              <a:spcBef>
                <a:spcPct val="0"/>
              </a:spcBef>
              <a:defRPr/>
            </a:pPr>
            <a:r>
              <a:rPr lang="en-US" sz="2400" dirty="0" smtClean="0">
                <a:latin typeface="Arial Narrow"/>
                <a:cs typeface="Arial Narrow"/>
              </a:rPr>
              <a:t>R </a:t>
            </a:r>
            <a:r>
              <a:rPr lang="en-US" sz="2400" dirty="0" err="1" smtClean="0">
                <a:latin typeface="Arial Narrow"/>
                <a:cs typeface="Arial Narrow"/>
              </a:rPr>
              <a:t>v</a:t>
            </a:r>
            <a:r>
              <a:rPr lang="en-US" sz="2400" dirty="0" smtClean="0">
                <a:latin typeface="Arial Narrow"/>
                <a:cs typeface="Arial Narrow"/>
              </a:rPr>
              <a:t> Holden [1991] </a:t>
            </a:r>
            <a:r>
              <a:rPr lang="en-US" sz="2400" dirty="0" err="1" smtClean="0">
                <a:latin typeface="Arial Narrow"/>
                <a:cs typeface="Arial Narrow"/>
              </a:rPr>
              <a:t>Crim</a:t>
            </a:r>
            <a:r>
              <a:rPr lang="en-US" sz="2400" dirty="0" smtClean="0">
                <a:latin typeface="Arial Narrow"/>
                <a:cs typeface="Arial Narrow"/>
              </a:rPr>
              <a:t> LR 478 Court of Appeal</a:t>
            </a:r>
            <a:endParaRPr lang="en-US" sz="2400" dirty="0">
              <a:latin typeface="Arial Narrow"/>
              <a:cs typeface="Arial Narrow"/>
            </a:endParaRPr>
          </a:p>
        </p:txBody>
      </p:sp>
      <p:sp>
        <p:nvSpPr>
          <p:cNvPr id="7" name="TextBox 6"/>
          <p:cNvSpPr txBox="1"/>
          <p:nvPr/>
        </p:nvSpPr>
        <p:spPr>
          <a:xfrm>
            <a:off x="332019" y="1942235"/>
            <a:ext cx="8507976" cy="3662541"/>
          </a:xfrm>
          <a:prstGeom prst="rect">
            <a:avLst/>
          </a:prstGeom>
          <a:noFill/>
        </p:spPr>
        <p:txBody>
          <a:bodyPr wrap="square" rtlCol="0">
            <a:spAutoFit/>
          </a:bodyPr>
          <a:lstStyle/>
          <a:p>
            <a:pPr>
              <a:spcBef>
                <a:spcPct val="50000"/>
              </a:spcBef>
            </a:pPr>
            <a:r>
              <a:rPr lang="en-US" sz="1600" dirty="0" smtClean="0"/>
              <a:t>The appellant worked for </a:t>
            </a:r>
            <a:r>
              <a:rPr lang="en-US" sz="1600" dirty="0" err="1" smtClean="0"/>
              <a:t>Kwikfit</a:t>
            </a:r>
            <a:r>
              <a:rPr lang="en-US" sz="1600" dirty="0" smtClean="0"/>
              <a:t>. He took some used </a:t>
            </a:r>
            <a:r>
              <a:rPr lang="en-US" sz="1600" dirty="0" err="1" smtClean="0"/>
              <a:t>tyres</a:t>
            </a:r>
            <a:r>
              <a:rPr lang="en-US" sz="1600" dirty="0" smtClean="0"/>
              <a:t> and was convicted of theft. He appealed contending that he was not dishonest since other workers did the same and he believed that he was allowed to do the same. However, his contract of employment contained a clause forbidding the taking of used items</a:t>
            </a:r>
            <a:r>
              <a:rPr lang="en-US" sz="1600" dirty="0" smtClean="0"/>
              <a:t>.</a:t>
            </a:r>
          </a:p>
          <a:p>
            <a:pPr>
              <a:spcBef>
                <a:spcPct val="50000"/>
              </a:spcBef>
            </a:pPr>
            <a:endParaRPr lang="en-US" sz="1600" b="1" dirty="0" smtClean="0">
              <a:cs typeface="Arial"/>
            </a:endParaRPr>
          </a:p>
          <a:p>
            <a:r>
              <a:rPr lang="en-US" sz="1600" b="1" dirty="0" smtClean="0"/>
              <a:t>Held:</a:t>
            </a:r>
            <a:r>
              <a:rPr lang="en-US" sz="1600" b="1" dirty="0" smtClean="0"/>
              <a:t> </a:t>
            </a:r>
            <a:r>
              <a:rPr lang="en-US" sz="1600" dirty="0" smtClean="0"/>
              <a:t>His conviction was quashed by the Court of Appeal. The question of dishonesty under the exceptions in s.2(1) Theft Act 1968 is judged entirely subjectively. It is the defendant's belief alone that counts not what he was actually permitted or forbidden from doing</a:t>
            </a:r>
            <a:r>
              <a:rPr lang="en-US" sz="1600" dirty="0" smtClean="0"/>
              <a:t>.</a:t>
            </a:r>
          </a:p>
          <a:p>
            <a:endParaRPr lang="en-US" sz="1600" dirty="0" smtClean="0"/>
          </a:p>
          <a:p>
            <a:r>
              <a:rPr lang="en-US" sz="1600" dirty="0" smtClean="0"/>
              <a:t>The reasonableness of a defendant's belief was irrelevant to the question of dishonesty.</a:t>
            </a:r>
            <a:r>
              <a:rPr lang="en-US" sz="1600" dirty="0" smtClean="0"/>
              <a:t> The </a:t>
            </a:r>
            <a:r>
              <a:rPr lang="en-US" sz="1600" dirty="0" smtClean="0"/>
              <a:t>question was whether H had, or might have had, the necessary honest belief, reasonably or not. </a:t>
            </a:r>
          </a:p>
          <a:p>
            <a:endParaRPr lang="en-US" sz="1600" dirty="0" smtClean="0"/>
          </a:p>
          <a:p>
            <a:endParaRPr lang="en-US" sz="1600" dirty="0" smtClean="0"/>
          </a:p>
          <a:p>
            <a:r>
              <a:rPr lang="en-US" sz="1600" b="1" dirty="0" smtClean="0"/>
              <a:t>Not Guilty</a:t>
            </a:r>
            <a:endParaRPr lang="en-US" sz="16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23151</TotalTime>
  <Words>4910</Words>
  <Application>Microsoft Macintosh PowerPoint</Application>
  <PresentationFormat>On-screen Show (4:3)</PresentationFormat>
  <Paragraphs>348</Paragraphs>
  <Slides>33</Slides>
  <Notes>14</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Office Theme</vt:lpstr>
      <vt:lpstr>Theft </vt:lpstr>
      <vt:lpstr>Starter</vt:lpstr>
      <vt:lpstr>Objectives</vt:lpstr>
      <vt:lpstr>Dishonesty</vt:lpstr>
      <vt:lpstr>Dishonesty</vt:lpstr>
      <vt:lpstr>Dishonesty</vt:lpstr>
      <vt:lpstr>The Big Three</vt:lpstr>
      <vt:lpstr>Slide 8</vt:lpstr>
      <vt:lpstr>Slide 9</vt:lpstr>
      <vt:lpstr>Slide 10</vt:lpstr>
      <vt:lpstr>Try these three …</vt:lpstr>
      <vt:lpstr>Slide 12</vt:lpstr>
      <vt:lpstr>What about Section 2(2)</vt:lpstr>
      <vt:lpstr>Is it a subjective or an objective test?</vt:lpstr>
      <vt:lpstr>Slide 15</vt:lpstr>
      <vt:lpstr>What about this fella?</vt:lpstr>
      <vt:lpstr>The Problems</vt:lpstr>
      <vt:lpstr>The last word – R v Ghosh</vt:lpstr>
      <vt:lpstr>Slide 19</vt:lpstr>
      <vt:lpstr>Dishonesty</vt:lpstr>
      <vt:lpstr>Finally – Let’s revisit Robin</vt:lpstr>
      <vt:lpstr>Intention to Permanently Deprive</vt:lpstr>
      <vt:lpstr>Some scenarios to ponder…</vt:lpstr>
      <vt:lpstr>Slide 24</vt:lpstr>
      <vt:lpstr>Slide 25</vt:lpstr>
      <vt:lpstr>Slide 26</vt:lpstr>
      <vt:lpstr>Slide 27</vt:lpstr>
      <vt:lpstr>Slide 28</vt:lpstr>
      <vt:lpstr>A Conditional Intent</vt:lpstr>
      <vt:lpstr>Slide 30</vt:lpstr>
      <vt:lpstr>Consolidate your understanding of Mens Rea</vt:lpstr>
      <vt:lpstr>Plenary &amp; Consolidation</vt:lpstr>
      <vt:lpstr>Objectives</vt:lpstr>
    </vt:vector>
  </TitlesOfParts>
  <Company>Battlefield Historian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Final Solution</dc:title>
  <dc:creator>Neil Powell</dc:creator>
  <cp:lastModifiedBy>Neil Powell</cp:lastModifiedBy>
  <cp:revision>43</cp:revision>
  <cp:lastPrinted>2011-12-07T14:48:33Z</cp:lastPrinted>
  <dcterms:created xsi:type="dcterms:W3CDTF">2014-01-03T11:22:21Z</dcterms:created>
  <dcterms:modified xsi:type="dcterms:W3CDTF">2014-01-11T13:04:27Z</dcterms:modified>
</cp:coreProperties>
</file>