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9" r:id="rId3"/>
    <p:sldId id="270" r:id="rId4"/>
    <p:sldId id="271" r:id="rId5"/>
    <p:sldId id="267" r:id="rId6"/>
    <p:sldId id="268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" panose="020B070603080402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jQErBI9/6VykXjLCDjs5r+zR8N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86A4A78-1A54-4124-A9E9-471314B9838B}">
  <a:tblStyle styleId="{086A4A78-1A54-4124-A9E9-471314B9838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3CD2744-067F-4883-952F-E66972DEB90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17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43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6"/>
          <p:cNvSpPr/>
          <p:nvPr/>
        </p:nvSpPr>
        <p:spPr>
          <a:xfrm>
            <a:off x="2743200" y="0"/>
            <a:ext cx="6400800" cy="4572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6"/>
          <p:cNvSpPr/>
          <p:nvPr/>
        </p:nvSpPr>
        <p:spPr>
          <a:xfrm>
            <a:off x="2743200" y="4572000"/>
            <a:ext cx="6400800" cy="2286000"/>
          </a:xfrm>
          <a:prstGeom prst="rect">
            <a:avLst/>
          </a:prstGeom>
          <a:gradFill>
            <a:gsLst>
              <a:gs pos="0">
                <a:schemeClr val="lt1"/>
              </a:gs>
              <a:gs pos="55000">
                <a:srgbClr val="4799DF"/>
              </a:gs>
              <a:gs pos="73000">
                <a:srgbClr val="2586D8"/>
              </a:gs>
              <a:gs pos="88000">
                <a:srgbClr val="2481D0"/>
              </a:gs>
              <a:gs pos="100000">
                <a:srgbClr val="2D8BDA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6"/>
          <p:cNvSpPr/>
          <p:nvPr/>
        </p:nvSpPr>
        <p:spPr>
          <a:xfrm>
            <a:off x="-1" y="0"/>
            <a:ext cx="27432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26"/>
          <p:cNvPicPr preferRelativeResize="0"/>
          <p:nvPr/>
        </p:nvPicPr>
        <p:blipFill rotWithShape="1">
          <a:blip r:embed="rId2">
            <a:alphaModFix amt="12000"/>
          </a:blip>
          <a:srcRect l="2491" t="6879" r="-170" b="6024"/>
          <a:stretch/>
        </p:blipFill>
        <p:spPr>
          <a:xfrm>
            <a:off x="0" y="0"/>
            <a:ext cx="769126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6"/>
          <p:cNvPicPr preferRelativeResize="0"/>
          <p:nvPr/>
        </p:nvPicPr>
        <p:blipFill rotWithShape="1">
          <a:blip r:embed="rId2">
            <a:alphaModFix amt="25000"/>
          </a:blip>
          <a:srcRect l="2491" t="6879" r="62670" b="6024"/>
          <a:stretch/>
        </p:blipFill>
        <p:spPr>
          <a:xfrm>
            <a:off x="0" y="0"/>
            <a:ext cx="27431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26"/>
          <p:cNvCxnSpPr/>
          <p:nvPr/>
        </p:nvCxnSpPr>
        <p:spPr>
          <a:xfrm>
            <a:off x="3291840" y="2011680"/>
            <a:ext cx="521208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26"/>
          <p:cNvSpPr txBox="1">
            <a:spLocks noGrp="1"/>
          </p:cNvSpPr>
          <p:nvPr>
            <p:ph type="ctrTitle"/>
          </p:nvPr>
        </p:nvSpPr>
        <p:spPr>
          <a:xfrm>
            <a:off x="3291840" y="2194560"/>
            <a:ext cx="521208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pen Sans"/>
              <a:buNone/>
              <a:defRPr sz="4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subTitle" idx="1"/>
          </p:nvPr>
        </p:nvSpPr>
        <p:spPr>
          <a:xfrm>
            <a:off x="3291840" y="3749040"/>
            <a:ext cx="52120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" name="Google Shape;2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0790" y="5571796"/>
            <a:ext cx="2194560" cy="37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6"/>
          <p:cNvSpPr/>
          <p:nvPr/>
        </p:nvSpPr>
        <p:spPr>
          <a:xfrm>
            <a:off x="-1" y="0"/>
            <a:ext cx="704088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81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6"/>
          <p:cNvSpPr/>
          <p:nvPr/>
        </p:nvSpPr>
        <p:spPr>
          <a:xfrm>
            <a:off x="7040880" y="0"/>
            <a:ext cx="210312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6"/>
          <p:cNvSpPr txBox="1">
            <a:spLocks noGrp="1"/>
          </p:cNvSpPr>
          <p:nvPr>
            <p:ph type="title"/>
          </p:nvPr>
        </p:nvSpPr>
        <p:spPr>
          <a:xfrm rot="5400000">
            <a:off x="4957921" y="2630964"/>
            <a:ext cx="581183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body" idx="1"/>
          </p:nvPr>
        </p:nvSpPr>
        <p:spPr>
          <a:xfrm rot="5400000">
            <a:off x="785970" y="207804"/>
            <a:ext cx="5811838" cy="612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2" name="Google Shape;12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66752" y="548156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Open San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8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769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Open Sans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9" name="Google Shape;129;p38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0" name="Google Shape;130;p3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9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38" cy="27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9pPr>
          </a:lstStyle>
          <a:p>
            <a:endParaRPr/>
          </a:p>
        </p:txBody>
      </p:sp>
      <p:sp>
        <p:nvSpPr>
          <p:cNvPr id="133" name="Google Shape;133;p39"/>
          <p:cNvSpPr txBox="1">
            <a:spLocks noGrp="1"/>
          </p:cNvSpPr>
          <p:nvPr>
            <p:ph type="subTitle" idx="1"/>
          </p:nvPr>
        </p:nvSpPr>
        <p:spPr>
          <a:xfrm>
            <a:off x="311700" y="3778834"/>
            <a:ext cx="8520638" cy="105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1pPr>
            <a:lvl2pPr lvl="1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2pPr>
            <a:lvl3pPr lvl="2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3pPr>
            <a:lvl4pPr lvl="3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4pPr>
            <a:lvl5pPr lvl="4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5pPr>
            <a:lvl6pPr lvl="5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6pPr>
            <a:lvl7pPr lvl="6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7pPr>
            <a:lvl8pPr lvl="7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8pPr>
            <a:lvl9pPr lvl="8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9pPr>
          </a:lstStyle>
          <a:p>
            <a:endParaRPr/>
          </a:p>
        </p:txBody>
      </p:sp>
      <p:sp>
        <p:nvSpPr>
          <p:cNvPr id="134" name="Google Shape;134;p3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663" cy="52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7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" name="Google Shape;3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/>
          <p:nvPr/>
        </p:nvSpPr>
        <p:spPr>
          <a:xfrm>
            <a:off x="-1" y="1641794"/>
            <a:ext cx="9144000" cy="521208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8"/>
          <p:cNvSpPr/>
          <p:nvPr/>
        </p:nvSpPr>
        <p:spPr>
          <a:xfrm rot="-5400000">
            <a:off x="3749039" y="-3748723"/>
            <a:ext cx="1645920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" name="Google Shape;4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0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74904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2"/>
          </p:nvPr>
        </p:nvSpPr>
        <p:spPr>
          <a:xfrm>
            <a:off x="4800600" y="1825625"/>
            <a:ext cx="374904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4" name="Google Shape;64;p30"/>
          <p:cNvCxnSpPr/>
          <p:nvPr/>
        </p:nvCxnSpPr>
        <p:spPr>
          <a:xfrm>
            <a:off x="4572000" y="1825625"/>
            <a:ext cx="0" cy="4351338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1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" name="Google Shape;69;p31"/>
          <p:cNvCxnSpPr/>
          <p:nvPr/>
        </p:nvCxnSpPr>
        <p:spPr>
          <a:xfrm>
            <a:off x="4572000" y="1825625"/>
            <a:ext cx="0" cy="4351338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" name="Google Shape;70;p3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body" idx="1"/>
          </p:nvPr>
        </p:nvSpPr>
        <p:spPr>
          <a:xfrm>
            <a:off x="629842" y="1828800"/>
            <a:ext cx="37490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body" idx="2"/>
          </p:nvPr>
        </p:nvSpPr>
        <p:spPr>
          <a:xfrm>
            <a:off x="629842" y="2651760"/>
            <a:ext cx="374904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body" idx="3"/>
          </p:nvPr>
        </p:nvSpPr>
        <p:spPr>
          <a:xfrm>
            <a:off x="4800600" y="1828800"/>
            <a:ext cx="37490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4"/>
          </p:nvPr>
        </p:nvSpPr>
        <p:spPr>
          <a:xfrm>
            <a:off x="4800600" y="2651760"/>
            <a:ext cx="374904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32"/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3"/>
          <p:cNvSpPr/>
          <p:nvPr/>
        </p:nvSpPr>
        <p:spPr>
          <a:xfrm>
            <a:off x="3289208" y="0"/>
            <a:ext cx="5854791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3"/>
          <p:cNvSpPr/>
          <p:nvPr/>
        </p:nvSpPr>
        <p:spPr>
          <a:xfrm>
            <a:off x="-1" y="0"/>
            <a:ext cx="328921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3"/>
          <p:cNvSpPr txBox="1">
            <a:spLocks noGrp="1"/>
          </p:cNvSpPr>
          <p:nvPr>
            <p:ph type="title"/>
          </p:nvPr>
        </p:nvSpPr>
        <p:spPr>
          <a:xfrm>
            <a:off x="365760" y="457200"/>
            <a:ext cx="25603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pen Sans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3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521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191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body" idx="2"/>
          </p:nvPr>
        </p:nvSpPr>
        <p:spPr>
          <a:xfrm>
            <a:off x="365760" y="2057399"/>
            <a:ext cx="256032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3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" name="Google Shape;9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4"/>
          <p:cNvSpPr/>
          <p:nvPr/>
        </p:nvSpPr>
        <p:spPr>
          <a:xfrm>
            <a:off x="3289208" y="0"/>
            <a:ext cx="5854791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34"/>
          <p:cNvSpPr/>
          <p:nvPr/>
        </p:nvSpPr>
        <p:spPr>
          <a:xfrm>
            <a:off x="-1" y="0"/>
            <a:ext cx="328921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4"/>
          <p:cNvSpPr txBox="1">
            <a:spLocks noGrp="1"/>
          </p:cNvSpPr>
          <p:nvPr>
            <p:ph type="title"/>
          </p:nvPr>
        </p:nvSpPr>
        <p:spPr>
          <a:xfrm>
            <a:off x="365760" y="457200"/>
            <a:ext cx="25603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pen Sans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4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521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34"/>
          <p:cNvSpPr txBox="1">
            <a:spLocks noGrp="1"/>
          </p:cNvSpPr>
          <p:nvPr>
            <p:ph type="body" idx="1"/>
          </p:nvPr>
        </p:nvSpPr>
        <p:spPr>
          <a:xfrm>
            <a:off x="365760" y="2057399"/>
            <a:ext cx="256032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1" name="Google Shape;101;p3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" name="Google Shape;10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5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81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5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5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3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" name="Google Shape;11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66752" y="548156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 b="0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25"/>
          <p:cNvSpPr txBox="1"/>
          <p:nvPr/>
        </p:nvSpPr>
        <p:spPr>
          <a:xfrm>
            <a:off x="2348495" y="-17103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png"/><Relationship Id="rId18" Type="http://schemas.openxmlformats.org/officeDocument/2006/relationships/image" Target="../media/image28.jpg"/><Relationship Id="rId26" Type="http://schemas.openxmlformats.org/officeDocument/2006/relationships/image" Target="../media/image36.jpg"/><Relationship Id="rId3" Type="http://schemas.openxmlformats.org/officeDocument/2006/relationships/image" Target="../media/image13.jpg"/><Relationship Id="rId21" Type="http://schemas.openxmlformats.org/officeDocument/2006/relationships/image" Target="../media/image31.png"/><Relationship Id="rId7" Type="http://schemas.openxmlformats.org/officeDocument/2006/relationships/image" Target="../media/image17.jpg"/><Relationship Id="rId12" Type="http://schemas.openxmlformats.org/officeDocument/2006/relationships/image" Target="../media/image22.png"/><Relationship Id="rId17" Type="http://schemas.openxmlformats.org/officeDocument/2006/relationships/image" Target="../media/image27.jp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jpg"/><Relationship Id="rId20" Type="http://schemas.openxmlformats.org/officeDocument/2006/relationships/image" Target="../media/image30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jp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jpg"/><Relationship Id="rId10" Type="http://schemas.openxmlformats.org/officeDocument/2006/relationships/image" Target="../media/image20.jpg"/><Relationship Id="rId19" Type="http://schemas.openxmlformats.org/officeDocument/2006/relationships/image" Target="../media/image29.jpg"/><Relationship Id="rId31" Type="http://schemas.openxmlformats.org/officeDocument/2006/relationships/image" Target="../media/image41.png"/><Relationship Id="rId4" Type="http://schemas.openxmlformats.org/officeDocument/2006/relationships/image" Target="../media/image14.jpg"/><Relationship Id="rId9" Type="http://schemas.openxmlformats.org/officeDocument/2006/relationships/image" Target="../media/image19.jp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jpg"/><Relationship Id="rId30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"/>
          <p:cNvSpPr txBox="1">
            <a:spLocks noGrp="1"/>
          </p:cNvSpPr>
          <p:nvPr>
            <p:ph type="ctrTitle"/>
          </p:nvPr>
        </p:nvSpPr>
        <p:spPr>
          <a:xfrm>
            <a:off x="3291840" y="2194560"/>
            <a:ext cx="521208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pen Sans"/>
              <a:buNone/>
            </a:pPr>
            <a:r>
              <a:rPr lang="en" dirty="0"/>
              <a:t>CX A</a:t>
            </a:r>
            <a:r>
              <a:rPr lang="en-US" dirty="0"/>
              <a:t>u</a:t>
            </a:r>
            <a:r>
              <a:rPr lang="en" dirty="0" err="1"/>
              <a:t>dit</a:t>
            </a:r>
            <a:r>
              <a:rPr lang="en" dirty="0"/>
              <a:t> </a:t>
            </a:r>
            <a:r>
              <a:rPr lang="en-US" dirty="0"/>
              <a:t>Campaign</a:t>
            </a:r>
            <a:endParaRPr dirty="0"/>
          </a:p>
        </p:txBody>
      </p:sp>
      <p:sp>
        <p:nvSpPr>
          <p:cNvPr id="140" name="Google Shape;140;p1"/>
          <p:cNvSpPr txBox="1">
            <a:spLocks noGrp="1"/>
          </p:cNvSpPr>
          <p:nvPr>
            <p:ph type="subTitle" idx="1"/>
          </p:nvPr>
        </p:nvSpPr>
        <p:spPr>
          <a:xfrm>
            <a:off x="3291840" y="3749040"/>
            <a:ext cx="52120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" dirty="0"/>
              <a:t>May 2020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/>
              <a:t>Audit Postcard</a:t>
            </a:r>
            <a:endParaRPr/>
          </a:p>
        </p:txBody>
      </p:sp>
      <p:sp>
        <p:nvSpPr>
          <p:cNvPr id="232" name="Google Shape;232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35" name="Google Shape;235;p5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077" y="1271440"/>
            <a:ext cx="3752977" cy="2496188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6" name="Google Shape;236;p5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9869" y="3813895"/>
            <a:ext cx="3752977" cy="2496188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7" name="Google Shape;237;p5" descr="A screenshot of a social media pos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1099" t="633" r="10188" b="363"/>
          <a:stretch/>
        </p:blipFill>
        <p:spPr>
          <a:xfrm>
            <a:off x="5936068" y="500796"/>
            <a:ext cx="2141951" cy="5287187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4000"/>
              <a:t>Audit Phase 2 Ads –</a:t>
            </a:r>
            <a:br>
              <a:rPr lang="en" sz="4000"/>
            </a:br>
            <a:r>
              <a:rPr lang="en" sz="4000"/>
              <a:t>LinkedIn, Facebook &amp; Instagram</a:t>
            </a:r>
            <a:endParaRPr sz="4000"/>
          </a:p>
        </p:txBody>
      </p:sp>
      <p:sp>
        <p:nvSpPr>
          <p:cNvPr id="243" name="Google Shape;243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46" name="Google Shape;246;p6" descr="A picture containing remo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754" y="1711569"/>
            <a:ext cx="3001942" cy="1741827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7" name="Google Shape;247;p6" descr="A picture containing person, holding, reading,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8632" y="3374346"/>
            <a:ext cx="3001942" cy="1741827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8" name="Google Shape;248;p6" descr="A person using a comput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2766" y="5116173"/>
            <a:ext cx="3001942" cy="1741827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9" name="Google Shape;249;p6" descr="A screenshot of a social media pos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0465" y="1632518"/>
            <a:ext cx="3001942" cy="1741827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0" name="Google Shape;250;p6" descr="A screenshot of a cell phon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3428" y="3374345"/>
            <a:ext cx="3001942" cy="1741827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1" name="Google Shape;251;p6" descr="A picture containing person, woman, holding, hand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85679" y="5116172"/>
            <a:ext cx="3001942" cy="1741827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/>
              <a:t>Phase 2 Landing Page Ads</a:t>
            </a:r>
            <a:endParaRPr/>
          </a:p>
        </p:txBody>
      </p:sp>
      <p:sp>
        <p:nvSpPr>
          <p:cNvPr id="257" name="Google Shape;257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58" name="Google Shape;258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4/16/20</a:t>
            </a:r>
            <a:endParaRPr/>
          </a:p>
        </p:txBody>
      </p:sp>
      <p:sp>
        <p:nvSpPr>
          <p:cNvPr id="259" name="Google Shape;259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260" name="Google Shape;260;p7" descr="A picture containing text, sitting, sign, bla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028" t="393" r="8950" b="-1"/>
          <a:stretch/>
        </p:blipFill>
        <p:spPr>
          <a:xfrm>
            <a:off x="365760" y="1831213"/>
            <a:ext cx="4206240" cy="4525138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1" name="Google Shape;261;p7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2621533"/>
            <a:ext cx="4389120" cy="2581478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/>
              <a:t>Audit HTML Mailer</a:t>
            </a:r>
            <a:endParaRPr/>
          </a:p>
        </p:txBody>
      </p:sp>
      <p:sp>
        <p:nvSpPr>
          <p:cNvPr id="267" name="Google Shape;2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270" name="Google Shape;270;p8"/>
          <p:cNvGrpSpPr/>
          <p:nvPr/>
        </p:nvGrpSpPr>
        <p:grpSpPr>
          <a:xfrm>
            <a:off x="7200900" y="136524"/>
            <a:ext cx="1847968" cy="6219827"/>
            <a:chOff x="20724417" y="1251840"/>
            <a:chExt cx="4002515" cy="15646507"/>
          </a:xfrm>
        </p:grpSpPr>
        <p:pic>
          <p:nvPicPr>
            <p:cNvPr id="271" name="Google Shape;271;p8" descr="A screenshot of a cell phon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 l="6617" t="2593" r="8889"/>
            <a:stretch/>
          </p:blipFill>
          <p:spPr>
            <a:xfrm>
              <a:off x="20724417" y="1251840"/>
              <a:ext cx="4002515" cy="6655439"/>
            </a:xfrm>
            <a:prstGeom prst="rect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72" name="Google Shape;272;p8" descr="A screenshot of a social media pos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 l="7372" r="8584"/>
            <a:stretch/>
          </p:blipFill>
          <p:spPr>
            <a:xfrm>
              <a:off x="20724417" y="7906748"/>
              <a:ext cx="4002514" cy="8991599"/>
            </a:xfrm>
            <a:prstGeom prst="rect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273" name="Google Shape;273;p8"/>
          <p:cNvGrpSpPr/>
          <p:nvPr/>
        </p:nvGrpSpPr>
        <p:grpSpPr>
          <a:xfrm>
            <a:off x="4910203" y="1041605"/>
            <a:ext cx="2095432" cy="5314745"/>
            <a:chOff x="15647208" y="1191683"/>
            <a:chExt cx="4032276" cy="12231487"/>
          </a:xfrm>
        </p:grpSpPr>
        <p:pic>
          <p:nvPicPr>
            <p:cNvPr id="274" name="Google Shape;274;p8" descr="A screenshot of a social media post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8306" r="9221"/>
            <a:stretch/>
          </p:blipFill>
          <p:spPr>
            <a:xfrm>
              <a:off x="15647208" y="9105170"/>
              <a:ext cx="4032276" cy="4318000"/>
            </a:xfrm>
            <a:prstGeom prst="rect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75" name="Google Shape;275;p8" descr="A screenshot of a cell phone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 l="3526" t="484" r="6524" b="265"/>
            <a:stretch/>
          </p:blipFill>
          <p:spPr>
            <a:xfrm>
              <a:off x="15647208" y="1191683"/>
              <a:ext cx="4032276" cy="8066166"/>
            </a:xfrm>
            <a:prstGeom prst="rect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276" name="Google Shape;276;p8"/>
          <p:cNvGrpSpPr/>
          <p:nvPr/>
        </p:nvGrpSpPr>
        <p:grpSpPr>
          <a:xfrm>
            <a:off x="298515" y="1051814"/>
            <a:ext cx="1828800" cy="2743200"/>
            <a:chOff x="2166078" y="958849"/>
            <a:chExt cx="1828800" cy="2743200"/>
          </a:xfrm>
        </p:grpSpPr>
        <p:sp>
          <p:nvSpPr>
            <p:cNvPr id="277" name="Google Shape;277;p8"/>
            <p:cNvSpPr/>
            <p:nvPr/>
          </p:nvSpPr>
          <p:spPr>
            <a:xfrm>
              <a:off x="2166078" y="958849"/>
              <a:ext cx="1828800" cy="2743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8" name="Google Shape;278;p8" descr="A screenshot of a cell phon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 l="11954" t="1869" r="15190" b="250"/>
            <a:stretch/>
          </p:blipFill>
          <p:spPr>
            <a:xfrm>
              <a:off x="2303905" y="1057275"/>
              <a:ext cx="1555628" cy="24688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grpSp>
        <p:nvGrpSpPr>
          <p:cNvPr id="279" name="Google Shape;279;p8"/>
          <p:cNvGrpSpPr/>
          <p:nvPr/>
        </p:nvGrpSpPr>
        <p:grpSpPr>
          <a:xfrm>
            <a:off x="2458727" y="1192085"/>
            <a:ext cx="1828800" cy="2743200"/>
            <a:chOff x="4297363" y="870575"/>
            <a:chExt cx="1828800" cy="2743200"/>
          </a:xfrm>
        </p:grpSpPr>
        <p:sp>
          <p:nvSpPr>
            <p:cNvPr id="280" name="Google Shape;280;p8"/>
            <p:cNvSpPr/>
            <p:nvPr/>
          </p:nvSpPr>
          <p:spPr>
            <a:xfrm>
              <a:off x="4297363" y="870575"/>
              <a:ext cx="1828800" cy="2743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1" name="Google Shape;281;p8" descr="A screenshot of a social media post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 l="11621" t="181" r="11563" b="1196"/>
            <a:stretch/>
          </p:blipFill>
          <p:spPr>
            <a:xfrm>
              <a:off x="4403725" y="958850"/>
              <a:ext cx="1616076" cy="239395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grpSp>
        <p:nvGrpSpPr>
          <p:cNvPr id="282" name="Google Shape;282;p8"/>
          <p:cNvGrpSpPr/>
          <p:nvPr/>
        </p:nvGrpSpPr>
        <p:grpSpPr>
          <a:xfrm>
            <a:off x="1429964" y="2472964"/>
            <a:ext cx="1828800" cy="2743200"/>
            <a:chOff x="6596504" y="837842"/>
            <a:chExt cx="1828800" cy="2743200"/>
          </a:xfrm>
        </p:grpSpPr>
        <p:sp>
          <p:nvSpPr>
            <p:cNvPr id="283" name="Google Shape;283;p8"/>
            <p:cNvSpPr/>
            <p:nvPr/>
          </p:nvSpPr>
          <p:spPr>
            <a:xfrm>
              <a:off x="6596504" y="837842"/>
              <a:ext cx="1828800" cy="2743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4" name="Google Shape;284;p8" descr="A screenshot of a cell phone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 l="11588" t="-222" r="10935" b="2186"/>
            <a:stretch/>
          </p:blipFill>
          <p:spPr>
            <a:xfrm>
              <a:off x="6699509" y="923040"/>
              <a:ext cx="1633592" cy="24688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grpSp>
        <p:nvGrpSpPr>
          <p:cNvPr id="285" name="Google Shape;285;p8"/>
          <p:cNvGrpSpPr/>
          <p:nvPr/>
        </p:nvGrpSpPr>
        <p:grpSpPr>
          <a:xfrm>
            <a:off x="35172" y="3666030"/>
            <a:ext cx="1828800" cy="2743200"/>
            <a:chOff x="3476105" y="3760811"/>
            <a:chExt cx="1828800" cy="2743200"/>
          </a:xfrm>
        </p:grpSpPr>
        <p:sp>
          <p:nvSpPr>
            <p:cNvPr id="286" name="Google Shape;286;p8"/>
            <p:cNvSpPr/>
            <p:nvPr/>
          </p:nvSpPr>
          <p:spPr>
            <a:xfrm>
              <a:off x="3476105" y="3760811"/>
              <a:ext cx="1828800" cy="2743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7" name="Google Shape;287;p8" descr="A screenshot of a cell phone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 l="11163" t="1006" r="11694" b="1339"/>
            <a:stretch/>
          </p:blipFill>
          <p:spPr>
            <a:xfrm>
              <a:off x="3536065" y="3859912"/>
              <a:ext cx="1706879" cy="25603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grpSp>
        <p:nvGrpSpPr>
          <p:cNvPr id="288" name="Google Shape;288;p8"/>
          <p:cNvGrpSpPr/>
          <p:nvPr/>
        </p:nvGrpSpPr>
        <p:grpSpPr>
          <a:xfrm>
            <a:off x="2333881" y="3795713"/>
            <a:ext cx="1828800" cy="2743200"/>
            <a:chOff x="6250430" y="3769972"/>
            <a:chExt cx="1828800" cy="2743200"/>
          </a:xfrm>
        </p:grpSpPr>
        <p:sp>
          <p:nvSpPr>
            <p:cNvPr id="289" name="Google Shape;289;p8"/>
            <p:cNvSpPr/>
            <p:nvPr/>
          </p:nvSpPr>
          <p:spPr>
            <a:xfrm>
              <a:off x="6250430" y="3769972"/>
              <a:ext cx="1828800" cy="2743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0" name="Google Shape;290;p8" descr="A screenshot of a cell phone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 l="11682" t="1426" r="11279" b="777"/>
            <a:stretch/>
          </p:blipFill>
          <p:spPr>
            <a:xfrm>
              <a:off x="6315075" y="3859912"/>
              <a:ext cx="1704427" cy="25603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4000"/>
              <a:t>Audit Phase 3 Ads –</a:t>
            </a:r>
            <a:br>
              <a:rPr lang="en" sz="4000"/>
            </a:br>
            <a:r>
              <a:rPr lang="en" sz="4000"/>
              <a:t>LinkedIn, Facebook &amp; Instagram</a:t>
            </a:r>
            <a:endParaRPr sz="4000"/>
          </a:p>
        </p:txBody>
      </p:sp>
      <p:sp>
        <p:nvSpPr>
          <p:cNvPr id="296" name="Google Shape;296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99" name="Google Shape;299;p9" descr="A picture containing device, meter, play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72" y="1605418"/>
            <a:ext cx="3084004" cy="1812165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0" name="Google Shape;300;p9" descr="A picture containing person, phone, cellphone, ma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653" y="3417583"/>
            <a:ext cx="3084004" cy="1812165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1" name="Google Shape;301;p9" descr="A hand holding a cellpho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15211" y="5252583"/>
            <a:ext cx="3084004" cy="1605418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2" name="Google Shape;302;p9" descr="A picture containing black, table, screen, small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02646" y="1938341"/>
            <a:ext cx="3084004" cy="1812165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3" name="Google Shape;303;p9" descr="A picture containing person, holding, hand, ma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61411" y="4068251"/>
            <a:ext cx="3084004" cy="1812165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/>
              <a:t>Phase 3 Landing Page Ads</a:t>
            </a:r>
            <a:endParaRPr/>
          </a:p>
        </p:txBody>
      </p:sp>
      <p:sp>
        <p:nvSpPr>
          <p:cNvPr id="309" name="Google Shape;309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312" name="Google Shape;312;p10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05" b="-373"/>
          <a:stretch/>
        </p:blipFill>
        <p:spPr>
          <a:xfrm>
            <a:off x="2439364" y="1371600"/>
            <a:ext cx="4265272" cy="484632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8495-3755-A042-BFB2-A9A2BE8E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Page Banner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7DE1B-5216-AA4A-8F2E-3CB9F6F898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4C5D4E-7190-9B46-B66C-6A9850CE2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5261"/>
            <a:ext cx="9144000" cy="452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05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8495-3755-A042-BFB2-A9A2BE8E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Landing Page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7DE1B-5216-AA4A-8F2E-3CB9F6F898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85C2B27-ECDE-C44C-A33B-006B3FC39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887" y="1089668"/>
            <a:ext cx="5318851" cy="57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05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8495-3755-A042-BFB2-A9A2BE8E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Page Banners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7DE1B-5216-AA4A-8F2E-3CB9F6F898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D6809E57-0AC9-BA42-9A05-C1F3A2E5C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443226"/>
            <a:ext cx="4067908" cy="1502733"/>
          </a:xfrm>
          <a:prstGeom prst="rect">
            <a:avLst/>
          </a:prstGeom>
        </p:spPr>
      </p:pic>
      <p:pic>
        <p:nvPicPr>
          <p:cNvPr id="8" name="Picture 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28DDCF2B-1C1D-6C4D-883D-AB7116064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554" y="1568486"/>
            <a:ext cx="6881446" cy="1720362"/>
          </a:xfrm>
          <a:prstGeom prst="rect">
            <a:avLst/>
          </a:prstGeom>
        </p:spPr>
      </p:pic>
      <p:pic>
        <p:nvPicPr>
          <p:cNvPr id="10" name="Picture 9" descr="A picture containing game, holding, woman, player&#10;&#10;Description automatically generated">
            <a:extLst>
              <a:ext uri="{FF2B5EF4-FFF2-40B4-BE49-F238E27FC236}">
                <a16:creationId xmlns:a16="http://schemas.microsoft.com/office/drawing/2014/main" id="{2861CDB6-FB24-E744-878F-5F7FA8F50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03" y="5564189"/>
            <a:ext cx="4629148" cy="1157287"/>
          </a:xfrm>
          <a:prstGeom prst="rect">
            <a:avLst/>
          </a:prstGeom>
        </p:spPr>
      </p:pic>
      <p:pic>
        <p:nvPicPr>
          <p:cNvPr id="12" name="Picture 11" descr="A person holding a sign&#10;&#10;Description automatically generated">
            <a:extLst>
              <a:ext uri="{FF2B5EF4-FFF2-40B4-BE49-F238E27FC236}">
                <a16:creationId xmlns:a16="http://schemas.microsoft.com/office/drawing/2014/main" id="{A954FDC0-E147-8A42-AA5B-11D9175D5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2" y="3429000"/>
            <a:ext cx="4893651" cy="163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8495-3755-A042-BFB2-A9A2BE8E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Collateral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7DE1B-5216-AA4A-8F2E-3CB9F6F898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4386D2-5A11-AA4E-8811-FC39F0DF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627" y="0"/>
            <a:ext cx="2905360" cy="685800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588EE9-6B41-FF40-B51A-402C77B8A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780" y="1192776"/>
            <a:ext cx="2769738" cy="539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83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8495-3755-A042-BFB2-A9A2BE8E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Promotion in eBooks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7DE1B-5216-AA4A-8F2E-3CB9F6F898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746CDC-9236-2543-8608-5760A2411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507" y="1610214"/>
            <a:ext cx="4358985" cy="51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92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5734" y="3840336"/>
            <a:ext cx="2511786" cy="71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13403" y="3957244"/>
            <a:ext cx="2835104" cy="48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709" y="3956303"/>
            <a:ext cx="2944265" cy="48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" descr="A screenshot of a cell phon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40279" y="2937745"/>
            <a:ext cx="859838" cy="57179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9" name="Google Shape;14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0709" y="2813234"/>
            <a:ext cx="3047936" cy="48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60301" y="1822404"/>
            <a:ext cx="3403241" cy="49368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"/>
          <p:cNvSpPr/>
          <p:nvPr/>
        </p:nvSpPr>
        <p:spPr>
          <a:xfrm>
            <a:off x="940385" y="2316084"/>
            <a:ext cx="946533" cy="2504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0709" y="1856560"/>
            <a:ext cx="1669140" cy="47835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"/>
          <p:cNvSpPr/>
          <p:nvPr/>
        </p:nvSpPr>
        <p:spPr>
          <a:xfrm>
            <a:off x="891987" y="1964544"/>
            <a:ext cx="111102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BUILD LIST</a:t>
            </a:r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18337" y="1841231"/>
            <a:ext cx="2773011" cy="49368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"/>
          <p:cNvSpPr/>
          <p:nvPr/>
        </p:nvSpPr>
        <p:spPr>
          <a:xfrm>
            <a:off x="2779119" y="1978425"/>
            <a:ext cx="20198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CONSTRUCT AUDITS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" descr="A screenshot of a social media pos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85894" y="1574143"/>
            <a:ext cx="810908" cy="10595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" name="Google Shape;157;p2"/>
          <p:cNvGrpSpPr/>
          <p:nvPr/>
        </p:nvGrpSpPr>
        <p:grpSpPr>
          <a:xfrm>
            <a:off x="7181716" y="1596320"/>
            <a:ext cx="278918" cy="244910"/>
            <a:chOff x="9017000" y="9184104"/>
            <a:chExt cx="2038927" cy="1790327"/>
          </a:xfrm>
        </p:grpSpPr>
        <p:pic>
          <p:nvPicPr>
            <p:cNvPr id="158" name="Google Shape;158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017000" y="9184104"/>
              <a:ext cx="848895" cy="848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865895" y="9440011"/>
              <a:ext cx="1190032" cy="1180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9017000" y="10125535"/>
              <a:ext cx="848896" cy="8488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1" name="Google Shape;161;p2"/>
          <p:cNvSpPr/>
          <p:nvPr/>
        </p:nvSpPr>
        <p:spPr>
          <a:xfrm>
            <a:off x="6013840" y="1959599"/>
            <a:ext cx="20198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PHASE 1 ADS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2" descr="A screenshot of a cell phone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 l="4200"/>
          <a:stretch/>
        </p:blipFill>
        <p:spPr>
          <a:xfrm>
            <a:off x="8260027" y="1712446"/>
            <a:ext cx="588311" cy="747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" descr="A picture containing table, holding, computer, ma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307495" y="1835708"/>
            <a:ext cx="681155" cy="356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" descr="A screenshot of a cell phone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555842" y="2080155"/>
            <a:ext cx="627222" cy="32824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5" name="Google Shape;165;p2"/>
          <p:cNvSpPr/>
          <p:nvPr/>
        </p:nvSpPr>
        <p:spPr>
          <a:xfrm>
            <a:off x="958701" y="2939645"/>
            <a:ext cx="238157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ISSUE POSTCARD MAILER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2" descr="A screenshot of a cell phone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072725" y="2785611"/>
            <a:ext cx="868970" cy="57786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7" name="Google Shape;167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441687" y="2812844"/>
            <a:ext cx="2717219" cy="52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"/>
          <p:cNvSpPr/>
          <p:nvPr/>
        </p:nvSpPr>
        <p:spPr>
          <a:xfrm>
            <a:off x="5260302" y="2975314"/>
            <a:ext cx="238157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PHASE 2 ADS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9" name="Google Shape;169;p2"/>
          <p:cNvGrpSpPr/>
          <p:nvPr/>
        </p:nvGrpSpPr>
        <p:grpSpPr>
          <a:xfrm>
            <a:off x="7251346" y="2793477"/>
            <a:ext cx="278918" cy="244910"/>
            <a:chOff x="9017000" y="9184104"/>
            <a:chExt cx="2038927" cy="1790327"/>
          </a:xfrm>
        </p:grpSpPr>
        <p:pic>
          <p:nvPicPr>
            <p:cNvPr id="170" name="Google Shape;170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017000" y="9184104"/>
              <a:ext cx="848895" cy="848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865895" y="9440011"/>
              <a:ext cx="1190032" cy="1180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9017000" y="10125535"/>
              <a:ext cx="848896" cy="8488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3" name="Google Shape;173;p2" descr="A screenshot of a social media post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542666" y="3719951"/>
            <a:ext cx="562403" cy="110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" descr="A person using a computer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451090" y="2821946"/>
            <a:ext cx="726989" cy="37895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5" name="Google Shape;175;p2" descr="A picture containing person, woman, holding, hand&#10;&#10;Description automatically generated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744333" y="3083346"/>
            <a:ext cx="740564" cy="38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" descr="A close up of a sign&#10;&#10;Description automatically generated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601023" y="2793477"/>
            <a:ext cx="726126" cy="74312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"/>
          <p:cNvSpPr/>
          <p:nvPr/>
        </p:nvSpPr>
        <p:spPr>
          <a:xfrm>
            <a:off x="958701" y="4090284"/>
            <a:ext cx="238157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ISSUE AUDIT EMAIL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2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687808" y="3920135"/>
            <a:ext cx="577215" cy="57721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"/>
          <p:cNvSpPr/>
          <p:nvPr/>
        </p:nvSpPr>
        <p:spPr>
          <a:xfrm>
            <a:off x="4108677" y="4110984"/>
            <a:ext cx="238157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SDRs FOLLOW-UP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2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4250570" y="4458810"/>
            <a:ext cx="1038225" cy="27146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"/>
          <p:cNvSpPr/>
          <p:nvPr/>
        </p:nvSpPr>
        <p:spPr>
          <a:xfrm>
            <a:off x="7165730" y="3920500"/>
            <a:ext cx="147369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SCHEDULE A </a:t>
            </a:r>
            <a:b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DISCOVERY CALL / DEMO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2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220709" y="5067496"/>
            <a:ext cx="2214276" cy="48631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"/>
          <p:cNvSpPr/>
          <p:nvPr/>
        </p:nvSpPr>
        <p:spPr>
          <a:xfrm>
            <a:off x="984202" y="5108675"/>
            <a:ext cx="12386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AE Prep For DEMO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2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629057" y="5051580"/>
            <a:ext cx="2448364" cy="50222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"/>
          <p:cNvSpPr/>
          <p:nvPr/>
        </p:nvSpPr>
        <p:spPr>
          <a:xfrm>
            <a:off x="3387875" y="5108674"/>
            <a:ext cx="2066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DEMO WITH AE -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STAGE 3 CREATED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5243055" y="5047154"/>
            <a:ext cx="2522496" cy="50665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"/>
          <p:cNvSpPr/>
          <p:nvPr/>
        </p:nvSpPr>
        <p:spPr>
          <a:xfrm>
            <a:off x="6018049" y="5197037"/>
            <a:ext cx="122681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PHASE 3 ADS</a:t>
            </a:r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8" name="Google Shape;188;p2"/>
          <p:cNvGrpSpPr/>
          <p:nvPr/>
        </p:nvGrpSpPr>
        <p:grpSpPr>
          <a:xfrm>
            <a:off x="7094193" y="5522910"/>
            <a:ext cx="278918" cy="244910"/>
            <a:chOff x="9017000" y="9184104"/>
            <a:chExt cx="2038927" cy="1790327"/>
          </a:xfrm>
        </p:grpSpPr>
        <p:pic>
          <p:nvPicPr>
            <p:cNvPr id="189" name="Google Shape;189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017000" y="9184104"/>
              <a:ext cx="848895" cy="848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865895" y="9440011"/>
              <a:ext cx="1190032" cy="1180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9017000" y="10125535"/>
              <a:ext cx="848896" cy="8488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2" name="Google Shape;192;p2" descr="A picture containing device, meter, player, man&#10;&#10;Description automatically generated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194873" y="4917225"/>
            <a:ext cx="769320" cy="4039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3" name="Google Shape;193;p2" descr="A screenshot of a cell phone&#10;&#10;Description automatically generated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8237214" y="4887469"/>
            <a:ext cx="600489" cy="78566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4" name="Google Shape;194;p2" descr="A picture containing person, phone, cellphone, holding&#10;&#10;Description automatically generated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7390712" y="5269179"/>
            <a:ext cx="781028" cy="403957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/>
              <a:t>Audit Workflow Steps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4000"/>
              <a:t>Audit Phase 1 Ads –</a:t>
            </a:r>
            <a:br>
              <a:rPr lang="en" sz="4000"/>
            </a:br>
            <a:r>
              <a:rPr lang="en" sz="4000"/>
              <a:t>LinkedIn, Facebook &amp; Instagram</a:t>
            </a:r>
            <a:endParaRPr sz="4000"/>
          </a:p>
        </p:txBody>
      </p:sp>
      <p:sp>
        <p:nvSpPr>
          <p:cNvPr id="209" name="Google Shape;20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12" name="Google Shape;212;p3" descr="A picture containing foo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646" y="1770185"/>
            <a:ext cx="2955050" cy="169274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3" name="Google Shape;213;p3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621" y="3153431"/>
            <a:ext cx="2955050" cy="169274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4" name="Google Shape;214;p3" descr="A close up of a keyboar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51064" y="1714556"/>
            <a:ext cx="2955050" cy="169274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5" name="Google Shape;215;p3" descr="A close up of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1982" y="4846172"/>
            <a:ext cx="2955050" cy="169274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6" name="Google Shape;216;p3" descr="A picture containing indoor, sitting, table, holdin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0425" y="3280364"/>
            <a:ext cx="2955050" cy="169274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7" name="Google Shape;217;p3" descr="A picture containing table, holding, computer, ma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28589" y="4846172"/>
            <a:ext cx="2955050" cy="169274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" descr="A screenshot of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306" t="-99" r="1096" b="99"/>
          <a:stretch/>
        </p:blipFill>
        <p:spPr>
          <a:xfrm>
            <a:off x="3985846" y="1113692"/>
            <a:ext cx="4705526" cy="5431218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3" name="Google Shape;223;p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/>
              <a:t>Phase 1 Landing </a:t>
            </a:r>
            <a:br>
              <a:rPr lang="en" sz="3780"/>
            </a:br>
            <a:r>
              <a:rPr lang="en" sz="3780"/>
              <a:t>Page Ads</a:t>
            </a:r>
            <a:endParaRPr sz="3780"/>
          </a:p>
        </p:txBody>
      </p:sp>
      <p:sp>
        <p:nvSpPr>
          <p:cNvPr id="224" name="Google Shape;224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26" name="Google Shape;226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ocial Survey Theme Colors">
      <a:dk1>
        <a:srgbClr val="000000"/>
      </a:dk1>
      <a:lt1>
        <a:srgbClr val="FFFFFF"/>
      </a:lt1>
      <a:dk2>
        <a:srgbClr val="12365B"/>
      </a:dk2>
      <a:lt2>
        <a:srgbClr val="DDDDDD"/>
      </a:lt2>
      <a:accent1>
        <a:srgbClr val="2B69A9"/>
      </a:accent1>
      <a:accent2>
        <a:srgbClr val="ABDAED"/>
      </a:accent2>
      <a:accent3>
        <a:srgbClr val="80C8EC"/>
      </a:accent3>
      <a:accent4>
        <a:srgbClr val="20A3DD"/>
      </a:accent4>
      <a:accent5>
        <a:srgbClr val="1F6CAD"/>
      </a:accent5>
      <a:accent6>
        <a:srgbClr val="AAAAAA"/>
      </a:accent6>
      <a:hlink>
        <a:srgbClr val="05A78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132</Words>
  <Application>Microsoft Macintosh PowerPoint</Application>
  <PresentationFormat>On-screen Show (4:3)</PresentationFormat>
  <Paragraphs>42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Open Sans</vt:lpstr>
      <vt:lpstr>Arial</vt:lpstr>
      <vt:lpstr>Office Theme</vt:lpstr>
      <vt:lpstr>CX Audit Campaign</vt:lpstr>
      <vt:lpstr>Home Page Banner</vt:lpstr>
      <vt:lpstr>Landing Page</vt:lpstr>
      <vt:lpstr>Social Media Page Banners</vt:lpstr>
      <vt:lpstr>Event Collateral</vt:lpstr>
      <vt:lpstr>Cross Promotion in eBooks</vt:lpstr>
      <vt:lpstr>Audit Workflow Steps</vt:lpstr>
      <vt:lpstr>Audit Phase 1 Ads – LinkedIn, Facebook &amp; Instagram</vt:lpstr>
      <vt:lpstr>Phase 1 Landing  Page Ads</vt:lpstr>
      <vt:lpstr>Audit Postcard</vt:lpstr>
      <vt:lpstr>Audit Phase 2 Ads – LinkedIn, Facebook &amp; Instagram</vt:lpstr>
      <vt:lpstr>Phase 2 Landing Page Ads</vt:lpstr>
      <vt:lpstr>Audit HTML Mailer</vt:lpstr>
      <vt:lpstr>Audit Phase 3 Ads – LinkedIn, Facebook &amp; Instagram</vt:lpstr>
      <vt:lpstr>Phase 3 Landing Page Ads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Presentation</dc:title>
  <dc:creator>Barnet Levinson</dc:creator>
  <cp:lastModifiedBy>Michael Donner</cp:lastModifiedBy>
  <cp:revision>5</cp:revision>
  <dcterms:created xsi:type="dcterms:W3CDTF">2020-04-12T00:00:08Z</dcterms:created>
  <dcterms:modified xsi:type="dcterms:W3CDTF">2020-05-24T16:04:23Z</dcterms:modified>
</cp:coreProperties>
</file>