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3"/>
  </p:notesMasterIdLst>
  <p:handoutMasterIdLst>
    <p:handoutMasterId r:id="rId4"/>
  </p:handoutMasterIdLst>
  <p:sldIdLst>
    <p:sldId id="937" r:id="rId2"/>
  </p:sldIdLst>
  <p:sldSz cx="12192000" cy="6858000"/>
  <p:notesSz cx="6934200" cy="92329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4319">
          <p15:clr>
            <a:srgbClr val="A4A3A4"/>
          </p15:clr>
        </p15:guide>
        <p15:guide id="4" pos="72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6062"/>
    <a:srgbClr val="0071B9"/>
    <a:srgbClr val="000DB9"/>
    <a:srgbClr val="2C6396"/>
    <a:srgbClr val="75B6E5"/>
    <a:srgbClr val="FFFFCC"/>
    <a:srgbClr val="FFCC99"/>
    <a:srgbClr val="FFCCCC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6332" autoAdjust="0"/>
    <p:restoredTop sz="80068" autoAdjust="0"/>
  </p:normalViewPr>
  <p:slideViewPr>
    <p:cSldViewPr>
      <p:cViewPr varScale="1">
        <p:scale>
          <a:sx n="101" d="100"/>
          <a:sy n="101" d="100"/>
        </p:scale>
        <p:origin x="856" y="192"/>
      </p:cViewPr>
      <p:guideLst>
        <p:guide orient="horz" pos="2160"/>
        <p:guide pos="3840"/>
        <p:guide orient="horz" pos="4319"/>
        <p:guide pos="7295"/>
      </p:guideLst>
    </p:cSldViewPr>
  </p:slideViewPr>
  <p:outlineViewPr>
    <p:cViewPr>
      <p:scale>
        <a:sx n="33" d="100"/>
        <a:sy n="33" d="100"/>
      </p:scale>
      <p:origin x="0" y="84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3864"/>
    </p:cViewPr>
  </p:sorterViewPr>
  <p:notesViewPr>
    <p:cSldViewPr snapToGrid="0" snapToObjects="1">
      <p:cViewPr varScale="1">
        <p:scale>
          <a:sx n="116" d="100"/>
          <a:sy n="116" d="100"/>
        </p:scale>
        <p:origin x="-5072" y="-120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05448" cy="461961"/>
          </a:xfrm>
          <a:prstGeom prst="rect">
            <a:avLst/>
          </a:prstGeom>
        </p:spPr>
        <p:txBody>
          <a:bodyPr vert="horz" lIns="90654" tIns="45327" rIns="90654" bIns="45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183" y="0"/>
            <a:ext cx="3005448" cy="461961"/>
          </a:xfrm>
          <a:prstGeom prst="rect">
            <a:avLst/>
          </a:prstGeom>
        </p:spPr>
        <p:txBody>
          <a:bodyPr vert="horz" lIns="90654" tIns="45327" rIns="90654" bIns="45327" rtlCol="0"/>
          <a:lstStyle>
            <a:lvl1pPr algn="r">
              <a:defRPr sz="1200"/>
            </a:lvl1pPr>
          </a:lstStyle>
          <a:p>
            <a:fld id="{E480B099-D921-434F-A7D4-2E4414783CD5}" type="datetimeFigureOut">
              <a:rPr lang="en-US" smtClean="0"/>
              <a:t>12/17/20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69363"/>
            <a:ext cx="3005448" cy="461961"/>
          </a:xfrm>
          <a:prstGeom prst="rect">
            <a:avLst/>
          </a:prstGeom>
        </p:spPr>
        <p:txBody>
          <a:bodyPr vert="horz" lIns="90654" tIns="45327" rIns="90654" bIns="45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183" y="8769363"/>
            <a:ext cx="3005448" cy="461961"/>
          </a:xfrm>
          <a:prstGeom prst="rect">
            <a:avLst/>
          </a:prstGeom>
        </p:spPr>
        <p:txBody>
          <a:bodyPr vert="horz" lIns="90654" tIns="45327" rIns="90654" bIns="45327" rtlCol="0" anchor="b"/>
          <a:lstStyle>
            <a:lvl1pPr algn="r">
              <a:defRPr sz="1200"/>
            </a:lvl1pPr>
          </a:lstStyle>
          <a:p>
            <a:fld id="{15D12E1A-7A61-244C-AA4A-5D5405A39A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504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76" tIns="46188" rIns="92376" bIns="461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6" y="0"/>
            <a:ext cx="3004820" cy="461645"/>
          </a:xfrm>
          <a:prstGeom prst="rect">
            <a:avLst/>
          </a:prstGeom>
        </p:spPr>
        <p:txBody>
          <a:bodyPr vert="horz" lIns="92376" tIns="46188" rIns="92376" bIns="46188" rtlCol="0"/>
          <a:lstStyle>
            <a:lvl1pPr algn="r">
              <a:defRPr sz="1200"/>
            </a:lvl1pPr>
          </a:lstStyle>
          <a:p>
            <a:fld id="{A9516CA5-5ED1-4BD8-ABC0-68AABA38D34A}" type="datetimeFigureOut">
              <a:rPr lang="en-US" smtClean="0"/>
              <a:pPr/>
              <a:t>12/17/20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0525" y="692150"/>
            <a:ext cx="61531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76" tIns="46188" rIns="92376" bIns="4618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76" tIns="46188" rIns="92376" bIns="4618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76" tIns="46188" rIns="92376" bIns="461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6" y="8769653"/>
            <a:ext cx="3004820" cy="461645"/>
          </a:xfrm>
          <a:prstGeom prst="rect">
            <a:avLst/>
          </a:prstGeom>
        </p:spPr>
        <p:txBody>
          <a:bodyPr vert="horz" lIns="92376" tIns="46188" rIns="92376" bIns="46188" rtlCol="0" anchor="b"/>
          <a:lstStyle>
            <a:lvl1pPr algn="r">
              <a:defRPr sz="1200"/>
            </a:lvl1pPr>
          </a:lstStyle>
          <a:p>
            <a:fld id="{B919A282-B472-4921-8B85-53CA9691BA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924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itle page backg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819400"/>
            <a:ext cx="9677400" cy="1280160"/>
          </a:xfrm>
        </p:spPr>
        <p:txBody>
          <a:bodyPr>
            <a:normAutofit/>
          </a:bodyPr>
          <a:lstStyle>
            <a:lvl1pPr algn="ctr">
              <a:lnSpc>
                <a:spcPct val="85000"/>
              </a:lnSpc>
              <a:defRPr sz="4000">
                <a:solidFill>
                  <a:schemeClr val="bg1"/>
                </a:solidFill>
                <a:latin typeface="+mn-lt"/>
                <a:cs typeface="Corbe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282440"/>
            <a:ext cx="9677400" cy="1280160"/>
          </a:xfrm>
        </p:spPr>
        <p:txBody>
          <a:bodyPr>
            <a:normAutofit/>
          </a:bodyPr>
          <a:lstStyle>
            <a:lvl1pPr marL="0" indent="0" algn="ctr">
              <a:lnSpc>
                <a:spcPct val="85000"/>
              </a:lnSpc>
              <a:buNone/>
              <a:defRPr sz="3000">
                <a:solidFill>
                  <a:srgbClr val="FFFFFF"/>
                </a:solidFill>
                <a:latin typeface="+mn-lt"/>
                <a:cs typeface="Corbe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400800"/>
            <a:ext cx="4343400" cy="365125"/>
          </a:xfrm>
        </p:spPr>
        <p:txBody>
          <a:bodyPr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753600" y="6477000"/>
            <a:ext cx="2438400" cy="22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0" name="Picture 8" descr="CMA_logo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807" y="990600"/>
            <a:ext cx="290038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52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10972800" cy="4114800"/>
          </a:xfrm>
        </p:spPr>
        <p:txBody>
          <a:bodyPr/>
          <a:lstStyle>
            <a:lvl1pPr>
              <a:lnSpc>
                <a:spcPct val="85000"/>
              </a:lnSpc>
              <a:spcBef>
                <a:spcPts val="800"/>
              </a:spcBef>
              <a:defRPr>
                <a:solidFill>
                  <a:srgbClr val="5F6062"/>
                </a:solidFill>
                <a:latin typeface="+mn-lt"/>
                <a:cs typeface="Corbel"/>
              </a:defRPr>
            </a:lvl1pPr>
            <a:lvl2pPr>
              <a:lnSpc>
                <a:spcPct val="85000"/>
              </a:lnSpc>
              <a:spcBef>
                <a:spcPts val="800"/>
              </a:spcBef>
              <a:defRPr>
                <a:solidFill>
                  <a:srgbClr val="5F6062"/>
                </a:solidFill>
                <a:latin typeface="+mn-lt"/>
                <a:cs typeface="Corbel"/>
              </a:defRPr>
            </a:lvl2pPr>
            <a:lvl3pPr>
              <a:lnSpc>
                <a:spcPct val="85000"/>
              </a:lnSpc>
              <a:spcBef>
                <a:spcPts val="800"/>
              </a:spcBef>
              <a:defRPr>
                <a:solidFill>
                  <a:srgbClr val="5F6062"/>
                </a:solidFill>
                <a:latin typeface="+mn-lt"/>
                <a:cs typeface="Corbel"/>
              </a:defRPr>
            </a:lvl3pPr>
            <a:lvl4pPr>
              <a:lnSpc>
                <a:spcPct val="85000"/>
              </a:lnSpc>
              <a:spcBef>
                <a:spcPts val="800"/>
              </a:spcBef>
              <a:defRPr>
                <a:solidFill>
                  <a:srgbClr val="5F6062"/>
                </a:solidFill>
                <a:latin typeface="+mn-lt"/>
                <a:cs typeface="Corbel"/>
              </a:defRPr>
            </a:lvl4pPr>
            <a:lvl5pPr>
              <a:lnSpc>
                <a:spcPct val="85000"/>
              </a:lnSpc>
              <a:spcBef>
                <a:spcPts val="800"/>
              </a:spcBef>
              <a:defRPr>
                <a:solidFill>
                  <a:srgbClr val="5F6062"/>
                </a:solidFill>
                <a:latin typeface="+mn-lt"/>
                <a:cs typeface="Corbe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10972800" cy="1219200"/>
          </a:xfrm>
        </p:spPr>
        <p:txBody>
          <a:bodyPr>
            <a:normAutofit/>
          </a:bodyPr>
          <a:lstStyle>
            <a:lvl1pPr algn="l">
              <a:lnSpc>
                <a:spcPct val="85000"/>
              </a:lnSpc>
              <a:defRPr sz="3600">
                <a:solidFill>
                  <a:srgbClr val="0071B9"/>
                </a:solidFill>
                <a:latin typeface="+mn-lt"/>
                <a:cs typeface="Corbe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477000"/>
            <a:ext cx="4343400" cy="365125"/>
          </a:xfrm>
        </p:spPr>
        <p:txBody>
          <a:bodyPr/>
          <a:lstStyle>
            <a:lvl1pPr algn="l">
              <a:defRPr sz="13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492240"/>
            <a:ext cx="533400" cy="365760"/>
          </a:xfrm>
        </p:spPr>
        <p:txBody>
          <a:bodyPr/>
          <a:lstStyle>
            <a:lvl1pPr algn="l">
              <a:defRPr sz="1200">
                <a:solidFill>
                  <a:srgbClr val="7F7F7F"/>
                </a:solidFill>
                <a:latin typeface="+mn-lt"/>
                <a:cs typeface="Corbel"/>
              </a:defRPr>
            </a:lvl1pPr>
          </a:lstStyle>
          <a:p>
            <a:fld id="{CBFD65FE-875F-7045-B8CF-9AC7F81A42B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8" descr="CMA_logo_RGB.jp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6172200"/>
            <a:ext cx="16764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top head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35"/>
            <a:ext cx="121920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701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op head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35"/>
            <a:ext cx="12192000" cy="1092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1"/>
            <a:ext cx="6019800" cy="4114801"/>
          </a:xfrm>
        </p:spPr>
        <p:txBody>
          <a:bodyPr/>
          <a:lstStyle>
            <a:lvl1pPr>
              <a:lnSpc>
                <a:spcPct val="85000"/>
              </a:lnSpc>
              <a:spcBef>
                <a:spcPts val="800"/>
              </a:spcBef>
              <a:defRPr>
                <a:solidFill>
                  <a:srgbClr val="5F6062"/>
                </a:solidFill>
                <a:latin typeface="+mn-lt"/>
                <a:cs typeface="Corbel"/>
              </a:defRPr>
            </a:lvl1pPr>
            <a:lvl2pPr>
              <a:lnSpc>
                <a:spcPct val="85000"/>
              </a:lnSpc>
              <a:spcBef>
                <a:spcPts val="800"/>
              </a:spcBef>
              <a:defRPr>
                <a:solidFill>
                  <a:srgbClr val="5F6062"/>
                </a:solidFill>
                <a:latin typeface="+mn-lt"/>
                <a:cs typeface="Corbel"/>
              </a:defRPr>
            </a:lvl2pPr>
            <a:lvl3pPr>
              <a:lnSpc>
                <a:spcPct val="85000"/>
              </a:lnSpc>
              <a:spcBef>
                <a:spcPts val="800"/>
              </a:spcBef>
              <a:defRPr>
                <a:solidFill>
                  <a:srgbClr val="5F6062"/>
                </a:solidFill>
                <a:latin typeface="+mn-lt"/>
                <a:cs typeface="Corbel"/>
              </a:defRPr>
            </a:lvl3pPr>
            <a:lvl4pPr>
              <a:lnSpc>
                <a:spcPct val="85000"/>
              </a:lnSpc>
              <a:spcBef>
                <a:spcPts val="800"/>
              </a:spcBef>
              <a:defRPr>
                <a:solidFill>
                  <a:srgbClr val="5F6062"/>
                </a:solidFill>
                <a:latin typeface="+mn-lt"/>
                <a:cs typeface="Corbel"/>
              </a:defRPr>
            </a:lvl4pPr>
            <a:lvl5pPr>
              <a:lnSpc>
                <a:spcPct val="85000"/>
              </a:lnSpc>
              <a:spcBef>
                <a:spcPts val="800"/>
              </a:spcBef>
              <a:defRPr>
                <a:solidFill>
                  <a:srgbClr val="5F6062"/>
                </a:solidFill>
                <a:latin typeface="+mn-lt"/>
                <a:cs typeface="Corbe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7010400" y="1981200"/>
            <a:ext cx="4495800" cy="411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" y="6477000"/>
            <a:ext cx="533400" cy="365760"/>
          </a:xfrm>
        </p:spPr>
        <p:txBody>
          <a:bodyPr/>
          <a:lstStyle>
            <a:lvl1pPr algn="l">
              <a:defRPr sz="1200">
                <a:solidFill>
                  <a:srgbClr val="5F6062"/>
                </a:solidFill>
                <a:latin typeface="+mn-lt"/>
                <a:cs typeface="Corbel"/>
              </a:defRPr>
            </a:lvl1pPr>
          </a:lstStyle>
          <a:p>
            <a:fld id="{CBFD65FE-875F-7045-B8CF-9AC7F81A42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477000"/>
            <a:ext cx="4343400" cy="365125"/>
          </a:xfrm>
        </p:spPr>
        <p:txBody>
          <a:bodyPr/>
          <a:lstStyle>
            <a:lvl1pPr algn="l">
              <a:defRPr sz="13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382000" y="6492240"/>
            <a:ext cx="5334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7F7F7F"/>
                </a:solidFill>
                <a:latin typeface="+mn-lt"/>
                <a:ea typeface="+mn-ea"/>
                <a:cs typeface="Corbe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FD65FE-875F-7045-B8CF-9AC7F81A42B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8" descr="CMA_logo_RGB.jpg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6172200"/>
            <a:ext cx="16764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10972800" cy="1219200"/>
          </a:xfrm>
        </p:spPr>
        <p:txBody>
          <a:bodyPr>
            <a:normAutofit/>
          </a:bodyPr>
          <a:lstStyle>
            <a:lvl1pPr algn="l">
              <a:lnSpc>
                <a:spcPct val="85000"/>
              </a:lnSpc>
              <a:defRPr sz="3600">
                <a:solidFill>
                  <a:srgbClr val="0071B9"/>
                </a:solidFill>
                <a:latin typeface="+mn-lt"/>
                <a:cs typeface="Corbe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3292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 page backg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8" descr="CMA_logo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807" y="990600"/>
            <a:ext cx="290038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895600"/>
            <a:ext cx="9601200" cy="1219200"/>
          </a:xfrm>
        </p:spPr>
        <p:txBody>
          <a:bodyPr anchor="ctr">
            <a:normAutofit/>
          </a:bodyPr>
          <a:lstStyle>
            <a:lvl1pPr algn="ctr">
              <a:lnSpc>
                <a:spcPct val="85000"/>
              </a:lnSpc>
              <a:defRPr sz="3200" b="1" cap="none">
                <a:solidFill>
                  <a:schemeClr val="bg1"/>
                </a:solidFill>
                <a:latin typeface="+mn-lt"/>
                <a:cs typeface="Corbe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343400"/>
            <a:ext cx="9601200" cy="1066800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400800"/>
            <a:ext cx="4343400" cy="365125"/>
          </a:xfrm>
        </p:spPr>
        <p:txBody>
          <a:bodyPr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10515600" y="6416040"/>
            <a:ext cx="5334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7F7F7F"/>
                </a:solidFill>
                <a:latin typeface="+mn-lt"/>
                <a:ea typeface="+mn-ea"/>
                <a:cs typeface="Corbe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FD65FE-875F-7045-B8CF-9AC7F81A42B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580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op head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35"/>
            <a:ext cx="12192000" cy="1092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81200"/>
            <a:ext cx="5257800" cy="4191000"/>
          </a:xfrm>
        </p:spPr>
        <p:txBody>
          <a:bodyPr/>
          <a:lstStyle>
            <a:lvl1pPr>
              <a:lnSpc>
                <a:spcPct val="85000"/>
              </a:lnSpc>
              <a:defRPr sz="2800">
                <a:solidFill>
                  <a:srgbClr val="5F6062"/>
                </a:solidFill>
              </a:defRPr>
            </a:lvl1pPr>
            <a:lvl2pPr>
              <a:lnSpc>
                <a:spcPct val="85000"/>
              </a:lnSpc>
              <a:defRPr sz="2400">
                <a:solidFill>
                  <a:srgbClr val="5F6062"/>
                </a:solidFill>
              </a:defRPr>
            </a:lvl2pPr>
            <a:lvl3pPr>
              <a:lnSpc>
                <a:spcPct val="85000"/>
              </a:lnSpc>
              <a:defRPr sz="2000">
                <a:solidFill>
                  <a:srgbClr val="5F6062"/>
                </a:solidFill>
              </a:defRPr>
            </a:lvl3pPr>
            <a:lvl4pPr>
              <a:lnSpc>
                <a:spcPct val="85000"/>
              </a:lnSpc>
              <a:defRPr sz="1800">
                <a:solidFill>
                  <a:srgbClr val="5F6062"/>
                </a:solidFill>
              </a:defRPr>
            </a:lvl4pPr>
            <a:lvl5pPr>
              <a:lnSpc>
                <a:spcPct val="85000"/>
              </a:lnSpc>
              <a:defRPr sz="1800">
                <a:solidFill>
                  <a:srgbClr val="5F606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981200"/>
            <a:ext cx="5257800" cy="4191000"/>
          </a:xfrm>
        </p:spPr>
        <p:txBody>
          <a:bodyPr/>
          <a:lstStyle>
            <a:lvl1pPr>
              <a:lnSpc>
                <a:spcPct val="85000"/>
              </a:lnSpc>
              <a:defRPr sz="2800">
                <a:solidFill>
                  <a:srgbClr val="5F6062"/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rgbClr val="5F6062"/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rgbClr val="5F6062"/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rgbClr val="5F6062"/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rgbClr val="5F606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477000"/>
            <a:ext cx="4343400" cy="365125"/>
          </a:xfrm>
        </p:spPr>
        <p:txBody>
          <a:bodyPr/>
          <a:lstStyle>
            <a:lvl1pPr algn="l">
              <a:defRPr sz="13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492240"/>
            <a:ext cx="533400" cy="365760"/>
          </a:xfrm>
        </p:spPr>
        <p:txBody>
          <a:bodyPr/>
          <a:lstStyle>
            <a:lvl1pPr algn="l">
              <a:defRPr sz="1200">
                <a:solidFill>
                  <a:srgbClr val="7F7F7F"/>
                </a:solidFill>
                <a:latin typeface="+mn-lt"/>
                <a:cs typeface="Corbel"/>
              </a:defRPr>
            </a:lvl1pPr>
          </a:lstStyle>
          <a:p>
            <a:fld id="{CBFD65FE-875F-7045-B8CF-9AC7F81A42B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8" descr="CMA_logo_RGB.jpg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6172200"/>
            <a:ext cx="16764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10972800" cy="1219200"/>
          </a:xfrm>
        </p:spPr>
        <p:txBody>
          <a:bodyPr>
            <a:normAutofit/>
          </a:bodyPr>
          <a:lstStyle>
            <a:lvl1pPr algn="l">
              <a:lnSpc>
                <a:spcPct val="85000"/>
              </a:lnSpc>
              <a:defRPr sz="3600">
                <a:solidFill>
                  <a:srgbClr val="0071B9"/>
                </a:solidFill>
                <a:latin typeface="+mn-lt"/>
                <a:cs typeface="Corbe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8878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op head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35"/>
            <a:ext cx="12192000" cy="10922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10972800" cy="1219200"/>
          </a:xfrm>
        </p:spPr>
        <p:txBody>
          <a:bodyPr>
            <a:normAutofit/>
          </a:bodyPr>
          <a:lstStyle>
            <a:lvl1pPr algn="l">
              <a:lnSpc>
                <a:spcPct val="85000"/>
              </a:lnSpc>
              <a:defRPr sz="3600">
                <a:solidFill>
                  <a:srgbClr val="0071B9"/>
                </a:solidFill>
                <a:latin typeface="+mn-lt"/>
                <a:cs typeface="Corbe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477000"/>
            <a:ext cx="4343400" cy="365125"/>
          </a:xfrm>
        </p:spPr>
        <p:txBody>
          <a:bodyPr/>
          <a:lstStyle>
            <a:lvl1pPr algn="l">
              <a:defRPr sz="13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492240"/>
            <a:ext cx="533400" cy="365760"/>
          </a:xfrm>
        </p:spPr>
        <p:txBody>
          <a:bodyPr/>
          <a:lstStyle>
            <a:lvl1pPr algn="l">
              <a:defRPr sz="1200">
                <a:solidFill>
                  <a:srgbClr val="7F7F7F"/>
                </a:solidFill>
                <a:latin typeface="+mn-lt"/>
                <a:cs typeface="Corbel"/>
              </a:defRPr>
            </a:lvl1pPr>
          </a:lstStyle>
          <a:p>
            <a:fld id="{CBFD65FE-875F-7045-B8CF-9AC7F81A42B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8" descr="CMA_logo_RGB.jpg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6172200"/>
            <a:ext cx="16764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816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609600" y="317"/>
            <a:ext cx="10972800" cy="1143000"/>
          </a:xfrm>
          <a:prstGeom prst="rect">
            <a:avLst/>
          </a:prstGeom>
        </p:spPr>
        <p:txBody>
          <a:bodyPr lIns="117207" tIns="117207" rIns="117207" bIns="117207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09600" y="1143330"/>
            <a:ext cx="10972800" cy="5424480"/>
          </a:xfrm>
          <a:prstGeom prst="rect">
            <a:avLst/>
          </a:prstGeom>
        </p:spPr>
        <p:txBody>
          <a:bodyPr lIns="117207" tIns="117207" rIns="117207" bIns="117207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11409055" y="6333134"/>
            <a:ext cx="731600" cy="524520"/>
          </a:xfrm>
          <a:prstGeom prst="rect">
            <a:avLst/>
          </a:prstGeom>
        </p:spPr>
        <p:txBody>
          <a:bodyPr lIns="117207" tIns="117207" rIns="117207" bIns="117207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23" name="Shape 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09800" y="6293851"/>
            <a:ext cx="1366429" cy="481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Shape 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0434" y="6408452"/>
            <a:ext cx="1335959" cy="251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07653" y="6429933"/>
            <a:ext cx="1366428" cy="208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hape 26"/>
          <p:cNvPicPr preferRelativeResize="0"/>
          <p:nvPr/>
        </p:nvPicPr>
        <p:blipFill rotWithShape="1">
          <a:blip r:embed="rId5">
            <a:alphaModFix/>
          </a:blip>
          <a:srcRect l="43053" r="41104"/>
          <a:stretch/>
        </p:blipFill>
        <p:spPr>
          <a:xfrm>
            <a:off x="9927491" y="6323694"/>
            <a:ext cx="680008" cy="4214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Shape 27"/>
          <p:cNvCxnSpPr/>
          <p:nvPr/>
        </p:nvCxnSpPr>
        <p:spPr>
          <a:xfrm rot="10800000" flipH="1">
            <a:off x="-135900" y="6234810"/>
            <a:ext cx="12380000" cy="756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28" name="Shape 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739333" y="6404205"/>
            <a:ext cx="944667" cy="38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5F606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rgbClr val="5F6062"/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rgbClr val="5F6062"/>
                </a:solidFill>
              </a:defRPr>
            </a:lvl1pPr>
          </a:lstStyle>
          <a:p>
            <a:fld id="{CBFD65FE-875F-7045-B8CF-9AC7F81A42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53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81" r:id="rId3"/>
    <p:sldLayoutId id="2147483777" r:id="rId4"/>
    <p:sldLayoutId id="2147483778" r:id="rId5"/>
    <p:sldLayoutId id="2147483780" r:id="rId6"/>
    <p:sldLayoutId id="2147483784" r:id="rId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0071B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1B9"/>
        </a:buClr>
        <a:buFont typeface="Arial"/>
        <a:buChar char="•"/>
        <a:defRPr sz="3200" kern="1200">
          <a:solidFill>
            <a:srgbClr val="5F606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71B9"/>
        </a:buClr>
        <a:buFont typeface="Arial"/>
        <a:buChar char="•"/>
        <a:defRPr sz="2800" kern="1200">
          <a:solidFill>
            <a:srgbClr val="5F606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1B9"/>
        </a:buClr>
        <a:buFont typeface="Arial"/>
        <a:buChar char="•"/>
        <a:defRPr sz="2400" kern="1200">
          <a:solidFill>
            <a:srgbClr val="5F606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71B9"/>
        </a:buClr>
        <a:buFont typeface="Arial"/>
        <a:buChar char="•"/>
        <a:defRPr sz="2000" kern="1200">
          <a:solidFill>
            <a:srgbClr val="5F606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71B9"/>
        </a:buClr>
        <a:buFont typeface="Arial"/>
        <a:buChar char="•"/>
        <a:defRPr sz="2000" kern="1200">
          <a:solidFill>
            <a:srgbClr val="5F606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032C988-E9D4-6A49-B33F-124771329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Launch Blog on Friday, Feb 8</a:t>
            </a:r>
          </a:p>
          <a:p>
            <a:r>
              <a:rPr lang="en-US" dirty="0"/>
              <a:t>Launch Social Media – Feb 8</a:t>
            </a:r>
          </a:p>
          <a:p>
            <a:r>
              <a:rPr lang="en-US" dirty="0"/>
              <a:t>Launch HTML Mailer – Feb 8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2000" i="1" dirty="0"/>
              <a:t>*Launch with Shop the Look Sets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53491B-A097-3247-AB5F-77A3567B7C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Demand Generation</a:t>
            </a:r>
            <a:br>
              <a:rPr lang="en-US" dirty="0"/>
            </a:br>
            <a:r>
              <a:rPr lang="en-US" dirty="0"/>
              <a:t>Content Focused To Drive Traffic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6276F1-22BA-7141-8897-0D04E1C9D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D2776F-455D-EF49-A1C8-6BCA15872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D65FE-875F-7045-B8CF-9AC7F81A42B3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5" descr="A screenshot of a newspaper&#13;&#10;&#13;&#10;Description automatically generated">
            <a:extLst>
              <a:ext uri="{FF2B5EF4-FFF2-40B4-BE49-F238E27FC236}">
                <a16:creationId xmlns:a16="http://schemas.microsoft.com/office/drawing/2014/main" id="{FD1B8D50-78EC-E04E-B4BC-3FC6C11E15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9" y="0"/>
            <a:ext cx="3688901" cy="2632789"/>
          </a:xfrm>
          <a:prstGeom prst="rect">
            <a:avLst/>
          </a:prstGeom>
        </p:spPr>
      </p:pic>
      <p:pic>
        <p:nvPicPr>
          <p:cNvPr id="8" name="Picture 7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2965E141-1333-6642-9BF2-2967892761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277" y="2589713"/>
            <a:ext cx="3696873" cy="2715131"/>
          </a:xfrm>
          <a:prstGeom prst="rect">
            <a:avLst/>
          </a:prstGeom>
        </p:spPr>
      </p:pic>
      <p:pic>
        <p:nvPicPr>
          <p:cNvPr id="10" name="Picture 9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017B993C-650A-4747-A355-D6991E5C39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984" y="5205332"/>
            <a:ext cx="3657166" cy="156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857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190&quot;&gt;&lt;property id=&quot;20148&quot; value=&quot;5&quot;/&gt;&lt;property id=&quot;20300&quot; value=&quot;Slide 1 - &amp;quot;Kennet’s Growth Executive Best Practices Series&amp;quot;&quot;/&gt;&lt;property id=&quot;20307&quot; value=&quot;723&quot;/&gt;&lt;/object&gt;&lt;object type=&quot;3&quot; unique_id=&quot;10191&quot;&gt;&lt;property id=&quot;20148&quot; value=&quot;5&quot;/&gt;&lt;property id=&quot;20300&quot; value=&quot;Slide 2 - &amp;quot;Executive Summary&amp;quot;&quot;/&gt;&lt;property id=&quot;20307&quot; value=&quot;724&quot;/&gt;&lt;/object&gt;&lt;object type=&quot;3&quot; unique_id=&quot;10192&quot;&gt;&lt;property id=&quot;20148&quot; value=&quot;5&quot;/&gt;&lt;property id=&quot;20300&quot; value=&quot;Slide 3 - &amp;quot;Michael E. Donner&amp;#x0D;&amp;#x0A;SVP, Chief Marketing Officer, Conversica&amp;quot;&quot;/&gt;&lt;property id=&quot;20307&quot; value=&quot;725&quot;/&gt;&lt;/object&gt;&lt;object type=&quot;3&quot; unique_id=&quot;10193&quot;&gt;&lt;property id=&quot;20148&quot; value=&quot;5&quot;/&gt;&lt;property id=&quot;20300&quot; value=&quot;Slide 4 - &amp;quot;The Marketing Imperative&amp;quot;&quot;/&gt;&lt;property id=&quot;20307&quot; value=&quot;726&quot;/&gt;&lt;/object&gt;&lt;object type=&quot;3&quot; unique_id=&quot;10194&quot;&gt;&lt;property id=&quot;20148&quot; value=&quot;5&quot;/&gt;&lt;property id=&quot;20300&quot; value=&quot;Slide 5 - &amp;quot;Why Startups Ignore Marketing&amp;quot;&quot;/&gt;&lt;property id=&quot;20307&quot; value=&quot;727&quot;/&gt;&lt;/object&gt;&lt;object type=&quot;3&quot; unique_id=&quot;10195&quot;&gt;&lt;property id=&quot;20148&quot; value=&quot;5&quot;/&gt;&lt;property id=&quot;20300&quot; value=&quot;Slide 6 - &amp;quot;The Value of a Good Marketing Strategy&amp;quot;&quot;/&gt;&lt;property id=&quot;20307&quot; value=&quot;728&quot;/&gt;&lt;/object&gt;&lt;object type=&quot;3&quot; unique_id=&quot;10196&quot;&gt;&lt;property id=&quot;20148&quot; value=&quot;5&quot;/&gt;&lt;property id=&quot;20300&quot; value=&quot;Slide 7 - &amp;quot;What Do You Mean by Good Marketing&amp;quot;&quot;/&gt;&lt;property id=&quot;20307&quot; value=&quot;729&quot;/&gt;&lt;/object&gt;&lt;object type=&quot;3&quot; unique_id=&quot;10197&quot;&gt;&lt;property id=&quot;20148&quot; value=&quot;5&quot;/&gt;&lt;property id=&quot;20300&quot; value=&quot;Slide 8 - &amp;quot;A Robust Demand Generation Program Incorporates Multiple Tactics and Touch Points&amp;quot;&quot;/&gt;&lt;property id=&quot;20307&quot; value=&quot;730&quot;/&gt;&lt;/object&gt;&lt;object type=&quot;3&quot; unique_id=&quot;10198&quot;&gt;&lt;property id=&quot;20148&quot; value=&quot;5&quot;/&gt;&lt;property id=&quot;20300&quot; value=&quot;Slide 9 - &amp;quot;A Tale of Two Start-Ups&amp;quot;&quot;/&gt;&lt;property id=&quot;20307&quot; value=&quot;731&quot;/&gt;&lt;/object&gt;&lt;object type=&quot;3&quot; unique_id=&quot;10199&quot;&gt;&lt;property id=&quot;20148&quot; value=&quot;5&quot;/&gt;&lt;property id=&quot;20300&quot; value=&quot;Slide 10 - &amp;quot;Prolexic Was Established in the Marketplace, But Needed a Larger, More Predictable Pipeline&amp;quot;&quot;/&gt;&lt;property id=&quot;20307&quot; value=&quot;732&quot;/&gt;&lt;/object&gt;&lt;object type=&quot;3&quot; unique_id=&quot;10200&quot;&gt;&lt;property id=&quot;20148&quot; value=&quot;5&quot;/&gt;&lt;property id=&quot;20300&quot; value=&quot;Slide 14 - &amp;quot;Prolexic Focused Its Marketing Strategy on Integrated Demand Generation Campaigns with Thought Leadership at the C&quot;/&gt;&lt;property id=&quot;20307&quot; value=&quot;733&quot;/&gt;&lt;/object&gt;&lt;object type=&quot;3&quot; unique_id=&quot;10201&quot;&gt;&lt;property id=&quot;20148&quot; value=&quot;5&quot;/&gt;&lt;property id=&quot;20300&quot; value=&quot;Slide 15 - &amp;quot;During the Second Six Months, Lead Volume &amp;#x0D;&amp;#x0A;Nearly Tripled&amp;quot;&quot;/&gt;&lt;property id=&quot;20307&quot; value=&quot;734&quot;/&gt;&lt;/object&gt;&lt;object type=&quot;3&quot; unique_id=&quot;10202&quot;&gt;&lt;property id=&quot;20148&quot; value=&quot;5&quot;/&gt;&lt;property id=&quot;20300&quot; value=&quot;Slide 16 - &amp;quot;Prolexic Proved Marketing Can Be Measured&amp;quot;&quot;/&gt;&lt;property id=&quot;20307&quot; value=&quot;735&quot;/&gt;&lt;/object&gt;&lt;object type=&quot;3&quot; unique_id=&quot;10203&quot;&gt;&lt;property id=&quot;20148&quot; value=&quot;5&quot;/&gt;&lt;property id=&quot;20300&quot; value=&quot;Slide 18 - &amp;quot;Making Marketing Work for You&amp;quot;&quot;/&gt;&lt;property id=&quot;20307&quot; value=&quot;736&quot;/&gt;&lt;/object&gt;&lt;object type=&quot;3&quot; unique_id=&quot;10204&quot;&gt;&lt;property id=&quot;20148&quot; value=&quot;5&quot;/&gt;&lt;property id=&quot;20300&quot; value=&quot;Slide 20 - &amp;quot;The Four Key Ingredients for Success (continued)&amp;quot;&quot;/&gt;&lt;property id=&quot;20307&quot; value=&quot;737&quot;/&gt;&lt;/object&gt;&lt;object type=&quot;3&quot; unique_id=&quot;10205&quot;&gt;&lt;property id=&quot;20148&quot; value=&quot;5&quot;/&gt;&lt;property id=&quot;20300&quot; value=&quot;Slide 21 - &amp;quot;But Where Do I Start? &amp;#x0D;&amp;#x0A;A Three-Step Plan to Build Your Marketing Program&amp;quot;&quot;/&gt;&lt;property id=&quot;20307&quot; value=&quot;738&quot;/&gt;&lt;/object&gt;&lt;object type=&quot;3&quot; unique_id=&quot;10206&quot;&gt;&lt;property id=&quot;20148&quot; value=&quot;5&quot;/&gt;&lt;property id=&quot;20300&quot; value=&quot;Slide 24 - &amp;quot;Now You are Ready to Launch!&amp;quot;&quot;/&gt;&lt;property id=&quot;20307&quot; value=&quot;739&quot;/&gt;&lt;/object&gt;&lt;object type=&quot;3&quot; unique_id=&quot;10207&quot;&gt;&lt;property id=&quot;20148&quot; value=&quot;5&quot;/&gt;&lt;property id=&quot;20300&quot; value=&quot;Slide 25 - &amp;quot;A Demand Generation Engine Needs to be Connected by Core Messaging and a CRM&amp;quot;&quot;/&gt;&lt;property id=&quot;20307&quot; value=&quot;740&quot;/&gt;&lt;/object&gt;&lt;object type=&quot;3&quot; unique_id=&quot;10208&quot;&gt;&lt;property id=&quot;20148&quot; value=&quot;5&quot;/&gt;&lt;property id=&quot;20300&quot; value=&quot;Slide 26 - &amp;quot;Ensuring a Sustainable Model&amp;#x0D;&amp;#x0A;An Optimized and Integrated, Multi-Touch Approach&amp;quot;&quot;/&gt;&lt;property id=&quot;20307&quot; value=&quot;741&quot;/&gt;&lt;/object&gt;&lt;object type=&quot;3&quot; unique_id=&quot;10209&quot;&gt;&lt;property id=&quot;20148&quot; value=&quot;5&quot;/&gt;&lt;property id=&quot;20300&quot; value=&quot;Slide 27 - &amp;quot;Building the Infrastructure&amp;#x0D;&amp;#x0A;&amp;quot;&quot;/&gt;&lt;property id=&quot;20307&quot; value=&quot;742&quot;/&gt;&lt;/object&gt;&lt;object type=&quot;3&quot; unique_id=&quot;10210&quot;&gt;&lt;property id=&quot;20148&quot; value=&quot;5&quot;/&gt;&lt;property id=&quot;20300&quot; value=&quot;Slide 28 - &amp;quot;Critical Infrastructure Needs&amp;quot;&quot;/&gt;&lt;property id=&quot;20307&quot; value=&quot;743&quot;/&gt;&lt;/object&gt;&lt;object type=&quot;3&quot; unique_id=&quot;10211&quot;&gt;&lt;property id=&quot;20148&quot; value=&quot;5&quot;/&gt;&lt;property id=&quot;20300&quot; value=&quot;Slide 29 - &amp;quot;CMS:  Conversica Uses WordPress&amp;quot;&quot;/&gt;&lt;property id=&quot;20307&quot; value=&quot;744&quot;/&gt;&lt;/object&gt;&lt;object type=&quot;3&quot; unique_id=&quot;10212&quot;&gt;&lt;property id=&quot;20148&quot; value=&quot;5&quot;/&gt;&lt;property id=&quot;20300&quot; value=&quot;Slide 30 - &amp;quot;CRM System:  Conversica Uses Salesforce.com&amp;quot;&quot;/&gt;&lt;property id=&quot;20307&quot; value=&quot;745&quot;/&gt;&lt;/object&gt;&lt;object type=&quot;3&quot; unique_id=&quot;10213&quot;&gt;&lt;property id=&quot;20148&quot; value=&quot;5&quot;/&gt;&lt;property id=&quot;20300&quot; value=&quot;Slide 31 - &amp;quot;Marketing Automation:  Conversica Uses Pardot&amp;quot;&quot;/&gt;&lt;property id=&quot;20307&quot; value=&quot;746&quot;/&gt;&lt;/object&gt;&lt;object type=&quot;3&quot; unique_id=&quot;10214&quot;&gt;&lt;property id=&quot;20148&quot; value=&quot;5&quot;/&gt;&lt;property id=&quot;20300&quot; value=&quot;Slide 32 - &amp;quot;Press &amp;amp; Social Media:  Conversica Uses Meltwater&amp;quot;&quot;/&gt;&lt;property id=&quot;20307&quot; value=&quot;747&quot;/&gt;&lt;/object&gt;&lt;object type=&quot;3&quot; unique_id=&quot;10215&quot;&gt;&lt;property id=&quot;20148&quot; value=&quot;5&quot;/&gt;&lt;property id=&quot;20300&quot; value=&quot;Slide 33 - &amp;quot;Website Tracking and Analytics:  Prolexic Uses Google Analytics&amp;quot;&quot;/&gt;&lt;property id=&quot;20307&quot; value=&quot;748&quot;/&gt;&lt;/object&gt;&lt;object type=&quot;3&quot; unique_id=&quot;10216&quot;&gt;&lt;property id=&quot;20148&quot; value=&quot;5&quot;/&gt;&lt;property id=&quot;20300&quot; value=&quot;Slide 34 - &amp;quot;Content and Programs&amp;quot;&quot;/&gt;&lt;property id=&quot;20307&quot; value=&quot;749&quot;/&gt;&lt;/object&gt;&lt;object type=&quot;3&quot; unique_id=&quot;10219&quot;&gt;&lt;property id=&quot;20148&quot; value=&quot;5&quot;/&gt;&lt;property id=&quot;20300&quot; value=&quot;Slide 35 - &amp;quot;Building the Program&amp;#x0D;&amp;#x0A;Creating Integrated Campaigns&amp;quot;&quot;/&gt;&lt;property id=&quot;20307&quot; value=&quot;752&quot;/&gt;&lt;/object&gt;&lt;object type=&quot;3&quot; unique_id=&quot;10220&quot;&gt;&lt;property id=&quot;20148&quot; value=&quot;5&quot;/&gt;&lt;property id=&quot;20300&quot; value=&quot;Slide 37 - &amp;quot;Here’s an Example: Dreamforce ‘14 Crush Your Quarter Campaign&amp;quot;&quot;/&gt;&lt;property id=&quot;20307&quot; value=&quot;753&quot;/&gt;&lt;/object&gt;&lt;object type=&quot;3&quot; unique_id=&quot;10221&quot;&gt;&lt;property id=&quot;20148&quot; value=&quot;5&quot;/&gt;&lt;property id=&quot;20300&quot; value=&quot;Slide 45 - &amp;quot;An Example Demand Generation Campaign - Prolexic&amp;quot;&quot;/&gt;&lt;property id=&quot;20307&quot; value=&quot;754&quot;/&gt;&lt;/object&gt;&lt;object type=&quot;3&quot; unique_id=&quot;10223&quot;&gt;&lt;property id=&quot;20148&quot; value=&quot;5&quot;/&gt;&lt;property id=&quot;20300&quot; value=&quot;Slide 49 - &amp;quot;Social Media Should Be Integrated with Each Campaign&amp;quot;&quot;/&gt;&lt;property id=&quot;20307&quot; value=&quot;756&quot;/&gt;&lt;/object&gt;&lt;object type=&quot;3&quot; unique_id=&quot;10224&quot;&gt;&lt;property id=&quot;20148&quot; value=&quot;5&quot;/&gt;&lt;property id=&quot;20300&quot; value=&quot;Slide 50 - &amp;quot;Search Engine Optimization (SEO):  Time and Effort Well Spent, But Patience is Required&amp;quot;&quot;/&gt;&lt;property id=&quot;20307&quot; value=&quot;757&quot;/&gt;&lt;/object&gt;&lt;object type=&quot;3&quot; unique_id=&quot;10225&quot;&gt;&lt;property id=&quot;20148&quot; value=&quot;5&quot;/&gt;&lt;property id=&quot;20300&quot; value=&quot;Slide 51 - &amp;quot;Google AdWords Campaigns Are Very Effective When Implemented Well (Phase II)&amp;quot;&quot;/&gt;&lt;property id=&quot;20307&quot; value=&quot;758&quot;/&gt;&lt;/object&gt;&lt;object type=&quot;3&quot; unique_id=&quot;10228&quot;&gt;&lt;property id=&quot;20148&quot; value=&quot;5&quot;/&gt;&lt;property id=&quot;20300&quot; value=&quot;Slide 53 - &amp;quot;PR Efforts at Prolexic Resulted in Great Coverage&amp;quot;&quot;/&gt;&lt;property id=&quot;20307&quot; value=&quot;761&quot;/&gt;&lt;/object&gt;&lt;object type=&quot;3&quot; unique_id=&quot;10229&quot;&gt;&lt;property id=&quot;20148&quot; value=&quot;5&quot;/&gt;&lt;property id=&quot;20300&quot; value=&quot;Slide 55 - &amp;quot;Once You’ve Built Momentum, It’s Time to Start Working with Analysts (Influencing the Influencers)&amp;quot;&quot;/&gt;&lt;property id=&quot;20307&quot; value=&quot;762&quot;/&gt;&lt;/object&gt;&lt;object type=&quot;3&quot; unique_id=&quot;10231&quot;&gt;&lt;property id=&quot;20148&quot; value=&quot;5&quot;/&gt;&lt;property id=&quot;20300&quot; value=&quot;Slide 56 - &amp;quot;Processes and Analytics&amp;#x0D;&amp;#x0A;&amp;quot;&quot;/&gt;&lt;property id=&quot;20307&quot; value=&quot;764&quot;/&gt;&lt;/object&gt;&lt;object type=&quot;3&quot; unique_id=&quot;10235&quot;&gt;&lt;property id=&quot;20148&quot; value=&quot;5&quot;/&gt;&lt;property id=&quot;20300&quot; value=&quot;Slide 59 - &amp;quot;Create A Defined Strategy for Each Step of Sales Cycle&amp;quot;&quot;/&gt;&lt;property id=&quot;20307&quot; value=&quot;768&quot;/&gt;&lt;/object&gt;&lt;object type=&quot;3&quot; unique_id=&quot;10236&quot;&gt;&lt;property id=&quot;20148&quot; value=&quot;5&quot;/&gt;&lt;property id=&quot;20300&quot; value=&quot;Slide 60 - &amp;quot;An Example Campaign Process&amp;quot;&quot;/&gt;&lt;property id=&quot;20307&quot; value=&quot;769&quot;/&gt;&lt;/object&gt;&lt;object type=&quot;3&quot; unique_id=&quot;10238&quot;&gt;&lt;property id=&quot;20148&quot; value=&quot;5&quot;/&gt;&lt;property id=&quot;20300&quot; value=&quot;Slide 61 - &amp;quot;Tracking &amp;amp; Reporting&amp;quot;&quot;/&gt;&lt;property id=&quot;20307&quot; value=&quot;771&quot;/&gt;&lt;/object&gt;&lt;object type=&quot;3&quot; unique_id=&quot;10239&quot;&gt;&lt;property id=&quot;20148&quot; value=&quot;5&quot;/&gt;&lt;property id=&quot;20300&quot; value=&quot;Slide 62 - &amp;quot;Implement a Closed Loop System to Easily Calculate ROI &amp;quot;&quot;/&gt;&lt;property id=&quot;20307&quot; value=&quot;772&quot;/&gt;&lt;/object&gt;&lt;object type=&quot;3&quot; unique_id=&quot;10240&quot;&gt;&lt;property id=&quot;20148&quot; value=&quot;5&quot;/&gt;&lt;property id=&quot;20300&quot; value=&quot;Slide 63 - &amp;quot;Pay-per-Click Tracking &amp;quot;&quot;/&gt;&lt;property id=&quot;20307&quot; value=&quot;773&quot;/&gt;&lt;/object&gt;&lt;object type=&quot;3&quot; unique_id=&quot;10241&quot;&gt;&lt;property id=&quot;20148&quot; value=&quot;5&quot;/&gt;&lt;property id=&quot;20300&quot; value=&quot;Slide 64 - &amp;quot;Retailer Case Study at Prolexic&amp;quot;&quot;/&gt;&lt;property id=&quot;20307&quot; value=&quot;774&quot;/&gt;&lt;/object&gt;&lt;object type=&quot;3&quot; unique_id=&quot;10242&quot;&gt;&lt;property id=&quot;20148&quot; value=&quot;5&quot;/&gt;&lt;property id=&quot;20300&quot; value=&quot;Slide 65 - &amp;quot;Retailer Case Study&amp;quot;&quot;/&gt;&lt;property id=&quot;20307&quot; value=&quot;775&quot;/&gt;&lt;/object&gt;&lt;object type=&quot;3&quot; unique_id=&quot;10243&quot;&gt;&lt;property id=&quot;20148&quot; value=&quot;5&quot;/&gt;&lt;property id=&quot;20300&quot; value=&quot;Slide 66 - &amp;quot;A Fully Streamlined and Integrated Model&amp;quot;&quot;/&gt;&lt;property id=&quot;20307&quot; value=&quot;776&quot;/&gt;&lt;/object&gt;&lt;object type=&quot;3&quot; unique_id=&quot;10244&quot;&gt;&lt;property id=&quot;20148&quot; value=&quot;5&quot;/&gt;&lt;property id=&quot;20300&quot; value=&quot;Slide 67 - &amp;quot;Michael E. Donner&amp;#x0D;&amp;#x0A;+1 (561) 542 7930&amp;#x0D;&amp;#x0A;LinkedIn:  michaeledonner&amp;quot;&quot;/&gt;&lt;property id=&quot;20307&quot; value=&quot;777&quot;/&gt;&lt;/object&gt;&lt;object type=&quot;3&quot; unique_id=&quot;11117&quot;&gt;&lt;property id=&quot;20148&quot; value=&quot;5&quot;/&gt;&lt;property id=&quot;20300&quot; value=&quot;Slide 11 - &amp;quot;Conversica Was Largely Unknown, Needed to Relaunch Its Brand and Create Demand for a New Product Category&amp;quot;&quot;/&gt;&lt;property id=&quot;20307&quot; value=&quot;778&quot;/&gt;&lt;/object&gt;&lt;object type=&quot;3&quot; unique_id=&quot;11118&quot;&gt;&lt;property id=&quot;20148&quot; value=&quot;5&quot;/&gt;&lt;property id=&quot;20300&quot; value=&quot;Slide 12 - &amp;quot;Here’s What They Accomplished in Six Months or Less!&amp;quot;&quot;/&gt;&lt;property id=&quot;20307&quot; value=&quot;781&quot;/&gt;&lt;/object&gt;&lt;object type=&quot;3&quot; unique_id=&quot;11119&quot;&gt;&lt;property id=&quot;20148&quot; value=&quot;5&quot;/&gt;&lt;property id=&quot;20300&quot; value=&quot;Slide 17 - &amp;quot;Conversica Reinvented Itself and Relaunched the Brand in Less Than Six Months&amp;quot;&quot;/&gt;&lt;property id=&quot;20307&quot; value=&quot;779&quot;/&gt;&lt;/object&gt;&lt;object type=&quot;3&quot; unique_id=&quot;11120&quot;&gt;&lt;property id=&quot;20148&quot; value=&quot;5&quot;/&gt;&lt;property id=&quot;20300&quot; value=&quot;Slide 19 - &amp;quot;The Four Key Ingredients for Success&amp;quot;&quot;/&gt;&lt;property id=&quot;20307&quot; value=&quot;782&quot;/&gt;&lt;/object&gt;&lt;object type=&quot;3&quot; unique_id=&quot;11121&quot;&gt;&lt;property id=&quot;20148&quot; value=&quot;5&quot;/&gt;&lt;property id=&quot;20300&quot; value=&quot;Slide 22 - &amp;quot;But Where Do I Start? A Three-Step Plan to Build Your Marketing Program&amp;quot;&quot;/&gt;&lt;property id=&quot;20307&quot; value=&quot;783&quot;/&gt;&lt;/object&gt;&lt;object type=&quot;3&quot; unique_id=&quot;11122&quot;&gt;&lt;property id=&quot;20148&quot; value=&quot;5&quot;/&gt;&lt;property id=&quot;20300&quot; value=&quot;Slide 23 - &amp;quot;But Where Do I Start? A Three-Step Plan to Build Your Marketing Program&amp;quot;&quot;/&gt;&lt;property id=&quot;20307&quot; value=&quot;784&quot;/&gt;&lt;/object&gt;&lt;object type=&quot;3&quot; unique_id=&quot;11753&quot;&gt;&lt;property id=&quot;20148&quot; value=&quot;5&quot;/&gt;&lt;property id=&quot;20300&quot; value=&quot;Slide 36 - &amp;quot;Typical Campaign Components&amp;quot;&quot;/&gt;&lt;property id=&quot;20307&quot; value=&quot;786&quot;/&gt;&lt;/object&gt;&lt;object type=&quot;3&quot; unique_id=&quot;12380&quot;&gt;&lt;property id=&quot;20148&quot; value=&quot;5&quot;/&gt;&lt;property id=&quot;20300&quot; value=&quot;Slide 46 - &amp;quot;Branding and Corporate Identity Should Reinforce Your Messaging&amp;quot;&quot;/&gt;&lt;property id=&quot;20307&quot; value=&quot;787&quot;/&gt;&lt;/object&gt;&lt;object type=&quot;3&quot; unique_id=&quot;12381&quot;&gt;&lt;property id=&quot;20148&quot; value=&quot;5&quot;/&gt;&lt;property id=&quot;20300&quot; value=&quot;Slide 47 - &amp;quot;Collateral Tells Your Story and Supports Your Messaging&amp;quot;&quot;/&gt;&lt;property id=&quot;20307&quot; value=&quot;788&quot;/&gt;&lt;/object&gt;&lt;object type=&quot;3&quot; unique_id=&quot;12382&quot;&gt;&lt;property id=&quot;20148&quot; value=&quot;5&quot;/&gt;&lt;property id=&quot;20300&quot; value=&quot;Slide 52 - &amp;quot;Press Releases Get the Word Out to Journalists and Analysts, Create Buzz and Build SEO Value (Bernard is updating)&quot;/&gt;&lt;property id=&quot;20307&quot; value=&quot;789&quot;/&gt;&lt;/object&gt;&lt;object type=&quot;3&quot; unique_id=&quot;12383&quot;&gt;&lt;property id=&quot;20148&quot; value=&quot;5&quot;/&gt;&lt;property id=&quot;20300&quot; value=&quot;Slide 54 - &amp;quot;In the First Few Weeks Since the Conversica Launch, We’ve Already Picked Up Coverage&amp;quot;&quot;/&gt;&lt;property id=&quot;20307&quot; value=&quot;790&quot;/&gt;&lt;/object&gt;&lt;object type=&quot;3&quot; unique_id=&quot;12768&quot;&gt;&lt;property id=&quot;20148&quot; value=&quot;5&quot;/&gt;&lt;property id=&quot;20300&quot; value=&quot;Slide 48 - &amp;quot;Newsletter and Website Ads Help Expand Your Reach&amp;quot;&quot;/&gt;&lt;property id=&quot;20307&quot; value=&quot;791&quot;/&gt;&lt;/object&gt;&lt;object type=&quot;3&quot; unique_id=&quot;12769&quot;&gt;&lt;property id=&quot;20148&quot; value=&quot;5&quot;/&gt;&lt;property id=&quot;20300&quot; value=&quot;Slide 57 - &amp;quot;Lead Flow&amp;quot;&quot;/&gt;&lt;property id=&quot;20307&quot; value=&quot;792&quot;/&gt;&lt;/object&gt;&lt;object type=&quot;3&quot; unique_id=&quot;12770&quot;&gt;&lt;property id=&quot;20148&quot; value=&quot;5&quot;/&gt;&lt;property id=&quot;20300&quot; value=&quot;Slide 58 - &amp;quot;Call Center Attempts to Contact Lead and Do Initial Qualification for Sales&amp;quot;&quot;/&gt;&lt;property id=&quot;20307&quot; value=&quot;793&quot;/&gt;&lt;/object&gt;&lt;object type=&quot;3&quot; unique_id=&quot;13706&quot;&gt;&lt;property id=&quot;20148&quot; value=&quot;5&quot;/&gt;&lt;property id=&quot;20300&quot; value=&quot;Slide 13 - &amp;quot;First, We Put Together Our Core Team&amp;quot;&quot;/&gt;&lt;property id=&quot;20307&quot; value=&quot;794&quot;/&gt;&lt;/object&gt;&lt;object type=&quot;3&quot; unique_id=&quot;14148&quot;&gt;&lt;property id=&quot;20148&quot; value=&quot;5&quot;/&gt;&lt;property id=&quot;20300&quot; value=&quot;Slide 38 - &amp;quot;Building Buzz Quickly and Breaking Into Crowded Markets&amp;quot;&quot;/&gt;&lt;property id=&quot;20307&quot; value=&quot;795&quot;/&gt;&lt;/object&gt;&lt;object type=&quot;3&quot; unique_id=&quot;14403&quot;&gt;&lt;property id=&quot;20148&quot; value=&quot;5&quot;/&gt;&lt;property id=&quot;20300&quot; value=&quot;Slide 39 - &amp;quot;But We Didn’t Stop There! &amp;quot;&quot;/&gt;&lt;property id=&quot;20307&quot; value=&quot;796&quot;/&gt;&lt;/object&gt;&lt;object type=&quot;3&quot; unique_id=&quot;14596&quot;&gt;&lt;property id=&quot;20148&quot; value=&quot;5&quot;/&gt;&lt;property id=&quot;20300&quot; value=&quot;Slide 40 - &amp;quot;You Have to Be Aggressive to Break Through the Noise&amp;quot;&quot;/&gt;&lt;property id=&quot;20307&quot; value=&quot;797&quot;/&gt;&lt;/object&gt;&lt;object type=&quot;3&quot; unique_id=&quot;14922&quot;&gt;&lt;property id=&quot;20148&quot; value=&quot;5&quot;/&gt;&lt;property id=&quot;20300&quot; value=&quot;Slide 41 - &amp;quot;Targeting Salesforce.com Users and Administrators&amp;quot;&quot;/&gt;&lt;property id=&quot;20307&quot; value=&quot;798&quot;/&gt;&lt;/object&gt;&lt;object type=&quot;3&quot; unique_id=&quot;15319&quot;&gt;&lt;property id=&quot;20148&quot; value=&quot;5&quot;/&gt;&lt;property id=&quot;20300&quot; value=&quot;Slide 42 - &amp;quot;Targeting Salesforce AEs and Partners&amp;quot;&quot;/&gt;&lt;property id=&quot;20307&quot; value=&quot;801&quot;/&gt;&lt;/object&gt;&lt;object type=&quot;3&quot; unique_id=&quot;15320&quot;&gt;&lt;property id=&quot;20148&quot; value=&quot;5&quot;/&gt;&lt;property id=&quot;20300&quot; value=&quot;Slide 43 - &amp;quot;Targeting User Group Leaders&amp;quot;&quot;/&gt;&lt;property id=&quot;20307&quot; value=&quot;799&quot;/&gt;&lt;/object&gt;&lt;object type=&quot;3&quot; unique_id=&quot;15321&quot;&gt;&lt;property id=&quot;20148&quot; value=&quot;5&quot;/&gt;&lt;property id=&quot;20300&quot; value=&quot;Slide 44 - &amp;quot;Bringing It All Together at Dreamforce ‘14&amp;quot;&quot;/&gt;&lt;property id=&quot;20307&quot; value=&quot;80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onversic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AVA Theme</Template>
  <TotalTime>33620</TotalTime>
  <Words>36</Words>
  <Application>Microsoft Macintosh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Conversica</vt:lpstr>
      <vt:lpstr>Demand Generation Content Focused To Drive Traffic</vt:lpstr>
    </vt:vector>
  </TitlesOfParts>
  <Company>Conversica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Conversica</dc:title>
  <dc:creator>Elizabeth</dc:creator>
  <cp:lastModifiedBy>12040</cp:lastModifiedBy>
  <cp:revision>1363</cp:revision>
  <cp:lastPrinted>2014-10-09T16:40:41Z</cp:lastPrinted>
  <dcterms:created xsi:type="dcterms:W3CDTF">2013-06-24T17:47:05Z</dcterms:created>
  <dcterms:modified xsi:type="dcterms:W3CDTF">2020-12-17T23:37:32Z</dcterms:modified>
</cp:coreProperties>
</file>