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5"/>
  </p:sldMasterIdLst>
  <p:notesMasterIdLst>
    <p:notesMasterId r:id="rId17"/>
  </p:notesMasterIdLst>
  <p:sldIdLst>
    <p:sldId id="427" r:id="rId6"/>
    <p:sldId id="428" r:id="rId7"/>
    <p:sldId id="1691" r:id="rId8"/>
    <p:sldId id="1698" r:id="rId9"/>
    <p:sldId id="1699" r:id="rId10"/>
    <p:sldId id="1476" r:id="rId11"/>
    <p:sldId id="1704" r:id="rId12"/>
    <p:sldId id="1708" r:id="rId13"/>
    <p:sldId id="1706" r:id="rId14"/>
    <p:sldId id="1707" r:id="rId15"/>
    <p:sldId id="5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2AAAD"/>
    <a:srgbClr val="0033A0"/>
    <a:srgbClr val="3B09B7"/>
    <a:srgbClr val="3B259B"/>
    <a:srgbClr val="009900"/>
    <a:srgbClr val="22864D"/>
    <a:srgbClr val="A8E4D8"/>
    <a:srgbClr val="238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96D20E-FDE7-4FEB-9FB5-3AE921380C1C}" v="59" dt="2021-09-14T20:30:23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24" autoAdjust="0"/>
    <p:restoredTop sz="95833"/>
  </p:normalViewPr>
  <p:slideViewPr>
    <p:cSldViewPr snapToGrid="0">
      <p:cViewPr varScale="1">
        <p:scale>
          <a:sx n="106" d="100"/>
          <a:sy n="106" d="100"/>
        </p:scale>
        <p:origin x="126" y="10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84759-F198-3A42-843C-EAAE272829F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C48C8-0745-784D-94EF-2404FF1C9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634FA-B1D8-3B4B-B51F-D8FB670E92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5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 to give a brief update on expenses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C48C8-0745-784D-94EF-2404FF1C9B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4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C48C8-0745-784D-94EF-2404FF1C9B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9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7847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7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7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5547005"/>
            <a:ext cx="4482548" cy="28806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1600" spc="-70" baseline="0">
                <a:solidFill>
                  <a:schemeClr val="bg1">
                    <a:lumMod val="85000"/>
                  </a:schemeClr>
                </a:solidFill>
                <a:latin typeface="HUGE Avant Garde" charset="0"/>
                <a:ea typeface="HUGE Avant Garde" charset="0"/>
                <a:cs typeface="HUGE Avant Garde" charset="0"/>
              </a:defRPr>
            </a:lvl1pPr>
          </a:lstStyle>
          <a:p>
            <a:pPr lvl="0"/>
            <a:r>
              <a:rPr lang="en-US"/>
              <a:t>Presentation title goes here.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5850801"/>
            <a:ext cx="4482548" cy="189481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1200" spc="-70" baseline="0">
                <a:solidFill>
                  <a:srgbClr val="FF0000"/>
                </a:solidFill>
                <a:latin typeface="Copernicus Book" charset="0"/>
                <a:ea typeface="Copernicus Book" charset="0"/>
                <a:cs typeface="Copernicus Book" charset="0"/>
              </a:defRPr>
            </a:lvl1pPr>
          </a:lstStyle>
          <a:p>
            <a:pPr lvl="0"/>
            <a:r>
              <a:rPr lang="en-US" dirty="0"/>
              <a:t>Month Day, 2017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08552" y="2709719"/>
            <a:ext cx="9882554" cy="323582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0" b="1" i="0" spc="-1600" baseline="0" dirty="0">
                <a:solidFill>
                  <a:srgbClr val="FF0000"/>
                </a:solidFill>
                <a:latin typeface="Abadi MT Condensed Extra Bold" panose="020B0306030101010103" pitchFamily="34" charset="77"/>
                <a:ea typeface="HUGE Avant Garde" charset="0"/>
                <a:cs typeface="HUGE Avant Garde" charset="0"/>
              </a:rPr>
              <a:t>Thanks</a:t>
            </a:r>
            <a:r>
              <a:rPr lang="en-US" sz="25000" b="1" i="0" spc="-2500" dirty="0">
                <a:solidFill>
                  <a:srgbClr val="FF0000"/>
                </a:solidFill>
                <a:latin typeface="Abadi MT Condensed Extra Bold" panose="020B0306030101010103" pitchFamily="34" charset="77"/>
                <a:ea typeface="HUGE Avant Garde" charset="0"/>
                <a:cs typeface="HUGE Avant Garde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976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77200" y="712055"/>
            <a:ext cx="3259015" cy="1655762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 b="0" i="0" spc="-100" baseline="0">
                <a:latin typeface="Abadi MT Condensed Light" panose="020B0306030101010103" pitchFamily="34" charset="77"/>
                <a:ea typeface="Copernicus Book" charset="0"/>
                <a:cs typeface="Abadi MT Condensed Light" panose="020B03060301010101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List item.</a:t>
            </a:r>
          </a:p>
          <a:p>
            <a:r>
              <a:rPr lang="en-US" dirty="0"/>
              <a:t>Another list item.</a:t>
            </a:r>
          </a:p>
          <a:p>
            <a:r>
              <a:rPr lang="en-US" dirty="0"/>
              <a:t>List item.</a:t>
            </a:r>
          </a:p>
          <a:p>
            <a:r>
              <a:rPr lang="en-US" dirty="0"/>
              <a:t>Another list item.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00614" y="4473618"/>
            <a:ext cx="371556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i="0" spc="-600" baseline="0" dirty="0">
                <a:solidFill>
                  <a:srgbClr val="FF0000"/>
                </a:solidFill>
                <a:latin typeface="Abadi MT Condensed Extra Bold" panose="020B0306030101010103" pitchFamily="34" charset="77"/>
                <a:ea typeface="HUGE Avant Garde" charset="0"/>
                <a:cs typeface="HUGE Avant Garde" charset="0"/>
              </a:rPr>
              <a:t>Agenda.</a:t>
            </a:r>
          </a:p>
        </p:txBody>
      </p:sp>
    </p:spTree>
    <p:extLst>
      <p:ext uri="{BB962C8B-B14F-4D97-AF65-F5344CB8AC3E}">
        <p14:creationId xmlns:p14="http://schemas.microsoft.com/office/powerpoint/2010/main" val="353233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l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60400" y="5547005"/>
            <a:ext cx="4482548" cy="288068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1600" b="1" i="0" spc="-70" baseline="0">
                <a:solidFill>
                  <a:schemeClr val="bg1">
                    <a:lumMod val="75000"/>
                  </a:schemeClr>
                </a:solidFill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defRPr>
            </a:lvl1pPr>
          </a:lstStyle>
          <a:p>
            <a:pPr lvl="0"/>
            <a:r>
              <a:rPr lang="en-US" dirty="0"/>
              <a:t>Presentation title goes here.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400" y="5931770"/>
            <a:ext cx="4482548" cy="189481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1400" b="0" i="0" spc="-70" baseline="0">
                <a:solidFill>
                  <a:schemeClr val="bg1"/>
                </a:solidFill>
                <a:latin typeface="Abadi MT Condensed Light" panose="020B0306030101010103" pitchFamily="34" charset="77"/>
                <a:ea typeface="Copernicus Book" charset="0"/>
                <a:cs typeface="Abadi MT Condensed Light" panose="020B0306030101010103" pitchFamily="34" charset="77"/>
              </a:defRPr>
            </a:lvl1pPr>
          </a:lstStyle>
          <a:p>
            <a:pPr lvl="0"/>
            <a:r>
              <a:rPr lang="en-US" dirty="0"/>
              <a:t>Month Day, 2017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9145" y="3677479"/>
            <a:ext cx="10833652" cy="171930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13200" b="1" i="0" spc="-700" baseline="0">
                <a:solidFill>
                  <a:schemeClr val="bg1">
                    <a:lumMod val="75000"/>
                  </a:schemeClr>
                </a:solidFill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defRPr>
            </a:lvl1pPr>
          </a:lstStyle>
          <a:p>
            <a:pPr lvl="0"/>
            <a:r>
              <a:rPr lang="en-US" dirty="0"/>
              <a:t>Client name.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06906" y="1099476"/>
            <a:ext cx="599549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0" b="1" i="0" spc="-700" baseline="0" dirty="0">
                <a:solidFill>
                  <a:srgbClr val="FF0000"/>
                </a:solidFill>
                <a:latin typeface="Abadi MT Condensed Extra Bold" panose="020B0306030101010103" pitchFamily="34" charset="77"/>
                <a:ea typeface="HUGE Avant Garde" charset="0"/>
                <a:cs typeface="HUGE Avant Garde" charset="0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2399811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1F39-E183-054F-AC45-9F225F32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3" y="2766218"/>
            <a:ext cx="10515600" cy="1325563"/>
          </a:xfrm>
        </p:spPr>
        <p:txBody>
          <a:bodyPr/>
          <a:lstStyle>
            <a:lvl1pPr>
              <a:defRPr b="1" i="0">
                <a:solidFill>
                  <a:srgbClr val="FF0000"/>
                </a:solidFill>
                <a:latin typeface="Abadi MT Condensed Extra Bold" panose="020B03060301010101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346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ad Data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2186354" cy="291367"/>
          </a:xfrm>
        </p:spPr>
        <p:txBody>
          <a:bodyPr lIns="0" tIns="0" rIns="0" bIns="0">
            <a:normAutofit/>
          </a:bodyPr>
          <a:lstStyle>
            <a:lvl1pPr>
              <a:defRPr sz="1400" spc="-30" baseline="0">
                <a:solidFill>
                  <a:srgbClr val="FF0000"/>
                </a:solidFill>
                <a:latin typeface="HUGE Avant Garde" charset="0"/>
                <a:ea typeface="HUGE Avant Garde" charset="0"/>
                <a:cs typeface="HUGE Avant Garde" charset="0"/>
              </a:defRPr>
            </a:lvl1pPr>
          </a:lstStyle>
          <a:p>
            <a:r>
              <a:rPr lang="en-US" dirty="0"/>
              <a:t>Required eyebrow.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901609" y="457200"/>
            <a:ext cx="3538330" cy="1812614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70000"/>
              </a:lnSpc>
              <a:buFont typeface="+mj-lt"/>
              <a:buNone/>
              <a:defRPr sz="8000" spc="-400" baseline="0">
                <a:solidFill>
                  <a:srgbClr val="FF0000"/>
                </a:solidFill>
                <a:latin typeface="HUGE Avant Garde" charset="0"/>
                <a:ea typeface="HUGE Avant Garde" charset="0"/>
                <a:cs typeface="HUGE Avant Garde" charset="0"/>
              </a:defRPr>
            </a:lvl1pPr>
          </a:lstStyle>
          <a:p>
            <a:pPr lvl="0"/>
            <a:r>
              <a:rPr lang="en-US" dirty="0"/>
              <a:t>58%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901608" y="2269814"/>
            <a:ext cx="3538331" cy="858459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30000"/>
              </a:lnSpc>
              <a:buFont typeface="+mj-lt"/>
              <a:buNone/>
              <a:defRPr sz="1050" spc="-50" baseline="0">
                <a:solidFill>
                  <a:srgbClr val="FF0000"/>
                </a:solidFill>
                <a:latin typeface="Copernicus Book" charset="0"/>
                <a:ea typeface="Copernicus Book" charset="0"/>
                <a:cs typeface="Copernicus Book" charset="0"/>
              </a:defRPr>
            </a:lvl1pPr>
          </a:lstStyle>
          <a:p>
            <a:pPr lvl="0"/>
            <a:r>
              <a:rPr lang="en-US" dirty="0"/>
              <a:t>Echo park try-hard trust.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901609" y="3419062"/>
            <a:ext cx="3538330" cy="1812614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70000"/>
              </a:lnSpc>
              <a:buFont typeface="+mj-lt"/>
              <a:buNone/>
              <a:defRPr sz="8000" spc="-400" baseline="0">
                <a:solidFill>
                  <a:srgbClr val="FF0000"/>
                </a:solidFill>
                <a:latin typeface="HUGE Avant Garde" charset="0"/>
                <a:ea typeface="HUGE Avant Garde" charset="0"/>
                <a:cs typeface="HUGE Avant Garde" charset="0"/>
              </a:defRPr>
            </a:lvl1pPr>
          </a:lstStyle>
          <a:p>
            <a:pPr lvl="0"/>
            <a:r>
              <a:rPr lang="en-US" dirty="0"/>
              <a:t>35%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901608" y="5231676"/>
            <a:ext cx="3538331" cy="858459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30000"/>
              </a:lnSpc>
              <a:buFont typeface="+mj-lt"/>
              <a:buNone/>
              <a:defRPr sz="1050" spc="-50" baseline="0">
                <a:solidFill>
                  <a:srgbClr val="FF0000"/>
                </a:solidFill>
                <a:latin typeface="Copernicus Book" charset="0"/>
                <a:ea typeface="Copernicus Book" charset="0"/>
                <a:cs typeface="Copernicus Book" charset="0"/>
              </a:defRPr>
            </a:lvl1pPr>
          </a:lstStyle>
          <a:p>
            <a:pPr lvl="0"/>
            <a:r>
              <a:rPr lang="en-US" dirty="0"/>
              <a:t>Echo park try-hard trust fund.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303643" y="457200"/>
            <a:ext cx="3538330" cy="1812614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70000"/>
              </a:lnSpc>
              <a:buFont typeface="+mj-lt"/>
              <a:buNone/>
              <a:defRPr sz="8000" spc="-400" baseline="0">
                <a:solidFill>
                  <a:srgbClr val="FF0000"/>
                </a:solidFill>
                <a:latin typeface="HUGE Avant Garde" charset="0"/>
                <a:ea typeface="HUGE Avant Garde" charset="0"/>
                <a:cs typeface="HUGE Avant Garde" charset="0"/>
              </a:defRPr>
            </a:lvl1pPr>
          </a:lstStyle>
          <a:p>
            <a:pPr lvl="0"/>
            <a:r>
              <a:rPr lang="en-US" dirty="0"/>
              <a:t>65%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303642" y="2269814"/>
            <a:ext cx="3538331" cy="858459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30000"/>
              </a:lnSpc>
              <a:buFont typeface="+mj-lt"/>
              <a:buNone/>
              <a:defRPr sz="1400" spc="-50" baseline="0">
                <a:solidFill>
                  <a:srgbClr val="FF0000"/>
                </a:solidFill>
                <a:latin typeface="Copernicus Book" charset="0"/>
                <a:ea typeface="Copernicus Book" charset="0"/>
                <a:cs typeface="Copernicus Book" charset="0"/>
              </a:defRPr>
            </a:lvl1pPr>
          </a:lstStyle>
          <a:p>
            <a:pPr lvl="0"/>
            <a:r>
              <a:rPr lang="en-US" dirty="0"/>
              <a:t>Echo park try-hard trust.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303643" y="3419062"/>
            <a:ext cx="3538330" cy="1812614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70000"/>
              </a:lnSpc>
              <a:buFont typeface="+mj-lt"/>
              <a:buNone/>
              <a:defRPr sz="8000" spc="-400" baseline="0">
                <a:solidFill>
                  <a:srgbClr val="FF0000"/>
                </a:solidFill>
                <a:latin typeface="HUGE Avant Garde" charset="0"/>
                <a:ea typeface="HUGE Avant Garde" charset="0"/>
                <a:cs typeface="HUGE Avant Garde" charset="0"/>
              </a:defRPr>
            </a:lvl1pPr>
          </a:lstStyle>
          <a:p>
            <a:pPr lvl="0"/>
            <a:r>
              <a:rPr lang="en-US" dirty="0"/>
              <a:t>47%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303642" y="5231676"/>
            <a:ext cx="3538331" cy="858459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30000"/>
              </a:lnSpc>
              <a:buFont typeface="+mj-lt"/>
              <a:buNone/>
              <a:defRPr sz="1050" spc="-50" baseline="0">
                <a:solidFill>
                  <a:srgbClr val="FF0000"/>
                </a:solidFill>
                <a:latin typeface="Copernicus Book" charset="0"/>
                <a:ea typeface="Copernicus Book" charset="0"/>
                <a:cs typeface="Copernicus Book" charset="0"/>
              </a:defRPr>
            </a:lvl1pPr>
          </a:lstStyle>
          <a:p>
            <a:pPr lvl="0"/>
            <a:r>
              <a:rPr lang="en-US" dirty="0"/>
              <a:t>Echo park try-hard trust fund.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85800" y="859055"/>
            <a:ext cx="911469" cy="0"/>
          </a:xfrm>
          <a:prstGeom prst="line">
            <a:avLst/>
          </a:prstGeom>
          <a:ln w="38100">
            <a:solidFill>
              <a:srgbClr val="EB1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60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3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733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1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8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1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B1ADAD8-55C6-423A-A36E-6E42457EE1F4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EAEFEBD-A759-4726-88A0-FE7590F3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4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9" r:id="rId12"/>
    <p:sldLayoutId id="2147483843" r:id="rId13"/>
    <p:sldLayoutId id="2147483667" r:id="rId14"/>
    <p:sldLayoutId id="2147483695" r:id="rId15"/>
    <p:sldLayoutId id="214748369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hyperlink" Target="https://rb.gy/pdzb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southforsythptso.com/sponsorship" TargetMode="External"/><Relationship Id="rId5" Type="http://schemas.openxmlformats.org/officeDocument/2006/relationships/hyperlink" Target="mailto:ptsosouthforsyth@gmail.com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F77A45-92C3-FC41-269B-DD6B2CFB9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002" y="4927600"/>
            <a:ext cx="9144000" cy="1447208"/>
          </a:xfrm>
        </p:spPr>
        <p:txBody>
          <a:bodyPr>
            <a:noAutofit/>
          </a:bodyPr>
          <a:lstStyle/>
          <a:p>
            <a:pPr algn="ctr"/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General Meeting 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September 12, 2023</a:t>
            </a:r>
          </a:p>
        </p:txBody>
      </p:sp>
      <p:pic>
        <p:nvPicPr>
          <p:cNvPr id="10" name="Picture 9" descr="A blue circle with black letters and a black text&#10;&#10;Description automatically generated">
            <a:extLst>
              <a:ext uri="{FF2B5EF4-FFF2-40B4-BE49-F238E27FC236}">
                <a16:creationId xmlns:a16="http://schemas.microsoft.com/office/drawing/2014/main" id="{3A3555F1-280B-F482-738E-7A5FBDE58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89" y="1326941"/>
            <a:ext cx="3391787" cy="3391787"/>
          </a:xfrm>
          <a:prstGeom prst="rect">
            <a:avLst/>
          </a:prstGeom>
        </p:spPr>
      </p:pic>
      <p:sp>
        <p:nvSpPr>
          <p:cNvPr id="30" name="Title 7">
            <a:extLst>
              <a:ext uri="{FF2B5EF4-FFF2-40B4-BE49-F238E27FC236}">
                <a16:creationId xmlns:a16="http://schemas.microsoft.com/office/drawing/2014/main" id="{6C50D097-C595-7BD4-5C99-31ADB5E13C69}"/>
              </a:ext>
            </a:extLst>
          </p:cNvPr>
          <p:cNvSpPr txBox="1">
            <a:spLocks/>
          </p:cNvSpPr>
          <p:nvPr/>
        </p:nvSpPr>
        <p:spPr>
          <a:xfrm>
            <a:off x="1380762" y="176025"/>
            <a:ext cx="9144000" cy="1046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Welcome to </a:t>
            </a:r>
          </a:p>
        </p:txBody>
      </p:sp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862188-3B5E-0F05-8AE6-D03AD1022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6640" y="917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1"/>
    </mc:Choice>
    <mc:Fallback xmlns="">
      <p:transition spd="slow" advTm="1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y Questions?">
            <a:extLst>
              <a:ext uri="{FF2B5EF4-FFF2-40B4-BE49-F238E27FC236}">
                <a16:creationId xmlns:a16="http://schemas.microsoft.com/office/drawing/2014/main" id="{1AC895F3-83BD-B603-6201-0E310E56C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745" y="1466629"/>
            <a:ext cx="6362700" cy="32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990478-3BBF-9DBB-DA21-22CBFABE6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8655" y="857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5"/>
    </mc:Choice>
    <mc:Fallback xmlns="">
      <p:transition spd="slow" advTm="1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91DB04-BBE8-B016-097C-3E0D60BB094D}"/>
              </a:ext>
            </a:extLst>
          </p:cNvPr>
          <p:cNvSpPr/>
          <p:nvPr/>
        </p:nvSpPr>
        <p:spPr>
          <a:xfrm>
            <a:off x="-360219" y="3971635"/>
            <a:ext cx="11924106" cy="6116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THANK YOU FOR YOUR SUPPORT! </a:t>
            </a:r>
          </a:p>
        </p:txBody>
      </p:sp>
      <p:pic>
        <p:nvPicPr>
          <p:cNvPr id="8" name="Picture 7" descr="A blue circle with black letters and a black text&#10;&#10;Description automatically generated">
            <a:extLst>
              <a:ext uri="{FF2B5EF4-FFF2-40B4-BE49-F238E27FC236}">
                <a16:creationId xmlns:a16="http://schemas.microsoft.com/office/drawing/2014/main" id="{5E3B90A0-302C-279C-F19E-1A9AAA68D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94" y="475482"/>
            <a:ext cx="2953518" cy="295351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740925-39D2-807E-DC8A-08C182E1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153" y="5069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1"/>
    </mc:Choice>
    <mc:Fallback xmlns="">
      <p:transition spd="slow" advTm="1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sz="half" idx="4294967295"/>
          </p:nvPr>
        </p:nvSpPr>
        <p:spPr>
          <a:xfrm>
            <a:off x="5642285" y="377825"/>
            <a:ext cx="5067300" cy="6102350"/>
          </a:xfrm>
          <a:solidFill>
            <a:srgbClr val="A2AAAD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Agenda </a:t>
            </a:r>
          </a:p>
          <a:p>
            <a:pPr marL="0" indent="0" algn="ctr">
              <a:buNone/>
            </a:pPr>
            <a:endParaRPr lang="en-US" sz="2200" b="1" dirty="0">
              <a:solidFill>
                <a:srgbClr val="0033A0"/>
              </a:solidFill>
            </a:endParaRPr>
          </a:p>
          <a:p>
            <a:r>
              <a:rPr lang="en-US" sz="2200" b="1" dirty="0">
                <a:solidFill>
                  <a:srgbClr val="0033A0"/>
                </a:solidFill>
              </a:rPr>
              <a:t>Welcome and Board Intro </a:t>
            </a:r>
          </a:p>
          <a:p>
            <a:r>
              <a:rPr lang="en-US" sz="2200" b="1" dirty="0">
                <a:solidFill>
                  <a:srgbClr val="0033A0"/>
                </a:solidFill>
              </a:rPr>
              <a:t> By-Laws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A0"/>
                </a:solidFill>
              </a:rPr>
              <a:t>Budget &amp; Treasurer Report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A0"/>
                </a:solidFill>
              </a:rPr>
              <a:t>Scholarships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A0"/>
                </a:solidFill>
              </a:rPr>
              <a:t>Sponsorship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A0"/>
                </a:solidFill>
              </a:rPr>
              <a:t>PTSO Needs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A0"/>
                </a:solidFill>
              </a:rPr>
              <a:t>Wrap up and Questions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" name="Picture Placeholder 9" descr="A blue circle with black letters and a black text&#10;&#10;Description automatically generated">
            <a:extLst>
              <a:ext uri="{FF2B5EF4-FFF2-40B4-BE49-F238E27FC236}">
                <a16:creationId xmlns:a16="http://schemas.microsoft.com/office/drawing/2014/main" id="{2D82C2CE-90D7-C58F-DECC-FBB22517029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1148316" y="1324677"/>
            <a:ext cx="3779838" cy="377507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65EB7E-FBE6-FE96-5909-4F9E80CF5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" y="377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"/>
    </mc:Choice>
    <mc:Fallback xmlns="">
      <p:transition spd="slow" advTm="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09642-F349-4FB2-B13E-EAC8BE017A04}"/>
              </a:ext>
            </a:extLst>
          </p:cNvPr>
          <p:cNvSpPr/>
          <p:nvPr/>
        </p:nvSpPr>
        <p:spPr>
          <a:xfrm>
            <a:off x="1767262" y="322505"/>
            <a:ext cx="88227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HUGE Avant Garde" charset="0"/>
              </a:rPr>
              <a:t>2023-2024 PTSO Board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6A643-B139-3077-225C-88DBAE4496EF}"/>
              </a:ext>
            </a:extLst>
          </p:cNvPr>
          <p:cNvSpPr txBox="1"/>
          <p:nvPr/>
        </p:nvSpPr>
        <p:spPr>
          <a:xfrm>
            <a:off x="1956391" y="1384969"/>
            <a:ext cx="86336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President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Inez Austin </a:t>
            </a:r>
          </a:p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/>
              <a:t>Vice President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Brie Dupree          Jennie Brown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Vickie Fraser</a:t>
            </a:r>
          </a:p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/>
              <a:t>Treasurer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Kelly Flock</a:t>
            </a:r>
          </a:p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400" b="1" dirty="0"/>
              <a:t>Secretary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Christy Pagano </a:t>
            </a:r>
          </a:p>
        </p:txBody>
      </p:sp>
      <p:pic>
        <p:nvPicPr>
          <p:cNvPr id="12" name="Picture 11" descr="A blue circle with a black and white letter and a black background&#10;&#10;Description automatically generated">
            <a:extLst>
              <a:ext uri="{FF2B5EF4-FFF2-40B4-BE49-F238E27FC236}">
                <a16:creationId xmlns:a16="http://schemas.microsoft.com/office/drawing/2014/main" id="{186AC906-3188-8C1B-27FB-B983C4F7B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5" y="174587"/>
            <a:ext cx="2221927" cy="2221927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C89193-F49B-0472-7514-F35852E59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58" y="322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1"/>
    </mc:Choice>
    <mc:Fallback xmlns="">
      <p:transition spd="slow" advTm="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3068C-C2BC-470C-BA53-5F5F8088E2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9282" y="1770000"/>
            <a:ext cx="3816350" cy="2251075"/>
          </a:xfrm>
        </p:spPr>
        <p:txBody>
          <a:bodyPr>
            <a:noAutofit/>
          </a:bodyPr>
          <a:lstStyle/>
          <a:p>
            <a:r>
              <a:rPr lang="en-US" sz="2400" dirty="0"/>
              <a:t>This is the first of 3 meetings we will have throughout the year.</a:t>
            </a:r>
          </a:p>
          <a:p>
            <a:r>
              <a:rPr lang="en-US" sz="2400" dirty="0"/>
              <a:t>Each one will have a google meeting link for virtual viewing.</a:t>
            </a:r>
          </a:p>
          <a:p>
            <a:r>
              <a:rPr lang="en-US" sz="2400" dirty="0"/>
              <a:t>All meeting presentations will also be on our website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B045B-1933-42B0-80E7-B080FC50E2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576" y="404688"/>
            <a:ext cx="8780929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PTA Meetings: Virtual or In-Person</a:t>
            </a:r>
          </a:p>
        </p:txBody>
      </p:sp>
      <p:pic>
        <p:nvPicPr>
          <p:cNvPr id="9" name="Picture 8" descr="A computer with a group of people on the screen&#10;&#10;Description automatically generated">
            <a:extLst>
              <a:ext uri="{FF2B5EF4-FFF2-40B4-BE49-F238E27FC236}">
                <a16:creationId xmlns:a16="http://schemas.microsoft.com/office/drawing/2014/main" id="{756981B2-4D6C-568A-B107-69EB196F6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09" y="1090488"/>
            <a:ext cx="6227950" cy="36101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48A60B-169A-AE54-3702-421F965AA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38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7"/>
    </mc:Choice>
    <mc:Fallback xmlns="">
      <p:transition spd="slow" advTm="18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5F405-08F8-46CF-BC88-E46AB7B275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05995" y="5325130"/>
            <a:ext cx="5257800" cy="8731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hlinkClick r:id="rId4"/>
              </a:rPr>
              <a:t>https://rb.gy/pdzby</a:t>
            </a:r>
            <a:r>
              <a:rPr lang="en-US" sz="3600" dirty="0"/>
              <a:t> </a:t>
            </a:r>
          </a:p>
        </p:txBody>
      </p:sp>
      <p:pic>
        <p:nvPicPr>
          <p:cNvPr id="13" name="Picture 12" descr="A cartoon crocodile holding a book&#10;&#10;Description automatically generated">
            <a:extLst>
              <a:ext uri="{FF2B5EF4-FFF2-40B4-BE49-F238E27FC236}">
                <a16:creationId xmlns:a16="http://schemas.microsoft.com/office/drawing/2014/main" id="{F0589A07-95E4-F5FA-E220-CFF7811DC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18" y="457200"/>
            <a:ext cx="6061564" cy="2810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5B8638-23CA-037C-ECC5-531BEF317711}"/>
              </a:ext>
            </a:extLst>
          </p:cNvPr>
          <p:cNvSpPr txBox="1"/>
          <p:nvPr/>
        </p:nvSpPr>
        <p:spPr>
          <a:xfrm>
            <a:off x="2508738" y="3950677"/>
            <a:ext cx="6189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Copy can also be found on our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Click the link below to review</a:t>
            </a:r>
          </a:p>
          <a:p>
            <a:endParaRPr lang="en-US" sz="2400" dirty="0"/>
          </a:p>
        </p:txBody>
      </p:sp>
      <p:pic>
        <p:nvPicPr>
          <p:cNvPr id="18" name="Picture 17" descr="A blue circle with black letters and a black text&#10;&#10;Description automatically generated">
            <a:extLst>
              <a:ext uri="{FF2B5EF4-FFF2-40B4-BE49-F238E27FC236}">
                <a16:creationId xmlns:a16="http://schemas.microsoft.com/office/drawing/2014/main" id="{0F9CD0DE-27B5-6F57-7DB2-DDB38CB29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241883"/>
            <a:ext cx="1983265" cy="1983265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89F268-60D4-7483-A752-DC4040080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627" y="309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6"/>
    </mc:Choice>
    <mc:Fallback xmlns="">
      <p:transition spd="slow" advTm="2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C1198-851A-AE44-A0CC-2FD57E0604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31697" y="151259"/>
            <a:ext cx="5303774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Approve ’23-’24 Budget</a:t>
            </a:r>
          </a:p>
        </p:txBody>
      </p:sp>
      <p:pic>
        <p:nvPicPr>
          <p:cNvPr id="7" name="Picture 6" descr="A close-up of a budget&#10;&#10;Description automatically generated">
            <a:extLst>
              <a:ext uri="{FF2B5EF4-FFF2-40B4-BE49-F238E27FC236}">
                <a16:creationId xmlns:a16="http://schemas.microsoft.com/office/drawing/2014/main" id="{F069520A-2F26-A126-722A-F32DBCDEC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35" y="958082"/>
            <a:ext cx="8984758" cy="448514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795ED0-3B3D-9200-9904-106ECEE7F0D9}"/>
              </a:ext>
            </a:extLst>
          </p:cNvPr>
          <p:cNvCxnSpPr/>
          <p:nvPr/>
        </p:nvCxnSpPr>
        <p:spPr>
          <a:xfrm flipV="1">
            <a:off x="9439835" y="1290918"/>
            <a:ext cx="566899" cy="524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7C604C-B034-D336-6714-63A6603A1B21}"/>
              </a:ext>
            </a:extLst>
          </p:cNvPr>
          <p:cNvSpPr txBox="1"/>
          <p:nvPr/>
        </p:nvSpPr>
        <p:spPr>
          <a:xfrm>
            <a:off x="9623612" y="375394"/>
            <a:ext cx="1546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Carry over from last year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11773-DF3B-56A3-0FE9-BDAD614DC0A5}"/>
              </a:ext>
            </a:extLst>
          </p:cNvPr>
          <p:cNvSpPr txBox="1"/>
          <p:nvPr/>
        </p:nvSpPr>
        <p:spPr>
          <a:xfrm>
            <a:off x="1788458" y="5564249"/>
            <a:ext cx="8606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What a GREAT Start! As needed the budget will be adjusted with membership transparency and next meeting.  As of today, we have 310 parent and student members.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0AA29F-A046-F875-DA5B-8FCF1165C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320" y="333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4"/>
    </mc:Choice>
    <mc:Fallback xmlns="">
      <p:transition spd="slow" advTm="3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D83D2-CD11-4CF1-842F-4B79622FD1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2185988" cy="2921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A screenshot of a document&#10;&#10;Description automatically generated">
            <a:extLst>
              <a:ext uri="{FF2B5EF4-FFF2-40B4-BE49-F238E27FC236}">
                <a16:creationId xmlns:a16="http://schemas.microsoft.com/office/drawing/2014/main" id="{D8606B85-41C0-C74B-748D-C1012E8FA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6" y="154144"/>
            <a:ext cx="6362420" cy="6414147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00DD3C-8447-C8E8-AD9A-99BDE5B34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3440" y="91948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0A96B1-6B54-F4A2-7805-EF0619B61C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15680" y="2797337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93CDE4-8480-5FCA-C961-63CF1AF573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15680" y="4609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"/>
    </mc:Choice>
    <mc:Fallback xmlns="">
      <p:transition spd="slow" advTm="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6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3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BB6DB-DE17-2234-E0DE-AFF838D38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91" y="0"/>
            <a:ext cx="9326217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618BEE-9756-94EF-C22A-86CC3B0F4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3680" y="1478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5"/>
    </mc:Choice>
    <mc:Fallback xmlns="">
      <p:transition spd="slow" advTm="3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E4592A-9A21-101B-56A9-B27FCAD0BC0E}"/>
              </a:ext>
            </a:extLst>
          </p:cNvPr>
          <p:cNvSpPr txBox="1"/>
          <p:nvPr/>
        </p:nvSpPr>
        <p:spPr>
          <a:xfrm>
            <a:off x="278924" y="-2219"/>
            <a:ext cx="3774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We love our Sponsors! </a:t>
            </a:r>
          </a:p>
        </p:txBody>
      </p:sp>
      <p:pic>
        <p:nvPicPr>
          <p:cNvPr id="11" name="Picture 10" descr="A blue circle with black letters and a black text&#10;&#10;Description automatically generated">
            <a:extLst>
              <a:ext uri="{FF2B5EF4-FFF2-40B4-BE49-F238E27FC236}">
                <a16:creationId xmlns:a16="http://schemas.microsoft.com/office/drawing/2014/main" id="{1B9CA805-91B3-A3C1-A03A-D94F4A27C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9" y="1198110"/>
            <a:ext cx="1896745" cy="1896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8EE815-DA1A-C0B7-058D-C0B769FE160F}"/>
              </a:ext>
            </a:extLst>
          </p:cNvPr>
          <p:cNvSpPr txBox="1"/>
          <p:nvPr/>
        </p:nvSpPr>
        <p:spPr>
          <a:xfrm>
            <a:off x="373200" y="3150892"/>
            <a:ext cx="337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support those business that support our students and staff!</a:t>
            </a:r>
          </a:p>
          <a:p>
            <a:endParaRPr lang="en-US" dirty="0"/>
          </a:p>
          <a:p>
            <a:r>
              <a:rPr lang="en-US" dirty="0"/>
              <a:t>Email </a:t>
            </a:r>
            <a:r>
              <a:rPr lang="en-US" dirty="0">
                <a:hlinkClick r:id="rId5"/>
              </a:rPr>
              <a:t>ptsosouthforsyth@gmail.com</a:t>
            </a:r>
            <a:r>
              <a:rPr lang="en-US" dirty="0"/>
              <a:t> for information on how you can become a sponsor.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6"/>
              </a:rPr>
              <a:t>https://southforsythptso.com/sponsorship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25E46-FDFD-F59C-848A-F796C319E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482" y="0"/>
            <a:ext cx="7125947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E999AA-50AA-495F-822C-F7415FE81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83840" y="1564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24"/>
    </mc:Choice>
    <mc:Fallback xmlns="">
      <p:transition spd="slow" advTm="3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043E6B10B184DA03C7B0F05A42F1D" ma:contentTypeVersion="17" ma:contentTypeDescription="Create a new document." ma:contentTypeScope="" ma:versionID="f339dad4f6eee9ce92f27780d43a4201">
  <xsd:schema xmlns:xsd="http://www.w3.org/2001/XMLSchema" xmlns:xs="http://www.w3.org/2001/XMLSchema" xmlns:p="http://schemas.microsoft.com/office/2006/metadata/properties" xmlns:ns3="3d38cb5e-1fe1-4468-add2-48a0c4105dcb" xmlns:ns4="61df7a26-4b5c-47b6-824b-8e7c4125f21d" targetNamespace="http://schemas.microsoft.com/office/2006/metadata/properties" ma:root="true" ma:fieldsID="34f6eacd22896d48943eb2234a8b4479" ns3:_="" ns4:_="">
    <xsd:import namespace="3d38cb5e-1fe1-4468-add2-48a0c4105dcb"/>
    <xsd:import namespace="61df7a26-4b5c-47b6-824b-8e7c4125f21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8cb5e-1fe1-4468-add2-48a0c4105d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f7a26-4b5c-47b6-824b-8e7c4125f2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c89badf8-0cd2-4e7b-b9e9-f8f3d3755954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CF50C1-0FE2-4ACF-A489-1A7D60BC8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38cb5e-1fe1-4468-add2-48a0c4105dcb"/>
    <ds:schemaRef ds:uri="61df7a26-4b5c-47b6-824b-8e7c4125f2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ABCCCB-A0E0-4521-AF19-C702909C89B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D8AC931B-707D-44B1-9E44-61756D7EF53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DF2EEC7-B2EE-4F42-B080-7767FAC477C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d38cb5e-1fe1-4468-add2-48a0c4105dcb"/>
    <ds:schemaRef ds:uri="http://purl.org/dc/terms/"/>
    <ds:schemaRef ds:uri="http://schemas.openxmlformats.org/package/2006/metadata/core-properties"/>
    <ds:schemaRef ds:uri="http://purl.org/dc/dcmitype/"/>
    <ds:schemaRef ds:uri="61df7a26-4b5c-47b6-824b-8e7c4125f21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3458</TotalTime>
  <Words>211</Words>
  <Application>Microsoft Office PowerPoint</Application>
  <PresentationFormat>Widescreen</PresentationFormat>
  <Paragraphs>47</Paragraphs>
  <Slides>11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 MT Condensed Extra Bold</vt:lpstr>
      <vt:lpstr>Abadi MT Condensed Light</vt:lpstr>
      <vt:lpstr>Arial</vt:lpstr>
      <vt:lpstr>Calibri</vt:lpstr>
      <vt:lpstr>Century Schoolbook</vt:lpstr>
      <vt:lpstr>Copernicus Book</vt:lpstr>
      <vt:lpstr>HUGE Avant Garde</vt:lpstr>
      <vt:lpstr>Wingdings 2</vt:lpstr>
      <vt:lpstr>View</vt:lpstr>
      <vt:lpstr> General Meeting  September 12,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Van Velsor</dc:creator>
  <cp:lastModifiedBy>imaustin austin</cp:lastModifiedBy>
  <cp:revision>6</cp:revision>
  <dcterms:created xsi:type="dcterms:W3CDTF">2021-09-12T21:19:30Z</dcterms:created>
  <dcterms:modified xsi:type="dcterms:W3CDTF">2023-09-14T12:49:46Z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0x010100B48043E6B10B184DA03C7B0F05A42F1D</vt:lpwstr>
  </property>
</Properties>
</file>