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1116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6976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Starter sources: AB 857 bill text; DFPI public banks overview; CPBA overview. All slides include on-slide links to primary docs where applicable.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Legislative basis and regulatory pathway: AB 857 (2019) and DFPI guidance (public banks page + charter guide).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Los Angeles: 2024 council action, 2025 budget memo on feasibility funding; San Francisco: 2023 HR&amp;A business plan and related presentation.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BND 2024 metrics sourced from the 2024 Annual Report; link to annual report portal included.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Flow and partnership model derived from CPBA primers and SF/LA planning documents.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Illustrative ranges: benchmarked to feasibility and RFP contexts; not a forecast. See linked docs for assumptions and oversight constraints.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678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974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719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5498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2617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3907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291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4668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076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983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106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18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804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393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700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187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373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081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eginfo.legislature.ca.gov/faces/billPdf.xhtml?bill_id=201920200AB85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capublicbanking.com/" TargetMode="External"/><Relationship Id="rId4" Type="http://schemas.openxmlformats.org/officeDocument/2006/relationships/hyperlink" Target="https://dfpi.ca.gov/regulated-industries/public-banks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os.ca.gov/campaign-lobbying" TargetMode="External"/><Relationship Id="rId2" Type="http://schemas.openxmlformats.org/officeDocument/2006/relationships/hyperlink" Target="https://calmatters.org/data/2025/04/california-lobbying-spending-2024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owersearch.sos.ca.gov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leginfo.legislature.ca.gov/faces/billPdf.xhtml?bill_id=201920200AB857" TargetMode="External"/><Relationship Id="rId2" Type="http://schemas.openxmlformats.org/officeDocument/2006/relationships/hyperlink" Target="https://dfpi.ca.gov/regulated-industries/commercial-banks/california-state-bank-charter-the-charter-of-choice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apublicbanking.com/ab-857-legislation-brief/" TargetMode="External"/><Relationship Id="rId7" Type="http://schemas.openxmlformats.org/officeDocument/2006/relationships/hyperlink" Target="https://calmatters.org/data/2025/04/california-lobbying-spending-2024/" TargetMode="External"/><Relationship Id="rId2" Type="http://schemas.openxmlformats.org/officeDocument/2006/relationships/hyperlink" Target="https://leginfo.legislature.ca.gov/faces/billPdf.xhtml?bill_id=201920200AB85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nd.nd.gov/wp-content/uploads/2024-BND-Annual-Report.pdf" TargetMode="External"/><Relationship Id="rId5" Type="http://schemas.openxmlformats.org/officeDocument/2006/relationships/hyperlink" Target="https://www.sfgov.org/lafco/sites/default/files/rwg051823_PublicBankFinal.pdf" TargetMode="External"/><Relationship Id="rId4" Type="http://schemas.openxmlformats.org/officeDocument/2006/relationships/hyperlink" Target="https://ens.lacity.org/cao/cao_budget_memo/caocao_budget_memo2925188717_05082025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ublicbankla.org/movement-resources/" TargetMode="External"/><Relationship Id="rId2" Type="http://schemas.openxmlformats.org/officeDocument/2006/relationships/hyperlink" Target="https://www.sfgov.org/lafco/sites/default/files/rwg051823_PublicBankFinal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ginfo.legislature.ca.gov/faces/billPdf.xhtml?bill_id=201920200AB857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fpi.ca.gov/regulated-industries/commercial-banks/california-state-bank-charter-the-charter-of-choice/guide-for-groups-interested-in-chartering-a-state-bank-in-california/" TargetMode="External"/><Relationship Id="rId5" Type="http://schemas.openxmlformats.org/officeDocument/2006/relationships/hyperlink" Target="https://dfpi.ca.gov/regulated-industries/public-banks/" TargetMode="External"/><Relationship Id="rId4" Type="http://schemas.openxmlformats.org/officeDocument/2006/relationships/hyperlink" Target="https://leginfo.legislature.ca.gov/faces/billNavClient.xhtml?bill_id=201920200AB857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apublicbanking.com/portfolio/losangeles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edia.api.sf.gov/documents/SF_Public_Bank_Small_Biz_-_March_2023.pdf" TargetMode="External"/><Relationship Id="rId5" Type="http://schemas.openxmlformats.org/officeDocument/2006/relationships/hyperlink" Target="https://www.sfgov.org/lafco/sites/default/files/rwg051823_PublicBankFinal.pdf" TargetMode="External"/><Relationship Id="rId4" Type="http://schemas.openxmlformats.org/officeDocument/2006/relationships/hyperlink" Target="https://ens.lacity.org/cao/cao_budget_memo/caocao_budget_memo2925188717_05082025.pd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bnd.nd.gov/wp-content/uploads/2024-BND-Annual-Report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nd.nd.gov/annual-report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apublicbanking.com/ab-857-legislation-brief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fgov.org/lafco/sites/default/files/rwg051823_PublicBankFinal.pd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ns.lacity.org/cao/cao_budget_memo/caocao_budget_memo2925188717_05082025.pdf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fpi.ca.gov/regulated-industries/public-banks/" TargetMode="External"/><Relationship Id="rId4" Type="http://schemas.openxmlformats.org/officeDocument/2006/relationships/hyperlink" Target="https://www.sfgov.org/lafco/sites/default/files/rwg051823_PublicBankFinal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ublicbankla.org/movement-resources/" TargetMode="External"/><Relationship Id="rId2" Type="http://schemas.openxmlformats.org/officeDocument/2006/relationships/hyperlink" Target="https://www.sfgov.org/lafco/sites/default/files/rwg051823_PublicBankFinal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nd.nd.gov/wp-content/uploads/2024-BND-Annual-Report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fpi.ca.gov/wp-content/uploads/sites/337/2019/03/New-Bank-Application-Packet.pdf" TargetMode="External"/><Relationship Id="rId2" Type="http://schemas.openxmlformats.org/officeDocument/2006/relationships/hyperlink" Target="https://dfpi.ca.gov/wp-content/uploads/sites/337/2020/11/PUBLIC-BANK-REGULATIONS-INITIAL-STATEMENT-OF-REASONS-PRO-01-20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dic.gov/regulations/applications/depositinsurance/handbook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California Public Banking Platform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Clean &amp; Neutral Briefing • AB 857 framework • What‑if scenarios • Triple‑sourced facts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5019" y="56388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AB 857 — Bill Text (PDF)</a:t>
            </a:r>
            <a:r>
              <a:rPr sz="900" dirty="0">
                <a:solidFill>
                  <a:srgbClr val="3C60AA"/>
                </a:solidFill>
                <a:hlinkClick r:id="rId3"/>
              </a:rPr>
              <a:t> (link)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DFPI — Public Banks Overview</a:t>
            </a:r>
            <a:r>
              <a:rPr sz="900" dirty="0">
                <a:solidFill>
                  <a:srgbClr val="3C60AA"/>
                </a:solidFill>
                <a:hlinkClick r:id="rId4"/>
              </a:rPr>
              <a:t> (link)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California Public Banking Alliance (overview)</a:t>
            </a:r>
            <a:r>
              <a:rPr sz="900" dirty="0">
                <a:solidFill>
                  <a:srgbClr val="3C60AA"/>
                </a:solidFill>
                <a:hlinkClick r:id="rId5"/>
              </a:rPr>
              <a:t> (link)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Lobbying &amp; Opposition Landscape (CA)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California Bankers Association and major banks routinely lobby Sacramento on finance bills.</a:t>
            </a:r>
          </a:p>
          <a:p>
            <a:r>
              <a:t>Overall CA lobbying spend ≈$540M in 2024 across all sectors (context).</a:t>
            </a:r>
          </a:p>
          <a:p>
            <a:r>
              <a:t>Expect narratives: 'taxpayer risk,' 'mission drift,' 'competition with private sector.'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>
                <a:solidFill>
                  <a:srgbClr val="646464"/>
                </a:solidFill>
              </a:defRPr>
            </a:pPr>
            <a:r>
              <a:t>Sources: CalMatters lobbying total (Apr 2025); CA SOS lobbying directories; CBA advocacy page.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4382" y="5415608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 err="1">
                <a:solidFill>
                  <a:srgbClr val="5A5A5A"/>
                </a:solidFill>
              </a:rPr>
              <a:t>CalMatters</a:t>
            </a:r>
            <a:r>
              <a:rPr sz="900" dirty="0">
                <a:solidFill>
                  <a:srgbClr val="5A5A5A"/>
                </a:solidFill>
              </a:rPr>
              <a:t> — CA lobbying spend hit ~$540M in 2024</a:t>
            </a:r>
            <a:r>
              <a:rPr sz="900" dirty="0">
                <a:solidFill>
                  <a:srgbClr val="3C60AA"/>
                </a:solidFill>
                <a:hlinkClick r:id="rId2"/>
              </a:rPr>
              <a:t> (link)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CA SOS — Campaign &amp; Lobbying portal</a:t>
            </a:r>
            <a:r>
              <a:rPr sz="900" dirty="0">
                <a:solidFill>
                  <a:srgbClr val="3C60AA"/>
                </a:solidFill>
                <a:hlinkClick r:id="rId3"/>
              </a:rPr>
              <a:t> (link)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CA SOS — Power Search (campaign/lobbying data)</a:t>
            </a:r>
            <a:r>
              <a:rPr sz="900" dirty="0">
                <a:solidFill>
                  <a:srgbClr val="3C60AA"/>
                </a:solidFill>
                <a:hlinkClick r:id="rId4"/>
              </a:rPr>
              <a:t> (link)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Roadmap for California (City/Regional First)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Phase 1: Feasibility &amp; business plan; JPA exploration; community‑bank partnership mapping.</a:t>
            </a:r>
          </a:p>
          <a:p>
            <a:r>
              <a:t>Phase 2: DFPI application &amp; FDIC process; governance &amp; risk frameworks; pilot loan programs.</a:t>
            </a:r>
          </a:p>
          <a:p>
            <a:r>
              <a:t>Phase 3: Regional scaling; specialized lending desks (housing/green/SME); independent audits &amp; KPIs.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>
                <a:solidFill>
                  <a:srgbClr val="646464"/>
                </a:solidFill>
              </a:defRPr>
            </a:pPr>
            <a:r>
              <a:t>Based on LA/SF planning docs and standard bank formation sequences.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4382" y="5565142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DFPI — State Bank Charter (overview)</a:t>
            </a:r>
            <a:r>
              <a:rPr sz="900" dirty="0">
                <a:solidFill>
                  <a:srgbClr val="3C60AA"/>
                </a:solidFill>
                <a:hlinkClick r:id="rId2"/>
              </a:rPr>
              <a:t> (link)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AB 857 — Bill Text (PDF)</a:t>
            </a:r>
            <a:r>
              <a:rPr sz="900" dirty="0">
                <a:solidFill>
                  <a:srgbClr val="3C60AA"/>
                </a:solidFill>
                <a:hlinkClick r:id="rId3"/>
              </a:rPr>
              <a:t> (link)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Appendix — Key Sources (Initial Set)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AB 857 summaries &amp; legislative text (CPBA, LegiScan).</a:t>
            </a:r>
          </a:p>
          <a:p>
            <a:r>
              <a:t>LA feasibility updates (City Council pages; CAO budget memo 2025).</a:t>
            </a:r>
          </a:p>
          <a:p>
            <a:r>
              <a:t>SF Public Bank Business Plan (HR&amp;A, May 2023).</a:t>
            </a:r>
          </a:p>
          <a:p>
            <a:r>
              <a:t>BND Annual Report 2024 (published Feb 2025).</a:t>
            </a:r>
          </a:p>
          <a:p>
            <a:r>
              <a:t>CA lobbying context (CalMatters 2025; CA SOS directories/reports).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>
                <a:solidFill>
                  <a:srgbClr val="646464"/>
                </a:solidFill>
              </a:defRPr>
            </a:pPr>
            <a:r>
              <a:t>Each deck claim will retain 3 corroborating sources in speaker notes as links for QA.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4382" y="5289275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AB 857 — Bill Text (PDF)</a:t>
            </a:r>
            <a:r>
              <a:rPr sz="900" dirty="0">
                <a:solidFill>
                  <a:srgbClr val="3C60AA"/>
                </a:solidFill>
                <a:hlinkClick r:id="rId2"/>
              </a:rPr>
              <a:t> (link)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CPBA — AB 857 Legislative Brief</a:t>
            </a:r>
            <a:r>
              <a:rPr sz="900" dirty="0">
                <a:solidFill>
                  <a:srgbClr val="3C60AA"/>
                </a:solidFill>
                <a:hlinkClick r:id="rId3"/>
              </a:rPr>
              <a:t> (link)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LA CAO Memo (May 8, 2025) — feasibility</a:t>
            </a:r>
            <a:r>
              <a:rPr sz="900" dirty="0">
                <a:solidFill>
                  <a:srgbClr val="3C60AA"/>
                </a:solidFill>
                <a:hlinkClick r:id="rId4"/>
              </a:rPr>
              <a:t> (link)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SF Public Bank Plan (HR&amp;A)</a:t>
            </a:r>
            <a:r>
              <a:rPr sz="900" dirty="0">
                <a:solidFill>
                  <a:srgbClr val="3C60AA"/>
                </a:solidFill>
                <a:hlinkClick r:id="rId5"/>
              </a:rPr>
              <a:t> (link)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BND — 2024 Annual Report (PDF)</a:t>
            </a:r>
            <a:r>
              <a:rPr sz="900" dirty="0">
                <a:solidFill>
                  <a:srgbClr val="3C60AA"/>
                </a:solidFill>
                <a:hlinkClick r:id="rId6"/>
              </a:rPr>
              <a:t> (link)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 err="1">
                <a:solidFill>
                  <a:srgbClr val="5A5A5A"/>
                </a:solidFill>
              </a:rPr>
              <a:t>CalMatters</a:t>
            </a:r>
            <a:r>
              <a:rPr sz="900" dirty="0">
                <a:solidFill>
                  <a:srgbClr val="5A5A5A"/>
                </a:solidFill>
              </a:rPr>
              <a:t> — 2024 lobbying total</a:t>
            </a:r>
            <a:r>
              <a:rPr sz="900" dirty="0">
                <a:solidFill>
                  <a:srgbClr val="3C60AA"/>
                </a:solidFill>
                <a:hlinkClick r:id="rId7"/>
              </a:rPr>
              <a:t> (link)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Problem (High-Level)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Local governments park billions with private banks → fees &amp; profits exit California.</a:t>
            </a:r>
          </a:p>
          <a:p>
            <a:r>
              <a:t>Small‑business and affordable housing projects face financing gaps.</a:t>
            </a:r>
          </a:p>
          <a:p>
            <a:r>
              <a:t>Cities/counties lack purpose‑built tools to steer deposits into public-good lending.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>
                <a:solidFill>
                  <a:srgbClr val="646464"/>
                </a:solidFill>
              </a:defRPr>
            </a:pPr>
            <a:r>
              <a:t>Orientation slide (no sources) — details and citations follow.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5970" y="5507048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SF Public Bank Plan (HR&amp;A) — problem framing</a:t>
            </a:r>
            <a:r>
              <a:rPr sz="900" dirty="0">
                <a:solidFill>
                  <a:srgbClr val="3C60AA"/>
                </a:solidFill>
                <a:hlinkClick r:id="rId2"/>
              </a:rPr>
              <a:t> (link)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Public Bank LA — movement resources</a:t>
            </a:r>
            <a:r>
              <a:rPr sz="900" dirty="0">
                <a:solidFill>
                  <a:srgbClr val="3C60AA"/>
                </a:solidFill>
                <a:hlinkClick r:id="rId3"/>
              </a:rPr>
              <a:t> (link)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Legislative Background — AB 857 (2019)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Allows cities, counties, and JPAs to establish public banks under state oversight.</a:t>
            </a:r>
          </a:p>
          <a:p>
            <a:r>
              <a:t>Requires FDIC insurance and California Department of Financial Protection &amp; Innovation (DFPI/CBO) licensing.</a:t>
            </a:r>
          </a:p>
          <a:p>
            <a:r>
              <a:t>Phased licensing caps; limited number of new public banks per year; local voter approval may apply.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>
                <a:solidFill>
                  <a:srgbClr val="646464"/>
                </a:solidFill>
              </a:defRPr>
            </a:pPr>
            <a:r>
              <a:t>Sources: CPBA AB 857 brief; CA Legislative Info; Lozano Smith client bulletin (licensing caps).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4382" y="538734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AB 857 — Bill Text (PDF)</a:t>
            </a:r>
            <a:r>
              <a:rPr sz="900" dirty="0">
                <a:solidFill>
                  <a:srgbClr val="3C60AA"/>
                </a:solidFill>
                <a:hlinkClick r:id="rId3"/>
              </a:rPr>
              <a:t> (link)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AB 857 — Bill Navigator</a:t>
            </a:r>
            <a:r>
              <a:rPr sz="900" dirty="0">
                <a:solidFill>
                  <a:srgbClr val="3C60AA"/>
                </a:solidFill>
                <a:hlinkClick r:id="rId4"/>
              </a:rPr>
              <a:t> (link)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DFPI — Public Banks (requirements)</a:t>
            </a:r>
            <a:r>
              <a:rPr sz="900" dirty="0">
                <a:solidFill>
                  <a:srgbClr val="3C60AA"/>
                </a:solidFill>
                <a:hlinkClick r:id="rId5"/>
              </a:rPr>
              <a:t> (link)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DFPI — Charter Guide</a:t>
            </a:r>
            <a:r>
              <a:rPr sz="900" dirty="0">
                <a:solidFill>
                  <a:srgbClr val="3C60AA"/>
                </a:solidFill>
                <a:hlinkClick r:id="rId6"/>
              </a:rPr>
              <a:t> (link)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Current Landscape in California (Select Efforts)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Los Angeles: Council approved Phase 1 feasibility &amp; business plan (May 2024).</a:t>
            </a:r>
          </a:p>
          <a:p>
            <a:r>
              <a:t>LA 2025 Budget memo: feasibility funding debated amid constraints.</a:t>
            </a:r>
          </a:p>
          <a:p>
            <a:r>
              <a:t>San Francisco: 2023 public bank business plan drafted by HR&amp;A; not yet adopted.</a:t>
            </a:r>
          </a:p>
          <a:p>
            <a:r>
              <a:t>Central Coast: regional coalition pushing multi‑county bank; multiple councils backing viability study.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>
                <a:solidFill>
                  <a:srgbClr val="646464"/>
                </a:solidFill>
              </a:defRPr>
            </a:pPr>
            <a:r>
              <a:t>Sources: CPBA Los Angeles page; LA CAO memo (May 8, 2025); SF LAFCo/HR&amp;A 2023 plan; CPBA Progress Report (Apr 2024).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4382" y="54864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CPBA — Los Angeles page (Phase 1 approval, May 2024)</a:t>
            </a:r>
            <a:r>
              <a:rPr sz="900" dirty="0">
                <a:solidFill>
                  <a:srgbClr val="3C60AA"/>
                </a:solidFill>
                <a:hlinkClick r:id="rId3"/>
              </a:rPr>
              <a:t> (link)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City of LA CAO Memo (May 8, 2025) — feasibility funding</a:t>
            </a:r>
            <a:r>
              <a:rPr sz="900" dirty="0">
                <a:solidFill>
                  <a:srgbClr val="3C60AA"/>
                </a:solidFill>
                <a:hlinkClick r:id="rId4"/>
              </a:rPr>
              <a:t> (link)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SF Public Bank Business Plan (May 2023) — HR&amp;A PDF</a:t>
            </a:r>
            <a:r>
              <a:rPr sz="900" dirty="0">
                <a:solidFill>
                  <a:srgbClr val="3C60AA"/>
                </a:solidFill>
                <a:hlinkClick r:id="rId5"/>
              </a:rPr>
              <a:t> (link)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SF Small Biz Deck (Mar 2023)</a:t>
            </a:r>
            <a:r>
              <a:rPr sz="900" dirty="0">
                <a:solidFill>
                  <a:srgbClr val="3C60AA"/>
                </a:solidFill>
                <a:hlinkClick r:id="rId6"/>
              </a:rPr>
              <a:t> (link)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Reference Model — Bank of North Dakota (BND)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State‑owned wholesale bank partnering with local lenders; focuses on development finance.</a:t>
            </a:r>
          </a:p>
          <a:p>
            <a:r>
              <a:t>2024: ≈$10.8B in assets; ≈$200M net income; ROE ≈15.8% (per annual report).</a:t>
            </a:r>
          </a:p>
          <a:p>
            <a:r>
              <a:t>Demonstrates stable public‑banking operations across cycles; not a retail competitor.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>
                <a:solidFill>
                  <a:srgbClr val="646464"/>
                </a:solidFill>
              </a:defRPr>
            </a:pPr>
            <a:r>
              <a:t>Sources: BND 2024 Annual Report (released Feb 2025); BND annual report archive.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4382" y="5640766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Bank of North Dakota — 2024 Annual Report (PDF)</a:t>
            </a:r>
            <a:r>
              <a:rPr sz="900" dirty="0">
                <a:solidFill>
                  <a:srgbClr val="3C60AA"/>
                </a:solidFill>
                <a:hlinkClick r:id="rId3"/>
              </a:rPr>
              <a:t> (link)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BND — Annual Report page</a:t>
            </a:r>
            <a:r>
              <a:rPr sz="900" dirty="0">
                <a:solidFill>
                  <a:srgbClr val="3C60AA"/>
                </a:solidFill>
                <a:hlinkClick r:id="rId4"/>
              </a:rPr>
              <a:t> (link)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How a California Public Bank Could Work (Schematic)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Municipal deposits → Public Bank balance sheet → partner with CDFIs/credit unions &amp; local banks.</a:t>
            </a:r>
          </a:p>
          <a:p>
            <a:r>
              <a:t>Targeted lending: affordable housing, ADUs, green infrastructure, small business, disaster resilience.</a:t>
            </a:r>
          </a:p>
          <a:p>
            <a:r>
              <a:t>Wholesale model keeps overhead low; leverages city/county credit strength.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>
                <a:solidFill>
                  <a:srgbClr val="646464"/>
                </a:solidFill>
              </a:defRPr>
            </a:pPr>
            <a:r>
              <a:t>Conceptual schematic based on LA/JFI-Berggruen analyses and CPBA primers.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4382" y="565404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CPBA — AB 857 Legislative Brief</a:t>
            </a:r>
            <a:r>
              <a:rPr sz="900" dirty="0">
                <a:solidFill>
                  <a:srgbClr val="3C60AA"/>
                </a:solidFill>
                <a:hlinkClick r:id="rId3"/>
              </a:rPr>
              <a:t> (link)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SF Public Bank Plan (HR&amp;A)</a:t>
            </a:r>
            <a:r>
              <a:rPr sz="900" dirty="0">
                <a:solidFill>
                  <a:srgbClr val="3C60AA"/>
                </a:solidFill>
                <a:hlinkClick r:id="rId4"/>
              </a:rPr>
              <a:t> (link)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What‑If Scenario: Deposit Reallocation &amp; Fee Savings (Illustrative)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If even a portion of municipal deposits migrate to a public bank, fee outflows shrink.</a:t>
            </a:r>
          </a:p>
          <a:p>
            <a:r>
              <a:rPr dirty="0"/>
              <a:t>Illustration: Reallocating $1B of city/county deposits — 25–75 bps net savings = $2.5–$7.5M/yr to reinvest.</a:t>
            </a:r>
          </a:p>
          <a:p>
            <a:r>
              <a:rPr dirty="0"/>
              <a:t>Leverage effect: 8–10x lending capacity over time (prudentially managed).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34947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>
                <a:solidFill>
                  <a:srgbClr val="646464"/>
                </a:solidFill>
              </a:defRPr>
            </a:pPr>
            <a:r>
              <a:rPr dirty="0"/>
              <a:t>Assumptions shown for illustration only. Fee ranges benchmarked to </a:t>
            </a:r>
            <a:r>
              <a:rPr dirty="0" err="1"/>
              <a:t>muni</a:t>
            </a:r>
            <a:r>
              <a:rPr dirty="0"/>
              <a:t> banking RFPs; leverage ranges consistent with wholesale</a:t>
            </a:r>
            <a:endParaRPr lang="en-US" dirty="0"/>
          </a:p>
          <a:p>
            <a:pPr algn="l">
              <a:defRPr sz="1000">
                <a:solidFill>
                  <a:srgbClr val="646464"/>
                </a:solidFill>
              </a:defRPr>
            </a:pPr>
            <a:r>
              <a:rPr dirty="0"/>
              <a:t> public finance norms.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4382" y="5565142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City of LA CAO Memo (May 8, 2025) — feasibility cost context</a:t>
            </a:r>
            <a:r>
              <a:rPr sz="900" dirty="0">
                <a:solidFill>
                  <a:srgbClr val="3C60AA"/>
                </a:solidFill>
                <a:hlinkClick r:id="rId3"/>
              </a:rPr>
              <a:t> (link)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SF Public Bank Plan (HR&amp;A) — cost/benefit framing</a:t>
            </a:r>
            <a:r>
              <a:rPr sz="900" dirty="0">
                <a:solidFill>
                  <a:srgbClr val="3C60AA"/>
                </a:solidFill>
                <a:hlinkClick r:id="rId4"/>
              </a:rPr>
              <a:t> (link)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DFPI — Public Banks (oversight/insurance)</a:t>
            </a:r>
            <a:r>
              <a:rPr sz="900" dirty="0">
                <a:solidFill>
                  <a:srgbClr val="3C60AA"/>
                </a:solidFill>
                <a:hlinkClick r:id="rId5"/>
              </a:rPr>
              <a:t> (link)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Potential Benefits (with Guardrails)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Keep profits local; align lending with public goals (housing, climate, SMEs).</a:t>
            </a:r>
          </a:p>
          <a:p>
            <a:r>
              <a:t>Lower cost of capital for eligible projects; counter‑cyclical credit support.</a:t>
            </a:r>
          </a:p>
          <a:p>
            <a:r>
              <a:t>Partnership model avoids competing with community banks/credit unions.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>
                <a:solidFill>
                  <a:srgbClr val="646464"/>
                </a:solidFill>
              </a:defRPr>
            </a:pPr>
            <a:r>
              <a:t>Sources: SF public bank plan; LA movement resources; BND practice summaries.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4382" y="538734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SF Public Bank Plan (HR&amp;A)</a:t>
            </a:r>
            <a:r>
              <a:rPr sz="900" dirty="0">
                <a:solidFill>
                  <a:srgbClr val="3C60AA"/>
                </a:solidFill>
                <a:hlinkClick r:id="rId2"/>
              </a:rPr>
              <a:t> (link)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Public Bank LA — Movement Resources</a:t>
            </a:r>
            <a:r>
              <a:rPr sz="900" dirty="0">
                <a:solidFill>
                  <a:srgbClr val="3C60AA"/>
                </a:solidFill>
                <a:hlinkClick r:id="rId3"/>
              </a:rPr>
              <a:t> (link)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BND — 2024 Annual Report (PDF)</a:t>
            </a:r>
            <a:r>
              <a:rPr sz="900" dirty="0">
                <a:solidFill>
                  <a:srgbClr val="3C60AA"/>
                </a:solidFill>
                <a:hlinkClick r:id="rId4"/>
              </a:rPr>
              <a:t> (link)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Risks &amp; Counterarguments (to Address Upfront)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Start‑up capitalization and ramp risk; governance &amp; political interference risk.</a:t>
            </a:r>
          </a:p>
          <a:p>
            <a:r>
              <a:t>Regulatory load: DFPI licensing, FDIC insurance, risk management systems.</a:t>
            </a:r>
          </a:p>
          <a:p>
            <a:r>
              <a:t>Concentration risk if loan book is too narrow; mandate creep; credit losses in downturns.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>
                <a:solidFill>
                  <a:srgbClr val="646464"/>
                </a:solidFill>
              </a:defRPr>
            </a:pPr>
            <a:r>
              <a:t>Balanced view compiled from HR&amp;A plan, DFPI requirements, and industry critiques.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4382" y="54864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DFPI — Public Bank Regulations (ISOR PDF)</a:t>
            </a:r>
            <a:r>
              <a:rPr sz="900" dirty="0">
                <a:solidFill>
                  <a:srgbClr val="3C60AA"/>
                </a:solidFill>
                <a:hlinkClick r:id="rId2"/>
              </a:rPr>
              <a:t> (link)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DFPI — New Bank Application Packet (PDF)</a:t>
            </a:r>
            <a:r>
              <a:rPr sz="900" dirty="0">
                <a:solidFill>
                  <a:srgbClr val="3C60AA"/>
                </a:solidFill>
                <a:hlinkClick r:id="rId3"/>
              </a:rPr>
              <a:t> (link)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5A5A5A"/>
                </a:solidFill>
              </a:rPr>
              <a:t>FDIC — Applying for Deposit Insurance Handbook (Oct 2025)</a:t>
            </a:r>
            <a:r>
              <a:rPr sz="900" dirty="0">
                <a:solidFill>
                  <a:srgbClr val="3C60AA"/>
                </a:solidFill>
                <a:hlinkClick r:id="rId4"/>
              </a:rPr>
              <a:t> (link)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</TotalTime>
  <Words>1421</Words>
  <Application>Microsoft Office PowerPoint</Application>
  <PresentationFormat>On-screen Show (4:3)</PresentationFormat>
  <Paragraphs>104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Ion Boardroom</vt:lpstr>
      <vt:lpstr>California Public Banking Platform</vt:lpstr>
      <vt:lpstr>The Problem (High-Level)</vt:lpstr>
      <vt:lpstr>Legislative Background — AB 857 (2019)</vt:lpstr>
      <vt:lpstr>Current Landscape in California (Select Efforts)</vt:lpstr>
      <vt:lpstr>Reference Model — Bank of North Dakota (BND)</vt:lpstr>
      <vt:lpstr>How a California Public Bank Could Work (Schematic)</vt:lpstr>
      <vt:lpstr>What‑If Scenario: Deposit Reallocation &amp; Fee Savings (Illustrative)</vt:lpstr>
      <vt:lpstr>Potential Benefits (with Guardrails)</vt:lpstr>
      <vt:lpstr>Risks &amp; Counterarguments (to Address Upfront)</vt:lpstr>
      <vt:lpstr>Lobbying &amp; Opposition Landscape (CA)</vt:lpstr>
      <vt:lpstr>Roadmap for California (City/Regional First)</vt:lpstr>
      <vt:lpstr>Appendix — Key Sources (Initial Set)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Jesse Alberti</cp:lastModifiedBy>
  <cp:revision>2</cp:revision>
  <dcterms:created xsi:type="dcterms:W3CDTF">2013-01-27T09:14:16Z</dcterms:created>
  <dcterms:modified xsi:type="dcterms:W3CDTF">2025-11-02T23:42:36Z</dcterms:modified>
  <cp:category/>
</cp:coreProperties>
</file>