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8" r:id="rId4"/>
    <p:sldId id="259" r:id="rId5"/>
    <p:sldId id="271" r:id="rId6"/>
    <p:sldId id="261" r:id="rId7"/>
    <p:sldId id="282" r:id="rId8"/>
    <p:sldId id="281" r:id="rId9"/>
    <p:sldId id="279" r:id="rId10"/>
    <p:sldId id="280" r:id="rId11"/>
    <p:sldId id="276" r:id="rId12"/>
    <p:sldId id="278" r:id="rId13"/>
    <p:sldId id="263" r:id="rId14"/>
    <p:sldId id="274" r:id="rId15"/>
  </p:sldIdLst>
  <p:sldSz cx="9906000" cy="6858000" type="A4"/>
  <p:notesSz cx="7104063" cy="10234613"/>
  <p:embeddedFontLst>
    <p:embeddedFont>
      <p:font typeface="HG꼬딕씨 60g" panose="02020603020101020101" pitchFamily="18" charset="-127"/>
      <p:regular r:id="rId18"/>
    </p:embeddedFont>
    <p:embeddedFont>
      <p:font typeface="KoPub돋움체 Bold" panose="00000800000000000000" pitchFamily="2" charset="-127"/>
      <p:regular r:id="rId19"/>
      <p:bold r:id="rId20"/>
    </p:embeddedFont>
    <p:embeddedFont>
      <p:font typeface="KoPub돋움체 Light" panose="00000300000000000000" pitchFamily="2" charset="-127"/>
      <p:regular r:id="rId21"/>
    </p:embeddedFont>
    <p:embeddedFont>
      <p:font typeface="KoPub돋움체 Medium" panose="00000600000000000000" pitchFamily="2" charset="-127"/>
      <p:regular r:id="rId22"/>
    </p:embeddedFont>
    <p:embeddedFont>
      <p:font typeface="Open Sans ExtraBold" panose="020B0906030804020204" pitchFamily="34" charset="0"/>
      <p:bold r:id="rId23"/>
      <p:boldItalic r:id="rId24"/>
    </p:embeddedFont>
    <p:embeddedFont>
      <p:font typeface="Rix고딕 EB" panose="02020603020101020101" pitchFamily="18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제주고딕" panose="02000300000000000000" pitchFamily="2" charset="-127"/>
      <p:regular r:id="rId28"/>
    </p:embeddedFont>
  </p:embeddedFontLst>
  <p:defaultTextStyle>
    <a:defPPr>
      <a:defRPr lang="en-US"/>
    </a:defPPr>
    <a:lvl1pPr marL="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815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631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4468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2623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4078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8935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709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524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  <a:srgbClr val="416699"/>
    <a:srgbClr val="B5CFE7"/>
    <a:srgbClr val="12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3157" autoAdjust="0"/>
  </p:normalViewPr>
  <p:slideViewPr>
    <p:cSldViewPr>
      <p:cViewPr varScale="1">
        <p:scale>
          <a:sx n="103" d="100"/>
          <a:sy n="103" d="100"/>
        </p:scale>
        <p:origin x="2748" y="102"/>
      </p:cViewPr>
      <p:guideLst>
        <p:guide orient="horz" pos="2832"/>
        <p:guide pos="1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0CFF122-2C6C-7E1A-ADFD-61EE08B834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93569A1-F74B-9582-4D1D-DA65D8FC3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411E2D7-01B4-4E56-941B-25A487BC95E4}" type="datetimeFigureOut">
              <a:rPr lang="ko-KR" altLang="en-US" smtClean="0"/>
              <a:t>2025-07-15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74F773-83B9-4E39-32C9-6A9BCE334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887F56-6ECF-4486-D153-F1BD7841B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818431E-B566-4480-BDFE-F8C3A4272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19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01BC0B4-BC0C-4786-B650-88F0E8F98CCA}" type="datetimeFigureOut">
              <a:rPr lang="ko-KR" altLang="en-US" smtClean="0"/>
              <a:t>2025-07-15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1C42455-EFB7-494C-BCA7-029A06086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1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1pPr>
    <a:lvl2pPr marL="268157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2pPr>
    <a:lvl3pPr marL="536312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3pPr>
    <a:lvl4pPr marL="804468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4pPr>
    <a:lvl5pPr marL="1072623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5pPr>
    <a:lvl6pPr marL="1340780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6pPr>
    <a:lvl7pPr marL="1608935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7pPr>
    <a:lvl8pPr marL="1877092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8pPr>
    <a:lvl9pPr marL="2145247" algn="l" defTabSz="536312" rtl="0" eaLnBrk="1" latinLnBrk="1" hangingPunct="1">
      <a:defRPr sz="7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89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9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12800" y="1389063"/>
            <a:ext cx="5414963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9AB6C-4595-4C2A-9D89-E544D28C97B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56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3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12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85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12800" y="1389063"/>
            <a:ext cx="5414963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9AB6C-4595-4C2A-9D89-E544D28C97B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94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455-EFB7-494C-BCA7-029A0608617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63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5011F51-0F56-DC8A-196A-CDE7A18D3395}"/>
              </a:ext>
            </a:extLst>
          </p:cNvPr>
          <p:cNvSpPr/>
          <p:nvPr userDrawn="1"/>
        </p:nvSpPr>
        <p:spPr>
          <a:xfrm>
            <a:off x="220134" y="832333"/>
            <a:ext cx="1854211" cy="386867"/>
          </a:xfrm>
          <a:prstGeom prst="rect">
            <a:avLst/>
          </a:prstGeom>
          <a:solidFill>
            <a:srgbClr val="41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633FC5B-DD47-8967-D4C5-FDF56A628A9B}"/>
              </a:ext>
            </a:extLst>
          </p:cNvPr>
          <p:cNvSpPr/>
          <p:nvPr userDrawn="1"/>
        </p:nvSpPr>
        <p:spPr>
          <a:xfrm>
            <a:off x="2124680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222DAAB-A771-ABC2-5C04-287C771D1EA0}"/>
              </a:ext>
            </a:extLst>
          </p:cNvPr>
          <p:cNvSpPr/>
          <p:nvPr userDrawn="1"/>
        </p:nvSpPr>
        <p:spPr>
          <a:xfrm>
            <a:off x="4029226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E12DC7-EF50-CE83-CB94-54947515C6EF}"/>
              </a:ext>
            </a:extLst>
          </p:cNvPr>
          <p:cNvSpPr/>
          <p:nvPr userDrawn="1"/>
        </p:nvSpPr>
        <p:spPr>
          <a:xfrm>
            <a:off x="5933772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F97A9EC-2A6E-EF8A-A2E1-439C8A8ECED1}"/>
              </a:ext>
            </a:extLst>
          </p:cNvPr>
          <p:cNvSpPr/>
          <p:nvPr userDrawn="1"/>
        </p:nvSpPr>
        <p:spPr>
          <a:xfrm>
            <a:off x="7838318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C5709A0-7323-467F-F937-527E9A097B4B}"/>
              </a:ext>
            </a:extLst>
          </p:cNvPr>
          <p:cNvSpPr txBox="1"/>
          <p:nvPr userDrawn="1"/>
        </p:nvSpPr>
        <p:spPr>
          <a:xfrm>
            <a:off x="720731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400" b="1" kern="1200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회사개요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99EB115-0AC1-22E6-F7BE-4455AF171BC6}"/>
              </a:ext>
            </a:extLst>
          </p:cNvPr>
          <p:cNvSpPr txBox="1"/>
          <p:nvPr userDrawn="1"/>
        </p:nvSpPr>
        <p:spPr>
          <a:xfrm>
            <a:off x="2382049" y="860664"/>
            <a:ext cx="13414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연혁 및 업무분야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D6E2AA2-3DE5-555E-9EA2-D80B444EBBC9}"/>
              </a:ext>
            </a:extLst>
          </p:cNvPr>
          <p:cNvSpPr txBox="1"/>
          <p:nvPr userDrawn="1"/>
        </p:nvSpPr>
        <p:spPr>
          <a:xfrm>
            <a:off x="4363249" y="860664"/>
            <a:ext cx="11763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수행인력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11D70FE-EB3F-DAEB-B137-73CD2E7B8150}"/>
              </a:ext>
            </a:extLst>
          </p:cNvPr>
          <p:cNvSpPr txBox="1"/>
          <p:nvPr userDrawn="1"/>
        </p:nvSpPr>
        <p:spPr>
          <a:xfrm>
            <a:off x="6003930" y="860664"/>
            <a:ext cx="1692275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사업영역</a:t>
            </a:r>
            <a:r>
              <a:rPr lang="en-US" sz="1100" dirty="0"/>
              <a:t> </a:t>
            </a:r>
            <a:r>
              <a:rPr lang="ko-KR" altLang="en-US" sz="1100" dirty="0"/>
              <a:t>및</a:t>
            </a:r>
            <a:r>
              <a:rPr lang="en-US" sz="1100" dirty="0"/>
              <a:t> </a:t>
            </a:r>
            <a:r>
              <a:rPr lang="ko-KR" altLang="en-US" sz="1100" dirty="0"/>
              <a:t>주요실적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90A799B8-0CA5-F853-AB71-9D45B9AD29DC}"/>
              </a:ext>
            </a:extLst>
          </p:cNvPr>
          <p:cNvSpPr txBox="1"/>
          <p:nvPr userDrawn="1"/>
        </p:nvSpPr>
        <p:spPr>
          <a:xfrm>
            <a:off x="8322210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인증현황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E505D74-42E9-4BB5-AEE3-4147CB11688E}"/>
              </a:ext>
            </a:extLst>
          </p:cNvPr>
          <p:cNvGrpSpPr/>
          <p:nvPr userDrawn="1"/>
        </p:nvGrpSpPr>
        <p:grpSpPr>
          <a:xfrm>
            <a:off x="8025280" y="298930"/>
            <a:ext cx="1690342" cy="508964"/>
            <a:chOff x="13417560" y="8118794"/>
            <a:chExt cx="4850488" cy="1186646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1573598A-0532-2E97-47DC-6D029FE0E2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19307" y="8118794"/>
              <a:ext cx="1348741" cy="11775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387822-D7EC-74C6-9CDB-0DEDD56A0BBF}"/>
                </a:ext>
              </a:extLst>
            </p:cNvPr>
            <p:cNvSpPr txBox="1"/>
            <p:nvPr userDrawn="1"/>
          </p:nvSpPr>
          <p:spPr>
            <a:xfrm>
              <a:off x="13417563" y="8876387"/>
              <a:ext cx="4048804" cy="429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NARU Engineering and Consultant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83A4100-44BA-2938-C1E6-FEAF73E3CED7}"/>
                </a:ext>
              </a:extLst>
            </p:cNvPr>
            <p:cNvSpPr/>
            <p:nvPr userDrawn="1"/>
          </p:nvSpPr>
          <p:spPr>
            <a:xfrm>
              <a:off x="13417560" y="8644972"/>
              <a:ext cx="2586047" cy="448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주식회사 </a:t>
              </a:r>
              <a:r>
                <a:rPr lang="ko-KR" altLang="en-US" sz="6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나루이앤씨</a:t>
              </a:r>
              <a:endParaRPr lang="ko-KR" altLang="en-US" sz="650" dirty="0">
                <a:solidFill>
                  <a:schemeClr val="tx1">
                    <a:lumMod val="85000"/>
                    <a:lumOff val="1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5DD9A886-A614-B76B-D82B-4459191155DE}"/>
              </a:ext>
            </a:extLst>
          </p:cNvPr>
          <p:cNvSpPr/>
          <p:nvPr userDrawn="1"/>
        </p:nvSpPr>
        <p:spPr>
          <a:xfrm>
            <a:off x="220134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5B138D6-68CF-1277-C152-72600A58EDF4}"/>
              </a:ext>
            </a:extLst>
          </p:cNvPr>
          <p:cNvSpPr/>
          <p:nvPr userDrawn="1"/>
        </p:nvSpPr>
        <p:spPr>
          <a:xfrm>
            <a:off x="2124680" y="832333"/>
            <a:ext cx="1854211" cy="386867"/>
          </a:xfrm>
          <a:prstGeom prst="rect">
            <a:avLst/>
          </a:prstGeom>
          <a:solidFill>
            <a:srgbClr val="41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5FE6972-1ADC-E0DC-84A1-EA7404F0D382}"/>
              </a:ext>
            </a:extLst>
          </p:cNvPr>
          <p:cNvSpPr/>
          <p:nvPr userDrawn="1"/>
        </p:nvSpPr>
        <p:spPr>
          <a:xfrm>
            <a:off x="4029226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9BE42FD-1A62-C69E-AA2B-2D1B90DC32D8}"/>
              </a:ext>
            </a:extLst>
          </p:cNvPr>
          <p:cNvSpPr/>
          <p:nvPr userDrawn="1"/>
        </p:nvSpPr>
        <p:spPr>
          <a:xfrm>
            <a:off x="5933772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71D218E-213B-F524-DB37-4FC882635AC9}"/>
              </a:ext>
            </a:extLst>
          </p:cNvPr>
          <p:cNvSpPr/>
          <p:nvPr userDrawn="1"/>
        </p:nvSpPr>
        <p:spPr>
          <a:xfrm>
            <a:off x="7838318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7356836-7F7B-6B15-7F1B-5FB74883A27D}"/>
              </a:ext>
            </a:extLst>
          </p:cNvPr>
          <p:cNvGrpSpPr/>
          <p:nvPr userDrawn="1"/>
        </p:nvGrpSpPr>
        <p:grpSpPr>
          <a:xfrm>
            <a:off x="8025280" y="298930"/>
            <a:ext cx="1690342" cy="508964"/>
            <a:chOff x="13417560" y="8118794"/>
            <a:chExt cx="4850488" cy="1186646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E899A57E-A4FF-D37C-1116-0CE2EF2F8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19307" y="8118794"/>
              <a:ext cx="1348741" cy="117755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2FBFB0-70E7-0042-ABE6-188481EDA8EC}"/>
                </a:ext>
              </a:extLst>
            </p:cNvPr>
            <p:cNvSpPr txBox="1"/>
            <p:nvPr userDrawn="1"/>
          </p:nvSpPr>
          <p:spPr>
            <a:xfrm>
              <a:off x="13417563" y="8876387"/>
              <a:ext cx="4048804" cy="429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NARU Engineering and Consultant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E7EEB22-BA7D-A917-60DC-775FBDC896AF}"/>
                </a:ext>
              </a:extLst>
            </p:cNvPr>
            <p:cNvSpPr/>
            <p:nvPr userDrawn="1"/>
          </p:nvSpPr>
          <p:spPr>
            <a:xfrm>
              <a:off x="13417560" y="8644972"/>
              <a:ext cx="2586047" cy="448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주식회사 </a:t>
              </a:r>
              <a:r>
                <a:rPr lang="ko-KR" altLang="en-US" sz="6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나루이앤씨</a:t>
              </a:r>
              <a:endParaRPr lang="ko-KR" altLang="en-US" sz="650" dirty="0">
                <a:solidFill>
                  <a:schemeClr val="tx1">
                    <a:lumMod val="85000"/>
                    <a:lumOff val="1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endParaRP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95CD3B51-77D8-46B9-E7B0-3D4BF1593F35}"/>
              </a:ext>
            </a:extLst>
          </p:cNvPr>
          <p:cNvSpPr txBox="1"/>
          <p:nvPr userDrawn="1"/>
        </p:nvSpPr>
        <p:spPr>
          <a:xfrm>
            <a:off x="720731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100" b="1" kern="1200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회사개요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140152A6-126C-AD20-B12D-E350667CD366}"/>
              </a:ext>
            </a:extLst>
          </p:cNvPr>
          <p:cNvSpPr txBox="1"/>
          <p:nvPr userDrawn="1"/>
        </p:nvSpPr>
        <p:spPr>
          <a:xfrm>
            <a:off x="2382049" y="860664"/>
            <a:ext cx="13414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400" dirty="0"/>
              <a:t>연혁 및 업무분야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9953F3E6-0ABE-95AC-5F1A-B029B28B62D9}"/>
              </a:ext>
            </a:extLst>
          </p:cNvPr>
          <p:cNvSpPr txBox="1"/>
          <p:nvPr userDrawn="1"/>
        </p:nvSpPr>
        <p:spPr>
          <a:xfrm>
            <a:off x="4363249" y="860664"/>
            <a:ext cx="11763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수행인력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1F3C72EC-19E9-67B3-0E07-F7F39B12A11E}"/>
              </a:ext>
            </a:extLst>
          </p:cNvPr>
          <p:cNvSpPr txBox="1"/>
          <p:nvPr userDrawn="1"/>
        </p:nvSpPr>
        <p:spPr>
          <a:xfrm>
            <a:off x="6003930" y="860664"/>
            <a:ext cx="1692275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사업영역</a:t>
            </a:r>
            <a:r>
              <a:rPr lang="en-US" sz="1100" dirty="0"/>
              <a:t> </a:t>
            </a:r>
            <a:r>
              <a:rPr lang="ko-KR" altLang="en-US" sz="1100" dirty="0"/>
              <a:t>및</a:t>
            </a:r>
            <a:r>
              <a:rPr lang="en-US" sz="1100" dirty="0"/>
              <a:t> </a:t>
            </a:r>
            <a:r>
              <a:rPr lang="ko-KR" altLang="en-US" sz="1100" dirty="0"/>
              <a:t>주요실적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E9431EBD-05DF-E831-A9AC-CB23972F48DB}"/>
              </a:ext>
            </a:extLst>
          </p:cNvPr>
          <p:cNvSpPr txBox="1"/>
          <p:nvPr userDrawn="1"/>
        </p:nvSpPr>
        <p:spPr>
          <a:xfrm>
            <a:off x="8322210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인증현황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2D3CCAA-E41A-E830-F484-2CE4DD0EEB1A}"/>
              </a:ext>
            </a:extLst>
          </p:cNvPr>
          <p:cNvSpPr/>
          <p:nvPr userDrawn="1"/>
        </p:nvSpPr>
        <p:spPr>
          <a:xfrm>
            <a:off x="220134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46EB33A-A16E-E091-6B5D-495A60D86B97}"/>
              </a:ext>
            </a:extLst>
          </p:cNvPr>
          <p:cNvSpPr/>
          <p:nvPr userDrawn="1"/>
        </p:nvSpPr>
        <p:spPr>
          <a:xfrm>
            <a:off x="2124680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F5559E8-2FA6-9C0D-ABF9-966F57353867}"/>
              </a:ext>
            </a:extLst>
          </p:cNvPr>
          <p:cNvSpPr/>
          <p:nvPr userDrawn="1"/>
        </p:nvSpPr>
        <p:spPr>
          <a:xfrm>
            <a:off x="4029226" y="832333"/>
            <a:ext cx="1854211" cy="386867"/>
          </a:xfrm>
          <a:prstGeom prst="rect">
            <a:avLst/>
          </a:prstGeom>
          <a:solidFill>
            <a:srgbClr val="41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06B2FA0-5D14-2F67-A4E7-866C1581B29D}"/>
              </a:ext>
            </a:extLst>
          </p:cNvPr>
          <p:cNvSpPr/>
          <p:nvPr userDrawn="1"/>
        </p:nvSpPr>
        <p:spPr>
          <a:xfrm>
            <a:off x="5933772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DC69B04-8FEA-A1C3-2C90-8C920DAA0B79}"/>
              </a:ext>
            </a:extLst>
          </p:cNvPr>
          <p:cNvSpPr/>
          <p:nvPr userDrawn="1"/>
        </p:nvSpPr>
        <p:spPr>
          <a:xfrm>
            <a:off x="7838318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8172381-2B35-B452-06C1-8E6CBD890592}"/>
              </a:ext>
            </a:extLst>
          </p:cNvPr>
          <p:cNvGrpSpPr/>
          <p:nvPr userDrawn="1"/>
        </p:nvGrpSpPr>
        <p:grpSpPr>
          <a:xfrm>
            <a:off x="8025280" y="298930"/>
            <a:ext cx="1690342" cy="508964"/>
            <a:chOff x="13417560" y="8118794"/>
            <a:chExt cx="4850488" cy="1186646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6FAAD6E8-6B0E-5B49-870D-FCD71469B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19307" y="8118794"/>
              <a:ext cx="1348741" cy="11775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49752F-19A7-7F5D-A037-E8CDDCE8C1E6}"/>
                </a:ext>
              </a:extLst>
            </p:cNvPr>
            <p:cNvSpPr txBox="1"/>
            <p:nvPr userDrawn="1"/>
          </p:nvSpPr>
          <p:spPr>
            <a:xfrm>
              <a:off x="13417563" y="8876387"/>
              <a:ext cx="4048804" cy="429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NARU Engineering and Consultant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10F62CB-3F57-0DCF-B80F-90A5347E3747}"/>
                </a:ext>
              </a:extLst>
            </p:cNvPr>
            <p:cNvSpPr/>
            <p:nvPr userDrawn="1"/>
          </p:nvSpPr>
          <p:spPr>
            <a:xfrm>
              <a:off x="13417560" y="8644972"/>
              <a:ext cx="2586047" cy="448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주식회사 </a:t>
              </a:r>
              <a:r>
                <a:rPr lang="ko-KR" altLang="en-US" sz="6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나루이앤씨</a:t>
              </a:r>
              <a:endParaRPr lang="ko-KR" altLang="en-US" sz="650" dirty="0">
                <a:solidFill>
                  <a:schemeClr val="tx1">
                    <a:lumMod val="85000"/>
                    <a:lumOff val="1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endParaRPr>
            </a:p>
          </p:txBody>
        </p:sp>
      </p:grpSp>
      <p:sp>
        <p:nvSpPr>
          <p:cNvPr id="23" name="TextBox 6">
            <a:extLst>
              <a:ext uri="{FF2B5EF4-FFF2-40B4-BE49-F238E27FC236}">
                <a16:creationId xmlns:a16="http://schemas.microsoft.com/office/drawing/2014/main" id="{401D7D74-083B-C7A5-7B62-840B49828755}"/>
              </a:ext>
            </a:extLst>
          </p:cNvPr>
          <p:cNvSpPr txBox="1"/>
          <p:nvPr userDrawn="1"/>
        </p:nvSpPr>
        <p:spPr>
          <a:xfrm>
            <a:off x="720731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100" b="1" kern="1200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회사개요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FED4C22D-197A-9EB6-DBC6-56532EC033B9}"/>
              </a:ext>
            </a:extLst>
          </p:cNvPr>
          <p:cNvSpPr txBox="1"/>
          <p:nvPr userDrawn="1"/>
        </p:nvSpPr>
        <p:spPr>
          <a:xfrm>
            <a:off x="2382049" y="860664"/>
            <a:ext cx="13414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연혁 및 업무분야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BF920010-FE92-3ABD-ACC7-C7C18637CA32}"/>
              </a:ext>
            </a:extLst>
          </p:cNvPr>
          <p:cNvSpPr txBox="1"/>
          <p:nvPr userDrawn="1"/>
        </p:nvSpPr>
        <p:spPr>
          <a:xfrm>
            <a:off x="4363249" y="860664"/>
            <a:ext cx="11763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400" dirty="0"/>
              <a:t>수행인력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B285EDD9-E034-4634-80F4-9679A9AE296E}"/>
              </a:ext>
            </a:extLst>
          </p:cNvPr>
          <p:cNvSpPr txBox="1"/>
          <p:nvPr userDrawn="1"/>
        </p:nvSpPr>
        <p:spPr>
          <a:xfrm>
            <a:off x="6003930" y="860664"/>
            <a:ext cx="1692275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사업영역</a:t>
            </a:r>
            <a:r>
              <a:rPr lang="en-US" sz="1100" dirty="0"/>
              <a:t> </a:t>
            </a:r>
            <a:r>
              <a:rPr lang="ko-KR" altLang="en-US" sz="1100" dirty="0"/>
              <a:t>및</a:t>
            </a:r>
            <a:r>
              <a:rPr lang="en-US" sz="1100" dirty="0"/>
              <a:t> </a:t>
            </a:r>
            <a:r>
              <a:rPr lang="ko-KR" altLang="en-US" sz="1100" dirty="0"/>
              <a:t>주요실적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05C43A07-2124-6BA4-2525-E416D4454143}"/>
              </a:ext>
            </a:extLst>
          </p:cNvPr>
          <p:cNvSpPr txBox="1"/>
          <p:nvPr userDrawn="1"/>
        </p:nvSpPr>
        <p:spPr>
          <a:xfrm>
            <a:off x="8322210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인증현황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535899A-828F-FEF9-DC22-7417A909B3C6}"/>
              </a:ext>
            </a:extLst>
          </p:cNvPr>
          <p:cNvSpPr/>
          <p:nvPr userDrawn="1"/>
        </p:nvSpPr>
        <p:spPr>
          <a:xfrm>
            <a:off x="220134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7A3BF4-461D-E271-2C8A-277694FC5406}"/>
              </a:ext>
            </a:extLst>
          </p:cNvPr>
          <p:cNvSpPr/>
          <p:nvPr userDrawn="1"/>
        </p:nvSpPr>
        <p:spPr>
          <a:xfrm>
            <a:off x="2124680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29778B2-A8EF-39C6-EAF0-F2A81DA65977}"/>
              </a:ext>
            </a:extLst>
          </p:cNvPr>
          <p:cNvSpPr/>
          <p:nvPr userDrawn="1"/>
        </p:nvSpPr>
        <p:spPr>
          <a:xfrm>
            <a:off x="4029226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7ECE35A-4BB5-A1DD-42DF-41CCCD46D740}"/>
              </a:ext>
            </a:extLst>
          </p:cNvPr>
          <p:cNvSpPr/>
          <p:nvPr userDrawn="1"/>
        </p:nvSpPr>
        <p:spPr>
          <a:xfrm>
            <a:off x="5933772" y="832333"/>
            <a:ext cx="1854211" cy="386867"/>
          </a:xfrm>
          <a:prstGeom prst="rect">
            <a:avLst/>
          </a:prstGeom>
          <a:solidFill>
            <a:srgbClr val="41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642E5D-769A-D0F3-0D92-461F2666EA71}"/>
              </a:ext>
            </a:extLst>
          </p:cNvPr>
          <p:cNvSpPr/>
          <p:nvPr userDrawn="1"/>
        </p:nvSpPr>
        <p:spPr>
          <a:xfrm>
            <a:off x="7838318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005B937-8231-4828-A7D8-F1D514EFF9AA}"/>
              </a:ext>
            </a:extLst>
          </p:cNvPr>
          <p:cNvGrpSpPr/>
          <p:nvPr userDrawn="1"/>
        </p:nvGrpSpPr>
        <p:grpSpPr>
          <a:xfrm>
            <a:off x="8025280" y="298930"/>
            <a:ext cx="1690342" cy="508964"/>
            <a:chOff x="13417560" y="8118794"/>
            <a:chExt cx="4850488" cy="1186646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DD5FE20-4691-E14E-A29B-15BFA536B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19307" y="8118794"/>
              <a:ext cx="1348741" cy="11775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CC3DF-C91B-5712-0D0D-EFC81DB5D37F}"/>
                </a:ext>
              </a:extLst>
            </p:cNvPr>
            <p:cNvSpPr txBox="1"/>
            <p:nvPr userDrawn="1"/>
          </p:nvSpPr>
          <p:spPr>
            <a:xfrm>
              <a:off x="13417563" y="8876387"/>
              <a:ext cx="4048804" cy="429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NARU Engineering and Consultant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20D5249-D2DD-8F38-74BD-32D8EF8E4C33}"/>
                </a:ext>
              </a:extLst>
            </p:cNvPr>
            <p:cNvSpPr/>
            <p:nvPr userDrawn="1"/>
          </p:nvSpPr>
          <p:spPr>
            <a:xfrm>
              <a:off x="13417560" y="8644972"/>
              <a:ext cx="2586047" cy="448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주식회사 </a:t>
              </a:r>
              <a:r>
                <a:rPr lang="ko-KR" altLang="en-US" sz="6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나루이앤씨</a:t>
              </a:r>
              <a:endParaRPr lang="ko-KR" altLang="en-US" sz="650" dirty="0">
                <a:solidFill>
                  <a:schemeClr val="tx1">
                    <a:lumMod val="85000"/>
                    <a:lumOff val="1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endParaRPr>
            </a:p>
          </p:txBody>
        </p:sp>
      </p:grpSp>
      <p:sp>
        <p:nvSpPr>
          <p:cNvPr id="23" name="TextBox 6">
            <a:extLst>
              <a:ext uri="{FF2B5EF4-FFF2-40B4-BE49-F238E27FC236}">
                <a16:creationId xmlns:a16="http://schemas.microsoft.com/office/drawing/2014/main" id="{CA0EE20A-DFF0-D393-F3F7-5D0D04EC0044}"/>
              </a:ext>
            </a:extLst>
          </p:cNvPr>
          <p:cNvSpPr txBox="1"/>
          <p:nvPr userDrawn="1"/>
        </p:nvSpPr>
        <p:spPr>
          <a:xfrm>
            <a:off x="720731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100" b="1" kern="1200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회사개요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B9F8D8B8-5155-9517-FCC8-5F53FFA14B46}"/>
              </a:ext>
            </a:extLst>
          </p:cNvPr>
          <p:cNvSpPr txBox="1"/>
          <p:nvPr userDrawn="1"/>
        </p:nvSpPr>
        <p:spPr>
          <a:xfrm>
            <a:off x="2382049" y="860664"/>
            <a:ext cx="13414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연혁 및 업무분야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39935129-982C-1C61-2397-D1911596D037}"/>
              </a:ext>
            </a:extLst>
          </p:cNvPr>
          <p:cNvSpPr txBox="1"/>
          <p:nvPr userDrawn="1"/>
        </p:nvSpPr>
        <p:spPr>
          <a:xfrm>
            <a:off x="4363249" y="860664"/>
            <a:ext cx="11763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수행인력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930B997-D999-15E5-69C0-49DB66297DF2}"/>
              </a:ext>
            </a:extLst>
          </p:cNvPr>
          <p:cNvSpPr txBox="1"/>
          <p:nvPr userDrawn="1"/>
        </p:nvSpPr>
        <p:spPr>
          <a:xfrm>
            <a:off x="6003930" y="860664"/>
            <a:ext cx="1692275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400" dirty="0"/>
              <a:t>사업영역</a:t>
            </a:r>
            <a:r>
              <a:rPr lang="en-US" sz="1400" dirty="0"/>
              <a:t> </a:t>
            </a:r>
            <a:r>
              <a:rPr lang="ko-KR" altLang="en-US" sz="1400" dirty="0"/>
              <a:t>및</a:t>
            </a:r>
            <a:r>
              <a:rPr lang="en-US" sz="1400" dirty="0"/>
              <a:t> </a:t>
            </a:r>
            <a:r>
              <a:rPr lang="ko-KR" altLang="en-US" sz="1400" dirty="0"/>
              <a:t>주요실적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F86F36F-4EA3-257A-86B3-0AE66C507DFA}"/>
              </a:ext>
            </a:extLst>
          </p:cNvPr>
          <p:cNvSpPr txBox="1"/>
          <p:nvPr userDrawn="1"/>
        </p:nvSpPr>
        <p:spPr>
          <a:xfrm>
            <a:off x="8322210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인증현황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535899A-828F-FEF9-DC22-7417A909B3C6}"/>
              </a:ext>
            </a:extLst>
          </p:cNvPr>
          <p:cNvSpPr/>
          <p:nvPr userDrawn="1"/>
        </p:nvSpPr>
        <p:spPr>
          <a:xfrm>
            <a:off x="220134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7A3BF4-461D-E271-2C8A-277694FC5406}"/>
              </a:ext>
            </a:extLst>
          </p:cNvPr>
          <p:cNvSpPr/>
          <p:nvPr userDrawn="1"/>
        </p:nvSpPr>
        <p:spPr>
          <a:xfrm>
            <a:off x="2124680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29778B2-A8EF-39C6-EAF0-F2A81DA65977}"/>
              </a:ext>
            </a:extLst>
          </p:cNvPr>
          <p:cNvSpPr/>
          <p:nvPr userDrawn="1"/>
        </p:nvSpPr>
        <p:spPr>
          <a:xfrm>
            <a:off x="4029226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7ECE35A-4BB5-A1DD-42DF-41CCCD46D740}"/>
              </a:ext>
            </a:extLst>
          </p:cNvPr>
          <p:cNvSpPr/>
          <p:nvPr userDrawn="1"/>
        </p:nvSpPr>
        <p:spPr>
          <a:xfrm>
            <a:off x="5933772" y="832333"/>
            <a:ext cx="1854211" cy="386867"/>
          </a:xfrm>
          <a:prstGeom prst="rect">
            <a:avLst/>
          </a:prstGeom>
          <a:solidFill>
            <a:srgbClr val="B5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642E5D-769A-D0F3-0D92-461F2666EA71}"/>
              </a:ext>
            </a:extLst>
          </p:cNvPr>
          <p:cNvSpPr/>
          <p:nvPr userDrawn="1"/>
        </p:nvSpPr>
        <p:spPr>
          <a:xfrm>
            <a:off x="7838318" y="832333"/>
            <a:ext cx="1854211" cy="386867"/>
          </a:xfrm>
          <a:prstGeom prst="rect">
            <a:avLst/>
          </a:prstGeom>
          <a:solidFill>
            <a:srgbClr val="41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2EAAEC0-3F70-8C44-F187-9B3FC6549F7B}"/>
              </a:ext>
            </a:extLst>
          </p:cNvPr>
          <p:cNvGrpSpPr/>
          <p:nvPr userDrawn="1"/>
        </p:nvGrpSpPr>
        <p:grpSpPr>
          <a:xfrm>
            <a:off x="8025280" y="298930"/>
            <a:ext cx="1690342" cy="508964"/>
            <a:chOff x="13417560" y="8118794"/>
            <a:chExt cx="4850488" cy="1186646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B298B5F6-EB86-104B-98B2-C0F6A542B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19307" y="8118794"/>
              <a:ext cx="1348741" cy="11775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DF580E-B376-57F0-ECAA-057FA756D709}"/>
                </a:ext>
              </a:extLst>
            </p:cNvPr>
            <p:cNvSpPr txBox="1"/>
            <p:nvPr userDrawn="1"/>
          </p:nvSpPr>
          <p:spPr>
            <a:xfrm>
              <a:off x="13417563" y="8876387"/>
              <a:ext cx="4048804" cy="429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9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NARU Engineering and Consultant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DC7DD8-D5DE-3007-49F0-02812E49B2A2}"/>
                </a:ext>
              </a:extLst>
            </p:cNvPr>
            <p:cNvSpPr/>
            <p:nvPr userDrawn="1"/>
          </p:nvSpPr>
          <p:spPr>
            <a:xfrm>
              <a:off x="13417560" y="8644972"/>
              <a:ext cx="2586047" cy="448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주식회사 </a:t>
              </a:r>
              <a:r>
                <a:rPr lang="ko-KR" altLang="en-US" sz="6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나루이앤씨</a:t>
              </a:r>
              <a:endParaRPr lang="ko-KR" altLang="en-US" sz="650" dirty="0">
                <a:solidFill>
                  <a:schemeClr val="tx1">
                    <a:lumMod val="85000"/>
                    <a:lumOff val="1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endParaRPr>
            </a:p>
          </p:txBody>
        </p:sp>
      </p:grpSp>
      <p:sp>
        <p:nvSpPr>
          <p:cNvPr id="18" name="TextBox 6">
            <a:extLst>
              <a:ext uri="{FF2B5EF4-FFF2-40B4-BE49-F238E27FC236}">
                <a16:creationId xmlns:a16="http://schemas.microsoft.com/office/drawing/2014/main" id="{43D8F3E8-D8FC-D83D-DA54-1C6FE46A5202}"/>
              </a:ext>
            </a:extLst>
          </p:cNvPr>
          <p:cNvSpPr txBox="1"/>
          <p:nvPr userDrawn="1"/>
        </p:nvSpPr>
        <p:spPr>
          <a:xfrm>
            <a:off x="720731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100" b="1" kern="1200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회사개요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0EBFB0D7-0EDE-54A6-A98D-E02F43DE5997}"/>
              </a:ext>
            </a:extLst>
          </p:cNvPr>
          <p:cNvSpPr txBox="1"/>
          <p:nvPr userDrawn="1"/>
        </p:nvSpPr>
        <p:spPr>
          <a:xfrm>
            <a:off x="2382049" y="860664"/>
            <a:ext cx="13414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연혁 및 업무분야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95B4C8FA-590B-DBB5-0E77-B56CFE68B2D6}"/>
              </a:ext>
            </a:extLst>
          </p:cNvPr>
          <p:cNvSpPr txBox="1"/>
          <p:nvPr userDrawn="1"/>
        </p:nvSpPr>
        <p:spPr>
          <a:xfrm>
            <a:off x="4363249" y="860664"/>
            <a:ext cx="1176338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수행인력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FF2E6B4B-540C-8CD1-E503-30030EB23902}"/>
              </a:ext>
            </a:extLst>
          </p:cNvPr>
          <p:cNvSpPr txBox="1"/>
          <p:nvPr userDrawn="1"/>
        </p:nvSpPr>
        <p:spPr>
          <a:xfrm>
            <a:off x="6003930" y="860664"/>
            <a:ext cx="1692275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100" dirty="0"/>
              <a:t>사업영역</a:t>
            </a:r>
            <a:r>
              <a:rPr lang="en-US" sz="1100" dirty="0"/>
              <a:t> </a:t>
            </a:r>
            <a:r>
              <a:rPr lang="ko-KR" altLang="en-US" sz="1100" dirty="0"/>
              <a:t>및</a:t>
            </a:r>
            <a:r>
              <a:rPr lang="en-US" sz="1100" dirty="0"/>
              <a:t> </a:t>
            </a:r>
            <a:r>
              <a:rPr lang="ko-KR" altLang="en-US" sz="1100" dirty="0"/>
              <a:t>주요실적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B8C01702-C10B-4830-7916-D7D4E95AB218}"/>
              </a:ext>
            </a:extLst>
          </p:cNvPr>
          <p:cNvSpPr txBox="1"/>
          <p:nvPr userDrawn="1"/>
        </p:nvSpPr>
        <p:spPr>
          <a:xfrm>
            <a:off x="8322210" y="860664"/>
            <a:ext cx="853017" cy="33020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algn="ctr">
              <a:lnSpc>
                <a:spcPct val="99600"/>
              </a:lnSpc>
              <a:defRPr sz="1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lvl="0"/>
            <a:r>
              <a:rPr lang="ko-KR" altLang="en-US" sz="1400" dirty="0"/>
              <a:t>인증현황</a:t>
            </a:r>
          </a:p>
        </p:txBody>
      </p:sp>
    </p:spTree>
    <p:extLst>
      <p:ext uri="{BB962C8B-B14F-4D97-AF65-F5344CB8AC3E}">
        <p14:creationId xmlns:p14="http://schemas.microsoft.com/office/powerpoint/2010/main" val="359398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1" r:id="rId5"/>
    <p:sldLayoutId id="2147483655" r:id="rId6"/>
  </p:sldLayoutIdLst>
  <p:hf hdr="0" ftr="0" dt="0"/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7814733" y="4766733"/>
            <a:ext cx="1685396" cy="24971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3639079" cy="27310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60" y="4236720"/>
            <a:ext cx="3205692" cy="26209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36" y="2510261"/>
            <a:ext cx="4533371" cy="43407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472027" y="1699790"/>
            <a:ext cx="1339104" cy="11691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976" y="2469835"/>
            <a:ext cx="1768086" cy="3990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39494" y="2693352"/>
            <a:ext cx="5138738" cy="10387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4334" spc="-163" dirty="0">
                <a:solidFill>
                  <a:srgbClr val="FFFFFF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회사소개서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20CA-264B-7EDD-68AC-A3ADEEDC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016118F-8DF2-6A42-10F8-E5D0F0BD24B4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496692F-FBFF-FC0E-0418-EB07AD21498B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6572E81D-3A05-ACE7-0FE8-1FA8D7E5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2819004-FD5B-A4DE-3B2A-8D0DCA842B6F}"/>
              </a:ext>
            </a:extLst>
          </p:cNvPr>
          <p:cNvSpPr/>
          <p:nvPr/>
        </p:nvSpPr>
        <p:spPr>
          <a:xfrm>
            <a:off x="206376" y="2408142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0C38F9AD-CC34-53CC-0276-0C3B45D55EA3}"/>
              </a:ext>
            </a:extLst>
          </p:cNvPr>
          <p:cNvSpPr txBox="1"/>
          <p:nvPr/>
        </p:nvSpPr>
        <p:spPr>
          <a:xfrm>
            <a:off x="548772" y="2232025"/>
            <a:ext cx="2264321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교통영향평가</a:t>
            </a:r>
            <a:endParaRPr lang="en-US" altLang="ko-KR" sz="1950" b="1" spc="-217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AFDBD-CC03-1AB7-64B6-B07DDCADAC41}"/>
              </a:ext>
            </a:extLst>
          </p:cNvPr>
          <p:cNvSpPr txBox="1"/>
          <p:nvPr/>
        </p:nvSpPr>
        <p:spPr>
          <a:xfrm>
            <a:off x="347085" y="2904416"/>
            <a:ext cx="4665952" cy="294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울산다운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지구외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연결도로 교통영향평가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LH</a:t>
            </a:r>
          </a:p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과천 과천지구 공공주택 교통영향평가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경기주택도시공사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고양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창릉지구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공공주택 교통영향평가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경기주택도시공사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광교지구 택지개발사업 교통영향평가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변경심의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경기주택도시공사</a:t>
            </a:r>
          </a:p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남양주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왕숙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2,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하남교산지구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공공주택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(3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개 블록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교통영향평가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경기주택도시공사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 fontAlgn="base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양주 도시관리계획 결정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변경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교통영향평가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양주시청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0BB600F-FF27-1BBA-E933-2ED82A2E0280}"/>
              </a:ext>
            </a:extLst>
          </p:cNvPr>
          <p:cNvSpPr/>
          <p:nvPr/>
        </p:nvSpPr>
        <p:spPr>
          <a:xfrm>
            <a:off x="4958006" y="2408144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5EB1ACD8-0FF9-5AC8-5CBB-D9D37E5A15FE}"/>
              </a:ext>
            </a:extLst>
          </p:cNvPr>
          <p:cNvSpPr txBox="1"/>
          <p:nvPr/>
        </p:nvSpPr>
        <p:spPr>
          <a:xfrm>
            <a:off x="5300402" y="2232025"/>
            <a:ext cx="2264321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교통정책 및 법정계획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9AA9C-AAE6-96A3-6C4A-A36D268032C7}"/>
              </a:ext>
            </a:extLst>
          </p:cNvPr>
          <p:cNvSpPr txBox="1"/>
          <p:nvPr/>
        </p:nvSpPr>
        <p:spPr>
          <a:xfrm>
            <a:off x="5057889" y="2909386"/>
            <a:ext cx="4708790" cy="294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서울특별시 물류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DB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시스템 구축 방안 연구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서울특별시청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2021~2025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 시내버스업체 경영 및 서비스평가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2025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 택시 경영 및 서비스평가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차 경기도 교통약자 이동편의 증진 지원계획 수립 연구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차 경기도 교통안전 기본계획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구리시 주차수급실태조사 및 안전점검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구리시청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대곡역세권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택지개발 광역교통개선대책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경기도시공사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C00BD4B7-694B-4306-9EB6-425317A8B43F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교통계획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AF7C961-F5A8-3441-D484-E70CB9B7B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460"/>
          <a:stretch/>
        </p:blipFill>
        <p:spPr>
          <a:xfrm>
            <a:off x="7412282" y="1540716"/>
            <a:ext cx="2299938" cy="131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8E91F67-1EC3-C655-C7A4-FFFAA0010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3576"/>
          <a:stretch/>
        </p:blipFill>
        <p:spPr>
          <a:xfrm>
            <a:off x="2448983" y="1523471"/>
            <a:ext cx="2256978" cy="135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5F0B425-5042-B135-D4E3-0766D949621A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8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301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15377-FFE5-B4E1-FF83-C4F081E8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7E19630-2D23-4D50-848E-0C149C274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460"/>
          <a:stretch/>
        </p:blipFill>
        <p:spPr>
          <a:xfrm>
            <a:off x="7412282" y="1540716"/>
            <a:ext cx="2299938" cy="131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1F9B8D-1903-3176-8C9C-E76E9F702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15736" r="4973" b="10183"/>
          <a:stretch/>
        </p:blipFill>
        <p:spPr>
          <a:xfrm>
            <a:off x="7412281" y="1540715"/>
            <a:ext cx="2337493" cy="131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FD33352-2110-4C1D-9485-99E129191B65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81E3AFF-87E2-B522-A2F1-8008221E765A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EF93C043-29C6-08A6-DC08-61569B0E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20AFBF60-66EC-94FA-7AC1-BA5215C3A453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교통설계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E3F50E2-800B-397E-BFF2-E00D19279889}"/>
              </a:ext>
            </a:extLst>
          </p:cNvPr>
          <p:cNvSpPr/>
          <p:nvPr/>
        </p:nvSpPr>
        <p:spPr>
          <a:xfrm>
            <a:off x="206376" y="2408142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09520BE4-E37A-D3F7-47E0-5318478D7E2D}"/>
              </a:ext>
            </a:extLst>
          </p:cNvPr>
          <p:cNvSpPr txBox="1"/>
          <p:nvPr/>
        </p:nvSpPr>
        <p:spPr>
          <a:xfrm>
            <a:off x="548772" y="2232025"/>
            <a:ext cx="2264321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도로교통안전진단</a:t>
            </a:r>
            <a:endParaRPr lang="en-US" altLang="ko-KR" sz="1950" b="1" spc="-217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693DD-F186-3B48-5A0F-18DA4E829E46}"/>
              </a:ext>
            </a:extLst>
          </p:cNvPr>
          <p:cNvSpPr txBox="1"/>
          <p:nvPr/>
        </p:nvSpPr>
        <p:spPr>
          <a:xfrm>
            <a:off x="345209" y="2910002"/>
            <a:ext cx="4708790" cy="294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남양주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왕숙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광역도로 교통시설안전진단용역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LH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새만금포항선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새만금전주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사용 개시 전 단계 교통시설안전진단 엔지니어링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한국도로공사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-8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송산그린시티</a:t>
            </a:r>
            <a:r>
              <a:rPr lang="en-US" altLang="ko-KR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시화</a:t>
            </a:r>
            <a:r>
              <a:rPr lang="en-US" altLang="ko-KR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MTV </a:t>
            </a:r>
            <a:r>
              <a:rPr lang="ko-KR" altLang="en-US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연결도로 건설공사 교통시설안전진단 용역</a:t>
            </a:r>
            <a:r>
              <a:rPr lang="en-US" altLang="ko-KR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/ </a:t>
            </a:r>
            <a:r>
              <a:rPr lang="ko-KR" altLang="en-US" sz="1083" spc="-81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한국수자원공사</a:t>
            </a:r>
            <a:endParaRPr lang="en-US" altLang="ko-KR" sz="1083" spc="-81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아양대로 및 반제도로 교통안전진단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안성시청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영종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청라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연결도로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연륙교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사용 개시 전 단계 교통시설안전진단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인천광역시 경제자유구역청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CAFFBA7-8CF0-0228-2571-F055F4639845}"/>
              </a:ext>
            </a:extLst>
          </p:cNvPr>
          <p:cNvSpPr/>
          <p:nvPr/>
        </p:nvSpPr>
        <p:spPr>
          <a:xfrm>
            <a:off x="4958006" y="2408144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F72E509D-AD6F-4BA1-E2A9-C82646BA4760}"/>
              </a:ext>
            </a:extLst>
          </p:cNvPr>
          <p:cNvSpPr txBox="1"/>
          <p:nvPr/>
        </p:nvSpPr>
        <p:spPr>
          <a:xfrm>
            <a:off x="5300402" y="2232025"/>
            <a:ext cx="2264321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턴키 등 설계지원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59BAB-01E1-9D36-CDDF-5294128BB77D}"/>
              </a:ext>
            </a:extLst>
          </p:cNvPr>
          <p:cNvSpPr txBox="1"/>
          <p:nvPr/>
        </p:nvSpPr>
        <p:spPr>
          <a:xfrm>
            <a:off x="5197212" y="2905319"/>
            <a:ext cx="4708790" cy="294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2025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성남시 노후 상수도관 정비공사 교통소통대책 수립용역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성남시청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탄천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교량 보수보강 공사 교통소통대책 수립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성남시청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국도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77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호선 신안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압해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해남 화원 도로건설공사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(2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공구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턴키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대우건설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양평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이천 고속도로 기술제안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교통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대우건설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서울도시철도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9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호선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단계 연장사업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공구 건설공사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TK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기본설계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대우건설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부산항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신항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북컨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단계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항만배후단지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조성공사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TK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기본설계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대우건설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평택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오송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복선화 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공구 건설공사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T/K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실시설계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대우건설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40608A3-2226-67A4-C97C-5090BCB20140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9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94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A5B3-D66C-6417-45D1-361BBF69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4668196-E9C8-1E5C-9C45-7BBDC07AF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460"/>
          <a:stretch/>
        </p:blipFill>
        <p:spPr>
          <a:xfrm>
            <a:off x="4995950" y="2842894"/>
            <a:ext cx="4708791" cy="269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EA4389F-844B-30DE-1D07-29E622420AE5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B3B4C49-2606-E866-F559-AA291FAA76FD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10EF6211-BBDF-D8E1-5534-74C62865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2A21EE85-62DD-2343-3377-DE70225B179E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교통설계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B82C665-51B0-9A43-09C8-02E61535D169}"/>
              </a:ext>
            </a:extLst>
          </p:cNvPr>
          <p:cNvSpPr/>
          <p:nvPr/>
        </p:nvSpPr>
        <p:spPr>
          <a:xfrm>
            <a:off x="206376" y="2408142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3A7DEF5F-E7AF-B388-4CD7-98D04412A7B3}"/>
              </a:ext>
            </a:extLst>
          </p:cNvPr>
          <p:cNvSpPr txBox="1"/>
          <p:nvPr/>
        </p:nvSpPr>
        <p:spPr>
          <a:xfrm>
            <a:off x="548771" y="2232025"/>
            <a:ext cx="2546854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교통체계개선사업 </a:t>
            </a:r>
            <a:r>
              <a:rPr lang="en-US" altLang="ko-KR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(TSM)</a:t>
            </a:r>
            <a:endParaRPr lang="ko-KR" altLang="en-US" sz="1950" b="1" spc="-217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7864A-53D9-908B-655E-F87C85035C0E}"/>
              </a:ext>
            </a:extLst>
          </p:cNvPr>
          <p:cNvSpPr txBox="1"/>
          <p:nvPr/>
        </p:nvSpPr>
        <p:spPr>
          <a:xfrm>
            <a:off x="345521" y="2914937"/>
            <a:ext cx="4708790" cy="335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의정부시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교통혼잡지역 개선사업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(TSM)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기본 및 실시설계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의정부시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오산시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ITS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기본계획 및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TSM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실행계획 수립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오산시청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전주시 간선급행버스체계 기본구상 및 개발계획 수립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전주시청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주요가로 교통소통 개선사업 용역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(TSM)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서초구청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강남대로 교통운영체계개선 기본 및 실시설계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서초구청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만남로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중앙버스전용차로 기본계획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천안시청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성남시 어린이보호구역 실태조사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성남시청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서초형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안심보행길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보행권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확보를 위한 도로환경 개선용역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서초구청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E080901-DB53-CC40-BF71-24278A440794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10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12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/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4" y="2538130"/>
            <a:ext cx="1699154" cy="550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45" y="2538130"/>
            <a:ext cx="1699154" cy="55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66" y="2538132"/>
            <a:ext cx="1699154" cy="55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87" y="2538132"/>
            <a:ext cx="1699154" cy="550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4" y="2606920"/>
            <a:ext cx="1699154" cy="207750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795462" y="1447800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3900" b="1" spc="-217" dirty="0">
                <a:solidFill>
                  <a:srgbClr val="124080"/>
                </a:solidFill>
                <a:latin typeface="Open Sans ExtraBold"/>
              </a:rPr>
              <a:t>인증현황</a:t>
            </a:r>
            <a:endParaRPr lang="en-US" sz="3900" b="1" spc="-217" dirty="0">
              <a:solidFill>
                <a:srgbClr val="124080"/>
              </a:solidFill>
              <a:latin typeface="Open Sans ExtraBold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C712CCD8-E467-881B-0967-A31838CCB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38" y="2608797"/>
            <a:ext cx="1717420" cy="249025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DFFBB99-EDD1-BC58-A90C-3FB866F12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559" y="2587826"/>
            <a:ext cx="1658423" cy="244744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676B9BE-4075-B9CC-C459-3A557C1E5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247" y="2614092"/>
            <a:ext cx="1761482" cy="242009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74AABAF0-4A23-9B47-D5B8-5EE65D17B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717" y="2614092"/>
            <a:ext cx="1761482" cy="2421174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281456A6-3589-B73F-8636-BA9296D2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622" y="2530957"/>
            <a:ext cx="1699154" cy="55033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328A3E3C-C58A-450D-3902-2CED0F9C6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39" y="2599627"/>
            <a:ext cx="1699154" cy="242383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B7FA97C-D851-96E2-39BA-BC6AB40C3940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11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E0A22-BA7E-D492-F1F8-42439E28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C86C13-9737-8A3F-3ED0-18EAE6C33D92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74AF649-A6E5-A6F0-96E9-668A7949BDAF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5587DCFB-3EDB-DCFE-ABDF-3E196924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4" y="2538130"/>
            <a:ext cx="1699154" cy="5503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D9D8FC2-BB06-DF36-3EA7-44BB6B41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45" y="2538130"/>
            <a:ext cx="1699154" cy="5503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C0E5D9F-E256-CE52-15EF-F06297BE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666" y="2538132"/>
            <a:ext cx="1699154" cy="55033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745A4A1-08AB-4B7B-03B5-56968599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87" y="2538132"/>
            <a:ext cx="1699154" cy="55033"/>
          </a:xfrm>
          <a:prstGeom prst="rect">
            <a:avLst/>
          </a:prstGeom>
        </p:spPr>
      </p:pic>
      <p:sp>
        <p:nvSpPr>
          <p:cNvPr id="31" name="TextBox 31">
            <a:extLst>
              <a:ext uri="{FF2B5EF4-FFF2-40B4-BE49-F238E27FC236}">
                <a16:creationId xmlns:a16="http://schemas.microsoft.com/office/drawing/2014/main" id="{76D008E5-0E0F-F291-3706-01C856B1591B}"/>
              </a:ext>
            </a:extLst>
          </p:cNvPr>
          <p:cNvSpPr txBox="1"/>
          <p:nvPr/>
        </p:nvSpPr>
        <p:spPr>
          <a:xfrm>
            <a:off x="1795462" y="1447800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3900" b="1" spc="-217" dirty="0">
                <a:solidFill>
                  <a:srgbClr val="124080"/>
                </a:solidFill>
                <a:latin typeface="Open Sans ExtraBold"/>
              </a:rPr>
              <a:t>인증현황</a:t>
            </a:r>
            <a:endParaRPr lang="en-US" sz="3900" b="1" spc="-217" dirty="0">
              <a:solidFill>
                <a:srgbClr val="124080"/>
              </a:solidFill>
              <a:latin typeface="Open Sans ExtraBold"/>
            </a:endParaRPr>
          </a:p>
        </p:txBody>
      </p:sp>
      <p:pic>
        <p:nvPicPr>
          <p:cNvPr id="49" name="Picture 13">
            <a:extLst>
              <a:ext uri="{FF2B5EF4-FFF2-40B4-BE49-F238E27FC236}">
                <a16:creationId xmlns:a16="http://schemas.microsoft.com/office/drawing/2014/main" id="{A9EE67AF-E134-5006-656D-8DE99E9A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22" y="2530957"/>
            <a:ext cx="1699154" cy="5503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197A823-A7E2-178E-DA08-D8070A6B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64" y="2664158"/>
            <a:ext cx="1836274" cy="243272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C23A488-BD9F-050E-BBF0-F2106819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345" y="2584073"/>
            <a:ext cx="1696733" cy="251844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2FFAD1-DCAF-284F-59FE-51E1A758C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4" y="2585272"/>
            <a:ext cx="1736467" cy="253037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6433AF0-2964-860E-1249-9639A68C5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975" y="2593165"/>
            <a:ext cx="1699154" cy="24747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3323071-8175-0BAB-AD19-339F2E9FF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623" y="2603500"/>
            <a:ext cx="1681988" cy="2464452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22507ED-8797-8DF2-6ECF-AFF4A2F30FF9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12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5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7479" y="2135717"/>
            <a:ext cx="7911042" cy="6122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altLang="ko-KR" sz="3250" dirty="0">
                <a:solidFill>
                  <a:srgbClr val="124080"/>
                </a:solidFill>
                <a:ea typeface="Open Sans ExtraBold"/>
              </a:rPr>
              <a:t>Contents</a:t>
            </a:r>
            <a:endParaRPr lang="ko-KR" altLang="en-US" sz="3250" dirty="0">
              <a:solidFill>
                <a:srgbClr val="124080"/>
              </a:solidFill>
              <a:ea typeface="Open Sans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5633" y="4144433"/>
            <a:ext cx="1485900" cy="2338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1300" b="1" dirty="0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회사 개요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534054" y="3903663"/>
            <a:ext cx="515938" cy="137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31875" y="3346450"/>
            <a:ext cx="1513417" cy="48154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492">
                <a:solidFill>
                  <a:srgbClr val="124080"/>
                </a:solidFill>
                <a:latin typeface="Open Sans ExtraBold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7842" y="4144433"/>
            <a:ext cx="1485900" cy="2338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1300" b="1" dirty="0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연혁 및 업무분야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3109383" y="3903663"/>
            <a:ext cx="515938" cy="137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07204" y="3346450"/>
            <a:ext cx="1520296" cy="48154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54">
                <a:solidFill>
                  <a:srgbClr val="124080"/>
                </a:solidFill>
                <a:latin typeface="Open Sans Extra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3171" y="4144433"/>
            <a:ext cx="1513417" cy="2338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수행인력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4691591" y="3903663"/>
            <a:ext cx="515938" cy="13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189412" y="3346450"/>
            <a:ext cx="1520296" cy="48154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54">
                <a:solidFill>
                  <a:srgbClr val="124080"/>
                </a:solidFill>
                <a:latin typeface="Open Sans Extra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85379" y="4144433"/>
            <a:ext cx="1609725" cy="2338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사업영역</a:t>
            </a:r>
            <a:r>
              <a:rPr 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및</a:t>
            </a:r>
            <a:r>
              <a:rPr 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주요실적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266921" y="3903663"/>
            <a:ext cx="515938" cy="1375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764742" y="3346450"/>
            <a:ext cx="1520296" cy="48154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54">
                <a:solidFill>
                  <a:srgbClr val="124080"/>
                </a:solidFill>
                <a:latin typeface="Open Sans ExtraBold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60708" y="4144433"/>
            <a:ext cx="1485900" cy="2338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1300" b="1">
                <a:solidFill>
                  <a:srgbClr val="12408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인증현황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49129" y="3903663"/>
            <a:ext cx="515938" cy="1375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346950" y="3346450"/>
            <a:ext cx="1520296" cy="48154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54">
                <a:solidFill>
                  <a:srgbClr val="124080"/>
                </a:solidFill>
                <a:latin typeface="Open Sans ExtraBold"/>
              </a:rPr>
              <a:t>05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A65FA2D-01EE-7C69-622F-0E9766180DA4}"/>
              </a:ext>
            </a:extLst>
          </p:cNvPr>
          <p:cNvCxnSpPr>
            <a:cxnSpLocks/>
          </p:cNvCxnSpPr>
          <p:nvPr/>
        </p:nvCxnSpPr>
        <p:spPr>
          <a:xfrm flipH="1">
            <a:off x="1368547" y="2401441"/>
            <a:ext cx="2593853" cy="0"/>
          </a:xfrm>
          <a:prstGeom prst="line">
            <a:avLst/>
          </a:prstGeom>
          <a:ln w="38100">
            <a:solidFill>
              <a:srgbClr val="12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2D9D5593-02E4-B688-4025-42565A4D1901}"/>
              </a:ext>
            </a:extLst>
          </p:cNvPr>
          <p:cNvCxnSpPr>
            <a:cxnSpLocks/>
          </p:cNvCxnSpPr>
          <p:nvPr/>
        </p:nvCxnSpPr>
        <p:spPr>
          <a:xfrm flipH="1">
            <a:off x="5861050" y="2401441"/>
            <a:ext cx="2593853" cy="0"/>
          </a:xfrm>
          <a:prstGeom prst="line">
            <a:avLst/>
          </a:prstGeom>
          <a:ln w="38100">
            <a:solidFill>
              <a:srgbClr val="12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726E-9DE1-7122-B983-66325695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4EDB4C0-254D-2582-A454-27824092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513" y="4419600"/>
            <a:ext cx="4141258" cy="199072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4" name="그림 33" descr="지도, 평면도, 아틀라스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DAC27C-7DA7-305C-296E-81C8B79F8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4" t="19509" r="26207" b="22096"/>
          <a:stretch>
            <a:fillRect/>
          </a:stretch>
        </p:blipFill>
        <p:spPr>
          <a:xfrm>
            <a:off x="2667000" y="3886200"/>
            <a:ext cx="2628901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7513EFA-50B7-B2D7-C1FB-83254489F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79" y="2066925"/>
            <a:ext cx="4141258" cy="235267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75B62A8-4D33-3C40-ABFB-F0EDD45B6BBA}"/>
              </a:ext>
            </a:extLst>
          </p:cNvPr>
          <p:cNvSpPr txBox="1"/>
          <p:nvPr/>
        </p:nvSpPr>
        <p:spPr>
          <a:xfrm>
            <a:off x="304800" y="4191000"/>
            <a:ext cx="2895600" cy="18238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ko-KR" alt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우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 13640   </a:t>
            </a: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ko-KR" alt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성남시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수정구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000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위례광장로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320, 1003</a:t>
            </a:r>
            <a:r>
              <a:rPr lang="ko-KR" alt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endParaRPr lang="en-US" altLang="ko-KR" sz="1000" dirty="0">
              <a:ln w="9525">
                <a:solidFill>
                  <a:schemeClr val="bg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창곡동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000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아이에스센트럴타워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 </a:t>
            </a: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el)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 031 – 722 -1930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F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ax)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070 -7589 -1931</a:t>
            </a: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E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mail)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 chanee@naruenc.com</a:t>
            </a:r>
          </a:p>
          <a:p>
            <a:pPr defTabSz="409558">
              <a:lnSpc>
                <a:spcPct val="150000"/>
              </a:lnSpc>
              <a:spcAft>
                <a:spcPts val="325"/>
              </a:spcAft>
              <a:buClr>
                <a:schemeClr val="accent1"/>
              </a:buClr>
            </a:pPr>
            <a:r>
              <a:rPr lang="en-US" sz="1000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</a:t>
            </a:r>
            <a:r>
              <a:rPr lang="en-US" altLang="ko-KR" sz="1000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ompage</a:t>
            </a:r>
            <a:r>
              <a:rPr lang="en-US" altLang="ko-KR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en-US" sz="1000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www.naruenc.com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E851B1C-F62B-37E9-D47B-22471377012B}"/>
              </a:ext>
            </a:extLst>
          </p:cNvPr>
          <p:cNvGrpSpPr/>
          <p:nvPr/>
        </p:nvGrpSpPr>
        <p:grpSpPr>
          <a:xfrm>
            <a:off x="1163220309" y="138869208"/>
            <a:ext cx="1163220309" cy="1163220309"/>
            <a:chOff x="2139101647" y="250571000"/>
            <a:chExt cx="2147483647" cy="2147483647"/>
          </a:xfrm>
        </p:grpSpPr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9FC22C98-9095-7F7C-54C8-250804494EF8}"/>
              </a:ext>
            </a:extLst>
          </p:cNvPr>
          <p:cNvSpPr txBox="1"/>
          <p:nvPr/>
        </p:nvSpPr>
        <p:spPr>
          <a:xfrm>
            <a:off x="268287" y="1447800"/>
            <a:ext cx="2332038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sz="3575" spc="-217" dirty="0">
                <a:solidFill>
                  <a:srgbClr val="124080"/>
                </a:solidFill>
                <a:latin typeface="Open Sans ExtraBold"/>
              </a:rPr>
              <a:t>Introduce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3B0AC85-412C-5A57-3974-F7B67FAA9921}"/>
              </a:ext>
            </a:extLst>
          </p:cNvPr>
          <p:cNvSpPr txBox="1"/>
          <p:nvPr/>
        </p:nvSpPr>
        <p:spPr>
          <a:xfrm>
            <a:off x="6108700" y="2464019"/>
            <a:ext cx="3577167" cy="163820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주식회사 </a:t>
            </a:r>
            <a:r>
              <a:rPr lang="ko-KR" altLang="en-US" sz="1600" b="1" dirty="0" err="1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나루이앤씨</a:t>
            </a:r>
            <a:r>
              <a:rPr lang="ko-KR" altLang="en-US" sz="1300" b="1" dirty="0" err="1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는</a:t>
            </a:r>
            <a:r>
              <a:rPr lang="ko-KR" altLang="en-US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교통분야를 전문으로 하는 엔지니어링 업체로서</a:t>
            </a:r>
            <a:r>
              <a:rPr lang="en-US" altLang="ko-KR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교통계획</a:t>
            </a:r>
            <a:r>
              <a:rPr lang="en-US" altLang="ko-KR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교통설계</a:t>
            </a:r>
            <a:r>
              <a:rPr lang="en-US" altLang="ko-KR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민간투자사업 분야에 대한 폭 넓은 이해와 경험</a:t>
            </a:r>
            <a:r>
              <a:rPr lang="en-US" altLang="ko-KR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전문적인 지식과 기술을 바탕으로 최고의 서비스를 제공합니다</a:t>
            </a:r>
            <a:r>
              <a:rPr lang="en-US" altLang="ko-KR" sz="1300" b="1" dirty="0">
                <a:ln w="6350">
                  <a:noFill/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en-US" altLang="ko-KR" sz="1517" b="1" dirty="0">
              <a:ln w="6350">
                <a:noFill/>
              </a:ln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D21398CE-4A89-90D9-74DE-45F62B56DF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5321" y="5155459"/>
            <a:ext cx="1339104" cy="116914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327A9E-B35D-B207-F7E4-8F9314AF74E2}"/>
              </a:ext>
            </a:extLst>
          </p:cNvPr>
          <p:cNvSpPr txBox="1"/>
          <p:nvPr/>
        </p:nvSpPr>
        <p:spPr>
          <a:xfrm>
            <a:off x="6406621" y="6058154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NARU Engineering and Consultant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EEAA14A-39CC-F9F7-9520-D568FBBE3D11}"/>
              </a:ext>
            </a:extLst>
          </p:cNvPr>
          <p:cNvSpPr/>
          <p:nvPr/>
        </p:nvSpPr>
        <p:spPr>
          <a:xfrm>
            <a:off x="6406621" y="5932805"/>
            <a:ext cx="10647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주식회사 </a:t>
            </a:r>
            <a:r>
              <a:rPr lang="ko-KR" altLang="en-US" sz="8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나루이앤씨</a:t>
            </a:r>
            <a:endParaRPr lang="ko-KR" altLang="en-US" sz="800" dirty="0">
              <a:solidFill>
                <a:schemeClr val="bg1"/>
              </a:solidFill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D6D6C1A-2156-5EB4-6275-FC8372D2FF34}"/>
              </a:ext>
            </a:extLst>
          </p:cNvPr>
          <p:cNvSpPr/>
          <p:nvPr/>
        </p:nvSpPr>
        <p:spPr bwMode="auto">
          <a:xfrm>
            <a:off x="268287" y="2133600"/>
            <a:ext cx="4891088" cy="177497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40957" tIns="0" rIns="40957" bIns="0" rtlCol="0" anchor="t">
            <a:spAutoFit/>
          </a:bodyPr>
          <a:lstStyle/>
          <a:p>
            <a:pPr marL="98034" indent="-98034" defTabSz="409558">
              <a:lnSpc>
                <a:spcPct val="200000"/>
              </a:lnSpc>
              <a:spcAft>
                <a:spcPts val="3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회사명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주식회사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 err="1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나루이앤씨</a:t>
            </a:r>
            <a:endParaRPr lang="en-US" altLang="ko-KR" sz="1083" dirty="0">
              <a:ln w="9525">
                <a:solidFill>
                  <a:schemeClr val="bg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98034" indent="-98034" defTabSz="409558">
              <a:lnSpc>
                <a:spcPct val="200000"/>
              </a:lnSpc>
              <a:spcAft>
                <a:spcPts val="3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업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종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엔지니어링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사업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학술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및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연구용역</a:t>
            </a:r>
            <a:endParaRPr lang="en-US" altLang="ko-KR" sz="1083" dirty="0">
              <a:ln w="9525">
                <a:solidFill>
                  <a:schemeClr val="bg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98034" indent="-98034" defTabSz="409558">
              <a:lnSpc>
                <a:spcPct val="200000"/>
              </a:lnSpc>
              <a:spcAft>
                <a:spcPts val="3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사업자등록번호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622-86-01370</a:t>
            </a:r>
          </a:p>
          <a:p>
            <a:pPr marL="98034" indent="-98034" defTabSz="409558">
              <a:lnSpc>
                <a:spcPct val="200000"/>
              </a:lnSpc>
              <a:spcAft>
                <a:spcPts val="3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주요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업무분야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교통계획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교통설계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민간투자사업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컨설팅</a:t>
            </a:r>
            <a:endParaRPr lang="en-US" altLang="ko-KR" sz="1083" dirty="0">
              <a:ln w="9525">
                <a:solidFill>
                  <a:schemeClr val="bg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98034" indent="-98034" defTabSz="409558">
              <a:lnSpc>
                <a:spcPct val="200000"/>
              </a:lnSpc>
              <a:spcAft>
                <a:spcPts val="3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표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김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유</a:t>
            </a:r>
            <a:r>
              <a:rPr lang="en-US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ko-KR" sz="1083" dirty="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찬</a:t>
            </a:r>
            <a:endParaRPr lang="en-US" altLang="ko-KR" sz="1083" dirty="0">
              <a:ln w="9525">
                <a:solidFill>
                  <a:schemeClr val="bg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4921D5-8024-9F50-7517-AC392EBFD2CC}"/>
              </a:ext>
            </a:extLst>
          </p:cNvPr>
          <p:cNvSpPr/>
          <p:nvPr/>
        </p:nvSpPr>
        <p:spPr>
          <a:xfrm>
            <a:off x="4000500" y="5268066"/>
            <a:ext cx="117013" cy="117013"/>
          </a:xfrm>
          <a:prstGeom prst="ellipse">
            <a:avLst/>
          </a:prstGeom>
          <a:solidFill>
            <a:srgbClr val="FF0000">
              <a:alpha val="7098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811D96E-6D36-995F-B480-771387D4650E}"/>
              </a:ext>
            </a:extLst>
          </p:cNvPr>
          <p:cNvSpPr/>
          <p:nvPr/>
        </p:nvSpPr>
        <p:spPr>
          <a:xfrm>
            <a:off x="3848100" y="5267325"/>
            <a:ext cx="1126671" cy="11849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</a:pPr>
            <a:r>
              <a:rPr lang="ko-KR" altLang="en-US" sz="700">
                <a:latin typeface="제주고딕" panose="02000300000000000000" pitchFamily="2" charset="-127"/>
                <a:ea typeface="제주고딕" panose="02000300000000000000" pitchFamily="2" charset="-127"/>
              </a:rPr>
              <a:t>㈜</a:t>
            </a:r>
            <a:r>
              <a:rPr lang="ko-KR" altLang="en-US" sz="7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나루이앤씨</a:t>
            </a:r>
            <a:endParaRPr lang="en-US" altLang="ko-KR" sz="7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5F74D50-924B-52C0-951B-2CFF70EFE7A4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852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4" y="3479270"/>
            <a:ext cx="151342" cy="15822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22413" y="3449409"/>
            <a:ext cx="3201988" cy="21794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359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May.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교통안전진단기관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도로분야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등록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39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9462" y="3382962"/>
            <a:ext cx="811742" cy="3508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950" spc="-108" dirty="0">
                <a:solidFill>
                  <a:srgbClr val="124080"/>
                </a:solidFill>
                <a:latin typeface="Open Sans ExtraBold"/>
              </a:rPr>
              <a:t>2022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63220309" y="138869208"/>
            <a:ext cx="1163220309" cy="1163220309"/>
            <a:chOff x="2139101647" y="250571000"/>
            <a:chExt cx="2147483647" cy="2147483647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4" y="4055268"/>
            <a:ext cx="151342" cy="15822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79462" y="3962400"/>
            <a:ext cx="811742" cy="34395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950" spc="-108" dirty="0">
                <a:solidFill>
                  <a:srgbClr val="124080"/>
                </a:solidFill>
                <a:latin typeface="Open Sans ExtraBold"/>
              </a:rPr>
              <a:t>2021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B89CB94-B2F4-9ABC-C4CE-80BA73EDBA76}"/>
              </a:ext>
            </a:extLst>
          </p:cNvPr>
          <p:cNvSpPr txBox="1"/>
          <p:nvPr/>
        </p:nvSpPr>
        <p:spPr>
          <a:xfrm>
            <a:off x="1512094" y="4025407"/>
            <a:ext cx="3517106" cy="21794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359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Jan.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엔지니어링사업자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-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도시계획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도로 및 공항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(E-09-005466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271DE34F-6ABF-E7E7-ED73-790EBED9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4" y="4664869"/>
            <a:ext cx="151342" cy="158221"/>
          </a:xfrm>
          <a:prstGeom prst="rect">
            <a:avLst/>
          </a:prstGeom>
        </p:spPr>
      </p:pic>
      <p:sp>
        <p:nvSpPr>
          <p:cNvPr id="37" name="TextBox 13">
            <a:extLst>
              <a:ext uri="{FF2B5EF4-FFF2-40B4-BE49-F238E27FC236}">
                <a16:creationId xmlns:a16="http://schemas.microsoft.com/office/drawing/2014/main" id="{F1F4CCAB-CA79-C046-C985-A627138E733B}"/>
              </a:ext>
            </a:extLst>
          </p:cNvPr>
          <p:cNvSpPr txBox="1"/>
          <p:nvPr/>
        </p:nvSpPr>
        <p:spPr>
          <a:xfrm>
            <a:off x="779462" y="4572000"/>
            <a:ext cx="811742" cy="34395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950" spc="-108" dirty="0">
                <a:solidFill>
                  <a:srgbClr val="124080"/>
                </a:solidFill>
                <a:latin typeface="Open Sans ExtraBold"/>
              </a:rPr>
              <a:t>2020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4D767F75-13D5-49BB-2B2D-E7EECC762F0B}"/>
              </a:ext>
            </a:extLst>
          </p:cNvPr>
          <p:cNvSpPr txBox="1"/>
          <p:nvPr/>
        </p:nvSpPr>
        <p:spPr>
          <a:xfrm>
            <a:off x="1512094" y="4635007"/>
            <a:ext cx="2631281" cy="21794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359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Dec.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건설기술용역업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경기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1-2-880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2C4B2C15-D3FF-4D1B-1C48-554B7413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4" y="5284787"/>
            <a:ext cx="151342" cy="158221"/>
          </a:xfrm>
          <a:prstGeom prst="rect">
            <a:avLst/>
          </a:prstGeom>
        </p:spPr>
      </p:pic>
      <p:sp>
        <p:nvSpPr>
          <p:cNvPr id="41" name="TextBox 13">
            <a:extLst>
              <a:ext uri="{FF2B5EF4-FFF2-40B4-BE49-F238E27FC236}">
                <a16:creationId xmlns:a16="http://schemas.microsoft.com/office/drawing/2014/main" id="{B0BA20D0-19B5-5AD3-6D30-14CED717D9C2}"/>
              </a:ext>
            </a:extLst>
          </p:cNvPr>
          <p:cNvSpPr txBox="1"/>
          <p:nvPr/>
        </p:nvSpPr>
        <p:spPr>
          <a:xfrm>
            <a:off x="779462" y="5181600"/>
            <a:ext cx="811742" cy="34395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950" spc="-108" dirty="0">
                <a:solidFill>
                  <a:srgbClr val="124080"/>
                </a:solidFill>
                <a:latin typeface="Open Sans ExtraBold"/>
              </a:rPr>
              <a:t>2019</a:t>
            </a: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AB17E061-8DF6-9100-BC67-D92AACE4893F}"/>
              </a:ext>
            </a:extLst>
          </p:cNvPr>
          <p:cNvSpPr txBox="1"/>
          <p:nvPr/>
        </p:nvSpPr>
        <p:spPr>
          <a:xfrm>
            <a:off x="1512094" y="5260501"/>
            <a:ext cx="3517106" cy="9878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Sep.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벤처기업</a:t>
            </a: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등록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20190110691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기업부설연구소 신설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2019114513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Mar.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기술사사무소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2019-1140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</a:t>
            </a:r>
            <a:r>
              <a:rPr lang="ko-KR" altLang="en-US" sz="1083" spc="-108" dirty="0" err="1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교통영향평가대행자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등록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536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Feb.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주식회사 </a:t>
            </a:r>
            <a:r>
              <a:rPr lang="ko-KR" altLang="en-US" sz="1083" spc="-108" dirty="0" err="1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나루이앤씨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설립</a:t>
            </a:r>
            <a:endParaRPr lang="en-US" altLang="ko-KR" sz="1083" spc="-108" dirty="0">
              <a:solidFill>
                <a:srgbClr val="787878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0A17475C-79D3-E6F5-767B-2C9DCB13FE75}"/>
              </a:ext>
            </a:extLst>
          </p:cNvPr>
          <p:cNvSpPr txBox="1"/>
          <p:nvPr/>
        </p:nvSpPr>
        <p:spPr>
          <a:xfrm>
            <a:off x="268287" y="1537229"/>
            <a:ext cx="2332038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sz="3575" spc="-217" dirty="0">
                <a:solidFill>
                  <a:srgbClr val="124080"/>
                </a:solidFill>
                <a:latin typeface="Open Sans ExtraBold"/>
              </a:rPr>
              <a:t>History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A5D34727-2F3D-3D63-09FE-8034242C7FAC}"/>
              </a:ext>
            </a:extLst>
          </p:cNvPr>
          <p:cNvSpPr txBox="1"/>
          <p:nvPr/>
        </p:nvSpPr>
        <p:spPr>
          <a:xfrm>
            <a:off x="5489575" y="1537229"/>
            <a:ext cx="3879850" cy="69479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>
              <a:lnSpc>
                <a:spcPct val="99600"/>
              </a:lnSpc>
              <a:defRPr sz="6600" spc="-400">
                <a:solidFill>
                  <a:srgbClr val="124080"/>
                </a:solidFill>
                <a:latin typeface="Open Sans ExtraBold"/>
              </a:defRPr>
            </a:lvl1pPr>
          </a:lstStyle>
          <a:p>
            <a:r>
              <a:rPr lang="en-US" sz="3575" dirty="0"/>
              <a:t>Business Sectors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58DDFF2-B636-D887-1268-F90BE44C82AF}"/>
              </a:ext>
            </a:extLst>
          </p:cNvPr>
          <p:cNvGrpSpPr/>
          <p:nvPr/>
        </p:nvGrpSpPr>
        <p:grpSpPr>
          <a:xfrm>
            <a:off x="5634506" y="2444583"/>
            <a:ext cx="901442" cy="948887"/>
            <a:chOff x="1115184" y="1781826"/>
            <a:chExt cx="1095454" cy="1153110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10895A54-0EDB-1DAC-9EF1-29A0FB272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184" y="1781826"/>
              <a:ext cx="1095454" cy="1153110"/>
            </a:xfrm>
            <a:prstGeom prst="rect">
              <a:avLst/>
            </a:prstGeom>
          </p:spPr>
        </p:pic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D4ABA79F-3C06-5659-10B5-A9FD69B8D496}"/>
                </a:ext>
              </a:extLst>
            </p:cNvPr>
            <p:cNvGrpSpPr/>
            <p:nvPr/>
          </p:nvGrpSpPr>
          <p:grpSpPr>
            <a:xfrm>
              <a:off x="1297681" y="2220696"/>
              <a:ext cx="730451" cy="275369"/>
              <a:chOff x="1116418" y="2543175"/>
              <a:chExt cx="555220" cy="209550"/>
            </a:xfrm>
          </p:grpSpPr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A0C634DD-89C1-EABB-A082-ED9823C61A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543175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>
                <a:extLst>
                  <a:ext uri="{FF2B5EF4-FFF2-40B4-BE49-F238E27FC236}">
                    <a16:creationId xmlns:a16="http://schemas.microsoft.com/office/drawing/2014/main" id="{97012B15-0727-8C91-DADA-6E32AC0AAA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752725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4FFF97F-71D6-D141-A98F-CD4CDBE5F9D1}"/>
                  </a:ext>
                </a:extLst>
              </p:cNvPr>
              <p:cNvSpPr txBox="1"/>
              <p:nvPr/>
            </p:nvSpPr>
            <p:spPr>
              <a:xfrm>
                <a:off x="1216346" y="2586258"/>
                <a:ext cx="355367" cy="123395"/>
              </a:xfrm>
              <a:prstGeom prst="rect">
                <a:avLst/>
              </a:prstGeom>
              <a:sp3d>
                <a:bevelT w="0"/>
              </a:sp3d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F4374"/>
                    </a:solidFill>
                    <a:latin typeface="KoPub돋움체 Bold" pitchFamily="18" charset="-127"/>
                    <a:ea typeface="KoPub돋움체 Bold" pitchFamily="18" charset="-127"/>
                  </a:defRPr>
                </a:lvl1pPr>
              </a:lstStyle>
              <a:p>
                <a:r>
                  <a:rPr lang="ko-KR" altLang="en-US" sz="867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교통계획</a:t>
                </a:r>
                <a:endParaRPr lang="en-US" altLang="ko-KR" sz="867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97087C62-C2EC-B191-F18D-52C20749705E}"/>
              </a:ext>
            </a:extLst>
          </p:cNvPr>
          <p:cNvSpPr/>
          <p:nvPr/>
        </p:nvSpPr>
        <p:spPr>
          <a:xfrm>
            <a:off x="6876863" y="2286000"/>
            <a:ext cx="2724337" cy="12660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교통영향평가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장래 교통수요예측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교통안전 및 교통약자 등 법정계획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버스</a:t>
            </a:r>
            <a:r>
              <a:rPr lang="en-US" altLang="ko-KR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·</a:t>
            </a: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택시 경영 및 서비스평가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6CB3F946-1EC7-C52A-9428-F7145902FDB1}"/>
              </a:ext>
            </a:extLst>
          </p:cNvPr>
          <p:cNvCxnSpPr>
            <a:cxnSpLocks/>
          </p:cNvCxnSpPr>
          <p:nvPr/>
        </p:nvCxnSpPr>
        <p:spPr>
          <a:xfrm>
            <a:off x="6634875" y="3706334"/>
            <a:ext cx="2652000" cy="0"/>
          </a:xfrm>
          <a:prstGeom prst="line">
            <a:avLst/>
          </a:prstGeom>
          <a:ln>
            <a:solidFill>
              <a:srgbClr val="8892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0B40E39C-1F10-89A4-0BBF-3A6C6F3AFD57}"/>
              </a:ext>
            </a:extLst>
          </p:cNvPr>
          <p:cNvGrpSpPr/>
          <p:nvPr/>
        </p:nvGrpSpPr>
        <p:grpSpPr>
          <a:xfrm>
            <a:off x="5634506" y="4085294"/>
            <a:ext cx="901442" cy="948887"/>
            <a:chOff x="1115184" y="1781826"/>
            <a:chExt cx="1095454" cy="1153110"/>
          </a:xfrm>
        </p:grpSpPr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B0706BBC-0B61-ABDB-82A5-3973B0186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184" y="1781826"/>
              <a:ext cx="1095454" cy="1153110"/>
            </a:xfrm>
            <a:prstGeom prst="rect">
              <a:avLst/>
            </a:prstGeom>
          </p:spPr>
        </p:pic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68372C9E-4E43-EAF8-5A27-9935BB3C2986}"/>
                </a:ext>
              </a:extLst>
            </p:cNvPr>
            <p:cNvGrpSpPr/>
            <p:nvPr/>
          </p:nvGrpSpPr>
          <p:grpSpPr>
            <a:xfrm>
              <a:off x="1297681" y="2220696"/>
              <a:ext cx="730451" cy="275369"/>
              <a:chOff x="1116418" y="2543175"/>
              <a:chExt cx="555220" cy="209550"/>
            </a:xfrm>
          </p:grpSpPr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C62A0002-DFB5-884A-EE5F-D02854FB3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543175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4FB89276-D96F-792D-785E-B04C9CF44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752725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616A2C2-A0D5-2198-1140-7C25A82D8B43}"/>
                  </a:ext>
                </a:extLst>
              </p:cNvPr>
              <p:cNvSpPr txBox="1"/>
              <p:nvPr/>
            </p:nvSpPr>
            <p:spPr>
              <a:xfrm>
                <a:off x="1216345" y="2586258"/>
                <a:ext cx="355367" cy="123395"/>
              </a:xfrm>
              <a:prstGeom prst="rect">
                <a:avLst/>
              </a:prstGeom>
              <a:sp3d>
                <a:bevelT w="0"/>
              </a:sp3d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F4374"/>
                    </a:solidFill>
                    <a:latin typeface="KoPub돋움체 Bold" pitchFamily="18" charset="-127"/>
                    <a:ea typeface="KoPub돋움체 Bold" pitchFamily="18" charset="-127"/>
                  </a:defRPr>
                </a:lvl1pPr>
              </a:lstStyle>
              <a:p>
                <a:r>
                  <a:rPr lang="ko-KR" altLang="en-US" sz="867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교통설계</a:t>
                </a:r>
                <a:endParaRPr lang="en-US" altLang="ko-KR" sz="867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</p:grp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37431F4-8739-C8EC-AF54-18029F5DBEDB}"/>
              </a:ext>
            </a:extLst>
          </p:cNvPr>
          <p:cNvSpPr/>
          <p:nvPr/>
        </p:nvSpPr>
        <p:spPr>
          <a:xfrm>
            <a:off x="6876863" y="3759999"/>
            <a:ext cx="2724337" cy="15994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교통체계개선</a:t>
            </a:r>
            <a:r>
              <a:rPr lang="en-US" altLang="ko-KR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(TSM) </a:t>
            </a: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사업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간선급행버스체계</a:t>
            </a:r>
            <a:r>
              <a:rPr lang="en-US" altLang="ko-KR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(BRT) </a:t>
            </a: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구축 사업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</a:t>
            </a:r>
            <a:r>
              <a:rPr lang="ko-KR" altLang="en-US" sz="1000" dirty="0" err="1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환승센터</a:t>
            </a: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타당성 및 기본계획 수립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도로교통안전진단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도로점용 공사장 교통소통대책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64BABE1C-60BE-A400-6980-523FB31A8D58}"/>
              </a:ext>
            </a:extLst>
          </p:cNvPr>
          <p:cNvCxnSpPr>
            <a:cxnSpLocks/>
          </p:cNvCxnSpPr>
          <p:nvPr/>
        </p:nvCxnSpPr>
        <p:spPr>
          <a:xfrm>
            <a:off x="6634875" y="5435676"/>
            <a:ext cx="2652000" cy="0"/>
          </a:xfrm>
          <a:prstGeom prst="line">
            <a:avLst/>
          </a:prstGeom>
          <a:ln>
            <a:solidFill>
              <a:srgbClr val="8892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81946B40-BE06-6FE7-0A9F-7F874F9911D3}"/>
              </a:ext>
            </a:extLst>
          </p:cNvPr>
          <p:cNvGrpSpPr/>
          <p:nvPr/>
        </p:nvGrpSpPr>
        <p:grpSpPr>
          <a:xfrm>
            <a:off x="5634506" y="5486400"/>
            <a:ext cx="901442" cy="948887"/>
            <a:chOff x="1115184" y="1781826"/>
            <a:chExt cx="1095454" cy="1153110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994AED2A-C8D0-042B-E58B-113470DD1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184" y="1781826"/>
              <a:ext cx="1095454" cy="1153110"/>
            </a:xfrm>
            <a:prstGeom prst="rect">
              <a:avLst/>
            </a:prstGeom>
          </p:spPr>
        </p:pic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915DDB8F-9E2B-FF7B-F9B1-0D4E99B2CB88}"/>
                </a:ext>
              </a:extLst>
            </p:cNvPr>
            <p:cNvGrpSpPr/>
            <p:nvPr/>
          </p:nvGrpSpPr>
          <p:grpSpPr>
            <a:xfrm>
              <a:off x="1297680" y="2176433"/>
              <a:ext cx="730451" cy="357150"/>
              <a:chOff x="1116418" y="2509495"/>
              <a:chExt cx="555220" cy="271784"/>
            </a:xfrm>
          </p:grpSpPr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20A72347-6811-D1FE-D2D3-D07DE73C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509495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CDBA2834-A43E-9FAF-CB1C-9DC3CB8012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418" y="2781279"/>
                <a:ext cx="555220" cy="0"/>
              </a:xfrm>
              <a:prstGeom prst="line">
                <a:avLst/>
              </a:prstGeom>
              <a:ln>
                <a:solidFill>
                  <a:srgbClr val="3947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4A35CC-17A2-8AD6-E105-8ABBF45B5311}"/>
                  </a:ext>
                </a:extLst>
              </p:cNvPr>
              <p:cNvSpPr txBox="1"/>
              <p:nvPr/>
            </p:nvSpPr>
            <p:spPr>
              <a:xfrm>
                <a:off x="1127508" y="2524559"/>
                <a:ext cx="533049" cy="246789"/>
              </a:xfrm>
              <a:prstGeom prst="rect">
                <a:avLst/>
              </a:prstGeom>
              <a:sp3d>
                <a:bevelT w="0"/>
              </a:sp3d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F4374"/>
                    </a:solidFill>
                    <a:latin typeface="KoPub돋움체 Bold" pitchFamily="18" charset="-127"/>
                    <a:ea typeface="KoPub돋움체 Bold" pitchFamily="18" charset="-127"/>
                  </a:defRPr>
                </a:lvl1pPr>
              </a:lstStyle>
              <a:p>
                <a:r>
                  <a:rPr lang="ko-KR" altLang="en-US" sz="867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민간투자사업</a:t>
                </a:r>
                <a:endParaRPr lang="en-US" altLang="ko-KR" sz="867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  <a:p>
                <a:r>
                  <a:rPr lang="ko-KR" altLang="en-US" sz="867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컨설팅</a:t>
                </a:r>
                <a:endParaRPr lang="en-US" altLang="ko-KR" sz="867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AF1281B3-1B6C-41A5-7E91-6849F05B5982}"/>
              </a:ext>
            </a:extLst>
          </p:cNvPr>
          <p:cNvSpPr/>
          <p:nvPr/>
        </p:nvSpPr>
        <p:spPr>
          <a:xfrm>
            <a:off x="6876863" y="5494529"/>
            <a:ext cx="2724337" cy="9326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신규 사업 제안</a:t>
            </a:r>
            <a:r>
              <a:rPr lang="en-US" altLang="ko-KR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(</a:t>
            </a: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수요예측 및 사업구조 컨설팅</a:t>
            </a:r>
            <a:r>
              <a:rPr lang="en-US" altLang="ko-KR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)</a:t>
            </a: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부대사업 추진</a:t>
            </a:r>
            <a:endParaRPr lang="en-US" altLang="ko-KR" sz="1000" dirty="0">
              <a:ln w="12700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Medium" panose="00000600000000000000" pitchFamily="2" charset="-127"/>
              <a:ea typeface="KoPub돋움체 Medium" panose="00000600000000000000" pitchFamily="2" charset="-127"/>
              <a:cs typeface="Arial" charset="0"/>
            </a:endParaRPr>
          </a:p>
          <a:p>
            <a:pPr marL="77395" lvl="1" indent="-77395" defTabSz="542628" eaLnBrk="0" fontAlgn="base" hangingPunct="0">
              <a:lnSpc>
                <a:spcPct val="200000"/>
              </a:lnSpc>
              <a:spcAft>
                <a:spcPts val="163"/>
              </a:spcAft>
              <a:buClr>
                <a:srgbClr val="A6A6A6"/>
              </a:buClr>
              <a:buSzPct val="100000"/>
              <a:buBlip>
                <a:blip r:embed="rId5"/>
              </a:buBlip>
              <a:defRPr/>
            </a:pPr>
            <a:r>
              <a:rPr lang="ko-KR" altLang="en-US" sz="1000" dirty="0">
                <a:ln w="1270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  <a:cs typeface="Arial" charset="0"/>
              </a:rPr>
              <a:t> 재구조화 및 운영 컨설팅 </a:t>
            </a:r>
          </a:p>
        </p:txBody>
      </p:sp>
      <p:sp>
        <p:nvSpPr>
          <p:cNvPr id="93" name="모서리가 둥근 직사각형 10">
            <a:extLst>
              <a:ext uri="{FF2B5EF4-FFF2-40B4-BE49-F238E27FC236}">
                <a16:creationId xmlns:a16="http://schemas.microsoft.com/office/drawing/2014/main" id="{BB43AD79-BCAD-CEF8-6223-EB374FDBAC50}"/>
              </a:ext>
            </a:extLst>
          </p:cNvPr>
          <p:cNvSpPr/>
          <p:nvPr/>
        </p:nvSpPr>
        <p:spPr bwMode="auto">
          <a:xfrm>
            <a:off x="304800" y="2514600"/>
            <a:ext cx="4933854" cy="4038600"/>
          </a:xfrm>
          <a:prstGeom prst="roundRect">
            <a:avLst>
              <a:gd name="adj" fmla="val 4183"/>
            </a:avLst>
          </a:prstGeom>
          <a:noFill/>
          <a:ln w="15240" cap="flat" cmpd="sng" algn="ctr">
            <a:solidFill>
              <a:srgbClr val="005A9C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 defTabSz="578298">
              <a:spcBef>
                <a:spcPct val="20000"/>
              </a:spcBef>
              <a:buSzPct val="80000"/>
            </a:pPr>
            <a:endParaRPr lang="ko-KR" altLang="en-US" sz="572" b="1" kern="0" dirty="0">
              <a:ln w="3175">
                <a:solidFill>
                  <a:prstClr val="white">
                    <a:alpha val="0"/>
                  </a:prstClr>
                </a:solidFill>
              </a:ln>
              <a:solidFill>
                <a:srgbClr val="AAFFFF"/>
              </a:solidFill>
              <a:effectLst>
                <a:glow>
                  <a:prstClr val="white">
                    <a:alpha val="40000"/>
                  </a:prstClr>
                </a:glow>
                <a:innerShdw blurRad="50800" dist="38100" dir="13500000">
                  <a:prstClr val="black">
                    <a:alpha val="60000"/>
                  </a:prstClr>
                </a:innerShdw>
              </a:effectLst>
              <a:latin typeface="Rix고딕 EB" pitchFamily="18" charset="-127"/>
              <a:ea typeface="Rix고딕 EB" pitchFamily="18" charset="-127"/>
            </a:endParaRPr>
          </a:p>
        </p:txBody>
      </p:sp>
      <p:pic>
        <p:nvPicPr>
          <p:cNvPr id="94" name="Picture 5">
            <a:extLst>
              <a:ext uri="{FF2B5EF4-FFF2-40B4-BE49-F238E27FC236}">
                <a16:creationId xmlns:a16="http://schemas.microsoft.com/office/drawing/2014/main" id="{11F44463-5F1A-77B5-BD5D-FF237A78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6" y="2890125"/>
            <a:ext cx="151342" cy="158221"/>
          </a:xfrm>
          <a:prstGeom prst="rect">
            <a:avLst/>
          </a:prstGeom>
        </p:spPr>
      </p:pic>
      <p:sp>
        <p:nvSpPr>
          <p:cNvPr id="95" name="TextBox 13">
            <a:extLst>
              <a:ext uri="{FF2B5EF4-FFF2-40B4-BE49-F238E27FC236}">
                <a16:creationId xmlns:a16="http://schemas.microsoft.com/office/drawing/2014/main" id="{00A4FC33-390F-6B4E-4094-993B6397D7CB}"/>
              </a:ext>
            </a:extLst>
          </p:cNvPr>
          <p:cNvSpPr txBox="1"/>
          <p:nvPr/>
        </p:nvSpPr>
        <p:spPr>
          <a:xfrm>
            <a:off x="776205" y="2797256"/>
            <a:ext cx="811742" cy="34395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950" spc="-108" dirty="0">
                <a:solidFill>
                  <a:srgbClr val="124080"/>
                </a:solidFill>
                <a:latin typeface="Open Sans ExtraBold"/>
              </a:rPr>
              <a:t>202</a:t>
            </a:r>
            <a:r>
              <a:rPr lang="en-US" altLang="ko-KR" sz="1950" spc="-108" dirty="0">
                <a:solidFill>
                  <a:srgbClr val="124080"/>
                </a:solidFill>
                <a:latin typeface="Open Sans ExtraBold"/>
              </a:rPr>
              <a:t>4</a:t>
            </a:r>
            <a:endParaRPr lang="en-US" sz="1950" spc="-108" dirty="0">
              <a:solidFill>
                <a:srgbClr val="124080"/>
              </a:solidFill>
              <a:latin typeface="Open Sans ExtraBold"/>
            </a:endParaRPr>
          </a:p>
        </p:txBody>
      </p:sp>
      <p:sp>
        <p:nvSpPr>
          <p:cNvPr id="96" name="TextBox 14">
            <a:extLst>
              <a:ext uri="{FF2B5EF4-FFF2-40B4-BE49-F238E27FC236}">
                <a16:creationId xmlns:a16="http://schemas.microsoft.com/office/drawing/2014/main" id="{551A381B-D3D5-7E0B-8436-3B65885900F9}"/>
              </a:ext>
            </a:extLst>
          </p:cNvPr>
          <p:cNvSpPr txBox="1"/>
          <p:nvPr/>
        </p:nvSpPr>
        <p:spPr>
          <a:xfrm>
            <a:off x="1508837" y="2860263"/>
            <a:ext cx="3537429" cy="21794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3590"/>
              </a:lnSpc>
            </a:pPr>
            <a:r>
              <a:rPr lang="en-US" altLang="ko-KR" sz="1083" b="1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Aug. 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공공교통시설 개발사업 타당성 평가대행자 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1-102</a:t>
            </a:r>
            <a:r>
              <a:rPr lang="ko-KR" altLang="en-US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</a:t>
            </a:r>
            <a:r>
              <a:rPr lang="en-US" altLang="ko-KR" sz="1083" spc="-108" dirty="0">
                <a:solidFill>
                  <a:srgbClr val="787878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4E1051B-47D3-67CE-9E75-02DAA6B52B51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0DCA-80D4-BD84-97F5-67E657C6C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5E3BAD-A08C-3D97-3852-320338A92608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D88AD6E-749E-A79B-BB05-E17320E1CECD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141FE0B7-FB16-5095-23CF-1CC26A6F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4508"/>
            <a:ext cx="260350" cy="27929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2FA38A2-649C-4ED4-5913-40E9DA4CB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0" y="2204508"/>
            <a:ext cx="260350" cy="2792942"/>
          </a:xfrm>
          <a:prstGeom prst="rect">
            <a:avLst/>
          </a:prstGeom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5609A790-2FD1-A4B4-6412-32A30E432ABD}"/>
              </a:ext>
            </a:extLst>
          </p:cNvPr>
          <p:cNvSpPr txBox="1"/>
          <p:nvPr/>
        </p:nvSpPr>
        <p:spPr>
          <a:xfrm>
            <a:off x="687917" y="2358351"/>
            <a:ext cx="2627842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교통기술사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교통공학박사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서울시립대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경기연구원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(2018~2019)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경기도청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(2007~2018),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서울특별시청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(2006~2007)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신성엔지니어링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우대기술단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(2001~2006)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86F6D30B-CBF2-DADC-9CDB-8588DBFDEC6C}"/>
              </a:ext>
            </a:extLst>
          </p:cNvPr>
          <p:cNvSpPr txBox="1"/>
          <p:nvPr/>
        </p:nvSpPr>
        <p:spPr>
          <a:xfrm>
            <a:off x="694797" y="2190750"/>
            <a:ext cx="1100667" cy="2132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3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Open Sans ExtraBold" panose="020B0906030804020204" pitchFamily="34" charset="0"/>
              </a:rPr>
              <a:t>대표이사 </a:t>
            </a:r>
            <a:r>
              <a:rPr lang="ko-KR" altLang="en-US" sz="13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Open Sans ExtraBold" panose="020B0906030804020204" pitchFamily="34" charset="0"/>
              </a:rPr>
              <a:t>김유찬</a:t>
            </a:r>
            <a:endParaRPr lang="en-US" altLang="ko-KR" sz="13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Open Sans ExtraBold" panose="020B0906030804020204" pitchFamily="34" charset="0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E8FED37B-67EB-EFDC-ABF6-972B345FB745}"/>
              </a:ext>
            </a:extLst>
          </p:cNvPr>
          <p:cNvSpPr txBox="1"/>
          <p:nvPr/>
        </p:nvSpPr>
        <p:spPr>
          <a:xfrm>
            <a:off x="1795462" y="1371600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900" spc="-217" dirty="0">
                <a:solidFill>
                  <a:srgbClr val="124080"/>
                </a:solidFill>
                <a:latin typeface="Open Sans ExtraBold"/>
              </a:rPr>
              <a:t>Human resources</a:t>
            </a:r>
          </a:p>
        </p:txBody>
      </p:sp>
      <p:sp>
        <p:nvSpPr>
          <p:cNvPr id="74" name="TextBox 32">
            <a:extLst>
              <a:ext uri="{FF2B5EF4-FFF2-40B4-BE49-F238E27FC236}">
                <a16:creationId xmlns:a16="http://schemas.microsoft.com/office/drawing/2014/main" id="{FD55601E-EA9C-DCC8-E9EE-3D70DA0879D1}"/>
              </a:ext>
            </a:extLst>
          </p:cNvPr>
          <p:cNvSpPr txBox="1"/>
          <p:nvPr/>
        </p:nvSpPr>
        <p:spPr>
          <a:xfrm>
            <a:off x="3445596" y="2358351"/>
            <a:ext cx="2627842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특급기술자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교통기사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교통공학석사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대진대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서영엔지니어링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(2017~2019)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㈜</a:t>
            </a:r>
            <a:r>
              <a:rPr lang="ko-KR" altLang="en-US" sz="9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인시티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(2015~2017)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신성엔지니어링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(2005~2015)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A74FBE95-8E07-AE30-F49E-3C9F871B19BB}"/>
              </a:ext>
            </a:extLst>
          </p:cNvPr>
          <p:cNvSpPr txBox="1"/>
          <p:nvPr/>
        </p:nvSpPr>
        <p:spPr>
          <a:xfrm>
            <a:off x="3452476" y="2190750"/>
            <a:ext cx="1100667" cy="2132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3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상무 조성현 </a:t>
            </a:r>
            <a:endParaRPr lang="en-US" altLang="ko-KR" sz="13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4" name="TextBox 32">
            <a:extLst>
              <a:ext uri="{FF2B5EF4-FFF2-40B4-BE49-F238E27FC236}">
                <a16:creationId xmlns:a16="http://schemas.microsoft.com/office/drawing/2014/main" id="{3831C323-9937-D1F2-D31D-05DDD3C824D2}"/>
              </a:ext>
            </a:extLst>
          </p:cNvPr>
          <p:cNvSpPr txBox="1"/>
          <p:nvPr/>
        </p:nvSpPr>
        <p:spPr>
          <a:xfrm>
            <a:off x="6265526" y="2378676"/>
            <a:ext cx="3259474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fontAlgn="base" latinLnBrk="1">
              <a:lnSpc>
                <a:spcPct val="150000"/>
              </a:lnSpc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￭  특급기술자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교통기사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교통공학 학사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명지대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ko-KR" altLang="en-US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㈜대한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(2015-2023)</a:t>
            </a:r>
            <a:endParaRPr lang="ko-KR" altLang="en-US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㈜진우엔지니어링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(2012-2015),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㈜</a:t>
            </a:r>
            <a:r>
              <a:rPr lang="ko-KR" altLang="en-US" sz="9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케이탑이엔씨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(2007-2012)</a:t>
            </a:r>
            <a:endParaRPr lang="ko-KR" altLang="en-US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㈜</a:t>
            </a:r>
            <a:r>
              <a:rPr lang="ko-KR" altLang="en-US" sz="9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다산컨설턴트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㈜동성엔지니어링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(1998-2007)</a:t>
            </a:r>
            <a:endParaRPr lang="ko-KR" altLang="en-US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5" name="TextBox 33">
            <a:extLst>
              <a:ext uri="{FF2B5EF4-FFF2-40B4-BE49-F238E27FC236}">
                <a16:creationId xmlns:a16="http://schemas.microsoft.com/office/drawing/2014/main" id="{C1D87A4B-D137-CDF3-7F2E-71631C891C6C}"/>
              </a:ext>
            </a:extLst>
          </p:cNvPr>
          <p:cNvSpPr txBox="1"/>
          <p:nvPr/>
        </p:nvSpPr>
        <p:spPr>
          <a:xfrm>
            <a:off x="6272408" y="2190750"/>
            <a:ext cx="1100667" cy="2132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fontAlgn="base" latinLnBrk="1"/>
            <a:r>
              <a:rPr lang="ko-KR" altLang="en-US" sz="13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전무 </a:t>
            </a:r>
            <a:r>
              <a:rPr lang="ko-KR" altLang="en-US" sz="13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오유방</a:t>
            </a:r>
            <a:endParaRPr lang="ko-KR" altLang="en-US" sz="13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6" name="TextBox 32">
            <a:extLst>
              <a:ext uri="{FF2B5EF4-FFF2-40B4-BE49-F238E27FC236}">
                <a16:creationId xmlns:a16="http://schemas.microsoft.com/office/drawing/2014/main" id="{9B8AB482-F7F8-D816-5115-3C2F7CB4B1ED}"/>
              </a:ext>
            </a:extLst>
          </p:cNvPr>
          <p:cNvSpPr txBox="1"/>
          <p:nvPr/>
        </p:nvSpPr>
        <p:spPr>
          <a:xfrm>
            <a:off x="687917" y="3896470"/>
            <a:ext cx="2627842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특급기술자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교통공학석사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명지대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경기도청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(2006~2021)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경기연구원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(2004~2006)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교우엔지니어링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(2000~2004)</a:t>
            </a:r>
          </a:p>
        </p:txBody>
      </p:sp>
      <p:sp>
        <p:nvSpPr>
          <p:cNvPr id="87" name="TextBox 33">
            <a:extLst>
              <a:ext uri="{FF2B5EF4-FFF2-40B4-BE49-F238E27FC236}">
                <a16:creationId xmlns:a16="http://schemas.microsoft.com/office/drawing/2014/main" id="{FB9F24C2-3542-ED32-287D-EB706F708A53}"/>
              </a:ext>
            </a:extLst>
          </p:cNvPr>
          <p:cNvSpPr txBox="1"/>
          <p:nvPr/>
        </p:nvSpPr>
        <p:spPr>
          <a:xfrm>
            <a:off x="694796" y="3708545"/>
            <a:ext cx="1492779" cy="2132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3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기술연구소장 이동욱 </a:t>
            </a:r>
            <a:endParaRPr lang="en-US" altLang="ko-KR" sz="13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0" name="TextBox 32">
            <a:extLst>
              <a:ext uri="{FF2B5EF4-FFF2-40B4-BE49-F238E27FC236}">
                <a16:creationId xmlns:a16="http://schemas.microsoft.com/office/drawing/2014/main" id="{86F56B56-D5F6-B3DC-FDCA-385DCE373A39}"/>
              </a:ext>
            </a:extLst>
          </p:cNvPr>
          <p:cNvSpPr txBox="1"/>
          <p:nvPr/>
        </p:nvSpPr>
        <p:spPr>
          <a:xfrm>
            <a:off x="3459980" y="3772645"/>
            <a:ext cx="3169420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특급기술자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교통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도시기사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/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도시계획학사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홍익대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국토연구원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(2001~2015)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</a:t>
            </a:r>
            <a:r>
              <a:rPr lang="ko-KR" altLang="en-US" sz="9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청석엔지니어링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(1998~2001)</a:t>
            </a:r>
          </a:p>
        </p:txBody>
      </p:sp>
      <p:sp>
        <p:nvSpPr>
          <p:cNvPr id="91" name="TextBox 33">
            <a:extLst>
              <a:ext uri="{FF2B5EF4-FFF2-40B4-BE49-F238E27FC236}">
                <a16:creationId xmlns:a16="http://schemas.microsoft.com/office/drawing/2014/main" id="{68A0EF43-9ED8-D04D-545E-9BE544350807}"/>
              </a:ext>
            </a:extLst>
          </p:cNvPr>
          <p:cNvSpPr txBox="1"/>
          <p:nvPr/>
        </p:nvSpPr>
        <p:spPr>
          <a:xfrm>
            <a:off x="3452473" y="3702290"/>
            <a:ext cx="1492779" cy="21325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13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이사 </a:t>
            </a:r>
            <a:r>
              <a:rPr lang="ko-KR" altLang="en-US" sz="13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진시현</a:t>
            </a:r>
            <a:endParaRPr lang="en-US" altLang="ko-KR" sz="13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4DCDC90-DE09-0A0E-E388-41AD8AB23FFF}"/>
              </a:ext>
            </a:extLst>
          </p:cNvPr>
          <p:cNvSpPr/>
          <p:nvPr/>
        </p:nvSpPr>
        <p:spPr>
          <a:xfrm>
            <a:off x="153784" y="5235912"/>
            <a:ext cx="262717" cy="1012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43ADAFF-6943-1A10-33E1-5262CB376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27" y="5235913"/>
            <a:ext cx="7966075" cy="902996"/>
          </a:xfrm>
          <a:prstGeom prst="rect">
            <a:avLst/>
          </a:prstGeom>
          <a:effectLst>
            <a:outerShdw blurRad="144569" dist="117231" dir="2700000">
              <a:srgbClr val="000000">
                <a:alpha val="18000"/>
              </a:srgbClr>
            </a:outerShdw>
          </a:effec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3F9FA59B-BDB5-8715-47FC-96920ECA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54" y="5321251"/>
            <a:ext cx="736071" cy="736071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A05BBEE2-3F3A-B56E-AD93-323D412DBBA6}"/>
              </a:ext>
            </a:extLst>
          </p:cNvPr>
          <p:cNvSpPr txBox="1"/>
          <p:nvPr/>
        </p:nvSpPr>
        <p:spPr>
          <a:xfrm>
            <a:off x="927674" y="5546413"/>
            <a:ext cx="532823" cy="2682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517" b="1" spc="-54" dirty="0">
                <a:solidFill>
                  <a:srgbClr val="FFFFFF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</a:t>
            </a:r>
            <a:endParaRPr lang="en-US" altLang="ko-KR" sz="1517" b="1" spc="-54" dirty="0">
              <a:solidFill>
                <a:srgbClr val="FFFFFF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lvl="0" algn="l">
              <a:lnSpc>
                <a:spcPct val="99600"/>
              </a:lnSpc>
            </a:pPr>
            <a:r>
              <a:rPr lang="ko-KR" altLang="en-US" sz="1517" b="1" spc="-54" dirty="0">
                <a:solidFill>
                  <a:srgbClr val="FFFFFF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활동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45219210-111B-D1AB-420F-E36E6DBEC10B}"/>
              </a:ext>
            </a:extLst>
          </p:cNvPr>
          <p:cNvSpPr txBox="1"/>
          <p:nvPr/>
        </p:nvSpPr>
        <p:spPr>
          <a:xfrm>
            <a:off x="2000822" y="5219027"/>
            <a:ext cx="2302956" cy="9468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서울연구원 </a:t>
            </a:r>
            <a:r>
              <a:rPr lang="ko-KR" altLang="en-US" sz="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서울시민간투자사업평가위원회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경기연구원 </a:t>
            </a:r>
            <a:r>
              <a:rPr lang="ko-KR" altLang="en-US" sz="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타당성검수위원회</a:t>
            </a:r>
            <a:endParaRPr lang="ko-KR" altLang="en-US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의정부시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용인시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B5137914-6BBA-995D-4436-C8BC0B0017D3}"/>
              </a:ext>
            </a:extLst>
          </p:cNvPr>
          <p:cNvSpPr txBox="1"/>
          <p:nvPr/>
        </p:nvSpPr>
        <p:spPr>
          <a:xfrm>
            <a:off x="4522585" y="5177443"/>
            <a:ext cx="2302956" cy="9468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구로구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김포시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이천시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성남시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3A75021-E57F-6BA4-81D3-C8D11E3576CA}"/>
              </a:ext>
            </a:extLst>
          </p:cNvPr>
          <p:cNvSpPr txBox="1"/>
          <p:nvPr/>
        </p:nvSpPr>
        <p:spPr>
          <a:xfrm>
            <a:off x="6797948" y="5205271"/>
            <a:ext cx="2302956" cy="9468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서울시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의왕시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시흥시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49881" indent="-49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67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평택시 교통영향평가심의위원회</a:t>
            </a:r>
            <a:endParaRPr lang="en-US" altLang="ko-KR" sz="867" dirty="0"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896AABD-30B8-FC9B-0E42-FCD9B50DB26B}"/>
              </a:ext>
            </a:extLst>
          </p:cNvPr>
          <p:cNvSpPr/>
          <p:nvPr/>
        </p:nvSpPr>
        <p:spPr>
          <a:xfrm>
            <a:off x="9489498" y="5235912"/>
            <a:ext cx="262717" cy="1012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6299653-0234-CBE1-3112-9CA36A65E413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891A14A9-0158-30D5-20F6-7DA712D32251}"/>
              </a:ext>
            </a:extLst>
          </p:cNvPr>
          <p:cNvSpPr txBox="1"/>
          <p:nvPr/>
        </p:nvSpPr>
        <p:spPr>
          <a:xfrm>
            <a:off x="6272408" y="3699978"/>
            <a:ext cx="2781967" cy="21325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※ </a:t>
            </a:r>
            <a:r>
              <a:rPr lang="ko-KR" altLang="en-US" sz="1300" dirty="0" err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나루이앤씨</a:t>
            </a:r>
            <a:r>
              <a:rPr lang="ko-KR" altLang="en-US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임직원 현황 </a:t>
            </a:r>
            <a:r>
              <a:rPr lang="en-US" altLang="ko-KR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총 </a:t>
            </a:r>
            <a:r>
              <a:rPr lang="en-US" altLang="ko-KR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13</a:t>
            </a:r>
            <a:r>
              <a:rPr lang="ko-KR" altLang="en-US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명</a:t>
            </a:r>
            <a:r>
              <a:rPr lang="en-US" altLang="ko-KR" sz="12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66288247-006B-CE2D-A5EC-02FD48A664DA}"/>
              </a:ext>
            </a:extLst>
          </p:cNvPr>
          <p:cNvSpPr txBox="1"/>
          <p:nvPr/>
        </p:nvSpPr>
        <p:spPr>
          <a:xfrm>
            <a:off x="6265526" y="3990660"/>
            <a:ext cx="3169420" cy="50874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11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특급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4,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고급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1,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중급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2,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초급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4)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ko-KR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- 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행정 및 기타 </a:t>
            </a:r>
            <a:r>
              <a:rPr lang="en-US" altLang="ko-KR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900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</a:t>
            </a:r>
            <a:endParaRPr lang="en-US" altLang="ko-KR" sz="90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21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3220309" y="1164506184"/>
            <a:ext cx="1163220309" cy="1163220309"/>
            <a:chOff x="2139101647" y="2144054647"/>
            <a:chExt cx="2147483647" cy="2147483647"/>
          </a:xfrm>
        </p:grpSpPr>
      </p:grpSp>
      <p:grpSp>
        <p:nvGrpSpPr>
          <p:cNvPr id="5" name="Group 5"/>
          <p:cNvGrpSpPr/>
          <p:nvPr/>
        </p:nvGrpSpPr>
        <p:grpSpPr>
          <a:xfrm>
            <a:off x="0" y="1164506184"/>
            <a:ext cx="1163220309" cy="1163220309"/>
            <a:chOff x="-4191000" y="2144054647"/>
            <a:chExt cx="2147483647" cy="2147483647"/>
          </a:xfrm>
        </p:grpSpPr>
      </p:grpSp>
      <p:sp>
        <p:nvSpPr>
          <p:cNvPr id="35" name="TextBox 35"/>
          <p:cNvSpPr txBox="1"/>
          <p:nvPr/>
        </p:nvSpPr>
        <p:spPr>
          <a:xfrm>
            <a:off x="1795462" y="1619779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3900" spc="-217" dirty="0">
                <a:solidFill>
                  <a:srgbClr val="124080"/>
                </a:solidFill>
                <a:latin typeface="Open Sans ExtraBold"/>
              </a:rPr>
              <a:t>Company Structure</a:t>
            </a:r>
            <a:endParaRPr lang="en-US" sz="3900" spc="-217" dirty="0">
              <a:solidFill>
                <a:srgbClr val="124080"/>
              </a:solidFill>
              <a:latin typeface="Open Sans ExtraBold"/>
            </a:endParaRP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4AAC6C51-0A00-541D-474A-9E7627893650}"/>
              </a:ext>
            </a:extLst>
          </p:cNvPr>
          <p:cNvCxnSpPr>
            <a:cxnSpLocks/>
          </p:cNvCxnSpPr>
          <p:nvPr/>
        </p:nvCxnSpPr>
        <p:spPr>
          <a:xfrm>
            <a:off x="5181600" y="4065982"/>
            <a:ext cx="142308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B426CD95-C796-1C13-3434-548377600307}"/>
              </a:ext>
            </a:extLst>
          </p:cNvPr>
          <p:cNvCxnSpPr>
            <a:cxnSpLocks/>
            <a:stCxn id="97" idx="1"/>
            <a:endCxn id="130" idx="0"/>
          </p:cNvCxnSpPr>
          <p:nvPr/>
        </p:nvCxnSpPr>
        <p:spPr>
          <a:xfrm>
            <a:off x="5175738" y="3159368"/>
            <a:ext cx="1" cy="196706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405F792B-1913-2D44-1F24-32C0F5E6D431}"/>
              </a:ext>
            </a:extLst>
          </p:cNvPr>
          <p:cNvGrpSpPr/>
          <p:nvPr/>
        </p:nvGrpSpPr>
        <p:grpSpPr>
          <a:xfrm>
            <a:off x="1617336" y="3405716"/>
            <a:ext cx="2040264" cy="1013884"/>
            <a:chOff x="2427069" y="4054342"/>
            <a:chExt cx="2237870" cy="1539329"/>
          </a:xfrm>
        </p:grpSpPr>
        <p:sp>
          <p:nvSpPr>
            <p:cNvPr id="73" name="슬라이드 15 형태 2">
              <a:extLst>
                <a:ext uri="{FF2B5EF4-FFF2-40B4-BE49-F238E27FC236}">
                  <a16:creationId xmlns:a16="http://schemas.microsoft.com/office/drawing/2014/main" id="{DE477B6A-54E1-24E9-4828-A808DA6FC52A}"/>
                </a:ext>
              </a:extLst>
            </p:cNvPr>
            <p:cNvSpPr/>
            <p:nvPr/>
          </p:nvSpPr>
          <p:spPr>
            <a:xfrm flipH="1">
              <a:off x="2428142" y="4513190"/>
              <a:ext cx="2236795" cy="1080481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이동욱 부사장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석사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 err="1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오유방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 전무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임은혜 차장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78" name="슬라이드 9 형태 2 그룹 11">
              <a:extLst>
                <a:ext uri="{FF2B5EF4-FFF2-40B4-BE49-F238E27FC236}">
                  <a16:creationId xmlns:a16="http://schemas.microsoft.com/office/drawing/2014/main" id="{2F18AA23-D142-0561-44F1-1B417EABCECB}"/>
                </a:ext>
              </a:extLst>
            </p:cNvPr>
            <p:cNvSpPr/>
            <p:nvPr/>
          </p:nvSpPr>
          <p:spPr>
            <a:xfrm>
              <a:off x="2427069" y="4054342"/>
              <a:ext cx="2237870" cy="432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/>
              <a:r>
                <a:rPr lang="en-US" altLang="ko-KR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J E&amp;C</a:t>
              </a: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2E77F6F8-0617-B8AA-B800-F8C468D56E07}"/>
              </a:ext>
            </a:extLst>
          </p:cNvPr>
          <p:cNvGrpSpPr/>
          <p:nvPr/>
        </p:nvGrpSpPr>
        <p:grpSpPr>
          <a:xfrm>
            <a:off x="4102830" y="2514600"/>
            <a:ext cx="2145818" cy="644768"/>
            <a:chOff x="7890412" y="3339900"/>
            <a:chExt cx="2239200" cy="880781"/>
          </a:xfrm>
        </p:grpSpPr>
        <p:sp>
          <p:nvSpPr>
            <p:cNvPr id="71" name="슬라이드 9 형태 2 그룹 9">
              <a:extLst>
                <a:ext uri="{FF2B5EF4-FFF2-40B4-BE49-F238E27FC236}">
                  <a16:creationId xmlns:a16="http://schemas.microsoft.com/office/drawing/2014/main" id="{632BD32A-2051-E607-6E11-B98C760932B9}"/>
                </a:ext>
              </a:extLst>
            </p:cNvPr>
            <p:cNvSpPr/>
            <p:nvPr/>
          </p:nvSpPr>
          <p:spPr>
            <a:xfrm>
              <a:off x="7890412" y="3339900"/>
              <a:ext cx="2239200" cy="43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24968"/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>
                <a:defRPr/>
              </a:pPr>
              <a:r>
                <a:rPr lang="en-US" altLang="ko-KR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NARU E&amp;C</a:t>
              </a:r>
            </a:p>
          </p:txBody>
        </p:sp>
        <p:sp>
          <p:nvSpPr>
            <p:cNvPr id="97" name="슬라이드 15 형태 2">
              <a:extLst>
                <a:ext uri="{FF2B5EF4-FFF2-40B4-BE49-F238E27FC236}">
                  <a16:creationId xmlns:a16="http://schemas.microsoft.com/office/drawing/2014/main" id="{D5A00AB0-DE21-4B3C-168D-A7854102CA46}"/>
                </a:ext>
              </a:extLst>
            </p:cNvPr>
            <p:cNvSpPr/>
            <p:nvPr/>
          </p:nvSpPr>
          <p:spPr>
            <a:xfrm flipH="1">
              <a:off x="7891614" y="3818067"/>
              <a:ext cx="2236795" cy="402614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50" dirty="0" err="1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김유찬</a:t>
              </a:r>
              <a:r>
                <a:rPr lang="ko-KR" altLang="en-US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 대표 </a:t>
              </a:r>
              <a:r>
                <a:rPr lang="en-US" altLang="ko-KR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교통기술사</a:t>
              </a:r>
              <a:r>
                <a:rPr lang="en-US" altLang="ko-KR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박사</a:t>
              </a:r>
              <a:r>
                <a:rPr lang="en-US" altLang="ko-KR" sz="105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C4D98346-3F60-B8FA-BDD4-84C756F7E8E5}"/>
              </a:ext>
            </a:extLst>
          </p:cNvPr>
          <p:cNvGrpSpPr/>
          <p:nvPr/>
        </p:nvGrpSpPr>
        <p:grpSpPr>
          <a:xfrm>
            <a:off x="6608383" y="3618770"/>
            <a:ext cx="2002217" cy="800830"/>
            <a:chOff x="2427069" y="4054342"/>
            <a:chExt cx="2237870" cy="1219251"/>
          </a:xfrm>
        </p:grpSpPr>
        <p:sp>
          <p:nvSpPr>
            <p:cNvPr id="105" name="슬라이드 15 형태 2">
              <a:extLst>
                <a:ext uri="{FF2B5EF4-FFF2-40B4-BE49-F238E27FC236}">
                  <a16:creationId xmlns:a16="http://schemas.microsoft.com/office/drawing/2014/main" id="{67B96A92-CC3E-ACF0-E66B-D59695A4C637}"/>
                </a:ext>
              </a:extLst>
            </p:cNvPr>
            <p:cNvSpPr/>
            <p:nvPr/>
          </p:nvSpPr>
          <p:spPr>
            <a:xfrm flipH="1">
              <a:off x="2428140" y="4513191"/>
              <a:ext cx="2236795" cy="760402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김용훈 연구소장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공학박사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안선영 선임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석사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06" name="슬라이드 9 형태 2 그룹 11">
              <a:extLst>
                <a:ext uri="{FF2B5EF4-FFF2-40B4-BE49-F238E27FC236}">
                  <a16:creationId xmlns:a16="http://schemas.microsoft.com/office/drawing/2014/main" id="{471D5380-F827-C85A-E5EC-AC67B0A76B63}"/>
                </a:ext>
              </a:extLst>
            </p:cNvPr>
            <p:cNvSpPr/>
            <p:nvPr/>
          </p:nvSpPr>
          <p:spPr>
            <a:xfrm>
              <a:off x="2427069" y="4054342"/>
              <a:ext cx="2237870" cy="432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/>
              <a:r>
                <a:rPr lang="ko-KR" altLang="en-US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부설기술연구소</a:t>
              </a:r>
              <a:endParaRPr lang="en-US" altLang="ko-KR" sz="12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KoPub돋움체 Medium" panose="02020603020101020101" pitchFamily="18" charset="-127"/>
                <a:ea typeface="KoPub돋움체 Medium" panose="02020603020101020101" pitchFamily="18" charset="-127"/>
                <a:sym typeface="Arial" panose="020B0604020202020204" pitchFamily="34" charset="0"/>
              </a:endParaRPr>
            </a:p>
          </p:txBody>
        </p:sp>
      </p:grp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3378FA1-8CCC-2447-4CD1-BD33955C59D4}"/>
              </a:ext>
            </a:extLst>
          </p:cNvPr>
          <p:cNvCxnSpPr>
            <a:cxnSpLocks/>
          </p:cNvCxnSpPr>
          <p:nvPr/>
        </p:nvCxnSpPr>
        <p:spPr>
          <a:xfrm flipV="1">
            <a:off x="2321700" y="4846202"/>
            <a:ext cx="5472000" cy="464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011CC30E-96D1-DBB5-7A4D-FF2F9A1D6C4E}"/>
              </a:ext>
            </a:extLst>
          </p:cNvPr>
          <p:cNvCxnSpPr>
            <a:cxnSpLocks/>
          </p:cNvCxnSpPr>
          <p:nvPr/>
        </p:nvCxnSpPr>
        <p:spPr>
          <a:xfrm>
            <a:off x="2325687" y="4852968"/>
            <a:ext cx="0" cy="2730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508746A-B9B2-F688-E21A-68EF314E2590}"/>
              </a:ext>
            </a:extLst>
          </p:cNvPr>
          <p:cNvCxnSpPr>
            <a:cxnSpLocks/>
          </p:cNvCxnSpPr>
          <p:nvPr/>
        </p:nvCxnSpPr>
        <p:spPr>
          <a:xfrm>
            <a:off x="7803051" y="4852968"/>
            <a:ext cx="0" cy="2730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BADEC21C-6FFE-7536-BFA9-4D94CA23FB8F}"/>
              </a:ext>
            </a:extLst>
          </p:cNvPr>
          <p:cNvGrpSpPr/>
          <p:nvPr/>
        </p:nvGrpSpPr>
        <p:grpSpPr>
          <a:xfrm>
            <a:off x="1066800" y="5126431"/>
            <a:ext cx="2517775" cy="1045768"/>
            <a:chOff x="2427068" y="4054342"/>
            <a:chExt cx="2662833" cy="1398659"/>
          </a:xfrm>
        </p:grpSpPr>
        <p:sp>
          <p:nvSpPr>
            <p:cNvPr id="114" name="슬라이드 15 형태 2">
              <a:extLst>
                <a:ext uri="{FF2B5EF4-FFF2-40B4-BE49-F238E27FC236}">
                  <a16:creationId xmlns:a16="http://schemas.microsoft.com/office/drawing/2014/main" id="{9FB89B9D-2EA1-6EAC-2894-D2850D2D82B2}"/>
                </a:ext>
              </a:extLst>
            </p:cNvPr>
            <p:cNvSpPr/>
            <p:nvPr/>
          </p:nvSpPr>
          <p:spPr>
            <a:xfrm flipH="1">
              <a:off x="2428141" y="4513191"/>
              <a:ext cx="2661760" cy="939810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 err="1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진시현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 이사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·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도시계획기사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이윤호 수석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김지현 연구원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15" name="슬라이드 9 형태 2 그룹 11">
              <a:extLst>
                <a:ext uri="{FF2B5EF4-FFF2-40B4-BE49-F238E27FC236}">
                  <a16:creationId xmlns:a16="http://schemas.microsoft.com/office/drawing/2014/main" id="{D26AB4BB-496F-4198-BC36-72BC8A8D7BDB}"/>
                </a:ext>
              </a:extLst>
            </p:cNvPr>
            <p:cNvSpPr/>
            <p:nvPr/>
          </p:nvSpPr>
          <p:spPr>
            <a:xfrm>
              <a:off x="2427068" y="4054342"/>
              <a:ext cx="2661760" cy="43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/>
              <a:r>
                <a:rPr lang="ko-KR" altLang="en-US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교통계획부</a:t>
              </a:r>
              <a:endParaRPr lang="en-US" altLang="ko-KR" sz="12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KoPub돋움체 Medium" panose="02020603020101020101" pitchFamily="18" charset="-127"/>
                <a:ea typeface="KoPub돋움체 Medium" panose="02020603020101020101" pitchFamily="18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7968600-EDD0-CD10-15EB-1857D085DEE4}"/>
              </a:ext>
            </a:extLst>
          </p:cNvPr>
          <p:cNvGrpSpPr/>
          <p:nvPr/>
        </p:nvGrpSpPr>
        <p:grpSpPr>
          <a:xfrm>
            <a:off x="4056496" y="5126432"/>
            <a:ext cx="2238486" cy="1045768"/>
            <a:chOff x="2427069" y="4054342"/>
            <a:chExt cx="2237870" cy="1573095"/>
          </a:xfrm>
        </p:grpSpPr>
        <p:sp>
          <p:nvSpPr>
            <p:cNvPr id="129" name="슬라이드 15 형태 2">
              <a:extLst>
                <a:ext uri="{FF2B5EF4-FFF2-40B4-BE49-F238E27FC236}">
                  <a16:creationId xmlns:a16="http://schemas.microsoft.com/office/drawing/2014/main" id="{511FCB7E-98CF-7C23-29CD-697B4EDAEB3B}"/>
                </a:ext>
              </a:extLst>
            </p:cNvPr>
            <p:cNvSpPr/>
            <p:nvPr/>
          </p:nvSpPr>
          <p:spPr>
            <a:xfrm flipH="1">
              <a:off x="2428142" y="4513191"/>
              <a:ext cx="2236795" cy="1114246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조성현 전무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박사과정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 err="1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이승해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 수석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정유경 선임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30" name="슬라이드 9 형태 2 그룹 11">
              <a:extLst>
                <a:ext uri="{FF2B5EF4-FFF2-40B4-BE49-F238E27FC236}">
                  <a16:creationId xmlns:a16="http://schemas.microsoft.com/office/drawing/2014/main" id="{9B978EEB-305A-73F6-B9C8-1BE1D2D34309}"/>
                </a:ext>
              </a:extLst>
            </p:cNvPr>
            <p:cNvSpPr/>
            <p:nvPr/>
          </p:nvSpPr>
          <p:spPr>
            <a:xfrm>
              <a:off x="2427069" y="4054342"/>
              <a:ext cx="2237870" cy="43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/>
              <a:r>
                <a:rPr lang="ko-KR" altLang="en-US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설계 </a:t>
              </a:r>
              <a:r>
                <a:rPr lang="en-US" altLang="ko-KR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/ </a:t>
              </a:r>
              <a:r>
                <a:rPr lang="ko-KR" altLang="en-US" sz="1200" b="1" dirty="0" err="1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도시부</a:t>
              </a:r>
              <a:endParaRPr lang="en-US" altLang="ko-KR" sz="12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KoPub돋움체 Medium" panose="02020603020101020101" pitchFamily="18" charset="-127"/>
                <a:ea typeface="KoPub돋움체 Medium" panose="02020603020101020101" pitchFamily="18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1DBEA841-FAB7-0EBA-9AA7-05ABB6A7C944}"/>
              </a:ext>
            </a:extLst>
          </p:cNvPr>
          <p:cNvGrpSpPr/>
          <p:nvPr/>
        </p:nvGrpSpPr>
        <p:grpSpPr>
          <a:xfrm>
            <a:off x="6766902" y="5126432"/>
            <a:ext cx="2072298" cy="1045768"/>
            <a:chOff x="2427069" y="4054342"/>
            <a:chExt cx="2237870" cy="1573095"/>
          </a:xfrm>
        </p:grpSpPr>
        <p:sp>
          <p:nvSpPr>
            <p:cNvPr id="132" name="슬라이드 15 형태 2">
              <a:extLst>
                <a:ext uri="{FF2B5EF4-FFF2-40B4-BE49-F238E27FC236}">
                  <a16:creationId xmlns:a16="http://schemas.microsoft.com/office/drawing/2014/main" id="{E608011B-55C2-F6AB-CD94-5D450872FAEB}"/>
                </a:ext>
              </a:extLst>
            </p:cNvPr>
            <p:cNvSpPr/>
            <p:nvPr/>
          </p:nvSpPr>
          <p:spPr>
            <a:xfrm flipH="1">
              <a:off x="2428141" y="4513191"/>
              <a:ext cx="2236795" cy="1114246"/>
            </a:xfrm>
            <a:prstGeom prst="round2DiagRect">
              <a:avLst>
                <a:gd name="adj1" fmla="val 6594"/>
                <a:gd name="adj2" fmla="val 0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김종욱 선임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김태연 선임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  <a:p>
              <a:pPr marL="98034" indent="-98034" defTabSz="409558">
                <a:lnSpc>
                  <a:spcPct val="120000"/>
                </a:lnSpc>
                <a:spcAft>
                  <a:spcPts val="325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ko-KR" altLang="en-US" sz="1000" dirty="0" err="1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박찬우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 연구원 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(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교통기사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, </a:t>
              </a:r>
              <a:r>
                <a:rPr lang="ko-KR" altLang="en-US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학사</a:t>
              </a:r>
              <a:r>
                <a:rPr lang="en-US" altLang="ko-KR" sz="1000" dirty="0">
                  <a:ln w="12700">
                    <a:solidFill>
                      <a:srgbClr val="8892A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33" name="슬라이드 9 형태 2 그룹 11">
              <a:extLst>
                <a:ext uri="{FF2B5EF4-FFF2-40B4-BE49-F238E27FC236}">
                  <a16:creationId xmlns:a16="http://schemas.microsoft.com/office/drawing/2014/main" id="{48F9A85C-3112-798F-29E4-EEF0D2269D7A}"/>
                </a:ext>
              </a:extLst>
            </p:cNvPr>
            <p:cNvSpPr/>
            <p:nvPr/>
          </p:nvSpPr>
          <p:spPr>
            <a:xfrm>
              <a:off x="2427069" y="4054342"/>
              <a:ext cx="2237870" cy="43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558"/>
              <a:r>
                <a:rPr lang="ko-KR" altLang="en-US" sz="1200" b="1" dirty="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Arial" panose="020B0604020202020204" pitchFamily="34" charset="0"/>
                </a:rPr>
                <a:t>민자사업부</a:t>
              </a:r>
              <a:endParaRPr lang="en-US" altLang="ko-KR" sz="12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KoPub돋움체 Medium" panose="02020603020101020101" pitchFamily="18" charset="-127"/>
                <a:ea typeface="KoPub돋움체 Medium" panose="02020603020101020101" pitchFamily="18" charset="-127"/>
                <a:sym typeface="Arial" panose="020B0604020202020204" pitchFamily="34" charset="0"/>
              </a:endParaRPr>
            </a:p>
          </p:txBody>
        </p: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988D20E-F868-87A2-8592-B1EF27A835C4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1818-A4FF-0007-5E99-75E0EAAB0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2261B4-D4AC-F950-3944-363AFD820AE9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DBD13F0-D945-A53D-8E4C-4AC54D2F5AC4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6721459F-1250-04F6-726C-3D793083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34B342B6-543D-529E-F5BF-64937ABCD5FD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민간투자사업 컨설팅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84B0E-A982-A6A1-8A6C-C0D6054D9DA8}"/>
              </a:ext>
            </a:extLst>
          </p:cNvPr>
          <p:cNvSpPr txBox="1"/>
          <p:nvPr/>
        </p:nvSpPr>
        <p:spPr>
          <a:xfrm>
            <a:off x="450274" y="2520950"/>
            <a:ext cx="5906077" cy="335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일산대교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민간투자도로사업 교통수요예측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경기연구원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2019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b="1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비봉</a:t>
            </a:r>
            <a:r>
              <a:rPr lang="en-US" altLang="ko-KR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b="1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매송</a:t>
            </a:r>
            <a:r>
              <a:rPr lang="ko-KR" altLang="en-US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민간투자도로사업 사후평가 </a:t>
            </a:r>
            <a:r>
              <a:rPr lang="en-US" altLang="ko-KR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㈜화성도시고속도로</a:t>
            </a:r>
            <a:endParaRPr lang="en-US" altLang="ko-KR" sz="1083" b="1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b="1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수원외곽순환</a:t>
            </a:r>
            <a:r>
              <a:rPr lang="en-US" altLang="ko-KR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북부</a:t>
            </a:r>
            <a:r>
              <a:rPr lang="en-US" altLang="ko-KR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r>
              <a:rPr lang="ko-KR" altLang="en-US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도로 민간투자사업 건설공사 사후평가 용역 </a:t>
            </a:r>
            <a:r>
              <a:rPr lang="en-US" altLang="ko-KR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b="1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수원순환도로주식회사</a:t>
            </a:r>
            <a:endParaRPr lang="en-US" altLang="ko-KR" sz="1083" b="1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비봉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매송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민간투자도로사업 교통수요 검증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㈜현대엔지니어링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2020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KS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프로젝트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도로사업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사전 타당성 검토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SK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에코플랜트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2022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화성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오산 민간투자도로사업 최초 제안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㈜한라건설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2022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발안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남양 민간투자도로사업 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자 제안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㈜호반건설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2020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남양주 ○○○○○ 고속화도로 민간투자사업 최초 제안 교통부문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㈜동부건설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㈜쌍용건설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2052" name="Picture 4" descr="15일 오전 수원북부순환도로가 준공식을 하루 앞두고 시원스레 뚫려 있다. 수원 이목동에서 영통구 이의동(광교상현IC)까지 이어지는 이도로는 16일 준공식을 마친 뒤 21일 0시부터 본격 개통될 예정이다. 김시범기자">
            <a:extLst>
              <a:ext uri="{FF2B5EF4-FFF2-40B4-BE49-F238E27FC236}">
                <a16:creationId xmlns:a16="http://schemas.microsoft.com/office/drawing/2014/main" id="{657FA349-4F57-6104-D659-8C81F912F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>
            <a:fillRect/>
          </a:stretch>
        </p:blipFill>
        <p:spPr bwMode="auto">
          <a:xfrm>
            <a:off x="6698476" y="2313709"/>
            <a:ext cx="2425823" cy="376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DDAA0CB-9AAE-DD60-744A-364B70DDCBBD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241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5EDE-769B-2253-794D-97C16841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4197265-9D66-EF49-AE6F-2837D2A2F02A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24391F6-9AA4-20E2-C50F-B38D13FE695A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D82FA5F7-CE33-6210-2DE5-80612A94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1CACB028-ECB5-C320-5075-8758855078A0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민간투자사업 컨설팅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46343-1BAD-CCE2-5F44-B6E71FE7A602}"/>
              </a:ext>
            </a:extLst>
          </p:cNvPr>
          <p:cNvSpPr txBox="1"/>
          <p:nvPr/>
        </p:nvSpPr>
        <p:spPr>
          <a:xfrm>
            <a:off x="432138" y="2492184"/>
            <a:ext cx="5906077" cy="37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○○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프로젝트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○○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○○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민간투자사업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최초 제안 교통부문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㈜대우조선해양건설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차세대 ○○형 급행철도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민간투자사업 최초 제안 용역의 </a:t>
            </a:r>
            <a:r>
              <a:rPr lang="ko-KR" altLang="en-US" sz="1083" spc="27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정책성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분석 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㈜유신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동부간선도로 지하화 민간투자도로사업 교통수요 검증용역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하나은행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화성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광주 민간투자도로사업 최초 제안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㈜삼보기술단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2021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서부선 도시철도 민간투자사업 제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자 제안 교통부문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㈜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호반산업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용인지역 ○○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○○ 민간투자도로사업 최초 제안 교통부문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HLD&amp;I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한라 주식회사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배곧대교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민간투자도로사업 교통수요 검증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</a:t>
            </a:r>
            <a:r>
              <a:rPr lang="ko-KR" altLang="en-US" sz="1083" spc="27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배곧대교주식회사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2019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억불산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모노레일 설치 민간투자사업 최초 제안 종합 컨설팅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㈜</a:t>
            </a:r>
            <a:r>
              <a:rPr lang="ko-KR" altLang="en-US" sz="1083" spc="27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에이엠티</a:t>
            </a:r>
            <a:endParaRPr lang="en-US" altLang="ko-KR" sz="1083" spc="27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회현동 행정복합타운 민간투자사업 최초 제안 교통부문 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가경건축사사무소</a:t>
            </a:r>
            <a:r>
              <a:rPr lang="en-US" altLang="ko-KR" sz="1083" spc="27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(KT)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D6E68C-CE85-2A8C-2BB7-3DF11753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8498"/>
            <a:ext cx="4235968" cy="211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48AAE21-038D-2EE5-EAFC-007374A517BB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6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67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9796-BEA6-EDBB-1398-A66BB490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00EC26-36B9-C515-7140-0B453466A383}"/>
              </a:ext>
            </a:extLst>
          </p:cNvPr>
          <p:cNvGrpSpPr/>
          <p:nvPr/>
        </p:nvGrpSpPr>
        <p:grpSpPr>
          <a:xfrm>
            <a:off x="1163220309" y="1164506184"/>
            <a:ext cx="1163220309" cy="1163220309"/>
            <a:chOff x="1163220309" y="1164506184"/>
            <a:chExt cx="1163220309" cy="1163220309"/>
          </a:xfrm>
        </p:grpSpPr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B0C2DC7-EB04-D8F3-A870-665421767A37}"/>
              </a:ext>
            </a:extLst>
          </p:cNvPr>
          <p:cNvGrpSpPr/>
          <p:nvPr/>
        </p:nvGrpSpPr>
        <p:grpSpPr>
          <a:xfrm>
            <a:off x="0" y="1164506184"/>
            <a:ext cx="1163220309" cy="1163220309"/>
            <a:chOff x="0" y="1164506184"/>
            <a:chExt cx="1163220309" cy="1163220309"/>
          </a:xfrm>
        </p:grpSpPr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316C67FE-E98A-13C3-3F07-831EE02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1"/>
            <a:ext cx="412750" cy="522817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BB59D54E-D1D6-2910-21C2-4C061D24EE0C}"/>
              </a:ext>
            </a:extLst>
          </p:cNvPr>
          <p:cNvSpPr txBox="1"/>
          <p:nvPr/>
        </p:nvSpPr>
        <p:spPr>
          <a:xfrm>
            <a:off x="539077" y="1654175"/>
            <a:ext cx="6308196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ko-KR" altLang="en-US" sz="2600" b="1" spc="-217" dirty="0">
                <a:solidFill>
                  <a:srgbClr val="12408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교통계획</a:t>
            </a:r>
            <a:endParaRPr lang="en-US" altLang="ko-KR" sz="2600" b="1" spc="-217" dirty="0">
              <a:solidFill>
                <a:srgbClr val="124080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94113D-A2C7-DC62-2981-DBD6B74A3FE2}"/>
              </a:ext>
            </a:extLst>
          </p:cNvPr>
          <p:cNvSpPr/>
          <p:nvPr/>
        </p:nvSpPr>
        <p:spPr>
          <a:xfrm>
            <a:off x="206376" y="2408142"/>
            <a:ext cx="199767" cy="39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72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8D7F340C-AC1F-4802-4867-69DFB83FEA62}"/>
              </a:ext>
            </a:extLst>
          </p:cNvPr>
          <p:cNvSpPr txBox="1"/>
          <p:nvPr/>
        </p:nvSpPr>
        <p:spPr>
          <a:xfrm>
            <a:off x="548771" y="2280179"/>
            <a:ext cx="2546854" cy="69479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1950" b="1" spc="-21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타당성 조사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CD63E-E6E5-1B96-9BEC-E14059573EF1}"/>
              </a:ext>
            </a:extLst>
          </p:cNvPr>
          <p:cNvSpPr txBox="1"/>
          <p:nvPr/>
        </p:nvSpPr>
        <p:spPr>
          <a:xfrm>
            <a:off x="344261" y="2907578"/>
            <a:ext cx="4708790" cy="252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덕둔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계류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축현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~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내포 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도로확포장공사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타당성평가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경기도청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하남교산 신도시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-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고속도로 연계형 물류시설 도입방안 연구용역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LH</a:t>
            </a: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고속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시외버스터미널 신설 타당성조사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천안시청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수도권전철 독립기념관 연장 사업타당성 확보방안 연구용역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천안시청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국도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43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호선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아차산로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가로변 버스전용차로 타당성 조사용역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구리시청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154804" indent="-585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경기교통공사 광역교통시설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083" spc="2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환승시설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사업 타당성 용역 </a:t>
            </a:r>
            <a:r>
              <a:rPr lang="en-US" altLang="ko-KR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 </a:t>
            </a:r>
            <a:r>
              <a:rPr lang="ko-KR" altLang="en-US" sz="1083" spc="27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경기교통공사</a:t>
            </a:r>
            <a:endParaRPr lang="en-US" altLang="ko-KR" sz="1083" spc="27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189CE55-6311-F17B-E974-0CEAFA56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4984102" y="2800255"/>
            <a:ext cx="4713779" cy="269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475390A-F192-DCB3-0B19-F6A032FB59D4}"/>
              </a:ext>
            </a:extLst>
          </p:cNvPr>
          <p:cNvSpPr/>
          <p:nvPr/>
        </p:nvSpPr>
        <p:spPr>
          <a:xfrm>
            <a:off x="5053121" y="6590524"/>
            <a:ext cx="485559" cy="152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7</a:t>
            </a:r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24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1217</Words>
  <Application>Microsoft Office PowerPoint</Application>
  <PresentationFormat>A4 용지(210x297mm)</PresentationFormat>
  <Paragraphs>215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KoPub돋움체 Bold</vt:lpstr>
      <vt:lpstr>맑은 고딕</vt:lpstr>
      <vt:lpstr>Arial</vt:lpstr>
      <vt:lpstr>제주고딕</vt:lpstr>
      <vt:lpstr>Rix고딕 EB</vt:lpstr>
      <vt:lpstr>Open Sans ExtraBold</vt:lpstr>
      <vt:lpstr>KoPub돋움체 Light</vt:lpstr>
      <vt:lpstr>HG꼬딕씨 60g</vt:lpstr>
      <vt:lpstr>Wingdings</vt:lpstr>
      <vt:lpstr>KoPub돋움체 Medium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안선영</dc:creator>
  <cp:lastModifiedBy>김유찬</cp:lastModifiedBy>
  <cp:revision>19</cp:revision>
  <cp:lastPrinted>2025-07-01T08:30:53Z</cp:lastPrinted>
  <dcterms:created xsi:type="dcterms:W3CDTF">2006-08-16T00:00:00Z</dcterms:created>
  <dcterms:modified xsi:type="dcterms:W3CDTF">2025-07-15T06:42:57Z</dcterms:modified>
</cp:coreProperties>
</file>