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0" r:id="rId2"/>
    <p:sldId id="257" r:id="rId3"/>
    <p:sldId id="302" r:id="rId4"/>
    <p:sldId id="303" r:id="rId5"/>
    <p:sldId id="291" r:id="rId6"/>
    <p:sldId id="260" r:id="rId7"/>
    <p:sldId id="267" r:id="rId8"/>
    <p:sldId id="292" r:id="rId9"/>
    <p:sldId id="293" r:id="rId10"/>
    <p:sldId id="308" r:id="rId11"/>
    <p:sldId id="301" r:id="rId12"/>
    <p:sldId id="273" r:id="rId13"/>
    <p:sldId id="271" r:id="rId14"/>
    <p:sldId id="299" r:id="rId15"/>
    <p:sldId id="272" r:id="rId16"/>
    <p:sldId id="307" r:id="rId17"/>
    <p:sldId id="304" r:id="rId18"/>
    <p:sldId id="274" r:id="rId19"/>
    <p:sldId id="275" r:id="rId20"/>
    <p:sldId id="305" r:id="rId21"/>
    <p:sldId id="306" r:id="rId22"/>
    <p:sldId id="300" r:id="rId23"/>
    <p:sldId id="309" r:id="rId24"/>
    <p:sldId id="28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yler Sanderson" initials="TS" lastIdx="1" clrIdx="0">
    <p:extLst>
      <p:ext uri="{19B8F6BF-5375-455C-9EA6-DF929625EA0E}">
        <p15:presenceInfo xmlns:p15="http://schemas.microsoft.com/office/powerpoint/2012/main" userId="S-1-5-21-1547161642-688789844-682003330-7381" providerId="AD"/>
      </p:ext>
    </p:extLst>
  </p:cmAuthor>
  <p:cmAuthor id="2" name="Will Nelson" initials="WN" lastIdx="8" clrIdx="1">
    <p:extLst>
      <p:ext uri="{19B8F6BF-5375-455C-9EA6-DF929625EA0E}">
        <p15:presenceInfo xmlns:p15="http://schemas.microsoft.com/office/powerpoint/2012/main" userId="Will Nels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26A9DA-F3F8-4535-8EBC-24645DF59EB4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317B39-C564-44F0-972D-D32F05D527C7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2" y="2887531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 baseline="0"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The Public Benefits of Private Lands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October 15, 2011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902266"/>
            <a:ext cx="664522" cy="5913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742" y="4724400"/>
            <a:ext cx="1850708" cy="167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891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A9DA-F3F8-4535-8EBC-24645DF59EB4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17B39-C564-44F0-972D-D32F05D527C7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6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7759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2" y="559402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90" y="849858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A9DA-F3F8-4535-8EBC-24645DF59EB4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17B39-C564-44F0-972D-D32F05D527C7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2" y="2880827"/>
            <a:ext cx="5480154" cy="923330"/>
            <a:chOff x="1815339" y="1381457"/>
            <a:chExt cx="5480154" cy="923329"/>
          </a:xfrm>
        </p:grpSpPr>
        <p:sp>
          <p:nvSpPr>
            <p:cNvPr id="12" name="TextBox 11"/>
            <p:cNvSpPr txBox="1"/>
            <p:nvPr/>
          </p:nvSpPr>
          <p:spPr>
            <a:xfrm>
              <a:off x="4147076" y="1381457"/>
              <a:ext cx="877163" cy="923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1945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A9DA-F3F8-4535-8EBC-24645DF59EB4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17B39-C564-44F0-972D-D32F05D527C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6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995" y="6375384"/>
            <a:ext cx="304801" cy="2712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631" y="5486403"/>
            <a:ext cx="1328738" cy="120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6" y="2887580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2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20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A9DA-F3F8-4535-8EBC-24645DF59EB4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17B39-C564-44F0-972D-D32F05D52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17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A9DA-F3F8-4535-8EBC-24645DF59EB4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17B39-C564-44F0-972D-D32F05D527C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6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361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A9DA-F3F8-4535-8EBC-24645DF59EB4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17B39-C564-44F0-972D-D32F05D527C7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6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39441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A9DA-F3F8-4535-8EBC-24645DF59EB4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17B39-C564-44F0-972D-D32F05D527C7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6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75047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A9DA-F3F8-4535-8EBC-24645DF59EB4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17B39-C564-44F0-972D-D32F05D52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67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81" y="1678199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3" y="559402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81" y="3603816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A9DA-F3F8-4535-8EBC-24645DF59EB4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17B39-C564-44F0-972D-D32F05D52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871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2" y="4668822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4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91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6A9DA-F3F8-4535-8EBC-24645DF59EB4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17B39-C564-44F0-972D-D32F05D52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32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2248351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A26A9DA-F3F8-4535-8EBC-24645DF59EB4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A317B39-C564-44F0-972D-D32F05D527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90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51" indent="-365751" algn="l" defTabSz="914377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21" indent="-365751" algn="l" defTabSz="914377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2971" indent="-365751" algn="l" defTabSz="914377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22" indent="-320032" algn="l" defTabSz="914377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754" indent="-320032" algn="l" defTabSz="914377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786" indent="-274313" algn="l" defTabSz="914377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18" indent="-274313" algn="l" defTabSz="914377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850" indent="-274313" algn="l" defTabSz="914377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882" indent="-274313" algn="l" defTabSz="914377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mailto:Stephen@gbrtx.or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53"/>
            <a:ext cx="9144000" cy="686115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90945" y="972591"/>
            <a:ext cx="8672946" cy="191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prstClr val="white"/>
                </a:solidFill>
                <a:latin typeface="Book Antiqua"/>
              </a:rPr>
              <a:t>Plum Creek Wetland Preserve – Master Planning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990603" y="4425142"/>
            <a:ext cx="5396342" cy="12613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5751" indent="-365751" algn="l" defTabSz="914377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21" indent="-365751" algn="l" defTabSz="914377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365751" algn="l" defTabSz="914377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22" indent="-320032" algn="l" defTabSz="914377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-320032" algn="l" defTabSz="914377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786" indent="-274313" algn="l" defTabSz="914377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18" indent="-274313" algn="l" defTabSz="914377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850" indent="-274313" algn="l" defTabSz="914377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882" indent="-274313" algn="l" defTabSz="914377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73624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July 1, 2021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73624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Tyler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Sanderson &amp; Stephen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Risinger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73624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Guadalupe-Blanco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River Trust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873624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6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31508" y="624135"/>
            <a:ext cx="50401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Your Current Perceptions?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264928" y="2696925"/>
            <a:ext cx="822869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lnSpc>
                <a:spcPct val="150000"/>
              </a:lnSpc>
              <a:spcBef>
                <a:spcPts val="0"/>
              </a:spcBef>
            </a:pPr>
            <a:r>
              <a:rPr lang="en-US" sz="2800" kern="0" dirty="0" smtClean="0"/>
              <a:t>What do you know about the Preserve?</a:t>
            </a:r>
          </a:p>
          <a:p>
            <a:pPr defTabSz="914377">
              <a:lnSpc>
                <a:spcPct val="150000"/>
              </a:lnSpc>
              <a:spcBef>
                <a:spcPts val="0"/>
              </a:spcBef>
            </a:pPr>
            <a:r>
              <a:rPr lang="en-US" sz="2800" kern="0" dirty="0" smtClean="0"/>
              <a:t>What’s the buzz?</a:t>
            </a:r>
          </a:p>
          <a:p>
            <a:pPr defTabSz="914377">
              <a:spcBef>
                <a:spcPts val="0"/>
              </a:spcBef>
            </a:pPr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99510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718" y="144524"/>
            <a:ext cx="8125746" cy="65735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8490" y="293298"/>
            <a:ext cx="4288353" cy="2862322"/>
          </a:xfrm>
          <a:prstGeom prst="rect">
            <a:avLst/>
          </a:prstGeom>
          <a:solidFill>
            <a:schemeClr val="bg2">
              <a:alpha val="4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265 Acres</a:t>
            </a:r>
          </a:p>
          <a:p>
            <a:r>
              <a:rPr lang="en-US" sz="2000" b="1" dirty="0" smtClean="0"/>
              <a:t>Wetland mitigation site</a:t>
            </a:r>
          </a:p>
          <a:p>
            <a:r>
              <a:rPr lang="en-US" sz="2000" b="1" dirty="0" smtClean="0"/>
              <a:t>21 constructed ponds and wetlands</a:t>
            </a:r>
          </a:p>
          <a:p>
            <a:r>
              <a:rPr lang="en-US" sz="2000" b="1" dirty="0" smtClean="0"/>
              <a:t>2 miles of Plum Creek</a:t>
            </a:r>
          </a:p>
          <a:p>
            <a:r>
              <a:rPr lang="en-US" sz="2000" b="1" dirty="0" smtClean="0"/>
              <a:t>.5 miles of Elm Creek</a:t>
            </a:r>
          </a:p>
          <a:p>
            <a:r>
              <a:rPr lang="en-US" sz="2000" b="1" dirty="0" smtClean="0"/>
              <a:t>5 miles of trails</a:t>
            </a:r>
          </a:p>
          <a:p>
            <a:r>
              <a:rPr lang="en-US" sz="2000" b="1" dirty="0" smtClean="0"/>
              <a:t>11+ stream crossings</a:t>
            </a:r>
            <a:endParaRPr lang="en-US" sz="2000" b="1" dirty="0" smtClean="0"/>
          </a:p>
          <a:p>
            <a:r>
              <a:rPr lang="en-US" sz="2000" b="1" dirty="0" smtClean="0"/>
              <a:t>Bathrooms</a:t>
            </a:r>
          </a:p>
          <a:p>
            <a:r>
              <a:rPr lang="en-US" sz="2000" b="1" dirty="0" smtClean="0"/>
              <a:t>Entrance and parking</a:t>
            </a:r>
          </a:p>
        </p:txBody>
      </p:sp>
    </p:spTree>
    <p:extLst>
      <p:ext uri="{BB962C8B-B14F-4D97-AF65-F5344CB8AC3E}">
        <p14:creationId xmlns:p14="http://schemas.microsoft.com/office/powerpoint/2010/main" val="581570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86487" y="804893"/>
            <a:ext cx="62087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Master Planning – Nature Center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96690" y="2248351"/>
            <a:ext cx="822869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lnSpc>
                <a:spcPct val="150000"/>
              </a:lnSpc>
              <a:spcBef>
                <a:spcPts val="0"/>
              </a:spcBef>
            </a:pPr>
            <a:r>
              <a:rPr lang="en-US" sz="2800" kern="0" dirty="0" smtClean="0"/>
              <a:t>Why are we here?</a:t>
            </a:r>
          </a:p>
          <a:p>
            <a:pPr defTabSz="914377">
              <a:lnSpc>
                <a:spcPct val="150000"/>
              </a:lnSpc>
              <a:spcBef>
                <a:spcPts val="0"/>
              </a:spcBef>
            </a:pPr>
            <a:r>
              <a:rPr lang="en-US" sz="2800" kern="0" dirty="0" smtClean="0"/>
              <a:t>GBRT is preparing a master development plan to grow into a nature center for environmental education and life adventure.</a:t>
            </a:r>
          </a:p>
          <a:p>
            <a:pPr defTabSz="914377">
              <a:spcBef>
                <a:spcPts val="0"/>
              </a:spcBef>
            </a:pPr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103139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482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5828" y="1464536"/>
            <a:ext cx="8433163" cy="898707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TXDOT mitigation site identified (2001)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Mitigation Plan approved / construction begin (2008)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Mitigation construction complete (2009)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Project met all terms / monitoring complete (2013)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TX Dot transfer (2014)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Survey </a:t>
            </a:r>
            <a:r>
              <a:rPr lang="en-US" sz="2800" dirty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&amp; Plat Resolution (2015)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Conservation </a:t>
            </a:r>
            <a:r>
              <a:rPr lang="en-US" sz="2800" dirty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Deed Recorded (2016)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ANCA </a:t>
            </a:r>
            <a:r>
              <a:rPr lang="en-US" sz="2800" dirty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Visit (2016</a:t>
            </a:r>
            <a:r>
              <a:rPr lang="en-US" sz="2800" dirty="0" smtClean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Conservation Easement complete (2016)</a:t>
            </a:r>
            <a:endParaRPr lang="en-US" sz="2800" dirty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PCWP </a:t>
            </a:r>
            <a:r>
              <a:rPr lang="en-US" sz="2800" dirty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Planning Committee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Meetings (2016</a:t>
            </a:r>
            <a:r>
              <a:rPr lang="en-US" sz="2400" dirty="0" smtClean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)</a:t>
            </a:r>
            <a:endParaRPr lang="en-US" sz="2400" dirty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endParaRPr lang="en-US" sz="1600" dirty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550826" y="463165"/>
            <a:ext cx="4083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Timeline of Progress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49778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2" y="0"/>
            <a:ext cx="9184822" cy="685800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89" y="152400"/>
            <a:ext cx="8610600" cy="65532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462" y="356350"/>
            <a:ext cx="7346317" cy="30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853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15396" y="804893"/>
            <a:ext cx="5309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Primary Management Goals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95508" y="2248351"/>
            <a:ext cx="794924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Protect, maintain and enhance the wetland, riparian and additional wildlife habitat on the property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Provide appropriate outdoor recreational opportunities while protecting the conservation values of the property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>
              <a:solidFill>
                <a:srgbClr val="FFFFFF"/>
              </a:solidFill>
              <a:latin typeface="Times" panose="02020603050405020304" pitchFamily="18" charset="0"/>
              <a:ea typeface="Verdana" panose="020B0604030504040204" pitchFamily="34" charset="0"/>
              <a:cs typeface="Times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latin typeface="Times" panose="02020603050405020304" pitchFamily="18" charset="0"/>
                <a:ea typeface="Verdana" panose="020B0604030504040204" pitchFamily="34" charset="0"/>
                <a:cs typeface="Times" panose="02020603050405020304" pitchFamily="18" charset="0"/>
              </a:rPr>
              <a:t>Provide scientific and educational opportunities related to wetlands, wildlife and conservation</a:t>
            </a:r>
          </a:p>
          <a:p>
            <a:pPr defTabSz="914377"/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260948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4822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18954" y="177737"/>
            <a:ext cx="39469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Prohibited Activities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499824" y="940249"/>
            <a:ext cx="794492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Destruction of Plants and disturbance of natural habitat, other than invasive </a:t>
            </a:r>
            <a:r>
              <a:rPr lang="en-US" dirty="0" smtClean="0"/>
              <a:t>species</a:t>
            </a:r>
          </a:p>
          <a:p>
            <a:endParaRPr lang="en-US" dirty="0"/>
          </a:p>
          <a:p>
            <a:r>
              <a:rPr lang="en-US" dirty="0"/>
              <a:t>No soil dumping</a:t>
            </a:r>
          </a:p>
          <a:p>
            <a:endParaRPr lang="en-US" dirty="0"/>
          </a:p>
          <a:p>
            <a:r>
              <a:rPr lang="en-US" dirty="0"/>
              <a:t>No change in topography</a:t>
            </a:r>
          </a:p>
          <a:p>
            <a:endParaRPr lang="en-US" dirty="0"/>
          </a:p>
          <a:p>
            <a:r>
              <a:rPr lang="en-US" dirty="0"/>
              <a:t>No structures unless approved – </a:t>
            </a:r>
            <a:r>
              <a:rPr lang="en-US" i="1" dirty="0"/>
              <a:t>this includes hunting blinds and agriculture</a:t>
            </a:r>
          </a:p>
          <a:p>
            <a:endParaRPr lang="en-US" dirty="0"/>
          </a:p>
          <a:p>
            <a:r>
              <a:rPr lang="en-US" dirty="0"/>
              <a:t>Roads are not to be impervious. No new roads on property. No construction of roads, trails or </a:t>
            </a:r>
            <a:r>
              <a:rPr lang="en-US" dirty="0" smtClean="0"/>
              <a:t>walkways</a:t>
            </a:r>
          </a:p>
          <a:p>
            <a:endParaRPr lang="en-US" dirty="0"/>
          </a:p>
          <a:p>
            <a:r>
              <a:rPr lang="en-US" dirty="0"/>
              <a:t>No altering or manipulating water </a:t>
            </a:r>
            <a:r>
              <a:rPr lang="en-US" dirty="0" smtClean="0"/>
              <a:t>course</a:t>
            </a:r>
          </a:p>
          <a:p>
            <a:endParaRPr lang="en-US" dirty="0"/>
          </a:p>
          <a:p>
            <a:r>
              <a:rPr lang="en-US" dirty="0"/>
              <a:t>No off road vehicles unless for maintenance or </a:t>
            </a:r>
            <a:r>
              <a:rPr lang="en-US" dirty="0" smtClean="0"/>
              <a:t>monitoring</a:t>
            </a:r>
            <a:endParaRPr lang="en-US" dirty="0"/>
          </a:p>
          <a:p>
            <a:endParaRPr lang="en-US" dirty="0"/>
          </a:p>
          <a:p>
            <a:r>
              <a:rPr lang="en-US" dirty="0"/>
              <a:t>No signage except those whose placement, number, and design do not significantly diminish the scenic </a:t>
            </a:r>
            <a:r>
              <a:rPr lang="en-US" dirty="0" smtClean="0"/>
              <a:t>character</a:t>
            </a:r>
          </a:p>
          <a:p>
            <a:endParaRPr lang="en-US" dirty="0"/>
          </a:p>
          <a:p>
            <a:r>
              <a:rPr lang="en-US" dirty="0" smtClean="0"/>
              <a:t>No grazing unless for limited time for vegetative 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810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482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32871" y="2077419"/>
            <a:ext cx="8433163" cy="408111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Management Plan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Cattle </a:t>
            </a:r>
            <a:r>
              <a:rPr lang="en-US" sz="2400" dirty="0"/>
              <a:t>lease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ReLeaf</a:t>
            </a:r>
            <a:r>
              <a:rPr lang="en-US" sz="2400" dirty="0"/>
              <a:t> plots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Chinaberry removal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Managing </a:t>
            </a:r>
            <a:r>
              <a:rPr lang="en-US" sz="2400" dirty="0" smtClean="0"/>
              <a:t>trails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Monthly monitoring</a:t>
            </a:r>
            <a:endParaRPr lang="en-US" sz="24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Hog eradication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Trail cams – Security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Trail cams – </a:t>
            </a:r>
            <a:r>
              <a:rPr lang="en-US" sz="2400" dirty="0" smtClean="0"/>
              <a:t>wildlife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Land </a:t>
            </a:r>
            <a:r>
              <a:rPr lang="en-US" sz="2400" dirty="0"/>
              <a:t>Trust Alliance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National Park Service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UTSA Designs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TX State Marketing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TPWD trails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50826" y="463165"/>
            <a:ext cx="4083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Timeline of Progress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396062" y="1386439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Management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149453" y="1379597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Grants and Support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35091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9492" y="644335"/>
            <a:ext cx="8294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Goals for GBRT – What are we planning for?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32696" y="1560668"/>
            <a:ext cx="78729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defTabSz="914377">
              <a:lnSpc>
                <a:spcPct val="150000"/>
              </a:lnSpc>
              <a:spcBef>
                <a:spcPts val="0"/>
              </a:spcBef>
            </a:pPr>
            <a:r>
              <a:rPr lang="en-US" sz="2400" kern="0" dirty="0" smtClean="0"/>
              <a:t>GBRT </a:t>
            </a:r>
            <a:r>
              <a:rPr lang="en-US" sz="2400" kern="0" dirty="0"/>
              <a:t>is preparing a master development </a:t>
            </a:r>
            <a:r>
              <a:rPr lang="en-US" sz="2400" kern="0" dirty="0" smtClean="0"/>
              <a:t>plan:</a:t>
            </a:r>
            <a:endParaRPr lang="en-US" sz="2400" kern="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Nature / Welcome Center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Environmental education and life adventure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Public Attraction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Managed access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Research</a:t>
            </a:r>
            <a:endParaRPr lang="en-US" sz="2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GBRT’s Outreach and Education Hub</a:t>
            </a:r>
          </a:p>
        </p:txBody>
      </p:sp>
    </p:spTree>
    <p:extLst>
      <p:ext uri="{BB962C8B-B14F-4D97-AF65-F5344CB8AC3E}">
        <p14:creationId xmlns:p14="http://schemas.microsoft.com/office/powerpoint/2010/main" val="106541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5832" y="804893"/>
            <a:ext cx="8545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What is the committee and why are you on it?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35265" y="2415674"/>
            <a:ext cx="82870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Public input from targeted key stakeholders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Knowledgeable individuals with varied perspectives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Provide guidance and establish goals for the Plan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Technical assistance and occasional between-meeting requests, if needed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Review of Master Plan draft phases</a:t>
            </a:r>
          </a:p>
        </p:txBody>
      </p:sp>
    </p:spTree>
    <p:extLst>
      <p:ext uri="{BB962C8B-B14F-4D97-AF65-F5344CB8AC3E}">
        <p14:creationId xmlns:p14="http://schemas.microsoft.com/office/powerpoint/2010/main" val="56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1181" y="2248351"/>
            <a:ext cx="7949612" cy="44935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/>
              <a:t>Introductions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/>
              <a:t>History of PCWP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/>
              <a:t>Current state and goals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/>
              <a:t>Why are you on the committee? What will be asked of you?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/>
              <a:t>Action items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/>
              <a:t>Discussion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/>
              <a:t>Meeting 2 scheduling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200" dirty="0" smtClean="0"/>
              <a:t>Closing</a:t>
            </a:r>
          </a:p>
          <a:p>
            <a:pPr marL="342900" indent="-342900">
              <a:buFont typeface="+mj-lt"/>
              <a:buAutoNum type="arabicPeriod"/>
            </a:pPr>
            <a:endParaRPr lang="en-US" sz="2200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t="38019" b="34181"/>
          <a:stretch/>
        </p:blipFill>
        <p:spPr>
          <a:xfrm>
            <a:off x="502448" y="177921"/>
            <a:ext cx="8128345" cy="135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67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4822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42074" y="481888"/>
            <a:ext cx="48494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What is the commitment?</a:t>
            </a:r>
          </a:p>
          <a:p>
            <a:pPr algn="ctr"/>
            <a:r>
              <a:rPr lang="en-US" sz="2400" dirty="0" smtClean="0"/>
              <a:t>Anticipated schedule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688490" y="1408472"/>
            <a:ext cx="81565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Meeting 1</a:t>
            </a:r>
            <a:r>
              <a:rPr lang="en-US" sz="2400" dirty="0"/>
              <a:t>: </a:t>
            </a:r>
            <a:r>
              <a:rPr lang="en-US" sz="2400" dirty="0" smtClean="0"/>
              <a:t>Orientation (July 1, 2021)</a:t>
            </a:r>
            <a:endParaRPr lang="en-US" sz="2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Meeting 2</a:t>
            </a:r>
            <a:r>
              <a:rPr lang="en-US" sz="2400" dirty="0"/>
              <a:t>: Discussion of background information and establishment of targeted </a:t>
            </a:r>
            <a:r>
              <a:rPr lang="en-US" sz="2400" dirty="0" smtClean="0"/>
              <a:t>activities (July/Aug 2021)</a:t>
            </a:r>
            <a:endParaRPr lang="en-US" sz="2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 smtClean="0"/>
              <a:t>Meeting </a:t>
            </a:r>
            <a:r>
              <a:rPr lang="en-US" sz="2400" b="1" dirty="0"/>
              <a:t>3</a:t>
            </a:r>
            <a:r>
              <a:rPr lang="en-US" sz="2400" dirty="0"/>
              <a:t>: </a:t>
            </a:r>
            <a:r>
              <a:rPr lang="en-US" sz="2400" dirty="0" smtClean="0"/>
              <a:t>Further committee input and discussion (August 2021)</a:t>
            </a:r>
          </a:p>
          <a:p>
            <a:pPr>
              <a:lnSpc>
                <a:spcPct val="150000"/>
              </a:lnSpc>
            </a:pPr>
            <a:r>
              <a:rPr lang="en-US" sz="2400" i="1" dirty="0" smtClean="0"/>
              <a:t>Recess to research and create a draft plan</a:t>
            </a:r>
            <a:endParaRPr lang="en-US" sz="2400" i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Meeting 4</a:t>
            </a:r>
            <a:r>
              <a:rPr lang="en-US" sz="2400" dirty="0"/>
              <a:t>: Review of first stage Master </a:t>
            </a:r>
            <a:r>
              <a:rPr lang="en-US" sz="2400" dirty="0" smtClean="0"/>
              <a:t>Plan (2022)</a:t>
            </a:r>
            <a:endParaRPr lang="en-US" sz="2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Meeting 5</a:t>
            </a:r>
            <a:r>
              <a:rPr lang="en-US" sz="2400" dirty="0"/>
              <a:t>: Review of final stage Master </a:t>
            </a:r>
            <a:r>
              <a:rPr lang="en-US" sz="2400" dirty="0" smtClean="0"/>
              <a:t>Plan (2022)</a:t>
            </a:r>
            <a:endParaRPr lang="en-US" sz="2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Meeting 6</a:t>
            </a:r>
            <a:r>
              <a:rPr lang="en-US" sz="2400" dirty="0"/>
              <a:t>: Final Clean </a:t>
            </a:r>
            <a:r>
              <a:rPr lang="en-US" sz="2400" dirty="0" smtClean="0"/>
              <a:t>up (Target = Sept 2022)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16794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82318" y="771210"/>
            <a:ext cx="35686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How do you start?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048592" y="2349838"/>
            <a:ext cx="84450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SAVE THIS LINK – gbrtx.org/</a:t>
            </a:r>
            <a:r>
              <a:rPr lang="en-US" sz="2400" dirty="0" err="1" smtClean="0"/>
              <a:t>pcwp</a:t>
            </a:r>
            <a:r>
              <a:rPr lang="en-US" sz="2400" dirty="0" smtClean="0"/>
              <a:t>-links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Visit the site and review download material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Begin thinking creatively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Come to meeting 2 ready to discuss </a:t>
            </a:r>
          </a:p>
        </p:txBody>
      </p:sp>
    </p:spTree>
    <p:extLst>
      <p:ext uri="{BB962C8B-B14F-4D97-AF65-F5344CB8AC3E}">
        <p14:creationId xmlns:p14="http://schemas.microsoft.com/office/powerpoint/2010/main" val="158537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84030" y="599979"/>
            <a:ext cx="2159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Discussion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0343" y="2369508"/>
            <a:ext cx="89258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Who are we trying to serve?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Will we be open to the public at all?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Are there threats or opportunities with neighboring property?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16269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84030" y="599979"/>
            <a:ext cx="20986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Meeting 2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0343" y="2369508"/>
            <a:ext cx="647324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Get on site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Meeting room nearby in Lockhart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Approximately 3 hours?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When are the next two meeting target dates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/>
              <a:t>Don’t forget about </a:t>
            </a:r>
            <a:r>
              <a:rPr lang="en-US" sz="2400" dirty="0" err="1" smtClean="0"/>
              <a:t>ReLeaf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0768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2" y="0"/>
            <a:ext cx="9184822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472"/>
            <a:ext cx="9144793" cy="532226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9651" y="948594"/>
            <a:ext cx="8013939" cy="4093428"/>
          </a:xfrm>
          <a:prstGeom prst="rect">
            <a:avLst/>
          </a:prstGeom>
          <a:solidFill>
            <a:srgbClr val="FFFFFF">
              <a:alpha val="75000"/>
            </a:srgbClr>
          </a:solidFill>
          <a:effectLst>
            <a:glow rad="63500">
              <a:srgbClr val="333399">
                <a:satMod val="175000"/>
                <a:alpha val="40000"/>
              </a:srgbClr>
            </a:glow>
            <a:outerShdw blurRad="50800" dist="38100" algn="l" rotWithShape="0">
              <a:prstClr val="black">
                <a:alpha val="45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Tyler Sanderson, Executive Director</a:t>
            </a:r>
          </a:p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err="1" smtClean="0">
                <a:solidFill>
                  <a:srgbClr val="000000"/>
                </a:solidFill>
                <a:latin typeface="Times"/>
              </a:rPr>
              <a:t>tyler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@gbrtx.org</a:t>
            </a:r>
          </a:p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Phone: 830.305.6873</a:t>
            </a:r>
          </a:p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kern="0" dirty="0">
              <a:solidFill>
                <a:srgbClr val="000000"/>
              </a:solidFill>
              <a:latin typeface="Times"/>
            </a:endParaRPr>
          </a:p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Stephen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Risinger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, Conservation &amp; Stewardship Manager</a:t>
            </a:r>
          </a:p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u="sng" kern="0" baseline="0" dirty="0" smtClean="0">
                <a:latin typeface="Times"/>
                <a:hlinkClick r:id="rId4"/>
              </a:rPr>
              <a:t>Stephen@gbrtx.org</a:t>
            </a:r>
            <a:endParaRPr lang="en-US" sz="2400" b="1" u="sng" kern="0" baseline="0" dirty="0" smtClean="0">
              <a:latin typeface="Times"/>
            </a:endParaRPr>
          </a:p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Phone: 830.632.2292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</a:endParaRPr>
          </a:p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</a:endParaRPr>
          </a:p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Like us on Facebook </a:t>
            </a:r>
          </a:p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Follow us on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 Instagram</a:t>
            </a:r>
            <a:r>
              <a:rPr lang="en-US" sz="2400" b="1" kern="0" dirty="0" smtClean="0">
                <a:solidFill>
                  <a:srgbClr val="000000"/>
                </a:solidFill>
                <a:latin typeface="Times"/>
              </a:rPr>
              <a:t>: </a:t>
            </a:r>
            <a:r>
              <a:rPr lang="en-US" sz="2400" b="1" kern="0" dirty="0" err="1" smtClean="0">
                <a:solidFill>
                  <a:srgbClr val="000000"/>
                </a:solidFill>
                <a:latin typeface="Times"/>
              </a:rPr>
              <a:t>gbrivertrust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/>
            </a:endParaRPr>
          </a:p>
          <a:p>
            <a:pPr marL="0" marR="0" lvl="0" indent="0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www.gbrtx.org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0155" y="3730018"/>
            <a:ext cx="457240" cy="4572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78676" y="5664307"/>
            <a:ext cx="37240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/>
              <a:t>Questions?</a:t>
            </a:r>
            <a:endParaRPr lang="en-US" sz="5400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2772" y="4040711"/>
            <a:ext cx="432085" cy="43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630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052" y="2194562"/>
            <a:ext cx="9073318" cy="43919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en-US" sz="2200" b="1" dirty="0" smtClean="0"/>
              <a:t>Joshua Tuck </a:t>
            </a:r>
            <a:r>
              <a:rPr lang="en-US" sz="2200" dirty="0" smtClean="0"/>
              <a:t>– RTCA Program, National Park Service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en-US" sz="2200" b="1" dirty="0" smtClean="0"/>
              <a:t>John </a:t>
            </a:r>
            <a:r>
              <a:rPr lang="en-US" sz="2200" b="1" dirty="0" err="1" smtClean="0"/>
              <a:t>DeFillipo</a:t>
            </a:r>
            <a:r>
              <a:rPr lang="en-US" sz="2200" b="1" dirty="0" smtClean="0"/>
              <a:t> </a:t>
            </a:r>
            <a:r>
              <a:rPr lang="en-US" sz="2200" dirty="0" smtClean="0"/>
              <a:t>– Director, John Bunker Sands Wetland Center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en-US" sz="2200" b="1" dirty="0" err="1" smtClean="0"/>
              <a:t>Cinde</a:t>
            </a:r>
            <a:r>
              <a:rPr lang="en-US" sz="2200" b="1" dirty="0" smtClean="0"/>
              <a:t> Thomas-Jimenez </a:t>
            </a:r>
            <a:r>
              <a:rPr lang="en-US" sz="2200" dirty="0" smtClean="0"/>
              <a:t>– Enviro Ed. Administrator, GBRA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en-US" sz="2200" b="1" dirty="0" smtClean="0"/>
              <a:t>Jason </a:t>
            </a:r>
            <a:r>
              <a:rPr lang="en-US" sz="2200" b="1" dirty="0" err="1" smtClean="0"/>
              <a:t>Biemer</a:t>
            </a:r>
            <a:r>
              <a:rPr lang="en-US" sz="2200" b="1" dirty="0" smtClean="0"/>
              <a:t> </a:t>
            </a:r>
            <a:r>
              <a:rPr lang="en-US" sz="2200" dirty="0" smtClean="0"/>
              <a:t>– Board Member, Plum Creek Watershed Partnership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en-US" sz="2200" b="1" dirty="0" smtClean="0"/>
              <a:t>Joann Garza-Mayberry </a:t>
            </a:r>
            <a:r>
              <a:rPr lang="en-US" sz="2200" dirty="0" smtClean="0"/>
              <a:t>– Game </a:t>
            </a:r>
            <a:r>
              <a:rPr lang="en-US" sz="2200" dirty="0" smtClean="0"/>
              <a:t>Warden, Caldwell County</a:t>
            </a:r>
            <a:endParaRPr lang="en-US" sz="2200" dirty="0" smtClean="0"/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en-US" sz="2200" b="1" dirty="0" smtClean="0"/>
              <a:t>Lee Rust </a:t>
            </a:r>
            <a:r>
              <a:rPr lang="en-US" sz="2200" dirty="0" smtClean="0"/>
              <a:t>– </a:t>
            </a:r>
            <a:r>
              <a:rPr lang="en-US" sz="2200" dirty="0" err="1" smtClean="0"/>
              <a:t>Luling</a:t>
            </a:r>
            <a:r>
              <a:rPr lang="en-US" sz="2200" dirty="0" smtClean="0"/>
              <a:t> City Council / Arborist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en-US" sz="2200" b="1" dirty="0" smtClean="0"/>
              <a:t>Virginia </a:t>
            </a:r>
            <a:r>
              <a:rPr lang="en-US" sz="2200" b="1" dirty="0" err="1" smtClean="0"/>
              <a:t>Condie</a:t>
            </a:r>
            <a:r>
              <a:rPr lang="en-US" sz="2200" b="1" dirty="0" smtClean="0"/>
              <a:t> </a:t>
            </a:r>
            <a:r>
              <a:rPr lang="en-US" sz="2200" dirty="0" smtClean="0"/>
              <a:t>– Executive Director, San Marcos River Foundation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en-US" sz="2200" dirty="0" smtClean="0"/>
              <a:t>Lockhart State Park</a:t>
            </a: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lang="en-US" sz="2200" dirty="0" smtClean="0"/>
              <a:t>A&amp;M </a:t>
            </a:r>
            <a:r>
              <a:rPr lang="en-US" sz="2200" dirty="0" err="1" smtClean="0"/>
              <a:t>AgriLife</a:t>
            </a:r>
            <a:r>
              <a:rPr lang="en-US" sz="2200" dirty="0" smtClean="0"/>
              <a:t> Extension</a:t>
            </a:r>
          </a:p>
          <a:p>
            <a:pPr marL="342900" indent="-342900">
              <a:buFont typeface="+mj-lt"/>
              <a:buAutoNum type="arabicPeriod"/>
            </a:pPr>
            <a:endParaRPr lang="en-US" sz="22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187287" y="600956"/>
            <a:ext cx="6728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Plum Creek WP Planning Committee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887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1437" y="4187258"/>
            <a:ext cx="5790368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/>
              <a:t>GBRT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Bill Blackwell - President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Oscar Fogle – Vice President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Wilfred Korth – Trustee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Tyler Sanderson – Executive Director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/>
              <a:t>Stephen </a:t>
            </a:r>
            <a:r>
              <a:rPr lang="en-US" sz="2200" dirty="0" err="1" smtClean="0"/>
              <a:t>Risinger</a:t>
            </a:r>
            <a:r>
              <a:rPr lang="en-US" sz="2200" dirty="0" smtClean="0"/>
              <a:t> – Conservation Manager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287" y="600956"/>
            <a:ext cx="6728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Plum Creek WP Planning Committee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774831" y="2248351"/>
            <a:ext cx="5583580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Grant Development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Gandolf</a:t>
            </a:r>
            <a:r>
              <a:rPr lang="en-US" sz="2400" dirty="0" smtClean="0"/>
              <a:t> </a:t>
            </a:r>
            <a:r>
              <a:rPr lang="en-US" sz="2400" dirty="0" err="1" smtClean="0"/>
              <a:t>Burrus</a:t>
            </a:r>
            <a:r>
              <a:rPr lang="en-US" sz="2400" dirty="0" smtClean="0"/>
              <a:t> - President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Latrice </a:t>
            </a:r>
            <a:r>
              <a:rPr lang="en-US" sz="2400" dirty="0" err="1" smtClean="0"/>
              <a:t>Hertzler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Katerina </a:t>
            </a:r>
            <a:r>
              <a:rPr lang="en-US" sz="2400" dirty="0" err="1" smtClean="0"/>
              <a:t>Dittemore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1361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2" y="0"/>
            <a:ext cx="9184822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192" y="318389"/>
            <a:ext cx="5102794" cy="34262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9672" y="3996405"/>
            <a:ext cx="7901246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4400" dirty="0">
                <a:solidFill>
                  <a:srgbClr val="000000"/>
                </a:solidFill>
              </a:rPr>
              <a:t>GBRT is a “land trust”</a:t>
            </a:r>
          </a:p>
          <a:p>
            <a:pPr>
              <a:spcBef>
                <a:spcPts val="600"/>
              </a:spcBef>
            </a:pPr>
            <a:r>
              <a:rPr lang="en-US" sz="3200" dirty="0" smtClean="0">
                <a:solidFill>
                  <a:srgbClr val="000000"/>
                </a:solidFill>
              </a:rPr>
              <a:t>A </a:t>
            </a:r>
            <a:r>
              <a:rPr lang="en-US" sz="3200" dirty="0">
                <a:solidFill>
                  <a:srgbClr val="000000"/>
                </a:solidFill>
              </a:rPr>
              <a:t>nonprofit organization whose mission is to preserve natural resources and open space</a:t>
            </a:r>
            <a:r>
              <a:rPr lang="en-US" sz="3200" dirty="0" smtClean="0">
                <a:solidFill>
                  <a:srgbClr val="000000"/>
                </a:solidFill>
              </a:rPr>
              <a:t>.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045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2" y="0"/>
            <a:ext cx="9184822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8995" y="5168644"/>
            <a:ext cx="75354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Times"/>
              </a:rPr>
              <a:t>Preserved 11,077 total acres to date:</a:t>
            </a:r>
          </a:p>
          <a:p>
            <a:r>
              <a:rPr lang="en-US" sz="4000" dirty="0">
                <a:solidFill>
                  <a:srgbClr val="000000"/>
                </a:solidFill>
                <a:latin typeface="Times"/>
              </a:rPr>
              <a:t>		</a:t>
            </a:r>
            <a:r>
              <a:rPr lang="en-US" sz="3200" dirty="0">
                <a:solidFill>
                  <a:srgbClr val="000000"/>
                </a:solidFill>
                <a:latin typeface="Times"/>
              </a:rPr>
              <a:t>9,980 conservation easement acres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133" y="221243"/>
            <a:ext cx="6158975" cy="472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45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86487" y="804893"/>
            <a:ext cx="5452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Benefits of land conservation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49399" y="2248351"/>
            <a:ext cx="8238153" cy="4983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>
                <a:latin typeface="Times" panose="02020603050405020304" pitchFamily="18" charset="0"/>
                <a:cs typeface="Times" panose="02020603050405020304" pitchFamily="18" charset="0"/>
              </a:rPr>
              <a:t>Preserve prime farm and ranch lands</a:t>
            </a:r>
          </a:p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>
                <a:latin typeface="Times" panose="02020603050405020304" pitchFamily="18" charset="0"/>
                <a:cs typeface="Times" panose="02020603050405020304" pitchFamily="18" charset="0"/>
              </a:rPr>
              <a:t>Protect water quality</a:t>
            </a:r>
          </a:p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>
                <a:latin typeface="Times" panose="02020603050405020304" pitchFamily="18" charset="0"/>
                <a:cs typeface="Times" panose="02020603050405020304" pitchFamily="18" charset="0"/>
              </a:rPr>
              <a:t>Reduce the impact of urban sprawl</a:t>
            </a:r>
          </a:p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>
                <a:latin typeface="Times" panose="02020603050405020304" pitchFamily="18" charset="0"/>
                <a:cs typeface="Times" panose="02020603050405020304" pitchFamily="18" charset="0"/>
              </a:rPr>
              <a:t>Create recreation opportunities through parks and trails</a:t>
            </a:r>
          </a:p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>
                <a:latin typeface="Times" panose="02020603050405020304" pitchFamily="18" charset="0"/>
                <a:cs typeface="Times" panose="02020603050405020304" pitchFamily="18" charset="0"/>
              </a:rPr>
              <a:t>Protect wildlife habitat and threatened ecosystems</a:t>
            </a:r>
          </a:p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>
                <a:latin typeface="Times" panose="02020603050405020304" pitchFamily="18" charset="0"/>
                <a:cs typeface="Times" panose="02020603050405020304" pitchFamily="18" charset="0"/>
              </a:rPr>
              <a:t>Enhance the quality of life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3922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1" y="0"/>
            <a:ext cx="9184821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7322" y="328647"/>
            <a:ext cx="83285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Benefits of Preserving the Plum Creek Wetland Preserve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60624" y="2051973"/>
            <a:ext cx="8981690" cy="50475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>
                <a:latin typeface="Times" panose="02020603050405020304" pitchFamily="18" charset="0"/>
                <a:cs typeface="Times" panose="02020603050405020304" pitchFamily="18" charset="0"/>
              </a:rPr>
              <a:t>Preserve prime farm and </a:t>
            </a:r>
            <a:r>
              <a:rPr lang="en-US" altLang="en-US" sz="2800" dirty="0">
                <a:solidFill>
                  <a:schemeClr val="bg2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ranch lands</a:t>
            </a:r>
          </a:p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b="1" dirty="0">
                <a:solidFill>
                  <a:srgbClr val="392BF5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Protect water quality</a:t>
            </a:r>
          </a:p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>
                <a:latin typeface="Times" panose="02020603050405020304" pitchFamily="18" charset="0"/>
                <a:cs typeface="Times" panose="02020603050405020304" pitchFamily="18" charset="0"/>
              </a:rPr>
              <a:t>Reduce the impact of urban sprawl</a:t>
            </a:r>
          </a:p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b="1" dirty="0">
                <a:solidFill>
                  <a:srgbClr val="392BF5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Create recreation opportunities through parks and trails</a:t>
            </a:r>
          </a:p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b="1" dirty="0">
                <a:solidFill>
                  <a:srgbClr val="392BF5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Protect wildlife habitat and threatened ecosystems</a:t>
            </a:r>
          </a:p>
          <a:p>
            <a:pPr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b="1" dirty="0">
                <a:solidFill>
                  <a:srgbClr val="392BF5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Enhance the quality of life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3228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22" y="0"/>
            <a:ext cx="9184822" cy="68580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95" y="154997"/>
            <a:ext cx="8809187" cy="65480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4482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3307</TotalTime>
  <Words>894</Words>
  <Application>Microsoft Office PowerPoint</Application>
  <PresentationFormat>On-screen Show (4:3)</PresentationFormat>
  <Paragraphs>187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Book Antiqua</vt:lpstr>
      <vt:lpstr>Times</vt:lpstr>
      <vt:lpstr>Verdana</vt:lpstr>
      <vt:lpstr>Wingdings</vt:lpstr>
      <vt:lpstr>Hardcover</vt:lpstr>
      <vt:lpstr>PowerPoint Presentation</vt:lpstr>
      <vt:lpstr>PowerPoint Presentation</vt:lpstr>
      <vt:lpstr>P</vt:lpstr>
      <vt:lpstr>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Tyler Sanderson</dc:creator>
  <cp:lastModifiedBy>Tyler Sanderson</cp:lastModifiedBy>
  <cp:revision>58</cp:revision>
  <dcterms:created xsi:type="dcterms:W3CDTF">2020-02-05T15:51:34Z</dcterms:created>
  <dcterms:modified xsi:type="dcterms:W3CDTF">2021-06-25T20:40:22Z</dcterms:modified>
</cp:coreProperties>
</file>