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1"/>
  </p:sldMasterIdLst>
  <p:notesMasterIdLst>
    <p:notesMasterId r:id="rId4"/>
  </p:notesMasterIdLst>
  <p:handoutMasterIdLst>
    <p:handoutMasterId r:id="rId5"/>
  </p:handoutMasterIdLst>
  <p:sldIdLst>
    <p:sldId id="275" r:id="rId2"/>
    <p:sldId id="315" r:id="rId3"/>
  </p:sldIdLst>
  <p:sldSz cx="6858000" cy="9144000" type="letter"/>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ptember" id="{161D49BF-5418-456F-AD03-03A2E6327F5D}">
          <p14:sldIdLst/>
        </p14:section>
        <p14:section name="Sept. page 2" id="{37620B8D-B50B-45D7-A619-E2A41D460156}">
          <p14:sldIdLst/>
        </p14:section>
        <p14:section name="October" id="{244DACE8-E8B9-4CF3-95A8-0FEA4EBDDCE2}">
          <p14:sldIdLst/>
        </p14:section>
        <p14:section name="Oct. page 2" id="{F2DF1614-298F-444D-A178-F304AC95BC98}">
          <p14:sldIdLst/>
        </p14:section>
        <p14:section name="November" id="{25F61845-8DDB-4BF4-AB23-D55F442FDB63}">
          <p14:sldIdLst/>
        </p14:section>
        <p14:section name="Nov. page 2" id="{9FAE121A-2D14-4174-83A3-80D6A2799EA4}">
          <p14:sldIdLst/>
        </p14:section>
        <p14:section name="December" id="{0B21C60B-ECE4-4B6E-A06B-0FB7DBEA8A45}">
          <p14:sldIdLst>
            <p14:sldId id="275"/>
          </p14:sldIdLst>
        </p14:section>
        <p14:section name="Dec. page 2" id="{275E554B-7010-46F7-965F-33560A913978}">
          <p14:sldIdLst>
            <p14:sldId id="315"/>
          </p14:sldIdLst>
        </p14:section>
        <p14:section name="January" id="{540BFF5F-03EA-4E4C-BD4B-80DE1D9F99DC}">
          <p14:sldIdLst/>
        </p14:section>
        <p14:section name="Jan. page 2" id="{F8D878AA-F550-445D-BE24-5BEB5AA348DD}">
          <p14:sldIdLst/>
        </p14:section>
        <p14:section name="February" id="{EB4247EA-BFF9-42E9-A372-4112F1D3068C}">
          <p14:sldIdLst/>
        </p14:section>
        <p14:section name="Feb. page 2" id="{5F98D557-13D7-483B-A131-D2B4D99F0BD3}">
          <p14:sldIdLst/>
        </p14:section>
        <p14:section name="March" id="{435B5835-1DDC-4558-A64C-CFD4DC4B4E81}">
          <p14:sldIdLst/>
        </p14:section>
        <p14:section name="March page 2" id="{8EE0D02B-2A7C-4FD0-B03C-D097A8881AF2}">
          <p14:sldIdLst/>
        </p14:section>
        <p14:section name="April" id="{DEFB894C-9A9D-4006-8909-C70F836CBED2}">
          <p14:sldIdLst/>
        </p14:section>
        <p14:section name="April page 2" id="{B22FD380-CCA3-49CB-B54B-34E24E9E177C}">
          <p14:sldIdLst/>
        </p14:section>
        <p14:section name="May" id="{1C4E5732-4E8D-4EAF-B15A-B566297BD77B}">
          <p14:sldIdLst/>
        </p14:section>
        <p14:section name="May page 2" id="{11DDDFC9-3E26-4C9F-A0FF-7AB9E1F4E2CB}">
          <p14:sldIdLst/>
        </p14:section>
        <p14:section name="June" id="{B701FC2F-F02A-4005-83E3-C9E2FA5DEF57}">
          <p14:sldIdLst/>
        </p14:section>
        <p14:section name="June page 2" id="{2313E4AC-C5B4-41E4-99EC-1480CCF320A0}">
          <p14:sldIdLst/>
        </p14:section>
      </p14:sectionLst>
    </p:ext>
    <p:ext uri="{EFAFB233-063F-42B5-8137-9DF3F51BA10A}">
      <p15:sldGuideLst xmlns="" xmlns:p15="http://schemas.microsoft.com/office/powerpoint/2012/main">
        <p15:guide id="1" orient="horz" pos="2880">
          <p15:clr>
            <a:srgbClr val="A4A3A4"/>
          </p15:clr>
        </p15:guide>
        <p15:guide id="2" pos="2160">
          <p15:clr>
            <a:srgbClr val="A4A3A4"/>
          </p15:clr>
        </p15:guide>
      </p15:sldGuideLst>
    </p:ext>
    <p:ext uri="{2D200454-40CA-4A62-9FC3-DE9A4176ACB9}">
      <p15:notesGuideLst xmlns="" xmlns:p15="http://schemas.microsoft.com/office/powerpoint/2012/main">
        <p15:guide id="1" orient="horz" pos="2934"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a:srgbClr val="008000"/>
    <a:srgbClr val="FF9933"/>
    <a:srgbClr val="78B400"/>
    <a:srgbClr val="FF6699"/>
    <a:srgbClr val="0085B4"/>
    <a:srgbClr val="FF0066"/>
    <a:srgbClr val="009900"/>
    <a:srgbClr val="AC75D5"/>
    <a:srgbClr val="59B3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52" autoAdjust="0"/>
    <p:restoredTop sz="98367" autoAdjust="0"/>
  </p:normalViewPr>
  <p:slideViewPr>
    <p:cSldViewPr snapToGrid="0">
      <p:cViewPr varScale="1">
        <p:scale>
          <a:sx n="111" d="100"/>
          <a:sy n="111" d="100"/>
        </p:scale>
        <p:origin x="-912" y="-128"/>
      </p:cViewPr>
      <p:guideLst>
        <p:guide orient="horz" pos="2880"/>
        <p:guide pos="2160"/>
      </p:guideLst>
    </p:cSldViewPr>
  </p:slideViewPr>
  <p:notesTextViewPr>
    <p:cViewPr>
      <p:scale>
        <a:sx n="1" d="1"/>
        <a:sy n="1" d="1"/>
      </p:scale>
      <p:origin x="0" y="0"/>
    </p:cViewPr>
  </p:notesTextViewPr>
  <p:sorterViewPr>
    <p:cViewPr>
      <p:scale>
        <a:sx n="100" d="100"/>
        <a:sy n="100" d="100"/>
      </p:scale>
      <p:origin x="0" y="46512"/>
    </p:cViewPr>
  </p:sorterViewPr>
  <p:notesViewPr>
    <p:cSldViewPr snapToGrid="0">
      <p:cViewPr varScale="1">
        <p:scale>
          <a:sx n="49" d="100"/>
          <a:sy n="49" d="100"/>
        </p:scale>
        <p:origin x="-1878" y="-102"/>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38" Type="http://schemas.microsoft.com/office/2015/10/relationships/revisionInfo" Target="revisionInfo.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846554"/>
            <a:ext cx="2971800" cy="465693"/>
          </a:xfrm>
          <a:prstGeom prst="rect">
            <a:avLst/>
          </a:prstGeom>
        </p:spPr>
        <p:txBody>
          <a:bodyPr vert="horz" lIns="92398" tIns="46200" rIns="92398" bIns="46200" rtlCol="0" anchor="b"/>
          <a:lstStyle>
            <a:lvl1pPr algn="r">
              <a:defRPr sz="1200"/>
            </a:lvl1pPr>
          </a:lstStyle>
          <a:p>
            <a:fld id="{28D460BE-E281-4E66-9BE1-8FB69A90E633}" type="slidenum">
              <a:rPr lang="en-US" smtClean="0"/>
              <a:t>‹#›</a:t>
            </a:fld>
            <a:endParaRPr lang="en-US" dirty="0"/>
          </a:p>
        </p:txBody>
      </p:sp>
    </p:spTree>
    <p:extLst>
      <p:ext uri="{BB962C8B-B14F-4D97-AF65-F5344CB8AC3E}">
        <p14:creationId xmlns:p14="http://schemas.microsoft.com/office/powerpoint/2010/main" val="2093734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2098" cy="465077"/>
          </a:xfrm>
          <a:prstGeom prst="rect">
            <a:avLst/>
          </a:prstGeom>
        </p:spPr>
        <p:txBody>
          <a:bodyPr vert="horz" lIns="87407" tIns="43704" rIns="87407" bIns="43704" rtlCol="0"/>
          <a:lstStyle>
            <a:lvl1pPr algn="l">
              <a:defRPr sz="1100"/>
            </a:lvl1pPr>
          </a:lstStyle>
          <a:p>
            <a:endParaRPr lang="en-US" dirty="0"/>
          </a:p>
        </p:txBody>
      </p:sp>
      <p:sp>
        <p:nvSpPr>
          <p:cNvPr id="3" name="Date Placeholder 2"/>
          <p:cNvSpPr>
            <a:spLocks noGrp="1"/>
          </p:cNvSpPr>
          <p:nvPr>
            <p:ph type="dt" idx="1"/>
          </p:nvPr>
        </p:nvSpPr>
        <p:spPr>
          <a:xfrm>
            <a:off x="3884414" y="1"/>
            <a:ext cx="2972098" cy="465077"/>
          </a:xfrm>
          <a:prstGeom prst="rect">
            <a:avLst/>
          </a:prstGeom>
        </p:spPr>
        <p:txBody>
          <a:bodyPr vert="horz" lIns="87407" tIns="43704" rIns="87407" bIns="43704" rtlCol="0"/>
          <a:lstStyle>
            <a:lvl1pPr algn="r">
              <a:defRPr sz="1100"/>
            </a:lvl1pPr>
          </a:lstStyle>
          <a:p>
            <a:fld id="{39CD4DC2-DA19-48DE-A12C-B83908AC9333}" type="datetimeFigureOut">
              <a:rPr lang="en-US" smtClean="0"/>
              <a:t>11/27/17</a:t>
            </a:fld>
            <a:endParaRPr lang="en-US" dirty="0"/>
          </a:p>
        </p:txBody>
      </p:sp>
      <p:sp>
        <p:nvSpPr>
          <p:cNvPr id="4" name="Slide Image Placeholder 3"/>
          <p:cNvSpPr>
            <a:spLocks noGrp="1" noRot="1" noChangeAspect="1"/>
          </p:cNvSpPr>
          <p:nvPr>
            <p:ph type="sldImg" idx="2"/>
          </p:nvPr>
        </p:nvSpPr>
        <p:spPr>
          <a:xfrm>
            <a:off x="2119313" y="698500"/>
            <a:ext cx="2619375" cy="3494088"/>
          </a:xfrm>
          <a:prstGeom prst="rect">
            <a:avLst/>
          </a:prstGeom>
          <a:noFill/>
          <a:ln w="12700">
            <a:solidFill>
              <a:prstClr val="black"/>
            </a:solidFill>
          </a:ln>
        </p:spPr>
        <p:txBody>
          <a:bodyPr vert="horz" lIns="87407" tIns="43704" rIns="87407" bIns="43704" rtlCol="0" anchor="ctr"/>
          <a:lstStyle/>
          <a:p>
            <a:endParaRPr lang="en-US" dirty="0"/>
          </a:p>
        </p:txBody>
      </p:sp>
      <p:sp>
        <p:nvSpPr>
          <p:cNvPr id="5" name="Notes Placeholder 4"/>
          <p:cNvSpPr>
            <a:spLocks noGrp="1"/>
          </p:cNvSpPr>
          <p:nvPr>
            <p:ph type="body" sz="quarter" idx="3"/>
          </p:nvPr>
        </p:nvSpPr>
        <p:spPr>
          <a:xfrm>
            <a:off x="686098" y="4424394"/>
            <a:ext cx="5485805" cy="4190314"/>
          </a:xfrm>
          <a:prstGeom prst="rect">
            <a:avLst/>
          </a:prstGeom>
        </p:spPr>
        <p:txBody>
          <a:bodyPr vert="horz" lIns="87407" tIns="43704" rIns="87407" bIns="4370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7247"/>
            <a:ext cx="2972098" cy="465077"/>
          </a:xfrm>
          <a:prstGeom prst="rect">
            <a:avLst/>
          </a:prstGeom>
        </p:spPr>
        <p:txBody>
          <a:bodyPr vert="horz" lIns="87407" tIns="43704" rIns="87407" bIns="43704" rtlCol="0" anchor="b"/>
          <a:lstStyle>
            <a:lvl1pPr algn="l">
              <a:defRPr sz="1100"/>
            </a:lvl1pPr>
          </a:lstStyle>
          <a:p>
            <a:endParaRPr lang="en-US" dirty="0"/>
          </a:p>
        </p:txBody>
      </p:sp>
      <p:sp>
        <p:nvSpPr>
          <p:cNvPr id="7" name="Slide Number Placeholder 6"/>
          <p:cNvSpPr>
            <a:spLocks noGrp="1"/>
          </p:cNvSpPr>
          <p:nvPr>
            <p:ph type="sldNum" sz="quarter" idx="5"/>
          </p:nvPr>
        </p:nvSpPr>
        <p:spPr>
          <a:xfrm>
            <a:off x="3884414" y="8847247"/>
            <a:ext cx="2972098" cy="465077"/>
          </a:xfrm>
          <a:prstGeom prst="rect">
            <a:avLst/>
          </a:prstGeom>
        </p:spPr>
        <p:txBody>
          <a:bodyPr vert="horz" lIns="87407" tIns="43704" rIns="87407" bIns="43704" rtlCol="0" anchor="b"/>
          <a:lstStyle>
            <a:lvl1pPr algn="r">
              <a:defRPr sz="1100"/>
            </a:lvl1pPr>
          </a:lstStyle>
          <a:p>
            <a:fld id="{776AA2B4-C487-4479-98EA-68287563D35C}" type="slidenum">
              <a:rPr lang="en-US" smtClean="0"/>
              <a:t>‹#›</a:t>
            </a:fld>
            <a:endParaRPr lang="en-US" dirty="0"/>
          </a:p>
        </p:txBody>
      </p:sp>
    </p:spTree>
    <p:extLst>
      <p:ext uri="{BB962C8B-B14F-4D97-AF65-F5344CB8AC3E}">
        <p14:creationId xmlns:p14="http://schemas.microsoft.com/office/powerpoint/2010/main" val="1291423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a:t>Click to edit Master title style</a:t>
            </a: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1839370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4132483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1403792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 layout">
    <p:spTree>
      <p:nvGrpSpPr>
        <p:cNvPr id="1" name=""/>
        <p:cNvGrpSpPr/>
        <p:nvPr/>
      </p:nvGrpSpPr>
      <p:grpSpPr>
        <a:xfrm>
          <a:off x="0" y="0"/>
          <a:ext cx="0" cy="0"/>
          <a:chOff x="0" y="0"/>
          <a:chExt cx="0" cy="0"/>
        </a:xfrm>
      </p:grpSpPr>
      <p:sp>
        <p:nvSpPr>
          <p:cNvPr id="7" name="Picture Placeholder 6"/>
          <p:cNvSpPr>
            <a:spLocks noGrp="1"/>
          </p:cNvSpPr>
          <p:nvPr>
            <p:ph type="pic" sz="quarter" idx="10" hasCustomPrompt="1"/>
          </p:nvPr>
        </p:nvSpPr>
        <p:spPr>
          <a:xfrm>
            <a:off x="640079" y="374502"/>
            <a:ext cx="3419857" cy="2103374"/>
          </a:xfrm>
          <a:ln w="12700">
            <a:solidFill>
              <a:schemeClr val="tx1"/>
            </a:solidFill>
          </a:ln>
          <a:effectLst>
            <a:outerShdw blurRad="50800" dist="38100" dir="2700000" algn="tl" rotWithShape="0">
              <a:prstClr val="black">
                <a:alpha val="40000"/>
              </a:prstClr>
            </a:outerShdw>
          </a:effectLst>
        </p:spPr>
        <p:txBody>
          <a:bodyPr anchor="t">
            <a:normAutofit/>
          </a:bodyPr>
          <a:lstStyle>
            <a:lvl1pPr marL="0" indent="0" algn="ctr">
              <a:buNone/>
              <a:defRPr sz="1200" baseline="0">
                <a:latin typeface="Century Gothic" panose="020B0502020202020204" pitchFamily="34" charset="0"/>
              </a:defRPr>
            </a:lvl1pPr>
          </a:lstStyle>
          <a:p>
            <a:r>
              <a:rPr lang="en-US" dirty="0"/>
              <a:t>Insert picture of  Student of the Week here</a:t>
            </a:r>
          </a:p>
        </p:txBody>
      </p:sp>
    </p:spTree>
    <p:extLst>
      <p:ext uri="{BB962C8B-B14F-4D97-AF65-F5344CB8AC3E}">
        <p14:creationId xmlns:p14="http://schemas.microsoft.com/office/powerpoint/2010/main" val="167035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3247894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2454202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250490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2360831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2819117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1818117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991946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E5AD1CA-1BE4-4C03-A1D6-95FE76B43FCC}" type="datetimeFigureOut">
              <a:rPr lang="en-US" smtClean="0"/>
              <a:t>11/27/17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01E3D49-779E-4810-830A-9D8BC852FD59}" type="slidenum">
              <a:rPr lang="en-US" smtClean="0"/>
              <a:t>‹#›</a:t>
            </a:fld>
            <a:endParaRPr lang="en-US" dirty="0"/>
          </a:p>
        </p:txBody>
      </p:sp>
    </p:spTree>
    <p:extLst>
      <p:ext uri="{BB962C8B-B14F-4D97-AF65-F5344CB8AC3E}">
        <p14:creationId xmlns:p14="http://schemas.microsoft.com/office/powerpoint/2010/main" val="3421940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EE5AD1CA-1BE4-4C03-A1D6-95FE76B43FCC}" type="datetimeFigureOut">
              <a:rPr lang="en-US" smtClean="0"/>
              <a:t>11/27/17</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01E3D49-779E-4810-830A-9D8BC852FD59}" type="slidenum">
              <a:rPr lang="en-US" smtClean="0"/>
              <a:t>‹#›</a:t>
            </a:fld>
            <a:endParaRPr lang="en-US" dirty="0"/>
          </a:p>
        </p:txBody>
      </p:sp>
    </p:spTree>
    <p:extLst>
      <p:ext uri="{BB962C8B-B14F-4D97-AF65-F5344CB8AC3E}">
        <p14:creationId xmlns:p14="http://schemas.microsoft.com/office/powerpoint/2010/main" val="2908430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hyperlink" Target="mailto:s_zorn@msn.com" TargetMode="External"/><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7.xml"/><Relationship Id="rId2" Type="http://schemas.openxmlformats.org/officeDocument/2006/relationships/image" Target="../media/image1.gif"/></Relationships>
</file>

<file path=ppt/slides/_rels/slide2.xml.rels><?xml version="1.0" encoding="UTF-8" standalone="yes"?>
<Relationships xmlns="http://schemas.openxmlformats.org/package/2006/relationships"><Relationship Id="rId3" Type="http://schemas.openxmlformats.org/officeDocument/2006/relationships/hyperlink" Target="mailto:andrea.f.fiorella@gmail.com" TargetMode="External"/><Relationship Id="rId4" Type="http://schemas.openxmlformats.org/officeDocument/2006/relationships/hyperlink" Target="mailto:megrozrose@gmail.com" TargetMode="External"/><Relationship Id="rId5" Type="http://schemas.openxmlformats.org/officeDocument/2006/relationships/image" Target="../media/image5.png"/><Relationship Id="rId6" Type="http://schemas.openxmlformats.org/officeDocument/2006/relationships/image" Target="../media/image4.png"/><Relationship Id="rId1" Type="http://schemas.openxmlformats.org/officeDocument/2006/relationships/slideLayout" Target="../slideLayouts/slideLayout1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Rectangle 40"/>
          <p:cNvSpPr/>
          <p:nvPr/>
        </p:nvSpPr>
        <p:spPr>
          <a:xfrm>
            <a:off x="121125" y="120948"/>
            <a:ext cx="6612183" cy="1986728"/>
          </a:xfrm>
          <a:prstGeom prst="rect">
            <a:avLst/>
          </a:prstGeom>
          <a:blipFill dpi="0" rotWithShape="1">
            <a:blip r:embed="rId2"/>
            <a:srcRect/>
            <a:tile tx="0" ty="0" sx="100000" sy="100000" flip="none" algn="tl"/>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ounded Rectangle 26"/>
          <p:cNvSpPr/>
          <p:nvPr/>
        </p:nvSpPr>
        <p:spPr>
          <a:xfrm>
            <a:off x="4240100" y="5452826"/>
            <a:ext cx="2343150" cy="1091425"/>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ectangle 10"/>
          <p:cNvSpPr/>
          <p:nvPr/>
        </p:nvSpPr>
        <p:spPr>
          <a:xfrm>
            <a:off x="322033" y="5900883"/>
            <a:ext cx="3760869" cy="2966682"/>
          </a:xfrm>
          <a:prstGeom prst="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24"/>
          <p:cNvSpPr txBox="1"/>
          <p:nvPr/>
        </p:nvSpPr>
        <p:spPr>
          <a:xfrm>
            <a:off x="434091" y="5935807"/>
            <a:ext cx="3553120"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b="1" dirty="0" smtClean="0">
                <a:solidFill>
                  <a:schemeClr val="accent5">
                    <a:lumMod val="75000"/>
                  </a:schemeClr>
                </a:solidFill>
                <a:latin typeface="Simple Kind Of Girl"/>
                <a:ea typeface="Calibri"/>
                <a:cs typeface="Times New Roman"/>
              </a:rPr>
              <a:t>Thank you…</a:t>
            </a:r>
            <a:endParaRPr lang="en-US" sz="1100" dirty="0">
              <a:solidFill>
                <a:schemeClr val="accent5">
                  <a:lumMod val="75000"/>
                </a:schemeClr>
              </a:solidFill>
              <a:effectLst/>
              <a:ea typeface="Calibri"/>
              <a:cs typeface="Times New Roman"/>
            </a:endParaRPr>
          </a:p>
        </p:txBody>
      </p:sp>
      <p:sp>
        <p:nvSpPr>
          <p:cNvPr id="15" name="Text Box 26"/>
          <p:cNvSpPr txBox="1"/>
          <p:nvPr/>
        </p:nvSpPr>
        <p:spPr>
          <a:xfrm>
            <a:off x="483311" y="6328237"/>
            <a:ext cx="3482634" cy="239047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100" dirty="0" smtClean="0">
                <a:ea typeface="Calibri"/>
                <a:cs typeface="Times New Roman"/>
              </a:rPr>
              <a:t>A special thank you to </a:t>
            </a:r>
            <a:r>
              <a:rPr lang="en-US" sz="1100" b="1" dirty="0" smtClean="0">
                <a:ea typeface="Calibri"/>
                <a:cs typeface="Times New Roman"/>
              </a:rPr>
              <a:t>Suzanne Zorn </a:t>
            </a:r>
            <a:r>
              <a:rPr lang="en-US" sz="1100" dirty="0" smtClean="0">
                <a:ea typeface="Calibri"/>
                <a:cs typeface="Times New Roman"/>
              </a:rPr>
              <a:t>and all of the volunteers who helped </a:t>
            </a:r>
            <a:r>
              <a:rPr lang="en-US" sz="1100" dirty="0" smtClean="0">
                <a:ea typeface="Calibri"/>
                <a:cs typeface="Times New Roman"/>
              </a:rPr>
              <a:t>make </a:t>
            </a:r>
            <a:r>
              <a:rPr lang="en-US" sz="1100" dirty="0" smtClean="0">
                <a:ea typeface="Calibri"/>
                <a:cs typeface="Times New Roman"/>
              </a:rPr>
              <a:t>the </a:t>
            </a:r>
            <a:r>
              <a:rPr lang="en-US" sz="1100" b="1" dirty="0" smtClean="0">
                <a:ea typeface="Calibri"/>
                <a:cs typeface="Times New Roman"/>
              </a:rPr>
              <a:t>Holiday Boutique</a:t>
            </a:r>
            <a:r>
              <a:rPr lang="en-US" sz="1100" dirty="0" smtClean="0">
                <a:ea typeface="Calibri"/>
                <a:cs typeface="Times New Roman"/>
              </a:rPr>
              <a:t> a success! The students enjoyed picking out gifts for family and friends.</a:t>
            </a:r>
          </a:p>
          <a:p>
            <a:pPr marL="0" marR="0">
              <a:spcBef>
                <a:spcPts val="0"/>
              </a:spcBef>
              <a:spcAft>
                <a:spcPts val="0"/>
              </a:spcAft>
            </a:pPr>
            <a:endParaRPr lang="en-US" sz="1100" dirty="0">
              <a:effectLst/>
              <a:ea typeface="Calibri"/>
              <a:cs typeface="Times New Roman"/>
            </a:endParaRPr>
          </a:p>
          <a:p>
            <a:pPr marL="0" marR="0">
              <a:spcBef>
                <a:spcPts val="0"/>
              </a:spcBef>
              <a:spcAft>
                <a:spcPts val="0"/>
              </a:spcAft>
            </a:pPr>
            <a:r>
              <a:rPr lang="en-US" sz="1100" dirty="0" smtClean="0">
                <a:ea typeface="Calibri"/>
                <a:cs typeface="Times New Roman"/>
              </a:rPr>
              <a:t>We also want to thank </a:t>
            </a:r>
            <a:r>
              <a:rPr lang="en-US" sz="1100" b="1" dirty="0" smtClean="0">
                <a:ea typeface="Calibri"/>
                <a:cs typeface="Times New Roman"/>
              </a:rPr>
              <a:t>Mr. </a:t>
            </a:r>
            <a:r>
              <a:rPr lang="en-US" sz="1100" b="1" dirty="0" err="1" smtClean="0">
                <a:ea typeface="Calibri"/>
                <a:cs typeface="Times New Roman"/>
              </a:rPr>
              <a:t>Wiederman</a:t>
            </a:r>
            <a:r>
              <a:rPr lang="en-US" sz="1100" b="1" dirty="0" smtClean="0">
                <a:ea typeface="Calibri"/>
                <a:cs typeface="Times New Roman"/>
              </a:rPr>
              <a:t> </a:t>
            </a:r>
            <a:r>
              <a:rPr lang="en-US" sz="1100" dirty="0" smtClean="0">
                <a:ea typeface="Calibri"/>
                <a:cs typeface="Times New Roman"/>
              </a:rPr>
              <a:t>and the </a:t>
            </a:r>
            <a:r>
              <a:rPr lang="en-US" sz="1100" b="1" dirty="0" smtClean="0">
                <a:ea typeface="Calibri"/>
                <a:cs typeface="Times New Roman"/>
              </a:rPr>
              <a:t>Setauket Band</a:t>
            </a:r>
            <a:r>
              <a:rPr lang="en-US" sz="1100" dirty="0" smtClean="0">
                <a:ea typeface="Calibri"/>
                <a:cs typeface="Times New Roman"/>
              </a:rPr>
              <a:t> for doing such a great job representing our school at </a:t>
            </a:r>
            <a:r>
              <a:rPr lang="en-US" sz="1100" b="1" dirty="0" smtClean="0">
                <a:ea typeface="Calibri"/>
                <a:cs typeface="Times New Roman"/>
              </a:rPr>
              <a:t>Three Village Day </a:t>
            </a:r>
            <a:r>
              <a:rPr lang="en-US" sz="1100" dirty="0" smtClean="0">
                <a:ea typeface="Calibri"/>
                <a:cs typeface="Times New Roman"/>
              </a:rPr>
              <a:t>at the Stony Brook University football game!</a:t>
            </a:r>
            <a:endParaRPr lang="en-US" sz="1100" dirty="0">
              <a:effectLst/>
              <a:ea typeface="Calibri"/>
              <a:cs typeface="Times New Roman"/>
            </a:endParaRPr>
          </a:p>
        </p:txBody>
      </p:sp>
      <p:sp>
        <p:nvSpPr>
          <p:cNvPr id="16" name="Rounded Rectangle 15"/>
          <p:cNvSpPr/>
          <p:nvPr/>
        </p:nvSpPr>
        <p:spPr>
          <a:xfrm>
            <a:off x="4240100" y="3629038"/>
            <a:ext cx="2343150" cy="937671"/>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Text Box 13"/>
          <p:cNvSpPr txBox="1"/>
          <p:nvPr/>
        </p:nvSpPr>
        <p:spPr>
          <a:xfrm>
            <a:off x="4246640" y="3610016"/>
            <a:ext cx="2317750"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smtClean="0">
                <a:solidFill>
                  <a:schemeClr val="accent4"/>
                </a:solidFill>
                <a:effectLst/>
                <a:latin typeface="Simple Kind Of Girl"/>
                <a:ea typeface="Calibri"/>
                <a:cs typeface="Times New Roman"/>
              </a:rPr>
              <a:t>December 7 &amp; 8</a:t>
            </a:r>
          </a:p>
          <a:p>
            <a:pPr marL="0" marR="0" algn="ctr">
              <a:spcBef>
                <a:spcPts val="0"/>
              </a:spcBef>
              <a:spcAft>
                <a:spcPts val="0"/>
              </a:spcAft>
            </a:pPr>
            <a:endParaRPr lang="en-US" sz="1000" dirty="0">
              <a:solidFill>
                <a:schemeClr val="accent5">
                  <a:lumMod val="75000"/>
                </a:schemeClr>
              </a:solidFill>
              <a:effectLst/>
              <a:ea typeface="Calibri"/>
              <a:cs typeface="Times New Roman"/>
            </a:endParaRPr>
          </a:p>
        </p:txBody>
      </p:sp>
      <p:sp>
        <p:nvSpPr>
          <p:cNvPr id="18" name="Text Box 16"/>
          <p:cNvSpPr txBox="1"/>
          <p:nvPr/>
        </p:nvSpPr>
        <p:spPr>
          <a:xfrm>
            <a:off x="4036515" y="2085696"/>
            <a:ext cx="2317750" cy="56324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600" dirty="0">
                <a:effectLst/>
                <a:latin typeface="Markus the Cow"/>
                <a:ea typeface="Calibri"/>
                <a:cs typeface="Times New Roman"/>
              </a:rPr>
              <a:t>What’s Coming Up</a:t>
            </a:r>
            <a:r>
              <a:rPr lang="en-US" sz="1600" dirty="0">
                <a:effectLst/>
                <a:latin typeface="Times New Roman"/>
                <a:ea typeface="Calibri"/>
                <a:cs typeface="Times New Roman"/>
              </a:rPr>
              <a:t>…</a:t>
            </a:r>
            <a:endParaRPr lang="en-US" sz="800" dirty="0">
              <a:effectLst/>
              <a:ea typeface="Calibri"/>
              <a:cs typeface="Times New Roman"/>
            </a:endParaRPr>
          </a:p>
        </p:txBody>
      </p:sp>
      <p:sp>
        <p:nvSpPr>
          <p:cNvPr id="19" name="Rounded Rectangle 18"/>
          <p:cNvSpPr/>
          <p:nvPr/>
        </p:nvSpPr>
        <p:spPr>
          <a:xfrm>
            <a:off x="4240100" y="4604863"/>
            <a:ext cx="2343150" cy="79718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0" name="Text Box 18"/>
          <p:cNvSpPr txBox="1"/>
          <p:nvPr/>
        </p:nvSpPr>
        <p:spPr>
          <a:xfrm>
            <a:off x="4249815" y="4571941"/>
            <a:ext cx="2317750"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smtClean="0">
                <a:solidFill>
                  <a:srgbClr val="C00000"/>
                </a:solidFill>
                <a:effectLst/>
                <a:latin typeface="Simple Kind Of Girl"/>
                <a:ea typeface="Calibri"/>
                <a:cs typeface="Times New Roman"/>
              </a:rPr>
              <a:t>December 10</a:t>
            </a:r>
            <a:endParaRPr lang="en-US" sz="1000" dirty="0">
              <a:solidFill>
                <a:srgbClr val="C00000"/>
              </a:solidFill>
              <a:effectLst/>
              <a:ea typeface="Calibri"/>
              <a:cs typeface="Times New Roman"/>
            </a:endParaRPr>
          </a:p>
        </p:txBody>
      </p:sp>
      <p:sp>
        <p:nvSpPr>
          <p:cNvPr id="21" name="Text Box 20"/>
          <p:cNvSpPr txBox="1"/>
          <p:nvPr/>
        </p:nvSpPr>
        <p:spPr>
          <a:xfrm>
            <a:off x="4248355" y="5428324"/>
            <a:ext cx="2317750"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smtClean="0">
                <a:solidFill>
                  <a:srgbClr val="7030A0"/>
                </a:solidFill>
                <a:effectLst/>
                <a:latin typeface="Simple Kind Of Girl"/>
                <a:ea typeface="Calibri"/>
                <a:cs typeface="Times New Roman"/>
              </a:rPr>
              <a:t>December 15</a:t>
            </a:r>
            <a:endParaRPr lang="en-US" sz="1000" dirty="0">
              <a:solidFill>
                <a:srgbClr val="7030A0"/>
              </a:solidFill>
              <a:effectLst/>
              <a:ea typeface="Calibri"/>
              <a:cs typeface="Times New Roman"/>
            </a:endParaRPr>
          </a:p>
        </p:txBody>
      </p:sp>
      <p:sp>
        <p:nvSpPr>
          <p:cNvPr id="30" name="TextBox 29"/>
          <p:cNvSpPr txBox="1"/>
          <p:nvPr/>
        </p:nvSpPr>
        <p:spPr>
          <a:xfrm>
            <a:off x="4239892" y="3869123"/>
            <a:ext cx="2291639" cy="861774"/>
          </a:xfrm>
          <a:prstGeom prst="rect">
            <a:avLst/>
          </a:prstGeom>
          <a:noFill/>
        </p:spPr>
        <p:txBody>
          <a:bodyPr wrap="square" rtlCol="0">
            <a:spAutoFit/>
          </a:bodyPr>
          <a:lstStyle/>
          <a:p>
            <a:pPr algn="ctr"/>
            <a:r>
              <a:rPr lang="en-US" sz="1000" b="1" dirty="0" smtClean="0">
                <a:latin typeface="Century Gothic" pitchFamily="34" charset="0"/>
              </a:rPr>
              <a:t>Parent Teacher Conferences </a:t>
            </a:r>
            <a:r>
              <a:rPr lang="en-US" sz="1000" dirty="0" smtClean="0">
                <a:latin typeface="Century Gothic" pitchFamily="34" charset="0"/>
              </a:rPr>
              <a:t>– </a:t>
            </a:r>
          </a:p>
          <a:p>
            <a:pPr algn="ctr"/>
            <a:r>
              <a:rPr lang="en-US" sz="1000" b="1" dirty="0" smtClean="0">
                <a:latin typeface="Century Gothic" pitchFamily="34" charset="0"/>
              </a:rPr>
              <a:t>No School Friday, 10/8</a:t>
            </a:r>
          </a:p>
          <a:p>
            <a:pPr algn="ctr"/>
            <a:r>
              <a:rPr lang="en-US" sz="1000" b="1" dirty="0" smtClean="0">
                <a:latin typeface="Century Gothic" pitchFamily="34" charset="0"/>
              </a:rPr>
              <a:t>Square1 Art &amp; Winter Plant </a:t>
            </a:r>
            <a:r>
              <a:rPr lang="en-US" sz="1000" dirty="0" smtClean="0">
                <a:latin typeface="Century Gothic" pitchFamily="34" charset="0"/>
              </a:rPr>
              <a:t>orders will be distributed at conferences</a:t>
            </a:r>
          </a:p>
          <a:p>
            <a:pPr algn="ctr"/>
            <a:endParaRPr lang="en-US" sz="1000" dirty="0">
              <a:latin typeface="Century Gothic" pitchFamily="34" charset="0"/>
            </a:endParaRPr>
          </a:p>
        </p:txBody>
      </p:sp>
      <p:sp>
        <p:nvSpPr>
          <p:cNvPr id="31" name="TextBox 30"/>
          <p:cNvSpPr txBox="1"/>
          <p:nvPr/>
        </p:nvSpPr>
        <p:spPr>
          <a:xfrm>
            <a:off x="4254526" y="4818897"/>
            <a:ext cx="2291639" cy="553998"/>
          </a:xfrm>
          <a:prstGeom prst="rect">
            <a:avLst/>
          </a:prstGeom>
          <a:noFill/>
        </p:spPr>
        <p:txBody>
          <a:bodyPr wrap="square" rtlCol="0">
            <a:spAutoFit/>
          </a:bodyPr>
          <a:lstStyle/>
          <a:p>
            <a:pPr algn="ctr"/>
            <a:r>
              <a:rPr lang="en-US" sz="1000" b="1" dirty="0" smtClean="0">
                <a:latin typeface="Century Gothic" pitchFamily="34" charset="0"/>
              </a:rPr>
              <a:t>Electric Lights Parade </a:t>
            </a:r>
            <a:r>
              <a:rPr lang="en-US" sz="1000" dirty="0" smtClean="0">
                <a:latin typeface="Century Gothic" pitchFamily="34" charset="0"/>
              </a:rPr>
              <a:t>– cheer on our 6</a:t>
            </a:r>
            <a:r>
              <a:rPr lang="en-US" sz="1000" baseline="30000" dirty="0" smtClean="0">
                <a:latin typeface="Century Gothic" pitchFamily="34" charset="0"/>
              </a:rPr>
              <a:t>th</a:t>
            </a:r>
            <a:r>
              <a:rPr lang="en-US" sz="1000" dirty="0" smtClean="0">
                <a:latin typeface="Century Gothic" pitchFamily="34" charset="0"/>
              </a:rPr>
              <a:t> graders as they march along the parade route</a:t>
            </a:r>
            <a:endParaRPr lang="en-US" sz="1000" dirty="0">
              <a:latin typeface="Century Gothic" pitchFamily="34" charset="0"/>
            </a:endParaRPr>
          </a:p>
        </p:txBody>
      </p:sp>
      <p:sp>
        <p:nvSpPr>
          <p:cNvPr id="32" name="TextBox 31"/>
          <p:cNvSpPr txBox="1"/>
          <p:nvPr/>
        </p:nvSpPr>
        <p:spPr>
          <a:xfrm>
            <a:off x="4252048" y="5691955"/>
            <a:ext cx="2291639" cy="861774"/>
          </a:xfrm>
          <a:prstGeom prst="rect">
            <a:avLst/>
          </a:prstGeom>
          <a:noFill/>
        </p:spPr>
        <p:txBody>
          <a:bodyPr wrap="square" rtlCol="0">
            <a:spAutoFit/>
          </a:bodyPr>
          <a:lstStyle/>
          <a:p>
            <a:pPr algn="ctr"/>
            <a:r>
              <a:rPr lang="en-US" sz="1000" b="1" dirty="0" smtClean="0">
                <a:latin typeface="Century Gothic" pitchFamily="34" charset="0"/>
              </a:rPr>
              <a:t>Gingerbread Institute </a:t>
            </a:r>
            <a:r>
              <a:rPr lang="en-US" sz="1000" dirty="0" smtClean="0">
                <a:latin typeface="Century Gothic" pitchFamily="34" charset="0"/>
              </a:rPr>
              <a:t>– for those who are registered, we look forward to seeing you at 7pm to sip some hot cocoa and decorate your house</a:t>
            </a:r>
            <a:endParaRPr lang="en-US" sz="1000" dirty="0">
              <a:latin typeface="Century Gothic" pitchFamily="34" charset="0"/>
            </a:endParaRPr>
          </a:p>
        </p:txBody>
      </p:sp>
      <p:pic>
        <p:nvPicPr>
          <p:cNvPr id="20484" name="Picture 4" descr="C:\Users\smiller\Documents\TpT\Clipart My Cute Graphics\Months\December\december-month-snow.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033" y="294037"/>
            <a:ext cx="4107727" cy="1813742"/>
          </a:xfrm>
          <a:prstGeom prst="rect">
            <a:avLst/>
          </a:prstGeom>
          <a:noFill/>
          <a:extLst>
            <a:ext uri="{909E8E84-426E-40dd-AFC4-6F175D3DCCD1}">
              <a14:hiddenFill xmlns:a14="http://schemas.microsoft.com/office/drawing/2010/main">
                <a:solidFill>
                  <a:srgbClr val="FFFFFF"/>
                </a:solidFill>
              </a14:hiddenFill>
            </a:ext>
          </a:extLst>
        </p:spPr>
      </p:pic>
      <p:sp>
        <p:nvSpPr>
          <p:cNvPr id="42" name="Text Box 8"/>
          <p:cNvSpPr txBox="1"/>
          <p:nvPr/>
        </p:nvSpPr>
        <p:spPr>
          <a:xfrm>
            <a:off x="3057236" y="347264"/>
            <a:ext cx="3656686" cy="100782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3200" dirty="0">
                <a:solidFill>
                  <a:srgbClr val="7030A0"/>
                </a:solidFill>
                <a:effectLst/>
                <a:latin typeface="Arial" panose="020B0604020202020204" pitchFamily="34" charset="0"/>
                <a:ea typeface="Calibri"/>
                <a:cs typeface="Arial" panose="020B0604020202020204" pitchFamily="34" charset="0"/>
              </a:rPr>
              <a:t>Three Village </a:t>
            </a:r>
            <a:r>
              <a:rPr lang="en-US" sz="3200" dirty="0" err="1">
                <a:solidFill>
                  <a:srgbClr val="7030A0"/>
                </a:solidFill>
                <a:effectLst/>
                <a:latin typeface="Arial" panose="020B0604020202020204" pitchFamily="34" charset="0"/>
                <a:ea typeface="Calibri"/>
                <a:cs typeface="Arial" panose="020B0604020202020204" pitchFamily="34" charset="0"/>
              </a:rPr>
              <a:t>CSD</a:t>
            </a:r>
            <a:endParaRPr lang="en-US" sz="2400" dirty="0">
              <a:solidFill>
                <a:schemeClr val="tx1"/>
              </a:solidFill>
              <a:effectLst/>
              <a:latin typeface="Arial" panose="020B0604020202020204" pitchFamily="34" charset="0"/>
              <a:ea typeface="Calibri"/>
              <a:cs typeface="Arial" panose="020B0604020202020204" pitchFamily="34" charset="0"/>
            </a:endParaRPr>
          </a:p>
        </p:txBody>
      </p:sp>
      <p:sp>
        <p:nvSpPr>
          <p:cNvPr id="43" name="Text Box 9"/>
          <p:cNvSpPr txBox="1"/>
          <p:nvPr/>
        </p:nvSpPr>
        <p:spPr>
          <a:xfrm>
            <a:off x="4291612" y="932546"/>
            <a:ext cx="2451390" cy="1085544"/>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lnSpc>
                <a:spcPts val="2800"/>
              </a:lnSpc>
              <a:spcBef>
                <a:spcPts val="0"/>
              </a:spcBef>
              <a:spcAft>
                <a:spcPts val="0"/>
              </a:spcAft>
            </a:pPr>
            <a:r>
              <a:rPr lang="en-US" sz="3600" dirty="0" smtClean="0">
                <a:latin typeface="Arial" panose="020B0604020202020204" pitchFamily="34" charset="0"/>
                <a:ea typeface="Calibri"/>
                <a:cs typeface="Arial" panose="020B0604020202020204" pitchFamily="34" charset="0"/>
              </a:rPr>
              <a:t>Setauket</a:t>
            </a:r>
            <a:endParaRPr lang="en-US" sz="3600" dirty="0">
              <a:latin typeface="Arial" panose="020B0604020202020204" pitchFamily="34" charset="0"/>
              <a:ea typeface="Calibri"/>
              <a:cs typeface="Arial" panose="020B0604020202020204" pitchFamily="34" charset="0"/>
            </a:endParaRPr>
          </a:p>
          <a:p>
            <a:pPr marL="0" marR="0" algn="ctr">
              <a:lnSpc>
                <a:spcPts val="2800"/>
              </a:lnSpc>
              <a:spcBef>
                <a:spcPts val="0"/>
              </a:spcBef>
              <a:spcAft>
                <a:spcPts val="0"/>
              </a:spcAft>
            </a:pPr>
            <a:r>
              <a:rPr lang="en-US" sz="3600" dirty="0">
                <a:effectLst/>
                <a:latin typeface="Arial" panose="020B0604020202020204" pitchFamily="34" charset="0"/>
                <a:ea typeface="Calibri"/>
                <a:cs typeface="Arial" panose="020B0604020202020204" pitchFamily="34" charset="0"/>
              </a:rPr>
              <a:t>News</a:t>
            </a:r>
            <a:endParaRPr lang="en-US" sz="2000" dirty="0">
              <a:effectLst/>
              <a:latin typeface="Arial" panose="020B0604020202020204" pitchFamily="34" charset="0"/>
              <a:ea typeface="Calibri"/>
              <a:cs typeface="Arial" panose="020B0604020202020204" pitchFamily="34" charset="0"/>
            </a:endParaRPr>
          </a:p>
          <a:p>
            <a:pPr marL="0" marR="0" algn="ctr">
              <a:lnSpc>
                <a:spcPts val="2800"/>
              </a:lnSpc>
              <a:spcBef>
                <a:spcPts val="0"/>
              </a:spcBef>
              <a:spcAft>
                <a:spcPts val="0"/>
              </a:spcAft>
            </a:pPr>
            <a:r>
              <a:rPr lang="en-US" sz="2000" dirty="0">
                <a:latin typeface="Arial" panose="020B0604020202020204" pitchFamily="34" charset="0"/>
                <a:ea typeface="Calibri"/>
                <a:cs typeface="Arial" panose="020B0604020202020204" pitchFamily="34" charset="0"/>
              </a:rPr>
              <a:t>2017</a:t>
            </a:r>
            <a:endParaRPr lang="en-US" sz="2000" dirty="0">
              <a:effectLst/>
              <a:latin typeface="Arial" panose="020B0604020202020204" pitchFamily="34" charset="0"/>
              <a:ea typeface="Calibri"/>
              <a:cs typeface="Arial" panose="020B0604020202020204" pitchFamily="34" charset="0"/>
            </a:endParaRPr>
          </a:p>
        </p:txBody>
      </p:sp>
      <p:cxnSp>
        <p:nvCxnSpPr>
          <p:cNvPr id="35" name="Straight Connector 34"/>
          <p:cNvCxnSpPr/>
          <p:nvPr/>
        </p:nvCxnSpPr>
        <p:spPr>
          <a:xfrm>
            <a:off x="130822" y="2103850"/>
            <a:ext cx="6602486" cy="0"/>
          </a:xfrm>
          <a:prstGeom prst="line">
            <a:avLst/>
          </a:prstGeom>
          <a:ln w="38100" cap="rnd">
            <a:solidFill>
              <a:schemeClr val="tx1"/>
            </a:solidFill>
            <a:prstDash val="lgDashDotDot"/>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121125" y="110842"/>
            <a:ext cx="6612183" cy="8950702"/>
          </a:xfrm>
          <a:prstGeom prst="rect">
            <a:avLst/>
          </a:prstGeom>
          <a:noFill/>
          <a:ln w="38100" cap="rnd">
            <a:solidFill>
              <a:schemeClr val="tx1"/>
            </a:solidFill>
            <a:prstDash val="lgDashDot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487" name="Picture 7" descr="C:\Users\smiller\Documents\TpT\Clipart _from_TpT\1 Borders and Frames\free-page-borders-collection\border-4.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619923" y="2236965"/>
            <a:ext cx="3103078" cy="3569317"/>
          </a:xfrm>
          <a:prstGeom prst="rect">
            <a:avLst/>
          </a:prstGeom>
          <a:noFill/>
          <a:extLst>
            <a:ext uri="{909E8E84-426E-40dd-AFC4-6F175D3DCCD1}">
              <a14:hiddenFill xmlns:a14="http://schemas.microsoft.com/office/drawing/2010/main">
                <a:solidFill>
                  <a:srgbClr val="FFFFFF"/>
                </a:solidFill>
              </a14:hiddenFill>
            </a:ext>
          </a:extLst>
        </p:spPr>
      </p:pic>
      <p:sp>
        <p:nvSpPr>
          <p:cNvPr id="12" name="Text Box 23"/>
          <p:cNvSpPr txBox="1"/>
          <p:nvPr/>
        </p:nvSpPr>
        <p:spPr>
          <a:xfrm>
            <a:off x="436320" y="2596368"/>
            <a:ext cx="3402033"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800" b="1" dirty="0" smtClean="0">
                <a:solidFill>
                  <a:srgbClr val="7030A0"/>
                </a:solidFill>
                <a:effectLst/>
                <a:latin typeface="Simple Kind Of Girl"/>
                <a:ea typeface="Calibri"/>
                <a:cs typeface="Times New Roman"/>
              </a:rPr>
              <a:t>Announcements</a:t>
            </a:r>
            <a:endParaRPr lang="en-US" sz="1100" dirty="0">
              <a:solidFill>
                <a:srgbClr val="7030A0"/>
              </a:solidFill>
              <a:effectLst/>
              <a:ea typeface="Calibri"/>
              <a:cs typeface="Times New Roman"/>
            </a:endParaRPr>
          </a:p>
        </p:txBody>
      </p:sp>
      <p:sp>
        <p:nvSpPr>
          <p:cNvPr id="14" name="Text Box 25"/>
          <p:cNvSpPr txBox="1"/>
          <p:nvPr/>
        </p:nvSpPr>
        <p:spPr>
          <a:xfrm>
            <a:off x="507440" y="2887634"/>
            <a:ext cx="3330913" cy="248241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en-US" sz="1400" b="1" dirty="0" smtClean="0"/>
              <a:t>2018 Basket Dinner</a:t>
            </a:r>
          </a:p>
          <a:p>
            <a:pPr algn="ctr"/>
            <a:r>
              <a:rPr lang="en-US" sz="1100" dirty="0" smtClean="0"/>
              <a:t>The </a:t>
            </a:r>
            <a:r>
              <a:rPr lang="en-US" sz="1100" dirty="0"/>
              <a:t>Setauket PTA would like to announce that the 2018 Setauket Elementary School Annual Basket Dinner Fundraiser will be held on </a:t>
            </a:r>
            <a:endParaRPr lang="en-US" sz="1100" dirty="0" smtClean="0"/>
          </a:p>
          <a:p>
            <a:pPr algn="ctr"/>
            <a:r>
              <a:rPr lang="en-US" sz="1100" b="1" dirty="0" smtClean="0"/>
              <a:t>Thursday </a:t>
            </a:r>
            <a:r>
              <a:rPr lang="en-US" sz="1100" b="1" dirty="0"/>
              <a:t>March 8</a:t>
            </a:r>
            <a:r>
              <a:rPr lang="en-US" sz="1100" b="1" baseline="30000" dirty="0"/>
              <a:t>th</a:t>
            </a:r>
            <a:r>
              <a:rPr lang="en-US" sz="1100" b="1" dirty="0"/>
              <a:t> </a:t>
            </a:r>
            <a:r>
              <a:rPr lang="en-US" sz="1100" dirty="0"/>
              <a:t>at the </a:t>
            </a:r>
            <a:r>
              <a:rPr lang="en-US" sz="1100" b="1" dirty="0" smtClean="0"/>
              <a:t>Old </a:t>
            </a:r>
            <a:r>
              <a:rPr lang="en-US" sz="1100" b="1" dirty="0"/>
              <a:t>Field Club.</a:t>
            </a:r>
            <a:r>
              <a:rPr lang="en-US" sz="1100" dirty="0"/>
              <a:t>  </a:t>
            </a:r>
            <a:endParaRPr lang="en-US" sz="1100" dirty="0" smtClean="0"/>
          </a:p>
          <a:p>
            <a:pPr algn="ctr"/>
            <a:r>
              <a:rPr lang="en-US" sz="1100" dirty="0" smtClean="0"/>
              <a:t>Please </a:t>
            </a:r>
            <a:r>
              <a:rPr lang="en-US" sz="1100" dirty="0"/>
              <a:t>join us for an evening filled with fine dining, raffles, music and fun.  Tickets will go on sale after the New Year</a:t>
            </a:r>
            <a:r>
              <a:rPr lang="en-US" sz="1100" dirty="0" smtClean="0"/>
              <a:t>.</a:t>
            </a:r>
          </a:p>
          <a:p>
            <a:pPr algn="ctr"/>
            <a:endParaRPr lang="en-US" sz="1100" dirty="0" smtClean="0"/>
          </a:p>
          <a:p>
            <a:pPr algn="ctr"/>
            <a:r>
              <a:rPr lang="en-US" sz="1400" b="1" dirty="0" smtClean="0">
                <a:effectLst/>
                <a:ea typeface="Calibri"/>
                <a:cs typeface="Times New Roman"/>
              </a:rPr>
              <a:t>Family Game Night</a:t>
            </a:r>
          </a:p>
          <a:p>
            <a:pPr algn="ctr"/>
            <a:r>
              <a:rPr lang="en-US" sz="1100" dirty="0" smtClean="0">
                <a:effectLst/>
                <a:ea typeface="Calibri"/>
                <a:cs typeface="Times New Roman"/>
              </a:rPr>
              <a:t>Family Game night will be held on January 26, 2018.  We are in need of volunteers to make this fun event happen.  If you are interested and available to help, please contact Suzanne Zorn @ </a:t>
            </a:r>
            <a:r>
              <a:rPr lang="en-US" sz="1100" dirty="0" smtClean="0">
                <a:effectLst/>
                <a:ea typeface="Calibri"/>
                <a:cs typeface="Times New Roman"/>
                <a:hlinkClick r:id="rId5"/>
              </a:rPr>
              <a:t>s_zorn@msn.com</a:t>
            </a:r>
            <a:r>
              <a:rPr lang="en-US" sz="1100" dirty="0" smtClean="0">
                <a:effectLst/>
                <a:ea typeface="Calibri"/>
                <a:cs typeface="Times New Roman"/>
              </a:rPr>
              <a:t> .</a:t>
            </a:r>
          </a:p>
        </p:txBody>
      </p:sp>
      <p:pic>
        <p:nvPicPr>
          <p:cNvPr id="20491"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3439615" y="2376656"/>
            <a:ext cx="699905" cy="673464"/>
          </a:xfrm>
          <a:prstGeom prst="rect">
            <a:avLst/>
          </a:prstGeom>
          <a:noFill/>
          <a:extLst>
            <a:ext uri="{909E8E84-426E-40dd-AFC4-6F175D3DCCD1}">
              <a14:hiddenFill xmlns:a14="http://schemas.microsoft.com/office/drawing/2010/main">
                <a:solidFill>
                  <a:srgbClr val="FFFFFF"/>
                </a:solidFill>
              </a14:hiddenFill>
            </a:ext>
          </a:extLst>
        </p:spPr>
      </p:pic>
      <p:pic>
        <p:nvPicPr>
          <p:cNvPr id="20492" name="Picture 12" descr="C:\Users\smiller\Documents\TpT\Clipart My Cute Graphics\Seasons\Winter\snowflak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20672">
            <a:off x="3321353" y="5576913"/>
            <a:ext cx="821402" cy="886940"/>
          </a:xfrm>
          <a:prstGeom prst="rect">
            <a:avLst/>
          </a:prstGeom>
          <a:noFill/>
          <a:extLst>
            <a:ext uri="{909E8E84-426E-40dd-AFC4-6F175D3DCCD1}">
              <a14:hiddenFill xmlns:a14="http://schemas.microsoft.com/office/drawing/2010/main">
                <a:solidFill>
                  <a:srgbClr val="FFFFFF"/>
                </a:solidFill>
              </a14:hiddenFill>
            </a:ext>
          </a:extLst>
        </p:spPr>
      </p:pic>
      <p:sp>
        <p:nvSpPr>
          <p:cNvPr id="36" name="Rounded Rectangle 35"/>
          <p:cNvSpPr/>
          <p:nvPr/>
        </p:nvSpPr>
        <p:spPr>
          <a:xfrm>
            <a:off x="4247609" y="6632543"/>
            <a:ext cx="2343150" cy="603423"/>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37" name="Text Box 18"/>
          <p:cNvSpPr txBox="1"/>
          <p:nvPr/>
        </p:nvSpPr>
        <p:spPr>
          <a:xfrm>
            <a:off x="4257324" y="6599621"/>
            <a:ext cx="2317750"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smtClean="0">
                <a:solidFill>
                  <a:schemeClr val="accent1"/>
                </a:solidFill>
                <a:effectLst/>
                <a:latin typeface="Simple Kind Of Girl"/>
                <a:ea typeface="Calibri"/>
                <a:cs typeface="Times New Roman"/>
              </a:rPr>
              <a:t>December 19</a:t>
            </a:r>
            <a:endParaRPr lang="en-US" sz="1000" dirty="0">
              <a:solidFill>
                <a:schemeClr val="accent1"/>
              </a:solidFill>
              <a:effectLst/>
              <a:ea typeface="Calibri"/>
              <a:cs typeface="Times New Roman"/>
            </a:endParaRPr>
          </a:p>
        </p:txBody>
      </p:sp>
      <p:sp>
        <p:nvSpPr>
          <p:cNvPr id="39" name="TextBox 38"/>
          <p:cNvSpPr txBox="1"/>
          <p:nvPr/>
        </p:nvSpPr>
        <p:spPr>
          <a:xfrm>
            <a:off x="4262035" y="6846577"/>
            <a:ext cx="2291639" cy="246221"/>
          </a:xfrm>
          <a:prstGeom prst="rect">
            <a:avLst/>
          </a:prstGeom>
          <a:noFill/>
        </p:spPr>
        <p:txBody>
          <a:bodyPr wrap="square" rtlCol="0">
            <a:spAutoFit/>
          </a:bodyPr>
          <a:lstStyle/>
          <a:p>
            <a:pPr algn="ctr"/>
            <a:r>
              <a:rPr lang="en-US" sz="1000" b="1" dirty="0" smtClean="0">
                <a:latin typeface="Century Gothic" pitchFamily="34" charset="0"/>
              </a:rPr>
              <a:t>Setauket Winter Concert </a:t>
            </a:r>
            <a:r>
              <a:rPr lang="en-US" sz="1000" dirty="0" smtClean="0">
                <a:latin typeface="Century Gothic" pitchFamily="34" charset="0"/>
              </a:rPr>
              <a:t>– 7pm</a:t>
            </a:r>
            <a:endParaRPr lang="en-US" sz="1000" dirty="0">
              <a:latin typeface="Century Gothic" pitchFamily="34" charset="0"/>
            </a:endParaRPr>
          </a:p>
        </p:txBody>
      </p:sp>
      <p:sp>
        <p:nvSpPr>
          <p:cNvPr id="40" name="Rounded Rectangle 39"/>
          <p:cNvSpPr/>
          <p:nvPr/>
        </p:nvSpPr>
        <p:spPr>
          <a:xfrm>
            <a:off x="4247609" y="2392026"/>
            <a:ext cx="2343150" cy="1185892"/>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4" name="Text Box 13"/>
          <p:cNvSpPr txBox="1"/>
          <p:nvPr/>
        </p:nvSpPr>
        <p:spPr>
          <a:xfrm>
            <a:off x="4254149" y="2373005"/>
            <a:ext cx="2317750" cy="30990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smtClean="0">
                <a:solidFill>
                  <a:schemeClr val="accent5">
                    <a:lumMod val="75000"/>
                  </a:schemeClr>
                </a:solidFill>
                <a:effectLst/>
                <a:latin typeface="Simple Kind Of Girl"/>
                <a:ea typeface="Calibri"/>
                <a:cs typeface="Times New Roman"/>
              </a:rPr>
              <a:t>December 3</a:t>
            </a:r>
          </a:p>
          <a:p>
            <a:pPr marL="0" marR="0" algn="ctr">
              <a:spcBef>
                <a:spcPts val="0"/>
              </a:spcBef>
              <a:spcAft>
                <a:spcPts val="0"/>
              </a:spcAft>
            </a:pPr>
            <a:r>
              <a:rPr lang="en-US" sz="1000" b="1" dirty="0" smtClean="0">
                <a:solidFill>
                  <a:schemeClr val="tx1"/>
                </a:solidFill>
                <a:effectLst/>
                <a:latin typeface="Century Gothic"/>
                <a:ea typeface="Calibri"/>
                <a:cs typeface="Century Gothic"/>
              </a:rPr>
              <a:t>Stony Brook Village Tree Lighting </a:t>
            </a:r>
            <a:r>
              <a:rPr lang="en-US" sz="1000" dirty="0" smtClean="0">
                <a:solidFill>
                  <a:schemeClr val="tx1"/>
                </a:solidFill>
                <a:effectLst/>
                <a:latin typeface="Century Gothic"/>
                <a:ea typeface="Calibri"/>
                <a:cs typeface="Century Gothic"/>
              </a:rPr>
              <a:t>– </a:t>
            </a:r>
          </a:p>
          <a:p>
            <a:pPr marL="0" marR="0" algn="ctr">
              <a:spcBef>
                <a:spcPts val="0"/>
              </a:spcBef>
              <a:spcAft>
                <a:spcPts val="0"/>
              </a:spcAft>
            </a:pPr>
            <a:r>
              <a:rPr lang="en-US" sz="1000" dirty="0" smtClean="0">
                <a:solidFill>
                  <a:schemeClr val="tx1"/>
                </a:solidFill>
                <a:effectLst/>
                <a:latin typeface="Century Gothic"/>
                <a:ea typeface="Calibri"/>
                <a:cs typeface="Century Gothic"/>
              </a:rPr>
              <a:t>join us in Stony Brook Village as members of the Setauket Chorus and Band </a:t>
            </a:r>
            <a:r>
              <a:rPr lang="en-US" sz="1000" dirty="0" smtClean="0">
                <a:solidFill>
                  <a:schemeClr val="tx1"/>
                </a:solidFill>
                <a:effectLst/>
                <a:latin typeface="Century Gothic"/>
                <a:ea typeface="Calibri"/>
                <a:cs typeface="Century Gothic"/>
              </a:rPr>
              <a:t>perform </a:t>
            </a:r>
            <a:r>
              <a:rPr lang="en-US" sz="1000" dirty="0" smtClean="0">
                <a:solidFill>
                  <a:schemeClr val="tx1"/>
                </a:solidFill>
                <a:effectLst/>
                <a:latin typeface="Century Gothic"/>
                <a:ea typeface="Calibri"/>
                <a:cs typeface="Century Gothic"/>
              </a:rPr>
              <a:t>during the tree lighting ceremony </a:t>
            </a:r>
          </a:p>
          <a:p>
            <a:pPr marL="0" marR="0" algn="ctr">
              <a:spcBef>
                <a:spcPts val="0"/>
              </a:spcBef>
              <a:spcAft>
                <a:spcPts val="0"/>
              </a:spcAft>
            </a:pPr>
            <a:endParaRPr lang="en-US" sz="1000" dirty="0">
              <a:solidFill>
                <a:schemeClr val="accent5">
                  <a:lumMod val="75000"/>
                </a:schemeClr>
              </a:solidFill>
              <a:effectLst/>
              <a:ea typeface="Calibri"/>
              <a:cs typeface="Times New Roman"/>
            </a:endParaRPr>
          </a:p>
        </p:txBody>
      </p:sp>
      <p:sp>
        <p:nvSpPr>
          <p:cNvPr id="49" name="Rounded Rectangle 48"/>
          <p:cNvSpPr/>
          <p:nvPr/>
        </p:nvSpPr>
        <p:spPr>
          <a:xfrm>
            <a:off x="4238072" y="7299746"/>
            <a:ext cx="2343150" cy="1074865"/>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0" name="Text Box 18"/>
          <p:cNvSpPr txBox="1"/>
          <p:nvPr/>
        </p:nvSpPr>
        <p:spPr>
          <a:xfrm>
            <a:off x="4247787" y="7266825"/>
            <a:ext cx="2317750"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smtClean="0">
                <a:solidFill>
                  <a:srgbClr val="C00000"/>
                </a:solidFill>
                <a:effectLst/>
                <a:latin typeface="Simple Kind Of Girl"/>
                <a:ea typeface="Calibri"/>
                <a:cs typeface="Times New Roman"/>
              </a:rPr>
              <a:t>December 20</a:t>
            </a:r>
            <a:endParaRPr lang="en-US" sz="1000" dirty="0">
              <a:solidFill>
                <a:srgbClr val="C00000"/>
              </a:solidFill>
              <a:effectLst/>
              <a:ea typeface="Calibri"/>
              <a:cs typeface="Times New Roman"/>
            </a:endParaRPr>
          </a:p>
        </p:txBody>
      </p:sp>
      <p:sp>
        <p:nvSpPr>
          <p:cNvPr id="51" name="TextBox 50"/>
          <p:cNvSpPr txBox="1"/>
          <p:nvPr/>
        </p:nvSpPr>
        <p:spPr>
          <a:xfrm>
            <a:off x="4252498" y="7513781"/>
            <a:ext cx="2291639" cy="861774"/>
          </a:xfrm>
          <a:prstGeom prst="rect">
            <a:avLst/>
          </a:prstGeom>
          <a:noFill/>
        </p:spPr>
        <p:txBody>
          <a:bodyPr wrap="square" rtlCol="0">
            <a:spAutoFit/>
          </a:bodyPr>
          <a:lstStyle/>
          <a:p>
            <a:pPr algn="ctr"/>
            <a:r>
              <a:rPr lang="en-US" sz="1000" b="1" dirty="0" err="1" smtClean="0">
                <a:latin typeface="Century Gothic" pitchFamily="34" charset="0"/>
              </a:rPr>
              <a:t>Dodgeball</a:t>
            </a:r>
            <a:r>
              <a:rPr lang="en-US" sz="1000" dirty="0" smtClean="0">
                <a:latin typeface="Century Gothic" pitchFamily="34" charset="0"/>
              </a:rPr>
              <a:t>– F.A.S.T. Athletics will be offering a 1 day tournament after school from 3:40-5:40pm for students grades 4-6; flyers will be sent home in the coming weeks</a:t>
            </a:r>
            <a:endParaRPr lang="en-US" sz="1000" dirty="0">
              <a:latin typeface="Century Gothic" pitchFamily="34" charset="0"/>
            </a:endParaRPr>
          </a:p>
        </p:txBody>
      </p:sp>
      <p:pic>
        <p:nvPicPr>
          <p:cNvPr id="52" name="Picture 12" descr="C:\Users\smiller\Documents\TpT\Clipart My Cute Graphics\Seasons\Winter\snowflak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20672">
            <a:off x="111772" y="8081904"/>
            <a:ext cx="821402" cy="886940"/>
          </a:xfrm>
          <a:prstGeom prst="rect">
            <a:avLst/>
          </a:prstGeom>
          <a:noFill/>
          <a:extLst>
            <a:ext uri="{909E8E84-426E-40dd-AFC4-6F175D3DCCD1}">
              <a14:hiddenFill xmlns:a14="http://schemas.microsoft.com/office/drawing/2010/main">
                <a:solidFill>
                  <a:srgbClr val="FFFFFF"/>
                </a:solidFill>
              </a14:hiddenFill>
            </a:ext>
          </a:extLst>
        </p:spPr>
      </p:pic>
      <p:pic>
        <p:nvPicPr>
          <p:cNvPr id="53"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2564664" y="7884555"/>
            <a:ext cx="699905" cy="673464"/>
          </a:xfrm>
          <a:prstGeom prst="rect">
            <a:avLst/>
          </a:prstGeom>
          <a:noFill/>
          <a:extLst>
            <a:ext uri="{909E8E84-426E-40dd-AFC4-6F175D3DCCD1}">
              <a14:hiddenFill xmlns:a14="http://schemas.microsoft.com/office/drawing/2010/main">
                <a:solidFill>
                  <a:srgbClr val="FFFFFF"/>
                </a:solidFill>
              </a14:hiddenFill>
            </a:ext>
          </a:extLst>
        </p:spPr>
      </p:pic>
      <p:pic>
        <p:nvPicPr>
          <p:cNvPr id="54" name="Picture 12" descr="C:\Users\smiller\Documents\TpT\Clipart My Cute Graphics\Seasons\Winter\snowflake.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020672">
            <a:off x="269021" y="2149280"/>
            <a:ext cx="821402" cy="886940"/>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6054272" y="1526973"/>
            <a:ext cx="699905" cy="673464"/>
          </a:xfrm>
          <a:prstGeom prst="rect">
            <a:avLst/>
          </a:prstGeom>
          <a:noFill/>
          <a:extLst>
            <a:ext uri="{909E8E84-426E-40dd-AFC4-6F175D3DCCD1}">
              <a14:hiddenFill xmlns:a14="http://schemas.microsoft.com/office/drawing/2010/main">
                <a:solidFill>
                  <a:srgbClr val="FFFFFF"/>
                </a:solidFill>
              </a14:hiddenFill>
            </a:ext>
          </a:extLst>
        </p:spPr>
      </p:pic>
      <p:sp>
        <p:nvSpPr>
          <p:cNvPr id="38" name="Rounded Rectangle 37"/>
          <p:cNvSpPr/>
          <p:nvPr/>
        </p:nvSpPr>
        <p:spPr>
          <a:xfrm>
            <a:off x="4250660" y="8431815"/>
            <a:ext cx="2343150" cy="516639"/>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45" name="Text Box 18"/>
          <p:cNvSpPr txBox="1"/>
          <p:nvPr/>
        </p:nvSpPr>
        <p:spPr>
          <a:xfrm>
            <a:off x="4260375" y="8427252"/>
            <a:ext cx="2317750"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400" b="1" dirty="0" smtClean="0">
                <a:solidFill>
                  <a:srgbClr val="4F81BD"/>
                </a:solidFill>
                <a:effectLst/>
                <a:latin typeface="Simple Kind Of Girl"/>
                <a:ea typeface="Calibri"/>
                <a:cs typeface="Times New Roman"/>
              </a:rPr>
              <a:t>December </a:t>
            </a:r>
            <a:r>
              <a:rPr lang="en-US" sz="1400" b="1" dirty="0" smtClean="0">
                <a:solidFill>
                  <a:srgbClr val="4F81BD"/>
                </a:solidFill>
                <a:effectLst/>
                <a:latin typeface="Simple Kind Of Girl"/>
                <a:ea typeface="Calibri"/>
                <a:cs typeface="Times New Roman"/>
              </a:rPr>
              <a:t>25 – January 1</a:t>
            </a:r>
            <a:endParaRPr lang="en-US" sz="1000" dirty="0">
              <a:solidFill>
                <a:srgbClr val="4F81BD"/>
              </a:solidFill>
              <a:effectLst/>
              <a:ea typeface="Calibri"/>
              <a:cs typeface="Times New Roman"/>
            </a:endParaRPr>
          </a:p>
        </p:txBody>
      </p:sp>
      <p:sp>
        <p:nvSpPr>
          <p:cNvPr id="46" name="TextBox 45"/>
          <p:cNvSpPr txBox="1"/>
          <p:nvPr/>
        </p:nvSpPr>
        <p:spPr>
          <a:xfrm>
            <a:off x="4265086" y="8674208"/>
            <a:ext cx="2291639" cy="246221"/>
          </a:xfrm>
          <a:prstGeom prst="rect">
            <a:avLst/>
          </a:prstGeom>
          <a:noFill/>
        </p:spPr>
        <p:txBody>
          <a:bodyPr wrap="square" rtlCol="0">
            <a:spAutoFit/>
          </a:bodyPr>
          <a:lstStyle/>
          <a:p>
            <a:pPr algn="ctr"/>
            <a:r>
              <a:rPr lang="en-US" sz="1000" b="1" dirty="0" smtClean="0">
                <a:latin typeface="Century Gothic" pitchFamily="34" charset="0"/>
              </a:rPr>
              <a:t>Winter Recess – School Closed</a:t>
            </a:r>
            <a:endParaRPr lang="en-US" sz="1000" dirty="0">
              <a:latin typeface="Century Gothic" pitchFamily="34" charset="0"/>
            </a:endParaRPr>
          </a:p>
        </p:txBody>
      </p:sp>
    </p:spTree>
    <p:extLst>
      <p:ext uri="{BB962C8B-B14F-4D97-AF65-F5344CB8AC3E}">
        <p14:creationId xmlns:p14="http://schemas.microsoft.com/office/powerpoint/2010/main" val="1054887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121125" y="110842"/>
            <a:ext cx="6612183" cy="8950702"/>
          </a:xfrm>
          <a:prstGeom prst="rect">
            <a:avLst/>
          </a:prstGeom>
          <a:noFill/>
          <a:ln w="38100" cap="rnd">
            <a:solidFill>
              <a:schemeClr val="tx1"/>
            </a:solidFill>
            <a:prstDash val="lgDashDot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7" descr="C:\Users\smiller\Documents\TpT\Clipart _from_TpT\1 Borders and Frames\free-page-borders-collection\border-4.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51577" y="355453"/>
            <a:ext cx="3930122" cy="5292504"/>
          </a:xfrm>
          <a:prstGeom prst="rect">
            <a:avLst/>
          </a:prstGeom>
          <a:noFill/>
          <a:extLst>
            <a:ext uri="{909E8E84-426E-40dd-AFC4-6F175D3DCCD1}">
              <a14:hiddenFill xmlns:a14="http://schemas.microsoft.com/office/drawing/2010/main">
                <a:solidFill>
                  <a:srgbClr val="FFFFFF"/>
                </a:solidFill>
              </a14:hiddenFill>
            </a:ext>
          </a:extLst>
        </p:spPr>
      </p:pic>
      <p:sp>
        <p:nvSpPr>
          <p:cNvPr id="4" name="Rounded Rectangle 3"/>
          <p:cNvSpPr/>
          <p:nvPr/>
        </p:nvSpPr>
        <p:spPr>
          <a:xfrm>
            <a:off x="468172" y="5821427"/>
            <a:ext cx="5921657" cy="1505647"/>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Folded Corner 5"/>
          <p:cNvSpPr/>
          <p:nvPr/>
        </p:nvSpPr>
        <p:spPr>
          <a:xfrm>
            <a:off x="401151" y="355452"/>
            <a:ext cx="1921552" cy="5292504"/>
          </a:xfrm>
          <a:prstGeom prst="foldedCorner">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Text Box 23"/>
          <p:cNvSpPr txBox="1"/>
          <p:nvPr/>
        </p:nvSpPr>
        <p:spPr>
          <a:xfrm>
            <a:off x="2665740" y="583307"/>
            <a:ext cx="3602279"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800" b="1" dirty="0" smtClean="0">
                <a:solidFill>
                  <a:srgbClr val="008000"/>
                </a:solidFill>
                <a:latin typeface="Simple Kind Of Girl"/>
                <a:ea typeface="Calibri"/>
                <a:cs typeface="Times New Roman"/>
              </a:rPr>
              <a:t>District News</a:t>
            </a:r>
            <a:endParaRPr lang="en-US" sz="1100" dirty="0">
              <a:solidFill>
                <a:srgbClr val="008000"/>
              </a:solidFill>
              <a:ea typeface="Calibri"/>
              <a:cs typeface="Times New Roman"/>
            </a:endParaRPr>
          </a:p>
        </p:txBody>
      </p:sp>
      <p:sp>
        <p:nvSpPr>
          <p:cNvPr id="8" name="Text Box 24"/>
          <p:cNvSpPr txBox="1"/>
          <p:nvPr/>
        </p:nvSpPr>
        <p:spPr>
          <a:xfrm>
            <a:off x="503613" y="447527"/>
            <a:ext cx="1731052" cy="46799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sz="1800" b="1" dirty="0" smtClean="0">
                <a:solidFill>
                  <a:srgbClr val="0070C0"/>
                </a:solidFill>
                <a:effectLst/>
                <a:latin typeface="Simple Kind Of Girl"/>
                <a:ea typeface="Calibri"/>
                <a:cs typeface="Times New Roman"/>
              </a:rPr>
              <a:t>Reminder!</a:t>
            </a:r>
            <a:endParaRPr lang="en-US" sz="1100" dirty="0">
              <a:solidFill>
                <a:srgbClr val="0070C0"/>
              </a:solidFill>
              <a:effectLst/>
              <a:ea typeface="Calibri"/>
              <a:cs typeface="Times New Roman"/>
            </a:endParaRPr>
          </a:p>
        </p:txBody>
      </p:sp>
      <p:sp>
        <p:nvSpPr>
          <p:cNvPr id="9" name="Text Box 25"/>
          <p:cNvSpPr txBox="1"/>
          <p:nvPr/>
        </p:nvSpPr>
        <p:spPr>
          <a:xfrm>
            <a:off x="2762426" y="1108206"/>
            <a:ext cx="3531159" cy="4432321"/>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r>
              <a:rPr lang="en-US" sz="1000" b="1" dirty="0">
                <a:latin typeface="Century Gothic"/>
                <a:cs typeface="Century Gothic"/>
              </a:rPr>
              <a:t>Ward Melville</a:t>
            </a:r>
            <a:endParaRPr lang="en-US" sz="1000" dirty="0">
              <a:latin typeface="Century Gothic"/>
              <a:cs typeface="Century Gothic"/>
            </a:endParaRPr>
          </a:p>
          <a:p>
            <a:r>
              <a:rPr lang="en-US" sz="1000" dirty="0">
                <a:latin typeface="Century Gothic"/>
                <a:cs typeface="Century Gothic"/>
              </a:rPr>
              <a:t>December 2 – Chamber Ensemble</a:t>
            </a:r>
          </a:p>
          <a:p>
            <a:r>
              <a:rPr lang="en-US" sz="1000" dirty="0">
                <a:latin typeface="Century Gothic"/>
                <a:cs typeface="Century Gothic"/>
              </a:rPr>
              <a:t>December 7-9 – Musical</a:t>
            </a:r>
          </a:p>
          <a:p>
            <a:r>
              <a:rPr lang="en-US" sz="1000" dirty="0">
                <a:latin typeface="Century Gothic"/>
                <a:cs typeface="Century Gothic"/>
              </a:rPr>
              <a:t>December 22 – Volleyball Tournament</a:t>
            </a:r>
          </a:p>
          <a:p>
            <a:r>
              <a:rPr lang="en-US" sz="1000" dirty="0">
                <a:latin typeface="Century Gothic"/>
                <a:cs typeface="Century Gothic"/>
              </a:rPr>
              <a:t>December 22 -Chamber Orchestra Holiday Performance</a:t>
            </a:r>
          </a:p>
          <a:p>
            <a:r>
              <a:rPr lang="en-US" sz="1000" dirty="0">
                <a:latin typeface="Century Gothic"/>
                <a:cs typeface="Century Gothic"/>
              </a:rPr>
              <a:t>December 22 – Charlie Brown</a:t>
            </a:r>
          </a:p>
          <a:p>
            <a:endParaRPr lang="en-US" sz="1000" b="1" dirty="0" smtClean="0">
              <a:latin typeface="Century Gothic"/>
              <a:cs typeface="Century Gothic"/>
            </a:endParaRPr>
          </a:p>
          <a:p>
            <a:r>
              <a:rPr lang="en-US" sz="1000" b="1" dirty="0" err="1" smtClean="0">
                <a:latin typeface="Century Gothic"/>
                <a:cs typeface="Century Gothic"/>
              </a:rPr>
              <a:t>Gelinas</a:t>
            </a:r>
            <a:endParaRPr lang="en-US" sz="1000" dirty="0">
              <a:latin typeface="Century Gothic"/>
              <a:cs typeface="Century Gothic"/>
            </a:endParaRPr>
          </a:p>
          <a:p>
            <a:r>
              <a:rPr lang="en-US" sz="1000" dirty="0">
                <a:latin typeface="Century Gothic"/>
                <a:cs typeface="Century Gothic"/>
              </a:rPr>
              <a:t>December 6 – Parent/Teacher Conferences</a:t>
            </a:r>
          </a:p>
          <a:p>
            <a:r>
              <a:rPr lang="en-US" sz="1000" dirty="0">
                <a:latin typeface="Century Gothic"/>
                <a:cs typeface="Century Gothic"/>
              </a:rPr>
              <a:t>December 14 – Grade 7 Winter Concert</a:t>
            </a:r>
          </a:p>
          <a:p>
            <a:r>
              <a:rPr lang="en-US" sz="1000" dirty="0">
                <a:latin typeface="Century Gothic"/>
                <a:cs typeface="Century Gothic"/>
              </a:rPr>
              <a:t>December 14 – Grade 8 Winter Concert</a:t>
            </a:r>
          </a:p>
          <a:p>
            <a:r>
              <a:rPr lang="en-US" sz="1000" dirty="0">
                <a:latin typeface="Century Gothic"/>
                <a:cs typeface="Century Gothic"/>
              </a:rPr>
              <a:t>December 18 – Grade 9 Winter Concert</a:t>
            </a:r>
          </a:p>
          <a:p>
            <a:r>
              <a:rPr lang="en-US" sz="1000" dirty="0">
                <a:latin typeface="Century Gothic"/>
                <a:cs typeface="Century Gothic"/>
              </a:rPr>
              <a:t>December 20 – Winter Showcase Concert</a:t>
            </a:r>
          </a:p>
          <a:p>
            <a:endParaRPr lang="en-US" sz="1000" b="1" dirty="0" smtClean="0">
              <a:latin typeface="Century Gothic"/>
              <a:cs typeface="Century Gothic"/>
            </a:endParaRPr>
          </a:p>
          <a:p>
            <a:r>
              <a:rPr lang="en-US" sz="1000" b="1" dirty="0" smtClean="0">
                <a:latin typeface="Century Gothic"/>
                <a:cs typeface="Century Gothic"/>
              </a:rPr>
              <a:t>District</a:t>
            </a:r>
            <a:endParaRPr lang="en-US" sz="1000" dirty="0">
              <a:latin typeface="Century Gothic"/>
              <a:cs typeface="Century Gothic"/>
            </a:endParaRPr>
          </a:p>
          <a:p>
            <a:r>
              <a:rPr lang="en-US" sz="1000" dirty="0">
                <a:latin typeface="Century Gothic"/>
                <a:cs typeface="Century Gothic"/>
              </a:rPr>
              <a:t>December 13 – BOE Meeting</a:t>
            </a:r>
            <a:endParaRPr lang="en-US" sz="1000" dirty="0">
              <a:effectLst/>
              <a:latin typeface="Century Gothic"/>
              <a:ea typeface="Calibri"/>
              <a:cs typeface="Century Gothic"/>
            </a:endParaRPr>
          </a:p>
        </p:txBody>
      </p:sp>
      <p:sp>
        <p:nvSpPr>
          <p:cNvPr id="10" name="Text Box 26"/>
          <p:cNvSpPr txBox="1"/>
          <p:nvPr/>
        </p:nvSpPr>
        <p:spPr>
          <a:xfrm>
            <a:off x="458301" y="790635"/>
            <a:ext cx="1826302" cy="470125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spcBef>
                <a:spcPts val="0"/>
              </a:spcBef>
              <a:spcAft>
                <a:spcPts val="0"/>
              </a:spcAft>
            </a:pPr>
            <a:r>
              <a:rPr lang="en-US" sz="1000" dirty="0" smtClean="0">
                <a:effectLst/>
                <a:latin typeface="Century Gothic"/>
                <a:ea typeface="Calibri"/>
                <a:cs typeface="Times New Roman"/>
              </a:rPr>
              <a:t>During the holiday shopping season and throughout the year, please consider supporting the </a:t>
            </a:r>
            <a:r>
              <a:rPr lang="en-US" sz="1000" dirty="0" err="1" smtClean="0">
                <a:effectLst/>
                <a:latin typeface="Century Gothic"/>
                <a:ea typeface="Calibri"/>
                <a:cs typeface="Times New Roman"/>
              </a:rPr>
              <a:t>Seatuket</a:t>
            </a:r>
            <a:r>
              <a:rPr lang="en-US" sz="1000" dirty="0" smtClean="0">
                <a:effectLst/>
                <a:latin typeface="Century Gothic"/>
                <a:ea typeface="Calibri"/>
                <a:cs typeface="Times New Roman"/>
              </a:rPr>
              <a:t> PTA through </a:t>
            </a:r>
            <a:r>
              <a:rPr lang="en-US" sz="1000" b="1" dirty="0" err="1" smtClean="0">
                <a:effectLst/>
                <a:latin typeface="Century Gothic"/>
                <a:ea typeface="Calibri"/>
                <a:cs typeface="Times New Roman"/>
              </a:rPr>
              <a:t>AmazonSmile</a:t>
            </a:r>
            <a:r>
              <a:rPr lang="en-US" sz="1000" b="1" dirty="0" smtClean="0">
                <a:effectLst/>
                <a:latin typeface="Century Gothic"/>
                <a:ea typeface="Calibri"/>
                <a:cs typeface="Times New Roman"/>
              </a:rPr>
              <a:t>.</a:t>
            </a:r>
          </a:p>
          <a:p>
            <a:pPr marL="0" marR="0">
              <a:spcBef>
                <a:spcPts val="0"/>
              </a:spcBef>
              <a:spcAft>
                <a:spcPts val="0"/>
              </a:spcAft>
            </a:pPr>
            <a:endParaRPr lang="en-US" sz="1000" dirty="0">
              <a:latin typeface="Century Gothic"/>
              <a:ea typeface="Calibri"/>
              <a:cs typeface="Times New Roman"/>
            </a:endParaRPr>
          </a:p>
          <a:p>
            <a:pPr marL="0" marR="0">
              <a:spcBef>
                <a:spcPts val="0"/>
              </a:spcBef>
              <a:spcAft>
                <a:spcPts val="0"/>
              </a:spcAft>
            </a:pPr>
            <a:r>
              <a:rPr lang="en-US" sz="1000" dirty="0" smtClean="0">
                <a:effectLst/>
                <a:latin typeface="Century Gothic"/>
                <a:ea typeface="Calibri"/>
                <a:cs typeface="Times New Roman"/>
              </a:rPr>
              <a:t>When you shop on </a:t>
            </a:r>
            <a:r>
              <a:rPr lang="en-US" sz="1000" b="1" dirty="0" err="1" smtClean="0">
                <a:effectLst/>
                <a:latin typeface="Century Gothic"/>
                <a:ea typeface="Calibri"/>
                <a:cs typeface="Times New Roman"/>
              </a:rPr>
              <a:t>smile.amazon.com</a:t>
            </a:r>
            <a:r>
              <a:rPr lang="en-US" sz="1000" dirty="0" smtClean="0">
                <a:effectLst/>
                <a:latin typeface="Century Gothic"/>
                <a:ea typeface="Calibri"/>
                <a:cs typeface="Times New Roman"/>
              </a:rPr>
              <a:t>  and your account is linked to </a:t>
            </a:r>
            <a:r>
              <a:rPr lang="en-US" sz="1000" b="1" dirty="0" smtClean="0">
                <a:effectLst/>
                <a:latin typeface="Century Gothic"/>
                <a:ea typeface="Calibri"/>
                <a:cs typeface="Times New Roman"/>
              </a:rPr>
              <a:t>“Setauket School PTA”</a:t>
            </a:r>
            <a:r>
              <a:rPr lang="en-US" sz="1000" dirty="0" smtClean="0">
                <a:effectLst/>
                <a:latin typeface="Century Gothic"/>
                <a:ea typeface="Calibri"/>
                <a:cs typeface="Times New Roman"/>
              </a:rPr>
              <a:t>, you are making a difference in supporting our school! </a:t>
            </a:r>
          </a:p>
          <a:p>
            <a:pPr marL="0" marR="0">
              <a:spcBef>
                <a:spcPts val="0"/>
              </a:spcBef>
              <a:spcAft>
                <a:spcPts val="0"/>
              </a:spcAft>
            </a:pPr>
            <a:endParaRPr lang="en-US" sz="1000" dirty="0">
              <a:latin typeface="Century Gothic"/>
              <a:ea typeface="Calibri"/>
              <a:cs typeface="Times New Roman"/>
            </a:endParaRPr>
          </a:p>
          <a:p>
            <a:pPr marL="0" marR="0">
              <a:spcBef>
                <a:spcPts val="0"/>
              </a:spcBef>
              <a:spcAft>
                <a:spcPts val="0"/>
              </a:spcAft>
            </a:pPr>
            <a:r>
              <a:rPr lang="en-US" sz="1000" dirty="0" smtClean="0">
                <a:effectLst/>
                <a:latin typeface="Century Gothic"/>
                <a:ea typeface="Calibri"/>
                <a:cs typeface="Times New Roman"/>
              </a:rPr>
              <a:t>Through </a:t>
            </a:r>
            <a:r>
              <a:rPr lang="en-US" sz="1000" dirty="0" err="1" smtClean="0">
                <a:effectLst/>
                <a:latin typeface="Century Gothic"/>
                <a:ea typeface="Calibri"/>
                <a:cs typeface="Times New Roman"/>
              </a:rPr>
              <a:t>AmazonSmile</a:t>
            </a:r>
            <a:r>
              <a:rPr lang="en-US" sz="1000" dirty="0" smtClean="0">
                <a:effectLst/>
                <a:latin typeface="Century Gothic"/>
                <a:ea typeface="Calibri"/>
                <a:cs typeface="Times New Roman"/>
              </a:rPr>
              <a:t>, Amazon donates a percentage of your purchase back to our organization. </a:t>
            </a:r>
            <a:endParaRPr lang="en-US" sz="1000" dirty="0">
              <a:effectLst/>
              <a:ea typeface="Calibri"/>
              <a:cs typeface="Times New Roman"/>
            </a:endParaRPr>
          </a:p>
        </p:txBody>
      </p:sp>
      <p:sp>
        <p:nvSpPr>
          <p:cNvPr id="12" name="Rounded Rectangle 11"/>
          <p:cNvSpPr/>
          <p:nvPr/>
        </p:nvSpPr>
        <p:spPr>
          <a:xfrm>
            <a:off x="382101" y="7491402"/>
            <a:ext cx="1921552" cy="135130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3" name="Text Box 18"/>
          <p:cNvSpPr txBox="1"/>
          <p:nvPr/>
        </p:nvSpPr>
        <p:spPr>
          <a:xfrm>
            <a:off x="322102" y="7491402"/>
            <a:ext cx="2057751"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b="1" dirty="0" smtClean="0">
                <a:solidFill>
                  <a:schemeClr val="accent6">
                    <a:lumMod val="75000"/>
                  </a:schemeClr>
                </a:solidFill>
                <a:latin typeface="Simple Kind Of Girl" panose="02000603000000000000" pitchFamily="2" charset="0"/>
                <a:ea typeface="Simple Kind Of Girl" panose="02000603000000000000" pitchFamily="2" charset="0"/>
                <a:cs typeface="Times New Roman"/>
              </a:rPr>
              <a:t>Contact Info</a:t>
            </a:r>
            <a:endParaRPr lang="en-US" b="1" dirty="0">
              <a:solidFill>
                <a:schemeClr val="accent6">
                  <a:lumMod val="75000"/>
                </a:schemeClr>
              </a:solidFill>
              <a:effectLst/>
              <a:latin typeface="Simple Kind Of Girl" panose="02000603000000000000" pitchFamily="2" charset="0"/>
              <a:ea typeface="Simple Kind Of Girl" panose="02000603000000000000" pitchFamily="2" charset="0"/>
              <a:cs typeface="Times New Roman"/>
            </a:endParaRPr>
          </a:p>
        </p:txBody>
      </p:sp>
      <p:sp>
        <p:nvSpPr>
          <p:cNvPr id="16" name="Rounded Rectangle 15"/>
          <p:cNvSpPr/>
          <p:nvPr/>
        </p:nvSpPr>
        <p:spPr>
          <a:xfrm>
            <a:off x="2471112" y="7491402"/>
            <a:ext cx="3991537" cy="1351308"/>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7" name="Text Box 18"/>
          <p:cNvSpPr txBox="1"/>
          <p:nvPr/>
        </p:nvSpPr>
        <p:spPr>
          <a:xfrm>
            <a:off x="2472890" y="7491402"/>
            <a:ext cx="3989759" cy="4146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b="1" dirty="0" smtClean="0">
                <a:solidFill>
                  <a:srgbClr val="7030A0"/>
                </a:solidFill>
                <a:effectLst/>
                <a:latin typeface="Simple Kind Of Girl" panose="02000603000000000000" pitchFamily="2" charset="0"/>
                <a:ea typeface="Simple Kind Of Girl" panose="02000603000000000000" pitchFamily="2" charset="0"/>
                <a:cs typeface="Times New Roman"/>
              </a:rPr>
              <a:t>Looking Ahead</a:t>
            </a:r>
            <a:endParaRPr lang="en-US" b="1" dirty="0">
              <a:solidFill>
                <a:srgbClr val="7030A0"/>
              </a:solidFill>
              <a:effectLst/>
              <a:latin typeface="Simple Kind Of Girl" panose="02000603000000000000" pitchFamily="2" charset="0"/>
              <a:ea typeface="Simple Kind Of Girl" panose="02000603000000000000" pitchFamily="2" charset="0"/>
              <a:cs typeface="Times New Roman"/>
            </a:endParaRPr>
          </a:p>
        </p:txBody>
      </p:sp>
      <p:sp>
        <p:nvSpPr>
          <p:cNvPr id="14" name="TextBox 13"/>
          <p:cNvSpPr txBox="1"/>
          <p:nvPr/>
        </p:nvSpPr>
        <p:spPr>
          <a:xfrm>
            <a:off x="420201" y="7775091"/>
            <a:ext cx="1864402" cy="1015663"/>
          </a:xfrm>
          <a:prstGeom prst="rect">
            <a:avLst/>
          </a:prstGeom>
          <a:noFill/>
        </p:spPr>
        <p:txBody>
          <a:bodyPr wrap="square" rtlCol="0">
            <a:spAutoFit/>
          </a:bodyPr>
          <a:lstStyle/>
          <a:p>
            <a:r>
              <a:rPr lang="en-US" sz="1000" dirty="0" err="1" smtClean="0">
                <a:latin typeface="Century Gothic" pitchFamily="34" charset="0"/>
              </a:rPr>
              <a:t>Qeustions</a:t>
            </a:r>
            <a:r>
              <a:rPr lang="en-US" sz="1000" dirty="0" smtClean="0">
                <a:latin typeface="Century Gothic" pitchFamily="34" charset="0"/>
              </a:rPr>
              <a:t>: email </a:t>
            </a:r>
            <a:r>
              <a:rPr lang="en-US" sz="1000" dirty="0" smtClean="0">
                <a:latin typeface="Century Gothic" pitchFamily="34" charset="0"/>
                <a:hlinkClick r:id="rId3"/>
              </a:rPr>
              <a:t>andrea.f.fiorella@gmail.com</a:t>
            </a:r>
            <a:r>
              <a:rPr lang="en-US" sz="1000" dirty="0" smtClean="0">
                <a:latin typeface="Century Gothic" pitchFamily="34" charset="0"/>
              </a:rPr>
              <a:t> or </a:t>
            </a:r>
            <a:r>
              <a:rPr lang="en-US" sz="1000" dirty="0" smtClean="0">
                <a:latin typeface="Century Gothic" pitchFamily="34" charset="0"/>
                <a:hlinkClick r:id="rId4"/>
              </a:rPr>
              <a:t>megrozrose@gmail.com</a:t>
            </a:r>
            <a:r>
              <a:rPr lang="en-US" sz="1000" dirty="0" smtClean="0">
                <a:latin typeface="Century Gothic" pitchFamily="34" charset="0"/>
              </a:rPr>
              <a:t> </a:t>
            </a:r>
          </a:p>
          <a:p>
            <a:r>
              <a:rPr lang="en-US" sz="1000" dirty="0" smtClean="0">
                <a:latin typeface="Century Gothic" pitchFamily="34" charset="0"/>
              </a:rPr>
              <a:t>Like us on Facebook @ Setauket PTA</a:t>
            </a:r>
            <a:endParaRPr lang="en-US" sz="1000" dirty="0">
              <a:latin typeface="Century Gothic" pitchFamily="34" charset="0"/>
            </a:endParaRPr>
          </a:p>
        </p:txBody>
      </p:sp>
      <p:sp>
        <p:nvSpPr>
          <p:cNvPr id="18" name="TextBox 17"/>
          <p:cNvSpPr txBox="1"/>
          <p:nvPr/>
        </p:nvSpPr>
        <p:spPr>
          <a:xfrm>
            <a:off x="2477601" y="7914549"/>
            <a:ext cx="3985048" cy="285449"/>
          </a:xfrm>
          <a:prstGeom prst="rect">
            <a:avLst/>
          </a:prstGeom>
          <a:noFill/>
        </p:spPr>
        <p:txBody>
          <a:bodyPr wrap="square" rtlCol="0">
            <a:spAutoFit/>
          </a:bodyPr>
          <a:lstStyle/>
          <a:p>
            <a:r>
              <a:rPr lang="en-US" sz="1200" b="1" dirty="0" smtClean="0">
                <a:latin typeface="Century Gothic" pitchFamily="34" charset="0"/>
              </a:rPr>
              <a:t>January 26 – Family Game Night</a:t>
            </a:r>
            <a:endParaRPr lang="en-US" sz="1200" b="1" dirty="0">
              <a:latin typeface="Century Gothic" pitchFamily="34" charset="0"/>
            </a:endParaRPr>
          </a:p>
        </p:txBody>
      </p:sp>
      <p:sp>
        <p:nvSpPr>
          <p:cNvPr id="19" name="Text Box 24"/>
          <p:cNvSpPr txBox="1"/>
          <p:nvPr/>
        </p:nvSpPr>
        <p:spPr>
          <a:xfrm>
            <a:off x="1235128" y="5821427"/>
            <a:ext cx="4387743" cy="467996"/>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0" marR="0" algn="ctr">
              <a:spcBef>
                <a:spcPts val="0"/>
              </a:spcBef>
              <a:spcAft>
                <a:spcPts val="0"/>
              </a:spcAft>
            </a:pPr>
            <a:r>
              <a:rPr lang="en-US" b="1" dirty="0" smtClean="0">
                <a:solidFill>
                  <a:srgbClr val="CC3300"/>
                </a:solidFill>
                <a:latin typeface="Simple Kind Of Girl"/>
                <a:ea typeface="Calibri"/>
                <a:cs typeface="Times New Roman"/>
              </a:rPr>
              <a:t>Upcoming PTA Meetings</a:t>
            </a:r>
            <a:endParaRPr lang="en-US" sz="1100" dirty="0">
              <a:solidFill>
                <a:srgbClr val="CC3300"/>
              </a:solidFill>
              <a:effectLst/>
              <a:ea typeface="Calibri"/>
              <a:cs typeface="Times New Roman"/>
            </a:endParaRPr>
          </a:p>
        </p:txBody>
      </p:sp>
      <p:sp>
        <p:nvSpPr>
          <p:cNvPr id="15" name="TextBox 14"/>
          <p:cNvSpPr txBox="1"/>
          <p:nvPr/>
        </p:nvSpPr>
        <p:spPr>
          <a:xfrm>
            <a:off x="486295" y="6197790"/>
            <a:ext cx="5909782" cy="553998"/>
          </a:xfrm>
          <a:prstGeom prst="rect">
            <a:avLst/>
          </a:prstGeom>
          <a:noFill/>
        </p:spPr>
        <p:txBody>
          <a:bodyPr wrap="square" rtlCol="0">
            <a:spAutoFit/>
          </a:bodyPr>
          <a:lstStyle/>
          <a:p>
            <a:r>
              <a:rPr lang="en-US" sz="1000" b="1" dirty="0" smtClean="0">
                <a:latin typeface="Century Gothic" pitchFamily="34" charset="0"/>
              </a:rPr>
              <a:t>Thursday, January 18 @ 7:00 pm</a:t>
            </a:r>
          </a:p>
          <a:p>
            <a:r>
              <a:rPr lang="en-US" sz="1000" dirty="0" smtClean="0">
                <a:latin typeface="Century Gothic" pitchFamily="34" charset="0"/>
              </a:rPr>
              <a:t>Get involved with the fun events and activities we have planned for the Spring. Meetings take place in the cafeteria</a:t>
            </a:r>
            <a:endParaRPr lang="en-US" sz="1000" dirty="0">
              <a:latin typeface="Century Gothic" pitchFamily="34" charset="0"/>
            </a:endParaRPr>
          </a:p>
        </p:txBody>
      </p:sp>
      <p:pic>
        <p:nvPicPr>
          <p:cNvPr id="23" name="Picture 12" descr="C:\Users\smiller\Documents\TpT\Clipart My Cute Graphics\Seasons\Winter\snowflak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20672">
            <a:off x="1912606" y="3025130"/>
            <a:ext cx="821402" cy="886940"/>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12" descr="C:\Users\smiller\Documents\TpT\Clipart My Cute Graphics\Seasons\Winter\snowflak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20672">
            <a:off x="5734644" y="6860114"/>
            <a:ext cx="821402" cy="88694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12" descr="C:\Users\smiller\Documents\TpT\Clipart My Cute Graphics\Seasons\Winter\snowflak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20672">
            <a:off x="5486452" y="3833104"/>
            <a:ext cx="821402" cy="886940"/>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2922640" y="6554828"/>
            <a:ext cx="699905" cy="67346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5845087" y="953604"/>
            <a:ext cx="699905" cy="673464"/>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269881" y="3876268"/>
            <a:ext cx="699905" cy="673464"/>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2" descr="C:\Users\smiller\Documents\TpT\Clipart My Cute Graphics\Seasons\Winter\snowflak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20672">
            <a:off x="111772" y="6688606"/>
            <a:ext cx="821402" cy="886940"/>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12" descr="C:\Users\smiller\Documents\TpT\Clipart My Cute Graphics\Seasons\Winter\snowflak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20672">
            <a:off x="1198252" y="5059514"/>
            <a:ext cx="821402" cy="886940"/>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3584399" y="4676485"/>
            <a:ext cx="699905" cy="673464"/>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11" descr="C:\Users\smiller\Documents\TpT\Clipart My Cute Graphics\Seasons\Winter\blue-snowflake.pn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381397">
            <a:off x="4762640" y="8360490"/>
            <a:ext cx="699905" cy="673464"/>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12" descr="C:\Users\smiller\Documents\TpT\Clipart My Cute Graphics\Seasons\Winter\snowflak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020672">
            <a:off x="2060116" y="8156308"/>
            <a:ext cx="821402" cy="886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70565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22434</TotalTime>
  <Words>465</Words>
  <Application>Microsoft Macintosh PowerPoint</Application>
  <PresentationFormat>Letter Paper (8.5x11 in)</PresentationFormat>
  <Paragraphs>65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Sherri Miller</dc:creator>
  <cp:lastModifiedBy>James Paci</cp:lastModifiedBy>
  <cp:revision>358</cp:revision>
  <cp:lastPrinted>2016-10-17T01:01:03Z</cp:lastPrinted>
  <dcterms:created xsi:type="dcterms:W3CDTF">2013-07-27T01:43:20Z</dcterms:created>
  <dcterms:modified xsi:type="dcterms:W3CDTF">2017-11-29T19:37:43Z</dcterms:modified>
</cp:coreProperties>
</file>