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notesMasterIdLst>
    <p:notesMasterId r:id="rId19"/>
  </p:notesMasterIdLst>
  <p:sldSz cx="14630400" cy="8229600"/>
  <p:notesSz cx="8229600" cy="14630400"/>
  <p:embeddedFontLst>
    <p:embeddedFont>
      <p:font typeface="Montserrat"/>
      <p:regular r:id="rId24"/>
    </p:embeddedFont>
    <p:embeddedFont>
      <p:font typeface="Montserrat"/>
      <p:regular r:id="rId25"/>
    </p:embeddedFont>
    <p:embeddedFont>
      <p:font typeface="Montserrat"/>
      <p:regular r:id="rId26"/>
    </p:embeddedFont>
    <p:embeddedFont>
      <p:font typeface="Montserrat"/>
      <p:regular r:id="rId27"/>
    </p:embeddedFont>
    <p:embeddedFont>
      <p:font typeface="Source Sans 3"/>
      <p:regular r:id="rId28"/>
    </p:embeddedFont>
    <p:embeddedFont>
      <p:font typeface="Source Sans 3"/>
      <p:regular r:id="rId2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24" Type="http://schemas.openxmlformats.org/officeDocument/2006/relationships/font" Target="fonts/font1.fntdata"/><Relationship Id="rId25" Type="http://schemas.openxmlformats.org/officeDocument/2006/relationships/font" Target="fonts/font2.fntdata"/><Relationship Id="rId26" Type="http://schemas.openxmlformats.org/officeDocument/2006/relationships/font" Target="fonts/font3.fntdata"/><Relationship Id="rId27" Type="http://schemas.openxmlformats.org/officeDocument/2006/relationships/font" Target="fonts/font4.fntdata"/><Relationship Id="rId28" Type="http://schemas.openxmlformats.org/officeDocument/2006/relationships/font" Target="fonts/font5.fntdata"/><Relationship Id="rId2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image" Target="../media/image-15-5.png"/><Relationship Id="rId6" Type="http://schemas.openxmlformats.org/officeDocument/2006/relationships/image" Target="../media/image-15-6.png"/><Relationship Id="rId7" Type="http://schemas.openxmlformats.org/officeDocument/2006/relationships/slideLayout" Target="../slideLayouts/slideLayout16.xml"/><Relationship Id="rId8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png"/><Relationship Id="rId7" Type="http://schemas.openxmlformats.org/officeDocument/2006/relationships/image" Target="../media/image-8-7.png"/><Relationship Id="rId8" Type="http://schemas.openxmlformats.org/officeDocument/2006/relationships/image" Target="../media/image-8-8.png"/><Relationship Id="rId9" Type="http://schemas.openxmlformats.org/officeDocument/2006/relationships/slideLayout" Target="../slideLayouts/slideLayout9.xml"/><Relationship Id="rId10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1056203"/>
            <a:ext cx="7416403" cy="2902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600"/>
              </a:lnSpc>
              <a:buNone/>
            </a:pPr>
            <a:r>
              <a:rPr lang="en-US" sz="60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Tricking Your Brain for Business Success</a:t>
            </a:r>
            <a:endParaRPr lang="en-US" sz="6050" dirty="0"/>
          </a:p>
        </p:txBody>
      </p:sp>
      <p:sp>
        <p:nvSpPr>
          <p:cNvPr id="4" name="Text 1"/>
          <p:cNvSpPr/>
          <p:nvPr/>
        </p:nvSpPr>
        <p:spPr>
          <a:xfrm>
            <a:off x="6350198" y="4329232"/>
            <a:ext cx="7416403" cy="2103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Overcoming Mental Barriers in Entrepreneurship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6350198" y="6803231"/>
            <a:ext cx="74164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By: Dr. Stevie Pena</a:t>
            </a:r>
            <a:endParaRPr lang="en-US" sz="1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8883" y="462677"/>
            <a:ext cx="5277683" cy="659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Find your WHY</a:t>
            </a:r>
            <a:endParaRPr lang="en-US" sz="41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883" y="1458873"/>
            <a:ext cx="13452634" cy="80714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2025372"/>
            <a:ext cx="7416403" cy="1402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Be </a:t>
            </a:r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2D2E34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Specific</a:t>
            </a:r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About Your Destination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50198" y="3798094"/>
            <a:ext cx="7416403" cy="462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When temptations arise, ask: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6720364" y="4816078"/>
            <a:ext cx="7046238" cy="462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"Is this getting me where I want to go?"</a:t>
            </a:r>
            <a:endParaRPr lang="en-US" sz="2400" dirty="0"/>
          </a:p>
        </p:txBody>
      </p:sp>
      <p:sp>
        <p:nvSpPr>
          <p:cNvPr id="6" name="Shape 3"/>
          <p:cNvSpPr/>
          <p:nvPr/>
        </p:nvSpPr>
        <p:spPr>
          <a:xfrm>
            <a:off x="6350198" y="4538424"/>
            <a:ext cx="30480" cy="1017984"/>
          </a:xfrm>
          <a:prstGeom prst="rect">
            <a:avLst/>
          </a:prstGeom>
          <a:solidFill>
            <a:srgbClr val="2D2E34"/>
          </a:solidFill>
          <a:ln/>
        </p:spPr>
      </p:sp>
      <p:sp>
        <p:nvSpPr>
          <p:cNvPr id="7" name="Text 4"/>
          <p:cNvSpPr/>
          <p:nvPr/>
        </p:nvSpPr>
        <p:spPr>
          <a:xfrm>
            <a:off x="6350198" y="5834063"/>
            <a:ext cx="74164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If not, don't do it.</a:t>
            </a:r>
            <a:endParaRPr lang="en-US" sz="1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586627"/>
            <a:ext cx="5609749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Break It </a:t>
            </a:r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2D2E34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DOWN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798" y="3521988"/>
            <a:ext cx="4136350" cy="1143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10615" y="4509254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BIG SCARY GOAL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110615" y="5007888"/>
            <a:ext cx="3642717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Result: Productive procrastination elsewhere</a:t>
            </a:r>
            <a:endParaRPr lang="en-US" sz="1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965" y="3151703"/>
            <a:ext cx="4136350" cy="11430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493782" y="4138970"/>
            <a:ext cx="2876907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BREAK INTO PARTS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493782" y="4637603"/>
            <a:ext cx="3642717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Make them small enough to feel doable</a:t>
            </a:r>
            <a:endParaRPr lang="en-US" sz="1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132" y="2781538"/>
            <a:ext cx="4136350" cy="11430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876949" y="3768804"/>
            <a:ext cx="2874407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ACTUAL PROGRESS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876949" y="4267438"/>
            <a:ext cx="3642717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You'll know you've succeeded when you start moving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863798" y="6272689"/>
            <a:ext cx="129028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If you're not working toward your goal, the parts aren't small enough.</a:t>
            </a:r>
            <a:endParaRPr lang="en-US" sz="1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8073" y="611386"/>
            <a:ext cx="7809667" cy="631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Your Secret Weapon: </a:t>
            </a:r>
            <a:pPr algn="l" indent="0" marL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2D2E34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PEOPLE</a:t>
            </a:r>
            <a:endParaRPr lang="en-US" sz="39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8073" y="1826538"/>
            <a:ext cx="6265902" cy="626590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94044" y="1937683"/>
            <a:ext cx="111085" cy="111085"/>
          </a:xfrm>
          <a:prstGeom prst="roundRect">
            <a:avLst>
              <a:gd name="adj" fmla="val 411577"/>
            </a:avLst>
          </a:prstGeom>
          <a:solidFill>
            <a:srgbClr val="2D2E34"/>
          </a:solidFill>
          <a:ln/>
        </p:spPr>
      </p:sp>
      <p:sp>
        <p:nvSpPr>
          <p:cNvPr id="5" name="Text 2"/>
          <p:cNvSpPr/>
          <p:nvPr/>
        </p:nvSpPr>
        <p:spPr>
          <a:xfrm>
            <a:off x="7927419" y="1826538"/>
            <a:ext cx="593252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7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Tell people your plans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594044" y="2715637"/>
            <a:ext cx="111085" cy="111085"/>
          </a:xfrm>
          <a:prstGeom prst="roundRect">
            <a:avLst>
              <a:gd name="adj" fmla="val 411577"/>
            </a:avLst>
          </a:prstGeom>
          <a:solidFill>
            <a:srgbClr val="2D2E34"/>
          </a:solidFill>
          <a:ln/>
        </p:spPr>
      </p:sp>
      <p:sp>
        <p:nvSpPr>
          <p:cNvPr id="7" name="Text 4"/>
          <p:cNvSpPr/>
          <p:nvPr/>
        </p:nvSpPr>
        <p:spPr>
          <a:xfrm>
            <a:off x="7927419" y="2604492"/>
            <a:ext cx="593252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7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Reach out regularly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594044" y="3493591"/>
            <a:ext cx="111085" cy="111085"/>
          </a:xfrm>
          <a:prstGeom prst="roundRect">
            <a:avLst>
              <a:gd name="adj" fmla="val 411577"/>
            </a:avLst>
          </a:prstGeom>
          <a:solidFill>
            <a:srgbClr val="2D2E34"/>
          </a:solidFill>
          <a:ln/>
        </p:spPr>
      </p:sp>
      <p:sp>
        <p:nvSpPr>
          <p:cNvPr id="9" name="Text 6"/>
          <p:cNvSpPr/>
          <p:nvPr/>
        </p:nvSpPr>
        <p:spPr>
          <a:xfrm>
            <a:off x="7927419" y="3382447"/>
            <a:ext cx="593252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7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Give support to get support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594044" y="4271546"/>
            <a:ext cx="111085" cy="111085"/>
          </a:xfrm>
          <a:prstGeom prst="roundRect">
            <a:avLst>
              <a:gd name="adj" fmla="val 411577"/>
            </a:avLst>
          </a:prstGeom>
          <a:solidFill>
            <a:srgbClr val="2D2E34"/>
          </a:solidFill>
          <a:ln/>
        </p:spPr>
      </p:sp>
      <p:sp>
        <p:nvSpPr>
          <p:cNvPr id="11" name="Text 8"/>
          <p:cNvSpPr/>
          <p:nvPr/>
        </p:nvSpPr>
        <p:spPr>
          <a:xfrm>
            <a:off x="7927419" y="4160401"/>
            <a:ext cx="593252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7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Find your community and USE IT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594044" y="4743807"/>
            <a:ext cx="6265902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594044" y="5277207"/>
            <a:ext cx="6265902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7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(It's NOT getting the new certification, taking the latest class, or buying the perfect gadget)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695920"/>
            <a:ext cx="7416403" cy="1402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When You </a:t>
            </a:r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2D2E34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Fall</a:t>
            </a:r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(and you will)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50198" y="2468642"/>
            <a:ext cx="74164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00"/>
              </a:lnSpc>
              <a:buSzPct val="100000"/>
              <a:buFont typeface="+mj-lt"/>
              <a:buAutoNum type="arabicPeriod" startAt="1"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Take 1-2 days max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350198" y="2925128"/>
            <a:ext cx="74164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00"/>
              </a:lnSpc>
              <a:buSzPct val="100000"/>
              <a:buFont typeface="+mj-lt"/>
              <a:buAutoNum type="arabicPeriod" startAt="2"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Then get back to it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350198" y="3381613"/>
            <a:ext cx="74164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2900"/>
              </a:lnSpc>
              <a:buSzPct val="100000"/>
              <a:buFont typeface="+mj-lt"/>
              <a:buAutoNum type="arabicPeriod" startAt="1"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Take a deep breath and go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350198" y="3838099"/>
            <a:ext cx="74164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lvl="1" marL="685800" indent="-342900">
              <a:lnSpc>
                <a:spcPts val="2900"/>
              </a:lnSpc>
              <a:buSzPct val="100000"/>
              <a:buFont typeface="+mj-lt"/>
              <a:buAutoNum type="arabicPeriod" startAt="2"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Count down from 5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6350198" y="4294584"/>
            <a:ext cx="74164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00"/>
              </a:lnSpc>
              <a:buSzPct val="100000"/>
              <a:buFont typeface="+mj-lt"/>
              <a:buAutoNum type="arabicPeriod" startAt="3"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Rewire your brain through consistency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720364" y="5220057"/>
            <a:ext cx="7046238" cy="1388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Success is like melting an ice cube in a large room. It takes a lot of heat, but you won't see results right away.</a:t>
            </a:r>
            <a:endParaRPr lang="en-US" sz="2400" dirty="0"/>
          </a:p>
        </p:txBody>
      </p:sp>
      <p:sp>
        <p:nvSpPr>
          <p:cNvPr id="10" name="Shape 7"/>
          <p:cNvSpPr/>
          <p:nvPr/>
        </p:nvSpPr>
        <p:spPr>
          <a:xfrm>
            <a:off x="6350198" y="4942403"/>
            <a:ext cx="30480" cy="1943338"/>
          </a:xfrm>
          <a:prstGeom prst="rect">
            <a:avLst/>
          </a:prstGeom>
          <a:solidFill>
            <a:srgbClr val="2D2E34"/>
          </a:solidFill>
          <a:ln/>
        </p:spPr>
      </p:sp>
      <p:sp>
        <p:nvSpPr>
          <p:cNvPr id="11" name="Text 8"/>
          <p:cNvSpPr/>
          <p:nvPr/>
        </p:nvSpPr>
        <p:spPr>
          <a:xfrm>
            <a:off x="6350198" y="7163395"/>
            <a:ext cx="74164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People quit before the cube melts.</a:t>
            </a:r>
            <a:endParaRPr lang="en-US" sz="1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942862"/>
            <a:ext cx="7417475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Embrace Your "Impostor"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63798" y="3137773"/>
            <a:ext cx="4136350" cy="1853208"/>
          </a:xfrm>
          <a:prstGeom prst="roundRect">
            <a:avLst>
              <a:gd name="adj" fmla="val 199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284" y="3020258"/>
            <a:ext cx="296108" cy="296108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555" y="4812387"/>
            <a:ext cx="296108" cy="29610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64444" y="3538418"/>
            <a:ext cx="3335060" cy="1051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"Yes, you're an impostor. It won't last. Enjoy it!"</a:t>
            </a:r>
            <a:endParaRPr lang="en-US" sz="2200" dirty="0"/>
          </a:p>
        </p:txBody>
      </p:sp>
      <p:sp>
        <p:nvSpPr>
          <p:cNvPr id="7" name="Shape 3"/>
          <p:cNvSpPr/>
          <p:nvPr/>
        </p:nvSpPr>
        <p:spPr>
          <a:xfrm>
            <a:off x="5246965" y="3137773"/>
            <a:ext cx="4136350" cy="1853208"/>
          </a:xfrm>
          <a:prstGeom prst="roundRect">
            <a:avLst>
              <a:gd name="adj" fmla="val 199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451" y="3020258"/>
            <a:ext cx="296108" cy="296108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722" y="4812387"/>
            <a:ext cx="296108" cy="29610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647611" y="3538418"/>
            <a:ext cx="3335060" cy="1051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"Are you calling your customers dumb? They chose YOU!"</a:t>
            </a:r>
            <a:endParaRPr lang="en-US" sz="2200" dirty="0"/>
          </a:p>
        </p:txBody>
      </p:sp>
      <p:sp>
        <p:nvSpPr>
          <p:cNvPr id="11" name="Shape 5"/>
          <p:cNvSpPr/>
          <p:nvPr/>
        </p:nvSpPr>
        <p:spPr>
          <a:xfrm>
            <a:off x="9630132" y="3137773"/>
            <a:ext cx="4136350" cy="1853208"/>
          </a:xfrm>
          <a:prstGeom prst="roundRect">
            <a:avLst>
              <a:gd name="adj" fmla="val 199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618" y="3020258"/>
            <a:ext cx="296108" cy="296108"/>
          </a:xfrm>
          <a:prstGeom prst="rect">
            <a:avLst/>
          </a:prstGeom>
        </p:spPr>
      </p:pic>
      <p:pic>
        <p:nvPicPr>
          <p:cNvPr id="13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7889" y="4812387"/>
            <a:ext cx="296108" cy="296108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10030778" y="3538418"/>
            <a:ext cx="3335060" cy="1051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"EVERYONE feels it. You're not special in your doubt."</a:t>
            </a:r>
            <a:endParaRPr lang="en-US" sz="2200" dirty="0"/>
          </a:p>
        </p:txBody>
      </p:sp>
      <p:sp>
        <p:nvSpPr>
          <p:cNvPr id="15" name="Text 7"/>
          <p:cNvSpPr/>
          <p:nvPr/>
        </p:nvSpPr>
        <p:spPr>
          <a:xfrm>
            <a:off x="863798" y="5268635"/>
            <a:ext cx="129028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There is no other YOU out there. Your customers are not fools.</a:t>
            </a:r>
            <a:endParaRPr lang="en-US" sz="1900" dirty="0"/>
          </a:p>
        </p:txBody>
      </p:sp>
      <p:sp>
        <p:nvSpPr>
          <p:cNvPr id="16" name="Text 8"/>
          <p:cNvSpPr/>
          <p:nvPr/>
        </p:nvSpPr>
        <p:spPr>
          <a:xfrm>
            <a:off x="863798" y="5916454"/>
            <a:ext cx="129028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Now let's fix this so you can do all the exciting things you came for...</a:t>
            </a:r>
            <a:endParaRPr lang="en-US" sz="1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2897862"/>
            <a:ext cx="7831336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Sustainable Success Tricks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665923" y="4092773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MOTIVATED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1665923" y="4591407"/>
            <a:ext cx="3293150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Your "Why" - make it strong &amp; tell everyone!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6069687" y="4092773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FOCUSED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6069687" y="4591407"/>
            <a:ext cx="3293150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Know your goals. Publicize them widely.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10473452" y="4092773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RESILIENT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473452" y="4591407"/>
            <a:ext cx="3293150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Working through hard stuff makes you great.</a:t>
            </a:r>
            <a:endParaRPr lang="en-US" sz="1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9383" y="612338"/>
            <a:ext cx="6750248" cy="6325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You Have What You Need</a:t>
            </a:r>
            <a:endParaRPr lang="en-US" sz="3950" dirty="0"/>
          </a:p>
        </p:txBody>
      </p:sp>
      <p:sp>
        <p:nvSpPr>
          <p:cNvPr id="3" name="Text 1"/>
          <p:cNvSpPr/>
          <p:nvPr/>
        </p:nvSpPr>
        <p:spPr>
          <a:xfrm>
            <a:off x="779383" y="1779270"/>
            <a:ext cx="7625596" cy="667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7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Entrepreneurship isn't just strategy and networking—it's overcoming mental barriers that block execution.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79383" y="2647593"/>
            <a:ext cx="7625596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7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Success requires: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79383" y="3181945"/>
            <a:ext cx="7625596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7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Patience with yourself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79383" y="3593783"/>
            <a:ext cx="7625596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7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Clear destination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79383" y="4005620"/>
            <a:ext cx="7625596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7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Shared journey</a:t>
            </a:r>
            <a:endParaRPr lang="en-US" sz="175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6000" y="1829395"/>
            <a:ext cx="4902518" cy="490251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79383" y="7316391"/>
            <a:ext cx="6984802" cy="873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6850"/>
              </a:lnSpc>
              <a:buNone/>
            </a:pPr>
            <a:r>
              <a:rPr lang="en-US" sz="54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You've </a:t>
            </a:r>
            <a:pPr algn="l" indent="0" marL="0">
              <a:lnSpc>
                <a:spcPts val="6850"/>
              </a:lnSpc>
              <a:buNone/>
            </a:pPr>
            <a:r>
              <a:rPr lang="en-US" sz="5450" b="1" dirty="0">
                <a:solidFill>
                  <a:srgbClr val="2D2E34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got</a:t>
            </a:r>
            <a:pPr algn="l" indent="0" marL="0">
              <a:lnSpc>
                <a:spcPts val="6850"/>
              </a:lnSpc>
              <a:buNone/>
            </a:pPr>
            <a:r>
              <a:rPr lang="en-US" sz="54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this.</a:t>
            </a:r>
            <a:endParaRPr lang="en-US" sz="5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2715220"/>
            <a:ext cx="5609749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The Battle Plan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63798" y="3910132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4" name="Text 2"/>
          <p:cNvSpPr/>
          <p:nvPr/>
        </p:nvSpPr>
        <p:spPr>
          <a:xfrm>
            <a:off x="973217" y="3977461"/>
            <a:ext cx="336471" cy="420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665923" y="3994904"/>
            <a:ext cx="3697843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Your brain's current state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7469386" y="3910132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7" name="Text 5"/>
          <p:cNvSpPr/>
          <p:nvPr/>
        </p:nvSpPr>
        <p:spPr>
          <a:xfrm>
            <a:off x="7578804" y="3977461"/>
            <a:ext cx="336471" cy="420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650" dirty="0"/>
          </a:p>
        </p:txBody>
      </p:sp>
      <p:sp>
        <p:nvSpPr>
          <p:cNvPr id="8" name="Text 6"/>
          <p:cNvSpPr/>
          <p:nvPr/>
        </p:nvSpPr>
        <p:spPr>
          <a:xfrm>
            <a:off x="8271510" y="3994904"/>
            <a:ext cx="441150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What your brain WANTS to do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863798" y="4959072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0" name="Text 8"/>
          <p:cNvSpPr/>
          <p:nvPr/>
        </p:nvSpPr>
        <p:spPr>
          <a:xfrm>
            <a:off x="973217" y="5026402"/>
            <a:ext cx="336471" cy="420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2650" dirty="0"/>
          </a:p>
        </p:txBody>
      </p:sp>
      <p:sp>
        <p:nvSpPr>
          <p:cNvPr id="11" name="Text 9"/>
          <p:cNvSpPr/>
          <p:nvPr/>
        </p:nvSpPr>
        <p:spPr>
          <a:xfrm>
            <a:off x="1665923" y="5043845"/>
            <a:ext cx="4767262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What YOU want your brain to do</a:t>
            </a:r>
            <a:endParaRPr lang="en-US" sz="2200" dirty="0"/>
          </a:p>
        </p:txBody>
      </p:sp>
      <p:sp>
        <p:nvSpPr>
          <p:cNvPr id="12" name="Shape 10"/>
          <p:cNvSpPr/>
          <p:nvPr/>
        </p:nvSpPr>
        <p:spPr>
          <a:xfrm>
            <a:off x="7469386" y="4959072"/>
            <a:ext cx="555308" cy="5553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3" name="Text 11"/>
          <p:cNvSpPr/>
          <p:nvPr/>
        </p:nvSpPr>
        <p:spPr>
          <a:xfrm>
            <a:off x="7578804" y="5026402"/>
            <a:ext cx="336471" cy="420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</a:t>
            </a:r>
            <a:endParaRPr lang="en-US" sz="2650" dirty="0"/>
          </a:p>
        </p:txBody>
      </p:sp>
      <p:sp>
        <p:nvSpPr>
          <p:cNvPr id="14" name="Text 12"/>
          <p:cNvSpPr/>
          <p:nvPr/>
        </p:nvSpPr>
        <p:spPr>
          <a:xfrm>
            <a:off x="8271510" y="5043845"/>
            <a:ext cx="3242786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How to win this battle</a:t>
            </a:r>
            <a:endParaRPr lang="en-US" sz="2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2724" y="662226"/>
            <a:ext cx="6540460" cy="684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Why We're </a:t>
            </a:r>
            <a:pPr algn="l" indent="0" marL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2D2E34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Really</a:t>
            </a:r>
            <a:pPr algn="l" indent="0" marL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Here</a:t>
            </a:r>
            <a:endParaRPr lang="en-US" sz="4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724" y="1978343"/>
            <a:ext cx="4825484" cy="482548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63283" y="1978343"/>
            <a:ext cx="7531894" cy="884396"/>
          </a:xfrm>
          <a:prstGeom prst="roundRect">
            <a:avLst>
              <a:gd name="adj" fmla="val 16543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32803" y="1978343"/>
            <a:ext cx="121920" cy="884396"/>
          </a:xfrm>
          <a:prstGeom prst="roundRect">
            <a:avLst>
              <a:gd name="adj" fmla="val 29627"/>
            </a:avLst>
          </a:prstGeom>
          <a:solidFill>
            <a:srgbClr val="2D2E34"/>
          </a:solidFill>
          <a:ln/>
        </p:spPr>
      </p:sp>
      <p:sp>
        <p:nvSpPr>
          <p:cNvPr id="6" name="Text 3"/>
          <p:cNvSpPr/>
          <p:nvPr/>
        </p:nvSpPr>
        <p:spPr>
          <a:xfrm>
            <a:off x="6625947" y="2249567"/>
            <a:ext cx="2736413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Networking </a:t>
            </a:r>
            <a:endParaRPr lang="en-US" sz="2150" dirty="0"/>
          </a:p>
        </p:txBody>
      </p:sp>
      <p:sp>
        <p:nvSpPr>
          <p:cNvPr id="7" name="Shape 4"/>
          <p:cNvSpPr/>
          <p:nvPr/>
        </p:nvSpPr>
        <p:spPr>
          <a:xfrm>
            <a:off x="6263283" y="3103483"/>
            <a:ext cx="7531894" cy="884396"/>
          </a:xfrm>
          <a:prstGeom prst="roundRect">
            <a:avLst>
              <a:gd name="adj" fmla="val 16543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6232803" y="3103483"/>
            <a:ext cx="121920" cy="884396"/>
          </a:xfrm>
          <a:prstGeom prst="roundRect">
            <a:avLst>
              <a:gd name="adj" fmla="val 29627"/>
            </a:avLst>
          </a:prstGeom>
          <a:solidFill>
            <a:srgbClr val="2D2E34"/>
          </a:solidFill>
          <a:ln/>
        </p:spPr>
      </p:sp>
      <p:sp>
        <p:nvSpPr>
          <p:cNvPr id="9" name="Text 6"/>
          <p:cNvSpPr/>
          <p:nvPr/>
        </p:nvSpPr>
        <p:spPr>
          <a:xfrm>
            <a:off x="6625947" y="3374708"/>
            <a:ext cx="3656528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Chase trends &amp; strategies</a:t>
            </a:r>
            <a:endParaRPr lang="en-US" sz="2150" dirty="0"/>
          </a:p>
        </p:txBody>
      </p:sp>
      <p:sp>
        <p:nvSpPr>
          <p:cNvPr id="10" name="Shape 7"/>
          <p:cNvSpPr/>
          <p:nvPr/>
        </p:nvSpPr>
        <p:spPr>
          <a:xfrm>
            <a:off x="6263283" y="4228624"/>
            <a:ext cx="7531894" cy="884396"/>
          </a:xfrm>
          <a:prstGeom prst="roundRect">
            <a:avLst>
              <a:gd name="adj" fmla="val 16543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6232803" y="4228624"/>
            <a:ext cx="121920" cy="884396"/>
          </a:xfrm>
          <a:prstGeom prst="roundRect">
            <a:avLst>
              <a:gd name="adj" fmla="val 29627"/>
            </a:avLst>
          </a:prstGeom>
          <a:solidFill>
            <a:srgbClr val="2D2E34"/>
          </a:solidFill>
          <a:ln/>
        </p:spPr>
      </p:sp>
      <p:sp>
        <p:nvSpPr>
          <p:cNvPr id="12" name="Text 9"/>
          <p:cNvSpPr/>
          <p:nvPr/>
        </p:nvSpPr>
        <p:spPr>
          <a:xfrm>
            <a:off x="6625947" y="4499848"/>
            <a:ext cx="3707130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Get that motivation boost</a:t>
            </a:r>
            <a:endParaRPr lang="en-US" sz="2150" dirty="0"/>
          </a:p>
        </p:txBody>
      </p:sp>
      <p:sp>
        <p:nvSpPr>
          <p:cNvPr id="13" name="Shape 10"/>
          <p:cNvSpPr/>
          <p:nvPr/>
        </p:nvSpPr>
        <p:spPr>
          <a:xfrm>
            <a:off x="6263283" y="5353764"/>
            <a:ext cx="7531894" cy="884396"/>
          </a:xfrm>
          <a:prstGeom prst="roundRect">
            <a:avLst>
              <a:gd name="adj" fmla="val 16543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6232803" y="5353764"/>
            <a:ext cx="121920" cy="884396"/>
          </a:xfrm>
          <a:prstGeom prst="roundRect">
            <a:avLst>
              <a:gd name="adj" fmla="val 29627"/>
            </a:avLst>
          </a:prstGeom>
          <a:solidFill>
            <a:srgbClr val="2D2E34"/>
          </a:solidFill>
          <a:ln/>
        </p:spPr>
      </p:sp>
      <p:sp>
        <p:nvSpPr>
          <p:cNvPr id="15" name="Text 12"/>
          <p:cNvSpPr/>
          <p:nvPr/>
        </p:nvSpPr>
        <p:spPr>
          <a:xfrm>
            <a:off x="6625947" y="5624989"/>
            <a:ext cx="3962162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Start exciting new ventures</a:t>
            </a:r>
            <a:endParaRPr lang="en-US" sz="2150" dirty="0"/>
          </a:p>
        </p:txBody>
      </p:sp>
      <p:sp>
        <p:nvSpPr>
          <p:cNvPr id="16" name="Text 13"/>
          <p:cNvSpPr/>
          <p:nvPr/>
        </p:nvSpPr>
        <p:spPr>
          <a:xfrm>
            <a:off x="842724" y="7345561"/>
            <a:ext cx="12944951" cy="361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You're already ahead - the faint of heart don't show up!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6293" y="642580"/>
            <a:ext cx="7610118" cy="662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We've </a:t>
            </a:r>
            <a:pPr algn="l" indent="0" marL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2D2E34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All</a:t>
            </a:r>
            <a:pPr algn="l" indent="0" marL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Been Here Before</a:t>
            </a:r>
            <a:endParaRPr lang="en-US" sz="4150" dirty="0"/>
          </a:p>
        </p:txBody>
      </p:sp>
      <p:sp>
        <p:nvSpPr>
          <p:cNvPr id="3" name="Shape 1"/>
          <p:cNvSpPr/>
          <p:nvPr/>
        </p:nvSpPr>
        <p:spPr>
          <a:xfrm>
            <a:off x="7299960" y="1771531"/>
            <a:ext cx="30480" cy="4551164"/>
          </a:xfrm>
          <a:prstGeom prst="roundRect">
            <a:avLst>
              <a:gd name="adj" fmla="val 114777"/>
            </a:avLst>
          </a:prstGeom>
          <a:solidFill>
            <a:srgbClr val="D8D4D4"/>
          </a:solidFill>
          <a:ln/>
        </p:spPr>
      </p:sp>
      <p:sp>
        <p:nvSpPr>
          <p:cNvPr id="4" name="Shape 2"/>
          <p:cNvSpPr/>
          <p:nvPr/>
        </p:nvSpPr>
        <p:spPr>
          <a:xfrm>
            <a:off x="6383715" y="2018586"/>
            <a:ext cx="699611" cy="30480"/>
          </a:xfrm>
          <a:prstGeom prst="roundRect">
            <a:avLst>
              <a:gd name="adj" fmla="val 114777"/>
            </a:avLst>
          </a:prstGeom>
          <a:solidFill>
            <a:srgbClr val="D8D4D4"/>
          </a:solidFill>
          <a:ln/>
        </p:spPr>
      </p:sp>
      <p:sp>
        <p:nvSpPr>
          <p:cNvPr id="5" name="Shape 3"/>
          <p:cNvSpPr/>
          <p:nvPr/>
        </p:nvSpPr>
        <p:spPr>
          <a:xfrm>
            <a:off x="7052846" y="1771531"/>
            <a:ext cx="524708" cy="5247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6" name="Text 4"/>
          <p:cNvSpPr/>
          <p:nvPr/>
        </p:nvSpPr>
        <p:spPr>
          <a:xfrm>
            <a:off x="7156132" y="1835110"/>
            <a:ext cx="318016" cy="397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500" dirty="0"/>
          </a:p>
        </p:txBody>
      </p:sp>
      <p:sp>
        <p:nvSpPr>
          <p:cNvPr id="7" name="Text 5"/>
          <p:cNvSpPr/>
          <p:nvPr/>
        </p:nvSpPr>
        <p:spPr>
          <a:xfrm>
            <a:off x="3498890" y="1851660"/>
            <a:ext cx="2650212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PUMPED UP!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816293" y="2322790"/>
            <a:ext cx="5332809" cy="349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18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Amazing speakers! Great plan! We're ready!</a:t>
            </a:r>
            <a:endParaRPr lang="en-US" sz="1800" dirty="0"/>
          </a:p>
        </p:txBody>
      </p:sp>
      <p:sp>
        <p:nvSpPr>
          <p:cNvPr id="9" name="Shape 7"/>
          <p:cNvSpPr/>
          <p:nvPr/>
        </p:nvSpPr>
        <p:spPr>
          <a:xfrm>
            <a:off x="7547074" y="3417808"/>
            <a:ext cx="699611" cy="30480"/>
          </a:xfrm>
          <a:prstGeom prst="roundRect">
            <a:avLst>
              <a:gd name="adj" fmla="val 114777"/>
            </a:avLst>
          </a:prstGeom>
          <a:solidFill>
            <a:srgbClr val="D8D4D4"/>
          </a:solidFill>
          <a:ln/>
        </p:spPr>
      </p:sp>
      <p:sp>
        <p:nvSpPr>
          <p:cNvPr id="10" name="Shape 8"/>
          <p:cNvSpPr/>
          <p:nvPr/>
        </p:nvSpPr>
        <p:spPr>
          <a:xfrm>
            <a:off x="7052846" y="3170753"/>
            <a:ext cx="524708" cy="5247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1" name="Text 9"/>
          <p:cNvSpPr/>
          <p:nvPr/>
        </p:nvSpPr>
        <p:spPr>
          <a:xfrm>
            <a:off x="7156132" y="3234333"/>
            <a:ext cx="318016" cy="397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10"/>
          <p:cNvSpPr/>
          <p:nvPr/>
        </p:nvSpPr>
        <p:spPr>
          <a:xfrm>
            <a:off x="8481298" y="3250883"/>
            <a:ext cx="2650212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2-4 WEEKS</a:t>
            </a:r>
            <a:endParaRPr lang="en-US" sz="2050" dirty="0"/>
          </a:p>
        </p:txBody>
      </p:sp>
      <p:sp>
        <p:nvSpPr>
          <p:cNvPr id="13" name="Text 11"/>
          <p:cNvSpPr/>
          <p:nvPr/>
        </p:nvSpPr>
        <p:spPr>
          <a:xfrm>
            <a:off x="8481298" y="3722013"/>
            <a:ext cx="5332809" cy="349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8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Enthusiasm fading...</a:t>
            </a:r>
            <a:endParaRPr lang="en-US" sz="1800" dirty="0"/>
          </a:p>
        </p:txBody>
      </p:sp>
      <p:sp>
        <p:nvSpPr>
          <p:cNvPr id="14" name="Shape 12"/>
          <p:cNvSpPr/>
          <p:nvPr/>
        </p:nvSpPr>
        <p:spPr>
          <a:xfrm>
            <a:off x="6383715" y="4623911"/>
            <a:ext cx="699611" cy="30480"/>
          </a:xfrm>
          <a:prstGeom prst="roundRect">
            <a:avLst>
              <a:gd name="adj" fmla="val 114777"/>
            </a:avLst>
          </a:prstGeom>
          <a:solidFill>
            <a:srgbClr val="D8D4D4"/>
          </a:solidFill>
          <a:ln/>
        </p:spPr>
      </p:sp>
      <p:sp>
        <p:nvSpPr>
          <p:cNvPr id="15" name="Shape 13"/>
          <p:cNvSpPr/>
          <p:nvPr/>
        </p:nvSpPr>
        <p:spPr>
          <a:xfrm>
            <a:off x="7052846" y="4376857"/>
            <a:ext cx="524708" cy="524708"/>
          </a:xfrm>
          <a:prstGeom prst="roundRect">
            <a:avLst>
              <a:gd name="adj" fmla="val 6667"/>
            </a:avLst>
          </a:prstGeom>
          <a:solidFill>
            <a:srgbClr val="F2EEEE"/>
          </a:solidFill>
          <a:ln/>
        </p:spPr>
      </p:sp>
      <p:sp>
        <p:nvSpPr>
          <p:cNvPr id="16" name="Text 14"/>
          <p:cNvSpPr/>
          <p:nvPr/>
        </p:nvSpPr>
        <p:spPr>
          <a:xfrm>
            <a:off x="7156132" y="4440436"/>
            <a:ext cx="318016" cy="397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2500" dirty="0"/>
          </a:p>
        </p:txBody>
      </p:sp>
      <p:sp>
        <p:nvSpPr>
          <p:cNvPr id="17" name="Text 15"/>
          <p:cNvSpPr/>
          <p:nvPr/>
        </p:nvSpPr>
        <p:spPr>
          <a:xfrm>
            <a:off x="3498890" y="4456986"/>
            <a:ext cx="2650212" cy="3312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6 WEEKS</a:t>
            </a:r>
            <a:endParaRPr lang="en-US" sz="2050" dirty="0"/>
          </a:p>
        </p:txBody>
      </p:sp>
      <p:sp>
        <p:nvSpPr>
          <p:cNvPr id="18" name="Text 16"/>
          <p:cNvSpPr/>
          <p:nvPr/>
        </p:nvSpPr>
        <p:spPr>
          <a:xfrm>
            <a:off x="816293" y="4928116"/>
            <a:ext cx="5332809" cy="3498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18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Back to square one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816293" y="6672501"/>
            <a:ext cx="10991612" cy="914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7150"/>
              </a:lnSpc>
              <a:buNone/>
            </a:pPr>
            <a:r>
              <a:rPr lang="en-US" sz="57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This time is different... right?</a:t>
            </a:r>
            <a:endParaRPr lang="en-US" sz="5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1777008"/>
            <a:ext cx="7416403" cy="1402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The New Year's Resolution Crisis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50198" y="3549729"/>
            <a:ext cx="7416403" cy="2902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600"/>
              </a:lnSpc>
              <a:buNone/>
            </a:pPr>
            <a:r>
              <a:rPr lang="en-US" sz="60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This time, something's going to </a:t>
            </a:r>
            <a:pPr algn="l" indent="0" marL="0">
              <a:lnSpc>
                <a:spcPts val="7600"/>
              </a:lnSpc>
              <a:buNone/>
            </a:pPr>
            <a:r>
              <a:rPr lang="en-US" sz="6050" b="1" dirty="0">
                <a:solidFill>
                  <a:srgbClr val="2D2E34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stick</a:t>
            </a:r>
            <a:pPr algn="l" indent="0" marL="0">
              <a:lnSpc>
                <a:spcPts val="7600"/>
              </a:lnSpc>
              <a:buNone/>
            </a:pPr>
            <a:r>
              <a:rPr lang="en-US" sz="60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.</a:t>
            </a:r>
            <a:endParaRPr lang="en-US" sz="6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1300163"/>
            <a:ext cx="7416403" cy="1402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Your Brain's Hidden Agenda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63798" y="3072884"/>
            <a:ext cx="987266" cy="1480899"/>
          </a:xfrm>
          <a:prstGeom prst="roundRect">
            <a:avLst>
              <a:gd name="adj" fmla="val 360023"/>
            </a:avLst>
          </a:prstGeom>
          <a:solidFill>
            <a:srgbClr val="F2EEEE"/>
          </a:solidFill>
          <a:ln/>
        </p:spPr>
      </p:sp>
      <p:sp>
        <p:nvSpPr>
          <p:cNvPr id="5" name="Text 2"/>
          <p:cNvSpPr/>
          <p:nvPr/>
        </p:nvSpPr>
        <p:spPr>
          <a:xfrm>
            <a:off x="1172289" y="3581876"/>
            <a:ext cx="370165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900" dirty="0"/>
          </a:p>
        </p:txBody>
      </p:sp>
      <p:sp>
        <p:nvSpPr>
          <p:cNvPr id="6" name="Text 3"/>
          <p:cNvSpPr/>
          <p:nvPr/>
        </p:nvSpPr>
        <p:spPr>
          <a:xfrm>
            <a:off x="2097881" y="3319701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LAZY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2097881" y="3818334"/>
            <a:ext cx="6182320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Prefers status quo. Less effort = better.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863798" y="4800600"/>
            <a:ext cx="987266" cy="1480899"/>
          </a:xfrm>
          <a:prstGeom prst="roundRect">
            <a:avLst>
              <a:gd name="adj" fmla="val 360023"/>
            </a:avLst>
          </a:prstGeom>
          <a:solidFill>
            <a:srgbClr val="F2EEEE"/>
          </a:solidFill>
          <a:ln/>
        </p:spPr>
      </p:sp>
      <p:sp>
        <p:nvSpPr>
          <p:cNvPr id="9" name="Text 6"/>
          <p:cNvSpPr/>
          <p:nvPr/>
        </p:nvSpPr>
        <p:spPr>
          <a:xfrm>
            <a:off x="1172289" y="5309592"/>
            <a:ext cx="370165" cy="462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900" dirty="0"/>
          </a:p>
        </p:txBody>
      </p:sp>
      <p:sp>
        <p:nvSpPr>
          <p:cNvPr id="10" name="Text 7"/>
          <p:cNvSpPr/>
          <p:nvPr/>
        </p:nvSpPr>
        <p:spPr>
          <a:xfrm>
            <a:off x="2097881" y="5047417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PROTECTIVE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2097881" y="5546050"/>
            <a:ext cx="6182320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Perceives change as danger. Keeps you "safe."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863798" y="6559153"/>
            <a:ext cx="7416403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This is what you're fighting every single day.</a:t>
            </a:r>
            <a:endParaRPr lang="en-US" sz="1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2361486"/>
            <a:ext cx="6194703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The Sabotage Toolkit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63798" y="3556397"/>
            <a:ext cx="4136350" cy="2311718"/>
          </a:xfrm>
          <a:prstGeom prst="roundRect">
            <a:avLst>
              <a:gd name="adj" fmla="val 1602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141095" y="3833693"/>
            <a:ext cx="2916079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Imposter Syndrome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141095" y="4332327"/>
            <a:ext cx="3581757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70% of business owners feel it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141095" y="4850487"/>
            <a:ext cx="3581757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"What I do is easy. Anyone could do it."</a:t>
            </a:r>
            <a:endParaRPr lang="en-US" sz="1900" dirty="0"/>
          </a:p>
        </p:txBody>
      </p:sp>
      <p:sp>
        <p:nvSpPr>
          <p:cNvPr id="7" name="Shape 5"/>
          <p:cNvSpPr/>
          <p:nvPr/>
        </p:nvSpPr>
        <p:spPr>
          <a:xfrm>
            <a:off x="5246965" y="3556397"/>
            <a:ext cx="4136350" cy="2311718"/>
          </a:xfrm>
          <a:prstGeom prst="roundRect">
            <a:avLst>
              <a:gd name="adj" fmla="val 1602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524262" y="3833693"/>
            <a:ext cx="3375422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Fear of Failure/Success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524262" y="4332327"/>
            <a:ext cx="3581757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Both require energy &amp; change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5524262" y="4850487"/>
            <a:ext cx="3581757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"Why even try? Let's just stay safe."</a:t>
            </a:r>
            <a:endParaRPr lang="en-US" sz="1900" dirty="0"/>
          </a:p>
        </p:txBody>
      </p:sp>
      <p:sp>
        <p:nvSpPr>
          <p:cNvPr id="11" name="Shape 9"/>
          <p:cNvSpPr/>
          <p:nvPr/>
        </p:nvSpPr>
        <p:spPr>
          <a:xfrm>
            <a:off x="9630132" y="3556397"/>
            <a:ext cx="4136350" cy="2311718"/>
          </a:xfrm>
          <a:prstGeom prst="roundRect">
            <a:avLst>
              <a:gd name="adj" fmla="val 1602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907429" y="3833693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Perfectionism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9907429" y="4332327"/>
            <a:ext cx="3581757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ultimate avoidance tactic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9907429" y="4850487"/>
            <a:ext cx="3581757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"If it can't be perfect, why start?"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259324"/>
            <a:ext cx="5609749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Habit &gt; Willpower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82140" y="2871192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Safe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63798" y="3369826"/>
            <a:ext cx="3823216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Your brain doesn't fight established routines</a:t>
            </a:r>
            <a:endParaRPr lang="en-US" sz="19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7180" y="2454235"/>
            <a:ext cx="4515922" cy="4515922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775" y="3363635"/>
            <a:ext cx="369213" cy="46160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3267" y="2871192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Low Energy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3267" y="3369826"/>
            <a:ext cx="3823335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Requires minimal mental effort to maintain</a:t>
            </a:r>
            <a:endParaRPr lang="en-US" sz="1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180" y="2454235"/>
            <a:ext cx="4515922" cy="4515922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055" y="3363635"/>
            <a:ext cx="369213" cy="46160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3267" y="5314236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Add, Don't Create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43267" y="5812869"/>
            <a:ext cx="3823335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Build on existing patterns, don't overhaul</a:t>
            </a:r>
            <a:endParaRPr lang="en-US" sz="19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180" y="2454235"/>
            <a:ext cx="4515922" cy="4515922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8055" y="5598914"/>
            <a:ext cx="369213" cy="46160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82140" y="5314236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Start Small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63798" y="5812869"/>
            <a:ext cx="3823216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One or two regular actions, build over time</a:t>
            </a:r>
            <a:endParaRPr lang="en-US" sz="190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180" y="2454235"/>
            <a:ext cx="4515922" cy="4515922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2775" y="5598914"/>
            <a:ext cx="369213" cy="4616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015127"/>
            <a:ext cx="5609749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Willpower Is </a:t>
            </a:r>
            <a:pPr algn="l" indent="0" marL="0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2D2E34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Finite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63798" y="1963222"/>
            <a:ext cx="7500699" cy="462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It's exhaustible. Once depleted, it's gone.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863798" y="2703552"/>
            <a:ext cx="7500699" cy="1029295"/>
          </a:xfrm>
          <a:prstGeom prst="roundRect">
            <a:avLst>
              <a:gd name="adj" fmla="val 3597"/>
            </a:avLst>
          </a:prstGeom>
          <a:solidFill>
            <a:srgbClr val="FCF2B5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0615" y="3040975"/>
            <a:ext cx="350520" cy="28039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707952" y="3012043"/>
            <a:ext cx="5509736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Relying on willpower alone = burnout</a:t>
            </a:r>
            <a:endParaRPr lang="en-US" sz="22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336" y="1045964"/>
            <a:ext cx="4799767" cy="479976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63798" y="6493550"/>
            <a:ext cx="7741444" cy="967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7600"/>
              </a:lnSpc>
              <a:buNone/>
            </a:pPr>
            <a:endParaRPr lang="en-US" sz="6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2025-08-14T13:40:39Z</dcterms:created>
  <dcterms:modified xsi:type="dcterms:W3CDTF">2025-08-14T13:40:39Z</dcterms:modified>
</cp:coreProperties>
</file>