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301" r:id="rId4"/>
    <p:sldId id="302" r:id="rId5"/>
    <p:sldId id="257" r:id="rId6"/>
    <p:sldId id="293" r:id="rId7"/>
    <p:sldId id="287" r:id="rId8"/>
    <p:sldId id="294" r:id="rId9"/>
    <p:sldId id="295" r:id="rId10"/>
    <p:sldId id="273" r:id="rId11"/>
    <p:sldId id="274" r:id="rId12"/>
    <p:sldId id="292" r:id="rId13"/>
    <p:sldId id="268" r:id="rId14"/>
    <p:sldId id="276" r:id="rId15"/>
    <p:sldId id="289" r:id="rId16"/>
    <p:sldId id="288" r:id="rId17"/>
    <p:sldId id="297" r:id="rId18"/>
    <p:sldId id="278" r:id="rId19"/>
    <p:sldId id="279" r:id="rId20"/>
    <p:sldId id="280" r:id="rId21"/>
    <p:sldId id="281" r:id="rId22"/>
    <p:sldId id="282" r:id="rId23"/>
    <p:sldId id="290" r:id="rId24"/>
    <p:sldId id="298" r:id="rId25"/>
    <p:sldId id="299" r:id="rId26"/>
    <p:sldId id="300" r:id="rId27"/>
    <p:sldId id="291" r:id="rId28"/>
    <p:sldId id="30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2" autoAdjust="0"/>
    <p:restoredTop sz="94635"/>
  </p:normalViewPr>
  <p:slideViewPr>
    <p:cSldViewPr snapToGrid="0">
      <p:cViewPr varScale="1">
        <p:scale>
          <a:sx n="110" d="100"/>
          <a:sy n="110" d="100"/>
        </p:scale>
        <p:origin x="96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890B3-9E26-A241-AF5F-DEE12A41A55F}" type="datetimeFigureOut">
              <a:rPr lang="en-US" smtClean="0"/>
              <a:t>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4AEFD-AF3D-5944-B8FD-463E6E1BBA27}" type="slidenum">
              <a:rPr lang="en-US" smtClean="0"/>
              <a:t>‹#›</a:t>
            </a:fld>
            <a:endParaRPr lang="en-US"/>
          </a:p>
        </p:txBody>
      </p:sp>
    </p:spTree>
    <p:extLst>
      <p:ext uri="{BB962C8B-B14F-4D97-AF65-F5344CB8AC3E}">
        <p14:creationId xmlns:p14="http://schemas.microsoft.com/office/powerpoint/2010/main" val="104138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chief counsel for integrated trust systems and a strategic partner and licensed agent with paragon tax advisory services. I work in the field with Paragon using the ITS system </a:t>
            </a:r>
            <a:r>
              <a:rPr lang="en-US" dirty="0" err="1"/>
              <a:t>assiting</a:t>
            </a:r>
            <a:r>
              <a:rPr lang="en-US" dirty="0"/>
              <a:t> and working closely with advisors to implement comprehensive estate planning for you their clients.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C1351A-B0AD-1E48-9BCE-46FDA7313E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chief counsel for integrated trust systems and a strategic partner and licensed agent with paragon tax advisory services. I work in the field with Paragon using the ITS system to generate qualified prospects but also servicing existing clients needs as well as working hand in hand with advisors to implement comprehensive estate planning with clients.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C1351A-B0AD-1E48-9BCE-46FDA7313E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65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chief counsel for integrated trust systems and a strategic partner and licensed agent with paragon tax advisory services. I work in the field with Paragon using the ITS system to generate qualified prospects but also servicing existing clients needs as well as working hand in hand with advisors to implement comprehensive estate planning with clients.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C1351A-B0AD-1E48-9BCE-46FDA7313E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86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8681-912C-4DF5-A770-8867C209A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0C3390-F4A7-4011-B7CC-D8195C83B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4EDE1-072C-47E2-A949-919193781696}"/>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E9EA4A22-A1D8-4AAD-90C3-4F32A367B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8FA14-08F7-437D-B9FF-2461E9A3FF29}"/>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35245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FD5A-C2CB-4B3C-9256-6C0969835A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C02213-623E-448C-9E1F-F2BD37F8C3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C4977-BEBD-4890-B276-29D8F4034210}"/>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976B80FD-F330-4D9C-B3FD-451690EAF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143BB-12FE-4AD3-A899-7D66C2E03106}"/>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197581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B9771-B1FE-43D6-988A-976E551FF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131992-C140-4F2C-A0B4-1DE37F869C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FB698-1557-4076-B972-3802D002C377}"/>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94FAA6F2-FF6A-48B4-A6B1-C7C1A7146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806FC-5F70-4F0E-9808-F5B4BC2767D9}"/>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830753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5DBEF05-EFB0-C749-87C9-CF748363D46A}" type="datetimeFigureOut">
              <a:rPr lang="en-US" smtClean="0"/>
              <a:t>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21386538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DBEF05-EFB0-C749-87C9-CF748363D46A}" type="datetimeFigureOut">
              <a:rPr lang="en-US" smtClean="0"/>
              <a:t>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2122897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5DBEF05-EFB0-C749-87C9-CF748363D46A}" type="datetimeFigureOut">
              <a:rPr lang="en-US" smtClean="0"/>
              <a:t>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121434667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5DBEF05-EFB0-C749-87C9-CF748363D46A}" type="datetimeFigureOut">
              <a:rPr lang="en-US" smtClean="0"/>
              <a:t>1/12/20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250232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5DBEF05-EFB0-C749-87C9-CF748363D46A}" type="datetimeFigureOut">
              <a:rPr lang="en-US" smtClean="0"/>
              <a:t>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32261-6A69-EC45-9605-80B41CCF79F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085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DBEF05-EFB0-C749-87C9-CF748363D46A}" type="datetimeFigureOut">
              <a:rPr lang="en-US" smtClean="0"/>
              <a:t>1/12/20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2966444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DBEF05-EFB0-C749-87C9-CF748363D46A}" type="datetimeFigureOut">
              <a:rPr lang="en-US" smtClean="0"/>
              <a:t>1/12/20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151551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DBEF05-EFB0-C749-87C9-CF748363D46A}" type="datetimeFigureOut">
              <a:rPr lang="en-US" smtClean="0"/>
              <a:t>1/12/20</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162572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267C-539D-4114-8555-F992FD4BE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E9D10-FE49-4554-991F-F2821C37F8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CE191-CFD6-4F96-987E-571131F17A07}"/>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B525D94A-6318-4D33-8D10-F67083AE4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5D7AE-6AAD-4608-8BEE-A3B84D1C721D}"/>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362367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85DBEF05-EFB0-C749-87C9-CF748363D46A}" type="datetimeFigureOut">
              <a:rPr lang="en-US" smtClean="0"/>
              <a:t>1/12/20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1641792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DBEF05-EFB0-C749-87C9-CF748363D46A}"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121000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DBEF05-EFB0-C749-87C9-CF748363D46A}"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32261-6A69-EC45-9605-80B41CCF79F1}" type="slidenum">
              <a:rPr lang="en-US" smtClean="0"/>
              <a:t>‹#›</a:t>
            </a:fld>
            <a:endParaRPr lang="en-US"/>
          </a:p>
        </p:txBody>
      </p:sp>
    </p:spTree>
    <p:extLst>
      <p:ext uri="{BB962C8B-B14F-4D97-AF65-F5344CB8AC3E}">
        <p14:creationId xmlns:p14="http://schemas.microsoft.com/office/powerpoint/2010/main" val="252618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6773-111E-4EDE-8FDC-AD79DCEB96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98965E-DC0A-4AF6-81D2-903A745812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DBAD5B-5882-41B1-A876-29F1485B5FF4}"/>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101F63A7-F428-434A-BC2C-80EBD417F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BC9D3-C360-4E6A-8188-581690A25321}"/>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388519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65EC-5E02-4D0E-9542-1769D5D38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814BE-5BE6-4DAB-90E1-40C65141BF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3DE59-7936-40A3-86ED-75C3566F98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54055-4C9C-4FE2-9C9D-40A0F0AA5B2E}"/>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6" name="Footer Placeholder 5">
            <a:extLst>
              <a:ext uri="{FF2B5EF4-FFF2-40B4-BE49-F238E27FC236}">
                <a16:creationId xmlns:a16="http://schemas.microsoft.com/office/drawing/2014/main" id="{93263FA8-C1E3-44A0-8E8D-17C4554AB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A216E-F974-40FB-BFCF-20ECD8C65CBE}"/>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1486928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4A96-C95D-4F85-BBB7-5B02321FC4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D90917-3994-49F5-8626-F89BA2D7C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268833-3DB6-4079-940E-5DA582B9EC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3F4921-0B06-4A3F-90F4-BB56C9052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0F9533-B0CC-4AFB-8653-C32FF605A4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6AF1D-774F-4FDE-ABEF-5F32133737F1}"/>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8" name="Footer Placeholder 7">
            <a:extLst>
              <a:ext uri="{FF2B5EF4-FFF2-40B4-BE49-F238E27FC236}">
                <a16:creationId xmlns:a16="http://schemas.microsoft.com/office/drawing/2014/main" id="{9A634691-29AC-4140-BBDB-DCE538C283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7B3C4-84C0-4737-BDA1-BC9F6AB5D5F9}"/>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71544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2008-C4F1-428E-BEC6-81D09433A7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3B390-9253-4003-90D9-86C67D69ECD3}"/>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4" name="Footer Placeholder 3">
            <a:extLst>
              <a:ext uri="{FF2B5EF4-FFF2-40B4-BE49-F238E27FC236}">
                <a16:creationId xmlns:a16="http://schemas.microsoft.com/office/drawing/2014/main" id="{7B04511D-01B3-4A6B-9BBA-6FF7A11084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8F6BA9-378F-4319-85F9-7175265A3C46}"/>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100097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9D3A6-3508-44D8-BC7E-F6079920429B}"/>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3" name="Footer Placeholder 2">
            <a:extLst>
              <a:ext uri="{FF2B5EF4-FFF2-40B4-BE49-F238E27FC236}">
                <a16:creationId xmlns:a16="http://schemas.microsoft.com/office/drawing/2014/main" id="{23611E86-B1D0-41C6-80D6-46DE411B83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C9F8D3-D686-4226-A434-CB94BEA6372C}"/>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286936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FCFE-07C3-4A1F-A707-179177CA7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3E1B7-550D-40BD-AA9B-5BE1DEFEB4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A88765-69FF-46ED-9DCB-EF297BBBB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FEA8C8-3AE2-4037-ACB8-187CC2B383DD}"/>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6" name="Footer Placeholder 5">
            <a:extLst>
              <a:ext uri="{FF2B5EF4-FFF2-40B4-BE49-F238E27FC236}">
                <a16:creationId xmlns:a16="http://schemas.microsoft.com/office/drawing/2014/main" id="{86A3056F-E3F0-4002-A220-140E177DA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7940D-2CF8-4A5D-9CBA-DB145EB7AB6F}"/>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177998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0361-FB4C-4B12-A1A6-99EA625D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CBACF-8BAB-4C7F-9BEC-EC0BD1C45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796DBF-0D40-46AB-AD25-ECC0E2DD9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8589E-047D-4600-8FA4-4795F022F798}"/>
              </a:ext>
            </a:extLst>
          </p:cNvPr>
          <p:cNvSpPr>
            <a:spLocks noGrp="1"/>
          </p:cNvSpPr>
          <p:nvPr>
            <p:ph type="dt" sz="half" idx="10"/>
          </p:nvPr>
        </p:nvSpPr>
        <p:spPr/>
        <p:txBody>
          <a:bodyPr/>
          <a:lstStyle/>
          <a:p>
            <a:fld id="{509E8C38-F9E6-48C4-BE16-AF59F35FC4E3}" type="datetimeFigureOut">
              <a:rPr lang="en-US" smtClean="0"/>
              <a:t>1/12/20</a:t>
            </a:fld>
            <a:endParaRPr lang="en-US"/>
          </a:p>
        </p:txBody>
      </p:sp>
      <p:sp>
        <p:nvSpPr>
          <p:cNvPr id="6" name="Footer Placeholder 5">
            <a:extLst>
              <a:ext uri="{FF2B5EF4-FFF2-40B4-BE49-F238E27FC236}">
                <a16:creationId xmlns:a16="http://schemas.microsoft.com/office/drawing/2014/main" id="{B5F43319-575D-418A-9903-26C7BD69F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2CC9C-C47B-4246-BA56-651130F5F1CB}"/>
              </a:ext>
            </a:extLst>
          </p:cNvPr>
          <p:cNvSpPr>
            <a:spLocks noGrp="1"/>
          </p:cNvSpPr>
          <p:nvPr>
            <p:ph type="sldNum" sz="quarter" idx="12"/>
          </p:nvPr>
        </p:nvSpPr>
        <p:spPr/>
        <p:txBody>
          <a:bodyPr/>
          <a:lstStyle/>
          <a:p>
            <a:fld id="{91194790-F9E8-4585-A5A2-9A1F60A744C8}" type="slidenum">
              <a:rPr lang="en-US" smtClean="0"/>
              <a:t>‹#›</a:t>
            </a:fld>
            <a:endParaRPr lang="en-US"/>
          </a:p>
        </p:txBody>
      </p:sp>
    </p:spTree>
    <p:extLst>
      <p:ext uri="{BB962C8B-B14F-4D97-AF65-F5344CB8AC3E}">
        <p14:creationId xmlns:p14="http://schemas.microsoft.com/office/powerpoint/2010/main" val="270937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91BFD-5CCB-40D2-ABE3-4C51238B88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1DDA8-83C3-43A2-9892-D7AA8E477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C31FF-790C-4F22-BD53-E1B0A665C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E8C38-F9E6-48C4-BE16-AF59F35FC4E3}" type="datetimeFigureOut">
              <a:rPr lang="en-US" smtClean="0"/>
              <a:t>1/12/20</a:t>
            </a:fld>
            <a:endParaRPr lang="en-US"/>
          </a:p>
        </p:txBody>
      </p:sp>
      <p:sp>
        <p:nvSpPr>
          <p:cNvPr id="5" name="Footer Placeholder 4">
            <a:extLst>
              <a:ext uri="{FF2B5EF4-FFF2-40B4-BE49-F238E27FC236}">
                <a16:creationId xmlns:a16="http://schemas.microsoft.com/office/drawing/2014/main" id="{86D91F35-DA09-4FF1-B55D-7FD6DDA4C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E3F-0972-40E1-BEA8-08BF85664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94790-F9E8-4585-A5A2-9A1F60A744C8}" type="slidenum">
              <a:rPr lang="en-US" smtClean="0"/>
              <a:t>‹#›</a:t>
            </a:fld>
            <a:endParaRPr lang="en-US"/>
          </a:p>
        </p:txBody>
      </p:sp>
    </p:spTree>
    <p:extLst>
      <p:ext uri="{BB962C8B-B14F-4D97-AF65-F5344CB8AC3E}">
        <p14:creationId xmlns:p14="http://schemas.microsoft.com/office/powerpoint/2010/main" val="1595855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5DBEF05-EFB0-C749-87C9-CF748363D46A}" type="datetimeFigureOut">
              <a:rPr lang="en-US" smtClean="0"/>
              <a:t>1/12/20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5132261-6A69-EC45-9605-80B41CCF79F1}" type="slidenum">
              <a:rPr lang="en-US" smtClean="0"/>
              <a:t>‹#›</a:t>
            </a:fld>
            <a:endParaRPr lang="en-US"/>
          </a:p>
        </p:txBody>
      </p:sp>
    </p:spTree>
    <p:extLst>
      <p:ext uri="{BB962C8B-B14F-4D97-AF65-F5344CB8AC3E}">
        <p14:creationId xmlns:p14="http://schemas.microsoft.com/office/powerpoint/2010/main" val="2729890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vault-strongbox-safe-154685/"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25DD4D-AF7C-475A-A237-1E6041A94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F4F89EB-6913-DB4E-B0C3-7722A1ED4382}"/>
              </a:ext>
            </a:extLst>
          </p:cNvPr>
          <p:cNvSpPr>
            <a:spLocks noGrp="1"/>
          </p:cNvSpPr>
          <p:nvPr>
            <p:ph type="ctrTitle"/>
          </p:nvPr>
        </p:nvSpPr>
        <p:spPr>
          <a:xfrm>
            <a:off x="1600200" y="4269282"/>
            <a:ext cx="8991600" cy="1264762"/>
          </a:xfrm>
        </p:spPr>
        <p:txBody>
          <a:bodyPr>
            <a:normAutofit/>
          </a:bodyPr>
          <a:lstStyle/>
          <a:p>
            <a:r>
              <a:rPr lang="en-US" sz="3200" dirty="0"/>
              <a:t>Estate Planning with </a:t>
            </a:r>
            <a:br>
              <a:rPr lang="en-US" sz="3200" dirty="0"/>
            </a:br>
            <a:r>
              <a:rPr lang="en-US" sz="3200" dirty="0"/>
              <a:t>integrated Trust Systems</a:t>
            </a:r>
          </a:p>
        </p:txBody>
      </p:sp>
      <p:sp>
        <p:nvSpPr>
          <p:cNvPr id="3" name="Subtitle 2">
            <a:extLst>
              <a:ext uri="{FF2B5EF4-FFF2-40B4-BE49-F238E27FC236}">
                <a16:creationId xmlns:a16="http://schemas.microsoft.com/office/drawing/2014/main" id="{D9D41F6F-C180-7141-BABC-5FE7A82889B1}"/>
              </a:ext>
            </a:extLst>
          </p:cNvPr>
          <p:cNvSpPr>
            <a:spLocks noGrp="1"/>
          </p:cNvSpPr>
          <p:nvPr>
            <p:ph type="subTitle" idx="1"/>
          </p:nvPr>
        </p:nvSpPr>
        <p:spPr>
          <a:xfrm>
            <a:off x="2695194" y="5688535"/>
            <a:ext cx="6801612" cy="536125"/>
          </a:xfrm>
        </p:spPr>
        <p:txBody>
          <a:bodyPr>
            <a:normAutofit/>
          </a:bodyPr>
          <a:lstStyle/>
          <a:p>
            <a:pPr>
              <a:lnSpc>
                <a:spcPct val="90000"/>
              </a:lnSpc>
            </a:pPr>
            <a:r>
              <a:rPr lang="en-US" sz="1100"/>
              <a:t>Presented by:</a:t>
            </a:r>
          </a:p>
          <a:p>
            <a:pPr>
              <a:lnSpc>
                <a:spcPct val="90000"/>
              </a:lnSpc>
            </a:pPr>
            <a:r>
              <a:rPr lang="en-US" sz="1100"/>
              <a:t> Ciara E. Lister, Esq.-- Staff Attorney Integrated Trust Systems</a:t>
            </a:r>
          </a:p>
        </p:txBody>
      </p:sp>
      <p:pic>
        <p:nvPicPr>
          <p:cNvPr id="4" name="Google Shape;886;p138">
            <a:extLst>
              <a:ext uri="{FF2B5EF4-FFF2-40B4-BE49-F238E27FC236}">
                <a16:creationId xmlns:a16="http://schemas.microsoft.com/office/drawing/2014/main" id="{795E3DC0-8D9E-644F-A044-8F73F92995BA}"/>
              </a:ext>
            </a:extLst>
          </p:cNvPr>
          <p:cNvPicPr preferRelativeResize="0"/>
          <p:nvPr/>
        </p:nvPicPr>
        <p:blipFill rotWithShape="1">
          <a:blip r:embed="rId3"/>
          <a:srcRect l="8977" t="27313" r="7135" b="27313"/>
          <a:stretch/>
        </p:blipFill>
        <p:spPr>
          <a:xfrm>
            <a:off x="2078759" y="1031509"/>
            <a:ext cx="8285408" cy="1550941"/>
          </a:xfrm>
          <a:prstGeom prst="rect">
            <a:avLst/>
          </a:prstGeom>
          <a:noFill/>
        </p:spPr>
      </p:pic>
      <p:pic>
        <p:nvPicPr>
          <p:cNvPr id="9" name="Picture 8">
            <a:extLst>
              <a:ext uri="{FF2B5EF4-FFF2-40B4-BE49-F238E27FC236}">
                <a16:creationId xmlns:a16="http://schemas.microsoft.com/office/drawing/2014/main" id="{E14405D4-3CDC-584D-A602-CE2CAF731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199" y="2582450"/>
            <a:ext cx="4276752" cy="750308"/>
          </a:xfrm>
          <a:prstGeom prst="rect">
            <a:avLst/>
          </a:prstGeom>
        </p:spPr>
      </p:pic>
    </p:spTree>
    <p:extLst>
      <p:ext uri="{BB962C8B-B14F-4D97-AF65-F5344CB8AC3E}">
        <p14:creationId xmlns:p14="http://schemas.microsoft.com/office/powerpoint/2010/main" val="417230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26CB10-90E1-4F14-8805-AB40E2DFCD64}"/>
              </a:ext>
            </a:extLst>
          </p:cNvPr>
          <p:cNvSpPr/>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What if I do nothing?</a:t>
            </a:r>
          </a:p>
        </p:txBody>
      </p:sp>
      <p:sp>
        <p:nvSpPr>
          <p:cNvPr id="3" name="Rectangle 2">
            <a:extLst>
              <a:ext uri="{FF2B5EF4-FFF2-40B4-BE49-F238E27FC236}">
                <a16:creationId xmlns:a16="http://schemas.microsoft.com/office/drawing/2014/main" id="{2C37687D-8A8B-4E58-A661-BCD4BA44AD2B}"/>
              </a:ext>
            </a:extLst>
          </p:cNvPr>
          <p:cNvSpPr/>
          <p:nvPr/>
        </p:nvSpPr>
        <p:spPr>
          <a:xfrm>
            <a:off x="762000" y="2279018"/>
            <a:ext cx="5314543" cy="3375920"/>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dirty="0"/>
              <a:t> Tax savings are not optimized</a:t>
            </a:r>
          </a:p>
          <a:p>
            <a:pPr marL="285750" indent="-228600">
              <a:lnSpc>
                <a:spcPct val="90000"/>
              </a:lnSpc>
              <a:spcAft>
                <a:spcPts val="600"/>
              </a:spcAft>
              <a:buFont typeface="Arial" panose="020B0604020202020204" pitchFamily="34" charset="0"/>
              <a:buChar char="•"/>
            </a:pPr>
            <a:r>
              <a:rPr lang="en-US" sz="2400" dirty="0"/>
              <a:t>A person of your choice may not obtain the estate</a:t>
            </a:r>
          </a:p>
          <a:p>
            <a:pPr marL="285750" indent="-228600">
              <a:lnSpc>
                <a:spcPct val="90000"/>
              </a:lnSpc>
              <a:spcAft>
                <a:spcPts val="600"/>
              </a:spcAft>
              <a:buFont typeface="Arial" panose="020B0604020202020204" pitchFamily="34" charset="0"/>
              <a:buChar char="•"/>
            </a:pPr>
            <a:r>
              <a:rPr lang="en-US" sz="2400" dirty="0"/>
              <a:t>Unless under minimum estate value, subject to probate proceedings</a:t>
            </a:r>
          </a:p>
          <a:p>
            <a:pPr marL="285750" indent="-228600">
              <a:lnSpc>
                <a:spcPct val="90000"/>
              </a:lnSpc>
              <a:spcAft>
                <a:spcPts val="600"/>
              </a:spcAft>
              <a:buFont typeface="Arial" panose="020B0604020202020204" pitchFamily="34" charset="0"/>
              <a:buChar char="•"/>
            </a:pPr>
            <a:r>
              <a:rPr lang="en-US" sz="2400" dirty="0"/>
              <a:t>No automatic appointment of guardianship for dependents</a:t>
            </a:r>
          </a:p>
          <a:p>
            <a:pPr marL="285750" indent="-228600">
              <a:lnSpc>
                <a:spcPct val="90000"/>
              </a:lnSpc>
              <a:spcAft>
                <a:spcPts val="600"/>
              </a:spcAft>
              <a:buFont typeface="Arial" panose="020B0604020202020204" pitchFamily="34" charset="0"/>
              <a:buChar char="•"/>
            </a:pPr>
            <a:endParaRPr lang="en-US"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itting at a table&#10;&#10;Description automatically generated">
            <a:extLst>
              <a:ext uri="{FF2B5EF4-FFF2-40B4-BE49-F238E27FC236}">
                <a16:creationId xmlns:a16="http://schemas.microsoft.com/office/drawing/2014/main" id="{F6E200A6-0BAA-4520-A5C9-DCFF4F7F2E42}"/>
              </a:ext>
            </a:extLst>
          </p:cNvPr>
          <p:cNvPicPr>
            <a:picLocks noChangeAspect="1"/>
          </p:cNvPicPr>
          <p:nvPr/>
        </p:nvPicPr>
        <p:blipFill rotWithShape="1">
          <a:blip r:embed="rId2">
            <a:extLst>
              <a:ext uri="{28A0092B-C50C-407E-A947-70E740481C1C}">
                <a14:useLocalDpi xmlns:a14="http://schemas.microsoft.com/office/drawing/2010/main" val="0"/>
              </a:ext>
            </a:extLst>
          </a:blip>
          <a:srcRect l="20383" r="1538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6765132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LT Presentation - Integrated Trust Systems-15.png">
            <a:extLst>
              <a:ext uri="{FF2B5EF4-FFF2-40B4-BE49-F238E27FC236}">
                <a16:creationId xmlns:a16="http://schemas.microsoft.com/office/drawing/2014/main" id="{9D32A4A7-EF2A-7B49-82C0-E8C0B27A2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429" y="76992"/>
            <a:ext cx="9215142" cy="6704016"/>
          </a:xfrm>
          <a:prstGeom prst="rect">
            <a:avLst/>
          </a:prstGeom>
        </p:spPr>
      </p:pic>
    </p:spTree>
    <p:extLst>
      <p:ext uri="{BB962C8B-B14F-4D97-AF65-F5344CB8AC3E}">
        <p14:creationId xmlns:p14="http://schemas.microsoft.com/office/powerpoint/2010/main" val="1063373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53DDE4-7B36-472A-9016-D405C4BFFDE5}"/>
              </a:ext>
            </a:extLst>
          </p:cNvPr>
          <p:cNvSpPr/>
          <p:nvPr/>
        </p:nvSpPr>
        <p:spPr>
          <a:xfrm>
            <a:off x="253218" y="1396289"/>
            <a:ext cx="584278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ea typeface="+mj-ea"/>
                <a:cs typeface="+mj-cs"/>
              </a:rPr>
              <a:t>Last Will and Testament</a:t>
            </a:r>
          </a:p>
        </p:txBody>
      </p:sp>
      <p:sp>
        <p:nvSpPr>
          <p:cNvPr id="5" name="TextBox 4">
            <a:extLst>
              <a:ext uri="{FF2B5EF4-FFF2-40B4-BE49-F238E27FC236}">
                <a16:creationId xmlns:a16="http://schemas.microsoft.com/office/drawing/2014/main" id="{68D173B9-1566-4DB5-AD2F-98B01323EA79}"/>
              </a:ext>
            </a:extLst>
          </p:cNvPr>
          <p:cNvSpPr txBox="1"/>
          <p:nvPr/>
        </p:nvSpPr>
        <p:spPr>
          <a:xfrm>
            <a:off x="805543" y="2871982"/>
            <a:ext cx="5006336" cy="3181684"/>
          </a:xfrm>
          <a:prstGeom prst="rect">
            <a:avLst/>
          </a:prstGeom>
        </p:spPr>
        <p:txBody>
          <a:bodyPr vert="horz" lIns="91440" tIns="45720" rIns="91440" bIns="45720" rtlCol="0" anchor="t">
            <a:normAutofit/>
          </a:bodyPr>
          <a:lstStyle/>
          <a:p>
            <a:pPr marL="342900" indent="-285750">
              <a:lnSpc>
                <a:spcPct val="90000"/>
              </a:lnSpc>
              <a:spcAft>
                <a:spcPts val="600"/>
              </a:spcAft>
              <a:buFont typeface="Wingdings" pitchFamily="2" charset="2"/>
              <a:buChar char="Ø"/>
            </a:pPr>
            <a:r>
              <a:rPr lang="en-US" sz="3200" dirty="0"/>
              <a:t>A statement</a:t>
            </a:r>
          </a:p>
          <a:p>
            <a:pPr marL="342900" indent="-285750">
              <a:lnSpc>
                <a:spcPct val="90000"/>
              </a:lnSpc>
              <a:spcAft>
                <a:spcPts val="600"/>
              </a:spcAft>
              <a:buFont typeface="Wingdings" pitchFamily="2" charset="2"/>
              <a:buChar char="Ø"/>
            </a:pPr>
            <a:endParaRPr lang="en-US" sz="3200" dirty="0"/>
          </a:p>
          <a:p>
            <a:pPr marL="342900" indent="-285750">
              <a:lnSpc>
                <a:spcPct val="90000"/>
              </a:lnSpc>
              <a:spcAft>
                <a:spcPts val="600"/>
              </a:spcAft>
              <a:buFont typeface="Wingdings" pitchFamily="2" charset="2"/>
              <a:buChar char="Ø"/>
            </a:pPr>
            <a:r>
              <a:rPr lang="en-US" sz="3200" dirty="0"/>
              <a:t>A direction </a:t>
            </a:r>
          </a:p>
          <a:p>
            <a:pPr marL="342900" indent="-285750">
              <a:lnSpc>
                <a:spcPct val="90000"/>
              </a:lnSpc>
              <a:spcAft>
                <a:spcPts val="600"/>
              </a:spcAft>
              <a:buFont typeface="Wingdings" pitchFamily="2" charset="2"/>
              <a:buChar char="Ø"/>
            </a:pPr>
            <a:endParaRPr lang="en-US" sz="3200" dirty="0"/>
          </a:p>
          <a:p>
            <a:pPr marL="342900" indent="-285750">
              <a:lnSpc>
                <a:spcPct val="90000"/>
              </a:lnSpc>
              <a:spcAft>
                <a:spcPts val="600"/>
              </a:spcAft>
              <a:buFont typeface="Wingdings" pitchFamily="2" charset="2"/>
              <a:buChar char="Ø"/>
            </a:pPr>
            <a:r>
              <a:rPr lang="en-US" sz="3200" dirty="0"/>
              <a:t>Not a contract</a:t>
            </a:r>
          </a:p>
        </p:txBody>
      </p:sp>
      <p:sp>
        <p:nvSpPr>
          <p:cNvPr id="18" name="Freeform: Shape 1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piece of paper&#10;&#10;Description automatically generated">
            <a:extLst>
              <a:ext uri="{FF2B5EF4-FFF2-40B4-BE49-F238E27FC236}">
                <a16:creationId xmlns:a16="http://schemas.microsoft.com/office/drawing/2014/main" id="{6BF2E9F9-695B-4C59-8A5C-747FDD911A89}"/>
              </a:ext>
            </a:extLst>
          </p:cNvPr>
          <p:cNvPicPr>
            <a:picLocks noChangeAspect="1"/>
          </p:cNvPicPr>
          <p:nvPr/>
        </p:nvPicPr>
        <p:blipFill rotWithShape="1">
          <a:blip r:embed="rId2">
            <a:extLst>
              <a:ext uri="{28A0092B-C50C-407E-A947-70E740481C1C}">
                <a14:useLocalDpi xmlns:a14="http://schemas.microsoft.com/office/drawing/2010/main" val="0"/>
              </a:ext>
            </a:extLst>
          </a:blip>
          <a:srcRect l="20793" r="20793"/>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96555780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98CE09-0512-41CE-B651-63C86F666333}"/>
              </a:ext>
            </a:extLst>
          </p:cNvPr>
          <p:cNvSpPr/>
          <p:nvPr/>
        </p:nvSpPr>
        <p:spPr>
          <a:xfrm>
            <a:off x="599116" y="467325"/>
            <a:ext cx="6383094" cy="707886"/>
          </a:xfrm>
          <a:prstGeom prst="rect">
            <a:avLst/>
          </a:prstGeom>
        </p:spPr>
        <p:txBody>
          <a:bodyPr wrap="none">
            <a:spAutoFit/>
          </a:bodyPr>
          <a:lstStyle/>
          <a:p>
            <a:r>
              <a:rPr lang="en-US" sz="4000" dirty="0">
                <a:solidFill>
                  <a:schemeClr val="bg1"/>
                </a:solidFill>
                <a:cs typeface="Times New Roman" panose="02020603050405020304" pitchFamily="18" charset="0"/>
              </a:rPr>
              <a:t>A Simple Will: Disadvantages</a:t>
            </a:r>
          </a:p>
        </p:txBody>
      </p:sp>
      <p:sp>
        <p:nvSpPr>
          <p:cNvPr id="6" name="Rectangle 5">
            <a:extLst>
              <a:ext uri="{FF2B5EF4-FFF2-40B4-BE49-F238E27FC236}">
                <a16:creationId xmlns:a16="http://schemas.microsoft.com/office/drawing/2014/main" id="{74EE6BF7-CE2D-4A46-84AF-81C6FA425D38}"/>
              </a:ext>
            </a:extLst>
          </p:cNvPr>
          <p:cNvSpPr/>
          <p:nvPr/>
        </p:nvSpPr>
        <p:spPr>
          <a:xfrm>
            <a:off x="4482246" y="1312362"/>
            <a:ext cx="7597212" cy="5078313"/>
          </a:xfrm>
          <a:prstGeom prst="rect">
            <a:avLst/>
          </a:prstGeom>
        </p:spPr>
        <p:txBody>
          <a:bodyPr wrap="square">
            <a:spAutoFit/>
          </a:bodyPr>
          <a:lstStyle/>
          <a:p>
            <a:pPr marL="571500" indent="-571500">
              <a:buFont typeface="Wingdings" panose="05000000000000000000" pitchFamily="2" charset="2"/>
              <a:buChar char="§"/>
            </a:pPr>
            <a:r>
              <a:rPr lang="en-US" sz="3600" dirty="0">
                <a:solidFill>
                  <a:schemeClr val="bg1"/>
                </a:solidFill>
                <a:cs typeface="Times New Roman" panose="02020603050405020304" pitchFamily="18" charset="0"/>
              </a:rPr>
              <a:t>Possible </a:t>
            </a:r>
            <a:r>
              <a:rPr lang="en-US" sz="3600" dirty="0">
                <a:solidFill>
                  <a:srgbClr val="FF0000"/>
                </a:solidFill>
                <a:cs typeface="Times New Roman" panose="02020603050405020304" pitchFamily="18" charset="0"/>
              </a:rPr>
              <a:t>Conservatorship</a:t>
            </a:r>
          </a:p>
          <a:p>
            <a:pPr marL="571500" indent="-571500">
              <a:buFont typeface="Wingdings" panose="05000000000000000000" pitchFamily="2" charset="2"/>
              <a:buChar char="§"/>
            </a:pPr>
            <a:r>
              <a:rPr lang="en-US" sz="3600" dirty="0">
                <a:solidFill>
                  <a:schemeClr val="bg1"/>
                </a:solidFill>
                <a:cs typeface="Times New Roman" panose="02020603050405020304" pitchFamily="18" charset="0"/>
              </a:rPr>
              <a:t>Assets are </a:t>
            </a:r>
            <a:r>
              <a:rPr lang="en-US" sz="3600" dirty="0">
                <a:solidFill>
                  <a:srgbClr val="FF0000"/>
                </a:solidFill>
                <a:cs typeface="Times New Roman" panose="02020603050405020304" pitchFamily="18" charset="0"/>
              </a:rPr>
              <a:t>frozen</a:t>
            </a:r>
            <a:r>
              <a:rPr lang="en-US" sz="3600" dirty="0">
                <a:solidFill>
                  <a:schemeClr val="bg1"/>
                </a:solidFill>
                <a:cs typeface="Times New Roman" panose="02020603050405020304" pitchFamily="18" charset="0"/>
              </a:rPr>
              <a:t> immediately</a:t>
            </a:r>
          </a:p>
          <a:p>
            <a:pPr marL="571500" indent="-571500">
              <a:buFont typeface="Wingdings" panose="05000000000000000000" pitchFamily="2" charset="2"/>
              <a:buChar char="§"/>
            </a:pPr>
            <a:r>
              <a:rPr lang="en-US" sz="3600" dirty="0">
                <a:solidFill>
                  <a:srgbClr val="FF0000"/>
                </a:solidFill>
                <a:cs typeface="Times New Roman" panose="02020603050405020304" pitchFamily="18" charset="0"/>
              </a:rPr>
              <a:t>Loss of control- </a:t>
            </a:r>
            <a:r>
              <a:rPr lang="en-US" sz="3600" dirty="0">
                <a:solidFill>
                  <a:schemeClr val="bg1"/>
                </a:solidFill>
                <a:cs typeface="Times New Roman" panose="02020603050405020304" pitchFamily="18" charset="0"/>
              </a:rPr>
              <a:t>subject to judiciaries</a:t>
            </a:r>
          </a:p>
          <a:p>
            <a:pPr marL="571500" indent="-571500">
              <a:buFont typeface="Wingdings" panose="05000000000000000000" pitchFamily="2" charset="2"/>
              <a:buChar char="§"/>
            </a:pPr>
            <a:r>
              <a:rPr lang="en-US" sz="3600" dirty="0">
                <a:solidFill>
                  <a:srgbClr val="FF0000"/>
                </a:solidFill>
                <a:cs typeface="Times New Roman" panose="02020603050405020304" pitchFamily="18" charset="0"/>
              </a:rPr>
              <a:t>No partial distribution </a:t>
            </a:r>
            <a:r>
              <a:rPr lang="en-US" sz="3600" dirty="0">
                <a:solidFill>
                  <a:schemeClr val="bg1"/>
                </a:solidFill>
                <a:cs typeface="Times New Roman" panose="02020603050405020304" pitchFamily="18" charset="0"/>
              </a:rPr>
              <a:t>of assets</a:t>
            </a:r>
          </a:p>
          <a:p>
            <a:pPr marL="571500" indent="-571500">
              <a:buFont typeface="Wingdings" panose="05000000000000000000" pitchFamily="2" charset="2"/>
              <a:buChar char="§"/>
            </a:pPr>
            <a:r>
              <a:rPr lang="en-US" sz="3600" dirty="0">
                <a:solidFill>
                  <a:schemeClr val="bg1"/>
                </a:solidFill>
                <a:cs typeface="Times New Roman" panose="02020603050405020304" pitchFamily="18" charset="0"/>
              </a:rPr>
              <a:t>May not optimize estate </a:t>
            </a:r>
            <a:r>
              <a:rPr lang="en-US" sz="3600" dirty="0">
                <a:solidFill>
                  <a:srgbClr val="FF0000"/>
                </a:solidFill>
                <a:cs typeface="Times New Roman" panose="02020603050405020304" pitchFamily="18" charset="0"/>
              </a:rPr>
              <a:t>tax savings</a:t>
            </a:r>
          </a:p>
          <a:p>
            <a:pPr marL="571500" indent="-571500">
              <a:buFont typeface="Wingdings" panose="05000000000000000000" pitchFamily="2" charset="2"/>
              <a:buChar char="§"/>
            </a:pPr>
            <a:r>
              <a:rPr lang="en-US" sz="3600" dirty="0">
                <a:solidFill>
                  <a:schemeClr val="bg1"/>
                </a:solidFill>
                <a:cs typeface="Times New Roman" panose="02020603050405020304" pitchFamily="18" charset="0"/>
              </a:rPr>
              <a:t>Higher probability of being </a:t>
            </a:r>
            <a:r>
              <a:rPr lang="en-US" sz="3600" dirty="0">
                <a:solidFill>
                  <a:srgbClr val="FF0000"/>
                </a:solidFill>
                <a:cs typeface="Times New Roman" panose="02020603050405020304" pitchFamily="18" charset="0"/>
              </a:rPr>
              <a:t>contested</a:t>
            </a:r>
          </a:p>
          <a:p>
            <a:pPr marL="571500" indent="-571500">
              <a:buFont typeface="Wingdings" panose="05000000000000000000" pitchFamily="2" charset="2"/>
              <a:buChar char="§"/>
            </a:pPr>
            <a:r>
              <a:rPr lang="en-US" sz="3600" dirty="0">
                <a:solidFill>
                  <a:schemeClr val="bg1"/>
                </a:solidFill>
                <a:cs typeface="Times New Roman" panose="02020603050405020304" pitchFamily="18" charset="0"/>
              </a:rPr>
              <a:t>The </a:t>
            </a:r>
            <a:r>
              <a:rPr lang="en-US" sz="3600" dirty="0">
                <a:solidFill>
                  <a:srgbClr val="FF0000"/>
                </a:solidFill>
                <a:cs typeface="Times New Roman" panose="02020603050405020304" pitchFamily="18" charset="0"/>
              </a:rPr>
              <a:t>expense and time delays </a:t>
            </a:r>
            <a:r>
              <a:rPr lang="en-US" sz="3600" dirty="0">
                <a:solidFill>
                  <a:schemeClr val="bg1"/>
                </a:solidFill>
                <a:cs typeface="Times New Roman" panose="02020603050405020304" pitchFamily="18" charset="0"/>
              </a:rPr>
              <a:t>of probate</a:t>
            </a:r>
          </a:p>
        </p:txBody>
      </p:sp>
      <p:pic>
        <p:nvPicPr>
          <p:cNvPr id="7" name="Graphic 6">
            <a:extLst>
              <a:ext uri="{FF2B5EF4-FFF2-40B4-BE49-F238E27FC236}">
                <a16:creationId xmlns:a16="http://schemas.microsoft.com/office/drawing/2014/main" id="{3E9908EA-9D11-466D-8D2F-188423BD7B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00" y="1955799"/>
            <a:ext cx="4080933" cy="4080933"/>
          </a:xfrm>
          <a:prstGeom prst="rect">
            <a:avLst/>
          </a:prstGeom>
        </p:spPr>
      </p:pic>
    </p:spTree>
    <p:extLst>
      <p:ext uri="{BB962C8B-B14F-4D97-AF65-F5344CB8AC3E}">
        <p14:creationId xmlns:p14="http://schemas.microsoft.com/office/powerpoint/2010/main" val="49914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8B09CA-4F85-4C86-A9AF-6A78E5862952}"/>
              </a:ext>
            </a:extLst>
          </p:cNvPr>
          <p:cNvSpPr/>
          <p:nvPr/>
        </p:nvSpPr>
        <p:spPr>
          <a:xfrm>
            <a:off x="781458" y="540280"/>
            <a:ext cx="531454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dirty="0">
                <a:latin typeface="+mj-lt"/>
                <a:ea typeface="+mj-ea"/>
                <a:cs typeface="+mj-cs"/>
              </a:rPr>
              <a:t>Will = Probate</a:t>
            </a:r>
          </a:p>
        </p:txBody>
      </p:sp>
      <p:sp>
        <p:nvSpPr>
          <p:cNvPr id="3" name="Rectangle 2">
            <a:extLst>
              <a:ext uri="{FF2B5EF4-FFF2-40B4-BE49-F238E27FC236}">
                <a16:creationId xmlns:a16="http://schemas.microsoft.com/office/drawing/2014/main" id="{F7B98ECF-9977-4973-B120-CEB89ACB2E02}"/>
              </a:ext>
            </a:extLst>
          </p:cNvPr>
          <p:cNvSpPr/>
          <p:nvPr/>
        </p:nvSpPr>
        <p:spPr>
          <a:xfrm>
            <a:off x="1024847" y="2020117"/>
            <a:ext cx="5314543" cy="4097230"/>
          </a:xfrm>
          <a:prstGeom prst="rect">
            <a:avLst/>
          </a:prstGeom>
        </p:spPr>
        <p:txBody>
          <a:bodyPr vert="horz" lIns="91440" tIns="45720" rIns="91440" bIns="45720" rtlCol="0" anchor="t">
            <a:normAutofit/>
          </a:bodyPr>
          <a:lstStyle/>
          <a:p>
            <a:pPr marL="742950" lvl="1" indent="-228600">
              <a:lnSpc>
                <a:spcPct val="90000"/>
              </a:lnSpc>
              <a:spcAft>
                <a:spcPts val="600"/>
              </a:spcAft>
              <a:buFont typeface="Arial" panose="020B0604020202020204" pitchFamily="34" charset="0"/>
              <a:buChar char="•"/>
            </a:pPr>
            <a:r>
              <a:rPr lang="en-US" sz="3600" dirty="0"/>
              <a:t>Attorney Fees</a:t>
            </a:r>
          </a:p>
          <a:p>
            <a:pPr marL="742950" lvl="1" indent="-228600">
              <a:lnSpc>
                <a:spcPct val="90000"/>
              </a:lnSpc>
              <a:spcAft>
                <a:spcPts val="600"/>
              </a:spcAft>
              <a:buFont typeface="Arial" panose="020B0604020202020204" pitchFamily="34" charset="0"/>
              <a:buChar char="•"/>
            </a:pPr>
            <a:r>
              <a:rPr lang="en-US" sz="3600" dirty="0"/>
              <a:t>Executor Fees</a:t>
            </a:r>
          </a:p>
          <a:p>
            <a:pPr marL="742950" lvl="1" indent="-228600">
              <a:lnSpc>
                <a:spcPct val="90000"/>
              </a:lnSpc>
              <a:spcAft>
                <a:spcPts val="600"/>
              </a:spcAft>
              <a:buFont typeface="Arial" panose="020B0604020202020204" pitchFamily="34" charset="0"/>
              <a:buChar char="•"/>
            </a:pPr>
            <a:r>
              <a:rPr lang="en-US" sz="3600" dirty="0"/>
              <a:t>Accounting Fees</a:t>
            </a:r>
          </a:p>
          <a:p>
            <a:pPr marL="742950" lvl="1" indent="-228600">
              <a:lnSpc>
                <a:spcPct val="90000"/>
              </a:lnSpc>
              <a:spcAft>
                <a:spcPts val="600"/>
              </a:spcAft>
              <a:buFont typeface="Arial" panose="020B0604020202020204" pitchFamily="34" charset="0"/>
              <a:buChar char="•"/>
            </a:pPr>
            <a:r>
              <a:rPr lang="en-US" sz="3600" dirty="0"/>
              <a:t>Potential taxes</a:t>
            </a:r>
          </a:p>
          <a:p>
            <a:pPr marL="57150">
              <a:lnSpc>
                <a:spcPct val="90000"/>
              </a:lnSpc>
              <a:spcAft>
                <a:spcPts val="600"/>
              </a:spcAft>
            </a:pPr>
            <a:endParaRPr lang="en-US" sz="3600" dirty="0"/>
          </a:p>
          <a:p>
            <a:pPr marL="57150">
              <a:lnSpc>
                <a:spcPct val="90000"/>
              </a:lnSpc>
              <a:spcAft>
                <a:spcPts val="600"/>
              </a:spcAft>
            </a:pPr>
            <a:r>
              <a:rPr lang="en-US" sz="3600" dirty="0"/>
              <a:t>A smaller % of your Estate goes to family</a:t>
            </a:r>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floor, case, sitting&#10;&#10;Description automatically generated">
            <a:extLst>
              <a:ext uri="{FF2B5EF4-FFF2-40B4-BE49-F238E27FC236}">
                <a16:creationId xmlns:a16="http://schemas.microsoft.com/office/drawing/2014/main" id="{1A5EE491-5C45-4ED3-B6F6-DF6D03FF9122}"/>
              </a:ext>
            </a:extLst>
          </p:cNvPr>
          <p:cNvPicPr>
            <a:picLocks noChangeAspect="1"/>
          </p:cNvPicPr>
          <p:nvPr/>
        </p:nvPicPr>
        <p:blipFill rotWithShape="1">
          <a:blip r:embed="rId2">
            <a:extLst>
              <a:ext uri="{28A0092B-C50C-407E-A947-70E740481C1C}">
                <a14:useLocalDpi xmlns:a14="http://schemas.microsoft.com/office/drawing/2010/main" val="0"/>
              </a:ext>
            </a:extLst>
          </a:blip>
          <a:srcRect l="4920" r="3132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02237521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8B09CA-4F85-4C86-A9AF-6A78E5862952}"/>
              </a:ext>
            </a:extLst>
          </p:cNvPr>
          <p:cNvSpPr/>
          <p:nvPr/>
        </p:nvSpPr>
        <p:spPr>
          <a:xfrm>
            <a:off x="394372" y="188133"/>
            <a:ext cx="531454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Revocable Living Trust</a:t>
            </a:r>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floor, case, sitting&#10;&#10;Description automatically generated">
            <a:extLst>
              <a:ext uri="{FF2B5EF4-FFF2-40B4-BE49-F238E27FC236}">
                <a16:creationId xmlns:a16="http://schemas.microsoft.com/office/drawing/2014/main" id="{1A5EE491-5C45-4ED3-B6F6-DF6D03FF9122}"/>
              </a:ext>
            </a:extLst>
          </p:cNvPr>
          <p:cNvPicPr>
            <a:picLocks noChangeAspect="1"/>
          </p:cNvPicPr>
          <p:nvPr/>
        </p:nvPicPr>
        <p:blipFill rotWithShape="1">
          <a:blip r:embed="rId2">
            <a:extLst>
              <a:ext uri="{28A0092B-C50C-407E-A947-70E740481C1C}">
                <a14:useLocalDpi xmlns:a14="http://schemas.microsoft.com/office/drawing/2010/main" val="0"/>
              </a:ext>
            </a:extLst>
          </a:blip>
          <a:srcRect l="4920" r="3132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quot;No&quot; Symbol 5">
            <a:extLst>
              <a:ext uri="{FF2B5EF4-FFF2-40B4-BE49-F238E27FC236}">
                <a16:creationId xmlns:a16="http://schemas.microsoft.com/office/drawing/2014/main" id="{FDF3B020-08DE-0F4F-9F9F-3837D0B5B751}"/>
              </a:ext>
            </a:extLst>
          </p:cNvPr>
          <p:cNvSpPr/>
          <p:nvPr/>
        </p:nvSpPr>
        <p:spPr>
          <a:xfrm>
            <a:off x="755274" y="1045099"/>
            <a:ext cx="3663934" cy="3564738"/>
          </a:xfrm>
          <a:prstGeom prst="noSmoking">
            <a:avLst/>
          </a:prstGeom>
          <a:solidFill>
            <a:srgbClr val="C00000">
              <a:alpha val="72157"/>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5AA74A25-546E-384C-9821-E95131803D1C}"/>
              </a:ext>
            </a:extLst>
          </p:cNvPr>
          <p:cNvSpPr/>
          <p:nvPr/>
        </p:nvSpPr>
        <p:spPr>
          <a:xfrm>
            <a:off x="543403" y="4753960"/>
            <a:ext cx="5314542" cy="1325563"/>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4400" b="1" dirty="0">
                <a:latin typeface="+mj-lt"/>
                <a:ea typeface="+mj-ea"/>
                <a:cs typeface="+mj-cs"/>
              </a:rPr>
              <a:t>= a greater % of your estate goes to your Family</a:t>
            </a:r>
          </a:p>
        </p:txBody>
      </p:sp>
      <p:sp>
        <p:nvSpPr>
          <p:cNvPr id="9" name="Rectangle 8">
            <a:extLst>
              <a:ext uri="{FF2B5EF4-FFF2-40B4-BE49-F238E27FC236}">
                <a16:creationId xmlns:a16="http://schemas.microsoft.com/office/drawing/2014/main" id="{33E6B613-2794-3C49-A2CE-4F86C2446107}"/>
              </a:ext>
            </a:extLst>
          </p:cNvPr>
          <p:cNvSpPr/>
          <p:nvPr/>
        </p:nvSpPr>
        <p:spPr>
          <a:xfrm>
            <a:off x="755275" y="1513696"/>
            <a:ext cx="5314543" cy="2868733"/>
          </a:xfrm>
          <a:prstGeom prst="rect">
            <a:avLst/>
          </a:prstGeom>
        </p:spPr>
        <p:txBody>
          <a:bodyPr vert="horz" lIns="91440" tIns="45720" rIns="91440" bIns="45720" rtlCol="0" anchor="t">
            <a:normAutofit/>
          </a:bodyPr>
          <a:lstStyle/>
          <a:p>
            <a:pPr marL="742950" lvl="1" indent="-228600">
              <a:lnSpc>
                <a:spcPct val="90000"/>
              </a:lnSpc>
              <a:spcAft>
                <a:spcPts val="600"/>
              </a:spcAft>
              <a:buFont typeface="Arial" panose="020B0604020202020204" pitchFamily="34" charset="0"/>
              <a:buChar char="•"/>
            </a:pPr>
            <a:r>
              <a:rPr lang="en-US" sz="2400" dirty="0"/>
              <a:t>Attorney Fees</a:t>
            </a:r>
          </a:p>
          <a:p>
            <a:pPr marL="742950" lvl="1" indent="-228600">
              <a:lnSpc>
                <a:spcPct val="90000"/>
              </a:lnSpc>
              <a:spcAft>
                <a:spcPts val="600"/>
              </a:spcAft>
              <a:buFont typeface="Arial" panose="020B0604020202020204" pitchFamily="34" charset="0"/>
              <a:buChar char="•"/>
            </a:pPr>
            <a:r>
              <a:rPr lang="en-US" sz="2400" dirty="0"/>
              <a:t>Executor Fees</a:t>
            </a:r>
          </a:p>
          <a:p>
            <a:pPr marL="742950" lvl="1" indent="-228600">
              <a:lnSpc>
                <a:spcPct val="90000"/>
              </a:lnSpc>
              <a:spcAft>
                <a:spcPts val="600"/>
              </a:spcAft>
              <a:buFont typeface="Arial" panose="020B0604020202020204" pitchFamily="34" charset="0"/>
              <a:buChar char="•"/>
            </a:pPr>
            <a:r>
              <a:rPr lang="en-US" sz="2400" dirty="0"/>
              <a:t>Accounting Fees</a:t>
            </a:r>
          </a:p>
          <a:p>
            <a:pPr marL="742950" lvl="1" indent="-228600">
              <a:lnSpc>
                <a:spcPct val="90000"/>
              </a:lnSpc>
              <a:spcAft>
                <a:spcPts val="600"/>
              </a:spcAft>
              <a:buFont typeface="Arial" panose="020B0604020202020204" pitchFamily="34" charset="0"/>
              <a:buChar char="•"/>
            </a:pPr>
            <a:r>
              <a:rPr lang="en-US" sz="2400" dirty="0"/>
              <a:t>Potential taxes</a:t>
            </a:r>
          </a:p>
          <a:p>
            <a:pPr marL="57150">
              <a:lnSpc>
                <a:spcPct val="90000"/>
              </a:lnSpc>
              <a:spcAft>
                <a:spcPts val="600"/>
              </a:spcAft>
            </a:pPr>
            <a:endParaRPr lang="en-US" sz="2400" dirty="0"/>
          </a:p>
          <a:p>
            <a:pPr marL="57150">
              <a:lnSpc>
                <a:spcPct val="90000"/>
              </a:lnSpc>
              <a:spcAft>
                <a:spcPts val="600"/>
              </a:spcAft>
            </a:pPr>
            <a:r>
              <a:rPr lang="en-US" sz="2400" dirty="0"/>
              <a:t>Small % of your Estate goes to family</a:t>
            </a:r>
          </a:p>
        </p:txBody>
      </p:sp>
    </p:spTree>
    <p:extLst>
      <p:ext uri="{BB962C8B-B14F-4D97-AF65-F5344CB8AC3E}">
        <p14:creationId xmlns:p14="http://schemas.microsoft.com/office/powerpoint/2010/main" val="365567788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8A6-2883-7C4E-98B3-7A4E13F14A90}"/>
              </a:ext>
            </a:extLst>
          </p:cNvPr>
          <p:cNvSpPr>
            <a:spLocks noGrp="1"/>
          </p:cNvSpPr>
          <p:nvPr>
            <p:ph type="title"/>
          </p:nvPr>
        </p:nvSpPr>
        <p:spPr>
          <a:xfrm>
            <a:off x="639663" y="247276"/>
            <a:ext cx="5127031" cy="1676603"/>
          </a:xfrm>
        </p:spPr>
        <p:txBody>
          <a:bodyPr vert="horz" lIns="91440" tIns="45720" rIns="91440" bIns="45720" rtlCol="0" anchor="ctr">
            <a:normAutofit/>
          </a:bodyPr>
          <a:lstStyle/>
          <a:p>
            <a:r>
              <a:rPr lang="en-US" b="1" dirty="0">
                <a:solidFill>
                  <a:schemeClr val="bg1"/>
                </a:solidFill>
              </a:rPr>
              <a:t>A living trust is just like a safe</a:t>
            </a:r>
          </a:p>
        </p:txBody>
      </p:sp>
      <p:sp>
        <p:nvSpPr>
          <p:cNvPr id="17" name="Content Placeholder 16">
            <a:extLst>
              <a:ext uri="{FF2B5EF4-FFF2-40B4-BE49-F238E27FC236}">
                <a16:creationId xmlns:a16="http://schemas.microsoft.com/office/drawing/2014/main" id="{3EDDF9DC-B2D9-B447-BF9B-0410CED207CE}"/>
              </a:ext>
            </a:extLst>
          </p:cNvPr>
          <p:cNvSpPr>
            <a:spLocks noGrp="1"/>
          </p:cNvSpPr>
          <p:nvPr>
            <p:ph sz="half" idx="2"/>
          </p:nvPr>
        </p:nvSpPr>
        <p:spPr>
          <a:xfrm>
            <a:off x="639663" y="2042745"/>
            <a:ext cx="5127029" cy="4194220"/>
          </a:xfrm>
        </p:spPr>
        <p:txBody>
          <a:bodyPr vert="horz" lIns="91440" tIns="45720" rIns="91440" bIns="45720" rtlCol="0">
            <a:normAutofit/>
          </a:bodyPr>
          <a:lstStyle/>
          <a:p>
            <a:r>
              <a:rPr lang="en-US" sz="2400" dirty="0">
                <a:solidFill>
                  <a:schemeClr val="bg1"/>
                </a:solidFill>
              </a:rPr>
              <a:t>It can hold virtually all or be a recipient of all your assets</a:t>
            </a:r>
          </a:p>
          <a:p>
            <a:r>
              <a:rPr lang="en-US" sz="2400" dirty="0">
                <a:solidFill>
                  <a:schemeClr val="bg1"/>
                </a:solidFill>
              </a:rPr>
              <a:t>As the creator of the trust you can do as you wish with the contents of the Trust, just like a safe</a:t>
            </a:r>
          </a:p>
          <a:p>
            <a:r>
              <a:rPr lang="en-US" sz="2400" dirty="0">
                <a:solidFill>
                  <a:schemeClr val="bg1"/>
                </a:solidFill>
              </a:rPr>
              <a:t>At death your trustee will  “open” the safe door and distribute your assets privately and directly to your beneficiaries</a:t>
            </a:r>
          </a:p>
          <a:p>
            <a:r>
              <a:rPr lang="en-US" sz="2400" dirty="0">
                <a:solidFill>
                  <a:schemeClr val="bg1"/>
                </a:solidFill>
              </a:rPr>
              <a:t>Avoids problems associated with improper planning, or just a will</a:t>
            </a:r>
          </a:p>
          <a:p>
            <a:endParaRPr lang="en-US" sz="2000" dirty="0"/>
          </a:p>
        </p:txBody>
      </p:sp>
      <p:pic>
        <p:nvPicPr>
          <p:cNvPr id="15" name="Content Placeholder 14" descr="Vault Strongbox Safe Security · Free vector graphic on Pixabay">
            <a:extLst>
              <a:ext uri="{FF2B5EF4-FFF2-40B4-BE49-F238E27FC236}">
                <a16:creationId xmlns:a16="http://schemas.microsoft.com/office/drawing/2014/main" id="{55235A35-1479-AA43-B20C-DF65D7EEAD0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02" r="1514"/>
          <a:stretch/>
        </p:blipFill>
        <p:spPr>
          <a:xfrm>
            <a:off x="6090613" y="640082"/>
            <a:ext cx="5461724" cy="5577837"/>
          </a:xfrm>
          <a:prstGeom prst="rect">
            <a:avLst/>
          </a:prstGeom>
          <a:effectLst/>
        </p:spPr>
      </p:pic>
      <p:pic>
        <p:nvPicPr>
          <p:cNvPr id="13" name="Picture 12" descr="RLT Presentation - Integrated Trust Systems-24.png">
            <a:extLst>
              <a:ext uri="{FF2B5EF4-FFF2-40B4-BE49-F238E27FC236}">
                <a16:creationId xmlns:a16="http://schemas.microsoft.com/office/drawing/2014/main" id="{634BC763-733D-3249-85F1-C8A29C96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799" y="-9636877"/>
            <a:ext cx="7737594" cy="5571067"/>
          </a:xfrm>
          <a:prstGeom prst="rect">
            <a:avLst/>
          </a:prstGeom>
        </p:spPr>
      </p:pic>
    </p:spTree>
    <p:extLst>
      <p:ext uri="{BB962C8B-B14F-4D97-AF65-F5344CB8AC3E}">
        <p14:creationId xmlns:p14="http://schemas.microsoft.com/office/powerpoint/2010/main" val="2074811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1DE75-5CAE-414C-BF75-501B7F627F72}"/>
              </a:ext>
            </a:extLst>
          </p:cNvPr>
          <p:cNvSpPr/>
          <p:nvPr/>
        </p:nvSpPr>
        <p:spPr>
          <a:xfrm>
            <a:off x="1211105" y="338666"/>
            <a:ext cx="9769790" cy="646331"/>
          </a:xfrm>
          <a:prstGeom prst="rect">
            <a:avLst/>
          </a:prstGeom>
        </p:spPr>
        <p:txBody>
          <a:bodyPr wrap="none">
            <a:spAutoFit/>
          </a:bodyPr>
          <a:lstStyle/>
          <a:p>
            <a:r>
              <a:rPr lang="en-US" sz="3600" dirty="0">
                <a:solidFill>
                  <a:schemeClr val="bg1"/>
                </a:solidFill>
                <a:latin typeface="Times New Roman" panose="02020603050405020304" pitchFamily="18" charset="0"/>
                <a:cs typeface="Times New Roman" panose="02020603050405020304" pitchFamily="18" charset="0"/>
              </a:rPr>
              <a:t>There are Three Parties to a Revocable Living Trust</a:t>
            </a:r>
          </a:p>
        </p:txBody>
      </p:sp>
      <p:pic>
        <p:nvPicPr>
          <p:cNvPr id="4" name="Picture 3" descr="A close up of a logo&#10;&#10;Description automatically generated">
            <a:extLst>
              <a:ext uri="{FF2B5EF4-FFF2-40B4-BE49-F238E27FC236}">
                <a16:creationId xmlns:a16="http://schemas.microsoft.com/office/drawing/2014/main" id="{25C80348-DCF3-404B-B026-6B11AC4F6B7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914669" y="1489898"/>
            <a:ext cx="6362663" cy="4386209"/>
          </a:xfrm>
          <a:prstGeom prst="rect">
            <a:avLst/>
          </a:prstGeom>
        </p:spPr>
      </p:pic>
    </p:spTree>
    <p:extLst>
      <p:ext uri="{BB962C8B-B14F-4D97-AF65-F5344CB8AC3E}">
        <p14:creationId xmlns:p14="http://schemas.microsoft.com/office/powerpoint/2010/main" val="3473069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25A9330-39F6-4FB2-8A5F-CB0733B792FE}"/>
              </a:ext>
            </a:extLst>
          </p:cNvPr>
          <p:cNvSpPr/>
          <p:nvPr/>
        </p:nvSpPr>
        <p:spPr>
          <a:xfrm>
            <a:off x="838200" y="894027"/>
            <a:ext cx="3494362" cy="4782873"/>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kern="1200" dirty="0">
                <a:solidFill>
                  <a:schemeClr val="bg1"/>
                </a:solidFill>
                <a:latin typeface="+mj-lt"/>
                <a:ea typeface="+mj-ea"/>
                <a:cs typeface="+mj-cs"/>
              </a:rPr>
              <a:t>Party 1: The Creator</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7BDEC1-08FB-4769-A160-101F50E47905}"/>
              </a:ext>
            </a:extLst>
          </p:cNvPr>
          <p:cNvSpPr/>
          <p:nvPr/>
        </p:nvSpPr>
        <p:spPr>
          <a:xfrm>
            <a:off x="4976032" y="894027"/>
            <a:ext cx="6377768" cy="478287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solidFill>
                  <a:schemeClr val="bg1"/>
                </a:solidFill>
              </a:rPr>
              <a:t>The creator is also called the grantor settlor and trustor </a:t>
            </a:r>
          </a:p>
          <a:p>
            <a:pPr>
              <a:lnSpc>
                <a:spcPct val="90000"/>
              </a:lnSpc>
              <a:spcAft>
                <a:spcPts val="600"/>
              </a:spcAft>
            </a:pPr>
            <a:endParaRPr lang="en-US" sz="2400" dirty="0">
              <a:solidFill>
                <a:schemeClr val="bg1"/>
              </a:solidFill>
            </a:endParaRPr>
          </a:p>
          <a:p>
            <a:pPr indent="-228600">
              <a:lnSpc>
                <a:spcPct val="90000"/>
              </a:lnSpc>
              <a:spcAft>
                <a:spcPts val="600"/>
              </a:spcAft>
              <a:buFont typeface="Arial" panose="020B0604020202020204" pitchFamily="34" charset="0"/>
              <a:buChar char="•"/>
            </a:pPr>
            <a:r>
              <a:rPr lang="en-US" sz="2400" dirty="0">
                <a:solidFill>
                  <a:schemeClr val="bg1"/>
                </a:solidFill>
              </a:rPr>
              <a:t>When you establish a Living Trust you become the Creator/Grantor. </a:t>
            </a:r>
          </a:p>
          <a:p>
            <a:pPr indent="-228600">
              <a:lnSpc>
                <a:spcPct val="90000"/>
              </a:lnSpc>
              <a:spcAft>
                <a:spcPts val="600"/>
              </a:spcAft>
              <a:buFont typeface="Arial" panose="020B0604020202020204" pitchFamily="34" charset="0"/>
              <a:buChar char="•"/>
            </a:pPr>
            <a:endParaRPr lang="en-US" sz="2400" dirty="0">
              <a:solidFill>
                <a:schemeClr val="bg1"/>
              </a:solidFill>
            </a:endParaRPr>
          </a:p>
          <a:p>
            <a:pPr indent="-228600">
              <a:lnSpc>
                <a:spcPct val="90000"/>
              </a:lnSpc>
              <a:spcAft>
                <a:spcPts val="600"/>
              </a:spcAft>
              <a:buFont typeface="Arial" panose="020B0604020202020204" pitchFamily="34" charset="0"/>
              <a:buChar char="•"/>
            </a:pPr>
            <a:r>
              <a:rPr lang="en-US" sz="2400" dirty="0">
                <a:solidFill>
                  <a:schemeClr val="bg1"/>
                </a:solidFill>
              </a:rPr>
              <a:t>If you are married, you and your spouse can be co-creators of trust, or you can each create your own  separate trusts. Only you, the creator, can make stipulations and changes to the trust. </a:t>
            </a:r>
          </a:p>
          <a:p>
            <a:pPr indent="-228600">
              <a:lnSpc>
                <a:spcPct val="90000"/>
              </a:lnSpc>
              <a:spcAft>
                <a:spcPts val="600"/>
              </a:spcAft>
              <a:buFont typeface="Arial" panose="020B0604020202020204" pitchFamily="34" charset="0"/>
              <a:buChar char="•"/>
            </a:pPr>
            <a:endParaRPr lang="en-US" sz="2400" dirty="0">
              <a:solidFill>
                <a:schemeClr val="bg1"/>
              </a:solidFill>
            </a:endParaRPr>
          </a:p>
          <a:p>
            <a:pPr indent="-228600">
              <a:lnSpc>
                <a:spcPct val="90000"/>
              </a:lnSpc>
              <a:spcAft>
                <a:spcPts val="600"/>
              </a:spcAft>
              <a:buFont typeface="Arial" panose="020B0604020202020204" pitchFamily="34" charset="0"/>
              <a:buChar char="•"/>
            </a:pPr>
            <a:r>
              <a:rPr lang="en-US" sz="2400" dirty="0">
                <a:solidFill>
                  <a:schemeClr val="bg1"/>
                </a:solidFill>
              </a:rPr>
              <a:t>You have complete control.</a:t>
            </a:r>
          </a:p>
        </p:txBody>
      </p:sp>
    </p:spTree>
    <p:extLst>
      <p:ext uri="{BB962C8B-B14F-4D97-AF65-F5344CB8AC3E}">
        <p14:creationId xmlns:p14="http://schemas.microsoft.com/office/powerpoint/2010/main" val="350289806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C9466AC-202C-41E0-8EF5-7474CA1C869E}"/>
              </a:ext>
            </a:extLst>
          </p:cNvPr>
          <p:cNvSpPr/>
          <p:nvPr/>
        </p:nvSpPr>
        <p:spPr>
          <a:xfrm>
            <a:off x="838200" y="894027"/>
            <a:ext cx="3494362" cy="4782873"/>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kern="1200">
                <a:solidFill>
                  <a:schemeClr val="bg1"/>
                </a:solidFill>
                <a:latin typeface="+mj-lt"/>
                <a:ea typeface="+mj-ea"/>
                <a:cs typeface="+mj-cs"/>
              </a:rPr>
              <a:t>Party 2: The Trustee</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70F279A-A6D7-4C17-8BE9-9D449198A2EA}"/>
              </a:ext>
            </a:extLst>
          </p:cNvPr>
          <p:cNvSpPr/>
          <p:nvPr/>
        </p:nvSpPr>
        <p:spPr>
          <a:xfrm>
            <a:off x="4976032" y="894027"/>
            <a:ext cx="6377768" cy="478287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solidFill>
                  <a:schemeClr val="bg1"/>
                </a:solidFill>
              </a:rPr>
              <a:t>The Trustee is the person and or corporate entity that is chosen to manage the assets in your trust. This can be anyone, including the creator. </a:t>
            </a:r>
          </a:p>
          <a:p>
            <a:pPr indent="-228600">
              <a:lnSpc>
                <a:spcPct val="90000"/>
              </a:lnSpc>
              <a:spcAft>
                <a:spcPts val="600"/>
              </a:spcAft>
              <a:buFont typeface="Arial" panose="020B0604020202020204" pitchFamily="34" charset="0"/>
              <a:buChar char="•"/>
            </a:pPr>
            <a:endParaRPr lang="en-US" sz="2400">
              <a:solidFill>
                <a:schemeClr val="bg1"/>
              </a:solidFill>
            </a:endParaRPr>
          </a:p>
          <a:p>
            <a:pPr indent="-228600">
              <a:lnSpc>
                <a:spcPct val="90000"/>
              </a:lnSpc>
              <a:spcAft>
                <a:spcPts val="600"/>
              </a:spcAft>
              <a:buFont typeface="Arial" panose="020B0604020202020204" pitchFamily="34" charset="0"/>
              <a:buChar char="•"/>
            </a:pPr>
            <a:r>
              <a:rPr lang="en-US" sz="2400">
                <a:solidFill>
                  <a:schemeClr val="bg1"/>
                </a:solidFill>
              </a:rPr>
              <a:t>Very often the successor trustee is a trusted family member such as a son or daughter. </a:t>
            </a:r>
          </a:p>
          <a:p>
            <a:pPr indent="-228600">
              <a:lnSpc>
                <a:spcPct val="90000"/>
              </a:lnSpc>
              <a:spcAft>
                <a:spcPts val="600"/>
              </a:spcAft>
              <a:buFont typeface="Arial" panose="020B0604020202020204" pitchFamily="34" charset="0"/>
              <a:buChar char="•"/>
            </a:pPr>
            <a:endParaRPr lang="en-US" sz="2400">
              <a:solidFill>
                <a:schemeClr val="bg1"/>
              </a:solidFill>
            </a:endParaRPr>
          </a:p>
          <a:p>
            <a:pPr indent="-228600">
              <a:lnSpc>
                <a:spcPct val="90000"/>
              </a:lnSpc>
              <a:spcAft>
                <a:spcPts val="600"/>
              </a:spcAft>
              <a:buFont typeface="Arial" panose="020B0604020202020204" pitchFamily="34" charset="0"/>
              <a:buChar char="•"/>
            </a:pPr>
            <a:r>
              <a:rPr lang="en-US" sz="2400">
                <a:solidFill>
                  <a:schemeClr val="bg1"/>
                </a:solidFill>
              </a:rPr>
              <a:t>If you are married, you and your wife can be co-trustees. This way if either of your become incapacitated or dies, the other instantly becomes the sole trustee. As written in the trust by operation of law. </a:t>
            </a:r>
          </a:p>
        </p:txBody>
      </p:sp>
    </p:spTree>
    <p:extLst>
      <p:ext uri="{BB962C8B-B14F-4D97-AF65-F5344CB8AC3E}">
        <p14:creationId xmlns:p14="http://schemas.microsoft.com/office/powerpoint/2010/main" val="204082914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1C9D6-2CD4-5641-BA39-EAEC6ABE3A98}"/>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solidFill>
                  <a:srgbClr val="262626"/>
                </a:solidFill>
              </a:rPr>
              <a:t>Insert YOUR INTRO </a:t>
            </a:r>
          </a:p>
        </p:txBody>
      </p:sp>
      <p:sp>
        <p:nvSpPr>
          <p:cNvPr id="3" name="Content Placeholder 2">
            <a:extLst>
              <a:ext uri="{FF2B5EF4-FFF2-40B4-BE49-F238E27FC236}">
                <a16:creationId xmlns:a16="http://schemas.microsoft.com/office/drawing/2014/main" id="{30456157-7C57-A446-847B-B9B8FE0A7571}"/>
              </a:ext>
            </a:extLst>
          </p:cNvPr>
          <p:cNvSpPr>
            <a:spLocks noGrp="1"/>
          </p:cNvSpPr>
          <p:nvPr>
            <p:ph idx="1"/>
          </p:nvPr>
        </p:nvSpPr>
        <p:spPr>
          <a:xfrm>
            <a:off x="804672" y="2858703"/>
            <a:ext cx="4475892" cy="3042547"/>
          </a:xfrm>
        </p:spPr>
        <p:txBody>
          <a:bodyPr>
            <a:normAutofit/>
          </a:bodyPr>
          <a:lstStyle/>
          <a:p>
            <a:r>
              <a:rPr lang="en-US" dirty="0">
                <a:solidFill>
                  <a:srgbClr val="FFFFFF"/>
                </a:solidFill>
              </a:rPr>
              <a:t>Identify yourself</a:t>
            </a:r>
          </a:p>
          <a:p>
            <a:r>
              <a:rPr lang="en-US" dirty="0">
                <a:solidFill>
                  <a:srgbClr val="FFFFFF"/>
                </a:solidFill>
              </a:rPr>
              <a:t>Download this power point</a:t>
            </a:r>
          </a:p>
          <a:p>
            <a:r>
              <a:rPr lang="en-US" dirty="0">
                <a:solidFill>
                  <a:srgbClr val="FFFFFF"/>
                </a:solidFill>
              </a:rPr>
              <a:t>EDIT IT!</a:t>
            </a:r>
          </a:p>
          <a:p>
            <a:r>
              <a:rPr lang="en-US" dirty="0">
                <a:solidFill>
                  <a:srgbClr val="FFFFFF"/>
                </a:solidFill>
              </a:rPr>
              <a:t>Include contact information</a:t>
            </a:r>
          </a:p>
          <a:p>
            <a:r>
              <a:rPr lang="en-US" dirty="0">
                <a:solidFill>
                  <a:srgbClr val="FFFFFF"/>
                </a:solidFill>
              </a:rPr>
              <a:t>Rebrand for your clients</a:t>
            </a:r>
          </a:p>
        </p:txBody>
      </p:sp>
      <p:sp>
        <p:nvSpPr>
          <p:cNvPr id="11" name="Rectangle 10">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95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A90C449-0B00-40D6-A1B7-FFC1FF11D43C}"/>
              </a:ext>
            </a:extLst>
          </p:cNvPr>
          <p:cNvSpPr/>
          <p:nvPr/>
        </p:nvSpPr>
        <p:spPr>
          <a:xfrm>
            <a:off x="838200" y="894027"/>
            <a:ext cx="3494362" cy="4782873"/>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kern="1200" dirty="0">
                <a:solidFill>
                  <a:schemeClr val="bg1"/>
                </a:solidFill>
                <a:latin typeface="+mj-lt"/>
                <a:ea typeface="+mj-ea"/>
                <a:cs typeface="+mj-cs"/>
              </a:rPr>
              <a:t>The Third Party: The Beneficiaries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0261729-9F76-4AE4-9CFF-C037BC6FE236}"/>
              </a:ext>
            </a:extLst>
          </p:cNvPr>
          <p:cNvSpPr/>
          <p:nvPr/>
        </p:nvSpPr>
        <p:spPr>
          <a:xfrm>
            <a:off x="4976032" y="894027"/>
            <a:ext cx="6377768" cy="478287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solidFill>
                  <a:schemeClr val="bg1"/>
                </a:solidFill>
              </a:rPr>
              <a:t>In a Living Trust, the people and/or organizations listed to received the trust assets when you die are the beneficiaries. </a:t>
            </a:r>
          </a:p>
          <a:p>
            <a:pPr indent="-228600">
              <a:lnSpc>
                <a:spcPct val="90000"/>
              </a:lnSpc>
              <a:spcAft>
                <a:spcPts val="600"/>
              </a:spcAft>
              <a:buFont typeface="Arial" panose="020B0604020202020204" pitchFamily="34" charset="0"/>
              <a:buChar char="•"/>
            </a:pPr>
            <a:endParaRPr lang="en-US" sz="2400">
              <a:solidFill>
                <a:schemeClr val="bg1"/>
              </a:solidFill>
            </a:endParaRPr>
          </a:p>
          <a:p>
            <a:pPr indent="-228600">
              <a:lnSpc>
                <a:spcPct val="90000"/>
              </a:lnSpc>
              <a:spcAft>
                <a:spcPts val="600"/>
              </a:spcAft>
              <a:buFont typeface="Arial" panose="020B0604020202020204" pitchFamily="34" charset="0"/>
              <a:buChar char="•"/>
            </a:pPr>
            <a:r>
              <a:rPr lang="en-US" sz="2400">
                <a:solidFill>
                  <a:schemeClr val="bg1"/>
                </a:solidFill>
              </a:rPr>
              <a:t>Most people leave their estate to relatives, but you can leave assets to virtually whoever you want.</a:t>
            </a:r>
          </a:p>
        </p:txBody>
      </p:sp>
    </p:spTree>
    <p:extLst>
      <p:ext uri="{BB962C8B-B14F-4D97-AF65-F5344CB8AC3E}">
        <p14:creationId xmlns:p14="http://schemas.microsoft.com/office/powerpoint/2010/main" val="209340226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A33A7-59B5-4AD6-AE93-C014788C6B42}"/>
              </a:ext>
            </a:extLst>
          </p:cNvPr>
          <p:cNvSpPr/>
          <p:nvPr/>
        </p:nvSpPr>
        <p:spPr>
          <a:xfrm>
            <a:off x="632983" y="465666"/>
            <a:ext cx="7122484" cy="630942"/>
          </a:xfrm>
          <a:prstGeom prst="rect">
            <a:avLst/>
          </a:prstGeom>
        </p:spPr>
        <p:txBody>
          <a:bodyPr wrap="square">
            <a:spAutoFit/>
          </a:bodyPr>
          <a:lstStyle/>
          <a:p>
            <a:r>
              <a:rPr lang="en-US" sz="3500" dirty="0">
                <a:solidFill>
                  <a:schemeClr val="bg1"/>
                </a:solidFill>
                <a:cs typeface="Times New Roman" panose="02020603050405020304" pitchFamily="18" charset="0"/>
              </a:rPr>
              <a:t>Why a Living Trust:</a:t>
            </a:r>
          </a:p>
        </p:txBody>
      </p:sp>
      <p:sp>
        <p:nvSpPr>
          <p:cNvPr id="3" name="Rectangle 2">
            <a:extLst>
              <a:ext uri="{FF2B5EF4-FFF2-40B4-BE49-F238E27FC236}">
                <a16:creationId xmlns:a16="http://schemas.microsoft.com/office/drawing/2014/main" id="{73DAE210-4584-4A47-A72F-0422B5DC67F1}"/>
              </a:ext>
            </a:extLst>
          </p:cNvPr>
          <p:cNvSpPr/>
          <p:nvPr/>
        </p:nvSpPr>
        <p:spPr>
          <a:xfrm>
            <a:off x="368369" y="1402247"/>
            <a:ext cx="11669085" cy="4524315"/>
          </a:xfrm>
          <a:prstGeom prst="rect">
            <a:avLst/>
          </a:prstGeom>
        </p:spPr>
        <p:txBody>
          <a:bodyPr wrap="square">
            <a:spAutoFit/>
          </a:bodyPr>
          <a:lstStyle/>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Properly funded living trust </a:t>
            </a:r>
            <a:r>
              <a:rPr lang="en-US" sz="3200" dirty="0">
                <a:solidFill>
                  <a:srgbClr val="00B0F0"/>
                </a:solidFill>
                <a:cs typeface="Times New Roman" panose="02020603050405020304" pitchFamily="18" charset="0"/>
              </a:rPr>
              <a:t>avoids probate</a:t>
            </a:r>
          </a:p>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Successor trustee shall, without court intervention, take title to the trust property as Trustee</a:t>
            </a:r>
          </a:p>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The creator can </a:t>
            </a:r>
            <a:r>
              <a:rPr lang="en-US" sz="3200" dirty="0">
                <a:solidFill>
                  <a:srgbClr val="00B0F0"/>
                </a:solidFill>
                <a:cs typeface="Times New Roman" panose="02020603050405020304" pitchFamily="18" charset="0"/>
              </a:rPr>
              <a:t>design and mandate desired </a:t>
            </a:r>
            <a:r>
              <a:rPr lang="en-US" sz="3200" dirty="0">
                <a:solidFill>
                  <a:schemeClr val="bg1"/>
                </a:solidFill>
                <a:cs typeface="Times New Roman" panose="02020603050405020304" pitchFamily="18" charset="0"/>
              </a:rPr>
              <a:t>methods of distribution</a:t>
            </a:r>
          </a:p>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Can </a:t>
            </a:r>
            <a:r>
              <a:rPr lang="en-US" sz="3200" dirty="0">
                <a:solidFill>
                  <a:srgbClr val="00B0F0"/>
                </a:solidFill>
                <a:cs typeface="Times New Roman" panose="02020603050405020304" pitchFamily="18" charset="0"/>
              </a:rPr>
              <a:t>protect your heirs inheritance </a:t>
            </a:r>
            <a:r>
              <a:rPr lang="en-US" sz="3200" dirty="0">
                <a:solidFill>
                  <a:schemeClr val="bg1"/>
                </a:solidFill>
                <a:cs typeface="Times New Roman" panose="02020603050405020304" pitchFamily="18" charset="0"/>
              </a:rPr>
              <a:t>from future claims</a:t>
            </a:r>
          </a:p>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Financial information handled in </a:t>
            </a:r>
            <a:r>
              <a:rPr lang="en-US" sz="3200" dirty="0">
                <a:solidFill>
                  <a:srgbClr val="00B0F0"/>
                </a:solidFill>
                <a:cs typeface="Times New Roman" panose="02020603050405020304" pitchFamily="18" charset="0"/>
              </a:rPr>
              <a:t>complete privacy</a:t>
            </a:r>
          </a:p>
          <a:p>
            <a:pPr marL="342900" indent="-342900">
              <a:buFont typeface="Wingdings" panose="05000000000000000000" pitchFamily="2" charset="2"/>
              <a:buChar char="ü"/>
            </a:pPr>
            <a:r>
              <a:rPr lang="en-US" sz="3200" dirty="0">
                <a:solidFill>
                  <a:srgbClr val="00B0F0"/>
                </a:solidFill>
                <a:cs typeface="Times New Roman" panose="02020603050405020304" pitchFamily="18" charset="0"/>
              </a:rPr>
              <a:t>Prevents from disinheriting your children </a:t>
            </a:r>
            <a:r>
              <a:rPr lang="en-US" sz="3200" dirty="0">
                <a:solidFill>
                  <a:schemeClr val="bg1"/>
                </a:solidFill>
                <a:cs typeface="Times New Roman" panose="02020603050405020304" pitchFamily="18" charset="0"/>
              </a:rPr>
              <a:t>from previous marriages</a:t>
            </a:r>
          </a:p>
          <a:p>
            <a:pPr marL="342900" indent="-342900">
              <a:buFont typeface="Wingdings" panose="05000000000000000000" pitchFamily="2" charset="2"/>
              <a:buChar char="ü"/>
            </a:pPr>
            <a:r>
              <a:rPr lang="en-US" sz="3200" dirty="0">
                <a:solidFill>
                  <a:schemeClr val="bg1"/>
                </a:solidFill>
                <a:cs typeface="Times New Roman" panose="02020603050405020304" pitchFamily="18" charset="0"/>
              </a:rPr>
              <a:t>Intra-family legal agreement where the </a:t>
            </a:r>
            <a:r>
              <a:rPr lang="en-US" sz="3200" dirty="0">
                <a:solidFill>
                  <a:srgbClr val="00B0F0"/>
                </a:solidFill>
                <a:cs typeface="Times New Roman" panose="02020603050405020304" pitchFamily="18" charset="0"/>
              </a:rPr>
              <a:t>family makes the decisions</a:t>
            </a:r>
          </a:p>
        </p:txBody>
      </p:sp>
    </p:spTree>
    <p:extLst>
      <p:ext uri="{BB962C8B-B14F-4D97-AF65-F5344CB8AC3E}">
        <p14:creationId xmlns:p14="http://schemas.microsoft.com/office/powerpoint/2010/main" val="87924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E08C-0A7D-E540-AED2-2601590F441F}"/>
              </a:ext>
            </a:extLst>
          </p:cNvPr>
          <p:cNvSpPr>
            <a:spLocks noGrp="1"/>
          </p:cNvSpPr>
          <p:nvPr>
            <p:ph type="title"/>
          </p:nvPr>
        </p:nvSpPr>
        <p:spPr>
          <a:xfrm>
            <a:off x="6400800" y="465479"/>
            <a:ext cx="5584876" cy="904789"/>
          </a:xfrm>
        </p:spPr>
        <p:txBody>
          <a:bodyPr>
            <a:noAutofit/>
          </a:bodyPr>
          <a:lstStyle/>
          <a:p>
            <a:r>
              <a:rPr lang="en-US" b="1" u="sng" dirty="0" err="1"/>
              <a:t>eStatePlan</a:t>
            </a:r>
            <a:r>
              <a:rPr lang="en-US" b="1" u="sng" dirty="0"/>
              <a:t> Portfolio: </a:t>
            </a:r>
            <a:br>
              <a:rPr lang="en-US" b="1" u="sng" dirty="0"/>
            </a:br>
            <a:endParaRPr lang="en-US" b="1" u="sng"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oogle Shape;886;p138">
            <a:extLst>
              <a:ext uri="{FF2B5EF4-FFF2-40B4-BE49-F238E27FC236}">
                <a16:creationId xmlns:a16="http://schemas.microsoft.com/office/drawing/2014/main" id="{93A0A1DE-88B4-1046-95B4-4662A2E39871}"/>
              </a:ext>
            </a:extLst>
          </p:cNvPr>
          <p:cNvPicPr preferRelativeResize="0"/>
          <p:nvPr/>
        </p:nvPicPr>
        <p:blipFill rotWithShape="1">
          <a:blip r:embed="rId2"/>
          <a:srcRect l="8977" t="27313" r="7135" b="27313"/>
          <a:stretch/>
        </p:blipFill>
        <p:spPr>
          <a:xfrm>
            <a:off x="0" y="2252125"/>
            <a:ext cx="5184696" cy="939454"/>
          </a:xfrm>
          <a:prstGeom prst="rect">
            <a:avLst/>
          </a:prstGeom>
          <a:noFill/>
        </p:spPr>
      </p:pic>
      <p:sp>
        <p:nvSpPr>
          <p:cNvPr id="3" name="Content Placeholder 2">
            <a:extLst>
              <a:ext uri="{FF2B5EF4-FFF2-40B4-BE49-F238E27FC236}">
                <a16:creationId xmlns:a16="http://schemas.microsoft.com/office/drawing/2014/main" id="{2238E7D9-F96D-2B46-A9DB-0AC701982B18}"/>
              </a:ext>
            </a:extLst>
          </p:cNvPr>
          <p:cNvSpPr>
            <a:spLocks noGrp="1"/>
          </p:cNvSpPr>
          <p:nvPr>
            <p:ph idx="1"/>
          </p:nvPr>
        </p:nvSpPr>
        <p:spPr>
          <a:xfrm>
            <a:off x="6308527" y="1163049"/>
            <a:ext cx="5677149" cy="4951840"/>
          </a:xfrm>
        </p:spPr>
        <p:txBody>
          <a:bodyPr anchor="t">
            <a:normAutofit lnSpcReduction="10000"/>
          </a:bodyPr>
          <a:lstStyle/>
          <a:p>
            <a:pPr marL="0" indent="0">
              <a:buNone/>
            </a:pPr>
            <a:endParaRPr lang="en-US" sz="1200" b="1" dirty="0"/>
          </a:p>
          <a:p>
            <a:r>
              <a:rPr lang="en-US" sz="2400" b="1" dirty="0"/>
              <a:t>Electronic Advance Medical Directive</a:t>
            </a:r>
          </a:p>
          <a:p>
            <a:pPr marL="0" indent="0">
              <a:buNone/>
            </a:pPr>
            <a:endParaRPr lang="en-US" sz="2400" b="1" dirty="0"/>
          </a:p>
          <a:p>
            <a:r>
              <a:rPr lang="en-US" sz="2400" b="1" dirty="0"/>
              <a:t>Dynamic Revocable Living Trust</a:t>
            </a:r>
          </a:p>
          <a:p>
            <a:endParaRPr lang="en-US" sz="2400" b="1" dirty="0"/>
          </a:p>
          <a:p>
            <a:r>
              <a:rPr lang="en-US" sz="2400" b="1" dirty="0"/>
              <a:t>Last Will and Testament</a:t>
            </a:r>
          </a:p>
          <a:p>
            <a:endParaRPr lang="en-US" sz="2400" b="1" dirty="0"/>
          </a:p>
          <a:p>
            <a:r>
              <a:rPr lang="en-US" sz="2400" b="1" dirty="0"/>
              <a:t>Guardianship Appointment</a:t>
            </a:r>
          </a:p>
          <a:p>
            <a:endParaRPr lang="en-US" sz="2400" b="1" dirty="0"/>
          </a:p>
          <a:p>
            <a:r>
              <a:rPr lang="en-US" sz="2400" b="1" dirty="0"/>
              <a:t>Electronic Signature/Implementation</a:t>
            </a:r>
          </a:p>
          <a:p>
            <a:endParaRPr lang="en-US" sz="2400" b="1" dirty="0"/>
          </a:p>
          <a:p>
            <a:r>
              <a:rPr lang="en-US" sz="2400" b="1" dirty="0"/>
              <a:t>Utilization of Leading Trust Law (Nevada)</a:t>
            </a:r>
          </a:p>
        </p:txBody>
      </p:sp>
    </p:spTree>
    <p:extLst>
      <p:ext uri="{BB962C8B-B14F-4D97-AF65-F5344CB8AC3E}">
        <p14:creationId xmlns:p14="http://schemas.microsoft.com/office/powerpoint/2010/main" val="110175279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5EB2-B806-F445-B646-2F212C91AF01}"/>
              </a:ext>
            </a:extLst>
          </p:cNvPr>
          <p:cNvSpPr>
            <a:spLocks noGrp="1"/>
          </p:cNvSpPr>
          <p:nvPr>
            <p:ph type="title"/>
          </p:nvPr>
        </p:nvSpPr>
        <p:spPr/>
        <p:txBody>
          <a:bodyPr/>
          <a:lstStyle/>
          <a:p>
            <a:pPr algn="ctr"/>
            <a:r>
              <a:rPr lang="en-US" b="1" cap="all" dirty="0">
                <a:solidFill>
                  <a:schemeClr val="bg1"/>
                </a:solidFill>
              </a:rPr>
              <a:t>REVOCABLE LIVING TRUST</a:t>
            </a:r>
            <a:endParaRPr lang="en-US" b="1" dirty="0">
              <a:solidFill>
                <a:schemeClr val="bg1"/>
              </a:solidFill>
            </a:endParaRPr>
          </a:p>
        </p:txBody>
      </p:sp>
      <p:sp>
        <p:nvSpPr>
          <p:cNvPr id="3" name="Content Placeholder 2">
            <a:extLst>
              <a:ext uri="{FF2B5EF4-FFF2-40B4-BE49-F238E27FC236}">
                <a16:creationId xmlns:a16="http://schemas.microsoft.com/office/drawing/2014/main" id="{7B35BCC7-5534-5648-8849-6CA86CA9D928}"/>
              </a:ext>
            </a:extLst>
          </p:cNvPr>
          <p:cNvSpPr>
            <a:spLocks noGrp="1"/>
          </p:cNvSpPr>
          <p:nvPr>
            <p:ph idx="1"/>
          </p:nvPr>
        </p:nvSpPr>
        <p:spPr/>
        <p:txBody>
          <a:bodyPr/>
          <a:lstStyle/>
          <a:p>
            <a:r>
              <a:rPr lang="en-US" dirty="0">
                <a:solidFill>
                  <a:schemeClr val="bg1"/>
                </a:solidFill>
              </a:rPr>
              <a:t>This is the "core" document of your plan allowing you to state who is to receive your stuff. </a:t>
            </a:r>
          </a:p>
          <a:p>
            <a:r>
              <a:rPr lang="en-US" dirty="0">
                <a:solidFill>
                  <a:schemeClr val="bg1"/>
                </a:solidFill>
              </a:rPr>
              <a:t>Our Trust provides privacy, convenience and control that everyone wants. </a:t>
            </a:r>
          </a:p>
          <a:p>
            <a:r>
              <a:rPr lang="en-US" dirty="0">
                <a:solidFill>
                  <a:schemeClr val="bg1"/>
                </a:solidFill>
              </a:rPr>
              <a:t>The cost savings and administrative efficiencies associated with a fully funded Revocable Living Trust are well established undisputed facts.</a:t>
            </a:r>
          </a:p>
        </p:txBody>
      </p:sp>
    </p:spTree>
    <p:extLst>
      <p:ext uri="{BB962C8B-B14F-4D97-AF65-F5344CB8AC3E}">
        <p14:creationId xmlns:p14="http://schemas.microsoft.com/office/powerpoint/2010/main" val="146213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46E0-75C5-B341-896E-2F87F9CBB245}"/>
              </a:ext>
            </a:extLst>
          </p:cNvPr>
          <p:cNvSpPr>
            <a:spLocks noGrp="1"/>
          </p:cNvSpPr>
          <p:nvPr>
            <p:ph type="title"/>
          </p:nvPr>
        </p:nvSpPr>
        <p:spPr/>
        <p:txBody>
          <a:bodyPr/>
          <a:lstStyle/>
          <a:p>
            <a:pPr algn="ctr"/>
            <a:r>
              <a:rPr lang="en-US" b="1" cap="all" dirty="0">
                <a:solidFill>
                  <a:schemeClr val="bg1"/>
                </a:solidFill>
              </a:rPr>
              <a:t>LAST WILL &amp; TESTAMENT</a:t>
            </a:r>
            <a:endParaRPr lang="en-US" b="1" dirty="0">
              <a:solidFill>
                <a:schemeClr val="bg1"/>
              </a:solidFill>
            </a:endParaRPr>
          </a:p>
        </p:txBody>
      </p:sp>
      <p:sp>
        <p:nvSpPr>
          <p:cNvPr id="3" name="Content Placeholder 2">
            <a:extLst>
              <a:ext uri="{FF2B5EF4-FFF2-40B4-BE49-F238E27FC236}">
                <a16:creationId xmlns:a16="http://schemas.microsoft.com/office/drawing/2014/main" id="{60D1D2EC-03F6-0F4B-B683-AC918B3BF552}"/>
              </a:ext>
            </a:extLst>
          </p:cNvPr>
          <p:cNvSpPr>
            <a:spLocks noGrp="1"/>
          </p:cNvSpPr>
          <p:nvPr>
            <p:ph idx="1"/>
          </p:nvPr>
        </p:nvSpPr>
        <p:spPr/>
        <p:txBody>
          <a:bodyPr/>
          <a:lstStyle/>
          <a:p>
            <a:r>
              <a:rPr lang="en-US" dirty="0">
                <a:solidFill>
                  <a:schemeClr val="bg1"/>
                </a:solidFill>
              </a:rPr>
              <a:t>Should you not place all your assets into your Trust, your Last Will, sometimes called a Pour Over Will, will accomplish this objective.</a:t>
            </a:r>
          </a:p>
          <a:p>
            <a:r>
              <a:rPr lang="en-US" dirty="0">
                <a:solidFill>
                  <a:schemeClr val="bg1"/>
                </a:solidFill>
              </a:rPr>
              <a:t> Your Will directs that any assets that are in your name when you die are to transfer to your Trust. This allows you to be sure that ALL your assets will flow through your Trust. </a:t>
            </a:r>
          </a:p>
          <a:p>
            <a:r>
              <a:rPr lang="en-US" dirty="0">
                <a:solidFill>
                  <a:schemeClr val="bg1"/>
                </a:solidFill>
              </a:rPr>
              <a:t>Additionally, your Will states your choice of a guardian for any appropriate beneficiary.</a:t>
            </a:r>
          </a:p>
          <a:p>
            <a:endParaRPr lang="en-US" dirty="0"/>
          </a:p>
        </p:txBody>
      </p:sp>
    </p:spTree>
    <p:extLst>
      <p:ext uri="{BB962C8B-B14F-4D97-AF65-F5344CB8AC3E}">
        <p14:creationId xmlns:p14="http://schemas.microsoft.com/office/powerpoint/2010/main" val="952791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8CA5-587F-A646-A448-B8FA1E40CBB1}"/>
              </a:ext>
            </a:extLst>
          </p:cNvPr>
          <p:cNvSpPr>
            <a:spLocks noGrp="1"/>
          </p:cNvSpPr>
          <p:nvPr>
            <p:ph type="title"/>
          </p:nvPr>
        </p:nvSpPr>
        <p:spPr/>
        <p:txBody>
          <a:bodyPr/>
          <a:lstStyle/>
          <a:p>
            <a:pPr algn="ctr"/>
            <a:r>
              <a:rPr lang="en-US" b="1" dirty="0">
                <a:solidFill>
                  <a:schemeClr val="bg1"/>
                </a:solidFill>
              </a:rPr>
              <a:t>Your </a:t>
            </a:r>
            <a:r>
              <a:rPr lang="en-US" b="1" dirty="0" err="1">
                <a:solidFill>
                  <a:schemeClr val="bg1"/>
                </a:solidFill>
              </a:rPr>
              <a:t>eStatePlan</a:t>
            </a:r>
            <a:r>
              <a:rPr lang="en-US" b="1" dirty="0">
                <a:solidFill>
                  <a:schemeClr val="bg1"/>
                </a:solidFill>
              </a:rPr>
              <a:t> will also include:</a:t>
            </a:r>
          </a:p>
        </p:txBody>
      </p:sp>
      <p:sp>
        <p:nvSpPr>
          <p:cNvPr id="3" name="Content Placeholder 2">
            <a:extLst>
              <a:ext uri="{FF2B5EF4-FFF2-40B4-BE49-F238E27FC236}">
                <a16:creationId xmlns:a16="http://schemas.microsoft.com/office/drawing/2014/main" id="{59E5F4FF-6FC0-7143-AF9A-204F4FC85DC1}"/>
              </a:ext>
            </a:extLst>
          </p:cNvPr>
          <p:cNvSpPr>
            <a:spLocks noGrp="1"/>
          </p:cNvSpPr>
          <p:nvPr>
            <p:ph idx="1"/>
          </p:nvPr>
        </p:nvSpPr>
        <p:spPr/>
        <p:txBody>
          <a:bodyPr/>
          <a:lstStyle/>
          <a:p>
            <a:r>
              <a:rPr lang="en-US" cap="all" dirty="0">
                <a:solidFill>
                  <a:schemeClr val="bg1"/>
                </a:solidFill>
              </a:rPr>
              <a:t>DURABLE POWERS OF ATTORNEY</a:t>
            </a:r>
          </a:p>
          <a:p>
            <a:pPr lvl="1"/>
            <a:r>
              <a:rPr lang="en-US" dirty="0">
                <a:solidFill>
                  <a:schemeClr val="bg1"/>
                </a:solidFill>
              </a:rPr>
              <a:t>This document is designed so you can select a person to act on your behalf to make decisions for you if your become incapacitated.</a:t>
            </a:r>
          </a:p>
          <a:p>
            <a:r>
              <a:rPr lang="en-US" cap="all" dirty="0">
                <a:solidFill>
                  <a:schemeClr val="bg1"/>
                </a:solidFill>
              </a:rPr>
              <a:t>HEALTH CARE DIRECTIVES</a:t>
            </a:r>
          </a:p>
          <a:p>
            <a:pPr lvl="1"/>
            <a:r>
              <a:rPr lang="en-US" dirty="0">
                <a:solidFill>
                  <a:schemeClr val="bg1"/>
                </a:solidFill>
              </a:rPr>
              <a:t>This document allows you to make multiple health care directives</a:t>
            </a:r>
          </a:p>
          <a:p>
            <a:r>
              <a:rPr lang="en-US" cap="all" dirty="0">
                <a:solidFill>
                  <a:schemeClr val="bg1"/>
                </a:solidFill>
              </a:rPr>
              <a:t>SPECIFIC DIRECTIVE APPS</a:t>
            </a:r>
          </a:p>
          <a:p>
            <a:pPr lvl="1"/>
            <a:r>
              <a:rPr lang="en-US" dirty="0">
                <a:solidFill>
                  <a:schemeClr val="bg1"/>
                </a:solidFill>
              </a:rPr>
              <a:t>Directive Apps provide a variety of common choices concerning trust administrative and dispositive language [who gets what] that will auto populate into your trust document. </a:t>
            </a:r>
          </a:p>
          <a:p>
            <a:endParaRPr lang="en-US" dirty="0"/>
          </a:p>
        </p:txBody>
      </p:sp>
    </p:spTree>
    <p:extLst>
      <p:ext uri="{BB962C8B-B14F-4D97-AF65-F5344CB8AC3E}">
        <p14:creationId xmlns:p14="http://schemas.microsoft.com/office/powerpoint/2010/main" val="1812117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E08C-0A7D-E540-AED2-2601590F441F}"/>
              </a:ext>
            </a:extLst>
          </p:cNvPr>
          <p:cNvSpPr>
            <a:spLocks noGrp="1"/>
          </p:cNvSpPr>
          <p:nvPr>
            <p:ph type="title"/>
          </p:nvPr>
        </p:nvSpPr>
        <p:spPr>
          <a:xfrm>
            <a:off x="6658044" y="902558"/>
            <a:ext cx="5006336" cy="450166"/>
          </a:xfrm>
        </p:spPr>
        <p:txBody>
          <a:bodyPr>
            <a:noAutofit/>
          </a:bodyPr>
          <a:lstStyle/>
          <a:p>
            <a:r>
              <a:rPr lang="en-US" sz="4000" b="1" u="sng" dirty="0"/>
              <a:t>Membership Benefits: </a:t>
            </a:r>
            <a:br>
              <a:rPr lang="en-US" sz="4000" b="1" u="sng" dirty="0"/>
            </a:br>
            <a:endParaRPr lang="en-US" sz="4000" b="1" u="sng"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oogle Shape;886;p138">
            <a:extLst>
              <a:ext uri="{FF2B5EF4-FFF2-40B4-BE49-F238E27FC236}">
                <a16:creationId xmlns:a16="http://schemas.microsoft.com/office/drawing/2014/main" id="{93A0A1DE-88B4-1046-95B4-4662A2E39871}"/>
              </a:ext>
            </a:extLst>
          </p:cNvPr>
          <p:cNvPicPr preferRelativeResize="0"/>
          <p:nvPr/>
        </p:nvPicPr>
        <p:blipFill rotWithShape="1">
          <a:blip r:embed="rId2"/>
          <a:srcRect l="8977" t="27313" r="7135" b="27313"/>
          <a:stretch/>
        </p:blipFill>
        <p:spPr>
          <a:xfrm>
            <a:off x="0" y="2252125"/>
            <a:ext cx="5184696" cy="939454"/>
          </a:xfrm>
          <a:prstGeom prst="rect">
            <a:avLst/>
          </a:prstGeom>
          <a:noFill/>
        </p:spPr>
      </p:pic>
      <p:sp>
        <p:nvSpPr>
          <p:cNvPr id="3" name="Content Placeholder 2">
            <a:extLst>
              <a:ext uri="{FF2B5EF4-FFF2-40B4-BE49-F238E27FC236}">
                <a16:creationId xmlns:a16="http://schemas.microsoft.com/office/drawing/2014/main" id="{2238E7D9-F96D-2B46-A9DB-0AC701982B18}"/>
              </a:ext>
            </a:extLst>
          </p:cNvPr>
          <p:cNvSpPr>
            <a:spLocks noGrp="1"/>
          </p:cNvSpPr>
          <p:nvPr>
            <p:ph idx="1"/>
          </p:nvPr>
        </p:nvSpPr>
        <p:spPr>
          <a:xfrm>
            <a:off x="6658044" y="1352724"/>
            <a:ext cx="5291715" cy="4928251"/>
          </a:xfrm>
        </p:spPr>
        <p:txBody>
          <a:bodyPr anchor="t">
            <a:normAutofit/>
          </a:bodyPr>
          <a:lstStyle/>
          <a:p>
            <a:r>
              <a:rPr lang="en-US" sz="2400" b="1" dirty="0"/>
              <a:t>Free &amp; Unlimited Changes to your Documents</a:t>
            </a:r>
          </a:p>
          <a:p>
            <a:endParaRPr lang="en-US" sz="2400" b="1" dirty="0"/>
          </a:p>
          <a:p>
            <a:r>
              <a:rPr lang="en-US" sz="2400" b="1" dirty="0"/>
              <a:t>24/7 Online access </a:t>
            </a:r>
          </a:p>
          <a:p>
            <a:endParaRPr lang="en-US" sz="2400" b="1" dirty="0"/>
          </a:p>
          <a:p>
            <a:r>
              <a:rPr lang="en-US" sz="2400" b="1" dirty="0"/>
              <a:t>Online Access to your trust funding kit</a:t>
            </a:r>
          </a:p>
          <a:p>
            <a:endParaRPr lang="en-US" sz="2400" b="1" dirty="0"/>
          </a:p>
          <a:p>
            <a:r>
              <a:rPr lang="en-US" sz="2400" b="1" dirty="0"/>
              <a:t>Convenient ability to share console</a:t>
            </a:r>
          </a:p>
          <a:p>
            <a:endParaRPr lang="en-US" sz="2400" b="1" dirty="0"/>
          </a:p>
          <a:p>
            <a:r>
              <a:rPr lang="en-US" sz="2400" b="1" dirty="0"/>
              <a:t>Estate Settlement Package</a:t>
            </a:r>
          </a:p>
        </p:txBody>
      </p:sp>
      <p:pic>
        <p:nvPicPr>
          <p:cNvPr id="4" name="Picture 3">
            <a:extLst>
              <a:ext uri="{FF2B5EF4-FFF2-40B4-BE49-F238E27FC236}">
                <a16:creationId xmlns:a16="http://schemas.microsoft.com/office/drawing/2014/main" id="{CE25E4CC-680B-6F4B-81BE-7DF1D5AFB1B7}"/>
              </a:ext>
            </a:extLst>
          </p:cNvPr>
          <p:cNvPicPr>
            <a:picLocks noChangeAspect="1"/>
          </p:cNvPicPr>
          <p:nvPr/>
        </p:nvPicPr>
        <p:blipFill>
          <a:blip r:embed="rId3"/>
          <a:stretch>
            <a:fillRect/>
          </a:stretch>
        </p:blipFill>
        <p:spPr>
          <a:xfrm>
            <a:off x="777755" y="3200400"/>
            <a:ext cx="3030752" cy="1116593"/>
          </a:xfrm>
          <a:prstGeom prst="rect">
            <a:avLst/>
          </a:prstGeom>
        </p:spPr>
      </p:pic>
    </p:spTree>
    <p:extLst>
      <p:ext uri="{BB962C8B-B14F-4D97-AF65-F5344CB8AC3E}">
        <p14:creationId xmlns:p14="http://schemas.microsoft.com/office/powerpoint/2010/main" val="179183000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25DD4D-AF7C-475A-A237-1E6041A94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F4F89EB-6913-DB4E-B0C3-7722A1ED4382}"/>
              </a:ext>
            </a:extLst>
          </p:cNvPr>
          <p:cNvSpPr>
            <a:spLocks noGrp="1"/>
          </p:cNvSpPr>
          <p:nvPr>
            <p:ph type="ctrTitle"/>
          </p:nvPr>
        </p:nvSpPr>
        <p:spPr>
          <a:xfrm>
            <a:off x="1600200" y="4269282"/>
            <a:ext cx="8991600" cy="1264762"/>
          </a:xfrm>
        </p:spPr>
        <p:txBody>
          <a:bodyPr>
            <a:normAutofit/>
          </a:bodyPr>
          <a:lstStyle/>
          <a:p>
            <a:r>
              <a:rPr lang="en-US" sz="3200" dirty="0"/>
              <a:t>Estate Planning with </a:t>
            </a:r>
            <a:br>
              <a:rPr lang="en-US" sz="3200" dirty="0"/>
            </a:br>
            <a:r>
              <a:rPr lang="en-US" sz="3200" dirty="0"/>
              <a:t>integrated Trust Systems</a:t>
            </a:r>
          </a:p>
        </p:txBody>
      </p:sp>
      <p:sp>
        <p:nvSpPr>
          <p:cNvPr id="3" name="Subtitle 2">
            <a:extLst>
              <a:ext uri="{FF2B5EF4-FFF2-40B4-BE49-F238E27FC236}">
                <a16:creationId xmlns:a16="http://schemas.microsoft.com/office/drawing/2014/main" id="{D9D41F6F-C180-7141-BABC-5FE7A82889B1}"/>
              </a:ext>
            </a:extLst>
          </p:cNvPr>
          <p:cNvSpPr>
            <a:spLocks noGrp="1"/>
          </p:cNvSpPr>
          <p:nvPr>
            <p:ph type="subTitle" idx="1"/>
          </p:nvPr>
        </p:nvSpPr>
        <p:spPr>
          <a:xfrm>
            <a:off x="2695194" y="5688535"/>
            <a:ext cx="6801612" cy="536125"/>
          </a:xfrm>
        </p:spPr>
        <p:txBody>
          <a:bodyPr>
            <a:normAutofit/>
          </a:bodyPr>
          <a:lstStyle/>
          <a:p>
            <a:pPr>
              <a:lnSpc>
                <a:spcPct val="90000"/>
              </a:lnSpc>
            </a:pPr>
            <a:r>
              <a:rPr lang="en-US" sz="1100"/>
              <a:t>Presented by:</a:t>
            </a:r>
          </a:p>
          <a:p>
            <a:pPr>
              <a:lnSpc>
                <a:spcPct val="90000"/>
              </a:lnSpc>
            </a:pPr>
            <a:r>
              <a:rPr lang="en-US" sz="1100"/>
              <a:t> Ciara E. Lister, Esq.-- Staff Attorney Integrated Trust Systems</a:t>
            </a:r>
          </a:p>
        </p:txBody>
      </p:sp>
      <p:pic>
        <p:nvPicPr>
          <p:cNvPr id="4" name="Google Shape;886;p138">
            <a:extLst>
              <a:ext uri="{FF2B5EF4-FFF2-40B4-BE49-F238E27FC236}">
                <a16:creationId xmlns:a16="http://schemas.microsoft.com/office/drawing/2014/main" id="{795E3DC0-8D9E-644F-A044-8F73F92995BA}"/>
              </a:ext>
            </a:extLst>
          </p:cNvPr>
          <p:cNvPicPr preferRelativeResize="0"/>
          <p:nvPr/>
        </p:nvPicPr>
        <p:blipFill rotWithShape="1">
          <a:blip r:embed="rId3"/>
          <a:srcRect l="8977" t="27313" r="7135" b="27313"/>
          <a:stretch/>
        </p:blipFill>
        <p:spPr>
          <a:xfrm>
            <a:off x="2078759" y="1031509"/>
            <a:ext cx="8285408" cy="1550941"/>
          </a:xfrm>
          <a:prstGeom prst="rect">
            <a:avLst/>
          </a:prstGeom>
          <a:noFill/>
        </p:spPr>
      </p:pic>
      <p:pic>
        <p:nvPicPr>
          <p:cNvPr id="9" name="Picture 8">
            <a:extLst>
              <a:ext uri="{FF2B5EF4-FFF2-40B4-BE49-F238E27FC236}">
                <a16:creationId xmlns:a16="http://schemas.microsoft.com/office/drawing/2014/main" id="{E14405D4-3CDC-584D-A602-CE2CAF731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199" y="2582450"/>
            <a:ext cx="4276752" cy="750308"/>
          </a:xfrm>
          <a:prstGeom prst="rect">
            <a:avLst/>
          </a:prstGeom>
        </p:spPr>
      </p:pic>
    </p:spTree>
    <p:extLst>
      <p:ext uri="{BB962C8B-B14F-4D97-AF65-F5344CB8AC3E}">
        <p14:creationId xmlns:p14="http://schemas.microsoft.com/office/powerpoint/2010/main" val="99859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D5A8F-9259-43D4-9416-E557E616C031}"/>
              </a:ext>
            </a:extLst>
          </p:cNvPr>
          <p:cNvSpPr/>
          <p:nvPr/>
        </p:nvSpPr>
        <p:spPr>
          <a:xfrm>
            <a:off x="571500" y="530671"/>
            <a:ext cx="11048999" cy="707886"/>
          </a:xfrm>
          <a:prstGeom prst="rect">
            <a:avLst/>
          </a:prstGeom>
        </p:spPr>
        <p:txBody>
          <a:bodyPr wrap="square">
            <a:spAutoFit/>
          </a:bodyPr>
          <a:lstStyle/>
          <a:p>
            <a:pPr algn="ctr"/>
            <a:r>
              <a:rPr lang="en-US" sz="4000" dirty="0">
                <a:cs typeface="Times New Roman" panose="02020603050405020304" pitchFamily="18" charset="0"/>
              </a:rPr>
              <a:t>Schedule a complimentary appointment with us: </a:t>
            </a:r>
          </a:p>
        </p:txBody>
      </p:sp>
    </p:spTree>
    <p:extLst>
      <p:ext uri="{BB962C8B-B14F-4D97-AF65-F5344CB8AC3E}">
        <p14:creationId xmlns:p14="http://schemas.microsoft.com/office/powerpoint/2010/main" val="322241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25DD4D-AF7C-475A-A237-1E6041A94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F4F89EB-6913-DB4E-B0C3-7722A1ED4382}"/>
              </a:ext>
            </a:extLst>
          </p:cNvPr>
          <p:cNvSpPr>
            <a:spLocks noGrp="1"/>
          </p:cNvSpPr>
          <p:nvPr>
            <p:ph type="ctrTitle"/>
          </p:nvPr>
        </p:nvSpPr>
        <p:spPr>
          <a:xfrm>
            <a:off x="1600200" y="4269282"/>
            <a:ext cx="8991600" cy="1264762"/>
          </a:xfrm>
        </p:spPr>
        <p:txBody>
          <a:bodyPr>
            <a:normAutofit/>
          </a:bodyPr>
          <a:lstStyle/>
          <a:p>
            <a:r>
              <a:rPr lang="en-US" sz="3200" dirty="0"/>
              <a:t>Estate Planning with </a:t>
            </a:r>
            <a:br>
              <a:rPr lang="en-US" sz="3200" dirty="0"/>
            </a:br>
            <a:r>
              <a:rPr lang="en-US" sz="3200" dirty="0"/>
              <a:t>integrated Trust Systems</a:t>
            </a:r>
          </a:p>
        </p:txBody>
      </p:sp>
      <p:sp>
        <p:nvSpPr>
          <p:cNvPr id="3" name="Subtitle 2">
            <a:extLst>
              <a:ext uri="{FF2B5EF4-FFF2-40B4-BE49-F238E27FC236}">
                <a16:creationId xmlns:a16="http://schemas.microsoft.com/office/drawing/2014/main" id="{D9D41F6F-C180-7141-BABC-5FE7A82889B1}"/>
              </a:ext>
            </a:extLst>
          </p:cNvPr>
          <p:cNvSpPr>
            <a:spLocks noGrp="1"/>
          </p:cNvSpPr>
          <p:nvPr>
            <p:ph type="subTitle" idx="1"/>
          </p:nvPr>
        </p:nvSpPr>
        <p:spPr>
          <a:xfrm>
            <a:off x="2695194" y="5688535"/>
            <a:ext cx="6801612" cy="536125"/>
          </a:xfrm>
        </p:spPr>
        <p:txBody>
          <a:bodyPr>
            <a:normAutofit/>
          </a:bodyPr>
          <a:lstStyle/>
          <a:p>
            <a:pPr>
              <a:lnSpc>
                <a:spcPct val="90000"/>
              </a:lnSpc>
            </a:pPr>
            <a:r>
              <a:rPr lang="en-US" sz="1100"/>
              <a:t>Presented by:</a:t>
            </a:r>
          </a:p>
          <a:p>
            <a:pPr>
              <a:lnSpc>
                <a:spcPct val="90000"/>
              </a:lnSpc>
            </a:pPr>
            <a:r>
              <a:rPr lang="en-US" sz="1100"/>
              <a:t> Ciara E. Lister, Esq.-- Staff Attorney Integrated Trust Systems</a:t>
            </a:r>
          </a:p>
        </p:txBody>
      </p:sp>
      <p:pic>
        <p:nvPicPr>
          <p:cNvPr id="4" name="Google Shape;886;p138">
            <a:extLst>
              <a:ext uri="{FF2B5EF4-FFF2-40B4-BE49-F238E27FC236}">
                <a16:creationId xmlns:a16="http://schemas.microsoft.com/office/drawing/2014/main" id="{795E3DC0-8D9E-644F-A044-8F73F92995BA}"/>
              </a:ext>
            </a:extLst>
          </p:cNvPr>
          <p:cNvPicPr preferRelativeResize="0"/>
          <p:nvPr/>
        </p:nvPicPr>
        <p:blipFill rotWithShape="1">
          <a:blip r:embed="rId3"/>
          <a:srcRect l="8977" t="27313" r="7135" b="27313"/>
          <a:stretch/>
        </p:blipFill>
        <p:spPr>
          <a:xfrm>
            <a:off x="2078759" y="1031509"/>
            <a:ext cx="8285408" cy="1550941"/>
          </a:xfrm>
          <a:prstGeom prst="rect">
            <a:avLst/>
          </a:prstGeom>
          <a:noFill/>
        </p:spPr>
      </p:pic>
      <p:pic>
        <p:nvPicPr>
          <p:cNvPr id="9" name="Picture 8">
            <a:extLst>
              <a:ext uri="{FF2B5EF4-FFF2-40B4-BE49-F238E27FC236}">
                <a16:creationId xmlns:a16="http://schemas.microsoft.com/office/drawing/2014/main" id="{E14405D4-3CDC-584D-A602-CE2CAF731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199" y="2582450"/>
            <a:ext cx="4276752" cy="750308"/>
          </a:xfrm>
          <a:prstGeom prst="rect">
            <a:avLst/>
          </a:prstGeom>
        </p:spPr>
      </p:pic>
    </p:spTree>
    <p:extLst>
      <p:ext uri="{BB962C8B-B14F-4D97-AF65-F5344CB8AC3E}">
        <p14:creationId xmlns:p14="http://schemas.microsoft.com/office/powerpoint/2010/main" val="40399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03D0-D734-4865-AA9C-5259E99F8BCE}"/>
              </a:ext>
            </a:extLst>
          </p:cNvPr>
          <p:cNvSpPr>
            <a:spLocks noGrp="1"/>
          </p:cNvSpPr>
          <p:nvPr>
            <p:ph type="title"/>
          </p:nvPr>
        </p:nvSpPr>
        <p:spPr>
          <a:xfrm>
            <a:off x="321976" y="629266"/>
            <a:ext cx="5775960" cy="1676603"/>
          </a:xfrm>
        </p:spPr>
        <p:txBody>
          <a:bodyPr vert="horz" lIns="91440" tIns="45720" rIns="91440" bIns="45720" rtlCol="0" anchor="ctr">
            <a:normAutofit/>
          </a:bodyPr>
          <a:lstStyle/>
          <a:p>
            <a:r>
              <a:rPr lang="en-US" sz="4000" b="1" dirty="0">
                <a:solidFill>
                  <a:schemeClr val="bg1"/>
                </a:solidFill>
              </a:rPr>
              <a:t>What is Estate Planning?</a:t>
            </a:r>
          </a:p>
        </p:txBody>
      </p:sp>
      <p:sp>
        <p:nvSpPr>
          <p:cNvPr id="4" name="Title 1">
            <a:extLst>
              <a:ext uri="{FF2B5EF4-FFF2-40B4-BE49-F238E27FC236}">
                <a16:creationId xmlns:a16="http://schemas.microsoft.com/office/drawing/2014/main" id="{4436EF98-3ECC-4133-82F0-1B4A2EA9AFD2}"/>
              </a:ext>
            </a:extLst>
          </p:cNvPr>
          <p:cNvSpPr txBox="1">
            <a:spLocks/>
          </p:cNvSpPr>
          <p:nvPr/>
        </p:nvSpPr>
        <p:spPr>
          <a:xfrm>
            <a:off x="1" y="2151322"/>
            <a:ext cx="5344732" cy="3917950"/>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71550" indent="-228600">
              <a:spcAft>
                <a:spcPts val="600"/>
              </a:spcAft>
              <a:buFont typeface="Arial" panose="020B0604020202020204" pitchFamily="34" charset="0"/>
              <a:buChar char="•"/>
            </a:pPr>
            <a:r>
              <a:rPr lang="en-US" sz="4100" dirty="0">
                <a:solidFill>
                  <a:schemeClr val="bg1"/>
                </a:solidFill>
                <a:latin typeface="+mn-lt"/>
                <a:ea typeface="+mn-ea"/>
                <a:cs typeface="+mn-cs"/>
              </a:rPr>
              <a:t>The act of preparing for the transfer of a person’s wealth and assets after his or her death</a:t>
            </a:r>
          </a:p>
          <a:p>
            <a:pPr marL="971550" indent="-228600">
              <a:spcAft>
                <a:spcPts val="600"/>
              </a:spcAft>
              <a:buFont typeface="Arial" panose="020B0604020202020204" pitchFamily="34" charset="0"/>
              <a:buChar char="•"/>
            </a:pPr>
            <a:endParaRPr lang="en-US" sz="4100" dirty="0">
              <a:latin typeface="+mn-lt"/>
              <a:ea typeface="+mn-ea"/>
              <a:cs typeface="+mn-cs"/>
            </a:endParaRPr>
          </a:p>
        </p:txBody>
      </p:sp>
      <p:pic>
        <p:nvPicPr>
          <p:cNvPr id="12" name="Picture 11" descr="A picture containing indoor, table, building, sitting&#10;&#10;Description automatically generated">
            <a:extLst>
              <a:ext uri="{FF2B5EF4-FFF2-40B4-BE49-F238E27FC236}">
                <a16:creationId xmlns:a16="http://schemas.microsoft.com/office/drawing/2014/main" id="{343F7F5A-990B-4D48-967E-F68C0B821FB5}"/>
              </a:ext>
            </a:extLst>
          </p:cNvPr>
          <p:cNvPicPr>
            <a:picLocks noChangeAspect="1"/>
          </p:cNvPicPr>
          <p:nvPr/>
        </p:nvPicPr>
        <p:blipFill rotWithShape="1">
          <a:blip r:embed="rId2">
            <a:extLst>
              <a:ext uri="{28A0092B-C50C-407E-A947-70E740481C1C}">
                <a14:useLocalDpi xmlns:a14="http://schemas.microsoft.com/office/drawing/2010/main" val="0"/>
              </a:ext>
            </a:extLst>
          </a:blip>
          <a:srcRect l="24476" r="26565" b="-1"/>
          <a:stretch/>
        </p:blipFill>
        <p:spPr>
          <a:xfrm>
            <a:off x="6090613" y="640082"/>
            <a:ext cx="5461724" cy="5577837"/>
          </a:xfrm>
          <a:prstGeom prst="rect">
            <a:avLst/>
          </a:prstGeom>
          <a:effectLst/>
        </p:spPr>
      </p:pic>
    </p:spTree>
    <p:extLst>
      <p:ext uri="{BB962C8B-B14F-4D97-AF65-F5344CB8AC3E}">
        <p14:creationId xmlns:p14="http://schemas.microsoft.com/office/powerpoint/2010/main" val="414535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LT Presentation - Integrated Trust Systems-3.png">
            <a:extLst>
              <a:ext uri="{FF2B5EF4-FFF2-40B4-BE49-F238E27FC236}">
                <a16:creationId xmlns:a16="http://schemas.microsoft.com/office/drawing/2014/main" id="{E160B560-2F9C-D943-9C27-B62F1387F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115" y="236564"/>
            <a:ext cx="8630984" cy="6171152"/>
          </a:xfrm>
          <a:prstGeom prst="rect">
            <a:avLst/>
          </a:prstGeom>
        </p:spPr>
      </p:pic>
    </p:spTree>
    <p:extLst>
      <p:ext uri="{BB962C8B-B14F-4D97-AF65-F5344CB8AC3E}">
        <p14:creationId xmlns:p14="http://schemas.microsoft.com/office/powerpoint/2010/main" val="356912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B98ECF-9977-4973-B120-CEB89ACB2E02}"/>
              </a:ext>
            </a:extLst>
          </p:cNvPr>
          <p:cNvSpPr/>
          <p:nvPr/>
        </p:nvSpPr>
        <p:spPr>
          <a:xfrm>
            <a:off x="707069" y="334851"/>
            <a:ext cx="5006336" cy="6080017"/>
          </a:xfrm>
          <a:prstGeom prst="rect">
            <a:avLst/>
          </a:prstGeom>
        </p:spPr>
        <p:txBody>
          <a:bodyPr vert="horz" lIns="91440" tIns="45720" rIns="91440" bIns="45720" rtlCol="0" anchor="t">
            <a:normAutofit lnSpcReduction="10000"/>
          </a:bodyPr>
          <a:lstStyle/>
          <a:p>
            <a:pPr marL="285750" indent="-228600">
              <a:lnSpc>
                <a:spcPct val="90000"/>
              </a:lnSpc>
              <a:spcAft>
                <a:spcPts val="600"/>
              </a:spcAft>
              <a:buFont typeface="Arial" panose="020B0604020202020204" pitchFamily="34" charset="0"/>
              <a:buChar char="•"/>
            </a:pPr>
            <a:r>
              <a:rPr lang="en-US" sz="2400" dirty="0"/>
              <a:t>About 80% of estates do not have proper planning</a:t>
            </a:r>
          </a:p>
          <a:p>
            <a:pPr marL="285750" indent="-228600">
              <a:lnSpc>
                <a:spcPct val="90000"/>
              </a:lnSpc>
              <a:spcAft>
                <a:spcPts val="600"/>
              </a:spcAft>
              <a:buFont typeface="Arial" panose="020B0604020202020204" pitchFamily="34" charset="0"/>
              <a:buChar char="•"/>
            </a:pPr>
            <a:r>
              <a:rPr lang="en-US" sz="2400" dirty="0"/>
              <a:t>Individuals do not plan to: </a:t>
            </a:r>
          </a:p>
          <a:p>
            <a:pPr marL="742950" lvl="1" indent="-228600">
              <a:lnSpc>
                <a:spcPct val="90000"/>
              </a:lnSpc>
              <a:spcAft>
                <a:spcPts val="600"/>
              </a:spcAft>
              <a:buFont typeface="Arial" panose="020B0604020202020204" pitchFamily="34" charset="0"/>
              <a:buChar char="•"/>
            </a:pPr>
            <a:r>
              <a:rPr lang="en-US" sz="2400" dirty="0"/>
              <a:t>Manage assets</a:t>
            </a:r>
          </a:p>
          <a:p>
            <a:pPr marL="742950" lvl="1" indent="-228600">
              <a:lnSpc>
                <a:spcPct val="90000"/>
              </a:lnSpc>
              <a:spcAft>
                <a:spcPts val="600"/>
              </a:spcAft>
              <a:buFont typeface="Arial" panose="020B0604020202020204" pitchFamily="34" charset="0"/>
              <a:buChar char="•"/>
            </a:pPr>
            <a:r>
              <a:rPr lang="en-US" sz="2400" dirty="0"/>
              <a:t>Control assets</a:t>
            </a:r>
          </a:p>
          <a:p>
            <a:pPr marL="742950" lvl="1" indent="-228600">
              <a:lnSpc>
                <a:spcPct val="90000"/>
              </a:lnSpc>
              <a:spcAft>
                <a:spcPts val="600"/>
              </a:spcAft>
              <a:buFont typeface="Arial" panose="020B0604020202020204" pitchFamily="34" charset="0"/>
              <a:buChar char="•"/>
            </a:pPr>
            <a:r>
              <a:rPr lang="en-US" sz="2400" dirty="0"/>
              <a:t>Transfer assets</a:t>
            </a:r>
          </a:p>
          <a:p>
            <a:pPr marL="514350" lvl="1">
              <a:lnSpc>
                <a:spcPct val="90000"/>
              </a:lnSpc>
              <a:spcAft>
                <a:spcPts val="600"/>
              </a:spcAft>
            </a:pPr>
            <a:endParaRPr lang="en-US" sz="2400" dirty="0"/>
          </a:p>
          <a:p>
            <a:pPr marL="285750" indent="-228600">
              <a:lnSpc>
                <a:spcPct val="90000"/>
              </a:lnSpc>
              <a:spcAft>
                <a:spcPts val="600"/>
              </a:spcAft>
              <a:buFont typeface="Arial" panose="020B0604020202020204" pitchFamily="34" charset="0"/>
              <a:buChar char="•"/>
            </a:pPr>
            <a:r>
              <a:rPr lang="en-US" sz="2400" dirty="0"/>
              <a:t>People further fail to plan for:</a:t>
            </a:r>
          </a:p>
          <a:p>
            <a:pPr marL="742950" lvl="1" indent="-228600">
              <a:lnSpc>
                <a:spcPct val="90000"/>
              </a:lnSpc>
              <a:spcAft>
                <a:spcPts val="600"/>
              </a:spcAft>
              <a:buFont typeface="Arial" panose="020B0604020202020204" pitchFamily="34" charset="0"/>
              <a:buChar char="•"/>
            </a:pPr>
            <a:r>
              <a:rPr lang="en-US" sz="2400" dirty="0"/>
              <a:t>Avoidable estate taxes</a:t>
            </a:r>
          </a:p>
          <a:p>
            <a:pPr marL="742950" lvl="1" indent="-228600">
              <a:lnSpc>
                <a:spcPct val="90000"/>
              </a:lnSpc>
              <a:spcAft>
                <a:spcPts val="600"/>
              </a:spcAft>
              <a:buFont typeface="Arial" panose="020B0604020202020204" pitchFamily="34" charset="0"/>
              <a:buChar char="•"/>
            </a:pPr>
            <a:r>
              <a:rPr lang="en-US" sz="2400" dirty="0"/>
              <a:t>Administrative costs</a:t>
            </a:r>
          </a:p>
          <a:p>
            <a:pPr marL="742950" lvl="1" indent="-228600">
              <a:lnSpc>
                <a:spcPct val="90000"/>
              </a:lnSpc>
              <a:spcAft>
                <a:spcPts val="600"/>
              </a:spcAft>
              <a:buFont typeface="Arial" panose="020B0604020202020204" pitchFamily="34" charset="0"/>
              <a:buChar char="•"/>
            </a:pPr>
            <a:r>
              <a:rPr lang="en-US" sz="2400" dirty="0"/>
              <a:t>Legal fees</a:t>
            </a:r>
          </a:p>
          <a:p>
            <a:pPr marL="514350" lvl="1">
              <a:lnSpc>
                <a:spcPct val="90000"/>
              </a:lnSpc>
              <a:spcAft>
                <a:spcPts val="600"/>
              </a:spcAft>
            </a:pPr>
            <a:r>
              <a:rPr lang="en-US" sz="2400" dirty="0"/>
              <a:t> </a:t>
            </a:r>
          </a:p>
          <a:p>
            <a:pPr marL="57150">
              <a:lnSpc>
                <a:spcPct val="90000"/>
              </a:lnSpc>
              <a:spcAft>
                <a:spcPts val="600"/>
              </a:spcAft>
            </a:pPr>
            <a:r>
              <a:rPr lang="en-US" sz="2800" dirty="0">
                <a:ea typeface="Times New Roman" panose="02020603050405020304" pitchFamily="18" charset="0"/>
              </a:rPr>
              <a:t>You want to be able to direct Where, When, and How your assets will be distributed upon your death. </a:t>
            </a:r>
            <a:endParaRPr lang="en-US" sz="2800" dirty="0"/>
          </a:p>
          <a:p>
            <a:pPr marL="285750" indent="-228600">
              <a:lnSpc>
                <a:spcPct val="90000"/>
              </a:lnSpc>
              <a:spcAft>
                <a:spcPts val="600"/>
              </a:spcAft>
              <a:buFont typeface="Arial" panose="020B0604020202020204" pitchFamily="34" charset="0"/>
              <a:buChar char="•"/>
            </a:pPr>
            <a:endParaRPr lang="en-US" sz="1700" dirty="0"/>
          </a:p>
        </p:txBody>
      </p:sp>
      <p:sp>
        <p:nvSpPr>
          <p:cNvPr id="12" name="Freeform: Shape 1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tanding on a beach&#10;&#10;Description automatically generated">
            <a:extLst>
              <a:ext uri="{FF2B5EF4-FFF2-40B4-BE49-F238E27FC236}">
                <a16:creationId xmlns:a16="http://schemas.microsoft.com/office/drawing/2014/main" id="{600E7C2A-E8F8-F940-ACA1-005F85706D0F}"/>
              </a:ext>
            </a:extLst>
          </p:cNvPr>
          <p:cNvPicPr>
            <a:picLocks noChangeAspect="1"/>
          </p:cNvPicPr>
          <p:nvPr/>
        </p:nvPicPr>
        <p:blipFill rotWithShape="1">
          <a:blip r:embed="rId2">
            <a:extLst>
              <a:ext uri="{28A0092B-C50C-407E-A947-70E740481C1C}">
                <a14:useLocalDpi xmlns:a14="http://schemas.microsoft.com/office/drawing/2010/main" val="0"/>
              </a:ext>
            </a:extLst>
          </a:blip>
          <a:srcRect l="22449" r="22869"/>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42539374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65;p126">
            <a:extLst>
              <a:ext uri="{FF2B5EF4-FFF2-40B4-BE49-F238E27FC236}">
                <a16:creationId xmlns:a16="http://schemas.microsoft.com/office/drawing/2014/main" id="{FED42269-15A6-5D47-96BF-BD01B9688C2E}"/>
              </a:ext>
            </a:extLst>
          </p:cNvPr>
          <p:cNvPicPr preferRelativeResize="0"/>
          <p:nvPr/>
        </p:nvPicPr>
        <p:blipFill rotWithShape="1">
          <a:blip r:embed="rId2"/>
          <a:srcRect t="8106" r="1" b="3052"/>
          <a:stretch/>
        </p:blipFill>
        <p:spPr>
          <a:xfrm>
            <a:off x="327547" y="321733"/>
            <a:ext cx="7058306" cy="4107392"/>
          </a:xfrm>
          <a:prstGeom prst="rect">
            <a:avLst/>
          </a:prstGeom>
          <a:noFill/>
        </p:spPr>
      </p:pic>
      <p:sp>
        <p:nvSpPr>
          <p:cNvPr id="3" name="Rectangle 2">
            <a:extLst>
              <a:ext uri="{FF2B5EF4-FFF2-40B4-BE49-F238E27FC236}">
                <a16:creationId xmlns:a16="http://schemas.microsoft.com/office/drawing/2014/main" id="{B95DCEA3-E44E-ED4E-9C46-7AD72D3267A0}"/>
              </a:ext>
            </a:extLst>
          </p:cNvPr>
          <p:cNvSpPr/>
          <p:nvPr/>
        </p:nvSpPr>
        <p:spPr>
          <a:xfrm>
            <a:off x="524256" y="4767072"/>
            <a:ext cx="6594189" cy="1625210"/>
          </a:xfrm>
          <a:prstGeom prst="rect">
            <a:avLst/>
          </a:prstGeom>
          <a:solidFill>
            <a:schemeClr val="accent1">
              <a:lumMod val="75000"/>
            </a:schemeClr>
          </a:solidFill>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rgbClr val="FFFFFF"/>
                </a:solidFill>
                <a:latin typeface="+mj-lt"/>
                <a:ea typeface="+mj-ea"/>
                <a:cs typeface="+mj-cs"/>
              </a:rPr>
              <a:t>What is Probate Court?</a:t>
            </a:r>
          </a:p>
        </p:txBody>
      </p:sp>
      <p:sp>
        <p:nvSpPr>
          <p:cNvPr id="5" name="Rectangle 4">
            <a:extLst>
              <a:ext uri="{FF2B5EF4-FFF2-40B4-BE49-F238E27FC236}">
                <a16:creationId xmlns:a16="http://schemas.microsoft.com/office/drawing/2014/main" id="{0BC01EDB-F877-D643-AFE9-C2F31CB7D301}"/>
              </a:ext>
            </a:extLst>
          </p:cNvPr>
          <p:cNvSpPr/>
          <p:nvPr/>
        </p:nvSpPr>
        <p:spPr>
          <a:xfrm>
            <a:off x="7709095" y="917725"/>
            <a:ext cx="3744963" cy="4852362"/>
          </a:xfrm>
          <a:prstGeom prst="rect">
            <a:avLst/>
          </a:prstGeom>
          <a:noFill/>
        </p:spPr>
        <p:txBody>
          <a:bodyPr vert="horz" lIns="91440" tIns="45720" rIns="91440" bIns="45720" rtlCol="0" anchor="ctr">
            <a:normAutofit/>
          </a:bodyPr>
          <a:lstStyle/>
          <a:p>
            <a:pPr>
              <a:lnSpc>
                <a:spcPct val="90000"/>
              </a:lnSpc>
              <a:spcAft>
                <a:spcPts val="600"/>
              </a:spcAft>
            </a:pPr>
            <a:r>
              <a:rPr lang="en-US" sz="2800" dirty="0">
                <a:solidFill>
                  <a:srgbClr val="FFFFFF"/>
                </a:solidFill>
              </a:rPr>
              <a:t>Probate is the legal process of administering a deceased person’s estate. It resolves all claims while distributing all the deceased person’s property under a will</a:t>
            </a:r>
            <a:r>
              <a:rPr lang="en-US" sz="2000" dirty="0">
                <a:solidFill>
                  <a:srgbClr val="FFFFFF"/>
                </a:solidFill>
              </a:rPr>
              <a:t>. </a:t>
            </a:r>
            <a:r>
              <a:rPr lang="en-US" sz="2800" dirty="0">
                <a:solidFill>
                  <a:srgbClr val="FFFFFF"/>
                </a:solidFill>
              </a:rPr>
              <a:t>Probate can occur during life as well as upon death.</a:t>
            </a:r>
          </a:p>
        </p:txBody>
      </p:sp>
    </p:spTree>
    <p:extLst>
      <p:ext uri="{BB962C8B-B14F-4D97-AF65-F5344CB8AC3E}">
        <p14:creationId xmlns:p14="http://schemas.microsoft.com/office/powerpoint/2010/main" val="8119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FE053-1B1E-7D44-956F-6BE72364F3E9}"/>
              </a:ext>
            </a:extLst>
          </p:cNvPr>
          <p:cNvSpPr/>
          <p:nvPr/>
        </p:nvSpPr>
        <p:spPr>
          <a:xfrm>
            <a:off x="524256" y="4767072"/>
            <a:ext cx="6594189" cy="162521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solidFill>
                  <a:srgbClr val="FFFFFF"/>
                </a:solidFill>
                <a:latin typeface="+mj-lt"/>
                <a:ea typeface="+mj-ea"/>
                <a:cs typeface="+mj-cs"/>
              </a:rPr>
              <a:t>Probate Court Issues?</a:t>
            </a:r>
          </a:p>
        </p:txBody>
      </p:sp>
      <p:sp>
        <p:nvSpPr>
          <p:cNvPr id="3" name="Rectangle 2">
            <a:extLst>
              <a:ext uri="{FF2B5EF4-FFF2-40B4-BE49-F238E27FC236}">
                <a16:creationId xmlns:a16="http://schemas.microsoft.com/office/drawing/2014/main" id="{FFFC682A-B777-3C41-B9F8-BEC6BBA0A645}"/>
              </a:ext>
            </a:extLst>
          </p:cNvPr>
          <p:cNvSpPr/>
          <p:nvPr/>
        </p:nvSpPr>
        <p:spPr>
          <a:xfrm>
            <a:off x="7709095" y="917725"/>
            <a:ext cx="4155358" cy="4852362"/>
          </a:xfrm>
          <a:prstGeom prst="rect">
            <a:avLst/>
          </a:prstGeom>
        </p:spPr>
        <p:txBody>
          <a:bodyPr vert="horz" lIns="91440" tIns="45720" rIns="91440" bIns="45720" rtlCol="0" anchor="ctr">
            <a:normAutofit/>
          </a:bodyPr>
          <a:lstStyle/>
          <a:p>
            <a:pPr marL="342900" indent="-342900">
              <a:lnSpc>
                <a:spcPct val="90000"/>
              </a:lnSpc>
              <a:spcAft>
                <a:spcPts val="600"/>
              </a:spcAft>
              <a:buFont typeface="Arial" panose="020B0604020202020204" pitchFamily="34" charset="0"/>
              <a:buChar char="•"/>
            </a:pPr>
            <a:r>
              <a:rPr lang="en-US" sz="2400" dirty="0">
                <a:solidFill>
                  <a:srgbClr val="FFFFFF"/>
                </a:solidFill>
              </a:rPr>
              <a:t>Fees</a:t>
            </a:r>
          </a:p>
          <a:p>
            <a:pPr marL="342900" indent="-342900">
              <a:lnSpc>
                <a:spcPct val="90000"/>
              </a:lnSpc>
              <a:spcAft>
                <a:spcPts val="600"/>
              </a:spcAft>
              <a:buFont typeface="Arial" panose="020B0604020202020204" pitchFamily="34" charset="0"/>
              <a:buChar char="•"/>
            </a:pPr>
            <a:r>
              <a:rPr lang="en-US" sz="2400" dirty="0">
                <a:solidFill>
                  <a:srgbClr val="FFFFFF"/>
                </a:solidFill>
              </a:rPr>
              <a:t>Payment of Utilities, Taxes and Mortgages</a:t>
            </a:r>
          </a:p>
          <a:p>
            <a:pPr marL="342900" indent="-342900">
              <a:lnSpc>
                <a:spcPct val="90000"/>
              </a:lnSpc>
              <a:spcAft>
                <a:spcPts val="600"/>
              </a:spcAft>
              <a:buFont typeface="Arial" panose="020B0604020202020204" pitchFamily="34" charset="0"/>
              <a:buChar char="•"/>
            </a:pPr>
            <a:r>
              <a:rPr lang="en-US" sz="2400" dirty="0">
                <a:solidFill>
                  <a:srgbClr val="FFFFFF"/>
                </a:solidFill>
              </a:rPr>
              <a:t>Delays in Transfer</a:t>
            </a:r>
          </a:p>
          <a:p>
            <a:pPr marL="342900" indent="-342900">
              <a:lnSpc>
                <a:spcPct val="90000"/>
              </a:lnSpc>
              <a:spcAft>
                <a:spcPts val="600"/>
              </a:spcAft>
              <a:buFont typeface="Arial" panose="020B0604020202020204" pitchFamily="34" charset="0"/>
              <a:buChar char="•"/>
            </a:pPr>
            <a:r>
              <a:rPr lang="en-US" sz="2400" dirty="0">
                <a:solidFill>
                  <a:srgbClr val="FFFFFF"/>
                </a:solidFill>
              </a:rPr>
              <a:t>Publication of your Information</a:t>
            </a:r>
          </a:p>
          <a:p>
            <a:pPr marL="342900" indent="-342900">
              <a:lnSpc>
                <a:spcPct val="90000"/>
              </a:lnSpc>
              <a:spcAft>
                <a:spcPts val="600"/>
              </a:spcAft>
              <a:buFont typeface="Arial" panose="020B0604020202020204" pitchFamily="34" charset="0"/>
              <a:buChar char="•"/>
            </a:pPr>
            <a:r>
              <a:rPr lang="en-US" sz="2400" dirty="0">
                <a:solidFill>
                  <a:srgbClr val="FFFFFF"/>
                </a:solidFill>
              </a:rPr>
              <a:t>Contestability</a:t>
            </a:r>
          </a:p>
          <a:p>
            <a:pPr marL="342900" indent="-342900">
              <a:lnSpc>
                <a:spcPct val="90000"/>
              </a:lnSpc>
              <a:spcAft>
                <a:spcPts val="600"/>
              </a:spcAft>
              <a:buFont typeface="Arial" panose="020B0604020202020204" pitchFamily="34" charset="0"/>
              <a:buChar char="•"/>
            </a:pPr>
            <a:r>
              <a:rPr lang="en-US" sz="2400" dirty="0">
                <a:solidFill>
                  <a:srgbClr val="FFFFFF"/>
                </a:solidFill>
              </a:rPr>
              <a:t>Automatic Temporary Injunction </a:t>
            </a:r>
          </a:p>
          <a:p>
            <a:pPr marL="342900" indent="-342900">
              <a:lnSpc>
                <a:spcPct val="90000"/>
              </a:lnSpc>
              <a:spcAft>
                <a:spcPts val="600"/>
              </a:spcAft>
              <a:buFont typeface="Arial" panose="020B0604020202020204" pitchFamily="34" charset="0"/>
              <a:buChar char="•"/>
            </a:pPr>
            <a:r>
              <a:rPr lang="en-US" sz="2400" dirty="0">
                <a:solidFill>
                  <a:srgbClr val="FFFFFF"/>
                </a:solidFill>
              </a:rPr>
              <a:t>Who will pay for all of this and how long can they pay?</a:t>
            </a:r>
          </a:p>
          <a:p>
            <a:pPr marL="342900" indent="-342900">
              <a:lnSpc>
                <a:spcPct val="90000"/>
              </a:lnSpc>
              <a:spcAft>
                <a:spcPts val="600"/>
              </a:spcAft>
              <a:buFont typeface="Arial" panose="020B0604020202020204" pitchFamily="34" charset="0"/>
              <a:buChar char="•"/>
            </a:pPr>
            <a:endParaRPr lang="en-US" sz="2000" dirty="0">
              <a:solidFill>
                <a:srgbClr val="FFFFFF"/>
              </a:solidFill>
            </a:endParaRPr>
          </a:p>
        </p:txBody>
      </p:sp>
      <p:pic>
        <p:nvPicPr>
          <p:cNvPr id="4" name="Picture 3" descr="A picture containing object&#10;&#10;Description automatically generated">
            <a:extLst>
              <a:ext uri="{FF2B5EF4-FFF2-40B4-BE49-F238E27FC236}">
                <a16:creationId xmlns:a16="http://schemas.microsoft.com/office/drawing/2014/main" id="{B16362C2-0410-C44D-8C6B-987B8FCEE7DB}"/>
              </a:ext>
            </a:extLst>
          </p:cNvPr>
          <p:cNvPicPr>
            <a:picLocks noChangeAspect="1"/>
          </p:cNvPicPr>
          <p:nvPr/>
        </p:nvPicPr>
        <p:blipFill rotWithShape="1">
          <a:blip r:embed="rId2">
            <a:extLst>
              <a:ext uri="{28A0092B-C50C-407E-A947-70E740481C1C}">
                <a14:useLocalDpi xmlns:a14="http://schemas.microsoft.com/office/drawing/2010/main" val="0"/>
              </a:ext>
            </a:extLst>
          </a:blip>
          <a:srcRect l="-11" t="16004" r="3261" b="-4995"/>
          <a:stretch/>
        </p:blipFill>
        <p:spPr>
          <a:xfrm>
            <a:off x="321732" y="304795"/>
            <a:ext cx="7078636" cy="4346325"/>
          </a:xfrm>
          <a:prstGeom prst="rect">
            <a:avLst/>
          </a:prstGeom>
        </p:spPr>
      </p:pic>
    </p:spTree>
    <p:extLst>
      <p:ext uri="{BB962C8B-B14F-4D97-AF65-F5344CB8AC3E}">
        <p14:creationId xmlns:p14="http://schemas.microsoft.com/office/powerpoint/2010/main" val="3686405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1EDB2-9B52-4297-A63F-4C06C0E781AD}"/>
              </a:ext>
            </a:extLst>
          </p:cNvPr>
          <p:cNvSpPr/>
          <p:nvPr/>
        </p:nvSpPr>
        <p:spPr>
          <a:xfrm>
            <a:off x="1807005" y="644591"/>
            <a:ext cx="8755474" cy="707886"/>
          </a:xfrm>
          <a:prstGeom prst="rect">
            <a:avLst/>
          </a:prstGeom>
        </p:spPr>
        <p:txBody>
          <a:bodyPr wrap="none">
            <a:spAutoFit/>
          </a:bodyPr>
          <a:lstStyle/>
          <a:p>
            <a:r>
              <a:rPr lang="en-US" sz="4000" dirty="0">
                <a:solidFill>
                  <a:schemeClr val="bg1"/>
                </a:solidFill>
                <a:cs typeface="Times New Roman" panose="02020603050405020304" pitchFamily="18" charset="0"/>
              </a:rPr>
              <a:t>What are your options to avoid probate? </a:t>
            </a:r>
          </a:p>
        </p:txBody>
      </p:sp>
      <p:sp>
        <p:nvSpPr>
          <p:cNvPr id="3" name="Rectangle 2">
            <a:extLst>
              <a:ext uri="{FF2B5EF4-FFF2-40B4-BE49-F238E27FC236}">
                <a16:creationId xmlns:a16="http://schemas.microsoft.com/office/drawing/2014/main" id="{30840742-A989-4444-8B76-A7F23DF86252}"/>
              </a:ext>
            </a:extLst>
          </p:cNvPr>
          <p:cNvSpPr/>
          <p:nvPr/>
        </p:nvSpPr>
        <p:spPr>
          <a:xfrm>
            <a:off x="1234037" y="2643201"/>
            <a:ext cx="3066417" cy="2862322"/>
          </a:xfrm>
          <a:prstGeom prst="rect">
            <a:avLst/>
          </a:prstGeom>
        </p:spPr>
        <p:txBody>
          <a:bodyPr wrap="none">
            <a:spAutoFit/>
          </a:bodyPr>
          <a:lstStyle/>
          <a:p>
            <a:pPr marL="285750" indent="-285750">
              <a:buFont typeface="Wingdings" panose="05000000000000000000" pitchFamily="2" charset="2"/>
              <a:buChar char="Ø"/>
            </a:pPr>
            <a:r>
              <a:rPr lang="en-US" sz="3600" dirty="0">
                <a:solidFill>
                  <a:schemeClr val="bg1"/>
                </a:solidFill>
                <a:cs typeface="Times New Roman" panose="02020603050405020304" pitchFamily="18" charset="0"/>
              </a:rPr>
              <a:t>Do Nothing</a:t>
            </a:r>
          </a:p>
          <a:p>
            <a:pPr marL="285750" indent="-285750">
              <a:buFont typeface="Wingdings" panose="05000000000000000000" pitchFamily="2" charset="2"/>
              <a:buChar char="Ø"/>
            </a:pPr>
            <a:r>
              <a:rPr lang="en-US" sz="3600" dirty="0">
                <a:solidFill>
                  <a:schemeClr val="bg1"/>
                </a:solidFill>
                <a:cs typeface="Times New Roman" panose="02020603050405020304" pitchFamily="18" charset="0"/>
              </a:rPr>
              <a:t>Joint Tenancy</a:t>
            </a:r>
          </a:p>
          <a:p>
            <a:pPr marL="285750" indent="-285750">
              <a:buFont typeface="Wingdings" panose="05000000000000000000" pitchFamily="2" charset="2"/>
              <a:buChar char="Ø"/>
            </a:pPr>
            <a:r>
              <a:rPr lang="en-US" sz="3600" dirty="0">
                <a:solidFill>
                  <a:schemeClr val="bg1"/>
                </a:solidFill>
                <a:cs typeface="Times New Roman" panose="02020603050405020304" pitchFamily="18" charset="0"/>
              </a:rPr>
              <a:t>A Will</a:t>
            </a:r>
          </a:p>
          <a:p>
            <a:pPr marL="285750" indent="-285750">
              <a:buFont typeface="Wingdings" panose="05000000000000000000" pitchFamily="2" charset="2"/>
              <a:buChar char="Ø"/>
            </a:pPr>
            <a:r>
              <a:rPr lang="en-US" sz="3600" dirty="0">
                <a:solidFill>
                  <a:schemeClr val="bg1"/>
                </a:solidFill>
                <a:cs typeface="Times New Roman" panose="02020603050405020304" pitchFamily="18" charset="0"/>
              </a:rPr>
              <a:t>A living Trust </a:t>
            </a:r>
          </a:p>
          <a:p>
            <a:pPr marL="285750" indent="-285750">
              <a:buFont typeface="Wingdings" panose="05000000000000000000" pitchFamily="2" charset="2"/>
              <a:buChar char="Ø"/>
            </a:pP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picture containing text, object&#10;&#10;Description automatically generated">
            <a:extLst>
              <a:ext uri="{FF2B5EF4-FFF2-40B4-BE49-F238E27FC236}">
                <a16:creationId xmlns:a16="http://schemas.microsoft.com/office/drawing/2014/main" id="{E7B7A1FB-7661-49E4-BD6F-6D091E90F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847" y="1926650"/>
            <a:ext cx="5920517" cy="3932284"/>
          </a:xfrm>
          <a:prstGeom prst="rect">
            <a:avLst/>
          </a:prstGeom>
        </p:spPr>
      </p:pic>
    </p:spTree>
    <p:extLst>
      <p:ext uri="{BB962C8B-B14F-4D97-AF65-F5344CB8AC3E}">
        <p14:creationId xmlns:p14="http://schemas.microsoft.com/office/powerpoint/2010/main" val="1631513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1229</Words>
  <Application>Microsoft Macintosh PowerPoint</Application>
  <PresentationFormat>Widescreen</PresentationFormat>
  <Paragraphs>155</Paragraphs>
  <Slides>28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Gill Sans MT</vt:lpstr>
      <vt:lpstr>Times New Roman</vt:lpstr>
      <vt:lpstr>Wingdings</vt:lpstr>
      <vt:lpstr>Office Theme</vt:lpstr>
      <vt:lpstr>Parcel</vt:lpstr>
      <vt:lpstr>Estate Planning with  integrated Trust Systems</vt:lpstr>
      <vt:lpstr>Insert YOUR INTRO </vt:lpstr>
      <vt:lpstr>Estate Planning with  integrated Trust Systems</vt:lpstr>
      <vt:lpstr>What is Estate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living trust is just like a safe</vt:lpstr>
      <vt:lpstr>PowerPoint Presentation</vt:lpstr>
      <vt:lpstr>PowerPoint Presentation</vt:lpstr>
      <vt:lpstr>PowerPoint Presentation</vt:lpstr>
      <vt:lpstr>PowerPoint Presentation</vt:lpstr>
      <vt:lpstr>PowerPoint Presentation</vt:lpstr>
      <vt:lpstr>eStatePlan Portfolio:  </vt:lpstr>
      <vt:lpstr>REVOCABLE LIVING TRUST</vt:lpstr>
      <vt:lpstr>LAST WILL &amp; TESTAMENT</vt:lpstr>
      <vt:lpstr>Your eStatePlan will also include:</vt:lpstr>
      <vt:lpstr>Membership Benefits:  </vt:lpstr>
      <vt:lpstr>Estate Planning with  integrated Trust Systems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 Planning with  integrated Trust Systems</dc:title>
  <dc:creator>Lister, Ciara</dc:creator>
  <cp:lastModifiedBy>Lister, Ciara</cp:lastModifiedBy>
  <cp:revision>6</cp:revision>
  <dcterms:created xsi:type="dcterms:W3CDTF">2020-01-13T01:49:18Z</dcterms:created>
  <dcterms:modified xsi:type="dcterms:W3CDTF">2020-01-13T05:07:15Z</dcterms:modified>
</cp:coreProperties>
</file>