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65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8/26/2019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135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8/26/2019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712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8/26/2019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911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8/26/2019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161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8/26/2019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xmlns="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359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8/26/2019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791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8/26/2019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xmlns="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950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8/26/2019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640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8/26/2019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518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8/26/2019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059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8/26/2019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662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8/26/2019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2365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50" r:id="rId5"/>
    <p:sldLayoutId id="2147483744" r:id="rId6"/>
    <p:sldLayoutId id="2147483745" r:id="rId7"/>
    <p:sldLayoutId id="2147483746" r:id="rId8"/>
    <p:sldLayoutId id="2147483749" r:id="rId9"/>
    <p:sldLayoutId id="2147483747" r:id="rId10"/>
    <p:sldLayoutId id="214748374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8B8AD4-271F-4682-8D36-49C6CD836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Standard-DD </a:t>
            </a:r>
            <a:r>
              <a:rPr lang="en-US" sz="4000" b="1" dirty="0"/>
              <a:t>Damper Drives</a:t>
            </a:r>
            <a:br>
              <a:rPr lang="en-US" sz="4000" b="1" dirty="0"/>
            </a:br>
            <a:endParaRPr lang="en-US" sz="4000" b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18269AAF-8655-48B7-998C-84F6D31CF8C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619" y="2120900"/>
            <a:ext cx="3037080" cy="374808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71B44D-A0F9-4879-95D1-D2B2EFC2ED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5944" y="2909455"/>
            <a:ext cx="4639736" cy="2447636"/>
          </a:xfrm>
        </p:spPr>
        <p:txBody>
          <a:bodyPr>
            <a:normAutofit/>
          </a:bodyPr>
          <a:lstStyle/>
          <a:p>
            <a:r>
              <a:rPr lang="en-US" sz="2800" b="1" dirty="0"/>
              <a:t>Retrofit With ………</a:t>
            </a:r>
          </a:p>
          <a:p>
            <a:pPr algn="ctr"/>
            <a:r>
              <a:rPr lang="en-US" sz="2800" b="1" dirty="0" smtClean="0"/>
              <a:t>Standard-DD</a:t>
            </a:r>
            <a:endParaRPr lang="en-US" sz="2800" b="1" dirty="0"/>
          </a:p>
          <a:p>
            <a:pPr algn="ctr"/>
            <a:r>
              <a:rPr lang="en-US" sz="2800" b="1" dirty="0"/>
              <a:t>Damper Drives</a:t>
            </a:r>
          </a:p>
        </p:txBody>
      </p:sp>
    </p:spTree>
    <p:extLst>
      <p:ext uri="{BB962C8B-B14F-4D97-AF65-F5344CB8AC3E}">
        <p14:creationId xmlns:p14="http://schemas.microsoft.com/office/powerpoint/2010/main" val="422064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5CF288-E269-4951-A378-35252284F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STANDARD-DD DRIVES ARE DESIGNED FOR THE FOLLOWING INDUSTRIES FOR PRECISE AND RELIABLE POSITIONING OF DAMPERS.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A156BBD-B7BB-4A2C-A1BF-B284ED72356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Electric Power Utilities</a:t>
            </a:r>
          </a:p>
          <a:p>
            <a:pPr marL="0" indent="0">
              <a:buNone/>
            </a:pPr>
            <a:r>
              <a:rPr lang="en-US" sz="2400" dirty="0"/>
              <a:t>Oil and Gas Refineries</a:t>
            </a:r>
          </a:p>
          <a:p>
            <a:pPr marL="0" indent="0">
              <a:buNone/>
            </a:pPr>
            <a:r>
              <a:rPr lang="en-US" sz="2400" dirty="0"/>
              <a:t>Chemical/</a:t>
            </a:r>
            <a:r>
              <a:rPr lang="en-US" sz="2400" dirty="0" err="1"/>
              <a:t>PetroChemical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Steel, Aluminum, and other materials</a:t>
            </a:r>
          </a:p>
          <a:p>
            <a:pPr marL="0" indent="0">
              <a:buNone/>
            </a:pPr>
            <a:r>
              <a:rPr lang="en-US" sz="2400" dirty="0"/>
              <a:t>Pulp and Paper Mills</a:t>
            </a:r>
          </a:p>
          <a:p>
            <a:pPr marL="0" indent="0">
              <a:buNone/>
            </a:pPr>
            <a:r>
              <a:rPr lang="en-US" sz="2400" dirty="0"/>
              <a:t>Pharmaceuticals 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D2059122-62C1-4C26-8194-3483551F848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Food and Beverages</a:t>
            </a:r>
          </a:p>
          <a:p>
            <a:pPr marL="0" indent="0">
              <a:buNone/>
            </a:pPr>
            <a:r>
              <a:rPr lang="en-US" sz="2400" dirty="0"/>
              <a:t>Water and Waste Water Treatment</a:t>
            </a:r>
          </a:p>
          <a:p>
            <a:pPr marL="0" indent="0">
              <a:buNone/>
            </a:pPr>
            <a:r>
              <a:rPr lang="en-US" sz="2400" dirty="0"/>
              <a:t>Co-Generation</a:t>
            </a:r>
          </a:p>
          <a:p>
            <a:pPr marL="0" indent="0">
              <a:buNone/>
            </a:pPr>
            <a:r>
              <a:rPr lang="en-US" sz="2400" dirty="0"/>
              <a:t>Fluidized Bed Boilers</a:t>
            </a:r>
          </a:p>
          <a:p>
            <a:pPr marL="0" indent="0">
              <a:buNone/>
            </a:pPr>
            <a:r>
              <a:rPr lang="en-US" sz="2400" dirty="0"/>
              <a:t>Glass Manufacturing</a:t>
            </a:r>
          </a:p>
          <a:p>
            <a:pPr marL="0" indent="0">
              <a:buNone/>
            </a:pPr>
            <a:r>
              <a:rPr lang="en-US" sz="2400" dirty="0"/>
              <a:t>Cement and Lime Facilities</a:t>
            </a:r>
          </a:p>
        </p:txBody>
      </p:sp>
    </p:spTree>
    <p:extLst>
      <p:ext uri="{BB962C8B-B14F-4D97-AF65-F5344CB8AC3E}">
        <p14:creationId xmlns:p14="http://schemas.microsoft.com/office/powerpoint/2010/main" val="351259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CD8665-03E0-4BA7-B600-FF6E88B5D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 </a:t>
            </a:r>
            <a:r>
              <a:rPr lang="en-US" sz="2800" b="1" dirty="0"/>
              <a:t>High Performance Damper Drives for Precision Damper Control </a:t>
            </a:r>
            <a:br>
              <a:rPr lang="en-US" sz="2800" b="1" dirty="0"/>
            </a:br>
            <a:r>
              <a:rPr lang="en-US" sz="2800" b="1" dirty="0"/>
              <a:t>“Drop in Place” for Easy Retrofit Solutions of Existing Damper Drives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42494B2D-F658-47C5-A17E-E0D918CA310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361" y="2120900"/>
            <a:ext cx="2815465" cy="3748088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F4C71298-9A45-45A6-8A99-3F767F8015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421" y="2120900"/>
            <a:ext cx="2805209" cy="3748088"/>
          </a:xfrm>
        </p:spPr>
      </p:pic>
    </p:spTree>
    <p:extLst>
      <p:ext uri="{BB962C8B-B14F-4D97-AF65-F5344CB8AC3E}">
        <p14:creationId xmlns:p14="http://schemas.microsoft.com/office/powerpoint/2010/main" val="297765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73AB15-265B-4779-BB6D-2CE53CBE0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/>
              <a:t>STANDARD-DD High Performance Damper Drives are the solution for Control of Combustion Air and Flue Gas thru a boiler.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D5BCB01-9C96-4B69-A8E3-7FF58F18C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955801"/>
            <a:ext cx="10165080" cy="3913292"/>
          </a:xfrm>
        </p:spPr>
        <p:txBody>
          <a:bodyPr>
            <a:normAutofit/>
          </a:bodyPr>
          <a:lstStyle/>
          <a:p>
            <a:r>
              <a:rPr lang="en-US" sz="1800" b="1" u="sng" dirty="0" smtClean="0"/>
              <a:t>Rotary </a:t>
            </a:r>
            <a:r>
              <a:rPr lang="en-US" sz="1800" b="1" u="sng" dirty="0"/>
              <a:t>vane </a:t>
            </a:r>
            <a:r>
              <a:rPr lang="en-US" sz="1800" b="1" u="sng" dirty="0" smtClean="0"/>
              <a:t>actuator</a:t>
            </a:r>
            <a:r>
              <a:rPr lang="en-US" sz="1800" dirty="0" smtClean="0"/>
              <a:t> - </a:t>
            </a:r>
            <a:r>
              <a:rPr lang="en-US" sz="1800" dirty="0"/>
              <a:t>one moving part Most reliable, efficient actuator design.</a:t>
            </a:r>
          </a:p>
          <a:p>
            <a:r>
              <a:rPr lang="en-US" sz="1800" b="1" u="sng" dirty="0" smtClean="0"/>
              <a:t>Linear</a:t>
            </a:r>
            <a:r>
              <a:rPr lang="en-US" sz="1800" dirty="0" smtClean="0"/>
              <a:t> - constant </a:t>
            </a:r>
            <a:r>
              <a:rPr lang="en-US" sz="1800" dirty="0"/>
              <a:t>torque output for full 90° stroke Output torques range from 90 ft. lbs. to 10,416 ft. lbs. (122 to 14,131 Nm)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b="1" u="sng" dirty="0" smtClean="0"/>
              <a:t>Master</a:t>
            </a:r>
            <a:r>
              <a:rPr lang="en-US" sz="1800" dirty="0" smtClean="0"/>
              <a:t> - Slave </a:t>
            </a:r>
            <a:r>
              <a:rPr lang="en-US" sz="1800" dirty="0"/>
              <a:t>actuator option provides torque to 20,832 ft. lbs. (28,262 Nm)  </a:t>
            </a:r>
          </a:p>
          <a:p>
            <a:pPr marL="0" indent="0">
              <a:buNone/>
            </a:pPr>
            <a:r>
              <a:rPr lang="en-US" sz="1800" b="1" dirty="0"/>
              <a:t> </a:t>
            </a:r>
            <a:r>
              <a:rPr lang="en-US" sz="1800" b="1" u="sng" dirty="0" smtClean="0"/>
              <a:t>Compact </a:t>
            </a:r>
            <a:r>
              <a:rPr lang="en-US" sz="1800" b="1" u="sng" dirty="0"/>
              <a:t>Rugged Design</a:t>
            </a:r>
            <a:r>
              <a:rPr lang="en-US" sz="1800" dirty="0"/>
              <a:t> </a:t>
            </a:r>
            <a:r>
              <a:rPr lang="en-US" sz="1800" dirty="0" smtClean="0"/>
              <a:t>- Maximum </a:t>
            </a:r>
            <a:r>
              <a:rPr lang="en-US" sz="1800" dirty="0"/>
              <a:t>environmental protection.  </a:t>
            </a:r>
          </a:p>
          <a:p>
            <a:r>
              <a:rPr lang="en-US" sz="1800" b="1" u="sng" dirty="0" smtClean="0"/>
              <a:t>Wide range</a:t>
            </a:r>
            <a:r>
              <a:rPr lang="en-US" sz="1800" dirty="0" smtClean="0"/>
              <a:t> - of </a:t>
            </a:r>
            <a:r>
              <a:rPr lang="en-US" sz="1800" dirty="0"/>
              <a:t>input control and feedback options Characterizable high-gain positioner with versatile signal conditions to interface with customers existing demand signal and feedback signals.  </a:t>
            </a:r>
          </a:p>
          <a:p>
            <a:r>
              <a:rPr lang="en-US" sz="1800" b="1" u="sng" dirty="0"/>
              <a:t>Durable</a:t>
            </a:r>
            <a:r>
              <a:rPr lang="en-US" sz="1800" dirty="0"/>
              <a:t> </a:t>
            </a:r>
            <a:r>
              <a:rPr lang="en-US" sz="1800" dirty="0" smtClean="0"/>
              <a:t>- corrosion </a:t>
            </a:r>
            <a:r>
              <a:rPr lang="en-US" sz="1800" dirty="0"/>
              <a:t>resistant internal and external finish. </a:t>
            </a:r>
          </a:p>
          <a:p>
            <a:r>
              <a:rPr lang="en-US" sz="1800" b="1" u="sng" dirty="0" smtClean="0"/>
              <a:t>High immunity</a:t>
            </a:r>
            <a:r>
              <a:rPr lang="en-US" sz="1800" dirty="0" smtClean="0"/>
              <a:t> - to </a:t>
            </a:r>
            <a:r>
              <a:rPr lang="en-US" sz="1800" dirty="0"/>
              <a:t>shock and vibration.</a:t>
            </a:r>
          </a:p>
        </p:txBody>
      </p:sp>
    </p:spTree>
    <p:extLst>
      <p:ext uri="{BB962C8B-B14F-4D97-AF65-F5344CB8AC3E}">
        <p14:creationId xmlns:p14="http://schemas.microsoft.com/office/powerpoint/2010/main" val="48573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1A2CC2-0363-4FBC-9E0A-E6FADD699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4"/>
            <a:ext cx="3517567" cy="1014707"/>
          </a:xfrm>
        </p:spPr>
        <p:txBody>
          <a:bodyPr/>
          <a:lstStyle/>
          <a:p>
            <a:r>
              <a:rPr lang="en-US" dirty="0"/>
              <a:t>***Warranty***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0D7BB8FE-6C5A-4D0D-ABE0-AB6B1CF16E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800" y="635000"/>
            <a:ext cx="4156999" cy="547211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64A3E0C-44C3-410E-BF39-C7C278E57F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5757" y="2013528"/>
            <a:ext cx="3517567" cy="3749963"/>
          </a:xfrm>
        </p:spPr>
        <p:txBody>
          <a:bodyPr>
            <a:normAutofit/>
          </a:bodyPr>
          <a:lstStyle/>
          <a:p>
            <a:r>
              <a:rPr lang="en-US" sz="2000" dirty="0"/>
              <a:t>Three (3) years or Two (2) million cycles </a:t>
            </a:r>
          </a:p>
          <a:p>
            <a:r>
              <a:rPr lang="en-US" sz="2000" dirty="0"/>
              <a:t>4 Million Strokes</a:t>
            </a:r>
          </a:p>
          <a:p>
            <a:r>
              <a:rPr lang="en-US" sz="2000" dirty="0"/>
              <a:t>Whichever occurs first after date of shipment. </a:t>
            </a:r>
          </a:p>
          <a:p>
            <a:r>
              <a:rPr lang="en-US" sz="2000" dirty="0"/>
              <a:t>Designed For Maintenance-Free Service. For operation in Harsh High temperature environments up to 300 F. (149 C.)</a:t>
            </a:r>
          </a:p>
        </p:txBody>
      </p:sp>
    </p:spTree>
    <p:extLst>
      <p:ext uri="{BB962C8B-B14F-4D97-AF65-F5344CB8AC3E}">
        <p14:creationId xmlns:p14="http://schemas.microsoft.com/office/powerpoint/2010/main" val="6082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EE9456-A084-4C8C-993E-98CD1B9BD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535709"/>
            <a:ext cx="3517567" cy="1588655"/>
          </a:xfrm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Standard-DD </a:t>
            </a:r>
            <a:r>
              <a:rPr lang="en-US" sz="4800" dirty="0"/>
              <a:t>Field Service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BC781093-6F9C-468F-9BB2-5144F8C57A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2044" y="812800"/>
            <a:ext cx="3962462" cy="529431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C769F52-2B62-43F7-9C59-96065ECBF6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2456874"/>
            <a:ext cx="3517567" cy="3650682"/>
          </a:xfrm>
        </p:spPr>
        <p:txBody>
          <a:bodyPr>
            <a:normAutofit/>
          </a:bodyPr>
          <a:lstStyle/>
          <a:p>
            <a:r>
              <a:rPr lang="en-US" sz="2000" dirty="0"/>
              <a:t>Offering Full field service for: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Troubleshooting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Supervision of New installs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Retro Fitting old to new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Calibration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Full install and start ups</a:t>
            </a:r>
          </a:p>
        </p:txBody>
      </p:sp>
    </p:spTree>
    <p:extLst>
      <p:ext uri="{BB962C8B-B14F-4D97-AF65-F5344CB8AC3E}">
        <p14:creationId xmlns:p14="http://schemas.microsoft.com/office/powerpoint/2010/main" val="4292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97B4B3-3A32-471A-9BA5-F14C77DDB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Full in house builds ready to drop in place for any application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C9884CFF-6E44-41C5-A404-11708708BEE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43050" y="2589411"/>
            <a:ext cx="3748088" cy="2811066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xmlns="" id="{439E2F58-01C7-4AD8-BF95-B4536B8E1B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795" y="2120900"/>
            <a:ext cx="2812461" cy="3748088"/>
          </a:xfrm>
        </p:spPr>
      </p:pic>
    </p:spTree>
    <p:extLst>
      <p:ext uri="{BB962C8B-B14F-4D97-AF65-F5344CB8AC3E}">
        <p14:creationId xmlns:p14="http://schemas.microsoft.com/office/powerpoint/2010/main" val="247640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EB2FA9-595B-41D5-9A58-3D5F80D13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Refurbishing &amp; Upgrades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05C3C969-4585-427B-8B6E-C0F2FEDCEC9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361" y="2120900"/>
            <a:ext cx="2815465" cy="3748088"/>
          </a:xfr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3C56152E-1BBE-4BED-A1C8-8C0B6B6537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421" y="2120900"/>
            <a:ext cx="2805209" cy="3748088"/>
          </a:xfrm>
        </p:spPr>
      </p:pic>
    </p:spTree>
    <p:extLst>
      <p:ext uri="{BB962C8B-B14F-4D97-AF65-F5344CB8AC3E}">
        <p14:creationId xmlns:p14="http://schemas.microsoft.com/office/powerpoint/2010/main" val="318096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BC5EF1-D091-4835-9EA7-50D6BFFA3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Quick and easy linkage adaption to existing linkage rods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85DE3F09-B67D-4856-A758-765F80B93F1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43050" y="2589411"/>
            <a:ext cx="3748088" cy="2811066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xmlns="" id="{55DBB6D7-26FA-4EAD-8D66-9E2634BD25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1" y="2120900"/>
            <a:ext cx="3126630" cy="3748088"/>
          </a:xfrm>
        </p:spPr>
      </p:pic>
    </p:spTree>
    <p:extLst>
      <p:ext uri="{BB962C8B-B14F-4D97-AF65-F5344CB8AC3E}">
        <p14:creationId xmlns:p14="http://schemas.microsoft.com/office/powerpoint/2010/main" val="253031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141"/>
      </a:dk2>
      <a:lt2>
        <a:srgbClr val="E8E5E2"/>
      </a:lt2>
      <a:accent1>
        <a:srgbClr val="4BAFBF"/>
      </a:accent1>
      <a:accent2>
        <a:srgbClr val="3B70B1"/>
      </a:accent2>
      <a:accent3>
        <a:srgbClr val="4D51C3"/>
      </a:accent3>
      <a:accent4>
        <a:srgbClr val="B13BA5"/>
      </a:accent4>
      <a:accent5>
        <a:srgbClr val="C34D85"/>
      </a:accent5>
      <a:accent6>
        <a:srgbClr val="B13B42"/>
      </a:accent6>
      <a:hlink>
        <a:srgbClr val="C145BB"/>
      </a:hlink>
      <a:folHlink>
        <a:srgbClr val="7F7F7F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304</Words>
  <Application>Microsoft Office PowerPoint</Application>
  <PresentationFormat>Widescreen</PresentationFormat>
  <Paragraphs>41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RetrospectVTI</vt:lpstr>
      <vt:lpstr>Standard-DD Damper Drives </vt:lpstr>
      <vt:lpstr>STANDARD-DD DRIVES ARE DESIGNED FOR THE FOLLOWING INDUSTRIES FOR PRECISE AND RELIABLE POSITIONING OF DAMPERS.</vt:lpstr>
      <vt:lpstr> High Performance Damper Drives for Precision Damper Control  “Drop in Place” for Easy Retrofit Solutions of Existing Damper Drives</vt:lpstr>
      <vt:lpstr>STANDARD-DD High Performance Damper Drives are the solution for Control of Combustion Air and Flue Gas thru a boiler. </vt:lpstr>
      <vt:lpstr>***Warranty***</vt:lpstr>
      <vt:lpstr>Standard-DD Field Service</vt:lpstr>
      <vt:lpstr>Full in house builds ready to drop in place for any application</vt:lpstr>
      <vt:lpstr>Refurbishing &amp; Upgrades</vt:lpstr>
      <vt:lpstr>Quick and easy linkage adaption to existing linkage rods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DD Damper Drives</dc:title>
  <dc:creator>Mike Miller</dc:creator>
  <cp:lastModifiedBy>Mike Miller</cp:lastModifiedBy>
  <cp:revision>22</cp:revision>
  <dcterms:created xsi:type="dcterms:W3CDTF">2019-08-22T14:42:18Z</dcterms:created>
  <dcterms:modified xsi:type="dcterms:W3CDTF">2019-08-26T21:56:08Z</dcterms:modified>
</cp:coreProperties>
</file>