
<file path=[Content_Types].xml><?xml version="1.0" encoding="utf-8"?>
<Types xmlns="http://schemas.openxmlformats.org/package/2006/content-types">
  <Override PartName="/ppt/slides/slide14.xml" ContentType="application/vnd.openxmlformats-officedocument.presentationml.slide+xml"/>
  <Override PartName="/ppt/slides/slide33.xml" ContentType="application/vnd.openxmlformats-officedocument.presentationml.slide+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s/slide87.xml" ContentType="application/vnd.openxmlformats-officedocument.presentationml.slide+xml"/>
  <Default Extension="bin" ContentType="application/vnd.openxmlformats-officedocument.presentationml.printerSettings"/>
  <Override PartName="/ppt/slideLayouts/slideLayout8.xml" ContentType="application/vnd.openxmlformats-officedocument.presentationml.slideLayout+xml"/>
  <Override PartName="/ppt/slides/slide92.xml" ContentType="application/vnd.openxmlformats-officedocument.presentationml.slide+xml"/>
  <Override PartName="/ppt/slides/slide100.xml" ContentType="application/vnd.openxmlformats-officedocument.presentationml.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75.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slides/slide80.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slides/slide79.xml" ContentType="application/vnd.openxmlformats-officedocument.presentationml.slide+xml"/>
  <Override PartName="/ppt/slides/slide98.xml" ContentType="application/vnd.openxmlformats-officedocument.presentationml.slide+xml"/>
  <Override PartName="/ppt/slides/slide106.xml" ContentType="application/vnd.openxmlformats-officedocument.presentationml.slide+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84.xml" ContentType="application/vnd.openxmlformats-officedocument.presentationml.slide+xml"/>
  <Override PartName="/ppt/slides/slide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s/slide70.xml" ContentType="application/vnd.openxmlformats-officedocument.presentationml.slide+xml"/>
  <Override PartName="/ppt/slides/slide15.xml" ContentType="application/vnd.openxmlformats-officedocument.presentationml.slide+xml"/>
  <Override PartName="/ppt/slides/slide34.xml" ContentType="application/vnd.openxmlformats-officedocument.presentationml.slide+xml"/>
  <Override PartName="/ppt/slides/slide53.xml" ContentType="application/vnd.openxmlformats-officedocument.presentationml.slide+xml"/>
  <Override PartName="/ppt/slides/slide72.xml" ContentType="application/vnd.openxmlformats-officedocument.presentationml.slide+xml"/>
  <Override PartName="/ppt/slides/slide69.xml" ContentType="application/vnd.openxmlformats-officedocument.presentationml.slide+xml"/>
  <Override PartName="/ppt/slides/slide88.xml" ContentType="application/vnd.openxmlformats-officedocument.presentationml.slide+xml"/>
  <Override PartName="/ppt/slideLayouts/slideLayout9.xml" ContentType="application/vnd.openxmlformats-officedocument.presentationml.slideLayout+xml"/>
  <Override PartName="/ppt/slides/slide20.xml" ContentType="application/vnd.openxmlformats-officedocument.presentationml.slide+xml"/>
  <Override PartName="/ppt/presProps.xml" ContentType="application/vnd.openxmlformats-officedocument.presentationml.presProps+xml"/>
  <Override PartName="/ppt/slides/slide93.xml" ContentType="application/vnd.openxmlformats-officedocument.presentationml.slide+xml"/>
  <Override PartName="/ppt/slides/slide101.xml" ContentType="application/vnd.openxmlformats-officedocument.presentationml.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slides/slide81.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Default Extension="jpeg" ContentType="image/jpeg"/>
  <Override PartName="/ppt/slides/slide9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85.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slideLayouts/slideLayout6.xml" ContentType="application/vnd.openxmlformats-officedocument.presentationml.slideLayout+xml"/>
  <Override PartName="/ppt/slides/slide71.xml" ContentType="application/vnd.openxmlformats-officedocument.presentationml.slide+xml"/>
  <Override PartName="/ppt/slides/slide90.xml" ContentType="application/vnd.openxmlformats-officedocument.presentationml.slide+xml"/>
  <Default Extension="rels" ContentType="application/vnd.openxmlformats-package.relationships+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89.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slides/slide94.xml" ContentType="application/vnd.openxmlformats-officedocument.presentationml.slide+xml"/>
  <Override PartName="/ppt/slides/slide102.xml" ContentType="application/vnd.openxmlformats-officedocument.presentationml.slide+xml"/>
  <Override PartName="/ppt/slides/slide39.xml" ContentType="application/vnd.openxmlformats-officedocument.presentationml.slide+xml"/>
  <Override PartName="/ppt/slides/slide58.xml" ContentType="application/vnd.openxmlformats-officedocument.presentationml.slide+xml"/>
  <Override PartName="/ppt/slides/slide77.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s/slide104.xml" ContentType="application/vnd.openxmlformats-officedocument.presentationml.slide+xml"/>
  <Override PartName="/ppt/slideLayouts/slideLayout3.xml" ContentType="application/vnd.openxmlformats-officedocument.presentationml.slideLayout+xml"/>
  <Override PartName="/ppt/slides/slide44.xml" ContentType="application/vnd.openxmlformats-officedocument.presentationml.slide+xml"/>
  <Override PartName="/ppt/slides/slide25.xml" ContentType="application/vnd.openxmlformats-officedocument.presentationml.slide+xml"/>
  <Override PartName="/ppt/slides/slide82.xml" ContentType="application/vnd.openxmlformats-officedocument.presentationml.slide+xml"/>
  <Override PartName="/ppt/slides/slide96.xml" ContentType="application/vnd.openxmlformats-officedocument.presentationml.slide+xml"/>
  <Override PartName="/ppt/slides/slide63.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67.xml" ContentType="application/vnd.openxmlformats-officedocument.presentationml.slide+xml"/>
  <Override PartName="/ppt/slides/slide48.xml" ContentType="application/vnd.openxmlformats-officedocument.presentationml.slide+xml"/>
  <Override PartName="/ppt/slides/slide32.xml" ContentType="application/vnd.openxmlformats-officedocument.presentationml.slide+xml"/>
  <Override PartName="/ppt/slides/slide29.xml" ContentType="application/vnd.openxmlformats-officedocument.presentationml.slide+xml"/>
  <Override PartName="/ppt/viewProps.xml" ContentType="application/vnd.openxmlformats-officedocument.presentationml.viewProps+xml"/>
  <Override PartName="/ppt/slides/slide86.xml" ContentType="application/vnd.openxmlformats-officedocument.presentationml.slide+xml"/>
  <Override PartName="/ppt/slideLayouts/slideLayout7.xml" ContentType="application/vnd.openxmlformats-officedocument.presentationml.slideLayout+xml"/>
  <Override PartName="/docProps/app.xml" ContentType="application/vnd.openxmlformats-officedocument.extended-properties+xml"/>
  <Override PartName="/ppt/slides/slide91.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59.xml" ContentType="application/vnd.openxmlformats-officedocument.presentationml.slide+xml"/>
  <Override PartName="/ppt/slides/slide78.xml" ContentType="application/vnd.openxmlformats-officedocument.presentationml.slide+xml"/>
  <Override PartName="/ppt/slides/slide97.xml" ContentType="application/vnd.openxmlformats-officedocument.presentationml.slide+xml"/>
  <Override PartName="/ppt/slides/slide105.xml" ContentType="application/vnd.openxmlformats-officedocument.presentationml.slide+xml"/>
  <Override PartName="/ppt/slideLayouts/slideLayout4.xml" ContentType="application/vnd.openxmlformats-officedocument.presentationml.slideLayout+xml"/>
  <Override PartName="/ppt/slides/slide26.xml" ContentType="application/vnd.openxmlformats-officedocument.presentationml.slide+xml"/>
  <Override PartName="/ppt/slides/slide45.xml" ContentType="application/vnd.openxmlformats-officedocument.presentationml.slide+xml"/>
  <Override PartName="/ppt/slides/slide10.xml" ContentType="application/vnd.openxmlformats-officedocument.presentationml.slide+xml"/>
  <Override PartName="/ppt/slides/slide83.xml" ContentType="application/vnd.openxmlformats-officedocument.presentationml.slide+xml"/>
  <Override PartName="/ppt/slides/slide64.xml" ContentType="application/vnd.openxmlformats-officedocument.presentationml.slide+xml"/>
  <Override PartName="/ppt/slides/slide6.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8" r:id="rId2"/>
    <p:sldId id="256" r:id="rId3"/>
    <p:sldId id="274" r:id="rId4"/>
    <p:sldId id="277" r:id="rId5"/>
    <p:sldId id="278" r:id="rId6"/>
    <p:sldId id="279" r:id="rId7"/>
    <p:sldId id="280" r:id="rId8"/>
    <p:sldId id="281" r:id="rId9"/>
    <p:sldId id="285" r:id="rId10"/>
    <p:sldId id="286" r:id="rId11"/>
    <p:sldId id="290" r:id="rId12"/>
    <p:sldId id="294" r:id="rId13"/>
    <p:sldId id="297" r:id="rId14"/>
    <p:sldId id="298" r:id="rId15"/>
    <p:sldId id="302" r:id="rId16"/>
    <p:sldId id="305" r:id="rId17"/>
    <p:sldId id="304" r:id="rId18"/>
    <p:sldId id="273" r:id="rId19"/>
    <p:sldId id="272" r:id="rId20"/>
    <p:sldId id="275" r:id="rId21"/>
    <p:sldId id="276" r:id="rId22"/>
    <p:sldId id="282" r:id="rId23"/>
    <p:sldId id="283" r:id="rId24"/>
    <p:sldId id="284" r:id="rId25"/>
    <p:sldId id="287" r:id="rId26"/>
    <p:sldId id="288" r:id="rId27"/>
    <p:sldId id="289" r:id="rId28"/>
    <p:sldId id="291" r:id="rId29"/>
    <p:sldId id="292" r:id="rId30"/>
    <p:sldId id="293" r:id="rId31"/>
    <p:sldId id="295" r:id="rId32"/>
    <p:sldId id="296" r:id="rId33"/>
    <p:sldId id="299" r:id="rId34"/>
    <p:sldId id="300" r:id="rId35"/>
    <p:sldId id="301" r:id="rId36"/>
    <p:sldId id="303" r:id="rId37"/>
    <p:sldId id="306" r:id="rId38"/>
    <p:sldId id="307" r:id="rId39"/>
    <p:sldId id="308" r:id="rId40"/>
    <p:sldId id="311" r:id="rId41"/>
    <p:sldId id="315" r:id="rId42"/>
    <p:sldId id="309" r:id="rId43"/>
    <p:sldId id="310" r:id="rId44"/>
    <p:sldId id="312" r:id="rId45"/>
    <p:sldId id="313" r:id="rId46"/>
    <p:sldId id="314" r:id="rId47"/>
    <p:sldId id="316" r:id="rId48"/>
    <p:sldId id="317" r:id="rId49"/>
    <p:sldId id="318" r:id="rId50"/>
    <p:sldId id="319" r:id="rId51"/>
    <p:sldId id="336" r:id="rId52"/>
    <p:sldId id="337" r:id="rId53"/>
    <p:sldId id="338" r:id="rId54"/>
    <p:sldId id="342" r:id="rId55"/>
    <p:sldId id="343" r:id="rId56"/>
    <p:sldId id="348" r:id="rId57"/>
    <p:sldId id="320" r:id="rId58"/>
    <p:sldId id="321" r:id="rId59"/>
    <p:sldId id="322" r:id="rId60"/>
    <p:sldId id="323" r:id="rId61"/>
    <p:sldId id="324" r:id="rId62"/>
    <p:sldId id="325" r:id="rId63"/>
    <p:sldId id="326" r:id="rId64"/>
    <p:sldId id="328" r:id="rId65"/>
    <p:sldId id="329" r:id="rId66"/>
    <p:sldId id="330" r:id="rId67"/>
    <p:sldId id="331" r:id="rId68"/>
    <p:sldId id="332" r:id="rId69"/>
    <p:sldId id="333" r:id="rId70"/>
    <p:sldId id="334" r:id="rId71"/>
    <p:sldId id="335" r:id="rId72"/>
    <p:sldId id="339" r:id="rId73"/>
    <p:sldId id="341" r:id="rId74"/>
    <p:sldId id="340" r:id="rId75"/>
    <p:sldId id="344" r:id="rId76"/>
    <p:sldId id="345" r:id="rId77"/>
    <p:sldId id="346" r:id="rId78"/>
    <p:sldId id="347" r:id="rId79"/>
    <p:sldId id="349" r:id="rId80"/>
    <p:sldId id="354" r:id="rId81"/>
    <p:sldId id="357" r:id="rId82"/>
    <p:sldId id="360" r:id="rId83"/>
    <p:sldId id="366" r:id="rId84"/>
    <p:sldId id="369" r:id="rId85"/>
    <p:sldId id="350" r:id="rId86"/>
    <p:sldId id="351" r:id="rId87"/>
    <p:sldId id="352" r:id="rId88"/>
    <p:sldId id="353" r:id="rId89"/>
    <p:sldId id="355" r:id="rId90"/>
    <p:sldId id="356" r:id="rId91"/>
    <p:sldId id="358" r:id="rId92"/>
    <p:sldId id="359" r:id="rId93"/>
    <p:sldId id="361" r:id="rId94"/>
    <p:sldId id="362" r:id="rId95"/>
    <p:sldId id="363" r:id="rId96"/>
    <p:sldId id="364" r:id="rId97"/>
    <p:sldId id="365" r:id="rId98"/>
    <p:sldId id="367" r:id="rId99"/>
    <p:sldId id="368" r:id="rId100"/>
    <p:sldId id="370" r:id="rId101"/>
    <p:sldId id="371" r:id="rId102"/>
    <p:sldId id="372" r:id="rId103"/>
    <p:sldId id="373" r:id="rId104"/>
    <p:sldId id="374" r:id="rId105"/>
    <p:sldId id="375" r:id="rId106"/>
    <p:sldId id="270" r:id="rId10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DA3427"/>
    <a:srgbClr val="0000FF"/>
    <a:srgbClr val="14183F"/>
    <a:srgbClr val="00FF00"/>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32767"/>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15000" autoAdjust="0"/>
    <p:restoredTop sz="94660"/>
  </p:normalViewPr>
  <p:slideViewPr>
    <p:cSldViewPr snapToGrid="0">
      <p:cViewPr varScale="1">
        <p:scale>
          <a:sx n="142" d="100"/>
          <a:sy n="142" d="100"/>
        </p:scale>
        <p:origin x="-128" y="-56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printerSettings" Target="printerSettings/printerSettings1.bin"/><Relationship Id="rId109"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viewProps" Target="viewProps.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11" Type="http://schemas.openxmlformats.org/officeDocument/2006/relationships/theme" Target="theme/theme1.xml"/><Relationship Id="rId112"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31823F-C096-C28D-03ED-A2B1AEDC661C}"/>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1AFDC8-28CB-4D03-6613-F60531F35AEB}"/>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BD227D6-FCC8-17DE-2977-C13559959001}"/>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DBF339B-EB9A-35B1-26DA-597B391CDCE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5C5F9D1-C38A-B7E2-F77F-B4DB20586A86}"/>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289572F-A2C6-5759-D062-9775F736F14C}"/>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F5C943-DBBB-FD21-F96E-FA3DCCAF2736}"/>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90587FD-2241-9FAE-0B83-C4F1A8CBE6A7}"/>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6F44DA1-140C-F634-633C-88E49932B081}"/>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F59B3EA-70B3-CCAC-AA9D-953C03013B56}"/>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ED426B-B642-4C33-5648-D168F31EFAE9}"/>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3815B7-3C8B-E303-67BB-948EFC091199}"/>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0455890-A863-E416-979C-6B9B5308DCC4}"/>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8" name="Footer Placeholder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6B9AD17-7E41-FF4A-325B-55DC8E6B498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39D6D68-27C7-044E-1826-8CEFBB53703B}"/>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4" name="Footer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3A62E1-0CF8-5C8F-6179-3D967C91208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A90040-99EE-77B6-56FB-FF6C0325FCAF}"/>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3" name="Footer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70A27A0-A5DE-1444-964F-6F6E5F5DC33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289217-5582-CCDC-23C4-1C4ABA38D0C7}"/>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C9B361E-E229-FA91-A818-68EDF3A2BEB7}"/>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BC10F7E-E94B-DB96-4320-DAC3DFD5F5D1}"/>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1D2946-65F2-2F5F-FE4D-E13D69EC82B8}"/>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92398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4C46408-644A-5A7C-EF1B-835D5DC65FEC}"/>
              </a:ext>
            </a:extLst>
          </p:cNvPr>
          <p:cNvPicPr>
            <a:picLocks noChangeAspect="1"/>
          </p:cNvPicPr>
          <p:nvPr userDrawn="1"/>
        </p:nvPicPr>
        <p:blipFill>
          <a:blip r:embed="rId1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band-plan"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contest-calendar"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atv-fast-scan-amateur-television" TargetMode="External"/><Relationship Id="rId3" Type="http://schemas.openxmlformats.org/officeDocument/2006/relationships/hyperlink" Target="http://www.hamuniverse.com/atvfastscantv.htm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band-plan"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 TargetMode="External"/><Relationship Id="rId3" Type="http://schemas.openxmlformats.org/officeDocument/2006/relationships/hyperlink" Target="http://www.repeaterbook.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3C5A2C7-B21D-793F-B110-AFE4CDFE80FC}"/>
              </a:ext>
            </a:extLst>
          </p:cNvPr>
          <p:cNvGrpSpPr/>
          <p:nvPr/>
        </p:nvGrpSpPr>
        <p:grpSpPr>
          <a:xfrm>
            <a:off x="0" y="-1"/>
            <a:ext cx="12192000" cy="6858001"/>
            <a:chOff x="0" y="-1"/>
            <a:chExt cx="12192000" cy="6858001"/>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E428A0D-063F-5608-5D2D-677A3E84804C}"/>
                </a:ext>
              </a:extLst>
            </p:cNvPr>
            <p:cNvPicPr>
              <a:picLocks noChangeAspect="1"/>
            </p:cNvPicPr>
            <p:nvPr/>
          </p:nvPicPr>
          <p:blipFill>
            <a:blip r:embed="rId2"/>
            <a:stretch>
              <a:fillRect/>
            </a:stretch>
          </p:blipFill>
          <p:spPr>
            <a:xfrm>
              <a:off x="0" y="-1"/>
              <a:ext cx="5955724" cy="2878345"/>
            </a:xfrm>
            <a:prstGeom prst="rect">
              <a:avLst/>
            </a:prstGeom>
          </p:spPr>
        </p:pic>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3237BA8-0551-618B-8371-4F8051B0D0DD}"/>
                </a:ext>
              </a:extLst>
            </p:cNvPr>
            <p:cNvPicPr>
              <a:picLocks noChangeAspect="1"/>
            </p:cNvPicPr>
            <p:nvPr/>
          </p:nvPicPr>
          <p:blipFill>
            <a:blip r:embed="rId3"/>
            <a:stretch>
              <a:fillRect/>
            </a:stretch>
          </p:blipFill>
          <p:spPr>
            <a:xfrm>
              <a:off x="5725057" y="-1"/>
              <a:ext cx="6466943" cy="3979658"/>
            </a:xfrm>
            <a:prstGeom prst="rect">
              <a:avLst/>
            </a:prstGeom>
          </p:spPr>
        </p:pic>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DB217E6-541C-D68B-F09E-866057D66F36}"/>
                </a:ext>
              </a:extLst>
            </p:cNvPr>
            <p:cNvPicPr>
              <a:picLocks noChangeAspect="1"/>
            </p:cNvPicPr>
            <p:nvPr/>
          </p:nvPicPr>
          <p:blipFill>
            <a:blip r:embed="rId4"/>
            <a:stretch>
              <a:fillRect/>
            </a:stretch>
          </p:blipFill>
          <p:spPr>
            <a:xfrm>
              <a:off x="0" y="2878344"/>
              <a:ext cx="5955724" cy="1102345"/>
            </a:xfrm>
            <a:prstGeom prst="rect">
              <a:avLst/>
            </a:prstGeom>
          </p:spPr>
        </p:pic>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5209F51-8AA7-959C-9B8D-71A9F2C60596}"/>
                </a:ext>
              </a:extLst>
            </p:cNvPr>
            <p:cNvPicPr>
              <a:picLocks noChangeAspect="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75217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940BE4D-1425-88DD-D8DA-C6BB16765CA3}"/>
              </a:ext>
            </a:extLst>
          </p:cNvPr>
          <p:cNvSpPr>
            <a:spLocks noGrp="1"/>
          </p:cNvSpPr>
          <p:nvPr>
            <p:ph type="title"/>
          </p:nvPr>
        </p:nvSpPr>
        <p:spPr/>
        <p:txBody>
          <a:bodyPr/>
          <a:lstStyle/>
          <a:p>
            <a:r>
              <a:rPr lang="en-US" dirty="0"/>
              <a:t>Making Contacts on Simplex Channels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ED0D3AA-07C9-CE77-577A-5F0EB71E9671}"/>
              </a:ext>
            </a:extLst>
          </p:cNvPr>
          <p:cNvSpPr>
            <a:spLocks noGrp="1"/>
          </p:cNvSpPr>
          <p:nvPr>
            <p:ph idx="1"/>
          </p:nvPr>
        </p:nvSpPr>
        <p:spPr/>
        <p:txBody>
          <a:bodyPr>
            <a:normAutofit/>
          </a:bodyPr>
          <a:lstStyle/>
          <a:p>
            <a:r>
              <a:rPr lang="en-US" dirty="0"/>
              <a:t>Simplex channels are conveniently located between bands of repeater input and output channels</a:t>
            </a:r>
          </a:p>
          <a:p>
            <a:r>
              <a:rPr lang="en-US" dirty="0"/>
              <a:t>It’s often quite easy to make contact directly, without use of a repeater … avoids occupying or “tying up” a repeater</a:t>
            </a:r>
          </a:p>
          <a:p>
            <a:r>
              <a:rPr lang="en-US" dirty="0"/>
              <a:t>Many radios have a </a:t>
            </a:r>
            <a:r>
              <a:rPr lang="en-US" i="1" dirty="0">
                <a:solidFill>
                  <a:srgbClr val="DA3427"/>
                </a:solidFill>
              </a:rPr>
              <a:t>reverse</a:t>
            </a:r>
            <a:r>
              <a:rPr lang="en-US" dirty="0"/>
              <a:t> split function that swaps transmit and receive frequencies, enabling you to listen for the other station on the repeater’s input frequency</a:t>
            </a:r>
          </a:p>
          <a:p>
            <a:r>
              <a:rPr lang="en-US" dirty="0"/>
              <a:t>The </a:t>
            </a:r>
            <a:r>
              <a:rPr lang="en-US" i="1" dirty="0">
                <a:solidFill>
                  <a:srgbClr val="DA3427"/>
                </a:solidFill>
              </a:rPr>
              <a:t>national simplex calling frequency </a:t>
            </a:r>
            <a:r>
              <a:rPr lang="en-US" dirty="0"/>
              <a:t>on 2 meters is 146.52 MHz</a:t>
            </a:r>
          </a:p>
          <a:p>
            <a:pPr lvl="1"/>
            <a:r>
              <a:rPr lang="en-US" dirty="0"/>
              <a:t>70 cm it is 446.00 MHz</a:t>
            </a:r>
          </a:p>
          <a:p>
            <a:pPr lvl="1"/>
            <a:r>
              <a:rPr lang="en-US" dirty="0"/>
              <a:t>Most amateur bands have a calling frequency (</a:t>
            </a:r>
            <a:r>
              <a:rPr lang="en-US" dirty="0">
                <a:hlinkClick r:id="rId2"/>
              </a:rPr>
              <a:t>www.arrl.org/band-plan</a:t>
            </a:r>
            <a:r>
              <a:rPr lang="en-US" dirty="0"/>
              <a:t>)</a:t>
            </a:r>
          </a:p>
          <a:p>
            <a:pPr lvl="1"/>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4987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telemetry information is typically transmitted by satellite beacons?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signal strength of received signals</a:t>
            </a:r>
          </a:p>
          <a:p>
            <a:pPr marL="514350" indent="-514350">
              <a:buFont typeface="+mj-lt"/>
              <a:buAutoNum type="alphaUcPeriod"/>
            </a:pPr>
            <a:r>
              <a:rPr lang="en-US" dirty="0"/>
              <a:t>Time of day accurate to plus or minus 1/10 second</a:t>
            </a:r>
          </a:p>
          <a:p>
            <a:pPr marL="514350" indent="-514350">
              <a:buFont typeface="+mj-lt"/>
              <a:buAutoNum type="alphaUcPeriod"/>
            </a:pPr>
            <a:r>
              <a:rPr lang="en-US" dirty="0"/>
              <a:t>Health and status of the satellite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T8B01 C 6-24</a:t>
            </a:r>
            <a:endParaRPr lang="en-US" sz="2400" b="1" dirty="0">
              <a:solidFill>
                <a:srgbClr val="DA3427"/>
              </a:solidFill>
            </a:endParaRPr>
          </a:p>
        </p:txBody>
      </p:sp>
      <p:sp>
        <p:nvSpPr>
          <p:cNvPr id="5" name="Rectangle 4"/>
          <p:cNvSpPr/>
          <p:nvPr/>
        </p:nvSpPr>
        <p:spPr>
          <a:xfrm>
            <a:off x="392374" y="3288857"/>
            <a:ext cx="537607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558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impact of using excessive effective radiated power on a satellite uplink?</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Possibility of commanding the satellite to an improper mode</a:t>
            </a:r>
          </a:p>
          <a:p>
            <a:pPr marL="514350" indent="-514350">
              <a:buFont typeface="+mj-lt"/>
              <a:buAutoNum type="alphaUcPeriod"/>
            </a:pPr>
            <a:r>
              <a:rPr lang="en-US" dirty="0"/>
              <a:t>Blocking access by other users</a:t>
            </a:r>
          </a:p>
          <a:p>
            <a:pPr marL="514350" indent="-514350">
              <a:buFont typeface="+mj-lt"/>
              <a:buAutoNum type="alphaUcPeriod"/>
            </a:pPr>
            <a:r>
              <a:rPr lang="en-US" dirty="0"/>
              <a:t>Overloading the satellite batteries</a:t>
            </a:r>
          </a:p>
          <a:p>
            <a:pPr marL="514350" indent="-514350">
              <a:buFont typeface="+mj-lt"/>
              <a:buAutoNum type="alphaUcPeriod"/>
            </a:pPr>
            <a:r>
              <a:rPr lang="en-US" dirty="0"/>
              <a:t>Possibility of rebooting the satellite control computer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T8B02 B 6-24</a:t>
            </a:r>
            <a:endParaRPr lang="en-US" sz="2400" b="1" dirty="0">
              <a:solidFill>
                <a:srgbClr val="DA3427"/>
              </a:solidFill>
            </a:endParaRPr>
          </a:p>
        </p:txBody>
      </p:sp>
      <p:sp>
        <p:nvSpPr>
          <p:cNvPr id="5" name="Rectangle 4"/>
          <p:cNvSpPr/>
          <p:nvPr/>
        </p:nvSpPr>
        <p:spPr>
          <a:xfrm>
            <a:off x="392375" y="2796923"/>
            <a:ext cx="507200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6997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mode of transmission is commonly used by amateur radio satellites?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SSB</a:t>
            </a:r>
          </a:p>
          <a:p>
            <a:pPr marL="514350" indent="-514350">
              <a:buFont typeface="+mj-lt"/>
              <a:buAutoNum type="alphaUcPeriod"/>
            </a:pPr>
            <a:r>
              <a:rPr lang="en-US" dirty="0"/>
              <a:t>FM</a:t>
            </a:r>
          </a:p>
          <a:p>
            <a:pPr marL="514350" indent="-514350">
              <a:buFont typeface="+mj-lt"/>
              <a:buAutoNum type="alphaUcPeriod"/>
            </a:pPr>
            <a:r>
              <a:rPr lang="en-US" dirty="0"/>
              <a:t>CW/data</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T8B04 D 6-24</a:t>
            </a:r>
            <a:endParaRPr lang="en-US" sz="2400" b="1" dirty="0">
              <a:solidFill>
                <a:srgbClr val="DA3427"/>
              </a:solidFill>
            </a:endParaRPr>
          </a:p>
        </p:txBody>
      </p:sp>
      <p:sp>
        <p:nvSpPr>
          <p:cNvPr id="5" name="Rectangle 4"/>
          <p:cNvSpPr/>
          <p:nvPr/>
        </p:nvSpPr>
        <p:spPr>
          <a:xfrm>
            <a:off x="392375" y="3816567"/>
            <a:ext cx="477687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8387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meant by the statement that a satellite is operating in U/V mode?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satellite uplink is in the 15 meter band and the downlink is in the 10 meter band</a:t>
            </a:r>
          </a:p>
          <a:p>
            <a:pPr marL="514350" indent="-514350">
              <a:buFont typeface="+mj-lt"/>
              <a:buAutoNum type="alphaUcPeriod"/>
            </a:pPr>
            <a:r>
              <a:rPr lang="en-US" dirty="0"/>
              <a:t>The satellite uplink is in the 70 centimeter band and the downlink is in the 2 meter band</a:t>
            </a:r>
          </a:p>
          <a:p>
            <a:pPr marL="514350" indent="-514350">
              <a:buFont typeface="+mj-lt"/>
              <a:buAutoNum type="alphaUcPeriod"/>
            </a:pPr>
            <a:r>
              <a:rPr lang="en-US" dirty="0"/>
              <a:t>The satellite operates using ultraviolet frequencies</a:t>
            </a:r>
          </a:p>
          <a:p>
            <a:pPr marL="514350" indent="-514350">
              <a:buFont typeface="+mj-lt"/>
              <a:buAutoNum type="alphaUcPeriod"/>
            </a:pPr>
            <a:r>
              <a:rPr lang="en-US" dirty="0"/>
              <a:t>The satellite frequencies are usually variable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T8B08 B 6-24</a:t>
            </a:r>
            <a:endParaRPr lang="en-US" sz="2400" b="1" dirty="0">
              <a:solidFill>
                <a:srgbClr val="DA3427"/>
              </a:solidFill>
            </a:endParaRPr>
          </a:p>
        </p:txBody>
      </p:sp>
      <p:sp>
        <p:nvSpPr>
          <p:cNvPr id="5" name="Rectangle 4"/>
          <p:cNvSpPr/>
          <p:nvPr/>
        </p:nvSpPr>
        <p:spPr>
          <a:xfrm>
            <a:off x="392374" y="3181526"/>
            <a:ext cx="10804679" cy="825496"/>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51761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Who may receive telemetry from a space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Anyone</a:t>
            </a:r>
          </a:p>
          <a:p>
            <a:pPr marL="514350" indent="-514350">
              <a:buFont typeface="+mj-lt"/>
              <a:buAutoNum type="alphaUcPeriod"/>
            </a:pPr>
            <a:r>
              <a:rPr lang="en-US" dirty="0"/>
              <a:t>A licensed radio amateur with a transmitter equipped for interrogating the satellite</a:t>
            </a:r>
          </a:p>
          <a:p>
            <a:pPr marL="514350" indent="-514350">
              <a:buFont typeface="+mj-lt"/>
              <a:buAutoNum type="alphaUcPeriod"/>
            </a:pPr>
            <a:r>
              <a:rPr lang="en-US" dirty="0"/>
              <a:t>A licensed radio amateur who has been certified by the protocol developer</a:t>
            </a:r>
          </a:p>
          <a:p>
            <a:pPr marL="514350" indent="-514350">
              <a:buFont typeface="+mj-lt"/>
              <a:buAutoNum type="alphaUcPeriod"/>
            </a:pPr>
            <a:r>
              <a:rPr lang="en-US" dirty="0"/>
              <a:t>A licensed radio amateur who has registered for an access code from AMSAT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T8B11 A 6-24</a:t>
            </a:r>
            <a:endParaRPr lang="en-US" sz="2400" b="1" dirty="0">
              <a:solidFill>
                <a:srgbClr val="DA3427"/>
              </a:solidFill>
            </a:endParaRPr>
          </a:p>
        </p:txBody>
      </p:sp>
      <p:sp>
        <p:nvSpPr>
          <p:cNvPr id="5" name="Rectangle 4"/>
          <p:cNvSpPr/>
          <p:nvPr/>
        </p:nvSpPr>
        <p:spPr>
          <a:xfrm>
            <a:off x="392375" y="2269213"/>
            <a:ext cx="20079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0354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 way to determine whether your satellite uplink power is neither too low nor too high?</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Check your signal strength report in the telemetry data</a:t>
            </a:r>
          </a:p>
          <a:p>
            <a:pPr marL="514350" indent="-514350">
              <a:buFont typeface="+mj-lt"/>
              <a:buAutoNum type="alphaUcPeriod"/>
            </a:pPr>
            <a:r>
              <a:rPr lang="en-US" dirty="0"/>
              <a:t>Listen for distortion on your downlink signal</a:t>
            </a:r>
          </a:p>
          <a:p>
            <a:pPr marL="514350" indent="-514350">
              <a:buFont typeface="+mj-lt"/>
              <a:buAutoNum type="alphaUcPeriod"/>
            </a:pPr>
            <a:r>
              <a:rPr lang="en-US" dirty="0"/>
              <a:t>Your signal strength on the downlink should be about the same as the beacon</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T8B12 C 6-24</a:t>
            </a:r>
            <a:endParaRPr lang="en-US" sz="2400" b="1" dirty="0">
              <a:solidFill>
                <a:srgbClr val="DA3427"/>
              </a:solidFill>
            </a:endParaRPr>
          </a:p>
        </p:txBody>
      </p:sp>
      <p:sp>
        <p:nvSpPr>
          <p:cNvPr id="5" name="Rectangle 4"/>
          <p:cNvSpPr/>
          <p:nvPr/>
        </p:nvSpPr>
        <p:spPr>
          <a:xfrm>
            <a:off x="392375" y="3315690"/>
            <a:ext cx="10733132" cy="77183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4610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6</a:t>
            </a:r>
          </a:p>
        </p:txBody>
      </p:sp>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49411702"/>
      </p:ext>
    </p:extLst>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ABA60E8-11EB-230F-15E0-9215E1428E44}"/>
              </a:ext>
            </a:extLst>
          </p:cNvPr>
          <p:cNvSpPr>
            <a:spLocks noGrp="1"/>
          </p:cNvSpPr>
          <p:nvPr>
            <p:ph type="title"/>
          </p:nvPr>
        </p:nvSpPr>
        <p:spPr/>
        <p:txBody>
          <a:bodyPr/>
          <a:lstStyle/>
          <a:p>
            <a:r>
              <a:rPr lang="en-US" dirty="0"/>
              <a:t>Making Contacts: SSB, CW, and DIGITAL</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336CDC9-3B70-F388-7B04-92CED890598E}"/>
              </a:ext>
            </a:extLst>
          </p:cNvPr>
          <p:cNvSpPr>
            <a:spLocks noGrp="1"/>
          </p:cNvSpPr>
          <p:nvPr>
            <p:ph idx="1"/>
          </p:nvPr>
        </p:nvSpPr>
        <p:spPr>
          <a:xfrm>
            <a:off x="838200" y="1475874"/>
            <a:ext cx="10515600" cy="5245768"/>
          </a:xfrm>
        </p:spPr>
        <p:txBody>
          <a:bodyPr>
            <a:normAutofit lnSpcReduction="10000"/>
          </a:bodyPr>
          <a:lstStyle/>
          <a:p>
            <a:r>
              <a:rPr lang="en-US" dirty="0"/>
              <a:t>Starting contacts is different on these modes than on repeaters that use fixed channels … </a:t>
            </a:r>
            <a:r>
              <a:rPr lang="en-US" i="1" u="sng" dirty="0"/>
              <a:t>call must be long enough to attract attention</a:t>
            </a:r>
          </a:p>
          <a:p>
            <a:r>
              <a:rPr lang="en-US" dirty="0"/>
              <a:t>Done by calling </a:t>
            </a:r>
            <a:r>
              <a:rPr lang="en-US" i="1" dirty="0">
                <a:solidFill>
                  <a:srgbClr val="DA3427"/>
                </a:solidFill>
              </a:rPr>
              <a:t>CQ</a:t>
            </a:r>
            <a:r>
              <a:rPr lang="en-US" dirty="0"/>
              <a:t> (means “I am calling any station.”)</a:t>
            </a:r>
          </a:p>
          <a:p>
            <a:pPr lvl="1"/>
            <a:r>
              <a:rPr lang="en-US" dirty="0"/>
              <a:t>The station calling CQ sends or says “CQ” several times followed by their call sign … </a:t>
            </a:r>
            <a:r>
              <a:rPr lang="en-US" i="1" dirty="0">
                <a:solidFill>
                  <a:srgbClr val="0000FF"/>
                </a:solidFill>
              </a:rPr>
              <a:t>CQ CQ CQ, this is KØILP Kilo Zero India Lima Papa calling CQ and standing by</a:t>
            </a:r>
          </a:p>
          <a:p>
            <a:pPr lvl="1"/>
            <a:r>
              <a:rPr lang="en-US" dirty="0"/>
              <a:t>On CW or Digital: </a:t>
            </a:r>
            <a:r>
              <a:rPr lang="pl-PL" i="1" dirty="0">
                <a:solidFill>
                  <a:srgbClr val="0000FF"/>
                </a:solidFill>
              </a:rPr>
              <a:t>CQ CQ CQ DE </a:t>
            </a:r>
            <a:r>
              <a:rPr lang="en-US" i="1" dirty="0">
                <a:solidFill>
                  <a:srgbClr val="0000FF"/>
                </a:solidFill>
              </a:rPr>
              <a:t>KØILP</a:t>
            </a:r>
            <a:r>
              <a:rPr lang="pl-PL" i="1" dirty="0">
                <a:solidFill>
                  <a:srgbClr val="0000FF"/>
                </a:solidFill>
              </a:rPr>
              <a:t> </a:t>
            </a:r>
            <a:r>
              <a:rPr lang="en-US" i="1" dirty="0">
                <a:solidFill>
                  <a:srgbClr val="0000FF"/>
                </a:solidFill>
              </a:rPr>
              <a:t>KØILP</a:t>
            </a:r>
            <a:r>
              <a:rPr lang="pl-PL" i="1" dirty="0">
                <a:solidFill>
                  <a:srgbClr val="0000FF"/>
                </a:solidFill>
              </a:rPr>
              <a:t> </a:t>
            </a:r>
            <a:r>
              <a:rPr lang="en-US" i="1" dirty="0">
                <a:solidFill>
                  <a:srgbClr val="0000FF"/>
                </a:solidFill>
              </a:rPr>
              <a:t>KØILP</a:t>
            </a:r>
            <a:r>
              <a:rPr lang="pl-PL" i="1" dirty="0">
                <a:solidFill>
                  <a:srgbClr val="0000FF"/>
                </a:solidFill>
              </a:rPr>
              <a:t> K</a:t>
            </a:r>
            <a:endParaRPr lang="en-US" i="1" dirty="0">
              <a:solidFill>
                <a:srgbClr val="0000FF"/>
              </a:solidFill>
            </a:endParaRPr>
          </a:p>
          <a:p>
            <a:pPr>
              <a:buClr>
                <a:schemeClr val="tx1"/>
              </a:buClr>
            </a:pPr>
            <a:r>
              <a:rPr lang="en-US" dirty="0"/>
              <a:t>Before you call CQ you should do three things …</a:t>
            </a:r>
          </a:p>
          <a:p>
            <a:pPr marL="914400" lvl="1" indent="-457200">
              <a:buClr>
                <a:schemeClr val="tx1"/>
              </a:buClr>
              <a:buFont typeface="+mj-lt"/>
              <a:buAutoNum type="arabicPeriod"/>
            </a:pPr>
            <a:r>
              <a:rPr lang="en-US" dirty="0"/>
              <a:t>Be sure the frequency is one your license privileges authorize you to use</a:t>
            </a:r>
          </a:p>
          <a:p>
            <a:pPr marL="914400" lvl="1" indent="-457200">
              <a:buClr>
                <a:schemeClr val="tx1"/>
              </a:buClr>
              <a:buFont typeface="+mj-lt"/>
              <a:buAutoNum type="arabicPeriod"/>
            </a:pPr>
            <a:r>
              <a:rPr lang="en-US" dirty="0"/>
              <a:t>Listen to be sure the frequency is not already in use</a:t>
            </a:r>
          </a:p>
          <a:p>
            <a:pPr marL="914400" lvl="1" indent="-457200">
              <a:buClr>
                <a:schemeClr val="tx1"/>
              </a:buClr>
              <a:buFont typeface="+mj-lt"/>
              <a:buAutoNum type="arabicPeriod"/>
            </a:pPr>
            <a:r>
              <a:rPr lang="en-US" dirty="0"/>
              <a:t>Make a short transmission asking if the frequency is in use</a:t>
            </a:r>
          </a:p>
          <a:p>
            <a:pPr>
              <a:buClr>
                <a:schemeClr val="tx1"/>
              </a:buClr>
            </a:pPr>
            <a:r>
              <a:rPr lang="en-US" dirty="0"/>
              <a:t>Responding to a station calling CQ …</a:t>
            </a:r>
          </a:p>
          <a:p>
            <a:pPr lvl="1">
              <a:buClr>
                <a:schemeClr val="tx1"/>
              </a:buClr>
            </a:pPr>
            <a:r>
              <a:rPr lang="en-US" dirty="0"/>
              <a:t>Give the CQing station’s call sign (KX4IU) once then yours (KØILP) once (using phonetics) … </a:t>
            </a:r>
            <a:r>
              <a:rPr lang="en-US" i="1" dirty="0">
                <a:solidFill>
                  <a:srgbClr val="0000FF"/>
                </a:solidFill>
              </a:rPr>
              <a:t>KX4IU this is Kilo Zero India Lima Papa</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8656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additive="base">
                                        <p:cTn id="5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C2BC2BD-2FDE-6FB1-5310-552FABD2AE53}"/>
              </a:ext>
            </a:extLst>
          </p:cNvPr>
          <p:cNvSpPr>
            <a:spLocks noGrp="1"/>
          </p:cNvSpPr>
          <p:nvPr>
            <p:ph type="title"/>
          </p:nvPr>
        </p:nvSpPr>
        <p:spPr/>
        <p:txBody>
          <a:bodyPr/>
          <a:lstStyle/>
          <a:p>
            <a:r>
              <a:rPr lang="en-US" dirty="0"/>
              <a:t>Q-Signals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88F6CF5-D96F-0335-D3F4-A4CED9B6F24E}"/>
              </a:ext>
            </a:extLst>
          </p:cNvPr>
          <p:cNvSpPr>
            <a:spLocks noGrp="1"/>
          </p:cNvSpPr>
          <p:nvPr>
            <p:ph idx="1"/>
          </p:nvPr>
        </p:nvSpPr>
        <p:spPr/>
        <p:txBody>
          <a:bodyPr/>
          <a:lstStyle/>
          <a:p>
            <a:r>
              <a:rPr lang="en-US" dirty="0"/>
              <a:t>Q-signals are a system of radio shorthand (abbreviations for common information) developed from old telegraphy codes</a:t>
            </a:r>
          </a:p>
          <a:p>
            <a:r>
              <a:rPr lang="en-US" dirty="0"/>
              <a:t>Although developed for use by Morse operators, their use is also common on phone/voice</a:t>
            </a:r>
          </a:p>
          <a:p>
            <a:r>
              <a:rPr lang="en-US" dirty="0"/>
              <a:t>Table 6.2 lists the most common Q-signals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60014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1452738-5537-0365-920D-FFFA4A199F55}"/>
              </a:ext>
            </a:extLst>
          </p:cNvPr>
          <p:cNvPicPr>
            <a:picLocks noChangeAspect="1"/>
          </p:cNvPicPr>
          <p:nvPr/>
        </p:nvPicPr>
        <p:blipFill>
          <a:blip r:embed="rId2"/>
          <a:stretch>
            <a:fillRect/>
          </a:stretch>
        </p:blipFill>
        <p:spPr>
          <a:xfrm>
            <a:off x="3866147" y="67019"/>
            <a:ext cx="7892716" cy="6723961"/>
          </a:xfrm>
          <a:prstGeom prst="rect">
            <a:avLst/>
          </a:prstGeom>
          <a:ln>
            <a:solidFill>
              <a:schemeClr val="tx1"/>
            </a:solidFill>
          </a:ln>
        </p:spPr>
      </p:pic>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21D74D0-29E9-158E-6FE6-30B1732EB687}"/>
              </a:ext>
            </a:extLst>
          </p:cNvPr>
          <p:cNvSpPr txBox="1"/>
          <p:nvPr/>
        </p:nvSpPr>
        <p:spPr>
          <a:xfrm>
            <a:off x="208547" y="280919"/>
            <a:ext cx="3465095" cy="553998"/>
          </a:xfrm>
          <a:prstGeom prst="rect">
            <a:avLst/>
          </a:prstGeom>
          <a:noFill/>
        </p:spPr>
        <p:txBody>
          <a:bodyPr wrap="square" rtlCol="0">
            <a:spAutoFit/>
          </a:bodyPr>
          <a:lstStyle/>
          <a:p>
            <a:r>
              <a:rPr lang="en-US" sz="3000" dirty="0"/>
              <a:t>Table 6.2:  Q-Signals</a:t>
            </a:r>
          </a:p>
        </p:txBody>
      </p:sp>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F12D09B-7403-AF52-C343-FC5D96BEEAB4}"/>
              </a:ext>
            </a:extLst>
          </p:cNvPr>
          <p:cNvSpPr txBox="1"/>
          <p:nvPr/>
        </p:nvSpPr>
        <p:spPr>
          <a:xfrm>
            <a:off x="208547" y="1427747"/>
            <a:ext cx="3048000" cy="1692771"/>
          </a:xfrm>
          <a:prstGeom prst="rect">
            <a:avLst/>
          </a:prstGeom>
          <a:noFill/>
        </p:spPr>
        <p:txBody>
          <a:bodyPr wrap="square" rtlCol="0">
            <a:spAutoFit/>
          </a:bodyPr>
          <a:lstStyle/>
          <a:p>
            <a:pPr algn="ctr"/>
            <a:r>
              <a:rPr lang="en-US" sz="2600" i="1" dirty="0"/>
              <a:t>Take the form of a question only when followed by a question mark.</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52765933"/>
      </p:ext>
    </p:extLst>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A541C9-C091-E58D-28E5-151648BF6D71}"/>
              </a:ext>
            </a:extLst>
          </p:cNvPr>
          <p:cNvSpPr>
            <a:spLocks noGrp="1"/>
          </p:cNvSpPr>
          <p:nvPr>
            <p:ph type="title"/>
          </p:nvPr>
        </p:nvSpPr>
        <p:spPr/>
        <p:txBody>
          <a:bodyPr/>
          <a:lstStyle/>
          <a:p>
            <a:r>
              <a:rPr lang="en-US" dirty="0"/>
              <a:t>DXing and Contesting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B40D29D-3FD7-F189-F141-CC6ACDE3DB99}"/>
              </a:ext>
            </a:extLst>
          </p:cNvPr>
          <p:cNvSpPr>
            <a:spLocks noGrp="1"/>
          </p:cNvSpPr>
          <p:nvPr>
            <p:ph idx="1"/>
          </p:nvPr>
        </p:nvSpPr>
        <p:spPr>
          <a:xfrm>
            <a:off x="838200" y="1690688"/>
            <a:ext cx="10515600" cy="4802187"/>
          </a:xfrm>
        </p:spPr>
        <p:txBody>
          <a:bodyPr>
            <a:normAutofit/>
          </a:bodyPr>
          <a:lstStyle/>
          <a:p>
            <a:r>
              <a:rPr lang="en-US" dirty="0"/>
              <a:t>DX stands for </a:t>
            </a:r>
            <a:r>
              <a:rPr lang="en-US" i="1" dirty="0">
                <a:solidFill>
                  <a:srgbClr val="DA3427"/>
                </a:solidFill>
              </a:rPr>
              <a:t>distant station</a:t>
            </a:r>
          </a:p>
          <a:p>
            <a:pPr lvl="1"/>
            <a:r>
              <a:rPr lang="en-US" dirty="0"/>
              <a:t>Means thousands of miles on HF (and occasionally 6 meters)</a:t>
            </a:r>
          </a:p>
          <a:p>
            <a:pPr lvl="1"/>
            <a:r>
              <a:rPr lang="en-US" dirty="0"/>
              <a:t>Beyond the radio horizon on VHF/UHF</a:t>
            </a:r>
          </a:p>
          <a:p>
            <a:r>
              <a:rPr lang="en-US" dirty="0"/>
              <a:t>Best done on SSB or CW because of the efficiency of those modes</a:t>
            </a:r>
          </a:p>
          <a:p>
            <a:r>
              <a:rPr lang="en-US" dirty="0"/>
              <a:t>Radio contests are held in which the competitors try to make as many short contacts as possible in a fixed period of time</a:t>
            </a:r>
          </a:p>
          <a:p>
            <a:r>
              <a:rPr lang="en-US" dirty="0"/>
              <a:t>During contesting send only the minimum information needed to identify your station and complete the exchange</a:t>
            </a:r>
          </a:p>
          <a:p>
            <a:r>
              <a:rPr lang="en-US" dirty="0"/>
              <a:t>Contesting info available at:</a:t>
            </a:r>
          </a:p>
          <a:p>
            <a:pPr lvl="1"/>
            <a:r>
              <a:rPr lang="en-US" dirty="0">
                <a:hlinkClick r:id="rId2"/>
              </a:rPr>
              <a:t>http://www.arrl.org/contest-calendar</a:t>
            </a:r>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4731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3646229-8A1C-B032-C45C-8A752F95125C}"/>
              </a:ext>
            </a:extLst>
          </p:cNvPr>
          <p:cNvSpPr>
            <a:spLocks noGrp="1"/>
          </p:cNvSpPr>
          <p:nvPr>
            <p:ph type="title"/>
          </p:nvPr>
        </p:nvSpPr>
        <p:spPr/>
        <p:txBody>
          <a:bodyPr/>
          <a:lstStyle/>
          <a:p>
            <a:r>
              <a:rPr lang="en-US" dirty="0"/>
              <a:t>Popular DXing Event</a:t>
            </a:r>
          </a:p>
        </p:txBody>
      </p:sp>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28B620B-26AE-D33F-F805-132084B76EC5}"/>
              </a:ext>
            </a:extLst>
          </p:cNvPr>
          <p:cNvPicPr>
            <a:picLocks noChangeAspect="1"/>
          </p:cNvPicPr>
          <p:nvPr/>
        </p:nvPicPr>
        <p:blipFill>
          <a:blip r:embed="rId2"/>
          <a:stretch>
            <a:fillRect/>
          </a:stretch>
        </p:blipFill>
        <p:spPr>
          <a:xfrm>
            <a:off x="1267327" y="1639093"/>
            <a:ext cx="9369876" cy="4328570"/>
          </a:xfrm>
          <a:prstGeom prst="rect">
            <a:avLst/>
          </a:prstGeom>
        </p:spPr>
      </p:pic>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193626-5ABB-5173-A5E5-E1CBD7E6A19C}"/>
              </a:ext>
            </a:extLst>
          </p:cNvPr>
          <p:cNvSpPr txBox="1"/>
          <p:nvPr/>
        </p:nvSpPr>
        <p:spPr>
          <a:xfrm>
            <a:off x="1876926" y="6231265"/>
            <a:ext cx="4684294" cy="523220"/>
          </a:xfrm>
          <a:prstGeom prst="rect">
            <a:avLst/>
          </a:prstGeom>
          <a:noFill/>
        </p:spPr>
        <p:txBody>
          <a:bodyPr wrap="square" rtlCol="0">
            <a:spAutoFit/>
          </a:bodyPr>
          <a:lstStyle/>
          <a:p>
            <a:r>
              <a:rPr lang="en-US" sz="2800" dirty="0">
                <a:solidFill>
                  <a:srgbClr val="0000FF"/>
                </a:solidFill>
              </a:rPr>
              <a:t>www.arrl.org/field-day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99300953"/>
      </p:ext>
    </p:extLst>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0635A8B-7AB5-576E-B2D3-7B48E9502453}"/>
              </a:ext>
            </a:extLst>
          </p:cNvPr>
          <p:cNvSpPr>
            <a:spLocks noGrp="1"/>
          </p:cNvSpPr>
          <p:nvPr>
            <p:ph type="title"/>
          </p:nvPr>
        </p:nvSpPr>
        <p:spPr/>
        <p:txBody>
          <a:bodyPr/>
          <a:lstStyle/>
          <a:p>
            <a:r>
              <a:rPr lang="en-US" dirty="0"/>
              <a:t>Fox Hunting &amp; Direction Finding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9A0BD85-F886-76A5-0455-47B858D7E35E}"/>
              </a:ext>
            </a:extLst>
          </p:cNvPr>
          <p:cNvSpPr>
            <a:spLocks noGrp="1"/>
          </p:cNvSpPr>
          <p:nvPr>
            <p:ph idx="1"/>
          </p:nvPr>
        </p:nvSpPr>
        <p:spPr>
          <a:xfrm>
            <a:off x="838200" y="1825625"/>
            <a:ext cx="10515600" cy="4667250"/>
          </a:xfrm>
        </p:spPr>
        <p:txBody>
          <a:bodyPr>
            <a:normAutofit/>
          </a:bodyPr>
          <a:lstStyle/>
          <a:p>
            <a:r>
              <a:rPr lang="en-US" dirty="0"/>
              <a:t>A different and more physical type of contest is known as </a:t>
            </a:r>
            <a:r>
              <a:rPr lang="en-US" i="1" dirty="0">
                <a:solidFill>
                  <a:srgbClr val="DA3427"/>
                </a:solidFill>
              </a:rPr>
              <a:t>foxhunting</a:t>
            </a:r>
          </a:p>
          <a:p>
            <a:r>
              <a:rPr lang="en-US" dirty="0"/>
              <a:t>Involves hiding and finding hidden transmitters</a:t>
            </a:r>
          </a:p>
          <a:p>
            <a:r>
              <a:rPr lang="en-US" dirty="0"/>
              <a:t>Trains hams to find downed aircraft, lost hikers, and sources of interference or jamming</a:t>
            </a:r>
          </a:p>
          <a:p>
            <a:r>
              <a:rPr lang="en-US" dirty="0"/>
              <a:t>You can get started with a portable radio with a signal strength indicator and a handheld or portable directional antenna (</a:t>
            </a:r>
            <a:r>
              <a:rPr lang="en-US" i="1" dirty="0">
                <a:solidFill>
                  <a:srgbClr val="DA3427"/>
                </a:solidFill>
              </a:rPr>
              <a:t>Yagi</a:t>
            </a:r>
            <a:r>
              <a:rPr lang="en-US" dirty="0"/>
              <a:t>)</a:t>
            </a:r>
          </a:p>
          <a:p>
            <a:r>
              <a:rPr lang="en-US" dirty="0"/>
              <a:t>A similar event is </a:t>
            </a:r>
            <a:r>
              <a:rPr lang="en-US" i="1" dirty="0">
                <a:solidFill>
                  <a:srgbClr val="DA3427"/>
                </a:solidFill>
              </a:rPr>
              <a:t>radio direction finding</a:t>
            </a:r>
          </a:p>
          <a:p>
            <a:pPr lvl="1"/>
            <a:r>
              <a:rPr lang="en-US" dirty="0"/>
              <a:t>A hybrid of the radio fox hunt using orienteering skills to navigate outdoors with map and compass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4118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D57B174-8E88-CA85-604E-F2F3669F9C2E}"/>
              </a:ext>
            </a:extLst>
          </p:cNvPr>
          <p:cNvSpPr>
            <a:spLocks noGrp="1"/>
          </p:cNvSpPr>
          <p:nvPr>
            <p:ph type="title"/>
          </p:nvPr>
        </p:nvSpPr>
        <p:spPr/>
        <p:txBody>
          <a:bodyPr/>
          <a:lstStyle/>
          <a:p>
            <a:r>
              <a:rPr lang="en-US" dirty="0"/>
              <a:t>Video</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656F901-C010-E73A-92F1-872A1BBC0D57}"/>
              </a:ext>
            </a:extLst>
          </p:cNvPr>
          <p:cNvSpPr>
            <a:spLocks noGrp="1"/>
          </p:cNvSpPr>
          <p:nvPr>
            <p:ph idx="1"/>
          </p:nvPr>
        </p:nvSpPr>
        <p:spPr>
          <a:xfrm>
            <a:off x="838200" y="1825625"/>
            <a:ext cx="10515600" cy="4667250"/>
          </a:xfrm>
        </p:spPr>
        <p:txBody>
          <a:bodyPr/>
          <a:lstStyle/>
          <a:p>
            <a:r>
              <a:rPr lang="en-US" dirty="0"/>
              <a:t>Two primary means of exchanging pictures or video in real-time</a:t>
            </a:r>
          </a:p>
          <a:p>
            <a:pPr lvl="1"/>
            <a:r>
              <a:rPr lang="en-US" dirty="0"/>
              <a:t>Amateur television (ATV) on the UHF bands at 430 MHz and higher</a:t>
            </a:r>
          </a:p>
          <a:p>
            <a:pPr lvl="1"/>
            <a:r>
              <a:rPr lang="en-US" dirty="0"/>
              <a:t>Fast-scan color television signals (NTSC … National Television System Committee)</a:t>
            </a:r>
          </a:p>
          <a:p>
            <a:pPr lvl="2"/>
            <a:r>
              <a:rPr lang="en-US" dirty="0"/>
              <a:t>Slow-scan television (SSTV) sends </a:t>
            </a:r>
            <a:r>
              <a:rPr lang="en-US" i="1" dirty="0">
                <a:solidFill>
                  <a:srgbClr val="DA3427"/>
                </a:solidFill>
              </a:rPr>
              <a:t>still</a:t>
            </a:r>
            <a:r>
              <a:rPr lang="en-US" dirty="0"/>
              <a:t> signals</a:t>
            </a:r>
          </a:p>
          <a:p>
            <a:r>
              <a:rPr lang="en-US" dirty="0"/>
              <a:t>More info on amateur radio imaging at:</a:t>
            </a:r>
          </a:p>
          <a:p>
            <a:pPr lvl="1"/>
            <a:r>
              <a:rPr lang="en-US" dirty="0">
                <a:hlinkClick r:id="rId2"/>
              </a:rPr>
              <a:t>www.arrl.org/atv-fast-scan-amateur-television</a:t>
            </a:r>
            <a:endParaRPr lang="en-US" dirty="0"/>
          </a:p>
          <a:p>
            <a:pPr lvl="1"/>
            <a:r>
              <a:rPr lang="en-US" dirty="0">
                <a:hlinkClick r:id="rId3"/>
              </a:rPr>
              <a:t>www.hamuniverse.com/atvfastscantv.html</a:t>
            </a:r>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1526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0279115"/>
      </p:ext>
    </p:extLst>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Where may SSB phone be used in amateur bands above 50 MHz?</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Only in sub-bands allocated to General class or higher licensees</a:t>
            </a:r>
          </a:p>
          <a:p>
            <a:pPr marL="514350" indent="-514350">
              <a:buFont typeface="+mj-lt"/>
              <a:buAutoNum type="alphaUcPeriod"/>
            </a:pPr>
            <a:r>
              <a:rPr lang="en-US" dirty="0"/>
              <a:t>Only on repeaters</a:t>
            </a:r>
          </a:p>
          <a:p>
            <a:pPr marL="514350" indent="-514350">
              <a:buFont typeface="+mj-lt"/>
              <a:buAutoNum type="alphaUcPeriod"/>
            </a:pPr>
            <a:r>
              <a:rPr lang="en-US" dirty="0"/>
              <a:t>In at least some segment of all these bands</a:t>
            </a:r>
          </a:p>
          <a:p>
            <a:pPr marL="514350" indent="-514350">
              <a:buFont typeface="+mj-lt"/>
              <a:buAutoNum type="alphaUcPeriod"/>
            </a:pPr>
            <a:r>
              <a:rPr lang="en-US" dirty="0"/>
              <a:t>On any band if the power is limited to 25 watts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T1B10 C 97.305(c) 6-1</a:t>
            </a:r>
          </a:p>
        </p:txBody>
      </p:sp>
      <p:sp>
        <p:nvSpPr>
          <p:cNvPr id="5" name="Rectangle 4"/>
          <p:cNvSpPr/>
          <p:nvPr/>
        </p:nvSpPr>
        <p:spPr>
          <a:xfrm>
            <a:off x="392374" y="3288857"/>
            <a:ext cx="694115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6</a:t>
            </a:r>
          </a:p>
          <a:p>
            <a:r>
              <a:rPr lang="en-US" dirty="0"/>
              <a:t>Communicating With Other Hams</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12787A-9270-7AD8-56DA-C350353F639D}"/>
              </a:ext>
            </a:extLst>
          </p:cNvPr>
          <p:cNvSpPr txBox="1"/>
          <p:nvPr/>
        </p:nvSpPr>
        <p:spPr>
          <a:xfrm>
            <a:off x="4144242" y="4677930"/>
            <a:ext cx="6276108" cy="1938992"/>
          </a:xfrm>
          <a:prstGeom prst="rect">
            <a:avLst/>
          </a:prstGeom>
          <a:noFill/>
        </p:spPr>
        <p:txBody>
          <a:bodyPr wrap="square" rtlCol="0">
            <a:spAutoFit/>
          </a:bodyPr>
          <a:lstStyle/>
          <a:p>
            <a:pPr defTabSz="512763"/>
            <a:r>
              <a:rPr lang="en-US" sz="2000" dirty="0"/>
              <a:t>6.1	Band Plans</a:t>
            </a:r>
          </a:p>
          <a:p>
            <a:pPr defTabSz="512763"/>
            <a:r>
              <a:rPr lang="en-US" sz="2000" dirty="0"/>
              <a:t>6.2	Making Contacts</a:t>
            </a:r>
          </a:p>
          <a:p>
            <a:pPr defTabSz="512763"/>
            <a:r>
              <a:rPr lang="en-US" sz="2000" dirty="0"/>
              <a:t>6.3	Using Repeaters</a:t>
            </a:r>
          </a:p>
          <a:p>
            <a:pPr defTabSz="512763"/>
            <a:r>
              <a:rPr lang="en-US" sz="2000" dirty="0"/>
              <a:t>6.4	Nets</a:t>
            </a:r>
          </a:p>
          <a:p>
            <a:pPr defTabSz="512763"/>
            <a:r>
              <a:rPr lang="en-US" sz="2000" dirty="0"/>
              <a:t>6.5	Communications for Public Service</a:t>
            </a:r>
          </a:p>
          <a:p>
            <a:pPr defTabSz="512763"/>
            <a:r>
              <a:rPr lang="en-US" sz="2000" dirty="0"/>
              <a:t>6.6	Satellite Operating</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07682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band plan, beyond the privileges established by the FCC?</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voluntary guideline for using different modes or activities within an amateur band</a:t>
            </a:r>
          </a:p>
          <a:p>
            <a:pPr marL="514350" indent="-514350">
              <a:buFont typeface="+mj-lt"/>
              <a:buAutoNum type="alphaUcPeriod"/>
            </a:pPr>
            <a:r>
              <a:rPr lang="en-US" dirty="0"/>
              <a:t>A list of operating schedules</a:t>
            </a:r>
          </a:p>
          <a:p>
            <a:pPr marL="514350" indent="-514350">
              <a:buFont typeface="+mj-lt"/>
              <a:buAutoNum type="alphaUcPeriod"/>
            </a:pPr>
            <a:r>
              <a:rPr lang="en-US" dirty="0"/>
              <a:t>A list of available net frequencies</a:t>
            </a:r>
          </a:p>
          <a:p>
            <a:pPr marL="514350" indent="-514350">
              <a:buFont typeface="+mj-lt"/>
              <a:buAutoNum type="alphaUcPeriod"/>
            </a:pPr>
            <a:r>
              <a:rPr lang="en-US" dirty="0"/>
              <a:t>A plan devised by a club to indicate frequency band usage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T2A10 A 6-1</a:t>
            </a:r>
          </a:p>
        </p:txBody>
      </p:sp>
      <p:sp>
        <p:nvSpPr>
          <p:cNvPr id="5" name="Rectangle 4"/>
          <p:cNvSpPr/>
          <p:nvPr/>
        </p:nvSpPr>
        <p:spPr>
          <a:xfrm>
            <a:off x="392375" y="2287101"/>
            <a:ext cx="10652642" cy="79866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6312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term describes an amateur station that is transmitting and receiving on the same frequency?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Full duplex</a:t>
            </a:r>
          </a:p>
          <a:p>
            <a:pPr marL="514350" indent="-514350">
              <a:buFont typeface="+mj-lt"/>
              <a:buAutoNum type="alphaUcPeriod"/>
            </a:pPr>
            <a:r>
              <a:rPr lang="en-US" dirty="0"/>
              <a:t>Diplex</a:t>
            </a:r>
          </a:p>
          <a:p>
            <a:pPr marL="514350" indent="-514350">
              <a:buFont typeface="+mj-lt"/>
              <a:buAutoNum type="alphaUcPeriod"/>
            </a:pPr>
            <a:r>
              <a:rPr lang="en-US" dirty="0"/>
              <a:t>Simplex</a:t>
            </a:r>
          </a:p>
          <a:p>
            <a:pPr marL="514350" indent="-514350">
              <a:buFont typeface="+mj-lt"/>
              <a:buAutoNum type="alphaUcPeriod"/>
            </a:pPr>
            <a:r>
              <a:rPr lang="en-US" dirty="0"/>
              <a:t>Multiplex</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T2A11 C 6-1</a:t>
            </a:r>
          </a:p>
        </p:txBody>
      </p:sp>
      <p:sp>
        <p:nvSpPr>
          <p:cNvPr id="5" name="Rectangle 4"/>
          <p:cNvSpPr/>
          <p:nvPr/>
        </p:nvSpPr>
        <p:spPr>
          <a:xfrm>
            <a:off x="392375" y="3288856"/>
            <a:ext cx="183451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2712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an appropriate way to call another station on a repeater if you know the other station’s call sign?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Say “break, break,” then say the station’s call sign</a:t>
            </a:r>
          </a:p>
          <a:p>
            <a:pPr marL="514350" indent="-514350">
              <a:buFont typeface="+mj-lt"/>
              <a:buAutoNum type="alphaUcPeriod"/>
            </a:pPr>
            <a:r>
              <a:rPr lang="en-US" dirty="0"/>
              <a:t>Say the station’s call sign, then identify with your call sign</a:t>
            </a:r>
          </a:p>
          <a:p>
            <a:pPr marL="514350" indent="-514350">
              <a:buFont typeface="+mj-lt"/>
              <a:buAutoNum type="alphaUcPeriod"/>
            </a:pPr>
            <a:r>
              <a:rPr lang="en-US" dirty="0"/>
              <a:t>Say “CQ” three times, then the other station’s call sign</a:t>
            </a:r>
          </a:p>
          <a:p>
            <a:pPr marL="514350" indent="-514350">
              <a:buFont typeface="+mj-lt"/>
              <a:buAutoNum type="alphaUcPeriod"/>
            </a:pPr>
            <a:r>
              <a:rPr lang="en-US" dirty="0"/>
              <a:t>Wait for the station to call CQ, then answer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T2A04 B 6-4</a:t>
            </a:r>
          </a:p>
        </p:txBody>
      </p:sp>
      <p:sp>
        <p:nvSpPr>
          <p:cNvPr id="5" name="Rectangle 4"/>
          <p:cNvSpPr/>
          <p:nvPr/>
        </p:nvSpPr>
        <p:spPr>
          <a:xfrm>
            <a:off x="392375" y="2787978"/>
            <a:ext cx="893552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5067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indicates that a station is listening on a repeater and looking for a contact?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“CQ CQ” followed by the repeater’s call sign</a:t>
            </a:r>
          </a:p>
          <a:p>
            <a:pPr marL="514350" indent="-514350">
              <a:buFont typeface="+mj-lt"/>
              <a:buAutoNum type="alphaUcPeriod"/>
            </a:pPr>
            <a:r>
              <a:rPr lang="en-US" dirty="0"/>
              <a:t>The station’s call sign followed by the word “monitoring”</a:t>
            </a:r>
          </a:p>
          <a:p>
            <a:pPr marL="514350" indent="-514350">
              <a:buFont typeface="+mj-lt"/>
              <a:buAutoNum type="alphaUcPeriod"/>
            </a:pPr>
            <a:r>
              <a:rPr lang="en-US" dirty="0"/>
              <a:t>The repeater call sign followed by the station’s call sign</a:t>
            </a:r>
          </a:p>
          <a:p>
            <a:pPr marL="514350" indent="-514350">
              <a:buFont typeface="+mj-lt"/>
              <a:buAutoNum type="alphaUcPeriod"/>
            </a:pPr>
            <a:r>
              <a:rPr lang="en-US" dirty="0"/>
              <a:t>“QSY” followed by your call sign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T2A09 B 6-4</a:t>
            </a:r>
          </a:p>
        </p:txBody>
      </p:sp>
      <p:sp>
        <p:nvSpPr>
          <p:cNvPr id="5" name="Rectangle 4"/>
          <p:cNvSpPr/>
          <p:nvPr/>
        </p:nvSpPr>
        <p:spPr>
          <a:xfrm>
            <a:off x="392375" y="2770090"/>
            <a:ext cx="890869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2159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What might be a problem if you receive a report that your audio signal through an FM repeater is distorted or unintelligible?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Your transmitter is slightly off frequency</a:t>
            </a:r>
          </a:p>
          <a:p>
            <a:pPr marL="514350" indent="-514350">
              <a:buFont typeface="+mj-lt"/>
              <a:buAutoNum type="alphaUcPeriod"/>
            </a:pPr>
            <a:r>
              <a:rPr lang="en-US" dirty="0"/>
              <a:t>Your batteries are running low</a:t>
            </a:r>
          </a:p>
          <a:p>
            <a:pPr marL="514350" indent="-514350">
              <a:buFont typeface="+mj-lt"/>
              <a:buAutoNum type="alphaUcPeriod"/>
            </a:pPr>
            <a:r>
              <a:rPr lang="en-US" dirty="0"/>
              <a:t>You are in a bad location</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T7B10 D 6-4</a:t>
            </a:r>
          </a:p>
        </p:txBody>
      </p:sp>
      <p:sp>
        <p:nvSpPr>
          <p:cNvPr id="5" name="Rectangle 4"/>
          <p:cNvSpPr/>
          <p:nvPr/>
        </p:nvSpPr>
        <p:spPr>
          <a:xfrm>
            <a:off x="392375" y="3816567"/>
            <a:ext cx="477687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2430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national calling frequency for FM simplex operations in the 2 meter band?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146.520 MHz</a:t>
            </a:r>
          </a:p>
          <a:p>
            <a:pPr marL="514350" indent="-514350">
              <a:buFont typeface="+mj-lt"/>
              <a:buAutoNum type="alphaUcPeriod"/>
            </a:pPr>
            <a:r>
              <a:rPr lang="en-US" dirty="0"/>
              <a:t>145.000 MHz</a:t>
            </a:r>
          </a:p>
          <a:p>
            <a:pPr marL="514350" indent="-514350">
              <a:buFont typeface="+mj-lt"/>
              <a:buAutoNum type="alphaUcPeriod"/>
            </a:pPr>
            <a:r>
              <a:rPr lang="en-US" dirty="0"/>
              <a:t>432.100 MHz</a:t>
            </a:r>
          </a:p>
          <a:p>
            <a:pPr marL="514350" indent="-514350">
              <a:buFont typeface="+mj-lt"/>
              <a:buAutoNum type="alphaUcPeriod"/>
            </a:pPr>
            <a:r>
              <a:rPr lang="en-US" dirty="0"/>
              <a:t>446.000 MHz</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T2A02 A 6-6</a:t>
            </a:r>
          </a:p>
        </p:txBody>
      </p:sp>
      <p:sp>
        <p:nvSpPr>
          <p:cNvPr id="5" name="Rectangle 4"/>
          <p:cNvSpPr/>
          <p:nvPr/>
        </p:nvSpPr>
        <p:spPr>
          <a:xfrm>
            <a:off x="392374" y="2269213"/>
            <a:ext cx="266624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7837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is a VHF/UHF transceiver’s “reverse” function used?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To reduce power output</a:t>
            </a:r>
          </a:p>
          <a:p>
            <a:pPr marL="514350" indent="-514350">
              <a:buFont typeface="+mj-lt"/>
              <a:buAutoNum type="alphaUcPeriod"/>
            </a:pPr>
            <a:r>
              <a:rPr lang="en-US" dirty="0"/>
              <a:t>To increase power output</a:t>
            </a:r>
          </a:p>
          <a:p>
            <a:pPr marL="514350" indent="-514350">
              <a:buFont typeface="+mj-lt"/>
              <a:buAutoNum type="alphaUcPeriod"/>
            </a:pPr>
            <a:r>
              <a:rPr lang="en-US" dirty="0"/>
              <a:t>To listen on a repeater’s input frequency</a:t>
            </a:r>
          </a:p>
          <a:p>
            <a:pPr marL="514350" indent="-514350">
              <a:buFont typeface="+mj-lt"/>
              <a:buAutoNum type="alphaUcPeriod"/>
            </a:pPr>
            <a:r>
              <a:rPr lang="en-US" dirty="0"/>
              <a:t>To listen on a repeater’s output frequency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T2B01 C 6-6</a:t>
            </a:r>
          </a:p>
        </p:txBody>
      </p:sp>
      <p:sp>
        <p:nvSpPr>
          <p:cNvPr id="5" name="Rectangle 4"/>
          <p:cNvSpPr/>
          <p:nvPr/>
        </p:nvSpPr>
        <p:spPr>
          <a:xfrm>
            <a:off x="392374" y="3288856"/>
            <a:ext cx="656553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5028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are simplex channels designated in the VHF/UHF band plans?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So stations within range of each other can communicate without tying up a repeater </a:t>
            </a:r>
          </a:p>
          <a:p>
            <a:pPr marL="514350" indent="-514350">
              <a:buFont typeface="+mj-lt"/>
              <a:buAutoNum type="alphaUcPeriod"/>
            </a:pPr>
            <a:r>
              <a:rPr lang="en-US" dirty="0"/>
              <a:t>For contest operation</a:t>
            </a:r>
          </a:p>
          <a:p>
            <a:pPr marL="514350" indent="-514350">
              <a:buFont typeface="+mj-lt"/>
              <a:buAutoNum type="alphaUcPeriod"/>
            </a:pPr>
            <a:r>
              <a:rPr lang="en-US" dirty="0"/>
              <a:t>For working DX only</a:t>
            </a:r>
          </a:p>
          <a:p>
            <a:pPr marL="514350" indent="-514350">
              <a:buFont typeface="+mj-lt"/>
              <a:buAutoNum type="alphaUcPeriod"/>
            </a:pPr>
            <a:r>
              <a:rPr lang="en-US" dirty="0"/>
              <a:t>So stations with simple transmitters can access the repeater without automated offset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T2B09 A 6-6</a:t>
            </a:r>
          </a:p>
        </p:txBody>
      </p:sp>
      <p:sp>
        <p:nvSpPr>
          <p:cNvPr id="5" name="Rectangle 4"/>
          <p:cNvSpPr/>
          <p:nvPr/>
        </p:nvSpPr>
        <p:spPr>
          <a:xfrm>
            <a:off x="392375" y="2304990"/>
            <a:ext cx="10759962" cy="816552"/>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529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should you respond to a station calling CQ?</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Transmit “CQ” followed by the other station’s call sign</a:t>
            </a:r>
          </a:p>
          <a:p>
            <a:pPr marL="514350" indent="-514350">
              <a:buFont typeface="+mj-lt"/>
              <a:buAutoNum type="alphaUcPeriod"/>
            </a:pPr>
            <a:r>
              <a:rPr lang="en-US" dirty="0"/>
              <a:t>Transmit your call sign followed by the other station’s call sign</a:t>
            </a:r>
          </a:p>
          <a:p>
            <a:pPr marL="514350" indent="-514350">
              <a:buFont typeface="+mj-lt"/>
              <a:buAutoNum type="alphaUcPeriod"/>
            </a:pPr>
            <a:r>
              <a:rPr lang="en-US" dirty="0"/>
              <a:t>Transmit the other station’s call sign followed by your call sign</a:t>
            </a:r>
          </a:p>
          <a:p>
            <a:pPr marL="514350" indent="-514350">
              <a:buFont typeface="+mj-lt"/>
              <a:buAutoNum type="alphaUcPeriod"/>
            </a:pPr>
            <a:r>
              <a:rPr lang="en-US" dirty="0"/>
              <a:t>Transmit a signal report followed by your call sign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T2A05 C 6-6</a:t>
            </a:r>
          </a:p>
        </p:txBody>
      </p:sp>
      <p:sp>
        <p:nvSpPr>
          <p:cNvPr id="5" name="Rectangle 4"/>
          <p:cNvSpPr/>
          <p:nvPr/>
        </p:nvSpPr>
        <p:spPr>
          <a:xfrm>
            <a:off x="392375" y="3297801"/>
            <a:ext cx="957944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98818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meaning of the procedural signal “CQ”?</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Call on the quarter hour</a:t>
            </a:r>
          </a:p>
          <a:p>
            <a:pPr marL="514350" indent="-514350">
              <a:buFont typeface="+mj-lt"/>
              <a:buAutoNum type="alphaUcPeriod"/>
            </a:pPr>
            <a:r>
              <a:rPr lang="en-US" dirty="0"/>
              <a:t>Test transmission, no reply expected</a:t>
            </a:r>
          </a:p>
          <a:p>
            <a:pPr marL="514350" indent="-514350">
              <a:buFont typeface="+mj-lt"/>
              <a:buAutoNum type="alphaUcPeriod"/>
            </a:pPr>
            <a:r>
              <a:rPr lang="en-US" dirty="0"/>
              <a:t>Only the called station should transmit</a:t>
            </a:r>
          </a:p>
          <a:p>
            <a:pPr marL="514350" indent="-514350">
              <a:buFont typeface="+mj-lt"/>
              <a:buAutoNum type="alphaUcPeriod"/>
            </a:pPr>
            <a:r>
              <a:rPr lang="en-US" dirty="0"/>
              <a:t>Calling any station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T2A08 D 6-6</a:t>
            </a:r>
          </a:p>
        </p:txBody>
      </p:sp>
      <p:sp>
        <p:nvSpPr>
          <p:cNvPr id="5" name="Rectangle 4"/>
          <p:cNvSpPr/>
          <p:nvPr/>
        </p:nvSpPr>
        <p:spPr>
          <a:xfrm>
            <a:off x="392374" y="3816567"/>
            <a:ext cx="331016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1254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F16F26C-EB35-B21C-BECF-A40D882A5F7E}"/>
              </a:ext>
            </a:extLst>
          </p:cNvPr>
          <p:cNvSpPr>
            <a:spLocks noGrp="1"/>
          </p:cNvSpPr>
          <p:nvPr>
            <p:ph type="title"/>
          </p:nvPr>
        </p:nvSpPr>
        <p:spPr/>
        <p:txBody>
          <a:bodyPr/>
          <a:lstStyle/>
          <a:p>
            <a:r>
              <a:rPr lang="en-US" dirty="0"/>
              <a:t>Band Plans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45F1BA1-ECE8-8897-C660-12BA4EA862DD}"/>
              </a:ext>
            </a:extLst>
          </p:cNvPr>
          <p:cNvSpPr>
            <a:spLocks noGrp="1"/>
          </p:cNvSpPr>
          <p:nvPr>
            <p:ph idx="1"/>
          </p:nvPr>
        </p:nvSpPr>
        <p:spPr/>
        <p:txBody>
          <a:bodyPr/>
          <a:lstStyle/>
          <a:p>
            <a:r>
              <a:rPr lang="en-US" dirty="0"/>
              <a:t>Band plans are </a:t>
            </a:r>
            <a:r>
              <a:rPr lang="en-US" i="1" dirty="0">
                <a:solidFill>
                  <a:srgbClr val="DA3427"/>
                </a:solidFill>
              </a:rPr>
              <a:t>voluntary agreements </a:t>
            </a:r>
            <a:r>
              <a:rPr lang="en-US" dirty="0"/>
              <a:t>designed for normal conditions (not regulations)</a:t>
            </a:r>
          </a:p>
          <a:p>
            <a:r>
              <a:rPr lang="en-US" dirty="0"/>
              <a:t>Amateur Radio is the only service that can tune freely and use multiple modes within their allocations</a:t>
            </a:r>
          </a:p>
          <a:p>
            <a:r>
              <a:rPr lang="en-US" dirty="0"/>
              <a:t>Amateur Radio Band Plan:</a:t>
            </a:r>
          </a:p>
          <a:p>
            <a:pPr lvl="1"/>
            <a:r>
              <a:rPr lang="en-US" dirty="0">
                <a:hlinkClick r:id="rId2"/>
              </a:rPr>
              <a:t>www.arrl.org/band-plan</a:t>
            </a:r>
            <a:endParaRPr lang="en-US" dirty="0"/>
          </a:p>
          <a:p>
            <a:r>
              <a:rPr lang="en-US" dirty="0"/>
              <a:t>See 2 meter band plan on following slide (Table 6.1)</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12021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should you do before calling CQ?</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Listen first to be sure that no one else is using the frequency</a:t>
            </a:r>
          </a:p>
          <a:p>
            <a:pPr marL="514350" indent="-514350">
              <a:buFont typeface="+mj-lt"/>
              <a:buAutoNum type="alphaUcPeriod"/>
            </a:pPr>
            <a:r>
              <a:rPr lang="en-US" dirty="0"/>
              <a:t>Ask if the frequency is in use</a:t>
            </a:r>
          </a:p>
          <a:p>
            <a:pPr marL="514350" indent="-514350">
              <a:buFont typeface="+mj-lt"/>
              <a:buAutoNum type="alphaUcPeriod"/>
            </a:pPr>
            <a:r>
              <a:rPr lang="en-US" dirty="0"/>
              <a:t>Make sure you are authorized to use that frequency</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T2A12 D 6-6</a:t>
            </a:r>
          </a:p>
        </p:txBody>
      </p:sp>
      <p:sp>
        <p:nvSpPr>
          <p:cNvPr id="5" name="Rectangle 4"/>
          <p:cNvSpPr/>
          <p:nvPr/>
        </p:nvSpPr>
        <p:spPr>
          <a:xfrm>
            <a:off x="392374" y="3816567"/>
            <a:ext cx="475898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13466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Q signal indicates that you are receiving interference from other stations?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QRM</a:t>
            </a:r>
          </a:p>
          <a:p>
            <a:pPr marL="514350" indent="-514350">
              <a:buFont typeface="+mj-lt"/>
              <a:buAutoNum type="alphaUcPeriod"/>
            </a:pPr>
            <a:r>
              <a:rPr lang="en-US" dirty="0"/>
              <a:t>QRN</a:t>
            </a:r>
          </a:p>
          <a:p>
            <a:pPr marL="514350" indent="-514350">
              <a:buFont typeface="+mj-lt"/>
              <a:buAutoNum type="alphaUcPeriod"/>
            </a:pPr>
            <a:r>
              <a:rPr lang="en-US" dirty="0"/>
              <a:t>QTH</a:t>
            </a:r>
          </a:p>
          <a:p>
            <a:pPr marL="514350" indent="-514350">
              <a:buFont typeface="+mj-lt"/>
              <a:buAutoNum type="alphaUcPeriod"/>
            </a:pPr>
            <a:r>
              <a:rPr lang="en-US" dirty="0"/>
              <a:t>QSB</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T2B10 A 6-7</a:t>
            </a:r>
          </a:p>
        </p:txBody>
      </p:sp>
      <p:sp>
        <p:nvSpPr>
          <p:cNvPr id="5" name="Rectangle 4"/>
          <p:cNvSpPr/>
          <p:nvPr/>
        </p:nvSpPr>
        <p:spPr>
          <a:xfrm>
            <a:off x="392375" y="2287102"/>
            <a:ext cx="142312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0653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Q signal indicates that you are changing frequency?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QRU</a:t>
            </a:r>
          </a:p>
          <a:p>
            <a:pPr marL="514350" indent="-514350">
              <a:buFont typeface="+mj-lt"/>
              <a:buAutoNum type="alphaUcPeriod"/>
            </a:pPr>
            <a:r>
              <a:rPr lang="en-US" dirty="0"/>
              <a:t>QSY</a:t>
            </a:r>
          </a:p>
          <a:p>
            <a:pPr marL="514350" indent="-514350">
              <a:buFont typeface="+mj-lt"/>
              <a:buAutoNum type="alphaUcPeriod"/>
            </a:pPr>
            <a:r>
              <a:rPr lang="en-US" dirty="0"/>
              <a:t>QSL</a:t>
            </a:r>
          </a:p>
          <a:p>
            <a:pPr marL="514350" indent="-514350">
              <a:buFont typeface="+mj-lt"/>
              <a:buAutoNum type="alphaUcPeriod"/>
            </a:pPr>
            <a:r>
              <a:rPr lang="en-US" dirty="0"/>
              <a:t>QRZ</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T2B11 B 6-7</a:t>
            </a:r>
          </a:p>
        </p:txBody>
      </p:sp>
      <p:sp>
        <p:nvSpPr>
          <p:cNvPr id="5" name="Rectangle 4"/>
          <p:cNvSpPr/>
          <p:nvPr/>
        </p:nvSpPr>
        <p:spPr>
          <a:xfrm>
            <a:off x="392375" y="2787979"/>
            <a:ext cx="126214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5826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operating activity involves contacting as many stations as possible during a specified period?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Simulated emergency exercises</a:t>
            </a:r>
          </a:p>
          <a:p>
            <a:pPr marL="514350" indent="-514350">
              <a:buFont typeface="+mj-lt"/>
              <a:buAutoNum type="alphaUcPeriod"/>
            </a:pPr>
            <a:r>
              <a:rPr lang="en-US" dirty="0"/>
              <a:t>Net operations</a:t>
            </a:r>
          </a:p>
          <a:p>
            <a:pPr marL="514350" indent="-514350">
              <a:buFont typeface="+mj-lt"/>
              <a:buAutoNum type="alphaUcPeriod"/>
            </a:pPr>
            <a:r>
              <a:rPr lang="en-US" dirty="0"/>
              <a:t>Public service events</a:t>
            </a:r>
          </a:p>
          <a:p>
            <a:pPr marL="514350" indent="-514350">
              <a:buFont typeface="+mj-lt"/>
              <a:buAutoNum type="alphaUcPeriod"/>
            </a:pPr>
            <a:r>
              <a:rPr lang="en-US" dirty="0"/>
              <a:t>Contesting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T8C03 D 6-7</a:t>
            </a:r>
          </a:p>
        </p:txBody>
      </p:sp>
      <p:sp>
        <p:nvSpPr>
          <p:cNvPr id="5" name="Rectangle 4"/>
          <p:cNvSpPr/>
          <p:nvPr/>
        </p:nvSpPr>
        <p:spPr>
          <a:xfrm>
            <a:off x="392374" y="3816567"/>
            <a:ext cx="226379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467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good procedure when contacting another station in a contest?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Sign only the last two letters of your call if there are many other stations calling</a:t>
            </a:r>
          </a:p>
          <a:p>
            <a:pPr marL="514350" indent="-514350">
              <a:buFont typeface="+mj-lt"/>
              <a:buAutoNum type="alphaUcPeriod"/>
            </a:pPr>
            <a:r>
              <a:rPr lang="en-US" dirty="0"/>
              <a:t>Contact the station twice to be sure that you are in his log</a:t>
            </a:r>
          </a:p>
          <a:p>
            <a:pPr marL="514350" indent="-514350">
              <a:buFont typeface="+mj-lt"/>
              <a:buAutoNum type="alphaUcPeriod"/>
            </a:pPr>
            <a:r>
              <a:rPr lang="en-US" dirty="0"/>
              <a:t>Send only the minimum information needed for proper identification and the contest exchange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T8C04 C 6-7</a:t>
            </a:r>
          </a:p>
        </p:txBody>
      </p:sp>
      <p:sp>
        <p:nvSpPr>
          <p:cNvPr id="5" name="Rectangle 4"/>
          <p:cNvSpPr/>
          <p:nvPr/>
        </p:nvSpPr>
        <p:spPr>
          <a:xfrm>
            <a:off x="392375" y="3709239"/>
            <a:ext cx="10652642" cy="789716"/>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9522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grid locator?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letter-number designator assigned to a geographic location</a:t>
            </a:r>
          </a:p>
          <a:p>
            <a:pPr marL="514350" indent="-514350">
              <a:buFont typeface="+mj-lt"/>
              <a:buAutoNum type="alphaUcPeriod"/>
            </a:pPr>
            <a:r>
              <a:rPr lang="en-US" dirty="0"/>
              <a:t>A letter-number designator assigned to an azimuth and elevation</a:t>
            </a:r>
          </a:p>
          <a:p>
            <a:pPr marL="514350" indent="-514350">
              <a:buFont typeface="+mj-lt"/>
              <a:buAutoNum type="alphaUcPeriod"/>
            </a:pPr>
            <a:r>
              <a:rPr lang="en-US" dirty="0"/>
              <a:t>An instrument for neutralizing a final amplifier</a:t>
            </a:r>
          </a:p>
          <a:p>
            <a:pPr marL="514350" indent="-514350">
              <a:buFont typeface="+mj-lt"/>
              <a:buAutoNum type="alphaUcPeriod"/>
            </a:pPr>
            <a:r>
              <a:rPr lang="en-US" dirty="0"/>
              <a:t>An instrument for radio direction finding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T8C05 A 6-8</a:t>
            </a:r>
          </a:p>
        </p:txBody>
      </p:sp>
      <p:sp>
        <p:nvSpPr>
          <p:cNvPr id="5" name="Rectangle 4"/>
          <p:cNvSpPr/>
          <p:nvPr/>
        </p:nvSpPr>
        <p:spPr>
          <a:xfrm>
            <a:off x="392374" y="2269213"/>
            <a:ext cx="949000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655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type of transmission is indicated by the term “NTSC?”</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Normal Transmission mode in Static Circuit</a:t>
            </a:r>
          </a:p>
          <a:p>
            <a:pPr marL="514350" indent="-514350">
              <a:buFont typeface="+mj-lt"/>
              <a:buAutoNum type="alphaUcPeriod"/>
            </a:pPr>
            <a:r>
              <a:rPr lang="en-US" dirty="0"/>
              <a:t>A special mode for satellite uplink</a:t>
            </a:r>
          </a:p>
          <a:p>
            <a:pPr marL="514350" indent="-514350">
              <a:buFont typeface="+mj-lt"/>
              <a:buAutoNum type="alphaUcPeriod"/>
            </a:pPr>
            <a:r>
              <a:rPr lang="en-US" dirty="0"/>
              <a:t>An analog fast-scan color TV signal</a:t>
            </a:r>
          </a:p>
          <a:p>
            <a:pPr marL="514350" indent="-514350">
              <a:buFont typeface="+mj-lt"/>
              <a:buAutoNum type="alphaUcPeriod"/>
            </a:pPr>
            <a:r>
              <a:rPr lang="en-US" dirty="0"/>
              <a:t>A frame compression scheme for TV signals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T8D04 C 6-9</a:t>
            </a:r>
          </a:p>
        </p:txBody>
      </p:sp>
      <p:sp>
        <p:nvSpPr>
          <p:cNvPr id="5" name="Rectangle 4"/>
          <p:cNvSpPr/>
          <p:nvPr/>
        </p:nvSpPr>
        <p:spPr>
          <a:xfrm>
            <a:off x="392374" y="3297801"/>
            <a:ext cx="568014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7982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methods is used to locate sources of noise interference or jamming?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Echolocation</a:t>
            </a:r>
          </a:p>
          <a:p>
            <a:pPr marL="514350" indent="-514350">
              <a:buFont typeface="+mj-lt"/>
              <a:buAutoNum type="alphaUcPeriod"/>
            </a:pPr>
            <a:r>
              <a:rPr lang="en-US" dirty="0"/>
              <a:t>Doppler radar</a:t>
            </a:r>
          </a:p>
          <a:p>
            <a:pPr marL="514350" indent="-514350">
              <a:buFont typeface="+mj-lt"/>
              <a:buAutoNum type="alphaUcPeriod"/>
            </a:pPr>
            <a:r>
              <a:rPr lang="en-US" dirty="0"/>
              <a:t>Radio direction finding</a:t>
            </a:r>
          </a:p>
          <a:p>
            <a:pPr marL="514350" indent="-514350">
              <a:buFont typeface="+mj-lt"/>
              <a:buAutoNum type="alphaUcPeriod"/>
            </a:pPr>
            <a:r>
              <a:rPr lang="en-US" dirty="0"/>
              <a:t>Phase locking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T8C01 C 6-10</a:t>
            </a:r>
          </a:p>
        </p:txBody>
      </p:sp>
      <p:sp>
        <p:nvSpPr>
          <p:cNvPr id="5" name="Rectangle 4"/>
          <p:cNvSpPr/>
          <p:nvPr/>
        </p:nvSpPr>
        <p:spPr>
          <a:xfrm>
            <a:off x="392374" y="3288857"/>
            <a:ext cx="398091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6846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these items would be useful for a hidden transmitter hunt?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Calibrated SWR meter</a:t>
            </a:r>
          </a:p>
          <a:p>
            <a:pPr marL="514350" indent="-514350">
              <a:buFont typeface="+mj-lt"/>
              <a:buAutoNum type="alphaUcPeriod"/>
            </a:pPr>
            <a:r>
              <a:rPr lang="en-US" dirty="0"/>
              <a:t>A directional antenna</a:t>
            </a:r>
          </a:p>
          <a:p>
            <a:pPr marL="514350" indent="-514350">
              <a:buFont typeface="+mj-lt"/>
              <a:buAutoNum type="alphaUcPeriod"/>
            </a:pPr>
            <a:r>
              <a:rPr lang="en-US" dirty="0"/>
              <a:t>A calibrated noise bridge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T8C02 B 6-10</a:t>
            </a:r>
          </a:p>
        </p:txBody>
      </p:sp>
      <p:sp>
        <p:nvSpPr>
          <p:cNvPr id="5" name="Rectangle 4"/>
          <p:cNvSpPr/>
          <p:nvPr/>
        </p:nvSpPr>
        <p:spPr>
          <a:xfrm>
            <a:off x="392375" y="2779034"/>
            <a:ext cx="381099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85774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C176D22-3224-0BCB-9A6B-76706C5BB4FE}"/>
              </a:ext>
            </a:extLst>
          </p:cNvPr>
          <p:cNvSpPr>
            <a:spLocks noGrp="1"/>
          </p:cNvSpPr>
          <p:nvPr>
            <p:ph type="title"/>
          </p:nvPr>
        </p:nvSpPr>
        <p:spPr/>
        <p:txBody>
          <a:bodyPr/>
          <a:lstStyle/>
          <a:p>
            <a:r>
              <a:rPr lang="en-US" dirty="0"/>
              <a:t>Using Repeaters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1DEB918-C527-F26D-CA6E-9C18C4D16C74}"/>
              </a:ext>
            </a:extLst>
          </p:cNvPr>
          <p:cNvSpPr>
            <a:spLocks noGrp="1"/>
          </p:cNvSpPr>
          <p:nvPr>
            <p:ph idx="1"/>
          </p:nvPr>
        </p:nvSpPr>
        <p:spPr>
          <a:xfrm>
            <a:off x="838200" y="1825624"/>
            <a:ext cx="10515600" cy="4896017"/>
          </a:xfrm>
        </p:spPr>
        <p:txBody>
          <a:bodyPr>
            <a:normAutofit/>
          </a:bodyPr>
          <a:lstStyle/>
          <a:p>
            <a:r>
              <a:rPr lang="en-US" dirty="0"/>
              <a:t>Technicians commonly make contacts through </a:t>
            </a:r>
            <a:r>
              <a:rPr lang="en-US" i="1" dirty="0">
                <a:solidFill>
                  <a:srgbClr val="DA3427"/>
                </a:solidFill>
              </a:rPr>
              <a:t>repeaters</a:t>
            </a:r>
          </a:p>
          <a:p>
            <a:r>
              <a:rPr lang="en-US" dirty="0"/>
              <a:t>To find repeaters in your area, you’ll need a listing sorted by area …</a:t>
            </a:r>
          </a:p>
          <a:p>
            <a:pPr lvl="1"/>
            <a:r>
              <a:rPr lang="en-US" dirty="0"/>
              <a:t>ARRL Repeater Directory (</a:t>
            </a:r>
            <a:r>
              <a:rPr lang="en-US" dirty="0">
                <a:hlinkClick r:id="rId2"/>
              </a:rPr>
              <a:t>www.arrl.org</a:t>
            </a:r>
            <a:r>
              <a:rPr lang="en-US" dirty="0"/>
              <a:t>)</a:t>
            </a:r>
          </a:p>
          <a:p>
            <a:pPr lvl="1"/>
            <a:r>
              <a:rPr lang="en-US" dirty="0"/>
              <a:t>Repeater Book (</a:t>
            </a:r>
            <a:r>
              <a:rPr lang="en-US" dirty="0">
                <a:hlinkClick r:id="rId3"/>
              </a:rPr>
              <a:t>www.repeaterbook.com</a:t>
            </a:r>
            <a:r>
              <a:rPr lang="en-US" dirty="0"/>
              <a:t>)</a:t>
            </a:r>
          </a:p>
          <a:p>
            <a:r>
              <a:rPr lang="en-US" dirty="0"/>
              <a:t>You can use the </a:t>
            </a:r>
            <a:r>
              <a:rPr lang="en-US" i="1" dirty="0">
                <a:solidFill>
                  <a:srgbClr val="DA3427"/>
                </a:solidFill>
              </a:rPr>
              <a:t>scanning function </a:t>
            </a:r>
            <a:r>
              <a:rPr lang="en-US" dirty="0"/>
              <a:t>of your radio to listen for activity on repeater or simplex channels</a:t>
            </a:r>
          </a:p>
          <a:p>
            <a:r>
              <a:rPr lang="en-US" dirty="0"/>
              <a:t>To access a repeater you will need to know three things …</a:t>
            </a:r>
          </a:p>
          <a:p>
            <a:pPr marL="914400" lvl="1" indent="-457200">
              <a:buFont typeface="+mj-lt"/>
              <a:buAutoNum type="arabicPeriod"/>
            </a:pPr>
            <a:r>
              <a:rPr lang="en-US" dirty="0"/>
              <a:t>Repeater transmitter’s </a:t>
            </a:r>
            <a:r>
              <a:rPr lang="en-US" i="1" dirty="0">
                <a:solidFill>
                  <a:srgbClr val="DA3427"/>
                </a:solidFill>
              </a:rPr>
              <a:t>output</a:t>
            </a:r>
            <a:r>
              <a:rPr lang="en-US" dirty="0"/>
              <a:t> or </a:t>
            </a:r>
            <a:r>
              <a:rPr lang="en-US" i="1" dirty="0">
                <a:solidFill>
                  <a:srgbClr val="DA3427"/>
                </a:solidFill>
              </a:rPr>
              <a:t>transmit frequency</a:t>
            </a:r>
          </a:p>
          <a:p>
            <a:pPr marL="914400" lvl="1" indent="-457200">
              <a:buFont typeface="+mj-lt"/>
              <a:buAutoNum type="arabicPeriod"/>
            </a:pPr>
            <a:r>
              <a:rPr lang="en-US" dirty="0"/>
              <a:t>Repeater receiver’s </a:t>
            </a:r>
            <a:r>
              <a:rPr lang="en-US" i="1" dirty="0">
                <a:solidFill>
                  <a:srgbClr val="DA3427"/>
                </a:solidFill>
              </a:rPr>
              <a:t>input</a:t>
            </a:r>
            <a:r>
              <a:rPr lang="en-US" dirty="0"/>
              <a:t> or </a:t>
            </a:r>
            <a:r>
              <a:rPr lang="en-US" i="1" dirty="0">
                <a:solidFill>
                  <a:srgbClr val="DA3427"/>
                </a:solidFill>
              </a:rPr>
              <a:t>receive frequency</a:t>
            </a:r>
          </a:p>
          <a:p>
            <a:pPr marL="914400" lvl="1" indent="-457200">
              <a:buFont typeface="+mj-lt"/>
              <a:buAutoNum type="arabicPeriod"/>
            </a:pPr>
            <a:r>
              <a:rPr lang="en-US" dirty="0"/>
              <a:t>Frequency of any </a:t>
            </a:r>
            <a:r>
              <a:rPr lang="en-US" i="1" dirty="0">
                <a:solidFill>
                  <a:srgbClr val="DA3427"/>
                </a:solidFill>
              </a:rPr>
              <a:t>access control tones</a:t>
            </a:r>
          </a:p>
          <a:p>
            <a:endParaRPr lang="en-US" dirty="0"/>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83556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93CF803-271D-106A-F7D5-67A268443B16}"/>
              </a:ext>
            </a:extLst>
          </p:cNvPr>
          <p:cNvSpPr>
            <a:spLocks noGrp="1"/>
          </p:cNvSpPr>
          <p:nvPr>
            <p:ph type="title"/>
          </p:nvPr>
        </p:nvSpPr>
        <p:spPr>
          <a:xfrm>
            <a:off x="0" y="0"/>
            <a:ext cx="10515600" cy="1062623"/>
          </a:xfrm>
        </p:spPr>
        <p:txBody>
          <a:bodyPr/>
          <a:lstStyle/>
          <a:p>
            <a:r>
              <a:rPr lang="de-DE" dirty="0"/>
              <a:t>Table 6.1:  2 meter (144-148 MHz) Band Plan</a:t>
            </a:r>
            <a:endParaRPr lang="en-US" dirty="0"/>
          </a:p>
        </p:txBody>
      </p:sp>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B8F3D6-F0F9-6279-B8F5-5314BCC989C3}"/>
              </a:ext>
            </a:extLst>
          </p:cNvPr>
          <p:cNvPicPr>
            <a:picLocks noChangeAspect="1"/>
          </p:cNvPicPr>
          <p:nvPr/>
        </p:nvPicPr>
        <p:blipFill>
          <a:blip r:embed="rId2"/>
          <a:stretch>
            <a:fillRect/>
          </a:stretch>
        </p:blipFill>
        <p:spPr>
          <a:xfrm>
            <a:off x="5983705" y="1001887"/>
            <a:ext cx="5917014" cy="5490989"/>
          </a:xfrm>
          <a:prstGeom prst="rect">
            <a:avLst/>
          </a:prstGeom>
          <a:ln>
            <a:solidFill>
              <a:schemeClr val="tx1"/>
            </a:solidFill>
          </a:ln>
        </p:spPr>
      </p:pic>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7636BCD-F6F6-9FBE-E8A2-A24D252D31E3}"/>
              </a:ext>
            </a:extLst>
          </p:cNvPr>
          <p:cNvSpPr txBox="1"/>
          <p:nvPr/>
        </p:nvSpPr>
        <p:spPr>
          <a:xfrm>
            <a:off x="291281" y="1078665"/>
            <a:ext cx="4523874" cy="1200329"/>
          </a:xfrm>
          <a:prstGeom prst="rect">
            <a:avLst/>
          </a:prstGeom>
          <a:noFill/>
        </p:spPr>
        <p:txBody>
          <a:bodyPr wrap="square" rtlCol="0">
            <a:spAutoFit/>
          </a:bodyPr>
          <a:lstStyle/>
          <a:p>
            <a:r>
              <a:rPr lang="en-US" sz="2400" i="1" dirty="0">
                <a:solidFill>
                  <a:srgbClr val="DA3427"/>
                </a:solidFill>
              </a:rPr>
              <a:t>2 meter and 70 cm bands are where many Technician licensees begin operating</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4E83992-5A95-727A-975E-961DB71739AB}"/>
              </a:ext>
            </a:extLst>
          </p:cNvPr>
          <p:cNvSpPr txBox="1"/>
          <p:nvPr/>
        </p:nvSpPr>
        <p:spPr>
          <a:xfrm>
            <a:off x="291281" y="3378678"/>
            <a:ext cx="4523874" cy="830997"/>
          </a:xfrm>
          <a:prstGeom prst="rect">
            <a:avLst/>
          </a:prstGeom>
          <a:noFill/>
        </p:spPr>
        <p:txBody>
          <a:bodyPr wrap="square" rtlCol="0">
            <a:spAutoFit/>
          </a:bodyPr>
          <a:lstStyle/>
          <a:p>
            <a:r>
              <a:rPr lang="en-US" sz="2400" i="1" dirty="0">
                <a:solidFill>
                  <a:srgbClr val="0000FF"/>
                </a:solidFill>
              </a:rPr>
              <a:t>Note the variety of activity in just one band</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12000758"/>
      </p:ext>
    </p:extLst>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52AB4AB-7D7D-F2E1-11F7-79330FD7CFAD}"/>
              </a:ext>
            </a:extLst>
          </p:cNvPr>
          <p:cNvSpPr>
            <a:spLocks noGrp="1"/>
          </p:cNvSpPr>
          <p:nvPr>
            <p:ph type="title"/>
          </p:nvPr>
        </p:nvSpPr>
        <p:spPr/>
        <p:txBody>
          <a:bodyPr/>
          <a:lstStyle/>
          <a:p>
            <a:r>
              <a:rPr lang="en-US" dirty="0"/>
              <a:t>Repeater Offset (Shift)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53B0041-0BD0-7863-425A-7F16A2691943}"/>
              </a:ext>
            </a:extLst>
          </p:cNvPr>
          <p:cNvSpPr>
            <a:spLocks noGrp="1"/>
          </p:cNvSpPr>
          <p:nvPr>
            <p:ph idx="1"/>
          </p:nvPr>
        </p:nvSpPr>
        <p:spPr/>
        <p:txBody>
          <a:bodyPr/>
          <a:lstStyle/>
          <a:p>
            <a:r>
              <a:rPr lang="en-US" dirty="0"/>
              <a:t>To </a:t>
            </a:r>
            <a:r>
              <a:rPr lang="en-US" i="1" dirty="0">
                <a:solidFill>
                  <a:srgbClr val="DA3427"/>
                </a:solidFill>
              </a:rPr>
              <a:t>listen</a:t>
            </a:r>
            <a:r>
              <a:rPr lang="en-US" dirty="0"/>
              <a:t> to a repeater, tune to its </a:t>
            </a:r>
            <a:r>
              <a:rPr lang="en-US" i="1" dirty="0">
                <a:solidFill>
                  <a:srgbClr val="DA3427"/>
                </a:solidFill>
              </a:rPr>
              <a:t>output</a:t>
            </a:r>
            <a:r>
              <a:rPr lang="en-US" dirty="0"/>
              <a:t> frequency</a:t>
            </a:r>
          </a:p>
          <a:p>
            <a:r>
              <a:rPr lang="en-US" dirty="0"/>
              <a:t>To </a:t>
            </a:r>
            <a:r>
              <a:rPr lang="en-US" i="1" dirty="0">
                <a:solidFill>
                  <a:srgbClr val="DA3427"/>
                </a:solidFill>
              </a:rPr>
              <a:t>send</a:t>
            </a:r>
            <a:r>
              <a:rPr lang="en-US" dirty="0"/>
              <a:t> a signal through the repeater, you must transmit on the repeater’s </a:t>
            </a:r>
            <a:r>
              <a:rPr lang="en-US" i="1" dirty="0">
                <a:solidFill>
                  <a:srgbClr val="DA3427"/>
                </a:solidFill>
              </a:rPr>
              <a:t>input</a:t>
            </a:r>
            <a:r>
              <a:rPr lang="en-US" dirty="0"/>
              <a:t> frequency</a:t>
            </a:r>
          </a:p>
          <a:p>
            <a:r>
              <a:rPr lang="en-US" dirty="0"/>
              <a:t>The </a:t>
            </a:r>
            <a:r>
              <a:rPr lang="en-US" i="1" dirty="0">
                <a:solidFill>
                  <a:srgbClr val="DA3427"/>
                </a:solidFill>
              </a:rPr>
              <a:t>difference</a:t>
            </a:r>
            <a:r>
              <a:rPr lang="en-US" dirty="0"/>
              <a:t> between repeater input and output frequencies is called the repeater’s </a:t>
            </a:r>
            <a:r>
              <a:rPr lang="en-US" i="1" dirty="0">
                <a:solidFill>
                  <a:srgbClr val="DA3427"/>
                </a:solidFill>
              </a:rPr>
              <a:t>offset</a:t>
            </a:r>
            <a:r>
              <a:rPr lang="en-US" dirty="0"/>
              <a:t> or </a:t>
            </a:r>
            <a:r>
              <a:rPr lang="en-US" i="1" dirty="0">
                <a:solidFill>
                  <a:srgbClr val="DA3427"/>
                </a:solidFill>
              </a:rPr>
              <a:t>shift</a:t>
            </a:r>
          </a:p>
          <a:p>
            <a:pPr lvl="1"/>
            <a:r>
              <a:rPr lang="en-US" dirty="0"/>
              <a:t>For 2 meters, usually ±600 kHz</a:t>
            </a:r>
          </a:p>
          <a:p>
            <a:pPr lvl="1"/>
            <a:r>
              <a:rPr lang="en-US" dirty="0"/>
              <a:t>For 70 centimeters, usually ±5 MHz</a:t>
            </a:r>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1530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4158E20-A78D-4A33-3E51-13E99D05D5A1}"/>
              </a:ext>
            </a:extLst>
          </p:cNvPr>
          <p:cNvSpPr>
            <a:spLocks noGrp="1"/>
          </p:cNvSpPr>
          <p:nvPr>
            <p:ph type="title"/>
          </p:nvPr>
        </p:nvSpPr>
        <p:spPr/>
        <p:txBody>
          <a:bodyPr/>
          <a:lstStyle/>
          <a:p>
            <a:r>
              <a:rPr lang="en-US" dirty="0"/>
              <a:t>Linked Repeater Systems &amp; Access Tones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855A43B-09F0-4FA0-98DC-B89F368C8D3E}"/>
              </a:ext>
            </a:extLst>
          </p:cNvPr>
          <p:cNvSpPr>
            <a:spLocks noGrp="1"/>
          </p:cNvSpPr>
          <p:nvPr>
            <p:ph idx="1"/>
          </p:nvPr>
        </p:nvSpPr>
        <p:spPr>
          <a:xfrm>
            <a:off x="838200" y="1487606"/>
            <a:ext cx="10515600" cy="5213445"/>
          </a:xfrm>
        </p:spPr>
        <p:txBody>
          <a:bodyPr>
            <a:normAutofit fontScale="92500" lnSpcReduction="10000"/>
          </a:bodyPr>
          <a:lstStyle/>
          <a:p>
            <a:r>
              <a:rPr lang="en-US" dirty="0"/>
              <a:t>To extend their range, repeaters sometimes use remote receivers</a:t>
            </a:r>
          </a:p>
          <a:p>
            <a:r>
              <a:rPr lang="en-US" dirty="0"/>
              <a:t>Repeaters can also be </a:t>
            </a:r>
            <a:r>
              <a:rPr lang="en-US" i="1" dirty="0">
                <a:solidFill>
                  <a:srgbClr val="DA3427"/>
                </a:solidFill>
              </a:rPr>
              <a:t>linked</a:t>
            </a:r>
            <a:r>
              <a:rPr lang="en-US" dirty="0"/>
              <a:t> to other repeaters (by sharing the signals each receives and retransmitting them)</a:t>
            </a:r>
          </a:p>
          <a:p>
            <a:r>
              <a:rPr lang="en-US" dirty="0"/>
              <a:t>Most repeaters won’t pass a signal from the receiver to the transmitter for retransmission unless it contains an </a:t>
            </a:r>
            <a:r>
              <a:rPr lang="en-US" i="1" dirty="0">
                <a:solidFill>
                  <a:srgbClr val="DA3427"/>
                </a:solidFill>
              </a:rPr>
              <a:t>access tone</a:t>
            </a:r>
          </a:p>
          <a:p>
            <a:pPr lvl="1"/>
            <a:r>
              <a:rPr lang="en-US" dirty="0"/>
              <a:t>Also called </a:t>
            </a:r>
            <a:r>
              <a:rPr lang="en-US" i="1" dirty="0">
                <a:solidFill>
                  <a:srgbClr val="DA3427"/>
                </a:solidFill>
              </a:rPr>
              <a:t>Continuous Tone Coded Squelch System </a:t>
            </a:r>
            <a:r>
              <a:rPr lang="en-US" dirty="0"/>
              <a:t>(CTCSS), </a:t>
            </a:r>
            <a:r>
              <a:rPr lang="en-US" i="1" dirty="0">
                <a:solidFill>
                  <a:srgbClr val="DA3427"/>
                </a:solidFill>
              </a:rPr>
              <a:t>PL</a:t>
            </a:r>
            <a:r>
              <a:rPr lang="en-US" dirty="0"/>
              <a:t> (for Private Line, the Motorola trade name) or </a:t>
            </a:r>
            <a:r>
              <a:rPr lang="en-US" i="1" dirty="0">
                <a:solidFill>
                  <a:srgbClr val="DA3427"/>
                </a:solidFill>
              </a:rPr>
              <a:t>sub-audible</a:t>
            </a:r>
          </a:p>
          <a:p>
            <a:pPr lvl="1"/>
            <a:r>
              <a:rPr lang="en-US" dirty="0"/>
              <a:t>Your radio’s operating manual will explain how to select and activate the tone</a:t>
            </a:r>
          </a:p>
          <a:p>
            <a:pPr lvl="2"/>
            <a:r>
              <a:rPr lang="en-US" dirty="0"/>
              <a:t>There may be several tone options, such as tone squelch and digital code squelch (DCS)</a:t>
            </a:r>
          </a:p>
          <a:p>
            <a:r>
              <a:rPr lang="en-US" dirty="0"/>
              <a:t>Troubleshooting repeaters … </a:t>
            </a:r>
            <a:r>
              <a:rPr lang="en-US" i="1" dirty="0"/>
              <a:t>If you can hear a repeater’s signal, but it can’t hear you </a:t>
            </a:r>
            <a:r>
              <a:rPr lang="en-US" dirty="0"/>
              <a:t>…</a:t>
            </a:r>
          </a:p>
          <a:p>
            <a:pPr lvl="1"/>
            <a:r>
              <a:rPr lang="en-US" dirty="0"/>
              <a:t>Make you’re sure you are using the right offset</a:t>
            </a:r>
          </a:p>
          <a:p>
            <a:pPr lvl="1"/>
            <a:r>
              <a:rPr lang="en-US" dirty="0"/>
              <a:t>Make sure you have your radio set up to use the right type or frequency of access tone (CTCSS)</a:t>
            </a:r>
          </a:p>
          <a:p>
            <a:pPr lvl="1"/>
            <a:r>
              <a:rPr lang="en-US" dirty="0"/>
              <a:t>Make sure your radio’s digital code squelch settings are correct (DCS)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0623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43884443"/>
      </p:ext>
    </p:extLst>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does the scanning function of an FM transceiver do?</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Checks incoming signal deviation</a:t>
            </a:r>
          </a:p>
          <a:p>
            <a:pPr marL="514350" indent="-514350">
              <a:buFont typeface="+mj-lt"/>
              <a:buAutoNum type="alphaUcPeriod"/>
            </a:pPr>
            <a:r>
              <a:rPr lang="en-US" dirty="0"/>
              <a:t>Prevents interference to nearby repeaters</a:t>
            </a:r>
          </a:p>
          <a:p>
            <a:pPr marL="514350" indent="-514350">
              <a:buFont typeface="+mj-lt"/>
              <a:buAutoNum type="alphaUcPeriod"/>
            </a:pPr>
            <a:r>
              <a:rPr lang="en-US" dirty="0"/>
              <a:t>Tunes through a range of frequencies to check for activity</a:t>
            </a:r>
          </a:p>
          <a:p>
            <a:pPr marL="514350" indent="-514350">
              <a:buFont typeface="+mj-lt"/>
              <a:buAutoNum type="alphaUcPeriod"/>
            </a:pPr>
            <a:r>
              <a:rPr lang="en-US" dirty="0"/>
              <a:t>Checks for messages left on a digital bulletin board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T4B05 C 6-10</a:t>
            </a:r>
          </a:p>
        </p:txBody>
      </p:sp>
      <p:sp>
        <p:nvSpPr>
          <p:cNvPr id="5" name="Rectangle 4"/>
          <p:cNvSpPr/>
          <p:nvPr/>
        </p:nvSpPr>
        <p:spPr>
          <a:xfrm>
            <a:off x="392375" y="3297801"/>
            <a:ext cx="898918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3548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common repeater frequency offset in the 2 meter band?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fr-FR" dirty="0"/>
              <a:t>Plus or minus 5 MHz</a:t>
            </a:r>
          </a:p>
          <a:p>
            <a:pPr marL="514350" indent="-514350">
              <a:buFont typeface="+mj-lt"/>
              <a:buAutoNum type="alphaUcPeriod"/>
            </a:pPr>
            <a:r>
              <a:rPr lang="fr-FR" dirty="0"/>
              <a:t>Plus or minus 600 kHz</a:t>
            </a:r>
          </a:p>
          <a:p>
            <a:pPr marL="514350" indent="-514350">
              <a:buFont typeface="+mj-lt"/>
              <a:buAutoNum type="alphaUcPeriod"/>
            </a:pPr>
            <a:r>
              <a:rPr lang="fr-FR" dirty="0"/>
              <a:t>Plus or minus 500 kHz</a:t>
            </a:r>
          </a:p>
          <a:p>
            <a:pPr marL="514350" indent="-514350">
              <a:buFont typeface="+mj-lt"/>
              <a:buAutoNum type="alphaUcPeriod"/>
            </a:pPr>
            <a:r>
              <a:rPr lang="fr-FR" dirty="0"/>
              <a:t>Plus or minus 1 MHz</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T2A01 B 6-11</a:t>
            </a:r>
          </a:p>
        </p:txBody>
      </p:sp>
      <p:sp>
        <p:nvSpPr>
          <p:cNvPr id="5" name="Rectangle 4"/>
          <p:cNvSpPr/>
          <p:nvPr/>
        </p:nvSpPr>
        <p:spPr>
          <a:xfrm>
            <a:off x="392375" y="2779035"/>
            <a:ext cx="391831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1570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common repeater frequency offset in the 70 cm band?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fr-FR" dirty="0"/>
              <a:t>Plus or minus 5 MHz</a:t>
            </a:r>
          </a:p>
          <a:p>
            <a:pPr marL="514350" indent="-514350">
              <a:buFont typeface="+mj-lt"/>
              <a:buAutoNum type="alphaUcPeriod"/>
            </a:pPr>
            <a:r>
              <a:rPr lang="fr-FR" dirty="0"/>
              <a:t>Plus or minus 600 kHz</a:t>
            </a:r>
          </a:p>
          <a:p>
            <a:pPr marL="514350" indent="-514350">
              <a:buFont typeface="+mj-lt"/>
              <a:buAutoNum type="alphaUcPeriod"/>
            </a:pPr>
            <a:r>
              <a:rPr lang="fr-FR" dirty="0"/>
              <a:t>Plus or minus 500 kHz</a:t>
            </a:r>
          </a:p>
          <a:p>
            <a:pPr marL="514350" indent="-514350">
              <a:buFont typeface="+mj-lt"/>
              <a:buAutoNum type="alphaUcPeriod"/>
            </a:pPr>
            <a:r>
              <a:rPr lang="fr-FR" dirty="0"/>
              <a:t>Plus or minus 1 MHz</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T2A03 A 6-11</a:t>
            </a:r>
          </a:p>
        </p:txBody>
      </p:sp>
      <p:sp>
        <p:nvSpPr>
          <p:cNvPr id="5" name="Rectangle 4"/>
          <p:cNvSpPr/>
          <p:nvPr/>
        </p:nvSpPr>
        <p:spPr>
          <a:xfrm>
            <a:off x="392374" y="2269212"/>
            <a:ext cx="369472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0462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meant by “repeater offset”?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difference between a repeater’s transmit and receive frequencies</a:t>
            </a:r>
          </a:p>
          <a:p>
            <a:pPr marL="514350" indent="-514350">
              <a:buFont typeface="+mj-lt"/>
              <a:buAutoNum type="alphaUcPeriod"/>
            </a:pPr>
            <a:r>
              <a:rPr lang="en-US" dirty="0"/>
              <a:t>The repeater has a time delay to prevent interference</a:t>
            </a:r>
          </a:p>
          <a:p>
            <a:pPr marL="514350" indent="-514350">
              <a:buFont typeface="+mj-lt"/>
              <a:buAutoNum type="alphaUcPeriod"/>
            </a:pPr>
            <a:r>
              <a:rPr lang="en-US" dirty="0"/>
              <a:t>The repeater station identification is done on a separate frequency</a:t>
            </a:r>
          </a:p>
          <a:p>
            <a:pPr marL="514350" indent="-514350">
              <a:buFont typeface="+mj-lt"/>
              <a:buAutoNum type="alphaUcPeriod"/>
            </a:pPr>
            <a:r>
              <a:rPr lang="en-US" dirty="0"/>
              <a:t>The number of simultaneous transmit frequencies used by a repeater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T2A07 A 6-11</a:t>
            </a:r>
          </a:p>
        </p:txBody>
      </p:sp>
      <p:sp>
        <p:nvSpPr>
          <p:cNvPr id="5" name="Rectangle 4"/>
          <p:cNvSpPr/>
          <p:nvPr/>
        </p:nvSpPr>
        <p:spPr>
          <a:xfrm>
            <a:off x="392374" y="2278157"/>
            <a:ext cx="1072418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7850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describes a linked repeater network?</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network of repeaters in which signals received by one repeater are transmitted by all the repeaters in the network</a:t>
            </a:r>
          </a:p>
          <a:p>
            <a:pPr marL="514350" indent="-514350">
              <a:buFont typeface="+mj-lt"/>
              <a:buAutoNum type="alphaUcPeriod"/>
            </a:pPr>
            <a:r>
              <a:rPr lang="en-US" dirty="0"/>
              <a:t>A single repeater with more than one receiver</a:t>
            </a:r>
          </a:p>
          <a:p>
            <a:pPr marL="514350" indent="-514350">
              <a:buFont typeface="+mj-lt"/>
              <a:buAutoNum type="alphaUcPeriod"/>
            </a:pPr>
            <a:r>
              <a:rPr lang="en-US" dirty="0"/>
              <a:t>Multiple repeaters with the same control operator</a:t>
            </a:r>
          </a:p>
          <a:p>
            <a:pPr marL="514350" indent="-514350">
              <a:buFont typeface="+mj-lt"/>
              <a:buAutoNum type="alphaUcPeriod"/>
            </a:pPr>
            <a:r>
              <a:rPr lang="en-US" dirty="0"/>
              <a:t>A system of repeaters linked by APRS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T2B03 A 6-12</a:t>
            </a:r>
          </a:p>
        </p:txBody>
      </p:sp>
      <p:sp>
        <p:nvSpPr>
          <p:cNvPr id="5" name="Rectangle 4"/>
          <p:cNvSpPr/>
          <p:nvPr/>
        </p:nvSpPr>
        <p:spPr>
          <a:xfrm>
            <a:off x="392374" y="2313933"/>
            <a:ext cx="10590039" cy="780775"/>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9116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What term describes the use of a sub-audible tone transmitted along with normal voice audio to open the squelch of a receiver?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Carrier squelch</a:t>
            </a:r>
          </a:p>
          <a:p>
            <a:pPr marL="514350" indent="-514350">
              <a:buFont typeface="+mj-lt"/>
              <a:buAutoNum type="alphaUcPeriod"/>
            </a:pPr>
            <a:r>
              <a:rPr lang="en-US" dirty="0"/>
              <a:t>Tone burst</a:t>
            </a:r>
          </a:p>
          <a:p>
            <a:pPr marL="514350" indent="-514350">
              <a:buFont typeface="+mj-lt"/>
              <a:buAutoNum type="alphaUcPeriod"/>
            </a:pPr>
            <a:r>
              <a:rPr lang="en-US" dirty="0"/>
              <a:t>DTMF</a:t>
            </a:r>
          </a:p>
          <a:p>
            <a:pPr marL="514350" indent="-514350">
              <a:buFont typeface="+mj-lt"/>
              <a:buAutoNum type="alphaUcPeriod"/>
            </a:pPr>
            <a:r>
              <a:rPr lang="en-US" dirty="0"/>
              <a:t>CTCSS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T2B02 D 6-12</a:t>
            </a:r>
          </a:p>
        </p:txBody>
      </p:sp>
      <p:sp>
        <p:nvSpPr>
          <p:cNvPr id="5" name="Rectangle 4"/>
          <p:cNvSpPr/>
          <p:nvPr/>
        </p:nvSpPr>
        <p:spPr>
          <a:xfrm>
            <a:off x="392375" y="3816567"/>
            <a:ext cx="161093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784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could be the reason you are unable to access a repeater whose output you can hear?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Improper transceiver offset</a:t>
            </a:r>
          </a:p>
          <a:p>
            <a:pPr marL="514350" indent="-514350">
              <a:buFont typeface="+mj-lt"/>
              <a:buAutoNum type="alphaUcPeriod"/>
            </a:pPr>
            <a:r>
              <a:rPr lang="en-US" dirty="0"/>
              <a:t>You are using the wrong CTCSS tone</a:t>
            </a:r>
          </a:p>
          <a:p>
            <a:pPr marL="514350" indent="-514350">
              <a:buFont typeface="+mj-lt"/>
              <a:buAutoNum type="alphaUcPeriod"/>
            </a:pPr>
            <a:r>
              <a:rPr lang="en-US" dirty="0"/>
              <a:t>You are using the wrong DCS code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T2B04 D 6-12</a:t>
            </a:r>
          </a:p>
        </p:txBody>
      </p:sp>
      <p:sp>
        <p:nvSpPr>
          <p:cNvPr id="5" name="Rectangle 4"/>
          <p:cNvSpPr/>
          <p:nvPr/>
        </p:nvSpPr>
        <p:spPr>
          <a:xfrm>
            <a:off x="392374" y="3816567"/>
            <a:ext cx="475898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9772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C009E7-0232-1669-7E11-A03BFEEA6EC5}"/>
              </a:ext>
            </a:extLst>
          </p:cNvPr>
          <p:cNvSpPr>
            <a:spLocks noGrp="1"/>
          </p:cNvSpPr>
          <p:nvPr>
            <p:ph type="title"/>
          </p:nvPr>
        </p:nvSpPr>
        <p:spPr/>
        <p:txBody>
          <a:bodyPr/>
          <a:lstStyle/>
          <a:p>
            <a:r>
              <a:rPr lang="en-US" dirty="0"/>
              <a:t>Band Plans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E8FD406-773C-3559-CA06-F1C8FBC92116}"/>
              </a:ext>
            </a:extLst>
          </p:cNvPr>
          <p:cNvSpPr>
            <a:spLocks noGrp="1"/>
          </p:cNvSpPr>
          <p:nvPr>
            <p:ph idx="1"/>
          </p:nvPr>
        </p:nvSpPr>
        <p:spPr>
          <a:xfrm>
            <a:off x="838200" y="1459832"/>
            <a:ext cx="10515600" cy="5213684"/>
          </a:xfrm>
        </p:spPr>
        <p:txBody>
          <a:bodyPr>
            <a:normAutofit/>
          </a:bodyPr>
          <a:lstStyle/>
          <a:p>
            <a:r>
              <a:rPr lang="en-US" dirty="0"/>
              <a:t>HF band plans tend to be simpler than VHF and UHF because there are no repeaters</a:t>
            </a:r>
          </a:p>
          <a:p>
            <a:r>
              <a:rPr lang="en-US" dirty="0"/>
              <a:t>Other common uses listed in band plans …</a:t>
            </a:r>
          </a:p>
          <a:p>
            <a:pPr lvl="1"/>
            <a:r>
              <a:rPr lang="en-US" dirty="0"/>
              <a:t>Beacons — Automated transmissions for listeners to tell when the band is “open” to the beacon’s location</a:t>
            </a:r>
          </a:p>
          <a:p>
            <a:pPr lvl="1"/>
            <a:r>
              <a:rPr lang="en-US" dirty="0"/>
              <a:t>Weak signal — Modes that work better at lower signal strengths (CW, SSB, and some digital modes). Every amateur band from 50 MHz on up has frequencies available for CW and SSB operation.</a:t>
            </a:r>
          </a:p>
          <a:p>
            <a:pPr lvl="1"/>
            <a:r>
              <a:rPr lang="en-US" dirty="0"/>
              <a:t>Satellite uplinks and downlinks —Segments of bands where signals are sent to (</a:t>
            </a:r>
            <a:r>
              <a:rPr lang="en-US" i="1" dirty="0">
                <a:solidFill>
                  <a:srgbClr val="DA3427"/>
                </a:solidFill>
              </a:rPr>
              <a:t>uplink</a:t>
            </a:r>
            <a:r>
              <a:rPr lang="en-US" dirty="0"/>
              <a:t>) and received from (</a:t>
            </a:r>
            <a:r>
              <a:rPr lang="en-US" i="1" dirty="0">
                <a:solidFill>
                  <a:srgbClr val="DA3427"/>
                </a:solidFill>
              </a:rPr>
              <a:t>downlink</a:t>
            </a:r>
            <a:r>
              <a:rPr lang="en-US" dirty="0"/>
              <a:t>) satellites</a:t>
            </a:r>
          </a:p>
          <a:p>
            <a:pPr lvl="1"/>
            <a:r>
              <a:rPr lang="en-US" dirty="0"/>
              <a:t>Simplex — Transmitting and receiving on the same frequency</a:t>
            </a:r>
          </a:p>
          <a:p>
            <a:pPr lvl="1"/>
            <a:r>
              <a:rPr lang="en-US" dirty="0"/>
              <a:t>Repeater inputs and outputs</a:t>
            </a:r>
          </a:p>
          <a:p>
            <a:pPr lvl="1"/>
            <a:r>
              <a:rPr lang="en-US" dirty="0"/>
              <a:t>Control links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36301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02A3E03-C0FD-8441-0F87-921CE80F4C30}"/>
              </a:ext>
            </a:extLst>
          </p:cNvPr>
          <p:cNvSpPr>
            <a:spLocks noGrp="1"/>
          </p:cNvSpPr>
          <p:nvPr>
            <p:ph type="title"/>
          </p:nvPr>
        </p:nvSpPr>
        <p:spPr/>
        <p:txBody>
          <a:bodyPr/>
          <a:lstStyle/>
          <a:p>
            <a:r>
              <a:rPr lang="en-US" dirty="0"/>
              <a:t>Digital Repeater Systems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A37F564-568A-E9DC-5005-2C50344C9885}"/>
              </a:ext>
            </a:extLst>
          </p:cNvPr>
          <p:cNvSpPr>
            <a:spLocks noGrp="1"/>
          </p:cNvSpPr>
          <p:nvPr>
            <p:ph idx="1"/>
          </p:nvPr>
        </p:nvSpPr>
        <p:spPr>
          <a:xfrm>
            <a:off x="838200" y="1690688"/>
            <a:ext cx="10515600" cy="4802187"/>
          </a:xfrm>
        </p:spPr>
        <p:txBody>
          <a:bodyPr>
            <a:normAutofit/>
          </a:bodyPr>
          <a:lstStyle/>
          <a:p>
            <a:r>
              <a:rPr lang="en-US" dirty="0"/>
              <a:t>Ham radio and the Internet can link repeaters and communicate nearly anywhere on Earth … some of these systems include:</a:t>
            </a:r>
          </a:p>
          <a:p>
            <a:pPr lvl="1"/>
            <a:r>
              <a:rPr lang="en-US" dirty="0"/>
              <a:t>IRLP (Internet Radio Linking Project)</a:t>
            </a:r>
          </a:p>
          <a:p>
            <a:pPr lvl="1"/>
            <a:r>
              <a:rPr lang="en-US" dirty="0"/>
              <a:t>EchoLink</a:t>
            </a:r>
          </a:p>
          <a:p>
            <a:pPr lvl="1"/>
            <a:r>
              <a:rPr lang="en-US" dirty="0"/>
              <a:t>WIRES II — a proprietary system of the Yaesu company</a:t>
            </a:r>
          </a:p>
          <a:p>
            <a:pPr lvl="1"/>
            <a:r>
              <a:rPr lang="en-US" dirty="0"/>
              <a:t>D-STAR — a system based on the public D-STAR standard</a:t>
            </a:r>
          </a:p>
          <a:p>
            <a:pPr lvl="1"/>
            <a:r>
              <a:rPr lang="en-US" dirty="0"/>
              <a:t>DMR — Digital Mobile Radio</a:t>
            </a:r>
          </a:p>
          <a:p>
            <a:r>
              <a:rPr lang="en-US" dirty="0"/>
              <a:t>IRLP and EchoLink use VoIP (</a:t>
            </a:r>
            <a:r>
              <a:rPr lang="en-US" i="1" dirty="0">
                <a:solidFill>
                  <a:srgbClr val="DA3427"/>
                </a:solidFill>
              </a:rPr>
              <a:t>Voice over Internet Protocol</a:t>
            </a:r>
            <a:r>
              <a:rPr lang="en-US" dirty="0"/>
              <a:t>) technology</a:t>
            </a:r>
          </a:p>
          <a:p>
            <a:r>
              <a:rPr lang="en-US" dirty="0"/>
              <a:t>EchoLink uses VoIP to enable stations to transmit through an internet-connected repeater </a:t>
            </a:r>
            <a:r>
              <a:rPr lang="en-US" b="1" dirty="0">
                <a:solidFill>
                  <a:srgbClr val="DA3427"/>
                </a:solidFill>
              </a:rPr>
              <a:t>without</a:t>
            </a:r>
            <a:r>
              <a:rPr lang="en-US" dirty="0"/>
              <a:t> using a radio to initiate the transmission (a call sign &amp; proof of license are required)</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7438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25B68C7-6387-0446-7F15-A3B15E208FF4}"/>
              </a:ext>
            </a:extLst>
          </p:cNvPr>
          <p:cNvSpPr>
            <a:spLocks noGrp="1"/>
          </p:cNvSpPr>
          <p:nvPr>
            <p:ph type="title"/>
          </p:nvPr>
        </p:nvSpPr>
        <p:spPr/>
        <p:txBody>
          <a:bodyPr/>
          <a:lstStyle/>
          <a:p>
            <a:r>
              <a:rPr lang="en-US" dirty="0"/>
              <a:t>Digital Repeater Systems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C946256-C72C-5F44-8351-7C74812ED6C6}"/>
              </a:ext>
            </a:extLst>
          </p:cNvPr>
          <p:cNvSpPr>
            <a:spLocks noGrp="1"/>
          </p:cNvSpPr>
          <p:nvPr>
            <p:ph idx="1"/>
          </p:nvPr>
        </p:nvSpPr>
        <p:spPr>
          <a:xfrm>
            <a:off x="641684" y="1690688"/>
            <a:ext cx="10972800" cy="5167312"/>
          </a:xfrm>
        </p:spPr>
        <p:txBody>
          <a:bodyPr>
            <a:normAutofit fontScale="92500"/>
          </a:bodyPr>
          <a:lstStyle/>
          <a:p>
            <a:r>
              <a:rPr lang="en-US" dirty="0"/>
              <a:t>IRLP and EchoLink contacts differ from a regular repeater contacts … </a:t>
            </a:r>
            <a:r>
              <a:rPr lang="en-US" i="1" dirty="0"/>
              <a:t>initiating station must know the repeater control code to request an IRLP connection </a:t>
            </a:r>
            <a:r>
              <a:rPr lang="en-US" dirty="0"/>
              <a:t>… a sequence of DTMF or </a:t>
            </a:r>
            <a:r>
              <a:rPr lang="en-US" i="1" dirty="0">
                <a:solidFill>
                  <a:srgbClr val="DA3427"/>
                </a:solidFill>
              </a:rPr>
              <a:t>Dual-tone Multi-Frequency</a:t>
            </a:r>
            <a:r>
              <a:rPr lang="en-US" dirty="0"/>
              <a:t> tones</a:t>
            </a:r>
          </a:p>
          <a:p>
            <a:r>
              <a:rPr lang="en-US" dirty="0"/>
              <a:t>WIRES II uses voice-only standard developed by radio manufacturer Yaesu</a:t>
            </a:r>
          </a:p>
          <a:p>
            <a:r>
              <a:rPr lang="en-US" dirty="0"/>
              <a:t>D-STAR combines digital voice and data communications</a:t>
            </a:r>
          </a:p>
          <a:p>
            <a:r>
              <a:rPr lang="en-US" dirty="0"/>
              <a:t>DMR is a technique for time-multiplexing two digital voice signals on a single 12.5 kHz repeater channel … digital codes called color codes are used to access a specific repeater, similar to CTCSS or PL access tones on an analog FM repeater</a:t>
            </a:r>
          </a:p>
          <a:p>
            <a:pPr lvl="1"/>
            <a:r>
              <a:rPr lang="en-US" dirty="0"/>
              <a:t>By programming your radio with those IDs and codes, you can join the group and your audio will be shared with all other members of the group</a:t>
            </a:r>
          </a:p>
          <a:p>
            <a:pPr lvl="1"/>
            <a:r>
              <a:rPr lang="en-US" dirty="0"/>
              <a:t>Talk groups allow groups of users to share a channel at different times without being heard by other users on the channel … data are contained in a code plug computer file</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546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D5BE4C8-0DD4-AC91-D0E0-2CA4ECBA3C19}"/>
              </a:ext>
            </a:extLst>
          </p:cNvPr>
          <p:cNvSpPr>
            <a:spLocks noGrp="1"/>
          </p:cNvSpPr>
          <p:nvPr>
            <p:ph type="title"/>
          </p:nvPr>
        </p:nvSpPr>
        <p:spPr/>
        <p:txBody>
          <a:bodyPr/>
          <a:lstStyle/>
          <a:p>
            <a:r>
              <a:rPr lang="en-US" dirty="0"/>
              <a:t>Digital Repeater Systems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C48C509-97F1-E725-16BC-E0AEDD5A336B}"/>
              </a:ext>
            </a:extLst>
          </p:cNvPr>
          <p:cNvSpPr>
            <a:spLocks noGrp="1"/>
          </p:cNvSpPr>
          <p:nvPr>
            <p:ph idx="1"/>
          </p:nvPr>
        </p:nvSpPr>
        <p:spPr/>
        <p:txBody>
          <a:bodyPr/>
          <a:lstStyle/>
          <a:p>
            <a:r>
              <a:rPr lang="en-US" dirty="0"/>
              <a:t>You don’t need different radios for each digital voice system … </a:t>
            </a:r>
            <a:r>
              <a:rPr lang="en-US" i="1" dirty="0">
                <a:solidFill>
                  <a:srgbClr val="DA3427"/>
                </a:solidFill>
              </a:rPr>
              <a:t>hot spots</a:t>
            </a:r>
            <a:r>
              <a:rPr lang="en-US" dirty="0"/>
              <a:t> are used that link your digital transceiver to the internet, and software in the hot spot makes the connection</a:t>
            </a:r>
          </a:p>
          <a:p>
            <a:r>
              <a:rPr lang="en-US" dirty="0"/>
              <a:t>WIRES II/System Fusion, D-STAR, DMR, P25, and NXDN all use talk groups in one form or another</a:t>
            </a:r>
          </a:p>
          <a:p>
            <a:pPr lvl="1"/>
            <a:r>
              <a:rPr lang="en-US" dirty="0"/>
              <a:t>To join a talk group, you’ll need to know the group’s identification code or number</a:t>
            </a:r>
          </a:p>
          <a:p>
            <a:pPr lvl="1"/>
            <a:r>
              <a:rPr lang="en-US" dirty="0"/>
              <a:t>You’ll also have to enter your own identification code (and call sign for D-STAR) into the transceiver so the system knows who you are</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5600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A0767BB-C44A-1D83-0E59-A98F5BD01A4B}"/>
              </a:ext>
            </a:extLst>
          </p:cNvPr>
          <p:cNvSpPr>
            <a:spLocks noGrp="1"/>
          </p:cNvSpPr>
          <p:nvPr>
            <p:ph type="title"/>
          </p:nvPr>
        </p:nvSpPr>
        <p:spPr/>
        <p:txBody>
          <a:bodyPr/>
          <a:lstStyle/>
          <a:p>
            <a:r>
              <a:rPr lang="en-US" dirty="0"/>
              <a:t>Nets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2B63D0-9A24-AC4D-4D78-E23FDC0CFC23}"/>
              </a:ext>
            </a:extLst>
          </p:cNvPr>
          <p:cNvSpPr>
            <a:spLocks noGrp="1"/>
          </p:cNvSpPr>
          <p:nvPr>
            <p:ph idx="1"/>
          </p:nvPr>
        </p:nvSpPr>
        <p:spPr>
          <a:xfrm>
            <a:off x="838200" y="1690688"/>
            <a:ext cx="10515600" cy="5046995"/>
          </a:xfrm>
        </p:spPr>
        <p:txBody>
          <a:bodyPr>
            <a:normAutofit lnSpcReduction="10000"/>
          </a:bodyPr>
          <a:lstStyle/>
          <a:p>
            <a:r>
              <a:rPr lang="en-US" dirty="0"/>
              <a:t>In the early days of radio, </a:t>
            </a:r>
            <a:r>
              <a:rPr lang="en-US" i="1" dirty="0">
                <a:solidFill>
                  <a:srgbClr val="DA3427"/>
                </a:solidFill>
              </a:rPr>
              <a:t>nets</a:t>
            </a:r>
            <a:r>
              <a:rPr lang="en-US" dirty="0"/>
              <a:t> helped stations meet on the air to share news and messages</a:t>
            </a:r>
          </a:p>
          <a:p>
            <a:r>
              <a:rPr lang="en-US" dirty="0"/>
              <a:t>Today’s nets include support for emergency communications and public service activities</a:t>
            </a:r>
          </a:p>
          <a:p>
            <a:r>
              <a:rPr lang="en-US" dirty="0"/>
              <a:t>Nets usually have two purposes:</a:t>
            </a:r>
          </a:p>
          <a:p>
            <a:pPr marL="914400" lvl="1" indent="-457200">
              <a:buFont typeface="+mj-lt"/>
              <a:buAutoNum type="arabicPeriod"/>
            </a:pPr>
            <a:r>
              <a:rPr lang="en-US" dirty="0"/>
              <a:t>Pass emergency messages </a:t>
            </a:r>
          </a:p>
          <a:p>
            <a:pPr marL="914400" lvl="1" indent="-457200">
              <a:buFont typeface="+mj-lt"/>
              <a:buAutoNum type="arabicPeriod"/>
            </a:pPr>
            <a:r>
              <a:rPr lang="en-US" dirty="0"/>
              <a:t>Coordinate reporting and response activities</a:t>
            </a:r>
          </a:p>
          <a:p>
            <a:r>
              <a:rPr lang="en-US" dirty="0"/>
              <a:t>Net messages are called </a:t>
            </a:r>
            <a:r>
              <a:rPr lang="en-US" i="1" dirty="0">
                <a:solidFill>
                  <a:srgbClr val="DA3427"/>
                </a:solidFill>
              </a:rPr>
              <a:t>traffic</a:t>
            </a:r>
            <a:r>
              <a:rPr lang="en-US" dirty="0">
                <a:solidFill>
                  <a:schemeClr val="tx1"/>
                </a:solidFill>
              </a:rPr>
              <a:t>, which often have built-in routing information to get the message to the right place</a:t>
            </a:r>
          </a:p>
          <a:p>
            <a:pPr>
              <a:buClr>
                <a:schemeClr val="tx1"/>
              </a:buClr>
            </a:pPr>
            <a:r>
              <a:rPr lang="en-US" dirty="0">
                <a:solidFill>
                  <a:schemeClr val="tx1"/>
                </a:solidFill>
              </a:rPr>
              <a:t>Exchanging messages is called </a:t>
            </a:r>
            <a:r>
              <a:rPr lang="en-US" i="1" dirty="0">
                <a:solidFill>
                  <a:srgbClr val="DA3427"/>
                </a:solidFill>
              </a:rPr>
              <a:t>traffic handling</a:t>
            </a:r>
          </a:p>
          <a:p>
            <a:pPr>
              <a:buClr>
                <a:schemeClr val="tx1"/>
              </a:buClr>
            </a:pPr>
            <a:r>
              <a:rPr lang="en-US" dirty="0">
                <a:solidFill>
                  <a:schemeClr val="tx1"/>
                </a:solidFill>
              </a:rPr>
              <a:t>Between activations, emergency nets are activated for practice and to conduct training exercises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3734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additive="base">
                                        <p:cTn id="4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8B47478-28F1-060F-999A-3B825F5036BF}"/>
              </a:ext>
            </a:extLst>
          </p:cNvPr>
          <p:cNvSpPr>
            <a:spLocks noGrp="1"/>
          </p:cNvSpPr>
          <p:nvPr>
            <p:ph type="title"/>
          </p:nvPr>
        </p:nvSpPr>
        <p:spPr/>
        <p:txBody>
          <a:bodyPr/>
          <a:lstStyle/>
          <a:p>
            <a:r>
              <a:rPr lang="en-US" dirty="0"/>
              <a:t>Net Structure and Participation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7BEFEF-9E43-5093-AD69-D055AC11A8DE}"/>
              </a:ext>
            </a:extLst>
          </p:cNvPr>
          <p:cNvSpPr>
            <a:spLocks noGrp="1"/>
          </p:cNvSpPr>
          <p:nvPr>
            <p:ph idx="1"/>
          </p:nvPr>
        </p:nvSpPr>
        <p:spPr/>
        <p:txBody>
          <a:bodyPr/>
          <a:lstStyle/>
          <a:p>
            <a:r>
              <a:rPr lang="en-US" dirty="0"/>
              <a:t>A </a:t>
            </a:r>
            <a:r>
              <a:rPr lang="en-US" i="1" dirty="0">
                <a:solidFill>
                  <a:srgbClr val="DA3427"/>
                </a:solidFill>
              </a:rPr>
              <a:t>Net Control Station </a:t>
            </a:r>
            <a:r>
              <a:rPr lang="en-US" dirty="0"/>
              <a:t>(NCS) directs the net by calling it to order and directing communications between stations checking into the net</a:t>
            </a:r>
          </a:p>
          <a:p>
            <a:r>
              <a:rPr lang="en-US" dirty="0"/>
              <a:t>A station with </a:t>
            </a:r>
            <a:r>
              <a:rPr lang="en-US" i="1" dirty="0">
                <a:solidFill>
                  <a:srgbClr val="DA3427"/>
                </a:solidFill>
              </a:rPr>
              <a:t>emergency traffic </a:t>
            </a:r>
            <a:r>
              <a:rPr lang="en-US" dirty="0"/>
              <a:t>should break in at any time</a:t>
            </a:r>
          </a:p>
          <a:p>
            <a:r>
              <a:rPr lang="en-US" dirty="0"/>
              <a:t>Do not transmit unless you are specifically requested or authorized to do so or a request is made for capabilities or info that you can provide</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5720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A4F217A-6722-3B17-5DB5-2511AF0C9687}"/>
              </a:ext>
            </a:extLst>
          </p:cNvPr>
          <p:cNvSpPr>
            <a:spLocks noGrp="1"/>
          </p:cNvSpPr>
          <p:nvPr>
            <p:ph type="title"/>
          </p:nvPr>
        </p:nvSpPr>
        <p:spPr/>
        <p:txBody>
          <a:bodyPr/>
          <a:lstStyle/>
          <a:p>
            <a:r>
              <a:rPr lang="en-US" dirty="0"/>
              <a:t>Exchanging Messages on the Net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20FB9DD-1EA5-57ED-7071-B57DB0D2D6C5}"/>
              </a:ext>
            </a:extLst>
          </p:cNvPr>
          <p:cNvSpPr>
            <a:spLocks noGrp="1"/>
          </p:cNvSpPr>
          <p:nvPr>
            <p:ph idx="1"/>
          </p:nvPr>
        </p:nvSpPr>
        <p:spPr/>
        <p:txBody>
          <a:bodyPr/>
          <a:lstStyle/>
          <a:p>
            <a:r>
              <a:rPr lang="en-US" dirty="0"/>
              <a:t>The most important job during emergency and disaster net operation is the ability to </a:t>
            </a:r>
            <a:r>
              <a:rPr lang="en-US" u="sng" dirty="0"/>
              <a:t>accurately</a:t>
            </a:r>
            <a:r>
              <a:rPr lang="en-US" dirty="0"/>
              <a:t> relay or </a:t>
            </a:r>
            <a:r>
              <a:rPr lang="en-US" i="1" dirty="0">
                <a:solidFill>
                  <a:srgbClr val="DA3427"/>
                </a:solidFill>
              </a:rPr>
              <a:t>pass</a:t>
            </a:r>
            <a:r>
              <a:rPr lang="en-US" dirty="0"/>
              <a:t> messages</a:t>
            </a:r>
          </a:p>
          <a:p>
            <a:r>
              <a:rPr lang="en-US" dirty="0"/>
              <a:t>Messages are often formatted as </a:t>
            </a:r>
            <a:r>
              <a:rPr lang="en-US" i="1" dirty="0">
                <a:solidFill>
                  <a:srgbClr val="DA3427"/>
                </a:solidFill>
              </a:rPr>
              <a:t>radiograms</a:t>
            </a:r>
          </a:p>
          <a:p>
            <a:r>
              <a:rPr lang="en-US" dirty="0"/>
              <a:t>The </a:t>
            </a:r>
            <a:r>
              <a:rPr lang="en-US" i="1" dirty="0">
                <a:solidFill>
                  <a:srgbClr val="DA3427"/>
                </a:solidFill>
              </a:rPr>
              <a:t>preamble</a:t>
            </a:r>
            <a:r>
              <a:rPr lang="en-US" dirty="0"/>
              <a:t> or </a:t>
            </a:r>
            <a:r>
              <a:rPr lang="en-US" i="1" dirty="0">
                <a:solidFill>
                  <a:srgbClr val="DA3427"/>
                </a:solidFill>
              </a:rPr>
              <a:t>header</a:t>
            </a:r>
            <a:r>
              <a:rPr lang="en-US" dirty="0"/>
              <a:t> contains bits of information about the message so that it can be handled and tracked appropriately (see following slide for header details)</a:t>
            </a:r>
          </a:p>
          <a:p>
            <a:r>
              <a:rPr lang="en-US" dirty="0"/>
              <a:t>Following the preamble is the text of the radiogram … to ensure accuracy, names are spelled out using standard phonetics</a:t>
            </a:r>
          </a:p>
          <a:p>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0401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7871B09-88A4-B8B5-82E2-29EF02D93A42}"/>
              </a:ext>
            </a:extLst>
          </p:cNvPr>
          <p:cNvSpPr>
            <a:spLocks noGrp="1"/>
          </p:cNvSpPr>
          <p:nvPr>
            <p:ph type="title"/>
          </p:nvPr>
        </p:nvSpPr>
        <p:spPr/>
        <p:txBody>
          <a:bodyPr/>
          <a:lstStyle/>
          <a:p>
            <a:r>
              <a:rPr lang="en-US" dirty="0"/>
              <a:t>Message Headers Contain …</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B29F7F3-BA41-7DFF-A7ED-AC5784BF830F}"/>
              </a:ext>
            </a:extLst>
          </p:cNvPr>
          <p:cNvSpPr>
            <a:spLocks noGrp="1"/>
          </p:cNvSpPr>
          <p:nvPr>
            <p:ph idx="1"/>
          </p:nvPr>
        </p:nvSpPr>
        <p:spPr>
          <a:xfrm>
            <a:off x="838200" y="1825625"/>
            <a:ext cx="10515600" cy="4667250"/>
          </a:xfrm>
        </p:spPr>
        <p:txBody>
          <a:bodyPr>
            <a:normAutofit lnSpcReduction="10000"/>
          </a:bodyPr>
          <a:lstStyle/>
          <a:p>
            <a:r>
              <a:rPr lang="en-US" dirty="0"/>
              <a:t>Number —number assigned by the station that creates the radiogram</a:t>
            </a:r>
          </a:p>
          <a:p>
            <a:r>
              <a:rPr lang="en-US" dirty="0"/>
              <a:t>Precedence — a description of the nature of the radiogram</a:t>
            </a:r>
          </a:p>
          <a:p>
            <a:r>
              <a:rPr lang="en-US" dirty="0"/>
              <a:t>Handling Instructions</a:t>
            </a:r>
          </a:p>
          <a:p>
            <a:r>
              <a:rPr lang="en-US" dirty="0"/>
              <a:t>Station of Origin — the sending station’s call sign</a:t>
            </a:r>
          </a:p>
          <a:p>
            <a:r>
              <a:rPr lang="en-US" dirty="0"/>
              <a:t>Check — the number of words and word equivalents in the radiogram</a:t>
            </a:r>
          </a:p>
          <a:p>
            <a:r>
              <a:rPr lang="en-US" dirty="0"/>
              <a:t>Place of Origin — the name of the town from which the radiogram started</a:t>
            </a:r>
          </a:p>
          <a:p>
            <a:r>
              <a:rPr lang="en-US" dirty="0"/>
              <a:t>Time and Date</a:t>
            </a:r>
          </a:p>
          <a:p>
            <a:r>
              <a:rPr lang="en-US" dirty="0"/>
              <a:t>Address — the complete name, street and number, city and state to whom the radiogram is going</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03584752"/>
      </p:ext>
    </p:extLst>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1933288"/>
      </p:ext>
    </p:extLst>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type of signaling uses pairs of audio tones?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DTMF</a:t>
            </a:r>
          </a:p>
          <a:p>
            <a:pPr marL="514350" indent="-514350">
              <a:buFont typeface="+mj-lt"/>
              <a:buAutoNum type="alphaUcPeriod"/>
            </a:pPr>
            <a:r>
              <a:rPr lang="en-US" dirty="0"/>
              <a:t>CTCSS</a:t>
            </a:r>
          </a:p>
          <a:p>
            <a:pPr marL="514350" indent="-514350">
              <a:buFont typeface="+mj-lt"/>
              <a:buAutoNum type="alphaUcPeriod"/>
            </a:pPr>
            <a:r>
              <a:rPr lang="en-US" dirty="0"/>
              <a:t>GPRS</a:t>
            </a:r>
          </a:p>
          <a:p>
            <a:pPr marL="514350" indent="-514350">
              <a:buFont typeface="+mj-lt"/>
              <a:buAutoNum type="alphaUcPeriod"/>
            </a:pPr>
            <a:r>
              <a:rPr lang="en-US" dirty="0"/>
              <a:t>D-STAR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T2B06 A 6-13</a:t>
            </a:r>
          </a:p>
        </p:txBody>
      </p:sp>
      <p:sp>
        <p:nvSpPr>
          <p:cNvPr id="5" name="Rectangle 4"/>
          <p:cNvSpPr/>
          <p:nvPr/>
        </p:nvSpPr>
        <p:spPr>
          <a:xfrm>
            <a:off x="392375" y="2269213"/>
            <a:ext cx="158410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1602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can you join a digital repeater’s “talkgroup”?</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Register your radio with the local FCC office</a:t>
            </a:r>
          </a:p>
          <a:p>
            <a:pPr marL="514350" indent="-514350">
              <a:buFont typeface="+mj-lt"/>
              <a:buAutoNum type="alphaUcPeriod"/>
            </a:pPr>
            <a:r>
              <a:rPr lang="en-US" dirty="0"/>
              <a:t>Join the repeater owner’s club</a:t>
            </a:r>
          </a:p>
          <a:p>
            <a:pPr marL="514350" indent="-514350">
              <a:buFont typeface="+mj-lt"/>
              <a:buAutoNum type="alphaUcPeriod"/>
            </a:pPr>
            <a:r>
              <a:rPr lang="en-US" dirty="0"/>
              <a:t>Program your radio with the group’s ID or code</a:t>
            </a:r>
          </a:p>
          <a:p>
            <a:pPr marL="514350" indent="-514350">
              <a:buFont typeface="+mj-lt"/>
              <a:buAutoNum type="alphaUcPeriod"/>
            </a:pPr>
            <a:r>
              <a:rPr lang="en-US" dirty="0"/>
              <a:t>Sign your call after the courtesy tone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T2B07 C 6-13</a:t>
            </a:r>
          </a:p>
        </p:txBody>
      </p:sp>
      <p:sp>
        <p:nvSpPr>
          <p:cNvPr id="5" name="Rectangle 4"/>
          <p:cNvSpPr/>
          <p:nvPr/>
        </p:nvSpPr>
        <p:spPr>
          <a:xfrm>
            <a:off x="392374" y="3297801"/>
            <a:ext cx="747775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4765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DA8E0CA-738E-939E-385A-88ADCFB3212B}"/>
              </a:ext>
            </a:extLst>
          </p:cNvPr>
          <p:cNvPicPr>
            <a:picLocks noChangeAspect="1"/>
          </p:cNvPicPr>
          <p:nvPr/>
        </p:nvPicPr>
        <p:blipFill>
          <a:blip r:embed="rId2"/>
          <a:stretch>
            <a:fillRect/>
          </a:stretch>
        </p:blipFill>
        <p:spPr>
          <a:xfrm>
            <a:off x="-2" y="0"/>
            <a:ext cx="9047747" cy="6858000"/>
          </a:xfrm>
          <a:prstGeom prst="rect">
            <a:avLst/>
          </a:prstGeom>
        </p:spPr>
      </p:pic>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2EB7B0D-A956-0A2D-5BE4-DB7F28F8494F}"/>
              </a:ext>
            </a:extLst>
          </p:cNvPr>
          <p:cNvSpPr txBox="1"/>
          <p:nvPr/>
        </p:nvSpPr>
        <p:spPr>
          <a:xfrm>
            <a:off x="9609220" y="1285691"/>
            <a:ext cx="2294021" cy="1384995"/>
          </a:xfrm>
          <a:prstGeom prst="rect">
            <a:avLst/>
          </a:prstGeom>
          <a:noFill/>
        </p:spPr>
        <p:txBody>
          <a:bodyPr wrap="square" rtlCol="0">
            <a:spAutoFit/>
          </a:bodyPr>
          <a:lstStyle/>
          <a:p>
            <a:pPr algn="ctr"/>
            <a:r>
              <a:rPr lang="en-US" sz="2800" i="1" dirty="0">
                <a:solidFill>
                  <a:srgbClr val="DA3427"/>
                </a:solidFill>
              </a:rPr>
              <a:t>Frequency Bands Chart from arrl.org</a:t>
            </a:r>
          </a:p>
        </p:txBody>
      </p:sp>
      <p:sp>
        <p:nvSpPr>
          <p:cNvPr id="5" name="Oval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9DBDC7B-823E-3D66-FC30-EDFE53110968}"/>
              </a:ext>
            </a:extLst>
          </p:cNvPr>
          <p:cNvSpPr/>
          <p:nvPr/>
        </p:nvSpPr>
        <p:spPr>
          <a:xfrm>
            <a:off x="2245894" y="296454"/>
            <a:ext cx="2679032" cy="2374232"/>
          </a:xfrm>
          <a:prstGeom prst="ellipse">
            <a:avLst/>
          </a:prstGeom>
          <a:noFill/>
          <a:ln w="57150">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698B4A2-4F7D-4CBA-712F-5B075649FCF7}"/>
              </a:ext>
            </a:extLst>
          </p:cNvPr>
          <p:cNvSpPr/>
          <p:nvPr/>
        </p:nvSpPr>
        <p:spPr>
          <a:xfrm>
            <a:off x="7058526" y="1483570"/>
            <a:ext cx="1989219" cy="2374232"/>
          </a:xfrm>
          <a:prstGeom prst="ellipse">
            <a:avLst/>
          </a:prstGeom>
          <a:noFill/>
          <a:ln w="57150">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2911C8F-7CEA-E1D6-5CD9-CEB5930E218D}"/>
              </a:ext>
            </a:extLst>
          </p:cNvPr>
          <p:cNvSpPr txBox="1"/>
          <p:nvPr/>
        </p:nvSpPr>
        <p:spPr>
          <a:xfrm>
            <a:off x="9304421" y="4371980"/>
            <a:ext cx="2598820" cy="1200329"/>
          </a:xfrm>
          <a:prstGeom prst="rect">
            <a:avLst/>
          </a:prstGeom>
          <a:noFill/>
        </p:spPr>
        <p:txBody>
          <a:bodyPr wrap="square" rtlCol="0">
            <a:spAutoFit/>
          </a:bodyPr>
          <a:lstStyle/>
          <a:p>
            <a:pPr algn="ctr"/>
            <a:r>
              <a:rPr lang="en-US" sz="2400" dirty="0">
                <a:solidFill>
                  <a:srgbClr val="0000FF"/>
                </a:solidFill>
              </a:rPr>
              <a:t>See slide </a:t>
            </a:r>
            <a:r>
              <a:rPr lang="en-US" sz="2400" b="1" dirty="0">
                <a:solidFill>
                  <a:srgbClr val="0000FF"/>
                </a:solidFill>
              </a:rPr>
              <a:t>INTERPRETING THE BAND PLAN</a:t>
            </a:r>
          </a:p>
        </p:txBody>
      </p:sp>
      <p:cxnSp>
        <p:nvCxnSpPr>
          <p:cNvPr id="9" name="Straight Arrow Connector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B5253EE-0A3F-2639-EB32-B19E8A4C4FB5}"/>
              </a:ext>
            </a:extLst>
          </p:cNvPr>
          <p:cNvCxnSpPr>
            <a:stCxn id="7" idx="0"/>
          </p:cNvCxnSpPr>
          <p:nvPr/>
        </p:nvCxnSpPr>
        <p:spPr>
          <a:xfrm flipH="1" flipV="1">
            <a:off x="8919411" y="2983832"/>
            <a:ext cx="1684420" cy="1388148"/>
          </a:xfrm>
          <a:prstGeom prst="straightConnector1">
            <a:avLst/>
          </a:prstGeom>
          <a:ln w="5715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76A4727-BFB2-CB55-DADA-3765D08B63D7}"/>
              </a:ext>
            </a:extLst>
          </p:cNvPr>
          <p:cNvCxnSpPr>
            <a:cxnSpLocks/>
          </p:cNvCxnSpPr>
          <p:nvPr/>
        </p:nvCxnSpPr>
        <p:spPr>
          <a:xfrm flipH="1" flipV="1">
            <a:off x="4523871" y="2361623"/>
            <a:ext cx="4924929" cy="2610521"/>
          </a:xfrm>
          <a:prstGeom prst="straightConnector1">
            <a:avLst/>
          </a:prstGeom>
          <a:ln w="5715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4406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purpose of the color code used on DMR repeater systems?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Must match the repeater color code for access</a:t>
            </a:r>
          </a:p>
          <a:p>
            <a:pPr marL="514350" indent="-514350">
              <a:buFont typeface="+mj-lt"/>
              <a:buAutoNum type="alphaUcPeriod"/>
            </a:pPr>
            <a:r>
              <a:rPr lang="en-US" dirty="0"/>
              <a:t>Defines the frequency pair to use</a:t>
            </a:r>
          </a:p>
          <a:p>
            <a:pPr marL="514350" indent="-514350">
              <a:buFont typeface="+mj-lt"/>
              <a:buAutoNum type="alphaUcPeriod"/>
            </a:pPr>
            <a:r>
              <a:rPr lang="en-US" dirty="0"/>
              <a:t>Identifies the codec used</a:t>
            </a:r>
          </a:p>
          <a:p>
            <a:pPr marL="514350" indent="-514350">
              <a:buFont typeface="+mj-lt"/>
              <a:buAutoNum type="alphaUcPeriod"/>
            </a:pPr>
            <a:r>
              <a:rPr lang="en-US" dirty="0"/>
              <a:t>Defines the minimum signal level required for access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T2B12 A 6-13</a:t>
            </a:r>
          </a:p>
        </p:txBody>
      </p:sp>
      <p:sp>
        <p:nvSpPr>
          <p:cNvPr id="5" name="Rectangle 4"/>
          <p:cNvSpPr/>
          <p:nvPr/>
        </p:nvSpPr>
        <p:spPr>
          <a:xfrm>
            <a:off x="392375" y="2260269"/>
            <a:ext cx="744198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5792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function is performed with a transceiver and a digital mode hot spot?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Communication using digital voice or data systems via the internet</a:t>
            </a:r>
          </a:p>
          <a:p>
            <a:pPr marL="514350" indent="-514350">
              <a:buFont typeface="+mj-lt"/>
              <a:buAutoNum type="alphaUcPeriod"/>
            </a:pPr>
            <a:r>
              <a:rPr lang="en-US" dirty="0"/>
              <a:t>FT8 digital communications via AFSK</a:t>
            </a:r>
          </a:p>
          <a:p>
            <a:pPr marL="514350" indent="-514350">
              <a:buFont typeface="+mj-lt"/>
              <a:buAutoNum type="alphaUcPeriod"/>
            </a:pPr>
            <a:r>
              <a:rPr lang="en-US" dirty="0"/>
              <a:t>RTTY encoding and decoding without a computer</a:t>
            </a:r>
          </a:p>
          <a:p>
            <a:pPr marL="514350" indent="-514350">
              <a:buFont typeface="+mj-lt"/>
              <a:buAutoNum type="alphaUcPeriod"/>
            </a:pPr>
            <a:r>
              <a:rPr lang="en-US" dirty="0"/>
              <a:t>High-speed digital communications for meteor scatter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T4A10 A 6-13</a:t>
            </a:r>
          </a:p>
        </p:txBody>
      </p:sp>
      <p:sp>
        <p:nvSpPr>
          <p:cNvPr id="5" name="Rectangle 4"/>
          <p:cNvSpPr/>
          <p:nvPr/>
        </p:nvSpPr>
        <p:spPr>
          <a:xfrm>
            <a:off x="392375" y="2251324"/>
            <a:ext cx="1025019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440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does a DMR “code plug” contain?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Your call sign in CW for automatic identification</a:t>
            </a:r>
          </a:p>
          <a:p>
            <a:pPr marL="514350" indent="-514350">
              <a:buFont typeface="+mj-lt"/>
              <a:buAutoNum type="alphaUcPeriod"/>
            </a:pPr>
            <a:r>
              <a:rPr lang="en-US" dirty="0"/>
              <a:t>Access information for repeaters and talkgroups</a:t>
            </a:r>
          </a:p>
          <a:p>
            <a:pPr marL="514350" indent="-514350">
              <a:buFont typeface="+mj-lt"/>
              <a:buAutoNum type="alphaUcPeriod"/>
            </a:pPr>
            <a:r>
              <a:rPr lang="en-US" dirty="0"/>
              <a:t>The codec for digitizing audio</a:t>
            </a:r>
          </a:p>
          <a:p>
            <a:pPr marL="514350" indent="-514350">
              <a:buFont typeface="+mj-lt"/>
              <a:buAutoNum type="alphaUcPeriod"/>
            </a:pPr>
            <a:r>
              <a:rPr lang="en-US" dirty="0"/>
              <a:t>The DMR software version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T4B07 B 6-13</a:t>
            </a:r>
          </a:p>
        </p:txBody>
      </p:sp>
      <p:sp>
        <p:nvSpPr>
          <p:cNvPr id="5" name="Rectangle 4"/>
          <p:cNvSpPr/>
          <p:nvPr/>
        </p:nvSpPr>
        <p:spPr>
          <a:xfrm>
            <a:off x="392374" y="2770090"/>
            <a:ext cx="761190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2480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is a specific group of stations selected on a digital voice transceiver?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By retrieving the frequencies from transceiver memory</a:t>
            </a:r>
          </a:p>
          <a:p>
            <a:pPr marL="514350" indent="-514350">
              <a:buFont typeface="+mj-lt"/>
              <a:buAutoNum type="alphaUcPeriod"/>
            </a:pPr>
            <a:r>
              <a:rPr lang="en-US" dirty="0"/>
              <a:t>By enabling the group’s CTCSS tone</a:t>
            </a:r>
          </a:p>
          <a:p>
            <a:pPr marL="514350" indent="-514350">
              <a:buFont typeface="+mj-lt"/>
              <a:buAutoNum type="alphaUcPeriod"/>
            </a:pPr>
            <a:r>
              <a:rPr lang="en-US" dirty="0"/>
              <a:t>By entering the group’s identification code</a:t>
            </a:r>
          </a:p>
          <a:p>
            <a:pPr marL="514350" indent="-514350">
              <a:buFont typeface="+mj-lt"/>
              <a:buAutoNum type="alphaUcPeriod"/>
            </a:pPr>
            <a:r>
              <a:rPr lang="en-US" dirty="0"/>
              <a:t>By activating automatic identification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T4B09 C 6-13</a:t>
            </a:r>
          </a:p>
        </p:txBody>
      </p:sp>
      <p:sp>
        <p:nvSpPr>
          <p:cNvPr id="5" name="Rectangle 4"/>
          <p:cNvSpPr/>
          <p:nvPr/>
        </p:nvSpPr>
        <p:spPr>
          <a:xfrm>
            <a:off x="392374" y="3288856"/>
            <a:ext cx="682489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7617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must be programmed into a D-STAR digital transceiver before transmitting?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Your call sign</a:t>
            </a:r>
          </a:p>
          <a:p>
            <a:pPr marL="514350" indent="-514350">
              <a:buFont typeface="+mj-lt"/>
              <a:buAutoNum type="alphaUcPeriod"/>
            </a:pPr>
            <a:r>
              <a:rPr lang="en-US" dirty="0"/>
              <a:t>Your output power</a:t>
            </a:r>
          </a:p>
          <a:p>
            <a:pPr marL="514350" indent="-514350">
              <a:buFont typeface="+mj-lt"/>
              <a:buAutoNum type="alphaUcPeriod"/>
            </a:pPr>
            <a:r>
              <a:rPr lang="en-US" dirty="0"/>
              <a:t>The codec type being used</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T4B11 A 6-13</a:t>
            </a:r>
          </a:p>
        </p:txBody>
      </p:sp>
      <p:sp>
        <p:nvSpPr>
          <p:cNvPr id="5" name="Rectangle 4"/>
          <p:cNvSpPr/>
          <p:nvPr/>
        </p:nvSpPr>
        <p:spPr>
          <a:xfrm>
            <a:off x="392374" y="2278157"/>
            <a:ext cx="256786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62011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is over the air access to IRLP nodes accomplished?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By obtaining a password that is sent via voice to the node</a:t>
            </a:r>
          </a:p>
          <a:p>
            <a:pPr marL="514350" indent="-514350">
              <a:buFont typeface="+mj-lt"/>
              <a:buAutoNum type="alphaUcPeriod"/>
            </a:pPr>
            <a:r>
              <a:rPr lang="en-US" dirty="0"/>
              <a:t>By using DTMF signals</a:t>
            </a:r>
          </a:p>
          <a:p>
            <a:pPr marL="514350" indent="-514350">
              <a:buFont typeface="+mj-lt"/>
              <a:buAutoNum type="alphaUcPeriod"/>
            </a:pPr>
            <a:r>
              <a:rPr lang="en-US" dirty="0"/>
              <a:t>By entering the proper internet password</a:t>
            </a:r>
          </a:p>
          <a:p>
            <a:pPr marL="514350" indent="-514350">
              <a:buFont typeface="+mj-lt"/>
              <a:buAutoNum type="alphaUcPeriod"/>
            </a:pPr>
            <a:r>
              <a:rPr lang="en-US" dirty="0"/>
              <a:t>By using CTCSS tone codes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T8C06 B 6-13</a:t>
            </a:r>
          </a:p>
        </p:txBody>
      </p:sp>
      <p:sp>
        <p:nvSpPr>
          <p:cNvPr id="5" name="Rectangle 4"/>
          <p:cNvSpPr/>
          <p:nvPr/>
        </p:nvSpPr>
        <p:spPr>
          <a:xfrm>
            <a:off x="392374" y="2779035"/>
            <a:ext cx="384676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255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Voice Over Internet Protocol (VoIP)?</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set of rules specifying how to identify your station when linked over the internet to another station</a:t>
            </a:r>
          </a:p>
          <a:p>
            <a:pPr marL="514350" indent="-514350">
              <a:buFont typeface="+mj-lt"/>
              <a:buAutoNum type="alphaUcPeriod"/>
            </a:pPr>
            <a:r>
              <a:rPr lang="en-US" dirty="0"/>
              <a:t>A technique employed to “spot” DX stations via the internet</a:t>
            </a:r>
          </a:p>
          <a:p>
            <a:pPr marL="514350" indent="-514350">
              <a:buFont typeface="+mj-lt"/>
              <a:buAutoNum type="alphaUcPeriod"/>
            </a:pPr>
            <a:r>
              <a:rPr lang="en-US" dirty="0"/>
              <a:t>A technique for measuring the modulation quality of a transmitter using remote sites monitored via the internet</a:t>
            </a:r>
          </a:p>
          <a:p>
            <a:pPr marL="514350" indent="-514350">
              <a:buFont typeface="+mj-lt"/>
              <a:buAutoNum type="alphaUcPeriod"/>
            </a:pPr>
            <a:r>
              <a:rPr lang="en-US" dirty="0"/>
              <a:t>A method of delivering voice communications over the internet using digital techniques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T8C07 D 6-13</a:t>
            </a:r>
          </a:p>
        </p:txBody>
      </p:sp>
      <p:sp>
        <p:nvSpPr>
          <p:cNvPr id="5" name="Rectangle 4"/>
          <p:cNvSpPr/>
          <p:nvPr/>
        </p:nvSpPr>
        <p:spPr>
          <a:xfrm>
            <a:off x="392375" y="4594716"/>
            <a:ext cx="10688416" cy="807607"/>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23080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Internet Radio Linking Project (IRLP)?</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technique to connect amateur radio systems, such as repeaters, via the internet using Voice Over Internet Protocol (VoIP)</a:t>
            </a:r>
          </a:p>
          <a:p>
            <a:pPr marL="514350" indent="-514350">
              <a:buFont typeface="+mj-lt"/>
              <a:buAutoNum type="alphaUcPeriod"/>
            </a:pPr>
            <a:r>
              <a:rPr lang="en-US" dirty="0"/>
              <a:t>A system for providing access to websites via amateur radio</a:t>
            </a:r>
          </a:p>
          <a:p>
            <a:pPr marL="514350" indent="-514350">
              <a:buFont typeface="+mj-lt"/>
              <a:buAutoNum type="alphaUcPeriod"/>
            </a:pPr>
            <a:r>
              <a:rPr lang="en-US" dirty="0"/>
              <a:t>A system for informing amateurs in real time of the frequency of active DX stations</a:t>
            </a:r>
          </a:p>
          <a:p>
            <a:pPr marL="514350" indent="-514350">
              <a:buFont typeface="+mj-lt"/>
              <a:buAutoNum type="alphaUcPeriod"/>
            </a:pPr>
            <a:r>
              <a:rPr lang="en-US" dirty="0"/>
              <a:t>A technique for measuring signal strength of an amateur transmitter via the internet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T8C08 A 6-13</a:t>
            </a:r>
          </a:p>
        </p:txBody>
      </p:sp>
      <p:sp>
        <p:nvSpPr>
          <p:cNvPr id="5" name="Rectangle 4"/>
          <p:cNvSpPr/>
          <p:nvPr/>
        </p:nvSpPr>
        <p:spPr>
          <a:xfrm>
            <a:off x="392374" y="2296045"/>
            <a:ext cx="10670529" cy="79866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1022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240633"/>
            <a:ext cx="10965873" cy="1695828"/>
          </a:xfrm>
        </p:spPr>
        <p:txBody>
          <a:bodyPr>
            <a:normAutofit/>
          </a:bodyPr>
          <a:lstStyle/>
          <a:p>
            <a:r>
              <a:rPr lang="en-US" sz="3400" b="1" dirty="0"/>
              <a:t>Which of the following protocols enables an amateur station to transmit through a repeater without using a radio to initiate the transmission?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nl-NL" dirty="0"/>
              <a:t>IRLP</a:t>
            </a:r>
          </a:p>
          <a:p>
            <a:pPr marL="514350" indent="-514350">
              <a:buFont typeface="+mj-lt"/>
              <a:buAutoNum type="alphaUcPeriod"/>
            </a:pPr>
            <a:r>
              <a:rPr lang="nl-NL" dirty="0"/>
              <a:t>D-STAR</a:t>
            </a:r>
          </a:p>
          <a:p>
            <a:pPr marL="514350" indent="-514350">
              <a:buFont typeface="+mj-lt"/>
              <a:buAutoNum type="alphaUcPeriod"/>
            </a:pPr>
            <a:r>
              <a:rPr lang="nl-NL" dirty="0"/>
              <a:t>DMR</a:t>
            </a:r>
          </a:p>
          <a:p>
            <a:pPr marL="514350" indent="-514350">
              <a:buFont typeface="+mj-lt"/>
              <a:buAutoNum type="alphaUcPeriod"/>
            </a:pPr>
            <a:r>
              <a:rPr lang="nl-NL" dirty="0"/>
              <a:t>EchoLink</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T8C09 D 6-13</a:t>
            </a:r>
          </a:p>
        </p:txBody>
      </p:sp>
      <p:sp>
        <p:nvSpPr>
          <p:cNvPr id="5" name="Rectangle 4"/>
          <p:cNvSpPr/>
          <p:nvPr/>
        </p:nvSpPr>
        <p:spPr>
          <a:xfrm>
            <a:off x="392375" y="3816567"/>
            <a:ext cx="20079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3035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required before using the EchoLink system?</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Complete the required EchoLink training</a:t>
            </a:r>
          </a:p>
          <a:p>
            <a:pPr marL="514350" indent="-514350">
              <a:buFont typeface="+mj-lt"/>
              <a:buAutoNum type="alphaUcPeriod"/>
            </a:pPr>
            <a:r>
              <a:rPr lang="en-US" dirty="0"/>
              <a:t>Purchase a license to use the EchoLink software</a:t>
            </a:r>
          </a:p>
          <a:p>
            <a:pPr marL="514350" indent="-514350">
              <a:buFont typeface="+mj-lt"/>
              <a:buAutoNum type="alphaUcPeriod"/>
            </a:pPr>
            <a:r>
              <a:rPr lang="en-US" dirty="0"/>
              <a:t>Register your call sign and provide proof of license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T8C10 C 6-13</a:t>
            </a:r>
          </a:p>
        </p:txBody>
      </p:sp>
      <p:sp>
        <p:nvSpPr>
          <p:cNvPr id="5" name="Rectangle 4"/>
          <p:cNvSpPr/>
          <p:nvPr/>
        </p:nvSpPr>
        <p:spPr>
          <a:xfrm>
            <a:off x="392375" y="3297800"/>
            <a:ext cx="795175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039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DDEDD78-D851-F0A8-B9AB-7E8415F5086C}"/>
              </a:ext>
            </a:extLst>
          </p:cNvPr>
          <p:cNvSpPr>
            <a:spLocks noGrp="1"/>
          </p:cNvSpPr>
          <p:nvPr>
            <p:ph type="title"/>
          </p:nvPr>
        </p:nvSpPr>
        <p:spPr>
          <a:xfrm>
            <a:off x="0" y="0"/>
            <a:ext cx="10515600" cy="1325563"/>
          </a:xfrm>
        </p:spPr>
        <p:txBody>
          <a:bodyPr/>
          <a:lstStyle/>
          <a:p>
            <a:r>
              <a:rPr lang="en-US" dirty="0"/>
              <a:t>Interpreting the Band Plan</a:t>
            </a:r>
          </a:p>
        </p:txBody>
      </p:sp>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BE7C87A-F5BD-3D33-607C-FDFCE079DC23}"/>
              </a:ext>
            </a:extLst>
          </p:cNvPr>
          <p:cNvPicPr>
            <a:picLocks noChangeAspect="1"/>
          </p:cNvPicPr>
          <p:nvPr/>
        </p:nvPicPr>
        <p:blipFill>
          <a:blip r:embed="rId2"/>
          <a:stretch>
            <a:fillRect/>
          </a:stretch>
        </p:blipFill>
        <p:spPr>
          <a:xfrm>
            <a:off x="276685" y="1972301"/>
            <a:ext cx="5970233" cy="3401803"/>
          </a:xfrm>
          <a:prstGeom prst="rect">
            <a:avLst/>
          </a:prstGeom>
          <a:ln>
            <a:solidFill>
              <a:schemeClr val="tx1"/>
            </a:solidFill>
          </a:ln>
        </p:spPr>
      </p:pic>
      <p:pic>
        <p:nvPicPr>
          <p:cNvPr id="6" name="Picture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8D1B078-9F25-F9D8-0C4C-C0D579E831AC}"/>
              </a:ext>
            </a:extLst>
          </p:cNvPr>
          <p:cNvPicPr>
            <a:picLocks noChangeAspect="1"/>
          </p:cNvPicPr>
          <p:nvPr/>
        </p:nvPicPr>
        <p:blipFill>
          <a:blip r:embed="rId3"/>
          <a:stretch>
            <a:fillRect/>
          </a:stretch>
        </p:blipFill>
        <p:spPr>
          <a:xfrm>
            <a:off x="7045682" y="1325563"/>
            <a:ext cx="3558150" cy="2910058"/>
          </a:xfrm>
          <a:prstGeom prst="rect">
            <a:avLst/>
          </a:prstGeom>
          <a:ln>
            <a:solidFill>
              <a:schemeClr val="tx1"/>
            </a:solidFill>
          </a:ln>
        </p:spPr>
      </p:pic>
      <p:pic>
        <p:nvPicPr>
          <p:cNvPr id="8" name="Picture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5B1F59F-39FD-23C5-CBC9-BE574AA8E44C}"/>
              </a:ext>
            </a:extLst>
          </p:cNvPr>
          <p:cNvPicPr>
            <a:picLocks noChangeAspect="1"/>
          </p:cNvPicPr>
          <p:nvPr/>
        </p:nvPicPr>
        <p:blipFill>
          <a:blip r:embed="rId4"/>
          <a:stretch>
            <a:fillRect/>
          </a:stretch>
        </p:blipFill>
        <p:spPr>
          <a:xfrm>
            <a:off x="7045682" y="4719261"/>
            <a:ext cx="2590800" cy="1935822"/>
          </a:xfrm>
          <a:prstGeom prst="rect">
            <a:avLst/>
          </a:prstGeom>
          <a:ln>
            <a:solidFill>
              <a:schemeClr val="tx1"/>
            </a:solidFill>
          </a:ln>
        </p:spPr>
      </p:pic>
      <p:sp>
        <p:nvSpPr>
          <p:cNvPr id="9" name="TextBox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CBBF1A4-BAEA-47CE-07CE-74CB0BA322E0}"/>
              </a:ext>
            </a:extLst>
          </p:cNvPr>
          <p:cNvSpPr txBox="1"/>
          <p:nvPr/>
        </p:nvSpPr>
        <p:spPr>
          <a:xfrm>
            <a:off x="1588168" y="1449157"/>
            <a:ext cx="3962400" cy="461665"/>
          </a:xfrm>
          <a:prstGeom prst="rect">
            <a:avLst/>
          </a:prstGeom>
          <a:noFill/>
        </p:spPr>
        <p:txBody>
          <a:bodyPr wrap="square" rtlCol="0">
            <a:spAutoFit/>
          </a:bodyPr>
          <a:lstStyle/>
          <a:p>
            <a:r>
              <a:rPr lang="en-US" sz="2400" dirty="0">
                <a:solidFill>
                  <a:srgbClr val="0000FF"/>
                </a:solidFill>
              </a:rPr>
              <a:t>Band (frequency)</a:t>
            </a:r>
          </a:p>
        </p:txBody>
      </p:sp>
      <p:sp>
        <p:nvSpPr>
          <p:cNvPr id="10" name="TextBox 9">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981B4F-1516-9BF4-865A-3BFB1132E56E}"/>
              </a:ext>
            </a:extLst>
          </p:cNvPr>
          <p:cNvSpPr txBox="1"/>
          <p:nvPr/>
        </p:nvSpPr>
        <p:spPr>
          <a:xfrm>
            <a:off x="10645653" y="1972301"/>
            <a:ext cx="1546347" cy="461665"/>
          </a:xfrm>
          <a:prstGeom prst="rect">
            <a:avLst/>
          </a:prstGeom>
          <a:noFill/>
        </p:spPr>
        <p:txBody>
          <a:bodyPr wrap="square" rtlCol="0">
            <a:spAutoFit/>
          </a:bodyPr>
          <a:lstStyle/>
          <a:p>
            <a:r>
              <a:rPr lang="en-US" sz="2400" dirty="0">
                <a:solidFill>
                  <a:srgbClr val="0000FF"/>
                </a:solidFill>
              </a:rPr>
              <a:t>Use(s)</a:t>
            </a:r>
          </a:p>
        </p:txBody>
      </p:sp>
      <p:sp>
        <p:nvSpPr>
          <p:cNvPr id="11" name="TextBox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EB70BCA-7BF7-9326-BB02-49878718BCD8}"/>
              </a:ext>
            </a:extLst>
          </p:cNvPr>
          <p:cNvSpPr txBox="1"/>
          <p:nvPr/>
        </p:nvSpPr>
        <p:spPr>
          <a:xfrm>
            <a:off x="9830658" y="5301604"/>
            <a:ext cx="1815910" cy="830997"/>
          </a:xfrm>
          <a:prstGeom prst="rect">
            <a:avLst/>
          </a:prstGeom>
          <a:noFill/>
        </p:spPr>
        <p:txBody>
          <a:bodyPr wrap="square" rtlCol="0">
            <a:spAutoFit/>
          </a:bodyPr>
          <a:lstStyle/>
          <a:p>
            <a:pPr algn="ctr"/>
            <a:r>
              <a:rPr lang="en-US" sz="2400" dirty="0">
                <a:solidFill>
                  <a:srgbClr val="0000FF"/>
                </a:solidFill>
              </a:rPr>
              <a:t>License privilege(s)</a:t>
            </a:r>
          </a:p>
        </p:txBody>
      </p:sp>
      <p:cxnSp>
        <p:nvCxnSpPr>
          <p:cNvPr id="13" name="Straight Arrow Connector 1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24EC112-17F0-1875-C35F-4799DC03BB65}"/>
              </a:ext>
            </a:extLst>
          </p:cNvPr>
          <p:cNvCxnSpPr/>
          <p:nvPr/>
        </p:nvCxnSpPr>
        <p:spPr>
          <a:xfrm flipH="1">
            <a:off x="4251158" y="1972301"/>
            <a:ext cx="3015916" cy="1456699"/>
          </a:xfrm>
          <a:prstGeom prst="straightConnector1">
            <a:avLst/>
          </a:prstGeom>
          <a:ln w="57150">
            <a:solidFill>
              <a:srgbClr val="00FF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2908C6D-DFBD-DDB3-27B1-29D4FB336B90}"/>
              </a:ext>
            </a:extLst>
          </p:cNvPr>
          <p:cNvCxnSpPr/>
          <p:nvPr/>
        </p:nvCxnSpPr>
        <p:spPr>
          <a:xfrm flipH="1" flipV="1">
            <a:off x="5406189" y="3561347"/>
            <a:ext cx="1639493" cy="1347537"/>
          </a:xfrm>
          <a:prstGeom prst="straightConnector1">
            <a:avLst/>
          </a:prstGeom>
          <a:ln w="57150">
            <a:solidFill>
              <a:srgbClr val="00FF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3F75D26-FFCA-BCB0-174B-EF2141EE6133}"/>
              </a:ext>
            </a:extLst>
          </p:cNvPr>
          <p:cNvSpPr txBox="1"/>
          <p:nvPr/>
        </p:nvSpPr>
        <p:spPr>
          <a:xfrm>
            <a:off x="0" y="5414533"/>
            <a:ext cx="6593304" cy="954107"/>
          </a:xfrm>
          <a:prstGeom prst="rect">
            <a:avLst/>
          </a:prstGeom>
          <a:noFill/>
        </p:spPr>
        <p:txBody>
          <a:bodyPr wrap="square" rtlCol="0">
            <a:spAutoFit/>
          </a:bodyPr>
          <a:lstStyle/>
          <a:p>
            <a:pPr algn="ctr"/>
            <a:r>
              <a:rPr lang="en-US" sz="2800" b="1" i="1" dirty="0">
                <a:solidFill>
                  <a:srgbClr val="DA3427"/>
                </a:solidFill>
              </a:rPr>
              <a:t>An EXTRA may use the 40 meter band for phone or image from 7.125 to 7.300 MHz.</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13071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1"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1"/>
      <p:bldP spid="16" grpId="0"/>
    </p:bld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Talkgroup on a DMR repeater?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group of operators sharing common interests</a:t>
            </a:r>
          </a:p>
          <a:p>
            <a:pPr marL="514350" indent="-514350">
              <a:buFont typeface="+mj-lt"/>
              <a:buAutoNum type="alphaUcPeriod"/>
            </a:pPr>
            <a:r>
              <a:rPr lang="en-US" dirty="0"/>
              <a:t>A way for groups of users to share a channel at different times without hearing other users on the channel</a:t>
            </a:r>
          </a:p>
          <a:p>
            <a:pPr marL="514350" indent="-514350">
              <a:buFont typeface="+mj-lt"/>
              <a:buAutoNum type="alphaUcPeriod"/>
            </a:pPr>
            <a:r>
              <a:rPr lang="en-US" dirty="0"/>
              <a:t>A protocol that increases the signal-to-noise ratio when multiple repeaters are linked together</a:t>
            </a:r>
          </a:p>
          <a:p>
            <a:pPr marL="514350" indent="-514350">
              <a:buFont typeface="+mj-lt"/>
              <a:buAutoNum type="alphaUcPeriod"/>
            </a:pPr>
            <a:r>
              <a:rPr lang="en-US" dirty="0"/>
              <a:t>A net that meets at a specified time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T8D02 B 6-14</a:t>
            </a:r>
          </a:p>
        </p:txBody>
      </p:sp>
      <p:sp>
        <p:nvSpPr>
          <p:cNvPr id="5" name="Rectangle 4"/>
          <p:cNvSpPr/>
          <p:nvPr/>
        </p:nvSpPr>
        <p:spPr>
          <a:xfrm>
            <a:off x="392375" y="2805867"/>
            <a:ext cx="10867282" cy="816551"/>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9046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describes DMR?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technique for time-multiplexing two digital voice signals on a single 12.5 kHz repeater channel</a:t>
            </a:r>
          </a:p>
          <a:p>
            <a:pPr marL="514350" indent="-514350">
              <a:buFont typeface="+mj-lt"/>
              <a:buAutoNum type="alphaUcPeriod"/>
            </a:pPr>
            <a:r>
              <a:rPr lang="en-US" dirty="0"/>
              <a:t>An automatic position tracking mode for FM mobiles communicating through repeaters</a:t>
            </a:r>
          </a:p>
          <a:p>
            <a:pPr marL="514350" indent="-514350">
              <a:buFont typeface="+mj-lt"/>
              <a:buAutoNum type="alphaUcPeriod"/>
            </a:pPr>
            <a:r>
              <a:rPr lang="en-US" dirty="0"/>
              <a:t>An automatic computer logging technique for hands-off logging when communicating while operating a vehicle</a:t>
            </a:r>
          </a:p>
          <a:p>
            <a:pPr marL="514350" indent="-514350">
              <a:buFont typeface="+mj-lt"/>
              <a:buAutoNum type="alphaUcPeriod"/>
            </a:pPr>
            <a:r>
              <a:rPr lang="en-US" dirty="0"/>
              <a:t>A digital technique for transmitting on two repeater inputs simultaneously for automatic error correction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T8D07 A 6-14</a:t>
            </a:r>
          </a:p>
        </p:txBody>
      </p:sp>
      <p:sp>
        <p:nvSpPr>
          <p:cNvPr id="5" name="Rectangle 4"/>
          <p:cNvSpPr/>
          <p:nvPr/>
        </p:nvSpPr>
        <p:spPr>
          <a:xfrm>
            <a:off x="392375" y="2296045"/>
            <a:ext cx="10679472" cy="798664"/>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904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does the term “traffic” refer to in net operation?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Messages exchanged by net stations</a:t>
            </a:r>
          </a:p>
          <a:p>
            <a:pPr marL="514350" indent="-514350">
              <a:buFont typeface="+mj-lt"/>
              <a:buAutoNum type="alphaUcPeriod"/>
            </a:pPr>
            <a:r>
              <a:rPr lang="en-US" dirty="0"/>
              <a:t>The number of stations checking in and out of a net</a:t>
            </a:r>
          </a:p>
          <a:p>
            <a:pPr marL="514350" indent="-514350">
              <a:buFont typeface="+mj-lt"/>
              <a:buAutoNum type="alphaUcPeriod"/>
            </a:pPr>
            <a:r>
              <a:rPr lang="en-US" dirty="0"/>
              <a:t>Operation by mobile or portable stations</a:t>
            </a:r>
          </a:p>
          <a:p>
            <a:pPr marL="514350" indent="-514350">
              <a:buFont typeface="+mj-lt"/>
              <a:buAutoNum type="alphaUcPeriod"/>
            </a:pPr>
            <a:r>
              <a:rPr lang="en-US" dirty="0"/>
              <a:t>Requests to activate the net by a served agency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T2C05 A 6-16</a:t>
            </a:r>
          </a:p>
        </p:txBody>
      </p:sp>
      <p:sp>
        <p:nvSpPr>
          <p:cNvPr id="5" name="Rectangle 4"/>
          <p:cNvSpPr/>
          <p:nvPr/>
        </p:nvSpPr>
        <p:spPr>
          <a:xfrm>
            <a:off x="392375" y="2278157"/>
            <a:ext cx="593056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2761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standard practice when you participate in a net?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When first responding to the net control station, transmit your call sign, name, and address as in the FCC database</a:t>
            </a:r>
          </a:p>
          <a:p>
            <a:pPr marL="514350" indent="-514350">
              <a:buFont typeface="+mj-lt"/>
              <a:buAutoNum type="alphaUcPeriod"/>
            </a:pPr>
            <a:r>
              <a:rPr lang="en-US" dirty="0"/>
              <a:t>Record the time of each of your transmissions</a:t>
            </a:r>
          </a:p>
          <a:p>
            <a:pPr marL="514350" indent="-514350">
              <a:buFont typeface="+mj-lt"/>
              <a:buAutoNum type="alphaUcPeriod"/>
            </a:pPr>
            <a:r>
              <a:rPr lang="en-US" dirty="0"/>
              <a:t>Unless you are reporting an emergency, transmit only when directed by the net control station</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T2C07 C 6-16</a:t>
            </a:r>
          </a:p>
        </p:txBody>
      </p:sp>
      <p:sp>
        <p:nvSpPr>
          <p:cNvPr id="5" name="Rectangle 4"/>
          <p:cNvSpPr/>
          <p:nvPr/>
        </p:nvSpPr>
        <p:spPr>
          <a:xfrm>
            <a:off x="392374" y="3709238"/>
            <a:ext cx="10563209" cy="816549"/>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0539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are typical duties of a Net Control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Choose the regular net meeting time and frequency</a:t>
            </a:r>
          </a:p>
          <a:p>
            <a:pPr marL="514350" indent="-514350">
              <a:buFont typeface="+mj-lt"/>
              <a:buAutoNum type="alphaUcPeriod"/>
            </a:pPr>
            <a:r>
              <a:rPr lang="en-US" dirty="0"/>
              <a:t>Ensure that all stations checking into the net are properly licensed for operation on the net frequency</a:t>
            </a:r>
          </a:p>
          <a:p>
            <a:pPr marL="514350" indent="-514350">
              <a:buFont typeface="+mj-lt"/>
              <a:buAutoNum type="alphaUcPeriod"/>
            </a:pPr>
            <a:r>
              <a:rPr lang="en-US" dirty="0"/>
              <a:t>Call the net to order and direct communications between stations checking in</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T2C02 C 6-16</a:t>
            </a:r>
          </a:p>
        </p:txBody>
      </p:sp>
      <p:sp>
        <p:nvSpPr>
          <p:cNvPr id="5" name="Rectangle 4"/>
          <p:cNvSpPr/>
          <p:nvPr/>
        </p:nvSpPr>
        <p:spPr>
          <a:xfrm>
            <a:off x="392374" y="3709238"/>
            <a:ext cx="10268079" cy="816549"/>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679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technique is used to ensure that voice messages containing unusual words are received correctly?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Send the words by voice and Morse code</a:t>
            </a:r>
          </a:p>
          <a:p>
            <a:pPr marL="514350" indent="-514350">
              <a:buFont typeface="+mj-lt"/>
              <a:buAutoNum type="alphaUcPeriod"/>
            </a:pPr>
            <a:r>
              <a:rPr lang="en-US" dirty="0"/>
              <a:t>Speak very loudly into the microphone</a:t>
            </a:r>
          </a:p>
          <a:p>
            <a:pPr marL="514350" indent="-514350">
              <a:buFont typeface="+mj-lt"/>
              <a:buAutoNum type="alphaUcPeriod"/>
            </a:pPr>
            <a:r>
              <a:rPr lang="en-US" dirty="0"/>
              <a:t>Spell the words using a standard phonetic alphabet</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T2C03 C 6-17</a:t>
            </a:r>
          </a:p>
        </p:txBody>
      </p:sp>
      <p:sp>
        <p:nvSpPr>
          <p:cNvPr id="5" name="Rectangle 4"/>
          <p:cNvSpPr/>
          <p:nvPr/>
        </p:nvSpPr>
        <p:spPr>
          <a:xfrm>
            <a:off x="392374" y="3306745"/>
            <a:ext cx="8130623"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64895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 characteristic of good traffic handling?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Passing messages exactly as received</a:t>
            </a:r>
          </a:p>
          <a:p>
            <a:pPr marL="514350" indent="-514350">
              <a:buFont typeface="+mj-lt"/>
              <a:buAutoNum type="alphaUcPeriod"/>
            </a:pPr>
            <a:r>
              <a:rPr lang="en-US" dirty="0"/>
              <a:t>Making decisions as to whether messages are worthy of relay or delivery</a:t>
            </a:r>
          </a:p>
          <a:p>
            <a:pPr marL="514350" indent="-514350">
              <a:buFont typeface="+mj-lt"/>
              <a:buAutoNum type="alphaUcPeriod"/>
            </a:pPr>
            <a:r>
              <a:rPr lang="en-US" dirty="0"/>
              <a:t>Ensuring that any newsworthy messages are relayed to the news media</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T2C08 A 6-17</a:t>
            </a:r>
          </a:p>
        </p:txBody>
      </p:sp>
      <p:sp>
        <p:nvSpPr>
          <p:cNvPr id="5" name="Rectangle 4"/>
          <p:cNvSpPr/>
          <p:nvPr/>
        </p:nvSpPr>
        <p:spPr>
          <a:xfrm>
            <a:off x="392374" y="2278157"/>
            <a:ext cx="600210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3787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information is contained in the preamble of a formal traffic message?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email address of the originating station</a:t>
            </a:r>
          </a:p>
          <a:p>
            <a:pPr marL="514350" indent="-514350">
              <a:buFont typeface="+mj-lt"/>
              <a:buAutoNum type="alphaUcPeriod"/>
            </a:pPr>
            <a:r>
              <a:rPr lang="en-US" dirty="0"/>
              <a:t>The address of the intended recipient</a:t>
            </a:r>
          </a:p>
          <a:p>
            <a:pPr marL="514350" indent="-514350">
              <a:buFont typeface="+mj-lt"/>
              <a:buAutoNum type="alphaUcPeriod"/>
            </a:pPr>
            <a:r>
              <a:rPr lang="en-US" dirty="0"/>
              <a:t>The telephone number of the addressee</a:t>
            </a:r>
          </a:p>
          <a:p>
            <a:pPr marL="514350" indent="-514350">
              <a:buFont typeface="+mj-lt"/>
              <a:buAutoNum type="alphaUcPeriod"/>
            </a:pPr>
            <a:r>
              <a:rPr lang="en-US" dirty="0"/>
              <a:t>Information needed to track the message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T2C10 D 6-17</a:t>
            </a:r>
          </a:p>
        </p:txBody>
      </p:sp>
      <p:sp>
        <p:nvSpPr>
          <p:cNvPr id="5" name="Rectangle 4"/>
          <p:cNvSpPr/>
          <p:nvPr/>
        </p:nvSpPr>
        <p:spPr>
          <a:xfrm>
            <a:off x="392375" y="3816567"/>
            <a:ext cx="6681802"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5312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meant by “check” in a radiogram header?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number of words or word equivalents in the text portion of the message</a:t>
            </a:r>
          </a:p>
          <a:p>
            <a:pPr marL="514350" indent="-514350">
              <a:buFont typeface="+mj-lt"/>
              <a:buAutoNum type="alphaUcPeriod"/>
            </a:pPr>
            <a:r>
              <a:rPr lang="en-US" dirty="0"/>
              <a:t>The call sign of the originating station</a:t>
            </a:r>
          </a:p>
          <a:p>
            <a:pPr marL="514350" indent="-514350">
              <a:buFont typeface="+mj-lt"/>
              <a:buAutoNum type="alphaUcPeriod"/>
            </a:pPr>
            <a:r>
              <a:rPr lang="en-US" dirty="0"/>
              <a:t>A list of stations that have relayed the message</a:t>
            </a:r>
          </a:p>
          <a:p>
            <a:pPr marL="514350" indent="-514350">
              <a:buFont typeface="+mj-lt"/>
              <a:buAutoNum type="alphaUcPeriod"/>
            </a:pPr>
            <a:r>
              <a:rPr lang="en-US" dirty="0"/>
              <a:t>A box on the message form that indicates that the message was received and/or relayed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T2C11 A 6-17</a:t>
            </a:r>
          </a:p>
        </p:txBody>
      </p:sp>
      <p:sp>
        <p:nvSpPr>
          <p:cNvPr id="5" name="Rectangle 4"/>
          <p:cNvSpPr/>
          <p:nvPr/>
        </p:nvSpPr>
        <p:spPr>
          <a:xfrm>
            <a:off x="392375" y="2287101"/>
            <a:ext cx="10393286" cy="816552"/>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27629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94C59A-C7CA-B553-DA35-5974D5B80DDC}"/>
              </a:ext>
            </a:extLst>
          </p:cNvPr>
          <p:cNvSpPr>
            <a:spLocks noGrp="1"/>
          </p:cNvSpPr>
          <p:nvPr>
            <p:ph type="title"/>
          </p:nvPr>
        </p:nvSpPr>
        <p:spPr>
          <a:xfrm>
            <a:off x="838200" y="258886"/>
            <a:ext cx="10515600" cy="1325563"/>
          </a:xfrm>
        </p:spPr>
        <p:txBody>
          <a:bodyPr/>
          <a:lstStyle/>
          <a:p>
            <a:r>
              <a:rPr lang="en-US" dirty="0"/>
              <a:t>Communications for Public Service</a:t>
            </a:r>
            <a:br>
              <a:rPr lang="en-US" dirty="0"/>
            </a:br>
            <a:r>
              <a:rPr lang="en-US" dirty="0"/>
              <a:t>   </a:t>
            </a:r>
            <a:r>
              <a:rPr lang="en-US" sz="3600" dirty="0"/>
              <a:t>ARES &amp; RACES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187BAE5-DD2D-CCB7-6DB0-429A7343DC27}"/>
              </a:ext>
            </a:extLst>
          </p:cNvPr>
          <p:cNvSpPr>
            <a:spLocks noGrp="1"/>
          </p:cNvSpPr>
          <p:nvPr>
            <p:ph idx="1"/>
          </p:nvPr>
        </p:nvSpPr>
        <p:spPr/>
        <p:txBody>
          <a:bodyPr/>
          <a:lstStyle/>
          <a:p>
            <a:r>
              <a:rPr lang="en-US" dirty="0"/>
              <a:t>The two largest Amateur Radio emergency response organizations are ARES (</a:t>
            </a:r>
            <a:r>
              <a:rPr lang="en-US" i="1" dirty="0">
                <a:solidFill>
                  <a:srgbClr val="DA3427"/>
                </a:solidFill>
              </a:rPr>
              <a:t>Amateur Radio Emergency Service</a:t>
            </a:r>
            <a:r>
              <a:rPr lang="en-US" dirty="0"/>
              <a:t>) and RACES (</a:t>
            </a:r>
            <a:r>
              <a:rPr lang="en-US" i="1" dirty="0">
                <a:solidFill>
                  <a:srgbClr val="DA3427"/>
                </a:solidFill>
              </a:rPr>
              <a:t>Radio Amateur Civil Emergency Service</a:t>
            </a:r>
            <a:r>
              <a:rPr lang="en-US" dirty="0"/>
              <a:t>)</a:t>
            </a:r>
          </a:p>
          <a:p>
            <a:r>
              <a:rPr lang="en-US" dirty="0"/>
              <a:t>ARES consists of licensed amateurs who have registered their qualifications and equipment for duty in the public service</a:t>
            </a:r>
          </a:p>
          <a:p>
            <a:pPr lvl="1"/>
            <a:r>
              <a:rPr lang="en-US" dirty="0"/>
              <a:t>Sponsored by ARRL</a:t>
            </a:r>
          </a:p>
          <a:p>
            <a:r>
              <a:rPr lang="en-US" dirty="0"/>
              <a:t>RACES is a special part of the FCC Part 97 Amateur service to provide civil defense communications during national emergencies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0649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B0EA2E7-9800-01FB-21EC-2BB0F2BC83CB}"/>
              </a:ext>
            </a:extLst>
          </p:cNvPr>
          <p:cNvSpPr>
            <a:spLocks noGrp="1"/>
          </p:cNvSpPr>
          <p:nvPr>
            <p:ph type="title"/>
          </p:nvPr>
        </p:nvSpPr>
        <p:spPr/>
        <p:txBody>
          <a:bodyPr/>
          <a:lstStyle/>
          <a:p>
            <a:r>
              <a:rPr lang="en-US" dirty="0"/>
              <a:t>Making Contacts on Repeaters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0874409-E180-B277-F919-3BFE54AA1979}"/>
              </a:ext>
            </a:extLst>
          </p:cNvPr>
          <p:cNvSpPr>
            <a:spLocks noGrp="1"/>
          </p:cNvSpPr>
          <p:nvPr>
            <p:ph idx="1"/>
          </p:nvPr>
        </p:nvSpPr>
        <p:spPr/>
        <p:txBody>
          <a:bodyPr>
            <a:normAutofit lnSpcReduction="10000"/>
          </a:bodyPr>
          <a:lstStyle/>
          <a:p>
            <a:r>
              <a:rPr lang="en-US" dirty="0"/>
              <a:t>Before you transmit, be sure you are authorized to use that </a:t>
            </a:r>
            <a:r>
              <a:rPr lang="en-US" u="sng" dirty="0"/>
              <a:t>frequency</a:t>
            </a:r>
            <a:r>
              <a:rPr lang="en-US" dirty="0"/>
              <a:t> and </a:t>
            </a:r>
            <a:r>
              <a:rPr lang="en-US" u="sng" dirty="0"/>
              <a:t>mode</a:t>
            </a:r>
          </a:p>
          <a:p>
            <a:r>
              <a:rPr lang="en-US" dirty="0"/>
              <a:t>Typical repeater “manners” …</a:t>
            </a:r>
          </a:p>
          <a:p>
            <a:pPr lvl="1"/>
            <a:r>
              <a:rPr lang="en-US" dirty="0"/>
              <a:t>Listen so that you are aware of someone using the repeater</a:t>
            </a:r>
          </a:p>
          <a:p>
            <a:pPr lvl="1"/>
            <a:r>
              <a:rPr lang="en-US" dirty="0"/>
              <a:t>Keep transmissions short</a:t>
            </a:r>
          </a:p>
          <a:p>
            <a:pPr lvl="1"/>
            <a:r>
              <a:rPr lang="en-US" dirty="0"/>
              <a:t>Identify your station legally</a:t>
            </a:r>
          </a:p>
          <a:p>
            <a:r>
              <a:rPr lang="en-US" dirty="0"/>
              <a:t>Easiest way to attract listeners … </a:t>
            </a:r>
            <a:r>
              <a:rPr lang="en-US" i="1" dirty="0">
                <a:solidFill>
                  <a:srgbClr val="DA3427"/>
                </a:solidFill>
              </a:rPr>
              <a:t>give your call sign followed by “monitoring” … </a:t>
            </a:r>
            <a:r>
              <a:rPr lang="en-US" i="1" dirty="0">
                <a:solidFill>
                  <a:srgbClr val="0000FF"/>
                </a:solidFill>
              </a:rPr>
              <a:t>KØILP monitoring</a:t>
            </a:r>
          </a:p>
          <a:p>
            <a:r>
              <a:rPr lang="en-US" dirty="0"/>
              <a:t>Responding to a station looking for a contact … </a:t>
            </a:r>
            <a:r>
              <a:rPr lang="en-US" i="1" dirty="0">
                <a:solidFill>
                  <a:srgbClr val="DA3427"/>
                </a:solidFill>
              </a:rPr>
              <a:t>say the other station’s call sign once, followed by “this is” or “from,” then give your call sign … </a:t>
            </a:r>
            <a:r>
              <a:rPr lang="en-US" i="1" dirty="0">
                <a:solidFill>
                  <a:srgbClr val="0000FF"/>
                </a:solidFill>
              </a:rPr>
              <a:t>KX4IU this is KØILP</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1488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E29D116-F0A4-F078-FA51-21C27A333EEB}"/>
              </a:ext>
            </a:extLst>
          </p:cNvPr>
          <p:cNvSpPr>
            <a:spLocks noGrp="1"/>
          </p:cNvSpPr>
          <p:nvPr>
            <p:ph type="title"/>
          </p:nvPr>
        </p:nvSpPr>
        <p:spPr/>
        <p:txBody>
          <a:bodyPr/>
          <a:lstStyle/>
          <a:p>
            <a:r>
              <a:rPr lang="en-US" dirty="0"/>
              <a:t>Threats to Life and Property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FE92B32-F6BB-78DC-352A-113766EEB29D}"/>
              </a:ext>
            </a:extLst>
          </p:cNvPr>
          <p:cNvSpPr>
            <a:spLocks noGrp="1"/>
          </p:cNvSpPr>
          <p:nvPr>
            <p:ph idx="1"/>
          </p:nvPr>
        </p:nvSpPr>
        <p:spPr>
          <a:xfrm>
            <a:off x="838200" y="1444465"/>
            <a:ext cx="10515600" cy="644859"/>
          </a:xfrm>
        </p:spPr>
        <p:txBody>
          <a:bodyPr/>
          <a:lstStyle/>
          <a:p>
            <a:pPr marL="0" indent="0">
              <a:buNone/>
            </a:pPr>
            <a:r>
              <a:rPr lang="en-US" dirty="0"/>
              <a:t>FCC Part 97.403 states …</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FE149FB-DAA1-1F18-C37B-9A63672F1459}"/>
              </a:ext>
            </a:extLst>
          </p:cNvPr>
          <p:cNvSpPr txBox="1"/>
          <p:nvPr/>
        </p:nvSpPr>
        <p:spPr>
          <a:xfrm>
            <a:off x="648702" y="2045279"/>
            <a:ext cx="11139237" cy="1569660"/>
          </a:xfrm>
          <a:prstGeom prst="rect">
            <a:avLst/>
          </a:prstGeom>
          <a:noFill/>
        </p:spPr>
        <p:txBody>
          <a:bodyPr wrap="square" rtlCol="0">
            <a:spAutoFit/>
          </a:bodyPr>
          <a:lstStyle/>
          <a:p>
            <a:pPr algn="ctr"/>
            <a:r>
              <a:rPr lang="en-US" sz="2400" dirty="0"/>
              <a:t>“No provision of these rules prevents the use by an amateur station of any means of radiocommunication at its disposal to provide essential communication needs in connection with the immediate safety of human life and immediate protection of property when normal communication systems are not available.”</a:t>
            </a:r>
          </a:p>
        </p:txBody>
      </p:sp>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B467BB4-8FB6-0114-FDC4-57A944A3DDA6}"/>
              </a:ext>
            </a:extLst>
          </p:cNvPr>
          <p:cNvSpPr txBox="1"/>
          <p:nvPr/>
        </p:nvSpPr>
        <p:spPr>
          <a:xfrm>
            <a:off x="838200" y="3969530"/>
            <a:ext cx="10760242" cy="954107"/>
          </a:xfrm>
          <a:prstGeom prst="rect">
            <a:avLst/>
          </a:prstGeom>
          <a:noFill/>
        </p:spPr>
        <p:txBody>
          <a:bodyPr wrap="square" rtlCol="0">
            <a:spAutoFit/>
          </a:bodyPr>
          <a:lstStyle/>
          <a:p>
            <a:pPr algn="ctr"/>
            <a:r>
              <a:rPr lang="en-US" sz="2800" i="1" dirty="0">
                <a:solidFill>
                  <a:srgbClr val="DA3427"/>
                </a:solidFill>
              </a:rPr>
              <a:t>In an emergency, you may use any means possible to address that risk, including </a:t>
            </a:r>
            <a:r>
              <a:rPr lang="en-US" sz="2800" i="1" u="sng" dirty="0">
                <a:solidFill>
                  <a:srgbClr val="DA3427"/>
                </a:solidFill>
              </a:rPr>
              <a:t>operating outside the frequency privileges </a:t>
            </a:r>
            <a:r>
              <a:rPr lang="en-US" sz="2800" i="1" dirty="0">
                <a:solidFill>
                  <a:srgbClr val="DA3427"/>
                </a:solidFill>
              </a:rPr>
              <a:t>of your license.</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9A8D725-339A-3FB5-F71C-529593BD43A0}"/>
              </a:ext>
            </a:extLst>
          </p:cNvPr>
          <p:cNvSpPr txBox="1"/>
          <p:nvPr/>
        </p:nvSpPr>
        <p:spPr>
          <a:xfrm>
            <a:off x="1339516" y="5470358"/>
            <a:ext cx="9512968" cy="954107"/>
          </a:xfrm>
          <a:prstGeom prst="rect">
            <a:avLst/>
          </a:prstGeom>
          <a:noFill/>
        </p:spPr>
        <p:txBody>
          <a:bodyPr wrap="square" rtlCol="0">
            <a:spAutoFit/>
          </a:bodyPr>
          <a:lstStyle/>
          <a:p>
            <a:pPr algn="ctr"/>
            <a:r>
              <a:rPr lang="en-US" sz="2800" i="1" dirty="0">
                <a:solidFill>
                  <a:srgbClr val="0000FF"/>
                </a:solidFill>
              </a:rPr>
              <a:t>You are bound by FCC rules at all times, even if using your radio in support of a public safety agency.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3850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150EA07-1012-3C63-AF19-E89BA2321806}"/>
              </a:ext>
            </a:extLst>
          </p:cNvPr>
          <p:cNvSpPr>
            <a:spLocks noGrp="1"/>
          </p:cNvSpPr>
          <p:nvPr>
            <p:ph type="title"/>
          </p:nvPr>
        </p:nvSpPr>
        <p:spPr/>
        <p:txBody>
          <a:bodyPr/>
          <a:lstStyle/>
          <a:p>
            <a:r>
              <a:rPr lang="en-US" dirty="0"/>
              <a:t>Satellite Operating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2B401CE-8826-154A-9B0A-4A9BA5A4A4E3}"/>
              </a:ext>
            </a:extLst>
          </p:cNvPr>
          <p:cNvSpPr>
            <a:spLocks noGrp="1"/>
          </p:cNvSpPr>
          <p:nvPr>
            <p:ph idx="1"/>
          </p:nvPr>
        </p:nvSpPr>
        <p:spPr>
          <a:xfrm>
            <a:off x="838199" y="1825624"/>
            <a:ext cx="10920663" cy="4896017"/>
          </a:xfrm>
        </p:spPr>
        <p:txBody>
          <a:bodyPr>
            <a:normAutofit lnSpcReduction="10000"/>
          </a:bodyPr>
          <a:lstStyle/>
          <a:p>
            <a:r>
              <a:rPr lang="en-US" dirty="0"/>
              <a:t>International Space Station</a:t>
            </a:r>
          </a:p>
          <a:p>
            <a:pPr lvl="1"/>
            <a:r>
              <a:rPr lang="en-US" dirty="0"/>
              <a:t>Most astronauts hold an amateur radio license</a:t>
            </a:r>
          </a:p>
          <a:p>
            <a:pPr lvl="1"/>
            <a:r>
              <a:rPr lang="en-US" dirty="0"/>
              <a:t>Any amateur licensed to use 2 meter and 70 cm bands can communicate with ISS (this means Technician)</a:t>
            </a:r>
          </a:p>
          <a:p>
            <a:pPr lvl="1"/>
            <a:r>
              <a:rPr lang="en-US" dirty="0"/>
              <a:t>To call the space station, call sign NA1SS, transmit on 145.990 MHz and listen on 145.800 MHz</a:t>
            </a:r>
          </a:p>
          <a:p>
            <a:r>
              <a:rPr lang="en-US" dirty="0"/>
              <a:t>Amateurs have built more than 50 satellites since 1961</a:t>
            </a:r>
          </a:p>
          <a:p>
            <a:r>
              <a:rPr lang="en-US" dirty="0"/>
              <a:t>Amateur satellites are nicknamed OSCAR for Orbiting Satellite Carrying Amateur Radio</a:t>
            </a:r>
          </a:p>
          <a:p>
            <a:r>
              <a:rPr lang="en-US" dirty="0"/>
              <a:t>A Technician can communicate through a satellite listening for </a:t>
            </a:r>
            <a:r>
              <a:rPr lang="en-US" i="1" dirty="0">
                <a:solidFill>
                  <a:srgbClr val="DA3427"/>
                </a:solidFill>
              </a:rPr>
              <a:t>uplink</a:t>
            </a:r>
            <a:r>
              <a:rPr lang="en-US" dirty="0"/>
              <a:t> signals on 2 meters and transmitting on a 10 meter </a:t>
            </a:r>
            <a:r>
              <a:rPr lang="en-US" i="1" dirty="0">
                <a:solidFill>
                  <a:srgbClr val="DA3427"/>
                </a:solidFill>
              </a:rPr>
              <a:t>downlink</a:t>
            </a:r>
            <a:r>
              <a:rPr lang="en-US" dirty="0"/>
              <a:t> frequency even though a Technician is not permitted to </a:t>
            </a:r>
            <a:r>
              <a:rPr lang="en-US" u="sng" dirty="0"/>
              <a:t>transmit</a:t>
            </a:r>
            <a:r>
              <a:rPr lang="en-US" dirty="0"/>
              <a:t> on 10 meters</a:t>
            </a:r>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1733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F3373C5-FE95-44F4-2242-A1BBC8EF8146}"/>
              </a:ext>
            </a:extLst>
          </p:cNvPr>
          <p:cNvSpPr>
            <a:spLocks noGrp="1"/>
          </p:cNvSpPr>
          <p:nvPr>
            <p:ph type="title"/>
          </p:nvPr>
        </p:nvSpPr>
        <p:spPr/>
        <p:txBody>
          <a:bodyPr/>
          <a:lstStyle/>
          <a:p>
            <a:r>
              <a:rPr lang="en-US" dirty="0"/>
              <a:t>Satellite Definitions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EA4B31-62D5-08FE-2035-35C8B4F0EA35}"/>
              </a:ext>
            </a:extLst>
          </p:cNvPr>
          <p:cNvSpPr>
            <a:spLocks noGrp="1"/>
          </p:cNvSpPr>
          <p:nvPr>
            <p:ph idx="1"/>
          </p:nvPr>
        </p:nvSpPr>
        <p:spPr>
          <a:xfrm>
            <a:off x="838200" y="1825625"/>
            <a:ext cx="10515600" cy="4667250"/>
          </a:xfrm>
        </p:spPr>
        <p:txBody>
          <a:bodyPr>
            <a:normAutofit fontScale="92500" lnSpcReduction="20000"/>
          </a:bodyPr>
          <a:lstStyle/>
          <a:p>
            <a:r>
              <a:rPr lang="en-US" dirty="0"/>
              <a:t>Apogee — The point of a satellite’s orbit that is farthest from Earth</a:t>
            </a:r>
          </a:p>
          <a:p>
            <a:r>
              <a:rPr lang="en-US" dirty="0"/>
              <a:t>Beacon — A signal from the satellite containing information about a satellite</a:t>
            </a:r>
          </a:p>
          <a:p>
            <a:r>
              <a:rPr lang="en-US" dirty="0"/>
              <a:t>Doppler shift — An observed change in signal frequency caused by relative motion between the satellite and the Earth station</a:t>
            </a:r>
          </a:p>
          <a:p>
            <a:r>
              <a:rPr lang="en-US" dirty="0"/>
              <a:t>Elliptical orbit — An orbit with a large difference between apogee and perigee</a:t>
            </a:r>
          </a:p>
          <a:p>
            <a:r>
              <a:rPr lang="en-US" dirty="0"/>
              <a:t>LEO — A satellite in low-Earth orbit</a:t>
            </a:r>
          </a:p>
          <a:p>
            <a:r>
              <a:rPr lang="en-US" dirty="0"/>
              <a:t>Perigee — The point of a satellite’s orbit that is nearest the Earth</a:t>
            </a:r>
          </a:p>
          <a:p>
            <a:r>
              <a:rPr lang="en-US" dirty="0"/>
              <a:t>Space station — Defined by the FCC as an amateur station located more than 50 km above the Earth’s surface</a:t>
            </a:r>
          </a:p>
          <a:p>
            <a:r>
              <a:rPr lang="en-US" dirty="0"/>
              <a:t>Spin fading — Signal fading caused by rotation of the satellite and its antennas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59736022"/>
      </p:ext>
    </p:extLst>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86F6BF8-F329-6695-80F7-5701EE3556D2}"/>
              </a:ext>
            </a:extLst>
          </p:cNvPr>
          <p:cNvSpPr>
            <a:spLocks noGrp="1"/>
          </p:cNvSpPr>
          <p:nvPr>
            <p:ph type="title"/>
          </p:nvPr>
        </p:nvSpPr>
        <p:spPr/>
        <p:txBody>
          <a:bodyPr/>
          <a:lstStyle/>
          <a:p>
            <a:r>
              <a:rPr lang="en-US" dirty="0"/>
              <a:t>Tracking a Satellite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4DE867A-48AA-89E7-447E-BBBA1D9E70F2}"/>
              </a:ext>
            </a:extLst>
          </p:cNvPr>
          <p:cNvSpPr>
            <a:spLocks noGrp="1"/>
          </p:cNvSpPr>
          <p:nvPr>
            <p:ph idx="1"/>
          </p:nvPr>
        </p:nvSpPr>
        <p:spPr/>
        <p:txBody>
          <a:bodyPr/>
          <a:lstStyle/>
          <a:p>
            <a:r>
              <a:rPr lang="en-US" dirty="0"/>
              <a:t>A </a:t>
            </a:r>
            <a:r>
              <a:rPr lang="en-US" i="1" dirty="0">
                <a:solidFill>
                  <a:srgbClr val="DA3427"/>
                </a:solidFill>
              </a:rPr>
              <a:t>satellite tracking program </a:t>
            </a:r>
            <a:r>
              <a:rPr lang="en-US" dirty="0"/>
              <a:t>is used to determine satellite schedules</a:t>
            </a:r>
          </a:p>
          <a:p>
            <a:r>
              <a:rPr lang="en-US" dirty="0"/>
              <a:t>The tracking program needs certain bits of data about the satellite’s orbit called the </a:t>
            </a:r>
            <a:r>
              <a:rPr lang="en-US" i="1" dirty="0">
                <a:solidFill>
                  <a:srgbClr val="DA3427"/>
                </a:solidFill>
              </a:rPr>
              <a:t>Keplerian elements</a:t>
            </a:r>
          </a:p>
          <a:p>
            <a:r>
              <a:rPr lang="en-US" dirty="0"/>
              <a:t>The software can provide real-time maps of the satellite’s location, the trajectory the satellite will follow across the sky, and the amount of </a:t>
            </a:r>
            <a:r>
              <a:rPr lang="en-US" i="1" dirty="0">
                <a:solidFill>
                  <a:srgbClr val="DA3427"/>
                </a:solidFill>
              </a:rPr>
              <a:t>Doppler shift </a:t>
            </a:r>
            <a:r>
              <a:rPr lang="en-US" dirty="0"/>
              <a:t>the signals will experience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5748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D723FC-B94B-EDE7-1D27-3716CD8C0256}"/>
              </a:ext>
            </a:extLst>
          </p:cNvPr>
          <p:cNvSpPr>
            <a:spLocks noGrp="1"/>
          </p:cNvSpPr>
          <p:nvPr>
            <p:ph type="title"/>
          </p:nvPr>
        </p:nvSpPr>
        <p:spPr/>
        <p:txBody>
          <a:bodyPr/>
          <a:lstStyle/>
          <a:p>
            <a:r>
              <a:rPr lang="en-US" dirty="0"/>
              <a:t>Operating via Satellites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7A717D-700A-735B-CE4E-9B75DAB821F3}"/>
              </a:ext>
            </a:extLst>
          </p:cNvPr>
          <p:cNvSpPr>
            <a:spLocks noGrp="1"/>
          </p:cNvSpPr>
          <p:nvPr>
            <p:ph idx="1"/>
          </p:nvPr>
        </p:nvSpPr>
        <p:spPr>
          <a:xfrm>
            <a:off x="838199" y="1446663"/>
            <a:ext cx="10857931" cy="5046212"/>
          </a:xfrm>
        </p:spPr>
        <p:txBody>
          <a:bodyPr>
            <a:normAutofit fontScale="92500" lnSpcReduction="10000"/>
          </a:bodyPr>
          <a:lstStyle/>
          <a:p>
            <a:r>
              <a:rPr lang="en-US" dirty="0"/>
              <a:t>Most satellites only have one operational </a:t>
            </a:r>
            <a:r>
              <a:rPr lang="en-US" i="1" dirty="0">
                <a:solidFill>
                  <a:srgbClr val="DA3427"/>
                </a:solidFill>
              </a:rPr>
              <a:t>mode</a:t>
            </a:r>
          </a:p>
          <a:p>
            <a:pPr lvl="1"/>
            <a:r>
              <a:rPr lang="en-US" dirty="0"/>
              <a:t>Specified as two letters separated by a slash</a:t>
            </a:r>
          </a:p>
          <a:p>
            <a:pPr lvl="1"/>
            <a:r>
              <a:rPr lang="en-US" dirty="0"/>
              <a:t>The uplink for a satellite in U/V mode is in the UHF band (70 cm) and a downlink is in the VHF band (2 meters)</a:t>
            </a:r>
          </a:p>
          <a:p>
            <a:pPr lvl="1"/>
            <a:r>
              <a:rPr lang="en-US" dirty="0"/>
              <a:t>Satellites can use any amateur mode … most common are SSB, FM, CW, and data</a:t>
            </a:r>
          </a:p>
          <a:p>
            <a:r>
              <a:rPr lang="en-US" dirty="0"/>
              <a:t>You can tell when the satellite is within range by listening for the </a:t>
            </a:r>
            <a:r>
              <a:rPr lang="en-US" i="1" dirty="0">
                <a:solidFill>
                  <a:srgbClr val="DA3427"/>
                </a:solidFill>
              </a:rPr>
              <a:t>beacon</a:t>
            </a:r>
            <a:r>
              <a:rPr lang="en-US" dirty="0"/>
              <a:t> (transmitted via CW or RTTY)</a:t>
            </a:r>
          </a:p>
          <a:p>
            <a:r>
              <a:rPr lang="en-US" dirty="0"/>
              <a:t>This </a:t>
            </a:r>
            <a:r>
              <a:rPr lang="en-US" i="1" dirty="0">
                <a:solidFill>
                  <a:srgbClr val="DA3427"/>
                </a:solidFill>
              </a:rPr>
              <a:t>telemetry data </a:t>
            </a:r>
            <a:r>
              <a:rPr lang="en-US" dirty="0"/>
              <a:t>from the satellite contains information on the health and status of the satellite</a:t>
            </a:r>
          </a:p>
          <a:p>
            <a:r>
              <a:rPr lang="en-US" dirty="0"/>
              <a:t>Anyone can receive satellite telemetry!</a:t>
            </a:r>
          </a:p>
          <a:p>
            <a:r>
              <a:rPr lang="en-US" dirty="0"/>
              <a:t>Use the minimum amount of transmitter power to contact satellites, since their relay transmitter power is limited by their solar panels and batteries (your signal on the satellite downlink should be about the same strength as that of the satellite’s beacon)</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0437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95438134"/>
      </p:ext>
    </p:extLst>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Radio Amateur Civil Emergency Service (RACES)?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radio service using amateur frequencies for emergency management or civil defense communications</a:t>
            </a:r>
          </a:p>
          <a:p>
            <a:pPr marL="514350" indent="-514350">
              <a:buFont typeface="+mj-lt"/>
              <a:buAutoNum type="alphaUcPeriod"/>
            </a:pPr>
            <a:r>
              <a:rPr lang="en-US" dirty="0"/>
              <a:t>A radio service using amateur stations for emergency management or civil defense communications</a:t>
            </a:r>
          </a:p>
          <a:p>
            <a:pPr marL="514350" indent="-514350">
              <a:buFont typeface="+mj-lt"/>
              <a:buAutoNum type="alphaUcPeriod"/>
            </a:pPr>
            <a:r>
              <a:rPr lang="en-US" dirty="0"/>
              <a:t>An emergency service using amateur operators certified by a civil defense organization as being enrolled in that organization</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T1A10 D 97.3(a)(38),97.407 6-18</a:t>
            </a:r>
          </a:p>
        </p:txBody>
      </p:sp>
      <p:sp>
        <p:nvSpPr>
          <p:cNvPr id="5" name="Rectangle 4"/>
          <p:cNvSpPr/>
          <p:nvPr/>
        </p:nvSpPr>
        <p:spPr>
          <a:xfrm>
            <a:off x="392374" y="4961430"/>
            <a:ext cx="474109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3274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RACES?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An emergency organization combining amateur radio and citizens band operators and frequencies</a:t>
            </a:r>
          </a:p>
          <a:p>
            <a:pPr marL="514350" indent="-514350">
              <a:buFont typeface="+mj-lt"/>
              <a:buAutoNum type="alphaUcPeriod"/>
            </a:pPr>
            <a:r>
              <a:rPr lang="en-US" dirty="0"/>
              <a:t>An international radio experimentation society</a:t>
            </a:r>
          </a:p>
          <a:p>
            <a:pPr marL="514350" indent="-514350">
              <a:buFont typeface="+mj-lt"/>
              <a:buAutoNum type="alphaUcPeriod"/>
            </a:pPr>
            <a:r>
              <a:rPr lang="en-US" dirty="0"/>
              <a:t>A radio contest held in a short period, sometimes called a “sprint”</a:t>
            </a:r>
          </a:p>
          <a:p>
            <a:pPr marL="514350" indent="-514350">
              <a:buFont typeface="+mj-lt"/>
              <a:buAutoNum type="alphaUcPeriod"/>
            </a:pPr>
            <a:r>
              <a:rPr lang="en-US" dirty="0"/>
              <a:t>An FCC part 97 amateur radio service for civil defense communications during national emergencies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T2C04 D 6-18</a:t>
            </a:r>
          </a:p>
        </p:txBody>
      </p:sp>
      <p:sp>
        <p:nvSpPr>
          <p:cNvPr id="5" name="Rectangle 4"/>
          <p:cNvSpPr/>
          <p:nvPr/>
        </p:nvSpPr>
        <p:spPr>
          <a:xfrm>
            <a:off x="392375" y="4210114"/>
            <a:ext cx="10840452" cy="816552"/>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3823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Amateur Radio Emergency Service (ARES)?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fontScale="92500"/>
          </a:bodyPr>
          <a:lstStyle/>
          <a:p>
            <a:pPr marL="514350" indent="-514350">
              <a:buFont typeface="+mj-lt"/>
              <a:buAutoNum type="alphaUcPeriod"/>
            </a:pPr>
            <a:r>
              <a:rPr lang="en-US" dirty="0"/>
              <a:t>A group of licensed amateurs who have voluntarily registered their qualifications and equipment for communications duty in the public service</a:t>
            </a:r>
          </a:p>
          <a:p>
            <a:pPr marL="514350" indent="-514350">
              <a:buFont typeface="+mj-lt"/>
              <a:buAutoNum type="alphaUcPeriod"/>
            </a:pPr>
            <a:r>
              <a:rPr lang="en-US" dirty="0"/>
              <a:t>A group of licensed amateurs who are members of the military and who voluntarily agreed to provide message handling services in the case of an emergency</a:t>
            </a:r>
          </a:p>
          <a:p>
            <a:pPr marL="514350" indent="-514350">
              <a:buFont typeface="+mj-lt"/>
              <a:buAutoNum type="alphaUcPeriod"/>
            </a:pPr>
            <a:r>
              <a:rPr lang="en-US" dirty="0"/>
              <a:t>A training program that provides licensing courses for those interested in obtaining an amateur license to use during emergencies</a:t>
            </a:r>
          </a:p>
          <a:p>
            <a:pPr marL="514350" indent="-514350">
              <a:buFont typeface="+mj-lt"/>
              <a:buAutoNum type="alphaUcPeriod"/>
            </a:pPr>
            <a:r>
              <a:rPr lang="en-US" dirty="0"/>
              <a:t>A training program that certifies amateur operators for membership in the Radio Amateur Civil Emergency Service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T2C06 A 6-18</a:t>
            </a:r>
          </a:p>
        </p:txBody>
      </p:sp>
      <p:sp>
        <p:nvSpPr>
          <p:cNvPr id="5" name="Rectangle 4"/>
          <p:cNvSpPr/>
          <p:nvPr/>
        </p:nvSpPr>
        <p:spPr>
          <a:xfrm>
            <a:off x="392375" y="2304988"/>
            <a:ext cx="10786792" cy="75394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6694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When do FCC rules NOT apply to the operation of an amateur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When operating a RACES station</a:t>
            </a:r>
          </a:p>
          <a:p>
            <a:pPr marL="514350" indent="-514350">
              <a:buFont typeface="+mj-lt"/>
              <a:buAutoNum type="alphaUcPeriod"/>
            </a:pPr>
            <a:r>
              <a:rPr lang="en-US" dirty="0"/>
              <a:t>When operating under special FEMA rules</a:t>
            </a:r>
          </a:p>
          <a:p>
            <a:pPr marL="514350" indent="-514350">
              <a:buFont typeface="+mj-lt"/>
              <a:buAutoNum type="alphaUcPeriod"/>
            </a:pPr>
            <a:r>
              <a:rPr lang="en-US" dirty="0"/>
              <a:t>When operating under special ARES rules</a:t>
            </a:r>
          </a:p>
          <a:p>
            <a:pPr marL="514350" indent="-514350">
              <a:buFont typeface="+mj-lt"/>
              <a:buAutoNum type="alphaUcPeriod"/>
            </a:pPr>
            <a:r>
              <a:rPr lang="en-US" dirty="0"/>
              <a:t>FCC rules always apply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fr-FR" sz="2400" b="1" dirty="0">
                <a:solidFill>
                  <a:srgbClr val="DA3427"/>
                </a:solidFill>
              </a:rPr>
              <a:t>T2C01 D 97.103(a)  6-19</a:t>
            </a:r>
            <a:endParaRPr lang="en-US" sz="2400" b="1" dirty="0">
              <a:solidFill>
                <a:srgbClr val="DA3427"/>
              </a:solidFill>
            </a:endParaRPr>
          </a:p>
        </p:txBody>
      </p:sp>
      <p:sp>
        <p:nvSpPr>
          <p:cNvPr id="5" name="Rectangle 4"/>
          <p:cNvSpPr/>
          <p:nvPr/>
        </p:nvSpPr>
        <p:spPr>
          <a:xfrm>
            <a:off x="392374" y="3816567"/>
            <a:ext cx="393619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4514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FA5B494-E3CB-0AC5-8FC0-C9F5A2DDCC6E}"/>
              </a:ext>
            </a:extLst>
          </p:cNvPr>
          <p:cNvSpPr>
            <a:spLocks noGrp="1"/>
          </p:cNvSpPr>
          <p:nvPr>
            <p:ph type="title"/>
          </p:nvPr>
        </p:nvSpPr>
        <p:spPr/>
        <p:txBody>
          <a:bodyPr/>
          <a:lstStyle/>
          <a:p>
            <a:r>
              <a:rPr lang="en-US" dirty="0"/>
              <a:t>Making Contacts on Repeaters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DF9955C-AF14-010A-E7F3-0553D7C0B5AC}"/>
              </a:ext>
            </a:extLst>
          </p:cNvPr>
          <p:cNvSpPr>
            <a:spLocks noGrp="1"/>
          </p:cNvSpPr>
          <p:nvPr>
            <p:ph idx="1"/>
          </p:nvPr>
        </p:nvSpPr>
        <p:spPr>
          <a:xfrm>
            <a:off x="838200" y="1690688"/>
            <a:ext cx="10515600" cy="5167311"/>
          </a:xfrm>
        </p:spPr>
        <p:txBody>
          <a:bodyPr>
            <a:normAutofit/>
          </a:bodyPr>
          <a:lstStyle/>
          <a:p>
            <a:r>
              <a:rPr lang="en-US" dirty="0"/>
              <a:t>If you accidentally interrupt someone … </a:t>
            </a:r>
            <a:r>
              <a:rPr lang="en-US" i="1" dirty="0">
                <a:solidFill>
                  <a:srgbClr val="DA3427"/>
                </a:solidFill>
              </a:rPr>
              <a:t>just say </a:t>
            </a:r>
            <a:r>
              <a:rPr lang="en-US" i="1" dirty="0">
                <a:solidFill>
                  <a:srgbClr val="0000FF"/>
                </a:solidFill>
              </a:rPr>
              <a:t>“Sorry, KØILP clear” </a:t>
            </a:r>
            <a:r>
              <a:rPr lang="en-US" i="1" dirty="0">
                <a:solidFill>
                  <a:srgbClr val="DA3427"/>
                </a:solidFill>
              </a:rPr>
              <a:t>and wait for their contact to end or tune to a different repeater</a:t>
            </a:r>
            <a:endParaRPr lang="en-US" dirty="0">
              <a:solidFill>
                <a:schemeClr val="tx1"/>
              </a:solidFill>
            </a:endParaRPr>
          </a:p>
          <a:p>
            <a:pPr>
              <a:buClr>
                <a:schemeClr val="tx1"/>
              </a:buClr>
            </a:pPr>
            <a:r>
              <a:rPr lang="en-US" dirty="0">
                <a:solidFill>
                  <a:schemeClr val="tx1"/>
                </a:solidFill>
              </a:rPr>
              <a:t>What if you receive a report that your signal’s audio is strong, but distorted?</a:t>
            </a:r>
          </a:p>
          <a:p>
            <a:pPr lvl="1">
              <a:buClr>
                <a:schemeClr val="tx1"/>
              </a:buClr>
            </a:pPr>
            <a:r>
              <a:rPr lang="en-US" dirty="0">
                <a:solidFill>
                  <a:schemeClr val="tx1"/>
                </a:solidFill>
              </a:rPr>
              <a:t>You’re slightly off-frequency (radio control knob got bumped)</a:t>
            </a:r>
          </a:p>
          <a:p>
            <a:pPr lvl="1">
              <a:buClr>
                <a:schemeClr val="tx1"/>
              </a:buClr>
            </a:pPr>
            <a:r>
              <a:rPr lang="en-US" dirty="0">
                <a:solidFill>
                  <a:schemeClr val="tx1"/>
                </a:solidFill>
              </a:rPr>
              <a:t>Speaking too loudly into the microphone</a:t>
            </a:r>
          </a:p>
          <a:p>
            <a:pPr lvl="1">
              <a:buClr>
                <a:schemeClr val="tx1"/>
              </a:buClr>
            </a:pPr>
            <a:r>
              <a:rPr lang="en-US" dirty="0">
                <a:solidFill>
                  <a:schemeClr val="tx1"/>
                </a:solidFill>
              </a:rPr>
              <a:t>Transmitting from a bad location</a:t>
            </a:r>
          </a:p>
          <a:p>
            <a:pPr lvl="1">
              <a:buClr>
                <a:schemeClr val="tx1"/>
              </a:buClr>
            </a:pPr>
            <a:r>
              <a:rPr lang="en-US" dirty="0">
                <a:solidFill>
                  <a:schemeClr val="tx1"/>
                </a:solidFill>
              </a:rPr>
              <a:t>Weak or low batteries</a:t>
            </a:r>
          </a:p>
          <a:p>
            <a:pPr>
              <a:buClr>
                <a:schemeClr val="tx1"/>
              </a:buClr>
            </a:pPr>
            <a:r>
              <a:rPr lang="en-US" dirty="0">
                <a:solidFill>
                  <a:schemeClr val="tx1"/>
                </a:solidFill>
              </a:rPr>
              <a:t>Repeaters often add a short </a:t>
            </a:r>
            <a:r>
              <a:rPr lang="en-US" i="1" dirty="0">
                <a:solidFill>
                  <a:srgbClr val="DA3427"/>
                </a:solidFill>
              </a:rPr>
              <a:t>courtesy beep </a:t>
            </a:r>
            <a:r>
              <a:rPr lang="en-US" dirty="0">
                <a:solidFill>
                  <a:schemeClr val="tx1"/>
                </a:solidFill>
              </a:rPr>
              <a:t>to the retransmitted signal when the transmitting station’s signal disappears</a:t>
            </a:r>
          </a:p>
          <a:p>
            <a:pPr lvl="1">
              <a:buClr>
                <a:schemeClr val="tx1"/>
              </a:buClr>
            </a:pPr>
            <a:r>
              <a:rPr lang="en-US" dirty="0">
                <a:solidFill>
                  <a:schemeClr val="tx1"/>
                </a:solidFill>
              </a:rPr>
              <a:t>Becomes the “over” cue to other stations to start speaking (although saying </a:t>
            </a:r>
            <a:r>
              <a:rPr lang="en-US" i="1" dirty="0">
                <a:solidFill>
                  <a:srgbClr val="DA3427"/>
                </a:solidFill>
              </a:rPr>
              <a:t>OVER</a:t>
            </a:r>
            <a:r>
              <a:rPr lang="en-US" dirty="0">
                <a:solidFill>
                  <a:schemeClr val="tx1"/>
                </a:solidFill>
              </a:rPr>
              <a:t> is common and acceptable)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2171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Are amateur station control operators ever permitted to operate outside the frequency privileges of their license class?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No</a:t>
            </a:r>
          </a:p>
          <a:p>
            <a:pPr marL="514350" indent="-514350">
              <a:buFont typeface="+mj-lt"/>
              <a:buAutoNum type="alphaUcPeriod"/>
            </a:pPr>
            <a:r>
              <a:rPr lang="en-US" dirty="0"/>
              <a:t>Yes, but only when part of a FEMA emergency plan</a:t>
            </a:r>
          </a:p>
          <a:p>
            <a:pPr marL="514350" indent="-514350">
              <a:buFont typeface="+mj-lt"/>
              <a:buAutoNum type="alphaUcPeriod"/>
            </a:pPr>
            <a:r>
              <a:rPr lang="en-US" dirty="0"/>
              <a:t>Yes, but only when part of a RACES emergency plan</a:t>
            </a:r>
          </a:p>
          <a:p>
            <a:pPr marL="514350" indent="-514350">
              <a:buFont typeface="+mj-lt"/>
              <a:buAutoNum type="alphaUcPeriod"/>
            </a:pPr>
            <a:r>
              <a:rPr lang="en-US" dirty="0"/>
              <a:t>Yes, but only in situations involving the immediate safety of human life or protection of property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fr-FR" sz="2400" b="1" dirty="0">
                <a:solidFill>
                  <a:srgbClr val="DA3427"/>
                </a:solidFill>
              </a:rPr>
              <a:t>T2C09 D 6-19</a:t>
            </a:r>
            <a:endParaRPr lang="en-US" sz="2400" b="1" dirty="0">
              <a:solidFill>
                <a:srgbClr val="DA3427"/>
              </a:solidFill>
            </a:endParaRPr>
          </a:p>
        </p:txBody>
      </p:sp>
      <p:sp>
        <p:nvSpPr>
          <p:cNvPr id="5" name="Rectangle 4"/>
          <p:cNvSpPr/>
          <p:nvPr/>
        </p:nvSpPr>
        <p:spPr>
          <a:xfrm>
            <a:off x="392374" y="3816566"/>
            <a:ext cx="10831509" cy="852329"/>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31852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amateurs may contact the International Space Station (ISS) on VHF bands?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Any amateur holding a General class or higher license</a:t>
            </a:r>
          </a:p>
          <a:p>
            <a:pPr marL="514350" indent="-514350">
              <a:buFont typeface="+mj-lt"/>
              <a:buAutoNum type="alphaUcPeriod"/>
            </a:pPr>
            <a:r>
              <a:rPr lang="en-US" dirty="0"/>
              <a:t>Any amateur holding a Technician class or higher license</a:t>
            </a:r>
          </a:p>
          <a:p>
            <a:pPr marL="514350" indent="-514350">
              <a:buFont typeface="+mj-lt"/>
              <a:buAutoNum type="alphaUcPeriod"/>
            </a:pPr>
            <a:r>
              <a:rPr lang="en-US" dirty="0"/>
              <a:t>Any amateur holding a General class or higher license who has applied for and received approval from NASA</a:t>
            </a:r>
          </a:p>
          <a:p>
            <a:pPr marL="514350" indent="-514350">
              <a:buFont typeface="+mj-lt"/>
              <a:buAutoNum type="alphaUcPeriod"/>
            </a:pPr>
            <a:r>
              <a:rPr lang="en-US" dirty="0"/>
              <a:t>Any amateur holding a Technician class or higher license who has applied for and received approval from NASA</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T1B02 B 97.301,97.207(c) 6-22</a:t>
            </a:r>
            <a:endParaRPr lang="en-US" sz="2400" b="1" dirty="0">
              <a:solidFill>
                <a:srgbClr val="DA3427"/>
              </a:solidFill>
            </a:endParaRPr>
          </a:p>
        </p:txBody>
      </p:sp>
      <p:sp>
        <p:nvSpPr>
          <p:cNvPr id="5" name="Rectangle 4"/>
          <p:cNvSpPr/>
          <p:nvPr/>
        </p:nvSpPr>
        <p:spPr>
          <a:xfrm>
            <a:off x="392375" y="2787979"/>
            <a:ext cx="878348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55483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Who may be the control operator of a station communicating through an amateur satellite or space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Only an Amateur Extra Class operator</a:t>
            </a:r>
          </a:p>
          <a:p>
            <a:pPr marL="514350" indent="-514350">
              <a:buFont typeface="+mj-lt"/>
              <a:buAutoNum type="alphaUcPeriod"/>
            </a:pPr>
            <a:r>
              <a:rPr lang="en-US" dirty="0"/>
              <a:t>A General class or higher licensee with a satellite operator certification</a:t>
            </a:r>
          </a:p>
          <a:p>
            <a:pPr marL="514350" indent="-514350">
              <a:buFont typeface="+mj-lt"/>
              <a:buAutoNum type="alphaUcPeriod"/>
            </a:pPr>
            <a:r>
              <a:rPr lang="en-US" dirty="0"/>
              <a:t>Only an Amateur Extra Class operator who is also an AMSAT member</a:t>
            </a:r>
          </a:p>
          <a:p>
            <a:pPr marL="514350" indent="-514350">
              <a:buFont typeface="+mj-lt"/>
              <a:buAutoNum type="alphaUcPeriod"/>
            </a:pPr>
            <a:r>
              <a:rPr lang="en-US" dirty="0"/>
              <a:t>Any amateur allowed to transmit on the satellite uplink frequency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T1E02 D 97.301,97.207(c) 6-23</a:t>
            </a:r>
            <a:endParaRPr lang="en-US" sz="2400" b="1" dirty="0">
              <a:solidFill>
                <a:srgbClr val="DA3427"/>
              </a:solidFill>
            </a:endParaRPr>
          </a:p>
        </p:txBody>
      </p:sp>
      <p:sp>
        <p:nvSpPr>
          <p:cNvPr id="5" name="Rectangle 4"/>
          <p:cNvSpPr/>
          <p:nvPr/>
        </p:nvSpPr>
        <p:spPr>
          <a:xfrm>
            <a:off x="392374" y="3816567"/>
            <a:ext cx="1018758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5014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FCC Part 97 definition of a space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Any satellite orbiting Earth</a:t>
            </a:r>
          </a:p>
          <a:p>
            <a:pPr marL="514350" indent="-514350">
              <a:buFont typeface="+mj-lt"/>
              <a:buAutoNum type="alphaUcPeriod"/>
            </a:pPr>
            <a:r>
              <a:rPr lang="en-US" dirty="0"/>
              <a:t>A manned satellite orbiting Earth</a:t>
            </a:r>
          </a:p>
          <a:p>
            <a:pPr marL="514350" indent="-514350">
              <a:buFont typeface="+mj-lt"/>
              <a:buAutoNum type="alphaUcPeriod"/>
            </a:pPr>
            <a:r>
              <a:rPr lang="en-US" dirty="0"/>
              <a:t>An amateur station located more than 50 km above Earth’s surface</a:t>
            </a:r>
          </a:p>
          <a:p>
            <a:pPr marL="514350" indent="-514350">
              <a:buFont typeface="+mj-lt"/>
              <a:buAutoNum type="alphaUcPeriod"/>
            </a:pPr>
            <a:r>
              <a:rPr lang="en-US" dirty="0"/>
              <a:t>An amateur station using amateur radio satellites for relay of signals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T1A07 C 97.3(a)(41) 6-23</a:t>
            </a:r>
            <a:endParaRPr lang="en-US" sz="2400" b="1" dirty="0">
              <a:solidFill>
                <a:srgbClr val="DA3427"/>
              </a:solidFill>
            </a:endParaRPr>
          </a:p>
        </p:txBody>
      </p:sp>
      <p:sp>
        <p:nvSpPr>
          <p:cNvPr id="5" name="Rectangle 4"/>
          <p:cNvSpPr/>
          <p:nvPr/>
        </p:nvSpPr>
        <p:spPr>
          <a:xfrm>
            <a:off x="392375" y="3297800"/>
            <a:ext cx="1031279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74505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satellite beacon?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primary transmit antenna on the satellite</a:t>
            </a:r>
          </a:p>
          <a:p>
            <a:pPr marL="514350" indent="-514350">
              <a:buFont typeface="+mj-lt"/>
              <a:buAutoNum type="alphaUcPeriod"/>
            </a:pPr>
            <a:r>
              <a:rPr lang="en-US" dirty="0"/>
              <a:t>An indicator light that shows where to point your antenna</a:t>
            </a:r>
          </a:p>
          <a:p>
            <a:pPr marL="514350" indent="-514350">
              <a:buFont typeface="+mj-lt"/>
              <a:buAutoNum type="alphaUcPeriod"/>
            </a:pPr>
            <a:r>
              <a:rPr lang="en-US" dirty="0"/>
              <a:t>A reflective surface on the satellite</a:t>
            </a:r>
          </a:p>
          <a:p>
            <a:pPr marL="514350" indent="-514350">
              <a:buFont typeface="+mj-lt"/>
              <a:buAutoNum type="alphaUcPeriod"/>
            </a:pPr>
            <a:r>
              <a:rPr lang="en-US" dirty="0"/>
              <a:t>A transmission from a satellite that contains status information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T8B05 D 6-23</a:t>
            </a:r>
            <a:endParaRPr lang="en-US" sz="2400" b="1" dirty="0">
              <a:solidFill>
                <a:srgbClr val="DA3427"/>
              </a:solidFill>
            </a:endParaRPr>
          </a:p>
        </p:txBody>
      </p:sp>
      <p:sp>
        <p:nvSpPr>
          <p:cNvPr id="5" name="Rectangle 4"/>
          <p:cNvSpPr/>
          <p:nvPr/>
        </p:nvSpPr>
        <p:spPr>
          <a:xfrm>
            <a:off x="392374" y="3816567"/>
            <a:ext cx="973147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05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Doppler shift in reference to satellite communications?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change in the satellite orbit</a:t>
            </a:r>
          </a:p>
          <a:p>
            <a:pPr marL="514350" indent="-514350">
              <a:buFont typeface="+mj-lt"/>
              <a:buAutoNum type="alphaUcPeriod"/>
            </a:pPr>
            <a:r>
              <a:rPr lang="en-US" dirty="0"/>
              <a:t>A mode where the satellite receives signals on one band and transmits on another</a:t>
            </a:r>
          </a:p>
          <a:p>
            <a:pPr marL="514350" indent="-514350">
              <a:buFont typeface="+mj-lt"/>
              <a:buAutoNum type="alphaUcPeriod"/>
            </a:pPr>
            <a:r>
              <a:rPr lang="en-US" dirty="0"/>
              <a:t>An observed change in signal frequency caused by relative motion between the satellite and Earth station</a:t>
            </a:r>
          </a:p>
          <a:p>
            <a:pPr marL="514350" indent="-514350">
              <a:buFont typeface="+mj-lt"/>
              <a:buAutoNum type="alphaUcPeriod"/>
            </a:pPr>
            <a:r>
              <a:rPr lang="en-US" dirty="0"/>
              <a:t>A special digital communications mode for some satellites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T8B07 C 6-23</a:t>
            </a:r>
            <a:endParaRPr lang="en-US" sz="2400" b="1" dirty="0">
              <a:solidFill>
                <a:srgbClr val="DA3427"/>
              </a:solidFill>
            </a:endParaRPr>
          </a:p>
        </p:txBody>
      </p:sp>
      <p:sp>
        <p:nvSpPr>
          <p:cNvPr id="5" name="Rectangle 4"/>
          <p:cNvSpPr/>
          <p:nvPr/>
        </p:nvSpPr>
        <p:spPr>
          <a:xfrm>
            <a:off x="392374" y="3718183"/>
            <a:ext cx="10268079" cy="762884"/>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3188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causes spin fading of satellite signals?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Circular polarized noise interference radiated from the sun</a:t>
            </a:r>
          </a:p>
          <a:p>
            <a:pPr marL="514350" indent="-514350">
              <a:buFont typeface="+mj-lt"/>
              <a:buAutoNum type="alphaUcPeriod"/>
            </a:pPr>
            <a:r>
              <a:rPr lang="en-US" dirty="0"/>
              <a:t>Rotation of the satellite and its antennas</a:t>
            </a:r>
          </a:p>
          <a:p>
            <a:pPr marL="514350" indent="-514350">
              <a:buFont typeface="+mj-lt"/>
              <a:buAutoNum type="alphaUcPeriod"/>
            </a:pPr>
            <a:r>
              <a:rPr lang="en-US" dirty="0"/>
              <a:t>Doppler shift of the received signal</a:t>
            </a:r>
          </a:p>
          <a:p>
            <a:pPr marL="514350" indent="-514350">
              <a:buFont typeface="+mj-lt"/>
              <a:buAutoNum type="alphaUcPeriod"/>
            </a:pPr>
            <a:r>
              <a:rPr lang="en-US" dirty="0"/>
              <a:t>Interfering signals within the satellite uplink band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T8B09 B 6-23</a:t>
            </a:r>
            <a:endParaRPr lang="en-US" sz="2400" b="1" dirty="0">
              <a:solidFill>
                <a:srgbClr val="DA3427"/>
              </a:solidFill>
            </a:endParaRPr>
          </a:p>
        </p:txBody>
      </p:sp>
      <p:sp>
        <p:nvSpPr>
          <p:cNvPr id="5" name="Rectangle 4"/>
          <p:cNvSpPr/>
          <p:nvPr/>
        </p:nvSpPr>
        <p:spPr>
          <a:xfrm>
            <a:off x="392374" y="2779034"/>
            <a:ext cx="653870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87590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LEO satellite?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sun synchronous satellite</a:t>
            </a:r>
          </a:p>
          <a:p>
            <a:pPr marL="514350" indent="-514350">
              <a:buFont typeface="+mj-lt"/>
              <a:buAutoNum type="alphaUcPeriod"/>
            </a:pPr>
            <a:r>
              <a:rPr lang="en-US" dirty="0"/>
              <a:t>A highly elliptical orbit satellite</a:t>
            </a:r>
          </a:p>
          <a:p>
            <a:pPr marL="514350" indent="-514350">
              <a:buFont typeface="+mj-lt"/>
              <a:buAutoNum type="alphaUcPeriod"/>
            </a:pPr>
            <a:r>
              <a:rPr lang="en-US" dirty="0"/>
              <a:t>A satellite in low energy operation mode</a:t>
            </a:r>
          </a:p>
          <a:p>
            <a:pPr marL="514350" indent="-514350">
              <a:buFont typeface="+mj-lt"/>
              <a:buAutoNum type="alphaUcPeriod"/>
            </a:pPr>
            <a:r>
              <a:rPr lang="en-US" dirty="0"/>
              <a:t>A satellite in low earth orbit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T8B10 D 6-23</a:t>
            </a:r>
            <a:endParaRPr lang="en-US" sz="2400" b="1" dirty="0">
              <a:solidFill>
                <a:srgbClr val="DA3427"/>
              </a:solidFill>
            </a:endParaRPr>
          </a:p>
        </p:txBody>
      </p:sp>
      <p:sp>
        <p:nvSpPr>
          <p:cNvPr id="5" name="Rectangle 4"/>
          <p:cNvSpPr/>
          <p:nvPr/>
        </p:nvSpPr>
        <p:spPr>
          <a:xfrm>
            <a:off x="392374" y="3816567"/>
            <a:ext cx="467849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33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are provided by satellite tracking programs?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Maps showing the real-time position of the satellite track over Earth</a:t>
            </a:r>
          </a:p>
          <a:p>
            <a:pPr marL="514350" indent="-514350">
              <a:buFont typeface="+mj-lt"/>
              <a:buAutoNum type="alphaUcPeriod"/>
            </a:pPr>
            <a:r>
              <a:rPr lang="en-US" dirty="0"/>
              <a:t>The time, azimuth, and elevation of the start, maximum altitude, and end of a pass</a:t>
            </a:r>
          </a:p>
          <a:p>
            <a:pPr marL="514350" indent="-514350">
              <a:buFont typeface="+mj-lt"/>
              <a:buAutoNum type="alphaUcPeriod"/>
            </a:pPr>
            <a:r>
              <a:rPr lang="en-US" dirty="0"/>
              <a:t>The apparent frequency of the satellite transmission, including effects of Doppler shift</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T8B03 D 6-24</a:t>
            </a:r>
            <a:endParaRPr lang="en-US" sz="2400" b="1" dirty="0">
              <a:solidFill>
                <a:srgbClr val="DA3427"/>
              </a:solidFill>
            </a:endParaRPr>
          </a:p>
        </p:txBody>
      </p:sp>
      <p:sp>
        <p:nvSpPr>
          <p:cNvPr id="5" name="Rectangle 4"/>
          <p:cNvSpPr/>
          <p:nvPr/>
        </p:nvSpPr>
        <p:spPr>
          <a:xfrm>
            <a:off x="392374" y="4567884"/>
            <a:ext cx="4776873"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1497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are inputs to a satellite tracking program?</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satellite transmitted power</a:t>
            </a:r>
          </a:p>
          <a:p>
            <a:pPr marL="514350" indent="-514350">
              <a:buFont typeface="+mj-lt"/>
              <a:buAutoNum type="alphaUcPeriod"/>
            </a:pPr>
            <a:r>
              <a:rPr lang="en-US" dirty="0"/>
              <a:t>The Keplerian elements</a:t>
            </a:r>
          </a:p>
          <a:p>
            <a:pPr marL="514350" indent="-514350">
              <a:buFont typeface="+mj-lt"/>
              <a:buAutoNum type="alphaUcPeriod"/>
            </a:pPr>
            <a:r>
              <a:rPr lang="en-US" dirty="0"/>
              <a:t>The last observed time of zero Doppler shift</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de-DE" sz="2400" b="1" dirty="0">
                <a:solidFill>
                  <a:srgbClr val="DA3427"/>
                </a:solidFill>
              </a:rPr>
              <a:t>T8B06 B 6-24</a:t>
            </a:r>
            <a:endParaRPr lang="en-US" sz="2400" b="1" dirty="0">
              <a:solidFill>
                <a:srgbClr val="DA3427"/>
              </a:solidFill>
            </a:endParaRPr>
          </a:p>
        </p:txBody>
      </p:sp>
      <p:sp>
        <p:nvSpPr>
          <p:cNvPr id="5" name="Rectangle 4"/>
          <p:cNvSpPr/>
          <p:nvPr/>
        </p:nvSpPr>
        <p:spPr>
          <a:xfrm>
            <a:off x="392374" y="2779034"/>
            <a:ext cx="4124009"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7811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3616</TotalTime>
  <Words>6141</Words>
  <Application>Microsoft Macintosh PowerPoint</Application>
  <PresentationFormat>Custom</PresentationFormat>
  <Paragraphs>631</Paragraphs>
  <Slides>106</Slides>
  <Notes>0</Notes>
  <HiddenSlides>0</HiddenSlides>
  <MMClips>0</MMClips>
  <ScaleCrop>false</ScaleCrop>
  <HeadingPairs>
    <vt:vector size="4" baseType="variant">
      <vt:variant>
        <vt:lpstr>Design Template</vt:lpstr>
      </vt:variant>
      <vt:variant>
        <vt:i4>1</vt:i4>
      </vt:variant>
      <vt:variant>
        <vt:lpstr>Slide Titles</vt:lpstr>
      </vt:variant>
      <vt:variant>
        <vt:i4>106</vt:i4>
      </vt:variant>
    </vt:vector>
  </HeadingPairs>
  <TitlesOfParts>
    <vt:vector size="107" baseType="lpstr">
      <vt:lpstr>Office Theme</vt:lpstr>
      <vt:lpstr>Slide 1</vt:lpstr>
      <vt:lpstr>Amateur Radio Technician Exam Prep Course</vt:lpstr>
      <vt:lpstr>Band Plans</vt:lpstr>
      <vt:lpstr>Table 6.1:  2 meter (144-148 MHz) Band Plan</vt:lpstr>
      <vt:lpstr>Band Plans (cont.)</vt:lpstr>
      <vt:lpstr>Slide 6</vt:lpstr>
      <vt:lpstr>Interpreting the Band Plan</vt:lpstr>
      <vt:lpstr>Making Contacts on Repeaters</vt:lpstr>
      <vt:lpstr>Making Contacts on Repeaters (cont.)</vt:lpstr>
      <vt:lpstr>Making Contacts on Simplex Channels</vt:lpstr>
      <vt:lpstr>Making Contacts: SSB, CW, and DIGITAL</vt:lpstr>
      <vt:lpstr>Q-Signals</vt:lpstr>
      <vt:lpstr>Slide 13</vt:lpstr>
      <vt:lpstr>DXing and Contesting</vt:lpstr>
      <vt:lpstr>Popular DXing Event</vt:lpstr>
      <vt:lpstr>Fox Hunting &amp; Direction Finding</vt:lpstr>
      <vt:lpstr>Video</vt:lpstr>
      <vt:lpstr>PRACTICE QUESTIONS</vt:lpstr>
      <vt:lpstr>Where may SSB phone be used in amateur bands above 50 MHz?</vt:lpstr>
      <vt:lpstr>What is a band plan, beyond the privileges established by the FCC?</vt:lpstr>
      <vt:lpstr>What term describes an amateur station that is transmitting and receiving on the same frequency?</vt:lpstr>
      <vt:lpstr>What is an appropriate way to call another station on a repeater if you know the other station’s call sign?</vt:lpstr>
      <vt:lpstr>Which of the following indicates that a station is listening on a repeater and looking for a contact?</vt:lpstr>
      <vt:lpstr>What might be a problem if you receive a report that your audio signal through an FM repeater is distorted or unintelligible?</vt:lpstr>
      <vt:lpstr>What is the national calling frequency for FM simplex operations in the 2 meter band?</vt:lpstr>
      <vt:lpstr>How is a VHF/UHF transceiver’s “reverse” function used?</vt:lpstr>
      <vt:lpstr>Why are simplex channels designated in the VHF/UHF band plans?</vt:lpstr>
      <vt:lpstr>How should you respond to a station calling CQ?</vt:lpstr>
      <vt:lpstr>What is the meaning of the procedural signal “CQ”?</vt:lpstr>
      <vt:lpstr>What should you do before calling CQ?</vt:lpstr>
      <vt:lpstr>Which Q signal indicates that you are receiving interference from other stations?</vt:lpstr>
      <vt:lpstr>Which Q signal indicates that you are changing frequency?</vt:lpstr>
      <vt:lpstr>What operating activity involves contacting as many stations as possible during a specified period?</vt:lpstr>
      <vt:lpstr>Which of the following is good procedure when contacting another station in a contest?</vt:lpstr>
      <vt:lpstr>What is a grid locator?</vt:lpstr>
      <vt:lpstr>What type of transmission is indicated by the term “NTSC?”</vt:lpstr>
      <vt:lpstr>Which of the following methods is used to locate sources of noise interference or jamming?</vt:lpstr>
      <vt:lpstr>Which of these items would be useful for a hidden transmitter hunt?</vt:lpstr>
      <vt:lpstr>Using Repeaters</vt:lpstr>
      <vt:lpstr>Repeater Offset (Shift)</vt:lpstr>
      <vt:lpstr>Linked Repeater Systems &amp; Access Tones</vt:lpstr>
      <vt:lpstr>PRACTICE QUESTIONS</vt:lpstr>
      <vt:lpstr>What does the scanning function of an FM transceiver do?</vt:lpstr>
      <vt:lpstr>What is a common repeater frequency offset in the 2 meter band?</vt:lpstr>
      <vt:lpstr>What is a common repeater frequency offset in the 70 cm band?</vt:lpstr>
      <vt:lpstr>What is meant by “repeater offset”?</vt:lpstr>
      <vt:lpstr>Which of the following describes a linked repeater network?</vt:lpstr>
      <vt:lpstr>What term describes the use of a sub-audible tone transmitted along with normal voice audio to open the squelch of a receiver?</vt:lpstr>
      <vt:lpstr>Which of the following could be the reason you are unable to access a repeater whose output you can hear?</vt:lpstr>
      <vt:lpstr>Digital Repeater Systems</vt:lpstr>
      <vt:lpstr>Digital Repeater Systems (cont.)</vt:lpstr>
      <vt:lpstr>Digital Repeater Systems (cont.)</vt:lpstr>
      <vt:lpstr>Nets</vt:lpstr>
      <vt:lpstr>Net Structure and Participation</vt:lpstr>
      <vt:lpstr>Exchanging Messages on the Net</vt:lpstr>
      <vt:lpstr>Message Headers Contain …</vt:lpstr>
      <vt:lpstr>PRACTICE QUESTIONS</vt:lpstr>
      <vt:lpstr>What type of signaling uses pairs of audio tones?</vt:lpstr>
      <vt:lpstr>How can you join a digital repeater’s “talkgroup”?</vt:lpstr>
      <vt:lpstr>What is the purpose of the color code used on DMR repeater systems?</vt:lpstr>
      <vt:lpstr>What function is performed with a transceiver and a digital mode hot spot?</vt:lpstr>
      <vt:lpstr>What does a DMR “code plug” contain?</vt:lpstr>
      <vt:lpstr>How is a specific group of stations selected on a digital voice transceiver?</vt:lpstr>
      <vt:lpstr>Which of the following must be programmed into a D-STAR digital transceiver before transmitting?</vt:lpstr>
      <vt:lpstr>How is over the air access to IRLP nodes accomplished?</vt:lpstr>
      <vt:lpstr>What is Voice Over Internet Protocol (VoIP)?</vt:lpstr>
      <vt:lpstr>What is the Internet Radio Linking Project (IRLP)?</vt:lpstr>
      <vt:lpstr>Which of the following protocols enables an amateur station to transmit through a repeater without using a radio to initiate the transmission?</vt:lpstr>
      <vt:lpstr>What is required before using the EchoLink system?</vt:lpstr>
      <vt:lpstr>What is a Talkgroup on a DMR repeater?</vt:lpstr>
      <vt:lpstr>Which of the following describes DMR?</vt:lpstr>
      <vt:lpstr>What does the term “traffic” refer to in net operation?</vt:lpstr>
      <vt:lpstr>Which of the following is standard practice when you participate in a net?</vt:lpstr>
      <vt:lpstr>Which of the following are typical duties of a Net Control Station?</vt:lpstr>
      <vt:lpstr>What technique is used to ensure that voice messages containing unusual words are received correctly?</vt:lpstr>
      <vt:lpstr>Which of the following is a characteristic of good traffic handling?</vt:lpstr>
      <vt:lpstr>What information is contained in the preamble of a formal traffic message?</vt:lpstr>
      <vt:lpstr>What is meant by “check” in a radiogram header?</vt:lpstr>
      <vt:lpstr>Communications for Public Service    ARES &amp; RACES</vt:lpstr>
      <vt:lpstr>Threats to Life and Property</vt:lpstr>
      <vt:lpstr>Satellite Operating</vt:lpstr>
      <vt:lpstr>Satellite Definitions</vt:lpstr>
      <vt:lpstr>Tracking a Satellite</vt:lpstr>
      <vt:lpstr>Operating via Satellites</vt:lpstr>
      <vt:lpstr>PRACTICE QUESTIONS</vt:lpstr>
      <vt:lpstr>What is the Radio Amateur Civil Emergency Service (RACES)?</vt:lpstr>
      <vt:lpstr>What is RACES?</vt:lpstr>
      <vt:lpstr>What is the Amateur Radio Emergency Service (ARES)?</vt:lpstr>
      <vt:lpstr>When do FCC rules NOT apply to the operation of an amateur station?</vt:lpstr>
      <vt:lpstr>Are amateur station control operators ever permitted to operate outside the frequency privileges of their license class?</vt:lpstr>
      <vt:lpstr>Which amateurs may contact the International Space Station (ISS) on VHF bands?</vt:lpstr>
      <vt:lpstr>Who may be the control operator of a station communicating through an amateur satellite or space station?</vt:lpstr>
      <vt:lpstr>What is the FCC Part 97 definition of a space station?</vt:lpstr>
      <vt:lpstr>What is a satellite beacon?</vt:lpstr>
      <vt:lpstr>What is Doppler shift in reference to satellite communications?</vt:lpstr>
      <vt:lpstr>What causes spin fading of satellite signals?</vt:lpstr>
      <vt:lpstr>What is a LEO satellite?</vt:lpstr>
      <vt:lpstr>Which of the following are provided by satellite tracking programs?</vt:lpstr>
      <vt:lpstr>Which of the following are inputs to a satellite tracking program?</vt:lpstr>
      <vt:lpstr>What telemetry information is typically transmitted by satellite beacons?</vt:lpstr>
      <vt:lpstr>What is the impact of using excessive effective radiated power on a satellite uplink?</vt:lpstr>
      <vt:lpstr>What mode of transmission is commonly used by amateur radio satellites?</vt:lpstr>
      <vt:lpstr>What is meant by the statement that a satellite is operating in U/V mode?</vt:lpstr>
      <vt:lpstr>Who may receive telemetry from a space station?</vt:lpstr>
      <vt:lpstr>Which of the following is a way to determine whether your satellite uplink power is neither too low nor too high?</vt:lpstr>
      <vt:lpstr>END OF MODULE 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Thomas Russ</cp:lastModifiedBy>
  <cp:revision>59</cp:revision>
  <dcterms:created xsi:type="dcterms:W3CDTF">2026-04-04T05:26:19Z</dcterms:created>
  <dcterms:modified xsi:type="dcterms:W3CDTF">2026-04-04T05:56:56Z</dcterms:modified>
</cp:coreProperties>
</file>