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91" r:id="rId3"/>
    <p:sldId id="277" r:id="rId4"/>
    <p:sldId id="278" r:id="rId5"/>
    <p:sldId id="279" r:id="rId6"/>
    <p:sldId id="280" r:id="rId7"/>
    <p:sldId id="281" r:id="rId8"/>
    <p:sldId id="282" r:id="rId9"/>
    <p:sldId id="283" r:id="rId10"/>
    <p:sldId id="284" r:id="rId11"/>
    <p:sldId id="289" r:id="rId12"/>
    <p:sldId id="286" r:id="rId13"/>
    <p:sldId id="287" r:id="rId14"/>
    <p:sldId id="290" r:id="rId15"/>
    <p:sldId id="258" r:id="rId16"/>
    <p:sldId id="261" r:id="rId17"/>
    <p:sldId id="262" r:id="rId18"/>
    <p:sldId id="265" r:id="rId19"/>
    <p:sldId id="259" r:id="rId20"/>
    <p:sldId id="260" r:id="rId21"/>
    <p:sldId id="263" r:id="rId22"/>
    <p:sldId id="264" r:id="rId23"/>
    <p:sldId id="266" r:id="rId24"/>
    <p:sldId id="267" r:id="rId25"/>
    <p:sldId id="273" r:id="rId26"/>
    <p:sldId id="274" r:id="rId27"/>
    <p:sldId id="272" r:id="rId28"/>
    <p:sldId id="27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A6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74" autoAdjust="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53" y="531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481E4E-AA0F-4076-B6F4-58B8397C154F}" type="doc">
      <dgm:prSet loTypeId="urn:microsoft.com/office/officeart/2005/8/layout/pyramid1" loCatId="pyramid" qsTypeId="urn:microsoft.com/office/officeart/2005/8/quickstyle/simple1" qsCatId="simple" csTypeId="urn:microsoft.com/office/officeart/2005/8/colors/colorful5" csCatId="colorful" phldr="1"/>
      <dgm:spPr/>
    </dgm:pt>
    <dgm:pt modelId="{77BFB6A1-7CFA-4597-B8BB-CBE4E24583A3}">
      <dgm:prSet phldrT="[Text]"/>
      <dgm:spPr/>
      <dgm:t>
        <a:bodyPr/>
        <a:lstStyle/>
        <a:p>
          <a:r>
            <a:rPr lang="en-US" smtClean="0"/>
            <a:t>SERVICE</a:t>
          </a:r>
          <a:endParaRPr lang="en-US" dirty="0"/>
        </a:p>
      </dgm:t>
    </dgm:pt>
    <dgm:pt modelId="{D0809996-0A3A-4FF1-A23A-EABDF5ED0ABC}" type="parTrans" cxnId="{CB4E190A-7C54-44F2-BC27-7E657E10979B}">
      <dgm:prSet/>
      <dgm:spPr/>
      <dgm:t>
        <a:bodyPr/>
        <a:lstStyle/>
        <a:p>
          <a:endParaRPr lang="en-US"/>
        </a:p>
      </dgm:t>
    </dgm:pt>
    <dgm:pt modelId="{DC6A9944-CDCD-44EC-B0C2-B75150357C47}" type="sibTrans" cxnId="{CB4E190A-7C54-44F2-BC27-7E657E10979B}">
      <dgm:prSet/>
      <dgm:spPr/>
      <dgm:t>
        <a:bodyPr/>
        <a:lstStyle/>
        <a:p>
          <a:endParaRPr lang="en-US"/>
        </a:p>
      </dgm:t>
    </dgm:pt>
    <dgm:pt modelId="{AB0D7456-45FC-4063-851A-8753667C0AE2}">
      <dgm:prSet phldrT="[Text]"/>
      <dgm:spPr/>
      <dgm:t>
        <a:bodyPr/>
        <a:lstStyle/>
        <a:p>
          <a:r>
            <a:rPr lang="en-US" dirty="0" smtClean="0"/>
            <a:t>TEACHING</a:t>
          </a:r>
          <a:endParaRPr lang="en-US" dirty="0"/>
        </a:p>
      </dgm:t>
    </dgm:pt>
    <dgm:pt modelId="{61666C06-9902-4520-A93C-0ECF3007E88A}" type="parTrans" cxnId="{D33CA837-FEE3-488B-A25E-21043A310B94}">
      <dgm:prSet/>
      <dgm:spPr/>
      <dgm:t>
        <a:bodyPr/>
        <a:lstStyle/>
        <a:p>
          <a:endParaRPr lang="en-US"/>
        </a:p>
      </dgm:t>
    </dgm:pt>
    <dgm:pt modelId="{5217DFD8-D3AA-499F-848C-A32C671AB00E}" type="sibTrans" cxnId="{D33CA837-FEE3-488B-A25E-21043A310B94}">
      <dgm:prSet/>
      <dgm:spPr/>
      <dgm:t>
        <a:bodyPr/>
        <a:lstStyle/>
        <a:p>
          <a:endParaRPr lang="en-US"/>
        </a:p>
      </dgm:t>
    </dgm:pt>
    <dgm:pt modelId="{793B71D1-B742-4311-AB31-E5CFAFD48913}">
      <dgm:prSet phldrT="[Text]"/>
      <dgm:spPr/>
      <dgm:t>
        <a:bodyPr/>
        <a:lstStyle/>
        <a:p>
          <a:r>
            <a:rPr lang="en-US" dirty="0" smtClean="0"/>
            <a:t>RESEARCH</a:t>
          </a:r>
          <a:endParaRPr lang="en-US" dirty="0"/>
        </a:p>
      </dgm:t>
    </dgm:pt>
    <dgm:pt modelId="{1745E6BF-584A-42EA-943D-3AEFF1360B74}" type="parTrans" cxnId="{CBB3EB57-3412-4EF4-8B37-FD3705CFCEEB}">
      <dgm:prSet/>
      <dgm:spPr/>
      <dgm:t>
        <a:bodyPr/>
        <a:lstStyle/>
        <a:p>
          <a:endParaRPr lang="en-US"/>
        </a:p>
      </dgm:t>
    </dgm:pt>
    <dgm:pt modelId="{15B6EA13-B39A-43ED-A5AF-FB48F2F93EB6}" type="sibTrans" cxnId="{CBB3EB57-3412-4EF4-8B37-FD3705CFCEEB}">
      <dgm:prSet/>
      <dgm:spPr/>
      <dgm:t>
        <a:bodyPr/>
        <a:lstStyle/>
        <a:p>
          <a:endParaRPr lang="en-US"/>
        </a:p>
      </dgm:t>
    </dgm:pt>
    <dgm:pt modelId="{459A4448-6799-4145-97C0-E9A525EF375E}" type="pres">
      <dgm:prSet presAssocID="{7F481E4E-AA0F-4076-B6F4-58B8397C154F}" presName="Name0" presStyleCnt="0">
        <dgm:presLayoutVars>
          <dgm:dir/>
          <dgm:animLvl val="lvl"/>
          <dgm:resizeHandles val="exact"/>
        </dgm:presLayoutVars>
      </dgm:prSet>
      <dgm:spPr/>
    </dgm:pt>
    <dgm:pt modelId="{4CBF7685-0E98-4E62-87C2-728F395E66EC}" type="pres">
      <dgm:prSet presAssocID="{77BFB6A1-7CFA-4597-B8BB-CBE4E24583A3}" presName="Name8" presStyleCnt="0"/>
      <dgm:spPr/>
    </dgm:pt>
    <dgm:pt modelId="{85167878-FCDB-4FAF-B4E3-D9C85995C3DF}" type="pres">
      <dgm:prSet presAssocID="{77BFB6A1-7CFA-4597-B8BB-CBE4E24583A3}" presName="level" presStyleLbl="node1" presStyleIdx="0" presStyleCnt="3">
        <dgm:presLayoutVars>
          <dgm:chMax val="1"/>
          <dgm:bulletEnabled val="1"/>
        </dgm:presLayoutVars>
      </dgm:prSet>
      <dgm:spPr/>
      <dgm:t>
        <a:bodyPr/>
        <a:lstStyle/>
        <a:p>
          <a:endParaRPr lang="en-US"/>
        </a:p>
      </dgm:t>
    </dgm:pt>
    <dgm:pt modelId="{DEE53F22-77E4-4761-8C1C-50A3C606A2B0}" type="pres">
      <dgm:prSet presAssocID="{77BFB6A1-7CFA-4597-B8BB-CBE4E24583A3}" presName="levelTx" presStyleLbl="revTx" presStyleIdx="0" presStyleCnt="0">
        <dgm:presLayoutVars>
          <dgm:chMax val="1"/>
          <dgm:bulletEnabled val="1"/>
        </dgm:presLayoutVars>
      </dgm:prSet>
      <dgm:spPr/>
      <dgm:t>
        <a:bodyPr/>
        <a:lstStyle/>
        <a:p>
          <a:endParaRPr lang="en-US"/>
        </a:p>
      </dgm:t>
    </dgm:pt>
    <dgm:pt modelId="{64D7A0EF-332E-4B84-A367-E1EFCC7468B4}" type="pres">
      <dgm:prSet presAssocID="{AB0D7456-45FC-4063-851A-8753667C0AE2}" presName="Name8" presStyleCnt="0"/>
      <dgm:spPr/>
    </dgm:pt>
    <dgm:pt modelId="{BEAA24A7-A4E3-4BB6-ABB5-5419D545DC0D}" type="pres">
      <dgm:prSet presAssocID="{AB0D7456-45FC-4063-851A-8753667C0AE2}" presName="level" presStyleLbl="node1" presStyleIdx="1" presStyleCnt="3">
        <dgm:presLayoutVars>
          <dgm:chMax val="1"/>
          <dgm:bulletEnabled val="1"/>
        </dgm:presLayoutVars>
      </dgm:prSet>
      <dgm:spPr/>
      <dgm:t>
        <a:bodyPr/>
        <a:lstStyle/>
        <a:p>
          <a:endParaRPr lang="en-US"/>
        </a:p>
      </dgm:t>
    </dgm:pt>
    <dgm:pt modelId="{12E63C26-781E-4864-9816-51AFFF3092B3}" type="pres">
      <dgm:prSet presAssocID="{AB0D7456-45FC-4063-851A-8753667C0AE2}" presName="levelTx" presStyleLbl="revTx" presStyleIdx="0" presStyleCnt="0">
        <dgm:presLayoutVars>
          <dgm:chMax val="1"/>
          <dgm:bulletEnabled val="1"/>
        </dgm:presLayoutVars>
      </dgm:prSet>
      <dgm:spPr/>
      <dgm:t>
        <a:bodyPr/>
        <a:lstStyle/>
        <a:p>
          <a:endParaRPr lang="en-US"/>
        </a:p>
      </dgm:t>
    </dgm:pt>
    <dgm:pt modelId="{9C18A35E-7999-46EA-BB4F-C8BF49E080C5}" type="pres">
      <dgm:prSet presAssocID="{793B71D1-B742-4311-AB31-E5CFAFD48913}" presName="Name8" presStyleCnt="0"/>
      <dgm:spPr/>
    </dgm:pt>
    <dgm:pt modelId="{F4C4FA31-68AD-4167-8859-4887CCFFF5AF}" type="pres">
      <dgm:prSet presAssocID="{793B71D1-B742-4311-AB31-E5CFAFD48913}" presName="level" presStyleLbl="node1" presStyleIdx="2" presStyleCnt="3">
        <dgm:presLayoutVars>
          <dgm:chMax val="1"/>
          <dgm:bulletEnabled val="1"/>
        </dgm:presLayoutVars>
      </dgm:prSet>
      <dgm:spPr/>
      <dgm:t>
        <a:bodyPr/>
        <a:lstStyle/>
        <a:p>
          <a:endParaRPr lang="en-US"/>
        </a:p>
      </dgm:t>
    </dgm:pt>
    <dgm:pt modelId="{E27A27EC-D30E-45A4-B065-C4C19711D7E6}" type="pres">
      <dgm:prSet presAssocID="{793B71D1-B742-4311-AB31-E5CFAFD48913}" presName="levelTx" presStyleLbl="revTx" presStyleIdx="0" presStyleCnt="0">
        <dgm:presLayoutVars>
          <dgm:chMax val="1"/>
          <dgm:bulletEnabled val="1"/>
        </dgm:presLayoutVars>
      </dgm:prSet>
      <dgm:spPr/>
      <dgm:t>
        <a:bodyPr/>
        <a:lstStyle/>
        <a:p>
          <a:endParaRPr lang="en-US"/>
        </a:p>
      </dgm:t>
    </dgm:pt>
  </dgm:ptLst>
  <dgm:cxnLst>
    <dgm:cxn modelId="{BAACBE3E-6608-4C1C-9938-DB391AE1582D}" type="presOf" srcId="{793B71D1-B742-4311-AB31-E5CFAFD48913}" destId="{E27A27EC-D30E-45A4-B065-C4C19711D7E6}" srcOrd="1" destOrd="0" presId="urn:microsoft.com/office/officeart/2005/8/layout/pyramid1"/>
    <dgm:cxn modelId="{E6DDCB1F-0A74-48BD-B9D5-B59C97B873E8}" type="presOf" srcId="{77BFB6A1-7CFA-4597-B8BB-CBE4E24583A3}" destId="{85167878-FCDB-4FAF-B4E3-D9C85995C3DF}" srcOrd="0" destOrd="0" presId="urn:microsoft.com/office/officeart/2005/8/layout/pyramid1"/>
    <dgm:cxn modelId="{65E78CD4-6B6E-4337-B9E7-8CD803133099}" type="presOf" srcId="{793B71D1-B742-4311-AB31-E5CFAFD48913}" destId="{F4C4FA31-68AD-4167-8859-4887CCFFF5AF}" srcOrd="0" destOrd="0" presId="urn:microsoft.com/office/officeart/2005/8/layout/pyramid1"/>
    <dgm:cxn modelId="{23569D31-EDE4-4627-BEA9-C56B7733092B}" type="presOf" srcId="{7F481E4E-AA0F-4076-B6F4-58B8397C154F}" destId="{459A4448-6799-4145-97C0-E9A525EF375E}" srcOrd="0" destOrd="0" presId="urn:microsoft.com/office/officeart/2005/8/layout/pyramid1"/>
    <dgm:cxn modelId="{D1A32D65-ED34-4B00-A6BB-4F62645D3725}" type="presOf" srcId="{77BFB6A1-7CFA-4597-B8BB-CBE4E24583A3}" destId="{DEE53F22-77E4-4761-8C1C-50A3C606A2B0}" srcOrd="1" destOrd="0" presId="urn:microsoft.com/office/officeart/2005/8/layout/pyramid1"/>
    <dgm:cxn modelId="{CB4E190A-7C54-44F2-BC27-7E657E10979B}" srcId="{7F481E4E-AA0F-4076-B6F4-58B8397C154F}" destId="{77BFB6A1-7CFA-4597-B8BB-CBE4E24583A3}" srcOrd="0" destOrd="0" parTransId="{D0809996-0A3A-4FF1-A23A-EABDF5ED0ABC}" sibTransId="{DC6A9944-CDCD-44EC-B0C2-B75150357C47}"/>
    <dgm:cxn modelId="{24B45B7E-FE24-4170-A32A-970608177099}" type="presOf" srcId="{AB0D7456-45FC-4063-851A-8753667C0AE2}" destId="{12E63C26-781E-4864-9816-51AFFF3092B3}" srcOrd="1" destOrd="0" presId="urn:microsoft.com/office/officeart/2005/8/layout/pyramid1"/>
    <dgm:cxn modelId="{D33CA837-FEE3-488B-A25E-21043A310B94}" srcId="{7F481E4E-AA0F-4076-B6F4-58B8397C154F}" destId="{AB0D7456-45FC-4063-851A-8753667C0AE2}" srcOrd="1" destOrd="0" parTransId="{61666C06-9902-4520-A93C-0ECF3007E88A}" sibTransId="{5217DFD8-D3AA-499F-848C-A32C671AB00E}"/>
    <dgm:cxn modelId="{ED089D18-8A58-4EBF-BE0B-DC3EB1903757}" type="presOf" srcId="{AB0D7456-45FC-4063-851A-8753667C0AE2}" destId="{BEAA24A7-A4E3-4BB6-ABB5-5419D545DC0D}" srcOrd="0" destOrd="0" presId="urn:microsoft.com/office/officeart/2005/8/layout/pyramid1"/>
    <dgm:cxn modelId="{CBB3EB57-3412-4EF4-8B37-FD3705CFCEEB}" srcId="{7F481E4E-AA0F-4076-B6F4-58B8397C154F}" destId="{793B71D1-B742-4311-AB31-E5CFAFD48913}" srcOrd="2" destOrd="0" parTransId="{1745E6BF-584A-42EA-943D-3AEFF1360B74}" sibTransId="{15B6EA13-B39A-43ED-A5AF-FB48F2F93EB6}"/>
    <dgm:cxn modelId="{1D1D0B9F-5535-46D5-8707-2841865D55C2}" type="presParOf" srcId="{459A4448-6799-4145-97C0-E9A525EF375E}" destId="{4CBF7685-0E98-4E62-87C2-728F395E66EC}" srcOrd="0" destOrd="0" presId="urn:microsoft.com/office/officeart/2005/8/layout/pyramid1"/>
    <dgm:cxn modelId="{44FB8995-A87D-4EB1-AEA0-C957DE1A1530}" type="presParOf" srcId="{4CBF7685-0E98-4E62-87C2-728F395E66EC}" destId="{85167878-FCDB-4FAF-B4E3-D9C85995C3DF}" srcOrd="0" destOrd="0" presId="urn:microsoft.com/office/officeart/2005/8/layout/pyramid1"/>
    <dgm:cxn modelId="{EAA240AF-BF93-4CEA-8729-5A333D85E17C}" type="presParOf" srcId="{4CBF7685-0E98-4E62-87C2-728F395E66EC}" destId="{DEE53F22-77E4-4761-8C1C-50A3C606A2B0}" srcOrd="1" destOrd="0" presId="urn:microsoft.com/office/officeart/2005/8/layout/pyramid1"/>
    <dgm:cxn modelId="{D9095E5B-ADC5-4AB0-8FF2-2D97DF4F3AAE}" type="presParOf" srcId="{459A4448-6799-4145-97C0-E9A525EF375E}" destId="{64D7A0EF-332E-4B84-A367-E1EFCC7468B4}" srcOrd="1" destOrd="0" presId="urn:microsoft.com/office/officeart/2005/8/layout/pyramid1"/>
    <dgm:cxn modelId="{9791B8E3-61DB-4755-90D4-A7C3A68BB285}" type="presParOf" srcId="{64D7A0EF-332E-4B84-A367-E1EFCC7468B4}" destId="{BEAA24A7-A4E3-4BB6-ABB5-5419D545DC0D}" srcOrd="0" destOrd="0" presId="urn:microsoft.com/office/officeart/2005/8/layout/pyramid1"/>
    <dgm:cxn modelId="{FB7A3E24-3A83-4E45-98CF-196C6E3B0C3B}" type="presParOf" srcId="{64D7A0EF-332E-4B84-A367-E1EFCC7468B4}" destId="{12E63C26-781E-4864-9816-51AFFF3092B3}" srcOrd="1" destOrd="0" presId="urn:microsoft.com/office/officeart/2005/8/layout/pyramid1"/>
    <dgm:cxn modelId="{833F55F9-66E5-4596-84D0-1EE623CAD28C}" type="presParOf" srcId="{459A4448-6799-4145-97C0-E9A525EF375E}" destId="{9C18A35E-7999-46EA-BB4F-C8BF49E080C5}" srcOrd="2" destOrd="0" presId="urn:microsoft.com/office/officeart/2005/8/layout/pyramid1"/>
    <dgm:cxn modelId="{3996878C-69C5-4330-B6B1-7D3123C3847D}" type="presParOf" srcId="{9C18A35E-7999-46EA-BB4F-C8BF49E080C5}" destId="{F4C4FA31-68AD-4167-8859-4887CCFFF5AF}" srcOrd="0" destOrd="0" presId="urn:microsoft.com/office/officeart/2005/8/layout/pyramid1"/>
    <dgm:cxn modelId="{33EA24A2-2CC7-4A4F-B32E-23C5F8F084A3}" type="presParOf" srcId="{9C18A35E-7999-46EA-BB4F-C8BF49E080C5}" destId="{E27A27EC-D30E-45A4-B065-C4C19711D7E6}"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1E8844-E4F4-4378-A42C-7F9AEF95DD2B}" type="doc">
      <dgm:prSet loTypeId="urn:microsoft.com/office/officeart/2005/8/layout/pyramid3" loCatId="pyramid" qsTypeId="urn:microsoft.com/office/officeart/2005/8/quickstyle/simple1" qsCatId="simple" csTypeId="urn:microsoft.com/office/officeart/2005/8/colors/colorful5" csCatId="colorful" phldr="1"/>
      <dgm:spPr/>
    </dgm:pt>
    <dgm:pt modelId="{30339C2D-1F43-4FFD-8448-AC591BF81E33}">
      <dgm:prSet phldrT="[Text]"/>
      <dgm:spPr/>
      <dgm:t>
        <a:bodyPr/>
        <a:lstStyle/>
        <a:p>
          <a:r>
            <a:rPr lang="en-US" dirty="0" smtClean="0"/>
            <a:t>SERVICE</a:t>
          </a:r>
          <a:endParaRPr lang="en-US" dirty="0"/>
        </a:p>
      </dgm:t>
    </dgm:pt>
    <dgm:pt modelId="{52193134-D3B4-4652-95E8-B8DF2AC0212D}" type="parTrans" cxnId="{CCB90415-3105-48FB-8598-3744A606DEAB}">
      <dgm:prSet/>
      <dgm:spPr/>
      <dgm:t>
        <a:bodyPr/>
        <a:lstStyle/>
        <a:p>
          <a:endParaRPr lang="en-US"/>
        </a:p>
      </dgm:t>
    </dgm:pt>
    <dgm:pt modelId="{4FF7B466-2444-4B0B-8D2D-5D5F58989B81}" type="sibTrans" cxnId="{CCB90415-3105-48FB-8598-3744A606DEAB}">
      <dgm:prSet/>
      <dgm:spPr/>
      <dgm:t>
        <a:bodyPr/>
        <a:lstStyle/>
        <a:p>
          <a:endParaRPr lang="en-US"/>
        </a:p>
      </dgm:t>
    </dgm:pt>
    <dgm:pt modelId="{DBA15878-20F3-4AD0-A26D-8FA3AF9FE3FF}">
      <dgm:prSet phldrT="[Text]"/>
      <dgm:spPr/>
      <dgm:t>
        <a:bodyPr/>
        <a:lstStyle/>
        <a:p>
          <a:r>
            <a:rPr lang="en-US" dirty="0" smtClean="0"/>
            <a:t>TEACHING</a:t>
          </a:r>
          <a:endParaRPr lang="en-US" dirty="0"/>
        </a:p>
      </dgm:t>
    </dgm:pt>
    <dgm:pt modelId="{CBDDB179-65A7-4022-9B33-0488C04B600C}" type="parTrans" cxnId="{DDC43DF0-429A-4C7F-91F2-5D9152882279}">
      <dgm:prSet/>
      <dgm:spPr/>
      <dgm:t>
        <a:bodyPr/>
        <a:lstStyle/>
        <a:p>
          <a:endParaRPr lang="en-US"/>
        </a:p>
      </dgm:t>
    </dgm:pt>
    <dgm:pt modelId="{76F7A7AF-32FC-425B-8FC9-CAB529F62115}" type="sibTrans" cxnId="{DDC43DF0-429A-4C7F-91F2-5D9152882279}">
      <dgm:prSet/>
      <dgm:spPr/>
      <dgm:t>
        <a:bodyPr/>
        <a:lstStyle/>
        <a:p>
          <a:endParaRPr lang="en-US"/>
        </a:p>
      </dgm:t>
    </dgm:pt>
    <dgm:pt modelId="{032FBA69-7AC4-42D8-A33C-180239399194}">
      <dgm:prSet phldrT="[Text]"/>
      <dgm:spPr/>
      <dgm:t>
        <a:bodyPr/>
        <a:lstStyle/>
        <a:p>
          <a:r>
            <a:rPr lang="en-US" dirty="0" smtClean="0"/>
            <a:t>RESEARCH</a:t>
          </a:r>
          <a:endParaRPr lang="en-US" dirty="0"/>
        </a:p>
      </dgm:t>
    </dgm:pt>
    <dgm:pt modelId="{C8C1564D-C84C-451E-9E2C-EA0DFF785FD5}" type="parTrans" cxnId="{6764BB68-9A20-4671-9156-80CBA1B83AC4}">
      <dgm:prSet/>
      <dgm:spPr/>
      <dgm:t>
        <a:bodyPr/>
        <a:lstStyle/>
        <a:p>
          <a:endParaRPr lang="en-US"/>
        </a:p>
      </dgm:t>
    </dgm:pt>
    <dgm:pt modelId="{81A015A8-5B94-46D3-B793-A3B2316BA72D}" type="sibTrans" cxnId="{6764BB68-9A20-4671-9156-80CBA1B83AC4}">
      <dgm:prSet/>
      <dgm:spPr/>
      <dgm:t>
        <a:bodyPr/>
        <a:lstStyle/>
        <a:p>
          <a:endParaRPr lang="en-US"/>
        </a:p>
      </dgm:t>
    </dgm:pt>
    <dgm:pt modelId="{05F5D2FC-A8CE-4AF1-98E0-E0D087477A3C}" type="pres">
      <dgm:prSet presAssocID="{151E8844-E4F4-4378-A42C-7F9AEF95DD2B}" presName="Name0" presStyleCnt="0">
        <dgm:presLayoutVars>
          <dgm:dir/>
          <dgm:animLvl val="lvl"/>
          <dgm:resizeHandles val="exact"/>
        </dgm:presLayoutVars>
      </dgm:prSet>
      <dgm:spPr/>
    </dgm:pt>
    <dgm:pt modelId="{7152E548-EF9A-43A2-BA2A-0A21DA57A6B1}" type="pres">
      <dgm:prSet presAssocID="{30339C2D-1F43-4FFD-8448-AC591BF81E33}" presName="Name8" presStyleCnt="0"/>
      <dgm:spPr/>
    </dgm:pt>
    <dgm:pt modelId="{47F9D225-D705-4E9F-998F-874B2AD8E652}" type="pres">
      <dgm:prSet presAssocID="{30339C2D-1F43-4FFD-8448-AC591BF81E33}" presName="level" presStyleLbl="node1" presStyleIdx="0" presStyleCnt="3">
        <dgm:presLayoutVars>
          <dgm:chMax val="1"/>
          <dgm:bulletEnabled val="1"/>
        </dgm:presLayoutVars>
      </dgm:prSet>
      <dgm:spPr/>
      <dgm:t>
        <a:bodyPr/>
        <a:lstStyle/>
        <a:p>
          <a:endParaRPr lang="en-US"/>
        </a:p>
      </dgm:t>
    </dgm:pt>
    <dgm:pt modelId="{7E4767EE-0AA3-4433-B0CB-D4E16DF6C568}" type="pres">
      <dgm:prSet presAssocID="{30339C2D-1F43-4FFD-8448-AC591BF81E33}" presName="levelTx" presStyleLbl="revTx" presStyleIdx="0" presStyleCnt="0">
        <dgm:presLayoutVars>
          <dgm:chMax val="1"/>
          <dgm:bulletEnabled val="1"/>
        </dgm:presLayoutVars>
      </dgm:prSet>
      <dgm:spPr/>
      <dgm:t>
        <a:bodyPr/>
        <a:lstStyle/>
        <a:p>
          <a:endParaRPr lang="en-US"/>
        </a:p>
      </dgm:t>
    </dgm:pt>
    <dgm:pt modelId="{135AF649-8CE5-4868-9176-AD835E3F86BF}" type="pres">
      <dgm:prSet presAssocID="{DBA15878-20F3-4AD0-A26D-8FA3AF9FE3FF}" presName="Name8" presStyleCnt="0"/>
      <dgm:spPr/>
    </dgm:pt>
    <dgm:pt modelId="{0CCF4988-C19B-4FC3-9C30-51B09A6976BE}" type="pres">
      <dgm:prSet presAssocID="{DBA15878-20F3-4AD0-A26D-8FA3AF9FE3FF}" presName="level" presStyleLbl="node1" presStyleIdx="1" presStyleCnt="3">
        <dgm:presLayoutVars>
          <dgm:chMax val="1"/>
          <dgm:bulletEnabled val="1"/>
        </dgm:presLayoutVars>
      </dgm:prSet>
      <dgm:spPr/>
      <dgm:t>
        <a:bodyPr/>
        <a:lstStyle/>
        <a:p>
          <a:endParaRPr lang="en-US"/>
        </a:p>
      </dgm:t>
    </dgm:pt>
    <dgm:pt modelId="{33E51F70-48F7-4DEC-A261-EB8F0AF5C133}" type="pres">
      <dgm:prSet presAssocID="{DBA15878-20F3-4AD0-A26D-8FA3AF9FE3FF}" presName="levelTx" presStyleLbl="revTx" presStyleIdx="0" presStyleCnt="0">
        <dgm:presLayoutVars>
          <dgm:chMax val="1"/>
          <dgm:bulletEnabled val="1"/>
        </dgm:presLayoutVars>
      </dgm:prSet>
      <dgm:spPr/>
      <dgm:t>
        <a:bodyPr/>
        <a:lstStyle/>
        <a:p>
          <a:endParaRPr lang="en-US"/>
        </a:p>
      </dgm:t>
    </dgm:pt>
    <dgm:pt modelId="{1727767A-0555-459E-BC04-6CC02C9CFBD1}" type="pres">
      <dgm:prSet presAssocID="{032FBA69-7AC4-42D8-A33C-180239399194}" presName="Name8" presStyleCnt="0"/>
      <dgm:spPr/>
    </dgm:pt>
    <dgm:pt modelId="{53CD4CE3-1236-4CBB-9F58-7D3A456B93F9}" type="pres">
      <dgm:prSet presAssocID="{032FBA69-7AC4-42D8-A33C-180239399194}" presName="level" presStyleLbl="node1" presStyleIdx="2" presStyleCnt="3">
        <dgm:presLayoutVars>
          <dgm:chMax val="1"/>
          <dgm:bulletEnabled val="1"/>
        </dgm:presLayoutVars>
      </dgm:prSet>
      <dgm:spPr/>
      <dgm:t>
        <a:bodyPr/>
        <a:lstStyle/>
        <a:p>
          <a:endParaRPr lang="en-US"/>
        </a:p>
      </dgm:t>
    </dgm:pt>
    <dgm:pt modelId="{89D1EB0D-EEA4-4F9C-9533-FC3AE42B278E}" type="pres">
      <dgm:prSet presAssocID="{032FBA69-7AC4-42D8-A33C-180239399194}" presName="levelTx" presStyleLbl="revTx" presStyleIdx="0" presStyleCnt="0">
        <dgm:presLayoutVars>
          <dgm:chMax val="1"/>
          <dgm:bulletEnabled val="1"/>
        </dgm:presLayoutVars>
      </dgm:prSet>
      <dgm:spPr/>
      <dgm:t>
        <a:bodyPr/>
        <a:lstStyle/>
        <a:p>
          <a:endParaRPr lang="en-US"/>
        </a:p>
      </dgm:t>
    </dgm:pt>
  </dgm:ptLst>
  <dgm:cxnLst>
    <dgm:cxn modelId="{F00B7D43-F9C0-4146-94BC-3EEA7A4308F9}" type="presOf" srcId="{DBA15878-20F3-4AD0-A26D-8FA3AF9FE3FF}" destId="{0CCF4988-C19B-4FC3-9C30-51B09A6976BE}" srcOrd="0" destOrd="0" presId="urn:microsoft.com/office/officeart/2005/8/layout/pyramid3"/>
    <dgm:cxn modelId="{C9D71F2D-FE58-4B35-9CBA-20C611089D80}" type="presOf" srcId="{30339C2D-1F43-4FFD-8448-AC591BF81E33}" destId="{47F9D225-D705-4E9F-998F-874B2AD8E652}" srcOrd="0" destOrd="0" presId="urn:microsoft.com/office/officeart/2005/8/layout/pyramid3"/>
    <dgm:cxn modelId="{4BED69B1-6CBB-4A2A-B2A7-EA36A3FB5239}" type="presOf" srcId="{DBA15878-20F3-4AD0-A26D-8FA3AF9FE3FF}" destId="{33E51F70-48F7-4DEC-A261-EB8F0AF5C133}" srcOrd="1" destOrd="0" presId="urn:microsoft.com/office/officeart/2005/8/layout/pyramid3"/>
    <dgm:cxn modelId="{DB9EE732-5A95-4214-8175-2EDDA3A163B1}" type="presOf" srcId="{151E8844-E4F4-4378-A42C-7F9AEF95DD2B}" destId="{05F5D2FC-A8CE-4AF1-98E0-E0D087477A3C}" srcOrd="0" destOrd="0" presId="urn:microsoft.com/office/officeart/2005/8/layout/pyramid3"/>
    <dgm:cxn modelId="{70AABEBC-28B9-498B-AB3F-3C74231A6A0E}" type="presOf" srcId="{032FBA69-7AC4-42D8-A33C-180239399194}" destId="{53CD4CE3-1236-4CBB-9F58-7D3A456B93F9}" srcOrd="0" destOrd="0" presId="urn:microsoft.com/office/officeart/2005/8/layout/pyramid3"/>
    <dgm:cxn modelId="{497F316F-1E3C-4843-935A-52BDE9B8CC42}" type="presOf" srcId="{032FBA69-7AC4-42D8-A33C-180239399194}" destId="{89D1EB0D-EEA4-4F9C-9533-FC3AE42B278E}" srcOrd="1" destOrd="0" presId="urn:microsoft.com/office/officeart/2005/8/layout/pyramid3"/>
    <dgm:cxn modelId="{CCB90415-3105-48FB-8598-3744A606DEAB}" srcId="{151E8844-E4F4-4378-A42C-7F9AEF95DD2B}" destId="{30339C2D-1F43-4FFD-8448-AC591BF81E33}" srcOrd="0" destOrd="0" parTransId="{52193134-D3B4-4652-95E8-B8DF2AC0212D}" sibTransId="{4FF7B466-2444-4B0B-8D2D-5D5F58989B81}"/>
    <dgm:cxn modelId="{EDAE7E1A-AECB-48E6-AC59-1984D9A70839}" type="presOf" srcId="{30339C2D-1F43-4FFD-8448-AC591BF81E33}" destId="{7E4767EE-0AA3-4433-B0CB-D4E16DF6C568}" srcOrd="1" destOrd="0" presId="urn:microsoft.com/office/officeart/2005/8/layout/pyramid3"/>
    <dgm:cxn modelId="{DDC43DF0-429A-4C7F-91F2-5D9152882279}" srcId="{151E8844-E4F4-4378-A42C-7F9AEF95DD2B}" destId="{DBA15878-20F3-4AD0-A26D-8FA3AF9FE3FF}" srcOrd="1" destOrd="0" parTransId="{CBDDB179-65A7-4022-9B33-0488C04B600C}" sibTransId="{76F7A7AF-32FC-425B-8FC9-CAB529F62115}"/>
    <dgm:cxn modelId="{6764BB68-9A20-4671-9156-80CBA1B83AC4}" srcId="{151E8844-E4F4-4378-A42C-7F9AEF95DD2B}" destId="{032FBA69-7AC4-42D8-A33C-180239399194}" srcOrd="2" destOrd="0" parTransId="{C8C1564D-C84C-451E-9E2C-EA0DFF785FD5}" sibTransId="{81A015A8-5B94-46D3-B793-A3B2316BA72D}"/>
    <dgm:cxn modelId="{408B39A7-7857-41C6-A320-8540FCA4D83F}" type="presParOf" srcId="{05F5D2FC-A8CE-4AF1-98E0-E0D087477A3C}" destId="{7152E548-EF9A-43A2-BA2A-0A21DA57A6B1}" srcOrd="0" destOrd="0" presId="urn:microsoft.com/office/officeart/2005/8/layout/pyramid3"/>
    <dgm:cxn modelId="{5E6D1A3D-6B11-43FC-9AFC-8D8A4E9C546E}" type="presParOf" srcId="{7152E548-EF9A-43A2-BA2A-0A21DA57A6B1}" destId="{47F9D225-D705-4E9F-998F-874B2AD8E652}" srcOrd="0" destOrd="0" presId="urn:microsoft.com/office/officeart/2005/8/layout/pyramid3"/>
    <dgm:cxn modelId="{1DE27DD0-196F-4D35-93BC-B9614F9B2BCE}" type="presParOf" srcId="{7152E548-EF9A-43A2-BA2A-0A21DA57A6B1}" destId="{7E4767EE-0AA3-4433-B0CB-D4E16DF6C568}" srcOrd="1" destOrd="0" presId="urn:microsoft.com/office/officeart/2005/8/layout/pyramid3"/>
    <dgm:cxn modelId="{CEDCB7FD-8B25-4A7F-894F-9B497AC28C47}" type="presParOf" srcId="{05F5D2FC-A8CE-4AF1-98E0-E0D087477A3C}" destId="{135AF649-8CE5-4868-9176-AD835E3F86BF}" srcOrd="1" destOrd="0" presId="urn:microsoft.com/office/officeart/2005/8/layout/pyramid3"/>
    <dgm:cxn modelId="{632AA045-7879-40AB-919A-83B40449A148}" type="presParOf" srcId="{135AF649-8CE5-4868-9176-AD835E3F86BF}" destId="{0CCF4988-C19B-4FC3-9C30-51B09A6976BE}" srcOrd="0" destOrd="0" presId="urn:microsoft.com/office/officeart/2005/8/layout/pyramid3"/>
    <dgm:cxn modelId="{48426745-2F3A-4F88-9B8B-A129985E57DF}" type="presParOf" srcId="{135AF649-8CE5-4868-9176-AD835E3F86BF}" destId="{33E51F70-48F7-4DEC-A261-EB8F0AF5C133}" srcOrd="1" destOrd="0" presId="urn:microsoft.com/office/officeart/2005/8/layout/pyramid3"/>
    <dgm:cxn modelId="{F599C00E-AA3E-4B56-A1B9-DC5AC91F17BB}" type="presParOf" srcId="{05F5D2FC-A8CE-4AF1-98E0-E0D087477A3C}" destId="{1727767A-0555-459E-BC04-6CC02C9CFBD1}" srcOrd="2" destOrd="0" presId="urn:microsoft.com/office/officeart/2005/8/layout/pyramid3"/>
    <dgm:cxn modelId="{DD78E5FD-85D1-4DB1-A2A5-2CDC8BEE103E}" type="presParOf" srcId="{1727767A-0555-459E-BC04-6CC02C9CFBD1}" destId="{53CD4CE3-1236-4CBB-9F58-7D3A456B93F9}" srcOrd="0" destOrd="0" presId="urn:microsoft.com/office/officeart/2005/8/layout/pyramid3"/>
    <dgm:cxn modelId="{AF28E623-06AA-4124-AF80-BEDA34EB8DAF}" type="presParOf" srcId="{1727767A-0555-459E-BC04-6CC02C9CFBD1}" destId="{89D1EB0D-EEA4-4F9C-9533-FC3AE42B278E}"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4535B0-A6C3-4950-AF72-078E4F10836C}" type="doc">
      <dgm:prSet loTypeId="urn:microsoft.com/office/officeart/2005/8/layout/radial6" loCatId="cycle" qsTypeId="urn:microsoft.com/office/officeart/2005/8/quickstyle/simple2" qsCatId="simple" csTypeId="urn:microsoft.com/office/officeart/2005/8/colors/colorful1#1" csCatId="colorful" phldr="1"/>
      <dgm:spPr/>
      <dgm:t>
        <a:bodyPr/>
        <a:lstStyle/>
        <a:p>
          <a:endParaRPr lang="en-US"/>
        </a:p>
      </dgm:t>
    </dgm:pt>
    <dgm:pt modelId="{8FAA42EA-B020-45E0-917C-81FFF672474A}">
      <dgm:prSet phldrT="[Text]"/>
      <dgm:spPr>
        <a:solidFill>
          <a:srgbClr val="F8A668"/>
        </a:solidFill>
      </dgm:spPr>
      <dgm:t>
        <a:bodyPr/>
        <a:lstStyle/>
        <a:p>
          <a:r>
            <a:rPr lang="en-US" dirty="0" smtClean="0"/>
            <a:t>FACULTY ACTIVITIES</a:t>
          </a:r>
          <a:endParaRPr lang="en-US" dirty="0"/>
        </a:p>
      </dgm:t>
    </dgm:pt>
    <dgm:pt modelId="{4DB63389-FB6E-43C8-8FBC-6EBEEB10CD94}" type="parTrans" cxnId="{2593D343-D063-4EAA-A0C9-62B62D06B08D}">
      <dgm:prSet/>
      <dgm:spPr/>
      <dgm:t>
        <a:bodyPr/>
        <a:lstStyle/>
        <a:p>
          <a:endParaRPr lang="en-US"/>
        </a:p>
      </dgm:t>
    </dgm:pt>
    <dgm:pt modelId="{E9B2D738-9516-45D8-83AF-E51F309E30F0}" type="sibTrans" cxnId="{2593D343-D063-4EAA-A0C9-62B62D06B08D}">
      <dgm:prSet/>
      <dgm:spPr/>
      <dgm:t>
        <a:bodyPr/>
        <a:lstStyle/>
        <a:p>
          <a:endParaRPr lang="en-US"/>
        </a:p>
      </dgm:t>
    </dgm:pt>
    <dgm:pt modelId="{81FAC5E4-9CD5-47C7-8DED-65FF563C9B89}">
      <dgm:prSet phldrT="[Text]"/>
      <dgm:spPr>
        <a:solidFill>
          <a:schemeClr val="tx2"/>
        </a:solidFill>
      </dgm:spPr>
      <dgm:t>
        <a:bodyPr/>
        <a:lstStyle/>
        <a:p>
          <a:r>
            <a:rPr lang="en-US" dirty="0" smtClean="0"/>
            <a:t>RESEARCH</a:t>
          </a:r>
          <a:endParaRPr lang="en-US" dirty="0"/>
        </a:p>
      </dgm:t>
    </dgm:pt>
    <dgm:pt modelId="{E3BB6A98-73F7-48B5-AAFE-06F1D9981C0B}" type="parTrans" cxnId="{BB019058-497B-4223-8CAC-F0150B36BD84}">
      <dgm:prSet/>
      <dgm:spPr/>
      <dgm:t>
        <a:bodyPr/>
        <a:lstStyle/>
        <a:p>
          <a:endParaRPr lang="en-US"/>
        </a:p>
      </dgm:t>
    </dgm:pt>
    <dgm:pt modelId="{D277730C-CCF4-47BB-981C-859D3B55FAC2}" type="sibTrans" cxnId="{BB019058-497B-4223-8CAC-F0150B36BD84}">
      <dgm:prSet/>
      <dgm:spPr/>
      <dgm:t>
        <a:bodyPr/>
        <a:lstStyle/>
        <a:p>
          <a:endParaRPr lang="en-US"/>
        </a:p>
      </dgm:t>
    </dgm:pt>
    <dgm:pt modelId="{9997E43B-84B5-49D3-9FD8-74591E9470F7}">
      <dgm:prSet phldrT="[Text]"/>
      <dgm:spPr>
        <a:solidFill>
          <a:srgbClr val="00B0F0"/>
        </a:solidFill>
      </dgm:spPr>
      <dgm:t>
        <a:bodyPr/>
        <a:lstStyle/>
        <a:p>
          <a:r>
            <a:rPr lang="en-US" dirty="0" smtClean="0"/>
            <a:t>SERVICE</a:t>
          </a:r>
          <a:endParaRPr lang="en-US" dirty="0"/>
        </a:p>
      </dgm:t>
    </dgm:pt>
    <dgm:pt modelId="{02C9A388-DFE0-449D-9FA3-BE6AA799D962}" type="parTrans" cxnId="{7E6FFAE5-5926-4DFD-89D2-AE62943AEF87}">
      <dgm:prSet/>
      <dgm:spPr/>
      <dgm:t>
        <a:bodyPr/>
        <a:lstStyle/>
        <a:p>
          <a:endParaRPr lang="en-US"/>
        </a:p>
      </dgm:t>
    </dgm:pt>
    <dgm:pt modelId="{43D09783-22AE-4E38-913E-D55294E288DC}" type="sibTrans" cxnId="{7E6FFAE5-5926-4DFD-89D2-AE62943AEF87}">
      <dgm:prSet/>
      <dgm:spPr/>
      <dgm:t>
        <a:bodyPr/>
        <a:lstStyle/>
        <a:p>
          <a:endParaRPr lang="en-US"/>
        </a:p>
      </dgm:t>
    </dgm:pt>
    <dgm:pt modelId="{70EDA1E6-C76D-4BC9-B4C8-7AC7877D9FCD}">
      <dgm:prSet phldrT="[Text]"/>
      <dgm:spPr>
        <a:solidFill>
          <a:srgbClr val="7030A0"/>
        </a:solidFill>
      </dgm:spPr>
      <dgm:t>
        <a:bodyPr/>
        <a:lstStyle/>
        <a:p>
          <a:r>
            <a:rPr lang="en-US" dirty="0" smtClean="0"/>
            <a:t>TEACHING</a:t>
          </a:r>
          <a:endParaRPr lang="en-US" dirty="0"/>
        </a:p>
      </dgm:t>
    </dgm:pt>
    <dgm:pt modelId="{CE38CF05-50D0-46E8-9F94-BA281297EED1}" type="parTrans" cxnId="{4FDBEFDD-8B46-4B78-9CE0-332A591906AF}">
      <dgm:prSet/>
      <dgm:spPr/>
      <dgm:t>
        <a:bodyPr/>
        <a:lstStyle/>
        <a:p>
          <a:endParaRPr lang="en-US"/>
        </a:p>
      </dgm:t>
    </dgm:pt>
    <dgm:pt modelId="{F8163C24-BA43-4EDB-8FB5-3831F8E293E2}" type="sibTrans" cxnId="{4FDBEFDD-8B46-4B78-9CE0-332A591906AF}">
      <dgm:prSet/>
      <dgm:spPr/>
      <dgm:t>
        <a:bodyPr/>
        <a:lstStyle/>
        <a:p>
          <a:endParaRPr lang="en-US"/>
        </a:p>
      </dgm:t>
    </dgm:pt>
    <dgm:pt modelId="{DA502548-E9DF-4F07-A328-76481FD99B31}" type="pres">
      <dgm:prSet presAssocID="{164535B0-A6C3-4950-AF72-078E4F10836C}" presName="Name0" presStyleCnt="0">
        <dgm:presLayoutVars>
          <dgm:chMax val="1"/>
          <dgm:dir/>
          <dgm:animLvl val="ctr"/>
          <dgm:resizeHandles val="exact"/>
        </dgm:presLayoutVars>
      </dgm:prSet>
      <dgm:spPr/>
      <dgm:t>
        <a:bodyPr/>
        <a:lstStyle/>
        <a:p>
          <a:endParaRPr lang="en-US"/>
        </a:p>
      </dgm:t>
    </dgm:pt>
    <dgm:pt modelId="{7E50376D-C60A-4DAB-BF38-21FF56EBE07E}" type="pres">
      <dgm:prSet presAssocID="{8FAA42EA-B020-45E0-917C-81FFF672474A}" presName="centerShape" presStyleLbl="node0" presStyleIdx="0" presStyleCnt="1"/>
      <dgm:spPr/>
      <dgm:t>
        <a:bodyPr/>
        <a:lstStyle/>
        <a:p>
          <a:endParaRPr lang="en-US"/>
        </a:p>
      </dgm:t>
    </dgm:pt>
    <dgm:pt modelId="{6E587E33-6253-40CF-B315-937E169B3A96}" type="pres">
      <dgm:prSet presAssocID="{81FAC5E4-9CD5-47C7-8DED-65FF563C9B89}" presName="node" presStyleLbl="node1" presStyleIdx="0" presStyleCnt="3">
        <dgm:presLayoutVars>
          <dgm:bulletEnabled val="1"/>
        </dgm:presLayoutVars>
      </dgm:prSet>
      <dgm:spPr/>
      <dgm:t>
        <a:bodyPr/>
        <a:lstStyle/>
        <a:p>
          <a:endParaRPr lang="en-US"/>
        </a:p>
      </dgm:t>
    </dgm:pt>
    <dgm:pt modelId="{FB5FA15C-22BA-478F-A085-8564965BD3C2}" type="pres">
      <dgm:prSet presAssocID="{81FAC5E4-9CD5-47C7-8DED-65FF563C9B89}" presName="dummy" presStyleCnt="0"/>
      <dgm:spPr/>
      <dgm:t>
        <a:bodyPr/>
        <a:lstStyle/>
        <a:p>
          <a:endParaRPr lang="en-US"/>
        </a:p>
      </dgm:t>
    </dgm:pt>
    <dgm:pt modelId="{0A84AFDD-7D13-4BA2-B1A0-F3D426C735FB}" type="pres">
      <dgm:prSet presAssocID="{D277730C-CCF4-47BB-981C-859D3B55FAC2}" presName="sibTrans" presStyleLbl="sibTrans2D1" presStyleIdx="0" presStyleCnt="3"/>
      <dgm:spPr/>
      <dgm:t>
        <a:bodyPr/>
        <a:lstStyle/>
        <a:p>
          <a:endParaRPr lang="en-US"/>
        </a:p>
      </dgm:t>
    </dgm:pt>
    <dgm:pt modelId="{2069CBE1-427A-4193-9790-94D9E68222A9}" type="pres">
      <dgm:prSet presAssocID="{9997E43B-84B5-49D3-9FD8-74591E9470F7}" presName="node" presStyleLbl="node1" presStyleIdx="1" presStyleCnt="3">
        <dgm:presLayoutVars>
          <dgm:bulletEnabled val="1"/>
        </dgm:presLayoutVars>
      </dgm:prSet>
      <dgm:spPr/>
      <dgm:t>
        <a:bodyPr/>
        <a:lstStyle/>
        <a:p>
          <a:endParaRPr lang="en-US"/>
        </a:p>
      </dgm:t>
    </dgm:pt>
    <dgm:pt modelId="{53DE9552-BE04-4E51-912B-B4B386512BD5}" type="pres">
      <dgm:prSet presAssocID="{9997E43B-84B5-49D3-9FD8-74591E9470F7}" presName="dummy" presStyleCnt="0"/>
      <dgm:spPr/>
      <dgm:t>
        <a:bodyPr/>
        <a:lstStyle/>
        <a:p>
          <a:endParaRPr lang="en-US"/>
        </a:p>
      </dgm:t>
    </dgm:pt>
    <dgm:pt modelId="{06C1000A-C1DF-49C8-94EF-3E34E401C55A}" type="pres">
      <dgm:prSet presAssocID="{43D09783-22AE-4E38-913E-D55294E288DC}" presName="sibTrans" presStyleLbl="sibTrans2D1" presStyleIdx="1" presStyleCnt="3"/>
      <dgm:spPr/>
      <dgm:t>
        <a:bodyPr/>
        <a:lstStyle/>
        <a:p>
          <a:endParaRPr lang="en-US"/>
        </a:p>
      </dgm:t>
    </dgm:pt>
    <dgm:pt modelId="{6CE807F7-15A5-42D9-BF37-EF61FCBCE498}" type="pres">
      <dgm:prSet presAssocID="{70EDA1E6-C76D-4BC9-B4C8-7AC7877D9FCD}" presName="node" presStyleLbl="node1" presStyleIdx="2" presStyleCnt="3">
        <dgm:presLayoutVars>
          <dgm:bulletEnabled val="1"/>
        </dgm:presLayoutVars>
      </dgm:prSet>
      <dgm:spPr/>
      <dgm:t>
        <a:bodyPr/>
        <a:lstStyle/>
        <a:p>
          <a:endParaRPr lang="en-US"/>
        </a:p>
      </dgm:t>
    </dgm:pt>
    <dgm:pt modelId="{E0E1F0AA-8237-47F3-8578-EBA4D6886232}" type="pres">
      <dgm:prSet presAssocID="{70EDA1E6-C76D-4BC9-B4C8-7AC7877D9FCD}" presName="dummy" presStyleCnt="0"/>
      <dgm:spPr/>
      <dgm:t>
        <a:bodyPr/>
        <a:lstStyle/>
        <a:p>
          <a:endParaRPr lang="en-US"/>
        </a:p>
      </dgm:t>
    </dgm:pt>
    <dgm:pt modelId="{DADAA69D-9FD3-41C4-B533-7678F3A84792}" type="pres">
      <dgm:prSet presAssocID="{F8163C24-BA43-4EDB-8FB5-3831F8E293E2}" presName="sibTrans" presStyleLbl="sibTrans2D1" presStyleIdx="2" presStyleCnt="3"/>
      <dgm:spPr/>
      <dgm:t>
        <a:bodyPr/>
        <a:lstStyle/>
        <a:p>
          <a:endParaRPr lang="en-US"/>
        </a:p>
      </dgm:t>
    </dgm:pt>
  </dgm:ptLst>
  <dgm:cxnLst>
    <dgm:cxn modelId="{0F64B92F-FA67-4986-8DE8-265EAE8669C4}" type="presOf" srcId="{81FAC5E4-9CD5-47C7-8DED-65FF563C9B89}" destId="{6E587E33-6253-40CF-B315-937E169B3A96}" srcOrd="0" destOrd="0" presId="urn:microsoft.com/office/officeart/2005/8/layout/radial6"/>
    <dgm:cxn modelId="{51026671-49FE-4D98-83E1-5F9122261612}" type="presOf" srcId="{70EDA1E6-C76D-4BC9-B4C8-7AC7877D9FCD}" destId="{6CE807F7-15A5-42D9-BF37-EF61FCBCE498}" srcOrd="0" destOrd="0" presId="urn:microsoft.com/office/officeart/2005/8/layout/radial6"/>
    <dgm:cxn modelId="{5369CE10-E4F1-4EA8-962C-45E2B4FD1A51}" type="presOf" srcId="{8FAA42EA-B020-45E0-917C-81FFF672474A}" destId="{7E50376D-C60A-4DAB-BF38-21FF56EBE07E}" srcOrd="0" destOrd="0" presId="urn:microsoft.com/office/officeart/2005/8/layout/radial6"/>
    <dgm:cxn modelId="{0DD7DCAC-BC1C-4289-87D7-63487B7E0BDE}" type="presOf" srcId="{43D09783-22AE-4E38-913E-D55294E288DC}" destId="{06C1000A-C1DF-49C8-94EF-3E34E401C55A}" srcOrd="0" destOrd="0" presId="urn:microsoft.com/office/officeart/2005/8/layout/radial6"/>
    <dgm:cxn modelId="{2593D343-D063-4EAA-A0C9-62B62D06B08D}" srcId="{164535B0-A6C3-4950-AF72-078E4F10836C}" destId="{8FAA42EA-B020-45E0-917C-81FFF672474A}" srcOrd="0" destOrd="0" parTransId="{4DB63389-FB6E-43C8-8FBC-6EBEEB10CD94}" sibTransId="{E9B2D738-9516-45D8-83AF-E51F309E30F0}"/>
    <dgm:cxn modelId="{09727E95-672A-4BE6-BFA3-AE8DB3E7A9BD}" type="presOf" srcId="{F8163C24-BA43-4EDB-8FB5-3831F8E293E2}" destId="{DADAA69D-9FD3-41C4-B533-7678F3A84792}" srcOrd="0" destOrd="0" presId="urn:microsoft.com/office/officeart/2005/8/layout/radial6"/>
    <dgm:cxn modelId="{7E6FFAE5-5926-4DFD-89D2-AE62943AEF87}" srcId="{8FAA42EA-B020-45E0-917C-81FFF672474A}" destId="{9997E43B-84B5-49D3-9FD8-74591E9470F7}" srcOrd="1" destOrd="0" parTransId="{02C9A388-DFE0-449D-9FA3-BE6AA799D962}" sibTransId="{43D09783-22AE-4E38-913E-D55294E288DC}"/>
    <dgm:cxn modelId="{0E5943AD-DAE0-4EDF-A0FD-47A1527201CD}" type="presOf" srcId="{D277730C-CCF4-47BB-981C-859D3B55FAC2}" destId="{0A84AFDD-7D13-4BA2-B1A0-F3D426C735FB}" srcOrd="0" destOrd="0" presId="urn:microsoft.com/office/officeart/2005/8/layout/radial6"/>
    <dgm:cxn modelId="{2C01024C-DD83-4A9B-9A83-EC0E51A22420}" type="presOf" srcId="{164535B0-A6C3-4950-AF72-078E4F10836C}" destId="{DA502548-E9DF-4F07-A328-76481FD99B31}" srcOrd="0" destOrd="0" presId="urn:microsoft.com/office/officeart/2005/8/layout/radial6"/>
    <dgm:cxn modelId="{BB019058-497B-4223-8CAC-F0150B36BD84}" srcId="{8FAA42EA-B020-45E0-917C-81FFF672474A}" destId="{81FAC5E4-9CD5-47C7-8DED-65FF563C9B89}" srcOrd="0" destOrd="0" parTransId="{E3BB6A98-73F7-48B5-AAFE-06F1D9981C0B}" sibTransId="{D277730C-CCF4-47BB-981C-859D3B55FAC2}"/>
    <dgm:cxn modelId="{4FDBEFDD-8B46-4B78-9CE0-332A591906AF}" srcId="{8FAA42EA-B020-45E0-917C-81FFF672474A}" destId="{70EDA1E6-C76D-4BC9-B4C8-7AC7877D9FCD}" srcOrd="2" destOrd="0" parTransId="{CE38CF05-50D0-46E8-9F94-BA281297EED1}" sibTransId="{F8163C24-BA43-4EDB-8FB5-3831F8E293E2}"/>
    <dgm:cxn modelId="{1AA47073-41F4-4A32-97FE-E9D973706928}" type="presOf" srcId="{9997E43B-84B5-49D3-9FD8-74591E9470F7}" destId="{2069CBE1-427A-4193-9790-94D9E68222A9}" srcOrd="0" destOrd="0" presId="urn:microsoft.com/office/officeart/2005/8/layout/radial6"/>
    <dgm:cxn modelId="{7F53D66F-0D13-4957-AE0F-11613E998223}" type="presParOf" srcId="{DA502548-E9DF-4F07-A328-76481FD99B31}" destId="{7E50376D-C60A-4DAB-BF38-21FF56EBE07E}" srcOrd="0" destOrd="0" presId="urn:microsoft.com/office/officeart/2005/8/layout/radial6"/>
    <dgm:cxn modelId="{ADAA75D9-D3A9-4138-B738-DED35F3A8048}" type="presParOf" srcId="{DA502548-E9DF-4F07-A328-76481FD99B31}" destId="{6E587E33-6253-40CF-B315-937E169B3A96}" srcOrd="1" destOrd="0" presId="urn:microsoft.com/office/officeart/2005/8/layout/radial6"/>
    <dgm:cxn modelId="{82A3A3FC-44DD-4274-9024-1941FEC1E314}" type="presParOf" srcId="{DA502548-E9DF-4F07-A328-76481FD99B31}" destId="{FB5FA15C-22BA-478F-A085-8564965BD3C2}" srcOrd="2" destOrd="0" presId="urn:microsoft.com/office/officeart/2005/8/layout/radial6"/>
    <dgm:cxn modelId="{F2F7D96A-51CC-45D0-A488-9D8C570525C0}" type="presParOf" srcId="{DA502548-E9DF-4F07-A328-76481FD99B31}" destId="{0A84AFDD-7D13-4BA2-B1A0-F3D426C735FB}" srcOrd="3" destOrd="0" presId="urn:microsoft.com/office/officeart/2005/8/layout/radial6"/>
    <dgm:cxn modelId="{260BAABC-3FC5-4A1A-B293-52CE503CC93F}" type="presParOf" srcId="{DA502548-E9DF-4F07-A328-76481FD99B31}" destId="{2069CBE1-427A-4193-9790-94D9E68222A9}" srcOrd="4" destOrd="0" presId="urn:microsoft.com/office/officeart/2005/8/layout/radial6"/>
    <dgm:cxn modelId="{CDD8298D-0F2B-47C7-9E56-F530F98B9932}" type="presParOf" srcId="{DA502548-E9DF-4F07-A328-76481FD99B31}" destId="{53DE9552-BE04-4E51-912B-B4B386512BD5}" srcOrd="5" destOrd="0" presId="urn:microsoft.com/office/officeart/2005/8/layout/radial6"/>
    <dgm:cxn modelId="{12026172-54AE-4D80-B3A0-44A52C22CC13}" type="presParOf" srcId="{DA502548-E9DF-4F07-A328-76481FD99B31}" destId="{06C1000A-C1DF-49C8-94EF-3E34E401C55A}" srcOrd="6" destOrd="0" presId="urn:microsoft.com/office/officeart/2005/8/layout/radial6"/>
    <dgm:cxn modelId="{140FADA4-C54D-4F65-A185-AA7C6C6BB0F2}" type="presParOf" srcId="{DA502548-E9DF-4F07-A328-76481FD99B31}" destId="{6CE807F7-15A5-42D9-BF37-EF61FCBCE498}" srcOrd="7" destOrd="0" presId="urn:microsoft.com/office/officeart/2005/8/layout/radial6"/>
    <dgm:cxn modelId="{13A8450E-CD26-4049-90DD-83CA3AFEB999}" type="presParOf" srcId="{DA502548-E9DF-4F07-A328-76481FD99B31}" destId="{E0E1F0AA-8237-47F3-8578-EBA4D6886232}" srcOrd="8" destOrd="0" presId="urn:microsoft.com/office/officeart/2005/8/layout/radial6"/>
    <dgm:cxn modelId="{938A269F-9ECB-44D0-A940-157DE46468A2}" type="presParOf" srcId="{DA502548-E9DF-4F07-A328-76481FD99B31}" destId="{DADAA69D-9FD3-41C4-B533-7678F3A84792}"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BE1F329-8AF6-4AA6-A0FA-211C1D872B45}" type="doc">
      <dgm:prSet loTypeId="urn:microsoft.com/office/officeart/2005/8/layout/radial6" loCatId="cycle" qsTypeId="urn:microsoft.com/office/officeart/2005/8/quickstyle/simple1" qsCatId="simple" csTypeId="urn:microsoft.com/office/officeart/2005/8/colors/colorful1#2" csCatId="colorful" phldr="1"/>
      <dgm:spPr/>
      <dgm:t>
        <a:bodyPr/>
        <a:lstStyle/>
        <a:p>
          <a:endParaRPr lang="en-US"/>
        </a:p>
      </dgm:t>
    </dgm:pt>
    <dgm:pt modelId="{ACEBEC0F-5E7A-4E81-B0DF-6039091270BE}">
      <dgm:prSet phldrT="[Text]"/>
      <dgm:spPr>
        <a:solidFill>
          <a:srgbClr val="F8A668"/>
        </a:solidFill>
      </dgm:spPr>
      <dgm:t>
        <a:bodyPr/>
        <a:lstStyle/>
        <a:p>
          <a:r>
            <a:rPr lang="en-US" b="1" dirty="0" smtClean="0"/>
            <a:t>SUSTAINABILITY CURRICULUM DEVELOPMENT</a:t>
          </a:r>
          <a:endParaRPr lang="en-US" b="1" dirty="0"/>
        </a:p>
      </dgm:t>
    </dgm:pt>
    <dgm:pt modelId="{F83E2194-4CDD-4B26-B598-76D7E1A9606A}" type="parTrans" cxnId="{2AE76B06-3D5E-4FE0-97EC-4CA07DD8FF49}">
      <dgm:prSet/>
      <dgm:spPr/>
      <dgm:t>
        <a:bodyPr/>
        <a:lstStyle/>
        <a:p>
          <a:endParaRPr lang="en-US"/>
        </a:p>
      </dgm:t>
    </dgm:pt>
    <dgm:pt modelId="{476E1E98-C838-4CB5-8A26-199254D5AAE0}" type="sibTrans" cxnId="{2AE76B06-3D5E-4FE0-97EC-4CA07DD8FF49}">
      <dgm:prSet/>
      <dgm:spPr/>
      <dgm:t>
        <a:bodyPr/>
        <a:lstStyle/>
        <a:p>
          <a:endParaRPr lang="en-US"/>
        </a:p>
      </dgm:t>
    </dgm:pt>
    <dgm:pt modelId="{7172C901-A417-4794-AFA0-709847391FC7}">
      <dgm:prSet phldrT="[Text]"/>
      <dgm:spPr>
        <a:solidFill>
          <a:srgbClr val="00B050"/>
        </a:solidFill>
      </dgm:spPr>
      <dgm:t>
        <a:bodyPr/>
        <a:lstStyle/>
        <a:p>
          <a:r>
            <a:rPr lang="en-US" dirty="0" smtClean="0"/>
            <a:t>GOVERNMENT</a:t>
          </a:r>
        </a:p>
        <a:p>
          <a:endParaRPr lang="en-US" dirty="0" smtClean="0"/>
        </a:p>
        <a:p>
          <a:r>
            <a:rPr lang="en-US" dirty="0" smtClean="0"/>
            <a:t> POLICY</a:t>
          </a:r>
          <a:endParaRPr lang="en-US" dirty="0"/>
        </a:p>
      </dgm:t>
    </dgm:pt>
    <dgm:pt modelId="{90ABABA8-F791-4CB7-BFCE-9284465D4814}" type="parTrans" cxnId="{19AB8B38-7948-4E29-BFDA-00FA16D7448F}">
      <dgm:prSet/>
      <dgm:spPr/>
      <dgm:t>
        <a:bodyPr/>
        <a:lstStyle/>
        <a:p>
          <a:endParaRPr lang="en-US"/>
        </a:p>
      </dgm:t>
    </dgm:pt>
    <dgm:pt modelId="{4874A3A5-877E-4556-B4B8-20C707F7EB5E}" type="sibTrans" cxnId="{19AB8B38-7948-4E29-BFDA-00FA16D7448F}">
      <dgm:prSet/>
      <dgm:spPr>
        <a:solidFill>
          <a:srgbClr val="00B050"/>
        </a:solidFill>
      </dgm:spPr>
      <dgm:t>
        <a:bodyPr/>
        <a:lstStyle/>
        <a:p>
          <a:endParaRPr lang="en-US"/>
        </a:p>
      </dgm:t>
    </dgm:pt>
    <dgm:pt modelId="{CFFF1C12-F1FF-466E-A760-C08596174E07}">
      <dgm:prSet phldrT="[Text]"/>
      <dgm:spPr>
        <a:solidFill>
          <a:srgbClr val="0070C0"/>
        </a:solidFill>
      </dgm:spPr>
      <dgm:t>
        <a:bodyPr/>
        <a:lstStyle/>
        <a:p>
          <a:r>
            <a:rPr lang="en-US" dirty="0" smtClean="0"/>
            <a:t>COMMUNITY</a:t>
          </a:r>
        </a:p>
        <a:p>
          <a:endParaRPr lang="en-US" dirty="0" smtClean="0"/>
        </a:p>
        <a:p>
          <a:r>
            <a:rPr lang="en-US" dirty="0" smtClean="0"/>
            <a:t>ECONOMIC DEVELOPMENT</a:t>
          </a:r>
          <a:endParaRPr lang="en-US" dirty="0"/>
        </a:p>
      </dgm:t>
    </dgm:pt>
    <dgm:pt modelId="{80C0CB13-7949-4073-AACB-EF0802F6F833}" type="parTrans" cxnId="{5DA6EA41-904A-41C0-8792-9F274C41698C}">
      <dgm:prSet/>
      <dgm:spPr/>
      <dgm:t>
        <a:bodyPr/>
        <a:lstStyle/>
        <a:p>
          <a:endParaRPr lang="en-US"/>
        </a:p>
      </dgm:t>
    </dgm:pt>
    <dgm:pt modelId="{EE826182-2230-44A3-A2E7-681FEE360279}" type="sibTrans" cxnId="{5DA6EA41-904A-41C0-8792-9F274C41698C}">
      <dgm:prSet/>
      <dgm:spPr>
        <a:solidFill>
          <a:srgbClr val="0070C0"/>
        </a:solidFill>
      </dgm:spPr>
      <dgm:t>
        <a:bodyPr/>
        <a:lstStyle/>
        <a:p>
          <a:endParaRPr lang="en-US"/>
        </a:p>
      </dgm:t>
    </dgm:pt>
    <dgm:pt modelId="{0F8F303B-1DBC-46BF-9365-3B9CA9239315}">
      <dgm:prSet phldrT="[Text]"/>
      <dgm:spPr>
        <a:solidFill>
          <a:srgbClr val="7030A0"/>
        </a:solidFill>
      </dgm:spPr>
      <dgm:t>
        <a:bodyPr/>
        <a:lstStyle/>
        <a:p>
          <a:r>
            <a:rPr lang="en-US" dirty="0" smtClean="0"/>
            <a:t>INDUSTRY</a:t>
          </a:r>
        </a:p>
        <a:p>
          <a:endParaRPr lang="en-US" dirty="0" smtClean="0"/>
        </a:p>
        <a:p>
          <a:r>
            <a:rPr lang="en-US" dirty="0" smtClean="0"/>
            <a:t>CSR</a:t>
          </a:r>
          <a:endParaRPr lang="en-US" dirty="0"/>
        </a:p>
      </dgm:t>
    </dgm:pt>
    <dgm:pt modelId="{7A588777-1F4C-4D5D-B522-35C183A38BB8}" type="parTrans" cxnId="{37FECB0F-FBC3-43AF-AE1C-6C5E98A1A654}">
      <dgm:prSet/>
      <dgm:spPr/>
      <dgm:t>
        <a:bodyPr/>
        <a:lstStyle/>
        <a:p>
          <a:endParaRPr lang="en-US"/>
        </a:p>
      </dgm:t>
    </dgm:pt>
    <dgm:pt modelId="{6BA5A435-7C72-4611-9127-F7621CACBEBE}" type="sibTrans" cxnId="{37FECB0F-FBC3-43AF-AE1C-6C5E98A1A654}">
      <dgm:prSet/>
      <dgm:spPr>
        <a:solidFill>
          <a:srgbClr val="7030A0"/>
        </a:solidFill>
      </dgm:spPr>
      <dgm:t>
        <a:bodyPr/>
        <a:lstStyle/>
        <a:p>
          <a:endParaRPr lang="en-US"/>
        </a:p>
      </dgm:t>
    </dgm:pt>
    <dgm:pt modelId="{B76EB8C6-001E-4C02-8203-68A17B77C95F}" type="pres">
      <dgm:prSet presAssocID="{BBE1F329-8AF6-4AA6-A0FA-211C1D872B45}" presName="Name0" presStyleCnt="0">
        <dgm:presLayoutVars>
          <dgm:chMax val="1"/>
          <dgm:dir/>
          <dgm:animLvl val="ctr"/>
          <dgm:resizeHandles val="exact"/>
        </dgm:presLayoutVars>
      </dgm:prSet>
      <dgm:spPr/>
      <dgm:t>
        <a:bodyPr/>
        <a:lstStyle/>
        <a:p>
          <a:endParaRPr lang="en-US"/>
        </a:p>
      </dgm:t>
    </dgm:pt>
    <dgm:pt modelId="{0E80895A-5216-4B5F-8801-6E6438B9A4AB}" type="pres">
      <dgm:prSet presAssocID="{ACEBEC0F-5E7A-4E81-B0DF-6039091270BE}" presName="centerShape" presStyleLbl="node0" presStyleIdx="0" presStyleCnt="1"/>
      <dgm:spPr/>
      <dgm:t>
        <a:bodyPr/>
        <a:lstStyle/>
        <a:p>
          <a:endParaRPr lang="en-US"/>
        </a:p>
      </dgm:t>
    </dgm:pt>
    <dgm:pt modelId="{C81B958E-B116-4859-B2FF-427209B73ABB}" type="pres">
      <dgm:prSet presAssocID="{7172C901-A417-4794-AFA0-709847391FC7}" presName="node" presStyleLbl="node1" presStyleIdx="0" presStyleCnt="3">
        <dgm:presLayoutVars>
          <dgm:bulletEnabled val="1"/>
        </dgm:presLayoutVars>
      </dgm:prSet>
      <dgm:spPr/>
      <dgm:t>
        <a:bodyPr/>
        <a:lstStyle/>
        <a:p>
          <a:endParaRPr lang="en-US"/>
        </a:p>
      </dgm:t>
    </dgm:pt>
    <dgm:pt modelId="{57C4D5AE-D805-440E-9DB2-E10A8B6C43C1}" type="pres">
      <dgm:prSet presAssocID="{7172C901-A417-4794-AFA0-709847391FC7}" presName="dummy" presStyleCnt="0"/>
      <dgm:spPr/>
    </dgm:pt>
    <dgm:pt modelId="{3E2E97BB-F392-4411-937F-2CB0518898D7}" type="pres">
      <dgm:prSet presAssocID="{4874A3A5-877E-4556-B4B8-20C707F7EB5E}" presName="sibTrans" presStyleLbl="sibTrans2D1" presStyleIdx="0" presStyleCnt="3"/>
      <dgm:spPr/>
      <dgm:t>
        <a:bodyPr/>
        <a:lstStyle/>
        <a:p>
          <a:endParaRPr lang="en-US"/>
        </a:p>
      </dgm:t>
    </dgm:pt>
    <dgm:pt modelId="{816D3A46-6ACB-42C7-9047-F38CBB389B0C}" type="pres">
      <dgm:prSet presAssocID="{CFFF1C12-F1FF-466E-A760-C08596174E07}" presName="node" presStyleLbl="node1" presStyleIdx="1" presStyleCnt="3">
        <dgm:presLayoutVars>
          <dgm:bulletEnabled val="1"/>
        </dgm:presLayoutVars>
      </dgm:prSet>
      <dgm:spPr/>
      <dgm:t>
        <a:bodyPr/>
        <a:lstStyle/>
        <a:p>
          <a:endParaRPr lang="en-US"/>
        </a:p>
      </dgm:t>
    </dgm:pt>
    <dgm:pt modelId="{F54ADBE0-155E-4215-97EA-93D121380BAF}" type="pres">
      <dgm:prSet presAssocID="{CFFF1C12-F1FF-466E-A760-C08596174E07}" presName="dummy" presStyleCnt="0"/>
      <dgm:spPr/>
    </dgm:pt>
    <dgm:pt modelId="{7F160AD8-5FA2-44F9-B774-24B70794BE2A}" type="pres">
      <dgm:prSet presAssocID="{EE826182-2230-44A3-A2E7-681FEE360279}" presName="sibTrans" presStyleLbl="sibTrans2D1" presStyleIdx="1" presStyleCnt="3"/>
      <dgm:spPr/>
      <dgm:t>
        <a:bodyPr/>
        <a:lstStyle/>
        <a:p>
          <a:endParaRPr lang="en-US"/>
        </a:p>
      </dgm:t>
    </dgm:pt>
    <dgm:pt modelId="{060ED354-1DB1-47AF-8606-50CFD16BE63D}" type="pres">
      <dgm:prSet presAssocID="{0F8F303B-1DBC-46BF-9365-3B9CA9239315}" presName="node" presStyleLbl="node1" presStyleIdx="2" presStyleCnt="3">
        <dgm:presLayoutVars>
          <dgm:bulletEnabled val="1"/>
        </dgm:presLayoutVars>
      </dgm:prSet>
      <dgm:spPr/>
      <dgm:t>
        <a:bodyPr/>
        <a:lstStyle/>
        <a:p>
          <a:endParaRPr lang="en-US"/>
        </a:p>
      </dgm:t>
    </dgm:pt>
    <dgm:pt modelId="{596F8401-820E-4387-ABDB-3278862B1EC8}" type="pres">
      <dgm:prSet presAssocID="{0F8F303B-1DBC-46BF-9365-3B9CA9239315}" presName="dummy" presStyleCnt="0"/>
      <dgm:spPr/>
    </dgm:pt>
    <dgm:pt modelId="{ABE2B0E7-69E5-4D37-8668-2A41C530A68E}" type="pres">
      <dgm:prSet presAssocID="{6BA5A435-7C72-4611-9127-F7621CACBEBE}" presName="sibTrans" presStyleLbl="sibTrans2D1" presStyleIdx="2" presStyleCnt="3"/>
      <dgm:spPr/>
      <dgm:t>
        <a:bodyPr/>
        <a:lstStyle/>
        <a:p>
          <a:endParaRPr lang="en-US"/>
        </a:p>
      </dgm:t>
    </dgm:pt>
  </dgm:ptLst>
  <dgm:cxnLst>
    <dgm:cxn modelId="{63E650A2-99AA-48BB-9B71-7902BE566401}" type="presOf" srcId="{EE826182-2230-44A3-A2E7-681FEE360279}" destId="{7F160AD8-5FA2-44F9-B774-24B70794BE2A}" srcOrd="0" destOrd="0" presId="urn:microsoft.com/office/officeart/2005/8/layout/radial6"/>
    <dgm:cxn modelId="{3F0204A3-5685-4A89-AA93-011F07631C5E}" type="presOf" srcId="{ACEBEC0F-5E7A-4E81-B0DF-6039091270BE}" destId="{0E80895A-5216-4B5F-8801-6E6438B9A4AB}" srcOrd="0" destOrd="0" presId="urn:microsoft.com/office/officeart/2005/8/layout/radial6"/>
    <dgm:cxn modelId="{19AB8B38-7948-4E29-BFDA-00FA16D7448F}" srcId="{ACEBEC0F-5E7A-4E81-B0DF-6039091270BE}" destId="{7172C901-A417-4794-AFA0-709847391FC7}" srcOrd="0" destOrd="0" parTransId="{90ABABA8-F791-4CB7-BFCE-9284465D4814}" sibTransId="{4874A3A5-877E-4556-B4B8-20C707F7EB5E}"/>
    <dgm:cxn modelId="{37FECB0F-FBC3-43AF-AE1C-6C5E98A1A654}" srcId="{ACEBEC0F-5E7A-4E81-B0DF-6039091270BE}" destId="{0F8F303B-1DBC-46BF-9365-3B9CA9239315}" srcOrd="2" destOrd="0" parTransId="{7A588777-1F4C-4D5D-B522-35C183A38BB8}" sibTransId="{6BA5A435-7C72-4611-9127-F7621CACBEBE}"/>
    <dgm:cxn modelId="{AA3FE523-6CEE-48C5-A1EF-A50B3B1061FA}" type="presOf" srcId="{4874A3A5-877E-4556-B4B8-20C707F7EB5E}" destId="{3E2E97BB-F392-4411-937F-2CB0518898D7}" srcOrd="0" destOrd="0" presId="urn:microsoft.com/office/officeart/2005/8/layout/radial6"/>
    <dgm:cxn modelId="{DAA73E6D-2D9B-4B73-A650-7B663C02B78E}" type="presOf" srcId="{7172C901-A417-4794-AFA0-709847391FC7}" destId="{C81B958E-B116-4859-B2FF-427209B73ABB}" srcOrd="0" destOrd="0" presId="urn:microsoft.com/office/officeart/2005/8/layout/radial6"/>
    <dgm:cxn modelId="{5DA6EA41-904A-41C0-8792-9F274C41698C}" srcId="{ACEBEC0F-5E7A-4E81-B0DF-6039091270BE}" destId="{CFFF1C12-F1FF-466E-A760-C08596174E07}" srcOrd="1" destOrd="0" parTransId="{80C0CB13-7949-4073-AACB-EF0802F6F833}" sibTransId="{EE826182-2230-44A3-A2E7-681FEE360279}"/>
    <dgm:cxn modelId="{CE7437D3-CBE9-437A-9624-BFA7DF95B9AC}" type="presOf" srcId="{0F8F303B-1DBC-46BF-9365-3B9CA9239315}" destId="{060ED354-1DB1-47AF-8606-50CFD16BE63D}" srcOrd="0" destOrd="0" presId="urn:microsoft.com/office/officeart/2005/8/layout/radial6"/>
    <dgm:cxn modelId="{492D8B74-DB44-4BB1-A88E-5EC0C3504526}" type="presOf" srcId="{CFFF1C12-F1FF-466E-A760-C08596174E07}" destId="{816D3A46-6ACB-42C7-9047-F38CBB389B0C}" srcOrd="0" destOrd="0" presId="urn:microsoft.com/office/officeart/2005/8/layout/radial6"/>
    <dgm:cxn modelId="{2AE76B06-3D5E-4FE0-97EC-4CA07DD8FF49}" srcId="{BBE1F329-8AF6-4AA6-A0FA-211C1D872B45}" destId="{ACEBEC0F-5E7A-4E81-B0DF-6039091270BE}" srcOrd="0" destOrd="0" parTransId="{F83E2194-4CDD-4B26-B598-76D7E1A9606A}" sibTransId="{476E1E98-C838-4CB5-8A26-199254D5AAE0}"/>
    <dgm:cxn modelId="{3679123F-6648-40AE-875C-A5E4AABEC8EF}" type="presOf" srcId="{6BA5A435-7C72-4611-9127-F7621CACBEBE}" destId="{ABE2B0E7-69E5-4D37-8668-2A41C530A68E}" srcOrd="0" destOrd="0" presId="urn:microsoft.com/office/officeart/2005/8/layout/radial6"/>
    <dgm:cxn modelId="{6808DFD4-1D39-4B3B-9AC8-093288B9019F}" type="presOf" srcId="{BBE1F329-8AF6-4AA6-A0FA-211C1D872B45}" destId="{B76EB8C6-001E-4C02-8203-68A17B77C95F}" srcOrd="0" destOrd="0" presId="urn:microsoft.com/office/officeart/2005/8/layout/radial6"/>
    <dgm:cxn modelId="{47288773-F911-40C8-B3CA-BB25543F1510}" type="presParOf" srcId="{B76EB8C6-001E-4C02-8203-68A17B77C95F}" destId="{0E80895A-5216-4B5F-8801-6E6438B9A4AB}" srcOrd="0" destOrd="0" presId="urn:microsoft.com/office/officeart/2005/8/layout/radial6"/>
    <dgm:cxn modelId="{7164D436-0DF1-4B02-B96C-4A9D6FD3D464}" type="presParOf" srcId="{B76EB8C6-001E-4C02-8203-68A17B77C95F}" destId="{C81B958E-B116-4859-B2FF-427209B73ABB}" srcOrd="1" destOrd="0" presId="urn:microsoft.com/office/officeart/2005/8/layout/radial6"/>
    <dgm:cxn modelId="{A51FEB51-8CAD-4744-8237-7938D9316869}" type="presParOf" srcId="{B76EB8C6-001E-4C02-8203-68A17B77C95F}" destId="{57C4D5AE-D805-440E-9DB2-E10A8B6C43C1}" srcOrd="2" destOrd="0" presId="urn:microsoft.com/office/officeart/2005/8/layout/radial6"/>
    <dgm:cxn modelId="{B2A50BE3-BCE6-42E0-A806-EA451F1E771D}" type="presParOf" srcId="{B76EB8C6-001E-4C02-8203-68A17B77C95F}" destId="{3E2E97BB-F392-4411-937F-2CB0518898D7}" srcOrd="3" destOrd="0" presId="urn:microsoft.com/office/officeart/2005/8/layout/radial6"/>
    <dgm:cxn modelId="{26F56879-056B-4696-9AFA-51856316D1C5}" type="presParOf" srcId="{B76EB8C6-001E-4C02-8203-68A17B77C95F}" destId="{816D3A46-6ACB-42C7-9047-F38CBB389B0C}" srcOrd="4" destOrd="0" presId="urn:microsoft.com/office/officeart/2005/8/layout/radial6"/>
    <dgm:cxn modelId="{967F2820-943A-4AFB-8802-FF2C5A2A45FB}" type="presParOf" srcId="{B76EB8C6-001E-4C02-8203-68A17B77C95F}" destId="{F54ADBE0-155E-4215-97EA-93D121380BAF}" srcOrd="5" destOrd="0" presId="urn:microsoft.com/office/officeart/2005/8/layout/radial6"/>
    <dgm:cxn modelId="{592E2537-2B36-46AC-B6FA-33CD5D7A0E66}" type="presParOf" srcId="{B76EB8C6-001E-4C02-8203-68A17B77C95F}" destId="{7F160AD8-5FA2-44F9-B774-24B70794BE2A}" srcOrd="6" destOrd="0" presId="urn:microsoft.com/office/officeart/2005/8/layout/radial6"/>
    <dgm:cxn modelId="{AF765E4A-D49D-4E24-9815-307821F19B35}" type="presParOf" srcId="{B76EB8C6-001E-4C02-8203-68A17B77C95F}" destId="{060ED354-1DB1-47AF-8606-50CFD16BE63D}" srcOrd="7" destOrd="0" presId="urn:microsoft.com/office/officeart/2005/8/layout/radial6"/>
    <dgm:cxn modelId="{5F1F1775-C6D4-4FDC-A162-42735FD105F1}" type="presParOf" srcId="{B76EB8C6-001E-4C02-8203-68A17B77C95F}" destId="{596F8401-820E-4387-ABDB-3278862B1EC8}" srcOrd="8" destOrd="0" presId="urn:microsoft.com/office/officeart/2005/8/layout/radial6"/>
    <dgm:cxn modelId="{10B18D0F-DB11-4EEE-936B-1874498973D4}" type="presParOf" srcId="{B76EB8C6-001E-4C02-8203-68A17B77C95F}" destId="{ABE2B0E7-69E5-4D37-8668-2A41C530A68E}"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167878-FCDB-4FAF-B4E3-D9C85995C3DF}">
      <dsp:nvSpPr>
        <dsp:cNvPr id="0" name=""/>
        <dsp:cNvSpPr/>
      </dsp:nvSpPr>
      <dsp:spPr>
        <a:xfrm>
          <a:off x="2743200" y="0"/>
          <a:ext cx="2743199" cy="1549400"/>
        </a:xfrm>
        <a:prstGeom prst="trapezoid">
          <a:avLst>
            <a:gd name="adj" fmla="val 88525"/>
          </a:avLst>
        </a:prstGeom>
        <a:solidFill>
          <a:schemeClr val="accent5">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690" tIns="59690" rIns="59690" bIns="59690" numCol="1" spcCol="1270" anchor="ctr" anchorCtr="0">
          <a:noAutofit/>
        </a:bodyPr>
        <a:lstStyle/>
        <a:p>
          <a:pPr lvl="0" algn="ctr" defTabSz="2089150">
            <a:lnSpc>
              <a:spcPct val="90000"/>
            </a:lnSpc>
            <a:spcBef>
              <a:spcPct val="0"/>
            </a:spcBef>
            <a:spcAft>
              <a:spcPct val="35000"/>
            </a:spcAft>
          </a:pPr>
          <a:r>
            <a:rPr lang="en-US" sz="4700" kern="1200" smtClean="0"/>
            <a:t>SERVICE</a:t>
          </a:r>
          <a:endParaRPr lang="en-US" sz="4700" kern="1200" dirty="0"/>
        </a:p>
      </dsp:txBody>
      <dsp:txXfrm>
        <a:off x="2743200" y="0"/>
        <a:ext cx="2743199" cy="1549400"/>
      </dsp:txXfrm>
    </dsp:sp>
    <dsp:sp modelId="{BEAA24A7-A4E3-4BB6-ABB5-5419D545DC0D}">
      <dsp:nvSpPr>
        <dsp:cNvPr id="0" name=""/>
        <dsp:cNvSpPr/>
      </dsp:nvSpPr>
      <dsp:spPr>
        <a:xfrm>
          <a:off x="1371600" y="1549400"/>
          <a:ext cx="5486399" cy="1549400"/>
        </a:xfrm>
        <a:prstGeom prst="trapezoid">
          <a:avLst>
            <a:gd name="adj" fmla="val 88525"/>
          </a:avLst>
        </a:prstGeom>
        <a:solidFill>
          <a:schemeClr val="accent5">
            <a:hueOff val="-6198687"/>
            <a:satOff val="9275"/>
            <a:lumOff val="-10392"/>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690" tIns="59690" rIns="59690" bIns="59690" numCol="1" spcCol="1270" anchor="ctr" anchorCtr="0">
          <a:noAutofit/>
        </a:bodyPr>
        <a:lstStyle/>
        <a:p>
          <a:pPr lvl="0" algn="ctr" defTabSz="2089150">
            <a:lnSpc>
              <a:spcPct val="90000"/>
            </a:lnSpc>
            <a:spcBef>
              <a:spcPct val="0"/>
            </a:spcBef>
            <a:spcAft>
              <a:spcPct val="35000"/>
            </a:spcAft>
          </a:pPr>
          <a:r>
            <a:rPr lang="en-US" sz="4700" kern="1200" dirty="0" smtClean="0"/>
            <a:t>TEACHING</a:t>
          </a:r>
          <a:endParaRPr lang="en-US" sz="4700" kern="1200" dirty="0"/>
        </a:p>
      </dsp:txBody>
      <dsp:txXfrm>
        <a:off x="2331720" y="1549400"/>
        <a:ext cx="3566160" cy="1549400"/>
      </dsp:txXfrm>
    </dsp:sp>
    <dsp:sp modelId="{F4C4FA31-68AD-4167-8859-4887CCFFF5AF}">
      <dsp:nvSpPr>
        <dsp:cNvPr id="0" name=""/>
        <dsp:cNvSpPr/>
      </dsp:nvSpPr>
      <dsp:spPr>
        <a:xfrm>
          <a:off x="0" y="3098800"/>
          <a:ext cx="8229600" cy="1549400"/>
        </a:xfrm>
        <a:prstGeom prst="trapezoid">
          <a:avLst>
            <a:gd name="adj" fmla="val 88525"/>
          </a:avLst>
        </a:prstGeom>
        <a:solidFill>
          <a:schemeClr val="accent5">
            <a:hueOff val="-12397374"/>
            <a:satOff val="18550"/>
            <a:lumOff val="-20783"/>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690" tIns="59690" rIns="59690" bIns="59690" numCol="1" spcCol="1270" anchor="ctr" anchorCtr="0">
          <a:noAutofit/>
        </a:bodyPr>
        <a:lstStyle/>
        <a:p>
          <a:pPr lvl="0" algn="ctr" defTabSz="2089150">
            <a:lnSpc>
              <a:spcPct val="90000"/>
            </a:lnSpc>
            <a:spcBef>
              <a:spcPct val="0"/>
            </a:spcBef>
            <a:spcAft>
              <a:spcPct val="35000"/>
            </a:spcAft>
          </a:pPr>
          <a:r>
            <a:rPr lang="en-US" sz="4700" kern="1200" dirty="0" smtClean="0"/>
            <a:t>RESEARCH</a:t>
          </a:r>
          <a:endParaRPr lang="en-US" sz="4700" kern="1200" dirty="0"/>
        </a:p>
      </dsp:txBody>
      <dsp:txXfrm>
        <a:off x="1440179" y="3098800"/>
        <a:ext cx="5349240" cy="15494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F9D225-D705-4E9F-998F-874B2AD8E652}">
      <dsp:nvSpPr>
        <dsp:cNvPr id="0" name=""/>
        <dsp:cNvSpPr/>
      </dsp:nvSpPr>
      <dsp:spPr>
        <a:xfrm rot="10800000">
          <a:off x="0" y="0"/>
          <a:ext cx="8229599" cy="1625599"/>
        </a:xfrm>
        <a:prstGeom prst="trapezoid">
          <a:avLst>
            <a:gd name="adj" fmla="val 84375"/>
          </a:avLst>
        </a:prstGeom>
        <a:solidFill>
          <a:schemeClr val="accent5">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46990" rIns="46990" bIns="46990" numCol="1" spcCol="1270" anchor="ctr" anchorCtr="0">
          <a:noAutofit/>
        </a:bodyPr>
        <a:lstStyle/>
        <a:p>
          <a:pPr lvl="0" algn="ctr" defTabSz="1644650">
            <a:lnSpc>
              <a:spcPct val="90000"/>
            </a:lnSpc>
            <a:spcBef>
              <a:spcPct val="0"/>
            </a:spcBef>
            <a:spcAft>
              <a:spcPct val="35000"/>
            </a:spcAft>
          </a:pPr>
          <a:r>
            <a:rPr lang="en-US" sz="3700" kern="1200" dirty="0" smtClean="0"/>
            <a:t>SERVICE</a:t>
          </a:r>
          <a:endParaRPr lang="en-US" sz="3700" kern="1200" dirty="0"/>
        </a:p>
      </dsp:txBody>
      <dsp:txXfrm rot="-10800000">
        <a:off x="1440179" y="0"/>
        <a:ext cx="5349240" cy="1625599"/>
      </dsp:txXfrm>
    </dsp:sp>
    <dsp:sp modelId="{0CCF4988-C19B-4FC3-9C30-51B09A6976BE}">
      <dsp:nvSpPr>
        <dsp:cNvPr id="0" name=""/>
        <dsp:cNvSpPr/>
      </dsp:nvSpPr>
      <dsp:spPr>
        <a:xfrm rot="10800000">
          <a:off x="1371600" y="1625600"/>
          <a:ext cx="5486399" cy="1625599"/>
        </a:xfrm>
        <a:prstGeom prst="trapezoid">
          <a:avLst>
            <a:gd name="adj" fmla="val 84375"/>
          </a:avLst>
        </a:prstGeom>
        <a:solidFill>
          <a:schemeClr val="accent5">
            <a:hueOff val="-6198687"/>
            <a:satOff val="9275"/>
            <a:lumOff val="-10392"/>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46990" rIns="46990" bIns="46990" numCol="1" spcCol="1270" anchor="ctr" anchorCtr="0">
          <a:noAutofit/>
        </a:bodyPr>
        <a:lstStyle/>
        <a:p>
          <a:pPr lvl="0" algn="ctr" defTabSz="1644650">
            <a:lnSpc>
              <a:spcPct val="90000"/>
            </a:lnSpc>
            <a:spcBef>
              <a:spcPct val="0"/>
            </a:spcBef>
            <a:spcAft>
              <a:spcPct val="35000"/>
            </a:spcAft>
          </a:pPr>
          <a:r>
            <a:rPr lang="en-US" sz="3700" kern="1200" dirty="0" smtClean="0"/>
            <a:t>TEACHING</a:t>
          </a:r>
          <a:endParaRPr lang="en-US" sz="3700" kern="1200" dirty="0"/>
        </a:p>
      </dsp:txBody>
      <dsp:txXfrm rot="-10800000">
        <a:off x="2331720" y="1625600"/>
        <a:ext cx="3566160" cy="1625599"/>
      </dsp:txXfrm>
    </dsp:sp>
    <dsp:sp modelId="{53CD4CE3-1236-4CBB-9F58-7D3A456B93F9}">
      <dsp:nvSpPr>
        <dsp:cNvPr id="0" name=""/>
        <dsp:cNvSpPr/>
      </dsp:nvSpPr>
      <dsp:spPr>
        <a:xfrm rot="10800000">
          <a:off x="2743200" y="3251199"/>
          <a:ext cx="2743199" cy="1625599"/>
        </a:xfrm>
        <a:prstGeom prst="trapezoid">
          <a:avLst>
            <a:gd name="adj" fmla="val 84375"/>
          </a:avLst>
        </a:prstGeom>
        <a:solidFill>
          <a:schemeClr val="accent5">
            <a:hueOff val="-12397374"/>
            <a:satOff val="18550"/>
            <a:lumOff val="-20783"/>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46990" rIns="46990" bIns="46990" numCol="1" spcCol="1270" anchor="ctr" anchorCtr="0">
          <a:noAutofit/>
        </a:bodyPr>
        <a:lstStyle/>
        <a:p>
          <a:pPr lvl="0" algn="ctr" defTabSz="1644650">
            <a:lnSpc>
              <a:spcPct val="90000"/>
            </a:lnSpc>
            <a:spcBef>
              <a:spcPct val="0"/>
            </a:spcBef>
            <a:spcAft>
              <a:spcPct val="35000"/>
            </a:spcAft>
          </a:pPr>
          <a:r>
            <a:rPr lang="en-US" sz="3700" kern="1200" dirty="0" smtClean="0"/>
            <a:t>RESEARCH</a:t>
          </a:r>
          <a:endParaRPr lang="en-US" sz="3700" kern="1200" dirty="0"/>
        </a:p>
      </dsp:txBody>
      <dsp:txXfrm rot="-10800000">
        <a:off x="2743200" y="3251199"/>
        <a:ext cx="2743199" cy="16255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DAA69D-9FD3-41C4-B533-7678F3A84792}">
      <dsp:nvSpPr>
        <dsp:cNvPr id="0" name=""/>
        <dsp:cNvSpPr/>
      </dsp:nvSpPr>
      <dsp:spPr>
        <a:xfrm>
          <a:off x="2202322" y="573895"/>
          <a:ext cx="3824955" cy="3824955"/>
        </a:xfrm>
        <a:prstGeom prst="blockArc">
          <a:avLst>
            <a:gd name="adj1" fmla="val 9000000"/>
            <a:gd name="adj2" fmla="val 16200000"/>
            <a:gd name="adj3" fmla="val 4644"/>
          </a:avLst>
        </a:prstGeom>
        <a:solidFill>
          <a:schemeClr val="accent4">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06C1000A-C1DF-49C8-94EF-3E34E401C55A}">
      <dsp:nvSpPr>
        <dsp:cNvPr id="0" name=""/>
        <dsp:cNvSpPr/>
      </dsp:nvSpPr>
      <dsp:spPr>
        <a:xfrm>
          <a:off x="2202322" y="573895"/>
          <a:ext cx="3824955" cy="3824955"/>
        </a:xfrm>
        <a:prstGeom prst="blockArc">
          <a:avLst>
            <a:gd name="adj1" fmla="val 1800000"/>
            <a:gd name="adj2" fmla="val 9000000"/>
            <a:gd name="adj3" fmla="val 4644"/>
          </a:avLst>
        </a:prstGeom>
        <a:solidFill>
          <a:schemeClr val="accent3">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0A84AFDD-7D13-4BA2-B1A0-F3D426C735FB}">
      <dsp:nvSpPr>
        <dsp:cNvPr id="0" name=""/>
        <dsp:cNvSpPr/>
      </dsp:nvSpPr>
      <dsp:spPr>
        <a:xfrm>
          <a:off x="2202322" y="573895"/>
          <a:ext cx="3824955" cy="3824955"/>
        </a:xfrm>
        <a:prstGeom prst="blockArc">
          <a:avLst>
            <a:gd name="adj1" fmla="val 16200000"/>
            <a:gd name="adj2" fmla="val 1800000"/>
            <a:gd name="adj3" fmla="val 4644"/>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7E50376D-C60A-4DAB-BF38-21FF56EBE07E}">
      <dsp:nvSpPr>
        <dsp:cNvPr id="0" name=""/>
        <dsp:cNvSpPr/>
      </dsp:nvSpPr>
      <dsp:spPr>
        <a:xfrm>
          <a:off x="3233774" y="1605348"/>
          <a:ext cx="1762050" cy="1762050"/>
        </a:xfrm>
        <a:prstGeom prst="ellipse">
          <a:avLst/>
        </a:prstGeom>
        <a:solidFill>
          <a:srgbClr val="F8A668"/>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FACULTY ACTIVITIES</a:t>
          </a:r>
          <a:endParaRPr lang="en-US" sz="1700" kern="1200" dirty="0"/>
        </a:p>
      </dsp:txBody>
      <dsp:txXfrm>
        <a:off x="3491820" y="1863394"/>
        <a:ext cx="1245958" cy="1245958"/>
      </dsp:txXfrm>
    </dsp:sp>
    <dsp:sp modelId="{6E587E33-6253-40CF-B315-937E169B3A96}">
      <dsp:nvSpPr>
        <dsp:cNvPr id="0" name=""/>
        <dsp:cNvSpPr/>
      </dsp:nvSpPr>
      <dsp:spPr>
        <a:xfrm>
          <a:off x="3498082" y="1581"/>
          <a:ext cx="1233435" cy="1233435"/>
        </a:xfrm>
        <a:prstGeom prst="ellipse">
          <a:avLst/>
        </a:prstGeom>
        <a:solidFill>
          <a:schemeClr val="tx2"/>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RESEARCH</a:t>
          </a:r>
          <a:endParaRPr lang="en-US" sz="1100" kern="1200" dirty="0"/>
        </a:p>
      </dsp:txBody>
      <dsp:txXfrm>
        <a:off x="3678714" y="182213"/>
        <a:ext cx="872171" cy="872171"/>
      </dsp:txXfrm>
    </dsp:sp>
    <dsp:sp modelId="{2069CBE1-427A-4193-9790-94D9E68222A9}">
      <dsp:nvSpPr>
        <dsp:cNvPr id="0" name=""/>
        <dsp:cNvSpPr/>
      </dsp:nvSpPr>
      <dsp:spPr>
        <a:xfrm>
          <a:off x="5115881" y="2803692"/>
          <a:ext cx="1233435" cy="1233435"/>
        </a:xfrm>
        <a:prstGeom prst="ellipse">
          <a:avLst/>
        </a:prstGeom>
        <a:solidFill>
          <a:srgbClr val="00B0F0"/>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SERVICE</a:t>
          </a:r>
          <a:endParaRPr lang="en-US" sz="1100" kern="1200" dirty="0"/>
        </a:p>
      </dsp:txBody>
      <dsp:txXfrm>
        <a:off x="5296513" y="2984324"/>
        <a:ext cx="872171" cy="872171"/>
      </dsp:txXfrm>
    </dsp:sp>
    <dsp:sp modelId="{6CE807F7-15A5-42D9-BF37-EF61FCBCE498}">
      <dsp:nvSpPr>
        <dsp:cNvPr id="0" name=""/>
        <dsp:cNvSpPr/>
      </dsp:nvSpPr>
      <dsp:spPr>
        <a:xfrm>
          <a:off x="1880282" y="2803692"/>
          <a:ext cx="1233435" cy="1233435"/>
        </a:xfrm>
        <a:prstGeom prst="ellipse">
          <a:avLst/>
        </a:prstGeom>
        <a:solidFill>
          <a:srgbClr val="7030A0"/>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TEACHING</a:t>
          </a:r>
          <a:endParaRPr lang="en-US" sz="1100" kern="1200" dirty="0"/>
        </a:p>
      </dsp:txBody>
      <dsp:txXfrm>
        <a:off x="2060914" y="2984324"/>
        <a:ext cx="872171" cy="87217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E2B0E7-69E5-4D37-8668-2A41C530A68E}">
      <dsp:nvSpPr>
        <dsp:cNvPr id="0" name=""/>
        <dsp:cNvSpPr/>
      </dsp:nvSpPr>
      <dsp:spPr>
        <a:xfrm>
          <a:off x="1448015" y="797455"/>
          <a:ext cx="5333569" cy="5333569"/>
        </a:xfrm>
        <a:prstGeom prst="blockArc">
          <a:avLst>
            <a:gd name="adj1" fmla="val 9000000"/>
            <a:gd name="adj2" fmla="val 16200000"/>
            <a:gd name="adj3" fmla="val 4633"/>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sp>
    <dsp:sp modelId="{7F160AD8-5FA2-44F9-B774-24B70794BE2A}">
      <dsp:nvSpPr>
        <dsp:cNvPr id="0" name=""/>
        <dsp:cNvSpPr/>
      </dsp:nvSpPr>
      <dsp:spPr>
        <a:xfrm>
          <a:off x="1448015" y="797455"/>
          <a:ext cx="5333569" cy="5333569"/>
        </a:xfrm>
        <a:prstGeom prst="blockArc">
          <a:avLst>
            <a:gd name="adj1" fmla="val 1800000"/>
            <a:gd name="adj2" fmla="val 9000000"/>
            <a:gd name="adj3" fmla="val 4633"/>
          </a:avLst>
        </a:prstGeom>
        <a:solidFill>
          <a:srgbClr val="0070C0"/>
        </a:solidFill>
        <a:ln>
          <a:noFill/>
        </a:ln>
        <a:effectLst/>
      </dsp:spPr>
      <dsp:style>
        <a:lnRef idx="0">
          <a:scrgbClr r="0" g="0" b="0"/>
        </a:lnRef>
        <a:fillRef idx="1">
          <a:scrgbClr r="0" g="0" b="0"/>
        </a:fillRef>
        <a:effectRef idx="0">
          <a:scrgbClr r="0" g="0" b="0"/>
        </a:effectRef>
        <a:fontRef idx="minor">
          <a:schemeClr val="lt1"/>
        </a:fontRef>
      </dsp:style>
    </dsp:sp>
    <dsp:sp modelId="{3E2E97BB-F392-4411-937F-2CB0518898D7}">
      <dsp:nvSpPr>
        <dsp:cNvPr id="0" name=""/>
        <dsp:cNvSpPr/>
      </dsp:nvSpPr>
      <dsp:spPr>
        <a:xfrm>
          <a:off x="1448015" y="797455"/>
          <a:ext cx="5333569" cy="5333569"/>
        </a:xfrm>
        <a:prstGeom prst="blockArc">
          <a:avLst>
            <a:gd name="adj1" fmla="val 16200000"/>
            <a:gd name="adj2" fmla="val 1800000"/>
            <a:gd name="adj3" fmla="val 4633"/>
          </a:avLst>
        </a:prstGeom>
        <a:solidFill>
          <a:srgbClr val="00B050"/>
        </a:solidFill>
        <a:ln>
          <a:noFill/>
        </a:ln>
        <a:effectLst/>
      </dsp:spPr>
      <dsp:style>
        <a:lnRef idx="0">
          <a:scrgbClr r="0" g="0" b="0"/>
        </a:lnRef>
        <a:fillRef idx="1">
          <a:scrgbClr r="0" g="0" b="0"/>
        </a:fillRef>
        <a:effectRef idx="0">
          <a:scrgbClr r="0" g="0" b="0"/>
        </a:effectRef>
        <a:fontRef idx="minor">
          <a:schemeClr val="lt1"/>
        </a:fontRef>
      </dsp:style>
    </dsp:sp>
    <dsp:sp modelId="{0E80895A-5216-4B5F-8801-6E6438B9A4AB}">
      <dsp:nvSpPr>
        <dsp:cNvPr id="0" name=""/>
        <dsp:cNvSpPr/>
      </dsp:nvSpPr>
      <dsp:spPr>
        <a:xfrm>
          <a:off x="2889200" y="2238640"/>
          <a:ext cx="2451199" cy="2451199"/>
        </a:xfrm>
        <a:prstGeom prst="ellipse">
          <a:avLst/>
        </a:prstGeom>
        <a:solidFill>
          <a:srgbClr val="F8A668"/>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SUSTAINABILITY CURRICULUM DEVELOPMENT</a:t>
          </a:r>
          <a:endParaRPr lang="en-US" sz="1600" b="1" kern="1200" dirty="0"/>
        </a:p>
      </dsp:txBody>
      <dsp:txXfrm>
        <a:off x="3248170" y="2597610"/>
        <a:ext cx="1733259" cy="1733259"/>
      </dsp:txXfrm>
    </dsp:sp>
    <dsp:sp modelId="{C81B958E-B116-4859-B2FF-427209B73ABB}">
      <dsp:nvSpPr>
        <dsp:cNvPr id="0" name=""/>
        <dsp:cNvSpPr/>
      </dsp:nvSpPr>
      <dsp:spPr>
        <a:xfrm>
          <a:off x="3256880" y="1305"/>
          <a:ext cx="1715839" cy="1715839"/>
        </a:xfrm>
        <a:prstGeom prst="ellipse">
          <a:avLst/>
        </a:prstGeom>
        <a:solidFill>
          <a:srgbClr val="00B050"/>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GOVERNMENT</a:t>
          </a:r>
        </a:p>
        <a:p>
          <a:pPr lvl="0" algn="ctr" defTabSz="533400">
            <a:lnSpc>
              <a:spcPct val="90000"/>
            </a:lnSpc>
            <a:spcBef>
              <a:spcPct val="0"/>
            </a:spcBef>
            <a:spcAft>
              <a:spcPct val="35000"/>
            </a:spcAft>
          </a:pPr>
          <a:endParaRPr lang="en-US" sz="1200" kern="1200" dirty="0" smtClean="0"/>
        </a:p>
        <a:p>
          <a:pPr lvl="0" algn="ctr" defTabSz="533400">
            <a:lnSpc>
              <a:spcPct val="90000"/>
            </a:lnSpc>
            <a:spcBef>
              <a:spcPct val="0"/>
            </a:spcBef>
            <a:spcAft>
              <a:spcPct val="35000"/>
            </a:spcAft>
          </a:pPr>
          <a:r>
            <a:rPr lang="en-US" sz="1200" kern="1200" dirty="0" smtClean="0"/>
            <a:t> POLICY</a:t>
          </a:r>
          <a:endParaRPr lang="en-US" sz="1200" kern="1200" dirty="0"/>
        </a:p>
      </dsp:txBody>
      <dsp:txXfrm>
        <a:off x="3508159" y="252584"/>
        <a:ext cx="1213281" cy="1213281"/>
      </dsp:txXfrm>
    </dsp:sp>
    <dsp:sp modelId="{816D3A46-6ACB-42C7-9047-F38CBB389B0C}">
      <dsp:nvSpPr>
        <dsp:cNvPr id="0" name=""/>
        <dsp:cNvSpPr/>
      </dsp:nvSpPr>
      <dsp:spPr>
        <a:xfrm>
          <a:off x="5512888" y="3908827"/>
          <a:ext cx="1715839" cy="1715839"/>
        </a:xfrm>
        <a:prstGeom prst="ellipse">
          <a:avLst/>
        </a:prstGeom>
        <a:solidFill>
          <a:srgbClr val="0070C0"/>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COMMUNITY</a:t>
          </a:r>
        </a:p>
        <a:p>
          <a:pPr lvl="0" algn="ctr" defTabSz="533400">
            <a:lnSpc>
              <a:spcPct val="90000"/>
            </a:lnSpc>
            <a:spcBef>
              <a:spcPct val="0"/>
            </a:spcBef>
            <a:spcAft>
              <a:spcPct val="35000"/>
            </a:spcAft>
          </a:pPr>
          <a:endParaRPr lang="en-US" sz="1200" kern="1200" dirty="0" smtClean="0"/>
        </a:p>
        <a:p>
          <a:pPr lvl="0" algn="ctr" defTabSz="533400">
            <a:lnSpc>
              <a:spcPct val="90000"/>
            </a:lnSpc>
            <a:spcBef>
              <a:spcPct val="0"/>
            </a:spcBef>
            <a:spcAft>
              <a:spcPct val="35000"/>
            </a:spcAft>
          </a:pPr>
          <a:r>
            <a:rPr lang="en-US" sz="1200" kern="1200" dirty="0" smtClean="0"/>
            <a:t>ECONOMIC DEVELOPMENT</a:t>
          </a:r>
          <a:endParaRPr lang="en-US" sz="1200" kern="1200" dirty="0"/>
        </a:p>
      </dsp:txBody>
      <dsp:txXfrm>
        <a:off x="5764167" y="4160106"/>
        <a:ext cx="1213281" cy="1213281"/>
      </dsp:txXfrm>
    </dsp:sp>
    <dsp:sp modelId="{060ED354-1DB1-47AF-8606-50CFD16BE63D}">
      <dsp:nvSpPr>
        <dsp:cNvPr id="0" name=""/>
        <dsp:cNvSpPr/>
      </dsp:nvSpPr>
      <dsp:spPr>
        <a:xfrm>
          <a:off x="1000871" y="3908827"/>
          <a:ext cx="1715839" cy="1715839"/>
        </a:xfrm>
        <a:prstGeom prst="ellipse">
          <a:avLst/>
        </a:prstGeom>
        <a:solidFill>
          <a:srgbClr val="7030A0"/>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INDUSTRY</a:t>
          </a:r>
        </a:p>
        <a:p>
          <a:pPr lvl="0" algn="ctr" defTabSz="533400">
            <a:lnSpc>
              <a:spcPct val="90000"/>
            </a:lnSpc>
            <a:spcBef>
              <a:spcPct val="0"/>
            </a:spcBef>
            <a:spcAft>
              <a:spcPct val="35000"/>
            </a:spcAft>
          </a:pPr>
          <a:endParaRPr lang="en-US" sz="1200" kern="1200" dirty="0" smtClean="0"/>
        </a:p>
        <a:p>
          <a:pPr lvl="0" algn="ctr" defTabSz="533400">
            <a:lnSpc>
              <a:spcPct val="90000"/>
            </a:lnSpc>
            <a:spcBef>
              <a:spcPct val="0"/>
            </a:spcBef>
            <a:spcAft>
              <a:spcPct val="35000"/>
            </a:spcAft>
          </a:pPr>
          <a:r>
            <a:rPr lang="en-US" sz="1200" kern="1200" dirty="0" smtClean="0"/>
            <a:t>CSR</a:t>
          </a:r>
          <a:endParaRPr lang="en-US" sz="1200" kern="1200" dirty="0"/>
        </a:p>
      </dsp:txBody>
      <dsp:txXfrm>
        <a:off x="1252150" y="4160106"/>
        <a:ext cx="1213281" cy="1213281"/>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F22E872-5CDB-41E1-8A0F-64F908499BC9}" type="datetimeFigureOut">
              <a:rPr lang="en-US" smtClean="0"/>
              <a:pPr/>
              <a:t>10/8/2015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35137-AF2F-4815-B63D-BCD21A3589C3}"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22E872-5CDB-41E1-8A0F-64F908499BC9}" type="datetimeFigureOut">
              <a:rPr lang="en-US" smtClean="0"/>
              <a:pPr/>
              <a:t>10/8/2015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35137-AF2F-4815-B63D-BCD21A3589C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22E872-5CDB-41E1-8A0F-64F908499BC9}" type="datetimeFigureOut">
              <a:rPr lang="en-US" smtClean="0"/>
              <a:pPr/>
              <a:t>10/8/2015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35137-AF2F-4815-B63D-BCD21A3589C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22E872-5CDB-41E1-8A0F-64F908499BC9}" type="datetimeFigureOut">
              <a:rPr lang="en-US" smtClean="0"/>
              <a:pPr/>
              <a:t>10/8/2015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35137-AF2F-4815-B63D-BCD21A3589C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22E872-5CDB-41E1-8A0F-64F908499BC9}" type="datetimeFigureOut">
              <a:rPr lang="en-US" smtClean="0"/>
              <a:pPr/>
              <a:t>10/8/2015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35137-AF2F-4815-B63D-BCD21A3589C3}"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F22E872-5CDB-41E1-8A0F-64F908499BC9}" type="datetimeFigureOut">
              <a:rPr lang="en-US" smtClean="0"/>
              <a:pPr/>
              <a:t>10/8/2015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35137-AF2F-4815-B63D-BCD21A3589C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F22E872-5CDB-41E1-8A0F-64F908499BC9}" type="datetimeFigureOut">
              <a:rPr lang="en-US" smtClean="0"/>
              <a:pPr/>
              <a:t>10/8/2015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8635137-AF2F-4815-B63D-BCD21A3589C3}"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22E872-5CDB-41E1-8A0F-64F908499BC9}" type="datetimeFigureOut">
              <a:rPr lang="en-US" smtClean="0"/>
              <a:pPr/>
              <a:t>10/8/2015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8635137-AF2F-4815-B63D-BCD21A3589C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22E872-5CDB-41E1-8A0F-64F908499BC9}" type="datetimeFigureOut">
              <a:rPr lang="en-US" smtClean="0"/>
              <a:pPr/>
              <a:t>10/8/2015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635137-AF2F-4815-B63D-BCD21A3589C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22E872-5CDB-41E1-8A0F-64F908499BC9}" type="datetimeFigureOut">
              <a:rPr lang="en-US" smtClean="0"/>
              <a:pPr/>
              <a:t>10/8/2015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35137-AF2F-4815-B63D-BCD21A3589C3}"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22E872-5CDB-41E1-8A0F-64F908499BC9}" type="datetimeFigureOut">
              <a:rPr lang="en-US" smtClean="0"/>
              <a:pPr/>
              <a:t>10/8/2015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35137-AF2F-4815-B63D-BCD21A3589C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F22E872-5CDB-41E1-8A0F-64F908499BC9}" type="datetimeFigureOut">
              <a:rPr lang="en-US" smtClean="0"/>
              <a:pPr/>
              <a:t>10/8/2015</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8635137-AF2F-4815-B63D-BCD21A3589C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2743199"/>
          </a:xfrm>
        </p:spPr>
        <p:txBody>
          <a:bodyPr>
            <a:noAutofit/>
          </a:bodyPr>
          <a:lstStyle/>
          <a:p>
            <a:pPr algn="ctr"/>
            <a:r>
              <a:rPr lang="en-US" sz="3600" dirty="0"/>
              <a:t>"Sustainability Across the Curriculum: A Strategic Initiative to Support Faculty </a:t>
            </a:r>
            <a:r>
              <a:rPr lang="en-US" sz="3600" dirty="0" smtClean="0"/>
              <a:t>Development“ </a:t>
            </a:r>
            <a:r>
              <a:rPr lang="en-US" sz="3600" cap="none" dirty="0" smtClean="0"/>
              <a:t>or</a:t>
            </a:r>
            <a:r>
              <a:rPr lang="en-US" sz="3600" dirty="0" smtClean="0"/>
              <a:t> “WE PRACTICE WHAT WE TEACH”</a:t>
            </a:r>
            <a:endParaRPr lang="en-US" sz="3600" dirty="0"/>
          </a:p>
        </p:txBody>
      </p:sp>
      <p:sp>
        <p:nvSpPr>
          <p:cNvPr id="3" name="Subtitle 2"/>
          <p:cNvSpPr>
            <a:spLocks noGrp="1"/>
          </p:cNvSpPr>
          <p:nvPr>
            <p:ph type="subTitle" idx="1"/>
          </p:nvPr>
        </p:nvSpPr>
        <p:spPr>
          <a:xfrm>
            <a:off x="685800" y="3962400"/>
            <a:ext cx="7848600" cy="2286000"/>
          </a:xfrm>
        </p:spPr>
        <p:txBody>
          <a:bodyPr>
            <a:normAutofit/>
          </a:bodyPr>
          <a:lstStyle/>
          <a:p>
            <a:pPr algn="ctr"/>
            <a:r>
              <a:rPr lang="en-US" dirty="0" smtClean="0"/>
              <a:t>DR. CHARLES W. RICHARDSON, JR.</a:t>
            </a:r>
          </a:p>
          <a:p>
            <a:pPr algn="ctr"/>
            <a:r>
              <a:rPr lang="en-US" dirty="0" smtClean="0"/>
              <a:t>XAVIER UNIVERSITY</a:t>
            </a:r>
          </a:p>
          <a:p>
            <a:pPr algn="ctr"/>
            <a:r>
              <a:rPr lang="en-US" dirty="0" smtClean="0"/>
              <a:t>CENTER FOR ADVANCEMENT OF TEACHING</a:t>
            </a:r>
          </a:p>
          <a:p>
            <a:pPr algn="ctr"/>
            <a:r>
              <a:rPr lang="en-US" dirty="0" smtClean="0"/>
              <a:t>MAY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371600"/>
          </a:xfrm>
        </p:spPr>
        <p:txBody>
          <a:bodyPr>
            <a:normAutofit/>
          </a:bodyPr>
          <a:lstStyle/>
          <a:p>
            <a:pPr algn="ctr"/>
            <a:r>
              <a:rPr lang="en-US" dirty="0" smtClean="0"/>
              <a:t>ILLUSTRATIVE SUSTAINABILITY AREAS</a:t>
            </a:r>
            <a:endParaRPr lang="en-US" dirty="0"/>
          </a:p>
        </p:txBody>
      </p:sp>
      <p:sp>
        <p:nvSpPr>
          <p:cNvPr id="3" name="Content Placeholder 2"/>
          <p:cNvSpPr>
            <a:spLocks noGrp="1"/>
          </p:cNvSpPr>
          <p:nvPr>
            <p:ph idx="1"/>
          </p:nvPr>
        </p:nvSpPr>
        <p:spPr>
          <a:xfrm>
            <a:off x="457200" y="1828800"/>
            <a:ext cx="8229600" cy="4800600"/>
          </a:xfrm>
        </p:spPr>
        <p:txBody>
          <a:bodyPr>
            <a:normAutofit/>
          </a:bodyPr>
          <a:lstStyle/>
          <a:p>
            <a:r>
              <a:rPr lang="en-US" dirty="0" smtClean="0"/>
              <a:t>CLIMATE CHANGE</a:t>
            </a:r>
          </a:p>
          <a:p>
            <a:r>
              <a:rPr lang="en-US" dirty="0" smtClean="0"/>
              <a:t>WEATHER ANALYSIS</a:t>
            </a:r>
          </a:p>
          <a:p>
            <a:r>
              <a:rPr lang="en-US" dirty="0" smtClean="0"/>
              <a:t>ENERGY/RESOURCE SCARCITY, USE AND WASTE</a:t>
            </a:r>
          </a:p>
          <a:p>
            <a:r>
              <a:rPr lang="en-US" dirty="0" smtClean="0"/>
              <a:t>BIODIVERSITY</a:t>
            </a:r>
          </a:p>
          <a:p>
            <a:r>
              <a:rPr lang="en-US" dirty="0" smtClean="0"/>
              <a:t>GEOGRAPHIC INFORMATION SYSTEMS</a:t>
            </a:r>
          </a:p>
          <a:p>
            <a:r>
              <a:rPr lang="en-US" dirty="0" smtClean="0"/>
              <a:t>ENVIRONMENTAL JUSTICE</a:t>
            </a:r>
          </a:p>
          <a:p>
            <a:r>
              <a:rPr lang="en-US" dirty="0" smtClean="0"/>
              <a:t>SOCIAL JUSTICE</a:t>
            </a:r>
          </a:p>
          <a:p>
            <a:r>
              <a:rPr lang="en-US" dirty="0" smtClean="0"/>
              <a:t>SPIRITUAL STEWARDSHIP</a:t>
            </a:r>
          </a:p>
          <a:p>
            <a:r>
              <a:rPr lang="en-US" dirty="0" smtClean="0"/>
              <a:t>INDIVIDUAL AND COMMUNAL HEALTH</a:t>
            </a:r>
          </a:p>
          <a:p>
            <a:pPr lvl="0"/>
            <a:r>
              <a:rPr lang="en-US" dirty="0" smtClean="0"/>
              <a:t>COMMUNITY AND ECONOMIC DEVELOPMENT</a:t>
            </a:r>
            <a:endParaRPr lang="en-US" dirty="0"/>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ILLUSTRATIVE SUSTAINABILITY AREAS</a:t>
            </a:r>
            <a:endParaRPr lang="en-US" dirty="0"/>
          </a:p>
        </p:txBody>
      </p:sp>
      <p:sp>
        <p:nvSpPr>
          <p:cNvPr id="3" name="Content Placeholder 2"/>
          <p:cNvSpPr>
            <a:spLocks noGrp="1"/>
          </p:cNvSpPr>
          <p:nvPr>
            <p:ph idx="1"/>
          </p:nvPr>
        </p:nvSpPr>
        <p:spPr/>
        <p:txBody>
          <a:bodyPr>
            <a:normAutofit lnSpcReduction="10000"/>
          </a:bodyPr>
          <a:lstStyle/>
          <a:p>
            <a:r>
              <a:rPr lang="en-US" dirty="0" smtClean="0"/>
              <a:t>ECOLOGICAL ENTREPRENEURSHIP</a:t>
            </a:r>
          </a:p>
          <a:p>
            <a:r>
              <a:rPr lang="en-US" dirty="0" smtClean="0"/>
              <a:t>MARKETING MESSAGING TO INFLUENCE RESPONSE TO ISSUES AND RESULTING BEHAVIOR</a:t>
            </a:r>
          </a:p>
          <a:p>
            <a:r>
              <a:rPr lang="en-US" dirty="0" smtClean="0"/>
              <a:t>SUPPLY CHAIN OPTIMIZATION OF ENERGY USE</a:t>
            </a:r>
          </a:p>
          <a:p>
            <a:r>
              <a:rPr lang="en-US" dirty="0" smtClean="0"/>
              <a:t>FORENSIC ACCOUNTING</a:t>
            </a:r>
          </a:p>
          <a:p>
            <a:r>
              <a:rPr lang="en-US" dirty="0" smtClean="0"/>
              <a:t>FINANCIAL RAMIFICATIONS RELATED TO THESE ISSUES</a:t>
            </a:r>
          </a:p>
          <a:p>
            <a:endParaRPr lang="en-US" dirty="0" smtClean="0"/>
          </a:p>
          <a:p>
            <a:r>
              <a:rPr lang="en-US" dirty="0" smtClean="0"/>
              <a:t>CURRICULUM DEVELOPMENT TO PROMOTE INFORMED AND INVOLVED CITIZENSHIP, CREATIVE PROBLEM SOLVING, AND COOPERATIVE ACTION AIMED AT BALANCING TODAY'S NEEDS WITH FUTURE CONSEQUENCES</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pPr algn="ctr"/>
            <a:r>
              <a:rPr lang="en-US" sz="4000" dirty="0" smtClean="0"/>
              <a:t>ILLUSTRATIVE SUSTAINABILITY RESEARCH</a:t>
            </a:r>
            <a:endParaRPr lang="en-US" sz="4000"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r>
              <a:rPr lang="en-US" dirty="0" smtClean="0"/>
              <a:t>PLANNING AND MAPPING OF URBAN GARDENS WITH GIS, MODELING OF SURFACE RADIATIVE COMPONENT OF URBAN HEAT ISLAND EFFECT, ENERGY AND SCALAR FLUXES OF AN URBAN FOREST, WIND TURBINE SELECTION FOR SMALL SITES</a:t>
            </a:r>
          </a:p>
          <a:p>
            <a:pPr>
              <a:buNone/>
            </a:pPr>
            <a:endParaRPr lang="en-US" dirty="0" smtClean="0"/>
          </a:p>
          <a:p>
            <a:r>
              <a:rPr lang="en-US" dirty="0" smtClean="0"/>
              <a:t>BIOMASS CONVERSION, BIOFUELS &amp; BIOENERGY: WASTE-TO-ENERGY, PHOTOVOLTAIC SOLAR ENERGY, WIND AND WAVE ENERGY, WATER PURIFICATION</a:t>
            </a:r>
          </a:p>
          <a:p>
            <a:pPr>
              <a:buNone/>
            </a:pPr>
            <a:r>
              <a:rPr lang="en-US" dirty="0" smtClean="0"/>
              <a:t> </a:t>
            </a:r>
          </a:p>
          <a:p>
            <a:r>
              <a:rPr lang="en-US" dirty="0" smtClean="0"/>
              <a:t>GREEN BUSINESS MODELS, ECOPRENEURSHIP, CORPORATE SOCIAL RESPONSIBILITY, CAUSE RELATED MARKETING, ATTITUDINAL AND MOTIVATIONAL STUDIES, SOCIAL NETWORK THEORY, TRANSACTION COST ECONOMICS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t>ILLUSTRATIVE SUSTAINABILITY ENGAGEMENT</a:t>
            </a:r>
            <a:endParaRPr lang="en-US" sz="4000" dirty="0"/>
          </a:p>
        </p:txBody>
      </p:sp>
      <p:sp>
        <p:nvSpPr>
          <p:cNvPr id="3" name="Content Placeholder 2"/>
          <p:cNvSpPr>
            <a:spLocks noGrp="1"/>
          </p:cNvSpPr>
          <p:nvPr>
            <p:ph idx="1"/>
          </p:nvPr>
        </p:nvSpPr>
        <p:spPr/>
        <p:txBody>
          <a:bodyPr>
            <a:normAutofit/>
          </a:bodyPr>
          <a:lstStyle/>
          <a:p>
            <a:endParaRPr lang="en-US" dirty="0" smtClean="0"/>
          </a:p>
          <a:p>
            <a:endParaRPr lang="en-US" dirty="0" smtClean="0"/>
          </a:p>
          <a:p>
            <a:r>
              <a:rPr lang="en-US" dirty="0" smtClean="0"/>
              <a:t>FIELD TRIPS</a:t>
            </a:r>
          </a:p>
          <a:p>
            <a:r>
              <a:rPr lang="en-US" dirty="0" smtClean="0"/>
              <a:t>AREA CLEANUP AND RECYCLING</a:t>
            </a:r>
          </a:p>
          <a:p>
            <a:r>
              <a:rPr lang="en-US" dirty="0" smtClean="0"/>
              <a:t>TREE AND FLOWER PLANTING</a:t>
            </a:r>
          </a:p>
          <a:p>
            <a:r>
              <a:rPr lang="en-US" dirty="0" smtClean="0"/>
              <a:t>GREENHOUSE/GARDEN INITIATION</a:t>
            </a:r>
          </a:p>
          <a:p>
            <a:r>
              <a:rPr lang="en-US" dirty="0" smtClean="0"/>
              <a:t>COMMUNITY/UNIVERSITY PARTNERSHIPS</a:t>
            </a:r>
          </a:p>
          <a:p>
            <a:pPr lvl="1"/>
            <a:r>
              <a:rPr lang="en-US" dirty="0"/>
              <a:t>e</a:t>
            </a:r>
            <a:r>
              <a:rPr lang="en-US" dirty="0" smtClean="0"/>
              <a:t>. g. BROWNFIELD REMEDIATION</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381000"/>
          <a:ext cx="8229600" cy="647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CARNEGIE INTERPRETATION OF COMMUNITY ENGAGEMENT</a:t>
            </a:r>
            <a:endParaRPr lang="en-US" dirty="0"/>
          </a:p>
        </p:txBody>
      </p:sp>
      <p:sp>
        <p:nvSpPr>
          <p:cNvPr id="3" name="Content Placeholder 2"/>
          <p:cNvSpPr>
            <a:spLocks noGrp="1"/>
          </p:cNvSpPr>
          <p:nvPr>
            <p:ph idx="1"/>
          </p:nvPr>
        </p:nvSpPr>
        <p:spPr/>
        <p:txBody>
          <a:bodyPr>
            <a:normAutofit fontScale="92500" lnSpcReduction="20000"/>
          </a:bodyPr>
          <a:lstStyle/>
          <a:p>
            <a:endParaRPr lang="en-US" sz="3600" dirty="0" smtClean="0"/>
          </a:p>
          <a:p>
            <a:pPr algn="ctr"/>
            <a:r>
              <a:rPr lang="en-US" sz="3600" dirty="0" smtClean="0"/>
              <a:t>THE COLLABORATION BETWEEN INSTITUTIONS OF HIGHER EDUCATION AND THEIR LARGER COMMUNITIES (LOCAL, REGIONAL/STATE, NATIONAL, GLOBAL) FOR THE MUTUALLY BENEFICIAL EXCHANGE OF KNOWLEDGE AND RESOURCES IN A CONTEXT OF PARTNERSHIP AND RECIPROCITY.</a:t>
            </a:r>
            <a:endParaRPr lang="en-US" sz="3600" dirty="0"/>
          </a:p>
        </p:txBody>
      </p:sp>
    </p:spTree>
    <p:extLst>
      <p:ext uri="{BB962C8B-B14F-4D97-AF65-F5344CB8AC3E}">
        <p14:creationId xmlns:p14="http://schemas.microsoft.com/office/powerpoint/2010/main" val="6127422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EXPERIENTIAL LEARNING</a:t>
            </a:r>
            <a:endParaRPr lang="en-US" dirty="0"/>
          </a:p>
        </p:txBody>
      </p:sp>
      <p:sp>
        <p:nvSpPr>
          <p:cNvPr id="3" name="Content Placeholder 2"/>
          <p:cNvSpPr>
            <a:spLocks noGrp="1"/>
          </p:cNvSpPr>
          <p:nvPr>
            <p:ph idx="1"/>
          </p:nvPr>
        </p:nvSpPr>
        <p:spPr/>
        <p:txBody>
          <a:bodyPr>
            <a:normAutofit lnSpcReduction="10000"/>
          </a:bodyPr>
          <a:lstStyle/>
          <a:p>
            <a:pPr algn="just"/>
            <a:endParaRPr lang="en-US" sz="3600" dirty="0" smtClean="0"/>
          </a:p>
          <a:p>
            <a:pPr algn="ctr"/>
            <a:r>
              <a:rPr lang="en-US" sz="3600" dirty="0" smtClean="0"/>
              <a:t>THE PROCESS WHEREBY KNOWLEDGE IS CREATED THROUGH THE TRANSFORMATION OF EXPERIENCE. KNOWLEDGE RESULTS FROM THE COMBINATIONS OF GRASPING AND TRANSFORMING EXPERIENCE.</a:t>
            </a:r>
          </a:p>
          <a:p>
            <a:pPr marL="0" indent="0">
              <a:buNone/>
            </a:pPr>
            <a:endParaRPr lang="en-US" dirty="0"/>
          </a:p>
        </p:txBody>
      </p:sp>
    </p:spTree>
    <p:extLst>
      <p:ext uri="{BB962C8B-B14F-4D97-AF65-F5344CB8AC3E}">
        <p14:creationId xmlns:p14="http://schemas.microsoft.com/office/powerpoint/2010/main" val="13763793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EXPERIENTIAL LEARNING</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50467" y="1911096"/>
            <a:ext cx="5640933" cy="3610197"/>
          </a:xfrm>
        </p:spPr>
      </p:pic>
    </p:spTree>
    <p:extLst>
      <p:ext uri="{BB962C8B-B14F-4D97-AF65-F5344CB8AC3E}">
        <p14:creationId xmlns:p14="http://schemas.microsoft.com/office/powerpoint/2010/main" val="18916988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SERVICE LEARNING</a:t>
            </a:r>
            <a:endParaRPr lang="en-US" dirty="0"/>
          </a:p>
        </p:txBody>
      </p:sp>
      <p:sp>
        <p:nvSpPr>
          <p:cNvPr id="3" name="Content Placeholder 2"/>
          <p:cNvSpPr>
            <a:spLocks noGrp="1"/>
          </p:cNvSpPr>
          <p:nvPr>
            <p:ph idx="1"/>
          </p:nvPr>
        </p:nvSpPr>
        <p:spPr/>
        <p:txBody>
          <a:bodyPr>
            <a:normAutofit/>
          </a:bodyPr>
          <a:lstStyle/>
          <a:p>
            <a:r>
              <a:rPr lang="en-US" sz="3600" dirty="0" smtClean="0">
                <a:effectLst/>
              </a:rPr>
              <a:t>CONNECTS THE CAMPUS WITH THE COMMUNITY</a:t>
            </a:r>
          </a:p>
          <a:p>
            <a:r>
              <a:rPr lang="en-US" sz="3600" dirty="0" smtClean="0">
                <a:effectLst/>
              </a:rPr>
              <a:t>GENERATES CAPACITY-BUILDING PARTNERSHIPS</a:t>
            </a:r>
          </a:p>
          <a:p>
            <a:r>
              <a:rPr lang="en-US" sz="3600" dirty="0" smtClean="0">
                <a:effectLst/>
              </a:rPr>
              <a:t>ENHANCES STUDENT LEARNING</a:t>
            </a:r>
          </a:p>
          <a:p>
            <a:r>
              <a:rPr lang="en-US" sz="3600" dirty="0" smtClean="0">
                <a:effectLst/>
              </a:rPr>
              <a:t>ADDRESSES CRITICAL COMMUNITY ISSUES</a:t>
            </a:r>
          </a:p>
          <a:p>
            <a:pPr algn="just">
              <a:buNone/>
            </a:pPr>
            <a:endParaRPr lang="en-US" sz="3600" dirty="0" smtClean="0">
              <a:effectLst/>
            </a:endParaRPr>
          </a:p>
        </p:txBody>
      </p:sp>
    </p:spTree>
    <p:extLst>
      <p:ext uri="{BB962C8B-B14F-4D97-AF65-F5344CB8AC3E}">
        <p14:creationId xmlns:p14="http://schemas.microsoft.com/office/powerpoint/2010/main" val="28475690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SERVICE LEARNING</a:t>
            </a:r>
            <a:endParaRPr lang="en-US" dirty="0"/>
          </a:p>
        </p:txBody>
      </p:sp>
      <p:sp>
        <p:nvSpPr>
          <p:cNvPr id="3" name="Content Placeholder 2"/>
          <p:cNvSpPr>
            <a:spLocks noGrp="1"/>
          </p:cNvSpPr>
          <p:nvPr>
            <p:ph idx="1"/>
          </p:nvPr>
        </p:nvSpPr>
        <p:spPr>
          <a:xfrm>
            <a:off x="457200" y="1371600"/>
            <a:ext cx="8229600" cy="5105400"/>
          </a:xfrm>
        </p:spPr>
        <p:txBody>
          <a:bodyPr>
            <a:normAutofit/>
          </a:bodyPr>
          <a:lstStyle/>
          <a:p>
            <a:r>
              <a:rPr lang="en-US" sz="3200" dirty="0" smtClean="0"/>
              <a:t>ENCOURAGES STUDENT LEARNING AND DEVELOPMENT</a:t>
            </a:r>
          </a:p>
          <a:p>
            <a:r>
              <a:rPr lang="en-US" sz="3200" dirty="0" smtClean="0"/>
              <a:t>ACTIVE PARTICIPATION IN THOUGHT-FULLY ORGANIZED SERVICE THAT IS CONDUCTED IN, AND MEETS THE NEEDS OF, A COMMUNITY</a:t>
            </a:r>
          </a:p>
          <a:p>
            <a:r>
              <a:rPr lang="en-US" sz="3200" dirty="0" smtClean="0"/>
              <a:t>INTEGRATED INTO, AND ENHANCES, THE ACADEMIC CURRICULUM</a:t>
            </a:r>
          </a:p>
          <a:p>
            <a:r>
              <a:rPr lang="en-US" sz="3200" dirty="0" smtClean="0"/>
              <a:t>HELPS FOSTER CIVIC RESPONSIBILITY</a:t>
            </a:r>
            <a:endParaRPr lang="en-US" sz="3200" dirty="0"/>
          </a:p>
        </p:txBody>
      </p:sp>
    </p:spTree>
    <p:extLst>
      <p:ext uri="{BB962C8B-B14F-4D97-AF65-F5344CB8AC3E}">
        <p14:creationId xmlns:p14="http://schemas.microsoft.com/office/powerpoint/2010/main" val="39329816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TWO THREADS TO SHAPE DISCUSSION</a:t>
            </a:r>
            <a:endParaRPr lang="en-US" dirty="0"/>
          </a:p>
        </p:txBody>
      </p:sp>
      <p:sp>
        <p:nvSpPr>
          <p:cNvPr id="3" name="Content Placeholder 2"/>
          <p:cNvSpPr>
            <a:spLocks noGrp="1"/>
          </p:cNvSpPr>
          <p:nvPr>
            <p:ph idx="1"/>
          </p:nvPr>
        </p:nvSpPr>
        <p:spPr>
          <a:xfrm>
            <a:off x="457200" y="2514600"/>
            <a:ext cx="8229600" cy="3962400"/>
          </a:xfrm>
        </p:spPr>
        <p:txBody>
          <a:bodyPr>
            <a:normAutofit/>
          </a:bodyPr>
          <a:lstStyle/>
          <a:p>
            <a:r>
              <a:rPr lang="en-US" sz="4000" dirty="0" smtClean="0"/>
              <a:t>FACULTY EFFORT/WORKLOAD</a:t>
            </a:r>
          </a:p>
          <a:p>
            <a:endParaRPr lang="en-US" sz="4000" dirty="0" smtClean="0"/>
          </a:p>
          <a:p>
            <a:r>
              <a:rPr lang="en-US" sz="4000" dirty="0" smtClean="0"/>
              <a:t>PEDAGOGY DEVELOPMENT</a:t>
            </a:r>
            <a:endParaRPr lang="en-US"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SERVICE LEARNING</a:t>
            </a:r>
            <a:endParaRPr lang="en-US" dirty="0"/>
          </a:p>
        </p:txBody>
      </p:sp>
      <p:sp>
        <p:nvSpPr>
          <p:cNvPr id="3" name="Content Placeholder 2"/>
          <p:cNvSpPr>
            <a:spLocks noGrp="1"/>
          </p:cNvSpPr>
          <p:nvPr>
            <p:ph idx="1"/>
          </p:nvPr>
        </p:nvSpPr>
        <p:spPr/>
        <p:txBody>
          <a:bodyPr>
            <a:noAutofit/>
          </a:bodyPr>
          <a:lstStyle/>
          <a:p>
            <a:pPr algn="just"/>
            <a:r>
              <a:rPr lang="en-US" sz="2800" dirty="0" smtClean="0"/>
              <a:t>GOES BEYOND WHAT IS LEARNED IN THE CLASSROOM</a:t>
            </a:r>
          </a:p>
          <a:p>
            <a:pPr algn="just"/>
            <a:r>
              <a:rPr lang="en-US" sz="2800" dirty="0" smtClean="0"/>
              <a:t> A HANDS-ON EXPERIENCE</a:t>
            </a:r>
          </a:p>
          <a:p>
            <a:pPr algn="just"/>
            <a:r>
              <a:rPr lang="en-US" sz="2800" dirty="0" smtClean="0"/>
              <a:t>STUDENTS GAIN NEW SKILLS BY WORKING DIRECTLY WITH THE COMMUNITY</a:t>
            </a:r>
          </a:p>
          <a:p>
            <a:pPr algn="just"/>
            <a:r>
              <a:rPr lang="en-US" sz="2800" dirty="0" smtClean="0"/>
              <a:t>COMMUNICATION, TEAM-BUILDING, AND CRITICAL THINKING; BUILDS THEIR SELF-ESTEEM; AND DEVELOPS THEIR SENSE OF RESPONSIBILITY FOR DECISION-MAKING</a:t>
            </a:r>
          </a:p>
        </p:txBody>
      </p:sp>
    </p:spTree>
    <p:extLst>
      <p:ext uri="{BB962C8B-B14F-4D97-AF65-F5344CB8AC3E}">
        <p14:creationId xmlns:p14="http://schemas.microsoft.com/office/powerpoint/2010/main" val="10537682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EXPERIENTIAL AND SERVICE NEXUS</a:t>
            </a:r>
            <a:endParaRPr lang="en-US" dirty="0"/>
          </a:p>
        </p:txBody>
      </p:sp>
      <p:sp>
        <p:nvSpPr>
          <p:cNvPr id="3" name="Content Placeholder 2"/>
          <p:cNvSpPr>
            <a:spLocks noGrp="1"/>
          </p:cNvSpPr>
          <p:nvPr>
            <p:ph idx="1"/>
          </p:nvPr>
        </p:nvSpPr>
        <p:spPr>
          <a:xfrm>
            <a:off x="457200" y="1600200"/>
            <a:ext cx="8229600" cy="5029200"/>
          </a:xfrm>
        </p:spPr>
        <p:txBody>
          <a:bodyPr>
            <a:noAutofit/>
          </a:bodyPr>
          <a:lstStyle/>
          <a:p>
            <a:r>
              <a:rPr lang="en-US" sz="3200" dirty="0" smtClean="0"/>
              <a:t>SERVICE-LEARNING PROGRAMS</a:t>
            </a:r>
          </a:p>
          <a:p>
            <a:pPr lvl="1"/>
            <a:endParaRPr lang="en-US" sz="2400" dirty="0" smtClean="0"/>
          </a:p>
          <a:p>
            <a:pPr lvl="1"/>
            <a:r>
              <a:rPr lang="en-US" sz="2400" dirty="0" smtClean="0"/>
              <a:t>EQUALLY BENEFIT THE PROVIDER AND THE RECIPIENT OF THE SERVICE AS WELL AS TO ENSURE EQUAL FOCUS ON BOTH THE SERVICE BEING PROVIDED AND THE LEARNING THAT IS OCCURRING.</a:t>
            </a:r>
          </a:p>
          <a:p>
            <a:pPr lvl="1"/>
            <a:endParaRPr lang="en-US" sz="2400" dirty="0" smtClean="0"/>
          </a:p>
          <a:p>
            <a:pPr lvl="1"/>
            <a:r>
              <a:rPr lang="en-US" sz="2400" dirty="0" smtClean="0"/>
              <a:t>MUST HAVE SOME ACADEMIC CONTEXT AND BE DESIGNED IN SUCH A WAY THAT ENSURES THAT BOTH THE SERVICE ENHANCES THE LEARNING AND THE LEARNING ENHANCES THE SERVICE</a:t>
            </a:r>
            <a:endParaRPr lang="en-US" sz="2400" dirty="0"/>
          </a:p>
        </p:txBody>
      </p:sp>
    </p:spTree>
    <p:extLst>
      <p:ext uri="{BB962C8B-B14F-4D97-AF65-F5344CB8AC3E}">
        <p14:creationId xmlns:p14="http://schemas.microsoft.com/office/powerpoint/2010/main" val="30744849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CAU IMPLEMENTATION</a:t>
            </a:r>
            <a:endParaRPr lang="en-US" dirty="0"/>
          </a:p>
        </p:txBody>
      </p:sp>
      <p:sp>
        <p:nvSpPr>
          <p:cNvPr id="3" name="Content Placeholder 2"/>
          <p:cNvSpPr>
            <a:spLocks noGrp="1"/>
          </p:cNvSpPr>
          <p:nvPr>
            <p:ph idx="1"/>
          </p:nvPr>
        </p:nvSpPr>
        <p:spPr/>
        <p:txBody>
          <a:bodyPr>
            <a:normAutofit fontScale="92500"/>
          </a:bodyPr>
          <a:lstStyle/>
          <a:p>
            <a:pPr algn="just"/>
            <a:r>
              <a:rPr lang="en-US" sz="2800" dirty="0" smtClean="0"/>
              <a:t>LOCAL MUNICIPALITIES AND COMMUNITIES IN NEED OF DEVELOPMENTAL PLANS TO TRANSITION THEIR COMMUNITIES INTO SUSTAINABLE, SELF-SUFFICIENT ENTERPRISES. </a:t>
            </a:r>
          </a:p>
          <a:p>
            <a:pPr algn="just"/>
            <a:endParaRPr lang="en-US" sz="2800" dirty="0" smtClean="0"/>
          </a:p>
          <a:p>
            <a:pPr algn="just"/>
            <a:r>
              <a:rPr lang="en-US" sz="2800" dirty="0" smtClean="0"/>
              <a:t>LITHONIA, EAST POINT, UNION CITY, PROCTOR CREEK</a:t>
            </a:r>
          </a:p>
          <a:p>
            <a:pPr algn="just"/>
            <a:endParaRPr lang="en-US" sz="2800" dirty="0" smtClean="0"/>
          </a:p>
          <a:p>
            <a:pPr algn="just"/>
            <a:r>
              <a:rPr lang="en-US" sz="2800" dirty="0" smtClean="0"/>
              <a:t>LACK OF ACCESS TO THE APPROPRIATE CAPITAL RESOURCES – HUMAN, KNOWLEDGE, FINANCIAL</a:t>
            </a:r>
          </a:p>
          <a:p>
            <a:pPr marL="0" indent="0">
              <a:buNone/>
            </a:pPr>
            <a:endParaRPr lang="en-US" dirty="0" smtClean="0"/>
          </a:p>
        </p:txBody>
      </p:sp>
    </p:spTree>
    <p:extLst>
      <p:ext uri="{BB962C8B-B14F-4D97-AF65-F5344CB8AC3E}">
        <p14:creationId xmlns:p14="http://schemas.microsoft.com/office/powerpoint/2010/main" val="13851420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CAU IMPLEMENTATION</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pPr algn="just"/>
            <a:r>
              <a:rPr lang="en-US" dirty="0" smtClean="0"/>
              <a:t>INFUSION OF EXTERNALLY SOURCED CAPITAL, IN SEVERAL FORMS</a:t>
            </a:r>
          </a:p>
          <a:p>
            <a:pPr algn="just"/>
            <a:r>
              <a:rPr lang="en-US" dirty="0" smtClean="0"/>
              <a:t>CLARK ATLANTA UNIVERSITY (CAU) PROVIDES HUMAN AND KNOWLEDGE CAPITAL </a:t>
            </a:r>
          </a:p>
          <a:p>
            <a:pPr algn="just"/>
            <a:r>
              <a:rPr lang="en-US" dirty="0" smtClean="0"/>
              <a:t>ENABLES COMMUNITIES TO DEVELOP FINANCIAL, INSTITUTIONAL AND CULTURAL CAPITAL </a:t>
            </a:r>
          </a:p>
          <a:p>
            <a:pPr algn="just"/>
            <a:r>
              <a:rPr lang="en-US" dirty="0" smtClean="0"/>
              <a:t>ALLOWS THE LEVERAGING AND MAXIMIZATION OF EXISTING PHYSICAL CAPITAL</a:t>
            </a:r>
          </a:p>
          <a:p>
            <a:pPr algn="just"/>
            <a:r>
              <a:rPr lang="en-US" dirty="0" smtClean="0"/>
              <a:t>DEVELOPMENT OF ADDITIONAL PHYSICAL CAPITAL.</a:t>
            </a:r>
          </a:p>
        </p:txBody>
      </p:sp>
    </p:spTree>
    <p:extLst>
      <p:ext uri="{BB962C8B-B14F-4D97-AF65-F5344CB8AC3E}">
        <p14:creationId xmlns:p14="http://schemas.microsoft.com/office/powerpoint/2010/main" val="12864896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t>LITHONIA</a:t>
            </a:r>
          </a:p>
        </p:txBody>
      </p:sp>
      <p:sp>
        <p:nvSpPr>
          <p:cNvPr id="3" name="Content Placeholder 2"/>
          <p:cNvSpPr>
            <a:spLocks noGrp="1"/>
          </p:cNvSpPr>
          <p:nvPr>
            <p:ph idx="1"/>
          </p:nvPr>
        </p:nvSpPr>
        <p:spPr>
          <a:xfrm>
            <a:off x="457200" y="2057400"/>
            <a:ext cx="8229600" cy="4419600"/>
          </a:xfrm>
        </p:spPr>
        <p:txBody>
          <a:bodyPr>
            <a:normAutofit/>
          </a:bodyPr>
          <a:lstStyle/>
          <a:p>
            <a:pPr lvl="1"/>
            <a:r>
              <a:rPr lang="en-US" sz="3200" dirty="0" smtClean="0"/>
              <a:t>ANNEXATION ANALYSIS</a:t>
            </a:r>
          </a:p>
          <a:p>
            <a:pPr lvl="1"/>
            <a:r>
              <a:rPr lang="en-US" sz="3200" dirty="0" smtClean="0"/>
              <a:t>BRAND DEVELOPMENT</a:t>
            </a:r>
          </a:p>
          <a:p>
            <a:pPr lvl="1"/>
            <a:r>
              <a:rPr lang="en-US" sz="3200" dirty="0" smtClean="0"/>
              <a:t>ORGANIZATIONAL DEVELOPMENT PLANNING</a:t>
            </a:r>
          </a:p>
          <a:p>
            <a:pPr lvl="1"/>
            <a:endParaRPr lang="en-US" sz="3200" dirty="0" smtClean="0"/>
          </a:p>
          <a:p>
            <a:pPr lvl="1"/>
            <a:r>
              <a:rPr lang="en-US" sz="3200" dirty="0" smtClean="0"/>
              <a:t>COMMUNICATIONS PLAN</a:t>
            </a:r>
          </a:p>
          <a:p>
            <a:pPr lvl="1"/>
            <a:r>
              <a:rPr lang="en-US" sz="3200" dirty="0" smtClean="0"/>
              <a:t>RECYCLING PROGRAM</a:t>
            </a:r>
            <a:endParaRPr lang="en-US" dirty="0" smtClean="0"/>
          </a:p>
          <a:p>
            <a:pPr marL="457200" lvl="1" indent="0">
              <a:buNone/>
            </a:pPr>
            <a:endParaRPr lang="en-US" dirty="0" smtClean="0"/>
          </a:p>
          <a:p>
            <a:pPr lvl="1"/>
            <a:endParaRPr lang="en-US" dirty="0"/>
          </a:p>
        </p:txBody>
      </p:sp>
    </p:spTree>
    <p:extLst>
      <p:ext uri="{BB962C8B-B14F-4D97-AF65-F5344CB8AC3E}">
        <p14:creationId xmlns:p14="http://schemas.microsoft.com/office/powerpoint/2010/main" val="3557165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PROCTOR CREEK</a:t>
            </a:r>
            <a:endParaRPr lang="en-US" dirty="0"/>
          </a:p>
        </p:txBody>
      </p:sp>
      <p:sp>
        <p:nvSpPr>
          <p:cNvPr id="3" name="Content Placeholder 2"/>
          <p:cNvSpPr>
            <a:spLocks noGrp="1"/>
          </p:cNvSpPr>
          <p:nvPr>
            <p:ph idx="1"/>
          </p:nvPr>
        </p:nvSpPr>
        <p:spPr>
          <a:xfrm>
            <a:off x="457200" y="1371600"/>
            <a:ext cx="8229600" cy="5105400"/>
          </a:xfrm>
        </p:spPr>
        <p:txBody>
          <a:bodyPr>
            <a:normAutofit lnSpcReduction="10000"/>
          </a:bodyPr>
          <a:lstStyle/>
          <a:p>
            <a:pPr>
              <a:buNone/>
            </a:pPr>
            <a:endParaRPr lang="en-US" sz="3200" dirty="0" smtClean="0"/>
          </a:p>
          <a:p>
            <a:pPr lvl="1"/>
            <a:r>
              <a:rPr lang="en-US" sz="3200" dirty="0" smtClean="0"/>
              <a:t>ECONOMIC DEVELOPMENT</a:t>
            </a:r>
          </a:p>
          <a:p>
            <a:pPr lvl="2"/>
            <a:r>
              <a:rPr lang="en-US" sz="3000" dirty="0" smtClean="0"/>
              <a:t>GREENSPACE</a:t>
            </a:r>
          </a:p>
          <a:p>
            <a:pPr lvl="2"/>
            <a:r>
              <a:rPr lang="en-US" sz="3000" dirty="0" smtClean="0"/>
              <a:t>TRANSPORTATION</a:t>
            </a:r>
          </a:p>
          <a:p>
            <a:pPr lvl="2"/>
            <a:r>
              <a:rPr lang="en-US" sz="3000" dirty="0" smtClean="0"/>
              <a:t>INDOOR AIR QUALITY</a:t>
            </a:r>
          </a:p>
          <a:p>
            <a:pPr lvl="2"/>
            <a:endParaRPr lang="en-US" sz="3000" dirty="0" smtClean="0"/>
          </a:p>
          <a:p>
            <a:pPr lvl="2"/>
            <a:r>
              <a:rPr lang="en-US" sz="3000" dirty="0" smtClean="0"/>
              <a:t>ATTITUDINAL RESEARCH ON HEALTHY LIFESTYLES</a:t>
            </a:r>
          </a:p>
          <a:p>
            <a:pPr lvl="2"/>
            <a:r>
              <a:rPr lang="en-US" sz="3000" dirty="0" smtClean="0"/>
              <a:t>RETAILING INFRASTRUCTURE</a:t>
            </a:r>
          </a:p>
          <a:p>
            <a:pPr lvl="2"/>
            <a:r>
              <a:rPr lang="en-US" sz="3000" dirty="0" smtClean="0"/>
              <a:t>URBAN GARDENING</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t>EAST POINT</a:t>
            </a:r>
            <a:endParaRPr lang="en-US" sz="5400" dirty="0"/>
          </a:p>
        </p:txBody>
      </p:sp>
      <p:sp>
        <p:nvSpPr>
          <p:cNvPr id="3" name="Content Placeholder 2"/>
          <p:cNvSpPr>
            <a:spLocks noGrp="1"/>
          </p:cNvSpPr>
          <p:nvPr>
            <p:ph idx="1"/>
          </p:nvPr>
        </p:nvSpPr>
        <p:spPr/>
        <p:txBody>
          <a:bodyPr/>
          <a:lstStyle/>
          <a:p>
            <a:r>
              <a:rPr lang="en-US" sz="4400" dirty="0" smtClean="0"/>
              <a:t>COMMUNITY SWOT</a:t>
            </a:r>
          </a:p>
          <a:p>
            <a:endParaRPr lang="en-US" sz="4400" dirty="0" smtClean="0"/>
          </a:p>
          <a:p>
            <a:r>
              <a:rPr lang="en-US" sz="4400" dirty="0" smtClean="0"/>
              <a:t>ATTITUDINAL RESEARCH ON THE COMMUNITY</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NEXT STEPS</a:t>
            </a:r>
            <a:endParaRPr lang="en-US" dirty="0"/>
          </a:p>
        </p:txBody>
      </p:sp>
      <p:sp>
        <p:nvSpPr>
          <p:cNvPr id="3" name="Content Placeholder 2"/>
          <p:cNvSpPr>
            <a:spLocks noGrp="1"/>
          </p:cNvSpPr>
          <p:nvPr>
            <p:ph idx="1"/>
          </p:nvPr>
        </p:nvSpPr>
        <p:spPr/>
        <p:txBody>
          <a:bodyPr>
            <a:normAutofit fontScale="92500"/>
          </a:bodyPr>
          <a:lstStyle/>
          <a:p>
            <a:r>
              <a:rPr lang="en-US" dirty="0" smtClean="0"/>
              <a:t>EXPANDING THE SUBJECT MATTER EXPERTISE IN SUPPORT OF THE INITIATIVE. OTHER DISCIPLINES IN THE SCHOOL OF BUSINESS, AS WELL AS IN THE SCHOOL OF ARTS AND SCIENCES.</a:t>
            </a:r>
          </a:p>
          <a:p>
            <a:endParaRPr lang="en-US" dirty="0" smtClean="0"/>
          </a:p>
          <a:p>
            <a:r>
              <a:rPr lang="en-US" dirty="0" smtClean="0"/>
              <a:t>SPECIFIC ACADEMIC SUBJECT AREAS INCLUDE GIS (GEOGRAPHIC INFORMATION SYSTEMS), MASS MEDIA, GRAPHIC DESIGN, WEB SITE DEVELOPMENT AND PUBLIC RELATIONS.</a:t>
            </a:r>
          </a:p>
          <a:p>
            <a:pPr>
              <a:buNone/>
            </a:pPr>
            <a:endParaRPr lang="en-US" dirty="0" smtClean="0"/>
          </a:p>
          <a:p>
            <a:r>
              <a:rPr lang="en-US" dirty="0" smtClean="0"/>
              <a:t>ADDITIONALLY, A COOPERATIVE EFFORT WILL ADDRESS THE REMEDIATION OF THE BROWNFIELD SITE AND THE ASSOCIATED ECONOMIC DEVELOPMENT PLANNING. </a:t>
            </a:r>
            <a:endParaRPr lang="en-US" dirty="0"/>
          </a:p>
        </p:txBody>
      </p:sp>
    </p:spTree>
    <p:extLst>
      <p:ext uri="{BB962C8B-B14F-4D97-AF65-F5344CB8AC3E}">
        <p14:creationId xmlns:p14="http://schemas.microsoft.com/office/powerpoint/2010/main" val="36989778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MODEL COMPONENTS</a:t>
            </a:r>
            <a:endParaRPr lang="en-US" dirty="0"/>
          </a:p>
        </p:txBody>
      </p:sp>
      <p:sp>
        <p:nvSpPr>
          <p:cNvPr id="3" name="Content Placeholder 2"/>
          <p:cNvSpPr>
            <a:spLocks noGrp="1"/>
          </p:cNvSpPr>
          <p:nvPr>
            <p:ph idx="1"/>
          </p:nvPr>
        </p:nvSpPr>
        <p:spPr/>
        <p:txBody>
          <a:bodyPr/>
          <a:lstStyle/>
          <a:p>
            <a:r>
              <a:rPr lang="en-US" sz="3200" dirty="0" smtClean="0"/>
              <a:t>ACADEMIC INSTITUTION</a:t>
            </a:r>
          </a:p>
          <a:p>
            <a:r>
              <a:rPr lang="en-US" sz="3200" dirty="0" smtClean="0"/>
              <a:t>LOCAL COMMUNITY(S)</a:t>
            </a:r>
          </a:p>
          <a:p>
            <a:endParaRPr lang="en-US" sz="3200" dirty="0" smtClean="0"/>
          </a:p>
          <a:p>
            <a:r>
              <a:rPr lang="en-US" sz="3200" dirty="0" smtClean="0"/>
              <a:t>OPTIMALLY</a:t>
            </a:r>
          </a:p>
          <a:p>
            <a:r>
              <a:rPr lang="en-US" sz="3200" dirty="0" smtClean="0"/>
              <a:t>GOVERNMENT COORDINATION</a:t>
            </a:r>
          </a:p>
          <a:p>
            <a:pPr lvl="1"/>
            <a:r>
              <a:rPr lang="en-US" sz="2800" dirty="0" smtClean="0"/>
              <a:t>LOCAL</a:t>
            </a:r>
          </a:p>
          <a:p>
            <a:pPr lvl="1"/>
            <a:r>
              <a:rPr lang="en-US" sz="2800" dirty="0" smtClean="0"/>
              <a:t>STATE</a:t>
            </a:r>
          </a:p>
          <a:p>
            <a:pPr lvl="1"/>
            <a:r>
              <a:rPr lang="en-US" sz="2800" dirty="0" smtClean="0"/>
              <a:t>FEDERAL</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600" dirty="0" smtClean="0"/>
              <a:t>FACULTY OUTPUT</a:t>
            </a:r>
            <a:endParaRPr lang="en-US" sz="6600" dirty="0"/>
          </a:p>
        </p:txBody>
      </p:sp>
      <p:sp>
        <p:nvSpPr>
          <p:cNvPr id="3" name="Content Placeholder 2"/>
          <p:cNvSpPr>
            <a:spLocks noGrp="1"/>
          </p:cNvSpPr>
          <p:nvPr>
            <p:ph idx="1"/>
          </p:nvPr>
        </p:nvSpPr>
        <p:spPr/>
        <p:txBody>
          <a:bodyPr>
            <a:normAutofit/>
          </a:bodyPr>
          <a:lstStyle/>
          <a:p>
            <a:r>
              <a:rPr lang="en-US" sz="5400" dirty="0" smtClean="0"/>
              <a:t>RESEARCH</a:t>
            </a:r>
          </a:p>
          <a:p>
            <a:endParaRPr lang="en-US" sz="5400" dirty="0" smtClean="0"/>
          </a:p>
          <a:p>
            <a:r>
              <a:rPr lang="en-US" sz="5400" dirty="0" smtClean="0"/>
              <a:t>TEACHING </a:t>
            </a:r>
          </a:p>
          <a:p>
            <a:pPr>
              <a:buNone/>
            </a:pPr>
            <a:endParaRPr lang="en-US" sz="5400" dirty="0" smtClean="0"/>
          </a:p>
          <a:p>
            <a:r>
              <a:rPr lang="en-US" sz="5400" dirty="0" smtClean="0"/>
              <a:t>SERVICE</a:t>
            </a:r>
            <a:endParaRPr lang="en-US" sz="5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600" dirty="0" smtClean="0"/>
              <a:t>ACTIVITY THEORETICAL</a:t>
            </a:r>
            <a:endParaRPr lang="en-US" sz="6600" dirty="0"/>
          </a:p>
        </p:txBody>
      </p:sp>
      <p:graphicFrame>
        <p:nvGraphicFramePr>
          <p:cNvPr id="4" name="Content Placeholder 3"/>
          <p:cNvGraphicFramePr>
            <a:graphicFrameLocks noGrp="1"/>
          </p:cNvGraphicFramePr>
          <p:nvPr>
            <p:ph idx="1"/>
          </p:nvPr>
        </p:nvGraphicFramePr>
        <p:xfrm>
          <a:off x="457200" y="1981200"/>
          <a:ext cx="82296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600" dirty="0" smtClean="0"/>
              <a:t>ACTIVITY REALITY</a:t>
            </a:r>
            <a:endParaRPr lang="en-US" sz="6600" dirty="0"/>
          </a:p>
        </p:txBody>
      </p:sp>
      <p:graphicFrame>
        <p:nvGraphicFramePr>
          <p:cNvPr id="4" name="Content Placeholder 3"/>
          <p:cNvGraphicFramePr>
            <a:graphicFrameLocks noGrp="1"/>
          </p:cNvGraphicFramePr>
          <p:nvPr>
            <p:ph idx="1"/>
          </p:nvPr>
        </p:nvGraphicFramePr>
        <p:xfrm>
          <a:off x="457200" y="16764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SYNERGYSTIC ACTIVITIES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01982196"/>
              </p:ext>
            </p:extLst>
          </p:nvPr>
        </p:nvGraphicFramePr>
        <p:xfrm>
          <a:off x="457200" y="1981200"/>
          <a:ext cx="82296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pPr algn="ctr"/>
            <a:r>
              <a:rPr lang="en-US" dirty="0" smtClean="0"/>
              <a:t>SYNERGYSTIC ACTIVITIES</a:t>
            </a:r>
            <a:endParaRPr lang="en-US" dirty="0"/>
          </a:p>
        </p:txBody>
      </p:sp>
      <p:sp>
        <p:nvSpPr>
          <p:cNvPr id="3" name="Content Placeholder 2"/>
          <p:cNvSpPr>
            <a:spLocks noGrp="1"/>
          </p:cNvSpPr>
          <p:nvPr>
            <p:ph idx="1"/>
          </p:nvPr>
        </p:nvSpPr>
        <p:spPr>
          <a:xfrm>
            <a:off x="457200" y="1371600"/>
            <a:ext cx="8229600" cy="5105400"/>
          </a:xfrm>
        </p:spPr>
        <p:txBody>
          <a:bodyPr>
            <a:noAutofit/>
          </a:bodyPr>
          <a:lstStyle/>
          <a:p>
            <a:endParaRPr lang="en-US" sz="3000" dirty="0" smtClean="0"/>
          </a:p>
          <a:p>
            <a:r>
              <a:rPr lang="en-US" sz="3000" dirty="0" smtClean="0"/>
              <a:t>WHAT WAS YOUR DISSERTATION TOPIC?</a:t>
            </a:r>
          </a:p>
          <a:p>
            <a:r>
              <a:rPr lang="en-US" sz="3000" dirty="0" smtClean="0"/>
              <a:t>WHAT ARE YOUR COURSE OFFERINGS?</a:t>
            </a:r>
          </a:p>
          <a:p>
            <a:r>
              <a:rPr lang="en-US" sz="3000" dirty="0" smtClean="0"/>
              <a:t>YOUR RESEARCH AGENDA</a:t>
            </a:r>
          </a:p>
          <a:p>
            <a:r>
              <a:rPr lang="en-US" sz="3000" dirty="0" smtClean="0"/>
              <a:t>YOUR TEACHING PHILOSOPHY</a:t>
            </a:r>
          </a:p>
          <a:p>
            <a:r>
              <a:rPr lang="en-US" sz="3000" dirty="0" smtClean="0"/>
              <a:t>FACULTY/STUDENT RESEARCH</a:t>
            </a:r>
          </a:p>
          <a:p>
            <a:r>
              <a:rPr lang="en-US" sz="3000" dirty="0" smtClean="0"/>
              <a:t>INJECTION OF EXPERIENTIAL LEARNING</a:t>
            </a:r>
          </a:p>
          <a:p>
            <a:r>
              <a:rPr lang="en-US" sz="3000" dirty="0" smtClean="0"/>
              <a:t>INVOLVEMENT WITH STUDENT ORGANIZATIONS</a:t>
            </a:r>
            <a:endParaRPr lang="en-US" sz="3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a:bodyPr>
          <a:lstStyle/>
          <a:p>
            <a:pPr algn="ctr"/>
            <a:r>
              <a:rPr lang="en-US" sz="4800" dirty="0" smtClean="0"/>
              <a:t>GET OUT OF THE SILOS!</a:t>
            </a:r>
            <a:endParaRPr lang="en-US" sz="4800" dirty="0"/>
          </a:p>
        </p:txBody>
      </p:sp>
      <p:sp>
        <p:nvSpPr>
          <p:cNvPr id="3" name="Content Placeholder 2"/>
          <p:cNvSpPr>
            <a:spLocks noGrp="1"/>
          </p:cNvSpPr>
          <p:nvPr>
            <p:ph idx="1"/>
          </p:nvPr>
        </p:nvSpPr>
        <p:spPr>
          <a:xfrm>
            <a:off x="457200" y="1447800"/>
            <a:ext cx="8229600" cy="5257800"/>
          </a:xfrm>
        </p:spPr>
        <p:txBody>
          <a:bodyPr>
            <a:noAutofit/>
          </a:bodyPr>
          <a:lstStyle/>
          <a:p>
            <a:r>
              <a:rPr lang="en-US" sz="3200" dirty="0" smtClean="0"/>
              <a:t>CREATES COLLABORATIVE OPPORTUNITIES</a:t>
            </a:r>
          </a:p>
          <a:p>
            <a:r>
              <a:rPr lang="en-US" sz="3200" dirty="0" smtClean="0"/>
              <a:t>SHARED WORKLOAD</a:t>
            </a:r>
          </a:p>
          <a:p>
            <a:r>
              <a:rPr lang="en-US" sz="3200" dirty="0" smtClean="0"/>
              <a:t>EXPLOIT DIVERSE SKILL SETS</a:t>
            </a:r>
          </a:p>
          <a:p>
            <a:r>
              <a:rPr lang="en-US" sz="3200" dirty="0" smtClean="0"/>
              <a:t>ADDITIONAL RESEARCH STREAMS</a:t>
            </a:r>
          </a:p>
          <a:p>
            <a:r>
              <a:rPr lang="en-US" sz="3200" dirty="0" smtClean="0"/>
              <a:t>EXPANDS PUBLICATION TARGET SET</a:t>
            </a:r>
          </a:p>
          <a:p>
            <a:r>
              <a:rPr lang="en-US" sz="3200" dirty="0" smtClean="0"/>
              <a:t>COLLABORATION IS CONTAGIOUS</a:t>
            </a:r>
          </a:p>
          <a:p>
            <a:r>
              <a:rPr lang="en-US" sz="3200" dirty="0" smtClean="0"/>
              <a:t>GENERATES A BETTER PRODUCT</a:t>
            </a:r>
            <a:endParaRPr lang="en-US"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r>
              <a:rPr lang="en-US" sz="7200" dirty="0" smtClean="0"/>
              <a:t>FERTILE GROUND</a:t>
            </a:r>
            <a:endParaRPr lang="en-US" sz="7200" dirty="0"/>
          </a:p>
        </p:txBody>
      </p:sp>
      <p:sp>
        <p:nvSpPr>
          <p:cNvPr id="3" name="Content Placeholder 2"/>
          <p:cNvSpPr>
            <a:spLocks noGrp="1"/>
          </p:cNvSpPr>
          <p:nvPr>
            <p:ph idx="1"/>
          </p:nvPr>
        </p:nvSpPr>
        <p:spPr>
          <a:xfrm>
            <a:off x="457200" y="1447800"/>
            <a:ext cx="8229600" cy="5181600"/>
          </a:xfrm>
        </p:spPr>
        <p:txBody>
          <a:bodyPr>
            <a:normAutofit/>
          </a:bodyPr>
          <a:lstStyle/>
          <a:p>
            <a:r>
              <a:rPr lang="en-US" sz="5400" dirty="0" smtClean="0"/>
              <a:t>SUSTAINABILITY</a:t>
            </a:r>
            <a:endParaRPr lang="en-US" sz="5400" dirty="0"/>
          </a:p>
          <a:p>
            <a:pPr lvl="1"/>
            <a:r>
              <a:rPr lang="en-US" sz="4000" dirty="0" smtClean="0"/>
              <a:t>RESEARCH</a:t>
            </a:r>
          </a:p>
          <a:p>
            <a:pPr lvl="1"/>
            <a:endParaRPr lang="en-US" sz="4000" dirty="0" smtClean="0"/>
          </a:p>
          <a:p>
            <a:pPr lvl="1"/>
            <a:r>
              <a:rPr lang="en-US" sz="4000" dirty="0" smtClean="0"/>
              <a:t>TEACHING</a:t>
            </a:r>
          </a:p>
          <a:p>
            <a:pPr lvl="1"/>
            <a:endParaRPr lang="en-US" sz="4000" dirty="0" smtClean="0"/>
          </a:p>
          <a:p>
            <a:pPr lvl="1"/>
            <a:r>
              <a:rPr lang="en-US" sz="4000" dirty="0" smtClean="0"/>
              <a:t>SERVICE</a:t>
            </a:r>
            <a:endParaRPr lang="en-US" sz="4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318</TotalTime>
  <Words>765</Words>
  <Application>Microsoft Office PowerPoint</Application>
  <PresentationFormat>On-screen Show (4:3)</PresentationFormat>
  <Paragraphs>172</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Clarity</vt:lpstr>
      <vt:lpstr>"Sustainability Across the Curriculum: A Strategic Initiative to Support Faculty Development“ or “WE PRACTICE WHAT WE TEACH”</vt:lpstr>
      <vt:lpstr>TWO THREADS TO SHAPE DISCUSSION</vt:lpstr>
      <vt:lpstr>FACULTY OUTPUT</vt:lpstr>
      <vt:lpstr>ACTIVITY THEORETICAL</vt:lpstr>
      <vt:lpstr>ACTIVITY REALITY</vt:lpstr>
      <vt:lpstr>SYNERGYSTIC ACTIVITIES</vt:lpstr>
      <vt:lpstr>SYNERGYSTIC ACTIVITIES</vt:lpstr>
      <vt:lpstr>GET OUT OF THE SILOS!</vt:lpstr>
      <vt:lpstr>FERTILE GROUND</vt:lpstr>
      <vt:lpstr>ILLUSTRATIVE SUSTAINABILITY AREAS</vt:lpstr>
      <vt:lpstr>ILLUSTRATIVE SUSTAINABILITY AREAS</vt:lpstr>
      <vt:lpstr>ILLUSTRATIVE SUSTAINABILITY RESEARCH</vt:lpstr>
      <vt:lpstr>ILLUSTRATIVE SUSTAINABILITY ENGAGEMENT</vt:lpstr>
      <vt:lpstr>PowerPoint Presentation</vt:lpstr>
      <vt:lpstr>CARNEGIE INTERPRETATION OF COMMUNITY ENGAGEMENT</vt:lpstr>
      <vt:lpstr>EXPERIENTIAL LEARNING</vt:lpstr>
      <vt:lpstr>EXPERIENTIAL LEARNING</vt:lpstr>
      <vt:lpstr>SERVICE LEARNING</vt:lpstr>
      <vt:lpstr>SERVICE LEARNING</vt:lpstr>
      <vt:lpstr>SERVICE LEARNING</vt:lpstr>
      <vt:lpstr>EXPERIENTIAL AND SERVICE NEXUS</vt:lpstr>
      <vt:lpstr>CAU IMPLEMENTATION</vt:lpstr>
      <vt:lpstr>CAU IMPLEMENTATION</vt:lpstr>
      <vt:lpstr>LITHONIA</vt:lpstr>
      <vt:lpstr>PROCTOR CREEK</vt:lpstr>
      <vt:lpstr>EAST POINT</vt:lpstr>
      <vt:lpstr>NEXT STEPS</vt:lpstr>
      <vt:lpstr>MODEL COMPONENTS</vt:lpstr>
    </vt:vector>
  </TitlesOfParts>
  <Company>Clark Atlanta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Richardson, Charles</dc:creator>
  <cp:lastModifiedBy>Charles W. Richardson</cp:lastModifiedBy>
  <cp:revision>11</cp:revision>
  <dcterms:created xsi:type="dcterms:W3CDTF">2014-09-17T18:27:10Z</dcterms:created>
  <dcterms:modified xsi:type="dcterms:W3CDTF">2015-10-08T21:03:22Z</dcterms:modified>
</cp:coreProperties>
</file>