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76" r:id="rId2"/>
    <p:sldId id="295" r:id="rId3"/>
    <p:sldId id="291" r:id="rId4"/>
    <p:sldId id="293" r:id="rId5"/>
    <p:sldId id="297" r:id="rId6"/>
    <p:sldId id="298" r:id="rId7"/>
    <p:sldId id="303" r:id="rId8"/>
    <p:sldId id="301" r:id="rId9"/>
    <p:sldId id="294" r:id="rId10"/>
    <p:sldId id="305" r:id="rId11"/>
    <p:sldId id="312" r:id="rId12"/>
    <p:sldId id="311" r:id="rId13"/>
    <p:sldId id="313"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8A668"/>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88" autoAdjust="0"/>
    <p:restoredTop sz="94574" autoAdjust="0"/>
  </p:normalViewPr>
  <p:slideViewPr>
    <p:cSldViewPr>
      <p:cViewPr varScale="1">
        <p:scale>
          <a:sx n="51" d="100"/>
          <a:sy n="51" d="100"/>
        </p:scale>
        <p:origin x="-1243" y="-72"/>
      </p:cViewPr>
      <p:guideLst>
        <p:guide orient="horz" pos="2160"/>
        <p:guide pos="2880"/>
      </p:guideLst>
    </p:cSldViewPr>
  </p:slideViewPr>
  <p:outlineViewPr>
    <p:cViewPr>
      <p:scale>
        <a:sx n="33" d="100"/>
        <a:sy n="33" d="100"/>
      </p:scale>
      <p:origin x="53" y="5314"/>
    </p:cViewPr>
  </p:outlin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en-US" smtClean="0"/>
              <a:t>Click to edit Master title style</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1F22E872-5CDB-41E1-8A0F-64F908499BC9}" type="datetimeFigureOut">
              <a:rPr lang="en-US" smtClean="0"/>
              <a:pPr/>
              <a:t>1/22/2016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8635137-AF2F-4815-B63D-BCD21A3589C3}" type="slidenum">
              <a:rPr lang="en-US" smtClean="0"/>
              <a:pPr/>
              <a:t>‹#›</a:t>
            </a:fld>
            <a:endParaRPr lang="en-US" dirty="0"/>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F22E872-5CDB-41E1-8A0F-64F908499BC9}" type="datetimeFigureOut">
              <a:rPr lang="en-US" smtClean="0"/>
              <a:pPr/>
              <a:t>1/22/2016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8635137-AF2F-4815-B63D-BCD21A3589C3}"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F22E872-5CDB-41E1-8A0F-64F908499BC9}" type="datetimeFigureOut">
              <a:rPr lang="en-US" smtClean="0"/>
              <a:pPr/>
              <a:t>1/22/2016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8635137-AF2F-4815-B63D-BCD21A3589C3}"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F22E872-5CDB-41E1-8A0F-64F908499BC9}" type="datetimeFigureOut">
              <a:rPr lang="en-US" smtClean="0"/>
              <a:pPr/>
              <a:t>1/22/2016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8635137-AF2F-4815-B63D-BCD21A3589C3}"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F22E872-5CDB-41E1-8A0F-64F908499BC9}" type="datetimeFigureOut">
              <a:rPr lang="en-US" smtClean="0"/>
              <a:pPr/>
              <a:t>1/22/2016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8635137-AF2F-4815-B63D-BCD21A3589C3}" type="slidenum">
              <a:rPr lang="en-US" smtClean="0"/>
              <a:pPr/>
              <a:t>‹#›</a:t>
            </a:fld>
            <a:endParaRPr lang="en-US" dirty="0"/>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1F22E872-5CDB-41E1-8A0F-64F908499BC9}" type="datetimeFigureOut">
              <a:rPr lang="en-US" smtClean="0"/>
              <a:pPr/>
              <a:t>1/22/2016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8635137-AF2F-4815-B63D-BCD21A3589C3}"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F22E872-5CDB-41E1-8A0F-64F908499BC9}" type="datetimeFigureOut">
              <a:rPr lang="en-US" smtClean="0"/>
              <a:pPr/>
              <a:t>1/22/2016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8635137-AF2F-4815-B63D-BCD21A3589C3}" type="slidenum">
              <a:rPr lang="en-US" smtClean="0"/>
              <a:pPr/>
              <a:t>‹#›</a:t>
            </a:fld>
            <a:endParaRPr lang="en-US" dirty="0"/>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F22E872-5CDB-41E1-8A0F-64F908499BC9}" type="datetimeFigureOut">
              <a:rPr lang="en-US" smtClean="0"/>
              <a:pPr/>
              <a:t>1/22/2016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8635137-AF2F-4815-B63D-BCD21A3589C3}"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F22E872-5CDB-41E1-8A0F-64F908499BC9}" type="datetimeFigureOut">
              <a:rPr lang="en-US" smtClean="0"/>
              <a:pPr/>
              <a:t>1/22/2016</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8635137-AF2F-4815-B63D-BCD21A3589C3}"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F22E872-5CDB-41E1-8A0F-64F908499BC9}" type="datetimeFigureOut">
              <a:rPr lang="en-US" smtClean="0"/>
              <a:pPr/>
              <a:t>1/22/2016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8635137-AF2F-4815-B63D-BCD21A3589C3}" type="slidenum">
              <a:rPr lang="en-US" smtClean="0"/>
              <a:pPr/>
              <a:t>‹#›</a:t>
            </a:fld>
            <a:endParaRPr lang="en-US" dirty="0"/>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F22E872-5CDB-41E1-8A0F-64F908499BC9}" type="datetimeFigureOut">
              <a:rPr lang="en-US" smtClean="0"/>
              <a:pPr/>
              <a:t>1/22/2016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8635137-AF2F-4815-B63D-BCD21A3589C3}"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fld id="{1F22E872-5CDB-41E1-8A0F-64F908499BC9}" type="datetimeFigureOut">
              <a:rPr lang="en-US" smtClean="0"/>
              <a:pPr/>
              <a:t>1/22/2016</a:t>
            </a:fld>
            <a:endParaRPr lang="en-US" dirty="0"/>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endParaRPr lang="en-US" dirty="0"/>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fld id="{28635137-AF2F-4815-B63D-BCD21A3589C3}"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0"/>
            <a:ext cx="7772400" cy="2743199"/>
          </a:xfrm>
        </p:spPr>
        <p:txBody>
          <a:bodyPr>
            <a:noAutofit/>
          </a:bodyPr>
          <a:lstStyle/>
          <a:p>
            <a:pPr algn="ctr"/>
            <a:r>
              <a:rPr lang="en-US" sz="3600" dirty="0"/>
              <a:t>"Sustainability </a:t>
            </a:r>
            <a:r>
              <a:rPr lang="en-US" sz="3600" dirty="0" smtClean="0"/>
              <a:t>AND WELL BEING: A FRAMEWORK FOR </a:t>
            </a:r>
            <a:r>
              <a:rPr lang="en-US" sz="3600" dirty="0" smtClean="0"/>
              <a:t>FUTURE DIRECTIONS </a:t>
            </a:r>
            <a:r>
              <a:rPr lang="en-US" sz="3600" dirty="0" smtClean="0"/>
              <a:t>”</a:t>
            </a:r>
            <a:endParaRPr lang="en-US" sz="3600" dirty="0"/>
          </a:p>
        </p:txBody>
      </p:sp>
      <p:sp>
        <p:nvSpPr>
          <p:cNvPr id="3" name="Subtitle 2"/>
          <p:cNvSpPr>
            <a:spLocks noGrp="1"/>
          </p:cNvSpPr>
          <p:nvPr>
            <p:ph type="subTitle" idx="1"/>
          </p:nvPr>
        </p:nvSpPr>
        <p:spPr>
          <a:xfrm>
            <a:off x="685800" y="3962400"/>
            <a:ext cx="7848600" cy="2286000"/>
          </a:xfrm>
        </p:spPr>
        <p:txBody>
          <a:bodyPr>
            <a:normAutofit/>
          </a:bodyPr>
          <a:lstStyle/>
          <a:p>
            <a:pPr algn="ctr"/>
            <a:r>
              <a:rPr lang="en-US" dirty="0" smtClean="0"/>
              <a:t>DR. CHARLES W. RICHARDSON, JR.</a:t>
            </a:r>
          </a:p>
          <a:p>
            <a:pPr algn="ctr"/>
            <a:r>
              <a:rPr lang="en-US" dirty="0" smtClean="0"/>
              <a:t>XAVIER UNIVERSITY</a:t>
            </a:r>
          </a:p>
          <a:p>
            <a:pPr algn="ctr"/>
            <a:r>
              <a:rPr lang="en-US" dirty="0" smtClean="0"/>
              <a:t>CENTER FOR ADVANCEMENT OF TEACHING</a:t>
            </a:r>
          </a:p>
          <a:p>
            <a:pPr algn="ctr"/>
            <a:r>
              <a:rPr lang="en-US" dirty="0" smtClean="0"/>
              <a:t>JANUARY 2016</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WELL – BEING (CDC)</a:t>
            </a:r>
            <a:endParaRPr lang="en-US" dirty="0"/>
          </a:p>
        </p:txBody>
      </p:sp>
      <p:sp>
        <p:nvSpPr>
          <p:cNvPr id="3" name="Content Placeholder 2"/>
          <p:cNvSpPr>
            <a:spLocks noGrp="1"/>
          </p:cNvSpPr>
          <p:nvPr>
            <p:ph idx="1"/>
          </p:nvPr>
        </p:nvSpPr>
        <p:spPr/>
        <p:txBody>
          <a:bodyPr/>
          <a:lstStyle/>
          <a:p>
            <a:r>
              <a:rPr lang="en-US" dirty="0" smtClean="0"/>
              <a:t> </a:t>
            </a:r>
            <a:r>
              <a:rPr lang="en-US" dirty="0" smtClean="0"/>
              <a:t>A GOOD OR SATISFACTORY CONDITION OF EXISTENCE; A STATE CHARACTERIZED BY HEALTH, HAPPINESS, AND PROSPERITY</a:t>
            </a:r>
          </a:p>
          <a:p>
            <a:endParaRPr lang="en-US" dirty="0" smtClean="0"/>
          </a:p>
          <a:p>
            <a:r>
              <a:rPr lang="en-US" dirty="0" smtClean="0"/>
              <a:t>AT </a:t>
            </a:r>
            <a:r>
              <a:rPr lang="en-US" dirty="0" smtClean="0"/>
              <a:t>A MINIMUM</a:t>
            </a:r>
            <a:r>
              <a:rPr lang="en-US" dirty="0" smtClean="0"/>
              <a:t>, WELL-BEING INCLUDES THE PRESENCE OF POSITIVE EMOTIONS AND MOODS (E.G., CONTENTMENT, HAPPINESS), THE ABSENCE OF NEGATIVE EMOTIONS (E.G., DEPRESSION, ANXIETY), SATISFACTION WITH LIFE, FULFILLMENT AND POSITIVE FUNCTIONING.</a:t>
            </a:r>
          </a:p>
          <a:p>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UNCOMMON ELEMENTS</a:t>
            </a:r>
            <a:endParaRPr lang="en-US" dirty="0"/>
          </a:p>
        </p:txBody>
      </p:sp>
      <p:sp>
        <p:nvSpPr>
          <p:cNvPr id="3" name="Content Placeholder 2"/>
          <p:cNvSpPr>
            <a:spLocks noGrp="1"/>
          </p:cNvSpPr>
          <p:nvPr>
            <p:ph idx="1"/>
          </p:nvPr>
        </p:nvSpPr>
        <p:spPr/>
        <p:txBody>
          <a:bodyPr>
            <a:normAutofit/>
          </a:bodyPr>
          <a:lstStyle/>
          <a:p>
            <a:endParaRPr lang="en-US" dirty="0" smtClean="0"/>
          </a:p>
          <a:p>
            <a:r>
              <a:rPr lang="en-US" sz="3200" dirty="0" smtClean="0"/>
              <a:t>FINANCIAL</a:t>
            </a:r>
          </a:p>
          <a:p>
            <a:r>
              <a:rPr lang="en-US" sz="3200" dirty="0" smtClean="0"/>
              <a:t>EMOTIONAL</a:t>
            </a:r>
          </a:p>
          <a:p>
            <a:r>
              <a:rPr lang="en-US" sz="3200" dirty="0" smtClean="0"/>
              <a:t>SPIRITUAL</a:t>
            </a:r>
          </a:p>
          <a:p>
            <a:r>
              <a:rPr lang="en-US" sz="3200" dirty="0" smtClean="0"/>
              <a:t>ENVIRONMENTAL</a:t>
            </a:r>
          </a:p>
          <a:p>
            <a:endParaRPr lang="en-US" dirty="0" smtClean="0"/>
          </a:p>
          <a:p>
            <a:endParaRPr lang="en-US" dirty="0" smtClean="0"/>
          </a:p>
          <a:p>
            <a:endParaRPr lang="en-US" dirty="0" smtClean="0"/>
          </a:p>
          <a:p>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OUR FRAMEWORK</a:t>
            </a:r>
            <a:endParaRPr lang="en-US" dirty="0"/>
          </a:p>
        </p:txBody>
      </p:sp>
      <p:pic>
        <p:nvPicPr>
          <p:cNvPr id="1026" name="Picture 2" descr="F:\SANDISK USB TRANSFER\CAU\RESEARCH\CONFERENCES\PRESENTATIONS\2016\XAVIER UNIVERSITY\Wellness-Wheel.jpg"/>
          <p:cNvPicPr>
            <a:picLocks noGrp="1" noChangeAspect="1" noChangeArrowheads="1"/>
          </p:cNvPicPr>
          <p:nvPr>
            <p:ph idx="1"/>
          </p:nvPr>
        </p:nvPicPr>
        <p:blipFill>
          <a:blip r:embed="rId2" cstate="print"/>
          <a:srcRect/>
          <a:stretch>
            <a:fillRect/>
          </a:stretch>
        </p:blipFill>
        <p:spPr bwMode="auto">
          <a:xfrm>
            <a:off x="381000" y="1676400"/>
            <a:ext cx="4724400" cy="4724400"/>
          </a:xfrm>
          <a:prstGeom prst="rect">
            <a:avLst/>
          </a:prstGeom>
          <a:noFill/>
        </p:spPr>
      </p:pic>
      <p:sp>
        <p:nvSpPr>
          <p:cNvPr id="5" name="TextBox 4"/>
          <p:cNvSpPr txBox="1"/>
          <p:nvPr/>
        </p:nvSpPr>
        <p:spPr>
          <a:xfrm>
            <a:off x="5410200" y="3352800"/>
            <a:ext cx="3505200" cy="523220"/>
          </a:xfrm>
          <a:prstGeom prst="rect">
            <a:avLst/>
          </a:prstGeom>
          <a:noFill/>
        </p:spPr>
        <p:txBody>
          <a:bodyPr wrap="square" rtlCol="0">
            <a:spAutoFit/>
          </a:bodyPr>
          <a:lstStyle/>
          <a:p>
            <a:pPr algn="ctr"/>
            <a:r>
              <a:rPr lang="en-US" sz="2800" dirty="0" smtClean="0"/>
              <a:t>ENVIRONMENTAL?</a:t>
            </a:r>
            <a:endParaRPr lang="en-US" sz="2800"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sz="4800" dirty="0" smtClean="0"/>
              <a:t>WHAT FOOTNOTES EXIST:</a:t>
            </a:r>
          </a:p>
          <a:p>
            <a:endParaRPr lang="en-US" sz="4800" dirty="0" smtClean="0"/>
          </a:p>
          <a:p>
            <a:r>
              <a:rPr lang="en-US" sz="4800" dirty="0" smtClean="0"/>
              <a:t>FOR HBCUS?</a:t>
            </a:r>
            <a:endParaRPr lang="en-US" sz="4800" smtClean="0"/>
          </a:p>
          <a:p>
            <a:endParaRPr lang="en-US" sz="4800" dirty="0" smtClean="0"/>
          </a:p>
          <a:p>
            <a:r>
              <a:rPr lang="en-US" sz="4800" dirty="0" smtClean="0"/>
              <a:t>FOR CATHOLICS?</a:t>
            </a:r>
            <a:endParaRPr lang="en-US" sz="48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5867400"/>
          </a:xfrm>
        </p:spPr>
        <p:txBody>
          <a:bodyPr>
            <a:normAutofit/>
          </a:bodyPr>
          <a:lstStyle/>
          <a:p>
            <a:pPr algn="ctr"/>
            <a:r>
              <a:rPr lang="en-US" sz="7200" dirty="0" smtClean="0"/>
              <a:t>SUSTAINABILITY DEFINITIONS IN A MYRIAD OF CONTEXTS</a:t>
            </a:r>
            <a:endParaRPr lang="en-US" sz="72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5638800"/>
          </a:xfrm>
        </p:spPr>
        <p:txBody>
          <a:bodyPr>
            <a:normAutofit/>
          </a:bodyPr>
          <a:lstStyle/>
          <a:p>
            <a:r>
              <a:rPr lang="en-US" sz="4800" dirty="0" smtClean="0"/>
              <a:t>HUMAN GEOGRAPHY:</a:t>
            </a:r>
          </a:p>
          <a:p>
            <a:pPr lvl="1"/>
            <a:endParaRPr lang="en-US" sz="2800" dirty="0" smtClean="0"/>
          </a:p>
          <a:p>
            <a:pPr lvl="1"/>
            <a:r>
              <a:rPr lang="en-US" sz="3200" dirty="0" smtClean="0"/>
              <a:t>HOW WELL  A </a:t>
            </a:r>
            <a:r>
              <a:rPr lang="en-US" sz="3200" dirty="0" smtClean="0"/>
              <a:t>COUNTRY CAN SUPPLY ITS RESIDENTS WITH THE PROPER NEEDS</a:t>
            </a:r>
          </a:p>
          <a:p>
            <a:pPr lvl="1"/>
            <a:endParaRPr lang="en-US" sz="3200" dirty="0" smtClean="0"/>
          </a:p>
          <a:p>
            <a:pPr lvl="1"/>
            <a:r>
              <a:rPr lang="en-US" sz="3200" dirty="0" smtClean="0"/>
              <a:t>PROVIDING THE BEST OUTCOMES FOR HUMAN AND NATURAL ENVIRONMENTS BOTH IN THE PRESENT AND FOR THE FUTURE. </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943600"/>
          </a:xfrm>
        </p:spPr>
        <p:txBody>
          <a:bodyPr>
            <a:normAutofit fontScale="77500" lnSpcReduction="20000"/>
          </a:bodyPr>
          <a:lstStyle/>
          <a:p>
            <a:r>
              <a:rPr lang="en-US" sz="4800" dirty="0" smtClean="0"/>
              <a:t>ENVIRONMENTAL/ECOLOGICAL:</a:t>
            </a:r>
          </a:p>
          <a:p>
            <a:r>
              <a:rPr lang="en-US" sz="3200" dirty="0" smtClean="0"/>
              <a:t>THE ABILITY TO CONTINUE A DEFINED BEH</a:t>
            </a:r>
            <a:r>
              <a:rPr lang="en-US" sz="3200" dirty="0" smtClean="0"/>
              <a:t>VIOR INDEFINITELY.</a:t>
            </a:r>
            <a:r>
              <a:rPr lang="en-US" sz="4800" dirty="0" smtClean="0"/>
              <a:t> </a:t>
            </a:r>
          </a:p>
          <a:p>
            <a:endParaRPr lang="en-US" sz="3200" dirty="0" smtClean="0"/>
          </a:p>
          <a:p>
            <a:r>
              <a:rPr lang="en-US" sz="3200" b="1" dirty="0" smtClean="0"/>
              <a:t>1. FOR RENEWABLE RESOURCES</a:t>
            </a:r>
            <a:r>
              <a:rPr lang="en-US" sz="3200" dirty="0" smtClean="0"/>
              <a:t>, THE RATE OF HARVEST SHOULD NOT EXCEED THE RATE OF REGENERATION (SUSTAINABLE YIELD)</a:t>
            </a:r>
          </a:p>
          <a:p>
            <a:r>
              <a:rPr lang="en-US" sz="3200" b="1" dirty="0" smtClean="0"/>
              <a:t>2. [FOR POLLUTION] </a:t>
            </a:r>
            <a:r>
              <a:rPr lang="en-US" sz="3200" dirty="0" smtClean="0"/>
              <a:t>THE RATES OF WASTE GENERATION FROM PROJECTS SHOULD NOT EXCEED THE ASSIMILATIVE CAPACITY OF THE ENVIRONMENT (SUSTAINABLE WASTE DISPOSAL)</a:t>
            </a:r>
          </a:p>
          <a:p>
            <a:r>
              <a:rPr lang="en-US" sz="3200" b="1" dirty="0" smtClean="0"/>
              <a:t>3. FOR NONRENEWABLE RESOURCES</a:t>
            </a:r>
            <a:r>
              <a:rPr lang="en-US" sz="3200" dirty="0" smtClean="0"/>
              <a:t> THE DEPLETION OF THE NONRENEWABLE RESOURCES SHOULD REQUIRE COMPARABLE DEVELOPMENT OF RENEWABLE SUBSTITUTES FOR THAT RESOURCE</a:t>
            </a:r>
            <a:endParaRPr lang="en-US" sz="3200"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943600"/>
          </a:xfrm>
        </p:spPr>
        <p:txBody>
          <a:bodyPr>
            <a:normAutofit/>
          </a:bodyPr>
          <a:lstStyle/>
          <a:p>
            <a:r>
              <a:rPr lang="en-US" sz="4800" dirty="0" smtClean="0"/>
              <a:t>ECONOMIC:</a:t>
            </a:r>
          </a:p>
          <a:p>
            <a:r>
              <a:rPr lang="en-US" sz="2800" dirty="0" smtClean="0"/>
              <a:t>THE ABILITY OF AN ECONOMY TO SUPPORT A DEFINED LEVEL OF ECONOMIC PRODUCTION INDEFINITELY</a:t>
            </a:r>
            <a:endParaRPr lang="en-US" sz="4800" dirty="0" smtClean="0"/>
          </a:p>
          <a:p>
            <a:endParaRPr lang="en-US" sz="3200" dirty="0" smtClean="0"/>
          </a:p>
          <a:p>
            <a:r>
              <a:rPr lang="en-US" sz="4800" dirty="0" smtClean="0"/>
              <a:t>TYRANNY OF THE MEAN</a:t>
            </a:r>
          </a:p>
          <a:p>
            <a:endParaRPr lang="en-US" sz="3200" dirty="0" smtClean="0"/>
          </a:p>
          <a:p>
            <a:r>
              <a:rPr lang="en-US" sz="3200" dirty="0" smtClean="0"/>
              <a:t>? NATIONAL GDP VS GDP PER CAPITA</a:t>
            </a:r>
          </a:p>
          <a:p>
            <a:r>
              <a:rPr lang="en-US" sz="3200" dirty="0" smtClean="0"/>
              <a:t>? GDP PER CAPITA VS % BELOW THE POVERTY  LINE</a:t>
            </a:r>
          </a:p>
          <a:p>
            <a:endParaRPr lang="en-US" sz="3200" dirty="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943600"/>
          </a:xfrm>
        </p:spPr>
        <p:txBody>
          <a:bodyPr>
            <a:normAutofit/>
          </a:bodyPr>
          <a:lstStyle/>
          <a:p>
            <a:pPr>
              <a:buNone/>
            </a:pPr>
            <a:endParaRPr lang="en-US" sz="3200" dirty="0" smtClean="0"/>
          </a:p>
          <a:p>
            <a:pPr>
              <a:buNone/>
            </a:pPr>
            <a:endParaRPr lang="en-US" sz="3200" dirty="0" smtClean="0"/>
          </a:p>
          <a:p>
            <a:pPr algn="ctr"/>
            <a:r>
              <a:rPr lang="en-US" sz="7200" dirty="0" smtClean="0"/>
              <a:t>DEFINED NATIONALLY OR GLOBALLY?</a:t>
            </a:r>
          </a:p>
          <a:p>
            <a:endParaRPr lang="en-US" sz="4800" dirty="0" smtClean="0"/>
          </a:p>
          <a:p>
            <a:endParaRPr lang="en-US" sz="3200" dirty="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943600"/>
          </a:xfrm>
        </p:spPr>
        <p:txBody>
          <a:bodyPr>
            <a:normAutofit/>
          </a:bodyPr>
          <a:lstStyle/>
          <a:p>
            <a:pPr algn="ctr">
              <a:buNone/>
            </a:pPr>
            <a:r>
              <a:rPr lang="en-US" sz="5600" b="1" dirty="0" smtClean="0">
                <a:solidFill>
                  <a:srgbClr val="FF0000"/>
                </a:solidFill>
              </a:rPr>
              <a:t>OLD SCHOOL</a:t>
            </a:r>
          </a:p>
          <a:p>
            <a:endParaRPr lang="en-US" sz="4800" dirty="0" smtClean="0"/>
          </a:p>
          <a:p>
            <a:r>
              <a:rPr lang="en-US" sz="4800" dirty="0" smtClean="0"/>
              <a:t>THE PURPOSE OF THE FIRM:</a:t>
            </a:r>
          </a:p>
          <a:p>
            <a:endParaRPr lang="en-US" sz="4800" dirty="0" smtClean="0"/>
          </a:p>
          <a:p>
            <a:r>
              <a:rPr lang="en-US" sz="3500" dirty="0" smtClean="0"/>
              <a:t>TO MAXIMIZE SHAREHOLDER VALUE</a:t>
            </a:r>
          </a:p>
          <a:p>
            <a:endParaRPr lang="en-US" sz="3500" dirty="0"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943600"/>
          </a:xfrm>
        </p:spPr>
        <p:txBody>
          <a:bodyPr>
            <a:normAutofit fontScale="85000" lnSpcReduction="10000"/>
          </a:bodyPr>
          <a:lstStyle/>
          <a:p>
            <a:pPr algn="ctr">
              <a:buNone/>
            </a:pPr>
            <a:r>
              <a:rPr lang="en-US" sz="5600" b="1" dirty="0" smtClean="0">
                <a:solidFill>
                  <a:srgbClr val="00B050"/>
                </a:solidFill>
              </a:rPr>
              <a:t>NEW SCHOOL</a:t>
            </a:r>
          </a:p>
          <a:p>
            <a:endParaRPr lang="en-US" sz="4800" dirty="0" smtClean="0"/>
          </a:p>
          <a:p>
            <a:r>
              <a:rPr lang="en-US" sz="4800" dirty="0" smtClean="0"/>
              <a:t>BUSINESS/CORPORATE SUSTAINABILITY:</a:t>
            </a:r>
          </a:p>
          <a:p>
            <a:endParaRPr lang="en-US" sz="4800" dirty="0" smtClean="0"/>
          </a:p>
          <a:p>
            <a:r>
              <a:rPr lang="en-US" sz="3500" dirty="0" smtClean="0"/>
              <a:t>THE MANAGEMENT AND COORDINATION OF </a:t>
            </a:r>
            <a:r>
              <a:rPr lang="en-US" sz="3500" dirty="0" smtClean="0"/>
              <a:t>SOCIAL </a:t>
            </a:r>
            <a:r>
              <a:rPr lang="en-US" sz="3500" dirty="0" smtClean="0"/>
              <a:t>(PEOPLE), ENVIRONMENTAL(PLANET) AND FINANCIAL (PROFIT) DEMANDS AND CONCERNS TO ENSURE RESPONSIBLE, ETHICAL AND ONGOING SUCCESS.</a:t>
            </a:r>
            <a:endParaRPr lang="en-US" sz="3200" dirty="0"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762000"/>
          </a:xfrm>
        </p:spPr>
        <p:txBody>
          <a:bodyPr>
            <a:normAutofit fontScale="90000"/>
          </a:bodyPr>
          <a:lstStyle/>
          <a:p>
            <a:r>
              <a:rPr lang="en-US" dirty="0" smtClean="0"/>
              <a:t>BRUNDTLAND COMMISSION (1987)</a:t>
            </a:r>
            <a:endParaRPr lang="en-US" dirty="0"/>
          </a:p>
        </p:txBody>
      </p:sp>
      <p:sp>
        <p:nvSpPr>
          <p:cNvPr id="3" name="Content Placeholder 2"/>
          <p:cNvSpPr>
            <a:spLocks noGrp="1"/>
          </p:cNvSpPr>
          <p:nvPr>
            <p:ph idx="1"/>
          </p:nvPr>
        </p:nvSpPr>
        <p:spPr>
          <a:xfrm>
            <a:off x="457200" y="1371600"/>
            <a:ext cx="8229600" cy="5486400"/>
          </a:xfrm>
        </p:spPr>
        <p:txBody>
          <a:bodyPr>
            <a:normAutofit/>
          </a:bodyPr>
          <a:lstStyle/>
          <a:p>
            <a:r>
              <a:rPr lang="en-US" dirty="0" smtClean="0"/>
              <a:t>"DEVELOPMENT WHICH MEETS THE NEEDS OF CURRENT GENERATIONS WITHOUT COMPROMISING THE ABILITY OF FUTURE GENERATIONS TO MEET THEIR OWN NEEDS".</a:t>
            </a:r>
          </a:p>
          <a:p>
            <a:r>
              <a:rPr lang="en-US" dirty="0" smtClean="0"/>
              <a:t>THE BRUNDTLAND COMMISSION INSISTS UPON THE ENVIRONMENT BEING SOMETHING BEYOND PHYSICALITY, GOING BEYOND THAT TRADITIONAL SCHOOL OF THOUGHT TO INCLUDE SOCIAL AND POLITICAL ATMOSPHERES AND CIRCUMSTANCES. IT ALSO INSISTS THAT DEVELOPMENT IS NOT JUST ABOUT HOW POOR COUNTRIES CAN AMELIORATE THEIR SITUATION, BUT WHAT THE ENTIRE WORLD, INCLUDING DEVELOPED COUNTRIES, CAN DO TO AMELIORATE OUR COMMON SITUATION.</a:t>
            </a:r>
            <a:endParaRPr lang="en-US" dirty="0" smtClean="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larity">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Clarity</Template>
  <TotalTime>568</TotalTime>
  <Words>284</Words>
  <Application>Microsoft Office PowerPoint</Application>
  <PresentationFormat>On-screen Show (4:3)</PresentationFormat>
  <Paragraphs>59</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Clarity</vt:lpstr>
      <vt:lpstr>"Sustainability AND WELL BEING: A FRAMEWORK FOR FUTURE DIRECTIONS ”</vt:lpstr>
      <vt:lpstr>SUSTAINABILITY DEFINITIONS IN A MYRIAD OF CONTEXTS</vt:lpstr>
      <vt:lpstr>Slide 3</vt:lpstr>
      <vt:lpstr>Slide 4</vt:lpstr>
      <vt:lpstr>Slide 5</vt:lpstr>
      <vt:lpstr>Slide 6</vt:lpstr>
      <vt:lpstr>Slide 7</vt:lpstr>
      <vt:lpstr>Slide 8</vt:lpstr>
      <vt:lpstr>BRUNDTLAND COMMISSION (1987)</vt:lpstr>
      <vt:lpstr>WELL – BEING (CDC)</vt:lpstr>
      <vt:lpstr>UNCOMMON ELEMENTS</vt:lpstr>
      <vt:lpstr>OUR FRAMEWORK</vt:lpstr>
      <vt:lpstr>Slide 13</vt:lpstr>
    </vt:vector>
  </TitlesOfParts>
  <Company>Clark Atlanta University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Richardson, Charles</dc:creator>
  <cp:lastModifiedBy>Charles</cp:lastModifiedBy>
  <cp:revision>29</cp:revision>
  <dcterms:created xsi:type="dcterms:W3CDTF">2014-09-17T18:27:10Z</dcterms:created>
  <dcterms:modified xsi:type="dcterms:W3CDTF">2016-01-23T05:47:22Z</dcterms:modified>
</cp:coreProperties>
</file>