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9" r:id="rId4"/>
    <p:sldId id="258" r:id="rId5"/>
    <p:sldId id="259" r:id="rId6"/>
    <p:sldId id="268" r:id="rId7"/>
    <p:sldId id="261" r:id="rId8"/>
    <p:sldId id="260" r:id="rId9"/>
    <p:sldId id="273" r:id="rId10"/>
    <p:sldId id="274" r:id="rId11"/>
    <p:sldId id="276" r:id="rId12"/>
    <p:sldId id="277" r:id="rId13"/>
    <p:sldId id="275" r:id="rId14"/>
    <p:sldId id="271" r:id="rId15"/>
    <p:sldId id="272" r:id="rId16"/>
    <p:sldId id="265" r:id="rId17"/>
    <p:sldId id="262" r:id="rId18"/>
    <p:sldId id="263" r:id="rId19"/>
    <p:sldId id="278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9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1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244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6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9697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55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932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2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4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7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2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20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6842-E9C5-4BD5-AEF5-027F14955161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ED6520-51BB-47C3-823A-73DCB2D35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6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PhD PROJECT</a:t>
            </a:r>
            <a:br>
              <a:rPr lang="en-US" dirty="0" smtClean="0"/>
            </a:br>
            <a:r>
              <a:rPr lang="en-US" dirty="0" smtClean="0"/>
              <a:t>MDSA</a:t>
            </a:r>
            <a:br>
              <a:rPr lang="en-US" dirty="0" smtClean="0"/>
            </a:b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DR CHARLES W. RICHARDSON, JR.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DECADE AHEAD (LARGELY INFLUENCED BY THE RECESSION)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SEA </a:t>
            </a:r>
            <a:r>
              <a:rPr lang="en-US" dirty="0" smtClean="0"/>
              <a:t>OF RED INK</a:t>
            </a:r>
          </a:p>
          <a:p>
            <a:pPr lvl="1"/>
            <a:r>
              <a:rPr lang="en-US" dirty="0" smtClean="0"/>
              <a:t>COMPETITION FOR STUDENTS</a:t>
            </a:r>
          </a:p>
          <a:p>
            <a:pPr lvl="2"/>
            <a:r>
              <a:rPr lang="en-US" dirty="0" smtClean="0"/>
              <a:t>DECLINING NET REVENUE</a:t>
            </a:r>
          </a:p>
          <a:p>
            <a:r>
              <a:rPr lang="en-US" dirty="0" smtClean="0"/>
              <a:t>THE DISAPPEARING STATE</a:t>
            </a:r>
          </a:p>
          <a:p>
            <a:pPr lvl="1"/>
            <a:r>
              <a:rPr lang="en-US" dirty="0" smtClean="0"/>
              <a:t>29 STATES GAVE </a:t>
            </a:r>
            <a:r>
              <a:rPr lang="en-US" b="1" i="1" dirty="0" smtClean="0"/>
              <a:t>LESS</a:t>
            </a:r>
            <a:r>
              <a:rPr lang="en-US" dirty="0" smtClean="0"/>
              <a:t> IN 2012 THAN IN 2007</a:t>
            </a:r>
          </a:p>
          <a:p>
            <a:r>
              <a:rPr lang="en-US" dirty="0" smtClean="0"/>
              <a:t>LOSS OF FULL PAYING STUDENTS</a:t>
            </a:r>
          </a:p>
          <a:p>
            <a:pPr lvl="1"/>
            <a:r>
              <a:rPr lang="en-US" dirty="0" smtClean="0"/>
              <a:t>DECLINING HIGH SCHOOL GRADUATIONS</a:t>
            </a:r>
          </a:p>
          <a:p>
            <a:pPr lvl="1"/>
            <a:r>
              <a:rPr lang="en-US" dirty="0" smtClean="0"/>
              <a:t>=&gt; INCREASED INTL RECRUITING</a:t>
            </a:r>
          </a:p>
          <a:p>
            <a:r>
              <a:rPr lang="en-US" dirty="0" smtClean="0"/>
              <a:t>IMPROVING UNBUNDLED ALTERNATIVES</a:t>
            </a:r>
          </a:p>
          <a:p>
            <a:pPr lvl="1"/>
            <a:r>
              <a:rPr lang="en-US" dirty="0" smtClean="0"/>
              <a:t>e. g. THE KHAN ACADEMIY</a:t>
            </a:r>
          </a:p>
          <a:p>
            <a:r>
              <a:rPr lang="en-US" dirty="0" smtClean="0"/>
              <a:t>THE GROWING VALUE GAP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– DISRUPTION!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ULTIMATE QUESTION: WHAT IS QUALITY HIGHER  EDUCATION?</a:t>
            </a:r>
          </a:p>
          <a:p>
            <a:endParaRPr lang="en-US" dirty="0" smtClean="0"/>
          </a:p>
          <a:p>
            <a:r>
              <a:rPr lang="en-US" dirty="0" smtClean="0"/>
              <a:t>LIBERAL ARTS EDUCATION?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VOCATIONAL TRAINING?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pPr algn="ctr"/>
            <a:r>
              <a:rPr lang="en-US" dirty="0" smtClean="0"/>
              <a:t>WHAT WE’LL SEE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 smtClean="0"/>
              <a:t>PERSONALIZED EDUCATION</a:t>
            </a:r>
          </a:p>
          <a:p>
            <a:pPr lvl="1"/>
            <a:r>
              <a:rPr lang="en-US" dirty="0" smtClean="0"/>
              <a:t>MATURITY, LEARNING STYLES, EXPLORATION</a:t>
            </a:r>
          </a:p>
          <a:p>
            <a:r>
              <a:rPr lang="en-US" dirty="0" smtClean="0"/>
              <a:t>HYBRID CLASSES</a:t>
            </a:r>
          </a:p>
          <a:p>
            <a:pPr lvl="1"/>
            <a:r>
              <a:rPr lang="en-US" dirty="0" smtClean="0"/>
              <a:t>FACE TO FACE, ONLINE, HYBRID, SHARED READ</a:t>
            </a:r>
          </a:p>
          <a:p>
            <a:r>
              <a:rPr lang="en-US" dirty="0" smtClean="0"/>
              <a:t>UNBUNDLING THE DEGREE</a:t>
            </a:r>
          </a:p>
          <a:p>
            <a:pPr lvl="1"/>
            <a:r>
              <a:rPr lang="en-US" dirty="0" smtClean="0"/>
              <a:t>PORTABLE CREDITS -BUY THE CLASS, NOT THE DEGREE</a:t>
            </a:r>
          </a:p>
          <a:p>
            <a:r>
              <a:rPr lang="en-US" dirty="0" smtClean="0"/>
              <a:t>FLUID TIMELINES</a:t>
            </a:r>
          </a:p>
          <a:p>
            <a:pPr lvl="1"/>
            <a:r>
              <a:rPr lang="en-US" dirty="0" smtClean="0"/>
              <a:t>DISRUPT SEMESTER MODEL</a:t>
            </a:r>
          </a:p>
          <a:p>
            <a:r>
              <a:rPr lang="en-US" dirty="0" smtClean="0"/>
              <a:t>COLLEGE MONEYWISE</a:t>
            </a:r>
          </a:p>
          <a:p>
            <a:pPr lvl="1"/>
            <a:r>
              <a:rPr lang="en-US" dirty="0" smtClean="0"/>
              <a:t>DEGREE COST BASED ON EARNINGS EXPECTATION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EPIPHANY (FOR 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ALL OF YOU HAVE, I SPENT A LARGE OF MY LIFE ACCUMULATING AN EDUCATION</a:t>
            </a:r>
          </a:p>
          <a:p>
            <a:endParaRPr lang="en-US" dirty="0" smtClean="0"/>
          </a:p>
          <a:p>
            <a:r>
              <a:rPr lang="en-US" dirty="0" smtClean="0"/>
              <a:t>HOWEVER, I NOW SPEND LESS TIME FOCUSING ON WHAT I KNOW AND MORE TIME FOCUSING ON HOW I THINK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ANYTHING BY MALCOM GLADWELL</a:t>
            </a:r>
          </a:p>
          <a:p>
            <a:endParaRPr lang="en-US" dirty="0" smtClean="0"/>
          </a:p>
          <a:p>
            <a:r>
              <a:rPr lang="en-US" dirty="0" smtClean="0"/>
              <a:t>‘THE ART OF POSSIBILITY’ BY ZANDER AND ZANDER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 smtClean="0"/>
              <a:t>SOMETHING TO KEEP IN MIND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ALL INVENTED!!!</a:t>
            </a:r>
          </a:p>
          <a:p>
            <a:endParaRPr lang="en-US" dirty="0" smtClean="0"/>
          </a:p>
          <a:p>
            <a:r>
              <a:rPr lang="en-US" dirty="0" smtClean="0"/>
              <a:t>What assumptions do I make, that I am not aware that I am making, that give me what I see?</a:t>
            </a:r>
          </a:p>
          <a:p>
            <a:endParaRPr lang="en-US" dirty="0" smtClean="0"/>
          </a:p>
          <a:p>
            <a:r>
              <a:rPr lang="en-US" dirty="0" smtClean="0"/>
              <a:t>What can I invent, that I haven’t yet invented, that give me other options?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7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POLITICAL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5400" dirty="0" smtClean="0"/>
              <a:t>WHAT ARE THE RULES???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APPRENTICE MODEL</a:t>
            </a:r>
          </a:p>
          <a:p>
            <a:pPr lvl="1"/>
            <a:r>
              <a:rPr lang="en-US" dirty="0" smtClean="0"/>
              <a:t>KNEEL AT THE FEET</a:t>
            </a:r>
          </a:p>
          <a:p>
            <a:r>
              <a:rPr lang="en-US" dirty="0" smtClean="0"/>
              <a:t>YOU’LL NEVER WORK AS HARD AS I DID</a:t>
            </a:r>
          </a:p>
          <a:p>
            <a:pPr lvl="1"/>
            <a:r>
              <a:rPr lang="en-US" dirty="0" smtClean="0"/>
              <a:t>(TRUTHFULLY, YOU’LL WORK MANY TIMES HARDER THAN YOUR MENTORS DID)</a:t>
            </a:r>
          </a:p>
          <a:p>
            <a:pPr lvl="1"/>
            <a:r>
              <a:rPr lang="en-US" dirty="0" smtClean="0"/>
              <a:t>PROLIFERATION OF CONTENT</a:t>
            </a:r>
          </a:p>
          <a:p>
            <a:pPr lvl="1"/>
            <a:r>
              <a:rPr lang="en-US" dirty="0" smtClean="0"/>
              <a:t>INCREASING “RIGOR”</a:t>
            </a:r>
          </a:p>
          <a:p>
            <a:pPr lvl="1"/>
            <a:r>
              <a:rPr lang="en-US" dirty="0" smtClean="0"/>
              <a:t>CHANGING TECHNOLOGY</a:t>
            </a:r>
          </a:p>
          <a:p>
            <a:pPr lvl="1"/>
            <a:r>
              <a:rPr lang="en-US" dirty="0" smtClean="0"/>
              <a:t>HIGHER BAR FOR ACHIEVING ADVANCEMENT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YOUR FLAVOR OF DRAMA?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R1’s</a:t>
            </a:r>
            <a:endParaRPr lang="en-US" dirty="0" smtClean="0"/>
          </a:p>
          <a:p>
            <a:pPr lvl="1"/>
            <a:r>
              <a:rPr lang="en-US" dirty="0" smtClean="0"/>
              <a:t>EMPHASIS ON RESEARCH</a:t>
            </a:r>
          </a:p>
          <a:p>
            <a:pPr lvl="1"/>
            <a:r>
              <a:rPr lang="en-US" dirty="0" smtClean="0"/>
              <a:t>LOW TEACHING LOADS AND (POTENTIALLY) DISREGARD FOR GOOD TEACHING</a:t>
            </a:r>
          </a:p>
          <a:p>
            <a:pPr lvl="1"/>
            <a:r>
              <a:rPr lang="en-US" dirty="0" smtClean="0"/>
              <a:t>ARISTOCRACY</a:t>
            </a:r>
          </a:p>
          <a:p>
            <a:r>
              <a:rPr lang="en-US" dirty="0" smtClean="0"/>
              <a:t>BALANCED OR TEACHING SCHOOLS</a:t>
            </a:r>
          </a:p>
          <a:p>
            <a:pPr lvl="1"/>
            <a:r>
              <a:rPr lang="en-US" dirty="0" smtClean="0"/>
              <a:t>HIGHER TEACHING LOADS</a:t>
            </a:r>
          </a:p>
          <a:p>
            <a:pPr lvl="1"/>
            <a:r>
              <a:rPr lang="en-US" dirty="0" smtClean="0"/>
              <a:t>INCREASED SERVICE</a:t>
            </a:r>
          </a:p>
          <a:p>
            <a:pPr lvl="1"/>
            <a:r>
              <a:rPr lang="en-US" dirty="0" smtClean="0"/>
              <a:t>MORE LIBERAL RESEARCH STANDARDS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MAKE YOUR BEST EFFORT TO FIND A PLACE THAT YOU’LL FEEL SECURE AND SAFE.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7200" dirty="0" smtClean="0"/>
              <a:t>PHILOSOPHICAL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7200" dirty="0" smtClean="0"/>
              <a:t>PRACTICAL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7200" dirty="0" smtClean="0"/>
              <a:t>POLITICAL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7200" dirty="0" smtClean="0"/>
              <a:t>FINISH!!!</a:t>
            </a:r>
          </a:p>
          <a:p>
            <a:endParaRPr lang="en-US" dirty="0" smtClean="0"/>
          </a:p>
          <a:p>
            <a:r>
              <a:rPr lang="en-US" dirty="0" smtClean="0"/>
              <a:t>PATH TO FULL PROFESSOR</a:t>
            </a:r>
          </a:p>
          <a:p>
            <a:endParaRPr lang="en-US" dirty="0" smtClean="0"/>
          </a:p>
          <a:p>
            <a:r>
              <a:rPr lang="en-US" dirty="0" smtClean="0"/>
              <a:t>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THIS IS YOUR JOURNEY, AT YOUR PACE, IN YOUR TIME.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PHILOSOPHICAL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</a:t>
            </a:r>
            <a:r>
              <a:rPr lang="en-US" dirty="0" smtClean="0"/>
              <a:t>We are here to be of service to the community.”</a:t>
            </a:r>
          </a:p>
          <a:p>
            <a:pPr lvl="1"/>
            <a:r>
              <a:rPr lang="en-US" dirty="0" smtClean="0"/>
              <a:t>Michael Crowe, President, Arizona State University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“If we do our job right, everyone graduates.”</a:t>
            </a:r>
          </a:p>
          <a:p>
            <a:pPr lvl="1"/>
            <a:r>
              <a:rPr lang="en-US" dirty="0" smtClean="0"/>
              <a:t>Mark Becker, President, Georgia State University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“To each the manifestation of the spirit is given for the common good”</a:t>
            </a:r>
          </a:p>
          <a:p>
            <a:pPr lvl="1"/>
            <a:r>
              <a:rPr lang="en-US" dirty="0" smtClean="0"/>
              <a:t>I Corinthians 12:7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PhD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Mission</a:t>
            </a:r>
          </a:p>
          <a:p>
            <a:pPr fontAlgn="base"/>
            <a:r>
              <a:rPr lang="en-US" dirty="0" smtClean="0"/>
              <a:t>To increase workplace diversity by increasing the diversity of business school faculty who encourage, mentor, support and enhance the preparation of tomorrow’s leaders.</a:t>
            </a:r>
          </a:p>
          <a:p>
            <a:pPr fontAlgn="base"/>
            <a:r>
              <a:rPr lang="en-US" dirty="0" smtClean="0"/>
              <a:t>Vision</a:t>
            </a:r>
          </a:p>
          <a:p>
            <a:pPr fontAlgn="base"/>
            <a:r>
              <a:rPr lang="en-US" dirty="0" smtClean="0"/>
              <a:t>A significantly larger talent pipeline of African-Americans, Hispanic-Americans and Native Americans for business leadership positions.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/>
              <a:t>PhD Project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fontAlgn="base"/>
            <a:endParaRPr lang="en-US" dirty="0" smtClean="0"/>
          </a:p>
          <a:p>
            <a:pPr fontAlgn="base"/>
            <a:endParaRPr lang="en-US" dirty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To </a:t>
            </a:r>
            <a:r>
              <a:rPr lang="en-US" dirty="0" smtClean="0"/>
              <a:t>influence more minorities to pursue business degrees/careers;</a:t>
            </a:r>
          </a:p>
          <a:p>
            <a:pPr fontAlgn="base"/>
            <a:r>
              <a:rPr lang="en-US" dirty="0" smtClean="0"/>
              <a:t>To increase the number of qualified minority applicants to fill critical positions in the business disciplines;</a:t>
            </a:r>
          </a:p>
          <a:p>
            <a:pPr fontAlgn="base"/>
            <a:r>
              <a:rPr lang="en-US" dirty="0" smtClean="0"/>
              <a:t>To improve the preparation of all students by allowing them to experience the richness of learning from a faculty with diverse backgrounds; and</a:t>
            </a:r>
          </a:p>
          <a:p>
            <a:pPr fontAlgn="base"/>
            <a:r>
              <a:rPr lang="en-US" dirty="0" smtClean="0"/>
              <a:t>To reach the goal of a better prepared and more diversified workforce to service a diversified customer 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7200" dirty="0" smtClean="0"/>
              <a:t>So,</a:t>
            </a:r>
          </a:p>
          <a:p>
            <a:endParaRPr lang="en-US" sz="7200" dirty="0" smtClean="0"/>
          </a:p>
          <a:p>
            <a:r>
              <a:rPr lang="en-US" sz="7200" dirty="0" smtClean="0"/>
              <a:t>Why are you here?</a:t>
            </a:r>
          </a:p>
          <a:p>
            <a:endParaRPr lang="en-US" sz="7200" dirty="0" smtClean="0"/>
          </a:p>
          <a:p>
            <a:r>
              <a:rPr lang="en-US" sz="7200" dirty="0" smtClean="0"/>
              <a:t>I would suggest you start with the statement: “It’s NOT about you”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ARE IN THE HIGHER EDUCATION INDUSTRY – KNOW YOUR INDUSTRY!</a:t>
            </a:r>
          </a:p>
          <a:p>
            <a:pPr lvl="1"/>
            <a:r>
              <a:rPr lang="en-US" dirty="0" smtClean="0"/>
              <a:t>5,000+ COLLEGES IN THE U. S. </a:t>
            </a:r>
          </a:p>
          <a:p>
            <a:pPr lvl="1"/>
            <a:r>
              <a:rPr lang="en-US" dirty="0" smtClean="0"/>
              <a:t>$490 BILLION IN ANNUAL REVENUE</a:t>
            </a:r>
          </a:p>
          <a:p>
            <a:pPr lvl="1"/>
            <a:r>
              <a:rPr lang="en-US" dirty="0" smtClean="0"/>
              <a:t>APP $1 TRILLION IN ASSETS</a:t>
            </a:r>
          </a:p>
          <a:p>
            <a:pPr lvl="1"/>
            <a:r>
              <a:rPr lang="en-US" dirty="0" smtClean="0"/>
              <a:t>3.5 MILLION EMPLOYEES</a:t>
            </a:r>
          </a:p>
          <a:p>
            <a:endParaRPr lang="en-US" dirty="0" smtClean="0"/>
          </a:p>
          <a:p>
            <a:r>
              <a:rPr lang="en-US" dirty="0" smtClean="0"/>
              <a:t>COLLEGE (UN)BOUND (2013)</a:t>
            </a:r>
          </a:p>
          <a:p>
            <a:pPr lvl="1"/>
            <a:r>
              <a:rPr lang="en-US" dirty="0" smtClean="0"/>
              <a:t>THE FUTURE OF HIGHER EDUCATION AND WHAT IT MEANS FOR STUDENTS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/>
              <a:t>THE LAST DECADE (OR SO)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RISING </a:t>
            </a:r>
            <a:r>
              <a:rPr lang="en-US" dirty="0" smtClean="0"/>
              <a:t>PRICES</a:t>
            </a:r>
          </a:p>
          <a:p>
            <a:pPr lvl="1"/>
            <a:r>
              <a:rPr lang="en-US" dirty="0" smtClean="0"/>
              <a:t>+68% AT PUBLIC FOUR YEAR SCHOOLS</a:t>
            </a:r>
          </a:p>
          <a:p>
            <a:pPr lvl="1"/>
            <a:r>
              <a:rPr lang="en-US" dirty="0" smtClean="0"/>
              <a:t>+39% AT PRIVATE FOUR YEAR SCHOOLS</a:t>
            </a:r>
          </a:p>
          <a:p>
            <a:r>
              <a:rPr lang="en-US" dirty="0" smtClean="0"/>
              <a:t>PART TIME PROFESSORS</a:t>
            </a:r>
          </a:p>
          <a:p>
            <a:pPr lvl="1"/>
            <a:r>
              <a:rPr lang="en-US" dirty="0" smtClean="0"/>
              <a:t>EMPHASIS ON RESEARCH, LESS ON TEACHING</a:t>
            </a:r>
          </a:p>
          <a:p>
            <a:pPr lvl="1"/>
            <a:r>
              <a:rPr lang="en-US" dirty="0" smtClean="0"/>
              <a:t>AVOIDANCE OF FIXED COSTS</a:t>
            </a:r>
          </a:p>
          <a:p>
            <a:r>
              <a:rPr lang="en-US" dirty="0" smtClean="0"/>
              <a:t>REVOLVING DOORS</a:t>
            </a:r>
          </a:p>
          <a:p>
            <a:pPr lvl="1"/>
            <a:r>
              <a:rPr lang="en-US" dirty="0" smtClean="0"/>
              <a:t>RETENTION AND GRADUATION METRICS</a:t>
            </a:r>
          </a:p>
          <a:p>
            <a:r>
              <a:rPr lang="en-US" dirty="0" smtClean="0"/>
              <a:t>THE MILLENIALS (AND POST MILLENIALS)</a:t>
            </a:r>
          </a:p>
          <a:p>
            <a:pPr lvl="1"/>
            <a:r>
              <a:rPr lang="en-US" dirty="0" smtClean="0"/>
              <a:t>THE “ME” GENERATION AND HIGHLY TRANSACTIONAL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436</TotalTime>
  <Words>691</Words>
  <Application>Microsoft Office PowerPoint</Application>
  <PresentationFormat>On-screen Show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Wisp</vt:lpstr>
      <vt:lpstr>PhD PROJECT MDSA JULY 2016</vt:lpstr>
      <vt:lpstr>PowerPoint Presentation</vt:lpstr>
      <vt:lpstr>ALWAYS REMEMBER</vt:lpstr>
      <vt:lpstr>PHILOSOPHICAL</vt:lpstr>
      <vt:lpstr>PhD Project</vt:lpstr>
      <vt:lpstr>PhD Project Objectives</vt:lpstr>
      <vt:lpstr>PowerPoint Presentation</vt:lpstr>
      <vt:lpstr>PRACTICAL</vt:lpstr>
      <vt:lpstr>THE LAST DECADE (OR SO)</vt:lpstr>
      <vt:lpstr>THE DECADE AHEAD (LARGELY INFLUENCED BY THE RECESSION)</vt:lpstr>
      <vt:lpstr>THE FUTURE – DISRUPTION!</vt:lpstr>
      <vt:lpstr>WHAT WE’LL SEE </vt:lpstr>
      <vt:lpstr>EPIPHANY (FOR ME)</vt:lpstr>
      <vt:lpstr>SUGGESTED READINGS</vt:lpstr>
      <vt:lpstr>SOMETHING TO KEEP IN MIND</vt:lpstr>
      <vt:lpstr>POLITICAL</vt:lpstr>
      <vt:lpstr>MAKING THE ADJUSTMENT</vt:lpstr>
      <vt:lpstr>WHAT’S YOUR FLAVOR OF DRAMA?</vt:lpstr>
      <vt:lpstr>THE BOTTOM LINE</vt:lpstr>
      <vt:lpstr>NEXT STEPS</vt:lpstr>
    </vt:vector>
  </TitlesOfParts>
  <Company>Clark Atlanta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PROJECT MDSA JULY 2016</dc:title>
  <dc:creator>Charles</dc:creator>
  <cp:lastModifiedBy>Dr. C. Richardson</cp:lastModifiedBy>
  <cp:revision>12</cp:revision>
  <dcterms:created xsi:type="dcterms:W3CDTF">2016-08-01T00:56:46Z</dcterms:created>
  <dcterms:modified xsi:type="dcterms:W3CDTF">2017-11-01T00:03:56Z</dcterms:modified>
</cp:coreProperties>
</file>