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31"/>
  </p:notesMasterIdLst>
  <p:sldIdLst>
    <p:sldId id="445" r:id="rId2"/>
    <p:sldId id="447" r:id="rId3"/>
    <p:sldId id="339" r:id="rId4"/>
    <p:sldId id="402" r:id="rId5"/>
    <p:sldId id="403" r:id="rId6"/>
    <p:sldId id="406" r:id="rId7"/>
    <p:sldId id="425" r:id="rId8"/>
    <p:sldId id="424" r:id="rId9"/>
    <p:sldId id="421" r:id="rId10"/>
    <p:sldId id="442" r:id="rId11"/>
    <p:sldId id="360" r:id="rId12"/>
    <p:sldId id="394" r:id="rId13"/>
    <p:sldId id="441" r:id="rId14"/>
    <p:sldId id="426" r:id="rId15"/>
    <p:sldId id="427" r:id="rId16"/>
    <p:sldId id="428" r:id="rId17"/>
    <p:sldId id="429" r:id="rId18"/>
    <p:sldId id="430" r:id="rId19"/>
    <p:sldId id="431" r:id="rId20"/>
    <p:sldId id="432" r:id="rId21"/>
    <p:sldId id="439" r:id="rId22"/>
    <p:sldId id="433" r:id="rId23"/>
    <p:sldId id="434" r:id="rId24"/>
    <p:sldId id="435" r:id="rId25"/>
    <p:sldId id="436" r:id="rId26"/>
    <p:sldId id="437" r:id="rId27"/>
    <p:sldId id="440" r:id="rId28"/>
    <p:sldId id="438" r:id="rId29"/>
    <p:sldId id="443"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Candara" panose="020E0502030303020204" pitchFamily="34" charset="0"/>
      <p:regular r:id="rId36"/>
      <p:bold r:id="rId37"/>
      <p:italic r:id="rId38"/>
      <p:boldItalic r:id="rId39"/>
    </p:embeddedFont>
    <p:embeddedFont>
      <p:font typeface="Perpetua Titling MT" panose="02020502060505020804" pitchFamily="18" charset="0"/>
      <p:regular r:id="rId40"/>
      <p:bold r:id="rId41"/>
    </p:embeddedFont>
    <p:embeddedFont>
      <p:font typeface="Source Sans Pro" panose="020B0503030403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25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60" autoAdjust="0"/>
    <p:restoredTop sz="94660"/>
  </p:normalViewPr>
  <p:slideViewPr>
    <p:cSldViewPr snapToGrid="0" snapToObjects="1">
      <p:cViewPr varScale="1">
        <p:scale>
          <a:sx n="68" d="100"/>
          <a:sy n="68" d="100"/>
        </p:scale>
        <p:origin x="106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4535B0-A6C3-4950-AF72-078E4F10836C}"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US"/>
        </a:p>
      </dgm:t>
    </dgm:pt>
    <dgm:pt modelId="{8FAA42EA-B020-45E0-917C-81FFF672474A}">
      <dgm:prSet phldrT="[Text]" custT="1"/>
      <dgm:spPr>
        <a:solidFill>
          <a:srgbClr val="C00000"/>
        </a:solidFill>
      </dgm:spPr>
      <dgm:t>
        <a:bodyPr/>
        <a:lstStyle/>
        <a:p>
          <a:r>
            <a:rPr lang="en-US" sz="1600" dirty="0"/>
            <a:t>University Sustainability Initiative</a:t>
          </a:r>
        </a:p>
      </dgm:t>
    </dgm:pt>
    <dgm:pt modelId="{4DB63389-FB6E-43C8-8FBC-6EBEEB10CD94}" type="parTrans" cxnId="{2593D343-D063-4EAA-A0C9-62B62D06B08D}">
      <dgm:prSet/>
      <dgm:spPr/>
      <dgm:t>
        <a:bodyPr/>
        <a:lstStyle/>
        <a:p>
          <a:endParaRPr lang="en-US"/>
        </a:p>
      </dgm:t>
    </dgm:pt>
    <dgm:pt modelId="{E9B2D738-9516-45D8-83AF-E51F309E30F0}" type="sibTrans" cxnId="{2593D343-D063-4EAA-A0C9-62B62D06B08D}">
      <dgm:prSet/>
      <dgm:spPr/>
      <dgm:t>
        <a:bodyPr/>
        <a:lstStyle/>
        <a:p>
          <a:endParaRPr lang="en-US"/>
        </a:p>
      </dgm:t>
    </dgm:pt>
    <dgm:pt modelId="{81FAC5E4-9CD5-47C7-8DED-65FF563C9B89}">
      <dgm:prSet phldrT="[Text]"/>
      <dgm:spPr/>
      <dgm:t>
        <a:bodyPr/>
        <a:lstStyle/>
        <a:p>
          <a:r>
            <a:rPr lang="en-US" dirty="0"/>
            <a:t>Government</a:t>
          </a:r>
        </a:p>
        <a:p>
          <a:r>
            <a:rPr lang="en-US" dirty="0"/>
            <a:t>Policy</a:t>
          </a:r>
        </a:p>
      </dgm:t>
    </dgm:pt>
    <dgm:pt modelId="{E3BB6A98-73F7-48B5-AAFE-06F1D9981C0B}" type="parTrans" cxnId="{BB019058-497B-4223-8CAC-F0150B36BD84}">
      <dgm:prSet/>
      <dgm:spPr/>
      <dgm:t>
        <a:bodyPr/>
        <a:lstStyle/>
        <a:p>
          <a:endParaRPr lang="en-US"/>
        </a:p>
      </dgm:t>
    </dgm:pt>
    <dgm:pt modelId="{D277730C-CCF4-47BB-981C-859D3B55FAC2}" type="sibTrans" cxnId="{BB019058-497B-4223-8CAC-F0150B36BD84}">
      <dgm:prSet/>
      <dgm:spPr/>
      <dgm:t>
        <a:bodyPr/>
        <a:lstStyle/>
        <a:p>
          <a:endParaRPr lang="en-US"/>
        </a:p>
      </dgm:t>
    </dgm:pt>
    <dgm:pt modelId="{9997E43B-84B5-49D3-9FD8-74591E9470F7}">
      <dgm:prSet phldrT="[Text]"/>
      <dgm:spPr/>
      <dgm:t>
        <a:bodyPr/>
        <a:lstStyle/>
        <a:p>
          <a:r>
            <a:rPr lang="en-US" dirty="0"/>
            <a:t>Community</a:t>
          </a:r>
        </a:p>
        <a:p>
          <a:r>
            <a:rPr lang="en-US" dirty="0"/>
            <a:t>Economic Development</a:t>
          </a:r>
        </a:p>
      </dgm:t>
    </dgm:pt>
    <dgm:pt modelId="{02C9A388-DFE0-449D-9FA3-BE6AA799D962}" type="parTrans" cxnId="{7E6FFAE5-5926-4DFD-89D2-AE62943AEF87}">
      <dgm:prSet/>
      <dgm:spPr/>
      <dgm:t>
        <a:bodyPr/>
        <a:lstStyle/>
        <a:p>
          <a:endParaRPr lang="en-US"/>
        </a:p>
      </dgm:t>
    </dgm:pt>
    <dgm:pt modelId="{43D09783-22AE-4E38-913E-D55294E288DC}" type="sibTrans" cxnId="{7E6FFAE5-5926-4DFD-89D2-AE62943AEF87}">
      <dgm:prSet/>
      <dgm:spPr/>
      <dgm:t>
        <a:bodyPr/>
        <a:lstStyle/>
        <a:p>
          <a:endParaRPr lang="en-US"/>
        </a:p>
      </dgm:t>
    </dgm:pt>
    <dgm:pt modelId="{70EDA1E6-C76D-4BC9-B4C8-7AC7877D9FCD}">
      <dgm:prSet phldrT="[Text]"/>
      <dgm:spPr/>
      <dgm:t>
        <a:bodyPr/>
        <a:lstStyle/>
        <a:p>
          <a:r>
            <a:rPr lang="en-US" dirty="0"/>
            <a:t>Industry</a:t>
          </a:r>
        </a:p>
        <a:p>
          <a:r>
            <a:rPr lang="en-US" dirty="0"/>
            <a:t>Corporate Social responsibility</a:t>
          </a:r>
        </a:p>
      </dgm:t>
    </dgm:pt>
    <dgm:pt modelId="{CE38CF05-50D0-46E8-9F94-BA281297EED1}" type="parTrans" cxnId="{4FDBEFDD-8B46-4B78-9CE0-332A591906AF}">
      <dgm:prSet/>
      <dgm:spPr/>
      <dgm:t>
        <a:bodyPr/>
        <a:lstStyle/>
        <a:p>
          <a:endParaRPr lang="en-US"/>
        </a:p>
      </dgm:t>
    </dgm:pt>
    <dgm:pt modelId="{F8163C24-BA43-4EDB-8FB5-3831F8E293E2}" type="sibTrans" cxnId="{4FDBEFDD-8B46-4B78-9CE0-332A591906AF}">
      <dgm:prSet/>
      <dgm:spPr/>
      <dgm:t>
        <a:bodyPr/>
        <a:lstStyle/>
        <a:p>
          <a:endParaRPr lang="en-US"/>
        </a:p>
      </dgm:t>
    </dgm:pt>
    <dgm:pt modelId="{DA502548-E9DF-4F07-A328-76481FD99B31}" type="pres">
      <dgm:prSet presAssocID="{164535B0-A6C3-4950-AF72-078E4F10836C}" presName="Name0" presStyleCnt="0">
        <dgm:presLayoutVars>
          <dgm:chMax val="1"/>
          <dgm:dir/>
          <dgm:animLvl val="ctr"/>
          <dgm:resizeHandles val="exact"/>
        </dgm:presLayoutVars>
      </dgm:prSet>
      <dgm:spPr/>
    </dgm:pt>
    <dgm:pt modelId="{7E50376D-C60A-4DAB-BF38-21FF56EBE07E}" type="pres">
      <dgm:prSet presAssocID="{8FAA42EA-B020-45E0-917C-81FFF672474A}" presName="centerShape" presStyleLbl="node0" presStyleIdx="0" presStyleCnt="1"/>
      <dgm:spPr/>
    </dgm:pt>
    <dgm:pt modelId="{6E587E33-6253-40CF-B315-937E169B3A96}" type="pres">
      <dgm:prSet presAssocID="{81FAC5E4-9CD5-47C7-8DED-65FF563C9B89}" presName="node" presStyleLbl="node1" presStyleIdx="0" presStyleCnt="3">
        <dgm:presLayoutVars>
          <dgm:bulletEnabled val="1"/>
        </dgm:presLayoutVars>
      </dgm:prSet>
      <dgm:spPr/>
    </dgm:pt>
    <dgm:pt modelId="{FB5FA15C-22BA-478F-A085-8564965BD3C2}" type="pres">
      <dgm:prSet presAssocID="{81FAC5E4-9CD5-47C7-8DED-65FF563C9B89}" presName="dummy" presStyleCnt="0"/>
      <dgm:spPr/>
    </dgm:pt>
    <dgm:pt modelId="{0A84AFDD-7D13-4BA2-B1A0-F3D426C735FB}" type="pres">
      <dgm:prSet presAssocID="{D277730C-CCF4-47BB-981C-859D3B55FAC2}" presName="sibTrans" presStyleLbl="sibTrans2D1" presStyleIdx="0" presStyleCnt="3"/>
      <dgm:spPr/>
    </dgm:pt>
    <dgm:pt modelId="{2069CBE1-427A-4193-9790-94D9E68222A9}" type="pres">
      <dgm:prSet presAssocID="{9997E43B-84B5-49D3-9FD8-74591E9470F7}" presName="node" presStyleLbl="node1" presStyleIdx="1" presStyleCnt="3">
        <dgm:presLayoutVars>
          <dgm:bulletEnabled val="1"/>
        </dgm:presLayoutVars>
      </dgm:prSet>
      <dgm:spPr/>
    </dgm:pt>
    <dgm:pt modelId="{53DE9552-BE04-4E51-912B-B4B386512BD5}" type="pres">
      <dgm:prSet presAssocID="{9997E43B-84B5-49D3-9FD8-74591E9470F7}" presName="dummy" presStyleCnt="0"/>
      <dgm:spPr/>
    </dgm:pt>
    <dgm:pt modelId="{06C1000A-C1DF-49C8-94EF-3E34E401C55A}" type="pres">
      <dgm:prSet presAssocID="{43D09783-22AE-4E38-913E-D55294E288DC}" presName="sibTrans" presStyleLbl="sibTrans2D1" presStyleIdx="1" presStyleCnt="3"/>
      <dgm:spPr/>
    </dgm:pt>
    <dgm:pt modelId="{6CE807F7-15A5-42D9-BF37-EF61FCBCE498}" type="pres">
      <dgm:prSet presAssocID="{70EDA1E6-C76D-4BC9-B4C8-7AC7877D9FCD}" presName="node" presStyleLbl="node1" presStyleIdx="2" presStyleCnt="3">
        <dgm:presLayoutVars>
          <dgm:bulletEnabled val="1"/>
        </dgm:presLayoutVars>
      </dgm:prSet>
      <dgm:spPr/>
    </dgm:pt>
    <dgm:pt modelId="{E0E1F0AA-8237-47F3-8578-EBA4D6886232}" type="pres">
      <dgm:prSet presAssocID="{70EDA1E6-C76D-4BC9-B4C8-7AC7877D9FCD}" presName="dummy" presStyleCnt="0"/>
      <dgm:spPr/>
    </dgm:pt>
    <dgm:pt modelId="{DADAA69D-9FD3-41C4-B533-7678F3A84792}" type="pres">
      <dgm:prSet presAssocID="{F8163C24-BA43-4EDB-8FB5-3831F8E293E2}" presName="sibTrans" presStyleLbl="sibTrans2D1" presStyleIdx="2" presStyleCnt="3"/>
      <dgm:spPr/>
    </dgm:pt>
  </dgm:ptLst>
  <dgm:cxnLst>
    <dgm:cxn modelId="{B629BC11-6FBD-448B-B82F-9E55477E0DBE}" type="presOf" srcId="{43D09783-22AE-4E38-913E-D55294E288DC}" destId="{06C1000A-C1DF-49C8-94EF-3E34E401C55A}" srcOrd="0" destOrd="0" presId="urn:microsoft.com/office/officeart/2005/8/layout/radial6"/>
    <dgm:cxn modelId="{E628A115-2BD3-4D09-9395-A26A541ADEB4}" type="presOf" srcId="{70EDA1E6-C76D-4BC9-B4C8-7AC7877D9FCD}" destId="{6CE807F7-15A5-42D9-BF37-EF61FCBCE498}" srcOrd="0" destOrd="0" presId="urn:microsoft.com/office/officeart/2005/8/layout/radial6"/>
    <dgm:cxn modelId="{D550B816-B2C9-4C06-B6A2-AFD07390D292}" type="presOf" srcId="{D277730C-CCF4-47BB-981C-859D3B55FAC2}" destId="{0A84AFDD-7D13-4BA2-B1A0-F3D426C735FB}" srcOrd="0" destOrd="0" presId="urn:microsoft.com/office/officeart/2005/8/layout/radial6"/>
    <dgm:cxn modelId="{2593D343-D063-4EAA-A0C9-62B62D06B08D}" srcId="{164535B0-A6C3-4950-AF72-078E4F10836C}" destId="{8FAA42EA-B020-45E0-917C-81FFF672474A}" srcOrd="0" destOrd="0" parTransId="{4DB63389-FB6E-43C8-8FBC-6EBEEB10CD94}" sibTransId="{E9B2D738-9516-45D8-83AF-E51F309E30F0}"/>
    <dgm:cxn modelId="{E2F03A6C-8CA8-4E68-9430-D5FA56A78F6B}" type="presOf" srcId="{9997E43B-84B5-49D3-9FD8-74591E9470F7}" destId="{2069CBE1-427A-4193-9790-94D9E68222A9}" srcOrd="0" destOrd="0" presId="urn:microsoft.com/office/officeart/2005/8/layout/radial6"/>
    <dgm:cxn modelId="{BB019058-497B-4223-8CAC-F0150B36BD84}" srcId="{8FAA42EA-B020-45E0-917C-81FFF672474A}" destId="{81FAC5E4-9CD5-47C7-8DED-65FF563C9B89}" srcOrd="0" destOrd="0" parTransId="{E3BB6A98-73F7-48B5-AAFE-06F1D9981C0B}" sibTransId="{D277730C-CCF4-47BB-981C-859D3B55FAC2}"/>
    <dgm:cxn modelId="{CE9C368E-56DC-46B4-94AF-1D29DDD57202}" type="presOf" srcId="{F8163C24-BA43-4EDB-8FB5-3831F8E293E2}" destId="{DADAA69D-9FD3-41C4-B533-7678F3A84792}" srcOrd="0" destOrd="0" presId="urn:microsoft.com/office/officeart/2005/8/layout/radial6"/>
    <dgm:cxn modelId="{DEBB80B9-3B00-46B4-9090-10621978122A}" type="presOf" srcId="{8FAA42EA-B020-45E0-917C-81FFF672474A}" destId="{7E50376D-C60A-4DAB-BF38-21FF56EBE07E}" srcOrd="0" destOrd="0" presId="urn:microsoft.com/office/officeart/2005/8/layout/radial6"/>
    <dgm:cxn modelId="{20B02DC8-FE9A-443A-9AA2-E6EA95F41E8F}" type="presOf" srcId="{164535B0-A6C3-4950-AF72-078E4F10836C}" destId="{DA502548-E9DF-4F07-A328-76481FD99B31}" srcOrd="0" destOrd="0" presId="urn:microsoft.com/office/officeart/2005/8/layout/radial6"/>
    <dgm:cxn modelId="{4FDBEFDD-8B46-4B78-9CE0-332A591906AF}" srcId="{8FAA42EA-B020-45E0-917C-81FFF672474A}" destId="{70EDA1E6-C76D-4BC9-B4C8-7AC7877D9FCD}" srcOrd="2" destOrd="0" parTransId="{CE38CF05-50D0-46E8-9F94-BA281297EED1}" sibTransId="{F8163C24-BA43-4EDB-8FB5-3831F8E293E2}"/>
    <dgm:cxn modelId="{7E6FFAE5-5926-4DFD-89D2-AE62943AEF87}" srcId="{8FAA42EA-B020-45E0-917C-81FFF672474A}" destId="{9997E43B-84B5-49D3-9FD8-74591E9470F7}" srcOrd="1" destOrd="0" parTransId="{02C9A388-DFE0-449D-9FA3-BE6AA799D962}" sibTransId="{43D09783-22AE-4E38-913E-D55294E288DC}"/>
    <dgm:cxn modelId="{AF1C87E9-B1E8-4258-AAA8-7C36F3D9951D}" type="presOf" srcId="{81FAC5E4-9CD5-47C7-8DED-65FF563C9B89}" destId="{6E587E33-6253-40CF-B315-937E169B3A96}" srcOrd="0" destOrd="0" presId="urn:microsoft.com/office/officeart/2005/8/layout/radial6"/>
    <dgm:cxn modelId="{C9794B71-333E-44A7-B03E-73BC32424A40}" type="presParOf" srcId="{DA502548-E9DF-4F07-A328-76481FD99B31}" destId="{7E50376D-C60A-4DAB-BF38-21FF56EBE07E}" srcOrd="0" destOrd="0" presId="urn:microsoft.com/office/officeart/2005/8/layout/radial6"/>
    <dgm:cxn modelId="{F31BCAB0-20A4-4EA2-AA75-7A6C3377D738}" type="presParOf" srcId="{DA502548-E9DF-4F07-A328-76481FD99B31}" destId="{6E587E33-6253-40CF-B315-937E169B3A96}" srcOrd="1" destOrd="0" presId="urn:microsoft.com/office/officeart/2005/8/layout/radial6"/>
    <dgm:cxn modelId="{5126B67C-42DE-460F-A5CF-E660EC2B4E36}" type="presParOf" srcId="{DA502548-E9DF-4F07-A328-76481FD99B31}" destId="{FB5FA15C-22BA-478F-A085-8564965BD3C2}" srcOrd="2" destOrd="0" presId="urn:microsoft.com/office/officeart/2005/8/layout/radial6"/>
    <dgm:cxn modelId="{5D9DB605-D751-45E3-BD62-33FDA003C2B8}" type="presParOf" srcId="{DA502548-E9DF-4F07-A328-76481FD99B31}" destId="{0A84AFDD-7D13-4BA2-B1A0-F3D426C735FB}" srcOrd="3" destOrd="0" presId="urn:microsoft.com/office/officeart/2005/8/layout/radial6"/>
    <dgm:cxn modelId="{DBD32872-C535-4993-92E2-BE50A15371F0}" type="presParOf" srcId="{DA502548-E9DF-4F07-A328-76481FD99B31}" destId="{2069CBE1-427A-4193-9790-94D9E68222A9}" srcOrd="4" destOrd="0" presId="urn:microsoft.com/office/officeart/2005/8/layout/radial6"/>
    <dgm:cxn modelId="{BED9B53B-EF2E-4423-8CA9-5ACC13A7A655}" type="presParOf" srcId="{DA502548-E9DF-4F07-A328-76481FD99B31}" destId="{53DE9552-BE04-4E51-912B-B4B386512BD5}" srcOrd="5" destOrd="0" presId="urn:microsoft.com/office/officeart/2005/8/layout/radial6"/>
    <dgm:cxn modelId="{0DE6EF36-903F-4D5A-ACC6-E18083E6336D}" type="presParOf" srcId="{DA502548-E9DF-4F07-A328-76481FD99B31}" destId="{06C1000A-C1DF-49C8-94EF-3E34E401C55A}" srcOrd="6" destOrd="0" presId="urn:microsoft.com/office/officeart/2005/8/layout/radial6"/>
    <dgm:cxn modelId="{185C6E9B-DF7B-4170-AAA9-4F6C7412D3C0}" type="presParOf" srcId="{DA502548-E9DF-4F07-A328-76481FD99B31}" destId="{6CE807F7-15A5-42D9-BF37-EF61FCBCE498}" srcOrd="7" destOrd="0" presId="urn:microsoft.com/office/officeart/2005/8/layout/radial6"/>
    <dgm:cxn modelId="{7E65CBC4-5C90-41A3-83FE-AD5490DCB1E4}" type="presParOf" srcId="{DA502548-E9DF-4F07-A328-76481FD99B31}" destId="{E0E1F0AA-8237-47F3-8578-EBA4D6886232}" srcOrd="8" destOrd="0" presId="urn:microsoft.com/office/officeart/2005/8/layout/radial6"/>
    <dgm:cxn modelId="{A66F8482-4D46-4C08-A24D-6ECC11FC5397}" type="presParOf" srcId="{DA502548-E9DF-4F07-A328-76481FD99B31}" destId="{DADAA69D-9FD3-41C4-B533-7678F3A84792}"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AA69D-9FD3-41C4-B533-7678F3A84792}">
      <dsp:nvSpPr>
        <dsp:cNvPr id="0" name=""/>
        <dsp:cNvSpPr/>
      </dsp:nvSpPr>
      <dsp:spPr>
        <a:xfrm>
          <a:off x="1575299" y="761977"/>
          <a:ext cx="5079000" cy="5079000"/>
        </a:xfrm>
        <a:prstGeom prst="blockArc">
          <a:avLst>
            <a:gd name="adj1" fmla="val 9000000"/>
            <a:gd name="adj2" fmla="val 16200000"/>
            <a:gd name="adj3" fmla="val 4641"/>
          </a:avLst>
        </a:prstGeom>
        <a:solidFill>
          <a:schemeClr val="accent3">
            <a:hueOff val="-14045474"/>
            <a:satOff val="21919"/>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C1000A-C1DF-49C8-94EF-3E34E401C55A}">
      <dsp:nvSpPr>
        <dsp:cNvPr id="0" name=""/>
        <dsp:cNvSpPr/>
      </dsp:nvSpPr>
      <dsp:spPr>
        <a:xfrm>
          <a:off x="1575299" y="761977"/>
          <a:ext cx="5079000" cy="5079000"/>
        </a:xfrm>
        <a:prstGeom prst="blockArc">
          <a:avLst>
            <a:gd name="adj1" fmla="val 1800000"/>
            <a:gd name="adj2" fmla="val 9000000"/>
            <a:gd name="adj3" fmla="val 4641"/>
          </a:avLst>
        </a:prstGeom>
        <a:solidFill>
          <a:schemeClr val="accent3">
            <a:hueOff val="-7022737"/>
            <a:satOff val="10960"/>
            <a:lumOff val="-4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84AFDD-7D13-4BA2-B1A0-F3D426C735FB}">
      <dsp:nvSpPr>
        <dsp:cNvPr id="0" name=""/>
        <dsp:cNvSpPr/>
      </dsp:nvSpPr>
      <dsp:spPr>
        <a:xfrm>
          <a:off x="1575299" y="761977"/>
          <a:ext cx="5079000" cy="5079000"/>
        </a:xfrm>
        <a:prstGeom prst="blockArc">
          <a:avLst>
            <a:gd name="adj1" fmla="val 16200000"/>
            <a:gd name="adj2" fmla="val 1800000"/>
            <a:gd name="adj3" fmla="val 464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50376D-C60A-4DAB-BF38-21FF56EBE07E}">
      <dsp:nvSpPr>
        <dsp:cNvPr id="0" name=""/>
        <dsp:cNvSpPr/>
      </dsp:nvSpPr>
      <dsp:spPr>
        <a:xfrm>
          <a:off x="2945457" y="2132135"/>
          <a:ext cx="2338685" cy="2338685"/>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University Sustainability Initiative</a:t>
          </a:r>
        </a:p>
      </dsp:txBody>
      <dsp:txXfrm>
        <a:off x="3287949" y="2474627"/>
        <a:ext cx="1653701" cy="1653701"/>
      </dsp:txXfrm>
    </dsp:sp>
    <dsp:sp modelId="{6E587E33-6253-40CF-B315-937E169B3A96}">
      <dsp:nvSpPr>
        <dsp:cNvPr id="0" name=""/>
        <dsp:cNvSpPr/>
      </dsp:nvSpPr>
      <dsp:spPr>
        <a:xfrm>
          <a:off x="3296260" y="2372"/>
          <a:ext cx="1637079" cy="163707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Government</a:t>
          </a:r>
        </a:p>
        <a:p>
          <a:pPr marL="0" lvl="0" indent="0" algn="ctr" defTabSz="622300">
            <a:lnSpc>
              <a:spcPct val="90000"/>
            </a:lnSpc>
            <a:spcBef>
              <a:spcPct val="0"/>
            </a:spcBef>
            <a:spcAft>
              <a:spcPct val="35000"/>
            </a:spcAft>
            <a:buNone/>
          </a:pPr>
          <a:r>
            <a:rPr lang="en-US" sz="1400" kern="1200" dirty="0"/>
            <a:t>Policy</a:t>
          </a:r>
        </a:p>
      </dsp:txBody>
      <dsp:txXfrm>
        <a:off x="3536005" y="242117"/>
        <a:ext cx="1157589" cy="1157589"/>
      </dsp:txXfrm>
    </dsp:sp>
    <dsp:sp modelId="{2069CBE1-427A-4193-9790-94D9E68222A9}">
      <dsp:nvSpPr>
        <dsp:cNvPr id="0" name=""/>
        <dsp:cNvSpPr/>
      </dsp:nvSpPr>
      <dsp:spPr>
        <a:xfrm>
          <a:off x="5444492" y="3723220"/>
          <a:ext cx="1637079" cy="1637079"/>
        </a:xfrm>
        <a:prstGeom prst="ellipse">
          <a:avLst/>
        </a:prstGeom>
        <a:solidFill>
          <a:schemeClr val="accent3">
            <a:hueOff val="-7022737"/>
            <a:satOff val="10960"/>
            <a:lumOff val="-4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Community</a:t>
          </a:r>
        </a:p>
        <a:p>
          <a:pPr marL="0" lvl="0" indent="0" algn="ctr" defTabSz="622300">
            <a:lnSpc>
              <a:spcPct val="90000"/>
            </a:lnSpc>
            <a:spcBef>
              <a:spcPct val="0"/>
            </a:spcBef>
            <a:spcAft>
              <a:spcPct val="35000"/>
            </a:spcAft>
            <a:buNone/>
          </a:pPr>
          <a:r>
            <a:rPr lang="en-US" sz="1400" kern="1200" dirty="0"/>
            <a:t>Economic Development</a:t>
          </a:r>
        </a:p>
      </dsp:txBody>
      <dsp:txXfrm>
        <a:off x="5684237" y="3962965"/>
        <a:ext cx="1157589" cy="1157589"/>
      </dsp:txXfrm>
    </dsp:sp>
    <dsp:sp modelId="{6CE807F7-15A5-42D9-BF37-EF61FCBCE498}">
      <dsp:nvSpPr>
        <dsp:cNvPr id="0" name=""/>
        <dsp:cNvSpPr/>
      </dsp:nvSpPr>
      <dsp:spPr>
        <a:xfrm>
          <a:off x="1148027" y="3723220"/>
          <a:ext cx="1637079" cy="1637079"/>
        </a:xfrm>
        <a:prstGeom prst="ellipse">
          <a:avLst/>
        </a:prstGeom>
        <a:solidFill>
          <a:schemeClr val="accent3">
            <a:hueOff val="-14045474"/>
            <a:satOff val="21919"/>
            <a:lumOff val="-8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Industry</a:t>
          </a:r>
        </a:p>
        <a:p>
          <a:pPr marL="0" lvl="0" indent="0" algn="ctr" defTabSz="622300">
            <a:lnSpc>
              <a:spcPct val="90000"/>
            </a:lnSpc>
            <a:spcBef>
              <a:spcPct val="0"/>
            </a:spcBef>
            <a:spcAft>
              <a:spcPct val="35000"/>
            </a:spcAft>
            <a:buNone/>
          </a:pPr>
          <a:r>
            <a:rPr lang="en-US" sz="1400" kern="1200" dirty="0"/>
            <a:t>Corporate Social responsibility</a:t>
          </a:r>
        </a:p>
      </dsp:txBody>
      <dsp:txXfrm>
        <a:off x="1387772" y="3962965"/>
        <a:ext cx="1157589" cy="115758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60938223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l">
              <a:lnSpc>
                <a:spcPct val="115000"/>
              </a:lnSpc>
              <a:spcBef>
                <a:spcPts val="0"/>
              </a:spcBef>
              <a:buClr>
                <a:schemeClr val="dk2"/>
              </a:buClr>
              <a:buSzPct val="91666"/>
              <a:buFont typeface="Arial"/>
              <a:buNone/>
            </a:pPr>
            <a:r>
              <a:rPr lang="en-US" sz="1100" dirty="0">
                <a:solidFill>
                  <a:schemeClr val="tx1"/>
                </a:solidFill>
                <a:latin typeface="+mn-lt"/>
                <a:ea typeface="+mn-ea"/>
                <a:cs typeface="+mn-cs"/>
                <a:sym typeface="Calibri"/>
              </a:rPr>
              <a:t>AASHE</a:t>
            </a:r>
            <a:r>
              <a:rPr lang="en-US" sz="1100" baseline="0" dirty="0">
                <a:solidFill>
                  <a:schemeClr val="tx1"/>
                </a:solidFill>
                <a:latin typeface="+mn-lt"/>
                <a:ea typeface="+mn-ea"/>
                <a:cs typeface="+mn-cs"/>
                <a:sym typeface="Calibri"/>
              </a:rPr>
              <a:t> is creating a platform to help institutions lead large-scale renewable projects </a:t>
            </a:r>
            <a:endParaRPr lang="en-US" sz="1200"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342465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1589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50655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39083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t>So,</a:t>
            </a:r>
            <a:r>
              <a:rPr lang="en-US" baseline="0" dirty="0"/>
              <a:t> I want to start at the 30,000 foot level. I work within the higher education space, primarily in the US, and that includes about 4000 colleges &amp; universities. It also translates to more than 17million students. The impact that sustainability in higher education can have is tremendous. Not only is it important to have institutions operating sustainably but equally as important is incorporating sustainability into the curriculum. We want to make sure that every students, no matter their coursework or career path, once they graduate, has the knowledge, tools and skills they need to understand sustainability and implement sustainable solutions. We’re talking about the future leaders of all companies, organizations and governments so the potential for higher education to be a driving force to a sustainable society is huge. </a:t>
            </a:r>
            <a:endParaRPr dirty="0"/>
          </a:p>
        </p:txBody>
      </p:sp>
    </p:spTree>
    <p:extLst>
      <p:ext uri="{BB962C8B-B14F-4D97-AF65-F5344CB8AC3E}">
        <p14:creationId xmlns:p14="http://schemas.microsoft.com/office/powerpoint/2010/main" val="911016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740803"/>
            <a:ext cx="2808000"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2" name="Shape 32"/>
          <p:cNvSpPr txBox="1">
            <a:spLocks noGrp="1"/>
          </p:cNvSpPr>
          <p:nvPr>
            <p:ph type="body" idx="1"/>
          </p:nvPr>
        </p:nvSpPr>
        <p:spPr>
          <a:xfrm>
            <a:off x="311700" y="1852803"/>
            <a:ext cx="2808000" cy="42393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sldNum" idx="12"/>
          </p:nvPr>
        </p:nvSpPr>
        <p:spPr>
          <a:xfrm>
            <a:off x="8497999" y="6251679"/>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636800" y="107603"/>
            <a:ext cx="4426500" cy="66429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cxnSp>
        <p:nvCxnSpPr>
          <p:cNvPr id="39" name="Shape 39"/>
          <p:cNvCxnSpPr/>
          <p:nvPr/>
        </p:nvCxnSpPr>
        <p:spPr>
          <a:xfrm>
            <a:off x="5029675" y="5994000"/>
            <a:ext cx="468300" cy="0"/>
          </a:xfrm>
          <a:prstGeom prst="straightConnector1">
            <a:avLst/>
          </a:prstGeom>
          <a:noFill/>
          <a:ln w="19050" cap="flat" cmpd="sng">
            <a:solidFill>
              <a:schemeClr val="lt1"/>
            </a:solidFill>
            <a:prstDash val="solid"/>
            <a:round/>
            <a:headEnd type="none" w="med" len="med"/>
            <a:tailEnd type="none" w="med" len="med"/>
          </a:ln>
        </p:spPr>
      </p:cxnSp>
      <p:sp>
        <p:nvSpPr>
          <p:cNvPr id="40" name="Shape 40"/>
          <p:cNvSpPr txBox="1">
            <a:spLocks noGrp="1"/>
          </p:cNvSpPr>
          <p:nvPr>
            <p:ph type="title"/>
          </p:nvPr>
        </p:nvSpPr>
        <p:spPr>
          <a:xfrm>
            <a:off x="265500" y="1575600"/>
            <a:ext cx="4045200" cy="20448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1" name="Shape 41"/>
          <p:cNvSpPr txBox="1">
            <a:spLocks noGrp="1"/>
          </p:cNvSpPr>
          <p:nvPr>
            <p:ph type="subTitle" idx="1"/>
          </p:nvPr>
        </p:nvSpPr>
        <p:spPr>
          <a:xfrm>
            <a:off x="265500" y="3692001"/>
            <a:ext cx="4045200" cy="17940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965603"/>
            <a:ext cx="3837000" cy="49269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3" name="Shape 43"/>
          <p:cNvSpPr txBox="1">
            <a:spLocks noGrp="1"/>
          </p:cNvSpPr>
          <p:nvPr>
            <p:ph type="sldNum" idx="12"/>
          </p:nvPr>
        </p:nvSpPr>
        <p:spPr>
          <a:xfrm>
            <a:off x="8497999" y="6251679"/>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p:nvPr/>
        </p:nvSpPr>
        <p:spPr>
          <a:xfrm>
            <a:off x="80700" y="3534803"/>
            <a:ext cx="8982600" cy="3215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49" name="Shape 49"/>
          <p:cNvSpPr txBox="1">
            <a:spLocks noGrp="1"/>
          </p:cNvSpPr>
          <p:nvPr>
            <p:ph type="title"/>
          </p:nvPr>
        </p:nvSpPr>
        <p:spPr>
          <a:xfrm>
            <a:off x="311700" y="990669"/>
            <a:ext cx="8520600" cy="2675099"/>
          </a:xfrm>
          <a:prstGeom prst="rect">
            <a:avLst/>
          </a:prstGeom>
        </p:spPr>
        <p:txBody>
          <a:bodyPr lIns="91425" tIns="91425" rIns="91425" bIns="91425" anchor="b" anchorCtr="0"/>
          <a:lstStyle>
            <a:lvl1pPr lvl="0" algn="ctr">
              <a:spcBef>
                <a:spcPts val="0"/>
              </a:spcBef>
              <a:buSzPct val="100000"/>
              <a:buFont typeface="Source Sans Pro"/>
              <a:defRPr sz="12000">
                <a:latin typeface="Source Sans Pro"/>
                <a:ea typeface="Source Sans Pro"/>
                <a:cs typeface="Source Sans Pro"/>
                <a:sym typeface="Source Sans Pro"/>
              </a:defRPr>
            </a:lvl1pPr>
            <a:lvl2pPr lvl="1" algn="ctr">
              <a:spcBef>
                <a:spcPts val="0"/>
              </a:spcBef>
              <a:buSzPct val="100000"/>
              <a:buFont typeface="Source Sans Pro"/>
              <a:defRPr sz="12000">
                <a:latin typeface="Source Sans Pro"/>
                <a:ea typeface="Source Sans Pro"/>
                <a:cs typeface="Source Sans Pro"/>
                <a:sym typeface="Source Sans Pro"/>
              </a:defRPr>
            </a:lvl2pPr>
            <a:lvl3pPr lvl="2" algn="ctr">
              <a:spcBef>
                <a:spcPts val="0"/>
              </a:spcBef>
              <a:buSzPct val="100000"/>
              <a:buFont typeface="Source Sans Pro"/>
              <a:defRPr sz="12000">
                <a:latin typeface="Source Sans Pro"/>
                <a:ea typeface="Source Sans Pro"/>
                <a:cs typeface="Source Sans Pro"/>
                <a:sym typeface="Source Sans Pro"/>
              </a:defRPr>
            </a:lvl3pPr>
            <a:lvl4pPr lvl="3" algn="ctr">
              <a:spcBef>
                <a:spcPts val="0"/>
              </a:spcBef>
              <a:buSzPct val="100000"/>
              <a:buFont typeface="Source Sans Pro"/>
              <a:defRPr sz="12000">
                <a:latin typeface="Source Sans Pro"/>
                <a:ea typeface="Source Sans Pro"/>
                <a:cs typeface="Source Sans Pro"/>
                <a:sym typeface="Source Sans Pro"/>
              </a:defRPr>
            </a:lvl4pPr>
            <a:lvl5pPr lvl="4" algn="ctr">
              <a:spcBef>
                <a:spcPts val="0"/>
              </a:spcBef>
              <a:buSzPct val="100000"/>
              <a:buFont typeface="Source Sans Pro"/>
              <a:defRPr sz="12000">
                <a:latin typeface="Source Sans Pro"/>
                <a:ea typeface="Source Sans Pro"/>
                <a:cs typeface="Source Sans Pro"/>
                <a:sym typeface="Source Sans Pro"/>
              </a:defRPr>
            </a:lvl5pPr>
            <a:lvl6pPr lvl="5" algn="ctr">
              <a:spcBef>
                <a:spcPts val="0"/>
              </a:spcBef>
              <a:buSzPct val="100000"/>
              <a:buFont typeface="Source Sans Pro"/>
              <a:defRPr sz="12000">
                <a:latin typeface="Source Sans Pro"/>
                <a:ea typeface="Source Sans Pro"/>
                <a:cs typeface="Source Sans Pro"/>
                <a:sym typeface="Source Sans Pro"/>
              </a:defRPr>
            </a:lvl6pPr>
            <a:lvl7pPr lvl="6" algn="ctr">
              <a:spcBef>
                <a:spcPts val="0"/>
              </a:spcBef>
              <a:buSzPct val="100000"/>
              <a:buFont typeface="Source Sans Pro"/>
              <a:defRPr sz="12000">
                <a:latin typeface="Source Sans Pro"/>
                <a:ea typeface="Source Sans Pro"/>
                <a:cs typeface="Source Sans Pro"/>
                <a:sym typeface="Source Sans Pro"/>
              </a:defRPr>
            </a:lvl7pPr>
            <a:lvl8pPr lvl="7" algn="ctr">
              <a:spcBef>
                <a:spcPts val="0"/>
              </a:spcBef>
              <a:buSzPct val="100000"/>
              <a:buFont typeface="Source Sans Pro"/>
              <a:defRPr sz="12000">
                <a:latin typeface="Source Sans Pro"/>
                <a:ea typeface="Source Sans Pro"/>
                <a:cs typeface="Source Sans Pro"/>
                <a:sym typeface="Source Sans Pro"/>
              </a:defRPr>
            </a:lvl8pPr>
            <a:lvl9pPr lvl="8" algn="ctr">
              <a:spcBef>
                <a:spcPts val="0"/>
              </a:spcBef>
              <a:buSzPct val="100000"/>
              <a:buFont typeface="Source Sans Pro"/>
              <a:defRPr sz="12000">
                <a:latin typeface="Source Sans Pro"/>
                <a:ea typeface="Source Sans Pro"/>
                <a:cs typeface="Source Sans Pro"/>
                <a:sym typeface="Source Sans Pro"/>
              </a:defRPr>
            </a:lvl9pPr>
          </a:lstStyle>
          <a:p>
            <a:endParaRPr/>
          </a:p>
        </p:txBody>
      </p:sp>
      <p:sp>
        <p:nvSpPr>
          <p:cNvPr id="50" name="Shape 50"/>
          <p:cNvSpPr txBox="1">
            <a:spLocks noGrp="1"/>
          </p:cNvSpPr>
          <p:nvPr>
            <p:ph type="body" idx="1"/>
          </p:nvPr>
        </p:nvSpPr>
        <p:spPr>
          <a:xfrm>
            <a:off x="311700" y="3793575"/>
            <a:ext cx="8520600" cy="17343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97999" y="6251679"/>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6" name="Shape 56"/>
          <p:cNvSpPr txBox="1">
            <a:spLocks noGrp="1"/>
          </p:cNvSpPr>
          <p:nvPr>
            <p:ph type="body" idx="1"/>
          </p:nvPr>
        </p:nvSpPr>
        <p:spPr>
          <a:xfrm>
            <a:off x="457200" y="1600203"/>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457200" y="6356351"/>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124200" y="6356351"/>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6553200" y="6356351"/>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2" name="Shape 62"/>
          <p:cNvSpPr txBox="1">
            <a:spLocks noGrp="1"/>
          </p:cNvSpPr>
          <p:nvPr>
            <p:ph type="body" idx="1"/>
          </p:nvPr>
        </p:nvSpPr>
        <p:spPr>
          <a:xfrm>
            <a:off x="457200" y="1600203"/>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2"/>
          </p:nvPr>
        </p:nvSpPr>
        <p:spPr>
          <a:xfrm>
            <a:off x="4648200" y="1600203"/>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1"/>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1"/>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1"/>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ustom layout 1">
    <p:bg>
      <p:bgPr>
        <a:solidFill>
          <a:srgbClr val="FFFFFF"/>
        </a:solidFill>
        <a:effectLst/>
      </p:bgPr>
    </p:bg>
    <p:spTree>
      <p:nvGrpSpPr>
        <p:cNvPr id="1" name="Shape 67"/>
        <p:cNvGrpSpPr/>
        <p:nvPr/>
      </p:nvGrpSpPr>
      <p:grpSpPr>
        <a:xfrm>
          <a:off x="0" y="0"/>
          <a:ext cx="0" cy="0"/>
          <a:chOff x="0" y="0"/>
          <a:chExt cx="0" cy="0"/>
        </a:xfrm>
      </p:grpSpPr>
      <p:sp>
        <p:nvSpPr>
          <p:cNvPr id="68" name="Shape 68"/>
          <p:cNvSpPr/>
          <p:nvPr/>
        </p:nvSpPr>
        <p:spPr>
          <a:xfrm>
            <a:off x="0" y="0"/>
            <a:ext cx="9144000" cy="6858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69" name="Shape 69"/>
          <p:cNvSpPr txBox="1">
            <a:spLocks noGrp="1"/>
          </p:cNvSpPr>
          <p:nvPr>
            <p:ph type="title"/>
          </p:nvPr>
        </p:nvSpPr>
        <p:spPr>
          <a:xfrm>
            <a:off x="291875" y="542533"/>
            <a:ext cx="4813500" cy="1851600"/>
          </a:xfrm>
          <a:prstGeom prst="rect">
            <a:avLst/>
          </a:prstGeom>
          <a:noFill/>
          <a:ln>
            <a:noFill/>
          </a:ln>
        </p:spPr>
        <p:txBody>
          <a:bodyPr lIns="91425" tIns="91425" rIns="91425" bIns="91425" anchor="b" anchorCtr="0"/>
          <a:lstStyle>
            <a:lvl1pPr lvl="0" algn="l">
              <a:lnSpc>
                <a:spcPct val="100000"/>
              </a:lnSpc>
              <a:spcBef>
                <a:spcPts val="0"/>
              </a:spcBef>
              <a:spcAft>
                <a:spcPts val="0"/>
              </a:spcAft>
              <a:buClr>
                <a:schemeClr val="dk1"/>
              </a:buClr>
              <a:buSzPct val="100000"/>
              <a:buNone/>
              <a:defRPr sz="3000" b="0">
                <a:solidFill>
                  <a:schemeClr val="dk1"/>
                </a:solidFill>
                <a:latin typeface="Calibri"/>
                <a:ea typeface="Calibri"/>
                <a:cs typeface="Calibri"/>
                <a:sym typeface="Calibri"/>
              </a:defRPr>
            </a:lvl1pPr>
            <a:lvl2pPr lvl="1" algn="l">
              <a:lnSpc>
                <a:spcPct val="100000"/>
              </a:lnSpc>
              <a:spcBef>
                <a:spcPts val="0"/>
              </a:spcBef>
              <a:spcAft>
                <a:spcPts val="0"/>
              </a:spcAft>
              <a:buClr>
                <a:schemeClr val="dk1"/>
              </a:buClr>
              <a:buSzPct val="100000"/>
              <a:buNone/>
              <a:defRPr sz="3000">
                <a:solidFill>
                  <a:schemeClr val="dk1"/>
                </a:solidFill>
              </a:defRPr>
            </a:lvl2pPr>
            <a:lvl3pPr lvl="2" algn="l">
              <a:lnSpc>
                <a:spcPct val="100000"/>
              </a:lnSpc>
              <a:spcBef>
                <a:spcPts val="0"/>
              </a:spcBef>
              <a:spcAft>
                <a:spcPts val="0"/>
              </a:spcAft>
              <a:buClr>
                <a:schemeClr val="dk1"/>
              </a:buClr>
              <a:buSzPct val="100000"/>
              <a:buNone/>
              <a:defRPr sz="3000">
                <a:solidFill>
                  <a:schemeClr val="dk1"/>
                </a:solidFill>
              </a:defRPr>
            </a:lvl3pPr>
            <a:lvl4pPr lvl="3" algn="l">
              <a:lnSpc>
                <a:spcPct val="100000"/>
              </a:lnSpc>
              <a:spcBef>
                <a:spcPts val="0"/>
              </a:spcBef>
              <a:spcAft>
                <a:spcPts val="0"/>
              </a:spcAft>
              <a:buClr>
                <a:schemeClr val="dk1"/>
              </a:buClr>
              <a:buSzPct val="100000"/>
              <a:buNone/>
              <a:defRPr sz="3000">
                <a:solidFill>
                  <a:schemeClr val="dk1"/>
                </a:solidFill>
              </a:defRPr>
            </a:lvl4pPr>
            <a:lvl5pPr lvl="4" algn="l">
              <a:lnSpc>
                <a:spcPct val="100000"/>
              </a:lnSpc>
              <a:spcBef>
                <a:spcPts val="0"/>
              </a:spcBef>
              <a:spcAft>
                <a:spcPts val="0"/>
              </a:spcAft>
              <a:buClr>
                <a:schemeClr val="dk1"/>
              </a:buClr>
              <a:buSzPct val="100000"/>
              <a:buNone/>
              <a:defRPr sz="3000">
                <a:solidFill>
                  <a:schemeClr val="dk1"/>
                </a:solidFill>
              </a:defRPr>
            </a:lvl5pPr>
            <a:lvl6pPr lvl="5" algn="l">
              <a:lnSpc>
                <a:spcPct val="100000"/>
              </a:lnSpc>
              <a:spcBef>
                <a:spcPts val="0"/>
              </a:spcBef>
              <a:spcAft>
                <a:spcPts val="0"/>
              </a:spcAft>
              <a:buClr>
                <a:schemeClr val="dk1"/>
              </a:buClr>
              <a:buSzPct val="100000"/>
              <a:buNone/>
              <a:defRPr sz="3000">
                <a:solidFill>
                  <a:schemeClr val="dk1"/>
                </a:solidFill>
              </a:defRPr>
            </a:lvl6pPr>
            <a:lvl7pPr lvl="6" algn="l">
              <a:lnSpc>
                <a:spcPct val="100000"/>
              </a:lnSpc>
              <a:spcBef>
                <a:spcPts val="0"/>
              </a:spcBef>
              <a:spcAft>
                <a:spcPts val="0"/>
              </a:spcAft>
              <a:buClr>
                <a:schemeClr val="dk1"/>
              </a:buClr>
              <a:buSzPct val="100000"/>
              <a:buNone/>
              <a:defRPr sz="3000">
                <a:solidFill>
                  <a:schemeClr val="dk1"/>
                </a:solidFill>
              </a:defRPr>
            </a:lvl7pPr>
            <a:lvl8pPr lvl="7" algn="l">
              <a:lnSpc>
                <a:spcPct val="100000"/>
              </a:lnSpc>
              <a:spcBef>
                <a:spcPts val="0"/>
              </a:spcBef>
              <a:spcAft>
                <a:spcPts val="0"/>
              </a:spcAft>
              <a:buClr>
                <a:schemeClr val="dk1"/>
              </a:buClr>
              <a:buSzPct val="100000"/>
              <a:buNone/>
              <a:defRPr sz="3000">
                <a:solidFill>
                  <a:schemeClr val="dk1"/>
                </a:solidFill>
              </a:defRPr>
            </a:lvl8pPr>
            <a:lvl9pPr lvl="8" algn="l">
              <a:lnSpc>
                <a:spcPct val="100000"/>
              </a:lnSpc>
              <a:spcBef>
                <a:spcPts val="0"/>
              </a:spcBef>
              <a:spcAft>
                <a:spcPts val="0"/>
              </a:spcAft>
              <a:buClr>
                <a:schemeClr val="dk1"/>
              </a:buClr>
              <a:buSzPct val="100000"/>
              <a:buNone/>
              <a:defRPr sz="3000">
                <a:solidFill>
                  <a:schemeClr val="dk1"/>
                </a:solidFill>
              </a:defRPr>
            </a:lvl9pPr>
          </a:lstStyle>
          <a:p>
            <a:endParaRPr/>
          </a:p>
        </p:txBody>
      </p:sp>
      <p:sp>
        <p:nvSpPr>
          <p:cNvPr id="70" name="Shape 70"/>
          <p:cNvSpPr txBox="1">
            <a:spLocks noGrp="1"/>
          </p:cNvSpPr>
          <p:nvPr>
            <p:ph type="body" idx="1"/>
          </p:nvPr>
        </p:nvSpPr>
        <p:spPr>
          <a:xfrm>
            <a:off x="291975" y="2473271"/>
            <a:ext cx="4813500" cy="3435900"/>
          </a:xfrm>
          <a:prstGeom prst="rect">
            <a:avLst/>
          </a:prstGeom>
          <a:noFill/>
          <a:ln>
            <a:noFill/>
          </a:ln>
        </p:spPr>
        <p:txBody>
          <a:bodyPr lIns="91425" tIns="91425" rIns="91425" bIns="91425" anchor="t" anchorCtr="0"/>
          <a:lstStyle>
            <a:lvl1pPr marL="342900" lvl="0" indent="-139700" algn="l">
              <a:lnSpc>
                <a:spcPct val="115000"/>
              </a:lnSpc>
              <a:spcBef>
                <a:spcPts val="0"/>
              </a:spcBef>
              <a:spcAft>
                <a:spcPts val="1600"/>
              </a:spcAft>
              <a:buClr>
                <a:schemeClr val="dk2"/>
              </a:buClr>
              <a:buSzPct val="100000"/>
              <a:defRPr sz="1600">
                <a:solidFill>
                  <a:schemeClr val="dk2"/>
                </a:solidFill>
                <a:latin typeface="Calibri"/>
                <a:ea typeface="Calibri"/>
                <a:cs typeface="Calibri"/>
                <a:sym typeface="Calibri"/>
              </a:defRPr>
            </a:lvl1pPr>
            <a:lvl2pPr marL="742950" lvl="1" indent="-107950" algn="l">
              <a:lnSpc>
                <a:spcPct val="115000"/>
              </a:lnSpc>
              <a:spcBef>
                <a:spcPts val="0"/>
              </a:spcBef>
              <a:spcAft>
                <a:spcPts val="1600"/>
              </a:spcAft>
              <a:buClr>
                <a:schemeClr val="dk2"/>
              </a:buClr>
              <a:defRPr sz="1400">
                <a:solidFill>
                  <a:schemeClr val="dk2"/>
                </a:solidFill>
                <a:latin typeface="Calibri"/>
                <a:ea typeface="Calibri"/>
                <a:cs typeface="Calibri"/>
                <a:sym typeface="Calibri"/>
              </a:defRPr>
            </a:lvl2pPr>
            <a:lvl3pPr marL="1143000" lvl="2" indent="-76200" algn="l">
              <a:lnSpc>
                <a:spcPct val="115000"/>
              </a:lnSpc>
              <a:spcBef>
                <a:spcPts val="0"/>
              </a:spcBef>
              <a:spcAft>
                <a:spcPts val="1600"/>
              </a:spcAft>
              <a:buClr>
                <a:schemeClr val="dk2"/>
              </a:buClr>
              <a:defRPr sz="1400">
                <a:solidFill>
                  <a:schemeClr val="dk2"/>
                </a:solidFill>
                <a:latin typeface="Calibri"/>
                <a:ea typeface="Calibri"/>
                <a:cs typeface="Calibri"/>
                <a:sym typeface="Calibri"/>
              </a:defRPr>
            </a:lvl3pPr>
            <a:lvl4pPr marL="1600200" lvl="3" indent="-101600" algn="l">
              <a:lnSpc>
                <a:spcPct val="115000"/>
              </a:lnSpc>
              <a:spcBef>
                <a:spcPts val="0"/>
              </a:spcBef>
              <a:spcAft>
                <a:spcPts val="1600"/>
              </a:spcAft>
              <a:buClr>
                <a:schemeClr val="dk2"/>
              </a:buClr>
              <a:defRPr sz="1400">
                <a:solidFill>
                  <a:schemeClr val="dk2"/>
                </a:solidFill>
                <a:latin typeface="Calibri"/>
                <a:ea typeface="Calibri"/>
                <a:cs typeface="Calibri"/>
                <a:sym typeface="Calibri"/>
              </a:defRPr>
            </a:lvl4pPr>
            <a:lvl5pPr marL="2057400" lvl="4" indent="-101600" algn="l">
              <a:lnSpc>
                <a:spcPct val="115000"/>
              </a:lnSpc>
              <a:spcBef>
                <a:spcPts val="0"/>
              </a:spcBef>
              <a:spcAft>
                <a:spcPts val="1600"/>
              </a:spcAft>
              <a:buClr>
                <a:schemeClr val="dk2"/>
              </a:buClr>
              <a:defRPr sz="1400">
                <a:solidFill>
                  <a:schemeClr val="dk2"/>
                </a:solidFill>
                <a:latin typeface="Calibri"/>
                <a:ea typeface="Calibri"/>
                <a:cs typeface="Calibri"/>
                <a:sym typeface="Calibri"/>
              </a:defRPr>
            </a:lvl5pPr>
            <a:lvl6pPr marL="2514600" lvl="5" indent="-101600" algn="l">
              <a:lnSpc>
                <a:spcPct val="115000"/>
              </a:lnSpc>
              <a:spcBef>
                <a:spcPts val="0"/>
              </a:spcBef>
              <a:spcAft>
                <a:spcPts val="1600"/>
              </a:spcAft>
              <a:buClr>
                <a:schemeClr val="dk2"/>
              </a:buClr>
              <a:defRPr sz="1400">
                <a:solidFill>
                  <a:schemeClr val="dk2"/>
                </a:solidFill>
                <a:latin typeface="Calibri"/>
                <a:ea typeface="Calibri"/>
                <a:cs typeface="Calibri"/>
                <a:sym typeface="Calibri"/>
              </a:defRPr>
            </a:lvl6pPr>
            <a:lvl7pPr marL="2971800" lvl="6" indent="-101600" algn="l">
              <a:lnSpc>
                <a:spcPct val="115000"/>
              </a:lnSpc>
              <a:spcBef>
                <a:spcPts val="0"/>
              </a:spcBef>
              <a:spcAft>
                <a:spcPts val="1600"/>
              </a:spcAft>
              <a:buClr>
                <a:schemeClr val="dk2"/>
              </a:buClr>
              <a:defRPr sz="1400">
                <a:solidFill>
                  <a:schemeClr val="dk2"/>
                </a:solidFill>
                <a:latin typeface="Calibri"/>
                <a:ea typeface="Calibri"/>
                <a:cs typeface="Calibri"/>
                <a:sym typeface="Calibri"/>
              </a:defRPr>
            </a:lvl7pPr>
            <a:lvl8pPr marL="3429000" lvl="7" indent="-101600" algn="l">
              <a:lnSpc>
                <a:spcPct val="115000"/>
              </a:lnSpc>
              <a:spcBef>
                <a:spcPts val="0"/>
              </a:spcBef>
              <a:spcAft>
                <a:spcPts val="1600"/>
              </a:spcAft>
              <a:buClr>
                <a:schemeClr val="dk2"/>
              </a:buClr>
              <a:defRPr sz="1400">
                <a:solidFill>
                  <a:schemeClr val="dk2"/>
                </a:solidFill>
                <a:latin typeface="Calibri"/>
                <a:ea typeface="Calibri"/>
                <a:cs typeface="Calibri"/>
                <a:sym typeface="Calibri"/>
              </a:defRPr>
            </a:lvl8pPr>
            <a:lvl9pPr marL="3886200" lvl="8" indent="-101600" algn="l">
              <a:lnSpc>
                <a:spcPct val="115000"/>
              </a:lnSpc>
              <a:spcBef>
                <a:spcPts val="0"/>
              </a:spcBef>
              <a:spcAft>
                <a:spcPts val="1600"/>
              </a:spcAft>
              <a:buClr>
                <a:schemeClr val="dk2"/>
              </a:buClr>
              <a:defRPr sz="1400">
                <a:solidFill>
                  <a:schemeClr val="dk2"/>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472457" y="6217623"/>
            <a:ext cx="548700" cy="5247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US" sz="1000">
                <a:solidFill>
                  <a:schemeClr val="dk2"/>
                </a:solidFill>
              </a:rPr>
              <a:t>‹#›</a:t>
            </a:fld>
            <a:endParaRPr lang="en-US" sz="1000">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2"/>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701803"/>
            <a:ext cx="5604000" cy="54543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6" name="Shape 36"/>
          <p:cNvSpPr txBox="1">
            <a:spLocks noGrp="1"/>
          </p:cNvSpPr>
          <p:nvPr>
            <p:ph type="sldNum" idx="12"/>
          </p:nvPr>
        </p:nvSpPr>
        <p:spPr>
          <a:xfrm>
            <a:off x="8497999" y="6251679"/>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extLst>
      <p:ext uri="{BB962C8B-B14F-4D97-AF65-F5344CB8AC3E}">
        <p14:creationId xmlns:p14="http://schemas.microsoft.com/office/powerpoint/2010/main" val="343195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593367"/>
            <a:ext cx="8520600" cy="831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497999" y="6251679"/>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extLst>
      <p:ext uri="{BB962C8B-B14F-4D97-AF65-F5344CB8AC3E}">
        <p14:creationId xmlns:p14="http://schemas.microsoft.com/office/powerpoint/2010/main" val="306034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8"/>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a:xfrm>
            <a:off x="457200" y="6356352"/>
            <a:ext cx="2133600" cy="365125"/>
          </a:xfrm>
          <a:prstGeom prst="rect">
            <a:avLst/>
          </a:prstGeom>
        </p:spPr>
        <p:txBody>
          <a:bodyPr/>
          <a:lstStyle/>
          <a:p>
            <a:fld id="{D8E9757C-311F-E04A-AC7A-C8C0BC84F7B0}" type="datetimeFigureOut">
              <a:t>11/2/2018</a:t>
            </a:fld>
            <a:endParaRPr lang="es-ES"/>
          </a:p>
        </p:txBody>
      </p:sp>
      <p:sp>
        <p:nvSpPr>
          <p:cNvPr id="5" name="Marcador de pie de página 4"/>
          <p:cNvSpPr>
            <a:spLocks noGrp="1"/>
          </p:cNvSpPr>
          <p:nvPr>
            <p:ph type="ftr" sz="quarter" idx="11"/>
          </p:nvPr>
        </p:nvSpPr>
        <p:spPr>
          <a:xfrm>
            <a:off x="3124200" y="6356352"/>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p:txBody>
          <a:bodyPr/>
          <a:lstStyle/>
          <a:p>
            <a:fld id="{AE99F3B3-C236-1D46-8BA2-380CFBD1E5AF}" type="slidenum">
              <a:t>‹#›</a:t>
            </a:fld>
            <a:endParaRPr lang="es-ES"/>
          </a:p>
        </p:txBody>
      </p:sp>
    </p:spTree>
    <p:extLst>
      <p:ext uri="{BB962C8B-B14F-4D97-AF65-F5344CB8AC3E}">
        <p14:creationId xmlns:p14="http://schemas.microsoft.com/office/powerpoint/2010/main" val="4129807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831300"/>
          </a:xfrm>
          <a:prstGeom prst="rect">
            <a:avLst/>
          </a:prstGeom>
          <a:noFill/>
          <a:ln>
            <a:noFill/>
          </a:ln>
        </p:spPr>
        <p:txBody>
          <a:bodyPr lIns="91425" tIns="91425" rIns="91425" bIns="91425" anchor="t" anchorCtr="0"/>
          <a:lstStyle>
            <a:lvl1pPr lv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Source Sans Pro"/>
              <a:defRPr sz="1800">
                <a:solidFill>
                  <a:schemeClr val="lt2"/>
                </a:solidFill>
                <a:latin typeface="Source Sans Pro"/>
                <a:ea typeface="Source Sans Pro"/>
                <a:cs typeface="Source Sans Pro"/>
                <a:sym typeface="Source Sans Pro"/>
              </a:defRPr>
            </a:lvl1pPr>
            <a:lvl2pPr lvl="1">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2pPr>
            <a:lvl3pPr lvl="2">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3pPr>
            <a:lvl4pPr lvl="3">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4pPr>
            <a:lvl5pPr lvl="4">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5pPr>
            <a:lvl6pPr lvl="5">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6pPr>
            <a:lvl7pPr lvl="6">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7pPr>
            <a:lvl8pPr lvl="7">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8pPr>
            <a:lvl9pPr lvl="8">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9pPr>
          </a:lstStyle>
          <a:p>
            <a:endParaRPr/>
          </a:p>
        </p:txBody>
      </p:sp>
      <p:sp>
        <p:nvSpPr>
          <p:cNvPr id="8" name="Shape 8"/>
          <p:cNvSpPr txBox="1">
            <a:spLocks noGrp="1"/>
          </p:cNvSpPr>
          <p:nvPr>
            <p:ph type="sldNum" idx="12"/>
          </p:nvPr>
        </p:nvSpPr>
        <p:spPr>
          <a:xfrm>
            <a:off x="8497999" y="6251679"/>
            <a:ext cx="548700" cy="5247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US" sz="1000">
                <a:solidFill>
                  <a:schemeClr val="lt2"/>
                </a:solidFill>
                <a:latin typeface="Source Sans Pro"/>
                <a:ea typeface="Source Sans Pro"/>
                <a:cs typeface="Source Sans Pro"/>
                <a:sym typeface="Source Sans Pro"/>
              </a:rPr>
              <a:t>‹#›</a:t>
            </a:fld>
            <a:endParaRPr lang="en-US" sz="1000">
              <a:solidFill>
                <a:schemeClr val="lt2"/>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 id="2147483657" r:id="rId3"/>
    <p:sldLayoutId id="2147483659" r:id="rId4"/>
    <p:sldLayoutId id="2147483660" r:id="rId5"/>
    <p:sldLayoutId id="2147483661" r:id="rId6"/>
    <p:sldLayoutId id="2147483666"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9286875" y="396875"/>
            <a:ext cx="184666" cy="369332"/>
          </a:xfrm>
          <a:prstGeom prst="rect">
            <a:avLst/>
          </a:prstGeom>
          <a:noFill/>
        </p:spPr>
        <p:txBody>
          <a:bodyPr wrap="none" rtlCol="0">
            <a:spAutoFit/>
          </a:bodyPr>
          <a:lstStyle/>
          <a:p>
            <a:r>
              <a:rPr lang="es-ES"/>
              <a:t> </a:t>
            </a:r>
          </a:p>
        </p:txBody>
      </p:sp>
      <p:grpSp>
        <p:nvGrpSpPr>
          <p:cNvPr id="3" name="Agrupar 2"/>
          <p:cNvGrpSpPr/>
          <p:nvPr/>
        </p:nvGrpSpPr>
        <p:grpSpPr>
          <a:xfrm>
            <a:off x="2528747" y="766207"/>
            <a:ext cx="7073529" cy="5071280"/>
            <a:chOff x="2528747" y="444500"/>
            <a:chExt cx="5889995" cy="422276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747" y="444500"/>
              <a:ext cx="4684724" cy="2913898"/>
            </a:xfrm>
            <a:prstGeom prst="rect">
              <a:avLst/>
            </a:prstGeom>
          </p:spPr>
        </p:pic>
        <p:pic>
          <p:nvPicPr>
            <p:cNvPr id="11" name="Imagen 10" descr="logod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663" y="4017560"/>
              <a:ext cx="4379613" cy="649700"/>
            </a:xfrm>
            <a:prstGeom prst="rect">
              <a:avLst/>
            </a:prstGeom>
          </p:spPr>
        </p:pic>
        <p:sp>
          <p:nvSpPr>
            <p:cNvPr id="12" name="CuadroTexto 11"/>
            <p:cNvSpPr txBox="1"/>
            <p:nvPr/>
          </p:nvSpPr>
          <p:spPr>
            <a:xfrm>
              <a:off x="2535097" y="3780966"/>
              <a:ext cx="5883645" cy="200055"/>
            </a:xfrm>
            <a:prstGeom prst="rect">
              <a:avLst/>
            </a:prstGeom>
            <a:noFill/>
          </p:spPr>
          <p:txBody>
            <a:bodyPr wrap="square" rtlCol="0">
              <a:spAutoFit/>
            </a:bodyPr>
            <a:lstStyle/>
            <a:p>
              <a:r>
                <a:rPr lang="en-US" sz="700">
                  <a:solidFill>
                    <a:srgbClr val="121C4D"/>
                  </a:solidFill>
                  <a:latin typeface="Arial"/>
                  <a:cs typeface="Arial"/>
                </a:rPr>
                <a:t>GUNi partners:</a:t>
              </a:r>
              <a:endParaRPr lang="es-ES" sz="700">
                <a:solidFill>
                  <a:srgbClr val="121C4D"/>
                </a:solidFill>
                <a:latin typeface="Arial"/>
                <a:cs typeface="Arial"/>
              </a:endParaRPr>
            </a:p>
          </p:txBody>
        </p:sp>
      </p:grpSp>
    </p:spTree>
    <p:extLst>
      <p:ext uri="{BB962C8B-B14F-4D97-AF65-F5344CB8AC3E}">
        <p14:creationId xmlns:p14="http://schemas.microsoft.com/office/powerpoint/2010/main" val="865144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542534"/>
            <a:ext cx="8244360" cy="876834"/>
          </a:xfrm>
        </p:spPr>
        <p:txBody>
          <a:bodyPr/>
          <a:lstStyle/>
          <a:p>
            <a:pPr algn="ctr"/>
            <a:r>
              <a:rPr lang="en-US" sz="5400" dirty="0"/>
              <a:t>MOVING FORWARD</a:t>
            </a:r>
          </a:p>
        </p:txBody>
      </p:sp>
      <p:sp>
        <p:nvSpPr>
          <p:cNvPr id="3" name="Text Placeholder 2"/>
          <p:cNvSpPr>
            <a:spLocks noGrp="1"/>
          </p:cNvSpPr>
          <p:nvPr>
            <p:ph type="body" idx="1"/>
          </p:nvPr>
        </p:nvSpPr>
        <p:spPr>
          <a:xfrm>
            <a:off x="291974" y="1419368"/>
            <a:ext cx="8430057" cy="5158853"/>
          </a:xfrm>
        </p:spPr>
        <p:txBody>
          <a:bodyPr/>
          <a:lstStyle/>
          <a:p>
            <a:pPr marL="774700" indent="-571500">
              <a:buFont typeface="Arial" panose="020B0604020202020204" pitchFamily="34" charset="0"/>
              <a:buChar char="•"/>
            </a:pPr>
            <a:r>
              <a:rPr lang="en-US" sz="4000" dirty="0">
                <a:solidFill>
                  <a:schemeClr val="tx1"/>
                </a:solidFill>
              </a:rPr>
              <a:t>TOO INSULAR</a:t>
            </a:r>
          </a:p>
          <a:p>
            <a:pPr marL="1174750" lvl="1" indent="-571500">
              <a:buFont typeface="Arial" panose="020B0604020202020204" pitchFamily="34" charset="0"/>
              <a:buChar char="•"/>
            </a:pPr>
            <a:r>
              <a:rPr lang="en-US" sz="3800" dirty="0">
                <a:solidFill>
                  <a:schemeClr val="tx1"/>
                </a:solidFill>
              </a:rPr>
              <a:t>OPERATIONAL NOT THEORETICAL </a:t>
            </a:r>
          </a:p>
          <a:p>
            <a:pPr marL="1174750" lvl="1" indent="-571500">
              <a:buFont typeface="Arial" panose="020B0604020202020204" pitchFamily="34" charset="0"/>
              <a:buChar char="•"/>
            </a:pPr>
            <a:r>
              <a:rPr lang="en-US" sz="3800" dirty="0">
                <a:solidFill>
                  <a:schemeClr val="tx1"/>
                </a:solidFill>
              </a:rPr>
              <a:t>NOT INTEGRATED</a:t>
            </a:r>
          </a:p>
          <a:p>
            <a:pPr marL="1174750" lvl="1" indent="-571500">
              <a:buFont typeface="Arial" panose="020B0604020202020204" pitchFamily="34" charset="0"/>
              <a:buChar char="•"/>
            </a:pPr>
            <a:r>
              <a:rPr lang="en-US" sz="3800" dirty="0">
                <a:solidFill>
                  <a:schemeClr val="tx1"/>
                </a:solidFill>
              </a:rPr>
              <a:t>REMOVE THE NEED FOR A SUSTAINABLITY “GROUP”</a:t>
            </a:r>
          </a:p>
          <a:p>
            <a:pPr marL="1174750" lvl="1" indent="-571500">
              <a:buFont typeface="Arial" panose="020B0604020202020204" pitchFamily="34" charset="0"/>
              <a:buChar char="•"/>
            </a:pPr>
            <a:r>
              <a:rPr lang="en-US" sz="3800" dirty="0">
                <a:solidFill>
                  <a:schemeClr val="tx1"/>
                </a:solidFill>
              </a:rPr>
              <a:t>THE DANGER OF “WE TRIED THAT”</a:t>
            </a:r>
          </a:p>
        </p:txBody>
      </p:sp>
    </p:spTree>
    <p:extLst>
      <p:ext uri="{BB962C8B-B14F-4D97-AF65-F5344CB8AC3E}">
        <p14:creationId xmlns:p14="http://schemas.microsoft.com/office/powerpoint/2010/main" val="104386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279400" y="0"/>
            <a:ext cx="8563055" cy="6858000"/>
          </a:xfrm>
          <a:prstGeom prst="rect">
            <a:avLst/>
          </a:prstGeom>
        </p:spPr>
      </p:pic>
    </p:spTree>
    <p:extLst>
      <p:ext uri="{BB962C8B-B14F-4D97-AF65-F5344CB8AC3E}">
        <p14:creationId xmlns:p14="http://schemas.microsoft.com/office/powerpoint/2010/main" val="3953789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704" y="233196"/>
            <a:ext cx="3342917" cy="6494086"/>
          </a:xfrm>
          <a:prstGeom prst="rect">
            <a:avLst/>
          </a:prstGeom>
        </p:spPr>
        <p:txBody>
          <a:bodyPr wrap="square">
            <a:spAutoFit/>
          </a:bodyPr>
          <a:lstStyle/>
          <a:p>
            <a:r>
              <a:rPr lang="en-US" sz="2600" b="1" dirty="0">
                <a:solidFill>
                  <a:srgbClr val="00B0F0"/>
                </a:solidFill>
                <a:latin typeface="Calibri"/>
                <a:cs typeface="Calibri"/>
              </a:rPr>
              <a:t>“Education, if it means anything, should not take people away from the land, but instill in them even more respect for it, because educated people are in a position to understand what is being lost. </a:t>
            </a:r>
          </a:p>
          <a:p>
            <a:endParaRPr lang="en-US" sz="2600" b="1" dirty="0">
              <a:solidFill>
                <a:srgbClr val="00B0F0"/>
              </a:solidFill>
              <a:latin typeface="Calibri"/>
              <a:cs typeface="Calibri"/>
            </a:endParaRPr>
          </a:p>
          <a:p>
            <a:r>
              <a:rPr lang="en-US" sz="2600" b="1" dirty="0">
                <a:solidFill>
                  <a:srgbClr val="00B0F0"/>
                </a:solidFill>
                <a:latin typeface="Calibri"/>
                <a:cs typeface="Calibri"/>
              </a:rPr>
              <a:t>The future of the planet concerns all of us, and all of us should do what we can to protect it.”</a:t>
            </a:r>
          </a:p>
        </p:txBody>
      </p:sp>
      <p:pic>
        <p:nvPicPr>
          <p:cNvPr id="5" name="Picture 4"/>
          <p:cNvPicPr>
            <a:picLocks noChangeAspect="1"/>
          </p:cNvPicPr>
          <p:nvPr/>
        </p:nvPicPr>
        <p:blipFill>
          <a:blip r:embed="rId2"/>
          <a:stretch>
            <a:fillRect/>
          </a:stretch>
        </p:blipFill>
        <p:spPr>
          <a:xfrm>
            <a:off x="3417621" y="-224089"/>
            <a:ext cx="6891264" cy="7427251"/>
          </a:xfrm>
          <a:prstGeom prst="rect">
            <a:avLst/>
          </a:prstGeom>
        </p:spPr>
      </p:pic>
    </p:spTree>
    <p:extLst>
      <p:ext uri="{BB962C8B-B14F-4D97-AF65-F5344CB8AC3E}">
        <p14:creationId xmlns:p14="http://schemas.microsoft.com/office/powerpoint/2010/main" val="664335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NEW EDUCATIONAL PARADIGMS</a:t>
            </a:r>
          </a:p>
        </p:txBody>
      </p:sp>
      <p:sp>
        <p:nvSpPr>
          <p:cNvPr id="3" name="Text Placeholder 2"/>
          <p:cNvSpPr>
            <a:spLocks noGrp="1"/>
          </p:cNvSpPr>
          <p:nvPr>
            <p:ph type="body" idx="1"/>
          </p:nvPr>
        </p:nvSpPr>
        <p:spPr>
          <a:xfrm>
            <a:off x="457200" y="1600202"/>
            <a:ext cx="8229600" cy="5128143"/>
          </a:xfrm>
        </p:spPr>
        <p:txBody>
          <a:bodyPr/>
          <a:lstStyle/>
          <a:p>
            <a:r>
              <a:rPr lang="en-US" b="1" dirty="0">
                <a:solidFill>
                  <a:srgbClr val="00B0F0"/>
                </a:solidFill>
              </a:rPr>
              <a:t>SHIFT EMPHASIS FROM TEACHING TO LEARNING</a:t>
            </a:r>
          </a:p>
          <a:p>
            <a:r>
              <a:rPr lang="en-US" b="1" dirty="0">
                <a:solidFill>
                  <a:srgbClr val="00B0F0"/>
                </a:solidFill>
              </a:rPr>
              <a:t>SHIFT RESPONSIBILITY FROM LEARNERS TO INSTRUCTORS</a:t>
            </a:r>
          </a:p>
          <a:p>
            <a:r>
              <a:rPr lang="en-US" b="1" dirty="0">
                <a:solidFill>
                  <a:srgbClr val="00B0F0"/>
                </a:solidFill>
              </a:rPr>
              <a:t>THE PROCESS, NOT THE FACTS</a:t>
            </a:r>
          </a:p>
          <a:p>
            <a:r>
              <a:rPr lang="en-US" b="1" dirty="0">
                <a:solidFill>
                  <a:srgbClr val="00B0F0"/>
                </a:solidFill>
              </a:rPr>
              <a:t>EXPERIENTIAL/SERVICE LEARNING</a:t>
            </a:r>
          </a:p>
          <a:p>
            <a:r>
              <a:rPr lang="en-US" b="1" dirty="0">
                <a:solidFill>
                  <a:srgbClr val="00B0F0"/>
                </a:solidFill>
              </a:rPr>
              <a:t>LIFE LONG LEARNERS</a:t>
            </a:r>
          </a:p>
        </p:txBody>
      </p:sp>
    </p:spTree>
    <p:extLst>
      <p:ext uri="{BB962C8B-B14F-4D97-AF65-F5344CB8AC3E}">
        <p14:creationId xmlns:p14="http://schemas.microsoft.com/office/powerpoint/2010/main" val="3964371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F0"/>
                </a:solidFill>
              </a:rPr>
              <a:t>PREAMBLE</a:t>
            </a:r>
          </a:p>
        </p:txBody>
      </p:sp>
      <p:sp>
        <p:nvSpPr>
          <p:cNvPr id="4" name="Subtitle 2"/>
          <p:cNvSpPr>
            <a:spLocks noGrp="1"/>
          </p:cNvSpPr>
          <p:nvPr>
            <p:ph idx="1"/>
          </p:nvPr>
        </p:nvSpPr>
        <p:spPr>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000" b="1" dirty="0">
                <a:solidFill>
                  <a:srgbClr val="00B0F0"/>
                </a:solidFill>
                <a:latin typeface="Candara" pitchFamily="34" charset="0"/>
              </a:rPr>
              <a:t>The General Education Core is a significant corpus of knowledge and skills focusing on student learning outcomes and the expectation that the knowledge and skills acquired will be integrated and enhanced throughout the core curriculum and co-curricular experiences. As a result, our graduates will continue learning, adapt to change, and become global citizens who make wise and ethical choices and contribute to their communities.</a:t>
            </a:r>
          </a:p>
          <a:p>
            <a:pPr algn="just"/>
            <a:endParaRPr lang="en-US" sz="3600" dirty="0">
              <a:solidFill>
                <a:schemeClr val="tx1"/>
              </a:solidFill>
            </a:endParaRPr>
          </a:p>
        </p:txBody>
      </p:sp>
    </p:spTree>
    <p:extLst>
      <p:ext uri="{BB962C8B-B14F-4D97-AF65-F5344CB8AC3E}">
        <p14:creationId xmlns:p14="http://schemas.microsoft.com/office/powerpoint/2010/main" val="195669779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lumMod val="60000"/>
                    <a:lumOff val="40000"/>
                  </a:schemeClr>
                </a:solidFill>
              </a:rPr>
              <a:t>CORE CURRICULUM</a:t>
            </a:r>
          </a:p>
        </p:txBody>
      </p:sp>
      <p:sp>
        <p:nvSpPr>
          <p:cNvPr id="3" name="Content Placeholder 2"/>
          <p:cNvSpPr>
            <a:spLocks noGrp="1"/>
          </p:cNvSpPr>
          <p:nvPr>
            <p:ph idx="1"/>
          </p:nvPr>
        </p:nvSpPr>
        <p:spPr>
          <a:xfrm>
            <a:off x="457200" y="1219200"/>
            <a:ext cx="8229600" cy="5181600"/>
          </a:xfrm>
        </p:spPr>
        <p:txBody>
          <a:bodyPr/>
          <a:lstStyle/>
          <a:p>
            <a:r>
              <a:rPr lang="en-US" sz="3600" b="1" dirty="0">
                <a:solidFill>
                  <a:srgbClr val="00B0F0"/>
                </a:solidFill>
              </a:rPr>
              <a:t>Purpose</a:t>
            </a:r>
          </a:p>
          <a:p>
            <a:pPr lvl="1">
              <a:lnSpc>
                <a:spcPts val="3360"/>
              </a:lnSpc>
            </a:pPr>
            <a:r>
              <a:rPr lang="en-US" sz="3200" b="1" dirty="0">
                <a:solidFill>
                  <a:srgbClr val="00B0F0"/>
                </a:solidFill>
              </a:rPr>
              <a:t>Embrace the Liberal Arts</a:t>
            </a:r>
          </a:p>
          <a:p>
            <a:pPr lvl="1">
              <a:lnSpc>
                <a:spcPts val="3360"/>
              </a:lnSpc>
            </a:pPr>
            <a:r>
              <a:rPr lang="en-US" sz="3200" b="1" dirty="0">
                <a:solidFill>
                  <a:srgbClr val="00B0F0"/>
                </a:solidFill>
              </a:rPr>
              <a:t>Operationalize a foundation for general knowledge and educational competencies</a:t>
            </a:r>
          </a:p>
          <a:p>
            <a:pPr lvl="1">
              <a:lnSpc>
                <a:spcPts val="3360"/>
              </a:lnSpc>
            </a:pPr>
            <a:r>
              <a:rPr lang="en-US" sz="3200" b="1" dirty="0">
                <a:solidFill>
                  <a:srgbClr val="00B0F0"/>
                </a:solidFill>
              </a:rPr>
              <a:t>Expose students to intellectual challenges and opportunities</a:t>
            </a:r>
          </a:p>
          <a:p>
            <a:pPr lvl="1">
              <a:lnSpc>
                <a:spcPct val="100000"/>
              </a:lnSpc>
            </a:pPr>
            <a:r>
              <a:rPr lang="en-US" sz="3200" b="1" dirty="0">
                <a:solidFill>
                  <a:srgbClr val="00B0F0"/>
                </a:solidFill>
              </a:rPr>
              <a:t>Provide a global perspective</a:t>
            </a:r>
          </a:p>
          <a:p>
            <a:pPr lvl="1">
              <a:lnSpc>
                <a:spcPct val="100000"/>
              </a:lnSpc>
            </a:pPr>
            <a:r>
              <a:rPr lang="en-US" sz="3200" b="1" dirty="0">
                <a:solidFill>
                  <a:srgbClr val="00B050"/>
                </a:solidFill>
              </a:rPr>
              <a:t>Awareness/integration of sustainability</a:t>
            </a:r>
          </a:p>
        </p:txBody>
      </p:sp>
    </p:spTree>
    <p:extLst>
      <p:ext uri="{BB962C8B-B14F-4D97-AF65-F5344CB8AC3E}">
        <p14:creationId xmlns:p14="http://schemas.microsoft.com/office/powerpoint/2010/main" val="154939229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IN THE CORE</a:t>
            </a:r>
          </a:p>
        </p:txBody>
      </p:sp>
      <p:sp>
        <p:nvSpPr>
          <p:cNvPr id="3" name="Content Placeholder 2"/>
          <p:cNvSpPr>
            <a:spLocks noGrp="1"/>
          </p:cNvSpPr>
          <p:nvPr>
            <p:ph idx="1"/>
          </p:nvPr>
        </p:nvSpPr>
        <p:spPr>
          <a:xfrm>
            <a:off x="228600" y="1600200"/>
            <a:ext cx="8686800" cy="4525963"/>
          </a:xfrm>
        </p:spPr>
        <p:txBody>
          <a:bodyPr>
            <a:normAutofit fontScale="92500"/>
          </a:bodyPr>
          <a:lstStyle/>
          <a:p>
            <a:r>
              <a:rPr lang="en-US" b="1" dirty="0">
                <a:solidFill>
                  <a:srgbClr val="00B0F0"/>
                </a:solidFill>
              </a:rPr>
              <a:t>Environmental Stewardship – A multidisciplinary course that examines the multiple issues involved for maintaining a sustainable lifestyle. Particularly addresses decision making as consumers, and the impact of same, personally and for the immediate and extended community. Students will engage in multidisciplinary teams to document and reduce the impact of consumption.</a:t>
            </a:r>
          </a:p>
        </p:txBody>
      </p:sp>
    </p:spTree>
    <p:extLst>
      <p:ext uri="{BB962C8B-B14F-4D97-AF65-F5344CB8AC3E}">
        <p14:creationId xmlns:p14="http://schemas.microsoft.com/office/powerpoint/2010/main" val="3424397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MASS MEDIA</a:t>
            </a:r>
          </a:p>
        </p:txBody>
      </p:sp>
      <p:sp>
        <p:nvSpPr>
          <p:cNvPr id="3" name="Content Placeholder 2"/>
          <p:cNvSpPr>
            <a:spLocks noGrp="1"/>
          </p:cNvSpPr>
          <p:nvPr>
            <p:ph idx="1"/>
          </p:nvPr>
        </p:nvSpPr>
        <p:spPr/>
        <p:txBody>
          <a:bodyPr/>
          <a:lstStyle/>
          <a:p>
            <a:pPr lvl="0"/>
            <a:r>
              <a:rPr lang="en-US" b="1" dirty="0">
                <a:solidFill>
                  <a:srgbClr val="00B0F0"/>
                </a:solidFill>
              </a:rPr>
              <a:t>Advocacy Through Media - </a:t>
            </a:r>
            <a:r>
              <a:rPr lang="en-US" dirty="0">
                <a:solidFill>
                  <a:srgbClr val="00B0F0"/>
                </a:solidFill>
              </a:rPr>
              <a:t>Discussion of nonprofit information campaigns, social issues marketing and other forms of advocacy through contemporary mass media.</a:t>
            </a:r>
          </a:p>
          <a:p>
            <a:endParaRPr lang="en-US" dirty="0"/>
          </a:p>
        </p:txBody>
      </p:sp>
    </p:spTree>
    <p:extLst>
      <p:ext uri="{BB962C8B-B14F-4D97-AF65-F5344CB8AC3E}">
        <p14:creationId xmlns:p14="http://schemas.microsoft.com/office/powerpoint/2010/main" val="1945643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SOCIAL WORK</a:t>
            </a:r>
          </a:p>
        </p:txBody>
      </p:sp>
      <p:sp>
        <p:nvSpPr>
          <p:cNvPr id="3" name="Content Placeholder 2"/>
          <p:cNvSpPr>
            <a:spLocks noGrp="1"/>
          </p:cNvSpPr>
          <p:nvPr>
            <p:ph idx="1"/>
          </p:nvPr>
        </p:nvSpPr>
        <p:spPr/>
        <p:txBody>
          <a:bodyPr/>
          <a:lstStyle/>
          <a:p>
            <a:pPr lvl="0"/>
            <a:r>
              <a:rPr lang="en-US" b="1" dirty="0">
                <a:solidFill>
                  <a:srgbClr val="00B0F0"/>
                </a:solidFill>
              </a:rPr>
              <a:t>Building Social Capital -</a:t>
            </a:r>
            <a:r>
              <a:rPr lang="en-US" dirty="0">
                <a:solidFill>
                  <a:srgbClr val="00B0F0"/>
                </a:solidFill>
              </a:rPr>
              <a:t> Introduction to the role of social capital in building sustainable organizations and communities. Examines the concept of social and environmental justice. </a:t>
            </a:r>
          </a:p>
          <a:p>
            <a:endParaRPr lang="en-US" dirty="0"/>
          </a:p>
        </p:txBody>
      </p:sp>
    </p:spTree>
    <p:extLst>
      <p:ext uri="{BB962C8B-B14F-4D97-AF65-F5344CB8AC3E}">
        <p14:creationId xmlns:p14="http://schemas.microsoft.com/office/powerpoint/2010/main" val="1809377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EDUCATION</a:t>
            </a:r>
          </a:p>
        </p:txBody>
      </p:sp>
      <p:sp>
        <p:nvSpPr>
          <p:cNvPr id="3" name="Content Placeholder 2"/>
          <p:cNvSpPr>
            <a:spLocks noGrp="1"/>
          </p:cNvSpPr>
          <p:nvPr>
            <p:ph idx="1"/>
          </p:nvPr>
        </p:nvSpPr>
        <p:spPr/>
        <p:txBody>
          <a:bodyPr/>
          <a:lstStyle/>
          <a:p>
            <a:pPr lvl="0"/>
            <a:r>
              <a:rPr lang="en-US" b="1" dirty="0">
                <a:solidFill>
                  <a:srgbClr val="00B0F0"/>
                </a:solidFill>
              </a:rPr>
              <a:t>Curriculum Development -</a:t>
            </a:r>
            <a:r>
              <a:rPr lang="en-US" dirty="0">
                <a:solidFill>
                  <a:srgbClr val="00B0F0"/>
                </a:solidFill>
              </a:rPr>
              <a:t> Integration of sustainability topics in courses delivered to K through 12 students.</a:t>
            </a:r>
          </a:p>
        </p:txBody>
      </p:sp>
    </p:spTree>
    <p:extLst>
      <p:ext uri="{BB962C8B-B14F-4D97-AF65-F5344CB8AC3E}">
        <p14:creationId xmlns:p14="http://schemas.microsoft.com/office/powerpoint/2010/main" val="3080400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4ED5-6102-452A-9B56-442506D8A3B5}"/>
              </a:ext>
            </a:extLst>
          </p:cNvPr>
          <p:cNvSpPr>
            <a:spLocks noGrp="1"/>
          </p:cNvSpPr>
          <p:nvPr>
            <p:ph type="ctrTitle"/>
          </p:nvPr>
        </p:nvSpPr>
        <p:spPr/>
        <p:txBody>
          <a:bodyPr/>
          <a:lstStyle/>
          <a:p>
            <a:pPr algn="ctr"/>
            <a:r>
              <a:rPr lang="en-US" sz="3200" dirty="0">
                <a:latin typeface="Perpetua Titling MT" panose="02020502060505020804" pitchFamily="18" charset="0"/>
              </a:rPr>
              <a:t>DR. CHARLES W. RICHARDSON, JR.</a:t>
            </a:r>
          </a:p>
        </p:txBody>
      </p:sp>
      <p:sp>
        <p:nvSpPr>
          <p:cNvPr id="3" name="Subtitle 2">
            <a:extLst>
              <a:ext uri="{FF2B5EF4-FFF2-40B4-BE49-F238E27FC236}">
                <a16:creationId xmlns:a16="http://schemas.microsoft.com/office/drawing/2014/main" id="{5710217C-55B9-4730-8F53-A65983F6D8DC}"/>
              </a:ext>
            </a:extLst>
          </p:cNvPr>
          <p:cNvSpPr>
            <a:spLocks noGrp="1"/>
          </p:cNvSpPr>
          <p:nvPr>
            <p:ph type="subTitle" idx="1"/>
          </p:nvPr>
        </p:nvSpPr>
        <p:spPr/>
        <p:txBody>
          <a:bodyPr/>
          <a:lstStyle/>
          <a:p>
            <a:r>
              <a:rPr lang="en-US" sz="3200" b="1" dirty="0">
                <a:solidFill>
                  <a:schemeClr val="tx1">
                    <a:lumMod val="75000"/>
                  </a:schemeClr>
                </a:solidFill>
                <a:latin typeface="Perpetua Titling MT" panose="02020502060505020804" pitchFamily="18" charset="0"/>
              </a:rPr>
              <a:t>BOARD CHAIR – AASHE</a:t>
            </a:r>
          </a:p>
          <a:p>
            <a:r>
              <a:rPr lang="en-US" sz="3200" b="1" dirty="0">
                <a:solidFill>
                  <a:schemeClr val="tx1">
                    <a:lumMod val="75000"/>
                  </a:schemeClr>
                </a:solidFill>
                <a:latin typeface="Perpetua Titling MT" panose="02020502060505020804" pitchFamily="18" charset="0"/>
              </a:rPr>
              <a:t>DEAN, SCHOOL OF BUSINESS</a:t>
            </a:r>
          </a:p>
          <a:p>
            <a:r>
              <a:rPr lang="en-US" sz="3200" b="1" dirty="0">
                <a:solidFill>
                  <a:schemeClr val="tx1">
                    <a:lumMod val="75000"/>
                  </a:schemeClr>
                </a:solidFill>
                <a:latin typeface="Perpetua Titling MT" panose="02020502060505020804" pitchFamily="18" charset="0"/>
              </a:rPr>
              <a:t>CLAFLIN UNIVERSITY</a:t>
            </a:r>
          </a:p>
        </p:txBody>
      </p:sp>
    </p:spTree>
    <p:extLst>
      <p:ext uri="{BB962C8B-B14F-4D97-AF65-F5344CB8AC3E}">
        <p14:creationId xmlns:p14="http://schemas.microsoft.com/office/powerpoint/2010/main" val="177736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BUSINESS</a:t>
            </a:r>
          </a:p>
        </p:txBody>
      </p:sp>
      <p:sp>
        <p:nvSpPr>
          <p:cNvPr id="3" name="Content Placeholder 2"/>
          <p:cNvSpPr>
            <a:spLocks noGrp="1"/>
          </p:cNvSpPr>
          <p:nvPr>
            <p:ph idx="1"/>
          </p:nvPr>
        </p:nvSpPr>
        <p:spPr/>
        <p:txBody>
          <a:bodyPr>
            <a:normAutofit fontScale="85000" lnSpcReduction="10000"/>
          </a:bodyPr>
          <a:lstStyle/>
          <a:p>
            <a:pPr lvl="0"/>
            <a:r>
              <a:rPr lang="en-US" b="1" dirty="0">
                <a:solidFill>
                  <a:srgbClr val="00B0F0"/>
                </a:solidFill>
              </a:rPr>
              <a:t>Ecopreneurship</a:t>
            </a:r>
            <a:r>
              <a:rPr lang="en-US" dirty="0">
                <a:solidFill>
                  <a:srgbClr val="00B0F0"/>
                </a:solidFill>
              </a:rPr>
              <a:t> - Business models that move away from the tradition of generating social value as a by-product of economic value and embrace an approach that generates economic value as a result of providing social value. Also, these businesses do not limit measures of success to traditional financial goals, but incorporate considerations of restored natural world integrity, and the emergence of vibrant and stable communities. (Triple Bottom Line)</a:t>
            </a:r>
          </a:p>
          <a:p>
            <a:endParaRPr lang="en-US" dirty="0"/>
          </a:p>
        </p:txBody>
      </p:sp>
    </p:spTree>
    <p:extLst>
      <p:ext uri="{BB962C8B-B14F-4D97-AF65-F5344CB8AC3E}">
        <p14:creationId xmlns:p14="http://schemas.microsoft.com/office/powerpoint/2010/main" val="327502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LEARNING</a:t>
            </a:r>
          </a:p>
        </p:txBody>
      </p:sp>
      <p:sp>
        <p:nvSpPr>
          <p:cNvPr id="3" name="Text Placeholder 2"/>
          <p:cNvSpPr>
            <a:spLocks noGrp="1"/>
          </p:cNvSpPr>
          <p:nvPr>
            <p:ph type="body" idx="1"/>
          </p:nvPr>
        </p:nvSpPr>
        <p:spPr>
          <a:xfrm>
            <a:off x="2490717" y="8383590"/>
            <a:ext cx="8229600" cy="4526100"/>
          </a:xfrm>
        </p:spPr>
        <p:txBody>
          <a:bodyPr/>
          <a:lstStyle/>
          <a:p>
            <a:endParaRPr lang="en-US" dirty="0"/>
          </a:p>
        </p:txBody>
      </p:sp>
      <p:pic>
        <p:nvPicPr>
          <p:cNvPr id="4098" name="Picture 2" descr="Image result for BLOOM'S TAXON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367" y="1637731"/>
            <a:ext cx="8246164" cy="4694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235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F0"/>
                </a:solidFill>
              </a:rPr>
              <a:t>EXPERIENTIAL LEARNING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0467" y="1911096"/>
            <a:ext cx="5640933" cy="3610197"/>
          </a:xfrm>
        </p:spPr>
      </p:pic>
    </p:spTree>
    <p:extLst>
      <p:ext uri="{BB962C8B-B14F-4D97-AF65-F5344CB8AC3E}">
        <p14:creationId xmlns:p14="http://schemas.microsoft.com/office/powerpoint/2010/main" val="2016639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00B0F0"/>
                </a:solidFill>
              </a:rPr>
              <a:t>SERVICE LEARNING</a:t>
            </a:r>
          </a:p>
        </p:txBody>
      </p:sp>
      <p:sp>
        <p:nvSpPr>
          <p:cNvPr id="3" name="Content Placeholder 2"/>
          <p:cNvSpPr>
            <a:spLocks noGrp="1"/>
          </p:cNvSpPr>
          <p:nvPr>
            <p:ph idx="1"/>
          </p:nvPr>
        </p:nvSpPr>
        <p:spPr/>
        <p:txBody>
          <a:bodyPr>
            <a:normAutofit fontScale="92500"/>
          </a:bodyPr>
          <a:lstStyle/>
          <a:p>
            <a:pPr algn="just"/>
            <a:r>
              <a:rPr lang="en-US" sz="3600" b="1" dirty="0">
                <a:solidFill>
                  <a:srgbClr val="00B0F0"/>
                </a:solidFill>
                <a:effectLst/>
              </a:rPr>
              <a:t>Service-Learning connects the campus with the community through capacity-building partnerships in order to enhance student learning, address critical community issues, and encourage students to be active citizens in their local, national and global communities.</a:t>
            </a:r>
          </a:p>
        </p:txBody>
      </p:sp>
    </p:spTree>
    <p:extLst>
      <p:ext uri="{BB962C8B-B14F-4D97-AF65-F5344CB8AC3E}">
        <p14:creationId xmlns:p14="http://schemas.microsoft.com/office/powerpoint/2010/main" val="2641115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F0"/>
                </a:solidFill>
              </a:rPr>
              <a:t>SERVICE LEARNING</a:t>
            </a:r>
          </a:p>
        </p:txBody>
      </p:sp>
      <p:sp>
        <p:nvSpPr>
          <p:cNvPr id="3" name="Content Placeholder 2"/>
          <p:cNvSpPr>
            <a:spLocks noGrp="1"/>
          </p:cNvSpPr>
          <p:nvPr>
            <p:ph idx="1"/>
          </p:nvPr>
        </p:nvSpPr>
        <p:spPr/>
        <p:txBody>
          <a:bodyPr>
            <a:normAutofit fontScale="92500"/>
          </a:bodyPr>
          <a:lstStyle/>
          <a:p>
            <a:pPr algn="just"/>
            <a:r>
              <a:rPr lang="en-US" sz="3200" dirty="0">
                <a:solidFill>
                  <a:srgbClr val="00B0F0"/>
                </a:solidFill>
              </a:rPr>
              <a:t>A method of encouraging student learning and development through active participation in thought-fully organized service that is conducted in, and meets the needs of, a community.</a:t>
            </a:r>
          </a:p>
          <a:p>
            <a:pPr algn="just"/>
            <a:r>
              <a:rPr lang="en-US" sz="3200" dirty="0">
                <a:solidFill>
                  <a:srgbClr val="00B0F0"/>
                </a:solidFill>
              </a:rPr>
              <a:t>It is integrated into, and enhances, the academic curriculum in which the participants are enrolled.</a:t>
            </a:r>
          </a:p>
          <a:p>
            <a:pPr algn="just"/>
            <a:r>
              <a:rPr lang="en-US" sz="3200" dirty="0">
                <a:solidFill>
                  <a:srgbClr val="00B0F0"/>
                </a:solidFill>
              </a:rPr>
              <a:t>It helps foster civic responsibility.</a:t>
            </a:r>
          </a:p>
        </p:txBody>
      </p:sp>
    </p:spTree>
    <p:extLst>
      <p:ext uri="{BB962C8B-B14F-4D97-AF65-F5344CB8AC3E}">
        <p14:creationId xmlns:p14="http://schemas.microsoft.com/office/powerpoint/2010/main" val="3440209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00B0F0"/>
                </a:solidFill>
              </a:rPr>
              <a:t>SERVICE LEARNING</a:t>
            </a:r>
          </a:p>
        </p:txBody>
      </p:sp>
      <p:sp>
        <p:nvSpPr>
          <p:cNvPr id="3" name="Content Placeholder 2"/>
          <p:cNvSpPr>
            <a:spLocks noGrp="1"/>
          </p:cNvSpPr>
          <p:nvPr>
            <p:ph idx="1"/>
          </p:nvPr>
        </p:nvSpPr>
        <p:spPr/>
        <p:txBody>
          <a:bodyPr>
            <a:noAutofit/>
          </a:bodyPr>
          <a:lstStyle/>
          <a:p>
            <a:pPr algn="just"/>
            <a:r>
              <a:rPr lang="en-US" sz="3200" dirty="0">
                <a:solidFill>
                  <a:srgbClr val="00B0F0"/>
                </a:solidFill>
              </a:rPr>
              <a:t>Service-learning goes beyond what is learned in the classroom. It is a hands-on experience. Students gain new skills by working directly with the community. Service-learning enhances students’ valuable academic skills, including communication, team-building, and critical thinking; builds their self-esteem; and develops their sense of responsibility for decision-making.</a:t>
            </a:r>
          </a:p>
        </p:txBody>
      </p:sp>
    </p:spTree>
    <p:extLst>
      <p:ext uri="{BB962C8B-B14F-4D97-AF65-F5344CB8AC3E}">
        <p14:creationId xmlns:p14="http://schemas.microsoft.com/office/powerpoint/2010/main" val="3685375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B0F0"/>
                </a:solidFill>
              </a:rPr>
              <a:t>EXPERIENTIAL AND SERVICE NEXUS</a:t>
            </a:r>
          </a:p>
        </p:txBody>
      </p:sp>
      <p:sp>
        <p:nvSpPr>
          <p:cNvPr id="3" name="Content Placeholder 2"/>
          <p:cNvSpPr>
            <a:spLocks noGrp="1"/>
          </p:cNvSpPr>
          <p:nvPr>
            <p:ph idx="1"/>
          </p:nvPr>
        </p:nvSpPr>
        <p:spPr>
          <a:xfrm>
            <a:off x="457200" y="1600200"/>
            <a:ext cx="8229600" cy="4724400"/>
          </a:xfrm>
        </p:spPr>
        <p:txBody>
          <a:bodyPr>
            <a:noAutofit/>
          </a:bodyPr>
          <a:lstStyle/>
          <a:p>
            <a:r>
              <a:rPr lang="en-US" sz="2800" dirty="0">
                <a:solidFill>
                  <a:srgbClr val="00B0F0"/>
                </a:solidFill>
              </a:rPr>
              <a:t>Service-learning programs are distinguished from other approaches to experiential education by their intention to equally benefit the provider and the recipient of the service as well as to ensure equal focus on both the service being provided and the learning that is occurring.</a:t>
            </a:r>
          </a:p>
          <a:p>
            <a:r>
              <a:rPr lang="en-US" sz="2800" dirty="0">
                <a:solidFill>
                  <a:srgbClr val="00B0F0"/>
                </a:solidFill>
              </a:rPr>
              <a:t>To do this, service-learning programs must have some academic context and be designed in such a way that ensures that both the service enhances the learning and the learning enhances the service.</a:t>
            </a:r>
          </a:p>
        </p:txBody>
      </p:sp>
    </p:spTree>
    <p:extLst>
      <p:ext uri="{BB962C8B-B14F-4D97-AF65-F5344CB8AC3E}">
        <p14:creationId xmlns:p14="http://schemas.microsoft.com/office/powerpoint/2010/main" val="3143803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SCIENCE OR CULTURE?</a:t>
            </a:r>
          </a:p>
        </p:txBody>
      </p:sp>
      <p:sp>
        <p:nvSpPr>
          <p:cNvPr id="3" name="Text Placeholder 2"/>
          <p:cNvSpPr>
            <a:spLocks noGrp="1"/>
          </p:cNvSpPr>
          <p:nvPr>
            <p:ph type="body" idx="1"/>
          </p:nvPr>
        </p:nvSpPr>
        <p:spPr/>
        <p:txBody>
          <a:bodyPr/>
          <a:lstStyle/>
          <a:p>
            <a:r>
              <a:rPr lang="en-US" b="1" dirty="0">
                <a:solidFill>
                  <a:srgbClr val="00B0F0"/>
                </a:solidFill>
              </a:rPr>
              <a:t>DENIAL OF THE SCIENCE </a:t>
            </a:r>
            <a:r>
              <a:rPr lang="en-US" sz="4000" b="1" i="1" u="sng" dirty="0">
                <a:solidFill>
                  <a:srgbClr val="00B0F0"/>
                </a:solidFill>
              </a:rPr>
              <a:t>IS</a:t>
            </a:r>
            <a:r>
              <a:rPr lang="en-US" b="1" dirty="0">
                <a:solidFill>
                  <a:srgbClr val="00B0F0"/>
                </a:solidFill>
              </a:rPr>
              <a:t> CULTURAL!</a:t>
            </a:r>
          </a:p>
          <a:p>
            <a:pPr lvl="1"/>
            <a:r>
              <a:rPr lang="en-US" b="1" dirty="0">
                <a:solidFill>
                  <a:srgbClr val="00B0F0"/>
                </a:solidFill>
              </a:rPr>
              <a:t>LIKE-MINDEDNESS</a:t>
            </a:r>
          </a:p>
          <a:p>
            <a:pPr lvl="1"/>
            <a:r>
              <a:rPr lang="en-US" b="1" dirty="0">
                <a:solidFill>
                  <a:srgbClr val="00B0F0"/>
                </a:solidFill>
              </a:rPr>
              <a:t>INGROUP VS OUTGROUP BEHAVIOR</a:t>
            </a:r>
          </a:p>
          <a:p>
            <a:pPr lvl="1"/>
            <a:r>
              <a:rPr lang="en-US" b="1" dirty="0">
                <a:solidFill>
                  <a:srgbClr val="00B0F0"/>
                </a:solidFill>
              </a:rPr>
              <a:t>THE ASPIRATONAL CUSTOMER</a:t>
            </a:r>
          </a:p>
          <a:p>
            <a:pPr lvl="1"/>
            <a:r>
              <a:rPr lang="en-US" b="1" dirty="0">
                <a:solidFill>
                  <a:srgbClr val="00B0F0"/>
                </a:solidFill>
              </a:rPr>
              <a:t>COGNITIVE DISSONANCE </a:t>
            </a:r>
            <a:r>
              <a:rPr lang="en-US" b="1" i="1" u="sng" dirty="0">
                <a:solidFill>
                  <a:srgbClr val="00B0F0"/>
                </a:solidFill>
              </a:rPr>
              <a:t>AND </a:t>
            </a:r>
            <a:r>
              <a:rPr lang="en-US" b="1" dirty="0">
                <a:solidFill>
                  <a:srgbClr val="00B0F0"/>
                </a:solidFill>
              </a:rPr>
              <a:t>COGNITIVE CONSISTENCY</a:t>
            </a:r>
          </a:p>
        </p:txBody>
      </p:sp>
    </p:spTree>
    <p:extLst>
      <p:ext uri="{BB962C8B-B14F-4D97-AF65-F5344CB8AC3E}">
        <p14:creationId xmlns:p14="http://schemas.microsoft.com/office/powerpoint/2010/main" val="67100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79848693"/>
              </p:ext>
            </p:extLst>
          </p:nvPr>
        </p:nvGraphicFramePr>
        <p:xfrm>
          <a:off x="457200" y="457200"/>
          <a:ext cx="82296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260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WORKING MODEL</a:t>
            </a:r>
          </a:p>
        </p:txBody>
      </p:sp>
      <p:sp>
        <p:nvSpPr>
          <p:cNvPr id="3" name="Text Placeholder 2"/>
          <p:cNvSpPr>
            <a:spLocks noGrp="1"/>
          </p:cNvSpPr>
          <p:nvPr>
            <p:ph type="body" idx="1"/>
          </p:nvPr>
        </p:nvSpPr>
        <p:spPr/>
        <p:txBody>
          <a:bodyPr/>
          <a:lstStyle/>
          <a:p>
            <a:r>
              <a:rPr lang="en-US" b="1" dirty="0">
                <a:solidFill>
                  <a:srgbClr val="00B0F0"/>
                </a:solidFill>
              </a:rPr>
              <a:t>YALI (WASHINGTON MANDELA FELLOWS)</a:t>
            </a:r>
          </a:p>
          <a:p>
            <a:pPr lvl="1"/>
            <a:r>
              <a:rPr lang="en-US" b="1" dirty="0">
                <a:solidFill>
                  <a:srgbClr val="00B0F0"/>
                </a:solidFill>
              </a:rPr>
              <a:t>BUSINESS AND ENTRPRENEURSHIP</a:t>
            </a:r>
          </a:p>
          <a:p>
            <a:pPr lvl="1"/>
            <a:r>
              <a:rPr lang="en-US" b="1" dirty="0">
                <a:solidFill>
                  <a:srgbClr val="00B0F0"/>
                </a:solidFill>
              </a:rPr>
              <a:t>CIVIC LEADERSHIP</a:t>
            </a:r>
          </a:p>
          <a:p>
            <a:pPr lvl="1"/>
            <a:r>
              <a:rPr lang="en-US" b="1" dirty="0">
                <a:solidFill>
                  <a:srgbClr val="00B0F0"/>
                </a:solidFill>
              </a:rPr>
              <a:t>PUBLIC MANAGEMENT</a:t>
            </a:r>
          </a:p>
        </p:txBody>
      </p:sp>
    </p:spTree>
    <p:extLst>
      <p:ext uri="{BB962C8B-B14F-4D97-AF65-F5344CB8AC3E}">
        <p14:creationId xmlns:p14="http://schemas.microsoft.com/office/powerpoint/2010/main" val="3938276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3" name="Title 1"/>
          <p:cNvSpPr>
            <a:spLocks noGrp="1"/>
          </p:cNvSpPr>
          <p:nvPr>
            <p:ph type="title"/>
          </p:nvPr>
        </p:nvSpPr>
        <p:spPr>
          <a:xfrm>
            <a:off x="457199" y="558421"/>
            <a:ext cx="8229600" cy="1788994"/>
          </a:xfrm>
        </p:spPr>
        <p:txBody>
          <a:bodyPr/>
          <a:lstStyle/>
          <a:p>
            <a:pPr algn="ctr"/>
            <a:r>
              <a:rPr lang="en-US" sz="6600" b="1" dirty="0">
                <a:solidFill>
                  <a:srgbClr val="FFFFFF"/>
                </a:solidFill>
                <a:latin typeface="Calibri"/>
                <a:cs typeface="Calibri"/>
              </a:rPr>
              <a:t> </a:t>
            </a:r>
          </a:p>
        </p:txBody>
      </p:sp>
      <p:sp>
        <p:nvSpPr>
          <p:cNvPr id="2" name="Rectangle 1"/>
          <p:cNvSpPr/>
          <p:nvPr/>
        </p:nvSpPr>
        <p:spPr>
          <a:xfrm>
            <a:off x="228600" y="3126900"/>
            <a:ext cx="8686799" cy="3970318"/>
          </a:xfrm>
          <a:prstGeom prst="rect">
            <a:avLst/>
          </a:prstGeom>
        </p:spPr>
        <p:txBody>
          <a:bodyPr wrap="square">
            <a:spAutoFit/>
          </a:bodyPr>
          <a:lstStyle/>
          <a:p>
            <a:pPr algn="ctr"/>
            <a:r>
              <a:rPr lang="en-US" sz="2800" b="1" dirty="0">
                <a:solidFill>
                  <a:schemeClr val="bg1"/>
                </a:solidFill>
                <a:latin typeface="Calibri" panose="020F0502020204030204" pitchFamily="34" charset="0"/>
                <a:sym typeface="Calibri"/>
              </a:rPr>
              <a:t>Mission</a:t>
            </a:r>
            <a:r>
              <a:rPr lang="en-US" sz="2800" dirty="0">
                <a:solidFill>
                  <a:schemeClr val="bg1"/>
                </a:solidFill>
                <a:latin typeface="Calibri" panose="020F0502020204030204" pitchFamily="34" charset="0"/>
              </a:rPr>
              <a:t>:   to</a:t>
            </a:r>
            <a:r>
              <a:rPr lang="en-US" sz="2800" dirty="0">
                <a:solidFill>
                  <a:schemeClr val="bg1"/>
                </a:solidFill>
                <a:latin typeface="Calibri" panose="020F0502020204030204" pitchFamily="34" charset="0"/>
                <a:sym typeface="Calibri"/>
              </a:rPr>
              <a:t> inspire and catalyze higher education to        lead the global sustainability transformation</a:t>
            </a:r>
            <a:endParaRPr lang="en-US" sz="2800" dirty="0">
              <a:solidFill>
                <a:srgbClr val="FFFFFF"/>
              </a:solidFill>
              <a:latin typeface="Calibri"/>
              <a:cs typeface="Calibri"/>
            </a:endParaRPr>
          </a:p>
          <a:p>
            <a:pPr algn="ctr"/>
            <a:endParaRPr lang="en-US" sz="2800" dirty="0">
              <a:solidFill>
                <a:srgbClr val="FFFFFF"/>
              </a:solidFill>
              <a:latin typeface="Calibri"/>
              <a:cs typeface="Calibri"/>
            </a:endParaRPr>
          </a:p>
          <a:p>
            <a:pPr algn="ctr"/>
            <a:r>
              <a:rPr lang="en-US" sz="2800" dirty="0">
                <a:solidFill>
                  <a:srgbClr val="FFFFFF"/>
                </a:solidFill>
                <a:latin typeface="Calibri"/>
                <a:cs typeface="Calibri"/>
              </a:rPr>
              <a:t>AASHE defines sustainability in an inclusive way, encompassing human and ecological health, social justice, secure livelihoods and a better world for all generations.</a:t>
            </a:r>
          </a:p>
          <a:p>
            <a:pPr algn="ctr"/>
            <a:endParaRPr lang="en-US" sz="2800" dirty="0">
              <a:solidFill>
                <a:srgbClr val="FFFFFF"/>
              </a:solidFill>
              <a:latin typeface="Calibri"/>
              <a:cs typeface="Calibri"/>
            </a:endParaRPr>
          </a:p>
          <a:p>
            <a:pPr algn="ctr"/>
            <a:r>
              <a:rPr lang="en-US" sz="2800" dirty="0">
                <a:solidFill>
                  <a:srgbClr val="FFFFFF"/>
                </a:solidFill>
                <a:latin typeface="Calibri"/>
                <a:cs typeface="Calibri"/>
              </a:rPr>
              <a:t>www.aashe.org</a:t>
            </a:r>
          </a:p>
          <a:p>
            <a:pPr algn="ctr"/>
            <a:endParaRPr lang="en-US" sz="2800" dirty="0">
              <a:solidFill>
                <a:srgbClr val="FFFFFF"/>
              </a:solidFill>
              <a:latin typeface="Calibri"/>
              <a:cs typeface="Calibri"/>
            </a:endParaRPr>
          </a:p>
        </p:txBody>
      </p:sp>
      <p:pic>
        <p:nvPicPr>
          <p:cNvPr id="4" name="Shape 99" descr="AASHE_REV_RGB_300.png"/>
          <p:cNvPicPr preferRelativeResize="0"/>
          <p:nvPr/>
        </p:nvPicPr>
        <p:blipFill>
          <a:blip r:embed="rId3">
            <a:alphaModFix/>
          </a:blip>
          <a:stretch>
            <a:fillRect/>
          </a:stretch>
        </p:blipFill>
        <p:spPr>
          <a:xfrm>
            <a:off x="3003006" y="295259"/>
            <a:ext cx="3518748" cy="2557123"/>
          </a:xfrm>
          <a:prstGeom prst="rect">
            <a:avLst/>
          </a:prstGeom>
          <a:noFill/>
          <a:ln>
            <a:noFill/>
          </a:ln>
        </p:spPr>
      </p:pic>
    </p:spTree>
    <p:extLst>
      <p:ext uri="{BB962C8B-B14F-4D97-AF65-F5344CB8AC3E}">
        <p14:creationId xmlns:p14="http://schemas.microsoft.com/office/powerpoint/2010/main" val="723347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Shape 190"/>
          <p:cNvPicPr preferRelativeResize="0"/>
          <p:nvPr/>
        </p:nvPicPr>
        <p:blipFill>
          <a:blip r:embed="rId3">
            <a:alphaModFix/>
          </a:blip>
          <a:stretch>
            <a:fillRect/>
          </a:stretch>
        </p:blipFill>
        <p:spPr>
          <a:xfrm>
            <a:off x="2302224" y="350629"/>
            <a:ext cx="4191124" cy="4117799"/>
          </a:xfrm>
          <a:prstGeom prst="rect">
            <a:avLst/>
          </a:prstGeom>
          <a:noFill/>
          <a:ln>
            <a:noFill/>
          </a:ln>
        </p:spPr>
      </p:pic>
      <p:sp>
        <p:nvSpPr>
          <p:cNvPr id="191" name="Shape 191"/>
          <p:cNvSpPr txBox="1"/>
          <p:nvPr/>
        </p:nvSpPr>
        <p:spPr>
          <a:xfrm>
            <a:off x="269550" y="5132975"/>
            <a:ext cx="8723250" cy="897600"/>
          </a:xfrm>
          <a:prstGeom prst="rect">
            <a:avLst/>
          </a:prstGeom>
          <a:noFill/>
          <a:ln>
            <a:noFill/>
          </a:ln>
        </p:spPr>
        <p:txBody>
          <a:bodyPr lIns="91425" tIns="91425" rIns="91425" bIns="91425" anchor="t" anchorCtr="0">
            <a:noAutofit/>
          </a:bodyPr>
          <a:lstStyle/>
          <a:p>
            <a:pPr lvl="0" rtl="0">
              <a:spcBef>
                <a:spcPts val="0"/>
              </a:spcBef>
              <a:buNone/>
            </a:pPr>
            <a:r>
              <a:rPr lang="en-US" sz="2400" dirty="0">
                <a:solidFill>
                  <a:schemeClr val="accent1"/>
                </a:solidFill>
                <a:highlight>
                  <a:srgbClr val="FFFFFF"/>
                </a:highlight>
                <a:latin typeface="Calibri"/>
                <a:ea typeface="Calibri"/>
                <a:cs typeface="Calibri"/>
                <a:sym typeface="Calibri"/>
              </a:rPr>
              <a:t>The </a:t>
            </a:r>
            <a:r>
              <a:rPr lang="en-US" sz="2400" b="1" dirty="0">
                <a:solidFill>
                  <a:schemeClr val="accent1"/>
                </a:solidFill>
                <a:highlight>
                  <a:srgbClr val="FFFFFF"/>
                </a:highlight>
                <a:latin typeface="Calibri"/>
                <a:ea typeface="Calibri"/>
                <a:cs typeface="Calibri"/>
                <a:sym typeface="Calibri"/>
              </a:rPr>
              <a:t>Sustainability Tracking, Assessment &amp; Rating System™</a:t>
            </a:r>
            <a:r>
              <a:rPr lang="en-US" sz="2400" dirty="0">
                <a:solidFill>
                  <a:schemeClr val="accent1"/>
                </a:solidFill>
                <a:highlight>
                  <a:srgbClr val="FFFFFF"/>
                </a:highlight>
                <a:latin typeface="Calibri"/>
                <a:ea typeface="Calibri"/>
                <a:cs typeface="Calibri"/>
                <a:sym typeface="Calibri"/>
              </a:rPr>
              <a:t>(STARS) is a transparent, self-reporting framework for </a:t>
            </a:r>
            <a:r>
              <a:rPr lang="en-US" sz="2400" b="1" dirty="0">
                <a:solidFill>
                  <a:schemeClr val="accent1"/>
                </a:solidFill>
                <a:highlight>
                  <a:srgbClr val="FFFFFF"/>
                </a:highlight>
                <a:latin typeface="Calibri"/>
                <a:ea typeface="Calibri"/>
                <a:cs typeface="Calibri"/>
                <a:sym typeface="Calibri"/>
              </a:rPr>
              <a:t>colleges and universities</a:t>
            </a:r>
            <a:r>
              <a:rPr lang="en-US" sz="2400" dirty="0">
                <a:solidFill>
                  <a:schemeClr val="accent1"/>
                </a:solidFill>
                <a:highlight>
                  <a:srgbClr val="FFFFFF"/>
                </a:highlight>
                <a:latin typeface="Calibri"/>
                <a:ea typeface="Calibri"/>
                <a:cs typeface="Calibri"/>
                <a:sym typeface="Calibri"/>
              </a:rPr>
              <a:t> to measure their sustainability performance.</a:t>
            </a:r>
          </a:p>
        </p:txBody>
      </p:sp>
    </p:spTree>
    <p:extLst>
      <p:ext uri="{BB962C8B-B14F-4D97-AF65-F5344CB8AC3E}">
        <p14:creationId xmlns:p14="http://schemas.microsoft.com/office/powerpoint/2010/main" val="2069896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p:nvPr/>
        </p:nvSpPr>
        <p:spPr>
          <a:xfrm>
            <a:off x="406700" y="29331"/>
            <a:ext cx="8183100" cy="604058"/>
          </a:xfrm>
          <a:prstGeom prst="rect">
            <a:avLst/>
          </a:prstGeom>
          <a:noFill/>
          <a:ln>
            <a:noFill/>
          </a:ln>
        </p:spPr>
        <p:txBody>
          <a:bodyPr lIns="91425" tIns="91425" rIns="91425" bIns="91425" anchor="t" anchorCtr="0">
            <a:noAutofit/>
          </a:bodyPr>
          <a:lstStyle/>
          <a:p>
            <a:pPr marL="38100" lvl="0" algn="ctr" rtl="0">
              <a:spcBef>
                <a:spcPts val="0"/>
              </a:spcBef>
              <a:buSzPct val="100000"/>
            </a:pPr>
            <a:r>
              <a:rPr lang="en-US" sz="3400" b="1" dirty="0">
                <a:solidFill>
                  <a:srgbClr val="611BB8"/>
                </a:solidFill>
                <a:latin typeface="Calibri"/>
                <a:ea typeface="Calibri"/>
                <a:cs typeface="Calibri"/>
                <a:sym typeface="Calibri"/>
              </a:rPr>
              <a:t>STARS Overview</a:t>
            </a:r>
            <a:br>
              <a:rPr lang="en-US" sz="3400" dirty="0">
                <a:solidFill>
                  <a:srgbClr val="611BB8"/>
                </a:solidFill>
                <a:latin typeface="Calibri"/>
                <a:ea typeface="Calibri"/>
                <a:cs typeface="Calibri"/>
                <a:sym typeface="Calibri"/>
              </a:rPr>
            </a:br>
            <a:endParaRPr sz="3400" dirty="0">
              <a:latin typeface="Calibri"/>
              <a:ea typeface="Calibri"/>
              <a:cs typeface="Calibri"/>
              <a:sym typeface="Calibri"/>
            </a:endParaRPr>
          </a:p>
        </p:txBody>
      </p:sp>
      <p:pic>
        <p:nvPicPr>
          <p:cNvPr id="202" name="Shape 202"/>
          <p:cNvPicPr preferRelativeResize="0"/>
          <p:nvPr/>
        </p:nvPicPr>
        <p:blipFill>
          <a:blip r:embed="rId3">
            <a:alphaModFix/>
          </a:blip>
          <a:stretch>
            <a:fillRect/>
          </a:stretch>
        </p:blipFill>
        <p:spPr>
          <a:xfrm>
            <a:off x="100656" y="4848836"/>
            <a:ext cx="8907599" cy="1912675"/>
          </a:xfrm>
          <a:prstGeom prst="rect">
            <a:avLst/>
          </a:prstGeom>
          <a:noFill/>
          <a:ln>
            <a:noFill/>
          </a:ln>
        </p:spPr>
      </p:pic>
      <p:sp>
        <p:nvSpPr>
          <p:cNvPr id="2" name="TextBox 1"/>
          <p:cNvSpPr txBox="1"/>
          <p:nvPr/>
        </p:nvSpPr>
        <p:spPr>
          <a:xfrm>
            <a:off x="577314" y="607733"/>
            <a:ext cx="6971304" cy="4339650"/>
          </a:xfrm>
          <a:prstGeom prst="rect">
            <a:avLst/>
          </a:prstGeom>
          <a:noFill/>
        </p:spPr>
        <p:txBody>
          <a:bodyPr wrap="square" rtlCol="0">
            <a:spAutoFit/>
          </a:bodyPr>
          <a:lstStyle/>
          <a:p>
            <a:pPr marL="38100" lvl="0">
              <a:buSzPct val="100000"/>
            </a:pPr>
            <a:r>
              <a:rPr lang="en-US" sz="2300" b="1" dirty="0">
                <a:solidFill>
                  <a:srgbClr val="611BB8"/>
                </a:solidFill>
                <a:latin typeface="Calibri"/>
                <a:ea typeface="Calibri"/>
                <a:cs typeface="Calibri"/>
                <a:sym typeface="Calibri"/>
              </a:rPr>
              <a:t>Comprehensive</a:t>
            </a:r>
          </a:p>
          <a:p>
            <a:pPr marL="381000" lvl="1" indent="-342900">
              <a:buSzPct val="100000"/>
              <a:buFont typeface="Arial"/>
              <a:buChar char="•"/>
            </a:pPr>
            <a:r>
              <a:rPr lang="en-US" sz="2300" dirty="0">
                <a:solidFill>
                  <a:srgbClr val="611BB8"/>
                </a:solidFill>
                <a:latin typeface="Calibri"/>
                <a:ea typeface="Calibri"/>
                <a:cs typeface="Calibri"/>
                <a:sym typeface="Calibri"/>
              </a:rPr>
              <a:t>STARS Categories</a:t>
            </a:r>
          </a:p>
          <a:p>
            <a:pPr marL="1371600" lvl="4" indent="-419100">
              <a:buSzPct val="100000"/>
              <a:buFont typeface="Calibri"/>
              <a:buChar char="■"/>
            </a:pPr>
            <a:r>
              <a:rPr lang="en-US" sz="2300" dirty="0">
                <a:solidFill>
                  <a:srgbClr val="611BB8"/>
                </a:solidFill>
                <a:latin typeface="Calibri"/>
                <a:ea typeface="Calibri"/>
                <a:cs typeface="Calibri"/>
                <a:sym typeface="Calibri"/>
              </a:rPr>
              <a:t>Academics</a:t>
            </a:r>
          </a:p>
          <a:p>
            <a:pPr marL="1371600" lvl="2" indent="-419100">
              <a:buSzPct val="100000"/>
              <a:buFont typeface="Calibri"/>
              <a:buChar char="■"/>
            </a:pPr>
            <a:r>
              <a:rPr lang="en-US" sz="2300" dirty="0">
                <a:solidFill>
                  <a:srgbClr val="611BB8"/>
                </a:solidFill>
                <a:latin typeface="Calibri"/>
                <a:ea typeface="Calibri"/>
                <a:cs typeface="Calibri"/>
                <a:sym typeface="Calibri"/>
              </a:rPr>
              <a:t>Engagement</a:t>
            </a:r>
          </a:p>
          <a:p>
            <a:pPr marL="1371600" lvl="2" indent="-419100">
              <a:buSzPct val="100000"/>
              <a:buFont typeface="Calibri"/>
              <a:buChar char="■"/>
            </a:pPr>
            <a:r>
              <a:rPr lang="en-US" sz="2300" dirty="0">
                <a:solidFill>
                  <a:srgbClr val="611BB8"/>
                </a:solidFill>
                <a:latin typeface="Calibri"/>
                <a:ea typeface="Calibri"/>
                <a:cs typeface="Calibri"/>
                <a:sym typeface="Calibri"/>
              </a:rPr>
              <a:t>Operations</a:t>
            </a:r>
          </a:p>
          <a:p>
            <a:pPr marL="1371600" lvl="2" indent="-419100">
              <a:buSzPct val="100000"/>
              <a:buFont typeface="Calibri"/>
              <a:buChar char="■"/>
            </a:pPr>
            <a:r>
              <a:rPr lang="en-US" sz="2300" dirty="0">
                <a:solidFill>
                  <a:srgbClr val="611BB8"/>
                </a:solidFill>
                <a:latin typeface="Calibri"/>
                <a:ea typeface="Calibri"/>
                <a:cs typeface="Calibri"/>
                <a:sym typeface="Calibri"/>
              </a:rPr>
              <a:t>Planning &amp; Administration </a:t>
            </a:r>
          </a:p>
          <a:p>
            <a:pPr marL="38100" lvl="0">
              <a:buSzPct val="100000"/>
            </a:pPr>
            <a:br>
              <a:rPr lang="en-US" sz="2300" b="1" dirty="0">
                <a:solidFill>
                  <a:srgbClr val="611BB8"/>
                </a:solidFill>
                <a:latin typeface="Calibri"/>
                <a:ea typeface="Calibri"/>
                <a:cs typeface="Calibri"/>
                <a:sym typeface="Calibri"/>
              </a:rPr>
            </a:br>
            <a:r>
              <a:rPr lang="en-US" sz="2300" b="1" dirty="0">
                <a:solidFill>
                  <a:srgbClr val="611BB8"/>
                </a:solidFill>
                <a:latin typeface="Calibri"/>
                <a:ea typeface="Calibri"/>
                <a:cs typeface="Calibri"/>
                <a:sym typeface="Calibri"/>
              </a:rPr>
              <a:t>Transparent</a:t>
            </a:r>
          </a:p>
          <a:p>
            <a:pPr marL="381000" lvl="0" indent="-342900">
              <a:buSzPct val="100000"/>
              <a:buFont typeface="Arial"/>
              <a:buChar char="•"/>
            </a:pPr>
            <a:r>
              <a:rPr lang="en-US" sz="2300" dirty="0">
                <a:solidFill>
                  <a:srgbClr val="611BB8"/>
                </a:solidFill>
                <a:latin typeface="Calibri"/>
                <a:ea typeface="Calibri"/>
                <a:cs typeface="Calibri"/>
                <a:sym typeface="Calibri"/>
              </a:rPr>
              <a:t>All data is publicly available</a:t>
            </a:r>
            <a:br>
              <a:rPr lang="en-US" sz="2300" dirty="0">
                <a:solidFill>
                  <a:srgbClr val="611BB8"/>
                </a:solidFill>
                <a:latin typeface="Calibri"/>
                <a:ea typeface="Calibri"/>
                <a:cs typeface="Calibri"/>
                <a:sym typeface="Calibri"/>
              </a:rPr>
            </a:br>
            <a:endParaRPr lang="en-US" sz="2300" dirty="0">
              <a:solidFill>
                <a:srgbClr val="611BB8"/>
              </a:solidFill>
              <a:latin typeface="Calibri"/>
              <a:ea typeface="Calibri"/>
              <a:cs typeface="Calibri"/>
              <a:sym typeface="Calibri"/>
            </a:endParaRPr>
          </a:p>
          <a:p>
            <a:pPr lvl="0"/>
            <a:r>
              <a:rPr lang="en-US" sz="2300" b="1" dirty="0">
                <a:solidFill>
                  <a:srgbClr val="611BB8"/>
                </a:solidFill>
                <a:latin typeface="Calibri"/>
                <a:ea typeface="Calibri"/>
                <a:cs typeface="Calibri"/>
                <a:sym typeface="Calibri"/>
              </a:rPr>
              <a:t>Positive Recognition </a:t>
            </a:r>
          </a:p>
          <a:p>
            <a:pPr marL="381000" lvl="0" indent="-342900">
              <a:buSzPct val="100000"/>
              <a:buFont typeface="Arial"/>
              <a:buChar char="•"/>
            </a:pPr>
            <a:r>
              <a:rPr lang="en-US" sz="2300" dirty="0">
                <a:solidFill>
                  <a:srgbClr val="611BB8"/>
                </a:solidFill>
                <a:latin typeface="Calibri"/>
                <a:ea typeface="Calibri"/>
                <a:cs typeface="Calibri"/>
                <a:sym typeface="Calibri"/>
              </a:rPr>
              <a:t>Institutions earn a rating</a:t>
            </a:r>
          </a:p>
        </p:txBody>
      </p:sp>
    </p:spTree>
    <p:extLst>
      <p:ext uri="{BB962C8B-B14F-4D97-AF65-F5344CB8AC3E}">
        <p14:creationId xmlns:p14="http://schemas.microsoft.com/office/powerpoint/2010/main" val="61494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11700" y="368991"/>
            <a:ext cx="8520600" cy="831300"/>
          </a:xfrm>
          <a:prstGeom prst="rect">
            <a:avLst/>
          </a:prstGeom>
        </p:spPr>
        <p:txBody>
          <a:bodyPr lIns="91425" tIns="91425" rIns="91425" bIns="91425" anchor="t" anchorCtr="0">
            <a:noAutofit/>
          </a:bodyPr>
          <a:lstStyle/>
          <a:p>
            <a:pPr lvl="0" algn="ctr">
              <a:spcBef>
                <a:spcPts val="0"/>
              </a:spcBef>
              <a:buClr>
                <a:schemeClr val="dk2"/>
              </a:buClr>
              <a:buSzPct val="25000"/>
              <a:buFont typeface="Arial"/>
              <a:buNone/>
            </a:pPr>
            <a:r>
              <a:rPr lang="en-US" sz="4400" dirty="0">
                <a:solidFill>
                  <a:schemeClr val="dk1"/>
                </a:solidFill>
                <a:latin typeface="Calibri"/>
                <a:ea typeface="Calibri"/>
                <a:cs typeface="Calibri"/>
                <a:sym typeface="Calibri"/>
              </a:rPr>
              <a:t>STARS Participants by Country</a:t>
            </a:r>
          </a:p>
          <a:p>
            <a:pPr lvl="0">
              <a:spcBef>
                <a:spcPts val="0"/>
              </a:spcBef>
              <a:buNone/>
            </a:pPr>
            <a:endParaRPr dirty="0"/>
          </a:p>
        </p:txBody>
      </p:sp>
      <p:pic>
        <p:nvPicPr>
          <p:cNvPr id="220" name="Shape 220"/>
          <p:cNvPicPr preferRelativeResize="0"/>
          <p:nvPr/>
        </p:nvPicPr>
        <p:blipFill>
          <a:blip r:embed="rId3">
            <a:alphaModFix/>
          </a:blip>
          <a:stretch>
            <a:fillRect/>
          </a:stretch>
        </p:blipFill>
        <p:spPr>
          <a:xfrm>
            <a:off x="32830" y="1424675"/>
            <a:ext cx="9012999" cy="4443724"/>
          </a:xfrm>
          <a:prstGeom prst="rect">
            <a:avLst/>
          </a:prstGeom>
          <a:noFill/>
          <a:ln>
            <a:noFill/>
          </a:ln>
        </p:spPr>
      </p:pic>
    </p:spTree>
    <p:extLst>
      <p:ext uri="{BB962C8B-B14F-4D97-AF65-F5344CB8AC3E}">
        <p14:creationId xmlns:p14="http://schemas.microsoft.com/office/powerpoint/2010/main" val="96484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International Partners</a:t>
            </a:r>
            <a:endParaRPr lang="en-US" dirty="0"/>
          </a:p>
        </p:txBody>
      </p:sp>
      <p:sp>
        <p:nvSpPr>
          <p:cNvPr id="3" name="Text Placeholder 2"/>
          <p:cNvSpPr>
            <a:spLocks noGrp="1"/>
          </p:cNvSpPr>
          <p:nvPr>
            <p:ph type="body" idx="1"/>
          </p:nvPr>
        </p:nvSpPr>
        <p:spPr/>
        <p:txBody>
          <a:bodyPr/>
          <a:lstStyle/>
          <a:p>
            <a:r>
              <a:rPr lang="en-US" sz="2800" b="1" dirty="0"/>
              <a:t>Australasian Campuses Towards Sustainability Incorporated Association (ACTS)</a:t>
            </a:r>
          </a:p>
          <a:p>
            <a:r>
              <a:rPr lang="en-US" sz="2000" dirty="0"/>
              <a:t>ACTS is a nonprofit member based </a:t>
            </a:r>
            <a:r>
              <a:rPr lang="en-US" sz="2000" dirty="0" err="1"/>
              <a:t>organisation</a:t>
            </a:r>
            <a:r>
              <a:rPr lang="en-US" sz="2000" dirty="0"/>
              <a:t> representing higher and further education institutions within Australia and New Zealand. </a:t>
            </a:r>
            <a:endParaRPr lang="en-US" dirty="0"/>
          </a:p>
          <a:p>
            <a:r>
              <a:rPr lang="en-US" sz="2800" b="1" dirty="0"/>
              <a:t>The Environmental Association for Universities and Colleges (EAUC)</a:t>
            </a:r>
          </a:p>
          <a:p>
            <a:r>
              <a:rPr lang="en-US" sz="2000" dirty="0"/>
              <a:t>The EAUC is the environmental and sustainability champion within Further and Higher Education in the U.K. </a:t>
            </a:r>
          </a:p>
        </p:txBody>
      </p:sp>
    </p:spTree>
    <p:extLst>
      <p:ext uri="{BB962C8B-B14F-4D97-AF65-F5344CB8AC3E}">
        <p14:creationId xmlns:p14="http://schemas.microsoft.com/office/powerpoint/2010/main" val="2748909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psen.org/wp-content/uploads/2015/06/RCE-Map-201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 y="0"/>
            <a:ext cx="9146685" cy="620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80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a:spLocks noGrp="1"/>
          </p:cNvSpPr>
          <p:nvPr>
            <p:ph type="title"/>
          </p:nvPr>
        </p:nvSpPr>
        <p:spPr>
          <a:xfrm>
            <a:off x="461630" y="410801"/>
            <a:ext cx="8286584" cy="790202"/>
          </a:xfrm>
          <a:prstGeom prst="rect">
            <a:avLst/>
          </a:prstGeom>
        </p:spPr>
        <p:txBody>
          <a:bodyPr lIns="91425" tIns="91425" rIns="91425" bIns="91425" anchor="b" anchorCtr="0">
            <a:noAutofit/>
          </a:bodyPr>
          <a:lstStyle/>
          <a:p>
            <a:pPr lvl="0" algn="ctr" rtl="0">
              <a:spcBef>
                <a:spcPts val="0"/>
              </a:spcBef>
              <a:buNone/>
            </a:pPr>
            <a:r>
              <a:rPr lang="en-US" sz="4000" b="1" dirty="0"/>
              <a:t>THE POTENTIAL: </a:t>
            </a:r>
            <a:r>
              <a:rPr lang="en-US" sz="3200" b="1" dirty="0"/>
              <a:t>	</a:t>
            </a:r>
            <a:endParaRPr lang="en-US" sz="3200" b="1" dirty="0">
              <a:solidFill>
                <a:srgbClr val="FF0000"/>
              </a:solidFill>
            </a:endParaRPr>
          </a:p>
        </p:txBody>
      </p:sp>
      <p:sp>
        <p:nvSpPr>
          <p:cNvPr id="5" name="TextBox 4"/>
          <p:cNvSpPr txBox="1"/>
          <p:nvPr/>
        </p:nvSpPr>
        <p:spPr>
          <a:xfrm>
            <a:off x="461630" y="1407016"/>
            <a:ext cx="8286585" cy="4708981"/>
          </a:xfrm>
          <a:prstGeom prst="rect">
            <a:avLst/>
          </a:prstGeom>
          <a:noFill/>
        </p:spPr>
        <p:txBody>
          <a:bodyPr wrap="square" rtlCol="0">
            <a:spAutoFit/>
          </a:bodyPr>
          <a:lstStyle/>
          <a:p>
            <a:pPr algn="ctr"/>
            <a:r>
              <a:rPr lang="en-US" sz="2800" b="1" dirty="0">
                <a:solidFill>
                  <a:srgbClr val="6225B8"/>
                </a:solidFill>
                <a:latin typeface="Calibri"/>
                <a:cs typeface="Calibri"/>
              </a:rPr>
              <a:t>HIGHER EDUCATION IN THE US:</a:t>
            </a:r>
          </a:p>
          <a:p>
            <a:pPr algn="ctr"/>
            <a:r>
              <a:rPr lang="en-US" sz="2800" b="1" dirty="0">
                <a:solidFill>
                  <a:srgbClr val="6225B8"/>
                </a:solidFill>
                <a:latin typeface="Calibri"/>
                <a:cs typeface="Calibri"/>
              </a:rPr>
              <a:t>~ 4000 INSTITUTIONS</a:t>
            </a:r>
          </a:p>
          <a:p>
            <a:pPr algn="ctr"/>
            <a:endParaRPr lang="en-US" sz="2800" dirty="0">
              <a:solidFill>
                <a:schemeClr val="tx1"/>
              </a:solidFill>
              <a:latin typeface="Calibri"/>
              <a:cs typeface="Calibri"/>
            </a:endParaRPr>
          </a:p>
          <a:p>
            <a:pPr algn="ctr"/>
            <a:r>
              <a:rPr lang="en-US" sz="2800" b="1" dirty="0">
                <a:solidFill>
                  <a:srgbClr val="6225B8"/>
                </a:solidFill>
                <a:latin typeface="Calibri"/>
                <a:cs typeface="Calibri"/>
              </a:rPr>
              <a:t>HIGHER EDUCATION IN THE WORLD:</a:t>
            </a:r>
          </a:p>
          <a:p>
            <a:pPr algn="ctr"/>
            <a:r>
              <a:rPr lang="en-US" sz="2800" b="1" dirty="0">
                <a:solidFill>
                  <a:srgbClr val="6225B8"/>
                </a:solidFill>
                <a:latin typeface="Calibri"/>
                <a:cs typeface="Calibri"/>
              </a:rPr>
              <a:t>~ 26000 INSTITUTIONS</a:t>
            </a:r>
          </a:p>
          <a:p>
            <a:pPr algn="ctr"/>
            <a:endParaRPr lang="en-US" sz="2800" dirty="0">
              <a:solidFill>
                <a:schemeClr val="tx1"/>
              </a:solidFill>
              <a:latin typeface="Calibri"/>
              <a:cs typeface="Calibri"/>
            </a:endParaRPr>
          </a:p>
          <a:p>
            <a:pPr lvl="0" algn="ctr">
              <a:spcBef>
                <a:spcPts val="600"/>
              </a:spcBef>
            </a:pPr>
            <a:r>
              <a:rPr lang="en-US" sz="2800" b="1" dirty="0">
                <a:solidFill>
                  <a:schemeClr val="tx1"/>
                </a:solidFill>
                <a:latin typeface="Calibri"/>
                <a:ea typeface="Calibri"/>
                <a:cs typeface="Calibri"/>
                <a:sym typeface="Calibri"/>
              </a:rPr>
              <a:t>AASHE MEMBER INSTITUTIONS:</a:t>
            </a:r>
          </a:p>
          <a:p>
            <a:pPr lvl="0" algn="ctr">
              <a:spcBef>
                <a:spcPts val="600"/>
              </a:spcBef>
            </a:pPr>
            <a:r>
              <a:rPr lang="en-US" sz="2800" b="1" dirty="0">
                <a:solidFill>
                  <a:schemeClr val="tx1"/>
                </a:solidFill>
                <a:latin typeface="Calibri"/>
                <a:ea typeface="Calibri"/>
                <a:cs typeface="Calibri"/>
                <a:sym typeface="Calibri"/>
              </a:rPr>
              <a:t>US: 820 UNIVERSITIES &amp; COLLEGES</a:t>
            </a:r>
          </a:p>
          <a:p>
            <a:pPr algn="ctr">
              <a:spcBef>
                <a:spcPts val="600"/>
              </a:spcBef>
            </a:pPr>
            <a:r>
              <a:rPr lang="en-US" sz="2800" b="1" dirty="0">
                <a:solidFill>
                  <a:schemeClr val="tx1"/>
                </a:solidFill>
                <a:latin typeface="Calibri"/>
                <a:ea typeface="Calibri"/>
                <a:cs typeface="Calibri"/>
                <a:sym typeface="Calibri"/>
              </a:rPr>
              <a:t>CANADA: 68 UNIVERSITIES &amp; COLLEGES</a:t>
            </a:r>
          </a:p>
          <a:p>
            <a:pPr lvl="0" algn="ctr">
              <a:spcBef>
                <a:spcPts val="600"/>
              </a:spcBef>
            </a:pPr>
            <a:r>
              <a:rPr lang="en-US" sz="2800" b="1" dirty="0">
                <a:solidFill>
                  <a:schemeClr val="tx1"/>
                </a:solidFill>
                <a:latin typeface="Calibri"/>
                <a:ea typeface="Calibri"/>
                <a:cs typeface="Calibri"/>
                <a:sym typeface="Calibri"/>
              </a:rPr>
              <a:t>INTERNATIONAL: 27 UNIVERSITIES &amp; COLLEGES</a:t>
            </a:r>
          </a:p>
        </p:txBody>
      </p:sp>
    </p:spTree>
    <p:extLst>
      <p:ext uri="{BB962C8B-B14F-4D97-AF65-F5344CB8AC3E}">
        <p14:creationId xmlns:p14="http://schemas.microsoft.com/office/powerpoint/2010/main" val="1867136796"/>
      </p:ext>
    </p:extLst>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14149</TotalTime>
  <Words>1064</Words>
  <Application>Microsoft Office PowerPoint</Application>
  <PresentationFormat>On-screen Show (4:3)</PresentationFormat>
  <Paragraphs>108</Paragraphs>
  <Slides>29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Source Sans Pro</vt:lpstr>
      <vt:lpstr>Raleway</vt:lpstr>
      <vt:lpstr>Perpetua Titling MT</vt:lpstr>
      <vt:lpstr>Calibri</vt:lpstr>
      <vt:lpstr>Candara</vt:lpstr>
      <vt:lpstr>Arial</vt:lpstr>
      <vt:lpstr>plum</vt:lpstr>
      <vt:lpstr>PowerPoint Presentation</vt:lpstr>
      <vt:lpstr>DR. CHARLES W. RICHARDSON, JR.</vt:lpstr>
      <vt:lpstr> </vt:lpstr>
      <vt:lpstr>PowerPoint Presentation</vt:lpstr>
      <vt:lpstr>PowerPoint Presentation</vt:lpstr>
      <vt:lpstr>STARS Participants by Country </vt:lpstr>
      <vt:lpstr>International Partners</vt:lpstr>
      <vt:lpstr>PowerPoint Presentation</vt:lpstr>
      <vt:lpstr>THE POTENTIAL:  </vt:lpstr>
      <vt:lpstr>MOVING FORWARD</vt:lpstr>
      <vt:lpstr>PowerPoint Presentation</vt:lpstr>
      <vt:lpstr>PowerPoint Presentation</vt:lpstr>
      <vt:lpstr>NEW EDUCATIONAL PARADIGMS</vt:lpstr>
      <vt:lpstr>PREAMBLE</vt:lpstr>
      <vt:lpstr>CORE CURRICULUM</vt:lpstr>
      <vt:lpstr>IN THE CORE</vt:lpstr>
      <vt:lpstr>MASS MEDIA</vt:lpstr>
      <vt:lpstr>SOCIAL WORK</vt:lpstr>
      <vt:lpstr>EDUCATION</vt:lpstr>
      <vt:lpstr>BUSINESS</vt:lpstr>
      <vt:lpstr>LEARNING</vt:lpstr>
      <vt:lpstr>EXPERIENTIAL LEARNING</vt:lpstr>
      <vt:lpstr>SERVICE LEARNING</vt:lpstr>
      <vt:lpstr>SERVICE LEARNING</vt:lpstr>
      <vt:lpstr>SERVICE LEARNING</vt:lpstr>
      <vt:lpstr>EXPERIENTIAL AND SERVICE NEXUS</vt:lpstr>
      <vt:lpstr>SCIENCE OR CULTURE?</vt:lpstr>
      <vt:lpstr>PowerPoint Presentation</vt:lpstr>
      <vt:lpstr>WORKING MODEL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 Movement-Building Organization</dc:title>
  <dc:subject/>
  <dc:creator>Dr. C. Richardson</dc:creator>
  <cp:keywords/>
  <dc:description/>
  <cp:lastModifiedBy>Charles Richardson</cp:lastModifiedBy>
  <cp:revision>163</cp:revision>
  <cp:lastPrinted>2016-11-15T21:42:52Z</cp:lastPrinted>
  <dcterms:modified xsi:type="dcterms:W3CDTF">2018-11-03T01:51:36Z</dcterms:modified>
  <cp:category/>
</cp:coreProperties>
</file>