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5" r:id="rId1"/>
  </p:sldMasterIdLst>
  <p:sldIdLst>
    <p:sldId id="256" r:id="rId2"/>
    <p:sldId id="257" r:id="rId3"/>
    <p:sldId id="269" r:id="rId4"/>
    <p:sldId id="262" r:id="rId5"/>
    <p:sldId id="270" r:id="rId6"/>
    <p:sldId id="271" r:id="rId7"/>
    <p:sldId id="260" r:id="rId8"/>
    <p:sldId id="267" r:id="rId9"/>
    <p:sldId id="258" r:id="rId10"/>
    <p:sldId id="263" r:id="rId11"/>
    <p:sldId id="273" r:id="rId12"/>
    <p:sldId id="265" r:id="rId13"/>
    <p:sldId id="266" r:id="rId14"/>
    <p:sldId id="274" r:id="rId15"/>
    <p:sldId id="268" r:id="rId16"/>
    <p:sldId id="272" r:id="rId17"/>
    <p:sldId id="264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5EFF"/>
    <a:srgbClr val="FF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30"/>
    <p:restoredTop sz="94027"/>
  </p:normalViewPr>
  <p:slideViewPr>
    <p:cSldViewPr snapToGrid="0" snapToObjects="1">
      <p:cViewPr varScale="1">
        <p:scale>
          <a:sx n="76" d="100"/>
          <a:sy n="76" d="100"/>
        </p:scale>
        <p:origin x="2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8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48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92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5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05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66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5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2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50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11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10/19/20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12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14" r:id="rId6"/>
    <p:sldLayoutId id="2147483809" r:id="rId7"/>
    <p:sldLayoutId id="2147483810" r:id="rId8"/>
    <p:sldLayoutId id="2147483811" r:id="rId9"/>
    <p:sldLayoutId id="2147483813" r:id="rId10"/>
    <p:sldLayoutId id="214748381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ccoonseniors.org/CLASS-OF-202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ccoonseniors.org/CLASS-OF-202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ccoonseniors.org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lineshoolfees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jostens.com/41551397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A7BAB-A1D4-AB45-95C9-9D8C117F9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4552" y="871758"/>
            <a:ext cx="5825448" cy="38711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432FF"/>
                </a:solidFill>
                <a:latin typeface="Modern Love" pitchFamily="82" charset="0"/>
              </a:rPr>
              <a:t>Class of 2021</a:t>
            </a:r>
            <a:br>
              <a:rPr lang="en-US" dirty="0">
                <a:solidFill>
                  <a:srgbClr val="0432FF"/>
                </a:solidFill>
                <a:latin typeface="Modern Love" pitchFamily="82" charset="0"/>
              </a:rPr>
            </a:br>
            <a:r>
              <a:rPr lang="en-US" dirty="0">
                <a:solidFill>
                  <a:srgbClr val="0432FF"/>
                </a:solidFill>
                <a:latin typeface="Modern Love" pitchFamily="82" charset="0"/>
              </a:rPr>
              <a:t>Frisco High Senior Parent Meeting</a:t>
            </a:r>
            <a:br>
              <a:rPr lang="en-US" dirty="0">
                <a:solidFill>
                  <a:srgbClr val="0432FF"/>
                </a:solidFill>
                <a:latin typeface="Modern Love" pitchFamily="82" charset="0"/>
              </a:rPr>
            </a:br>
            <a:endParaRPr lang="en-US" dirty="0">
              <a:solidFill>
                <a:srgbClr val="0432FF"/>
              </a:solidFill>
              <a:latin typeface="Modern Love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CE3E0-BDF7-F746-8961-D87ECAC92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9964" y="4785543"/>
            <a:ext cx="5322013" cy="100565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432FF"/>
                </a:solidFill>
                <a:latin typeface="Modern Love" pitchFamily="82" charset="0"/>
              </a:rPr>
              <a:t>10.19.2020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258F6362-F1AC-4AED-9B60-D7D048FE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000" r="30000"/>
          <a:stretch/>
        </p:blipFill>
        <p:spPr>
          <a:xfrm>
            <a:off x="1" y="10"/>
            <a:ext cx="4876799" cy="6857989"/>
          </a:xfrm>
          <a:prstGeom prst="rect">
            <a:avLst/>
          </a:prstGeom>
        </p:spPr>
      </p:pic>
      <p:cxnSp>
        <p:nvCxnSpPr>
          <p:cNvPr id="35" name="Straight Connector 2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723900"/>
            <a:ext cx="57062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27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6134100"/>
            <a:ext cx="56681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32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77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82447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79">
            <a:extLst>
              <a:ext uri="{FF2B5EF4-FFF2-40B4-BE49-F238E27FC236}">
                <a16:creationId xmlns:a16="http://schemas.microsoft.com/office/drawing/2014/main" id="{25C29AA3-A1AC-448F-A505-87CEAA1D9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7949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82447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3BB7DC2-59A7-4F24-8242-6D7FF2A238F1" descr="B3BB7DC2-59A7-4F24-8242-6D7FF2A238F1">
            <a:hlinkClick r:id="" action="ppaction://media"/>
            <a:extLst>
              <a:ext uri="{FF2B5EF4-FFF2-40B4-BE49-F238E27FC236}">
                <a16:creationId xmlns:a16="http://schemas.microsoft.com/office/drawing/2014/main" id="{D0832A81-E230-EF44-B55C-4992554F9B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169" y="716234"/>
            <a:ext cx="2333643" cy="3020897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FE86093D-4401-F84A-B736-F2B9C9905D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464" b="2"/>
          <a:stretch/>
        </p:blipFill>
        <p:spPr>
          <a:xfrm>
            <a:off x="8951777" y="2778366"/>
            <a:ext cx="1267229" cy="1873965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17EA5B6F-65EF-FD49-A443-E2773AF161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472" r="3" b="11849"/>
          <a:stretch/>
        </p:blipFill>
        <p:spPr>
          <a:xfrm rot="21600000">
            <a:off x="755285" y="716234"/>
            <a:ext cx="2203555" cy="2908338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CD543C1-D464-A34B-8C98-3EBC177190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90" r="3" b="28229"/>
          <a:stretch/>
        </p:blipFill>
        <p:spPr>
          <a:xfrm>
            <a:off x="3580990" y="4227010"/>
            <a:ext cx="2117482" cy="209186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3978D28-FD3D-B044-B66A-4FE29E589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3115" y="662949"/>
            <a:ext cx="4520534" cy="562118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25B18D-4393-BE42-9419-F88C3951AA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246" y="4303117"/>
            <a:ext cx="1779934" cy="192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3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73A2B6-55E3-4A41-98FF-8BFA403B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2" y="870596"/>
            <a:ext cx="4887382" cy="3747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dirty="0">
                <a:solidFill>
                  <a:srgbClr val="0432FF"/>
                </a:solidFill>
                <a:latin typeface="Modern Love" pitchFamily="82" charset="0"/>
              </a:rPr>
              <a:t>Financials and budget presentation</a:t>
            </a:r>
            <a:br>
              <a:rPr lang="en-US" sz="5000" dirty="0">
                <a:solidFill>
                  <a:srgbClr val="0432FF"/>
                </a:solidFill>
                <a:latin typeface="Modern Love" pitchFamily="82" charset="0"/>
              </a:rPr>
            </a:br>
            <a:br>
              <a:rPr lang="en-US" sz="5000" dirty="0">
                <a:solidFill>
                  <a:srgbClr val="0432FF"/>
                </a:solidFill>
                <a:latin typeface="Modern Love" pitchFamily="82" charset="0"/>
              </a:rPr>
            </a:br>
            <a:r>
              <a:rPr lang="en-US" sz="5000" dirty="0" err="1">
                <a:solidFill>
                  <a:srgbClr val="0432FF"/>
                </a:solidFill>
                <a:latin typeface="Modern Love" pitchFamily="82" charset="0"/>
              </a:rPr>
              <a:t>amy</a:t>
            </a:r>
            <a:r>
              <a:rPr lang="en-US" sz="5000" dirty="0">
                <a:solidFill>
                  <a:srgbClr val="0432FF"/>
                </a:solidFill>
                <a:latin typeface="Modern Love" pitchFamily="82" charset="0"/>
              </a:rPr>
              <a:t> Howard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0F20650-3AB4-6742-A19A-AA6B3E3B1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87" r="31213"/>
          <a:stretch/>
        </p:blipFill>
        <p:spPr>
          <a:xfrm rot="21600000">
            <a:off x="7064164" y="1066800"/>
            <a:ext cx="3359571" cy="472439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885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004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9FFC8-CE76-AB4F-9D80-B9C13AC29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432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dern Love" pitchFamily="82" charset="0"/>
              </a:rPr>
              <a:t>Only</a:t>
            </a:r>
            <a:r>
              <a:rPr lang="en-US" u="sng" dirty="0">
                <a:solidFill>
                  <a:srgbClr val="0432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dern Love" pitchFamily="82" charset="0"/>
              </a:rPr>
              <a:t> </a:t>
            </a:r>
            <a:r>
              <a:rPr lang="en-US" u="sng" dirty="0">
                <a:solidFill>
                  <a:srgbClr val="FFD4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dern Love" pitchFamily="82" charset="0"/>
              </a:rPr>
              <a:t>You </a:t>
            </a:r>
            <a:r>
              <a:rPr lang="en-US" dirty="0">
                <a:solidFill>
                  <a:srgbClr val="0432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dern Love" pitchFamily="82" charset="0"/>
              </a:rPr>
              <a:t>can make this happen!!! </a:t>
            </a:r>
            <a:br>
              <a:rPr lang="en-US" dirty="0">
                <a:solidFill>
                  <a:srgbClr val="0432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dern Love" pitchFamily="82" charset="0"/>
              </a:rPr>
            </a:br>
            <a:r>
              <a:rPr lang="en-US" dirty="0">
                <a:solidFill>
                  <a:srgbClr val="FFD4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dern Love" pitchFamily="82" charset="0"/>
              </a:rPr>
              <a:t>JOIN US IN OUR </a:t>
            </a:r>
            <a:r>
              <a:rPr lang="en-US" dirty="0">
                <a:solidFill>
                  <a:srgbClr val="0432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dern Love" pitchFamily="82" charset="0"/>
              </a:rPr>
              <a:t>One check fundraiser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10C06-C5CC-B346-B19C-3EB70CB2F2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4" y="2325847"/>
            <a:ext cx="5304417" cy="38444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Baloo" panose="03080902040302020200" pitchFamily="66" charset="77"/>
                <a:cs typeface="Baloo" panose="03080902040302020200" pitchFamily="66" charset="77"/>
              </a:rPr>
              <a:t>WE ARE A NON-PROFIT ORGANIZATION  SOLELY DEPENDENT ON YOUR CONTRIBUTIONS!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YOU CAN CONTRIBUTE BY PURCHASING YOUR ALL-ACCESS PASS NOW.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CONTRIBUTE AN AMOUNT OF YOUR CHOICE AND PURCHASE EVENT TICKETS INDIVIDUALLY.</a:t>
            </a:r>
          </a:p>
          <a:p>
            <a:pPr marL="0" indent="0">
              <a:buNone/>
            </a:pPr>
            <a:endParaRPr lang="en-US" dirty="0">
              <a:solidFill>
                <a:srgbClr val="0432FF"/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7BA2F-1F6D-4B4D-91AB-E0BAD4081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2361036"/>
            <a:ext cx="5570621" cy="3844414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600" u="sng" dirty="0">
                <a:latin typeface="Baloo" panose="03080902040302020200" pitchFamily="66" charset="77"/>
                <a:cs typeface="Baloo" panose="03080902040302020200" pitchFamily="66" charset="77"/>
              </a:rPr>
              <a:t>SUGGESTED CONTRIBUTION FOR THE ALL- ACCESS PASS IS $125 </a:t>
            </a:r>
            <a:r>
              <a:rPr lang="en-US" sz="2400" dirty="0">
                <a:latin typeface="Baloo" panose="03080902040302020200" pitchFamily="66" charset="77"/>
                <a:cs typeface="Baloo" panose="03080902040302020200" pitchFamily="66" charset="77"/>
              </a:rPr>
              <a:t>WHICH </a:t>
            </a:r>
            <a:r>
              <a:rPr lang="en-US" sz="2400" i="1" dirty="0">
                <a:latin typeface="Baloo" panose="03080902040302020200" pitchFamily="66" charset="77"/>
                <a:cs typeface="Baloo" panose="03080902040302020200" pitchFamily="66" charset="77"/>
              </a:rPr>
              <a:t>INCLUDES ADMISSION TO ALL PARENT BOOSTERS SPONSORED EVENTS* -AND GET A FREE LONG SLEEVE BONFIRE T SHIRT FOR YOUR SENIOR.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i="1" dirty="0">
              <a:latin typeface="Baloo" panose="03080902040302020200" pitchFamily="66" charset="77"/>
              <a:cs typeface="Baloo" panose="03080902040302020200" pitchFamily="66" charset="77"/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*DOES NOT INCLUDE SENIOR DAY - </a:t>
            </a:r>
            <a:r>
              <a:rPr lang="en-US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SENIOR DAY TICKETS WILL BE SOLD SEPARATELY AT A LATER DATE ONCE FHS CONFIRMS THE DATE.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21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66ABA-67DA-354F-994E-2F501AD2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432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dern Love" pitchFamily="82" charset="0"/>
                <a:cs typeface="Baloo" panose="03080902040302020200" pitchFamily="66" charset="77"/>
              </a:rPr>
              <a:t>HOW DO I CONTRIBUTE?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1FD3D-8ACC-1C41-9BD8-EE4DEAD5AF53}"/>
              </a:ext>
            </a:extLst>
          </p:cNvPr>
          <p:cNvSpPr>
            <a:spLocks noGrp="1"/>
          </p:cNvSpPr>
          <p:nvPr>
            <p:ph idx="1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PURCHASE YOUR STUDENT’S ALL-ACCESS PASS ONLINE @  </a:t>
            </a:r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WWW.RACCOONSENIORS.ORG/CLASS-OF-2021</a:t>
            </a:r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>
                <a:solidFill>
                  <a:srgbClr val="FFD4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loo" panose="03080902040302020200" pitchFamily="66" charset="77"/>
                <a:cs typeface="Baloo" panose="03080902040302020200" pitchFamily="66" charset="77"/>
              </a:rPr>
              <a:t>&lt;</a:t>
            </a:r>
            <a:r>
              <a:rPr lang="en-US" dirty="0">
                <a:solidFill>
                  <a:srgbClr val="0432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loo" panose="03080902040302020200" pitchFamily="66" charset="77"/>
                <a:cs typeface="Baloo" panose="03080902040302020200" pitchFamily="66" charset="77"/>
              </a:rPr>
              <a:t>&lt;</a:t>
            </a:r>
            <a:r>
              <a:rPr lang="en-US" dirty="0">
                <a:solidFill>
                  <a:srgbClr val="FFD4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loo" panose="03080902040302020200" pitchFamily="66" charset="77"/>
                <a:cs typeface="Baloo" panose="03080902040302020200" pitchFamily="66" charset="77"/>
              </a:rPr>
              <a:t>OR</a:t>
            </a:r>
            <a:r>
              <a:rPr lang="en-US" dirty="0">
                <a:solidFill>
                  <a:srgbClr val="0432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loo" panose="03080902040302020200" pitchFamily="66" charset="77"/>
                <a:cs typeface="Baloo" panose="03080902040302020200" pitchFamily="66" charset="77"/>
              </a:rPr>
              <a:t>&gt;</a:t>
            </a:r>
            <a:r>
              <a:rPr lang="en-US" dirty="0">
                <a:solidFill>
                  <a:srgbClr val="FFD4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loo" panose="03080902040302020200" pitchFamily="66" charset="77"/>
                <a:cs typeface="Baloo" panose="03080902040302020200" pitchFamily="66" charset="77"/>
              </a:rPr>
              <a:t>&gt;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OR SIMPLY PRINT AND COMPLETE THE FUNDRAISING FORM AND MAIL CASH OR CHECK TO: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                           FHS SENIOR BOOSTERS, INC.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                           PO BOX 51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                           FRISCO, TEXAS 75034</a:t>
            </a:r>
          </a:p>
          <a:p>
            <a:pPr marL="0" indent="0">
              <a:buNone/>
            </a:pPr>
            <a:endParaRPr lang="en-US" sz="2400" dirty="0">
              <a:solidFill>
                <a:srgbClr val="0432FF"/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11013-F8E8-BF42-A765-8B7E4D188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pattFill prst="pct20">
            <a:fgClr>
              <a:srgbClr val="005EFF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/>
            <a:endParaRPr lang="en-US" sz="900" dirty="0">
              <a:solidFill>
                <a:srgbClr val="0432FF"/>
              </a:solidFill>
              <a:latin typeface="Modern Love" pitchFamily="82" charset="0"/>
              <a:cs typeface="Baloo" panose="03080902040302020200" pitchFamily="66" charset="77"/>
            </a:endParaRPr>
          </a:p>
          <a:p>
            <a:pPr algn="ctr"/>
            <a:r>
              <a:rPr lang="en-US" sz="3200" dirty="0">
                <a:solidFill>
                  <a:srgbClr val="0432FF"/>
                </a:solidFill>
                <a:latin typeface="Modern Love" pitchFamily="82" charset="0"/>
                <a:cs typeface="Baloo" panose="03080902040302020200" pitchFamily="66" charset="77"/>
              </a:rPr>
              <a:t>THE DEADLINE TO PURCHASE THE ALL ACCESS PASS IS </a:t>
            </a:r>
          </a:p>
          <a:p>
            <a:pPr algn="ctr"/>
            <a:r>
              <a:rPr lang="en-US" sz="3200" dirty="0">
                <a:solidFill>
                  <a:srgbClr val="005EFF"/>
                </a:solidFill>
                <a:latin typeface="Modern Love" pitchFamily="82" charset="0"/>
                <a:cs typeface="Baloo" panose="03080902040302020200" pitchFamily="66" charset="77"/>
              </a:rPr>
              <a:t>FRIDAY, OCTOBER 30</a:t>
            </a:r>
            <a:r>
              <a:rPr lang="en-US" sz="3200" baseline="30000" dirty="0">
                <a:solidFill>
                  <a:srgbClr val="005EFF"/>
                </a:solidFill>
                <a:latin typeface="Modern Love" pitchFamily="82" charset="0"/>
                <a:cs typeface="Baloo" panose="03080902040302020200" pitchFamily="66" charset="77"/>
              </a:rPr>
              <a:t>TH</a:t>
            </a:r>
            <a:r>
              <a:rPr lang="en-US" sz="3200" dirty="0">
                <a:solidFill>
                  <a:srgbClr val="005EFF"/>
                </a:solidFill>
                <a:latin typeface="Modern Love" pitchFamily="82" charset="0"/>
                <a:cs typeface="Baloo" panose="03080902040302020200" pitchFamily="66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68838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036FA-3AF8-A244-A697-EBA1A6F7A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432FF"/>
                </a:solidFill>
                <a:latin typeface="Modern Love" pitchFamily="82" charset="0"/>
              </a:rPr>
              <a:t>spirit nights &amp; gift card donations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ADE51-C1AB-2648-93D0-CEE1B03F7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099" y="1677396"/>
            <a:ext cx="3854432" cy="4409813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THERE WILL BE OCCASSIONAL SPIRIT NIGHTS  AT LOCAL BUSINESSES TO SUPPORT THE SENIOR CLASS. </a:t>
            </a:r>
          </a:p>
          <a:p>
            <a:r>
              <a:rPr lang="en-US" sz="22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IN ADDITION WE NEED DONATIONS OF GIFT CARDS AND ITEMS AS GIVEAWAYS FOR SENIORS DURING EVENTS.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73B20E-F644-5947-9F75-E70A4D374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9272">
            <a:off x="8023376" y="1776601"/>
            <a:ext cx="3240739" cy="4193898"/>
          </a:xfrm>
          <a:prstGeom prst="rect">
            <a:avLst/>
          </a:prstGeom>
        </p:spPr>
      </p:pic>
      <p:pic>
        <p:nvPicPr>
          <p:cNvPr id="8" name="Picture 7" descr="A picture containing cup, food, table, coffee&#10;&#10;Description automatically generated">
            <a:extLst>
              <a:ext uri="{FF2B5EF4-FFF2-40B4-BE49-F238E27FC236}">
                <a16:creationId xmlns:a16="http://schemas.microsoft.com/office/drawing/2014/main" id="{9477605D-60AB-5340-9C43-57E8109B7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51815">
            <a:off x="4964468" y="1628193"/>
            <a:ext cx="2834222" cy="430690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6426E86-2259-7747-88D1-B6AA6FA0C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471" y="4703351"/>
            <a:ext cx="1574572" cy="157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22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91ED-89A3-8240-BCD2-58A89E181031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  <a:latin typeface="Modern Love" pitchFamily="82" charset="0"/>
              </a:rPr>
              <a:t>WE LOVE VOLUNTEERS!!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E4087-7BC9-9E4F-8E4A-B696CA208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20066"/>
            <a:ext cx="5282192" cy="65722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THANK YOU TO OUR EVENT CHAIRS!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22D6C-A950-1145-8354-16B1CC2B9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3" y="2316831"/>
            <a:ext cx="6792321" cy="3846314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BONFIRE - KAY GEORGE &amp; KIM FRAME</a:t>
            </a:r>
          </a:p>
          <a:p>
            <a:r>
              <a:rPr lang="en-US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COLOR THROW – JULIE PARKER</a:t>
            </a:r>
          </a:p>
          <a:p>
            <a:r>
              <a:rPr lang="en-US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POWDERPUFF – KIM DINOTA &amp; ALEXIS ANSAY</a:t>
            </a:r>
          </a:p>
          <a:p>
            <a:r>
              <a:rPr lang="en-US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GRAD PARADE – GINGER TARBET</a:t>
            </a:r>
          </a:p>
          <a:p>
            <a:r>
              <a:rPr lang="en-US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BACCULAUREATE – KRISTIE LIPPER / CO-CHAIR OPEN</a:t>
            </a:r>
          </a:p>
          <a:p>
            <a:r>
              <a:rPr lang="en-US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T SHIRTS – LEIGH GIBSON</a:t>
            </a:r>
          </a:p>
          <a:p>
            <a:r>
              <a:rPr lang="en-US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FUNDRAISING – NANNETTE MANZI &amp; JESSA WATERMAN</a:t>
            </a:r>
          </a:p>
          <a:p>
            <a:r>
              <a:rPr lang="en-US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SENIOR DAY - OPEN</a:t>
            </a:r>
          </a:p>
        </p:txBody>
      </p:sp>
      <p:pic>
        <p:nvPicPr>
          <p:cNvPr id="8" name="Content Placeholder 7" descr="Logo, company name&#10;&#10;Description automatically generated">
            <a:extLst>
              <a:ext uri="{FF2B5EF4-FFF2-40B4-BE49-F238E27FC236}">
                <a16:creationId xmlns:a16="http://schemas.microsoft.com/office/drawing/2014/main" id="{2A8A906B-9090-BA47-8124-BF972B065A2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453850">
            <a:off x="7440289" y="1331244"/>
            <a:ext cx="3660596" cy="3660596"/>
          </a:xfrm>
          <a:blipFill>
            <a:blip r:embed="rId2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38032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691ED-89A3-8240-BCD2-58A89E18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87" y="907129"/>
            <a:ext cx="6699564" cy="66365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0432FF"/>
                </a:solidFill>
                <a:latin typeface="Modern Love" pitchFamily="82" charset="0"/>
              </a:rPr>
              <a:t>H</a:t>
            </a:r>
            <a:r>
              <a:rPr lang="en-US" kern="1200" cap="all" spc="30" baseline="0" dirty="0">
                <a:solidFill>
                  <a:srgbClr val="0432FF"/>
                </a:solidFill>
                <a:latin typeface="Modern Love" pitchFamily="82" charset="0"/>
              </a:rPr>
              <a:t>OW CAN I HELP?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22D6C-A950-1145-8354-16B1CC2B9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995" y="1751258"/>
            <a:ext cx="6766748" cy="4211045"/>
          </a:xfrm>
          <a:blipFill>
            <a:blip r:embed="rId2"/>
            <a:tile tx="0" ty="0" sx="100000" sy="100000" flip="none" algn="tl"/>
          </a:blipFill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3200" i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VOLUNTEER!!! 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\ALL EVENTS NEED VOLUNTEERS!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FILL OUT THE  VOLUNTEER FORM ON THE CLASS OF 2021 WEB PAGE</a:t>
            </a:r>
          </a:p>
          <a:p>
            <a:pPr marL="0" indent="0" algn="ctr">
              <a:buNone/>
            </a:pPr>
            <a:r>
              <a:rPr lang="en-US" sz="2400" dirty="0">
                <a:latin typeface="Baloo" panose="03080902040302020200" pitchFamily="66" charset="77"/>
                <a:cs typeface="Baloo" panose="03080902040302020200" pitchFamily="66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WWW.RACCOONSENIORS.ORG/CLASS-OF-2021</a:t>
            </a:r>
            <a:endParaRPr lang="en-US" sz="2400" dirty="0">
              <a:latin typeface="Baloo" panose="03080902040302020200" pitchFamily="66" charset="77"/>
              <a:cs typeface="Baloo" panose="03080902040302020200" pitchFamily="66" charset="77"/>
            </a:endParaRPr>
          </a:p>
          <a:p>
            <a:pPr marL="0" indent="0" algn="ctr">
              <a:buNone/>
            </a:pPr>
            <a:endParaRPr lang="en-US" dirty="0">
              <a:solidFill>
                <a:srgbClr val="0432FF"/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DON’T FORGET TO COMPLETE THE FISD BACKGROUND CHECK. LINK IS ALSO ON THE CLASS OF 2021 HOME PAGE.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BA3C59D-8641-484F-A35C-361AD7E15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2521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21B4840A-302A-4F43-8710-7E23518334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12" r="23395" b="-1"/>
          <a:stretch/>
        </p:blipFill>
        <p:spPr>
          <a:xfrm>
            <a:off x="8115300" y="10"/>
            <a:ext cx="40767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70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C86C5-D5F8-2545-AA00-84FF1AE6B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909637"/>
            <a:ext cx="6852004" cy="13620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  <a:latin typeface="Modern Love" pitchFamily="82" charset="0"/>
              </a:rPr>
              <a:t>Senior YARD signs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1E95A2-E5F1-4C8A-92DC-CE369D193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4D71004-28C1-424B-A3CD-2EE1F36BA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33" y="1885946"/>
            <a:ext cx="6804626" cy="35531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EVERY SENIOR GETS A SIGN!</a:t>
            </a:r>
          </a:p>
          <a:p>
            <a:pPr marL="0" indent="0" algn="ctr">
              <a:buNone/>
            </a:pPr>
            <a:endParaRPr lang="en-US" sz="3200" dirty="0">
              <a:solidFill>
                <a:srgbClr val="0432FF"/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INFO COMING SOON ON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AN ADDITIONAL PICK UP DAY!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700521E-D22E-384A-BDF7-B3DCE0D07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1928">
            <a:off x="7407109" y="1011722"/>
            <a:ext cx="3734695" cy="483455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FCF674C-D208-4497-A189-02E8503DA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56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6885C-B2E6-8547-B196-F6F05275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b="1" dirty="0">
                <a:solidFill>
                  <a:srgbClr val="0432FF"/>
                </a:solidFill>
                <a:latin typeface="Modern Love" pitchFamily="82" charset="0"/>
              </a:rPr>
              <a:t>Follow us! </a:t>
            </a:r>
            <a:endParaRPr lang="en-US" sz="4000" b="1" kern="1200" cap="all" spc="30" baseline="0" dirty="0">
              <a:solidFill>
                <a:srgbClr val="0432FF"/>
              </a:solidFill>
              <a:latin typeface="Modern Love" pitchFamily="82" charset="0"/>
            </a:endParaRP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74A141-C92F-0F43-A6D8-309A33326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71" r="4017" b="1"/>
          <a:stretch/>
        </p:blipFill>
        <p:spPr>
          <a:xfrm>
            <a:off x="20" y="-17929"/>
            <a:ext cx="4876780" cy="68759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72001-353E-2B42-931D-10BDF883D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63018" y="1717268"/>
            <a:ext cx="6005933" cy="377446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/>
            <a:r>
              <a:rPr lang="en-US" sz="30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FRISCO HIGH SENIOR WEBSITE</a:t>
            </a:r>
          </a:p>
          <a:p>
            <a:pPr algn="ctr"/>
            <a:r>
              <a:rPr lang="en-US" sz="3000" b="1" dirty="0">
                <a:latin typeface="Baloo" panose="03080902040302020200" pitchFamily="66" charset="77"/>
                <a:cs typeface="Baloo" panose="03080902040302020200" pitchFamily="66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WWW.RACCOONSENIORS.ORG</a:t>
            </a:r>
            <a:endParaRPr lang="en-US" sz="3000" b="1" dirty="0">
              <a:latin typeface="Baloo" panose="03080902040302020200" pitchFamily="66" charset="77"/>
              <a:cs typeface="Baloo" panose="03080902040302020200" pitchFamily="66" charset="77"/>
            </a:endParaRPr>
          </a:p>
          <a:p>
            <a:pPr algn="ctr"/>
            <a:r>
              <a:rPr lang="en-US" sz="28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&lt;&lt;&lt;&gt;&gt;&gt;</a:t>
            </a:r>
          </a:p>
          <a:p>
            <a:pPr algn="ctr"/>
            <a:r>
              <a:rPr lang="en-US" sz="28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LINKS TO ALL SOCIAL MEDIA ACCOUNTS, SR. CALENDAR AND ALL THE LATEST UPDATES FOR THE CLASS OF 2021! </a:t>
            </a:r>
          </a:p>
          <a:p>
            <a:endParaRPr lang="en-US" sz="2000" dirty="0">
              <a:solidFill>
                <a:srgbClr val="0432FF"/>
              </a:solidFill>
              <a:latin typeface="+mj-lt"/>
            </a:endParaRPr>
          </a:p>
          <a:p>
            <a:endParaRPr lang="en-US" sz="2000" dirty="0">
              <a:solidFill>
                <a:srgbClr val="0432FF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393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E8DB2-55B4-0A44-AA24-08B4D206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82" y="908957"/>
            <a:ext cx="3819375" cy="33527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Modern Love" pitchFamily="82" charset="0"/>
              </a:rPr>
              <a:t>What are the </a:t>
            </a:r>
            <a:r>
              <a:rPr lang="en-US" b="1" dirty="0" err="1">
                <a:solidFill>
                  <a:srgbClr val="0432FF"/>
                </a:solidFill>
                <a:latin typeface="Modern Love" pitchFamily="82" charset="0"/>
              </a:rPr>
              <a:t>fhs</a:t>
            </a:r>
            <a:r>
              <a:rPr lang="en-US" b="1" dirty="0">
                <a:solidFill>
                  <a:srgbClr val="0432FF"/>
                </a:solidFill>
                <a:latin typeface="Modern Love" pitchFamily="82" charset="0"/>
              </a:rPr>
              <a:t> senior parent boosters?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30C0A8-3E5C-476B-A64B-4D4FDE8D5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41FC9-6485-4048-AB0E-412511F82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857" y="723900"/>
            <a:ext cx="6620910" cy="522332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The FHS Senior Parent Committee is a 501c (3) organization that follows FISD Booster Club guidelines. </a:t>
            </a:r>
          </a:p>
          <a:p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All senior parents are automatically members and there are no dues.</a:t>
            </a:r>
          </a:p>
          <a:p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Our goal is to plan and fully fund memorable, fun events for the Class of 2021. </a:t>
            </a:r>
          </a:p>
          <a:p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Our budget for each year is based solely on the results of your participation. </a:t>
            </a:r>
          </a:p>
        </p:txBody>
      </p:sp>
    </p:spTree>
    <p:extLst>
      <p:ext uri="{BB962C8B-B14F-4D97-AF65-F5344CB8AC3E}">
        <p14:creationId xmlns:p14="http://schemas.microsoft.com/office/powerpoint/2010/main" val="909902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91ED-89A3-8240-BCD2-58A89E181031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  <a:latin typeface="Modern Love" pitchFamily="82" charset="0"/>
              </a:rPr>
              <a:t>FHS Parent boosters board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22D6C-A950-1145-8354-16B1CC2B9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87" y="2065506"/>
            <a:ext cx="10209290" cy="3612021"/>
          </a:xfrm>
          <a:blipFill>
            <a:blip r:embed="rId2"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PRESIDENT – LISA GERRISH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VICE PRESIDENT – SHARON NAUKAM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TREASURER – AMY HOWARD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SECRETARY - DEBI MEURET</a:t>
            </a:r>
          </a:p>
          <a:p>
            <a:pPr marL="0" indent="0">
              <a:buNone/>
            </a:pPr>
            <a:endParaRPr lang="en-US" sz="2800" b="1" dirty="0">
              <a:solidFill>
                <a:srgbClr val="0432FF"/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FHS ADVISOR – MELVIN OWENS, ASSISTANT VICE PRINCIPAL</a:t>
            </a:r>
          </a:p>
          <a:p>
            <a:endParaRPr lang="en-US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F5366CEE-E29E-7840-BF40-F275D37A2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085" y="2392428"/>
            <a:ext cx="3685587" cy="207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54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6018D-1D6C-EE46-A275-14D96800D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Modern Love" pitchFamily="82" charset="0"/>
              </a:rPr>
              <a:t>FROM FHS ADMINISTRATION</a:t>
            </a:r>
            <a:br>
              <a:rPr lang="en-US" b="1" dirty="0">
                <a:solidFill>
                  <a:srgbClr val="0432FF"/>
                </a:solidFill>
                <a:latin typeface="Modern Love" pitchFamily="82" charset="0"/>
              </a:rPr>
            </a:br>
            <a:r>
              <a:rPr lang="en-US" sz="3100" b="1" dirty="0">
                <a:solidFill>
                  <a:srgbClr val="0432FF"/>
                </a:solidFill>
                <a:latin typeface="Modern Love" pitchFamily="82" charset="0"/>
              </a:rPr>
              <a:t>MELVIN OWENS, ASSISTANT PRINCIPAL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340F5-158A-C14C-8A74-CF5BA2611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4" y="2198869"/>
            <a:ext cx="5304417" cy="384441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$</a:t>
            </a:r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100 SENIOR FEES BILLED EACH YEAR COVER PROM, YOUR SENIOR’S PROM TICKET AND THE SENIOR DAY CEREMONY. </a:t>
            </a:r>
          </a:p>
          <a:p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PAYABLE THROUGH  </a:t>
            </a:r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WWW.ONLINESHOOLFEES.COM</a:t>
            </a:r>
            <a:endParaRPr lang="en-US" sz="2400" dirty="0">
              <a:solidFill>
                <a:srgbClr val="0432FF"/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  <a:p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FEES ARE DUE BY FEB 19TH</a:t>
            </a:r>
          </a:p>
          <a:p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PLEASE HAVE YOUR SENIOR COMPLETE THE SURVEY REGARDING GRADUATION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8CD0F-5639-8946-9566-F9DB11D12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8869"/>
            <a:ext cx="5219700" cy="3844414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JOSTEN’S CAP AND GOWN ORDERS WILL BE DONE ONLINE.</a:t>
            </a:r>
          </a:p>
          <a:p>
            <a:r>
              <a:rPr lang="en-US" sz="26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ORDERS WILL BEGIN AFTER FALL BREAK (THANKSGIVING). FHS WILL NOTIFY SENIORS AND PARENTS OF ORDER DATES. </a:t>
            </a:r>
          </a:p>
          <a:p>
            <a:r>
              <a:rPr lang="en-US" sz="26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CAPS AND GOWNS WILL BE DELIVERED IN THE SPRING.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40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6018D-1D6C-EE46-A275-14D96800D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Modern Love" pitchFamily="82" charset="0"/>
              </a:rPr>
              <a:t>FHS YEARBOOK</a:t>
            </a:r>
            <a:br>
              <a:rPr lang="en-US" b="1" dirty="0">
                <a:solidFill>
                  <a:srgbClr val="0432FF"/>
                </a:solidFill>
                <a:latin typeface="Modern Love" pitchFamily="82" charset="0"/>
              </a:rPr>
            </a:br>
            <a:r>
              <a:rPr lang="en-US" sz="3100" b="1" dirty="0" err="1">
                <a:solidFill>
                  <a:srgbClr val="0432FF"/>
                </a:solidFill>
                <a:latin typeface="Modern Love" pitchFamily="82" charset="0"/>
              </a:rPr>
              <a:t>toni</a:t>
            </a:r>
            <a:r>
              <a:rPr lang="en-US" sz="3100" b="1" dirty="0">
                <a:solidFill>
                  <a:srgbClr val="0432FF"/>
                </a:solidFill>
                <a:latin typeface="Modern Love" pitchFamily="82" charset="0"/>
              </a:rPr>
              <a:t> Mitchell, yearbook advisor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340F5-158A-C14C-8A74-CF5BA2611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4457" y="2102810"/>
            <a:ext cx="5304417" cy="384441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SENIOR AD DEADLINE, OCT. 30</a:t>
            </a:r>
            <a:r>
              <a:rPr lang="en-US" sz="2400" b="1" baseline="300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TH</a:t>
            </a:r>
            <a:r>
              <a:rPr lang="en-US" sz="24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FOR GUARANTEED AVAILABILITY. </a:t>
            </a:r>
          </a:p>
          <a:p>
            <a:r>
              <a:rPr lang="en-US" sz="24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SENIOR ADS CAN BE DONE PROFESSIONALLY OR BY PARENTS. ADS NEED TO BE IN 300 DPI OR BETTER TO BE PRINT READY. </a:t>
            </a:r>
          </a:p>
          <a:p>
            <a:r>
              <a:rPr lang="en-US" sz="24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NEW DEADLINE TO PURCHASE YEARBOOKS AT $75 IS NOV. 13</a:t>
            </a:r>
            <a:r>
              <a:rPr lang="en-US" sz="2400" b="1" baseline="300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TH</a:t>
            </a:r>
            <a:r>
              <a:rPr lang="en-US" sz="24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8CD0F-5639-8946-9566-F9DB11D12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8874" y="2096148"/>
            <a:ext cx="5219700" cy="4062907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SENIOR ADS AND YEARBOOKS CAN BE PURCHASED IN 3 INSTALLMENTS. </a:t>
            </a:r>
          </a:p>
          <a:p>
            <a:r>
              <a:rPr lang="en-US" sz="24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CHOOSE THE J-PAY OPTION AT CHECKOUT. </a:t>
            </a:r>
          </a:p>
        </p:txBody>
      </p:sp>
    </p:spTree>
    <p:extLst>
      <p:ext uri="{BB962C8B-B14F-4D97-AF65-F5344CB8AC3E}">
        <p14:creationId xmlns:p14="http://schemas.microsoft.com/office/powerpoint/2010/main" val="23960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B14EA-3FC6-3D48-B548-2AAE24CE6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432FF"/>
                </a:solidFill>
                <a:latin typeface="Modern Love" pitchFamily="82" charset="0"/>
              </a:rPr>
              <a:t>Yearbook pictures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922F8-8B7B-DE4A-B518-BCF527086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1781814"/>
            <a:ext cx="10775982" cy="415409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This has been a challenging time for yearbook staff with limited opportunities to take pictures although the yearbook staff if working all year. </a:t>
            </a:r>
          </a:p>
          <a:p>
            <a:r>
              <a:rPr lang="en-US" sz="24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A link for parents and students, in person and virtual, to submit photos has been set up. Photos can be uploaded privately – only yearbook staff will see them – for consideration in the yearbook. </a:t>
            </a:r>
          </a:p>
          <a:p>
            <a:r>
              <a:rPr lang="en-US" sz="24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The more pics they receive, the better the yearbook!! </a:t>
            </a:r>
          </a:p>
          <a:p>
            <a:endParaRPr lang="en-US" b="1" dirty="0">
              <a:solidFill>
                <a:srgbClr val="0432FF"/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D7F90-F4E0-DA4E-AC7C-4CBACB6B7593}"/>
              </a:ext>
            </a:extLst>
          </p:cNvPr>
          <p:cNvSpPr txBox="1"/>
          <p:nvPr/>
        </p:nvSpPr>
        <p:spPr>
          <a:xfrm>
            <a:off x="2555049" y="5412684"/>
            <a:ext cx="6982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loo" panose="03080902040302020200" pitchFamily="66" charset="77"/>
                <a:cs typeface="Baloo" panose="03080902040302020200" pitchFamily="66" charset="77"/>
              </a:rPr>
              <a:t> </a:t>
            </a:r>
            <a:r>
              <a:rPr lang="en-US" sz="2800" dirty="0">
                <a:latin typeface="Baloo" panose="03080902040302020200" pitchFamily="66" charset="77"/>
                <a:cs typeface="Baloo" panose="03080902040302020200" pitchFamily="66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https://images.jostens.com/415513974</a:t>
            </a:r>
            <a:endParaRPr lang="en-US" sz="2800" dirty="0">
              <a:latin typeface="Baloo" panose="03080902040302020200" pitchFamily="66" charset="77"/>
              <a:cs typeface="Baloo" panose="03080902040302020200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1688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1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83793-988E-734F-8DC9-A2C5FAD4E417}"/>
              </a:ext>
            </a:extLst>
          </p:cNvPr>
          <p:cNvSpPr txBox="1"/>
          <p:nvPr/>
        </p:nvSpPr>
        <p:spPr>
          <a:xfrm>
            <a:off x="647699" y="871758"/>
            <a:ext cx="5227171" cy="47349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5400" b="1" cap="all" spc="30" dirty="0">
              <a:solidFill>
                <a:srgbClr val="0432FF"/>
              </a:solidFill>
              <a:latin typeface="Modern Love" pitchFamily="82" charset="0"/>
              <a:ea typeface="+mj-ea"/>
              <a:cs typeface="Baloo" panose="03080902040302020200" pitchFamily="66" charset="77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400" b="1" cap="all" spc="30" dirty="0">
                <a:solidFill>
                  <a:srgbClr val="0432FF"/>
                </a:solidFill>
                <a:latin typeface="Modern Love" pitchFamily="82" charset="0"/>
                <a:ea typeface="+mj-ea"/>
                <a:cs typeface="Baloo" panose="03080902040302020200" pitchFamily="66" charset="77"/>
              </a:rPr>
              <a:t>Graduation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5400" b="1" cap="all" spc="30" dirty="0">
              <a:solidFill>
                <a:srgbClr val="0432FF"/>
              </a:solidFill>
              <a:latin typeface="Modern Love" pitchFamily="82" charset="0"/>
              <a:ea typeface="+mj-ea"/>
              <a:cs typeface="Baloo" panose="03080902040302020200" pitchFamily="66" charset="77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400" b="1" cap="all" spc="30" dirty="0">
                <a:solidFill>
                  <a:srgbClr val="0432FF"/>
                </a:solidFill>
                <a:latin typeface="Modern Love" pitchFamily="82" charset="0"/>
                <a:ea typeface="+mj-ea"/>
                <a:cs typeface="Baloo" panose="03080902040302020200" pitchFamily="66" charset="77"/>
              </a:rPr>
              <a:t>SATURDAY, 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400" b="1" cap="all" spc="30" dirty="0">
                <a:solidFill>
                  <a:srgbClr val="0432FF"/>
                </a:solidFill>
                <a:latin typeface="Modern Love" pitchFamily="82" charset="0"/>
                <a:ea typeface="+mj-ea"/>
                <a:cs typeface="Baloo" panose="03080902040302020200" pitchFamily="66" charset="77"/>
              </a:rPr>
              <a:t>May 22, 2021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000" b="1" cap="all" spc="30" dirty="0">
              <a:solidFill>
                <a:srgbClr val="0432FF"/>
              </a:solidFill>
              <a:latin typeface="Baloo" panose="03080902040302020200" pitchFamily="66" charset="77"/>
              <a:ea typeface="+mj-ea"/>
              <a:cs typeface="Baloo" panose="03080902040302020200" pitchFamily="66" charset="77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000" b="1" cap="all" spc="30" dirty="0">
                <a:solidFill>
                  <a:srgbClr val="0432FF"/>
                </a:solidFill>
                <a:latin typeface="Baloo" panose="03080902040302020200" pitchFamily="66" charset="77"/>
                <a:ea typeface="+mj-ea"/>
                <a:cs typeface="Baloo" panose="03080902040302020200" pitchFamily="66" charset="77"/>
              </a:rPr>
              <a:t>7PM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000" b="1" cap="all" spc="30" dirty="0">
                <a:solidFill>
                  <a:srgbClr val="0432FF"/>
                </a:solidFill>
                <a:latin typeface="Baloo" panose="03080902040302020200" pitchFamily="66" charset="77"/>
                <a:ea typeface="+mj-ea"/>
                <a:cs typeface="Baloo" panose="03080902040302020200" pitchFamily="66" charset="77"/>
              </a:rPr>
              <a:t>FORD CENTER @ THE STAR</a:t>
            </a:r>
          </a:p>
        </p:txBody>
      </p:sp>
      <p:cxnSp>
        <p:nvCxnSpPr>
          <p:cNvPr id="25" name="Straight Connector 1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tudents during a graduation ceremony">
            <a:extLst>
              <a:ext uri="{FF2B5EF4-FFF2-40B4-BE49-F238E27FC236}">
                <a16:creationId xmlns:a16="http://schemas.microsoft.com/office/drawing/2014/main" id="{B44D6C76-0CE5-8344-8798-D4E217173D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380" r="22380"/>
          <a:stretch/>
        </p:blipFill>
        <p:spPr>
          <a:xfrm>
            <a:off x="6515100" y="10"/>
            <a:ext cx="56769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1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C4873-F6B0-104F-A086-7DB6B8CFD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55712"/>
            <a:ext cx="3741687" cy="5390257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0432FF"/>
                </a:solidFill>
                <a:latin typeface="Modern Love" pitchFamily="82" charset="0"/>
              </a:rPr>
              <a:t>SENIOR SCHOLARSHIPs</a:t>
            </a:r>
            <a:br>
              <a:rPr lang="en-US" sz="3700" dirty="0">
                <a:solidFill>
                  <a:srgbClr val="0432FF"/>
                </a:solidFill>
                <a:latin typeface="Modern Love" pitchFamily="82" charset="0"/>
              </a:rPr>
            </a:br>
            <a:br>
              <a:rPr lang="en-US" sz="3700" dirty="0">
                <a:solidFill>
                  <a:srgbClr val="0432FF"/>
                </a:solidFill>
                <a:latin typeface="Modern Love" pitchFamily="82" charset="0"/>
              </a:rPr>
            </a:br>
            <a:r>
              <a:rPr lang="en-US" sz="3700" dirty="0">
                <a:solidFill>
                  <a:srgbClr val="0432FF"/>
                </a:solidFill>
                <a:latin typeface="Modern Love" pitchFamily="82" charset="0"/>
              </a:rPr>
              <a:t>FRISCO EDUCATION FOUNDATION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ADC89C-EB4E-4AA5-ABBD-448BEC5FA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76800" y="723900"/>
            <a:ext cx="0" cy="54494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sign, airplane, person, drawing&#10;&#10;Description automatically generated">
            <a:extLst>
              <a:ext uri="{FF2B5EF4-FFF2-40B4-BE49-F238E27FC236}">
                <a16:creationId xmlns:a16="http://schemas.microsoft.com/office/drawing/2014/main" id="{4B6DDD23-EDFF-8947-BA3A-AB8069C4C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5" r="3894" b="-3"/>
          <a:stretch/>
        </p:blipFill>
        <p:spPr>
          <a:xfrm>
            <a:off x="5715001" y="723900"/>
            <a:ext cx="5676900" cy="2324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96EBB-C1EF-914E-BEA1-CAFC39255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6419" y="3368485"/>
            <a:ext cx="5920256" cy="280490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b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FEF 2021 Scholarship Applications </a:t>
            </a:r>
            <a:endParaRPr lang="en-US" sz="1600" dirty="0">
              <a:solidFill>
                <a:srgbClr val="0432FF"/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16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Application Opens: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16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Monday, November 30, 2020 at 10am</a:t>
            </a:r>
          </a:p>
          <a:p>
            <a:pPr marL="0" indent="0" algn="ctr">
              <a:lnSpc>
                <a:spcPct val="110000"/>
              </a:lnSpc>
              <a:buNone/>
            </a:pPr>
            <a:br>
              <a:rPr lang="en-US" sz="16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sz="16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Application Closes: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16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Friday, December 18, 2020 at 4pm </a:t>
            </a:r>
            <a:r>
              <a:rPr lang="en-US" sz="1600" b="1" i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NO EXCEPTIONS!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1600" i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Scholarship application will be available on FEF Website: </a:t>
            </a:r>
            <a:r>
              <a:rPr lang="en-US" sz="1600" i="1" dirty="0" err="1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www.friscoeducationfoundation.org</a:t>
            </a:r>
            <a:r>
              <a:rPr lang="en-US" sz="1600" i="1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894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A4FF9-EC29-A74A-B568-3643C5A6649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Modern Love" pitchFamily="82" charset="0"/>
              </a:rPr>
              <a:t>TRADITIONAL SENIOR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BC7F0-F3FA-614C-8D0A-1C1689D30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149" y="1832729"/>
            <a:ext cx="5304417" cy="3844414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u="sng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SPONSORED BY FHS</a:t>
            </a:r>
          </a:p>
          <a:p>
            <a:r>
              <a:rPr lang="en-US" sz="26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SENIOR PROM, </a:t>
            </a:r>
            <a:r>
              <a:rPr lang="en-US" sz="2600" dirty="0">
                <a:solidFill>
                  <a:srgbClr val="00206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4/10/2021</a:t>
            </a:r>
          </a:p>
          <a:p>
            <a:r>
              <a:rPr lang="en-US" sz="26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SR AWARDS NIGHT, </a:t>
            </a:r>
            <a:r>
              <a:rPr lang="en-US" sz="2600" dirty="0">
                <a:latin typeface="Baloo" panose="03080902040302020200" pitchFamily="66" charset="77"/>
                <a:cs typeface="Baloo" panose="03080902040302020200" pitchFamily="66" charset="77"/>
              </a:rPr>
              <a:t>5/2021</a:t>
            </a:r>
          </a:p>
          <a:p>
            <a:r>
              <a:rPr lang="en-US" sz="26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SR DAY CELEBRATION,</a:t>
            </a:r>
            <a:r>
              <a:rPr lang="en-US" sz="2600" dirty="0">
                <a:latin typeface="Baloo" panose="03080902040302020200" pitchFamily="66" charset="77"/>
                <a:cs typeface="Baloo" panose="03080902040302020200" pitchFamily="66" charset="77"/>
              </a:rPr>
              <a:t> 5/2021</a:t>
            </a:r>
          </a:p>
          <a:p>
            <a:r>
              <a:rPr lang="en-US" sz="26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GRAD PRACTICE, </a:t>
            </a:r>
            <a:r>
              <a:rPr lang="en-US" sz="2600" dirty="0">
                <a:latin typeface="Baloo" panose="03080902040302020200" pitchFamily="66" charset="77"/>
                <a:cs typeface="Baloo" panose="03080902040302020200" pitchFamily="66" charset="77"/>
              </a:rPr>
              <a:t>5/19/2021</a:t>
            </a:r>
          </a:p>
          <a:p>
            <a:r>
              <a:rPr lang="en-US" sz="26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GRADUATION, </a:t>
            </a:r>
            <a:r>
              <a:rPr lang="en-US" sz="2600" dirty="0">
                <a:latin typeface="Baloo" panose="03080902040302020200" pitchFamily="66" charset="77"/>
                <a:cs typeface="Baloo" panose="03080902040302020200" pitchFamily="66" charset="77"/>
              </a:rPr>
              <a:t>5/22/2021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F0177-69C2-C74D-A051-03C3F791F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82" y="1808197"/>
            <a:ext cx="5600301" cy="53133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SPONSORED BY SENIOR PARENTS*</a:t>
            </a:r>
          </a:p>
          <a:p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SENIOR BONFIRE, </a:t>
            </a:r>
            <a:r>
              <a:rPr lang="en-US" sz="2400" dirty="0">
                <a:latin typeface="Baloo" panose="03080902040302020200" pitchFamily="66" charset="77"/>
                <a:cs typeface="Baloo" panose="03080902040302020200" pitchFamily="66" charset="77"/>
              </a:rPr>
              <a:t>2/2021</a:t>
            </a:r>
          </a:p>
          <a:p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COLOR THROW, </a:t>
            </a:r>
            <a:r>
              <a:rPr lang="en-US" sz="2400" dirty="0">
                <a:latin typeface="Baloo" panose="03080902040302020200" pitchFamily="66" charset="77"/>
                <a:cs typeface="Baloo" panose="03080902040302020200" pitchFamily="66" charset="77"/>
              </a:rPr>
              <a:t>3/21/2021 </a:t>
            </a:r>
          </a:p>
          <a:p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POWDERPUFF GAME, </a:t>
            </a:r>
            <a:r>
              <a:rPr lang="en-US" sz="2400" dirty="0">
                <a:latin typeface="Baloo" panose="03080902040302020200" pitchFamily="66" charset="77"/>
                <a:cs typeface="Baloo" panose="03080902040302020200" pitchFamily="66" charset="77"/>
              </a:rPr>
              <a:t>4/18/2021</a:t>
            </a:r>
            <a:endParaRPr lang="en-US" sz="2400" dirty="0">
              <a:solidFill>
                <a:srgbClr val="002060"/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  <a:p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BACCULAUREATE,</a:t>
            </a:r>
            <a:r>
              <a:rPr lang="en-US" sz="2400" dirty="0">
                <a:solidFill>
                  <a:srgbClr val="00206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5/8/2021</a:t>
            </a:r>
          </a:p>
          <a:p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SENIOR GRAD PARADE, </a:t>
            </a:r>
            <a:r>
              <a:rPr lang="en-US" sz="2400" dirty="0">
                <a:latin typeface="Baloo" panose="03080902040302020200" pitchFamily="66" charset="77"/>
                <a:cs typeface="Baloo" panose="03080902040302020200" pitchFamily="66" charset="77"/>
              </a:rPr>
              <a:t>5/2021</a:t>
            </a:r>
          </a:p>
          <a:p>
            <a:r>
              <a:rPr lang="en-US" sz="2400" dirty="0">
                <a:solidFill>
                  <a:srgbClr val="0432FF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SENIOR DAY ACTIVITY, </a:t>
            </a:r>
            <a:r>
              <a:rPr lang="en-US" sz="2400" dirty="0">
                <a:latin typeface="Baloo" panose="03080902040302020200" pitchFamily="66" charset="77"/>
                <a:cs typeface="Baloo" panose="03080902040302020200" pitchFamily="66" charset="77"/>
              </a:rPr>
              <a:t>5/2021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DEA8EA-7C1F-2346-96F1-FB531172D74E}"/>
              </a:ext>
            </a:extLst>
          </p:cNvPr>
          <p:cNvSpPr txBox="1"/>
          <p:nvPr/>
        </p:nvSpPr>
        <p:spPr>
          <a:xfrm>
            <a:off x="1408149" y="5803379"/>
            <a:ext cx="915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*DATES OF PARENT SPONSORED EVENTS ARE SUBJECT TO CHANGE*</a:t>
            </a:r>
          </a:p>
        </p:txBody>
      </p:sp>
    </p:spTree>
    <p:extLst>
      <p:ext uri="{BB962C8B-B14F-4D97-AF65-F5344CB8AC3E}">
        <p14:creationId xmlns:p14="http://schemas.microsoft.com/office/powerpoint/2010/main" val="379450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  <p:bldP spid="5" grpId="0"/>
    </p:bld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878</Words>
  <Application>Microsoft Macintosh PowerPoint</Application>
  <PresentationFormat>Widescreen</PresentationFormat>
  <Paragraphs>111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Baloo</vt:lpstr>
      <vt:lpstr>Calisto MT</vt:lpstr>
      <vt:lpstr>Modern Love</vt:lpstr>
      <vt:lpstr>Univers Condensed</vt:lpstr>
      <vt:lpstr>Wingdings</vt:lpstr>
      <vt:lpstr>ChronicleVTI</vt:lpstr>
      <vt:lpstr>Class of 2021 Frisco High Senior Parent Meeting </vt:lpstr>
      <vt:lpstr>What are the fhs senior parent boosters? </vt:lpstr>
      <vt:lpstr>FHS Parent boosters board</vt:lpstr>
      <vt:lpstr>FROM FHS ADMINISTRATION MELVIN OWENS, ASSISTANT PRINCIPAL</vt:lpstr>
      <vt:lpstr>FHS YEARBOOK toni Mitchell, yearbook advisor</vt:lpstr>
      <vt:lpstr>Yearbook pictures needed</vt:lpstr>
      <vt:lpstr>PowerPoint Presentation</vt:lpstr>
      <vt:lpstr>SENIOR SCHOLARSHIPs  FRISCO EDUCATION FOUNDATION</vt:lpstr>
      <vt:lpstr>TRADITIONAL SENIOR EVENTS</vt:lpstr>
      <vt:lpstr>PowerPoint Presentation</vt:lpstr>
      <vt:lpstr>Financials and budget presentation  amy Howard</vt:lpstr>
      <vt:lpstr>Only You can make this happen!!!  JOIN US IN OUR One check fundraiser</vt:lpstr>
      <vt:lpstr>HOW DO I CONTRIBUTE?</vt:lpstr>
      <vt:lpstr>spirit nights &amp; gift card donations</vt:lpstr>
      <vt:lpstr>WE LOVE VOLUNTEERS!! </vt:lpstr>
      <vt:lpstr>HOW CAN I HELP? </vt:lpstr>
      <vt:lpstr>Senior YARD signs</vt:lpstr>
      <vt:lpstr>Follow us!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of 2021 Frisco High Senior Parent Meeting </dc:title>
  <dc:creator>Microsoft Office User</dc:creator>
  <cp:lastModifiedBy>Microsoft Office User</cp:lastModifiedBy>
  <cp:revision>5</cp:revision>
  <dcterms:created xsi:type="dcterms:W3CDTF">2020-10-19T17:57:15Z</dcterms:created>
  <dcterms:modified xsi:type="dcterms:W3CDTF">2020-10-20T03:35:35Z</dcterms:modified>
</cp:coreProperties>
</file>