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Lst>
  <p:notesMasterIdLst>
    <p:notesMasterId r:id="rId50"/>
  </p:notesMasterIdLst>
  <p:sldIdLst>
    <p:sldId id="486" r:id="rId3"/>
    <p:sldId id="482" r:id="rId4"/>
    <p:sldId id="507" r:id="rId5"/>
    <p:sldId id="504" r:id="rId6"/>
    <p:sldId id="508" r:id="rId7"/>
    <p:sldId id="487" r:id="rId8"/>
    <p:sldId id="488" r:id="rId9"/>
    <p:sldId id="509" r:id="rId10"/>
    <p:sldId id="489" r:id="rId11"/>
    <p:sldId id="510" r:id="rId12"/>
    <p:sldId id="490" r:id="rId13"/>
    <p:sldId id="491" r:id="rId14"/>
    <p:sldId id="511" r:id="rId15"/>
    <p:sldId id="493" r:id="rId16"/>
    <p:sldId id="494" r:id="rId17"/>
    <p:sldId id="483" r:id="rId18"/>
    <p:sldId id="512" r:id="rId19"/>
    <p:sldId id="495" r:id="rId20"/>
    <p:sldId id="496" r:id="rId21"/>
    <p:sldId id="492" r:id="rId22"/>
    <p:sldId id="513" r:id="rId23"/>
    <p:sldId id="497" r:id="rId24"/>
    <p:sldId id="514" r:id="rId25"/>
    <p:sldId id="498" r:id="rId26"/>
    <p:sldId id="499" r:id="rId27"/>
    <p:sldId id="515" r:id="rId28"/>
    <p:sldId id="500" r:id="rId29"/>
    <p:sldId id="516" r:id="rId30"/>
    <p:sldId id="481" r:id="rId31"/>
    <p:sldId id="517" r:id="rId32"/>
    <p:sldId id="501" r:id="rId33"/>
    <p:sldId id="518" r:id="rId34"/>
    <p:sldId id="502" r:id="rId35"/>
    <p:sldId id="506" r:id="rId36"/>
    <p:sldId id="519" r:id="rId37"/>
    <p:sldId id="471" r:id="rId38"/>
    <p:sldId id="472" r:id="rId39"/>
    <p:sldId id="520" r:id="rId40"/>
    <p:sldId id="503" r:id="rId41"/>
    <p:sldId id="521" r:id="rId42"/>
    <p:sldId id="505" r:id="rId43"/>
    <p:sldId id="522" r:id="rId44"/>
    <p:sldId id="477" r:id="rId45"/>
    <p:sldId id="395" r:id="rId46"/>
    <p:sldId id="478" r:id="rId47"/>
    <p:sldId id="479" r:id="rId48"/>
    <p:sldId id="480" r:id="rId49"/>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CDEF2"/>
    <a:srgbClr val="E4F41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746" autoAdjust="0"/>
  </p:normalViewPr>
  <p:slideViewPr>
    <p:cSldViewPr>
      <p:cViewPr varScale="1">
        <p:scale>
          <a:sx n="72" d="100"/>
          <a:sy n="72" d="100"/>
        </p:scale>
        <p:origin x="1308" y="66"/>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slide" Target="slides/slide45.xml"/><Relationship Id="rId50" Type="http://schemas.openxmlformats.org/officeDocument/2006/relationships/notesMaster" Target="notesMasters/notesMaster1.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slide" Target="slides/slide46.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slide" Target="slides/slide4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F9F3B96-303B-4923-A6F6-FBED056D3F27}" type="datetimeFigureOut">
              <a:rPr lang="en-US" smtClean="0"/>
              <a:t>3/13/2021</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300201-3DCE-4EB9-9D4D-67A9729FAB67}" type="slidenum">
              <a:rPr lang="en-US" smtClean="0"/>
              <a:t>‹#›</a:t>
            </a:fld>
            <a:endParaRPr lang="en-US"/>
          </a:p>
        </p:txBody>
      </p:sp>
    </p:spTree>
    <p:extLst>
      <p:ext uri="{BB962C8B-B14F-4D97-AF65-F5344CB8AC3E}">
        <p14:creationId xmlns:p14="http://schemas.microsoft.com/office/powerpoint/2010/main" val="13602588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4B2320A6-C5AD-4A66-BA96-12A698A2621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2597179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39153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62602264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7"/>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B261D3-EFDE-43E9-B34E-CA971978C233}"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25006933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05C0BB-96C0-4607-974A-7EBD98203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3587771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12"/>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555DA8D1-0C51-4DB7-AE64-BDD3AB018CD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16606508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9812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D3C06027-C390-4BAA-8421-B355FC52004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71635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1"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1"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6EED89FE-3F2C-4BEA-AC75-C9C3A446BE7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08708394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F573FE83-3C0A-47B6-925A-FD5F55933C4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70337040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9E68BB9-5B7E-458A-92B1-4876941D2CAE}"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3547419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62"/>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29CDC48-31E2-461F-91FA-3772B43E7EE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88208899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4B2320A6-C5AD-4A66-BA96-12A698A2621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277723238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7C33029D-1D53-4FC9-A98C-F277F03F53F4}"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5180212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68844D3-9A7C-4F88-A861-FE9D84CE6A0C}"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96945000"/>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5100" y="609600"/>
            <a:ext cx="1943100" cy="5486400"/>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85800" y="609600"/>
            <a:ext cx="5676900" cy="5486400"/>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FD52D001-34EF-48E2-8B74-96DB57B3E2B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15761628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523F84B9-3ABC-4F6D-96E4-8D7D6A5A79F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4897885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4B2320A6-C5AD-4A66-BA96-12A698A26211}" type="datetimeFigureOut">
              <a:rPr lang="en-US" smtClean="0"/>
              <a:t>3/13/2021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12279659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4B2320A6-C5AD-4A66-BA96-12A698A2621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354225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4B2320A6-C5AD-4A66-BA96-12A698A26211}" type="datetimeFigureOut">
              <a:rPr lang="en-US" smtClean="0"/>
              <a:t>3/13/2021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88975586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4B2320A6-C5AD-4A66-BA96-12A698A26211}" type="datetimeFigureOut">
              <a:rPr lang="en-US" smtClean="0"/>
              <a:t>3/13/2021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31414500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B2320A6-C5AD-4A66-BA96-12A698A26211}" type="datetimeFigureOut">
              <a:rPr lang="en-US" smtClean="0"/>
              <a:t>3/13/2021</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230696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87948409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4B2320A6-C5AD-4A66-BA96-12A698A26211}" type="datetimeFigureOut">
              <a:rPr lang="en-US" smtClean="0"/>
              <a:t>3/13/2021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439F1B-C678-4DC7-8143-D878A43D6C28}" type="slidenum">
              <a:rPr lang="en-US" smtClean="0"/>
              <a:t>‹#›</a:t>
            </a:fld>
            <a:endParaRPr lang="en-US"/>
          </a:p>
        </p:txBody>
      </p:sp>
    </p:spTree>
    <p:extLst>
      <p:ext uri="{BB962C8B-B14F-4D97-AF65-F5344CB8AC3E}">
        <p14:creationId xmlns:p14="http://schemas.microsoft.com/office/powerpoint/2010/main" val="424315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4B2320A6-C5AD-4A66-BA96-12A698A26211}" type="datetimeFigureOut">
              <a:rPr lang="en-US" smtClean="0"/>
              <a:t>3/13/2021</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439F1B-C678-4DC7-8143-D878A43D6C28}" type="slidenum">
              <a:rPr lang="en-US" smtClean="0"/>
              <a:t>‹#›</a:t>
            </a:fld>
            <a:endParaRPr lang="en-US"/>
          </a:p>
        </p:txBody>
      </p:sp>
    </p:spTree>
    <p:extLst>
      <p:ext uri="{BB962C8B-B14F-4D97-AF65-F5344CB8AC3E}">
        <p14:creationId xmlns:p14="http://schemas.microsoft.com/office/powerpoint/2010/main" val="68236022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609600"/>
            <a:ext cx="77724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858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a:defRPr sz="1400"/>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pPr algn="ct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6248400"/>
            <a:ext cx="1905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pPr fontAlgn="base">
              <a:spcBef>
                <a:spcPct val="0"/>
              </a:spcBef>
              <a:spcAft>
                <a:spcPct val="0"/>
              </a:spcAft>
              <a:defRPr/>
            </a:pPr>
            <a:fld id="{6607F030-DA21-4192-94AF-1258D7BCA2BA}"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25817280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Times New Roman" pitchFamily="18" charset="0"/>
        </a:defRPr>
      </a:lvl2pPr>
      <a:lvl3pPr algn="ctr" rtl="0" eaLnBrk="0" fontAlgn="base" hangingPunct="0">
        <a:spcBef>
          <a:spcPct val="0"/>
        </a:spcBef>
        <a:spcAft>
          <a:spcPct val="0"/>
        </a:spcAft>
        <a:defRPr sz="4400">
          <a:solidFill>
            <a:schemeClr val="tx2"/>
          </a:solidFill>
          <a:latin typeface="Times New Roman" pitchFamily="18" charset="0"/>
        </a:defRPr>
      </a:lvl3pPr>
      <a:lvl4pPr algn="ctr" rtl="0" eaLnBrk="0" fontAlgn="base" hangingPunct="0">
        <a:spcBef>
          <a:spcPct val="0"/>
        </a:spcBef>
        <a:spcAft>
          <a:spcPct val="0"/>
        </a:spcAft>
        <a:defRPr sz="4400">
          <a:solidFill>
            <a:schemeClr val="tx2"/>
          </a:solidFill>
          <a:latin typeface="Times New Roman" pitchFamily="18" charset="0"/>
        </a:defRPr>
      </a:lvl4pPr>
      <a:lvl5pPr algn="ctr" rtl="0" eaLnBrk="0" fontAlgn="base" hangingPunct="0">
        <a:spcBef>
          <a:spcPct val="0"/>
        </a:spcBef>
        <a:spcAft>
          <a:spcPct val="0"/>
        </a:spcAft>
        <a:defRPr sz="4400">
          <a:solidFill>
            <a:schemeClr val="tx2"/>
          </a:solidFill>
          <a:latin typeface="Times New Roman" pitchFamily="18" charset="0"/>
        </a:defRPr>
      </a:lvl5pPr>
      <a:lvl6pPr marL="457200" algn="ctr" rtl="0" fontAlgn="base">
        <a:spcBef>
          <a:spcPct val="0"/>
        </a:spcBef>
        <a:spcAft>
          <a:spcPct val="0"/>
        </a:spcAft>
        <a:defRPr sz="4400">
          <a:solidFill>
            <a:schemeClr val="tx2"/>
          </a:solidFill>
          <a:latin typeface="Times New Roman" pitchFamily="18" charset="0"/>
        </a:defRPr>
      </a:lvl6pPr>
      <a:lvl7pPr marL="914400" algn="ctr" rtl="0" fontAlgn="base">
        <a:spcBef>
          <a:spcPct val="0"/>
        </a:spcBef>
        <a:spcAft>
          <a:spcPct val="0"/>
        </a:spcAft>
        <a:defRPr sz="4400">
          <a:solidFill>
            <a:schemeClr val="tx2"/>
          </a:solidFill>
          <a:latin typeface="Times New Roman" pitchFamily="18" charset="0"/>
        </a:defRPr>
      </a:lvl7pPr>
      <a:lvl8pPr marL="1371600" algn="ctr" rtl="0" fontAlgn="base">
        <a:spcBef>
          <a:spcPct val="0"/>
        </a:spcBef>
        <a:spcAft>
          <a:spcPct val="0"/>
        </a:spcAft>
        <a:defRPr sz="4400">
          <a:solidFill>
            <a:schemeClr val="tx2"/>
          </a:solidFill>
          <a:latin typeface="Times New Roman" pitchFamily="18" charset="0"/>
        </a:defRPr>
      </a:lvl8pPr>
      <a:lvl9pPr marL="1828800" algn="ctr" rtl="0" fontAlgn="base">
        <a:spcBef>
          <a:spcPct val="0"/>
        </a:spcBef>
        <a:spcAft>
          <a:spcPct val="0"/>
        </a:spcAft>
        <a:defRPr sz="4400">
          <a:solidFill>
            <a:schemeClr val="tx2"/>
          </a:solidFill>
          <a:latin typeface="Times New Roman" pitchFamily="18"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hyperlink" Target="https://www.washingtontimes.com/multimedia/image/17_russiajpg/" TargetMode="External"/><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hyperlink" Target="https://t.co/lio6w18Qpp" TargetMode="Externa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hyperlink" Target="https://www.washingtontimes.com/multimedia/image/ap_virus_outbreak_pennsylvania_68706jpg/" TargetMode="External"/><Relationship Id="rId1" Type="http://schemas.openxmlformats.org/officeDocument/2006/relationships/slideLayout" Target="../slideLayouts/slideLayout14.xml"/></Relationships>
</file>

<file path=ppt/slides/_rels/slide3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6.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3" Type="http://schemas.openxmlformats.org/officeDocument/2006/relationships/hyperlink" Target="http://www.watch.org/" TargetMode="External"/><Relationship Id="rId2" Type="http://schemas.openxmlformats.org/officeDocument/2006/relationships/hyperlink" Target="http://www.raptureready.com/rapnews_db.php" TargetMode="External"/><Relationship Id="rId1" Type="http://schemas.openxmlformats.org/officeDocument/2006/relationships/slideLayout" Target="../slideLayouts/slideLayout7.xml"/><Relationship Id="rId5" Type="http://schemas.openxmlformats.org/officeDocument/2006/relationships/hyperlink" Target="https://www.debka.com/" TargetMode="External"/><Relationship Id="rId4" Type="http://schemas.openxmlformats.org/officeDocument/2006/relationships/hyperlink" Target="http://www.hischannel.com/" TargetMode="Externa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348527" y="1371600"/>
            <a:ext cx="6556283" cy="2734467"/>
          </a:xfrm>
          <a:prstGeom prst="rect">
            <a:avLst/>
          </a:prstGeom>
        </p:spPr>
        <p:txBody>
          <a:bodyPr wrap="none">
            <a:spAutoFit/>
          </a:bodyPr>
          <a:lstStyle/>
          <a:p>
            <a:pPr algn="ctr">
              <a:lnSpc>
                <a:spcPct val="107000"/>
              </a:lnSpc>
              <a:spcAft>
                <a:spcPts val="800"/>
              </a:spcAft>
            </a:pPr>
            <a:r>
              <a:rPr lang="en-US" sz="6000" u="sng" dirty="0">
                <a:latin typeface="Arial" panose="020B0604020202020204" pitchFamily="34" charset="0"/>
                <a:ea typeface="Calibri" panose="020F0502020204030204" pitchFamily="34" charset="0"/>
                <a:cs typeface="Times New Roman" panose="02020603050405020304" pitchFamily="18" charset="0"/>
              </a:rPr>
              <a:t>Today In Prophecy</a:t>
            </a:r>
            <a:endParaRPr lang="en-US" sz="6000" dirty="0">
              <a:latin typeface="Arial" panose="020B0604020202020204" pitchFamily="34" charset="0"/>
              <a:ea typeface="Calibri" panose="020F0502020204030204" pitchFamily="34" charset="0"/>
              <a:cs typeface="Times New Roman" panose="02020603050405020304" pitchFamily="18" charset="0"/>
            </a:endParaRPr>
          </a:p>
          <a:p>
            <a:pPr algn="ctr">
              <a:lnSpc>
                <a:spcPct val="107000"/>
              </a:lnSpc>
              <a:spcAft>
                <a:spcPts val="800"/>
              </a:spcAft>
            </a:pPr>
            <a:r>
              <a:rPr lang="en-US" sz="4800" dirty="0">
                <a:latin typeface="Arial" panose="020B0604020202020204" pitchFamily="34" charset="0"/>
                <a:ea typeface="Calibri" panose="020F0502020204030204" pitchFamily="34" charset="0"/>
                <a:cs typeface="Times New Roman" panose="02020603050405020304" pitchFamily="18" charset="0"/>
              </a:rPr>
              <a:t> </a:t>
            </a:r>
          </a:p>
          <a:p>
            <a:pPr algn="ctr">
              <a:lnSpc>
                <a:spcPct val="107000"/>
              </a:lnSpc>
              <a:spcAft>
                <a:spcPts val="800"/>
              </a:spcAft>
            </a:pPr>
            <a:r>
              <a:rPr lang="en-US" sz="4000" dirty="0">
                <a:latin typeface="Arial" panose="020B0604020202020204" pitchFamily="34" charset="0"/>
                <a:ea typeface="Calibri" panose="020F0502020204030204" pitchFamily="34" charset="0"/>
                <a:cs typeface="Times New Roman" panose="02020603050405020304" pitchFamily="18" charset="0"/>
              </a:rPr>
              <a:t>July 21, 2020</a:t>
            </a:r>
            <a:endParaRPr lang="en-US" sz="40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3" name="TextBox 2"/>
          <p:cNvSpPr txBox="1"/>
          <p:nvPr/>
        </p:nvSpPr>
        <p:spPr>
          <a:xfrm>
            <a:off x="1945758" y="4800600"/>
            <a:ext cx="5616987" cy="707886"/>
          </a:xfrm>
          <a:prstGeom prst="rect">
            <a:avLst/>
          </a:prstGeom>
          <a:noFill/>
        </p:spPr>
        <p:txBody>
          <a:bodyPr wrap="none" rtlCol="0">
            <a:spAutoFit/>
          </a:bodyPr>
          <a:lstStyle/>
          <a:p>
            <a:r>
              <a:rPr lang="en-US" sz="4000" dirty="0"/>
              <a:t>Presented by Gene Dahler</a:t>
            </a:r>
          </a:p>
        </p:txBody>
      </p:sp>
    </p:spTree>
    <p:extLst>
      <p:ext uri="{BB962C8B-B14F-4D97-AF65-F5344CB8AC3E}">
        <p14:creationId xmlns:p14="http://schemas.microsoft.com/office/powerpoint/2010/main" val="327975119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0967210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elon-musk-starlink-satellites-ring-earth-provide-boardband-internet-service-whole-world"/>
          <p:cNvPicPr/>
          <p:nvPr/>
        </p:nvPicPr>
        <p:blipFill>
          <a:blip r:embed="rId2">
            <a:extLst>
              <a:ext uri="{28A0092B-C50C-407E-A947-70E740481C1C}">
                <a14:useLocalDpi xmlns:a14="http://schemas.microsoft.com/office/drawing/2010/main" val="0"/>
              </a:ext>
            </a:extLst>
          </a:blip>
          <a:srcRect/>
          <a:stretch>
            <a:fillRect/>
          </a:stretch>
        </p:blipFill>
        <p:spPr bwMode="auto">
          <a:xfrm>
            <a:off x="30126" y="152400"/>
            <a:ext cx="9037674" cy="4648200"/>
          </a:xfrm>
          <a:prstGeom prst="rect">
            <a:avLst/>
          </a:prstGeom>
          <a:noFill/>
          <a:ln>
            <a:noFill/>
          </a:ln>
        </p:spPr>
      </p:pic>
    </p:spTree>
    <p:extLst>
      <p:ext uri="{BB962C8B-B14F-4D97-AF65-F5344CB8AC3E}">
        <p14:creationId xmlns:p14="http://schemas.microsoft.com/office/powerpoint/2010/main" val="245214138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066800" y="152400"/>
            <a:ext cx="7162800" cy="6553200"/>
          </a:xfrm>
          <a:prstGeom prst="rect">
            <a:avLst/>
          </a:prstGeom>
        </p:spPr>
      </p:pic>
    </p:spTree>
    <p:extLst>
      <p:ext uri="{BB962C8B-B14F-4D97-AF65-F5344CB8AC3E}">
        <p14:creationId xmlns:p14="http://schemas.microsoft.com/office/powerpoint/2010/main" val="71112518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9961552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0" y="152400"/>
            <a:ext cx="8763000" cy="6477000"/>
          </a:xfrm>
          <a:prstGeom prst="rect">
            <a:avLst/>
          </a:prstGeom>
        </p:spPr>
      </p:pic>
    </p:spTree>
    <p:extLst>
      <p:ext uri="{BB962C8B-B14F-4D97-AF65-F5344CB8AC3E}">
        <p14:creationId xmlns:p14="http://schemas.microsoft.com/office/powerpoint/2010/main" val="24564043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763000" cy="6705600"/>
          </a:xfrm>
          <a:prstGeom prst="rect">
            <a:avLst/>
          </a:prstGeom>
        </p:spPr>
      </p:pic>
    </p:spTree>
    <p:extLst>
      <p:ext uri="{BB962C8B-B14F-4D97-AF65-F5344CB8AC3E}">
        <p14:creationId xmlns:p14="http://schemas.microsoft.com/office/powerpoint/2010/main" val="77891229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228600" y="304800"/>
            <a:ext cx="8686800" cy="4572000"/>
          </a:xfrm>
          <a:prstGeom prst="rect">
            <a:avLst/>
          </a:prstGeom>
        </p:spPr>
      </p:pic>
    </p:spTree>
    <p:extLst>
      <p:ext uri="{BB962C8B-B14F-4D97-AF65-F5344CB8AC3E}">
        <p14:creationId xmlns:p14="http://schemas.microsoft.com/office/powerpoint/2010/main" val="117803876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6677881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שיגור לוויין"/>
          <p:cNvPicPr/>
          <p:nvPr/>
        </p:nvPicPr>
        <p:blipFill>
          <a:blip r:embed="rId2">
            <a:extLst>
              <a:ext uri="{28A0092B-C50C-407E-A947-70E740481C1C}">
                <a14:useLocalDpi xmlns:a14="http://schemas.microsoft.com/office/drawing/2010/main" val="0"/>
              </a:ext>
            </a:extLst>
          </a:blip>
          <a:srcRect/>
          <a:stretch>
            <a:fillRect/>
          </a:stretch>
        </p:blipFill>
        <p:spPr bwMode="auto">
          <a:xfrm>
            <a:off x="152400" y="152400"/>
            <a:ext cx="8839200" cy="4343400"/>
          </a:xfrm>
          <a:prstGeom prst="rect">
            <a:avLst/>
          </a:prstGeom>
          <a:noFill/>
          <a:ln>
            <a:noFill/>
          </a:ln>
        </p:spPr>
      </p:pic>
    </p:spTree>
    <p:extLst>
      <p:ext uri="{BB962C8B-B14F-4D97-AF65-F5344CB8AC3E}">
        <p14:creationId xmlns:p14="http://schemas.microsoft.com/office/powerpoint/2010/main" val="117082470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0" y="304800"/>
            <a:ext cx="8686800" cy="6096000"/>
          </a:xfrm>
          <a:prstGeom prst="rect">
            <a:avLst/>
          </a:prstGeom>
        </p:spPr>
      </p:pic>
    </p:spTree>
    <p:extLst>
      <p:ext uri="{BB962C8B-B14F-4D97-AF65-F5344CB8AC3E}">
        <p14:creationId xmlns:p14="http://schemas.microsoft.com/office/powerpoint/2010/main" val="25391344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600200" y="1772602"/>
            <a:ext cx="5943600" cy="3312795"/>
          </a:xfrm>
          <a:prstGeom prst="rect">
            <a:avLst/>
          </a:prstGeom>
        </p:spPr>
      </p:pic>
    </p:spTree>
    <p:extLst>
      <p:ext uri="{BB962C8B-B14F-4D97-AF65-F5344CB8AC3E}">
        <p14:creationId xmlns:p14="http://schemas.microsoft.com/office/powerpoint/2010/main" val="13845016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News Image"/>
          <p:cNvPicPr/>
          <p:nvPr/>
        </p:nvPicPr>
        <p:blipFill>
          <a:blip r:embed="rId2">
            <a:extLst>
              <a:ext uri="{28A0092B-C50C-407E-A947-70E740481C1C}">
                <a14:useLocalDpi xmlns:a14="http://schemas.microsoft.com/office/drawing/2010/main" val="0"/>
              </a:ext>
            </a:extLst>
          </a:blip>
          <a:srcRect/>
          <a:stretch>
            <a:fillRect/>
          </a:stretch>
        </p:blipFill>
        <p:spPr bwMode="auto">
          <a:xfrm>
            <a:off x="152400" y="228600"/>
            <a:ext cx="8839200" cy="5867400"/>
          </a:xfrm>
          <a:prstGeom prst="rect">
            <a:avLst/>
          </a:prstGeom>
          <a:noFill/>
          <a:ln>
            <a:noFill/>
          </a:ln>
        </p:spPr>
      </p:pic>
    </p:spTree>
    <p:extLst>
      <p:ext uri="{BB962C8B-B14F-4D97-AF65-F5344CB8AC3E}">
        <p14:creationId xmlns:p14="http://schemas.microsoft.com/office/powerpoint/2010/main" val="196491549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3551036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twt-thumbs.washtimes.com/media/image/2020/05/27/Russia_c0-42-1000-625_s885x516.jpg?93de5cfbce5e004b6eff8041b078ca4ff5dc13c5">
            <a:hlinkClick r:id="rId2" tgtFrame="&quot;_blank&quot;" tooltip="&quot;Two Russian Su-35 aircraft unsafely intercept a P-8A Poseidon patrol aircraft assigned to U.S. 6th Fleet over the Mediterranean Sea May 26, 2020. The intercept was determined to be unsafe and unprofessional due to the Russian pilots taking close station on each wing of the P-8A simultaneously, restricting the P-8A’s ability to safely maneuver, and lasted a total of 64 minutes. U.S. 6th Fleet, headquartered in Naples, Italy, conducts the full spectrum of joint and naval operations, often in concert with allied and interagency partners, in order to advance U.S. national interests and security and stability in Europe and Africa. (U.S. Navy photo) &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81000" y="152400"/>
            <a:ext cx="8432800" cy="4800600"/>
          </a:xfrm>
          <a:prstGeom prst="rect">
            <a:avLst/>
          </a:prstGeom>
          <a:noFill/>
          <a:ln>
            <a:noFill/>
          </a:ln>
        </p:spPr>
      </p:pic>
    </p:spTree>
    <p:extLst>
      <p:ext uri="{BB962C8B-B14F-4D97-AF65-F5344CB8AC3E}">
        <p14:creationId xmlns:p14="http://schemas.microsoft.com/office/powerpoint/2010/main" val="110927618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43407539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228600"/>
            <a:ext cx="8839200" cy="5562600"/>
          </a:xfrm>
          <a:prstGeom prst="rect">
            <a:avLst/>
          </a:prstGeom>
        </p:spPr>
      </p:pic>
    </p:spTree>
    <p:extLst>
      <p:ext uri="{BB962C8B-B14F-4D97-AF65-F5344CB8AC3E}">
        <p14:creationId xmlns:p14="http://schemas.microsoft.com/office/powerpoint/2010/main" val="69952891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hina's aircraft carrier, the Liaoning"/>
          <p:cNvPicPr/>
          <p:nvPr/>
        </p:nvPicPr>
        <p:blipFill>
          <a:blip r:embed="rId2">
            <a:extLst>
              <a:ext uri="{28A0092B-C50C-407E-A947-70E740481C1C}">
                <a14:useLocalDpi xmlns:a14="http://schemas.microsoft.com/office/drawing/2010/main" val="0"/>
              </a:ext>
            </a:extLst>
          </a:blip>
          <a:srcRect/>
          <a:stretch>
            <a:fillRect/>
          </a:stretch>
        </p:blipFill>
        <p:spPr bwMode="auto">
          <a:xfrm>
            <a:off x="228600" y="152400"/>
            <a:ext cx="8686800" cy="5791200"/>
          </a:xfrm>
          <a:prstGeom prst="rect">
            <a:avLst/>
          </a:prstGeom>
          <a:noFill/>
          <a:ln>
            <a:noFill/>
          </a:ln>
        </p:spPr>
      </p:pic>
    </p:spTree>
    <p:extLst>
      <p:ext uri="{BB962C8B-B14F-4D97-AF65-F5344CB8AC3E}">
        <p14:creationId xmlns:p14="http://schemas.microsoft.com/office/powerpoint/2010/main" val="133489465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3551211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ttps://pbs.twimg.com/card_img/1270315349771194368/3_1yBh7P?format=jpg&amp;name=600x314">
            <a:hlinkClick r:id="rId2"/>
          </p:cNvPr>
          <p:cNvPicPr/>
          <p:nvPr/>
        </p:nvPicPr>
        <p:blipFill>
          <a:blip r:embed="rId3">
            <a:extLst>
              <a:ext uri="{28A0092B-C50C-407E-A947-70E740481C1C}">
                <a14:useLocalDpi xmlns:a14="http://schemas.microsoft.com/office/drawing/2010/main" val="0"/>
              </a:ext>
            </a:extLst>
          </a:blip>
          <a:srcRect/>
          <a:stretch>
            <a:fillRect/>
          </a:stretch>
        </p:blipFill>
        <p:spPr bwMode="auto">
          <a:xfrm>
            <a:off x="152400" y="152400"/>
            <a:ext cx="8839200" cy="5867400"/>
          </a:xfrm>
          <a:prstGeom prst="rect">
            <a:avLst/>
          </a:prstGeom>
          <a:noFill/>
          <a:ln>
            <a:noFill/>
          </a:ln>
        </p:spPr>
      </p:pic>
    </p:spTree>
    <p:extLst>
      <p:ext uri="{BB962C8B-B14F-4D97-AF65-F5344CB8AC3E}">
        <p14:creationId xmlns:p14="http://schemas.microsoft.com/office/powerpoint/2010/main" val="425669569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504751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715000"/>
          </a:xfrm>
          <a:prstGeom prst="rect">
            <a:avLst/>
          </a:prstGeom>
        </p:spPr>
      </p:pic>
    </p:spTree>
    <p:extLst>
      <p:ext uri="{BB962C8B-B14F-4D97-AF65-F5344CB8AC3E}">
        <p14:creationId xmlns:p14="http://schemas.microsoft.com/office/powerpoint/2010/main" val="2706696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10085360"/>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43457190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562600"/>
          </a:xfrm>
          <a:prstGeom prst="rect">
            <a:avLst/>
          </a:prstGeom>
        </p:spPr>
      </p:pic>
    </p:spTree>
    <p:extLst>
      <p:ext uri="{BB962C8B-B14F-4D97-AF65-F5344CB8AC3E}">
        <p14:creationId xmlns:p14="http://schemas.microsoft.com/office/powerpoint/2010/main" val="234616892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8629789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p:txBody>
          <a:bodyPr/>
          <a:lstStyle/>
          <a:p>
            <a:endParaRPr lang="en-US" dirty="0"/>
          </a:p>
        </p:txBody>
      </p:sp>
      <p:pic>
        <p:nvPicPr>
          <p:cNvPr id="4" name="Picture 3" descr="Handguns sit in a display case at Nimrod Haven Hunting &amp;amp;amp; Fishing in Hanover Township near Wilkes-Barre, Pa., Wednesday, March 18, 2020. Pennsylvania&amp;#39;s state-run background check system for gun purchases processed more than 4,300 transactions on Tuesday, about three times its typical daily rate. State police said Wednesday the numbers were high even though the system had two computer outages of more than three hours apiece on Tuesday. (Sean McKeag/The Citizens&amp;#39; Voice via AP) **FILE**">
            <a:hlinkClick r:id="rId2" tgtFrame="&quot;_blank&quot;" tooltip="&quot;Handguns sit in a display case at Nimrod Haven Hunting &amp; Fishing in Hanover Township near Wilkes-Barre, Pa., Wednesday, March 18, 2020. Pennsylvania’s state-run background check system for gun purchases processed more than 4,300 transactions on Tuesday, about three times its typical daily rate. State police said Wednesday the numbers were high even though the system had two computer outages of more than three hours apiece on Tuesday. (Sean McKeag/The Citizens’ Voice via AP) **FILE**&quot;"/>
          </p:cNvPr>
          <p:cNvPicPr/>
          <p:nvPr/>
        </p:nvPicPr>
        <p:blipFill>
          <a:blip r:embed="rId3">
            <a:extLst>
              <a:ext uri="{28A0092B-C50C-407E-A947-70E740481C1C}">
                <a14:useLocalDpi xmlns:a14="http://schemas.microsoft.com/office/drawing/2010/main" val="0"/>
              </a:ext>
            </a:extLst>
          </a:blip>
          <a:srcRect/>
          <a:stretch>
            <a:fillRect/>
          </a:stretch>
        </p:blipFill>
        <p:spPr bwMode="auto">
          <a:xfrm>
            <a:off x="355600" y="228600"/>
            <a:ext cx="8432800" cy="5257800"/>
          </a:xfrm>
          <a:prstGeom prst="rect">
            <a:avLst/>
          </a:prstGeom>
          <a:noFill/>
          <a:ln>
            <a:noFill/>
          </a:ln>
        </p:spPr>
      </p:pic>
    </p:spTree>
    <p:extLst>
      <p:ext uri="{BB962C8B-B14F-4D97-AF65-F5344CB8AC3E}">
        <p14:creationId xmlns:p14="http://schemas.microsoft.com/office/powerpoint/2010/main" val="2590037907"/>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715000"/>
          </a:xfrm>
          <a:prstGeom prst="rect">
            <a:avLst/>
          </a:prstGeom>
        </p:spPr>
      </p:pic>
    </p:spTree>
    <p:extLst>
      <p:ext uri="{BB962C8B-B14F-4D97-AF65-F5344CB8AC3E}">
        <p14:creationId xmlns:p14="http://schemas.microsoft.com/office/powerpoint/2010/main" val="267231909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98011697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6C33ABC0-3B31-44CF-9ACF-C4CBBD606752}"/>
              </a:ext>
            </a:extLst>
          </p:cNvPr>
          <p:cNvPicPr>
            <a:picLocks noChangeAspect="1"/>
          </p:cNvPicPr>
          <p:nvPr/>
        </p:nvPicPr>
        <p:blipFill>
          <a:blip r:embed="rId2"/>
          <a:stretch>
            <a:fillRect/>
          </a:stretch>
        </p:blipFill>
        <p:spPr>
          <a:xfrm>
            <a:off x="152400" y="228600"/>
            <a:ext cx="8915400" cy="5486400"/>
          </a:xfrm>
          <a:prstGeom prst="rect">
            <a:avLst/>
          </a:prstGeom>
        </p:spPr>
      </p:pic>
    </p:spTree>
    <p:extLst>
      <p:ext uri="{BB962C8B-B14F-4D97-AF65-F5344CB8AC3E}">
        <p14:creationId xmlns:p14="http://schemas.microsoft.com/office/powerpoint/2010/main" val="3128204261"/>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15EE2418-B87F-4953-8810-7B39243C1498}"/>
              </a:ext>
            </a:extLst>
          </p:cNvPr>
          <p:cNvPicPr>
            <a:picLocks noChangeAspect="1"/>
          </p:cNvPicPr>
          <p:nvPr/>
        </p:nvPicPr>
        <p:blipFill>
          <a:blip r:embed="rId2"/>
          <a:stretch>
            <a:fillRect/>
          </a:stretch>
        </p:blipFill>
        <p:spPr>
          <a:xfrm>
            <a:off x="152400" y="228600"/>
            <a:ext cx="8839200" cy="5486400"/>
          </a:xfrm>
          <a:prstGeom prst="rect">
            <a:avLst/>
          </a:prstGeom>
        </p:spPr>
      </p:pic>
    </p:spTree>
    <p:extLst>
      <p:ext uri="{BB962C8B-B14F-4D97-AF65-F5344CB8AC3E}">
        <p14:creationId xmlns:p14="http://schemas.microsoft.com/office/powerpoint/2010/main" val="19129792"/>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87603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905000" y="7088"/>
            <a:ext cx="5181600" cy="6477000"/>
          </a:xfrm>
          <a:prstGeom prst="rect">
            <a:avLst/>
          </a:prstGeom>
        </p:spPr>
      </p:pic>
    </p:spTree>
    <p:extLst>
      <p:ext uri="{BB962C8B-B14F-4D97-AF65-F5344CB8AC3E}">
        <p14:creationId xmlns:p14="http://schemas.microsoft.com/office/powerpoint/2010/main" val="39203123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304800" y="457200"/>
            <a:ext cx="8229600" cy="5181600"/>
          </a:xfrm>
          <a:prstGeom prst="rect">
            <a:avLst/>
          </a:prstGeom>
        </p:spPr>
      </p:pic>
    </p:spTree>
    <p:extLst>
      <p:ext uri="{BB962C8B-B14F-4D97-AF65-F5344CB8AC3E}">
        <p14:creationId xmlns:p14="http://schemas.microsoft.com/office/powerpoint/2010/main" val="406479086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03365298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5715000"/>
          </a:xfrm>
          <a:prstGeom prst="rect">
            <a:avLst/>
          </a:prstGeom>
        </p:spPr>
      </p:pic>
    </p:spTree>
    <p:extLst>
      <p:ext uri="{BB962C8B-B14F-4D97-AF65-F5344CB8AC3E}">
        <p14:creationId xmlns:p14="http://schemas.microsoft.com/office/powerpoint/2010/main" val="10313905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53470354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93EE8B53-CF40-4ED0-8D34-2564842001FD}"/>
              </a:ext>
            </a:extLst>
          </p:cNvPr>
          <p:cNvSpPr/>
          <p:nvPr/>
        </p:nvSpPr>
        <p:spPr>
          <a:xfrm>
            <a:off x="533400" y="304800"/>
            <a:ext cx="8534400" cy="4688463"/>
          </a:xfrm>
          <a:prstGeom prst="rect">
            <a:avLst/>
          </a:prstGeom>
        </p:spPr>
        <p:txBody>
          <a:bodyPr wrap="square">
            <a:spAutoFit/>
          </a:bodyPr>
          <a:lstStyle/>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Prophetic Perspective News Sources</a:t>
            </a: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Rapture Ready News - </a:t>
            </a:r>
            <a:r>
              <a:rPr lang="en-US" sz="2800" dirty="0">
                <a:latin typeface="Arial" panose="020B0604020202020204" pitchFamily="34" charset="0"/>
                <a:ea typeface="Calibri" panose="020F0502020204030204" pitchFamily="34" charset="0"/>
                <a:cs typeface="Times New Roman" panose="02020603050405020304" pitchFamily="18" charset="0"/>
                <a:hlinkClick r:id="rId2"/>
              </a:rPr>
              <a:t>http://www.raptureready.com/rapnews_db.php</a:t>
            </a:r>
            <a:endParaRPr lang="en-US" sz="2800" dirty="0">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Koenig World Watch Daily - </a:t>
            </a:r>
            <a:r>
              <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3"/>
              </a:rPr>
              <a:t>http://www.watch.org/</a:t>
            </a:r>
            <a:endPar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dirty="0">
                <a:latin typeface="Arial" panose="020B0604020202020204" pitchFamily="34" charset="0"/>
                <a:ea typeface="Calibri" panose="020F0502020204030204" pitchFamily="34" charset="0"/>
                <a:cs typeface="Times New Roman" panose="02020603050405020304" pitchFamily="18" charset="0"/>
              </a:rPr>
              <a:t>His Channel – World News Briefing &amp; Breaking News - </a:t>
            </a:r>
            <a:r>
              <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4"/>
              </a:rPr>
              <a:t>http://www.hischannel.com/</a:t>
            </a:r>
            <a:endPar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endParaRPr>
          </a:p>
          <a:p>
            <a:pPr>
              <a:spcAft>
                <a:spcPts val="1000"/>
              </a:spcAft>
            </a:pPr>
            <a:endParaRPr lang="en-US" sz="200" dirty="0">
              <a:latin typeface="Calibri" panose="020F0502020204030204" pitchFamily="34" charset="0"/>
              <a:ea typeface="Calibri" panose="020F0502020204030204" pitchFamily="34" charset="0"/>
              <a:cs typeface="Times New Roman" panose="02020603050405020304" pitchFamily="18" charset="0"/>
            </a:endParaRPr>
          </a:p>
          <a:p>
            <a:pPr>
              <a:spcAft>
                <a:spcPts val="1000"/>
              </a:spcAft>
            </a:pPr>
            <a:r>
              <a:rPr lang="en-US" sz="2800" u="sng" dirty="0">
                <a:latin typeface="Arial" panose="020B0604020202020204" pitchFamily="34" charset="0"/>
                <a:ea typeface="Calibri" panose="020F0502020204030204" pitchFamily="34" charset="0"/>
                <a:cs typeface="Times New Roman" panose="02020603050405020304" pitchFamily="18" charset="0"/>
              </a:rPr>
              <a:t>Israeli Middle East Conflict News - </a:t>
            </a:r>
            <a:r>
              <a:rPr lang="en-US" sz="2800" u="sng" dirty="0">
                <a:solidFill>
                  <a:srgbClr val="0000FF"/>
                </a:solidFill>
                <a:latin typeface="Arial" panose="020B0604020202020204" pitchFamily="34" charset="0"/>
                <a:ea typeface="Calibri" panose="020F0502020204030204" pitchFamily="34" charset="0"/>
                <a:cs typeface="Times New Roman" panose="02020603050405020304" pitchFamily="18" charset="0"/>
                <a:hlinkClick r:id="rId5"/>
              </a:rPr>
              <a:t>https://www.debka.com/</a:t>
            </a:r>
            <a:endParaRPr lang="en-US" sz="2800" dirty="0">
              <a:effectLst/>
              <a:latin typeface="Calibri" panose="020F0502020204030204" pitchFamily="34" charset="0"/>
              <a:ea typeface="Calibri" panose="020F0502020204030204" pitchFamily="34" charset="0"/>
              <a:cs typeface="Times New Roman" panose="02020603050405020304" pitchFamily="18" charset="0"/>
            </a:endParaRPr>
          </a:p>
        </p:txBody>
      </p:sp>
    </p:spTree>
    <p:extLst>
      <p:ext uri="{BB962C8B-B14F-4D97-AF65-F5344CB8AC3E}">
        <p14:creationId xmlns:p14="http://schemas.microsoft.com/office/powerpoint/2010/main" val="2736864078"/>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6949339"/>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612010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7951603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591756917"/>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74465557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228600" y="762000"/>
            <a:ext cx="8763000" cy="5334000"/>
          </a:xfrm>
          <a:prstGeom prst="rect">
            <a:avLst/>
          </a:prstGeom>
        </p:spPr>
      </p:pic>
    </p:spTree>
    <p:extLst>
      <p:ext uri="{BB962C8B-B14F-4D97-AF65-F5344CB8AC3E}">
        <p14:creationId xmlns:p14="http://schemas.microsoft.com/office/powerpoint/2010/main" val="247892992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p:nvPr/>
        </p:nvPicPr>
        <p:blipFill>
          <a:blip r:embed="rId2"/>
          <a:stretch>
            <a:fillRect/>
          </a:stretch>
        </p:blipFill>
        <p:spPr>
          <a:xfrm>
            <a:off x="152400" y="152400"/>
            <a:ext cx="8839200" cy="4038600"/>
          </a:xfrm>
          <a:prstGeom prst="rect">
            <a:avLst/>
          </a:prstGeom>
        </p:spPr>
      </p:pic>
    </p:spTree>
    <p:extLst>
      <p:ext uri="{BB962C8B-B14F-4D97-AF65-F5344CB8AC3E}">
        <p14:creationId xmlns:p14="http://schemas.microsoft.com/office/powerpoint/2010/main" val="315624326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4591069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Vladimir Putin"/>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8610600" cy="5791200"/>
          </a:xfrm>
          <a:prstGeom prst="rect">
            <a:avLst/>
          </a:prstGeom>
          <a:noFill/>
          <a:ln>
            <a:noFill/>
          </a:ln>
        </p:spPr>
      </p:pic>
    </p:spTree>
    <p:extLst>
      <p:ext uri="{BB962C8B-B14F-4D97-AF65-F5344CB8AC3E}">
        <p14:creationId xmlns:p14="http://schemas.microsoft.com/office/powerpoint/2010/main" val="3746889786"/>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smtClean="0">
            <a:ln>
              <a:noFill/>
            </a:ln>
            <a:solidFill>
              <a:schemeClr val="tx1"/>
            </a:solidFill>
            <a:effectLst/>
            <a:latin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65831</TotalTime>
  <Words>78</Words>
  <Application>Microsoft Office PowerPoint</Application>
  <PresentationFormat>On-screen Show (4:3)</PresentationFormat>
  <Paragraphs>13</Paragraphs>
  <Slides>47</Slides>
  <Notes>0</Notes>
  <HiddenSlides>0</HiddenSlides>
  <MMClips>0</MMClips>
  <ScaleCrop>false</ScaleCrop>
  <HeadingPairs>
    <vt:vector size="6" baseType="variant">
      <vt:variant>
        <vt:lpstr>Fonts Used</vt:lpstr>
      </vt:variant>
      <vt:variant>
        <vt:i4>3</vt:i4>
      </vt:variant>
      <vt:variant>
        <vt:lpstr>Theme</vt:lpstr>
      </vt:variant>
      <vt:variant>
        <vt:i4>2</vt:i4>
      </vt:variant>
      <vt:variant>
        <vt:lpstr>Slide Titles</vt:lpstr>
      </vt:variant>
      <vt:variant>
        <vt:i4>47</vt:i4>
      </vt:variant>
    </vt:vector>
  </HeadingPairs>
  <TitlesOfParts>
    <vt:vector size="52" baseType="lpstr">
      <vt:lpstr>Arial</vt:lpstr>
      <vt:lpstr>Calibri</vt:lpstr>
      <vt:lpstr>Times New Roman</vt:lpstr>
      <vt:lpstr>Office Theme</vt:lpstr>
      <vt:lpstr>Default Design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Gene</dc:creator>
  <cp:lastModifiedBy>Sonya Winder</cp:lastModifiedBy>
  <cp:revision>261</cp:revision>
  <cp:lastPrinted>2015-08-18T04:04:07Z</cp:lastPrinted>
  <dcterms:created xsi:type="dcterms:W3CDTF">2012-12-18T06:35:04Z</dcterms:created>
  <dcterms:modified xsi:type="dcterms:W3CDTF">2021-03-13T20:42:55Z</dcterms:modified>
</cp:coreProperties>
</file>