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4" r:id="rId2"/>
    <p:sldId id="384" r:id="rId3"/>
    <p:sldId id="395" r:id="rId4"/>
    <p:sldId id="396" r:id="rId5"/>
    <p:sldId id="397" r:id="rId6"/>
    <p:sldId id="398" r:id="rId7"/>
    <p:sldId id="257" r:id="rId8"/>
    <p:sldId id="268" r:id="rId9"/>
    <p:sldId id="390" r:id="rId10"/>
    <p:sldId id="270" r:id="rId11"/>
    <p:sldId id="271" r:id="rId12"/>
    <p:sldId id="400" r:id="rId13"/>
    <p:sldId id="399" r:id="rId14"/>
    <p:sldId id="272" r:id="rId15"/>
    <p:sldId id="273" r:id="rId16"/>
    <p:sldId id="323" r:id="rId17"/>
    <p:sldId id="334" r:id="rId18"/>
    <p:sldId id="335" r:id="rId19"/>
    <p:sldId id="274" r:id="rId20"/>
    <p:sldId id="275" r:id="rId21"/>
    <p:sldId id="276" r:id="rId22"/>
    <p:sldId id="324" r:id="rId23"/>
    <p:sldId id="345" r:id="rId24"/>
    <p:sldId id="346" r:id="rId25"/>
    <p:sldId id="391" r:id="rId26"/>
    <p:sldId id="347" r:id="rId27"/>
    <p:sldId id="393" r:id="rId28"/>
    <p:sldId id="392" r:id="rId29"/>
    <p:sldId id="348" r:id="rId30"/>
    <p:sldId id="349" r:id="rId31"/>
    <p:sldId id="350" r:id="rId32"/>
    <p:sldId id="382" r:id="rId33"/>
    <p:sldId id="333" r:id="rId3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0" d="100"/>
          <a:sy n="40" d="100"/>
        </p:scale>
        <p:origin x="86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574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A2D8E81-96AE-4E71-8CBC-135221854E36}"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651D9AA7-8706-49A9-AB56-0F562505F2B4}"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CCD8C67-03A0-45FE-AA38-E83D5BF8B216}"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BD31AE86-1106-4A63-971F-38A20CD80DCC}"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8BA4BFDA-8F46-4375-9758-07CF5AF5EBD1}"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EB8815BB-1916-4629-8096-0AEDC252666E}"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34148A82-CEA9-4F5A-9595-AA5E5B9859B0}"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655CF7F1-7EFE-4858-A0AA-756EB8E50A00}"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480D6C23-27F6-451F-BFB9-419B81DFC831}"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506980DA-519A-4B65-B392-DD32081BC09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606A5D03-035F-44B1-A1B1-81AE994B4128}"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A1823C65-5445-40F4-ADFC-E1B6DA9F1C7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ChangeArrowheads="1"/>
          </p:cNvSpPr>
          <p:nvPr/>
        </p:nvSpPr>
        <p:spPr bwMode="auto">
          <a:xfrm>
            <a:off x="1343025" y="1819275"/>
            <a:ext cx="9144000" cy="0"/>
          </a:xfrm>
          <a:prstGeom prst="rect">
            <a:avLst/>
          </a:prstGeom>
          <a:noFill/>
          <a:ln w="9525">
            <a:noFill/>
            <a:miter lim="800000"/>
            <a:headEnd/>
            <a:tailEnd/>
          </a:ln>
          <a:effectLst/>
        </p:spPr>
        <p:txBody>
          <a:bodyPr>
            <a:spAutoFit/>
          </a:bodyPr>
          <a:lstStyle/>
          <a:p>
            <a:pPr eaLnBrk="1" hangingPunct="1"/>
            <a:endParaRPr lang="en-US" altLang="en-US">
              <a:solidFill>
                <a:srgbClr val="000000"/>
              </a:solidFill>
            </a:endParaRPr>
          </a:p>
        </p:txBody>
      </p:sp>
      <p:sp>
        <p:nvSpPr>
          <p:cNvPr id="2051" name="Text Box 5"/>
          <p:cNvSpPr txBox="1">
            <a:spLocks noChangeArrowheads="1"/>
          </p:cNvSpPr>
          <p:nvPr/>
        </p:nvSpPr>
        <p:spPr bwMode="auto">
          <a:xfrm>
            <a:off x="1524000" y="5181600"/>
            <a:ext cx="5867400" cy="1262063"/>
          </a:xfrm>
          <a:prstGeom prst="rect">
            <a:avLst/>
          </a:prstGeom>
          <a:noFill/>
          <a:ln w="9525">
            <a:noFill/>
            <a:miter lim="800000"/>
            <a:headEnd/>
            <a:tailEnd/>
          </a:ln>
          <a:effectLst/>
        </p:spPr>
        <p:txBody>
          <a:bodyPr>
            <a:spAutoFit/>
          </a:bodyPr>
          <a:lstStyle/>
          <a:p>
            <a:pPr algn="ctr" eaLnBrk="1" hangingPunct="1">
              <a:spcBef>
                <a:spcPct val="50000"/>
              </a:spcBef>
            </a:pPr>
            <a:r>
              <a:rPr lang="en-US" altLang="en-US">
                <a:solidFill>
                  <a:srgbClr val="000000"/>
                </a:solidFill>
                <a:latin typeface="Comic Sans MS" pitchFamily="66" charset="0"/>
              </a:rPr>
              <a:t>The Church – Redemption – The Blessed Hope – 9/29/2020</a:t>
            </a:r>
          </a:p>
          <a:p>
            <a:pPr algn="ctr" eaLnBrk="1" hangingPunct="1"/>
            <a:r>
              <a:rPr lang="en-US" altLang="en-US" sz="2800">
                <a:solidFill>
                  <a:srgbClr val="404040"/>
                </a:solidFill>
                <a:latin typeface="Arial" charset="0"/>
                <a:cs typeface="Arial" charset="0"/>
              </a:rPr>
              <a:t>Presented by Clifford Phipps</a:t>
            </a:r>
          </a:p>
        </p:txBody>
      </p:sp>
      <p:sp>
        <p:nvSpPr>
          <p:cNvPr id="2052" name="Rectangle 1"/>
          <p:cNvSpPr>
            <a:spLocks noChangeArrowheads="1"/>
          </p:cNvSpPr>
          <p:nvPr/>
        </p:nvSpPr>
        <p:spPr bwMode="auto">
          <a:xfrm>
            <a:off x="685800" y="4233863"/>
            <a:ext cx="7543800" cy="708025"/>
          </a:xfrm>
          <a:prstGeom prst="rect">
            <a:avLst/>
          </a:prstGeom>
          <a:noFill/>
          <a:ln w="9525">
            <a:noFill/>
            <a:miter lim="800000"/>
            <a:headEnd/>
            <a:tailEnd/>
          </a:ln>
        </p:spPr>
        <p:txBody>
          <a:bodyPr>
            <a:spAutoFit/>
          </a:bodyPr>
          <a:lstStyle/>
          <a:p>
            <a:pPr algn="ctr" eaLnBrk="1" hangingPunct="1"/>
            <a:r>
              <a:rPr lang="en-US" altLang="en-US" sz="4000" b="1" i="1" u="sng">
                <a:solidFill>
                  <a:srgbClr val="000000"/>
                </a:solidFill>
                <a:latin typeface="Comic Sans MS" pitchFamily="66" charset="0"/>
              </a:rPr>
              <a:t>The Bible – Beginning to End</a:t>
            </a:r>
            <a:endParaRPr lang="en-US" altLang="en-US" sz="4000">
              <a:solidFill>
                <a:srgbClr val="000000"/>
              </a:solidFill>
            </a:endParaRPr>
          </a:p>
        </p:txBody>
      </p:sp>
      <p:pic>
        <p:nvPicPr>
          <p:cNvPr id="2053" name="Picture 1"/>
          <p:cNvPicPr>
            <a:picLocks noChangeAspect="1" noChangeArrowheads="1"/>
          </p:cNvPicPr>
          <p:nvPr/>
        </p:nvPicPr>
        <p:blipFill>
          <a:blip r:embed="rId2"/>
          <a:srcRect/>
          <a:stretch>
            <a:fillRect/>
          </a:stretch>
        </p:blipFill>
        <p:spPr bwMode="auto">
          <a:xfrm>
            <a:off x="1185863" y="304800"/>
            <a:ext cx="6619875" cy="36576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04800" y="152400"/>
            <a:ext cx="8610600" cy="5035550"/>
          </a:xfrm>
          <a:prstGeom prst="rect">
            <a:avLst/>
          </a:prstGeom>
          <a:noFill/>
          <a:ln w="9525">
            <a:noFill/>
            <a:miter lim="800000"/>
            <a:headEnd/>
            <a:tailEnd/>
          </a:ln>
          <a:effectLst/>
        </p:spPr>
        <p:txBody>
          <a:bodyPr>
            <a:spAutoFit/>
          </a:bodyPr>
          <a:lstStyle/>
          <a:p>
            <a:pPr eaLnBrk="1" hangingPunct="1">
              <a:spcBef>
                <a:spcPct val="50000"/>
              </a:spcBef>
            </a:pPr>
            <a:r>
              <a:rPr lang="en-US" altLang="en-US" sz="3600" b="1">
                <a:solidFill>
                  <a:schemeClr val="bg1"/>
                </a:solidFill>
                <a:latin typeface="Arial" charset="0"/>
                <a:cs typeface="Arial" charset="0"/>
              </a:rPr>
              <a:t>Rom 11:25</a:t>
            </a:r>
            <a:endParaRPr lang="en-US" altLang="en-US" sz="3600" b="1">
              <a:solidFill>
                <a:schemeClr val="bg1"/>
              </a:solidFill>
              <a:latin typeface="Arial" charset="0"/>
            </a:endParaRPr>
          </a:p>
          <a:p>
            <a:pPr eaLnBrk="1" hangingPunct="1">
              <a:spcBef>
                <a:spcPct val="50000"/>
              </a:spcBef>
            </a:pPr>
            <a:r>
              <a:rPr lang="en-US" altLang="en-US" sz="3600" b="1">
                <a:solidFill>
                  <a:schemeClr val="bg1"/>
                </a:solidFill>
                <a:latin typeface="Arial" charset="0"/>
                <a:cs typeface="Arial" charset="0"/>
              </a:rPr>
              <a:t>25 For I do not want you, brethren, to be uninformed of this mystery </a:t>
            </a:r>
            <a:r>
              <a:rPr lang="en-US" altLang="en-US" sz="3600" b="1">
                <a:solidFill>
                  <a:schemeClr val="bg1"/>
                </a:solidFill>
                <a:cs typeface="Arial" charset="0"/>
              </a:rPr>
              <a:t>—</a:t>
            </a:r>
            <a:r>
              <a:rPr lang="en-US" altLang="en-US" sz="3600" b="1">
                <a:solidFill>
                  <a:schemeClr val="bg1"/>
                </a:solidFill>
                <a:latin typeface="Arial" charset="0"/>
                <a:cs typeface="Arial" charset="0"/>
              </a:rPr>
              <a:t> so that you will not be wise in your own estimation </a:t>
            </a:r>
            <a:r>
              <a:rPr lang="en-US" altLang="en-US" sz="3600" b="1">
                <a:solidFill>
                  <a:schemeClr val="bg1"/>
                </a:solidFill>
                <a:cs typeface="Arial" charset="0"/>
              </a:rPr>
              <a:t>—</a:t>
            </a:r>
            <a:r>
              <a:rPr lang="en-US" altLang="en-US" sz="3600" b="1">
                <a:solidFill>
                  <a:schemeClr val="bg1"/>
                </a:solidFill>
                <a:latin typeface="Arial" charset="0"/>
                <a:cs typeface="Arial" charset="0"/>
              </a:rPr>
              <a:t> that a partial hardening has happened to Israel until the fullness of the Gentiles has come in; </a:t>
            </a:r>
            <a:endParaRPr lang="en-US" altLang="en-US" sz="3600" b="1">
              <a:solidFill>
                <a:schemeClr val="bg1"/>
              </a:solidFill>
              <a:latin typeface="Arial" charset="0"/>
            </a:endParaRPr>
          </a:p>
          <a:p>
            <a:pPr eaLnBrk="1" hangingPunct="1">
              <a:spcBef>
                <a:spcPct val="50000"/>
              </a:spcBef>
            </a:pPr>
            <a:r>
              <a:rPr lang="en-US" altLang="en-US" sz="3600" b="1">
                <a:solidFill>
                  <a:schemeClr val="bg1"/>
                </a:solidFill>
                <a:latin typeface="Arial" charset="0"/>
              </a:rPr>
              <a:t>NASU</a:t>
            </a:r>
            <a:r>
              <a:rPr lang="en-US" altLang="en-US" sz="28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04800" y="304800"/>
            <a:ext cx="8534400" cy="4246563"/>
          </a:xfrm>
          <a:prstGeom prst="rect">
            <a:avLst/>
          </a:prstGeom>
          <a:noFill/>
          <a:ln w="9525">
            <a:noFill/>
            <a:miter lim="800000"/>
            <a:headEnd/>
            <a:tailEnd/>
          </a:ln>
          <a:effectLst/>
        </p:spPr>
        <p:txBody>
          <a:bodyPr>
            <a:spAutoFit/>
          </a:bodyPr>
          <a:lstStyle/>
          <a:p>
            <a:pPr eaLnBrk="1" hangingPunct="1">
              <a:spcBef>
                <a:spcPct val="50000"/>
              </a:spcBef>
            </a:pPr>
            <a:r>
              <a:rPr lang="en-US" altLang="en-US" sz="3600" b="1">
                <a:solidFill>
                  <a:schemeClr val="bg1"/>
                </a:solidFill>
              </a:rPr>
              <a:t>1 Peter 1:3-6</a:t>
            </a:r>
          </a:p>
          <a:p>
            <a:pPr eaLnBrk="1" hangingPunct="1">
              <a:spcBef>
                <a:spcPct val="50000"/>
              </a:spcBef>
            </a:pPr>
            <a:r>
              <a:rPr lang="en-US" altLang="en-US" sz="3600" b="1">
                <a:solidFill>
                  <a:schemeClr val="bg1"/>
                </a:solidFill>
              </a:rPr>
              <a:t>3 Blessed be the God and Father of our Lord Jesus Christ, who according to His great mercy has caused us to be born again to a living hope through the resurrection of Jesus Christ from the dead,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04800" y="304800"/>
            <a:ext cx="8534400" cy="5078413"/>
          </a:xfrm>
          <a:prstGeom prst="rect">
            <a:avLst/>
          </a:prstGeom>
          <a:noFill/>
          <a:ln w="9525">
            <a:noFill/>
            <a:miter lim="800000"/>
            <a:headEnd/>
            <a:tailEnd/>
          </a:ln>
          <a:effectLst/>
        </p:spPr>
        <p:txBody>
          <a:bodyPr>
            <a:spAutoFit/>
          </a:bodyPr>
          <a:lstStyle/>
          <a:p>
            <a:pPr eaLnBrk="1" hangingPunct="1">
              <a:spcBef>
                <a:spcPct val="50000"/>
              </a:spcBef>
            </a:pPr>
            <a:r>
              <a:rPr lang="en-US" altLang="en-US" sz="3600" b="1">
                <a:solidFill>
                  <a:schemeClr val="bg1"/>
                </a:solidFill>
              </a:rPr>
              <a:t>1 Peter 1:3-6</a:t>
            </a:r>
          </a:p>
          <a:p>
            <a:pPr eaLnBrk="1" hangingPunct="1">
              <a:spcBef>
                <a:spcPct val="50000"/>
              </a:spcBef>
            </a:pPr>
            <a:r>
              <a:rPr lang="en-US" altLang="en-US" sz="3600" b="1">
                <a:solidFill>
                  <a:schemeClr val="bg1"/>
                </a:solidFill>
              </a:rPr>
              <a:t>4 to obtain an inheritance which is imperishable and undefiled and will not fade away, reserved in heaven for you, 5 who are protected by the power of God through faith for a salvation ready to be revealed in the last time. </a:t>
            </a:r>
          </a:p>
          <a:p>
            <a:pPr eaLnBrk="1" hangingPunct="1">
              <a:spcBef>
                <a:spcPct val="50000"/>
              </a:spcBef>
            </a:pPr>
            <a:r>
              <a:rPr lang="en-US" altLang="en-US" sz="3600" b="1">
                <a:solidFill>
                  <a:schemeClr val="bg1"/>
                </a:solidFill>
              </a:rPr>
              <a:t>NASU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04800" y="304800"/>
            <a:ext cx="8534400" cy="8605838"/>
          </a:xfrm>
          <a:prstGeom prst="rect">
            <a:avLst/>
          </a:prstGeom>
          <a:noFill/>
          <a:ln w="9525">
            <a:noFill/>
            <a:miter lim="800000"/>
            <a:headEnd/>
            <a:tailEnd/>
          </a:ln>
          <a:effectLst/>
        </p:spPr>
        <p:txBody>
          <a:bodyPr>
            <a:spAutoFit/>
          </a:bodyPr>
          <a:lstStyle/>
          <a:p>
            <a:pPr eaLnBrk="1" hangingPunct="1">
              <a:spcBef>
                <a:spcPct val="50000"/>
              </a:spcBef>
            </a:pPr>
            <a:r>
              <a:rPr lang="en-US" altLang="en-US" sz="3600" b="1">
                <a:solidFill>
                  <a:schemeClr val="bg1"/>
                </a:solidFill>
                <a:latin typeface="Arial" charset="0"/>
                <a:cs typeface="Arial" charset="0"/>
              </a:rPr>
              <a:t>Phil 3:20-21</a:t>
            </a:r>
            <a:endParaRPr lang="en-US" altLang="en-US" sz="3600" b="1">
              <a:solidFill>
                <a:schemeClr val="bg1"/>
              </a:solidFill>
            </a:endParaRPr>
          </a:p>
          <a:p>
            <a:pPr eaLnBrk="1" hangingPunct="1">
              <a:spcBef>
                <a:spcPct val="50000"/>
              </a:spcBef>
            </a:pPr>
            <a:r>
              <a:rPr lang="en-US" altLang="en-US" sz="3600">
                <a:solidFill>
                  <a:schemeClr val="bg1"/>
                </a:solidFill>
                <a:latin typeface="Arial" charset="0"/>
                <a:cs typeface="Arial" charset="0"/>
              </a:rPr>
              <a:t>For our citizenship is in heaven, from which also we eagerly wait for a Savior, the Lord Jesus Christ; </a:t>
            </a:r>
            <a:r>
              <a:rPr lang="en-US" altLang="en-US" sz="3600" b="1" u="sng">
                <a:solidFill>
                  <a:schemeClr val="bg1"/>
                </a:solidFill>
                <a:latin typeface="Arial" charset="0"/>
                <a:cs typeface="Arial" charset="0"/>
              </a:rPr>
              <a:t>21 who will transform the body of our humble state into conformity with the body of His glory</a:t>
            </a:r>
            <a:r>
              <a:rPr lang="en-US" altLang="en-US" sz="3600">
                <a:solidFill>
                  <a:schemeClr val="bg1"/>
                </a:solidFill>
                <a:latin typeface="Arial" charset="0"/>
                <a:cs typeface="Arial" charset="0"/>
              </a:rPr>
              <a:t>, by the exertion of the power that He has even to subject all things to Himself.</a:t>
            </a:r>
            <a:endParaRPr lang="en-US" altLang="en-US" sz="3600" b="1">
              <a:solidFill>
                <a:schemeClr val="bg1"/>
              </a:solidFill>
              <a:latin typeface="Arial" charset="0"/>
              <a:cs typeface="Arial" charset="0"/>
            </a:endParaRPr>
          </a:p>
          <a:p>
            <a:pPr eaLnBrk="1" hangingPunct="1">
              <a:spcBef>
                <a:spcPct val="50000"/>
              </a:spcBef>
            </a:pPr>
            <a:r>
              <a:rPr lang="en-US" altLang="en-US" sz="3600">
                <a:solidFill>
                  <a:schemeClr val="bg1"/>
                </a:solidFill>
                <a:latin typeface="Arial" charset="0"/>
                <a:cs typeface="Arial" charset="0"/>
              </a:rPr>
              <a:t>NASU</a:t>
            </a:r>
            <a:endParaRPr lang="en-US" altLang="en-US" sz="3600" b="1">
              <a:solidFill>
                <a:schemeClr val="bg1"/>
              </a:solidFill>
              <a:latin typeface="Arial" charset="0"/>
              <a:cs typeface="Arial" charset="0"/>
            </a:endParaRPr>
          </a:p>
          <a:p>
            <a:pPr eaLnBrk="1" hangingPunct="1">
              <a:spcBef>
                <a:spcPct val="50000"/>
              </a:spcBef>
            </a:pPr>
            <a:endParaRPr lang="en-US" altLang="en-US" sz="3600" b="1">
              <a:solidFill>
                <a:schemeClr val="bg1"/>
              </a:solidFill>
            </a:endParaRPr>
          </a:p>
          <a:p>
            <a:pPr eaLnBrk="1" hangingPunct="1">
              <a:spcBef>
                <a:spcPct val="50000"/>
              </a:spcBef>
            </a:pPr>
            <a:endParaRPr lang="en-US" altLang="en-US" sz="3600" b="1">
              <a:solidFill>
                <a:schemeClr val="bg1"/>
              </a:solidFill>
            </a:endParaRPr>
          </a:p>
          <a:p>
            <a:pPr eaLnBrk="1" hangingPunct="1">
              <a:spcBef>
                <a:spcPct val="50000"/>
              </a:spcBef>
            </a:pPr>
            <a:r>
              <a:rPr lang="en-US" altLang="en-US" sz="3600" b="1">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28600" y="228600"/>
            <a:ext cx="8610600" cy="5935663"/>
          </a:xfrm>
          <a:prstGeom prst="rect">
            <a:avLst/>
          </a:prstGeom>
          <a:noFill/>
          <a:ln w="9525">
            <a:noFill/>
            <a:miter lim="800000"/>
            <a:headEnd/>
            <a:tailEnd/>
          </a:ln>
          <a:effectLst/>
        </p:spPr>
        <p:txBody>
          <a:bodyPr>
            <a:spAutoFit/>
          </a:bodyPr>
          <a:lstStyle/>
          <a:p>
            <a:pPr eaLnBrk="1" hangingPunct="1">
              <a:spcBef>
                <a:spcPct val="50000"/>
              </a:spcBef>
            </a:pPr>
            <a:r>
              <a:rPr lang="en-US" altLang="en-US">
                <a:solidFill>
                  <a:schemeClr val="bg1"/>
                </a:solidFill>
                <a:latin typeface="Arial" charset="0"/>
              </a:rPr>
              <a:t>1 Thess 4:13-17</a:t>
            </a:r>
            <a:endParaRPr lang="en-US" altLang="en-US" b="1">
              <a:solidFill>
                <a:schemeClr val="bg1"/>
              </a:solidFill>
              <a:latin typeface="Arial" charset="0"/>
            </a:endParaRPr>
          </a:p>
          <a:p>
            <a:pPr eaLnBrk="1" hangingPunct="1">
              <a:spcBef>
                <a:spcPct val="50000"/>
              </a:spcBef>
            </a:pPr>
            <a:r>
              <a:rPr lang="en-US" altLang="en-US" b="1">
                <a:solidFill>
                  <a:schemeClr val="bg1"/>
                </a:solidFill>
                <a:latin typeface="Arial" charset="0"/>
              </a:rPr>
              <a:t> But we do not want you to be uninformed, brethren, about those who are asleep, so that you will not grieve as do the rest who have no hope. 14 For if we believe that Jesus died and rose again, even so God will bring with Him those who have fallen asleep in Jesus. 15 For this we say to you by the word of the Lord, that we who are alive and remain until the coming of the Lord, will not precede those who have fallen asleep. 16 For the Lord Himself will descend from heaven with a shout, with the voice of the archangel and with the trumpet of God, and the dead in Christ will rise first. 17 Then we who are alive and remain will be caught up together with them in the clouds to meet the Lord in the air, and so we shall always be with the Lord.</a:t>
            </a:r>
            <a:r>
              <a:rPr lang="en-US" altLang="en-US" sz="3600" b="1">
                <a:solidFill>
                  <a:schemeClr val="bg1"/>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52400" y="304800"/>
            <a:ext cx="8763000" cy="5883275"/>
          </a:xfrm>
          <a:prstGeom prst="rect">
            <a:avLst/>
          </a:prstGeom>
          <a:noFill/>
          <a:ln w="9525">
            <a:noFill/>
            <a:miter lim="800000"/>
            <a:headEnd/>
            <a:tailEnd/>
          </a:ln>
          <a:effectLst/>
        </p:spPr>
        <p:txBody>
          <a:bodyPr>
            <a:spAutoFit/>
          </a:bodyPr>
          <a:lstStyle/>
          <a:p>
            <a:pPr eaLnBrk="1" hangingPunct="1">
              <a:spcBef>
                <a:spcPct val="50000"/>
              </a:spcBef>
            </a:pPr>
            <a:r>
              <a:rPr lang="en-US" altLang="en-US" sz="4000" u="sng">
                <a:solidFill>
                  <a:schemeClr val="bg1"/>
                </a:solidFill>
                <a:latin typeface="Arial" charset="0"/>
              </a:rPr>
              <a:t>1 Thess 4:13</a:t>
            </a:r>
            <a:endParaRPr lang="en-US" altLang="en-US" sz="4000" b="1" u="sng">
              <a:solidFill>
                <a:schemeClr val="bg1"/>
              </a:solidFill>
              <a:latin typeface="Arial" charset="0"/>
            </a:endParaRPr>
          </a:p>
          <a:p>
            <a:pPr eaLnBrk="1" hangingPunct="1">
              <a:spcBef>
                <a:spcPct val="50000"/>
              </a:spcBef>
            </a:pPr>
            <a:r>
              <a:rPr lang="en-US" altLang="en-US" sz="4000" u="sng">
                <a:solidFill>
                  <a:schemeClr val="bg1"/>
                </a:solidFill>
                <a:latin typeface="Arial" charset="0"/>
              </a:rPr>
              <a:t> But we do not want you to be uninformed, brethren, about those who are asleep, so that you will not grieve as do the rest who have no hope. </a:t>
            </a:r>
            <a:endParaRPr lang="en-US" altLang="en-US" sz="4000" b="1" u="sng">
              <a:solidFill>
                <a:schemeClr val="bg1"/>
              </a:solidFill>
              <a:latin typeface="Arial" charset="0"/>
            </a:endParaRPr>
          </a:p>
          <a:p>
            <a:pPr eaLnBrk="1" hangingPunct="1">
              <a:spcBef>
                <a:spcPct val="50000"/>
              </a:spcBef>
            </a:pPr>
            <a:r>
              <a:rPr lang="en-US" altLang="en-US" sz="4000" b="1" u="sng">
                <a:solidFill>
                  <a:schemeClr val="bg1"/>
                </a:solidFill>
                <a:latin typeface="Arial" charset="0"/>
              </a:rPr>
              <a:t>NASU</a:t>
            </a:r>
            <a:r>
              <a:rPr lang="en-US" altLang="en-US" sz="4000" b="1" u="sng">
                <a:solidFill>
                  <a:schemeClr val="bg1"/>
                </a:solidFill>
                <a:latin typeface="Arial" charset="0"/>
                <a:cs typeface="Arial" charset="0"/>
              </a:rPr>
              <a:t> </a:t>
            </a:r>
          </a:p>
          <a:p>
            <a:pPr eaLnBrk="1" hangingPunct="1">
              <a:spcBef>
                <a:spcPct val="50000"/>
              </a:spcBef>
            </a:pPr>
            <a:endParaRPr lang="en-US" altLang="en-US" sz="40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152400" y="304800"/>
            <a:ext cx="8763000" cy="3749675"/>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cs typeface="Arial" charset="0"/>
              </a:rPr>
              <a:t>John 14:19</a:t>
            </a:r>
            <a:endParaRPr lang="en-US" altLang="en-US" sz="4000" b="1">
              <a:solidFill>
                <a:schemeClr val="bg1"/>
              </a:solidFill>
              <a:latin typeface="Arial" charset="0"/>
              <a:cs typeface="Arial" charset="0"/>
            </a:endParaRPr>
          </a:p>
          <a:p>
            <a:pPr eaLnBrk="1" hangingPunct="1">
              <a:spcBef>
                <a:spcPct val="50000"/>
              </a:spcBef>
            </a:pPr>
            <a:r>
              <a:rPr lang="en-US" altLang="en-US" sz="4000">
                <a:solidFill>
                  <a:schemeClr val="bg1"/>
                </a:solidFill>
                <a:latin typeface="Arial" charset="0"/>
                <a:cs typeface="Arial" charset="0"/>
              </a:rPr>
              <a:t> "After a little while the world will no longer see Me, but you will see Me; </a:t>
            </a:r>
            <a:r>
              <a:rPr lang="en-US" altLang="en-US" sz="4000" b="1" u="sng">
                <a:solidFill>
                  <a:schemeClr val="bg1"/>
                </a:solidFill>
                <a:latin typeface="Arial" charset="0"/>
                <a:cs typeface="Arial" charset="0"/>
              </a:rPr>
              <a:t>because I live, you will live also.</a:t>
            </a:r>
            <a:endParaRPr lang="en-US" altLang="en-US" sz="4000" b="1">
              <a:solidFill>
                <a:schemeClr val="bg1"/>
              </a:solidFill>
              <a:latin typeface="Arial" charset="0"/>
              <a:cs typeface="Arial" charset="0"/>
            </a:endParaRPr>
          </a:p>
          <a:p>
            <a:pPr eaLnBrk="1" hangingPunct="1">
              <a:spcBef>
                <a:spcPct val="50000"/>
              </a:spcBef>
            </a:pPr>
            <a:r>
              <a:rPr lang="en-US" altLang="en-US" sz="4000" b="1">
                <a:solidFill>
                  <a:schemeClr val="bg1"/>
                </a:solidFill>
                <a:latin typeface="Arial" charset="0"/>
              </a:rPr>
              <a:t>NASU</a:t>
            </a:r>
            <a:r>
              <a:rPr lang="en-US" altLang="en-US" sz="2800" b="1">
                <a:solidFill>
                  <a:schemeClr val="bg1"/>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Effect transition="in" filter="dissolve">
                                      <p:cBhvr>
                                        <p:cTn id="7" dur="500"/>
                                        <p:tgtEl>
                                          <p:spTgt spid="76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52400" y="304800"/>
            <a:ext cx="8763000" cy="5454650"/>
          </a:xfrm>
          <a:prstGeom prst="rect">
            <a:avLst/>
          </a:prstGeom>
          <a:noFill/>
          <a:ln w="9525">
            <a:noFill/>
            <a:miter lim="800000"/>
            <a:headEnd/>
            <a:tailEnd/>
          </a:ln>
          <a:effectLst/>
        </p:spPr>
        <p:txBody>
          <a:bodyPr>
            <a:spAutoFit/>
          </a:bodyPr>
          <a:lstStyle/>
          <a:p>
            <a:pPr eaLnBrk="1" hangingPunct="1">
              <a:spcBef>
                <a:spcPct val="50000"/>
              </a:spcBef>
            </a:pPr>
            <a:r>
              <a:rPr lang="en-US" altLang="en-US" sz="3200">
                <a:solidFill>
                  <a:schemeClr val="bg1"/>
                </a:solidFill>
                <a:cs typeface="Arial" charset="0"/>
              </a:rPr>
              <a:t> </a:t>
            </a:r>
            <a:r>
              <a:rPr lang="en-US" altLang="en-US" sz="3200" b="1">
                <a:solidFill>
                  <a:schemeClr val="bg1"/>
                </a:solidFill>
                <a:latin typeface="Arial" charset="0"/>
                <a:cs typeface="Arial" charset="0"/>
              </a:rPr>
              <a:t>Rom 6:4-6</a:t>
            </a:r>
            <a:endParaRPr lang="en-US" altLang="en-US" sz="3200" b="1">
              <a:solidFill>
                <a:schemeClr val="bg1"/>
              </a:solidFill>
            </a:endParaRPr>
          </a:p>
          <a:p>
            <a:pPr eaLnBrk="1" hangingPunct="1">
              <a:spcBef>
                <a:spcPct val="50000"/>
              </a:spcBef>
            </a:pPr>
            <a:r>
              <a:rPr lang="en-US" altLang="en-US" sz="3200" b="1">
                <a:solidFill>
                  <a:schemeClr val="bg1"/>
                </a:solidFill>
                <a:latin typeface="Arial" charset="0"/>
                <a:cs typeface="Arial" charset="0"/>
              </a:rPr>
              <a:t>Therefore we have been buried with Him through baptism into death, so that as Christ was raised from the dead through the glory of the Father, so we too might walk in newness of life. 5 For if we have become united with Him in the likeness of His death, </a:t>
            </a:r>
            <a:r>
              <a:rPr lang="en-US" altLang="en-US" sz="3200" b="1" u="sng">
                <a:solidFill>
                  <a:schemeClr val="bg1"/>
                </a:solidFill>
                <a:latin typeface="Arial" charset="0"/>
                <a:cs typeface="Arial" charset="0"/>
              </a:rPr>
              <a:t>certainly we shall also be in the likeness of His resurrection</a:t>
            </a:r>
            <a:r>
              <a:rPr lang="en-US" altLang="en-US" sz="3200" b="1">
                <a:solidFill>
                  <a:schemeClr val="bg1"/>
                </a:solidFill>
                <a:latin typeface="Arial" charset="0"/>
                <a:cs typeface="Arial" charset="0"/>
              </a:rPr>
              <a:t>, </a:t>
            </a:r>
            <a:endParaRPr lang="en-US" altLang="en-US" sz="3200" b="1">
              <a:solidFill>
                <a:schemeClr val="bg1"/>
              </a:solidFill>
            </a:endParaRPr>
          </a:p>
          <a:p>
            <a:pPr eaLnBrk="1" hangingPunct="1">
              <a:spcBef>
                <a:spcPct val="50000"/>
              </a:spcBef>
            </a:pPr>
            <a:r>
              <a:rPr lang="en-US" altLang="en-US" sz="3200" b="1">
                <a:solidFill>
                  <a:schemeClr val="bg1"/>
                </a:solidFill>
              </a:rPr>
              <a:t>NASU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52400" y="304800"/>
            <a:ext cx="8763000" cy="4359275"/>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rPr>
              <a:t>1 Thess 4:14</a:t>
            </a:r>
            <a:endParaRPr lang="en-US" altLang="en-US" sz="4000" b="1">
              <a:solidFill>
                <a:schemeClr val="bg1"/>
              </a:solidFill>
              <a:latin typeface="Arial" charset="0"/>
            </a:endParaRPr>
          </a:p>
          <a:p>
            <a:pPr eaLnBrk="1" hangingPunct="1">
              <a:spcBef>
                <a:spcPct val="50000"/>
              </a:spcBef>
            </a:pPr>
            <a:r>
              <a:rPr lang="en-US" altLang="en-US" sz="4000">
                <a:solidFill>
                  <a:schemeClr val="bg1"/>
                </a:solidFill>
                <a:latin typeface="Arial" charset="0"/>
              </a:rPr>
              <a:t>14 For if we </a:t>
            </a:r>
            <a:r>
              <a:rPr lang="en-US" altLang="en-US" sz="4000" b="1" u="sng">
                <a:solidFill>
                  <a:schemeClr val="bg1"/>
                </a:solidFill>
                <a:latin typeface="Arial" charset="0"/>
              </a:rPr>
              <a:t>believe that Jesus died and rose again</a:t>
            </a:r>
            <a:r>
              <a:rPr lang="en-US" altLang="en-US" sz="4000">
                <a:solidFill>
                  <a:schemeClr val="bg1"/>
                </a:solidFill>
                <a:latin typeface="Arial" charset="0"/>
              </a:rPr>
              <a:t>, even so God will bring with Him those who have fallen asleep in Jesus. </a:t>
            </a:r>
            <a:endParaRPr lang="en-US" altLang="en-US" sz="4000" b="1">
              <a:solidFill>
                <a:schemeClr val="bg1"/>
              </a:solidFill>
              <a:latin typeface="Arial" charset="0"/>
            </a:endParaRPr>
          </a:p>
          <a:p>
            <a:pPr eaLnBrk="1" hangingPunct="1">
              <a:spcBef>
                <a:spcPct val="50000"/>
              </a:spcBef>
            </a:pPr>
            <a:r>
              <a:rPr lang="en-US" altLang="en-US" sz="4000" b="1">
                <a:solidFill>
                  <a:schemeClr val="bg1"/>
                </a:solidFill>
                <a:latin typeface="Arial" charset="0"/>
              </a:rPr>
              <a:t>NASU</a:t>
            </a:r>
            <a:r>
              <a:rPr lang="en-US" altLang="en-US" sz="3600" b="1">
                <a:solidFill>
                  <a:schemeClr val="bg1"/>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Effect transition="in" filter="dissolve">
                                      <p:cBhvr>
                                        <p:cTn id="7" dur="500"/>
                                        <p:tgtEl>
                                          <p:spTgt spid="90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04800" y="381000"/>
            <a:ext cx="8077200" cy="4968875"/>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rPr>
              <a:t>1 Thess 4:15</a:t>
            </a:r>
            <a:endParaRPr lang="en-US" altLang="en-US" sz="4000" b="1">
              <a:solidFill>
                <a:schemeClr val="bg1"/>
              </a:solidFill>
              <a:latin typeface="Arial" charset="0"/>
            </a:endParaRPr>
          </a:p>
          <a:p>
            <a:pPr eaLnBrk="1" hangingPunct="1">
              <a:spcBef>
                <a:spcPct val="50000"/>
              </a:spcBef>
            </a:pPr>
            <a:r>
              <a:rPr lang="en-US" altLang="en-US" sz="4000">
                <a:solidFill>
                  <a:schemeClr val="bg1"/>
                </a:solidFill>
                <a:latin typeface="Arial" charset="0"/>
              </a:rPr>
              <a:t>15 For this we say to you by the word of the Lord, that we who are alive and remain until the coming of the Lord, will not precede those who have fallen asleep. </a:t>
            </a:r>
            <a:endParaRPr lang="en-US" altLang="en-US" sz="4000" b="1">
              <a:solidFill>
                <a:schemeClr val="bg1"/>
              </a:solidFill>
              <a:latin typeface="Arial" charset="0"/>
            </a:endParaRPr>
          </a:p>
          <a:p>
            <a:pPr eaLnBrk="1" hangingPunct="1">
              <a:spcBef>
                <a:spcPct val="50000"/>
              </a:spcBef>
            </a:pPr>
            <a:r>
              <a:rPr lang="en-US" altLang="en-US" sz="4000" b="1">
                <a:solidFill>
                  <a:schemeClr val="bg1"/>
                </a:solidFill>
                <a:latin typeface="Arial" charset="0"/>
              </a:rPr>
              <a:t>NASU</a:t>
            </a:r>
            <a:r>
              <a:rPr lang="en-US" altLang="en-US" sz="40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p:nvPr/>
        </p:nvCxnSpPr>
        <p:spPr>
          <a:xfrm flipV="1">
            <a:off x="6878638" y="3749675"/>
            <a:ext cx="1727200" cy="111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75" name="Picture 4"/>
          <p:cNvPicPr>
            <a:picLocks noChangeAspect="1" noChangeArrowheads="1"/>
          </p:cNvPicPr>
          <p:nvPr/>
        </p:nvPicPr>
        <p:blipFill>
          <a:blip r:embed="rId2"/>
          <a:srcRect/>
          <a:stretch>
            <a:fillRect/>
          </a:stretch>
        </p:blipFill>
        <p:spPr bwMode="auto">
          <a:xfrm>
            <a:off x="3244850" y="3181350"/>
            <a:ext cx="30163" cy="536575"/>
          </a:xfrm>
          <a:prstGeom prst="rect">
            <a:avLst/>
          </a:prstGeom>
          <a:noFill/>
          <a:ln w="9525">
            <a:noFill/>
            <a:miter lim="800000"/>
            <a:headEnd/>
            <a:tailEnd/>
          </a:ln>
        </p:spPr>
      </p:pic>
      <p:cxnSp>
        <p:nvCxnSpPr>
          <p:cNvPr id="8" name="Straight Connector 7"/>
          <p:cNvCxnSpPr/>
          <p:nvPr/>
        </p:nvCxnSpPr>
        <p:spPr>
          <a:xfrm flipH="1" flipV="1">
            <a:off x="585788" y="3713163"/>
            <a:ext cx="6119812" cy="47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077" name="Picture 6"/>
          <p:cNvPicPr>
            <a:picLocks noChangeAspect="1" noChangeArrowheads="1"/>
          </p:cNvPicPr>
          <p:nvPr/>
        </p:nvPicPr>
        <p:blipFill>
          <a:blip r:embed="rId3"/>
          <a:srcRect/>
          <a:stretch>
            <a:fillRect/>
          </a:stretch>
        </p:blipFill>
        <p:spPr bwMode="auto">
          <a:xfrm>
            <a:off x="1682750" y="3165475"/>
            <a:ext cx="23813" cy="542925"/>
          </a:xfrm>
          <a:prstGeom prst="rect">
            <a:avLst/>
          </a:prstGeom>
          <a:noFill/>
          <a:ln w="9525">
            <a:solidFill>
              <a:schemeClr val="tx1"/>
            </a:solidFill>
            <a:miter lim="800000"/>
            <a:headEnd/>
            <a:tailEnd/>
          </a:ln>
        </p:spPr>
      </p:pic>
      <p:pic>
        <p:nvPicPr>
          <p:cNvPr id="3078" name="Picture 9"/>
          <p:cNvPicPr>
            <a:picLocks noChangeAspect="1" noChangeArrowheads="1"/>
          </p:cNvPicPr>
          <p:nvPr/>
        </p:nvPicPr>
        <p:blipFill>
          <a:blip r:embed="rId4"/>
          <a:srcRect/>
          <a:stretch>
            <a:fillRect/>
          </a:stretch>
        </p:blipFill>
        <p:spPr bwMode="auto">
          <a:xfrm>
            <a:off x="6623050" y="3586163"/>
            <a:ext cx="165100" cy="327025"/>
          </a:xfrm>
          <a:prstGeom prst="rect">
            <a:avLst/>
          </a:prstGeom>
          <a:noFill/>
          <a:ln w="9525">
            <a:noFill/>
            <a:miter lim="800000"/>
            <a:headEnd/>
            <a:tailEnd/>
          </a:ln>
        </p:spPr>
      </p:pic>
      <p:sp>
        <p:nvSpPr>
          <p:cNvPr id="3079" name="TextBox 22"/>
          <p:cNvSpPr txBox="1">
            <a:spLocks noChangeArrowheads="1"/>
          </p:cNvSpPr>
          <p:nvPr/>
        </p:nvSpPr>
        <p:spPr bwMode="auto">
          <a:xfrm>
            <a:off x="585788" y="3927475"/>
            <a:ext cx="1120775" cy="461963"/>
          </a:xfrm>
          <a:prstGeom prst="rect">
            <a:avLst/>
          </a:prstGeom>
          <a:solidFill>
            <a:srgbClr val="FF0000"/>
          </a:solidFill>
          <a:ln w="9525">
            <a:solidFill>
              <a:schemeClr val="tx1"/>
            </a:solidFill>
            <a:miter lim="800000"/>
            <a:headEnd/>
            <a:tailEnd/>
          </a:ln>
        </p:spPr>
        <p:txBody>
          <a:bodyPr>
            <a:spAutoFit/>
          </a:bodyPr>
          <a:lstStyle/>
          <a:p>
            <a:pPr eaLnBrk="1" hangingPunct="1"/>
            <a:endParaRPr lang="en-US" altLang="en-US">
              <a:solidFill>
                <a:srgbClr val="000000"/>
              </a:solidFill>
              <a:latin typeface="Arial" charset="0"/>
              <a:cs typeface="Arial" charset="0"/>
            </a:endParaRPr>
          </a:p>
        </p:txBody>
      </p:sp>
      <p:sp>
        <p:nvSpPr>
          <p:cNvPr id="3080" name="TextBox 23"/>
          <p:cNvSpPr txBox="1">
            <a:spLocks noChangeArrowheads="1"/>
          </p:cNvSpPr>
          <p:nvPr/>
        </p:nvSpPr>
        <p:spPr bwMode="auto">
          <a:xfrm>
            <a:off x="1706563" y="3927475"/>
            <a:ext cx="1570037" cy="461963"/>
          </a:xfrm>
          <a:prstGeom prst="rect">
            <a:avLst/>
          </a:prstGeom>
          <a:solidFill>
            <a:srgbClr val="FFFF00"/>
          </a:solidFill>
          <a:ln w="9525">
            <a:solidFill>
              <a:schemeClr val="tx1"/>
            </a:solidFill>
            <a:miter lim="800000"/>
            <a:headEnd/>
            <a:tailEnd/>
          </a:ln>
        </p:spPr>
        <p:txBody>
          <a:bodyPr>
            <a:spAutoFit/>
          </a:bodyPr>
          <a:lstStyle/>
          <a:p>
            <a:pPr eaLnBrk="1" hangingPunct="1"/>
            <a:r>
              <a:rPr lang="en-US" altLang="en-US">
                <a:solidFill>
                  <a:srgbClr val="000000"/>
                </a:solidFill>
                <a:latin typeface="Arial" charset="0"/>
                <a:cs typeface="Arial" charset="0"/>
              </a:rPr>
              <a:t>54 days</a:t>
            </a:r>
          </a:p>
        </p:txBody>
      </p:sp>
      <p:sp>
        <p:nvSpPr>
          <p:cNvPr id="3081" name="TextBox 24"/>
          <p:cNvSpPr txBox="1">
            <a:spLocks noChangeArrowheads="1"/>
          </p:cNvSpPr>
          <p:nvPr/>
        </p:nvSpPr>
        <p:spPr bwMode="auto">
          <a:xfrm>
            <a:off x="3276600" y="3940175"/>
            <a:ext cx="4105275" cy="461963"/>
          </a:xfrm>
          <a:prstGeom prst="rect">
            <a:avLst/>
          </a:prstGeom>
          <a:solidFill>
            <a:srgbClr val="00B050"/>
          </a:solidFill>
          <a:ln w="9525">
            <a:solidFill>
              <a:schemeClr val="tx1"/>
            </a:solidFill>
            <a:miter lim="800000"/>
            <a:headEnd/>
            <a:tailEnd/>
          </a:ln>
        </p:spPr>
        <p:txBody>
          <a:bodyPr>
            <a:spAutoFit/>
          </a:bodyPr>
          <a:lstStyle/>
          <a:p>
            <a:pPr eaLnBrk="1" hangingPunct="1"/>
            <a:r>
              <a:rPr lang="en-US" altLang="en-US">
                <a:solidFill>
                  <a:srgbClr val="000000"/>
                </a:solidFill>
                <a:latin typeface="Arial" charset="0"/>
                <a:cs typeface="Arial" charset="0"/>
              </a:rPr>
              <a:t>1,988 years to date</a:t>
            </a:r>
          </a:p>
        </p:txBody>
      </p:sp>
      <p:sp>
        <p:nvSpPr>
          <p:cNvPr id="3082" name="TextBox 25"/>
          <p:cNvSpPr txBox="1">
            <a:spLocks noChangeArrowheads="1"/>
          </p:cNvSpPr>
          <p:nvPr/>
        </p:nvSpPr>
        <p:spPr bwMode="auto">
          <a:xfrm>
            <a:off x="381000" y="3146425"/>
            <a:ext cx="1371600" cy="461963"/>
          </a:xfrm>
          <a:prstGeom prst="rect">
            <a:avLst/>
          </a:prstGeom>
          <a:noFill/>
          <a:ln w="9525">
            <a:noFill/>
            <a:miter lim="800000"/>
            <a:headEnd/>
            <a:tailEnd/>
          </a:ln>
        </p:spPr>
        <p:txBody>
          <a:bodyPr>
            <a:spAutoFit/>
          </a:bodyPr>
          <a:lstStyle/>
          <a:p>
            <a:pPr algn="ctr" eaLnBrk="1" hangingPunct="1"/>
            <a:r>
              <a:rPr lang="en-US" altLang="en-US">
                <a:solidFill>
                  <a:srgbClr val="000000"/>
                </a:solidFill>
                <a:latin typeface="Arial" charset="0"/>
                <a:cs typeface="Arial" charset="0"/>
              </a:rPr>
              <a:t>Judaism</a:t>
            </a:r>
          </a:p>
        </p:txBody>
      </p:sp>
      <p:sp>
        <p:nvSpPr>
          <p:cNvPr id="3083" name="TextBox 26"/>
          <p:cNvSpPr txBox="1">
            <a:spLocks noChangeArrowheads="1"/>
          </p:cNvSpPr>
          <p:nvPr/>
        </p:nvSpPr>
        <p:spPr bwMode="auto">
          <a:xfrm>
            <a:off x="1898650" y="228600"/>
            <a:ext cx="5462588" cy="584200"/>
          </a:xfrm>
          <a:prstGeom prst="rect">
            <a:avLst/>
          </a:prstGeom>
          <a:noFill/>
          <a:ln w="9525">
            <a:noFill/>
            <a:miter lim="800000"/>
            <a:headEnd/>
            <a:tailEnd/>
          </a:ln>
        </p:spPr>
        <p:txBody>
          <a:bodyPr>
            <a:spAutoFit/>
          </a:bodyPr>
          <a:lstStyle/>
          <a:p>
            <a:pPr algn="ctr" eaLnBrk="1" hangingPunct="1"/>
            <a:r>
              <a:rPr lang="en-US" altLang="en-US" sz="3200" u="sng">
                <a:solidFill>
                  <a:srgbClr val="000000"/>
                </a:solidFill>
                <a:latin typeface="Arial" charset="0"/>
                <a:cs typeface="Arial" charset="0"/>
              </a:rPr>
              <a:t>Transition Time Line</a:t>
            </a:r>
            <a:endParaRPr lang="en-US" altLang="en-US" sz="3200">
              <a:solidFill>
                <a:srgbClr val="000000"/>
              </a:solidFill>
              <a:latin typeface="Arial" charset="0"/>
              <a:cs typeface="Arial" charset="0"/>
            </a:endParaRPr>
          </a:p>
        </p:txBody>
      </p:sp>
      <p:sp>
        <p:nvSpPr>
          <p:cNvPr id="3084" name="TextBox 44"/>
          <p:cNvSpPr txBox="1">
            <a:spLocks noChangeArrowheads="1"/>
          </p:cNvSpPr>
          <p:nvPr/>
        </p:nvSpPr>
        <p:spPr bwMode="auto">
          <a:xfrm>
            <a:off x="1647825" y="3148013"/>
            <a:ext cx="1603375" cy="461962"/>
          </a:xfrm>
          <a:prstGeom prst="rect">
            <a:avLst/>
          </a:prstGeom>
          <a:noFill/>
          <a:ln w="9525">
            <a:noFill/>
            <a:miter lim="800000"/>
            <a:headEnd/>
            <a:tailEnd/>
          </a:ln>
        </p:spPr>
        <p:txBody>
          <a:bodyPr>
            <a:spAutoFit/>
          </a:bodyPr>
          <a:lstStyle/>
          <a:p>
            <a:pPr algn="ctr" eaLnBrk="1" hangingPunct="1"/>
            <a:r>
              <a:rPr lang="en-US" altLang="en-US">
                <a:solidFill>
                  <a:srgbClr val="000000"/>
                </a:solidFill>
                <a:latin typeface="Arial" charset="0"/>
                <a:cs typeface="Arial" charset="0"/>
              </a:rPr>
              <a:t>Transition</a:t>
            </a:r>
          </a:p>
        </p:txBody>
      </p:sp>
      <p:sp>
        <p:nvSpPr>
          <p:cNvPr id="3085" name="TextBox 45"/>
          <p:cNvSpPr txBox="1">
            <a:spLocks noChangeArrowheads="1"/>
          </p:cNvSpPr>
          <p:nvPr/>
        </p:nvSpPr>
        <p:spPr bwMode="auto">
          <a:xfrm rot="3384043">
            <a:off x="284163" y="1795463"/>
            <a:ext cx="1631950" cy="831850"/>
          </a:xfrm>
          <a:prstGeom prst="rect">
            <a:avLst/>
          </a:prstGeom>
          <a:noFill/>
          <a:ln w="9525">
            <a:noFill/>
            <a:miter lim="800000"/>
            <a:headEnd/>
            <a:tailEnd/>
          </a:ln>
        </p:spPr>
        <p:txBody>
          <a:bodyPr>
            <a:spAutoFit/>
          </a:bodyPr>
          <a:lstStyle/>
          <a:p>
            <a:pPr eaLnBrk="1" hangingPunct="1"/>
            <a:r>
              <a:rPr lang="en-US" altLang="en-US">
                <a:solidFill>
                  <a:srgbClr val="000000"/>
                </a:solidFill>
                <a:latin typeface="Arial" charset="0"/>
                <a:cs typeface="Arial" charset="0"/>
              </a:rPr>
              <a:t>Triumphal entry</a:t>
            </a:r>
          </a:p>
        </p:txBody>
      </p:sp>
      <p:sp>
        <p:nvSpPr>
          <p:cNvPr id="3086" name="TextBox 1"/>
          <p:cNvSpPr txBox="1">
            <a:spLocks noChangeArrowheads="1"/>
          </p:cNvSpPr>
          <p:nvPr/>
        </p:nvSpPr>
        <p:spPr bwMode="auto">
          <a:xfrm>
            <a:off x="496888" y="4935538"/>
            <a:ext cx="1952625" cy="647700"/>
          </a:xfrm>
          <a:prstGeom prst="rect">
            <a:avLst/>
          </a:prstGeom>
          <a:noFill/>
          <a:ln w="9525">
            <a:solidFill>
              <a:srgbClr val="1C0678"/>
            </a:solidFill>
            <a:miter lim="800000"/>
            <a:headEnd/>
            <a:tailEnd/>
          </a:ln>
        </p:spPr>
        <p:txBody>
          <a:bodyPr>
            <a:spAutoFit/>
          </a:bodyPr>
          <a:lstStyle/>
          <a:p>
            <a:pPr algn="ctr" eaLnBrk="1" hangingPunct="1"/>
            <a:r>
              <a:rPr lang="en-US" altLang="en-US" sz="1800">
                <a:solidFill>
                  <a:srgbClr val="000000"/>
                </a:solidFill>
                <a:latin typeface="Arial" charset="0"/>
                <a:cs typeface="Arial" charset="0"/>
              </a:rPr>
              <a:t>173,880</a:t>
            </a:r>
            <a:r>
              <a:rPr lang="en-US" altLang="en-US" sz="1800" baseline="30000">
                <a:solidFill>
                  <a:srgbClr val="000000"/>
                </a:solidFill>
                <a:latin typeface="Arial" charset="0"/>
                <a:cs typeface="Arial" charset="0"/>
              </a:rPr>
              <a:t>th</a:t>
            </a:r>
            <a:r>
              <a:rPr lang="en-US" altLang="en-US" sz="1800">
                <a:solidFill>
                  <a:srgbClr val="000000"/>
                </a:solidFill>
                <a:latin typeface="Arial" charset="0"/>
                <a:cs typeface="Arial" charset="0"/>
              </a:rPr>
              <a:t> day</a:t>
            </a:r>
          </a:p>
          <a:p>
            <a:pPr algn="ctr" eaLnBrk="1" hangingPunct="1"/>
            <a:r>
              <a:rPr lang="en-US" altLang="en-US" sz="1800">
                <a:solidFill>
                  <a:srgbClr val="000000"/>
                </a:solidFill>
                <a:latin typeface="Arial" charset="0"/>
                <a:cs typeface="Arial" charset="0"/>
              </a:rPr>
              <a:t>10 Nisan, 32 AD</a:t>
            </a:r>
          </a:p>
        </p:txBody>
      </p:sp>
      <p:cxnSp>
        <p:nvCxnSpPr>
          <p:cNvPr id="6" name="Straight Arrow Connector 5"/>
          <p:cNvCxnSpPr/>
          <p:nvPr/>
        </p:nvCxnSpPr>
        <p:spPr>
          <a:xfrm flipV="1">
            <a:off x="1695450" y="4402138"/>
            <a:ext cx="0" cy="533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88" name="TextBox 25"/>
          <p:cNvSpPr txBox="1">
            <a:spLocks noChangeArrowheads="1"/>
          </p:cNvSpPr>
          <p:nvPr/>
        </p:nvSpPr>
        <p:spPr bwMode="auto">
          <a:xfrm>
            <a:off x="4414838" y="3165475"/>
            <a:ext cx="1201737" cy="461963"/>
          </a:xfrm>
          <a:prstGeom prst="rect">
            <a:avLst/>
          </a:prstGeom>
          <a:noFill/>
          <a:ln w="9525">
            <a:noFill/>
            <a:miter lim="800000"/>
            <a:headEnd/>
            <a:tailEnd/>
          </a:ln>
        </p:spPr>
        <p:txBody>
          <a:bodyPr>
            <a:spAutoFit/>
          </a:bodyPr>
          <a:lstStyle/>
          <a:p>
            <a:pPr algn="ctr" eaLnBrk="1" hangingPunct="1"/>
            <a:r>
              <a:rPr lang="en-US" altLang="en-US">
                <a:solidFill>
                  <a:srgbClr val="000000"/>
                </a:solidFill>
                <a:latin typeface="Arial" charset="0"/>
                <a:cs typeface="Arial" charset="0"/>
              </a:rPr>
              <a:t>Church</a:t>
            </a:r>
          </a:p>
        </p:txBody>
      </p:sp>
      <p:cxnSp>
        <p:nvCxnSpPr>
          <p:cNvPr id="21" name="Straight Arrow Connector 20"/>
          <p:cNvCxnSpPr/>
          <p:nvPr/>
        </p:nvCxnSpPr>
        <p:spPr>
          <a:xfrm>
            <a:off x="546100" y="1336675"/>
            <a:ext cx="1149350" cy="1828800"/>
          </a:xfrm>
          <a:prstGeom prst="straightConnector1">
            <a:avLst/>
          </a:prstGeom>
          <a:ln w="28575">
            <a:solidFill>
              <a:srgbClr val="1C0678"/>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3263900" y="1371600"/>
            <a:ext cx="912813" cy="180975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091" name="TextBox 26"/>
          <p:cNvSpPr txBox="1">
            <a:spLocks noChangeArrowheads="1"/>
          </p:cNvSpPr>
          <p:nvPr/>
        </p:nvSpPr>
        <p:spPr bwMode="auto">
          <a:xfrm rot="-3804181">
            <a:off x="2216151" y="1846262"/>
            <a:ext cx="2678112" cy="461963"/>
          </a:xfrm>
          <a:prstGeom prst="rect">
            <a:avLst/>
          </a:prstGeom>
          <a:noFill/>
          <a:ln w="9525">
            <a:noFill/>
            <a:miter lim="800000"/>
            <a:headEnd/>
            <a:tailEnd/>
          </a:ln>
        </p:spPr>
        <p:txBody>
          <a:bodyPr>
            <a:spAutoFit/>
          </a:bodyPr>
          <a:lstStyle/>
          <a:p>
            <a:pPr eaLnBrk="1" hangingPunct="1"/>
            <a:r>
              <a:rPr lang="en-US" altLang="en-US">
                <a:solidFill>
                  <a:srgbClr val="000000"/>
                </a:solidFill>
                <a:latin typeface="Arial" charset="0"/>
                <a:cs typeface="Arial" charset="0"/>
              </a:rPr>
              <a:t>Holy Spirit Arrives </a:t>
            </a:r>
          </a:p>
        </p:txBody>
      </p:sp>
      <p:pic>
        <p:nvPicPr>
          <p:cNvPr id="3092" name="Picture 9"/>
          <p:cNvPicPr>
            <a:picLocks noChangeAspect="1" noChangeArrowheads="1"/>
          </p:cNvPicPr>
          <p:nvPr/>
        </p:nvPicPr>
        <p:blipFill>
          <a:blip r:embed="rId4"/>
          <a:srcRect/>
          <a:stretch>
            <a:fillRect/>
          </a:stretch>
        </p:blipFill>
        <p:spPr bwMode="auto">
          <a:xfrm>
            <a:off x="6796088" y="3571875"/>
            <a:ext cx="165100" cy="328613"/>
          </a:xfrm>
          <a:prstGeom prst="rect">
            <a:avLst/>
          </a:prstGeom>
          <a:noFill/>
          <a:ln w="9525">
            <a:noFill/>
            <a:miter lim="800000"/>
            <a:headEnd/>
            <a:tailEnd/>
          </a:ln>
        </p:spPr>
      </p:pic>
      <p:cxnSp>
        <p:nvCxnSpPr>
          <p:cNvPr id="13" name="Straight Connector 12"/>
          <p:cNvCxnSpPr/>
          <p:nvPr/>
        </p:nvCxnSpPr>
        <p:spPr>
          <a:xfrm>
            <a:off x="7170738" y="1066800"/>
            <a:ext cx="381000" cy="1009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5638800" y="3373438"/>
            <a:ext cx="1743075" cy="111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7551738" y="990600"/>
            <a:ext cx="190500" cy="10858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7381875" y="990600"/>
            <a:ext cx="449263" cy="24050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97" name="TextBox 24"/>
          <p:cNvSpPr txBox="1">
            <a:spLocks noChangeArrowheads="1"/>
          </p:cNvSpPr>
          <p:nvPr/>
        </p:nvSpPr>
        <p:spPr bwMode="auto">
          <a:xfrm>
            <a:off x="7394575" y="3940175"/>
            <a:ext cx="1211263" cy="461963"/>
          </a:xfrm>
          <a:prstGeom prst="rect">
            <a:avLst/>
          </a:prstGeom>
          <a:solidFill>
            <a:srgbClr val="FF0000"/>
          </a:solidFill>
          <a:ln w="9525">
            <a:solidFill>
              <a:schemeClr val="tx1"/>
            </a:solidFill>
            <a:miter lim="800000"/>
            <a:headEnd/>
            <a:tailEnd/>
          </a:ln>
        </p:spPr>
        <p:txBody>
          <a:bodyPr>
            <a:spAutoFit/>
          </a:bodyPr>
          <a:lstStyle/>
          <a:p>
            <a:pPr eaLnBrk="1" hangingPunct="1"/>
            <a:endParaRPr lang="en-US" altLang="en-US">
              <a:solidFill>
                <a:srgbClr val="000000"/>
              </a:solidFill>
              <a:latin typeface="Arial" charset="0"/>
              <a:cs typeface="Arial" charset="0"/>
            </a:endParaRPr>
          </a:p>
        </p:txBody>
      </p:sp>
      <p:cxnSp>
        <p:nvCxnSpPr>
          <p:cNvPr id="56" name="Straight Connector 55"/>
          <p:cNvCxnSpPr>
            <a:endCxn id="3088" idx="1"/>
          </p:cNvCxnSpPr>
          <p:nvPr/>
        </p:nvCxnSpPr>
        <p:spPr>
          <a:xfrm>
            <a:off x="3330575" y="3395663"/>
            <a:ext cx="108426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99" name="TextBox 48"/>
          <p:cNvSpPr txBox="1">
            <a:spLocks noChangeArrowheads="1"/>
          </p:cNvSpPr>
          <p:nvPr/>
        </p:nvSpPr>
        <p:spPr bwMode="auto">
          <a:xfrm rot="4239345">
            <a:off x="6599238" y="1246187"/>
            <a:ext cx="1143000" cy="460375"/>
          </a:xfrm>
          <a:prstGeom prst="rect">
            <a:avLst/>
          </a:prstGeom>
          <a:noFill/>
          <a:ln w="9525">
            <a:noFill/>
            <a:miter lim="800000"/>
            <a:headEnd/>
            <a:tailEnd/>
          </a:ln>
        </p:spPr>
        <p:txBody>
          <a:bodyPr>
            <a:spAutoFit/>
          </a:bodyPr>
          <a:lstStyle/>
          <a:p>
            <a:pPr eaLnBrk="1" hangingPunct="1"/>
            <a:r>
              <a:rPr lang="en-US" altLang="en-US">
                <a:latin typeface="Arial" charset="0"/>
                <a:cs typeface="Arial" charset="0"/>
              </a:rPr>
              <a:t>Jesus</a:t>
            </a:r>
          </a:p>
        </p:txBody>
      </p:sp>
      <p:sp>
        <p:nvSpPr>
          <p:cNvPr id="3100" name="TextBox 49"/>
          <p:cNvSpPr txBox="1">
            <a:spLocks noChangeArrowheads="1"/>
          </p:cNvSpPr>
          <p:nvPr/>
        </p:nvSpPr>
        <p:spPr bwMode="auto">
          <a:xfrm rot="-4681148">
            <a:off x="6888956" y="1943894"/>
            <a:ext cx="1846263" cy="460375"/>
          </a:xfrm>
          <a:prstGeom prst="rect">
            <a:avLst/>
          </a:prstGeom>
          <a:noFill/>
          <a:ln w="9525">
            <a:noFill/>
            <a:miter lim="800000"/>
            <a:headEnd/>
            <a:tailEnd/>
          </a:ln>
        </p:spPr>
        <p:txBody>
          <a:bodyPr wrap="none">
            <a:spAutoFit/>
          </a:bodyPr>
          <a:lstStyle/>
          <a:p>
            <a:pPr eaLnBrk="1" hangingPunct="1"/>
            <a:r>
              <a:rPr lang="en-US" altLang="en-US">
                <a:latin typeface="Arial" charset="0"/>
                <a:cs typeface="Arial" charset="0"/>
              </a:rPr>
              <a:t>Redemption</a:t>
            </a:r>
          </a:p>
        </p:txBody>
      </p:sp>
      <p:sp>
        <p:nvSpPr>
          <p:cNvPr id="3101" name="TextBox 50"/>
          <p:cNvSpPr txBox="1">
            <a:spLocks noChangeArrowheads="1"/>
          </p:cNvSpPr>
          <p:nvPr/>
        </p:nvSpPr>
        <p:spPr bwMode="auto">
          <a:xfrm>
            <a:off x="2601913" y="4929188"/>
            <a:ext cx="1812925" cy="646112"/>
          </a:xfrm>
          <a:prstGeom prst="rect">
            <a:avLst/>
          </a:prstGeom>
          <a:noFill/>
          <a:ln w="9525">
            <a:solidFill>
              <a:srgbClr val="002060"/>
            </a:solidFill>
            <a:miter lim="800000"/>
            <a:headEnd/>
            <a:tailEnd/>
          </a:ln>
        </p:spPr>
        <p:txBody>
          <a:bodyPr>
            <a:spAutoFit/>
          </a:bodyPr>
          <a:lstStyle/>
          <a:p>
            <a:pPr algn="ctr" eaLnBrk="1" hangingPunct="1"/>
            <a:r>
              <a:rPr lang="en-US" altLang="en-US" sz="1800">
                <a:latin typeface="Arial" charset="0"/>
                <a:cs typeface="Arial" charset="0"/>
              </a:rPr>
              <a:t>Pentecost, </a:t>
            </a:r>
          </a:p>
          <a:p>
            <a:pPr algn="ctr" eaLnBrk="1" hangingPunct="1"/>
            <a:r>
              <a:rPr lang="en-US" altLang="en-US" sz="1800">
                <a:latin typeface="Arial" charset="0"/>
                <a:cs typeface="Arial" charset="0"/>
              </a:rPr>
              <a:t>6 Sivan, 32 AD</a:t>
            </a:r>
          </a:p>
        </p:txBody>
      </p:sp>
      <p:cxnSp>
        <p:nvCxnSpPr>
          <p:cNvPr id="68" name="Straight Arrow Connector 67"/>
          <p:cNvCxnSpPr/>
          <p:nvPr/>
        </p:nvCxnSpPr>
        <p:spPr>
          <a:xfrm flipV="1">
            <a:off x="3281363" y="4402138"/>
            <a:ext cx="0" cy="533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04800" y="228600"/>
            <a:ext cx="8686800" cy="8697913"/>
          </a:xfrm>
          <a:prstGeom prst="rect">
            <a:avLst/>
          </a:prstGeom>
          <a:noFill/>
          <a:ln w="9525">
            <a:noFill/>
            <a:miter lim="800000"/>
            <a:headEnd/>
            <a:tailEnd/>
          </a:ln>
          <a:effectLst/>
        </p:spPr>
        <p:txBody>
          <a:bodyPr>
            <a:spAutoFit/>
          </a:bodyPr>
          <a:lstStyle/>
          <a:p>
            <a:pPr eaLnBrk="1" hangingPunct="1">
              <a:spcBef>
                <a:spcPct val="50000"/>
              </a:spcBef>
            </a:pPr>
            <a:r>
              <a:rPr lang="en-US" altLang="en-US" sz="3600">
                <a:solidFill>
                  <a:schemeClr val="bg1"/>
                </a:solidFill>
                <a:latin typeface="Arial" charset="0"/>
              </a:rPr>
              <a:t>1 Thess 4:16-17</a:t>
            </a:r>
            <a:endParaRPr lang="en-US" altLang="en-US" sz="3600" b="1">
              <a:solidFill>
                <a:schemeClr val="bg1"/>
              </a:solidFill>
              <a:latin typeface="Arial" charset="0"/>
            </a:endParaRPr>
          </a:p>
          <a:p>
            <a:pPr eaLnBrk="1" hangingPunct="1">
              <a:spcBef>
                <a:spcPct val="50000"/>
              </a:spcBef>
            </a:pPr>
            <a:r>
              <a:rPr lang="en-US" altLang="en-US" sz="3600">
                <a:solidFill>
                  <a:schemeClr val="bg1"/>
                </a:solidFill>
                <a:latin typeface="Arial" charset="0"/>
              </a:rPr>
              <a:t>16 For the Lord Himself will descend from heaven with a shout, with the voice of the archangel and with the trumpet of God, and the dead in Christ will rise first. </a:t>
            </a:r>
            <a:endParaRPr lang="en-US" altLang="en-US" sz="3600" b="1">
              <a:solidFill>
                <a:schemeClr val="bg1"/>
              </a:solidFill>
              <a:latin typeface="Arial" charset="0"/>
            </a:endParaRPr>
          </a:p>
          <a:p>
            <a:pPr eaLnBrk="1" hangingPunct="1">
              <a:spcBef>
                <a:spcPct val="50000"/>
              </a:spcBef>
            </a:pPr>
            <a:r>
              <a:rPr lang="en-US" altLang="en-US" sz="3600">
                <a:solidFill>
                  <a:schemeClr val="bg1"/>
                </a:solidFill>
                <a:latin typeface="Arial" charset="0"/>
              </a:rPr>
              <a:t>17 Then we who are alive and remain will be caught up together with them in the clouds to meet the Lord in the air, and </a:t>
            </a:r>
            <a:r>
              <a:rPr lang="en-US" altLang="en-US" sz="3600" b="1" u="sng">
                <a:solidFill>
                  <a:schemeClr val="bg1"/>
                </a:solidFill>
                <a:latin typeface="Arial" charset="0"/>
              </a:rPr>
              <a:t>so we shall always be with the Lord</a:t>
            </a:r>
            <a:r>
              <a:rPr lang="en-US" altLang="en-US" sz="3600">
                <a:solidFill>
                  <a:schemeClr val="bg1"/>
                </a:solidFill>
                <a:latin typeface="Arial" charset="0"/>
              </a:rPr>
              <a:t>. </a:t>
            </a:r>
            <a:endParaRPr lang="en-US" altLang="en-US" sz="3600" b="1">
              <a:solidFill>
                <a:schemeClr val="bg1"/>
              </a:solidFill>
              <a:latin typeface="Arial" charset="0"/>
            </a:endParaRPr>
          </a:p>
          <a:p>
            <a:pPr eaLnBrk="1" hangingPunct="1">
              <a:spcBef>
                <a:spcPct val="50000"/>
              </a:spcBef>
            </a:pPr>
            <a:r>
              <a:rPr lang="en-US" altLang="en-US" sz="3600">
                <a:solidFill>
                  <a:schemeClr val="bg1"/>
                </a:solidFill>
                <a:latin typeface="Arial" charset="0"/>
              </a:rPr>
              <a:t>NASU</a:t>
            </a:r>
            <a:endParaRPr lang="en-US" altLang="en-US" sz="3600" b="1">
              <a:solidFill>
                <a:schemeClr val="bg1"/>
              </a:solidFill>
              <a:latin typeface="Arial" charset="0"/>
            </a:endParaRPr>
          </a:p>
          <a:p>
            <a:pPr eaLnBrk="1" hangingPunct="1">
              <a:spcBef>
                <a:spcPct val="50000"/>
              </a:spcBef>
            </a:pPr>
            <a:endParaRPr lang="en-US" altLang="en-US" sz="3600">
              <a:solidFill>
                <a:schemeClr val="bg1"/>
              </a:solidFill>
              <a:latin typeface="Arial" charset="0"/>
              <a:cs typeface="Arial" charset="0"/>
            </a:endParaRPr>
          </a:p>
          <a:p>
            <a:pPr eaLnBrk="1" hangingPunct="1">
              <a:spcBef>
                <a:spcPct val="50000"/>
              </a:spcBef>
            </a:pPr>
            <a:endParaRPr lang="en-US" altLang="en-US" sz="3600">
              <a:solidFill>
                <a:schemeClr val="bg1"/>
              </a:solidFill>
            </a:endParaRPr>
          </a:p>
          <a:p>
            <a:pPr eaLnBrk="1" hangingPunct="1">
              <a:spcBef>
                <a:spcPct val="50000"/>
              </a:spcBef>
            </a:pPr>
            <a:endParaRPr lang="en-US" altLang="en-US" sz="28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228600" y="228600"/>
            <a:ext cx="8686800" cy="554672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chemeClr val="bg1"/>
                </a:solidFill>
                <a:latin typeface="Arial" charset="0"/>
                <a:cs typeface="Arial" charset="0"/>
              </a:rPr>
              <a:t>1 Cor 15:51-54</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cs typeface="Arial" charset="0"/>
              </a:rPr>
              <a:t>Behold, I tell you a mystery; we will not all sleep, but we will all be changed, 52 </a:t>
            </a:r>
            <a:r>
              <a:rPr lang="en-US" altLang="en-US" sz="3200" b="1" u="sng">
                <a:solidFill>
                  <a:schemeClr val="bg1"/>
                </a:solidFill>
                <a:latin typeface="Arial" charset="0"/>
                <a:cs typeface="Arial" charset="0"/>
              </a:rPr>
              <a:t>in a moment, in the twinkling of an eye</a:t>
            </a:r>
            <a:r>
              <a:rPr lang="en-US" altLang="en-US" sz="3200" b="1">
                <a:solidFill>
                  <a:schemeClr val="bg1"/>
                </a:solidFill>
                <a:latin typeface="Arial" charset="0"/>
                <a:cs typeface="Arial" charset="0"/>
              </a:rPr>
              <a:t>, at the last trumpet; for the trumpet will sound, and the dead will be raised imperishable, and we will be changed. 53 For this perishable must put on the imperishable, and this mortal must put on immortality. </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rPr>
              <a:t>NASU</a:t>
            </a:r>
            <a:r>
              <a:rPr lang="en-US" altLang="en-US" sz="3600" b="1">
                <a:solidFill>
                  <a:schemeClr val="bg1"/>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dissolve">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228600" y="228600"/>
            <a:ext cx="8686800" cy="5578475"/>
          </a:xfrm>
          <a:prstGeom prst="rect">
            <a:avLst/>
          </a:prstGeom>
          <a:noFill/>
          <a:ln w="9525">
            <a:noFill/>
            <a:miter lim="800000"/>
            <a:headEnd/>
            <a:tailEnd/>
          </a:ln>
          <a:effectLst/>
        </p:spPr>
        <p:txBody>
          <a:bodyPr>
            <a:spAutoFit/>
          </a:bodyPr>
          <a:lstStyle/>
          <a:p>
            <a:pPr eaLnBrk="1" hangingPunct="1">
              <a:spcBef>
                <a:spcPct val="50000"/>
              </a:spcBef>
            </a:pPr>
            <a:r>
              <a:rPr lang="en-US" altLang="en-US" sz="4000" u="sng">
                <a:solidFill>
                  <a:schemeClr val="bg1"/>
                </a:solidFill>
                <a:latin typeface="Arial" charset="0"/>
              </a:rPr>
              <a:t>1 Thess 5:9</a:t>
            </a:r>
            <a:endParaRPr lang="en-US" altLang="en-US" sz="4000" b="1" u="sng">
              <a:solidFill>
                <a:schemeClr val="bg1"/>
              </a:solidFill>
              <a:latin typeface="Arial" charset="0"/>
            </a:endParaRPr>
          </a:p>
          <a:p>
            <a:pPr eaLnBrk="1" hangingPunct="1">
              <a:spcBef>
                <a:spcPct val="50000"/>
              </a:spcBef>
            </a:pPr>
            <a:r>
              <a:rPr lang="en-US" altLang="en-US" sz="4000" u="sng">
                <a:solidFill>
                  <a:schemeClr val="bg1"/>
                </a:solidFill>
                <a:latin typeface="Arial" charset="0"/>
              </a:rPr>
              <a:t> </a:t>
            </a:r>
            <a:r>
              <a:rPr lang="en-US" altLang="en-US" sz="4000" b="1" u="sng">
                <a:solidFill>
                  <a:schemeClr val="bg1"/>
                </a:solidFill>
                <a:latin typeface="Arial" charset="0"/>
              </a:rPr>
              <a:t>For God has not destined us for wrath</a:t>
            </a:r>
            <a:r>
              <a:rPr lang="en-US" altLang="en-US" sz="4000" u="sng">
                <a:solidFill>
                  <a:schemeClr val="bg1"/>
                </a:solidFill>
                <a:latin typeface="Arial" charset="0"/>
              </a:rPr>
              <a:t>, </a:t>
            </a:r>
            <a:r>
              <a:rPr lang="en-US" altLang="en-US" sz="4000">
                <a:solidFill>
                  <a:schemeClr val="bg1"/>
                </a:solidFill>
                <a:latin typeface="Arial" charset="0"/>
              </a:rPr>
              <a:t>but for obtaining salvation through our</a:t>
            </a:r>
            <a:r>
              <a:rPr lang="en-US" altLang="en-US" sz="4000" u="sng">
                <a:solidFill>
                  <a:schemeClr val="bg1"/>
                </a:solidFill>
                <a:latin typeface="Arial" charset="0"/>
              </a:rPr>
              <a:t> </a:t>
            </a:r>
            <a:r>
              <a:rPr lang="en-US" altLang="en-US" sz="4000">
                <a:solidFill>
                  <a:schemeClr val="bg1"/>
                </a:solidFill>
                <a:latin typeface="Arial" charset="0"/>
              </a:rPr>
              <a:t>Lord Jesus Christ, 10 who died for us, so that whether we are awake or asleep, we will live together with Him. </a:t>
            </a:r>
            <a:endParaRPr lang="en-US" altLang="en-US" sz="4000" b="1" u="sng">
              <a:solidFill>
                <a:schemeClr val="bg1"/>
              </a:solidFill>
              <a:latin typeface="Arial" charset="0"/>
            </a:endParaRPr>
          </a:p>
          <a:p>
            <a:pPr eaLnBrk="1" hangingPunct="1">
              <a:spcBef>
                <a:spcPct val="50000"/>
              </a:spcBef>
            </a:pPr>
            <a:r>
              <a:rPr lang="en-US" altLang="en-US" sz="4000" b="1">
                <a:solidFill>
                  <a:schemeClr val="bg1"/>
                </a:solidFill>
                <a:latin typeface="Arial" charset="0"/>
              </a:rPr>
              <a:t>NASU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dissolve">
                                      <p:cBhvr>
                                        <p:cTn id="7" dur="500"/>
                                        <p:tgtEl>
                                          <p:spTgt spid="77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228600" y="228600"/>
            <a:ext cx="8686800" cy="4359275"/>
          </a:xfrm>
          <a:prstGeom prst="rect">
            <a:avLst/>
          </a:prstGeom>
          <a:noFill/>
          <a:ln w="9525">
            <a:noFill/>
            <a:miter lim="800000"/>
            <a:headEnd/>
            <a:tailEnd/>
          </a:ln>
          <a:effectLst/>
        </p:spPr>
        <p:txBody>
          <a:bodyPr>
            <a:spAutoFit/>
          </a:bodyPr>
          <a:lstStyle/>
          <a:p>
            <a:pPr algn="just" eaLnBrk="1" hangingPunct="1">
              <a:spcBef>
                <a:spcPct val="50000"/>
              </a:spcBef>
            </a:pPr>
            <a:r>
              <a:rPr lang="en-US" altLang="en-US" sz="4000" u="sng">
                <a:solidFill>
                  <a:schemeClr val="bg1"/>
                </a:solidFill>
                <a:latin typeface="Arial" charset="0"/>
              </a:rPr>
              <a:t>1 Thess 1:6</a:t>
            </a:r>
            <a:endParaRPr lang="en-US" altLang="en-US" sz="4000" b="1" u="sng">
              <a:solidFill>
                <a:schemeClr val="bg1"/>
              </a:solidFill>
              <a:latin typeface="Arial" charset="0"/>
            </a:endParaRPr>
          </a:p>
          <a:p>
            <a:pPr algn="just" eaLnBrk="1" hangingPunct="1">
              <a:spcBef>
                <a:spcPct val="50000"/>
              </a:spcBef>
            </a:pPr>
            <a:r>
              <a:rPr lang="en-US" altLang="en-US" sz="4000">
                <a:solidFill>
                  <a:schemeClr val="bg1"/>
                </a:solidFill>
                <a:latin typeface="Arial" charset="0"/>
              </a:rPr>
              <a:t>10 and to wait for His Son from heaven, whom He raised from the dead, that is</a:t>
            </a:r>
            <a:r>
              <a:rPr lang="en-US" altLang="en-US" sz="4000" u="sng">
                <a:solidFill>
                  <a:schemeClr val="bg1"/>
                </a:solidFill>
                <a:latin typeface="Arial" charset="0"/>
              </a:rPr>
              <a:t> </a:t>
            </a:r>
            <a:r>
              <a:rPr lang="en-US" altLang="en-US" sz="4000" b="1" u="sng">
                <a:solidFill>
                  <a:schemeClr val="bg1"/>
                </a:solidFill>
                <a:latin typeface="Arial" charset="0"/>
              </a:rPr>
              <a:t>Jesus, who rescues us from the wrath to come</a:t>
            </a:r>
            <a:r>
              <a:rPr lang="en-US" altLang="en-US" sz="4000" u="sng">
                <a:solidFill>
                  <a:schemeClr val="bg1"/>
                </a:solidFill>
                <a:latin typeface="Arial" charset="0"/>
              </a:rPr>
              <a:t>.</a:t>
            </a:r>
            <a:endParaRPr lang="en-US" altLang="en-US" sz="4000" b="1" u="sng">
              <a:solidFill>
                <a:schemeClr val="bg1"/>
              </a:solidFill>
              <a:latin typeface="Arial" charset="0"/>
            </a:endParaRPr>
          </a:p>
          <a:p>
            <a:pPr eaLnBrk="1" hangingPunct="1">
              <a:spcBef>
                <a:spcPct val="50000"/>
              </a:spcBef>
            </a:pPr>
            <a:r>
              <a:rPr lang="en-US" altLang="en-US" sz="4000" b="1">
                <a:solidFill>
                  <a:schemeClr val="bg1"/>
                </a:solidFill>
                <a:latin typeface="Arial" charset="0"/>
              </a:rPr>
              <a:t>NASU</a:t>
            </a:r>
            <a:r>
              <a:rPr lang="en-US" altLang="en-US" sz="40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dissolve">
                                      <p:cBhvr>
                                        <p:cTn id="7" dur="5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228600" y="228600"/>
            <a:ext cx="8686800" cy="6492875"/>
          </a:xfrm>
          <a:prstGeom prst="rect">
            <a:avLst/>
          </a:prstGeom>
          <a:noFill/>
          <a:ln w="9525">
            <a:noFill/>
            <a:miter lim="800000"/>
            <a:headEnd/>
            <a:tailEnd/>
          </a:ln>
          <a:effectLst/>
        </p:spPr>
        <p:txBody>
          <a:bodyPr>
            <a:spAutoFit/>
          </a:bodyPr>
          <a:lstStyle/>
          <a:p>
            <a:pPr algn="just" eaLnBrk="1" hangingPunct="1">
              <a:spcBef>
                <a:spcPct val="50000"/>
              </a:spcBef>
            </a:pPr>
            <a:r>
              <a:rPr lang="en-US" altLang="en-US" sz="4000" u="sng">
                <a:solidFill>
                  <a:schemeClr val="bg1"/>
                </a:solidFill>
                <a:latin typeface="Arial" charset="0"/>
              </a:rPr>
              <a:t>Rev 3:10</a:t>
            </a:r>
            <a:endParaRPr lang="en-US" altLang="en-US" sz="4000" b="1" u="sng">
              <a:solidFill>
                <a:schemeClr val="bg1"/>
              </a:solidFill>
              <a:latin typeface="Arial" charset="0"/>
            </a:endParaRPr>
          </a:p>
          <a:p>
            <a:pPr algn="just" eaLnBrk="1" hangingPunct="1">
              <a:spcBef>
                <a:spcPct val="50000"/>
              </a:spcBef>
            </a:pPr>
            <a:r>
              <a:rPr lang="en-US" altLang="en-US" sz="4000">
                <a:solidFill>
                  <a:schemeClr val="bg1"/>
                </a:solidFill>
                <a:latin typeface="Arial" charset="0"/>
              </a:rPr>
              <a:t>10 'Because you have kept the word of My perseverance,</a:t>
            </a:r>
            <a:r>
              <a:rPr lang="en-US" altLang="en-US" sz="4000" u="sng">
                <a:solidFill>
                  <a:schemeClr val="bg1"/>
                </a:solidFill>
                <a:latin typeface="Arial" charset="0"/>
              </a:rPr>
              <a:t> </a:t>
            </a:r>
            <a:r>
              <a:rPr lang="en-US" altLang="en-US" sz="4000" b="1" u="sng">
                <a:solidFill>
                  <a:schemeClr val="bg1"/>
                </a:solidFill>
                <a:latin typeface="Arial" charset="0"/>
              </a:rPr>
              <a:t>I also will keep you from the hour of testing</a:t>
            </a:r>
            <a:r>
              <a:rPr lang="en-US" altLang="en-US" sz="4000" u="sng">
                <a:solidFill>
                  <a:schemeClr val="bg1"/>
                </a:solidFill>
                <a:latin typeface="Arial" charset="0"/>
              </a:rPr>
              <a:t>, </a:t>
            </a:r>
            <a:r>
              <a:rPr lang="en-US" altLang="en-US" sz="4000" b="1" u="sng">
                <a:solidFill>
                  <a:schemeClr val="bg1"/>
                </a:solidFill>
                <a:latin typeface="Arial" charset="0"/>
              </a:rPr>
              <a:t>that hour which is about to come upon the whole world, to test those who dwell on the earth.</a:t>
            </a:r>
          </a:p>
          <a:p>
            <a:pPr eaLnBrk="1" hangingPunct="1">
              <a:spcBef>
                <a:spcPct val="50000"/>
              </a:spcBef>
            </a:pPr>
            <a:r>
              <a:rPr lang="en-US" altLang="en-US" sz="4000" b="1">
                <a:solidFill>
                  <a:schemeClr val="bg1"/>
                </a:solidFill>
                <a:latin typeface="Arial" charset="0"/>
              </a:rPr>
              <a:t>NASU </a:t>
            </a:r>
          </a:p>
          <a:p>
            <a:pPr eaLnBrk="1" hangingPunct="1">
              <a:spcBef>
                <a:spcPct val="50000"/>
              </a:spcBef>
            </a:pPr>
            <a:endParaRPr lang="en-US" altLang="en-US" sz="4000" b="1">
              <a:solidFill>
                <a:schemeClr val="bg1"/>
              </a:solidFill>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dissolve">
                                      <p:cBhvr>
                                        <p:cTn id="7" dur="500"/>
                                        <p:tgtEl>
                                          <p:spTgt spid="103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Line 2"/>
          <p:cNvSpPr>
            <a:spLocks noChangeShapeType="1"/>
          </p:cNvSpPr>
          <p:nvPr/>
        </p:nvSpPr>
        <p:spPr bwMode="auto">
          <a:xfrm>
            <a:off x="838200" y="4343400"/>
            <a:ext cx="1295400" cy="0"/>
          </a:xfrm>
          <a:prstGeom prst="line">
            <a:avLst/>
          </a:prstGeom>
          <a:noFill/>
          <a:ln w="38100">
            <a:solidFill>
              <a:schemeClr val="tx1"/>
            </a:solidFill>
            <a:round/>
            <a:headEnd/>
            <a:tailEnd/>
          </a:ln>
          <a:effectLst/>
        </p:spPr>
        <p:txBody>
          <a:bodyPr/>
          <a:lstStyle/>
          <a:p>
            <a:endParaRPr lang="en-US"/>
          </a:p>
        </p:txBody>
      </p:sp>
      <p:sp>
        <p:nvSpPr>
          <p:cNvPr id="26627" name="Text Box 3"/>
          <p:cNvSpPr txBox="1">
            <a:spLocks noChangeArrowheads="1"/>
          </p:cNvSpPr>
          <p:nvPr/>
        </p:nvSpPr>
        <p:spPr bwMode="auto">
          <a:xfrm>
            <a:off x="1066800" y="3546475"/>
            <a:ext cx="685800" cy="457200"/>
          </a:xfrm>
          <a:prstGeom prst="rect">
            <a:avLst/>
          </a:prstGeom>
          <a:noFill/>
          <a:ln w="9525">
            <a:noFill/>
            <a:miter lim="800000"/>
            <a:headEnd/>
            <a:tailEnd/>
          </a:ln>
          <a:effectLst/>
        </p:spPr>
        <p:txBody>
          <a:bodyPr>
            <a:spAutoFit/>
          </a:bodyPr>
          <a:lstStyle/>
          <a:p>
            <a:pPr eaLnBrk="1" hangingPunct="1"/>
            <a:r>
              <a:rPr lang="en-US" altLang="en-US">
                <a:latin typeface="Arial" charset="0"/>
              </a:rPr>
              <a:t>Die</a:t>
            </a:r>
          </a:p>
        </p:txBody>
      </p:sp>
      <p:sp>
        <p:nvSpPr>
          <p:cNvPr id="26628" name="Text Box 4"/>
          <p:cNvSpPr txBox="1">
            <a:spLocks noChangeArrowheads="1"/>
          </p:cNvSpPr>
          <p:nvPr/>
        </p:nvSpPr>
        <p:spPr bwMode="auto">
          <a:xfrm>
            <a:off x="2362200" y="1447800"/>
            <a:ext cx="1447800" cy="457200"/>
          </a:xfrm>
          <a:prstGeom prst="rect">
            <a:avLst/>
          </a:prstGeom>
          <a:noFill/>
          <a:ln w="9525">
            <a:noFill/>
            <a:miter lim="800000"/>
            <a:headEnd/>
            <a:tailEnd/>
          </a:ln>
          <a:effectLst/>
        </p:spPr>
        <p:txBody>
          <a:bodyPr>
            <a:spAutoFit/>
          </a:bodyPr>
          <a:lstStyle/>
          <a:p>
            <a:pPr eaLnBrk="1" hangingPunct="1"/>
            <a:r>
              <a:rPr lang="en-US" altLang="en-US">
                <a:latin typeface="Arial" charset="0"/>
              </a:rPr>
              <a:t>Heaven</a:t>
            </a:r>
          </a:p>
        </p:txBody>
      </p:sp>
      <p:sp>
        <p:nvSpPr>
          <p:cNvPr id="26629" name="Text Box 5"/>
          <p:cNvSpPr txBox="1">
            <a:spLocks noChangeArrowheads="1"/>
          </p:cNvSpPr>
          <p:nvPr/>
        </p:nvSpPr>
        <p:spPr bwMode="auto">
          <a:xfrm>
            <a:off x="4953000" y="1143000"/>
            <a:ext cx="1524000" cy="822325"/>
          </a:xfrm>
          <a:prstGeom prst="rect">
            <a:avLst/>
          </a:prstGeom>
          <a:noFill/>
          <a:ln w="9525">
            <a:noFill/>
            <a:miter lim="800000"/>
            <a:headEnd/>
            <a:tailEnd/>
          </a:ln>
          <a:effectLst/>
        </p:spPr>
        <p:txBody>
          <a:bodyPr>
            <a:spAutoFit/>
          </a:bodyPr>
          <a:lstStyle/>
          <a:p>
            <a:pPr eaLnBrk="1" hangingPunct="1"/>
            <a:r>
              <a:rPr lang="en-US" altLang="en-US">
                <a:latin typeface="Arial" charset="0"/>
              </a:rPr>
              <a:t>  Heaven</a:t>
            </a:r>
          </a:p>
          <a:p>
            <a:pPr eaLnBrk="1" hangingPunct="1"/>
            <a:r>
              <a:rPr lang="en-US" altLang="en-US">
                <a:latin typeface="Arial" charset="0"/>
              </a:rPr>
              <a:t> 7 Years</a:t>
            </a:r>
          </a:p>
        </p:txBody>
      </p:sp>
      <p:sp>
        <p:nvSpPr>
          <p:cNvPr id="26630" name="Text Box 6"/>
          <p:cNvSpPr txBox="1">
            <a:spLocks noChangeArrowheads="1"/>
          </p:cNvSpPr>
          <p:nvPr/>
        </p:nvSpPr>
        <p:spPr bwMode="auto">
          <a:xfrm>
            <a:off x="3962400" y="2971800"/>
            <a:ext cx="1360488" cy="457200"/>
          </a:xfrm>
          <a:prstGeom prst="rect">
            <a:avLst/>
          </a:prstGeom>
          <a:noFill/>
          <a:ln w="9525">
            <a:noFill/>
            <a:miter lim="800000"/>
            <a:headEnd/>
            <a:tailEnd/>
          </a:ln>
          <a:effectLst/>
        </p:spPr>
        <p:txBody>
          <a:bodyPr>
            <a:spAutoFit/>
          </a:bodyPr>
          <a:lstStyle/>
          <a:p>
            <a:pPr eaLnBrk="1" hangingPunct="1"/>
            <a:r>
              <a:rPr lang="en-US" altLang="en-US">
                <a:latin typeface="Arial" charset="0"/>
              </a:rPr>
              <a:t>Rapture</a:t>
            </a:r>
          </a:p>
        </p:txBody>
      </p:sp>
      <p:sp>
        <p:nvSpPr>
          <p:cNvPr id="26631" name="Line 7"/>
          <p:cNvSpPr>
            <a:spLocks noChangeShapeType="1"/>
          </p:cNvSpPr>
          <p:nvPr/>
        </p:nvSpPr>
        <p:spPr bwMode="auto">
          <a:xfrm flipV="1">
            <a:off x="4495800" y="3429000"/>
            <a:ext cx="76200" cy="838200"/>
          </a:xfrm>
          <a:prstGeom prst="line">
            <a:avLst/>
          </a:prstGeom>
          <a:noFill/>
          <a:ln w="38100">
            <a:solidFill>
              <a:schemeClr val="tx1"/>
            </a:solidFill>
            <a:round/>
            <a:headEnd/>
            <a:tailEnd type="triangle" w="med" len="med"/>
          </a:ln>
          <a:effectLst/>
        </p:spPr>
        <p:txBody>
          <a:bodyPr/>
          <a:lstStyle/>
          <a:p>
            <a:endParaRPr lang="en-US"/>
          </a:p>
        </p:txBody>
      </p:sp>
      <p:sp>
        <p:nvSpPr>
          <p:cNvPr id="26632" name="Line 8"/>
          <p:cNvSpPr>
            <a:spLocks noChangeShapeType="1"/>
          </p:cNvSpPr>
          <p:nvPr/>
        </p:nvSpPr>
        <p:spPr bwMode="auto">
          <a:xfrm flipV="1">
            <a:off x="4648200" y="2057400"/>
            <a:ext cx="76200" cy="914400"/>
          </a:xfrm>
          <a:prstGeom prst="line">
            <a:avLst/>
          </a:prstGeom>
          <a:noFill/>
          <a:ln w="38100">
            <a:solidFill>
              <a:schemeClr val="tx1"/>
            </a:solidFill>
            <a:round/>
            <a:headEnd/>
            <a:tailEnd type="triangle" w="med" len="med"/>
          </a:ln>
          <a:effectLst/>
        </p:spPr>
        <p:txBody>
          <a:bodyPr/>
          <a:lstStyle/>
          <a:p>
            <a:endParaRPr lang="en-US"/>
          </a:p>
        </p:txBody>
      </p:sp>
      <p:sp>
        <p:nvSpPr>
          <p:cNvPr id="26633" name="Line 9"/>
          <p:cNvSpPr>
            <a:spLocks noChangeShapeType="1"/>
          </p:cNvSpPr>
          <p:nvPr/>
        </p:nvSpPr>
        <p:spPr bwMode="auto">
          <a:xfrm>
            <a:off x="2133600" y="2057400"/>
            <a:ext cx="2590800" cy="0"/>
          </a:xfrm>
          <a:prstGeom prst="line">
            <a:avLst/>
          </a:prstGeom>
          <a:noFill/>
          <a:ln w="9525">
            <a:solidFill>
              <a:schemeClr val="tx1"/>
            </a:solidFill>
            <a:round/>
            <a:headEnd/>
            <a:tailEnd type="triangle" w="med" len="med"/>
          </a:ln>
          <a:effectLst/>
        </p:spPr>
        <p:txBody>
          <a:bodyPr/>
          <a:lstStyle/>
          <a:p>
            <a:endParaRPr lang="en-US"/>
          </a:p>
        </p:txBody>
      </p:sp>
      <p:sp>
        <p:nvSpPr>
          <p:cNvPr id="26634" name="Line 10"/>
          <p:cNvSpPr>
            <a:spLocks noChangeShapeType="1"/>
          </p:cNvSpPr>
          <p:nvPr/>
        </p:nvSpPr>
        <p:spPr bwMode="auto">
          <a:xfrm flipV="1">
            <a:off x="2133600" y="2057400"/>
            <a:ext cx="0" cy="2286000"/>
          </a:xfrm>
          <a:prstGeom prst="line">
            <a:avLst/>
          </a:prstGeom>
          <a:noFill/>
          <a:ln w="9525">
            <a:solidFill>
              <a:schemeClr val="tx1"/>
            </a:solidFill>
            <a:round/>
            <a:headEnd/>
            <a:tailEnd type="triangle" w="med" len="med"/>
          </a:ln>
          <a:effectLst/>
        </p:spPr>
        <p:txBody>
          <a:bodyPr/>
          <a:lstStyle/>
          <a:p>
            <a:endParaRPr lang="en-US"/>
          </a:p>
        </p:txBody>
      </p:sp>
      <p:sp>
        <p:nvSpPr>
          <p:cNvPr id="26635" name="Line 11"/>
          <p:cNvSpPr>
            <a:spLocks noChangeShapeType="1"/>
          </p:cNvSpPr>
          <p:nvPr/>
        </p:nvSpPr>
        <p:spPr bwMode="auto">
          <a:xfrm>
            <a:off x="4724400" y="2057400"/>
            <a:ext cx="1524000" cy="0"/>
          </a:xfrm>
          <a:prstGeom prst="line">
            <a:avLst/>
          </a:prstGeom>
          <a:noFill/>
          <a:ln w="38100">
            <a:solidFill>
              <a:schemeClr val="tx1"/>
            </a:solidFill>
            <a:round/>
            <a:headEnd/>
            <a:tailEnd type="triangle" w="med" len="med"/>
          </a:ln>
          <a:effectLst/>
        </p:spPr>
        <p:txBody>
          <a:bodyPr/>
          <a:lstStyle/>
          <a:p>
            <a:endParaRPr lang="en-US"/>
          </a:p>
        </p:txBody>
      </p:sp>
      <p:sp>
        <p:nvSpPr>
          <p:cNvPr id="26636" name="Text Box 12"/>
          <p:cNvSpPr txBox="1">
            <a:spLocks noChangeArrowheads="1"/>
          </p:cNvSpPr>
          <p:nvPr/>
        </p:nvSpPr>
        <p:spPr bwMode="auto">
          <a:xfrm>
            <a:off x="5486400" y="2479675"/>
            <a:ext cx="1752600" cy="457200"/>
          </a:xfrm>
          <a:prstGeom prst="rect">
            <a:avLst/>
          </a:prstGeom>
          <a:noFill/>
          <a:ln w="9525">
            <a:noFill/>
            <a:miter lim="800000"/>
            <a:headEnd/>
            <a:tailEnd/>
          </a:ln>
          <a:effectLst/>
        </p:spPr>
        <p:txBody>
          <a:bodyPr>
            <a:spAutoFit/>
          </a:bodyPr>
          <a:lstStyle/>
          <a:p>
            <a:pPr eaLnBrk="1" hangingPunct="1"/>
            <a:r>
              <a:rPr lang="en-US" altLang="en-US">
                <a:latin typeface="Arial" charset="0"/>
              </a:rPr>
              <a:t>2</a:t>
            </a:r>
            <a:r>
              <a:rPr lang="en-US" altLang="en-US" baseline="30000">
                <a:latin typeface="Arial" charset="0"/>
              </a:rPr>
              <a:t>nd</a:t>
            </a:r>
            <a:r>
              <a:rPr lang="en-US" altLang="en-US">
                <a:latin typeface="Arial" charset="0"/>
              </a:rPr>
              <a:t>Coming</a:t>
            </a:r>
          </a:p>
        </p:txBody>
      </p:sp>
      <p:sp>
        <p:nvSpPr>
          <p:cNvPr id="26637" name="Line 13"/>
          <p:cNvSpPr>
            <a:spLocks noChangeShapeType="1"/>
          </p:cNvSpPr>
          <p:nvPr/>
        </p:nvSpPr>
        <p:spPr bwMode="auto">
          <a:xfrm>
            <a:off x="6248400" y="2057400"/>
            <a:ext cx="0" cy="457200"/>
          </a:xfrm>
          <a:prstGeom prst="line">
            <a:avLst/>
          </a:prstGeom>
          <a:noFill/>
          <a:ln w="38100">
            <a:solidFill>
              <a:schemeClr val="tx1"/>
            </a:solidFill>
            <a:round/>
            <a:headEnd/>
            <a:tailEnd type="triangle" w="med" len="med"/>
          </a:ln>
          <a:effectLst/>
        </p:spPr>
        <p:txBody>
          <a:bodyPr/>
          <a:lstStyle/>
          <a:p>
            <a:endParaRPr lang="en-US"/>
          </a:p>
        </p:txBody>
      </p:sp>
      <p:sp>
        <p:nvSpPr>
          <p:cNvPr id="26638" name="Line 14"/>
          <p:cNvSpPr>
            <a:spLocks noChangeShapeType="1"/>
          </p:cNvSpPr>
          <p:nvPr/>
        </p:nvSpPr>
        <p:spPr bwMode="auto">
          <a:xfrm>
            <a:off x="6248400" y="2895600"/>
            <a:ext cx="0" cy="1447800"/>
          </a:xfrm>
          <a:prstGeom prst="line">
            <a:avLst/>
          </a:prstGeom>
          <a:noFill/>
          <a:ln w="38100">
            <a:solidFill>
              <a:schemeClr val="tx1"/>
            </a:solidFill>
            <a:round/>
            <a:headEnd/>
            <a:tailEnd type="triangle" w="med" len="med"/>
          </a:ln>
          <a:effectLst/>
        </p:spPr>
        <p:txBody>
          <a:bodyPr/>
          <a:lstStyle/>
          <a:p>
            <a:endParaRPr lang="en-US"/>
          </a:p>
        </p:txBody>
      </p:sp>
      <p:sp>
        <p:nvSpPr>
          <p:cNvPr id="26639" name="Text Box 15"/>
          <p:cNvSpPr txBox="1">
            <a:spLocks noChangeArrowheads="1"/>
          </p:cNvSpPr>
          <p:nvPr/>
        </p:nvSpPr>
        <p:spPr bwMode="auto">
          <a:xfrm>
            <a:off x="6400800" y="3698875"/>
            <a:ext cx="1981200" cy="457200"/>
          </a:xfrm>
          <a:prstGeom prst="rect">
            <a:avLst/>
          </a:prstGeom>
          <a:noFill/>
          <a:ln w="9525">
            <a:noFill/>
            <a:miter lim="800000"/>
            <a:headEnd/>
            <a:tailEnd/>
          </a:ln>
          <a:effectLst/>
        </p:spPr>
        <p:txBody>
          <a:bodyPr>
            <a:spAutoFit/>
          </a:bodyPr>
          <a:lstStyle/>
          <a:p>
            <a:pPr eaLnBrk="1" hangingPunct="1"/>
            <a:endParaRPr lang="en-US" altLang="en-US">
              <a:latin typeface="Arial" charset="0"/>
            </a:endParaRPr>
          </a:p>
        </p:txBody>
      </p:sp>
      <p:sp>
        <p:nvSpPr>
          <p:cNvPr id="26640" name="Text Box 16"/>
          <p:cNvSpPr txBox="1">
            <a:spLocks noChangeArrowheads="1"/>
          </p:cNvSpPr>
          <p:nvPr/>
        </p:nvSpPr>
        <p:spPr bwMode="auto">
          <a:xfrm>
            <a:off x="6400800" y="4384675"/>
            <a:ext cx="2290763" cy="822325"/>
          </a:xfrm>
          <a:prstGeom prst="rect">
            <a:avLst/>
          </a:prstGeom>
          <a:noFill/>
          <a:ln w="9525">
            <a:noFill/>
            <a:miter lim="800000"/>
            <a:headEnd/>
            <a:tailEnd/>
          </a:ln>
          <a:effectLst/>
        </p:spPr>
        <p:txBody>
          <a:bodyPr>
            <a:spAutoFit/>
          </a:bodyPr>
          <a:lstStyle/>
          <a:p>
            <a:pPr eaLnBrk="1" hangingPunct="1"/>
            <a:r>
              <a:rPr lang="en-US" altLang="en-US">
                <a:latin typeface="Arial" charset="0"/>
              </a:rPr>
              <a:t>Millennium</a:t>
            </a:r>
          </a:p>
          <a:p>
            <a:pPr eaLnBrk="1" hangingPunct="1"/>
            <a:r>
              <a:rPr lang="en-US" altLang="en-US">
                <a:latin typeface="Arial" charset="0"/>
              </a:rPr>
              <a:t>1000 Years</a:t>
            </a:r>
          </a:p>
        </p:txBody>
      </p:sp>
      <p:sp>
        <p:nvSpPr>
          <p:cNvPr id="26641" name="Text Box 17"/>
          <p:cNvSpPr txBox="1">
            <a:spLocks noChangeArrowheads="1"/>
          </p:cNvSpPr>
          <p:nvPr/>
        </p:nvSpPr>
        <p:spPr bwMode="auto">
          <a:xfrm>
            <a:off x="8305800" y="2174875"/>
            <a:ext cx="914400" cy="1187450"/>
          </a:xfrm>
          <a:prstGeom prst="rect">
            <a:avLst/>
          </a:prstGeom>
          <a:noFill/>
          <a:ln w="9525">
            <a:noFill/>
            <a:miter lim="800000"/>
            <a:headEnd/>
            <a:tailEnd/>
          </a:ln>
          <a:effectLst/>
        </p:spPr>
        <p:txBody>
          <a:bodyPr>
            <a:spAutoFit/>
          </a:bodyPr>
          <a:lstStyle/>
          <a:p>
            <a:pPr eaLnBrk="1" hangingPunct="1"/>
            <a:r>
              <a:rPr lang="en-US" altLang="en-US">
                <a:latin typeface="Arial" charset="0"/>
              </a:rPr>
              <a:t>NH</a:t>
            </a:r>
          </a:p>
          <a:p>
            <a:pPr eaLnBrk="1" hangingPunct="1"/>
            <a:r>
              <a:rPr lang="en-US" altLang="en-US">
                <a:latin typeface="Arial" charset="0"/>
              </a:rPr>
              <a:t>NE</a:t>
            </a:r>
          </a:p>
          <a:p>
            <a:pPr eaLnBrk="1" hangingPunct="1"/>
            <a:r>
              <a:rPr lang="en-US" altLang="en-US">
                <a:latin typeface="Arial" charset="0"/>
              </a:rPr>
              <a:t>NJ</a:t>
            </a:r>
          </a:p>
        </p:txBody>
      </p:sp>
      <p:sp>
        <p:nvSpPr>
          <p:cNvPr id="26642" name="Rectangle 18"/>
          <p:cNvSpPr>
            <a:spLocks noChangeArrowheads="1"/>
          </p:cNvSpPr>
          <p:nvPr/>
        </p:nvSpPr>
        <p:spPr bwMode="auto">
          <a:xfrm>
            <a:off x="8305800" y="2057400"/>
            <a:ext cx="609600" cy="1371600"/>
          </a:xfrm>
          <a:prstGeom prst="rect">
            <a:avLst/>
          </a:prstGeom>
          <a:noFill/>
          <a:ln w="9525">
            <a:solidFill>
              <a:schemeClr val="tx1"/>
            </a:solidFill>
            <a:miter lim="800000"/>
            <a:headEnd/>
            <a:tailEnd/>
          </a:ln>
          <a:effectLst/>
        </p:spPr>
        <p:txBody>
          <a:bodyPr wrap="none" anchor="ctr"/>
          <a:lstStyle/>
          <a:p>
            <a:pPr eaLnBrk="1" hangingPunct="1"/>
            <a:endParaRPr lang="en-US" altLang="en-US"/>
          </a:p>
        </p:txBody>
      </p:sp>
      <p:sp>
        <p:nvSpPr>
          <p:cNvPr id="26643" name="Text Box 19"/>
          <p:cNvSpPr txBox="1">
            <a:spLocks noChangeArrowheads="1"/>
          </p:cNvSpPr>
          <p:nvPr/>
        </p:nvSpPr>
        <p:spPr bwMode="auto">
          <a:xfrm>
            <a:off x="3159125" y="228600"/>
            <a:ext cx="2632075" cy="457200"/>
          </a:xfrm>
          <a:prstGeom prst="rect">
            <a:avLst/>
          </a:prstGeom>
          <a:noFill/>
          <a:ln w="9525">
            <a:noFill/>
            <a:miter lim="800000"/>
            <a:headEnd/>
            <a:tailEnd/>
          </a:ln>
          <a:effectLst/>
        </p:spPr>
        <p:txBody>
          <a:bodyPr>
            <a:spAutoFit/>
          </a:bodyPr>
          <a:lstStyle/>
          <a:p>
            <a:pPr algn="ctr" eaLnBrk="1" hangingPunct="1"/>
            <a:r>
              <a:rPr lang="en-US" altLang="en-US">
                <a:latin typeface="Arial" charset="0"/>
              </a:rPr>
              <a:t>Believer Timeline</a:t>
            </a:r>
          </a:p>
        </p:txBody>
      </p:sp>
      <p:sp>
        <p:nvSpPr>
          <p:cNvPr id="26644" name="Rectangle 20"/>
          <p:cNvSpPr>
            <a:spLocks noChangeArrowheads="1"/>
          </p:cNvSpPr>
          <p:nvPr/>
        </p:nvSpPr>
        <p:spPr bwMode="auto">
          <a:xfrm>
            <a:off x="3200400" y="152400"/>
            <a:ext cx="2514600" cy="609600"/>
          </a:xfrm>
          <a:prstGeom prst="rect">
            <a:avLst/>
          </a:prstGeom>
          <a:noFill/>
          <a:ln w="9525">
            <a:solidFill>
              <a:schemeClr val="tx1"/>
            </a:solidFill>
            <a:miter lim="800000"/>
            <a:headEnd/>
            <a:tailEnd/>
          </a:ln>
          <a:effectLst/>
        </p:spPr>
        <p:txBody>
          <a:bodyPr wrap="none" anchor="ctr"/>
          <a:lstStyle/>
          <a:p>
            <a:pPr eaLnBrk="1" hangingPunct="1"/>
            <a:endParaRPr lang="en-US" altLang="en-US"/>
          </a:p>
        </p:txBody>
      </p:sp>
      <p:sp>
        <p:nvSpPr>
          <p:cNvPr id="26645" name="Line 21"/>
          <p:cNvSpPr>
            <a:spLocks noChangeShapeType="1"/>
          </p:cNvSpPr>
          <p:nvPr/>
        </p:nvSpPr>
        <p:spPr bwMode="auto">
          <a:xfrm>
            <a:off x="4267200" y="1676400"/>
            <a:ext cx="228600" cy="1143000"/>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26646" name="Line 22"/>
          <p:cNvSpPr>
            <a:spLocks noChangeShapeType="1"/>
          </p:cNvSpPr>
          <p:nvPr/>
        </p:nvSpPr>
        <p:spPr bwMode="auto">
          <a:xfrm flipV="1">
            <a:off x="4495800" y="1676400"/>
            <a:ext cx="152400" cy="1143000"/>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26647" name="Text Box 23"/>
          <p:cNvSpPr txBox="1">
            <a:spLocks noChangeArrowheads="1"/>
          </p:cNvSpPr>
          <p:nvPr/>
        </p:nvSpPr>
        <p:spPr bwMode="auto">
          <a:xfrm>
            <a:off x="3962400" y="1143000"/>
            <a:ext cx="990600" cy="457200"/>
          </a:xfrm>
          <a:prstGeom prst="rect">
            <a:avLst/>
          </a:prstGeom>
          <a:noFill/>
          <a:ln w="9525">
            <a:noFill/>
            <a:miter lim="800000"/>
            <a:headEnd/>
            <a:tailEnd/>
          </a:ln>
          <a:effectLst/>
        </p:spPr>
        <p:txBody>
          <a:bodyPr>
            <a:spAutoFit/>
          </a:bodyPr>
          <a:lstStyle/>
          <a:p>
            <a:pPr algn="ctr" eaLnBrk="1" hangingPunct="1">
              <a:spcBef>
                <a:spcPct val="50000"/>
              </a:spcBef>
            </a:pPr>
            <a:r>
              <a:rPr lang="en-US" altLang="en-US">
                <a:solidFill>
                  <a:schemeClr val="accent2"/>
                </a:solidFill>
              </a:rPr>
              <a:t>Jesus</a:t>
            </a:r>
          </a:p>
        </p:txBody>
      </p:sp>
      <p:sp>
        <p:nvSpPr>
          <p:cNvPr id="26648" name="Line 24"/>
          <p:cNvSpPr>
            <a:spLocks noChangeShapeType="1"/>
          </p:cNvSpPr>
          <p:nvPr/>
        </p:nvSpPr>
        <p:spPr bwMode="auto">
          <a:xfrm>
            <a:off x="6248400" y="4343400"/>
            <a:ext cx="2209800" cy="0"/>
          </a:xfrm>
          <a:prstGeom prst="line">
            <a:avLst/>
          </a:prstGeom>
          <a:noFill/>
          <a:ln w="38100">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228600" y="228600"/>
            <a:ext cx="8686800" cy="5149850"/>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chemeClr val="bg1"/>
                </a:solidFill>
                <a:latin typeface="Arial" charset="0"/>
                <a:cs typeface="Arial" charset="0"/>
              </a:rPr>
              <a:t>2 Cor 5:6-9</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cs typeface="Arial" charset="0"/>
              </a:rPr>
              <a:t>Therefore, being always of good courage, and knowing that while we are at home in the body we are absent from the Lord </a:t>
            </a:r>
            <a:r>
              <a:rPr lang="en-US" altLang="en-US" sz="3200" b="1">
                <a:solidFill>
                  <a:schemeClr val="bg1"/>
                </a:solidFill>
                <a:cs typeface="Arial" charset="0"/>
              </a:rPr>
              <a:t>—</a:t>
            </a:r>
            <a:r>
              <a:rPr lang="en-US" altLang="en-US" sz="3200" b="1">
                <a:solidFill>
                  <a:schemeClr val="bg1"/>
                </a:solidFill>
                <a:latin typeface="Arial" charset="0"/>
                <a:cs typeface="Arial" charset="0"/>
              </a:rPr>
              <a:t>  7 for we walk by faith, not by sight </a:t>
            </a:r>
            <a:r>
              <a:rPr lang="en-US" altLang="en-US" sz="3200" b="1">
                <a:solidFill>
                  <a:schemeClr val="bg1"/>
                </a:solidFill>
                <a:cs typeface="Arial" charset="0"/>
              </a:rPr>
              <a:t>—</a:t>
            </a:r>
            <a:r>
              <a:rPr lang="en-US" altLang="en-US" sz="3200" b="1">
                <a:solidFill>
                  <a:schemeClr val="bg1"/>
                </a:solidFill>
                <a:latin typeface="Arial" charset="0"/>
                <a:cs typeface="Arial" charset="0"/>
              </a:rPr>
              <a:t>  8 we are of good courage, I say, and prefer rather to be </a:t>
            </a:r>
            <a:r>
              <a:rPr lang="en-US" altLang="en-US" sz="3200" b="1" u="sng">
                <a:solidFill>
                  <a:schemeClr val="bg1"/>
                </a:solidFill>
                <a:latin typeface="Arial" charset="0"/>
                <a:cs typeface="Arial" charset="0"/>
              </a:rPr>
              <a:t>absent from the body and to be at home with the Lord. </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rPr>
              <a:t>NASU</a:t>
            </a:r>
            <a:r>
              <a:rPr lang="en-US" altLang="en-US" sz="40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dissolve">
                                      <p:cBhvr>
                                        <p:cTn id="7" dur="500"/>
                                        <p:tgtEl>
                                          <p:spTgt spid="104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838200" y="4343400"/>
            <a:ext cx="1295400" cy="0"/>
          </a:xfrm>
          <a:prstGeom prst="line">
            <a:avLst/>
          </a:prstGeom>
          <a:noFill/>
          <a:ln w="38100">
            <a:solidFill>
              <a:schemeClr val="tx1"/>
            </a:solidFill>
            <a:round/>
            <a:headEnd/>
            <a:tailEnd/>
          </a:ln>
          <a:effectLst/>
        </p:spPr>
        <p:txBody>
          <a:bodyPr/>
          <a:lstStyle/>
          <a:p>
            <a:endParaRPr lang="en-US"/>
          </a:p>
        </p:txBody>
      </p:sp>
      <p:sp>
        <p:nvSpPr>
          <p:cNvPr id="28675" name="Text Box 3"/>
          <p:cNvSpPr txBox="1">
            <a:spLocks noChangeArrowheads="1"/>
          </p:cNvSpPr>
          <p:nvPr/>
        </p:nvSpPr>
        <p:spPr bwMode="auto">
          <a:xfrm>
            <a:off x="1066800" y="3546475"/>
            <a:ext cx="685800" cy="457200"/>
          </a:xfrm>
          <a:prstGeom prst="rect">
            <a:avLst/>
          </a:prstGeom>
          <a:noFill/>
          <a:ln w="9525">
            <a:noFill/>
            <a:miter lim="800000"/>
            <a:headEnd/>
            <a:tailEnd/>
          </a:ln>
          <a:effectLst/>
        </p:spPr>
        <p:txBody>
          <a:bodyPr>
            <a:spAutoFit/>
          </a:bodyPr>
          <a:lstStyle/>
          <a:p>
            <a:pPr eaLnBrk="1" hangingPunct="1"/>
            <a:r>
              <a:rPr lang="en-US" altLang="en-US">
                <a:latin typeface="Arial" charset="0"/>
              </a:rPr>
              <a:t>Die</a:t>
            </a:r>
          </a:p>
        </p:txBody>
      </p:sp>
      <p:sp>
        <p:nvSpPr>
          <p:cNvPr id="28676" name="Text Box 4"/>
          <p:cNvSpPr txBox="1">
            <a:spLocks noChangeArrowheads="1"/>
          </p:cNvSpPr>
          <p:nvPr/>
        </p:nvSpPr>
        <p:spPr bwMode="auto">
          <a:xfrm>
            <a:off x="2362200" y="1447800"/>
            <a:ext cx="1447800" cy="457200"/>
          </a:xfrm>
          <a:prstGeom prst="rect">
            <a:avLst/>
          </a:prstGeom>
          <a:noFill/>
          <a:ln w="9525">
            <a:noFill/>
            <a:miter lim="800000"/>
            <a:headEnd/>
            <a:tailEnd/>
          </a:ln>
          <a:effectLst/>
        </p:spPr>
        <p:txBody>
          <a:bodyPr>
            <a:spAutoFit/>
          </a:bodyPr>
          <a:lstStyle/>
          <a:p>
            <a:pPr eaLnBrk="1" hangingPunct="1"/>
            <a:r>
              <a:rPr lang="en-US" altLang="en-US">
                <a:latin typeface="Arial" charset="0"/>
              </a:rPr>
              <a:t>Heaven</a:t>
            </a:r>
          </a:p>
        </p:txBody>
      </p:sp>
      <p:sp>
        <p:nvSpPr>
          <p:cNvPr id="28677" name="Text Box 5"/>
          <p:cNvSpPr txBox="1">
            <a:spLocks noChangeArrowheads="1"/>
          </p:cNvSpPr>
          <p:nvPr/>
        </p:nvSpPr>
        <p:spPr bwMode="auto">
          <a:xfrm>
            <a:off x="4953000" y="1143000"/>
            <a:ext cx="1524000" cy="822325"/>
          </a:xfrm>
          <a:prstGeom prst="rect">
            <a:avLst/>
          </a:prstGeom>
          <a:noFill/>
          <a:ln w="9525">
            <a:noFill/>
            <a:miter lim="800000"/>
            <a:headEnd/>
            <a:tailEnd/>
          </a:ln>
          <a:effectLst/>
        </p:spPr>
        <p:txBody>
          <a:bodyPr>
            <a:spAutoFit/>
          </a:bodyPr>
          <a:lstStyle/>
          <a:p>
            <a:pPr eaLnBrk="1" hangingPunct="1"/>
            <a:r>
              <a:rPr lang="en-US" altLang="en-US">
                <a:latin typeface="Arial" charset="0"/>
              </a:rPr>
              <a:t>  Heaven</a:t>
            </a:r>
          </a:p>
          <a:p>
            <a:pPr eaLnBrk="1" hangingPunct="1"/>
            <a:r>
              <a:rPr lang="en-US" altLang="en-US">
                <a:latin typeface="Arial" charset="0"/>
              </a:rPr>
              <a:t> 7 Years</a:t>
            </a:r>
          </a:p>
        </p:txBody>
      </p:sp>
      <p:sp>
        <p:nvSpPr>
          <p:cNvPr id="28678" name="Text Box 6"/>
          <p:cNvSpPr txBox="1">
            <a:spLocks noChangeArrowheads="1"/>
          </p:cNvSpPr>
          <p:nvPr/>
        </p:nvSpPr>
        <p:spPr bwMode="auto">
          <a:xfrm>
            <a:off x="3962400" y="2971800"/>
            <a:ext cx="1360488" cy="457200"/>
          </a:xfrm>
          <a:prstGeom prst="rect">
            <a:avLst/>
          </a:prstGeom>
          <a:noFill/>
          <a:ln w="9525">
            <a:noFill/>
            <a:miter lim="800000"/>
            <a:headEnd/>
            <a:tailEnd/>
          </a:ln>
          <a:effectLst/>
        </p:spPr>
        <p:txBody>
          <a:bodyPr>
            <a:spAutoFit/>
          </a:bodyPr>
          <a:lstStyle/>
          <a:p>
            <a:pPr eaLnBrk="1" hangingPunct="1"/>
            <a:r>
              <a:rPr lang="en-US" altLang="en-US">
                <a:latin typeface="Arial" charset="0"/>
              </a:rPr>
              <a:t>Rapture</a:t>
            </a:r>
          </a:p>
        </p:txBody>
      </p:sp>
      <p:sp>
        <p:nvSpPr>
          <p:cNvPr id="28679" name="Line 7"/>
          <p:cNvSpPr>
            <a:spLocks noChangeShapeType="1"/>
          </p:cNvSpPr>
          <p:nvPr/>
        </p:nvSpPr>
        <p:spPr bwMode="auto">
          <a:xfrm flipV="1">
            <a:off x="4495800" y="3429000"/>
            <a:ext cx="76200" cy="838200"/>
          </a:xfrm>
          <a:prstGeom prst="line">
            <a:avLst/>
          </a:prstGeom>
          <a:noFill/>
          <a:ln w="38100">
            <a:solidFill>
              <a:schemeClr val="tx1"/>
            </a:solidFill>
            <a:round/>
            <a:headEnd/>
            <a:tailEnd type="triangle" w="med" len="med"/>
          </a:ln>
          <a:effectLst/>
        </p:spPr>
        <p:txBody>
          <a:bodyPr/>
          <a:lstStyle/>
          <a:p>
            <a:endParaRPr lang="en-US"/>
          </a:p>
        </p:txBody>
      </p:sp>
      <p:sp>
        <p:nvSpPr>
          <p:cNvPr id="28680" name="Line 8"/>
          <p:cNvSpPr>
            <a:spLocks noChangeShapeType="1"/>
          </p:cNvSpPr>
          <p:nvPr/>
        </p:nvSpPr>
        <p:spPr bwMode="auto">
          <a:xfrm flipV="1">
            <a:off x="4648200" y="2057400"/>
            <a:ext cx="76200" cy="914400"/>
          </a:xfrm>
          <a:prstGeom prst="line">
            <a:avLst/>
          </a:prstGeom>
          <a:noFill/>
          <a:ln w="38100">
            <a:solidFill>
              <a:schemeClr val="tx1"/>
            </a:solidFill>
            <a:round/>
            <a:headEnd/>
            <a:tailEnd type="triangle" w="med" len="med"/>
          </a:ln>
          <a:effectLst/>
        </p:spPr>
        <p:txBody>
          <a:bodyPr/>
          <a:lstStyle/>
          <a:p>
            <a:endParaRPr lang="en-US"/>
          </a:p>
        </p:txBody>
      </p:sp>
      <p:sp>
        <p:nvSpPr>
          <p:cNvPr id="28681" name="Line 9"/>
          <p:cNvSpPr>
            <a:spLocks noChangeShapeType="1"/>
          </p:cNvSpPr>
          <p:nvPr/>
        </p:nvSpPr>
        <p:spPr bwMode="auto">
          <a:xfrm>
            <a:off x="2133600" y="2057400"/>
            <a:ext cx="2590800" cy="0"/>
          </a:xfrm>
          <a:prstGeom prst="line">
            <a:avLst/>
          </a:prstGeom>
          <a:noFill/>
          <a:ln w="9525">
            <a:solidFill>
              <a:schemeClr val="tx1"/>
            </a:solidFill>
            <a:round/>
            <a:headEnd/>
            <a:tailEnd type="triangle" w="med" len="med"/>
          </a:ln>
          <a:effectLst/>
        </p:spPr>
        <p:txBody>
          <a:bodyPr/>
          <a:lstStyle/>
          <a:p>
            <a:endParaRPr lang="en-US"/>
          </a:p>
        </p:txBody>
      </p:sp>
      <p:sp>
        <p:nvSpPr>
          <p:cNvPr id="28682" name="Line 10"/>
          <p:cNvSpPr>
            <a:spLocks noChangeShapeType="1"/>
          </p:cNvSpPr>
          <p:nvPr/>
        </p:nvSpPr>
        <p:spPr bwMode="auto">
          <a:xfrm flipV="1">
            <a:off x="2133600" y="2057400"/>
            <a:ext cx="0" cy="2286000"/>
          </a:xfrm>
          <a:prstGeom prst="line">
            <a:avLst/>
          </a:prstGeom>
          <a:noFill/>
          <a:ln w="9525">
            <a:solidFill>
              <a:schemeClr val="tx1"/>
            </a:solidFill>
            <a:round/>
            <a:headEnd/>
            <a:tailEnd type="triangle" w="med" len="med"/>
          </a:ln>
          <a:effectLst/>
        </p:spPr>
        <p:txBody>
          <a:bodyPr/>
          <a:lstStyle/>
          <a:p>
            <a:endParaRPr lang="en-US"/>
          </a:p>
        </p:txBody>
      </p:sp>
      <p:sp>
        <p:nvSpPr>
          <p:cNvPr id="28683" name="Line 11"/>
          <p:cNvSpPr>
            <a:spLocks noChangeShapeType="1"/>
          </p:cNvSpPr>
          <p:nvPr/>
        </p:nvSpPr>
        <p:spPr bwMode="auto">
          <a:xfrm>
            <a:off x="4724400" y="2057400"/>
            <a:ext cx="1524000" cy="0"/>
          </a:xfrm>
          <a:prstGeom prst="line">
            <a:avLst/>
          </a:prstGeom>
          <a:noFill/>
          <a:ln w="38100">
            <a:solidFill>
              <a:schemeClr val="tx1"/>
            </a:solidFill>
            <a:round/>
            <a:headEnd/>
            <a:tailEnd type="triangle" w="med" len="med"/>
          </a:ln>
          <a:effectLst/>
        </p:spPr>
        <p:txBody>
          <a:bodyPr/>
          <a:lstStyle/>
          <a:p>
            <a:endParaRPr lang="en-US"/>
          </a:p>
        </p:txBody>
      </p:sp>
      <p:sp>
        <p:nvSpPr>
          <p:cNvPr id="28684" name="Text Box 12"/>
          <p:cNvSpPr txBox="1">
            <a:spLocks noChangeArrowheads="1"/>
          </p:cNvSpPr>
          <p:nvPr/>
        </p:nvSpPr>
        <p:spPr bwMode="auto">
          <a:xfrm>
            <a:off x="5486400" y="2479675"/>
            <a:ext cx="1752600" cy="457200"/>
          </a:xfrm>
          <a:prstGeom prst="rect">
            <a:avLst/>
          </a:prstGeom>
          <a:noFill/>
          <a:ln w="9525">
            <a:noFill/>
            <a:miter lim="800000"/>
            <a:headEnd/>
            <a:tailEnd/>
          </a:ln>
          <a:effectLst/>
        </p:spPr>
        <p:txBody>
          <a:bodyPr>
            <a:spAutoFit/>
          </a:bodyPr>
          <a:lstStyle/>
          <a:p>
            <a:pPr eaLnBrk="1" hangingPunct="1"/>
            <a:r>
              <a:rPr lang="en-US" altLang="en-US">
                <a:latin typeface="Arial" charset="0"/>
              </a:rPr>
              <a:t>2</a:t>
            </a:r>
            <a:r>
              <a:rPr lang="en-US" altLang="en-US" baseline="30000">
                <a:latin typeface="Arial" charset="0"/>
              </a:rPr>
              <a:t>nd</a:t>
            </a:r>
            <a:r>
              <a:rPr lang="en-US" altLang="en-US">
                <a:latin typeface="Arial" charset="0"/>
              </a:rPr>
              <a:t>Coming</a:t>
            </a:r>
          </a:p>
        </p:txBody>
      </p:sp>
      <p:sp>
        <p:nvSpPr>
          <p:cNvPr id="28685" name="Line 13"/>
          <p:cNvSpPr>
            <a:spLocks noChangeShapeType="1"/>
          </p:cNvSpPr>
          <p:nvPr/>
        </p:nvSpPr>
        <p:spPr bwMode="auto">
          <a:xfrm>
            <a:off x="6248400" y="2057400"/>
            <a:ext cx="0" cy="457200"/>
          </a:xfrm>
          <a:prstGeom prst="line">
            <a:avLst/>
          </a:prstGeom>
          <a:noFill/>
          <a:ln w="38100">
            <a:solidFill>
              <a:schemeClr val="tx1"/>
            </a:solidFill>
            <a:round/>
            <a:headEnd/>
            <a:tailEnd type="triangle" w="med" len="med"/>
          </a:ln>
          <a:effectLst/>
        </p:spPr>
        <p:txBody>
          <a:bodyPr/>
          <a:lstStyle/>
          <a:p>
            <a:endParaRPr lang="en-US"/>
          </a:p>
        </p:txBody>
      </p:sp>
      <p:sp>
        <p:nvSpPr>
          <p:cNvPr id="28686" name="Line 14"/>
          <p:cNvSpPr>
            <a:spLocks noChangeShapeType="1"/>
          </p:cNvSpPr>
          <p:nvPr/>
        </p:nvSpPr>
        <p:spPr bwMode="auto">
          <a:xfrm>
            <a:off x="6248400" y="2895600"/>
            <a:ext cx="0" cy="1447800"/>
          </a:xfrm>
          <a:prstGeom prst="line">
            <a:avLst/>
          </a:prstGeom>
          <a:noFill/>
          <a:ln w="38100">
            <a:solidFill>
              <a:schemeClr val="tx1"/>
            </a:solidFill>
            <a:round/>
            <a:headEnd/>
            <a:tailEnd type="triangle" w="med" len="med"/>
          </a:ln>
          <a:effectLst/>
        </p:spPr>
        <p:txBody>
          <a:bodyPr/>
          <a:lstStyle/>
          <a:p>
            <a:endParaRPr lang="en-US"/>
          </a:p>
        </p:txBody>
      </p:sp>
      <p:sp>
        <p:nvSpPr>
          <p:cNvPr id="28687" name="Text Box 15"/>
          <p:cNvSpPr txBox="1">
            <a:spLocks noChangeArrowheads="1"/>
          </p:cNvSpPr>
          <p:nvPr/>
        </p:nvSpPr>
        <p:spPr bwMode="auto">
          <a:xfrm>
            <a:off x="6400800" y="3698875"/>
            <a:ext cx="1981200" cy="457200"/>
          </a:xfrm>
          <a:prstGeom prst="rect">
            <a:avLst/>
          </a:prstGeom>
          <a:noFill/>
          <a:ln w="9525">
            <a:noFill/>
            <a:miter lim="800000"/>
            <a:headEnd/>
            <a:tailEnd/>
          </a:ln>
          <a:effectLst/>
        </p:spPr>
        <p:txBody>
          <a:bodyPr>
            <a:spAutoFit/>
          </a:bodyPr>
          <a:lstStyle/>
          <a:p>
            <a:pPr eaLnBrk="1" hangingPunct="1"/>
            <a:endParaRPr lang="en-US" altLang="en-US">
              <a:latin typeface="Arial" charset="0"/>
            </a:endParaRPr>
          </a:p>
        </p:txBody>
      </p:sp>
      <p:sp>
        <p:nvSpPr>
          <p:cNvPr id="28688" name="Text Box 16"/>
          <p:cNvSpPr txBox="1">
            <a:spLocks noChangeArrowheads="1"/>
          </p:cNvSpPr>
          <p:nvPr/>
        </p:nvSpPr>
        <p:spPr bwMode="auto">
          <a:xfrm>
            <a:off x="6400800" y="4384675"/>
            <a:ext cx="2290763" cy="822325"/>
          </a:xfrm>
          <a:prstGeom prst="rect">
            <a:avLst/>
          </a:prstGeom>
          <a:noFill/>
          <a:ln w="9525">
            <a:noFill/>
            <a:miter lim="800000"/>
            <a:headEnd/>
            <a:tailEnd/>
          </a:ln>
          <a:effectLst/>
        </p:spPr>
        <p:txBody>
          <a:bodyPr>
            <a:spAutoFit/>
          </a:bodyPr>
          <a:lstStyle/>
          <a:p>
            <a:pPr eaLnBrk="1" hangingPunct="1"/>
            <a:r>
              <a:rPr lang="en-US" altLang="en-US">
                <a:latin typeface="Arial" charset="0"/>
              </a:rPr>
              <a:t>Millennium</a:t>
            </a:r>
          </a:p>
          <a:p>
            <a:pPr eaLnBrk="1" hangingPunct="1"/>
            <a:r>
              <a:rPr lang="en-US" altLang="en-US">
                <a:latin typeface="Arial" charset="0"/>
              </a:rPr>
              <a:t>1000 Years</a:t>
            </a:r>
          </a:p>
        </p:txBody>
      </p:sp>
      <p:sp>
        <p:nvSpPr>
          <p:cNvPr id="28689" name="Text Box 17"/>
          <p:cNvSpPr txBox="1">
            <a:spLocks noChangeArrowheads="1"/>
          </p:cNvSpPr>
          <p:nvPr/>
        </p:nvSpPr>
        <p:spPr bwMode="auto">
          <a:xfrm>
            <a:off x="8305800" y="2174875"/>
            <a:ext cx="914400" cy="1187450"/>
          </a:xfrm>
          <a:prstGeom prst="rect">
            <a:avLst/>
          </a:prstGeom>
          <a:noFill/>
          <a:ln w="9525">
            <a:noFill/>
            <a:miter lim="800000"/>
            <a:headEnd/>
            <a:tailEnd/>
          </a:ln>
          <a:effectLst/>
        </p:spPr>
        <p:txBody>
          <a:bodyPr>
            <a:spAutoFit/>
          </a:bodyPr>
          <a:lstStyle/>
          <a:p>
            <a:pPr eaLnBrk="1" hangingPunct="1"/>
            <a:r>
              <a:rPr lang="en-US" altLang="en-US">
                <a:latin typeface="Arial" charset="0"/>
              </a:rPr>
              <a:t>NH</a:t>
            </a:r>
          </a:p>
          <a:p>
            <a:pPr eaLnBrk="1" hangingPunct="1"/>
            <a:r>
              <a:rPr lang="en-US" altLang="en-US">
                <a:latin typeface="Arial" charset="0"/>
              </a:rPr>
              <a:t>NE</a:t>
            </a:r>
          </a:p>
          <a:p>
            <a:pPr eaLnBrk="1" hangingPunct="1"/>
            <a:r>
              <a:rPr lang="en-US" altLang="en-US">
                <a:latin typeface="Arial" charset="0"/>
              </a:rPr>
              <a:t>NJ</a:t>
            </a:r>
          </a:p>
        </p:txBody>
      </p:sp>
      <p:sp>
        <p:nvSpPr>
          <p:cNvPr id="28690" name="Rectangle 18"/>
          <p:cNvSpPr>
            <a:spLocks noChangeArrowheads="1"/>
          </p:cNvSpPr>
          <p:nvPr/>
        </p:nvSpPr>
        <p:spPr bwMode="auto">
          <a:xfrm>
            <a:off x="8305800" y="2057400"/>
            <a:ext cx="609600" cy="1371600"/>
          </a:xfrm>
          <a:prstGeom prst="rect">
            <a:avLst/>
          </a:prstGeom>
          <a:noFill/>
          <a:ln w="9525">
            <a:solidFill>
              <a:schemeClr val="tx1"/>
            </a:solidFill>
            <a:miter lim="800000"/>
            <a:headEnd/>
            <a:tailEnd/>
          </a:ln>
          <a:effectLst/>
        </p:spPr>
        <p:txBody>
          <a:bodyPr wrap="none" anchor="ctr"/>
          <a:lstStyle/>
          <a:p>
            <a:pPr eaLnBrk="1" hangingPunct="1"/>
            <a:endParaRPr lang="en-US" altLang="en-US"/>
          </a:p>
        </p:txBody>
      </p:sp>
      <p:sp>
        <p:nvSpPr>
          <p:cNvPr id="28691" name="Text Box 19"/>
          <p:cNvSpPr txBox="1">
            <a:spLocks noChangeArrowheads="1"/>
          </p:cNvSpPr>
          <p:nvPr/>
        </p:nvSpPr>
        <p:spPr bwMode="auto">
          <a:xfrm>
            <a:off x="3159125" y="228600"/>
            <a:ext cx="2632075" cy="457200"/>
          </a:xfrm>
          <a:prstGeom prst="rect">
            <a:avLst/>
          </a:prstGeom>
          <a:noFill/>
          <a:ln w="9525">
            <a:noFill/>
            <a:miter lim="800000"/>
            <a:headEnd/>
            <a:tailEnd/>
          </a:ln>
          <a:effectLst/>
        </p:spPr>
        <p:txBody>
          <a:bodyPr>
            <a:spAutoFit/>
          </a:bodyPr>
          <a:lstStyle/>
          <a:p>
            <a:pPr algn="ctr" eaLnBrk="1" hangingPunct="1"/>
            <a:r>
              <a:rPr lang="en-US" altLang="en-US">
                <a:latin typeface="Arial" charset="0"/>
              </a:rPr>
              <a:t>Believer Timeline</a:t>
            </a:r>
          </a:p>
        </p:txBody>
      </p:sp>
      <p:sp>
        <p:nvSpPr>
          <p:cNvPr id="28692" name="Rectangle 20"/>
          <p:cNvSpPr>
            <a:spLocks noChangeArrowheads="1"/>
          </p:cNvSpPr>
          <p:nvPr/>
        </p:nvSpPr>
        <p:spPr bwMode="auto">
          <a:xfrm>
            <a:off x="3200400" y="152400"/>
            <a:ext cx="2514600" cy="609600"/>
          </a:xfrm>
          <a:prstGeom prst="rect">
            <a:avLst/>
          </a:prstGeom>
          <a:noFill/>
          <a:ln w="9525">
            <a:solidFill>
              <a:schemeClr val="tx1"/>
            </a:solidFill>
            <a:miter lim="800000"/>
            <a:headEnd/>
            <a:tailEnd/>
          </a:ln>
          <a:effectLst/>
        </p:spPr>
        <p:txBody>
          <a:bodyPr wrap="none" anchor="ctr"/>
          <a:lstStyle/>
          <a:p>
            <a:pPr eaLnBrk="1" hangingPunct="1"/>
            <a:endParaRPr lang="en-US" altLang="en-US"/>
          </a:p>
        </p:txBody>
      </p:sp>
      <p:sp>
        <p:nvSpPr>
          <p:cNvPr id="28693" name="Line 21"/>
          <p:cNvSpPr>
            <a:spLocks noChangeShapeType="1"/>
          </p:cNvSpPr>
          <p:nvPr/>
        </p:nvSpPr>
        <p:spPr bwMode="auto">
          <a:xfrm>
            <a:off x="4267200" y="1676400"/>
            <a:ext cx="228600" cy="1143000"/>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28694" name="Line 22"/>
          <p:cNvSpPr>
            <a:spLocks noChangeShapeType="1"/>
          </p:cNvSpPr>
          <p:nvPr/>
        </p:nvSpPr>
        <p:spPr bwMode="auto">
          <a:xfrm flipV="1">
            <a:off x="4495800" y="1676400"/>
            <a:ext cx="152400" cy="1143000"/>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28695" name="Text Box 23"/>
          <p:cNvSpPr txBox="1">
            <a:spLocks noChangeArrowheads="1"/>
          </p:cNvSpPr>
          <p:nvPr/>
        </p:nvSpPr>
        <p:spPr bwMode="auto">
          <a:xfrm>
            <a:off x="3962400" y="1143000"/>
            <a:ext cx="990600" cy="457200"/>
          </a:xfrm>
          <a:prstGeom prst="rect">
            <a:avLst/>
          </a:prstGeom>
          <a:noFill/>
          <a:ln w="9525">
            <a:noFill/>
            <a:miter lim="800000"/>
            <a:headEnd/>
            <a:tailEnd/>
          </a:ln>
          <a:effectLst/>
        </p:spPr>
        <p:txBody>
          <a:bodyPr>
            <a:spAutoFit/>
          </a:bodyPr>
          <a:lstStyle/>
          <a:p>
            <a:pPr algn="ctr" eaLnBrk="1" hangingPunct="1">
              <a:spcBef>
                <a:spcPct val="50000"/>
              </a:spcBef>
            </a:pPr>
            <a:r>
              <a:rPr lang="en-US" altLang="en-US">
                <a:solidFill>
                  <a:schemeClr val="accent2"/>
                </a:solidFill>
              </a:rPr>
              <a:t>Jesus</a:t>
            </a:r>
          </a:p>
        </p:txBody>
      </p:sp>
      <p:sp>
        <p:nvSpPr>
          <p:cNvPr id="28696" name="Line 24"/>
          <p:cNvSpPr>
            <a:spLocks noChangeShapeType="1"/>
          </p:cNvSpPr>
          <p:nvPr/>
        </p:nvSpPr>
        <p:spPr bwMode="auto">
          <a:xfrm>
            <a:off x="6248400" y="4343400"/>
            <a:ext cx="2209800" cy="0"/>
          </a:xfrm>
          <a:prstGeom prst="line">
            <a:avLst/>
          </a:prstGeom>
          <a:noFill/>
          <a:ln w="38100">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Line 2"/>
          <p:cNvSpPr>
            <a:spLocks noChangeShapeType="1"/>
          </p:cNvSpPr>
          <p:nvPr/>
        </p:nvSpPr>
        <p:spPr bwMode="auto">
          <a:xfrm>
            <a:off x="838200" y="4343400"/>
            <a:ext cx="1295400" cy="0"/>
          </a:xfrm>
          <a:prstGeom prst="line">
            <a:avLst/>
          </a:prstGeom>
          <a:noFill/>
          <a:ln w="38100">
            <a:solidFill>
              <a:schemeClr val="tx1"/>
            </a:solidFill>
            <a:round/>
            <a:headEnd/>
            <a:tailEnd/>
          </a:ln>
          <a:effectLst/>
        </p:spPr>
        <p:txBody>
          <a:bodyPr/>
          <a:lstStyle/>
          <a:p>
            <a:endParaRPr lang="en-US"/>
          </a:p>
        </p:txBody>
      </p:sp>
      <p:sp>
        <p:nvSpPr>
          <p:cNvPr id="29699" name="Text Box 3"/>
          <p:cNvSpPr txBox="1">
            <a:spLocks noChangeArrowheads="1"/>
          </p:cNvSpPr>
          <p:nvPr/>
        </p:nvSpPr>
        <p:spPr bwMode="auto">
          <a:xfrm>
            <a:off x="1066800" y="3546475"/>
            <a:ext cx="685800" cy="457200"/>
          </a:xfrm>
          <a:prstGeom prst="rect">
            <a:avLst/>
          </a:prstGeom>
          <a:noFill/>
          <a:ln w="9525">
            <a:noFill/>
            <a:miter lim="800000"/>
            <a:headEnd/>
            <a:tailEnd/>
          </a:ln>
          <a:effectLst/>
        </p:spPr>
        <p:txBody>
          <a:bodyPr>
            <a:spAutoFit/>
          </a:bodyPr>
          <a:lstStyle/>
          <a:p>
            <a:pPr eaLnBrk="1" hangingPunct="1"/>
            <a:r>
              <a:rPr lang="en-US" altLang="en-US">
                <a:latin typeface="Arial" charset="0"/>
              </a:rPr>
              <a:t>Die</a:t>
            </a:r>
          </a:p>
        </p:txBody>
      </p:sp>
      <p:sp>
        <p:nvSpPr>
          <p:cNvPr id="29700" name="Text Box 4"/>
          <p:cNvSpPr txBox="1">
            <a:spLocks noChangeArrowheads="1"/>
          </p:cNvSpPr>
          <p:nvPr/>
        </p:nvSpPr>
        <p:spPr bwMode="auto">
          <a:xfrm>
            <a:off x="2362200" y="1447800"/>
            <a:ext cx="1447800" cy="457200"/>
          </a:xfrm>
          <a:prstGeom prst="rect">
            <a:avLst/>
          </a:prstGeom>
          <a:noFill/>
          <a:ln w="9525">
            <a:noFill/>
            <a:miter lim="800000"/>
            <a:headEnd/>
            <a:tailEnd/>
          </a:ln>
          <a:effectLst/>
        </p:spPr>
        <p:txBody>
          <a:bodyPr>
            <a:spAutoFit/>
          </a:bodyPr>
          <a:lstStyle/>
          <a:p>
            <a:pPr eaLnBrk="1" hangingPunct="1"/>
            <a:r>
              <a:rPr lang="en-US" altLang="en-US">
                <a:latin typeface="Arial" charset="0"/>
              </a:rPr>
              <a:t>Heaven</a:t>
            </a:r>
          </a:p>
        </p:txBody>
      </p:sp>
      <p:sp>
        <p:nvSpPr>
          <p:cNvPr id="29701" name="Text Box 5"/>
          <p:cNvSpPr txBox="1">
            <a:spLocks noChangeArrowheads="1"/>
          </p:cNvSpPr>
          <p:nvPr/>
        </p:nvSpPr>
        <p:spPr bwMode="auto">
          <a:xfrm>
            <a:off x="4953000" y="1143000"/>
            <a:ext cx="1524000" cy="822325"/>
          </a:xfrm>
          <a:prstGeom prst="rect">
            <a:avLst/>
          </a:prstGeom>
          <a:noFill/>
          <a:ln w="9525">
            <a:noFill/>
            <a:miter lim="800000"/>
            <a:headEnd/>
            <a:tailEnd/>
          </a:ln>
          <a:effectLst/>
        </p:spPr>
        <p:txBody>
          <a:bodyPr>
            <a:spAutoFit/>
          </a:bodyPr>
          <a:lstStyle/>
          <a:p>
            <a:pPr eaLnBrk="1" hangingPunct="1"/>
            <a:r>
              <a:rPr lang="en-US" altLang="en-US">
                <a:latin typeface="Arial" charset="0"/>
              </a:rPr>
              <a:t>  Heaven</a:t>
            </a:r>
          </a:p>
          <a:p>
            <a:pPr eaLnBrk="1" hangingPunct="1"/>
            <a:r>
              <a:rPr lang="en-US" altLang="en-US">
                <a:latin typeface="Arial" charset="0"/>
              </a:rPr>
              <a:t> 7 Years</a:t>
            </a:r>
          </a:p>
        </p:txBody>
      </p:sp>
      <p:sp>
        <p:nvSpPr>
          <p:cNvPr id="29702" name="Text Box 6"/>
          <p:cNvSpPr txBox="1">
            <a:spLocks noChangeArrowheads="1"/>
          </p:cNvSpPr>
          <p:nvPr/>
        </p:nvSpPr>
        <p:spPr bwMode="auto">
          <a:xfrm>
            <a:off x="3962400" y="2971800"/>
            <a:ext cx="1360488" cy="457200"/>
          </a:xfrm>
          <a:prstGeom prst="rect">
            <a:avLst/>
          </a:prstGeom>
          <a:noFill/>
          <a:ln w="9525">
            <a:noFill/>
            <a:miter lim="800000"/>
            <a:headEnd/>
            <a:tailEnd/>
          </a:ln>
          <a:effectLst/>
        </p:spPr>
        <p:txBody>
          <a:bodyPr>
            <a:spAutoFit/>
          </a:bodyPr>
          <a:lstStyle/>
          <a:p>
            <a:pPr eaLnBrk="1" hangingPunct="1"/>
            <a:r>
              <a:rPr lang="en-US" altLang="en-US">
                <a:latin typeface="Arial" charset="0"/>
              </a:rPr>
              <a:t>Rapture</a:t>
            </a:r>
          </a:p>
        </p:txBody>
      </p:sp>
      <p:sp>
        <p:nvSpPr>
          <p:cNvPr id="29703" name="Line 7"/>
          <p:cNvSpPr>
            <a:spLocks noChangeShapeType="1"/>
          </p:cNvSpPr>
          <p:nvPr/>
        </p:nvSpPr>
        <p:spPr bwMode="auto">
          <a:xfrm flipV="1">
            <a:off x="4495800" y="3429000"/>
            <a:ext cx="76200" cy="838200"/>
          </a:xfrm>
          <a:prstGeom prst="line">
            <a:avLst/>
          </a:prstGeom>
          <a:noFill/>
          <a:ln w="38100">
            <a:solidFill>
              <a:schemeClr val="tx1"/>
            </a:solidFill>
            <a:round/>
            <a:headEnd/>
            <a:tailEnd type="triangle" w="med" len="med"/>
          </a:ln>
          <a:effectLst/>
        </p:spPr>
        <p:txBody>
          <a:bodyPr/>
          <a:lstStyle/>
          <a:p>
            <a:endParaRPr lang="en-US"/>
          </a:p>
        </p:txBody>
      </p:sp>
      <p:sp>
        <p:nvSpPr>
          <p:cNvPr id="29704" name="Line 8"/>
          <p:cNvSpPr>
            <a:spLocks noChangeShapeType="1"/>
          </p:cNvSpPr>
          <p:nvPr/>
        </p:nvSpPr>
        <p:spPr bwMode="auto">
          <a:xfrm flipV="1">
            <a:off x="4648200" y="2057400"/>
            <a:ext cx="76200" cy="914400"/>
          </a:xfrm>
          <a:prstGeom prst="line">
            <a:avLst/>
          </a:prstGeom>
          <a:noFill/>
          <a:ln w="38100">
            <a:solidFill>
              <a:schemeClr val="tx1"/>
            </a:solidFill>
            <a:round/>
            <a:headEnd/>
            <a:tailEnd type="triangle" w="med" len="med"/>
          </a:ln>
          <a:effectLst/>
        </p:spPr>
        <p:txBody>
          <a:bodyPr/>
          <a:lstStyle/>
          <a:p>
            <a:endParaRPr lang="en-US"/>
          </a:p>
        </p:txBody>
      </p:sp>
      <p:sp>
        <p:nvSpPr>
          <p:cNvPr id="29705" name="Line 9"/>
          <p:cNvSpPr>
            <a:spLocks noChangeShapeType="1"/>
          </p:cNvSpPr>
          <p:nvPr/>
        </p:nvSpPr>
        <p:spPr bwMode="auto">
          <a:xfrm>
            <a:off x="2133600" y="2057400"/>
            <a:ext cx="2590800" cy="0"/>
          </a:xfrm>
          <a:prstGeom prst="line">
            <a:avLst/>
          </a:prstGeom>
          <a:noFill/>
          <a:ln w="9525">
            <a:solidFill>
              <a:schemeClr val="tx1"/>
            </a:solidFill>
            <a:round/>
            <a:headEnd/>
            <a:tailEnd type="triangle" w="med" len="med"/>
          </a:ln>
          <a:effectLst/>
        </p:spPr>
        <p:txBody>
          <a:bodyPr/>
          <a:lstStyle/>
          <a:p>
            <a:endParaRPr lang="en-US"/>
          </a:p>
        </p:txBody>
      </p:sp>
      <p:sp>
        <p:nvSpPr>
          <p:cNvPr id="29706" name="Line 10"/>
          <p:cNvSpPr>
            <a:spLocks noChangeShapeType="1"/>
          </p:cNvSpPr>
          <p:nvPr/>
        </p:nvSpPr>
        <p:spPr bwMode="auto">
          <a:xfrm flipV="1">
            <a:off x="2133600" y="2057400"/>
            <a:ext cx="0" cy="2286000"/>
          </a:xfrm>
          <a:prstGeom prst="line">
            <a:avLst/>
          </a:prstGeom>
          <a:noFill/>
          <a:ln w="9525">
            <a:solidFill>
              <a:schemeClr val="tx1"/>
            </a:solidFill>
            <a:round/>
            <a:headEnd/>
            <a:tailEnd type="triangle" w="med" len="med"/>
          </a:ln>
          <a:effectLst/>
        </p:spPr>
        <p:txBody>
          <a:bodyPr/>
          <a:lstStyle/>
          <a:p>
            <a:endParaRPr lang="en-US"/>
          </a:p>
        </p:txBody>
      </p:sp>
      <p:sp>
        <p:nvSpPr>
          <p:cNvPr id="29707" name="Line 11"/>
          <p:cNvSpPr>
            <a:spLocks noChangeShapeType="1"/>
          </p:cNvSpPr>
          <p:nvPr/>
        </p:nvSpPr>
        <p:spPr bwMode="auto">
          <a:xfrm>
            <a:off x="4724400" y="2057400"/>
            <a:ext cx="1524000" cy="0"/>
          </a:xfrm>
          <a:prstGeom prst="line">
            <a:avLst/>
          </a:prstGeom>
          <a:noFill/>
          <a:ln w="38100">
            <a:solidFill>
              <a:schemeClr val="tx1"/>
            </a:solidFill>
            <a:round/>
            <a:headEnd/>
            <a:tailEnd type="triangle" w="med" len="med"/>
          </a:ln>
          <a:effectLst/>
        </p:spPr>
        <p:txBody>
          <a:bodyPr/>
          <a:lstStyle/>
          <a:p>
            <a:endParaRPr lang="en-US"/>
          </a:p>
        </p:txBody>
      </p:sp>
      <p:sp>
        <p:nvSpPr>
          <p:cNvPr id="29708" name="Text Box 12"/>
          <p:cNvSpPr txBox="1">
            <a:spLocks noChangeArrowheads="1"/>
          </p:cNvSpPr>
          <p:nvPr/>
        </p:nvSpPr>
        <p:spPr bwMode="auto">
          <a:xfrm>
            <a:off x="5486400" y="2479675"/>
            <a:ext cx="1752600" cy="457200"/>
          </a:xfrm>
          <a:prstGeom prst="rect">
            <a:avLst/>
          </a:prstGeom>
          <a:noFill/>
          <a:ln w="9525">
            <a:noFill/>
            <a:miter lim="800000"/>
            <a:headEnd/>
            <a:tailEnd/>
          </a:ln>
          <a:effectLst/>
        </p:spPr>
        <p:txBody>
          <a:bodyPr>
            <a:spAutoFit/>
          </a:bodyPr>
          <a:lstStyle/>
          <a:p>
            <a:pPr eaLnBrk="1" hangingPunct="1"/>
            <a:r>
              <a:rPr lang="en-US" altLang="en-US">
                <a:latin typeface="Arial" charset="0"/>
              </a:rPr>
              <a:t>2</a:t>
            </a:r>
            <a:r>
              <a:rPr lang="en-US" altLang="en-US" baseline="30000">
                <a:latin typeface="Arial" charset="0"/>
              </a:rPr>
              <a:t>nd</a:t>
            </a:r>
            <a:r>
              <a:rPr lang="en-US" altLang="en-US">
                <a:latin typeface="Arial" charset="0"/>
              </a:rPr>
              <a:t>Coming</a:t>
            </a:r>
          </a:p>
        </p:txBody>
      </p:sp>
      <p:sp>
        <p:nvSpPr>
          <p:cNvPr id="29709" name="Line 13"/>
          <p:cNvSpPr>
            <a:spLocks noChangeShapeType="1"/>
          </p:cNvSpPr>
          <p:nvPr/>
        </p:nvSpPr>
        <p:spPr bwMode="auto">
          <a:xfrm>
            <a:off x="6248400" y="2057400"/>
            <a:ext cx="0" cy="457200"/>
          </a:xfrm>
          <a:prstGeom prst="line">
            <a:avLst/>
          </a:prstGeom>
          <a:noFill/>
          <a:ln w="38100">
            <a:solidFill>
              <a:schemeClr val="tx1"/>
            </a:solidFill>
            <a:round/>
            <a:headEnd/>
            <a:tailEnd type="triangle" w="med" len="med"/>
          </a:ln>
          <a:effectLst/>
        </p:spPr>
        <p:txBody>
          <a:bodyPr/>
          <a:lstStyle/>
          <a:p>
            <a:endParaRPr lang="en-US"/>
          </a:p>
        </p:txBody>
      </p:sp>
      <p:sp>
        <p:nvSpPr>
          <p:cNvPr id="29710" name="Line 14"/>
          <p:cNvSpPr>
            <a:spLocks noChangeShapeType="1"/>
          </p:cNvSpPr>
          <p:nvPr/>
        </p:nvSpPr>
        <p:spPr bwMode="auto">
          <a:xfrm>
            <a:off x="6248400" y="2895600"/>
            <a:ext cx="0" cy="1447800"/>
          </a:xfrm>
          <a:prstGeom prst="line">
            <a:avLst/>
          </a:prstGeom>
          <a:noFill/>
          <a:ln w="38100">
            <a:solidFill>
              <a:schemeClr val="tx1"/>
            </a:solidFill>
            <a:round/>
            <a:headEnd/>
            <a:tailEnd type="triangle" w="med" len="med"/>
          </a:ln>
          <a:effectLst/>
        </p:spPr>
        <p:txBody>
          <a:bodyPr/>
          <a:lstStyle/>
          <a:p>
            <a:endParaRPr lang="en-US"/>
          </a:p>
        </p:txBody>
      </p:sp>
      <p:sp>
        <p:nvSpPr>
          <p:cNvPr id="29711" name="Text Box 15"/>
          <p:cNvSpPr txBox="1">
            <a:spLocks noChangeArrowheads="1"/>
          </p:cNvSpPr>
          <p:nvPr/>
        </p:nvSpPr>
        <p:spPr bwMode="auto">
          <a:xfrm>
            <a:off x="6400800" y="3698875"/>
            <a:ext cx="1981200" cy="457200"/>
          </a:xfrm>
          <a:prstGeom prst="rect">
            <a:avLst/>
          </a:prstGeom>
          <a:noFill/>
          <a:ln w="9525">
            <a:noFill/>
            <a:miter lim="800000"/>
            <a:headEnd/>
            <a:tailEnd/>
          </a:ln>
          <a:effectLst/>
        </p:spPr>
        <p:txBody>
          <a:bodyPr>
            <a:spAutoFit/>
          </a:bodyPr>
          <a:lstStyle/>
          <a:p>
            <a:pPr eaLnBrk="1" hangingPunct="1"/>
            <a:endParaRPr lang="en-US" altLang="en-US">
              <a:latin typeface="Arial" charset="0"/>
            </a:endParaRPr>
          </a:p>
        </p:txBody>
      </p:sp>
      <p:sp>
        <p:nvSpPr>
          <p:cNvPr id="29712" name="Text Box 16"/>
          <p:cNvSpPr txBox="1">
            <a:spLocks noChangeArrowheads="1"/>
          </p:cNvSpPr>
          <p:nvPr/>
        </p:nvSpPr>
        <p:spPr bwMode="auto">
          <a:xfrm>
            <a:off x="6400800" y="4384675"/>
            <a:ext cx="2290763" cy="822325"/>
          </a:xfrm>
          <a:prstGeom prst="rect">
            <a:avLst/>
          </a:prstGeom>
          <a:noFill/>
          <a:ln w="9525">
            <a:noFill/>
            <a:miter lim="800000"/>
            <a:headEnd/>
            <a:tailEnd/>
          </a:ln>
          <a:effectLst/>
        </p:spPr>
        <p:txBody>
          <a:bodyPr>
            <a:spAutoFit/>
          </a:bodyPr>
          <a:lstStyle/>
          <a:p>
            <a:pPr eaLnBrk="1" hangingPunct="1"/>
            <a:r>
              <a:rPr lang="en-US" altLang="en-US">
                <a:latin typeface="Arial" charset="0"/>
              </a:rPr>
              <a:t>Millennium</a:t>
            </a:r>
          </a:p>
          <a:p>
            <a:pPr eaLnBrk="1" hangingPunct="1"/>
            <a:r>
              <a:rPr lang="en-US" altLang="en-US">
                <a:latin typeface="Arial" charset="0"/>
              </a:rPr>
              <a:t>1000 Years</a:t>
            </a:r>
          </a:p>
        </p:txBody>
      </p:sp>
      <p:sp>
        <p:nvSpPr>
          <p:cNvPr id="29713" name="Text Box 17"/>
          <p:cNvSpPr txBox="1">
            <a:spLocks noChangeArrowheads="1"/>
          </p:cNvSpPr>
          <p:nvPr/>
        </p:nvSpPr>
        <p:spPr bwMode="auto">
          <a:xfrm>
            <a:off x="8305800" y="2174875"/>
            <a:ext cx="914400" cy="1187450"/>
          </a:xfrm>
          <a:prstGeom prst="rect">
            <a:avLst/>
          </a:prstGeom>
          <a:noFill/>
          <a:ln w="9525">
            <a:noFill/>
            <a:miter lim="800000"/>
            <a:headEnd/>
            <a:tailEnd/>
          </a:ln>
          <a:effectLst/>
        </p:spPr>
        <p:txBody>
          <a:bodyPr>
            <a:spAutoFit/>
          </a:bodyPr>
          <a:lstStyle/>
          <a:p>
            <a:pPr eaLnBrk="1" hangingPunct="1"/>
            <a:r>
              <a:rPr lang="en-US" altLang="en-US">
                <a:latin typeface="Arial" charset="0"/>
              </a:rPr>
              <a:t>NH</a:t>
            </a:r>
          </a:p>
          <a:p>
            <a:pPr eaLnBrk="1" hangingPunct="1"/>
            <a:r>
              <a:rPr lang="en-US" altLang="en-US">
                <a:latin typeface="Arial" charset="0"/>
              </a:rPr>
              <a:t>NE</a:t>
            </a:r>
          </a:p>
          <a:p>
            <a:pPr eaLnBrk="1" hangingPunct="1"/>
            <a:r>
              <a:rPr lang="en-US" altLang="en-US">
                <a:latin typeface="Arial" charset="0"/>
              </a:rPr>
              <a:t>NJ</a:t>
            </a:r>
          </a:p>
        </p:txBody>
      </p:sp>
      <p:sp>
        <p:nvSpPr>
          <p:cNvPr id="29714" name="Rectangle 18"/>
          <p:cNvSpPr>
            <a:spLocks noChangeArrowheads="1"/>
          </p:cNvSpPr>
          <p:nvPr/>
        </p:nvSpPr>
        <p:spPr bwMode="auto">
          <a:xfrm>
            <a:off x="8305800" y="2057400"/>
            <a:ext cx="609600" cy="1371600"/>
          </a:xfrm>
          <a:prstGeom prst="rect">
            <a:avLst/>
          </a:prstGeom>
          <a:noFill/>
          <a:ln w="9525">
            <a:solidFill>
              <a:schemeClr val="tx1"/>
            </a:solidFill>
            <a:miter lim="800000"/>
            <a:headEnd/>
            <a:tailEnd/>
          </a:ln>
          <a:effectLst/>
        </p:spPr>
        <p:txBody>
          <a:bodyPr wrap="none" anchor="ctr"/>
          <a:lstStyle/>
          <a:p>
            <a:pPr eaLnBrk="1" hangingPunct="1"/>
            <a:endParaRPr lang="en-US" altLang="en-US"/>
          </a:p>
        </p:txBody>
      </p:sp>
      <p:sp>
        <p:nvSpPr>
          <p:cNvPr id="29715" name="Text Box 19"/>
          <p:cNvSpPr txBox="1">
            <a:spLocks noChangeArrowheads="1"/>
          </p:cNvSpPr>
          <p:nvPr/>
        </p:nvSpPr>
        <p:spPr bwMode="auto">
          <a:xfrm>
            <a:off x="3159125" y="228600"/>
            <a:ext cx="2632075" cy="457200"/>
          </a:xfrm>
          <a:prstGeom prst="rect">
            <a:avLst/>
          </a:prstGeom>
          <a:noFill/>
          <a:ln w="9525">
            <a:noFill/>
            <a:miter lim="800000"/>
            <a:headEnd/>
            <a:tailEnd/>
          </a:ln>
          <a:effectLst/>
        </p:spPr>
        <p:txBody>
          <a:bodyPr>
            <a:spAutoFit/>
          </a:bodyPr>
          <a:lstStyle/>
          <a:p>
            <a:pPr algn="ctr" eaLnBrk="1" hangingPunct="1"/>
            <a:r>
              <a:rPr lang="en-US" altLang="en-US">
                <a:latin typeface="Arial" charset="0"/>
              </a:rPr>
              <a:t>Believer Timeline</a:t>
            </a:r>
          </a:p>
        </p:txBody>
      </p:sp>
      <p:sp>
        <p:nvSpPr>
          <p:cNvPr id="29716" name="Rectangle 20"/>
          <p:cNvSpPr>
            <a:spLocks noChangeArrowheads="1"/>
          </p:cNvSpPr>
          <p:nvPr/>
        </p:nvSpPr>
        <p:spPr bwMode="auto">
          <a:xfrm>
            <a:off x="3200400" y="152400"/>
            <a:ext cx="2514600" cy="609600"/>
          </a:xfrm>
          <a:prstGeom prst="rect">
            <a:avLst/>
          </a:prstGeom>
          <a:noFill/>
          <a:ln w="9525">
            <a:solidFill>
              <a:schemeClr val="tx1"/>
            </a:solidFill>
            <a:miter lim="800000"/>
            <a:headEnd/>
            <a:tailEnd/>
          </a:ln>
          <a:effectLst/>
        </p:spPr>
        <p:txBody>
          <a:bodyPr wrap="none" anchor="ctr"/>
          <a:lstStyle/>
          <a:p>
            <a:pPr eaLnBrk="1" hangingPunct="1"/>
            <a:endParaRPr lang="en-US" altLang="en-US"/>
          </a:p>
        </p:txBody>
      </p:sp>
      <p:sp>
        <p:nvSpPr>
          <p:cNvPr id="29717" name="Line 21"/>
          <p:cNvSpPr>
            <a:spLocks noChangeShapeType="1"/>
          </p:cNvSpPr>
          <p:nvPr/>
        </p:nvSpPr>
        <p:spPr bwMode="auto">
          <a:xfrm>
            <a:off x="4267200" y="1676400"/>
            <a:ext cx="228600" cy="1143000"/>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29718" name="Line 22"/>
          <p:cNvSpPr>
            <a:spLocks noChangeShapeType="1"/>
          </p:cNvSpPr>
          <p:nvPr/>
        </p:nvSpPr>
        <p:spPr bwMode="auto">
          <a:xfrm flipV="1">
            <a:off x="4495800" y="1676400"/>
            <a:ext cx="152400" cy="1143000"/>
          </a:xfrm>
          <a:prstGeom prst="line">
            <a:avLst/>
          </a:prstGeom>
          <a:noFill/>
          <a:ln w="38100">
            <a:solidFill>
              <a:schemeClr val="accent2"/>
            </a:solidFill>
            <a:round/>
            <a:headEnd/>
            <a:tailEnd type="triangle" w="med" len="med"/>
          </a:ln>
          <a:effectLst/>
        </p:spPr>
        <p:txBody>
          <a:bodyPr wrap="none" anchor="ctr"/>
          <a:lstStyle/>
          <a:p>
            <a:endParaRPr lang="en-US"/>
          </a:p>
        </p:txBody>
      </p:sp>
      <p:sp>
        <p:nvSpPr>
          <p:cNvPr id="29719" name="Text Box 23"/>
          <p:cNvSpPr txBox="1">
            <a:spLocks noChangeArrowheads="1"/>
          </p:cNvSpPr>
          <p:nvPr/>
        </p:nvSpPr>
        <p:spPr bwMode="auto">
          <a:xfrm>
            <a:off x="3962400" y="1143000"/>
            <a:ext cx="990600" cy="457200"/>
          </a:xfrm>
          <a:prstGeom prst="rect">
            <a:avLst/>
          </a:prstGeom>
          <a:noFill/>
          <a:ln w="9525">
            <a:noFill/>
            <a:miter lim="800000"/>
            <a:headEnd/>
            <a:tailEnd/>
          </a:ln>
          <a:effectLst/>
        </p:spPr>
        <p:txBody>
          <a:bodyPr>
            <a:spAutoFit/>
          </a:bodyPr>
          <a:lstStyle/>
          <a:p>
            <a:pPr algn="ctr" eaLnBrk="1" hangingPunct="1">
              <a:spcBef>
                <a:spcPct val="50000"/>
              </a:spcBef>
            </a:pPr>
            <a:r>
              <a:rPr lang="en-US" altLang="en-US">
                <a:solidFill>
                  <a:schemeClr val="accent2"/>
                </a:solidFill>
              </a:rPr>
              <a:t>Jesus</a:t>
            </a:r>
          </a:p>
        </p:txBody>
      </p:sp>
      <p:sp>
        <p:nvSpPr>
          <p:cNvPr id="29720" name="Line 24"/>
          <p:cNvSpPr>
            <a:spLocks noChangeShapeType="1"/>
          </p:cNvSpPr>
          <p:nvPr/>
        </p:nvSpPr>
        <p:spPr bwMode="auto">
          <a:xfrm>
            <a:off x="914400" y="5257800"/>
            <a:ext cx="3581400" cy="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9721" name="Text Box 25"/>
          <p:cNvSpPr txBox="1">
            <a:spLocks noChangeArrowheads="1"/>
          </p:cNvSpPr>
          <p:nvPr/>
        </p:nvSpPr>
        <p:spPr bwMode="auto">
          <a:xfrm>
            <a:off x="809625" y="4648200"/>
            <a:ext cx="1439863" cy="457200"/>
          </a:xfrm>
          <a:prstGeom prst="rect">
            <a:avLst/>
          </a:prstGeom>
          <a:noFill/>
          <a:ln w="9525">
            <a:noFill/>
            <a:miter lim="800000"/>
            <a:headEnd/>
            <a:tailEnd/>
          </a:ln>
          <a:effectLst/>
        </p:spPr>
        <p:txBody>
          <a:bodyPr>
            <a:spAutoFit/>
          </a:bodyPr>
          <a:lstStyle/>
          <a:p>
            <a:pPr algn="ctr" eaLnBrk="1" hangingPunct="1"/>
            <a:r>
              <a:rPr lang="en-US" altLang="en-US">
                <a:latin typeface="Arial" charset="0"/>
              </a:rPr>
              <a:t>Don’t Die</a:t>
            </a:r>
          </a:p>
        </p:txBody>
      </p:sp>
      <p:sp>
        <p:nvSpPr>
          <p:cNvPr id="29722" name="Line 26"/>
          <p:cNvSpPr>
            <a:spLocks noChangeShapeType="1"/>
          </p:cNvSpPr>
          <p:nvPr/>
        </p:nvSpPr>
        <p:spPr bwMode="auto">
          <a:xfrm flipV="1">
            <a:off x="4495800" y="2057400"/>
            <a:ext cx="304800" cy="320040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9723" name="Line 27"/>
          <p:cNvSpPr>
            <a:spLocks noChangeShapeType="1"/>
          </p:cNvSpPr>
          <p:nvPr/>
        </p:nvSpPr>
        <p:spPr bwMode="auto">
          <a:xfrm>
            <a:off x="6248400" y="4343400"/>
            <a:ext cx="2057400" cy="0"/>
          </a:xfrm>
          <a:prstGeom prst="line">
            <a:avLst/>
          </a:prstGeom>
          <a:noFill/>
          <a:ln w="38100">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228600" y="228600"/>
            <a:ext cx="8686800" cy="6188075"/>
          </a:xfrm>
          <a:prstGeom prst="rect">
            <a:avLst/>
          </a:prstGeom>
          <a:noFill/>
          <a:ln w="9525">
            <a:noFill/>
            <a:miter lim="800000"/>
            <a:headEnd/>
            <a:tailEnd/>
          </a:ln>
          <a:effectLst/>
        </p:spPr>
        <p:txBody>
          <a:bodyPr>
            <a:spAutoFit/>
          </a:bodyPr>
          <a:lstStyle/>
          <a:p>
            <a:pPr eaLnBrk="1" hangingPunct="1">
              <a:spcBef>
                <a:spcPct val="50000"/>
              </a:spcBef>
            </a:pPr>
            <a:r>
              <a:rPr lang="en-US" altLang="en-US" sz="4000" b="1">
                <a:solidFill>
                  <a:schemeClr val="bg1"/>
                </a:solidFill>
                <a:latin typeface="Arial" charset="0"/>
                <a:cs typeface="Arial" charset="0"/>
              </a:rPr>
              <a:t>Eph 6:12-13</a:t>
            </a:r>
            <a:endParaRPr lang="en-US" altLang="en-US" sz="4000" b="1">
              <a:solidFill>
                <a:schemeClr val="bg1"/>
              </a:solidFill>
              <a:latin typeface="Arial" charset="0"/>
            </a:endParaRPr>
          </a:p>
          <a:p>
            <a:pPr eaLnBrk="1" hangingPunct="1">
              <a:spcBef>
                <a:spcPct val="50000"/>
              </a:spcBef>
            </a:pPr>
            <a:r>
              <a:rPr lang="en-US" altLang="en-US" sz="4000" b="1">
                <a:solidFill>
                  <a:schemeClr val="bg1"/>
                </a:solidFill>
                <a:latin typeface="Arial" charset="0"/>
                <a:cs typeface="Arial" charset="0"/>
              </a:rPr>
              <a:t>12 For our struggle is not against flesh and blood, but against the rulers, against the powers, against the world forces of this darkness, against the spiritual forces of wickedness in the heavenly places. </a:t>
            </a:r>
            <a:endParaRPr lang="en-US" altLang="en-US" sz="4000" b="1">
              <a:solidFill>
                <a:schemeClr val="bg1"/>
              </a:solidFill>
              <a:latin typeface="Arial" charset="0"/>
            </a:endParaRPr>
          </a:p>
          <a:p>
            <a:pPr eaLnBrk="1" hangingPunct="1">
              <a:spcBef>
                <a:spcPct val="50000"/>
              </a:spcBef>
            </a:pPr>
            <a:r>
              <a:rPr lang="en-US" altLang="en-US" sz="4000" b="1">
                <a:solidFill>
                  <a:schemeClr val="bg1"/>
                </a:solidFill>
                <a:latin typeface="Arial" charset="0"/>
              </a:rPr>
              <a:t>NASU</a:t>
            </a:r>
            <a:r>
              <a:rPr lang="en-US" altLang="en-US" sz="40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dissolve">
                                      <p:cBhvr>
                                        <p:cTn id="7" dur="500"/>
                                        <p:tgtEl>
                                          <p:spTgt spid="105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04800" y="228600"/>
            <a:ext cx="8458200" cy="5016500"/>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rPr>
              <a:t>Eph 1:7-8</a:t>
            </a:r>
          </a:p>
          <a:p>
            <a:pPr eaLnBrk="1" hangingPunct="1">
              <a:spcBef>
                <a:spcPct val="50000"/>
              </a:spcBef>
            </a:pPr>
            <a:r>
              <a:rPr lang="en-US" altLang="en-US" sz="4000">
                <a:solidFill>
                  <a:schemeClr val="bg1"/>
                </a:solidFill>
                <a:latin typeface="Arial" charset="0"/>
              </a:rPr>
              <a:t>7 In Him we have redemption through His blood, the forgiveness of our trespasses, according to the riches of His grace 8 which He lavished on us.</a:t>
            </a:r>
          </a:p>
          <a:p>
            <a:pPr eaLnBrk="1" hangingPunct="1">
              <a:spcBef>
                <a:spcPct val="50000"/>
              </a:spcBef>
            </a:pPr>
            <a:r>
              <a:rPr lang="en-US" altLang="en-US" sz="4000">
                <a:solidFill>
                  <a:schemeClr val="bg1"/>
                </a:solidFill>
                <a:latin typeface="Arial" charset="0"/>
              </a:rPr>
              <a:t>NASU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ssolve">
                                      <p:cBhvr>
                                        <p:cTn id="7" dur="500"/>
                                        <p:tgtEl>
                                          <p:spTgt spid="6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228600" y="228600"/>
            <a:ext cx="8686800" cy="6134100"/>
          </a:xfrm>
          <a:prstGeom prst="rect">
            <a:avLst/>
          </a:prstGeom>
          <a:noFill/>
          <a:ln w="9525">
            <a:noFill/>
            <a:miter lim="800000"/>
            <a:headEnd/>
            <a:tailEnd/>
          </a:ln>
          <a:effectLst/>
        </p:spPr>
        <p:txBody>
          <a:bodyPr>
            <a:spAutoFit/>
          </a:bodyPr>
          <a:lstStyle/>
          <a:p>
            <a:pPr eaLnBrk="1" hangingPunct="1">
              <a:spcBef>
                <a:spcPct val="50000"/>
              </a:spcBef>
            </a:pPr>
            <a:r>
              <a:rPr lang="en-US" altLang="en-US" sz="3600" b="1">
                <a:solidFill>
                  <a:schemeClr val="bg1"/>
                </a:solidFill>
                <a:latin typeface="Arial" charset="0"/>
                <a:cs typeface="Arial" charset="0"/>
              </a:rPr>
              <a:t>2 Cor 10:3-5</a:t>
            </a:r>
            <a:endParaRPr lang="en-US" altLang="en-US" sz="3600" b="1">
              <a:solidFill>
                <a:schemeClr val="bg1"/>
              </a:solidFill>
              <a:latin typeface="Arial" charset="0"/>
            </a:endParaRPr>
          </a:p>
          <a:p>
            <a:pPr eaLnBrk="1" hangingPunct="1">
              <a:spcBef>
                <a:spcPct val="50000"/>
              </a:spcBef>
            </a:pPr>
            <a:r>
              <a:rPr lang="en-US" altLang="en-US" sz="3600" b="1">
                <a:solidFill>
                  <a:schemeClr val="bg1"/>
                </a:solidFill>
                <a:latin typeface="Arial" charset="0"/>
                <a:cs typeface="Arial" charset="0"/>
              </a:rPr>
              <a:t>3 For though we walk in the flesh, we do not war according to the flesh, 4 for the weapons of our warfare are not of the flesh, but divinely powerful for the destruction of fortresses. 5 We are destroying speculations and every lofty thing raised up against the knowledge of God,</a:t>
            </a:r>
            <a:endParaRPr lang="en-US" altLang="en-US" sz="3600" b="1">
              <a:solidFill>
                <a:schemeClr val="bg1"/>
              </a:solidFill>
              <a:latin typeface="Arial" charset="0"/>
            </a:endParaRPr>
          </a:p>
          <a:p>
            <a:pPr eaLnBrk="1" hangingPunct="1">
              <a:spcBef>
                <a:spcPct val="50000"/>
              </a:spcBef>
            </a:pPr>
            <a:r>
              <a:rPr lang="en-US" altLang="en-US" sz="3600" b="1">
                <a:solidFill>
                  <a:schemeClr val="bg1"/>
                </a:solidFill>
                <a:latin typeface="Arial" charset="0"/>
              </a:rPr>
              <a:t>NASU</a:t>
            </a:r>
            <a:r>
              <a:rPr lang="en-US" altLang="en-US" sz="36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dissolve">
                                      <p:cBhvr>
                                        <p:cTn id="7" dur="500"/>
                                        <p:tgtEl>
                                          <p:spTgt spid="10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228600" y="228600"/>
            <a:ext cx="8686800" cy="6916738"/>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chemeClr val="bg1"/>
                </a:solidFill>
                <a:latin typeface="Arial" charset="0"/>
                <a:cs typeface="Arial" charset="0"/>
              </a:rPr>
              <a:t>Titus 2:11-14</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cs typeface="Arial" charset="0"/>
              </a:rPr>
              <a:t>For the grace of God has appeared, bringing salvation to all men, 12 instructing us to deny ungodliness and worldly desires and to live sensibly, righteously and godly in the present age, 13 looking for the blessed hope and the appearing of the glory of our great God and Savior, Christ Jesus, 14 who gave Himself for us to redeem us from every lawless deed, and to purify for Himself a people for His own possession, zealous for good deeds.</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dissolve">
                                      <p:cBhvr>
                                        <p:cTn id="7" dur="500"/>
                                        <p:tgtEl>
                                          <p:spTgt spid="107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p:cNvCxnSpPr/>
          <p:nvPr/>
        </p:nvCxnSpPr>
        <p:spPr>
          <a:xfrm>
            <a:off x="6964363" y="3738563"/>
            <a:ext cx="1265237"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762000" y="3205163"/>
            <a:ext cx="0" cy="533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33796" name="Picture 3"/>
          <p:cNvPicPr>
            <a:picLocks noChangeAspect="1" noChangeArrowheads="1"/>
          </p:cNvPicPr>
          <p:nvPr/>
        </p:nvPicPr>
        <p:blipFill>
          <a:blip r:embed="rId2"/>
          <a:srcRect/>
          <a:stretch>
            <a:fillRect/>
          </a:stretch>
        </p:blipFill>
        <p:spPr bwMode="auto">
          <a:xfrm>
            <a:off x="7985125" y="3201988"/>
            <a:ext cx="30163" cy="536575"/>
          </a:xfrm>
          <a:prstGeom prst="rect">
            <a:avLst/>
          </a:prstGeom>
          <a:noFill/>
          <a:ln w="9525">
            <a:noFill/>
            <a:miter lim="800000"/>
            <a:headEnd/>
            <a:tailEnd/>
          </a:ln>
          <a:effectLst/>
        </p:spPr>
      </p:pic>
      <p:pic>
        <p:nvPicPr>
          <p:cNvPr id="33797" name="Picture 4"/>
          <p:cNvPicPr>
            <a:picLocks noChangeAspect="1" noChangeArrowheads="1"/>
          </p:cNvPicPr>
          <p:nvPr/>
        </p:nvPicPr>
        <p:blipFill>
          <a:blip r:embed="rId2"/>
          <a:srcRect/>
          <a:stretch>
            <a:fillRect/>
          </a:stretch>
        </p:blipFill>
        <p:spPr bwMode="auto">
          <a:xfrm>
            <a:off x="5715000" y="3201988"/>
            <a:ext cx="30163" cy="536575"/>
          </a:xfrm>
          <a:prstGeom prst="rect">
            <a:avLst/>
          </a:prstGeom>
          <a:noFill/>
          <a:ln w="9525">
            <a:noFill/>
            <a:miter lim="800000"/>
            <a:headEnd/>
            <a:tailEnd/>
          </a:ln>
          <a:effectLst/>
        </p:spPr>
      </p:pic>
      <p:cxnSp>
        <p:nvCxnSpPr>
          <p:cNvPr id="8" name="Straight Connector 7"/>
          <p:cNvCxnSpPr/>
          <p:nvPr/>
        </p:nvCxnSpPr>
        <p:spPr>
          <a:xfrm flipH="1">
            <a:off x="762000" y="3741738"/>
            <a:ext cx="6019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3799" name="Picture 6"/>
          <p:cNvPicPr>
            <a:picLocks noChangeAspect="1" noChangeArrowheads="1"/>
          </p:cNvPicPr>
          <p:nvPr/>
        </p:nvPicPr>
        <p:blipFill>
          <a:blip r:embed="rId3"/>
          <a:srcRect/>
          <a:stretch>
            <a:fillRect/>
          </a:stretch>
        </p:blipFill>
        <p:spPr bwMode="auto">
          <a:xfrm>
            <a:off x="3228975" y="3216275"/>
            <a:ext cx="23813" cy="542925"/>
          </a:xfrm>
          <a:prstGeom prst="rect">
            <a:avLst/>
          </a:prstGeom>
          <a:noFill/>
          <a:ln w="9525">
            <a:solidFill>
              <a:schemeClr val="tx1"/>
            </a:solidFill>
            <a:miter lim="800000"/>
            <a:headEnd/>
            <a:tailEnd/>
          </a:ln>
          <a:effectLst/>
        </p:spPr>
      </p:pic>
      <p:pic>
        <p:nvPicPr>
          <p:cNvPr id="33800" name="Picture 7"/>
          <p:cNvPicPr>
            <a:picLocks noChangeAspect="1" noChangeArrowheads="1"/>
          </p:cNvPicPr>
          <p:nvPr/>
        </p:nvPicPr>
        <p:blipFill>
          <a:blip r:embed="rId4"/>
          <a:srcRect/>
          <a:stretch>
            <a:fillRect/>
          </a:stretch>
        </p:blipFill>
        <p:spPr bwMode="auto">
          <a:xfrm>
            <a:off x="6880225" y="3592513"/>
            <a:ext cx="168275" cy="334962"/>
          </a:xfrm>
          <a:prstGeom prst="rect">
            <a:avLst/>
          </a:prstGeom>
          <a:noFill/>
          <a:ln w="9525">
            <a:noFill/>
            <a:miter lim="800000"/>
            <a:headEnd/>
            <a:tailEnd/>
          </a:ln>
          <a:effectLst/>
        </p:spPr>
      </p:pic>
      <p:pic>
        <p:nvPicPr>
          <p:cNvPr id="33801" name="Picture 9"/>
          <p:cNvPicPr>
            <a:picLocks noChangeAspect="1" noChangeArrowheads="1"/>
          </p:cNvPicPr>
          <p:nvPr/>
        </p:nvPicPr>
        <p:blipFill>
          <a:blip r:embed="rId5"/>
          <a:srcRect/>
          <a:stretch>
            <a:fillRect/>
          </a:stretch>
        </p:blipFill>
        <p:spPr bwMode="auto">
          <a:xfrm>
            <a:off x="6699250" y="3598863"/>
            <a:ext cx="165100" cy="328612"/>
          </a:xfrm>
          <a:prstGeom prst="rect">
            <a:avLst/>
          </a:prstGeom>
          <a:noFill/>
          <a:ln w="9525">
            <a:noFill/>
            <a:miter lim="800000"/>
            <a:headEnd/>
            <a:tailEnd/>
          </a:ln>
          <a:effectLst/>
        </p:spPr>
      </p:pic>
      <p:sp>
        <p:nvSpPr>
          <p:cNvPr id="33802" name="TextBox 22"/>
          <p:cNvSpPr txBox="1">
            <a:spLocks noChangeArrowheads="1"/>
          </p:cNvSpPr>
          <p:nvPr/>
        </p:nvSpPr>
        <p:spPr bwMode="auto">
          <a:xfrm>
            <a:off x="762000" y="3927475"/>
            <a:ext cx="2466975" cy="1570038"/>
          </a:xfrm>
          <a:prstGeom prst="rect">
            <a:avLst/>
          </a:prstGeom>
          <a:solidFill>
            <a:srgbClr val="FF0000"/>
          </a:solidFill>
          <a:ln w="9525">
            <a:solidFill>
              <a:schemeClr val="tx1"/>
            </a:solidFill>
            <a:miter lim="800000"/>
            <a:headEnd/>
            <a:tailEnd/>
          </a:ln>
        </p:spPr>
        <p:txBody>
          <a:bodyPr>
            <a:spAutoFit/>
          </a:bodyPr>
          <a:lstStyle/>
          <a:p>
            <a:pPr eaLnBrk="1" hangingPunct="1"/>
            <a:r>
              <a:rPr lang="en-US" altLang="en-US">
                <a:latin typeface="Arial" charset="0"/>
                <a:cs typeface="Arial" charset="0"/>
              </a:rPr>
              <a:t>Jesus ministry on earth to Israel (3 ½ years)</a:t>
            </a:r>
          </a:p>
        </p:txBody>
      </p:sp>
      <p:sp>
        <p:nvSpPr>
          <p:cNvPr id="33803" name="TextBox 23"/>
          <p:cNvSpPr txBox="1">
            <a:spLocks noChangeArrowheads="1"/>
          </p:cNvSpPr>
          <p:nvPr/>
        </p:nvSpPr>
        <p:spPr bwMode="auto">
          <a:xfrm>
            <a:off x="3241675" y="3927475"/>
            <a:ext cx="2473325" cy="1200150"/>
          </a:xfrm>
          <a:prstGeom prst="rect">
            <a:avLst/>
          </a:prstGeom>
          <a:solidFill>
            <a:srgbClr val="FFFF00"/>
          </a:solidFill>
          <a:ln w="9525">
            <a:solidFill>
              <a:schemeClr val="tx1"/>
            </a:solidFill>
            <a:miter lim="800000"/>
            <a:headEnd/>
            <a:tailEnd/>
          </a:ln>
        </p:spPr>
        <p:txBody>
          <a:bodyPr>
            <a:spAutoFit/>
          </a:bodyPr>
          <a:lstStyle/>
          <a:p>
            <a:pPr eaLnBrk="1" hangingPunct="1"/>
            <a:r>
              <a:rPr lang="en-US" altLang="en-US">
                <a:latin typeface="Arial" charset="0"/>
                <a:cs typeface="Arial" charset="0"/>
              </a:rPr>
              <a:t>Changed the spiritual world (54 days)</a:t>
            </a:r>
          </a:p>
        </p:txBody>
      </p:sp>
      <p:sp>
        <p:nvSpPr>
          <p:cNvPr id="33804" name="TextBox 24"/>
          <p:cNvSpPr txBox="1">
            <a:spLocks noChangeArrowheads="1"/>
          </p:cNvSpPr>
          <p:nvPr/>
        </p:nvSpPr>
        <p:spPr bwMode="auto">
          <a:xfrm>
            <a:off x="5729288" y="3927475"/>
            <a:ext cx="2271712" cy="1200150"/>
          </a:xfrm>
          <a:prstGeom prst="rect">
            <a:avLst/>
          </a:prstGeom>
          <a:solidFill>
            <a:srgbClr val="00B050"/>
          </a:solidFill>
          <a:ln w="9525">
            <a:solidFill>
              <a:schemeClr val="tx1"/>
            </a:solidFill>
            <a:miter lim="800000"/>
            <a:headEnd/>
            <a:tailEnd/>
          </a:ln>
        </p:spPr>
        <p:txBody>
          <a:bodyPr>
            <a:spAutoFit/>
          </a:bodyPr>
          <a:lstStyle/>
          <a:p>
            <a:pPr eaLnBrk="1" hangingPunct="1"/>
            <a:r>
              <a:rPr lang="en-US" altLang="en-US">
                <a:latin typeface="Arial" charset="0"/>
                <a:cs typeface="Arial" charset="0"/>
              </a:rPr>
              <a:t>The church era (1980 years to date)</a:t>
            </a:r>
          </a:p>
        </p:txBody>
      </p:sp>
      <p:sp>
        <p:nvSpPr>
          <p:cNvPr id="33805" name="TextBox 25"/>
          <p:cNvSpPr txBox="1">
            <a:spLocks noChangeArrowheads="1"/>
          </p:cNvSpPr>
          <p:nvPr/>
        </p:nvSpPr>
        <p:spPr bwMode="auto">
          <a:xfrm>
            <a:off x="838200" y="3216275"/>
            <a:ext cx="2286000" cy="461963"/>
          </a:xfrm>
          <a:prstGeom prst="rect">
            <a:avLst/>
          </a:prstGeom>
          <a:noFill/>
          <a:ln w="9525">
            <a:noFill/>
            <a:miter lim="800000"/>
            <a:headEnd/>
            <a:tailEnd/>
          </a:ln>
        </p:spPr>
        <p:txBody>
          <a:bodyPr>
            <a:spAutoFit/>
          </a:bodyPr>
          <a:lstStyle/>
          <a:p>
            <a:pPr algn="ctr" eaLnBrk="1" hangingPunct="1"/>
            <a:r>
              <a:rPr lang="en-US" altLang="en-US">
                <a:latin typeface="Arial" charset="0"/>
                <a:cs typeface="Arial" charset="0"/>
              </a:rPr>
              <a:t>Judaism</a:t>
            </a:r>
          </a:p>
        </p:txBody>
      </p:sp>
      <p:sp>
        <p:nvSpPr>
          <p:cNvPr id="33806" name="TextBox 34"/>
          <p:cNvSpPr txBox="1">
            <a:spLocks noChangeArrowheads="1"/>
          </p:cNvSpPr>
          <p:nvPr/>
        </p:nvSpPr>
        <p:spPr bwMode="auto">
          <a:xfrm>
            <a:off x="5753100" y="3217863"/>
            <a:ext cx="2286000" cy="461962"/>
          </a:xfrm>
          <a:prstGeom prst="rect">
            <a:avLst/>
          </a:prstGeom>
          <a:noFill/>
          <a:ln w="9525">
            <a:noFill/>
            <a:miter lim="800000"/>
            <a:headEnd/>
            <a:tailEnd/>
          </a:ln>
        </p:spPr>
        <p:txBody>
          <a:bodyPr>
            <a:spAutoFit/>
          </a:bodyPr>
          <a:lstStyle/>
          <a:p>
            <a:pPr algn="ctr" eaLnBrk="1" hangingPunct="1"/>
            <a:r>
              <a:rPr lang="en-US" altLang="en-US">
                <a:latin typeface="Arial" charset="0"/>
                <a:cs typeface="Arial" charset="0"/>
              </a:rPr>
              <a:t>Church</a:t>
            </a:r>
          </a:p>
        </p:txBody>
      </p:sp>
      <p:sp>
        <p:nvSpPr>
          <p:cNvPr id="33807" name="TextBox 26"/>
          <p:cNvSpPr txBox="1">
            <a:spLocks noChangeArrowheads="1"/>
          </p:cNvSpPr>
          <p:nvPr/>
        </p:nvSpPr>
        <p:spPr bwMode="auto">
          <a:xfrm>
            <a:off x="1898650" y="228600"/>
            <a:ext cx="5462588" cy="584200"/>
          </a:xfrm>
          <a:prstGeom prst="rect">
            <a:avLst/>
          </a:prstGeom>
          <a:noFill/>
          <a:ln w="9525">
            <a:noFill/>
            <a:miter lim="800000"/>
            <a:headEnd/>
            <a:tailEnd/>
          </a:ln>
        </p:spPr>
        <p:txBody>
          <a:bodyPr>
            <a:spAutoFit/>
          </a:bodyPr>
          <a:lstStyle/>
          <a:p>
            <a:pPr algn="ctr" eaLnBrk="1" hangingPunct="1"/>
            <a:r>
              <a:rPr lang="en-US" altLang="en-US" sz="3200" u="sng">
                <a:latin typeface="Arial" charset="0"/>
                <a:cs typeface="Arial" charset="0"/>
              </a:rPr>
              <a:t>Transition Time Line</a:t>
            </a:r>
          </a:p>
        </p:txBody>
      </p:sp>
      <p:cxnSp>
        <p:nvCxnSpPr>
          <p:cNvPr id="29" name="Straight Arrow Connector 28"/>
          <p:cNvCxnSpPr/>
          <p:nvPr/>
        </p:nvCxnSpPr>
        <p:spPr>
          <a:xfrm flipH="1">
            <a:off x="762000" y="1985963"/>
            <a:ext cx="762000" cy="1219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809" name="TextBox 29"/>
          <p:cNvSpPr txBox="1">
            <a:spLocks noChangeArrowheads="1"/>
          </p:cNvSpPr>
          <p:nvPr/>
        </p:nvSpPr>
        <p:spPr bwMode="auto">
          <a:xfrm rot="-3543174">
            <a:off x="514351" y="2179637"/>
            <a:ext cx="1071562" cy="461963"/>
          </a:xfrm>
          <a:prstGeom prst="rect">
            <a:avLst/>
          </a:prstGeom>
          <a:noFill/>
          <a:ln w="9525">
            <a:noFill/>
            <a:miter lim="800000"/>
            <a:headEnd/>
            <a:tailEnd/>
          </a:ln>
        </p:spPr>
        <p:txBody>
          <a:bodyPr>
            <a:spAutoFit/>
          </a:bodyPr>
          <a:lstStyle/>
          <a:p>
            <a:pPr eaLnBrk="1" hangingPunct="1"/>
            <a:r>
              <a:rPr lang="en-US" altLang="en-US">
                <a:latin typeface="Arial" charset="0"/>
                <a:cs typeface="Arial" charset="0"/>
              </a:rPr>
              <a:t>Birth</a:t>
            </a:r>
          </a:p>
        </p:txBody>
      </p:sp>
      <p:pic>
        <p:nvPicPr>
          <p:cNvPr id="33810" name="Picture 11"/>
          <p:cNvPicPr>
            <a:picLocks noChangeAspect="1" noChangeArrowheads="1"/>
          </p:cNvPicPr>
          <p:nvPr/>
        </p:nvPicPr>
        <p:blipFill>
          <a:blip r:embed="rId6"/>
          <a:srcRect/>
          <a:stretch>
            <a:fillRect/>
          </a:stretch>
        </p:blipFill>
        <p:spPr bwMode="auto">
          <a:xfrm>
            <a:off x="1616075" y="1912938"/>
            <a:ext cx="914400" cy="1365250"/>
          </a:xfrm>
          <a:prstGeom prst="rect">
            <a:avLst/>
          </a:prstGeom>
          <a:noFill/>
          <a:ln w="9525">
            <a:noFill/>
            <a:miter lim="800000"/>
            <a:headEnd/>
            <a:tailEnd/>
          </a:ln>
          <a:effectLst/>
        </p:spPr>
      </p:pic>
      <p:sp>
        <p:nvSpPr>
          <p:cNvPr id="33811" name="TextBox 42"/>
          <p:cNvSpPr txBox="1">
            <a:spLocks noChangeArrowheads="1"/>
          </p:cNvSpPr>
          <p:nvPr/>
        </p:nvSpPr>
        <p:spPr bwMode="auto">
          <a:xfrm rot="-3543174">
            <a:off x="1276350" y="1454150"/>
            <a:ext cx="2476500" cy="831850"/>
          </a:xfrm>
          <a:prstGeom prst="rect">
            <a:avLst/>
          </a:prstGeom>
          <a:noFill/>
          <a:ln w="9525">
            <a:noFill/>
            <a:miter lim="800000"/>
            <a:headEnd/>
            <a:tailEnd/>
          </a:ln>
        </p:spPr>
        <p:txBody>
          <a:bodyPr>
            <a:spAutoFit/>
          </a:bodyPr>
          <a:lstStyle/>
          <a:p>
            <a:pPr eaLnBrk="1" hangingPunct="1"/>
            <a:r>
              <a:rPr lang="en-US" altLang="en-US">
                <a:latin typeface="Arial" charset="0"/>
                <a:cs typeface="Arial" charset="0"/>
              </a:rPr>
              <a:t>25 Prophecies fulfilled</a:t>
            </a:r>
          </a:p>
        </p:txBody>
      </p:sp>
      <p:pic>
        <p:nvPicPr>
          <p:cNvPr id="33812" name="Picture 13"/>
          <p:cNvPicPr>
            <a:picLocks noChangeAspect="1" noChangeArrowheads="1"/>
          </p:cNvPicPr>
          <p:nvPr/>
        </p:nvPicPr>
        <p:blipFill>
          <a:blip r:embed="rId6"/>
          <a:srcRect/>
          <a:stretch>
            <a:fillRect/>
          </a:stretch>
        </p:blipFill>
        <p:spPr bwMode="auto">
          <a:xfrm>
            <a:off x="3103563" y="1985963"/>
            <a:ext cx="914400" cy="1365250"/>
          </a:xfrm>
          <a:prstGeom prst="rect">
            <a:avLst/>
          </a:prstGeom>
          <a:noFill/>
          <a:ln w="9525">
            <a:noFill/>
            <a:miter lim="800000"/>
            <a:headEnd/>
            <a:tailEnd/>
          </a:ln>
          <a:effectLst/>
        </p:spPr>
      </p:pic>
      <p:sp>
        <p:nvSpPr>
          <p:cNvPr id="33813" name="TextBox 44"/>
          <p:cNvSpPr txBox="1">
            <a:spLocks noChangeArrowheads="1"/>
          </p:cNvSpPr>
          <p:nvPr/>
        </p:nvSpPr>
        <p:spPr bwMode="auto">
          <a:xfrm>
            <a:off x="3335338" y="3221038"/>
            <a:ext cx="2286000" cy="461962"/>
          </a:xfrm>
          <a:prstGeom prst="rect">
            <a:avLst/>
          </a:prstGeom>
          <a:noFill/>
          <a:ln w="9525">
            <a:noFill/>
            <a:miter lim="800000"/>
            <a:headEnd/>
            <a:tailEnd/>
          </a:ln>
        </p:spPr>
        <p:txBody>
          <a:bodyPr>
            <a:spAutoFit/>
          </a:bodyPr>
          <a:lstStyle/>
          <a:p>
            <a:pPr algn="ctr" eaLnBrk="1" hangingPunct="1"/>
            <a:r>
              <a:rPr lang="en-US" altLang="en-US">
                <a:latin typeface="Arial" charset="0"/>
                <a:cs typeface="Arial" charset="0"/>
              </a:rPr>
              <a:t>Transition</a:t>
            </a:r>
          </a:p>
        </p:txBody>
      </p:sp>
      <p:sp>
        <p:nvSpPr>
          <p:cNvPr id="33814" name="TextBox 45"/>
          <p:cNvSpPr txBox="1">
            <a:spLocks noChangeArrowheads="1"/>
          </p:cNvSpPr>
          <p:nvPr/>
        </p:nvSpPr>
        <p:spPr bwMode="auto">
          <a:xfrm rot="-3543174">
            <a:off x="2981325" y="1843088"/>
            <a:ext cx="1631950" cy="831850"/>
          </a:xfrm>
          <a:prstGeom prst="rect">
            <a:avLst/>
          </a:prstGeom>
          <a:noFill/>
          <a:ln w="9525">
            <a:noFill/>
            <a:miter lim="800000"/>
            <a:headEnd/>
            <a:tailEnd/>
          </a:ln>
        </p:spPr>
        <p:txBody>
          <a:bodyPr>
            <a:spAutoFit/>
          </a:bodyPr>
          <a:lstStyle/>
          <a:p>
            <a:pPr eaLnBrk="1" hangingPunct="1"/>
            <a:r>
              <a:rPr lang="en-US" altLang="en-US">
                <a:latin typeface="Arial" charset="0"/>
                <a:cs typeface="Arial" charset="0"/>
              </a:rPr>
              <a:t>Triumphal entry</a:t>
            </a:r>
          </a:p>
        </p:txBody>
      </p:sp>
      <p:sp>
        <p:nvSpPr>
          <p:cNvPr id="33815" name="TextBox 1"/>
          <p:cNvSpPr txBox="1">
            <a:spLocks noChangeArrowheads="1"/>
          </p:cNvSpPr>
          <p:nvPr/>
        </p:nvSpPr>
        <p:spPr bwMode="auto">
          <a:xfrm>
            <a:off x="2089150" y="6030913"/>
            <a:ext cx="2341563" cy="460375"/>
          </a:xfrm>
          <a:prstGeom prst="rect">
            <a:avLst/>
          </a:prstGeom>
          <a:noFill/>
          <a:ln w="9525">
            <a:noFill/>
            <a:miter lim="800000"/>
            <a:headEnd/>
            <a:tailEnd/>
          </a:ln>
        </p:spPr>
        <p:txBody>
          <a:bodyPr>
            <a:spAutoFit/>
          </a:bodyPr>
          <a:lstStyle/>
          <a:p>
            <a:pPr algn="ctr" eaLnBrk="1" hangingPunct="1"/>
            <a:r>
              <a:rPr lang="en-US" altLang="en-US">
                <a:latin typeface="Arial" charset="0"/>
                <a:cs typeface="Arial" charset="0"/>
              </a:rPr>
              <a:t>173,880</a:t>
            </a:r>
            <a:r>
              <a:rPr lang="en-US" altLang="en-US" baseline="30000">
                <a:latin typeface="Arial" charset="0"/>
                <a:cs typeface="Arial" charset="0"/>
              </a:rPr>
              <a:t>th</a:t>
            </a:r>
            <a:r>
              <a:rPr lang="en-US" altLang="en-US">
                <a:latin typeface="Arial" charset="0"/>
                <a:cs typeface="Arial" charset="0"/>
              </a:rPr>
              <a:t> day</a:t>
            </a:r>
          </a:p>
        </p:txBody>
      </p:sp>
      <p:cxnSp>
        <p:nvCxnSpPr>
          <p:cNvPr id="6" name="Straight Arrow Connector 5"/>
          <p:cNvCxnSpPr/>
          <p:nvPr/>
        </p:nvCxnSpPr>
        <p:spPr>
          <a:xfrm flipV="1">
            <a:off x="3241675" y="5497513"/>
            <a:ext cx="0" cy="533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04800" y="228600"/>
            <a:ext cx="8458200" cy="4832350"/>
          </a:xfrm>
          <a:prstGeom prst="rect">
            <a:avLst/>
          </a:prstGeom>
          <a:noFill/>
          <a:ln w="9525">
            <a:noFill/>
            <a:miter lim="800000"/>
            <a:headEnd/>
            <a:tailEnd/>
          </a:ln>
          <a:effectLst/>
        </p:spPr>
        <p:txBody>
          <a:bodyPr>
            <a:spAutoFit/>
          </a:bodyPr>
          <a:lstStyle/>
          <a:p>
            <a:pPr eaLnBrk="1" hangingPunct="1">
              <a:spcBef>
                <a:spcPct val="50000"/>
              </a:spcBef>
            </a:pPr>
            <a:r>
              <a:rPr lang="en-US" altLang="en-US" sz="4400">
                <a:solidFill>
                  <a:schemeClr val="bg1"/>
                </a:solidFill>
                <a:latin typeface="Arial" charset="0"/>
              </a:rPr>
              <a:t>Acts 10:43</a:t>
            </a:r>
          </a:p>
          <a:p>
            <a:pPr eaLnBrk="1" hangingPunct="1">
              <a:spcBef>
                <a:spcPct val="50000"/>
              </a:spcBef>
            </a:pPr>
            <a:r>
              <a:rPr lang="en-US" altLang="en-US" sz="4400">
                <a:solidFill>
                  <a:schemeClr val="bg1"/>
                </a:solidFill>
                <a:latin typeface="Arial" charset="0"/>
              </a:rPr>
              <a:t>"Of Him all the prophets bear witness that through His name everyone who believes in Him receives forgiveness of sins." </a:t>
            </a:r>
          </a:p>
          <a:p>
            <a:pPr eaLnBrk="1" hangingPunct="1">
              <a:spcBef>
                <a:spcPct val="50000"/>
              </a:spcBef>
            </a:pPr>
            <a:r>
              <a:rPr lang="en-US" altLang="en-US" sz="4400">
                <a:solidFill>
                  <a:schemeClr val="bg1"/>
                </a:solidFill>
                <a:latin typeface="Arial" charset="0"/>
              </a:rPr>
              <a:t>NASU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ssolve">
                                      <p:cBhvr>
                                        <p:cTn id="7" dur="500"/>
                                        <p:tgtEl>
                                          <p:spTgt spid="6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04800" y="228600"/>
            <a:ext cx="8458200" cy="5632450"/>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rPr>
              <a:t>Gal 1:3-4</a:t>
            </a:r>
          </a:p>
          <a:p>
            <a:pPr eaLnBrk="1" hangingPunct="1">
              <a:spcBef>
                <a:spcPct val="50000"/>
              </a:spcBef>
            </a:pPr>
            <a:r>
              <a:rPr lang="en-US" altLang="en-US" sz="4000">
                <a:solidFill>
                  <a:schemeClr val="bg1"/>
                </a:solidFill>
                <a:latin typeface="Arial" charset="0"/>
              </a:rPr>
              <a:t>Grace to you and peace from God our Father and the Lord Jesus Christ, 4 who gave Himself for our sins so that He might rescue us from this present evil age, according to the will of our God and Father,</a:t>
            </a:r>
          </a:p>
          <a:p>
            <a:pPr eaLnBrk="1" hangingPunct="1">
              <a:spcBef>
                <a:spcPct val="50000"/>
              </a:spcBef>
            </a:pPr>
            <a:r>
              <a:rPr lang="en-US" altLang="en-US" sz="4000">
                <a:solidFill>
                  <a:schemeClr val="bg1"/>
                </a:solidFill>
                <a:latin typeface="Arial" charset="0"/>
              </a:rPr>
              <a:t>NASU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ssolve">
                                      <p:cBhvr>
                                        <p:cTn id="7" dur="500"/>
                                        <p:tgtEl>
                                          <p:spTgt spid="6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04800" y="228600"/>
            <a:ext cx="8458200" cy="5632450"/>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rPr>
              <a:t>Rev 1:5</a:t>
            </a:r>
          </a:p>
          <a:p>
            <a:pPr eaLnBrk="1" hangingPunct="1">
              <a:spcBef>
                <a:spcPct val="50000"/>
              </a:spcBef>
            </a:pPr>
            <a:r>
              <a:rPr lang="en-US" altLang="en-US" sz="4000">
                <a:solidFill>
                  <a:schemeClr val="bg1"/>
                </a:solidFill>
                <a:latin typeface="Arial" charset="0"/>
              </a:rPr>
              <a:t>….and from Jesus Christ, the faithful witness, the firstborn of the dead, and the ruler of the kings of the earth. To Him who loves us and released us from our sins by His blood </a:t>
            </a:r>
          </a:p>
          <a:p>
            <a:pPr eaLnBrk="1" hangingPunct="1">
              <a:spcBef>
                <a:spcPct val="50000"/>
              </a:spcBef>
            </a:pPr>
            <a:r>
              <a:rPr lang="en-US" altLang="en-US" sz="4000">
                <a:solidFill>
                  <a:schemeClr val="bg1"/>
                </a:solidFill>
                <a:latin typeface="Arial" charset="0"/>
              </a:rPr>
              <a:t>NASU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ssolve">
                                      <p:cBhvr>
                                        <p:cTn id="7" dur="500"/>
                                        <p:tgtEl>
                                          <p:spTgt spid="6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685800" y="457200"/>
            <a:ext cx="7696200" cy="6188075"/>
          </a:xfrm>
          <a:prstGeom prst="rect">
            <a:avLst/>
          </a:prstGeom>
          <a:noFill/>
          <a:ln w="9525">
            <a:noFill/>
            <a:miter lim="800000"/>
            <a:headEnd/>
            <a:tailEnd/>
          </a:ln>
          <a:effectLst/>
        </p:spPr>
        <p:txBody>
          <a:bodyPr>
            <a:spAutoFit/>
          </a:bodyPr>
          <a:lstStyle/>
          <a:p>
            <a:pPr eaLnBrk="1" hangingPunct="1">
              <a:spcBef>
                <a:spcPct val="50000"/>
              </a:spcBef>
            </a:pPr>
            <a:r>
              <a:rPr lang="en-US" altLang="en-US" sz="4000">
                <a:solidFill>
                  <a:schemeClr val="bg1"/>
                </a:solidFill>
                <a:latin typeface="Arial" charset="0"/>
                <a:cs typeface="Arial" charset="0"/>
              </a:rPr>
              <a:t>Eph 1:13</a:t>
            </a:r>
            <a:endParaRPr lang="en-US" altLang="en-US" sz="4000">
              <a:solidFill>
                <a:schemeClr val="bg1"/>
              </a:solidFill>
            </a:endParaRPr>
          </a:p>
          <a:p>
            <a:pPr eaLnBrk="1" hangingPunct="1">
              <a:spcBef>
                <a:spcPct val="50000"/>
              </a:spcBef>
            </a:pPr>
            <a:r>
              <a:rPr lang="en-US" altLang="en-US" sz="4000">
                <a:solidFill>
                  <a:schemeClr val="bg1"/>
                </a:solidFill>
                <a:latin typeface="Arial" charset="0"/>
                <a:cs typeface="Arial" charset="0"/>
              </a:rPr>
              <a:t>13 In Him, you also, </a:t>
            </a:r>
            <a:r>
              <a:rPr lang="en-US" altLang="en-US" sz="4000" b="1" u="sng">
                <a:solidFill>
                  <a:schemeClr val="bg1"/>
                </a:solidFill>
                <a:latin typeface="Arial" charset="0"/>
                <a:cs typeface="Arial" charset="0"/>
              </a:rPr>
              <a:t>after listening to the message of truth</a:t>
            </a:r>
            <a:r>
              <a:rPr lang="en-US" altLang="en-US" sz="4000">
                <a:solidFill>
                  <a:schemeClr val="bg1"/>
                </a:solidFill>
                <a:latin typeface="Arial" charset="0"/>
                <a:cs typeface="Arial" charset="0"/>
              </a:rPr>
              <a:t>, the gospel of your salvation </a:t>
            </a:r>
            <a:r>
              <a:rPr lang="en-US" altLang="en-US" sz="4000">
                <a:solidFill>
                  <a:schemeClr val="bg1"/>
                </a:solidFill>
                <a:cs typeface="Arial" charset="0"/>
              </a:rPr>
              <a:t>—</a:t>
            </a:r>
            <a:r>
              <a:rPr lang="en-US" altLang="en-US" sz="4000">
                <a:solidFill>
                  <a:schemeClr val="bg1"/>
                </a:solidFill>
                <a:latin typeface="Arial" charset="0"/>
                <a:cs typeface="Arial" charset="0"/>
              </a:rPr>
              <a:t> </a:t>
            </a:r>
            <a:r>
              <a:rPr lang="en-US" altLang="en-US" sz="4000" b="1" u="sng">
                <a:solidFill>
                  <a:schemeClr val="bg1"/>
                </a:solidFill>
                <a:latin typeface="Arial" charset="0"/>
                <a:cs typeface="Arial" charset="0"/>
              </a:rPr>
              <a:t>having also believed</a:t>
            </a:r>
            <a:r>
              <a:rPr lang="en-US" altLang="en-US" sz="4000">
                <a:solidFill>
                  <a:schemeClr val="bg1"/>
                </a:solidFill>
                <a:latin typeface="Arial" charset="0"/>
                <a:cs typeface="Arial" charset="0"/>
              </a:rPr>
              <a:t>, you were </a:t>
            </a:r>
            <a:r>
              <a:rPr lang="en-US" altLang="en-US" sz="4000" b="1" u="sng">
                <a:solidFill>
                  <a:schemeClr val="bg1"/>
                </a:solidFill>
                <a:latin typeface="Arial" charset="0"/>
                <a:cs typeface="Arial" charset="0"/>
              </a:rPr>
              <a:t>sealed </a:t>
            </a:r>
            <a:r>
              <a:rPr lang="en-US" altLang="en-US" sz="4000">
                <a:solidFill>
                  <a:schemeClr val="bg1"/>
                </a:solidFill>
                <a:latin typeface="Arial" charset="0"/>
                <a:cs typeface="Arial" charset="0"/>
              </a:rPr>
              <a:t>in Him </a:t>
            </a:r>
            <a:r>
              <a:rPr lang="en-US" altLang="en-US" sz="4000" b="1" u="sng">
                <a:solidFill>
                  <a:schemeClr val="bg1"/>
                </a:solidFill>
                <a:latin typeface="Arial" charset="0"/>
                <a:cs typeface="Arial" charset="0"/>
              </a:rPr>
              <a:t>with the Holy Spirit</a:t>
            </a:r>
            <a:r>
              <a:rPr lang="en-US" altLang="en-US" sz="4000">
                <a:solidFill>
                  <a:schemeClr val="bg1"/>
                </a:solidFill>
                <a:latin typeface="Arial" charset="0"/>
                <a:cs typeface="Arial" charset="0"/>
              </a:rPr>
              <a:t> of promise, </a:t>
            </a:r>
            <a:endParaRPr lang="en-US" altLang="en-US" sz="4000">
              <a:solidFill>
                <a:schemeClr val="bg1"/>
              </a:solidFill>
            </a:endParaRPr>
          </a:p>
          <a:p>
            <a:pPr eaLnBrk="1" hangingPunct="1">
              <a:spcBef>
                <a:spcPct val="50000"/>
              </a:spcBef>
            </a:pPr>
            <a:r>
              <a:rPr lang="en-US" altLang="en-US" sz="4000">
                <a:solidFill>
                  <a:schemeClr val="bg1"/>
                </a:solidFill>
                <a:latin typeface="Arial" charset="0"/>
                <a:cs typeface="Arial" charset="0"/>
              </a:rPr>
              <a:t>NASU</a:t>
            </a:r>
            <a:r>
              <a:rPr lang="en-US" altLang="en-US" sz="400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52400" y="304800"/>
            <a:ext cx="8991600" cy="5310188"/>
          </a:xfrm>
          <a:prstGeom prst="rect">
            <a:avLst/>
          </a:prstGeom>
          <a:noFill/>
          <a:ln w="9525">
            <a:noFill/>
            <a:miter lim="800000"/>
            <a:headEnd/>
            <a:tailEnd/>
          </a:ln>
          <a:effectLst/>
        </p:spPr>
        <p:txBody>
          <a:bodyPr>
            <a:spAutoFit/>
          </a:bodyPr>
          <a:lstStyle/>
          <a:p>
            <a:pPr eaLnBrk="1" hangingPunct="1">
              <a:spcBef>
                <a:spcPct val="50000"/>
              </a:spcBef>
              <a:buFontTx/>
              <a:buChar char="•"/>
            </a:pPr>
            <a:r>
              <a:rPr lang="en-US" altLang="en-US" sz="3600" b="1">
                <a:solidFill>
                  <a:schemeClr val="bg1"/>
                </a:solidFill>
                <a:latin typeface="Arial" charset="0"/>
                <a:cs typeface="Arial" charset="0"/>
              </a:rPr>
              <a:t>Faith</a:t>
            </a:r>
          </a:p>
          <a:p>
            <a:pPr eaLnBrk="1" hangingPunct="1">
              <a:spcBef>
                <a:spcPct val="50000"/>
              </a:spcBef>
              <a:buFontTx/>
              <a:buChar char="•"/>
            </a:pPr>
            <a:r>
              <a:rPr lang="en-US" altLang="en-US" sz="3600" b="1">
                <a:solidFill>
                  <a:schemeClr val="bg1"/>
                </a:solidFill>
                <a:latin typeface="Arial" charset="0"/>
                <a:cs typeface="Arial" charset="0"/>
              </a:rPr>
              <a:t>Love </a:t>
            </a:r>
          </a:p>
          <a:p>
            <a:pPr eaLnBrk="1" hangingPunct="1">
              <a:spcBef>
                <a:spcPct val="50000"/>
              </a:spcBef>
              <a:buFontTx/>
              <a:buChar char="•"/>
            </a:pPr>
            <a:r>
              <a:rPr lang="en-US" altLang="en-US" sz="3600" b="1">
                <a:solidFill>
                  <a:schemeClr val="bg1"/>
                </a:solidFill>
                <a:latin typeface="Arial" charset="0"/>
                <a:cs typeface="Arial" charset="0"/>
              </a:rPr>
              <a:t>Hope</a:t>
            </a:r>
          </a:p>
          <a:p>
            <a:pPr eaLnBrk="1" hangingPunct="1">
              <a:spcBef>
                <a:spcPct val="50000"/>
              </a:spcBef>
              <a:buFontTx/>
              <a:buChar char="•"/>
            </a:pPr>
            <a:r>
              <a:rPr lang="en-US" altLang="en-US" sz="3600" b="1">
                <a:solidFill>
                  <a:schemeClr val="bg1"/>
                </a:solidFill>
                <a:latin typeface="Arial" charset="0"/>
                <a:cs typeface="Arial" charset="0"/>
              </a:rPr>
              <a:t>Belief (Genuine belief in the Gospel)</a:t>
            </a:r>
          </a:p>
          <a:p>
            <a:pPr eaLnBrk="1" hangingPunct="1">
              <a:spcBef>
                <a:spcPct val="50000"/>
              </a:spcBef>
              <a:buFontTx/>
              <a:buChar char="•"/>
            </a:pPr>
            <a:r>
              <a:rPr lang="en-US" altLang="en-US" sz="3600" b="1">
                <a:solidFill>
                  <a:schemeClr val="bg1"/>
                </a:solidFill>
                <a:latin typeface="Arial" charset="0"/>
                <a:cs typeface="Arial" charset="0"/>
              </a:rPr>
              <a:t>Receiving the Holy Spirit</a:t>
            </a:r>
          </a:p>
          <a:p>
            <a:pPr eaLnBrk="1" hangingPunct="1">
              <a:spcBef>
                <a:spcPct val="50000"/>
              </a:spcBef>
              <a:buFontTx/>
              <a:buChar char="•"/>
            </a:pPr>
            <a:r>
              <a:rPr lang="en-US" altLang="en-US" sz="3600" b="1">
                <a:solidFill>
                  <a:schemeClr val="bg1"/>
                </a:solidFill>
                <a:latin typeface="Arial" charset="0"/>
              </a:rPr>
              <a:t>Keep your focus on the return of Jesus Christ</a:t>
            </a:r>
            <a:r>
              <a:rPr lang="en-US" altLang="en-US" sz="3600" b="1">
                <a:solidFill>
                  <a:schemeClr val="bg1"/>
                </a:solidFill>
                <a:latin typeface="Arial" charset="0"/>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152400" y="228600"/>
            <a:ext cx="8534400" cy="674052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chemeClr val="bg1"/>
                </a:solidFill>
                <a:latin typeface="Arial" charset="0"/>
                <a:cs typeface="Arial" charset="0"/>
              </a:rPr>
              <a:t>Col 1:9-11</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cs typeface="Arial" charset="0"/>
              </a:rPr>
              <a:t>For this reason also, since the day we heard of it, we have not ceased to pray for you and to ask that you may </a:t>
            </a:r>
            <a:r>
              <a:rPr lang="en-US" altLang="en-US" sz="3200" b="1" u="sng">
                <a:solidFill>
                  <a:schemeClr val="bg1"/>
                </a:solidFill>
                <a:latin typeface="Arial" charset="0"/>
                <a:cs typeface="Arial" charset="0"/>
              </a:rPr>
              <a:t>be filled with the knowledge of His will in all spiritual wisdom and understanding, 10 so that you will walk in a manner worthy of the Lord</a:t>
            </a:r>
            <a:r>
              <a:rPr lang="en-US" altLang="en-US" sz="3200" b="1">
                <a:solidFill>
                  <a:schemeClr val="bg1"/>
                </a:solidFill>
                <a:latin typeface="Arial" charset="0"/>
                <a:cs typeface="Arial" charset="0"/>
              </a:rPr>
              <a:t>, to please Him in all respects, bearing fruit in every good work and increasing in the knowledge of God; </a:t>
            </a:r>
            <a:endParaRPr lang="en-US" altLang="en-US" sz="3200" b="1">
              <a:solidFill>
                <a:schemeClr val="bg1"/>
              </a:solidFill>
              <a:latin typeface="Arial" charset="0"/>
            </a:endParaRPr>
          </a:p>
          <a:p>
            <a:pPr eaLnBrk="1" hangingPunct="1">
              <a:spcBef>
                <a:spcPct val="50000"/>
              </a:spcBef>
            </a:pPr>
            <a:r>
              <a:rPr lang="en-US" altLang="en-US" sz="3200" b="1">
                <a:solidFill>
                  <a:schemeClr val="bg1"/>
                </a:solidFill>
                <a:latin typeface="Arial" charset="0"/>
              </a:rPr>
              <a:t>NASU </a:t>
            </a:r>
          </a:p>
          <a:p>
            <a:pPr eaLnBrk="1" hangingPunct="1">
              <a:spcBef>
                <a:spcPct val="50000"/>
              </a:spcBef>
            </a:pPr>
            <a:r>
              <a:rPr lang="en-US" altLang="en-US" sz="3200" b="1" u="sng">
                <a:solidFill>
                  <a:schemeClr val="bg1"/>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4626"/>
                                        </p:tgtEl>
                                        <p:attrNameLst>
                                          <p:attrName>style.visibility</p:attrName>
                                        </p:attrNameLst>
                                      </p:cBhvr>
                                      <p:to>
                                        <p:strVal val="visible"/>
                                      </p:to>
                                    </p:set>
                                    <p:animEffect transition="in" filter="dissolve">
                                      <p:cBhvr>
                                        <p:cTn id="7" dur="500"/>
                                        <p:tgtEl>
                                          <p:spTgt spid="154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6"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3433</TotalTime>
  <Words>1577</Words>
  <Application>Microsoft Office PowerPoint</Application>
  <PresentationFormat>On-screen Show (4:3)</PresentationFormat>
  <Paragraphs>153</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Gene Dahler</dc:creator>
  <cp:lastModifiedBy>Sonya Winder</cp:lastModifiedBy>
  <cp:revision>55</cp:revision>
  <dcterms:created xsi:type="dcterms:W3CDTF">2012-01-11T05:14:14Z</dcterms:created>
  <dcterms:modified xsi:type="dcterms:W3CDTF">2021-05-21T05:08:31Z</dcterms:modified>
</cp:coreProperties>
</file>