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75" r:id="rId2"/>
    <p:sldId id="577" r:id="rId3"/>
    <p:sldId id="576" r:id="rId4"/>
    <p:sldId id="595" r:id="rId5"/>
    <p:sldId id="578" r:id="rId6"/>
    <p:sldId id="579" r:id="rId7"/>
    <p:sldId id="580" r:id="rId8"/>
    <p:sldId id="587" r:id="rId9"/>
    <p:sldId id="581" r:id="rId10"/>
    <p:sldId id="588" r:id="rId11"/>
    <p:sldId id="582" r:id="rId12"/>
    <p:sldId id="583" r:id="rId13"/>
    <p:sldId id="589" r:id="rId14"/>
    <p:sldId id="584" r:id="rId15"/>
    <p:sldId id="590" r:id="rId16"/>
    <p:sldId id="596" r:id="rId17"/>
    <p:sldId id="591" r:id="rId18"/>
    <p:sldId id="593" r:id="rId19"/>
    <p:sldId id="592" r:id="rId20"/>
    <p:sldId id="5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DEF2"/>
    <a:srgbClr val="E4F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46" autoAdjust="0"/>
  </p:normalViewPr>
  <p:slideViewPr>
    <p:cSldViewPr>
      <p:cViewPr varScale="1">
        <p:scale>
          <a:sx n="72" d="100"/>
          <a:sy n="72" d="100"/>
        </p:scale>
        <p:origin x="135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F3B96-303B-4923-A6F6-FBED056D3F27}" type="datetimeFigureOut">
              <a:rPr lang="en-US" smtClean="0"/>
              <a:t>8/18/2021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00201-3DCE-4EB9-9D4D-67A9729FAB67}" type="slidenum">
              <a:rPr lang="en-US" smtClean="0"/>
              <a:t>‹#›</a:t>
            </a:fld>
            <a:endParaRPr lang="en-US"/>
          </a:p>
        </p:txBody>
      </p:sp>
    </p:spTree>
    <p:extLst>
      <p:ext uri="{BB962C8B-B14F-4D97-AF65-F5344CB8AC3E}">
        <p14:creationId xmlns:p14="http://schemas.microsoft.com/office/powerpoint/2010/main" val="136025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2320A6-C5AD-4A66-BA96-12A698A26211}"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25971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320A6-C5AD-4A66-BA96-12A698A26211}"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122391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320A6-C5AD-4A66-BA96-12A698A26211}"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262602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320A6-C5AD-4A66-BA96-12A698A26211}"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277723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2320A6-C5AD-4A66-BA96-12A698A26211}"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122796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2320A6-C5AD-4A66-BA96-12A698A26211}"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35422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2320A6-C5AD-4A66-BA96-12A698A26211}" type="datetimeFigureOut">
              <a:rPr lang="en-US" smtClean="0"/>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88975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2320A6-C5AD-4A66-BA96-12A698A26211}" type="datetimeFigureOut">
              <a:rPr lang="en-US" smtClean="0"/>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14145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320A6-C5AD-4A66-BA96-12A698A26211}" type="datetimeFigureOut">
              <a:rPr lang="en-US" smtClean="0"/>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422306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320A6-C5AD-4A66-BA96-12A698A26211}"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87948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320A6-C5AD-4A66-BA96-12A698A26211}"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42431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320A6-C5AD-4A66-BA96-12A698A26211}" type="datetimeFigureOut">
              <a:rPr lang="en-US" smtClean="0"/>
              <a:t>8/18/2021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39F1B-C678-4DC7-8143-D878A43D6C28}" type="slidenum">
              <a:rPr lang="en-US" smtClean="0"/>
              <a:t>‹#›</a:t>
            </a:fld>
            <a:endParaRPr lang="en-US"/>
          </a:p>
        </p:txBody>
      </p:sp>
    </p:spTree>
    <p:extLst>
      <p:ext uri="{BB962C8B-B14F-4D97-AF65-F5344CB8AC3E}">
        <p14:creationId xmlns:p14="http://schemas.microsoft.com/office/powerpoint/2010/main" val="68236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watch.org/" TargetMode="External"/><Relationship Id="rId2" Type="http://schemas.openxmlformats.org/officeDocument/2006/relationships/hyperlink" Target="http://www.raptureready.com/rapnews_db.php" TargetMode="External"/><Relationship Id="rId1" Type="http://schemas.openxmlformats.org/officeDocument/2006/relationships/slideLayout" Target="../slideLayouts/slideLayout7.xml"/><Relationship Id="rId6" Type="http://schemas.openxmlformats.org/officeDocument/2006/relationships/hyperlink" Target="https://olivetreeviews.org/" TargetMode="External"/><Relationship Id="rId5" Type="http://schemas.openxmlformats.org/officeDocument/2006/relationships/hyperlink" Target="https://www.debka.com/" TargetMode="External"/><Relationship Id="rId4" Type="http://schemas.openxmlformats.org/officeDocument/2006/relationships/hyperlink" Target="http://www.hischannel.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livescience.com/41955-north-pole.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2286000"/>
            <a:ext cx="8839200" cy="4419600"/>
          </a:xfrm>
          <a:prstGeom prst="rect">
            <a:avLst/>
          </a:prstGeom>
        </p:spPr>
      </p:pic>
      <p:sp>
        <p:nvSpPr>
          <p:cNvPr id="3" name="Rectangle 2"/>
          <p:cNvSpPr/>
          <p:nvPr/>
        </p:nvSpPr>
        <p:spPr>
          <a:xfrm>
            <a:off x="381000" y="228600"/>
            <a:ext cx="8458200" cy="1938992"/>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rPr>
              <a:t>‘We didn’t expect a monster like this’: Dixie Fire grows to single largest in Calif. history </a:t>
            </a:r>
          </a:p>
        </p:txBody>
      </p:sp>
    </p:spTree>
    <p:extLst>
      <p:ext uri="{BB962C8B-B14F-4D97-AF65-F5344CB8AC3E}">
        <p14:creationId xmlns:p14="http://schemas.microsoft.com/office/powerpoint/2010/main" val="1960144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290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1752600" y="685800"/>
            <a:ext cx="5664200" cy="5715000"/>
          </a:xfrm>
          <a:prstGeom prst="rect">
            <a:avLst/>
          </a:prstGeom>
        </p:spPr>
      </p:pic>
    </p:spTree>
    <p:extLst>
      <p:ext uri="{BB962C8B-B14F-4D97-AF65-F5344CB8AC3E}">
        <p14:creationId xmlns:p14="http://schemas.microsoft.com/office/powerpoint/2010/main" val="2493494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6553200"/>
          </a:xfrm>
          <a:prstGeom prst="rect">
            <a:avLst/>
          </a:prstGeom>
        </p:spPr>
      </p:pic>
    </p:spTree>
    <p:extLst>
      <p:ext uri="{BB962C8B-B14F-4D97-AF65-F5344CB8AC3E}">
        <p14:creationId xmlns:p14="http://schemas.microsoft.com/office/powerpoint/2010/main" val="355751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98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30348"/>
            <a:ext cx="7289175" cy="1380506"/>
          </a:xfrm>
          <a:prstGeom prst="rect">
            <a:avLst/>
          </a:prstGeom>
        </p:spPr>
        <p:txBody>
          <a:bodyPr wrap="none">
            <a:spAutoFit/>
          </a:bodyPr>
          <a:lstStyle/>
          <a:p>
            <a:pPr>
              <a:lnSpc>
                <a:spcPct val="107000"/>
              </a:lnSpc>
              <a:spcAft>
                <a:spcPts val="800"/>
              </a:spcAft>
            </a:pPr>
            <a:r>
              <a:rPr lang="en-US" sz="3600" b="1" dirty="0">
                <a:latin typeface="Arial" panose="020B0604020202020204" pitchFamily="34" charset="0"/>
                <a:ea typeface="Times New Roman" panose="02020603050405020304" pitchFamily="18" charset="0"/>
                <a:cs typeface="Times New Roman" panose="02020603050405020304" pitchFamily="18" charset="0"/>
              </a:rPr>
              <a:t>2021 – What are the major news </a:t>
            </a:r>
          </a:p>
          <a:p>
            <a:pPr>
              <a:lnSpc>
                <a:spcPct val="107000"/>
              </a:lnSpc>
              <a:spcAft>
                <a:spcPts val="800"/>
              </a:spcAft>
            </a:pPr>
            <a:r>
              <a:rPr lang="en-US" sz="3600" b="1" dirty="0">
                <a:latin typeface="Arial" panose="020B0604020202020204" pitchFamily="34" charset="0"/>
                <a:ea typeface="Times New Roman" panose="02020603050405020304" pitchFamily="18" charset="0"/>
                <a:cs typeface="Times New Roman" panose="02020603050405020304" pitchFamily="18" charset="0"/>
              </a:rPr>
              <a:t>media issues in the world?</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82921" y="1780630"/>
            <a:ext cx="2112818" cy="655244"/>
          </a:xfrm>
          <a:prstGeom prst="rect">
            <a:avLst/>
          </a:prstGeom>
        </p:spPr>
        <p:txBody>
          <a:bodyPr wrap="square">
            <a:spAutoFit/>
          </a:bodyPr>
          <a:lstStyle/>
          <a:p>
            <a:pPr>
              <a:lnSpc>
                <a:spcPct val="107000"/>
              </a:lnSpc>
              <a:spcAft>
                <a:spcPts val="800"/>
              </a:spcAft>
            </a:pPr>
            <a:r>
              <a:rPr lang="en-US" sz="3600" dirty="0">
                <a:latin typeface="Arial" panose="020B0604020202020204" pitchFamily="34" charset="0"/>
                <a:ea typeface="Times New Roman" panose="02020603050405020304" pitchFamily="18" charset="0"/>
                <a:cs typeface="Times New Roman" panose="02020603050405020304" pitchFamily="18" charset="0"/>
              </a:rPr>
              <a:t>Covid-19</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95037" y="2622071"/>
            <a:ext cx="2826415" cy="655244"/>
          </a:xfrm>
          <a:prstGeom prst="rect">
            <a:avLst/>
          </a:prstGeom>
        </p:spPr>
        <p:txBody>
          <a:bodyPr wrap="none">
            <a:spAutoFit/>
          </a:bodyPr>
          <a:lstStyle/>
          <a:p>
            <a:pPr>
              <a:lnSpc>
                <a:spcPct val="107000"/>
              </a:lnSpc>
              <a:spcAft>
                <a:spcPts val="800"/>
              </a:spcAft>
            </a:pPr>
            <a:r>
              <a:rPr lang="en-US" sz="3600" dirty="0">
                <a:latin typeface="Arial" panose="020B0604020202020204" pitchFamily="34" charset="0"/>
                <a:ea typeface="Times New Roman" panose="02020603050405020304" pitchFamily="18" charset="0"/>
                <a:cs typeface="Times New Roman" panose="02020603050405020304" pitchFamily="18" charset="0"/>
              </a:rPr>
              <a:t>Lawlessness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770367" y="3502512"/>
            <a:ext cx="1013932" cy="655244"/>
          </a:xfrm>
          <a:prstGeom prst="rect">
            <a:avLst/>
          </a:prstGeom>
        </p:spPr>
        <p:txBody>
          <a:bodyPr wrap="none">
            <a:spAutoFit/>
          </a:bodyPr>
          <a:lstStyle/>
          <a:p>
            <a:pPr>
              <a:lnSpc>
                <a:spcPct val="107000"/>
              </a:lnSpc>
              <a:spcAft>
                <a:spcPts val="800"/>
              </a:spcAft>
            </a:pPr>
            <a:r>
              <a:rPr lang="en-US" sz="3600" dirty="0">
                <a:latin typeface="Arial" panose="020B0604020202020204" pitchFamily="34" charset="0"/>
                <a:ea typeface="Times New Roman" panose="02020603050405020304" pitchFamily="18" charset="0"/>
                <a:cs typeface="Times New Roman" panose="02020603050405020304" pitchFamily="18" charset="0"/>
              </a:rPr>
              <a:t>War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82782" y="4299374"/>
            <a:ext cx="6964279" cy="685124"/>
          </a:xfrm>
          <a:prstGeom prst="rect">
            <a:avLst/>
          </a:prstGeom>
        </p:spPr>
        <p:txBody>
          <a:bodyPr wrap="none">
            <a:spAutoFit/>
          </a:bodyPr>
          <a:lstStyle/>
          <a:p>
            <a:pPr>
              <a:lnSpc>
                <a:spcPct val="107000"/>
              </a:lnSpc>
              <a:spcAft>
                <a:spcPts val="800"/>
              </a:spcAft>
            </a:pPr>
            <a:r>
              <a:rPr lang="en-US" sz="3600" dirty="0">
                <a:latin typeface="Arial" panose="020B0604020202020204" pitchFamily="34" charset="0"/>
                <a:ea typeface="Times New Roman" panose="02020603050405020304" pitchFamily="18" charset="0"/>
                <a:cs typeface="Times New Roman" panose="02020603050405020304" pitchFamily="18" charset="0"/>
              </a:rPr>
              <a:t>Global Warming - Climate control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749585" y="5212627"/>
            <a:ext cx="4356962" cy="655244"/>
          </a:xfrm>
          <a:prstGeom prst="rect">
            <a:avLst/>
          </a:prstGeom>
        </p:spPr>
        <p:txBody>
          <a:bodyPr wrap="none">
            <a:spAutoFit/>
          </a:bodyPr>
          <a:lstStyle/>
          <a:p>
            <a:pPr>
              <a:lnSpc>
                <a:spcPct val="107000"/>
              </a:lnSpc>
              <a:spcAft>
                <a:spcPts val="800"/>
              </a:spcAft>
            </a:pPr>
            <a:r>
              <a:rPr lang="en-US" sz="3600" dirty="0">
                <a:latin typeface="Arial" panose="020B0604020202020204" pitchFamily="34" charset="0"/>
                <a:ea typeface="Times New Roman" panose="02020603050405020304" pitchFamily="18" charset="0"/>
                <a:cs typeface="Times New Roman" panose="02020603050405020304" pitchFamily="18" charset="0"/>
              </a:rPr>
              <a:t>Critical Race Theory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27364" y="6096000"/>
            <a:ext cx="8153400" cy="685124"/>
          </a:xfrm>
          <a:prstGeom prst="rect">
            <a:avLst/>
          </a:prstGeom>
        </p:spPr>
        <p:txBody>
          <a:bodyPr wrap="square">
            <a:spAutoFit/>
          </a:bodyPr>
          <a:lstStyle/>
          <a:p>
            <a:pPr>
              <a:lnSpc>
                <a:spcPct val="107000"/>
              </a:lnSpc>
              <a:spcAft>
                <a:spcPts val="800"/>
              </a:spcAft>
            </a:pPr>
            <a:r>
              <a:rPr lang="en-US" sz="3600" dirty="0">
                <a:latin typeface="Arial" panose="020B0604020202020204" pitchFamily="34" charset="0"/>
                <a:ea typeface="Times New Roman" panose="02020603050405020304" pitchFamily="18" charset="0"/>
                <a:cs typeface="Times New Roman" panose="02020603050405020304" pitchFamily="18" charset="0"/>
              </a:rPr>
              <a:t>UFO – Unidentified Flying Objects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413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15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228600"/>
            <a:ext cx="8839200" cy="6477000"/>
          </a:xfrm>
          <a:prstGeom prst="rect">
            <a:avLst/>
          </a:prstGeom>
        </p:spPr>
      </p:pic>
    </p:spTree>
    <p:extLst>
      <p:ext uri="{BB962C8B-B14F-4D97-AF65-F5344CB8AC3E}">
        <p14:creationId xmlns:p14="http://schemas.microsoft.com/office/powerpoint/2010/main" val="312083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07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5601405"/>
          </a:xfrm>
          <a:prstGeom prst="rect">
            <a:avLst/>
          </a:prstGeom>
        </p:spPr>
        <p:txBody>
          <a:bodyPr wrap="square">
            <a:spAutoFit/>
          </a:bodyPr>
          <a:lstStyle/>
          <a:p>
            <a:pPr>
              <a:lnSpc>
                <a:spcPct val="107000"/>
              </a:lnSpc>
            </a:pPr>
            <a:r>
              <a:rPr lang="en-US" sz="2800" dirty="0">
                <a:latin typeface="Arial" panose="020B0604020202020204" pitchFamily="34" charset="0"/>
                <a:ea typeface="Times New Roman" panose="02020603050405020304" pitchFamily="18" charset="0"/>
                <a:cs typeface="Times New Roman" panose="02020603050405020304" pitchFamily="18" charset="0"/>
              </a:rPr>
              <a:t>Prophetic Perspective News Sources</a:t>
            </a:r>
          </a:p>
          <a:p>
            <a:pPr>
              <a:lnSpc>
                <a:spcPct val="107000"/>
              </a:lnSpc>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Arial" panose="020B0604020202020204" pitchFamily="34" charset="0"/>
                <a:ea typeface="Times New Roman" panose="02020603050405020304" pitchFamily="18" charset="0"/>
                <a:cs typeface="Times New Roman" panose="02020603050405020304" pitchFamily="18" charset="0"/>
              </a:rPr>
              <a:t>Rapture Ready News - </a:t>
            </a:r>
            <a:r>
              <a:rPr lang="en-US" sz="2800" u="sng" dirty="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2"/>
              </a:rPr>
              <a:t>http://www.raptureready.com/rapnews_db.php</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Arial" panose="020B0604020202020204" pitchFamily="34" charset="0"/>
                <a:ea typeface="Times New Roman" panose="02020603050405020304" pitchFamily="18" charset="0"/>
                <a:cs typeface="Times New Roman" panose="02020603050405020304" pitchFamily="18" charset="0"/>
              </a:rPr>
              <a:t>Koenig World Watch Daily - </a:t>
            </a:r>
            <a:r>
              <a:rPr lang="en-US" sz="2800" u="sng" dirty="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3"/>
              </a:rPr>
              <a:t>http://www.watch.org/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Arial" panose="020B0604020202020204" pitchFamily="34" charset="0"/>
                <a:ea typeface="Times New Roman" panose="02020603050405020304" pitchFamily="18" charset="0"/>
                <a:cs typeface="Times New Roman" panose="02020603050405020304" pitchFamily="18" charset="0"/>
              </a:rPr>
              <a:t>His Channel – World News Briefing - </a:t>
            </a:r>
            <a:r>
              <a:rPr lang="en-US" sz="2800" u="sng" dirty="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4"/>
              </a:rPr>
              <a:t>http://www.hischannel.com/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u="sng" dirty="0">
                <a:latin typeface="Arial" panose="020B0604020202020204" pitchFamily="34" charset="0"/>
                <a:ea typeface="Times New Roman" panose="02020603050405020304" pitchFamily="18" charset="0"/>
                <a:cs typeface="Times New Roman" panose="02020603050405020304" pitchFamily="18" charset="0"/>
              </a:rPr>
              <a:t>Israeli Middle East Conflict News - </a:t>
            </a:r>
            <a:r>
              <a:rPr lang="en-US" sz="2800" u="sng" dirty="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5"/>
              </a:rPr>
              <a:t>https://www.debka.com/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dirty="0">
                <a:latin typeface="Arial" panose="020B0604020202020204" pitchFamily="34" charset="0"/>
                <a:ea typeface="Times New Roman" panose="02020603050405020304" pitchFamily="18" charset="0"/>
                <a:cs typeface="Times New Roman" panose="02020603050405020304" pitchFamily="18" charset="0"/>
              </a:rPr>
              <a:t>Olive Tree Views – Jan Markell – News Headlines and Radio Complete Archives - </a:t>
            </a:r>
            <a:r>
              <a:rPr lang="en-US" sz="2800" u="sng" dirty="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6"/>
              </a:rPr>
              <a:t>https://olivetreeviews.org/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9292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70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927"/>
            <a:ext cx="8077200" cy="1446550"/>
          </a:xfrm>
          <a:prstGeom prst="rect">
            <a:avLst/>
          </a:prstGeom>
        </p:spPr>
        <p:txBody>
          <a:bodyPr wrap="square">
            <a:spAutoFit/>
          </a:bodyPr>
          <a:lstStyle/>
          <a:p>
            <a:r>
              <a:rPr lang="en-US" sz="4400" b="1" dirty="0">
                <a:latin typeface="Times New Roman" panose="02020603050405020304" pitchFamily="18" charset="0"/>
                <a:ea typeface="Times New Roman" panose="02020603050405020304" pitchFamily="18" charset="0"/>
              </a:rPr>
              <a:t>Siberian wildfires dwarf all others on Earth combined</a:t>
            </a:r>
          </a:p>
        </p:txBody>
      </p:sp>
      <p:pic>
        <p:nvPicPr>
          <p:cNvPr id="3" name="Picture 2"/>
          <p:cNvPicPr/>
          <p:nvPr/>
        </p:nvPicPr>
        <p:blipFill>
          <a:blip r:embed="rId2"/>
          <a:stretch>
            <a:fillRect/>
          </a:stretch>
        </p:blipFill>
        <p:spPr>
          <a:xfrm>
            <a:off x="990600" y="1453476"/>
            <a:ext cx="7086600" cy="3956723"/>
          </a:xfrm>
          <a:prstGeom prst="rect">
            <a:avLst/>
          </a:prstGeom>
        </p:spPr>
      </p:pic>
      <p:sp>
        <p:nvSpPr>
          <p:cNvPr id="4" name="Rectangle 3"/>
          <p:cNvSpPr/>
          <p:nvPr/>
        </p:nvSpPr>
        <p:spPr>
          <a:xfrm>
            <a:off x="228600" y="5493284"/>
            <a:ext cx="8762999" cy="127778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Smoke from massive wildfires in Russia's Siberia region has reached the geographic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North Pole</a:t>
            </a:r>
            <a:r>
              <a:rPr lang="en-US" dirty="0">
                <a:latin typeface="Calibri" panose="020F0502020204030204" pitchFamily="34" charset="0"/>
                <a:ea typeface="Calibri" panose="020F0502020204030204" pitchFamily="34" charset="0"/>
                <a:cs typeface="Times New Roman" panose="02020603050405020304" pitchFamily="18" charset="0"/>
              </a:rPr>
              <a:t> "for the first time in recorded history," according to NASA — while the forest blazes themselves are bigger than all the other wildfires currently burning in the world combined, one expert said. </a:t>
            </a:r>
          </a:p>
        </p:txBody>
      </p:sp>
    </p:spTree>
    <p:extLst>
      <p:ext uri="{BB962C8B-B14F-4D97-AF65-F5344CB8AC3E}">
        <p14:creationId xmlns:p14="http://schemas.microsoft.com/office/powerpoint/2010/main" val="2340005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23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534400" cy="1569660"/>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Fires to floods: Extreme weather is occurring worldwide</a:t>
            </a:r>
          </a:p>
        </p:txBody>
      </p:sp>
      <p:pic>
        <p:nvPicPr>
          <p:cNvPr id="3" name="Picture 2"/>
          <p:cNvPicPr/>
          <p:nvPr/>
        </p:nvPicPr>
        <p:blipFill>
          <a:blip r:embed="rId2"/>
          <a:stretch>
            <a:fillRect/>
          </a:stretch>
        </p:blipFill>
        <p:spPr>
          <a:xfrm>
            <a:off x="571500" y="1676400"/>
            <a:ext cx="7848600" cy="5050504"/>
          </a:xfrm>
          <a:prstGeom prst="rect">
            <a:avLst/>
          </a:prstGeom>
        </p:spPr>
      </p:pic>
    </p:spTree>
    <p:extLst>
      <p:ext uri="{BB962C8B-B14F-4D97-AF65-F5344CB8AC3E}">
        <p14:creationId xmlns:p14="http://schemas.microsoft.com/office/powerpoint/2010/main" val="648648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1870705"/>
          </a:xfrm>
          <a:prstGeom prst="rect">
            <a:avLst/>
          </a:prstGeom>
        </p:spPr>
        <p:txBody>
          <a:bodyPr wrap="square">
            <a:spAutoFit/>
          </a:bodyPr>
          <a:lstStyle/>
          <a:p>
            <a:pPr>
              <a:lnSpc>
                <a:spcPct val="107000"/>
              </a:lnSpc>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American as multiple heat domes scorch the Pacific Northwest, Central states, and East Coast.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1600200" y="1600200"/>
            <a:ext cx="4730750" cy="2660650"/>
          </a:xfrm>
          <a:prstGeom prst="rect">
            <a:avLst/>
          </a:prstGeom>
        </p:spPr>
      </p:pic>
      <p:sp>
        <p:nvSpPr>
          <p:cNvPr id="4" name="Rectangle 3"/>
          <p:cNvSpPr/>
          <p:nvPr/>
        </p:nvSpPr>
        <p:spPr>
          <a:xfrm>
            <a:off x="152400" y="4419600"/>
            <a:ext cx="8915400" cy="2463495"/>
          </a:xfrm>
          <a:prstGeom prst="rect">
            <a:avLst/>
          </a:prstGeom>
        </p:spPr>
        <p:txBody>
          <a:bodyPr wrap="square">
            <a:spAutoFit/>
          </a:bodyPr>
          <a:lstStyle/>
          <a:p>
            <a:pPr>
              <a:lnSpc>
                <a:spcPct val="107000"/>
              </a:lnSpc>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Dangerous heat and humidity in the Northwest, Northeast, and central portions of the CONUS have prompted Excessive Heat Warnings and Heat Advisories.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446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04800" y="1311433"/>
            <a:ext cx="8763000" cy="5470367"/>
          </a:xfrm>
          <a:prstGeom prst="rect">
            <a:avLst/>
          </a:prstGeom>
        </p:spPr>
      </p:pic>
      <p:sp>
        <p:nvSpPr>
          <p:cNvPr id="3" name="Rectangle 2"/>
          <p:cNvSpPr/>
          <p:nvPr/>
        </p:nvSpPr>
        <p:spPr>
          <a:xfrm>
            <a:off x="914400" y="533400"/>
            <a:ext cx="7467600" cy="780342"/>
          </a:xfrm>
          <a:prstGeom prst="rect">
            <a:avLst/>
          </a:prstGeom>
        </p:spPr>
        <p:txBody>
          <a:bodyPr wrap="square">
            <a:spAutoFit/>
          </a:bodyPr>
          <a:lstStyle/>
          <a:p>
            <a:pPr>
              <a:lnSpc>
                <a:spcPct val="107000"/>
              </a:lnSpc>
              <a:spcAft>
                <a:spcPts val="800"/>
              </a:spcAft>
            </a:pPr>
            <a:r>
              <a:rPr lang="en-US" sz="4400" dirty="0">
                <a:latin typeface="Arial" panose="020B0604020202020204" pitchFamily="34" charset="0"/>
                <a:ea typeface="Times New Roman" panose="02020603050405020304" pitchFamily="18" charset="0"/>
                <a:cs typeface="Times New Roman" panose="02020603050405020304" pitchFamily="18" charset="0"/>
              </a:rPr>
              <a:t>LAKE MEAD  8/11/2021</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057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228600"/>
            <a:ext cx="8763000" cy="5791200"/>
          </a:xfrm>
          <a:prstGeom prst="rect">
            <a:avLst/>
          </a:prstGeom>
        </p:spPr>
      </p:pic>
    </p:spTree>
    <p:extLst>
      <p:ext uri="{BB962C8B-B14F-4D97-AF65-F5344CB8AC3E}">
        <p14:creationId xmlns:p14="http://schemas.microsoft.com/office/powerpoint/2010/main" val="137895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95300" y="68464"/>
            <a:ext cx="8305800" cy="862965"/>
          </a:xfrm>
          <a:prstGeom prst="rect">
            <a:avLst/>
          </a:prstGeom>
        </p:spPr>
      </p:pic>
      <p:pic>
        <p:nvPicPr>
          <p:cNvPr id="3" name="Picture 2"/>
          <p:cNvPicPr/>
          <p:nvPr/>
        </p:nvPicPr>
        <p:blipFill>
          <a:blip r:embed="rId3"/>
          <a:stretch>
            <a:fillRect/>
          </a:stretch>
        </p:blipFill>
        <p:spPr>
          <a:xfrm>
            <a:off x="1524000" y="931429"/>
            <a:ext cx="5943600" cy="3738245"/>
          </a:xfrm>
          <a:prstGeom prst="rect">
            <a:avLst/>
          </a:prstGeom>
        </p:spPr>
      </p:pic>
      <p:sp>
        <p:nvSpPr>
          <p:cNvPr id="4" name="Rectangle 3"/>
          <p:cNvSpPr/>
          <p:nvPr/>
        </p:nvSpPr>
        <p:spPr>
          <a:xfrm>
            <a:off x="495300" y="4795897"/>
            <a:ext cx="8229600" cy="2062103"/>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The world is "dangerously close" to running out of time to stop a climate change catastrophe, the UK government's climate chief </a:t>
            </a:r>
            <a:r>
              <a:rPr lang="en-US" sz="3200" b="1" dirty="0" err="1">
                <a:latin typeface="Times New Roman" panose="02020603050405020304" pitchFamily="18" charset="0"/>
                <a:ea typeface="Times New Roman" panose="02020603050405020304" pitchFamily="18" charset="0"/>
              </a:rPr>
              <a:t>Alok</a:t>
            </a:r>
            <a:r>
              <a:rPr lang="en-US" sz="3200" b="1" dirty="0">
                <a:latin typeface="Times New Roman" panose="02020603050405020304" pitchFamily="18" charset="0"/>
                <a:ea typeface="Times New Roman" panose="02020603050405020304" pitchFamily="18" charset="0"/>
              </a:rPr>
              <a:t> Sharma has said.</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767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3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81000"/>
            <a:ext cx="5286447" cy="780342"/>
          </a:xfrm>
          <a:prstGeom prst="rect">
            <a:avLst/>
          </a:prstGeom>
        </p:spPr>
        <p:txBody>
          <a:bodyPr wrap="none">
            <a:spAutoFit/>
          </a:bodyPr>
          <a:lstStyle/>
          <a:p>
            <a:pPr>
              <a:lnSpc>
                <a:spcPct val="107000"/>
              </a:lnSpc>
              <a:spcAft>
                <a:spcPts val="800"/>
              </a:spcAft>
            </a:pPr>
            <a:r>
              <a:rPr lang="en-US" sz="4400" dirty="0">
                <a:latin typeface="Arial" panose="020B0604020202020204" pitchFamily="34" charset="0"/>
                <a:ea typeface="Times New Roman" panose="02020603050405020304" pitchFamily="18" charset="0"/>
                <a:cs typeface="Times New Roman" panose="02020603050405020304" pitchFamily="18" charset="0"/>
              </a:rPr>
              <a:t>Critical Race Theory</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33400" y="1524000"/>
            <a:ext cx="8001000" cy="5059847"/>
          </a:xfrm>
          <a:prstGeom prst="rect">
            <a:avLst/>
          </a:prstGeom>
        </p:spPr>
        <p:txBody>
          <a:bodyPr wrap="square">
            <a:spAutoFit/>
          </a:bodyPr>
          <a:lstStyle/>
          <a:p>
            <a:pPr>
              <a:lnSpc>
                <a:spcPct val="107000"/>
              </a:lnSpc>
              <a:spcBef>
                <a:spcPts val="200"/>
              </a:spcBef>
            </a:pPr>
            <a:r>
              <a:rPr lang="en-US" sz="40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What is Critical Race Theory?</a:t>
            </a:r>
          </a:p>
          <a:p>
            <a:r>
              <a:rPr lang="en-US" sz="4000" dirty="0">
                <a:latin typeface="Times New Roman" panose="02020603050405020304" pitchFamily="18" charset="0"/>
                <a:ea typeface="Times New Roman" panose="02020603050405020304" pitchFamily="18" charset="0"/>
              </a:rPr>
              <a:t>Critical Race Theory is a perspective on modern life—a worldview—that believes all the events and ideas around us in politics, education, entertainment and the media, the workplace, and beyond must be explained in terms of racial identities.</a:t>
            </a:r>
          </a:p>
        </p:txBody>
      </p:sp>
    </p:spTree>
    <p:extLst>
      <p:ext uri="{BB962C8B-B14F-4D97-AF65-F5344CB8AC3E}">
        <p14:creationId xmlns:p14="http://schemas.microsoft.com/office/powerpoint/2010/main" val="3491781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68208</TotalTime>
  <Words>327</Words>
  <Application>Microsoft Office PowerPoint</Application>
  <PresentationFormat>On-screen Show (4:3)</PresentationFormat>
  <Paragraphs>26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dc:creator>
  <cp:lastModifiedBy>Sonya Winder</cp:lastModifiedBy>
  <cp:revision>311</cp:revision>
  <cp:lastPrinted>2015-08-18T04:04:07Z</cp:lastPrinted>
  <dcterms:created xsi:type="dcterms:W3CDTF">2012-12-18T06:35:04Z</dcterms:created>
  <dcterms:modified xsi:type="dcterms:W3CDTF">2021-08-19T03:53:30Z</dcterms:modified>
</cp:coreProperties>
</file>