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1" r:id="rId2"/>
    <p:sldId id="413" r:id="rId3"/>
    <p:sldId id="39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FED45-7868-4231-A527-D9BDE2659A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9A110C-AB3D-4424-9894-50CA76D4A2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2382C-3ADF-4C90-863F-A154D9B0F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C69-9543-482A-9829-4CB9E8438C94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DE952-2712-4589-8DDC-A2A04375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78184-EB41-4B2C-9A70-2BFBCEA06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9930-93D2-4CB5-9548-26CFF912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690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ED96B-9ED3-4446-8099-78149106E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C5A0B3-ACBE-483F-9FB4-C361B6BDC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F0776-B6CE-42B4-815D-FC48314D3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C69-9543-482A-9829-4CB9E8438C94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945C4-DEA7-48A6-84E6-AD4CE35CD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7702A-AFE0-44E8-993D-DD6579683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9930-93D2-4CB5-9548-26CFF912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517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0D7804-39C3-4E15-BE93-47C49551AA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38F173-B988-488F-BFDF-8FC4B24892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F49DD-7D25-426D-9DCC-0D8BAA38C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C69-9543-482A-9829-4CB9E8438C94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10A23-D26D-476B-98C2-7F99BEB28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9E93D-5353-4D6E-B36F-796894DC4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9930-93D2-4CB5-9548-26CFF912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174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CEDE0-C520-4C35-AE41-9DF397FA8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B2B67-B26F-4699-B8F2-7182866F9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289A8-1678-4E07-9B6B-9C811532F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C69-9543-482A-9829-4CB9E8438C94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C304E-FC98-4256-87A6-D2E3354D1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CFC5F-EF89-4CD9-94C2-ED4B89F1C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9930-93D2-4CB5-9548-26CFF912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90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2687E-DA0E-498F-BD75-FA1F8A483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AA5E7-AF60-490C-B3C9-482088C02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D4185-A67F-4033-A6C3-95704F06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C69-9543-482A-9829-4CB9E8438C94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D6A00-8EF4-49FD-A10F-A8DE4E26B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25FD4-DF68-45EC-BF86-F0FA55438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9930-93D2-4CB5-9548-26CFF912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55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A263-DBF5-44B2-8387-031777C7C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34EC6-BC6D-4C98-834E-09509B3A0F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D8268A-3A85-45BD-BB49-8A6F7AD64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C7A2D5-9B1E-4FA0-AADB-E23E2C78F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C69-9543-482A-9829-4CB9E8438C94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78D9D0-7B77-46E8-9264-E7236745F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115C8C-7108-4CE0-AD7E-14FFE6AFC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9930-93D2-4CB5-9548-26CFF912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58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B20BD-7ACE-4BC6-82A0-0DFF0998B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CF88A7-681C-444D-A4C4-E6C85E3B8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063FE-E2A0-4922-837F-34B995F241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7BE3DC-816A-47D8-BA59-3B76C7F7DB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6262C6-DFA4-486B-8F79-1AA51A7881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3FC7A9-99FF-4CA2-9234-6A4B0AE1D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C69-9543-482A-9829-4CB9E8438C94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881FF8-6134-49E0-8822-A5A3EFCEC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B55BFE-828A-4B99-B05A-ECE536D97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9930-93D2-4CB5-9548-26CFF912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971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2CA8-1A16-4990-9D20-28613EA9B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A3140A-AF0B-434B-8520-C09985657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C69-9543-482A-9829-4CB9E8438C94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273245-41F3-4B1A-B4AD-F2DDA736A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5A0D28-D238-44C4-8D5E-C339191E6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9930-93D2-4CB5-9548-26CFF912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91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12E5A1-E26F-42C5-88B9-D0D4FB463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C69-9543-482A-9829-4CB9E8438C94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F93F1D-4ADF-41D4-BFCF-1FDA6CCF7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A6E1D9-8EFB-4E1C-8C68-9ACC598E2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9930-93D2-4CB5-9548-26CFF912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768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7948E-E22E-4331-8E38-4EE549306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F08BA-E53C-4B79-A7EF-B65A4594B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3D7C7-0B84-4586-A02A-8371DBD87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7F4AB6-F066-422D-81F5-3A4C1B646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C69-9543-482A-9829-4CB9E8438C94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8FCAD5-F8A0-4949-9E12-F16526146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10EF2-CE89-45D6-8B32-C54F2E98B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9930-93D2-4CB5-9548-26CFF912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88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C26DD-D1FD-4BE0-95EC-0F95C98CC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9B6710-6638-4723-AAB3-8C69663CBE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C07EE8-F794-4067-B772-6305D19B18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B89EB0-ACE7-4AFF-AF24-FAA3DCEB3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C69-9543-482A-9829-4CB9E8438C94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CB8A7C-29B6-4469-A19F-178A72DDB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5E4AF-5EC2-4646-A617-45D340E10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9930-93D2-4CB5-9548-26CFF912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29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69C09C-32F0-452F-A43A-BEEFF86CD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4B5580-4CB1-4305-A5C0-72C900DF0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B4713-5EAF-4613-8C33-5DAC78F4A2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C5C69-9543-482A-9829-4CB9E8438C94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C892A-74D7-4B35-8D1A-951360AED2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2B908-E00A-497D-A965-D77817938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79930-93D2-4CB5-9548-26CFF912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9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Text Box 2">
            <a:extLst>
              <a:ext uri="{FF2B5EF4-FFF2-40B4-BE49-F238E27FC236}">
                <a16:creationId xmlns:a16="http://schemas.microsoft.com/office/drawing/2014/main" id="{1DB4A41D-2623-4680-8779-36E945FA7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113" y="3325814"/>
            <a:ext cx="8405812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50" tIns="45525" rIns="91050" bIns="45525">
            <a:spAutoFit/>
          </a:bodyPr>
          <a:lstStyle>
            <a:lvl1pPr defTabSz="911225"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5613" defTabSz="911225"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1225" defTabSz="911225"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5250" defTabSz="911225"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0863" defTabSz="911225"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780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352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24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496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1700"/>
              <a:t>Babylon 	Medo-Persia 	Greece	 Rome	 	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1700"/>
              <a:t>(gold) 	 (silver) 	(bronze)	 (iron) 			 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sz="1500"/>
              <a:t>606-537 BC</a:t>
            </a:r>
            <a:r>
              <a:rPr lang="en-US" altLang="en-US" sz="1700"/>
              <a:t>	</a:t>
            </a:r>
            <a:r>
              <a:rPr lang="en-US" altLang="en-US" sz="1500"/>
              <a:t>537-331 BC</a:t>
            </a:r>
            <a:r>
              <a:rPr lang="en-US" altLang="en-US" sz="1700"/>
              <a:t>	</a:t>
            </a:r>
            <a:r>
              <a:rPr lang="en-US" altLang="en-US" sz="1500"/>
              <a:t>331-168 BC</a:t>
            </a:r>
            <a:r>
              <a:rPr lang="en-US" altLang="en-US" sz="1700"/>
              <a:t>	</a:t>
            </a:r>
            <a:r>
              <a:rPr lang="en-US" altLang="en-US" sz="1500"/>
              <a:t>168 BC – present</a:t>
            </a:r>
            <a:r>
              <a:rPr lang="en-US" altLang="en-US" sz="1700"/>
              <a:t>	</a:t>
            </a:r>
            <a:r>
              <a:rPr lang="en-US" altLang="en-US" sz="1500"/>
              <a:t>Tribulation (7 years)</a:t>
            </a:r>
            <a:r>
              <a:rPr lang="en-US" altLang="en-US" sz="1700"/>
              <a:t> 		</a:t>
            </a:r>
          </a:p>
        </p:txBody>
      </p:sp>
      <p:sp>
        <p:nvSpPr>
          <p:cNvPr id="139267" name="Text Box 3">
            <a:extLst>
              <a:ext uri="{FF2B5EF4-FFF2-40B4-BE49-F238E27FC236}">
                <a16:creationId xmlns:a16="http://schemas.microsoft.com/office/drawing/2014/main" id="{6905A8A4-C1EE-4BCE-BDEA-B6B29F9B9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8326" y="1609725"/>
            <a:ext cx="88296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50" tIns="45525" rIns="91050" bIns="45525">
            <a:spAutoFit/>
          </a:bodyPr>
          <a:lstStyle>
            <a:lvl1pPr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561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1225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5250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086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780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352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24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496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39268" name="Text Box 4">
            <a:extLst>
              <a:ext uri="{FF2B5EF4-FFF2-40B4-BE49-F238E27FC236}">
                <a16:creationId xmlns:a16="http://schemas.microsoft.com/office/drawing/2014/main" id="{F93F8B4C-DEAA-4882-B1A5-BB53FC9A2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4589" y="3429000"/>
            <a:ext cx="2357437" cy="580922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244" tIns="47622" rIns="95244" bIns="47622">
            <a:spAutoFit/>
          </a:bodyPr>
          <a:lstStyle>
            <a:lvl1pPr defTabSz="952500">
              <a:tabLst>
                <a:tab pos="238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6250" defTabSz="952500">
              <a:tabLst>
                <a:tab pos="238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52500">
              <a:tabLst>
                <a:tab pos="238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52500">
              <a:tabLst>
                <a:tab pos="238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5000" defTabSz="952500">
              <a:tabLst>
                <a:tab pos="238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2200" defTabSz="952500" fontAlgn="base">
              <a:spcBef>
                <a:spcPct val="0"/>
              </a:spcBef>
              <a:spcAft>
                <a:spcPct val="0"/>
              </a:spcAft>
              <a:tabLst>
                <a:tab pos="238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9400" defTabSz="952500" fontAlgn="base">
              <a:spcBef>
                <a:spcPct val="0"/>
              </a:spcBef>
              <a:spcAft>
                <a:spcPct val="0"/>
              </a:spcAft>
              <a:tabLst>
                <a:tab pos="238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6600" defTabSz="952500" fontAlgn="base">
              <a:spcBef>
                <a:spcPct val="0"/>
              </a:spcBef>
              <a:spcAft>
                <a:spcPct val="0"/>
              </a:spcAft>
              <a:tabLst>
                <a:tab pos="238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3800" defTabSz="952500" fontAlgn="base">
              <a:spcBef>
                <a:spcPct val="0"/>
              </a:spcBef>
              <a:spcAft>
                <a:spcPct val="0"/>
              </a:spcAft>
              <a:tabLst>
                <a:tab pos="238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sz="1500"/>
              <a:t>	Ten Toes  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sz="1500"/>
              <a:t>	(Iron Mixed With Clay)</a:t>
            </a:r>
          </a:p>
        </p:txBody>
      </p:sp>
      <p:sp>
        <p:nvSpPr>
          <p:cNvPr id="139269" name="Text Box 5">
            <a:extLst>
              <a:ext uri="{FF2B5EF4-FFF2-40B4-BE49-F238E27FC236}">
                <a16:creationId xmlns:a16="http://schemas.microsoft.com/office/drawing/2014/main" id="{A71D308D-27B8-4586-BC5D-E72DF6BC0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8989" y="1206501"/>
            <a:ext cx="5532437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50" tIns="45525" rIns="91050" bIns="45525">
            <a:spAutoFit/>
          </a:bodyPr>
          <a:lstStyle>
            <a:lvl1pPr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561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1225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5250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086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780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352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24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496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/>
              <a:t>NATIONS – DANIEL 2</a:t>
            </a:r>
          </a:p>
        </p:txBody>
      </p:sp>
      <p:sp>
        <p:nvSpPr>
          <p:cNvPr id="139270" name="Rectangle 6">
            <a:extLst>
              <a:ext uri="{FF2B5EF4-FFF2-40B4-BE49-F238E27FC236}">
                <a16:creationId xmlns:a16="http://schemas.microsoft.com/office/drawing/2014/main" id="{5049E095-5B08-475B-847F-8C89F89C2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810376"/>
            <a:ext cx="9144000" cy="476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71" name="Rectangle 7">
            <a:extLst>
              <a:ext uri="{FF2B5EF4-FFF2-40B4-BE49-F238E27FC236}">
                <a16:creationId xmlns:a16="http://schemas.microsoft.com/office/drawing/2014/main" id="{B9F5CF56-77FA-4FA1-8E6C-EDB0B8EA7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44000" cy="476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72" name="Rectangle 8">
            <a:extLst>
              <a:ext uri="{FF2B5EF4-FFF2-40B4-BE49-F238E27FC236}">
                <a16:creationId xmlns:a16="http://schemas.microsoft.com/office/drawing/2014/main" id="{512C0FFF-D272-40E2-A1EA-9DBE96D43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0"/>
            <a:ext cx="49213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73" name="Rectangle 9">
            <a:extLst>
              <a:ext uri="{FF2B5EF4-FFF2-40B4-BE49-F238E27FC236}">
                <a16:creationId xmlns:a16="http://schemas.microsoft.com/office/drawing/2014/main" id="{E827D6FB-6350-403B-859C-6C35EDF83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4189" y="0"/>
            <a:ext cx="46037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74" name="Text Box 10">
            <a:extLst>
              <a:ext uri="{FF2B5EF4-FFF2-40B4-BE49-F238E27FC236}">
                <a16:creationId xmlns:a16="http://schemas.microsoft.com/office/drawing/2014/main" id="{6FE480C4-7BDE-4FAE-AF11-3B38BB580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0489" y="566739"/>
            <a:ext cx="511175" cy="23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68" tIns="48784" rIns="97568" bIns="48784">
            <a:spAutoFit/>
          </a:bodyPr>
          <a:lstStyle>
            <a:lvl1pPr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736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7631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63675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51038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082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54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226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798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800"/>
          </a:p>
        </p:txBody>
      </p:sp>
      <p:sp>
        <p:nvSpPr>
          <p:cNvPr id="139275" name="Text Box 11">
            <a:extLst>
              <a:ext uri="{FF2B5EF4-FFF2-40B4-BE49-F238E27FC236}">
                <a16:creationId xmlns:a16="http://schemas.microsoft.com/office/drawing/2014/main" id="{DCAF557B-BC58-4657-A0C3-C2AE4AC96240}"/>
              </a:ext>
            </a:extLst>
          </p:cNvPr>
          <p:cNvSpPr txBox="1">
            <a:spLocks noChangeArrowheads="1"/>
          </p:cNvSpPr>
          <p:nvPr/>
        </p:nvSpPr>
        <p:spPr bwMode="auto">
          <a:xfrm rot="16113248">
            <a:off x="9172576" y="2311210"/>
            <a:ext cx="1425575" cy="390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68" tIns="48784" rIns="97568" bIns="48784">
            <a:spAutoFit/>
          </a:bodyPr>
          <a:lstStyle>
            <a:lvl1pPr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736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7631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63675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51038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082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54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226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798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900"/>
              <a:t>Dan 2:44</a:t>
            </a:r>
          </a:p>
        </p:txBody>
      </p:sp>
      <p:sp>
        <p:nvSpPr>
          <p:cNvPr id="139276" name="Text Box 12">
            <a:extLst>
              <a:ext uri="{FF2B5EF4-FFF2-40B4-BE49-F238E27FC236}">
                <a16:creationId xmlns:a16="http://schemas.microsoft.com/office/drawing/2014/main" id="{F4BD11FF-A373-400A-8FFB-DF4FC9468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6214" y="4530726"/>
            <a:ext cx="1328737" cy="57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68" tIns="48784" rIns="97568" bIns="48784">
            <a:spAutoFit/>
          </a:bodyPr>
          <a:lstStyle>
            <a:lvl1pPr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736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7631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63675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51038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082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54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226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798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90000"/>
              </a:lnSpc>
              <a:spcBef>
                <a:spcPct val="50000"/>
              </a:spcBef>
            </a:pPr>
            <a:r>
              <a:rPr lang="en-US" altLang="en-US" sz="1700"/>
              <a:t>2</a:t>
            </a:r>
            <a:r>
              <a:rPr lang="en-US" altLang="en-US" sz="1700" baseline="30000"/>
              <a:t>nd</a:t>
            </a:r>
            <a:r>
              <a:rPr lang="en-US" altLang="en-US" sz="1700"/>
              <a:t> Coming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en-US" altLang="en-US" sz="1700"/>
              <a:t>Rev 19</a:t>
            </a:r>
          </a:p>
        </p:txBody>
      </p:sp>
      <p:grpSp>
        <p:nvGrpSpPr>
          <p:cNvPr id="139277" name="Group 13">
            <a:extLst>
              <a:ext uri="{FF2B5EF4-FFF2-40B4-BE49-F238E27FC236}">
                <a16:creationId xmlns:a16="http://schemas.microsoft.com/office/drawing/2014/main" id="{FC39C5DA-0549-4728-A09D-C3960CC306A7}"/>
              </a:ext>
            </a:extLst>
          </p:cNvPr>
          <p:cNvGrpSpPr>
            <a:grpSpLocks/>
          </p:cNvGrpSpPr>
          <p:nvPr/>
        </p:nvGrpSpPr>
        <p:grpSpPr bwMode="auto">
          <a:xfrm>
            <a:off x="2005013" y="3300413"/>
            <a:ext cx="8178800" cy="1206500"/>
            <a:chOff x="288" y="768"/>
            <a:chExt cx="4997" cy="720"/>
          </a:xfrm>
        </p:grpSpPr>
        <p:sp>
          <p:nvSpPr>
            <p:cNvPr id="139278" name="Line 14">
              <a:extLst>
                <a:ext uri="{FF2B5EF4-FFF2-40B4-BE49-F238E27FC236}">
                  <a16:creationId xmlns:a16="http://schemas.microsoft.com/office/drawing/2014/main" id="{AF3931C0-94D2-4AC8-BF02-E5D7E570E6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" y="1200"/>
              <a:ext cx="3150" cy="1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9279" name="Group 15">
              <a:extLst>
                <a:ext uri="{FF2B5EF4-FFF2-40B4-BE49-F238E27FC236}">
                  <a16:creationId xmlns:a16="http://schemas.microsoft.com/office/drawing/2014/main" id="{B2D6D690-504D-4037-98CC-BE4C9C093F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768"/>
              <a:ext cx="4277" cy="720"/>
              <a:chOff x="1008" y="768"/>
              <a:chExt cx="4277" cy="720"/>
            </a:xfrm>
          </p:grpSpPr>
          <p:sp>
            <p:nvSpPr>
              <p:cNvPr id="139280" name="Line 16">
                <a:extLst>
                  <a:ext uri="{FF2B5EF4-FFF2-40B4-BE49-F238E27FC236}">
                    <a16:creationId xmlns:a16="http://schemas.microsoft.com/office/drawing/2014/main" id="{6B1BE15D-25CD-45B6-89DC-96691AF3AC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816"/>
                <a:ext cx="0" cy="38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281" name="Line 17">
                <a:extLst>
                  <a:ext uri="{FF2B5EF4-FFF2-40B4-BE49-F238E27FC236}">
                    <a16:creationId xmlns:a16="http://schemas.microsoft.com/office/drawing/2014/main" id="{885B393C-9137-49C7-8BFB-F2CA55E405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816"/>
                <a:ext cx="8" cy="41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282" name="Line 18">
                <a:extLst>
                  <a:ext uri="{FF2B5EF4-FFF2-40B4-BE49-F238E27FC236}">
                    <a16:creationId xmlns:a16="http://schemas.microsoft.com/office/drawing/2014/main" id="{E940D5B9-439F-48F0-9181-35D385488A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8" y="816"/>
                <a:ext cx="8" cy="40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283" name="Line 19">
                <a:extLst>
                  <a:ext uri="{FF2B5EF4-FFF2-40B4-BE49-F238E27FC236}">
                    <a16:creationId xmlns:a16="http://schemas.microsoft.com/office/drawing/2014/main" id="{230E1F99-E114-481F-AE1C-46489D807E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2" y="816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284" name="Line 20">
                <a:extLst>
                  <a:ext uri="{FF2B5EF4-FFF2-40B4-BE49-F238E27FC236}">
                    <a16:creationId xmlns:a16="http://schemas.microsoft.com/office/drawing/2014/main" id="{387DEFD7-3F85-46CD-B919-CA51229B8D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96" y="1200"/>
                <a:ext cx="1589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9285" name="Group 21">
                <a:extLst>
                  <a:ext uri="{FF2B5EF4-FFF2-40B4-BE49-F238E27FC236}">
                    <a16:creationId xmlns:a16="http://schemas.microsoft.com/office/drawing/2014/main" id="{386655A4-8D69-4801-B357-2490867B1ED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04" y="1104"/>
                <a:ext cx="144" cy="192"/>
                <a:chOff x="3552" y="1104"/>
                <a:chExt cx="144" cy="192"/>
              </a:xfrm>
            </p:grpSpPr>
            <p:sp>
              <p:nvSpPr>
                <p:cNvPr id="139286" name="Line 22">
                  <a:extLst>
                    <a:ext uri="{FF2B5EF4-FFF2-40B4-BE49-F238E27FC236}">
                      <a16:creationId xmlns:a16="http://schemas.microsoft.com/office/drawing/2014/main" id="{2E0FA9DE-C938-412E-84C9-2A36AF5615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552" y="1104"/>
                  <a:ext cx="48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9287" name="Line 23">
                  <a:extLst>
                    <a:ext uri="{FF2B5EF4-FFF2-40B4-BE49-F238E27FC236}">
                      <a16:creationId xmlns:a16="http://schemas.microsoft.com/office/drawing/2014/main" id="{F8F36E65-8545-421D-940B-8079E45E96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648" y="1104"/>
                  <a:ext cx="48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9288" name="Line 24">
                <a:extLst>
                  <a:ext uri="{FF2B5EF4-FFF2-40B4-BE49-F238E27FC236}">
                    <a16:creationId xmlns:a16="http://schemas.microsoft.com/office/drawing/2014/main" id="{CC85C002-59F5-42FA-AC11-EDE5A3CB12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84" y="768"/>
                <a:ext cx="0" cy="72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24791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Text Box 2">
            <a:extLst>
              <a:ext uri="{FF2B5EF4-FFF2-40B4-BE49-F238E27FC236}">
                <a16:creationId xmlns:a16="http://schemas.microsoft.com/office/drawing/2014/main" id="{D8837F49-02B6-4130-B47A-BF4582F57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3276" y="2876551"/>
            <a:ext cx="8405813" cy="110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50" tIns="45525" rIns="91050" bIns="45525">
            <a:spAutoFit/>
          </a:bodyPr>
          <a:lstStyle>
            <a:lvl1pPr defTabSz="911225"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5613" defTabSz="911225"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1225" defTabSz="911225"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5250" defTabSz="911225"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0863" defTabSz="911225"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780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352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24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496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1700"/>
              <a:t>Babylon 	Medo-Persia 	Greece	 Rome	 	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1700"/>
              <a:t>(lion) 	 (bear) 	(leopard)	 (beast) 			 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sz="1500"/>
              <a:t>606-537 BC</a:t>
            </a:r>
            <a:r>
              <a:rPr lang="en-US" altLang="en-US" sz="1700"/>
              <a:t>	</a:t>
            </a:r>
            <a:r>
              <a:rPr lang="en-US" altLang="en-US" sz="1500"/>
              <a:t>537-331 BC</a:t>
            </a:r>
            <a:r>
              <a:rPr lang="en-US" altLang="en-US" sz="1700"/>
              <a:t>	</a:t>
            </a:r>
            <a:r>
              <a:rPr lang="en-US" altLang="en-US" sz="1500"/>
              <a:t>331-168 BC</a:t>
            </a:r>
            <a:r>
              <a:rPr lang="en-US" altLang="en-US" sz="1700"/>
              <a:t>	</a:t>
            </a:r>
            <a:r>
              <a:rPr lang="en-US" altLang="en-US" sz="1500"/>
              <a:t>168 BC–present</a:t>
            </a:r>
            <a:r>
              <a:rPr lang="en-US" altLang="en-US" sz="1700"/>
              <a:t>	</a:t>
            </a:r>
            <a:r>
              <a:rPr lang="en-US" altLang="en-US" sz="1500"/>
              <a:t>Tribulation (7 years)</a:t>
            </a:r>
            <a:r>
              <a:rPr lang="en-US" altLang="en-US" sz="1700"/>
              <a:t> 		</a:t>
            </a:r>
          </a:p>
        </p:txBody>
      </p:sp>
      <p:sp>
        <p:nvSpPr>
          <p:cNvPr id="187395" name="Text Box 3">
            <a:extLst>
              <a:ext uri="{FF2B5EF4-FFF2-40B4-BE49-F238E27FC236}">
                <a16:creationId xmlns:a16="http://schemas.microsoft.com/office/drawing/2014/main" id="{804AC7DD-61A4-4CE5-ADD1-2B21E0E796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9538" y="2770189"/>
            <a:ext cx="2279650" cy="67325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244" tIns="47622" rIns="95244" bIns="47622">
            <a:spAutoFit/>
          </a:bodyPr>
          <a:lstStyle>
            <a:lvl1pPr defTabSz="9525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6250" defTabSz="9525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525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525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5000" defTabSz="9525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2200" defTabSz="9525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9400" defTabSz="9525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6600" defTabSz="9525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3800" defTabSz="9525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500"/>
              <a:t>	Ten Horns   	</a:t>
            </a:r>
          </a:p>
          <a:p>
            <a:pPr>
              <a:spcBef>
                <a:spcPct val="50000"/>
              </a:spcBef>
            </a:pPr>
            <a:r>
              <a:rPr lang="en-US" altLang="en-US" sz="1500"/>
              <a:t>	(Little horn-Antichrist)</a:t>
            </a:r>
          </a:p>
        </p:txBody>
      </p:sp>
      <p:sp>
        <p:nvSpPr>
          <p:cNvPr id="187396" name="Text Box 4">
            <a:extLst>
              <a:ext uri="{FF2B5EF4-FFF2-40B4-BE49-F238E27FC236}">
                <a16:creationId xmlns:a16="http://schemas.microsoft.com/office/drawing/2014/main" id="{83D35491-11A1-4B16-AEBC-A6E944457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8326" y="1609725"/>
            <a:ext cx="88296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50" tIns="45525" rIns="91050" bIns="45525">
            <a:spAutoFit/>
          </a:bodyPr>
          <a:lstStyle>
            <a:lvl1pPr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561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1225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5250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086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780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352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24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496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87397" name="Text Box 5">
            <a:extLst>
              <a:ext uri="{FF2B5EF4-FFF2-40B4-BE49-F238E27FC236}">
                <a16:creationId xmlns:a16="http://schemas.microsoft.com/office/drawing/2014/main" id="{572B2BEA-FDAC-42B8-B300-9BE40233D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9326" y="965201"/>
            <a:ext cx="5210175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50" tIns="45525" rIns="91050" bIns="45525">
            <a:spAutoFit/>
          </a:bodyPr>
          <a:lstStyle>
            <a:lvl1pPr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561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1225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5250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086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780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352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24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496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/>
              <a:t>NATIONS – DANIEL 7</a:t>
            </a:r>
          </a:p>
        </p:txBody>
      </p:sp>
      <p:sp>
        <p:nvSpPr>
          <p:cNvPr id="187398" name="Rectangle 6">
            <a:extLst>
              <a:ext uri="{FF2B5EF4-FFF2-40B4-BE49-F238E27FC236}">
                <a16:creationId xmlns:a16="http://schemas.microsoft.com/office/drawing/2014/main" id="{DE232CC7-1D2F-4DC4-A5C9-FDC2E3E26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810376"/>
            <a:ext cx="9144000" cy="476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399" name="Rectangle 7">
            <a:extLst>
              <a:ext uri="{FF2B5EF4-FFF2-40B4-BE49-F238E27FC236}">
                <a16:creationId xmlns:a16="http://schemas.microsoft.com/office/drawing/2014/main" id="{4D15AB84-034E-4306-9CAA-CC295785E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44000" cy="476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00" name="Rectangle 8">
            <a:extLst>
              <a:ext uri="{FF2B5EF4-FFF2-40B4-BE49-F238E27FC236}">
                <a16:creationId xmlns:a16="http://schemas.microsoft.com/office/drawing/2014/main" id="{81E18FE8-E952-432E-A3B1-D1B8C32F5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0"/>
            <a:ext cx="49213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01" name="Rectangle 9">
            <a:extLst>
              <a:ext uri="{FF2B5EF4-FFF2-40B4-BE49-F238E27FC236}">
                <a16:creationId xmlns:a16="http://schemas.microsoft.com/office/drawing/2014/main" id="{6EC5EA81-2883-4965-89C2-34A358289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4189" y="0"/>
            <a:ext cx="46037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02" name="Text Box 10">
            <a:extLst>
              <a:ext uri="{FF2B5EF4-FFF2-40B4-BE49-F238E27FC236}">
                <a16:creationId xmlns:a16="http://schemas.microsoft.com/office/drawing/2014/main" id="{8E14DDF6-97BC-4A0F-BC4F-88EA3860C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0489" y="566739"/>
            <a:ext cx="511175" cy="23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68" tIns="48784" rIns="97568" bIns="48784">
            <a:spAutoFit/>
          </a:bodyPr>
          <a:lstStyle>
            <a:lvl1pPr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736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7631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63675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51038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082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54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226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798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800"/>
          </a:p>
        </p:txBody>
      </p:sp>
      <p:sp>
        <p:nvSpPr>
          <p:cNvPr id="187403" name="Text Box 11">
            <a:extLst>
              <a:ext uri="{FF2B5EF4-FFF2-40B4-BE49-F238E27FC236}">
                <a16:creationId xmlns:a16="http://schemas.microsoft.com/office/drawing/2014/main" id="{B4449061-ABB6-484D-A6E0-079AE1C346B8}"/>
              </a:ext>
            </a:extLst>
          </p:cNvPr>
          <p:cNvSpPr txBox="1">
            <a:spLocks noChangeArrowheads="1"/>
          </p:cNvSpPr>
          <p:nvPr/>
        </p:nvSpPr>
        <p:spPr bwMode="auto">
          <a:xfrm rot="16113248">
            <a:off x="9396413" y="2057210"/>
            <a:ext cx="1447800" cy="390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68" tIns="48784" rIns="97568" bIns="48784">
            <a:spAutoFit/>
          </a:bodyPr>
          <a:lstStyle>
            <a:lvl1pPr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736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7631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63675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51038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082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54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226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798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900"/>
              <a:t>Dan 7:26-27</a:t>
            </a:r>
          </a:p>
        </p:txBody>
      </p:sp>
      <p:sp>
        <p:nvSpPr>
          <p:cNvPr id="187404" name="Text Box 12">
            <a:extLst>
              <a:ext uri="{FF2B5EF4-FFF2-40B4-BE49-F238E27FC236}">
                <a16:creationId xmlns:a16="http://schemas.microsoft.com/office/drawing/2014/main" id="{DE8EA01A-C3F3-4A35-9B13-718D8D7A3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9726" y="4024314"/>
            <a:ext cx="1249363" cy="57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68" tIns="48784" rIns="97568" bIns="48784">
            <a:spAutoFit/>
          </a:bodyPr>
          <a:lstStyle>
            <a:lvl1pPr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736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7631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63675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51038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082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54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226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798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90000"/>
              </a:lnSpc>
              <a:spcBef>
                <a:spcPct val="50000"/>
              </a:spcBef>
            </a:pPr>
            <a:r>
              <a:rPr lang="en-US" altLang="en-US" sz="1700"/>
              <a:t>2</a:t>
            </a:r>
            <a:r>
              <a:rPr lang="en-US" altLang="en-US" sz="1700" baseline="30000"/>
              <a:t>nd</a:t>
            </a:r>
            <a:r>
              <a:rPr lang="en-US" altLang="en-US" sz="1700"/>
              <a:t> Coming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en-US" altLang="en-US" sz="1700"/>
              <a:t>Rev 19</a:t>
            </a:r>
          </a:p>
        </p:txBody>
      </p:sp>
      <p:grpSp>
        <p:nvGrpSpPr>
          <p:cNvPr id="187405" name="Group 13">
            <a:extLst>
              <a:ext uri="{FF2B5EF4-FFF2-40B4-BE49-F238E27FC236}">
                <a16:creationId xmlns:a16="http://schemas.microsoft.com/office/drawing/2014/main" id="{2C1B7294-893B-4100-A4F5-0A99ADF380E6}"/>
              </a:ext>
            </a:extLst>
          </p:cNvPr>
          <p:cNvGrpSpPr>
            <a:grpSpLocks/>
          </p:cNvGrpSpPr>
          <p:nvPr/>
        </p:nvGrpSpPr>
        <p:grpSpPr bwMode="auto">
          <a:xfrm>
            <a:off x="2230438" y="2865439"/>
            <a:ext cx="8101012" cy="1127125"/>
            <a:chOff x="336" y="2688"/>
            <a:chExt cx="4949" cy="672"/>
          </a:xfrm>
        </p:grpSpPr>
        <p:sp>
          <p:nvSpPr>
            <p:cNvPr id="187406" name="Line 14">
              <a:extLst>
                <a:ext uri="{FF2B5EF4-FFF2-40B4-BE49-F238E27FC236}">
                  <a16:creationId xmlns:a16="http://schemas.microsoft.com/office/drawing/2014/main" id="{4773F405-4039-4260-97D6-AD22652119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6" y="3072"/>
              <a:ext cx="3150" cy="1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7407" name="Group 15">
              <a:extLst>
                <a:ext uri="{FF2B5EF4-FFF2-40B4-BE49-F238E27FC236}">
                  <a16:creationId xmlns:a16="http://schemas.microsoft.com/office/drawing/2014/main" id="{0F45820D-C2A8-482F-B2B9-B527BA2887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2688"/>
              <a:ext cx="4277" cy="672"/>
              <a:chOff x="1008" y="2688"/>
              <a:chExt cx="4277" cy="672"/>
            </a:xfrm>
          </p:grpSpPr>
          <p:sp>
            <p:nvSpPr>
              <p:cNvPr id="187408" name="Line 16">
                <a:extLst>
                  <a:ext uri="{FF2B5EF4-FFF2-40B4-BE49-F238E27FC236}">
                    <a16:creationId xmlns:a16="http://schemas.microsoft.com/office/drawing/2014/main" id="{AB35A6F5-5029-4279-A6D2-20AA157FC8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2688"/>
                <a:ext cx="0" cy="38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409" name="Line 17">
                <a:extLst>
                  <a:ext uri="{FF2B5EF4-FFF2-40B4-BE49-F238E27FC236}">
                    <a16:creationId xmlns:a16="http://schemas.microsoft.com/office/drawing/2014/main" id="{4AAD813F-B5E4-49A9-96E3-46389BED3A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2688"/>
                <a:ext cx="8" cy="41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410" name="Line 18">
                <a:extLst>
                  <a:ext uri="{FF2B5EF4-FFF2-40B4-BE49-F238E27FC236}">
                    <a16:creationId xmlns:a16="http://schemas.microsoft.com/office/drawing/2014/main" id="{A8B8EE51-35C1-485A-9BAB-1F7BDBC116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8" y="2688"/>
                <a:ext cx="8" cy="40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411" name="Line 19">
                <a:extLst>
                  <a:ext uri="{FF2B5EF4-FFF2-40B4-BE49-F238E27FC236}">
                    <a16:creationId xmlns:a16="http://schemas.microsoft.com/office/drawing/2014/main" id="{C4AF416C-64FB-46E6-B843-748ED30E9F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2" y="2688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412" name="Line 20">
                <a:extLst>
                  <a:ext uri="{FF2B5EF4-FFF2-40B4-BE49-F238E27FC236}">
                    <a16:creationId xmlns:a16="http://schemas.microsoft.com/office/drawing/2014/main" id="{D036698E-2624-4B43-8F1D-966586B5E2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96" y="3072"/>
                <a:ext cx="1589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7413" name="Group 21">
                <a:extLst>
                  <a:ext uri="{FF2B5EF4-FFF2-40B4-BE49-F238E27FC236}">
                    <a16:creationId xmlns:a16="http://schemas.microsoft.com/office/drawing/2014/main" id="{816E28B1-4E90-41B1-AA43-740FD15876C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04" y="2976"/>
                <a:ext cx="144" cy="192"/>
                <a:chOff x="3552" y="1104"/>
                <a:chExt cx="144" cy="192"/>
              </a:xfrm>
            </p:grpSpPr>
            <p:sp>
              <p:nvSpPr>
                <p:cNvPr id="187414" name="Line 22">
                  <a:extLst>
                    <a:ext uri="{FF2B5EF4-FFF2-40B4-BE49-F238E27FC236}">
                      <a16:creationId xmlns:a16="http://schemas.microsoft.com/office/drawing/2014/main" id="{1EFA7395-6DE9-4F62-A162-12BCD74EBE8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552" y="1104"/>
                  <a:ext cx="48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415" name="Line 23">
                  <a:extLst>
                    <a:ext uri="{FF2B5EF4-FFF2-40B4-BE49-F238E27FC236}">
                      <a16:creationId xmlns:a16="http://schemas.microsoft.com/office/drawing/2014/main" id="{87E64F47-B0F4-47FE-A4FF-65DC50FC80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648" y="1104"/>
                  <a:ext cx="48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7416" name="Line 24">
                <a:extLst>
                  <a:ext uri="{FF2B5EF4-FFF2-40B4-BE49-F238E27FC236}">
                    <a16:creationId xmlns:a16="http://schemas.microsoft.com/office/drawing/2014/main" id="{23493FB6-69D7-4721-B9A9-E6813173B1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84" y="2736"/>
                <a:ext cx="0" cy="62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35563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Text Box 2">
            <a:extLst>
              <a:ext uri="{FF2B5EF4-FFF2-40B4-BE49-F238E27FC236}">
                <a16:creationId xmlns:a16="http://schemas.microsoft.com/office/drawing/2014/main" id="{FD059D14-052A-4647-BD45-A2974C238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5488" y="4692651"/>
            <a:ext cx="8405812" cy="110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50" tIns="45525" rIns="91050" bIns="45525">
            <a:spAutoFit/>
          </a:bodyPr>
          <a:lstStyle>
            <a:lvl1pPr defTabSz="911225"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5613" defTabSz="911225"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1225" defTabSz="911225"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5250" defTabSz="911225"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0863" defTabSz="911225"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780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352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24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496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1700"/>
              <a:t>Babylon 	Medo-Persia 	Greece	 Rome	 	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1700"/>
              <a:t>(lion) 	 (bear) 	(leopard)	 (beast) 			 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sz="1500"/>
              <a:t>606-537 BC</a:t>
            </a:r>
            <a:r>
              <a:rPr lang="en-US" altLang="en-US" sz="1700"/>
              <a:t>	</a:t>
            </a:r>
            <a:r>
              <a:rPr lang="en-US" altLang="en-US" sz="1500"/>
              <a:t>537-331 BC</a:t>
            </a:r>
            <a:r>
              <a:rPr lang="en-US" altLang="en-US" sz="1700"/>
              <a:t>	</a:t>
            </a:r>
            <a:r>
              <a:rPr lang="en-US" altLang="en-US" sz="1500"/>
              <a:t>331-168 BC</a:t>
            </a:r>
            <a:r>
              <a:rPr lang="en-US" altLang="en-US" sz="1700"/>
              <a:t>	</a:t>
            </a:r>
            <a:r>
              <a:rPr lang="en-US" altLang="en-US" sz="1500"/>
              <a:t>168 BC – present</a:t>
            </a:r>
            <a:r>
              <a:rPr lang="en-US" altLang="en-US" sz="1700"/>
              <a:t>	</a:t>
            </a:r>
            <a:r>
              <a:rPr lang="en-US" altLang="en-US" sz="1500"/>
              <a:t>Tribulation (7 years)</a:t>
            </a:r>
            <a:r>
              <a:rPr lang="en-US" altLang="en-US" sz="1700"/>
              <a:t> 		</a:t>
            </a:r>
          </a:p>
        </p:txBody>
      </p:sp>
      <p:sp>
        <p:nvSpPr>
          <p:cNvPr id="166915" name="Text Box 3">
            <a:extLst>
              <a:ext uri="{FF2B5EF4-FFF2-40B4-BE49-F238E27FC236}">
                <a16:creationId xmlns:a16="http://schemas.microsoft.com/office/drawing/2014/main" id="{6C9909ED-7BAF-4B92-8D5C-9ADE71574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113" y="1554164"/>
            <a:ext cx="8405812" cy="110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50" tIns="45525" rIns="91050" bIns="45525">
            <a:spAutoFit/>
          </a:bodyPr>
          <a:lstStyle>
            <a:lvl1pPr defTabSz="911225"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5613" defTabSz="911225"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1225" defTabSz="911225"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5250" defTabSz="911225"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0863" defTabSz="911225"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780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352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24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496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1700"/>
              <a:t>Babylon 	Medo-Persia 	Greece	 Rome	 	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1700"/>
              <a:t>(gold) 	 (silver) 	(bronze)	 (iron) 			 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sz="1500"/>
              <a:t>606-537 BC</a:t>
            </a:r>
            <a:r>
              <a:rPr lang="en-US" altLang="en-US" sz="1700"/>
              <a:t>	</a:t>
            </a:r>
            <a:r>
              <a:rPr lang="en-US" altLang="en-US" sz="1500"/>
              <a:t>537-331 BC</a:t>
            </a:r>
            <a:r>
              <a:rPr lang="en-US" altLang="en-US" sz="1700"/>
              <a:t>	</a:t>
            </a:r>
            <a:r>
              <a:rPr lang="en-US" altLang="en-US" sz="1500"/>
              <a:t>331-168 BC</a:t>
            </a:r>
            <a:r>
              <a:rPr lang="en-US" altLang="en-US" sz="1700"/>
              <a:t>	</a:t>
            </a:r>
            <a:r>
              <a:rPr lang="en-US" altLang="en-US" sz="1500"/>
              <a:t>168 BC – present</a:t>
            </a:r>
            <a:r>
              <a:rPr lang="en-US" altLang="en-US" sz="1700"/>
              <a:t>	</a:t>
            </a:r>
            <a:r>
              <a:rPr lang="en-US" altLang="en-US" sz="1500"/>
              <a:t>Tribulation (7 years)</a:t>
            </a:r>
            <a:r>
              <a:rPr lang="en-US" altLang="en-US" sz="1700"/>
              <a:t> 		</a:t>
            </a:r>
          </a:p>
        </p:txBody>
      </p:sp>
      <p:sp>
        <p:nvSpPr>
          <p:cNvPr id="166916" name="Text Box 4">
            <a:extLst>
              <a:ext uri="{FF2B5EF4-FFF2-40B4-BE49-F238E27FC236}">
                <a16:creationId xmlns:a16="http://schemas.microsoft.com/office/drawing/2014/main" id="{04FC4A70-7289-4713-AB4A-F02E3347D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75" y="4662488"/>
            <a:ext cx="2279650" cy="580922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244" tIns="47622" rIns="95244" bIns="47622">
            <a:spAutoFit/>
          </a:bodyPr>
          <a:lstStyle>
            <a:lvl1pPr defTabSz="952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6250" defTabSz="952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52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52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5000" defTabSz="952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2200" defTabSz="9525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9400" defTabSz="9525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6600" defTabSz="9525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3800" defTabSz="9525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sz="1500"/>
              <a:t>    Ten Horns 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sz="1500"/>
              <a:t>    (Little horn-Antichrist)</a:t>
            </a:r>
          </a:p>
        </p:txBody>
      </p:sp>
      <p:sp>
        <p:nvSpPr>
          <p:cNvPr id="166917" name="Text Box 5">
            <a:extLst>
              <a:ext uri="{FF2B5EF4-FFF2-40B4-BE49-F238E27FC236}">
                <a16:creationId xmlns:a16="http://schemas.microsoft.com/office/drawing/2014/main" id="{B983E4DC-4C0C-45D2-92B9-34F35B7F10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8326" y="1609725"/>
            <a:ext cx="88296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50" tIns="45525" rIns="91050" bIns="45525">
            <a:spAutoFit/>
          </a:bodyPr>
          <a:lstStyle>
            <a:lvl1pPr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561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1225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5250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086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780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352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24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496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66918" name="Text Box 6">
            <a:extLst>
              <a:ext uri="{FF2B5EF4-FFF2-40B4-BE49-F238E27FC236}">
                <a16:creationId xmlns:a16="http://schemas.microsoft.com/office/drawing/2014/main" id="{C86F0C88-EEDF-4A06-A66E-1C0A0E327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4588" y="1287464"/>
            <a:ext cx="2278062" cy="627089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244" tIns="47622" rIns="95244" bIns="47622">
            <a:spAutoFit/>
          </a:bodyPr>
          <a:lstStyle>
            <a:lvl1pPr defTabSz="952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6250" defTabSz="952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52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52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5000" defTabSz="952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2200" defTabSz="9525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9400" defTabSz="9525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6600" defTabSz="9525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3800" defTabSz="9525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500"/>
              <a:t>    Ten Toes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sz="1500"/>
              <a:t>    (Iron Mixed With Clay)</a:t>
            </a:r>
          </a:p>
        </p:txBody>
      </p:sp>
      <p:sp>
        <p:nvSpPr>
          <p:cNvPr id="166919" name="Text Box 7">
            <a:extLst>
              <a:ext uri="{FF2B5EF4-FFF2-40B4-BE49-F238E27FC236}">
                <a16:creationId xmlns:a16="http://schemas.microsoft.com/office/drawing/2014/main" id="{C7F78BB3-14B3-4914-929B-C2F932E5E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8989" y="533401"/>
            <a:ext cx="5532437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50" tIns="45525" rIns="91050" bIns="45525">
            <a:spAutoFit/>
          </a:bodyPr>
          <a:lstStyle>
            <a:lvl1pPr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561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1225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5250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086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780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352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24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496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/>
              <a:t>NATIONS – DANIEL 2</a:t>
            </a:r>
          </a:p>
        </p:txBody>
      </p:sp>
      <p:sp>
        <p:nvSpPr>
          <p:cNvPr id="166920" name="Text Box 8">
            <a:extLst>
              <a:ext uri="{FF2B5EF4-FFF2-40B4-BE49-F238E27FC236}">
                <a16:creationId xmlns:a16="http://schemas.microsoft.com/office/drawing/2014/main" id="{B86AAD64-A501-4CCA-8D16-CA90EEB1A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9326" y="3511551"/>
            <a:ext cx="5210175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50" tIns="45525" rIns="91050" bIns="45525">
            <a:spAutoFit/>
          </a:bodyPr>
          <a:lstStyle>
            <a:lvl1pPr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561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1225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5250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086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780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352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24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496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/>
              <a:t>NATIONS – DANIEL 7</a:t>
            </a:r>
          </a:p>
        </p:txBody>
      </p:sp>
      <p:sp>
        <p:nvSpPr>
          <p:cNvPr id="166921" name="Rectangle 9">
            <a:extLst>
              <a:ext uri="{FF2B5EF4-FFF2-40B4-BE49-F238E27FC236}">
                <a16:creationId xmlns:a16="http://schemas.microsoft.com/office/drawing/2014/main" id="{33D052D3-B8F4-4CB4-A3A4-FF87E6479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810376"/>
            <a:ext cx="9144000" cy="476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22" name="Rectangle 10">
            <a:extLst>
              <a:ext uri="{FF2B5EF4-FFF2-40B4-BE49-F238E27FC236}">
                <a16:creationId xmlns:a16="http://schemas.microsoft.com/office/drawing/2014/main" id="{C10C5FCF-5E24-418C-B85B-81DAEA329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44000" cy="476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23" name="Rectangle 11">
            <a:extLst>
              <a:ext uri="{FF2B5EF4-FFF2-40B4-BE49-F238E27FC236}">
                <a16:creationId xmlns:a16="http://schemas.microsoft.com/office/drawing/2014/main" id="{ED8404F7-09DD-4C91-8916-7B9BBF9AF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0"/>
            <a:ext cx="49213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24" name="Rectangle 12">
            <a:extLst>
              <a:ext uri="{FF2B5EF4-FFF2-40B4-BE49-F238E27FC236}">
                <a16:creationId xmlns:a16="http://schemas.microsoft.com/office/drawing/2014/main" id="{3F58EA32-AA25-4879-B5D7-D6559126F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4189" y="0"/>
            <a:ext cx="46037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25" name="Text Box 13">
            <a:extLst>
              <a:ext uri="{FF2B5EF4-FFF2-40B4-BE49-F238E27FC236}">
                <a16:creationId xmlns:a16="http://schemas.microsoft.com/office/drawing/2014/main" id="{603F938C-BEB9-4113-BBCC-F72C88569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0489" y="566739"/>
            <a:ext cx="511175" cy="23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68" tIns="48784" rIns="97568" bIns="48784">
            <a:spAutoFit/>
          </a:bodyPr>
          <a:lstStyle>
            <a:lvl1pPr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736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7631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63675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51038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082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54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226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798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800"/>
          </a:p>
        </p:txBody>
      </p:sp>
      <p:sp>
        <p:nvSpPr>
          <p:cNvPr id="166926" name="Text Box 14">
            <a:extLst>
              <a:ext uri="{FF2B5EF4-FFF2-40B4-BE49-F238E27FC236}">
                <a16:creationId xmlns:a16="http://schemas.microsoft.com/office/drawing/2014/main" id="{D3D0E320-148D-4421-9281-885F198FEF52}"/>
              </a:ext>
            </a:extLst>
          </p:cNvPr>
          <p:cNvSpPr txBox="1">
            <a:spLocks noChangeArrowheads="1"/>
          </p:cNvSpPr>
          <p:nvPr/>
        </p:nvSpPr>
        <p:spPr bwMode="auto">
          <a:xfrm rot="16113248">
            <a:off x="9172576" y="620523"/>
            <a:ext cx="1425575" cy="390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68" tIns="48784" rIns="97568" bIns="48784">
            <a:spAutoFit/>
          </a:bodyPr>
          <a:lstStyle>
            <a:lvl1pPr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736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7631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63675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51038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082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54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226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798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900"/>
              <a:t>Dan 2:44</a:t>
            </a:r>
          </a:p>
        </p:txBody>
      </p:sp>
      <p:sp>
        <p:nvSpPr>
          <p:cNvPr id="166927" name="Text Box 15">
            <a:extLst>
              <a:ext uri="{FF2B5EF4-FFF2-40B4-BE49-F238E27FC236}">
                <a16:creationId xmlns:a16="http://schemas.microsoft.com/office/drawing/2014/main" id="{DABA4FFC-6EE2-4D37-A062-82EB98C90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6214" y="2598739"/>
            <a:ext cx="1328737" cy="57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68" tIns="48784" rIns="97568" bIns="48784">
            <a:spAutoFit/>
          </a:bodyPr>
          <a:lstStyle>
            <a:lvl1pPr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736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7631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63675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51038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082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54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226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798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90000"/>
              </a:lnSpc>
              <a:spcBef>
                <a:spcPct val="50000"/>
              </a:spcBef>
            </a:pPr>
            <a:r>
              <a:rPr lang="en-US" altLang="en-US" sz="1700"/>
              <a:t>2</a:t>
            </a:r>
            <a:r>
              <a:rPr lang="en-US" altLang="en-US" sz="1700" baseline="30000"/>
              <a:t>nd</a:t>
            </a:r>
            <a:r>
              <a:rPr lang="en-US" altLang="en-US" sz="1700"/>
              <a:t> Coming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en-US" altLang="en-US" sz="1700"/>
              <a:t>Rev 19</a:t>
            </a:r>
          </a:p>
        </p:txBody>
      </p:sp>
      <p:sp>
        <p:nvSpPr>
          <p:cNvPr id="166928" name="Text Box 16">
            <a:extLst>
              <a:ext uri="{FF2B5EF4-FFF2-40B4-BE49-F238E27FC236}">
                <a16:creationId xmlns:a16="http://schemas.microsoft.com/office/drawing/2014/main" id="{4C135510-99A5-4883-9C6F-8894A92213F9}"/>
              </a:ext>
            </a:extLst>
          </p:cNvPr>
          <p:cNvSpPr txBox="1">
            <a:spLocks noChangeArrowheads="1"/>
          </p:cNvSpPr>
          <p:nvPr/>
        </p:nvSpPr>
        <p:spPr bwMode="auto">
          <a:xfrm rot="16113248">
            <a:off x="9239250" y="3749485"/>
            <a:ext cx="1447800" cy="390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68" tIns="48784" rIns="97568" bIns="48784">
            <a:spAutoFit/>
          </a:bodyPr>
          <a:lstStyle>
            <a:lvl1pPr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736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7631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63675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51038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082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54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226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798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900"/>
              <a:t>Dan 7:26-27</a:t>
            </a:r>
          </a:p>
        </p:txBody>
      </p:sp>
      <p:grpSp>
        <p:nvGrpSpPr>
          <p:cNvPr id="166929" name="Group 17">
            <a:extLst>
              <a:ext uri="{FF2B5EF4-FFF2-40B4-BE49-F238E27FC236}">
                <a16:creationId xmlns:a16="http://schemas.microsoft.com/office/drawing/2014/main" id="{1C097379-DEFE-4011-A4ED-0E04A94FCEDD}"/>
              </a:ext>
            </a:extLst>
          </p:cNvPr>
          <p:cNvGrpSpPr>
            <a:grpSpLocks/>
          </p:cNvGrpSpPr>
          <p:nvPr/>
        </p:nvGrpSpPr>
        <p:grpSpPr bwMode="auto">
          <a:xfrm>
            <a:off x="1916113" y="1449388"/>
            <a:ext cx="8178800" cy="1206500"/>
            <a:chOff x="288" y="768"/>
            <a:chExt cx="4997" cy="720"/>
          </a:xfrm>
        </p:grpSpPr>
        <p:sp>
          <p:nvSpPr>
            <p:cNvPr id="166930" name="Line 18">
              <a:extLst>
                <a:ext uri="{FF2B5EF4-FFF2-40B4-BE49-F238E27FC236}">
                  <a16:creationId xmlns:a16="http://schemas.microsoft.com/office/drawing/2014/main" id="{3B349163-CBFF-4927-A085-2D0994319B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" y="1200"/>
              <a:ext cx="3150" cy="1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6931" name="Group 19">
              <a:extLst>
                <a:ext uri="{FF2B5EF4-FFF2-40B4-BE49-F238E27FC236}">
                  <a16:creationId xmlns:a16="http://schemas.microsoft.com/office/drawing/2014/main" id="{5C12731B-0D3B-4617-B969-1D0629530D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768"/>
              <a:ext cx="4277" cy="720"/>
              <a:chOff x="1008" y="768"/>
              <a:chExt cx="4277" cy="720"/>
            </a:xfrm>
          </p:grpSpPr>
          <p:sp>
            <p:nvSpPr>
              <p:cNvPr id="166932" name="Line 20">
                <a:extLst>
                  <a:ext uri="{FF2B5EF4-FFF2-40B4-BE49-F238E27FC236}">
                    <a16:creationId xmlns:a16="http://schemas.microsoft.com/office/drawing/2014/main" id="{DEB491B0-D9ED-43BA-A6A1-DBA5F63A53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816"/>
                <a:ext cx="0" cy="38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33" name="Line 21">
                <a:extLst>
                  <a:ext uri="{FF2B5EF4-FFF2-40B4-BE49-F238E27FC236}">
                    <a16:creationId xmlns:a16="http://schemas.microsoft.com/office/drawing/2014/main" id="{B2DD014E-75D6-4195-8E3E-5595A3465C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816"/>
                <a:ext cx="8" cy="41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34" name="Line 22">
                <a:extLst>
                  <a:ext uri="{FF2B5EF4-FFF2-40B4-BE49-F238E27FC236}">
                    <a16:creationId xmlns:a16="http://schemas.microsoft.com/office/drawing/2014/main" id="{734F7B16-177B-4EDF-985C-3D3EF5E213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8" y="816"/>
                <a:ext cx="8" cy="40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35" name="Line 23">
                <a:extLst>
                  <a:ext uri="{FF2B5EF4-FFF2-40B4-BE49-F238E27FC236}">
                    <a16:creationId xmlns:a16="http://schemas.microsoft.com/office/drawing/2014/main" id="{CF2E861B-0885-4B4B-9316-37747DC82A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2" y="816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36" name="Line 24">
                <a:extLst>
                  <a:ext uri="{FF2B5EF4-FFF2-40B4-BE49-F238E27FC236}">
                    <a16:creationId xmlns:a16="http://schemas.microsoft.com/office/drawing/2014/main" id="{1F15A5DA-1973-486B-B76D-F613ACC722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96" y="1200"/>
                <a:ext cx="1589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66937" name="Group 25">
                <a:extLst>
                  <a:ext uri="{FF2B5EF4-FFF2-40B4-BE49-F238E27FC236}">
                    <a16:creationId xmlns:a16="http://schemas.microsoft.com/office/drawing/2014/main" id="{6458B987-68D5-43A0-B923-E6460FD61A3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04" y="1104"/>
                <a:ext cx="144" cy="192"/>
                <a:chOff x="3552" y="1104"/>
                <a:chExt cx="144" cy="192"/>
              </a:xfrm>
            </p:grpSpPr>
            <p:sp>
              <p:nvSpPr>
                <p:cNvPr id="166938" name="Line 26">
                  <a:extLst>
                    <a:ext uri="{FF2B5EF4-FFF2-40B4-BE49-F238E27FC236}">
                      <a16:creationId xmlns:a16="http://schemas.microsoft.com/office/drawing/2014/main" id="{00FCEB78-104F-4DA4-A883-61EE330BE9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552" y="1104"/>
                  <a:ext cx="48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939" name="Line 27">
                  <a:extLst>
                    <a:ext uri="{FF2B5EF4-FFF2-40B4-BE49-F238E27FC236}">
                      <a16:creationId xmlns:a16="http://schemas.microsoft.com/office/drawing/2014/main" id="{6B526BDC-6982-4D95-A906-F7E9A2E1AA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648" y="1104"/>
                  <a:ext cx="48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6940" name="Line 28">
                <a:extLst>
                  <a:ext uri="{FF2B5EF4-FFF2-40B4-BE49-F238E27FC236}">
                    <a16:creationId xmlns:a16="http://schemas.microsoft.com/office/drawing/2014/main" id="{FCBE189B-1CCE-466E-AA25-AE17BE6956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84" y="768"/>
                <a:ext cx="0" cy="72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66941" name="Text Box 29">
            <a:extLst>
              <a:ext uri="{FF2B5EF4-FFF2-40B4-BE49-F238E27FC236}">
                <a16:creationId xmlns:a16="http://schemas.microsoft.com/office/drawing/2014/main" id="{D09D58AD-285C-414B-95CF-70E6A6712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6213" y="5818189"/>
            <a:ext cx="1249362" cy="57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68" tIns="48784" rIns="97568" bIns="48784">
            <a:spAutoFit/>
          </a:bodyPr>
          <a:lstStyle>
            <a:lvl1pPr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736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7631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63675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51038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082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54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226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798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90000"/>
              </a:lnSpc>
              <a:spcBef>
                <a:spcPct val="50000"/>
              </a:spcBef>
            </a:pPr>
            <a:r>
              <a:rPr lang="en-US" altLang="en-US" sz="1700"/>
              <a:t>2</a:t>
            </a:r>
            <a:r>
              <a:rPr lang="en-US" altLang="en-US" sz="1700" baseline="30000"/>
              <a:t>nd</a:t>
            </a:r>
            <a:r>
              <a:rPr lang="en-US" altLang="en-US" sz="1700"/>
              <a:t> Coming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en-US" altLang="en-US" sz="1700"/>
              <a:t>Rev 19</a:t>
            </a:r>
          </a:p>
        </p:txBody>
      </p:sp>
      <p:grpSp>
        <p:nvGrpSpPr>
          <p:cNvPr id="166942" name="Group 30">
            <a:extLst>
              <a:ext uri="{FF2B5EF4-FFF2-40B4-BE49-F238E27FC236}">
                <a16:creationId xmlns:a16="http://schemas.microsoft.com/office/drawing/2014/main" id="{84960E8E-7F7D-4DB7-BDF8-052657C3927A}"/>
              </a:ext>
            </a:extLst>
          </p:cNvPr>
          <p:cNvGrpSpPr>
            <a:grpSpLocks/>
          </p:cNvGrpSpPr>
          <p:nvPr/>
        </p:nvGrpSpPr>
        <p:grpSpPr bwMode="auto">
          <a:xfrm>
            <a:off x="1995488" y="4748214"/>
            <a:ext cx="8178800" cy="1127125"/>
            <a:chOff x="288" y="2688"/>
            <a:chExt cx="4997" cy="672"/>
          </a:xfrm>
        </p:grpSpPr>
        <p:sp>
          <p:nvSpPr>
            <p:cNvPr id="166943" name="Line 31">
              <a:extLst>
                <a:ext uri="{FF2B5EF4-FFF2-40B4-BE49-F238E27FC236}">
                  <a16:creationId xmlns:a16="http://schemas.microsoft.com/office/drawing/2014/main" id="{860FF698-13B0-401A-BC2E-A84C0CE5E5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" y="3072"/>
              <a:ext cx="3150" cy="1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6944" name="Group 32">
              <a:extLst>
                <a:ext uri="{FF2B5EF4-FFF2-40B4-BE49-F238E27FC236}">
                  <a16:creationId xmlns:a16="http://schemas.microsoft.com/office/drawing/2014/main" id="{7F443844-06D4-4A5E-AE3F-58F8D27746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2688"/>
              <a:ext cx="4277" cy="672"/>
              <a:chOff x="1008" y="2688"/>
              <a:chExt cx="4277" cy="672"/>
            </a:xfrm>
          </p:grpSpPr>
          <p:sp>
            <p:nvSpPr>
              <p:cNvPr id="166945" name="Line 33">
                <a:extLst>
                  <a:ext uri="{FF2B5EF4-FFF2-40B4-BE49-F238E27FC236}">
                    <a16:creationId xmlns:a16="http://schemas.microsoft.com/office/drawing/2014/main" id="{7B31ED6F-1C6B-46F8-93FE-685ABBB8F1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2688"/>
                <a:ext cx="0" cy="38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46" name="Line 34">
                <a:extLst>
                  <a:ext uri="{FF2B5EF4-FFF2-40B4-BE49-F238E27FC236}">
                    <a16:creationId xmlns:a16="http://schemas.microsoft.com/office/drawing/2014/main" id="{D4B5E19C-BD8F-4765-AEA6-0F76FC74C9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2688"/>
                <a:ext cx="8" cy="41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47" name="Line 35">
                <a:extLst>
                  <a:ext uri="{FF2B5EF4-FFF2-40B4-BE49-F238E27FC236}">
                    <a16:creationId xmlns:a16="http://schemas.microsoft.com/office/drawing/2014/main" id="{FEB1689A-A5C2-40F9-9EF0-527E3812BF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8" y="2688"/>
                <a:ext cx="8" cy="40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48" name="Line 36">
                <a:extLst>
                  <a:ext uri="{FF2B5EF4-FFF2-40B4-BE49-F238E27FC236}">
                    <a16:creationId xmlns:a16="http://schemas.microsoft.com/office/drawing/2014/main" id="{5FBC0022-1EE3-44F0-AD7B-A27A1AA6C0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2" y="2688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49" name="Line 37">
                <a:extLst>
                  <a:ext uri="{FF2B5EF4-FFF2-40B4-BE49-F238E27FC236}">
                    <a16:creationId xmlns:a16="http://schemas.microsoft.com/office/drawing/2014/main" id="{607A7770-B13F-47D1-81F4-F6362243CD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96" y="3072"/>
                <a:ext cx="1589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66950" name="Group 38">
                <a:extLst>
                  <a:ext uri="{FF2B5EF4-FFF2-40B4-BE49-F238E27FC236}">
                    <a16:creationId xmlns:a16="http://schemas.microsoft.com/office/drawing/2014/main" id="{4591A9D9-BE7E-45B4-82F0-D8F228EC2EB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04" y="2976"/>
                <a:ext cx="144" cy="192"/>
                <a:chOff x="3552" y="1104"/>
                <a:chExt cx="144" cy="192"/>
              </a:xfrm>
            </p:grpSpPr>
            <p:sp>
              <p:nvSpPr>
                <p:cNvPr id="166951" name="Line 39">
                  <a:extLst>
                    <a:ext uri="{FF2B5EF4-FFF2-40B4-BE49-F238E27FC236}">
                      <a16:creationId xmlns:a16="http://schemas.microsoft.com/office/drawing/2014/main" id="{B3F97CC1-29BC-4C49-BD54-1114777A84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552" y="1104"/>
                  <a:ext cx="48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952" name="Line 40">
                  <a:extLst>
                    <a:ext uri="{FF2B5EF4-FFF2-40B4-BE49-F238E27FC236}">
                      <a16:creationId xmlns:a16="http://schemas.microsoft.com/office/drawing/2014/main" id="{6CF786F1-4CC0-4E0D-825F-A194BA46416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648" y="1104"/>
                  <a:ext cx="48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6953" name="Line 41">
                <a:extLst>
                  <a:ext uri="{FF2B5EF4-FFF2-40B4-BE49-F238E27FC236}">
                    <a16:creationId xmlns:a16="http://schemas.microsoft.com/office/drawing/2014/main" id="{7A361947-D2D4-4BB6-9D78-70E2BF76F0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84" y="2736"/>
                <a:ext cx="0" cy="62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39860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290</Words>
  <Application>Microsoft Office PowerPoint</Application>
  <PresentationFormat>Widescreen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Cliff Phipps</dc:creator>
  <cp:lastModifiedBy>Sonya Winder</cp:lastModifiedBy>
  <cp:revision>2</cp:revision>
  <dcterms:created xsi:type="dcterms:W3CDTF">2021-09-15T13:22:03Z</dcterms:created>
  <dcterms:modified xsi:type="dcterms:W3CDTF">2021-10-03T15:45:32Z</dcterms:modified>
</cp:coreProperties>
</file>