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1"/>
  </p:sldMasterIdLst>
  <p:notesMasterIdLst>
    <p:notesMasterId r:id="rId61"/>
  </p:notesMasterIdLst>
  <p:sldIdLst>
    <p:sldId id="330" r:id="rId2"/>
    <p:sldId id="258" r:id="rId3"/>
    <p:sldId id="303" r:id="rId4"/>
    <p:sldId id="259" r:id="rId5"/>
    <p:sldId id="321" r:id="rId6"/>
    <p:sldId id="261" r:id="rId7"/>
    <p:sldId id="322" r:id="rId8"/>
    <p:sldId id="318" r:id="rId9"/>
    <p:sldId id="263" r:id="rId10"/>
    <p:sldId id="264" r:id="rId11"/>
    <p:sldId id="323"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324" r:id="rId25"/>
    <p:sldId id="279" r:id="rId26"/>
    <p:sldId id="280" r:id="rId27"/>
    <p:sldId id="281" r:id="rId28"/>
    <p:sldId id="282" r:id="rId29"/>
    <p:sldId id="283" r:id="rId30"/>
    <p:sldId id="329" r:id="rId31"/>
    <p:sldId id="285" r:id="rId32"/>
    <p:sldId id="286" r:id="rId33"/>
    <p:sldId id="287" r:id="rId34"/>
    <p:sldId id="314" r:id="rId35"/>
    <p:sldId id="288" r:id="rId36"/>
    <p:sldId id="315" r:id="rId37"/>
    <p:sldId id="289" r:id="rId38"/>
    <p:sldId id="312" r:id="rId39"/>
    <p:sldId id="290" r:id="rId40"/>
    <p:sldId id="305" r:id="rId41"/>
    <p:sldId id="306" r:id="rId42"/>
    <p:sldId id="307" r:id="rId43"/>
    <p:sldId id="291" r:id="rId44"/>
    <p:sldId id="310" r:id="rId45"/>
    <p:sldId id="311" r:id="rId46"/>
    <p:sldId id="292" r:id="rId47"/>
    <p:sldId id="293" r:id="rId48"/>
    <p:sldId id="325" r:id="rId49"/>
    <p:sldId id="295" r:id="rId50"/>
    <p:sldId id="296" r:id="rId51"/>
    <p:sldId id="317" r:id="rId52"/>
    <p:sldId id="319" r:id="rId53"/>
    <p:sldId id="326" r:id="rId54"/>
    <p:sldId id="298" r:id="rId55"/>
    <p:sldId id="304" r:id="rId56"/>
    <p:sldId id="300" r:id="rId57"/>
    <p:sldId id="320" r:id="rId58"/>
    <p:sldId id="327" r:id="rId59"/>
    <p:sldId id="328" r:id="rId60"/>
  </p:sldIdLst>
  <p:sldSz cx="9144000" cy="6858000" type="screen4x3"/>
  <p:notesSz cx="6858000" cy="9144000"/>
  <p:embeddedFontLst>
    <p:embeddedFont>
      <p:font typeface="Arial Narrow" panose="020B0604020202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32">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j0kyr8zwhGEvinHuCl8CdcRARr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 lastIdx="2" clrIdx="0"/>
  <p:cmAuthor id="1" name="Azime Sert" initials="" lastIdx="10" clrIdx="1"/>
  <p:cmAuthor id="2" name="Gizem Al" initials="" lastIdx="5"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49"/>
    <a:srgbClr val="5D8629"/>
    <a:srgbClr val="A64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52"/>
    <p:restoredTop sz="76204"/>
  </p:normalViewPr>
  <p:slideViewPr>
    <p:cSldViewPr snapToGrid="0">
      <p:cViewPr varScale="1">
        <p:scale>
          <a:sx n="64" d="100"/>
          <a:sy n="64" d="100"/>
        </p:scale>
        <p:origin x="1608" y="168"/>
      </p:cViewPr>
      <p:guideLst>
        <p:guide orient="horz" pos="223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080dddfa13_1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a:t>
            </a:r>
            <a:endParaRPr dirty="0"/>
          </a:p>
        </p:txBody>
      </p:sp>
      <p:sp>
        <p:nvSpPr>
          <p:cNvPr id="288" name="Google Shape;288;g2080dddfa13_1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080dddfa13_1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2080dddfa13_1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080dddfa13_1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2080dddfa13_1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080dddfa13_1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g2080dddfa13_1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080dddfa13_5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2" name="Google Shape;372;g2080dddfa13_5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080dddfa13_5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g2080dddfa13_5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080dddfa13_5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2080dddfa13_5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080dddfa13_5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g2080dddfa13_5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080dddfa13_5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37" name="Google Shape;437;g2080dddfa13_5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6" name="Google Shape;44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080dddfa13_5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7" name="Google Shape;467;g2080dddfa13_5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0830018c3a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7" name="Google Shape;477;g20830018c3a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0830018c3a_0_3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87" name="Google Shape;487;g20830018c3a_0_3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0830018c3a_0_6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g20830018c3a_0_6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0830018c3a_0_8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g20830018c3a_0_8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0830018c3a_0_9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20830018c3a_0_9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36" name="Google Shape;536;g20830018c3a_0_9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0830018c3a_0_1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20830018c3a_0_1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47" name="Google Shape;547;g20830018c3a_0_1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0830018c3a_0_1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0830018c3a_0_12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58" name="Google Shape;558;g20830018c3a_0_12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0830018c3a_0_14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g20830018c3a_0_14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69" name="Google Shape;569;g20830018c3a_0_14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0830018c3a_0_16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0830018c3a_0_16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None/>
            </a:pPr>
            <a:endParaRPr dirty="0"/>
          </a:p>
        </p:txBody>
      </p:sp>
      <p:sp>
        <p:nvSpPr>
          <p:cNvPr id="580" name="Google Shape;580;g20830018c3a_0_16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0830018c3a_0_17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20830018c3a_0_17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92" name="Google Shape;592;g20830018c3a_0_17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0830018c3a_0_19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g20830018c3a_0_19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0830018c3a_0_2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20830018c3a_0_2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6" name="Google Shape;616;g20830018c3a_0_2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0830018c3a_0_24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0830018c3a_0_24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625" name="Google Shape;625;g20830018c3a_0_24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0830018c3a_0_27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g20830018c3a_0_27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0830018c3a_0_30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g20830018c3a_0_30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0" name="Google Shape;22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080dddfa13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080dddfa1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43" name="Google Shape;243;g2080dddfa13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080dddfa13_1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2080dddfa13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080dddfa13_1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Clr>
                <a:schemeClr val="accent2"/>
              </a:buClr>
              <a:buSzPts val="2400"/>
              <a:buFont typeface="Arial"/>
              <a:buNone/>
            </a:pPr>
            <a:endParaRPr sz="2400" b="0">
              <a:solidFill>
                <a:srgbClr val="000000"/>
              </a:solidFill>
              <a:latin typeface="Arial"/>
              <a:ea typeface="Arial"/>
              <a:cs typeface="Arial"/>
              <a:sym typeface="Arial"/>
            </a:endParaRPr>
          </a:p>
        </p:txBody>
      </p:sp>
      <p:sp>
        <p:nvSpPr>
          <p:cNvPr id="270" name="Google Shape;270;g2080dddfa13_1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080dddfa13_1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2080dddfa13_1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1"/>
        <p:cNvGrpSpPr/>
        <p:nvPr/>
      </p:nvGrpSpPr>
      <p:grpSpPr>
        <a:xfrm>
          <a:off x="0" y="0"/>
          <a:ext cx="0" cy="0"/>
          <a:chOff x="0" y="0"/>
          <a:chExt cx="0" cy="0"/>
        </a:xfrm>
      </p:grpSpPr>
      <p:sp>
        <p:nvSpPr>
          <p:cNvPr id="12" name="Google Shape;12;p56"/>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56"/>
          <p:cNvSpPr/>
          <p:nvPr/>
        </p:nvSpPr>
        <p:spPr>
          <a:xfrm>
            <a:off x="-1" y="0"/>
            <a:ext cx="9144001" cy="6858002"/>
          </a:xfrm>
          <a:prstGeom prst="rect">
            <a:avLst/>
          </a:prstGeom>
          <a:solidFill>
            <a:srgbClr val="005698">
              <a:alpha val="3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4" name="Google Shape;14;p56"/>
          <p:cNvCxnSpPr/>
          <p:nvPr/>
        </p:nvCxnSpPr>
        <p:spPr>
          <a:xfrm>
            <a:off x="2904140" y="3744227"/>
            <a:ext cx="0" cy="2983832"/>
          </a:xfrm>
          <a:prstGeom prst="straightConnector1">
            <a:avLst/>
          </a:prstGeom>
          <a:noFill/>
          <a:ln w="25400" cap="flat" cmpd="sng">
            <a:solidFill>
              <a:srgbClr val="F58220"/>
            </a:solidFill>
            <a:prstDash val="solid"/>
            <a:round/>
            <a:headEnd type="none" w="sm" len="sm"/>
            <a:tailEnd type="none" w="sm" len="sm"/>
          </a:ln>
        </p:spPr>
      </p:cxnSp>
      <p:pic>
        <p:nvPicPr>
          <p:cNvPr id="15" name="Google Shape;15;p56"/>
          <p:cNvPicPr preferRelativeResize="0"/>
          <p:nvPr/>
        </p:nvPicPr>
        <p:blipFill rotWithShape="1">
          <a:blip r:embed="rId2">
            <a:alphaModFix/>
          </a:blip>
          <a:srcRect/>
          <a:stretch/>
        </p:blipFill>
        <p:spPr>
          <a:xfrm>
            <a:off x="213559" y="6047657"/>
            <a:ext cx="1480488" cy="473820"/>
          </a:xfrm>
          <a:prstGeom prst="rect">
            <a:avLst/>
          </a:prstGeom>
          <a:noFill/>
          <a:ln>
            <a:noFill/>
          </a:ln>
        </p:spPr>
      </p:pic>
      <p:sp>
        <p:nvSpPr>
          <p:cNvPr id="16" name="Google Shape;16;p56"/>
          <p:cNvSpPr txBox="1">
            <a:spLocks noGrp="1"/>
          </p:cNvSpPr>
          <p:nvPr>
            <p:ph type="body" idx="1"/>
          </p:nvPr>
        </p:nvSpPr>
        <p:spPr>
          <a:xfrm>
            <a:off x="3144478" y="4272483"/>
            <a:ext cx="5542321" cy="130059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accent3"/>
              </a:buClr>
              <a:buSzPts val="2400"/>
              <a:buFont typeface="Arial"/>
              <a:buAutoNum type="arabicPeriod"/>
              <a:defRPr sz="2400" b="0" i="0" u="none" strike="noStrike" cap="none">
                <a:solidFill>
                  <a:schemeClr val="accent3"/>
                </a:solidFill>
                <a:latin typeface="Arial"/>
                <a:ea typeface="Arial"/>
                <a:cs typeface="Arial"/>
                <a:sym typeface="Arial"/>
              </a:defRPr>
            </a:lvl1pPr>
            <a:lvl2pPr marL="914400" marR="0" lvl="1" indent="-228600" algn="l" rtl="0">
              <a:lnSpc>
                <a:spcPct val="100000"/>
              </a:lnSpc>
              <a:spcBef>
                <a:spcPts val="440"/>
              </a:spcBef>
              <a:spcAft>
                <a:spcPts val="0"/>
              </a:spcAft>
              <a:buClr>
                <a:schemeClr val="accent1"/>
              </a:buClr>
              <a:buSzPts val="2200"/>
              <a:buFont typeface="Arial"/>
              <a:buNone/>
              <a:defRPr sz="22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Custom Layout">
  <p:cSld name="7_Custom Layout">
    <p:spTree>
      <p:nvGrpSpPr>
        <p:cNvPr id="1" name="Shape 92"/>
        <p:cNvGrpSpPr/>
        <p:nvPr/>
      </p:nvGrpSpPr>
      <p:grpSpPr>
        <a:xfrm>
          <a:off x="0" y="0"/>
          <a:ext cx="0" cy="0"/>
          <a:chOff x="0" y="0"/>
          <a:chExt cx="0" cy="0"/>
        </a:xfrm>
      </p:grpSpPr>
      <p:sp>
        <p:nvSpPr>
          <p:cNvPr id="93" name="Google Shape;93;p68"/>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4" name="Google Shape;94;p68"/>
          <p:cNvPicPr preferRelativeResize="0"/>
          <p:nvPr/>
        </p:nvPicPr>
        <p:blipFill rotWithShape="1">
          <a:blip r:embed="rId2">
            <a:alphaModFix/>
          </a:blip>
          <a:srcRect/>
          <a:stretch/>
        </p:blipFill>
        <p:spPr>
          <a:xfrm>
            <a:off x="213558" y="5823366"/>
            <a:ext cx="2181301" cy="698111"/>
          </a:xfrm>
          <a:prstGeom prst="rect">
            <a:avLst/>
          </a:prstGeom>
          <a:noFill/>
          <a:ln>
            <a:noFill/>
          </a:ln>
        </p:spPr>
      </p:pic>
      <p:sp>
        <p:nvSpPr>
          <p:cNvPr id="95" name="Google Shape;95;p68"/>
          <p:cNvSpPr txBox="1">
            <a:spLocks noGrp="1"/>
          </p:cNvSpPr>
          <p:nvPr>
            <p:ph type="body" idx="1"/>
          </p:nvPr>
        </p:nvSpPr>
        <p:spPr>
          <a:xfrm>
            <a:off x="3949148" y="543340"/>
            <a:ext cx="4785742" cy="522697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accent6"/>
              </a:buClr>
              <a:buSzPts val="2400"/>
              <a:buFont typeface="Arial"/>
              <a:buChar char="•"/>
              <a:defRPr sz="2400" b="1" i="0" u="none" strike="noStrike" cap="none">
                <a:solidFill>
                  <a:schemeClr val="accent2"/>
                </a:solidFill>
                <a:latin typeface="Arial"/>
                <a:ea typeface="Arial"/>
                <a:cs typeface="Arial"/>
                <a:sym typeface="Arial"/>
              </a:defRPr>
            </a:lvl1pPr>
            <a:lvl2pPr marL="914400" marR="0" lvl="1" indent="-381000" algn="l" rtl="0">
              <a:lnSpc>
                <a:spcPct val="100000"/>
              </a:lnSpc>
              <a:spcBef>
                <a:spcPts val="480"/>
              </a:spcBef>
              <a:spcAft>
                <a:spcPts val="0"/>
              </a:spcAft>
              <a:buClr>
                <a:schemeClr val="accent3"/>
              </a:buClr>
              <a:buSzPts val="2400"/>
              <a:buFont typeface="Arial"/>
              <a:buChar char="•"/>
              <a:defRPr sz="2400" b="0" i="0" u="none" strike="noStrike" cap="none">
                <a:solidFill>
                  <a:schemeClr val="accent3"/>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3"/>
              </a:buClr>
              <a:buSzPts val="2200"/>
              <a:buFont typeface="Arial"/>
              <a:buChar char="•"/>
              <a:defRPr sz="2200" b="0" i="0" u="none" strike="noStrike" cap="none">
                <a:solidFill>
                  <a:schemeClr val="accent3"/>
                </a:solidFill>
                <a:latin typeface="Arial"/>
                <a:ea typeface="Arial"/>
                <a:cs typeface="Arial"/>
                <a:sym typeface="Arial"/>
              </a:defRPr>
            </a:lvl3pPr>
            <a:lvl4pPr marL="1828800" marR="0" lvl="3" indent="-355600" algn="l" rtl="0">
              <a:lnSpc>
                <a:spcPct val="100000"/>
              </a:lnSpc>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42900" algn="l" rtl="0">
              <a:lnSpc>
                <a:spcPct val="100000"/>
              </a:lnSpc>
              <a:spcBef>
                <a:spcPts val="360"/>
              </a:spcBef>
              <a:spcAft>
                <a:spcPts val="0"/>
              </a:spcAft>
              <a:buClr>
                <a:schemeClr val="accent3"/>
              </a:buClr>
              <a:buSzPts val="1800"/>
              <a:buFont typeface="Arial"/>
              <a:buChar char="•"/>
              <a:defRPr sz="1800" b="0" i="0" u="none" strike="noStrike" cap="none">
                <a:solidFill>
                  <a:schemeClr val="accent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6" name="Google Shape;96;p68"/>
          <p:cNvPicPr preferRelativeResize="0"/>
          <p:nvPr/>
        </p:nvPicPr>
        <p:blipFill rotWithShape="1">
          <a:blip r:embed="rId3">
            <a:alphaModFix/>
          </a:blip>
          <a:srcRect t="40800"/>
          <a:stretch/>
        </p:blipFill>
        <p:spPr>
          <a:xfrm>
            <a:off x="-1" y="0"/>
            <a:ext cx="3490537" cy="6883723"/>
          </a:xfrm>
          <a:prstGeom prst="rect">
            <a:avLst/>
          </a:prstGeom>
          <a:noFill/>
          <a:ln>
            <a:noFill/>
          </a:ln>
        </p:spPr>
      </p:pic>
      <p:pic>
        <p:nvPicPr>
          <p:cNvPr id="97" name="Google Shape;97;p68" descr="A person standing in front of a crowd&#10;&#10;Description automatically generated"/>
          <p:cNvPicPr preferRelativeResize="0"/>
          <p:nvPr/>
        </p:nvPicPr>
        <p:blipFill rotWithShape="1">
          <a:blip r:embed="rId4">
            <a:alphaModFix amt="30000"/>
          </a:blip>
          <a:srcRect l="41965" r="24528"/>
          <a:stretch/>
        </p:blipFill>
        <p:spPr>
          <a:xfrm>
            <a:off x="-16933" y="-57569"/>
            <a:ext cx="3490536" cy="69494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 - Text/photo left">
  <p:cSld name="Two Column - Text/photo left">
    <p:spTree>
      <p:nvGrpSpPr>
        <p:cNvPr id="1" name="Shape 98"/>
        <p:cNvGrpSpPr/>
        <p:nvPr/>
      </p:nvGrpSpPr>
      <p:grpSpPr>
        <a:xfrm>
          <a:off x="0" y="0"/>
          <a:ext cx="0" cy="0"/>
          <a:chOff x="0" y="0"/>
          <a:chExt cx="0" cy="0"/>
        </a:xfrm>
      </p:grpSpPr>
      <p:sp>
        <p:nvSpPr>
          <p:cNvPr id="99" name="Google Shape;99;p69"/>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0" name="Google Shape;100;p69"/>
          <p:cNvSpPr txBox="1">
            <a:spLocks noGrp="1"/>
          </p:cNvSpPr>
          <p:nvPr>
            <p:ph type="body" idx="1"/>
          </p:nvPr>
        </p:nvSpPr>
        <p:spPr>
          <a:xfrm>
            <a:off x="4107854" y="1823455"/>
            <a:ext cx="4578946" cy="38370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chemeClr val="accent3"/>
              </a:buClr>
              <a:buSzPts val="2400"/>
              <a:buFont typeface="Arial"/>
              <a:buNone/>
              <a:defRPr sz="2400" b="0" i="0" u="none" strike="noStrike" cap="none">
                <a:solidFill>
                  <a:schemeClr val="accent3"/>
                </a:solidFill>
                <a:latin typeface="Arial"/>
                <a:ea typeface="Arial"/>
                <a:cs typeface="Arial"/>
                <a:sym typeface="Arial"/>
              </a:defRPr>
            </a:lvl1pPr>
            <a:lvl2pPr marL="914400" marR="0" lvl="1" indent="-228600" algn="l" rtl="0">
              <a:lnSpc>
                <a:spcPct val="100000"/>
              </a:lnSpc>
              <a:spcBef>
                <a:spcPts val="48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2pPr>
            <a:lvl3pPr marL="1371600" marR="0" lvl="2"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01" name="Google Shape;101;p69"/>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69"/>
          <p:cNvSpPr>
            <a:spLocks noGrp="1"/>
          </p:cNvSpPr>
          <p:nvPr>
            <p:ph type="pic" idx="2"/>
          </p:nvPr>
        </p:nvSpPr>
        <p:spPr>
          <a:xfrm>
            <a:off x="457200" y="1821234"/>
            <a:ext cx="3430158" cy="3839244"/>
          </a:xfrm>
          <a:prstGeom prst="rect">
            <a:avLst/>
          </a:prstGeom>
          <a:noFill/>
          <a:ln>
            <a:noFill/>
          </a:ln>
        </p:spPr>
      </p:sp>
      <p:pic>
        <p:nvPicPr>
          <p:cNvPr id="103" name="Google Shape;103;p69" descr="transforming education-large.jpg"/>
          <p:cNvPicPr preferRelativeResize="0"/>
          <p:nvPr/>
        </p:nvPicPr>
        <p:blipFill rotWithShape="1">
          <a:blip r:embed="rId2">
            <a:alphaModFix/>
          </a:blip>
          <a:srcRect/>
          <a:stretch/>
        </p:blipFill>
        <p:spPr>
          <a:xfrm>
            <a:off x="332008" y="6131840"/>
            <a:ext cx="1467763" cy="37835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04"/>
        <p:cNvGrpSpPr/>
        <p:nvPr/>
      </p:nvGrpSpPr>
      <p:grpSpPr>
        <a:xfrm>
          <a:off x="0" y="0"/>
          <a:ext cx="0" cy="0"/>
          <a:chOff x="0" y="0"/>
          <a:chExt cx="0" cy="0"/>
        </a:xfrm>
      </p:grpSpPr>
      <p:sp>
        <p:nvSpPr>
          <p:cNvPr id="105" name="Google Shape;105;p70"/>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6" name="Google Shape;106;p70"/>
          <p:cNvPicPr preferRelativeResize="0"/>
          <p:nvPr/>
        </p:nvPicPr>
        <p:blipFill rotWithShape="1">
          <a:blip r:embed="rId2">
            <a:alphaModFix/>
          </a:blip>
          <a:srcRect/>
          <a:stretch/>
        </p:blipFill>
        <p:spPr>
          <a:xfrm>
            <a:off x="213558" y="5823366"/>
            <a:ext cx="2181301" cy="69811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7_Custom Layout 2">
    <p:spTree>
      <p:nvGrpSpPr>
        <p:cNvPr id="1" name="Shape 107"/>
        <p:cNvGrpSpPr/>
        <p:nvPr/>
      </p:nvGrpSpPr>
      <p:grpSpPr>
        <a:xfrm>
          <a:off x="0" y="0"/>
          <a:ext cx="0" cy="0"/>
          <a:chOff x="0" y="0"/>
          <a:chExt cx="0" cy="0"/>
        </a:xfrm>
      </p:grpSpPr>
      <p:pic>
        <p:nvPicPr>
          <p:cNvPr id="108" name="Google Shape;108;p71" descr="A picture containing person, outdoor, young, little&#10;&#10;Description automatically generated"/>
          <p:cNvPicPr preferRelativeResize="0"/>
          <p:nvPr/>
        </p:nvPicPr>
        <p:blipFill rotWithShape="1">
          <a:blip r:embed="rId2">
            <a:alphaModFix amt="76000"/>
          </a:blip>
          <a:srcRect l="5555" r="1775"/>
          <a:stretch/>
        </p:blipFill>
        <p:spPr>
          <a:xfrm>
            <a:off x="0" y="85344"/>
            <a:ext cx="9532620" cy="6858000"/>
          </a:xfrm>
          <a:prstGeom prst="rect">
            <a:avLst/>
          </a:prstGeom>
          <a:noFill/>
          <a:ln>
            <a:noFill/>
          </a:ln>
        </p:spPr>
      </p:pic>
      <p:pic>
        <p:nvPicPr>
          <p:cNvPr id="109" name="Google Shape;109;p71"/>
          <p:cNvPicPr preferRelativeResize="0"/>
          <p:nvPr/>
        </p:nvPicPr>
        <p:blipFill rotWithShape="1">
          <a:blip r:embed="rId3">
            <a:alphaModFix amt="48000"/>
          </a:blip>
          <a:srcRect r="-27842"/>
          <a:stretch/>
        </p:blipFill>
        <p:spPr>
          <a:xfrm>
            <a:off x="0" y="85344"/>
            <a:ext cx="8778240" cy="6858000"/>
          </a:xfrm>
          <a:prstGeom prst="rect">
            <a:avLst/>
          </a:prstGeom>
          <a:noFill/>
          <a:ln>
            <a:noFill/>
          </a:ln>
        </p:spPr>
      </p:pic>
      <p:sp>
        <p:nvSpPr>
          <p:cNvPr id="110" name="Google Shape;110;p71"/>
          <p:cNvSpPr txBox="1">
            <a:spLocks noGrp="1"/>
          </p:cNvSpPr>
          <p:nvPr>
            <p:ph type="title"/>
          </p:nvPr>
        </p:nvSpPr>
        <p:spPr>
          <a:xfrm>
            <a:off x="386080" y="569279"/>
            <a:ext cx="8300720" cy="60928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3200"/>
              <a:buFont typeface="Arial"/>
              <a:buNone/>
              <a:defRPr sz="32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 name="Google Shape;111;p71"/>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12"/>
        <p:cNvGrpSpPr/>
        <p:nvPr/>
      </p:nvGrpSpPr>
      <p:grpSpPr>
        <a:xfrm>
          <a:off x="0" y="0"/>
          <a:ext cx="0" cy="0"/>
          <a:chOff x="0" y="0"/>
          <a:chExt cx="0" cy="0"/>
        </a:xfrm>
      </p:grpSpPr>
      <p:sp>
        <p:nvSpPr>
          <p:cNvPr id="113" name="Google Shape;113;p72"/>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4" name="Google Shape;114;p72"/>
          <p:cNvPicPr preferRelativeResize="0"/>
          <p:nvPr/>
        </p:nvPicPr>
        <p:blipFill rotWithShape="1">
          <a:blip r:embed="rId2">
            <a:alphaModFix/>
          </a:blip>
          <a:srcRect/>
          <a:stretch/>
        </p:blipFill>
        <p:spPr>
          <a:xfrm>
            <a:off x="0" y="0"/>
            <a:ext cx="8686800" cy="6858000"/>
          </a:xfrm>
          <a:prstGeom prst="rect">
            <a:avLst/>
          </a:prstGeom>
          <a:noFill/>
          <a:ln>
            <a:noFill/>
          </a:ln>
        </p:spPr>
      </p:pic>
      <p:sp>
        <p:nvSpPr>
          <p:cNvPr id="115" name="Google Shape;115;p72"/>
          <p:cNvSpPr/>
          <p:nvPr/>
        </p:nvSpPr>
        <p:spPr>
          <a:xfrm>
            <a:off x="0" y="5401166"/>
            <a:ext cx="9144000" cy="999634"/>
          </a:xfrm>
          <a:prstGeom prst="rect">
            <a:avLst/>
          </a:prstGeom>
          <a:solidFill>
            <a:srgbClr val="F58220">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6" name="Google Shape;116;p72"/>
          <p:cNvPicPr preferRelativeResize="0"/>
          <p:nvPr/>
        </p:nvPicPr>
        <p:blipFill rotWithShape="1">
          <a:blip r:embed="rId3">
            <a:alphaModFix/>
          </a:blip>
          <a:srcRect/>
          <a:stretch/>
        </p:blipFill>
        <p:spPr>
          <a:xfrm>
            <a:off x="77451" y="5421076"/>
            <a:ext cx="874252" cy="874252"/>
          </a:xfrm>
          <a:prstGeom prst="rect">
            <a:avLst/>
          </a:prstGeom>
          <a:noFill/>
          <a:ln>
            <a:noFill/>
          </a:ln>
        </p:spPr>
      </p:pic>
      <p:sp>
        <p:nvSpPr>
          <p:cNvPr id="117" name="Google Shape;117;p72"/>
          <p:cNvSpPr txBox="1">
            <a:spLocks noGrp="1"/>
          </p:cNvSpPr>
          <p:nvPr>
            <p:ph type="title"/>
          </p:nvPr>
        </p:nvSpPr>
        <p:spPr>
          <a:xfrm>
            <a:off x="1029154" y="5664906"/>
            <a:ext cx="5002306" cy="47215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lumn with Headline Boxes">
  <p:cSld name="Two Column with Headline Boxes">
    <p:spTree>
      <p:nvGrpSpPr>
        <p:cNvPr id="1" name="Shape 118"/>
        <p:cNvGrpSpPr/>
        <p:nvPr/>
      </p:nvGrpSpPr>
      <p:grpSpPr>
        <a:xfrm>
          <a:off x="0" y="0"/>
          <a:ext cx="0" cy="0"/>
          <a:chOff x="0" y="0"/>
          <a:chExt cx="0" cy="0"/>
        </a:xfrm>
      </p:grpSpPr>
      <p:sp>
        <p:nvSpPr>
          <p:cNvPr id="119" name="Google Shape;119;p73"/>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 name="Google Shape;120;p73"/>
          <p:cNvSpPr txBox="1">
            <a:spLocks noGrp="1"/>
          </p:cNvSpPr>
          <p:nvPr>
            <p:ph type="body" idx="1"/>
          </p:nvPr>
        </p:nvSpPr>
        <p:spPr>
          <a:xfrm>
            <a:off x="457200" y="2735510"/>
            <a:ext cx="4038600" cy="29841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1" name="Google Shape;121;p73"/>
          <p:cNvSpPr txBox="1">
            <a:spLocks noGrp="1"/>
          </p:cNvSpPr>
          <p:nvPr>
            <p:ph type="body" idx="2"/>
          </p:nvPr>
        </p:nvSpPr>
        <p:spPr>
          <a:xfrm>
            <a:off x="4648200" y="2735510"/>
            <a:ext cx="4038600" cy="29841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228600" algn="l" rtl="0">
              <a:lnSpc>
                <a:spcPct val="100000"/>
              </a:lnSpc>
              <a:spcBef>
                <a:spcPts val="40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2" name="Google Shape;122;p73"/>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23" name="Google Shape;123;p73"/>
          <p:cNvCxnSpPr/>
          <p:nvPr/>
        </p:nvCxnSpPr>
        <p:spPr>
          <a:xfrm>
            <a:off x="457200" y="1269999"/>
            <a:ext cx="82296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078"/>
              </a:srgbClr>
            </a:outerShdw>
          </a:effectLst>
        </p:spPr>
      </p:cxnSp>
      <p:sp>
        <p:nvSpPr>
          <p:cNvPr id="124" name="Google Shape;124;p73"/>
          <p:cNvSpPr txBox="1">
            <a:spLocks noGrp="1"/>
          </p:cNvSpPr>
          <p:nvPr>
            <p:ph type="body" idx="3"/>
          </p:nvPr>
        </p:nvSpPr>
        <p:spPr>
          <a:xfrm>
            <a:off x="457204" y="1681436"/>
            <a:ext cx="4038599" cy="911969"/>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82875" tIns="45700" rIns="182875" bIns="45700" anchor="ctr"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1371600" marR="0" lvl="2" indent="-228600" algn="l" rtl="0">
              <a:lnSpc>
                <a:spcPct val="100000"/>
              </a:lnSpc>
              <a:spcBef>
                <a:spcPts val="20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25" name="Google Shape;125;p73"/>
          <p:cNvSpPr txBox="1">
            <a:spLocks noGrp="1"/>
          </p:cNvSpPr>
          <p:nvPr>
            <p:ph type="body" idx="4"/>
          </p:nvPr>
        </p:nvSpPr>
        <p:spPr>
          <a:xfrm>
            <a:off x="4648204" y="1681436"/>
            <a:ext cx="4038599" cy="911969"/>
          </a:xfrm>
          <a:prstGeom prst="rect">
            <a:avLst/>
          </a:prstGeom>
          <a:solidFill>
            <a:schemeClr val="dk2"/>
          </a:solidFill>
          <a:ln>
            <a:noFill/>
          </a:ln>
        </p:spPr>
        <p:txBody>
          <a:bodyPr spcFirstLastPara="1" wrap="square" lIns="182875" tIns="45700" rIns="182875" bIns="45700" anchor="ctr"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1371600" marR="0" lvl="2" indent="-228600" algn="l" rtl="0">
              <a:lnSpc>
                <a:spcPct val="100000"/>
              </a:lnSpc>
              <a:spcBef>
                <a:spcPts val="20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pic>
        <p:nvPicPr>
          <p:cNvPr id="126" name="Google Shape;126;p73" descr="transforming education-large.jpg"/>
          <p:cNvPicPr preferRelativeResize="0"/>
          <p:nvPr/>
        </p:nvPicPr>
        <p:blipFill rotWithShape="1">
          <a:blip r:embed="rId2">
            <a:alphaModFix/>
          </a:blip>
          <a:srcRect/>
          <a:stretch/>
        </p:blipFill>
        <p:spPr>
          <a:xfrm>
            <a:off x="332008" y="6131840"/>
            <a:ext cx="1467763" cy="37835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ighlighted Quote">
  <p:cSld name="Highlighted Quote">
    <p:spTree>
      <p:nvGrpSpPr>
        <p:cNvPr id="1" name="Shape 127"/>
        <p:cNvGrpSpPr/>
        <p:nvPr/>
      </p:nvGrpSpPr>
      <p:grpSpPr>
        <a:xfrm>
          <a:off x="0" y="0"/>
          <a:ext cx="0" cy="0"/>
          <a:chOff x="0" y="0"/>
          <a:chExt cx="0" cy="0"/>
        </a:xfrm>
      </p:grpSpPr>
      <p:sp>
        <p:nvSpPr>
          <p:cNvPr id="128" name="Google Shape;128;p74"/>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74"/>
          <p:cNvSpPr txBox="1">
            <a:spLocks noGrp="1"/>
          </p:cNvSpPr>
          <p:nvPr>
            <p:ph type="body" idx="1"/>
          </p:nvPr>
        </p:nvSpPr>
        <p:spPr>
          <a:xfrm>
            <a:off x="683834" y="2587237"/>
            <a:ext cx="7824077" cy="1746936"/>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82875" tIns="45700" rIns="182875" bIns="45700" anchor="ctr" anchorCtr="0">
            <a:noAutofit/>
          </a:bodyPr>
          <a:lstStyle>
            <a:lvl1pPr marL="457200" marR="0" lvl="0"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1371600" marR="0" lvl="2" indent="-228600" algn="l" rtl="0">
              <a:lnSpc>
                <a:spcPct val="100000"/>
              </a:lnSpc>
              <a:spcBef>
                <a:spcPts val="20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0" name="Google Shape;130;p74"/>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31" name="Google Shape;131;p74"/>
          <p:cNvCxnSpPr/>
          <p:nvPr/>
        </p:nvCxnSpPr>
        <p:spPr>
          <a:xfrm>
            <a:off x="457200" y="1269999"/>
            <a:ext cx="82296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078"/>
              </a:srgbClr>
            </a:outerShdw>
          </a:effectLst>
        </p:spPr>
      </p:cxnSp>
      <p:sp>
        <p:nvSpPr>
          <p:cNvPr id="132" name="Google Shape;132;p74"/>
          <p:cNvSpPr txBox="1">
            <a:spLocks noGrp="1"/>
          </p:cNvSpPr>
          <p:nvPr>
            <p:ph type="body" idx="2"/>
          </p:nvPr>
        </p:nvSpPr>
        <p:spPr>
          <a:xfrm>
            <a:off x="457200" y="1565035"/>
            <a:ext cx="8229600" cy="9122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3" name="Google Shape;133;p74"/>
          <p:cNvSpPr txBox="1">
            <a:spLocks noGrp="1"/>
          </p:cNvSpPr>
          <p:nvPr>
            <p:ph type="body" idx="3"/>
          </p:nvPr>
        </p:nvSpPr>
        <p:spPr>
          <a:xfrm>
            <a:off x="457200" y="4574795"/>
            <a:ext cx="8229600" cy="9122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34" name="Google Shape;134;p74" descr="transforming education-large.jpg"/>
          <p:cNvPicPr preferRelativeResize="0"/>
          <p:nvPr/>
        </p:nvPicPr>
        <p:blipFill rotWithShape="1">
          <a:blip r:embed="rId2">
            <a:alphaModFix/>
          </a:blip>
          <a:srcRect/>
          <a:stretch/>
        </p:blipFill>
        <p:spPr>
          <a:xfrm>
            <a:off x="332008" y="6131840"/>
            <a:ext cx="1467763" cy="37835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Goals With Logo">
  <p:cSld name="1_Goals With Logo">
    <p:spTree>
      <p:nvGrpSpPr>
        <p:cNvPr id="1" name="Shape 135"/>
        <p:cNvGrpSpPr/>
        <p:nvPr/>
      </p:nvGrpSpPr>
      <p:grpSpPr>
        <a:xfrm>
          <a:off x="0" y="0"/>
          <a:ext cx="0" cy="0"/>
          <a:chOff x="0" y="0"/>
          <a:chExt cx="0" cy="0"/>
        </a:xfrm>
      </p:grpSpPr>
      <p:sp>
        <p:nvSpPr>
          <p:cNvPr id="136" name="Google Shape;136;p75"/>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7" name="Google Shape;137;p75"/>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8" name="Google Shape;138;p75"/>
          <p:cNvSpPr txBox="1">
            <a:spLocks noGrp="1"/>
          </p:cNvSpPr>
          <p:nvPr>
            <p:ph type="body" idx="1"/>
          </p:nvPr>
        </p:nvSpPr>
        <p:spPr>
          <a:xfrm>
            <a:off x="771074" y="1610791"/>
            <a:ext cx="1866557" cy="880053"/>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100000"/>
              </a:lnSpc>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9" name="Google Shape;139;p75"/>
          <p:cNvSpPr txBox="1">
            <a:spLocks noGrp="1"/>
          </p:cNvSpPr>
          <p:nvPr>
            <p:ph type="body" idx="2"/>
          </p:nvPr>
        </p:nvSpPr>
        <p:spPr>
          <a:xfrm>
            <a:off x="2770188" y="1610790"/>
            <a:ext cx="5916612" cy="880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40" name="Google Shape;140;p75"/>
          <p:cNvCxnSpPr/>
          <p:nvPr/>
        </p:nvCxnSpPr>
        <p:spPr>
          <a:xfrm>
            <a:off x="457200" y="1269999"/>
            <a:ext cx="82296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078"/>
              </a:srgbClr>
            </a:outerShdw>
          </a:effectLst>
        </p:spPr>
      </p:cxnSp>
      <p:sp>
        <p:nvSpPr>
          <p:cNvPr id="141" name="Google Shape;141;p75"/>
          <p:cNvSpPr txBox="1">
            <a:spLocks noGrp="1"/>
          </p:cNvSpPr>
          <p:nvPr>
            <p:ph type="body" idx="3"/>
          </p:nvPr>
        </p:nvSpPr>
        <p:spPr>
          <a:xfrm>
            <a:off x="771074" y="2652860"/>
            <a:ext cx="1866557" cy="880053"/>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100000"/>
              </a:lnSpc>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2" name="Google Shape;142;p75"/>
          <p:cNvSpPr txBox="1">
            <a:spLocks noGrp="1"/>
          </p:cNvSpPr>
          <p:nvPr>
            <p:ph type="body" idx="4"/>
          </p:nvPr>
        </p:nvSpPr>
        <p:spPr>
          <a:xfrm>
            <a:off x="2770188" y="2677048"/>
            <a:ext cx="5916612" cy="880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 name="Google Shape;143;p75"/>
          <p:cNvSpPr txBox="1">
            <a:spLocks noGrp="1"/>
          </p:cNvSpPr>
          <p:nvPr>
            <p:ph type="body" idx="5"/>
          </p:nvPr>
        </p:nvSpPr>
        <p:spPr>
          <a:xfrm>
            <a:off x="771070" y="3725813"/>
            <a:ext cx="1866558" cy="880053"/>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100000"/>
              </a:lnSpc>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4" name="Google Shape;144;p75"/>
          <p:cNvSpPr txBox="1">
            <a:spLocks noGrp="1"/>
          </p:cNvSpPr>
          <p:nvPr>
            <p:ph type="body" idx="6"/>
          </p:nvPr>
        </p:nvSpPr>
        <p:spPr>
          <a:xfrm>
            <a:off x="2770188" y="3725812"/>
            <a:ext cx="5916612" cy="880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5" name="Google Shape;145;p75"/>
          <p:cNvSpPr txBox="1">
            <a:spLocks noGrp="1"/>
          </p:cNvSpPr>
          <p:nvPr>
            <p:ph type="body" idx="7"/>
          </p:nvPr>
        </p:nvSpPr>
        <p:spPr>
          <a:xfrm>
            <a:off x="771070" y="4774594"/>
            <a:ext cx="1866558" cy="880053"/>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100000"/>
              </a:lnSpc>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6" name="Google Shape;146;p75"/>
          <p:cNvSpPr txBox="1">
            <a:spLocks noGrp="1"/>
          </p:cNvSpPr>
          <p:nvPr>
            <p:ph type="body" idx="8"/>
          </p:nvPr>
        </p:nvSpPr>
        <p:spPr>
          <a:xfrm>
            <a:off x="2769493" y="4774593"/>
            <a:ext cx="5916612" cy="880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7" name="Google Shape;147;p75"/>
          <p:cNvSpPr txBox="1">
            <a:spLocks noGrp="1"/>
          </p:cNvSpPr>
          <p:nvPr>
            <p:ph type="body" idx="9"/>
          </p:nvPr>
        </p:nvSpPr>
        <p:spPr>
          <a:xfrm>
            <a:off x="399147" y="1610305"/>
            <a:ext cx="290513" cy="880539"/>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100000"/>
              </a:lnSpc>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8" name="Google Shape;148;p75"/>
          <p:cNvSpPr txBox="1">
            <a:spLocks noGrp="1"/>
          </p:cNvSpPr>
          <p:nvPr>
            <p:ph type="body" idx="13"/>
          </p:nvPr>
        </p:nvSpPr>
        <p:spPr>
          <a:xfrm>
            <a:off x="399147" y="2652374"/>
            <a:ext cx="290513" cy="880539"/>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100000"/>
              </a:lnSpc>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9" name="Google Shape;149;p75"/>
          <p:cNvSpPr txBox="1">
            <a:spLocks noGrp="1"/>
          </p:cNvSpPr>
          <p:nvPr>
            <p:ph type="body" idx="14"/>
          </p:nvPr>
        </p:nvSpPr>
        <p:spPr>
          <a:xfrm>
            <a:off x="399146" y="3725327"/>
            <a:ext cx="290513" cy="880539"/>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100000"/>
              </a:lnSpc>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 name="Google Shape;150;p75"/>
          <p:cNvSpPr txBox="1">
            <a:spLocks noGrp="1"/>
          </p:cNvSpPr>
          <p:nvPr>
            <p:ph type="body" idx="15"/>
          </p:nvPr>
        </p:nvSpPr>
        <p:spPr>
          <a:xfrm>
            <a:off x="416691" y="4767396"/>
            <a:ext cx="290513" cy="880539"/>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100000"/>
              </a:lnSpc>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51" name="Google Shape;151;p75" descr="transforming education-large.jpg"/>
          <p:cNvPicPr preferRelativeResize="0"/>
          <p:nvPr/>
        </p:nvPicPr>
        <p:blipFill rotWithShape="1">
          <a:blip r:embed="rId2">
            <a:alphaModFix/>
          </a:blip>
          <a:srcRect/>
          <a:stretch/>
        </p:blipFill>
        <p:spPr>
          <a:xfrm>
            <a:off x="332008" y="6131840"/>
            <a:ext cx="1467763" cy="37835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with Logo">
  <p:cSld name="Title Slide with Logo">
    <p:spTree>
      <p:nvGrpSpPr>
        <p:cNvPr id="1" name="Shape 152"/>
        <p:cNvGrpSpPr/>
        <p:nvPr/>
      </p:nvGrpSpPr>
      <p:grpSpPr>
        <a:xfrm>
          <a:off x="0" y="0"/>
          <a:ext cx="0" cy="0"/>
          <a:chOff x="0" y="0"/>
          <a:chExt cx="0" cy="0"/>
        </a:xfrm>
      </p:grpSpPr>
      <p:pic>
        <p:nvPicPr>
          <p:cNvPr id="153" name="Google Shape;153;p7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54" name="Google Shape;154;p76"/>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5" name="Google Shape;155;p76"/>
          <p:cNvSpPr/>
          <p:nvPr/>
        </p:nvSpPr>
        <p:spPr>
          <a:xfrm>
            <a:off x="0" y="250721"/>
            <a:ext cx="7816645" cy="1312608"/>
          </a:xfrm>
          <a:prstGeom prst="rect">
            <a:avLst/>
          </a:prstGeom>
          <a:solidFill>
            <a:srgbClr val="005698">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 name="Google Shape;156;p76"/>
          <p:cNvSpPr/>
          <p:nvPr/>
        </p:nvSpPr>
        <p:spPr>
          <a:xfrm>
            <a:off x="548640" y="5658158"/>
            <a:ext cx="8595360" cy="1199842"/>
          </a:xfrm>
          <a:prstGeom prst="rect">
            <a:avLst/>
          </a:prstGeom>
          <a:solidFill>
            <a:srgbClr val="0056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7" name="Google Shape;157;p76"/>
          <p:cNvPicPr preferRelativeResize="0"/>
          <p:nvPr/>
        </p:nvPicPr>
        <p:blipFill rotWithShape="1">
          <a:blip r:embed="rId3">
            <a:alphaModFix/>
          </a:blip>
          <a:srcRect/>
          <a:stretch/>
        </p:blipFill>
        <p:spPr>
          <a:xfrm>
            <a:off x="5997388" y="5728272"/>
            <a:ext cx="2895888" cy="926809"/>
          </a:xfrm>
          <a:prstGeom prst="rect">
            <a:avLst/>
          </a:prstGeom>
          <a:noFill/>
          <a:ln>
            <a:noFill/>
          </a:ln>
        </p:spPr>
      </p:pic>
      <p:sp>
        <p:nvSpPr>
          <p:cNvPr id="158" name="Google Shape;158;p76"/>
          <p:cNvSpPr txBox="1">
            <a:spLocks noGrp="1"/>
          </p:cNvSpPr>
          <p:nvPr>
            <p:ph type="body" idx="1"/>
          </p:nvPr>
        </p:nvSpPr>
        <p:spPr>
          <a:xfrm>
            <a:off x="620712" y="442994"/>
            <a:ext cx="6948488" cy="400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40"/>
              </a:spcBef>
              <a:spcAft>
                <a:spcPts val="0"/>
              </a:spcAft>
              <a:buClr>
                <a:schemeClr val="lt1"/>
              </a:buClr>
              <a:buSzPts val="2200"/>
              <a:buFont typeface="Arial"/>
              <a:buNone/>
              <a:defRPr sz="2200" b="0" i="0" u="none" strike="noStrike" cap="none">
                <a:solidFill>
                  <a:schemeClr val="lt1"/>
                </a:solidFill>
                <a:latin typeface="Arial Narrow"/>
                <a:ea typeface="Arial Narrow"/>
                <a:cs typeface="Arial Narrow"/>
                <a:sym typeface="Arial Narrow"/>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9" name="Google Shape;159;p76"/>
          <p:cNvSpPr txBox="1">
            <a:spLocks noGrp="1"/>
          </p:cNvSpPr>
          <p:nvPr>
            <p:ph type="body" idx="2"/>
          </p:nvPr>
        </p:nvSpPr>
        <p:spPr>
          <a:xfrm>
            <a:off x="762952" y="5918509"/>
            <a:ext cx="5027960" cy="7365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Arial Narrow"/>
                <a:ea typeface="Arial Narrow"/>
                <a:cs typeface="Arial Narrow"/>
                <a:sym typeface="Arial Narrow"/>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0" name="Google Shape;160;p76"/>
          <p:cNvSpPr txBox="1">
            <a:spLocks noGrp="1"/>
          </p:cNvSpPr>
          <p:nvPr>
            <p:ph type="body" idx="3"/>
          </p:nvPr>
        </p:nvSpPr>
        <p:spPr>
          <a:xfrm>
            <a:off x="620712" y="875426"/>
            <a:ext cx="6948488" cy="4860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4"/>
        <p:cNvGrpSpPr/>
        <p:nvPr/>
      </p:nvGrpSpPr>
      <p:grpSpPr>
        <a:xfrm>
          <a:off x="0" y="0"/>
          <a:ext cx="0" cy="0"/>
          <a:chOff x="0" y="0"/>
          <a:chExt cx="0" cy="0"/>
        </a:xfrm>
      </p:grpSpPr>
      <p:sp>
        <p:nvSpPr>
          <p:cNvPr id="25" name="Google Shape;25;p58"/>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6" name="Google Shape;26;p58"/>
          <p:cNvPicPr preferRelativeResize="0"/>
          <p:nvPr/>
        </p:nvPicPr>
        <p:blipFill rotWithShape="1">
          <a:blip r:embed="rId2">
            <a:alphaModFix/>
          </a:blip>
          <a:srcRect/>
          <a:stretch/>
        </p:blipFill>
        <p:spPr>
          <a:xfrm>
            <a:off x="213558" y="5823366"/>
            <a:ext cx="2181301" cy="698111"/>
          </a:xfrm>
          <a:prstGeom prst="rect">
            <a:avLst/>
          </a:prstGeom>
          <a:noFill/>
          <a:ln>
            <a:noFill/>
          </a:ln>
        </p:spPr>
      </p:pic>
      <p:sp>
        <p:nvSpPr>
          <p:cNvPr id="27" name="Google Shape;27;p58"/>
          <p:cNvSpPr txBox="1">
            <a:spLocks noGrp="1"/>
          </p:cNvSpPr>
          <p:nvPr>
            <p:ph type="body" idx="1"/>
          </p:nvPr>
        </p:nvSpPr>
        <p:spPr>
          <a:xfrm>
            <a:off x="2394859" y="1598090"/>
            <a:ext cx="6340031" cy="417221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accent6"/>
              </a:buClr>
              <a:buSzPts val="2400"/>
              <a:buFont typeface="Arial"/>
              <a:buChar char="•"/>
              <a:defRPr sz="2400" b="1" i="0" u="none" strike="noStrike" cap="none">
                <a:solidFill>
                  <a:schemeClr val="accent2"/>
                </a:solidFill>
                <a:latin typeface="Arial"/>
                <a:ea typeface="Arial"/>
                <a:cs typeface="Arial"/>
                <a:sym typeface="Arial"/>
              </a:defRPr>
            </a:lvl1pPr>
            <a:lvl2pPr marL="914400" marR="0" lvl="1" indent="-381000" algn="l" rtl="0">
              <a:lnSpc>
                <a:spcPct val="100000"/>
              </a:lnSpc>
              <a:spcBef>
                <a:spcPts val="480"/>
              </a:spcBef>
              <a:spcAft>
                <a:spcPts val="0"/>
              </a:spcAft>
              <a:buClr>
                <a:schemeClr val="accent3"/>
              </a:buClr>
              <a:buSzPts val="2400"/>
              <a:buFont typeface="Arial"/>
              <a:buChar char="•"/>
              <a:defRPr sz="2400" b="0" i="0" u="none" strike="noStrike" cap="none">
                <a:solidFill>
                  <a:schemeClr val="accent3"/>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3"/>
              </a:buClr>
              <a:buSzPts val="2200"/>
              <a:buFont typeface="Arial"/>
              <a:buChar char="•"/>
              <a:defRPr sz="2200" b="0" i="0" u="none" strike="noStrike" cap="none">
                <a:solidFill>
                  <a:schemeClr val="accent3"/>
                </a:solidFill>
                <a:latin typeface="Arial"/>
                <a:ea typeface="Arial"/>
                <a:cs typeface="Arial"/>
                <a:sym typeface="Arial"/>
              </a:defRPr>
            </a:lvl3pPr>
            <a:lvl4pPr marL="1828800" marR="0" lvl="3" indent="-355600" algn="l" rtl="0">
              <a:lnSpc>
                <a:spcPct val="100000"/>
              </a:lnSpc>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42900" algn="l" rtl="0">
              <a:lnSpc>
                <a:spcPct val="100000"/>
              </a:lnSpc>
              <a:spcBef>
                <a:spcPts val="360"/>
              </a:spcBef>
              <a:spcAft>
                <a:spcPts val="0"/>
              </a:spcAft>
              <a:buClr>
                <a:schemeClr val="accent3"/>
              </a:buClr>
              <a:buSzPts val="1800"/>
              <a:buFont typeface="Arial"/>
              <a:buChar char="•"/>
              <a:defRPr sz="1800" b="0" i="0" u="none" strike="noStrike" cap="none">
                <a:solidFill>
                  <a:schemeClr val="accent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 name="Google Shape;28;p58"/>
          <p:cNvSpPr txBox="1">
            <a:spLocks noGrp="1"/>
          </p:cNvSpPr>
          <p:nvPr>
            <p:ph type="title"/>
          </p:nvPr>
        </p:nvSpPr>
        <p:spPr>
          <a:xfrm>
            <a:off x="2394859" y="396397"/>
            <a:ext cx="6340031" cy="117824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3200"/>
              <a:buFont typeface="Arial"/>
              <a:buNone/>
              <a:defRPr sz="32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9" name="Google Shape;29;p58"/>
          <p:cNvPicPr preferRelativeResize="0"/>
          <p:nvPr/>
        </p:nvPicPr>
        <p:blipFill rotWithShape="1">
          <a:blip r:embed="rId3">
            <a:alphaModFix/>
          </a:blip>
          <a:srcRect/>
          <a:stretch/>
        </p:blipFill>
        <p:spPr>
          <a:xfrm>
            <a:off x="0" y="0"/>
            <a:ext cx="2058663"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sic Text + Bullets (plain)">
  <p:cSld name="Basic Text + Bullets (plain)">
    <p:spTree>
      <p:nvGrpSpPr>
        <p:cNvPr id="1" name="Shape 30"/>
        <p:cNvGrpSpPr/>
        <p:nvPr/>
      </p:nvGrpSpPr>
      <p:grpSpPr>
        <a:xfrm>
          <a:off x="0" y="0"/>
          <a:ext cx="0" cy="0"/>
          <a:chOff x="0" y="0"/>
          <a:chExt cx="0" cy="0"/>
        </a:xfrm>
      </p:grpSpPr>
      <p:sp>
        <p:nvSpPr>
          <p:cNvPr id="31" name="Google Shape;31;p59"/>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59"/>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59"/>
          <p:cNvSpPr txBox="1">
            <a:spLocks noGrp="1"/>
          </p:cNvSpPr>
          <p:nvPr>
            <p:ph type="body" idx="1"/>
          </p:nvPr>
        </p:nvSpPr>
        <p:spPr>
          <a:xfrm>
            <a:off x="457200" y="1547290"/>
            <a:ext cx="8229600" cy="3835097"/>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accent6"/>
              </a:buClr>
              <a:buSzPts val="2400"/>
              <a:buFont typeface="Arial"/>
              <a:buChar char="•"/>
              <a:defRPr sz="2400" b="1" i="0" u="none" strike="noStrike" cap="none">
                <a:solidFill>
                  <a:schemeClr val="accent6"/>
                </a:solidFill>
                <a:latin typeface="Arial"/>
                <a:ea typeface="Arial"/>
                <a:cs typeface="Arial"/>
                <a:sym typeface="Arial"/>
              </a:defRPr>
            </a:lvl1pPr>
            <a:lvl2pPr marL="914400" marR="0" lvl="1" indent="-381000" algn="l" rtl="0">
              <a:lnSpc>
                <a:spcPct val="100000"/>
              </a:lnSpc>
              <a:spcBef>
                <a:spcPts val="480"/>
              </a:spcBef>
              <a:spcAft>
                <a:spcPts val="0"/>
              </a:spcAft>
              <a:buClr>
                <a:schemeClr val="accent3"/>
              </a:buClr>
              <a:buSzPts val="2400"/>
              <a:buFont typeface="Arial"/>
              <a:buChar char="•"/>
              <a:defRPr sz="2400" b="0" i="0" u="none" strike="noStrike" cap="none">
                <a:solidFill>
                  <a:schemeClr val="accent3"/>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3"/>
              </a:buClr>
              <a:buSzPts val="2200"/>
              <a:buFont typeface="Arial"/>
              <a:buChar char="•"/>
              <a:defRPr sz="2200" b="0" i="0" u="none" strike="noStrike" cap="none">
                <a:solidFill>
                  <a:schemeClr val="accent3"/>
                </a:solidFill>
                <a:latin typeface="Arial"/>
                <a:ea typeface="Arial"/>
                <a:cs typeface="Arial"/>
                <a:sym typeface="Arial"/>
              </a:defRPr>
            </a:lvl3pPr>
            <a:lvl4pPr marL="1828800" marR="0" lvl="3" indent="-355600" algn="l" rtl="0">
              <a:lnSpc>
                <a:spcPct val="100000"/>
              </a:lnSpc>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42900" algn="l" rtl="0">
              <a:lnSpc>
                <a:spcPct val="100000"/>
              </a:lnSpc>
              <a:spcBef>
                <a:spcPts val="360"/>
              </a:spcBef>
              <a:spcAft>
                <a:spcPts val="0"/>
              </a:spcAft>
              <a:buClr>
                <a:schemeClr val="accent3"/>
              </a:buClr>
              <a:buSzPts val="1800"/>
              <a:buFont typeface="Arial"/>
              <a:buChar char="•"/>
              <a:defRPr sz="1800" b="0" i="0" u="none" strike="noStrike" cap="none">
                <a:solidFill>
                  <a:schemeClr val="accent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4" name="Google Shape;34;p59" descr="transforming education-large.jpg"/>
          <p:cNvPicPr preferRelativeResize="0"/>
          <p:nvPr/>
        </p:nvPicPr>
        <p:blipFill rotWithShape="1">
          <a:blip r:embed="rId2">
            <a:alphaModFix/>
          </a:blip>
          <a:srcRect/>
          <a:stretch/>
        </p:blipFill>
        <p:spPr>
          <a:xfrm>
            <a:off x="332008" y="6131840"/>
            <a:ext cx="1467763" cy="37835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43"/>
        <p:cNvGrpSpPr/>
        <p:nvPr/>
      </p:nvGrpSpPr>
      <p:grpSpPr>
        <a:xfrm>
          <a:off x="0" y="0"/>
          <a:ext cx="0" cy="0"/>
          <a:chOff x="0" y="0"/>
          <a:chExt cx="0" cy="0"/>
        </a:xfrm>
      </p:grpSpPr>
      <p:sp>
        <p:nvSpPr>
          <p:cNvPr id="44" name="Google Shape;44;p61"/>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61"/>
          <p:cNvSpPr/>
          <p:nvPr/>
        </p:nvSpPr>
        <p:spPr>
          <a:xfrm>
            <a:off x="0" y="0"/>
            <a:ext cx="2560320" cy="6858000"/>
          </a:xfrm>
          <a:prstGeom prst="rect">
            <a:avLst/>
          </a:prstGeom>
          <a:solidFill>
            <a:srgbClr val="0056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6" name="Google Shape;46;p61"/>
          <p:cNvPicPr preferRelativeResize="0"/>
          <p:nvPr/>
        </p:nvPicPr>
        <p:blipFill rotWithShape="1">
          <a:blip r:embed="rId2">
            <a:alphaModFix/>
          </a:blip>
          <a:srcRect/>
          <a:stretch/>
        </p:blipFill>
        <p:spPr>
          <a:xfrm>
            <a:off x="1844261" y="2480938"/>
            <a:ext cx="1439113" cy="1439113"/>
          </a:xfrm>
          <a:prstGeom prst="rect">
            <a:avLst/>
          </a:prstGeom>
          <a:noFill/>
          <a:ln>
            <a:noFill/>
          </a:ln>
        </p:spPr>
      </p:pic>
      <p:pic>
        <p:nvPicPr>
          <p:cNvPr id="47" name="Google Shape;47;p61"/>
          <p:cNvPicPr preferRelativeResize="0"/>
          <p:nvPr/>
        </p:nvPicPr>
        <p:blipFill rotWithShape="1">
          <a:blip r:embed="rId3">
            <a:alphaModFix/>
          </a:blip>
          <a:srcRect/>
          <a:stretch/>
        </p:blipFill>
        <p:spPr>
          <a:xfrm>
            <a:off x="1844261" y="4315034"/>
            <a:ext cx="1438834" cy="1438834"/>
          </a:xfrm>
          <a:prstGeom prst="rect">
            <a:avLst/>
          </a:prstGeom>
          <a:noFill/>
          <a:ln>
            <a:noFill/>
          </a:ln>
        </p:spPr>
      </p:pic>
      <p:sp>
        <p:nvSpPr>
          <p:cNvPr id="48" name="Google Shape;48;p61"/>
          <p:cNvSpPr txBox="1">
            <a:spLocks noGrp="1"/>
          </p:cNvSpPr>
          <p:nvPr>
            <p:ph type="title"/>
          </p:nvPr>
        </p:nvSpPr>
        <p:spPr>
          <a:xfrm>
            <a:off x="3643854" y="678386"/>
            <a:ext cx="5002306" cy="53832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3200"/>
              <a:buFont typeface="Arial"/>
              <a:buNone/>
              <a:defRPr sz="32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61"/>
          <p:cNvSpPr txBox="1">
            <a:spLocks noGrp="1"/>
          </p:cNvSpPr>
          <p:nvPr>
            <p:ph type="body" idx="1"/>
          </p:nvPr>
        </p:nvSpPr>
        <p:spPr>
          <a:xfrm>
            <a:off x="3643313" y="2520315"/>
            <a:ext cx="5002212" cy="5889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2"/>
              </a:buClr>
              <a:buSzPts val="3200"/>
              <a:buFont typeface="Arial"/>
              <a:buNone/>
              <a:defRPr sz="3200" b="1" i="0" u="none" strike="noStrike" cap="none">
                <a:solidFill>
                  <a:schemeClr val="dk2"/>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0" name="Google Shape;50;p61"/>
          <p:cNvSpPr txBox="1">
            <a:spLocks noGrp="1"/>
          </p:cNvSpPr>
          <p:nvPr>
            <p:ph type="body" idx="2"/>
          </p:nvPr>
        </p:nvSpPr>
        <p:spPr>
          <a:xfrm>
            <a:off x="3643313" y="4310746"/>
            <a:ext cx="5002212" cy="5889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2"/>
              </a:buClr>
              <a:buSzPts val="3200"/>
              <a:buFont typeface="Arial"/>
              <a:buNone/>
              <a:defRPr sz="3200" b="1" i="0" u="none" strike="noStrike" cap="none">
                <a:solidFill>
                  <a:schemeClr val="dk2"/>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1" name="Google Shape;51;p61"/>
          <p:cNvSpPr txBox="1">
            <a:spLocks noGrp="1"/>
          </p:cNvSpPr>
          <p:nvPr>
            <p:ph type="body" idx="3"/>
          </p:nvPr>
        </p:nvSpPr>
        <p:spPr>
          <a:xfrm>
            <a:off x="3643313" y="1313611"/>
            <a:ext cx="5002212" cy="9013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chemeClr val="accent3"/>
              </a:buClr>
              <a:buSzPts val="2400"/>
              <a:buFont typeface="Arial"/>
              <a:buNone/>
              <a:defRPr sz="2400" b="0" i="0" u="none" strike="noStrike" cap="none">
                <a:solidFill>
                  <a:schemeClr val="accent3"/>
                </a:solidFill>
                <a:latin typeface="Arial"/>
                <a:ea typeface="Arial"/>
                <a:cs typeface="Arial"/>
                <a:sym typeface="Arial"/>
              </a:defRPr>
            </a:lvl1pPr>
            <a:lvl2pPr marL="914400" marR="0" lvl="1" indent="-228600" algn="l" rtl="0">
              <a:lnSpc>
                <a:spcPct val="100000"/>
              </a:lnSpc>
              <a:spcBef>
                <a:spcPts val="440"/>
              </a:spcBef>
              <a:spcAft>
                <a:spcPts val="0"/>
              </a:spcAft>
              <a:buClr>
                <a:schemeClr val="accent1"/>
              </a:buClr>
              <a:buSzPts val="2200"/>
              <a:buFont typeface="Arial"/>
              <a:buNone/>
              <a:defRPr sz="22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 name="Google Shape;52;p61"/>
          <p:cNvSpPr txBox="1">
            <a:spLocks noGrp="1"/>
          </p:cNvSpPr>
          <p:nvPr>
            <p:ph type="body" idx="4"/>
          </p:nvPr>
        </p:nvSpPr>
        <p:spPr>
          <a:xfrm>
            <a:off x="3643313" y="3178049"/>
            <a:ext cx="5002212" cy="8396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chemeClr val="accent3"/>
              </a:buClr>
              <a:buSzPts val="2400"/>
              <a:buFont typeface="Arial"/>
              <a:buNone/>
              <a:defRPr sz="2400" b="0" i="0" u="none" strike="noStrike" cap="none">
                <a:solidFill>
                  <a:schemeClr val="accent3"/>
                </a:solidFill>
                <a:latin typeface="Arial"/>
                <a:ea typeface="Arial"/>
                <a:cs typeface="Arial"/>
                <a:sym typeface="Arial"/>
              </a:defRPr>
            </a:lvl1pPr>
            <a:lvl2pPr marL="914400" marR="0" lvl="1" indent="-228600" algn="l" rtl="0">
              <a:lnSpc>
                <a:spcPct val="100000"/>
              </a:lnSpc>
              <a:spcBef>
                <a:spcPts val="440"/>
              </a:spcBef>
              <a:spcAft>
                <a:spcPts val="0"/>
              </a:spcAft>
              <a:buClr>
                <a:schemeClr val="accent1"/>
              </a:buClr>
              <a:buSzPts val="2200"/>
              <a:buFont typeface="Arial"/>
              <a:buNone/>
              <a:defRPr sz="22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61"/>
          <p:cNvSpPr txBox="1">
            <a:spLocks noGrp="1"/>
          </p:cNvSpPr>
          <p:nvPr>
            <p:ph type="body" idx="5"/>
          </p:nvPr>
        </p:nvSpPr>
        <p:spPr>
          <a:xfrm>
            <a:off x="3643313" y="4983683"/>
            <a:ext cx="5002212" cy="8396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chemeClr val="accent3"/>
              </a:buClr>
              <a:buSzPts val="2400"/>
              <a:buFont typeface="Arial"/>
              <a:buNone/>
              <a:defRPr sz="2400" b="0" i="0" u="none" strike="noStrike" cap="none">
                <a:solidFill>
                  <a:schemeClr val="accent3"/>
                </a:solidFill>
                <a:latin typeface="Arial"/>
                <a:ea typeface="Arial"/>
                <a:cs typeface="Arial"/>
                <a:sym typeface="Arial"/>
              </a:defRPr>
            </a:lvl1pPr>
            <a:lvl2pPr marL="914400" marR="0" lvl="1" indent="-228600" algn="l" rtl="0">
              <a:lnSpc>
                <a:spcPct val="100000"/>
              </a:lnSpc>
              <a:spcBef>
                <a:spcPts val="440"/>
              </a:spcBef>
              <a:spcAft>
                <a:spcPts val="0"/>
              </a:spcAft>
              <a:buClr>
                <a:schemeClr val="accent1"/>
              </a:buClr>
              <a:buSzPts val="2200"/>
              <a:buFont typeface="Arial"/>
              <a:buNone/>
              <a:defRPr sz="22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4" name="Google Shape;54;p61"/>
          <p:cNvPicPr preferRelativeResize="0"/>
          <p:nvPr/>
        </p:nvPicPr>
        <p:blipFill rotWithShape="1">
          <a:blip r:embed="rId4">
            <a:alphaModFix/>
          </a:blip>
          <a:srcRect/>
          <a:stretch/>
        </p:blipFill>
        <p:spPr>
          <a:xfrm>
            <a:off x="1840763" y="678386"/>
            <a:ext cx="1439113" cy="14391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only">
  <p:cSld name="Photo only">
    <p:spTree>
      <p:nvGrpSpPr>
        <p:cNvPr id="1" name="Shape 55"/>
        <p:cNvGrpSpPr/>
        <p:nvPr/>
      </p:nvGrpSpPr>
      <p:grpSpPr>
        <a:xfrm>
          <a:off x="0" y="0"/>
          <a:ext cx="0" cy="0"/>
          <a:chOff x="0" y="0"/>
          <a:chExt cx="0" cy="0"/>
        </a:xfrm>
      </p:grpSpPr>
      <p:sp>
        <p:nvSpPr>
          <p:cNvPr id="56" name="Google Shape;56;p62"/>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62"/>
          <p:cNvSpPr txBox="1">
            <a:spLocks noGrp="1"/>
          </p:cNvSpPr>
          <p:nvPr>
            <p:ph type="sldNum" idx="12"/>
          </p:nvPr>
        </p:nvSpPr>
        <p:spPr>
          <a:xfrm>
            <a:off x="7779026" y="6151912"/>
            <a:ext cx="9077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62"/>
          <p:cNvSpPr txBox="1">
            <a:spLocks noGrp="1"/>
          </p:cNvSpPr>
          <p:nvPr>
            <p:ph type="body" idx="1"/>
          </p:nvPr>
        </p:nvSpPr>
        <p:spPr>
          <a:xfrm>
            <a:off x="2684605" y="5989959"/>
            <a:ext cx="4975152" cy="527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accent3"/>
              </a:buClr>
              <a:buSzPts val="1400"/>
              <a:buFont typeface="Arial"/>
              <a:buNone/>
              <a:defRPr sz="1400" b="0" i="0" u="none" strike="noStrike" cap="none">
                <a:solidFill>
                  <a:schemeClr val="accent3"/>
                </a:solidFill>
                <a:latin typeface="Arial"/>
                <a:ea typeface="Arial"/>
                <a:cs typeface="Arial"/>
                <a:sym typeface="Arial"/>
              </a:defRPr>
            </a:lvl1pPr>
            <a:lvl2pPr marL="914400" marR="0" lvl="1" indent="-228600" algn="l" rtl="0">
              <a:lnSpc>
                <a:spcPct val="100000"/>
              </a:lnSpc>
              <a:spcBef>
                <a:spcPts val="48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2pPr>
            <a:lvl3pPr marL="1371600" marR="0" lvl="2" indent="-228600" algn="l" rtl="0">
              <a:lnSpc>
                <a:spcPct val="100000"/>
              </a:lnSpc>
              <a:spcBef>
                <a:spcPts val="440"/>
              </a:spcBef>
              <a:spcAft>
                <a:spcPts val="0"/>
              </a:spcAft>
              <a:buClr>
                <a:schemeClr val="accent1"/>
              </a:buClr>
              <a:buSzPts val="2200"/>
              <a:buFont typeface="Arial"/>
              <a:buNone/>
              <a:defRPr sz="22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 name="Google Shape;59;p62"/>
          <p:cNvSpPr>
            <a:spLocks noGrp="1"/>
          </p:cNvSpPr>
          <p:nvPr>
            <p:ph type="pic" idx="2"/>
          </p:nvPr>
        </p:nvSpPr>
        <p:spPr>
          <a:xfrm>
            <a:off x="457200" y="1693340"/>
            <a:ext cx="8229600" cy="3232151"/>
          </a:xfrm>
          <a:prstGeom prst="rect">
            <a:avLst/>
          </a:prstGeom>
          <a:noFill/>
          <a:ln>
            <a:noFill/>
          </a:ln>
        </p:spPr>
      </p:sp>
      <p:pic>
        <p:nvPicPr>
          <p:cNvPr id="60" name="Google Shape;60;p62" descr="transforming education-large.jpg"/>
          <p:cNvPicPr preferRelativeResize="0"/>
          <p:nvPr/>
        </p:nvPicPr>
        <p:blipFill rotWithShape="1">
          <a:blip r:embed="rId2">
            <a:alphaModFix/>
          </a:blip>
          <a:srcRect/>
          <a:stretch/>
        </p:blipFill>
        <p:spPr>
          <a:xfrm>
            <a:off x="332008" y="6131840"/>
            <a:ext cx="1467763" cy="37835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61"/>
        <p:cNvGrpSpPr/>
        <p:nvPr/>
      </p:nvGrpSpPr>
      <p:grpSpPr>
        <a:xfrm>
          <a:off x="0" y="0"/>
          <a:ext cx="0" cy="0"/>
          <a:chOff x="0" y="0"/>
          <a:chExt cx="0" cy="0"/>
        </a:xfrm>
      </p:grpSpPr>
      <p:sp>
        <p:nvSpPr>
          <p:cNvPr id="62" name="Google Shape;62;p63"/>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63"/>
          <p:cNvSpPr txBox="1">
            <a:spLocks noGrp="1"/>
          </p:cNvSpPr>
          <p:nvPr>
            <p:ph type="body" idx="1"/>
          </p:nvPr>
        </p:nvSpPr>
        <p:spPr>
          <a:xfrm>
            <a:off x="457199" y="1547290"/>
            <a:ext cx="6270859" cy="421343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accent6"/>
              </a:buClr>
              <a:buSzPts val="2400"/>
              <a:buFont typeface="Arial"/>
              <a:buChar char="•"/>
              <a:defRPr sz="2400" b="1" i="0" u="none" strike="noStrike" cap="none">
                <a:solidFill>
                  <a:schemeClr val="accent6"/>
                </a:solidFill>
                <a:latin typeface="Arial"/>
                <a:ea typeface="Arial"/>
                <a:cs typeface="Arial"/>
                <a:sym typeface="Arial"/>
              </a:defRPr>
            </a:lvl1pPr>
            <a:lvl2pPr marL="914400" marR="0" lvl="1" indent="-381000" algn="l" rtl="0">
              <a:lnSpc>
                <a:spcPct val="100000"/>
              </a:lnSpc>
              <a:spcBef>
                <a:spcPts val="480"/>
              </a:spcBef>
              <a:spcAft>
                <a:spcPts val="0"/>
              </a:spcAft>
              <a:buClr>
                <a:schemeClr val="accent3"/>
              </a:buClr>
              <a:buSzPts val="2400"/>
              <a:buFont typeface="Arial"/>
              <a:buChar char="•"/>
              <a:defRPr sz="2400" b="0" i="0" u="none" strike="noStrike" cap="none">
                <a:solidFill>
                  <a:schemeClr val="accent3"/>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3"/>
              </a:buClr>
              <a:buSzPts val="2200"/>
              <a:buFont typeface="Arial"/>
              <a:buChar char="•"/>
              <a:defRPr sz="2200" b="0" i="0" u="none" strike="noStrike" cap="none">
                <a:solidFill>
                  <a:schemeClr val="accent3"/>
                </a:solidFill>
                <a:latin typeface="Arial"/>
                <a:ea typeface="Arial"/>
                <a:cs typeface="Arial"/>
                <a:sym typeface="Arial"/>
              </a:defRPr>
            </a:lvl3pPr>
            <a:lvl4pPr marL="1828800" marR="0" lvl="3" indent="-355600" algn="l" rtl="0">
              <a:lnSpc>
                <a:spcPct val="100000"/>
              </a:lnSpc>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42900" algn="l" rtl="0">
              <a:lnSpc>
                <a:spcPct val="100000"/>
              </a:lnSpc>
              <a:spcBef>
                <a:spcPts val="360"/>
              </a:spcBef>
              <a:spcAft>
                <a:spcPts val="0"/>
              </a:spcAft>
              <a:buClr>
                <a:schemeClr val="accent3"/>
              </a:buClr>
              <a:buSzPts val="1800"/>
              <a:buFont typeface="Arial"/>
              <a:buChar char="•"/>
              <a:defRPr sz="1800" b="0" i="0" u="none" strike="noStrike" cap="none">
                <a:solidFill>
                  <a:schemeClr val="accent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p63"/>
          <p:cNvSpPr txBox="1">
            <a:spLocks noGrp="1"/>
          </p:cNvSpPr>
          <p:nvPr>
            <p:ph type="title"/>
          </p:nvPr>
        </p:nvSpPr>
        <p:spPr>
          <a:xfrm>
            <a:off x="457200" y="274638"/>
            <a:ext cx="6270858" cy="117824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3200"/>
              <a:buFont typeface="Arial"/>
              <a:buNone/>
              <a:defRPr sz="32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5" name="Google Shape;65;p63"/>
          <p:cNvPicPr preferRelativeResize="0"/>
          <p:nvPr/>
        </p:nvPicPr>
        <p:blipFill rotWithShape="1">
          <a:blip r:embed="rId2">
            <a:alphaModFix/>
          </a:blip>
          <a:srcRect/>
          <a:stretch/>
        </p:blipFill>
        <p:spPr>
          <a:xfrm>
            <a:off x="7085337" y="0"/>
            <a:ext cx="2058663" cy="6858000"/>
          </a:xfrm>
          <a:prstGeom prst="rect">
            <a:avLst/>
          </a:prstGeom>
          <a:noFill/>
          <a:ln>
            <a:noFill/>
          </a:ln>
        </p:spPr>
      </p:pic>
      <p:pic>
        <p:nvPicPr>
          <p:cNvPr id="66" name="Google Shape;66;p63" descr="transforming education-large.jpg"/>
          <p:cNvPicPr preferRelativeResize="0"/>
          <p:nvPr/>
        </p:nvPicPr>
        <p:blipFill rotWithShape="1">
          <a:blip r:embed="rId3">
            <a:alphaModFix/>
          </a:blip>
          <a:srcRect/>
          <a:stretch/>
        </p:blipFill>
        <p:spPr>
          <a:xfrm>
            <a:off x="332008" y="6131840"/>
            <a:ext cx="1467763" cy="37835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sic Text + Bullets (sources)">
  <p:cSld name="Basic Text + Bullets (sources)">
    <p:spTree>
      <p:nvGrpSpPr>
        <p:cNvPr id="1" name="Shape 67"/>
        <p:cNvGrpSpPr/>
        <p:nvPr/>
      </p:nvGrpSpPr>
      <p:grpSpPr>
        <a:xfrm>
          <a:off x="0" y="0"/>
          <a:ext cx="0" cy="0"/>
          <a:chOff x="0" y="0"/>
          <a:chExt cx="0" cy="0"/>
        </a:xfrm>
      </p:grpSpPr>
      <p:sp>
        <p:nvSpPr>
          <p:cNvPr id="68" name="Google Shape;68;p64"/>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64"/>
          <p:cNvSpPr txBox="1">
            <a:spLocks noGrp="1"/>
          </p:cNvSpPr>
          <p:nvPr>
            <p:ph type="sldNum" idx="12"/>
          </p:nvPr>
        </p:nvSpPr>
        <p:spPr>
          <a:xfrm>
            <a:off x="8140700" y="6151912"/>
            <a:ext cx="5461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64"/>
          <p:cNvSpPr txBox="1">
            <a:spLocks noGrp="1"/>
          </p:cNvSpPr>
          <p:nvPr>
            <p:ph type="body" idx="1"/>
          </p:nvPr>
        </p:nvSpPr>
        <p:spPr>
          <a:xfrm>
            <a:off x="2565331" y="5989959"/>
            <a:ext cx="5452234" cy="5270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accent6"/>
              </a:buClr>
              <a:buSzPts val="1400"/>
              <a:buFont typeface="Arial"/>
              <a:buNone/>
              <a:defRPr sz="1400" b="0" i="0" u="none" strike="noStrike" cap="none">
                <a:solidFill>
                  <a:schemeClr val="accent6"/>
                </a:solidFill>
                <a:latin typeface="Arial"/>
                <a:ea typeface="Arial"/>
                <a:cs typeface="Arial"/>
                <a:sym typeface="Arial"/>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1" name="Google Shape;71;p64"/>
          <p:cNvSpPr txBox="1">
            <a:spLocks noGrp="1"/>
          </p:cNvSpPr>
          <p:nvPr>
            <p:ph type="body" idx="2"/>
          </p:nvPr>
        </p:nvSpPr>
        <p:spPr>
          <a:xfrm>
            <a:off x="457200" y="1572690"/>
            <a:ext cx="8229600" cy="4019727"/>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accent6"/>
              </a:buClr>
              <a:buSzPts val="2400"/>
              <a:buFont typeface="Arial"/>
              <a:buChar char="•"/>
              <a:defRPr sz="2400" b="1" i="0" u="none" strike="noStrike" cap="none">
                <a:solidFill>
                  <a:schemeClr val="accent6"/>
                </a:solidFill>
                <a:latin typeface="Arial"/>
                <a:ea typeface="Arial"/>
                <a:cs typeface="Arial"/>
                <a:sym typeface="Arial"/>
              </a:defRPr>
            </a:lvl1pPr>
            <a:lvl2pPr marL="914400" marR="0" lvl="1" indent="-381000" algn="l" rtl="0">
              <a:lnSpc>
                <a:spcPct val="100000"/>
              </a:lnSpc>
              <a:spcBef>
                <a:spcPts val="480"/>
              </a:spcBef>
              <a:spcAft>
                <a:spcPts val="0"/>
              </a:spcAft>
              <a:buClr>
                <a:schemeClr val="accent3"/>
              </a:buClr>
              <a:buSzPts val="2400"/>
              <a:buFont typeface="Arial"/>
              <a:buChar char="•"/>
              <a:defRPr sz="2400" b="0" i="0" u="none" strike="noStrike" cap="none">
                <a:solidFill>
                  <a:schemeClr val="accent3"/>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3"/>
              </a:buClr>
              <a:buSzPts val="2200"/>
              <a:buFont typeface="Arial"/>
              <a:buChar char="•"/>
              <a:defRPr sz="2200" b="0" i="0" u="none" strike="noStrike" cap="none">
                <a:solidFill>
                  <a:schemeClr val="accent3"/>
                </a:solidFill>
                <a:latin typeface="Arial"/>
                <a:ea typeface="Arial"/>
                <a:cs typeface="Arial"/>
                <a:sym typeface="Arial"/>
              </a:defRPr>
            </a:lvl3pPr>
            <a:lvl4pPr marL="1828800" marR="0" lvl="3" indent="-355600" algn="l" rtl="0">
              <a:lnSpc>
                <a:spcPct val="100000"/>
              </a:lnSpc>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42900" algn="l" rtl="0">
              <a:lnSpc>
                <a:spcPct val="100000"/>
              </a:lnSpc>
              <a:spcBef>
                <a:spcPts val="360"/>
              </a:spcBef>
              <a:spcAft>
                <a:spcPts val="0"/>
              </a:spcAft>
              <a:buClr>
                <a:schemeClr val="accent3"/>
              </a:buClr>
              <a:buSzPts val="1800"/>
              <a:buFont typeface="Arial"/>
              <a:buChar char="•"/>
              <a:defRPr sz="1800" b="0" i="0" u="none" strike="noStrike" cap="none">
                <a:solidFill>
                  <a:schemeClr val="accent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2" name="Google Shape;72;p64" descr="transforming education-large.jpg"/>
          <p:cNvPicPr preferRelativeResize="0"/>
          <p:nvPr/>
        </p:nvPicPr>
        <p:blipFill rotWithShape="1">
          <a:blip r:embed="rId2">
            <a:alphaModFix/>
          </a:blip>
          <a:srcRect/>
          <a:stretch/>
        </p:blipFill>
        <p:spPr>
          <a:xfrm>
            <a:off x="332008" y="6131840"/>
            <a:ext cx="1467763" cy="37835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sic Text + Bullets (other org. logo)">
  <p:cSld name="Basic Text + Bullets (other org. logo)">
    <p:spTree>
      <p:nvGrpSpPr>
        <p:cNvPr id="1" name="Shape 73"/>
        <p:cNvGrpSpPr/>
        <p:nvPr/>
      </p:nvGrpSpPr>
      <p:grpSpPr>
        <a:xfrm>
          <a:off x="0" y="0"/>
          <a:ext cx="0" cy="0"/>
          <a:chOff x="0" y="0"/>
          <a:chExt cx="0" cy="0"/>
        </a:xfrm>
      </p:grpSpPr>
      <p:sp>
        <p:nvSpPr>
          <p:cNvPr id="74" name="Google Shape;74;p65"/>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65"/>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65"/>
          <p:cNvSpPr>
            <a:spLocks noGrp="1"/>
          </p:cNvSpPr>
          <p:nvPr>
            <p:ph type="pic" idx="2"/>
          </p:nvPr>
        </p:nvSpPr>
        <p:spPr>
          <a:xfrm>
            <a:off x="2835123" y="6036071"/>
            <a:ext cx="1719262" cy="566737"/>
          </a:xfrm>
          <a:prstGeom prst="rect">
            <a:avLst/>
          </a:prstGeom>
          <a:noFill/>
          <a:ln>
            <a:noFill/>
          </a:ln>
        </p:spPr>
      </p:sp>
      <p:sp>
        <p:nvSpPr>
          <p:cNvPr id="77" name="Google Shape;77;p65"/>
          <p:cNvSpPr txBox="1">
            <a:spLocks noGrp="1"/>
          </p:cNvSpPr>
          <p:nvPr>
            <p:ph type="body" idx="1"/>
          </p:nvPr>
        </p:nvSpPr>
        <p:spPr>
          <a:xfrm>
            <a:off x="457200" y="1608667"/>
            <a:ext cx="8229600" cy="3894667"/>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accent1"/>
              </a:buClr>
              <a:buSzPts val="2400"/>
              <a:buFont typeface="Arial"/>
              <a:buChar char="•"/>
              <a:defRPr sz="2400" b="1" i="0" u="none" strike="noStrike" cap="none">
                <a:solidFill>
                  <a:schemeClr val="accent1"/>
                </a:solidFill>
                <a:latin typeface="Arial"/>
                <a:ea typeface="Arial"/>
                <a:cs typeface="Arial"/>
                <a:sym typeface="Arial"/>
              </a:defRPr>
            </a:lvl1pPr>
            <a:lvl2pPr marL="914400" marR="0" lvl="1" indent="-381000" algn="l" rtl="0">
              <a:lnSpc>
                <a:spcPct val="100000"/>
              </a:lnSpc>
              <a:spcBef>
                <a:spcPts val="480"/>
              </a:spcBef>
              <a:spcAft>
                <a:spcPts val="0"/>
              </a:spcAft>
              <a:buClr>
                <a:schemeClr val="accent3"/>
              </a:buClr>
              <a:buSzPts val="2400"/>
              <a:buFont typeface="Arial"/>
              <a:buChar char="•"/>
              <a:defRPr sz="2400" b="0" i="0" u="none" strike="noStrike" cap="none">
                <a:solidFill>
                  <a:schemeClr val="accent3"/>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3"/>
              </a:buClr>
              <a:buSzPts val="2200"/>
              <a:buFont typeface="Arial"/>
              <a:buChar char="•"/>
              <a:defRPr sz="2200" b="0" i="0" u="none" strike="noStrike" cap="none">
                <a:solidFill>
                  <a:schemeClr val="accent3"/>
                </a:solidFill>
                <a:latin typeface="Arial"/>
                <a:ea typeface="Arial"/>
                <a:cs typeface="Arial"/>
                <a:sym typeface="Arial"/>
              </a:defRPr>
            </a:lvl3pPr>
            <a:lvl4pPr marL="1828800" marR="0" lvl="3" indent="-355600" algn="l" rtl="0">
              <a:lnSpc>
                <a:spcPct val="100000"/>
              </a:lnSpc>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42900" algn="l" rtl="0">
              <a:lnSpc>
                <a:spcPct val="100000"/>
              </a:lnSpc>
              <a:spcBef>
                <a:spcPts val="360"/>
              </a:spcBef>
              <a:spcAft>
                <a:spcPts val="0"/>
              </a:spcAft>
              <a:buClr>
                <a:schemeClr val="accent3"/>
              </a:buClr>
              <a:buSzPts val="1800"/>
              <a:buFont typeface="Arial"/>
              <a:buChar char="•"/>
              <a:defRPr sz="1800" b="0" i="0" u="none" strike="noStrike" cap="none">
                <a:solidFill>
                  <a:schemeClr val="accent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8" name="Google Shape;78;p65" descr="transforming education-large.jpg"/>
          <p:cNvPicPr preferRelativeResize="0"/>
          <p:nvPr/>
        </p:nvPicPr>
        <p:blipFill rotWithShape="1">
          <a:blip r:embed="rId2">
            <a:alphaModFix/>
          </a:blip>
          <a:srcRect/>
          <a:stretch/>
        </p:blipFill>
        <p:spPr>
          <a:xfrm>
            <a:off x="332008" y="6131840"/>
            <a:ext cx="1467763" cy="37835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79"/>
        <p:cNvGrpSpPr/>
        <p:nvPr/>
      </p:nvGrpSpPr>
      <p:grpSpPr>
        <a:xfrm>
          <a:off x="0" y="0"/>
          <a:ext cx="0" cy="0"/>
          <a:chOff x="0" y="0"/>
          <a:chExt cx="0" cy="0"/>
        </a:xfrm>
      </p:grpSpPr>
      <p:sp>
        <p:nvSpPr>
          <p:cNvPr id="80" name="Google Shape;80;p66"/>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1" name="Google Shape;81;p66"/>
          <p:cNvPicPr preferRelativeResize="0"/>
          <p:nvPr/>
        </p:nvPicPr>
        <p:blipFill rotWithShape="1">
          <a:blip r:embed="rId2">
            <a:alphaModFix amt="56000"/>
          </a:blip>
          <a:srcRect/>
          <a:stretch/>
        </p:blipFill>
        <p:spPr>
          <a:xfrm>
            <a:off x="4934948" y="0"/>
            <a:ext cx="4206240" cy="6858000"/>
          </a:xfrm>
          <a:prstGeom prst="rect">
            <a:avLst/>
          </a:prstGeom>
          <a:noFill/>
          <a:ln>
            <a:noFill/>
          </a:ln>
        </p:spPr>
      </p:pic>
      <p:sp>
        <p:nvSpPr>
          <p:cNvPr id="82" name="Google Shape;82;p66"/>
          <p:cNvSpPr txBox="1"/>
          <p:nvPr/>
        </p:nvSpPr>
        <p:spPr>
          <a:xfrm>
            <a:off x="289075" y="339218"/>
            <a:ext cx="1120877" cy="24006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en-US" sz="15000" b="1" i="0" u="none" strike="noStrike" cap="none">
                <a:solidFill>
                  <a:schemeClr val="lt1"/>
                </a:solidFill>
                <a:latin typeface="Arial Hebrew"/>
                <a:ea typeface="Arial Hebrew"/>
                <a:cs typeface="Arial Hebrew"/>
                <a:sym typeface="Arial Hebrew"/>
              </a:rPr>
              <a:t>“</a:t>
            </a:r>
            <a:endParaRPr sz="1400" b="0" i="0" u="none" strike="noStrike" cap="none">
              <a:solidFill>
                <a:srgbClr val="000000"/>
              </a:solidFill>
              <a:latin typeface="Arial"/>
              <a:ea typeface="Arial"/>
              <a:cs typeface="Arial"/>
              <a:sym typeface="Arial"/>
            </a:endParaRPr>
          </a:p>
        </p:txBody>
      </p:sp>
      <p:sp>
        <p:nvSpPr>
          <p:cNvPr id="83" name="Google Shape;83;p66"/>
          <p:cNvSpPr txBox="1"/>
          <p:nvPr/>
        </p:nvSpPr>
        <p:spPr>
          <a:xfrm>
            <a:off x="7461279" y="4855329"/>
            <a:ext cx="1120877" cy="24006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en-US" sz="15000" b="1" i="0" u="none" strike="noStrike" cap="none">
                <a:solidFill>
                  <a:schemeClr val="lt1"/>
                </a:solidFill>
                <a:latin typeface="Arial Hebrew"/>
                <a:ea typeface="Arial Hebrew"/>
                <a:cs typeface="Arial Hebrew"/>
                <a:sym typeface="Arial Hebrew"/>
              </a:rPr>
              <a:t>”</a:t>
            </a:r>
            <a:endParaRPr sz="1400" b="0" i="0" u="none" strike="noStrike" cap="none">
              <a:solidFill>
                <a:srgbClr val="000000"/>
              </a:solidFill>
              <a:latin typeface="Arial"/>
              <a:ea typeface="Arial"/>
              <a:cs typeface="Arial"/>
              <a:sym typeface="Arial"/>
            </a:endParaRPr>
          </a:p>
        </p:txBody>
      </p:sp>
      <p:sp>
        <p:nvSpPr>
          <p:cNvPr id="84" name="Google Shape;84;p66"/>
          <p:cNvSpPr txBox="1">
            <a:spLocks noGrp="1"/>
          </p:cNvSpPr>
          <p:nvPr>
            <p:ph type="title"/>
          </p:nvPr>
        </p:nvSpPr>
        <p:spPr>
          <a:xfrm>
            <a:off x="1261390" y="1452880"/>
            <a:ext cx="3341090" cy="38404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66"/>
          <p:cNvSpPr txBox="1">
            <a:spLocks noGrp="1"/>
          </p:cNvSpPr>
          <p:nvPr>
            <p:ph type="body" idx="1"/>
          </p:nvPr>
        </p:nvSpPr>
        <p:spPr>
          <a:xfrm>
            <a:off x="1261390" y="5823703"/>
            <a:ext cx="3341090" cy="69333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Arial Narrow"/>
                <a:ea typeface="Arial Narrow"/>
                <a:cs typeface="Arial Narrow"/>
                <a:sym typeface="Arial Narrow"/>
              </a:defRPr>
            </a:lvl1pPr>
            <a:lvl2pPr marL="914400" marR="0" lvl="1" indent="-381000" algn="l" rtl="0">
              <a:lnSpc>
                <a:spcPct val="100000"/>
              </a:lnSpc>
              <a:spcBef>
                <a:spcPts val="480"/>
              </a:spcBef>
              <a:spcAft>
                <a:spcPts val="0"/>
              </a:spcAft>
              <a:buClr>
                <a:schemeClr val="accent1"/>
              </a:buClr>
              <a:buSzPts val="2400"/>
              <a:buFont typeface="Arial"/>
              <a:buChar char="•"/>
              <a:defRPr sz="24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6" name="Google Shape;86;p66"/>
          <p:cNvPicPr preferRelativeResize="0"/>
          <p:nvPr/>
        </p:nvPicPr>
        <p:blipFill rotWithShape="1">
          <a:blip r:embed="rId3">
            <a:alphaModFix/>
          </a:blip>
          <a:srcRect l="3583" t="-19901" r="-3581" b="39067"/>
          <a:stretch/>
        </p:blipFill>
        <p:spPr>
          <a:xfrm rot="5400000">
            <a:off x="2539971" y="-2539972"/>
            <a:ext cx="7116794" cy="1219674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5"/>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tsaforschools.org/_static/tsa/uploads/files/self-carenctsn.pdf"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hyperlink" Target="https://www.orav.org.tr/post/duyguda%C5%9Fl%C4%B1k-servisimiz-ile-%C3%B6%C4%9Fretmenlerimizin-yan%C4%B1nday%C4%B1z" TargetMode="External"/><Relationship Id="rId2" Type="http://schemas.openxmlformats.org/officeDocument/2006/relationships/hyperlink" Target="http://www.meb.gov.tr/psikososyal-destek-eylem-plani-ve-psikososyal-destek-programlari-yayimlandi/haber/29014/tr" TargetMode="External"/><Relationship Id="rId1" Type="http://schemas.openxmlformats.org/officeDocument/2006/relationships/slideLayout" Target="../slideLayouts/slideLayout12.xml"/><Relationship Id="rId6" Type="http://schemas.openxmlformats.org/officeDocument/2006/relationships/hyperlink" Target="https://acikders.ankara.edu.tr/pluginfile.php/20280/mod_resource/content/1/5.%20Psikolojik%20%C4%B0lk%20Yard%C4%B1m%20K%C4%B1lavuz.pdf" TargetMode="External"/><Relationship Id="rId5" Type="http://schemas.openxmlformats.org/officeDocument/2006/relationships/hyperlink" Target="http://www.omermiracyaman.com/sites/default/files/ders/shlo3/cocuklarda_yas-bir_sosyal_calismaci_el_kitabi.pdf" TargetMode="External"/><Relationship Id="rId4" Type="http://schemas.openxmlformats.org/officeDocument/2006/relationships/hyperlink" Target="https://ocw.metu.edu.tr/course/index.php?categoryid=49"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gse.harvard.edu/news/uk/18/09/helping-teachers-manage-weight-trauma"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xYBUY1kZpf8&amp;t=2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3CC0E1-3DF0-3545-B155-A759CE8683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pic>
        <p:nvPicPr>
          <p:cNvPr id="4" name="Google Shape;167;p1">
            <a:extLst>
              <a:ext uri="{FF2B5EF4-FFF2-40B4-BE49-F238E27FC236}">
                <a16:creationId xmlns:a16="http://schemas.microsoft.com/office/drawing/2014/main" id="{79BEB3F5-70F8-EC45-BA2C-5FBDED6AF330}"/>
              </a:ext>
            </a:extLst>
          </p:cNvPr>
          <p:cNvPicPr preferRelativeResize="0"/>
          <p:nvPr/>
        </p:nvPicPr>
        <p:blipFill rotWithShape="1">
          <a:blip r:embed="rId2">
            <a:alphaModFix/>
          </a:blip>
          <a:srcRect t="1" b="46334"/>
          <a:stretch/>
        </p:blipFill>
        <p:spPr>
          <a:xfrm rot="-5400000">
            <a:off x="5067268" y="940655"/>
            <a:ext cx="2924773" cy="5228694"/>
          </a:xfrm>
          <a:prstGeom prst="rect">
            <a:avLst/>
          </a:prstGeom>
          <a:noFill/>
          <a:ln>
            <a:noFill/>
          </a:ln>
        </p:spPr>
      </p:pic>
      <p:sp>
        <p:nvSpPr>
          <p:cNvPr id="5" name="Rectangle 4">
            <a:extLst>
              <a:ext uri="{FF2B5EF4-FFF2-40B4-BE49-F238E27FC236}">
                <a16:creationId xmlns:a16="http://schemas.microsoft.com/office/drawing/2014/main" id="{D56824E4-F69E-4240-AE80-0608D388B9CB}"/>
              </a:ext>
            </a:extLst>
          </p:cNvPr>
          <p:cNvSpPr/>
          <p:nvPr/>
        </p:nvSpPr>
        <p:spPr>
          <a:xfrm>
            <a:off x="3915307" y="2092615"/>
            <a:ext cx="4572000" cy="2862322"/>
          </a:xfrm>
          <a:prstGeom prst="rect">
            <a:avLst/>
          </a:prstGeom>
        </p:spPr>
        <p:txBody>
          <a:bodyPr>
            <a:spAutoFit/>
          </a:bodyPr>
          <a:lstStyle/>
          <a:p>
            <a:pPr marL="457200" lvl="0">
              <a:buClr>
                <a:schemeClr val="accent2"/>
              </a:buClr>
              <a:buSzPts val="1100"/>
            </a:pPr>
            <a:r>
              <a:rPr lang="tr-TR" sz="3600" b="1" dirty="0">
                <a:solidFill>
                  <a:srgbClr val="FFFFFF"/>
                </a:solidFill>
              </a:rPr>
              <a:t>Sınıf Ortamında</a:t>
            </a:r>
          </a:p>
          <a:p>
            <a:pPr marL="457200" lvl="0">
              <a:buClr>
                <a:schemeClr val="accent2"/>
              </a:buClr>
              <a:buSzPts val="1100"/>
            </a:pPr>
            <a:r>
              <a:rPr lang="tr-TR" sz="3600" b="1" dirty="0">
                <a:solidFill>
                  <a:srgbClr val="FFFFFF"/>
                </a:solidFill>
              </a:rPr>
              <a:t>Travma Temelli</a:t>
            </a:r>
          </a:p>
          <a:p>
            <a:pPr marL="457200" lvl="0">
              <a:buClr>
                <a:schemeClr val="accent2"/>
              </a:buClr>
              <a:buSzPts val="1100"/>
            </a:pPr>
            <a:r>
              <a:rPr lang="tr-TR" sz="3600" b="1" dirty="0">
                <a:solidFill>
                  <a:srgbClr val="FFFFFF"/>
                </a:solidFill>
              </a:rPr>
              <a:t>Sosyal ve Duygusal Öğrenme (SDÖ)</a:t>
            </a:r>
          </a:p>
        </p:txBody>
      </p:sp>
      <p:sp>
        <p:nvSpPr>
          <p:cNvPr id="6" name="Google Shape;169;p1">
            <a:extLst>
              <a:ext uri="{FF2B5EF4-FFF2-40B4-BE49-F238E27FC236}">
                <a16:creationId xmlns:a16="http://schemas.microsoft.com/office/drawing/2014/main" id="{DD0A0A1E-39BA-1F44-BC80-A085E2A5A980}"/>
              </a:ext>
            </a:extLst>
          </p:cNvPr>
          <p:cNvSpPr/>
          <p:nvPr/>
        </p:nvSpPr>
        <p:spPr>
          <a:xfrm>
            <a:off x="4738348" y="5303138"/>
            <a:ext cx="4225348" cy="15388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dirty="0">
                <a:solidFill>
                  <a:schemeClr val="accent2"/>
                </a:solidFill>
                <a:latin typeface="Arial"/>
                <a:ea typeface="Arial"/>
                <a:cs typeface="Arial"/>
                <a:sym typeface="Arial"/>
              </a:rPr>
              <a:t>Bu </a:t>
            </a:r>
            <a:r>
              <a:rPr lang="en-US" sz="1200" b="0" i="1" u="none" strike="noStrike" cap="none" dirty="0" err="1">
                <a:solidFill>
                  <a:schemeClr val="accent2"/>
                </a:solidFill>
                <a:latin typeface="Arial"/>
                <a:ea typeface="Arial"/>
                <a:cs typeface="Arial"/>
                <a:sym typeface="Arial"/>
              </a:rPr>
              <a:t>sunu</a:t>
            </a:r>
            <a:r>
              <a:rPr lang="en-US" sz="1200" b="0" i="1" u="none" strike="noStrike" cap="none" dirty="0">
                <a:solidFill>
                  <a:schemeClr val="accent2"/>
                </a:solidFill>
                <a:latin typeface="Arial"/>
                <a:ea typeface="Arial"/>
                <a:cs typeface="Arial"/>
                <a:sym typeface="Arial"/>
              </a:rPr>
              <a:t> Transforming </a:t>
            </a:r>
            <a:r>
              <a:rPr lang="en-US" sz="1200" b="0" i="1" u="none" strike="noStrike" cap="none" dirty="0" err="1">
                <a:solidFill>
                  <a:schemeClr val="accent2"/>
                </a:solidFill>
                <a:latin typeface="Arial"/>
                <a:ea typeface="Arial"/>
                <a:cs typeface="Arial"/>
                <a:sym typeface="Arial"/>
              </a:rPr>
              <a:t>Education’dan</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izin</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alınarak</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Türkçeye</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çevrilmiştir</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Farklı</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kaynaklardan</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beslenerek</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içerik</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farklılaştırılmış</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ve</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genişletilmiştir</a:t>
            </a:r>
            <a:r>
              <a:rPr lang="en-US" sz="1200" b="0" i="1" u="none" strike="noStrike" cap="none" dirty="0">
                <a:solidFill>
                  <a:schemeClr val="accent2"/>
                </a:solidFill>
                <a:latin typeface="Arial"/>
                <a:ea typeface="Arial"/>
                <a:cs typeface="Arial"/>
                <a:sym typeface="Arial"/>
              </a:rPr>
              <a:t>. @https://</a:t>
            </a:r>
            <a:r>
              <a:rPr lang="en-US" sz="1200" b="0" i="1" u="none" strike="noStrike" cap="none" dirty="0" err="1">
                <a:solidFill>
                  <a:schemeClr val="accent2"/>
                </a:solidFill>
                <a:latin typeface="Arial"/>
                <a:ea typeface="Arial"/>
                <a:cs typeface="Arial"/>
                <a:sym typeface="Arial"/>
              </a:rPr>
              <a:t>transformingeducation.org</a:t>
            </a:r>
            <a:r>
              <a:rPr lang="en-US" sz="1200" b="0" i="1" u="none" strike="noStrike" cap="none" dirty="0">
                <a:solidFill>
                  <a:schemeClr val="accent2"/>
                </a:solidFill>
                <a:latin typeface="Arial"/>
                <a:ea typeface="Arial"/>
                <a:cs typeface="Arial"/>
                <a:sym typeface="Arial"/>
              </a:rPr>
              <a:t>/resources/trauma-informed-</a:t>
            </a:r>
            <a:r>
              <a:rPr lang="en-US" sz="1200" b="0" i="1" u="none" strike="noStrike" cap="none" dirty="0" err="1">
                <a:solidFill>
                  <a:schemeClr val="accent2"/>
                </a:solidFill>
                <a:latin typeface="Arial"/>
                <a:ea typeface="Arial"/>
                <a:cs typeface="Arial"/>
                <a:sym typeface="Arial"/>
              </a:rPr>
              <a:t>sel</a:t>
            </a:r>
            <a:r>
              <a:rPr lang="en-US" sz="1200" b="0" i="1" u="none" strike="noStrike" cap="none" dirty="0">
                <a:solidFill>
                  <a:schemeClr val="accent2"/>
                </a:solidFill>
                <a:latin typeface="Arial"/>
                <a:ea typeface="Arial"/>
                <a:cs typeface="Arial"/>
                <a:sym typeface="Arial"/>
              </a:rPr>
              <a:t>-toolkit/ </a:t>
            </a:r>
            <a:r>
              <a:rPr lang="en-US" sz="1200" b="0" i="1" u="none" strike="noStrike" cap="none" dirty="0" err="1">
                <a:solidFill>
                  <a:schemeClr val="accent2"/>
                </a:solidFill>
                <a:latin typeface="Arial"/>
                <a:ea typeface="Arial"/>
                <a:cs typeface="Arial"/>
                <a:sym typeface="Arial"/>
              </a:rPr>
              <a:t>websitesitesinden</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alınmıştır</a:t>
            </a:r>
            <a:r>
              <a:rPr lang="en-US" sz="1200" b="0" i="1" u="none" strike="noStrike" cap="none" dirty="0">
                <a:solidFill>
                  <a:schemeClr val="accent2"/>
                </a:solidFill>
                <a:latin typeface="Arial"/>
                <a:ea typeface="Arial"/>
                <a:cs typeface="Arial"/>
                <a:sym typeface="Arial"/>
              </a:rPr>
              <a:t>. Bu </a:t>
            </a:r>
            <a:r>
              <a:rPr lang="en-US" sz="1200" b="0" i="1" u="none" strike="noStrike" cap="none" dirty="0" err="1">
                <a:solidFill>
                  <a:schemeClr val="accent2"/>
                </a:solidFill>
                <a:latin typeface="Arial"/>
                <a:ea typeface="Arial"/>
                <a:cs typeface="Arial"/>
                <a:sym typeface="Arial"/>
              </a:rPr>
              <a:t>çalışma</a:t>
            </a:r>
            <a:r>
              <a:rPr lang="en-US" sz="1200" b="0" i="1" u="none" strike="noStrike" cap="none" dirty="0">
                <a:solidFill>
                  <a:schemeClr val="accent2"/>
                </a:solidFill>
                <a:latin typeface="Arial"/>
                <a:ea typeface="Arial"/>
                <a:cs typeface="Arial"/>
                <a:sym typeface="Arial"/>
              </a:rPr>
              <a:t>, Creative Commons  Attribution-</a:t>
            </a:r>
            <a:r>
              <a:rPr lang="en-US" sz="1200" b="0" i="1" u="none" strike="noStrike" cap="none" dirty="0" err="1">
                <a:solidFill>
                  <a:schemeClr val="accent2"/>
                </a:solidFill>
                <a:latin typeface="Arial"/>
                <a:ea typeface="Arial"/>
                <a:cs typeface="Arial"/>
                <a:sym typeface="Arial"/>
              </a:rPr>
              <a:t>NonCommercial</a:t>
            </a:r>
            <a:r>
              <a:rPr lang="en-US" sz="1200" b="0" i="1" u="none" strike="noStrike" cap="none" dirty="0">
                <a:solidFill>
                  <a:schemeClr val="accent2"/>
                </a:solidFill>
                <a:latin typeface="Arial"/>
                <a:ea typeface="Arial"/>
                <a:cs typeface="Arial"/>
                <a:sym typeface="Arial"/>
              </a:rPr>
              <a:t>-</a:t>
            </a:r>
            <a:r>
              <a:rPr lang="en-US" sz="1200" b="0" i="1" u="none" strike="noStrike" cap="none" dirty="0" err="1">
                <a:solidFill>
                  <a:schemeClr val="accent2"/>
                </a:solidFill>
                <a:latin typeface="Arial"/>
                <a:ea typeface="Arial"/>
                <a:cs typeface="Arial"/>
                <a:sym typeface="Arial"/>
              </a:rPr>
              <a:t>ShareAlike</a:t>
            </a:r>
            <a:r>
              <a:rPr lang="en-US" sz="1200" b="0" i="1" u="none" strike="noStrike" cap="none" dirty="0">
                <a:solidFill>
                  <a:schemeClr val="accent2"/>
                </a:solidFill>
                <a:latin typeface="Arial"/>
                <a:ea typeface="Arial"/>
                <a:cs typeface="Arial"/>
                <a:sym typeface="Arial"/>
              </a:rPr>
              <a:t> 4.0 </a:t>
            </a:r>
            <a:r>
              <a:rPr lang="en-US" sz="1200" b="0" i="1" u="none" strike="noStrike" cap="none" dirty="0" err="1">
                <a:solidFill>
                  <a:schemeClr val="accent2"/>
                </a:solidFill>
                <a:latin typeface="Arial"/>
                <a:ea typeface="Arial"/>
                <a:cs typeface="Arial"/>
                <a:sym typeface="Arial"/>
              </a:rPr>
              <a:t>Uluslararası</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Lisansı</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altında</a:t>
            </a:r>
            <a:r>
              <a:rPr lang="en-US" sz="1200" b="0" i="1" u="none" strike="noStrike" cap="none" dirty="0">
                <a:solidFill>
                  <a:schemeClr val="accent2"/>
                </a:solidFill>
                <a:latin typeface="Arial"/>
                <a:ea typeface="Arial"/>
                <a:cs typeface="Arial"/>
                <a:sym typeface="Arial"/>
              </a:rPr>
              <a:t> </a:t>
            </a:r>
            <a:r>
              <a:rPr lang="en-US" sz="1200" b="0" i="1" u="none" strike="noStrike" cap="none" dirty="0" err="1">
                <a:solidFill>
                  <a:schemeClr val="accent2"/>
                </a:solidFill>
                <a:latin typeface="Arial"/>
                <a:ea typeface="Arial"/>
                <a:cs typeface="Arial"/>
                <a:sym typeface="Arial"/>
              </a:rPr>
              <a:t>lisanslanmıştır</a:t>
            </a:r>
            <a:r>
              <a:rPr lang="en-US" sz="1200" b="0" i="1" u="none" strike="noStrike" cap="none" dirty="0">
                <a:solidFill>
                  <a:schemeClr val="accent2"/>
                </a:solidFill>
                <a:latin typeface="Arial"/>
                <a:ea typeface="Arial"/>
                <a:cs typeface="Arial"/>
                <a:sym typeface="Arial"/>
              </a:rPr>
              <a:t>.</a:t>
            </a:r>
            <a:endParaRPr sz="1200" b="0" i="1" u="none" strike="noStrike" cap="none" dirty="0">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1"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889186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sp>
        <p:nvSpPr>
          <p:cNvPr id="231" name="Google Shape;231;p9"/>
          <p:cNvSpPr txBox="1"/>
          <p:nvPr/>
        </p:nvSpPr>
        <p:spPr>
          <a:xfrm>
            <a:off x="561575" y="1844975"/>
            <a:ext cx="6202800" cy="1038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800"/>
              <a:buFont typeface="Arial"/>
              <a:buNone/>
            </a:pPr>
            <a:r>
              <a:rPr lang="en-US" sz="3400" b="0" i="0" u="none" strike="noStrike" cap="none" dirty="0">
                <a:solidFill>
                  <a:srgbClr val="17AAB3"/>
                </a:solidFill>
                <a:latin typeface="Arial"/>
                <a:ea typeface="Arial"/>
                <a:cs typeface="Arial"/>
                <a:sym typeface="Arial"/>
              </a:rPr>
              <a:t>DÜŞÜN. EŞLEŞ. PAYLAŞ.</a:t>
            </a:r>
            <a:endParaRPr sz="3400" b="0" i="0" u="none" strike="noStrike" cap="none" dirty="0">
              <a:solidFill>
                <a:srgbClr val="17AAB3"/>
              </a:solidFill>
              <a:latin typeface="Arial"/>
              <a:ea typeface="Arial"/>
              <a:cs typeface="Arial"/>
              <a:sym typeface="Arial"/>
            </a:endParaRPr>
          </a:p>
        </p:txBody>
      </p:sp>
      <p:sp>
        <p:nvSpPr>
          <p:cNvPr id="232" name="Google Shape;232;p9"/>
          <p:cNvSpPr txBox="1"/>
          <p:nvPr/>
        </p:nvSpPr>
        <p:spPr>
          <a:xfrm>
            <a:off x="561574" y="2883877"/>
            <a:ext cx="6144026" cy="2056745"/>
          </a:xfrm>
          <a:prstGeom prst="rect">
            <a:avLst/>
          </a:prstGeom>
          <a:noFill/>
          <a:ln>
            <a:noFill/>
          </a:ln>
        </p:spPr>
        <p:txBody>
          <a:bodyPr spcFirstLastPara="1" wrap="square" lIns="91425" tIns="45700" rIns="91425" bIns="45700" anchor="t" anchorCtr="0">
            <a:noAutofit/>
          </a:bodyPr>
          <a:lstStyle/>
          <a:p>
            <a:pPr marL="457200" marR="0" lvl="0" indent="-368300" algn="l" rtl="0">
              <a:lnSpc>
                <a:spcPct val="115000"/>
              </a:lnSpc>
              <a:spcBef>
                <a:spcPts val="0"/>
              </a:spcBef>
              <a:spcAft>
                <a:spcPts val="0"/>
              </a:spcAft>
              <a:buClr>
                <a:schemeClr val="accent2"/>
              </a:buClr>
              <a:buSzPts val="2200"/>
              <a:buChar char="●"/>
            </a:pPr>
            <a:r>
              <a:rPr lang="tr-TR" sz="2200" b="0" i="0" u="none" strike="noStrike" cap="none" dirty="0">
                <a:solidFill>
                  <a:schemeClr val="accen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Gelişim</a:t>
            </a:r>
            <a:r>
              <a:rPr lang="tr-TR" sz="2200" dirty="0">
                <a:solidFill>
                  <a:schemeClr val="accent2"/>
                </a:solidFill>
              </a:rPr>
              <a:t> ve öğrenme bilimlerinin </a:t>
            </a:r>
            <a:r>
              <a:rPr lang="tr-TR" sz="2200" b="0" i="0" u="none" strike="noStrike" cap="none" dirty="0">
                <a:solidFill>
                  <a:schemeClr val="accent2"/>
                </a:solidFill>
                <a:latin typeface="Arial"/>
                <a:ea typeface="Arial"/>
                <a:cs typeface="Arial"/>
                <a:sym typeface="Arial"/>
              </a:rPr>
              <a:t>ÇOY ya da travma yaşamış çocuklar hakkında anlattığı iyimser hikaye nedir?</a:t>
            </a:r>
          </a:p>
          <a:p>
            <a:pPr marL="457200" marR="0" lvl="0" indent="-368300" algn="l" rtl="0">
              <a:lnSpc>
                <a:spcPct val="115000"/>
              </a:lnSpc>
              <a:spcBef>
                <a:spcPts val="0"/>
              </a:spcBef>
              <a:spcAft>
                <a:spcPts val="0"/>
              </a:spcAft>
              <a:buClr>
                <a:schemeClr val="accent2"/>
              </a:buClr>
              <a:buSzPts val="2200"/>
              <a:buChar char="●"/>
            </a:pPr>
            <a:r>
              <a:rPr lang="tr-TR" sz="2200" b="0" i="0" u="none" strike="noStrike" cap="none" dirty="0">
                <a:solidFill>
                  <a:schemeClr val="accent2"/>
                </a:solidFill>
                <a:latin typeface="Arial"/>
                <a:ea typeface="Arial"/>
                <a:cs typeface="Arial"/>
                <a:sym typeface="Arial"/>
              </a:rPr>
              <a:t>Bu bilgi, çocukların tam potansiyellerine ulaşmalarına yardımcı olmak için var olan fırsatlar hakkında </a:t>
            </a:r>
            <a:r>
              <a:rPr lang="tr-TR" sz="2200" dirty="0">
                <a:solidFill>
                  <a:schemeClr val="accent2"/>
                </a:solidFill>
              </a:rPr>
              <a:t>b</a:t>
            </a:r>
            <a:r>
              <a:rPr lang="tr-TR" sz="2200" b="0" i="0" u="none" strike="noStrike" cap="none" dirty="0">
                <a:solidFill>
                  <a:schemeClr val="accent2"/>
                </a:solidFill>
                <a:latin typeface="Arial"/>
                <a:ea typeface="Arial"/>
                <a:cs typeface="Arial"/>
                <a:sym typeface="Arial"/>
              </a:rPr>
              <a:t>ize ne söylüyor?</a:t>
            </a:r>
          </a:p>
          <a:p>
            <a:pPr marL="457200" marR="0" lvl="0" indent="0" algn="l" rtl="0">
              <a:lnSpc>
                <a:spcPct val="100000"/>
              </a:lnSpc>
              <a:spcBef>
                <a:spcPts val="0"/>
              </a:spcBef>
              <a:spcAft>
                <a:spcPts val="0"/>
              </a:spcAft>
              <a:buNone/>
            </a:pPr>
            <a:endParaRPr lang="tr-TR" sz="2200" b="0" i="0" u="none" strike="noStrike" cap="none" dirty="0">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accent3"/>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94DAE-8D8B-2746-8E55-01F3971E2F37}"/>
              </a:ext>
            </a:extLst>
          </p:cNvPr>
          <p:cNvSpPr>
            <a:spLocks noGrp="1"/>
          </p:cNvSpPr>
          <p:nvPr>
            <p:ph type="body" idx="1"/>
          </p:nvPr>
        </p:nvSpPr>
        <p:spPr>
          <a:xfrm>
            <a:off x="3422773" y="1032327"/>
            <a:ext cx="5542321" cy="1300596"/>
          </a:xfrm>
        </p:spPr>
        <p:txBody>
          <a:bodyPr/>
          <a:lstStyle/>
          <a:p>
            <a:pPr marL="0" lvl="0" indent="0">
              <a:spcBef>
                <a:spcPts val="0"/>
              </a:spcBef>
              <a:buNone/>
            </a:pPr>
            <a:r>
              <a:rPr lang="en-US" dirty="0">
                <a:solidFill>
                  <a:schemeClr val="dk2"/>
                </a:solidFill>
              </a:rPr>
              <a:t>GÜNDEM</a:t>
            </a:r>
            <a:endParaRPr lang="en-US" dirty="0"/>
          </a:p>
          <a:p>
            <a:pPr marL="609600" lvl="0" indent="-457200">
              <a:spcBef>
                <a:spcPts val="0"/>
              </a:spcBef>
              <a:buFont typeface="+mj-lt"/>
              <a:buAutoNum type="arabicPeriod"/>
            </a:pPr>
            <a:endParaRPr lang="en-US" dirty="0"/>
          </a:p>
          <a:p>
            <a:pPr marL="455613" lvl="0" indent="-455613">
              <a:spcBef>
                <a:spcPts val="0"/>
              </a:spcBef>
              <a:buClr>
                <a:srgbClr val="17AAB3"/>
              </a:buClr>
            </a:pPr>
            <a:r>
              <a:rPr lang="en-US" dirty="0" err="1">
                <a:solidFill>
                  <a:srgbClr val="17AAB3"/>
                </a:solidFill>
              </a:rPr>
              <a:t>İyimser</a:t>
            </a:r>
            <a:r>
              <a:rPr lang="en-US" dirty="0">
                <a:solidFill>
                  <a:srgbClr val="17AAB3"/>
                </a:solidFill>
              </a:rPr>
              <a:t> </a:t>
            </a:r>
            <a:r>
              <a:rPr lang="en-US" dirty="0" err="1">
                <a:solidFill>
                  <a:srgbClr val="17AAB3"/>
                </a:solidFill>
              </a:rPr>
              <a:t>bir</a:t>
            </a:r>
            <a:r>
              <a:rPr lang="en-US" dirty="0">
                <a:solidFill>
                  <a:srgbClr val="17AAB3"/>
                </a:solidFill>
              </a:rPr>
              <a:t> </a:t>
            </a:r>
            <a:r>
              <a:rPr lang="en-US" dirty="0" err="1">
                <a:solidFill>
                  <a:srgbClr val="17AAB3"/>
                </a:solidFill>
              </a:rPr>
              <a:t>Hikaye</a:t>
            </a:r>
            <a:endParaRPr lang="en-US" dirty="0">
              <a:solidFill>
                <a:srgbClr val="17AAB3"/>
              </a:solidFill>
            </a:endParaRPr>
          </a:p>
          <a:p>
            <a:pPr marL="455613" lvl="0" indent="-455613">
              <a:spcBef>
                <a:spcPts val="0"/>
              </a:spcBef>
              <a:buFont typeface="+mj-lt"/>
              <a:buAutoNum type="arabicPeriod"/>
            </a:pPr>
            <a:endParaRPr lang="en-US" dirty="0">
              <a:solidFill>
                <a:srgbClr val="17AAB3"/>
              </a:solidFill>
            </a:endParaRPr>
          </a:p>
          <a:p>
            <a:pPr marL="455613" lvl="0" indent="-455613">
              <a:spcBef>
                <a:spcPts val="0"/>
              </a:spcBef>
              <a:buClr>
                <a:schemeClr val="dk2"/>
              </a:buClr>
            </a:pPr>
            <a:r>
              <a:rPr lang="en-US" dirty="0">
                <a:solidFill>
                  <a:schemeClr val="dk2"/>
                </a:solidFill>
              </a:rPr>
              <a:t>ÇOY </a:t>
            </a:r>
            <a:r>
              <a:rPr lang="en-US" dirty="0" err="1">
                <a:solidFill>
                  <a:schemeClr val="dk2"/>
                </a:solidFill>
              </a:rPr>
              <a:t>ve</a:t>
            </a:r>
            <a:r>
              <a:rPr lang="en-US" dirty="0">
                <a:solidFill>
                  <a:schemeClr val="dk2"/>
                </a:solidFill>
              </a:rPr>
              <a:t> </a:t>
            </a:r>
            <a:r>
              <a:rPr lang="en-US" dirty="0" err="1">
                <a:solidFill>
                  <a:schemeClr val="dk2"/>
                </a:solidFill>
              </a:rPr>
              <a:t>Travmaları</a:t>
            </a:r>
            <a:r>
              <a:rPr lang="en-US" dirty="0">
                <a:solidFill>
                  <a:schemeClr val="dk2"/>
                </a:solidFill>
              </a:rPr>
              <a:t> </a:t>
            </a:r>
            <a:r>
              <a:rPr lang="en-US" dirty="0" err="1">
                <a:solidFill>
                  <a:schemeClr val="dk2"/>
                </a:solidFill>
              </a:rPr>
              <a:t>Anlama</a:t>
            </a:r>
            <a:endParaRPr lang="en-US" dirty="0">
              <a:solidFill>
                <a:schemeClr val="dk2"/>
              </a:solidFill>
            </a:endParaRPr>
          </a:p>
          <a:p>
            <a:pPr marL="455613" lvl="0" indent="-455613">
              <a:spcBef>
                <a:spcPts val="0"/>
              </a:spcBef>
              <a:buFont typeface="+mj-lt"/>
              <a:buAutoNum type="arabicPeriod"/>
            </a:pPr>
            <a:endParaRPr lang="en-US" dirty="0">
              <a:solidFill>
                <a:srgbClr val="17AAB3"/>
              </a:solidFill>
            </a:endParaRPr>
          </a:p>
          <a:p>
            <a:pPr marL="455613" lvl="0" indent="-455613">
              <a:buClr>
                <a:srgbClr val="17AAB3"/>
              </a:buClr>
            </a:pPr>
            <a:r>
              <a:rPr lang="en-US" dirty="0" err="1">
                <a:solidFill>
                  <a:srgbClr val="17AAB3"/>
                </a:solidFill>
              </a:rPr>
              <a:t>Travma</a:t>
            </a:r>
            <a:r>
              <a:rPr lang="en-US" dirty="0">
                <a:solidFill>
                  <a:srgbClr val="17AAB3"/>
                </a:solidFill>
              </a:rPr>
              <a:t> </a:t>
            </a:r>
            <a:r>
              <a:rPr lang="en-US" dirty="0" err="1">
                <a:solidFill>
                  <a:srgbClr val="17AAB3"/>
                </a:solidFill>
              </a:rPr>
              <a:t>Temelli</a:t>
            </a:r>
            <a:r>
              <a:rPr lang="en-US" dirty="0">
                <a:solidFill>
                  <a:srgbClr val="17AAB3"/>
                </a:solidFill>
              </a:rPr>
              <a:t> </a:t>
            </a:r>
            <a:r>
              <a:rPr lang="en-US" dirty="0" err="1">
                <a:solidFill>
                  <a:srgbClr val="17AAB3"/>
                </a:solidFill>
              </a:rPr>
              <a:t>SDÖ'yü</a:t>
            </a:r>
            <a:r>
              <a:rPr lang="en-US" dirty="0">
                <a:solidFill>
                  <a:srgbClr val="17AAB3"/>
                </a:solidFill>
              </a:rPr>
              <a:t> </a:t>
            </a:r>
            <a:r>
              <a:rPr lang="en-US" dirty="0" err="1">
                <a:solidFill>
                  <a:srgbClr val="17AAB3"/>
                </a:solidFill>
              </a:rPr>
              <a:t>Teşvik</a:t>
            </a:r>
            <a:r>
              <a:rPr lang="en-US" dirty="0">
                <a:solidFill>
                  <a:srgbClr val="17AAB3"/>
                </a:solidFill>
              </a:rPr>
              <a:t> </a:t>
            </a:r>
            <a:r>
              <a:rPr lang="en-US" dirty="0" err="1">
                <a:solidFill>
                  <a:srgbClr val="17AAB3"/>
                </a:solidFill>
              </a:rPr>
              <a:t>Etme</a:t>
            </a:r>
            <a:endParaRPr lang="en-US" dirty="0">
              <a:solidFill>
                <a:srgbClr val="17AAB3"/>
              </a:solidFill>
            </a:endParaRPr>
          </a:p>
          <a:p>
            <a:pPr marL="455613" lvl="0" indent="-455613">
              <a:buFont typeface="+mj-lt"/>
              <a:buAutoNum type="arabicPeriod"/>
            </a:pPr>
            <a:endParaRPr lang="en-US" dirty="0">
              <a:solidFill>
                <a:srgbClr val="17AAB3"/>
              </a:solidFill>
            </a:endParaRPr>
          </a:p>
          <a:p>
            <a:pPr marL="455613" lvl="0" indent="-455613">
              <a:lnSpc>
                <a:spcPct val="115000"/>
              </a:lnSpc>
              <a:spcBef>
                <a:spcPts val="0"/>
              </a:spcBef>
              <a:buClr>
                <a:srgbClr val="17AAB3"/>
              </a:buClr>
            </a:pPr>
            <a:r>
              <a:rPr lang="en-US" dirty="0" err="1">
                <a:solidFill>
                  <a:srgbClr val="17AAB3"/>
                </a:solidFill>
              </a:rPr>
              <a:t>Eğitimcinin</a:t>
            </a:r>
            <a:r>
              <a:rPr lang="en-US" dirty="0">
                <a:solidFill>
                  <a:srgbClr val="17AAB3"/>
                </a:solidFill>
              </a:rPr>
              <a:t> </a:t>
            </a:r>
            <a:r>
              <a:rPr lang="en-US" dirty="0" err="1">
                <a:solidFill>
                  <a:srgbClr val="17AAB3"/>
                </a:solidFill>
              </a:rPr>
              <a:t>Öz-bakımı</a:t>
            </a:r>
            <a:endParaRPr lang="en-US" dirty="0">
              <a:solidFill>
                <a:srgbClr val="17AAB3"/>
              </a:solidFill>
            </a:endParaRPr>
          </a:p>
          <a:p>
            <a:pPr marL="455613" lvl="0" indent="-455613">
              <a:lnSpc>
                <a:spcPct val="115000"/>
              </a:lnSpc>
              <a:spcBef>
                <a:spcPts val="0"/>
              </a:spcBef>
              <a:buFont typeface="+mj-lt"/>
              <a:buAutoNum type="arabicPeriod"/>
            </a:pPr>
            <a:endParaRPr lang="en-US" dirty="0">
              <a:solidFill>
                <a:srgbClr val="17AAB3"/>
              </a:solidFill>
            </a:endParaRPr>
          </a:p>
          <a:p>
            <a:pPr marL="455613" lvl="0" indent="-455613">
              <a:lnSpc>
                <a:spcPct val="115000"/>
              </a:lnSpc>
              <a:spcBef>
                <a:spcPts val="0"/>
              </a:spcBef>
              <a:buClr>
                <a:srgbClr val="17AAB3"/>
              </a:buClr>
              <a:buSzPts val="2200"/>
            </a:pPr>
            <a:r>
              <a:rPr lang="en-US" dirty="0" err="1">
                <a:solidFill>
                  <a:srgbClr val="17AAB3"/>
                </a:solidFill>
              </a:rPr>
              <a:t>Kapanış</a:t>
            </a:r>
            <a:r>
              <a:rPr lang="en-US" dirty="0">
                <a:solidFill>
                  <a:srgbClr val="17AAB3"/>
                </a:solidFill>
              </a:rPr>
              <a:t> </a:t>
            </a:r>
            <a:r>
              <a:rPr lang="en-US" dirty="0" err="1">
                <a:solidFill>
                  <a:srgbClr val="17AAB3"/>
                </a:solidFill>
              </a:rPr>
              <a:t>için</a:t>
            </a:r>
            <a:r>
              <a:rPr lang="en-US" dirty="0">
                <a:solidFill>
                  <a:srgbClr val="17AAB3"/>
                </a:solidFill>
              </a:rPr>
              <a:t> </a:t>
            </a:r>
            <a:r>
              <a:rPr lang="en-US" dirty="0" err="1">
                <a:solidFill>
                  <a:srgbClr val="17AAB3"/>
                </a:solidFill>
              </a:rPr>
              <a:t>Düşünceler</a:t>
            </a:r>
            <a:endParaRPr lang="en-US" dirty="0">
              <a:solidFill>
                <a:schemeClr val="dk2"/>
              </a:solidFill>
            </a:endParaRPr>
          </a:p>
        </p:txBody>
      </p:sp>
    </p:spTree>
    <p:extLst>
      <p:ext uri="{BB962C8B-B14F-4D97-AF65-F5344CB8AC3E}">
        <p14:creationId xmlns:p14="http://schemas.microsoft.com/office/powerpoint/2010/main" val="1639740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080dddfa13_1_0"/>
          <p:cNvSpPr txBox="1">
            <a:spLocks noGrp="1"/>
          </p:cNvSpPr>
          <p:nvPr>
            <p:ph type="title"/>
          </p:nvPr>
        </p:nvSpPr>
        <p:spPr>
          <a:xfrm>
            <a:off x="457200" y="479991"/>
            <a:ext cx="8229600" cy="51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a:t>Önemli Terimlerin Genel Özeti</a:t>
            </a:r>
            <a:endParaRPr/>
          </a:p>
        </p:txBody>
      </p:sp>
      <p:sp>
        <p:nvSpPr>
          <p:cNvPr id="246" name="Google Shape;246;g2080dddfa13_1_0"/>
          <p:cNvSpPr txBox="1">
            <a:spLocks noGrp="1"/>
          </p:cNvSpPr>
          <p:nvPr>
            <p:ph type="sldNum" idx="12"/>
          </p:nvPr>
        </p:nvSpPr>
        <p:spPr>
          <a:xfrm>
            <a:off x="7779026" y="6151912"/>
            <a:ext cx="90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12</a:t>
            </a:fld>
            <a:endParaRPr/>
          </a:p>
        </p:txBody>
      </p:sp>
      <p:sp>
        <p:nvSpPr>
          <p:cNvPr id="247" name="Google Shape;247;g2080dddfa13_1_0"/>
          <p:cNvSpPr txBox="1"/>
          <p:nvPr/>
        </p:nvSpPr>
        <p:spPr>
          <a:xfrm>
            <a:off x="4140525" y="6211797"/>
            <a:ext cx="38565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Yıldızlı</a:t>
            </a: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maddeler</a:t>
            </a: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bir</a:t>
            </a: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sonraki</a:t>
            </a: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slaytta</a:t>
            </a: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açıklanmaktadır</a:t>
            </a:r>
            <a:r>
              <a:rPr lang="en-US" sz="1000" b="0" i="0" u="none" strike="noStrike" cap="none" dirty="0">
                <a:solidFill>
                  <a:schemeClr val="accent2"/>
                </a:solidFill>
                <a:latin typeface="Arial"/>
                <a:ea typeface="Arial"/>
                <a:cs typeface="Arial"/>
                <a:sym typeface="Arial"/>
              </a:rPr>
              <a:t>.</a:t>
            </a:r>
            <a:endParaRPr sz="1000" b="0" i="0" u="none" strike="noStrike" cap="none" dirty="0">
              <a:solidFill>
                <a:schemeClr val="accent2"/>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err="1">
                <a:solidFill>
                  <a:schemeClr val="accent2"/>
                </a:solidFill>
                <a:latin typeface="Arial"/>
                <a:ea typeface="Arial"/>
                <a:cs typeface="Arial"/>
                <a:sym typeface="Arial"/>
              </a:rPr>
              <a:t>Kaynak</a:t>
            </a:r>
            <a:r>
              <a:rPr lang="en-US" sz="1000" b="0" i="0" u="none" strike="noStrike" cap="none" dirty="0">
                <a:solidFill>
                  <a:schemeClr val="accent2"/>
                </a:solidFill>
                <a:latin typeface="Arial"/>
                <a:ea typeface="Arial"/>
                <a:cs typeface="Arial"/>
                <a:sym typeface="Arial"/>
              </a:rPr>
              <a:t>: Jennings, 2018; </a:t>
            </a:r>
            <a:r>
              <a:rPr lang="en-US" sz="1000" b="0" i="0" u="none" strike="noStrike" cap="none" dirty="0" err="1">
                <a:solidFill>
                  <a:schemeClr val="accent2"/>
                </a:solidFill>
                <a:latin typeface="Arial"/>
                <a:ea typeface="Arial"/>
                <a:cs typeface="Arial"/>
                <a:sym typeface="Arial"/>
              </a:rPr>
              <a:t>Dym</a:t>
            </a:r>
            <a:r>
              <a:rPr lang="en-US" sz="1000" b="0" i="0" u="none" strike="noStrike" cap="none" dirty="0">
                <a:solidFill>
                  <a:schemeClr val="accent2"/>
                </a:solidFill>
                <a:latin typeface="Arial"/>
                <a:ea typeface="Arial"/>
                <a:cs typeface="Arial"/>
                <a:sym typeface="Arial"/>
              </a:rPr>
              <a:t> Bartlett </a:t>
            </a:r>
            <a:r>
              <a:rPr lang="en-US" sz="1000" b="0" i="0" u="none" strike="noStrike" cap="none" dirty="0" err="1">
                <a:solidFill>
                  <a:schemeClr val="accent2"/>
                </a:solidFill>
                <a:latin typeface="Arial"/>
                <a:ea typeface="Arial"/>
                <a:cs typeface="Arial"/>
                <a:sym typeface="Arial"/>
              </a:rPr>
              <a:t>ve</a:t>
            </a: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Steber</a:t>
            </a:r>
            <a:r>
              <a:rPr lang="en-US" sz="1000" b="0" i="0" u="none" strike="noStrike" cap="none" dirty="0">
                <a:solidFill>
                  <a:schemeClr val="accent2"/>
                </a:solidFill>
                <a:latin typeface="Arial"/>
                <a:ea typeface="Arial"/>
                <a:cs typeface="Arial"/>
                <a:sym typeface="Arial"/>
              </a:rPr>
              <a:t>, 2019 </a:t>
            </a:r>
            <a:endParaRPr sz="1000" b="0" i="0" u="none" strike="noStrike" cap="none" dirty="0">
              <a:solidFill>
                <a:schemeClr val="accent2"/>
              </a:solidFill>
              <a:latin typeface="Arial"/>
              <a:ea typeface="Arial"/>
              <a:cs typeface="Arial"/>
              <a:sym typeface="Arial"/>
            </a:endParaRPr>
          </a:p>
        </p:txBody>
      </p:sp>
      <p:sp>
        <p:nvSpPr>
          <p:cNvPr id="248" name="Google Shape;248;g2080dddfa13_1_0"/>
          <p:cNvSpPr txBox="1"/>
          <p:nvPr/>
        </p:nvSpPr>
        <p:spPr>
          <a:xfrm>
            <a:off x="771298" y="1316612"/>
            <a:ext cx="2186100" cy="46170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2400"/>
              <a:buFont typeface="Arial"/>
              <a:buNone/>
            </a:pPr>
            <a:r>
              <a:rPr lang="en-US" sz="2400" b="1" i="0" u="none" strike="noStrike" cap="none">
                <a:solidFill>
                  <a:schemeClr val="lt1"/>
                </a:solidFill>
                <a:latin typeface="Arial"/>
                <a:ea typeface="Arial"/>
                <a:cs typeface="Arial"/>
                <a:sym typeface="Arial"/>
              </a:rPr>
              <a:t>ÇOY</a:t>
            </a:r>
            <a:endParaRPr sz="1400" b="0" i="0" u="none" strike="noStrike" cap="none">
              <a:solidFill>
                <a:srgbClr val="000000"/>
              </a:solidFill>
              <a:latin typeface="Arial"/>
              <a:ea typeface="Arial"/>
              <a:cs typeface="Arial"/>
              <a:sym typeface="Arial"/>
            </a:endParaRPr>
          </a:p>
        </p:txBody>
      </p:sp>
      <p:sp>
        <p:nvSpPr>
          <p:cNvPr id="249" name="Google Shape;249;g2080dddfa13_1_0"/>
          <p:cNvSpPr txBox="1"/>
          <p:nvPr/>
        </p:nvSpPr>
        <p:spPr>
          <a:xfrm>
            <a:off x="3476464" y="1316614"/>
            <a:ext cx="2199600" cy="46170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Toksik Stres*</a:t>
            </a:r>
            <a:endParaRPr sz="1400" b="0" i="0" u="none" strike="noStrike" cap="none">
              <a:solidFill>
                <a:srgbClr val="000000"/>
              </a:solidFill>
              <a:latin typeface="Arial"/>
              <a:ea typeface="Arial"/>
              <a:cs typeface="Arial"/>
              <a:sym typeface="Arial"/>
            </a:endParaRPr>
          </a:p>
        </p:txBody>
      </p:sp>
      <p:sp>
        <p:nvSpPr>
          <p:cNvPr id="250" name="Google Shape;250;g2080dddfa13_1_0"/>
          <p:cNvSpPr txBox="1"/>
          <p:nvPr/>
        </p:nvSpPr>
        <p:spPr>
          <a:xfrm>
            <a:off x="6213568" y="1316613"/>
            <a:ext cx="2199600" cy="46170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Travma*</a:t>
            </a:r>
            <a:endParaRPr sz="1400" b="0" i="0" u="none" strike="noStrike" cap="none">
              <a:solidFill>
                <a:srgbClr val="000000"/>
              </a:solidFill>
              <a:latin typeface="Arial"/>
              <a:ea typeface="Arial"/>
              <a:cs typeface="Arial"/>
              <a:sym typeface="Arial"/>
            </a:endParaRPr>
          </a:p>
        </p:txBody>
      </p:sp>
      <p:sp>
        <p:nvSpPr>
          <p:cNvPr id="251" name="Google Shape;251;g2080dddfa13_1_0"/>
          <p:cNvSpPr/>
          <p:nvPr/>
        </p:nvSpPr>
        <p:spPr>
          <a:xfrm>
            <a:off x="1351788" y="1766087"/>
            <a:ext cx="1597200" cy="2865000"/>
          </a:xfrm>
          <a:prstGeom prst="rect">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2" name="Google Shape;252;g2080dddfa13_1_0"/>
          <p:cNvSpPr/>
          <p:nvPr/>
        </p:nvSpPr>
        <p:spPr>
          <a:xfrm>
            <a:off x="1461500" y="1881425"/>
            <a:ext cx="1414200" cy="3293100"/>
          </a:xfrm>
          <a:prstGeom prst="rect">
            <a:avLst/>
          </a:prstGeom>
          <a:noFill/>
          <a:ln>
            <a:noFill/>
          </a:ln>
        </p:spPr>
        <p:txBody>
          <a:bodyPr spcFirstLastPara="1" wrap="square" lIns="91425" tIns="45700" rIns="91425" bIns="45700" anchor="t" anchorCtr="0">
            <a:noAutofit/>
          </a:bodyPr>
          <a:lstStyle/>
          <a:p>
            <a:pPr marL="11112" marR="0" lvl="0" indent="-11112" algn="l" rtl="0">
              <a:lnSpc>
                <a:spcPct val="100000"/>
              </a:lnSpc>
              <a:spcBef>
                <a:spcPts val="0"/>
              </a:spcBef>
              <a:spcAft>
                <a:spcPts val="0"/>
              </a:spcAft>
              <a:buClr>
                <a:srgbClr val="000000"/>
              </a:buClr>
              <a:buSzPts val="1600"/>
              <a:buFont typeface="Arial"/>
              <a:buNone/>
            </a:pPr>
            <a:r>
              <a:rPr lang="tr-TR" sz="1500" b="0" i="0" u="none" strike="noStrike" cap="none" dirty="0">
                <a:solidFill>
                  <a:srgbClr val="000000"/>
                </a:solidFill>
                <a:latin typeface="Arial"/>
                <a:ea typeface="Arial"/>
                <a:cs typeface="Arial"/>
                <a:sym typeface="Arial"/>
              </a:rPr>
              <a:t>Çocukluk Çağı Olumsuz Yaşantıları: Çocukların (0-17 yaş) yaşadığı veya tanık olduğu potansiyel olarak </a:t>
            </a:r>
            <a:r>
              <a:rPr lang="tr-TR" sz="1500" b="0" i="0" u="none" strike="noStrike" cap="none" dirty="0" err="1">
                <a:solidFill>
                  <a:srgbClr val="000000"/>
                </a:solidFill>
                <a:latin typeface="Arial"/>
                <a:ea typeface="Arial"/>
                <a:cs typeface="Arial"/>
                <a:sym typeface="Arial"/>
              </a:rPr>
              <a:t>travmatik</a:t>
            </a:r>
            <a:r>
              <a:rPr lang="tr-TR" sz="1500" b="0" i="0" u="none" strike="noStrike" cap="none" dirty="0">
                <a:solidFill>
                  <a:srgbClr val="000000"/>
                </a:solidFill>
                <a:latin typeface="Arial"/>
                <a:ea typeface="Arial"/>
                <a:cs typeface="Arial"/>
                <a:sym typeface="Arial"/>
              </a:rPr>
              <a:t> </a:t>
            </a:r>
            <a:r>
              <a:rPr lang="tr-TR" sz="1500" b="1" i="0" u="none" strike="noStrike" cap="none" dirty="0">
                <a:solidFill>
                  <a:srgbClr val="000000"/>
                </a:solidFill>
                <a:latin typeface="Arial"/>
                <a:ea typeface="Arial"/>
                <a:cs typeface="Arial"/>
                <a:sym typeface="Arial"/>
              </a:rPr>
              <a:t>olaylar</a:t>
            </a:r>
            <a:endParaRPr lang="tr-TR" sz="1300" b="1" i="0" u="none" strike="noStrike" cap="none" dirty="0">
              <a:solidFill>
                <a:srgbClr val="000000"/>
              </a:solidFill>
              <a:latin typeface="Arial"/>
              <a:ea typeface="Arial"/>
              <a:cs typeface="Arial"/>
              <a:sym typeface="Arial"/>
            </a:endParaRPr>
          </a:p>
        </p:txBody>
      </p:sp>
      <p:sp>
        <p:nvSpPr>
          <p:cNvPr id="253" name="Google Shape;253;g2080dddfa13_1_0"/>
          <p:cNvSpPr/>
          <p:nvPr/>
        </p:nvSpPr>
        <p:spPr>
          <a:xfrm>
            <a:off x="3753701" y="1726126"/>
            <a:ext cx="1914900" cy="3333600"/>
          </a:xfrm>
          <a:prstGeom prst="rect">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4" name="Google Shape;254;g2080dddfa13_1_0"/>
          <p:cNvSpPr/>
          <p:nvPr/>
        </p:nvSpPr>
        <p:spPr>
          <a:xfrm>
            <a:off x="3895433" y="1881414"/>
            <a:ext cx="1744200" cy="3047100"/>
          </a:xfrm>
          <a:prstGeom prst="rect">
            <a:avLst/>
          </a:prstGeom>
          <a:noFill/>
          <a:ln>
            <a:noFill/>
          </a:ln>
        </p:spPr>
        <p:txBody>
          <a:bodyPr spcFirstLastPara="1" wrap="square" lIns="91425" tIns="45700" rIns="91425" bIns="45700" anchor="t" anchorCtr="0">
            <a:noAutofit/>
          </a:bodyPr>
          <a:lstStyle/>
          <a:p>
            <a:pPr marL="11112" marR="0" lvl="0" indent="-11112" algn="l" rtl="0">
              <a:lnSpc>
                <a:spcPct val="100000"/>
              </a:lnSpc>
              <a:spcBef>
                <a:spcPts val="0"/>
              </a:spcBef>
              <a:spcAft>
                <a:spcPts val="0"/>
              </a:spcAft>
              <a:buClr>
                <a:schemeClr val="accent2"/>
              </a:buClr>
              <a:buSzPts val="1600"/>
              <a:buFont typeface="Arial"/>
              <a:buNone/>
            </a:pPr>
            <a:r>
              <a:rPr lang="tr-TR" sz="1500" b="0" i="0" u="none" strike="noStrike" cap="none" dirty="0">
                <a:solidFill>
                  <a:schemeClr val="accent2"/>
                </a:solidFill>
                <a:latin typeface="Arial"/>
                <a:ea typeface="Arial"/>
                <a:cs typeface="Arial"/>
                <a:sym typeface="Arial"/>
              </a:rPr>
              <a:t>Zaman içinde </a:t>
            </a:r>
            <a:r>
              <a:rPr lang="tr-TR" sz="1500" b="1" i="0" u="none" strike="noStrike" cap="none" dirty="0">
                <a:solidFill>
                  <a:schemeClr val="accent2"/>
                </a:solidFill>
                <a:latin typeface="Arial"/>
                <a:ea typeface="Arial"/>
                <a:cs typeface="Arial"/>
                <a:sym typeface="Arial"/>
              </a:rPr>
              <a:t>tekrar eden ve kronik olarak sık sık maruz kalınan</a:t>
            </a:r>
            <a:r>
              <a:rPr lang="tr-TR" sz="1500" b="0" i="0" u="none" strike="noStrike" cap="none" dirty="0">
                <a:solidFill>
                  <a:schemeClr val="accent2"/>
                </a:solidFill>
                <a:latin typeface="Arial"/>
                <a:ea typeface="Arial"/>
                <a:cs typeface="Arial"/>
                <a:sym typeface="Arial"/>
              </a:rPr>
              <a:t> ÇOY: koruyucu etmenlerin desteği olmadığı için vücudun stres tepkisini sürdürmesine yol açması</a:t>
            </a:r>
            <a:endParaRPr lang="tr-TR" sz="1900" b="0" i="0" u="none" strike="noStrike" cap="none" dirty="0">
              <a:solidFill>
                <a:srgbClr val="000000"/>
              </a:solidFill>
              <a:latin typeface="Arial"/>
              <a:ea typeface="Arial"/>
              <a:cs typeface="Arial"/>
              <a:sym typeface="Arial"/>
            </a:endParaRPr>
          </a:p>
        </p:txBody>
      </p:sp>
      <p:sp>
        <p:nvSpPr>
          <p:cNvPr id="255" name="Google Shape;255;g2080dddfa13_1_0"/>
          <p:cNvSpPr/>
          <p:nvPr/>
        </p:nvSpPr>
        <p:spPr>
          <a:xfrm>
            <a:off x="6659338" y="1742165"/>
            <a:ext cx="2027462" cy="3533100"/>
          </a:xfrm>
          <a:prstGeom prst="rect">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6" name="Google Shape;256;g2080dddfa13_1_0"/>
          <p:cNvSpPr/>
          <p:nvPr/>
        </p:nvSpPr>
        <p:spPr>
          <a:xfrm>
            <a:off x="6749034" y="1897452"/>
            <a:ext cx="1937766" cy="3293100"/>
          </a:xfrm>
          <a:prstGeom prst="rect">
            <a:avLst/>
          </a:prstGeom>
          <a:noFill/>
          <a:ln>
            <a:noFill/>
          </a:ln>
        </p:spPr>
        <p:txBody>
          <a:bodyPr spcFirstLastPara="1" wrap="square" lIns="91425" tIns="45700" rIns="91425" bIns="45700" anchor="t" anchorCtr="0">
            <a:noAutofit/>
          </a:bodyPr>
          <a:lstStyle/>
          <a:p>
            <a:pPr marL="11112" marR="0" lvl="0" indent="-11112" algn="l" rtl="0">
              <a:lnSpc>
                <a:spcPct val="100000"/>
              </a:lnSpc>
              <a:spcBef>
                <a:spcPts val="0"/>
              </a:spcBef>
              <a:spcAft>
                <a:spcPts val="0"/>
              </a:spcAft>
              <a:buClr>
                <a:schemeClr val="accent2"/>
              </a:buClr>
              <a:buSzPts val="1600"/>
              <a:buFont typeface="Arial"/>
              <a:buNone/>
            </a:pPr>
            <a:r>
              <a:rPr lang="tr-TR" sz="1500" b="0" i="0" u="none" strike="noStrike" cap="none" dirty="0">
                <a:solidFill>
                  <a:schemeClr val="accent2"/>
                </a:solidFill>
                <a:latin typeface="Arial"/>
                <a:ea typeface="Arial"/>
                <a:cs typeface="Arial"/>
                <a:sym typeface="Arial"/>
              </a:rPr>
              <a:t>Gerçek, algılanan ve </a:t>
            </a:r>
            <a:r>
              <a:rPr lang="tr-TR" sz="1500" dirty="0">
                <a:solidFill>
                  <a:schemeClr val="accent2"/>
                </a:solidFill>
              </a:rPr>
              <a:t>işlevselliği engelleyen </a:t>
            </a:r>
            <a:r>
              <a:rPr lang="tr-TR" sz="1500" b="0" i="0" u="none" strike="noStrike" cap="none" dirty="0">
                <a:solidFill>
                  <a:schemeClr val="accent2"/>
                </a:solidFill>
                <a:latin typeface="Arial"/>
                <a:ea typeface="Arial"/>
                <a:cs typeface="Arial"/>
                <a:sym typeface="Arial"/>
              </a:rPr>
              <a:t>olumsuz bir olayın veya bir dizi olayın fiziksel ve ruhsal esenliği engelleyecek şekilde  </a:t>
            </a:r>
            <a:r>
              <a:rPr lang="tr-TR" sz="1500" b="1" i="0" u="none" strike="noStrike" cap="none" dirty="0">
                <a:solidFill>
                  <a:schemeClr val="accent2"/>
                </a:solidFill>
                <a:latin typeface="Arial"/>
                <a:ea typeface="Arial"/>
                <a:cs typeface="Arial"/>
                <a:sym typeface="Arial"/>
              </a:rPr>
              <a:t>deneyimlenmesi</a:t>
            </a:r>
            <a:endParaRPr lang="tr-TR" sz="1700" b="0" i="0" u="none" strike="noStrike" cap="none" dirty="0">
              <a:solidFill>
                <a:srgbClr val="000000"/>
              </a:solidFill>
              <a:latin typeface="Arial"/>
              <a:ea typeface="Arial"/>
              <a:cs typeface="Arial"/>
              <a:sym typeface="Arial"/>
            </a:endParaRPr>
          </a:p>
        </p:txBody>
      </p:sp>
      <p:sp>
        <p:nvSpPr>
          <p:cNvPr id="257" name="Google Shape;257;g2080dddfa13_1_0"/>
          <p:cNvSpPr/>
          <p:nvPr/>
        </p:nvSpPr>
        <p:spPr>
          <a:xfrm>
            <a:off x="2852653" y="1491620"/>
            <a:ext cx="540600" cy="144300"/>
          </a:xfrm>
          <a:prstGeom prst="rightArrow">
            <a:avLst>
              <a:gd name="adj1" fmla="val 50000"/>
              <a:gd name="adj2"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8" name="Google Shape;258;g2080dddfa13_1_0"/>
          <p:cNvSpPr/>
          <p:nvPr/>
        </p:nvSpPr>
        <p:spPr>
          <a:xfrm>
            <a:off x="5589757" y="1492281"/>
            <a:ext cx="540600" cy="144300"/>
          </a:xfrm>
          <a:prstGeom prst="rightArrow">
            <a:avLst>
              <a:gd name="adj1" fmla="val 50000"/>
              <a:gd name="adj2"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080dddfa13_1_21"/>
          <p:cNvSpPr txBox="1">
            <a:spLocks noGrp="1"/>
          </p:cNvSpPr>
          <p:nvPr>
            <p:ph type="title"/>
          </p:nvPr>
        </p:nvSpPr>
        <p:spPr>
          <a:xfrm>
            <a:off x="457200" y="561293"/>
            <a:ext cx="8229600" cy="64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a:t>Genel Özet: ÇOY, Travma ve Toksik Stres</a:t>
            </a:r>
            <a:endParaRPr/>
          </a:p>
        </p:txBody>
      </p:sp>
      <p:sp>
        <p:nvSpPr>
          <p:cNvPr id="264" name="Google Shape;264;g2080dddfa13_1_21"/>
          <p:cNvSpPr txBox="1">
            <a:spLocks noGrp="1"/>
          </p:cNvSpPr>
          <p:nvPr>
            <p:ph type="sldNum" idx="12"/>
          </p:nvPr>
        </p:nvSpPr>
        <p:spPr>
          <a:xfrm>
            <a:off x="8140700" y="6151912"/>
            <a:ext cx="54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sp>
        <p:nvSpPr>
          <p:cNvPr id="265" name="Google Shape;265;g2080dddfa13_1_21"/>
          <p:cNvSpPr txBox="1"/>
          <p:nvPr/>
        </p:nvSpPr>
        <p:spPr>
          <a:xfrm>
            <a:off x="4152468" y="6209237"/>
            <a:ext cx="38565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err="1">
                <a:solidFill>
                  <a:schemeClr val="accent2"/>
                </a:solidFill>
                <a:latin typeface="Arial"/>
                <a:ea typeface="Arial"/>
                <a:cs typeface="Arial"/>
                <a:sym typeface="Arial"/>
              </a:rPr>
              <a:t>Kaynak</a:t>
            </a:r>
            <a:r>
              <a:rPr lang="en-US" sz="1000" b="0" i="0" u="none" strike="noStrike" cap="none" dirty="0">
                <a:solidFill>
                  <a:schemeClr val="accent2"/>
                </a:solidFill>
                <a:latin typeface="Arial"/>
                <a:ea typeface="Arial"/>
                <a:cs typeface="Arial"/>
                <a:sym typeface="Arial"/>
              </a:rPr>
              <a:t>: Jennings, 2018; </a:t>
            </a:r>
            <a:r>
              <a:rPr lang="en-US" sz="1000" b="0" i="0" u="none" strike="noStrike" cap="none" dirty="0" err="1">
                <a:solidFill>
                  <a:schemeClr val="accent2"/>
                </a:solidFill>
                <a:latin typeface="Arial"/>
                <a:ea typeface="Arial"/>
                <a:cs typeface="Arial"/>
                <a:sym typeface="Arial"/>
              </a:rPr>
              <a:t>Dym</a:t>
            </a:r>
            <a:r>
              <a:rPr lang="en-US" sz="1000" b="0" i="0" u="none" strike="noStrike" cap="none" dirty="0">
                <a:solidFill>
                  <a:schemeClr val="accent2"/>
                </a:solidFill>
                <a:latin typeface="Arial"/>
                <a:ea typeface="Arial"/>
                <a:cs typeface="Arial"/>
                <a:sym typeface="Arial"/>
              </a:rPr>
              <a:t> Bartlett </a:t>
            </a:r>
            <a:r>
              <a:rPr lang="en-US" sz="1000" b="0" i="0" u="none" strike="noStrike" cap="none" dirty="0" err="1">
                <a:solidFill>
                  <a:schemeClr val="accent2"/>
                </a:solidFill>
                <a:latin typeface="Arial"/>
                <a:ea typeface="Arial"/>
                <a:cs typeface="Arial"/>
                <a:sym typeface="Arial"/>
              </a:rPr>
              <a:t>ve</a:t>
            </a: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Steber</a:t>
            </a:r>
            <a:r>
              <a:rPr lang="en-US" sz="1000" b="0" i="0" u="none" strike="noStrike" cap="none" dirty="0">
                <a:solidFill>
                  <a:schemeClr val="accent2"/>
                </a:solidFill>
                <a:latin typeface="Arial"/>
                <a:ea typeface="Arial"/>
                <a:cs typeface="Arial"/>
                <a:sym typeface="Arial"/>
              </a:rPr>
              <a:t>, 2019 </a:t>
            </a:r>
            <a:endParaRPr sz="1000" b="0" i="0" u="none" strike="noStrike" cap="none" dirty="0">
              <a:solidFill>
                <a:schemeClr val="accent2"/>
              </a:solidFill>
              <a:latin typeface="Arial"/>
              <a:ea typeface="Arial"/>
              <a:cs typeface="Arial"/>
              <a:sym typeface="Arial"/>
            </a:endParaRPr>
          </a:p>
        </p:txBody>
      </p:sp>
      <p:sp>
        <p:nvSpPr>
          <p:cNvPr id="266" name="Google Shape;266;g2080dddfa13_1_21"/>
          <p:cNvSpPr/>
          <p:nvPr/>
        </p:nvSpPr>
        <p:spPr>
          <a:xfrm>
            <a:off x="0" y="1597152"/>
            <a:ext cx="9144000" cy="3291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7" name="Google Shape;267;g2080dddfa13_1_21"/>
          <p:cNvSpPr/>
          <p:nvPr/>
        </p:nvSpPr>
        <p:spPr>
          <a:xfrm>
            <a:off x="458182" y="2073521"/>
            <a:ext cx="8228700" cy="2061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200"/>
              <a:buFont typeface="Arial"/>
              <a:buNone/>
            </a:pPr>
            <a:r>
              <a:rPr lang="en-US" sz="2200" b="0" i="0" u="none" strike="noStrike" cap="none" dirty="0">
                <a:solidFill>
                  <a:srgbClr val="FFFFFF"/>
                </a:solidFill>
                <a:latin typeface="Arial"/>
                <a:ea typeface="Arial"/>
                <a:cs typeface="Arial"/>
                <a:sym typeface="Arial"/>
              </a:rPr>
              <a:t>*</a:t>
            </a:r>
            <a:r>
              <a:rPr lang="tr-TR" sz="2200" b="0" i="0" u="none" strike="noStrike" cap="none" dirty="0">
                <a:solidFill>
                  <a:schemeClr val="lt1"/>
                </a:solidFill>
                <a:latin typeface="Arial"/>
                <a:ea typeface="Arial"/>
                <a:cs typeface="Arial"/>
                <a:sym typeface="Arial"/>
              </a:rPr>
              <a:t>Bireylerin farklı olaylara farklı şekilde tepki vermelerine dikkat etmek oldukça önemlidir. Bu, bireylerin </a:t>
            </a:r>
            <a:r>
              <a:rPr lang="tr-TR" sz="2200" b="0" i="0" u="none" strike="noStrike" cap="none" dirty="0" err="1">
                <a:solidFill>
                  <a:schemeClr val="lt1"/>
                </a:solidFill>
                <a:latin typeface="Arial"/>
                <a:ea typeface="Arial"/>
                <a:cs typeface="Arial"/>
                <a:sym typeface="Arial"/>
              </a:rPr>
              <a:t>toksik</a:t>
            </a:r>
            <a:r>
              <a:rPr lang="tr-TR" sz="2200" b="0" i="0" u="none" strike="noStrike" cap="none" dirty="0">
                <a:solidFill>
                  <a:schemeClr val="lt1"/>
                </a:solidFill>
                <a:latin typeface="Arial"/>
                <a:ea typeface="Arial"/>
                <a:cs typeface="Arial"/>
                <a:sym typeface="Arial"/>
              </a:rPr>
              <a:t> stres veya travma deneyimini belirleyen şey olaya karşı algıları, psikolojik ve fizyolojik tepkileridir.</a:t>
            </a:r>
            <a:endParaRPr lang="tr-TR" sz="22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080dddfa13_1_29"/>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sp>
        <p:nvSpPr>
          <p:cNvPr id="273" name="Google Shape;273;g2080dddfa13_1_29"/>
          <p:cNvSpPr txBox="1">
            <a:spLocks noGrp="1"/>
          </p:cNvSpPr>
          <p:nvPr>
            <p:ph type="body" idx="1"/>
          </p:nvPr>
        </p:nvSpPr>
        <p:spPr>
          <a:xfrm>
            <a:off x="2254458" y="879339"/>
            <a:ext cx="6306600" cy="4172100"/>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SzPts val="2400"/>
              <a:buNone/>
            </a:pPr>
            <a:r>
              <a:rPr lang="tr-TR" sz="2300" dirty="0">
                <a:solidFill>
                  <a:srgbClr val="17AAB3"/>
                </a:solidFill>
              </a:rPr>
              <a:t>Çocukluk Çağı Olumsuz Yaşantıları (ÇOY) </a:t>
            </a:r>
            <a:r>
              <a:rPr lang="tr-TR" dirty="0">
                <a:solidFill>
                  <a:srgbClr val="17AAB3"/>
                </a:solidFill>
              </a:rPr>
              <a:t>  </a:t>
            </a:r>
            <a:br>
              <a:rPr lang="tr-TR" dirty="0">
                <a:solidFill>
                  <a:srgbClr val="17AAB3"/>
                </a:solidFill>
              </a:rPr>
            </a:br>
            <a:endParaRPr lang="tr-TR" dirty="0">
              <a:solidFill>
                <a:srgbClr val="17AAB3"/>
              </a:solidFill>
            </a:endParaRPr>
          </a:p>
          <a:p>
            <a:pPr marL="152400" lvl="0" indent="0" algn="l" rtl="0">
              <a:lnSpc>
                <a:spcPct val="100000"/>
              </a:lnSpc>
              <a:spcBef>
                <a:spcPts val="0"/>
              </a:spcBef>
              <a:spcAft>
                <a:spcPts val="0"/>
              </a:spcAft>
              <a:buClr>
                <a:schemeClr val="accent2"/>
              </a:buClr>
              <a:buSzPts val="2400"/>
              <a:buNone/>
            </a:pPr>
            <a:r>
              <a:rPr lang="tr-TR" sz="2200" b="0" dirty="0"/>
              <a:t>Çocuklukta yaşanan veya tanık olunan potansiyel olarak </a:t>
            </a:r>
            <a:r>
              <a:rPr lang="tr-TR" sz="2200" b="0" dirty="0" err="1"/>
              <a:t>travmatik</a:t>
            </a:r>
            <a:r>
              <a:rPr lang="tr-TR" sz="2200" b="0" dirty="0"/>
              <a:t> </a:t>
            </a:r>
            <a:r>
              <a:rPr lang="tr-TR" sz="2200" dirty="0">
                <a:solidFill>
                  <a:srgbClr val="16B9B7"/>
                </a:solidFill>
              </a:rPr>
              <a:t>olaylar</a:t>
            </a:r>
            <a:r>
              <a:rPr lang="tr-TR" sz="2200" b="0" dirty="0"/>
              <a:t>; çocuklukta yaşanan aşırı olumsuzluklar</a:t>
            </a:r>
          </a:p>
          <a:p>
            <a:pPr marL="0" lvl="0" indent="0" algn="l" rtl="0">
              <a:lnSpc>
                <a:spcPct val="100000"/>
              </a:lnSpc>
              <a:spcBef>
                <a:spcPts val="0"/>
              </a:spcBef>
              <a:spcAft>
                <a:spcPts val="0"/>
              </a:spcAft>
              <a:buSzPts val="2400"/>
              <a:buNone/>
            </a:pPr>
            <a:endParaRPr lang="tr-TR" sz="2200" dirty="0">
              <a:solidFill>
                <a:srgbClr val="17AAB3"/>
              </a:solidFill>
            </a:endParaRPr>
          </a:p>
          <a:p>
            <a:pPr marL="0" lvl="0" indent="0" algn="l" rtl="0">
              <a:lnSpc>
                <a:spcPct val="100000"/>
              </a:lnSpc>
              <a:spcBef>
                <a:spcPts val="0"/>
              </a:spcBef>
              <a:spcAft>
                <a:spcPts val="0"/>
              </a:spcAft>
              <a:buSzPts val="2400"/>
              <a:buNone/>
            </a:pPr>
            <a:endParaRPr lang="tr-TR" sz="2200" dirty="0">
              <a:solidFill>
                <a:srgbClr val="17AAB3"/>
              </a:solidFill>
            </a:endParaRPr>
          </a:p>
          <a:p>
            <a:pPr marL="152400" lvl="0" indent="0" algn="l" rtl="0">
              <a:lnSpc>
                <a:spcPct val="100000"/>
              </a:lnSpc>
              <a:spcBef>
                <a:spcPts val="0"/>
              </a:spcBef>
              <a:spcAft>
                <a:spcPts val="0"/>
              </a:spcAft>
              <a:buClr>
                <a:schemeClr val="accent2"/>
              </a:buClr>
              <a:buSzPts val="2400"/>
              <a:buFont typeface="Arial"/>
              <a:buNone/>
            </a:pPr>
            <a:r>
              <a:rPr lang="tr-TR" sz="2200" b="0" dirty="0"/>
              <a:t>İstismar, ihmal veya şiddet deneyimlerini ve bir çocuğun </a:t>
            </a:r>
            <a:r>
              <a:rPr lang="tr-TR" sz="22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çevresine</a:t>
            </a:r>
            <a:r>
              <a:rPr lang="tr-TR" sz="22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tr-TR" sz="22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karşı</a:t>
            </a:r>
            <a:r>
              <a:rPr lang="tr-TR" sz="22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tr-TR" sz="22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hissettiği</a:t>
            </a:r>
            <a:r>
              <a:rPr lang="tr-TR" sz="2200" b="0" dirty="0"/>
              <a:t> güvenlik, istikrar ve bağlanma duygularını zayıflatabilecek yönlerini içerir.</a:t>
            </a:r>
          </a:p>
          <a:p>
            <a:pPr marL="152400" lvl="0" indent="0" algn="l" rtl="0">
              <a:lnSpc>
                <a:spcPct val="100000"/>
              </a:lnSpc>
              <a:spcBef>
                <a:spcPts val="0"/>
              </a:spcBef>
              <a:spcAft>
                <a:spcPts val="0"/>
              </a:spcAft>
              <a:buSzPts val="2400"/>
              <a:buNone/>
            </a:pPr>
            <a:endParaRPr b="0" dirty="0">
              <a:solidFill>
                <a:schemeClr val="accent3"/>
              </a:solidFill>
            </a:endParaRPr>
          </a:p>
          <a:p>
            <a:pPr marL="152400" lvl="0" indent="0" algn="l" rtl="0">
              <a:lnSpc>
                <a:spcPct val="100000"/>
              </a:lnSpc>
              <a:spcBef>
                <a:spcPts val="0"/>
              </a:spcBef>
              <a:spcAft>
                <a:spcPts val="0"/>
              </a:spcAft>
              <a:buSzPts val="2400"/>
              <a:buNone/>
            </a:pPr>
            <a:endParaRPr b="0" dirty="0">
              <a:solidFill>
                <a:schemeClr val="accent3"/>
              </a:solidFill>
            </a:endParaRPr>
          </a:p>
          <a:p>
            <a:pPr marL="152400" lvl="0" indent="0" algn="l" rtl="0">
              <a:lnSpc>
                <a:spcPct val="100000"/>
              </a:lnSpc>
              <a:spcBef>
                <a:spcPts val="0"/>
              </a:spcBef>
              <a:spcAft>
                <a:spcPts val="0"/>
              </a:spcAft>
              <a:buSzPts val="2400"/>
              <a:buNone/>
            </a:pPr>
            <a:endParaRPr b="0" dirty="0">
              <a:solidFill>
                <a:schemeClr val="accent3"/>
              </a:solidFill>
            </a:endParaRPr>
          </a:p>
          <a:p>
            <a:pPr marL="152400" lvl="0" indent="0" algn="l" rtl="0">
              <a:lnSpc>
                <a:spcPct val="100000"/>
              </a:lnSpc>
              <a:spcBef>
                <a:spcPts val="0"/>
              </a:spcBef>
              <a:spcAft>
                <a:spcPts val="0"/>
              </a:spcAft>
              <a:buSzPts val="2400"/>
              <a:buNone/>
            </a:pPr>
            <a:endParaRPr b="0" dirty="0">
              <a:solidFill>
                <a:schemeClr val="accent3"/>
              </a:solidFill>
            </a:endParaRPr>
          </a:p>
          <a:p>
            <a:pPr marL="152400" lvl="0" indent="0" algn="l" rtl="0">
              <a:lnSpc>
                <a:spcPct val="100000"/>
              </a:lnSpc>
              <a:spcBef>
                <a:spcPts val="0"/>
              </a:spcBef>
              <a:spcAft>
                <a:spcPts val="0"/>
              </a:spcAft>
              <a:buSzPts val="2400"/>
              <a:buNone/>
            </a:pPr>
            <a:endParaRPr b="0" dirty="0">
              <a:solidFill>
                <a:schemeClr val="accent3"/>
              </a:solidFill>
            </a:endParaRPr>
          </a:p>
          <a:p>
            <a:pPr marL="152400" lvl="0" indent="0" algn="l" rtl="0">
              <a:lnSpc>
                <a:spcPct val="100000"/>
              </a:lnSpc>
              <a:spcBef>
                <a:spcPts val="0"/>
              </a:spcBef>
              <a:spcAft>
                <a:spcPts val="0"/>
              </a:spcAft>
              <a:buSzPts val="2400"/>
              <a:buNone/>
            </a:pPr>
            <a:endParaRPr dirty="0">
              <a:solidFill>
                <a:schemeClr val="accent3"/>
              </a:solidFill>
            </a:endParaRPr>
          </a:p>
        </p:txBody>
      </p:sp>
      <p:sp>
        <p:nvSpPr>
          <p:cNvPr id="274" name="Google Shape;274;g2080dddfa13_1_29"/>
          <p:cNvSpPr txBox="1">
            <a:spLocks noGrp="1"/>
          </p:cNvSpPr>
          <p:nvPr>
            <p:ph type="title"/>
          </p:nvPr>
        </p:nvSpPr>
        <p:spPr>
          <a:xfrm>
            <a:off x="2400304" y="332691"/>
            <a:ext cx="5923500" cy="46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sz="2800"/>
              <a:t>TANIMLAR</a:t>
            </a:r>
            <a:endParaRPr sz="2800"/>
          </a:p>
        </p:txBody>
      </p:sp>
      <p:sp>
        <p:nvSpPr>
          <p:cNvPr id="275" name="Google Shape;275;g2080dddfa13_1_29"/>
          <p:cNvSpPr txBox="1">
            <a:spLocks noGrp="1"/>
          </p:cNvSpPr>
          <p:nvPr>
            <p:ph type="body" idx="1"/>
          </p:nvPr>
        </p:nvSpPr>
        <p:spPr>
          <a:xfrm rot="-5400000">
            <a:off x="-1797218" y="2859828"/>
            <a:ext cx="5965770" cy="1038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2800"/>
              <a:buFont typeface="Arial"/>
              <a:buNone/>
            </a:pPr>
            <a:r>
              <a:rPr lang="en-US" sz="3000" b="0">
                <a:solidFill>
                  <a:schemeClr val="lt1"/>
                </a:solidFill>
              </a:rPr>
              <a:t>ÇOY &amp; TRAVMAYI ANLAMAK</a:t>
            </a:r>
            <a:endParaRPr sz="3000" b="0" i="0" u="none" strike="noStrike" cap="none">
              <a:solidFill>
                <a:schemeClr val="lt1"/>
              </a:solidFill>
              <a:latin typeface="Arial"/>
              <a:ea typeface="Arial"/>
              <a:cs typeface="Arial"/>
              <a:sym typeface="Arial"/>
            </a:endParaRPr>
          </a:p>
        </p:txBody>
      </p:sp>
      <p:sp>
        <p:nvSpPr>
          <p:cNvPr id="276" name="Google Shape;276;g2080dddfa13_1_29"/>
          <p:cNvSpPr/>
          <p:nvPr/>
        </p:nvSpPr>
        <p:spPr>
          <a:xfrm>
            <a:off x="4260084" y="6209062"/>
            <a:ext cx="3778500" cy="430800"/>
          </a:xfrm>
          <a:prstGeom prst="rect">
            <a:avLst/>
          </a:prstGeom>
          <a:noFill/>
          <a:ln>
            <a:noFill/>
          </a:ln>
        </p:spPr>
        <p:txBody>
          <a:bodyPr spcFirstLastPara="1" wrap="square" lIns="91425" tIns="45700" rIns="91425" bIns="45700" anchor="t" anchorCtr="0">
            <a:noAutofit/>
          </a:bodyPr>
          <a:lstStyle/>
          <a:p>
            <a:pPr marL="15240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accent2"/>
                </a:solidFill>
                <a:latin typeface="Arial"/>
                <a:ea typeface="Arial"/>
                <a:cs typeface="Arial"/>
                <a:sym typeface="Arial"/>
              </a:rPr>
              <a:t>Kaynak: CDC, 2019.</a:t>
            </a:r>
            <a:endParaRPr sz="1400" b="0" i="0" u="none" strike="noStrike" cap="none">
              <a:solidFill>
                <a:srgbClr val="000000"/>
              </a:solidFill>
              <a:latin typeface="Arial"/>
              <a:ea typeface="Arial"/>
              <a:cs typeface="Arial"/>
              <a:sym typeface="Arial"/>
            </a:endParaRPr>
          </a:p>
          <a:p>
            <a:pPr marL="1524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080dddfa13_1_39"/>
          <p:cNvSpPr txBox="1">
            <a:spLocks noGrp="1"/>
          </p:cNvSpPr>
          <p:nvPr>
            <p:ph type="sldNum" idx="12"/>
          </p:nvPr>
        </p:nvSpPr>
        <p:spPr>
          <a:xfrm>
            <a:off x="8046720" y="6151912"/>
            <a:ext cx="640200" cy="39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sp>
        <p:nvSpPr>
          <p:cNvPr id="282" name="Google Shape;282;g2080dddfa13_1_39"/>
          <p:cNvSpPr txBox="1">
            <a:spLocks noGrp="1"/>
          </p:cNvSpPr>
          <p:nvPr>
            <p:ph type="body" idx="1"/>
          </p:nvPr>
        </p:nvSpPr>
        <p:spPr>
          <a:xfrm>
            <a:off x="2435475" y="833850"/>
            <a:ext cx="5956500" cy="452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2"/>
              </a:buClr>
              <a:buSzPts val="2400"/>
              <a:buFont typeface="Arial"/>
              <a:buNone/>
            </a:pPr>
            <a:r>
              <a:rPr lang="tr-TR" dirty="0" err="1">
                <a:solidFill>
                  <a:srgbClr val="17AAB3"/>
                </a:solidFill>
              </a:rPr>
              <a:t>Toksik</a:t>
            </a:r>
            <a:r>
              <a:rPr lang="tr-TR" dirty="0">
                <a:solidFill>
                  <a:srgbClr val="17AAB3"/>
                </a:solidFill>
              </a:rPr>
              <a:t> stres</a:t>
            </a:r>
          </a:p>
          <a:p>
            <a:pPr marL="0" lvl="0" indent="0" algn="l" rtl="0">
              <a:lnSpc>
                <a:spcPct val="100000"/>
              </a:lnSpc>
              <a:spcBef>
                <a:spcPts val="0"/>
              </a:spcBef>
              <a:spcAft>
                <a:spcPts val="0"/>
              </a:spcAft>
              <a:buSzPts val="2400"/>
              <a:buNone/>
            </a:pPr>
            <a:endParaRPr lang="tr-TR" sz="2200" b="0" dirty="0">
              <a:solidFill>
                <a:schemeClr val="accent3"/>
              </a:solidFill>
            </a:endParaRPr>
          </a:p>
          <a:p>
            <a:pPr marL="0" indent="0">
              <a:spcBef>
                <a:spcPts val="0"/>
              </a:spcBef>
              <a:buClr>
                <a:schemeClr val="accent2"/>
              </a:buClr>
              <a:buNone/>
            </a:pPr>
            <a:r>
              <a:rPr lang="tr-TR" sz="2200" dirty="0">
                <a:solidFill>
                  <a:srgbClr val="16B9B7"/>
                </a:solidFill>
              </a:rPr>
              <a:t>Şiddetli, kronik ve uzun süreli</a:t>
            </a:r>
            <a:r>
              <a:rPr lang="tr-TR" sz="2200" b="0" dirty="0"/>
              <a:t> stres etmenlerine veya </a:t>
            </a:r>
            <a:r>
              <a:rPr lang="tr-TR" sz="2200" b="0" dirty="0" err="1"/>
              <a:t>ÇOY'a</a:t>
            </a:r>
            <a:r>
              <a:rPr lang="tr-TR" sz="2200" b="0" dirty="0"/>
              <a:t> genellikle ilgili bir yetişkinin veya diğer koruyucu etmenlerin desteği olmadan</a:t>
            </a:r>
            <a:r>
              <a:rPr lang="tr-TR" sz="2600" dirty="0"/>
              <a:t> </a:t>
            </a:r>
            <a:r>
              <a:rPr lang="tr-TR" sz="2200" b="0" dirty="0"/>
              <a:t>aşırı maruz kalma </a:t>
            </a:r>
          </a:p>
          <a:p>
            <a:pPr marL="0" lvl="0" indent="0" algn="l" rtl="0">
              <a:lnSpc>
                <a:spcPct val="100000"/>
              </a:lnSpc>
              <a:spcBef>
                <a:spcPts val="0"/>
              </a:spcBef>
              <a:spcAft>
                <a:spcPts val="0"/>
              </a:spcAft>
              <a:buClr>
                <a:schemeClr val="accent2"/>
              </a:buClr>
              <a:buSzPts val="2400"/>
              <a:buFont typeface="Arial"/>
              <a:buNone/>
            </a:pPr>
            <a:endParaRPr lang="tr-TR" sz="2200" b="0" dirty="0"/>
          </a:p>
          <a:p>
            <a:pPr marL="0" lvl="0" indent="0" algn="l" rtl="0">
              <a:lnSpc>
                <a:spcPct val="100000"/>
              </a:lnSpc>
              <a:spcBef>
                <a:spcPts val="0"/>
              </a:spcBef>
              <a:spcAft>
                <a:spcPts val="0"/>
              </a:spcAft>
              <a:buClr>
                <a:schemeClr val="accent2"/>
              </a:buClr>
              <a:buSzPts val="2400"/>
              <a:buFont typeface="Arial"/>
              <a:buNone/>
            </a:pPr>
            <a:r>
              <a:rPr lang="tr-TR" sz="2200" b="0" dirty="0" err="1"/>
              <a:t>Toksik</a:t>
            </a:r>
            <a:r>
              <a:rPr lang="tr-TR" sz="2200" b="0" dirty="0"/>
              <a:t> stres (aşırı yoksulluk, aile içi madde bağımlılığı ve toplum şiddeti gibi durumlar) vücutta ve beyinde uzun süreli aşınma ve yıpranmaya yol açabilir ve olumsuz olaylara karşı </a:t>
            </a:r>
            <a:r>
              <a:rPr lang="tr-TR" sz="2200" b="0" dirty="0" err="1"/>
              <a:t>travmatik</a:t>
            </a:r>
            <a:r>
              <a:rPr lang="tr-TR" sz="2200" b="0" dirty="0"/>
              <a:t> bir tepki verme olasılığını artırabilir.</a:t>
            </a:r>
            <a:endParaRPr lang="tr-TR" sz="2600" b="0" dirty="0"/>
          </a:p>
        </p:txBody>
      </p:sp>
      <p:sp>
        <p:nvSpPr>
          <p:cNvPr id="283" name="Google Shape;283;g2080dddfa13_1_39"/>
          <p:cNvSpPr txBox="1">
            <a:spLocks noGrp="1"/>
          </p:cNvSpPr>
          <p:nvPr>
            <p:ph type="title"/>
          </p:nvPr>
        </p:nvSpPr>
        <p:spPr>
          <a:xfrm>
            <a:off x="2412614" y="316386"/>
            <a:ext cx="5002200" cy="59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sz="2800"/>
              <a:t>TANIMLAR</a:t>
            </a:r>
            <a:endParaRPr sz="2800"/>
          </a:p>
        </p:txBody>
      </p:sp>
      <p:sp>
        <p:nvSpPr>
          <p:cNvPr id="284" name="Google Shape;284;g2080dddfa13_1_39"/>
          <p:cNvSpPr txBox="1"/>
          <p:nvPr/>
        </p:nvSpPr>
        <p:spPr>
          <a:xfrm rot="-5400000">
            <a:off x="-1943069" y="3005678"/>
            <a:ext cx="6257471" cy="1038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accent2"/>
              </a:buClr>
              <a:buSzPts val="3000"/>
              <a:buFont typeface="Arial"/>
              <a:buNone/>
            </a:pPr>
            <a:r>
              <a:rPr lang="en-US" sz="3000" b="0" i="0" u="none" strike="noStrike" cap="none">
                <a:solidFill>
                  <a:schemeClr val="lt1"/>
                </a:solidFill>
                <a:latin typeface="Arial"/>
                <a:ea typeface="Arial"/>
                <a:cs typeface="Arial"/>
                <a:sym typeface="Arial"/>
              </a:rPr>
              <a:t>ÇOY &amp; TRAVMAYI ANLAMAK</a:t>
            </a:r>
            <a:endParaRPr sz="3000" b="0" i="0" u="none" strike="noStrike" cap="none">
              <a:solidFill>
                <a:schemeClr val="lt1"/>
              </a:solidFill>
              <a:latin typeface="Arial"/>
              <a:ea typeface="Arial"/>
              <a:cs typeface="Arial"/>
              <a:sym typeface="Arial"/>
            </a:endParaRPr>
          </a:p>
        </p:txBody>
      </p:sp>
      <p:sp>
        <p:nvSpPr>
          <p:cNvPr id="285" name="Google Shape;285;g2080dddfa13_1_39"/>
          <p:cNvSpPr/>
          <p:nvPr/>
        </p:nvSpPr>
        <p:spPr>
          <a:xfrm>
            <a:off x="4260084" y="6223064"/>
            <a:ext cx="3778500" cy="430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accent2"/>
                </a:solidFill>
                <a:latin typeface="Arial"/>
                <a:ea typeface="Arial"/>
                <a:cs typeface="Arial"/>
                <a:sym typeface="Arial"/>
              </a:rPr>
              <a:t>Kaynak: Jennings, 2018; Center on Developing Child, 2019.</a:t>
            </a:r>
            <a:endParaRPr sz="1400" b="0" i="0" u="none" strike="noStrike" cap="none">
              <a:solidFill>
                <a:srgbClr val="000000"/>
              </a:solidFill>
              <a:latin typeface="Arial"/>
              <a:ea typeface="Arial"/>
              <a:cs typeface="Arial"/>
              <a:sym typeface="Arial"/>
            </a:endParaRPr>
          </a:p>
          <a:p>
            <a:pPr marL="495300" marR="0" lvl="0" indent="-19050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080dddfa13_1_47"/>
          <p:cNvSpPr txBox="1">
            <a:spLocks noGrp="1"/>
          </p:cNvSpPr>
          <p:nvPr>
            <p:ph type="sldNum" idx="12"/>
          </p:nvPr>
        </p:nvSpPr>
        <p:spPr>
          <a:xfrm>
            <a:off x="8092440" y="6151913"/>
            <a:ext cx="594300" cy="340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16</a:t>
            </a:fld>
            <a:endParaRPr/>
          </a:p>
        </p:txBody>
      </p:sp>
      <p:sp>
        <p:nvSpPr>
          <p:cNvPr id="291" name="Google Shape;291;g2080dddfa13_1_47"/>
          <p:cNvSpPr txBox="1">
            <a:spLocks noGrp="1"/>
          </p:cNvSpPr>
          <p:nvPr>
            <p:ph type="body" idx="1"/>
          </p:nvPr>
        </p:nvSpPr>
        <p:spPr>
          <a:xfrm>
            <a:off x="2302226" y="896988"/>
            <a:ext cx="6361800" cy="4587000"/>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SzPts val="2400"/>
              <a:buNone/>
            </a:pPr>
            <a:r>
              <a:rPr lang="tr-TR" dirty="0">
                <a:solidFill>
                  <a:srgbClr val="17AAB3"/>
                </a:solidFill>
              </a:rPr>
              <a:t>Travma </a:t>
            </a:r>
            <a:endParaRPr lang="tr-TR" dirty="0"/>
          </a:p>
          <a:p>
            <a:pPr marL="152400" lvl="0" indent="0" algn="l" rtl="0">
              <a:lnSpc>
                <a:spcPct val="100000"/>
              </a:lnSpc>
              <a:spcBef>
                <a:spcPts val="0"/>
              </a:spcBef>
              <a:spcAft>
                <a:spcPts val="0"/>
              </a:spcAft>
              <a:buSzPts val="2400"/>
              <a:buNone/>
            </a:pPr>
            <a:r>
              <a:rPr lang="tr-TR" dirty="0">
                <a:solidFill>
                  <a:schemeClr val="accent3"/>
                </a:solidFill>
              </a:rPr>
              <a:t> </a:t>
            </a:r>
            <a:endParaRPr lang="tr-TR" dirty="0"/>
          </a:p>
          <a:p>
            <a:pPr marL="152400" lvl="0" indent="0" algn="l" rtl="0">
              <a:lnSpc>
                <a:spcPct val="100000"/>
              </a:lnSpc>
              <a:spcBef>
                <a:spcPts val="0"/>
              </a:spcBef>
              <a:spcAft>
                <a:spcPts val="0"/>
              </a:spcAft>
              <a:buClr>
                <a:schemeClr val="accent2"/>
              </a:buClr>
              <a:buSzPts val="2400"/>
              <a:buFont typeface="Arial"/>
              <a:buNone/>
            </a:pPr>
            <a:r>
              <a:rPr lang="tr-TR" sz="2200" b="0" dirty="0"/>
              <a:t>Kişinin başa çıkma yeteneğinin önemli ölçüde zayıfladığı bir veya daha fazla aşırı derecede stresli olumsuz olay (veya ÇOY) </a:t>
            </a:r>
            <a:r>
              <a:rPr lang="tr-TR" sz="2200" dirty="0">
                <a:solidFill>
                  <a:srgbClr val="16B9B7"/>
                </a:solidFill>
              </a:rPr>
              <a:t>deneyimleme</a:t>
            </a:r>
            <a:endParaRPr lang="tr-TR" sz="2600" b="0" dirty="0"/>
          </a:p>
          <a:p>
            <a:pPr marL="152400" lvl="0" indent="0" algn="l" rtl="0">
              <a:lnSpc>
                <a:spcPct val="100000"/>
              </a:lnSpc>
              <a:spcBef>
                <a:spcPts val="0"/>
              </a:spcBef>
              <a:spcAft>
                <a:spcPts val="0"/>
              </a:spcAft>
              <a:buSzPts val="2400"/>
              <a:buNone/>
            </a:pPr>
            <a:endParaRPr lang="tr-TR" sz="2200" b="0" dirty="0"/>
          </a:p>
          <a:p>
            <a:pPr marL="152400" lvl="0" indent="0" algn="l" rtl="0">
              <a:lnSpc>
                <a:spcPct val="100000"/>
              </a:lnSpc>
              <a:spcBef>
                <a:spcPts val="0"/>
              </a:spcBef>
              <a:spcAft>
                <a:spcPts val="0"/>
              </a:spcAft>
              <a:buClr>
                <a:schemeClr val="accent2"/>
              </a:buClr>
              <a:buSzPts val="1100"/>
              <a:buFont typeface="Arial"/>
              <a:buNone/>
            </a:pPr>
            <a:r>
              <a:rPr lang="tr-TR" sz="2200" b="0" dirty="0"/>
              <a:t>Doğrudan tanık olunan ya da yaşanan olaya kişinin endişe, kaygı, korku ve/veya çaresizlik algısı geliştirmesi nedeniyle psikolojik ve/veya fizyolojik tepkiler vermesi</a:t>
            </a:r>
            <a:endParaRPr lang="tr-TR" sz="2600" dirty="0"/>
          </a:p>
        </p:txBody>
      </p:sp>
      <p:sp>
        <p:nvSpPr>
          <p:cNvPr id="292" name="Google Shape;292;g2080dddfa13_1_47"/>
          <p:cNvSpPr txBox="1">
            <a:spLocks noGrp="1"/>
          </p:cNvSpPr>
          <p:nvPr>
            <p:ph type="title"/>
          </p:nvPr>
        </p:nvSpPr>
        <p:spPr>
          <a:xfrm>
            <a:off x="2440985" y="369120"/>
            <a:ext cx="5002200" cy="59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sz="2800"/>
              <a:t>TANIMLAR</a:t>
            </a:r>
            <a:endParaRPr sz="2800"/>
          </a:p>
        </p:txBody>
      </p:sp>
      <p:sp>
        <p:nvSpPr>
          <p:cNvPr id="293" name="Google Shape;293;g2080dddfa13_1_47"/>
          <p:cNvSpPr txBox="1"/>
          <p:nvPr/>
        </p:nvSpPr>
        <p:spPr>
          <a:xfrm rot="-5400000">
            <a:off x="-1709238" y="2771847"/>
            <a:ext cx="5789809" cy="1038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800"/>
              <a:buFont typeface="Arial"/>
              <a:buNone/>
            </a:pPr>
            <a:r>
              <a:rPr lang="en-US" sz="3000" b="0" i="0" u="none" strike="noStrike" cap="none">
                <a:solidFill>
                  <a:schemeClr val="lt1"/>
                </a:solidFill>
                <a:latin typeface="Arial"/>
                <a:ea typeface="Arial"/>
                <a:cs typeface="Arial"/>
                <a:sym typeface="Arial"/>
              </a:rPr>
              <a:t>ÇOY &amp; TRAVMAYI ANLAMAK</a:t>
            </a:r>
            <a:endParaRPr sz="3000" b="0" i="0" u="none" strike="noStrike" cap="none">
              <a:solidFill>
                <a:schemeClr val="lt1"/>
              </a:solidFill>
              <a:latin typeface="Arial"/>
              <a:ea typeface="Arial"/>
              <a:cs typeface="Arial"/>
              <a:sym typeface="Arial"/>
            </a:endParaRPr>
          </a:p>
        </p:txBody>
      </p:sp>
      <p:sp>
        <p:nvSpPr>
          <p:cNvPr id="294" name="Google Shape;294;g2080dddfa13_1_47"/>
          <p:cNvSpPr/>
          <p:nvPr/>
        </p:nvSpPr>
        <p:spPr>
          <a:xfrm>
            <a:off x="4260084" y="6186202"/>
            <a:ext cx="3778500" cy="430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err="1">
                <a:solidFill>
                  <a:schemeClr val="accent2"/>
                </a:solidFill>
                <a:latin typeface="Arial"/>
                <a:ea typeface="Arial"/>
                <a:cs typeface="Arial"/>
                <a:sym typeface="Arial"/>
              </a:rPr>
              <a:t>Kaynak</a:t>
            </a:r>
            <a:r>
              <a:rPr lang="en-US" sz="1000" b="0" i="0" u="none" strike="noStrike" cap="none" dirty="0">
                <a:solidFill>
                  <a:schemeClr val="accent2"/>
                </a:solidFill>
                <a:latin typeface="Arial"/>
                <a:ea typeface="Arial"/>
                <a:cs typeface="Arial"/>
                <a:sym typeface="Arial"/>
              </a:rPr>
              <a:t>: NCTSN, 2008; SAMHSA-NRSA, </a:t>
            </a:r>
            <a:r>
              <a:rPr lang="en-US" sz="1000" dirty="0" err="1">
                <a:solidFill>
                  <a:schemeClr val="accent2"/>
                </a:solidFill>
              </a:rPr>
              <a:t>t.y</a:t>
            </a:r>
            <a:r>
              <a:rPr lang="en-US" sz="1000" b="0" i="0" u="none" strike="noStrike" cap="none" dirty="0">
                <a:solidFill>
                  <a:schemeClr val="accent2"/>
                </a:solidFill>
                <a:latin typeface="Arial"/>
                <a:ea typeface="Arial"/>
                <a:cs typeface="Arial"/>
                <a:sym typeface="Arial"/>
              </a:rPr>
              <a:t>.</a:t>
            </a:r>
            <a:endParaRPr sz="1000" b="0" i="0" u="none" strike="noStrike" cap="none" dirty="0">
              <a:solidFill>
                <a:schemeClr val="accent2"/>
              </a:solidFill>
              <a:latin typeface="Arial"/>
              <a:ea typeface="Arial"/>
              <a:cs typeface="Arial"/>
              <a:sym typeface="Arial"/>
            </a:endParaRPr>
          </a:p>
          <a:p>
            <a:pPr marL="15240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accent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080dddfa13_1_55"/>
          <p:cNvSpPr txBox="1">
            <a:spLocks noGrp="1"/>
          </p:cNvSpPr>
          <p:nvPr>
            <p:ph type="title"/>
          </p:nvPr>
        </p:nvSpPr>
        <p:spPr>
          <a:xfrm>
            <a:off x="457200" y="551570"/>
            <a:ext cx="8229600" cy="55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Olumsuzlukların çeşitleri</a:t>
            </a:r>
            <a:endParaRPr/>
          </a:p>
        </p:txBody>
      </p:sp>
      <p:sp>
        <p:nvSpPr>
          <p:cNvPr id="300" name="Google Shape;300;g2080dddfa13_1_55"/>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sp>
        <p:nvSpPr>
          <p:cNvPr id="301" name="Google Shape;301;g2080dddfa13_1_55"/>
          <p:cNvSpPr/>
          <p:nvPr/>
        </p:nvSpPr>
        <p:spPr>
          <a:xfrm>
            <a:off x="674092" y="1505734"/>
            <a:ext cx="3531300" cy="3455700"/>
          </a:xfrm>
          <a:prstGeom prst="rect">
            <a:avLst/>
          </a:prstGeom>
          <a:solidFill>
            <a:srgbClr val="17AA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2" name="Google Shape;302;g2080dddfa13_1_55"/>
          <p:cNvSpPr/>
          <p:nvPr/>
        </p:nvSpPr>
        <p:spPr>
          <a:xfrm>
            <a:off x="2320290" y="6256351"/>
            <a:ext cx="5879780" cy="20308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err="1">
                <a:solidFill>
                  <a:schemeClr val="accent2"/>
                </a:solidFill>
                <a:latin typeface="Arial"/>
                <a:ea typeface="Arial"/>
                <a:cs typeface="Arial"/>
                <a:sym typeface="Arial"/>
              </a:rPr>
              <a:t>Kaynak</a:t>
            </a: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Felitti</a:t>
            </a:r>
            <a:r>
              <a:rPr lang="en-US" sz="1000" b="0" i="0" u="none" strike="noStrike" cap="none" dirty="0">
                <a:solidFill>
                  <a:schemeClr val="accent2"/>
                </a:solidFill>
                <a:latin typeface="Arial"/>
                <a:ea typeface="Arial"/>
                <a:cs typeface="Arial"/>
                <a:sym typeface="Arial"/>
              </a:rPr>
              <a:t> </a:t>
            </a:r>
            <a:r>
              <a:rPr lang="en-US" sz="1000" dirty="0" err="1">
                <a:solidFill>
                  <a:schemeClr val="accent2"/>
                </a:solidFill>
              </a:rPr>
              <a:t>ve</a:t>
            </a:r>
            <a:r>
              <a:rPr lang="en-US" sz="1000" dirty="0">
                <a:solidFill>
                  <a:schemeClr val="accent2"/>
                </a:solidFill>
              </a:rPr>
              <a:t> </a:t>
            </a:r>
            <a:r>
              <a:rPr lang="en-US" sz="1000" dirty="0" err="1">
                <a:solidFill>
                  <a:schemeClr val="accent2"/>
                </a:solidFill>
              </a:rPr>
              <a:t>diğ</a:t>
            </a:r>
            <a:r>
              <a:rPr lang="en-US" sz="1000" dirty="0">
                <a:solidFill>
                  <a:schemeClr val="accent2"/>
                </a:solidFill>
              </a:rPr>
              <a:t>.,</a:t>
            </a:r>
            <a:r>
              <a:rPr lang="en-US" sz="1000" b="0" i="0" u="none" strike="noStrike" cap="none" dirty="0">
                <a:solidFill>
                  <a:schemeClr val="accent2"/>
                </a:solidFill>
                <a:latin typeface="Arial"/>
                <a:ea typeface="Arial"/>
                <a:cs typeface="Arial"/>
                <a:sym typeface="Arial"/>
              </a:rPr>
              <a:t> 1998; </a:t>
            </a:r>
            <a:r>
              <a:rPr lang="en-US" sz="1000" b="0" i="0" u="none" strike="noStrike" cap="none" dirty="0" err="1">
                <a:solidFill>
                  <a:schemeClr val="accent2"/>
                </a:solidFill>
                <a:latin typeface="Arial"/>
                <a:ea typeface="Arial"/>
                <a:cs typeface="Arial"/>
                <a:sym typeface="Arial"/>
              </a:rPr>
              <a:t>Finkelhor</a:t>
            </a:r>
            <a:r>
              <a:rPr lang="en-US" sz="1000" b="0" i="0" u="none" strike="noStrike" cap="none" dirty="0">
                <a:solidFill>
                  <a:schemeClr val="accent2"/>
                </a:solidFill>
                <a:latin typeface="Arial"/>
                <a:ea typeface="Arial"/>
                <a:cs typeface="Arial"/>
                <a:sym typeface="Arial"/>
              </a:rPr>
              <a:t> </a:t>
            </a:r>
            <a:r>
              <a:rPr lang="en-US" sz="1000" dirty="0" err="1">
                <a:solidFill>
                  <a:schemeClr val="accent2"/>
                </a:solidFill>
              </a:rPr>
              <a:t>ve</a:t>
            </a:r>
            <a:r>
              <a:rPr lang="en-US" sz="1000" dirty="0">
                <a:solidFill>
                  <a:schemeClr val="accent2"/>
                </a:solidFill>
              </a:rPr>
              <a:t> </a:t>
            </a:r>
            <a:r>
              <a:rPr lang="en-US" sz="1000" dirty="0" err="1">
                <a:solidFill>
                  <a:schemeClr val="accent2"/>
                </a:solidFill>
              </a:rPr>
              <a:t>diğ</a:t>
            </a:r>
            <a:r>
              <a:rPr lang="en-US" sz="1000" dirty="0">
                <a:solidFill>
                  <a:schemeClr val="accent2"/>
                </a:solidFill>
              </a:rPr>
              <a:t>.</a:t>
            </a:r>
            <a:r>
              <a:rPr lang="en-US" sz="1000" b="0" i="0" u="none" strike="noStrike" cap="none" dirty="0">
                <a:solidFill>
                  <a:schemeClr val="accent2"/>
                </a:solidFill>
                <a:latin typeface="Arial"/>
                <a:ea typeface="Arial"/>
                <a:cs typeface="Arial"/>
                <a:sym typeface="Arial"/>
              </a:rPr>
              <a:t>, 2013; CDC, 2019; Simmons, 2019; SAMHSA, 2015.</a:t>
            </a:r>
            <a:endParaRPr sz="1400" b="0" i="0" u="none" strike="noStrike" cap="none" dirty="0">
              <a:solidFill>
                <a:srgbClr val="000000"/>
              </a:solidFill>
              <a:latin typeface="Arial"/>
              <a:ea typeface="Arial"/>
              <a:cs typeface="Arial"/>
              <a:sym typeface="Arial"/>
            </a:endParaRPr>
          </a:p>
        </p:txBody>
      </p:sp>
      <p:sp>
        <p:nvSpPr>
          <p:cNvPr id="303" name="Google Shape;303;g2080dddfa13_1_55"/>
          <p:cNvSpPr/>
          <p:nvPr/>
        </p:nvSpPr>
        <p:spPr>
          <a:xfrm>
            <a:off x="4668770" y="1505734"/>
            <a:ext cx="3531300" cy="2684100"/>
          </a:xfrm>
          <a:prstGeom prst="rect">
            <a:avLst/>
          </a:prstGeom>
          <a:solidFill>
            <a:srgbClr val="17AA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4" name="Google Shape;304;g2080dddfa13_1_55"/>
          <p:cNvSpPr txBox="1"/>
          <p:nvPr/>
        </p:nvSpPr>
        <p:spPr>
          <a:xfrm>
            <a:off x="870862" y="1789217"/>
            <a:ext cx="34710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2200"/>
              <a:buFont typeface="Arial"/>
              <a:buNone/>
            </a:pPr>
            <a:r>
              <a:rPr lang="en-US" sz="2200" b="1" i="0" u="none" strike="noStrike" cap="none">
                <a:solidFill>
                  <a:schemeClr val="lt1"/>
                </a:solidFill>
                <a:latin typeface="Arial"/>
                <a:ea typeface="Arial"/>
                <a:cs typeface="Arial"/>
                <a:sym typeface="Arial"/>
              </a:rPr>
              <a:t>İstismar</a:t>
            </a:r>
            <a:endParaRPr sz="1400" b="0" i="0" u="none" strike="noStrike" cap="none">
              <a:solidFill>
                <a:srgbClr val="000000"/>
              </a:solidFill>
              <a:latin typeface="Arial"/>
              <a:ea typeface="Arial"/>
              <a:cs typeface="Arial"/>
              <a:sym typeface="Arial"/>
            </a:endParaRPr>
          </a:p>
        </p:txBody>
      </p:sp>
      <p:sp>
        <p:nvSpPr>
          <p:cNvPr id="305" name="Google Shape;305;g2080dddfa13_1_55"/>
          <p:cNvSpPr/>
          <p:nvPr/>
        </p:nvSpPr>
        <p:spPr>
          <a:xfrm>
            <a:off x="870862" y="2411894"/>
            <a:ext cx="3483300" cy="63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6" name="Google Shape;306;g2080dddfa13_1_55"/>
          <p:cNvSpPr txBox="1"/>
          <p:nvPr/>
        </p:nvSpPr>
        <p:spPr>
          <a:xfrm>
            <a:off x="1083733" y="2559966"/>
            <a:ext cx="3118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Fiziksel</a:t>
            </a:r>
            <a:endParaRPr sz="1400" b="0" i="0" u="none" strike="noStrike" cap="none">
              <a:solidFill>
                <a:srgbClr val="000000"/>
              </a:solidFill>
              <a:latin typeface="Arial"/>
              <a:ea typeface="Arial"/>
              <a:cs typeface="Arial"/>
              <a:sym typeface="Arial"/>
            </a:endParaRPr>
          </a:p>
        </p:txBody>
      </p:sp>
      <p:sp>
        <p:nvSpPr>
          <p:cNvPr id="307" name="Google Shape;307;g2080dddfa13_1_55"/>
          <p:cNvSpPr/>
          <p:nvPr/>
        </p:nvSpPr>
        <p:spPr>
          <a:xfrm>
            <a:off x="870862" y="3233530"/>
            <a:ext cx="3483300" cy="63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8" name="Google Shape;308;g2080dddfa13_1_55"/>
          <p:cNvSpPr txBox="1"/>
          <p:nvPr/>
        </p:nvSpPr>
        <p:spPr>
          <a:xfrm>
            <a:off x="1083733" y="3381603"/>
            <a:ext cx="3118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Duygusal</a:t>
            </a:r>
            <a:endParaRPr sz="1400" b="0" i="0" u="none" strike="noStrike" cap="none">
              <a:solidFill>
                <a:srgbClr val="000000"/>
              </a:solidFill>
              <a:latin typeface="Arial"/>
              <a:ea typeface="Arial"/>
              <a:cs typeface="Arial"/>
              <a:sym typeface="Arial"/>
            </a:endParaRPr>
          </a:p>
        </p:txBody>
      </p:sp>
      <p:sp>
        <p:nvSpPr>
          <p:cNvPr id="309" name="Google Shape;309;g2080dddfa13_1_55"/>
          <p:cNvSpPr/>
          <p:nvPr/>
        </p:nvSpPr>
        <p:spPr>
          <a:xfrm>
            <a:off x="870862" y="4041907"/>
            <a:ext cx="3483300" cy="63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0" name="Google Shape;310;g2080dddfa13_1_55"/>
          <p:cNvSpPr txBox="1"/>
          <p:nvPr/>
        </p:nvSpPr>
        <p:spPr>
          <a:xfrm>
            <a:off x="1083733" y="4189980"/>
            <a:ext cx="3118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Cinsel</a:t>
            </a:r>
            <a:endParaRPr sz="1400" b="0" i="0" u="none" strike="noStrike" cap="none">
              <a:solidFill>
                <a:srgbClr val="000000"/>
              </a:solidFill>
              <a:latin typeface="Arial"/>
              <a:ea typeface="Arial"/>
              <a:cs typeface="Arial"/>
              <a:sym typeface="Arial"/>
            </a:endParaRPr>
          </a:p>
        </p:txBody>
      </p:sp>
      <p:sp>
        <p:nvSpPr>
          <p:cNvPr id="311" name="Google Shape;311;g2080dddfa13_1_55"/>
          <p:cNvSpPr txBox="1"/>
          <p:nvPr/>
        </p:nvSpPr>
        <p:spPr>
          <a:xfrm>
            <a:off x="4821166" y="1789217"/>
            <a:ext cx="35313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2200"/>
              <a:buFont typeface="Arial"/>
              <a:buNone/>
            </a:pPr>
            <a:r>
              <a:rPr lang="en-US" sz="2200" b="1" i="0" u="none" strike="noStrike" cap="none">
                <a:solidFill>
                  <a:schemeClr val="lt1"/>
                </a:solidFill>
                <a:latin typeface="Arial"/>
                <a:ea typeface="Arial"/>
                <a:cs typeface="Arial"/>
                <a:sym typeface="Arial"/>
              </a:rPr>
              <a:t>İhmal</a:t>
            </a:r>
            <a:endParaRPr sz="1400" b="0" i="0" u="none" strike="noStrike" cap="none">
              <a:solidFill>
                <a:srgbClr val="000000"/>
              </a:solidFill>
              <a:latin typeface="Arial"/>
              <a:ea typeface="Arial"/>
              <a:cs typeface="Arial"/>
              <a:sym typeface="Arial"/>
            </a:endParaRPr>
          </a:p>
        </p:txBody>
      </p:sp>
      <p:sp>
        <p:nvSpPr>
          <p:cNvPr id="312" name="Google Shape;312;g2080dddfa13_1_55"/>
          <p:cNvSpPr/>
          <p:nvPr/>
        </p:nvSpPr>
        <p:spPr>
          <a:xfrm>
            <a:off x="4821170" y="2406288"/>
            <a:ext cx="3531300" cy="63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3" name="Google Shape;313;g2080dddfa13_1_55"/>
          <p:cNvSpPr txBox="1"/>
          <p:nvPr/>
        </p:nvSpPr>
        <p:spPr>
          <a:xfrm>
            <a:off x="4961470" y="2554360"/>
            <a:ext cx="3238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Fiziksel</a:t>
            </a:r>
            <a:endParaRPr sz="1400" b="0" i="0" u="none" strike="noStrike" cap="none">
              <a:solidFill>
                <a:srgbClr val="000000"/>
              </a:solidFill>
              <a:latin typeface="Arial"/>
              <a:ea typeface="Arial"/>
              <a:cs typeface="Arial"/>
              <a:sym typeface="Arial"/>
            </a:endParaRPr>
          </a:p>
        </p:txBody>
      </p:sp>
      <p:sp>
        <p:nvSpPr>
          <p:cNvPr id="314" name="Google Shape;314;g2080dddfa13_1_55"/>
          <p:cNvSpPr/>
          <p:nvPr/>
        </p:nvSpPr>
        <p:spPr>
          <a:xfrm>
            <a:off x="4821170" y="3227924"/>
            <a:ext cx="3531300" cy="63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5" name="Google Shape;315;g2080dddfa13_1_55"/>
          <p:cNvSpPr txBox="1"/>
          <p:nvPr/>
        </p:nvSpPr>
        <p:spPr>
          <a:xfrm>
            <a:off x="4956630" y="3376699"/>
            <a:ext cx="3378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Duygusal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080dddfa13_1_75"/>
          <p:cNvSpPr txBox="1">
            <a:spLocks noGrp="1"/>
          </p:cNvSpPr>
          <p:nvPr>
            <p:ph type="title"/>
          </p:nvPr>
        </p:nvSpPr>
        <p:spPr>
          <a:xfrm>
            <a:off x="457200" y="537063"/>
            <a:ext cx="8229600" cy="55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a:t>Olumsuzlukların çeşitleri</a:t>
            </a:r>
            <a:endParaRPr/>
          </a:p>
        </p:txBody>
      </p:sp>
      <p:sp>
        <p:nvSpPr>
          <p:cNvPr id="321" name="Google Shape;321;g2080dddfa13_1_75"/>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18</a:t>
            </a:fld>
            <a:endParaRPr/>
          </a:p>
        </p:txBody>
      </p:sp>
      <p:sp>
        <p:nvSpPr>
          <p:cNvPr id="323" name="Google Shape;323;g2080dddfa13_1_75"/>
          <p:cNvSpPr/>
          <p:nvPr/>
        </p:nvSpPr>
        <p:spPr>
          <a:xfrm>
            <a:off x="587834" y="1268706"/>
            <a:ext cx="7237800" cy="4615500"/>
          </a:xfrm>
          <a:prstGeom prst="rect">
            <a:avLst/>
          </a:prstGeom>
          <a:solidFill>
            <a:srgbClr val="17AA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4" name="Google Shape;324;g2080dddfa13_1_75"/>
          <p:cNvSpPr txBox="1"/>
          <p:nvPr/>
        </p:nvSpPr>
        <p:spPr>
          <a:xfrm>
            <a:off x="587834" y="1497605"/>
            <a:ext cx="34710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2200"/>
              <a:buFont typeface="Arial"/>
              <a:buNone/>
            </a:pPr>
            <a:r>
              <a:rPr lang="en-US" sz="2200" b="1" i="0" u="none" strike="noStrike" cap="none">
                <a:solidFill>
                  <a:schemeClr val="lt1"/>
                </a:solidFill>
                <a:latin typeface="Arial"/>
                <a:ea typeface="Arial"/>
                <a:cs typeface="Arial"/>
                <a:sym typeface="Arial"/>
              </a:rPr>
              <a:t>Ev içi Stres Etkenleri</a:t>
            </a:r>
            <a:endParaRPr sz="1400" b="0" i="0" u="none" strike="noStrike" cap="none">
              <a:solidFill>
                <a:srgbClr val="000000"/>
              </a:solidFill>
              <a:latin typeface="Arial"/>
              <a:ea typeface="Arial"/>
              <a:cs typeface="Arial"/>
              <a:sym typeface="Arial"/>
            </a:endParaRPr>
          </a:p>
        </p:txBody>
      </p:sp>
      <p:sp>
        <p:nvSpPr>
          <p:cNvPr id="325" name="Google Shape;325;g2080dddfa13_1_75"/>
          <p:cNvSpPr/>
          <p:nvPr/>
        </p:nvSpPr>
        <p:spPr>
          <a:xfrm>
            <a:off x="870862" y="2090167"/>
            <a:ext cx="3483300" cy="594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6" name="Google Shape;326;g2080dddfa13_1_75"/>
          <p:cNvSpPr txBox="1"/>
          <p:nvPr/>
        </p:nvSpPr>
        <p:spPr>
          <a:xfrm>
            <a:off x="945710" y="2212437"/>
            <a:ext cx="3168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600"/>
              <a:buFont typeface="Arial"/>
              <a:buNone/>
            </a:pPr>
            <a:r>
              <a:rPr lang="en-US" sz="1600" b="1" i="0" u="none" strike="noStrike" cap="none">
                <a:solidFill>
                  <a:schemeClr val="lt1"/>
                </a:solidFill>
                <a:latin typeface="Arial"/>
                <a:ea typeface="Arial"/>
                <a:cs typeface="Arial"/>
                <a:sym typeface="Arial"/>
              </a:rPr>
              <a:t>Aşırı Yoksulluk</a:t>
            </a:r>
            <a:endParaRPr sz="1400" b="0" i="0" u="none" strike="noStrike" cap="none">
              <a:solidFill>
                <a:srgbClr val="000000"/>
              </a:solidFill>
              <a:latin typeface="Arial"/>
              <a:ea typeface="Arial"/>
              <a:cs typeface="Arial"/>
              <a:sym typeface="Arial"/>
            </a:endParaRPr>
          </a:p>
        </p:txBody>
      </p:sp>
      <p:sp>
        <p:nvSpPr>
          <p:cNvPr id="327" name="Google Shape;327;g2080dddfa13_1_75"/>
          <p:cNvSpPr/>
          <p:nvPr/>
        </p:nvSpPr>
        <p:spPr>
          <a:xfrm>
            <a:off x="870862" y="2753131"/>
            <a:ext cx="3483300" cy="61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8" name="Google Shape;328;g2080dddfa13_1_75"/>
          <p:cNvSpPr txBox="1"/>
          <p:nvPr/>
        </p:nvSpPr>
        <p:spPr>
          <a:xfrm>
            <a:off x="938017" y="2901457"/>
            <a:ext cx="3206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600"/>
              <a:buFont typeface="Arial"/>
              <a:buNone/>
            </a:pPr>
            <a:r>
              <a:rPr lang="en-US" sz="1600" b="1" i="0" u="none" strike="noStrike" cap="none">
                <a:solidFill>
                  <a:schemeClr val="lt1"/>
                </a:solidFill>
                <a:latin typeface="Arial"/>
                <a:ea typeface="Arial"/>
                <a:cs typeface="Arial"/>
                <a:sym typeface="Arial"/>
              </a:rPr>
              <a:t>Psikolojik Rahatsızlık</a:t>
            </a:r>
            <a:endParaRPr sz="1400" b="0" i="0" u="none" strike="noStrike" cap="none">
              <a:solidFill>
                <a:srgbClr val="000000"/>
              </a:solidFill>
              <a:latin typeface="Arial"/>
              <a:ea typeface="Arial"/>
              <a:cs typeface="Arial"/>
              <a:sym typeface="Arial"/>
            </a:endParaRPr>
          </a:p>
        </p:txBody>
      </p:sp>
      <p:sp>
        <p:nvSpPr>
          <p:cNvPr id="329" name="Google Shape;329;g2080dddfa13_1_75"/>
          <p:cNvSpPr/>
          <p:nvPr/>
        </p:nvSpPr>
        <p:spPr>
          <a:xfrm>
            <a:off x="870862" y="3445165"/>
            <a:ext cx="3483300" cy="55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0" name="Google Shape;330;g2080dddfa13_1_75"/>
          <p:cNvSpPr/>
          <p:nvPr/>
        </p:nvSpPr>
        <p:spPr>
          <a:xfrm>
            <a:off x="4494599" y="3460437"/>
            <a:ext cx="3483300" cy="54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1" name="Google Shape;331;g2080dddfa13_1_75"/>
          <p:cNvSpPr txBox="1"/>
          <p:nvPr/>
        </p:nvSpPr>
        <p:spPr>
          <a:xfrm>
            <a:off x="934417" y="3437995"/>
            <a:ext cx="33081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600"/>
              <a:buFont typeface="Arial"/>
              <a:buNone/>
            </a:pPr>
            <a:r>
              <a:rPr lang="en-US" sz="1600" b="1" i="0" u="none" strike="noStrike" cap="none">
                <a:solidFill>
                  <a:schemeClr val="lt1"/>
                </a:solidFill>
                <a:latin typeface="Arial"/>
                <a:ea typeface="Arial"/>
                <a:cs typeface="Arial"/>
                <a:sym typeface="Arial"/>
              </a:rPr>
              <a:t>Bakımveren kişiden şiddet görme</a:t>
            </a:r>
            <a:endParaRPr sz="1600" b="0" i="0" u="none" strike="noStrike" cap="none">
              <a:solidFill>
                <a:srgbClr val="000000"/>
              </a:solidFill>
              <a:latin typeface="Arial"/>
              <a:ea typeface="Arial"/>
              <a:cs typeface="Arial"/>
              <a:sym typeface="Arial"/>
            </a:endParaRPr>
          </a:p>
        </p:txBody>
      </p:sp>
      <p:sp>
        <p:nvSpPr>
          <p:cNvPr id="332" name="Google Shape;332;g2080dddfa13_1_75"/>
          <p:cNvSpPr txBox="1"/>
          <p:nvPr/>
        </p:nvSpPr>
        <p:spPr>
          <a:xfrm>
            <a:off x="4656670" y="3554706"/>
            <a:ext cx="3206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Boşanma</a:t>
            </a:r>
            <a:endParaRPr sz="1400" b="0" i="0" u="none" strike="noStrike" cap="none">
              <a:solidFill>
                <a:srgbClr val="000000"/>
              </a:solidFill>
              <a:latin typeface="Arial"/>
              <a:ea typeface="Arial"/>
              <a:cs typeface="Arial"/>
              <a:sym typeface="Arial"/>
            </a:endParaRPr>
          </a:p>
        </p:txBody>
      </p:sp>
      <p:sp>
        <p:nvSpPr>
          <p:cNvPr id="333" name="Google Shape;333;g2080dddfa13_1_75"/>
          <p:cNvSpPr/>
          <p:nvPr/>
        </p:nvSpPr>
        <p:spPr>
          <a:xfrm>
            <a:off x="870862" y="4063468"/>
            <a:ext cx="3483300" cy="54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4" name="Google Shape;334;g2080dddfa13_1_75"/>
          <p:cNvSpPr txBox="1"/>
          <p:nvPr/>
        </p:nvSpPr>
        <p:spPr>
          <a:xfrm>
            <a:off x="934417" y="4183870"/>
            <a:ext cx="3213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600"/>
              <a:buFont typeface="Arial"/>
              <a:buNone/>
            </a:pPr>
            <a:r>
              <a:rPr lang="en-US" sz="1600" b="1" i="0" u="none" strike="noStrike" cap="none">
                <a:solidFill>
                  <a:schemeClr val="lt1"/>
                </a:solidFill>
                <a:latin typeface="Arial"/>
                <a:ea typeface="Arial"/>
                <a:cs typeface="Arial"/>
                <a:sym typeface="Arial"/>
              </a:rPr>
              <a:t>Hapse atılmış akraba</a:t>
            </a:r>
            <a:endParaRPr sz="1400" b="0" i="0" u="none" strike="noStrike" cap="none">
              <a:solidFill>
                <a:srgbClr val="000000"/>
              </a:solidFill>
              <a:latin typeface="Arial"/>
              <a:ea typeface="Arial"/>
              <a:cs typeface="Arial"/>
              <a:sym typeface="Arial"/>
            </a:endParaRPr>
          </a:p>
        </p:txBody>
      </p:sp>
      <p:sp>
        <p:nvSpPr>
          <p:cNvPr id="335" name="Google Shape;335;g2080dddfa13_1_75"/>
          <p:cNvSpPr/>
          <p:nvPr/>
        </p:nvSpPr>
        <p:spPr>
          <a:xfrm>
            <a:off x="4494599" y="4062144"/>
            <a:ext cx="3483300" cy="54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6" name="Google Shape;336;g2080dddfa13_1_75"/>
          <p:cNvSpPr txBox="1"/>
          <p:nvPr/>
        </p:nvSpPr>
        <p:spPr>
          <a:xfrm>
            <a:off x="4656670" y="4156412"/>
            <a:ext cx="32064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Uyuşturucu madde kullanımı</a:t>
            </a:r>
            <a:endParaRPr sz="1400" b="0" i="0" u="none" strike="noStrike" cap="none">
              <a:solidFill>
                <a:srgbClr val="000000"/>
              </a:solidFill>
              <a:latin typeface="Arial"/>
              <a:ea typeface="Arial"/>
              <a:cs typeface="Arial"/>
              <a:sym typeface="Arial"/>
            </a:endParaRPr>
          </a:p>
        </p:txBody>
      </p:sp>
      <p:sp>
        <p:nvSpPr>
          <p:cNvPr id="337" name="Google Shape;337;g2080dddfa13_1_75"/>
          <p:cNvSpPr/>
          <p:nvPr/>
        </p:nvSpPr>
        <p:spPr>
          <a:xfrm>
            <a:off x="4494599" y="2075655"/>
            <a:ext cx="3483300" cy="63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8" name="Google Shape;338;g2080dddfa13_1_75"/>
          <p:cNvSpPr txBox="1"/>
          <p:nvPr/>
        </p:nvSpPr>
        <p:spPr>
          <a:xfrm>
            <a:off x="4648808" y="1969922"/>
            <a:ext cx="3347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Sevilen birinin ani, beklenmedik ve/veya şiddete maruz kalarak ölümü</a:t>
            </a:r>
            <a:endParaRPr sz="1400" b="0" i="0" u="none" strike="noStrike" cap="none">
              <a:solidFill>
                <a:srgbClr val="000000"/>
              </a:solidFill>
              <a:latin typeface="Arial"/>
              <a:ea typeface="Arial"/>
              <a:cs typeface="Arial"/>
              <a:sym typeface="Arial"/>
            </a:endParaRPr>
          </a:p>
        </p:txBody>
      </p:sp>
      <p:sp>
        <p:nvSpPr>
          <p:cNvPr id="339" name="Google Shape;339;g2080dddfa13_1_75"/>
          <p:cNvSpPr/>
          <p:nvPr/>
        </p:nvSpPr>
        <p:spPr>
          <a:xfrm>
            <a:off x="4484915" y="2777414"/>
            <a:ext cx="3483300" cy="60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0" name="Google Shape;340;g2080dddfa13_1_75"/>
          <p:cNvSpPr txBox="1"/>
          <p:nvPr/>
        </p:nvSpPr>
        <p:spPr>
          <a:xfrm>
            <a:off x="4648798" y="2838173"/>
            <a:ext cx="31749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Bakımverenden zorla koparılma/ayrılma</a:t>
            </a:r>
            <a:endParaRPr sz="1400" b="0" i="0" u="none" strike="noStrike" cap="none">
              <a:solidFill>
                <a:srgbClr val="000000"/>
              </a:solidFill>
              <a:latin typeface="Arial"/>
              <a:ea typeface="Arial"/>
              <a:cs typeface="Arial"/>
              <a:sym typeface="Arial"/>
            </a:endParaRPr>
          </a:p>
        </p:txBody>
      </p:sp>
      <p:sp>
        <p:nvSpPr>
          <p:cNvPr id="341" name="Google Shape;341;g2080dddfa13_1_75"/>
          <p:cNvSpPr/>
          <p:nvPr/>
        </p:nvSpPr>
        <p:spPr>
          <a:xfrm>
            <a:off x="870861" y="4670389"/>
            <a:ext cx="3471841" cy="11281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2" name="Google Shape;342;g2080dddfa13_1_75"/>
          <p:cNvSpPr txBox="1"/>
          <p:nvPr/>
        </p:nvSpPr>
        <p:spPr>
          <a:xfrm>
            <a:off x="945710" y="4721379"/>
            <a:ext cx="3468283"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600"/>
              <a:buFont typeface="Arial"/>
              <a:buNone/>
            </a:pPr>
            <a:r>
              <a:rPr lang="en-US" sz="1600" b="1" i="0" u="none" strike="noStrike" cap="none">
                <a:solidFill>
                  <a:schemeClr val="lt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Ordu mensubu olan aile üyesi ile ilgili stres etmenleri (görevlendirme, ebeveyn kaybı veya yaralanma)</a:t>
            </a:r>
            <a:endParaRPr sz="1600" b="0" i="0" u="none" strike="noStrike" cap="none">
              <a:solidFill>
                <a:srgbClr val="000000"/>
              </a:solidFill>
              <a:latin typeface="Arial"/>
              <a:ea typeface="Arial"/>
              <a:cs typeface="Arial"/>
              <a:sym typeface="Arial"/>
            </a:endParaRPr>
          </a:p>
        </p:txBody>
      </p:sp>
      <p:sp>
        <p:nvSpPr>
          <p:cNvPr id="26" name="Google Shape;302;g2080dddfa13_1_55">
            <a:extLst>
              <a:ext uri="{FF2B5EF4-FFF2-40B4-BE49-F238E27FC236}">
                <a16:creationId xmlns:a16="http://schemas.microsoft.com/office/drawing/2014/main" id="{287DF55B-1E19-0C4B-BC1F-423C9C70855E}"/>
              </a:ext>
            </a:extLst>
          </p:cNvPr>
          <p:cNvSpPr/>
          <p:nvPr/>
        </p:nvSpPr>
        <p:spPr>
          <a:xfrm>
            <a:off x="2320290" y="6256351"/>
            <a:ext cx="5879780" cy="20308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err="1">
                <a:solidFill>
                  <a:schemeClr val="accent2"/>
                </a:solidFill>
                <a:latin typeface="Arial"/>
                <a:ea typeface="Arial"/>
                <a:cs typeface="Arial"/>
                <a:sym typeface="Arial"/>
              </a:rPr>
              <a:t>Kaynak</a:t>
            </a: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Felitti</a:t>
            </a:r>
            <a:r>
              <a:rPr lang="en-US" sz="1000" b="0" i="0" u="none" strike="noStrike" cap="none" dirty="0">
                <a:solidFill>
                  <a:schemeClr val="accent2"/>
                </a:solidFill>
                <a:latin typeface="Arial"/>
                <a:ea typeface="Arial"/>
                <a:cs typeface="Arial"/>
                <a:sym typeface="Arial"/>
              </a:rPr>
              <a:t> </a:t>
            </a:r>
            <a:r>
              <a:rPr lang="en-US" sz="1000" dirty="0" err="1">
                <a:solidFill>
                  <a:schemeClr val="accent2"/>
                </a:solidFill>
              </a:rPr>
              <a:t>ve</a:t>
            </a:r>
            <a:r>
              <a:rPr lang="en-US" sz="1000" dirty="0">
                <a:solidFill>
                  <a:schemeClr val="accent2"/>
                </a:solidFill>
              </a:rPr>
              <a:t> </a:t>
            </a:r>
            <a:r>
              <a:rPr lang="en-US" sz="1000" dirty="0" err="1">
                <a:solidFill>
                  <a:schemeClr val="accent2"/>
                </a:solidFill>
              </a:rPr>
              <a:t>diğ</a:t>
            </a:r>
            <a:r>
              <a:rPr lang="en-US" sz="1000" dirty="0">
                <a:solidFill>
                  <a:schemeClr val="accent2"/>
                </a:solidFill>
              </a:rPr>
              <a:t>.,</a:t>
            </a:r>
            <a:r>
              <a:rPr lang="en-US" sz="1000" b="0" i="0" u="none" strike="noStrike" cap="none" dirty="0">
                <a:solidFill>
                  <a:schemeClr val="accent2"/>
                </a:solidFill>
                <a:latin typeface="Arial"/>
                <a:ea typeface="Arial"/>
                <a:cs typeface="Arial"/>
                <a:sym typeface="Arial"/>
              </a:rPr>
              <a:t> 1998; </a:t>
            </a:r>
            <a:r>
              <a:rPr lang="en-US" sz="1000" b="0" i="0" u="none" strike="noStrike" cap="none" dirty="0" err="1">
                <a:solidFill>
                  <a:schemeClr val="accent2"/>
                </a:solidFill>
                <a:latin typeface="Arial"/>
                <a:ea typeface="Arial"/>
                <a:cs typeface="Arial"/>
                <a:sym typeface="Arial"/>
              </a:rPr>
              <a:t>Finkelhor</a:t>
            </a:r>
            <a:r>
              <a:rPr lang="en-US" sz="1000" b="0" i="0" u="none" strike="noStrike" cap="none" dirty="0">
                <a:solidFill>
                  <a:schemeClr val="accent2"/>
                </a:solidFill>
                <a:latin typeface="Arial"/>
                <a:ea typeface="Arial"/>
                <a:cs typeface="Arial"/>
                <a:sym typeface="Arial"/>
              </a:rPr>
              <a:t> </a:t>
            </a:r>
            <a:r>
              <a:rPr lang="en-US" sz="1000" dirty="0" err="1">
                <a:solidFill>
                  <a:schemeClr val="accent2"/>
                </a:solidFill>
              </a:rPr>
              <a:t>ve</a:t>
            </a:r>
            <a:r>
              <a:rPr lang="en-US" sz="1000" dirty="0">
                <a:solidFill>
                  <a:schemeClr val="accent2"/>
                </a:solidFill>
              </a:rPr>
              <a:t> </a:t>
            </a:r>
            <a:r>
              <a:rPr lang="en-US" sz="1000" dirty="0" err="1">
                <a:solidFill>
                  <a:schemeClr val="accent2"/>
                </a:solidFill>
              </a:rPr>
              <a:t>diğ</a:t>
            </a:r>
            <a:r>
              <a:rPr lang="en-US" sz="1000" dirty="0">
                <a:solidFill>
                  <a:schemeClr val="accent2"/>
                </a:solidFill>
              </a:rPr>
              <a:t>.</a:t>
            </a:r>
            <a:r>
              <a:rPr lang="en-US" sz="1000" b="0" i="0" u="none" strike="noStrike" cap="none" dirty="0">
                <a:solidFill>
                  <a:schemeClr val="accent2"/>
                </a:solidFill>
                <a:latin typeface="Arial"/>
                <a:ea typeface="Arial"/>
                <a:cs typeface="Arial"/>
                <a:sym typeface="Arial"/>
              </a:rPr>
              <a:t>, 2013; CDC, 2019; Simmons, 2019; SAMHSA, 2015.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080dddfa13_1_101"/>
          <p:cNvSpPr txBox="1">
            <a:spLocks noGrp="1"/>
          </p:cNvSpPr>
          <p:nvPr>
            <p:ph type="title"/>
          </p:nvPr>
        </p:nvSpPr>
        <p:spPr>
          <a:xfrm>
            <a:off x="457200" y="566090"/>
            <a:ext cx="8229600" cy="57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a:t>Olumsuzlukların çeşitleri</a:t>
            </a:r>
            <a:endParaRPr/>
          </a:p>
        </p:txBody>
      </p:sp>
      <p:sp>
        <p:nvSpPr>
          <p:cNvPr id="348" name="Google Shape;348;g2080dddfa13_1_101"/>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sp>
        <p:nvSpPr>
          <p:cNvPr id="350" name="Google Shape;350;g2080dddfa13_1_101"/>
          <p:cNvSpPr/>
          <p:nvPr/>
        </p:nvSpPr>
        <p:spPr>
          <a:xfrm>
            <a:off x="615268" y="1335321"/>
            <a:ext cx="3624000" cy="4574400"/>
          </a:xfrm>
          <a:prstGeom prst="rect">
            <a:avLst/>
          </a:prstGeom>
          <a:solidFill>
            <a:srgbClr val="17AA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1" name="Google Shape;351;g2080dddfa13_1_101"/>
          <p:cNvSpPr txBox="1"/>
          <p:nvPr/>
        </p:nvSpPr>
        <p:spPr>
          <a:xfrm>
            <a:off x="921664" y="1516589"/>
            <a:ext cx="32574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2200"/>
              <a:buFont typeface="Arial"/>
              <a:buNone/>
            </a:pPr>
            <a:r>
              <a:rPr lang="en-US" sz="2200" b="1" i="0" u="none" strike="noStrike" cap="none">
                <a:solidFill>
                  <a:schemeClr val="lt1"/>
                </a:solidFill>
                <a:latin typeface="Arial"/>
                <a:ea typeface="Arial"/>
                <a:cs typeface="Arial"/>
                <a:sym typeface="Arial"/>
              </a:rPr>
              <a:t>Toplumsal ve Kamusal Deneyimler</a:t>
            </a:r>
            <a:endParaRPr sz="2200" b="0" i="0" u="none" strike="noStrike" cap="none">
              <a:solidFill>
                <a:srgbClr val="000000"/>
              </a:solidFill>
              <a:latin typeface="Arial"/>
              <a:ea typeface="Arial"/>
              <a:cs typeface="Arial"/>
              <a:sym typeface="Arial"/>
            </a:endParaRPr>
          </a:p>
        </p:txBody>
      </p:sp>
      <p:sp>
        <p:nvSpPr>
          <p:cNvPr id="352" name="Google Shape;352;g2080dddfa13_1_101"/>
          <p:cNvSpPr/>
          <p:nvPr/>
        </p:nvSpPr>
        <p:spPr>
          <a:xfrm>
            <a:off x="899890" y="2484471"/>
            <a:ext cx="3483300" cy="54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3" name="Google Shape;353;g2080dddfa13_1_101"/>
          <p:cNvSpPr txBox="1"/>
          <p:nvPr/>
        </p:nvSpPr>
        <p:spPr>
          <a:xfrm>
            <a:off x="1083733" y="2569649"/>
            <a:ext cx="3288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600"/>
              <a:buFont typeface="Arial"/>
              <a:buNone/>
            </a:pPr>
            <a:r>
              <a:rPr lang="en-US" sz="1600" b="1" i="0" u="none" strike="noStrike" cap="none" dirty="0" err="1">
                <a:solidFill>
                  <a:schemeClr val="lt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Yaygın</a:t>
            </a:r>
            <a:r>
              <a:rPr lang="en-US" sz="1600" b="1" i="0" u="none" strike="noStrike" cap="none" dirty="0">
                <a:solidFill>
                  <a:schemeClr val="lt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a:t>
            </a:r>
            <a:r>
              <a:rPr lang="en-US" sz="1600" b="1" i="0" u="none" strike="noStrike" cap="none" dirty="0" err="1">
                <a:solidFill>
                  <a:schemeClr val="lt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toplum</a:t>
            </a:r>
            <a:r>
              <a:rPr lang="en-US" sz="1600" b="1" i="0" u="none" strike="noStrike" cap="none" dirty="0">
                <a:solidFill>
                  <a:schemeClr val="lt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a:t>
            </a:r>
            <a:r>
              <a:rPr lang="en-US" sz="1600" b="1" i="0" u="none" strike="noStrike" cap="none" dirty="0" err="1">
                <a:solidFill>
                  <a:schemeClr val="lt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şiddeti</a:t>
            </a:r>
            <a:r>
              <a:rPr lang="en-US" sz="1600" b="1" i="0" u="none" strike="noStrike" cap="none" dirty="0">
                <a:solidFill>
                  <a:schemeClr val="lt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a:t>
            </a:r>
            <a:endParaRPr sz="1400" b="0" i="0" u="none" strike="noStrike" cap="none" dirty="0">
              <a:solidFill>
                <a:srgbClr val="000000"/>
              </a:solidFill>
              <a:latin typeface="Arial"/>
              <a:ea typeface="Arial"/>
              <a:cs typeface="Arial"/>
              <a:sym typeface="Arial"/>
            </a:endParaRPr>
          </a:p>
        </p:txBody>
      </p:sp>
      <p:sp>
        <p:nvSpPr>
          <p:cNvPr id="354" name="Google Shape;354;g2080dddfa13_1_101"/>
          <p:cNvSpPr/>
          <p:nvPr/>
        </p:nvSpPr>
        <p:spPr>
          <a:xfrm>
            <a:off x="892636" y="3101328"/>
            <a:ext cx="3483300" cy="653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5" name="Google Shape;355;g2080dddfa13_1_101"/>
          <p:cNvSpPr txBox="1"/>
          <p:nvPr/>
        </p:nvSpPr>
        <p:spPr>
          <a:xfrm>
            <a:off x="1083733" y="3140547"/>
            <a:ext cx="3125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600"/>
              <a:buFont typeface="Arial"/>
              <a:buNone/>
            </a:pPr>
            <a:r>
              <a:rPr lang="en-US" sz="1600" b="1" i="0" u="none" strike="noStrike" cap="none">
                <a:solidFill>
                  <a:schemeClr val="lt1"/>
                </a:solidFill>
                <a:latin typeface="Arial"/>
                <a:ea typeface="Arial"/>
                <a:cs typeface="Arial"/>
                <a:sym typeface="Arial"/>
              </a:rPr>
              <a:t>Irk ve yabancı düşmanlığı nefret ve önyargı</a:t>
            </a:r>
            <a:endParaRPr sz="1600" b="0" i="0" u="none" strike="noStrike" cap="none">
              <a:solidFill>
                <a:srgbClr val="000000"/>
              </a:solidFill>
              <a:latin typeface="Arial"/>
              <a:ea typeface="Arial"/>
              <a:cs typeface="Arial"/>
              <a:sym typeface="Arial"/>
            </a:endParaRPr>
          </a:p>
        </p:txBody>
      </p:sp>
      <p:sp>
        <p:nvSpPr>
          <p:cNvPr id="356" name="Google Shape;356;g2080dddfa13_1_101"/>
          <p:cNvSpPr/>
          <p:nvPr/>
        </p:nvSpPr>
        <p:spPr>
          <a:xfrm>
            <a:off x="892636" y="3841555"/>
            <a:ext cx="3483300" cy="54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7" name="Google Shape;357;g2080dddfa13_1_101"/>
          <p:cNvSpPr txBox="1"/>
          <p:nvPr/>
        </p:nvSpPr>
        <p:spPr>
          <a:xfrm>
            <a:off x="1083733" y="3926734"/>
            <a:ext cx="3139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600"/>
              <a:buFont typeface="Arial"/>
              <a:buNone/>
            </a:pPr>
            <a:r>
              <a:rPr lang="en-US" sz="1600" b="1" i="0" u="none" strike="noStrike" cap="none">
                <a:solidFill>
                  <a:schemeClr val="lt1"/>
                </a:solidFill>
                <a:latin typeface="Arial"/>
                <a:ea typeface="Arial"/>
                <a:cs typeface="Arial"/>
                <a:sym typeface="Arial"/>
              </a:rPr>
              <a:t>Zorbalık ve akran reddi</a:t>
            </a:r>
            <a:endParaRPr sz="1400" b="0" i="0" u="none" strike="noStrike" cap="none">
              <a:solidFill>
                <a:srgbClr val="000000"/>
              </a:solidFill>
              <a:latin typeface="Arial"/>
              <a:ea typeface="Arial"/>
              <a:cs typeface="Arial"/>
              <a:sym typeface="Arial"/>
            </a:endParaRPr>
          </a:p>
        </p:txBody>
      </p:sp>
      <p:sp>
        <p:nvSpPr>
          <p:cNvPr id="358" name="Google Shape;358;g2080dddfa13_1_101"/>
          <p:cNvSpPr/>
          <p:nvPr/>
        </p:nvSpPr>
        <p:spPr>
          <a:xfrm>
            <a:off x="907150" y="4465669"/>
            <a:ext cx="3483300" cy="54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9" name="Google Shape;359;g2080dddfa13_1_101"/>
          <p:cNvSpPr txBox="1"/>
          <p:nvPr/>
        </p:nvSpPr>
        <p:spPr>
          <a:xfrm>
            <a:off x="1083733" y="4533914"/>
            <a:ext cx="3154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600"/>
              <a:buFont typeface="Arial"/>
              <a:buNone/>
            </a:pPr>
            <a:r>
              <a:rPr lang="en-US" sz="1600" b="1" i="0" u="none" strike="noStrike" cap="none">
                <a:solidFill>
                  <a:schemeClr val="lt1"/>
                </a:solidFill>
                <a:latin typeface="Arial"/>
                <a:ea typeface="Arial"/>
                <a:cs typeface="Arial"/>
                <a:sym typeface="Arial"/>
              </a:rPr>
              <a:t>Terör</a:t>
            </a:r>
            <a:endParaRPr sz="1400" b="0" i="0" u="none" strike="noStrike" cap="none">
              <a:solidFill>
                <a:srgbClr val="000000"/>
              </a:solidFill>
              <a:latin typeface="Arial"/>
              <a:ea typeface="Arial"/>
              <a:cs typeface="Arial"/>
              <a:sym typeface="Arial"/>
            </a:endParaRPr>
          </a:p>
        </p:txBody>
      </p:sp>
      <p:sp>
        <p:nvSpPr>
          <p:cNvPr id="360" name="Google Shape;360;g2080dddfa13_1_101"/>
          <p:cNvSpPr/>
          <p:nvPr/>
        </p:nvSpPr>
        <p:spPr>
          <a:xfrm>
            <a:off x="921664" y="5089783"/>
            <a:ext cx="3483300" cy="54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1" name="Google Shape;361;g2080dddfa13_1_101"/>
          <p:cNvSpPr txBox="1"/>
          <p:nvPr/>
        </p:nvSpPr>
        <p:spPr>
          <a:xfrm>
            <a:off x="1083733" y="5191895"/>
            <a:ext cx="3168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Savaş</a:t>
            </a:r>
            <a:endParaRPr sz="1400" b="0" i="0" u="none" strike="noStrike" cap="none">
              <a:solidFill>
                <a:srgbClr val="000000"/>
              </a:solidFill>
              <a:latin typeface="Arial"/>
              <a:ea typeface="Arial"/>
              <a:cs typeface="Arial"/>
              <a:sym typeface="Arial"/>
            </a:endParaRPr>
          </a:p>
        </p:txBody>
      </p:sp>
      <p:sp>
        <p:nvSpPr>
          <p:cNvPr id="362" name="Google Shape;362;g2080dddfa13_1_101"/>
          <p:cNvSpPr/>
          <p:nvPr/>
        </p:nvSpPr>
        <p:spPr>
          <a:xfrm>
            <a:off x="4711486" y="1335322"/>
            <a:ext cx="3693300" cy="3981600"/>
          </a:xfrm>
          <a:prstGeom prst="rect">
            <a:avLst/>
          </a:prstGeom>
          <a:solidFill>
            <a:srgbClr val="17AA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3" name="Google Shape;363;g2080dddfa13_1_101"/>
          <p:cNvSpPr txBox="1"/>
          <p:nvPr/>
        </p:nvSpPr>
        <p:spPr>
          <a:xfrm>
            <a:off x="5032829" y="1401537"/>
            <a:ext cx="33081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Arial"/>
                <a:ea typeface="Arial"/>
                <a:cs typeface="Arial"/>
                <a:sym typeface="Arial"/>
              </a:rPr>
              <a:t>Fiziksel Güvenliği Tehdit eden diğer Etmenler</a:t>
            </a:r>
            <a:endParaRPr sz="1400" b="0" i="0" u="none" strike="noStrike" cap="none">
              <a:solidFill>
                <a:srgbClr val="000000"/>
              </a:solidFill>
              <a:latin typeface="Arial"/>
              <a:ea typeface="Arial"/>
              <a:cs typeface="Arial"/>
              <a:sym typeface="Arial"/>
            </a:endParaRPr>
          </a:p>
        </p:txBody>
      </p:sp>
      <p:sp>
        <p:nvSpPr>
          <p:cNvPr id="364" name="Google Shape;364;g2080dddfa13_1_101"/>
          <p:cNvSpPr/>
          <p:nvPr/>
        </p:nvSpPr>
        <p:spPr>
          <a:xfrm>
            <a:off x="5036458" y="2478920"/>
            <a:ext cx="3483300" cy="533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5" name="Google Shape;365;g2080dddfa13_1_101"/>
          <p:cNvSpPr txBox="1"/>
          <p:nvPr/>
        </p:nvSpPr>
        <p:spPr>
          <a:xfrm>
            <a:off x="5215467" y="2570051"/>
            <a:ext cx="31521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Doğal afetler</a:t>
            </a:r>
            <a:endParaRPr sz="1400" b="0" i="0" u="none" strike="noStrike" cap="none">
              <a:solidFill>
                <a:srgbClr val="000000"/>
              </a:solidFill>
              <a:latin typeface="Arial"/>
              <a:ea typeface="Arial"/>
              <a:cs typeface="Arial"/>
              <a:sym typeface="Arial"/>
            </a:endParaRPr>
          </a:p>
        </p:txBody>
      </p:sp>
      <p:sp>
        <p:nvSpPr>
          <p:cNvPr id="366" name="Google Shape;366;g2080dddfa13_1_101"/>
          <p:cNvSpPr/>
          <p:nvPr/>
        </p:nvSpPr>
        <p:spPr>
          <a:xfrm>
            <a:off x="5032829" y="3096328"/>
            <a:ext cx="3483300" cy="54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7" name="Google Shape;367;g2080dddfa13_1_101"/>
          <p:cNvSpPr txBox="1"/>
          <p:nvPr/>
        </p:nvSpPr>
        <p:spPr>
          <a:xfrm>
            <a:off x="5215467" y="3175425"/>
            <a:ext cx="31521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600"/>
              <a:buFont typeface="Arial"/>
              <a:buNone/>
            </a:pPr>
            <a:r>
              <a:rPr lang="en-US" sz="1600" b="1" i="0" u="none" strike="noStrike" cap="none">
                <a:solidFill>
                  <a:schemeClr val="lt1"/>
                </a:solidFill>
                <a:latin typeface="Arial"/>
                <a:ea typeface="Arial"/>
                <a:cs typeface="Arial"/>
                <a:sym typeface="Arial"/>
              </a:rPr>
              <a:t>Ağır kazalar</a:t>
            </a:r>
            <a:endParaRPr sz="1400" b="0" i="0" u="none" strike="noStrike" cap="none">
              <a:solidFill>
                <a:srgbClr val="000000"/>
              </a:solidFill>
              <a:latin typeface="Arial"/>
              <a:ea typeface="Arial"/>
              <a:cs typeface="Arial"/>
              <a:sym typeface="Arial"/>
            </a:endParaRPr>
          </a:p>
        </p:txBody>
      </p:sp>
      <p:sp>
        <p:nvSpPr>
          <p:cNvPr id="368" name="Google Shape;368;g2080dddfa13_1_101"/>
          <p:cNvSpPr/>
          <p:nvPr/>
        </p:nvSpPr>
        <p:spPr>
          <a:xfrm>
            <a:off x="5049762" y="3733097"/>
            <a:ext cx="3483300" cy="533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9" name="Google Shape;369;g2080dddfa13_1_101"/>
          <p:cNvSpPr txBox="1"/>
          <p:nvPr/>
        </p:nvSpPr>
        <p:spPr>
          <a:xfrm>
            <a:off x="5215467" y="3812809"/>
            <a:ext cx="3268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600"/>
              <a:buFont typeface="Arial"/>
              <a:buNone/>
            </a:pPr>
            <a:r>
              <a:rPr lang="en-US" sz="1600" b="1" i="0" u="none" strike="noStrike" cap="none">
                <a:solidFill>
                  <a:schemeClr val="lt1"/>
                </a:solidFill>
                <a:latin typeface="Arial"/>
                <a:ea typeface="Arial"/>
                <a:cs typeface="Arial"/>
                <a:sym typeface="Arial"/>
              </a:rPr>
              <a:t>Yaşam tehlikesi olan hastalık </a:t>
            </a:r>
            <a:endParaRPr sz="1400" b="0" i="0" u="none" strike="noStrike" cap="none">
              <a:solidFill>
                <a:srgbClr val="000000"/>
              </a:solidFill>
              <a:latin typeface="Arial"/>
              <a:ea typeface="Arial"/>
              <a:cs typeface="Arial"/>
              <a:sym typeface="Arial"/>
            </a:endParaRPr>
          </a:p>
        </p:txBody>
      </p:sp>
      <p:sp>
        <p:nvSpPr>
          <p:cNvPr id="25" name="Google Shape;302;g2080dddfa13_1_55">
            <a:extLst>
              <a:ext uri="{FF2B5EF4-FFF2-40B4-BE49-F238E27FC236}">
                <a16:creationId xmlns:a16="http://schemas.microsoft.com/office/drawing/2014/main" id="{2022CBBD-71CB-D742-8651-05D1C66B845A}"/>
              </a:ext>
            </a:extLst>
          </p:cNvPr>
          <p:cNvSpPr/>
          <p:nvPr/>
        </p:nvSpPr>
        <p:spPr>
          <a:xfrm>
            <a:off x="2427268" y="6200362"/>
            <a:ext cx="5879780" cy="20308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err="1">
                <a:solidFill>
                  <a:schemeClr val="accent2"/>
                </a:solidFill>
                <a:latin typeface="Arial"/>
                <a:ea typeface="Arial"/>
                <a:cs typeface="Arial"/>
                <a:sym typeface="Arial"/>
              </a:rPr>
              <a:t>Kaynak</a:t>
            </a: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Felitti</a:t>
            </a:r>
            <a:r>
              <a:rPr lang="en-US" sz="1000" b="0" i="0" u="none" strike="noStrike" cap="none" dirty="0">
                <a:solidFill>
                  <a:schemeClr val="accent2"/>
                </a:solidFill>
                <a:latin typeface="Arial"/>
                <a:ea typeface="Arial"/>
                <a:cs typeface="Arial"/>
                <a:sym typeface="Arial"/>
              </a:rPr>
              <a:t> </a:t>
            </a:r>
            <a:r>
              <a:rPr lang="en-US" sz="1000" dirty="0" err="1">
                <a:solidFill>
                  <a:schemeClr val="accent2"/>
                </a:solidFill>
              </a:rPr>
              <a:t>ve</a:t>
            </a:r>
            <a:r>
              <a:rPr lang="en-US" sz="1000" dirty="0">
                <a:solidFill>
                  <a:schemeClr val="accent2"/>
                </a:solidFill>
              </a:rPr>
              <a:t> </a:t>
            </a:r>
            <a:r>
              <a:rPr lang="en-US" sz="1000" dirty="0" err="1">
                <a:solidFill>
                  <a:schemeClr val="accent2"/>
                </a:solidFill>
              </a:rPr>
              <a:t>diğ</a:t>
            </a:r>
            <a:r>
              <a:rPr lang="en-US" sz="1000" dirty="0">
                <a:solidFill>
                  <a:schemeClr val="accent2"/>
                </a:solidFill>
              </a:rPr>
              <a:t>.,</a:t>
            </a:r>
            <a:r>
              <a:rPr lang="en-US" sz="1000" b="0" i="0" u="none" strike="noStrike" cap="none" dirty="0">
                <a:solidFill>
                  <a:schemeClr val="accent2"/>
                </a:solidFill>
                <a:latin typeface="Arial"/>
                <a:ea typeface="Arial"/>
                <a:cs typeface="Arial"/>
                <a:sym typeface="Arial"/>
              </a:rPr>
              <a:t> 1998; </a:t>
            </a:r>
            <a:r>
              <a:rPr lang="en-US" sz="1000" b="0" i="0" u="none" strike="noStrike" cap="none" dirty="0" err="1">
                <a:solidFill>
                  <a:schemeClr val="accent2"/>
                </a:solidFill>
                <a:latin typeface="Arial"/>
                <a:ea typeface="Arial"/>
                <a:cs typeface="Arial"/>
                <a:sym typeface="Arial"/>
              </a:rPr>
              <a:t>Finkelhor</a:t>
            </a:r>
            <a:r>
              <a:rPr lang="en-US" sz="1000" b="0" i="0" u="none" strike="noStrike" cap="none" dirty="0">
                <a:solidFill>
                  <a:schemeClr val="accent2"/>
                </a:solidFill>
                <a:latin typeface="Arial"/>
                <a:ea typeface="Arial"/>
                <a:cs typeface="Arial"/>
                <a:sym typeface="Arial"/>
              </a:rPr>
              <a:t> </a:t>
            </a:r>
            <a:r>
              <a:rPr lang="en-US" sz="1000" dirty="0" err="1">
                <a:solidFill>
                  <a:schemeClr val="accent2"/>
                </a:solidFill>
              </a:rPr>
              <a:t>ve</a:t>
            </a:r>
            <a:r>
              <a:rPr lang="en-US" sz="1000" dirty="0">
                <a:solidFill>
                  <a:schemeClr val="accent2"/>
                </a:solidFill>
              </a:rPr>
              <a:t> </a:t>
            </a:r>
            <a:r>
              <a:rPr lang="en-US" sz="1000" dirty="0" err="1">
                <a:solidFill>
                  <a:schemeClr val="accent2"/>
                </a:solidFill>
              </a:rPr>
              <a:t>diğ</a:t>
            </a:r>
            <a:r>
              <a:rPr lang="en-US" sz="1000" dirty="0">
                <a:solidFill>
                  <a:schemeClr val="accent2"/>
                </a:solidFill>
              </a:rPr>
              <a:t>.</a:t>
            </a:r>
            <a:r>
              <a:rPr lang="en-US" sz="1000" b="0" i="0" u="none" strike="noStrike" cap="none" dirty="0">
                <a:solidFill>
                  <a:schemeClr val="accent2"/>
                </a:solidFill>
                <a:latin typeface="Arial"/>
                <a:ea typeface="Arial"/>
                <a:cs typeface="Arial"/>
                <a:sym typeface="Arial"/>
              </a:rPr>
              <a:t>, 2013; CDC, 2019; Simmons, 2019; SAMHSA, 2015.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
        <p:nvSpPr>
          <p:cNvPr id="183" name="Google Shape;183;p3"/>
          <p:cNvSpPr txBox="1">
            <a:spLocks noGrp="1"/>
          </p:cNvSpPr>
          <p:nvPr>
            <p:ph type="body" idx="1"/>
          </p:nvPr>
        </p:nvSpPr>
        <p:spPr>
          <a:xfrm>
            <a:off x="2523742" y="2034970"/>
            <a:ext cx="6163200" cy="3271815"/>
          </a:xfrm>
          <a:prstGeom prst="rect">
            <a:avLst/>
          </a:prstGeom>
          <a:noFill/>
          <a:ln>
            <a:noFill/>
          </a:ln>
        </p:spPr>
        <p:txBody>
          <a:bodyPr spcFirstLastPara="1" wrap="square" lIns="91425" tIns="45700" rIns="91425" bIns="45700" anchor="t" anchorCtr="0">
            <a:noAutofit/>
          </a:bodyPr>
          <a:lstStyle/>
          <a:p>
            <a:pPr marL="0" lvl="0" indent="0">
              <a:lnSpc>
                <a:spcPct val="115000"/>
              </a:lnSpc>
              <a:spcBef>
                <a:spcPts val="0"/>
              </a:spcBef>
              <a:buClr>
                <a:schemeClr val="accent2"/>
              </a:buClr>
              <a:buSzPts val="1100"/>
              <a:buNone/>
            </a:pPr>
            <a:r>
              <a:rPr lang="tr-TR" sz="2800" b="0" dirty="0"/>
              <a:t>Bu atölyenin amacı, çocukluk çağı olumsuzluk yaşantılar (ÇOY) ve travma yaşamış öğrencilere yönelik sosyal ve duygusal öğrenme (SDÖ) temelli sınıf içi olumlu deneyimler sunmanızı sağlayacak bilgi ve deneyimleri sizlerle paylaşmaktır. </a:t>
            </a:r>
          </a:p>
        </p:txBody>
      </p:sp>
      <p:sp>
        <p:nvSpPr>
          <p:cNvPr id="184" name="Google Shape;184;p3"/>
          <p:cNvSpPr txBox="1">
            <a:spLocks noGrp="1"/>
          </p:cNvSpPr>
          <p:nvPr>
            <p:ph type="title"/>
          </p:nvPr>
        </p:nvSpPr>
        <p:spPr>
          <a:xfrm>
            <a:off x="2523742" y="724926"/>
            <a:ext cx="6163058" cy="6405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en-US" sz="2800" dirty="0" err="1">
                <a:solidFill>
                  <a:srgbClr val="00619F"/>
                </a:solidFill>
              </a:rPr>
              <a:t>Sunuma</a:t>
            </a:r>
            <a:r>
              <a:rPr lang="en-US" sz="2800" dirty="0">
                <a:solidFill>
                  <a:srgbClr val="00619F"/>
                </a:solidFill>
              </a:rPr>
              <a:t> </a:t>
            </a:r>
            <a:r>
              <a:rPr lang="en-US" sz="2800" dirty="0" err="1">
                <a:solidFill>
                  <a:srgbClr val="00619F"/>
                </a:solidFill>
              </a:rPr>
              <a:t>başlamadan</a:t>
            </a:r>
            <a:r>
              <a:rPr lang="en-US" sz="2800" dirty="0">
                <a:solidFill>
                  <a:srgbClr val="00619F"/>
                </a:solidFill>
              </a:rPr>
              <a:t> </a:t>
            </a:r>
            <a:r>
              <a:rPr lang="en-US" sz="2800" dirty="0" err="1">
                <a:solidFill>
                  <a:srgbClr val="00619F"/>
                </a:solidFill>
              </a:rPr>
              <a:t>önce</a:t>
            </a:r>
            <a:endParaRPr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080dddfa13_5_27"/>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20</a:t>
            </a:fld>
            <a:endParaRPr/>
          </a:p>
        </p:txBody>
      </p:sp>
      <p:sp>
        <p:nvSpPr>
          <p:cNvPr id="375" name="Google Shape;375;g2080dddfa13_5_27"/>
          <p:cNvSpPr txBox="1"/>
          <p:nvPr/>
        </p:nvSpPr>
        <p:spPr>
          <a:xfrm>
            <a:off x="6395842" y="6173223"/>
            <a:ext cx="1830300" cy="481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err="1">
                <a:solidFill>
                  <a:schemeClr val="accent2"/>
                </a:solidFill>
                <a:latin typeface="Arial"/>
                <a:ea typeface="Arial"/>
                <a:cs typeface="Arial"/>
                <a:sym typeface="Arial"/>
              </a:rPr>
              <a:t>Kaynak</a:t>
            </a:r>
            <a:r>
              <a:rPr lang="en-US" sz="1000" b="0" i="0" u="none" strike="noStrike" cap="none" dirty="0">
                <a:solidFill>
                  <a:schemeClr val="accent2"/>
                </a:solidFill>
                <a:latin typeface="Arial"/>
                <a:ea typeface="Arial"/>
                <a:cs typeface="Arial"/>
                <a:sym typeface="Arial"/>
              </a:rPr>
              <a:t>: TLPI (</a:t>
            </a:r>
            <a:r>
              <a:rPr lang="en-US" sz="1000" dirty="0" err="1">
                <a:solidFill>
                  <a:schemeClr val="accent2"/>
                </a:solidFill>
              </a:rPr>
              <a:t>t.y</a:t>
            </a:r>
            <a:r>
              <a:rPr lang="en-US" sz="1000" dirty="0">
                <a:solidFill>
                  <a:schemeClr val="accent2"/>
                </a:solidFill>
              </a:rPr>
              <a:t>.</a:t>
            </a:r>
            <a:r>
              <a:rPr lang="en-US" sz="1000" b="0" i="0" u="none" strike="noStrike" cap="none" dirty="0">
                <a:solidFill>
                  <a:schemeClr val="accent2"/>
                </a:solidFill>
                <a:latin typeface="Arial"/>
                <a:ea typeface="Arial"/>
                <a:cs typeface="Arial"/>
                <a:sym typeface="Arial"/>
              </a:rPr>
              <a:t>)</a:t>
            </a:r>
            <a:endParaRPr sz="1000" b="0" i="0" u="none" strike="noStrike" cap="none" dirty="0">
              <a:solidFill>
                <a:schemeClr val="accent2"/>
              </a:solidFill>
              <a:latin typeface="Arial"/>
              <a:ea typeface="Arial"/>
              <a:cs typeface="Arial"/>
              <a:sym typeface="Arial"/>
            </a:endParaRPr>
          </a:p>
        </p:txBody>
      </p:sp>
      <p:sp>
        <p:nvSpPr>
          <p:cNvPr id="376" name="Google Shape;376;g2080dddfa13_5_27"/>
          <p:cNvSpPr/>
          <p:nvPr/>
        </p:nvSpPr>
        <p:spPr>
          <a:xfrm>
            <a:off x="141906" y="1589164"/>
            <a:ext cx="2667900" cy="3299700"/>
          </a:xfrm>
          <a:prstGeom prst="rect">
            <a:avLst/>
          </a:prstGeom>
          <a:solidFill>
            <a:srgbClr val="17AA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7" name="Google Shape;377;g2080dddfa13_5_27"/>
          <p:cNvSpPr txBox="1"/>
          <p:nvPr/>
        </p:nvSpPr>
        <p:spPr>
          <a:xfrm>
            <a:off x="326589" y="1639963"/>
            <a:ext cx="2508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Arial"/>
                <a:ea typeface="Arial"/>
                <a:cs typeface="Arial"/>
                <a:sym typeface="Arial"/>
              </a:rPr>
              <a:t>Öğrenme</a:t>
            </a:r>
            <a:endParaRPr sz="1400" b="0" i="0" u="none" strike="noStrike" cap="none">
              <a:solidFill>
                <a:srgbClr val="000000"/>
              </a:solidFill>
              <a:latin typeface="Arial"/>
              <a:ea typeface="Arial"/>
              <a:cs typeface="Arial"/>
              <a:sym typeface="Arial"/>
            </a:endParaRPr>
          </a:p>
        </p:txBody>
      </p:sp>
      <p:sp>
        <p:nvSpPr>
          <p:cNvPr id="378" name="Google Shape;378;g2080dddfa13_5_27"/>
          <p:cNvSpPr/>
          <p:nvPr/>
        </p:nvSpPr>
        <p:spPr>
          <a:xfrm>
            <a:off x="329161" y="2447965"/>
            <a:ext cx="2687100" cy="61866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9" name="Google Shape;379;g2080dddfa13_5_27"/>
          <p:cNvSpPr txBox="1"/>
          <p:nvPr/>
        </p:nvSpPr>
        <p:spPr>
          <a:xfrm>
            <a:off x="463183" y="2465728"/>
            <a:ext cx="2539500" cy="557676"/>
          </a:xfrm>
          <a:prstGeom prst="rect">
            <a:avLst/>
          </a:prstGeom>
          <a:noFill/>
          <a:ln>
            <a:noFill/>
          </a:ln>
        </p:spPr>
        <p:txBody>
          <a:bodyPr spcFirstLastPara="1" wrap="square" lIns="91425" tIns="45700" rIns="91425" bIns="45700" anchor="t" anchorCtr="0">
            <a:spAutoFit/>
          </a:bodyPr>
          <a:lstStyle/>
          <a:p>
            <a:pPr marL="0" marR="0" lvl="0" indent="0" algn="l" rtl="0">
              <a:lnSpc>
                <a:spcPct val="107916"/>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Dil gelişimi ve iletişim becerilerinde gecikme,</a:t>
            </a:r>
            <a:endParaRPr sz="1400" b="1" i="0" u="none" strike="noStrike" cap="none">
              <a:solidFill>
                <a:schemeClr val="lt1"/>
              </a:solidFill>
              <a:latin typeface="Arial"/>
              <a:ea typeface="Arial"/>
              <a:cs typeface="Arial"/>
              <a:sym typeface="Arial"/>
            </a:endParaRPr>
          </a:p>
        </p:txBody>
      </p:sp>
      <p:sp>
        <p:nvSpPr>
          <p:cNvPr id="380" name="Google Shape;380;g2080dddfa13_5_27"/>
          <p:cNvSpPr/>
          <p:nvPr/>
        </p:nvSpPr>
        <p:spPr>
          <a:xfrm>
            <a:off x="348361" y="3164380"/>
            <a:ext cx="2687100" cy="928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1" name="Google Shape;381;g2080dddfa13_5_27"/>
          <p:cNvSpPr txBox="1"/>
          <p:nvPr/>
        </p:nvSpPr>
        <p:spPr>
          <a:xfrm>
            <a:off x="474133" y="3261653"/>
            <a:ext cx="2561400" cy="790369"/>
          </a:xfrm>
          <a:prstGeom prst="rect">
            <a:avLst/>
          </a:prstGeom>
          <a:noFill/>
          <a:ln>
            <a:noFill/>
          </a:ln>
        </p:spPr>
        <p:txBody>
          <a:bodyPr spcFirstLastPara="1" wrap="square" lIns="91425" tIns="45700" rIns="91425" bIns="45700" anchor="t" anchorCtr="0">
            <a:spAutoFit/>
          </a:bodyPr>
          <a:lstStyle/>
          <a:p>
            <a:pPr marL="0" marR="0" lvl="0" indent="0" algn="l" rtl="0">
              <a:lnSpc>
                <a:spcPct val="107916"/>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Yeni bilgiler edinme ve hatırlama konusunda karışıklık yaşama</a:t>
            </a:r>
            <a:endParaRPr sz="1400" b="1" i="0" u="none" strike="noStrike" cap="none">
              <a:solidFill>
                <a:schemeClr val="lt1"/>
              </a:solidFill>
              <a:latin typeface="Arial"/>
              <a:ea typeface="Arial"/>
              <a:cs typeface="Arial"/>
              <a:sym typeface="Arial"/>
            </a:endParaRPr>
          </a:p>
        </p:txBody>
      </p:sp>
      <p:sp>
        <p:nvSpPr>
          <p:cNvPr id="382" name="Google Shape;382;g2080dddfa13_5_27"/>
          <p:cNvSpPr/>
          <p:nvPr/>
        </p:nvSpPr>
        <p:spPr>
          <a:xfrm>
            <a:off x="348362" y="4209410"/>
            <a:ext cx="2687100" cy="51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3" name="Google Shape;383;g2080dddfa13_5_27"/>
          <p:cNvSpPr txBox="1"/>
          <p:nvPr/>
        </p:nvSpPr>
        <p:spPr>
          <a:xfrm>
            <a:off x="463183" y="4217129"/>
            <a:ext cx="2561400" cy="660269"/>
          </a:xfrm>
          <a:prstGeom prst="rect">
            <a:avLst/>
          </a:prstGeom>
          <a:noFill/>
          <a:ln>
            <a:noFill/>
          </a:ln>
        </p:spPr>
        <p:txBody>
          <a:bodyPr spcFirstLastPara="1" wrap="square" lIns="91425" tIns="45700" rIns="91425" bIns="45700" anchor="t" anchorCtr="0">
            <a:spAutoFit/>
          </a:bodyPr>
          <a:lstStyle/>
          <a:p>
            <a:pPr marL="0" marR="0" lvl="0" indent="0" algn="l" rtl="0">
              <a:lnSpc>
                <a:spcPct val="107916"/>
              </a:lnSpc>
              <a:spcBef>
                <a:spcPts val="0"/>
              </a:spcBef>
              <a:spcAft>
                <a:spcPts val="800"/>
              </a:spcAft>
              <a:buClr>
                <a:srgbClr val="000000"/>
              </a:buClr>
              <a:buSzPts val="1400"/>
              <a:buFont typeface="Arial"/>
              <a:buNone/>
            </a:pPr>
            <a:r>
              <a:rPr lang="en-US" sz="1400" b="1" i="0" u="none" strike="noStrike" cap="none">
                <a:solidFill>
                  <a:schemeClr val="lt1"/>
                </a:solidFill>
                <a:latin typeface="Arial"/>
                <a:ea typeface="Arial"/>
                <a:cs typeface="Arial"/>
                <a:sym typeface="Arial"/>
              </a:rPr>
              <a:t>Yaratıcı oyun kuramama, oyuna dahil olmama</a:t>
            </a:r>
            <a:endParaRPr sz="1400" b="1" i="0" u="none" strike="noStrike" cap="none">
              <a:solidFill>
                <a:schemeClr val="lt1"/>
              </a:solidFill>
              <a:latin typeface="Arial"/>
              <a:ea typeface="Arial"/>
              <a:cs typeface="Arial"/>
              <a:sym typeface="Arial"/>
            </a:endParaRPr>
          </a:p>
        </p:txBody>
      </p:sp>
      <p:sp>
        <p:nvSpPr>
          <p:cNvPr id="384" name="Google Shape;384;g2080dddfa13_5_27"/>
          <p:cNvSpPr/>
          <p:nvPr/>
        </p:nvSpPr>
        <p:spPr>
          <a:xfrm>
            <a:off x="3110085" y="1589164"/>
            <a:ext cx="2667900" cy="5162700"/>
          </a:xfrm>
          <a:prstGeom prst="rect">
            <a:avLst/>
          </a:prstGeom>
          <a:solidFill>
            <a:srgbClr val="17AA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5" name="Google Shape;385;g2080dddfa13_5_27"/>
          <p:cNvSpPr txBox="1"/>
          <p:nvPr/>
        </p:nvSpPr>
        <p:spPr>
          <a:xfrm>
            <a:off x="3316540" y="1642385"/>
            <a:ext cx="2486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Arial"/>
                <a:ea typeface="Arial"/>
                <a:cs typeface="Arial"/>
                <a:sym typeface="Arial"/>
              </a:rPr>
              <a:t>Davranış</a:t>
            </a:r>
            <a:endParaRPr sz="1400" b="0" i="0" u="none" strike="noStrike" cap="none">
              <a:solidFill>
                <a:srgbClr val="000000"/>
              </a:solidFill>
              <a:latin typeface="Arial"/>
              <a:ea typeface="Arial"/>
              <a:cs typeface="Arial"/>
              <a:sym typeface="Arial"/>
            </a:endParaRPr>
          </a:p>
        </p:txBody>
      </p:sp>
      <p:sp>
        <p:nvSpPr>
          <p:cNvPr id="386" name="Google Shape;386;g2080dddfa13_5_27"/>
          <p:cNvSpPr/>
          <p:nvPr/>
        </p:nvSpPr>
        <p:spPr>
          <a:xfrm>
            <a:off x="3294768" y="2143544"/>
            <a:ext cx="2687100" cy="1077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7" name="Google Shape;387;g2080dddfa13_5_27"/>
          <p:cNvSpPr txBox="1"/>
          <p:nvPr/>
        </p:nvSpPr>
        <p:spPr>
          <a:xfrm>
            <a:off x="3350902" y="2177432"/>
            <a:ext cx="2879882" cy="1023060"/>
          </a:xfrm>
          <a:prstGeom prst="rect">
            <a:avLst/>
          </a:prstGeom>
          <a:noFill/>
          <a:ln>
            <a:noFill/>
          </a:ln>
        </p:spPr>
        <p:txBody>
          <a:bodyPr spcFirstLastPara="1" wrap="square" lIns="91425" tIns="45700" rIns="91425" bIns="45700" anchor="t" anchorCtr="0">
            <a:spAutoFit/>
          </a:bodyPr>
          <a:lstStyle/>
          <a:p>
            <a:pPr marL="0" marR="0" lvl="0" indent="0" algn="l" rtl="0">
              <a:lnSpc>
                <a:spcPct val="107916"/>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Dikkat eksikliği, sınıftaki görevleri yerine getirmede, yönergeleri takip etmede güçlük yaşanması</a:t>
            </a:r>
            <a:endParaRPr sz="1400" b="1" i="0" u="none" strike="noStrike" cap="none">
              <a:solidFill>
                <a:schemeClr val="lt1"/>
              </a:solidFill>
              <a:latin typeface="Arial"/>
              <a:ea typeface="Arial"/>
              <a:cs typeface="Arial"/>
              <a:sym typeface="Arial"/>
            </a:endParaRPr>
          </a:p>
        </p:txBody>
      </p:sp>
      <p:sp>
        <p:nvSpPr>
          <p:cNvPr id="388" name="Google Shape;388;g2080dddfa13_5_27"/>
          <p:cNvSpPr/>
          <p:nvPr/>
        </p:nvSpPr>
        <p:spPr>
          <a:xfrm>
            <a:off x="3316540" y="3326456"/>
            <a:ext cx="2687100" cy="75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9" name="Google Shape;389;g2080dddfa13_5_27"/>
          <p:cNvSpPr txBox="1"/>
          <p:nvPr/>
        </p:nvSpPr>
        <p:spPr>
          <a:xfrm>
            <a:off x="3339684" y="3386657"/>
            <a:ext cx="2498400" cy="773120"/>
          </a:xfrm>
          <a:prstGeom prst="rect">
            <a:avLst/>
          </a:prstGeom>
          <a:noFill/>
          <a:ln>
            <a:noFill/>
          </a:ln>
        </p:spPr>
        <p:txBody>
          <a:bodyPr spcFirstLastPara="1" wrap="square" lIns="91425" tIns="45700" rIns="91425" bIns="45700" anchor="t" anchorCtr="0">
            <a:spAutoFit/>
          </a:bodyPr>
          <a:lstStyle/>
          <a:p>
            <a:pPr marL="0" marR="0" lvl="0" indent="0" algn="l" rtl="0">
              <a:lnSpc>
                <a:spcPct val="107916"/>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Sosyal işaretleri anlama ve kullanmada güçlük</a:t>
            </a:r>
            <a:endParaRPr sz="1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390" name="Google Shape;390;g2080dddfa13_5_27"/>
          <p:cNvSpPr/>
          <p:nvPr/>
        </p:nvSpPr>
        <p:spPr>
          <a:xfrm>
            <a:off x="3316541" y="4182803"/>
            <a:ext cx="2687100" cy="112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1" name="Google Shape;391;g2080dddfa13_5_27"/>
          <p:cNvSpPr txBox="1"/>
          <p:nvPr/>
        </p:nvSpPr>
        <p:spPr>
          <a:xfrm>
            <a:off x="3348475" y="4291416"/>
            <a:ext cx="2498400" cy="1005812"/>
          </a:xfrm>
          <a:prstGeom prst="rect">
            <a:avLst/>
          </a:prstGeom>
          <a:noFill/>
          <a:ln>
            <a:noFill/>
          </a:ln>
        </p:spPr>
        <p:txBody>
          <a:bodyPr spcFirstLastPara="1" wrap="square" lIns="91425" tIns="45700" rIns="91425" bIns="45700" anchor="t" anchorCtr="0">
            <a:spAutoFit/>
          </a:bodyPr>
          <a:lstStyle/>
          <a:p>
            <a:pPr marL="0" marR="0" lvl="0" indent="0" algn="l" rtl="0">
              <a:lnSpc>
                <a:spcPct val="107916"/>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Duygularını tanımlama ve onlar üzerine konuşmaktan çekinme</a:t>
            </a:r>
            <a:endParaRPr sz="1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392" name="Google Shape;392;g2080dddfa13_5_27"/>
          <p:cNvSpPr/>
          <p:nvPr/>
        </p:nvSpPr>
        <p:spPr>
          <a:xfrm>
            <a:off x="6100026" y="1589164"/>
            <a:ext cx="2667900" cy="4100400"/>
          </a:xfrm>
          <a:prstGeom prst="rect">
            <a:avLst/>
          </a:prstGeom>
          <a:solidFill>
            <a:srgbClr val="17AA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3" name="Google Shape;393;g2080dddfa13_5_27"/>
          <p:cNvSpPr txBox="1"/>
          <p:nvPr/>
        </p:nvSpPr>
        <p:spPr>
          <a:xfrm>
            <a:off x="6284709" y="1654480"/>
            <a:ext cx="2508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Arial"/>
                <a:ea typeface="Arial"/>
                <a:cs typeface="Arial"/>
                <a:sym typeface="Arial"/>
              </a:rPr>
              <a:t>İlişkiler</a:t>
            </a:r>
            <a:endParaRPr sz="1400" b="0" i="0" u="none" strike="noStrike" cap="none">
              <a:solidFill>
                <a:srgbClr val="000000"/>
              </a:solidFill>
              <a:latin typeface="Arial"/>
              <a:ea typeface="Arial"/>
              <a:cs typeface="Arial"/>
              <a:sym typeface="Arial"/>
            </a:endParaRPr>
          </a:p>
        </p:txBody>
      </p:sp>
      <p:sp>
        <p:nvSpPr>
          <p:cNvPr id="394" name="Google Shape;394;g2080dddfa13_5_27"/>
          <p:cNvSpPr/>
          <p:nvPr/>
        </p:nvSpPr>
        <p:spPr>
          <a:xfrm>
            <a:off x="6284709" y="2172573"/>
            <a:ext cx="2687100" cy="727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5" name="Google Shape;395;g2080dddfa13_5_27"/>
          <p:cNvSpPr txBox="1"/>
          <p:nvPr/>
        </p:nvSpPr>
        <p:spPr>
          <a:xfrm>
            <a:off x="6243810" y="2257249"/>
            <a:ext cx="2876700" cy="508500"/>
          </a:xfrm>
          <a:prstGeom prst="rect">
            <a:avLst/>
          </a:prstGeom>
          <a:noFill/>
          <a:ln>
            <a:noFill/>
          </a:ln>
        </p:spPr>
        <p:txBody>
          <a:bodyPr spcFirstLastPara="1" wrap="square" lIns="91425" tIns="45700" rIns="91425" bIns="45700" anchor="t" anchorCtr="0">
            <a:spAutoFit/>
          </a:bodyPr>
          <a:lstStyle/>
          <a:p>
            <a:pPr marL="0" marR="0" lvl="0" indent="0" algn="l" rtl="0">
              <a:lnSpc>
                <a:spcPct val="107916"/>
              </a:lnSpc>
              <a:spcBef>
                <a:spcPts val="0"/>
              </a:spcBef>
              <a:spcAft>
                <a:spcPts val="0"/>
              </a:spcAft>
              <a:buClr>
                <a:srgbClr val="000000"/>
              </a:buClr>
              <a:buSzPts val="1400"/>
              <a:buFont typeface="Arial"/>
              <a:buNone/>
            </a:pPr>
            <a:r>
              <a:rPr lang="en-US" sz="1300" b="1" i="0" u="none" strike="noStrike" cap="none">
                <a:solidFill>
                  <a:schemeClr val="lt1"/>
                </a:solidFill>
                <a:latin typeface="Arial"/>
                <a:ea typeface="Arial"/>
                <a:cs typeface="Arial"/>
                <a:sym typeface="Arial"/>
              </a:rPr>
              <a:t>Güvende hissetme ve başkalarına güvenmede güçlük </a:t>
            </a:r>
            <a:endParaRPr sz="1300" b="1" i="0" u="none" strike="noStrike" cap="none">
              <a:solidFill>
                <a:schemeClr val="lt1"/>
              </a:solidFill>
              <a:latin typeface="Arial"/>
              <a:ea typeface="Arial"/>
              <a:cs typeface="Arial"/>
              <a:sym typeface="Arial"/>
            </a:endParaRPr>
          </a:p>
        </p:txBody>
      </p:sp>
      <p:sp>
        <p:nvSpPr>
          <p:cNvPr id="396" name="Google Shape;396;g2080dddfa13_5_27"/>
          <p:cNvSpPr/>
          <p:nvPr/>
        </p:nvSpPr>
        <p:spPr>
          <a:xfrm>
            <a:off x="6286918" y="3178562"/>
            <a:ext cx="2687100" cy="88557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7" name="Google Shape;397;g2080dddfa13_5_27"/>
          <p:cNvSpPr txBox="1"/>
          <p:nvPr/>
        </p:nvSpPr>
        <p:spPr>
          <a:xfrm>
            <a:off x="6321754" y="3220844"/>
            <a:ext cx="2559000" cy="1005812"/>
          </a:xfrm>
          <a:prstGeom prst="rect">
            <a:avLst/>
          </a:prstGeom>
          <a:noFill/>
          <a:ln>
            <a:noFill/>
          </a:ln>
        </p:spPr>
        <p:txBody>
          <a:bodyPr spcFirstLastPara="1" wrap="square" lIns="91425" tIns="45700" rIns="91425" bIns="45700" anchor="t" anchorCtr="0">
            <a:spAutoFit/>
          </a:bodyPr>
          <a:lstStyle/>
          <a:p>
            <a:pPr marL="0" marR="0" lvl="0" indent="0" algn="l" rtl="0">
              <a:lnSpc>
                <a:spcPct val="107916"/>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Yetişkinlerle ve sınıf arkadaşlarıyla güvenli ilişkiler kurmada zorluk</a:t>
            </a:r>
            <a:endParaRPr sz="1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398" name="Google Shape;398;g2080dddfa13_5_27"/>
          <p:cNvSpPr/>
          <p:nvPr/>
        </p:nvSpPr>
        <p:spPr>
          <a:xfrm>
            <a:off x="6306482" y="4257793"/>
            <a:ext cx="2687100" cy="99023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9" name="Google Shape;399;g2080dddfa13_5_27"/>
          <p:cNvSpPr txBox="1"/>
          <p:nvPr/>
        </p:nvSpPr>
        <p:spPr>
          <a:xfrm>
            <a:off x="6300427" y="4342378"/>
            <a:ext cx="2559000" cy="892961"/>
          </a:xfrm>
          <a:prstGeom prst="rect">
            <a:avLst/>
          </a:prstGeom>
          <a:noFill/>
          <a:ln>
            <a:noFill/>
          </a:ln>
        </p:spPr>
        <p:txBody>
          <a:bodyPr spcFirstLastPara="1" wrap="square" lIns="91425" tIns="45700" rIns="91425" bIns="45700" anchor="t" anchorCtr="0">
            <a:spAutoFit/>
          </a:bodyPr>
          <a:lstStyle/>
          <a:p>
            <a:pPr marL="0" marR="0" lvl="0" indent="0" algn="l" rtl="0">
              <a:lnSpc>
                <a:spcPct val="107916"/>
              </a:lnSpc>
              <a:spcBef>
                <a:spcPts val="0"/>
              </a:spcBef>
              <a:spcAft>
                <a:spcPts val="800"/>
              </a:spcAft>
              <a:buNone/>
            </a:pPr>
            <a:r>
              <a:rPr lang="en-US" sz="1400" b="1" i="0" u="none" strike="noStrike" cap="none">
                <a:solidFill>
                  <a:schemeClr val="lt1"/>
                </a:solidFill>
                <a:latin typeface="Arial"/>
                <a:ea typeface="Arial"/>
                <a:cs typeface="Arial"/>
                <a:sym typeface="Arial"/>
              </a:rPr>
              <a:t>İlişki başlatmada ve sağlıklı ilişkiler geliştirmede zorluklar </a:t>
            </a:r>
            <a:endParaRPr sz="1400" b="1" i="0" u="none" strike="noStrike" cap="none">
              <a:solidFill>
                <a:schemeClr val="lt1"/>
              </a:solidFill>
              <a:latin typeface="Arial"/>
              <a:ea typeface="Arial"/>
              <a:cs typeface="Arial"/>
              <a:sym typeface="Arial"/>
            </a:endParaRPr>
          </a:p>
        </p:txBody>
      </p:sp>
      <p:sp>
        <p:nvSpPr>
          <p:cNvPr id="400" name="Google Shape;400;g2080dddfa13_5_27"/>
          <p:cNvSpPr/>
          <p:nvPr/>
        </p:nvSpPr>
        <p:spPr>
          <a:xfrm>
            <a:off x="3352827" y="5423774"/>
            <a:ext cx="2687100" cy="8940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1" name="Google Shape;401;g2080dddfa13_5_27"/>
          <p:cNvSpPr txBox="1"/>
          <p:nvPr/>
        </p:nvSpPr>
        <p:spPr>
          <a:xfrm>
            <a:off x="3348475" y="5527486"/>
            <a:ext cx="2534700" cy="790369"/>
          </a:xfrm>
          <a:prstGeom prst="rect">
            <a:avLst/>
          </a:prstGeom>
          <a:noFill/>
          <a:ln>
            <a:noFill/>
          </a:ln>
        </p:spPr>
        <p:txBody>
          <a:bodyPr spcFirstLastPara="1" wrap="square" lIns="91425" tIns="45700" rIns="91425" bIns="45700" anchor="t" anchorCtr="0">
            <a:spAutoFit/>
          </a:bodyPr>
          <a:lstStyle/>
          <a:p>
            <a:pPr marL="0" marR="0" lvl="0" indent="0" algn="l" rtl="0">
              <a:lnSpc>
                <a:spcPct val="107916"/>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Davranış düzenlemede sorun, saldırgan ve dürtüsel davranmada artma</a:t>
            </a:r>
            <a:endParaRPr sz="1400" b="1" i="0" u="none" strike="noStrike" cap="none">
              <a:solidFill>
                <a:schemeClr val="lt1"/>
              </a:solidFill>
              <a:latin typeface="Arial"/>
              <a:ea typeface="Arial"/>
              <a:cs typeface="Arial"/>
              <a:sym typeface="Arial"/>
            </a:endParaRPr>
          </a:p>
        </p:txBody>
      </p:sp>
      <p:sp>
        <p:nvSpPr>
          <p:cNvPr id="402" name="Google Shape;402;g2080dddfa13_5_27"/>
          <p:cNvSpPr txBox="1"/>
          <p:nvPr/>
        </p:nvSpPr>
        <p:spPr>
          <a:xfrm>
            <a:off x="237867" y="384496"/>
            <a:ext cx="8424000" cy="5922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2"/>
              </a:buClr>
              <a:buSzPts val="2800"/>
              <a:buFont typeface="Arial"/>
              <a:buNone/>
            </a:pPr>
            <a:r>
              <a:rPr lang="en-US" sz="2800" b="1" i="0" u="none" strike="noStrike" cap="none">
                <a:solidFill>
                  <a:schemeClr val="dk2"/>
                </a:solidFill>
                <a:latin typeface="Arial"/>
                <a:ea typeface="Arial"/>
                <a:cs typeface="Arial"/>
                <a:sym typeface="Arial"/>
              </a:rPr>
              <a:t>ÇOY’un Çocuklar Üzerine Olası Etkileri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080dddfa13_5_60"/>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21</a:t>
            </a:fld>
            <a:endParaRPr/>
          </a:p>
        </p:txBody>
      </p:sp>
      <p:sp>
        <p:nvSpPr>
          <p:cNvPr id="408" name="Google Shape;408;g2080dddfa13_5_60"/>
          <p:cNvSpPr txBox="1">
            <a:spLocks noGrp="1"/>
          </p:cNvSpPr>
          <p:nvPr>
            <p:ph type="title"/>
          </p:nvPr>
        </p:nvSpPr>
        <p:spPr>
          <a:xfrm>
            <a:off x="2476808" y="390456"/>
            <a:ext cx="5002200" cy="59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sz="2800"/>
              <a:t>Önemli Noktalar</a:t>
            </a:r>
            <a:endParaRPr sz="2800"/>
          </a:p>
        </p:txBody>
      </p:sp>
      <p:sp>
        <p:nvSpPr>
          <p:cNvPr id="409" name="Google Shape;409;g2080dddfa13_5_60"/>
          <p:cNvSpPr txBox="1">
            <a:spLocks noGrp="1"/>
          </p:cNvSpPr>
          <p:nvPr>
            <p:ph type="body" idx="1"/>
          </p:nvPr>
        </p:nvSpPr>
        <p:spPr>
          <a:xfrm>
            <a:off x="2476808" y="1104514"/>
            <a:ext cx="6045900" cy="3101700"/>
          </a:xfrm>
          <a:prstGeom prst="rect">
            <a:avLst/>
          </a:prstGeom>
          <a:noFill/>
          <a:ln>
            <a:noFill/>
          </a:ln>
        </p:spPr>
        <p:txBody>
          <a:bodyPr spcFirstLastPara="1" wrap="square" lIns="91425" tIns="45700" rIns="91425" bIns="45700" anchor="t" anchorCtr="0">
            <a:noAutofit/>
          </a:bodyPr>
          <a:lstStyle/>
          <a:p>
            <a:pPr marL="457200" lvl="0" indent="-349250" algn="l" rtl="0">
              <a:lnSpc>
                <a:spcPct val="107916"/>
              </a:lnSpc>
              <a:spcBef>
                <a:spcPts val="0"/>
              </a:spcBef>
              <a:spcAft>
                <a:spcPts val="0"/>
              </a:spcAft>
              <a:buClr>
                <a:schemeClr val="accent2"/>
              </a:buClr>
              <a:buSzPts val="1900"/>
              <a:buFont typeface="Arial"/>
              <a:buChar char="●"/>
            </a:pPr>
            <a:r>
              <a:rPr lang="tr-TR" sz="1900" b="0" dirty="0"/>
              <a:t>ÇOY veya travmaya maruz kalan çocuğun kesin bir suretle </a:t>
            </a:r>
            <a:r>
              <a:rPr lang="tr-TR" sz="1900" b="0" dirty="0" err="1"/>
              <a:t>travmatik</a:t>
            </a:r>
            <a:r>
              <a:rPr lang="tr-TR" sz="1900" b="0" dirty="0"/>
              <a:t> tepkiler vereceği veya ileriye yönelik olumsuz sonuçlara sahip olacağı söylenemez.</a:t>
            </a:r>
          </a:p>
          <a:p>
            <a:pPr marL="457200" lvl="0" indent="0" algn="l" rtl="0">
              <a:lnSpc>
                <a:spcPct val="107916"/>
              </a:lnSpc>
              <a:spcBef>
                <a:spcPts val="0"/>
              </a:spcBef>
              <a:spcAft>
                <a:spcPts val="0"/>
              </a:spcAft>
              <a:buSzPts val="2400"/>
              <a:buNone/>
            </a:pPr>
            <a:endParaRPr lang="tr-TR" sz="1900" dirty="0"/>
          </a:p>
          <a:p>
            <a:pPr marL="457200" lvl="0" indent="-349250" algn="l" rtl="0">
              <a:lnSpc>
                <a:spcPct val="107916"/>
              </a:lnSpc>
              <a:spcBef>
                <a:spcPts val="0"/>
              </a:spcBef>
              <a:spcAft>
                <a:spcPts val="0"/>
              </a:spcAft>
              <a:buClr>
                <a:schemeClr val="accent2"/>
              </a:buClr>
              <a:buSzPts val="1900"/>
              <a:buFont typeface="Arial"/>
              <a:buChar char="●"/>
            </a:pPr>
            <a:r>
              <a:rPr lang="tr-TR" sz="1900" b="0" dirty="0"/>
              <a:t>Çocuklara sunulan olumlu deneyimler ve olumlu ilişkiler çocuklarda travmanın yarattığı olumsuz etkileri azaltabilecek koruyucu etmenler olarak onlara yardımcı olabilir.</a:t>
            </a:r>
            <a:endParaRPr lang="tr-TR" sz="1900" dirty="0"/>
          </a:p>
          <a:p>
            <a:pPr marL="457200" lvl="0" indent="0" algn="l" rtl="0">
              <a:lnSpc>
                <a:spcPct val="100000"/>
              </a:lnSpc>
              <a:spcBef>
                <a:spcPts val="800"/>
              </a:spcBef>
              <a:spcAft>
                <a:spcPts val="0"/>
              </a:spcAft>
              <a:buSzPts val="2400"/>
              <a:buNone/>
            </a:pPr>
            <a:endParaRPr sz="1800" b="0" dirty="0"/>
          </a:p>
        </p:txBody>
      </p:sp>
      <p:sp>
        <p:nvSpPr>
          <p:cNvPr id="410" name="Google Shape;410;g2080dddfa13_5_60"/>
          <p:cNvSpPr txBox="1"/>
          <p:nvPr/>
        </p:nvSpPr>
        <p:spPr>
          <a:xfrm>
            <a:off x="3317108" y="6157858"/>
            <a:ext cx="4634700" cy="412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err="1">
                <a:solidFill>
                  <a:srgbClr val="000000"/>
                </a:solidFill>
                <a:latin typeface="Arial"/>
                <a:ea typeface="Arial"/>
                <a:cs typeface="Arial"/>
                <a:sym typeface="Arial"/>
              </a:rPr>
              <a:t>Kaynak</a:t>
            </a:r>
            <a:r>
              <a:rPr lang="en-US" sz="1000" b="0" i="0" u="none" strike="noStrike" cap="none" dirty="0">
                <a:solidFill>
                  <a:srgbClr val="000000"/>
                </a:solidFill>
                <a:latin typeface="Arial"/>
                <a:ea typeface="Arial"/>
                <a:cs typeface="Arial"/>
                <a:sym typeface="Arial"/>
              </a:rPr>
              <a:t>: CDC, 2019</a:t>
            </a:r>
            <a:endParaRPr sz="1000" b="0" i="0" u="none" strike="noStrike" cap="none" dirty="0">
              <a:solidFill>
                <a:srgbClr val="000000"/>
              </a:solidFill>
              <a:latin typeface="Arial"/>
              <a:ea typeface="Arial"/>
              <a:cs typeface="Arial"/>
              <a:sym typeface="Arial"/>
            </a:endParaRPr>
          </a:p>
        </p:txBody>
      </p:sp>
      <p:sp>
        <p:nvSpPr>
          <p:cNvPr id="411" name="Google Shape;411;g2080dddfa13_5_60"/>
          <p:cNvSpPr txBox="1"/>
          <p:nvPr/>
        </p:nvSpPr>
        <p:spPr>
          <a:xfrm rot="-5400000">
            <a:off x="-1709238" y="2771847"/>
            <a:ext cx="5789809" cy="1038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800"/>
              <a:buFont typeface="Arial"/>
              <a:buNone/>
            </a:pPr>
            <a:r>
              <a:rPr lang="en-US" sz="3000" b="0" i="0" u="none" strike="noStrike" cap="none">
                <a:solidFill>
                  <a:schemeClr val="lt1"/>
                </a:solidFill>
                <a:latin typeface="Arial"/>
                <a:ea typeface="Arial"/>
                <a:cs typeface="Arial"/>
                <a:sym typeface="Arial"/>
              </a:rPr>
              <a:t>ÇOY &amp; TRAVMAYI ANLAMAK</a:t>
            </a:r>
            <a:endParaRPr sz="30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080dddfa13_5_68"/>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22</a:t>
            </a:fld>
            <a:endParaRPr/>
          </a:p>
        </p:txBody>
      </p:sp>
      <p:sp>
        <p:nvSpPr>
          <p:cNvPr id="417" name="Google Shape;417;g2080dddfa13_5_68"/>
          <p:cNvSpPr txBox="1"/>
          <p:nvPr/>
        </p:nvSpPr>
        <p:spPr>
          <a:xfrm>
            <a:off x="418498" y="1362800"/>
            <a:ext cx="3727500" cy="1038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800"/>
              <a:buFont typeface="Arial"/>
              <a:buNone/>
            </a:pPr>
            <a:endParaRPr sz="2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endParaRPr sz="3400" b="0" i="0" u="none" strike="noStrike" cap="none">
              <a:solidFill>
                <a:schemeClr val="accent6"/>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3400" b="0" i="0" u="none" strike="noStrike" cap="none">
                <a:solidFill>
                  <a:srgbClr val="17AAB3"/>
                </a:solidFill>
                <a:latin typeface="Arial"/>
                <a:ea typeface="Arial"/>
                <a:cs typeface="Arial"/>
                <a:sym typeface="Arial"/>
              </a:rPr>
              <a:t>DÜŞÜNELİM...</a:t>
            </a:r>
            <a:endParaRPr sz="3400" b="0" i="0" u="none" strike="noStrike" cap="none">
              <a:solidFill>
                <a:srgbClr val="17AAB3"/>
              </a:solidFill>
              <a:latin typeface="Arial"/>
              <a:ea typeface="Arial"/>
              <a:cs typeface="Arial"/>
              <a:sym typeface="Arial"/>
            </a:endParaRPr>
          </a:p>
        </p:txBody>
      </p:sp>
      <p:sp>
        <p:nvSpPr>
          <p:cNvPr id="418" name="Google Shape;418;g2080dddfa13_5_68"/>
          <p:cNvSpPr/>
          <p:nvPr/>
        </p:nvSpPr>
        <p:spPr>
          <a:xfrm>
            <a:off x="418500" y="2764550"/>
            <a:ext cx="6370500" cy="30471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7916"/>
              </a:lnSpc>
              <a:spcBef>
                <a:spcPts val="0"/>
              </a:spcBef>
              <a:spcAft>
                <a:spcPts val="0"/>
              </a:spcAft>
              <a:buClr>
                <a:schemeClr val="accent2"/>
              </a:buClr>
              <a:buSzPts val="1800"/>
              <a:buFont typeface="Arial"/>
              <a:buChar char="-"/>
            </a:pPr>
            <a:r>
              <a:rPr lang="tr-TR" sz="1800" b="0" i="0" u="none" strike="noStrike" cap="none" dirty="0">
                <a:solidFill>
                  <a:schemeClr val="accent2"/>
                </a:solidFill>
                <a:latin typeface="Arial"/>
                <a:ea typeface="Arial"/>
                <a:cs typeface="Arial"/>
                <a:sym typeface="Arial"/>
              </a:rPr>
              <a:t>Travma ve ÇOY ile ilgili daha fazla </a:t>
            </a:r>
          </a:p>
          <a:p>
            <a:pPr marL="457200" marR="0" lvl="0" indent="0" algn="l" rtl="0">
              <a:lnSpc>
                <a:spcPct val="107916"/>
              </a:lnSpc>
              <a:spcBef>
                <a:spcPts val="0"/>
              </a:spcBef>
              <a:spcAft>
                <a:spcPts val="0"/>
              </a:spcAft>
              <a:buClr>
                <a:srgbClr val="000000"/>
              </a:buClr>
              <a:buSzPts val="1800"/>
              <a:buFont typeface="Arial"/>
              <a:buNone/>
            </a:pPr>
            <a:r>
              <a:rPr lang="tr-TR" sz="1800" b="0" i="0" u="none" strike="noStrike" cap="none" dirty="0">
                <a:solidFill>
                  <a:schemeClr val="accent2"/>
                </a:solidFill>
                <a:latin typeface="Arial"/>
                <a:ea typeface="Arial"/>
                <a:cs typeface="Arial"/>
                <a:sym typeface="Arial"/>
              </a:rPr>
              <a:t>bilgi sahibi olduktan sonra edindiğiniz izlenim nedir ?</a:t>
            </a:r>
          </a:p>
          <a:p>
            <a:pPr marL="457200" marR="0" lvl="0" indent="0" algn="l" rtl="0">
              <a:lnSpc>
                <a:spcPct val="107916"/>
              </a:lnSpc>
              <a:spcBef>
                <a:spcPts val="0"/>
              </a:spcBef>
              <a:spcAft>
                <a:spcPts val="0"/>
              </a:spcAft>
              <a:buClr>
                <a:srgbClr val="000000"/>
              </a:buClr>
              <a:buSzPts val="1800"/>
              <a:buFont typeface="Arial"/>
              <a:buNone/>
            </a:pPr>
            <a:endParaRPr lang="tr-TR" sz="1800" b="0" i="0" u="none" strike="noStrike" cap="none" dirty="0">
              <a:solidFill>
                <a:schemeClr val="accent2"/>
              </a:solidFill>
              <a:latin typeface="Arial"/>
              <a:ea typeface="Arial"/>
              <a:cs typeface="Arial"/>
              <a:sym typeface="Arial"/>
            </a:endParaRPr>
          </a:p>
          <a:p>
            <a:pPr marL="457200" marR="0" lvl="0" indent="-342900" algn="l" rtl="0">
              <a:lnSpc>
                <a:spcPct val="107916"/>
              </a:lnSpc>
              <a:spcBef>
                <a:spcPts val="0"/>
              </a:spcBef>
              <a:spcAft>
                <a:spcPts val="0"/>
              </a:spcAft>
              <a:buClr>
                <a:schemeClr val="accent2"/>
              </a:buClr>
              <a:buSzPts val="1800"/>
              <a:buFont typeface="Arial"/>
              <a:buChar char="-"/>
            </a:pPr>
            <a:r>
              <a:rPr lang="tr-TR" sz="1800" b="0" i="0" u="none" strike="noStrike" cap="none" dirty="0">
                <a:solidFill>
                  <a:schemeClr val="accent2"/>
                </a:solidFill>
                <a:latin typeface="Arial"/>
                <a:ea typeface="Arial"/>
                <a:cs typeface="Arial"/>
                <a:sym typeface="Arial"/>
              </a:rPr>
              <a:t>Bir öğrencinin </a:t>
            </a:r>
            <a:r>
              <a:rPr lang="tr-TR" sz="1800" b="0" i="0" u="none" strike="noStrike" cap="none" dirty="0" err="1">
                <a:solidFill>
                  <a:schemeClr val="accent2"/>
                </a:solidFill>
                <a:latin typeface="Arial"/>
                <a:ea typeface="Arial"/>
                <a:cs typeface="Arial"/>
                <a:sym typeface="Arial"/>
              </a:rPr>
              <a:t>travmatik</a:t>
            </a:r>
            <a:r>
              <a:rPr lang="tr-TR" sz="1800" b="0" i="0" u="none" strike="noStrike" cap="none" dirty="0">
                <a:solidFill>
                  <a:schemeClr val="accent2"/>
                </a:solidFill>
                <a:latin typeface="Arial"/>
                <a:ea typeface="Arial"/>
                <a:cs typeface="Arial"/>
                <a:sym typeface="Arial"/>
              </a:rPr>
              <a:t> bir olay yaşadığından şüpheleniyorsanız, öğrencinizin ek desteğe ihtiyacı olup olmadığına karar vermek için hangi yollarla daha fazla bilgi edinebilirsiniz?</a:t>
            </a:r>
          </a:p>
          <a:p>
            <a:pPr marL="457200" marR="0" lvl="0" indent="0" algn="l" rtl="0">
              <a:lnSpc>
                <a:spcPct val="107916"/>
              </a:lnSpc>
              <a:spcBef>
                <a:spcPts val="0"/>
              </a:spcBef>
              <a:spcAft>
                <a:spcPts val="0"/>
              </a:spcAft>
              <a:buClr>
                <a:srgbClr val="000000"/>
              </a:buClr>
              <a:buSzPts val="1800"/>
              <a:buFont typeface="Arial"/>
              <a:buNone/>
            </a:pPr>
            <a:endParaRPr lang="tr-TR" sz="1800" b="0" i="0" u="none" strike="noStrike" cap="none" dirty="0">
              <a:solidFill>
                <a:schemeClr val="accent2"/>
              </a:solidFill>
              <a:latin typeface="Arial"/>
              <a:ea typeface="Arial"/>
              <a:cs typeface="Arial"/>
              <a:sym typeface="Arial"/>
            </a:endParaRPr>
          </a:p>
          <a:p>
            <a:pPr marL="457200" marR="0" lvl="0" indent="-342900" algn="l" rtl="0">
              <a:lnSpc>
                <a:spcPct val="107916"/>
              </a:lnSpc>
              <a:spcBef>
                <a:spcPts val="0"/>
              </a:spcBef>
              <a:spcAft>
                <a:spcPts val="0"/>
              </a:spcAft>
              <a:buClr>
                <a:schemeClr val="accent2"/>
              </a:buClr>
              <a:buSzPts val="1800"/>
              <a:buFont typeface="Arial"/>
              <a:buChar char="-"/>
            </a:pPr>
            <a:r>
              <a:rPr lang="tr-TR" sz="1800" b="0" i="0" u="none" strike="noStrike" cap="none" dirty="0">
                <a:solidFill>
                  <a:schemeClr val="accent2"/>
                </a:solidFill>
                <a:latin typeface="Arial"/>
                <a:ea typeface="Arial"/>
                <a:cs typeface="Arial"/>
                <a:sym typeface="Arial"/>
              </a:rPr>
              <a:t>Bu konuda okulunuzda, bölgenizde veya çevrenizde yardım için kime ulaşabilirsiniz?</a:t>
            </a: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dirty="0">
              <a:solidFill>
                <a:schemeClr val="accent3"/>
              </a:solidFill>
              <a:latin typeface="Arial"/>
              <a:ea typeface="Arial"/>
              <a:cs typeface="Arial"/>
              <a:sym typeface="Arial"/>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dirty="0">
              <a:solidFill>
                <a:schemeClr val="accent3"/>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080dddfa13_5_74"/>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23</a:t>
            </a:fld>
            <a:endParaRPr/>
          </a:p>
        </p:txBody>
      </p:sp>
      <p:sp>
        <p:nvSpPr>
          <p:cNvPr id="424" name="Google Shape;424;g2080dddfa13_5_74"/>
          <p:cNvSpPr txBox="1">
            <a:spLocks noGrp="1"/>
          </p:cNvSpPr>
          <p:nvPr>
            <p:ph type="body" idx="1"/>
          </p:nvPr>
        </p:nvSpPr>
        <p:spPr>
          <a:xfrm>
            <a:off x="3732521" y="988605"/>
            <a:ext cx="5002200" cy="4172100"/>
          </a:xfrm>
          <a:prstGeom prst="rect">
            <a:avLst/>
          </a:prstGeom>
          <a:noFill/>
          <a:ln>
            <a:noFill/>
          </a:ln>
        </p:spPr>
        <p:txBody>
          <a:bodyPr spcFirstLastPara="1" wrap="square" lIns="91425" tIns="45700" rIns="91425" bIns="45700" anchor="t" anchorCtr="0">
            <a:noAutofit/>
          </a:bodyPr>
          <a:lstStyle/>
          <a:p>
            <a:pPr marL="95250" lvl="0" indent="0" algn="l" rtl="0">
              <a:lnSpc>
                <a:spcPct val="115000"/>
              </a:lnSpc>
              <a:spcBef>
                <a:spcPts val="1200"/>
              </a:spcBef>
              <a:spcAft>
                <a:spcPts val="0"/>
              </a:spcAft>
              <a:buSzPts val="2100"/>
              <a:buNone/>
            </a:pPr>
            <a:br>
              <a:rPr lang="en-US" sz="2100" b="0">
                <a:solidFill>
                  <a:schemeClr val="accent3"/>
                </a:solidFill>
              </a:rPr>
            </a:br>
            <a:endParaRPr sz="2100" b="0">
              <a:solidFill>
                <a:schemeClr val="accent3"/>
              </a:solidFill>
            </a:endParaRPr>
          </a:p>
        </p:txBody>
      </p:sp>
      <p:sp>
        <p:nvSpPr>
          <p:cNvPr id="425" name="Google Shape;425;g2080dddfa13_5_74"/>
          <p:cNvSpPr txBox="1">
            <a:spLocks noGrp="1"/>
          </p:cNvSpPr>
          <p:nvPr>
            <p:ph type="title"/>
          </p:nvPr>
        </p:nvSpPr>
        <p:spPr>
          <a:xfrm>
            <a:off x="2617800" y="396393"/>
            <a:ext cx="5002200" cy="59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sz="2800"/>
              <a:t>Çıkarımlar</a:t>
            </a:r>
            <a:endParaRPr sz="2800">
              <a:solidFill>
                <a:schemeClr val="dk2"/>
              </a:solidFill>
            </a:endParaRPr>
          </a:p>
        </p:txBody>
      </p:sp>
      <p:sp>
        <p:nvSpPr>
          <p:cNvPr id="426" name="Google Shape;426;g2080dddfa13_5_74"/>
          <p:cNvSpPr txBox="1"/>
          <p:nvPr/>
        </p:nvSpPr>
        <p:spPr>
          <a:xfrm>
            <a:off x="2452975" y="988600"/>
            <a:ext cx="6233700" cy="5067600"/>
          </a:xfrm>
          <a:prstGeom prst="rect">
            <a:avLst/>
          </a:prstGeom>
          <a:noFill/>
          <a:ln>
            <a:noFill/>
          </a:ln>
        </p:spPr>
        <p:txBody>
          <a:bodyPr spcFirstLastPara="1" wrap="square" lIns="91425" tIns="45700" rIns="91425" bIns="45700" anchor="t" anchorCtr="0">
            <a:noAutofit/>
          </a:bodyPr>
          <a:lstStyle/>
          <a:p>
            <a:pPr marL="457200" marR="0" lvl="0" indent="0" algn="l" rtl="0">
              <a:lnSpc>
                <a:spcPct val="107916"/>
              </a:lnSpc>
              <a:spcBef>
                <a:spcPts val="0"/>
              </a:spcBef>
              <a:spcAft>
                <a:spcPts val="0"/>
              </a:spcAft>
              <a:buNone/>
            </a:pPr>
            <a:endParaRPr sz="1900" dirty="0">
              <a:solidFill>
                <a:schemeClr val="accent2"/>
              </a:solidFill>
            </a:endParaRPr>
          </a:p>
          <a:p>
            <a:pPr marL="457200" marR="0" lvl="0" indent="0" algn="l" rtl="0">
              <a:lnSpc>
                <a:spcPct val="107916"/>
              </a:lnSpc>
              <a:spcBef>
                <a:spcPts val="0"/>
              </a:spcBef>
              <a:spcAft>
                <a:spcPts val="0"/>
              </a:spcAft>
              <a:buNone/>
            </a:pPr>
            <a:endParaRPr sz="1900" dirty="0">
              <a:solidFill>
                <a:schemeClr val="accent2"/>
              </a:solidFill>
            </a:endParaRPr>
          </a:p>
          <a:p>
            <a:pPr marL="457200" marR="0" lvl="0" indent="-349250" algn="l" rtl="0">
              <a:lnSpc>
                <a:spcPct val="107916"/>
              </a:lnSpc>
              <a:spcBef>
                <a:spcPts val="0"/>
              </a:spcBef>
              <a:spcAft>
                <a:spcPts val="0"/>
              </a:spcAft>
              <a:buClr>
                <a:schemeClr val="accent2"/>
              </a:buClr>
              <a:buSzPts val="1900"/>
              <a:buFont typeface="Arial"/>
              <a:buChar char="•"/>
            </a:pPr>
            <a:r>
              <a:rPr lang="tr-TR" sz="1900" b="0" i="0" u="none" strike="noStrike" cap="none" dirty="0">
                <a:solidFill>
                  <a:schemeClr val="accent2"/>
                </a:solidFill>
                <a:latin typeface="Arial"/>
                <a:ea typeface="Arial"/>
                <a:cs typeface="Arial"/>
                <a:sym typeface="Arial"/>
              </a:rPr>
              <a:t>Maalesef ki çocuklar tek veya çoklu ÇOY ve travmalara maruz kalıyorlar.</a:t>
            </a:r>
          </a:p>
          <a:p>
            <a:pPr marL="457200" marR="0" lvl="0" indent="0" algn="l" rtl="0">
              <a:lnSpc>
                <a:spcPct val="107916"/>
              </a:lnSpc>
              <a:spcBef>
                <a:spcPts val="0"/>
              </a:spcBef>
              <a:spcAft>
                <a:spcPts val="0"/>
              </a:spcAft>
              <a:buClr>
                <a:srgbClr val="000000"/>
              </a:buClr>
              <a:buSzPts val="1900"/>
              <a:buFont typeface="Arial"/>
              <a:buNone/>
            </a:pPr>
            <a:endParaRPr lang="tr-TR" sz="1900" b="0" i="0" u="none" strike="noStrike" cap="none" dirty="0">
              <a:solidFill>
                <a:schemeClr val="accent2"/>
              </a:solidFill>
              <a:latin typeface="Arial"/>
              <a:ea typeface="Arial"/>
              <a:cs typeface="Arial"/>
              <a:sym typeface="Arial"/>
            </a:endParaRPr>
          </a:p>
          <a:p>
            <a:pPr marL="457200" marR="0" lvl="0" indent="-349250" algn="l" rtl="0">
              <a:lnSpc>
                <a:spcPct val="107916"/>
              </a:lnSpc>
              <a:spcBef>
                <a:spcPts val="0"/>
              </a:spcBef>
              <a:spcAft>
                <a:spcPts val="0"/>
              </a:spcAft>
              <a:buClr>
                <a:schemeClr val="accent2"/>
              </a:buClr>
              <a:buSzPts val="1900"/>
              <a:buFont typeface="Arial"/>
              <a:buChar char="•"/>
            </a:pPr>
            <a:r>
              <a:rPr lang="tr-TR" sz="1900" b="0" i="0" u="none" strike="noStrike" cap="none" dirty="0">
                <a:solidFill>
                  <a:schemeClr val="accent2"/>
                </a:solidFill>
                <a:latin typeface="Arial"/>
                <a:ea typeface="Arial"/>
                <a:cs typeface="Arial"/>
                <a:sym typeface="Arial"/>
              </a:rPr>
              <a:t>Olumlu ilişkiler ve deneyimler, ÇOY ve travmanın yarattığı etkilere karşı bir tampon görevi görebilmekte. </a:t>
            </a:r>
          </a:p>
          <a:p>
            <a:pPr marL="457200" marR="0" lvl="0" indent="0" algn="l" rtl="0">
              <a:lnSpc>
                <a:spcPct val="107916"/>
              </a:lnSpc>
              <a:spcBef>
                <a:spcPts val="0"/>
              </a:spcBef>
              <a:spcAft>
                <a:spcPts val="0"/>
              </a:spcAft>
              <a:buClr>
                <a:srgbClr val="000000"/>
              </a:buClr>
              <a:buSzPts val="1900"/>
              <a:buFont typeface="Arial"/>
              <a:buNone/>
            </a:pPr>
            <a:endParaRPr lang="tr-TR" sz="1900" b="0" i="0" u="none" strike="noStrike" cap="none" dirty="0">
              <a:solidFill>
                <a:schemeClr val="accent2"/>
              </a:solidFill>
              <a:latin typeface="Arial"/>
              <a:ea typeface="Arial"/>
              <a:cs typeface="Arial"/>
              <a:sym typeface="Arial"/>
            </a:endParaRPr>
          </a:p>
          <a:p>
            <a:pPr marL="457200" marR="0" lvl="0" indent="-361950" algn="l" rtl="0">
              <a:lnSpc>
                <a:spcPct val="107916"/>
              </a:lnSpc>
              <a:spcBef>
                <a:spcPts val="0"/>
              </a:spcBef>
              <a:spcAft>
                <a:spcPts val="0"/>
              </a:spcAft>
              <a:buClr>
                <a:schemeClr val="accent2"/>
              </a:buClr>
              <a:buSzPts val="2100"/>
              <a:buFont typeface="Arial"/>
              <a:buChar char="•"/>
            </a:pPr>
            <a:r>
              <a:rPr lang="tr-TR" sz="1900" b="0" i="0" u="none" strike="noStrike" cap="none" dirty="0">
                <a:solidFill>
                  <a:schemeClr val="accent2"/>
                </a:solidFill>
                <a:latin typeface="Arial"/>
                <a:ea typeface="Arial"/>
                <a:cs typeface="Arial"/>
                <a:sym typeface="Arial"/>
              </a:rPr>
              <a:t>Hangi öğrencilerin olumsuzluklardan ne şekilde etkilendiğini her zaman bilemediğimiz için, eğitimde travma temelli yaklaşımlara dayalı uygulamalara yer vermek etkili olabilir.</a:t>
            </a:r>
            <a:endParaRPr lang="tr-TR" sz="2100" b="0" i="0" u="none" strike="noStrike" cap="none" dirty="0">
              <a:solidFill>
                <a:schemeClr val="accent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3000"/>
              <a:buFont typeface="Arial"/>
              <a:buNone/>
            </a:pPr>
            <a:br>
              <a:rPr lang="en-US" sz="3000" b="0" i="0" u="none" strike="noStrike" cap="none" dirty="0">
                <a:solidFill>
                  <a:schemeClr val="accent3"/>
                </a:solidFill>
                <a:latin typeface="Arial"/>
                <a:ea typeface="Arial"/>
                <a:cs typeface="Arial"/>
                <a:sym typeface="Arial"/>
              </a:rPr>
            </a:br>
            <a:endParaRPr sz="3000" b="0" i="0" u="none" strike="noStrike" cap="none" dirty="0">
              <a:solidFill>
                <a:schemeClr val="accent3"/>
              </a:solidFill>
              <a:latin typeface="Arial"/>
              <a:ea typeface="Arial"/>
              <a:cs typeface="Arial"/>
              <a:sym typeface="Arial"/>
            </a:endParaRPr>
          </a:p>
        </p:txBody>
      </p:sp>
      <p:sp>
        <p:nvSpPr>
          <p:cNvPr id="427" name="Google Shape;427;g2080dddfa13_5_74"/>
          <p:cNvSpPr txBox="1"/>
          <p:nvPr/>
        </p:nvSpPr>
        <p:spPr>
          <a:xfrm rot="-5400000">
            <a:off x="-1709238" y="2771847"/>
            <a:ext cx="5789809" cy="1038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800"/>
              <a:buFont typeface="Arial"/>
              <a:buNone/>
            </a:pPr>
            <a:r>
              <a:rPr lang="en-US" sz="3000" b="0" i="0" u="none" strike="noStrike" cap="none">
                <a:solidFill>
                  <a:schemeClr val="lt1"/>
                </a:solidFill>
                <a:latin typeface="Arial"/>
                <a:ea typeface="Arial"/>
                <a:cs typeface="Arial"/>
                <a:sym typeface="Arial"/>
              </a:rPr>
              <a:t>ÇOY &amp; TRAVMAYI ANLAMAK</a:t>
            </a:r>
            <a:endParaRPr sz="30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6B9419-17D8-F54E-BD79-2C9E83B3F848}"/>
              </a:ext>
            </a:extLst>
          </p:cNvPr>
          <p:cNvSpPr>
            <a:spLocks noGrp="1"/>
          </p:cNvSpPr>
          <p:nvPr>
            <p:ph type="body" idx="1"/>
          </p:nvPr>
        </p:nvSpPr>
        <p:spPr>
          <a:xfrm>
            <a:off x="3223991" y="1052205"/>
            <a:ext cx="5542321" cy="1300596"/>
          </a:xfrm>
        </p:spPr>
        <p:txBody>
          <a:bodyPr/>
          <a:lstStyle/>
          <a:p>
            <a:pPr marL="0" lvl="0" indent="0">
              <a:spcBef>
                <a:spcPts val="0"/>
              </a:spcBef>
              <a:buNone/>
            </a:pPr>
            <a:r>
              <a:rPr lang="tr-TR" dirty="0">
                <a:solidFill>
                  <a:schemeClr val="dk2"/>
                </a:solidFill>
              </a:rPr>
              <a:t>GÜNDEM</a:t>
            </a:r>
            <a:endParaRPr lang="tr-TR" dirty="0"/>
          </a:p>
          <a:p>
            <a:pPr marL="0" lvl="0" indent="0">
              <a:spcBef>
                <a:spcPts val="0"/>
              </a:spcBef>
              <a:buClr>
                <a:srgbClr val="17AAB3"/>
              </a:buClr>
              <a:buNone/>
            </a:pPr>
            <a:endParaRPr lang="tr-TR" dirty="0">
              <a:solidFill>
                <a:srgbClr val="17AAB3"/>
              </a:solidFill>
            </a:endParaRPr>
          </a:p>
          <a:p>
            <a:pPr lvl="0" indent="-457200">
              <a:spcBef>
                <a:spcPts val="0"/>
              </a:spcBef>
              <a:buClr>
                <a:srgbClr val="17AAB3"/>
              </a:buClr>
            </a:pPr>
            <a:r>
              <a:rPr lang="tr-TR" dirty="0">
                <a:solidFill>
                  <a:srgbClr val="17AAB3"/>
                </a:solidFill>
              </a:rPr>
              <a:t>İyimser bir Hikaye</a:t>
            </a:r>
            <a:endParaRPr lang="tr-TR" dirty="0"/>
          </a:p>
          <a:p>
            <a:pPr marL="762000" lvl="0" indent="-457200">
              <a:spcBef>
                <a:spcPts val="0"/>
              </a:spcBef>
              <a:buClr>
                <a:srgbClr val="17AAB3"/>
              </a:buClr>
              <a:buFont typeface="+mj-lt"/>
              <a:buAutoNum type="arabicPeriod"/>
            </a:pPr>
            <a:endParaRPr lang="tr-TR" dirty="0">
              <a:solidFill>
                <a:srgbClr val="17AAB3"/>
              </a:solidFill>
            </a:endParaRPr>
          </a:p>
          <a:p>
            <a:pPr lvl="0" indent="-457200">
              <a:spcBef>
                <a:spcPts val="0"/>
              </a:spcBef>
              <a:buClr>
                <a:srgbClr val="17AAB3"/>
              </a:buClr>
            </a:pPr>
            <a:r>
              <a:rPr lang="tr-TR" dirty="0">
                <a:solidFill>
                  <a:srgbClr val="17AAB3"/>
                </a:solidFill>
              </a:rPr>
              <a:t>ÇOY ve Travmaları Anlama</a:t>
            </a:r>
          </a:p>
          <a:p>
            <a:pPr marL="762000" lvl="0" indent="-457200">
              <a:buFont typeface="+mj-lt"/>
              <a:buAutoNum type="arabicPeriod"/>
            </a:pPr>
            <a:endParaRPr lang="tr-TR" dirty="0"/>
          </a:p>
          <a:p>
            <a:pPr lvl="0" indent="-457200">
              <a:buClr>
                <a:schemeClr val="dk2"/>
              </a:buClr>
            </a:pPr>
            <a:r>
              <a:rPr lang="tr-TR" dirty="0">
                <a:solidFill>
                  <a:schemeClr val="dk2"/>
                </a:solidFill>
              </a:rPr>
              <a:t>Travma temelli </a:t>
            </a:r>
            <a:r>
              <a:rPr lang="tr-TR" dirty="0" err="1">
                <a:solidFill>
                  <a:schemeClr val="dk2"/>
                </a:solidFill>
              </a:rPr>
              <a:t>SDÖ’yü</a:t>
            </a:r>
            <a:r>
              <a:rPr lang="tr-TR" dirty="0">
                <a:solidFill>
                  <a:schemeClr val="dk2"/>
                </a:solidFill>
              </a:rPr>
              <a:t> teşvik etmek</a:t>
            </a:r>
            <a:endParaRPr lang="tr-TR" dirty="0"/>
          </a:p>
          <a:p>
            <a:pPr marL="762000" lvl="0" indent="-457200">
              <a:buClr>
                <a:schemeClr val="dk2"/>
              </a:buClr>
              <a:buFont typeface="+mj-lt"/>
              <a:buAutoNum type="arabicPeriod"/>
            </a:pPr>
            <a:endParaRPr lang="tr-TR" dirty="0"/>
          </a:p>
          <a:p>
            <a:pPr lvl="0" indent="-457200">
              <a:buClr>
                <a:srgbClr val="17AAB3"/>
              </a:buClr>
            </a:pPr>
            <a:r>
              <a:rPr lang="tr-TR" dirty="0">
                <a:solidFill>
                  <a:srgbClr val="17AAB3"/>
                </a:solidFill>
              </a:rPr>
              <a:t>Eğitimci Öz-bakımı</a:t>
            </a:r>
          </a:p>
          <a:p>
            <a:pPr marL="914400" lvl="0" indent="-457200">
              <a:buClr>
                <a:srgbClr val="17AAB3"/>
              </a:buClr>
              <a:buFont typeface="+mj-lt"/>
              <a:buAutoNum type="arabicPeriod"/>
            </a:pPr>
            <a:endParaRPr lang="tr-TR" dirty="0">
              <a:solidFill>
                <a:srgbClr val="17AAB3"/>
              </a:solidFill>
            </a:endParaRPr>
          </a:p>
          <a:p>
            <a:pPr lvl="0" indent="-457200">
              <a:buClr>
                <a:srgbClr val="17AAB3"/>
              </a:buClr>
            </a:pPr>
            <a:r>
              <a:rPr lang="tr-TR" dirty="0">
                <a:solidFill>
                  <a:srgbClr val="17AAB3"/>
                </a:solidFill>
              </a:rPr>
              <a:t>Kapanış için Düşünceler</a:t>
            </a:r>
          </a:p>
          <a:p>
            <a:endParaRPr lang="tr-TR" dirty="0"/>
          </a:p>
        </p:txBody>
      </p:sp>
    </p:spTree>
    <p:extLst>
      <p:ext uri="{BB962C8B-B14F-4D97-AF65-F5344CB8AC3E}">
        <p14:creationId xmlns:p14="http://schemas.microsoft.com/office/powerpoint/2010/main" val="329907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080dddfa13_5_82"/>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25</a:t>
            </a:fld>
            <a:endParaRPr/>
          </a:p>
        </p:txBody>
      </p:sp>
      <p:sp>
        <p:nvSpPr>
          <p:cNvPr id="440" name="Google Shape;440;g2080dddfa13_5_82"/>
          <p:cNvSpPr txBox="1">
            <a:spLocks noGrp="1"/>
          </p:cNvSpPr>
          <p:nvPr>
            <p:ph type="title"/>
          </p:nvPr>
        </p:nvSpPr>
        <p:spPr>
          <a:xfrm>
            <a:off x="630936" y="1516686"/>
            <a:ext cx="7912500" cy="38406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0"/>
              </a:spcBef>
              <a:spcAft>
                <a:spcPts val="800"/>
              </a:spcAft>
              <a:buClr>
                <a:schemeClr val="accent2"/>
              </a:buClr>
              <a:buSzPts val="1100"/>
              <a:buFont typeface="Arial"/>
              <a:buNone/>
            </a:pPr>
            <a:r>
              <a:rPr lang="tr-TR" sz="2000" b="0" dirty="0"/>
              <a:t>Her an önemlidir. Bir çocukla kurulan her etkileşimin o çocukta yarattığı bir etki vardır. </a:t>
            </a:r>
            <a:r>
              <a:rPr lang="tr-TR" sz="2000" b="0" dirty="0" err="1"/>
              <a:t>ÇOY’un</a:t>
            </a:r>
            <a:r>
              <a:rPr lang="tr-TR" sz="2000" b="0" dirty="0"/>
              <a:t> oluşmasında sosyal ve kültürel etmenleri ve müdahale ve önleme yöntemlerini çalışmaya devam etsek de, beklenmedik durumlarla karşı karşıyayız. Bu nedenle, olumlu olanı </a:t>
            </a:r>
            <a:r>
              <a:rPr lang="tr-TR" sz="2000" b="0" dirty="0" err="1"/>
              <a:t>proaktif</a:t>
            </a:r>
            <a:r>
              <a:rPr lang="tr-TR" sz="2000" b="0" dirty="0"/>
              <a:t> bir şekilde teşvik etmeye odaklanmalıyız. Özellikle, "her kapıyı zorlamak" yaklaşımını benimsemeye ihtiyaç var. Böylece bir çocuk nereye giderse gitsin (okula, hastaneye...) çocuğu gören, ihtiyaçlarına karşılık veren ve tüm çocukların bakım ve rehberlik ihtiyaçlarını karşılayan sıcak bir yetişkinle karşılaşacaktır.</a:t>
            </a:r>
            <a:endParaRPr lang="tr-TR" sz="2800" dirty="0"/>
          </a:p>
        </p:txBody>
      </p:sp>
      <p:sp>
        <p:nvSpPr>
          <p:cNvPr id="441" name="Google Shape;441;g2080dddfa13_5_82"/>
          <p:cNvSpPr txBox="1">
            <a:spLocks noGrp="1"/>
          </p:cNvSpPr>
          <p:nvPr>
            <p:ph type="body" idx="1"/>
          </p:nvPr>
        </p:nvSpPr>
        <p:spPr>
          <a:xfrm>
            <a:off x="3924967" y="5010636"/>
            <a:ext cx="3497700" cy="6933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600"/>
              <a:buNone/>
            </a:pPr>
            <a:r>
              <a:rPr lang="en-US" sz="1200">
                <a:solidFill>
                  <a:schemeClr val="lt1"/>
                </a:solidFill>
              </a:rPr>
              <a:t>Christina Bethell</a:t>
            </a:r>
            <a:endParaRPr sz="1200">
              <a:solidFill>
                <a:schemeClr val="lt1"/>
              </a:solidFill>
            </a:endParaRPr>
          </a:p>
          <a:p>
            <a:pPr marL="0" lvl="0" indent="0" algn="r" rtl="0">
              <a:lnSpc>
                <a:spcPct val="100000"/>
              </a:lnSpc>
              <a:spcBef>
                <a:spcPts val="0"/>
              </a:spcBef>
              <a:spcAft>
                <a:spcPts val="0"/>
              </a:spcAft>
              <a:buClr>
                <a:schemeClr val="lt1"/>
              </a:buClr>
              <a:buSzPts val="1600"/>
              <a:buNone/>
            </a:pPr>
            <a:r>
              <a:rPr lang="en-US" sz="1200"/>
              <a:t>Olumlu Çocukluk Çağı Yaşantıları Araştırmacısı</a:t>
            </a:r>
            <a:endParaRPr sz="1200">
              <a:solidFill>
                <a:schemeClr val="lt1"/>
              </a:solidFill>
            </a:endParaRPr>
          </a:p>
        </p:txBody>
      </p:sp>
      <p:sp>
        <p:nvSpPr>
          <p:cNvPr id="442" name="Google Shape;442;g2080dddfa13_5_82"/>
          <p:cNvSpPr txBox="1"/>
          <p:nvPr/>
        </p:nvSpPr>
        <p:spPr>
          <a:xfrm>
            <a:off x="304800" y="316358"/>
            <a:ext cx="1120800" cy="24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en-US" sz="15000" b="1" i="0" u="none" strike="noStrike" cap="none">
                <a:solidFill>
                  <a:schemeClr val="lt1"/>
                </a:solidFill>
                <a:latin typeface="Arial Hebrew"/>
                <a:ea typeface="Arial Hebrew"/>
                <a:cs typeface="Arial Hebrew"/>
                <a:sym typeface="Arial Hebrew"/>
              </a:rPr>
              <a:t>“</a:t>
            </a:r>
            <a:endParaRPr sz="1400" b="0" i="0" u="none" strike="noStrike" cap="none">
              <a:solidFill>
                <a:srgbClr val="000000"/>
              </a:solidFill>
              <a:latin typeface="Arial"/>
              <a:ea typeface="Arial"/>
              <a:cs typeface="Arial"/>
              <a:sym typeface="Arial"/>
            </a:endParaRPr>
          </a:p>
        </p:txBody>
      </p:sp>
      <p:sp>
        <p:nvSpPr>
          <p:cNvPr id="443" name="Google Shape;443;g2080dddfa13_5_82"/>
          <p:cNvSpPr txBox="1"/>
          <p:nvPr/>
        </p:nvSpPr>
        <p:spPr>
          <a:xfrm>
            <a:off x="7711631" y="4457343"/>
            <a:ext cx="1120800" cy="24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en-US" sz="15000" b="1" i="0" u="none" strike="noStrike" cap="none">
                <a:solidFill>
                  <a:schemeClr val="lt1"/>
                </a:solidFill>
                <a:latin typeface="Arial Hebrew"/>
                <a:ea typeface="Arial Hebrew"/>
                <a:cs typeface="Arial Hebrew"/>
                <a:sym typeface="Arial Hebrew"/>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2"/>
          <p:cNvSpPr txBox="1">
            <a:spLocks noGrp="1"/>
          </p:cNvSpPr>
          <p:nvPr>
            <p:ph type="title"/>
          </p:nvPr>
        </p:nvSpPr>
        <p:spPr>
          <a:xfrm>
            <a:off x="457195" y="518478"/>
            <a:ext cx="8229600" cy="114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sz="2800"/>
              <a:t>CDC’</a:t>
            </a:r>
            <a:r>
              <a:rPr lang="en-US"/>
              <a:t>nin Travma Temelli Yaklaşım için Gösterdiği 6 Yol Gösterici İlke</a:t>
            </a:r>
            <a:endParaRPr sz="2800"/>
          </a:p>
        </p:txBody>
      </p:sp>
      <p:sp>
        <p:nvSpPr>
          <p:cNvPr id="449" name="Google Shape;449;p32"/>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26</a:t>
            </a:fld>
            <a:endParaRPr/>
          </a:p>
        </p:txBody>
      </p:sp>
      <p:sp>
        <p:nvSpPr>
          <p:cNvPr id="451" name="Google Shape;451;p32"/>
          <p:cNvSpPr txBox="1"/>
          <p:nvPr/>
        </p:nvSpPr>
        <p:spPr>
          <a:xfrm>
            <a:off x="457200" y="3801599"/>
            <a:ext cx="7933800" cy="195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tr-TR" sz="1800" b="0" i="0" u="none" strike="noStrike" cap="none" dirty="0">
                <a:solidFill>
                  <a:schemeClr val="accent2"/>
                </a:solidFill>
                <a:latin typeface="Arial"/>
                <a:ea typeface="Arial"/>
                <a:cs typeface="Arial"/>
                <a:sym typeface="Arial"/>
              </a:rPr>
              <a:t>“Travma temelli yaklaşımı benimsemek yalnızca problem tespiti ve teşhisi ile gerçekleştirilemez. Bu yaklaşım daimî dikkat, bakım farkındalığı, hassasiyet ve kurumsal seviyede bir kültürel değişim gerektirir. Devamlı değerlendirmeler, kalite iyileştirme ve geliştirmelerin yanı sıra topluluk paydaşlarıyla etkileşim bu yaklaşımın yerleştirilmesine yardımcı olacaktır.”</a:t>
            </a:r>
            <a:endParaRPr lang="tr-TR" dirty="0"/>
          </a:p>
          <a:p>
            <a:pPr marL="0" marR="0" lvl="0" indent="0" algn="l" rtl="0">
              <a:lnSpc>
                <a:spcPct val="100000"/>
              </a:lnSpc>
              <a:spcBef>
                <a:spcPts val="0"/>
              </a:spcBef>
              <a:spcAft>
                <a:spcPts val="0"/>
              </a:spcAft>
              <a:buClr>
                <a:srgbClr val="000000"/>
              </a:buClr>
              <a:buSzPts val="1800"/>
              <a:buFont typeface="Arial"/>
              <a:buNone/>
            </a:pPr>
            <a:r>
              <a:rPr lang="tr-TR" b="0" i="0" u="none" strike="noStrike" cap="none" dirty="0">
                <a:solidFill>
                  <a:schemeClr val="accen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Center </a:t>
            </a:r>
            <a:r>
              <a:rPr lang="tr-TR" b="0" i="0" u="none" strike="noStrike" cap="none" dirty="0" err="1">
                <a:solidFill>
                  <a:schemeClr val="accen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for</a:t>
            </a:r>
            <a:r>
              <a:rPr lang="tr-TR" b="0" i="0" u="none" strike="noStrike" cap="none" dirty="0">
                <a:solidFill>
                  <a:schemeClr val="accen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tr-TR" b="0" i="0" u="none" strike="noStrike" cap="none" dirty="0" err="1">
                <a:solidFill>
                  <a:schemeClr val="accen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Disease</a:t>
            </a:r>
            <a:r>
              <a:rPr lang="tr-TR" b="0" i="0" u="none" strike="noStrike" cap="none" dirty="0">
                <a:solidFill>
                  <a:schemeClr val="accen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Control </a:t>
            </a:r>
            <a:r>
              <a:rPr lang="tr-TR" b="0" i="0" u="none" strike="noStrike" cap="none" dirty="0" err="1">
                <a:solidFill>
                  <a:schemeClr val="accen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and</a:t>
            </a:r>
            <a:r>
              <a:rPr lang="tr-TR" b="0" i="0" u="none" strike="noStrike" cap="none" dirty="0">
                <a:solidFill>
                  <a:schemeClr val="accen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tr-TR" b="0" i="0" u="none" strike="noStrike" cap="none" dirty="0" err="1">
                <a:solidFill>
                  <a:schemeClr val="accen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Prevention</a:t>
            </a:r>
            <a:r>
              <a:rPr lang="tr-TR" b="0" i="0" u="none" strike="noStrike" cap="none" dirty="0">
                <a:solidFill>
                  <a:schemeClr val="accen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tr-TR" b="0" i="0" u="none" strike="noStrike" cap="none" dirty="0">
                <a:solidFill>
                  <a:schemeClr val="accent2"/>
                </a:solidFill>
                <a:latin typeface="Arial"/>
                <a:ea typeface="Arial"/>
                <a:cs typeface="Arial"/>
                <a:sym typeface="Arial"/>
              </a:rPr>
              <a:t>(Hastalık Kontrol ve Ön</a:t>
            </a:r>
            <a:r>
              <a:rPr lang="tr-TR" dirty="0">
                <a:solidFill>
                  <a:schemeClr val="accent2"/>
                </a:solidFill>
              </a:rPr>
              <a:t>leme Merkezi</a:t>
            </a:r>
            <a:endParaRPr lang="tr-TR" b="0" i="0" u="none" strike="noStrike" cap="none" dirty="0">
              <a:solidFill>
                <a:schemeClr val="accent2"/>
              </a:solidFill>
              <a:latin typeface="Arial"/>
              <a:ea typeface="Arial"/>
              <a:cs typeface="Arial"/>
              <a:sym typeface="Arial"/>
            </a:endParaRPr>
          </a:p>
        </p:txBody>
      </p:sp>
      <p:sp>
        <p:nvSpPr>
          <p:cNvPr id="452" name="Google Shape;452;p32"/>
          <p:cNvSpPr txBox="1"/>
          <p:nvPr/>
        </p:nvSpPr>
        <p:spPr>
          <a:xfrm>
            <a:off x="4146602" y="6195300"/>
            <a:ext cx="3856305"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a:t>Kaynak</a:t>
            </a:r>
            <a:r>
              <a:rPr lang="en-US" sz="1000" b="0" i="0" u="none" strike="noStrike" cap="none">
                <a:solidFill>
                  <a:srgbClr val="000000"/>
                </a:solidFill>
                <a:latin typeface="Arial"/>
                <a:ea typeface="Arial"/>
                <a:cs typeface="Arial"/>
                <a:sym typeface="Arial"/>
              </a:rPr>
              <a:t>: Center for Disease Control and Prevention, 2018</a:t>
            </a:r>
            <a:endParaRPr sz="10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B1C69F39-972E-A241-A31F-5D0F6774C565}"/>
              </a:ext>
            </a:extLst>
          </p:cNvPr>
          <p:cNvPicPr>
            <a:picLocks noChangeAspect="1"/>
          </p:cNvPicPr>
          <p:nvPr/>
        </p:nvPicPr>
        <p:blipFill>
          <a:blip r:embed="rId3"/>
          <a:stretch>
            <a:fillRect/>
          </a:stretch>
        </p:blipFill>
        <p:spPr>
          <a:xfrm>
            <a:off x="669470" y="1604526"/>
            <a:ext cx="7721529" cy="195274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2080dddfa13_5_90"/>
          <p:cNvSpPr txBox="1">
            <a:spLocks noGrp="1"/>
          </p:cNvSpPr>
          <p:nvPr>
            <p:ph type="title"/>
          </p:nvPr>
        </p:nvSpPr>
        <p:spPr>
          <a:xfrm>
            <a:off x="457200" y="332696"/>
            <a:ext cx="8229600" cy="114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a:t>CDC’nin Travma Temelli Yaklaşım için Gösterdiği 6 Yol Gösterici İlke</a:t>
            </a:r>
            <a:endParaRPr sz="2800"/>
          </a:p>
        </p:txBody>
      </p:sp>
      <p:sp>
        <p:nvSpPr>
          <p:cNvPr id="470" name="Google Shape;470;g2080dddfa13_5_90"/>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27</a:t>
            </a:fld>
            <a:endParaRPr/>
          </a:p>
        </p:txBody>
      </p:sp>
      <p:sp>
        <p:nvSpPr>
          <p:cNvPr id="471" name="Google Shape;471;g2080dddfa13_5_90"/>
          <p:cNvSpPr txBox="1"/>
          <p:nvPr/>
        </p:nvSpPr>
        <p:spPr>
          <a:xfrm>
            <a:off x="4165203" y="6208394"/>
            <a:ext cx="38562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a:t>Kaynak</a:t>
            </a:r>
            <a:r>
              <a:rPr lang="en-US" sz="1000" b="0" i="0" u="none" strike="noStrike" cap="none">
                <a:solidFill>
                  <a:srgbClr val="000000"/>
                </a:solidFill>
                <a:latin typeface="Arial"/>
                <a:ea typeface="Arial"/>
                <a:cs typeface="Arial"/>
                <a:sym typeface="Arial"/>
              </a:rPr>
              <a:t>: CDC, 2018;  SAMHSA, 2014</a:t>
            </a:r>
            <a:r>
              <a:rPr lang="en-US" sz="1000"/>
              <a:t>’ten uyarlama</a:t>
            </a:r>
            <a:r>
              <a:rPr lang="en-US"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sp>
        <p:nvSpPr>
          <p:cNvPr id="472" name="Google Shape;472;g2080dddfa13_5_90"/>
          <p:cNvSpPr txBox="1"/>
          <p:nvPr/>
        </p:nvSpPr>
        <p:spPr>
          <a:xfrm>
            <a:off x="732038" y="1702005"/>
            <a:ext cx="2180100" cy="2873400"/>
          </a:xfrm>
          <a:prstGeom prst="rect">
            <a:avLst/>
          </a:prstGeom>
          <a:solidFill>
            <a:schemeClr val="dk1"/>
          </a:solidFill>
          <a:ln>
            <a:noFill/>
          </a:ln>
        </p:spPr>
        <p:txBody>
          <a:bodyPr spcFirstLastPara="1" wrap="square" lIns="91425" tIns="45700" rIns="91425" bIns="45700" anchor="ctr" anchorCtr="0">
            <a:spAutoFit/>
          </a:bodyPr>
          <a:lstStyle/>
          <a:p>
            <a:pPr marL="0" marR="0" lvl="0" indent="0" algn="l" rtl="0">
              <a:lnSpc>
                <a:spcPct val="107916"/>
              </a:lnSpc>
              <a:spcBef>
                <a:spcPts val="0"/>
              </a:spcBef>
              <a:spcAft>
                <a:spcPts val="0"/>
              </a:spcAft>
              <a:buClr>
                <a:schemeClr val="accent2"/>
              </a:buClr>
              <a:buSzPts val="1100"/>
              <a:buFont typeface="Arial"/>
              <a:buNone/>
            </a:pPr>
            <a:r>
              <a:rPr lang="en-US" sz="1500" b="1" i="0" u="none" strike="noStrike" cap="none" dirty="0">
                <a:solidFill>
                  <a:schemeClr val="lt1"/>
                </a:solidFill>
                <a:latin typeface="Arial"/>
                <a:ea typeface="Arial"/>
                <a:cs typeface="Arial"/>
                <a:sym typeface="Arial"/>
              </a:rPr>
              <a:t>1. Güvenlik</a:t>
            </a:r>
            <a:endParaRPr sz="1500" b="1" i="0" u="none" strike="noStrike" cap="none" dirty="0">
              <a:solidFill>
                <a:schemeClr val="lt1"/>
              </a:solidFill>
              <a:latin typeface="Arial"/>
              <a:ea typeface="Arial"/>
              <a:cs typeface="Arial"/>
              <a:sym typeface="Arial"/>
            </a:endParaRPr>
          </a:p>
          <a:p>
            <a:pPr marL="0" marR="0" lvl="0" indent="0" algn="l" rtl="0">
              <a:lnSpc>
                <a:spcPct val="107916"/>
              </a:lnSpc>
              <a:spcBef>
                <a:spcPts val="800"/>
              </a:spcBef>
              <a:spcAft>
                <a:spcPts val="0"/>
              </a:spcAft>
              <a:buClr>
                <a:schemeClr val="accent2"/>
              </a:buClr>
              <a:buSzPts val="1100"/>
              <a:buFont typeface="Arial"/>
              <a:buNone/>
            </a:pP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Sınıf</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ortamı</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fiziksel</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ve</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psikolojik</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olarak</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güvende</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hissettirir</a:t>
            </a:r>
            <a:r>
              <a:rPr lang="en-US" sz="1500" b="1" i="0" u="none" strike="noStrike" cap="none" dirty="0">
                <a:solidFill>
                  <a:schemeClr val="lt1"/>
                </a:solidFill>
                <a:latin typeface="Arial"/>
                <a:ea typeface="Arial"/>
                <a:cs typeface="Arial"/>
                <a:sym typeface="Arial"/>
              </a:rPr>
              <a:t>,</a:t>
            </a:r>
            <a:endParaRPr sz="1500" b="1" i="0" u="none" strike="noStrike" cap="none" dirty="0">
              <a:solidFill>
                <a:schemeClr val="lt1"/>
              </a:solidFill>
              <a:latin typeface="Arial"/>
              <a:ea typeface="Arial"/>
              <a:cs typeface="Arial"/>
              <a:sym typeface="Arial"/>
            </a:endParaRPr>
          </a:p>
          <a:p>
            <a:pPr marL="0" marR="0" lvl="0" indent="0" algn="l" rtl="0">
              <a:lnSpc>
                <a:spcPct val="107916"/>
              </a:lnSpc>
              <a:spcBef>
                <a:spcPts val="800"/>
              </a:spcBef>
              <a:spcAft>
                <a:spcPts val="0"/>
              </a:spcAft>
              <a:buClr>
                <a:schemeClr val="accent2"/>
              </a:buClr>
              <a:buSzPts val="1100"/>
              <a:buFont typeface="Arial"/>
              <a:buNone/>
            </a:pP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Öğrenciler</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ve</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eğitimciler</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arasındaki</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iletişim</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güven</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duygusunu</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teşvik</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eder</a:t>
            </a:r>
            <a:r>
              <a:rPr lang="en-US" sz="1500" b="1" i="0" u="none" strike="noStrike" cap="none" dirty="0">
                <a:solidFill>
                  <a:schemeClr val="lt1"/>
                </a:solidFill>
                <a:latin typeface="Arial"/>
                <a:ea typeface="Arial"/>
                <a:cs typeface="Arial"/>
                <a:sym typeface="Arial"/>
              </a:rPr>
              <a:t>.</a:t>
            </a:r>
            <a:endParaRPr sz="1500" b="1" i="0" u="none" strike="noStrike" cap="none" dirty="0">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endParaRPr sz="1500" b="0" i="0" u="none" strike="noStrike" cap="none" dirty="0">
              <a:solidFill>
                <a:schemeClr val="lt1"/>
              </a:solidFill>
              <a:latin typeface="Arial"/>
              <a:ea typeface="Arial"/>
              <a:cs typeface="Arial"/>
              <a:sym typeface="Arial"/>
            </a:endParaRPr>
          </a:p>
        </p:txBody>
      </p:sp>
      <p:sp>
        <p:nvSpPr>
          <p:cNvPr id="473" name="Google Shape;473;g2080dddfa13_5_90"/>
          <p:cNvSpPr txBox="1"/>
          <p:nvPr/>
        </p:nvSpPr>
        <p:spPr>
          <a:xfrm>
            <a:off x="3142831" y="1702005"/>
            <a:ext cx="2167800" cy="3870300"/>
          </a:xfrm>
          <a:prstGeom prst="rect">
            <a:avLst/>
          </a:prstGeom>
          <a:solidFill>
            <a:srgbClr val="16B9B7"/>
          </a:solidFill>
          <a:ln>
            <a:noFill/>
          </a:ln>
        </p:spPr>
        <p:txBody>
          <a:bodyPr spcFirstLastPara="1" wrap="square" lIns="91425" tIns="45700" rIns="91425" bIns="45700" anchor="ctr" anchorCtr="0">
            <a:spAutoFit/>
          </a:bodyPr>
          <a:lstStyle/>
          <a:p>
            <a:pPr marL="0" marR="0" lvl="0" indent="0" algn="l" rtl="0">
              <a:lnSpc>
                <a:spcPct val="107916"/>
              </a:lnSpc>
              <a:spcBef>
                <a:spcPts val="0"/>
              </a:spcBef>
              <a:spcAft>
                <a:spcPts val="0"/>
              </a:spcAft>
              <a:buClr>
                <a:schemeClr val="accent2"/>
              </a:buClr>
              <a:buSzPts val="1100"/>
              <a:buFont typeface="Arial"/>
              <a:buNone/>
            </a:pPr>
            <a:r>
              <a:rPr lang="en-US" sz="1500" b="1" i="0" u="none" strike="noStrike" cap="none" dirty="0">
                <a:solidFill>
                  <a:schemeClr val="lt1"/>
                </a:solidFill>
                <a:latin typeface="Arial"/>
                <a:ea typeface="Arial"/>
                <a:cs typeface="Arial"/>
                <a:sym typeface="Arial"/>
              </a:rPr>
              <a:t>2. Güvenilirlik </a:t>
            </a:r>
            <a:r>
              <a:rPr lang="en-US" sz="1500" b="1" i="0" u="none" strike="noStrike" cap="none" dirty="0" err="1">
                <a:solidFill>
                  <a:schemeClr val="lt1"/>
                </a:solidFill>
                <a:latin typeface="Arial"/>
                <a:ea typeface="Arial"/>
                <a:cs typeface="Arial"/>
                <a:sym typeface="Arial"/>
              </a:rPr>
              <a:t>ve</a:t>
            </a:r>
            <a:r>
              <a:rPr lang="en-US" sz="1500" b="1" i="0" u="none" strike="noStrike" cap="none" dirty="0">
                <a:solidFill>
                  <a:schemeClr val="lt1"/>
                </a:solidFill>
                <a:latin typeface="Arial"/>
                <a:ea typeface="Arial"/>
                <a:cs typeface="Arial"/>
                <a:sym typeface="Arial"/>
              </a:rPr>
              <a:t> Şeffaflık:</a:t>
            </a:r>
            <a:endParaRPr sz="1500" b="1" i="0" u="none" strike="noStrike" cap="none" dirty="0">
              <a:solidFill>
                <a:schemeClr val="lt1"/>
              </a:solidFill>
              <a:latin typeface="Arial"/>
              <a:ea typeface="Arial"/>
              <a:cs typeface="Arial"/>
              <a:sym typeface="Arial"/>
            </a:endParaRPr>
          </a:p>
          <a:p>
            <a:pPr marL="0" marR="0" lvl="0" indent="0" algn="l" rtl="0">
              <a:lnSpc>
                <a:spcPct val="107916"/>
              </a:lnSpc>
              <a:spcBef>
                <a:spcPts val="800"/>
              </a:spcBef>
              <a:spcAft>
                <a:spcPts val="0"/>
              </a:spcAft>
              <a:buClr>
                <a:schemeClr val="accent2"/>
              </a:buClr>
              <a:buSzPts val="1100"/>
              <a:buFont typeface="Arial"/>
              <a:buNone/>
            </a:pP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Sınıftaki</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değişikliklerle</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ilgili</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kararlar</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şeffaf</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bir</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şekilde</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alınır</a:t>
            </a:r>
            <a:r>
              <a:rPr lang="en-US" sz="1500" b="1" i="0" u="none" strike="noStrike" cap="none" dirty="0">
                <a:solidFill>
                  <a:schemeClr val="lt1"/>
                </a:solidFill>
                <a:latin typeface="Arial"/>
                <a:ea typeface="Arial"/>
                <a:cs typeface="Arial"/>
                <a:sym typeface="Arial"/>
              </a:rPr>
              <a:t>,</a:t>
            </a:r>
            <a:endParaRPr sz="1500" b="1" i="0" u="none" strike="noStrike" cap="none" dirty="0">
              <a:solidFill>
                <a:schemeClr val="lt1"/>
              </a:solidFill>
              <a:latin typeface="Arial"/>
              <a:ea typeface="Arial"/>
              <a:cs typeface="Arial"/>
              <a:sym typeface="Arial"/>
            </a:endParaRPr>
          </a:p>
          <a:p>
            <a:pPr marL="0" marR="0" lvl="0" indent="0" algn="l" rtl="0">
              <a:lnSpc>
                <a:spcPct val="107916"/>
              </a:lnSpc>
              <a:spcBef>
                <a:spcPts val="800"/>
              </a:spcBef>
              <a:spcAft>
                <a:spcPts val="0"/>
              </a:spcAft>
              <a:buClr>
                <a:schemeClr val="accent2"/>
              </a:buClr>
              <a:buSzPts val="1100"/>
              <a:buFont typeface="Arial"/>
              <a:buNone/>
            </a:pP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Öğretmenler</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ile</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öğrenciler</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arasında</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ve</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akranlar</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arasındaki</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güveni</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oluşturmak</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ve</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sürdürmek</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en</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önemli</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önceliktir</a:t>
            </a:r>
            <a:r>
              <a:rPr lang="en-US" sz="1500" b="1" i="0" u="none" strike="noStrike" cap="none" dirty="0">
                <a:solidFill>
                  <a:schemeClr val="lt1"/>
                </a:solidFill>
                <a:latin typeface="Arial"/>
                <a:ea typeface="Arial"/>
                <a:cs typeface="Arial"/>
                <a:sym typeface="Arial"/>
              </a:rPr>
              <a:t>.</a:t>
            </a:r>
            <a:endParaRPr sz="1500" b="1" i="0" u="none" strike="noStrike" cap="none" dirty="0">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endParaRPr sz="1500" b="0" i="0" u="none" strike="noStrike" cap="none" dirty="0">
              <a:solidFill>
                <a:schemeClr val="lt1"/>
              </a:solidFill>
              <a:latin typeface="Arial"/>
              <a:ea typeface="Arial"/>
              <a:cs typeface="Arial"/>
              <a:sym typeface="Arial"/>
            </a:endParaRPr>
          </a:p>
        </p:txBody>
      </p:sp>
      <p:sp>
        <p:nvSpPr>
          <p:cNvPr id="474" name="Google Shape;474;g2080dddfa13_5_90"/>
          <p:cNvSpPr txBox="1"/>
          <p:nvPr/>
        </p:nvSpPr>
        <p:spPr>
          <a:xfrm>
            <a:off x="5541324" y="1702005"/>
            <a:ext cx="2812200" cy="2903700"/>
          </a:xfrm>
          <a:prstGeom prst="rect">
            <a:avLst/>
          </a:prstGeom>
          <a:solidFill>
            <a:srgbClr val="13A5CF"/>
          </a:solidFill>
          <a:ln>
            <a:noFill/>
          </a:ln>
        </p:spPr>
        <p:txBody>
          <a:bodyPr spcFirstLastPara="1" wrap="square" lIns="91425" tIns="45700" rIns="91425" bIns="45700" anchor="ctr" anchorCtr="0">
            <a:spAutoFit/>
          </a:bodyPr>
          <a:lstStyle/>
          <a:p>
            <a:pPr marL="0" marR="0" lvl="0" indent="0" algn="l" rtl="0">
              <a:lnSpc>
                <a:spcPct val="107916"/>
              </a:lnSpc>
              <a:spcBef>
                <a:spcPts val="0"/>
              </a:spcBef>
              <a:spcAft>
                <a:spcPts val="0"/>
              </a:spcAft>
              <a:buClr>
                <a:schemeClr val="accent2"/>
              </a:buClr>
              <a:buSzPts val="1100"/>
              <a:buFont typeface="Arial"/>
              <a:buNone/>
            </a:pPr>
            <a:r>
              <a:rPr lang="en-US" sz="1600" b="1" i="0" u="none" strike="noStrike" cap="none" dirty="0">
                <a:solidFill>
                  <a:schemeClr val="lt1"/>
                </a:solidFill>
                <a:latin typeface="Arial"/>
                <a:ea typeface="Arial"/>
                <a:cs typeface="Arial"/>
                <a:sym typeface="Arial"/>
              </a:rPr>
              <a:t>3. </a:t>
            </a:r>
            <a:r>
              <a:rPr lang="en-US" sz="1600" b="1" i="0" u="none" strike="noStrike" cap="none" dirty="0" err="1">
                <a:solidFill>
                  <a:schemeClr val="lt1"/>
                </a:solidFill>
                <a:latin typeface="Arial"/>
                <a:ea typeface="Arial"/>
                <a:cs typeface="Arial"/>
                <a:sym typeface="Arial"/>
              </a:rPr>
              <a:t>Akran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Desteği</a:t>
            </a:r>
            <a:r>
              <a:rPr lang="en-US" sz="1600" b="1" i="0" u="none" strike="noStrike" cap="none" dirty="0">
                <a:solidFill>
                  <a:schemeClr val="lt1"/>
                </a:solidFill>
                <a:latin typeface="Arial"/>
                <a:ea typeface="Arial"/>
                <a:cs typeface="Arial"/>
                <a:sym typeface="Arial"/>
              </a:rPr>
              <a:t>/</a:t>
            </a:r>
            <a:r>
              <a:rPr lang="en-US" sz="1600" b="1" i="0" u="none" strike="noStrike" cap="none" dirty="0" err="1">
                <a:solidFill>
                  <a:schemeClr val="lt1"/>
                </a:solidFill>
                <a:latin typeface="Arial"/>
                <a:ea typeface="Arial"/>
                <a:cs typeface="Arial"/>
                <a:sym typeface="Arial"/>
              </a:rPr>
              <a:t>Dayanışması</a:t>
            </a:r>
            <a:endParaRPr sz="1600" b="1" i="0" u="none" strike="noStrike" cap="none" dirty="0">
              <a:solidFill>
                <a:schemeClr val="lt1"/>
              </a:solidFill>
              <a:latin typeface="Arial"/>
              <a:ea typeface="Arial"/>
              <a:cs typeface="Arial"/>
              <a:sym typeface="Arial"/>
            </a:endParaRPr>
          </a:p>
          <a:p>
            <a:pPr marL="0" marR="0" lvl="0" indent="0" algn="l" rtl="0">
              <a:lnSpc>
                <a:spcPct val="107916"/>
              </a:lnSpc>
              <a:spcBef>
                <a:spcPts val="800"/>
              </a:spcBef>
              <a:spcAft>
                <a:spcPts val="0"/>
              </a:spcAft>
              <a:buClr>
                <a:schemeClr val="accent2"/>
              </a:buClr>
              <a:buSzPts val="1100"/>
              <a:buFont typeface="Arial"/>
              <a:buNone/>
            </a:pP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Akran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desteği</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karşılıklı</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yardım</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işbirliği</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sınıfta</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güvenlik</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umut</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oluşturmak</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için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temeldir</a:t>
            </a:r>
            <a:r>
              <a:rPr lang="en-US" sz="1600" b="1" i="0" u="none" strike="noStrike" cap="none" dirty="0">
                <a:solidFill>
                  <a:schemeClr val="lt1"/>
                </a:solidFill>
                <a:latin typeface="Arial"/>
                <a:ea typeface="Arial"/>
                <a:cs typeface="Arial"/>
                <a:sym typeface="Arial"/>
              </a:rPr>
              <a:t>,</a:t>
            </a:r>
            <a:endParaRPr sz="1600" b="1" i="0" u="none" strike="noStrike" cap="none" dirty="0">
              <a:solidFill>
                <a:schemeClr val="lt1"/>
              </a:solidFill>
              <a:latin typeface="Arial"/>
              <a:ea typeface="Arial"/>
              <a:cs typeface="Arial"/>
              <a:sym typeface="Arial"/>
            </a:endParaRPr>
          </a:p>
          <a:p>
            <a:pPr marL="0" marR="0" lvl="0" indent="0" algn="l" rtl="0">
              <a:lnSpc>
                <a:spcPct val="107916"/>
              </a:lnSpc>
              <a:spcBef>
                <a:spcPts val="800"/>
              </a:spcBef>
              <a:spcAft>
                <a:spcPts val="800"/>
              </a:spcAft>
              <a:buClr>
                <a:schemeClr val="accent2"/>
              </a:buClr>
              <a:buSzPts val="1100"/>
              <a:buFont typeface="Arial"/>
              <a:buNone/>
            </a:pPr>
            <a:r>
              <a:rPr lang="en-US" sz="1600" b="1" i="0" u="none" strike="noStrike" cap="none" dirty="0">
                <a:solidFill>
                  <a:schemeClr val="lt1"/>
                </a:solidFill>
                <a:latin typeface="Arial"/>
                <a:ea typeface="Arial"/>
                <a:cs typeface="Arial"/>
                <a:sym typeface="Arial"/>
              </a:rPr>
              <a:t>-</a:t>
            </a:r>
            <a:r>
              <a:rPr lang="en-US" sz="1600" b="1" i="0" u="none" strike="noStrike" cap="none" dirty="0" err="1">
                <a:solidFill>
                  <a:schemeClr val="lt1"/>
                </a:solidFill>
                <a:latin typeface="Arial"/>
                <a:ea typeface="Arial"/>
                <a:cs typeface="Arial"/>
                <a:sym typeface="Arial"/>
              </a:rPr>
              <a:t>Okul</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sınıf</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üyelerinin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kimlikleri</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hikayeleri</a:t>
            </a:r>
            <a:r>
              <a:rPr lang="en-US" sz="16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tanınır</a:t>
            </a:r>
            <a:r>
              <a:rPr lang="en-US" sz="1500" b="1" i="0" u="none" strike="noStrike" cap="none" dirty="0">
                <a:solidFill>
                  <a:schemeClr val="lt1"/>
                </a:solidFill>
                <a:latin typeface="Arial"/>
                <a:ea typeface="Arial"/>
                <a:cs typeface="Arial"/>
                <a:sym typeface="Arial"/>
              </a:rPr>
              <a:t>/</a:t>
            </a:r>
            <a:r>
              <a:rPr lang="en-US" sz="1500" b="1" i="0" u="none" strike="noStrike" cap="none" dirty="0" err="1">
                <a:solidFill>
                  <a:schemeClr val="lt1"/>
                </a:solidFill>
                <a:latin typeface="Arial"/>
                <a:ea typeface="Arial"/>
                <a:cs typeface="Arial"/>
                <a:sym typeface="Arial"/>
              </a:rPr>
              <a:t>kabul</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görür</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ve</a:t>
            </a:r>
            <a:r>
              <a:rPr lang="en-US" sz="1500" b="1" i="0" u="none" strike="noStrike" cap="none" dirty="0">
                <a:solidFill>
                  <a:schemeClr val="lt1"/>
                </a:solidFill>
                <a:latin typeface="Arial"/>
                <a:ea typeface="Arial"/>
                <a:cs typeface="Arial"/>
                <a:sym typeface="Arial"/>
              </a:rPr>
              <a:t> </a:t>
            </a:r>
            <a:r>
              <a:rPr lang="en-US" sz="1500" b="1" i="0" u="none" strike="noStrike" cap="none" dirty="0" err="1">
                <a:solidFill>
                  <a:schemeClr val="lt1"/>
                </a:solidFill>
                <a:latin typeface="Arial"/>
                <a:ea typeface="Arial"/>
                <a:cs typeface="Arial"/>
                <a:sym typeface="Arial"/>
              </a:rPr>
              <a:t>kutlanır</a:t>
            </a:r>
            <a:r>
              <a:rPr lang="en-US" sz="1500" b="1" i="0" u="none" strike="noStrike" cap="none" dirty="0">
                <a:solidFill>
                  <a:schemeClr val="lt1"/>
                </a:solidFill>
                <a:latin typeface="Arial"/>
                <a:ea typeface="Arial"/>
                <a:cs typeface="Arial"/>
                <a:sym typeface="Arial"/>
              </a:rPr>
              <a:t>/</a:t>
            </a:r>
            <a:r>
              <a:rPr lang="en-US" sz="1500" b="1" i="0" u="none" strike="noStrike" cap="none" dirty="0" err="1">
                <a:solidFill>
                  <a:schemeClr val="lt1"/>
                </a:solidFill>
                <a:latin typeface="Arial"/>
                <a:ea typeface="Arial"/>
                <a:cs typeface="Arial"/>
                <a:sym typeface="Arial"/>
              </a:rPr>
              <a:t>anılır</a:t>
            </a:r>
            <a:r>
              <a:rPr lang="en-US" sz="1500" b="1" i="0" u="none" strike="noStrike" cap="none" dirty="0">
                <a:solidFill>
                  <a:schemeClr val="lt1"/>
                </a:solidFill>
                <a:latin typeface="Arial"/>
                <a:ea typeface="Arial"/>
                <a:cs typeface="Arial"/>
                <a:sym typeface="Arial"/>
              </a:rPr>
              <a:t>.</a:t>
            </a:r>
            <a:endParaRPr sz="1800" b="1" i="0" u="none" strike="noStrike" cap="none" dirty="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0830018c3a_0_162"/>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2"/>
              </a:buClr>
              <a:buSzPts val="1100"/>
              <a:buFont typeface="Arial"/>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CDC</a:t>
            </a:r>
            <a:r>
              <a:rPr lang="en-US"/>
              <a:t>'nin Bilgilendirilmiş Travma Yaklaşımına </a:t>
            </a:r>
            <a:br>
              <a:rPr lang="en-US"/>
            </a:br>
            <a:r>
              <a:rPr lang="en-US"/>
              <a:t>6 Yol Gösterici İlkesi</a:t>
            </a:r>
            <a:endParaRPr/>
          </a:p>
          <a:p>
            <a:pPr marL="0" lvl="0" indent="0" algn="l" rtl="0">
              <a:lnSpc>
                <a:spcPct val="100000"/>
              </a:lnSpc>
              <a:spcBef>
                <a:spcPts val="0"/>
              </a:spcBef>
              <a:spcAft>
                <a:spcPts val="0"/>
              </a:spcAft>
              <a:buClr>
                <a:schemeClr val="accent2"/>
              </a:buClr>
              <a:buSzPts val="1100"/>
              <a:buFont typeface="Arial"/>
              <a:buNone/>
            </a:pPr>
            <a:endParaRPr/>
          </a:p>
        </p:txBody>
      </p:sp>
      <p:sp>
        <p:nvSpPr>
          <p:cNvPr id="480" name="Google Shape;480;g20830018c3a_0_162"/>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28</a:t>
            </a:fld>
            <a:endParaRPr/>
          </a:p>
        </p:txBody>
      </p:sp>
      <p:sp>
        <p:nvSpPr>
          <p:cNvPr id="481" name="Google Shape;481;g20830018c3a_0_162"/>
          <p:cNvSpPr txBox="1"/>
          <p:nvPr/>
        </p:nvSpPr>
        <p:spPr>
          <a:xfrm>
            <a:off x="3245303" y="2072935"/>
            <a:ext cx="2330400" cy="3293169"/>
          </a:xfrm>
          <a:prstGeom prst="rect">
            <a:avLst/>
          </a:prstGeom>
          <a:solidFill>
            <a:srgbClr val="7030A0">
              <a:alpha val="58039"/>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100"/>
              <a:buFont typeface="Arial"/>
              <a:buNone/>
            </a:pPr>
            <a:r>
              <a:rPr lang="en-US" sz="1600" b="1" i="0" u="none" strike="noStrike" cap="none" dirty="0">
                <a:solidFill>
                  <a:schemeClr val="lt1"/>
                </a:solidFill>
                <a:latin typeface="Arial"/>
                <a:ea typeface="Arial"/>
                <a:cs typeface="Arial"/>
                <a:sym typeface="Arial"/>
              </a:rPr>
              <a:t>5. Güçlendirme</a:t>
            </a:r>
            <a:endParaRPr sz="16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1100"/>
              <a:buFont typeface="Arial"/>
              <a:buNone/>
            </a:pPr>
            <a:r>
              <a:rPr lang="en-US" sz="1600" b="1" i="0" u="none" strike="noStrike" cap="none" dirty="0" err="1">
                <a:solidFill>
                  <a:schemeClr val="lt1"/>
                </a:solidFill>
                <a:latin typeface="Arial"/>
                <a:ea typeface="Arial"/>
                <a:cs typeface="Arial"/>
                <a:sym typeface="Arial"/>
              </a:rPr>
              <a:t>Öğrencilerin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güçlü</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yönleri</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deneyimleri</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tanınır</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desteklenir</a:t>
            </a:r>
            <a:r>
              <a:rPr lang="en-US" sz="1600" b="1" i="0" u="none" strike="noStrike" cap="none" dirty="0">
                <a:solidFill>
                  <a:schemeClr val="lt1"/>
                </a:solidFill>
                <a:latin typeface="Arial"/>
                <a:ea typeface="Arial"/>
                <a:cs typeface="Arial"/>
                <a:sym typeface="Arial"/>
              </a:rPr>
              <a:t>,</a:t>
            </a:r>
            <a:endParaRPr sz="16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1100"/>
              <a:buFont typeface="Arial"/>
              <a:buNone/>
            </a:pPr>
            <a:endParaRPr sz="16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1100"/>
              <a:buFont typeface="Arial"/>
              <a:buNone/>
            </a:pPr>
            <a:r>
              <a:rPr lang="en-US" sz="1600" b="1" i="0" u="none" strike="noStrike" cap="none" dirty="0" err="1">
                <a:solidFill>
                  <a:schemeClr val="lt1"/>
                </a:solidFill>
                <a:latin typeface="Arial"/>
                <a:ea typeface="Arial"/>
                <a:cs typeface="Arial"/>
                <a:sym typeface="Arial"/>
              </a:rPr>
              <a:t>Okul</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sınıf</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toplulukları</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öğrencilerinin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dayanıklılıklarına</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güçlenmelerine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iyi</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seçimler</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yapma</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becerilerine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güvenir</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destekler</a:t>
            </a:r>
            <a:r>
              <a:rPr lang="en-US" sz="1600" b="1" i="0" u="none" strike="noStrike" cap="none" dirty="0">
                <a:solidFill>
                  <a:schemeClr val="lt1"/>
                </a:solidFill>
                <a:latin typeface="Arial"/>
                <a:ea typeface="Arial"/>
                <a:cs typeface="Arial"/>
                <a:sym typeface="Arial"/>
              </a:rPr>
              <a:t>.</a:t>
            </a:r>
            <a:endParaRPr sz="1600" b="1" i="0" u="none" strike="noStrike" cap="none" dirty="0">
              <a:solidFill>
                <a:schemeClr val="lt1"/>
              </a:solidFill>
              <a:latin typeface="Arial"/>
              <a:ea typeface="Arial"/>
              <a:cs typeface="Arial"/>
              <a:sym typeface="Arial"/>
            </a:endParaRPr>
          </a:p>
        </p:txBody>
      </p:sp>
      <p:sp>
        <p:nvSpPr>
          <p:cNvPr id="482" name="Google Shape;482;g20830018c3a_0_162"/>
          <p:cNvSpPr txBox="1"/>
          <p:nvPr/>
        </p:nvSpPr>
        <p:spPr>
          <a:xfrm>
            <a:off x="5769495" y="2072934"/>
            <a:ext cx="2492762" cy="3046948"/>
          </a:xfrm>
          <a:prstGeom prst="rect">
            <a:avLst/>
          </a:prstGeom>
          <a:solidFill>
            <a:schemeClr val="accent1">
              <a:alpha val="72156"/>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dirty="0">
                <a:solidFill>
                  <a:schemeClr val="lt1"/>
                </a:solidFill>
                <a:latin typeface="Arial"/>
                <a:ea typeface="Arial"/>
                <a:cs typeface="Arial"/>
                <a:sym typeface="Arial"/>
              </a:rPr>
              <a:t>6. Farklılıkları Kucaklama</a:t>
            </a:r>
            <a:endParaRPr sz="16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600" b="1" i="0" u="none" strike="noStrike" cap="none" dirty="0" err="1">
                <a:solidFill>
                  <a:schemeClr val="lt1"/>
                </a:solidFill>
                <a:latin typeface="Arial"/>
                <a:ea typeface="Arial"/>
                <a:cs typeface="Arial"/>
                <a:sym typeface="Arial"/>
              </a:rPr>
              <a:t>Okul</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sınıf</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topluluğunun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üyeleri</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geçmişteki</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kültürel</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klişeleri</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önyargıları</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devam</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ettirmez</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kültürel</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açıdan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duyarlı</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öğretimi</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teşvik</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eder</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ve</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tüm</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öğrencilerin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kimliklerini</a:t>
            </a:r>
            <a:r>
              <a:rPr lang="en-US" sz="1600" b="1" i="0" u="none" strike="noStrike" cap="none" dirty="0">
                <a:solidFill>
                  <a:schemeClr val="lt1"/>
                </a:solidFill>
                <a:latin typeface="Arial"/>
                <a:ea typeface="Arial"/>
                <a:cs typeface="Arial"/>
                <a:sym typeface="Arial"/>
              </a:rPr>
              <a:t> </a:t>
            </a:r>
            <a:r>
              <a:rPr lang="en-US" sz="1600" b="1" dirty="0" err="1">
                <a:solidFill>
                  <a:schemeClr val="lt1"/>
                </a:solidFill>
              </a:rPr>
              <a:t>k</a:t>
            </a:r>
            <a:r>
              <a:rPr lang="en-US" sz="1600" b="1" i="0" u="none" strike="noStrike" cap="none" dirty="0" err="1">
                <a:solidFill>
                  <a:schemeClr val="lt1"/>
                </a:solidFill>
                <a:latin typeface="Arial"/>
                <a:ea typeface="Arial"/>
                <a:cs typeface="Arial"/>
                <a:sym typeface="Arial"/>
              </a:rPr>
              <a:t>abul</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eder</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önemser</a:t>
            </a:r>
            <a:r>
              <a:rPr lang="en-US" sz="1600" b="1" i="0" u="none" strike="noStrike" cap="none" dirty="0">
                <a:solidFill>
                  <a:schemeClr val="lt1"/>
                </a:solidFill>
                <a:latin typeface="Arial"/>
                <a:ea typeface="Arial"/>
                <a:cs typeface="Arial"/>
                <a:sym typeface="Arial"/>
              </a:rPr>
              <a:t>.</a:t>
            </a:r>
            <a:endParaRPr sz="1600" b="1" i="0" u="none" strike="noStrike" cap="none" dirty="0">
              <a:solidFill>
                <a:srgbClr val="000000"/>
              </a:solidFill>
              <a:latin typeface="Arial"/>
              <a:ea typeface="Arial"/>
              <a:cs typeface="Arial"/>
              <a:sym typeface="Arial"/>
            </a:endParaRPr>
          </a:p>
        </p:txBody>
      </p:sp>
      <p:sp>
        <p:nvSpPr>
          <p:cNvPr id="483" name="Google Shape;483;g20830018c3a_0_162"/>
          <p:cNvSpPr txBox="1"/>
          <p:nvPr/>
        </p:nvSpPr>
        <p:spPr>
          <a:xfrm>
            <a:off x="744725" y="2076757"/>
            <a:ext cx="2330400" cy="2862282"/>
          </a:xfrm>
          <a:prstGeom prst="rect">
            <a:avLst/>
          </a:prstGeom>
          <a:solidFill>
            <a:schemeClr val="accent1"/>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accent2"/>
              </a:buClr>
              <a:buSzPts val="1100"/>
              <a:buFont typeface="Arial"/>
              <a:buNone/>
            </a:pPr>
            <a:r>
              <a:rPr lang="en-US" sz="1800" b="1" i="0" u="none" strike="noStrike" cap="none" dirty="0">
                <a:solidFill>
                  <a:schemeClr val="lt1"/>
                </a:solidFill>
                <a:latin typeface="Arial"/>
                <a:ea typeface="Arial"/>
                <a:cs typeface="Arial"/>
                <a:sym typeface="Arial"/>
              </a:rPr>
              <a:t>4. İşbirliği </a:t>
            </a:r>
            <a:r>
              <a:rPr lang="en-US" sz="1800" b="1" i="0" u="none" strike="noStrike" cap="none" dirty="0" err="1">
                <a:solidFill>
                  <a:schemeClr val="lt1"/>
                </a:solidFill>
                <a:latin typeface="Arial"/>
                <a:ea typeface="Arial"/>
                <a:cs typeface="Arial"/>
                <a:sym typeface="Arial"/>
              </a:rPr>
              <a:t>ve</a:t>
            </a:r>
            <a:r>
              <a:rPr lang="en-US" sz="1800" b="1" i="0" u="none" strike="noStrike" cap="none" dirty="0">
                <a:solidFill>
                  <a:schemeClr val="lt1"/>
                </a:solidFill>
                <a:latin typeface="Arial"/>
                <a:ea typeface="Arial"/>
                <a:cs typeface="Arial"/>
                <a:sym typeface="Arial"/>
              </a:rPr>
              <a:t> Karşılıklılık (</a:t>
            </a:r>
            <a:r>
              <a:rPr lang="en-US" sz="1800" b="1" i="0" u="none" strike="noStrike" cap="none" dirty="0" err="1">
                <a:solidFill>
                  <a:schemeClr val="lt1"/>
                </a:solidFill>
                <a:latin typeface="Arial"/>
                <a:ea typeface="Arial"/>
                <a:cs typeface="Arial"/>
                <a:sym typeface="Arial"/>
              </a:rPr>
              <a:t>öğretmenler</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ve</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öğrenciler</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arasında</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ve</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akranlar</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arası</a:t>
            </a:r>
            <a:r>
              <a:rPr lang="en-US" sz="1800" b="1" i="0" u="none" strike="noStrike" cap="none" dirty="0">
                <a:solidFill>
                  <a:schemeClr val="lt1"/>
                </a:solidFill>
                <a:latin typeface="Arial"/>
                <a:ea typeface="Arial"/>
                <a:cs typeface="Arial"/>
                <a:sym typeface="Arial"/>
              </a:rPr>
              <a:t>)</a:t>
            </a:r>
            <a:endParaRPr sz="18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1100"/>
              <a:buFont typeface="Arial"/>
              <a:buNone/>
            </a:pPr>
            <a:endParaRPr sz="18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1100"/>
              <a:buFont typeface="Arial"/>
              <a:buNone/>
            </a:pPr>
            <a:r>
              <a:rPr lang="en-US" sz="1800" b="1" dirty="0" err="1">
                <a:solidFill>
                  <a:schemeClr val="lt1"/>
                </a:solidFill>
              </a:rPr>
              <a:t>A</a:t>
            </a:r>
            <a:r>
              <a:rPr lang="en-US" sz="1800" b="1" i="0" u="none" strike="noStrike" cap="none" dirty="0" err="1">
                <a:solidFill>
                  <a:schemeClr val="lt1"/>
                </a:solidFill>
                <a:latin typeface="Arial"/>
                <a:ea typeface="Arial"/>
                <a:cs typeface="Arial"/>
                <a:sym typeface="Arial"/>
              </a:rPr>
              <a:t>nlamlı</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güç</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paylaşımı</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ve</a:t>
            </a:r>
            <a:r>
              <a:rPr lang="en-US" sz="1800" b="1" i="0" u="none" strike="noStrike" cap="none" dirty="0">
                <a:solidFill>
                  <a:schemeClr val="lt1"/>
                </a:solidFill>
                <a:latin typeface="Arial"/>
                <a:ea typeface="Arial"/>
                <a:cs typeface="Arial"/>
                <a:sym typeface="Arial"/>
              </a:rPr>
              <a:t> </a:t>
            </a:r>
            <a:r>
              <a:rPr lang="en-US" sz="1800" b="1" i="0" u="none" strike="noStrike" cap="none" dirty="0" err="1">
                <a:solidFill>
                  <a:schemeClr val="lt1"/>
                </a:solidFill>
                <a:latin typeface="Arial"/>
                <a:ea typeface="Arial"/>
                <a:cs typeface="Arial"/>
                <a:sym typeface="Arial"/>
              </a:rPr>
              <a:t>karar</a:t>
            </a:r>
            <a:r>
              <a:rPr lang="en-US" sz="1800" b="1" i="0" u="none" strike="noStrike" cap="none" dirty="0">
                <a:solidFill>
                  <a:schemeClr val="lt1"/>
                </a:solidFill>
                <a:latin typeface="Arial"/>
                <a:ea typeface="Arial"/>
                <a:cs typeface="Arial"/>
                <a:sym typeface="Arial"/>
              </a:rPr>
              <a:t> alma </a:t>
            </a:r>
            <a:r>
              <a:rPr lang="en-US" sz="1800" b="1" dirty="0" err="1">
                <a:solidFill>
                  <a:schemeClr val="lt1"/>
                </a:solidFill>
              </a:rPr>
              <a:t>süreçleri</a:t>
            </a:r>
            <a:r>
              <a:rPr lang="en-US" sz="1800" b="1" dirty="0">
                <a:solidFill>
                  <a:schemeClr val="lt1"/>
                </a:solidFill>
              </a:rPr>
              <a:t> </a:t>
            </a:r>
            <a:r>
              <a:rPr lang="en-US" sz="1800" b="1" dirty="0" err="1">
                <a:solidFill>
                  <a:schemeClr val="lt1"/>
                </a:solidFill>
              </a:rPr>
              <a:t>işletilir</a:t>
            </a:r>
            <a:r>
              <a:rPr lang="en-US" sz="1800" b="1" i="0" u="none" strike="noStrike" cap="none" dirty="0">
                <a:solidFill>
                  <a:schemeClr val="lt1"/>
                </a:solidFill>
                <a:latin typeface="Arial"/>
                <a:ea typeface="Arial"/>
                <a:cs typeface="Arial"/>
                <a:sym typeface="Arial"/>
              </a:rPr>
              <a:t>.</a:t>
            </a:r>
            <a:endParaRPr sz="1800" b="1" i="0" u="none" strike="noStrike" cap="none" dirty="0">
              <a:solidFill>
                <a:schemeClr val="lt1"/>
              </a:solidFill>
              <a:latin typeface="Arial"/>
              <a:ea typeface="Arial"/>
              <a:cs typeface="Arial"/>
              <a:sym typeface="Arial"/>
            </a:endParaRPr>
          </a:p>
        </p:txBody>
      </p:sp>
      <p:sp>
        <p:nvSpPr>
          <p:cNvPr id="484" name="Google Shape;484;g20830018c3a_0_162"/>
          <p:cNvSpPr txBox="1"/>
          <p:nvPr/>
        </p:nvSpPr>
        <p:spPr>
          <a:xfrm>
            <a:off x="4165203" y="6208394"/>
            <a:ext cx="38562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a:t>Kaynak</a:t>
            </a:r>
            <a:r>
              <a:rPr lang="en-US" sz="1000" b="0" i="0" u="none" strike="noStrike" cap="none">
                <a:solidFill>
                  <a:srgbClr val="000000"/>
                </a:solidFill>
                <a:latin typeface="Arial"/>
                <a:ea typeface="Arial"/>
                <a:cs typeface="Arial"/>
                <a:sym typeface="Arial"/>
              </a:rPr>
              <a:t>: CDC, 2018;  SAMHSA, 2014</a:t>
            </a:r>
            <a:r>
              <a:rPr lang="en-US" sz="1000"/>
              <a:t>’ten uyarlama</a:t>
            </a:r>
            <a:r>
              <a:rPr lang="en-US"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20830018c3a_0_325"/>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29</a:t>
            </a:fld>
            <a:endParaRPr/>
          </a:p>
        </p:txBody>
      </p:sp>
      <p:pic>
        <p:nvPicPr>
          <p:cNvPr id="490" name="Google Shape;490;g20830018c3a_0_325" descr="A close up of a logo&#10;&#10;Description automatically generated"/>
          <p:cNvPicPr preferRelativeResize="0"/>
          <p:nvPr/>
        </p:nvPicPr>
        <p:blipFill rotWithShape="1">
          <a:blip r:embed="rId3">
            <a:alphaModFix/>
          </a:blip>
          <a:srcRect l="1" r="-2" b="30038"/>
          <a:stretch/>
        </p:blipFill>
        <p:spPr>
          <a:xfrm>
            <a:off x="457201" y="2666977"/>
            <a:ext cx="6366580" cy="951986"/>
          </a:xfrm>
          <a:prstGeom prst="rect">
            <a:avLst/>
          </a:prstGeom>
          <a:noFill/>
          <a:ln>
            <a:noFill/>
          </a:ln>
        </p:spPr>
      </p:pic>
      <p:sp>
        <p:nvSpPr>
          <p:cNvPr id="491" name="Google Shape;491;g20830018c3a_0_325"/>
          <p:cNvSpPr txBox="1"/>
          <p:nvPr/>
        </p:nvSpPr>
        <p:spPr>
          <a:xfrm>
            <a:off x="2157581" y="6180585"/>
            <a:ext cx="46662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a:t>Kaynak</a:t>
            </a:r>
            <a:r>
              <a:rPr lang="en-US" sz="1000" b="0" i="0" u="none" strike="noStrike" cap="none">
                <a:solidFill>
                  <a:srgbClr val="000000"/>
                </a:solidFill>
                <a:latin typeface="Arial"/>
                <a:ea typeface="Arial"/>
                <a:cs typeface="Arial"/>
                <a:sym typeface="Arial"/>
              </a:rPr>
              <a:t>: CDC, 2018</a:t>
            </a:r>
            <a:endParaRPr sz="1000" b="0" i="0" u="none" strike="noStrike" cap="none">
              <a:solidFill>
                <a:srgbClr val="000000"/>
              </a:solidFill>
              <a:latin typeface="Arial"/>
              <a:ea typeface="Arial"/>
              <a:cs typeface="Arial"/>
              <a:sym typeface="Arial"/>
            </a:endParaRPr>
          </a:p>
        </p:txBody>
      </p:sp>
      <p:sp>
        <p:nvSpPr>
          <p:cNvPr id="492" name="Google Shape;492;g20830018c3a_0_325"/>
          <p:cNvSpPr/>
          <p:nvPr/>
        </p:nvSpPr>
        <p:spPr>
          <a:xfrm>
            <a:off x="374475" y="3770746"/>
            <a:ext cx="6571200" cy="18315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accent2"/>
              </a:buClr>
              <a:buSzPts val="1800"/>
              <a:buFont typeface="Arial"/>
              <a:buChar char="●"/>
            </a:pPr>
            <a:r>
              <a:rPr lang="en-US" sz="1800" b="0" i="0" u="none" strike="noStrike" cap="none" dirty="0" err="1">
                <a:solidFill>
                  <a:schemeClr val="accent2"/>
                </a:solidFill>
                <a:latin typeface="Arial"/>
                <a:ea typeface="Arial"/>
                <a:cs typeface="Arial"/>
                <a:sym typeface="Arial"/>
              </a:rPr>
              <a:t>Travma</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temelli</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yaklaşım</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çerçevesinde</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düşünün</a:t>
            </a:r>
            <a:r>
              <a:rPr lang="en-US" sz="1800" b="0" i="0" u="none" strike="noStrike" cap="none" dirty="0">
                <a:solidFill>
                  <a:schemeClr val="accent2"/>
                </a:solidFill>
                <a:latin typeface="Arial"/>
                <a:ea typeface="Arial"/>
                <a:cs typeface="Arial"/>
                <a:sym typeface="Arial"/>
              </a:rPr>
              <a:t>. </a:t>
            </a:r>
            <a:endParaRPr sz="1800" b="0" i="0" u="none" strike="noStrike" cap="none" dirty="0">
              <a:solidFill>
                <a:schemeClr val="accent2"/>
              </a:solidFill>
              <a:latin typeface="Arial"/>
              <a:ea typeface="Arial"/>
              <a:cs typeface="Arial"/>
              <a:sym typeface="Arial"/>
            </a:endParaRPr>
          </a:p>
          <a:p>
            <a:pPr marL="457200" marR="0" lvl="0" indent="-342900" algn="l" rtl="0">
              <a:lnSpc>
                <a:spcPct val="100000"/>
              </a:lnSpc>
              <a:spcBef>
                <a:spcPts val="0"/>
              </a:spcBef>
              <a:spcAft>
                <a:spcPts val="0"/>
              </a:spcAft>
              <a:buClr>
                <a:schemeClr val="accent2"/>
              </a:buClr>
              <a:buSzPts val="1800"/>
              <a:buFont typeface="Arial"/>
              <a:buChar char="●"/>
            </a:pPr>
            <a:r>
              <a:rPr lang="en-US" sz="1800" b="0" i="0" u="none" strike="noStrike" cap="none" dirty="0" err="1">
                <a:solidFill>
                  <a:schemeClr val="accent2"/>
                </a:solidFill>
                <a:latin typeface="Arial"/>
                <a:ea typeface="Arial"/>
                <a:cs typeface="Arial"/>
                <a:sym typeface="Arial"/>
              </a:rPr>
              <a:t>Öğrencilerinizle</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ve</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sınıfınızda</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daha</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çok</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ihtiyacınız</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olan</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ilkeler</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hangileridir</a:t>
            </a:r>
            <a:r>
              <a:rPr lang="en-US" sz="1800" b="0" i="0" u="none" strike="noStrike" cap="none" dirty="0">
                <a:solidFill>
                  <a:schemeClr val="accent2"/>
                </a:solidFill>
                <a:latin typeface="Arial"/>
                <a:ea typeface="Arial"/>
                <a:cs typeface="Arial"/>
                <a:sym typeface="Arial"/>
              </a:rPr>
              <a:t>? </a:t>
            </a:r>
            <a:endParaRPr sz="1800" b="0" i="0" u="none" strike="noStrike" cap="none" dirty="0">
              <a:solidFill>
                <a:schemeClr val="accent2"/>
              </a:solidFill>
              <a:latin typeface="Arial"/>
              <a:ea typeface="Arial"/>
              <a:cs typeface="Arial"/>
              <a:sym typeface="Arial"/>
            </a:endParaRPr>
          </a:p>
          <a:p>
            <a:pPr marL="457200" marR="0" lvl="0" indent="-342900" algn="l" rtl="0">
              <a:lnSpc>
                <a:spcPct val="100000"/>
              </a:lnSpc>
              <a:spcBef>
                <a:spcPts val="0"/>
              </a:spcBef>
              <a:spcAft>
                <a:spcPts val="0"/>
              </a:spcAft>
              <a:buClr>
                <a:schemeClr val="accent2"/>
              </a:buClr>
              <a:buSzPts val="1800"/>
              <a:buFont typeface="Arial"/>
              <a:buChar char="●"/>
            </a:pPr>
            <a:r>
              <a:rPr lang="en-US" sz="1800" b="0" i="0" u="none" strike="noStrike" cap="none" dirty="0" err="1">
                <a:solidFill>
                  <a:schemeClr val="accent2"/>
                </a:solidFill>
                <a:latin typeface="Arial"/>
                <a:ea typeface="Arial"/>
                <a:cs typeface="Arial"/>
                <a:sym typeface="Arial"/>
              </a:rPr>
              <a:t>Bunları</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hayata</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geçiren</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uygulamalarınızdan</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örnekler</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verir</a:t>
            </a:r>
            <a:r>
              <a:rPr lang="en-US" sz="1800" b="0" i="0" u="none" strike="noStrike" cap="none" dirty="0">
                <a:solidFill>
                  <a:schemeClr val="accent2"/>
                </a:solidFill>
                <a:latin typeface="Arial"/>
                <a:ea typeface="Arial"/>
                <a:cs typeface="Arial"/>
                <a:sym typeface="Arial"/>
              </a:rPr>
              <a:t> </a:t>
            </a:r>
            <a:r>
              <a:rPr lang="en-US" sz="1800" b="0" i="0" u="none" strike="noStrike" cap="none" dirty="0" err="1">
                <a:solidFill>
                  <a:schemeClr val="accent2"/>
                </a:solidFill>
                <a:latin typeface="Arial"/>
                <a:ea typeface="Arial"/>
                <a:cs typeface="Arial"/>
                <a:sym typeface="Arial"/>
              </a:rPr>
              <a:t>misiniz</a:t>
            </a:r>
            <a:r>
              <a:rPr lang="en-US" sz="1800" b="0" i="0" u="none" strike="noStrike" cap="none" dirty="0">
                <a:solidFill>
                  <a:schemeClr val="accent2"/>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493" name="Google Shape;493;g20830018c3a_0_325"/>
          <p:cNvSpPr txBox="1"/>
          <p:nvPr/>
        </p:nvSpPr>
        <p:spPr>
          <a:xfrm>
            <a:off x="374469" y="1146891"/>
            <a:ext cx="3137400" cy="1038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800"/>
              <a:buFont typeface="Arial"/>
              <a:buNone/>
            </a:pPr>
            <a:endParaRPr sz="28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endParaRPr sz="3400" b="0" i="0" u="none" strike="noStrike" cap="none" dirty="0">
              <a:solidFill>
                <a:schemeClr val="accent6"/>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3400" b="0" i="0" u="none" strike="noStrike" cap="none" dirty="0">
                <a:solidFill>
                  <a:srgbClr val="17AAB3"/>
                </a:solidFill>
                <a:latin typeface="Arial"/>
                <a:ea typeface="Arial"/>
                <a:cs typeface="Arial"/>
                <a:sym typeface="Arial"/>
              </a:rPr>
              <a:t>YANSITMA.</a:t>
            </a:r>
            <a:endParaRPr sz="3400" b="0" i="0" u="none" strike="noStrike" cap="none" dirty="0">
              <a:solidFill>
                <a:srgbClr val="17AAB3"/>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82385B-5950-FA4A-8720-2AC088941E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3" name="Text Placeholder 2">
            <a:extLst>
              <a:ext uri="{FF2B5EF4-FFF2-40B4-BE49-F238E27FC236}">
                <a16:creationId xmlns:a16="http://schemas.microsoft.com/office/drawing/2014/main" id="{2E25EB09-758D-6C4A-9E2F-58D819E0548C}"/>
              </a:ext>
            </a:extLst>
          </p:cNvPr>
          <p:cNvSpPr>
            <a:spLocks noGrp="1"/>
          </p:cNvSpPr>
          <p:nvPr>
            <p:ph type="body" idx="1"/>
          </p:nvPr>
        </p:nvSpPr>
        <p:spPr>
          <a:xfrm>
            <a:off x="2106387" y="1598090"/>
            <a:ext cx="7037614" cy="4172219"/>
          </a:xfrm>
        </p:spPr>
        <p:txBody>
          <a:bodyPr/>
          <a:lstStyle/>
          <a:p>
            <a:pPr marL="342900" indent="-342900">
              <a:lnSpc>
                <a:spcPct val="115000"/>
              </a:lnSpc>
              <a:spcBef>
                <a:spcPts val="0"/>
              </a:spcBef>
              <a:buClr>
                <a:schemeClr val="accent2"/>
              </a:buClr>
              <a:buSzPts val="1100"/>
              <a:buFont typeface="Courier New" panose="02070309020205020404" pitchFamily="49" charset="0"/>
              <a:buChar char="o"/>
            </a:pPr>
            <a:r>
              <a:rPr lang="tr-TR" sz="2000" b="0" dirty="0"/>
              <a:t>Bir öğrencinizin </a:t>
            </a:r>
            <a:r>
              <a:rPr lang="tr-TR" sz="2000" b="0" dirty="0" err="1"/>
              <a:t>travmatik</a:t>
            </a:r>
            <a:r>
              <a:rPr lang="tr-TR" sz="2000" b="0" dirty="0"/>
              <a:t> bir olay sonucunda güvenli olmayan bir durumda olduğundan şüpheleniyorsanız,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öğrencinizin</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güvenliğini</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sağlamak</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için</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okul</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politikalarınızı</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ve</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ilgili</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yönetmelikleri</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inceleyerek</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gerekli</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önlemlerin</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alınmasını</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sağlayın</a:t>
            </a: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a:t>
            </a:r>
          </a:p>
          <a:p>
            <a:pPr marL="342900" indent="-342900">
              <a:lnSpc>
                <a:spcPct val="115000"/>
              </a:lnSpc>
              <a:spcBef>
                <a:spcPts val="0"/>
              </a:spcBef>
              <a:buClr>
                <a:schemeClr val="accent2"/>
              </a:buClr>
              <a:buSzPts val="1100"/>
              <a:buFont typeface="Courier New" panose="02070309020205020404" pitchFamily="49" charset="0"/>
              <a:buChar char="o"/>
            </a:pPr>
            <a:r>
              <a:rPr lang="tr-TR" sz="2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Travma, ÇOY, stres gibi bazı kavramların tanımlarına sahip olmamız, durum tespiti ve buna bağlı yapılması gerekenler için bize ipucu verir.</a:t>
            </a:r>
            <a:endParaRPr lang="tr-TR" sz="2000" b="0" dirty="0"/>
          </a:p>
          <a:p>
            <a:pPr marL="342900" indent="-342900">
              <a:lnSpc>
                <a:spcPct val="115000"/>
              </a:lnSpc>
              <a:spcBef>
                <a:spcPts val="0"/>
              </a:spcBef>
              <a:buSzPts val="1100"/>
              <a:buFont typeface="Courier New" panose="02070309020205020404" pitchFamily="49" charset="0"/>
              <a:buChar char="o"/>
            </a:pPr>
            <a:r>
              <a:rPr lang="tr-TR" sz="2000" b="0" dirty="0"/>
              <a:t>Her birimizin kendi geçmişinde olumsuzluklar ve travmalar olabilir. Bu sununun sonunda psikolojik öz-bakım stratejileri yer almaktadır. İhtiyaç duyduğunuzda bu stratejileri kullanmaya özen gösterin.</a:t>
            </a:r>
          </a:p>
          <a:p>
            <a:endParaRPr lang="tr-TR" dirty="0"/>
          </a:p>
        </p:txBody>
      </p:sp>
      <p:sp>
        <p:nvSpPr>
          <p:cNvPr id="4" name="Title 3">
            <a:extLst>
              <a:ext uri="{FF2B5EF4-FFF2-40B4-BE49-F238E27FC236}">
                <a16:creationId xmlns:a16="http://schemas.microsoft.com/office/drawing/2014/main" id="{0EE472D5-ACF2-3844-A608-23FEEDA77D48}"/>
              </a:ext>
            </a:extLst>
          </p:cNvPr>
          <p:cNvSpPr>
            <a:spLocks noGrp="1"/>
          </p:cNvSpPr>
          <p:nvPr>
            <p:ph type="title"/>
          </p:nvPr>
        </p:nvSpPr>
        <p:spPr>
          <a:xfrm>
            <a:off x="2394859" y="396397"/>
            <a:ext cx="6863441" cy="1178241"/>
          </a:xfrm>
        </p:spPr>
        <p:txBody>
          <a:bodyPr/>
          <a:lstStyle/>
          <a:p>
            <a:r>
              <a:rPr lang="tr-TR" sz="2800" b="0" dirty="0"/>
              <a:t>Öncelikle ÇOY ve travma hakkında şunları göz önünde bulundurun:</a:t>
            </a:r>
            <a:br>
              <a:rPr lang="tr-TR" sz="2800" b="0" dirty="0"/>
            </a:br>
            <a:endParaRPr lang="tr-TR" sz="2800" dirty="0"/>
          </a:p>
        </p:txBody>
      </p:sp>
    </p:spTree>
    <p:extLst>
      <p:ext uri="{BB962C8B-B14F-4D97-AF65-F5344CB8AC3E}">
        <p14:creationId xmlns:p14="http://schemas.microsoft.com/office/powerpoint/2010/main" val="2714502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1B06BE-9354-3B45-8556-93AC894864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
        <p:nvSpPr>
          <p:cNvPr id="3" name="Title 2">
            <a:extLst>
              <a:ext uri="{FF2B5EF4-FFF2-40B4-BE49-F238E27FC236}">
                <a16:creationId xmlns:a16="http://schemas.microsoft.com/office/drawing/2014/main" id="{1ED43688-6730-D84E-B01B-9B482DD032E4}"/>
              </a:ext>
            </a:extLst>
          </p:cNvPr>
          <p:cNvSpPr>
            <a:spLocks noGrp="1"/>
          </p:cNvSpPr>
          <p:nvPr>
            <p:ph type="title"/>
          </p:nvPr>
        </p:nvSpPr>
        <p:spPr/>
        <p:txBody>
          <a:bodyPr/>
          <a:lstStyle/>
          <a:p>
            <a:r>
              <a:rPr lang="en-US" dirty="0" err="1"/>
              <a:t>Travma</a:t>
            </a:r>
            <a:r>
              <a:rPr lang="en-US" dirty="0"/>
              <a:t> </a:t>
            </a:r>
            <a:r>
              <a:rPr lang="en-US" dirty="0" err="1"/>
              <a:t>temelli</a:t>
            </a:r>
            <a:r>
              <a:rPr lang="en-US" dirty="0"/>
              <a:t> SDÖ </a:t>
            </a:r>
            <a:r>
              <a:rPr lang="en-US" dirty="0" err="1"/>
              <a:t>uygulamalar</a:t>
            </a:r>
            <a:r>
              <a:rPr lang="en-US" dirty="0"/>
              <a:t> </a:t>
            </a:r>
            <a:r>
              <a:rPr lang="en-US" dirty="0" err="1"/>
              <a:t>ile</a:t>
            </a:r>
            <a:r>
              <a:rPr lang="en-US" dirty="0"/>
              <a:t> </a:t>
            </a:r>
            <a:r>
              <a:rPr lang="en-US" dirty="0" err="1"/>
              <a:t>öğrencilerin</a:t>
            </a:r>
            <a:r>
              <a:rPr lang="en-US" dirty="0"/>
              <a:t> </a:t>
            </a:r>
            <a:r>
              <a:rPr lang="en-US" dirty="0" err="1">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yılmazlık</a:t>
            </a: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a:t>
            </a:r>
            <a:r>
              <a:rPr lang="en-US" dirty="0" err="1">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becerisini</a:t>
            </a: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a:t>
            </a:r>
            <a:r>
              <a:rPr lang="en-US" dirty="0" err="1"/>
              <a:t>desteklemek</a:t>
            </a:r>
            <a:endParaRPr lang="tr-TR" dirty="0"/>
          </a:p>
        </p:txBody>
      </p:sp>
    </p:spTree>
    <p:extLst>
      <p:ext uri="{BB962C8B-B14F-4D97-AF65-F5344CB8AC3E}">
        <p14:creationId xmlns:p14="http://schemas.microsoft.com/office/powerpoint/2010/main" val="3653887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20830018c3a_0_642"/>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sp>
        <p:nvSpPr>
          <p:cNvPr id="505" name="Google Shape;505;g20830018c3a_0_642"/>
          <p:cNvSpPr txBox="1">
            <a:spLocks noGrp="1"/>
          </p:cNvSpPr>
          <p:nvPr>
            <p:ph type="title"/>
          </p:nvPr>
        </p:nvSpPr>
        <p:spPr>
          <a:xfrm>
            <a:off x="793242" y="1356317"/>
            <a:ext cx="8218500" cy="384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800"/>
              <a:buNone/>
            </a:pPr>
            <a:r>
              <a:rPr lang="tr-TR" sz="2200" dirty="0"/>
              <a:t>SDÖ, çocukların yaşadıkları birçok durumda hayatta kalmalarına ve zorluklarla başa çıkmalarına yardımcı olur... Tüm çocuklar travma yaşamasa da, hepsi hayatlarının bir noktasında zorluklarla karşılaşacaklardır, bu nedenle herkes zorlukları yönetmek için öğrenme becerilerinden yararlanabilir.</a:t>
            </a:r>
            <a:br>
              <a:rPr lang="tr-TR" sz="2200" b="0" dirty="0">
                <a:solidFill>
                  <a:schemeClr val="lt1"/>
                </a:solidFill>
              </a:rPr>
            </a:br>
            <a:br>
              <a:rPr lang="tr-TR" sz="2200" b="0" dirty="0">
                <a:solidFill>
                  <a:schemeClr val="lt1"/>
                </a:solidFill>
              </a:rPr>
            </a:br>
            <a:r>
              <a:rPr lang="tr-TR" sz="2200" b="0" dirty="0"/>
              <a:t>Çocukların kendilerini güvende ve desteklenmiş hissetme ihtiyaçlarını destekleyen travmaya duyarlı bir ortam (yetişkinlerin güçlü sosyal-duygusal yeterlilikleri ve öğrenciler için SDÖ destekleri ile birlikte) çocukların sağlıklı öğrenci davranışları geliştirmelerine, zorluklar ve talihsizlikler karşısında</a:t>
            </a:r>
            <a:r>
              <a:rPr lang="tr-TR" sz="22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r>
              <a:rPr lang="tr-TR" sz="22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başarılı</a:t>
            </a:r>
            <a:r>
              <a:rPr lang="tr-TR" sz="22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 </a:t>
            </a:r>
            <a:r>
              <a:rPr lang="tr-TR" sz="2200" b="0" dirty="0"/>
              <a:t>olma fırsatlarına sahip olmalarına yardımcı olur. </a:t>
            </a:r>
            <a:endParaRPr lang="tr-TR" sz="2200" b="0" dirty="0">
              <a:solidFill>
                <a:schemeClr val="accent3"/>
              </a:solidFill>
            </a:endParaRPr>
          </a:p>
        </p:txBody>
      </p:sp>
      <p:sp>
        <p:nvSpPr>
          <p:cNvPr id="506" name="Google Shape;506;g20830018c3a_0_642"/>
          <p:cNvSpPr txBox="1">
            <a:spLocks noGrp="1"/>
          </p:cNvSpPr>
          <p:nvPr>
            <p:ph type="body" idx="1"/>
          </p:nvPr>
        </p:nvSpPr>
        <p:spPr>
          <a:xfrm>
            <a:off x="5881339" y="5530814"/>
            <a:ext cx="2602800" cy="6933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600"/>
              <a:buNone/>
            </a:pPr>
            <a:r>
              <a:rPr lang="en-US" sz="1200">
                <a:solidFill>
                  <a:schemeClr val="lt1"/>
                </a:solidFill>
              </a:rPr>
              <a:t>Kim Gulbrandson</a:t>
            </a:r>
            <a:endParaRPr sz="1200">
              <a:solidFill>
                <a:schemeClr val="lt1"/>
              </a:solidFill>
            </a:endParaRPr>
          </a:p>
          <a:p>
            <a:pPr marL="0" lvl="0" indent="0" algn="r" rtl="0">
              <a:lnSpc>
                <a:spcPct val="100000"/>
              </a:lnSpc>
              <a:spcBef>
                <a:spcPts val="0"/>
              </a:spcBef>
              <a:spcAft>
                <a:spcPts val="0"/>
              </a:spcAft>
              <a:buClr>
                <a:schemeClr val="lt1"/>
              </a:buClr>
              <a:buSzPts val="1600"/>
              <a:buNone/>
            </a:pPr>
            <a:r>
              <a:rPr lang="en-US" sz="1200"/>
              <a:t>Çocuk Komitesi</a:t>
            </a:r>
            <a:endParaRPr sz="1200">
              <a:solidFill>
                <a:schemeClr val="lt1"/>
              </a:solidFill>
            </a:endParaRPr>
          </a:p>
        </p:txBody>
      </p:sp>
      <p:sp>
        <p:nvSpPr>
          <p:cNvPr id="507" name="Google Shape;507;g20830018c3a_0_642"/>
          <p:cNvSpPr txBox="1"/>
          <p:nvPr/>
        </p:nvSpPr>
        <p:spPr>
          <a:xfrm>
            <a:off x="23622" y="-72612"/>
            <a:ext cx="1120800" cy="24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en-US" sz="15000" b="1" i="0" u="none" strike="noStrike" cap="none" dirty="0">
                <a:solidFill>
                  <a:schemeClr val="lt1"/>
                </a:solidFill>
                <a:latin typeface="Arial Hebrew"/>
                <a:ea typeface="Arial Hebrew"/>
                <a:cs typeface="Arial Hebrew"/>
                <a:sym typeface="Arial Hebrew"/>
              </a:rPr>
              <a:t>“</a:t>
            </a:r>
            <a:endParaRPr sz="1400" b="0" i="0" u="none" strike="noStrike" cap="none" dirty="0">
              <a:solidFill>
                <a:srgbClr val="000000"/>
              </a:solidFill>
              <a:latin typeface="Arial"/>
              <a:ea typeface="Arial"/>
              <a:cs typeface="Arial"/>
              <a:sym typeface="Arial"/>
            </a:endParaRPr>
          </a:p>
        </p:txBody>
      </p:sp>
      <p:sp>
        <p:nvSpPr>
          <p:cNvPr id="508" name="Google Shape;508;g20830018c3a_0_642"/>
          <p:cNvSpPr txBox="1"/>
          <p:nvPr/>
        </p:nvSpPr>
        <p:spPr>
          <a:xfrm>
            <a:off x="6061939" y="4457400"/>
            <a:ext cx="1120800" cy="24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en-US" sz="15000" b="1" i="0" u="none" strike="noStrike" cap="none" dirty="0">
                <a:solidFill>
                  <a:schemeClr val="lt1"/>
                </a:solidFill>
                <a:latin typeface="Arial Hebrew"/>
                <a:ea typeface="Arial Hebrew"/>
                <a:cs typeface="Arial Hebrew"/>
                <a:sym typeface="Arial Hebrew"/>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20830018c3a_0_802"/>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800"/>
              <a:buFont typeface="Arial"/>
              <a:buNone/>
            </a:pPr>
            <a:br>
              <a:rPr lang="en-US"/>
            </a:br>
            <a:endParaRPr/>
          </a:p>
        </p:txBody>
      </p:sp>
      <p:sp>
        <p:nvSpPr>
          <p:cNvPr id="514" name="Google Shape;514;g20830018c3a_0_802"/>
          <p:cNvSpPr txBox="1">
            <a:spLocks noGrp="1"/>
          </p:cNvSpPr>
          <p:nvPr>
            <p:ph type="sldNum" idx="12"/>
          </p:nvPr>
        </p:nvSpPr>
        <p:spPr>
          <a:xfrm>
            <a:off x="8140700" y="6151912"/>
            <a:ext cx="54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32</a:t>
            </a:fld>
            <a:endParaRPr/>
          </a:p>
        </p:txBody>
      </p:sp>
      <p:pic>
        <p:nvPicPr>
          <p:cNvPr id="516" name="Google Shape;516;g20830018c3a_0_802" descr="Cheers"/>
          <p:cNvPicPr preferRelativeResize="0"/>
          <p:nvPr/>
        </p:nvPicPr>
        <p:blipFill rotWithShape="1">
          <a:blip r:embed="rId3">
            <a:alphaModFix/>
          </a:blip>
          <a:srcRect/>
          <a:stretch/>
        </p:blipFill>
        <p:spPr>
          <a:xfrm>
            <a:off x="2396235" y="2745457"/>
            <a:ext cx="746363" cy="746363"/>
          </a:xfrm>
          <a:prstGeom prst="rect">
            <a:avLst/>
          </a:prstGeom>
          <a:noFill/>
          <a:ln>
            <a:noFill/>
          </a:ln>
        </p:spPr>
      </p:pic>
      <p:pic>
        <p:nvPicPr>
          <p:cNvPr id="517" name="Google Shape;517;g20830018c3a_0_802" descr="List"/>
          <p:cNvPicPr preferRelativeResize="0"/>
          <p:nvPr/>
        </p:nvPicPr>
        <p:blipFill rotWithShape="1">
          <a:blip r:embed="rId4">
            <a:alphaModFix/>
          </a:blip>
          <a:srcRect/>
          <a:stretch/>
        </p:blipFill>
        <p:spPr>
          <a:xfrm>
            <a:off x="727976" y="2704520"/>
            <a:ext cx="746364" cy="746364"/>
          </a:xfrm>
          <a:prstGeom prst="rect">
            <a:avLst/>
          </a:prstGeom>
          <a:noFill/>
          <a:ln>
            <a:noFill/>
          </a:ln>
        </p:spPr>
      </p:pic>
      <p:pic>
        <p:nvPicPr>
          <p:cNvPr id="518" name="Google Shape;518;g20830018c3a_0_802" descr="Muscular arm"/>
          <p:cNvPicPr preferRelativeResize="0"/>
          <p:nvPr/>
        </p:nvPicPr>
        <p:blipFill rotWithShape="1">
          <a:blip r:embed="rId5">
            <a:alphaModFix/>
          </a:blip>
          <a:srcRect/>
          <a:stretch/>
        </p:blipFill>
        <p:spPr>
          <a:xfrm>
            <a:off x="4183595" y="2729915"/>
            <a:ext cx="720969" cy="720969"/>
          </a:xfrm>
          <a:prstGeom prst="rect">
            <a:avLst/>
          </a:prstGeom>
          <a:noFill/>
          <a:ln>
            <a:noFill/>
          </a:ln>
        </p:spPr>
      </p:pic>
      <p:pic>
        <p:nvPicPr>
          <p:cNvPr id="519" name="Google Shape;519;g20830018c3a_0_802" descr="Social network"/>
          <p:cNvPicPr preferRelativeResize="0"/>
          <p:nvPr/>
        </p:nvPicPr>
        <p:blipFill rotWithShape="1">
          <a:blip r:embed="rId6">
            <a:alphaModFix/>
          </a:blip>
          <a:srcRect/>
          <a:stretch/>
        </p:blipFill>
        <p:spPr>
          <a:xfrm>
            <a:off x="7585899" y="2655660"/>
            <a:ext cx="871318" cy="871318"/>
          </a:xfrm>
          <a:prstGeom prst="rect">
            <a:avLst/>
          </a:prstGeom>
          <a:noFill/>
          <a:ln>
            <a:noFill/>
          </a:ln>
        </p:spPr>
      </p:pic>
      <p:pic>
        <p:nvPicPr>
          <p:cNvPr id="520" name="Google Shape;520;g20830018c3a_0_802" descr="Thermometer"/>
          <p:cNvPicPr preferRelativeResize="0"/>
          <p:nvPr/>
        </p:nvPicPr>
        <p:blipFill rotWithShape="1">
          <a:blip r:embed="rId7">
            <a:alphaModFix/>
          </a:blip>
          <a:srcRect/>
          <a:stretch/>
        </p:blipFill>
        <p:spPr>
          <a:xfrm>
            <a:off x="5823933" y="2745457"/>
            <a:ext cx="720970" cy="720970"/>
          </a:xfrm>
          <a:prstGeom prst="rect">
            <a:avLst/>
          </a:prstGeom>
          <a:noFill/>
          <a:ln>
            <a:noFill/>
          </a:ln>
        </p:spPr>
      </p:pic>
      <p:pic>
        <p:nvPicPr>
          <p:cNvPr id="3" name="Picture 2">
            <a:extLst>
              <a:ext uri="{FF2B5EF4-FFF2-40B4-BE49-F238E27FC236}">
                <a16:creationId xmlns:a16="http://schemas.microsoft.com/office/drawing/2014/main" id="{EC8305AE-0D15-3A45-AA51-DB9A422B5D98}"/>
              </a:ext>
            </a:extLst>
          </p:cNvPr>
          <p:cNvPicPr>
            <a:picLocks noChangeAspect="1"/>
          </p:cNvPicPr>
          <p:nvPr/>
        </p:nvPicPr>
        <p:blipFill>
          <a:blip r:embed="rId8"/>
          <a:stretch>
            <a:fillRect/>
          </a:stretch>
        </p:blipFill>
        <p:spPr>
          <a:xfrm>
            <a:off x="421689" y="1055227"/>
            <a:ext cx="8339781" cy="40449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20830018c3a_0_965"/>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33</a:t>
            </a:fld>
            <a:endParaRPr/>
          </a:p>
        </p:txBody>
      </p:sp>
      <p:sp>
        <p:nvSpPr>
          <p:cNvPr id="539" name="Google Shape;539;g20830018c3a_0_965"/>
          <p:cNvSpPr txBox="1">
            <a:spLocks noGrp="1"/>
          </p:cNvSpPr>
          <p:nvPr>
            <p:ph type="body" idx="1"/>
          </p:nvPr>
        </p:nvSpPr>
        <p:spPr>
          <a:xfrm>
            <a:off x="3753235" y="227970"/>
            <a:ext cx="5195893" cy="5226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tr-TR" sz="1600" b="0" dirty="0">
                <a:solidFill>
                  <a:schemeClr val="accent3"/>
                </a:solidFill>
              </a:rPr>
              <a:t>Travma genellikle kaos, </a:t>
            </a:r>
            <a:r>
              <a:rPr lang="tr-TR" sz="1600" b="0" dirty="0" err="1">
                <a:solidFill>
                  <a:schemeClr val="accent3"/>
                </a:solidFill>
              </a:rPr>
              <a:t>öngörülemezlik</a:t>
            </a:r>
            <a:r>
              <a:rPr lang="tr-TR" sz="1600" b="0" dirty="0">
                <a:solidFill>
                  <a:schemeClr val="accent3"/>
                </a:solidFill>
              </a:rPr>
              <a:t> ve korku içerir. Travma yaşamış bir çocuk, işler değiştiğinde onu neyin beklediğinden emin olamayabilir. Bazı stratejiler ve destekler, </a:t>
            </a:r>
            <a:r>
              <a:rPr lang="tr-TR" sz="1600" b="0" dirty="0" err="1">
                <a:solidFill>
                  <a:schemeClr val="accent3"/>
                </a:solidFill>
              </a:rPr>
              <a:t>travmatik</a:t>
            </a:r>
            <a:r>
              <a:rPr lang="tr-TR" sz="1600" b="0" dirty="0">
                <a:solidFill>
                  <a:schemeClr val="accent3"/>
                </a:solidFill>
              </a:rPr>
              <a:t> olaylar yaşamış çocukların sınıftaki geçişlere biraz daha kolay uyum sağlayarak kendilerini güvende ve öğrenmeye hazır hissetmelerine yardımcı olabilir.</a:t>
            </a:r>
            <a:endParaRPr lang="tr-TR" sz="1600" dirty="0"/>
          </a:p>
          <a:p>
            <a:pPr marL="76200" lvl="0" indent="0" algn="l" rtl="0">
              <a:lnSpc>
                <a:spcPct val="100000"/>
              </a:lnSpc>
              <a:spcBef>
                <a:spcPts val="480"/>
              </a:spcBef>
              <a:spcAft>
                <a:spcPts val="0"/>
              </a:spcAft>
              <a:buSzPts val="2400"/>
              <a:buNone/>
            </a:pPr>
            <a:endParaRPr lang="tr-TR" sz="1600" b="0" dirty="0">
              <a:solidFill>
                <a:schemeClr val="accent3"/>
              </a:solidFill>
            </a:endParaRPr>
          </a:p>
          <a:p>
            <a:pPr marL="76200" lvl="0" indent="0" algn="l" rtl="0">
              <a:lnSpc>
                <a:spcPct val="100000"/>
              </a:lnSpc>
              <a:spcBef>
                <a:spcPts val="480"/>
              </a:spcBef>
              <a:spcAft>
                <a:spcPts val="0"/>
              </a:spcAft>
              <a:buSzPts val="2400"/>
              <a:buNone/>
            </a:pPr>
            <a:r>
              <a:rPr lang="tr-TR" sz="1600" dirty="0">
                <a:solidFill>
                  <a:srgbClr val="17AAB3"/>
                </a:solidFill>
              </a:rPr>
              <a:t>Denenebilecek stratejiler</a:t>
            </a:r>
          </a:p>
          <a:p>
            <a:pPr marL="914400" lvl="1" indent="-381000" algn="l" rtl="0">
              <a:lnSpc>
                <a:spcPct val="100000"/>
              </a:lnSpc>
              <a:spcBef>
                <a:spcPts val="480"/>
              </a:spcBef>
              <a:spcAft>
                <a:spcPts val="0"/>
              </a:spcAft>
              <a:buSzPts val="1600"/>
              <a:buFont typeface="Arial"/>
              <a:buChar char="•"/>
            </a:pPr>
            <a:r>
              <a:rPr lang="tr-TR" sz="1600" dirty="0">
                <a:solidFill>
                  <a:schemeClr val="bg2"/>
                </a:solidFill>
              </a:rPr>
              <a:t>Gün akışı </a:t>
            </a:r>
            <a:r>
              <a:rPr lang="tr-TR" sz="1600" dirty="0"/>
              <a:t>ve içeriklerinden oluşan bir program oluşturun. Bunu tutarlı bir şekilde kullanarak ve gerektiğinde değişikliklerin zamanında duyurularını yaparak öngörülebilirlik sağlayın.</a:t>
            </a:r>
          </a:p>
          <a:p>
            <a:pPr marL="914400" lvl="1" indent="-381000" algn="l" rtl="0">
              <a:lnSpc>
                <a:spcPct val="100000"/>
              </a:lnSpc>
              <a:spcBef>
                <a:spcPts val="480"/>
              </a:spcBef>
              <a:spcAft>
                <a:spcPts val="0"/>
              </a:spcAft>
              <a:buSzPts val="1600"/>
              <a:buFont typeface="Arial"/>
              <a:buChar char="•"/>
            </a:pPr>
            <a:r>
              <a:rPr lang="tr-TR" sz="1600" dirty="0"/>
              <a:t>Sözlerinizi yerine getirin ve planların değişmesi gerektiği durumlarda açıklamalarınızda şeffaf ve net olun.</a:t>
            </a:r>
            <a:endParaRPr lang="tr-TR" dirty="0"/>
          </a:p>
          <a:p>
            <a:pPr marL="914400" lvl="1" indent="-381000" algn="l" rtl="0">
              <a:lnSpc>
                <a:spcPct val="100000"/>
              </a:lnSpc>
              <a:spcBef>
                <a:spcPts val="480"/>
              </a:spcBef>
              <a:spcAft>
                <a:spcPts val="0"/>
              </a:spcAft>
              <a:buSzPts val="1600"/>
              <a:buFont typeface="Arial"/>
              <a:buChar char="•"/>
            </a:pPr>
            <a:r>
              <a:rPr lang="tr-TR" sz="1600" dirty="0"/>
              <a:t>Gün içindeki herhangi bir değişikliğe esnek bir şekilde uyum sağlarken, kendi duygularınız ve tetikleyicileriniz hakkında farkındalık oluşturma alıştırması yapın ve kendi öz düzenleme becerilerinizi çocuklara modelleyin.</a:t>
            </a:r>
            <a:endParaRPr lang="tr-TR" dirty="0"/>
          </a:p>
        </p:txBody>
      </p:sp>
      <p:pic>
        <p:nvPicPr>
          <p:cNvPr id="542" name="Google Shape;542;g20830018c3a_0_965" descr="List"/>
          <p:cNvPicPr preferRelativeResize="0"/>
          <p:nvPr/>
        </p:nvPicPr>
        <p:blipFill rotWithShape="1">
          <a:blip r:embed="rId3">
            <a:alphaModFix/>
          </a:blip>
          <a:srcRect/>
          <a:stretch/>
        </p:blipFill>
        <p:spPr>
          <a:xfrm>
            <a:off x="134666" y="227970"/>
            <a:ext cx="814753" cy="814753"/>
          </a:xfrm>
          <a:prstGeom prst="rect">
            <a:avLst/>
          </a:prstGeom>
          <a:noFill/>
          <a:ln>
            <a:noFill/>
          </a:ln>
        </p:spPr>
      </p:pic>
      <p:sp>
        <p:nvSpPr>
          <p:cNvPr id="543" name="Google Shape;543;g20830018c3a_0_965"/>
          <p:cNvSpPr/>
          <p:nvPr/>
        </p:nvSpPr>
        <p:spPr>
          <a:xfrm>
            <a:off x="912843" y="281403"/>
            <a:ext cx="24435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Arial"/>
                <a:ea typeface="Arial"/>
                <a:cs typeface="Arial"/>
                <a:sym typeface="Arial"/>
              </a:rPr>
              <a:t>Öngörülebilir</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rutinler</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oluşturun</a:t>
            </a:r>
            <a:r>
              <a:rPr lang="en-US" sz="2000" b="1"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CD700-5809-054E-8539-FB785CE58C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5" name="Picture 4" descr="DSCN4893">
            <a:extLst>
              <a:ext uri="{FF2B5EF4-FFF2-40B4-BE49-F238E27FC236}">
                <a16:creationId xmlns:a16="http://schemas.microsoft.com/office/drawing/2014/main" id="{1C0CC234-2A19-C749-9A79-E3D0A45FDD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3247" y="917713"/>
            <a:ext cx="6541700" cy="490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598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0830018c3a_0_1127"/>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sp>
        <p:nvSpPr>
          <p:cNvPr id="550" name="Google Shape;550;g20830018c3a_0_1127"/>
          <p:cNvSpPr txBox="1">
            <a:spLocks noGrp="1"/>
          </p:cNvSpPr>
          <p:nvPr>
            <p:ph type="body" idx="1"/>
          </p:nvPr>
        </p:nvSpPr>
        <p:spPr>
          <a:xfrm>
            <a:off x="3677950" y="439072"/>
            <a:ext cx="5155807" cy="6098209"/>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480"/>
              </a:spcBef>
              <a:spcAft>
                <a:spcPts val="0"/>
              </a:spcAft>
              <a:buSzPts val="2400"/>
              <a:buNone/>
            </a:pPr>
            <a:r>
              <a:rPr lang="tr-TR" sz="1600" b="0" dirty="0"/>
              <a:t>Güçlü ilişkiler, </a:t>
            </a:r>
            <a:r>
              <a:rPr lang="tr-TR" sz="1600" b="0" dirty="0" err="1"/>
              <a:t>travmatik</a:t>
            </a:r>
            <a:r>
              <a:rPr lang="tr-TR" sz="1600" b="0" dirty="0"/>
              <a:t> olayların etkilerini hisseden çocukları destekleyebilen duyarlılık, öğrenme desteği ve koruma sağlayabilir. Olumlu çocukluk deneyimleri üzerine yapılan bir araştırma, ebeveyn olmayan iki yetişkinin çocuklara gösterdikleri gerçek ilginin, arkadaşlar tarafından desteklenme duygusunda olduğu gibi, olumsuz deneyimlerin etkilerini dengelemeye yardımcı olabileceğini gösterdi (</a:t>
            </a:r>
            <a:r>
              <a:rPr lang="tr-TR" sz="1600" b="0" dirty="0" err="1"/>
              <a:t>Bethell</a:t>
            </a:r>
            <a:r>
              <a:rPr lang="tr-TR" sz="1600" b="0" dirty="0"/>
              <a:t> ve </a:t>
            </a:r>
            <a:r>
              <a:rPr lang="tr-TR" sz="1600" b="0" dirty="0" err="1"/>
              <a:t>diğ</a:t>
            </a:r>
            <a:r>
              <a:rPr lang="tr-TR" sz="1600" b="0" dirty="0"/>
              <a:t>., 2019).</a:t>
            </a:r>
            <a:endParaRPr lang="tr-TR" sz="1600" b="0" baseline="30000" dirty="0"/>
          </a:p>
          <a:p>
            <a:pPr marL="76200" lvl="0" indent="0" algn="l" rtl="0">
              <a:lnSpc>
                <a:spcPct val="100000"/>
              </a:lnSpc>
              <a:spcBef>
                <a:spcPts val="480"/>
              </a:spcBef>
              <a:spcAft>
                <a:spcPts val="0"/>
              </a:spcAft>
              <a:buSzPts val="2400"/>
              <a:buNone/>
            </a:pPr>
            <a:endParaRPr lang="tr-TR" sz="1600" b="0" dirty="0">
              <a:solidFill>
                <a:schemeClr val="accent3"/>
              </a:solidFill>
            </a:endParaRPr>
          </a:p>
          <a:p>
            <a:pPr marL="76200" lvl="0" indent="0" algn="l" rtl="0">
              <a:lnSpc>
                <a:spcPct val="100000"/>
              </a:lnSpc>
              <a:spcBef>
                <a:spcPts val="480"/>
              </a:spcBef>
              <a:spcAft>
                <a:spcPts val="0"/>
              </a:spcAft>
              <a:buSzPts val="2400"/>
              <a:buNone/>
            </a:pPr>
            <a:r>
              <a:rPr lang="tr-TR" sz="1600" dirty="0">
                <a:solidFill>
                  <a:srgbClr val="17AAB3"/>
                </a:solidFill>
              </a:rPr>
              <a:t>Denenebilecek stratejiler</a:t>
            </a:r>
          </a:p>
          <a:p>
            <a:pPr marL="914400" lvl="1" indent="-330200" algn="l" rtl="0">
              <a:lnSpc>
                <a:spcPct val="100000"/>
              </a:lnSpc>
              <a:spcBef>
                <a:spcPts val="480"/>
              </a:spcBef>
              <a:spcAft>
                <a:spcPts val="0"/>
              </a:spcAft>
              <a:buSzPts val="1600"/>
              <a:buChar char="•"/>
            </a:pPr>
            <a:r>
              <a:rPr lang="tr-TR" sz="1600" dirty="0">
                <a:solidFill>
                  <a:schemeClr val="accent2"/>
                </a:solidFill>
              </a:rPr>
              <a:t>Kapıda durup onları </a:t>
            </a:r>
            <a:r>
              <a:rPr lang="tr-TR" sz="1600" dirty="0">
                <a:solidFill>
                  <a:schemeClr val="accent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karşılayarak</a:t>
            </a:r>
            <a:r>
              <a:rPr lang="tr-TR" sz="1600" dirty="0">
                <a:solidFill>
                  <a:schemeClr val="accent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 </a:t>
            </a:r>
            <a:r>
              <a:rPr lang="tr-TR" sz="1600" dirty="0">
                <a:solidFill>
                  <a:schemeClr val="accent2"/>
                </a:solidFill>
              </a:rPr>
              <a:t>öğrencileri sınıfa girdikleri andan itibaren olumlu bir bağ kurmaya olanak tanıyın.</a:t>
            </a:r>
            <a:endParaRPr lang="tr-TR" sz="1600" dirty="0"/>
          </a:p>
          <a:p>
            <a:pPr marL="914400" lvl="1" indent="-330200" algn="l" rtl="0">
              <a:lnSpc>
                <a:spcPct val="100000"/>
              </a:lnSpc>
              <a:spcBef>
                <a:spcPts val="480"/>
              </a:spcBef>
              <a:spcAft>
                <a:spcPts val="0"/>
              </a:spcAft>
              <a:buSzPts val="1600"/>
              <a:buChar char="•"/>
            </a:pPr>
            <a:r>
              <a:rPr lang="tr-TR" sz="1600" dirty="0">
                <a:solidFill>
                  <a:schemeClr val="accent2"/>
                </a:solidFill>
              </a:rPr>
              <a:t>Arka arkaya on gün boyunca bir öğrenciyi tanımak için </a:t>
            </a:r>
            <a:r>
              <a:rPr lang="tr-TR" sz="1600" dirty="0">
                <a:solidFill>
                  <a:srgbClr val="0070C0"/>
                </a:solidFill>
              </a:rPr>
              <a:t>günde iki d</a:t>
            </a:r>
            <a:r>
              <a:rPr lang="tr-TR" sz="1600" dirty="0">
                <a:solidFill>
                  <a:srgbClr val="0070C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akik</a:t>
            </a:r>
            <a:r>
              <a:rPr lang="tr-TR" sz="1600" dirty="0">
                <a:solidFill>
                  <a:srgbClr val="0070C0"/>
                </a:solidFill>
              </a:rPr>
              <a:t>a</a:t>
            </a:r>
            <a:r>
              <a:rPr lang="tr-TR" sz="1600" dirty="0">
                <a:solidFill>
                  <a:schemeClr val="accent2"/>
                </a:solidFill>
              </a:rPr>
              <a:t> ayırın. Sınıfınızdaki öğrencileri tanımak ve onlarla bağlantı kurmak için okuldaki diğer meslektaşlarınızı davet edin.</a:t>
            </a:r>
            <a:endParaRPr lang="tr-TR" dirty="0"/>
          </a:p>
          <a:p>
            <a:pPr marL="914400" lvl="1" indent="-330200" algn="l" rtl="0">
              <a:lnSpc>
                <a:spcPct val="100000"/>
              </a:lnSpc>
              <a:spcBef>
                <a:spcPts val="480"/>
              </a:spcBef>
              <a:spcAft>
                <a:spcPts val="0"/>
              </a:spcAft>
              <a:buSzPts val="1600"/>
              <a:buChar char="•"/>
            </a:pPr>
            <a:r>
              <a:rPr lang="tr-TR" sz="1600" dirty="0">
                <a:solidFill>
                  <a:schemeClr val="accent2"/>
                </a:solidFill>
              </a:rPr>
              <a:t>Sınıfta anlamlı, olumlu akran işbirliği için fırsatlar oluşturun.</a:t>
            </a:r>
            <a:endParaRPr lang="tr-TR" dirty="0"/>
          </a:p>
          <a:p>
            <a:pPr marL="914400" lvl="0" indent="0" algn="l" rtl="0">
              <a:lnSpc>
                <a:spcPct val="100000"/>
              </a:lnSpc>
              <a:spcBef>
                <a:spcPts val="480"/>
              </a:spcBef>
              <a:spcAft>
                <a:spcPts val="0"/>
              </a:spcAft>
              <a:buSzPts val="2400"/>
              <a:buNone/>
            </a:pPr>
            <a:endParaRPr lang="tr-TR" sz="1600" b="1" dirty="0">
              <a:solidFill>
                <a:srgbClr val="17AAB3"/>
              </a:solidFill>
            </a:endParaRPr>
          </a:p>
          <a:p>
            <a:pPr marL="533400" lvl="1" indent="0" algn="l" rtl="0">
              <a:lnSpc>
                <a:spcPct val="100000"/>
              </a:lnSpc>
              <a:spcBef>
                <a:spcPts val="480"/>
              </a:spcBef>
              <a:spcAft>
                <a:spcPts val="0"/>
              </a:spcAft>
              <a:buSzPts val="2400"/>
              <a:buNone/>
            </a:pPr>
            <a:endParaRPr lang="tr-TR" sz="2000" dirty="0"/>
          </a:p>
          <a:p>
            <a:pPr marL="914400" lvl="1" indent="-228600" algn="l" rtl="0">
              <a:lnSpc>
                <a:spcPct val="100000"/>
              </a:lnSpc>
              <a:spcBef>
                <a:spcPts val="480"/>
              </a:spcBef>
              <a:spcAft>
                <a:spcPts val="0"/>
              </a:spcAft>
              <a:buSzPts val="2400"/>
              <a:buFont typeface="Noto Sans Symbols"/>
              <a:buNone/>
            </a:pPr>
            <a:endParaRPr lang="tr-TR" sz="2000" dirty="0"/>
          </a:p>
          <a:p>
            <a:pPr marL="914400" lvl="1" indent="-228600" algn="l" rtl="0">
              <a:lnSpc>
                <a:spcPct val="100000"/>
              </a:lnSpc>
              <a:spcBef>
                <a:spcPts val="480"/>
              </a:spcBef>
              <a:spcAft>
                <a:spcPts val="0"/>
              </a:spcAft>
              <a:buSzPts val="2400"/>
              <a:buFont typeface="Noto Sans Symbols"/>
              <a:buNone/>
            </a:pPr>
            <a:endParaRPr lang="tr-TR" sz="2000" dirty="0"/>
          </a:p>
          <a:p>
            <a:pPr marL="533400" lvl="1" indent="0" algn="l" rtl="0">
              <a:lnSpc>
                <a:spcPct val="100000"/>
              </a:lnSpc>
              <a:spcBef>
                <a:spcPts val="480"/>
              </a:spcBef>
              <a:spcAft>
                <a:spcPts val="0"/>
              </a:spcAft>
              <a:buSzPts val="2400"/>
              <a:buNone/>
            </a:pPr>
            <a:endParaRPr lang="tr-TR" sz="2000" b="0" dirty="0">
              <a:solidFill>
                <a:schemeClr val="accent3"/>
              </a:solidFill>
            </a:endParaRPr>
          </a:p>
          <a:p>
            <a:pPr marL="457200" lvl="0" indent="-228600" algn="l" rtl="0">
              <a:lnSpc>
                <a:spcPct val="100000"/>
              </a:lnSpc>
              <a:spcBef>
                <a:spcPts val="480"/>
              </a:spcBef>
              <a:spcAft>
                <a:spcPts val="0"/>
              </a:spcAft>
              <a:buSzPts val="2400"/>
              <a:buFont typeface="Noto Sans Symbols"/>
              <a:buNone/>
            </a:pPr>
            <a:endParaRPr lang="tr-TR" sz="2000" b="0" dirty="0">
              <a:solidFill>
                <a:schemeClr val="accent3"/>
              </a:solidFill>
            </a:endParaRPr>
          </a:p>
          <a:p>
            <a:pPr marL="457200" lvl="0" indent="-228600" algn="l" rtl="0">
              <a:lnSpc>
                <a:spcPct val="100000"/>
              </a:lnSpc>
              <a:spcBef>
                <a:spcPts val="480"/>
              </a:spcBef>
              <a:spcAft>
                <a:spcPts val="0"/>
              </a:spcAft>
              <a:buSzPts val="2400"/>
              <a:buFont typeface="Noto Sans Symbols"/>
              <a:buNone/>
            </a:pPr>
            <a:endParaRPr lang="tr-TR" sz="2000" dirty="0"/>
          </a:p>
          <a:p>
            <a:pPr marL="457200" lvl="0" indent="-228600" algn="l" rtl="0">
              <a:lnSpc>
                <a:spcPct val="100000"/>
              </a:lnSpc>
              <a:spcBef>
                <a:spcPts val="480"/>
              </a:spcBef>
              <a:spcAft>
                <a:spcPts val="0"/>
              </a:spcAft>
              <a:buSzPts val="2400"/>
              <a:buFont typeface="Noto Sans Symbols"/>
              <a:buNone/>
            </a:pPr>
            <a:endParaRPr lang="tr-TR" sz="2000" dirty="0"/>
          </a:p>
        </p:txBody>
      </p:sp>
      <p:pic>
        <p:nvPicPr>
          <p:cNvPr id="552" name="Google Shape;552;g20830018c3a_0_1127" descr="Cheers"/>
          <p:cNvPicPr preferRelativeResize="0"/>
          <p:nvPr/>
        </p:nvPicPr>
        <p:blipFill rotWithShape="1">
          <a:blip r:embed="rId3">
            <a:alphaModFix/>
          </a:blip>
          <a:srcRect/>
          <a:stretch/>
        </p:blipFill>
        <p:spPr>
          <a:xfrm>
            <a:off x="134666" y="284134"/>
            <a:ext cx="814753" cy="814753"/>
          </a:xfrm>
          <a:prstGeom prst="rect">
            <a:avLst/>
          </a:prstGeom>
          <a:noFill/>
          <a:ln>
            <a:noFill/>
          </a:ln>
        </p:spPr>
      </p:pic>
      <p:sp>
        <p:nvSpPr>
          <p:cNvPr id="553" name="Google Shape;553;g20830018c3a_0_1127"/>
          <p:cNvSpPr/>
          <p:nvPr/>
        </p:nvSpPr>
        <p:spPr>
          <a:xfrm>
            <a:off x="949419" y="232540"/>
            <a:ext cx="24435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Arial"/>
                <a:ea typeface="Arial"/>
                <a:cs typeface="Arial"/>
                <a:sym typeface="Arial"/>
              </a:rPr>
              <a:t>Güçlü</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ve</a:t>
            </a:r>
            <a:r>
              <a:rPr lang="en-US" sz="2000" b="1" i="0" u="none" strike="noStrike" cap="none" dirty="0">
                <a:solidFill>
                  <a:schemeClr val="lt1"/>
                </a:solidFill>
                <a:latin typeface="Arial"/>
                <a:ea typeface="Arial"/>
                <a:cs typeface="Arial"/>
                <a:sym typeface="Arial"/>
              </a:rPr>
              <a:t> </a:t>
            </a:r>
            <a:r>
              <a:rPr lang="en-US" sz="2000" b="1" dirty="0" err="1">
                <a:solidFill>
                  <a:schemeClr val="lt1"/>
                </a:solidFill>
              </a:rPr>
              <a:t>d</a:t>
            </a:r>
            <a:r>
              <a:rPr lang="en-US" sz="2000" b="1" i="0" u="none" strike="noStrike" cap="none" dirty="0" err="1">
                <a:solidFill>
                  <a:schemeClr val="lt1"/>
                </a:solidFill>
                <a:latin typeface="Arial"/>
                <a:ea typeface="Arial"/>
                <a:cs typeface="Arial"/>
                <a:sym typeface="Arial"/>
              </a:rPr>
              <a:t>estekleyici</a:t>
            </a:r>
            <a:r>
              <a:rPr lang="en-US" sz="2000" b="1" i="0" u="none" strike="noStrike" cap="none" dirty="0">
                <a:solidFill>
                  <a:schemeClr val="lt1"/>
                </a:solidFill>
                <a:latin typeface="Arial"/>
                <a:ea typeface="Arial"/>
                <a:cs typeface="Arial"/>
                <a:sym typeface="Arial"/>
              </a:rPr>
              <a:t> </a:t>
            </a:r>
            <a:r>
              <a:rPr lang="en-US" sz="2000" b="1" dirty="0" err="1">
                <a:solidFill>
                  <a:schemeClr val="lt1"/>
                </a:solidFill>
              </a:rPr>
              <a:t>i</a:t>
            </a:r>
            <a:r>
              <a:rPr lang="en-US" sz="2000" b="1" i="0" u="none" strike="noStrike" cap="none" dirty="0" err="1">
                <a:solidFill>
                  <a:schemeClr val="lt1"/>
                </a:solidFill>
                <a:latin typeface="Arial"/>
                <a:ea typeface="Arial"/>
                <a:cs typeface="Arial"/>
                <a:sym typeface="Arial"/>
              </a:rPr>
              <a:t>lişkiler</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kurun</a:t>
            </a:r>
            <a:r>
              <a:rPr lang="en-US" sz="2000" b="1"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24BCC-B682-3F4B-98EC-DB0A025812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5" name="Picture 4">
            <a:extLst>
              <a:ext uri="{FF2B5EF4-FFF2-40B4-BE49-F238E27FC236}">
                <a16:creationId xmlns:a16="http://schemas.microsoft.com/office/drawing/2014/main" id="{F0D6D50C-1DB4-D748-9121-F2AB55CAE722}"/>
              </a:ext>
            </a:extLst>
          </p:cNvPr>
          <p:cNvPicPr>
            <a:picLocks noChangeAspect="1"/>
          </p:cNvPicPr>
          <p:nvPr/>
        </p:nvPicPr>
        <p:blipFill>
          <a:blip r:embed="rId2"/>
          <a:stretch>
            <a:fillRect/>
          </a:stretch>
        </p:blipFill>
        <p:spPr>
          <a:xfrm>
            <a:off x="1669775" y="343913"/>
            <a:ext cx="6136418" cy="5990561"/>
          </a:xfrm>
          <a:prstGeom prst="rect">
            <a:avLst/>
          </a:prstGeom>
        </p:spPr>
      </p:pic>
      <p:sp>
        <p:nvSpPr>
          <p:cNvPr id="3" name="Rectangle 2">
            <a:extLst>
              <a:ext uri="{FF2B5EF4-FFF2-40B4-BE49-F238E27FC236}">
                <a16:creationId xmlns:a16="http://schemas.microsoft.com/office/drawing/2014/main" id="{F4D69076-B5C3-324B-9714-ED03E7B2537E}"/>
              </a:ext>
            </a:extLst>
          </p:cNvPr>
          <p:cNvSpPr/>
          <p:nvPr/>
        </p:nvSpPr>
        <p:spPr>
          <a:xfrm>
            <a:off x="2955471" y="636814"/>
            <a:ext cx="3788229" cy="734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TextBox 3">
            <a:extLst>
              <a:ext uri="{FF2B5EF4-FFF2-40B4-BE49-F238E27FC236}">
                <a16:creationId xmlns:a16="http://schemas.microsoft.com/office/drawing/2014/main" id="{3747F424-85E9-9842-A6F1-0E75B28F30DE}"/>
              </a:ext>
            </a:extLst>
          </p:cNvPr>
          <p:cNvSpPr txBox="1"/>
          <p:nvPr/>
        </p:nvSpPr>
        <p:spPr>
          <a:xfrm>
            <a:off x="3477986" y="751114"/>
            <a:ext cx="2857500" cy="584775"/>
          </a:xfrm>
          <a:prstGeom prst="rect">
            <a:avLst/>
          </a:prstGeom>
          <a:noFill/>
        </p:spPr>
        <p:txBody>
          <a:bodyPr wrap="square" rtlCol="0">
            <a:spAutoFit/>
          </a:bodyPr>
          <a:lstStyle/>
          <a:p>
            <a:pPr algn="ctr"/>
            <a:r>
              <a:rPr lang="tr-TR" sz="3200" dirty="0">
                <a:solidFill>
                  <a:schemeClr val="bg1"/>
                </a:solidFill>
                <a:latin typeface="Apple Chancery" panose="03020702040506060504" pitchFamily="66" charset="-79"/>
                <a:cs typeface="Apple Chancery" panose="03020702040506060504" pitchFamily="66" charset="-79"/>
              </a:rPr>
              <a:t>EYLÜL</a:t>
            </a:r>
          </a:p>
        </p:txBody>
      </p:sp>
    </p:spTree>
    <p:extLst>
      <p:ext uri="{BB962C8B-B14F-4D97-AF65-F5344CB8AC3E}">
        <p14:creationId xmlns:p14="http://schemas.microsoft.com/office/powerpoint/2010/main" val="3001640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0830018c3a_0_1289"/>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37</a:t>
            </a:fld>
            <a:endParaRPr/>
          </a:p>
        </p:txBody>
      </p:sp>
      <p:sp>
        <p:nvSpPr>
          <p:cNvPr id="561" name="Google Shape;561;g20830018c3a_0_1289"/>
          <p:cNvSpPr txBox="1">
            <a:spLocks noGrp="1"/>
          </p:cNvSpPr>
          <p:nvPr>
            <p:ph type="body" idx="1"/>
          </p:nvPr>
        </p:nvSpPr>
        <p:spPr>
          <a:xfrm>
            <a:off x="3603556" y="355075"/>
            <a:ext cx="5540444" cy="5813166"/>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480"/>
              </a:spcBef>
              <a:spcAft>
                <a:spcPts val="0"/>
              </a:spcAft>
              <a:buSzPts val="2400"/>
              <a:buNone/>
            </a:pPr>
            <a:r>
              <a:rPr lang="tr-TR" sz="1600" b="0" dirty="0"/>
              <a:t>Öğrencilerin görüldüklerini, duyulduklarını ve güçlendiklerini hissetmelerine yardımcı olun. Hedeflerini ve öz yeterliklerini oluşturma çabalarını desteklemenin yollarını bulun, bu yolda onları destekleyin.</a:t>
            </a:r>
            <a:endParaRPr lang="tr-TR" dirty="0"/>
          </a:p>
          <a:p>
            <a:pPr marL="76200" lvl="0" indent="0" algn="l" rtl="0">
              <a:lnSpc>
                <a:spcPct val="100000"/>
              </a:lnSpc>
              <a:spcBef>
                <a:spcPts val="480"/>
              </a:spcBef>
              <a:spcAft>
                <a:spcPts val="0"/>
              </a:spcAft>
              <a:buSzPts val="2400"/>
              <a:buNone/>
            </a:pPr>
            <a:r>
              <a:rPr lang="tr-TR" sz="1600" b="0" dirty="0" err="1"/>
              <a:t>Travmatik</a:t>
            </a:r>
            <a:r>
              <a:rPr lang="tr-TR" sz="1600" b="0" dirty="0"/>
              <a:t> olaylar, bir çocuğun bir durum üzerindeki kontrolünü ortadan kaldırabilir. Seçenekleri azalmış olabilir ve kendisini güçsüz hissedebilir. </a:t>
            </a:r>
            <a:br>
              <a:rPr lang="tr-TR" sz="1600" b="0" dirty="0"/>
            </a:br>
            <a:r>
              <a:rPr lang="tr-TR" sz="1600" b="0" dirty="0"/>
              <a:t>Öğrencilerin kapasitesine ve dayanıklılığına güvenin. Becerilerini sergiledikçe onları teşvik edin. Öğrencilerinizin ihtiyaçlarına duyarlı olun ve dünyalarını olumlu bir şekilde etkileme yeteneklerine olan inançlarını takdir edin.</a:t>
            </a:r>
          </a:p>
          <a:p>
            <a:pPr marL="76200" lvl="0" indent="0" algn="l" rtl="0">
              <a:lnSpc>
                <a:spcPct val="100000"/>
              </a:lnSpc>
              <a:spcBef>
                <a:spcPts val="480"/>
              </a:spcBef>
              <a:spcAft>
                <a:spcPts val="0"/>
              </a:spcAft>
              <a:buSzPts val="2400"/>
              <a:buNone/>
            </a:pPr>
            <a:endParaRPr lang="tr-TR" sz="1100" b="0" dirty="0">
              <a:solidFill>
                <a:schemeClr val="accent3"/>
              </a:solidFill>
            </a:endParaRPr>
          </a:p>
          <a:p>
            <a:pPr marL="76200" lvl="0" indent="0" algn="l" rtl="0">
              <a:lnSpc>
                <a:spcPct val="100000"/>
              </a:lnSpc>
              <a:spcBef>
                <a:spcPts val="480"/>
              </a:spcBef>
              <a:spcAft>
                <a:spcPts val="0"/>
              </a:spcAft>
              <a:buSzPts val="2400"/>
              <a:buNone/>
            </a:pPr>
            <a:r>
              <a:rPr lang="tr-TR" sz="1600" dirty="0">
                <a:solidFill>
                  <a:srgbClr val="17AAB3"/>
                </a:solidFill>
              </a:rPr>
              <a:t>Denenebilecek stratejiler</a:t>
            </a:r>
          </a:p>
          <a:p>
            <a:pPr marL="914400" lvl="1" indent="-342900" algn="l" rtl="0">
              <a:lnSpc>
                <a:spcPct val="100000"/>
              </a:lnSpc>
              <a:spcBef>
                <a:spcPts val="480"/>
              </a:spcBef>
              <a:spcAft>
                <a:spcPts val="0"/>
              </a:spcAft>
              <a:buSzPts val="1600"/>
              <a:buFont typeface="Arial"/>
              <a:buChar char="•"/>
            </a:pPr>
            <a:r>
              <a:rPr lang="tr-TR" sz="1600" dirty="0">
                <a:solidFill>
                  <a:schemeClr val="accent2"/>
                </a:solidFill>
              </a:rPr>
              <a:t>Öğrencilere kendi hedeflerini belirlemeleri ve takip etmeleri için onlara fırsatlar sunun.</a:t>
            </a:r>
            <a:endParaRPr lang="tr-TR" dirty="0"/>
          </a:p>
          <a:p>
            <a:pPr marL="914400" lvl="1" indent="-342900" algn="l" rtl="0">
              <a:lnSpc>
                <a:spcPct val="100000"/>
              </a:lnSpc>
              <a:spcBef>
                <a:spcPts val="480"/>
              </a:spcBef>
              <a:spcAft>
                <a:spcPts val="0"/>
              </a:spcAft>
              <a:buSzPts val="1600"/>
              <a:buFont typeface="Arial"/>
              <a:buChar char="•"/>
            </a:pPr>
            <a:r>
              <a:rPr lang="tr-TR" sz="1600" dirty="0">
                <a:solidFill>
                  <a:schemeClr val="accent2"/>
                </a:solidFill>
              </a:rPr>
              <a:t>Sınıftaki zorluklarla karşılaştıklarında problem çözmelerine yardımcı olmak için öğrencilerinizle işbirliği yapın. Örneğin, öğrencilerin yaklaşan projelere hazırlanmaları veya zorluklarla nasıl başa çıkacaklarını tahmin etmeleri için </a:t>
            </a:r>
            <a:r>
              <a:rPr lang="tr-TR" sz="1600" dirty="0">
                <a:solidFill>
                  <a:srgbClr val="0070C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eğer</a:t>
            </a:r>
            <a:r>
              <a:rPr lang="tr-TR" sz="1600" dirty="0">
                <a:solidFill>
                  <a:srgbClr val="0070C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-o zaman</a:t>
            </a:r>
            <a:r>
              <a:rPr lang="tr-TR" sz="1600" dirty="0">
                <a:solidFill>
                  <a:schemeClr val="accent2"/>
                </a:solidFill>
              </a:rPr>
              <a:t> planları oluşturmalarına yardımcı olun.</a:t>
            </a:r>
            <a:endParaRPr lang="tr-TR" dirty="0"/>
          </a:p>
          <a:p>
            <a:pPr marL="914400" lvl="1" indent="-342900" algn="l" rtl="0">
              <a:lnSpc>
                <a:spcPct val="100000"/>
              </a:lnSpc>
              <a:spcBef>
                <a:spcPts val="480"/>
              </a:spcBef>
              <a:spcAft>
                <a:spcPts val="0"/>
              </a:spcAft>
              <a:buSzPts val="1600"/>
              <a:buFont typeface="Arial"/>
              <a:buChar char="•"/>
            </a:pPr>
            <a:r>
              <a:rPr lang="tr-TR" sz="1600" dirty="0">
                <a:solidFill>
                  <a:schemeClr val="accent2"/>
                </a:solidFill>
              </a:rPr>
              <a:t>Devam eden derslere ve etkinliklere uygun seçimler oluşturun.</a:t>
            </a:r>
          </a:p>
          <a:p>
            <a:pPr marL="914400" lvl="1" indent="-228600" algn="l" rtl="0">
              <a:lnSpc>
                <a:spcPct val="100000"/>
              </a:lnSpc>
              <a:spcBef>
                <a:spcPts val="480"/>
              </a:spcBef>
              <a:spcAft>
                <a:spcPts val="0"/>
              </a:spcAft>
              <a:buSzPts val="2400"/>
              <a:buFont typeface="Noto Sans Symbols"/>
              <a:buNone/>
            </a:pPr>
            <a:endParaRPr sz="1800" dirty="0"/>
          </a:p>
          <a:p>
            <a:pPr marL="914400" lvl="1" indent="-228600" algn="l" rtl="0">
              <a:lnSpc>
                <a:spcPct val="100000"/>
              </a:lnSpc>
              <a:spcBef>
                <a:spcPts val="480"/>
              </a:spcBef>
              <a:spcAft>
                <a:spcPts val="0"/>
              </a:spcAft>
              <a:buSzPts val="2400"/>
              <a:buFont typeface="Noto Sans Symbols"/>
              <a:buNone/>
            </a:pPr>
            <a:endParaRPr sz="1800" dirty="0"/>
          </a:p>
          <a:p>
            <a:pPr marL="914400" lvl="1" indent="-228600" algn="l" rtl="0">
              <a:lnSpc>
                <a:spcPct val="100000"/>
              </a:lnSpc>
              <a:spcBef>
                <a:spcPts val="480"/>
              </a:spcBef>
              <a:spcAft>
                <a:spcPts val="0"/>
              </a:spcAft>
              <a:buSzPts val="2400"/>
              <a:buFont typeface="Noto Sans Symbols"/>
              <a:buNone/>
            </a:pPr>
            <a:endParaRPr sz="1800" dirty="0"/>
          </a:p>
          <a:p>
            <a:pPr marL="914400" lvl="1" indent="-228600" algn="l" rtl="0">
              <a:lnSpc>
                <a:spcPct val="100000"/>
              </a:lnSpc>
              <a:spcBef>
                <a:spcPts val="480"/>
              </a:spcBef>
              <a:spcAft>
                <a:spcPts val="0"/>
              </a:spcAft>
              <a:buSzPts val="2400"/>
              <a:buFont typeface="Noto Sans Symbols"/>
              <a:buNone/>
            </a:pPr>
            <a:endParaRPr sz="1800" dirty="0"/>
          </a:p>
          <a:p>
            <a:pPr marL="533400" lvl="1" indent="0" algn="l" rtl="0">
              <a:lnSpc>
                <a:spcPct val="100000"/>
              </a:lnSpc>
              <a:spcBef>
                <a:spcPts val="480"/>
              </a:spcBef>
              <a:spcAft>
                <a:spcPts val="0"/>
              </a:spcAft>
              <a:buSzPts val="2400"/>
              <a:buNone/>
            </a:pPr>
            <a:endParaRPr sz="1800" b="0" dirty="0">
              <a:solidFill>
                <a:schemeClr val="accent3"/>
              </a:solidFill>
            </a:endParaRPr>
          </a:p>
          <a:p>
            <a:pPr marL="457200" lvl="0" indent="-228600" algn="l" rtl="0">
              <a:lnSpc>
                <a:spcPct val="100000"/>
              </a:lnSpc>
              <a:spcBef>
                <a:spcPts val="480"/>
              </a:spcBef>
              <a:spcAft>
                <a:spcPts val="0"/>
              </a:spcAft>
              <a:buSzPts val="2400"/>
              <a:buFont typeface="Noto Sans Symbols"/>
              <a:buNone/>
            </a:pPr>
            <a:endParaRPr sz="1800" b="0" dirty="0">
              <a:solidFill>
                <a:schemeClr val="accent3"/>
              </a:solidFill>
            </a:endParaRPr>
          </a:p>
          <a:p>
            <a:pPr marL="76200" lvl="0" indent="0" algn="l" rtl="0">
              <a:lnSpc>
                <a:spcPct val="100000"/>
              </a:lnSpc>
              <a:spcBef>
                <a:spcPts val="480"/>
              </a:spcBef>
              <a:spcAft>
                <a:spcPts val="0"/>
              </a:spcAft>
              <a:buSzPts val="2400"/>
              <a:buNone/>
            </a:pPr>
            <a:endParaRPr sz="1800" dirty="0"/>
          </a:p>
        </p:txBody>
      </p:sp>
      <p:pic>
        <p:nvPicPr>
          <p:cNvPr id="562" name="Google Shape;562;g20830018c3a_0_1289" descr="Muscular arm"/>
          <p:cNvPicPr preferRelativeResize="0"/>
          <p:nvPr/>
        </p:nvPicPr>
        <p:blipFill rotWithShape="1">
          <a:blip r:embed="rId3">
            <a:alphaModFix/>
          </a:blip>
          <a:srcRect/>
          <a:stretch/>
        </p:blipFill>
        <p:spPr>
          <a:xfrm>
            <a:off x="135882" y="294810"/>
            <a:ext cx="720969" cy="720969"/>
          </a:xfrm>
          <a:prstGeom prst="rect">
            <a:avLst/>
          </a:prstGeom>
          <a:noFill/>
          <a:ln>
            <a:noFill/>
          </a:ln>
        </p:spPr>
      </p:pic>
      <p:sp>
        <p:nvSpPr>
          <p:cNvPr id="564" name="Google Shape;564;g20830018c3a_0_1289"/>
          <p:cNvSpPr/>
          <p:nvPr/>
        </p:nvSpPr>
        <p:spPr>
          <a:xfrm>
            <a:off x="949419" y="323288"/>
            <a:ext cx="24435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Öğrencilerin failliklerini güçlendirin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AFFD8A-0E87-F74D-BEC5-5A21714157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sp>
        <p:nvSpPr>
          <p:cNvPr id="3" name="Title 2">
            <a:extLst>
              <a:ext uri="{FF2B5EF4-FFF2-40B4-BE49-F238E27FC236}">
                <a16:creationId xmlns:a16="http://schemas.microsoft.com/office/drawing/2014/main" id="{DAFF7D88-29CA-0B44-BF50-E7A0B29A76F0}"/>
              </a:ext>
            </a:extLst>
          </p:cNvPr>
          <p:cNvSpPr>
            <a:spLocks noGrp="1"/>
          </p:cNvSpPr>
          <p:nvPr>
            <p:ph type="title"/>
          </p:nvPr>
        </p:nvSpPr>
        <p:spPr/>
        <p:txBody>
          <a:bodyPr/>
          <a:lstStyle/>
          <a:p>
            <a:r>
              <a:rPr lang="tr-TR" sz="1800" dirty="0"/>
              <a:t>Sınıfta odaklan</a:t>
            </a:r>
          </a:p>
        </p:txBody>
      </p:sp>
      <p:sp>
        <p:nvSpPr>
          <p:cNvPr id="4" name="Text Placeholder 3">
            <a:extLst>
              <a:ext uri="{FF2B5EF4-FFF2-40B4-BE49-F238E27FC236}">
                <a16:creationId xmlns:a16="http://schemas.microsoft.com/office/drawing/2014/main" id="{546D31EE-ACCF-0942-A999-63F3AA4E7D16}"/>
              </a:ext>
            </a:extLst>
          </p:cNvPr>
          <p:cNvSpPr>
            <a:spLocks noGrp="1"/>
          </p:cNvSpPr>
          <p:nvPr>
            <p:ph type="body" idx="1"/>
          </p:nvPr>
        </p:nvSpPr>
        <p:spPr/>
        <p:txBody>
          <a:bodyPr/>
          <a:lstStyle/>
          <a:p>
            <a:r>
              <a:rPr lang="tr-TR" sz="1800" dirty="0"/>
              <a:t>Biri seni kızdırdığında sakin kal</a:t>
            </a:r>
          </a:p>
        </p:txBody>
      </p:sp>
      <p:sp>
        <p:nvSpPr>
          <p:cNvPr id="5" name="Text Placeholder 4">
            <a:extLst>
              <a:ext uri="{FF2B5EF4-FFF2-40B4-BE49-F238E27FC236}">
                <a16:creationId xmlns:a16="http://schemas.microsoft.com/office/drawing/2014/main" id="{052E5E00-58D3-014A-8A95-37E6789BF8A0}"/>
              </a:ext>
            </a:extLst>
          </p:cNvPr>
          <p:cNvSpPr>
            <a:spLocks noGrp="1"/>
          </p:cNvSpPr>
          <p:nvPr>
            <p:ph type="body" idx="2"/>
          </p:nvPr>
        </p:nvSpPr>
        <p:spPr/>
        <p:txBody>
          <a:bodyPr/>
          <a:lstStyle/>
          <a:p>
            <a:r>
              <a:rPr lang="tr-TR" sz="1800" dirty="0"/>
              <a:t>Matematiğe çalış</a:t>
            </a:r>
          </a:p>
        </p:txBody>
      </p:sp>
      <p:sp>
        <p:nvSpPr>
          <p:cNvPr id="6" name="Text Placeholder 5">
            <a:extLst>
              <a:ext uri="{FF2B5EF4-FFF2-40B4-BE49-F238E27FC236}">
                <a16:creationId xmlns:a16="http://schemas.microsoft.com/office/drawing/2014/main" id="{40F9B4F0-D9FE-FB4F-90D1-C8FD58706998}"/>
              </a:ext>
            </a:extLst>
          </p:cNvPr>
          <p:cNvSpPr>
            <a:spLocks noGrp="1"/>
          </p:cNvSpPr>
          <p:nvPr>
            <p:ph type="body" idx="3"/>
          </p:nvPr>
        </p:nvSpPr>
        <p:spPr/>
        <p:txBody>
          <a:bodyPr/>
          <a:lstStyle/>
          <a:p>
            <a:r>
              <a:rPr lang="tr-TR" sz="1800" b="1" dirty="0"/>
              <a:t>Eğer </a:t>
            </a:r>
            <a:r>
              <a:rPr lang="tr-TR" sz="1800" dirty="0"/>
              <a:t>bazı çocuklar hareketlenirse </a:t>
            </a:r>
            <a:r>
              <a:rPr lang="tr-TR" sz="1800" b="1" dirty="0"/>
              <a:t>o zaman </a:t>
            </a:r>
            <a:r>
              <a:rPr lang="tr-TR" sz="1800" dirty="0"/>
              <a:t>onları bir süreliğine göz ardı edeceğim.</a:t>
            </a:r>
          </a:p>
        </p:txBody>
      </p:sp>
      <p:sp>
        <p:nvSpPr>
          <p:cNvPr id="7" name="Text Placeholder 6">
            <a:extLst>
              <a:ext uri="{FF2B5EF4-FFF2-40B4-BE49-F238E27FC236}">
                <a16:creationId xmlns:a16="http://schemas.microsoft.com/office/drawing/2014/main" id="{080E92B3-5B94-0D4F-B628-AB5B780FB705}"/>
              </a:ext>
            </a:extLst>
          </p:cNvPr>
          <p:cNvSpPr>
            <a:spLocks noGrp="1"/>
          </p:cNvSpPr>
          <p:nvPr>
            <p:ph type="body" idx="4"/>
          </p:nvPr>
        </p:nvSpPr>
        <p:spPr/>
        <p:txBody>
          <a:bodyPr/>
          <a:lstStyle/>
          <a:p>
            <a:r>
              <a:rPr lang="tr-TR" sz="1800" b="1" dirty="0"/>
              <a:t>Eğer</a:t>
            </a:r>
            <a:r>
              <a:rPr lang="tr-TR" sz="1800" dirty="0"/>
              <a:t> ellerim titremeye başlarsa </a:t>
            </a:r>
            <a:r>
              <a:rPr lang="tr-TR" sz="1800" b="1" dirty="0"/>
              <a:t>o zaman </a:t>
            </a:r>
          </a:p>
          <a:p>
            <a:r>
              <a:rPr lang="tr-TR" sz="1800" dirty="0"/>
              <a:t>3 derin nefes alacağım.</a:t>
            </a:r>
          </a:p>
        </p:txBody>
      </p:sp>
      <p:sp>
        <p:nvSpPr>
          <p:cNvPr id="8" name="Text Placeholder 7">
            <a:extLst>
              <a:ext uri="{FF2B5EF4-FFF2-40B4-BE49-F238E27FC236}">
                <a16:creationId xmlns:a16="http://schemas.microsoft.com/office/drawing/2014/main" id="{C8FB1ED1-E0FD-6147-AB8F-FC52E75E643C}"/>
              </a:ext>
            </a:extLst>
          </p:cNvPr>
          <p:cNvSpPr>
            <a:spLocks noGrp="1"/>
          </p:cNvSpPr>
          <p:nvPr>
            <p:ph type="body" idx="5"/>
          </p:nvPr>
        </p:nvSpPr>
        <p:spPr/>
        <p:txBody>
          <a:bodyPr/>
          <a:lstStyle/>
          <a:p>
            <a:r>
              <a:rPr lang="tr-TR" sz="1800" b="1" dirty="0"/>
              <a:t>Eğer </a:t>
            </a:r>
            <a:r>
              <a:rPr lang="tr-TR" sz="1800" dirty="0"/>
              <a:t>saat 20:30 olduysa </a:t>
            </a:r>
            <a:r>
              <a:rPr lang="tr-TR" sz="1800" b="1" dirty="0"/>
              <a:t>o zaman </a:t>
            </a:r>
          </a:p>
          <a:p>
            <a:r>
              <a:rPr lang="tr-TR" sz="1800" dirty="0"/>
              <a:t>30 dakika daha çalışacağım. </a:t>
            </a:r>
          </a:p>
        </p:txBody>
      </p:sp>
    </p:spTree>
    <p:extLst>
      <p:ext uri="{BB962C8B-B14F-4D97-AF65-F5344CB8AC3E}">
        <p14:creationId xmlns:p14="http://schemas.microsoft.com/office/powerpoint/2010/main" val="2234519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20830018c3a_0_1451"/>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39</a:t>
            </a:fld>
            <a:endParaRPr/>
          </a:p>
        </p:txBody>
      </p:sp>
      <p:sp>
        <p:nvSpPr>
          <p:cNvPr id="572" name="Google Shape;572;g20830018c3a_0_1451"/>
          <p:cNvSpPr txBox="1">
            <a:spLocks noGrp="1"/>
          </p:cNvSpPr>
          <p:nvPr>
            <p:ph type="body" idx="1"/>
          </p:nvPr>
        </p:nvSpPr>
        <p:spPr>
          <a:xfrm>
            <a:off x="3720002" y="193746"/>
            <a:ext cx="5014800" cy="522690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480"/>
              </a:spcBef>
              <a:spcAft>
                <a:spcPts val="0"/>
              </a:spcAft>
              <a:buSzPts val="2400"/>
              <a:buNone/>
            </a:pPr>
            <a:r>
              <a:rPr lang="tr-TR" sz="1600" b="0" dirty="0"/>
              <a:t>Öğrencilerin duygusal öz düzenleme becerilerini geliştirmeleri ve uygulamaları için fırsatlar sağlayın. Kendi öz düzenleme becerilerinizi geliştirmek ve kullanmak için pratik yapmak da önemlidir! Bu becerileri aktif olarak geliştirmek, çocuk ve gençlerin olumsuzlukların etkileriyle başa çıkmasına, uyum sağlamasına ve etkilerini dengelemesine yardımcı olabilir.</a:t>
            </a:r>
            <a:endParaRPr lang="tr-TR" sz="1600" dirty="0"/>
          </a:p>
          <a:p>
            <a:pPr marL="457200" lvl="0" indent="-228600" algn="l" rtl="0">
              <a:lnSpc>
                <a:spcPct val="100000"/>
              </a:lnSpc>
              <a:spcBef>
                <a:spcPts val="480"/>
              </a:spcBef>
              <a:spcAft>
                <a:spcPts val="0"/>
              </a:spcAft>
              <a:buSzPts val="2400"/>
              <a:buFont typeface="Noto Sans Symbols"/>
              <a:buNone/>
            </a:pPr>
            <a:endParaRPr lang="tr-TR" sz="1600" b="0" dirty="0">
              <a:solidFill>
                <a:schemeClr val="accent3"/>
              </a:solidFill>
            </a:endParaRPr>
          </a:p>
          <a:p>
            <a:pPr marL="76200" lvl="0" indent="0" algn="l" rtl="0">
              <a:lnSpc>
                <a:spcPct val="100000"/>
              </a:lnSpc>
              <a:spcBef>
                <a:spcPts val="480"/>
              </a:spcBef>
              <a:spcAft>
                <a:spcPts val="0"/>
              </a:spcAft>
              <a:buSzPts val="2400"/>
              <a:buNone/>
            </a:pPr>
            <a:r>
              <a:rPr lang="tr-TR" sz="1600" dirty="0">
                <a:solidFill>
                  <a:srgbClr val="17AAB3"/>
                </a:solidFill>
              </a:rPr>
              <a:t>Denenebilecek stratejiler</a:t>
            </a:r>
          </a:p>
          <a:p>
            <a:pPr marL="914400" lvl="1" indent="-330200" algn="l" rtl="0">
              <a:lnSpc>
                <a:spcPct val="100000"/>
              </a:lnSpc>
              <a:spcBef>
                <a:spcPts val="480"/>
              </a:spcBef>
              <a:spcAft>
                <a:spcPts val="0"/>
              </a:spcAft>
              <a:buSzPts val="1600"/>
              <a:buChar char="•"/>
            </a:pPr>
            <a:r>
              <a:rPr lang="tr-TR" sz="1600" dirty="0" err="1">
                <a:solidFill>
                  <a:srgbClr val="0070C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DuyguMetre</a:t>
            </a:r>
            <a:r>
              <a:rPr lang="tr-TR" sz="1600" dirty="0" err="1">
                <a:solidFill>
                  <a:schemeClr val="accent2"/>
                </a:solidFill>
              </a:rPr>
              <a:t>'yi</a:t>
            </a:r>
            <a:r>
              <a:rPr lang="tr-TR" sz="1600" dirty="0">
                <a:solidFill>
                  <a:schemeClr val="accent2"/>
                </a:solidFill>
              </a:rPr>
              <a:t> gün boyunca duygularını kontrol etmek için bir araç olarak kullanarak öğrencilerin duygusal farkındalık ve izleme becerilerini geliştirmelerine yardımcı olun.</a:t>
            </a:r>
            <a:endParaRPr lang="tr-TR" dirty="0"/>
          </a:p>
          <a:p>
            <a:pPr marL="914400" lvl="1" indent="-381000" algn="l" rtl="0">
              <a:lnSpc>
                <a:spcPct val="100000"/>
              </a:lnSpc>
              <a:spcBef>
                <a:spcPts val="480"/>
              </a:spcBef>
              <a:spcAft>
                <a:spcPts val="0"/>
              </a:spcAft>
              <a:buSzPts val="1600"/>
              <a:buFont typeface="Arial"/>
              <a:buChar char="•"/>
            </a:pPr>
            <a:r>
              <a:rPr lang="tr-TR" sz="1600" dirty="0">
                <a:solidFill>
                  <a:schemeClr val="accent2"/>
                </a:solidFill>
              </a:rPr>
              <a:t>Öğrencilerin (ve öğretmenlerin) kendi duygularını kabul etmeleri ve yönlendirmeleri için yardımcı araçlar olarak </a:t>
            </a:r>
            <a:r>
              <a:rPr lang="tr-TR" sz="1600" dirty="0">
                <a:solidFill>
                  <a:srgbClr val="5B88C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a:t>
            </a:r>
            <a:r>
              <a:rPr lang="tr-TR" sz="1600" dirty="0">
                <a:solidFill>
                  <a:srgbClr val="5B88C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topraklama</a:t>
            </a:r>
            <a:r>
              <a:rPr lang="tr-TR" sz="1600" dirty="0">
                <a:solidFill>
                  <a:srgbClr val="5B88C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a:t>
            </a:r>
            <a:r>
              <a:rPr lang="tr-TR" sz="1600" dirty="0">
                <a:solidFill>
                  <a:schemeClr val="accent2"/>
                </a:solidFill>
              </a:rPr>
              <a:t> ve </a:t>
            </a:r>
            <a:r>
              <a:rPr lang="tr-TR" sz="1600" dirty="0">
                <a:solidFill>
                  <a:srgbClr val="5B88C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derin</a:t>
            </a:r>
            <a:r>
              <a:rPr lang="tr-TR" sz="1600" dirty="0">
                <a:solidFill>
                  <a:srgbClr val="5B88C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 </a:t>
            </a:r>
            <a:r>
              <a:rPr lang="tr-TR" sz="1600" dirty="0">
                <a:solidFill>
                  <a:srgbClr val="5B88C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nefes</a:t>
            </a:r>
            <a:r>
              <a:rPr lang="tr-TR" sz="1600" dirty="0">
                <a:solidFill>
                  <a:srgbClr val="5B88C4"/>
                </a:solidFill>
              </a:rPr>
              <a:t> </a:t>
            </a:r>
            <a:r>
              <a:rPr lang="tr-TR" sz="1600" dirty="0">
                <a:solidFill>
                  <a:schemeClr val="accent2"/>
                </a:solidFill>
              </a:rPr>
              <a:t>almayı birleştirin.</a:t>
            </a:r>
            <a:endParaRPr lang="tr-TR" dirty="0"/>
          </a:p>
          <a:p>
            <a:pPr marL="914400" lvl="1" indent="-381000" algn="l" rtl="0">
              <a:lnSpc>
                <a:spcPct val="100000"/>
              </a:lnSpc>
              <a:spcBef>
                <a:spcPts val="480"/>
              </a:spcBef>
              <a:spcAft>
                <a:spcPts val="0"/>
              </a:spcAft>
              <a:buSzPts val="1600"/>
              <a:buFont typeface="Arial"/>
              <a:buChar char="•"/>
            </a:pPr>
            <a:r>
              <a:rPr lang="tr-TR" sz="1600" dirty="0">
                <a:solidFill>
                  <a:schemeClr val="accent2"/>
                </a:solidFill>
              </a:rPr>
              <a:t>Bunların ve diğer öz düzenleme stratejilerinin kullanımını gün boyunca kendiniz modelleyin.</a:t>
            </a:r>
            <a:endParaRPr lang="tr-TR" dirty="0"/>
          </a:p>
          <a:p>
            <a:pPr marL="914400" lvl="1" indent="-228600" algn="l" rtl="0">
              <a:lnSpc>
                <a:spcPct val="100000"/>
              </a:lnSpc>
              <a:spcBef>
                <a:spcPts val="480"/>
              </a:spcBef>
              <a:spcAft>
                <a:spcPts val="0"/>
              </a:spcAft>
              <a:buSzPts val="2400"/>
              <a:buFont typeface="Noto Sans Symbols"/>
              <a:buNone/>
            </a:pPr>
            <a:endParaRPr lang="tr-TR" sz="1800" dirty="0"/>
          </a:p>
          <a:p>
            <a:pPr marL="914400" lvl="1" indent="-228600" algn="l" rtl="0">
              <a:lnSpc>
                <a:spcPct val="100000"/>
              </a:lnSpc>
              <a:spcBef>
                <a:spcPts val="480"/>
              </a:spcBef>
              <a:spcAft>
                <a:spcPts val="0"/>
              </a:spcAft>
              <a:buSzPts val="2400"/>
              <a:buFont typeface="Noto Sans Symbols"/>
              <a:buNone/>
            </a:pPr>
            <a:endParaRPr lang="tr-TR" sz="2000" dirty="0"/>
          </a:p>
          <a:p>
            <a:pPr marL="457200" lvl="0" indent="-228600" algn="l" rtl="0">
              <a:lnSpc>
                <a:spcPct val="100000"/>
              </a:lnSpc>
              <a:spcBef>
                <a:spcPts val="480"/>
              </a:spcBef>
              <a:spcAft>
                <a:spcPts val="0"/>
              </a:spcAft>
              <a:buSzPts val="2400"/>
              <a:buFont typeface="Noto Sans Symbols"/>
              <a:buNone/>
            </a:pPr>
            <a:endParaRPr lang="tr-TR" sz="2000" dirty="0"/>
          </a:p>
        </p:txBody>
      </p:sp>
      <p:sp>
        <p:nvSpPr>
          <p:cNvPr id="574" name="Google Shape;574;g20830018c3a_0_1451"/>
          <p:cNvSpPr/>
          <p:nvPr/>
        </p:nvSpPr>
        <p:spPr>
          <a:xfrm>
            <a:off x="717770" y="193746"/>
            <a:ext cx="26715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Arial"/>
                <a:ea typeface="Arial"/>
                <a:cs typeface="Arial"/>
                <a:sym typeface="Arial"/>
              </a:rPr>
              <a:t>Öz</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yönetim</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becerilerini</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destekleyin</a:t>
            </a:r>
            <a:r>
              <a:rPr lang="en-US" sz="2000" b="1" i="0" u="none" strike="noStrike" cap="none">
                <a:solidFill>
                  <a:schemeClr val="lt1"/>
                </a:solidFill>
                <a:latin typeface="Arial"/>
                <a:ea typeface="Arial"/>
                <a:cs typeface="Arial"/>
                <a:sym typeface="Arial"/>
              </a:rPr>
              <a:t>.</a:t>
            </a:r>
            <a:endParaRPr sz="2000" b="1" i="0" u="none" strike="noStrike" cap="none">
              <a:solidFill>
                <a:schemeClr val="lt1"/>
              </a:solidFill>
              <a:latin typeface="Arial"/>
              <a:ea typeface="Arial"/>
              <a:cs typeface="Arial"/>
              <a:sym typeface="Arial"/>
            </a:endParaRPr>
          </a:p>
        </p:txBody>
      </p:sp>
      <p:pic>
        <p:nvPicPr>
          <p:cNvPr id="575" name="Google Shape;575;g20830018c3a_0_1451" descr="Thermometer"/>
          <p:cNvPicPr preferRelativeResize="0"/>
          <p:nvPr/>
        </p:nvPicPr>
        <p:blipFill rotWithShape="1">
          <a:blip r:embed="rId3">
            <a:alphaModFix/>
          </a:blip>
          <a:srcRect/>
          <a:stretch/>
        </p:blipFill>
        <p:spPr>
          <a:xfrm>
            <a:off x="130897" y="264000"/>
            <a:ext cx="720970" cy="7209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4"/>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190" name="Google Shape;190;p4"/>
          <p:cNvSpPr txBox="1">
            <a:spLocks noGrp="1"/>
          </p:cNvSpPr>
          <p:nvPr>
            <p:ph type="body" idx="1"/>
          </p:nvPr>
        </p:nvSpPr>
        <p:spPr>
          <a:xfrm>
            <a:off x="3086100" y="641115"/>
            <a:ext cx="5894614" cy="60862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None/>
            </a:pPr>
            <a:r>
              <a:rPr lang="tr-TR" sz="1800" dirty="0">
                <a:solidFill>
                  <a:schemeClr val="accent2"/>
                </a:solidFill>
              </a:rPr>
              <a:t>Travma temelli SDÖ</a:t>
            </a:r>
            <a:r>
              <a:rPr lang="tr-TR" sz="1800" b="0" dirty="0">
                <a:solidFill>
                  <a:schemeClr val="accent2"/>
                </a:solidFill>
              </a:rPr>
              <a:t>, ÇOY ve travma yaşamış öğrencilerin desteklendiğini hissettikleri </a:t>
            </a:r>
            <a:r>
              <a:rPr lang="tr-TR" sz="1800" dirty="0">
                <a:solidFill>
                  <a:schemeClr val="accent2"/>
                </a:solidFill>
              </a:rPr>
              <a:t>güvenli ve güvenilir bir ortam</a:t>
            </a:r>
            <a:r>
              <a:rPr lang="tr-TR" sz="1800" b="0" dirty="0">
                <a:solidFill>
                  <a:schemeClr val="accent2"/>
                </a:solidFill>
              </a:rPr>
              <a:t> yaratmayı amaçlayan, çocuk ve gençlerin sosyal ve duygusal gelişimini desteklemeye yönelik bir yaklaşımdır. Öğrenciler </a:t>
            </a:r>
            <a:r>
              <a:rPr lang="tr-TR" sz="1800" dirty="0">
                <a:solidFill>
                  <a:schemeClr val="accent2"/>
                </a:solidFill>
              </a:rPr>
              <a:t>güçlü yanlarını ve kimliklerini keşfetmeye teşvik edilir</a:t>
            </a:r>
            <a:r>
              <a:rPr lang="tr-TR" sz="1800" b="0" dirty="0">
                <a:solidFill>
                  <a:schemeClr val="accent2"/>
                </a:solidFill>
              </a:rPr>
              <a:t>; </a:t>
            </a:r>
            <a:r>
              <a:rPr lang="tr-TR" sz="1800" dirty="0" err="1">
                <a:solidFill>
                  <a:schemeClr val="accent2"/>
                </a:solidFill>
              </a:rPr>
              <a:t>failliklerini</a:t>
            </a:r>
            <a:r>
              <a:rPr lang="tr-TR" sz="1800" dirty="0">
                <a:solidFill>
                  <a:schemeClr val="accent2"/>
                </a:solidFill>
              </a:rPr>
              <a:t> deneyimler</a:t>
            </a:r>
            <a:r>
              <a:rPr lang="tr-TR" sz="1800" b="0" dirty="0">
                <a:solidFill>
                  <a:schemeClr val="accent2"/>
                </a:solidFill>
              </a:rPr>
              <a:t>, öğrenme topluluklarında yetişkinler ve akranları ile </a:t>
            </a:r>
            <a:r>
              <a:rPr lang="tr-TR" sz="1800" dirty="0">
                <a:solidFill>
                  <a:schemeClr val="accent2"/>
                </a:solidFill>
              </a:rPr>
              <a:t>anlamlı, olumlu ilişkiler geliştirebilir </a:t>
            </a:r>
            <a:r>
              <a:rPr lang="tr-TR" sz="1800" b="0" dirty="0">
                <a:solidFill>
                  <a:schemeClr val="accent2"/>
                </a:solidFill>
              </a:rPr>
              <a:t>ve ihtiyaç duydukları </a:t>
            </a:r>
            <a:r>
              <a:rPr lang="tr-TR" sz="1800" dirty="0">
                <a:solidFill>
                  <a:schemeClr val="accent2"/>
                </a:solidFill>
              </a:rPr>
              <a:t>ruh sağlığı desteğine erişebilirler</a:t>
            </a:r>
            <a:r>
              <a:rPr lang="tr-TR" sz="1800" b="0" dirty="0">
                <a:solidFill>
                  <a:schemeClr val="accent2"/>
                </a:solidFill>
              </a:rPr>
              <a:t>.</a:t>
            </a:r>
          </a:p>
          <a:p>
            <a:pPr marL="0" lvl="0" indent="0" algn="l" rtl="0">
              <a:spcBef>
                <a:spcPts val="0"/>
              </a:spcBef>
              <a:spcAft>
                <a:spcPts val="0"/>
              </a:spcAft>
              <a:buClr>
                <a:schemeClr val="accent2"/>
              </a:buClr>
              <a:buSzPts val="1100"/>
              <a:buFont typeface="Arial"/>
              <a:buNone/>
            </a:pPr>
            <a:endParaRPr lang="tr-TR" sz="1800" b="0" dirty="0">
              <a:solidFill>
                <a:schemeClr val="accent2"/>
              </a:solidFill>
            </a:endParaRPr>
          </a:p>
          <a:p>
            <a:pPr marL="0" lvl="0" indent="0" algn="l" rtl="0">
              <a:spcBef>
                <a:spcPts val="0"/>
              </a:spcBef>
              <a:spcAft>
                <a:spcPts val="0"/>
              </a:spcAft>
              <a:buClr>
                <a:schemeClr val="accent2"/>
              </a:buClr>
              <a:buSzPts val="1100"/>
              <a:buFont typeface="Arial"/>
              <a:buNone/>
            </a:pPr>
            <a:r>
              <a:rPr lang="tr-TR" sz="1800" b="0" dirty="0">
                <a:solidFill>
                  <a:schemeClr val="accent2"/>
                </a:solidFill>
              </a:rPr>
              <a:t>Travma temelli SDÖ uygulamalarını kullanan eğitimciler, öğrencilerinin güçlü yanlarını, değerlerini ve katkılarını takdir eder ve her çocuğun kendi potansiyeline ulaşma becerisini desteklemek amacıyla sınıfta olumlu deneyimler sunmak için fırsatlar yaratır. Eğitimciler ayrıca kendi sosyal ve duygusal becerilerini geliştirmek ve bunları modellemek için çalışırlar; kendilerinin öğrencileri için destekleyici yetişkinler olmalarını sağlayacak öz bakım pratiklerini uygular ve ihtiyaç duydukça ruh sağlıkları için etkin şekilde destek alırlar.</a:t>
            </a:r>
          </a:p>
          <a:p>
            <a:pPr marL="76200" lvl="0" indent="0" algn="l" rtl="0">
              <a:lnSpc>
                <a:spcPct val="100000"/>
              </a:lnSpc>
              <a:spcBef>
                <a:spcPts val="480"/>
              </a:spcBef>
              <a:spcAft>
                <a:spcPts val="0"/>
              </a:spcAft>
              <a:buSzPts val="2400"/>
              <a:buNone/>
            </a:pPr>
            <a:endParaRPr sz="1600" dirty="0">
              <a:solidFill>
                <a:schemeClr val="accent2"/>
              </a:solidFill>
            </a:endParaRPr>
          </a:p>
        </p:txBody>
      </p:sp>
      <p:sp>
        <p:nvSpPr>
          <p:cNvPr id="191" name="Google Shape;191;p4"/>
          <p:cNvSpPr/>
          <p:nvPr/>
        </p:nvSpPr>
        <p:spPr>
          <a:xfrm>
            <a:off x="-669471" y="935030"/>
            <a:ext cx="3566160" cy="151422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Clr>
                <a:schemeClr val="accent2"/>
              </a:buClr>
              <a:buSzPts val="1100"/>
              <a:buFont typeface="Arial"/>
              <a:buNone/>
            </a:pPr>
            <a:r>
              <a:rPr lang="en-US" sz="2800" b="1" i="0" u="none" strike="noStrike" cap="none" dirty="0" err="1">
                <a:solidFill>
                  <a:srgbClr val="00619F"/>
                </a:solidFill>
                <a:latin typeface="Arial"/>
                <a:ea typeface="Arial"/>
                <a:cs typeface="Arial"/>
                <a:sym typeface="Arial"/>
              </a:rPr>
              <a:t>Travma</a:t>
            </a:r>
            <a:r>
              <a:rPr lang="en-US" sz="2800" b="1" i="0" u="none" strike="noStrike" cap="none" dirty="0">
                <a:solidFill>
                  <a:srgbClr val="00619F"/>
                </a:solidFill>
                <a:latin typeface="Arial"/>
                <a:ea typeface="Arial"/>
                <a:cs typeface="Arial"/>
                <a:sym typeface="Arial"/>
              </a:rPr>
              <a:t> </a:t>
            </a:r>
            <a:r>
              <a:rPr lang="en-US" sz="2800" b="1" i="0" u="none" strike="noStrike" cap="none" dirty="0" err="1">
                <a:solidFill>
                  <a:srgbClr val="00619F"/>
                </a:solidFill>
                <a:latin typeface="Arial"/>
                <a:ea typeface="Arial"/>
                <a:cs typeface="Arial"/>
                <a:sym typeface="Arial"/>
              </a:rPr>
              <a:t>temelli</a:t>
            </a:r>
            <a:r>
              <a:rPr lang="en-US" sz="2800" b="1" i="0" u="none" strike="noStrike" cap="none" dirty="0">
                <a:solidFill>
                  <a:srgbClr val="00619F"/>
                </a:solidFill>
                <a:latin typeface="Arial"/>
                <a:ea typeface="Arial"/>
                <a:cs typeface="Arial"/>
                <a:sym typeface="Arial"/>
              </a:rPr>
              <a:t> </a:t>
            </a:r>
          </a:p>
          <a:p>
            <a:pPr marL="0" marR="0" lvl="0" indent="0" algn="r" rtl="0">
              <a:lnSpc>
                <a:spcPct val="115000"/>
              </a:lnSpc>
              <a:spcBef>
                <a:spcPts val="0"/>
              </a:spcBef>
              <a:spcAft>
                <a:spcPts val="0"/>
              </a:spcAft>
              <a:buClr>
                <a:schemeClr val="accent2"/>
              </a:buClr>
              <a:buSzPts val="1100"/>
              <a:buFont typeface="Arial"/>
              <a:buNone/>
            </a:pPr>
            <a:r>
              <a:rPr lang="en-US" sz="2800" b="1" i="0" u="none" strike="noStrike" cap="none" dirty="0">
                <a:solidFill>
                  <a:srgbClr val="00619F"/>
                </a:solidFill>
                <a:latin typeface="Arial"/>
                <a:ea typeface="Arial"/>
                <a:cs typeface="Arial"/>
                <a:sym typeface="Arial"/>
              </a:rPr>
              <a:t>SDÖ </a:t>
            </a:r>
            <a:r>
              <a:rPr lang="en-US" sz="2800" b="1" i="0" u="none" strike="noStrike" cap="none" dirty="0" err="1">
                <a:solidFill>
                  <a:srgbClr val="00619F"/>
                </a:solidFill>
                <a:latin typeface="Arial"/>
                <a:ea typeface="Arial"/>
                <a:cs typeface="Arial"/>
                <a:sym typeface="Arial"/>
              </a:rPr>
              <a:t>nedir</a:t>
            </a:r>
            <a:r>
              <a:rPr lang="en-US" sz="2800" b="1" i="0" u="none" strike="noStrike" cap="none" dirty="0">
                <a:solidFill>
                  <a:srgbClr val="00619F"/>
                </a:solidFill>
                <a:latin typeface="Arial"/>
                <a:ea typeface="Arial"/>
                <a:cs typeface="Arial"/>
                <a:sym typeface="Arial"/>
              </a:rPr>
              <a:t>?</a:t>
            </a:r>
            <a:endParaRPr sz="2800" b="1" i="0" u="none" strike="noStrike" cap="none" dirty="0">
              <a:solidFill>
                <a:srgbClr val="00619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endParaRPr sz="2800" b="1" i="0" u="none" strike="noStrike" cap="none" dirty="0">
              <a:solidFill>
                <a:schemeClr val="dk2"/>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BEFCB4-466A-AD4F-BDBD-483FAA0157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pic>
        <p:nvPicPr>
          <p:cNvPr id="3" name="Image" descr="Image">
            <a:extLst>
              <a:ext uri="{FF2B5EF4-FFF2-40B4-BE49-F238E27FC236}">
                <a16:creationId xmlns:a16="http://schemas.microsoft.com/office/drawing/2014/main" id="{D17AE9F0-CBE9-3747-A51C-0CC291D32B6E}"/>
              </a:ext>
            </a:extLst>
          </p:cNvPr>
          <p:cNvPicPr>
            <a:picLocks noChangeAspect="1"/>
          </p:cNvPicPr>
          <p:nvPr/>
        </p:nvPicPr>
        <p:blipFill>
          <a:blip r:embed="rId2">
            <a:extLst/>
          </a:blip>
          <a:stretch>
            <a:fillRect/>
          </a:stretch>
        </p:blipFill>
        <p:spPr>
          <a:xfrm>
            <a:off x="1038130" y="474198"/>
            <a:ext cx="7002513" cy="5677714"/>
          </a:xfrm>
          <a:prstGeom prst="rect">
            <a:avLst/>
          </a:prstGeom>
          <a:ln w="12700">
            <a:miter lim="400000"/>
          </a:ln>
          <a:effectLst>
            <a:outerShdw blurRad="127000" dist="76200" dir="2700000" rotWithShape="0">
              <a:srgbClr val="000000">
                <a:alpha val="75000"/>
              </a:srgbClr>
            </a:outerShdw>
          </a:effectLst>
        </p:spPr>
      </p:pic>
      <p:sp>
        <p:nvSpPr>
          <p:cNvPr id="6" name="Rectangle 5">
            <a:extLst>
              <a:ext uri="{FF2B5EF4-FFF2-40B4-BE49-F238E27FC236}">
                <a16:creationId xmlns:a16="http://schemas.microsoft.com/office/drawing/2014/main" id="{C00FCF9B-D407-2C42-84C7-E9DBD4C88C8D}"/>
              </a:ext>
            </a:extLst>
          </p:cNvPr>
          <p:cNvSpPr/>
          <p:nvPr/>
        </p:nvSpPr>
        <p:spPr>
          <a:xfrm>
            <a:off x="1037500" y="6229872"/>
            <a:ext cx="6854170" cy="307777"/>
          </a:xfrm>
          <a:prstGeom prst="rect">
            <a:avLst/>
          </a:prstGeom>
        </p:spPr>
        <p:txBody>
          <a:bodyPr wrap="square">
            <a:spAutoFit/>
          </a:bodyPr>
          <a:lstStyle/>
          <a:p>
            <a:r>
              <a:rPr lang="tr-TR" dirty="0"/>
              <a:t>Kaynak: </a:t>
            </a:r>
            <a:r>
              <a:rPr lang="tr-TR" dirty="0" err="1"/>
              <a:t>Marc</a:t>
            </a:r>
            <a:r>
              <a:rPr lang="tr-TR" dirty="0"/>
              <a:t> </a:t>
            </a:r>
            <a:r>
              <a:rPr lang="tr-TR" dirty="0" err="1"/>
              <a:t>Brackett</a:t>
            </a:r>
            <a:r>
              <a:rPr lang="tr-TR" dirty="0"/>
              <a:t> Yale </a:t>
            </a:r>
            <a:r>
              <a:rPr lang="tr-TR" dirty="0" err="1"/>
              <a:t>Unıversıty</a:t>
            </a:r>
            <a:r>
              <a:rPr lang="tr-TR" dirty="0"/>
              <a:t> Center </a:t>
            </a:r>
            <a:r>
              <a:rPr lang="tr-TR" dirty="0" err="1"/>
              <a:t>For</a:t>
            </a:r>
            <a:r>
              <a:rPr lang="tr-TR" dirty="0"/>
              <a:t> </a:t>
            </a:r>
            <a:r>
              <a:rPr lang="tr-TR" dirty="0" err="1"/>
              <a:t>Emotıonal</a:t>
            </a:r>
            <a:r>
              <a:rPr lang="tr-TR" dirty="0"/>
              <a:t> </a:t>
            </a:r>
            <a:r>
              <a:rPr lang="tr-TR" dirty="0" err="1"/>
              <a:t>Intellıgence</a:t>
            </a:r>
            <a:endParaRPr lang="tr-TR" dirty="0"/>
          </a:p>
        </p:txBody>
      </p:sp>
    </p:spTree>
    <p:extLst>
      <p:ext uri="{BB962C8B-B14F-4D97-AF65-F5344CB8AC3E}">
        <p14:creationId xmlns:p14="http://schemas.microsoft.com/office/powerpoint/2010/main" val="1462188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FF3590-23BE-3A49-A604-079AF88381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pic>
        <p:nvPicPr>
          <p:cNvPr id="3" name="breathing.mp4" descr="breathing.mp4">
            <a:extLst>
              <a:ext uri="{FF2B5EF4-FFF2-40B4-BE49-F238E27FC236}">
                <a16:creationId xmlns:a16="http://schemas.microsoft.com/office/drawing/2014/main" id="{45D21BDE-A68A-EC43-8D7C-54493E474846}"/>
              </a:ext>
            </a:extLst>
          </p:cNvPr>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716157" y="629413"/>
            <a:ext cx="6122504" cy="5705061"/>
          </a:xfrm>
          <a:prstGeom prst="rect">
            <a:avLst/>
          </a:prstGeom>
          <a:ln w="12700">
            <a:miter lim="400000"/>
          </a:ln>
        </p:spPr>
      </p:pic>
    </p:spTree>
    <p:extLst>
      <p:ext uri="{BB962C8B-B14F-4D97-AF65-F5344CB8AC3E}">
        <p14:creationId xmlns:p14="http://schemas.microsoft.com/office/powerpoint/2010/main" val="164655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100000">
                <p:cTn id="12"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0C61CF-872A-0E4B-BF1E-D1BF6E80D8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pic>
        <p:nvPicPr>
          <p:cNvPr id="3" name="Picture 2">
            <a:extLst>
              <a:ext uri="{FF2B5EF4-FFF2-40B4-BE49-F238E27FC236}">
                <a16:creationId xmlns:a16="http://schemas.microsoft.com/office/drawing/2014/main" id="{C4855848-C90C-194C-84F4-B1798F0B1DFE}"/>
              </a:ext>
            </a:extLst>
          </p:cNvPr>
          <p:cNvPicPr>
            <a:picLocks noChangeAspect="1"/>
          </p:cNvPicPr>
          <p:nvPr/>
        </p:nvPicPr>
        <p:blipFill>
          <a:blip r:embed="rId2"/>
          <a:stretch>
            <a:fillRect/>
          </a:stretch>
        </p:blipFill>
        <p:spPr>
          <a:xfrm>
            <a:off x="0" y="1384442"/>
            <a:ext cx="9144000" cy="3015689"/>
          </a:xfrm>
          <a:prstGeom prst="rect">
            <a:avLst/>
          </a:prstGeom>
        </p:spPr>
      </p:pic>
      <p:sp>
        <p:nvSpPr>
          <p:cNvPr id="4" name="TextBox 3">
            <a:extLst>
              <a:ext uri="{FF2B5EF4-FFF2-40B4-BE49-F238E27FC236}">
                <a16:creationId xmlns:a16="http://schemas.microsoft.com/office/drawing/2014/main" id="{2B590228-C47E-6345-92CE-E3BA17F9687A}"/>
              </a:ext>
            </a:extLst>
          </p:cNvPr>
          <p:cNvSpPr txBox="1"/>
          <p:nvPr/>
        </p:nvSpPr>
        <p:spPr>
          <a:xfrm>
            <a:off x="198783" y="755374"/>
            <a:ext cx="8627165" cy="461665"/>
          </a:xfrm>
          <a:prstGeom prst="rect">
            <a:avLst/>
          </a:prstGeom>
          <a:noFill/>
        </p:spPr>
        <p:txBody>
          <a:bodyPr wrap="square" rtlCol="0">
            <a:spAutoFit/>
          </a:bodyPr>
          <a:lstStyle/>
          <a:p>
            <a:r>
              <a:rPr lang="tr-TR" sz="2400" b="1" dirty="0"/>
              <a:t>5-4-3-2-1 Tekniği</a:t>
            </a:r>
          </a:p>
        </p:txBody>
      </p:sp>
      <p:sp>
        <p:nvSpPr>
          <p:cNvPr id="6" name="TextBox 5">
            <a:extLst>
              <a:ext uri="{FF2B5EF4-FFF2-40B4-BE49-F238E27FC236}">
                <a16:creationId xmlns:a16="http://schemas.microsoft.com/office/drawing/2014/main" id="{CA184BB9-9721-AA41-AF22-EFECFFDB0CDC}"/>
              </a:ext>
            </a:extLst>
          </p:cNvPr>
          <p:cNvSpPr txBox="1"/>
          <p:nvPr/>
        </p:nvSpPr>
        <p:spPr>
          <a:xfrm>
            <a:off x="109330" y="4491191"/>
            <a:ext cx="8806069" cy="1169551"/>
          </a:xfrm>
          <a:prstGeom prst="rect">
            <a:avLst/>
          </a:prstGeom>
          <a:noFill/>
        </p:spPr>
        <p:txBody>
          <a:bodyPr wrap="square" rtlCol="0">
            <a:spAutoFit/>
          </a:bodyPr>
          <a:lstStyle/>
          <a:p>
            <a:r>
              <a:rPr lang="tr-TR" b="1" dirty="0"/>
              <a:t>5 tane gördüğün,     4 tane dokunduğun,     3 tane duyduğun,       2 tane kokladığın,       1 tane tattığın </a:t>
            </a:r>
          </a:p>
          <a:p>
            <a:endParaRPr lang="tr-TR" b="1" dirty="0"/>
          </a:p>
          <a:p>
            <a:endParaRPr lang="tr-TR" b="1" dirty="0"/>
          </a:p>
          <a:p>
            <a:r>
              <a:rPr lang="tr-TR" b="1" dirty="0"/>
              <a:t>bir şey bul.</a:t>
            </a:r>
          </a:p>
          <a:p>
            <a:endParaRPr lang="tr-TR" dirty="0"/>
          </a:p>
        </p:txBody>
      </p:sp>
    </p:spTree>
    <p:extLst>
      <p:ext uri="{BB962C8B-B14F-4D97-AF65-F5344CB8AC3E}">
        <p14:creationId xmlns:p14="http://schemas.microsoft.com/office/powerpoint/2010/main" val="1060103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0830018c3a_0_1615"/>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43</a:t>
            </a:fld>
            <a:endParaRPr/>
          </a:p>
        </p:txBody>
      </p:sp>
      <p:sp>
        <p:nvSpPr>
          <p:cNvPr id="583" name="Google Shape;583;g20830018c3a_0_1615"/>
          <p:cNvSpPr txBox="1">
            <a:spLocks noGrp="1"/>
          </p:cNvSpPr>
          <p:nvPr>
            <p:ph type="body" idx="1"/>
          </p:nvPr>
        </p:nvSpPr>
        <p:spPr>
          <a:xfrm>
            <a:off x="3676313" y="566423"/>
            <a:ext cx="5337058" cy="5757828"/>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480"/>
              </a:spcBef>
              <a:spcAft>
                <a:spcPts val="0"/>
              </a:spcAft>
              <a:buSzPts val="2400"/>
              <a:buNone/>
            </a:pPr>
            <a:r>
              <a:rPr lang="tr-TR" sz="1600" b="0" dirty="0"/>
              <a:t>Temsil ve sivil katılımı teşvik eden çeşitli etkinlikler aracılığıyla öğrencilerin kendi kimliklerini ve başkalarının bakış açılarını keşfetmelerine ve güçlendirmelerine yardımcı olun.</a:t>
            </a:r>
            <a:endParaRPr lang="tr-TR" dirty="0"/>
          </a:p>
          <a:p>
            <a:pPr marL="76200" lvl="0" indent="0" algn="l" rtl="0">
              <a:lnSpc>
                <a:spcPct val="100000"/>
              </a:lnSpc>
              <a:spcBef>
                <a:spcPts val="480"/>
              </a:spcBef>
              <a:spcAft>
                <a:spcPts val="0"/>
              </a:spcAft>
              <a:buSzPts val="2400"/>
              <a:buNone/>
            </a:pPr>
            <a:r>
              <a:rPr lang="tr-TR" sz="1600" b="0" dirty="0"/>
              <a:t>Öğrencilerin yerel topluluklarının geleneklerine katılımını destekleyin. Bunun, zorluk yaşayan insanlar için özellikle yararlı bir deneyim olduğu bilinmektedir.</a:t>
            </a:r>
            <a:endParaRPr lang="tr-TR" dirty="0"/>
          </a:p>
          <a:p>
            <a:pPr marL="76200" lvl="0" indent="0" algn="l" rtl="0">
              <a:lnSpc>
                <a:spcPct val="100000"/>
              </a:lnSpc>
              <a:spcBef>
                <a:spcPts val="480"/>
              </a:spcBef>
              <a:spcAft>
                <a:spcPts val="0"/>
              </a:spcAft>
              <a:buSzPts val="2400"/>
              <a:buNone/>
            </a:pPr>
            <a:endParaRPr lang="tr-TR" sz="1600" b="0" dirty="0">
              <a:solidFill>
                <a:schemeClr val="accent2"/>
              </a:solidFill>
            </a:endParaRPr>
          </a:p>
          <a:p>
            <a:pPr marL="76200" lvl="0" indent="0" algn="l" rtl="0">
              <a:lnSpc>
                <a:spcPct val="100000"/>
              </a:lnSpc>
              <a:spcBef>
                <a:spcPts val="480"/>
              </a:spcBef>
              <a:spcAft>
                <a:spcPts val="0"/>
              </a:spcAft>
              <a:buSzPts val="1100"/>
              <a:buNone/>
            </a:pPr>
            <a:r>
              <a:rPr lang="tr-TR" sz="1600" dirty="0">
                <a:solidFill>
                  <a:srgbClr val="17AAB3"/>
                </a:solidFill>
              </a:rPr>
              <a:t>Denenebilecek stratejiler</a:t>
            </a:r>
          </a:p>
          <a:p>
            <a:pPr marL="914400" lvl="0" indent="-330200" algn="l" rtl="0">
              <a:lnSpc>
                <a:spcPct val="100000"/>
              </a:lnSpc>
              <a:spcBef>
                <a:spcPts val="480"/>
              </a:spcBef>
              <a:spcAft>
                <a:spcPts val="0"/>
              </a:spcAft>
              <a:buClr>
                <a:schemeClr val="accent3"/>
              </a:buClr>
              <a:buSzPts val="1600"/>
              <a:buChar char="•"/>
            </a:pPr>
            <a:r>
              <a:rPr lang="tr-TR" sz="1600" b="0" dirty="0"/>
              <a:t>Öğrencilere öz-farkındalık oluşturmak için </a:t>
            </a:r>
            <a:r>
              <a:rPr lang="tr-TR" sz="16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kimlik</a:t>
            </a:r>
            <a:r>
              <a:rPr lang="tr-TR" sz="1600" b="0" dirty="0"/>
              <a:t> ve eşitlik üzerine düşünme fırsatları sağlayın.</a:t>
            </a:r>
          </a:p>
          <a:p>
            <a:pPr marL="914400" lvl="0" indent="-330200" algn="l" rtl="0">
              <a:lnSpc>
                <a:spcPct val="100000"/>
              </a:lnSpc>
              <a:spcBef>
                <a:spcPts val="480"/>
              </a:spcBef>
              <a:spcAft>
                <a:spcPts val="0"/>
              </a:spcAft>
              <a:buClr>
                <a:schemeClr val="accent3"/>
              </a:buClr>
              <a:buSzPts val="1600"/>
              <a:buChar char="•"/>
            </a:pPr>
            <a:r>
              <a:rPr lang="tr-TR" sz="1600" b="0" dirty="0"/>
              <a:t>Öğrencilerin kendileri için önemli olan konuları ta</a:t>
            </a:r>
            <a:r>
              <a:rPr lang="tr-TR" sz="1600"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rtışmaları</a:t>
            </a:r>
            <a:r>
              <a:rPr lang="tr-TR" sz="1600" b="0" dirty="0"/>
              <a:t>nda, çeşitli ekip üyeleriyle ilişkiler kurmalarında, işbirliği yapmalarında ve yapıcı çatışma müzakerelerine katılmalarında onları destekleyerek ilişki becerilerini geliştirin.</a:t>
            </a:r>
            <a:endParaRPr lang="tr-TR" dirty="0"/>
          </a:p>
          <a:p>
            <a:pPr marL="914400" lvl="0" indent="-330200">
              <a:buClr>
                <a:schemeClr val="accent3"/>
              </a:buClr>
              <a:buSzPts val="1600"/>
            </a:pPr>
            <a:r>
              <a:rPr lang="tr-TR" sz="1600" b="0" dirty="0"/>
              <a:t>Güncel konuları yerel topluluğa dayalı bir projeye dönüştürerek </a:t>
            </a:r>
            <a:r>
              <a:rPr lang="tr-TR" sz="1600" b="0" dirty="0">
                <a:solidFill>
                  <a:srgbClr val="5B88C4"/>
                </a:solidFill>
              </a:rPr>
              <a:t>s</a:t>
            </a:r>
            <a:r>
              <a:rPr lang="tr-TR" sz="1600" b="0" dirty="0">
                <a:solidFill>
                  <a:srgbClr val="5B88C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osyal</a:t>
            </a:r>
            <a:r>
              <a:rPr lang="tr-TR" sz="1600" b="0" dirty="0">
                <a:solidFill>
                  <a:srgbClr val="5B88C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 </a:t>
            </a:r>
            <a:r>
              <a:rPr lang="tr-TR" sz="1600" b="0" dirty="0">
                <a:solidFill>
                  <a:srgbClr val="5B88C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farkındalığı</a:t>
            </a:r>
            <a:r>
              <a:rPr lang="tr-TR" sz="1600" b="0" dirty="0">
                <a:solidFill>
                  <a:srgbClr val="5B88C4"/>
                </a:solidFill>
              </a:rPr>
              <a:t> </a:t>
            </a:r>
            <a:r>
              <a:rPr lang="tr-TR" sz="1600" b="0" dirty="0"/>
              <a:t>artırmaya çalışın.</a:t>
            </a:r>
          </a:p>
        </p:txBody>
      </p:sp>
      <p:pic>
        <p:nvPicPr>
          <p:cNvPr id="584" name="Google Shape;584;g20830018c3a_0_1615" descr="Social network"/>
          <p:cNvPicPr preferRelativeResize="0"/>
          <p:nvPr/>
        </p:nvPicPr>
        <p:blipFill rotWithShape="1">
          <a:blip r:embed="rId3">
            <a:alphaModFix/>
          </a:blip>
          <a:srcRect/>
          <a:stretch/>
        </p:blipFill>
        <p:spPr>
          <a:xfrm>
            <a:off x="145069" y="194087"/>
            <a:ext cx="914400" cy="914400"/>
          </a:xfrm>
          <a:prstGeom prst="rect">
            <a:avLst/>
          </a:prstGeom>
          <a:noFill/>
          <a:ln>
            <a:noFill/>
          </a:ln>
        </p:spPr>
      </p:pic>
      <p:sp>
        <p:nvSpPr>
          <p:cNvPr id="585" name="Google Shape;585;g20830018c3a_0_1615"/>
          <p:cNvSpPr txBox="1"/>
          <p:nvPr/>
        </p:nvSpPr>
        <p:spPr>
          <a:xfrm>
            <a:off x="5309081" y="6205301"/>
            <a:ext cx="3057600" cy="237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dirty="0" err="1"/>
              <a:t>Kaynak</a:t>
            </a:r>
            <a:r>
              <a:rPr lang="en-US" sz="1200" b="0" i="0" u="none" strike="noStrike" cap="none" dirty="0">
                <a:solidFill>
                  <a:srgbClr val="000000"/>
                </a:solidFill>
                <a:latin typeface="Arial"/>
                <a:ea typeface="Arial"/>
                <a:cs typeface="Arial"/>
                <a:sym typeface="Arial"/>
              </a:rPr>
              <a:t>: Simmons (2019).</a:t>
            </a:r>
            <a:endParaRPr sz="1200" b="0" i="0" u="none" strike="noStrike" cap="none" dirty="0">
              <a:solidFill>
                <a:srgbClr val="000000"/>
              </a:solidFill>
              <a:latin typeface="Arial"/>
              <a:ea typeface="Arial"/>
              <a:cs typeface="Arial"/>
              <a:sym typeface="Arial"/>
            </a:endParaRPr>
          </a:p>
        </p:txBody>
      </p:sp>
      <p:sp>
        <p:nvSpPr>
          <p:cNvPr id="586" name="Google Shape;586;g20830018c3a_0_1615"/>
          <p:cNvSpPr/>
          <p:nvPr/>
        </p:nvSpPr>
        <p:spPr>
          <a:xfrm>
            <a:off x="1059469" y="215331"/>
            <a:ext cx="2478210" cy="19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Arial"/>
                <a:ea typeface="Arial"/>
                <a:cs typeface="Arial"/>
                <a:sym typeface="Arial"/>
              </a:rPr>
              <a:t>Bireysel</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ve</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toplumsal</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kimliklerini</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keşfedebilecekleri</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fırsatlar</a:t>
            </a:r>
            <a:r>
              <a:rPr lang="en-US" sz="2000" b="1" i="0" u="none" strike="noStrike" cap="none" dirty="0">
                <a:solidFill>
                  <a:schemeClr val="lt1"/>
                </a:solidFill>
                <a:latin typeface="Arial"/>
                <a:ea typeface="Arial"/>
                <a:cs typeface="Arial"/>
                <a:sym typeface="Arial"/>
              </a:rPr>
              <a:t> </a:t>
            </a:r>
            <a:r>
              <a:rPr lang="en-US" sz="2000" b="1" i="0" u="none" strike="noStrike" cap="none" dirty="0" err="1">
                <a:solidFill>
                  <a:schemeClr val="lt1"/>
                </a:solidFill>
                <a:latin typeface="Arial"/>
                <a:ea typeface="Arial"/>
                <a:cs typeface="Arial"/>
                <a:sym typeface="Arial"/>
              </a:rPr>
              <a:t>sunun</a:t>
            </a:r>
            <a:r>
              <a:rPr lang="en-US" sz="2000" b="1"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9F7A8A-1C63-7242-A747-F7EDF74CAE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pic>
        <p:nvPicPr>
          <p:cNvPr id="5" name="Image" descr="Image">
            <a:extLst>
              <a:ext uri="{FF2B5EF4-FFF2-40B4-BE49-F238E27FC236}">
                <a16:creationId xmlns:a16="http://schemas.microsoft.com/office/drawing/2014/main" id="{0B2AF2D7-ACC8-354B-9773-21FBDA0DCD1D}"/>
              </a:ext>
            </a:extLst>
          </p:cNvPr>
          <p:cNvPicPr>
            <a:picLocks noChangeAspect="1"/>
          </p:cNvPicPr>
          <p:nvPr/>
        </p:nvPicPr>
        <p:blipFill>
          <a:blip r:embed="rId2">
            <a:extLst/>
          </a:blip>
          <a:stretch>
            <a:fillRect/>
          </a:stretch>
        </p:blipFill>
        <p:spPr>
          <a:xfrm>
            <a:off x="551916" y="854766"/>
            <a:ext cx="7915963" cy="4452730"/>
          </a:xfrm>
          <a:prstGeom prst="rect">
            <a:avLst/>
          </a:prstGeom>
          <a:ln w="12700">
            <a:miter lim="400000"/>
          </a:ln>
          <a:effectLst>
            <a:outerShdw blurRad="127000" dist="76200" dir="2700000" rotWithShape="0">
              <a:srgbClr val="000000">
                <a:alpha val="75000"/>
              </a:srgbClr>
            </a:outerShdw>
          </a:effectLst>
        </p:spPr>
      </p:pic>
    </p:spTree>
    <p:extLst>
      <p:ext uri="{BB962C8B-B14F-4D97-AF65-F5344CB8AC3E}">
        <p14:creationId xmlns:p14="http://schemas.microsoft.com/office/powerpoint/2010/main" val="1551150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10843B-9B9C-DF4A-A1BC-C738245AEC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sp>
        <p:nvSpPr>
          <p:cNvPr id="3" name="Text Placeholder 2">
            <a:extLst>
              <a:ext uri="{FF2B5EF4-FFF2-40B4-BE49-F238E27FC236}">
                <a16:creationId xmlns:a16="http://schemas.microsoft.com/office/drawing/2014/main" id="{BBD210CB-C20A-AA45-B19C-1CD5E508DA73}"/>
              </a:ext>
            </a:extLst>
          </p:cNvPr>
          <p:cNvSpPr>
            <a:spLocks noGrp="1"/>
          </p:cNvSpPr>
          <p:nvPr>
            <p:ph type="body" idx="1"/>
          </p:nvPr>
        </p:nvSpPr>
        <p:spPr/>
        <p:txBody>
          <a:bodyPr/>
          <a:lstStyle/>
          <a:p>
            <a:pPr>
              <a:buFont typeface="Wingdings" pitchFamily="2" charset="2"/>
              <a:buChar char="q"/>
            </a:pPr>
            <a:r>
              <a:rPr lang="tr-TR" b="0" dirty="0"/>
              <a:t>Kitaptaki karakterler kimler?</a:t>
            </a:r>
          </a:p>
          <a:p>
            <a:pPr>
              <a:buFont typeface="Wingdings" pitchFamily="2" charset="2"/>
              <a:buChar char="q"/>
            </a:pPr>
            <a:r>
              <a:rPr lang="tr-TR" b="0" dirty="0"/>
              <a:t>Bu karakterler ne yaşıyorlar?</a:t>
            </a:r>
          </a:p>
          <a:p>
            <a:pPr>
              <a:buFont typeface="Wingdings" pitchFamily="2" charset="2"/>
              <a:buChar char="q"/>
            </a:pPr>
            <a:r>
              <a:rPr lang="tr-TR" b="0" dirty="0"/>
              <a:t>Ne hissediyorlar?</a:t>
            </a:r>
          </a:p>
          <a:p>
            <a:pPr>
              <a:buFont typeface="Wingdings" pitchFamily="2" charset="2"/>
              <a:buChar char="q"/>
            </a:pPr>
            <a:r>
              <a:rPr lang="tr-TR" b="0" dirty="0"/>
              <a:t>Kendilerini nasıl görüyorlar? </a:t>
            </a:r>
          </a:p>
          <a:p>
            <a:pPr>
              <a:buFont typeface="Wingdings" pitchFamily="2" charset="2"/>
              <a:buChar char="q"/>
            </a:pPr>
            <a:r>
              <a:rPr lang="tr-TR" b="0" dirty="0"/>
              <a:t>Başkalarını nasıl görüyorlar? </a:t>
            </a:r>
          </a:p>
          <a:p>
            <a:pPr>
              <a:buFont typeface="Wingdings" pitchFamily="2" charset="2"/>
              <a:buChar char="q"/>
            </a:pPr>
            <a:r>
              <a:rPr lang="tr-TR" b="0" dirty="0"/>
              <a:t>Başkaları onları nasıl görüyor?</a:t>
            </a:r>
          </a:p>
          <a:p>
            <a:pPr>
              <a:buFont typeface="Wingdings" pitchFamily="2" charset="2"/>
              <a:buChar char="q"/>
            </a:pPr>
            <a:r>
              <a:rPr lang="tr-TR" b="0" dirty="0"/>
              <a:t>Bu karakterler toplumda nasıl bir yer edinmiş?</a:t>
            </a:r>
          </a:p>
          <a:p>
            <a:pPr>
              <a:buFont typeface="Wingdings" pitchFamily="2" charset="2"/>
              <a:buChar char="q"/>
            </a:pPr>
            <a:r>
              <a:rPr lang="tr-TR" b="0" dirty="0"/>
              <a:t>Ben olsaydım…</a:t>
            </a:r>
          </a:p>
          <a:p>
            <a:pPr marL="76200" indent="0">
              <a:buNone/>
            </a:pPr>
            <a:endParaRPr lang="tr-TR" dirty="0"/>
          </a:p>
        </p:txBody>
      </p:sp>
      <p:sp>
        <p:nvSpPr>
          <p:cNvPr id="4" name="Title 3">
            <a:extLst>
              <a:ext uri="{FF2B5EF4-FFF2-40B4-BE49-F238E27FC236}">
                <a16:creationId xmlns:a16="http://schemas.microsoft.com/office/drawing/2014/main" id="{D7D4CBD4-49AE-2140-B4DA-A82A3704791A}"/>
              </a:ext>
            </a:extLst>
          </p:cNvPr>
          <p:cNvSpPr>
            <a:spLocks noGrp="1"/>
          </p:cNvSpPr>
          <p:nvPr>
            <p:ph type="title"/>
          </p:nvPr>
        </p:nvSpPr>
        <p:spPr/>
        <p:txBody>
          <a:bodyPr/>
          <a:lstStyle/>
          <a:p>
            <a:r>
              <a:rPr lang="tr-TR" dirty="0"/>
              <a:t>Sosyal Farkındalık</a:t>
            </a:r>
          </a:p>
        </p:txBody>
      </p:sp>
    </p:spTree>
    <p:extLst>
      <p:ext uri="{BB962C8B-B14F-4D97-AF65-F5344CB8AC3E}">
        <p14:creationId xmlns:p14="http://schemas.microsoft.com/office/powerpoint/2010/main" val="1122093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20830018c3a_0_1778"/>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46</a:t>
            </a:fld>
            <a:endParaRPr/>
          </a:p>
        </p:txBody>
      </p:sp>
      <p:sp>
        <p:nvSpPr>
          <p:cNvPr id="595" name="Google Shape;595;g20830018c3a_0_1778"/>
          <p:cNvSpPr txBox="1">
            <a:spLocks noGrp="1"/>
          </p:cNvSpPr>
          <p:nvPr>
            <p:ph type="body" idx="1"/>
          </p:nvPr>
        </p:nvSpPr>
        <p:spPr>
          <a:xfrm>
            <a:off x="2401824" y="1644301"/>
            <a:ext cx="6446400" cy="31107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480"/>
              </a:spcBef>
              <a:spcAft>
                <a:spcPts val="0"/>
              </a:spcAft>
              <a:buClr>
                <a:schemeClr val="accent2"/>
              </a:buClr>
              <a:buSzPts val="1800"/>
              <a:buChar char="•"/>
            </a:pPr>
            <a:r>
              <a:rPr lang="tr-TR" sz="1800" b="0" dirty="0"/>
              <a:t>Eğitimli bir ruh sağlığı uzmanından yardım isteyin. Destek için okul rehberlik servisine danışın veya yerel bir akıl sağlığı toplum merkezine ulaşın.</a:t>
            </a:r>
            <a:endParaRPr lang="tr-TR" dirty="0"/>
          </a:p>
          <a:p>
            <a:pPr marL="457200" lvl="0" indent="-342900" algn="l" rtl="0">
              <a:lnSpc>
                <a:spcPct val="100000"/>
              </a:lnSpc>
              <a:spcBef>
                <a:spcPts val="480"/>
              </a:spcBef>
              <a:spcAft>
                <a:spcPts val="0"/>
              </a:spcAft>
              <a:buClr>
                <a:schemeClr val="accent2"/>
              </a:buClr>
              <a:buSzPts val="1800"/>
              <a:buChar char="•"/>
            </a:pPr>
            <a:r>
              <a:rPr lang="tr-TR" sz="1800" b="0" dirty="0"/>
              <a:t>Çocuklara sınıfınızda ve/veya okulunuzda güvende olduklarına dair güven verin.</a:t>
            </a:r>
          </a:p>
          <a:p>
            <a:pPr marL="457200" lvl="0" indent="-342900" algn="l" rtl="0">
              <a:lnSpc>
                <a:spcPct val="100000"/>
              </a:lnSpc>
              <a:spcBef>
                <a:spcPts val="480"/>
              </a:spcBef>
              <a:spcAft>
                <a:spcPts val="0"/>
              </a:spcAft>
              <a:buClr>
                <a:schemeClr val="accent2"/>
              </a:buClr>
              <a:buSzPts val="1800"/>
              <a:buChar char="•"/>
            </a:pPr>
            <a:r>
              <a:rPr lang="tr-TR" sz="1800" b="0" dirty="0"/>
              <a:t>Yaşadıklarından sorumlu olmadıklarını onlara açıklayın. Çocuklar genellikle tamamen kontrolleri dışında gelişen olaylar için kendilerini suçlar.</a:t>
            </a:r>
          </a:p>
          <a:p>
            <a:pPr marL="457200" lvl="0" indent="-355600" algn="l" rtl="0">
              <a:lnSpc>
                <a:spcPct val="100000"/>
              </a:lnSpc>
              <a:spcBef>
                <a:spcPts val="480"/>
              </a:spcBef>
              <a:spcAft>
                <a:spcPts val="0"/>
              </a:spcAft>
              <a:buClr>
                <a:schemeClr val="accent2"/>
              </a:buClr>
              <a:buSzPts val="2000"/>
              <a:buChar char="•"/>
            </a:pPr>
            <a:r>
              <a:rPr lang="tr-TR" sz="1800" b="0" dirty="0"/>
              <a:t>Sabırlı olun. Çocuklar travmaya farklı tepki verir ve farklı hızlarda iyileşir. Düşünceleri veya duyguları hakkında suçlu hissetmeleri gerekmediği konusunda onlara güvence verin.</a:t>
            </a:r>
            <a:br>
              <a:rPr lang="tr-TR" sz="2000" b="0" dirty="0"/>
            </a:br>
            <a:endParaRPr lang="tr-TR" sz="1200" b="0" dirty="0"/>
          </a:p>
          <a:p>
            <a:pPr marL="457200" lvl="0" indent="-228600" algn="l" rtl="0">
              <a:lnSpc>
                <a:spcPct val="100000"/>
              </a:lnSpc>
              <a:spcBef>
                <a:spcPts val="480"/>
              </a:spcBef>
              <a:spcAft>
                <a:spcPts val="0"/>
              </a:spcAft>
              <a:buSzPts val="2400"/>
              <a:buFont typeface="Noto Sans Symbols"/>
              <a:buNone/>
            </a:pPr>
            <a:endParaRPr lang="tr-TR" sz="1800" dirty="0"/>
          </a:p>
          <a:p>
            <a:pPr marL="457200" lvl="0" indent="-228600" algn="l" rtl="0">
              <a:lnSpc>
                <a:spcPct val="100000"/>
              </a:lnSpc>
              <a:spcBef>
                <a:spcPts val="480"/>
              </a:spcBef>
              <a:spcAft>
                <a:spcPts val="0"/>
              </a:spcAft>
              <a:buSzPts val="2400"/>
              <a:buFont typeface="Noto Sans Symbols"/>
              <a:buNone/>
            </a:pPr>
            <a:endParaRPr lang="tr-TR" sz="1800" dirty="0"/>
          </a:p>
        </p:txBody>
      </p:sp>
      <p:sp>
        <p:nvSpPr>
          <p:cNvPr id="596" name="Google Shape;596;g20830018c3a_0_1778"/>
          <p:cNvSpPr txBox="1">
            <a:spLocks noGrp="1"/>
          </p:cNvSpPr>
          <p:nvPr>
            <p:ph type="title"/>
          </p:nvPr>
        </p:nvSpPr>
        <p:spPr>
          <a:xfrm>
            <a:off x="2401824" y="396397"/>
            <a:ext cx="6446400" cy="117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Arial"/>
              <a:buNone/>
            </a:pPr>
            <a:r>
              <a:rPr lang="en-US" sz="2200"/>
              <a:t>Çocuklar ve gençler travmatik olaylardan </a:t>
            </a:r>
            <a:r>
              <a:rPr lang="en-US" sz="2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i</a:t>
            </a:r>
            <a:r>
              <a:rPr lang="en-US" sz="2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yileşebilirler ve iyileşirl</a:t>
            </a:r>
            <a:r>
              <a:rPr lang="en-US" sz="2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er.</a:t>
            </a:r>
            <a:r>
              <a:rPr lang="en-US" sz="2200"/>
              <a:t> Okullarında ilgili bir yetişkin olarak şunları yapabilirsiniz:</a:t>
            </a:r>
            <a:endParaRPr sz="2200"/>
          </a:p>
        </p:txBody>
      </p:sp>
      <p:sp>
        <p:nvSpPr>
          <p:cNvPr id="597" name="Google Shape;597;g20830018c3a_0_1778"/>
          <p:cNvSpPr txBox="1">
            <a:spLocks noGrp="1"/>
          </p:cNvSpPr>
          <p:nvPr>
            <p:ph type="body" idx="1"/>
          </p:nvPr>
        </p:nvSpPr>
        <p:spPr>
          <a:xfrm>
            <a:off x="119859" y="267571"/>
            <a:ext cx="1761300" cy="1435800"/>
          </a:xfrm>
          <a:prstGeom prst="rect">
            <a:avLst/>
          </a:prstGeom>
          <a:noFill/>
          <a:ln>
            <a:noFill/>
          </a:ln>
        </p:spPr>
        <p:txBody>
          <a:bodyPr spcFirstLastPara="1" wrap="square" lIns="91425" tIns="45700" rIns="91425" bIns="45700" anchor="ctr" anchorCtr="0">
            <a:noAutofit/>
          </a:bodyPr>
          <a:lstStyle/>
          <a:p>
            <a:pPr marL="239711" marR="0" lvl="0" indent="-11111" algn="r" rtl="0">
              <a:lnSpc>
                <a:spcPct val="100000"/>
              </a:lnSpc>
              <a:spcBef>
                <a:spcPts val="560"/>
              </a:spcBef>
              <a:spcAft>
                <a:spcPts val="0"/>
              </a:spcAft>
              <a:buClr>
                <a:srgbClr val="000000"/>
              </a:buClr>
              <a:buSzPts val="2800"/>
              <a:buFont typeface="Arial"/>
              <a:buNone/>
            </a:pPr>
            <a:r>
              <a:rPr lang="en-US" sz="2000" b="0">
                <a:solidFill>
                  <a:schemeClr val="lt1"/>
                </a:solidFill>
              </a:rPr>
              <a:t>Şefkatli bir yetişkin olarak rolünüz önemlidir.</a:t>
            </a:r>
            <a:endParaRPr sz="2000" b="0" i="0" u="none" strike="noStrike" cap="none">
              <a:solidFill>
                <a:schemeClr val="lt1"/>
              </a:solidFill>
              <a:latin typeface="Arial"/>
              <a:ea typeface="Arial"/>
              <a:cs typeface="Arial"/>
              <a:sym typeface="Arial"/>
            </a:endParaRPr>
          </a:p>
        </p:txBody>
      </p:sp>
      <p:sp>
        <p:nvSpPr>
          <p:cNvPr id="598" name="Google Shape;598;g20830018c3a_0_1778"/>
          <p:cNvSpPr txBox="1"/>
          <p:nvPr/>
        </p:nvSpPr>
        <p:spPr>
          <a:xfrm>
            <a:off x="4174058" y="6209237"/>
            <a:ext cx="38565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err="1">
                <a:solidFill>
                  <a:schemeClr val="accent2"/>
                </a:solidFill>
                <a:latin typeface="Arial"/>
                <a:ea typeface="Arial"/>
                <a:cs typeface="Arial"/>
                <a:sym typeface="Arial"/>
              </a:rPr>
              <a:t>Kaynak</a:t>
            </a:r>
            <a:r>
              <a:rPr lang="en-US" sz="1000" b="0" i="0" u="none" strike="noStrike" cap="none" dirty="0">
                <a:solidFill>
                  <a:schemeClr val="accent2"/>
                </a:solidFill>
                <a:latin typeface="Arial"/>
                <a:ea typeface="Arial"/>
                <a:cs typeface="Arial"/>
                <a:sym typeface="Arial"/>
              </a:rPr>
              <a:t>: NCTSN </a:t>
            </a:r>
            <a:r>
              <a:rPr lang="en-US" sz="1000" dirty="0" err="1">
                <a:solidFill>
                  <a:schemeClr val="accent2"/>
                </a:solidFill>
              </a:rPr>
              <a:t>ve</a:t>
            </a:r>
            <a:r>
              <a:rPr lang="en-US" sz="1000" b="0" i="0" u="none" strike="noStrike" cap="none" dirty="0">
                <a:solidFill>
                  <a:schemeClr val="accent2"/>
                </a:solidFill>
                <a:latin typeface="Arial"/>
                <a:ea typeface="Arial"/>
                <a:cs typeface="Arial"/>
                <a:sym typeface="Arial"/>
              </a:rPr>
              <a:t> SAMHSA (2015)</a:t>
            </a:r>
            <a:endParaRPr sz="1000" b="0" i="0" u="none" strike="noStrike" cap="none" dirty="0">
              <a:solidFill>
                <a:schemeClr val="accent2"/>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20830018c3a_0_1939"/>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47</a:t>
            </a:fld>
            <a:endParaRPr/>
          </a:p>
        </p:txBody>
      </p:sp>
      <p:sp>
        <p:nvSpPr>
          <p:cNvPr id="604" name="Google Shape;604;g20830018c3a_0_1939"/>
          <p:cNvSpPr txBox="1"/>
          <p:nvPr/>
        </p:nvSpPr>
        <p:spPr>
          <a:xfrm>
            <a:off x="505586" y="390914"/>
            <a:ext cx="6199200" cy="5635200"/>
          </a:xfrm>
          <a:prstGeom prst="rect">
            <a:avLst/>
          </a:prstGeom>
          <a:noFill/>
          <a:ln>
            <a:noFill/>
          </a:ln>
        </p:spPr>
        <p:txBody>
          <a:bodyPr spcFirstLastPara="1" wrap="square" lIns="91425" tIns="45700" rIns="91425" bIns="45700" anchor="t" anchorCtr="0">
            <a:noAutofit/>
          </a:bodyPr>
          <a:lstStyle/>
          <a:p>
            <a:pPr marL="114300" marR="0" lvl="2" indent="0" algn="l" rtl="0">
              <a:lnSpc>
                <a:spcPct val="100000"/>
              </a:lnSpc>
              <a:spcBef>
                <a:spcPts val="700"/>
              </a:spcBef>
              <a:spcAft>
                <a:spcPts val="0"/>
              </a:spcAft>
              <a:buClr>
                <a:srgbClr val="000000"/>
              </a:buClr>
              <a:buSzPts val="2200"/>
              <a:buFont typeface="Arial"/>
              <a:buNone/>
            </a:pPr>
            <a:r>
              <a:rPr lang="tr-TR" sz="2200" b="1" i="0" u="none" strike="noStrike" cap="none" dirty="0">
                <a:solidFill>
                  <a:schemeClr val="dk2"/>
                </a:solidFill>
                <a:latin typeface="Arial"/>
                <a:ea typeface="Arial"/>
                <a:cs typeface="Arial"/>
                <a:sym typeface="Arial"/>
              </a:rPr>
              <a:t>Bugün paylaşılan uygulamalardan hangilerini denemek istersiniz?</a:t>
            </a:r>
            <a:endParaRPr lang="tr-TR" sz="1400" b="0" i="0" u="none" strike="noStrike" cap="none" dirty="0">
              <a:solidFill>
                <a:srgbClr val="000000"/>
              </a:solidFill>
              <a:latin typeface="Arial"/>
              <a:ea typeface="Arial"/>
              <a:cs typeface="Arial"/>
              <a:sym typeface="Arial"/>
            </a:endParaRPr>
          </a:p>
          <a:p>
            <a:pPr marL="114300" marR="0" lvl="2" indent="0" algn="l" rtl="0">
              <a:lnSpc>
                <a:spcPct val="100000"/>
              </a:lnSpc>
              <a:spcBef>
                <a:spcPts val="700"/>
              </a:spcBef>
              <a:spcAft>
                <a:spcPts val="0"/>
              </a:spcAft>
              <a:buClr>
                <a:srgbClr val="000000"/>
              </a:buClr>
              <a:buSzPts val="2200"/>
              <a:buFont typeface="Arial"/>
              <a:buNone/>
            </a:pPr>
            <a:endParaRPr lang="tr-TR" sz="2200" b="1" i="0" u="none" strike="noStrike" cap="none" dirty="0">
              <a:solidFill>
                <a:schemeClr val="dk2"/>
              </a:solidFill>
              <a:latin typeface="Arial"/>
              <a:ea typeface="Arial"/>
              <a:cs typeface="Arial"/>
              <a:sym typeface="Arial"/>
            </a:endParaRPr>
          </a:p>
          <a:p>
            <a:pPr marL="400050" marR="0" lvl="6" indent="-285750" algn="l" rtl="0">
              <a:lnSpc>
                <a:spcPct val="100000"/>
              </a:lnSpc>
              <a:spcBef>
                <a:spcPts val="700"/>
              </a:spcBef>
              <a:spcAft>
                <a:spcPts val="0"/>
              </a:spcAft>
              <a:buClr>
                <a:schemeClr val="accent3"/>
              </a:buClr>
              <a:buSzPts val="2000"/>
              <a:buFont typeface="Arial"/>
              <a:buChar char="•"/>
            </a:pPr>
            <a:r>
              <a:rPr lang="tr-TR" sz="1800" b="0" i="0" u="none" strike="noStrike" cap="none" dirty="0">
                <a:solidFill>
                  <a:schemeClr val="accent2"/>
                </a:solidFill>
                <a:latin typeface="Arial"/>
                <a:ea typeface="Arial"/>
                <a:cs typeface="Arial"/>
                <a:sym typeface="Arial"/>
              </a:rPr>
              <a:t>Travma temelli bir ortamı kolaylaştırmak için sınıfınızda </a:t>
            </a:r>
            <a:r>
              <a:rPr lang="tr-TR" sz="1800" b="1" i="0" u="none" strike="noStrike" cap="none" dirty="0">
                <a:solidFill>
                  <a:srgbClr val="17AAB3"/>
                </a:solidFill>
                <a:latin typeface="Arial"/>
                <a:ea typeface="Arial"/>
                <a:cs typeface="Arial"/>
                <a:sym typeface="Arial"/>
              </a:rPr>
              <a:t>hemen</a:t>
            </a:r>
            <a:r>
              <a:rPr lang="tr-TR" sz="1800" b="0" i="0" u="none" strike="noStrike" cap="none" dirty="0">
                <a:solidFill>
                  <a:schemeClr val="accent2"/>
                </a:solidFill>
                <a:latin typeface="Arial"/>
                <a:ea typeface="Arial"/>
                <a:cs typeface="Arial"/>
                <a:sym typeface="Arial"/>
              </a:rPr>
              <a:t> neyi değiştirmek istersiniz?</a:t>
            </a:r>
            <a:endParaRPr lang="tr-TR" sz="1400" b="0" i="0" u="none" strike="noStrike" cap="none" dirty="0">
              <a:solidFill>
                <a:srgbClr val="000000"/>
              </a:solidFill>
              <a:latin typeface="Arial"/>
              <a:ea typeface="Arial"/>
              <a:cs typeface="Arial"/>
              <a:sym typeface="Arial"/>
            </a:endParaRPr>
          </a:p>
          <a:p>
            <a:pPr marL="400050" marR="0" lvl="6" indent="-285750" algn="l" rtl="0">
              <a:lnSpc>
                <a:spcPct val="100000"/>
              </a:lnSpc>
              <a:spcBef>
                <a:spcPts val="700"/>
              </a:spcBef>
              <a:spcAft>
                <a:spcPts val="0"/>
              </a:spcAft>
              <a:buClr>
                <a:schemeClr val="accent3"/>
              </a:buClr>
              <a:buSzPts val="2000"/>
              <a:buFont typeface="Arial"/>
              <a:buChar char="•"/>
            </a:pPr>
            <a:r>
              <a:rPr lang="tr-TR" sz="1800" b="0" i="0" u="none" strike="noStrike" cap="none" dirty="0">
                <a:solidFill>
                  <a:schemeClr val="accent2"/>
                </a:solidFill>
                <a:latin typeface="Arial"/>
                <a:ea typeface="Arial"/>
                <a:cs typeface="Arial"/>
                <a:sym typeface="Arial"/>
              </a:rPr>
              <a:t>Daha </a:t>
            </a:r>
            <a:r>
              <a:rPr lang="tr-TR" sz="1800" b="1" i="0" u="none" strike="noStrike" cap="none" dirty="0">
                <a:solidFill>
                  <a:srgbClr val="17AAB3"/>
                </a:solidFill>
                <a:latin typeface="Arial"/>
                <a:ea typeface="Arial"/>
                <a:cs typeface="Arial"/>
                <a:sym typeface="Arial"/>
              </a:rPr>
              <a:t>uzun vadeli bir plan</a:t>
            </a:r>
            <a:r>
              <a:rPr lang="tr-TR" sz="1800" b="0" i="0" u="none" strike="noStrike" cap="none" dirty="0">
                <a:solidFill>
                  <a:schemeClr val="accent2"/>
                </a:solidFill>
                <a:latin typeface="Arial"/>
                <a:ea typeface="Arial"/>
                <a:cs typeface="Arial"/>
                <a:sym typeface="Arial"/>
              </a:rPr>
              <a:t> düşünürken, sınıfınızda daha olumlu deneyimler sağlamak için hangi travma t</a:t>
            </a:r>
            <a:r>
              <a:rPr lang="tr-TR" sz="1800" dirty="0">
                <a:solidFill>
                  <a:schemeClr val="accent2"/>
                </a:solidFill>
              </a:rPr>
              <a:t>e</a:t>
            </a:r>
            <a:r>
              <a:rPr lang="tr-TR" sz="1800" b="0" i="0" u="none" strike="noStrike" cap="none" dirty="0">
                <a:solidFill>
                  <a:schemeClr val="accent2"/>
                </a:solidFill>
                <a:latin typeface="Arial"/>
                <a:ea typeface="Arial"/>
                <a:cs typeface="Arial"/>
                <a:sym typeface="Arial"/>
              </a:rPr>
              <a:t>melli ilkeleri veya SDÖ stratejilerini kullanmak istersiniz?</a:t>
            </a:r>
          </a:p>
          <a:p>
            <a:pPr marL="400050" marR="0" lvl="2" indent="-285750" algn="l" rtl="0">
              <a:lnSpc>
                <a:spcPct val="100000"/>
              </a:lnSpc>
              <a:spcBef>
                <a:spcPts val="700"/>
              </a:spcBef>
              <a:spcAft>
                <a:spcPts val="0"/>
              </a:spcAft>
              <a:buClr>
                <a:schemeClr val="accent3"/>
              </a:buClr>
              <a:buSzPts val="1800"/>
              <a:buFont typeface="Arial"/>
              <a:buChar char="•"/>
            </a:pPr>
            <a:r>
              <a:rPr lang="tr-TR" sz="1800" b="0" i="0" u="none" strike="noStrike" cap="none" dirty="0">
                <a:solidFill>
                  <a:schemeClr val="accent2"/>
                </a:solidFill>
                <a:latin typeface="Arial"/>
                <a:ea typeface="Arial"/>
                <a:cs typeface="Arial"/>
                <a:sym typeface="Arial"/>
              </a:rPr>
              <a:t>Bu travma temelli stratejilerden birini veya daha fazlasını günlük programınıza veya eğitim yaklaşımlarınıza uyarlamak için öngördüğünüz zorluklar nelerdir? Bu zorlukların üstesinden gelmenize ne yardımcı olabilir? Okulunuzda veya çevrenizde destek için kime başvurabilirsiniz?</a:t>
            </a:r>
            <a:endParaRPr lang="tr-TR" sz="1800" b="0" i="0" u="none" strike="noStrike" cap="none" dirty="0">
              <a:solidFill>
                <a:schemeClr val="accent3"/>
              </a:solidFill>
              <a:latin typeface="Arial"/>
              <a:ea typeface="Arial"/>
              <a:cs typeface="Arial"/>
              <a:sym typeface="Arial"/>
            </a:endParaRPr>
          </a:p>
        </p:txBody>
      </p:sp>
      <p:sp>
        <p:nvSpPr>
          <p:cNvPr id="605" name="Google Shape;605;g20830018c3a_0_1939"/>
          <p:cNvSpPr txBox="1"/>
          <p:nvPr/>
        </p:nvSpPr>
        <p:spPr>
          <a:xfrm rot="-5400000">
            <a:off x="5689884" y="2131710"/>
            <a:ext cx="4256400" cy="1038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BAŞARI İÇİN PLANLAMA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00845-F6E2-2748-A066-C73D457BB3DE}"/>
              </a:ext>
            </a:extLst>
          </p:cNvPr>
          <p:cNvSpPr>
            <a:spLocks noGrp="1"/>
          </p:cNvSpPr>
          <p:nvPr>
            <p:ph type="body" idx="1"/>
          </p:nvPr>
        </p:nvSpPr>
        <p:spPr>
          <a:xfrm>
            <a:off x="3343260" y="873300"/>
            <a:ext cx="5542321" cy="1300596"/>
          </a:xfrm>
        </p:spPr>
        <p:txBody>
          <a:bodyPr/>
          <a:lstStyle/>
          <a:p>
            <a:pPr marL="0" lvl="0" indent="0">
              <a:spcBef>
                <a:spcPts val="0"/>
              </a:spcBef>
              <a:buNone/>
            </a:pPr>
            <a:r>
              <a:rPr lang="tr-TR" dirty="0">
                <a:solidFill>
                  <a:schemeClr val="dk2"/>
                </a:solidFill>
              </a:rPr>
              <a:t>GÜNDEM</a:t>
            </a:r>
            <a:endParaRPr lang="tr-TR" dirty="0"/>
          </a:p>
          <a:p>
            <a:pPr lvl="0" indent="-304800">
              <a:spcBef>
                <a:spcPts val="0"/>
              </a:spcBef>
              <a:buNone/>
            </a:pPr>
            <a:endParaRPr lang="tr-TR" dirty="0"/>
          </a:p>
          <a:p>
            <a:pPr lvl="0" indent="-457200">
              <a:spcBef>
                <a:spcPts val="0"/>
              </a:spcBef>
              <a:buClr>
                <a:srgbClr val="17AAB3"/>
              </a:buClr>
              <a:buFont typeface="+mj-lt"/>
              <a:buAutoNum type="arabicPeriod"/>
            </a:pPr>
            <a:r>
              <a:rPr lang="tr-TR" dirty="0">
                <a:solidFill>
                  <a:srgbClr val="17AAB3"/>
                </a:solidFill>
              </a:rPr>
              <a:t>İyimser Bir Hikaye</a:t>
            </a:r>
            <a:endParaRPr lang="tr-TR" dirty="0"/>
          </a:p>
          <a:p>
            <a:pPr marL="762000" lvl="0" indent="-457200">
              <a:spcBef>
                <a:spcPts val="0"/>
              </a:spcBef>
              <a:buClr>
                <a:srgbClr val="17AAB3"/>
              </a:buClr>
              <a:buFont typeface="+mj-lt"/>
              <a:buAutoNum type="arabicPeriod"/>
            </a:pPr>
            <a:endParaRPr lang="tr-TR" dirty="0">
              <a:solidFill>
                <a:srgbClr val="17AAB3"/>
              </a:solidFill>
            </a:endParaRPr>
          </a:p>
          <a:p>
            <a:pPr lvl="0" indent="-457200">
              <a:buClr>
                <a:srgbClr val="17AAB3"/>
              </a:buClr>
              <a:buFont typeface="+mj-lt"/>
              <a:buAutoNum type="arabicPeriod"/>
            </a:pPr>
            <a:r>
              <a:rPr lang="tr-TR" dirty="0">
                <a:solidFill>
                  <a:srgbClr val="17AAB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6"/>
                  </a:ext>
                </a:extLst>
              </a:rPr>
              <a:t>ÇOY</a:t>
            </a:r>
            <a:r>
              <a:rPr lang="tr-TR" dirty="0">
                <a:solidFill>
                  <a:srgbClr val="17AAB3"/>
                </a:solidFill>
              </a:rPr>
              <a:t> ve Travmayı Anlamak</a:t>
            </a:r>
            <a:endParaRPr lang="tr-TR" dirty="0"/>
          </a:p>
          <a:p>
            <a:pPr marL="762000" lvl="0" indent="-457200">
              <a:buClr>
                <a:srgbClr val="17AAB3"/>
              </a:buClr>
              <a:buFont typeface="+mj-lt"/>
              <a:buAutoNum type="arabicPeriod"/>
            </a:pPr>
            <a:endParaRPr lang="tr-TR" dirty="0">
              <a:solidFill>
                <a:srgbClr val="17AAB3"/>
              </a:solidFill>
            </a:endParaRPr>
          </a:p>
          <a:p>
            <a:pPr lvl="0" indent="-457200">
              <a:buClr>
                <a:srgbClr val="17AAB3"/>
              </a:buClr>
              <a:buFont typeface="+mj-lt"/>
              <a:buAutoNum type="arabicPeriod"/>
            </a:pPr>
            <a:r>
              <a:rPr lang="tr-TR" dirty="0">
                <a:solidFill>
                  <a:srgbClr val="17AAB3"/>
                </a:solidFill>
              </a:rPr>
              <a:t>Travma Temelli </a:t>
            </a:r>
            <a:r>
              <a:rPr lang="tr-TR" dirty="0" err="1">
                <a:solidFill>
                  <a:srgbClr val="17AAB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7"/>
                  </a:ext>
                </a:extLst>
              </a:rPr>
              <a:t>SDÖ</a:t>
            </a:r>
            <a:r>
              <a:rPr lang="tr-TR" dirty="0" err="1">
                <a:solidFill>
                  <a:srgbClr val="17AAB3"/>
                </a:solidFill>
              </a:rPr>
              <a:t>’yü</a:t>
            </a:r>
            <a:r>
              <a:rPr lang="tr-TR" dirty="0">
                <a:solidFill>
                  <a:srgbClr val="17AAB3"/>
                </a:solidFill>
              </a:rPr>
              <a:t> Teşvik Etmek</a:t>
            </a:r>
            <a:endParaRPr lang="tr-TR" dirty="0"/>
          </a:p>
          <a:p>
            <a:pPr marL="762000" lvl="0" indent="-457200">
              <a:buFont typeface="+mj-lt"/>
              <a:buAutoNum type="arabicPeriod"/>
            </a:pPr>
            <a:endParaRPr lang="tr-TR" dirty="0"/>
          </a:p>
          <a:p>
            <a:pPr lvl="0" indent="-457200">
              <a:buClr>
                <a:schemeClr val="dk2"/>
              </a:buClr>
              <a:buFont typeface="+mj-lt"/>
              <a:buAutoNum type="arabicPeriod"/>
            </a:pPr>
            <a:r>
              <a:rPr lang="tr-TR" dirty="0">
                <a:solidFill>
                  <a:schemeClr val="dk2"/>
                </a:solidFill>
              </a:rPr>
              <a:t>Eğitimci Öz-bakımı</a:t>
            </a:r>
            <a:endParaRPr lang="tr-TR" dirty="0"/>
          </a:p>
          <a:p>
            <a:pPr marL="762000" lvl="0" indent="-457200">
              <a:buClr>
                <a:schemeClr val="dk2"/>
              </a:buClr>
              <a:buFont typeface="+mj-lt"/>
              <a:buAutoNum type="arabicPeriod"/>
            </a:pPr>
            <a:endParaRPr lang="tr-TR" dirty="0"/>
          </a:p>
          <a:p>
            <a:pPr lvl="0" indent="-457200">
              <a:buClr>
                <a:srgbClr val="17AAB3"/>
              </a:buClr>
              <a:buFont typeface="+mj-lt"/>
              <a:buAutoNum type="arabicPeriod"/>
            </a:pPr>
            <a:r>
              <a:rPr lang="tr-TR" dirty="0">
                <a:solidFill>
                  <a:srgbClr val="17AAB3"/>
                </a:solidFill>
              </a:rPr>
              <a:t>Kapanış için Düşünceler</a:t>
            </a:r>
          </a:p>
          <a:p>
            <a:endParaRPr lang="tr-TR" dirty="0"/>
          </a:p>
        </p:txBody>
      </p:sp>
    </p:spTree>
    <p:extLst>
      <p:ext uri="{BB962C8B-B14F-4D97-AF65-F5344CB8AC3E}">
        <p14:creationId xmlns:p14="http://schemas.microsoft.com/office/powerpoint/2010/main" val="1050609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20830018c3a_0_2255"/>
          <p:cNvSpPr txBox="1">
            <a:spLocks noGrp="1"/>
          </p:cNvSpPr>
          <p:nvPr>
            <p:ph type="title"/>
          </p:nvPr>
        </p:nvSpPr>
        <p:spPr>
          <a:xfrm>
            <a:off x="457200" y="602214"/>
            <a:ext cx="82296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800"/>
              <a:buFont typeface="Arial"/>
              <a:buNone/>
            </a:pPr>
            <a:r>
              <a:rPr lang="en-US" dirty="0" err="1"/>
              <a:t>İkincil</a:t>
            </a:r>
            <a:r>
              <a:rPr lang="en-US" dirty="0"/>
              <a:t> </a:t>
            </a:r>
            <a:r>
              <a:rPr lang="en-US" dirty="0" err="1"/>
              <a:t>travmatik</a:t>
            </a:r>
            <a:r>
              <a:rPr lang="en-US" dirty="0"/>
              <a:t> </a:t>
            </a:r>
            <a:r>
              <a:rPr lang="en-US" dirty="0" err="1"/>
              <a:t>stresi</a:t>
            </a:r>
            <a:r>
              <a:rPr lang="en-US" dirty="0"/>
              <a:t> </a:t>
            </a:r>
            <a:r>
              <a:rPr lang="en-US" dirty="0" err="1"/>
              <a:t>yönetme</a:t>
            </a:r>
            <a:endParaRPr dirty="0"/>
          </a:p>
        </p:txBody>
      </p:sp>
      <p:sp>
        <p:nvSpPr>
          <p:cNvPr id="619" name="Google Shape;619;g20830018c3a_0_2255"/>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49</a:t>
            </a:fld>
            <a:endParaRPr/>
          </a:p>
        </p:txBody>
      </p:sp>
      <p:sp>
        <p:nvSpPr>
          <p:cNvPr id="620" name="Google Shape;620;g20830018c3a_0_2255"/>
          <p:cNvSpPr txBox="1">
            <a:spLocks noGrp="1"/>
          </p:cNvSpPr>
          <p:nvPr>
            <p:ph type="body" idx="1"/>
          </p:nvPr>
        </p:nvSpPr>
        <p:spPr>
          <a:xfrm>
            <a:off x="411480" y="1173713"/>
            <a:ext cx="8149200" cy="497820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480"/>
              </a:spcBef>
              <a:spcAft>
                <a:spcPts val="0"/>
              </a:spcAft>
              <a:buSzPts val="2400"/>
              <a:buNone/>
            </a:pPr>
            <a:r>
              <a:rPr lang="tr-TR" sz="1800" b="0" dirty="0">
                <a:solidFill>
                  <a:schemeClr val="accent2"/>
                </a:solidFill>
                <a:highlight>
                  <a:srgbClr val="FFFFFF"/>
                </a:highlight>
              </a:rPr>
              <a:t>Travma yaşamış çocuklarla çalışırken, eğitimciler karşılaştıkları stresi tanıyabilir ve hissedebilir, ancak bu semptomların bir adı olduğunu her zaman fark etmeyebilir: İkincil </a:t>
            </a:r>
            <a:r>
              <a:rPr lang="tr-TR" sz="1800" b="0" dirty="0" err="1">
                <a:solidFill>
                  <a:schemeClr val="accent2"/>
                </a:solidFill>
                <a:highlight>
                  <a:srgbClr val="FFFFFF"/>
                </a:highlight>
              </a:rPr>
              <a:t>Travmatik</a:t>
            </a:r>
            <a:r>
              <a:rPr lang="tr-TR" sz="1800" b="0" dirty="0">
                <a:solidFill>
                  <a:schemeClr val="accent2"/>
                </a:solidFill>
                <a:highlight>
                  <a:srgbClr val="FFFFFF"/>
                </a:highlight>
              </a:rPr>
              <a:t> Stres.</a:t>
            </a:r>
            <a:endParaRPr lang="tr-TR" sz="1800" dirty="0">
              <a:solidFill>
                <a:schemeClr val="accent2"/>
              </a:solidFill>
            </a:endParaRPr>
          </a:p>
          <a:p>
            <a:pPr marL="76200" lvl="0" indent="0" algn="l" rtl="0">
              <a:lnSpc>
                <a:spcPct val="100000"/>
              </a:lnSpc>
              <a:spcBef>
                <a:spcPts val="480"/>
              </a:spcBef>
              <a:spcAft>
                <a:spcPts val="0"/>
              </a:spcAft>
              <a:buSzPts val="2400"/>
              <a:buNone/>
            </a:pPr>
            <a:endParaRPr lang="tr-TR" sz="1800" b="0" dirty="0">
              <a:solidFill>
                <a:schemeClr val="accent3"/>
              </a:solidFill>
            </a:endParaRPr>
          </a:p>
          <a:p>
            <a:pPr marL="76200" lvl="0" indent="0" algn="l" rtl="0">
              <a:lnSpc>
                <a:spcPct val="100000"/>
              </a:lnSpc>
              <a:spcBef>
                <a:spcPts val="480"/>
              </a:spcBef>
              <a:spcAft>
                <a:spcPts val="0"/>
              </a:spcAft>
              <a:buSzPts val="2400"/>
              <a:buNone/>
            </a:pPr>
            <a:r>
              <a:rPr lang="tr-TR" sz="1800" dirty="0">
                <a:solidFill>
                  <a:schemeClr val="dk2"/>
                </a:solidFill>
              </a:rPr>
              <a:t>Semptomlar şunları içerebilir:</a:t>
            </a:r>
          </a:p>
          <a:p>
            <a:pPr marL="457200" lvl="0" indent="-330200" algn="l" rtl="0">
              <a:lnSpc>
                <a:spcPct val="100000"/>
              </a:lnSpc>
              <a:spcBef>
                <a:spcPts val="480"/>
              </a:spcBef>
              <a:spcAft>
                <a:spcPts val="0"/>
              </a:spcAft>
              <a:buClr>
                <a:schemeClr val="accent2"/>
              </a:buClr>
              <a:buSzPts val="1600"/>
              <a:buChar char="•"/>
            </a:pPr>
            <a:r>
              <a:rPr lang="tr-TR" sz="1800" b="0" dirty="0">
                <a:solidFill>
                  <a:schemeClr val="accent2"/>
                </a:solidFill>
                <a:highlight>
                  <a:srgbClr val="FFFFFF"/>
                </a:highlight>
              </a:rPr>
              <a:t>arkadaşlardan ve aileden uzaklaşma</a:t>
            </a:r>
          </a:p>
          <a:p>
            <a:pPr marL="457200" lvl="0" indent="-330200" algn="l" rtl="0">
              <a:lnSpc>
                <a:spcPct val="100000"/>
              </a:lnSpc>
              <a:spcBef>
                <a:spcPts val="0"/>
              </a:spcBef>
              <a:spcAft>
                <a:spcPts val="0"/>
              </a:spcAft>
              <a:buClr>
                <a:schemeClr val="accent2"/>
              </a:buClr>
              <a:buSzPts val="1600"/>
              <a:buChar char="•"/>
            </a:pPr>
            <a:r>
              <a:rPr lang="tr-TR" sz="1800" b="0" dirty="0">
                <a:solidFill>
                  <a:schemeClr val="accent2"/>
                </a:solidFill>
                <a:highlight>
                  <a:srgbClr val="FFFFFF"/>
                </a:highlight>
              </a:rPr>
              <a:t>açıklanamayan sinirli, kızgın veya uyuşmuş hissetmek</a:t>
            </a:r>
          </a:p>
          <a:p>
            <a:pPr marL="457200" lvl="0" indent="-330200" algn="l" rtl="0">
              <a:lnSpc>
                <a:spcPct val="100000"/>
              </a:lnSpc>
              <a:spcBef>
                <a:spcPts val="0"/>
              </a:spcBef>
              <a:spcAft>
                <a:spcPts val="0"/>
              </a:spcAft>
              <a:buClr>
                <a:schemeClr val="accent2"/>
              </a:buClr>
              <a:buSzPts val="1600"/>
              <a:buChar char="•"/>
            </a:pPr>
            <a:r>
              <a:rPr lang="tr-TR" sz="1800" b="0" dirty="0">
                <a:solidFill>
                  <a:schemeClr val="accent2"/>
                </a:solidFill>
                <a:highlight>
                  <a:srgbClr val="FFFFFF"/>
                </a:highlight>
              </a:rPr>
              <a:t>odaklanamama</a:t>
            </a:r>
          </a:p>
          <a:p>
            <a:pPr marL="457200" lvl="0" indent="-330200" algn="l" rtl="0">
              <a:lnSpc>
                <a:spcPct val="100000"/>
              </a:lnSpc>
              <a:spcBef>
                <a:spcPts val="0"/>
              </a:spcBef>
              <a:spcAft>
                <a:spcPts val="0"/>
              </a:spcAft>
              <a:buClr>
                <a:schemeClr val="accent2"/>
              </a:buClr>
              <a:buSzPts val="1600"/>
              <a:buChar char="•"/>
            </a:pPr>
            <a:r>
              <a:rPr lang="tr-TR" sz="1800" b="0" dirty="0">
                <a:solidFill>
                  <a:schemeClr val="accent2"/>
                </a:solidFill>
                <a:highlight>
                  <a:srgbClr val="FFFFFF"/>
                </a:highlight>
              </a:rPr>
              <a:t>başkalarını suçlama</a:t>
            </a:r>
          </a:p>
          <a:p>
            <a:pPr marL="457200" lvl="0" indent="-330200" algn="l" rtl="0">
              <a:lnSpc>
                <a:spcPct val="100000"/>
              </a:lnSpc>
              <a:spcBef>
                <a:spcPts val="0"/>
              </a:spcBef>
              <a:spcAft>
                <a:spcPts val="0"/>
              </a:spcAft>
              <a:buClr>
                <a:schemeClr val="accent2"/>
              </a:buClr>
              <a:buSzPts val="1600"/>
              <a:buChar char="•"/>
            </a:pPr>
            <a:r>
              <a:rPr lang="tr-TR" sz="1800" b="0" dirty="0">
                <a:solidFill>
                  <a:schemeClr val="accent2"/>
                </a:solidFill>
                <a:highlight>
                  <a:srgbClr val="FFFFFF"/>
                </a:highlight>
              </a:rPr>
              <a:t>umutsuz, bir başına, yeterince şey yapmamaktan dolayı suçlu hissetmek</a:t>
            </a:r>
          </a:p>
          <a:p>
            <a:pPr marL="457200" lvl="0" indent="-330200" algn="l" rtl="0">
              <a:lnSpc>
                <a:spcPct val="100000"/>
              </a:lnSpc>
              <a:spcBef>
                <a:spcPts val="0"/>
              </a:spcBef>
              <a:spcAft>
                <a:spcPts val="0"/>
              </a:spcAft>
              <a:buClr>
                <a:schemeClr val="accent2"/>
              </a:buClr>
              <a:buSzPts val="1600"/>
              <a:buChar char="•"/>
            </a:pPr>
            <a:r>
              <a:rPr lang="tr-TR" sz="1800" b="0" dirty="0">
                <a:solidFill>
                  <a:schemeClr val="accent2"/>
                </a:solidFill>
                <a:highlight>
                  <a:srgbClr val="FFFFFF"/>
                </a:highlight>
              </a:rPr>
              <a:t>dikkatini verememe</a:t>
            </a:r>
          </a:p>
          <a:p>
            <a:pPr marL="457200" lvl="0" indent="-330200" algn="l" rtl="0">
              <a:lnSpc>
                <a:spcPct val="100000"/>
              </a:lnSpc>
              <a:spcBef>
                <a:spcPts val="0"/>
              </a:spcBef>
              <a:spcAft>
                <a:spcPts val="0"/>
              </a:spcAft>
              <a:buClr>
                <a:schemeClr val="accent2"/>
              </a:buClr>
              <a:buSzPts val="1600"/>
              <a:buChar char="•"/>
            </a:pPr>
            <a:r>
              <a:rPr lang="tr-TR" sz="1800" b="0" dirty="0">
                <a:solidFill>
                  <a:schemeClr val="accent2"/>
                </a:solidFill>
                <a:highlight>
                  <a:srgbClr val="FFFFFF"/>
                </a:highlight>
              </a:rPr>
              <a:t>uyuyamama</a:t>
            </a:r>
          </a:p>
          <a:p>
            <a:pPr marL="457200" lvl="0" indent="-330200" algn="l" rtl="0">
              <a:lnSpc>
                <a:spcPct val="100000"/>
              </a:lnSpc>
              <a:spcBef>
                <a:spcPts val="0"/>
              </a:spcBef>
              <a:spcAft>
                <a:spcPts val="0"/>
              </a:spcAft>
              <a:buClr>
                <a:schemeClr val="accent2"/>
              </a:buClr>
              <a:buSzPts val="1600"/>
              <a:buChar char="•"/>
            </a:pPr>
            <a:r>
              <a:rPr lang="tr-TR" sz="1800" b="0" dirty="0">
                <a:solidFill>
                  <a:schemeClr val="accent2"/>
                </a:solidFill>
                <a:highlight>
                  <a:srgbClr val="FFFFFF"/>
                </a:highlight>
              </a:rPr>
              <a:t>çok yeme veya yeterince yememe</a:t>
            </a:r>
            <a:endParaRPr lang="tr-TR" dirty="0"/>
          </a:p>
          <a:p>
            <a:pPr marL="457200" lvl="0" indent="-330200" algn="l" rtl="0">
              <a:lnSpc>
                <a:spcPct val="100000"/>
              </a:lnSpc>
              <a:spcBef>
                <a:spcPts val="0"/>
              </a:spcBef>
              <a:spcAft>
                <a:spcPts val="0"/>
              </a:spcAft>
              <a:buClr>
                <a:schemeClr val="accent2"/>
              </a:buClr>
              <a:buSzPts val="1600"/>
              <a:buChar char="•"/>
            </a:pPr>
            <a:r>
              <a:rPr lang="tr-TR" sz="1800" b="0" dirty="0">
                <a:solidFill>
                  <a:schemeClr val="accent2"/>
                </a:solidFill>
                <a:highlight>
                  <a:srgbClr val="FFFFFF"/>
                </a:highlight>
              </a:rPr>
              <a:t>okul dışında bile öğrenciler için sürekli ve ısrarla endişelenme</a:t>
            </a:r>
            <a:endParaRPr lang="tr-TR" sz="1800" dirty="0">
              <a:solidFill>
                <a:schemeClr val="accent2"/>
              </a:solidFill>
            </a:endParaRPr>
          </a:p>
          <a:p>
            <a:pPr marL="76200" lvl="0" indent="0" algn="l" rtl="0">
              <a:lnSpc>
                <a:spcPct val="100000"/>
              </a:lnSpc>
              <a:spcBef>
                <a:spcPts val="480"/>
              </a:spcBef>
              <a:spcAft>
                <a:spcPts val="0"/>
              </a:spcAft>
              <a:buSzPts val="2400"/>
              <a:buNone/>
            </a:pPr>
            <a:endParaRPr lang="tr-TR" dirty="0">
              <a:solidFill>
                <a:schemeClr val="dk2"/>
              </a:solidFill>
            </a:endParaRPr>
          </a:p>
          <a:p>
            <a:pPr marL="76200" lvl="0" indent="0" algn="l" rtl="0">
              <a:lnSpc>
                <a:spcPct val="100000"/>
              </a:lnSpc>
              <a:spcBef>
                <a:spcPts val="480"/>
              </a:spcBef>
              <a:spcAft>
                <a:spcPts val="0"/>
              </a:spcAft>
              <a:buSzPts val="2400"/>
              <a:buNone/>
            </a:pPr>
            <a:endParaRPr dirty="0"/>
          </a:p>
        </p:txBody>
      </p:sp>
      <p:sp>
        <p:nvSpPr>
          <p:cNvPr id="621" name="Google Shape;621;g20830018c3a_0_2255"/>
          <p:cNvSpPr txBox="1"/>
          <p:nvPr/>
        </p:nvSpPr>
        <p:spPr>
          <a:xfrm>
            <a:off x="4145916" y="6209212"/>
            <a:ext cx="38565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err="1">
                <a:solidFill>
                  <a:srgbClr val="000000"/>
                </a:solidFill>
                <a:latin typeface="Arial"/>
                <a:ea typeface="Arial"/>
                <a:cs typeface="Arial"/>
                <a:sym typeface="Arial"/>
              </a:rPr>
              <a:t>Kaynak</a:t>
            </a:r>
            <a:r>
              <a:rPr lang="en-US" sz="1000" b="0" i="0" u="none" strike="noStrike" cap="none" dirty="0">
                <a:solidFill>
                  <a:srgbClr val="000000"/>
                </a:solidFill>
                <a:latin typeface="Arial"/>
                <a:ea typeface="Arial"/>
                <a:cs typeface="Arial"/>
                <a:sym typeface="Arial"/>
              </a:rPr>
              <a:t>: Lander (2018)</a:t>
            </a:r>
            <a:endParaRPr sz="10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27FA1-1F8D-094D-BEF0-EC401B6A8D38}"/>
              </a:ext>
            </a:extLst>
          </p:cNvPr>
          <p:cNvSpPr>
            <a:spLocks noGrp="1"/>
          </p:cNvSpPr>
          <p:nvPr>
            <p:ph type="body" idx="1"/>
          </p:nvPr>
        </p:nvSpPr>
        <p:spPr>
          <a:xfrm>
            <a:off x="3124600" y="1350379"/>
            <a:ext cx="5542321" cy="1300596"/>
          </a:xfrm>
        </p:spPr>
        <p:txBody>
          <a:bodyPr/>
          <a:lstStyle/>
          <a:p>
            <a:pPr marL="0" lvl="0" indent="0">
              <a:lnSpc>
                <a:spcPct val="115000"/>
              </a:lnSpc>
              <a:spcBef>
                <a:spcPts val="0"/>
              </a:spcBef>
              <a:buNone/>
            </a:pPr>
            <a:r>
              <a:rPr lang="en-US" dirty="0">
                <a:solidFill>
                  <a:srgbClr val="00619F"/>
                </a:solidFill>
              </a:rPr>
              <a:t>GÜNDEM</a:t>
            </a:r>
          </a:p>
          <a:p>
            <a:pPr lvl="0" indent="0">
              <a:lnSpc>
                <a:spcPct val="115000"/>
              </a:lnSpc>
              <a:spcBef>
                <a:spcPts val="0"/>
              </a:spcBef>
              <a:buNone/>
            </a:pPr>
            <a:endParaRPr lang="en-US" dirty="0">
              <a:solidFill>
                <a:srgbClr val="8DC63F"/>
              </a:solidFill>
            </a:endParaRPr>
          </a:p>
          <a:p>
            <a:pPr marL="635000" lvl="0" indent="-457200">
              <a:lnSpc>
                <a:spcPct val="115000"/>
              </a:lnSpc>
              <a:spcBef>
                <a:spcPts val="0"/>
              </a:spcBef>
              <a:buClr>
                <a:srgbClr val="17AAB3"/>
              </a:buClr>
              <a:buFont typeface="+mj-lt"/>
              <a:buAutoNum type="arabicPeriod"/>
            </a:pPr>
            <a:r>
              <a:rPr lang="tr-TR" dirty="0">
                <a:solidFill>
                  <a:srgbClr val="17AAB3"/>
                </a:solidFill>
              </a:rPr>
              <a:t>İyimser bir Hikaye</a:t>
            </a:r>
          </a:p>
          <a:p>
            <a:pPr marL="635000" lvl="0" indent="-457200">
              <a:spcBef>
                <a:spcPts val="0"/>
              </a:spcBef>
              <a:buClr>
                <a:srgbClr val="17AAB3"/>
              </a:buClr>
              <a:buFont typeface="+mj-lt"/>
              <a:buAutoNum type="arabicPeriod"/>
            </a:pPr>
            <a:r>
              <a:rPr lang="tr-TR" dirty="0">
                <a:solidFill>
                  <a:srgbClr val="17AAB3"/>
                </a:solidFill>
              </a:rPr>
              <a:t>ÇOY ve Travmaları Anlama</a:t>
            </a:r>
          </a:p>
          <a:p>
            <a:pPr marL="635000" lvl="0" indent="-457200">
              <a:lnSpc>
                <a:spcPct val="150000"/>
              </a:lnSpc>
              <a:spcBef>
                <a:spcPts val="0"/>
              </a:spcBef>
              <a:buClr>
                <a:srgbClr val="17AAB3"/>
              </a:buClr>
              <a:buFont typeface="+mj-lt"/>
              <a:buAutoNum type="arabicPeriod"/>
            </a:pPr>
            <a:r>
              <a:rPr lang="tr-TR" dirty="0">
                <a:solidFill>
                  <a:srgbClr val="17AAB3"/>
                </a:solidFill>
              </a:rPr>
              <a:t>Travma Temelli </a:t>
            </a:r>
            <a:r>
              <a:rPr lang="tr-TR" dirty="0" err="1">
                <a:solidFill>
                  <a:srgbClr val="17AAB3"/>
                </a:solidFill>
              </a:rPr>
              <a:t>SDÖ'yü</a:t>
            </a:r>
            <a:r>
              <a:rPr lang="tr-TR" dirty="0">
                <a:solidFill>
                  <a:srgbClr val="17AAB3"/>
                </a:solidFill>
              </a:rPr>
              <a:t> Teşvik Etme</a:t>
            </a:r>
          </a:p>
          <a:p>
            <a:pPr marL="635000" lvl="0" indent="-457200">
              <a:lnSpc>
                <a:spcPct val="150000"/>
              </a:lnSpc>
              <a:spcBef>
                <a:spcPts val="0"/>
              </a:spcBef>
              <a:buClr>
                <a:srgbClr val="17AAB3"/>
              </a:buClr>
              <a:buFont typeface="+mj-lt"/>
              <a:buAutoNum type="arabicPeriod"/>
            </a:pPr>
            <a:r>
              <a:rPr lang="tr-TR" dirty="0">
                <a:solidFill>
                  <a:srgbClr val="17AAB3"/>
                </a:solidFill>
              </a:rPr>
              <a:t>Eğitimcinin Öz-bakımı</a:t>
            </a:r>
          </a:p>
          <a:p>
            <a:pPr marL="635000" lvl="0" indent="-457200">
              <a:lnSpc>
                <a:spcPct val="150000"/>
              </a:lnSpc>
              <a:spcBef>
                <a:spcPts val="0"/>
              </a:spcBef>
              <a:buClr>
                <a:srgbClr val="17AAB3"/>
              </a:buClr>
              <a:buFont typeface="+mj-lt"/>
              <a:buAutoNum type="arabicPeriod"/>
            </a:pPr>
            <a:r>
              <a:rPr lang="tr-TR" dirty="0">
                <a:solidFill>
                  <a:srgbClr val="17AAB3"/>
                </a:solidFill>
              </a:rPr>
              <a:t>Kapanış için Düşünceler</a:t>
            </a:r>
          </a:p>
          <a:p>
            <a:pPr marL="76200" indent="0">
              <a:buNone/>
            </a:pPr>
            <a:endParaRPr lang="tr-TR" dirty="0"/>
          </a:p>
        </p:txBody>
      </p:sp>
    </p:spTree>
    <p:extLst>
      <p:ext uri="{BB962C8B-B14F-4D97-AF65-F5344CB8AC3E}">
        <p14:creationId xmlns:p14="http://schemas.microsoft.com/office/powerpoint/2010/main" val="1597618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0830018c3a_0_2415"/>
          <p:cNvSpPr txBox="1">
            <a:spLocks noGrp="1"/>
          </p:cNvSpPr>
          <p:nvPr>
            <p:ph type="title"/>
          </p:nvPr>
        </p:nvSpPr>
        <p:spPr>
          <a:xfrm>
            <a:off x="457200" y="340963"/>
            <a:ext cx="82296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800"/>
              <a:buFont typeface="Arial"/>
              <a:buNone/>
            </a:pPr>
            <a:r>
              <a:rPr lang="en-US"/>
              <a:t>Öğrencilerinizi desteklerken kendinize bakma</a:t>
            </a:r>
            <a:endParaRPr/>
          </a:p>
        </p:txBody>
      </p:sp>
      <p:sp>
        <p:nvSpPr>
          <p:cNvPr id="628" name="Google Shape;628;g20830018c3a_0_2415"/>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50</a:t>
            </a:fld>
            <a:endParaRPr/>
          </a:p>
        </p:txBody>
      </p:sp>
      <p:sp>
        <p:nvSpPr>
          <p:cNvPr id="629" name="Google Shape;629;g20830018c3a_0_2415"/>
          <p:cNvSpPr txBox="1">
            <a:spLocks noGrp="1"/>
          </p:cNvSpPr>
          <p:nvPr>
            <p:ph type="body" idx="1"/>
          </p:nvPr>
        </p:nvSpPr>
        <p:spPr>
          <a:xfrm>
            <a:off x="336000" y="1154149"/>
            <a:ext cx="8350800" cy="4263227"/>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480"/>
              </a:spcBef>
              <a:spcAft>
                <a:spcPts val="0"/>
              </a:spcAft>
              <a:buSzPts val="2400"/>
              <a:buNone/>
            </a:pPr>
            <a:r>
              <a:rPr lang="tr-TR" sz="1600" b="0" dirty="0">
                <a:solidFill>
                  <a:schemeClr val="accent2"/>
                </a:solidFill>
              </a:rPr>
              <a:t>İkincil </a:t>
            </a:r>
            <a:r>
              <a:rPr lang="tr-TR" sz="1600" b="0" dirty="0" err="1">
                <a:solidFill>
                  <a:schemeClr val="accent2"/>
                </a:solidFill>
              </a:rPr>
              <a:t>travmatik</a:t>
            </a:r>
            <a:r>
              <a:rPr lang="tr-TR" sz="1600" b="0" dirty="0">
                <a:solidFill>
                  <a:schemeClr val="accent2"/>
                </a:solidFill>
              </a:rPr>
              <a:t> stres, travma yaşayan çocuklarla ilgilenirken yetişkinlerde ortaya çıkabilir. Aynı zamanda kendi çocukluk travma ve </a:t>
            </a:r>
            <a:r>
              <a:rPr lang="tr-TR" sz="1600" b="0" dirty="0" err="1">
                <a:solidFill>
                  <a:schemeClr val="accent2"/>
                </a:solidFill>
              </a:rPr>
              <a:t>ÇOY’larınızla</a:t>
            </a:r>
            <a:r>
              <a:rPr lang="tr-TR" sz="1600" b="0" dirty="0">
                <a:solidFill>
                  <a:schemeClr val="accent2"/>
                </a:solidFill>
              </a:rPr>
              <a:t> ilgili farkındalığınız da önemlidir. Bu konudaki öz bakımınız sağlıklı duygu düzenlemede model olmanız için elzemdir. </a:t>
            </a:r>
            <a:endParaRPr lang="tr-TR" sz="1600" dirty="0">
              <a:solidFill>
                <a:schemeClr val="accent2"/>
              </a:solidFill>
            </a:endParaRPr>
          </a:p>
          <a:p>
            <a:pPr marL="76200" lvl="0" indent="0" algn="l" rtl="0">
              <a:lnSpc>
                <a:spcPct val="100000"/>
              </a:lnSpc>
              <a:spcBef>
                <a:spcPts val="480"/>
              </a:spcBef>
              <a:spcAft>
                <a:spcPts val="0"/>
              </a:spcAft>
              <a:buSzPts val="2400"/>
              <a:buNone/>
            </a:pPr>
            <a:endParaRPr lang="tr-TR" sz="1600" b="0" dirty="0">
              <a:solidFill>
                <a:schemeClr val="accent3"/>
              </a:solidFill>
            </a:endParaRPr>
          </a:p>
          <a:p>
            <a:pPr marL="76200" lvl="0" indent="0" algn="l" rtl="0">
              <a:lnSpc>
                <a:spcPct val="100000"/>
              </a:lnSpc>
              <a:spcBef>
                <a:spcPts val="480"/>
              </a:spcBef>
              <a:spcAft>
                <a:spcPts val="0"/>
              </a:spcAft>
              <a:buSzPts val="2400"/>
              <a:buNone/>
            </a:pPr>
            <a:r>
              <a:rPr lang="tr-TR" sz="1600" dirty="0">
                <a:solidFill>
                  <a:srgbClr val="17AAB3"/>
                </a:solidFill>
              </a:rPr>
              <a:t>Öz-bakım stratejileri:</a:t>
            </a:r>
          </a:p>
          <a:p>
            <a:pPr marL="457200" marR="0" lvl="0" indent="-330200" algn="l" rtl="0">
              <a:lnSpc>
                <a:spcPct val="100000"/>
              </a:lnSpc>
              <a:spcBef>
                <a:spcPts val="480"/>
              </a:spcBef>
              <a:spcAft>
                <a:spcPts val="0"/>
              </a:spcAft>
              <a:buClr>
                <a:schemeClr val="accent2"/>
              </a:buClr>
              <a:buSzPts val="1600"/>
              <a:buFont typeface="Arial"/>
              <a:buChar char="•"/>
            </a:pPr>
            <a:r>
              <a:rPr lang="tr-TR" sz="1600" b="0" dirty="0">
                <a:solidFill>
                  <a:schemeClr val="accent2"/>
                </a:solidFill>
              </a:rPr>
              <a:t>İhtiyacınız olduğu takdirde ve zamanda kendi deneyimlerinizle ilgili destek almayı </a:t>
            </a:r>
            <a:r>
              <a:rPr lang="tr-TR" sz="1600" b="0" dirty="0" err="1">
                <a:solidFill>
                  <a:schemeClr val="accent2"/>
                </a:solidFill>
              </a:rPr>
              <a:t>önceliklendirin</a:t>
            </a:r>
            <a:r>
              <a:rPr lang="tr-TR" sz="1600" b="0" dirty="0">
                <a:solidFill>
                  <a:schemeClr val="accent2"/>
                </a:solidFill>
              </a:rPr>
              <a:t>. </a:t>
            </a:r>
            <a:endParaRPr lang="tr-TR" dirty="0"/>
          </a:p>
          <a:p>
            <a:pPr marL="457200" marR="0" lvl="0" indent="-330200" algn="l" rtl="0">
              <a:lnSpc>
                <a:spcPct val="100000"/>
              </a:lnSpc>
              <a:spcBef>
                <a:spcPts val="480"/>
              </a:spcBef>
              <a:spcAft>
                <a:spcPts val="0"/>
              </a:spcAft>
              <a:buClr>
                <a:schemeClr val="accent2"/>
              </a:buClr>
              <a:buSzPts val="1600"/>
              <a:buFont typeface="Arial"/>
              <a:buChar char="•"/>
            </a:pPr>
            <a:r>
              <a:rPr lang="tr-TR" sz="1600" b="0" dirty="0">
                <a:solidFill>
                  <a:schemeClr val="accent2"/>
                </a:solidFill>
              </a:rPr>
              <a:t>Duygularınızı anlamlandırabilmek için yaşanılanlarla kendiniz arasında </a:t>
            </a:r>
            <a:r>
              <a:rPr lang="tr-TR" sz="1600" b="0" u="sng" dirty="0">
                <a:solidFill>
                  <a:schemeClr val="accent2"/>
                </a:solidFill>
              </a:rPr>
              <a:t>sınır çizmeyi </a:t>
            </a:r>
            <a:r>
              <a:rPr lang="tr-TR" sz="1600" b="0" dirty="0">
                <a:solidFill>
                  <a:schemeClr val="accent2"/>
                </a:solidFill>
              </a:rPr>
              <a:t>bilin. </a:t>
            </a:r>
            <a:endParaRPr lang="tr-TR" sz="1600" dirty="0">
              <a:solidFill>
                <a:schemeClr val="accent2"/>
              </a:solidFill>
            </a:endParaRPr>
          </a:p>
          <a:p>
            <a:pPr marL="457200" marR="0" lvl="0" indent="-330200" algn="l" rtl="0">
              <a:lnSpc>
                <a:spcPct val="100000"/>
              </a:lnSpc>
              <a:spcBef>
                <a:spcPts val="480"/>
              </a:spcBef>
              <a:spcAft>
                <a:spcPts val="0"/>
              </a:spcAft>
              <a:buClr>
                <a:schemeClr val="accent2"/>
              </a:buClr>
              <a:buSzPts val="1600"/>
              <a:buFont typeface="Arial"/>
              <a:buChar char="•"/>
            </a:pPr>
            <a:r>
              <a:rPr lang="tr-TR" sz="1600" b="0" dirty="0">
                <a:solidFill>
                  <a:schemeClr val="accent2"/>
                </a:solidFill>
              </a:rPr>
              <a:t>Zorlandığınız zamanlarda kullanmak üzere iş arkadaşlarınızla aranızda bir işaret belirleyin. Örneğin </a:t>
            </a:r>
            <a:r>
              <a:rPr lang="tr-TR" sz="1600" b="0" u="sng" dirty="0">
                <a:solidFill>
                  <a:schemeClr val="accent2"/>
                </a:solidFill>
              </a:rPr>
              <a:t>omuza dokunma </a:t>
            </a:r>
            <a:endParaRPr lang="tr-TR" sz="1600" b="0" dirty="0">
              <a:solidFill>
                <a:schemeClr val="accent2"/>
              </a:solidFill>
            </a:endParaRPr>
          </a:p>
          <a:p>
            <a:pPr indent="-330200">
              <a:buClr>
                <a:schemeClr val="accent2"/>
              </a:buClr>
              <a:buSzPts val="1600"/>
            </a:pPr>
            <a:r>
              <a:rPr lang="tr-TR" sz="1600" b="0" dirty="0">
                <a:solidFill>
                  <a:schemeClr val="accent2"/>
                </a:solidFill>
              </a:rPr>
              <a:t>Duygularınızı ve güvenli hissetme ihtiyacınızı </a:t>
            </a:r>
            <a:r>
              <a:rPr lang="tr-TR" sz="1600" b="0" dirty="0" err="1">
                <a:solidFill>
                  <a:schemeClr val="accent2"/>
                </a:solidFill>
              </a:rPr>
              <a:t>önceliklendirin</a:t>
            </a:r>
            <a:r>
              <a:rPr lang="tr-TR" sz="1600" b="0" dirty="0">
                <a:solidFill>
                  <a:schemeClr val="accent2"/>
                </a:solidFill>
              </a:rPr>
              <a:t>. Kendinize iyi gelen durum ve aktiviteleri listeleyin, </a:t>
            </a:r>
            <a:r>
              <a:rPr lang="tr-TR" sz="1600" b="0" u="sng" dirty="0">
                <a:solidFill>
                  <a:schemeClr val="accent2"/>
                </a:solidFill>
              </a:rPr>
              <a:t>öz-bakım listesi </a:t>
            </a:r>
            <a:r>
              <a:rPr lang="tr-TR" sz="1600" b="0" dirty="0">
                <a:solidFill>
                  <a:schemeClr val="accent2"/>
                </a:solidFill>
              </a:rPr>
              <a:t>oluşturun ve ihtiyaç hissettiğinizde listedekilerden uygun olanları kullanın veya uygulayın.</a:t>
            </a:r>
            <a:endParaRPr lang="tr-TR" dirty="0"/>
          </a:p>
        </p:txBody>
      </p:sp>
      <p:sp>
        <p:nvSpPr>
          <p:cNvPr id="630" name="Google Shape;630;g20830018c3a_0_2415"/>
          <p:cNvSpPr txBox="1"/>
          <p:nvPr/>
        </p:nvSpPr>
        <p:spPr>
          <a:xfrm>
            <a:off x="4159214" y="6203434"/>
            <a:ext cx="38565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dirty="0" err="1">
                <a:solidFill>
                  <a:schemeClr val="accent2"/>
                </a:solidFill>
                <a:latin typeface="Arial"/>
                <a:ea typeface="Arial"/>
                <a:cs typeface="Arial"/>
                <a:sym typeface="Arial"/>
              </a:rPr>
              <a:t>Kaynak</a:t>
            </a:r>
            <a:r>
              <a:rPr lang="en-US" sz="1000" b="0" i="0" u="none" strike="noStrike" cap="none" dirty="0">
                <a:solidFill>
                  <a:schemeClr val="accent2"/>
                </a:solidFill>
                <a:latin typeface="Arial"/>
                <a:ea typeface="Arial"/>
                <a:cs typeface="Arial"/>
                <a:sym typeface="Arial"/>
              </a:rPr>
              <a:t>: </a:t>
            </a:r>
            <a:r>
              <a:rPr lang="en-US" sz="1000" b="0" i="0" u="none" strike="noStrike" cap="none" dirty="0" err="1">
                <a:solidFill>
                  <a:schemeClr val="accent2"/>
                </a:solidFill>
                <a:latin typeface="Arial"/>
                <a:ea typeface="Arial"/>
                <a:cs typeface="Arial"/>
                <a:sym typeface="Arial"/>
              </a:rPr>
              <a:t>Minero</a:t>
            </a:r>
            <a:r>
              <a:rPr lang="en-US" sz="1000" b="0" i="0" u="none" strike="noStrike" cap="none" dirty="0">
                <a:solidFill>
                  <a:schemeClr val="accent2"/>
                </a:solidFill>
                <a:latin typeface="Arial"/>
                <a:ea typeface="Arial"/>
                <a:cs typeface="Arial"/>
                <a:sym typeface="Arial"/>
              </a:rPr>
              <a:t> (2018); NCTSN (2008)</a:t>
            </a:r>
            <a:endParaRPr sz="1000" b="0" i="0" u="none" strike="noStrike" cap="none" dirty="0">
              <a:solidFill>
                <a:schemeClr val="accent2"/>
              </a:solidFill>
              <a:latin typeface="Arial"/>
              <a:ea typeface="Arial"/>
              <a:cs typeface="Arial"/>
              <a:sym typeface="Arial"/>
            </a:endParaRPr>
          </a:p>
        </p:txBody>
      </p:sp>
      <p:sp>
        <p:nvSpPr>
          <p:cNvPr id="631" name="Google Shape;631;g20830018c3a_0_2415">
            <a:hlinkClick r:id="rId3"/>
          </p:cNvPr>
          <p:cNvSpPr txBox="1"/>
          <p:nvPr/>
        </p:nvSpPr>
        <p:spPr>
          <a:xfrm>
            <a:off x="0" y="5423155"/>
            <a:ext cx="9144000" cy="506100"/>
          </a:xfrm>
          <a:prstGeom prst="rect">
            <a:avLst/>
          </a:prstGeom>
          <a:solidFill>
            <a:schemeClr val="accen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dirty="0" err="1">
                <a:solidFill>
                  <a:schemeClr val="lt1"/>
                </a:solidFill>
                <a:latin typeface="Arial"/>
                <a:ea typeface="Arial"/>
                <a:cs typeface="Arial"/>
                <a:sym typeface="Arial"/>
              </a:rPr>
              <a:t>Eğitimciler</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için</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örnek</a:t>
            </a:r>
            <a:r>
              <a:rPr lang="en-US" sz="1600" b="1" i="0" u="none" strike="noStrike" cap="none" dirty="0">
                <a:solidFill>
                  <a:schemeClr val="lt1"/>
                </a:solidFill>
                <a:latin typeface="Arial"/>
                <a:ea typeface="Arial"/>
                <a:cs typeface="Arial"/>
                <a:sym typeface="Arial"/>
              </a:rPr>
              <a:t> </a:t>
            </a:r>
            <a:r>
              <a:rPr lang="en-US" sz="1600" b="1" i="0" u="none" strike="noStrike" cap="none" dirty="0" err="1">
                <a:solidFill>
                  <a:schemeClr val="lt1"/>
                </a:solidFill>
                <a:latin typeface="Arial"/>
                <a:ea typeface="Arial"/>
                <a:cs typeface="Arial"/>
                <a:sym typeface="Arial"/>
              </a:rPr>
              <a:t>öz-bakım</a:t>
            </a:r>
            <a:r>
              <a:rPr lang="en-US" sz="1600" b="1" i="0" u="none" strike="noStrike" cap="none" dirty="0">
                <a:solidFill>
                  <a:schemeClr val="lt1"/>
                </a:solidFill>
                <a:latin typeface="Arial"/>
                <a:ea typeface="Arial"/>
                <a:cs typeface="Arial"/>
                <a:sym typeface="Arial"/>
              </a:rPr>
              <a:t> </a:t>
            </a:r>
            <a:r>
              <a:rPr lang="en-US" sz="1600" b="1" i="0" strike="noStrike" cap="none" dirty="0" err="1">
                <a:solidFill>
                  <a:schemeClr val="lt1"/>
                </a:solidFill>
                <a:latin typeface="Arial"/>
                <a:ea typeface="Arial"/>
                <a:cs typeface="Arial"/>
                <a:sym typeface="Arial"/>
              </a:rPr>
              <a:t>stratejileri</a:t>
            </a:r>
            <a:r>
              <a:rPr lang="en-US" sz="1600" b="1" i="0" strike="noStrike" cap="none" dirty="0">
                <a:solidFill>
                  <a:schemeClr val="lt1"/>
                </a:solidFill>
                <a:latin typeface="Arial"/>
                <a:ea typeface="Arial"/>
                <a:cs typeface="Arial"/>
                <a:sym typeface="Arial"/>
              </a:rPr>
              <a:t> </a:t>
            </a:r>
            <a:r>
              <a:rPr lang="en-US" sz="1600" b="1" i="0" strike="noStrike" cap="none" dirty="0" err="1">
                <a:solidFill>
                  <a:schemeClr val="lt1"/>
                </a:solidFill>
                <a:latin typeface="Arial"/>
                <a:ea typeface="Arial"/>
                <a:cs typeface="Arial"/>
                <a:sym typeface="Arial"/>
              </a:rPr>
              <a:t>ve</a:t>
            </a:r>
            <a:r>
              <a:rPr lang="en-US" sz="1600" b="1" i="0" strike="noStrike" cap="none" dirty="0">
                <a:solidFill>
                  <a:schemeClr val="lt1"/>
                </a:solidFill>
                <a:latin typeface="Arial"/>
                <a:ea typeface="Arial"/>
                <a:cs typeface="Arial"/>
                <a:sym typeface="Arial"/>
              </a:rPr>
              <a:t> kaynaklar </a:t>
            </a:r>
            <a:r>
              <a:rPr lang="en-US" sz="1600" b="1" i="0" strike="noStrike" cap="none" dirty="0" err="1">
                <a:solidFill>
                  <a:schemeClr val="lt1"/>
                </a:solidFill>
                <a:latin typeface="Arial"/>
                <a:ea typeface="Arial"/>
                <a:cs typeface="Arial"/>
                <a:sym typeface="Arial"/>
              </a:rPr>
              <a:t>oluşturmaya</a:t>
            </a:r>
            <a:r>
              <a:rPr lang="en-US" sz="1600" b="1" i="0" strike="noStrike" cap="none" dirty="0">
                <a:solidFill>
                  <a:schemeClr val="lt1"/>
                </a:solidFill>
                <a:latin typeface="Arial"/>
                <a:ea typeface="Arial"/>
                <a:cs typeface="Arial"/>
                <a:sym typeface="Arial"/>
              </a:rPr>
              <a:t> </a:t>
            </a:r>
            <a:r>
              <a:rPr lang="en-US" sz="1600" b="1" i="0" strike="noStrike" cap="none" dirty="0" err="1">
                <a:solidFill>
                  <a:schemeClr val="lt1"/>
                </a:solidFill>
                <a:latin typeface="Arial"/>
                <a:ea typeface="Arial"/>
                <a:cs typeface="Arial"/>
                <a:sym typeface="Arial"/>
              </a:rPr>
              <a:t>devam</a:t>
            </a:r>
            <a:r>
              <a:rPr lang="en-US" sz="1600" b="1" i="0" strike="noStrike" cap="none" dirty="0">
                <a:solidFill>
                  <a:schemeClr val="lt1"/>
                </a:solidFill>
                <a:latin typeface="Arial"/>
                <a:ea typeface="Arial"/>
                <a:cs typeface="Arial"/>
                <a:sym typeface="Arial"/>
              </a:rPr>
              <a:t> </a:t>
            </a:r>
            <a:r>
              <a:rPr lang="en-US" sz="1600" b="1" i="0" strike="noStrike" cap="none" dirty="0" err="1">
                <a:solidFill>
                  <a:schemeClr val="lt1"/>
                </a:solidFill>
                <a:latin typeface="Arial"/>
                <a:ea typeface="Arial"/>
                <a:cs typeface="Arial"/>
                <a:sym typeface="Arial"/>
              </a:rPr>
              <a:t>ediyoruz</a:t>
            </a:r>
            <a:r>
              <a:rPr lang="en-US" sz="1600" b="1" i="0" u="none" strike="noStrike" cap="none" dirty="0">
                <a:solidFill>
                  <a:schemeClr val="lt1"/>
                </a:solidFill>
                <a:latin typeface="Arial"/>
                <a:ea typeface="Arial"/>
                <a:cs typeface="Arial"/>
                <a:sym typeface="Arial"/>
              </a:rPr>
              <a:t>.</a:t>
            </a:r>
            <a:endParaRPr sz="1600" b="1" i="0" u="none" strike="noStrike" cap="none" dirty="0">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8F2FD7-1679-0E48-8125-21C46A4316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pic>
        <p:nvPicPr>
          <p:cNvPr id="5" name="Picture 4">
            <a:extLst>
              <a:ext uri="{FF2B5EF4-FFF2-40B4-BE49-F238E27FC236}">
                <a16:creationId xmlns:a16="http://schemas.microsoft.com/office/drawing/2014/main" id="{1CA1B0C8-5605-0A40-ACBF-074106CA2C5C}"/>
              </a:ext>
            </a:extLst>
          </p:cNvPr>
          <p:cNvPicPr>
            <a:picLocks noChangeAspect="1"/>
          </p:cNvPicPr>
          <p:nvPr/>
        </p:nvPicPr>
        <p:blipFill rotWithShape="1">
          <a:blip r:embed="rId2"/>
          <a:srcRect l="10847" t="3846" r="46272" b="68832"/>
          <a:stretch/>
        </p:blipFill>
        <p:spPr>
          <a:xfrm>
            <a:off x="636814" y="751114"/>
            <a:ext cx="2008415" cy="1518557"/>
          </a:xfrm>
          <a:prstGeom prst="rect">
            <a:avLst/>
          </a:prstGeom>
        </p:spPr>
      </p:pic>
      <p:pic>
        <p:nvPicPr>
          <p:cNvPr id="6" name="Picture 5">
            <a:extLst>
              <a:ext uri="{FF2B5EF4-FFF2-40B4-BE49-F238E27FC236}">
                <a16:creationId xmlns:a16="http://schemas.microsoft.com/office/drawing/2014/main" id="{E9C544D2-55F3-B846-B29C-71AE750FCECD}"/>
              </a:ext>
            </a:extLst>
          </p:cNvPr>
          <p:cNvPicPr>
            <a:picLocks noChangeAspect="1"/>
          </p:cNvPicPr>
          <p:nvPr/>
        </p:nvPicPr>
        <p:blipFill rotWithShape="1">
          <a:blip r:embed="rId2"/>
          <a:srcRect l="52813" t="14032" r="3957" b="63640"/>
          <a:stretch/>
        </p:blipFill>
        <p:spPr>
          <a:xfrm>
            <a:off x="636814" y="4760343"/>
            <a:ext cx="2024742" cy="1240972"/>
          </a:xfrm>
          <a:prstGeom prst="rect">
            <a:avLst/>
          </a:prstGeom>
        </p:spPr>
      </p:pic>
      <p:pic>
        <p:nvPicPr>
          <p:cNvPr id="7" name="Picture 6">
            <a:extLst>
              <a:ext uri="{FF2B5EF4-FFF2-40B4-BE49-F238E27FC236}">
                <a16:creationId xmlns:a16="http://schemas.microsoft.com/office/drawing/2014/main" id="{BD7AB0D3-A378-8745-AA3C-02765B17C1B0}"/>
              </a:ext>
            </a:extLst>
          </p:cNvPr>
          <p:cNvPicPr>
            <a:picLocks noChangeAspect="1"/>
          </p:cNvPicPr>
          <p:nvPr/>
        </p:nvPicPr>
        <p:blipFill rotWithShape="1">
          <a:blip r:embed="rId2"/>
          <a:srcRect l="17431" t="42912" r="7615" b="32998"/>
          <a:stretch/>
        </p:blipFill>
        <p:spPr>
          <a:xfrm>
            <a:off x="3614058" y="4711357"/>
            <a:ext cx="3510642" cy="1338944"/>
          </a:xfrm>
          <a:prstGeom prst="rect">
            <a:avLst/>
          </a:prstGeom>
        </p:spPr>
      </p:pic>
      <p:pic>
        <p:nvPicPr>
          <p:cNvPr id="9" name="Picture 8">
            <a:extLst>
              <a:ext uri="{FF2B5EF4-FFF2-40B4-BE49-F238E27FC236}">
                <a16:creationId xmlns:a16="http://schemas.microsoft.com/office/drawing/2014/main" id="{8AEB4787-1124-6641-A5FA-686E2B693BC9}"/>
              </a:ext>
            </a:extLst>
          </p:cNvPr>
          <p:cNvPicPr>
            <a:picLocks noChangeAspect="1"/>
          </p:cNvPicPr>
          <p:nvPr/>
        </p:nvPicPr>
        <p:blipFill rotWithShape="1">
          <a:blip r:embed="rId2"/>
          <a:srcRect t="74934" r="4361" b="5362"/>
          <a:stretch/>
        </p:blipFill>
        <p:spPr>
          <a:xfrm>
            <a:off x="421820" y="2841170"/>
            <a:ext cx="4479472" cy="1095147"/>
          </a:xfrm>
          <a:prstGeom prst="rect">
            <a:avLst/>
          </a:prstGeom>
        </p:spPr>
      </p:pic>
      <p:sp>
        <p:nvSpPr>
          <p:cNvPr id="10" name="TextBox 9">
            <a:extLst>
              <a:ext uri="{FF2B5EF4-FFF2-40B4-BE49-F238E27FC236}">
                <a16:creationId xmlns:a16="http://schemas.microsoft.com/office/drawing/2014/main" id="{5449914B-55D1-A74F-AD88-A8594FD74AF3}"/>
              </a:ext>
            </a:extLst>
          </p:cNvPr>
          <p:cNvSpPr txBox="1"/>
          <p:nvPr/>
        </p:nvSpPr>
        <p:spPr>
          <a:xfrm>
            <a:off x="5369379" y="751114"/>
            <a:ext cx="3056164" cy="3693319"/>
          </a:xfrm>
          <a:prstGeom prst="rect">
            <a:avLst/>
          </a:prstGeom>
          <a:noFill/>
        </p:spPr>
        <p:txBody>
          <a:bodyPr wrap="square" rtlCol="0">
            <a:spAutoFit/>
          </a:bodyPr>
          <a:lstStyle/>
          <a:p>
            <a:r>
              <a:rPr lang="tr-TR" sz="1800" b="1" dirty="0">
                <a:solidFill>
                  <a:schemeClr val="bg1"/>
                </a:solidFill>
              </a:rPr>
              <a:t>Zor zamanlarda kendimize bakmamız, kendimiz için iyi bir şeyler yapmamız bizde suçluluk duygusu uyandırabilir. Buna rağmen bu yaptıklarımızı kısa nefes odacıkları olarak düşünüp uygulamaya çalışmamız bizlere, zor durumda olan insanlar için çalışmaya devam etme gücü verecektir.</a:t>
            </a:r>
          </a:p>
        </p:txBody>
      </p:sp>
    </p:spTree>
    <p:extLst>
      <p:ext uri="{BB962C8B-B14F-4D97-AF65-F5344CB8AC3E}">
        <p14:creationId xmlns:p14="http://schemas.microsoft.com/office/powerpoint/2010/main" val="476095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B24A55-0DF8-404A-8C63-128514D485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52</a:t>
            </a:fld>
            <a:endParaRPr lang="en-US"/>
          </a:p>
        </p:txBody>
      </p:sp>
      <p:sp>
        <p:nvSpPr>
          <p:cNvPr id="3" name="Text Placeholder 2">
            <a:extLst>
              <a:ext uri="{FF2B5EF4-FFF2-40B4-BE49-F238E27FC236}">
                <a16:creationId xmlns:a16="http://schemas.microsoft.com/office/drawing/2014/main" id="{849A1BCC-6821-5746-8839-4FB73DFFD112}"/>
              </a:ext>
            </a:extLst>
          </p:cNvPr>
          <p:cNvSpPr>
            <a:spLocks noGrp="1"/>
          </p:cNvSpPr>
          <p:nvPr>
            <p:ph type="body" idx="1"/>
          </p:nvPr>
        </p:nvSpPr>
        <p:spPr/>
        <p:txBody>
          <a:bodyPr/>
          <a:lstStyle/>
          <a:p>
            <a:pPr marL="76200" indent="0">
              <a:buNone/>
            </a:pPr>
            <a:r>
              <a:rPr lang="tr-TR" b="0" dirty="0"/>
              <a:t>Sizlerin kullandığınız kendinizi ve başkalarını önemsediğinizi gösteren uygulamalar, pratikler nelerdir?</a:t>
            </a:r>
          </a:p>
          <a:p>
            <a:pPr marL="76200" indent="0">
              <a:buNone/>
            </a:pPr>
            <a:endParaRPr lang="tr-TR" b="0" dirty="0"/>
          </a:p>
          <a:p>
            <a:pPr marL="76200" indent="0">
              <a:buNone/>
            </a:pPr>
            <a:r>
              <a:rPr lang="tr-TR" b="0" dirty="0"/>
              <a:t>Bu uygulamalar ve pratikler sonrasında sizin nasıl hissetmenizi sağlıyor?</a:t>
            </a:r>
          </a:p>
          <a:p>
            <a:pPr marL="76200" indent="0">
              <a:buNone/>
            </a:pPr>
            <a:endParaRPr lang="tr-TR" b="0" dirty="0"/>
          </a:p>
          <a:p>
            <a:pPr marL="76200" indent="0">
              <a:buNone/>
            </a:pPr>
            <a:r>
              <a:rPr lang="tr-TR" b="0" dirty="0"/>
              <a:t>Bunları kullanırken yaşadığınız zorluklar nelerdir? Bu zorlukları nasıl aşıyorsunuz?</a:t>
            </a:r>
          </a:p>
          <a:p>
            <a:pPr marL="76200" indent="0">
              <a:buNone/>
            </a:pPr>
            <a:endParaRPr lang="tr-TR" dirty="0"/>
          </a:p>
        </p:txBody>
      </p:sp>
      <p:sp>
        <p:nvSpPr>
          <p:cNvPr id="4" name="Title 3">
            <a:extLst>
              <a:ext uri="{FF2B5EF4-FFF2-40B4-BE49-F238E27FC236}">
                <a16:creationId xmlns:a16="http://schemas.microsoft.com/office/drawing/2014/main" id="{FE3024E6-0B8E-214B-8548-522657724E84}"/>
              </a:ext>
            </a:extLst>
          </p:cNvPr>
          <p:cNvSpPr>
            <a:spLocks noGrp="1"/>
          </p:cNvSpPr>
          <p:nvPr>
            <p:ph type="title"/>
          </p:nvPr>
        </p:nvSpPr>
        <p:spPr/>
        <p:txBody>
          <a:bodyPr/>
          <a:lstStyle/>
          <a:p>
            <a:r>
              <a:rPr lang="tr-TR" dirty="0"/>
              <a:t>YANSITMA</a:t>
            </a:r>
          </a:p>
        </p:txBody>
      </p:sp>
    </p:spTree>
    <p:extLst>
      <p:ext uri="{BB962C8B-B14F-4D97-AF65-F5344CB8AC3E}">
        <p14:creationId xmlns:p14="http://schemas.microsoft.com/office/powerpoint/2010/main" val="218087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CBE135-B685-6F4F-892D-FD2725646819}"/>
              </a:ext>
            </a:extLst>
          </p:cNvPr>
          <p:cNvSpPr>
            <a:spLocks noGrp="1"/>
          </p:cNvSpPr>
          <p:nvPr>
            <p:ph type="body" idx="1"/>
          </p:nvPr>
        </p:nvSpPr>
        <p:spPr>
          <a:xfrm>
            <a:off x="3343261" y="833544"/>
            <a:ext cx="5542321" cy="1300596"/>
          </a:xfrm>
        </p:spPr>
        <p:txBody>
          <a:bodyPr/>
          <a:lstStyle/>
          <a:p>
            <a:pPr marL="0" lvl="0" indent="0">
              <a:spcBef>
                <a:spcPts val="0"/>
              </a:spcBef>
              <a:buNone/>
            </a:pPr>
            <a:r>
              <a:rPr lang="tr-TR" dirty="0">
                <a:solidFill>
                  <a:schemeClr val="dk2"/>
                </a:solidFill>
              </a:rPr>
              <a:t>GÜNDEM</a:t>
            </a:r>
            <a:endParaRPr lang="tr-TR" dirty="0"/>
          </a:p>
          <a:p>
            <a:pPr lvl="0" indent="-304800">
              <a:spcBef>
                <a:spcPts val="0"/>
              </a:spcBef>
              <a:buNone/>
            </a:pPr>
            <a:endParaRPr lang="tr-TR" dirty="0"/>
          </a:p>
          <a:p>
            <a:pPr lvl="0" indent="-457200">
              <a:spcBef>
                <a:spcPts val="0"/>
              </a:spcBef>
              <a:buClr>
                <a:srgbClr val="17AAB3"/>
              </a:buClr>
              <a:buFont typeface="+mj-lt"/>
              <a:buAutoNum type="arabicPeriod"/>
            </a:pPr>
            <a:r>
              <a:rPr lang="tr-TR" dirty="0">
                <a:solidFill>
                  <a:srgbClr val="17AAB3"/>
                </a:solidFill>
              </a:rPr>
              <a:t>İyimser Bir Hikaye</a:t>
            </a:r>
            <a:endParaRPr lang="tr-TR" dirty="0"/>
          </a:p>
          <a:p>
            <a:pPr marL="762000" lvl="0" indent="-457200">
              <a:spcBef>
                <a:spcPts val="0"/>
              </a:spcBef>
              <a:buFont typeface="+mj-lt"/>
              <a:buAutoNum type="arabicPeriod"/>
            </a:pPr>
            <a:endParaRPr lang="tr-TR" dirty="0">
              <a:solidFill>
                <a:srgbClr val="17AAB3"/>
              </a:solidFill>
            </a:endParaRPr>
          </a:p>
          <a:p>
            <a:pPr lvl="0" indent="-457200">
              <a:buClr>
                <a:srgbClr val="17AAB3"/>
              </a:buClr>
              <a:buFont typeface="+mj-lt"/>
              <a:buAutoNum type="arabicPeriod"/>
            </a:pPr>
            <a:r>
              <a:rPr lang="tr-TR" dirty="0">
                <a:solidFill>
                  <a:srgbClr val="17AAB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8"/>
                  </a:ext>
                </a:extLst>
              </a:rPr>
              <a:t>ÇOY </a:t>
            </a:r>
            <a:r>
              <a:rPr lang="tr-TR" dirty="0">
                <a:solidFill>
                  <a:srgbClr val="17AAB3"/>
                </a:solidFill>
              </a:rPr>
              <a:t>ve Travmayı Anlamak</a:t>
            </a:r>
            <a:endParaRPr lang="tr-TR" dirty="0"/>
          </a:p>
          <a:p>
            <a:pPr marL="762000" lvl="0" indent="-457200">
              <a:buFont typeface="+mj-lt"/>
              <a:buAutoNum type="arabicPeriod"/>
            </a:pPr>
            <a:endParaRPr lang="tr-TR" dirty="0">
              <a:solidFill>
                <a:srgbClr val="17AAB3"/>
              </a:solidFill>
            </a:endParaRPr>
          </a:p>
          <a:p>
            <a:pPr lvl="0" indent="-457200">
              <a:buClr>
                <a:srgbClr val="17AAB3"/>
              </a:buClr>
              <a:buFont typeface="+mj-lt"/>
              <a:buAutoNum type="arabicPeriod"/>
            </a:pPr>
            <a:r>
              <a:rPr lang="tr-TR" dirty="0">
                <a:solidFill>
                  <a:srgbClr val="17AAB3"/>
                </a:solidFill>
              </a:rPr>
              <a:t>Travma Temelli </a:t>
            </a:r>
            <a:r>
              <a:rPr lang="tr-TR" dirty="0" err="1">
                <a:solidFill>
                  <a:srgbClr val="17AAB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9"/>
                  </a:ext>
                </a:extLst>
              </a:rPr>
              <a:t>SDÖ’yü</a:t>
            </a:r>
            <a:r>
              <a:rPr lang="tr-TR" dirty="0">
                <a:solidFill>
                  <a:srgbClr val="17AAB3"/>
                </a:solidFill>
              </a:rPr>
              <a:t> Teşvik Etmek</a:t>
            </a:r>
            <a:endParaRPr lang="tr-TR" dirty="0">
              <a:solidFill>
                <a:schemeClr val="dk2"/>
              </a:solidFill>
            </a:endParaRPr>
          </a:p>
          <a:p>
            <a:pPr marL="762000" lvl="0" indent="-457200">
              <a:buClr>
                <a:srgbClr val="17AAB3"/>
              </a:buClr>
              <a:buFont typeface="+mj-lt"/>
              <a:buAutoNum type="arabicPeriod"/>
            </a:pPr>
            <a:endParaRPr lang="tr-TR" dirty="0">
              <a:solidFill>
                <a:srgbClr val="17AAB3"/>
              </a:solidFill>
            </a:endParaRPr>
          </a:p>
          <a:p>
            <a:pPr lvl="0" indent="-457200">
              <a:buClr>
                <a:srgbClr val="17AAB3"/>
              </a:buClr>
              <a:buFont typeface="+mj-lt"/>
              <a:buAutoNum type="arabicPeriod"/>
            </a:pPr>
            <a:r>
              <a:rPr lang="tr-TR" dirty="0">
                <a:solidFill>
                  <a:srgbClr val="17AAB3"/>
                </a:solidFill>
              </a:rPr>
              <a:t>Eğitimci Öz-bakımı</a:t>
            </a:r>
            <a:endParaRPr lang="tr-TR" dirty="0"/>
          </a:p>
          <a:p>
            <a:pPr marL="762000" lvl="0" indent="-457200">
              <a:buClr>
                <a:srgbClr val="17AAB3"/>
              </a:buClr>
              <a:buFont typeface="+mj-lt"/>
              <a:buAutoNum type="arabicPeriod"/>
            </a:pPr>
            <a:endParaRPr lang="tr-TR" dirty="0"/>
          </a:p>
          <a:p>
            <a:pPr lvl="0" indent="-457200">
              <a:buClr>
                <a:schemeClr val="dk2"/>
              </a:buClr>
              <a:buFont typeface="+mj-lt"/>
              <a:buAutoNum type="arabicPeriod"/>
            </a:pPr>
            <a:r>
              <a:rPr lang="tr-TR" dirty="0">
                <a:solidFill>
                  <a:schemeClr val="dk2"/>
                </a:solidFill>
              </a:rPr>
              <a:t>Kapanış için  Düşünceler</a:t>
            </a:r>
          </a:p>
          <a:p>
            <a:endParaRPr lang="tr-TR" dirty="0"/>
          </a:p>
        </p:txBody>
      </p:sp>
    </p:spTree>
    <p:extLst>
      <p:ext uri="{BB962C8B-B14F-4D97-AF65-F5344CB8AC3E}">
        <p14:creationId xmlns:p14="http://schemas.microsoft.com/office/powerpoint/2010/main" val="617701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0830018c3a_0_2734"/>
          <p:cNvSpPr txBox="1">
            <a:spLocks noGrp="1"/>
          </p:cNvSpPr>
          <p:nvPr>
            <p:ph type="title"/>
          </p:nvPr>
        </p:nvSpPr>
        <p:spPr>
          <a:xfrm>
            <a:off x="457200" y="436642"/>
            <a:ext cx="7882200" cy="112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a:t>Travma yaşayan çocukları destekleme düşüncesi zor olsa da şunları unutmayın:</a:t>
            </a:r>
            <a:endParaRPr sz="2800"/>
          </a:p>
        </p:txBody>
      </p:sp>
      <p:sp>
        <p:nvSpPr>
          <p:cNvPr id="644" name="Google Shape;644;g20830018c3a_0_2734"/>
          <p:cNvSpPr txBox="1">
            <a:spLocks noGrp="1"/>
          </p:cNvSpPr>
          <p:nvPr>
            <p:ph type="body" idx="1"/>
          </p:nvPr>
        </p:nvSpPr>
        <p:spPr>
          <a:xfrm>
            <a:off x="585216" y="1937732"/>
            <a:ext cx="7962000" cy="3837000"/>
          </a:xfrm>
          <a:prstGeom prst="rect">
            <a:avLst/>
          </a:prstGeom>
          <a:noFill/>
          <a:ln>
            <a:noFill/>
          </a:ln>
        </p:spPr>
        <p:txBody>
          <a:bodyPr spcFirstLastPara="1" wrap="square" lIns="91425" tIns="45700" rIns="91425" bIns="45700" anchor="t" anchorCtr="0">
            <a:noAutofit/>
          </a:bodyPr>
          <a:lstStyle/>
          <a:p>
            <a:pPr marL="571500" lvl="0" indent="-342900" algn="l" rtl="0">
              <a:lnSpc>
                <a:spcPct val="90000"/>
              </a:lnSpc>
              <a:spcBef>
                <a:spcPts val="480"/>
              </a:spcBef>
              <a:spcAft>
                <a:spcPts val="0"/>
              </a:spcAft>
              <a:buSzPts val="1800"/>
              <a:buFont typeface="Arial"/>
              <a:buChar char="•"/>
            </a:pPr>
            <a:r>
              <a:rPr lang="tr-TR" sz="1800" dirty="0">
                <a:solidFill>
                  <a:schemeClr val="accent2"/>
                </a:solidFill>
              </a:rPr>
              <a:t>Gerektiğinde öğrencilerinize ruh sağlığı desteği sağlamak için okulunuza, bölgenize veya yerel ruh sağlığı toplum merkezlerine ulaştığınızdan her zaman emin olun.</a:t>
            </a:r>
            <a:endParaRPr lang="tr-TR" dirty="0"/>
          </a:p>
          <a:p>
            <a:pPr marL="571500" lvl="0" indent="-342900" algn="l" rtl="0">
              <a:lnSpc>
                <a:spcPct val="90000"/>
              </a:lnSpc>
              <a:spcBef>
                <a:spcPts val="1080"/>
              </a:spcBef>
              <a:spcAft>
                <a:spcPts val="0"/>
              </a:spcAft>
              <a:buSzPts val="1800"/>
              <a:buFont typeface="Arial"/>
              <a:buChar char="•"/>
            </a:pPr>
            <a:r>
              <a:rPr lang="tr-TR" sz="1800" dirty="0">
                <a:solidFill>
                  <a:schemeClr val="accent2"/>
                </a:solidFill>
              </a:rPr>
              <a:t>Travma temelli SDÖ, tüm öğrencilere fayda sağlamak için olumlu çocukluk deneyimlerini, kabullenmeyi ve kapsayıcılığı destekleyen evrensel olarak etkili bir uygulamadır.</a:t>
            </a:r>
            <a:endParaRPr lang="tr-TR" dirty="0"/>
          </a:p>
          <a:p>
            <a:pPr marL="571500" lvl="0" indent="-342900" algn="l" rtl="0">
              <a:lnSpc>
                <a:spcPct val="90000"/>
              </a:lnSpc>
              <a:spcBef>
                <a:spcPts val="1080"/>
              </a:spcBef>
              <a:spcAft>
                <a:spcPts val="0"/>
              </a:spcAft>
              <a:buSzPts val="1800"/>
              <a:buFont typeface="Arial"/>
              <a:buChar char="•"/>
            </a:pPr>
            <a:r>
              <a:rPr lang="tr-TR" sz="1800" dirty="0">
                <a:solidFill>
                  <a:schemeClr val="accent2"/>
                </a:solidFill>
              </a:rPr>
              <a:t>Eğitimciler olarak, olumsuzluklar, </a:t>
            </a:r>
            <a:r>
              <a:rPr lang="tr-TR" sz="1800" dirty="0" err="1">
                <a:solidFill>
                  <a:schemeClr val="accent2"/>
                </a:solidFill>
              </a:rPr>
              <a:t>toksik</a:t>
            </a:r>
            <a:r>
              <a:rPr lang="tr-TR" sz="1800" dirty="0">
                <a:solidFill>
                  <a:schemeClr val="accent2"/>
                </a:solidFill>
              </a:rPr>
              <a:t> stres ve travmanın olumsuz etkilerini </a:t>
            </a:r>
            <a:r>
              <a:rPr lang="tr-TR" sz="1800" dirty="0" err="1">
                <a:solidFill>
                  <a:schemeClr val="accent2"/>
                </a:solidFill>
              </a:rPr>
              <a:t>tamponlamaya</a:t>
            </a:r>
            <a:r>
              <a:rPr lang="tr-TR" sz="1800" dirty="0">
                <a:solidFill>
                  <a:schemeClr val="accent2"/>
                </a:solidFill>
              </a:rPr>
              <a:t> yardımcı olabilecek olumlu deneyimler aracılığıyla çocukları ve gençleri desteklemede önemli bir rol oynayabiliriz.</a:t>
            </a:r>
          </a:p>
          <a:p>
            <a:pPr marL="571500" lvl="0" indent="-342900" algn="l" rtl="0">
              <a:lnSpc>
                <a:spcPct val="90000"/>
              </a:lnSpc>
              <a:spcBef>
                <a:spcPts val="1080"/>
              </a:spcBef>
              <a:spcAft>
                <a:spcPts val="0"/>
              </a:spcAft>
              <a:buSzPts val="1800"/>
              <a:buFont typeface="Arial"/>
              <a:buChar char="•"/>
            </a:pPr>
            <a:r>
              <a:rPr lang="tr-TR" sz="1800" dirty="0">
                <a:solidFill>
                  <a:schemeClr val="accent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ÇOY</a:t>
            </a:r>
            <a:r>
              <a:rPr lang="tr-TR" sz="1800" dirty="0">
                <a:solidFill>
                  <a:schemeClr val="accent2"/>
                </a:solidFill>
              </a:rPr>
              <a:t> ve travmaya maruz kalan gençler yılmazlık becerisine sahip insanlardır - onların güçlü yanlarını, varlıklarını ve katkılarını tanımak her zaman önemlidir!</a:t>
            </a:r>
            <a:br>
              <a:rPr lang="tr-TR" sz="2000" dirty="0"/>
            </a:br>
            <a:endParaRPr lang="tr-TR" sz="2000" dirty="0"/>
          </a:p>
          <a:p>
            <a:pPr marL="571500" lvl="0" indent="-190500" algn="l" rtl="0">
              <a:lnSpc>
                <a:spcPct val="90000"/>
              </a:lnSpc>
              <a:spcBef>
                <a:spcPts val="480"/>
              </a:spcBef>
              <a:spcAft>
                <a:spcPts val="0"/>
              </a:spcAft>
              <a:buSzPts val="2400"/>
              <a:buFont typeface="Arial"/>
              <a:buNone/>
            </a:pPr>
            <a:endParaRPr lang="tr-TR" sz="2000" dirty="0"/>
          </a:p>
        </p:txBody>
      </p:sp>
      <p:sp>
        <p:nvSpPr>
          <p:cNvPr id="645" name="Google Shape;645;g20830018c3a_0_2734"/>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ADA1C3-F737-8C41-BC38-9D336C7EFD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55</a:t>
            </a:fld>
            <a:endParaRPr lang="en-US"/>
          </a:p>
        </p:txBody>
      </p:sp>
      <p:sp>
        <p:nvSpPr>
          <p:cNvPr id="3" name="Rectangle 2">
            <a:extLst>
              <a:ext uri="{FF2B5EF4-FFF2-40B4-BE49-F238E27FC236}">
                <a16:creationId xmlns:a16="http://schemas.microsoft.com/office/drawing/2014/main" id="{B4B1202B-056E-1E4F-81B5-9F7BBC9352AA}"/>
              </a:ext>
            </a:extLst>
          </p:cNvPr>
          <p:cNvSpPr/>
          <p:nvPr/>
        </p:nvSpPr>
        <p:spPr>
          <a:xfrm>
            <a:off x="139148" y="1153442"/>
            <a:ext cx="8786191" cy="5755422"/>
          </a:xfrm>
          <a:prstGeom prst="rect">
            <a:avLst/>
          </a:prstGeom>
        </p:spPr>
        <p:txBody>
          <a:bodyPr wrap="square">
            <a:spAutoFit/>
          </a:bodyPr>
          <a:lstStyle/>
          <a:p>
            <a:pPr marL="50800" lvl="0">
              <a:buSzPts val="1800"/>
            </a:pPr>
            <a:r>
              <a:rPr lang="tr-TR" sz="1600" dirty="0">
                <a:solidFill>
                  <a:schemeClr val="dk2"/>
                </a:solidFill>
              </a:rPr>
              <a:t>MEB </a:t>
            </a:r>
            <a:r>
              <a:rPr lang="tr-TR" sz="1600" dirty="0" err="1">
                <a:solidFill>
                  <a:schemeClr val="dk2"/>
                </a:solidFill>
              </a:rPr>
              <a:t>Psikosoyal</a:t>
            </a:r>
            <a:r>
              <a:rPr lang="tr-TR" sz="1600" dirty="0">
                <a:solidFill>
                  <a:schemeClr val="dk2"/>
                </a:solidFill>
              </a:rPr>
              <a:t> Eylem Destek Planı ve </a:t>
            </a:r>
            <a:r>
              <a:rPr lang="tr-TR" sz="1600" dirty="0" err="1">
                <a:solidFill>
                  <a:schemeClr val="dk2"/>
                </a:solidFill>
              </a:rPr>
              <a:t>Psikososyal</a:t>
            </a:r>
            <a:r>
              <a:rPr lang="tr-TR" sz="1600" dirty="0">
                <a:solidFill>
                  <a:schemeClr val="dk2"/>
                </a:solidFill>
              </a:rPr>
              <a:t> Eylem Programı</a:t>
            </a:r>
          </a:p>
          <a:p>
            <a:pPr marL="50800" lvl="0">
              <a:buSzPts val="1800"/>
            </a:pPr>
            <a:r>
              <a:rPr lang="tr-TR" sz="1600" dirty="0">
                <a:solidFill>
                  <a:schemeClr val="dk2"/>
                </a:solidFill>
                <a:hlinkClick r:id="rId2"/>
              </a:rPr>
              <a:t>http://www.meb.gov.tr/psikososyal-destek-eylem-plani-ve-psikososyal-destek-programlari-yayimlandi/haber/29014/tr</a:t>
            </a:r>
            <a:endParaRPr lang="tr-TR" sz="1600" dirty="0">
              <a:solidFill>
                <a:schemeClr val="dk2"/>
              </a:solidFill>
            </a:endParaRPr>
          </a:p>
          <a:p>
            <a:pPr marL="50800" lvl="0">
              <a:buSzPts val="1800"/>
            </a:pPr>
            <a:endParaRPr lang="tr-TR" sz="1600" dirty="0">
              <a:solidFill>
                <a:schemeClr val="dk2"/>
              </a:solidFill>
            </a:endParaRPr>
          </a:p>
          <a:p>
            <a:pPr marL="50800" lvl="0">
              <a:buSzPts val="1800"/>
            </a:pPr>
            <a:r>
              <a:rPr lang="tr-TR" sz="1600" dirty="0">
                <a:solidFill>
                  <a:schemeClr val="dk2"/>
                </a:solidFill>
              </a:rPr>
              <a:t>ÖRAV Duygudaşlık Servisi</a:t>
            </a:r>
          </a:p>
          <a:p>
            <a:pPr marL="50800" lvl="0">
              <a:buSzPts val="1800"/>
            </a:pPr>
            <a:r>
              <a:rPr lang="tr-TR" sz="1600" dirty="0">
                <a:solidFill>
                  <a:schemeClr val="dk2"/>
                </a:solidFill>
                <a:hlinkClick r:id="rId3"/>
              </a:rPr>
              <a:t>https://www.orav.org.tr/post/duyguda%C5%9Fl%C4%B1k-servisimiz-ile-%C3%B6%C4%9Fretmenlerimizin-yan%C4%B1nday%C4%B1z</a:t>
            </a:r>
            <a:endParaRPr lang="tr-TR" sz="1600" dirty="0">
              <a:solidFill>
                <a:schemeClr val="dk2"/>
              </a:solidFill>
            </a:endParaRPr>
          </a:p>
          <a:p>
            <a:pPr marL="50800" lvl="0">
              <a:buSzPts val="1800"/>
            </a:pPr>
            <a:endParaRPr lang="tr-TR" sz="1600" dirty="0">
              <a:solidFill>
                <a:schemeClr val="dk2"/>
              </a:solidFill>
            </a:endParaRPr>
          </a:p>
          <a:p>
            <a:pPr marL="50800" lvl="0">
              <a:buSzPts val="1800"/>
            </a:pPr>
            <a:r>
              <a:rPr lang="tr-TR" sz="1600" dirty="0">
                <a:solidFill>
                  <a:schemeClr val="dk2"/>
                </a:solidFill>
              </a:rPr>
              <a:t>ODTÜ Afetlerde Psikolojik Destek</a:t>
            </a:r>
          </a:p>
          <a:p>
            <a:pPr marL="50800" lvl="0">
              <a:buSzPts val="1800"/>
            </a:pPr>
            <a:r>
              <a:rPr lang="tr-TR" sz="1600" dirty="0">
                <a:solidFill>
                  <a:schemeClr val="dk2"/>
                </a:solidFill>
                <a:hlinkClick r:id="rId4"/>
              </a:rPr>
              <a:t>https://ocw.metu.edu.tr/course/index.php?categoryid=49</a:t>
            </a:r>
            <a:endParaRPr lang="tr-TR" sz="1600" dirty="0">
              <a:solidFill>
                <a:schemeClr val="dk2"/>
              </a:solidFill>
            </a:endParaRPr>
          </a:p>
          <a:p>
            <a:pPr marL="50800" lvl="0">
              <a:buSzPts val="1800"/>
            </a:pPr>
            <a:endParaRPr lang="tr-TR" sz="1600" dirty="0">
              <a:solidFill>
                <a:schemeClr val="dk2"/>
              </a:solidFill>
            </a:endParaRPr>
          </a:p>
          <a:p>
            <a:pPr marL="50800" lvl="0">
              <a:buSzPts val="1800"/>
            </a:pPr>
            <a:r>
              <a:rPr lang="tr-TR" sz="1600" dirty="0">
                <a:solidFill>
                  <a:schemeClr val="dk2"/>
                </a:solidFill>
              </a:rPr>
              <a:t>Türk Psikologlar Derneği Çocuklarda Yas Anne Baba El Kitabı</a:t>
            </a:r>
          </a:p>
          <a:p>
            <a:pPr marL="50800" lvl="0">
              <a:buSzPts val="1800"/>
            </a:pPr>
            <a:r>
              <a:rPr lang="tr-TR" sz="1600" dirty="0">
                <a:solidFill>
                  <a:schemeClr val="dk2"/>
                </a:solidFill>
                <a:hlinkClick r:id="rId5"/>
              </a:rPr>
              <a:t>http://www.omermiracyaman.com/sites/default/files/ders/shlo3/cocuklarda_yas-bir_sosyal_calismaci_el_kitabi.pdf</a:t>
            </a:r>
            <a:endParaRPr lang="tr-TR" sz="1600" dirty="0">
              <a:solidFill>
                <a:schemeClr val="dk2"/>
              </a:solidFill>
            </a:endParaRPr>
          </a:p>
          <a:p>
            <a:pPr marL="50800" lvl="0">
              <a:buSzPts val="1800"/>
            </a:pPr>
            <a:endParaRPr lang="tr-TR" sz="1600" dirty="0">
              <a:solidFill>
                <a:schemeClr val="dk2"/>
              </a:solidFill>
            </a:endParaRPr>
          </a:p>
          <a:p>
            <a:pPr marL="50800" lvl="0">
              <a:buSzPts val="1800"/>
            </a:pPr>
            <a:r>
              <a:rPr lang="tr-TR" sz="1600" dirty="0">
                <a:solidFill>
                  <a:schemeClr val="dk2"/>
                </a:solidFill>
              </a:rPr>
              <a:t>Türk Psikolojik Danışma Rehberlik Derneği Psikolojik İlk Yardım</a:t>
            </a:r>
          </a:p>
          <a:p>
            <a:pPr marL="50800" lvl="0">
              <a:buSzPts val="1800"/>
            </a:pPr>
            <a:r>
              <a:rPr lang="tr-TR" sz="1600" dirty="0">
                <a:solidFill>
                  <a:schemeClr val="dk2"/>
                </a:solidFill>
                <a:hlinkClick r:id="rId6"/>
              </a:rPr>
              <a:t>https://acikders.ankara.edu.tr/pluginfile.php/20280/mod_resource/content/1/5.%20Psikolojik%20%C4%B0lk%20Yard%C4%B1m%20K%C4%B1lavuz.pdf</a:t>
            </a:r>
            <a:endParaRPr lang="tr-TR" sz="1600" dirty="0">
              <a:solidFill>
                <a:schemeClr val="dk2"/>
              </a:solidFill>
            </a:endParaRPr>
          </a:p>
          <a:p>
            <a:pPr marL="50800" lvl="0">
              <a:buSzPts val="1800"/>
            </a:pPr>
            <a:endParaRPr lang="tr-TR" sz="1600" dirty="0">
              <a:solidFill>
                <a:schemeClr val="dk2"/>
              </a:solidFill>
            </a:endParaRPr>
          </a:p>
          <a:p>
            <a:pPr marL="50800" lvl="0">
              <a:buSzPts val="1800"/>
            </a:pPr>
            <a:r>
              <a:rPr lang="tr-TR" sz="1600" dirty="0">
                <a:solidFill>
                  <a:schemeClr val="dk2"/>
                </a:solidFill>
              </a:rPr>
              <a:t>Aile ve Sosyal Hizmetler Bakanlığı Afet ve Acil Durumlar Sonrası Çocukların Tepkileri ve Aileler için Öneriler</a:t>
            </a:r>
          </a:p>
          <a:p>
            <a:pPr marL="50800" lvl="0">
              <a:buSzPts val="1800"/>
            </a:pPr>
            <a:r>
              <a:rPr lang="tr-TR" sz="1600" u="sng" dirty="0" err="1">
                <a:solidFill>
                  <a:schemeClr val="dk2"/>
                </a:solidFill>
              </a:rPr>
              <a:t>https</a:t>
            </a:r>
            <a:r>
              <a:rPr lang="tr-TR" sz="1600" u="sng" dirty="0">
                <a:solidFill>
                  <a:schemeClr val="dk2"/>
                </a:solidFill>
              </a:rPr>
              <a:t>://</a:t>
            </a:r>
            <a:r>
              <a:rPr lang="tr-TR" sz="1600" u="sng" dirty="0" err="1">
                <a:solidFill>
                  <a:schemeClr val="dk2"/>
                </a:solidFill>
              </a:rPr>
              <a:t>www.aile.gov.tr</a:t>
            </a:r>
            <a:r>
              <a:rPr lang="tr-TR" sz="1600" u="sng" dirty="0">
                <a:solidFill>
                  <a:schemeClr val="dk2"/>
                </a:solidFill>
              </a:rPr>
              <a:t>/</a:t>
            </a:r>
            <a:r>
              <a:rPr lang="tr-TR" sz="1600" u="sng" dirty="0" err="1">
                <a:solidFill>
                  <a:schemeClr val="dk2"/>
                </a:solidFill>
              </a:rPr>
              <a:t>media</a:t>
            </a:r>
            <a:r>
              <a:rPr lang="tr-TR" sz="1600" u="sng" dirty="0">
                <a:solidFill>
                  <a:schemeClr val="dk2"/>
                </a:solidFill>
              </a:rPr>
              <a:t>/111740/a-_</a:t>
            </a:r>
            <a:r>
              <a:rPr lang="tr-TR" sz="1600" u="sng" dirty="0" err="1">
                <a:solidFill>
                  <a:schemeClr val="dk2"/>
                </a:solidFill>
              </a:rPr>
              <a:t>ocuklarin</a:t>
            </a:r>
            <a:r>
              <a:rPr lang="tr-TR" sz="1600" u="sng" dirty="0">
                <a:solidFill>
                  <a:schemeClr val="dk2"/>
                </a:solidFill>
              </a:rPr>
              <a:t>-tepkileri-ve-ailelere-</a:t>
            </a:r>
            <a:r>
              <a:rPr lang="tr-TR" sz="1600" u="sng" dirty="0" err="1">
                <a:solidFill>
                  <a:schemeClr val="dk2"/>
                </a:solidFill>
              </a:rPr>
              <a:t>yonelik</a:t>
            </a:r>
            <a:r>
              <a:rPr lang="tr-TR" sz="1600" u="sng" dirty="0">
                <a:solidFill>
                  <a:schemeClr val="dk2"/>
                </a:solidFill>
              </a:rPr>
              <a:t>-</a:t>
            </a:r>
            <a:r>
              <a:rPr lang="tr-TR" sz="1600" u="sng" dirty="0" err="1">
                <a:solidFill>
                  <a:schemeClr val="dk2"/>
                </a:solidFill>
              </a:rPr>
              <a:t>oneriler-logosuz.pdf</a:t>
            </a:r>
            <a:endParaRPr lang="tr-TR" sz="1600" u="sng" dirty="0">
              <a:solidFill>
                <a:schemeClr val="dk2"/>
              </a:solidFill>
            </a:endParaRPr>
          </a:p>
        </p:txBody>
      </p:sp>
      <p:sp>
        <p:nvSpPr>
          <p:cNvPr id="4" name="Google Shape;650;g20830018c3a_0_2892">
            <a:extLst>
              <a:ext uri="{FF2B5EF4-FFF2-40B4-BE49-F238E27FC236}">
                <a16:creationId xmlns:a16="http://schemas.microsoft.com/office/drawing/2014/main" id="{19791373-0504-CB48-AF2E-2E67818EFDE7}"/>
              </a:ext>
            </a:extLst>
          </p:cNvPr>
          <p:cNvSpPr txBox="1">
            <a:spLocks/>
          </p:cNvSpPr>
          <p:nvPr/>
        </p:nvSpPr>
        <p:spPr>
          <a:xfrm>
            <a:off x="457200" y="498613"/>
            <a:ext cx="8229600" cy="1143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2"/>
              </a:buClr>
              <a:buSzPts val="2800"/>
            </a:pPr>
            <a:r>
              <a:rPr lang="en-US" sz="2800" dirty="0" err="1"/>
              <a:t>Yardımcı</a:t>
            </a:r>
            <a:r>
              <a:rPr lang="en-US" sz="2800" dirty="0"/>
              <a:t> Kaynaklar</a:t>
            </a:r>
          </a:p>
        </p:txBody>
      </p:sp>
    </p:spTree>
    <p:extLst>
      <p:ext uri="{BB962C8B-B14F-4D97-AF65-F5344CB8AC3E}">
        <p14:creationId xmlns:p14="http://schemas.microsoft.com/office/powerpoint/2010/main" val="3050762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0830018c3a_0_3050"/>
          <p:cNvSpPr txBox="1">
            <a:spLocks noGrp="1"/>
          </p:cNvSpPr>
          <p:nvPr>
            <p:ph type="title"/>
          </p:nvPr>
        </p:nvSpPr>
        <p:spPr>
          <a:xfrm>
            <a:off x="457200" y="590015"/>
            <a:ext cx="8229600" cy="114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a:t>Kaynakça</a:t>
            </a:r>
            <a:endParaRPr/>
          </a:p>
        </p:txBody>
      </p:sp>
      <p:sp>
        <p:nvSpPr>
          <p:cNvPr id="658" name="Google Shape;658;g20830018c3a_0_3050"/>
          <p:cNvSpPr txBox="1">
            <a:spLocks noGrp="1"/>
          </p:cNvSpPr>
          <p:nvPr>
            <p:ph type="sldNum" idx="12"/>
          </p:nvPr>
        </p:nvSpPr>
        <p:spPr>
          <a:xfrm>
            <a:off x="6553200" y="6151912"/>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56</a:t>
            </a:fld>
            <a:endParaRPr/>
          </a:p>
        </p:txBody>
      </p:sp>
      <p:sp>
        <p:nvSpPr>
          <p:cNvPr id="659" name="Google Shape;659;g20830018c3a_0_3050"/>
          <p:cNvSpPr txBox="1">
            <a:spLocks noGrp="1"/>
          </p:cNvSpPr>
          <p:nvPr>
            <p:ph type="body" idx="1"/>
          </p:nvPr>
        </p:nvSpPr>
        <p:spPr>
          <a:xfrm>
            <a:off x="540327" y="1292439"/>
            <a:ext cx="8229600" cy="5028848"/>
          </a:xfrm>
          <a:prstGeom prst="rect">
            <a:avLst/>
          </a:prstGeom>
          <a:noFill/>
          <a:ln>
            <a:noFill/>
          </a:ln>
        </p:spPr>
        <p:txBody>
          <a:bodyPr spcFirstLastPara="1" wrap="square" lIns="91425" tIns="45700" rIns="91425" bIns="45700" anchor="t" anchorCtr="0">
            <a:noAutofit/>
          </a:bodyPr>
          <a:lstStyle/>
          <a:p>
            <a:pPr marL="233361" lvl="0" indent="-233361" algn="l" rtl="0">
              <a:lnSpc>
                <a:spcPct val="100000"/>
              </a:lnSpc>
              <a:spcBef>
                <a:spcPts val="0"/>
              </a:spcBef>
              <a:spcAft>
                <a:spcPts val="0"/>
              </a:spcAft>
              <a:buSzPts val="2400"/>
              <a:buNone/>
            </a:pPr>
            <a:r>
              <a:rPr lang="en-US" sz="700" b="0" dirty="0" err="1">
                <a:solidFill>
                  <a:schemeClr val="accent2"/>
                </a:solidFill>
              </a:rPr>
              <a:t>Berlinski</a:t>
            </a:r>
            <a:r>
              <a:rPr lang="en-US" sz="700" b="0" dirty="0">
                <a:solidFill>
                  <a:schemeClr val="accent2"/>
                </a:solidFill>
              </a:rPr>
              <a:t>, J. (2018). Integrating SEL, Equity, and Trauma Work for Multiplied Success. Retrieved from https://</a:t>
            </a:r>
            <a:r>
              <a:rPr lang="en-US" sz="700" b="0" dirty="0" err="1">
                <a:solidFill>
                  <a:schemeClr val="accent2"/>
                </a:solidFill>
              </a:rPr>
              <a:t>www.edsurge.com</a:t>
            </a:r>
            <a:r>
              <a:rPr lang="en-US" sz="700" b="0" dirty="0">
                <a:solidFill>
                  <a:schemeClr val="accent2"/>
                </a:solidFill>
              </a:rPr>
              <a:t>/news/2018-07-02-integrating-sel-equity-and-trauma-work-for-multiplied-success</a:t>
            </a:r>
            <a:endParaRPr sz="700" dirty="0"/>
          </a:p>
          <a:p>
            <a:pPr marL="233361" lvl="0" indent="-233361" algn="l" rtl="0">
              <a:lnSpc>
                <a:spcPct val="100000"/>
              </a:lnSpc>
              <a:spcBef>
                <a:spcPts val="0"/>
              </a:spcBef>
              <a:spcAft>
                <a:spcPts val="0"/>
              </a:spcAft>
              <a:buSzPts val="2400"/>
              <a:buNone/>
            </a:pPr>
            <a:r>
              <a:rPr lang="en-US" sz="700" b="0" dirty="0">
                <a:solidFill>
                  <a:schemeClr val="accent2"/>
                </a:solidFill>
              </a:rPr>
              <a:t>Bethell, C., Jones, J., </a:t>
            </a:r>
            <a:r>
              <a:rPr lang="en-US" sz="700" b="0" dirty="0" err="1">
                <a:solidFill>
                  <a:schemeClr val="accent2"/>
                </a:solidFill>
              </a:rPr>
              <a:t>Gombojav</a:t>
            </a:r>
            <a:r>
              <a:rPr lang="en-US" sz="700" b="0" dirty="0">
                <a:solidFill>
                  <a:schemeClr val="accent2"/>
                </a:solidFill>
              </a:rPr>
              <a:t>, N., </a:t>
            </a:r>
            <a:r>
              <a:rPr lang="en-US" sz="700" b="0" dirty="0" err="1">
                <a:solidFill>
                  <a:schemeClr val="accent2"/>
                </a:solidFill>
              </a:rPr>
              <a:t>Linkenbach</a:t>
            </a:r>
            <a:r>
              <a:rPr lang="en-US" sz="700" b="0" dirty="0">
                <a:solidFill>
                  <a:schemeClr val="accent2"/>
                </a:solidFill>
              </a:rPr>
              <a:t>, J., &amp; Sege, R. (2019). Positive childhood experiences and adult mental and relational health in a statewide sample: associations across adverse childhood experiences levels. </a:t>
            </a:r>
            <a:r>
              <a:rPr lang="en-US" sz="700" b="0" i="1" dirty="0">
                <a:solidFill>
                  <a:schemeClr val="accent2"/>
                </a:solidFill>
              </a:rPr>
              <a:t>JAMA Pediatrics</a:t>
            </a:r>
            <a:r>
              <a:rPr lang="en-US" sz="700" b="0" dirty="0">
                <a:solidFill>
                  <a:schemeClr val="accent2"/>
                </a:solidFill>
              </a:rPr>
              <a:t>, 173(11).</a:t>
            </a:r>
            <a:endParaRPr sz="700" dirty="0"/>
          </a:p>
          <a:p>
            <a:pPr marL="233361" lvl="0" indent="-233361" algn="l" rtl="0">
              <a:lnSpc>
                <a:spcPct val="100000"/>
              </a:lnSpc>
              <a:spcBef>
                <a:spcPts val="0"/>
              </a:spcBef>
              <a:spcAft>
                <a:spcPts val="0"/>
              </a:spcAft>
              <a:buSzPts val="2400"/>
              <a:buNone/>
            </a:pPr>
            <a:r>
              <a:rPr lang="en-US" sz="700" b="0" dirty="0">
                <a:solidFill>
                  <a:schemeClr val="accent2"/>
                </a:solidFill>
              </a:rPr>
              <a:t>Center for Disease Control and Prevention (2019). About Adverse Childhood Experiences. Retrieved from https://</a:t>
            </a:r>
            <a:r>
              <a:rPr lang="en-US" sz="700" b="0" dirty="0" err="1">
                <a:solidFill>
                  <a:schemeClr val="accent2"/>
                </a:solidFill>
              </a:rPr>
              <a:t>www.cdc.gov</a:t>
            </a:r>
            <a:r>
              <a:rPr lang="en-US" sz="700" b="0" dirty="0">
                <a:solidFill>
                  <a:schemeClr val="accent2"/>
                </a:solidFill>
              </a:rPr>
              <a:t>/</a:t>
            </a:r>
            <a:r>
              <a:rPr lang="en-US" sz="700" b="0" dirty="0" err="1">
                <a:solidFill>
                  <a:schemeClr val="accent2"/>
                </a:solidFill>
              </a:rPr>
              <a:t>violenceprevention</a:t>
            </a:r>
            <a:r>
              <a:rPr lang="en-US" sz="700" b="0" dirty="0">
                <a:solidFill>
                  <a:schemeClr val="accent2"/>
                </a:solidFill>
              </a:rPr>
              <a:t>/</a:t>
            </a:r>
            <a:r>
              <a:rPr lang="en-US" sz="700" b="0" dirty="0" err="1">
                <a:solidFill>
                  <a:schemeClr val="accent2"/>
                </a:solidFill>
              </a:rPr>
              <a:t>childabuseandneglect</a:t>
            </a:r>
            <a:r>
              <a:rPr lang="en-US" sz="700" b="0" dirty="0">
                <a:solidFill>
                  <a:schemeClr val="accent2"/>
                </a:solidFill>
              </a:rPr>
              <a:t>/</a:t>
            </a:r>
            <a:r>
              <a:rPr lang="en-US" sz="700" b="0" dirty="0" err="1">
                <a:solidFill>
                  <a:schemeClr val="accent2"/>
                </a:solidFill>
              </a:rPr>
              <a:t>acestudy</a:t>
            </a:r>
            <a:r>
              <a:rPr lang="en-US" sz="700" b="0" dirty="0">
                <a:solidFill>
                  <a:schemeClr val="accent2"/>
                </a:solidFill>
              </a:rPr>
              <a:t>/</a:t>
            </a:r>
            <a:br>
              <a:rPr lang="en-US" sz="700" b="0" dirty="0">
                <a:solidFill>
                  <a:schemeClr val="accent2"/>
                </a:solidFill>
              </a:rPr>
            </a:br>
            <a:r>
              <a:rPr lang="en-US" sz="700" b="0" dirty="0" err="1">
                <a:solidFill>
                  <a:schemeClr val="accent2"/>
                </a:solidFill>
              </a:rPr>
              <a:t>aboutace.html</a:t>
            </a:r>
            <a:endParaRPr sz="700" b="0" dirty="0">
              <a:solidFill>
                <a:schemeClr val="accent2"/>
              </a:solidFill>
            </a:endParaRPr>
          </a:p>
          <a:p>
            <a:pPr marL="233361" lvl="0" indent="-233361" algn="l" rtl="0">
              <a:lnSpc>
                <a:spcPct val="100000"/>
              </a:lnSpc>
              <a:spcBef>
                <a:spcPts val="0"/>
              </a:spcBef>
              <a:spcAft>
                <a:spcPts val="0"/>
              </a:spcAft>
              <a:buSzPts val="2400"/>
              <a:buNone/>
            </a:pPr>
            <a:r>
              <a:rPr lang="en-US" sz="700" b="0" dirty="0">
                <a:solidFill>
                  <a:schemeClr val="accent2"/>
                </a:solidFill>
              </a:rPr>
              <a:t>Center for Disease Control and Prevention (2018). 6 Guiding Principles To A Trauma-Informed Approach. Retrieved from https://</a:t>
            </a:r>
            <a:r>
              <a:rPr lang="en-US" sz="700" b="0" dirty="0" err="1">
                <a:solidFill>
                  <a:schemeClr val="accent2"/>
                </a:solidFill>
              </a:rPr>
              <a:t>www.cdc.gov</a:t>
            </a:r>
            <a:r>
              <a:rPr lang="en-US" sz="700" b="0" dirty="0">
                <a:solidFill>
                  <a:schemeClr val="accent2"/>
                </a:solidFill>
              </a:rPr>
              <a:t>/</a:t>
            </a:r>
            <a:r>
              <a:rPr lang="en-US" sz="700" b="0" dirty="0" err="1">
                <a:solidFill>
                  <a:schemeClr val="accent2"/>
                </a:solidFill>
              </a:rPr>
              <a:t>cpr</a:t>
            </a:r>
            <a:r>
              <a:rPr lang="en-US" sz="700" b="0" dirty="0">
                <a:solidFill>
                  <a:schemeClr val="accent2"/>
                </a:solidFill>
              </a:rPr>
              <a:t>/infographics/6_principles_trauma_info.htm</a:t>
            </a:r>
            <a:endParaRPr sz="700" dirty="0"/>
          </a:p>
          <a:p>
            <a:pPr marL="233361" lvl="0" indent="-233361" algn="l" rtl="0">
              <a:lnSpc>
                <a:spcPct val="100000"/>
              </a:lnSpc>
              <a:spcBef>
                <a:spcPts val="0"/>
              </a:spcBef>
              <a:spcAft>
                <a:spcPts val="0"/>
              </a:spcAft>
              <a:buSzPts val="2400"/>
              <a:buNone/>
            </a:pPr>
            <a:r>
              <a:rPr lang="en-US" sz="700" b="0" dirty="0">
                <a:solidFill>
                  <a:schemeClr val="accent2"/>
                </a:solidFill>
              </a:rPr>
              <a:t>Centers for Disease Control and Prevention &amp; Kaiser Permanente. (2016). The ACE Study Survey Data [Unpublished Data] Atlanta, Georgia: U.S. Department of Health and Human Services, Centers for Disease Control and Prevention.</a:t>
            </a:r>
            <a:endParaRPr sz="700" dirty="0"/>
          </a:p>
          <a:p>
            <a:pPr marL="233361" lvl="0" indent="-233361" algn="l" rtl="0">
              <a:lnSpc>
                <a:spcPct val="100000"/>
              </a:lnSpc>
              <a:spcBef>
                <a:spcPts val="0"/>
              </a:spcBef>
              <a:spcAft>
                <a:spcPts val="0"/>
              </a:spcAft>
              <a:buSzPts val="2400"/>
              <a:buNone/>
            </a:pPr>
            <a:r>
              <a:rPr lang="en-US" sz="700" b="0" dirty="0">
                <a:solidFill>
                  <a:schemeClr val="accent2"/>
                </a:solidFill>
              </a:rPr>
              <a:t>Center on the Developing Child at Harvard University (2019). ACEs and Toxic Stress: Frequently Asked Questions. Retrieved from https://</a:t>
            </a:r>
            <a:r>
              <a:rPr lang="en-US" sz="700" b="0" dirty="0" err="1">
                <a:solidFill>
                  <a:schemeClr val="accent2"/>
                </a:solidFill>
              </a:rPr>
              <a:t>developingchild.harvard.edu</a:t>
            </a:r>
            <a:r>
              <a:rPr lang="en-US" sz="700" b="0" dirty="0">
                <a:solidFill>
                  <a:schemeClr val="accent2"/>
                </a:solidFill>
              </a:rPr>
              <a:t>/resources/aces-and-toxic-stress-frequently-asked-questions/</a:t>
            </a:r>
            <a:endParaRPr sz="700" dirty="0"/>
          </a:p>
          <a:p>
            <a:pPr marL="233361" lvl="0" indent="-233361" algn="l" rtl="0">
              <a:lnSpc>
                <a:spcPct val="100000"/>
              </a:lnSpc>
              <a:spcBef>
                <a:spcPts val="0"/>
              </a:spcBef>
              <a:spcAft>
                <a:spcPts val="0"/>
              </a:spcAft>
              <a:buSzPts val="2400"/>
              <a:buNone/>
            </a:pPr>
            <a:r>
              <a:rPr lang="en-US" sz="700" b="0" dirty="0">
                <a:solidFill>
                  <a:schemeClr val="accent2"/>
                </a:solidFill>
              </a:rPr>
              <a:t>Center on the Developing Child at Harvard University (2019b). Neglect. Retrieved from https://</a:t>
            </a:r>
            <a:r>
              <a:rPr lang="en-US" sz="700" b="0" dirty="0" err="1">
                <a:solidFill>
                  <a:schemeClr val="accent2"/>
                </a:solidFill>
              </a:rPr>
              <a:t>developingchild.harvard.edu</a:t>
            </a:r>
            <a:r>
              <a:rPr lang="en-US" sz="700" b="0" dirty="0">
                <a:solidFill>
                  <a:schemeClr val="accent2"/>
                </a:solidFill>
              </a:rPr>
              <a:t>/science/deep-dives/neglect/</a:t>
            </a:r>
            <a:endParaRPr sz="700" dirty="0"/>
          </a:p>
          <a:p>
            <a:pPr marL="233361" lvl="0" indent="-233361" algn="l" rtl="0">
              <a:lnSpc>
                <a:spcPct val="100000"/>
              </a:lnSpc>
              <a:spcBef>
                <a:spcPts val="0"/>
              </a:spcBef>
              <a:spcAft>
                <a:spcPts val="0"/>
              </a:spcAft>
              <a:buSzPts val="2400"/>
              <a:buNone/>
            </a:pPr>
            <a:r>
              <a:rPr lang="en-US" sz="700" b="0" dirty="0">
                <a:solidFill>
                  <a:schemeClr val="accent2"/>
                </a:solidFill>
              </a:rPr>
              <a:t>Copeland, W. E., Keeler, G., </a:t>
            </a:r>
            <a:r>
              <a:rPr lang="en-US" sz="700" b="0" dirty="0" err="1">
                <a:solidFill>
                  <a:schemeClr val="accent2"/>
                </a:solidFill>
              </a:rPr>
              <a:t>Angold</a:t>
            </a:r>
            <a:r>
              <a:rPr lang="en-US" sz="700" b="0" dirty="0">
                <a:solidFill>
                  <a:schemeClr val="accent2"/>
                </a:solidFill>
              </a:rPr>
              <a:t>, A., &amp; Costello, E. J. (2007). Traumatic events and posttraumatic stress in childhood. Archives of General Psychiatry, 64(5), 577-584.</a:t>
            </a:r>
            <a:endParaRPr sz="700" dirty="0"/>
          </a:p>
          <a:p>
            <a:pPr marL="233361" lvl="0" indent="-233361" algn="l" rtl="0">
              <a:lnSpc>
                <a:spcPct val="100000"/>
              </a:lnSpc>
              <a:spcBef>
                <a:spcPts val="0"/>
              </a:spcBef>
              <a:spcAft>
                <a:spcPts val="0"/>
              </a:spcAft>
              <a:buSzPts val="2400"/>
              <a:buNone/>
            </a:pPr>
            <a:r>
              <a:rPr lang="en-US" sz="700" b="0" dirty="0" err="1">
                <a:solidFill>
                  <a:schemeClr val="accent2"/>
                </a:solidFill>
              </a:rPr>
              <a:t>Dym</a:t>
            </a:r>
            <a:r>
              <a:rPr lang="en-US" sz="700" b="0" dirty="0">
                <a:solidFill>
                  <a:schemeClr val="accent2"/>
                </a:solidFill>
              </a:rPr>
              <a:t> Bartlett &amp; </a:t>
            </a:r>
            <a:r>
              <a:rPr lang="en-US" sz="700" b="0" dirty="0" err="1">
                <a:solidFill>
                  <a:schemeClr val="accent2"/>
                </a:solidFill>
              </a:rPr>
              <a:t>Steber</a:t>
            </a:r>
            <a:r>
              <a:rPr lang="en-US" sz="700" b="0" dirty="0">
                <a:solidFill>
                  <a:schemeClr val="accent2"/>
                </a:solidFill>
              </a:rPr>
              <a:t> (2019). How to Implement Trauma-Informed Care to Build Resilience to Childhood Trauma. Retrieved from https://</a:t>
            </a:r>
            <a:r>
              <a:rPr lang="en-US" sz="700" b="0" dirty="0" err="1">
                <a:solidFill>
                  <a:schemeClr val="accent2"/>
                </a:solidFill>
              </a:rPr>
              <a:t>www.childtrends.org</a:t>
            </a:r>
            <a:r>
              <a:rPr lang="en-US" sz="700" b="0" dirty="0">
                <a:solidFill>
                  <a:schemeClr val="accent2"/>
                </a:solidFill>
              </a:rPr>
              <a:t>/publications/how-to-implement-trauma-informed-care-to-build-resilience-to-childhood-trauma </a:t>
            </a:r>
            <a:endParaRPr sz="700" dirty="0"/>
          </a:p>
          <a:p>
            <a:pPr marL="233361" lvl="0" indent="-233361" algn="l" rtl="0">
              <a:lnSpc>
                <a:spcPct val="100000"/>
              </a:lnSpc>
              <a:spcBef>
                <a:spcPts val="0"/>
              </a:spcBef>
              <a:spcAft>
                <a:spcPts val="0"/>
              </a:spcAft>
              <a:buSzPts val="2400"/>
              <a:buNone/>
            </a:pPr>
            <a:r>
              <a:rPr lang="en-US" sz="700" b="0" dirty="0" err="1">
                <a:solidFill>
                  <a:schemeClr val="accent2"/>
                </a:solidFill>
              </a:rPr>
              <a:t>Felitti</a:t>
            </a:r>
            <a:r>
              <a:rPr lang="en-US" sz="700" b="0" dirty="0">
                <a:solidFill>
                  <a:schemeClr val="accent2"/>
                </a:solidFill>
              </a:rPr>
              <a:t>, V. J., </a:t>
            </a:r>
            <a:r>
              <a:rPr lang="en-US" sz="700" b="0" dirty="0" err="1">
                <a:solidFill>
                  <a:schemeClr val="accent2"/>
                </a:solidFill>
              </a:rPr>
              <a:t>Anda</a:t>
            </a:r>
            <a:r>
              <a:rPr lang="en-US" sz="700" b="0" dirty="0">
                <a:solidFill>
                  <a:schemeClr val="accent2"/>
                </a:solidFill>
              </a:rPr>
              <a:t>, R. F., </a:t>
            </a:r>
            <a:r>
              <a:rPr lang="en-US" sz="700" b="0" dirty="0" err="1">
                <a:solidFill>
                  <a:schemeClr val="accent2"/>
                </a:solidFill>
              </a:rPr>
              <a:t>Nordenberg</a:t>
            </a:r>
            <a:r>
              <a:rPr lang="en-US" sz="700" b="0" dirty="0">
                <a:solidFill>
                  <a:schemeClr val="accent2"/>
                </a:solidFill>
              </a:rPr>
              <a:t>, D., Williamson, D. F., Spitz, A. M., Edwards, V., … Marks, J. S. (1998). Relationship of Childhood Abuse and Household Dysfunction to Many of the Leading Causes of Death in Adults. </a:t>
            </a:r>
            <a:r>
              <a:rPr lang="en-US" sz="700" b="0" i="1" dirty="0">
                <a:solidFill>
                  <a:schemeClr val="accent2"/>
                </a:solidFill>
              </a:rPr>
              <a:t>American Journal of Preventive Medicine</a:t>
            </a:r>
            <a:r>
              <a:rPr lang="en-US" sz="700" b="0" dirty="0">
                <a:solidFill>
                  <a:schemeClr val="accent2"/>
                </a:solidFill>
              </a:rPr>
              <a:t>, 14(4), 14.</a:t>
            </a:r>
            <a:endParaRPr sz="700" dirty="0"/>
          </a:p>
          <a:p>
            <a:pPr marL="233361" lvl="0" indent="-233361" algn="l" rtl="0">
              <a:lnSpc>
                <a:spcPct val="100000"/>
              </a:lnSpc>
              <a:spcBef>
                <a:spcPts val="0"/>
              </a:spcBef>
              <a:spcAft>
                <a:spcPts val="0"/>
              </a:spcAft>
              <a:buSzPts val="2400"/>
              <a:buNone/>
            </a:pPr>
            <a:r>
              <a:rPr lang="en-US" sz="700" b="0" dirty="0" err="1">
                <a:solidFill>
                  <a:schemeClr val="accent2"/>
                </a:solidFill>
              </a:rPr>
              <a:t>Finkelhor</a:t>
            </a:r>
            <a:r>
              <a:rPr lang="en-US" sz="700" b="0" dirty="0">
                <a:solidFill>
                  <a:schemeClr val="accent2"/>
                </a:solidFill>
              </a:rPr>
              <a:t> D., Hamby S.L., Ormrod, R.K., Turner, H.A. (2005). The Juvenile Victimization Questionnaire: reliability, validity, and national norms. </a:t>
            </a:r>
            <a:r>
              <a:rPr lang="en-US" sz="700" b="0" i="1" dirty="0">
                <a:solidFill>
                  <a:schemeClr val="accent2"/>
                </a:solidFill>
              </a:rPr>
              <a:t>Child Abuse &amp; Neglect</a:t>
            </a:r>
            <a:r>
              <a:rPr lang="en-US" sz="700" b="0" dirty="0">
                <a:solidFill>
                  <a:schemeClr val="accent2"/>
                </a:solidFill>
              </a:rPr>
              <a:t>, 29 (4):383-412.</a:t>
            </a:r>
            <a:endParaRPr sz="700" dirty="0"/>
          </a:p>
          <a:p>
            <a:pPr marL="233361" lvl="0" indent="-233361" algn="l" rtl="0">
              <a:lnSpc>
                <a:spcPct val="100000"/>
              </a:lnSpc>
              <a:spcBef>
                <a:spcPts val="0"/>
              </a:spcBef>
              <a:spcAft>
                <a:spcPts val="0"/>
              </a:spcAft>
              <a:buSzPts val="2400"/>
              <a:buNone/>
            </a:pPr>
            <a:r>
              <a:rPr lang="en-US" sz="700" b="0" dirty="0" err="1">
                <a:solidFill>
                  <a:schemeClr val="accent2"/>
                </a:solidFill>
              </a:rPr>
              <a:t>Gulbrandson</a:t>
            </a:r>
            <a:r>
              <a:rPr lang="en-US" sz="700" b="0" dirty="0">
                <a:solidFill>
                  <a:schemeClr val="accent2"/>
                </a:solidFill>
              </a:rPr>
              <a:t>, K. (2018, July 31). Don’t miss these connections between SEL and trauma-informed practices. Retrieved from https://</a:t>
            </a:r>
            <a:r>
              <a:rPr lang="en-US" sz="700" b="0" dirty="0" err="1">
                <a:solidFill>
                  <a:schemeClr val="accent2"/>
                </a:solidFill>
              </a:rPr>
              <a:t>www.cfchildren.org</a:t>
            </a:r>
            <a:r>
              <a:rPr lang="en-US" sz="700" b="0" dirty="0">
                <a:solidFill>
                  <a:schemeClr val="accent2"/>
                </a:solidFill>
              </a:rPr>
              <a:t>/blog/2018/06/</a:t>
            </a:r>
            <a:r>
              <a:rPr lang="en-US" sz="700" b="0" dirty="0" err="1">
                <a:solidFill>
                  <a:schemeClr val="accent2"/>
                </a:solidFill>
              </a:rPr>
              <a:t>sel</a:t>
            </a:r>
            <a:r>
              <a:rPr lang="en-US" sz="700" b="0" dirty="0">
                <a:solidFill>
                  <a:schemeClr val="accent2"/>
                </a:solidFill>
              </a:rPr>
              <a:t>-and-trauma-informed-practice/</a:t>
            </a:r>
            <a:endParaRPr sz="700" dirty="0"/>
          </a:p>
          <a:p>
            <a:pPr marL="233361" lvl="0" indent="-233361" algn="l" rtl="0">
              <a:lnSpc>
                <a:spcPct val="100000"/>
              </a:lnSpc>
              <a:spcBef>
                <a:spcPts val="0"/>
              </a:spcBef>
              <a:spcAft>
                <a:spcPts val="0"/>
              </a:spcAft>
              <a:buSzPts val="2400"/>
              <a:buNone/>
            </a:pPr>
            <a:r>
              <a:rPr lang="en-US" sz="700" b="0" dirty="0">
                <a:solidFill>
                  <a:schemeClr val="accent2"/>
                </a:solidFill>
              </a:rPr>
              <a:t>Jennings, P.A. (2018).</a:t>
            </a:r>
            <a:r>
              <a:rPr lang="en-US" sz="700" b="0" i="1" dirty="0">
                <a:solidFill>
                  <a:schemeClr val="accent2"/>
                </a:solidFill>
              </a:rPr>
              <a:t> The Trauma-Sensitive Classroom: Building Resilience with Compassionate Teaching. </a:t>
            </a:r>
            <a:r>
              <a:rPr lang="en-US" sz="700" b="0" dirty="0">
                <a:solidFill>
                  <a:schemeClr val="accent2"/>
                </a:solidFill>
              </a:rPr>
              <a:t>New York, United States: WW Norton &amp; Co.</a:t>
            </a:r>
            <a:endParaRPr sz="700" dirty="0"/>
          </a:p>
          <a:p>
            <a:pPr marL="233361" lvl="0" indent="-233361" algn="l" rtl="0">
              <a:lnSpc>
                <a:spcPct val="100000"/>
              </a:lnSpc>
              <a:spcBef>
                <a:spcPts val="0"/>
              </a:spcBef>
              <a:spcAft>
                <a:spcPts val="0"/>
              </a:spcAft>
              <a:buSzPts val="2400"/>
              <a:buNone/>
            </a:pPr>
            <a:r>
              <a:rPr lang="en-US" sz="700" b="0" dirty="0">
                <a:solidFill>
                  <a:schemeClr val="accent2"/>
                </a:solidFill>
              </a:rPr>
              <a:t>Lander, J. (2018). Helping Teachers Manage the Weight of Trauma. Retrieved from </a:t>
            </a:r>
            <a:r>
              <a:rPr lang="en-US" sz="700" b="0" u="sng" dirty="0">
                <a:solidFill>
                  <a:schemeClr val="accent2"/>
                </a:solidFill>
                <a:hlinkClick r:id="rId3">
                  <a:extLst>
                    <a:ext uri="{A12FA001-AC4F-418D-AE19-62706E023703}">
                      <ahyp:hlinkClr xmlns:ahyp="http://schemas.microsoft.com/office/drawing/2018/hyperlinkcolor" val="tx"/>
                    </a:ext>
                  </a:extLst>
                </a:hlinkClick>
              </a:rPr>
              <a:t>https://www.gse.harvard.edu/news/uk/18/09/helping-teachers-manage-weight-trauma</a:t>
            </a:r>
            <a:r>
              <a:rPr lang="en-US" sz="700" b="0" dirty="0">
                <a:solidFill>
                  <a:schemeClr val="accent2"/>
                </a:solidFill>
              </a:rPr>
              <a:t>.</a:t>
            </a:r>
            <a:endParaRPr sz="700" dirty="0"/>
          </a:p>
          <a:p>
            <a:pPr marL="233361" lvl="0" indent="-233361" algn="l" rtl="0">
              <a:lnSpc>
                <a:spcPct val="100000"/>
              </a:lnSpc>
              <a:spcBef>
                <a:spcPts val="0"/>
              </a:spcBef>
              <a:spcAft>
                <a:spcPts val="0"/>
              </a:spcAft>
              <a:buSzPts val="2400"/>
              <a:buNone/>
            </a:pPr>
            <a:r>
              <a:rPr lang="en-US" sz="700" b="0" dirty="0" err="1">
                <a:solidFill>
                  <a:schemeClr val="accent2"/>
                </a:solidFill>
              </a:rPr>
              <a:t>Minero</a:t>
            </a:r>
            <a:r>
              <a:rPr lang="en-US" sz="700" b="0" dirty="0">
                <a:solidFill>
                  <a:schemeClr val="accent2"/>
                </a:solidFill>
              </a:rPr>
              <a:t>, Emelina. (2018). With Student Trauma, It’s OK to Set Boundaries. Retrieved from https://</a:t>
            </a:r>
            <a:r>
              <a:rPr lang="en-US" sz="700" b="0" dirty="0" err="1">
                <a:solidFill>
                  <a:schemeClr val="accent2"/>
                </a:solidFill>
              </a:rPr>
              <a:t>www.edutopia.org</a:t>
            </a:r>
            <a:r>
              <a:rPr lang="en-US" sz="700" b="0" dirty="0">
                <a:solidFill>
                  <a:schemeClr val="accent2"/>
                </a:solidFill>
              </a:rPr>
              <a:t>/article/student-trauma-its-ok-set-boundaries?</a:t>
            </a:r>
            <a:endParaRPr sz="700" b="0" dirty="0">
              <a:solidFill>
                <a:schemeClr val="accent2"/>
              </a:solidFill>
            </a:endParaRPr>
          </a:p>
          <a:p>
            <a:pPr marL="233361" lvl="0" indent="-233361" algn="l" rtl="0">
              <a:lnSpc>
                <a:spcPct val="100000"/>
              </a:lnSpc>
              <a:spcBef>
                <a:spcPts val="0"/>
              </a:spcBef>
              <a:spcAft>
                <a:spcPts val="0"/>
              </a:spcAft>
              <a:buSzPts val="2400"/>
              <a:buNone/>
            </a:pPr>
            <a:r>
              <a:rPr lang="en-US" sz="700" b="0" dirty="0">
                <a:solidFill>
                  <a:schemeClr val="accent2"/>
                </a:solidFill>
              </a:rPr>
              <a:t>National Child Traumatic Stress Network (NCTSN; 2008). Child Trauma Toolkit for Educators. Retrieved from https://</a:t>
            </a:r>
            <a:r>
              <a:rPr lang="en-US" sz="700" b="0" dirty="0" err="1">
                <a:solidFill>
                  <a:schemeClr val="accent2"/>
                </a:solidFill>
              </a:rPr>
              <a:t>www.nctsn.org</a:t>
            </a:r>
            <a:r>
              <a:rPr lang="en-US" sz="700" b="0" dirty="0">
                <a:solidFill>
                  <a:schemeClr val="accent2"/>
                </a:solidFill>
              </a:rPr>
              <a:t>/resources/child-trauma-toolkit-educators</a:t>
            </a:r>
            <a:endParaRPr sz="700" dirty="0"/>
          </a:p>
          <a:p>
            <a:pPr marL="233361" lvl="0" indent="-233361" algn="l" rtl="0">
              <a:lnSpc>
                <a:spcPct val="100000"/>
              </a:lnSpc>
              <a:spcBef>
                <a:spcPts val="0"/>
              </a:spcBef>
              <a:spcAft>
                <a:spcPts val="0"/>
              </a:spcAft>
              <a:buSzPts val="2400"/>
              <a:buNone/>
            </a:pPr>
            <a:r>
              <a:rPr lang="en-US" sz="700" b="0" dirty="0">
                <a:solidFill>
                  <a:schemeClr val="accent2"/>
                </a:solidFill>
              </a:rPr>
              <a:t>National Child Traumatic Stress Network (NCTSN; 2008b). Self care. Retrieved from http://</a:t>
            </a:r>
            <a:r>
              <a:rPr lang="en-US" sz="700" b="0" dirty="0" err="1">
                <a:solidFill>
                  <a:schemeClr val="accent2"/>
                </a:solidFill>
              </a:rPr>
              <a:t>tsaforschools.org</a:t>
            </a:r>
            <a:r>
              <a:rPr lang="en-US" sz="700" b="0" dirty="0">
                <a:solidFill>
                  <a:schemeClr val="accent2"/>
                </a:solidFill>
              </a:rPr>
              <a:t>/_static/</a:t>
            </a:r>
            <a:r>
              <a:rPr lang="en-US" sz="700" b="0" dirty="0" err="1">
                <a:solidFill>
                  <a:schemeClr val="accent2"/>
                </a:solidFill>
              </a:rPr>
              <a:t>tsa</a:t>
            </a:r>
            <a:r>
              <a:rPr lang="en-US" sz="700" b="0" dirty="0">
                <a:solidFill>
                  <a:schemeClr val="accent2"/>
                </a:solidFill>
              </a:rPr>
              <a:t>/uploads/files//self-</a:t>
            </a:r>
            <a:r>
              <a:rPr lang="en-US" sz="700" b="0" dirty="0" err="1">
                <a:solidFill>
                  <a:schemeClr val="accent2"/>
                </a:solidFill>
              </a:rPr>
              <a:t>carenctsn.pdf</a:t>
            </a:r>
            <a:endParaRPr sz="700" b="0" dirty="0">
              <a:solidFill>
                <a:schemeClr val="accent2"/>
              </a:solidFill>
            </a:endParaRPr>
          </a:p>
          <a:p>
            <a:pPr marL="295275" lvl="0" indent="-295275" algn="l" rtl="0">
              <a:lnSpc>
                <a:spcPct val="100000"/>
              </a:lnSpc>
              <a:spcBef>
                <a:spcPts val="0"/>
              </a:spcBef>
              <a:spcAft>
                <a:spcPts val="0"/>
              </a:spcAft>
              <a:buSzPts val="2400"/>
              <a:buNone/>
            </a:pPr>
            <a:r>
              <a:rPr lang="en-US" sz="700" b="0" dirty="0">
                <a:solidFill>
                  <a:schemeClr val="accent2"/>
                </a:solidFill>
              </a:rPr>
              <a:t>National Child Traumatic Stress Network (NCTSN), Justice Consortium, Schools Committee, and Culture Consortium. (2017). Addressing Race and Trauma in the Classroom: A Resource for Educators. Los Angeles, CA, and Durham, NC: National Center for Child Traumatic Stress. </a:t>
            </a:r>
            <a:endParaRPr sz="700" dirty="0"/>
          </a:p>
          <a:p>
            <a:pPr marL="295275" lvl="0" indent="-284162" algn="l" rtl="0">
              <a:lnSpc>
                <a:spcPct val="100000"/>
              </a:lnSpc>
              <a:spcBef>
                <a:spcPts val="0"/>
              </a:spcBef>
              <a:spcAft>
                <a:spcPts val="0"/>
              </a:spcAft>
              <a:buSzPts val="2400"/>
              <a:buNone/>
            </a:pPr>
            <a:r>
              <a:rPr lang="en-US" sz="700" b="0" dirty="0">
                <a:solidFill>
                  <a:schemeClr val="accent2"/>
                </a:solidFill>
              </a:rPr>
              <a:t>National Equity Project (n.d.). Lens of systemic oppression. Retrieved from https://</a:t>
            </a:r>
            <a:r>
              <a:rPr lang="en-US" sz="700" b="0" dirty="0" err="1">
                <a:solidFill>
                  <a:schemeClr val="accent2"/>
                </a:solidFill>
              </a:rPr>
              <a:t>nationalequityproject.org</a:t>
            </a:r>
            <a:r>
              <a:rPr lang="en-US" sz="700" b="0" dirty="0">
                <a:solidFill>
                  <a:schemeClr val="accent2"/>
                </a:solidFill>
              </a:rPr>
              <a:t>/resources/featured-resources/lens-of-systemic-oppression</a:t>
            </a:r>
            <a:endParaRPr sz="700" dirty="0"/>
          </a:p>
          <a:p>
            <a:pPr marL="295275" lvl="0" indent="-295275" algn="l" rtl="0">
              <a:lnSpc>
                <a:spcPct val="100000"/>
              </a:lnSpc>
              <a:spcBef>
                <a:spcPts val="0"/>
              </a:spcBef>
              <a:spcAft>
                <a:spcPts val="0"/>
              </a:spcAft>
              <a:buSzPts val="2400"/>
              <a:buNone/>
            </a:pPr>
            <a:r>
              <a:rPr lang="en-US" sz="700" b="0" dirty="0">
                <a:solidFill>
                  <a:schemeClr val="accent2"/>
                </a:solidFill>
              </a:rPr>
              <a:t>NCTSN &amp; SAMHSA (2015). Understanding Child Trauma. Retrieved from https://</a:t>
            </a:r>
            <a:r>
              <a:rPr lang="en-US" sz="700" b="0" dirty="0" err="1">
                <a:solidFill>
                  <a:schemeClr val="accent2"/>
                </a:solidFill>
              </a:rPr>
              <a:t>www.samhsa.gov</a:t>
            </a:r>
            <a:r>
              <a:rPr lang="en-US" sz="700" b="0" dirty="0">
                <a:solidFill>
                  <a:schemeClr val="accent2"/>
                </a:solidFill>
              </a:rPr>
              <a:t>/sites/default/files/</a:t>
            </a:r>
            <a:r>
              <a:rPr lang="en-US" sz="700" b="0" dirty="0" err="1">
                <a:solidFill>
                  <a:schemeClr val="accent2"/>
                </a:solidFill>
              </a:rPr>
              <a:t>programs_campaigns</a:t>
            </a:r>
            <a:r>
              <a:rPr lang="en-US" sz="700" b="0" dirty="0">
                <a:solidFill>
                  <a:schemeClr val="accent2"/>
                </a:solidFill>
              </a:rPr>
              <a:t>/</a:t>
            </a:r>
            <a:r>
              <a:rPr lang="en-US" sz="700" b="0" dirty="0" err="1">
                <a:solidFill>
                  <a:schemeClr val="accent2"/>
                </a:solidFill>
              </a:rPr>
              <a:t>nctsi</a:t>
            </a:r>
            <a:r>
              <a:rPr lang="en-US" sz="700" b="0" dirty="0">
                <a:solidFill>
                  <a:schemeClr val="accent2"/>
                </a:solidFill>
              </a:rPr>
              <a:t>/</a:t>
            </a:r>
            <a:r>
              <a:rPr lang="en-US" sz="700" b="0" dirty="0" err="1">
                <a:solidFill>
                  <a:schemeClr val="accent2"/>
                </a:solidFill>
              </a:rPr>
              <a:t>nctsi</a:t>
            </a:r>
            <a:r>
              <a:rPr lang="en-US" sz="700" b="0" dirty="0">
                <a:solidFill>
                  <a:schemeClr val="accent2"/>
                </a:solidFill>
              </a:rPr>
              <a:t>-infographic-</a:t>
            </a:r>
            <a:r>
              <a:rPr lang="en-US" sz="700" b="0" dirty="0" err="1">
                <a:solidFill>
                  <a:schemeClr val="accent2"/>
                </a:solidFill>
              </a:rPr>
              <a:t>full.pdf</a:t>
            </a:r>
            <a:endParaRPr sz="700" b="0" dirty="0">
              <a:solidFill>
                <a:schemeClr val="accent2"/>
              </a:solidFill>
            </a:endParaRPr>
          </a:p>
          <a:p>
            <a:pPr marL="295275" lvl="0" indent="-295275" algn="l" rtl="0">
              <a:lnSpc>
                <a:spcPct val="100000"/>
              </a:lnSpc>
              <a:spcBef>
                <a:spcPts val="0"/>
              </a:spcBef>
              <a:spcAft>
                <a:spcPts val="0"/>
              </a:spcAft>
              <a:buSzPts val="2400"/>
              <a:buNone/>
            </a:pPr>
            <a:r>
              <a:rPr lang="en-US" sz="700" b="0" dirty="0">
                <a:solidFill>
                  <a:schemeClr val="accent2"/>
                </a:solidFill>
              </a:rPr>
              <a:t>SAMHSA (2014). SAMHSA’s concept of trauma and guidance for a trauma-informed approach. Retrieved from https://</a:t>
            </a:r>
            <a:r>
              <a:rPr lang="en-US" sz="700" b="0" dirty="0" err="1">
                <a:solidFill>
                  <a:schemeClr val="accent2"/>
                </a:solidFill>
              </a:rPr>
              <a:t>store.samhsa.gov</a:t>
            </a:r>
            <a:r>
              <a:rPr lang="en-US" sz="700" b="0" dirty="0">
                <a:solidFill>
                  <a:schemeClr val="accent2"/>
                </a:solidFill>
              </a:rPr>
              <a:t>/system/files/sma14-4884.pdf.</a:t>
            </a:r>
            <a:endParaRPr sz="700" dirty="0"/>
          </a:p>
          <a:p>
            <a:pPr marL="295275" lvl="0" indent="-295275" algn="l" rtl="0">
              <a:lnSpc>
                <a:spcPct val="100000"/>
              </a:lnSpc>
              <a:spcBef>
                <a:spcPts val="0"/>
              </a:spcBef>
              <a:spcAft>
                <a:spcPts val="0"/>
              </a:spcAft>
              <a:buSzPts val="2400"/>
              <a:buNone/>
            </a:pPr>
            <a:r>
              <a:rPr lang="en-US" sz="700" b="0" dirty="0">
                <a:solidFill>
                  <a:schemeClr val="accent2"/>
                </a:solidFill>
              </a:rPr>
              <a:t>SAMHSA (2015). Recognizing and Treating Child Traumatic Stress. Retrieved from https://</a:t>
            </a:r>
            <a:r>
              <a:rPr lang="en-US" sz="700" b="0" dirty="0" err="1">
                <a:solidFill>
                  <a:schemeClr val="accent2"/>
                </a:solidFill>
              </a:rPr>
              <a:t>www.samhsa.gov</a:t>
            </a:r>
            <a:r>
              <a:rPr lang="en-US" sz="700" b="0" dirty="0">
                <a:solidFill>
                  <a:schemeClr val="accent2"/>
                </a:solidFill>
              </a:rPr>
              <a:t>/child-trauma/</a:t>
            </a:r>
            <a:r>
              <a:rPr lang="en-US" sz="700" b="0" dirty="0" err="1">
                <a:solidFill>
                  <a:schemeClr val="accent2"/>
                </a:solidFill>
              </a:rPr>
              <a:t>recognizing-and-treating-child-traumatic-stress#types</a:t>
            </a:r>
            <a:r>
              <a:rPr lang="en-US" sz="700" b="0" dirty="0">
                <a:solidFill>
                  <a:schemeClr val="accent2"/>
                </a:solidFill>
              </a:rPr>
              <a:t>.</a:t>
            </a:r>
            <a:endParaRPr sz="700" dirty="0"/>
          </a:p>
          <a:p>
            <a:pPr marL="295275" lvl="0" indent="-295275" algn="l" rtl="0">
              <a:lnSpc>
                <a:spcPct val="100000"/>
              </a:lnSpc>
              <a:spcBef>
                <a:spcPts val="0"/>
              </a:spcBef>
              <a:spcAft>
                <a:spcPts val="0"/>
              </a:spcAft>
              <a:buSzPts val="2400"/>
              <a:buNone/>
            </a:pPr>
            <a:r>
              <a:rPr lang="en-US" sz="700" b="0" dirty="0">
                <a:solidFill>
                  <a:schemeClr val="accent2"/>
                </a:solidFill>
              </a:rPr>
              <a:t>SAMHSA-HRSA (n.d.) Trauma. Retrieved from https://</a:t>
            </a:r>
            <a:r>
              <a:rPr lang="en-US" sz="700" b="0" dirty="0" err="1">
                <a:solidFill>
                  <a:schemeClr val="accent2"/>
                </a:solidFill>
              </a:rPr>
              <a:t>www.integration.samhsa.gov</a:t>
            </a:r>
            <a:r>
              <a:rPr lang="en-US" sz="700" b="0" dirty="0">
                <a:solidFill>
                  <a:schemeClr val="accent2"/>
                </a:solidFill>
              </a:rPr>
              <a:t>/clinical-practice/trauma</a:t>
            </a:r>
            <a:endParaRPr sz="700" dirty="0"/>
          </a:p>
          <a:p>
            <a:pPr marL="295275" lvl="0" indent="-295275" algn="l" rtl="0">
              <a:lnSpc>
                <a:spcPct val="100000"/>
              </a:lnSpc>
              <a:spcBef>
                <a:spcPts val="0"/>
              </a:spcBef>
              <a:spcAft>
                <a:spcPts val="0"/>
              </a:spcAft>
              <a:buSzPts val="2400"/>
              <a:buNone/>
            </a:pPr>
            <a:r>
              <a:rPr lang="en-US" sz="700" b="0" dirty="0">
                <a:solidFill>
                  <a:schemeClr val="accent2"/>
                </a:solidFill>
              </a:rPr>
              <a:t>Simmons, D. (2019). How to be an Antiracist Educator. Retrieved from http://</a:t>
            </a:r>
            <a:r>
              <a:rPr lang="en-US" sz="700" b="0" dirty="0" err="1">
                <a:solidFill>
                  <a:schemeClr val="accent2"/>
                </a:solidFill>
              </a:rPr>
              <a:t>www.ascd.org</a:t>
            </a:r>
            <a:r>
              <a:rPr lang="en-US" sz="700" b="0" dirty="0">
                <a:solidFill>
                  <a:schemeClr val="accent2"/>
                </a:solidFill>
              </a:rPr>
              <a:t>/publications/newsletters/education-update/oct19/vol61/num10/How-to-Be-an-Antiracist-</a:t>
            </a:r>
            <a:r>
              <a:rPr lang="en-US" sz="700" b="0" dirty="0" err="1">
                <a:solidFill>
                  <a:schemeClr val="accent2"/>
                </a:solidFill>
              </a:rPr>
              <a:t>Educator.aspx</a:t>
            </a:r>
            <a:endParaRPr sz="700" b="0" dirty="0">
              <a:solidFill>
                <a:schemeClr val="accent2"/>
              </a:solidFill>
            </a:endParaRPr>
          </a:p>
          <a:p>
            <a:pPr marL="295275" lvl="0" indent="-295275" algn="l" rtl="0">
              <a:lnSpc>
                <a:spcPct val="100000"/>
              </a:lnSpc>
              <a:spcBef>
                <a:spcPts val="0"/>
              </a:spcBef>
              <a:spcAft>
                <a:spcPts val="0"/>
              </a:spcAft>
              <a:buSzPts val="2400"/>
              <a:buNone/>
            </a:pPr>
            <a:r>
              <a:rPr lang="en-US" sz="700" b="0" dirty="0">
                <a:solidFill>
                  <a:schemeClr val="accent2"/>
                </a:solidFill>
              </a:rPr>
              <a:t>Simmons, D. (2019b). Why We Can’t Afford Whitewashed Social-Emotional Learning. Retrieved from http://</a:t>
            </a:r>
            <a:r>
              <a:rPr lang="en-US" sz="700" b="0" dirty="0" err="1">
                <a:solidFill>
                  <a:schemeClr val="accent2"/>
                </a:solidFill>
              </a:rPr>
              <a:t>www.ascd.org</a:t>
            </a:r>
            <a:r>
              <a:rPr lang="en-US" sz="700" b="0" dirty="0">
                <a:solidFill>
                  <a:schemeClr val="accent2"/>
                </a:solidFill>
              </a:rPr>
              <a:t>/publications/newsletters/</a:t>
            </a:r>
            <a:r>
              <a:rPr lang="en-US" sz="700" b="0" dirty="0" err="1">
                <a:solidFill>
                  <a:schemeClr val="accent2"/>
                </a:solidFill>
              </a:rPr>
              <a:t>education_update</a:t>
            </a:r>
            <a:r>
              <a:rPr lang="en-US" sz="700" b="0" dirty="0">
                <a:solidFill>
                  <a:schemeClr val="accent2"/>
                </a:solidFill>
              </a:rPr>
              <a:t>/apr19/vol61/num04/</a:t>
            </a:r>
            <a:r>
              <a:rPr lang="en-US" sz="700" b="0" dirty="0" err="1">
                <a:solidFill>
                  <a:schemeClr val="accent2"/>
                </a:solidFill>
              </a:rPr>
              <a:t>Why_We_Can't_Afford_Whitewashed_Social-Emotional_Learning.aspx</a:t>
            </a:r>
            <a:endParaRPr sz="700" b="0" dirty="0">
              <a:solidFill>
                <a:schemeClr val="accent2"/>
              </a:solidFill>
            </a:endParaRPr>
          </a:p>
          <a:p>
            <a:pPr marL="295275" lvl="0" indent="-295275" algn="l" rtl="0">
              <a:lnSpc>
                <a:spcPct val="100000"/>
              </a:lnSpc>
              <a:spcBef>
                <a:spcPts val="0"/>
              </a:spcBef>
              <a:spcAft>
                <a:spcPts val="0"/>
              </a:spcAft>
              <a:buSzPts val="2400"/>
              <a:buNone/>
            </a:pPr>
            <a:r>
              <a:rPr lang="en-US" sz="700" b="0" dirty="0">
                <a:solidFill>
                  <a:schemeClr val="accent2"/>
                </a:solidFill>
              </a:rPr>
              <a:t>Simmons-Duffing, S. (2019). Positive Childhood Experiences May Buffer Against Health Effects of Adverse Ones. Retrieved from https://</a:t>
            </a:r>
            <a:r>
              <a:rPr lang="en-US" sz="700" b="0" dirty="0" err="1">
                <a:solidFill>
                  <a:schemeClr val="accent2"/>
                </a:solidFill>
              </a:rPr>
              <a:t>www.npr.org</a:t>
            </a:r>
            <a:r>
              <a:rPr lang="en-US" sz="700" b="0" dirty="0">
                <a:solidFill>
                  <a:schemeClr val="accent2"/>
                </a:solidFill>
              </a:rPr>
              <a:t>/sections/health-shots/2019/09/09/759031061/positive-childhood-experiences-may-buffer-against-health-effects-of-adverse-ones.</a:t>
            </a:r>
            <a:endParaRPr sz="700" dirty="0"/>
          </a:p>
          <a:p>
            <a:pPr marL="295275" lvl="0" indent="-295275" algn="l" rtl="0">
              <a:lnSpc>
                <a:spcPct val="100000"/>
              </a:lnSpc>
              <a:spcBef>
                <a:spcPts val="0"/>
              </a:spcBef>
              <a:spcAft>
                <a:spcPts val="0"/>
              </a:spcAft>
              <a:buSzPts val="2400"/>
              <a:buNone/>
            </a:pPr>
            <a:r>
              <a:rPr lang="en-US" sz="700" b="0" dirty="0">
                <a:solidFill>
                  <a:schemeClr val="accent2"/>
                </a:solidFill>
              </a:rPr>
              <a:t>Trauma and Learning Policy Initiative (TLPI, n.d.).  Traumatic experiences can impact learning, behavior, and relationships at school. Retrieved from https://</a:t>
            </a:r>
            <a:r>
              <a:rPr lang="en-US" sz="700" b="0" dirty="0" err="1">
                <a:solidFill>
                  <a:schemeClr val="accent2"/>
                </a:solidFill>
              </a:rPr>
              <a:t>traumasensitiveschools.org</a:t>
            </a:r>
            <a:r>
              <a:rPr lang="en-US" sz="700" b="0" dirty="0">
                <a:solidFill>
                  <a:schemeClr val="accent2"/>
                </a:solidFill>
              </a:rPr>
              <a:t>/trauma-and-learning/the-problem-impact/</a:t>
            </a:r>
            <a:endParaRPr sz="700" dirty="0"/>
          </a:p>
          <a:p>
            <a:pPr marL="295275" lvl="0" indent="-295275" algn="l" rtl="0">
              <a:lnSpc>
                <a:spcPct val="100000"/>
              </a:lnSpc>
              <a:spcBef>
                <a:spcPts val="0"/>
              </a:spcBef>
              <a:spcAft>
                <a:spcPts val="0"/>
              </a:spcAft>
              <a:buSzPts val="2400"/>
              <a:buNone/>
            </a:pPr>
            <a:r>
              <a:rPr lang="en-US" sz="700" b="0" dirty="0">
                <a:solidFill>
                  <a:schemeClr val="accent2"/>
                </a:solidFill>
              </a:rPr>
              <a:t>University of Minnesota Extension (2015). What is historical trauma? Retrieved from https://</a:t>
            </a:r>
            <a:r>
              <a:rPr lang="en-US" sz="700" b="0" dirty="0" err="1">
                <a:solidFill>
                  <a:schemeClr val="accent2"/>
                </a:solidFill>
              </a:rPr>
              <a:t>youtu.be</a:t>
            </a:r>
            <a:r>
              <a:rPr lang="en-US" sz="700" b="0" dirty="0">
                <a:solidFill>
                  <a:schemeClr val="accent2"/>
                </a:solidFill>
              </a:rPr>
              <a:t>/AWmK314NVrs?list=PLyfdph9z-mJxSOl_qbBhe_LurrCQ6VQvQ</a:t>
            </a:r>
            <a:endParaRPr sz="700" dirty="0"/>
          </a:p>
          <a:p>
            <a:pPr marL="295275" lvl="0" indent="-295275" algn="l" rtl="0">
              <a:lnSpc>
                <a:spcPct val="100000"/>
              </a:lnSpc>
              <a:spcBef>
                <a:spcPts val="0"/>
              </a:spcBef>
              <a:spcAft>
                <a:spcPts val="0"/>
              </a:spcAft>
              <a:buSzPts val="2400"/>
              <a:buNone/>
            </a:pPr>
            <a:r>
              <a:rPr lang="en-US" sz="700" b="0" dirty="0" err="1">
                <a:solidFill>
                  <a:schemeClr val="accent2"/>
                </a:solidFill>
              </a:rPr>
              <a:t>Zacarian</a:t>
            </a:r>
            <a:r>
              <a:rPr lang="en-US" sz="700" b="0" dirty="0">
                <a:solidFill>
                  <a:schemeClr val="accent2"/>
                </a:solidFill>
              </a:rPr>
              <a:t>, D., Alvarez-Ortiz, L., Haynes, J, (2017). Using a Strengths-Based Approach with ELs: Supporting Students Living with Trauma, Violence and Chronic Stress. Retrieved from https://</a:t>
            </a:r>
            <a:r>
              <a:rPr lang="en-US" sz="700" b="0" dirty="0" err="1">
                <a:solidFill>
                  <a:schemeClr val="accent2"/>
                </a:solidFill>
              </a:rPr>
              <a:t>www.colorincolorado.org</a:t>
            </a:r>
            <a:r>
              <a:rPr lang="en-US" sz="700" b="0" dirty="0">
                <a:solidFill>
                  <a:schemeClr val="accent2"/>
                </a:solidFill>
              </a:rPr>
              <a:t>/article/using-strengths-based-approach-els-supporting-students-living-trauma-violence-and-chronic</a:t>
            </a:r>
            <a:endParaRPr sz="700" dirty="0"/>
          </a:p>
          <a:p>
            <a:pPr marL="295275" lvl="0" indent="-295275" algn="l" rtl="0">
              <a:lnSpc>
                <a:spcPct val="100000"/>
              </a:lnSpc>
              <a:spcBef>
                <a:spcPts val="480"/>
              </a:spcBef>
              <a:spcAft>
                <a:spcPts val="0"/>
              </a:spcAft>
              <a:buSzPts val="2400"/>
              <a:buNone/>
            </a:pPr>
            <a:endParaRPr sz="650" b="0" dirty="0">
              <a:solidFill>
                <a:schemeClr val="accent3"/>
              </a:solidFill>
            </a:endParaRPr>
          </a:p>
          <a:p>
            <a:pPr marL="295275" lvl="0" indent="-295275" algn="l" rtl="0">
              <a:lnSpc>
                <a:spcPct val="100000"/>
              </a:lnSpc>
              <a:spcBef>
                <a:spcPts val="480"/>
              </a:spcBef>
              <a:spcAft>
                <a:spcPts val="0"/>
              </a:spcAft>
              <a:buSzPts val="2400"/>
              <a:buNone/>
            </a:pPr>
            <a:endParaRPr sz="650" b="0" dirty="0">
              <a:solidFill>
                <a:schemeClr val="accent3"/>
              </a:solidFill>
            </a:endParaRPr>
          </a:p>
          <a:p>
            <a:pPr marL="295275" lvl="0" indent="-295275" algn="l" rtl="0">
              <a:lnSpc>
                <a:spcPct val="100000"/>
              </a:lnSpc>
              <a:spcBef>
                <a:spcPts val="480"/>
              </a:spcBef>
              <a:spcAft>
                <a:spcPts val="0"/>
              </a:spcAft>
              <a:buSzPts val="2400"/>
              <a:buNone/>
            </a:pPr>
            <a:endParaRPr sz="650" b="0" dirty="0">
              <a:solidFill>
                <a:schemeClr val="accent3"/>
              </a:solidFill>
            </a:endParaRPr>
          </a:p>
          <a:p>
            <a:pPr marL="295275" lvl="0" indent="-295275" algn="l" rtl="0">
              <a:lnSpc>
                <a:spcPct val="100000"/>
              </a:lnSpc>
              <a:spcBef>
                <a:spcPts val="480"/>
              </a:spcBef>
              <a:spcAft>
                <a:spcPts val="0"/>
              </a:spcAft>
              <a:buSzPts val="2400"/>
              <a:buNone/>
            </a:pPr>
            <a:endParaRPr sz="800" b="0" dirty="0">
              <a:solidFill>
                <a:schemeClr val="accent3"/>
              </a:solidFill>
            </a:endParaRPr>
          </a:p>
          <a:p>
            <a:pPr marL="0" lvl="0" indent="0" algn="l" rtl="0">
              <a:lnSpc>
                <a:spcPct val="100000"/>
              </a:lnSpc>
              <a:spcBef>
                <a:spcPts val="480"/>
              </a:spcBef>
              <a:spcAft>
                <a:spcPts val="0"/>
              </a:spcAft>
              <a:buSzPts val="2400"/>
              <a:buNone/>
            </a:pPr>
            <a:endParaRPr sz="800" b="0" dirty="0">
              <a:solidFill>
                <a:schemeClr val="accent3"/>
              </a:solidFill>
            </a:endParaRPr>
          </a:p>
          <a:p>
            <a:pPr marL="0" lvl="0" indent="0" algn="l" rtl="0">
              <a:lnSpc>
                <a:spcPct val="100000"/>
              </a:lnSpc>
              <a:spcBef>
                <a:spcPts val="480"/>
              </a:spcBef>
              <a:spcAft>
                <a:spcPts val="0"/>
              </a:spcAft>
              <a:buSzPts val="2400"/>
              <a:buNone/>
            </a:pPr>
            <a:endParaRPr sz="800" b="0" dirty="0">
              <a:solidFill>
                <a:schemeClr val="accent3"/>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3809A3-B6C0-AE4B-89FD-F14E4B56DB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57</a:t>
            </a:fld>
            <a:endParaRPr lang="en-US"/>
          </a:p>
        </p:txBody>
      </p:sp>
      <p:sp>
        <p:nvSpPr>
          <p:cNvPr id="3" name="Title 2">
            <a:extLst>
              <a:ext uri="{FF2B5EF4-FFF2-40B4-BE49-F238E27FC236}">
                <a16:creationId xmlns:a16="http://schemas.microsoft.com/office/drawing/2014/main" id="{812B853A-256D-9940-BF99-50684F2A0779}"/>
              </a:ext>
            </a:extLst>
          </p:cNvPr>
          <p:cNvSpPr>
            <a:spLocks noGrp="1"/>
          </p:cNvSpPr>
          <p:nvPr>
            <p:ph type="title"/>
          </p:nvPr>
        </p:nvSpPr>
        <p:spPr/>
        <p:txBody>
          <a:bodyPr/>
          <a:lstStyle/>
          <a:p>
            <a:r>
              <a:rPr lang="tr-TR" dirty="0"/>
              <a:t>Soru </a:t>
            </a:r>
            <a:br>
              <a:rPr lang="tr-TR" dirty="0"/>
            </a:br>
            <a:r>
              <a:rPr lang="tr-TR" dirty="0"/>
              <a:t>Yorum  Paylaşımlar</a:t>
            </a:r>
            <a:br>
              <a:rPr lang="tr-TR" dirty="0"/>
            </a:br>
            <a:r>
              <a:rPr lang="tr-TR" dirty="0"/>
              <a:t>ve</a:t>
            </a:r>
            <a:br>
              <a:rPr lang="tr-TR" dirty="0"/>
            </a:br>
            <a:r>
              <a:rPr lang="tr-TR" dirty="0"/>
              <a:t>Öneriler</a:t>
            </a:r>
          </a:p>
        </p:txBody>
      </p:sp>
    </p:spTree>
    <p:extLst>
      <p:ext uri="{BB962C8B-B14F-4D97-AF65-F5344CB8AC3E}">
        <p14:creationId xmlns:p14="http://schemas.microsoft.com/office/powerpoint/2010/main" val="3640789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255655-4250-1240-B1E1-DDE18550644F}"/>
              </a:ext>
            </a:extLst>
          </p:cNvPr>
          <p:cNvSpPr>
            <a:spLocks noGrp="1"/>
          </p:cNvSpPr>
          <p:nvPr>
            <p:ph type="body" idx="1"/>
          </p:nvPr>
        </p:nvSpPr>
        <p:spPr>
          <a:xfrm>
            <a:off x="3005331" y="1032327"/>
            <a:ext cx="5542321" cy="1300596"/>
          </a:xfrm>
        </p:spPr>
        <p:txBody>
          <a:bodyPr/>
          <a:lstStyle/>
          <a:p>
            <a:pPr marL="76200" indent="0">
              <a:buNone/>
            </a:pPr>
            <a:r>
              <a:rPr lang="en-US" i="1" dirty="0">
                <a:solidFill>
                  <a:srgbClr val="FFFFFF"/>
                </a:solidFill>
              </a:rPr>
              <a:t>Bu </a:t>
            </a:r>
            <a:r>
              <a:rPr lang="en-US" i="1" dirty="0" err="1">
                <a:solidFill>
                  <a:srgbClr val="FFFFFF"/>
                </a:solidFill>
              </a:rPr>
              <a:t>sunu</a:t>
            </a:r>
            <a:r>
              <a:rPr lang="en-US" i="1" dirty="0">
                <a:solidFill>
                  <a:srgbClr val="FFFFFF"/>
                </a:solidFill>
              </a:rPr>
              <a:t> Transforming </a:t>
            </a:r>
            <a:r>
              <a:rPr lang="en-US" i="1" dirty="0" err="1">
                <a:solidFill>
                  <a:srgbClr val="FFFFFF"/>
                </a:solidFill>
              </a:rPr>
              <a:t>Education’dan</a:t>
            </a:r>
            <a:r>
              <a:rPr lang="en-US" i="1" dirty="0">
                <a:solidFill>
                  <a:srgbClr val="FFFFFF"/>
                </a:solidFill>
              </a:rPr>
              <a:t> </a:t>
            </a:r>
            <a:r>
              <a:rPr lang="en-US" i="1" dirty="0" err="1">
                <a:solidFill>
                  <a:srgbClr val="FFFFFF"/>
                </a:solidFill>
              </a:rPr>
              <a:t>izin</a:t>
            </a:r>
            <a:r>
              <a:rPr lang="en-US" i="1" dirty="0">
                <a:solidFill>
                  <a:srgbClr val="FFFFFF"/>
                </a:solidFill>
              </a:rPr>
              <a:t> </a:t>
            </a:r>
            <a:r>
              <a:rPr lang="en-US" i="1" dirty="0" err="1">
                <a:solidFill>
                  <a:srgbClr val="FFFFFF"/>
                </a:solidFill>
              </a:rPr>
              <a:t>alınarak</a:t>
            </a:r>
            <a:r>
              <a:rPr lang="en-US" i="1" dirty="0">
                <a:solidFill>
                  <a:srgbClr val="FFFFFF"/>
                </a:solidFill>
              </a:rPr>
              <a:t> </a:t>
            </a:r>
            <a:r>
              <a:rPr lang="en-US" i="1" dirty="0" err="1">
                <a:solidFill>
                  <a:srgbClr val="FFFFFF"/>
                </a:solidFill>
              </a:rPr>
              <a:t>Türkçeye</a:t>
            </a:r>
            <a:r>
              <a:rPr lang="en-US" i="1" dirty="0">
                <a:solidFill>
                  <a:srgbClr val="FFFFFF"/>
                </a:solidFill>
              </a:rPr>
              <a:t> </a:t>
            </a:r>
            <a:r>
              <a:rPr lang="en-US" i="1" dirty="0" err="1">
                <a:solidFill>
                  <a:srgbClr val="FFFFFF"/>
                </a:solidFill>
              </a:rPr>
              <a:t>çevrilmiştir</a:t>
            </a:r>
            <a:r>
              <a:rPr lang="en-US" i="1" dirty="0">
                <a:solidFill>
                  <a:srgbClr val="FFFFFF"/>
                </a:solidFill>
              </a:rPr>
              <a:t>. </a:t>
            </a:r>
            <a:r>
              <a:rPr lang="en-US" i="1" dirty="0" err="1">
                <a:solidFill>
                  <a:srgbClr val="FFFFFF"/>
                </a:solidFill>
              </a:rPr>
              <a:t>Farklı</a:t>
            </a:r>
            <a:r>
              <a:rPr lang="en-US" i="1" dirty="0">
                <a:solidFill>
                  <a:srgbClr val="FFFFFF"/>
                </a:solidFill>
              </a:rPr>
              <a:t> </a:t>
            </a:r>
            <a:r>
              <a:rPr lang="en-US" i="1" dirty="0" err="1">
                <a:solidFill>
                  <a:srgbClr val="FFFFFF"/>
                </a:solidFill>
              </a:rPr>
              <a:t>kaynaklardan</a:t>
            </a:r>
            <a:r>
              <a:rPr lang="en-US" i="1" dirty="0">
                <a:solidFill>
                  <a:srgbClr val="FFFFFF"/>
                </a:solidFill>
              </a:rPr>
              <a:t> </a:t>
            </a:r>
            <a:r>
              <a:rPr lang="en-US" i="1" dirty="0" err="1">
                <a:solidFill>
                  <a:srgbClr val="FFFFFF"/>
                </a:solidFill>
              </a:rPr>
              <a:t>beslenerek</a:t>
            </a:r>
            <a:r>
              <a:rPr lang="en-US" i="1" dirty="0">
                <a:solidFill>
                  <a:srgbClr val="FFFFFF"/>
                </a:solidFill>
              </a:rPr>
              <a:t> </a:t>
            </a:r>
            <a:r>
              <a:rPr lang="en-US" i="1" dirty="0" err="1">
                <a:solidFill>
                  <a:srgbClr val="FFFFFF"/>
                </a:solidFill>
              </a:rPr>
              <a:t>içerik</a:t>
            </a:r>
            <a:r>
              <a:rPr lang="en-US" i="1" dirty="0">
                <a:solidFill>
                  <a:srgbClr val="FFFFFF"/>
                </a:solidFill>
              </a:rPr>
              <a:t> </a:t>
            </a:r>
            <a:r>
              <a:rPr lang="en-US" i="1" dirty="0" err="1">
                <a:solidFill>
                  <a:srgbClr val="FFFFFF"/>
                </a:solidFill>
              </a:rPr>
              <a:t>farklılaştırılmış</a:t>
            </a:r>
            <a:r>
              <a:rPr lang="en-US" i="1" dirty="0">
                <a:solidFill>
                  <a:srgbClr val="FFFFFF"/>
                </a:solidFill>
              </a:rPr>
              <a:t> </a:t>
            </a:r>
            <a:r>
              <a:rPr lang="en-US" i="1" dirty="0" err="1">
                <a:solidFill>
                  <a:srgbClr val="FFFFFF"/>
                </a:solidFill>
              </a:rPr>
              <a:t>ve</a:t>
            </a:r>
            <a:r>
              <a:rPr lang="en-US" i="1" dirty="0">
                <a:solidFill>
                  <a:srgbClr val="FFFFFF"/>
                </a:solidFill>
              </a:rPr>
              <a:t> </a:t>
            </a:r>
            <a:r>
              <a:rPr lang="en-US" i="1" dirty="0" err="1">
                <a:solidFill>
                  <a:srgbClr val="FFFFFF"/>
                </a:solidFill>
              </a:rPr>
              <a:t>genişletilmiştir</a:t>
            </a:r>
            <a:r>
              <a:rPr lang="en-US" i="1" dirty="0">
                <a:solidFill>
                  <a:srgbClr val="FFFFFF"/>
                </a:solidFill>
              </a:rPr>
              <a:t>. @https://</a:t>
            </a:r>
            <a:r>
              <a:rPr lang="en-US" i="1" dirty="0" err="1">
                <a:solidFill>
                  <a:srgbClr val="FFFFFF"/>
                </a:solidFill>
              </a:rPr>
              <a:t>transformingeducation.org</a:t>
            </a:r>
            <a:r>
              <a:rPr lang="en-US" i="1" dirty="0">
                <a:solidFill>
                  <a:srgbClr val="FFFFFF"/>
                </a:solidFill>
              </a:rPr>
              <a:t>/resources/trauma-informed-</a:t>
            </a:r>
            <a:r>
              <a:rPr lang="en-US" i="1" dirty="0" err="1">
                <a:solidFill>
                  <a:srgbClr val="FFFFFF"/>
                </a:solidFill>
              </a:rPr>
              <a:t>sel</a:t>
            </a:r>
            <a:r>
              <a:rPr lang="en-US" i="1" dirty="0">
                <a:solidFill>
                  <a:srgbClr val="FFFFFF"/>
                </a:solidFill>
              </a:rPr>
              <a:t>-toolkit/ </a:t>
            </a:r>
            <a:r>
              <a:rPr lang="en-US" i="1" dirty="0" err="1">
                <a:solidFill>
                  <a:srgbClr val="FFFFFF"/>
                </a:solidFill>
              </a:rPr>
              <a:t>websitesitesinden</a:t>
            </a:r>
            <a:r>
              <a:rPr lang="en-US" i="1" dirty="0">
                <a:solidFill>
                  <a:srgbClr val="FFFFFF"/>
                </a:solidFill>
              </a:rPr>
              <a:t> </a:t>
            </a:r>
            <a:r>
              <a:rPr lang="en-US" i="1" dirty="0" err="1">
                <a:solidFill>
                  <a:srgbClr val="FFFFFF"/>
                </a:solidFill>
              </a:rPr>
              <a:t>alınmıştır</a:t>
            </a:r>
            <a:r>
              <a:rPr lang="en-US" i="1" dirty="0">
                <a:solidFill>
                  <a:srgbClr val="FFFFFF"/>
                </a:solidFill>
              </a:rPr>
              <a:t>. </a:t>
            </a:r>
          </a:p>
          <a:p>
            <a:pPr marL="76200" indent="0">
              <a:buNone/>
            </a:pPr>
            <a:r>
              <a:rPr lang="en-US" i="1" dirty="0">
                <a:solidFill>
                  <a:srgbClr val="FFFFFF"/>
                </a:solidFill>
              </a:rPr>
              <a:t>Bu </a:t>
            </a:r>
            <a:r>
              <a:rPr lang="en-US" i="1" dirty="0" err="1">
                <a:solidFill>
                  <a:srgbClr val="FFFFFF"/>
                </a:solidFill>
              </a:rPr>
              <a:t>çalışma</a:t>
            </a:r>
            <a:r>
              <a:rPr lang="en-US" i="1" dirty="0">
                <a:solidFill>
                  <a:srgbClr val="FFFFFF"/>
                </a:solidFill>
              </a:rPr>
              <a:t>, Creative Commons  Attribution-</a:t>
            </a:r>
            <a:r>
              <a:rPr lang="en-US" i="1" dirty="0" err="1">
                <a:solidFill>
                  <a:srgbClr val="FFFFFF"/>
                </a:solidFill>
              </a:rPr>
              <a:t>NonCommercial</a:t>
            </a:r>
            <a:r>
              <a:rPr lang="en-US" i="1" dirty="0">
                <a:solidFill>
                  <a:srgbClr val="FFFFFF"/>
                </a:solidFill>
              </a:rPr>
              <a:t>-</a:t>
            </a:r>
            <a:r>
              <a:rPr lang="en-US" i="1" dirty="0" err="1">
                <a:solidFill>
                  <a:srgbClr val="FFFFFF"/>
                </a:solidFill>
              </a:rPr>
              <a:t>ShareAlike</a:t>
            </a:r>
            <a:r>
              <a:rPr lang="en-US" i="1" dirty="0">
                <a:solidFill>
                  <a:srgbClr val="FFFFFF"/>
                </a:solidFill>
              </a:rPr>
              <a:t> 4.0 </a:t>
            </a:r>
            <a:r>
              <a:rPr lang="en-US" i="1" dirty="0" err="1">
                <a:solidFill>
                  <a:srgbClr val="FFFFFF"/>
                </a:solidFill>
              </a:rPr>
              <a:t>Uluslararası</a:t>
            </a:r>
            <a:r>
              <a:rPr lang="en-US" i="1" dirty="0">
                <a:solidFill>
                  <a:srgbClr val="FFFFFF"/>
                </a:solidFill>
              </a:rPr>
              <a:t> </a:t>
            </a:r>
            <a:r>
              <a:rPr lang="en-US" i="1" dirty="0" err="1">
                <a:solidFill>
                  <a:srgbClr val="FFFFFF"/>
                </a:solidFill>
              </a:rPr>
              <a:t>Lisansı</a:t>
            </a:r>
            <a:r>
              <a:rPr lang="en-US" i="1" dirty="0">
                <a:solidFill>
                  <a:srgbClr val="FFFFFF"/>
                </a:solidFill>
              </a:rPr>
              <a:t> </a:t>
            </a:r>
            <a:r>
              <a:rPr lang="en-US" i="1" dirty="0" err="1">
                <a:solidFill>
                  <a:srgbClr val="FFFFFF"/>
                </a:solidFill>
              </a:rPr>
              <a:t>altında</a:t>
            </a:r>
            <a:r>
              <a:rPr lang="en-US" i="1" dirty="0">
                <a:solidFill>
                  <a:srgbClr val="FFFFFF"/>
                </a:solidFill>
              </a:rPr>
              <a:t> </a:t>
            </a:r>
            <a:r>
              <a:rPr lang="en-US" i="1" dirty="0" err="1">
                <a:solidFill>
                  <a:srgbClr val="FFFFFF"/>
                </a:solidFill>
              </a:rPr>
              <a:t>lisanslanmıştır</a:t>
            </a:r>
            <a:r>
              <a:rPr lang="en-US" i="1" dirty="0">
                <a:solidFill>
                  <a:srgbClr val="FFFFFF"/>
                </a:solidFill>
              </a:rPr>
              <a:t>.</a:t>
            </a:r>
          </a:p>
          <a:p>
            <a:pPr marL="76200" indent="0">
              <a:buNone/>
            </a:pPr>
            <a:endParaRPr lang="tr-TR" dirty="0"/>
          </a:p>
        </p:txBody>
      </p:sp>
      <p:sp>
        <p:nvSpPr>
          <p:cNvPr id="5" name="Google Shape;666;g20830018c3a_0_3208">
            <a:extLst>
              <a:ext uri="{FF2B5EF4-FFF2-40B4-BE49-F238E27FC236}">
                <a16:creationId xmlns:a16="http://schemas.microsoft.com/office/drawing/2014/main" id="{507293DA-E07D-9941-B97F-3426FFA45988}"/>
              </a:ext>
            </a:extLst>
          </p:cNvPr>
          <p:cNvSpPr txBox="1">
            <a:spLocks/>
          </p:cNvSpPr>
          <p:nvPr/>
        </p:nvSpPr>
        <p:spPr>
          <a:xfrm>
            <a:off x="575731" y="441089"/>
            <a:ext cx="8229600" cy="681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chemeClr val="dk2"/>
              </a:buClr>
              <a:buSzPts val="2800"/>
            </a:pPr>
            <a:r>
              <a:rPr lang="en-US" dirty="0">
                <a:solidFill>
                  <a:schemeClr val="lt1"/>
                </a:solidFill>
              </a:rPr>
              <a:t>					</a:t>
            </a:r>
            <a:r>
              <a:rPr lang="en-US" sz="3200" dirty="0" err="1">
                <a:solidFill>
                  <a:schemeClr val="lt1"/>
                </a:solidFill>
              </a:rPr>
              <a:t>Teşekkür</a:t>
            </a:r>
            <a:endParaRPr lang="en-US" sz="3200" dirty="0"/>
          </a:p>
        </p:txBody>
      </p:sp>
    </p:spTree>
    <p:extLst>
      <p:ext uri="{BB962C8B-B14F-4D97-AF65-F5344CB8AC3E}">
        <p14:creationId xmlns:p14="http://schemas.microsoft.com/office/powerpoint/2010/main" val="1030583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77;g20830018c3a_0_3368">
            <a:extLst>
              <a:ext uri="{FF2B5EF4-FFF2-40B4-BE49-F238E27FC236}">
                <a16:creationId xmlns:a16="http://schemas.microsoft.com/office/drawing/2014/main" id="{E7AB8464-71C7-DC46-BE22-9C20F0F7EFB5}"/>
              </a:ext>
            </a:extLst>
          </p:cNvPr>
          <p:cNvSpPr txBox="1">
            <a:spLocks noGrp="1"/>
          </p:cNvSpPr>
          <p:nvPr>
            <p:ph type="body" idx="1"/>
          </p:nvPr>
        </p:nvSpPr>
        <p:spPr>
          <a:xfrm>
            <a:off x="3303504" y="1171474"/>
            <a:ext cx="5542321" cy="4951029"/>
          </a:xfrm>
          <a:prstGeom prst="rect">
            <a:avLst/>
          </a:prstGeom>
          <a:noFill/>
          <a:ln>
            <a:noFill/>
          </a:ln>
        </p:spPr>
        <p:txBody>
          <a:bodyPr spcFirstLastPara="1" wrap="square" lIns="91425" tIns="45700" rIns="91425" bIns="45700" anchor="t" anchorCtr="0">
            <a:noAutofit/>
          </a:bodyPr>
          <a:lstStyle/>
          <a:p>
            <a:pPr marL="257175" lvl="1" indent="-257175">
              <a:spcBef>
                <a:spcPts val="400"/>
              </a:spcBef>
              <a:buClr>
                <a:schemeClr val="accent3"/>
              </a:buClr>
              <a:buSzPts val="2000"/>
            </a:pPr>
            <a:r>
              <a:rPr lang="tr-TR" sz="1800" b="1" dirty="0">
                <a:solidFill>
                  <a:schemeClr val="lt1"/>
                </a:solidFill>
              </a:rPr>
              <a:t>Çeviri Ekibi: Gözde Akyol, Tuba </a:t>
            </a:r>
            <a:r>
              <a:rPr lang="tr-TR" sz="1800" b="1" dirty="0" err="1">
                <a:solidFill>
                  <a:schemeClr val="lt1"/>
                </a:solidFill>
              </a:rPr>
              <a:t>Belbağı</a:t>
            </a:r>
            <a:r>
              <a:rPr lang="tr-TR" sz="1800" b="1" dirty="0">
                <a:solidFill>
                  <a:schemeClr val="lt1"/>
                </a:solidFill>
              </a:rPr>
              <a:t>, </a:t>
            </a:r>
            <a:r>
              <a:rPr lang="tr-TR" sz="1800" b="1" dirty="0" err="1">
                <a:solidFill>
                  <a:schemeClr val="lt1"/>
                </a:solidFill>
              </a:rPr>
              <a:t>Nazlıcan</a:t>
            </a:r>
            <a:r>
              <a:rPr lang="tr-TR" sz="1800" b="1" dirty="0">
                <a:solidFill>
                  <a:schemeClr val="lt1"/>
                </a:solidFill>
              </a:rPr>
              <a:t> Doğan, Eda Nur </a:t>
            </a:r>
            <a:r>
              <a:rPr lang="tr-TR" sz="1800" b="1" dirty="0" err="1">
                <a:solidFill>
                  <a:schemeClr val="lt1"/>
                </a:solidFill>
              </a:rPr>
              <a:t>Ertel</a:t>
            </a:r>
            <a:r>
              <a:rPr lang="tr-TR" sz="1800" b="1" dirty="0">
                <a:solidFill>
                  <a:schemeClr val="lt1"/>
                </a:solidFill>
              </a:rPr>
              <a:t>, Aysu </a:t>
            </a:r>
            <a:r>
              <a:rPr lang="tr-TR" sz="1800" b="1" dirty="0" err="1">
                <a:solidFill>
                  <a:schemeClr val="lt1"/>
                </a:solidFill>
              </a:rPr>
              <a:t>Nadar</a:t>
            </a:r>
            <a:r>
              <a:rPr lang="tr-TR" sz="1800" b="1" dirty="0">
                <a:solidFill>
                  <a:schemeClr val="lt1"/>
                </a:solidFill>
              </a:rPr>
              <a:t>, Özlem Kaplan, Yağmur </a:t>
            </a:r>
            <a:r>
              <a:rPr lang="tr-TR" sz="1800" b="1" dirty="0" err="1">
                <a:solidFill>
                  <a:schemeClr val="lt1"/>
                </a:solidFill>
              </a:rPr>
              <a:t>Leba</a:t>
            </a:r>
            <a:r>
              <a:rPr lang="tr-TR" sz="1800" b="1" dirty="0">
                <a:solidFill>
                  <a:schemeClr val="lt1"/>
                </a:solidFill>
              </a:rPr>
              <a:t>, Sena Mualla Medeni, Azime Sert</a:t>
            </a:r>
          </a:p>
          <a:p>
            <a:pPr marL="0" marR="0" lvl="1" indent="0" algn="l" rtl="0">
              <a:lnSpc>
                <a:spcPct val="100000"/>
              </a:lnSpc>
              <a:spcBef>
                <a:spcPts val="400"/>
              </a:spcBef>
              <a:spcAft>
                <a:spcPts val="0"/>
              </a:spcAft>
              <a:buClr>
                <a:schemeClr val="accent3"/>
              </a:buClr>
              <a:buSzPts val="2000"/>
              <a:buFont typeface="Arial"/>
              <a:buNone/>
            </a:pPr>
            <a:endParaRPr lang="tr-TR" sz="1800" b="1" dirty="0">
              <a:solidFill>
                <a:schemeClr val="lt1"/>
              </a:solidFill>
            </a:endParaRPr>
          </a:p>
          <a:p>
            <a:pPr marL="257175" lvl="1" indent="-257175">
              <a:spcBef>
                <a:spcPts val="400"/>
              </a:spcBef>
              <a:buClr>
                <a:schemeClr val="accent3"/>
              </a:buClr>
              <a:buSzPts val="2000"/>
            </a:pPr>
            <a:r>
              <a:rPr lang="tr-TR" sz="1800" b="1" dirty="0">
                <a:solidFill>
                  <a:schemeClr val="lt1"/>
                </a:solidFill>
              </a:rPr>
              <a:t>Dil ve İçerik Editör: Fetiye Erbil, Zehra Kaplan Sarıca, Merve Köse </a:t>
            </a:r>
            <a:r>
              <a:rPr lang="tr-TR" sz="1800" b="1" dirty="0" err="1">
                <a:solidFill>
                  <a:schemeClr val="lt1"/>
                </a:solidFill>
              </a:rPr>
              <a:t>Özgünlü</a:t>
            </a:r>
            <a:r>
              <a:rPr lang="tr-TR" sz="1800" b="1" dirty="0">
                <a:solidFill>
                  <a:schemeClr val="lt1"/>
                </a:solidFill>
              </a:rPr>
              <a:t>, Vuslat Şeker</a:t>
            </a:r>
          </a:p>
          <a:p>
            <a:pPr marL="0" marR="0" lvl="1" indent="0" algn="l" rtl="0">
              <a:lnSpc>
                <a:spcPct val="100000"/>
              </a:lnSpc>
              <a:spcBef>
                <a:spcPts val="400"/>
              </a:spcBef>
              <a:spcAft>
                <a:spcPts val="0"/>
              </a:spcAft>
              <a:buClr>
                <a:schemeClr val="accent3"/>
              </a:buClr>
              <a:buSzPts val="2000"/>
              <a:buFont typeface="Arial"/>
              <a:buNone/>
            </a:pPr>
            <a:endParaRPr lang="tr-TR" sz="1800" b="1" dirty="0">
              <a:solidFill>
                <a:schemeClr val="lt1"/>
              </a:solidFill>
            </a:endParaRPr>
          </a:p>
          <a:p>
            <a:pPr marL="0" marR="0" lvl="1" indent="0" algn="l" rtl="0">
              <a:lnSpc>
                <a:spcPct val="100000"/>
              </a:lnSpc>
              <a:spcBef>
                <a:spcPts val="400"/>
              </a:spcBef>
              <a:spcAft>
                <a:spcPts val="0"/>
              </a:spcAft>
              <a:buClr>
                <a:schemeClr val="accent3"/>
              </a:buClr>
              <a:buSzPts val="2000"/>
              <a:buFont typeface="Arial"/>
              <a:buNone/>
            </a:pPr>
            <a:r>
              <a:rPr lang="tr-TR" sz="1800" b="1" dirty="0">
                <a:solidFill>
                  <a:schemeClr val="lt1"/>
                </a:solidFill>
              </a:rPr>
              <a:t>Editör: Mine Göl-Güven</a:t>
            </a:r>
          </a:p>
          <a:p>
            <a:pPr marL="0" marR="0" lvl="1" indent="0" algn="l" rtl="0">
              <a:lnSpc>
                <a:spcPct val="100000"/>
              </a:lnSpc>
              <a:spcBef>
                <a:spcPts val="400"/>
              </a:spcBef>
              <a:spcAft>
                <a:spcPts val="0"/>
              </a:spcAft>
              <a:buClr>
                <a:schemeClr val="accent3"/>
              </a:buClr>
              <a:buSzPts val="2000"/>
              <a:buFont typeface="Arial"/>
              <a:buNone/>
            </a:pPr>
            <a:endParaRPr lang="tr-TR" sz="1800" b="1" dirty="0">
              <a:solidFill>
                <a:schemeClr val="lt1"/>
              </a:solidFill>
            </a:endParaRPr>
          </a:p>
          <a:p>
            <a:pPr marL="0" marR="0" lvl="1" indent="0" algn="l" rtl="0">
              <a:lnSpc>
                <a:spcPct val="100000"/>
              </a:lnSpc>
              <a:spcBef>
                <a:spcPts val="400"/>
              </a:spcBef>
              <a:spcAft>
                <a:spcPts val="0"/>
              </a:spcAft>
              <a:buClr>
                <a:schemeClr val="accent3"/>
              </a:buClr>
              <a:buSzPts val="2000"/>
              <a:buFont typeface="Arial"/>
              <a:buNone/>
            </a:pPr>
            <a:r>
              <a:rPr lang="tr-TR" sz="1800" b="1" dirty="0">
                <a:solidFill>
                  <a:schemeClr val="lt1"/>
                </a:solidFill>
              </a:rPr>
              <a:t>@</a:t>
            </a:r>
            <a:r>
              <a:rPr lang="tr-TR" sz="1800" b="1" dirty="0" err="1">
                <a:solidFill>
                  <a:schemeClr val="lt1"/>
                </a:solidFill>
              </a:rPr>
              <a:t>cocukbogazici.com</a:t>
            </a:r>
            <a:endParaRPr lang="tr-TR" sz="1800" b="1" dirty="0">
              <a:solidFill>
                <a:schemeClr val="lt1"/>
              </a:solidFill>
            </a:endParaRPr>
          </a:p>
          <a:p>
            <a:pPr marL="0" marR="0" lvl="1" indent="0" algn="l" rtl="0">
              <a:lnSpc>
                <a:spcPct val="100000"/>
              </a:lnSpc>
              <a:spcBef>
                <a:spcPts val="400"/>
              </a:spcBef>
              <a:spcAft>
                <a:spcPts val="0"/>
              </a:spcAft>
              <a:buClr>
                <a:schemeClr val="accent3"/>
              </a:buClr>
              <a:buSzPts val="2000"/>
              <a:buFont typeface="Arial"/>
              <a:buNone/>
            </a:pPr>
            <a:endParaRPr lang="tr-TR" sz="1800" b="0" i="0" u="none" strike="noStrike" cap="none" dirty="0">
              <a:solidFill>
                <a:schemeClr val="lt1"/>
              </a:solidFill>
              <a:latin typeface="Arial"/>
              <a:ea typeface="Arial"/>
              <a:cs typeface="Arial"/>
              <a:sym typeface="Arial"/>
            </a:endParaRPr>
          </a:p>
          <a:p>
            <a:pPr marL="0" marR="0" lvl="1" indent="0" algn="l" rtl="0">
              <a:lnSpc>
                <a:spcPct val="100000"/>
              </a:lnSpc>
              <a:spcBef>
                <a:spcPts val="400"/>
              </a:spcBef>
              <a:spcAft>
                <a:spcPts val="0"/>
              </a:spcAft>
              <a:buClr>
                <a:schemeClr val="accent3"/>
              </a:buClr>
              <a:buSzPts val="2000"/>
              <a:buFont typeface="Arial"/>
              <a:buNone/>
            </a:pPr>
            <a:endParaRPr sz="1800" b="0" i="0" u="none" strike="noStrike" cap="none" dirty="0">
              <a:solidFill>
                <a:schemeClr val="lt1"/>
              </a:solidFill>
              <a:latin typeface="Arial"/>
              <a:ea typeface="Arial"/>
              <a:cs typeface="Arial"/>
              <a:sym typeface="Arial"/>
            </a:endParaRPr>
          </a:p>
        </p:txBody>
      </p:sp>
      <p:sp>
        <p:nvSpPr>
          <p:cNvPr id="4" name="Google Shape;678;g20830018c3a_0_3368">
            <a:extLst>
              <a:ext uri="{FF2B5EF4-FFF2-40B4-BE49-F238E27FC236}">
                <a16:creationId xmlns:a16="http://schemas.microsoft.com/office/drawing/2014/main" id="{9BFA25A7-15F1-AA41-9426-D430A99C74D0}"/>
              </a:ext>
            </a:extLst>
          </p:cNvPr>
          <p:cNvSpPr txBox="1">
            <a:spLocks/>
          </p:cNvSpPr>
          <p:nvPr/>
        </p:nvSpPr>
        <p:spPr>
          <a:xfrm>
            <a:off x="5518576" y="559109"/>
            <a:ext cx="2730901" cy="47215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chemeClr val="lt1"/>
              </a:buClr>
              <a:buSzPts val="2800"/>
            </a:pPr>
            <a:r>
              <a:rPr lang="en-US" sz="2800" b="1">
                <a:solidFill>
                  <a:schemeClr val="lt1"/>
                </a:solidFill>
              </a:rPr>
              <a:t>Katkılar</a:t>
            </a:r>
            <a:endParaRPr lang="en-US" b="1" dirty="0"/>
          </a:p>
        </p:txBody>
      </p:sp>
    </p:spTree>
    <p:extLst>
      <p:ext uri="{BB962C8B-B14F-4D97-AF65-F5344CB8AC3E}">
        <p14:creationId xmlns:p14="http://schemas.microsoft.com/office/powerpoint/2010/main" val="2891671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6"/>
          <p:cNvSpPr txBox="1">
            <a:spLocks noGrp="1"/>
          </p:cNvSpPr>
          <p:nvPr>
            <p:ph type="sldNum" idx="12"/>
          </p:nvPr>
        </p:nvSpPr>
        <p:spPr>
          <a:xfrm>
            <a:off x="6553200" y="615191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sp>
        <p:nvSpPr>
          <p:cNvPr id="204" name="Google Shape;204;p6"/>
          <p:cNvSpPr txBox="1">
            <a:spLocks noGrp="1"/>
          </p:cNvSpPr>
          <p:nvPr>
            <p:ph type="title"/>
          </p:nvPr>
        </p:nvSpPr>
        <p:spPr>
          <a:xfrm>
            <a:off x="3424398" y="736885"/>
            <a:ext cx="5002306" cy="5383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sz="2200" b="0">
                <a:solidFill>
                  <a:srgbClr val="17AAB3"/>
                </a:solidFill>
              </a:rPr>
              <a:t>BİLGİNİZİ ARTIRIN </a:t>
            </a:r>
            <a:endParaRPr sz="2200" b="0">
              <a:solidFill>
                <a:srgbClr val="17AAB3"/>
              </a:solidFill>
            </a:endParaRPr>
          </a:p>
        </p:txBody>
      </p:sp>
      <p:sp>
        <p:nvSpPr>
          <p:cNvPr id="205" name="Google Shape;205;p6"/>
          <p:cNvSpPr txBox="1">
            <a:spLocks noGrp="1"/>
          </p:cNvSpPr>
          <p:nvPr>
            <p:ph type="body" idx="1"/>
          </p:nvPr>
        </p:nvSpPr>
        <p:spPr>
          <a:xfrm>
            <a:off x="3424492" y="2568829"/>
            <a:ext cx="5002212" cy="58896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2"/>
              </a:buClr>
              <a:buSzPts val="1100"/>
              <a:buFont typeface="Arial"/>
              <a:buNone/>
            </a:pPr>
            <a:r>
              <a:rPr lang="en-US" sz="2200" b="0">
                <a:solidFill>
                  <a:srgbClr val="F58220"/>
                </a:solidFill>
              </a:rPr>
              <a:t>FIRSATLARI GÖRÜN</a:t>
            </a:r>
            <a:endParaRPr sz="2200" b="0">
              <a:solidFill>
                <a:srgbClr val="F58220"/>
              </a:solidFill>
            </a:endParaRPr>
          </a:p>
          <a:p>
            <a:pPr marL="0" lvl="0" indent="0" algn="l" rtl="0">
              <a:lnSpc>
                <a:spcPct val="100000"/>
              </a:lnSpc>
              <a:spcBef>
                <a:spcPts val="0"/>
              </a:spcBef>
              <a:spcAft>
                <a:spcPts val="0"/>
              </a:spcAft>
              <a:buClr>
                <a:schemeClr val="dk2"/>
              </a:buClr>
              <a:buSzPts val="2800"/>
              <a:buNone/>
            </a:pPr>
            <a:endParaRPr sz="2200" b="0">
              <a:solidFill>
                <a:schemeClr val="accent5"/>
              </a:solidFill>
            </a:endParaRPr>
          </a:p>
        </p:txBody>
      </p:sp>
      <p:sp>
        <p:nvSpPr>
          <p:cNvPr id="206" name="Google Shape;206;p6"/>
          <p:cNvSpPr txBox="1">
            <a:spLocks noGrp="1"/>
          </p:cNvSpPr>
          <p:nvPr>
            <p:ph type="body" idx="2"/>
          </p:nvPr>
        </p:nvSpPr>
        <p:spPr>
          <a:xfrm>
            <a:off x="3424492" y="4435660"/>
            <a:ext cx="5002212" cy="58896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2"/>
              </a:buClr>
              <a:buSzPts val="1100"/>
              <a:buFont typeface="Arial"/>
              <a:buNone/>
            </a:pPr>
            <a:r>
              <a:rPr lang="en-US" sz="2200" b="0">
                <a:solidFill>
                  <a:srgbClr val="626562"/>
                </a:solidFill>
              </a:rPr>
              <a:t>YENİ UYGULAMALAR ÖĞRENİN</a:t>
            </a:r>
            <a:endParaRPr sz="2200" b="0">
              <a:solidFill>
                <a:srgbClr val="626562"/>
              </a:solidFill>
            </a:endParaRPr>
          </a:p>
          <a:p>
            <a:pPr marL="0" lvl="0" indent="0" algn="l" rtl="0">
              <a:lnSpc>
                <a:spcPct val="100000"/>
              </a:lnSpc>
              <a:spcBef>
                <a:spcPts val="0"/>
              </a:spcBef>
              <a:spcAft>
                <a:spcPts val="0"/>
              </a:spcAft>
              <a:buSzPts val="2800"/>
              <a:buNone/>
            </a:pPr>
            <a:endParaRPr sz="2200" b="0">
              <a:solidFill>
                <a:srgbClr val="626562"/>
              </a:solidFill>
            </a:endParaRPr>
          </a:p>
          <a:p>
            <a:pPr marL="0" lvl="0" indent="0" algn="l" rtl="0">
              <a:lnSpc>
                <a:spcPct val="100000"/>
              </a:lnSpc>
              <a:spcBef>
                <a:spcPts val="0"/>
              </a:spcBef>
              <a:spcAft>
                <a:spcPts val="0"/>
              </a:spcAft>
              <a:buClr>
                <a:schemeClr val="dk2"/>
              </a:buClr>
              <a:buSzPts val="2800"/>
              <a:buNone/>
            </a:pPr>
            <a:endParaRPr sz="2800"/>
          </a:p>
        </p:txBody>
      </p:sp>
      <p:sp>
        <p:nvSpPr>
          <p:cNvPr id="207" name="Google Shape;207;p6"/>
          <p:cNvSpPr txBox="1">
            <a:spLocks noGrp="1"/>
          </p:cNvSpPr>
          <p:nvPr>
            <p:ph type="body" idx="3"/>
          </p:nvPr>
        </p:nvSpPr>
        <p:spPr>
          <a:xfrm>
            <a:off x="3424492" y="1166881"/>
            <a:ext cx="5002212" cy="901366"/>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2"/>
              </a:buClr>
              <a:buSzPts val="1100"/>
              <a:buFont typeface="Arial"/>
              <a:buNone/>
            </a:pPr>
            <a:r>
              <a:rPr lang="tr-TR" sz="1800" dirty="0">
                <a:solidFill>
                  <a:schemeClr val="accent2"/>
                </a:solidFill>
              </a:rPr>
              <a:t>ÇOY ve travma nedir ve bunların SDÖ ve davranışlar üzerindeki etkileri nelerdir?</a:t>
            </a:r>
          </a:p>
          <a:p>
            <a:pPr marL="0" lvl="0" indent="0" algn="l" rtl="0">
              <a:lnSpc>
                <a:spcPct val="100000"/>
              </a:lnSpc>
              <a:spcBef>
                <a:spcPts val="0"/>
              </a:spcBef>
              <a:spcAft>
                <a:spcPts val="0"/>
              </a:spcAft>
              <a:buClr>
                <a:schemeClr val="accent3"/>
              </a:buClr>
              <a:buSzPts val="2400"/>
              <a:buFont typeface="Arial"/>
              <a:buNone/>
            </a:pPr>
            <a:endParaRPr sz="1800" dirty="0">
              <a:solidFill>
                <a:schemeClr val="accent2"/>
              </a:solidFill>
            </a:endParaRPr>
          </a:p>
        </p:txBody>
      </p:sp>
      <p:sp>
        <p:nvSpPr>
          <p:cNvPr id="208" name="Google Shape;208;p6"/>
          <p:cNvSpPr txBox="1">
            <a:spLocks noGrp="1"/>
          </p:cNvSpPr>
          <p:nvPr>
            <p:ph type="body" idx="4"/>
          </p:nvPr>
        </p:nvSpPr>
        <p:spPr>
          <a:xfrm>
            <a:off x="3424398" y="2979703"/>
            <a:ext cx="5204852" cy="83968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2"/>
              </a:buClr>
              <a:buSzPts val="1100"/>
              <a:buFont typeface="Arial"/>
              <a:buNone/>
            </a:pPr>
            <a:r>
              <a:rPr lang="tr-TR" sz="1800" dirty="0">
                <a:solidFill>
                  <a:schemeClr val="accent2"/>
                </a:solidFill>
              </a:rPr>
              <a:t>Sınıfta sunulan olumlu deneyimler, olumsuz tecrübeler yaşamış öğrencileri nasıl destekleyebilir?</a:t>
            </a:r>
          </a:p>
          <a:p>
            <a:pPr marL="0" lvl="0" indent="0" algn="l" rtl="0">
              <a:lnSpc>
                <a:spcPct val="100000"/>
              </a:lnSpc>
              <a:spcBef>
                <a:spcPts val="0"/>
              </a:spcBef>
              <a:spcAft>
                <a:spcPts val="0"/>
              </a:spcAft>
              <a:buClr>
                <a:schemeClr val="accent3"/>
              </a:buClr>
              <a:buSzPts val="2400"/>
              <a:buFont typeface="Arial"/>
              <a:buNone/>
            </a:pPr>
            <a:endParaRPr sz="1800" dirty="0">
              <a:solidFill>
                <a:schemeClr val="accent2"/>
              </a:solidFill>
            </a:endParaRPr>
          </a:p>
        </p:txBody>
      </p:sp>
      <p:sp>
        <p:nvSpPr>
          <p:cNvPr id="209" name="Google Shape;209;p6"/>
          <p:cNvSpPr txBox="1">
            <a:spLocks noGrp="1"/>
          </p:cNvSpPr>
          <p:nvPr>
            <p:ph type="body" idx="5"/>
          </p:nvPr>
        </p:nvSpPr>
        <p:spPr>
          <a:xfrm>
            <a:off x="3424492" y="4822505"/>
            <a:ext cx="5002212" cy="83968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2"/>
              </a:buClr>
              <a:buSzPts val="1100"/>
              <a:buFont typeface="Arial"/>
              <a:buNone/>
            </a:pPr>
            <a:r>
              <a:rPr lang="tr-TR" sz="1800" dirty="0">
                <a:solidFill>
                  <a:schemeClr val="accent2"/>
                </a:solidFill>
              </a:rPr>
              <a:t>Öğrencilerimi desteklemek için sınıfıma hangi travma temelli uygulamaları entegre edebilirim? Bunu yaparken kendime nasıl iyi bakabilirim?</a:t>
            </a:r>
          </a:p>
          <a:p>
            <a:pPr marL="0" lvl="0" indent="0" algn="l" rtl="0">
              <a:lnSpc>
                <a:spcPct val="100000"/>
              </a:lnSpc>
              <a:spcBef>
                <a:spcPts val="0"/>
              </a:spcBef>
              <a:spcAft>
                <a:spcPts val="0"/>
              </a:spcAft>
              <a:buSzPts val="2400"/>
              <a:buNone/>
            </a:pPr>
            <a:endParaRPr lang="tr-TR" sz="1800" dirty="0">
              <a:solidFill>
                <a:schemeClr val="accent2"/>
              </a:solidFill>
            </a:endParaRPr>
          </a:p>
          <a:p>
            <a:pPr marL="0" lvl="0" indent="0" algn="l" rtl="0">
              <a:lnSpc>
                <a:spcPct val="100000"/>
              </a:lnSpc>
              <a:spcBef>
                <a:spcPts val="0"/>
              </a:spcBef>
              <a:spcAft>
                <a:spcPts val="0"/>
              </a:spcAft>
              <a:buClr>
                <a:schemeClr val="accent3"/>
              </a:buClr>
              <a:buSzPts val="2400"/>
              <a:buFont typeface="Arial"/>
              <a:buNone/>
            </a:pPr>
            <a:endParaRPr dirty="0">
              <a:solidFill>
                <a:schemeClr val="accent3"/>
              </a:solidFill>
            </a:endParaRPr>
          </a:p>
        </p:txBody>
      </p:sp>
      <p:sp>
        <p:nvSpPr>
          <p:cNvPr id="210" name="Google Shape;210;p6"/>
          <p:cNvSpPr txBox="1"/>
          <p:nvPr/>
        </p:nvSpPr>
        <p:spPr>
          <a:xfrm rot="-5400000">
            <a:off x="-540188" y="1455572"/>
            <a:ext cx="2681255" cy="101566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Arial"/>
                <a:ea typeface="Arial"/>
                <a:cs typeface="Arial"/>
                <a:sym typeface="Arial"/>
              </a:rPr>
              <a:t>HEDEFLER</a:t>
            </a: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72E9F8-DBB0-9948-9090-5ED4FB5E88EF}"/>
              </a:ext>
            </a:extLst>
          </p:cNvPr>
          <p:cNvSpPr>
            <a:spLocks noGrp="1"/>
          </p:cNvSpPr>
          <p:nvPr>
            <p:ph type="body" idx="1"/>
          </p:nvPr>
        </p:nvSpPr>
        <p:spPr>
          <a:xfrm>
            <a:off x="3402895" y="1171474"/>
            <a:ext cx="5542321" cy="1300596"/>
          </a:xfrm>
        </p:spPr>
        <p:txBody>
          <a:bodyPr/>
          <a:lstStyle/>
          <a:p>
            <a:pPr marL="0" lvl="0" indent="0">
              <a:spcBef>
                <a:spcPts val="0"/>
              </a:spcBef>
              <a:buNone/>
            </a:pPr>
            <a:r>
              <a:rPr lang="en-US" dirty="0">
                <a:solidFill>
                  <a:schemeClr val="dk2"/>
                </a:solidFill>
              </a:rPr>
              <a:t>GÜNDEM</a:t>
            </a:r>
            <a:endParaRPr lang="en-US" dirty="0"/>
          </a:p>
          <a:p>
            <a:pPr marL="0" lvl="0" indent="0">
              <a:spcBef>
                <a:spcPts val="0"/>
              </a:spcBef>
              <a:buNone/>
            </a:pPr>
            <a:endParaRPr lang="en-US" dirty="0"/>
          </a:p>
          <a:p>
            <a:pPr marL="455613" lvl="0" indent="-455613">
              <a:spcBef>
                <a:spcPts val="0"/>
              </a:spcBef>
              <a:buClr>
                <a:srgbClr val="17AAB3"/>
              </a:buClr>
              <a:buFont typeface="+mj-lt"/>
              <a:buAutoNum type="arabicPeriod"/>
            </a:pPr>
            <a:r>
              <a:rPr lang="tr-TR" dirty="0">
                <a:solidFill>
                  <a:schemeClr val="accent4"/>
                </a:solidFill>
              </a:rPr>
              <a:t>İyimser bir Hikaye</a:t>
            </a:r>
            <a:endParaRPr lang="tr-TR" dirty="0"/>
          </a:p>
          <a:p>
            <a:pPr marL="455613" lvl="0" indent="-455613">
              <a:spcBef>
                <a:spcPts val="0"/>
              </a:spcBef>
              <a:buFont typeface="+mj-lt"/>
              <a:buAutoNum type="arabicPeriod"/>
            </a:pPr>
            <a:endParaRPr lang="tr-TR" dirty="0">
              <a:solidFill>
                <a:srgbClr val="17AAB3"/>
              </a:solidFill>
            </a:endParaRPr>
          </a:p>
          <a:p>
            <a:pPr marL="455613" lvl="0" indent="-455613">
              <a:spcBef>
                <a:spcPts val="0"/>
              </a:spcBef>
              <a:buClr>
                <a:srgbClr val="17AAB3"/>
              </a:buClr>
              <a:buFont typeface="+mj-lt"/>
              <a:buAutoNum type="arabicPeriod"/>
            </a:pPr>
            <a:r>
              <a:rPr lang="tr-TR" dirty="0">
                <a:solidFill>
                  <a:srgbClr val="17AAB3"/>
                </a:solidFill>
              </a:rPr>
              <a:t>ÇOY ve Travmaları Anlama</a:t>
            </a:r>
          </a:p>
          <a:p>
            <a:pPr marL="455613" lvl="0" indent="-455613">
              <a:spcBef>
                <a:spcPts val="0"/>
              </a:spcBef>
              <a:buFont typeface="+mj-lt"/>
              <a:buAutoNum type="arabicPeriod"/>
            </a:pPr>
            <a:endParaRPr lang="tr-TR" dirty="0">
              <a:solidFill>
                <a:srgbClr val="17AAB3"/>
              </a:solidFill>
            </a:endParaRPr>
          </a:p>
          <a:p>
            <a:pPr marL="455613" lvl="0" indent="-455613">
              <a:buClr>
                <a:srgbClr val="17AAB3"/>
              </a:buClr>
              <a:buFont typeface="+mj-lt"/>
              <a:buAutoNum type="arabicPeriod"/>
            </a:pPr>
            <a:r>
              <a:rPr lang="tr-TR" dirty="0">
                <a:solidFill>
                  <a:srgbClr val="17AAB3"/>
                </a:solidFill>
              </a:rPr>
              <a:t>Travma Temelli </a:t>
            </a:r>
            <a:r>
              <a:rPr lang="tr-TR" dirty="0" err="1">
                <a:solidFill>
                  <a:srgbClr val="17AAB3"/>
                </a:solidFill>
              </a:rPr>
              <a:t>SDÖ'yü</a:t>
            </a:r>
            <a:r>
              <a:rPr lang="tr-TR" dirty="0">
                <a:solidFill>
                  <a:srgbClr val="17AAB3"/>
                </a:solidFill>
              </a:rPr>
              <a:t> Teşvik Etme</a:t>
            </a:r>
          </a:p>
          <a:p>
            <a:pPr marL="455613" lvl="0" indent="-455613">
              <a:buFont typeface="+mj-lt"/>
              <a:buAutoNum type="arabicPeriod"/>
            </a:pPr>
            <a:endParaRPr lang="tr-TR" dirty="0">
              <a:solidFill>
                <a:srgbClr val="17AAB3"/>
              </a:solidFill>
            </a:endParaRPr>
          </a:p>
          <a:p>
            <a:pPr marL="455613" lvl="0" indent="-455613">
              <a:lnSpc>
                <a:spcPct val="115000"/>
              </a:lnSpc>
              <a:spcBef>
                <a:spcPts val="0"/>
              </a:spcBef>
              <a:buClr>
                <a:srgbClr val="17AAB3"/>
              </a:buClr>
              <a:buFont typeface="+mj-lt"/>
              <a:buAutoNum type="arabicPeriod"/>
            </a:pPr>
            <a:r>
              <a:rPr lang="tr-TR" dirty="0">
                <a:solidFill>
                  <a:srgbClr val="17AAB3"/>
                </a:solidFill>
              </a:rPr>
              <a:t>Eğitimcinin Öz-bakımı</a:t>
            </a:r>
          </a:p>
          <a:p>
            <a:pPr marL="455613" lvl="0" indent="-455613">
              <a:lnSpc>
                <a:spcPct val="115000"/>
              </a:lnSpc>
              <a:spcBef>
                <a:spcPts val="0"/>
              </a:spcBef>
              <a:buFont typeface="+mj-lt"/>
              <a:buAutoNum type="arabicPeriod"/>
            </a:pPr>
            <a:endParaRPr lang="tr-TR" dirty="0">
              <a:solidFill>
                <a:srgbClr val="17AAB3"/>
              </a:solidFill>
            </a:endParaRPr>
          </a:p>
          <a:p>
            <a:pPr marL="455613" lvl="0" indent="-455613">
              <a:lnSpc>
                <a:spcPct val="115000"/>
              </a:lnSpc>
              <a:spcBef>
                <a:spcPts val="0"/>
              </a:spcBef>
              <a:buClr>
                <a:srgbClr val="17AAB3"/>
              </a:buClr>
              <a:buSzPts val="2200"/>
              <a:buFont typeface="+mj-lt"/>
              <a:buAutoNum type="arabicPeriod"/>
            </a:pPr>
            <a:r>
              <a:rPr lang="tr-TR" dirty="0">
                <a:solidFill>
                  <a:srgbClr val="17AAB3"/>
                </a:solidFill>
              </a:rPr>
              <a:t>Kapanış için Düşünceler</a:t>
            </a:r>
          </a:p>
          <a:p>
            <a:endParaRPr lang="tr-TR" dirty="0"/>
          </a:p>
        </p:txBody>
      </p:sp>
    </p:spTree>
    <p:extLst>
      <p:ext uri="{BB962C8B-B14F-4D97-AF65-F5344CB8AC3E}">
        <p14:creationId xmlns:p14="http://schemas.microsoft.com/office/powerpoint/2010/main" val="241242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EB1686-13C0-1E41-AE28-8A4BF5DA67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3" name="Picture 2">
            <a:extLst>
              <a:ext uri="{FF2B5EF4-FFF2-40B4-BE49-F238E27FC236}">
                <a16:creationId xmlns:a16="http://schemas.microsoft.com/office/drawing/2014/main" id="{D10C62DD-86E2-484F-9AB8-1835A3F785F9}"/>
              </a:ext>
            </a:extLst>
          </p:cNvPr>
          <p:cNvPicPr>
            <a:picLocks noChangeAspect="1"/>
          </p:cNvPicPr>
          <p:nvPr/>
        </p:nvPicPr>
        <p:blipFill>
          <a:blip r:embed="rId2"/>
          <a:stretch>
            <a:fillRect/>
          </a:stretch>
        </p:blipFill>
        <p:spPr>
          <a:xfrm>
            <a:off x="348343" y="800099"/>
            <a:ext cx="8138824" cy="4450443"/>
          </a:xfrm>
          <a:prstGeom prst="rect">
            <a:avLst/>
          </a:prstGeom>
        </p:spPr>
      </p:pic>
      <p:sp>
        <p:nvSpPr>
          <p:cNvPr id="4" name="TextBox 3">
            <a:extLst>
              <a:ext uri="{FF2B5EF4-FFF2-40B4-BE49-F238E27FC236}">
                <a16:creationId xmlns:a16="http://schemas.microsoft.com/office/drawing/2014/main" id="{33F8A3D3-800F-2B46-A947-6175E741B9AF}"/>
              </a:ext>
            </a:extLst>
          </p:cNvPr>
          <p:cNvSpPr txBox="1"/>
          <p:nvPr/>
        </p:nvSpPr>
        <p:spPr>
          <a:xfrm>
            <a:off x="4555671" y="6151912"/>
            <a:ext cx="3902529" cy="307777"/>
          </a:xfrm>
          <a:prstGeom prst="rect">
            <a:avLst/>
          </a:prstGeom>
          <a:noFill/>
        </p:spPr>
        <p:txBody>
          <a:bodyPr wrap="square" rtlCol="0">
            <a:spAutoFit/>
          </a:bodyPr>
          <a:lstStyle/>
          <a:p>
            <a:r>
              <a:rPr lang="tr-TR" dirty="0" err="1"/>
              <a:t>Holt</a:t>
            </a:r>
            <a:r>
              <a:rPr lang="tr-TR" dirty="0"/>
              <a:t> ve Jordan, Ohio Eyaleti Eğitim Birimi</a:t>
            </a:r>
          </a:p>
        </p:txBody>
      </p:sp>
    </p:spTree>
    <p:extLst>
      <p:ext uri="{BB962C8B-B14F-4D97-AF65-F5344CB8AC3E}">
        <p14:creationId xmlns:p14="http://schemas.microsoft.com/office/powerpoint/2010/main" val="1522988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8"/>
          <p:cNvSpPr txBox="1">
            <a:spLocks noGrp="1"/>
          </p:cNvSpPr>
          <p:nvPr>
            <p:ph type="title"/>
          </p:nvPr>
        </p:nvSpPr>
        <p:spPr>
          <a:xfrm>
            <a:off x="457200" y="436592"/>
            <a:ext cx="8229600" cy="114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2800"/>
              <a:buFont typeface="Arial"/>
              <a:buNone/>
            </a:pPr>
            <a:r>
              <a:rPr lang="en-US">
                <a:solidFill>
                  <a:srgbClr val="00619F"/>
                </a:solidFill>
              </a:rPr>
              <a:t>İyimser bir hikaye: Çocuklar için olumlu deneyimlerin gücü</a:t>
            </a:r>
            <a:endParaRPr sz="2800"/>
          </a:p>
        </p:txBody>
      </p:sp>
      <p:sp>
        <p:nvSpPr>
          <p:cNvPr id="223" name="Google Shape;223;p8"/>
          <p:cNvSpPr txBox="1">
            <a:spLocks noGrp="1"/>
          </p:cNvSpPr>
          <p:nvPr>
            <p:ph type="sldNum" idx="12"/>
          </p:nvPr>
        </p:nvSpPr>
        <p:spPr>
          <a:xfrm>
            <a:off x="7779026" y="6151912"/>
            <a:ext cx="90777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sp>
        <p:nvSpPr>
          <p:cNvPr id="224" name="Google Shape;224;p8"/>
          <p:cNvSpPr txBox="1">
            <a:spLocks noGrp="1"/>
          </p:cNvSpPr>
          <p:nvPr>
            <p:ph type="body" idx="1"/>
          </p:nvPr>
        </p:nvSpPr>
        <p:spPr>
          <a:xfrm>
            <a:off x="868680" y="5499104"/>
            <a:ext cx="7077222" cy="6301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3"/>
              </a:buClr>
              <a:buSzPts val="1400"/>
              <a:buNone/>
            </a:pPr>
            <a:r>
              <a:rPr lang="tr-TR" sz="1200" dirty="0">
                <a:solidFill>
                  <a:schemeClr val="accent2"/>
                </a:solidFill>
              </a:rPr>
              <a:t>Video Türkçe altyazı için çalışmalarımız devam ediyor.</a:t>
            </a:r>
          </a:p>
          <a:p>
            <a:pPr marL="0" lvl="0" indent="0">
              <a:spcBef>
                <a:spcPts val="0"/>
              </a:spcBef>
            </a:pPr>
            <a:r>
              <a:rPr lang="tr-TR" sz="1200" dirty="0" err="1">
                <a:solidFill>
                  <a:schemeClr val="accent2"/>
                </a:solidFill>
              </a:rPr>
              <a:t>https</a:t>
            </a:r>
            <a:r>
              <a:rPr lang="tr-TR" sz="1200" dirty="0">
                <a:solidFill>
                  <a:schemeClr val="accent2"/>
                </a:solidFill>
              </a:rPr>
              <a:t>://</a:t>
            </a:r>
            <a:r>
              <a:rPr lang="tr-TR" sz="1200" dirty="0" err="1">
                <a:solidFill>
                  <a:schemeClr val="accent2"/>
                </a:solidFill>
              </a:rPr>
              <a:t>www.youtube.com</a:t>
            </a:r>
            <a:r>
              <a:rPr lang="tr-TR" sz="1200" dirty="0">
                <a:solidFill>
                  <a:schemeClr val="accent2"/>
                </a:solidFill>
              </a:rPr>
              <a:t>/</a:t>
            </a:r>
            <a:r>
              <a:rPr lang="tr-TR" sz="1200" dirty="0" err="1">
                <a:solidFill>
                  <a:schemeClr val="accent2"/>
                </a:solidFill>
              </a:rPr>
              <a:t>watch?v</a:t>
            </a:r>
            <a:r>
              <a:rPr lang="tr-TR" sz="1200" dirty="0">
                <a:solidFill>
                  <a:schemeClr val="accent2"/>
                </a:solidFill>
              </a:rPr>
              <a:t>=xYBUY1kZpf8&amp;t=2s</a:t>
            </a:r>
            <a:endParaRPr sz="1200" dirty="0">
              <a:solidFill>
                <a:schemeClr val="accent2"/>
              </a:solidFill>
            </a:endParaRPr>
          </a:p>
        </p:txBody>
      </p:sp>
      <p:pic>
        <p:nvPicPr>
          <p:cNvPr id="225" name="Google Shape;225;p8" descr="Research@Work: Supporting Students Who Have Experienced Trauma">
            <a:hlinkClick r:id="rId3"/>
          </p:cNvPr>
          <p:cNvPicPr preferRelativeResize="0"/>
          <p:nvPr/>
        </p:nvPicPr>
        <p:blipFill rotWithShape="1">
          <a:blip r:embed="rId4">
            <a:alphaModFix/>
          </a:blip>
          <a:srcRect/>
          <a:stretch/>
        </p:blipFill>
        <p:spPr>
          <a:xfrm>
            <a:off x="973015" y="1511012"/>
            <a:ext cx="6972886" cy="39222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ansformED Theme">
  <a:themeElements>
    <a:clrScheme name="Custom 1">
      <a:dk1>
        <a:srgbClr val="858585"/>
      </a:dk1>
      <a:lt1>
        <a:srgbClr val="FFFFFF"/>
      </a:lt1>
      <a:dk2>
        <a:srgbClr val="00619F"/>
      </a:dk2>
      <a:lt2>
        <a:srgbClr val="A2BCDE"/>
      </a:lt2>
      <a:accent1>
        <a:srgbClr val="4F81BD"/>
      </a:accent1>
      <a:accent2>
        <a:srgbClr val="000000"/>
      </a:accent2>
      <a:accent3>
        <a:srgbClr val="313231"/>
      </a:accent3>
      <a:accent4>
        <a:srgbClr val="084B9F"/>
      </a:accent4>
      <a:accent5>
        <a:srgbClr val="F58220"/>
      </a:accent5>
      <a:accent6>
        <a:srgbClr val="8DC63F"/>
      </a:accent6>
      <a:hlink>
        <a:srgbClr val="0061B4"/>
      </a:hlink>
      <a:folHlink>
        <a:srgbClr val="6B98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828</TotalTime>
  <Words>4641</Words>
  <Application>Microsoft Macintosh PowerPoint</Application>
  <PresentationFormat>On-screen Show (4:3)</PresentationFormat>
  <Paragraphs>499</Paragraphs>
  <Slides>59</Slides>
  <Notes>35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 Narrow</vt:lpstr>
      <vt:lpstr>Arial Hebrew</vt:lpstr>
      <vt:lpstr>Calibri</vt:lpstr>
      <vt:lpstr>Arial</vt:lpstr>
      <vt:lpstr>Wingdings</vt:lpstr>
      <vt:lpstr>Noto Sans Symbols</vt:lpstr>
      <vt:lpstr>Courier New</vt:lpstr>
      <vt:lpstr>Apple Chancery</vt:lpstr>
      <vt:lpstr>TransformED Theme</vt:lpstr>
      <vt:lpstr>PowerPoint Presentation</vt:lpstr>
      <vt:lpstr>Sunuma başlamadan önce</vt:lpstr>
      <vt:lpstr>Öncelikle ÇOY ve travma hakkında şunları göz önünde bulundurun: </vt:lpstr>
      <vt:lpstr>PowerPoint Presentation</vt:lpstr>
      <vt:lpstr>PowerPoint Presentation</vt:lpstr>
      <vt:lpstr>BİLGİNİZİ ARTIRIN </vt:lpstr>
      <vt:lpstr>PowerPoint Presentation</vt:lpstr>
      <vt:lpstr>PowerPoint Presentation</vt:lpstr>
      <vt:lpstr>İyimser bir hikaye: Çocuklar için olumlu deneyimlerin gücü</vt:lpstr>
      <vt:lpstr>PowerPoint Presentation</vt:lpstr>
      <vt:lpstr>PowerPoint Presentation</vt:lpstr>
      <vt:lpstr>Önemli Terimlerin Genel Özeti</vt:lpstr>
      <vt:lpstr>Genel Özet: ÇOY, Travma ve Toksik Stres</vt:lpstr>
      <vt:lpstr>TANIMLAR</vt:lpstr>
      <vt:lpstr>TANIMLAR</vt:lpstr>
      <vt:lpstr>TANIMLAR</vt:lpstr>
      <vt:lpstr>Olumsuzlukların çeşitleri</vt:lpstr>
      <vt:lpstr>Olumsuzlukların çeşitleri</vt:lpstr>
      <vt:lpstr>Olumsuzlukların çeşitleri</vt:lpstr>
      <vt:lpstr>PowerPoint Presentation</vt:lpstr>
      <vt:lpstr>Önemli Noktalar</vt:lpstr>
      <vt:lpstr>PowerPoint Presentation</vt:lpstr>
      <vt:lpstr>Çıkarımlar</vt:lpstr>
      <vt:lpstr>PowerPoint Presentation</vt:lpstr>
      <vt:lpstr>Her an önemlidir. Bir çocukla kurulan her etkileşimin o çocukta yarattığı bir etki vardır. ÇOY’un oluşmasında sosyal ve kültürel etmenleri ve müdahale ve önleme yöntemlerini çalışmaya devam etsek de, beklenmedik durumlarla karşı karşıyayız. Bu nedenle, olumlu olanı proaktif bir şekilde teşvik etmeye odaklanmalıyız. Özellikle, "her kapıyı zorlamak" yaklaşımını benimsemeye ihtiyaç var. Böylece bir çocuk nereye giderse gitsin (okula, hastaneye...) çocuğu gören, ihtiyaçlarına karşılık veren ve tüm çocukların bakım ve rehberlik ihtiyaçlarını karşılayan sıcak bir yetişkinle karşılaşacaktır.</vt:lpstr>
      <vt:lpstr>CDC’nin Travma Temelli Yaklaşım için Gösterdiği 6 Yol Gösterici İlke</vt:lpstr>
      <vt:lpstr>CDC’nin Travma Temelli Yaklaşım için Gösterdiği 6 Yol Gösterici İlke</vt:lpstr>
      <vt:lpstr>CDC'nin Bilgilendirilmiş Travma Yaklaşımına  6 Yol Gösterici İlkesi </vt:lpstr>
      <vt:lpstr>PowerPoint Presentation</vt:lpstr>
      <vt:lpstr>Travma temelli SDÖ uygulamalar ile öğrencilerin yılmazlık becerisini desteklemek</vt:lpstr>
      <vt:lpstr>SDÖ, çocukların yaşadıkları birçok durumda hayatta kalmalarına ve zorluklarla başa çıkmalarına yardımcı olur... Tüm çocuklar travma yaşamasa da, hepsi hayatlarının bir noktasında zorluklarla karşılaşacaklardır, bu nedenle herkes zorlukları yönetmek için öğrenme becerilerinden yararlanabilir.  Çocukların kendilerini güvende ve desteklenmiş hissetme ihtiyaçlarını destekleyen travmaya duyarlı bir ortam (yetişkinlerin güçlü sosyal-duygusal yeterlilikleri ve öğrenciler için SDÖ destekleri ile birlikte) çocukların sağlıklı öğrenci davranışları geliştirmelerine, zorluklar ve talihsizlikler karşısında başarılı olma fırsatlarına sahip olmalarına yardımcı olur. </vt:lpstr>
      <vt:lpstr> </vt:lpstr>
      <vt:lpstr>PowerPoint Presentation</vt:lpstr>
      <vt:lpstr>PowerPoint Presentation</vt:lpstr>
      <vt:lpstr>PowerPoint Presentation</vt:lpstr>
      <vt:lpstr>PowerPoint Presentation</vt:lpstr>
      <vt:lpstr>PowerPoint Presentation</vt:lpstr>
      <vt:lpstr>Sınıfta odaklan</vt:lpstr>
      <vt:lpstr>PowerPoint Presentation</vt:lpstr>
      <vt:lpstr>PowerPoint Presentation</vt:lpstr>
      <vt:lpstr>PowerPoint Presentation</vt:lpstr>
      <vt:lpstr>PowerPoint Presentation</vt:lpstr>
      <vt:lpstr>PowerPoint Presentation</vt:lpstr>
      <vt:lpstr>PowerPoint Presentation</vt:lpstr>
      <vt:lpstr>Sosyal Farkındalık</vt:lpstr>
      <vt:lpstr>Çocuklar ve gençler travmatik olaylardan iyileşebilirler ve iyileşirler. Okullarında ilgili bir yetişkin olarak şunları yapabilirsiniz:</vt:lpstr>
      <vt:lpstr>PowerPoint Presentation</vt:lpstr>
      <vt:lpstr>PowerPoint Presentation</vt:lpstr>
      <vt:lpstr>İkincil travmatik stresi yönetme</vt:lpstr>
      <vt:lpstr>Öğrencilerinizi desteklerken kendinize bakma</vt:lpstr>
      <vt:lpstr>PowerPoint Presentation</vt:lpstr>
      <vt:lpstr>YANSITMA</vt:lpstr>
      <vt:lpstr>PowerPoint Presentation</vt:lpstr>
      <vt:lpstr>Travma yaşayan çocukları destekleme düşüncesi zor olsa da şunları unutmayın:</vt:lpstr>
      <vt:lpstr>PowerPoint Presentation</vt:lpstr>
      <vt:lpstr>Kaynakça</vt:lpstr>
      <vt:lpstr>Soru  Yorum  Paylaşımlar ve Öneriler</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68</cp:revision>
  <dcterms:modified xsi:type="dcterms:W3CDTF">2023-02-19T09:30:40Z</dcterms:modified>
</cp:coreProperties>
</file>