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14"/>
  </p:notesMasterIdLst>
  <p:handoutMasterIdLst>
    <p:handoutMasterId r:id="rId15"/>
  </p:handoutMasterIdLst>
  <p:sldIdLst>
    <p:sldId id="263" r:id="rId5"/>
    <p:sldId id="260" r:id="rId6"/>
    <p:sldId id="265" r:id="rId7"/>
    <p:sldId id="268" r:id="rId8"/>
    <p:sldId id="270" r:id="rId9"/>
    <p:sldId id="271" r:id="rId10"/>
    <p:sldId id="272" r:id="rId11"/>
    <p:sldId id="273" r:id="rId12"/>
    <p:sldId id="267" r:id="rId13"/>
  </p:sldIdLst>
  <p:sldSz cx="12192000" cy="6858000"/>
  <p:notesSz cx="6858000" cy="8891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1" autoAdjust="0"/>
    <p:restoredTop sz="96357" autoAdjust="0"/>
  </p:normalViewPr>
  <p:slideViewPr>
    <p:cSldViewPr snapToGrid="0">
      <p:cViewPr varScale="1">
        <p:scale>
          <a:sx n="128" d="100"/>
          <a:sy n="128" d="100"/>
        </p:scale>
        <p:origin x="40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46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46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9/3/24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445466"/>
            <a:ext cx="2971800" cy="446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445466"/>
            <a:ext cx="2971800" cy="446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46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46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9/3/24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1111250"/>
            <a:ext cx="5334000" cy="3000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279077"/>
            <a:ext cx="5486400" cy="3501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445466"/>
            <a:ext cx="2971800" cy="446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445466"/>
            <a:ext cx="2971800" cy="4461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2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05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572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9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18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57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0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1321D58-4E2C-409F-B23B-6FE6B7BFE137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E4A3-EE39-4744-9998-F86202AFDADD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867DE-A403-4890-8C76-1B83A26CFDAF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AEC55-5652-48E4-B770-F6C3CB650738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9500-51F4-4D95-B4FC-EE802A0E8C1C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1F01-E3C5-4808-A4E1-E63855F68011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B0FE-5226-4C01-B8D5-AEE20499FF09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7235-CE4F-4EE7-83A9-282CE666AB33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39F78-57C7-45A8-872F-328D96AAB50E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5C77-E06A-4291-9E3D-587561329F1B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F970A-023E-49CC-B487-271EA260AC06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BD0-9C07-4ED8-9C2F-97EF849207FB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8AEB-7986-4144-872E-678311EE33DE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EA5E-1B61-42FA-BAAD-4BCA5D915DDF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6BE5-2DBF-4822-8BCD-D6CAE5B96A92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2C0B-95EE-49F6-9902-E9F8612C4099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99F04-B52F-417A-92CD-35FB90F06A31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D790A0-3457-4B4B-9DC0-70116A114C3B}" type="datetime1">
              <a:rPr lang="en-US" noProof="0" smtClean="0"/>
              <a:t>9/3/24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47A6CD-7D9A-4164-BD74-4D660516B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225" y="762485"/>
            <a:ext cx="2200275" cy="20859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762EDB-A228-48C4-A0E2-BB972CCAFBEF}"/>
              </a:ext>
            </a:extLst>
          </p:cNvPr>
          <p:cNvSpPr txBox="1"/>
          <p:nvPr/>
        </p:nvSpPr>
        <p:spPr>
          <a:xfrm>
            <a:off x="2271574" y="3233193"/>
            <a:ext cx="7443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DIN Medium" panose="02020500000000000000" pitchFamily="18" charset="0"/>
              </a:rPr>
              <a:t>LIONS CLUB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DIN Medium" panose="02020500000000000000" pitchFamily="18" charset="0"/>
              </a:rPr>
              <a:t>MARKETING &amp; COMMUNICATIONS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DIN Medium" panose="02020500000000000000" pitchFamily="18" charset="0"/>
              </a:rPr>
              <a:t>CLUB MARKETING STRUCTURE | FUNDRAISING STRATEGY &amp; PRESENTATION</a:t>
            </a: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DIN Medium" panose="02020500000000000000" pitchFamily="18" charset="0"/>
              </a:rPr>
              <a:t>          DISTRICT MEETING JANUARY 20</a:t>
            </a:r>
            <a:r>
              <a:rPr lang="en-US" b="1" baseline="30000" dirty="0">
                <a:solidFill>
                  <a:schemeClr val="bg1"/>
                </a:solidFill>
                <a:latin typeface="DIN Medium" panose="02020500000000000000" pitchFamily="18" charset="0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DIN Medium" panose="02020500000000000000" pitchFamily="18" charset="0"/>
              </a:rPr>
              <a:t>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45F5A-6D8B-4F90-B8C1-D048BFEA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1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D34986-0AD1-CB41-9CCF-A21D5A14140A}"/>
              </a:ext>
            </a:extLst>
          </p:cNvPr>
          <p:cNvSpPr/>
          <p:nvPr/>
        </p:nvSpPr>
        <p:spPr>
          <a:xfrm>
            <a:off x="5016000" y="4467817"/>
            <a:ext cx="2159999" cy="915741"/>
          </a:xfrm>
          <a:prstGeom prst="rect">
            <a:avLst/>
          </a:prstGeom>
          <a:solidFill>
            <a:srgbClr val="354BAB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RECOGNITION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AWARENESS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CREDIBILITY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INFLUENCE</a:t>
            </a:r>
          </a:p>
        </p:txBody>
      </p:sp>
    </p:spTree>
    <p:extLst>
      <p:ext uri="{BB962C8B-B14F-4D97-AF65-F5344CB8AC3E}">
        <p14:creationId xmlns:p14="http://schemas.microsoft.com/office/powerpoint/2010/main" val="365406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132" descr="Background Shadow">
            <a:extLst>
              <a:ext uri="{FF2B5EF4-FFF2-40B4-BE49-F238E27FC236}">
                <a16:creationId xmlns:a16="http://schemas.microsoft.com/office/drawing/2014/main" id="{4DE6FB9F-89C3-4149-9C4B-8BA9F5CDA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942547"/>
            <a:ext cx="12192000" cy="915453"/>
          </a:xfrm>
          <a:prstGeom prst="rect">
            <a:avLst/>
          </a:prstGeom>
        </p:spPr>
      </p:pic>
      <p:pic>
        <p:nvPicPr>
          <p:cNvPr id="118" name="Picture 117" descr="Close to ground shadow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0499" y="5251063"/>
            <a:ext cx="3314700" cy="952499"/>
          </a:xfrm>
          <a:prstGeom prst="rect">
            <a:avLst/>
          </a:prstGeom>
        </p:spPr>
      </p:pic>
      <p:pic>
        <p:nvPicPr>
          <p:cNvPr id="16" name="Picture 15" descr="Close to ground shadow">
            <a:extLst>
              <a:ext uri="{FF2B5EF4-FFF2-40B4-BE49-F238E27FC236}">
                <a16:creationId xmlns:a16="http://schemas.microsoft.com/office/drawing/2014/main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511" y="5251063"/>
            <a:ext cx="3314700" cy="952499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02547EC1-F8D9-472C-AE9B-A7270627D276}"/>
              </a:ext>
            </a:extLst>
          </p:cNvPr>
          <p:cNvSpPr/>
          <p:nvPr/>
        </p:nvSpPr>
        <p:spPr>
          <a:xfrm>
            <a:off x="1120495" y="4753590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CONTENT DEVELOPER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CURATOR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26C4F-20DA-4450-AAC4-623D937CA088}"/>
              </a:ext>
            </a:extLst>
          </p:cNvPr>
          <p:cNvSpPr/>
          <p:nvPr/>
        </p:nvSpPr>
        <p:spPr>
          <a:xfrm>
            <a:off x="2852874" y="4679772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LIONS LIASON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F99BE8E-1AC9-4D08-9546-F0B4EBD0FC52}"/>
              </a:ext>
            </a:extLst>
          </p:cNvPr>
          <p:cNvSpPr/>
          <p:nvPr/>
        </p:nvSpPr>
        <p:spPr>
          <a:xfrm>
            <a:off x="7996029" y="4679772"/>
            <a:ext cx="1368000" cy="4791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GRAPHIC DESIGNER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44568B4-5335-4A28-A690-400EC1AC1D33}"/>
              </a:ext>
            </a:extLst>
          </p:cNvPr>
          <p:cNvSpPr/>
          <p:nvPr/>
        </p:nvSpPr>
        <p:spPr>
          <a:xfrm>
            <a:off x="1136805" y="5357898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DIGITAL PR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A245BDF-EEB9-4F6D-9204-400C24431F8A}"/>
              </a:ext>
            </a:extLst>
          </p:cNvPr>
          <p:cNvSpPr/>
          <p:nvPr/>
        </p:nvSpPr>
        <p:spPr>
          <a:xfrm>
            <a:off x="7996029" y="5279126"/>
            <a:ext cx="1368000" cy="4791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DIGITAL / EMAIL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WEB DEV. </a:t>
            </a:r>
          </a:p>
        </p:txBody>
      </p:sp>
      <p:sp>
        <p:nvSpPr>
          <p:cNvPr id="4" name="Title 3" descr="decorative element"/>
          <p:cNvSpPr>
            <a:spLocks noGrp="1"/>
          </p:cNvSpPr>
          <p:nvPr>
            <p:ph type="title"/>
          </p:nvPr>
        </p:nvSpPr>
        <p:spPr>
          <a:xfrm>
            <a:off x="354072" y="187740"/>
            <a:ext cx="10131425" cy="697021"/>
          </a:xfrm>
        </p:spPr>
        <p:txBody>
          <a:bodyPr>
            <a:no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LIONS CLUB </a:t>
            </a:r>
            <a:b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</a:br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MARKETING &amp; PR ARCHITECTURE</a:t>
            </a:r>
            <a:b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</a:br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MARKETING FUNCTIONS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29A321-0399-4DB3-824C-DA4E14750813}"/>
              </a:ext>
            </a:extLst>
          </p:cNvPr>
          <p:cNvSpPr/>
          <p:nvPr/>
        </p:nvSpPr>
        <p:spPr>
          <a:xfrm>
            <a:off x="1156665" y="3150378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prstClr val="black"/>
                </a:solidFill>
                <a:latin typeface="DIN Medium" panose="02020500000000000000" pitchFamily="18" charset="0"/>
              </a:rPr>
              <a:t>CLUB WEBSITE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prstClr val="black"/>
                </a:solidFill>
                <a:latin typeface="DIN Medium" panose="02020500000000000000" pitchFamily="18" charset="0"/>
              </a:rPr>
              <a:t>SOCIAL MEDIA PLATFORMS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28EB85-15F8-42A3-98E3-2D8D1CD414EE}"/>
              </a:ext>
            </a:extLst>
          </p:cNvPr>
          <p:cNvSpPr/>
          <p:nvPr/>
        </p:nvSpPr>
        <p:spPr>
          <a:xfrm>
            <a:off x="1119525" y="4080418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CLUB COORDINATOR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964EBE-33D8-40BB-B16A-3066802FB416}"/>
              </a:ext>
            </a:extLst>
          </p:cNvPr>
          <p:cNvSpPr/>
          <p:nvPr/>
        </p:nvSpPr>
        <p:spPr>
          <a:xfrm>
            <a:off x="2809769" y="3129435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prstClr val="black"/>
                </a:solidFill>
                <a:latin typeface="DIN Medium" panose="02020500000000000000" pitchFamily="18" charset="0"/>
              </a:rPr>
              <a:t>EVENTS &amp; MEETINGS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350EF6-B24B-41AA-B3DC-F43A3BC6578A}"/>
              </a:ext>
            </a:extLst>
          </p:cNvPr>
          <p:cNvSpPr/>
          <p:nvPr/>
        </p:nvSpPr>
        <p:spPr>
          <a:xfrm>
            <a:off x="2852874" y="4080418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MEDIA &amp; PR LEAD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9D3686-F316-4353-8E34-486E47731DEA}"/>
              </a:ext>
            </a:extLst>
          </p:cNvPr>
          <p:cNvSpPr/>
          <p:nvPr/>
        </p:nvSpPr>
        <p:spPr>
          <a:xfrm>
            <a:off x="4544127" y="3119044"/>
            <a:ext cx="1368000" cy="509451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MISSIONS/PROJECTS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0A1091-7963-4FCA-B6AC-CF2BAC353AB4}"/>
              </a:ext>
            </a:extLst>
          </p:cNvPr>
          <p:cNvSpPr/>
          <p:nvPr/>
        </p:nvSpPr>
        <p:spPr>
          <a:xfrm>
            <a:off x="4544127" y="4080418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COMMUNITY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680BFC0-C377-43B7-B23F-4331CD268525}"/>
              </a:ext>
            </a:extLst>
          </p:cNvPr>
          <p:cNvSpPr/>
          <p:nvPr/>
        </p:nvSpPr>
        <p:spPr>
          <a:xfrm>
            <a:off x="6277476" y="3119044"/>
            <a:ext cx="1368000" cy="509451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MARKETING /PR PLANNING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272C496-4A46-4123-A5F8-40592F71F89A}"/>
              </a:ext>
            </a:extLst>
          </p:cNvPr>
          <p:cNvSpPr/>
          <p:nvPr/>
        </p:nvSpPr>
        <p:spPr>
          <a:xfrm>
            <a:off x="6277476" y="4080418"/>
            <a:ext cx="1368000" cy="4791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CLUB MARKETING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SPECIALIST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DBD7287-E572-4289-A072-B39B574151C1}"/>
              </a:ext>
            </a:extLst>
          </p:cNvPr>
          <p:cNvSpPr/>
          <p:nvPr/>
        </p:nvSpPr>
        <p:spPr>
          <a:xfrm>
            <a:off x="8010825" y="3119044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PRODUCTION PHOTOGRAPHY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F9EF12D-D119-41E7-90F8-A9AB35D26DCB}"/>
              </a:ext>
            </a:extLst>
          </p:cNvPr>
          <p:cNvSpPr/>
          <p:nvPr/>
        </p:nvSpPr>
        <p:spPr>
          <a:xfrm>
            <a:off x="7996029" y="4080418"/>
            <a:ext cx="1368000" cy="4791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CLUB PHOTOGRAPHER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D59A8A5-B7C2-4281-BC49-3B1FBAB6F7EA}"/>
              </a:ext>
            </a:extLst>
          </p:cNvPr>
          <p:cNvSpPr/>
          <p:nvPr/>
        </p:nvSpPr>
        <p:spPr>
          <a:xfrm>
            <a:off x="9744174" y="3119044"/>
            <a:ext cx="1368000" cy="50945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900" kern="1200" dirty="0">
                <a:solidFill>
                  <a:schemeClr val="tx1"/>
                </a:solidFill>
                <a:latin typeface="DIN Medium" panose="02020500000000000000" pitchFamily="18" charset="0"/>
              </a:rPr>
              <a:t>MEDIA /JOURNALISTS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D3BF366-C6D6-4588-8DC7-E9D4BF741B5D}"/>
              </a:ext>
            </a:extLst>
          </p:cNvPr>
          <p:cNvSpPr/>
          <p:nvPr/>
        </p:nvSpPr>
        <p:spPr>
          <a:xfrm>
            <a:off x="3530861" y="2009983"/>
            <a:ext cx="1657350" cy="509451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MARKETING | COMMUNICATION SPECIALIST </a:t>
            </a:r>
          </a:p>
        </p:txBody>
      </p:sp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 descr="decorative element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decorative element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decorative element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 descr="decorative element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77376" y="1069023"/>
            <a:ext cx="2160000" cy="509451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PRESIDENT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Connector: Elbow 6" descr="decorative element">
            <a:extLst>
              <a:ext uri="{FF2B5EF4-FFF2-40B4-BE49-F238E27FC236}">
                <a16:creationId xmlns:a16="http://schemas.microsoft.com/office/drawing/2014/main" id="{1C54223A-2F2C-4434-A30B-92D8CEE93CF0}"/>
              </a:ext>
            </a:extLst>
          </p:cNvPr>
          <p:cNvCxnSpPr>
            <a:cxnSpLocks/>
            <a:stCxn id="95" idx="4"/>
            <a:endCxn id="5" idx="0"/>
          </p:cNvCxnSpPr>
          <p:nvPr/>
        </p:nvCxnSpPr>
        <p:spPr>
          <a:xfrm rot="5400000">
            <a:off x="3258236" y="141224"/>
            <a:ext cx="1343129" cy="4332403"/>
          </a:xfrm>
          <a:prstGeom prst="bentConnector3">
            <a:avLst>
              <a:gd name="adj1" fmla="val 88295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 descr="decorative element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  <a:stCxn id="95" idx="4"/>
            <a:endCxn id="94" idx="0"/>
          </p:cNvCxnSpPr>
          <p:nvPr/>
        </p:nvCxnSpPr>
        <p:spPr>
          <a:xfrm rot="16200000" flipH="1">
            <a:off x="7590581" y="141280"/>
            <a:ext cx="1343129" cy="4332289"/>
          </a:xfrm>
          <a:prstGeom prst="bentConnector3">
            <a:avLst>
              <a:gd name="adj1" fmla="val 88295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 descr="decorative element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530861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 descr="decorative element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240917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 descr="decorative element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6950973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 descr="decorative element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8661029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 descr="decorative element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36A1AD3-3702-470C-A7B9-3AFFE772116B}"/>
              </a:ext>
            </a:extLst>
          </p:cNvPr>
          <p:cNvSpPr/>
          <p:nvPr/>
        </p:nvSpPr>
        <p:spPr>
          <a:xfrm>
            <a:off x="8139653" y="1245329"/>
            <a:ext cx="1368000" cy="509451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SECRETARY 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5BEF64AF-1997-4C9E-9AB6-8E41EA3B1E4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099117" y="600106"/>
            <a:ext cx="80399" cy="1882277"/>
          </a:xfrm>
          <a:prstGeom prst="bentConnector4">
            <a:avLst>
              <a:gd name="adj1" fmla="val -284332"/>
              <a:gd name="adj2" fmla="val 7868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814492F-7B66-4B33-AEB8-1ED28D1784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145" y="132432"/>
            <a:ext cx="1531453" cy="145189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2D08E3-62D9-44B8-8F90-A82613BB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8FFC0D4-7D7B-3447-B36E-4CC70699C640}"/>
              </a:ext>
            </a:extLst>
          </p:cNvPr>
          <p:cNvSpPr/>
          <p:nvPr/>
        </p:nvSpPr>
        <p:spPr>
          <a:xfrm>
            <a:off x="4544127" y="4762747"/>
            <a:ext cx="1368000" cy="4791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BIZ FUNDRASING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B4F64BB-2340-104E-B9E8-D26D3FB91AA1}"/>
              </a:ext>
            </a:extLst>
          </p:cNvPr>
          <p:cNvSpPr/>
          <p:nvPr/>
        </p:nvSpPr>
        <p:spPr>
          <a:xfrm>
            <a:off x="9744174" y="4010290"/>
            <a:ext cx="1368000" cy="4791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CLUB MARKETING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SPECIALIST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0912B42-0BED-551F-1CC7-623E4E748954}"/>
              </a:ext>
            </a:extLst>
          </p:cNvPr>
          <p:cNvSpPr/>
          <p:nvPr/>
        </p:nvSpPr>
        <p:spPr>
          <a:xfrm>
            <a:off x="9744174" y="4762747"/>
            <a:ext cx="1368000" cy="4791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CLUB MARKETING/PR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bg1"/>
                </a:solidFill>
                <a:latin typeface="DIN Medium" panose="02020500000000000000" pitchFamily="18" charset="0"/>
              </a:rPr>
              <a:t>SPECIALIST</a:t>
            </a:r>
          </a:p>
        </p:txBody>
      </p: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59" grpId="0" animBg="1"/>
      <p:bldP spid="64" grpId="0" animBg="1"/>
      <p:bldP spid="70" grpId="0" animBg="1"/>
      <p:bldP spid="20" grpId="0" animBg="1"/>
      <p:bldP spid="26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44" grpId="0" animBg="1"/>
      <p:bldP spid="48" grpId="0" animBg="1"/>
      <p:bldP spid="18" grpId="0" animBg="1"/>
      <p:bldP spid="102" grpId="0" animBg="1"/>
      <p:bldP spid="106" grpId="0" animBg="1"/>
      <p:bldP spid="107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117" descr="Close to ground shadow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499" y="5251063"/>
            <a:ext cx="3314700" cy="952499"/>
          </a:xfrm>
          <a:prstGeom prst="rect">
            <a:avLst/>
          </a:prstGeom>
        </p:spPr>
      </p:pic>
      <p:pic>
        <p:nvPicPr>
          <p:cNvPr id="16" name="Picture 15" descr="Close to ground shadow">
            <a:extLst>
              <a:ext uri="{FF2B5EF4-FFF2-40B4-BE49-F238E27FC236}">
                <a16:creationId xmlns:a16="http://schemas.microsoft.com/office/drawing/2014/main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511" y="5251063"/>
            <a:ext cx="3314700" cy="952499"/>
          </a:xfrm>
          <a:prstGeom prst="rect">
            <a:avLst/>
          </a:prstGeom>
        </p:spPr>
      </p:pic>
      <p:sp>
        <p:nvSpPr>
          <p:cNvPr id="4" name="Title 3" descr="decorative element"/>
          <p:cNvSpPr>
            <a:spLocks noGrp="1"/>
          </p:cNvSpPr>
          <p:nvPr>
            <p:ph type="title"/>
          </p:nvPr>
        </p:nvSpPr>
        <p:spPr>
          <a:xfrm>
            <a:off x="354072" y="187741"/>
            <a:ext cx="10131425" cy="480424"/>
          </a:xfrm>
        </p:spPr>
        <p:txBody>
          <a:bodyPr>
            <a:no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LIONS CLUB</a:t>
            </a:r>
            <a:b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</a:br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MARKETING &amp; PR ARCHITECTURE</a:t>
            </a:r>
          </a:p>
        </p:txBody>
      </p:sp>
      <p:sp>
        <p:nvSpPr>
          <p:cNvPr id="79" name="Rectangle 78" descr="decorative element">
            <a:extLst>
              <a:ext uri="{FF2B5EF4-FFF2-40B4-BE49-F238E27FC236}">
                <a16:creationId xmlns:a16="http://schemas.microsoft.com/office/drawing/2014/main" id="{BA1E13D3-E68D-46A4-A4EA-68F8BB9B8BDA}"/>
              </a:ext>
            </a:extLst>
          </p:cNvPr>
          <p:cNvSpPr/>
          <p:nvPr/>
        </p:nvSpPr>
        <p:spPr>
          <a:xfrm>
            <a:off x="704347" y="6385234"/>
            <a:ext cx="542435" cy="150647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endParaRPr lang="en-US" sz="700" dirty="0">
              <a:solidFill>
                <a:schemeClr val="tx1"/>
              </a:solidFill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56665" y="3150378"/>
            <a:ext cx="1382832" cy="513073"/>
            <a:chOff x="1114569" y="3121455"/>
            <a:chExt cx="1382832" cy="51307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114569" y="3121455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  <a:latin typeface="DIN Medium" panose="02020500000000000000" pitchFamily="18" charset="0"/>
                </a:rPr>
                <a:t>BRANDING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  <a:latin typeface="DIN Medium" panose="02020500000000000000" pitchFamily="18" charset="0"/>
                </a:rPr>
                <a:t>SOCIAL MEDIA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129401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B70B1D5-F5F8-429D-818A-E1CFA491E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09769" y="3129435"/>
            <a:ext cx="1429701" cy="544407"/>
            <a:chOff x="2767673" y="3090121"/>
            <a:chExt cx="1429701" cy="54440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6964EBE-33D8-40BB-B16A-3066802FB416}"/>
                </a:ext>
              </a:extLst>
            </p:cNvPr>
            <p:cNvSpPr/>
            <p:nvPr/>
          </p:nvSpPr>
          <p:spPr>
            <a:xfrm>
              <a:off x="2767673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  <a:latin typeface="DIN Medium" panose="02020500000000000000" pitchFamily="18" charset="0"/>
                </a:rPr>
                <a:t>PUBLIC RELATIONS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D0C17FD-0081-40EF-A9FD-74C7001B8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44127" y="3119044"/>
            <a:ext cx="1388313" cy="544407"/>
            <a:chOff x="4544127" y="3090121"/>
            <a:chExt cx="1388313" cy="54440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MEDIA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JOURNALISTS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6A6D505-4CAD-4827-A8B4-1F7AC0D80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77476" y="3119044"/>
            <a:ext cx="1389615" cy="544407"/>
            <a:chOff x="6277476" y="3090121"/>
            <a:chExt cx="1389615" cy="544407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80BFC0-C377-43B7-B23F-4331CD268525}"/>
                </a:ext>
              </a:extLst>
            </p:cNvPr>
            <p:cNvSpPr/>
            <p:nvPr/>
          </p:nvSpPr>
          <p:spPr>
            <a:xfrm>
              <a:off x="6277476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FUNDRAISING PLANNING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9AD1D87-4B90-4FEC-8865-92DD51544D7D}"/>
                </a:ext>
              </a:extLst>
            </p:cNvPr>
            <p:cNvSpPr/>
            <p:nvPr/>
          </p:nvSpPr>
          <p:spPr>
            <a:xfrm>
              <a:off x="6299091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E4B64F0C-D8B5-4B34-A22A-D85D0F7D2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10825" y="3119044"/>
            <a:ext cx="1386544" cy="544407"/>
            <a:chOff x="8010825" y="3090121"/>
            <a:chExt cx="1386544" cy="54440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DBD7287-E572-4289-A072-B39B574151C1}"/>
                </a:ext>
              </a:extLst>
            </p:cNvPr>
            <p:cNvSpPr/>
            <p:nvPr/>
          </p:nvSpPr>
          <p:spPr>
            <a:xfrm>
              <a:off x="8010825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>
              <a:solidFill>
                <a:schemeClr val="bg1">
                  <a:lumMod val="85000"/>
                </a:schemeClr>
              </a:solidFill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MAKTG. COLLATERAL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VIDEO PRODUCTION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90170B1-F933-4621-B15D-52CA42553300}"/>
                </a:ext>
              </a:extLst>
            </p:cNvPr>
            <p:cNvSpPr/>
            <p:nvPr/>
          </p:nvSpPr>
          <p:spPr>
            <a:xfrm>
              <a:off x="8029369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 descr="decorative element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decorative element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 descr="decorative element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decorative element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 descr="decorative element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168611" y="957611"/>
            <a:ext cx="2160000" cy="509451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MARKETING &amp; PR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SPECIALIST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 descr="decorative element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240917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 descr="decorative element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814492F-7B66-4B33-AEB8-1ED28D178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45" y="132432"/>
            <a:ext cx="1531453" cy="145189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2D08E3-62D9-44B8-8F90-A82613BB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3092859-154E-4EBC-94F4-9BD08AB9FCE4}"/>
              </a:ext>
            </a:extLst>
          </p:cNvPr>
          <p:cNvSpPr/>
          <p:nvPr/>
        </p:nvSpPr>
        <p:spPr>
          <a:xfrm>
            <a:off x="4141443" y="4698590"/>
            <a:ext cx="2159999" cy="915741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RECOGNITION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AWARENESS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CREDIBILITY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INFLUENCE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3A8259-D419-4F6D-B08D-099BFBAAD3A2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5228127" y="1564433"/>
            <a:ext cx="5095" cy="15546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347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117" descr="Close to ground shadow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499" y="5251063"/>
            <a:ext cx="3314700" cy="952499"/>
          </a:xfrm>
          <a:prstGeom prst="rect">
            <a:avLst/>
          </a:prstGeom>
        </p:spPr>
      </p:pic>
      <p:pic>
        <p:nvPicPr>
          <p:cNvPr id="16" name="Picture 15" descr="Close to ground shadow">
            <a:extLst>
              <a:ext uri="{FF2B5EF4-FFF2-40B4-BE49-F238E27FC236}">
                <a16:creationId xmlns:a16="http://schemas.microsoft.com/office/drawing/2014/main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511" y="5251063"/>
            <a:ext cx="3314700" cy="952499"/>
          </a:xfrm>
          <a:prstGeom prst="rect">
            <a:avLst/>
          </a:prstGeom>
        </p:spPr>
      </p:pic>
      <p:sp>
        <p:nvSpPr>
          <p:cNvPr id="4" name="Title 3" descr="decorative element"/>
          <p:cNvSpPr>
            <a:spLocks noGrp="1"/>
          </p:cNvSpPr>
          <p:nvPr>
            <p:ph type="title"/>
          </p:nvPr>
        </p:nvSpPr>
        <p:spPr>
          <a:xfrm>
            <a:off x="354072" y="187741"/>
            <a:ext cx="10131425" cy="480424"/>
          </a:xfrm>
        </p:spPr>
        <p:txBody>
          <a:bodyPr>
            <a:no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LIONS CLUB</a:t>
            </a:r>
            <a:b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</a:br>
            <a:r>
              <a:rPr lang="en-US" sz="1600" dirty="0">
                <a:solidFill>
                  <a:schemeClr val="tx2"/>
                </a:solidFill>
                <a:latin typeface="DIN Medium" panose="02020500000000000000" pitchFamily="18" charset="0"/>
              </a:rPr>
              <a:t>MARKETING &amp; PR ARCHITECTURE</a:t>
            </a:r>
          </a:p>
        </p:txBody>
      </p:sp>
      <p:sp>
        <p:nvSpPr>
          <p:cNvPr id="79" name="Rectangle 78" descr="decorative element">
            <a:extLst>
              <a:ext uri="{FF2B5EF4-FFF2-40B4-BE49-F238E27FC236}">
                <a16:creationId xmlns:a16="http://schemas.microsoft.com/office/drawing/2014/main" id="{BA1E13D3-E68D-46A4-A4EA-68F8BB9B8BDA}"/>
              </a:ext>
            </a:extLst>
          </p:cNvPr>
          <p:cNvSpPr/>
          <p:nvPr/>
        </p:nvSpPr>
        <p:spPr>
          <a:xfrm>
            <a:off x="704347" y="6385234"/>
            <a:ext cx="542435" cy="150647"/>
          </a:xfrm>
          <a:prstGeom prst="rect">
            <a:avLst/>
          </a:prstGeom>
          <a:noFill/>
          <a:ln w="3175">
            <a:noFill/>
          </a:ln>
          <a:effectLst/>
          <a:scene3d>
            <a:camera prst="orthographicFront"/>
            <a:lightRig rig="soft" dir="t"/>
          </a:scene3d>
          <a:sp3d extrusionH="1270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endParaRPr lang="en-US" sz="700" dirty="0">
              <a:solidFill>
                <a:schemeClr val="tx1"/>
              </a:solidFill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56665" y="3150378"/>
            <a:ext cx="1382832" cy="513073"/>
            <a:chOff x="1114569" y="3121455"/>
            <a:chExt cx="1382832" cy="51307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114569" y="3121455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  <a:latin typeface="DIN Medium" panose="02020500000000000000" pitchFamily="18" charset="0"/>
                </a:rPr>
                <a:t>LOCAL BUSINESS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prstClr val="black"/>
                </a:solidFill>
                <a:latin typeface="DIN Medium" panose="02020500000000000000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129401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B70B1D5-F5F8-429D-818A-E1CFA491E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09769" y="3129435"/>
            <a:ext cx="1429701" cy="544407"/>
            <a:chOff x="2767673" y="3090121"/>
            <a:chExt cx="1429701" cy="54440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6964EBE-33D8-40BB-B16A-3066802FB416}"/>
                </a:ext>
              </a:extLst>
            </p:cNvPr>
            <p:cNvSpPr/>
            <p:nvPr/>
          </p:nvSpPr>
          <p:spPr>
            <a:xfrm>
              <a:off x="2767673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prstClr val="black"/>
                  </a:solidFill>
                  <a:latin typeface="DIN Medium" panose="02020500000000000000" pitchFamily="18" charset="0"/>
                </a:rPr>
                <a:t>PRIVATE DONORS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D0C17FD-0081-40EF-A9FD-74C7001B8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44127" y="3119044"/>
            <a:ext cx="1388313" cy="544407"/>
            <a:chOff x="4544127" y="3090121"/>
            <a:chExt cx="1388313" cy="54440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GRANTS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 FOUNDATIONS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6A6D505-4CAD-4827-A8B4-1F7AC0D80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77476" y="3119044"/>
            <a:ext cx="1389615" cy="544407"/>
            <a:chOff x="6277476" y="3090121"/>
            <a:chExt cx="1389615" cy="544407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80BFC0-C377-43B7-B23F-4331CD268525}"/>
                </a:ext>
              </a:extLst>
            </p:cNvPr>
            <p:cNvSpPr/>
            <p:nvPr/>
          </p:nvSpPr>
          <p:spPr>
            <a:xfrm>
              <a:off x="6277476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EVENTS 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9AD1D87-4B90-4FEC-8865-92DD51544D7D}"/>
                </a:ext>
              </a:extLst>
            </p:cNvPr>
            <p:cNvSpPr/>
            <p:nvPr/>
          </p:nvSpPr>
          <p:spPr>
            <a:xfrm>
              <a:off x="6299091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E4B64F0C-D8B5-4B34-A22A-D85D0F7D2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10825" y="3119044"/>
            <a:ext cx="1386544" cy="544407"/>
            <a:chOff x="8010825" y="3090121"/>
            <a:chExt cx="1386544" cy="54440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DBD7287-E572-4289-A072-B39B574151C1}"/>
                </a:ext>
              </a:extLst>
            </p:cNvPr>
            <p:cNvSpPr/>
            <p:nvPr/>
          </p:nvSpPr>
          <p:spPr>
            <a:xfrm>
              <a:off x="8010825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>
              <a:solidFill>
                <a:schemeClr val="bg1">
                  <a:lumMod val="85000"/>
                </a:schemeClr>
              </a:solidFill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>
                  <a:solidFill>
                    <a:schemeClr val="tx1"/>
                  </a:solidFill>
                  <a:latin typeface="DIN Medium" panose="02020500000000000000" pitchFamily="18" charset="0"/>
                </a:rPr>
                <a:t>CORPORATE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90170B1-F933-4621-B15D-52CA42553300}"/>
                </a:ext>
              </a:extLst>
            </p:cNvPr>
            <p:cNvSpPr/>
            <p:nvPr/>
          </p:nvSpPr>
          <p:spPr>
            <a:xfrm>
              <a:off x="8029369" y="3526528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5715" numCol="1" spcCol="1270" anchor="ctr" anchorCtr="0">
              <a:noAutofit/>
              <a:flatTx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900" kern="1200" dirty="0">
                <a:solidFill>
                  <a:schemeClr val="bg1"/>
                </a:solidFill>
                <a:latin typeface="DIN Medium" panose="02020500000000000000" pitchFamily="18" charset="0"/>
              </a:endParaRPr>
            </a:p>
          </p:txBody>
        </p:sp>
      </p:grpSp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 descr="decorative element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decorative element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 descr="decorative element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decorative element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 descr="decorative element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168611" y="957611"/>
            <a:ext cx="2160000" cy="509451"/>
          </a:xfrm>
          <a:prstGeom prst="rect">
            <a:avLst/>
          </a:prstGeom>
          <a:solidFill>
            <a:schemeClr val="bg1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MARKETING &amp; PR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DIN Medium" panose="02020500000000000000" pitchFamily="18" charset="0"/>
              </a:rPr>
              <a:t>FUNDRAISING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8" name="Straight Connector 97" descr="decorative element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240917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 descr="decorative element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814492F-7B66-4B33-AEB8-1ED28D178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45" y="132432"/>
            <a:ext cx="1531453" cy="145189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22D08E3-62D9-44B8-8F90-A82613BB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3092859-154E-4EBC-94F4-9BD08AB9FCE4}"/>
              </a:ext>
            </a:extLst>
          </p:cNvPr>
          <p:cNvSpPr/>
          <p:nvPr/>
        </p:nvSpPr>
        <p:spPr>
          <a:xfrm>
            <a:off x="4141443" y="4698590"/>
            <a:ext cx="2159999" cy="915741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  <a:latin typeface="DIN Medium" panose="02020500000000000000" pitchFamily="18" charset="0"/>
              </a:rPr>
              <a:t>ALL OF THESE SOURCES WITH THE EXCEPTION OF EVENTS REQUIRE A PRESENTATION AS SHOWN IN THE FOLLOWING SLIDES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63A8259-D419-4F6D-B08D-099BFBAAD3A2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5228127" y="1564433"/>
            <a:ext cx="5095" cy="15546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846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47A6CD-7D9A-4164-BD74-4D660516B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225" y="762485"/>
            <a:ext cx="2200275" cy="20859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762EDB-A228-48C4-A0E2-BB972CCAFBEF}"/>
              </a:ext>
            </a:extLst>
          </p:cNvPr>
          <p:cNvSpPr txBox="1"/>
          <p:nvPr/>
        </p:nvSpPr>
        <p:spPr>
          <a:xfrm>
            <a:off x="3265306" y="3429000"/>
            <a:ext cx="54561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FUNDRAISING PRESENTATION TO POTENTIAL DONORS</a:t>
            </a:r>
          </a:p>
          <a:p>
            <a:pPr algn="ctr"/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LIONS CLUB NAME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(NAME OF EVENT | MISSION)  </a:t>
            </a: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45F5A-6D8B-4F90-B8C1-D048BFEA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4751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47A6CD-7D9A-4164-BD74-4D660516B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5" y="1"/>
            <a:ext cx="1413084" cy="13396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762EDB-A228-48C4-A0E2-BB972CCAFBEF}"/>
              </a:ext>
            </a:extLst>
          </p:cNvPr>
          <p:cNvSpPr txBox="1"/>
          <p:nvPr/>
        </p:nvSpPr>
        <p:spPr>
          <a:xfrm>
            <a:off x="102565" y="1332133"/>
            <a:ext cx="12089435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Lions Club (Name) was founded in (year) to serve the local community</a:t>
            </a:r>
          </a:p>
          <a:p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Its primary mission is to serve our community with vision-related illnesses and diseases, to domestic and humanitarian needs</a:t>
            </a:r>
          </a:p>
          <a:p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Over the last ten years, we have served our community as follows: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(List of missions, needs, special events to support causes and humanitarian needs)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This year alone, we have provided support to our local community and others in our state, country, and internationally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(List missions and all support given over the past year)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Our next mission is to support (name the cause or challenge within the community)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45F5A-6D8B-4F90-B8C1-D048BFEA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759C9B-5BAA-5A49-88E3-6552658BA74F}"/>
              </a:ext>
            </a:extLst>
          </p:cNvPr>
          <p:cNvSpPr txBox="1"/>
          <p:nvPr/>
        </p:nvSpPr>
        <p:spPr>
          <a:xfrm>
            <a:off x="5396948" y="3379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C31028-AE4F-C249-9576-0B5A68DEC0B1}"/>
              </a:ext>
            </a:extLst>
          </p:cNvPr>
          <p:cNvSpPr txBox="1"/>
          <p:nvPr/>
        </p:nvSpPr>
        <p:spPr>
          <a:xfrm>
            <a:off x="4644961" y="511866"/>
            <a:ext cx="2902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354BAB"/>
                </a:solidFill>
              </a:rPr>
              <a:t>LIONS CLUB (NAME)</a:t>
            </a:r>
          </a:p>
          <a:p>
            <a:pPr algn="ctr"/>
            <a:r>
              <a:rPr lang="en-US" b="1" dirty="0">
                <a:solidFill>
                  <a:srgbClr val="354BAB"/>
                </a:solidFill>
              </a:rPr>
              <a:t>SERVING OUR COMMUNITY </a:t>
            </a:r>
          </a:p>
        </p:txBody>
      </p:sp>
    </p:spTree>
    <p:extLst>
      <p:ext uri="{BB962C8B-B14F-4D97-AF65-F5344CB8AC3E}">
        <p14:creationId xmlns:p14="http://schemas.microsoft.com/office/powerpoint/2010/main" val="190088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47A6CD-7D9A-4164-BD74-4D660516B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5" y="1"/>
            <a:ext cx="1525819" cy="14465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762EDB-A228-48C4-A0E2-BB972CCAFBEF}"/>
              </a:ext>
            </a:extLst>
          </p:cNvPr>
          <p:cNvSpPr txBox="1"/>
          <p:nvPr/>
        </p:nvSpPr>
        <p:spPr>
          <a:xfrm>
            <a:off x="102563" y="826130"/>
            <a:ext cx="12089435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Our local community today needs or faces challenges from  (state the problem)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Provide data, such as numbers affected, economic, humanitarian, and lack of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Explain why we must support our community now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Explain what would happen if our community does not receive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Lions Club (name) members are part of this community, as are your customers; in fact, our members are your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We plan to (describe the project in the following way)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Date of the mission (from x date to x date)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How many Lions it will involve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How will you reach the community (Digital&amp; Conventional), and who will be approached: community leaders, politicians, and business owners</a:t>
            </a:r>
          </a:p>
          <a:p>
            <a:pPr lvl="1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45F5A-6D8B-4F90-B8C1-D048BFEA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3729C-5DB1-DA45-A145-423ECA6741C6}"/>
              </a:ext>
            </a:extLst>
          </p:cNvPr>
          <p:cNvSpPr txBox="1"/>
          <p:nvPr/>
        </p:nvSpPr>
        <p:spPr>
          <a:xfrm>
            <a:off x="4696242" y="491988"/>
            <a:ext cx="2902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354BAB"/>
                </a:solidFill>
              </a:rPr>
              <a:t>LIONS CLUB (NAME)</a:t>
            </a:r>
          </a:p>
          <a:p>
            <a:pPr algn="ctr"/>
            <a:r>
              <a:rPr lang="en-US" b="1" dirty="0">
                <a:solidFill>
                  <a:srgbClr val="354BAB"/>
                </a:solidFill>
              </a:rPr>
              <a:t>SERVING OUR COMMUNITY </a:t>
            </a:r>
          </a:p>
        </p:txBody>
      </p:sp>
    </p:spTree>
    <p:extLst>
      <p:ext uri="{BB962C8B-B14F-4D97-AF65-F5344CB8AC3E}">
        <p14:creationId xmlns:p14="http://schemas.microsoft.com/office/powerpoint/2010/main" val="241972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47A6CD-7D9A-4164-BD74-4D660516B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65" y="1"/>
            <a:ext cx="1375506" cy="13040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762EDB-A228-48C4-A0E2-BB972CCAFBEF}"/>
              </a:ext>
            </a:extLst>
          </p:cNvPr>
          <p:cNvSpPr txBox="1"/>
          <p:nvPr/>
        </p:nvSpPr>
        <p:spPr>
          <a:xfrm>
            <a:off x="102563" y="815153"/>
            <a:ext cx="1208943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To effectively serve our community and, solve their problem, alleviate their challenges, Lions will need the following resources</a:t>
            </a:r>
          </a:p>
          <a:p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Materials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Lions will provide a specific report on how your support is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Lions Club (name) will expose your company to our entire community in the following manner: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All community, community leaders, officials, politicians, and business owners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All collateral materials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All digital communications-club’s website, social media, newsletter, email blasts.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eorgia Pro" panose="02040502050405020303" pitchFamily="18" charset="0"/>
              </a:rPr>
              <a:t>We report the successful completion of the mission/project to the media along with all its supporters and collaborators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Georgia Pro" panose="02040502050405020303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DIN Medium" panose="02020500000000000000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45F5A-6D8B-4F90-B8C1-D048BFEA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3729C-5DB1-DA45-A145-423ECA6741C6}"/>
              </a:ext>
            </a:extLst>
          </p:cNvPr>
          <p:cNvSpPr txBox="1"/>
          <p:nvPr/>
        </p:nvSpPr>
        <p:spPr>
          <a:xfrm>
            <a:off x="4696242" y="491988"/>
            <a:ext cx="2902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354BAB"/>
                </a:solidFill>
              </a:rPr>
              <a:t>LIONS CLUB (NAME)</a:t>
            </a:r>
          </a:p>
          <a:p>
            <a:pPr algn="ctr"/>
            <a:r>
              <a:rPr lang="en-US" b="1" dirty="0">
                <a:solidFill>
                  <a:srgbClr val="354BAB"/>
                </a:solidFill>
              </a:rPr>
              <a:t>SERVING OUR COMMUNITY </a:t>
            </a:r>
          </a:p>
        </p:txBody>
      </p:sp>
    </p:spTree>
    <p:extLst>
      <p:ext uri="{BB962C8B-B14F-4D97-AF65-F5344CB8AC3E}">
        <p14:creationId xmlns:p14="http://schemas.microsoft.com/office/powerpoint/2010/main" val="81257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117" descr="Close to ground shadow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499" y="5251063"/>
            <a:ext cx="3314700" cy="952499"/>
          </a:xfrm>
          <a:prstGeom prst="rect">
            <a:avLst/>
          </a:prstGeom>
        </p:spPr>
      </p:pic>
      <p:pic>
        <p:nvPicPr>
          <p:cNvPr id="16" name="Picture 15" descr="Close to ground shadow">
            <a:extLst>
              <a:ext uri="{FF2B5EF4-FFF2-40B4-BE49-F238E27FC236}">
                <a16:creationId xmlns:a16="http://schemas.microsoft.com/office/drawing/2014/main" id="{0A57B658-F220-4FEC-8A15-072CE739D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511" y="5251063"/>
            <a:ext cx="3314700" cy="952499"/>
          </a:xfrm>
          <a:prstGeom prst="rect">
            <a:avLst/>
          </a:prstGeom>
        </p:spPr>
      </p:pic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 descr="decorative element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decorative element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 descr="decorative element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 descr="decorative element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 descr="decorative element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4" name="Straight Connector 103" descr="decorative element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7A6A02-ED10-41BA-92A5-EEC78141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CC97E6-0F7E-4CDD-B73A-362AC86034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9000" contrast="2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228" y="0"/>
            <a:ext cx="12169772" cy="68580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75151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610394_Organization CHART_SL_V1.pptx" id="{4130754D-01A9-4B11-AFF4-0E0C09A744A9}" vid="{146BAA60-3B42-4CEE-B43B-E9BE0E9E3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82A0F6-5C05-4A60-9DD8-B772877A4F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2AD4FE-5267-4953-9D66-004581AED1F0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0DE65C-3715-41A1-996C-103EA7902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Color-coded organization chart(2)</Template>
  <TotalTime>0</TotalTime>
  <Words>567</Words>
  <Application>Microsoft Macintosh PowerPoint</Application>
  <PresentationFormat>Widescreen</PresentationFormat>
  <Paragraphs>168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DIN Medium</vt:lpstr>
      <vt:lpstr>Georgia Pro</vt:lpstr>
      <vt:lpstr>Celestial</vt:lpstr>
      <vt:lpstr>PowerPoint Presentation</vt:lpstr>
      <vt:lpstr>LIONS CLUB  MARKETING &amp; PR ARCHITECTURE MARKETING FUNCTIONS</vt:lpstr>
      <vt:lpstr>LIONS CLUB MARKETING &amp; PR ARCHITECTURE</vt:lpstr>
      <vt:lpstr>LIONS CLUB MARKETING &amp; PR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2019-06-18T20:49:10Z</dcterms:created>
  <dcterms:modified xsi:type="dcterms:W3CDTF">2024-09-03T04:04:45Z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