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9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0"/>
    <p:restoredTop sz="97030"/>
  </p:normalViewPr>
  <p:slideViewPr>
    <p:cSldViewPr snapToGrid="0">
      <p:cViewPr varScale="1">
        <p:scale>
          <a:sx n="135" d="100"/>
          <a:sy n="135" d="100"/>
        </p:scale>
        <p:origin x="4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2FC57-4728-144B-99E9-6F7BBCB96131}" type="datetimeFigureOut">
              <a:rPr lang="en-US" smtClean="0"/>
              <a:t>1/18/24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382A3-FA9B-3C46-B141-26C032AC99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30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13A3B-4F87-D2AE-AC24-D63C643A6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0426EF-6247-4A44-6C83-DAF666163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8A4AC-D4A4-36E0-EC5B-B9275317D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9A70-0C45-324A-ACC2-F6FA4EA1D232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3F9DA-9BF6-6CDB-430A-6A6CB16C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33621-067D-ABFB-7088-FE0FC4E89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31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D510B-CA4D-8925-2144-64EEE8532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AEE26-97E5-8CE9-8175-C1C6F4361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4D40B-4643-D804-5B4F-D4157907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C2BA-0D35-344A-87E9-D57EF3E7E6EB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AD374-9966-71D9-2E1C-86B48A630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FBB7E-E7B9-C893-473D-C18C3A2CD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53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3C0FB-810C-490A-86C3-EA10660C44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7D5D0-B74A-B952-F420-38BCDD861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52244-1D5F-4AEB-260A-C2642019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CC849-1AD7-9548-9D0B-F971F4492FA4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AD88F-6EC6-2990-5350-F1210BE40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297BC-2652-D885-B4DD-CDDA28E99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88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FEE85-FDC2-F314-D500-443AF1DCA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2FF1F-7D62-E63C-E85E-64B060107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151BC-02F2-9EAB-1A00-D5F1BE083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739F8-5AE3-6148-BBFD-00589E0D9954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DF470-1546-144B-E1DD-4BD796B1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A1C00-975F-1758-EA10-065A58D18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4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CE46-9C9B-33F0-6622-CCBC5FE1D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26E596-A241-909B-7B3B-FF754E373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01111-BAB4-8E44-C364-8E1FD0E9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BE803-1CBC-3445-9A59-196A152B6EBF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5BFAD-1B58-A388-6B2F-C053D815F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3DF83-6FAE-8822-FAAD-1B0502E9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9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BF056-16AD-6408-85F8-8E9E65DCD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7B1FF-CF70-F0EE-1CA2-CCE2EC7CF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DC682-A3CB-D6E7-EE8F-256342740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5EDDA-880C-A371-D3EC-2A096C37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6C66B-95F8-174A-B997-CB9B01B71F58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3BB7F0-D794-BBAA-44ED-EFFF06599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5EC92-C6B9-A830-64AE-2DCA60DCD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4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CBC70-410C-99BE-DF04-732D15E71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E6591-56BD-D464-E991-6273DAE62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7DED9-5426-C23B-572E-E8C528CEF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04328E-1E6F-344B-DAFA-DE4227BB97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DA3A68-D9A7-1297-8289-B0D30CF4EE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F1AF1E-49E5-B8B2-55C3-717C6DE80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BD6E8-1923-3849-962C-0BB1A0C7866F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4EF8F3-1AD3-74A7-823C-18555703A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13C16-35D1-50A3-DC42-8CFD2D831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7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8B968-A4D9-D4E1-480E-69469FA84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7EBD72-8F38-7855-6C84-726EF274C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7DFC7-8A10-CB42-8B02-BC97146D6B84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DE850-2AC2-9316-90F9-430B02EE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FF3CD0-6E71-FFAD-A5B7-9BFE8E8D3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87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369A6F-EAF3-CBC1-77A2-A1BF9207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CE81A-6B5F-BD49-8C9F-D94BCDE58F1B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DC8082-6BBB-9C25-3027-6DD9E2BD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9D86F-653E-392C-9CFA-6511A3442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65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BEF2-1AE9-B4E9-5D7B-A0855FC90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871-0FC4-573A-F5DA-1E7B4FC73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654D9-12C9-85F4-A0DE-8CF145F95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B8064-2249-3C10-247A-EBB1BCFD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9DD04-99BE-8743-9F59-9F015CEF82CF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FC5E1-056F-D1B7-9C55-97A2B928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74835-8C08-3ACA-1A0D-CD129CF8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25683-206E-2A84-4E6D-09FA712D0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053BCB-3CBA-900C-7FA6-E6723CB27F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23D37-8A9C-7EB8-B63D-89F027C3E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5C8AD-BED2-7695-F986-9F6B4B368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39A2-0A75-EF40-9A75-E8B004F8A5FF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E730AD-38C8-E8DA-86BB-42875B96B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44435-6506-2AED-19F3-3E3EA70B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31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A7597-FB14-A46B-2B4B-8392EA8C6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EC22E-799A-554C-5EA3-A2FC3D71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E9F54-1CDB-4E06-979A-FE9FA2DD7F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F0B87-2A8D-B44D-AFC5-E830492BF5A9}" type="datetime1">
              <a:rPr lang="en-US" smtClean="0"/>
              <a:t>1/18/24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64CB4-ECDC-4A61-7676-BC29DB9CB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FA859-A56D-07C5-1DE2-8919CA826F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6238-F953-D345-8F86-10914B3B02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9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1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ight Triangle 15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6249C155-81D0-0FAE-EA69-858600FAF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8444" y="918546"/>
            <a:ext cx="2061981" cy="207234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6B96D3-3281-6775-AA33-805D89A4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50581" y="5605857"/>
            <a:ext cx="2193978" cy="2920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722376">
              <a:spcAft>
                <a:spcPts val="474"/>
              </a:spcAft>
            </a:pPr>
            <a:fld id="{7C5E6238-F953-D345-8F86-10914B3B0250}" type="slidenum">
              <a:rPr lang="en-US" sz="948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pPr defTabSz="722376">
                <a:spcAft>
                  <a:spcPts val="474"/>
                </a:spcAft>
              </a:pPr>
              <a:t>1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767034-3446-B7E5-EE94-68841606C25B}"/>
              </a:ext>
            </a:extLst>
          </p:cNvPr>
          <p:cNvSpPr txBox="1"/>
          <p:nvPr/>
        </p:nvSpPr>
        <p:spPr>
          <a:xfrm>
            <a:off x="2123397" y="3344432"/>
            <a:ext cx="2432076" cy="1790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722376">
              <a:spcAft>
                <a:spcPts val="600"/>
              </a:spcAft>
            </a:pPr>
            <a:r>
              <a:rPr lang="en-US" sz="1422" dirty="0">
                <a:latin typeface="Georgia Pro" panose="02040502050405020303" pitchFamily="18" charset="0"/>
              </a:rPr>
              <a:t>DISTRICT MEETING</a:t>
            </a:r>
            <a:endParaRPr lang="en-US" sz="1422" kern="1200" dirty="0">
              <a:solidFill>
                <a:schemeClr val="tx1"/>
              </a:solidFill>
              <a:latin typeface="Georgia Pro" panose="02040502050405020303" pitchFamily="18" charset="0"/>
              <a:ea typeface="+mn-ea"/>
              <a:cs typeface="+mn-cs"/>
            </a:endParaRPr>
          </a:p>
          <a:p>
            <a:pPr algn="ctr" defTabSz="722376">
              <a:spcAft>
                <a:spcPts val="600"/>
              </a:spcAft>
            </a:pPr>
            <a:r>
              <a:rPr lang="en-US" sz="1422" dirty="0">
                <a:latin typeface="Georgia Pro" panose="02040502050405020303" pitchFamily="18" charset="0"/>
              </a:rPr>
              <a:t>JANUARY 2024</a:t>
            </a:r>
            <a:endParaRPr lang="en-US" sz="1422" kern="1200" dirty="0">
              <a:solidFill>
                <a:schemeClr val="tx1"/>
              </a:solidFill>
              <a:latin typeface="Georgia Pro" panose="02040502050405020303" pitchFamily="18" charset="0"/>
              <a:ea typeface="+mn-ea"/>
              <a:cs typeface="+mn-cs"/>
            </a:endParaRPr>
          </a:p>
          <a:p>
            <a:pPr algn="ctr"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Georgia Pro" panose="02040502050405020303" pitchFamily="18" charset="0"/>
              <a:ea typeface="+mn-ea"/>
              <a:cs typeface="+mn-cs"/>
            </a:endParaRPr>
          </a:p>
          <a:p>
            <a:pPr algn="ctr"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Georgia Pro" panose="02040502050405020303" pitchFamily="18" charset="0"/>
              <a:ea typeface="+mn-ea"/>
              <a:cs typeface="+mn-cs"/>
            </a:endParaRPr>
          </a:p>
          <a:p>
            <a:pPr algn="ctr" defTabSz="722376">
              <a:spcAft>
                <a:spcPts val="600"/>
              </a:spcAft>
            </a:pPr>
            <a:endParaRPr lang="en-US" sz="1422" kern="1200" dirty="0">
              <a:solidFill>
                <a:schemeClr val="tx1"/>
              </a:solidFill>
              <a:latin typeface="Georgia Pro" panose="02040502050405020303" pitchFamily="18" charset="0"/>
              <a:ea typeface="+mn-ea"/>
              <a:cs typeface="+mn-cs"/>
            </a:endParaRPr>
          </a:p>
          <a:p>
            <a:pPr algn="ctr" defTabSz="722376">
              <a:spcAft>
                <a:spcPts val="600"/>
              </a:spcAft>
            </a:pPr>
            <a:r>
              <a:rPr lang="en-US" sz="1422" kern="1200" dirty="0">
                <a:solidFill>
                  <a:schemeClr val="tx1"/>
                </a:solidFill>
                <a:latin typeface="Georgia Pro" panose="02040502050405020303" pitchFamily="18" charset="0"/>
                <a:ea typeface="+mn-ea"/>
                <a:cs typeface="+mn-cs"/>
              </a:rPr>
              <a:t>LIONS CLUB MARKETING</a:t>
            </a:r>
            <a:endParaRPr lang="en-US" dirty="0">
              <a:latin typeface="Georgia Pro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738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0" y="1973315"/>
            <a:ext cx="9488558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Invest in promotional materials: </a:t>
            </a:r>
          </a:p>
          <a:p>
            <a:endParaRPr lang="en-US" b="1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 high-quality brochures, flyers, banners, and other promotional items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istribute at community events, local businesses, and public spaces</a:t>
            </a:r>
          </a:p>
          <a:p>
            <a:pPr>
              <a:lnSpc>
                <a:spcPct val="150000"/>
              </a:lnSpc>
            </a:pPr>
            <a:endParaRPr lang="en-US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Make sure these materials communicate your club's mission and benefits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93AB8-E73D-3333-C6D4-B99F3526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17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89" y="1973315"/>
            <a:ext cx="10319415" cy="268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Establish a website: </a:t>
            </a:r>
          </a:p>
          <a:p>
            <a:endParaRPr lang="en-US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Create a user-friendly website that showcases your club's activities, achievements, and events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Include a blog with updates and success stories</a:t>
            </a:r>
          </a:p>
          <a:p>
            <a:pPr>
              <a:lnSpc>
                <a:spcPct val="150000"/>
              </a:lnSpc>
            </a:pP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ake it easy for visitors to sign up for your mailing list and become a member</a:t>
            </a:r>
            <a:endParaRPr lang="en-US" dirty="0">
              <a:latin typeface="Georgia Pro" panose="0204050205040502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5F1E8-81FA-7FBA-0E49-A2616CBBC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96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0" y="1973315"/>
            <a:ext cx="10214114" cy="18506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Track and analyze your marketing efforts: </a:t>
            </a:r>
          </a:p>
          <a:p>
            <a:endParaRPr lang="en-US" b="1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Regularly assess the effectiveness of your marketing strategies and adjust them as needed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Google Analytics measure website traffic and social media insights to track engagement</a:t>
            </a:r>
            <a:r>
              <a:rPr lang="en-US" dirty="0">
                <a:effectLst/>
                <a:latin typeface="Georgia Pro" panose="02040502050405020303" pitchFamily="18" charset="0"/>
              </a:rPr>
              <a:t> </a:t>
            </a:r>
            <a:endParaRPr lang="en-US" dirty="0">
              <a:latin typeface="Georgia Pro" panose="02040502050405020303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E38A05-BC1D-7F02-A38C-59FB945A7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123122" y="2857898"/>
            <a:ext cx="10612325" cy="2838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b="1" i="1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b="1" i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romoting and marketing your club is an ongoing process </a:t>
            </a:r>
          </a:p>
          <a:p>
            <a:pPr algn="ctr">
              <a:lnSpc>
                <a:spcPct val="200000"/>
              </a:lnSpc>
            </a:pPr>
            <a:r>
              <a:rPr lang="en-US" b="1" i="1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b="1" i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taying proactive and adaptive, you can grow your club's presence in your community and attract new members who are passionate about making a difference</a:t>
            </a:r>
          </a:p>
          <a:p>
            <a:pPr algn="ctr">
              <a:lnSpc>
                <a:spcPct val="200000"/>
              </a:lnSpc>
            </a:pPr>
            <a:endParaRPr lang="en-US" b="1" i="1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SERVE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00CD8-A588-605B-F5D6-DBAC032C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8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3" y="228153"/>
            <a:ext cx="1014778" cy="10192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0" y="1973315"/>
            <a:ext cx="1035326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Promoting and marketing your club within your community is essential:</a:t>
            </a:r>
          </a:p>
          <a:p>
            <a:endParaRPr lang="en-US" sz="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ncreasing membership</a:t>
            </a:r>
          </a:p>
          <a:p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aising awareness of your activities</a:t>
            </a:r>
          </a:p>
          <a:p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aining support from the public</a:t>
            </a:r>
          </a:p>
          <a:p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Fundraise from local businesses &amp; organizations</a:t>
            </a:r>
          </a:p>
          <a:p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1800" b="1" i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 professional marketer and Lion, I would like to share some proven</a:t>
            </a:r>
          </a:p>
          <a:p>
            <a:pPr algn="ctr"/>
            <a:r>
              <a:rPr lang="en-US" sz="1800" b="1" i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strategies to help your club thrive in your community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0715-B18B-7144-9C06-4F0C03A10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957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3" y="228153"/>
            <a:ext cx="1014778" cy="101925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1" y="1973315"/>
            <a:ext cx="8473795" cy="364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Develop a strong brand identity:</a:t>
            </a:r>
          </a:p>
          <a:p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Create a unique and memorable logo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800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latin typeface="Georgia Pro" panose="02040502050405020303" pitchFamily="18" charset="0"/>
                <a:ea typeface="Times New Roman" panose="02020603050405020304" pitchFamily="18" charset="0"/>
              </a:rPr>
              <a:t>Create a </a:t>
            </a:r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slogan and visual theme representing your club's values and mission</a:t>
            </a:r>
          </a:p>
          <a:p>
            <a:pPr>
              <a:lnSpc>
                <a:spcPct val="150000"/>
              </a:lnSpc>
            </a:pPr>
            <a:endParaRPr lang="en-US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800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Use consistent branding across all promotional materials and online platforms</a:t>
            </a:r>
            <a:endParaRPr lang="en-US" dirty="0"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8BD8B-D8D7-6AC3-C6E2-5E271BBF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62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1" y="1973315"/>
            <a:ext cx="7844625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Utilize social media:</a:t>
            </a:r>
            <a:r>
              <a:rPr lang="en-US" sz="1800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sz="1800" dirty="0">
              <a:solidFill>
                <a:srgbClr val="0E101A"/>
              </a:solidFill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Establish a presence on popular social media platforms</a:t>
            </a: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Share regular updates about club activities</a:t>
            </a: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800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latin typeface="Georgia Pro" panose="02040502050405020303" pitchFamily="18" charset="0"/>
                <a:ea typeface="Times New Roman" panose="02020603050405020304" pitchFamily="18" charset="0"/>
              </a:rPr>
              <a:t>E</a:t>
            </a:r>
            <a:r>
              <a:rPr lang="en-US" sz="1800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ngage your audience and encourage them to spread the word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800" dirty="0"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800" b="1" i="1" dirty="0"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endParaRPr lang="en-US" b="1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 </a:t>
            </a:r>
          </a:p>
          <a:p>
            <a:endParaRPr lang="en-US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AFCA7-FBF2-0AAD-8A09-FC0A6373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1" y="1973315"/>
            <a:ext cx="84449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E101A"/>
                </a:solidFill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ollaborate with local businesses and organizations: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L="285750" marR="0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Partner with companies and organizations in your community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E101A"/>
                </a:solidFill>
                <a:latin typeface="Georgia Pro" panose="02040502050405020303" pitchFamily="18" charset="0"/>
                <a:ea typeface="Times New Roman" panose="02020603050405020304" pitchFamily="18" charset="0"/>
              </a:rPr>
              <a:t>	C</a:t>
            </a:r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o-host events, share resources, support each other’s initiatives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E101A"/>
              </a:solidFill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0E101A"/>
              </a:solidFill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b="1" i="1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This can create a strong network and increase visibility for your club</a:t>
            </a:r>
            <a:endParaRPr lang="en-US" b="1" i="1" dirty="0"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endParaRPr lang="en-US" b="1" dirty="0">
              <a:solidFill>
                <a:srgbClr val="0E101A"/>
              </a:solidFill>
              <a:effectLst/>
              <a:latin typeface="Georgia Pro" panose="02040502050405020303" pitchFamily="18" charset="0"/>
              <a:ea typeface="Times New Roman" panose="02020603050405020304" pitchFamily="18" charset="0"/>
            </a:endParaRPr>
          </a:p>
          <a:p>
            <a:r>
              <a:rPr lang="en-US" dirty="0">
                <a:solidFill>
                  <a:srgbClr val="0E101A"/>
                </a:solidFill>
                <a:effectLst/>
                <a:latin typeface="Georgia Pro" panose="02040502050405020303" pitchFamily="18" charset="0"/>
                <a:ea typeface="Times New Roman" panose="02020603050405020304" pitchFamily="18" charset="0"/>
              </a:rPr>
              <a:t> </a:t>
            </a:r>
          </a:p>
          <a:p>
            <a:endParaRPr lang="en-US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6EF9B-C88C-EA2F-C8D9-084179035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5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0" y="1973315"/>
            <a:ext cx="90313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Organize community events: </a:t>
            </a:r>
          </a:p>
          <a:p>
            <a:endParaRPr lang="en-US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Host events that appeal to various age groups and interests in your community</a:t>
            </a:r>
          </a:p>
          <a:p>
            <a:pPr marL="742950" lvl="1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 as charity runs, workshops, seminars, or family-friendly activities </a:t>
            </a:r>
          </a:p>
          <a:p>
            <a:pPr lvl="1"/>
            <a:endParaRPr lang="en-US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i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showcase your club's involvement in the community and attract potential members.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6A062-3503-670C-6733-15BB0F85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14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0" y="1973315"/>
            <a:ext cx="9508436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traditional media outlets: </a:t>
            </a:r>
          </a:p>
          <a:p>
            <a:endParaRPr lang="en-US" b="1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Reach out to local newspapers, radio stations, and TV channels</a:t>
            </a:r>
          </a:p>
          <a:p>
            <a:pPr>
              <a:lnSpc>
                <a:spcPct val="150000"/>
              </a:lnSpc>
            </a:pPr>
            <a:endParaRPr lang="en-US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hare news about your club's events and accomplishments</a:t>
            </a:r>
          </a:p>
          <a:p>
            <a:pPr>
              <a:lnSpc>
                <a:spcPct val="150000"/>
              </a:lnSpc>
            </a:pP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Press releases, interviews, and public service announcements can help generate publicity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ACA72-C6D0-424D-CD94-C2BA4C5D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7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0" y="1973315"/>
            <a:ext cx="903135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Offer membership incentives: </a:t>
            </a:r>
          </a:p>
          <a:p>
            <a:endParaRPr lang="en-US" b="1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Offer incentives, such as discounted membership fees or exclusive benefits</a:t>
            </a:r>
          </a:p>
          <a:p>
            <a:pPr>
              <a:lnSpc>
                <a:spcPct val="150000"/>
              </a:lnSpc>
            </a:pPr>
            <a:endParaRPr lang="en-US" sz="1800" dirty="0">
              <a:effectLst/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reate a referral program to reward current members for bringing in new members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FE2D4-34B6-7887-144C-D4AEC90DB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0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30787F7E-D780-D302-7942-EA8F8F9B34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432" y="228153"/>
            <a:ext cx="1308627" cy="1314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B7CAF2-84B1-A3BE-C139-08179145D536}"/>
              </a:ext>
            </a:extLst>
          </p:cNvPr>
          <p:cNvSpPr txBox="1"/>
          <p:nvPr/>
        </p:nvSpPr>
        <p:spPr>
          <a:xfrm>
            <a:off x="1394790" y="1973315"/>
            <a:ext cx="98066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Leverage your members' networks: </a:t>
            </a:r>
          </a:p>
          <a:p>
            <a:endParaRPr lang="en-US" b="1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your club members to promote the club within their personal and professional networks</a:t>
            </a:r>
          </a:p>
          <a:p>
            <a:pPr>
              <a:lnSpc>
                <a:spcPct val="150000"/>
              </a:lnSpc>
            </a:pPr>
            <a:endParaRPr lang="en-US" dirty="0">
              <a:latin typeface="Georgia Pro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Word-of-mouth is a powerful marketing </a:t>
            </a:r>
            <a:r>
              <a:rPr lang="en-US" dirty="0"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tools; </a:t>
            </a:r>
            <a:r>
              <a:rPr lang="en-US" sz="1800" dirty="0">
                <a:effectLst/>
                <a:latin typeface="Georgia Pro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 recommendations can go a long way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18727-AD34-8BC5-81DB-2D8E0725B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E6238-F953-D345-8F86-10914B3B025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73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2093</TotalTime>
  <Words>472</Words>
  <Application>Microsoft Macintosh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Georgia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 V Doren</dc:creator>
  <cp:lastModifiedBy>Andre Doren</cp:lastModifiedBy>
  <cp:revision>18</cp:revision>
  <dcterms:created xsi:type="dcterms:W3CDTF">2022-09-27T15:29:37Z</dcterms:created>
  <dcterms:modified xsi:type="dcterms:W3CDTF">2024-01-19T02:01:39Z</dcterms:modified>
</cp:coreProperties>
</file>