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9" r:id="rId4"/>
  </p:sldMasterIdLst>
  <p:notesMasterIdLst>
    <p:notesMasterId r:id="rId10"/>
  </p:notesMasterIdLst>
  <p:handoutMasterIdLst>
    <p:handoutMasterId r:id="rId11"/>
  </p:handoutMasterIdLst>
  <p:sldIdLst>
    <p:sldId id="278" r:id="rId5"/>
    <p:sldId id="284" r:id="rId6"/>
    <p:sldId id="296" r:id="rId7"/>
    <p:sldId id="298" r:id="rId8"/>
    <p:sldId id="29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>
          <p15:clr>
            <a:srgbClr val="F26B43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BA64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0640D2-D222-416C-A778-D888A4412307}" v="3" dt="2026-07-28T18:02:03.888"/>
  </p1510:revLst>
</p1510:revInfo>
</file>

<file path=ppt/tableStyles.xml><?xml version="1.0" encoding="utf-8"?>
<a:tblStyleLst xmlns:a="http://schemas.openxmlformats.org/drawingml/2006/main" def="{72833802-FEF1-4C79-8D5D-14CF1EAF98D9}"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388" autoAdjust="0"/>
  </p:normalViewPr>
  <p:slideViewPr>
    <p:cSldViewPr snapToGrid="0">
      <p:cViewPr varScale="1">
        <p:scale>
          <a:sx n="78" d="100"/>
          <a:sy n="78" d="100"/>
        </p:scale>
        <p:origin x="878" y="72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432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757"/>
    </p:cViewPr>
  </p:sorterViewPr>
  <p:notesViewPr>
    <p:cSldViewPr snapToGrid="0">
      <p:cViewPr varScale="1">
        <p:scale>
          <a:sx n="67" d="100"/>
          <a:sy n="67" d="100"/>
        </p:scale>
        <p:origin x="312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in Landrum" userId="19c9dc379a825809" providerId="LiveId" clId="{C92FF1F8-0EA3-471A-9E8B-E7F5181A9ADB}"/>
    <pc:docChg chg="custSel modSld">
      <pc:chgData name="Robin Landrum" userId="19c9dc379a825809" providerId="LiveId" clId="{C92FF1F8-0EA3-471A-9E8B-E7F5181A9ADB}" dt="2026-07-28T18:02:06.058" v="105" actId="27636"/>
      <pc:docMkLst>
        <pc:docMk/>
      </pc:docMkLst>
      <pc:sldChg chg="modSp mod">
        <pc:chgData name="Robin Landrum" userId="19c9dc379a825809" providerId="LiveId" clId="{C92FF1F8-0EA3-471A-9E8B-E7F5181A9ADB}" dt="2026-07-28T18:02:06.058" v="105" actId="27636"/>
        <pc:sldMkLst>
          <pc:docMk/>
          <pc:sldMk cId="652841706" sldId="284"/>
        </pc:sldMkLst>
        <pc:spChg chg="mod">
          <ac:chgData name="Robin Landrum" userId="19c9dc379a825809" providerId="LiveId" clId="{C92FF1F8-0EA3-471A-9E8B-E7F5181A9ADB}" dt="2026-07-28T18:02:06.058" v="105" actId="27636"/>
          <ac:spMkLst>
            <pc:docMk/>
            <pc:sldMk cId="652841706" sldId="284"/>
            <ac:spMk id="3" creationId="{1C6744DD-5BC8-42C8-4313-13CE95ED575B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5F4DCF1-ECAF-F7A7-2FE7-5E8E893BC44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1330B0-5BAC-7408-8C3C-78D8336840E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7BC71B-6527-4638-937B-C93EB849CB02}" type="datetimeFigureOut">
              <a:rPr lang="en-US" smtClean="0"/>
              <a:t>7/28/2026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D7EEB3-E0A5-7440-F7ED-F59975ED1E8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548D11-7466-6432-3BF5-64A1A1FA59C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A70580-B89C-4157-871D-6B9318EE5F5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157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5465A2-8C9C-419F-9FD8-234480873777}" type="datetimeFigureOut">
              <a:rPr lang="en-US" smtClean="0"/>
              <a:t>7/28/2026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F00E9-A49D-4007-B3B9-A3783809E5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69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223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89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420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01270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0842699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17664830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978899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093438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52840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7850165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446104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2053C-0E9C-4159-B7C9-6AB7434391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18020" y="662937"/>
            <a:ext cx="4624442" cy="5542025"/>
          </a:xfrm>
        </p:spPr>
        <p:txBody>
          <a:bodyPr vert="horz" wrap="square" lIns="0" tIns="0" rIns="0" bIns="0" rtlCol="0" anchor="ctr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 dirty="0"/>
              <a:t>Click to add title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88CE9D0-E6DB-A38D-ED84-A53D0493E6D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267450" cy="6858000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dirty="0"/>
              <a:t>Click icon to insert picture</a:t>
            </a:r>
          </a:p>
        </p:txBody>
      </p:sp>
    </p:spTree>
    <p:extLst>
      <p:ext uri="{BB962C8B-B14F-4D97-AF65-F5344CB8AC3E}">
        <p14:creationId xmlns:p14="http://schemas.microsoft.com/office/powerpoint/2010/main" val="20590048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C87E98C0-6053-9701-92D0-4EF9ADBC50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 flipV="1">
            <a:off x="9063019" y="746716"/>
            <a:ext cx="3597052" cy="2615018"/>
            <a:chOff x="4541453" y="3199533"/>
            <a:chExt cx="3597052" cy="2615018"/>
          </a:xfrm>
        </p:grpSpPr>
        <p:sp>
          <p:nvSpPr>
            <p:cNvPr id="8" name="Freeform: Shape 38">
              <a:extLst>
                <a:ext uri="{FF2B5EF4-FFF2-40B4-BE49-F238E27FC236}">
                  <a16:creationId xmlns:a16="http://schemas.microsoft.com/office/drawing/2014/main" id="{C32B1A1D-760B-9D3D-A869-E50FC962A629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602175" y="3958416"/>
              <a:ext cx="3536330" cy="1853969"/>
            </a:xfrm>
            <a:custGeom>
              <a:avLst/>
              <a:gdLst>
                <a:gd name="connsiteX0" fmla="*/ 3536330 w 3536330"/>
                <a:gd name="connsiteY0" fmla="*/ 1853969 h 1853969"/>
                <a:gd name="connsiteX1" fmla="*/ 1682362 w 3536330"/>
                <a:gd name="connsiteY1" fmla="*/ 0 h 1853969"/>
                <a:gd name="connsiteX2" fmla="*/ 52157 w 3536330"/>
                <a:gd name="connsiteY2" fmla="*/ 970257 h 1853969"/>
                <a:gd name="connsiteX3" fmla="*/ 0 w 3536330"/>
                <a:gd name="connsiteY3" fmla="*/ 1078528 h 1853969"/>
                <a:gd name="connsiteX4" fmla="*/ 757215 w 3536330"/>
                <a:gd name="connsiteY4" fmla="*/ 1835743 h 1853969"/>
                <a:gd name="connsiteX5" fmla="*/ 774211 w 3536330"/>
                <a:gd name="connsiteY5" fmla="*/ 1667149 h 1853969"/>
                <a:gd name="connsiteX6" fmla="*/ 1682362 w 3536330"/>
                <a:gd name="connsiteY6" fmla="*/ 926985 h 1853969"/>
                <a:gd name="connsiteX7" fmla="*/ 2609345 w 3536330"/>
                <a:gd name="connsiteY7" fmla="*/ 1853969 h 1853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36330" h="1853969">
                  <a:moveTo>
                    <a:pt x="3536330" y="1853969"/>
                  </a:moveTo>
                  <a:cubicBezTo>
                    <a:pt x="3536330" y="830051"/>
                    <a:pt x="2706280" y="0"/>
                    <a:pt x="1682362" y="0"/>
                  </a:cubicBezTo>
                  <a:cubicBezTo>
                    <a:pt x="978418" y="0"/>
                    <a:pt x="366107" y="392328"/>
                    <a:pt x="52157" y="970257"/>
                  </a:cubicBezTo>
                  <a:lnTo>
                    <a:pt x="0" y="1078528"/>
                  </a:lnTo>
                  <a:lnTo>
                    <a:pt x="757215" y="1835743"/>
                  </a:lnTo>
                  <a:lnTo>
                    <a:pt x="774211" y="1667149"/>
                  </a:lnTo>
                  <a:cubicBezTo>
                    <a:pt x="860649" y="1244739"/>
                    <a:pt x="1234397" y="926985"/>
                    <a:pt x="1682362" y="926985"/>
                  </a:cubicBezTo>
                  <a:cubicBezTo>
                    <a:pt x="2194320" y="926985"/>
                    <a:pt x="2609345" y="1342010"/>
                    <a:pt x="2609345" y="1853969"/>
                  </a:cubicBezTo>
                  <a:close/>
                </a:path>
              </a:pathLst>
            </a:custGeom>
            <a:gradFill flip="none" rotWithShape="1">
              <a:gsLst>
                <a:gs pos="97000">
                  <a:schemeClr val="bg2"/>
                </a:gs>
                <a:gs pos="31000">
                  <a:schemeClr val="bg2">
                    <a:lumMod val="90000"/>
                    <a:lumOff val="10000"/>
                  </a:schemeClr>
                </a:gs>
              </a:gsLst>
              <a:lin ang="15000000" scaled="0"/>
              <a:tileRect/>
            </a:gradFill>
            <a:ln>
              <a:noFill/>
            </a:ln>
            <a:effectLst>
              <a:innerShdw blurRad="355600" dist="101600" dir="16200000">
                <a:schemeClr val="accent1">
                  <a:lumMod val="60000"/>
                  <a:lumOff val="40000"/>
                  <a:alpha val="8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02EF78B-5BDF-8632-B9B1-087DB042EEC7}"/>
                </a:ext>
              </a:extLst>
            </p:cNvPr>
            <p:cNvGrpSpPr/>
            <p:nvPr/>
          </p:nvGrpSpPr>
          <p:grpSpPr>
            <a:xfrm>
              <a:off x="4541453" y="3199533"/>
              <a:ext cx="3478701" cy="2615018"/>
              <a:chOff x="-481151" y="3199533"/>
              <a:chExt cx="3478701" cy="2615018"/>
            </a:xfrm>
          </p:grpSpPr>
          <p:sp>
            <p:nvSpPr>
              <p:cNvPr id="10" name="Freeform: Shape 32">
                <a:extLst>
                  <a:ext uri="{FF2B5EF4-FFF2-40B4-BE49-F238E27FC236}">
                    <a16:creationId xmlns:a16="http://schemas.microsoft.com/office/drawing/2014/main" id="{5C54B3E8-515B-0865-9321-DB3793A62240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 rot="18900000" flipV="1">
                <a:off x="-481151" y="3649708"/>
                <a:ext cx="3478701" cy="2164843"/>
              </a:xfrm>
              <a:custGeom>
                <a:avLst/>
                <a:gdLst>
                  <a:gd name="connsiteX0" fmla="*/ 3478701 w 3478701"/>
                  <a:gd name="connsiteY0" fmla="*/ 2164843 h 2164843"/>
                  <a:gd name="connsiteX1" fmla="*/ 1624733 w 3478701"/>
                  <a:gd name="connsiteY1" fmla="*/ 0 h 2164843"/>
                  <a:gd name="connsiteX2" fmla="*/ 87393 w 3478701"/>
                  <a:gd name="connsiteY2" fmla="*/ 954459 h 2164843"/>
                  <a:gd name="connsiteX3" fmla="*/ 0 w 3478701"/>
                  <a:gd name="connsiteY3" fmla="*/ 1122434 h 2164843"/>
                  <a:gd name="connsiteX4" fmla="*/ 736015 w 3478701"/>
                  <a:gd name="connsiteY4" fmla="*/ 1858449 h 2164843"/>
                  <a:gd name="connsiteX5" fmla="*/ 739424 w 3478701"/>
                  <a:gd name="connsiteY5" fmla="*/ 1842964 h 2164843"/>
                  <a:gd name="connsiteX6" fmla="*/ 1624733 w 3478701"/>
                  <a:gd name="connsiteY6" fmla="*/ 1082422 h 2164843"/>
                  <a:gd name="connsiteX7" fmla="*/ 2551716 w 3478701"/>
                  <a:gd name="connsiteY7" fmla="*/ 2164843 h 2164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78701" h="2164843">
                    <a:moveTo>
                      <a:pt x="3478701" y="2164843"/>
                    </a:moveTo>
                    <a:cubicBezTo>
                      <a:pt x="3478701" y="969234"/>
                      <a:pt x="2648651" y="0"/>
                      <a:pt x="1624733" y="0"/>
                    </a:cubicBezTo>
                    <a:cubicBezTo>
                      <a:pt x="984784" y="0"/>
                      <a:pt x="420564" y="378607"/>
                      <a:pt x="87393" y="954459"/>
                    </a:cubicBezTo>
                    <a:lnTo>
                      <a:pt x="0" y="1122434"/>
                    </a:lnTo>
                    <a:lnTo>
                      <a:pt x="736015" y="1858449"/>
                    </a:lnTo>
                    <a:lnTo>
                      <a:pt x="739424" y="1842964"/>
                    </a:lnTo>
                    <a:cubicBezTo>
                      <a:pt x="856791" y="1402344"/>
                      <a:pt x="1208766" y="1082422"/>
                      <a:pt x="1624733" y="1082422"/>
                    </a:cubicBezTo>
                    <a:cubicBezTo>
                      <a:pt x="2136692" y="1082422"/>
                      <a:pt x="2551716" y="1567038"/>
                      <a:pt x="2551716" y="2164843"/>
                    </a:cubicBezTo>
                    <a:close/>
                  </a:path>
                </a:pathLst>
              </a:custGeom>
              <a:solidFill>
                <a:schemeClr val="bg2">
                  <a:lumMod val="50000"/>
                  <a:lumOff val="50000"/>
                  <a:alpha val="40000"/>
                </a:schemeClr>
              </a:solidFill>
              <a:ln>
                <a:noFill/>
              </a:ln>
              <a:effectLst>
                <a:softEdge rad="381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56E92718-2CCD-B15D-8DE5-46285BEA256B}"/>
                  </a:ext>
                </a:extLst>
              </p:cNvPr>
              <p:cNvSpPr/>
              <p:nvPr userDrawn="1"/>
            </p:nvSpPr>
            <p:spPr>
              <a:xfrm rot="13500000" flipV="1">
                <a:off x="1512277" y="2840042"/>
                <a:ext cx="214196" cy="933178"/>
              </a:xfrm>
              <a:prstGeom prst="ellipse">
                <a:avLst/>
              </a:prstGeom>
              <a:solidFill>
                <a:schemeClr val="bg2">
                  <a:lumMod val="90000"/>
                  <a:lumOff val="10000"/>
                </a:schemeClr>
              </a:solidFill>
              <a:ln>
                <a:noFill/>
              </a:ln>
              <a:effectLst>
                <a:innerShdw blurRad="1270000" dist="2540000">
                  <a:schemeClr val="accent1">
                    <a:lumMod val="60000"/>
                    <a:lumOff val="40000"/>
                    <a:alpha val="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EA0B78B-84F0-8B85-40E8-678689DC13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723112" y="5088958"/>
            <a:ext cx="1335600" cy="1262947"/>
            <a:chOff x="10145015" y="2343978"/>
            <a:chExt cx="1335600" cy="1262947"/>
          </a:xfrm>
        </p:grpSpPr>
        <p:sp>
          <p:nvSpPr>
            <p:cNvPr id="20" name="Freeform: Shape 25">
              <a:extLst>
                <a:ext uri="{FF2B5EF4-FFF2-40B4-BE49-F238E27FC236}">
                  <a16:creationId xmlns:a16="http://schemas.microsoft.com/office/drawing/2014/main" id="{2E5D7C6F-BF77-9B7D-5B12-7AF3ED280B43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400615" y="2343978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732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FA599EE6-2673-0AD8-EAE0-45C79326015E}"/>
                </a:ext>
              </a:extLst>
            </p:cNvPr>
            <p:cNvSpPr/>
            <p:nvPr/>
          </p:nvSpPr>
          <p:spPr>
            <a:xfrm rot="13500000">
              <a:off x="10415015" y="21798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accent1">
                    <a:lumMod val="60000"/>
                    <a:lumOff val="40000"/>
                    <a:alpha val="0"/>
                  </a:schemeClr>
                </a:gs>
                <a:gs pos="0">
                  <a:schemeClr val="bg2">
                    <a:lumMod val="75000"/>
                    <a:lumOff val="25000"/>
                    <a:alpha val="33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BDBC526-6DCD-4FF6-8395-D8C22E46E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</a:extLst>
            </p:cNvPr>
            <p:cNvSpPr/>
            <p:nvPr/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</a:extLst>
            </p:cNvPr>
            <p:cNvSpPr/>
            <p:nvPr/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1A4B040-51E3-4DA0-B21D-EEE173E753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2" y="498474"/>
            <a:ext cx="7960421" cy="1450217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4000" dirty="0"/>
            </a:lvl1pPr>
          </a:lstStyle>
          <a:p>
            <a:pPr lvl="0">
              <a:lnSpc>
                <a:spcPct val="100000"/>
              </a:lnSpc>
            </a:pPr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2CD90-429B-4A55-B6C8-DD6CE699411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1343" y="2103039"/>
            <a:ext cx="7929940" cy="3979625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EE704-5DCA-484E-85E0-0E3A7B1C5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69B66-1C18-44A2-93F7-97DED26F2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4B5A0-66FA-433A-8DC5-C097C63B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487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575110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E57989ED-9663-5033-AA83-267069FC5C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5303845" y="5427212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A4B040-51E3-4DA0-B21D-EEE173E753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536" y="549274"/>
            <a:ext cx="5179330" cy="2841829"/>
          </a:xfrm>
        </p:spPr>
        <p:txBody>
          <a:bodyPr vert="horz" wrap="square" lIns="0" tIns="0" rIns="0" bIns="0" rtlCol="0" anchor="b" anchorCtr="0">
            <a:normAutofit/>
          </a:bodyPr>
          <a:lstStyle>
            <a:lvl1pPr>
              <a:defRPr lang="en-US" sz="5400" dirty="0"/>
            </a:lvl1pPr>
          </a:lstStyle>
          <a:p>
            <a:pPr lvl="0">
              <a:lnSpc>
                <a:spcPct val="100000"/>
              </a:lnSpc>
            </a:pPr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2CD90-429B-4A55-B6C8-DD6CE699411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537" y="3646704"/>
            <a:ext cx="5179330" cy="2706160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spcBef>
                <a:spcPts val="1000"/>
              </a:spcBef>
              <a:buNone/>
              <a:defRPr sz="1200">
                <a:solidFill>
                  <a:schemeClr val="tx1"/>
                </a:solidFill>
              </a:defRPr>
            </a:lvl2pPr>
            <a:lvl3pPr marL="914400" indent="0">
              <a:spcBef>
                <a:spcPts val="1000"/>
              </a:spcBef>
              <a:buNone/>
              <a:defRPr sz="1200">
                <a:solidFill>
                  <a:schemeClr val="tx1"/>
                </a:solidFill>
              </a:defRPr>
            </a:lvl3pPr>
            <a:lvl4pPr marL="1371600" indent="0">
              <a:spcBef>
                <a:spcPts val="1000"/>
              </a:spcBef>
              <a:buNone/>
              <a:defRPr sz="1200">
                <a:solidFill>
                  <a:schemeClr val="tx1"/>
                </a:solidFill>
              </a:defRPr>
            </a:lvl4pPr>
            <a:lvl5pPr marL="1828800" indent="0">
              <a:spcBef>
                <a:spcPts val="1000"/>
              </a:spcBef>
              <a:buNone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5392876F-0BBD-F80A-DE7F-8831AD3BF35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26138" y="549275"/>
            <a:ext cx="5654675" cy="5788025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insert picture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4E08E8E-10CB-55BC-8AFF-E64C800B9F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94036" y="5610392"/>
            <a:ext cx="667802" cy="631474"/>
            <a:chOff x="10478914" y="1506691"/>
            <a:chExt cx="667802" cy="631474"/>
          </a:xfrm>
        </p:grpSpPr>
        <p:sp>
          <p:nvSpPr>
            <p:cNvPr id="10" name="Freeform: Shape 15">
              <a:extLst>
                <a:ext uri="{FF2B5EF4-FFF2-40B4-BE49-F238E27FC236}">
                  <a16:creationId xmlns:a16="http://schemas.microsoft.com/office/drawing/2014/main" id="{B439260B-AC6B-1C83-1A63-058A7E7EFCC9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ADD32DC-9BAF-DA32-4E29-A6D403E04377}"/>
                </a:ext>
              </a:extLst>
            </p:cNvPr>
            <p:cNvSpPr/>
            <p:nvPr/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BDBC526-6DCD-4FF6-8395-D8C22E46E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</a:extLst>
            </p:cNvPr>
            <p:cNvSpPr/>
            <p:nvPr/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</a:extLst>
            </p:cNvPr>
            <p:cNvSpPr/>
            <p:nvPr/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EE704-5DCA-484E-85E0-0E3A7B1C5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69B66-1C18-44A2-93F7-97DED26F2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4B5A0-66FA-433A-8DC5-C097C63B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447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22110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59548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97575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754468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049533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884776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835054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443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  <p:sldLayoutId id="2147483742" r:id="rId13"/>
    <p:sldLayoutId id="2147483743" r:id="rId14"/>
    <p:sldLayoutId id="2147483744" r:id="rId15"/>
    <p:sldLayoutId id="2147483745" r:id="rId16"/>
    <p:sldLayoutId id="2147483746" r:id="rId17"/>
    <p:sldLayoutId id="2147483747" r:id="rId18"/>
    <p:sldLayoutId id="2147483749" r:id="rId19"/>
    <p:sldLayoutId id="2147483757" r:id="rId2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dol.gov/sites/dolgov/files/WHD/legacy/files/minwagesp.pdf" TargetMode="External"/><Relationship Id="rId13" Type="http://schemas.openxmlformats.org/officeDocument/2006/relationships/hyperlink" Target="https://www.dol.gov/sites/dolgov/files/VETS/files/USERRA-Poster.pdf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www.dol.gov/sites/dolgov/files/WHD/legacy/files/minwagep.pdf" TargetMode="External"/><Relationship Id="rId12" Type="http://schemas.openxmlformats.org/officeDocument/2006/relationships/hyperlink" Target="https://www.dol.gov/sites/dolgov/files/WHD/legacy/files/eppaspan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hyperlink" Target="https://www.dol.gov/agencies/whd/posters/flsa/espanol" TargetMode="External"/><Relationship Id="rId11" Type="http://schemas.openxmlformats.org/officeDocument/2006/relationships/hyperlink" Target="https://www.dol.gov/sites/dolgov/files/WHD/legacy/files/eppac.pdf" TargetMode="External"/><Relationship Id="rId5" Type="http://schemas.openxmlformats.org/officeDocument/2006/relationships/hyperlink" Target="https://www.dol.gov/agencies/whd/posters/flsa" TargetMode="External"/><Relationship Id="rId10" Type="http://schemas.openxmlformats.org/officeDocument/2006/relationships/hyperlink" Target="https://www.dol.gov/sites/dolgov/files/WHD/legacy/files/fmlasp.pdf" TargetMode="External"/><Relationship Id="rId4" Type="http://schemas.openxmlformats.org/officeDocument/2006/relationships/hyperlink" Target="https://www.dol.gov/general/topics/posters#workplace-posters" TargetMode="External"/><Relationship Id="rId9" Type="http://schemas.openxmlformats.org/officeDocument/2006/relationships/hyperlink" Target="https://www.dol.gov/sites/dolgov/files/WHD/legacy/files/fmlaen.pdf" TargetMode="External"/><Relationship Id="rId14" Type="http://schemas.openxmlformats.org/officeDocument/2006/relationships/hyperlink" Target="https://www.dol.gov/sites/dolgov/files/VETS/files/USERRA-Poster-Spanish-Language.pd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eoc.gov/poste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Relationship Id="rId5" Type="http://schemas.openxmlformats.org/officeDocument/2006/relationships/hyperlink" Target="https://www.eeoc.gov/sites/default/files/2023-06/22-088_EEOC_KnowYourRightsSp6.12.pdf" TargetMode="External"/><Relationship Id="rId4" Type="http://schemas.openxmlformats.org/officeDocument/2006/relationships/hyperlink" Target="https://www.eeoc.gov/sites/default/files/2023-06/22-088_EEOC_KnowYourRights6.12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ha.gov/publications/poste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Relationship Id="rId5" Type="http://schemas.openxmlformats.org/officeDocument/2006/relationships/hyperlink" Target="https://www.osha.gov/sites/default/files/publications/osha3167.pdf" TargetMode="External"/><Relationship Id="rId4" Type="http://schemas.openxmlformats.org/officeDocument/2006/relationships/hyperlink" Target="https://www.osha.gov/sites/default/files/osha3165-8514.pd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0047101-8D42-6100-9CEA-AEC0FAEAB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1563" y="657987"/>
            <a:ext cx="4281351" cy="5542025"/>
          </a:xfrm>
          <a:noFill/>
        </p:spPr>
        <p:txBody>
          <a:bodyPr anchor="ctr">
            <a:noAutofit/>
          </a:bodyPr>
          <a:lstStyle/>
          <a:p>
            <a:r>
              <a:rPr lang="en-US" dirty="0"/>
              <a:t>Federal Required Workplace Postings</a:t>
            </a:r>
            <a:br>
              <a:rPr lang="en-US" dirty="0"/>
            </a:br>
            <a:endParaRPr lang="en-US" dirty="0"/>
          </a:p>
        </p:txBody>
      </p:sp>
      <p:pic>
        <p:nvPicPr>
          <p:cNvPr id="8" name="Picture Placeholder 13" descr="Data points digital background">
            <a:extLst>
              <a:ext uri="{FF2B5EF4-FFF2-40B4-BE49-F238E27FC236}">
                <a16:creationId xmlns:a16="http://schemas.microsoft.com/office/drawing/2014/main" id="{53227D59-33F9-9DDB-1C5C-A938A989EE5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halk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36" r="7936"/>
          <a:stretch/>
        </p:blipFill>
        <p:spPr>
          <a:solidFill>
            <a:srgbClr val="FF9966"/>
          </a:solidFill>
        </p:spPr>
      </p:pic>
      <p:pic>
        <p:nvPicPr>
          <p:cNvPr id="7" name="Picture 6" descr="A triangle with a brown triangle&#10;&#10;AI-generated content may be incorrect.">
            <a:extLst>
              <a:ext uri="{FF2B5EF4-FFF2-40B4-BE49-F238E27FC236}">
                <a16:creationId xmlns:a16="http://schemas.microsoft.com/office/drawing/2014/main" id="{FA3410F7-2A29-AF53-F1D7-C6E9AAF545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343" y="1150309"/>
            <a:ext cx="3984034" cy="4557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092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D4E11C7-7BD5-4045-AC27-3F529BEC7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72343A-9CB0-F2AD-EF62-5DEE3E97F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5786"/>
            <a:ext cx="3473851" cy="4626428"/>
          </a:xfr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U.S. Department of Labor (DOL) Required Workplace Posters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1FCCE20-1E4F-44FF-87B4-379D391A2D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32907"/>
            <a:ext cx="0" cy="2792186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6744DD-5BC8-42C8-4313-13CE95ED57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6543" y="1115786"/>
            <a:ext cx="5713790" cy="462642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 dirty="0">
                <a:solidFill>
                  <a:schemeClr val="tx1">
                    <a:lumMod val="95000"/>
                  </a:schemeClr>
                </a:solidFill>
                <a:latin typeface="Source Sans Pro SemiBold" panose="020F0502020204030204" pitchFamily="34" charset="0"/>
                <a:hlinkClick r:id="rId4"/>
              </a:rPr>
              <a:t>Workplace Posters | U.S. Department of Labor</a:t>
            </a:r>
            <a:endParaRPr lang="en-US" sz="2000" dirty="0">
              <a:solidFill>
                <a:schemeClr val="tx1">
                  <a:lumMod val="95000"/>
                </a:schemeClr>
              </a:solidFill>
              <a:latin typeface="Source Sans Pro SemiBold" panose="020F0502020204030204" pitchFamily="34" charset="0"/>
            </a:endParaRPr>
          </a:p>
          <a:p>
            <a:pPr lvl="1"/>
            <a:r>
              <a:rPr lang="en-US" sz="1800" dirty="0">
                <a:solidFill>
                  <a:schemeClr val="tx1">
                    <a:lumMod val="95000"/>
                  </a:schemeClr>
                </a:solidFill>
                <a:latin typeface="Source Sans Pro SemiBold" panose="020F0502020204030204" pitchFamily="34" charset="0"/>
                <a:hlinkClick r:id="rId5"/>
              </a:rPr>
              <a:t>https://www.dol.gov/agencies/whd/posters/flsa</a:t>
            </a:r>
            <a:endParaRPr lang="en-US" sz="1800" dirty="0">
              <a:solidFill>
                <a:schemeClr val="tx1">
                  <a:lumMod val="95000"/>
                </a:schemeClr>
              </a:solidFill>
              <a:latin typeface="Source Sans Pro SemiBold" panose="020F0502020204030204" pitchFamily="34" charset="0"/>
            </a:endParaRPr>
          </a:p>
          <a:p>
            <a:pPr lvl="1"/>
            <a:r>
              <a:rPr lang="en-US" sz="1800" dirty="0">
                <a:solidFill>
                  <a:schemeClr val="tx1">
                    <a:lumMod val="95000"/>
                  </a:schemeClr>
                </a:solidFill>
                <a:latin typeface="Source Sans Pro SemiBold" panose="020F0502020204030204" pitchFamily="34" charset="0"/>
                <a:hlinkClick r:id="rId6"/>
              </a:rPr>
              <a:t>https://www.dol.gov/agencies/whd/posters/flsa/espanol</a:t>
            </a:r>
            <a:endParaRPr lang="en-US" sz="1800" dirty="0">
              <a:solidFill>
                <a:schemeClr val="tx1">
                  <a:lumMod val="95000"/>
                </a:schemeClr>
              </a:solidFill>
              <a:latin typeface="Source Sans Pro SemiBold" panose="020F0502020204030204" pitchFamily="34" charset="0"/>
            </a:endParaRPr>
          </a:p>
          <a:p>
            <a:pPr lvl="1"/>
            <a:r>
              <a:rPr lang="en-US" sz="1800" dirty="0">
                <a:solidFill>
                  <a:schemeClr val="tx1">
                    <a:lumMod val="95000"/>
                  </a:schemeClr>
                </a:solidFill>
                <a:latin typeface="Source Sans Pro SemiBold" panose="020F0502020204030204" pitchFamily="34" charset="0"/>
                <a:hlinkClick r:id="rId7"/>
              </a:rPr>
              <a:t>https://www.dol.gov/sites/dolgov/files/WHD/legacy/files/minwagep.pdf</a:t>
            </a:r>
            <a:endParaRPr lang="en-US" sz="1800" dirty="0">
              <a:solidFill>
                <a:schemeClr val="tx1">
                  <a:lumMod val="95000"/>
                </a:schemeClr>
              </a:solidFill>
              <a:latin typeface="Source Sans Pro SemiBold" panose="020F0502020204030204" pitchFamily="34" charset="0"/>
            </a:endParaRPr>
          </a:p>
          <a:p>
            <a:pPr lvl="1"/>
            <a:r>
              <a:rPr lang="en-US" sz="1800">
                <a:solidFill>
                  <a:schemeClr val="tx1">
                    <a:lumMod val="95000"/>
                  </a:schemeClr>
                </a:solidFill>
                <a:latin typeface="Source Sans Pro SemiBold" panose="020F0502020204030204" pitchFamily="34" charset="0"/>
                <a:hlinkClick r:id="rId8"/>
              </a:rPr>
              <a:t>https://www.dol.gov/sites/dolgov/files/WHD/legacy/files/minwagesp.pdf</a:t>
            </a:r>
            <a:endParaRPr lang="en-US" sz="1800">
              <a:solidFill>
                <a:schemeClr val="tx1">
                  <a:lumMod val="95000"/>
                </a:schemeClr>
              </a:solidFill>
              <a:latin typeface="Source Sans Pro SemiBold" panose="020F0502020204030204" pitchFamily="34" charset="0"/>
            </a:endParaRPr>
          </a:p>
          <a:p>
            <a:pPr lvl="1"/>
            <a:r>
              <a:rPr lang="en-US" sz="1800">
                <a:solidFill>
                  <a:schemeClr val="tx1">
                    <a:lumMod val="95000"/>
                  </a:schemeClr>
                </a:solidFill>
                <a:latin typeface="Source Sans Pro SemiBold" panose="020F0502020204030204" pitchFamily="34" charset="0"/>
                <a:hlinkClick r:id="rId9"/>
              </a:rPr>
              <a:t>fmlaen</a:t>
            </a:r>
            <a:r>
              <a:rPr lang="en-US" sz="1800" dirty="0">
                <a:solidFill>
                  <a:schemeClr val="tx1">
                    <a:lumMod val="95000"/>
                  </a:schemeClr>
                </a:solidFill>
                <a:latin typeface="Source Sans Pro SemiBold" panose="020F0502020204030204" pitchFamily="34" charset="0"/>
                <a:hlinkClick r:id="rId9"/>
              </a:rPr>
              <a:t>.pdf</a:t>
            </a:r>
            <a:endParaRPr lang="en-US" sz="1800" dirty="0">
              <a:solidFill>
                <a:schemeClr val="tx1">
                  <a:lumMod val="95000"/>
                </a:schemeClr>
              </a:solidFill>
              <a:latin typeface="Source Sans Pro SemiBold" panose="020F0502020204030204" pitchFamily="34" charset="0"/>
            </a:endParaRPr>
          </a:p>
          <a:p>
            <a:pPr lvl="1"/>
            <a:r>
              <a:rPr lang="en-US" sz="1800" dirty="0">
                <a:latin typeface="Source Sans Pro SemiBold" panose="020F0502020204030204" pitchFamily="34" charset="0"/>
                <a:hlinkClick r:id="rId10"/>
              </a:rPr>
              <a:t>fmlasp.pdf</a:t>
            </a:r>
            <a:endParaRPr lang="en-US" sz="1800" dirty="0">
              <a:latin typeface="Source Sans Pro SemiBold" panose="020F0502020204030204" pitchFamily="34" charset="0"/>
            </a:endParaRPr>
          </a:p>
          <a:p>
            <a:pPr lvl="1"/>
            <a:r>
              <a:rPr lang="en-US" sz="1800" dirty="0">
                <a:latin typeface="Source Sans Pro SemiBold" panose="020F0502020204030204" pitchFamily="34" charset="0"/>
                <a:hlinkClick r:id="rId11"/>
              </a:rPr>
              <a:t>Polygraph Protection Act employee rights</a:t>
            </a:r>
            <a:endParaRPr lang="en-US" sz="1800" dirty="0">
              <a:latin typeface="Source Sans Pro SemiBold" panose="020F0502020204030204" pitchFamily="34" charset="0"/>
            </a:endParaRPr>
          </a:p>
          <a:p>
            <a:pPr lvl="1"/>
            <a:r>
              <a:rPr lang="en-US" sz="1800" dirty="0">
                <a:latin typeface="Source Sans Pro SemiBold" panose="020F0502020204030204" pitchFamily="34" charset="0"/>
                <a:hlinkClick r:id="rId12"/>
              </a:rPr>
              <a:t>Polygraph Protection Act employee rights SPANISH</a:t>
            </a:r>
            <a:endParaRPr lang="en-US" sz="1800" dirty="0">
              <a:latin typeface="Source Sans Pro SemiBold" panose="020F0502020204030204" pitchFamily="34" charset="0"/>
            </a:endParaRPr>
          </a:p>
          <a:p>
            <a:pPr lvl="1"/>
            <a:r>
              <a:rPr lang="en-US" sz="1800" dirty="0">
                <a:solidFill>
                  <a:schemeClr val="tx1">
                    <a:lumMod val="95000"/>
                  </a:schemeClr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  <a:hlinkClick r:id="rId13"/>
              </a:rPr>
              <a:t>Your Rights Under USERRA</a:t>
            </a:r>
            <a:endParaRPr lang="en-US" sz="1800" dirty="0">
              <a:solidFill>
                <a:schemeClr val="tx1">
                  <a:lumMod val="95000"/>
                </a:schemeClr>
              </a:solidFill>
              <a:latin typeface="Source Sans Pro SemiBold" panose="020B0603030403020204" pitchFamily="34" charset="0"/>
              <a:ea typeface="Source Sans Pro SemiBold" panose="020B0603030403020204" pitchFamily="34" charset="0"/>
            </a:endParaRPr>
          </a:p>
          <a:p>
            <a:pPr lvl="1"/>
            <a:r>
              <a:rPr lang="en-US" sz="1800" dirty="0">
                <a:solidFill>
                  <a:schemeClr val="tx1">
                    <a:lumMod val="95000"/>
                  </a:schemeClr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  <a:hlinkClick r:id="rId14"/>
              </a:rPr>
              <a:t>Your Rights Under USERRA</a:t>
            </a:r>
            <a:r>
              <a:rPr lang="en-US" sz="1800" dirty="0">
                <a:solidFill>
                  <a:schemeClr val="tx1">
                    <a:lumMod val="95000"/>
                  </a:schemeClr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   Spanish</a:t>
            </a:r>
          </a:p>
          <a:p>
            <a:pPr lvl="1"/>
            <a:endParaRPr lang="en-US" sz="1800" dirty="0">
              <a:solidFill>
                <a:schemeClr val="tx1">
                  <a:lumMod val="95000"/>
                </a:schemeClr>
              </a:solidFill>
              <a:latin typeface="Source Sans Pro SemiBold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841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D4E11C7-7BD5-4045-AC27-3F529BEC7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A645A4-6D0D-9356-0062-5BF24A485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5786"/>
            <a:ext cx="3473851" cy="4626428"/>
          </a:xfr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U.S. Equal Employment Opportunity Commission (EEOC) Required Workplace Posters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1FCCE20-1E4F-44FF-87B4-379D391A2D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32907"/>
            <a:ext cx="0" cy="2792186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932CE1-9BD8-E541-7701-0BB6593BCD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6543" y="1115786"/>
            <a:ext cx="5713790" cy="462642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 dirty="0">
                <a:latin typeface="Source Sans Pro SemiBold" panose="020B0603030403020204" pitchFamily="34" charset="0"/>
                <a:ea typeface="Source Sans Pro SemiBold" panose="020B0603030403020204" pitchFamily="34" charset="0"/>
                <a:hlinkClick r:id="rId3"/>
              </a:rPr>
              <a:t>“Know Your Rights: Workplace Discrimination is Illegal” Poster | U.S. Equal Employment Opportunity Commission</a:t>
            </a:r>
            <a:endParaRPr lang="en-US" sz="2000" dirty="0">
              <a:solidFill>
                <a:schemeClr val="tx1">
                  <a:lumMod val="95000"/>
                </a:schemeClr>
              </a:solidFill>
              <a:latin typeface="Source Sans Pro SemiBold" panose="020B0603030403020204" pitchFamily="34" charset="0"/>
              <a:ea typeface="Source Sans Pro SemiBold" panose="020B0603030403020204" pitchFamily="34" charset="0"/>
            </a:endParaRPr>
          </a:p>
          <a:p>
            <a:pPr lvl="1"/>
            <a:r>
              <a:rPr lang="en-US" sz="1800" dirty="0">
                <a:latin typeface="Source Sans Pro SemiBold" panose="020B0603030403020204" pitchFamily="34" charset="0"/>
                <a:ea typeface="Source Sans Pro SemiBold" panose="020B0603030403020204" pitchFamily="34" charset="0"/>
                <a:hlinkClick r:id="rId4"/>
              </a:rPr>
              <a:t>Know Your Rights: Workplace Discrimination is Illegal</a:t>
            </a:r>
            <a:endParaRPr lang="en-US" sz="1800" dirty="0">
              <a:solidFill>
                <a:schemeClr val="tx1">
                  <a:lumMod val="95000"/>
                </a:schemeClr>
              </a:solidFill>
              <a:latin typeface="Source Sans Pro SemiBold" panose="020B0603030403020204" pitchFamily="34" charset="0"/>
              <a:ea typeface="Source Sans Pro SemiBold" panose="020B0603030403020204" pitchFamily="34" charset="0"/>
            </a:endParaRPr>
          </a:p>
          <a:p>
            <a:pPr lvl="1"/>
            <a:r>
              <a:rPr lang="en-US" sz="1800" dirty="0">
                <a:latin typeface="Source Sans Pro SemiBold" panose="020B0603030403020204" pitchFamily="34" charset="0"/>
                <a:ea typeface="Source Sans Pro SemiBold" panose="020B0603030403020204" pitchFamily="34" charset="0"/>
                <a:hlinkClick r:id="rId5"/>
              </a:rPr>
              <a:t>Know Your Rights: Workplace Discrimination is Illegal</a:t>
            </a:r>
            <a:r>
              <a:rPr lang="en-US" sz="1800" dirty="0"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   Spanish</a:t>
            </a:r>
            <a:endParaRPr lang="en-US" sz="1800" dirty="0">
              <a:solidFill>
                <a:schemeClr val="tx1">
                  <a:lumMod val="95000"/>
                </a:schemeClr>
              </a:solidFill>
              <a:latin typeface="Source Sans Pro SemiBold" panose="020B0603030403020204" pitchFamily="34" charset="0"/>
              <a:ea typeface="Source Sans Pro SemiBold" panose="020B06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149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D4E11C7-7BD5-4045-AC27-3F529BEC7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B18C4D-8EAD-E07B-5E07-B0B085599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5786"/>
            <a:ext cx="3473851" cy="4626428"/>
          </a:xfr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Occupational Safety and Health Administration (OSHA) Required Workplace Postings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1FCCE20-1E4F-44FF-87B4-379D391A2D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32907"/>
            <a:ext cx="0" cy="2792186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C68B5E-F3B6-E736-027D-BA6AC6A61A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6543" y="1115786"/>
            <a:ext cx="5713790" cy="462642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 dirty="0">
                <a:latin typeface="Source Sans Pro SemiBold" panose="020B0603030403020204" pitchFamily="34" charset="0"/>
                <a:ea typeface="Source Sans Pro SemiBold" panose="020B0603030403020204" pitchFamily="34" charset="0"/>
                <a:hlinkClick r:id="rId3"/>
              </a:rPr>
              <a:t>OSHA's Free Workplace Poster | Occupational Safety and Health Administration</a:t>
            </a:r>
            <a:endParaRPr lang="en-US" sz="2000" dirty="0">
              <a:latin typeface="Source Sans Pro SemiBold" panose="020B0603030403020204" pitchFamily="34" charset="0"/>
              <a:ea typeface="Source Sans Pro SemiBold" panose="020B0603030403020204" pitchFamily="34" charset="0"/>
            </a:endParaRPr>
          </a:p>
          <a:p>
            <a:pPr lvl="1"/>
            <a:r>
              <a:rPr lang="en-US" sz="1800" dirty="0">
                <a:solidFill>
                  <a:schemeClr val="tx1">
                    <a:lumMod val="95000"/>
                  </a:schemeClr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  <a:hlinkClick r:id="rId4"/>
              </a:rPr>
              <a:t>Job Safety and Health: It's the Law!</a:t>
            </a:r>
            <a:endParaRPr lang="en-US" sz="1800" dirty="0">
              <a:solidFill>
                <a:schemeClr val="tx1">
                  <a:lumMod val="95000"/>
                </a:schemeClr>
              </a:solidFill>
              <a:latin typeface="Source Sans Pro SemiBold" panose="020B0603030403020204" pitchFamily="34" charset="0"/>
              <a:ea typeface="Source Sans Pro SemiBold" panose="020B0603030403020204" pitchFamily="34" charset="0"/>
            </a:endParaRPr>
          </a:p>
          <a:p>
            <a:pPr lvl="1"/>
            <a:r>
              <a:rPr lang="en-US" sz="1800" dirty="0" err="1">
                <a:solidFill>
                  <a:schemeClr val="tx1">
                    <a:lumMod val="95000"/>
                  </a:schemeClr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  <a:hlinkClick r:id="rId5"/>
              </a:rPr>
              <a:t>Seguridad</a:t>
            </a:r>
            <a:r>
              <a:rPr lang="en-US" sz="1800" dirty="0">
                <a:solidFill>
                  <a:schemeClr val="tx1">
                    <a:lumMod val="95000"/>
                  </a:schemeClr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  <a:hlinkClick r:id="rId5"/>
              </a:rPr>
              <a:t> y Salud </a:t>
            </a:r>
            <a:r>
              <a:rPr lang="en-US" sz="1800" dirty="0" err="1">
                <a:solidFill>
                  <a:schemeClr val="tx1">
                    <a:lumMod val="95000"/>
                  </a:schemeClr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  <a:hlinkClick r:id="rId5"/>
              </a:rPr>
              <a:t>en</a:t>
            </a:r>
            <a:r>
              <a:rPr lang="en-US" sz="1800" dirty="0">
                <a:solidFill>
                  <a:schemeClr val="tx1">
                    <a:lumMod val="95000"/>
                  </a:schemeClr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  <a:hlinkClick r:id="rId5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</a:schemeClr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  <a:hlinkClick r:id="rId5"/>
              </a:rPr>
              <a:t>el</a:t>
            </a:r>
            <a:r>
              <a:rPr lang="en-US" sz="1800" dirty="0">
                <a:solidFill>
                  <a:schemeClr val="tx1">
                    <a:lumMod val="95000"/>
                  </a:schemeClr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  <a:hlinkClick r:id="rId5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</a:schemeClr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  <a:hlinkClick r:id="rId5"/>
              </a:rPr>
              <a:t>Trabajo</a:t>
            </a:r>
            <a:r>
              <a:rPr lang="en-US" sz="1800" dirty="0">
                <a:solidFill>
                  <a:schemeClr val="tx1">
                    <a:lumMod val="95000"/>
                  </a:schemeClr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  <a:hlinkClick r:id="rId5"/>
              </a:rPr>
              <a:t>: ¡Es la Ley!</a:t>
            </a:r>
            <a:endParaRPr lang="en-US" sz="1800" dirty="0">
              <a:solidFill>
                <a:schemeClr val="tx1">
                  <a:lumMod val="95000"/>
                </a:schemeClr>
              </a:solidFill>
              <a:latin typeface="Source Sans Pro SemiBold" panose="020B0603030403020204" pitchFamily="34" charset="0"/>
              <a:ea typeface="Source Sans Pro SemiBold" panose="020B0603030403020204" pitchFamily="34" charset="0"/>
            </a:endParaRPr>
          </a:p>
          <a:p>
            <a:pPr lvl="1"/>
            <a:endParaRPr lang="en-US" sz="1400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081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98EFF-197D-3136-70B9-7BBD30A489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337" y="1665515"/>
            <a:ext cx="5179330" cy="3178628"/>
          </a:xfrm>
          <a:noFill/>
        </p:spPr>
        <p:txBody>
          <a:bodyPr>
            <a:noAutofit/>
          </a:bodyPr>
          <a:lstStyle/>
          <a:p>
            <a:r>
              <a:rPr lang="en-US" sz="2000" dirty="0"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Courtesy of Ethical Edge HR Solutions</a:t>
            </a:r>
          </a:p>
          <a:p>
            <a:endParaRPr lang="en-US" sz="2000" dirty="0">
              <a:latin typeface="Source Sans Pro SemiBold" panose="020B0603030403020204" pitchFamily="34" charset="0"/>
              <a:ea typeface="Source Sans Pro SemiBold" panose="020B0603030403020204" pitchFamily="34" charset="0"/>
            </a:endParaRPr>
          </a:p>
          <a:p>
            <a:endParaRPr lang="en-US" sz="2000" dirty="0">
              <a:latin typeface="Source Sans Pro SemiBold" panose="020B0603030403020204" pitchFamily="34" charset="0"/>
              <a:ea typeface="Source Sans Pro SemiBold" panose="020B0603030403020204" pitchFamily="34" charset="0"/>
            </a:endParaRPr>
          </a:p>
          <a:p>
            <a:endParaRPr lang="en-US" sz="2000" dirty="0">
              <a:latin typeface="Source Sans Pro SemiBold" panose="020B0603030403020204" pitchFamily="34" charset="0"/>
              <a:ea typeface="Source Sans Pro SemiBold" panose="020B0603030403020204" pitchFamily="34" charset="0"/>
            </a:endParaRPr>
          </a:p>
          <a:p>
            <a:r>
              <a:rPr lang="en-US" sz="2000" dirty="0"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Robin D. Landrum, SPHR</a:t>
            </a:r>
          </a:p>
          <a:p>
            <a:r>
              <a:rPr lang="en-US" sz="2000" dirty="0"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robin@ethicaledgehr.com</a:t>
            </a:r>
          </a:p>
          <a:p>
            <a:r>
              <a:rPr lang="en-US" sz="2000" dirty="0"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www.ethicaledgehr.com</a:t>
            </a:r>
          </a:p>
          <a:p>
            <a:r>
              <a:rPr lang="en-US" sz="2000" dirty="0"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317-313-1875</a:t>
            </a:r>
          </a:p>
        </p:txBody>
      </p:sp>
      <p:pic>
        <p:nvPicPr>
          <p:cNvPr id="25" name="Picture Placeholder 24" descr="A close-up of a network">
            <a:extLst>
              <a:ext uri="{FF2B5EF4-FFF2-40B4-BE49-F238E27FC236}">
                <a16:creationId xmlns:a16="http://schemas.microsoft.com/office/drawing/2014/main" id="{41A1C574-72C6-642F-E4D2-FF0C993AEF7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" b="1"/>
          <a:stretch/>
        </p:blipFill>
        <p:spPr/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79A33D9-0319-AB2D-D44D-52D33E8DE02C}"/>
              </a:ext>
            </a:extLst>
          </p:cNvPr>
          <p:cNvSpPr/>
          <p:nvPr/>
        </p:nvSpPr>
        <p:spPr>
          <a:xfrm rot="3600000">
            <a:off x="7772400" y="1371600"/>
            <a:ext cx="1846659" cy="3672224"/>
          </a:xfrm>
          <a:prstGeom prst="rect">
            <a:avLst/>
          </a:prstGeom>
          <a:noFill/>
          <a:scene3d>
            <a:camera prst="isometricOffAxis2Right"/>
            <a:lightRig rig="threePt" dir="t"/>
          </a:scene3d>
          <a:sp3d/>
        </p:spPr>
        <p:txBody>
          <a:bodyPr vert="vert270" wrap="none" lIns="91440" tIns="45720" rIns="91440" bIns="45720" anchor="ctr" anchorCtr="0">
            <a:spAutoFit/>
            <a:flatTx/>
          </a:bodyPr>
          <a:lstStyle/>
          <a:p>
            <a:pPr algn="ctr"/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DEBA64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Your Ethical</a:t>
            </a:r>
          </a:p>
          <a:p>
            <a:pPr algn="ctr"/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DEBA64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Advantage!</a:t>
            </a:r>
          </a:p>
        </p:txBody>
      </p:sp>
    </p:spTree>
    <p:extLst>
      <p:ext uri="{BB962C8B-B14F-4D97-AF65-F5344CB8AC3E}">
        <p14:creationId xmlns:p14="http://schemas.microsoft.com/office/powerpoint/2010/main" val="2547630249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797783A8-901D-4F73-81D7-AA6841BEB3D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F49CD38-5B57-4682-9FCE-B9174068D0A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F342EE1-43E5-4AFB-895D-B61B9656DC14}">
  <ds:schemaRefs>
    <ds:schemaRef ds:uri="http://schemas.microsoft.com/office/2006/documentManagement/types"/>
    <ds:schemaRef ds:uri="http://schemas.microsoft.com/sharepoint/v3"/>
    <ds:schemaRef ds:uri="http://purl.org/dc/dcmitype/"/>
    <ds:schemaRef ds:uri="http://purl.org/dc/elements/1.1/"/>
    <ds:schemaRef ds:uri="http://purl.org/dc/terms/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230e9df3-be65-4c73-a93b-d1236ebd677e"/>
    <ds:schemaRef ds:uri="16c05727-aa75-4e4a-9b5f-8a80a1165891"/>
    <ds:schemaRef ds:uri="71af3243-3dd4-4a8d-8c0d-dd76da1f02a5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2344</TotalTime>
  <Words>254</Words>
  <Application>Microsoft Office PowerPoint</Application>
  <PresentationFormat>Widescreen</PresentationFormat>
  <Paragraphs>33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Corbel</vt:lpstr>
      <vt:lpstr>Source Sans Pro SemiBold</vt:lpstr>
      <vt:lpstr>Depth</vt:lpstr>
      <vt:lpstr>Federal Required Workplace Postings </vt:lpstr>
      <vt:lpstr>U.S. Department of Labor (DOL) Required Workplace Posters</vt:lpstr>
      <vt:lpstr>U.S. Equal Employment Opportunity Commission (EEOC) Required Workplace Posters</vt:lpstr>
      <vt:lpstr>Occupational Safety and Health Administration (OSHA) Required Workplace Postings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Robin Landrum</dc:creator>
  <cp:lastModifiedBy>Robin Landrum</cp:lastModifiedBy>
  <cp:revision>2</cp:revision>
  <dcterms:created xsi:type="dcterms:W3CDTF">2025-08-13T17:05:25Z</dcterms:created>
  <dcterms:modified xsi:type="dcterms:W3CDTF">2026-07-28T18:02:10Z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