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66" r:id="rId2"/>
    <p:sldId id="276" r:id="rId3"/>
    <p:sldId id="277" r:id="rId4"/>
    <p:sldId id="278" r:id="rId5"/>
    <p:sldId id="279" r:id="rId6"/>
    <p:sldId id="280" r:id="rId7"/>
    <p:sldId id="281" r:id="rId8"/>
    <p:sldId id="28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56" autoAdjust="0"/>
  </p:normalViewPr>
  <p:slideViewPr>
    <p:cSldViewPr snapToGrid="0">
      <p:cViewPr varScale="1">
        <p:scale>
          <a:sx n="82" d="100"/>
          <a:sy n="82" d="100"/>
        </p:scale>
        <p:origin x="720"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BDB64-05C8-45FA-660E-9B637473C905}"/>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DC78FE-486B-3817-7915-7305BA3CFB82}"/>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DE14FA22-1542-4499-AE1F-4A2937E6958A}" type="datetimeFigureOut">
              <a:rPr lang="en-US" smtClean="0"/>
              <a:t>4/8/2025</a:t>
            </a:fld>
            <a:endParaRPr lang="en-US"/>
          </a:p>
        </p:txBody>
      </p:sp>
      <p:sp>
        <p:nvSpPr>
          <p:cNvPr id="4" name="Footer Placeholder 3">
            <a:extLst>
              <a:ext uri="{FF2B5EF4-FFF2-40B4-BE49-F238E27FC236}">
                <a16:creationId xmlns:a16="http://schemas.microsoft.com/office/drawing/2014/main" id="{4872ACA6-7774-B1D9-8463-E45B089CC4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D333FD-4189-35AB-308D-B1C12A77CA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45A07-313D-44C7-AA7D-522FA240C161}" type="slidenum">
              <a:rPr lang="en-US" smtClean="0"/>
              <a:t>‹#›</a:t>
            </a:fld>
            <a:endParaRPr lang="en-US"/>
          </a:p>
        </p:txBody>
      </p:sp>
    </p:spTree>
    <p:extLst>
      <p:ext uri="{BB962C8B-B14F-4D97-AF65-F5344CB8AC3E}">
        <p14:creationId xmlns:p14="http://schemas.microsoft.com/office/powerpoint/2010/main" val="987751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8F3FFBE3-FE7A-408C-BB19-95C7EEDAF44F}"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169C4-FEB7-4078-A613-4695399ED1E7}" type="slidenum">
              <a:rPr lang="en-US" smtClean="0"/>
              <a:t>‹#›</a:t>
            </a:fld>
            <a:endParaRPr lang="en-US"/>
          </a:p>
        </p:txBody>
      </p:sp>
    </p:spTree>
    <p:extLst>
      <p:ext uri="{BB962C8B-B14F-4D97-AF65-F5344CB8AC3E}">
        <p14:creationId xmlns:p14="http://schemas.microsoft.com/office/powerpoint/2010/main" val="605255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98A5-F075-C487-F372-2367D395D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6AE49-3E2F-5DBB-D7D4-1C45A6C3C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2A8C4-595A-CF21-7855-101A6FDAE0ED}"/>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B54C57BA-EF81-8AC3-DEFC-416AF7DDA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820B8-4A80-2C82-83A5-FB6D178B2AEA}"/>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81572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77C1-B59C-11FF-CCC2-C11779468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279ABD-A53C-9250-5239-B046D0FB2F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E0281-1A69-94A6-7E18-CBA7935ECA36}"/>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7C5C9E52-C1B6-79F9-20CE-878215117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D61CD-85DA-E733-D744-7CECE834815F}"/>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353753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C7299B-3ED9-8BCA-D6CC-EF5F9F06A6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4B966-D85E-D81C-2279-ED0CB0D7D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DEE65-A62C-B86B-0622-6AF85FB6895E}"/>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61CA4F61-DD6F-3E9F-3FA4-BC4492090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D0452-6EA9-AE0D-544A-2018B1B576BE}"/>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220959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D7F5-1B3F-E09F-3718-54FC5AC5B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0F55-D888-A94B-8902-882CBA84B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00672-D462-9285-0586-22C9B1C815EA}"/>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46756EBC-8036-D4FD-2912-F559F853F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7332F-2189-26CE-F582-A6D6B766406E}"/>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357069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B3BA-920A-A965-415E-93E0D02A88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886E1B-A24C-2790-949B-C10B3CBB2B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47801-4068-605C-60FC-862B618070B0}"/>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F882A636-3D86-9143-5F25-897A69DC1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7E55A-2037-3BAA-82FB-1E7FF7CD1A30}"/>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64493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550B-5458-45D2-6F96-ECEBF22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218B36-5F74-B996-7315-AD4A628732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6C5E7E-ECED-272C-0A27-84B8D56267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55C2D-C806-4C66-EC54-520FFACD6EF1}"/>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6" name="Footer Placeholder 5">
            <a:extLst>
              <a:ext uri="{FF2B5EF4-FFF2-40B4-BE49-F238E27FC236}">
                <a16:creationId xmlns:a16="http://schemas.microsoft.com/office/drawing/2014/main" id="{E37D1BAA-9AF5-7DEC-7FF9-93CFE6AAF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D985C-3B76-5CE0-580C-F9FEC46954BF}"/>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99081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C1DA2-2B4E-3E7D-8533-6A58AFB220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95DA1-53AF-3121-20E0-6D41EC34B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78D54C-7F01-E52A-A809-85A7F1791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36394D-E2EB-2833-D9C5-D094E182A7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E7293-DF00-3405-966C-4B6C16D9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9F664-F9F4-17AF-828B-72A9A2B0CBCF}"/>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8" name="Footer Placeholder 7">
            <a:extLst>
              <a:ext uri="{FF2B5EF4-FFF2-40B4-BE49-F238E27FC236}">
                <a16:creationId xmlns:a16="http://schemas.microsoft.com/office/drawing/2014/main" id="{4A333178-F377-4EAB-CDF1-9D1A35687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68AA01-7528-CDE6-7D30-C58CACEF0804}"/>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2864217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85DB-4F87-C3AA-DFDA-28EBDDA091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8C330A-3290-B39A-7E52-70ECD50DBDE4}"/>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4" name="Footer Placeholder 3">
            <a:extLst>
              <a:ext uri="{FF2B5EF4-FFF2-40B4-BE49-F238E27FC236}">
                <a16:creationId xmlns:a16="http://schemas.microsoft.com/office/drawing/2014/main" id="{9573D51B-AABA-EC6E-2346-18B982B594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70784-FEAD-64BF-A672-D607E10889B7}"/>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84332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6CBB1-E6B9-12FD-0E86-E0C8B75ADD1E}"/>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3" name="Footer Placeholder 2">
            <a:extLst>
              <a:ext uri="{FF2B5EF4-FFF2-40B4-BE49-F238E27FC236}">
                <a16:creationId xmlns:a16="http://schemas.microsoft.com/office/drawing/2014/main" id="{A021BC79-15F5-404B-B425-A3E3DD3560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50122C-B29E-60A7-6D39-C483B97FFE3B}"/>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48018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2BE4-07C8-2AD2-536E-44B70DE42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6551-2017-30AF-DB07-643B9A62D0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8111D9-8570-95D5-CE30-4BB7F069D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7E417-4044-ADC4-D40B-820429CE0D87}"/>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6" name="Footer Placeholder 5">
            <a:extLst>
              <a:ext uri="{FF2B5EF4-FFF2-40B4-BE49-F238E27FC236}">
                <a16:creationId xmlns:a16="http://schemas.microsoft.com/office/drawing/2014/main" id="{2B4ABEE5-1242-5D6C-F625-2A4D1B187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439A32-3F60-0CDE-40E2-70641A0CE151}"/>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12080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FEBE-8E1A-FCC4-B826-6EDC0F596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711160-66B1-6D40-7902-44323F3B3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579193-7A5B-86FE-21F0-9B12A265A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7DD585-C134-6862-1E30-E99D68D64CBE}"/>
              </a:ext>
            </a:extLst>
          </p:cNvPr>
          <p:cNvSpPr>
            <a:spLocks noGrp="1"/>
          </p:cNvSpPr>
          <p:nvPr>
            <p:ph type="dt" sz="half" idx="10"/>
          </p:nvPr>
        </p:nvSpPr>
        <p:spPr/>
        <p:txBody>
          <a:bodyPr/>
          <a:lstStyle/>
          <a:p>
            <a:fld id="{465D3752-5829-45C4-A8A6-9969214B349F}" type="datetimeFigureOut">
              <a:rPr lang="en-US" smtClean="0"/>
              <a:t>4/8/2025</a:t>
            </a:fld>
            <a:endParaRPr lang="en-US"/>
          </a:p>
        </p:txBody>
      </p:sp>
      <p:sp>
        <p:nvSpPr>
          <p:cNvPr id="6" name="Footer Placeholder 5">
            <a:extLst>
              <a:ext uri="{FF2B5EF4-FFF2-40B4-BE49-F238E27FC236}">
                <a16:creationId xmlns:a16="http://schemas.microsoft.com/office/drawing/2014/main" id="{797C0811-0173-152A-A9A4-8AB91F6A3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FAA42-07B6-580E-067B-3BDCD1E269FB}"/>
              </a:ext>
            </a:extLst>
          </p:cNvPr>
          <p:cNvSpPr>
            <a:spLocks noGrp="1"/>
          </p:cNvSpPr>
          <p:nvPr>
            <p:ph type="sldNum" sz="quarter" idx="12"/>
          </p:nvPr>
        </p:nvSpPr>
        <p:spPr/>
        <p:txBody>
          <a:bodyPr/>
          <a:lstStyle/>
          <a:p>
            <a:fld id="{4358711A-9233-4704-B70D-28F257037EA7}" type="slidenum">
              <a:rPr lang="en-US" smtClean="0"/>
              <a:t>‹#›</a:t>
            </a:fld>
            <a:endParaRPr lang="en-US"/>
          </a:p>
        </p:txBody>
      </p:sp>
    </p:spTree>
    <p:extLst>
      <p:ext uri="{BB962C8B-B14F-4D97-AF65-F5344CB8AC3E}">
        <p14:creationId xmlns:p14="http://schemas.microsoft.com/office/powerpoint/2010/main" val="345505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82EBD-2EDA-798A-1ACD-B1760ED7E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93CB9D-1D1B-201C-E768-02D1A39C2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F4C93-BB7F-2EBE-C0DD-6BBB03AB3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D3752-5829-45C4-A8A6-9969214B349F}" type="datetimeFigureOut">
              <a:rPr lang="en-US" smtClean="0"/>
              <a:t>4/8/2025</a:t>
            </a:fld>
            <a:endParaRPr lang="en-US"/>
          </a:p>
        </p:txBody>
      </p:sp>
      <p:sp>
        <p:nvSpPr>
          <p:cNvPr id="5" name="Footer Placeholder 4">
            <a:extLst>
              <a:ext uri="{FF2B5EF4-FFF2-40B4-BE49-F238E27FC236}">
                <a16:creationId xmlns:a16="http://schemas.microsoft.com/office/drawing/2014/main" id="{C9D9AE2A-B474-E039-2F35-4F7BDBA93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0977A-1C91-536D-E19C-34BB247D7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8711A-9233-4704-B70D-28F257037EA7}" type="slidenum">
              <a:rPr lang="en-US" smtClean="0"/>
              <a:t>‹#›</a:t>
            </a:fld>
            <a:endParaRPr lang="en-US"/>
          </a:p>
        </p:txBody>
      </p:sp>
    </p:spTree>
    <p:extLst>
      <p:ext uri="{BB962C8B-B14F-4D97-AF65-F5344CB8AC3E}">
        <p14:creationId xmlns:p14="http://schemas.microsoft.com/office/powerpoint/2010/main" val="1191833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EEA8-7106-B146-E7AE-167F27CD21C5}"/>
              </a:ext>
            </a:extLst>
          </p:cNvPr>
          <p:cNvSpPr>
            <a:spLocks noGrp="1"/>
          </p:cNvSpPr>
          <p:nvPr>
            <p:ph type="title"/>
          </p:nvPr>
        </p:nvSpPr>
        <p:spPr/>
        <p:txBody>
          <a:bodyPr/>
          <a:lstStyle/>
          <a:p>
            <a:r>
              <a:rPr lang="en-US" dirty="0"/>
              <a:t>Next Topic: Wind Mitigation and Insurance Discounts</a:t>
            </a:r>
          </a:p>
        </p:txBody>
      </p:sp>
      <p:pic>
        <p:nvPicPr>
          <p:cNvPr id="5" name="Content Placeholder 4">
            <a:extLst>
              <a:ext uri="{FF2B5EF4-FFF2-40B4-BE49-F238E27FC236}">
                <a16:creationId xmlns:a16="http://schemas.microsoft.com/office/drawing/2014/main" id="{86551915-B436-005B-763F-4ECC27CD153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5891" b="25891"/>
          <a:stretch/>
        </p:blipFill>
        <p:spPr/>
      </p:pic>
      <p:sp>
        <p:nvSpPr>
          <p:cNvPr id="3" name="Text Placeholder 2">
            <a:extLst>
              <a:ext uri="{FF2B5EF4-FFF2-40B4-BE49-F238E27FC236}">
                <a16:creationId xmlns:a16="http://schemas.microsoft.com/office/drawing/2014/main" id="{512090C8-F811-6C50-7B72-F96CA3687A4C}"/>
              </a:ext>
            </a:extLst>
          </p:cNvPr>
          <p:cNvSpPr>
            <a:spLocks noGrp="1"/>
          </p:cNvSpPr>
          <p:nvPr>
            <p:ph type="body" sz="half" idx="2"/>
          </p:nvPr>
        </p:nvSpPr>
        <p:spPr>
          <a:xfrm>
            <a:off x="839788" y="2457450"/>
            <a:ext cx="3932237" cy="3411538"/>
          </a:xfrm>
        </p:spPr>
        <p:txBody>
          <a:bodyPr>
            <a:normAutofit fontScale="92500" lnSpcReduction="10000"/>
          </a:bodyPr>
          <a:lstStyle/>
          <a:p>
            <a:pPr marL="285750" indent="-285750">
              <a:buFont typeface="Arial" panose="020B0604020202020204" pitchFamily="34" charset="0"/>
              <a:buChar char="•"/>
            </a:pPr>
            <a:r>
              <a:rPr lang="en-US" dirty="0"/>
              <a:t>FEMA only discounts for elevation.</a:t>
            </a:r>
          </a:p>
          <a:p>
            <a:pPr marL="285750" indent="-285750">
              <a:buFont typeface="Arial" panose="020B0604020202020204" pitchFamily="34" charset="0"/>
              <a:buChar char="•"/>
            </a:pPr>
            <a:r>
              <a:rPr lang="en-US" dirty="0"/>
              <a:t>Home insurance discounts for wind mitigation building code upgrades.</a:t>
            </a:r>
          </a:p>
          <a:p>
            <a:pPr marL="285750" indent="-285750">
              <a:buFont typeface="Arial" panose="020B0604020202020204" pitchFamily="34" charset="0"/>
              <a:buChar char="•"/>
            </a:pPr>
            <a:r>
              <a:rPr lang="en-US" dirty="0"/>
              <a:t>Wind mitigation survey (ours was $125) provides a punch list of potential upgrades. Wind mitigation survey also provides documentation for your insurance company.</a:t>
            </a:r>
          </a:p>
          <a:p>
            <a:pPr marL="285750" indent="-285750">
              <a:buFont typeface="Arial" panose="020B0604020202020204" pitchFamily="34" charset="0"/>
              <a:buChar char="•"/>
            </a:pPr>
            <a:r>
              <a:rPr lang="en-US" dirty="0"/>
              <a:t>Largest discount is for 3</a:t>
            </a:r>
            <a:r>
              <a:rPr lang="en-US" baseline="30000" dirty="0"/>
              <a:t>rd</a:t>
            </a:r>
            <a:r>
              <a:rPr lang="en-US" dirty="0"/>
              <a:t> nail , we used 3</a:t>
            </a:r>
            <a:r>
              <a:rPr lang="en-US" baseline="30000" dirty="0"/>
              <a:t>rd</a:t>
            </a:r>
            <a:r>
              <a:rPr lang="en-US" dirty="0"/>
              <a:t> Nail Guy and paid $1,600. This included an independent wind mitigation survey that verified his work.</a:t>
            </a:r>
          </a:p>
          <a:p>
            <a:pPr marL="285750" indent="-285750">
              <a:buFont typeface="Arial" panose="020B0604020202020204" pitchFamily="34" charset="0"/>
              <a:buChar char="•"/>
            </a:pPr>
            <a:r>
              <a:rPr lang="en-US" dirty="0"/>
              <a:t>If your insurance doesn’t have a line for BUILDING CODE CREDIT you are not getting the discount!</a:t>
            </a:r>
          </a:p>
        </p:txBody>
      </p:sp>
      <p:sp>
        <p:nvSpPr>
          <p:cNvPr id="4" name="Arrow: Right 3">
            <a:extLst>
              <a:ext uri="{FF2B5EF4-FFF2-40B4-BE49-F238E27FC236}">
                <a16:creationId xmlns:a16="http://schemas.microsoft.com/office/drawing/2014/main" id="{62AF129E-206C-1108-06E0-03C8611706A5}"/>
              </a:ext>
            </a:extLst>
          </p:cNvPr>
          <p:cNvSpPr/>
          <p:nvPr/>
        </p:nvSpPr>
        <p:spPr>
          <a:xfrm>
            <a:off x="4842589" y="4021494"/>
            <a:ext cx="46653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73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AC37-023B-D310-4596-0EF9DA378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EDD15-C14B-A8DB-C13C-5C5B34E987B7}"/>
              </a:ext>
            </a:extLst>
          </p:cNvPr>
          <p:cNvSpPr>
            <a:spLocks noGrp="1"/>
          </p:cNvSpPr>
          <p:nvPr>
            <p:ph type="ctrTitle"/>
          </p:nvPr>
        </p:nvSpPr>
        <p:spPr>
          <a:xfrm>
            <a:off x="0" y="310475"/>
            <a:ext cx="12192000" cy="649922"/>
          </a:xfrm>
        </p:spPr>
        <p:txBody>
          <a:bodyPr lIns="360000">
            <a:spAutoFit/>
          </a:bodyPr>
          <a:lstStyle/>
          <a:p>
            <a:pPr algn="l"/>
            <a:r>
              <a:rPr lang="en-US" sz="4000" dirty="0"/>
              <a:t>Wind mitigations to avoid yard damage	</a:t>
            </a:r>
          </a:p>
        </p:txBody>
      </p:sp>
      <p:sp>
        <p:nvSpPr>
          <p:cNvPr id="3" name="Subtitle 2">
            <a:extLst>
              <a:ext uri="{FF2B5EF4-FFF2-40B4-BE49-F238E27FC236}">
                <a16:creationId xmlns:a16="http://schemas.microsoft.com/office/drawing/2014/main" id="{03903A1A-E38C-3B8C-3D5D-10C8C5DCE6E6}"/>
              </a:ext>
            </a:extLst>
          </p:cNvPr>
          <p:cNvSpPr>
            <a:spLocks noGrp="1"/>
          </p:cNvSpPr>
          <p:nvPr>
            <p:ph type="subTitle" idx="1"/>
          </p:nvPr>
        </p:nvSpPr>
        <p:spPr>
          <a:xfrm>
            <a:off x="1196700" y="4071590"/>
            <a:ext cx="8194188" cy="2347497"/>
          </a:xfrm>
        </p:spPr>
        <p:txBody>
          <a:bodyPr>
            <a:normAutofit fontScale="92500" lnSpcReduction="20000"/>
          </a:bodyPr>
          <a:lstStyle/>
          <a:p>
            <a:pPr marL="285750" indent="-285750" algn="l">
              <a:lnSpc>
                <a:spcPct val="130000"/>
              </a:lnSpc>
              <a:spcBef>
                <a:spcPts val="0"/>
              </a:spcBef>
              <a:spcAft>
                <a:spcPts val="600"/>
              </a:spcAft>
              <a:buFont typeface="Arial" panose="020B0604020202020204" pitchFamily="34" charset="0"/>
              <a:buChar char="•"/>
            </a:pPr>
            <a:r>
              <a:rPr lang="en-US" sz="1600" dirty="0"/>
              <a:t>Like everyone else’s, our vinyl fence did not do well during Ian; largely because of shoddy construction.</a:t>
            </a:r>
          </a:p>
          <a:p>
            <a:pPr marL="285750" indent="-285750" algn="l">
              <a:lnSpc>
                <a:spcPct val="130000"/>
              </a:lnSpc>
              <a:spcBef>
                <a:spcPts val="0"/>
              </a:spcBef>
              <a:spcAft>
                <a:spcPts val="600"/>
              </a:spcAft>
              <a:buFont typeface="Arial" panose="020B0604020202020204" pitchFamily="34" charset="0"/>
              <a:buChar char="•"/>
            </a:pPr>
            <a:r>
              <a:rPr lang="en-US" sz="1600" dirty="0"/>
              <a:t> We literally picked up the pieces and had the fence rebuilt by a private contractor; this time making sure that he added a lot more concrete to every post. He did a fair job, but the corner section was damaged during Milton.</a:t>
            </a:r>
          </a:p>
          <a:p>
            <a:pPr marL="285750" indent="-285750" algn="l">
              <a:lnSpc>
                <a:spcPct val="130000"/>
              </a:lnSpc>
              <a:spcBef>
                <a:spcPts val="0"/>
              </a:spcBef>
              <a:spcAft>
                <a:spcPts val="600"/>
              </a:spcAft>
              <a:buFont typeface="Arial" panose="020B0604020202020204" pitchFamily="34" charset="0"/>
              <a:buChar char="•"/>
            </a:pPr>
            <a:r>
              <a:rPr lang="en-US" sz="1600" dirty="0"/>
              <a:t>We’ve just dug a 3-foot hole around the fence post, and added 2 bags of high-strength </a:t>
            </a:r>
            <a:r>
              <a:rPr lang="en-US" sz="1600" dirty="0" err="1"/>
              <a:t>Quickcrete</a:t>
            </a:r>
            <a:r>
              <a:rPr lang="en-US" sz="1600" dirty="0"/>
              <a:t> concrete mix.</a:t>
            </a:r>
          </a:p>
          <a:p>
            <a:pPr marL="285750" indent="-285750" algn="l">
              <a:lnSpc>
                <a:spcPct val="130000"/>
              </a:lnSpc>
              <a:spcBef>
                <a:spcPts val="0"/>
              </a:spcBef>
              <a:spcAft>
                <a:spcPts val="600"/>
              </a:spcAft>
              <a:buFont typeface="Arial" panose="020B0604020202020204" pitchFamily="34" charset="0"/>
              <a:buChar char="•"/>
            </a:pPr>
            <a:r>
              <a:rPr lang="en-US" sz="1600" dirty="0"/>
              <a:t>We also removed all the post caps, cleaned them and pasted them on the posts with PVC cement.</a:t>
            </a:r>
          </a:p>
        </p:txBody>
      </p:sp>
      <p:pic>
        <p:nvPicPr>
          <p:cNvPr id="5" name="Picture 4" descr="A broken white fence in a yard&#10;&#10;AI-generated content may be incorrect.">
            <a:extLst>
              <a:ext uri="{FF2B5EF4-FFF2-40B4-BE49-F238E27FC236}">
                <a16:creationId xmlns:a16="http://schemas.microsoft.com/office/drawing/2014/main" id="{51652803-A2EE-8875-BECE-87833D3A4520}"/>
              </a:ext>
            </a:extLst>
          </p:cNvPr>
          <p:cNvPicPr>
            <a:picLocks noChangeAspect="1"/>
          </p:cNvPicPr>
          <p:nvPr/>
        </p:nvPicPr>
        <p:blipFill>
          <a:blip r:embed="rId2">
            <a:extLst>
              <a:ext uri="{28A0092B-C50C-407E-A947-70E740481C1C}">
                <a14:useLocalDpi xmlns:a14="http://schemas.microsoft.com/office/drawing/2010/main" val="0"/>
              </a:ext>
            </a:extLst>
          </a:blip>
          <a:srcRect b="8381"/>
          <a:stretch/>
        </p:blipFill>
        <p:spPr>
          <a:xfrm>
            <a:off x="6248402" y="1223282"/>
            <a:ext cx="3762557" cy="2585424"/>
          </a:xfrm>
          <a:prstGeom prst="rect">
            <a:avLst/>
          </a:prstGeom>
        </p:spPr>
      </p:pic>
      <p:pic>
        <p:nvPicPr>
          <p:cNvPr id="7" name="Picture 6" descr="A house with a broken fence and palm trees&#10;&#10;AI-generated content may be incorrect.">
            <a:extLst>
              <a:ext uri="{FF2B5EF4-FFF2-40B4-BE49-F238E27FC236}">
                <a16:creationId xmlns:a16="http://schemas.microsoft.com/office/drawing/2014/main" id="{766621CD-7324-BE76-8164-AF7479308E90}"/>
              </a:ext>
            </a:extLst>
          </p:cNvPr>
          <p:cNvPicPr>
            <a:picLocks noChangeAspect="1"/>
          </p:cNvPicPr>
          <p:nvPr/>
        </p:nvPicPr>
        <p:blipFill>
          <a:blip r:embed="rId3">
            <a:extLst>
              <a:ext uri="{28A0092B-C50C-407E-A947-70E740481C1C}">
                <a14:useLocalDpi xmlns:a14="http://schemas.microsoft.com/office/drawing/2010/main" val="0"/>
              </a:ext>
            </a:extLst>
          </a:blip>
          <a:srcRect t="8166" b="19352"/>
          <a:stretch/>
        </p:blipFill>
        <p:spPr>
          <a:xfrm>
            <a:off x="1196699" y="1228210"/>
            <a:ext cx="4746901" cy="2580496"/>
          </a:xfrm>
          <a:prstGeom prst="rect">
            <a:avLst/>
          </a:prstGeom>
        </p:spPr>
      </p:pic>
      <p:pic>
        <p:nvPicPr>
          <p:cNvPr id="1026" name="Picture 2" descr="image-1">
            <a:extLst>
              <a:ext uri="{FF2B5EF4-FFF2-40B4-BE49-F238E27FC236}">
                <a16:creationId xmlns:a16="http://schemas.microsoft.com/office/drawing/2014/main" id="{323ACD8C-882E-4048-A210-0F239F4731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5" t="18749" r="4698" b="18751"/>
          <a:stretch/>
        </p:blipFill>
        <p:spPr bwMode="auto">
          <a:xfrm>
            <a:off x="9275377" y="4207975"/>
            <a:ext cx="1471164" cy="1037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2D950D-D96B-19A4-D877-B0433D1EFBE4}"/>
              </a:ext>
            </a:extLst>
          </p:cNvPr>
          <p:cNvPicPr>
            <a:picLocks noChangeAspect="1"/>
          </p:cNvPicPr>
          <p:nvPr/>
        </p:nvPicPr>
        <p:blipFill>
          <a:blip r:embed="rId5"/>
          <a:stretch>
            <a:fillRect/>
          </a:stretch>
        </p:blipFill>
        <p:spPr>
          <a:xfrm flipH="1">
            <a:off x="9728604" y="5427264"/>
            <a:ext cx="708277" cy="1018410"/>
          </a:xfrm>
          <a:prstGeom prst="rect">
            <a:avLst/>
          </a:prstGeom>
        </p:spPr>
      </p:pic>
    </p:spTree>
    <p:extLst>
      <p:ext uri="{BB962C8B-B14F-4D97-AF65-F5344CB8AC3E}">
        <p14:creationId xmlns:p14="http://schemas.microsoft.com/office/powerpoint/2010/main" val="101285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2E041-07A2-07B0-1F64-DD48C6FDA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278D0-0675-A7FA-5438-9EF3027ED419}"/>
              </a:ext>
            </a:extLst>
          </p:cNvPr>
          <p:cNvSpPr>
            <a:spLocks noGrp="1"/>
          </p:cNvSpPr>
          <p:nvPr>
            <p:ph type="ctrTitle"/>
          </p:nvPr>
        </p:nvSpPr>
        <p:spPr>
          <a:xfrm>
            <a:off x="0" y="310475"/>
            <a:ext cx="12192000" cy="649922"/>
          </a:xfrm>
        </p:spPr>
        <p:txBody>
          <a:bodyPr lIns="360000">
            <a:spAutoFit/>
          </a:bodyPr>
          <a:lstStyle/>
          <a:p>
            <a:pPr algn="l"/>
            <a:r>
              <a:rPr lang="en-US" sz="4000" dirty="0"/>
              <a:t>Wind mitigations to avoid lanai damage	</a:t>
            </a:r>
          </a:p>
        </p:txBody>
      </p:sp>
      <p:sp>
        <p:nvSpPr>
          <p:cNvPr id="3" name="Subtitle 2">
            <a:extLst>
              <a:ext uri="{FF2B5EF4-FFF2-40B4-BE49-F238E27FC236}">
                <a16:creationId xmlns:a16="http://schemas.microsoft.com/office/drawing/2014/main" id="{CE6BC1AA-23D6-D4A9-2EA9-162C7F4270ED}"/>
              </a:ext>
            </a:extLst>
          </p:cNvPr>
          <p:cNvSpPr>
            <a:spLocks noGrp="1"/>
          </p:cNvSpPr>
          <p:nvPr>
            <p:ph type="subTitle" idx="1"/>
          </p:nvPr>
        </p:nvSpPr>
        <p:spPr>
          <a:xfrm>
            <a:off x="482325" y="1143996"/>
            <a:ext cx="5975625" cy="5202935"/>
          </a:xfrm>
        </p:spPr>
        <p:txBody>
          <a:bodyPr>
            <a:normAutofit lnSpcReduction="10000"/>
          </a:bodyPr>
          <a:lstStyle/>
          <a:p>
            <a:pPr marL="285750" indent="-285750" algn="l">
              <a:lnSpc>
                <a:spcPct val="130000"/>
              </a:lnSpc>
              <a:spcBef>
                <a:spcPts val="0"/>
              </a:spcBef>
              <a:spcAft>
                <a:spcPts val="600"/>
              </a:spcAft>
              <a:buFont typeface="Arial" panose="020B0604020202020204" pitchFamily="34" charset="0"/>
              <a:buChar char="•"/>
            </a:pPr>
            <a:r>
              <a:rPr lang="en-US" sz="1600" dirty="0"/>
              <a:t>We lost a few screens during Ian and had those replaced. However, since our pool cage is pretty old, we had the entire structure resprayed and rescreened early in 2024.</a:t>
            </a:r>
          </a:p>
          <a:p>
            <a:pPr marL="285750" indent="-285750" algn="l">
              <a:lnSpc>
                <a:spcPct val="130000"/>
              </a:lnSpc>
              <a:spcBef>
                <a:spcPts val="0"/>
              </a:spcBef>
              <a:spcAft>
                <a:spcPts val="1800"/>
              </a:spcAft>
              <a:buFont typeface="Arial" panose="020B0604020202020204" pitchFamily="34" charset="0"/>
              <a:buChar char="•"/>
            </a:pPr>
            <a:r>
              <a:rPr lang="en-US" sz="1600" dirty="0"/>
              <a:t>The contractor advised that we check the tension cables regularly, especially for rusted bolts and chain plates which may give way. We now make sure to do that before we leave for an extended period of time during hurricane season.</a:t>
            </a:r>
          </a:p>
          <a:p>
            <a:pPr marL="285750" indent="-285750" algn="l">
              <a:lnSpc>
                <a:spcPct val="130000"/>
              </a:lnSpc>
              <a:spcBef>
                <a:spcPts val="0"/>
              </a:spcBef>
              <a:spcAft>
                <a:spcPts val="600"/>
              </a:spcAft>
              <a:buFont typeface="Arial" panose="020B0604020202020204" pitchFamily="34" charset="0"/>
              <a:buChar char="•"/>
            </a:pPr>
            <a:r>
              <a:rPr lang="en-US" sz="1600" dirty="0"/>
              <a:t>Our one lanai screen door blew out during Ian. Since the locking mechanisms on the latches are not particularly efficient, we installed plastic loops (from Amazon) at the top and bottom of each door, which allows us to secure the doors with cable ties. We, however, always leave one unsecured in case anyone needs to access the pool deck/house while we are gone. </a:t>
            </a:r>
          </a:p>
          <a:p>
            <a:pPr marL="285750" indent="-285750" algn="l">
              <a:lnSpc>
                <a:spcPct val="130000"/>
              </a:lnSpc>
              <a:spcBef>
                <a:spcPts val="0"/>
              </a:spcBef>
              <a:spcAft>
                <a:spcPts val="600"/>
              </a:spcAft>
              <a:buFont typeface="Arial" panose="020B0604020202020204" pitchFamily="34" charset="0"/>
              <a:buChar char="•"/>
            </a:pPr>
            <a:r>
              <a:rPr lang="en-US" sz="1600" dirty="0"/>
              <a:t>If you have wind pressure build up in pool cage, removing screen doors for the storm protects the doors and keeps the pool cage screens from being blown out.</a:t>
            </a:r>
          </a:p>
        </p:txBody>
      </p:sp>
      <p:pic>
        <p:nvPicPr>
          <p:cNvPr id="6" name="Picture 5" descr="A window with a broken glass&#10;&#10;AI-generated content may be incorrect.">
            <a:extLst>
              <a:ext uri="{FF2B5EF4-FFF2-40B4-BE49-F238E27FC236}">
                <a16:creationId xmlns:a16="http://schemas.microsoft.com/office/drawing/2014/main" id="{AB905B0A-0DEF-74BF-CD27-32B857B7F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41369" y="1527467"/>
            <a:ext cx="2686051" cy="2014538"/>
          </a:xfrm>
          <a:prstGeom prst="rect">
            <a:avLst/>
          </a:prstGeom>
        </p:spPr>
      </p:pic>
      <p:pic>
        <p:nvPicPr>
          <p:cNvPr id="10" name="Picture 9" descr="A window with a screen&#10;&#10;AI-generated content may be incorrect.">
            <a:extLst>
              <a:ext uri="{FF2B5EF4-FFF2-40B4-BE49-F238E27FC236}">
                <a16:creationId xmlns:a16="http://schemas.microsoft.com/office/drawing/2014/main" id="{4516463E-731B-1DB5-F05C-195E52CDC235}"/>
              </a:ext>
            </a:extLst>
          </p:cNvPr>
          <p:cNvPicPr>
            <a:picLocks noChangeAspect="1"/>
          </p:cNvPicPr>
          <p:nvPr/>
        </p:nvPicPr>
        <p:blipFill>
          <a:blip r:embed="rId3">
            <a:extLst>
              <a:ext uri="{28A0092B-C50C-407E-A947-70E740481C1C}">
                <a14:useLocalDpi xmlns:a14="http://schemas.microsoft.com/office/drawing/2010/main" val="0"/>
              </a:ext>
            </a:extLst>
          </a:blip>
          <a:srcRect r="27322"/>
          <a:stretch/>
        </p:blipFill>
        <p:spPr>
          <a:xfrm rot="5400000">
            <a:off x="10077167" y="1174134"/>
            <a:ext cx="1099958" cy="1135110"/>
          </a:xfrm>
          <a:prstGeom prst="rect">
            <a:avLst/>
          </a:prstGeom>
        </p:spPr>
      </p:pic>
      <p:pic>
        <p:nvPicPr>
          <p:cNvPr id="12" name="Picture 11" descr="A door with a window&#10;&#10;AI-generated content may be incorrect.">
            <a:extLst>
              <a:ext uri="{FF2B5EF4-FFF2-40B4-BE49-F238E27FC236}">
                <a16:creationId xmlns:a16="http://schemas.microsoft.com/office/drawing/2014/main" id="{BA3C42FD-B4EE-BAAD-382E-278391A3F7BC}"/>
              </a:ext>
            </a:extLst>
          </p:cNvPr>
          <p:cNvPicPr>
            <a:picLocks noChangeAspect="1"/>
          </p:cNvPicPr>
          <p:nvPr/>
        </p:nvPicPr>
        <p:blipFill>
          <a:blip r:embed="rId4">
            <a:extLst>
              <a:ext uri="{28A0092B-C50C-407E-A947-70E740481C1C}">
                <a14:useLocalDpi xmlns:a14="http://schemas.microsoft.com/office/drawing/2010/main" val="0"/>
              </a:ext>
            </a:extLst>
          </a:blip>
          <a:srcRect r="18506"/>
          <a:stretch/>
        </p:blipFill>
        <p:spPr>
          <a:xfrm rot="5400000">
            <a:off x="10010883" y="2703989"/>
            <a:ext cx="1222481" cy="1125065"/>
          </a:xfrm>
          <a:prstGeom prst="rect">
            <a:avLst/>
          </a:prstGeom>
        </p:spPr>
      </p:pic>
      <p:pic>
        <p:nvPicPr>
          <p:cNvPr id="14" name="Picture 13">
            <a:extLst>
              <a:ext uri="{FF2B5EF4-FFF2-40B4-BE49-F238E27FC236}">
                <a16:creationId xmlns:a16="http://schemas.microsoft.com/office/drawing/2014/main" id="{24FC5149-21BE-64C7-DA5A-0C96407BB15E}"/>
              </a:ext>
            </a:extLst>
          </p:cNvPr>
          <p:cNvPicPr>
            <a:picLocks noChangeAspect="1"/>
          </p:cNvPicPr>
          <p:nvPr/>
        </p:nvPicPr>
        <p:blipFill>
          <a:blip r:embed="rId5"/>
          <a:stretch>
            <a:fillRect/>
          </a:stretch>
        </p:blipFill>
        <p:spPr>
          <a:xfrm>
            <a:off x="7267389" y="4394531"/>
            <a:ext cx="4448550" cy="1740053"/>
          </a:xfrm>
          <a:prstGeom prst="rect">
            <a:avLst/>
          </a:prstGeom>
        </p:spPr>
      </p:pic>
    </p:spTree>
    <p:extLst>
      <p:ext uri="{BB962C8B-B14F-4D97-AF65-F5344CB8AC3E}">
        <p14:creationId xmlns:p14="http://schemas.microsoft.com/office/powerpoint/2010/main" val="324294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84250-DBCF-C968-F441-945238252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E6B92-6EF7-2404-7CC1-521760C5C966}"/>
              </a:ext>
            </a:extLst>
          </p:cNvPr>
          <p:cNvSpPr>
            <a:spLocks noGrp="1"/>
          </p:cNvSpPr>
          <p:nvPr>
            <p:ph type="ctrTitle"/>
          </p:nvPr>
        </p:nvSpPr>
        <p:spPr>
          <a:xfrm>
            <a:off x="0" y="310475"/>
            <a:ext cx="12192000" cy="649922"/>
          </a:xfrm>
        </p:spPr>
        <p:txBody>
          <a:bodyPr lIns="360000">
            <a:spAutoFit/>
          </a:bodyPr>
          <a:lstStyle/>
          <a:p>
            <a:pPr algn="l"/>
            <a:r>
              <a:rPr lang="en-US" sz="4000" dirty="0"/>
              <a:t>Wind mitigations to avoid roof damage	</a:t>
            </a:r>
          </a:p>
        </p:txBody>
      </p:sp>
      <p:sp>
        <p:nvSpPr>
          <p:cNvPr id="3" name="Subtitle 2">
            <a:extLst>
              <a:ext uri="{FF2B5EF4-FFF2-40B4-BE49-F238E27FC236}">
                <a16:creationId xmlns:a16="http://schemas.microsoft.com/office/drawing/2014/main" id="{E1F353BF-F0DF-536B-D151-434DB3D903AE}"/>
              </a:ext>
            </a:extLst>
          </p:cNvPr>
          <p:cNvSpPr>
            <a:spLocks noGrp="1"/>
          </p:cNvSpPr>
          <p:nvPr>
            <p:ph type="subTitle" idx="1"/>
          </p:nvPr>
        </p:nvSpPr>
        <p:spPr>
          <a:xfrm>
            <a:off x="482325" y="1143996"/>
            <a:ext cx="5424699" cy="5202935"/>
          </a:xfrm>
        </p:spPr>
        <p:txBody>
          <a:bodyPr>
            <a:normAutofit/>
          </a:bodyPr>
          <a:lstStyle/>
          <a:p>
            <a:pPr marL="285750" indent="-285750" algn="l">
              <a:lnSpc>
                <a:spcPct val="130000"/>
              </a:lnSpc>
              <a:spcBef>
                <a:spcPts val="0"/>
              </a:spcBef>
              <a:spcAft>
                <a:spcPts val="600"/>
              </a:spcAft>
              <a:buFont typeface="Arial" panose="020B0604020202020204" pitchFamily="34" charset="0"/>
              <a:buChar char="•"/>
            </a:pPr>
            <a:r>
              <a:rPr lang="en-US" sz="1600" dirty="0"/>
              <a:t>We have two crawlspace hatches, one in the garage and one for the covered part of the lanai.</a:t>
            </a:r>
          </a:p>
          <a:p>
            <a:pPr marL="285750" indent="-285750" algn="l">
              <a:lnSpc>
                <a:spcPct val="130000"/>
              </a:lnSpc>
              <a:spcBef>
                <a:spcPts val="0"/>
              </a:spcBef>
              <a:spcAft>
                <a:spcPts val="600"/>
              </a:spcAft>
              <a:buFont typeface="Arial" panose="020B0604020202020204" pitchFamily="34" charset="0"/>
              <a:buChar char="•"/>
            </a:pPr>
            <a:r>
              <a:rPr lang="en-US" sz="1600" dirty="0"/>
              <a:t>The previous owner secured the latter with hooks, which were ripped out by the force from Ian (we were lucky to not have damage from this).</a:t>
            </a:r>
          </a:p>
          <a:p>
            <a:pPr marL="285750" indent="-285750" algn="l">
              <a:lnSpc>
                <a:spcPct val="130000"/>
              </a:lnSpc>
              <a:spcBef>
                <a:spcPts val="0"/>
              </a:spcBef>
              <a:spcAft>
                <a:spcPts val="600"/>
              </a:spcAft>
              <a:buFont typeface="Arial" panose="020B0604020202020204" pitchFamily="34" charset="0"/>
              <a:buChar char="•"/>
            </a:pPr>
            <a:r>
              <a:rPr lang="en-US" sz="1600" dirty="0"/>
              <a:t>We have subsequently secured both hatches with proper latch clamps (from Amazon). </a:t>
            </a:r>
            <a:r>
              <a:rPr lang="en-US" sz="1600" i="1" dirty="0"/>
              <a:t>Remember to insert a bolt with a </a:t>
            </a:r>
            <a:r>
              <a:rPr lang="en-US" sz="1600" i="1" dirty="0" err="1"/>
              <a:t>nylock</a:t>
            </a:r>
            <a:r>
              <a:rPr lang="en-US" sz="1600" i="1" dirty="0"/>
              <a:t> nut to ensure the latches can’t open up from vibrations caused by the wind.</a:t>
            </a:r>
          </a:p>
        </p:txBody>
      </p:sp>
      <p:pic>
        <p:nvPicPr>
          <p:cNvPr id="5" name="Picture 4" descr="A ceiling with a hole in it&#10;&#10;AI-generated content may be incorrect.">
            <a:extLst>
              <a:ext uri="{FF2B5EF4-FFF2-40B4-BE49-F238E27FC236}">
                <a16:creationId xmlns:a16="http://schemas.microsoft.com/office/drawing/2014/main" id="{81B10BDE-A5FA-7F30-B17A-CDAACDB9E583}"/>
              </a:ext>
            </a:extLst>
          </p:cNvPr>
          <p:cNvPicPr>
            <a:picLocks noChangeAspect="1"/>
          </p:cNvPicPr>
          <p:nvPr/>
        </p:nvPicPr>
        <p:blipFill>
          <a:blip r:embed="rId2">
            <a:extLst>
              <a:ext uri="{28A0092B-C50C-407E-A947-70E740481C1C}">
                <a14:useLocalDpi xmlns:a14="http://schemas.microsoft.com/office/drawing/2010/main" val="0"/>
              </a:ext>
            </a:extLst>
          </a:blip>
          <a:srcRect t="28267"/>
          <a:stretch/>
        </p:blipFill>
        <p:spPr>
          <a:xfrm>
            <a:off x="6811436" y="1231734"/>
            <a:ext cx="4578939" cy="2463469"/>
          </a:xfrm>
          <a:prstGeom prst="rect">
            <a:avLst/>
          </a:prstGeom>
        </p:spPr>
      </p:pic>
      <p:pic>
        <p:nvPicPr>
          <p:cNvPr id="8" name="Picture 7" descr="A white frame with metal clasps&#10;&#10;AI-generated content may be incorrect.">
            <a:extLst>
              <a:ext uri="{FF2B5EF4-FFF2-40B4-BE49-F238E27FC236}">
                <a16:creationId xmlns:a16="http://schemas.microsoft.com/office/drawing/2014/main" id="{CB7693DD-6AED-6B28-A65C-EC68A2F619A1}"/>
              </a:ext>
            </a:extLst>
          </p:cNvPr>
          <p:cNvPicPr>
            <a:picLocks noChangeAspect="1"/>
          </p:cNvPicPr>
          <p:nvPr/>
        </p:nvPicPr>
        <p:blipFill>
          <a:blip r:embed="rId3">
            <a:extLst>
              <a:ext uri="{28A0092B-C50C-407E-A947-70E740481C1C}">
                <a14:useLocalDpi xmlns:a14="http://schemas.microsoft.com/office/drawing/2010/main" val="0"/>
              </a:ext>
            </a:extLst>
          </a:blip>
          <a:srcRect t="6212"/>
          <a:stretch/>
        </p:blipFill>
        <p:spPr>
          <a:xfrm>
            <a:off x="6811436" y="4096512"/>
            <a:ext cx="2868168" cy="2017488"/>
          </a:xfrm>
          <a:prstGeom prst="rect">
            <a:avLst/>
          </a:prstGeom>
        </p:spPr>
      </p:pic>
      <p:pic>
        <p:nvPicPr>
          <p:cNvPr id="11" name="Picture 10" descr="A metal hook attached to a wall&#10;&#10;AI-generated content may be incorrect.">
            <a:extLst>
              <a:ext uri="{FF2B5EF4-FFF2-40B4-BE49-F238E27FC236}">
                <a16:creationId xmlns:a16="http://schemas.microsoft.com/office/drawing/2014/main" id="{9D492D5F-DDCA-9336-A90D-E6D626E0BB23}"/>
              </a:ext>
            </a:extLst>
          </p:cNvPr>
          <p:cNvPicPr>
            <a:picLocks noChangeAspect="1"/>
          </p:cNvPicPr>
          <p:nvPr/>
        </p:nvPicPr>
        <p:blipFill>
          <a:blip r:embed="rId4">
            <a:extLst>
              <a:ext uri="{28A0092B-C50C-407E-A947-70E740481C1C}">
                <a14:useLocalDpi xmlns:a14="http://schemas.microsoft.com/office/drawing/2010/main" val="0"/>
              </a:ext>
            </a:extLst>
          </a:blip>
          <a:srcRect l="957" t="20861" r="10809" b="20861"/>
          <a:stretch/>
        </p:blipFill>
        <p:spPr>
          <a:xfrm rot="5400000" flipH="1" flipV="1">
            <a:off x="9881927" y="4605552"/>
            <a:ext cx="2017488" cy="999408"/>
          </a:xfrm>
          <a:prstGeom prst="rect">
            <a:avLst/>
          </a:prstGeom>
        </p:spPr>
      </p:pic>
      <p:pic>
        <p:nvPicPr>
          <p:cNvPr id="15" name="Picture 14">
            <a:extLst>
              <a:ext uri="{FF2B5EF4-FFF2-40B4-BE49-F238E27FC236}">
                <a16:creationId xmlns:a16="http://schemas.microsoft.com/office/drawing/2014/main" id="{75E09D44-049E-D1F7-8FBA-6DBBAFA0EED8}"/>
              </a:ext>
            </a:extLst>
          </p:cNvPr>
          <p:cNvPicPr>
            <a:picLocks noChangeAspect="1"/>
          </p:cNvPicPr>
          <p:nvPr/>
        </p:nvPicPr>
        <p:blipFill>
          <a:blip r:embed="rId5"/>
          <a:stretch>
            <a:fillRect/>
          </a:stretch>
        </p:blipFill>
        <p:spPr>
          <a:xfrm>
            <a:off x="1170432" y="4705803"/>
            <a:ext cx="4462272" cy="1641128"/>
          </a:xfrm>
          <a:prstGeom prst="rect">
            <a:avLst/>
          </a:prstGeom>
        </p:spPr>
      </p:pic>
    </p:spTree>
    <p:extLst>
      <p:ext uri="{BB962C8B-B14F-4D97-AF65-F5344CB8AC3E}">
        <p14:creationId xmlns:p14="http://schemas.microsoft.com/office/powerpoint/2010/main" val="251921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3953C-701C-F466-C09B-01DE53070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5F7AE-81E1-C3AF-1F6C-A8648DD8D1EC}"/>
              </a:ext>
            </a:extLst>
          </p:cNvPr>
          <p:cNvSpPr>
            <a:spLocks noGrp="1"/>
          </p:cNvSpPr>
          <p:nvPr>
            <p:ph type="ctrTitle"/>
          </p:nvPr>
        </p:nvSpPr>
        <p:spPr>
          <a:xfrm>
            <a:off x="0" y="310475"/>
            <a:ext cx="12192000" cy="649922"/>
          </a:xfrm>
        </p:spPr>
        <p:txBody>
          <a:bodyPr lIns="360000">
            <a:spAutoFit/>
          </a:bodyPr>
          <a:lstStyle/>
          <a:p>
            <a:pPr algn="l"/>
            <a:r>
              <a:rPr lang="en-US" sz="4000" dirty="0"/>
              <a:t>Wind mitigations to avoid door damage	</a:t>
            </a:r>
          </a:p>
        </p:txBody>
      </p:sp>
      <p:sp>
        <p:nvSpPr>
          <p:cNvPr id="3" name="Subtitle 2">
            <a:extLst>
              <a:ext uri="{FF2B5EF4-FFF2-40B4-BE49-F238E27FC236}">
                <a16:creationId xmlns:a16="http://schemas.microsoft.com/office/drawing/2014/main" id="{674D38C9-4778-DF25-B975-962C9E7485DA}"/>
              </a:ext>
            </a:extLst>
          </p:cNvPr>
          <p:cNvSpPr>
            <a:spLocks noGrp="1"/>
          </p:cNvSpPr>
          <p:nvPr>
            <p:ph type="subTitle" idx="1"/>
          </p:nvPr>
        </p:nvSpPr>
        <p:spPr>
          <a:xfrm>
            <a:off x="482325" y="1143996"/>
            <a:ext cx="7052331" cy="5202935"/>
          </a:xfrm>
        </p:spPr>
        <p:txBody>
          <a:bodyPr>
            <a:normAutofit/>
          </a:bodyPr>
          <a:lstStyle/>
          <a:p>
            <a:pPr marL="285750" indent="-285750" algn="l">
              <a:lnSpc>
                <a:spcPct val="130000"/>
              </a:lnSpc>
              <a:spcBef>
                <a:spcPts val="0"/>
              </a:spcBef>
              <a:spcAft>
                <a:spcPts val="600"/>
              </a:spcAft>
              <a:buFont typeface="Arial" panose="020B0604020202020204" pitchFamily="34" charset="0"/>
              <a:buChar char="•"/>
            </a:pPr>
            <a:r>
              <a:rPr lang="en-US" sz="1600" dirty="0"/>
              <a:t>Our front door is not hurricane proof, but survived Ian without damage, even though it faces north. </a:t>
            </a:r>
          </a:p>
          <a:p>
            <a:pPr marL="285750" indent="-285750" algn="l">
              <a:lnSpc>
                <a:spcPct val="130000"/>
              </a:lnSpc>
              <a:spcBef>
                <a:spcPts val="0"/>
              </a:spcBef>
              <a:spcAft>
                <a:spcPts val="600"/>
              </a:spcAft>
              <a:buFont typeface="Arial" panose="020B0604020202020204" pitchFamily="34" charset="0"/>
              <a:buChar char="•"/>
            </a:pPr>
            <a:r>
              <a:rPr lang="en-US" sz="1600" dirty="0"/>
              <a:t>We have metal shutters for the door, but don’t like to install these when we leave for long periods of time (too obvious that someone isn’t home).</a:t>
            </a:r>
          </a:p>
          <a:p>
            <a:pPr marL="285750" indent="-285750" algn="l">
              <a:lnSpc>
                <a:spcPct val="130000"/>
              </a:lnSpc>
              <a:spcBef>
                <a:spcPts val="0"/>
              </a:spcBef>
              <a:spcAft>
                <a:spcPts val="600"/>
              </a:spcAft>
              <a:buFont typeface="Arial" panose="020B0604020202020204" pitchFamily="34" charset="0"/>
              <a:buChar char="•"/>
            </a:pPr>
            <a:r>
              <a:rPr lang="en-US" sz="1600" dirty="0"/>
              <a:t>Instead, we have installed lock barrel bolts (from Amazon) at the top and bottom of the door to reduce the risk of it being blown inward.</a:t>
            </a:r>
          </a:p>
          <a:p>
            <a:pPr marL="285750" indent="-285750" algn="l">
              <a:lnSpc>
                <a:spcPct val="130000"/>
              </a:lnSpc>
              <a:spcBef>
                <a:spcPts val="0"/>
              </a:spcBef>
              <a:spcAft>
                <a:spcPts val="600"/>
              </a:spcAft>
              <a:buFont typeface="Arial" panose="020B0604020202020204" pitchFamily="34" charset="0"/>
              <a:buChar char="•"/>
            </a:pPr>
            <a:r>
              <a:rPr lang="en-US" sz="1600" dirty="0"/>
              <a:t>A slider with a metal base plate is recommended, as this provides a stronger recess for the bolt than the wood of the door jamb alone.</a:t>
            </a:r>
          </a:p>
        </p:txBody>
      </p:sp>
      <p:pic>
        <p:nvPicPr>
          <p:cNvPr id="6" name="Picture 5" descr="A white wall with a fire alarm&#10;&#10;AI-generated content may be incorrect.">
            <a:extLst>
              <a:ext uri="{FF2B5EF4-FFF2-40B4-BE49-F238E27FC236}">
                <a16:creationId xmlns:a16="http://schemas.microsoft.com/office/drawing/2014/main" id="{F775E3D3-0BDB-E6BF-B3BC-077AC4786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62494" y="3026663"/>
            <a:ext cx="3877056" cy="2907792"/>
          </a:xfrm>
          <a:prstGeom prst="rect">
            <a:avLst/>
          </a:prstGeom>
        </p:spPr>
      </p:pic>
      <p:pic>
        <p:nvPicPr>
          <p:cNvPr id="9" name="Picture 8" descr="A metal bolt with a key attached to it&#10;&#10;AI-generated content may be incorrect.">
            <a:extLst>
              <a:ext uri="{FF2B5EF4-FFF2-40B4-BE49-F238E27FC236}">
                <a16:creationId xmlns:a16="http://schemas.microsoft.com/office/drawing/2014/main" id="{8DFB7F4E-FDD3-5907-05A8-21CB2C15AFE9}"/>
              </a:ext>
            </a:extLst>
          </p:cNvPr>
          <p:cNvPicPr>
            <a:picLocks noChangeAspect="1"/>
          </p:cNvPicPr>
          <p:nvPr/>
        </p:nvPicPr>
        <p:blipFill>
          <a:blip r:embed="rId3">
            <a:extLst>
              <a:ext uri="{28A0092B-C50C-407E-A947-70E740481C1C}">
                <a14:useLocalDpi xmlns:a14="http://schemas.microsoft.com/office/drawing/2010/main" val="0"/>
              </a:ext>
            </a:extLst>
          </a:blip>
          <a:srcRect t="25600" b="28667"/>
          <a:stretch/>
        </p:blipFill>
        <p:spPr>
          <a:xfrm>
            <a:off x="8247127" y="1291517"/>
            <a:ext cx="2907792" cy="997373"/>
          </a:xfrm>
          <a:prstGeom prst="rect">
            <a:avLst/>
          </a:prstGeom>
        </p:spPr>
      </p:pic>
      <p:pic>
        <p:nvPicPr>
          <p:cNvPr id="12" name="Picture 11">
            <a:extLst>
              <a:ext uri="{FF2B5EF4-FFF2-40B4-BE49-F238E27FC236}">
                <a16:creationId xmlns:a16="http://schemas.microsoft.com/office/drawing/2014/main" id="{C91B482E-8620-19B2-F891-753BC52D7672}"/>
              </a:ext>
            </a:extLst>
          </p:cNvPr>
          <p:cNvPicPr>
            <a:picLocks noChangeAspect="1"/>
          </p:cNvPicPr>
          <p:nvPr/>
        </p:nvPicPr>
        <p:blipFill>
          <a:blip r:embed="rId4"/>
          <a:srcRect b="4854"/>
          <a:stretch/>
        </p:blipFill>
        <p:spPr>
          <a:xfrm>
            <a:off x="1037082" y="4393047"/>
            <a:ext cx="5437768" cy="2137483"/>
          </a:xfrm>
          <a:prstGeom prst="rect">
            <a:avLst/>
          </a:prstGeom>
        </p:spPr>
      </p:pic>
    </p:spTree>
    <p:extLst>
      <p:ext uri="{BB962C8B-B14F-4D97-AF65-F5344CB8AC3E}">
        <p14:creationId xmlns:p14="http://schemas.microsoft.com/office/powerpoint/2010/main" val="1535021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6EAE4-691A-BA69-5087-87AB66606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5F6A4-26F7-1E68-D3AC-8A48363DEA36}"/>
              </a:ext>
            </a:extLst>
          </p:cNvPr>
          <p:cNvSpPr>
            <a:spLocks noGrp="1"/>
          </p:cNvSpPr>
          <p:nvPr>
            <p:ph type="ctrTitle"/>
          </p:nvPr>
        </p:nvSpPr>
        <p:spPr>
          <a:xfrm>
            <a:off x="0" y="310475"/>
            <a:ext cx="12192000" cy="649922"/>
          </a:xfrm>
        </p:spPr>
        <p:txBody>
          <a:bodyPr lIns="360000">
            <a:spAutoFit/>
          </a:bodyPr>
          <a:lstStyle/>
          <a:p>
            <a:pPr algn="l"/>
            <a:r>
              <a:rPr lang="en-US" sz="4000" dirty="0"/>
              <a:t>Securing boat lift motor covers	</a:t>
            </a:r>
          </a:p>
        </p:txBody>
      </p:sp>
      <p:sp>
        <p:nvSpPr>
          <p:cNvPr id="3" name="Subtitle 2">
            <a:extLst>
              <a:ext uri="{FF2B5EF4-FFF2-40B4-BE49-F238E27FC236}">
                <a16:creationId xmlns:a16="http://schemas.microsoft.com/office/drawing/2014/main" id="{260F4EBC-F526-285A-634B-3CCB6708A5B7}"/>
              </a:ext>
            </a:extLst>
          </p:cNvPr>
          <p:cNvSpPr>
            <a:spLocks noGrp="1"/>
          </p:cNvSpPr>
          <p:nvPr>
            <p:ph type="subTitle" idx="1"/>
          </p:nvPr>
        </p:nvSpPr>
        <p:spPr>
          <a:xfrm>
            <a:off x="482325" y="1143997"/>
            <a:ext cx="7052331" cy="2193564"/>
          </a:xfrm>
        </p:spPr>
        <p:txBody>
          <a:bodyPr>
            <a:normAutofit/>
          </a:bodyPr>
          <a:lstStyle/>
          <a:p>
            <a:pPr marL="285750" indent="-285750" algn="l">
              <a:lnSpc>
                <a:spcPct val="130000"/>
              </a:lnSpc>
              <a:spcBef>
                <a:spcPts val="0"/>
              </a:spcBef>
              <a:spcAft>
                <a:spcPts val="600"/>
              </a:spcAft>
              <a:buFont typeface="Arial" panose="020B0604020202020204" pitchFamily="34" charset="0"/>
              <a:buChar char="•"/>
            </a:pPr>
            <a:r>
              <a:rPr lang="en-US" sz="1600" dirty="0"/>
              <a:t>We lost one of our boat lift motor covers during Ian, and another during Milton.</a:t>
            </a:r>
          </a:p>
          <a:p>
            <a:pPr marL="285750" indent="-285750" algn="l">
              <a:lnSpc>
                <a:spcPct val="130000"/>
              </a:lnSpc>
              <a:spcBef>
                <a:spcPts val="0"/>
              </a:spcBef>
              <a:spcAft>
                <a:spcPts val="600"/>
              </a:spcAft>
              <a:buFont typeface="Arial" panose="020B0604020202020204" pitchFamily="34" charset="0"/>
              <a:buChar char="•"/>
            </a:pPr>
            <a:r>
              <a:rPr lang="en-US" sz="1600" dirty="0"/>
              <a:t>It took a while (and two tries on Amazon) to figure a simple way to secure these – shaft collars.</a:t>
            </a:r>
          </a:p>
          <a:p>
            <a:pPr marL="285750" indent="-285750" algn="l">
              <a:lnSpc>
                <a:spcPct val="130000"/>
              </a:lnSpc>
              <a:spcBef>
                <a:spcPts val="0"/>
              </a:spcBef>
              <a:spcAft>
                <a:spcPts val="600"/>
              </a:spcAft>
              <a:buFont typeface="Arial" panose="020B0604020202020204" pitchFamily="34" charset="0"/>
              <a:buChar char="•"/>
            </a:pPr>
            <a:r>
              <a:rPr lang="en-US" sz="1600" dirty="0"/>
              <a:t>Make sure the cover is pushed down as far as possible on the bottom base plate, then insert the shaft collars at the top. </a:t>
            </a:r>
          </a:p>
        </p:txBody>
      </p:sp>
      <p:pic>
        <p:nvPicPr>
          <p:cNvPr id="8" name="Picture 7" descr="A machine on a pole&#10;&#10;AI-generated content may be incorrect.">
            <a:extLst>
              <a:ext uri="{FF2B5EF4-FFF2-40B4-BE49-F238E27FC236}">
                <a16:creationId xmlns:a16="http://schemas.microsoft.com/office/drawing/2014/main" id="{33DB84B6-1B84-53D6-E430-0BCA6C92F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71727" y="990431"/>
            <a:ext cx="3745483" cy="2809113"/>
          </a:xfrm>
          <a:prstGeom prst="rect">
            <a:avLst/>
          </a:prstGeom>
        </p:spPr>
      </p:pic>
      <p:pic>
        <p:nvPicPr>
          <p:cNvPr id="11" name="Picture 10" descr="A metal pipe with screws on top of a tank&#10;&#10;AI-generated content may be incorrect.">
            <a:extLst>
              <a:ext uri="{FF2B5EF4-FFF2-40B4-BE49-F238E27FC236}">
                <a16:creationId xmlns:a16="http://schemas.microsoft.com/office/drawing/2014/main" id="{1659C09F-015C-879F-FA95-DD1255F28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911" y="4479499"/>
            <a:ext cx="2804999" cy="2103749"/>
          </a:xfrm>
          <a:prstGeom prst="rect">
            <a:avLst/>
          </a:prstGeom>
        </p:spPr>
      </p:pic>
      <p:grpSp>
        <p:nvGrpSpPr>
          <p:cNvPr id="17" name="Group 16">
            <a:extLst>
              <a:ext uri="{FF2B5EF4-FFF2-40B4-BE49-F238E27FC236}">
                <a16:creationId xmlns:a16="http://schemas.microsoft.com/office/drawing/2014/main" id="{56C00746-D2DF-45AA-89BD-9FC3A0E8B75D}"/>
              </a:ext>
            </a:extLst>
          </p:cNvPr>
          <p:cNvGrpSpPr/>
          <p:nvPr/>
        </p:nvGrpSpPr>
        <p:grpSpPr>
          <a:xfrm>
            <a:off x="947089" y="4199580"/>
            <a:ext cx="5714315" cy="2088905"/>
            <a:chOff x="947089" y="4199580"/>
            <a:chExt cx="5714315" cy="2088905"/>
          </a:xfrm>
        </p:grpSpPr>
        <p:pic>
          <p:nvPicPr>
            <p:cNvPr id="14" name="Picture 13">
              <a:extLst>
                <a:ext uri="{FF2B5EF4-FFF2-40B4-BE49-F238E27FC236}">
                  <a16:creationId xmlns:a16="http://schemas.microsoft.com/office/drawing/2014/main" id="{C8F8FF5B-F458-1A91-DDF8-CB7C8C9B286C}"/>
                </a:ext>
              </a:extLst>
            </p:cNvPr>
            <p:cNvPicPr>
              <a:picLocks noChangeAspect="1"/>
            </p:cNvPicPr>
            <p:nvPr/>
          </p:nvPicPr>
          <p:blipFill>
            <a:blip r:embed="rId4"/>
            <a:stretch>
              <a:fillRect/>
            </a:stretch>
          </p:blipFill>
          <p:spPr>
            <a:xfrm>
              <a:off x="947089" y="4199580"/>
              <a:ext cx="5714315" cy="2088905"/>
            </a:xfrm>
            <a:prstGeom prst="rect">
              <a:avLst/>
            </a:prstGeom>
          </p:spPr>
        </p:pic>
        <p:sp>
          <p:nvSpPr>
            <p:cNvPr id="15" name="Rectangle 14">
              <a:extLst>
                <a:ext uri="{FF2B5EF4-FFF2-40B4-BE49-F238E27FC236}">
                  <a16:creationId xmlns:a16="http://schemas.microsoft.com/office/drawing/2014/main" id="{34F1EE81-93F1-7B95-80D5-3313FEBA98E1}"/>
                </a:ext>
              </a:extLst>
            </p:cNvPr>
            <p:cNvSpPr/>
            <p:nvPr/>
          </p:nvSpPr>
          <p:spPr>
            <a:xfrm>
              <a:off x="3189138" y="5427241"/>
              <a:ext cx="3356289" cy="3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904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527C5-A299-B1C0-CABA-341734734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CB9AB5-C6C6-705E-2EB8-75797B7E991F}"/>
              </a:ext>
            </a:extLst>
          </p:cNvPr>
          <p:cNvSpPr>
            <a:spLocks noGrp="1"/>
          </p:cNvSpPr>
          <p:nvPr>
            <p:ph type="ctrTitle"/>
          </p:nvPr>
        </p:nvSpPr>
        <p:spPr>
          <a:xfrm>
            <a:off x="0" y="131382"/>
            <a:ext cx="12192000" cy="1203919"/>
          </a:xfrm>
        </p:spPr>
        <p:txBody>
          <a:bodyPr lIns="360000">
            <a:spAutoFit/>
          </a:bodyPr>
          <a:lstStyle/>
          <a:p>
            <a:pPr algn="l"/>
            <a:r>
              <a:rPr lang="en-US" sz="4000" dirty="0"/>
              <a:t>Securing trailers and other yard items that can’t be stowed away</a:t>
            </a:r>
          </a:p>
        </p:txBody>
      </p:sp>
      <p:sp>
        <p:nvSpPr>
          <p:cNvPr id="3" name="Subtitle 2">
            <a:extLst>
              <a:ext uri="{FF2B5EF4-FFF2-40B4-BE49-F238E27FC236}">
                <a16:creationId xmlns:a16="http://schemas.microsoft.com/office/drawing/2014/main" id="{10D408BC-2424-FE35-7CA4-20D5D3787742}"/>
              </a:ext>
            </a:extLst>
          </p:cNvPr>
          <p:cNvSpPr>
            <a:spLocks noGrp="1"/>
          </p:cNvSpPr>
          <p:nvPr>
            <p:ph type="subTitle" idx="1"/>
          </p:nvPr>
        </p:nvSpPr>
        <p:spPr>
          <a:xfrm>
            <a:off x="354309" y="1494473"/>
            <a:ext cx="11459739" cy="1443757"/>
          </a:xfrm>
        </p:spPr>
        <p:txBody>
          <a:bodyPr>
            <a:normAutofit lnSpcReduction="10000"/>
          </a:bodyPr>
          <a:lstStyle/>
          <a:p>
            <a:pPr marL="285750" indent="-285750" algn="l">
              <a:lnSpc>
                <a:spcPct val="130000"/>
              </a:lnSpc>
              <a:spcBef>
                <a:spcPts val="0"/>
              </a:spcBef>
              <a:spcAft>
                <a:spcPts val="600"/>
              </a:spcAft>
              <a:buFont typeface="Arial" panose="020B0604020202020204" pitchFamily="34" charset="0"/>
              <a:buChar char="•"/>
            </a:pPr>
            <a:r>
              <a:rPr lang="en-US" sz="1600" dirty="0"/>
              <a:t>Most folks are aware of ground anchors used for trailers, irrespective of whether there is something on the trailer.</a:t>
            </a:r>
          </a:p>
          <a:p>
            <a:pPr marL="285750" indent="-285750" algn="l">
              <a:lnSpc>
                <a:spcPct val="130000"/>
              </a:lnSpc>
              <a:spcBef>
                <a:spcPts val="0"/>
              </a:spcBef>
              <a:spcAft>
                <a:spcPts val="600"/>
              </a:spcAft>
              <a:buFont typeface="Arial" panose="020B0604020202020204" pitchFamily="34" charset="0"/>
              <a:buChar char="•"/>
            </a:pPr>
            <a:r>
              <a:rPr lang="en-US" sz="1600" dirty="0"/>
              <a:t>We have a light kayak trailer that we tie down properly when we leave on extended trips during hurricane season.</a:t>
            </a:r>
          </a:p>
          <a:p>
            <a:pPr marL="285750" indent="-285750" algn="l">
              <a:lnSpc>
                <a:spcPct val="130000"/>
              </a:lnSpc>
              <a:spcBef>
                <a:spcPts val="0"/>
              </a:spcBef>
              <a:spcAft>
                <a:spcPts val="600"/>
              </a:spcAft>
              <a:buFont typeface="Arial" panose="020B0604020202020204" pitchFamily="34" charset="0"/>
              <a:buChar char="•"/>
            </a:pPr>
            <a:r>
              <a:rPr lang="en-US" sz="1600" dirty="0"/>
              <a:t>We have found these to be very handy for securing large pots containing small trees. If tying the ropes to the plant itself, make sure to protect the plant from rope burns.</a:t>
            </a:r>
          </a:p>
        </p:txBody>
      </p:sp>
      <p:pic>
        <p:nvPicPr>
          <p:cNvPr id="8" name="Picture 7">
            <a:extLst>
              <a:ext uri="{FF2B5EF4-FFF2-40B4-BE49-F238E27FC236}">
                <a16:creationId xmlns:a16="http://schemas.microsoft.com/office/drawing/2014/main" id="{33AFC35D-4D54-4EEF-0053-4FD5912248A6}"/>
              </a:ext>
            </a:extLst>
          </p:cNvPr>
          <p:cNvPicPr>
            <a:picLocks noChangeAspect="1"/>
          </p:cNvPicPr>
          <p:nvPr/>
        </p:nvPicPr>
        <p:blipFill>
          <a:blip r:embed="rId2"/>
          <a:stretch>
            <a:fillRect/>
          </a:stretch>
        </p:blipFill>
        <p:spPr>
          <a:xfrm>
            <a:off x="2281030" y="3261994"/>
            <a:ext cx="7355620" cy="3101991"/>
          </a:xfrm>
          <a:prstGeom prst="rect">
            <a:avLst/>
          </a:prstGeom>
        </p:spPr>
      </p:pic>
    </p:spTree>
    <p:extLst>
      <p:ext uri="{BB962C8B-B14F-4D97-AF65-F5344CB8AC3E}">
        <p14:creationId xmlns:p14="http://schemas.microsoft.com/office/powerpoint/2010/main" val="384534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42B7EB-7900-1D9D-E7F9-A510E9D0ADD3}"/>
              </a:ext>
            </a:extLst>
          </p:cNvPr>
          <p:cNvSpPr>
            <a:spLocks noGrp="1"/>
          </p:cNvSpPr>
          <p:nvPr>
            <p:ph type="title"/>
          </p:nvPr>
        </p:nvSpPr>
        <p:spPr>
          <a:xfrm>
            <a:off x="839788" y="987424"/>
            <a:ext cx="3932237" cy="1839752"/>
          </a:xfrm>
        </p:spPr>
        <p:txBody>
          <a:bodyPr>
            <a:normAutofit/>
          </a:bodyPr>
          <a:lstStyle/>
          <a:p>
            <a:r>
              <a:rPr lang="en-US" dirty="0"/>
              <a:t>Bahama shutters can now be purchased as Maimi Dade Certified </a:t>
            </a:r>
          </a:p>
        </p:txBody>
      </p:sp>
      <p:sp>
        <p:nvSpPr>
          <p:cNvPr id="6" name="Content Placeholder 5">
            <a:extLst>
              <a:ext uri="{FF2B5EF4-FFF2-40B4-BE49-F238E27FC236}">
                <a16:creationId xmlns:a16="http://schemas.microsoft.com/office/drawing/2014/main" id="{C9A34B60-C44B-7F88-FC94-91F4FD0583D7}"/>
              </a:ext>
            </a:extLst>
          </p:cNvPr>
          <p:cNvSpPr>
            <a:spLocks noGrp="1"/>
          </p:cNvSpPr>
          <p:nvPr>
            <p:ph idx="1"/>
          </p:nvPr>
        </p:nvSpPr>
        <p:spPr/>
        <p:txBody>
          <a:bodyPr/>
          <a:lstStyle/>
          <a:p>
            <a:endParaRPr lang="en-US"/>
          </a:p>
        </p:txBody>
      </p:sp>
      <p:sp>
        <p:nvSpPr>
          <p:cNvPr id="7" name="Text Placeholder 6">
            <a:extLst>
              <a:ext uri="{FF2B5EF4-FFF2-40B4-BE49-F238E27FC236}">
                <a16:creationId xmlns:a16="http://schemas.microsoft.com/office/drawing/2014/main" id="{0A472940-5178-A9EB-0347-BD2921E26F35}"/>
              </a:ext>
            </a:extLst>
          </p:cNvPr>
          <p:cNvSpPr>
            <a:spLocks noGrp="1"/>
          </p:cNvSpPr>
          <p:nvPr>
            <p:ph type="body" sz="half" idx="2"/>
          </p:nvPr>
        </p:nvSpPr>
        <p:spPr>
          <a:xfrm>
            <a:off x="839788" y="3429000"/>
            <a:ext cx="3932237" cy="2439988"/>
          </a:xfrm>
        </p:spPr>
        <p:txBody>
          <a:bodyPr/>
          <a:lstStyle/>
          <a:p>
            <a:r>
              <a:rPr lang="en-US" dirty="0"/>
              <a:t>*Bahama shutters now can have updated latches and design for hurricane force winds</a:t>
            </a:r>
          </a:p>
          <a:p>
            <a:r>
              <a:rPr lang="en-US" dirty="0"/>
              <a:t>*Some neighbors use plastic ties on older shutters to keep them tied down so they won’t be ripped away by the wind.</a:t>
            </a:r>
          </a:p>
        </p:txBody>
      </p:sp>
      <p:pic>
        <p:nvPicPr>
          <p:cNvPr id="4" name="Picture 3">
            <a:extLst>
              <a:ext uri="{FF2B5EF4-FFF2-40B4-BE49-F238E27FC236}">
                <a16:creationId xmlns:a16="http://schemas.microsoft.com/office/drawing/2014/main" id="{F603B46A-4CB8-FB4F-18E8-94B91F5A6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88" y="1560879"/>
            <a:ext cx="5668314" cy="5082518"/>
          </a:xfrm>
          <a:prstGeom prst="rect">
            <a:avLst/>
          </a:prstGeom>
        </p:spPr>
      </p:pic>
    </p:spTree>
    <p:extLst>
      <p:ext uri="{BB962C8B-B14F-4D97-AF65-F5344CB8AC3E}">
        <p14:creationId xmlns:p14="http://schemas.microsoft.com/office/powerpoint/2010/main" val="1407518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TotalTime>
  <Words>819</Words>
  <Application>Microsoft Office PowerPoint</Application>
  <PresentationFormat>Widescreen</PresentationFormat>
  <Paragraphs>36</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Next Topic: Wind Mitigation and Insurance Discounts</vt:lpstr>
      <vt:lpstr>Wind mitigations to avoid yard damage </vt:lpstr>
      <vt:lpstr>Wind mitigations to avoid lanai damage </vt:lpstr>
      <vt:lpstr>Wind mitigations to avoid roof damage </vt:lpstr>
      <vt:lpstr>Wind mitigations to avoid door damage </vt:lpstr>
      <vt:lpstr>Securing boat lift motor covers </vt:lpstr>
      <vt:lpstr>Securing trailers and other yard items that can’t be stowed away</vt:lpstr>
      <vt:lpstr>Bahama shutters can now be purchased as Maimi Dade Certified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 mccormack</dc:creator>
  <cp:lastModifiedBy>carol mccormack</cp:lastModifiedBy>
  <cp:revision>30</cp:revision>
  <dcterms:created xsi:type="dcterms:W3CDTF">2025-03-26T16:54:00Z</dcterms:created>
  <dcterms:modified xsi:type="dcterms:W3CDTF">2025-04-09T00:35:50Z</dcterms:modified>
</cp:coreProperties>
</file>