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82" r:id="rId2"/>
    <p:sldId id="267" r:id="rId3"/>
    <p:sldId id="262" r:id="rId4"/>
    <p:sldId id="263" r:id="rId5"/>
    <p:sldId id="268" r:id="rId6"/>
    <p:sldId id="275" r:id="rId7"/>
    <p:sldId id="269" r:id="rId8"/>
    <p:sldId id="270" r:id="rId9"/>
    <p:sldId id="272" r:id="rId10"/>
    <p:sldId id="273" r:id="rId11"/>
    <p:sldId id="286" r:id="rId12"/>
    <p:sldId id="283" r:id="rId13"/>
    <p:sldId id="284"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6" autoAdjust="0"/>
  </p:normalViewPr>
  <p:slideViewPr>
    <p:cSldViewPr snapToGrid="0">
      <p:cViewPr varScale="1">
        <p:scale>
          <a:sx n="82" d="100"/>
          <a:sy n="82" d="100"/>
        </p:scale>
        <p:origin x="720"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BDB64-05C8-45FA-660E-9B637473C905}"/>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DC78FE-486B-3817-7915-7305BA3CFB82}"/>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DE14FA22-1542-4499-AE1F-4A2937E6958A}" type="datetimeFigureOut">
              <a:rPr lang="en-US" smtClean="0"/>
              <a:t>4/8/2025</a:t>
            </a:fld>
            <a:endParaRPr lang="en-US"/>
          </a:p>
        </p:txBody>
      </p:sp>
      <p:sp>
        <p:nvSpPr>
          <p:cNvPr id="4" name="Footer Placeholder 3">
            <a:extLst>
              <a:ext uri="{FF2B5EF4-FFF2-40B4-BE49-F238E27FC236}">
                <a16:creationId xmlns:a16="http://schemas.microsoft.com/office/drawing/2014/main" id="{4872ACA6-7774-B1D9-8463-E45B089CC4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D333FD-4189-35AB-308D-B1C12A77CA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45A07-313D-44C7-AA7D-522FA240C161}" type="slidenum">
              <a:rPr lang="en-US" smtClean="0"/>
              <a:t>‹#›</a:t>
            </a:fld>
            <a:endParaRPr lang="en-US"/>
          </a:p>
        </p:txBody>
      </p:sp>
    </p:spTree>
    <p:extLst>
      <p:ext uri="{BB962C8B-B14F-4D97-AF65-F5344CB8AC3E}">
        <p14:creationId xmlns:p14="http://schemas.microsoft.com/office/powerpoint/2010/main" val="987751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8F3FFBE3-FE7A-408C-BB19-95C7EEDAF44F}"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169C4-FEB7-4078-A613-4695399ED1E7}" type="slidenum">
              <a:rPr lang="en-US" smtClean="0"/>
              <a:t>‹#›</a:t>
            </a:fld>
            <a:endParaRPr lang="en-US"/>
          </a:p>
        </p:txBody>
      </p:sp>
    </p:spTree>
    <p:extLst>
      <p:ext uri="{BB962C8B-B14F-4D97-AF65-F5344CB8AC3E}">
        <p14:creationId xmlns:p14="http://schemas.microsoft.com/office/powerpoint/2010/main" val="605255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169C4-FEB7-4078-A613-4695399ED1E7}" type="slidenum">
              <a:rPr lang="en-US" smtClean="0"/>
              <a:t>2</a:t>
            </a:fld>
            <a:endParaRPr lang="en-US"/>
          </a:p>
        </p:txBody>
      </p:sp>
    </p:spTree>
    <p:extLst>
      <p:ext uri="{BB962C8B-B14F-4D97-AF65-F5344CB8AC3E}">
        <p14:creationId xmlns:p14="http://schemas.microsoft.com/office/powerpoint/2010/main" val="44834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169C4-FEB7-4078-A613-4695399ED1E7}" type="slidenum">
              <a:rPr lang="en-US" smtClean="0"/>
              <a:t>4</a:t>
            </a:fld>
            <a:endParaRPr lang="en-US"/>
          </a:p>
        </p:txBody>
      </p:sp>
    </p:spTree>
    <p:extLst>
      <p:ext uri="{BB962C8B-B14F-4D97-AF65-F5344CB8AC3E}">
        <p14:creationId xmlns:p14="http://schemas.microsoft.com/office/powerpoint/2010/main" val="57674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98A5-F075-C487-F372-2367D395D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6AE49-3E2F-5DBB-D7D4-1C45A6C3C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2A8C4-595A-CF21-7855-101A6FDAE0ED}"/>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B54C57BA-EF81-8AC3-DEFC-416AF7DDA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820B8-4A80-2C82-83A5-FB6D178B2AEA}"/>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81572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77C1-B59C-11FF-CCC2-C11779468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279ABD-A53C-9250-5239-B046D0FB2F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E0281-1A69-94A6-7E18-CBA7935ECA36}"/>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7C5C9E52-C1B6-79F9-20CE-878215117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D61CD-85DA-E733-D744-7CECE834815F}"/>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353753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C7299B-3ED9-8BCA-D6CC-EF5F9F06A6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4B966-D85E-D81C-2279-ED0CB0D7D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DEE65-A62C-B86B-0622-6AF85FB6895E}"/>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61CA4F61-DD6F-3E9F-3FA4-BC4492090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D0452-6EA9-AE0D-544A-2018B1B576BE}"/>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220959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D7F5-1B3F-E09F-3718-54FC5AC5B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0F55-D888-A94B-8902-882CBA84B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00672-D462-9285-0586-22C9B1C815EA}"/>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46756EBC-8036-D4FD-2912-F559F853F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7332F-2189-26CE-F582-A6D6B766406E}"/>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357069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B3BA-920A-A965-415E-93E0D02A88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886E1B-A24C-2790-949B-C10B3CBB2B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47801-4068-605C-60FC-862B618070B0}"/>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F882A636-3D86-9143-5F25-897A69DC1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7E55A-2037-3BAA-82FB-1E7FF7CD1A30}"/>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64493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550B-5458-45D2-6F96-ECEBF22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218B36-5F74-B996-7315-AD4A62873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6C5E7E-ECED-272C-0A27-84B8D56267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55C2D-C806-4C66-EC54-520FFACD6EF1}"/>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6" name="Footer Placeholder 5">
            <a:extLst>
              <a:ext uri="{FF2B5EF4-FFF2-40B4-BE49-F238E27FC236}">
                <a16:creationId xmlns:a16="http://schemas.microsoft.com/office/drawing/2014/main" id="{E37D1BAA-9AF5-7DEC-7FF9-93CFE6AAF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D985C-3B76-5CE0-580C-F9FEC46954BF}"/>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99081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C1DA2-2B4E-3E7D-8533-6A58AFB220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95DA1-53AF-3121-20E0-6D41EC34B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78D54C-7F01-E52A-A809-85A7F1791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36394D-E2EB-2833-D9C5-D094E182A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E7293-DF00-3405-966C-4B6C16D9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9F664-F9F4-17AF-828B-72A9A2B0CBCF}"/>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8" name="Footer Placeholder 7">
            <a:extLst>
              <a:ext uri="{FF2B5EF4-FFF2-40B4-BE49-F238E27FC236}">
                <a16:creationId xmlns:a16="http://schemas.microsoft.com/office/drawing/2014/main" id="{4A333178-F377-4EAB-CDF1-9D1A35687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68AA01-7528-CDE6-7D30-C58CACEF0804}"/>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286421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85DB-4F87-C3AA-DFDA-28EBDDA091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8C330A-3290-B39A-7E52-70ECD50DBDE4}"/>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4" name="Footer Placeholder 3">
            <a:extLst>
              <a:ext uri="{FF2B5EF4-FFF2-40B4-BE49-F238E27FC236}">
                <a16:creationId xmlns:a16="http://schemas.microsoft.com/office/drawing/2014/main" id="{9573D51B-AABA-EC6E-2346-18B982B594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70784-FEAD-64BF-A672-D607E10889B7}"/>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84332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6CBB1-E6B9-12FD-0E86-E0C8B75ADD1E}"/>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3" name="Footer Placeholder 2">
            <a:extLst>
              <a:ext uri="{FF2B5EF4-FFF2-40B4-BE49-F238E27FC236}">
                <a16:creationId xmlns:a16="http://schemas.microsoft.com/office/drawing/2014/main" id="{A021BC79-15F5-404B-B425-A3E3DD3560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50122C-B29E-60A7-6D39-C483B97FFE3B}"/>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48018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2BE4-07C8-2AD2-536E-44B70DE42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6551-2017-30AF-DB07-643B9A62D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8111D9-8570-95D5-CE30-4BB7F069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7E417-4044-ADC4-D40B-820429CE0D87}"/>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6" name="Footer Placeholder 5">
            <a:extLst>
              <a:ext uri="{FF2B5EF4-FFF2-40B4-BE49-F238E27FC236}">
                <a16:creationId xmlns:a16="http://schemas.microsoft.com/office/drawing/2014/main" id="{2B4ABEE5-1242-5D6C-F625-2A4D1B187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439A32-3F60-0CDE-40E2-70641A0CE151}"/>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2080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FEBE-8E1A-FCC4-B826-6EDC0F596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711160-66B1-6D40-7902-44323F3B3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579193-7A5B-86FE-21F0-9B12A265A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7DD585-C134-6862-1E30-E99D68D64CBE}"/>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6" name="Footer Placeholder 5">
            <a:extLst>
              <a:ext uri="{FF2B5EF4-FFF2-40B4-BE49-F238E27FC236}">
                <a16:creationId xmlns:a16="http://schemas.microsoft.com/office/drawing/2014/main" id="{797C0811-0173-152A-A9A4-8AB91F6A3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FAA42-07B6-580E-067B-3BDCD1E269FB}"/>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345505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82EBD-2EDA-798A-1ACD-B1760ED7E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93CB9D-1D1B-201C-E768-02D1A39C2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F4C93-BB7F-2EBE-C0DD-6BBB03AB3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C9D9AE2A-B474-E039-2F35-4F7BDBA93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0977A-1C91-536D-E19C-34BB247D7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8711A-9233-4704-B70D-28F257037EA7}" type="slidenum">
              <a:rPr lang="en-US" smtClean="0"/>
              <a:t>‹#›</a:t>
            </a:fld>
            <a:endParaRPr lang="en-US"/>
          </a:p>
        </p:txBody>
      </p:sp>
    </p:spTree>
    <p:extLst>
      <p:ext uri="{BB962C8B-B14F-4D97-AF65-F5344CB8AC3E}">
        <p14:creationId xmlns:p14="http://schemas.microsoft.com/office/powerpoint/2010/main" val="1191833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amzn.to/4iVQ9HS" TargetMode="External"/><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amzn.to/4iUqdfO" TargetMode="External"/><Relationship Id="rId5" Type="http://schemas.openxmlformats.org/officeDocument/2006/relationships/hyperlink" Target="https://amzn.to/4iWqLSl" TargetMode="External"/><Relationship Id="rId4" Type="http://schemas.openxmlformats.org/officeDocument/2006/relationships/hyperlink" Target="https://amzn.to/42gF64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7BD0C-7438-2075-D11E-856089DE3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4EBAE-7AA0-2087-8A34-B7FEF91E7983}"/>
              </a:ext>
            </a:extLst>
          </p:cNvPr>
          <p:cNvSpPr>
            <a:spLocks noGrp="1"/>
          </p:cNvSpPr>
          <p:nvPr>
            <p:ph type="ctrTitle"/>
          </p:nvPr>
        </p:nvSpPr>
        <p:spPr>
          <a:xfrm>
            <a:off x="0" y="310475"/>
            <a:ext cx="12192000" cy="649922"/>
          </a:xfrm>
        </p:spPr>
        <p:txBody>
          <a:bodyPr lIns="360000">
            <a:spAutoFit/>
          </a:bodyPr>
          <a:lstStyle/>
          <a:p>
            <a:pPr algn="l"/>
            <a:r>
              <a:rPr lang="en-US" sz="4000" dirty="0"/>
              <a:t>Storm surge mitigation</a:t>
            </a:r>
          </a:p>
        </p:txBody>
      </p:sp>
      <p:sp>
        <p:nvSpPr>
          <p:cNvPr id="3" name="Subtitle 2">
            <a:extLst>
              <a:ext uri="{FF2B5EF4-FFF2-40B4-BE49-F238E27FC236}">
                <a16:creationId xmlns:a16="http://schemas.microsoft.com/office/drawing/2014/main" id="{D860775F-F52C-1E47-05AE-3F37E73DA2EC}"/>
              </a:ext>
            </a:extLst>
          </p:cNvPr>
          <p:cNvSpPr>
            <a:spLocks noGrp="1"/>
          </p:cNvSpPr>
          <p:nvPr>
            <p:ph type="subTitle" idx="1"/>
          </p:nvPr>
        </p:nvSpPr>
        <p:spPr>
          <a:xfrm>
            <a:off x="976101" y="1244579"/>
            <a:ext cx="6083067" cy="4909333"/>
          </a:xfrm>
        </p:spPr>
        <p:txBody>
          <a:bodyPr>
            <a:normAutofit/>
          </a:bodyPr>
          <a:lstStyle/>
          <a:p>
            <a:pPr marL="285750" indent="-285750" algn="l">
              <a:lnSpc>
                <a:spcPct val="130000"/>
              </a:lnSpc>
              <a:spcBef>
                <a:spcPts val="0"/>
              </a:spcBef>
              <a:spcAft>
                <a:spcPts val="600"/>
              </a:spcAft>
              <a:buFont typeface="Arial" panose="020B0604020202020204" pitchFamily="34" charset="0"/>
              <a:buChar char="•"/>
            </a:pPr>
            <a:r>
              <a:rPr lang="en-US" sz="1600" dirty="0"/>
              <a:t>In 2023 we painted all the doors on the water side of the property with Flex Seal paint. Although that proved completely unnecessary, we are convinced that the paint would withstand prolonged exposure to surge (as advertised). However, this is an experiment we won’t repeat, as it took a lot of effort to get the doors open again (especially the sliding door), and many hours of toil to remove all the bright yellow rubbery residue. You are supposed to be able to peel it off cleanly, but that only worked in places where we painted it quite thick. At the price, this is not feasible. </a:t>
            </a:r>
          </a:p>
          <a:p>
            <a:pPr marL="285750" indent="-285750" algn="l">
              <a:lnSpc>
                <a:spcPct val="130000"/>
              </a:lnSpc>
              <a:spcBef>
                <a:spcPts val="0"/>
              </a:spcBef>
              <a:spcAft>
                <a:spcPts val="600"/>
              </a:spcAft>
              <a:buFont typeface="Arial" panose="020B0604020202020204" pitchFamily="34" charset="0"/>
              <a:buChar char="•"/>
            </a:pPr>
            <a:r>
              <a:rPr lang="en-US" sz="1600" i="1" dirty="0">
                <a:solidFill>
                  <a:srgbClr val="FF0000"/>
                </a:solidFill>
              </a:rPr>
              <a:t>Not recommended!</a:t>
            </a:r>
          </a:p>
        </p:txBody>
      </p:sp>
      <p:pic>
        <p:nvPicPr>
          <p:cNvPr id="2050" name="Picture 2" descr="Flex Seal Flood Protection Liquid Rubber Sealant Coating, 28 fl oz, Yellow">
            <a:extLst>
              <a:ext uri="{FF2B5EF4-FFF2-40B4-BE49-F238E27FC236}">
                <a16:creationId xmlns:a16="http://schemas.microsoft.com/office/drawing/2014/main" id="{E75BF9F4-34E3-F55F-B377-5B228AD65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035" y="1681469"/>
            <a:ext cx="4035552" cy="403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52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CC23-48D8-B02F-786C-AB802F3B3EDF}"/>
              </a:ext>
            </a:extLst>
          </p:cNvPr>
          <p:cNvSpPr>
            <a:spLocks noGrp="1"/>
          </p:cNvSpPr>
          <p:nvPr>
            <p:ph type="title"/>
          </p:nvPr>
        </p:nvSpPr>
        <p:spPr/>
        <p:txBody>
          <a:bodyPr/>
          <a:lstStyle/>
          <a:p>
            <a:pPr algn="ctr"/>
            <a:r>
              <a:rPr lang="en-US" dirty="0"/>
              <a:t>Make sure to caulk any openings</a:t>
            </a:r>
          </a:p>
        </p:txBody>
      </p:sp>
      <p:pic>
        <p:nvPicPr>
          <p:cNvPr id="5" name="Content Placeholder 4">
            <a:extLst>
              <a:ext uri="{FF2B5EF4-FFF2-40B4-BE49-F238E27FC236}">
                <a16:creationId xmlns:a16="http://schemas.microsoft.com/office/drawing/2014/main" id="{937205F5-4AFE-5414-D7F6-9877C454D7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6456" y="1825625"/>
            <a:ext cx="4239088" cy="4351338"/>
          </a:xfrm>
        </p:spPr>
      </p:pic>
    </p:spTree>
    <p:extLst>
      <p:ext uri="{BB962C8B-B14F-4D97-AF65-F5344CB8AC3E}">
        <p14:creationId xmlns:p14="http://schemas.microsoft.com/office/powerpoint/2010/main" val="2019103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29E2-1043-CA48-B873-D5A9AFD1C25F}"/>
              </a:ext>
            </a:extLst>
          </p:cNvPr>
          <p:cNvSpPr>
            <a:spLocks noGrp="1"/>
          </p:cNvSpPr>
          <p:nvPr>
            <p:ph type="title"/>
          </p:nvPr>
        </p:nvSpPr>
        <p:spPr/>
        <p:txBody>
          <a:bodyPr/>
          <a:lstStyle/>
          <a:p>
            <a:pPr algn="ctr"/>
            <a:r>
              <a:rPr lang="en-US" dirty="0"/>
              <a:t> Another option</a:t>
            </a:r>
          </a:p>
        </p:txBody>
      </p:sp>
      <p:sp>
        <p:nvSpPr>
          <p:cNvPr id="3" name="Content Placeholder 2">
            <a:extLst>
              <a:ext uri="{FF2B5EF4-FFF2-40B4-BE49-F238E27FC236}">
                <a16:creationId xmlns:a16="http://schemas.microsoft.com/office/drawing/2014/main" id="{34E287F9-B614-C77E-335D-4824CFE56DCD}"/>
              </a:ext>
            </a:extLst>
          </p:cNvPr>
          <p:cNvSpPr>
            <a:spLocks noGrp="1"/>
          </p:cNvSpPr>
          <p:nvPr>
            <p:ph sz="half" idx="1"/>
          </p:nvPr>
        </p:nvSpPr>
        <p:spPr/>
        <p:txBody>
          <a:bodyPr/>
          <a:lstStyle/>
          <a:p>
            <a:pPr marL="0" indent="0">
              <a:buNone/>
            </a:pPr>
            <a:r>
              <a:rPr lang="en-US" dirty="0"/>
              <a:t>Aluminum tape</a:t>
            </a:r>
          </a:p>
          <a:p>
            <a:r>
              <a:rPr lang="en-US" dirty="0"/>
              <a:t>Neighbor created tight seals around patio doors using </a:t>
            </a:r>
            <a:r>
              <a:rPr lang="en-US" u="sng" dirty="0"/>
              <a:t>2 inch </a:t>
            </a:r>
            <a:r>
              <a:rPr lang="en-US" dirty="0"/>
              <a:t>aluminum (same as used on airplanes)  tape with some caulk </a:t>
            </a:r>
          </a:p>
          <a:p>
            <a:r>
              <a:rPr lang="en-US" dirty="0"/>
              <a:t>Water was significantly higher than bottom of the door</a:t>
            </a:r>
          </a:p>
          <a:p>
            <a:r>
              <a:rPr lang="en-US" dirty="0"/>
              <a:t>No water entered the house</a:t>
            </a:r>
          </a:p>
          <a:p>
            <a:endParaRPr lang="en-US" dirty="0"/>
          </a:p>
          <a:p>
            <a:pPr marL="0" indent="0">
              <a:buNone/>
            </a:pPr>
            <a:endParaRPr lang="en-US" dirty="0"/>
          </a:p>
        </p:txBody>
      </p:sp>
      <p:pic>
        <p:nvPicPr>
          <p:cNvPr id="6" name="Content Placeholder 5">
            <a:extLst>
              <a:ext uri="{FF2B5EF4-FFF2-40B4-BE49-F238E27FC236}">
                <a16:creationId xmlns:a16="http://schemas.microsoft.com/office/drawing/2014/main" id="{B22948E1-DD3A-591D-DA76-3E080077A8C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20474" y="1343610"/>
            <a:ext cx="2733318" cy="4351338"/>
          </a:xfrm>
        </p:spPr>
      </p:pic>
    </p:spTree>
    <p:extLst>
      <p:ext uri="{BB962C8B-B14F-4D97-AF65-F5344CB8AC3E}">
        <p14:creationId xmlns:p14="http://schemas.microsoft.com/office/powerpoint/2010/main" val="358425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B07D5-702C-B323-93B7-6AEC25585A7F}"/>
              </a:ext>
            </a:extLst>
          </p:cNvPr>
          <p:cNvSpPr>
            <a:spLocks noGrp="1"/>
          </p:cNvSpPr>
          <p:nvPr>
            <p:ph type="title"/>
          </p:nvPr>
        </p:nvSpPr>
        <p:spPr/>
        <p:txBody>
          <a:bodyPr>
            <a:normAutofit fontScale="90000"/>
          </a:bodyPr>
          <a:lstStyle/>
          <a:p>
            <a:pPr algn="ctr"/>
            <a:r>
              <a:rPr lang="en-US" dirty="0"/>
              <a:t>The only way to receive a discount from FEMA is to elevate your house:</a:t>
            </a:r>
            <a:br>
              <a:rPr lang="en-US" dirty="0"/>
            </a:br>
            <a:r>
              <a:rPr lang="en-US" dirty="0"/>
              <a:t>Example of Raised Slab House</a:t>
            </a:r>
          </a:p>
        </p:txBody>
      </p:sp>
      <p:pic>
        <p:nvPicPr>
          <p:cNvPr id="8" name="Content Placeholder 7">
            <a:extLst>
              <a:ext uri="{FF2B5EF4-FFF2-40B4-BE49-F238E27FC236}">
                <a16:creationId xmlns:a16="http://schemas.microsoft.com/office/drawing/2014/main" id="{960FB601-E03C-1615-061C-5110FDA17C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10" name="Content Placeholder 9">
            <a:extLst>
              <a:ext uri="{FF2B5EF4-FFF2-40B4-BE49-F238E27FC236}">
                <a16:creationId xmlns:a16="http://schemas.microsoft.com/office/drawing/2014/main" id="{68DE1F0C-8BF1-3691-C817-1992AACC11D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5"/>
            <a:ext cx="5181600" cy="3669220"/>
          </a:xfrm>
        </p:spPr>
      </p:pic>
    </p:spTree>
    <p:extLst>
      <p:ext uri="{BB962C8B-B14F-4D97-AF65-F5344CB8AC3E}">
        <p14:creationId xmlns:p14="http://schemas.microsoft.com/office/powerpoint/2010/main" val="3689868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E7F4-740A-8105-9787-712768C28BF4}"/>
              </a:ext>
            </a:extLst>
          </p:cNvPr>
          <p:cNvSpPr>
            <a:spLocks noGrp="1"/>
          </p:cNvSpPr>
          <p:nvPr>
            <p:ph type="title"/>
          </p:nvPr>
        </p:nvSpPr>
        <p:spPr/>
        <p:txBody>
          <a:bodyPr/>
          <a:lstStyle/>
          <a:p>
            <a:pPr algn="ctr"/>
            <a:r>
              <a:rPr lang="en-US" dirty="0"/>
              <a:t>Another Raised Slab House</a:t>
            </a:r>
          </a:p>
        </p:txBody>
      </p:sp>
      <p:pic>
        <p:nvPicPr>
          <p:cNvPr id="6" name="Content Placeholder 5">
            <a:extLst>
              <a:ext uri="{FF2B5EF4-FFF2-40B4-BE49-F238E27FC236}">
                <a16:creationId xmlns:a16="http://schemas.microsoft.com/office/drawing/2014/main" id="{C67C22F5-C312-71C3-45AF-02B7C7DD5E9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199"/>
          </a:xfrm>
        </p:spPr>
      </p:pic>
      <p:pic>
        <p:nvPicPr>
          <p:cNvPr id="8" name="Content Placeholder 7">
            <a:extLst>
              <a:ext uri="{FF2B5EF4-FFF2-40B4-BE49-F238E27FC236}">
                <a16:creationId xmlns:a16="http://schemas.microsoft.com/office/drawing/2014/main" id="{5842D127-C388-014A-5C57-7E37FBD63DA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456"/>
            <a:ext cx="5181600" cy="3885675"/>
          </a:xfrm>
        </p:spPr>
      </p:pic>
    </p:spTree>
    <p:extLst>
      <p:ext uri="{BB962C8B-B14F-4D97-AF65-F5344CB8AC3E}">
        <p14:creationId xmlns:p14="http://schemas.microsoft.com/office/powerpoint/2010/main" val="340655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3527-E207-B7A9-0B4C-8ED80DC8470A}"/>
              </a:ext>
            </a:extLst>
          </p:cNvPr>
          <p:cNvSpPr>
            <a:spLocks noGrp="1"/>
          </p:cNvSpPr>
          <p:nvPr>
            <p:ph type="title"/>
          </p:nvPr>
        </p:nvSpPr>
        <p:spPr/>
        <p:txBody>
          <a:bodyPr/>
          <a:lstStyle/>
          <a:p>
            <a:pPr algn="ctr"/>
            <a:r>
              <a:rPr lang="en-US" dirty="0"/>
              <a:t>Final Thoughts</a:t>
            </a:r>
          </a:p>
        </p:txBody>
      </p:sp>
      <p:sp>
        <p:nvSpPr>
          <p:cNvPr id="3" name="Content Placeholder 2">
            <a:extLst>
              <a:ext uri="{FF2B5EF4-FFF2-40B4-BE49-F238E27FC236}">
                <a16:creationId xmlns:a16="http://schemas.microsoft.com/office/drawing/2014/main" id="{520D4AAE-AFEA-C344-724F-CA1EB499D0F4}"/>
              </a:ext>
            </a:extLst>
          </p:cNvPr>
          <p:cNvSpPr>
            <a:spLocks noGrp="1"/>
          </p:cNvSpPr>
          <p:nvPr>
            <p:ph idx="1"/>
          </p:nvPr>
        </p:nvSpPr>
        <p:spPr/>
        <p:txBody>
          <a:bodyPr/>
          <a:lstStyle/>
          <a:p>
            <a:pPr marL="0" indent="0">
              <a:buNone/>
            </a:pPr>
            <a:endParaRPr lang="en-US" dirty="0"/>
          </a:p>
          <a:p>
            <a:r>
              <a:rPr lang="en-US" dirty="0"/>
              <a:t>Group IO significantly helped with communication immediately after the storm. You have to sign up to join. Please just request by email.</a:t>
            </a:r>
          </a:p>
          <a:p>
            <a:r>
              <a:rPr lang="en-US" dirty="0"/>
              <a:t>Elevate Florida grant is for both wind mitigation home improvements and also elevation for storm surge; funds are also available for tear down of damaged structures. This grant will not reimburse for work already done.</a:t>
            </a:r>
          </a:p>
          <a:p>
            <a:r>
              <a:rPr lang="en-US" dirty="0"/>
              <a:t>Elevate Florida is only for US residents, grant </a:t>
            </a:r>
            <a:r>
              <a:rPr lang="en-US" dirty="0">
                <a:solidFill>
                  <a:srgbClr val="FF0000"/>
                </a:solidFill>
              </a:rPr>
              <a:t>applications close April 11, 2025</a:t>
            </a:r>
          </a:p>
        </p:txBody>
      </p:sp>
    </p:spTree>
    <p:extLst>
      <p:ext uri="{BB962C8B-B14F-4D97-AF65-F5344CB8AC3E}">
        <p14:creationId xmlns:p14="http://schemas.microsoft.com/office/powerpoint/2010/main" val="70640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43C4-2498-E9E6-7530-F9758CC076E5}"/>
              </a:ext>
            </a:extLst>
          </p:cNvPr>
          <p:cNvSpPr>
            <a:spLocks noGrp="1"/>
          </p:cNvSpPr>
          <p:nvPr>
            <p:ph type="title"/>
          </p:nvPr>
        </p:nvSpPr>
        <p:spPr/>
        <p:txBody>
          <a:bodyPr/>
          <a:lstStyle/>
          <a:p>
            <a:pPr algn="ctr"/>
            <a:r>
              <a:rPr lang="en-US" dirty="0"/>
              <a:t>DYI FLOOD PROTECTION</a:t>
            </a:r>
          </a:p>
        </p:txBody>
      </p:sp>
      <p:sp>
        <p:nvSpPr>
          <p:cNvPr id="3" name="Content Placeholder 2">
            <a:extLst>
              <a:ext uri="{FF2B5EF4-FFF2-40B4-BE49-F238E27FC236}">
                <a16:creationId xmlns:a16="http://schemas.microsoft.com/office/drawing/2014/main" id="{CCEBD8F2-5EA0-CBEC-6F56-AE1D7090CE97}"/>
              </a:ext>
            </a:extLst>
          </p:cNvPr>
          <p:cNvSpPr>
            <a:spLocks noGrp="1"/>
          </p:cNvSpPr>
          <p:nvPr>
            <p:ph sz="half" idx="1"/>
          </p:nvPr>
        </p:nvSpPr>
        <p:spPr/>
        <p:txBody>
          <a:bodyPr>
            <a:normAutofit fontScale="77500" lnSpcReduction="20000"/>
          </a:bodyPr>
          <a:lstStyle/>
          <a:p>
            <a:r>
              <a:rPr lang="en-US" dirty="0"/>
              <a:t>Carmen Rose had water 4in above door entry</a:t>
            </a:r>
          </a:p>
          <a:p>
            <a:r>
              <a:rPr lang="en-US" dirty="0"/>
              <a:t>Traditional sandbags aren’t ideal but worked</a:t>
            </a:r>
          </a:p>
          <a:p>
            <a:r>
              <a:rPr lang="en-US" dirty="0"/>
              <a:t>Amazon sells plastic sandbags that can be filled with water but some suggested they aren’t heavy enough for floods</a:t>
            </a:r>
          </a:p>
          <a:p>
            <a:r>
              <a:rPr lang="en-US" b="1" i="1" dirty="0"/>
              <a:t>Instead of taping like this image</a:t>
            </a:r>
            <a:r>
              <a:rPr lang="en-US" dirty="0"/>
              <a:t>, </a:t>
            </a:r>
            <a:r>
              <a:rPr lang="en-US" u="sng" dirty="0"/>
              <a:t>waterproof tape </a:t>
            </a:r>
            <a:r>
              <a:rPr lang="en-US" dirty="0"/>
              <a:t>should be applied over all edges of tarp to form a seal while bags keep tarp in place</a:t>
            </a:r>
          </a:p>
          <a:p>
            <a:r>
              <a:rPr lang="en-US" dirty="0"/>
              <a:t>Tape may remove paint</a:t>
            </a:r>
          </a:p>
          <a:p>
            <a:r>
              <a:rPr lang="en-US" dirty="0"/>
              <a:t>Neighbors had issues with </a:t>
            </a:r>
            <a:r>
              <a:rPr lang="en-US" u="sng" dirty="0"/>
              <a:t>black water activated sandbags</a:t>
            </a:r>
          </a:p>
        </p:txBody>
      </p:sp>
      <p:pic>
        <p:nvPicPr>
          <p:cNvPr id="6" name="Content Placeholder 5">
            <a:extLst>
              <a:ext uri="{FF2B5EF4-FFF2-40B4-BE49-F238E27FC236}">
                <a16:creationId xmlns:a16="http://schemas.microsoft.com/office/drawing/2014/main" id="{78B65915-4B32-107E-E71F-2857205ECE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1722" y="1956421"/>
            <a:ext cx="6240278" cy="4089746"/>
          </a:xfrm>
        </p:spPr>
      </p:pic>
    </p:spTree>
    <p:extLst>
      <p:ext uri="{BB962C8B-B14F-4D97-AF65-F5344CB8AC3E}">
        <p14:creationId xmlns:p14="http://schemas.microsoft.com/office/powerpoint/2010/main" val="3950962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A581-641B-BADF-3C4D-767D0053EF9B}"/>
              </a:ext>
            </a:extLst>
          </p:cNvPr>
          <p:cNvSpPr>
            <a:spLocks noGrp="1"/>
          </p:cNvSpPr>
          <p:nvPr>
            <p:ph type="title"/>
          </p:nvPr>
        </p:nvSpPr>
        <p:spPr>
          <a:xfrm>
            <a:off x="838200" y="365125"/>
            <a:ext cx="10515600" cy="1829435"/>
          </a:xfrm>
        </p:spPr>
        <p:txBody>
          <a:bodyPr>
            <a:normAutofit fontScale="90000"/>
          </a:bodyPr>
          <a:lstStyle/>
          <a:p>
            <a:pPr algn="ctr"/>
            <a:r>
              <a:rPr lang="en-US" dirty="0"/>
              <a:t>US FLOOD CONTROL TIGER DAM</a:t>
            </a:r>
            <a:br>
              <a:rPr lang="en-US" dirty="0"/>
            </a:br>
            <a:r>
              <a:rPr lang="en-US" dirty="0"/>
              <a:t>Rapid Deployment</a:t>
            </a:r>
            <a:br>
              <a:rPr lang="en-US" dirty="0"/>
            </a:br>
            <a:r>
              <a:rPr lang="en-US" dirty="0"/>
              <a:t>Product can be filled with water or concrete</a:t>
            </a:r>
          </a:p>
        </p:txBody>
      </p:sp>
      <p:pic>
        <p:nvPicPr>
          <p:cNvPr id="1026" name="Picture 2">
            <a:extLst>
              <a:ext uri="{FF2B5EF4-FFF2-40B4-BE49-F238E27FC236}">
                <a16:creationId xmlns:a16="http://schemas.microsoft.com/office/drawing/2014/main" id="{C9062D2A-3F52-DE93-D426-0B9A7792B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92" y="2489518"/>
            <a:ext cx="4939832" cy="3708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8″ FM Approved Tiger Dam™">
            <a:extLst>
              <a:ext uri="{FF2B5EF4-FFF2-40B4-BE49-F238E27FC236}">
                <a16:creationId xmlns:a16="http://schemas.microsoft.com/office/drawing/2014/main" id="{9BF2445C-5556-04FF-BF54-5BEC45545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133" y="2404674"/>
            <a:ext cx="5071427" cy="379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22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3744-6E5C-033E-8428-6629CCEF4700}"/>
              </a:ext>
            </a:extLst>
          </p:cNvPr>
          <p:cNvSpPr>
            <a:spLocks noGrp="1"/>
          </p:cNvSpPr>
          <p:nvPr>
            <p:ph type="title"/>
          </p:nvPr>
        </p:nvSpPr>
        <p:spPr/>
        <p:txBody>
          <a:bodyPr/>
          <a:lstStyle/>
          <a:p>
            <a:pPr algn="ctr"/>
            <a:r>
              <a:rPr lang="en-US" dirty="0"/>
              <a:t>AMAZON KNOCKOFF Barrier Damn</a:t>
            </a:r>
          </a:p>
        </p:txBody>
      </p:sp>
      <p:sp>
        <p:nvSpPr>
          <p:cNvPr id="3" name="Content Placeholder 2">
            <a:extLst>
              <a:ext uri="{FF2B5EF4-FFF2-40B4-BE49-F238E27FC236}">
                <a16:creationId xmlns:a16="http://schemas.microsoft.com/office/drawing/2014/main" id="{F061CDA4-5308-5644-7239-4060B493CABC}"/>
              </a:ext>
            </a:extLst>
          </p:cNvPr>
          <p:cNvSpPr>
            <a:spLocks noGrp="1"/>
          </p:cNvSpPr>
          <p:nvPr>
            <p:ph sz="half" idx="1"/>
          </p:nvPr>
        </p:nvSpPr>
        <p:spPr/>
        <p:txBody>
          <a:bodyPr>
            <a:normAutofit fontScale="55000" lnSpcReduction="20000"/>
          </a:bodyPr>
          <a:lstStyle/>
          <a:p>
            <a:r>
              <a:rPr lang="en-US" dirty="0"/>
              <a:t>Not as strong of material, but still strong</a:t>
            </a:r>
          </a:p>
          <a:p>
            <a:r>
              <a:rPr lang="en-US" dirty="0"/>
              <a:t>Doesn’t allow concrete filling</a:t>
            </a:r>
          </a:p>
          <a:p>
            <a:r>
              <a:rPr lang="en-US" dirty="0"/>
              <a:t>Much easier for home use</a:t>
            </a:r>
          </a:p>
          <a:p>
            <a:pPr algn="l" fontAlgn="base">
              <a:buNone/>
            </a:pPr>
            <a:br>
              <a:rPr lang="en-US" b="0" i="0" dirty="0">
                <a:solidFill>
                  <a:srgbClr val="242424"/>
                </a:solidFill>
                <a:effectLst/>
                <a:latin typeface="Segoe UI" panose="020B0502040204020203" pitchFamily="34" charset="0"/>
              </a:rPr>
            </a:br>
            <a:r>
              <a:rPr lang="en-US" b="0" i="0" dirty="0">
                <a:solidFill>
                  <a:srgbClr val="242424"/>
                </a:solidFill>
                <a:effectLst/>
                <a:latin typeface="Segoe UI" panose="020B0502040204020203" pitchFamily="34" charset="0"/>
              </a:rPr>
              <a:t>Water barrier links</a:t>
            </a:r>
            <a:br>
              <a:rPr lang="en-US" b="0" i="0" dirty="0">
                <a:solidFill>
                  <a:srgbClr val="242424"/>
                </a:solidFill>
                <a:effectLst/>
                <a:latin typeface="Segoe UI" panose="020B0502040204020203" pitchFamily="34" charset="0"/>
              </a:rPr>
            </a:br>
            <a:endParaRPr lang="en-US" b="0" i="0" dirty="0">
              <a:solidFill>
                <a:srgbClr val="242424"/>
              </a:solidFill>
              <a:effectLst/>
              <a:latin typeface="Segoe UI" panose="020B0502040204020203" pitchFamily="34" charset="0"/>
            </a:endParaRPr>
          </a:p>
          <a:p>
            <a:pPr algn="l" fontAlgn="base">
              <a:buNone/>
            </a:pPr>
            <a:r>
              <a:rPr lang="en-US" b="0" i="0" dirty="0">
                <a:solidFill>
                  <a:srgbClr val="242424"/>
                </a:solidFill>
                <a:effectLst/>
                <a:latin typeface="Segoe UI" panose="020B0502040204020203" pitchFamily="34" charset="0"/>
              </a:rPr>
              <a:t>24ft</a:t>
            </a:r>
          </a:p>
          <a:p>
            <a:pPr algn="l" fontAlgn="base">
              <a:buNone/>
            </a:pPr>
            <a:r>
              <a:rPr lang="en-US" b="0" i="0" dirty="0">
                <a:solidFill>
                  <a:srgbClr val="242424"/>
                </a:solidFill>
                <a:effectLst/>
                <a:latin typeface="Segoe UI" panose="020B0502040204020203" pitchFamily="34" charset="0"/>
                <a:hlinkClick r:id="rId3" tooltip="https://amzn.to/4iVQ9HS"/>
              </a:rPr>
              <a:t>https://amzn.to/4iVQ9HS</a:t>
            </a:r>
            <a:br>
              <a:rPr lang="en-US" b="0" i="0" dirty="0">
                <a:solidFill>
                  <a:srgbClr val="242424"/>
                </a:solidFill>
                <a:effectLst/>
                <a:latin typeface="Segoe UI" panose="020B0502040204020203" pitchFamily="34" charset="0"/>
              </a:rPr>
            </a:br>
            <a:endParaRPr lang="en-US" b="0" i="0" dirty="0">
              <a:solidFill>
                <a:srgbClr val="242424"/>
              </a:solidFill>
              <a:effectLst/>
              <a:latin typeface="Segoe UI" panose="020B0502040204020203" pitchFamily="34" charset="0"/>
            </a:endParaRPr>
          </a:p>
          <a:p>
            <a:pPr algn="l" fontAlgn="base">
              <a:buNone/>
            </a:pPr>
            <a:r>
              <a:rPr lang="en-US" b="0" i="0" dirty="0">
                <a:solidFill>
                  <a:srgbClr val="242424"/>
                </a:solidFill>
                <a:effectLst/>
                <a:latin typeface="Segoe UI" panose="020B0502040204020203" pitchFamily="34" charset="0"/>
              </a:rPr>
              <a:t>12ft</a:t>
            </a:r>
          </a:p>
          <a:p>
            <a:pPr algn="l" fontAlgn="base">
              <a:buNone/>
            </a:pPr>
            <a:r>
              <a:rPr lang="en-US" b="0" i="0" dirty="0">
                <a:solidFill>
                  <a:srgbClr val="242424"/>
                </a:solidFill>
                <a:effectLst/>
                <a:latin typeface="Segoe UI" panose="020B0502040204020203" pitchFamily="34" charset="0"/>
                <a:hlinkClick r:id="rId4" tooltip="https://amzn.to/42gF64O"/>
              </a:rPr>
              <a:t>https://amzn.to/42gF64O</a:t>
            </a:r>
            <a:br>
              <a:rPr lang="en-US" b="0" i="0" dirty="0">
                <a:solidFill>
                  <a:srgbClr val="242424"/>
                </a:solidFill>
                <a:effectLst/>
                <a:latin typeface="Segoe UI" panose="020B0502040204020203" pitchFamily="34" charset="0"/>
              </a:rPr>
            </a:br>
            <a:endParaRPr lang="en-US" b="0" i="0" dirty="0">
              <a:solidFill>
                <a:srgbClr val="242424"/>
              </a:solidFill>
              <a:effectLst/>
              <a:latin typeface="Segoe UI" panose="020B0502040204020203" pitchFamily="34" charset="0"/>
            </a:endParaRPr>
          </a:p>
          <a:p>
            <a:pPr algn="l" fontAlgn="base">
              <a:buNone/>
            </a:pPr>
            <a:r>
              <a:rPr lang="en-US" b="0" i="0" dirty="0">
                <a:solidFill>
                  <a:srgbClr val="242424"/>
                </a:solidFill>
                <a:effectLst/>
                <a:latin typeface="Segoe UI" panose="020B0502040204020203" pitchFamily="34" charset="0"/>
              </a:rPr>
              <a:t>4pk 4ft</a:t>
            </a:r>
          </a:p>
          <a:p>
            <a:pPr algn="l" fontAlgn="base">
              <a:buNone/>
            </a:pPr>
            <a:r>
              <a:rPr lang="en-US" b="0" i="0" dirty="0">
                <a:solidFill>
                  <a:srgbClr val="242424"/>
                </a:solidFill>
                <a:effectLst/>
                <a:latin typeface="Segoe UI" panose="020B0502040204020203" pitchFamily="34" charset="0"/>
                <a:hlinkClick r:id="rId5" tooltip="https://amzn.to/4iWqLSl"/>
              </a:rPr>
              <a:t>https://amzn.to/4iWqLSl</a:t>
            </a:r>
            <a:br>
              <a:rPr lang="en-US" b="0" i="0" dirty="0">
                <a:solidFill>
                  <a:srgbClr val="242424"/>
                </a:solidFill>
                <a:effectLst/>
                <a:latin typeface="Segoe UI" panose="020B0502040204020203" pitchFamily="34" charset="0"/>
              </a:rPr>
            </a:br>
            <a:endParaRPr lang="en-US" b="0" i="0" dirty="0">
              <a:solidFill>
                <a:srgbClr val="242424"/>
              </a:solidFill>
              <a:effectLst/>
              <a:latin typeface="Segoe UI" panose="020B0502040204020203" pitchFamily="34" charset="0"/>
            </a:endParaRPr>
          </a:p>
          <a:p>
            <a:pPr algn="l" fontAlgn="base">
              <a:buNone/>
            </a:pPr>
            <a:r>
              <a:rPr lang="en-US" b="0" i="0" dirty="0">
                <a:solidFill>
                  <a:srgbClr val="242424"/>
                </a:solidFill>
                <a:effectLst/>
                <a:latin typeface="Segoe UI" panose="020B0502040204020203" pitchFamily="34" charset="0"/>
              </a:rPr>
              <a:t>Garden Hose Adapter</a:t>
            </a:r>
          </a:p>
          <a:p>
            <a:pPr algn="l" fontAlgn="base"/>
            <a:r>
              <a:rPr lang="en-US" b="0" i="0" dirty="0">
                <a:solidFill>
                  <a:srgbClr val="242424"/>
                </a:solidFill>
                <a:effectLst/>
                <a:latin typeface="Segoe UI" panose="020B0502040204020203" pitchFamily="34" charset="0"/>
                <a:hlinkClick r:id="rId6" tooltip="https://amzn.to/4iUqdfO"/>
              </a:rPr>
              <a:t>https://amzn.to/4iUqdfO</a:t>
            </a:r>
            <a:endParaRPr lang="en-US" b="0" i="0" dirty="0">
              <a:solidFill>
                <a:srgbClr val="242424"/>
              </a:solidFill>
              <a:effectLst/>
              <a:latin typeface="Segoe UI" panose="020B0502040204020203" pitchFamily="34" charset="0"/>
            </a:endParaRPr>
          </a:p>
          <a:p>
            <a:endParaRPr lang="en-US" dirty="0"/>
          </a:p>
        </p:txBody>
      </p:sp>
      <p:sp>
        <p:nvSpPr>
          <p:cNvPr id="5" name="Content Placeholder 4">
            <a:extLst>
              <a:ext uri="{FF2B5EF4-FFF2-40B4-BE49-F238E27FC236}">
                <a16:creationId xmlns:a16="http://schemas.microsoft.com/office/drawing/2014/main" id="{44E6943F-1423-AF6D-E5E7-BB590D130B36}"/>
              </a:ext>
            </a:extLst>
          </p:cNvPr>
          <p:cNvSpPr>
            <a:spLocks noGrp="1"/>
          </p:cNvSpPr>
          <p:nvPr>
            <p:ph sz="half" idx="2"/>
          </p:nvPr>
        </p:nvSpPr>
        <p:spPr/>
        <p:txBody>
          <a:bodyPr>
            <a:normAutofit fontScale="55000" lnSpcReduction="20000"/>
          </a:bodyPr>
          <a:lstStyle/>
          <a:p>
            <a:endParaRPr lang="en-US" dirty="0"/>
          </a:p>
        </p:txBody>
      </p:sp>
      <p:pic>
        <p:nvPicPr>
          <p:cNvPr id="4" name="Picture 3">
            <a:extLst>
              <a:ext uri="{FF2B5EF4-FFF2-40B4-BE49-F238E27FC236}">
                <a16:creationId xmlns:a16="http://schemas.microsoft.com/office/drawing/2014/main" id="{695CCB50-7D86-E6BE-13E9-040FAB29ED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6048" y="1801462"/>
            <a:ext cx="3141621" cy="4540313"/>
          </a:xfrm>
          <a:prstGeom prst="rect">
            <a:avLst/>
          </a:prstGeom>
        </p:spPr>
      </p:pic>
    </p:spTree>
    <p:extLst>
      <p:ext uri="{BB962C8B-B14F-4D97-AF65-F5344CB8AC3E}">
        <p14:creationId xmlns:p14="http://schemas.microsoft.com/office/powerpoint/2010/main" val="12100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6678-EA73-9835-56B6-4B251F65492F}"/>
              </a:ext>
            </a:extLst>
          </p:cNvPr>
          <p:cNvSpPr>
            <a:spLocks noGrp="1"/>
          </p:cNvSpPr>
          <p:nvPr>
            <p:ph type="title"/>
          </p:nvPr>
        </p:nvSpPr>
        <p:spPr/>
        <p:txBody>
          <a:bodyPr/>
          <a:lstStyle/>
          <a:p>
            <a:r>
              <a:rPr lang="en-US" dirty="0"/>
              <a:t>Neal Synder: Aluminum Flood Barrier</a:t>
            </a:r>
          </a:p>
        </p:txBody>
      </p:sp>
      <p:pic>
        <p:nvPicPr>
          <p:cNvPr id="6" name="Content Placeholder 5">
            <a:extLst>
              <a:ext uri="{FF2B5EF4-FFF2-40B4-BE49-F238E27FC236}">
                <a16:creationId xmlns:a16="http://schemas.microsoft.com/office/drawing/2014/main" id="{DA2E08C9-1AE7-6619-8F05-C0F391E68B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97566" y="1825625"/>
            <a:ext cx="512859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866BEC4-703B-9CB0-4444-B6A56E55C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91" y="1690687"/>
            <a:ext cx="4999384" cy="4549953"/>
          </a:xfrm>
          <a:prstGeom prst="rect">
            <a:avLst/>
          </a:prstGeom>
        </p:spPr>
      </p:pic>
    </p:spTree>
    <p:extLst>
      <p:ext uri="{BB962C8B-B14F-4D97-AF65-F5344CB8AC3E}">
        <p14:creationId xmlns:p14="http://schemas.microsoft.com/office/powerpoint/2010/main" val="2343878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4F3B3-0330-078E-7F47-100E89047813}"/>
              </a:ext>
            </a:extLst>
          </p:cNvPr>
          <p:cNvSpPr>
            <a:spLocks noGrp="1"/>
          </p:cNvSpPr>
          <p:nvPr>
            <p:ph type="title"/>
          </p:nvPr>
        </p:nvSpPr>
        <p:spPr/>
        <p:txBody>
          <a:bodyPr>
            <a:normAutofit fontScale="90000"/>
          </a:bodyPr>
          <a:lstStyle/>
          <a:p>
            <a:pPr algn="ctr"/>
            <a:r>
              <a:rPr lang="en-US" sz="3200" dirty="0"/>
              <a:t>Estimates Neil Received, if chosen for installing product this company will set up flood barrier when storm is approaching </a:t>
            </a:r>
            <a:br>
              <a:rPr lang="en-US" sz="3200" dirty="0"/>
            </a:br>
            <a:r>
              <a:rPr lang="en-US" sz="3200" dirty="0"/>
              <a:t>                                                                           Another Option: </a:t>
            </a:r>
          </a:p>
        </p:txBody>
      </p:sp>
      <p:pic>
        <p:nvPicPr>
          <p:cNvPr id="5" name="Content Placeholder 4">
            <a:extLst>
              <a:ext uri="{FF2B5EF4-FFF2-40B4-BE49-F238E27FC236}">
                <a16:creationId xmlns:a16="http://schemas.microsoft.com/office/drawing/2014/main" id="{E0357122-A751-A324-0FE8-E4C3C1DB26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41890" y="1825625"/>
            <a:ext cx="3374220" cy="4351338"/>
          </a:xfrm>
        </p:spPr>
      </p:pic>
      <p:pic>
        <p:nvPicPr>
          <p:cNvPr id="7" name="Content Placeholder 6">
            <a:extLst>
              <a:ext uri="{FF2B5EF4-FFF2-40B4-BE49-F238E27FC236}">
                <a16:creationId xmlns:a16="http://schemas.microsoft.com/office/drawing/2014/main" id="{F66018AE-7712-2891-7D6E-05B1BE15A8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0704" y="1558212"/>
            <a:ext cx="3672765" cy="4665502"/>
          </a:xfrm>
        </p:spPr>
      </p:pic>
      <p:sp>
        <p:nvSpPr>
          <p:cNvPr id="6" name="Arrow: Right 5">
            <a:extLst>
              <a:ext uri="{FF2B5EF4-FFF2-40B4-BE49-F238E27FC236}">
                <a16:creationId xmlns:a16="http://schemas.microsoft.com/office/drawing/2014/main" id="{707365B8-9C04-78BA-B0D3-3164529CCF60}"/>
              </a:ext>
            </a:extLst>
          </p:cNvPr>
          <p:cNvSpPr/>
          <p:nvPr/>
        </p:nvSpPr>
        <p:spPr>
          <a:xfrm flipH="1">
            <a:off x="1741889" y="2453952"/>
            <a:ext cx="3128690" cy="541175"/>
          </a:xfrm>
          <a:prstGeom prst="rightArrow">
            <a:avLst>
              <a:gd name="adj1" fmla="val 50000"/>
              <a:gd name="adj2" fmla="val 320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38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2EB-CBE0-B744-0ACC-785288784247}"/>
              </a:ext>
            </a:extLst>
          </p:cNvPr>
          <p:cNvSpPr>
            <a:spLocks noGrp="1"/>
          </p:cNvSpPr>
          <p:nvPr>
            <p:ph type="title"/>
          </p:nvPr>
        </p:nvSpPr>
        <p:spPr/>
        <p:txBody>
          <a:bodyPr>
            <a:normAutofit fontScale="90000"/>
          </a:bodyPr>
          <a:lstStyle/>
          <a:p>
            <a:pPr algn="ctr"/>
            <a:r>
              <a:rPr lang="en-US" dirty="0"/>
              <a:t>Amazon Aluminum Flood Barrier Knockoff</a:t>
            </a:r>
            <a:br>
              <a:rPr lang="en-US" dirty="0"/>
            </a:br>
            <a:r>
              <a:rPr lang="en-US" dirty="0"/>
              <a:t>Does not ship over 7.5 feet so product will be cut if longer than that.</a:t>
            </a:r>
          </a:p>
        </p:txBody>
      </p:sp>
      <p:pic>
        <p:nvPicPr>
          <p:cNvPr id="5" name="Content Placeholder 4">
            <a:extLst>
              <a:ext uri="{FF2B5EF4-FFF2-40B4-BE49-F238E27FC236}">
                <a16:creationId xmlns:a16="http://schemas.microsoft.com/office/drawing/2014/main" id="{E5A7E771-7A8E-C4E7-CABE-311D324710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16" y="1768061"/>
            <a:ext cx="4542183" cy="6729895"/>
          </a:xfrm>
        </p:spPr>
      </p:pic>
      <p:pic>
        <p:nvPicPr>
          <p:cNvPr id="7" name="Picture 6">
            <a:extLst>
              <a:ext uri="{FF2B5EF4-FFF2-40B4-BE49-F238E27FC236}">
                <a16:creationId xmlns:a16="http://schemas.microsoft.com/office/drawing/2014/main" id="{313935EC-D882-E765-ADA4-CC371CDE4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504" y="1768061"/>
            <a:ext cx="3311056" cy="4414742"/>
          </a:xfrm>
          <a:prstGeom prst="rect">
            <a:avLst/>
          </a:prstGeom>
        </p:spPr>
      </p:pic>
      <p:pic>
        <p:nvPicPr>
          <p:cNvPr id="9" name="Picture 8">
            <a:extLst>
              <a:ext uri="{FF2B5EF4-FFF2-40B4-BE49-F238E27FC236}">
                <a16:creationId xmlns:a16="http://schemas.microsoft.com/office/drawing/2014/main" id="{23A31C65-2320-EDD2-8318-B7346E096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165" y="1825625"/>
            <a:ext cx="2822713" cy="4475784"/>
          </a:xfrm>
          <a:prstGeom prst="rect">
            <a:avLst/>
          </a:prstGeom>
        </p:spPr>
      </p:pic>
    </p:spTree>
    <p:extLst>
      <p:ext uri="{BB962C8B-B14F-4D97-AF65-F5344CB8AC3E}">
        <p14:creationId xmlns:p14="http://schemas.microsoft.com/office/powerpoint/2010/main" val="41288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B7032-6726-E41A-9589-A0BB8838B5D4}"/>
              </a:ext>
            </a:extLst>
          </p:cNvPr>
          <p:cNvSpPr>
            <a:spLocks noGrp="1"/>
          </p:cNvSpPr>
          <p:nvPr>
            <p:ph type="title"/>
          </p:nvPr>
        </p:nvSpPr>
        <p:spPr/>
        <p:txBody>
          <a:bodyPr>
            <a:normAutofit fontScale="90000"/>
          </a:bodyPr>
          <a:lstStyle/>
          <a:p>
            <a:pPr algn="ctr"/>
            <a:r>
              <a:rPr lang="en-US" dirty="0"/>
              <a:t>DYI Flood Wall, caulk between boards, connect with dowl rods; visit Living in Southern Maine YouTube</a:t>
            </a:r>
          </a:p>
        </p:txBody>
      </p:sp>
      <p:pic>
        <p:nvPicPr>
          <p:cNvPr id="5" name="Content Placeholder 4">
            <a:extLst>
              <a:ext uri="{FF2B5EF4-FFF2-40B4-BE49-F238E27FC236}">
                <a16:creationId xmlns:a16="http://schemas.microsoft.com/office/drawing/2014/main" id="{7F9F6FD5-85F5-BD18-815E-92BE36613C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54834"/>
            <a:ext cx="4141673" cy="4351338"/>
          </a:xfrm>
        </p:spPr>
      </p:pic>
      <p:pic>
        <p:nvPicPr>
          <p:cNvPr id="7" name="Picture 6">
            <a:extLst>
              <a:ext uri="{FF2B5EF4-FFF2-40B4-BE49-F238E27FC236}">
                <a16:creationId xmlns:a16="http://schemas.microsoft.com/office/drawing/2014/main" id="{E804B008-05C6-5C79-D6E1-7E09130AC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51611" y="1950755"/>
            <a:ext cx="4291907" cy="4355417"/>
          </a:xfrm>
          <a:prstGeom prst="rect">
            <a:avLst/>
          </a:prstGeom>
        </p:spPr>
      </p:pic>
      <p:pic>
        <p:nvPicPr>
          <p:cNvPr id="9" name="Picture 8">
            <a:extLst>
              <a:ext uri="{FF2B5EF4-FFF2-40B4-BE49-F238E27FC236}">
                <a16:creationId xmlns:a16="http://schemas.microsoft.com/office/drawing/2014/main" id="{CCAA24DD-1318-B35F-10F2-43C5E99CF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3519" y="1950755"/>
            <a:ext cx="3746684" cy="4355417"/>
          </a:xfrm>
          <a:prstGeom prst="rect">
            <a:avLst/>
          </a:prstGeom>
        </p:spPr>
      </p:pic>
      <p:sp>
        <p:nvSpPr>
          <p:cNvPr id="10" name="Arrow: Right 9">
            <a:extLst>
              <a:ext uri="{FF2B5EF4-FFF2-40B4-BE49-F238E27FC236}">
                <a16:creationId xmlns:a16="http://schemas.microsoft.com/office/drawing/2014/main" id="{AC593D92-9417-A78D-04FC-9D75DBCFFA0D}"/>
              </a:ext>
            </a:extLst>
          </p:cNvPr>
          <p:cNvSpPr/>
          <p:nvPr/>
        </p:nvSpPr>
        <p:spPr>
          <a:xfrm>
            <a:off x="4562061" y="458193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80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F535-F109-DEE8-060C-7DADEA6C627A}"/>
              </a:ext>
            </a:extLst>
          </p:cNvPr>
          <p:cNvSpPr>
            <a:spLocks noGrp="1"/>
          </p:cNvSpPr>
          <p:nvPr>
            <p:ph type="title"/>
          </p:nvPr>
        </p:nvSpPr>
        <p:spPr/>
        <p:txBody>
          <a:bodyPr>
            <a:normAutofit/>
          </a:bodyPr>
          <a:lstStyle/>
          <a:p>
            <a:r>
              <a:rPr lang="en-US" sz="3600" dirty="0"/>
              <a:t>DYI Flood Barrier, attach to wood and reinforce boards </a:t>
            </a:r>
          </a:p>
        </p:txBody>
      </p:sp>
      <p:pic>
        <p:nvPicPr>
          <p:cNvPr id="9" name="Content Placeholder 8">
            <a:extLst>
              <a:ext uri="{FF2B5EF4-FFF2-40B4-BE49-F238E27FC236}">
                <a16:creationId xmlns:a16="http://schemas.microsoft.com/office/drawing/2014/main" id="{C14398BF-3455-164D-CED6-190A0ECC2A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39260" y="1904173"/>
            <a:ext cx="4185107" cy="4351338"/>
          </a:xfrm>
        </p:spPr>
      </p:pic>
      <p:pic>
        <p:nvPicPr>
          <p:cNvPr id="14" name="Picture 13">
            <a:extLst>
              <a:ext uri="{FF2B5EF4-FFF2-40B4-BE49-F238E27FC236}">
                <a16:creationId xmlns:a16="http://schemas.microsoft.com/office/drawing/2014/main" id="{542D7BF7-2ECA-654B-B3D4-AD66C854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64" y="1905139"/>
            <a:ext cx="4430078" cy="4351337"/>
          </a:xfrm>
          <a:prstGeom prst="rect">
            <a:avLst/>
          </a:prstGeom>
        </p:spPr>
      </p:pic>
      <p:sp>
        <p:nvSpPr>
          <p:cNvPr id="15" name="Arrow: Right 14">
            <a:extLst>
              <a:ext uri="{FF2B5EF4-FFF2-40B4-BE49-F238E27FC236}">
                <a16:creationId xmlns:a16="http://schemas.microsoft.com/office/drawing/2014/main" id="{0FDC7E05-3651-BC83-62F2-5CBFAE707486}"/>
              </a:ext>
            </a:extLst>
          </p:cNvPr>
          <p:cNvSpPr/>
          <p:nvPr/>
        </p:nvSpPr>
        <p:spPr>
          <a:xfrm>
            <a:off x="188764" y="4502426"/>
            <a:ext cx="417523" cy="337930"/>
          </a:xfrm>
          <a:prstGeom prst="rightArrow">
            <a:avLst>
              <a:gd name="adj1" fmla="val 50000"/>
              <a:gd name="adj2" fmla="val 522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280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2823</TotalTime>
  <Words>517</Words>
  <Application>Microsoft Office PowerPoint</Application>
  <PresentationFormat>Widescreen</PresentationFormat>
  <Paragraphs>44</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Segoe UI</vt:lpstr>
      <vt:lpstr>Office Theme</vt:lpstr>
      <vt:lpstr>Storm surge mitigation</vt:lpstr>
      <vt:lpstr>DYI FLOOD PROTECTION</vt:lpstr>
      <vt:lpstr>US FLOOD CONTROL TIGER DAM Rapid Deployment Product can be filled with water or concrete</vt:lpstr>
      <vt:lpstr>AMAZON KNOCKOFF Barrier Damn</vt:lpstr>
      <vt:lpstr>Neal Synder: Aluminum Flood Barrier</vt:lpstr>
      <vt:lpstr>Estimates Neil Received, if chosen for installing product this company will set up flood barrier when storm is approaching                                                                             Another Option: </vt:lpstr>
      <vt:lpstr>Amazon Aluminum Flood Barrier Knockoff Does not ship over 7.5 feet so product will be cut if longer than that.</vt:lpstr>
      <vt:lpstr>DYI Flood Wall, caulk between boards, connect with dowl rods; visit Living in Southern Maine YouTube</vt:lpstr>
      <vt:lpstr>DYI Flood Barrier, attach to wood and reinforce boards </vt:lpstr>
      <vt:lpstr>Make sure to caulk any openings</vt:lpstr>
      <vt:lpstr> Another option</vt:lpstr>
      <vt:lpstr>The only way to receive a discount from FEMA is to elevate your house: Example of Raised Slab House</vt:lpstr>
      <vt:lpstr>Another Raised Slab House</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 mccormack</dc:creator>
  <cp:lastModifiedBy>carol mccormack</cp:lastModifiedBy>
  <cp:revision>30</cp:revision>
  <dcterms:created xsi:type="dcterms:W3CDTF">2025-03-26T16:54:00Z</dcterms:created>
  <dcterms:modified xsi:type="dcterms:W3CDTF">2025-04-09T00:36:04Z</dcterms:modified>
</cp:coreProperties>
</file>