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87" r:id="rId3"/>
    <p:sldId id="303" r:id="rId4"/>
    <p:sldId id="300" r:id="rId5"/>
    <p:sldId id="258" r:id="rId6"/>
    <p:sldId id="261" r:id="rId7"/>
    <p:sldId id="289" r:id="rId8"/>
    <p:sldId id="290" r:id="rId9"/>
    <p:sldId id="291" r:id="rId10"/>
    <p:sldId id="264" r:id="rId11"/>
    <p:sldId id="265" r:id="rId12"/>
    <p:sldId id="266" r:id="rId13"/>
    <p:sldId id="268" r:id="rId14"/>
    <p:sldId id="269" r:id="rId15"/>
    <p:sldId id="270" r:id="rId16"/>
    <p:sldId id="271" r:id="rId17"/>
    <p:sldId id="292" r:id="rId18"/>
    <p:sldId id="293" r:id="rId19"/>
    <p:sldId id="272" r:id="rId20"/>
    <p:sldId id="273" r:id="rId21"/>
    <p:sldId id="277" r:id="rId22"/>
    <p:sldId id="278" r:id="rId23"/>
    <p:sldId id="294" r:id="rId24"/>
    <p:sldId id="295" r:id="rId25"/>
    <p:sldId id="296" r:id="rId26"/>
    <p:sldId id="279" r:id="rId27"/>
    <p:sldId id="280" r:id="rId28"/>
    <p:sldId id="299" r:id="rId29"/>
    <p:sldId id="301" r:id="rId30"/>
    <p:sldId id="304" r:id="rId31"/>
    <p:sldId id="305" r:id="rId32"/>
    <p:sldId id="286" r:id="rId33"/>
    <p:sldId id="288" r:id="rId34"/>
    <p:sldId id="302"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0" d="100"/>
          <a:sy n="110" d="100"/>
        </p:scale>
        <p:origin x="57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21644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7784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364388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9346123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413460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A87A34-81AB-432B-8DAE-1953F412C126}" type="datetimeFigureOut">
              <a:rPr lang="en-US" smtClean="0"/>
              <a:t>11/15/2019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954190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8A87A34-81AB-432B-8DAE-1953F412C126}" type="datetimeFigureOut">
              <a:rPr lang="en-US" smtClean="0"/>
              <a:t>11/15/2019</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374662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793866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21588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8A87A34-81AB-432B-8DAE-1953F412C126}" type="datetimeFigureOut">
              <a:rPr lang="en-US" smtClean="0"/>
              <a:t>11/15/2019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19448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11/15/2019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51459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61321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11/15/2019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28449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8A87A34-81AB-432B-8DAE-1953F412C126}" type="datetimeFigureOut">
              <a:rPr lang="en-US" smtClean="0"/>
              <a:t>11/15/2019</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99414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8A87A34-81AB-432B-8DAE-1953F412C126}" type="datetimeFigureOut">
              <a:rPr lang="en-US" smtClean="0"/>
              <a:t>11/15/2019</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13939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8A87A34-81AB-432B-8DAE-1953F412C126}" type="datetimeFigureOut">
              <a:rPr lang="en-US" smtClean="0"/>
              <a:t>11/15/2019</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89652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11/15/2019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41841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8A87A34-81AB-432B-8DAE-1953F412C126}" type="datetimeFigureOut">
              <a:rPr lang="en-US" smtClean="0"/>
              <a:pPr/>
              <a:t>11/15/2019</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20734752"/>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AB658-1D8A-4897-9CC5-F5F995590533}"/>
              </a:ext>
            </a:extLst>
          </p:cNvPr>
          <p:cNvSpPr>
            <a:spLocks noGrp="1"/>
          </p:cNvSpPr>
          <p:nvPr>
            <p:ph type="ctrTitle"/>
          </p:nvPr>
        </p:nvSpPr>
        <p:spPr/>
        <p:txBody>
          <a:bodyPr/>
          <a:lstStyle/>
          <a:p>
            <a:r>
              <a:rPr lang="en-US" dirty="0">
                <a:solidFill>
                  <a:schemeClr val="bg1"/>
                </a:solidFill>
              </a:rPr>
              <a:t>Transgender Day of remembrance</a:t>
            </a:r>
          </a:p>
        </p:txBody>
      </p:sp>
      <p:sp>
        <p:nvSpPr>
          <p:cNvPr id="3" name="Subtitle 2">
            <a:extLst>
              <a:ext uri="{FF2B5EF4-FFF2-40B4-BE49-F238E27FC236}">
                <a16:creationId xmlns:a16="http://schemas.microsoft.com/office/drawing/2014/main" id="{2F5904AD-2723-4B34-A4C0-2CB9C77BF1DF}"/>
              </a:ext>
            </a:extLst>
          </p:cNvPr>
          <p:cNvSpPr>
            <a:spLocks noGrp="1"/>
          </p:cNvSpPr>
          <p:nvPr>
            <p:ph type="subTitle" idx="1"/>
          </p:nvPr>
        </p:nvSpPr>
        <p:spPr/>
        <p:txBody>
          <a:bodyPr/>
          <a:lstStyle/>
          <a:p>
            <a:r>
              <a:rPr lang="en-US" dirty="0"/>
              <a:t>November 20, 2019</a:t>
            </a:r>
          </a:p>
        </p:txBody>
      </p:sp>
    </p:spTree>
    <p:extLst>
      <p:ext uri="{BB962C8B-B14F-4D97-AF65-F5344CB8AC3E}">
        <p14:creationId xmlns:p14="http://schemas.microsoft.com/office/powerpoint/2010/main" val="10678180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E47E3-4786-4AFF-A75D-BD172DC02238}"/>
              </a:ext>
            </a:extLst>
          </p:cNvPr>
          <p:cNvSpPr>
            <a:spLocks noGrp="1"/>
          </p:cNvSpPr>
          <p:nvPr>
            <p:ph type="title"/>
          </p:nvPr>
        </p:nvSpPr>
        <p:spPr>
          <a:xfrm>
            <a:off x="1141413" y="1577130"/>
            <a:ext cx="9905998" cy="4030040"/>
          </a:xfrm>
        </p:spPr>
        <p:txBody>
          <a:bodyPr>
            <a:normAutofit/>
          </a:bodyPr>
          <a:lstStyle/>
          <a:p>
            <a:pPr algn="ctr"/>
            <a:r>
              <a:rPr lang="en-US" dirty="0">
                <a:solidFill>
                  <a:schemeClr val="bg1"/>
                </a:solidFill>
              </a:rPr>
              <a:t>Bailey Reeves</a:t>
            </a:r>
            <a:br>
              <a:rPr lang="en-US" dirty="0">
                <a:solidFill>
                  <a:schemeClr val="bg1"/>
                </a:solidFill>
              </a:rPr>
            </a:br>
            <a:r>
              <a:rPr lang="en-US" dirty="0">
                <a:solidFill>
                  <a:schemeClr val="bg1"/>
                </a:solidFill>
              </a:rPr>
              <a:t>trans woman of color</a:t>
            </a:r>
            <a:br>
              <a:rPr lang="en-US" dirty="0">
                <a:solidFill>
                  <a:schemeClr val="bg1"/>
                </a:solidFill>
              </a:rPr>
            </a:br>
            <a:r>
              <a:rPr lang="en-US" dirty="0">
                <a:solidFill>
                  <a:schemeClr val="bg1"/>
                </a:solidFill>
              </a:rPr>
              <a:t>9/2/19</a:t>
            </a:r>
            <a:br>
              <a:rPr lang="en-US" dirty="0">
                <a:solidFill>
                  <a:schemeClr val="bg1"/>
                </a:solidFill>
              </a:rPr>
            </a:br>
            <a:r>
              <a:rPr lang="en-US" dirty="0">
                <a:solidFill>
                  <a:schemeClr val="bg1"/>
                </a:solidFill>
              </a:rPr>
              <a:t>Baltimore, Maryland</a:t>
            </a:r>
          </a:p>
        </p:txBody>
      </p:sp>
    </p:spTree>
    <p:extLst>
      <p:ext uri="{BB962C8B-B14F-4D97-AF65-F5344CB8AC3E}">
        <p14:creationId xmlns:p14="http://schemas.microsoft.com/office/powerpoint/2010/main" val="788236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00746-B7DE-4E60-9D2C-CE1A959AADF0}"/>
              </a:ext>
            </a:extLst>
          </p:cNvPr>
          <p:cNvSpPr>
            <a:spLocks noGrp="1"/>
          </p:cNvSpPr>
          <p:nvPr>
            <p:ph type="title"/>
          </p:nvPr>
        </p:nvSpPr>
        <p:spPr>
          <a:xfrm>
            <a:off x="1141413" y="1828800"/>
            <a:ext cx="9905998" cy="3562708"/>
          </a:xfrm>
        </p:spPr>
        <p:txBody>
          <a:bodyPr>
            <a:normAutofit/>
          </a:bodyPr>
          <a:lstStyle/>
          <a:p>
            <a:pPr algn="ctr"/>
            <a:r>
              <a:rPr lang="en-US" dirty="0">
                <a:solidFill>
                  <a:schemeClr val="bg1"/>
                </a:solidFill>
              </a:rPr>
              <a:t>Tracy Single</a:t>
            </a:r>
            <a:br>
              <a:rPr lang="en-US" dirty="0">
                <a:solidFill>
                  <a:schemeClr val="bg1"/>
                </a:solidFill>
              </a:rPr>
            </a:br>
            <a:r>
              <a:rPr lang="en-US" dirty="0">
                <a:solidFill>
                  <a:schemeClr val="bg1"/>
                </a:solidFill>
              </a:rPr>
              <a:t> trans woman of color</a:t>
            </a:r>
            <a:br>
              <a:rPr lang="en-US" dirty="0">
                <a:solidFill>
                  <a:schemeClr val="bg1"/>
                </a:solidFill>
              </a:rPr>
            </a:br>
            <a:r>
              <a:rPr lang="en-US" dirty="0">
                <a:solidFill>
                  <a:schemeClr val="bg1"/>
                </a:solidFill>
              </a:rPr>
              <a:t>7/30/19</a:t>
            </a:r>
            <a:br>
              <a:rPr lang="en-US" dirty="0">
                <a:solidFill>
                  <a:schemeClr val="bg1"/>
                </a:solidFill>
              </a:rPr>
            </a:br>
            <a:r>
              <a:rPr lang="en-US" dirty="0">
                <a:solidFill>
                  <a:schemeClr val="bg1"/>
                </a:solidFill>
              </a:rPr>
              <a:t>Houston, Texas</a:t>
            </a:r>
          </a:p>
        </p:txBody>
      </p:sp>
    </p:spTree>
    <p:extLst>
      <p:ext uri="{BB962C8B-B14F-4D97-AF65-F5344CB8AC3E}">
        <p14:creationId xmlns:p14="http://schemas.microsoft.com/office/powerpoint/2010/main" val="2491161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25AF3-CEA5-48C4-8EA1-18E3A5321819}"/>
              </a:ext>
            </a:extLst>
          </p:cNvPr>
          <p:cNvSpPr>
            <a:spLocks noGrp="1"/>
          </p:cNvSpPr>
          <p:nvPr>
            <p:ph type="title"/>
          </p:nvPr>
        </p:nvSpPr>
        <p:spPr>
          <a:xfrm>
            <a:off x="1141413" y="1786855"/>
            <a:ext cx="9905998" cy="3759929"/>
          </a:xfrm>
        </p:spPr>
        <p:txBody>
          <a:bodyPr>
            <a:normAutofit/>
          </a:bodyPr>
          <a:lstStyle/>
          <a:p>
            <a:pPr algn="ctr"/>
            <a:r>
              <a:rPr lang="en-US" dirty="0">
                <a:solidFill>
                  <a:schemeClr val="bg1"/>
                </a:solidFill>
              </a:rPr>
              <a:t>Bubba Walker</a:t>
            </a:r>
            <a:br>
              <a:rPr lang="en-US" dirty="0">
                <a:solidFill>
                  <a:schemeClr val="bg1"/>
                </a:solidFill>
              </a:rPr>
            </a:br>
            <a:r>
              <a:rPr lang="en-US" dirty="0">
                <a:solidFill>
                  <a:schemeClr val="bg1"/>
                </a:solidFill>
              </a:rPr>
              <a:t> trans woman of color</a:t>
            </a:r>
            <a:br>
              <a:rPr lang="en-US" dirty="0">
                <a:solidFill>
                  <a:schemeClr val="bg1"/>
                </a:solidFill>
              </a:rPr>
            </a:br>
            <a:r>
              <a:rPr lang="en-US" dirty="0">
                <a:solidFill>
                  <a:schemeClr val="bg1"/>
                </a:solidFill>
              </a:rPr>
              <a:t>8/4/19</a:t>
            </a:r>
            <a:br>
              <a:rPr lang="en-US" dirty="0">
                <a:solidFill>
                  <a:schemeClr val="bg1"/>
                </a:solidFill>
              </a:rPr>
            </a:br>
            <a:r>
              <a:rPr lang="en-US" dirty="0">
                <a:solidFill>
                  <a:schemeClr val="bg1"/>
                </a:solidFill>
              </a:rPr>
              <a:t>Charlotte, North Carolina</a:t>
            </a:r>
          </a:p>
        </p:txBody>
      </p:sp>
    </p:spTree>
    <p:extLst>
      <p:ext uri="{BB962C8B-B14F-4D97-AF65-F5344CB8AC3E}">
        <p14:creationId xmlns:p14="http://schemas.microsoft.com/office/powerpoint/2010/main" val="4193225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E315E-AF28-403E-A943-1A559AB140B6}"/>
              </a:ext>
            </a:extLst>
          </p:cNvPr>
          <p:cNvSpPr>
            <a:spLocks noGrp="1"/>
          </p:cNvSpPr>
          <p:nvPr>
            <p:ph type="title"/>
          </p:nvPr>
        </p:nvSpPr>
        <p:spPr>
          <a:xfrm>
            <a:off x="1141413" y="1786855"/>
            <a:ext cx="9905998" cy="3837567"/>
          </a:xfrm>
        </p:spPr>
        <p:txBody>
          <a:bodyPr>
            <a:normAutofit/>
          </a:bodyPr>
          <a:lstStyle/>
          <a:p>
            <a:pPr algn="ctr"/>
            <a:r>
              <a:rPr lang="en-US" dirty="0" err="1">
                <a:solidFill>
                  <a:schemeClr val="bg1"/>
                </a:solidFill>
              </a:rPr>
              <a:t>Pepples</a:t>
            </a:r>
            <a:r>
              <a:rPr lang="en-US" dirty="0">
                <a:solidFill>
                  <a:schemeClr val="bg1"/>
                </a:solidFill>
              </a:rPr>
              <a:t> La Dime Doe</a:t>
            </a:r>
            <a:br>
              <a:rPr lang="en-US" dirty="0">
                <a:solidFill>
                  <a:schemeClr val="bg1"/>
                </a:solidFill>
              </a:rPr>
            </a:br>
            <a:r>
              <a:rPr lang="en-US" dirty="0">
                <a:solidFill>
                  <a:schemeClr val="bg1"/>
                </a:solidFill>
              </a:rPr>
              <a:t> trans woman of color</a:t>
            </a:r>
            <a:br>
              <a:rPr lang="en-US" dirty="0">
                <a:solidFill>
                  <a:schemeClr val="bg1"/>
                </a:solidFill>
              </a:rPr>
            </a:br>
            <a:r>
              <a:rPr lang="en-US" dirty="0">
                <a:solidFill>
                  <a:schemeClr val="bg1"/>
                </a:solidFill>
              </a:rPr>
              <a:t>8/4/19</a:t>
            </a:r>
            <a:br>
              <a:rPr lang="en-US" dirty="0">
                <a:solidFill>
                  <a:schemeClr val="bg1"/>
                </a:solidFill>
              </a:rPr>
            </a:br>
            <a:r>
              <a:rPr lang="en-US" dirty="0">
                <a:solidFill>
                  <a:schemeClr val="bg1"/>
                </a:solidFill>
              </a:rPr>
              <a:t>Allentown, South Carolina</a:t>
            </a:r>
            <a:br>
              <a:rPr lang="en-US" dirty="0">
                <a:solidFill>
                  <a:schemeClr val="bg1"/>
                </a:solidFill>
              </a:rPr>
            </a:br>
            <a:endParaRPr lang="en-US" dirty="0">
              <a:solidFill>
                <a:schemeClr val="bg1"/>
              </a:solidFill>
            </a:endParaRPr>
          </a:p>
        </p:txBody>
      </p:sp>
    </p:spTree>
    <p:extLst>
      <p:ext uri="{BB962C8B-B14F-4D97-AF65-F5344CB8AC3E}">
        <p14:creationId xmlns:p14="http://schemas.microsoft.com/office/powerpoint/2010/main" val="852666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FFD25-EFED-47BC-B9E5-84F8028BCF81}"/>
              </a:ext>
            </a:extLst>
          </p:cNvPr>
          <p:cNvSpPr>
            <a:spLocks noGrp="1"/>
          </p:cNvSpPr>
          <p:nvPr>
            <p:ph type="title"/>
          </p:nvPr>
        </p:nvSpPr>
        <p:spPr>
          <a:xfrm>
            <a:off x="1141413" y="1392572"/>
            <a:ext cx="9905998" cy="3697012"/>
          </a:xfrm>
        </p:spPr>
        <p:txBody>
          <a:bodyPr>
            <a:normAutofit/>
          </a:bodyPr>
          <a:lstStyle/>
          <a:p>
            <a:pPr algn="ctr"/>
            <a:r>
              <a:rPr lang="en-US" dirty="0" err="1">
                <a:solidFill>
                  <a:schemeClr val="bg1"/>
                </a:solidFill>
              </a:rPr>
              <a:t>KiKi</a:t>
            </a:r>
            <a:r>
              <a:rPr lang="en-US" dirty="0">
                <a:solidFill>
                  <a:schemeClr val="bg1"/>
                </a:solidFill>
              </a:rPr>
              <a:t> </a:t>
            </a:r>
            <a:r>
              <a:rPr lang="en-US" dirty="0" err="1">
                <a:solidFill>
                  <a:schemeClr val="bg1"/>
                </a:solidFill>
              </a:rPr>
              <a:t>Fantroy</a:t>
            </a:r>
            <a:br>
              <a:rPr lang="en-US" dirty="0">
                <a:solidFill>
                  <a:schemeClr val="bg1"/>
                </a:solidFill>
              </a:rPr>
            </a:br>
            <a:r>
              <a:rPr lang="en-US" dirty="0">
                <a:solidFill>
                  <a:schemeClr val="bg1"/>
                </a:solidFill>
              </a:rPr>
              <a:t> trans woman of color</a:t>
            </a:r>
            <a:br>
              <a:rPr lang="en-US" dirty="0">
                <a:solidFill>
                  <a:schemeClr val="bg1"/>
                </a:solidFill>
              </a:rPr>
            </a:br>
            <a:r>
              <a:rPr lang="en-US" dirty="0">
                <a:solidFill>
                  <a:schemeClr val="bg1"/>
                </a:solidFill>
              </a:rPr>
              <a:t>7/31/19</a:t>
            </a:r>
            <a:br>
              <a:rPr lang="en-US" dirty="0">
                <a:solidFill>
                  <a:schemeClr val="bg1"/>
                </a:solidFill>
              </a:rPr>
            </a:br>
            <a:r>
              <a:rPr lang="en-US" dirty="0">
                <a:solidFill>
                  <a:schemeClr val="bg1"/>
                </a:solidFill>
              </a:rPr>
              <a:t>Miami Dade County Florida</a:t>
            </a:r>
          </a:p>
        </p:txBody>
      </p:sp>
    </p:spTree>
    <p:extLst>
      <p:ext uri="{BB962C8B-B14F-4D97-AF65-F5344CB8AC3E}">
        <p14:creationId xmlns:p14="http://schemas.microsoft.com/office/powerpoint/2010/main" val="42345600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06670-EABC-4F48-BB71-491DBC1CFEAE}"/>
              </a:ext>
            </a:extLst>
          </p:cNvPr>
          <p:cNvSpPr>
            <a:spLocks noGrp="1"/>
          </p:cNvSpPr>
          <p:nvPr>
            <p:ph type="title"/>
          </p:nvPr>
        </p:nvSpPr>
        <p:spPr>
          <a:xfrm>
            <a:off x="1141413" y="1510018"/>
            <a:ext cx="9905998" cy="3812480"/>
          </a:xfrm>
        </p:spPr>
        <p:txBody>
          <a:bodyPr>
            <a:normAutofit/>
          </a:bodyPr>
          <a:lstStyle/>
          <a:p>
            <a:pPr algn="ctr"/>
            <a:r>
              <a:rPr lang="en-US" dirty="0">
                <a:solidFill>
                  <a:schemeClr val="bg1"/>
                </a:solidFill>
              </a:rPr>
              <a:t>Denali Berries Stuckey</a:t>
            </a:r>
            <a:br>
              <a:rPr lang="en-US" dirty="0">
                <a:solidFill>
                  <a:schemeClr val="bg1"/>
                </a:solidFill>
              </a:rPr>
            </a:br>
            <a:r>
              <a:rPr lang="en-US" dirty="0">
                <a:solidFill>
                  <a:schemeClr val="bg1"/>
                </a:solidFill>
              </a:rPr>
              <a:t>trans woman of color</a:t>
            </a:r>
            <a:br>
              <a:rPr lang="en-US" dirty="0">
                <a:solidFill>
                  <a:schemeClr val="bg1"/>
                </a:solidFill>
              </a:rPr>
            </a:br>
            <a:r>
              <a:rPr lang="en-US" dirty="0">
                <a:solidFill>
                  <a:schemeClr val="bg1"/>
                </a:solidFill>
              </a:rPr>
              <a:t>7/20/19</a:t>
            </a:r>
            <a:br>
              <a:rPr lang="en-US" dirty="0">
                <a:solidFill>
                  <a:schemeClr val="bg1"/>
                </a:solidFill>
              </a:rPr>
            </a:br>
            <a:r>
              <a:rPr lang="en-US" dirty="0">
                <a:solidFill>
                  <a:schemeClr val="bg1"/>
                </a:solidFill>
              </a:rPr>
              <a:t>North </a:t>
            </a:r>
            <a:r>
              <a:rPr lang="en-US" dirty="0" err="1">
                <a:solidFill>
                  <a:schemeClr val="bg1"/>
                </a:solidFill>
              </a:rPr>
              <a:t>Carleston</a:t>
            </a:r>
            <a:r>
              <a:rPr lang="en-US" dirty="0">
                <a:solidFill>
                  <a:schemeClr val="bg1"/>
                </a:solidFill>
              </a:rPr>
              <a:t>, South Carolina</a:t>
            </a:r>
          </a:p>
        </p:txBody>
      </p:sp>
    </p:spTree>
    <p:extLst>
      <p:ext uri="{BB962C8B-B14F-4D97-AF65-F5344CB8AC3E}">
        <p14:creationId xmlns:p14="http://schemas.microsoft.com/office/powerpoint/2010/main" val="10343437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A4157-528C-44D6-895E-EFD48E7BCE72}"/>
              </a:ext>
            </a:extLst>
          </p:cNvPr>
          <p:cNvSpPr>
            <a:spLocks noGrp="1"/>
          </p:cNvSpPr>
          <p:nvPr>
            <p:ph type="title"/>
          </p:nvPr>
        </p:nvSpPr>
        <p:spPr>
          <a:xfrm>
            <a:off x="1141413" y="1551962"/>
            <a:ext cx="9905998" cy="3684271"/>
          </a:xfrm>
        </p:spPr>
        <p:txBody>
          <a:bodyPr>
            <a:normAutofit/>
          </a:bodyPr>
          <a:lstStyle/>
          <a:p>
            <a:pPr algn="ctr"/>
            <a:r>
              <a:rPr lang="en-US" dirty="0">
                <a:solidFill>
                  <a:schemeClr val="bg1"/>
                </a:solidFill>
              </a:rPr>
              <a:t>Brooklyn Lindsey</a:t>
            </a:r>
            <a:br>
              <a:rPr lang="en-US" dirty="0">
                <a:solidFill>
                  <a:schemeClr val="bg1"/>
                </a:solidFill>
              </a:rPr>
            </a:br>
            <a:r>
              <a:rPr lang="en-US" dirty="0">
                <a:solidFill>
                  <a:schemeClr val="bg1"/>
                </a:solidFill>
              </a:rPr>
              <a:t> trans woman of color</a:t>
            </a:r>
            <a:br>
              <a:rPr lang="en-US" dirty="0">
                <a:solidFill>
                  <a:schemeClr val="bg1"/>
                </a:solidFill>
              </a:rPr>
            </a:br>
            <a:r>
              <a:rPr lang="en-US" dirty="0">
                <a:solidFill>
                  <a:schemeClr val="bg1"/>
                </a:solidFill>
              </a:rPr>
              <a:t>6/25/19</a:t>
            </a:r>
            <a:br>
              <a:rPr lang="en-US" dirty="0">
                <a:solidFill>
                  <a:schemeClr val="bg1"/>
                </a:solidFill>
              </a:rPr>
            </a:br>
            <a:r>
              <a:rPr lang="en-US" dirty="0">
                <a:solidFill>
                  <a:schemeClr val="bg1"/>
                </a:solidFill>
              </a:rPr>
              <a:t>Kansas City, Missouri</a:t>
            </a:r>
          </a:p>
        </p:txBody>
      </p:sp>
    </p:spTree>
    <p:extLst>
      <p:ext uri="{BB962C8B-B14F-4D97-AF65-F5344CB8AC3E}">
        <p14:creationId xmlns:p14="http://schemas.microsoft.com/office/powerpoint/2010/main" val="9117596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A4157-528C-44D6-895E-EFD48E7BCE72}"/>
              </a:ext>
            </a:extLst>
          </p:cNvPr>
          <p:cNvSpPr>
            <a:spLocks noGrp="1"/>
          </p:cNvSpPr>
          <p:nvPr>
            <p:ph type="title"/>
          </p:nvPr>
        </p:nvSpPr>
        <p:spPr>
          <a:xfrm>
            <a:off x="1141413" y="1879134"/>
            <a:ext cx="9905998" cy="3357100"/>
          </a:xfrm>
        </p:spPr>
        <p:txBody>
          <a:bodyPr>
            <a:normAutofit/>
          </a:bodyPr>
          <a:lstStyle/>
          <a:p>
            <a:pPr algn="ctr"/>
            <a:r>
              <a:rPr lang="en-US" dirty="0">
                <a:solidFill>
                  <a:schemeClr val="bg1"/>
                </a:solidFill>
              </a:rPr>
              <a:t>Zoe Spears</a:t>
            </a:r>
            <a:br>
              <a:rPr lang="en-US" dirty="0">
                <a:solidFill>
                  <a:schemeClr val="bg1"/>
                </a:solidFill>
              </a:rPr>
            </a:br>
            <a:r>
              <a:rPr lang="en-US" dirty="0">
                <a:solidFill>
                  <a:schemeClr val="bg1"/>
                </a:solidFill>
              </a:rPr>
              <a:t> trans woman of color</a:t>
            </a:r>
            <a:br>
              <a:rPr lang="en-US" dirty="0">
                <a:solidFill>
                  <a:schemeClr val="bg1"/>
                </a:solidFill>
              </a:rPr>
            </a:br>
            <a:r>
              <a:rPr lang="en-US" dirty="0">
                <a:solidFill>
                  <a:schemeClr val="bg1"/>
                </a:solidFill>
              </a:rPr>
              <a:t>6/13/19</a:t>
            </a:r>
            <a:br>
              <a:rPr lang="en-US" dirty="0">
                <a:solidFill>
                  <a:schemeClr val="bg1"/>
                </a:solidFill>
              </a:rPr>
            </a:br>
            <a:r>
              <a:rPr lang="en-US" dirty="0">
                <a:solidFill>
                  <a:schemeClr val="bg1"/>
                </a:solidFill>
              </a:rPr>
              <a:t>Fairmount Heights, Maryland</a:t>
            </a:r>
          </a:p>
        </p:txBody>
      </p:sp>
    </p:spTree>
    <p:extLst>
      <p:ext uri="{BB962C8B-B14F-4D97-AF65-F5344CB8AC3E}">
        <p14:creationId xmlns:p14="http://schemas.microsoft.com/office/powerpoint/2010/main" val="3109965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A4157-528C-44D6-895E-EFD48E7BCE72}"/>
              </a:ext>
            </a:extLst>
          </p:cNvPr>
          <p:cNvSpPr>
            <a:spLocks noGrp="1"/>
          </p:cNvSpPr>
          <p:nvPr>
            <p:ph type="title"/>
          </p:nvPr>
        </p:nvSpPr>
        <p:spPr>
          <a:xfrm>
            <a:off x="1141413" y="1837188"/>
            <a:ext cx="9905998" cy="3399045"/>
          </a:xfrm>
        </p:spPr>
        <p:txBody>
          <a:bodyPr>
            <a:normAutofit/>
          </a:bodyPr>
          <a:lstStyle/>
          <a:p>
            <a:pPr algn="ctr"/>
            <a:r>
              <a:rPr lang="en-US" dirty="0">
                <a:solidFill>
                  <a:schemeClr val="bg1"/>
                </a:solidFill>
              </a:rPr>
              <a:t>Chanel Scurlock</a:t>
            </a:r>
            <a:br>
              <a:rPr lang="en-US" dirty="0">
                <a:solidFill>
                  <a:schemeClr val="bg1"/>
                </a:solidFill>
              </a:rPr>
            </a:br>
            <a:r>
              <a:rPr lang="en-US" dirty="0">
                <a:solidFill>
                  <a:schemeClr val="bg1"/>
                </a:solidFill>
              </a:rPr>
              <a:t> trans woman of color</a:t>
            </a:r>
            <a:br>
              <a:rPr lang="en-US" dirty="0">
                <a:solidFill>
                  <a:schemeClr val="bg1"/>
                </a:solidFill>
              </a:rPr>
            </a:br>
            <a:r>
              <a:rPr lang="en-US" dirty="0">
                <a:solidFill>
                  <a:schemeClr val="bg1"/>
                </a:solidFill>
              </a:rPr>
              <a:t>6/5/19</a:t>
            </a:r>
            <a:br>
              <a:rPr lang="en-US" dirty="0">
                <a:solidFill>
                  <a:schemeClr val="bg1"/>
                </a:solidFill>
              </a:rPr>
            </a:br>
            <a:r>
              <a:rPr lang="en-US" dirty="0">
                <a:solidFill>
                  <a:schemeClr val="bg1"/>
                </a:solidFill>
              </a:rPr>
              <a:t>Lumberton, North Carolina</a:t>
            </a:r>
          </a:p>
        </p:txBody>
      </p:sp>
    </p:spTree>
    <p:extLst>
      <p:ext uri="{BB962C8B-B14F-4D97-AF65-F5344CB8AC3E}">
        <p14:creationId xmlns:p14="http://schemas.microsoft.com/office/powerpoint/2010/main" val="14673822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2E390-A8DF-49EF-B3B1-742237C8C985}"/>
              </a:ext>
            </a:extLst>
          </p:cNvPr>
          <p:cNvSpPr>
            <a:spLocks noGrp="1"/>
          </p:cNvSpPr>
          <p:nvPr>
            <p:ph type="title"/>
          </p:nvPr>
        </p:nvSpPr>
        <p:spPr>
          <a:xfrm>
            <a:off x="1141413" y="1719743"/>
            <a:ext cx="9905998" cy="3697645"/>
          </a:xfrm>
        </p:spPr>
        <p:txBody>
          <a:bodyPr>
            <a:normAutofit/>
          </a:bodyPr>
          <a:lstStyle/>
          <a:p>
            <a:pPr algn="ctr"/>
            <a:r>
              <a:rPr lang="en-US" dirty="0" err="1">
                <a:solidFill>
                  <a:schemeClr val="bg1"/>
                </a:solidFill>
              </a:rPr>
              <a:t>Chynal</a:t>
            </a:r>
            <a:r>
              <a:rPr lang="en-US" dirty="0">
                <a:solidFill>
                  <a:schemeClr val="bg1"/>
                </a:solidFill>
              </a:rPr>
              <a:t> Lindsey</a:t>
            </a:r>
            <a:br>
              <a:rPr lang="en-US" dirty="0">
                <a:solidFill>
                  <a:schemeClr val="bg1"/>
                </a:solidFill>
              </a:rPr>
            </a:br>
            <a:r>
              <a:rPr lang="en-US" dirty="0">
                <a:solidFill>
                  <a:schemeClr val="bg1"/>
                </a:solidFill>
              </a:rPr>
              <a:t> trans woman of color</a:t>
            </a:r>
            <a:br>
              <a:rPr lang="en-US" dirty="0">
                <a:solidFill>
                  <a:schemeClr val="bg1"/>
                </a:solidFill>
              </a:rPr>
            </a:br>
            <a:r>
              <a:rPr lang="en-US" dirty="0">
                <a:solidFill>
                  <a:schemeClr val="bg1"/>
                </a:solidFill>
              </a:rPr>
              <a:t>6/1/19</a:t>
            </a:r>
            <a:br>
              <a:rPr lang="en-US" dirty="0">
                <a:solidFill>
                  <a:schemeClr val="bg1"/>
                </a:solidFill>
              </a:rPr>
            </a:br>
            <a:r>
              <a:rPr lang="en-US" dirty="0">
                <a:solidFill>
                  <a:schemeClr val="bg1"/>
                </a:solidFill>
              </a:rPr>
              <a:t>Dallas, Texas</a:t>
            </a:r>
            <a:br>
              <a:rPr lang="en-US" dirty="0">
                <a:solidFill>
                  <a:schemeClr val="bg1"/>
                </a:solidFill>
              </a:rPr>
            </a:br>
            <a:endParaRPr lang="en-US" dirty="0">
              <a:solidFill>
                <a:schemeClr val="bg1"/>
              </a:solidFill>
            </a:endParaRPr>
          </a:p>
        </p:txBody>
      </p:sp>
    </p:spTree>
    <p:extLst>
      <p:ext uri="{BB962C8B-B14F-4D97-AF65-F5344CB8AC3E}">
        <p14:creationId xmlns:p14="http://schemas.microsoft.com/office/powerpoint/2010/main" val="130444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6CB234-7872-4684-8069-D1868185685B}"/>
              </a:ext>
            </a:extLst>
          </p:cNvPr>
          <p:cNvSpPr>
            <a:spLocks noGrp="1"/>
          </p:cNvSpPr>
          <p:nvPr>
            <p:ph idx="1"/>
          </p:nvPr>
        </p:nvSpPr>
        <p:spPr>
          <a:xfrm>
            <a:off x="1141412" y="992038"/>
            <a:ext cx="9905999" cy="4799163"/>
          </a:xfrm>
        </p:spPr>
        <p:txBody>
          <a:bodyPr>
            <a:normAutofit/>
          </a:bodyPr>
          <a:lstStyle/>
          <a:p>
            <a:pPr marL="0" indent="0">
              <a:buNone/>
            </a:pPr>
            <a:r>
              <a:rPr lang="en-US" sz="3600" dirty="0">
                <a:solidFill>
                  <a:schemeClr val="bg1"/>
                </a:solidFill>
              </a:rPr>
              <a:t>Stigma and discrimination against trans and gender-diverse people is real and profound around the world, and are part of a structural and ongoing circle of oppression that keeps us deprived of our basic rights. </a:t>
            </a:r>
            <a:endParaRPr lang="en-US" dirty="0"/>
          </a:p>
        </p:txBody>
      </p:sp>
    </p:spTree>
    <p:extLst>
      <p:ext uri="{BB962C8B-B14F-4D97-AF65-F5344CB8AC3E}">
        <p14:creationId xmlns:p14="http://schemas.microsoft.com/office/powerpoint/2010/main" val="12835910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F0F3E-9782-4D12-95A0-0E6F66909CA7}"/>
              </a:ext>
            </a:extLst>
          </p:cNvPr>
          <p:cNvSpPr>
            <a:spLocks noGrp="1"/>
          </p:cNvSpPr>
          <p:nvPr>
            <p:ph type="title"/>
          </p:nvPr>
        </p:nvSpPr>
        <p:spPr>
          <a:xfrm>
            <a:off x="1141413" y="1543574"/>
            <a:ext cx="9905998" cy="3951452"/>
          </a:xfrm>
        </p:spPr>
        <p:txBody>
          <a:bodyPr>
            <a:normAutofit/>
          </a:bodyPr>
          <a:lstStyle/>
          <a:p>
            <a:pPr algn="ctr"/>
            <a:r>
              <a:rPr lang="en-US" dirty="0">
                <a:solidFill>
                  <a:schemeClr val="bg1"/>
                </a:solidFill>
              </a:rPr>
              <a:t>Paris Cameron</a:t>
            </a:r>
            <a:br>
              <a:rPr lang="en-US" dirty="0">
                <a:solidFill>
                  <a:schemeClr val="bg1"/>
                </a:solidFill>
              </a:rPr>
            </a:br>
            <a:r>
              <a:rPr lang="en-US" dirty="0">
                <a:solidFill>
                  <a:schemeClr val="bg1"/>
                </a:solidFill>
              </a:rPr>
              <a:t> trans woman of color</a:t>
            </a:r>
            <a:br>
              <a:rPr lang="en-US" dirty="0">
                <a:solidFill>
                  <a:schemeClr val="bg1"/>
                </a:solidFill>
              </a:rPr>
            </a:br>
            <a:r>
              <a:rPr lang="en-US" dirty="0">
                <a:solidFill>
                  <a:schemeClr val="bg1"/>
                </a:solidFill>
              </a:rPr>
              <a:t>5/25/19</a:t>
            </a:r>
            <a:br>
              <a:rPr lang="en-US" dirty="0">
                <a:solidFill>
                  <a:schemeClr val="bg1"/>
                </a:solidFill>
              </a:rPr>
            </a:br>
            <a:r>
              <a:rPr lang="en-US" dirty="0">
                <a:solidFill>
                  <a:schemeClr val="bg1"/>
                </a:solidFill>
              </a:rPr>
              <a:t>Detroit, Michigan</a:t>
            </a:r>
          </a:p>
        </p:txBody>
      </p:sp>
    </p:spTree>
    <p:extLst>
      <p:ext uri="{BB962C8B-B14F-4D97-AF65-F5344CB8AC3E}">
        <p14:creationId xmlns:p14="http://schemas.microsoft.com/office/powerpoint/2010/main" val="35801737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CCF93-9F33-4BEF-B24E-C40020282287}"/>
              </a:ext>
            </a:extLst>
          </p:cNvPr>
          <p:cNvSpPr>
            <a:spLocks noGrp="1"/>
          </p:cNvSpPr>
          <p:nvPr>
            <p:ph type="title"/>
          </p:nvPr>
        </p:nvSpPr>
        <p:spPr>
          <a:xfrm>
            <a:off x="1141413" y="1895912"/>
            <a:ext cx="9905998" cy="3970050"/>
          </a:xfrm>
        </p:spPr>
        <p:txBody>
          <a:bodyPr>
            <a:normAutofit/>
          </a:bodyPr>
          <a:lstStyle/>
          <a:p>
            <a:pPr algn="ctr"/>
            <a:r>
              <a:rPr lang="en-US" dirty="0">
                <a:solidFill>
                  <a:schemeClr val="bg1"/>
                </a:solidFill>
              </a:rPr>
              <a:t>Michelle Tamika Washington</a:t>
            </a:r>
            <a:br>
              <a:rPr lang="en-US" dirty="0">
                <a:solidFill>
                  <a:schemeClr val="bg1"/>
                </a:solidFill>
              </a:rPr>
            </a:br>
            <a:r>
              <a:rPr lang="en-US" dirty="0">
                <a:solidFill>
                  <a:schemeClr val="bg1"/>
                </a:solidFill>
              </a:rPr>
              <a:t> trans woman of color</a:t>
            </a:r>
            <a:br>
              <a:rPr lang="en-US" dirty="0">
                <a:solidFill>
                  <a:schemeClr val="bg1"/>
                </a:solidFill>
              </a:rPr>
            </a:br>
            <a:r>
              <a:rPr lang="en-US" dirty="0">
                <a:solidFill>
                  <a:schemeClr val="bg1"/>
                </a:solidFill>
              </a:rPr>
              <a:t>5/19/19</a:t>
            </a:r>
            <a:br>
              <a:rPr lang="en-US" dirty="0">
                <a:solidFill>
                  <a:schemeClr val="bg1"/>
                </a:solidFill>
              </a:rPr>
            </a:br>
            <a:r>
              <a:rPr lang="en-US" dirty="0">
                <a:solidFill>
                  <a:schemeClr val="bg1"/>
                </a:solidFill>
              </a:rPr>
              <a:t>Philadelphia, Pennsylvania</a:t>
            </a:r>
          </a:p>
        </p:txBody>
      </p:sp>
    </p:spTree>
    <p:extLst>
      <p:ext uri="{BB962C8B-B14F-4D97-AF65-F5344CB8AC3E}">
        <p14:creationId xmlns:p14="http://schemas.microsoft.com/office/powerpoint/2010/main" val="6538887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F0541-1CC0-4EAC-A675-CD274F379B6F}"/>
              </a:ext>
            </a:extLst>
          </p:cNvPr>
          <p:cNvSpPr>
            <a:spLocks noGrp="1"/>
          </p:cNvSpPr>
          <p:nvPr>
            <p:ph type="title"/>
          </p:nvPr>
        </p:nvSpPr>
        <p:spPr>
          <a:xfrm>
            <a:off x="1141413" y="1803633"/>
            <a:ext cx="9905998" cy="3838041"/>
          </a:xfrm>
        </p:spPr>
        <p:txBody>
          <a:bodyPr>
            <a:normAutofit/>
          </a:bodyPr>
          <a:lstStyle/>
          <a:p>
            <a:pPr algn="ctr"/>
            <a:r>
              <a:rPr lang="en-US" dirty="0" err="1">
                <a:solidFill>
                  <a:schemeClr val="bg1"/>
                </a:solidFill>
              </a:rPr>
              <a:t>Muhlaysia</a:t>
            </a:r>
            <a:r>
              <a:rPr lang="en-US" dirty="0">
                <a:solidFill>
                  <a:schemeClr val="bg1"/>
                </a:solidFill>
              </a:rPr>
              <a:t> Booker</a:t>
            </a:r>
            <a:br>
              <a:rPr lang="en-US" dirty="0">
                <a:solidFill>
                  <a:schemeClr val="bg1"/>
                </a:solidFill>
              </a:rPr>
            </a:br>
            <a:r>
              <a:rPr lang="en-US" dirty="0">
                <a:solidFill>
                  <a:schemeClr val="bg1"/>
                </a:solidFill>
              </a:rPr>
              <a:t> trans woman of color</a:t>
            </a:r>
            <a:br>
              <a:rPr lang="en-US" dirty="0">
                <a:solidFill>
                  <a:schemeClr val="bg1"/>
                </a:solidFill>
              </a:rPr>
            </a:br>
            <a:r>
              <a:rPr lang="en-US" dirty="0">
                <a:solidFill>
                  <a:schemeClr val="bg1"/>
                </a:solidFill>
              </a:rPr>
              <a:t>5/18/19</a:t>
            </a:r>
            <a:br>
              <a:rPr lang="en-US" dirty="0">
                <a:solidFill>
                  <a:schemeClr val="bg1"/>
                </a:solidFill>
              </a:rPr>
            </a:br>
            <a:r>
              <a:rPr lang="en-US" dirty="0">
                <a:solidFill>
                  <a:schemeClr val="bg1"/>
                </a:solidFill>
              </a:rPr>
              <a:t>Dallas, Texas</a:t>
            </a:r>
          </a:p>
        </p:txBody>
      </p:sp>
    </p:spTree>
    <p:extLst>
      <p:ext uri="{BB962C8B-B14F-4D97-AF65-F5344CB8AC3E}">
        <p14:creationId xmlns:p14="http://schemas.microsoft.com/office/powerpoint/2010/main" val="18509412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F0541-1CC0-4EAC-A675-CD274F379B6F}"/>
              </a:ext>
            </a:extLst>
          </p:cNvPr>
          <p:cNvSpPr>
            <a:spLocks noGrp="1"/>
          </p:cNvSpPr>
          <p:nvPr>
            <p:ph type="title"/>
          </p:nvPr>
        </p:nvSpPr>
        <p:spPr>
          <a:xfrm>
            <a:off x="1141413" y="1870745"/>
            <a:ext cx="9905998" cy="3770929"/>
          </a:xfrm>
        </p:spPr>
        <p:txBody>
          <a:bodyPr>
            <a:normAutofit/>
          </a:bodyPr>
          <a:lstStyle/>
          <a:p>
            <a:pPr algn="ctr"/>
            <a:r>
              <a:rPr lang="en-US" dirty="0">
                <a:solidFill>
                  <a:schemeClr val="bg1"/>
                </a:solidFill>
              </a:rPr>
              <a:t>Claire Legato </a:t>
            </a:r>
            <a:br>
              <a:rPr lang="en-US" dirty="0">
                <a:solidFill>
                  <a:schemeClr val="bg1"/>
                </a:solidFill>
              </a:rPr>
            </a:br>
            <a:r>
              <a:rPr lang="en-US" dirty="0">
                <a:solidFill>
                  <a:schemeClr val="bg1"/>
                </a:solidFill>
              </a:rPr>
              <a:t> trans woman of color</a:t>
            </a:r>
            <a:br>
              <a:rPr lang="en-US" dirty="0">
                <a:solidFill>
                  <a:schemeClr val="bg1"/>
                </a:solidFill>
              </a:rPr>
            </a:br>
            <a:r>
              <a:rPr lang="en-US" dirty="0">
                <a:solidFill>
                  <a:schemeClr val="bg1"/>
                </a:solidFill>
              </a:rPr>
              <a:t>5/14/19</a:t>
            </a:r>
            <a:br>
              <a:rPr lang="en-US" dirty="0">
                <a:solidFill>
                  <a:schemeClr val="bg1"/>
                </a:solidFill>
              </a:rPr>
            </a:br>
            <a:r>
              <a:rPr lang="en-US" dirty="0">
                <a:solidFill>
                  <a:schemeClr val="bg1"/>
                </a:solidFill>
              </a:rPr>
              <a:t>Cleveland Ohio</a:t>
            </a:r>
          </a:p>
        </p:txBody>
      </p:sp>
    </p:spTree>
    <p:extLst>
      <p:ext uri="{BB962C8B-B14F-4D97-AF65-F5344CB8AC3E}">
        <p14:creationId xmlns:p14="http://schemas.microsoft.com/office/powerpoint/2010/main" val="36637040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F0541-1CC0-4EAC-A675-CD274F379B6F}"/>
              </a:ext>
            </a:extLst>
          </p:cNvPr>
          <p:cNvSpPr>
            <a:spLocks noGrp="1"/>
          </p:cNvSpPr>
          <p:nvPr>
            <p:ph type="title"/>
          </p:nvPr>
        </p:nvSpPr>
        <p:spPr>
          <a:xfrm>
            <a:off x="1141413" y="1526796"/>
            <a:ext cx="9905998" cy="4114878"/>
          </a:xfrm>
        </p:spPr>
        <p:txBody>
          <a:bodyPr>
            <a:normAutofit/>
          </a:bodyPr>
          <a:lstStyle/>
          <a:p>
            <a:pPr algn="ctr"/>
            <a:r>
              <a:rPr lang="en-US" dirty="0">
                <a:solidFill>
                  <a:schemeClr val="bg1"/>
                </a:solidFill>
              </a:rPr>
              <a:t>Ashanti Carmon</a:t>
            </a:r>
            <a:br>
              <a:rPr lang="en-US" dirty="0">
                <a:solidFill>
                  <a:schemeClr val="bg1"/>
                </a:solidFill>
              </a:rPr>
            </a:br>
            <a:r>
              <a:rPr lang="en-US" dirty="0">
                <a:solidFill>
                  <a:schemeClr val="bg1"/>
                </a:solidFill>
              </a:rPr>
              <a:t> trans woman of color</a:t>
            </a:r>
            <a:br>
              <a:rPr lang="en-US" dirty="0">
                <a:solidFill>
                  <a:schemeClr val="bg1"/>
                </a:solidFill>
              </a:rPr>
            </a:br>
            <a:r>
              <a:rPr lang="en-US" dirty="0">
                <a:solidFill>
                  <a:schemeClr val="bg1"/>
                </a:solidFill>
              </a:rPr>
              <a:t>3/30/19</a:t>
            </a:r>
            <a:br>
              <a:rPr lang="en-US" dirty="0">
                <a:solidFill>
                  <a:schemeClr val="bg1"/>
                </a:solidFill>
              </a:rPr>
            </a:br>
            <a:r>
              <a:rPr lang="en-US" dirty="0">
                <a:solidFill>
                  <a:schemeClr val="bg1"/>
                </a:solidFill>
              </a:rPr>
              <a:t>Fairmount Heights, Maryland</a:t>
            </a:r>
          </a:p>
        </p:txBody>
      </p:sp>
    </p:spTree>
    <p:extLst>
      <p:ext uri="{BB962C8B-B14F-4D97-AF65-F5344CB8AC3E}">
        <p14:creationId xmlns:p14="http://schemas.microsoft.com/office/powerpoint/2010/main" val="36750031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F0541-1CC0-4EAC-A675-CD274F379B6F}"/>
              </a:ext>
            </a:extLst>
          </p:cNvPr>
          <p:cNvSpPr>
            <a:spLocks noGrp="1"/>
          </p:cNvSpPr>
          <p:nvPr>
            <p:ph type="title"/>
          </p:nvPr>
        </p:nvSpPr>
        <p:spPr>
          <a:xfrm>
            <a:off x="1141413" y="1199626"/>
            <a:ext cx="9905998" cy="4442048"/>
          </a:xfrm>
        </p:spPr>
        <p:txBody>
          <a:bodyPr>
            <a:normAutofit/>
          </a:bodyPr>
          <a:lstStyle/>
          <a:p>
            <a:pPr algn="ctr"/>
            <a:r>
              <a:rPr lang="en-US" dirty="0" err="1">
                <a:solidFill>
                  <a:schemeClr val="bg1"/>
                </a:solidFill>
              </a:rPr>
              <a:t>Jazzaline</a:t>
            </a:r>
            <a:r>
              <a:rPr lang="en-US" dirty="0">
                <a:solidFill>
                  <a:schemeClr val="bg1"/>
                </a:solidFill>
              </a:rPr>
              <a:t> Ware</a:t>
            </a:r>
            <a:br>
              <a:rPr lang="en-US" dirty="0">
                <a:solidFill>
                  <a:schemeClr val="bg1"/>
                </a:solidFill>
              </a:rPr>
            </a:br>
            <a:r>
              <a:rPr lang="en-US" dirty="0">
                <a:solidFill>
                  <a:schemeClr val="bg1"/>
                </a:solidFill>
              </a:rPr>
              <a:t> trans woman of color</a:t>
            </a:r>
            <a:br>
              <a:rPr lang="en-US" dirty="0">
                <a:solidFill>
                  <a:schemeClr val="bg1"/>
                </a:solidFill>
              </a:rPr>
            </a:br>
            <a:r>
              <a:rPr lang="en-US" dirty="0">
                <a:solidFill>
                  <a:schemeClr val="bg1"/>
                </a:solidFill>
              </a:rPr>
              <a:t>3/25/19</a:t>
            </a:r>
            <a:br>
              <a:rPr lang="en-US" dirty="0">
                <a:solidFill>
                  <a:schemeClr val="bg1"/>
                </a:solidFill>
              </a:rPr>
            </a:br>
            <a:r>
              <a:rPr lang="en-US" dirty="0">
                <a:solidFill>
                  <a:schemeClr val="bg1"/>
                </a:solidFill>
              </a:rPr>
              <a:t>Memphis, Tennessee</a:t>
            </a:r>
          </a:p>
        </p:txBody>
      </p:sp>
    </p:spTree>
    <p:extLst>
      <p:ext uri="{BB962C8B-B14F-4D97-AF65-F5344CB8AC3E}">
        <p14:creationId xmlns:p14="http://schemas.microsoft.com/office/powerpoint/2010/main" val="17223710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D9F12-BB8D-4215-B8B7-B6EAF23CE063}"/>
              </a:ext>
            </a:extLst>
          </p:cNvPr>
          <p:cNvSpPr>
            <a:spLocks noGrp="1"/>
          </p:cNvSpPr>
          <p:nvPr>
            <p:ph type="title"/>
          </p:nvPr>
        </p:nvSpPr>
        <p:spPr>
          <a:xfrm>
            <a:off x="1141413" y="1711354"/>
            <a:ext cx="9905998" cy="3938948"/>
          </a:xfrm>
        </p:spPr>
        <p:txBody>
          <a:bodyPr>
            <a:normAutofit/>
          </a:bodyPr>
          <a:lstStyle/>
          <a:p>
            <a:pPr algn="ctr"/>
            <a:r>
              <a:rPr lang="en-US" dirty="0">
                <a:solidFill>
                  <a:schemeClr val="bg1"/>
                </a:solidFill>
              </a:rPr>
              <a:t>Dana Martin</a:t>
            </a:r>
            <a:br>
              <a:rPr lang="en-US" dirty="0">
                <a:solidFill>
                  <a:schemeClr val="bg1"/>
                </a:solidFill>
              </a:rPr>
            </a:br>
            <a:r>
              <a:rPr lang="en-US" dirty="0">
                <a:solidFill>
                  <a:schemeClr val="bg1"/>
                </a:solidFill>
              </a:rPr>
              <a:t>trans woman of color</a:t>
            </a:r>
            <a:br>
              <a:rPr lang="en-US" dirty="0">
                <a:solidFill>
                  <a:schemeClr val="bg1"/>
                </a:solidFill>
              </a:rPr>
            </a:br>
            <a:r>
              <a:rPr lang="en-US" dirty="0">
                <a:solidFill>
                  <a:schemeClr val="bg1"/>
                </a:solidFill>
              </a:rPr>
              <a:t>1/6/19</a:t>
            </a:r>
            <a:br>
              <a:rPr lang="en-US" dirty="0">
                <a:solidFill>
                  <a:schemeClr val="bg1"/>
                </a:solidFill>
              </a:rPr>
            </a:br>
            <a:r>
              <a:rPr lang="en-US" dirty="0">
                <a:solidFill>
                  <a:schemeClr val="bg1"/>
                </a:solidFill>
              </a:rPr>
              <a:t>Montgomery, Alabama</a:t>
            </a:r>
          </a:p>
        </p:txBody>
      </p:sp>
    </p:spTree>
    <p:extLst>
      <p:ext uri="{BB962C8B-B14F-4D97-AF65-F5344CB8AC3E}">
        <p14:creationId xmlns:p14="http://schemas.microsoft.com/office/powerpoint/2010/main" val="7604040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79F6A-CEC0-4546-92DE-443F2A0FD4D9}"/>
              </a:ext>
            </a:extLst>
          </p:cNvPr>
          <p:cNvSpPr>
            <a:spLocks noGrp="1"/>
          </p:cNvSpPr>
          <p:nvPr>
            <p:ph type="title"/>
          </p:nvPr>
        </p:nvSpPr>
        <p:spPr>
          <a:xfrm>
            <a:off x="1141413" y="1778466"/>
            <a:ext cx="9905998" cy="3906342"/>
          </a:xfrm>
        </p:spPr>
        <p:txBody>
          <a:bodyPr>
            <a:normAutofit/>
          </a:bodyPr>
          <a:lstStyle/>
          <a:p>
            <a:pPr algn="ctr"/>
            <a:r>
              <a:rPr lang="en-US" dirty="0">
                <a:solidFill>
                  <a:schemeClr val="bg1"/>
                </a:solidFill>
              </a:rPr>
              <a:t>Regina Denise Brown</a:t>
            </a:r>
            <a:br>
              <a:rPr lang="en-US" dirty="0">
                <a:solidFill>
                  <a:schemeClr val="bg1"/>
                </a:solidFill>
              </a:rPr>
            </a:br>
            <a:r>
              <a:rPr lang="en-US" dirty="0">
                <a:solidFill>
                  <a:schemeClr val="bg1"/>
                </a:solidFill>
              </a:rPr>
              <a:t>trans woman of color</a:t>
            </a:r>
            <a:br>
              <a:rPr lang="en-US" dirty="0">
                <a:solidFill>
                  <a:schemeClr val="bg1"/>
                </a:solidFill>
              </a:rPr>
            </a:br>
            <a:r>
              <a:rPr lang="en-US" dirty="0">
                <a:solidFill>
                  <a:schemeClr val="bg1"/>
                </a:solidFill>
              </a:rPr>
              <a:t>10/10/18</a:t>
            </a:r>
            <a:br>
              <a:rPr lang="en-US" dirty="0">
                <a:solidFill>
                  <a:schemeClr val="bg1"/>
                </a:solidFill>
              </a:rPr>
            </a:br>
            <a:r>
              <a:rPr lang="en-US" dirty="0">
                <a:solidFill>
                  <a:schemeClr val="bg1"/>
                </a:solidFill>
              </a:rPr>
              <a:t>Orangeburg, South Carolina</a:t>
            </a:r>
          </a:p>
        </p:txBody>
      </p:sp>
    </p:spTree>
    <p:extLst>
      <p:ext uri="{BB962C8B-B14F-4D97-AF65-F5344CB8AC3E}">
        <p14:creationId xmlns:p14="http://schemas.microsoft.com/office/powerpoint/2010/main" val="36136482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F393F-9E68-48E6-BCC7-B87609918E8C}"/>
              </a:ext>
            </a:extLst>
          </p:cNvPr>
          <p:cNvSpPr>
            <a:spLocks noGrp="1"/>
          </p:cNvSpPr>
          <p:nvPr>
            <p:ph type="title"/>
          </p:nvPr>
        </p:nvSpPr>
        <p:spPr>
          <a:xfrm>
            <a:off x="1141413" y="1493240"/>
            <a:ext cx="9905998" cy="3941402"/>
          </a:xfrm>
        </p:spPr>
        <p:txBody>
          <a:bodyPr>
            <a:normAutofit/>
          </a:bodyPr>
          <a:lstStyle/>
          <a:p>
            <a:pPr algn="ctr"/>
            <a:r>
              <a:rPr lang="en-US" dirty="0">
                <a:solidFill>
                  <a:schemeClr val="bg1"/>
                </a:solidFill>
              </a:rPr>
              <a:t>Keanna Mattel</a:t>
            </a:r>
            <a:br>
              <a:rPr lang="en-US" dirty="0">
                <a:solidFill>
                  <a:schemeClr val="bg1"/>
                </a:solidFill>
              </a:rPr>
            </a:br>
            <a:r>
              <a:rPr lang="en-US" dirty="0">
                <a:solidFill>
                  <a:schemeClr val="bg1"/>
                </a:solidFill>
              </a:rPr>
              <a:t>trans woman of color</a:t>
            </a:r>
            <a:br>
              <a:rPr lang="en-US" dirty="0">
                <a:solidFill>
                  <a:schemeClr val="bg1"/>
                </a:solidFill>
              </a:rPr>
            </a:br>
            <a:r>
              <a:rPr lang="en-US" dirty="0">
                <a:solidFill>
                  <a:schemeClr val="bg1"/>
                </a:solidFill>
              </a:rPr>
              <a:t>12/7/18</a:t>
            </a:r>
            <a:br>
              <a:rPr lang="en-US" dirty="0">
                <a:solidFill>
                  <a:schemeClr val="bg1"/>
                </a:solidFill>
              </a:rPr>
            </a:br>
            <a:r>
              <a:rPr lang="en-US" dirty="0">
                <a:solidFill>
                  <a:schemeClr val="bg1"/>
                </a:solidFill>
              </a:rPr>
              <a:t>Detroit, Michigan</a:t>
            </a:r>
          </a:p>
        </p:txBody>
      </p:sp>
    </p:spTree>
    <p:extLst>
      <p:ext uri="{BB962C8B-B14F-4D97-AF65-F5344CB8AC3E}">
        <p14:creationId xmlns:p14="http://schemas.microsoft.com/office/powerpoint/2010/main" val="34152571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7808E3-E638-4379-9A41-C5A8B0AEDB1B}"/>
              </a:ext>
            </a:extLst>
          </p:cNvPr>
          <p:cNvSpPr>
            <a:spLocks noGrp="1"/>
          </p:cNvSpPr>
          <p:nvPr>
            <p:ph idx="1"/>
          </p:nvPr>
        </p:nvSpPr>
        <p:spPr/>
        <p:txBody>
          <a:bodyPr>
            <a:normAutofit/>
          </a:bodyPr>
          <a:lstStyle/>
          <a:p>
            <a:pPr marL="0" indent="0" algn="ctr">
              <a:buNone/>
            </a:pPr>
            <a:r>
              <a:rPr lang="en-US" sz="4000" dirty="0" err="1">
                <a:solidFill>
                  <a:schemeClr val="bg1"/>
                </a:solidFill>
              </a:rPr>
              <a:t>Tydi</a:t>
            </a:r>
            <a:r>
              <a:rPr lang="en-US" sz="4000" dirty="0">
                <a:solidFill>
                  <a:schemeClr val="bg1"/>
                </a:solidFill>
              </a:rPr>
              <a:t> </a:t>
            </a:r>
            <a:r>
              <a:rPr lang="en-US" sz="4000" dirty="0" err="1">
                <a:solidFill>
                  <a:schemeClr val="bg1"/>
                </a:solidFill>
              </a:rPr>
              <a:t>Dansbury</a:t>
            </a:r>
            <a:endParaRPr lang="en-US" sz="4000" dirty="0">
              <a:solidFill>
                <a:schemeClr val="bg1"/>
              </a:solidFill>
            </a:endParaRPr>
          </a:p>
          <a:p>
            <a:pPr marL="0" indent="0" algn="ctr">
              <a:buNone/>
            </a:pPr>
            <a:r>
              <a:rPr lang="en-US" sz="4000" dirty="0">
                <a:solidFill>
                  <a:schemeClr val="bg1"/>
                </a:solidFill>
              </a:rPr>
              <a:t>Trans woman of color</a:t>
            </a:r>
          </a:p>
          <a:p>
            <a:pPr marL="0" indent="0" algn="ctr">
              <a:buNone/>
            </a:pPr>
            <a:r>
              <a:rPr lang="en-US" sz="4000" dirty="0">
                <a:solidFill>
                  <a:schemeClr val="bg1"/>
                </a:solidFill>
              </a:rPr>
              <a:t>11/26/18</a:t>
            </a:r>
          </a:p>
          <a:p>
            <a:pPr marL="0" indent="0" algn="ctr">
              <a:buNone/>
            </a:pPr>
            <a:r>
              <a:rPr lang="en-US" sz="4000" dirty="0" err="1">
                <a:solidFill>
                  <a:schemeClr val="bg1"/>
                </a:solidFill>
              </a:rPr>
              <a:t>Balimore</a:t>
            </a:r>
            <a:r>
              <a:rPr lang="en-US" sz="4000" dirty="0">
                <a:solidFill>
                  <a:schemeClr val="bg1"/>
                </a:solidFill>
              </a:rPr>
              <a:t>, Maryland</a:t>
            </a:r>
          </a:p>
        </p:txBody>
      </p:sp>
    </p:spTree>
    <p:extLst>
      <p:ext uri="{BB962C8B-B14F-4D97-AF65-F5344CB8AC3E}">
        <p14:creationId xmlns:p14="http://schemas.microsoft.com/office/powerpoint/2010/main" val="19457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99CEB7-1832-4950-979A-496298ED6315}"/>
              </a:ext>
            </a:extLst>
          </p:cNvPr>
          <p:cNvSpPr>
            <a:spLocks noGrp="1"/>
          </p:cNvSpPr>
          <p:nvPr>
            <p:ph idx="1"/>
          </p:nvPr>
        </p:nvSpPr>
        <p:spPr/>
        <p:txBody>
          <a:bodyPr/>
          <a:lstStyle/>
          <a:p>
            <a:pPr marL="0" indent="0">
              <a:buNone/>
            </a:pPr>
            <a:r>
              <a:rPr lang="en-US" sz="3200" dirty="0">
                <a:solidFill>
                  <a:schemeClr val="bg1"/>
                </a:solidFill>
              </a:rPr>
              <a:t>Transgender and gender-diverse people are victims of horrifying hate violence, including extortion, physical and sexual assaults, and murder. In most countries, data on murdered trans and gender-diverse people are not systematically produced and it is impossible to estimate the actual number of cases.</a:t>
            </a:r>
          </a:p>
          <a:p>
            <a:pPr marL="0" indent="0">
              <a:buNone/>
            </a:pPr>
            <a:endParaRPr lang="en-US" dirty="0"/>
          </a:p>
        </p:txBody>
      </p:sp>
    </p:spTree>
    <p:extLst>
      <p:ext uri="{BB962C8B-B14F-4D97-AF65-F5344CB8AC3E}">
        <p14:creationId xmlns:p14="http://schemas.microsoft.com/office/powerpoint/2010/main" val="26778773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FE1DCE-9263-46CF-B7B8-B2ED93AF8C26}"/>
              </a:ext>
            </a:extLst>
          </p:cNvPr>
          <p:cNvSpPr>
            <a:spLocks noGrp="1"/>
          </p:cNvSpPr>
          <p:nvPr>
            <p:ph idx="1"/>
          </p:nvPr>
        </p:nvSpPr>
        <p:spPr/>
        <p:txBody>
          <a:bodyPr>
            <a:normAutofit/>
          </a:bodyPr>
          <a:lstStyle/>
          <a:p>
            <a:pPr marL="0" indent="0" algn="ctr">
              <a:buNone/>
            </a:pPr>
            <a:r>
              <a:rPr lang="en-US" sz="3600" dirty="0">
                <a:solidFill>
                  <a:schemeClr val="bg1"/>
                </a:solidFill>
              </a:rPr>
              <a:t>Johana </a:t>
            </a:r>
            <a:r>
              <a:rPr lang="en-US" sz="3600" dirty="0" err="1">
                <a:solidFill>
                  <a:schemeClr val="bg1"/>
                </a:solidFill>
              </a:rPr>
              <a:t>Joa</a:t>
            </a:r>
            <a:r>
              <a:rPr lang="en-US" sz="3600" dirty="0">
                <a:solidFill>
                  <a:schemeClr val="bg1"/>
                </a:solidFill>
              </a:rPr>
              <a:t> Medina</a:t>
            </a:r>
          </a:p>
          <a:p>
            <a:pPr marL="0" indent="0" algn="ctr">
              <a:buNone/>
            </a:pPr>
            <a:r>
              <a:rPr lang="en-US" sz="3600" dirty="0">
                <a:solidFill>
                  <a:schemeClr val="bg1"/>
                </a:solidFill>
              </a:rPr>
              <a:t>Died after being released by ICE</a:t>
            </a:r>
          </a:p>
          <a:p>
            <a:pPr marL="0" indent="0" algn="ctr">
              <a:buNone/>
            </a:pPr>
            <a:r>
              <a:rPr lang="en-US" sz="3600" dirty="0">
                <a:solidFill>
                  <a:schemeClr val="bg1"/>
                </a:solidFill>
              </a:rPr>
              <a:t>Complications in detention</a:t>
            </a:r>
          </a:p>
          <a:p>
            <a:pPr marL="0" indent="0" algn="ctr">
              <a:buNone/>
            </a:pPr>
            <a:r>
              <a:rPr lang="en-US" sz="3600" dirty="0">
                <a:solidFill>
                  <a:schemeClr val="bg1"/>
                </a:solidFill>
              </a:rPr>
              <a:t>El Paso, Texas</a:t>
            </a:r>
          </a:p>
        </p:txBody>
      </p:sp>
    </p:spTree>
    <p:extLst>
      <p:ext uri="{BB962C8B-B14F-4D97-AF65-F5344CB8AC3E}">
        <p14:creationId xmlns:p14="http://schemas.microsoft.com/office/powerpoint/2010/main" val="19389119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8CA9FD-B64A-4FEA-9F05-8E0F055B964B}"/>
              </a:ext>
            </a:extLst>
          </p:cNvPr>
          <p:cNvSpPr>
            <a:spLocks noGrp="1"/>
          </p:cNvSpPr>
          <p:nvPr>
            <p:ph idx="1"/>
          </p:nvPr>
        </p:nvSpPr>
        <p:spPr/>
        <p:txBody>
          <a:bodyPr>
            <a:normAutofit/>
          </a:bodyPr>
          <a:lstStyle/>
          <a:p>
            <a:pPr marL="0" indent="0" algn="ctr">
              <a:buNone/>
            </a:pPr>
            <a:r>
              <a:rPr lang="en-US" sz="4000" dirty="0" err="1">
                <a:solidFill>
                  <a:schemeClr val="bg1"/>
                </a:solidFill>
              </a:rPr>
              <a:t>Layleen</a:t>
            </a:r>
            <a:r>
              <a:rPr lang="en-US" sz="4000" dirty="0">
                <a:solidFill>
                  <a:schemeClr val="bg1"/>
                </a:solidFill>
              </a:rPr>
              <a:t> Polanco</a:t>
            </a:r>
          </a:p>
          <a:p>
            <a:pPr marL="0" indent="0" algn="ctr">
              <a:buNone/>
            </a:pPr>
            <a:r>
              <a:rPr lang="en-US" sz="4000" dirty="0">
                <a:solidFill>
                  <a:schemeClr val="bg1"/>
                </a:solidFill>
              </a:rPr>
              <a:t>Rikers Island</a:t>
            </a:r>
          </a:p>
          <a:p>
            <a:pPr marL="0" indent="0" algn="ctr">
              <a:buNone/>
            </a:pPr>
            <a:r>
              <a:rPr lang="en-US" sz="4000" dirty="0">
                <a:solidFill>
                  <a:schemeClr val="bg1"/>
                </a:solidFill>
              </a:rPr>
              <a:t>Found dead</a:t>
            </a:r>
          </a:p>
        </p:txBody>
      </p:sp>
    </p:spTree>
    <p:extLst>
      <p:ext uri="{BB962C8B-B14F-4D97-AF65-F5344CB8AC3E}">
        <p14:creationId xmlns:p14="http://schemas.microsoft.com/office/powerpoint/2010/main" val="17062147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E6A1D1-688D-4FCA-AFF2-C74F13788347}"/>
              </a:ext>
            </a:extLst>
          </p:cNvPr>
          <p:cNvSpPr>
            <a:spLocks noGrp="1"/>
          </p:cNvSpPr>
          <p:nvPr>
            <p:ph idx="1"/>
          </p:nvPr>
        </p:nvSpPr>
        <p:spPr>
          <a:xfrm>
            <a:off x="1296687" y="2053087"/>
            <a:ext cx="9905999" cy="3916393"/>
          </a:xfrm>
        </p:spPr>
        <p:txBody>
          <a:bodyPr>
            <a:normAutofit/>
          </a:bodyPr>
          <a:lstStyle/>
          <a:p>
            <a:pPr marL="0" indent="0">
              <a:buNone/>
            </a:pPr>
            <a:r>
              <a:rPr lang="en-US" sz="4400" dirty="0">
                <a:solidFill>
                  <a:schemeClr val="bg1"/>
                </a:solidFill>
              </a:rPr>
              <a:t>As we remember them, we remember with them the thousands more who have taken their own lives. </a:t>
            </a:r>
          </a:p>
          <a:p>
            <a:pPr marL="0" indent="0">
              <a:buNone/>
            </a:pPr>
            <a:endParaRPr lang="en-US" dirty="0"/>
          </a:p>
        </p:txBody>
      </p:sp>
    </p:spTree>
    <p:extLst>
      <p:ext uri="{BB962C8B-B14F-4D97-AF65-F5344CB8AC3E}">
        <p14:creationId xmlns:p14="http://schemas.microsoft.com/office/powerpoint/2010/main" val="16973291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2C2B0E-418A-4F95-B974-809CDA78896E}"/>
              </a:ext>
            </a:extLst>
          </p:cNvPr>
          <p:cNvSpPr>
            <a:spLocks noGrp="1"/>
          </p:cNvSpPr>
          <p:nvPr>
            <p:ph idx="1"/>
          </p:nvPr>
        </p:nvSpPr>
        <p:spPr>
          <a:xfrm>
            <a:off x="1141412" y="1471749"/>
            <a:ext cx="9905999" cy="4319453"/>
          </a:xfrm>
        </p:spPr>
        <p:txBody>
          <a:bodyPr>
            <a:noAutofit/>
          </a:bodyPr>
          <a:lstStyle/>
          <a:p>
            <a:pPr marL="0" indent="0">
              <a:buNone/>
            </a:pPr>
            <a:r>
              <a:rPr lang="en-US" sz="4400" dirty="0"/>
              <a:t> </a:t>
            </a:r>
            <a:r>
              <a:rPr lang="en-US" sz="4000" dirty="0">
                <a:solidFill>
                  <a:schemeClr val="bg1"/>
                </a:solidFill>
              </a:rPr>
              <a:t>We must continue to fight to make sure all are treated equally, all have the right to live a safe life, and every person is counted as a whole and complete person</a:t>
            </a:r>
          </a:p>
        </p:txBody>
      </p:sp>
    </p:spTree>
    <p:extLst>
      <p:ext uri="{BB962C8B-B14F-4D97-AF65-F5344CB8AC3E}">
        <p14:creationId xmlns:p14="http://schemas.microsoft.com/office/powerpoint/2010/main" val="5917652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1D29FD-79D0-4CBB-BE02-4E32B0B74BCB}"/>
              </a:ext>
            </a:extLst>
          </p:cNvPr>
          <p:cNvSpPr>
            <a:spLocks noGrp="1"/>
          </p:cNvSpPr>
          <p:nvPr>
            <p:ph idx="1"/>
          </p:nvPr>
        </p:nvSpPr>
        <p:spPr>
          <a:xfrm>
            <a:off x="1103312" y="1532710"/>
            <a:ext cx="8946541" cy="4715690"/>
          </a:xfrm>
        </p:spPr>
        <p:txBody>
          <a:bodyPr/>
          <a:lstStyle/>
          <a:p>
            <a:pPr marL="0" indent="0">
              <a:buNone/>
            </a:pPr>
            <a:r>
              <a:rPr lang="en-US" sz="4000" dirty="0">
                <a:solidFill>
                  <a:schemeClr val="bg1"/>
                </a:solidFill>
              </a:rPr>
              <a:t>Everyone matters or No one matters. 	We can make a difference by being visible, speaking out, educating and organizing around anti-transgender violence</a:t>
            </a:r>
            <a:r>
              <a:rPr lang="en-US" sz="4000" dirty="0"/>
              <a:t>.</a:t>
            </a:r>
          </a:p>
          <a:p>
            <a:pPr marL="0" indent="0">
              <a:buNone/>
            </a:pPr>
            <a:endParaRPr lang="en-US" dirty="0"/>
          </a:p>
        </p:txBody>
      </p:sp>
    </p:spTree>
    <p:extLst>
      <p:ext uri="{BB962C8B-B14F-4D97-AF65-F5344CB8AC3E}">
        <p14:creationId xmlns:p14="http://schemas.microsoft.com/office/powerpoint/2010/main" val="4093524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67BCCB-BDF6-4491-8B51-540403DF1B3B}"/>
              </a:ext>
            </a:extLst>
          </p:cNvPr>
          <p:cNvSpPr>
            <a:spLocks noGrp="1"/>
          </p:cNvSpPr>
          <p:nvPr>
            <p:ph idx="1"/>
          </p:nvPr>
        </p:nvSpPr>
        <p:spPr/>
        <p:txBody>
          <a:bodyPr>
            <a:normAutofit/>
          </a:bodyPr>
          <a:lstStyle/>
          <a:p>
            <a:pPr marL="0" indent="0">
              <a:buNone/>
            </a:pPr>
            <a:r>
              <a:rPr lang="en-US" sz="2800" dirty="0">
                <a:solidFill>
                  <a:schemeClr val="bg1"/>
                </a:solidFill>
              </a:rPr>
              <a:t>TDOR is observed in late November in recognition of the 1998 murder of Rita Hester. Rita was a highly visible member of the transgender community in her native Boston, MA where she worked locally on education around trans issues. On Saturday, Nov. 28 Rita was stabbed 20 times in her apartment. Neighbors called the 911 and Rita was rushed to the hospital where she died. The murder has never been found</a:t>
            </a:r>
            <a:r>
              <a:rPr lang="en-US" dirty="0">
                <a:solidFill>
                  <a:schemeClr val="bg1"/>
                </a:solidFill>
              </a:rPr>
              <a:t>. </a:t>
            </a:r>
          </a:p>
        </p:txBody>
      </p:sp>
    </p:spTree>
    <p:extLst>
      <p:ext uri="{BB962C8B-B14F-4D97-AF65-F5344CB8AC3E}">
        <p14:creationId xmlns:p14="http://schemas.microsoft.com/office/powerpoint/2010/main" val="3794388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37D39-D3B4-416A-A81A-C457604190C5}"/>
              </a:ext>
            </a:extLst>
          </p:cNvPr>
          <p:cNvSpPr>
            <a:spLocks noGrp="1"/>
          </p:cNvSpPr>
          <p:nvPr>
            <p:ph type="title"/>
          </p:nvPr>
        </p:nvSpPr>
        <p:spPr/>
        <p:txBody>
          <a:bodyPr/>
          <a:lstStyle/>
          <a:p>
            <a:r>
              <a:rPr lang="en-US" dirty="0">
                <a:solidFill>
                  <a:schemeClr val="bg1"/>
                </a:solidFill>
              </a:rPr>
              <a:t>United States Murders</a:t>
            </a:r>
          </a:p>
        </p:txBody>
      </p:sp>
      <p:sp>
        <p:nvSpPr>
          <p:cNvPr id="3" name="Content Placeholder 2">
            <a:extLst>
              <a:ext uri="{FF2B5EF4-FFF2-40B4-BE49-F238E27FC236}">
                <a16:creationId xmlns:a16="http://schemas.microsoft.com/office/drawing/2014/main" id="{B4DB8DA5-E049-411A-90DE-789802AF4326}"/>
              </a:ext>
            </a:extLst>
          </p:cNvPr>
          <p:cNvSpPr>
            <a:spLocks noGrp="1"/>
          </p:cNvSpPr>
          <p:nvPr>
            <p:ph idx="1"/>
          </p:nvPr>
        </p:nvSpPr>
        <p:spPr>
          <a:xfrm>
            <a:off x="1141412" y="2249486"/>
            <a:ext cx="9905999" cy="3989995"/>
          </a:xfrm>
        </p:spPr>
        <p:txBody>
          <a:bodyPr>
            <a:normAutofit fontScale="92500" lnSpcReduction="10000"/>
          </a:bodyPr>
          <a:lstStyle/>
          <a:p>
            <a:pPr marL="0" indent="0">
              <a:buNone/>
            </a:pPr>
            <a:r>
              <a:rPr lang="en-US" sz="4400" dirty="0">
                <a:solidFill>
                  <a:schemeClr val="bg1"/>
                </a:solidFill>
              </a:rPr>
              <a:t>We now honor, by holding in our hearts and uplifting in prayer, each victim of transphobic killings over the past year in the United states</a:t>
            </a:r>
            <a:r>
              <a:rPr lang="en-US" dirty="0">
                <a:solidFill>
                  <a:schemeClr val="bg1"/>
                </a:solidFill>
              </a:rPr>
              <a:t>. </a:t>
            </a:r>
          </a:p>
          <a:p>
            <a:pPr marL="0" indent="0">
              <a:buNone/>
            </a:pPr>
            <a:r>
              <a:rPr lang="en-US" sz="4800" dirty="0">
                <a:solidFill>
                  <a:schemeClr val="bg1"/>
                </a:solidFill>
              </a:rPr>
              <a:t>Please light your candles in memory of those who have died. </a:t>
            </a:r>
          </a:p>
          <a:p>
            <a:endParaRPr lang="en-US" dirty="0"/>
          </a:p>
        </p:txBody>
      </p:sp>
    </p:spTree>
    <p:extLst>
      <p:ext uri="{BB962C8B-B14F-4D97-AF65-F5344CB8AC3E}">
        <p14:creationId xmlns:p14="http://schemas.microsoft.com/office/powerpoint/2010/main" val="1582393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65533-9A6D-40EF-A923-FD5CB6192A06}"/>
              </a:ext>
            </a:extLst>
          </p:cNvPr>
          <p:cNvSpPr>
            <a:spLocks noGrp="1"/>
          </p:cNvSpPr>
          <p:nvPr>
            <p:ph type="title"/>
          </p:nvPr>
        </p:nvSpPr>
        <p:spPr>
          <a:xfrm>
            <a:off x="1141413" y="1741714"/>
            <a:ext cx="9905998" cy="3805070"/>
          </a:xfrm>
        </p:spPr>
        <p:txBody>
          <a:bodyPr>
            <a:normAutofit/>
          </a:bodyPr>
          <a:lstStyle/>
          <a:p>
            <a:pPr algn="ctr"/>
            <a:r>
              <a:rPr lang="en-US" dirty="0" err="1">
                <a:solidFill>
                  <a:schemeClr val="bg1"/>
                </a:solidFill>
              </a:rPr>
              <a:t>Breoona</a:t>
            </a:r>
            <a:r>
              <a:rPr lang="en-US" dirty="0">
                <a:solidFill>
                  <a:schemeClr val="bg1"/>
                </a:solidFill>
              </a:rPr>
              <a:t> “BB” Hill</a:t>
            </a:r>
            <a:br>
              <a:rPr lang="en-US" dirty="0">
                <a:solidFill>
                  <a:schemeClr val="bg1"/>
                </a:solidFill>
              </a:rPr>
            </a:br>
            <a:r>
              <a:rPr lang="en-US" dirty="0">
                <a:solidFill>
                  <a:schemeClr val="bg1"/>
                </a:solidFill>
              </a:rPr>
              <a:t> trans woman of color</a:t>
            </a:r>
            <a:br>
              <a:rPr lang="en-US" dirty="0">
                <a:solidFill>
                  <a:schemeClr val="bg1"/>
                </a:solidFill>
              </a:rPr>
            </a:br>
            <a:r>
              <a:rPr lang="en-US" dirty="0">
                <a:solidFill>
                  <a:schemeClr val="bg1"/>
                </a:solidFill>
              </a:rPr>
              <a:t>10/14/19</a:t>
            </a:r>
            <a:br>
              <a:rPr lang="en-US" dirty="0">
                <a:solidFill>
                  <a:schemeClr val="bg1"/>
                </a:solidFill>
              </a:rPr>
            </a:br>
            <a:r>
              <a:rPr lang="en-US" dirty="0">
                <a:solidFill>
                  <a:schemeClr val="bg1"/>
                </a:solidFill>
              </a:rPr>
              <a:t>Kansas City, Missouri</a:t>
            </a:r>
          </a:p>
        </p:txBody>
      </p:sp>
    </p:spTree>
    <p:extLst>
      <p:ext uri="{BB962C8B-B14F-4D97-AF65-F5344CB8AC3E}">
        <p14:creationId xmlns:p14="http://schemas.microsoft.com/office/powerpoint/2010/main" val="1560902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D6E412-2DB7-45B5-850C-C50EC1D092A7}"/>
              </a:ext>
            </a:extLst>
          </p:cNvPr>
          <p:cNvSpPr>
            <a:spLocks noGrp="1"/>
          </p:cNvSpPr>
          <p:nvPr>
            <p:ph idx="1"/>
          </p:nvPr>
        </p:nvSpPr>
        <p:spPr/>
        <p:txBody>
          <a:bodyPr>
            <a:normAutofit/>
          </a:bodyPr>
          <a:lstStyle/>
          <a:p>
            <a:pPr marL="0" indent="0" algn="ctr">
              <a:buNone/>
            </a:pPr>
            <a:r>
              <a:rPr lang="en-US" sz="3600" dirty="0" err="1">
                <a:solidFill>
                  <a:schemeClr val="bg1"/>
                </a:solidFill>
              </a:rPr>
              <a:t>Itali</a:t>
            </a:r>
            <a:r>
              <a:rPr lang="en-US" sz="3600" dirty="0">
                <a:solidFill>
                  <a:schemeClr val="bg1"/>
                </a:solidFill>
              </a:rPr>
              <a:t> Marlow</a:t>
            </a:r>
          </a:p>
          <a:p>
            <a:pPr marL="0" indent="0" algn="ctr">
              <a:buNone/>
            </a:pPr>
            <a:r>
              <a:rPr lang="en-US" sz="3600" dirty="0">
                <a:solidFill>
                  <a:schemeClr val="bg1"/>
                </a:solidFill>
              </a:rPr>
              <a:t>Trans woman of color</a:t>
            </a:r>
          </a:p>
          <a:p>
            <a:pPr marL="0" indent="0" algn="ctr">
              <a:buNone/>
            </a:pPr>
            <a:r>
              <a:rPr lang="en-US" sz="3600" dirty="0">
                <a:solidFill>
                  <a:schemeClr val="bg1"/>
                </a:solidFill>
              </a:rPr>
              <a:t>9/20/19</a:t>
            </a:r>
          </a:p>
          <a:p>
            <a:pPr marL="0" indent="0" algn="ctr">
              <a:buNone/>
            </a:pPr>
            <a:r>
              <a:rPr lang="en-US" sz="3600" dirty="0">
                <a:solidFill>
                  <a:schemeClr val="bg1"/>
                </a:solidFill>
              </a:rPr>
              <a:t>Houston, Texas</a:t>
            </a:r>
          </a:p>
        </p:txBody>
      </p:sp>
    </p:spTree>
    <p:extLst>
      <p:ext uri="{BB962C8B-B14F-4D97-AF65-F5344CB8AC3E}">
        <p14:creationId xmlns:p14="http://schemas.microsoft.com/office/powerpoint/2010/main" val="1998734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D6E412-2DB7-45B5-850C-C50EC1D092A7}"/>
              </a:ext>
            </a:extLst>
          </p:cNvPr>
          <p:cNvSpPr>
            <a:spLocks noGrp="1"/>
          </p:cNvSpPr>
          <p:nvPr>
            <p:ph idx="1"/>
          </p:nvPr>
        </p:nvSpPr>
        <p:spPr/>
        <p:txBody>
          <a:bodyPr>
            <a:normAutofit/>
          </a:bodyPr>
          <a:lstStyle/>
          <a:p>
            <a:pPr marL="0" indent="0" algn="ctr">
              <a:buNone/>
            </a:pPr>
            <a:r>
              <a:rPr lang="en-US" sz="3600" dirty="0" err="1">
                <a:solidFill>
                  <a:schemeClr val="bg1"/>
                </a:solidFill>
              </a:rPr>
              <a:t>Ja’Leyah</a:t>
            </a:r>
            <a:r>
              <a:rPr lang="en-US" sz="3600" dirty="0">
                <a:solidFill>
                  <a:schemeClr val="bg1"/>
                </a:solidFill>
              </a:rPr>
              <a:t>-Jamar</a:t>
            </a:r>
          </a:p>
          <a:p>
            <a:pPr marL="0" indent="0" algn="ctr">
              <a:buNone/>
            </a:pPr>
            <a:r>
              <a:rPr lang="en-US" sz="3600" dirty="0">
                <a:solidFill>
                  <a:schemeClr val="bg1"/>
                </a:solidFill>
              </a:rPr>
              <a:t> trans woman of color</a:t>
            </a:r>
          </a:p>
          <a:p>
            <a:pPr marL="0" indent="0" algn="ctr">
              <a:buNone/>
            </a:pPr>
            <a:r>
              <a:rPr lang="en-US" sz="3600" dirty="0">
                <a:solidFill>
                  <a:schemeClr val="bg1"/>
                </a:solidFill>
              </a:rPr>
              <a:t>9/13/19</a:t>
            </a:r>
          </a:p>
          <a:p>
            <a:pPr marL="0" indent="0" algn="ctr">
              <a:buNone/>
            </a:pPr>
            <a:r>
              <a:rPr lang="en-US" sz="3600" dirty="0">
                <a:solidFill>
                  <a:schemeClr val="bg1"/>
                </a:solidFill>
              </a:rPr>
              <a:t>Kansas City, Missouri</a:t>
            </a:r>
          </a:p>
          <a:p>
            <a:pPr marL="0" indent="0" algn="ctr">
              <a:buNone/>
            </a:pPr>
            <a:endParaRPr lang="en-US" sz="3600" dirty="0">
              <a:solidFill>
                <a:schemeClr val="bg1"/>
              </a:solidFill>
            </a:endParaRPr>
          </a:p>
        </p:txBody>
      </p:sp>
    </p:spTree>
    <p:extLst>
      <p:ext uri="{BB962C8B-B14F-4D97-AF65-F5344CB8AC3E}">
        <p14:creationId xmlns:p14="http://schemas.microsoft.com/office/powerpoint/2010/main" val="1397924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D6E412-2DB7-45B5-850C-C50EC1D092A7}"/>
              </a:ext>
            </a:extLst>
          </p:cNvPr>
          <p:cNvSpPr>
            <a:spLocks noGrp="1"/>
          </p:cNvSpPr>
          <p:nvPr>
            <p:ph idx="1"/>
          </p:nvPr>
        </p:nvSpPr>
        <p:spPr/>
        <p:txBody>
          <a:bodyPr>
            <a:normAutofit/>
          </a:bodyPr>
          <a:lstStyle/>
          <a:p>
            <a:pPr marL="0" indent="0" algn="ctr">
              <a:buNone/>
            </a:pPr>
            <a:r>
              <a:rPr lang="en-US" sz="3600" dirty="0">
                <a:solidFill>
                  <a:schemeClr val="bg1"/>
                </a:solidFill>
              </a:rPr>
              <a:t>Bee Love Slater</a:t>
            </a:r>
          </a:p>
          <a:p>
            <a:pPr marL="0" indent="0" algn="ctr">
              <a:buNone/>
            </a:pPr>
            <a:r>
              <a:rPr lang="en-US" sz="3600" dirty="0">
                <a:solidFill>
                  <a:schemeClr val="bg1"/>
                </a:solidFill>
              </a:rPr>
              <a:t> trans woman of color</a:t>
            </a:r>
          </a:p>
          <a:p>
            <a:pPr marL="0" indent="0" algn="ctr">
              <a:buNone/>
            </a:pPr>
            <a:r>
              <a:rPr lang="en-US" sz="3600" dirty="0">
                <a:solidFill>
                  <a:schemeClr val="bg1"/>
                </a:solidFill>
              </a:rPr>
              <a:t>9/1/19</a:t>
            </a:r>
          </a:p>
          <a:p>
            <a:pPr marL="0" indent="0" algn="ctr">
              <a:buNone/>
            </a:pPr>
            <a:r>
              <a:rPr lang="en-US" sz="3600" dirty="0">
                <a:solidFill>
                  <a:schemeClr val="bg1"/>
                </a:solidFill>
              </a:rPr>
              <a:t>Clewiston Florida</a:t>
            </a:r>
          </a:p>
          <a:p>
            <a:pPr marL="0" indent="0" algn="ctr">
              <a:buNone/>
            </a:pPr>
            <a:endParaRPr lang="en-US" sz="3600" dirty="0">
              <a:solidFill>
                <a:schemeClr val="bg1"/>
              </a:solidFill>
            </a:endParaRPr>
          </a:p>
        </p:txBody>
      </p:sp>
    </p:spTree>
    <p:extLst>
      <p:ext uri="{BB962C8B-B14F-4D97-AF65-F5344CB8AC3E}">
        <p14:creationId xmlns:p14="http://schemas.microsoft.com/office/powerpoint/2010/main" val="8584658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588</TotalTime>
  <Words>655</Words>
  <Application>Microsoft Office PowerPoint</Application>
  <PresentationFormat>Widescreen</PresentationFormat>
  <Paragraphs>54</Paragraphs>
  <Slides>34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Century Gothic</vt:lpstr>
      <vt:lpstr>Wingdings 3</vt:lpstr>
      <vt:lpstr>Ion</vt:lpstr>
      <vt:lpstr>Transgender Day of remembrance</vt:lpstr>
      <vt:lpstr>PowerPoint Presentation</vt:lpstr>
      <vt:lpstr>PowerPoint Presentation</vt:lpstr>
      <vt:lpstr>PowerPoint Presentation</vt:lpstr>
      <vt:lpstr>United States Murders</vt:lpstr>
      <vt:lpstr>Breoona “BB” Hill  trans woman of color 10/14/19 Kansas City, Missouri</vt:lpstr>
      <vt:lpstr>PowerPoint Presentation</vt:lpstr>
      <vt:lpstr>PowerPoint Presentation</vt:lpstr>
      <vt:lpstr>PowerPoint Presentation</vt:lpstr>
      <vt:lpstr>Bailey Reeves trans woman of color 9/2/19 Baltimore, Maryland</vt:lpstr>
      <vt:lpstr>Tracy Single  trans woman of color 7/30/19 Houston, Texas</vt:lpstr>
      <vt:lpstr>Bubba Walker  trans woman of color 8/4/19 Charlotte, North Carolina</vt:lpstr>
      <vt:lpstr>Pepples La Dime Doe  trans woman of color 8/4/19 Allentown, South Carolina </vt:lpstr>
      <vt:lpstr>KiKi Fantroy  trans woman of color 7/31/19 Miami Dade County Florida</vt:lpstr>
      <vt:lpstr>Denali Berries Stuckey trans woman of color 7/20/19 North Carleston, South Carolina</vt:lpstr>
      <vt:lpstr>Brooklyn Lindsey  trans woman of color 6/25/19 Kansas City, Missouri</vt:lpstr>
      <vt:lpstr>Zoe Spears  trans woman of color 6/13/19 Fairmount Heights, Maryland</vt:lpstr>
      <vt:lpstr>Chanel Scurlock  trans woman of color 6/5/19 Lumberton, North Carolina</vt:lpstr>
      <vt:lpstr>Chynal Lindsey  trans woman of color 6/1/19 Dallas, Texas </vt:lpstr>
      <vt:lpstr>Paris Cameron  trans woman of color 5/25/19 Detroit, Michigan</vt:lpstr>
      <vt:lpstr>Michelle Tamika Washington  trans woman of color 5/19/19 Philadelphia, Pennsylvania</vt:lpstr>
      <vt:lpstr>Muhlaysia Booker  trans woman of color 5/18/19 Dallas, Texas</vt:lpstr>
      <vt:lpstr>Claire Legato   trans woman of color 5/14/19 Cleveland Ohio</vt:lpstr>
      <vt:lpstr>Ashanti Carmon  trans woman of color 3/30/19 Fairmount Heights, Maryland</vt:lpstr>
      <vt:lpstr>Jazzaline Ware  trans woman of color 3/25/19 Memphis, Tennessee</vt:lpstr>
      <vt:lpstr>Dana Martin trans woman of color 1/6/19 Montgomery, Alabama</vt:lpstr>
      <vt:lpstr>Regina Denise Brown trans woman of color 10/10/18 Orangeburg, South Carolina</vt:lpstr>
      <vt:lpstr>Keanna Mattel trans woman of color 12/7/18 Detroit, Michigan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 Day of remembrance</dc:title>
  <dc:creator>Rhonda Stevison</dc:creator>
  <cp:lastModifiedBy>Rhonda Stevison</cp:lastModifiedBy>
  <cp:revision>18</cp:revision>
  <dcterms:created xsi:type="dcterms:W3CDTF">2018-11-19T16:26:02Z</dcterms:created>
  <dcterms:modified xsi:type="dcterms:W3CDTF">2019-11-15T22:00:57Z</dcterms:modified>
</cp:coreProperties>
</file>