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87" r:id="rId3"/>
    <p:sldId id="300" r:id="rId4"/>
    <p:sldId id="258" r:id="rId5"/>
    <p:sldId id="261" r:id="rId6"/>
    <p:sldId id="289" r:id="rId7"/>
    <p:sldId id="290" r:id="rId8"/>
    <p:sldId id="291" r:id="rId9"/>
    <p:sldId id="264" r:id="rId10"/>
    <p:sldId id="265" r:id="rId11"/>
    <p:sldId id="266" r:id="rId12"/>
    <p:sldId id="268" r:id="rId13"/>
    <p:sldId id="269" r:id="rId14"/>
    <p:sldId id="270" r:id="rId15"/>
    <p:sldId id="271" r:id="rId16"/>
    <p:sldId id="292" r:id="rId17"/>
    <p:sldId id="293" r:id="rId18"/>
    <p:sldId id="272" r:id="rId19"/>
    <p:sldId id="273" r:id="rId20"/>
    <p:sldId id="277" r:id="rId21"/>
    <p:sldId id="278" r:id="rId22"/>
    <p:sldId id="294" r:id="rId23"/>
    <p:sldId id="295" r:id="rId24"/>
    <p:sldId id="296" r:id="rId25"/>
    <p:sldId id="297" r:id="rId26"/>
    <p:sldId id="298" r:id="rId27"/>
    <p:sldId id="279" r:id="rId28"/>
    <p:sldId id="280" r:id="rId29"/>
    <p:sldId id="299" r:id="rId30"/>
    <p:sldId id="286" r:id="rId31"/>
    <p:sldId id="28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21644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784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36438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346123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413460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t>11/11/2019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954190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t>11/11/2019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37466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793866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21588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8A87A34-81AB-432B-8DAE-1953F412C126}" type="datetimeFigureOut">
              <a:rPr lang="en-US" smtClean="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19448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51459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1321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8449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8A87A34-81AB-432B-8DAE-1953F412C126}" type="datetimeFigureOut">
              <a:rPr lang="en-US" smtClean="0"/>
              <a:t>11/11/2019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9414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A87A34-81AB-432B-8DAE-1953F412C126}" type="datetimeFigureOut">
              <a:rPr lang="en-US" smtClean="0"/>
              <a:t>11/11/2019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13939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8A87A34-81AB-432B-8DAE-1953F412C126}" type="datetimeFigureOut">
              <a:rPr lang="en-US" smtClean="0"/>
              <a:t>11/11/2019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9652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41841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A87A34-81AB-432B-8DAE-1953F412C126}" type="datetimeFigureOut">
              <a:rPr lang="en-US" smtClean="0"/>
              <a:pPr/>
              <a:t>11/11/2019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20734752"/>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AB658-1D8A-4897-9CC5-F5F995590533}"/>
              </a:ext>
            </a:extLst>
          </p:cNvPr>
          <p:cNvSpPr>
            <a:spLocks noGrp="1"/>
          </p:cNvSpPr>
          <p:nvPr>
            <p:ph type="ctrTitle"/>
          </p:nvPr>
        </p:nvSpPr>
        <p:spPr/>
        <p:txBody>
          <a:bodyPr/>
          <a:lstStyle/>
          <a:p>
            <a:r>
              <a:rPr lang="en-US" dirty="0">
                <a:solidFill>
                  <a:schemeClr val="bg1"/>
                </a:solidFill>
              </a:rPr>
              <a:t>Transgender Day of remembrance</a:t>
            </a:r>
          </a:p>
        </p:txBody>
      </p:sp>
      <p:sp>
        <p:nvSpPr>
          <p:cNvPr id="3" name="Subtitle 2">
            <a:extLst>
              <a:ext uri="{FF2B5EF4-FFF2-40B4-BE49-F238E27FC236}">
                <a16:creationId xmlns:a16="http://schemas.microsoft.com/office/drawing/2014/main" id="{2F5904AD-2723-4B34-A4C0-2CB9C77BF1DF}"/>
              </a:ext>
            </a:extLst>
          </p:cNvPr>
          <p:cNvSpPr>
            <a:spLocks noGrp="1"/>
          </p:cNvSpPr>
          <p:nvPr>
            <p:ph type="subTitle" idx="1"/>
          </p:nvPr>
        </p:nvSpPr>
        <p:spPr/>
        <p:txBody>
          <a:bodyPr/>
          <a:lstStyle/>
          <a:p>
            <a:r>
              <a:rPr lang="en-US" dirty="0"/>
              <a:t>November 20</a:t>
            </a:r>
            <a:r>
              <a:rPr lang="en-US"/>
              <a:t>, 2018</a:t>
            </a:r>
            <a:endParaRPr lang="en-US" dirty="0"/>
          </a:p>
        </p:txBody>
      </p:sp>
    </p:spTree>
    <p:extLst>
      <p:ext uri="{BB962C8B-B14F-4D97-AF65-F5344CB8AC3E}">
        <p14:creationId xmlns:p14="http://schemas.microsoft.com/office/powerpoint/2010/main" val="1067818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00746-B7DE-4E60-9D2C-CE1A959AADF0}"/>
              </a:ext>
            </a:extLst>
          </p:cNvPr>
          <p:cNvSpPr>
            <a:spLocks noGrp="1"/>
          </p:cNvSpPr>
          <p:nvPr>
            <p:ph type="title"/>
          </p:nvPr>
        </p:nvSpPr>
        <p:spPr>
          <a:xfrm>
            <a:off x="1141413" y="1828800"/>
            <a:ext cx="9905998" cy="3562708"/>
          </a:xfrm>
        </p:spPr>
        <p:txBody>
          <a:bodyPr>
            <a:normAutofit/>
          </a:bodyPr>
          <a:lstStyle/>
          <a:p>
            <a:pPr algn="ctr"/>
            <a:r>
              <a:rPr lang="en-US" dirty="0">
                <a:solidFill>
                  <a:schemeClr val="bg1"/>
                </a:solidFill>
              </a:rPr>
              <a:t>Celine walker</a:t>
            </a:r>
            <a:br>
              <a:rPr lang="en-US" dirty="0">
                <a:solidFill>
                  <a:schemeClr val="bg1"/>
                </a:solidFill>
              </a:rPr>
            </a:br>
            <a:r>
              <a:rPr lang="en-US" dirty="0">
                <a:solidFill>
                  <a:schemeClr val="bg1"/>
                </a:solidFill>
              </a:rPr>
              <a:t>2/4/2018</a:t>
            </a:r>
            <a:br>
              <a:rPr lang="en-US" dirty="0">
                <a:solidFill>
                  <a:schemeClr val="bg1"/>
                </a:solidFill>
              </a:rPr>
            </a:br>
            <a:r>
              <a:rPr lang="en-US" dirty="0">
                <a:solidFill>
                  <a:schemeClr val="bg1"/>
                </a:solidFill>
              </a:rPr>
              <a:t>Jacksonville</a:t>
            </a:r>
            <a:br>
              <a:rPr lang="en-US" dirty="0">
                <a:solidFill>
                  <a:schemeClr val="bg1"/>
                </a:solidFill>
              </a:rPr>
            </a:br>
            <a:r>
              <a:rPr lang="en-US" dirty="0">
                <a:solidFill>
                  <a:schemeClr val="bg1"/>
                </a:solidFill>
              </a:rPr>
              <a:t>shot</a:t>
            </a:r>
          </a:p>
        </p:txBody>
      </p:sp>
    </p:spTree>
    <p:extLst>
      <p:ext uri="{BB962C8B-B14F-4D97-AF65-F5344CB8AC3E}">
        <p14:creationId xmlns:p14="http://schemas.microsoft.com/office/powerpoint/2010/main" val="2491161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25AF3-CEA5-48C4-8EA1-18E3A5321819}"/>
              </a:ext>
            </a:extLst>
          </p:cNvPr>
          <p:cNvSpPr>
            <a:spLocks noGrp="1"/>
          </p:cNvSpPr>
          <p:nvPr>
            <p:ph type="title"/>
          </p:nvPr>
        </p:nvSpPr>
        <p:spPr>
          <a:xfrm>
            <a:off x="1141413" y="1786855"/>
            <a:ext cx="9905998" cy="3759929"/>
          </a:xfrm>
        </p:spPr>
        <p:txBody>
          <a:bodyPr>
            <a:normAutofit/>
          </a:bodyPr>
          <a:lstStyle/>
          <a:p>
            <a:pPr algn="ctr"/>
            <a:r>
              <a:rPr lang="en-US" dirty="0">
                <a:solidFill>
                  <a:schemeClr val="bg1"/>
                </a:solidFill>
              </a:rPr>
              <a:t>Tonya Harvey</a:t>
            </a:r>
            <a:br>
              <a:rPr lang="en-US" dirty="0">
                <a:solidFill>
                  <a:schemeClr val="bg1"/>
                </a:solidFill>
              </a:rPr>
            </a:br>
            <a:r>
              <a:rPr lang="en-US" dirty="0">
                <a:solidFill>
                  <a:schemeClr val="bg1"/>
                </a:solidFill>
              </a:rPr>
              <a:t>6/2/2018</a:t>
            </a:r>
            <a:br>
              <a:rPr lang="en-US" dirty="0">
                <a:solidFill>
                  <a:schemeClr val="bg1"/>
                </a:solidFill>
              </a:rPr>
            </a:br>
            <a:r>
              <a:rPr lang="en-US" dirty="0">
                <a:solidFill>
                  <a:schemeClr val="bg1"/>
                </a:solidFill>
              </a:rPr>
              <a:t>buffalo</a:t>
            </a:r>
            <a:br>
              <a:rPr lang="en-US" dirty="0">
                <a:solidFill>
                  <a:schemeClr val="bg1"/>
                </a:solidFill>
              </a:rPr>
            </a:br>
            <a:r>
              <a:rPr lang="en-US" dirty="0">
                <a:solidFill>
                  <a:schemeClr val="bg1"/>
                </a:solidFill>
              </a:rPr>
              <a:t>shot</a:t>
            </a:r>
          </a:p>
        </p:txBody>
      </p:sp>
    </p:spTree>
    <p:extLst>
      <p:ext uri="{BB962C8B-B14F-4D97-AF65-F5344CB8AC3E}">
        <p14:creationId xmlns:p14="http://schemas.microsoft.com/office/powerpoint/2010/main" val="4193225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E315E-AF28-403E-A943-1A559AB140B6}"/>
              </a:ext>
            </a:extLst>
          </p:cNvPr>
          <p:cNvSpPr>
            <a:spLocks noGrp="1"/>
          </p:cNvSpPr>
          <p:nvPr>
            <p:ph type="title"/>
          </p:nvPr>
        </p:nvSpPr>
        <p:spPr>
          <a:xfrm>
            <a:off x="1141413" y="1786855"/>
            <a:ext cx="9905998" cy="3837567"/>
          </a:xfrm>
        </p:spPr>
        <p:txBody>
          <a:bodyPr>
            <a:normAutofit/>
          </a:bodyPr>
          <a:lstStyle/>
          <a:p>
            <a:pPr algn="ctr"/>
            <a:r>
              <a:rPr lang="en-US" dirty="0">
                <a:solidFill>
                  <a:schemeClr val="bg1"/>
                </a:solidFill>
              </a:rPr>
              <a:t>Phylicia Mitchell</a:t>
            </a:r>
            <a:br>
              <a:rPr lang="en-US" dirty="0">
                <a:solidFill>
                  <a:schemeClr val="bg1"/>
                </a:solidFill>
              </a:rPr>
            </a:br>
            <a:r>
              <a:rPr lang="en-US" dirty="0">
                <a:solidFill>
                  <a:schemeClr val="bg1"/>
                </a:solidFill>
              </a:rPr>
              <a:t>hair dresser</a:t>
            </a:r>
            <a:br>
              <a:rPr lang="en-US" dirty="0">
                <a:solidFill>
                  <a:schemeClr val="bg1"/>
                </a:solidFill>
              </a:rPr>
            </a:br>
            <a:r>
              <a:rPr lang="en-US" dirty="0">
                <a:solidFill>
                  <a:schemeClr val="bg1"/>
                </a:solidFill>
              </a:rPr>
              <a:t>Cleveland </a:t>
            </a:r>
            <a:r>
              <a:rPr lang="en-US" dirty="0" err="1">
                <a:solidFill>
                  <a:schemeClr val="bg1"/>
                </a:solidFill>
              </a:rPr>
              <a:t>OHio</a:t>
            </a:r>
            <a:br>
              <a:rPr lang="en-US" dirty="0">
                <a:solidFill>
                  <a:schemeClr val="bg1"/>
                </a:solidFill>
              </a:rPr>
            </a:br>
            <a:r>
              <a:rPr lang="en-US" dirty="0">
                <a:solidFill>
                  <a:schemeClr val="bg1"/>
                </a:solidFill>
              </a:rPr>
              <a:t>Shot</a:t>
            </a:r>
          </a:p>
        </p:txBody>
      </p:sp>
    </p:spTree>
    <p:extLst>
      <p:ext uri="{BB962C8B-B14F-4D97-AF65-F5344CB8AC3E}">
        <p14:creationId xmlns:p14="http://schemas.microsoft.com/office/powerpoint/2010/main" val="852666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FFD25-EFED-47BC-B9E5-84F8028BCF81}"/>
              </a:ext>
            </a:extLst>
          </p:cNvPr>
          <p:cNvSpPr>
            <a:spLocks noGrp="1"/>
          </p:cNvSpPr>
          <p:nvPr>
            <p:ph type="title"/>
          </p:nvPr>
        </p:nvSpPr>
        <p:spPr>
          <a:xfrm>
            <a:off x="1141413" y="1392572"/>
            <a:ext cx="9905998" cy="3697012"/>
          </a:xfrm>
        </p:spPr>
        <p:txBody>
          <a:bodyPr>
            <a:normAutofit/>
          </a:bodyPr>
          <a:lstStyle/>
          <a:p>
            <a:pPr algn="ctr"/>
            <a:r>
              <a:rPr lang="en-US" dirty="0" err="1">
                <a:solidFill>
                  <a:schemeClr val="bg1"/>
                </a:solidFill>
              </a:rPr>
              <a:t>Amia</a:t>
            </a:r>
            <a:r>
              <a:rPr lang="en-US" dirty="0">
                <a:solidFill>
                  <a:schemeClr val="bg1"/>
                </a:solidFill>
              </a:rPr>
              <a:t> </a:t>
            </a:r>
            <a:r>
              <a:rPr lang="en-US" dirty="0" err="1">
                <a:solidFill>
                  <a:schemeClr val="bg1"/>
                </a:solidFill>
              </a:rPr>
              <a:t>Tryrae</a:t>
            </a:r>
            <a:r>
              <a:rPr lang="en-US" dirty="0">
                <a:solidFill>
                  <a:schemeClr val="bg1"/>
                </a:solidFill>
              </a:rPr>
              <a:t> Berryman</a:t>
            </a:r>
            <a:br>
              <a:rPr lang="en-US" dirty="0">
                <a:solidFill>
                  <a:schemeClr val="bg1"/>
                </a:solidFill>
              </a:rPr>
            </a:br>
            <a:r>
              <a:rPr lang="en-US" dirty="0">
                <a:solidFill>
                  <a:schemeClr val="bg1"/>
                </a:solidFill>
              </a:rPr>
              <a:t>3/26/18</a:t>
            </a:r>
            <a:br>
              <a:rPr lang="en-US" dirty="0">
                <a:solidFill>
                  <a:schemeClr val="bg1"/>
                </a:solidFill>
              </a:rPr>
            </a:br>
            <a:r>
              <a:rPr lang="en-US" dirty="0">
                <a:solidFill>
                  <a:schemeClr val="bg1"/>
                </a:solidFill>
              </a:rPr>
              <a:t>baton rouge</a:t>
            </a:r>
            <a:br>
              <a:rPr lang="en-US" dirty="0">
                <a:solidFill>
                  <a:schemeClr val="bg1"/>
                </a:solidFill>
              </a:rPr>
            </a:br>
            <a:r>
              <a:rPr lang="en-US" dirty="0">
                <a:solidFill>
                  <a:schemeClr val="bg1"/>
                </a:solidFill>
              </a:rPr>
              <a:t>shot</a:t>
            </a:r>
          </a:p>
        </p:txBody>
      </p:sp>
    </p:spTree>
    <p:extLst>
      <p:ext uri="{BB962C8B-B14F-4D97-AF65-F5344CB8AC3E}">
        <p14:creationId xmlns:p14="http://schemas.microsoft.com/office/powerpoint/2010/main" val="4234560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6670-EABC-4F48-BB71-491DBC1CFEAE}"/>
              </a:ext>
            </a:extLst>
          </p:cNvPr>
          <p:cNvSpPr>
            <a:spLocks noGrp="1"/>
          </p:cNvSpPr>
          <p:nvPr>
            <p:ph type="title"/>
          </p:nvPr>
        </p:nvSpPr>
        <p:spPr>
          <a:xfrm>
            <a:off x="1141413" y="1510018"/>
            <a:ext cx="9905998" cy="3812480"/>
          </a:xfrm>
        </p:spPr>
        <p:txBody>
          <a:bodyPr>
            <a:normAutofit/>
          </a:bodyPr>
          <a:lstStyle/>
          <a:p>
            <a:pPr algn="ctr"/>
            <a:r>
              <a:rPr lang="en-US" dirty="0">
                <a:solidFill>
                  <a:schemeClr val="bg1"/>
                </a:solidFill>
              </a:rPr>
              <a:t>Sasha Wall</a:t>
            </a:r>
            <a:br>
              <a:rPr lang="en-US" dirty="0">
                <a:solidFill>
                  <a:schemeClr val="bg1"/>
                </a:solidFill>
              </a:rPr>
            </a:br>
            <a:r>
              <a:rPr lang="en-US" dirty="0">
                <a:solidFill>
                  <a:schemeClr val="bg1"/>
                </a:solidFill>
              </a:rPr>
              <a:t>1/4/2018</a:t>
            </a:r>
            <a:br>
              <a:rPr lang="en-US" dirty="0">
                <a:solidFill>
                  <a:schemeClr val="bg1"/>
                </a:solidFill>
              </a:rPr>
            </a:br>
            <a:r>
              <a:rPr lang="en-US" dirty="0">
                <a:solidFill>
                  <a:schemeClr val="bg1"/>
                </a:solidFill>
              </a:rPr>
              <a:t>chesterfield co.</a:t>
            </a:r>
            <a:br>
              <a:rPr lang="en-US" dirty="0">
                <a:solidFill>
                  <a:schemeClr val="bg1"/>
                </a:solidFill>
              </a:rPr>
            </a:br>
            <a:r>
              <a:rPr lang="en-US" dirty="0">
                <a:solidFill>
                  <a:schemeClr val="bg1"/>
                </a:solidFill>
              </a:rPr>
              <a:t>shot</a:t>
            </a:r>
          </a:p>
        </p:txBody>
      </p:sp>
    </p:spTree>
    <p:extLst>
      <p:ext uri="{BB962C8B-B14F-4D97-AF65-F5344CB8AC3E}">
        <p14:creationId xmlns:p14="http://schemas.microsoft.com/office/powerpoint/2010/main" val="1034343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A4157-528C-44D6-895E-EFD48E7BCE72}"/>
              </a:ext>
            </a:extLst>
          </p:cNvPr>
          <p:cNvSpPr>
            <a:spLocks noGrp="1"/>
          </p:cNvSpPr>
          <p:nvPr>
            <p:ph type="title"/>
          </p:nvPr>
        </p:nvSpPr>
        <p:spPr>
          <a:xfrm>
            <a:off x="1141413" y="1551962"/>
            <a:ext cx="9905998" cy="3684271"/>
          </a:xfrm>
        </p:spPr>
        <p:txBody>
          <a:bodyPr>
            <a:normAutofit/>
          </a:bodyPr>
          <a:lstStyle/>
          <a:p>
            <a:pPr algn="ctr"/>
            <a:r>
              <a:rPr lang="en-US" dirty="0" err="1">
                <a:solidFill>
                  <a:schemeClr val="bg1"/>
                </a:solidFill>
              </a:rPr>
              <a:t>carla</a:t>
            </a:r>
            <a:r>
              <a:rPr lang="en-US" dirty="0">
                <a:solidFill>
                  <a:schemeClr val="bg1"/>
                </a:solidFill>
              </a:rPr>
              <a:t> </a:t>
            </a:r>
            <a:r>
              <a:rPr lang="en-US" dirty="0" err="1">
                <a:solidFill>
                  <a:schemeClr val="bg1"/>
                </a:solidFill>
              </a:rPr>
              <a:t>patricia</a:t>
            </a:r>
            <a:r>
              <a:rPr lang="en-US" dirty="0">
                <a:solidFill>
                  <a:schemeClr val="bg1"/>
                </a:solidFill>
              </a:rPr>
              <a:t> </a:t>
            </a:r>
            <a:r>
              <a:rPr lang="en-US" dirty="0" err="1">
                <a:solidFill>
                  <a:schemeClr val="bg1"/>
                </a:solidFill>
              </a:rPr>
              <a:t>flores</a:t>
            </a:r>
            <a:r>
              <a:rPr lang="en-US" dirty="0">
                <a:solidFill>
                  <a:schemeClr val="bg1"/>
                </a:solidFill>
              </a:rPr>
              <a:t> </a:t>
            </a:r>
            <a:r>
              <a:rPr lang="en-US" dirty="0" err="1">
                <a:solidFill>
                  <a:schemeClr val="bg1"/>
                </a:solidFill>
              </a:rPr>
              <a:t>pavon</a:t>
            </a:r>
            <a:br>
              <a:rPr lang="en-US" dirty="0">
                <a:solidFill>
                  <a:schemeClr val="bg1"/>
                </a:solidFill>
              </a:rPr>
            </a:br>
            <a:r>
              <a:rPr lang="en-US" dirty="0">
                <a:solidFill>
                  <a:schemeClr val="bg1"/>
                </a:solidFill>
              </a:rPr>
              <a:t>9/5/2018</a:t>
            </a:r>
            <a:br>
              <a:rPr lang="en-US" dirty="0">
                <a:solidFill>
                  <a:schemeClr val="bg1"/>
                </a:solidFill>
              </a:rPr>
            </a:br>
            <a:r>
              <a:rPr lang="en-US" dirty="0" err="1">
                <a:solidFill>
                  <a:schemeClr val="bg1"/>
                </a:solidFill>
              </a:rPr>
              <a:t>dallas</a:t>
            </a:r>
            <a:r>
              <a:rPr lang="en-US" dirty="0">
                <a:solidFill>
                  <a:schemeClr val="bg1"/>
                </a:solidFill>
              </a:rPr>
              <a:t> </a:t>
            </a:r>
            <a:r>
              <a:rPr lang="en-US" dirty="0" err="1">
                <a:solidFill>
                  <a:schemeClr val="bg1"/>
                </a:solidFill>
              </a:rPr>
              <a:t>tx</a:t>
            </a:r>
            <a:br>
              <a:rPr lang="en-US" dirty="0">
                <a:solidFill>
                  <a:schemeClr val="bg1"/>
                </a:solidFill>
              </a:rPr>
            </a:br>
            <a:r>
              <a:rPr lang="en-US" dirty="0">
                <a:solidFill>
                  <a:schemeClr val="bg1"/>
                </a:solidFill>
              </a:rPr>
              <a:t>hanged/strangled</a:t>
            </a:r>
          </a:p>
        </p:txBody>
      </p:sp>
    </p:spTree>
    <p:extLst>
      <p:ext uri="{BB962C8B-B14F-4D97-AF65-F5344CB8AC3E}">
        <p14:creationId xmlns:p14="http://schemas.microsoft.com/office/powerpoint/2010/main" val="911759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A4157-528C-44D6-895E-EFD48E7BCE72}"/>
              </a:ext>
            </a:extLst>
          </p:cNvPr>
          <p:cNvSpPr>
            <a:spLocks noGrp="1"/>
          </p:cNvSpPr>
          <p:nvPr>
            <p:ph type="title"/>
          </p:nvPr>
        </p:nvSpPr>
        <p:spPr>
          <a:xfrm>
            <a:off x="1141413" y="1879134"/>
            <a:ext cx="9905998" cy="3357100"/>
          </a:xfrm>
        </p:spPr>
        <p:txBody>
          <a:bodyPr>
            <a:normAutofit/>
          </a:bodyPr>
          <a:lstStyle/>
          <a:p>
            <a:pPr algn="ctr"/>
            <a:r>
              <a:rPr lang="en-US" dirty="0">
                <a:solidFill>
                  <a:schemeClr val="bg1"/>
                </a:solidFill>
              </a:rPr>
              <a:t>Nino Fortson</a:t>
            </a:r>
            <a:br>
              <a:rPr lang="en-US" dirty="0">
                <a:solidFill>
                  <a:schemeClr val="bg1"/>
                </a:solidFill>
              </a:rPr>
            </a:br>
            <a:r>
              <a:rPr lang="en-US" dirty="0">
                <a:solidFill>
                  <a:schemeClr val="bg1"/>
                </a:solidFill>
              </a:rPr>
              <a:t>5/18/2018</a:t>
            </a:r>
            <a:br>
              <a:rPr lang="en-US" dirty="0">
                <a:solidFill>
                  <a:schemeClr val="bg1"/>
                </a:solidFill>
              </a:rPr>
            </a:br>
            <a:r>
              <a:rPr lang="en-US" dirty="0" err="1">
                <a:solidFill>
                  <a:schemeClr val="bg1"/>
                </a:solidFill>
              </a:rPr>
              <a:t>atlanta</a:t>
            </a:r>
            <a:r>
              <a:rPr lang="en-US" dirty="0">
                <a:solidFill>
                  <a:schemeClr val="bg1"/>
                </a:solidFill>
              </a:rPr>
              <a:t>, </a:t>
            </a:r>
            <a:r>
              <a:rPr lang="en-US" dirty="0" err="1">
                <a:solidFill>
                  <a:schemeClr val="bg1"/>
                </a:solidFill>
              </a:rPr>
              <a:t>georgia</a:t>
            </a:r>
            <a:br>
              <a:rPr lang="en-US" dirty="0">
                <a:solidFill>
                  <a:schemeClr val="bg1"/>
                </a:solidFill>
              </a:rPr>
            </a:br>
            <a:r>
              <a:rPr lang="en-US" dirty="0">
                <a:solidFill>
                  <a:schemeClr val="bg1"/>
                </a:solidFill>
              </a:rPr>
              <a:t>shot</a:t>
            </a:r>
          </a:p>
        </p:txBody>
      </p:sp>
    </p:spTree>
    <p:extLst>
      <p:ext uri="{BB962C8B-B14F-4D97-AF65-F5344CB8AC3E}">
        <p14:creationId xmlns:p14="http://schemas.microsoft.com/office/powerpoint/2010/main" val="310996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A4157-528C-44D6-895E-EFD48E7BCE72}"/>
              </a:ext>
            </a:extLst>
          </p:cNvPr>
          <p:cNvSpPr>
            <a:spLocks noGrp="1"/>
          </p:cNvSpPr>
          <p:nvPr>
            <p:ph type="title"/>
          </p:nvPr>
        </p:nvSpPr>
        <p:spPr>
          <a:xfrm>
            <a:off x="1141413" y="1837188"/>
            <a:ext cx="9905998" cy="3399045"/>
          </a:xfrm>
        </p:spPr>
        <p:txBody>
          <a:bodyPr>
            <a:normAutofit/>
          </a:bodyPr>
          <a:lstStyle/>
          <a:p>
            <a:pPr algn="ctr"/>
            <a:r>
              <a:rPr lang="en-US" dirty="0">
                <a:solidFill>
                  <a:schemeClr val="bg1"/>
                </a:solidFill>
              </a:rPr>
              <a:t>Gigi Pierce</a:t>
            </a:r>
            <a:br>
              <a:rPr lang="en-US" dirty="0">
                <a:solidFill>
                  <a:schemeClr val="bg1"/>
                </a:solidFill>
              </a:rPr>
            </a:br>
            <a:r>
              <a:rPr lang="en-US" dirty="0">
                <a:solidFill>
                  <a:schemeClr val="bg1"/>
                </a:solidFill>
              </a:rPr>
              <a:t>5/21/2018</a:t>
            </a:r>
            <a:br>
              <a:rPr lang="en-US" dirty="0">
                <a:solidFill>
                  <a:schemeClr val="bg1"/>
                </a:solidFill>
              </a:rPr>
            </a:br>
            <a:r>
              <a:rPr lang="en-US" dirty="0">
                <a:solidFill>
                  <a:schemeClr val="bg1"/>
                </a:solidFill>
              </a:rPr>
              <a:t>Portland, </a:t>
            </a:r>
            <a:r>
              <a:rPr lang="en-US" dirty="0" err="1">
                <a:solidFill>
                  <a:schemeClr val="bg1"/>
                </a:solidFill>
              </a:rPr>
              <a:t>oregon</a:t>
            </a:r>
            <a:br>
              <a:rPr lang="en-US" dirty="0">
                <a:solidFill>
                  <a:schemeClr val="bg1"/>
                </a:solidFill>
              </a:rPr>
            </a:br>
            <a:r>
              <a:rPr lang="en-US" dirty="0">
                <a:solidFill>
                  <a:schemeClr val="bg1"/>
                </a:solidFill>
              </a:rPr>
              <a:t>shot</a:t>
            </a:r>
          </a:p>
        </p:txBody>
      </p:sp>
    </p:spTree>
    <p:extLst>
      <p:ext uri="{BB962C8B-B14F-4D97-AF65-F5344CB8AC3E}">
        <p14:creationId xmlns:p14="http://schemas.microsoft.com/office/powerpoint/2010/main" val="14673822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2E390-A8DF-49EF-B3B1-742237C8C985}"/>
              </a:ext>
            </a:extLst>
          </p:cNvPr>
          <p:cNvSpPr>
            <a:spLocks noGrp="1"/>
          </p:cNvSpPr>
          <p:nvPr>
            <p:ph type="title"/>
          </p:nvPr>
        </p:nvSpPr>
        <p:spPr>
          <a:xfrm>
            <a:off x="1141413" y="1719743"/>
            <a:ext cx="9905998" cy="3697645"/>
          </a:xfrm>
        </p:spPr>
        <p:txBody>
          <a:bodyPr>
            <a:normAutofit/>
          </a:bodyPr>
          <a:lstStyle/>
          <a:p>
            <a:pPr algn="ctr"/>
            <a:r>
              <a:rPr lang="en-US" dirty="0">
                <a:solidFill>
                  <a:schemeClr val="bg1"/>
                </a:solidFill>
              </a:rPr>
              <a:t>Nicole Hall</a:t>
            </a:r>
            <a:br>
              <a:rPr lang="en-US" dirty="0">
                <a:solidFill>
                  <a:schemeClr val="bg1"/>
                </a:solidFill>
              </a:rPr>
            </a:br>
            <a:r>
              <a:rPr lang="en-US" dirty="0">
                <a:solidFill>
                  <a:schemeClr val="bg1"/>
                </a:solidFill>
              </a:rPr>
              <a:t>5/12/2018</a:t>
            </a:r>
            <a:br>
              <a:rPr lang="en-US" dirty="0">
                <a:solidFill>
                  <a:schemeClr val="bg1"/>
                </a:solidFill>
              </a:rPr>
            </a:br>
            <a:r>
              <a:rPr lang="en-US" dirty="0" err="1">
                <a:solidFill>
                  <a:schemeClr val="bg1"/>
                </a:solidFill>
              </a:rPr>
              <a:t>dallas</a:t>
            </a:r>
            <a:r>
              <a:rPr lang="en-US" dirty="0">
                <a:solidFill>
                  <a:schemeClr val="bg1"/>
                </a:solidFill>
              </a:rPr>
              <a:t> </a:t>
            </a:r>
            <a:r>
              <a:rPr lang="en-US" dirty="0" err="1">
                <a:solidFill>
                  <a:schemeClr val="bg1"/>
                </a:solidFill>
              </a:rPr>
              <a:t>tx</a:t>
            </a:r>
            <a:br>
              <a:rPr lang="en-US" dirty="0">
                <a:solidFill>
                  <a:schemeClr val="bg1"/>
                </a:solidFill>
              </a:rPr>
            </a:br>
            <a:r>
              <a:rPr lang="en-US" dirty="0">
                <a:solidFill>
                  <a:schemeClr val="bg1"/>
                </a:solidFill>
              </a:rPr>
              <a:t>not reported cause of death</a:t>
            </a:r>
            <a:br>
              <a:rPr lang="en-US"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130444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F0F3E-9782-4D12-95A0-0E6F66909CA7}"/>
              </a:ext>
            </a:extLst>
          </p:cNvPr>
          <p:cNvSpPr>
            <a:spLocks noGrp="1"/>
          </p:cNvSpPr>
          <p:nvPr>
            <p:ph type="title"/>
          </p:nvPr>
        </p:nvSpPr>
        <p:spPr>
          <a:xfrm>
            <a:off x="1141413" y="1543574"/>
            <a:ext cx="9905998" cy="3951452"/>
          </a:xfrm>
        </p:spPr>
        <p:txBody>
          <a:bodyPr>
            <a:normAutofit/>
          </a:bodyPr>
          <a:lstStyle/>
          <a:p>
            <a:pPr algn="ctr"/>
            <a:r>
              <a:rPr lang="en-US" dirty="0" err="1">
                <a:solidFill>
                  <a:schemeClr val="bg1"/>
                </a:solidFill>
              </a:rPr>
              <a:t>Antash’s</a:t>
            </a:r>
            <a:r>
              <a:rPr lang="en-US" dirty="0">
                <a:solidFill>
                  <a:schemeClr val="bg1"/>
                </a:solidFill>
              </a:rPr>
              <a:t> Devine Sherrington English</a:t>
            </a:r>
            <a:br>
              <a:rPr lang="en-US" dirty="0">
                <a:solidFill>
                  <a:schemeClr val="bg1"/>
                </a:solidFill>
              </a:rPr>
            </a:br>
            <a:r>
              <a:rPr lang="en-US" dirty="0">
                <a:solidFill>
                  <a:schemeClr val="bg1"/>
                </a:solidFill>
              </a:rPr>
              <a:t>6/1/2018</a:t>
            </a:r>
            <a:br>
              <a:rPr lang="en-US" dirty="0">
                <a:solidFill>
                  <a:schemeClr val="bg1"/>
                </a:solidFill>
              </a:rPr>
            </a:br>
            <a:r>
              <a:rPr lang="en-US" dirty="0">
                <a:solidFill>
                  <a:schemeClr val="bg1"/>
                </a:solidFill>
              </a:rPr>
              <a:t>Jacksonville, Florida</a:t>
            </a:r>
            <a:br>
              <a:rPr lang="en-US" dirty="0">
                <a:solidFill>
                  <a:schemeClr val="bg1"/>
                </a:solidFill>
              </a:rPr>
            </a:br>
            <a:r>
              <a:rPr lang="en-US" dirty="0">
                <a:solidFill>
                  <a:schemeClr val="bg1"/>
                </a:solidFill>
              </a:rPr>
              <a:t>shot</a:t>
            </a:r>
            <a:br>
              <a:rPr lang="en-US"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3580173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6CB234-7872-4684-8069-D1868185685B}"/>
              </a:ext>
            </a:extLst>
          </p:cNvPr>
          <p:cNvSpPr>
            <a:spLocks noGrp="1"/>
          </p:cNvSpPr>
          <p:nvPr>
            <p:ph idx="1"/>
          </p:nvPr>
        </p:nvSpPr>
        <p:spPr>
          <a:xfrm>
            <a:off x="1141412" y="992038"/>
            <a:ext cx="9905999" cy="4799163"/>
          </a:xfrm>
        </p:spPr>
        <p:txBody>
          <a:bodyPr>
            <a:normAutofit fontScale="85000" lnSpcReduction="10000"/>
          </a:bodyPr>
          <a:lstStyle/>
          <a:p>
            <a:pPr marL="0" indent="0">
              <a:buNone/>
            </a:pPr>
            <a:r>
              <a:rPr lang="en-US" sz="3600" dirty="0">
                <a:solidFill>
                  <a:schemeClr val="bg1"/>
                </a:solidFill>
              </a:rPr>
              <a:t>Stigma and discrimination against trans and gender-diverse people is real and profound around the world, and are part of a structural and ongoing circle of oppression that keeps us deprived of our basic rights. Transgender and gender-diverse people are victims of horrifying hate violence, including extortion, physical and sexual assaults, and murder. In most countries, data on murdered trans and gender-diverse people are not systematically produced and it is impossible to estimate the actual number of cases.</a:t>
            </a:r>
          </a:p>
          <a:p>
            <a:endParaRPr lang="en-US" dirty="0"/>
          </a:p>
        </p:txBody>
      </p:sp>
    </p:spTree>
    <p:extLst>
      <p:ext uri="{BB962C8B-B14F-4D97-AF65-F5344CB8AC3E}">
        <p14:creationId xmlns:p14="http://schemas.microsoft.com/office/powerpoint/2010/main" val="1283591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CCF93-9F33-4BEF-B24E-C40020282287}"/>
              </a:ext>
            </a:extLst>
          </p:cNvPr>
          <p:cNvSpPr>
            <a:spLocks noGrp="1"/>
          </p:cNvSpPr>
          <p:nvPr>
            <p:ph type="title"/>
          </p:nvPr>
        </p:nvSpPr>
        <p:spPr>
          <a:xfrm>
            <a:off x="1141413" y="1895912"/>
            <a:ext cx="9905998" cy="3970050"/>
          </a:xfrm>
        </p:spPr>
        <p:txBody>
          <a:bodyPr>
            <a:normAutofit/>
          </a:bodyPr>
          <a:lstStyle/>
          <a:p>
            <a:pPr algn="ctr"/>
            <a:r>
              <a:rPr lang="en-US" dirty="0">
                <a:solidFill>
                  <a:schemeClr val="bg1"/>
                </a:solidFill>
              </a:rPr>
              <a:t>Diamond Stephens</a:t>
            </a:r>
            <a:br>
              <a:rPr lang="en-US" dirty="0">
                <a:solidFill>
                  <a:schemeClr val="bg1"/>
                </a:solidFill>
              </a:rPr>
            </a:br>
            <a:r>
              <a:rPr lang="en-US" dirty="0">
                <a:solidFill>
                  <a:schemeClr val="bg1"/>
                </a:solidFill>
              </a:rPr>
              <a:t>6/18/2018</a:t>
            </a:r>
            <a:br>
              <a:rPr lang="en-US" dirty="0">
                <a:solidFill>
                  <a:schemeClr val="bg1"/>
                </a:solidFill>
              </a:rPr>
            </a:br>
            <a:r>
              <a:rPr lang="en-US" dirty="0">
                <a:solidFill>
                  <a:schemeClr val="bg1"/>
                </a:solidFill>
              </a:rPr>
              <a:t>meridian Mississippi</a:t>
            </a:r>
            <a:br>
              <a:rPr lang="en-US" dirty="0">
                <a:solidFill>
                  <a:schemeClr val="bg1"/>
                </a:solidFill>
              </a:rPr>
            </a:br>
            <a:r>
              <a:rPr lang="en-US" dirty="0">
                <a:solidFill>
                  <a:schemeClr val="bg1"/>
                </a:solidFill>
              </a:rPr>
              <a:t>shot</a:t>
            </a:r>
          </a:p>
        </p:txBody>
      </p:sp>
    </p:spTree>
    <p:extLst>
      <p:ext uri="{BB962C8B-B14F-4D97-AF65-F5344CB8AC3E}">
        <p14:creationId xmlns:p14="http://schemas.microsoft.com/office/powerpoint/2010/main" val="653888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F0541-1CC0-4EAC-A675-CD274F379B6F}"/>
              </a:ext>
            </a:extLst>
          </p:cNvPr>
          <p:cNvSpPr>
            <a:spLocks noGrp="1"/>
          </p:cNvSpPr>
          <p:nvPr>
            <p:ph type="title"/>
          </p:nvPr>
        </p:nvSpPr>
        <p:spPr>
          <a:xfrm>
            <a:off x="1141413" y="1803633"/>
            <a:ext cx="9905998" cy="3838041"/>
          </a:xfrm>
        </p:spPr>
        <p:txBody>
          <a:bodyPr>
            <a:normAutofit/>
          </a:bodyPr>
          <a:lstStyle/>
          <a:p>
            <a:pPr algn="ctr"/>
            <a:r>
              <a:rPr lang="en-US" dirty="0">
                <a:solidFill>
                  <a:schemeClr val="bg1"/>
                </a:solidFill>
              </a:rPr>
              <a:t>Catalina Christina James</a:t>
            </a:r>
            <a:br>
              <a:rPr lang="en-US" dirty="0">
                <a:solidFill>
                  <a:schemeClr val="bg1"/>
                </a:solidFill>
              </a:rPr>
            </a:br>
            <a:r>
              <a:rPr lang="en-US" dirty="0">
                <a:solidFill>
                  <a:schemeClr val="bg1"/>
                </a:solidFill>
              </a:rPr>
              <a:t>6/24/2018</a:t>
            </a:r>
            <a:br>
              <a:rPr lang="en-US" dirty="0">
                <a:solidFill>
                  <a:schemeClr val="bg1"/>
                </a:solidFill>
              </a:rPr>
            </a:br>
            <a:r>
              <a:rPr lang="en-US" dirty="0">
                <a:solidFill>
                  <a:schemeClr val="bg1"/>
                </a:solidFill>
              </a:rPr>
              <a:t>Jacksonville</a:t>
            </a:r>
            <a:br>
              <a:rPr lang="en-US" dirty="0">
                <a:solidFill>
                  <a:schemeClr val="bg1"/>
                </a:solidFill>
              </a:rPr>
            </a:br>
            <a:r>
              <a:rPr lang="en-US" dirty="0">
                <a:solidFill>
                  <a:schemeClr val="bg1"/>
                </a:solidFill>
              </a:rPr>
              <a:t>shot</a:t>
            </a:r>
          </a:p>
        </p:txBody>
      </p:sp>
    </p:spTree>
    <p:extLst>
      <p:ext uri="{BB962C8B-B14F-4D97-AF65-F5344CB8AC3E}">
        <p14:creationId xmlns:p14="http://schemas.microsoft.com/office/powerpoint/2010/main" val="1850941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F0541-1CC0-4EAC-A675-CD274F379B6F}"/>
              </a:ext>
            </a:extLst>
          </p:cNvPr>
          <p:cNvSpPr>
            <a:spLocks noGrp="1"/>
          </p:cNvSpPr>
          <p:nvPr>
            <p:ph type="title"/>
          </p:nvPr>
        </p:nvSpPr>
        <p:spPr>
          <a:xfrm>
            <a:off x="1141413" y="1870745"/>
            <a:ext cx="9905998" cy="3770929"/>
          </a:xfrm>
        </p:spPr>
        <p:txBody>
          <a:bodyPr>
            <a:normAutofit/>
          </a:bodyPr>
          <a:lstStyle/>
          <a:p>
            <a:pPr algn="ctr"/>
            <a:r>
              <a:rPr lang="en-US" dirty="0">
                <a:solidFill>
                  <a:schemeClr val="bg1"/>
                </a:solidFill>
              </a:rPr>
              <a:t>Keisha “pokey” Wells</a:t>
            </a:r>
            <a:br>
              <a:rPr lang="en-US" dirty="0">
                <a:solidFill>
                  <a:schemeClr val="bg1"/>
                </a:solidFill>
              </a:rPr>
            </a:br>
            <a:r>
              <a:rPr lang="en-US" dirty="0">
                <a:solidFill>
                  <a:schemeClr val="bg1"/>
                </a:solidFill>
              </a:rPr>
              <a:t>6/24/2018</a:t>
            </a:r>
            <a:br>
              <a:rPr lang="en-US" dirty="0">
                <a:solidFill>
                  <a:schemeClr val="bg1"/>
                </a:solidFill>
              </a:rPr>
            </a:br>
            <a:r>
              <a:rPr lang="en-US" dirty="0">
                <a:solidFill>
                  <a:schemeClr val="bg1"/>
                </a:solidFill>
              </a:rPr>
              <a:t>Cleveland, </a:t>
            </a:r>
            <a:r>
              <a:rPr lang="en-US" dirty="0" err="1">
                <a:solidFill>
                  <a:schemeClr val="bg1"/>
                </a:solidFill>
              </a:rPr>
              <a:t>ohio</a:t>
            </a:r>
            <a:br>
              <a:rPr lang="en-US" dirty="0">
                <a:solidFill>
                  <a:schemeClr val="bg1"/>
                </a:solidFill>
              </a:rPr>
            </a:br>
            <a:r>
              <a:rPr lang="en-US" dirty="0">
                <a:solidFill>
                  <a:schemeClr val="bg1"/>
                </a:solidFill>
              </a:rPr>
              <a:t>shot</a:t>
            </a:r>
          </a:p>
        </p:txBody>
      </p:sp>
    </p:spTree>
    <p:extLst>
      <p:ext uri="{BB962C8B-B14F-4D97-AF65-F5344CB8AC3E}">
        <p14:creationId xmlns:p14="http://schemas.microsoft.com/office/powerpoint/2010/main" val="36637040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F0541-1CC0-4EAC-A675-CD274F379B6F}"/>
              </a:ext>
            </a:extLst>
          </p:cNvPr>
          <p:cNvSpPr>
            <a:spLocks noGrp="1"/>
          </p:cNvSpPr>
          <p:nvPr>
            <p:ph type="title"/>
          </p:nvPr>
        </p:nvSpPr>
        <p:spPr>
          <a:xfrm>
            <a:off x="1141413" y="1526796"/>
            <a:ext cx="9905998" cy="4114878"/>
          </a:xfrm>
        </p:spPr>
        <p:txBody>
          <a:bodyPr>
            <a:normAutofit/>
          </a:bodyPr>
          <a:lstStyle/>
          <a:p>
            <a:pPr algn="ctr"/>
            <a:r>
              <a:rPr lang="en-US" dirty="0">
                <a:solidFill>
                  <a:schemeClr val="bg1"/>
                </a:solidFill>
              </a:rPr>
              <a:t>Sasha Garden</a:t>
            </a:r>
            <a:br>
              <a:rPr lang="en-US" dirty="0">
                <a:solidFill>
                  <a:schemeClr val="bg1"/>
                </a:solidFill>
              </a:rPr>
            </a:br>
            <a:r>
              <a:rPr lang="en-US" dirty="0">
                <a:solidFill>
                  <a:schemeClr val="bg1"/>
                </a:solidFill>
              </a:rPr>
              <a:t>7/19/2018</a:t>
            </a:r>
            <a:br>
              <a:rPr lang="en-US" dirty="0">
                <a:solidFill>
                  <a:schemeClr val="bg1"/>
                </a:solidFill>
              </a:rPr>
            </a:br>
            <a:r>
              <a:rPr lang="en-US" dirty="0">
                <a:solidFill>
                  <a:schemeClr val="bg1"/>
                </a:solidFill>
              </a:rPr>
              <a:t>Orlando, </a:t>
            </a:r>
            <a:r>
              <a:rPr lang="en-US" dirty="0" err="1">
                <a:solidFill>
                  <a:schemeClr val="bg1"/>
                </a:solidFill>
              </a:rPr>
              <a:t>florida</a:t>
            </a:r>
            <a:br>
              <a:rPr lang="en-US" dirty="0">
                <a:solidFill>
                  <a:schemeClr val="bg1"/>
                </a:solidFill>
              </a:rPr>
            </a:br>
            <a:r>
              <a:rPr lang="en-US" dirty="0" err="1">
                <a:solidFill>
                  <a:schemeClr val="bg1"/>
                </a:solidFill>
              </a:rPr>
              <a:t>undertermined</a:t>
            </a:r>
            <a:endParaRPr lang="en-US" dirty="0">
              <a:solidFill>
                <a:schemeClr val="bg1"/>
              </a:solidFill>
            </a:endParaRPr>
          </a:p>
        </p:txBody>
      </p:sp>
    </p:spTree>
    <p:extLst>
      <p:ext uri="{BB962C8B-B14F-4D97-AF65-F5344CB8AC3E}">
        <p14:creationId xmlns:p14="http://schemas.microsoft.com/office/powerpoint/2010/main" val="3675003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F0541-1CC0-4EAC-A675-CD274F379B6F}"/>
              </a:ext>
            </a:extLst>
          </p:cNvPr>
          <p:cNvSpPr>
            <a:spLocks noGrp="1"/>
          </p:cNvSpPr>
          <p:nvPr>
            <p:ph type="title"/>
          </p:nvPr>
        </p:nvSpPr>
        <p:spPr>
          <a:xfrm>
            <a:off x="1141413" y="1199626"/>
            <a:ext cx="9905998" cy="4442048"/>
          </a:xfrm>
        </p:spPr>
        <p:txBody>
          <a:bodyPr>
            <a:normAutofit/>
          </a:bodyPr>
          <a:lstStyle/>
          <a:p>
            <a:pPr algn="ctr"/>
            <a:r>
              <a:rPr lang="en-US" dirty="0" err="1">
                <a:solidFill>
                  <a:schemeClr val="bg1"/>
                </a:solidFill>
              </a:rPr>
              <a:t>Dejanay</a:t>
            </a:r>
            <a:r>
              <a:rPr lang="en-US" dirty="0">
                <a:solidFill>
                  <a:schemeClr val="bg1"/>
                </a:solidFill>
              </a:rPr>
              <a:t> Stanton</a:t>
            </a:r>
            <a:br>
              <a:rPr lang="en-US" dirty="0">
                <a:solidFill>
                  <a:schemeClr val="bg1"/>
                </a:solidFill>
              </a:rPr>
            </a:br>
            <a:r>
              <a:rPr lang="en-US" dirty="0">
                <a:solidFill>
                  <a:schemeClr val="bg1"/>
                </a:solidFill>
              </a:rPr>
              <a:t>8/30/2018</a:t>
            </a:r>
            <a:br>
              <a:rPr lang="en-US" dirty="0">
                <a:solidFill>
                  <a:schemeClr val="bg1"/>
                </a:solidFill>
              </a:rPr>
            </a:br>
            <a:r>
              <a:rPr lang="en-US" dirty="0">
                <a:solidFill>
                  <a:schemeClr val="bg1"/>
                </a:solidFill>
              </a:rPr>
              <a:t>Chicago </a:t>
            </a:r>
            <a:r>
              <a:rPr lang="en-US" dirty="0" err="1">
                <a:solidFill>
                  <a:schemeClr val="bg1"/>
                </a:solidFill>
              </a:rPr>
              <a:t>illinois</a:t>
            </a:r>
            <a:br>
              <a:rPr lang="en-US" dirty="0">
                <a:solidFill>
                  <a:schemeClr val="bg1"/>
                </a:solidFill>
              </a:rPr>
            </a:br>
            <a:r>
              <a:rPr lang="en-US" dirty="0">
                <a:solidFill>
                  <a:schemeClr val="bg1"/>
                </a:solidFill>
              </a:rPr>
              <a:t>shot</a:t>
            </a:r>
          </a:p>
        </p:txBody>
      </p:sp>
    </p:spTree>
    <p:extLst>
      <p:ext uri="{BB962C8B-B14F-4D97-AF65-F5344CB8AC3E}">
        <p14:creationId xmlns:p14="http://schemas.microsoft.com/office/powerpoint/2010/main" val="17223710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F0541-1CC0-4EAC-A675-CD274F379B6F}"/>
              </a:ext>
            </a:extLst>
          </p:cNvPr>
          <p:cNvSpPr>
            <a:spLocks noGrp="1"/>
          </p:cNvSpPr>
          <p:nvPr>
            <p:ph type="title"/>
          </p:nvPr>
        </p:nvSpPr>
        <p:spPr>
          <a:xfrm>
            <a:off x="1141413" y="1820411"/>
            <a:ext cx="9905998" cy="3821263"/>
          </a:xfrm>
        </p:spPr>
        <p:txBody>
          <a:bodyPr>
            <a:normAutofit/>
          </a:bodyPr>
          <a:lstStyle/>
          <a:p>
            <a:pPr algn="ctr"/>
            <a:r>
              <a:rPr lang="en-US" dirty="0" err="1">
                <a:solidFill>
                  <a:schemeClr val="bg1"/>
                </a:solidFill>
              </a:rPr>
              <a:t>Vontashia</a:t>
            </a:r>
            <a:r>
              <a:rPr lang="en-US" dirty="0">
                <a:solidFill>
                  <a:schemeClr val="bg1"/>
                </a:solidFill>
              </a:rPr>
              <a:t> Bell</a:t>
            </a:r>
            <a:br>
              <a:rPr lang="en-US" dirty="0">
                <a:solidFill>
                  <a:schemeClr val="bg1"/>
                </a:solidFill>
              </a:rPr>
            </a:br>
            <a:r>
              <a:rPr lang="en-US" dirty="0">
                <a:solidFill>
                  <a:schemeClr val="bg1"/>
                </a:solidFill>
              </a:rPr>
              <a:t>8/30/2018</a:t>
            </a:r>
            <a:br>
              <a:rPr lang="en-US" dirty="0">
                <a:solidFill>
                  <a:schemeClr val="bg1"/>
                </a:solidFill>
              </a:rPr>
            </a:br>
            <a:r>
              <a:rPr lang="en-US" dirty="0">
                <a:solidFill>
                  <a:schemeClr val="bg1"/>
                </a:solidFill>
              </a:rPr>
              <a:t>Shreveport </a:t>
            </a:r>
            <a:r>
              <a:rPr lang="en-US" dirty="0" err="1">
                <a:solidFill>
                  <a:schemeClr val="bg1"/>
                </a:solidFill>
              </a:rPr>
              <a:t>louisiana</a:t>
            </a:r>
            <a:br>
              <a:rPr lang="en-US" dirty="0">
                <a:solidFill>
                  <a:schemeClr val="bg1"/>
                </a:solidFill>
              </a:rPr>
            </a:br>
            <a:r>
              <a:rPr lang="en-US" dirty="0">
                <a:solidFill>
                  <a:schemeClr val="bg1"/>
                </a:solidFill>
              </a:rPr>
              <a:t>shot</a:t>
            </a:r>
          </a:p>
        </p:txBody>
      </p:sp>
    </p:spTree>
    <p:extLst>
      <p:ext uri="{BB962C8B-B14F-4D97-AF65-F5344CB8AC3E}">
        <p14:creationId xmlns:p14="http://schemas.microsoft.com/office/powerpoint/2010/main" val="4109400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F0541-1CC0-4EAC-A675-CD274F379B6F}"/>
              </a:ext>
            </a:extLst>
          </p:cNvPr>
          <p:cNvSpPr>
            <a:spLocks noGrp="1"/>
          </p:cNvSpPr>
          <p:nvPr>
            <p:ph type="title"/>
          </p:nvPr>
        </p:nvSpPr>
        <p:spPr>
          <a:xfrm>
            <a:off x="1141413" y="1619075"/>
            <a:ext cx="9905998" cy="4022599"/>
          </a:xfrm>
        </p:spPr>
        <p:txBody>
          <a:bodyPr>
            <a:normAutofit/>
          </a:bodyPr>
          <a:lstStyle/>
          <a:p>
            <a:pPr algn="ctr"/>
            <a:r>
              <a:rPr lang="en-US" dirty="0" err="1">
                <a:solidFill>
                  <a:schemeClr val="bg1"/>
                </a:solidFill>
              </a:rPr>
              <a:t>Shantee</a:t>
            </a:r>
            <a:r>
              <a:rPr lang="en-US" dirty="0">
                <a:solidFill>
                  <a:schemeClr val="bg1"/>
                </a:solidFill>
              </a:rPr>
              <a:t> Tucker</a:t>
            </a:r>
            <a:br>
              <a:rPr lang="en-US" dirty="0">
                <a:solidFill>
                  <a:schemeClr val="bg1"/>
                </a:solidFill>
              </a:rPr>
            </a:br>
            <a:r>
              <a:rPr lang="en-US" dirty="0">
                <a:solidFill>
                  <a:schemeClr val="bg1"/>
                </a:solidFill>
              </a:rPr>
              <a:t>9/5/2018</a:t>
            </a:r>
            <a:br>
              <a:rPr lang="en-US" dirty="0">
                <a:solidFill>
                  <a:schemeClr val="bg1"/>
                </a:solidFill>
              </a:rPr>
            </a:br>
            <a:r>
              <a:rPr lang="en-US" dirty="0">
                <a:solidFill>
                  <a:schemeClr val="bg1"/>
                </a:solidFill>
              </a:rPr>
              <a:t>Philadelphia </a:t>
            </a:r>
            <a:r>
              <a:rPr lang="en-US" dirty="0" err="1">
                <a:solidFill>
                  <a:schemeClr val="bg1"/>
                </a:solidFill>
              </a:rPr>
              <a:t>pennsylvania</a:t>
            </a:r>
            <a:br>
              <a:rPr lang="en-US" dirty="0">
                <a:solidFill>
                  <a:schemeClr val="bg1"/>
                </a:solidFill>
              </a:rPr>
            </a:br>
            <a:r>
              <a:rPr lang="en-US" dirty="0">
                <a:solidFill>
                  <a:schemeClr val="bg1"/>
                </a:solidFill>
              </a:rPr>
              <a:t>shot</a:t>
            </a:r>
          </a:p>
        </p:txBody>
      </p:sp>
    </p:spTree>
    <p:extLst>
      <p:ext uri="{BB962C8B-B14F-4D97-AF65-F5344CB8AC3E}">
        <p14:creationId xmlns:p14="http://schemas.microsoft.com/office/powerpoint/2010/main" val="2060368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D9F12-BB8D-4215-B8B7-B6EAF23CE063}"/>
              </a:ext>
            </a:extLst>
          </p:cNvPr>
          <p:cNvSpPr>
            <a:spLocks noGrp="1"/>
          </p:cNvSpPr>
          <p:nvPr>
            <p:ph type="title"/>
          </p:nvPr>
        </p:nvSpPr>
        <p:spPr>
          <a:xfrm>
            <a:off x="1141413" y="1711354"/>
            <a:ext cx="9905998" cy="3938948"/>
          </a:xfrm>
        </p:spPr>
        <p:txBody>
          <a:bodyPr>
            <a:normAutofit/>
          </a:bodyPr>
          <a:lstStyle/>
          <a:p>
            <a:pPr algn="ctr"/>
            <a:r>
              <a:rPr lang="en-US" dirty="0" err="1">
                <a:solidFill>
                  <a:schemeClr val="bg1"/>
                </a:solidFill>
              </a:rPr>
              <a:t>Londonn</a:t>
            </a:r>
            <a:r>
              <a:rPr lang="en-US" dirty="0">
                <a:solidFill>
                  <a:schemeClr val="bg1"/>
                </a:solidFill>
              </a:rPr>
              <a:t> Moore</a:t>
            </a:r>
            <a:br>
              <a:rPr lang="en-US" dirty="0">
                <a:solidFill>
                  <a:schemeClr val="bg1"/>
                </a:solidFill>
              </a:rPr>
            </a:br>
            <a:r>
              <a:rPr lang="en-US" dirty="0">
                <a:solidFill>
                  <a:schemeClr val="bg1"/>
                </a:solidFill>
              </a:rPr>
              <a:t>9/8/2018</a:t>
            </a:r>
            <a:br>
              <a:rPr lang="en-US" dirty="0">
                <a:solidFill>
                  <a:schemeClr val="bg1"/>
                </a:solidFill>
              </a:rPr>
            </a:br>
            <a:r>
              <a:rPr lang="en-US" dirty="0">
                <a:solidFill>
                  <a:schemeClr val="bg1"/>
                </a:solidFill>
              </a:rPr>
              <a:t>port charlotte</a:t>
            </a:r>
            <a:br>
              <a:rPr lang="en-US" dirty="0">
                <a:solidFill>
                  <a:schemeClr val="bg1"/>
                </a:solidFill>
              </a:rPr>
            </a:br>
            <a:r>
              <a:rPr lang="en-US" dirty="0">
                <a:solidFill>
                  <a:schemeClr val="bg1"/>
                </a:solidFill>
              </a:rPr>
              <a:t>shot</a:t>
            </a:r>
          </a:p>
        </p:txBody>
      </p:sp>
    </p:spTree>
    <p:extLst>
      <p:ext uri="{BB962C8B-B14F-4D97-AF65-F5344CB8AC3E}">
        <p14:creationId xmlns:p14="http://schemas.microsoft.com/office/powerpoint/2010/main" val="7604040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79F6A-CEC0-4546-92DE-443F2A0FD4D9}"/>
              </a:ext>
            </a:extLst>
          </p:cNvPr>
          <p:cNvSpPr>
            <a:spLocks noGrp="1"/>
          </p:cNvSpPr>
          <p:nvPr>
            <p:ph type="title"/>
          </p:nvPr>
        </p:nvSpPr>
        <p:spPr>
          <a:xfrm>
            <a:off x="1141413" y="1778466"/>
            <a:ext cx="9905998" cy="3906342"/>
          </a:xfrm>
        </p:spPr>
        <p:txBody>
          <a:bodyPr>
            <a:normAutofit/>
          </a:bodyPr>
          <a:lstStyle/>
          <a:p>
            <a:pPr algn="ctr"/>
            <a:r>
              <a:rPr lang="en-US" dirty="0">
                <a:solidFill>
                  <a:schemeClr val="bg1"/>
                </a:solidFill>
              </a:rPr>
              <a:t>Nikki Enriquez</a:t>
            </a:r>
            <a:br>
              <a:rPr lang="en-US" dirty="0">
                <a:solidFill>
                  <a:schemeClr val="bg1"/>
                </a:solidFill>
              </a:rPr>
            </a:br>
            <a:r>
              <a:rPr lang="en-US" dirty="0">
                <a:solidFill>
                  <a:schemeClr val="bg1"/>
                </a:solidFill>
              </a:rPr>
              <a:t>9/15/2018</a:t>
            </a:r>
            <a:br>
              <a:rPr lang="en-US" dirty="0">
                <a:solidFill>
                  <a:schemeClr val="bg1"/>
                </a:solidFill>
              </a:rPr>
            </a:br>
            <a:r>
              <a:rPr lang="en-US" dirty="0">
                <a:solidFill>
                  <a:schemeClr val="bg1"/>
                </a:solidFill>
              </a:rPr>
              <a:t>Laredo </a:t>
            </a:r>
            <a:r>
              <a:rPr lang="en-US" dirty="0" err="1">
                <a:solidFill>
                  <a:schemeClr val="bg1"/>
                </a:solidFill>
              </a:rPr>
              <a:t>tx</a:t>
            </a:r>
            <a:br>
              <a:rPr lang="en-US" dirty="0"/>
            </a:br>
            <a:endParaRPr lang="en-US" dirty="0"/>
          </a:p>
        </p:txBody>
      </p:sp>
    </p:spTree>
    <p:extLst>
      <p:ext uri="{BB962C8B-B14F-4D97-AF65-F5344CB8AC3E}">
        <p14:creationId xmlns:p14="http://schemas.microsoft.com/office/powerpoint/2010/main" val="36136482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F393F-9E68-48E6-BCC7-B87609918E8C}"/>
              </a:ext>
            </a:extLst>
          </p:cNvPr>
          <p:cNvSpPr>
            <a:spLocks noGrp="1"/>
          </p:cNvSpPr>
          <p:nvPr>
            <p:ph type="title"/>
          </p:nvPr>
        </p:nvSpPr>
        <p:spPr>
          <a:xfrm>
            <a:off x="1141413" y="1493240"/>
            <a:ext cx="9905998" cy="3941402"/>
          </a:xfrm>
        </p:spPr>
        <p:txBody>
          <a:bodyPr>
            <a:normAutofit/>
          </a:bodyPr>
          <a:lstStyle/>
          <a:p>
            <a:pPr algn="ctr"/>
            <a:r>
              <a:rPr lang="en-US" dirty="0">
                <a:solidFill>
                  <a:schemeClr val="bg1"/>
                </a:solidFill>
              </a:rPr>
              <a:t>Ciara Minaj Carter Frazier</a:t>
            </a:r>
            <a:br>
              <a:rPr lang="en-US" dirty="0">
                <a:solidFill>
                  <a:schemeClr val="bg1"/>
                </a:solidFill>
              </a:rPr>
            </a:br>
            <a:r>
              <a:rPr lang="en-US" dirty="0">
                <a:solidFill>
                  <a:schemeClr val="bg1"/>
                </a:solidFill>
              </a:rPr>
              <a:t>10/18/2018</a:t>
            </a:r>
            <a:br>
              <a:rPr lang="en-US" dirty="0">
                <a:solidFill>
                  <a:schemeClr val="bg1"/>
                </a:solidFill>
              </a:rPr>
            </a:br>
            <a:r>
              <a:rPr lang="en-US" dirty="0">
                <a:solidFill>
                  <a:schemeClr val="bg1"/>
                </a:solidFill>
              </a:rPr>
              <a:t>Chicago, </a:t>
            </a:r>
            <a:r>
              <a:rPr lang="en-US" dirty="0" err="1">
                <a:solidFill>
                  <a:schemeClr val="bg1"/>
                </a:solidFill>
              </a:rPr>
              <a:t>illinois</a:t>
            </a:r>
            <a:br>
              <a:rPr lang="en-US" dirty="0">
                <a:solidFill>
                  <a:schemeClr val="bg1"/>
                </a:solidFill>
              </a:rPr>
            </a:br>
            <a:r>
              <a:rPr lang="en-US" dirty="0">
                <a:solidFill>
                  <a:schemeClr val="bg1"/>
                </a:solidFill>
              </a:rPr>
              <a:t>shot</a:t>
            </a:r>
          </a:p>
        </p:txBody>
      </p:sp>
    </p:spTree>
    <p:extLst>
      <p:ext uri="{BB962C8B-B14F-4D97-AF65-F5344CB8AC3E}">
        <p14:creationId xmlns:p14="http://schemas.microsoft.com/office/powerpoint/2010/main" val="3415257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67BCCB-BDF6-4491-8B51-540403DF1B3B}"/>
              </a:ext>
            </a:extLst>
          </p:cNvPr>
          <p:cNvSpPr>
            <a:spLocks noGrp="1"/>
          </p:cNvSpPr>
          <p:nvPr>
            <p:ph idx="1"/>
          </p:nvPr>
        </p:nvSpPr>
        <p:spPr/>
        <p:txBody>
          <a:bodyPr>
            <a:normAutofit/>
          </a:bodyPr>
          <a:lstStyle/>
          <a:p>
            <a:pPr marL="0" indent="0">
              <a:buNone/>
            </a:pPr>
            <a:r>
              <a:rPr lang="en-US" sz="2800" dirty="0">
                <a:solidFill>
                  <a:schemeClr val="bg1"/>
                </a:solidFill>
              </a:rPr>
              <a:t>TDOR is observed in late November in recognition of the 1998 murder of Rita Hester. Rita was a highly visible member of the transgender community in her native Boston, MA where she worked locally on education around trans issues. On Saturday, Nov. 28 Rita was stabbed 20 times in her apartment. Neighbors called the 911 and Rita was rushed to the hospital where she died. The murder has never been found</a:t>
            </a:r>
            <a:r>
              <a:rPr lang="en-US" dirty="0">
                <a:solidFill>
                  <a:schemeClr val="bg1"/>
                </a:solidFill>
              </a:rPr>
              <a:t>. </a:t>
            </a:r>
          </a:p>
        </p:txBody>
      </p:sp>
    </p:spTree>
    <p:extLst>
      <p:ext uri="{BB962C8B-B14F-4D97-AF65-F5344CB8AC3E}">
        <p14:creationId xmlns:p14="http://schemas.microsoft.com/office/powerpoint/2010/main" val="37943885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E6A1D1-688D-4FCA-AFF2-C74F13788347}"/>
              </a:ext>
            </a:extLst>
          </p:cNvPr>
          <p:cNvSpPr>
            <a:spLocks noGrp="1"/>
          </p:cNvSpPr>
          <p:nvPr>
            <p:ph idx="1"/>
          </p:nvPr>
        </p:nvSpPr>
        <p:spPr>
          <a:xfrm>
            <a:off x="1296687" y="2053087"/>
            <a:ext cx="9905999" cy="3916393"/>
          </a:xfrm>
        </p:spPr>
        <p:txBody>
          <a:bodyPr>
            <a:normAutofit/>
          </a:bodyPr>
          <a:lstStyle/>
          <a:p>
            <a:pPr marL="0" indent="0">
              <a:buNone/>
            </a:pPr>
            <a:r>
              <a:rPr lang="en-US" sz="3600" dirty="0">
                <a:solidFill>
                  <a:schemeClr val="bg1"/>
                </a:solidFill>
              </a:rPr>
              <a:t>As we remember them, we remember with them the thousands more who have taken their own lives. </a:t>
            </a:r>
            <a:endParaRPr lang="en-US" dirty="0">
              <a:solidFill>
                <a:schemeClr val="bg1"/>
              </a:solidFill>
            </a:endParaRPr>
          </a:p>
          <a:p>
            <a:pPr marL="0" indent="0">
              <a:buNone/>
            </a:pPr>
            <a:endParaRPr lang="en-US" dirty="0"/>
          </a:p>
        </p:txBody>
      </p:sp>
    </p:spTree>
    <p:extLst>
      <p:ext uri="{BB962C8B-B14F-4D97-AF65-F5344CB8AC3E}">
        <p14:creationId xmlns:p14="http://schemas.microsoft.com/office/powerpoint/2010/main" val="16973291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2C2B0E-418A-4F95-B974-809CDA78896E}"/>
              </a:ext>
            </a:extLst>
          </p:cNvPr>
          <p:cNvSpPr>
            <a:spLocks noGrp="1"/>
          </p:cNvSpPr>
          <p:nvPr>
            <p:ph idx="1"/>
          </p:nvPr>
        </p:nvSpPr>
        <p:spPr>
          <a:xfrm>
            <a:off x="1141412" y="733245"/>
            <a:ext cx="9905999" cy="5057957"/>
          </a:xfrm>
        </p:spPr>
        <p:txBody>
          <a:bodyPr>
            <a:noAutofit/>
          </a:bodyPr>
          <a:lstStyle/>
          <a:p>
            <a:pPr marL="0" indent="0">
              <a:buNone/>
            </a:pPr>
            <a:r>
              <a:rPr lang="en-US" sz="4400" dirty="0"/>
              <a:t> </a:t>
            </a:r>
            <a:r>
              <a:rPr lang="en-US" sz="4000" dirty="0">
                <a:solidFill>
                  <a:schemeClr val="bg1"/>
                </a:solidFill>
              </a:rPr>
              <a:t>We must continue to fight to make sure all are treated equally, all have the right to live a safe life, and every person is counted as a whole and complete person. Everyone matters or No one matters. 	We can make a difference by being visible, speaking out, educating and organizing around anti-transgender violence</a:t>
            </a:r>
            <a:r>
              <a:rPr lang="en-US" sz="4000" dirty="0"/>
              <a:t>.</a:t>
            </a:r>
          </a:p>
        </p:txBody>
      </p:sp>
    </p:spTree>
    <p:extLst>
      <p:ext uri="{BB962C8B-B14F-4D97-AF65-F5344CB8AC3E}">
        <p14:creationId xmlns:p14="http://schemas.microsoft.com/office/powerpoint/2010/main" val="591765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37D39-D3B4-416A-A81A-C457604190C5}"/>
              </a:ext>
            </a:extLst>
          </p:cNvPr>
          <p:cNvSpPr>
            <a:spLocks noGrp="1"/>
          </p:cNvSpPr>
          <p:nvPr>
            <p:ph type="title"/>
          </p:nvPr>
        </p:nvSpPr>
        <p:spPr/>
        <p:txBody>
          <a:bodyPr/>
          <a:lstStyle/>
          <a:p>
            <a:r>
              <a:rPr lang="en-US" dirty="0">
                <a:solidFill>
                  <a:schemeClr val="bg1"/>
                </a:solidFill>
              </a:rPr>
              <a:t>United States Murders</a:t>
            </a:r>
          </a:p>
        </p:txBody>
      </p:sp>
      <p:sp>
        <p:nvSpPr>
          <p:cNvPr id="3" name="Content Placeholder 2">
            <a:extLst>
              <a:ext uri="{FF2B5EF4-FFF2-40B4-BE49-F238E27FC236}">
                <a16:creationId xmlns:a16="http://schemas.microsoft.com/office/drawing/2014/main" id="{B4DB8DA5-E049-411A-90DE-789802AF4326}"/>
              </a:ext>
            </a:extLst>
          </p:cNvPr>
          <p:cNvSpPr>
            <a:spLocks noGrp="1"/>
          </p:cNvSpPr>
          <p:nvPr>
            <p:ph idx="1"/>
          </p:nvPr>
        </p:nvSpPr>
        <p:spPr>
          <a:xfrm>
            <a:off x="1141412" y="2249486"/>
            <a:ext cx="9905999" cy="3989995"/>
          </a:xfrm>
        </p:spPr>
        <p:txBody>
          <a:bodyPr>
            <a:normAutofit fontScale="92500" lnSpcReduction="10000"/>
          </a:bodyPr>
          <a:lstStyle/>
          <a:p>
            <a:pPr marL="0" indent="0">
              <a:buNone/>
            </a:pPr>
            <a:r>
              <a:rPr lang="en-US" sz="4400" dirty="0">
                <a:solidFill>
                  <a:schemeClr val="bg1"/>
                </a:solidFill>
              </a:rPr>
              <a:t>We now honor, by holding in our hearts and uplifting in prayer, each victim of transphobic killings over the past year in the United states</a:t>
            </a:r>
            <a:r>
              <a:rPr lang="en-US" dirty="0">
                <a:solidFill>
                  <a:schemeClr val="bg1"/>
                </a:solidFill>
              </a:rPr>
              <a:t>. </a:t>
            </a:r>
          </a:p>
          <a:p>
            <a:pPr marL="0" indent="0">
              <a:buNone/>
            </a:pPr>
            <a:r>
              <a:rPr lang="en-US" sz="4800" dirty="0">
                <a:solidFill>
                  <a:schemeClr val="bg1"/>
                </a:solidFill>
              </a:rPr>
              <a:t>Please light your candles in memory of those who have died. </a:t>
            </a:r>
          </a:p>
          <a:p>
            <a:endParaRPr lang="en-US" dirty="0"/>
          </a:p>
        </p:txBody>
      </p:sp>
    </p:spTree>
    <p:extLst>
      <p:ext uri="{BB962C8B-B14F-4D97-AF65-F5344CB8AC3E}">
        <p14:creationId xmlns:p14="http://schemas.microsoft.com/office/powerpoint/2010/main" val="1582393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65533-9A6D-40EF-A923-FD5CB6192A06}"/>
              </a:ext>
            </a:extLst>
          </p:cNvPr>
          <p:cNvSpPr>
            <a:spLocks noGrp="1"/>
          </p:cNvSpPr>
          <p:nvPr>
            <p:ph type="title"/>
          </p:nvPr>
        </p:nvSpPr>
        <p:spPr>
          <a:xfrm>
            <a:off x="1141413" y="618517"/>
            <a:ext cx="9905998" cy="4928267"/>
          </a:xfrm>
        </p:spPr>
        <p:txBody>
          <a:bodyPr>
            <a:normAutofit/>
          </a:bodyPr>
          <a:lstStyle/>
          <a:p>
            <a:pPr algn="ctr"/>
            <a:r>
              <a:rPr lang="en-US" dirty="0">
                <a:solidFill>
                  <a:schemeClr val="bg1"/>
                </a:solidFill>
              </a:rPr>
              <a:t>Brooklyn </a:t>
            </a:r>
            <a:r>
              <a:rPr lang="en-US" dirty="0" err="1">
                <a:solidFill>
                  <a:schemeClr val="bg1"/>
                </a:solidFill>
              </a:rPr>
              <a:t>Breyanna</a:t>
            </a:r>
            <a:r>
              <a:rPr lang="en-US" dirty="0">
                <a:solidFill>
                  <a:schemeClr val="bg1"/>
                </a:solidFill>
              </a:rPr>
              <a:t> Stevenson</a:t>
            </a:r>
            <a:br>
              <a:rPr lang="en-US" dirty="0">
                <a:solidFill>
                  <a:schemeClr val="bg1"/>
                </a:solidFill>
              </a:rPr>
            </a:br>
            <a:r>
              <a:rPr lang="en-US" dirty="0">
                <a:solidFill>
                  <a:schemeClr val="bg1"/>
                </a:solidFill>
              </a:rPr>
              <a:t>11/27/2017</a:t>
            </a:r>
            <a:br>
              <a:rPr lang="en-US" dirty="0">
                <a:solidFill>
                  <a:schemeClr val="bg1"/>
                </a:solidFill>
              </a:rPr>
            </a:br>
            <a:r>
              <a:rPr lang="en-US" dirty="0">
                <a:solidFill>
                  <a:schemeClr val="bg1"/>
                </a:solidFill>
              </a:rPr>
              <a:t>Oklahoma city</a:t>
            </a:r>
            <a:br>
              <a:rPr lang="en-US" dirty="0">
                <a:solidFill>
                  <a:schemeClr val="bg1"/>
                </a:solidFill>
              </a:rPr>
            </a:br>
            <a:r>
              <a:rPr lang="en-US" dirty="0">
                <a:solidFill>
                  <a:schemeClr val="bg1"/>
                </a:solidFill>
              </a:rPr>
              <a:t>Beaten</a:t>
            </a:r>
          </a:p>
        </p:txBody>
      </p:sp>
    </p:spTree>
    <p:extLst>
      <p:ext uri="{BB962C8B-B14F-4D97-AF65-F5344CB8AC3E}">
        <p14:creationId xmlns:p14="http://schemas.microsoft.com/office/powerpoint/2010/main" val="1560902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D6E412-2DB7-45B5-850C-C50EC1D092A7}"/>
              </a:ext>
            </a:extLst>
          </p:cNvPr>
          <p:cNvSpPr>
            <a:spLocks noGrp="1"/>
          </p:cNvSpPr>
          <p:nvPr>
            <p:ph idx="1"/>
          </p:nvPr>
        </p:nvSpPr>
        <p:spPr/>
        <p:txBody>
          <a:bodyPr>
            <a:normAutofit/>
          </a:bodyPr>
          <a:lstStyle/>
          <a:p>
            <a:pPr marL="0" indent="0" algn="ctr">
              <a:buNone/>
            </a:pPr>
            <a:r>
              <a:rPr lang="en-US" sz="3600" dirty="0">
                <a:solidFill>
                  <a:schemeClr val="bg1"/>
                </a:solidFill>
              </a:rPr>
              <a:t>BRANDI SEALS</a:t>
            </a:r>
          </a:p>
          <a:p>
            <a:pPr marL="0" indent="0" algn="ctr">
              <a:buNone/>
            </a:pPr>
            <a:r>
              <a:rPr lang="en-US" sz="3600" dirty="0">
                <a:solidFill>
                  <a:schemeClr val="bg1"/>
                </a:solidFill>
              </a:rPr>
              <a:t>12/13/2017</a:t>
            </a:r>
          </a:p>
          <a:p>
            <a:pPr marL="0" indent="0" algn="ctr">
              <a:buNone/>
            </a:pPr>
            <a:r>
              <a:rPr lang="en-US" sz="3600" dirty="0">
                <a:solidFill>
                  <a:schemeClr val="bg1"/>
                </a:solidFill>
              </a:rPr>
              <a:t>Houston, Texas</a:t>
            </a:r>
          </a:p>
        </p:txBody>
      </p:sp>
    </p:spTree>
    <p:extLst>
      <p:ext uri="{BB962C8B-B14F-4D97-AF65-F5344CB8AC3E}">
        <p14:creationId xmlns:p14="http://schemas.microsoft.com/office/powerpoint/2010/main" val="1998734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D6E412-2DB7-45B5-850C-C50EC1D092A7}"/>
              </a:ext>
            </a:extLst>
          </p:cNvPr>
          <p:cNvSpPr>
            <a:spLocks noGrp="1"/>
          </p:cNvSpPr>
          <p:nvPr>
            <p:ph idx="1"/>
          </p:nvPr>
        </p:nvSpPr>
        <p:spPr/>
        <p:txBody>
          <a:bodyPr>
            <a:normAutofit/>
          </a:bodyPr>
          <a:lstStyle/>
          <a:p>
            <a:pPr marL="0" indent="0" algn="ctr">
              <a:buNone/>
            </a:pPr>
            <a:r>
              <a:rPr lang="en-US" sz="3600" dirty="0">
                <a:solidFill>
                  <a:schemeClr val="bg1"/>
                </a:solidFill>
              </a:rPr>
              <a:t>CHRISTA LEIGH STEELE-KNUDSLIEN</a:t>
            </a:r>
          </a:p>
          <a:p>
            <a:pPr marL="0" indent="0" algn="ctr">
              <a:buNone/>
            </a:pPr>
            <a:r>
              <a:rPr lang="en-US" sz="3600" dirty="0">
                <a:solidFill>
                  <a:schemeClr val="bg1"/>
                </a:solidFill>
              </a:rPr>
              <a:t>1/08/2018</a:t>
            </a:r>
          </a:p>
          <a:p>
            <a:pPr marL="0" indent="0" algn="ctr">
              <a:buNone/>
            </a:pPr>
            <a:r>
              <a:rPr lang="en-US" sz="3600" dirty="0">
                <a:solidFill>
                  <a:schemeClr val="bg1"/>
                </a:solidFill>
              </a:rPr>
              <a:t>NORTH ADAMS, MASSACHUSETTS</a:t>
            </a:r>
          </a:p>
          <a:p>
            <a:pPr marL="0" indent="0" algn="ctr">
              <a:buNone/>
            </a:pPr>
            <a:r>
              <a:rPr lang="en-US" sz="3600" dirty="0">
                <a:solidFill>
                  <a:schemeClr val="bg1"/>
                </a:solidFill>
              </a:rPr>
              <a:t>STABBED</a:t>
            </a:r>
          </a:p>
        </p:txBody>
      </p:sp>
    </p:spTree>
    <p:extLst>
      <p:ext uri="{BB962C8B-B14F-4D97-AF65-F5344CB8AC3E}">
        <p14:creationId xmlns:p14="http://schemas.microsoft.com/office/powerpoint/2010/main" val="1397924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D6E412-2DB7-45B5-850C-C50EC1D092A7}"/>
              </a:ext>
            </a:extLst>
          </p:cNvPr>
          <p:cNvSpPr>
            <a:spLocks noGrp="1"/>
          </p:cNvSpPr>
          <p:nvPr>
            <p:ph idx="1"/>
          </p:nvPr>
        </p:nvSpPr>
        <p:spPr/>
        <p:txBody>
          <a:bodyPr>
            <a:normAutofit/>
          </a:bodyPr>
          <a:lstStyle/>
          <a:p>
            <a:pPr marL="0" indent="0" algn="ctr">
              <a:buNone/>
            </a:pPr>
            <a:r>
              <a:rPr lang="en-US" sz="3600" dirty="0">
                <a:solidFill>
                  <a:schemeClr val="bg1"/>
                </a:solidFill>
              </a:rPr>
              <a:t>ZAKARIA “Z’ FRU</a:t>
            </a:r>
          </a:p>
          <a:p>
            <a:pPr marL="0" indent="0" algn="ctr">
              <a:buNone/>
            </a:pPr>
            <a:r>
              <a:rPr lang="en-US" sz="3600" dirty="0">
                <a:solidFill>
                  <a:schemeClr val="bg1"/>
                </a:solidFill>
              </a:rPr>
              <a:t>1/2018</a:t>
            </a:r>
          </a:p>
          <a:p>
            <a:pPr marL="0" indent="0" algn="ctr">
              <a:buNone/>
            </a:pPr>
            <a:r>
              <a:rPr lang="en-US" sz="3600" dirty="0">
                <a:solidFill>
                  <a:schemeClr val="bg1"/>
                </a:solidFill>
              </a:rPr>
              <a:t>ALBUQUERQUE, NEW MEXICO</a:t>
            </a:r>
          </a:p>
          <a:p>
            <a:pPr marL="0" indent="0" algn="ctr">
              <a:buNone/>
            </a:pPr>
            <a:r>
              <a:rPr lang="en-US" sz="3600" dirty="0">
                <a:solidFill>
                  <a:schemeClr val="bg1"/>
                </a:solidFill>
              </a:rPr>
              <a:t>BLUNT FORCE TRAUMA</a:t>
            </a:r>
          </a:p>
        </p:txBody>
      </p:sp>
    </p:spTree>
    <p:extLst>
      <p:ext uri="{BB962C8B-B14F-4D97-AF65-F5344CB8AC3E}">
        <p14:creationId xmlns:p14="http://schemas.microsoft.com/office/powerpoint/2010/main" val="858465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E47E3-4786-4AFF-A75D-BD172DC02238}"/>
              </a:ext>
            </a:extLst>
          </p:cNvPr>
          <p:cNvSpPr>
            <a:spLocks noGrp="1"/>
          </p:cNvSpPr>
          <p:nvPr>
            <p:ph type="title"/>
          </p:nvPr>
        </p:nvSpPr>
        <p:spPr>
          <a:xfrm>
            <a:off x="1141413" y="1577130"/>
            <a:ext cx="9905998" cy="4030040"/>
          </a:xfrm>
        </p:spPr>
        <p:txBody>
          <a:bodyPr>
            <a:normAutofit/>
          </a:bodyPr>
          <a:lstStyle/>
          <a:p>
            <a:pPr algn="ctr"/>
            <a:r>
              <a:rPr lang="en-US" dirty="0" err="1">
                <a:solidFill>
                  <a:schemeClr val="bg1"/>
                </a:solidFill>
              </a:rPr>
              <a:t>Viccky</a:t>
            </a:r>
            <a:r>
              <a:rPr lang="en-US" dirty="0">
                <a:solidFill>
                  <a:schemeClr val="bg1"/>
                </a:solidFill>
              </a:rPr>
              <a:t> Gutierrez</a:t>
            </a:r>
            <a:br>
              <a:rPr lang="en-US" dirty="0">
                <a:solidFill>
                  <a:schemeClr val="bg1"/>
                </a:solidFill>
              </a:rPr>
            </a:br>
            <a:r>
              <a:rPr lang="en-US" dirty="0">
                <a:solidFill>
                  <a:schemeClr val="bg1"/>
                </a:solidFill>
              </a:rPr>
              <a:t>activist</a:t>
            </a:r>
            <a:br>
              <a:rPr lang="en-US" dirty="0">
                <a:solidFill>
                  <a:schemeClr val="bg1"/>
                </a:solidFill>
              </a:rPr>
            </a:br>
            <a:r>
              <a:rPr lang="en-US" dirty="0">
                <a:solidFill>
                  <a:schemeClr val="bg1"/>
                </a:solidFill>
              </a:rPr>
              <a:t>10/1/2018</a:t>
            </a:r>
            <a:br>
              <a:rPr lang="en-US" dirty="0">
                <a:solidFill>
                  <a:schemeClr val="bg1"/>
                </a:solidFill>
              </a:rPr>
            </a:br>
            <a:r>
              <a:rPr lang="en-US" dirty="0">
                <a:solidFill>
                  <a:schemeClr val="bg1"/>
                </a:solidFill>
              </a:rPr>
              <a:t>Burned</a:t>
            </a:r>
            <a:br>
              <a:rPr lang="en-US"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7882367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549</TotalTime>
  <Words>547</Words>
  <Application>Microsoft Office PowerPoint</Application>
  <PresentationFormat>Widescreen</PresentationFormat>
  <Paragraphs>42</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Century Gothic</vt:lpstr>
      <vt:lpstr>Wingdings 3</vt:lpstr>
      <vt:lpstr>Ion</vt:lpstr>
      <vt:lpstr>Transgender Day of remembrance</vt:lpstr>
      <vt:lpstr>PowerPoint Presentation</vt:lpstr>
      <vt:lpstr>PowerPoint Presentation</vt:lpstr>
      <vt:lpstr>United States Murders</vt:lpstr>
      <vt:lpstr>Brooklyn Breyanna Stevenson 11/27/2017 Oklahoma city Beaten</vt:lpstr>
      <vt:lpstr>PowerPoint Presentation</vt:lpstr>
      <vt:lpstr>PowerPoint Presentation</vt:lpstr>
      <vt:lpstr>PowerPoint Presentation</vt:lpstr>
      <vt:lpstr>Viccky Gutierrez activist 10/1/2018 Burned </vt:lpstr>
      <vt:lpstr>Celine walker 2/4/2018 Jacksonville shot</vt:lpstr>
      <vt:lpstr>Tonya Harvey 6/2/2018 buffalo shot</vt:lpstr>
      <vt:lpstr>Phylicia Mitchell hair dresser Cleveland OHio Shot</vt:lpstr>
      <vt:lpstr>Amia Tryrae Berryman 3/26/18 baton rouge shot</vt:lpstr>
      <vt:lpstr>Sasha Wall 1/4/2018 chesterfield co. shot</vt:lpstr>
      <vt:lpstr>carla patricia flores pavon 9/5/2018 dallas tx hanged/strangled</vt:lpstr>
      <vt:lpstr>Nino Fortson 5/18/2018 atlanta, georgia shot</vt:lpstr>
      <vt:lpstr>Gigi Pierce 5/21/2018 Portland, oregon shot</vt:lpstr>
      <vt:lpstr>Nicole Hall 5/12/2018 dallas tx not reported cause of death </vt:lpstr>
      <vt:lpstr>Antash’s Devine Sherrington English 6/1/2018 Jacksonville, Florida shot </vt:lpstr>
      <vt:lpstr>Diamond Stephens 6/18/2018 meridian Mississippi shot</vt:lpstr>
      <vt:lpstr>Catalina Christina James 6/24/2018 Jacksonville shot</vt:lpstr>
      <vt:lpstr>Keisha “pokey” Wells 6/24/2018 Cleveland, ohio shot</vt:lpstr>
      <vt:lpstr>Sasha Garden 7/19/2018 Orlando, florida undertermined</vt:lpstr>
      <vt:lpstr>Dejanay Stanton 8/30/2018 Chicago illinois shot</vt:lpstr>
      <vt:lpstr>Vontashia Bell 8/30/2018 Shreveport louisiana shot</vt:lpstr>
      <vt:lpstr>Shantee Tucker 9/5/2018 Philadelphia pennsylvania shot</vt:lpstr>
      <vt:lpstr>Londonn Moore 9/8/2018 port charlotte shot</vt:lpstr>
      <vt:lpstr>Nikki Enriquez 9/15/2018 Laredo tx </vt:lpstr>
      <vt:lpstr>Ciara Minaj Carter Frazier 10/18/2018 Chicago, illinois shot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 Day of remembrance</dc:title>
  <dc:creator>Rhonda Stevison</dc:creator>
  <cp:lastModifiedBy>Rhonda Stevison</cp:lastModifiedBy>
  <cp:revision>13</cp:revision>
  <dcterms:created xsi:type="dcterms:W3CDTF">2018-11-19T16:26:02Z</dcterms:created>
  <dcterms:modified xsi:type="dcterms:W3CDTF">2019-11-11T21:06:27Z</dcterms:modified>
</cp:coreProperties>
</file>