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68" r:id="rId5"/>
  </p:sldMasterIdLst>
  <p:notesMasterIdLst>
    <p:notesMasterId r:id="rId32"/>
  </p:notesMasterIdLst>
  <p:handoutMasterIdLst>
    <p:handoutMasterId r:id="rId33"/>
  </p:handoutMasterIdLst>
  <p:sldIdLst>
    <p:sldId id="419" r:id="rId6"/>
    <p:sldId id="420" r:id="rId7"/>
    <p:sldId id="1173" r:id="rId8"/>
    <p:sldId id="489" r:id="rId9"/>
    <p:sldId id="525" r:id="rId10"/>
    <p:sldId id="520" r:id="rId11"/>
    <p:sldId id="515" r:id="rId12"/>
    <p:sldId id="493" r:id="rId13"/>
    <p:sldId id="576" r:id="rId14"/>
    <p:sldId id="550" r:id="rId15"/>
    <p:sldId id="552" r:id="rId16"/>
    <p:sldId id="1066" r:id="rId17"/>
    <p:sldId id="1071" r:id="rId18"/>
    <p:sldId id="1160" r:id="rId19"/>
    <p:sldId id="1165" r:id="rId20"/>
    <p:sldId id="1166" r:id="rId21"/>
    <p:sldId id="1167" r:id="rId22"/>
    <p:sldId id="1169" r:id="rId23"/>
    <p:sldId id="1170" r:id="rId24"/>
    <p:sldId id="1171" r:id="rId25"/>
    <p:sldId id="1172" r:id="rId26"/>
    <p:sldId id="513" r:id="rId27"/>
    <p:sldId id="1134" r:id="rId28"/>
    <p:sldId id="1142" r:id="rId29"/>
    <p:sldId id="1156" r:id="rId30"/>
    <p:sldId id="554" r:id="rId31"/>
  </p:sldIdLst>
  <p:sldSz cx="9144000" cy="6858000" type="letter"/>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rich, Candace (Consultant)" initials="GC(" lastIdx="1" clrIdx="0">
    <p:extLst>
      <p:ext uri="{19B8F6BF-5375-455C-9EA6-DF929625EA0E}">
        <p15:presenceInfo xmlns:p15="http://schemas.microsoft.com/office/powerpoint/2012/main" userId="S-1-5-21-34999301-517364082-273882866-211384" providerId="AD"/>
      </p:ext>
    </p:extLst>
  </p:cmAuthor>
  <p:cmAuthor id="2" name="Bancroft, Ethan (Consultant)" initials="BE(" lastIdx="1" clrIdx="1">
    <p:extLst>
      <p:ext uri="{19B8F6BF-5375-455C-9EA6-DF929625EA0E}">
        <p15:presenceInfo xmlns:p15="http://schemas.microsoft.com/office/powerpoint/2012/main" userId="S::bancroe@WSDOT.WA.GOV::c5c155f6-2277-41cd-8e7e-b3647e4a7e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7D5C"/>
    <a:srgbClr val="01B0F1"/>
    <a:srgbClr val="FCF600"/>
    <a:srgbClr val="EDE311"/>
    <a:srgbClr val="F2C400"/>
    <a:srgbClr val="FF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2" autoAdjust="0"/>
    <p:restoredTop sz="93792" autoAdjust="0"/>
  </p:normalViewPr>
  <p:slideViewPr>
    <p:cSldViewPr>
      <p:cViewPr varScale="1">
        <p:scale>
          <a:sx n="63" d="100"/>
          <a:sy n="63" d="100"/>
        </p:scale>
        <p:origin x="1212" y="64"/>
      </p:cViewPr>
      <p:guideLst>
        <p:guide orient="horz" pos="2880"/>
        <p:guide pos="2160"/>
      </p:guideLst>
    </p:cSldViewPr>
  </p:slideViewPr>
  <p:outlineViewPr>
    <p:cViewPr>
      <p:scale>
        <a:sx n="33" d="100"/>
        <a:sy n="33" d="100"/>
      </p:scale>
      <p:origin x="0" y="-3120"/>
    </p:cViewPr>
  </p:outlineViewPr>
  <p:notesTextViewPr>
    <p:cViewPr>
      <p:scale>
        <a:sx n="150" d="100"/>
        <a:sy n="150" d="100"/>
      </p:scale>
      <p:origin x="0" y="0"/>
    </p:cViewPr>
  </p:notesTextViewPr>
  <p:sorterViewPr>
    <p:cViewPr>
      <p:scale>
        <a:sx n="100" d="100"/>
        <a:sy n="100" d="100"/>
      </p:scale>
      <p:origin x="0" y="-5512"/>
    </p:cViewPr>
  </p:sorterViewPr>
  <p:notesViewPr>
    <p:cSldViewPr>
      <p:cViewPr>
        <p:scale>
          <a:sx n="125" d="100"/>
          <a:sy n="125" d="100"/>
        </p:scale>
        <p:origin x="840"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3" cy="480388"/>
          </a:xfrm>
          <a:prstGeom prst="rect">
            <a:avLst/>
          </a:prstGeom>
        </p:spPr>
        <p:txBody>
          <a:bodyPr vert="horz" lIns="94837" tIns="47418" rIns="94837" bIns="47418" rtlCol="0"/>
          <a:lstStyle>
            <a:lvl1pPr algn="l">
              <a:defRPr sz="1200"/>
            </a:lvl1pPr>
          </a:lstStyle>
          <a:p>
            <a:endParaRPr lang="en-US" dirty="0"/>
          </a:p>
        </p:txBody>
      </p:sp>
      <p:sp>
        <p:nvSpPr>
          <p:cNvPr id="3" name="Date Placeholder 2"/>
          <p:cNvSpPr>
            <a:spLocks noGrp="1"/>
          </p:cNvSpPr>
          <p:nvPr>
            <p:ph type="dt" sz="quarter" idx="1"/>
          </p:nvPr>
        </p:nvSpPr>
        <p:spPr>
          <a:xfrm>
            <a:off x="4142963" y="0"/>
            <a:ext cx="3170583" cy="480388"/>
          </a:xfrm>
          <a:prstGeom prst="rect">
            <a:avLst/>
          </a:prstGeom>
        </p:spPr>
        <p:txBody>
          <a:bodyPr vert="horz" lIns="94837" tIns="47418" rIns="94837" bIns="47418" rtlCol="0"/>
          <a:lstStyle>
            <a:lvl1pPr algn="r">
              <a:defRPr sz="1200"/>
            </a:lvl1pPr>
          </a:lstStyle>
          <a:p>
            <a:fld id="{78BEC870-9C63-4D17-9FB6-112B1CC7B79C}" type="datetimeFigureOut">
              <a:rPr lang="en-US" smtClean="0"/>
              <a:t>9/17/2021</a:t>
            </a:fld>
            <a:endParaRPr lang="en-US" dirty="0"/>
          </a:p>
        </p:txBody>
      </p:sp>
      <p:sp>
        <p:nvSpPr>
          <p:cNvPr id="4" name="Footer Placeholder 3"/>
          <p:cNvSpPr>
            <a:spLocks noGrp="1"/>
          </p:cNvSpPr>
          <p:nvPr>
            <p:ph type="ftr" sz="quarter" idx="2"/>
          </p:nvPr>
        </p:nvSpPr>
        <p:spPr>
          <a:xfrm>
            <a:off x="1" y="9119173"/>
            <a:ext cx="3170583" cy="480388"/>
          </a:xfrm>
          <a:prstGeom prst="rect">
            <a:avLst/>
          </a:prstGeom>
        </p:spPr>
        <p:txBody>
          <a:bodyPr vert="horz" lIns="94837" tIns="47418" rIns="94837" bIns="474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3" y="9119173"/>
            <a:ext cx="3170583" cy="480388"/>
          </a:xfrm>
          <a:prstGeom prst="rect">
            <a:avLst/>
          </a:prstGeom>
        </p:spPr>
        <p:txBody>
          <a:bodyPr vert="horz" lIns="94837" tIns="47418" rIns="94837" bIns="47418" rtlCol="0" anchor="b"/>
          <a:lstStyle>
            <a:lvl1pPr algn="r">
              <a:defRPr sz="1200"/>
            </a:lvl1pPr>
          </a:lstStyle>
          <a:p>
            <a:fld id="{0DC9EC21-1913-454F-B5F8-7478E1A88196}" type="slidenum">
              <a:rPr lang="en-US" smtClean="0"/>
              <a:t>‹#›</a:t>
            </a:fld>
            <a:endParaRPr lang="en-US" dirty="0"/>
          </a:p>
        </p:txBody>
      </p:sp>
    </p:spTree>
    <p:extLst>
      <p:ext uri="{BB962C8B-B14F-4D97-AF65-F5344CB8AC3E}">
        <p14:creationId xmlns:p14="http://schemas.microsoft.com/office/powerpoint/2010/main" val="69114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2283"/>
          </a:xfrm>
          <a:prstGeom prst="rect">
            <a:avLst/>
          </a:prstGeom>
        </p:spPr>
        <p:txBody>
          <a:bodyPr vert="horz" lIns="96639" tIns="48320" rIns="96639" bIns="48320" rtlCol="0"/>
          <a:lstStyle>
            <a:lvl1pPr algn="l">
              <a:defRPr sz="1200"/>
            </a:lvl1pPr>
          </a:lstStyle>
          <a:p>
            <a:endParaRPr lang="en-US" dirty="0"/>
          </a:p>
        </p:txBody>
      </p:sp>
      <p:sp>
        <p:nvSpPr>
          <p:cNvPr id="3" name="Date Placeholder 2"/>
          <p:cNvSpPr>
            <a:spLocks noGrp="1"/>
          </p:cNvSpPr>
          <p:nvPr>
            <p:ph type="dt" idx="1"/>
          </p:nvPr>
        </p:nvSpPr>
        <p:spPr>
          <a:xfrm>
            <a:off x="4144011" y="2"/>
            <a:ext cx="3169920" cy="482283"/>
          </a:xfrm>
          <a:prstGeom prst="rect">
            <a:avLst/>
          </a:prstGeom>
        </p:spPr>
        <p:txBody>
          <a:bodyPr vert="horz" lIns="96639" tIns="48320" rIns="96639" bIns="48320" rtlCol="0"/>
          <a:lstStyle>
            <a:lvl1pPr algn="r">
              <a:defRPr sz="1200"/>
            </a:lvl1pPr>
          </a:lstStyle>
          <a:p>
            <a:fld id="{D7A9254C-C8B2-42C7-A45B-9FEE4B0BCC0A}" type="datetimeFigureOut">
              <a:rPr lang="en-US" smtClean="0"/>
              <a:t>9/17/2021</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39" tIns="48320" rIns="96639" bIns="48320" rtlCol="0" anchor="ctr"/>
          <a:lstStyle/>
          <a:p>
            <a:endParaRPr lang="en-US" dirty="0"/>
          </a:p>
        </p:txBody>
      </p:sp>
      <p:sp>
        <p:nvSpPr>
          <p:cNvPr id="5" name="Notes Placeholder 4"/>
          <p:cNvSpPr>
            <a:spLocks noGrp="1"/>
          </p:cNvSpPr>
          <p:nvPr>
            <p:ph type="body" sz="quarter" idx="3"/>
          </p:nvPr>
        </p:nvSpPr>
        <p:spPr>
          <a:xfrm>
            <a:off x="731520" y="4620580"/>
            <a:ext cx="5852160" cy="3780471"/>
          </a:xfrm>
          <a:prstGeom prst="rect">
            <a:avLst/>
          </a:prstGeom>
        </p:spPr>
        <p:txBody>
          <a:bodyPr vert="horz" lIns="96639" tIns="48320" rIns="96639" bIns="48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8921"/>
            <a:ext cx="3169920" cy="482282"/>
          </a:xfrm>
          <a:prstGeom prst="rect">
            <a:avLst/>
          </a:prstGeom>
        </p:spPr>
        <p:txBody>
          <a:bodyPr vert="horz" lIns="96639" tIns="48320" rIns="96639" bIns="483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4011" y="9118921"/>
            <a:ext cx="3169920" cy="482282"/>
          </a:xfrm>
          <a:prstGeom prst="rect">
            <a:avLst/>
          </a:prstGeom>
        </p:spPr>
        <p:txBody>
          <a:bodyPr vert="horz" lIns="96639" tIns="48320" rIns="96639" bIns="48320" rtlCol="0" anchor="b"/>
          <a:lstStyle>
            <a:lvl1pPr algn="r">
              <a:defRPr sz="1200"/>
            </a:lvl1pPr>
          </a:lstStyle>
          <a:p>
            <a:fld id="{75D1B32C-85D3-44C2-AE75-EAE0776817DD}" type="slidenum">
              <a:rPr lang="en-US" smtClean="0"/>
              <a:t>‹#›</a:t>
            </a:fld>
            <a:endParaRPr lang="en-US" dirty="0"/>
          </a:p>
        </p:txBody>
      </p:sp>
    </p:spTree>
    <p:extLst>
      <p:ext uri="{BB962C8B-B14F-4D97-AF65-F5344CB8AC3E}">
        <p14:creationId xmlns:p14="http://schemas.microsoft.com/office/powerpoint/2010/main" val="3592073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Geoff.shook@atkn.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panose="020B0604020202020204" pitchFamily="34" charset="0"/>
                <a:cs typeface="Arial" panose="020B0604020202020204" pitchFamily="34" charset="0"/>
              </a:rPr>
              <a:t>Regina Glenn</a:t>
            </a:r>
            <a:endParaRPr lang="en-US" b="0" i="0" dirty="0">
              <a:latin typeface="Arial" panose="020B0604020202020204" pitchFamily="34" charset="0"/>
              <a:cs typeface="Arial" panose="020B0604020202020204" pitchFamily="34" charset="0"/>
            </a:endParaRPr>
          </a:p>
          <a:p>
            <a:endParaRPr lang="en-US" b="1"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latin typeface="Arial" panose="020B0604020202020204" pitchFamily="34" charset="0"/>
                <a:cs typeface="Arial" panose="020B0604020202020204" pitchFamily="34" charset="0"/>
              </a:rPr>
              <a:t>Good morning, everyone. I’m Regina Glenn. I serve as the Diversity and Inclusion Manager for the Washington State Department of Transportation’s Central Puget Sound </a:t>
            </a:r>
            <a:r>
              <a:rPr lang="en-US" b="0" i="0" dirty="0" err="1">
                <a:latin typeface="Arial" panose="020B0604020202020204" pitchFamily="34" charset="0"/>
                <a:cs typeface="Arial" panose="020B0604020202020204" pitchFamily="34" charset="0"/>
              </a:rPr>
              <a:t>megaprograms</a:t>
            </a:r>
            <a:r>
              <a:rPr lang="en-US" b="0" i="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latin typeface="Arial" panose="020B0604020202020204" pitchFamily="34" charset="0"/>
                <a:cs typeface="Arial" panose="020B0604020202020204" pitchFamily="34" charset="0"/>
              </a:rPr>
              <a:t>I’ll be the emcee and facilitator for our presentation today. </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latin typeface="Arial" panose="020B0604020202020204" pitchFamily="34" charset="0"/>
                <a:cs typeface="Arial" panose="020B0604020202020204" pitchFamily="34" charset="0"/>
              </a:rPr>
              <a:t>Thank you for being with us! </a:t>
            </a:r>
          </a:p>
        </p:txBody>
      </p:sp>
      <p:sp>
        <p:nvSpPr>
          <p:cNvPr id="4" name="Slide Number Placeholder 3"/>
          <p:cNvSpPr>
            <a:spLocks noGrp="1"/>
          </p:cNvSpPr>
          <p:nvPr>
            <p:ph type="sldNum" sz="quarter" idx="10"/>
          </p:nvPr>
        </p:nvSpPr>
        <p:spPr/>
        <p:txBody>
          <a:bodyPr/>
          <a:lstStyle/>
          <a:p>
            <a:pPr defTabSz="948368" fontAlgn="base">
              <a:spcBef>
                <a:spcPct val="0"/>
              </a:spcBef>
              <a:spcAft>
                <a:spcPct val="0"/>
              </a:spcAft>
              <a:defRPr/>
            </a:pPr>
            <a:fld id="{DBCDC475-BD9A-4C4C-9E91-34CA21719164}" type="slidenum">
              <a:rPr lang="en-US">
                <a:solidFill>
                  <a:srgbClr val="000000"/>
                </a:solidFill>
                <a:latin typeface="Arial" charset="0"/>
              </a:rPr>
              <a:pPr defTabSz="948368" fontAlgn="base">
                <a:spcBef>
                  <a:spcPct val="0"/>
                </a:spcBef>
                <a:spcAft>
                  <a:spcPct val="0"/>
                </a:spcAft>
                <a:defRPr/>
              </a:pPr>
              <a:t>1</a:t>
            </a:fld>
            <a:endParaRPr lang="en-US" dirty="0">
              <a:solidFill>
                <a:srgbClr val="000000"/>
              </a:solidFill>
              <a:latin typeface="Arial" charset="0"/>
            </a:endParaRPr>
          </a:p>
        </p:txBody>
      </p:sp>
    </p:spTree>
    <p:extLst>
      <p:ext uri="{BB962C8B-B14F-4D97-AF65-F5344CB8AC3E}">
        <p14:creationId xmlns:p14="http://schemas.microsoft.com/office/powerpoint/2010/main" val="2882712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4788" y="76200"/>
            <a:ext cx="4240212" cy="3179763"/>
          </a:xfrm>
        </p:spPr>
      </p:sp>
      <p:sp>
        <p:nvSpPr>
          <p:cNvPr id="3" name="Notes Placeholder 2"/>
          <p:cNvSpPr>
            <a:spLocks noGrp="1"/>
          </p:cNvSpPr>
          <p:nvPr>
            <p:ph type="body" idx="1"/>
          </p:nvPr>
        </p:nvSpPr>
        <p:spPr>
          <a:xfrm>
            <a:off x="152400" y="3352800"/>
            <a:ext cx="6781800" cy="5867400"/>
          </a:xfrm>
        </p:spPr>
        <p:txBody>
          <a:bodyPr/>
          <a:lstStyle/>
          <a:p>
            <a:r>
              <a:rPr lang="en-US" b="1" dirty="0">
                <a:latin typeface="Arial" panose="020B0604020202020204" pitchFamily="34" charset="0"/>
                <a:cs typeface="Arial" panose="020B0604020202020204" pitchFamily="34" charset="0"/>
              </a:rPr>
              <a:t>Omar Jepperson</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Montlake Project involves several major improvements:</a:t>
            </a:r>
          </a:p>
          <a:p>
            <a:pPr marL="685800" lvl="1" indent="-228600">
              <a:buFont typeface="+mj-lt"/>
              <a:buAutoNum type="arabicPeriod"/>
            </a:pPr>
            <a:r>
              <a:rPr lang="en-US" dirty="0">
                <a:latin typeface="Arial" panose="020B0604020202020204" pitchFamily="34" charset="0"/>
                <a:cs typeface="Arial" panose="020B0604020202020204" pitchFamily="34" charset="0"/>
              </a:rPr>
              <a:t>A new, seismically stronger </a:t>
            </a:r>
            <a:r>
              <a:rPr lang="en-US" b="1" dirty="0">
                <a:latin typeface="Arial" panose="020B0604020202020204" pitchFamily="34" charset="0"/>
                <a:cs typeface="Arial" panose="020B0604020202020204" pitchFamily="34" charset="0"/>
              </a:rPr>
              <a:t>West Approach Bridge South</a:t>
            </a:r>
            <a:r>
              <a:rPr lang="en-US" dirty="0">
                <a:latin typeface="Arial" panose="020B0604020202020204" pitchFamily="34" charset="0"/>
                <a:cs typeface="Arial" panose="020B0604020202020204" pitchFamily="34" charset="0"/>
              </a:rPr>
              <a:t>, parallel to the completed West Approach Bridge North. The south bridge will carry three lanes of eastbound traffic from Montlake to the new floating bridge.</a:t>
            </a:r>
          </a:p>
          <a:p>
            <a:pPr marL="685800" lvl="1" indent="-228600">
              <a:buFont typeface="+mj-lt"/>
              <a:buAutoNum type="arabicPeriod"/>
            </a:pPr>
            <a:r>
              <a:rPr lang="en-US" dirty="0">
                <a:latin typeface="Arial" panose="020B0604020202020204" pitchFamily="34" charset="0"/>
                <a:cs typeface="Arial" panose="020B0604020202020204" pitchFamily="34" charset="0"/>
              </a:rPr>
              <a:t>A rebuilt SR 520 / </a:t>
            </a:r>
            <a:r>
              <a:rPr lang="en-US" b="1" dirty="0">
                <a:latin typeface="Arial" panose="020B0604020202020204" pitchFamily="34" charset="0"/>
                <a:cs typeface="Arial" panose="020B0604020202020204" pitchFamily="34" charset="0"/>
              </a:rPr>
              <a:t>Montlake Boulevard interchange</a:t>
            </a:r>
          </a:p>
          <a:p>
            <a:pPr marL="685800" lvl="1" indent="-228600">
              <a:buFont typeface="+mj-lt"/>
              <a:buAutoNum type="arabicPeriod"/>
            </a:pPr>
            <a:r>
              <a:rPr lang="en-US" dirty="0">
                <a:latin typeface="Arial" panose="020B0604020202020204" pitchFamily="34" charset="0"/>
                <a:cs typeface="Arial" panose="020B0604020202020204" pitchFamily="34" charset="0"/>
              </a:rPr>
              <a:t>A three-acre, </a:t>
            </a:r>
            <a:r>
              <a:rPr lang="en-US" b="1" dirty="0">
                <a:latin typeface="Arial" panose="020B0604020202020204" pitchFamily="34" charset="0"/>
                <a:cs typeface="Arial" panose="020B0604020202020204" pitchFamily="34" charset="0"/>
              </a:rPr>
              <a:t>community-connecting highway lid </a:t>
            </a:r>
            <a:r>
              <a:rPr lang="en-US" dirty="0">
                <a:latin typeface="Arial" panose="020B0604020202020204" pitchFamily="34" charset="0"/>
                <a:cs typeface="Arial" panose="020B0604020202020204" pitchFamily="34" charset="0"/>
              </a:rPr>
              <a:t>and transit hub in Montlake</a:t>
            </a:r>
          </a:p>
          <a:p>
            <a:pPr marL="685800" lvl="1" indent="-228600">
              <a:buFont typeface="+mj-lt"/>
              <a:buAutoNum type="arabicPeriod"/>
            </a:pPr>
            <a:r>
              <a:rPr lang="en-US" dirty="0">
                <a:latin typeface="Arial" panose="020B0604020202020204" pitchFamily="34" charset="0"/>
                <a:cs typeface="Arial" panose="020B0604020202020204" pitchFamily="34" charset="0"/>
              </a:rPr>
              <a:t>And a </a:t>
            </a:r>
            <a:r>
              <a:rPr lang="en-US" b="1" dirty="0">
                <a:latin typeface="Arial" panose="020B0604020202020204" pitchFamily="34" charset="0"/>
                <a:cs typeface="Arial" panose="020B0604020202020204" pitchFamily="34" charset="0"/>
              </a:rPr>
              <a:t>bicycle-pedestrian “land bridge” </a:t>
            </a:r>
            <a:r>
              <a:rPr lang="en-US" dirty="0">
                <a:latin typeface="Arial" panose="020B0604020202020204" pitchFamily="34" charset="0"/>
                <a:cs typeface="Arial" panose="020B0604020202020204" pitchFamily="34" charset="0"/>
              </a:rPr>
              <a:t>over SR 520, east of the Montlake lid, connecting the Arboretum and points northward, including the University District</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This is a design-build project. Graham is the prime contractor.  The contract bid price was $455 million.  Construction started in 2019 … and is expected to wrap up in 2023.</a:t>
            </a:r>
          </a:p>
          <a:p>
            <a:pPr marL="628650" lvl="1" indent="-1714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171450" lvl="1" indent="-1714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We are proud of our inclusive contracting on the SR 520 program.  To date, we’ve enlisted 132 MSVWBE firms , with contract values totaling more than $228 million.</a:t>
            </a:r>
          </a:p>
          <a:p>
            <a:pPr marL="171450" lvl="1" indent="-171450">
              <a:buFont typeface="Arial" panose="020B0604020202020204" pitchFamily="34" charset="0"/>
              <a:buChar char="•"/>
            </a:pPr>
            <a:endParaRPr lang="en-US" dirty="0">
              <a:solidFill>
                <a:srgbClr val="000000"/>
              </a:solidFill>
              <a:latin typeface="Lato"/>
              <a:cs typeface="Arial" panose="020B0604020202020204" pitchFamily="34" charset="0"/>
            </a:endParaRPr>
          </a:p>
          <a:p>
            <a:pPr marL="1714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We expect to bring on more MSVWBE businesses going forward. Listed on this slide are the points of contact with our prime contractor, Graham.  Graham is responsible for subcontracting opportunities on the design-build Montlake Project.</a:t>
            </a:r>
          </a:p>
        </p:txBody>
      </p:sp>
      <p:sp>
        <p:nvSpPr>
          <p:cNvPr id="4" name="Slide Number Placeholder 3"/>
          <p:cNvSpPr>
            <a:spLocks noGrp="1"/>
          </p:cNvSpPr>
          <p:nvPr>
            <p:ph type="sldNum" sz="quarter" idx="10"/>
          </p:nvPr>
        </p:nvSpPr>
        <p:spPr/>
        <p:txBody>
          <a:bodyPr/>
          <a:lstStyle/>
          <a:p>
            <a:fld id="{75D1B32C-85D3-44C2-AE75-EAE0776817DD}" type="slidenum">
              <a:rPr lang="en-US" smtClean="0"/>
              <a:t>10</a:t>
            </a:fld>
            <a:endParaRPr lang="en-US" dirty="0"/>
          </a:p>
        </p:txBody>
      </p:sp>
    </p:spTree>
    <p:extLst>
      <p:ext uri="{BB962C8B-B14F-4D97-AF65-F5344CB8AC3E}">
        <p14:creationId xmlns:p14="http://schemas.microsoft.com/office/powerpoint/2010/main" val="107495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7263" y="447675"/>
            <a:ext cx="4986337" cy="3740150"/>
          </a:xfrm>
        </p:spPr>
      </p:sp>
      <p:sp>
        <p:nvSpPr>
          <p:cNvPr id="3" name="Notes Placeholder 2"/>
          <p:cNvSpPr>
            <a:spLocks noGrp="1"/>
          </p:cNvSpPr>
          <p:nvPr>
            <p:ph type="body" idx="1"/>
          </p:nvPr>
        </p:nvSpPr>
        <p:spPr>
          <a:xfrm>
            <a:off x="228600" y="4276969"/>
            <a:ext cx="6781800" cy="4790831"/>
          </a:xfrm>
        </p:spPr>
        <p:txBody>
          <a:bodyPr/>
          <a:lstStyle/>
          <a:p>
            <a:pPr defTabSz="948368">
              <a:defRPr/>
            </a:pPr>
            <a:r>
              <a:rPr lang="en-US" b="1" dirty="0">
                <a:latin typeface="Arial" panose="020B0604020202020204" pitchFamily="34" charset="0"/>
                <a:cs typeface="Arial" panose="020B0604020202020204" pitchFamily="34" charset="0"/>
              </a:rPr>
              <a:t>Omar Jepperson</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SR 520/I-5 Express Lanes Connection Project is building an improved transit/HOV link between SR 520 and Seattle’s bustling South Lake Union neighborhood via the I-5 express lanes.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This new reversible connection alongside the four I-5 express lanes will open initially only to buses. Later, when we’ve completed the Portage Bay project, the new lane and ramps will open to carpools as well.</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We began construction in August with our prime contractor, Walsh Construction. We expect this project to take approximately three years.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ea typeface="Times New Roman" panose="02020603050405020304" pitchFamily="18" charset="0"/>
                <a:cs typeface="Arial" panose="020B0604020202020204" pitchFamily="34" charset="0"/>
              </a:rPr>
              <a:t>While </a:t>
            </a:r>
            <a:r>
              <a:rPr lang="en-US">
                <a:effectLst/>
                <a:latin typeface="Arial" panose="020B0604020202020204" pitchFamily="34" charset="0"/>
                <a:ea typeface="Times New Roman" panose="02020603050405020304" pitchFamily="18" charset="0"/>
                <a:cs typeface="Arial" panose="020B0604020202020204" pitchFamily="34" charset="0"/>
              </a:rPr>
              <a:t>construction began only a few weeks ago (August 2021), the project team already has secured commitments to award 21% of the contract value to MSVWBE companies.  </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 This is a design-bid-build project. Contact information for Walsh is on this slide.</a:t>
            </a:r>
          </a:p>
        </p:txBody>
      </p:sp>
      <p:sp>
        <p:nvSpPr>
          <p:cNvPr id="4" name="Slide Number Placeholder 3"/>
          <p:cNvSpPr>
            <a:spLocks noGrp="1"/>
          </p:cNvSpPr>
          <p:nvPr>
            <p:ph type="sldNum" sz="quarter" idx="10"/>
          </p:nvPr>
        </p:nvSpPr>
        <p:spPr/>
        <p:txBody>
          <a:bodyPr/>
          <a:lstStyle/>
          <a:p>
            <a:fld id="{75D1B32C-85D3-44C2-AE75-EAE0776817DD}" type="slidenum">
              <a:rPr lang="en-US" smtClean="0"/>
              <a:t>11</a:t>
            </a:fld>
            <a:endParaRPr lang="en-US" dirty="0"/>
          </a:p>
        </p:txBody>
      </p:sp>
    </p:spTree>
    <p:extLst>
      <p:ext uri="{BB962C8B-B14F-4D97-AF65-F5344CB8AC3E}">
        <p14:creationId xmlns:p14="http://schemas.microsoft.com/office/powerpoint/2010/main" val="427547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81000"/>
            <a:ext cx="5181600" cy="3887788"/>
          </a:xfrm>
        </p:spPr>
      </p:sp>
      <p:sp>
        <p:nvSpPr>
          <p:cNvPr id="3" name="Notes Placeholder 2"/>
          <p:cNvSpPr>
            <a:spLocks noGrp="1"/>
          </p:cNvSpPr>
          <p:nvPr>
            <p:ph type="body" idx="1"/>
          </p:nvPr>
        </p:nvSpPr>
        <p:spPr>
          <a:xfrm>
            <a:off x="228600" y="4453544"/>
            <a:ext cx="6628185" cy="4614255"/>
          </a:xfrm>
        </p:spPr>
        <p:txBody>
          <a:bodyPr/>
          <a:lstStyle/>
          <a:p>
            <a:r>
              <a:rPr lang="en-US" b="1" dirty="0">
                <a:latin typeface="Arial" panose="020B0604020202020204" pitchFamily="34" charset="0"/>
                <a:cs typeface="Arial" panose="020B0604020202020204" pitchFamily="34" charset="0"/>
              </a:rPr>
              <a:t>Omar Jepperson</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Portage Bay Bridge and Roanoke Lid Project includes replacement of the existing Portage Bay Bridge with a new, seismically resilient, six-lane structure to carry SR 520 traffic between Montlake and I-5.</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We’ll also construct the fifth and final SR 520 lid in the corridor, located in the Roanoke neighborhood between 10th Avenue East and Delmar Drive East.</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We expect construction to start in 2024 and last approximately 6 years.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D1B32C-85D3-44C2-AE75-EAE0776817DD}" type="slidenum">
              <a:rPr lang="en-US" smtClean="0"/>
              <a:t>12</a:t>
            </a:fld>
            <a:endParaRPr lang="en-US" dirty="0"/>
          </a:p>
        </p:txBody>
      </p:sp>
    </p:spTree>
    <p:extLst>
      <p:ext uri="{BB962C8B-B14F-4D97-AF65-F5344CB8AC3E}">
        <p14:creationId xmlns:p14="http://schemas.microsoft.com/office/powerpoint/2010/main" val="342434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80"/>
            <a:ext cx="5974080" cy="3780471"/>
          </a:xfrm>
        </p:spPr>
        <p:txBody>
          <a:bodyPr/>
          <a:lstStyle/>
          <a:p>
            <a:r>
              <a:rPr lang="en-US" sz="1200" b="1" kern="1200" dirty="0">
                <a:solidFill>
                  <a:schemeClr val="tx1"/>
                </a:solidFill>
                <a:effectLst/>
                <a:latin typeface="Arial" charset="0"/>
                <a:ea typeface="+mn-ea"/>
                <a:cs typeface="+mn-cs"/>
              </a:rPr>
              <a:t>Omar Jepperson</a:t>
            </a:r>
          </a:p>
          <a:p>
            <a:endParaRPr lang="en-US" sz="1200" b="1"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u="none" kern="1200" baseline="0" dirty="0">
                <a:solidFill>
                  <a:schemeClr val="tx1"/>
                </a:solidFill>
                <a:effectLst/>
                <a:latin typeface="Arial" charset="0"/>
                <a:ea typeface="+mn-ea"/>
                <a:cs typeface="+mn-cs"/>
              </a:rPr>
              <a:t>As I mentioned earlier, the old Highway 99 Alaskan Way Viaduct is now history, and the deep-bored tunnel beneath downtown Seattle is open to traffic. So, the $3.3 billion AWV program is winding down, with 28 of 30 projects now complete.</a:t>
            </a:r>
          </a:p>
          <a:p>
            <a:pPr lvl="0"/>
            <a:endParaRPr lang="en-US" sz="1200" u="none" kern="1200" baseline="0" dirty="0">
              <a:solidFill>
                <a:schemeClr val="tx1"/>
              </a:solidFill>
              <a:effectLst/>
              <a:latin typeface="Arial" charset="0"/>
              <a:ea typeface="+mn-ea"/>
              <a:cs typeface="+mn-cs"/>
            </a:endParaRPr>
          </a:p>
          <a:p>
            <a:pPr marL="173038" lvl="1" indent="-117475">
              <a:buFont typeface="Arial" panose="020B0604020202020204" pitchFamily="34" charset="0"/>
              <a:buChar char="•"/>
            </a:pPr>
            <a:r>
              <a:rPr lang="en-US" sz="1200" u="none" kern="1200" baseline="0" dirty="0">
                <a:solidFill>
                  <a:schemeClr val="tx1"/>
                </a:solidFill>
                <a:effectLst/>
                <a:latin typeface="Arial" charset="0"/>
                <a:ea typeface="+mn-ea"/>
                <a:cs typeface="+mn-cs"/>
              </a:rPr>
              <a:t>Our second-to-last project is the Viaduct Demolition, Decommissioning, and Surface Streets project. T</a:t>
            </a:r>
            <a:r>
              <a:rPr lang="en-US" dirty="0">
                <a:latin typeface="Arial" panose="020B0604020202020204" pitchFamily="34" charset="0"/>
                <a:cs typeface="Arial" panose="020B0604020202020204" pitchFamily="34" charset="0"/>
              </a:rPr>
              <a:t>his project is nearly complete. </a:t>
            </a:r>
            <a:r>
              <a:rPr lang="en-US" sz="1200" u="none" kern="1200" baseline="0" dirty="0">
                <a:solidFill>
                  <a:schemeClr val="tx1"/>
                </a:solidFill>
                <a:effectLst/>
                <a:latin typeface="Arial" charset="0"/>
                <a:ea typeface="+mn-ea"/>
                <a:cs typeface="+mn-cs"/>
              </a:rPr>
              <a:t>We are in the final punch-list phase to wrap up the remaining work items.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Working with our prime contractor, Kiewit, we’ve had positive results in contracting with MSVWBE firms on this project.</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This slide shows the project’s inclusive contracting performance.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sz="1200" b="1"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E383249B-9E12-44AF-B24C-4F4B68703D63}" type="slidenum">
              <a:rPr lang="en-US" smtClean="0"/>
              <a:t>13</a:t>
            </a:fld>
            <a:endParaRPr lang="en-US" dirty="0"/>
          </a:p>
        </p:txBody>
      </p:sp>
    </p:spTree>
    <p:extLst>
      <p:ext uri="{BB962C8B-B14F-4D97-AF65-F5344CB8AC3E}">
        <p14:creationId xmlns:p14="http://schemas.microsoft.com/office/powerpoint/2010/main" val="3625762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1650" y="204788"/>
            <a:ext cx="4105275" cy="3079750"/>
          </a:xfrm>
        </p:spPr>
      </p:sp>
      <p:sp>
        <p:nvSpPr>
          <p:cNvPr id="3" name="Notes Placeholder 2"/>
          <p:cNvSpPr>
            <a:spLocks noGrp="1"/>
          </p:cNvSpPr>
          <p:nvPr>
            <p:ph type="body" idx="1"/>
          </p:nvPr>
        </p:nvSpPr>
        <p:spPr>
          <a:xfrm>
            <a:off x="159026" y="3384029"/>
            <a:ext cx="6997148" cy="5823679"/>
          </a:xfrm>
        </p:spPr>
        <p:txBody>
          <a:bodyPr/>
          <a:lstStyle/>
          <a:p>
            <a:r>
              <a:rPr lang="en-US" sz="1200" b="1" kern="1200" dirty="0">
                <a:solidFill>
                  <a:schemeClr val="tx1"/>
                </a:solidFill>
                <a:effectLst/>
                <a:latin typeface="Arial" charset="0"/>
                <a:ea typeface="+mn-ea"/>
                <a:cs typeface="+mn-cs"/>
              </a:rPr>
              <a:t>Omar Jepperson</a:t>
            </a:r>
          </a:p>
          <a:p>
            <a:endParaRPr lang="en-US" dirty="0">
              <a:latin typeface="Arial" panose="020B0604020202020204" pitchFamily="34" charset="0"/>
              <a:cs typeface="Arial" panose="020B0604020202020204" pitchFamily="34" charset="0"/>
            </a:endParaRPr>
          </a:p>
          <a:p>
            <a:pPr marL="177845" indent="-177845">
              <a:buFont typeface="Arial" panose="020B0604020202020204" pitchFamily="34" charset="0"/>
              <a:buChar char="•"/>
            </a:pPr>
            <a:r>
              <a:rPr lang="en-US" sz="1200" u="none" kern="1200" baseline="0" dirty="0">
                <a:solidFill>
                  <a:schemeClr val="tx1"/>
                </a:solidFill>
                <a:effectLst/>
                <a:latin typeface="Arial" charset="0"/>
                <a:ea typeface="+mn-ea"/>
                <a:cs typeface="+mn-cs"/>
              </a:rPr>
              <a:t>Our </a:t>
            </a:r>
            <a:r>
              <a:rPr lang="en-US" sz="1200" u="sng" kern="1200" baseline="0" dirty="0">
                <a:solidFill>
                  <a:schemeClr val="tx1"/>
                </a:solidFill>
                <a:effectLst/>
                <a:latin typeface="Arial" charset="0"/>
                <a:ea typeface="+mn-ea"/>
                <a:cs typeface="+mn-cs"/>
              </a:rPr>
              <a:t>final</a:t>
            </a:r>
            <a:r>
              <a:rPr lang="en-US" sz="1200" u="none" kern="1200" baseline="0" dirty="0">
                <a:solidFill>
                  <a:schemeClr val="tx1"/>
                </a:solidFill>
                <a:effectLst/>
                <a:latin typeface="Arial" charset="0"/>
                <a:ea typeface="+mn-ea"/>
                <a:cs typeface="+mn-cs"/>
              </a:rPr>
              <a:t> AWV project is the South Access Phase 2.</a:t>
            </a:r>
            <a:endParaRPr lang="en-US" dirty="0">
              <a:latin typeface="Arial" panose="020B0604020202020204" pitchFamily="34" charset="0"/>
              <a:cs typeface="Arial" panose="020B0604020202020204" pitchFamily="34" charset="0"/>
            </a:endParaRPr>
          </a:p>
          <a:p>
            <a:pPr marL="177845" indent="-177845">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7845" indent="-177845">
              <a:buFont typeface="Arial" panose="020B0604020202020204" pitchFamily="34" charset="0"/>
              <a:buChar char="•"/>
            </a:pPr>
            <a:r>
              <a:rPr lang="en-US" dirty="0">
                <a:latin typeface="Arial" panose="020B0604020202020204" pitchFamily="34" charset="0"/>
                <a:cs typeface="Arial" panose="020B0604020202020204" pitchFamily="34" charset="0"/>
              </a:rPr>
              <a:t>This slide’s aerial photo captures most of the SA2 project work area. The work involves: </a:t>
            </a:r>
          </a:p>
          <a:p>
            <a:pPr marL="574675" indent="-228600" defTabSz="983742">
              <a:buFont typeface="Wingdings" panose="05000000000000000000" pitchFamily="2" charset="2"/>
              <a:buChar char="Ø"/>
              <a:defRPr/>
            </a:pPr>
            <a:r>
              <a:rPr lang="en-US" dirty="0">
                <a:latin typeface="Arial" panose="020B0604020202020204" pitchFamily="34" charset="0"/>
                <a:cs typeface="Arial" panose="020B0604020202020204" pitchFamily="34" charset="0"/>
              </a:rPr>
              <a:t>Concrete paving on First Avenue South and South Dearborn Street</a:t>
            </a:r>
          </a:p>
          <a:p>
            <a:pPr marL="574675" indent="-228600" defTabSz="983742">
              <a:buFont typeface="Wingdings" panose="05000000000000000000" pitchFamily="2" charset="2"/>
              <a:buChar char="Ø"/>
              <a:defRPr/>
            </a:pPr>
            <a:r>
              <a:rPr lang="en-US" dirty="0">
                <a:latin typeface="Arial" panose="020B0604020202020204" pitchFamily="34" charset="0"/>
                <a:cs typeface="Arial" panose="020B0604020202020204" pitchFamily="34" charset="0"/>
              </a:rPr>
              <a:t>A new pedestrian plaza where Railroad Way once ran between Alaskan Way and First Avenue South.</a:t>
            </a:r>
          </a:p>
          <a:p>
            <a:pPr marL="574675" indent="-228600" defTabSz="983742">
              <a:buFont typeface="Wingdings" panose="05000000000000000000" pitchFamily="2" charset="2"/>
              <a:buChar char="Ø"/>
              <a:defRPr/>
            </a:pPr>
            <a:r>
              <a:rPr lang="en-US" dirty="0">
                <a:latin typeface="Arial" panose="020B0604020202020204" pitchFamily="34" charset="0"/>
                <a:cs typeface="Arial" panose="020B0604020202020204" pitchFamily="34" charset="0"/>
              </a:rPr>
              <a:t>A garage facility to hold tunnel-maintenance equipment.</a:t>
            </a:r>
          </a:p>
          <a:p>
            <a:pPr marL="574675" indent="-228600" defTabSz="983742">
              <a:buFont typeface="Wingdings" panose="05000000000000000000" pitchFamily="2" charset="2"/>
              <a:buChar char="Ø"/>
              <a:defRPr/>
            </a:pPr>
            <a:r>
              <a:rPr lang="en-US" dirty="0">
                <a:latin typeface="Arial" panose="020B0604020202020204" pitchFamily="34" charset="0"/>
                <a:cs typeface="Arial" panose="020B0604020202020204" pitchFamily="34" charset="0"/>
              </a:rPr>
              <a:t>New sidewalks, illumination, landscaping, a bicycle-pedestrian trail, and fencing.</a:t>
            </a:r>
          </a:p>
          <a:p>
            <a:pPr defTabSz="983742">
              <a:defRPr/>
            </a:pPr>
            <a:endParaRPr lang="en-US" dirty="0">
              <a:latin typeface="Arial" panose="020B0604020202020204" pitchFamily="34" charset="0"/>
              <a:cs typeface="Arial" panose="020B0604020202020204" pitchFamily="34" charset="0"/>
            </a:endParaRPr>
          </a:p>
          <a:p>
            <a:pPr marL="171450" indent="-171450" defTabSz="983742">
              <a:buFont typeface="Arial" panose="020B0604020202020204" pitchFamily="34" charset="0"/>
              <a:buChar char="•"/>
              <a:defRPr/>
            </a:pPr>
            <a:r>
              <a:rPr lang="en-US" dirty="0">
                <a:latin typeface="Arial" panose="020B0604020202020204" pitchFamily="34" charset="0"/>
                <a:cs typeface="Arial" panose="020B0604020202020204" pitchFamily="34" charset="0"/>
              </a:rPr>
              <a:t>Construction started in July and is scheduled for completion in fall 2022.</a:t>
            </a:r>
          </a:p>
          <a:p>
            <a:pPr marL="346075" defTabSz="983742">
              <a:defRPr/>
            </a:pPr>
            <a:endParaRPr lang="en-US" dirty="0">
              <a:latin typeface="Arial" panose="020B0604020202020204" pitchFamily="34" charset="0"/>
              <a:cs typeface="Arial" panose="020B0604020202020204" pitchFamily="34" charset="0"/>
            </a:endParaRPr>
          </a:p>
          <a:p>
            <a:pPr marL="177845" indent="-177845" defTabSz="983742">
              <a:buFont typeface="Arial" panose="020B0604020202020204" pitchFamily="34" charset="0"/>
              <a:buChar char="•"/>
              <a:defRPr/>
            </a:pPr>
            <a:r>
              <a:rPr lang="en-US" dirty="0">
                <a:latin typeface="Arial" panose="020B0604020202020204" pitchFamily="34" charset="0"/>
                <a:cs typeface="Arial" panose="020B0604020202020204" pitchFamily="34" charset="0"/>
              </a:rPr>
              <a:t>The slide has contact information for the contractor, Scarsella Brothers.</a:t>
            </a:r>
            <a:endParaRPr lang="en-US" i="0" dirty="0">
              <a:latin typeface="Arial" panose="020B0604020202020204" pitchFamily="34" charset="0"/>
              <a:cs typeface="Arial" panose="020B0604020202020204" pitchFamily="34" charset="0"/>
            </a:endParaRPr>
          </a:p>
          <a:p>
            <a:pPr marL="177845" indent="-177845" defTabSz="983742">
              <a:buFont typeface="Arial" panose="020B0604020202020204" pitchFamily="34" charset="0"/>
              <a:buChar char="•"/>
              <a:defRPr/>
            </a:pPr>
            <a:endParaRPr lang="en-US" i="0" dirty="0">
              <a:latin typeface="Arial" panose="020B0604020202020204" pitchFamily="34" charset="0"/>
              <a:cs typeface="Arial" panose="020B0604020202020204" pitchFamily="34" charset="0"/>
            </a:endParaRPr>
          </a:p>
          <a:p>
            <a:pPr marL="177845" indent="-177845" defTabSz="983742">
              <a:buFont typeface="Arial" panose="020B0604020202020204" pitchFamily="34" charset="0"/>
              <a:buChar char="•"/>
              <a:defRPr/>
            </a:pPr>
            <a:r>
              <a:rPr lang="en-US" i="0" dirty="0">
                <a:latin typeface="Arial" panose="020B0604020202020204" pitchFamily="34" charset="0"/>
                <a:cs typeface="Arial" panose="020B0604020202020204" pitchFamily="34" charset="0"/>
              </a:rPr>
              <a:t>I’ll now hand the presentation over to </a:t>
            </a:r>
            <a:r>
              <a:rPr lang="en-US" b="1" i="0" dirty="0">
                <a:latin typeface="Arial" panose="020B0604020202020204" pitchFamily="34" charset="0"/>
                <a:cs typeface="Arial" panose="020B0604020202020204" pitchFamily="34" charset="0"/>
              </a:rPr>
              <a:t>Lisa Hodgson </a:t>
            </a:r>
            <a:r>
              <a:rPr lang="en-US" i="0" dirty="0">
                <a:latin typeface="Arial" panose="020B0604020202020204" pitchFamily="34" charset="0"/>
                <a:cs typeface="Arial" panose="020B0604020202020204" pitchFamily="34" charset="0"/>
              </a:rPr>
              <a:t>to discuss the I-405/SR 167 Program.</a:t>
            </a:r>
          </a:p>
        </p:txBody>
      </p:sp>
      <p:sp>
        <p:nvSpPr>
          <p:cNvPr id="4" name="Slide Number Placeholder 3"/>
          <p:cNvSpPr>
            <a:spLocks noGrp="1"/>
          </p:cNvSpPr>
          <p:nvPr>
            <p:ph type="sldNum" sz="quarter" idx="10"/>
          </p:nvPr>
        </p:nvSpPr>
        <p:spPr/>
        <p:txBody>
          <a:bodyPr/>
          <a:lstStyle/>
          <a:p>
            <a:fld id="{75D1B32C-85D3-44C2-AE75-EAE0776817DD}" type="slidenum">
              <a:rPr lang="en-US" smtClean="0"/>
              <a:t>14</a:t>
            </a:fld>
            <a:endParaRPr lang="en-US" dirty="0"/>
          </a:p>
        </p:txBody>
      </p:sp>
    </p:spTree>
    <p:extLst>
      <p:ext uri="{BB962C8B-B14F-4D97-AF65-F5344CB8AC3E}">
        <p14:creationId xmlns:p14="http://schemas.microsoft.com/office/powerpoint/2010/main" val="4009001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8475" y="79375"/>
            <a:ext cx="3817938" cy="2862263"/>
          </a:xfrm>
        </p:spPr>
      </p:sp>
      <p:sp>
        <p:nvSpPr>
          <p:cNvPr id="3" name="Notes Placeholder 2"/>
          <p:cNvSpPr>
            <a:spLocks noGrp="1"/>
          </p:cNvSpPr>
          <p:nvPr>
            <p:ph type="body" idx="1"/>
          </p:nvPr>
        </p:nvSpPr>
        <p:spPr>
          <a:xfrm>
            <a:off x="298141" y="3066737"/>
            <a:ext cx="6758609" cy="5848663"/>
          </a:xfrm>
        </p:spPr>
        <p:txBody>
          <a:bodyPr/>
          <a:lstStyle/>
          <a:p>
            <a:pPr defTabSz="948368">
              <a:defRPr/>
            </a:pPr>
            <a:r>
              <a:rPr lang="en-US" sz="1200" b="1" dirty="0">
                <a:latin typeface="Arial" panose="020B0604020202020204" pitchFamily="34" charset="0"/>
                <a:cs typeface="Arial" panose="020B0604020202020204" pitchFamily="34" charset="0"/>
              </a:rPr>
              <a:t>Lisa Hodgson</a:t>
            </a:r>
          </a:p>
          <a:p>
            <a:pPr marL="171450" indent="-171450" algn="l">
              <a:buFont typeface="Arial" panose="020B0604020202020204" pitchFamily="34" charset="0"/>
              <a:buChar char="•"/>
            </a:pPr>
            <a:r>
              <a:rPr lang="en-US" sz="1200" b="0" i="0" u="none" strike="noStrike" baseline="0" dirty="0">
                <a:latin typeface="Arial" panose="020B0604020202020204" pitchFamily="34" charset="0"/>
                <a:cs typeface="Arial" panose="020B0604020202020204" pitchFamily="34" charset="0"/>
              </a:rPr>
              <a:t>Hello, my name is Lisa Hodgson and I serve as the Program Administrator for the I-405/SR 167 Corridor Program.</a:t>
            </a:r>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Program overview</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For those who are new, I-405/SR 167 </a:t>
            </a:r>
            <a:r>
              <a:rPr lang="en-US" sz="1200" dirty="0" err="1">
                <a:latin typeface="Arial" panose="020B0604020202020204" pitchFamily="34" charset="0"/>
                <a:cs typeface="Arial" panose="020B0604020202020204" pitchFamily="34" charset="0"/>
              </a:rPr>
              <a:t>Megaprogram</a:t>
            </a:r>
            <a:r>
              <a:rPr lang="en-US" sz="1200" dirty="0">
                <a:latin typeface="Arial" panose="020B0604020202020204" pitchFamily="34" charset="0"/>
                <a:cs typeface="Arial" panose="020B0604020202020204" pitchFamily="34" charset="0"/>
              </a:rPr>
              <a:t> has collaborated for more than 20 years with stakeholders to deliver a long-term, multimodal vision for I-405 and SR 167 based on the I-405 Master Plan and SR 167 Corridor Plan as guiding documents.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The Master Plan was developed in early 2000, and we have been working toward delivery of that Master Plan.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In 2010, we transitioned to focus on not just I-405 but SR 167 as well. This 50+ mile corridor is really a North-South companion to I-5.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Projects listed on screen – these are future projects that are currently in design.</a:t>
            </a:r>
          </a:p>
          <a:p>
            <a:pPr defTabSz="948368">
              <a:defRPr/>
            </a:pPr>
            <a:endParaRPr lang="en-US" sz="1200" b="1" dirty="0">
              <a:latin typeface="Arial" panose="020B0604020202020204" pitchFamily="34" charset="0"/>
              <a:cs typeface="Arial" panose="020B0604020202020204" pitchFamily="34" charset="0"/>
            </a:endParaRPr>
          </a:p>
          <a:p>
            <a:pPr defTabSz="948368">
              <a:defRPr/>
            </a:pPr>
            <a:r>
              <a:rPr lang="en-US" sz="1200" b="1" dirty="0">
                <a:latin typeface="Arial" panose="020B0604020202020204" pitchFamily="34" charset="0"/>
                <a:cs typeface="Arial" panose="020B0604020202020204" pitchFamily="34" charset="0"/>
              </a:rPr>
              <a:t>What’s to come this year </a:t>
            </a:r>
            <a:endParaRPr lang="en-US" sz="1200" b="1" dirty="0">
              <a:solidFill>
                <a:srgbClr val="FF0000"/>
              </a:solidFill>
              <a:latin typeface="Arial" panose="020B0604020202020204" pitchFamily="34" charset="0"/>
              <a:cs typeface="Arial" panose="020B0604020202020204" pitchFamily="34" charset="0"/>
            </a:endParaRPr>
          </a:p>
          <a:p>
            <a:pPr defTabSz="948368">
              <a:defRPr/>
            </a:pPr>
            <a:r>
              <a:rPr lang="en-US" sz="1200" b="0" dirty="0">
                <a:latin typeface="Arial" panose="020B0604020202020204" pitchFamily="34" charset="0"/>
                <a:cs typeface="Arial" panose="020B0604020202020204" pitchFamily="34" charset="0"/>
              </a:rPr>
              <a:t>In the following slides I will provide status updates on our active construction project: the Renton to Bellevue Widening and Express Toll Lanes Project, as well as the NE 132nd Street Project, which we recently awarded.</a:t>
            </a:r>
          </a:p>
          <a:p>
            <a:pPr marL="171450" indent="-171450" defTabSz="948368">
              <a:buFont typeface="Arial" panose="020B0604020202020204" pitchFamily="34" charset="0"/>
              <a:buChar char="•"/>
              <a:defRPr/>
            </a:pPr>
            <a:r>
              <a:rPr lang="en-US" sz="1200" b="0" dirty="0">
                <a:latin typeface="Arial" panose="020B0604020202020204" pitchFamily="34" charset="0"/>
                <a:cs typeface="Arial" panose="020B0604020202020204" pitchFamily="34" charset="0"/>
              </a:rPr>
              <a:t>We continue to move the other projects listed here toward construction readiness. Our active projects/ones we’re currently working on. Can see others on our website.</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48368" fontAlgn="base">
              <a:spcBef>
                <a:spcPct val="0"/>
              </a:spcBef>
              <a:spcAft>
                <a:spcPct val="0"/>
              </a:spcAft>
              <a:defRPr/>
            </a:pPr>
            <a:fld id="{DBCDC475-BD9A-4C4C-9E91-34CA21719164}" type="slidenum">
              <a:rPr lang="en-US">
                <a:solidFill>
                  <a:srgbClr val="000000"/>
                </a:solidFill>
                <a:latin typeface="Arial" charset="0"/>
              </a:rPr>
              <a:pPr defTabSz="948368" fontAlgn="base">
                <a:spcBef>
                  <a:spcPct val="0"/>
                </a:spcBef>
                <a:spcAft>
                  <a:spcPct val="0"/>
                </a:spcAft>
                <a:defRPr/>
              </a:pPr>
              <a:t>15</a:t>
            </a:fld>
            <a:endParaRPr lang="en-US" dirty="0">
              <a:solidFill>
                <a:srgbClr val="000000"/>
              </a:solidFill>
              <a:latin typeface="Arial" charset="0"/>
            </a:endParaRPr>
          </a:p>
        </p:txBody>
      </p:sp>
    </p:spTree>
    <p:extLst>
      <p:ext uri="{BB962C8B-B14F-4D97-AF65-F5344CB8AC3E}">
        <p14:creationId xmlns:p14="http://schemas.microsoft.com/office/powerpoint/2010/main" val="1195070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40238"/>
            <a:ext cx="6126480" cy="4752020"/>
          </a:xfrm>
        </p:spPr>
        <p:txBody>
          <a:bodyPr/>
          <a:lstStyle/>
          <a:p>
            <a:pPr marL="0" lvl="0" indent="0">
              <a:spcAft>
                <a:spcPts val="601"/>
              </a:spcAft>
              <a:buFontTx/>
              <a:buNone/>
              <a:defRPr/>
            </a:pPr>
            <a:r>
              <a:rPr lang="en-US" sz="1200" b="1" kern="1200" dirty="0">
                <a:solidFill>
                  <a:schemeClr val="tx1"/>
                </a:solidFill>
                <a:effectLst/>
                <a:latin typeface="Arial" panose="020B0604020202020204" pitchFamily="34" charset="0"/>
                <a:ea typeface="+mn-ea"/>
                <a:cs typeface="Arial" panose="020B0604020202020204" pitchFamily="34" charset="0"/>
              </a:rPr>
              <a:t>Lisa Hodgson</a:t>
            </a:r>
          </a:p>
          <a:p>
            <a:pPr lvl="0">
              <a:spcAft>
                <a:spcPts val="601"/>
              </a:spcAft>
              <a:defRPr/>
            </a:pPr>
            <a:r>
              <a:rPr lang="en-US" sz="1200" b="1" kern="1200" dirty="0">
                <a:solidFill>
                  <a:schemeClr val="tx1"/>
                </a:solidFill>
                <a:effectLst/>
                <a:latin typeface="Arial" panose="020B0604020202020204" pitchFamily="34" charset="0"/>
                <a:ea typeface="+mn-ea"/>
                <a:cs typeface="Arial" panose="020B0604020202020204" pitchFamily="34" charset="0"/>
              </a:rPr>
              <a:t>Renton to Bellevue update </a:t>
            </a:r>
            <a:r>
              <a:rPr lang="en-US" dirty="0">
                <a:latin typeface="Arial" panose="020B0604020202020204" pitchFamily="34" charset="0"/>
                <a:cs typeface="Arial" panose="020B0604020202020204" pitchFamily="34" charset="0"/>
              </a:rPr>
              <a:t>The Renton to Bellevue project is designed to reduce congestion and improve safety performance along one of the state’s most congested sections of highway. </a:t>
            </a:r>
          </a:p>
          <a:p>
            <a:pPr marL="171450" lvl="0" indent="-171450">
              <a:spcAft>
                <a:spcPts val="601"/>
              </a:spcAft>
              <a:buFont typeface="Arial" panose="020B0604020202020204" pitchFamily="34" charset="0"/>
              <a:buChar char="•"/>
              <a:defRPr/>
            </a:pPr>
            <a:r>
              <a:rPr lang="en-US" dirty="0">
                <a:latin typeface="Arial" panose="020B0604020202020204" pitchFamily="34" charset="0"/>
                <a:cs typeface="Arial" panose="020B0604020202020204" pitchFamily="34" charset="0"/>
              </a:rPr>
              <a:t>The project will add new capacity to create a two-lane express toll lane system between SR 167 in Renton and Northeast 6th Street in Bellevue. </a:t>
            </a:r>
          </a:p>
          <a:p>
            <a:pPr marL="171450" lvl="0" indent="-171450">
              <a:spcAft>
                <a:spcPts val="601"/>
              </a:spcAft>
              <a:buFont typeface="Arial" panose="020B0604020202020204" pitchFamily="34" charset="0"/>
              <a:buChar char="•"/>
              <a:defRPr/>
            </a:pPr>
            <a:r>
              <a:rPr lang="en-US" dirty="0">
                <a:latin typeface="Arial" panose="020B0604020202020204" pitchFamily="34" charset="0"/>
                <a:cs typeface="Arial" panose="020B0604020202020204" pitchFamily="34" charset="0"/>
              </a:rPr>
              <a:t>In general, the project will add one new lane in each direction. The existing HOV lane will be combined with this new lane to create a dual express toll lane system. </a:t>
            </a:r>
          </a:p>
          <a:p>
            <a:pPr marL="171450" lvl="0" indent="-171450">
              <a:spcAft>
                <a:spcPts val="601"/>
              </a:spcAft>
              <a:buFont typeface="Arial" panose="020B0604020202020204" pitchFamily="34" charset="0"/>
              <a:buChar char="•"/>
              <a:defRPr/>
            </a:pPr>
            <a:r>
              <a:rPr lang="en-US" dirty="0">
                <a:latin typeface="Arial" panose="020B0604020202020204" pitchFamily="34" charset="0"/>
                <a:cs typeface="Arial" panose="020B0604020202020204" pitchFamily="34" charset="0"/>
              </a:rPr>
              <a:t>The new express toll lanes will connect to the existing express toll lane system between Bellevue and Lynnwood, as well as the SR 167 HOT lanes via the I-405/SR 167 Interchange Direct Connector, to create a 40-mile system of express toll lanes. </a:t>
            </a:r>
          </a:p>
          <a:p>
            <a:r>
              <a:rPr lang="en-US" dirty="0">
                <a:latin typeface="Arial" panose="020B0604020202020204" pitchFamily="34" charset="0"/>
                <a:cs typeface="Arial" panose="020B0604020202020204" pitchFamily="34" charset="0"/>
              </a:rPr>
              <a:t>Our design-builder on the I-405 Renton to Bellevue Project, Flatiron-Lane Joint Venture, </a:t>
            </a:r>
            <a:r>
              <a:rPr lang="en-US" dirty="0">
                <a:solidFill>
                  <a:srgbClr val="221E1F"/>
                </a:solidFill>
                <a:latin typeface="Arial" panose="020B0604020202020204" pitchFamily="34" charset="0"/>
                <a:cs typeface="Arial" panose="020B0604020202020204" pitchFamily="34" charset="0"/>
              </a:rPr>
              <a:t>started construction in 2020 and continued this past year, with the continued focus on utility relocations, pile driving at May Creek, and headwall formwork and rebar work at the Newport Hills Park and Ride. In May 2021, WSDOT and King County opened approximately 1.5 miles of the King County </a:t>
            </a:r>
            <a:r>
              <a:rPr lang="en-US" dirty="0" err="1">
                <a:solidFill>
                  <a:srgbClr val="221E1F"/>
                </a:solidFill>
                <a:latin typeface="Arial" panose="020B0604020202020204" pitchFamily="34" charset="0"/>
                <a:cs typeface="Arial" panose="020B0604020202020204" pitchFamily="34" charset="0"/>
              </a:rPr>
              <a:t>Eastrail</a:t>
            </a:r>
            <a:r>
              <a:rPr lang="en-US" dirty="0">
                <a:solidFill>
                  <a:srgbClr val="221E1F"/>
                </a:solidFill>
                <a:latin typeface="Arial" panose="020B0604020202020204" pitchFamily="34" charset="0"/>
                <a:cs typeface="Arial" panose="020B0604020202020204" pitchFamily="34" charset="0"/>
              </a:rPr>
              <a:t> to the public. </a:t>
            </a:r>
            <a:endParaRPr lang="en-US" dirty="0">
              <a:latin typeface="Arial" panose="020B0604020202020204" pitchFamily="34" charset="0"/>
              <a:cs typeface="Arial" panose="020B0604020202020204" pitchFamily="34" charset="0"/>
            </a:endParaRPr>
          </a:p>
          <a:p>
            <a:pPr lvl="0"/>
            <a:endParaRPr lang="en-US" dirty="0">
              <a:solidFill>
                <a:prstClr val="black"/>
              </a:solidFill>
              <a:latin typeface="Arial" panose="020B0604020202020204" pitchFamily="34" charset="0"/>
              <a:cs typeface="Arial" panose="020B0604020202020204" pitchFamily="34" charset="0"/>
            </a:endParaRPr>
          </a:p>
          <a:p>
            <a:r>
              <a:rPr lang="en-US" dirty="0">
                <a:solidFill>
                  <a:srgbClr val="231F20"/>
                </a:solidFill>
                <a:latin typeface="Arial" panose="020B0604020202020204" pitchFamily="34" charset="0"/>
                <a:cs typeface="Arial" panose="020B0604020202020204" pitchFamily="34" charset="0"/>
              </a:rPr>
              <a:t>The I-405/SR 167 </a:t>
            </a:r>
            <a:r>
              <a:rPr lang="en-US" dirty="0" err="1">
                <a:solidFill>
                  <a:srgbClr val="231F20"/>
                </a:solidFill>
                <a:latin typeface="Arial" panose="020B0604020202020204" pitchFamily="34" charset="0"/>
                <a:cs typeface="Arial" panose="020B0604020202020204" pitchFamily="34" charset="0"/>
              </a:rPr>
              <a:t>Megaprogram</a:t>
            </a:r>
            <a:r>
              <a:rPr lang="en-US" dirty="0">
                <a:solidFill>
                  <a:srgbClr val="231F20"/>
                </a:solidFill>
                <a:latin typeface="Arial" panose="020B0604020202020204" pitchFamily="34" charset="0"/>
                <a:cs typeface="Arial" panose="020B0604020202020204" pitchFamily="34" charset="0"/>
              </a:rPr>
              <a:t> will continue to work with Flatiron on MSVWBE contract opportunities on the Renton to Bellevue Project. </a:t>
            </a:r>
            <a:r>
              <a:rPr lang="en-US" dirty="0">
                <a:solidFill>
                  <a:srgbClr val="221E1F"/>
                </a:solidFill>
                <a:latin typeface="Arial" panose="020B0604020202020204" pitchFamily="34" charset="0"/>
                <a:cs typeface="Arial" panose="020B0604020202020204" pitchFamily="34" charset="0"/>
              </a:rPr>
              <a:t>The project contractor FLJV and their electrical subcontractor, Valley Electric, are recruiting for ongoing and near-term contracting opportunities with a focus on professional services and construction subcontracts. </a:t>
            </a:r>
          </a:p>
          <a:p>
            <a:endParaRPr lang="en-US" dirty="0">
              <a:solidFill>
                <a:srgbClr val="221E1F"/>
              </a:solidFill>
              <a:latin typeface="Arial" panose="020B0604020202020204" pitchFamily="34" charset="0"/>
              <a:ea typeface="Times New Roman" panose="02020603050405020304" pitchFamily="18" charset="0"/>
              <a:cs typeface="Arial" panose="020B0604020202020204" pitchFamily="34" charset="0"/>
            </a:endParaRPr>
          </a:p>
          <a:p>
            <a:r>
              <a:rPr lang="en-US" dirty="0">
                <a:latin typeface="Arial" panose="020B0604020202020204" pitchFamily="34" charset="0"/>
                <a:ea typeface="Times New Roman" panose="02020603050405020304" pitchFamily="18" charset="0"/>
                <a:cs typeface="Arial" panose="020B0604020202020204" pitchFamily="34" charset="0"/>
              </a:rPr>
              <a:t>FLJV holds quarterly outreach events for subcontracting opportunities and the next one is coming up in late October or early November. Learn more at the website linked to on the slide. </a:t>
            </a:r>
          </a:p>
          <a:p>
            <a:pPr marL="0" lvl="0" indent="0">
              <a:spcAft>
                <a:spcPts val="601"/>
              </a:spcAft>
              <a:buFontTx/>
              <a:buNone/>
              <a:defRPr/>
            </a:pPr>
            <a:endParaRPr lang="en-US" sz="1200" b="1" kern="1200" dirty="0">
              <a:solidFill>
                <a:srgbClr val="FF0000"/>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3692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066800"/>
            <a:ext cx="4321175" cy="3240088"/>
          </a:xfrm>
        </p:spPr>
      </p:sp>
      <p:sp>
        <p:nvSpPr>
          <p:cNvPr id="3" name="Notes Placeholder 2"/>
          <p:cNvSpPr>
            <a:spLocks noGrp="1"/>
          </p:cNvSpPr>
          <p:nvPr>
            <p:ph type="body" idx="1"/>
          </p:nvPr>
        </p:nvSpPr>
        <p:spPr>
          <a:xfrm>
            <a:off x="731520" y="4419600"/>
            <a:ext cx="5852160" cy="5029200"/>
          </a:xfrm>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Lisa Hodgson</a:t>
            </a:r>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405/NE 132</a:t>
            </a:r>
            <a:r>
              <a:rPr lang="en-US" sz="1200" b="1" baseline="30000" dirty="0">
                <a:latin typeface="Arial" panose="020B0604020202020204" pitchFamily="34" charset="0"/>
                <a:cs typeface="Arial" panose="020B0604020202020204" pitchFamily="34" charset="0"/>
              </a:rPr>
              <a:t>nd</a:t>
            </a:r>
            <a:r>
              <a:rPr lang="en-US" sz="1200" b="1" dirty="0">
                <a:latin typeface="Arial" panose="020B0604020202020204" pitchFamily="34" charset="0"/>
                <a:cs typeface="Arial" panose="020B0604020202020204" pitchFamily="34" charset="0"/>
              </a:rPr>
              <a:t> Update</a:t>
            </a:r>
          </a:p>
          <a:p>
            <a:r>
              <a:rPr lang="en-US" dirty="0">
                <a:latin typeface="Arial" panose="020B0604020202020204" pitchFamily="34" charset="0"/>
                <a:cs typeface="Arial" panose="020B0604020202020204" pitchFamily="34" charset="0"/>
              </a:rPr>
              <a:t>This project will construct a new on-ramp to northbound I-405 and a new off-ramp from southbound I-405 at Northeast 132nd Street in Kirkland. This type of interchange is known as a half-diamond.</a:t>
            </a:r>
          </a:p>
          <a:p>
            <a:r>
              <a:rPr lang="en-US" dirty="0">
                <a:latin typeface="Arial" panose="020B0604020202020204" pitchFamily="34" charset="0"/>
                <a:cs typeface="Arial" panose="020B0604020202020204" pitchFamily="34" charset="0"/>
              </a:rPr>
              <a:t>Constructing the new interchange at Northeast 132nd Street: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Improves access to the Totem Lake regional growth center and surrounding neighborhoods in Kirkland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Provides a new option to access I-405, creating an alternative to using local streets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Reduces pressure on heavily congested Northeast 124th Street and Northeast 160th Street interchanges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Builds local street improvements, including roundabouts at two intersections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Improves pedestrian and bicycle connections in the area</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Makes environmental enhancements, including fish passage and stormwater improvements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Project news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baseline="0" dirty="0">
                <a:solidFill>
                  <a:srgbClr val="231F20"/>
                </a:solidFill>
                <a:latin typeface="Arial" panose="020B0604020202020204" pitchFamily="34" charset="0"/>
                <a:cs typeface="Arial" panose="020B0604020202020204" pitchFamily="34" charset="0"/>
              </a:rPr>
              <a:t>WSDOT executed the design build contract with Graham on Friday, Aug. 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baseline="0" dirty="0">
                <a:solidFill>
                  <a:srgbClr val="231F20"/>
                </a:solidFill>
                <a:latin typeface="Arial" panose="020B0604020202020204" pitchFamily="34" charset="0"/>
                <a:cs typeface="Arial" panose="020B0604020202020204" pitchFamily="34" charset="0"/>
              </a:rPr>
              <a:t>This state funded project includes voluntary MSVWBE goals. Subcontracting opportunities are still to be determined, but you can reach out to Suzanne Arkle, the Inclusion Manager, for more information about opportunities.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baseline="0" dirty="0">
                <a:solidFill>
                  <a:srgbClr val="231F20"/>
                </a:solidFill>
                <a:latin typeface="Arial" panose="020B0604020202020204" pitchFamily="34" charset="0"/>
                <a:cs typeface="Arial" panose="020B0604020202020204" pitchFamily="34" charset="0"/>
              </a:rPr>
              <a:t>Construction is expected to begin in early 2022 and be completed by fall 2023. </a:t>
            </a:r>
            <a:endParaRPr lang="en-US" baseline="0" dirty="0">
              <a:latin typeface="Arial" panose="020B0604020202020204" pitchFamily="34" charset="0"/>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latin typeface="Arial" panose="020B0604020202020204" pitchFamily="34" charset="0"/>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latin typeface="Arial" panose="020B0604020202020204" pitchFamily="34" charset="0"/>
                <a:cs typeface="Arial" panose="020B0604020202020204" pitchFamily="34" charset="0"/>
              </a:rPr>
              <a:t>And now I’d like to hand the presentation over to </a:t>
            </a:r>
            <a:r>
              <a:rPr lang="en-US" b="1" baseline="0" dirty="0">
                <a:latin typeface="Arial" panose="020B0604020202020204" pitchFamily="34" charset="0"/>
                <a:cs typeface="Arial" panose="020B0604020202020204" pitchFamily="34" charset="0"/>
              </a:rPr>
              <a:t>John White</a:t>
            </a:r>
            <a:r>
              <a:rPr lang="en-US" baseline="0" dirty="0">
                <a:latin typeface="Arial" panose="020B0604020202020204" pitchFamily="34" charset="0"/>
                <a:cs typeface="Arial" panose="020B0604020202020204" pitchFamily="34" charset="0"/>
              </a:rPr>
              <a:t>, to cover information on the Puget Sound Gateway Program.</a:t>
            </a:r>
          </a:p>
        </p:txBody>
      </p:sp>
    </p:spTree>
    <p:extLst>
      <p:ext uri="{BB962C8B-B14F-4D97-AF65-F5344CB8AC3E}">
        <p14:creationId xmlns:p14="http://schemas.microsoft.com/office/powerpoint/2010/main" val="3387554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08025"/>
            <a:ext cx="4321175" cy="3240088"/>
          </a:xfrm>
        </p:spPr>
      </p:sp>
      <p:sp>
        <p:nvSpPr>
          <p:cNvPr id="3" name="Notes Placeholder 2"/>
          <p:cNvSpPr>
            <a:spLocks noGrp="1"/>
          </p:cNvSpPr>
          <p:nvPr>
            <p:ph type="body" idx="1"/>
          </p:nvPr>
        </p:nvSpPr>
        <p:spPr>
          <a:xfrm>
            <a:off x="304800" y="4038600"/>
            <a:ext cx="6553200" cy="5257800"/>
          </a:xfrm>
        </p:spPr>
        <p:txBody>
          <a:bodyPr/>
          <a:lstStyle/>
          <a:p>
            <a:pPr defTabSz="948368">
              <a:defRPr/>
            </a:pPr>
            <a:r>
              <a:rPr lang="en-US" b="1" dirty="0">
                <a:latin typeface="Arial" panose="020B0604020202020204" pitchFamily="34" charset="0"/>
                <a:cs typeface="Arial" panose="020B0604020202020204" pitchFamily="34" charset="0"/>
              </a:rPr>
              <a:t>John White</a:t>
            </a:r>
            <a:endParaRPr lang="en-US" b="0" dirty="0">
              <a:latin typeface="Arial" panose="020B0604020202020204" pitchFamily="34" charset="0"/>
              <a:cs typeface="Arial" panose="020B0604020202020204" pitchFamily="34" charset="0"/>
            </a:endParaRPr>
          </a:p>
          <a:p>
            <a:pPr defTabSz="948368">
              <a:defRPr/>
            </a:pPr>
            <a:endParaRPr lang="en-US" dirty="0">
              <a:latin typeface="Arial" panose="020B0604020202020204" pitchFamily="34" charset="0"/>
              <a:cs typeface="Arial" panose="020B0604020202020204" pitchFamily="34" charset="0"/>
            </a:endParaRPr>
          </a:p>
          <a:p>
            <a:pPr defTabSz="948368">
              <a:defRPr/>
            </a:pPr>
            <a:r>
              <a:rPr lang="en-US" dirty="0">
                <a:latin typeface="Arial" panose="020B0604020202020204" pitchFamily="34" charset="0"/>
                <a:cs typeface="Arial" panose="020B0604020202020204" pitchFamily="34" charset="0"/>
              </a:rPr>
              <a:t>Hello, I’m John White and I am the Program Administrator for the Puget Sound Gateway Program with WSDOT.</a:t>
            </a:r>
          </a:p>
          <a:p>
            <a:pPr defTabSz="948368">
              <a:defRPr/>
            </a:pPr>
            <a:endParaRPr lang="en-US"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The Puget Sound Gateway Program is composed of two projects: the completion of SR 167 in Pierce County, and the completion of SR 509 in King County. </a:t>
            </a:r>
          </a:p>
          <a:p>
            <a:pPr marL="177845"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These projects provide essential connections to the ports of Tacoma and Seattle and will help ensure people and goods move more reliably through the Puget Sound region. </a:t>
            </a:r>
          </a:p>
          <a:p>
            <a:pPr marL="177845"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WSDOT plans to deliver the Program through six construction contracts. Construction activities will continue through 2028.</a:t>
            </a:r>
          </a:p>
          <a:p>
            <a:pPr marL="652099" lvl="1"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We currently have two active D-B construction contracts and one in the final phase of procurement: </a:t>
            </a:r>
          </a:p>
          <a:p>
            <a:pPr marL="1109299" lvl="2"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SR 167 Stage 1a – a $41 million design-build contract awarded to Atkinson Construction that broke ground in February 2020 and is scheduled for completion in 2021.</a:t>
            </a:r>
          </a:p>
          <a:p>
            <a:pPr marL="1126352" lvl="2"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SR 509 Stage 1b – a design-build contract valued at $320 million, awarded to Atkinson in December. We’re scheduled to break ground in late 2021 and to be completed in 2025.</a:t>
            </a:r>
          </a:p>
          <a:p>
            <a:pPr marL="1126352" lvl="2"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SR 167 Stage 1b – a design-build contract valued at $330 million. In first phase of procurement. Announced shortlist in February and proposal due tomorrow. Scheduled to begin construction in 2022 and be complete in 2026.</a:t>
            </a:r>
          </a:p>
          <a:p>
            <a:pPr defTabSz="948368">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48368" rtl="0" eaLnBrk="1" fontAlgn="base" latinLnBrk="0" hangingPunct="1">
              <a:lnSpc>
                <a:spcPct val="100000"/>
              </a:lnSpc>
              <a:spcBef>
                <a:spcPct val="0"/>
              </a:spcBef>
              <a:spcAft>
                <a:spcPct val="0"/>
              </a:spcAft>
              <a:buClrTx/>
              <a:buSzTx/>
              <a:buFontTx/>
              <a:buNone/>
              <a:tabLst/>
              <a:defRPr/>
            </a:pPr>
            <a:fld id="{DBCDC475-BD9A-4C4C-9E91-34CA21719164}"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8368"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59828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John White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design-build contractor is Atkinson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Achieved full operational completion in August 2021</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Contract is state-funded with WSDOT voluntary MSVWBE goals and a required Inclusion Manager and task force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43 MSVWBE firms have been involved to date, providing services that include surveying, geotechnical explorations, and signage design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We forecast approx. $4M in MSVWBE payments at completion, representing 21% stacked participation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Inclusion Manager: Geoff Shook, </a:t>
            </a:r>
            <a:r>
              <a:rPr lang="en-US" dirty="0">
                <a:latin typeface="Arial" panose="020B0604020202020204" pitchFamily="34" charset="0"/>
                <a:cs typeface="Arial" panose="020B0604020202020204" pitchFamily="34" charset="0"/>
                <a:hlinkClick r:id="rId3"/>
              </a:rPr>
              <a:t>Geoff.shook@atkn.com</a:t>
            </a:r>
            <a:r>
              <a:rPr lang="en-US" dirty="0">
                <a:latin typeface="Arial" panose="020B0604020202020204" pitchFamily="34" charset="0"/>
                <a:cs typeface="Arial" panose="020B0604020202020204" pitchFamily="34" charset="0"/>
              </a:rPr>
              <a:t>, 425-255-7325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B32C-85D3-44C2-AE75-EAE07768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904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80"/>
            <a:ext cx="5974080" cy="3780471"/>
          </a:xfrm>
        </p:spPr>
        <p:txBody>
          <a:bodyPr/>
          <a:lstStyle/>
          <a:p>
            <a:r>
              <a:rPr lang="en-US" b="1" i="0" dirty="0">
                <a:latin typeface="Arial" panose="020B0604020202020204" pitchFamily="34" charset="0"/>
                <a:cs typeface="Arial" panose="020B0604020202020204" pitchFamily="34" charset="0"/>
              </a:rPr>
              <a:t>Regina Glenn</a:t>
            </a:r>
          </a:p>
          <a:p>
            <a:endParaRPr lang="en-US" b="1"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latin typeface="Arial" panose="020B0604020202020204" pitchFamily="34" charset="0"/>
                <a:cs typeface="Arial" panose="020B0604020202020204" pitchFamily="34" charset="0"/>
              </a:rPr>
              <a:t>Here is our planned agenda for the next 30 minutes</a:t>
            </a:r>
            <a:r>
              <a:rPr lang="en-US"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You’re going to hear brief remarks from WSDOT assistant secretary Julie Meredith, and then from the administrators of WSDOT’s four big Central Puget Sound  </a:t>
            </a:r>
            <a:r>
              <a:rPr lang="en-US" b="0" dirty="0" err="1">
                <a:latin typeface="Arial" panose="020B0604020202020204" pitchFamily="34" charset="0"/>
                <a:cs typeface="Arial" panose="020B0604020202020204" pitchFamily="34" charset="0"/>
              </a:rPr>
              <a:t>megaprograms</a:t>
            </a:r>
            <a:r>
              <a:rPr lang="en-US" dirty="0">
                <a:latin typeface="Arial" panose="020B0604020202020204" pitchFamily="34" charset="0"/>
                <a:cs typeface="Arial" panose="020B0604020202020204" pitchFamily="34" charset="0"/>
              </a:rPr>
              <a:t> … all listed on this slide.</a:t>
            </a:r>
          </a:p>
          <a:p>
            <a:endParaRPr lang="en-US" b="0"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latin typeface="Arial" panose="020B0604020202020204" pitchFamily="34" charset="0"/>
                <a:cs typeface="Arial" panose="020B0604020202020204" pitchFamily="34" charset="0"/>
              </a:rPr>
              <a:t>Our primary goal this morning is to introduce these programs to you and provide contact information where you can learn about inclusive contracting opportunities with our prime contractors.</a:t>
            </a:r>
          </a:p>
          <a:p>
            <a:r>
              <a:rPr lang="en-US" b="0" i="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b="0" i="0" dirty="0">
                <a:latin typeface="Arial" panose="020B0604020202020204" pitchFamily="34" charset="0"/>
                <a:cs typeface="Arial" panose="020B0604020202020204" pitchFamily="34" charset="0"/>
              </a:rPr>
              <a:t>If you have any questions after the presentation, please put them in the chat. We’re covering a lot of ground in this meeting.  But we will try to save time for a Q&amp;A session near the end.</a:t>
            </a: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48368" fontAlgn="base">
              <a:spcBef>
                <a:spcPct val="0"/>
              </a:spcBef>
              <a:spcAft>
                <a:spcPct val="0"/>
              </a:spcAft>
              <a:defRPr/>
            </a:pPr>
            <a:fld id="{DBCDC475-BD9A-4C4C-9E91-34CA21719164}" type="slidenum">
              <a:rPr lang="en-US">
                <a:solidFill>
                  <a:srgbClr val="000000"/>
                </a:solidFill>
                <a:latin typeface="Arial" charset="0"/>
              </a:rPr>
              <a:pPr defTabSz="948368" fontAlgn="base">
                <a:spcBef>
                  <a:spcPct val="0"/>
                </a:spcBef>
                <a:spcAft>
                  <a:spcPct val="0"/>
                </a:spcAft>
                <a:defRPr/>
              </a:pPr>
              <a:t>2</a:t>
            </a:fld>
            <a:endParaRPr lang="en-US" dirty="0">
              <a:solidFill>
                <a:srgbClr val="000000"/>
              </a:solidFill>
              <a:latin typeface="Arial" charset="0"/>
            </a:endParaRPr>
          </a:p>
        </p:txBody>
      </p:sp>
    </p:spTree>
    <p:extLst>
      <p:ext uri="{BB962C8B-B14F-4D97-AF65-F5344CB8AC3E}">
        <p14:creationId xmlns:p14="http://schemas.microsoft.com/office/powerpoint/2010/main" val="2769585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John White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design-build contractor is Atkinson, contract value is $264 million</a:t>
            </a:r>
          </a:p>
          <a:p>
            <a:r>
              <a:rPr lang="en-US" dirty="0">
                <a:latin typeface="Arial" panose="020B0604020202020204" pitchFamily="34" charset="0"/>
                <a:cs typeface="Arial" panose="020B0604020202020204" pitchFamily="34" charset="0"/>
              </a:rPr>
              <a:t>Substantial completion scheduled for late 2025</a:t>
            </a:r>
          </a:p>
          <a:p>
            <a:pPr lvl="1"/>
            <a:r>
              <a:rPr lang="en-US" dirty="0">
                <a:latin typeface="Arial" panose="020B0604020202020204" pitchFamily="34" charset="0"/>
                <a:cs typeface="Arial" panose="020B0604020202020204" pitchFamily="34" charset="0"/>
              </a:rPr>
              <a:t>Final design is well underway: 2021-2022</a:t>
            </a:r>
          </a:p>
          <a:p>
            <a:pPr lvl="1"/>
            <a:r>
              <a:rPr lang="en-US" dirty="0">
                <a:latin typeface="Arial" panose="020B0604020202020204" pitchFamily="34" charset="0"/>
                <a:cs typeface="Arial" panose="020B0604020202020204" pitchFamily="34" charset="0"/>
              </a:rPr>
              <a:t>Begin construction: late 2021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contract is federally funded and has the following requirements for underutilized disadvantaged businesses (UDBE) and federal small businesses (FSBE) for both design and construction: </a:t>
            </a:r>
          </a:p>
          <a:p>
            <a:pPr lvl="1"/>
            <a:r>
              <a:rPr lang="en-US" dirty="0">
                <a:latin typeface="Arial" panose="020B0604020202020204" pitchFamily="34" charset="0"/>
                <a:cs typeface="Arial" panose="020B0604020202020204" pitchFamily="34" charset="0"/>
              </a:rPr>
              <a:t>UDBE Design 8%, Construction 10%</a:t>
            </a:r>
          </a:p>
          <a:p>
            <a:pPr lvl="1"/>
            <a:r>
              <a:rPr lang="en-US" dirty="0">
                <a:latin typeface="Arial" panose="020B0604020202020204" pitchFamily="34" charset="0"/>
                <a:cs typeface="Arial" panose="020B0604020202020204" pitchFamily="34" charset="0"/>
              </a:rPr>
              <a:t>FSBE Design 8%, Construction 13%</a:t>
            </a:r>
          </a:p>
          <a:p>
            <a:pPr lvl="1"/>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Atkinson has a DBE Performance Plan with current commitments to over 20 firms, with approx. $3.5M in design and $7.5M in construction commitments identified so far</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Kicked off formal DBE outreach efforts in early 2021</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B32C-85D3-44C2-AE75-EAE07768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782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80"/>
            <a:ext cx="5852160" cy="4675820"/>
          </a:xfrm>
        </p:spPr>
        <p:txBody>
          <a:bodyPr/>
          <a:lstStyle/>
          <a:p>
            <a:r>
              <a:rPr lang="en-US" b="1" dirty="0">
                <a:latin typeface="Arial" panose="020B0604020202020204" pitchFamily="34" charset="0"/>
                <a:cs typeface="Arial" panose="020B0604020202020204" pitchFamily="34" charset="0"/>
              </a:rPr>
              <a:t>John White</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Proposals are due Sept. 23 from 3 teams: Atkinson, Graham and Kiewit.  See the slide for the primary team contacts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Current schedule:</a:t>
            </a:r>
            <a:endParaRPr lang="en-US" dirty="0">
              <a:solidFill>
                <a:srgbClr val="FF0000"/>
              </a:solidFill>
              <a:latin typeface="Arial" panose="020B0604020202020204" pitchFamily="34" charset="0"/>
              <a:cs typeface="Arial" panose="020B0604020202020204" pitchFamily="34" charset="0"/>
            </a:endParaRPr>
          </a:p>
          <a:p>
            <a:pPr lvl="1">
              <a:spcBef>
                <a:spcPts val="100"/>
              </a:spcBef>
            </a:pPr>
            <a:r>
              <a:rPr lang="en-US" dirty="0">
                <a:latin typeface="Arial" panose="020B0604020202020204" pitchFamily="34" charset="0"/>
                <a:cs typeface="Arial" panose="020B0604020202020204" pitchFamily="34" charset="0"/>
              </a:rPr>
              <a:t>Proposals due: September 23, 2021</a:t>
            </a:r>
          </a:p>
          <a:p>
            <a:pPr lvl="1">
              <a:spcBef>
                <a:spcPts val="100"/>
              </a:spcBef>
            </a:pPr>
            <a:r>
              <a:rPr lang="en-US" dirty="0">
                <a:latin typeface="Arial" panose="020B0604020202020204" pitchFamily="34" charset="0"/>
                <a:cs typeface="Arial" panose="020B0604020202020204" pitchFamily="34" charset="0"/>
              </a:rPr>
              <a:t>Begin final design: January 2022</a:t>
            </a:r>
          </a:p>
          <a:p>
            <a:pPr lvl="1">
              <a:spcBef>
                <a:spcPts val="100"/>
              </a:spcBef>
            </a:pPr>
            <a:r>
              <a:rPr lang="en-US" dirty="0">
                <a:latin typeface="Arial" panose="020B0604020202020204" pitchFamily="34" charset="0"/>
                <a:cs typeface="Arial" panose="020B0604020202020204" pitchFamily="34" charset="0"/>
              </a:rPr>
              <a:t>Begin construction: mid-2022</a:t>
            </a:r>
          </a:p>
          <a:p>
            <a:pPr lvl="1">
              <a:spcBef>
                <a:spcPts val="100"/>
              </a:spcBef>
            </a:pPr>
            <a:r>
              <a:rPr lang="en-US" dirty="0">
                <a:latin typeface="Arial" panose="020B0604020202020204" pitchFamily="34" charset="0"/>
                <a:cs typeface="Arial" panose="020B0604020202020204" pitchFamily="34" charset="0"/>
              </a:rPr>
              <a:t>Complete construction: mid-2026</a:t>
            </a:r>
          </a:p>
          <a:p>
            <a:pPr lvl="1">
              <a:spcBef>
                <a:spcPts val="100"/>
              </a:spcBef>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contract is federally funded and includes the following DBE participation goals: 15% for design and 21% for construction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And now I’d like to turn the presentation back over to </a:t>
            </a:r>
            <a:r>
              <a:rPr lang="en-US" b="1" dirty="0">
                <a:latin typeface="Arial" panose="020B0604020202020204" pitchFamily="34" charset="0"/>
                <a:cs typeface="Arial" panose="020B0604020202020204" pitchFamily="34" charset="0"/>
              </a:rPr>
              <a:t>Regina Glenn </a:t>
            </a:r>
            <a:r>
              <a:rPr lang="en-US" dirty="0">
                <a:latin typeface="Arial" panose="020B0604020202020204" pitchFamily="34" charset="0"/>
                <a:cs typeface="Arial" panose="020B0604020202020204" pitchFamily="34" charset="0"/>
              </a:rPr>
              <a:t>to guide us through a brief Q&amp;A time, and share a few additional resources for attendees.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B32C-85D3-44C2-AE75-EAE07768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02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1" y="4620580"/>
            <a:ext cx="6186115" cy="3780471"/>
          </a:xfrm>
        </p:spPr>
        <p:txBody>
          <a:bodyPr/>
          <a:lstStyle/>
          <a:p>
            <a:pPr marL="0" lvl="1" defTabSz="969226">
              <a:spcBef>
                <a:spcPct val="0"/>
              </a:spcBef>
              <a:defRPr/>
            </a:pPr>
            <a:r>
              <a:rPr lang="en-US" b="1" baseline="0" dirty="0">
                <a:latin typeface="Arial" pitchFamily="34" charset="0"/>
                <a:cs typeface="Arial" pitchFamily="34" charset="0"/>
              </a:rPr>
              <a:t>Regina Glenn</a:t>
            </a:r>
            <a:endParaRPr lang="en-US" b="0" baseline="0" dirty="0">
              <a:latin typeface="Arial" pitchFamily="34" charset="0"/>
              <a:cs typeface="Arial" pitchFamily="34" charset="0"/>
            </a:endParaRPr>
          </a:p>
          <a:p>
            <a:pPr marL="177845" lvl="1" indent="-177845" defTabSz="969226">
              <a:spcBef>
                <a:spcPct val="0"/>
              </a:spcBef>
              <a:buFont typeface="Arial" panose="020B0604020202020204" pitchFamily="34" charset="0"/>
              <a:buChar char="•"/>
              <a:defRPr/>
            </a:pPr>
            <a:endParaRPr lang="en-US" dirty="0">
              <a:latin typeface="Arial" panose="020B0604020202020204" pitchFamily="34" charset="0"/>
              <a:cs typeface="Arial" pitchFamily="34" charset="0"/>
            </a:endParaRPr>
          </a:p>
          <a:p>
            <a:pPr marL="171450" indent="-171450" fontAlgn="auto" hangingPunct="1">
              <a:buFont typeface="Arial" panose="020B0604020202020204" pitchFamily="34" charset="0"/>
              <a:buChar char="•"/>
            </a:pPr>
            <a:r>
              <a:rPr lang="en-US" dirty="0">
                <a:latin typeface="Arial" panose="020B0604020202020204" pitchFamily="34" charset="0"/>
                <a:cs typeface="Arial" pitchFamily="34" charset="0"/>
              </a:rPr>
              <a:t>Here are links to a few resources to find up-to-date information from WSDOT.</a:t>
            </a:r>
          </a:p>
          <a:p>
            <a:pPr marL="171450" indent="-171450" fontAlgn="auto" hangingPunct="1">
              <a:buFont typeface="Arial" panose="020B0604020202020204" pitchFamily="34" charset="0"/>
              <a:buChar char="•"/>
            </a:pPr>
            <a:endParaRPr lang="en-US" dirty="0">
              <a:latin typeface="Arial" panose="020B0604020202020204" pitchFamily="34" charset="0"/>
              <a:cs typeface="Arial" pitchFamily="34" charset="0"/>
            </a:endParaRPr>
          </a:p>
          <a:p>
            <a:pPr fontAlgn="auto" hangingPunct="1"/>
            <a:endParaRPr lang="en-US" baseline="0" dirty="0">
              <a:latin typeface="Arial" pitchFamily="34" charset="0"/>
              <a:cs typeface="Arial" pitchFamily="34" charset="0"/>
            </a:endParaRPr>
          </a:p>
          <a:p>
            <a:pPr fontAlgn="auto" hangingPunct="1"/>
            <a:endParaRPr lang="en-US" baseline="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DBCDC475-BD9A-4C4C-9E91-34CA21719164}" type="slidenum">
              <a:rPr lang="en-US" smtClean="0"/>
              <a:pPr>
                <a:defRPr/>
              </a:pPr>
              <a:t>22</a:t>
            </a:fld>
            <a:endParaRPr lang="en-US" dirty="0"/>
          </a:p>
        </p:txBody>
      </p:sp>
    </p:spTree>
    <p:extLst>
      <p:ext uri="{BB962C8B-B14F-4D97-AF65-F5344CB8AC3E}">
        <p14:creationId xmlns:p14="http://schemas.microsoft.com/office/powerpoint/2010/main" val="2608426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9226">
              <a:spcBef>
                <a:spcPct val="0"/>
              </a:spcBef>
              <a:defRPr/>
            </a:pPr>
            <a:r>
              <a:rPr lang="en-US" b="1" baseline="0" dirty="0">
                <a:latin typeface="Arial" pitchFamily="34" charset="0"/>
                <a:cs typeface="Arial" pitchFamily="34" charset="0"/>
              </a:rPr>
              <a:t>Regina Glenn</a:t>
            </a:r>
          </a:p>
          <a:p>
            <a:pPr marL="177845" lvl="1" indent="-177845" defTabSz="969226">
              <a:spcBef>
                <a:spcPct val="0"/>
              </a:spcBef>
              <a:buFont typeface="Arial" panose="020B0604020202020204" pitchFamily="34" charset="0"/>
              <a:buChar char="•"/>
              <a:defRPr/>
            </a:pPr>
            <a:endParaRPr lang="en-US" dirty="0">
              <a:latin typeface="Arial" panose="020B0604020202020204" pitchFamily="34" charset="0"/>
              <a:cs typeface="Arial" pitchFamily="34" charset="0"/>
            </a:endParaRPr>
          </a:p>
          <a:p>
            <a:pPr marL="171450" indent="-171450" fontAlgn="auto" hangingPunct="1">
              <a:buFont typeface="Arial" panose="020B0604020202020204" pitchFamily="34" charset="0"/>
              <a:buChar char="•"/>
            </a:pPr>
            <a:r>
              <a:rPr lang="en-US" dirty="0">
                <a:latin typeface="Arial" panose="020B0604020202020204" pitchFamily="34" charset="0"/>
                <a:cs typeface="Arial" pitchFamily="34" charset="0"/>
              </a:rPr>
              <a:t>And here are links to a few additional resources.</a:t>
            </a:r>
          </a:p>
        </p:txBody>
      </p:sp>
      <p:sp>
        <p:nvSpPr>
          <p:cNvPr id="4" name="Slide Number Placeholder 3"/>
          <p:cNvSpPr>
            <a:spLocks noGrp="1"/>
          </p:cNvSpPr>
          <p:nvPr>
            <p:ph type="sldNum" sz="quarter" idx="5"/>
          </p:nvPr>
        </p:nvSpPr>
        <p:spPr/>
        <p:txBody>
          <a:bodyPr/>
          <a:lstStyle/>
          <a:p>
            <a:fld id="{75D1B32C-85D3-44C2-AE75-EAE0776817DD}" type="slidenum">
              <a:rPr lang="en-US" smtClean="0"/>
              <a:t>23</a:t>
            </a:fld>
            <a:endParaRPr lang="en-US" dirty="0"/>
          </a:p>
        </p:txBody>
      </p:sp>
    </p:spTree>
    <p:extLst>
      <p:ext uri="{BB962C8B-B14F-4D97-AF65-F5344CB8AC3E}">
        <p14:creationId xmlns:p14="http://schemas.microsoft.com/office/powerpoint/2010/main" val="3086354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Regina Glenn</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Here are good points of contact for you if you have additional questions about our diversity and inclusion program activities for the Megaprograms.</a:t>
            </a:r>
          </a:p>
        </p:txBody>
      </p:sp>
      <p:sp>
        <p:nvSpPr>
          <p:cNvPr id="4" name="Slide Number Placeholder 3"/>
          <p:cNvSpPr>
            <a:spLocks noGrp="1"/>
          </p:cNvSpPr>
          <p:nvPr>
            <p:ph type="sldNum" sz="quarter" idx="5"/>
          </p:nvPr>
        </p:nvSpPr>
        <p:spPr/>
        <p:txBody>
          <a:bodyPr/>
          <a:lstStyle/>
          <a:p>
            <a:fld id="{75D1B32C-85D3-44C2-AE75-EAE0776817DD}" type="slidenum">
              <a:rPr lang="en-US" smtClean="0"/>
              <a:t>24</a:t>
            </a:fld>
            <a:endParaRPr lang="en-US" dirty="0"/>
          </a:p>
        </p:txBody>
      </p:sp>
    </p:spTree>
    <p:extLst>
      <p:ext uri="{BB962C8B-B14F-4D97-AF65-F5344CB8AC3E}">
        <p14:creationId xmlns:p14="http://schemas.microsoft.com/office/powerpoint/2010/main" val="3617030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80"/>
            <a:ext cx="5947576" cy="3780471"/>
          </a:xfrm>
        </p:spPr>
        <p:txBody>
          <a:bodyPr/>
          <a:lstStyle/>
          <a:p>
            <a:pPr marL="0" lvl="1" defTabSz="969226">
              <a:spcBef>
                <a:spcPct val="0"/>
              </a:spcBef>
              <a:defRPr/>
            </a:pPr>
            <a:r>
              <a:rPr lang="en-US" b="1" baseline="0" dirty="0">
                <a:latin typeface="Arial" pitchFamily="34" charset="0"/>
                <a:cs typeface="Arial" pitchFamily="34" charset="0"/>
              </a:rPr>
              <a:t>Regina Glenn</a:t>
            </a:r>
            <a:endParaRPr lang="en-US" b="0" baseline="0" dirty="0">
              <a:latin typeface="Arial" pitchFamily="34" charset="0"/>
              <a:cs typeface="Arial" pitchFamily="34" charset="0"/>
            </a:endParaRPr>
          </a:p>
          <a:p>
            <a:pPr marL="177845" lvl="1" indent="-177845" defTabSz="969226">
              <a:spcBef>
                <a:spcPct val="0"/>
              </a:spcBef>
              <a:buFont typeface="Arial" panose="020B0604020202020204" pitchFamily="34" charset="0"/>
              <a:buChar char="•"/>
              <a:defRPr/>
            </a:pPr>
            <a:endParaRPr lang="en-US" dirty="0">
              <a:latin typeface="Arial" pitchFamily="34" charset="0"/>
              <a:cs typeface="Arial" pitchFamily="34" charset="0"/>
            </a:endParaRPr>
          </a:p>
          <a:p>
            <a:pPr marL="177845" lvl="1" indent="-177845" defTabSz="969226">
              <a:spcBef>
                <a:spcPct val="0"/>
              </a:spcBef>
              <a:buFont typeface="Arial" panose="020B0604020202020204" pitchFamily="34" charset="0"/>
              <a:buChar char="•"/>
              <a:defRPr/>
            </a:pPr>
            <a:r>
              <a:rPr lang="en-US" dirty="0">
                <a:latin typeface="Arial" pitchFamily="34" charset="0"/>
                <a:cs typeface="Arial" pitchFamily="34" charset="0"/>
              </a:rPr>
              <a:t>We’d now like to have some time for Q&amp;A for the Megaprograms group. </a:t>
            </a:r>
          </a:p>
          <a:p>
            <a:pPr marL="177845" lvl="1" indent="-177845" defTabSz="969226">
              <a:spcBef>
                <a:spcPct val="0"/>
              </a:spcBef>
              <a:buFont typeface="Arial" panose="020B0604020202020204" pitchFamily="34" charset="0"/>
              <a:buChar char="•"/>
              <a:defRPr/>
            </a:pPr>
            <a:endParaRPr lang="en-US" dirty="0">
              <a:latin typeface="Arial" pitchFamily="34" charset="0"/>
              <a:cs typeface="Arial" pitchFamily="34" charset="0"/>
            </a:endParaRPr>
          </a:p>
          <a:p>
            <a:pPr marL="177845" lvl="1" indent="-177845" defTabSz="969226">
              <a:spcBef>
                <a:spcPct val="0"/>
              </a:spcBef>
              <a:buFont typeface="Arial" panose="020B0604020202020204" pitchFamily="34" charset="0"/>
              <a:buChar char="•"/>
              <a:defRPr/>
            </a:pPr>
            <a:r>
              <a:rPr lang="en-US" dirty="0">
                <a:latin typeface="Arial" pitchFamily="34" charset="0"/>
                <a:cs typeface="Arial" pitchFamily="34" charset="0"/>
              </a:rPr>
              <a:t>Are there any questions you’d like to ask us? We will start with any questions in the chat. </a:t>
            </a:r>
          </a:p>
          <a:p>
            <a:pPr marL="0" lvl="1" defTabSz="969226">
              <a:spcBef>
                <a:spcPct val="0"/>
              </a:spcBef>
              <a:defRP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DBCDC475-BD9A-4C4C-9E91-34CA21719164}" type="slidenum">
              <a:rPr lang="en-US" smtClean="0"/>
              <a:pPr>
                <a:defRPr/>
              </a:pPr>
              <a:t>25</a:t>
            </a:fld>
            <a:endParaRPr lang="en-US" dirty="0"/>
          </a:p>
        </p:txBody>
      </p:sp>
    </p:spTree>
    <p:extLst>
      <p:ext uri="{BB962C8B-B14F-4D97-AF65-F5344CB8AC3E}">
        <p14:creationId xmlns:p14="http://schemas.microsoft.com/office/powerpoint/2010/main" val="3332602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80"/>
            <a:ext cx="5947576" cy="3780471"/>
          </a:xfrm>
        </p:spPr>
        <p:txBody>
          <a:bodyPr/>
          <a:lstStyle/>
          <a:p>
            <a:pPr marL="0" lvl="1" defTabSz="969226">
              <a:spcBef>
                <a:spcPct val="0"/>
              </a:spcBef>
              <a:defRPr/>
            </a:pPr>
            <a:r>
              <a:rPr lang="en-US" b="1" baseline="0" dirty="0">
                <a:latin typeface="Arial" pitchFamily="34" charset="0"/>
                <a:cs typeface="Arial" pitchFamily="34" charset="0"/>
              </a:rPr>
              <a:t>Regina Glenn</a:t>
            </a:r>
          </a:p>
          <a:p>
            <a:pPr marL="177845" lvl="1" indent="-177845" defTabSz="969226">
              <a:spcBef>
                <a:spcPct val="0"/>
              </a:spcBef>
              <a:buFont typeface="Arial" panose="020B0604020202020204" pitchFamily="34" charset="0"/>
              <a:buChar char="•"/>
              <a:defRPr/>
            </a:pPr>
            <a:endParaRPr lang="en-US" dirty="0">
              <a:latin typeface="Arial" pitchFamily="34" charset="0"/>
              <a:cs typeface="Arial" pitchFamily="34" charset="0"/>
            </a:endParaRPr>
          </a:p>
          <a:p>
            <a:pPr marL="177845" lvl="1" indent="-177845" defTabSz="969226">
              <a:spcBef>
                <a:spcPct val="0"/>
              </a:spcBef>
              <a:buFont typeface="Arial" panose="020B0604020202020204" pitchFamily="34" charset="0"/>
              <a:buChar char="•"/>
              <a:defRPr/>
            </a:pPr>
            <a:r>
              <a:rPr lang="en-US" dirty="0">
                <a:latin typeface="Arial" pitchFamily="34" charset="0"/>
                <a:cs typeface="Arial" pitchFamily="34" charset="0"/>
              </a:rPr>
              <a:t>Thank you again for spending this time with us. We hope you found this information useful!</a:t>
            </a:r>
          </a:p>
          <a:p>
            <a:pPr marL="177845" lvl="1" indent="-177845" defTabSz="969226">
              <a:spcBef>
                <a:spcPct val="0"/>
              </a:spcBef>
              <a:buFont typeface="Arial" panose="020B0604020202020204" pitchFamily="34" charset="0"/>
              <a:buChar char="•"/>
              <a:defRPr/>
            </a:pPr>
            <a:endParaRPr lang="en-US" dirty="0">
              <a:latin typeface="Arial" pitchFamily="34" charset="0"/>
              <a:cs typeface="Arial" pitchFamily="34" charset="0"/>
            </a:endParaRPr>
          </a:p>
          <a:p>
            <a:pPr marL="177845" lvl="1" indent="-177845" defTabSz="969226">
              <a:spcBef>
                <a:spcPct val="0"/>
              </a:spcBef>
              <a:buFont typeface="Arial" panose="020B0604020202020204" pitchFamily="34" charset="0"/>
              <a:buChar char="•"/>
              <a:defRPr/>
            </a:pPr>
            <a:r>
              <a:rPr lang="en-US" dirty="0">
                <a:latin typeface="Arial" pitchFamily="34" charset="0"/>
                <a:cs typeface="Arial" pitchFamily="34" charset="0"/>
              </a:rPr>
              <a:t>Have a great rest of the day at today’s virtual event.</a:t>
            </a:r>
          </a:p>
        </p:txBody>
      </p:sp>
      <p:sp>
        <p:nvSpPr>
          <p:cNvPr id="4" name="Slide Number Placeholder 3"/>
          <p:cNvSpPr>
            <a:spLocks noGrp="1"/>
          </p:cNvSpPr>
          <p:nvPr>
            <p:ph type="sldNum" sz="quarter" idx="10"/>
          </p:nvPr>
        </p:nvSpPr>
        <p:spPr/>
        <p:txBody>
          <a:bodyPr/>
          <a:lstStyle/>
          <a:p>
            <a:pPr>
              <a:defRPr/>
            </a:pPr>
            <a:fld id="{DBCDC475-BD9A-4C4C-9E91-34CA21719164}" type="slidenum">
              <a:rPr lang="en-US" smtClean="0"/>
              <a:pPr>
                <a:defRPr/>
              </a:pPr>
              <a:t>26</a:t>
            </a:fld>
            <a:endParaRPr lang="en-US" dirty="0"/>
          </a:p>
        </p:txBody>
      </p:sp>
    </p:spTree>
    <p:extLst>
      <p:ext uri="{BB962C8B-B14F-4D97-AF65-F5344CB8AC3E}">
        <p14:creationId xmlns:p14="http://schemas.microsoft.com/office/powerpoint/2010/main" val="2251535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80"/>
            <a:ext cx="5852160" cy="4218620"/>
          </a:xfrm>
        </p:spPr>
        <p:txBody>
          <a:bodyPr/>
          <a:lstStyle/>
          <a:p>
            <a:pPr defTabSz="948368">
              <a:defRPr/>
            </a:pPr>
            <a:r>
              <a:rPr lang="en-US" b="1" dirty="0">
                <a:latin typeface="Arial" panose="020B0604020202020204" pitchFamily="34" charset="0"/>
                <a:cs typeface="Arial" panose="020B0604020202020204" pitchFamily="34" charset="0"/>
              </a:rPr>
              <a:t>Julie Meredith</a:t>
            </a:r>
          </a:p>
          <a:p>
            <a:pPr defTabSz="948368">
              <a:defRPr/>
            </a:pPr>
            <a:endParaRPr lang="en-US" sz="1000"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sz="1200" b="0" i="0" dirty="0">
                <a:latin typeface="Arial" panose="020B0604020202020204" pitchFamily="34" charset="0"/>
                <a:cs typeface="Arial" panose="020B0604020202020204" pitchFamily="34" charset="0"/>
              </a:rPr>
              <a:t>Thank you, Regina, and </a:t>
            </a:r>
            <a:r>
              <a:rPr lang="en-US" dirty="0">
                <a:latin typeface="Arial" panose="020B0604020202020204" pitchFamily="34" charset="0"/>
                <a:cs typeface="Arial" panose="020B0604020202020204" pitchFamily="34" charset="0"/>
              </a:rPr>
              <a:t>g</a:t>
            </a:r>
            <a:r>
              <a:rPr lang="en-US" sz="1200" b="0" i="0" dirty="0">
                <a:latin typeface="Arial" panose="020B0604020202020204" pitchFamily="34" charset="0"/>
                <a:cs typeface="Arial" panose="020B0604020202020204" pitchFamily="34" charset="0"/>
              </a:rPr>
              <a:t>ood morning, everyone.  I’m WSDOT’s Assistant Secretary of Transportation for Urban Mobility, Access, and Megaprograms. In addition to overseeing our Puget Sound </a:t>
            </a:r>
            <a:r>
              <a:rPr lang="en-US" sz="1200" b="0" i="0" dirty="0" err="1">
                <a:latin typeface="Arial" panose="020B0604020202020204" pitchFamily="34" charset="0"/>
                <a:cs typeface="Arial" panose="020B0604020202020204" pitchFamily="34" charset="0"/>
              </a:rPr>
              <a:t>megaprograms</a:t>
            </a:r>
            <a:r>
              <a:rPr lang="en-US" sz="1200" b="0" i="0" dirty="0">
                <a:latin typeface="Arial" panose="020B0604020202020204" pitchFamily="34" charset="0"/>
                <a:cs typeface="Arial" panose="020B0604020202020204" pitchFamily="34" charset="0"/>
              </a:rPr>
              <a:t>, I’m responsible for WSDOT’s Toll Division, Regional Transit Coordination team, and Management of Mobility team. The latter team coordinates mobility efforts throughout the region’s large urban areas.</a:t>
            </a:r>
          </a:p>
          <a:p>
            <a:pPr defTabSz="948368">
              <a:defRPr/>
            </a:pPr>
            <a:endParaRPr lang="en-US" sz="1000" b="0" i="0"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We closely coordinate with our partners to help improve mobility on our regional transportation networks. Through our </a:t>
            </a:r>
            <a:r>
              <a:rPr lang="en-US" dirty="0" err="1">
                <a:latin typeface="Arial" panose="020B0604020202020204" pitchFamily="34" charset="0"/>
                <a:cs typeface="Arial" panose="020B0604020202020204" pitchFamily="34" charset="0"/>
              </a:rPr>
              <a:t>megaprograms</a:t>
            </a:r>
            <a:r>
              <a:rPr lang="en-US" dirty="0">
                <a:latin typeface="Arial" panose="020B0604020202020204" pitchFamily="34" charset="0"/>
                <a:cs typeface="Arial" panose="020B0604020202020204" pitchFamily="34" charset="0"/>
              </a:rPr>
              <a:t>’ infrastructure work, we are replacing aging bridges and structures to enhance public safety, connecting</a:t>
            </a:r>
            <a:r>
              <a:rPr lang="en-US" baseline="0" dirty="0">
                <a:latin typeface="Arial" panose="020B0604020202020204" pitchFamily="34" charset="0"/>
                <a:cs typeface="Arial" panose="020B0604020202020204" pitchFamily="34" charset="0"/>
              </a:rPr>
              <a:t> ports, and creating multimodal connections</a:t>
            </a:r>
            <a:r>
              <a:rPr lang="en-US" dirty="0">
                <a:latin typeface="Arial" panose="020B0604020202020204" pitchFamily="34" charset="0"/>
                <a:cs typeface="Arial" panose="020B0604020202020204" pitchFamily="34" charset="0"/>
              </a:rPr>
              <a:t>.</a:t>
            </a:r>
          </a:p>
          <a:p>
            <a:pPr defTabSz="948368">
              <a:defRPr/>
            </a:pPr>
            <a:endParaRPr lang="en-US" sz="1000" dirty="0">
              <a:latin typeface="Arial" panose="020B0604020202020204" pitchFamily="34" charset="0"/>
              <a:cs typeface="Arial" panose="020B0604020202020204" pitchFamily="34" charset="0"/>
            </a:endParaRPr>
          </a:p>
          <a:p>
            <a:pPr marL="171450" indent="-171450"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The four Megaprograms we’ll discuss today are:</a:t>
            </a:r>
          </a:p>
          <a:p>
            <a:pPr marL="652099" lvl="1"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The SR 520 Bridge Replacement and HOV Program</a:t>
            </a:r>
          </a:p>
          <a:p>
            <a:pPr marL="652099" lvl="1"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The Alaskan Way Viaduct Replacement Program</a:t>
            </a:r>
          </a:p>
          <a:p>
            <a:pPr marL="652099" lvl="1"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The I-405/SR 167 Corridor Program</a:t>
            </a:r>
          </a:p>
          <a:p>
            <a:pPr marL="652099" lvl="1"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And the Puget Sound Gateway Program</a:t>
            </a:r>
          </a:p>
          <a:p>
            <a:pPr defTabSz="948368">
              <a:defRPr/>
            </a:pPr>
            <a:endParaRPr lang="en-US" sz="1000"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I’ve listed my contact information on this slide, should you have additional questions or wish to speak with me later about these programs.</a:t>
            </a:r>
          </a:p>
        </p:txBody>
      </p:sp>
      <p:sp>
        <p:nvSpPr>
          <p:cNvPr id="4" name="Slide Number Placeholder 3"/>
          <p:cNvSpPr>
            <a:spLocks noGrp="1"/>
          </p:cNvSpPr>
          <p:nvPr>
            <p:ph type="sldNum" sz="quarter" idx="10"/>
          </p:nvPr>
        </p:nvSpPr>
        <p:spPr/>
        <p:txBody>
          <a:bodyPr/>
          <a:lstStyle/>
          <a:p>
            <a:pPr defTabSz="948368" fontAlgn="base">
              <a:spcBef>
                <a:spcPct val="0"/>
              </a:spcBef>
              <a:spcAft>
                <a:spcPct val="0"/>
              </a:spcAft>
              <a:defRPr/>
            </a:pPr>
            <a:fld id="{DBCDC475-BD9A-4C4C-9E91-34CA21719164}" type="slidenum">
              <a:rPr lang="en-US">
                <a:solidFill>
                  <a:srgbClr val="000000"/>
                </a:solidFill>
                <a:latin typeface="Arial" charset="0"/>
              </a:rPr>
              <a:pPr defTabSz="948368" fontAlgn="base">
                <a:spcBef>
                  <a:spcPct val="0"/>
                </a:spcBef>
                <a:spcAft>
                  <a:spcPct val="0"/>
                </a:spcAft>
                <a:defRPr/>
              </a:pPr>
              <a:t>3</a:t>
            </a:fld>
            <a:endParaRPr lang="en-US" dirty="0">
              <a:solidFill>
                <a:srgbClr val="000000"/>
              </a:solidFill>
              <a:latin typeface="Arial" charset="0"/>
            </a:endParaRPr>
          </a:p>
        </p:txBody>
      </p:sp>
    </p:spTree>
    <p:extLst>
      <p:ext uri="{BB962C8B-B14F-4D97-AF65-F5344CB8AC3E}">
        <p14:creationId xmlns:p14="http://schemas.microsoft.com/office/powerpoint/2010/main" val="402294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80"/>
            <a:ext cx="5852160" cy="4218620"/>
          </a:xfrm>
        </p:spPr>
        <p:txBody>
          <a:bodyPr/>
          <a:lstStyle/>
          <a:p>
            <a:pPr defTabSz="948368">
              <a:defRPr/>
            </a:pPr>
            <a:r>
              <a:rPr lang="en-US" b="1" dirty="0">
                <a:latin typeface="Arial" panose="020B0604020202020204" pitchFamily="34" charset="0"/>
                <a:cs typeface="Arial" panose="020B0604020202020204" pitchFamily="34" charset="0"/>
              </a:rPr>
              <a:t>Julie Meredith</a:t>
            </a:r>
          </a:p>
          <a:p>
            <a:pPr defTabSz="948368">
              <a:defRPr/>
            </a:pPr>
            <a:endParaRPr lang="en-US" sz="1000"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sz="1200" b="0" i="0" dirty="0">
                <a:latin typeface="Arial" panose="020B0604020202020204" pitchFamily="34" charset="0"/>
                <a:cs typeface="Arial" panose="020B0604020202020204" pitchFamily="34" charset="0"/>
              </a:rPr>
              <a:t>Thank you, Regina, and </a:t>
            </a:r>
            <a:r>
              <a:rPr lang="en-US" dirty="0">
                <a:latin typeface="Arial" panose="020B0604020202020204" pitchFamily="34" charset="0"/>
                <a:cs typeface="Arial" panose="020B0604020202020204" pitchFamily="34" charset="0"/>
              </a:rPr>
              <a:t>g</a:t>
            </a:r>
            <a:r>
              <a:rPr lang="en-US" sz="1200" b="0" i="0" dirty="0">
                <a:latin typeface="Arial" panose="020B0604020202020204" pitchFamily="34" charset="0"/>
                <a:cs typeface="Arial" panose="020B0604020202020204" pitchFamily="34" charset="0"/>
              </a:rPr>
              <a:t>ood morning, everyone.  I’m WSDOT’s Assistant Secretary of Transportation for Urban Mobility, Access, and Megaprograms. In addition to overseeing our Puget Sound </a:t>
            </a:r>
            <a:r>
              <a:rPr lang="en-US" sz="1200" b="0" i="0" dirty="0" err="1">
                <a:latin typeface="Arial" panose="020B0604020202020204" pitchFamily="34" charset="0"/>
                <a:cs typeface="Arial" panose="020B0604020202020204" pitchFamily="34" charset="0"/>
              </a:rPr>
              <a:t>megaprograms</a:t>
            </a:r>
            <a:r>
              <a:rPr lang="en-US" sz="1200" b="0" i="0" dirty="0">
                <a:latin typeface="Arial" panose="020B0604020202020204" pitchFamily="34" charset="0"/>
                <a:cs typeface="Arial" panose="020B0604020202020204" pitchFamily="34" charset="0"/>
              </a:rPr>
              <a:t>, I’m responsible for WSDOT’s Toll Division, Regional Transit Coordination team, and Management of Mobility team. The latter team coordinates mobility efforts throughout the region’s large urban areas.</a:t>
            </a:r>
          </a:p>
          <a:p>
            <a:pPr defTabSz="948368">
              <a:defRPr/>
            </a:pPr>
            <a:endParaRPr lang="en-US" sz="1000" b="0" i="0"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We closely coordinate with our partners to help improve mobility on our regional transportation networks. Through our </a:t>
            </a:r>
            <a:r>
              <a:rPr lang="en-US" dirty="0" err="1">
                <a:latin typeface="Arial" panose="020B0604020202020204" pitchFamily="34" charset="0"/>
                <a:cs typeface="Arial" panose="020B0604020202020204" pitchFamily="34" charset="0"/>
              </a:rPr>
              <a:t>megaprograms</a:t>
            </a:r>
            <a:r>
              <a:rPr lang="en-US" dirty="0">
                <a:latin typeface="Arial" panose="020B0604020202020204" pitchFamily="34" charset="0"/>
                <a:cs typeface="Arial" panose="020B0604020202020204" pitchFamily="34" charset="0"/>
              </a:rPr>
              <a:t>’ infrastructure work, we are replacing aging bridges and structures to enhance public safety, connecting</a:t>
            </a:r>
            <a:r>
              <a:rPr lang="en-US" baseline="0" dirty="0">
                <a:latin typeface="Arial" panose="020B0604020202020204" pitchFamily="34" charset="0"/>
                <a:cs typeface="Arial" panose="020B0604020202020204" pitchFamily="34" charset="0"/>
              </a:rPr>
              <a:t> ports, and creating multimodal connections</a:t>
            </a:r>
            <a:r>
              <a:rPr lang="en-US" dirty="0">
                <a:latin typeface="Arial" panose="020B0604020202020204" pitchFamily="34" charset="0"/>
                <a:cs typeface="Arial" panose="020B0604020202020204" pitchFamily="34" charset="0"/>
              </a:rPr>
              <a:t>.</a:t>
            </a:r>
          </a:p>
          <a:p>
            <a:pPr defTabSz="948368">
              <a:defRPr/>
            </a:pPr>
            <a:endParaRPr lang="en-US" sz="1000" dirty="0">
              <a:latin typeface="Arial" panose="020B0604020202020204" pitchFamily="34" charset="0"/>
              <a:cs typeface="Arial" panose="020B0604020202020204" pitchFamily="34" charset="0"/>
            </a:endParaRPr>
          </a:p>
          <a:p>
            <a:pPr marL="171450" indent="-171450"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The four Megaprograms we’ll discuss today are:</a:t>
            </a:r>
          </a:p>
          <a:p>
            <a:pPr marL="652099" lvl="1"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The SR 520 Bridge Replacement and HOV Program</a:t>
            </a:r>
          </a:p>
          <a:p>
            <a:pPr marL="652099" lvl="1"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The Alaskan Way Viaduct Replacement Program</a:t>
            </a:r>
          </a:p>
          <a:p>
            <a:pPr marL="652099" lvl="1"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The I-405/SR 167 Corridor Program</a:t>
            </a:r>
          </a:p>
          <a:p>
            <a:pPr marL="652099" lvl="1"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And the Puget Sound Gateway Program</a:t>
            </a:r>
          </a:p>
          <a:p>
            <a:pPr defTabSz="948368">
              <a:defRPr/>
            </a:pPr>
            <a:endParaRPr lang="en-US" sz="1000"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I’ve listed my contact information on this slide, should you have additional questions or wish to speak with me later about these programs.</a:t>
            </a:r>
          </a:p>
        </p:txBody>
      </p:sp>
      <p:sp>
        <p:nvSpPr>
          <p:cNvPr id="4" name="Slide Number Placeholder 3"/>
          <p:cNvSpPr>
            <a:spLocks noGrp="1"/>
          </p:cNvSpPr>
          <p:nvPr>
            <p:ph type="sldNum" sz="quarter" idx="10"/>
          </p:nvPr>
        </p:nvSpPr>
        <p:spPr/>
        <p:txBody>
          <a:bodyPr/>
          <a:lstStyle/>
          <a:p>
            <a:pPr defTabSz="948368" fontAlgn="base">
              <a:spcBef>
                <a:spcPct val="0"/>
              </a:spcBef>
              <a:spcAft>
                <a:spcPct val="0"/>
              </a:spcAft>
              <a:defRPr/>
            </a:pPr>
            <a:fld id="{DBCDC475-BD9A-4C4C-9E91-34CA21719164}" type="slidenum">
              <a:rPr lang="en-US">
                <a:solidFill>
                  <a:srgbClr val="000000"/>
                </a:solidFill>
                <a:latin typeface="Arial" charset="0"/>
              </a:rPr>
              <a:pPr defTabSz="948368" fontAlgn="base">
                <a:spcBef>
                  <a:spcPct val="0"/>
                </a:spcBef>
                <a:spcAft>
                  <a:spcPct val="0"/>
                </a:spcAft>
                <a:defRPr/>
              </a:pPr>
              <a:t>4</a:t>
            </a:fld>
            <a:endParaRPr lang="en-US" dirty="0">
              <a:solidFill>
                <a:srgbClr val="000000"/>
              </a:solidFill>
              <a:latin typeface="Arial" charset="0"/>
            </a:endParaRPr>
          </a:p>
        </p:txBody>
      </p:sp>
    </p:spTree>
    <p:extLst>
      <p:ext uri="{BB962C8B-B14F-4D97-AF65-F5344CB8AC3E}">
        <p14:creationId xmlns:p14="http://schemas.microsoft.com/office/powerpoint/2010/main" val="4193607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80"/>
            <a:ext cx="5897880" cy="4218620"/>
          </a:xfrm>
        </p:spPr>
        <p:txBody>
          <a:bodyPr/>
          <a:lstStyle/>
          <a:p>
            <a:pPr defTabSz="948368">
              <a:defRPr/>
            </a:pPr>
            <a:r>
              <a:rPr lang="en-US" b="1" dirty="0">
                <a:latin typeface="Arial" panose="020B0604020202020204" pitchFamily="34" charset="0"/>
                <a:cs typeface="Arial" panose="020B0604020202020204" pitchFamily="34" charset="0"/>
              </a:rPr>
              <a:t>Julie Meredith</a:t>
            </a:r>
          </a:p>
          <a:p>
            <a:pPr defTabSz="948368">
              <a:defRPr/>
            </a:pPr>
            <a:endParaRPr lang="en-US" dirty="0">
              <a:latin typeface="Arial" panose="020B0604020202020204" pitchFamily="34" charset="0"/>
              <a:cs typeface="Arial" panose="020B0604020202020204" pitchFamily="34" charset="0"/>
            </a:endParaRPr>
          </a:p>
          <a:p>
            <a:pPr marL="177845" indent="-177845">
              <a:buFont typeface="Arial" panose="020B0604020202020204" pitchFamily="34" charset="0"/>
              <a:buChar char="•"/>
            </a:pPr>
            <a:r>
              <a:rPr lang="en-US" dirty="0">
                <a:latin typeface="Arial" panose="020B0604020202020204" pitchFamily="34" charset="0"/>
                <a:cs typeface="Arial" panose="020B0604020202020204" pitchFamily="34" charset="0"/>
              </a:rPr>
              <a:t>As Regina mentioned a moment ago, Inclusion is one of WSDOT’s three Strategic Goals. The other two are Workforce Development and Practical Solutions.</a:t>
            </a:r>
          </a:p>
          <a:p>
            <a:pPr marL="177845" indent="-177845">
              <a:buFont typeface="Arial" panose="020B0604020202020204" pitchFamily="34" charset="0"/>
              <a:buChar char="•"/>
            </a:pPr>
            <a:endParaRPr lang="en-US" baseline="0" dirty="0">
              <a:latin typeface="Arial" panose="020B0604020202020204" pitchFamily="34" charset="0"/>
              <a:cs typeface="Arial" panose="020B0604020202020204" pitchFamily="34" charset="0"/>
            </a:endParaRPr>
          </a:p>
          <a:p>
            <a:pPr marL="177845" indent="-177845">
              <a:buFont typeface="Arial" panose="020B0604020202020204" pitchFamily="34" charset="0"/>
              <a:buChar char="•"/>
            </a:pPr>
            <a:r>
              <a:rPr lang="en-US" dirty="0">
                <a:latin typeface="Arial" panose="020B0604020202020204" pitchFamily="34" charset="0"/>
                <a:cs typeface="Arial" panose="020B0604020202020204" pitchFamily="34" charset="0"/>
              </a:rPr>
              <a:t>Within </a:t>
            </a:r>
            <a:r>
              <a:rPr lang="en-US" b="1" dirty="0">
                <a:latin typeface="Arial" panose="020B0604020202020204" pitchFamily="34" charset="0"/>
                <a:cs typeface="Arial" panose="020B0604020202020204" pitchFamily="34" charset="0"/>
              </a:rPr>
              <a:t>Inclusion</a:t>
            </a:r>
            <a:r>
              <a:rPr lang="en-US" dirty="0">
                <a:latin typeface="Arial" panose="020B0604020202020204" pitchFamily="34" charset="0"/>
                <a:cs typeface="Arial" panose="020B0604020202020204" pitchFamily="34" charset="0"/>
              </a:rPr>
              <a:t>, we have the following key goal areas:</a:t>
            </a:r>
            <a:endParaRPr lang="en-US" baseline="0" dirty="0">
              <a:latin typeface="Arial" panose="020B0604020202020204" pitchFamily="34" charset="0"/>
              <a:cs typeface="Arial" panose="020B0604020202020204" pitchFamily="34" charset="0"/>
            </a:endParaRPr>
          </a:p>
          <a:p>
            <a:pPr marL="474254" lvl="1"/>
            <a:endParaRPr lang="en-US" dirty="0">
              <a:latin typeface="Arial" panose="020B0604020202020204" pitchFamily="34" charset="0"/>
              <a:cs typeface="Arial" panose="020B0604020202020204" pitchFamily="34" charset="0"/>
            </a:endParaRPr>
          </a:p>
          <a:p>
            <a:pPr marL="652099" lvl="1" indent="-177845">
              <a:buFont typeface="Arial" panose="020B0604020202020204" pitchFamily="34" charset="0"/>
              <a:buChar char="•"/>
            </a:pPr>
            <a:r>
              <a:rPr lang="en-US" b="1" u="sng" dirty="0">
                <a:latin typeface="Arial" panose="020B0604020202020204" pitchFamily="34" charset="0"/>
                <a:cs typeface="Arial" panose="020B0604020202020204" pitchFamily="34" charset="0"/>
              </a:rPr>
              <a:t>Inclusive</a:t>
            </a:r>
            <a:r>
              <a:rPr lang="en-US" b="1" dirty="0">
                <a:latin typeface="Arial" panose="020B0604020202020204" pitchFamily="34" charset="0"/>
                <a:cs typeface="Arial" panose="020B0604020202020204" pitchFamily="34" charset="0"/>
              </a:rPr>
              <a:t> Workforce </a:t>
            </a:r>
            <a:r>
              <a:rPr lang="en-US" dirty="0">
                <a:latin typeface="Arial" panose="020B0604020202020204" pitchFamily="34" charset="0"/>
                <a:cs typeface="Arial" panose="020B0604020202020204" pitchFamily="34" charset="0"/>
              </a:rPr>
              <a:t>- listening to every voice  and considering different perspectives</a:t>
            </a:r>
          </a:p>
          <a:p>
            <a:pPr marL="652099" lvl="1" indent="-177845">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52099" lvl="1" indent="-177845">
              <a:buFont typeface="Arial" panose="020B0604020202020204" pitchFamily="34" charset="0"/>
              <a:buChar char="•"/>
            </a:pPr>
            <a:r>
              <a:rPr lang="en-US" b="1" u="sng" dirty="0">
                <a:latin typeface="Arial" panose="020B0604020202020204" pitchFamily="34" charset="0"/>
                <a:cs typeface="Arial" panose="020B0604020202020204" pitchFamily="34" charset="0"/>
              </a:rPr>
              <a:t>Diverse</a:t>
            </a:r>
            <a:r>
              <a:rPr lang="en-US" b="1" dirty="0">
                <a:latin typeface="Arial" panose="020B0604020202020204" pitchFamily="34" charset="0"/>
                <a:cs typeface="Arial" panose="020B0604020202020204" pitchFamily="34" charset="0"/>
              </a:rPr>
              <a:t> Workforce </a:t>
            </a:r>
            <a:r>
              <a:rPr lang="en-US" dirty="0">
                <a:latin typeface="Arial" panose="020B0604020202020204" pitchFamily="34" charset="0"/>
                <a:cs typeface="Arial" panose="020B0604020202020204" pitchFamily="34" charset="0"/>
              </a:rPr>
              <a:t>– continuing to build a workforce that reflects the communities we serve</a:t>
            </a:r>
          </a:p>
          <a:p>
            <a:pPr marL="652099" lvl="1" indent="-177845">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52099" lvl="1" indent="-177845">
              <a:buFont typeface="Arial" panose="020B0604020202020204" pitchFamily="34" charset="0"/>
              <a:buChar char="•"/>
            </a:pPr>
            <a:r>
              <a:rPr lang="en-US" b="1" dirty="0">
                <a:latin typeface="Arial" panose="020B0604020202020204" pitchFamily="34" charset="0"/>
                <a:cs typeface="Arial" panose="020B0604020202020204" pitchFamily="34" charset="0"/>
              </a:rPr>
              <a:t>Diverse Business Spending </a:t>
            </a:r>
            <a:r>
              <a:rPr lang="en-US" dirty="0">
                <a:latin typeface="Arial" panose="020B0604020202020204" pitchFamily="34" charset="0"/>
                <a:cs typeface="Arial" panose="020B0604020202020204" pitchFamily="34" charset="0"/>
              </a:rPr>
              <a:t>- meeting our state and federal diversity business goals while increasing awareness of the need for a DBE program</a:t>
            </a:r>
          </a:p>
          <a:p>
            <a:pPr marL="652099" lvl="1" indent="-177845">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52099" lvl="1" indent="-177845">
              <a:buFont typeface="Arial" panose="020B0604020202020204" pitchFamily="34" charset="0"/>
              <a:buChar char="•"/>
            </a:pPr>
            <a:r>
              <a:rPr lang="en-US" b="1" dirty="0">
                <a:latin typeface="Arial" panose="020B0604020202020204" pitchFamily="34" charset="0"/>
                <a:cs typeface="Arial" panose="020B0604020202020204" pitchFamily="34" charset="0"/>
              </a:rPr>
              <a:t>Create Opportunity </a:t>
            </a:r>
            <a:r>
              <a:rPr lang="en-US" dirty="0">
                <a:latin typeface="Arial" panose="020B0604020202020204" pitchFamily="34" charset="0"/>
                <a:cs typeface="Arial" panose="020B0604020202020204" pitchFamily="34" charset="0"/>
              </a:rPr>
              <a:t>- increasing the transportation industry’s workforce capacity by promoting apprenticeships and mentoring programs</a:t>
            </a:r>
          </a:p>
          <a:p>
            <a:pPr marL="652099" lvl="1" indent="-177845">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52099" lvl="1" indent="-177845">
              <a:buFont typeface="Arial" panose="020B0604020202020204" pitchFamily="34" charset="0"/>
              <a:buChar char="•"/>
            </a:pPr>
            <a:r>
              <a:rPr lang="en-US" b="1" dirty="0">
                <a:latin typeface="Arial" panose="020B0604020202020204" pitchFamily="34" charset="0"/>
                <a:cs typeface="Arial" panose="020B0604020202020204" pitchFamily="34" charset="0"/>
              </a:rPr>
              <a:t>Community Engagement </a:t>
            </a:r>
            <a:r>
              <a:rPr lang="en-US" dirty="0">
                <a:latin typeface="Arial" panose="020B0604020202020204" pitchFamily="34" charset="0"/>
                <a:cs typeface="Arial" panose="020B0604020202020204" pitchFamily="34" charset="0"/>
              </a:rPr>
              <a:t>- engaging stakeholders during all phases of our projects to develop and maintain relationships with WSDOT</a:t>
            </a:r>
            <a:endParaRPr 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D1B32C-85D3-44C2-AE75-EAE0776817DD}" type="slidenum">
              <a:rPr lang="en-US" smtClean="0"/>
              <a:t>5</a:t>
            </a:fld>
            <a:endParaRPr lang="en-US" dirty="0"/>
          </a:p>
        </p:txBody>
      </p:sp>
    </p:spTree>
    <p:extLst>
      <p:ext uri="{BB962C8B-B14F-4D97-AF65-F5344CB8AC3E}">
        <p14:creationId xmlns:p14="http://schemas.microsoft.com/office/powerpoint/2010/main" val="132470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80"/>
            <a:ext cx="5852160" cy="4351033"/>
          </a:xfrm>
        </p:spPr>
        <p:txBody>
          <a:bodyPr/>
          <a:lstStyle/>
          <a:p>
            <a:pPr defTabSz="948368">
              <a:defRPr/>
            </a:pPr>
            <a:r>
              <a:rPr lang="en-US" b="1" dirty="0">
                <a:latin typeface="Arial" panose="020B0604020202020204" pitchFamily="34" charset="0"/>
                <a:cs typeface="Arial" panose="020B0604020202020204" pitchFamily="34" charset="0"/>
              </a:rPr>
              <a:t>Julie Meredith</a:t>
            </a:r>
          </a:p>
          <a:p>
            <a:pPr defTabSz="948368">
              <a:defRPr/>
            </a:pPr>
            <a:endParaRPr lang="en-US"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This slide gives a brief overview of the four </a:t>
            </a:r>
            <a:r>
              <a:rPr lang="en-US" dirty="0" err="1">
                <a:latin typeface="Arial" panose="020B0604020202020204" pitchFamily="34" charset="0"/>
                <a:cs typeface="Arial" panose="020B0604020202020204" pitchFamily="34" charset="0"/>
              </a:rPr>
              <a:t>Megaprograms</a:t>
            </a:r>
            <a:r>
              <a:rPr lang="en-US" dirty="0">
                <a:latin typeface="Arial" panose="020B0604020202020204" pitchFamily="34" charset="0"/>
                <a:cs typeface="Arial" panose="020B0604020202020204" pitchFamily="34" charset="0"/>
              </a:rPr>
              <a:t> and a point of contact for inquiries about contracting opportunities</a:t>
            </a:r>
            <a:r>
              <a:rPr lang="en-US" baseline="0" dirty="0">
                <a:latin typeface="Arial" panose="020B0604020202020204" pitchFamily="34" charset="0"/>
                <a:cs typeface="Arial" panose="020B0604020202020204" pitchFamily="34" charset="0"/>
              </a:rPr>
              <a:t>.</a:t>
            </a:r>
          </a:p>
          <a:p>
            <a:pPr marL="177845" indent="-177845" defTabSz="948368">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baseline="0" dirty="0">
                <a:latin typeface="Arial" panose="020B0604020202020204" pitchFamily="34" charset="0"/>
                <a:cs typeface="Arial" panose="020B0604020202020204" pitchFamily="34" charset="0"/>
              </a:rPr>
              <a:t>If you’ve not seen this slide’s content before, don’t worry … we’ll email everyone a copy of this presentation.</a:t>
            </a:r>
          </a:p>
        </p:txBody>
      </p:sp>
      <p:sp>
        <p:nvSpPr>
          <p:cNvPr id="4" name="Slide Number Placeholder 3"/>
          <p:cNvSpPr>
            <a:spLocks noGrp="1"/>
          </p:cNvSpPr>
          <p:nvPr>
            <p:ph type="sldNum" sz="quarter" idx="10"/>
          </p:nvPr>
        </p:nvSpPr>
        <p:spPr/>
        <p:txBody>
          <a:bodyPr/>
          <a:lstStyle/>
          <a:p>
            <a:pPr defTabSz="948368" fontAlgn="base">
              <a:spcBef>
                <a:spcPct val="0"/>
              </a:spcBef>
              <a:spcAft>
                <a:spcPct val="0"/>
              </a:spcAft>
              <a:defRPr/>
            </a:pPr>
            <a:fld id="{DBCDC475-BD9A-4C4C-9E91-34CA21719164}" type="slidenum">
              <a:rPr lang="en-US">
                <a:solidFill>
                  <a:srgbClr val="000000"/>
                </a:solidFill>
                <a:latin typeface="Arial" charset="0"/>
              </a:rPr>
              <a:pPr defTabSz="948368" fontAlgn="base">
                <a:spcBef>
                  <a:spcPct val="0"/>
                </a:spcBef>
                <a:spcAft>
                  <a:spcPct val="0"/>
                </a:spcAft>
                <a:defRPr/>
              </a:pPr>
              <a:t>6</a:t>
            </a:fld>
            <a:endParaRPr lang="en-US" dirty="0">
              <a:solidFill>
                <a:srgbClr val="000000"/>
              </a:solidFill>
              <a:latin typeface="Arial" charset="0"/>
            </a:endParaRPr>
          </a:p>
        </p:txBody>
      </p:sp>
    </p:spTree>
    <p:extLst>
      <p:ext uri="{BB962C8B-B14F-4D97-AF65-F5344CB8AC3E}">
        <p14:creationId xmlns:p14="http://schemas.microsoft.com/office/powerpoint/2010/main" val="1551261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572000"/>
            <a:ext cx="6126480" cy="4953000"/>
          </a:xfrm>
        </p:spPr>
        <p:txBody>
          <a:bodyPr/>
          <a:lstStyle/>
          <a:p>
            <a:r>
              <a:rPr lang="en-US" sz="1100" b="1" i="0" dirty="0">
                <a:latin typeface="Arial" panose="020B0604020202020204" pitchFamily="34" charset="0"/>
                <a:cs typeface="Arial" panose="020B0604020202020204" pitchFamily="34" charset="0"/>
              </a:rPr>
              <a:t>Julie Meredith</a:t>
            </a:r>
          </a:p>
          <a:p>
            <a:endParaRPr lang="en-US" sz="800" b="0" i="0" dirty="0">
              <a:latin typeface="Arial" panose="020B0604020202020204" pitchFamily="34" charset="0"/>
              <a:cs typeface="Arial" panose="020B0604020202020204" pitchFamily="34" charset="0"/>
            </a:endParaRPr>
          </a:p>
          <a:p>
            <a:endParaRPr lang="en-US" sz="800" b="0"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I’ve asked our </a:t>
            </a:r>
            <a:r>
              <a:rPr lang="en-US" sz="1100" dirty="0" err="1">
                <a:latin typeface="Arial" panose="020B0604020202020204" pitchFamily="34" charset="0"/>
                <a:cs typeface="Arial" panose="020B0604020202020204" pitchFamily="34" charset="0"/>
              </a:rPr>
              <a:t>Megaprogram</a:t>
            </a:r>
            <a:r>
              <a:rPr lang="en-US" sz="1100" dirty="0">
                <a:latin typeface="Arial" panose="020B0604020202020204" pitchFamily="34" charset="0"/>
                <a:cs typeface="Arial" panose="020B0604020202020204" pitchFamily="34" charset="0"/>
              </a:rPr>
              <a:t> leadership to give you some background on their projects and a high-level preview of what’s ahead</a:t>
            </a:r>
            <a:r>
              <a:rPr lang="en-US" sz="1100" baseline="0" dirty="0">
                <a:latin typeface="Arial" panose="020B0604020202020204" pitchFamily="34" charset="0"/>
                <a:cs typeface="Arial" panose="020B0604020202020204" pitchFamily="34" charset="0"/>
              </a:rPr>
              <a:t>.   </a:t>
            </a:r>
            <a:r>
              <a:rPr lang="en-US" sz="1100" b="0" i="0" dirty="0">
                <a:latin typeface="Arial" panose="020B0604020202020204" pitchFamily="34" charset="0"/>
                <a:cs typeface="Arial" panose="020B0604020202020204" pitchFamily="34" charset="0"/>
              </a:rPr>
              <a:t>So let me introduce the speakers you’re about to hear from.</a:t>
            </a:r>
          </a:p>
          <a:p>
            <a:endParaRPr lang="en-US" sz="800" b="0"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b="1" i="0" dirty="0">
                <a:latin typeface="Arial" panose="020B0604020202020204" pitchFamily="34" charset="0"/>
                <a:cs typeface="Arial" panose="020B0604020202020204" pitchFamily="34" charset="0"/>
              </a:rPr>
              <a:t>Omar Jepperson </a:t>
            </a:r>
            <a:r>
              <a:rPr lang="en-US" sz="1100" b="0" i="0" dirty="0">
                <a:latin typeface="Arial" panose="020B0604020202020204" pitchFamily="34" charset="0"/>
                <a:cs typeface="Arial" panose="020B0604020202020204" pitchFamily="34" charset="0"/>
              </a:rPr>
              <a:t>is the Program Administrator for the SR 520 Bridge Replacement and HOV Program </a:t>
            </a:r>
            <a:r>
              <a:rPr lang="en-US" sz="1100" b="0" i="0" u="sng" dirty="0">
                <a:latin typeface="Arial" panose="020B0604020202020204" pitchFamily="34" charset="0"/>
                <a:cs typeface="Arial" panose="020B0604020202020204" pitchFamily="34" charset="0"/>
              </a:rPr>
              <a:t>and</a:t>
            </a:r>
            <a:r>
              <a:rPr lang="en-US" sz="1100" b="0" i="0" dirty="0">
                <a:latin typeface="Arial" panose="020B0604020202020204" pitchFamily="34" charset="0"/>
                <a:cs typeface="Arial" panose="020B0604020202020204" pitchFamily="34" charset="0"/>
              </a:rPr>
              <a:t> for the Alaskan Way Viaduct Replacement Program. </a:t>
            </a:r>
          </a:p>
          <a:p>
            <a:endParaRPr lang="en-US" sz="800" b="0"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b="1" i="0" dirty="0">
                <a:latin typeface="Arial" panose="020B0604020202020204" pitchFamily="34" charset="0"/>
                <a:cs typeface="Arial" panose="020B0604020202020204" pitchFamily="34" charset="0"/>
              </a:rPr>
              <a:t>Lisa Hodgson </a:t>
            </a:r>
            <a:r>
              <a:rPr lang="en-US" sz="1100" b="0" i="0" dirty="0">
                <a:latin typeface="Arial" panose="020B0604020202020204" pitchFamily="34" charset="0"/>
                <a:cs typeface="Arial" panose="020B0604020202020204" pitchFamily="34" charset="0"/>
              </a:rPr>
              <a:t>is the Program Administrator for the I-405 / SR 167 Corridor Program.</a:t>
            </a:r>
          </a:p>
          <a:p>
            <a:endParaRPr lang="en-US" sz="800" b="0"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i="0" dirty="0">
                <a:latin typeface="Arial" panose="020B0604020202020204" pitchFamily="34" charset="0"/>
                <a:cs typeface="Arial" panose="020B0604020202020204" pitchFamily="34" charset="0"/>
              </a:rPr>
              <a:t>And </a:t>
            </a:r>
            <a:r>
              <a:rPr lang="en-US" sz="1100" b="1" i="0" dirty="0">
                <a:latin typeface="Arial" panose="020B0604020202020204" pitchFamily="34" charset="0"/>
                <a:cs typeface="Arial" panose="020B0604020202020204" pitchFamily="34" charset="0"/>
              </a:rPr>
              <a:t>John White </a:t>
            </a:r>
            <a:r>
              <a:rPr lang="en-US" sz="1100" b="0" i="0" dirty="0">
                <a:latin typeface="Arial" panose="020B0604020202020204" pitchFamily="34" charset="0"/>
                <a:cs typeface="Arial" panose="020B0604020202020204" pitchFamily="34" charset="0"/>
              </a:rPr>
              <a:t>is the Program Administrator for the Puget Sound Gateway Program.</a:t>
            </a:r>
          </a:p>
          <a:p>
            <a:endParaRPr lang="en-US" sz="800" b="0"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b="0" i="0" dirty="0">
                <a:latin typeface="Arial" panose="020B0604020202020204" pitchFamily="34" charset="0"/>
                <a:cs typeface="Arial" panose="020B0604020202020204" pitchFamily="34" charset="0"/>
              </a:rPr>
              <a:t>I am pleased to be here today with these WSDOT leaders. They bring a wealth of knowledge about our large-scale, multibillion-dollar projects.</a:t>
            </a:r>
          </a:p>
          <a:p>
            <a:endParaRPr lang="en-US" sz="1100" b="0"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And now I’d like to hand the presentation over to </a:t>
            </a:r>
            <a:r>
              <a:rPr lang="en-US" sz="1100" b="1" dirty="0">
                <a:latin typeface="Arial" panose="020B0604020202020204" pitchFamily="34" charset="0"/>
                <a:cs typeface="Arial" panose="020B0604020202020204" pitchFamily="34" charset="0"/>
              </a:rPr>
              <a:t>Omar. </a:t>
            </a:r>
            <a:r>
              <a:rPr lang="en-US" sz="1100" b="0" dirty="0">
                <a:latin typeface="Arial" panose="020B0604020202020204" pitchFamily="34" charset="0"/>
                <a:cs typeface="Arial" panose="020B0604020202020204" pitchFamily="34" charset="0"/>
              </a:rPr>
              <a:t>He’ll provide </a:t>
            </a:r>
            <a:r>
              <a:rPr lang="en-US" sz="1100" dirty="0">
                <a:latin typeface="Arial" panose="020B0604020202020204" pitchFamily="34" charset="0"/>
                <a:cs typeface="Arial" panose="020B0604020202020204" pitchFamily="34" charset="0"/>
              </a:rPr>
              <a:t>an overview of the SR 520 and Alaskan Way Viaduct programs.</a:t>
            </a:r>
          </a:p>
          <a:p>
            <a:pPr marL="171450" indent="-171450">
              <a:buFont typeface="Arial" panose="020B0604020202020204" pitchFamily="34" charset="0"/>
              <a:buChar char="•"/>
            </a:pPr>
            <a:endParaRPr lang="en-US" sz="1100"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1934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80"/>
            <a:ext cx="5709037" cy="4193636"/>
          </a:xfrm>
        </p:spPr>
        <p:txBody>
          <a:bodyPr/>
          <a:lstStyle/>
          <a:p>
            <a:pPr defTabSz="948368">
              <a:defRPr/>
            </a:pPr>
            <a:r>
              <a:rPr lang="en-US" b="1" dirty="0">
                <a:latin typeface="Arial" panose="020B0604020202020204" pitchFamily="34" charset="0"/>
                <a:cs typeface="Arial" panose="020B0604020202020204" pitchFamily="34" charset="0"/>
              </a:rPr>
              <a:t>Omar Jepperson</a:t>
            </a:r>
            <a:endParaRPr lang="en-US" b="0"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Thanks Julie. And hello everyone. I too want to thank you for joining us this morning.</a:t>
            </a:r>
          </a:p>
          <a:p>
            <a:pPr defTabSz="948368">
              <a:defRPr/>
            </a:pPr>
            <a:endParaRPr lang="en-US"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One thing </a:t>
            </a:r>
            <a:r>
              <a:rPr lang="en-US" u="sng" dirty="0">
                <a:latin typeface="Arial" panose="020B0604020202020204" pitchFamily="34" charset="0"/>
                <a:cs typeface="Arial" panose="020B0604020202020204" pitchFamily="34" charset="0"/>
              </a:rPr>
              <a:t>all</a:t>
            </a:r>
            <a:r>
              <a:rPr lang="en-US" dirty="0">
                <a:latin typeface="Arial" panose="020B0604020202020204" pitchFamily="34" charset="0"/>
                <a:cs typeface="Arial" panose="020B0604020202020204" pitchFamily="34" charset="0"/>
              </a:rPr>
              <a:t> our WSDOT </a:t>
            </a:r>
            <a:r>
              <a:rPr lang="en-US" dirty="0" err="1">
                <a:latin typeface="Arial" panose="020B0604020202020204" pitchFamily="34" charset="0"/>
                <a:cs typeface="Arial" panose="020B0604020202020204" pitchFamily="34" charset="0"/>
              </a:rPr>
              <a:t>megaprograms</a:t>
            </a:r>
            <a:r>
              <a:rPr lang="en-US" dirty="0">
                <a:latin typeface="Arial" panose="020B0604020202020204" pitchFamily="34" charset="0"/>
                <a:cs typeface="Arial" panose="020B0604020202020204" pitchFamily="34" charset="0"/>
              </a:rPr>
              <a:t> have in common is that we’re making important safety and mobility enhancements to our region’s multimodal transportation system.  And to help us do that, we all seek the skills and expertise of small, diverse businesses.   </a:t>
            </a:r>
          </a:p>
          <a:p>
            <a:pPr marL="177845" indent="-177845" defTabSz="948368">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7845" indent="-177845" defTabSz="948368">
              <a:buFont typeface="Arial" panose="020B0604020202020204" pitchFamily="34" charset="0"/>
              <a:buChar char="•"/>
              <a:defRPr/>
            </a:pPr>
            <a:r>
              <a:rPr lang="en-US" dirty="0">
                <a:latin typeface="Arial" panose="020B0604020202020204" pitchFamily="34" charset="0"/>
                <a:cs typeface="Arial" panose="020B0604020202020204" pitchFamily="34" charset="0"/>
              </a:rPr>
              <a:t>On the SR 520 program, we are </a:t>
            </a:r>
            <a:r>
              <a:rPr lang="en-US" b="0" i="0" dirty="0">
                <a:solidFill>
                  <a:srgbClr val="000000"/>
                </a:solidFill>
                <a:effectLst/>
                <a:latin typeface="Arial" panose="020B0604020202020204" pitchFamily="34" charset="0"/>
                <a:cs typeface="Arial" panose="020B0604020202020204" pitchFamily="34" charset="0"/>
              </a:rPr>
              <a:t>replacing the highway's aging, vulnerable bridges – including the old floating bridge on Lake Washington – and constructing significant transit and roadway improvements throughout the corridor … from I-405 on the Eastside to I-5 in Seattle.</a:t>
            </a:r>
          </a:p>
          <a:p>
            <a:pPr marL="177845" indent="-177845" defTabSz="948368">
              <a:buFont typeface="Arial" panose="020B0604020202020204" pitchFamily="34" charset="0"/>
              <a:buChar char="•"/>
              <a:defRPr/>
            </a:pPr>
            <a:endParaRPr lang="en-US" dirty="0">
              <a:solidFill>
                <a:srgbClr val="000000"/>
              </a:solidFill>
              <a:latin typeface="Lato"/>
            </a:endParaRPr>
          </a:p>
          <a:p>
            <a:pPr marL="177845" indent="-177845" defTabSz="948368">
              <a:buFont typeface="Arial" panose="020B0604020202020204" pitchFamily="34" charset="0"/>
              <a:buChar char="•"/>
              <a:defRPr/>
            </a:pPr>
            <a:r>
              <a:rPr lang="en-US" b="0" i="0" dirty="0">
                <a:solidFill>
                  <a:srgbClr val="000000"/>
                </a:solidFill>
                <a:effectLst/>
                <a:latin typeface="Arial" panose="020B0604020202020204" pitchFamily="34" charset="0"/>
                <a:cs typeface="Arial" panose="020B0604020202020204" pitchFamily="34" charset="0"/>
              </a:rPr>
              <a:t>On the Alaskan Way Viaduct Program, or AWV for short, we removed the old, seismically vulnerable Highway 99 viaduct, and replaced it with a deep-</a:t>
            </a:r>
            <a:r>
              <a:rPr lang="en-US" dirty="0">
                <a:solidFill>
                  <a:srgbClr val="000000"/>
                </a:solidFill>
                <a:latin typeface="Arial" panose="020B0604020202020204" pitchFamily="34" charset="0"/>
                <a:cs typeface="Arial" panose="020B0604020202020204" pitchFamily="34" charset="0"/>
              </a:rPr>
              <a:t>bored tunnel underneath downtown Seattle. We’re now in the home stretch of this program with some surface street improvements that I’ll touch on in a moment.</a:t>
            </a:r>
          </a:p>
          <a:p>
            <a:pPr defTabSz="948368">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48368" fontAlgn="base">
              <a:spcBef>
                <a:spcPct val="0"/>
              </a:spcBef>
              <a:spcAft>
                <a:spcPct val="0"/>
              </a:spcAft>
              <a:defRPr/>
            </a:pPr>
            <a:fld id="{DBCDC475-BD9A-4C4C-9E91-34CA21719164}" type="slidenum">
              <a:rPr lang="en-US">
                <a:solidFill>
                  <a:srgbClr val="000000"/>
                </a:solidFill>
                <a:latin typeface="Arial" charset="0"/>
              </a:rPr>
              <a:pPr defTabSz="948368" fontAlgn="base">
                <a:spcBef>
                  <a:spcPct val="0"/>
                </a:spcBef>
                <a:spcAft>
                  <a:spcPct val="0"/>
                </a:spcAft>
                <a:defRPr/>
              </a:pPr>
              <a:t>8</a:t>
            </a:fld>
            <a:endParaRPr lang="en-US" dirty="0">
              <a:solidFill>
                <a:srgbClr val="000000"/>
              </a:solidFill>
              <a:latin typeface="Arial" charset="0"/>
            </a:endParaRPr>
          </a:p>
        </p:txBody>
      </p:sp>
    </p:spTree>
    <p:extLst>
      <p:ext uri="{BB962C8B-B14F-4D97-AF65-F5344CB8AC3E}">
        <p14:creationId xmlns:p14="http://schemas.microsoft.com/office/powerpoint/2010/main" val="296716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1804988" y="152400"/>
            <a:ext cx="3452812" cy="2590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xfrm>
            <a:off x="228600" y="2743200"/>
            <a:ext cx="6934200" cy="640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31490">
              <a:defRPr/>
            </a:pPr>
            <a:r>
              <a:rPr lang="en-US" b="1" dirty="0">
                <a:latin typeface="Arial" panose="020B0604020202020204" pitchFamily="34" charset="0"/>
                <a:cs typeface="Arial" panose="020B0604020202020204" pitchFamily="34" charset="0"/>
              </a:rPr>
              <a:t>Omar Jepperson</a:t>
            </a:r>
          </a:p>
          <a:p>
            <a:pPr marL="0" lvl="1" defTabSz="931490">
              <a:defRPr/>
            </a:pPr>
            <a:endParaRPr lang="en-US" altLang="en-US" b="1" dirty="0">
              <a:latin typeface="Arial" pitchFamily="34" charset="0"/>
              <a:cs typeface="Arial" pitchFamily="34" charset="0"/>
            </a:endParaRPr>
          </a:p>
          <a:p>
            <a:pPr marL="171450" lvl="1" indent="-171450" defTabSz="931490">
              <a:buFont typeface="Arial" panose="020B0604020202020204" pitchFamily="34" charset="0"/>
              <a:buChar char="•"/>
              <a:defRPr/>
            </a:pPr>
            <a:r>
              <a:rPr lang="en-US" dirty="0">
                <a:latin typeface="Arial" panose="020B0604020202020204" pitchFamily="34" charset="0"/>
                <a:cs typeface="Arial" panose="020B0604020202020204" pitchFamily="34" charset="0"/>
              </a:rPr>
              <a:t>On the SR 520 program, we’re reconstructing the corridor with a series of projects … each one quite large on its own. We’re basically moving from east to west. Our projects also include some significant environmental enhancements, such as large, fish-friendly culverts and innovative systems for capturing and treating the highway’s stormwater runoff.</a:t>
            </a:r>
          </a:p>
          <a:p>
            <a:endParaRPr lang="en-US" altLang="en-US" b="1" dirty="0">
              <a:latin typeface="Arial" panose="020B0604020202020204" pitchFamily="34" charset="0"/>
              <a:ea typeface="ヒラギノ角ゴ Pro W3"/>
              <a:cs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ea typeface="ヒラギノ角ゴ Pro W3"/>
                <a:cs typeface="Arial" panose="020B0604020202020204" pitchFamily="34" charset="0"/>
              </a:rPr>
              <a:t>So far, we’ve completed:</a:t>
            </a:r>
          </a:p>
          <a:p>
            <a:pPr marL="685800" lvl="1" indent="-228600" defTabSz="934511">
              <a:spcBef>
                <a:spcPct val="0"/>
              </a:spcBef>
              <a:buFont typeface="Wingdings" panose="05000000000000000000" pitchFamily="2" charset="2"/>
              <a:buChar char="Ø"/>
            </a:pPr>
            <a:r>
              <a:rPr lang="en-US" altLang="en-US" dirty="0">
                <a:latin typeface="Arial" pitchFamily="34" charset="0"/>
                <a:cs typeface="Arial" pitchFamily="34" charset="0"/>
              </a:rPr>
              <a:t>The</a:t>
            </a:r>
            <a:r>
              <a:rPr lang="en-US" altLang="en-US" b="1" dirty="0">
                <a:latin typeface="Arial" pitchFamily="34" charset="0"/>
                <a:cs typeface="Arial" pitchFamily="34" charset="0"/>
              </a:rPr>
              <a:t> Eastside Transit and HOV Project, </a:t>
            </a:r>
            <a:r>
              <a:rPr lang="en-US" altLang="en-US" dirty="0">
                <a:latin typeface="Arial" pitchFamily="34" charset="0"/>
                <a:cs typeface="Arial" pitchFamily="34" charset="0"/>
              </a:rPr>
              <a:t>which opened to traffic in </a:t>
            </a:r>
            <a:r>
              <a:rPr lang="en-US" altLang="en-US" b="1" dirty="0">
                <a:latin typeface="Arial" pitchFamily="34" charset="0"/>
                <a:cs typeface="Arial" pitchFamily="34" charset="0"/>
              </a:rPr>
              <a:t>2014</a:t>
            </a:r>
            <a:r>
              <a:rPr lang="en-US" altLang="en-US" dirty="0">
                <a:latin typeface="Arial" pitchFamily="34" charset="0"/>
                <a:cs typeface="Arial" pitchFamily="34" charset="0"/>
              </a:rPr>
              <a:t>.</a:t>
            </a:r>
          </a:p>
          <a:p>
            <a:pPr marL="685800" lvl="1" indent="-228600" defTabSz="934511">
              <a:spcBef>
                <a:spcPct val="0"/>
              </a:spcBef>
              <a:buFont typeface="Wingdings" panose="05000000000000000000" pitchFamily="2" charset="2"/>
              <a:buChar char="Ø"/>
            </a:pPr>
            <a:r>
              <a:rPr lang="en-US" altLang="en-US" dirty="0">
                <a:latin typeface="Arial" pitchFamily="34" charset="0"/>
                <a:cs typeface="Arial" pitchFamily="34" charset="0"/>
              </a:rPr>
              <a:t>The </a:t>
            </a:r>
            <a:r>
              <a:rPr lang="en-US" altLang="en-US" b="1" dirty="0">
                <a:latin typeface="Arial" pitchFamily="34" charset="0"/>
                <a:cs typeface="Arial" pitchFamily="34" charset="0"/>
              </a:rPr>
              <a:t>new SR 520 floating bridge, </a:t>
            </a:r>
            <a:r>
              <a:rPr lang="en-US" altLang="en-US" dirty="0">
                <a:latin typeface="Arial" pitchFamily="34" charset="0"/>
                <a:cs typeface="Arial" pitchFamily="34" charset="0"/>
              </a:rPr>
              <a:t>which opened to traffic in </a:t>
            </a:r>
            <a:r>
              <a:rPr lang="en-US" altLang="en-US" b="1" dirty="0">
                <a:latin typeface="Arial" pitchFamily="34" charset="0"/>
                <a:cs typeface="Arial" pitchFamily="34" charset="0"/>
              </a:rPr>
              <a:t>2016</a:t>
            </a:r>
            <a:r>
              <a:rPr lang="en-US" altLang="en-US" dirty="0">
                <a:latin typeface="Arial" pitchFamily="34" charset="0"/>
                <a:cs typeface="Arial" pitchFamily="34" charset="0"/>
              </a:rPr>
              <a:t>. </a:t>
            </a:r>
          </a:p>
          <a:p>
            <a:pPr marL="685800" lvl="1" indent="-228600" defTabSz="934511">
              <a:spcBef>
                <a:spcPct val="0"/>
              </a:spcBef>
              <a:buFont typeface="Wingdings" panose="05000000000000000000" pitchFamily="2" charset="2"/>
              <a:buChar char="Ø"/>
            </a:pPr>
            <a:r>
              <a:rPr lang="en-US" altLang="en-US" dirty="0">
                <a:latin typeface="Arial" pitchFamily="34" charset="0"/>
                <a:cs typeface="Arial" pitchFamily="34" charset="0"/>
              </a:rPr>
              <a:t>And the </a:t>
            </a:r>
            <a:r>
              <a:rPr lang="en-US" altLang="en-US" b="1" dirty="0">
                <a:latin typeface="Arial" pitchFamily="34" charset="0"/>
                <a:cs typeface="Arial" pitchFamily="34" charset="0"/>
              </a:rPr>
              <a:t>West Approach Bridge North, </a:t>
            </a:r>
            <a:r>
              <a:rPr lang="en-US" altLang="en-US" dirty="0">
                <a:latin typeface="Arial" pitchFamily="34" charset="0"/>
                <a:cs typeface="Arial" pitchFamily="34" charset="0"/>
              </a:rPr>
              <a:t>which opened to drivers in summer </a:t>
            </a:r>
            <a:r>
              <a:rPr lang="en-US" altLang="en-US" b="1" dirty="0">
                <a:latin typeface="Arial" pitchFamily="34" charset="0"/>
                <a:cs typeface="Arial" pitchFamily="34" charset="0"/>
              </a:rPr>
              <a:t>2017.</a:t>
            </a:r>
            <a:r>
              <a:rPr lang="en-US" altLang="en-US" dirty="0">
                <a:latin typeface="Arial" pitchFamily="34" charset="0"/>
                <a:cs typeface="Arial" pitchFamily="34" charset="0"/>
              </a:rPr>
              <a:t>  Also worth noting: The bridge’s cross-lake </a:t>
            </a:r>
            <a:r>
              <a:rPr lang="en-US" altLang="en-US" b="1" dirty="0">
                <a:latin typeface="Arial" pitchFamily="34" charset="0"/>
                <a:cs typeface="Arial" pitchFamily="34" charset="0"/>
              </a:rPr>
              <a:t>bicycle and pedestrian trail </a:t>
            </a:r>
            <a:r>
              <a:rPr lang="en-US" altLang="en-US" dirty="0">
                <a:latin typeface="Arial" pitchFamily="34" charset="0"/>
                <a:cs typeface="Arial" pitchFamily="34" charset="0"/>
              </a:rPr>
              <a:t>opened in late </a:t>
            </a:r>
            <a:r>
              <a:rPr lang="en-US" altLang="en-US" b="1" dirty="0">
                <a:latin typeface="Arial" pitchFamily="34" charset="0"/>
                <a:cs typeface="Arial" pitchFamily="34" charset="0"/>
              </a:rPr>
              <a:t>2017.</a:t>
            </a:r>
          </a:p>
          <a:p>
            <a:pPr marL="171450" lvl="1" indent="-171450" defTabSz="93149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1450" lvl="1" indent="-171450" defTabSz="931490">
              <a:buFont typeface="Arial" panose="020B0604020202020204" pitchFamily="34" charset="0"/>
              <a:buChar char="•"/>
              <a:defRPr/>
            </a:pPr>
            <a:r>
              <a:rPr lang="en-US" dirty="0">
                <a:latin typeface="Arial" panose="020B0604020202020204" pitchFamily="34" charset="0"/>
                <a:cs typeface="Arial" panose="020B0604020202020204" pitchFamily="34" charset="0"/>
              </a:rPr>
              <a:t>Our SR 520 team is now focused on completing the corridor’s improvements in Seattle … with several projects we collectively call the “Rest of the West.” Two of our Seattle projects are now under construction.</a:t>
            </a:r>
          </a:p>
          <a:p>
            <a:pPr marL="685800" lvl="1" indent="-228600" defTabSz="931490">
              <a:buFont typeface="Wingdings" panose="05000000000000000000" pitchFamily="2" charset="2"/>
              <a:buChar char="Ø"/>
              <a:defRPr/>
            </a:pPr>
            <a:r>
              <a:rPr lang="en-US" dirty="0">
                <a:latin typeface="Arial" panose="020B0604020202020204" pitchFamily="34" charset="0"/>
                <a:cs typeface="Arial" panose="020B0604020202020204" pitchFamily="34" charset="0"/>
              </a:rPr>
              <a:t>One is the </a:t>
            </a:r>
            <a:r>
              <a:rPr lang="en-US" b="1" dirty="0">
                <a:latin typeface="Arial" panose="020B0604020202020204" pitchFamily="34" charset="0"/>
                <a:cs typeface="Arial" panose="020B0604020202020204" pitchFamily="34" charset="0"/>
              </a:rPr>
              <a:t>Montlake Project</a:t>
            </a:r>
            <a:r>
              <a:rPr lang="en-US" dirty="0">
                <a:latin typeface="Arial" panose="020B0604020202020204" pitchFamily="34" charset="0"/>
                <a:cs typeface="Arial" panose="020B0604020202020204" pitchFamily="34" charset="0"/>
              </a:rPr>
              <a:t>. </a:t>
            </a:r>
          </a:p>
          <a:p>
            <a:pPr marL="685800" lvl="1" indent="-228600" defTabSz="931490">
              <a:buFont typeface="Wingdings" panose="05000000000000000000" pitchFamily="2" charset="2"/>
              <a:buChar char="Ø"/>
              <a:defRPr/>
            </a:pPr>
            <a:r>
              <a:rPr lang="en-US" dirty="0">
                <a:latin typeface="Arial" panose="020B0604020202020204" pitchFamily="34" charset="0"/>
                <a:cs typeface="Arial" panose="020B0604020202020204" pitchFamily="34" charset="0"/>
              </a:rPr>
              <a:t>The other is the </a:t>
            </a:r>
            <a:r>
              <a:rPr lang="en-US" b="1" dirty="0">
                <a:latin typeface="Arial" panose="020B0604020202020204" pitchFamily="34" charset="0"/>
                <a:cs typeface="Arial" panose="020B0604020202020204" pitchFamily="34" charset="0"/>
              </a:rPr>
              <a:t>SR 520/I-5 Express Lanes Connection Project</a:t>
            </a:r>
            <a:r>
              <a:rPr lang="en-US" dirty="0">
                <a:latin typeface="Arial" panose="020B0604020202020204" pitchFamily="34" charset="0"/>
                <a:cs typeface="Arial" panose="020B0604020202020204" pitchFamily="34" charset="0"/>
              </a:rPr>
              <a:t>. </a:t>
            </a:r>
          </a:p>
          <a:p>
            <a:pPr marL="0" lvl="1" defTabSz="931490">
              <a:defRPr/>
            </a:pPr>
            <a:endParaRPr lang="en-US" altLang="en-US" b="1" dirty="0">
              <a:latin typeface="Arial" pitchFamily="34" charset="0"/>
              <a:cs typeface="Arial" pitchFamily="34" charset="0"/>
            </a:endParaRPr>
          </a:p>
          <a:p>
            <a:pPr marL="171450" lvl="1" indent="-171450" defTabSz="934511">
              <a:spcBef>
                <a:spcPct val="0"/>
              </a:spcBef>
              <a:buFont typeface="Arial" panose="020B0604020202020204" pitchFamily="34" charset="0"/>
              <a:buChar char="•"/>
            </a:pPr>
            <a:r>
              <a:rPr lang="en-US" altLang="en-US" dirty="0">
                <a:latin typeface="Arial" pitchFamily="34" charset="0"/>
                <a:cs typeface="Arial" pitchFamily="34" charset="0"/>
              </a:rPr>
              <a:t>Two other projects not yet in construction make up the Rest of the West.</a:t>
            </a:r>
          </a:p>
          <a:p>
            <a:pPr marL="685800" lvl="1" indent="-228600" defTabSz="934511">
              <a:spcBef>
                <a:spcPct val="0"/>
              </a:spcBef>
              <a:buFont typeface="Wingdings" panose="05000000000000000000" pitchFamily="2" charset="2"/>
              <a:buChar char="Ø"/>
            </a:pPr>
            <a:r>
              <a:rPr lang="en-US" altLang="en-US" dirty="0">
                <a:latin typeface="Arial" pitchFamily="34" charset="0"/>
                <a:cs typeface="Arial" pitchFamily="34" charset="0"/>
              </a:rPr>
              <a:t>One, the </a:t>
            </a:r>
            <a:r>
              <a:rPr lang="en-US" altLang="en-US" b="1" dirty="0">
                <a:latin typeface="Arial" pitchFamily="34" charset="0"/>
                <a:cs typeface="Arial" pitchFamily="34" charset="0"/>
              </a:rPr>
              <a:t>Portage Bay Bridge and Roanoke Lid Project</a:t>
            </a:r>
            <a:r>
              <a:rPr lang="en-US" altLang="en-US" dirty="0">
                <a:latin typeface="Arial" pitchFamily="34" charset="0"/>
                <a:cs typeface="Arial" pitchFamily="34" charset="0"/>
              </a:rPr>
              <a:t>, is scheduled to begin construction in 2024 and continue for approximately 6 years.</a:t>
            </a:r>
          </a:p>
          <a:p>
            <a:pPr marL="685800" lvl="1" indent="-228600" defTabSz="934511">
              <a:spcBef>
                <a:spcPct val="0"/>
              </a:spcBef>
              <a:buFont typeface="Wingdings" panose="05000000000000000000" pitchFamily="2" charset="2"/>
              <a:buChar char="Ø"/>
            </a:pPr>
            <a:r>
              <a:rPr lang="en-US" altLang="en-US" dirty="0">
                <a:latin typeface="Arial" pitchFamily="34" charset="0"/>
                <a:cs typeface="Arial" pitchFamily="34" charset="0"/>
              </a:rPr>
              <a:t>The other is the </a:t>
            </a:r>
            <a:r>
              <a:rPr lang="en-US" altLang="en-US" b="1" dirty="0">
                <a:latin typeface="Arial" pitchFamily="34" charset="0"/>
                <a:cs typeface="Arial" pitchFamily="34" charset="0"/>
              </a:rPr>
              <a:t>Montlake Cut Bascule Bridge Project</a:t>
            </a:r>
            <a:r>
              <a:rPr lang="en-US" altLang="en-US" dirty="0">
                <a:latin typeface="Arial" pitchFamily="34" charset="0"/>
                <a:cs typeface="Arial" pitchFamily="34" charset="0"/>
              </a:rPr>
              <a:t>, which involves building a second drawbridge across the Montlake Cut. This project’s scope and schedule haven’t been set, pending additional coordination with agency partners and community stakeholders.</a:t>
            </a: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ヒラギノ角ゴ Pro W3"/>
                <a:cs typeface="ヒラギノ角ゴ Pro W3"/>
              </a:defRPr>
            </a:lvl1pPr>
            <a:lvl2pPr marL="755298" indent="-289504">
              <a:defRPr>
                <a:solidFill>
                  <a:schemeClr val="tx1"/>
                </a:solidFill>
                <a:latin typeface="Arial" pitchFamily="34" charset="0"/>
                <a:ea typeface="ヒラギノ角ゴ Pro W3"/>
                <a:cs typeface="ヒラギノ角ゴ Pro W3"/>
              </a:defRPr>
            </a:lvl2pPr>
            <a:lvl3pPr marL="1162865" indent="-231280">
              <a:defRPr>
                <a:solidFill>
                  <a:schemeClr val="tx1"/>
                </a:solidFill>
                <a:latin typeface="Arial" pitchFamily="34" charset="0"/>
                <a:ea typeface="ヒラギノ角ゴ Pro W3"/>
                <a:cs typeface="ヒラギノ角ゴ Pro W3"/>
              </a:defRPr>
            </a:lvl3pPr>
            <a:lvl4pPr marL="1628658" indent="-231280">
              <a:defRPr>
                <a:solidFill>
                  <a:schemeClr val="tx1"/>
                </a:solidFill>
                <a:latin typeface="Arial" pitchFamily="34" charset="0"/>
                <a:ea typeface="ヒラギノ角ゴ Pro W3"/>
                <a:cs typeface="ヒラギノ角ゴ Pro W3"/>
              </a:defRPr>
            </a:lvl4pPr>
            <a:lvl5pPr marL="2094450" indent="-231280">
              <a:defRPr>
                <a:solidFill>
                  <a:schemeClr val="tx1"/>
                </a:solidFill>
                <a:latin typeface="Arial" pitchFamily="34" charset="0"/>
                <a:ea typeface="ヒラギノ角ゴ Pro W3"/>
                <a:cs typeface="ヒラギノ角ゴ Pro W3"/>
              </a:defRPr>
            </a:lvl5pPr>
            <a:lvl6pPr marL="2560244" indent="-231280" defTabSz="465792"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3026037" indent="-231280" defTabSz="465792"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91828" indent="-231280" defTabSz="465792"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957622" indent="-231280" defTabSz="465792"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fld id="{6F664EB4-74CA-4B0D-8FF7-824EA9E60B27}" type="slidenum">
              <a:rPr lang="en-US" altLang="en-US" smtClean="0">
                <a:latin typeface="Calibri" pitchFamily="34" charset="0"/>
                <a:ea typeface="MS PGothic" pitchFamily="34" charset="-128"/>
              </a:rPr>
              <a:pPr/>
              <a:t>9</a:t>
            </a:fld>
            <a:endParaRPr lang="en-US" altLang="en-US" dirty="0">
              <a:latin typeface="Calibri" pitchFamily="34" charset="0"/>
              <a:ea typeface="MS PGothic" pitchFamily="34" charset="-128"/>
            </a:endParaRPr>
          </a:p>
        </p:txBody>
      </p:sp>
    </p:spTree>
    <p:extLst>
      <p:ext uri="{BB962C8B-B14F-4D97-AF65-F5344CB8AC3E}">
        <p14:creationId xmlns:p14="http://schemas.microsoft.com/office/powerpoint/2010/main" val="37177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125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hoto on Left Content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0421" y="506501"/>
            <a:ext cx="3791764" cy="595917"/>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434223" y="517343"/>
            <a:ext cx="4021699" cy="5538688"/>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4940421" y="1102417"/>
            <a:ext cx="3791763" cy="4960953"/>
          </a:xfrm>
          <a:prstGeom prst="rect">
            <a:avLst/>
          </a:prstGeom>
        </p:spPr>
        <p:txBody>
          <a:bodyPr/>
          <a:lstStyle>
            <a:lvl1pPr marL="0" indent="0">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26956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Photos on Left Content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0421" y="506501"/>
            <a:ext cx="3791764" cy="595917"/>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434223" y="517343"/>
            <a:ext cx="4021699" cy="2705201"/>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4940421" y="1102417"/>
            <a:ext cx="3791763" cy="4960953"/>
          </a:xfrm>
          <a:prstGeom prst="rect">
            <a:avLst/>
          </a:prstGeom>
        </p:spPr>
        <p:txBody>
          <a:bodyPr/>
          <a:lstStyle>
            <a:lvl1pPr marL="0" indent="0">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
        <p:nvSpPr>
          <p:cNvPr id="7" name="Picture Placeholder 2"/>
          <p:cNvSpPr>
            <a:spLocks noGrp="1"/>
          </p:cNvSpPr>
          <p:nvPr>
            <p:ph type="pic" idx="13"/>
          </p:nvPr>
        </p:nvSpPr>
        <p:spPr>
          <a:xfrm>
            <a:off x="432464" y="3354676"/>
            <a:ext cx="4021699" cy="2706944"/>
          </a:xfrm>
          <a:prstGeom prst="rect">
            <a:avLst/>
          </a:prstGeom>
        </p:spPr>
        <p:txBody>
          <a:bodyPr rtlCol="0">
            <a:normAutofit/>
          </a:bodyPr>
          <a:lstStyle>
            <a:lvl1pPr marL="0" indent="0">
              <a:buNone/>
              <a:defRPr lang="en-US" sz="1600" kern="1200" noProof="0" dirty="0" smtClean="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676413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on Top, Three Photos on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112" y="506501"/>
            <a:ext cx="8295209" cy="595917"/>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4" name="Text Placeholder 3"/>
          <p:cNvSpPr>
            <a:spLocks noGrp="1"/>
          </p:cNvSpPr>
          <p:nvPr>
            <p:ph type="body" sz="half" idx="2" hasCustomPrompt="1"/>
          </p:nvPr>
        </p:nvSpPr>
        <p:spPr>
          <a:xfrm>
            <a:off x="433113" y="1262591"/>
            <a:ext cx="8295209" cy="3156479"/>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
        <p:nvSpPr>
          <p:cNvPr id="7" name="Picture Placeholder 2"/>
          <p:cNvSpPr>
            <a:spLocks noGrp="1"/>
          </p:cNvSpPr>
          <p:nvPr>
            <p:ph type="pic" idx="13"/>
          </p:nvPr>
        </p:nvSpPr>
        <p:spPr>
          <a:xfrm>
            <a:off x="3368822" y="4556787"/>
            <a:ext cx="2430483" cy="1497489"/>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9" name="Picture Placeholder 2"/>
          <p:cNvSpPr>
            <a:spLocks noGrp="1"/>
          </p:cNvSpPr>
          <p:nvPr>
            <p:ph type="pic" idx="15"/>
          </p:nvPr>
        </p:nvSpPr>
        <p:spPr>
          <a:xfrm>
            <a:off x="423366" y="4555033"/>
            <a:ext cx="2430483" cy="1497489"/>
          </a:xfrm>
          <a:prstGeom prst="rect">
            <a:avLst/>
          </a:prstGeom>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Picture Placeholder 2"/>
          <p:cNvSpPr>
            <a:spLocks noGrp="1"/>
          </p:cNvSpPr>
          <p:nvPr>
            <p:ph type="pic" idx="16"/>
          </p:nvPr>
        </p:nvSpPr>
        <p:spPr>
          <a:xfrm>
            <a:off x="6296080" y="4555034"/>
            <a:ext cx="2430483" cy="1497489"/>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Tree>
    <p:extLst>
      <p:ext uri="{BB962C8B-B14F-4D97-AF65-F5344CB8AC3E}">
        <p14:creationId xmlns:p14="http://schemas.microsoft.com/office/powerpoint/2010/main" val="1057600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3" y="274646"/>
            <a:ext cx="8229600" cy="803535"/>
          </a:xfrm>
          <a:prstGeom prst="rect">
            <a:avLst/>
          </a:prstGeom>
        </p:spPr>
        <p:txBody>
          <a:bodyPr/>
          <a:lstStyle>
            <a:lvl1pPr algn="l">
              <a:defRPr sz="2101" b="1"/>
            </a:lvl1pPr>
          </a:lstStyle>
          <a:p>
            <a:r>
              <a:rPr lang="en-US" dirty="0"/>
              <a:t>Click to edit Master title style</a:t>
            </a:r>
          </a:p>
        </p:txBody>
      </p:sp>
      <p:sp>
        <p:nvSpPr>
          <p:cNvPr id="3" name="Content Placeholder 2"/>
          <p:cNvSpPr>
            <a:spLocks noGrp="1"/>
          </p:cNvSpPr>
          <p:nvPr>
            <p:ph idx="1"/>
          </p:nvPr>
        </p:nvSpPr>
        <p:spPr>
          <a:xfrm>
            <a:off x="457202" y="1132762"/>
            <a:ext cx="4674358" cy="4802330"/>
          </a:xfrm>
          <a:prstGeom prst="rect">
            <a:avLst/>
          </a:prstGeom>
        </p:spPr>
        <p:txBody>
          <a:bodyPr/>
          <a:lstStyle>
            <a:lvl1pPr marL="1191" indent="0">
              <a:spcAft>
                <a:spcPts val="750"/>
              </a:spcAft>
              <a:buFont typeface="Arial" pitchFamily="34" charset="0"/>
              <a:buNone/>
              <a:defRPr sz="1500"/>
            </a:lvl1pPr>
            <a:lvl2pPr>
              <a:spcAft>
                <a:spcPts val="750"/>
              </a:spcAft>
              <a:buFont typeface="Arial" pitchFamily="34" charset="0"/>
              <a:buChar char="•"/>
              <a:defRPr sz="1350"/>
            </a:lvl2pPr>
            <a:lvl3pPr>
              <a:spcAft>
                <a:spcPts val="750"/>
              </a:spcAft>
              <a:buFont typeface="Arial" pitchFamily="34" charset="0"/>
              <a:buChar char="•"/>
              <a:defRPr sz="1200"/>
            </a:lvl3pPr>
            <a:lvl4pPr>
              <a:spcAft>
                <a:spcPts val="750"/>
              </a:spcAft>
              <a:buFont typeface="Arial" pitchFamily="34" charset="0"/>
              <a:buChar char="•"/>
              <a:defRPr sz="105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Picture Placeholder 6"/>
          <p:cNvSpPr>
            <a:spLocks noGrp="1"/>
          </p:cNvSpPr>
          <p:nvPr>
            <p:ph type="pic" sz="quarter" idx="13"/>
          </p:nvPr>
        </p:nvSpPr>
        <p:spPr>
          <a:xfrm>
            <a:off x="5540990" y="1132903"/>
            <a:ext cx="3145809" cy="4802188"/>
          </a:xfrm>
          <a:prstGeom prst="rect">
            <a:avLst/>
          </a:prstGeom>
        </p:spPr>
        <p:txBody>
          <a:bodyPr/>
          <a:lstStyle>
            <a:lvl1pPr marL="1191" indent="-1191">
              <a:buNone/>
              <a:defRPr sz="1500" baseline="0"/>
            </a:lvl1pPr>
          </a:lstStyle>
          <a:p>
            <a:pPr lvl="0"/>
            <a:r>
              <a:rPr lang="en-US" noProof="0" dirty="0"/>
              <a:t>Click icon to add picture</a:t>
            </a:r>
          </a:p>
        </p:txBody>
      </p:sp>
      <p:sp>
        <p:nvSpPr>
          <p:cNvPr id="5" name="Slide Number Placeholder 5"/>
          <p:cNvSpPr>
            <a:spLocks noGrp="1"/>
          </p:cNvSpPr>
          <p:nvPr>
            <p:ph type="sldNum" sz="quarter" idx="14"/>
          </p:nvPr>
        </p:nvSpPr>
        <p:spPr/>
        <p:txBody>
          <a:bodyPr/>
          <a:lstStyle>
            <a:lvl1pPr>
              <a:defRPr/>
            </a:lvl1pPr>
          </a:lstStyle>
          <a:p>
            <a:pPr>
              <a:defRPr/>
            </a:pPr>
            <a:fld id="{07653241-E51A-4B5D-9387-33D199BFB587}" type="slidenum">
              <a:rPr lang="en-US"/>
              <a:pPr>
                <a:defRPr/>
              </a:pPr>
              <a:t>‹#›</a:t>
            </a:fld>
            <a:endParaRPr lang="en-US" dirty="0"/>
          </a:p>
        </p:txBody>
      </p:sp>
    </p:spTree>
    <p:extLst>
      <p:ext uri="{BB962C8B-B14F-4D97-AF65-F5344CB8AC3E}">
        <p14:creationId xmlns:p14="http://schemas.microsoft.com/office/powerpoint/2010/main" val="152355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p>
        </p:txBody>
      </p:sp>
      <p:sp>
        <p:nvSpPr>
          <p:cNvPr id="3" name="Content Placeholder 2"/>
          <p:cNvSpPr>
            <a:spLocks noGrp="1"/>
          </p:cNvSpPr>
          <p:nvPr>
            <p:ph idx="1" hasCustomPrompt="1"/>
          </p:nvPr>
        </p:nvSpPr>
        <p:spPr>
          <a:xfrm>
            <a:off x="457200" y="1600200"/>
            <a:ext cx="8229600" cy="4525963"/>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84010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endParaRPr lang="en-US" dirty="0"/>
          </a:p>
        </p:txBody>
      </p:sp>
      <p:sp>
        <p:nvSpPr>
          <p:cNvPr id="3" name="Content Placeholder 2"/>
          <p:cNvSpPr>
            <a:spLocks noGrp="1"/>
          </p:cNvSpPr>
          <p:nvPr>
            <p:ph sz="half" idx="1" hasCustomPrompt="1"/>
          </p:nvPr>
        </p:nvSpPr>
        <p:spPr>
          <a:xfrm>
            <a:off x="457200" y="1600200"/>
            <a:ext cx="4038600" cy="4525963"/>
          </a:xfrm>
          <a:prstGeom prst="rect">
            <a:avLst/>
          </a:prstGeom>
        </p:spPr>
        <p:txBody>
          <a:bodyPr/>
          <a:lstStyle>
            <a:lvl1pPr>
              <a:defRPr sz="1600" baseline="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600200"/>
            <a:ext cx="4038600" cy="4525963"/>
          </a:xfrm>
          <a:prstGeom prst="rect">
            <a:avLst/>
          </a:prstGeo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69865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endParaRPr lang="en-US" dirty="0"/>
          </a:p>
        </p:txBody>
      </p:sp>
      <p:sp>
        <p:nvSpPr>
          <p:cNvPr id="3" name="Text Placeholder 2"/>
          <p:cNvSpPr>
            <a:spLocks noGrp="1"/>
          </p:cNvSpPr>
          <p:nvPr>
            <p:ph type="body" idx="1" hasCustomPrompt="1"/>
          </p:nvPr>
        </p:nvSpPr>
        <p:spPr>
          <a:xfrm>
            <a:off x="457200" y="1535113"/>
            <a:ext cx="4040188" cy="639762"/>
          </a:xfrm>
          <a:prstGeom prst="rect">
            <a:avLst/>
          </a:prstGeo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4" name="Content Placeholder 3"/>
          <p:cNvSpPr>
            <a:spLocks noGrp="1"/>
          </p:cNvSpPr>
          <p:nvPr>
            <p:ph sz="half" idx="2" hasCustomPrompt="1"/>
          </p:nvPr>
        </p:nvSpPr>
        <p:spPr>
          <a:xfrm>
            <a:off x="457200" y="2174875"/>
            <a:ext cx="4040188" cy="3951288"/>
          </a:xfrm>
          <a:prstGeom prst="rect">
            <a:avLst/>
          </a:prstGeo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6" name="Content Placeholder 5"/>
          <p:cNvSpPr>
            <a:spLocks noGrp="1"/>
          </p:cNvSpPr>
          <p:nvPr>
            <p:ph sz="quarter" idx="4" hasCustomPrompt="1"/>
          </p:nvPr>
        </p:nvSpPr>
        <p:spPr>
          <a:xfrm>
            <a:off x="4645025" y="2174875"/>
            <a:ext cx="4041775" cy="3951288"/>
          </a:xfrm>
          <a:prstGeom prst="rect">
            <a:avLst/>
          </a:prstGeo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1468348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endParaRPr lang="en-US" dirty="0"/>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3677538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981509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on Left Bullets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Content Placeholder 2"/>
          <p:cNvSpPr>
            <a:spLocks noGrp="1"/>
          </p:cNvSpPr>
          <p:nvPr>
            <p:ph idx="1" hasCustomPrompt="1"/>
          </p:nvPr>
        </p:nvSpPr>
        <p:spPr>
          <a:xfrm>
            <a:off x="3575050" y="273050"/>
            <a:ext cx="5111750" cy="5853113"/>
          </a:xfrm>
          <a:prstGeom prst="rect">
            <a:avLst/>
          </a:prstGeo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457200" y="1435100"/>
            <a:ext cx="3008313" cy="4691063"/>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8"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391345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hoto with Caption Un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8"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411244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hoto with Caption Ab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550362"/>
            <a:ext cx="5486400" cy="566738"/>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1792288" y="2007499"/>
            <a:ext cx="5486400" cy="4114800"/>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1792288" y="1117100"/>
            <a:ext cx="5486400" cy="804862"/>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11023534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273007"/>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1034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1"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pn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mailto:Darling@zanninc.com" TargetMode="External"/><Relationship Id="rId5" Type="http://schemas.openxmlformats.org/officeDocument/2006/relationships/hyperlink" Target="mailto:suzanne@zanninc.com" TargetMode="External"/><Relationship Id="rId4" Type="http://schemas.openxmlformats.org/officeDocument/2006/relationships/hyperlink" Target="mailto:tom.mcmillan@grahamus.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mailto:ekaufman@walshgroup.com"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mailto:nick.r@scarsellabros.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mailto:HodgsoL@wsdot.wa.gov" TargetMode="External"/><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TaylorW@consultant.wsdot.wa.gov" TargetMode="External"/><Relationship Id="rId5" Type="http://schemas.openxmlformats.org/officeDocument/2006/relationships/image" Target="../media/image26.png"/><Relationship Id="rId4" Type="http://schemas.openxmlformats.org/officeDocument/2006/relationships/hyperlink" Target="http://www.wsdot.wa.gov/Projects/I405/"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s://fljvwa405project.com/" TargetMode="External"/><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mailto:mcintod@wsdot.wa.gov" TargetMode="External"/><Relationship Id="rId5" Type="http://schemas.openxmlformats.org/officeDocument/2006/relationships/hyperlink" Target="mailto:george@gwfrost.com" TargetMode="Externa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mailto:%20suzanne@zanninc.com" TargetMode="External"/><Relationship Id="rId7" Type="http://schemas.openxmlformats.org/officeDocument/2006/relationships/hyperlink" Target="mailto:mcintod@wsdot.wa.gov"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mailto:Geoff.shook@atkn.com" TargetMode="Externa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Geoff.shook@atkn.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wsdot.wa.gov/biz/conta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wsdot.wa.gov/Projects/SR520Bridge/About/DBE.htm" TargetMode="External"/><Relationship Id="rId5" Type="http://schemas.openxmlformats.org/officeDocument/2006/relationships/hyperlink" Target="https://www.wsdot.wa.gov/EqualOpportunity/default.htm" TargetMode="External"/><Relationship Id="rId4" Type="http://schemas.openxmlformats.org/officeDocument/2006/relationships/hyperlink" Target="https://www.wsdot.wa.gov/Business/Consultin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sdot.wa.gov/sites/default/files/2020/10/20/WSDOT-report_Megaprograms-TipsTools-No2.pdf" TargetMode="External"/><Relationship Id="rId7" Type="http://schemas.openxmlformats.org/officeDocument/2006/relationships/hyperlink" Target="https://wsdot.wa.gov/construction-planning/project-delivery/design-build"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wsdot.wa.gov/equalopportunity/news-reports-studies" TargetMode="External"/><Relationship Id="rId5" Type="http://schemas.openxmlformats.org/officeDocument/2006/relationships/hyperlink" Target="https://wsdot.wa.gov/sites/default/files/2020/04/27/SR520-folio-Veterans-Diversity-Inclusion.pdf" TargetMode="External"/><Relationship Id="rId4" Type="http://schemas.openxmlformats.org/officeDocument/2006/relationships/hyperlink" Target="https://wsdot.wa.gov/sites/default/files/2020/08/24/SR520-report-TipsTools-contract-types.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mailto:ForchB@consultant.wsdot.wa.gov" TargetMode="External"/><Relationship Id="rId5" Type="http://schemas.openxmlformats.org/officeDocument/2006/relationships/image" Target="../media/image45.jpeg"/><Relationship Id="rId4" Type="http://schemas.openxmlformats.org/officeDocument/2006/relationships/hyperlink" Target="mailto:GlennRe@consultant.wsdot.wa.g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Naushau@consultant.wsdot.wa.go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mailto:MeredJL@wsdot.wa.gov"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JepperO@wsdot.wa.gov" TargetMode="External"/><Relationship Id="rId5" Type="http://schemas.openxmlformats.org/officeDocument/2006/relationships/hyperlink" Target="http://www.wsdot.wa.gov/projects/viaduct" TargetMode="External"/><Relationship Id="rId4" Type="http://schemas.openxmlformats.org/officeDocument/2006/relationships/hyperlink" Target="http://www.wsdot.wa.gov/project/sr520bridg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3656874"/>
            <a:ext cx="4255639"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dirty="0">
                <a:solidFill>
                  <a:prstClr val="black"/>
                </a:solidFill>
                <a:latin typeface="Arial" charset="0"/>
                <a:ea typeface="ヒラギノ角ゴ Pro W3" charset="0"/>
                <a:cs typeface="Arial" charset="0"/>
              </a:rPr>
              <a:t>September 22, 2021</a:t>
            </a:r>
          </a:p>
        </p:txBody>
      </p:sp>
      <p:sp>
        <p:nvSpPr>
          <p:cNvPr id="15" name="Slide Number Placeholder 3"/>
          <p:cNvSpPr txBox="1">
            <a:spLocks/>
          </p:cNvSpPr>
          <p:nvPr/>
        </p:nvSpPr>
        <p:spPr>
          <a:xfrm>
            <a:off x="7010400" y="64928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chemeClr val="bg1"/>
                </a:solidFill>
              </a:rPr>
              <a:t>1</a:t>
            </a:r>
          </a:p>
        </p:txBody>
      </p:sp>
      <p:sp>
        <p:nvSpPr>
          <p:cNvPr id="16" name="TextBox 10"/>
          <p:cNvSpPr txBox="1">
            <a:spLocks noChangeArrowheads="1"/>
          </p:cNvSpPr>
          <p:nvPr/>
        </p:nvSpPr>
        <p:spPr bwMode="auto">
          <a:xfrm>
            <a:off x="163961" y="1676400"/>
            <a:ext cx="8751439"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spcBef>
                <a:spcPct val="20000"/>
              </a:spcBef>
              <a:buFont typeface="Arial" pitchFamily="34" charset="0"/>
              <a:buChar char="•"/>
              <a:defRPr sz="3200">
                <a:solidFill>
                  <a:schemeClr val="tx1"/>
                </a:solidFill>
                <a:latin typeface="Arial" pitchFamily="34" charset="0"/>
                <a:ea typeface="ヒラギノ角ゴ Pro W3"/>
                <a:cs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cs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cs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9pPr>
          </a:lstStyle>
          <a:p>
            <a:pPr defTabSz="457200" fontAlgn="base">
              <a:spcBef>
                <a:spcPct val="0"/>
              </a:spcBef>
              <a:spcAft>
                <a:spcPct val="0"/>
              </a:spcAft>
              <a:buFontTx/>
              <a:buNone/>
            </a:pPr>
            <a:r>
              <a:rPr lang="en-US" altLang="en-US" dirty="0">
                <a:solidFill>
                  <a:srgbClr val="1D7D5B"/>
                </a:solidFill>
                <a:latin typeface="Arial Black"/>
                <a:ea typeface="+mn-ea"/>
                <a:cs typeface="Arial Black"/>
              </a:rPr>
              <a:t>WSDOT Megaprograms Overview</a:t>
            </a:r>
          </a:p>
          <a:p>
            <a:pPr defTabSz="457200" fontAlgn="base">
              <a:spcBef>
                <a:spcPct val="0"/>
              </a:spcBef>
              <a:spcAft>
                <a:spcPct val="0"/>
              </a:spcAft>
              <a:buFontTx/>
              <a:buNone/>
            </a:pPr>
            <a:r>
              <a:rPr lang="en-US" altLang="en-US" dirty="0">
                <a:solidFill>
                  <a:srgbClr val="1D7D5B"/>
                </a:solidFill>
                <a:latin typeface="Arial Black"/>
                <a:ea typeface="+mn-ea"/>
                <a:cs typeface="Arial Black"/>
              </a:rPr>
              <a:t>2021 Regional Contracting Forum</a:t>
            </a:r>
          </a:p>
          <a:p>
            <a:pPr defTabSz="457200" fontAlgn="base">
              <a:spcBef>
                <a:spcPct val="0"/>
              </a:spcBef>
              <a:spcAft>
                <a:spcPct val="0"/>
              </a:spcAft>
              <a:buNone/>
            </a:pPr>
            <a:endParaRPr lang="en-US" altLang="en-US" sz="2000" b="1" spc="300" dirty="0">
              <a:solidFill>
                <a:prstClr val="black">
                  <a:lumMod val="65000"/>
                  <a:lumOff val="35000"/>
                </a:prstClr>
              </a:solidFill>
              <a:latin typeface="Arial"/>
              <a:ea typeface="+mn-ea"/>
              <a:cs typeface="Arial"/>
            </a:endParaRPr>
          </a:p>
          <a:p>
            <a:pPr defTabSz="457200" fontAlgn="base">
              <a:spcBef>
                <a:spcPct val="0"/>
              </a:spcBef>
              <a:spcAft>
                <a:spcPct val="0"/>
              </a:spcAft>
              <a:buNone/>
            </a:pPr>
            <a:r>
              <a:rPr lang="en-US" altLang="en-US" sz="2000" b="1" spc="300" dirty="0">
                <a:solidFill>
                  <a:prstClr val="black">
                    <a:lumMod val="65000"/>
                    <a:lumOff val="35000"/>
                  </a:prstClr>
                </a:solidFill>
                <a:latin typeface="Arial"/>
                <a:ea typeface="+mn-ea"/>
                <a:cs typeface="Arial"/>
              </a:rPr>
              <a:t>Online Virtual Meeting via Zoom</a:t>
            </a:r>
          </a:p>
        </p:txBody>
      </p:sp>
      <p:sp>
        <p:nvSpPr>
          <p:cNvPr id="8" name="Text Box 9"/>
          <p:cNvSpPr txBox="1">
            <a:spLocks noChangeArrowheads="1"/>
          </p:cNvSpPr>
          <p:nvPr/>
        </p:nvSpPr>
        <p:spPr bwMode="auto">
          <a:xfrm>
            <a:off x="163961" y="4191000"/>
            <a:ext cx="4355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ct val="20000"/>
              </a:spcBef>
              <a:buFont typeface="Arial" pitchFamily="34" charset="0"/>
              <a:buChar char="•"/>
              <a:defRPr sz="3200">
                <a:solidFill>
                  <a:schemeClr val="tx1"/>
                </a:solidFill>
                <a:latin typeface="Arial" pitchFamily="34" charset="0"/>
                <a:ea typeface="ヒラギノ角ゴ Pro W3" pitchFamily="-128" charset="-128"/>
                <a:cs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cs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cs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100" b="1" noProof="0" dirty="0"/>
              <a:t>Julie Meredith, P.E.</a:t>
            </a:r>
            <a:endParaRPr kumimoji="0" lang="en-US" altLang="en-US" sz="1100" b="1" i="0" u="none" strike="noStrike" kern="1200" cap="none" spc="0" normalizeH="0" baseline="0" noProof="0" dirty="0">
              <a:ln>
                <a:noFill/>
              </a:ln>
              <a:effectLst/>
              <a:uLnTx/>
              <a:uFillTx/>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100" dirty="0">
                <a:solidFill>
                  <a:prstClr val="black"/>
                </a:solidFill>
              </a:rPr>
              <a:t>Assistant Secretary, WSDOT – Office of Urban Mobility and Access</a:t>
            </a:r>
          </a:p>
        </p:txBody>
      </p:sp>
      <p:sp>
        <p:nvSpPr>
          <p:cNvPr id="12" name="Text Box 9"/>
          <p:cNvSpPr txBox="1">
            <a:spLocks noChangeArrowheads="1"/>
          </p:cNvSpPr>
          <p:nvPr/>
        </p:nvSpPr>
        <p:spPr bwMode="auto">
          <a:xfrm>
            <a:off x="175837" y="4642722"/>
            <a:ext cx="4876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ct val="20000"/>
              </a:spcBef>
              <a:buFont typeface="Arial" pitchFamily="34" charset="0"/>
              <a:buChar char="•"/>
              <a:defRPr sz="3200">
                <a:solidFill>
                  <a:schemeClr val="tx1"/>
                </a:solidFill>
                <a:latin typeface="Arial" pitchFamily="34" charset="0"/>
                <a:ea typeface="ヒラギノ角ゴ Pro W3" pitchFamily="-128" charset="-128"/>
                <a:cs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cs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cs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100" b="1" noProof="0" dirty="0"/>
              <a:t>Regina Glenn </a:t>
            </a:r>
            <a:r>
              <a:rPr lang="en-US" altLang="en-US" sz="1100" i="1" noProof="0" dirty="0"/>
              <a:t>(Emcee)</a:t>
            </a:r>
            <a:endParaRPr kumimoji="0" lang="en-US" altLang="en-US" sz="1100" b="1" i="0" u="none" strike="noStrike" kern="1200" cap="none" spc="0" normalizeH="0" baseline="0" noProof="0" dirty="0">
              <a:ln>
                <a:noFill/>
              </a:ln>
              <a:effectLst/>
              <a:uLnTx/>
              <a:uFillTx/>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100" dirty="0">
                <a:solidFill>
                  <a:prstClr val="black"/>
                </a:solidFill>
              </a:rPr>
              <a:t>Diversity and Inclusion Manager, WSDOT Megaprograms, Meeting Emcee</a:t>
            </a:r>
            <a:endParaRPr kumimoji="0" lang="en-US" altLang="en-US" sz="1100" b="0" i="0" u="none" strike="noStrike" kern="1200" cap="none" spc="0" normalizeH="0" baseline="0" noProof="0" dirty="0">
              <a:ln>
                <a:noFill/>
              </a:ln>
              <a:solidFill>
                <a:prstClr val="black"/>
              </a:solidFill>
              <a:effectLst/>
              <a:uLnTx/>
              <a:uFillTx/>
              <a:latin typeface="Arial" pitchFamily="34" charset="0"/>
              <a:ea typeface="ヒラギノ角ゴ Pro W3" pitchFamily="-128" charset="-128"/>
            </a:endParaRPr>
          </a:p>
        </p:txBody>
      </p:sp>
      <p:sp>
        <p:nvSpPr>
          <p:cNvPr id="9" name="Text Box 9">
            <a:extLst>
              <a:ext uri="{FF2B5EF4-FFF2-40B4-BE49-F238E27FC236}">
                <a16:creationId xmlns:a16="http://schemas.microsoft.com/office/drawing/2014/main" id="{436F18AA-6E79-49E9-BB04-B043E0ADB8BD}"/>
              </a:ext>
            </a:extLst>
          </p:cNvPr>
          <p:cNvSpPr txBox="1">
            <a:spLocks noChangeArrowheads="1"/>
          </p:cNvSpPr>
          <p:nvPr/>
        </p:nvSpPr>
        <p:spPr bwMode="auto">
          <a:xfrm>
            <a:off x="205839" y="5127171"/>
            <a:ext cx="4355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ct val="20000"/>
              </a:spcBef>
              <a:buFont typeface="Arial" pitchFamily="34" charset="0"/>
              <a:buChar char="•"/>
              <a:defRPr sz="3200">
                <a:solidFill>
                  <a:schemeClr val="tx1"/>
                </a:solidFill>
                <a:latin typeface="Arial" pitchFamily="34" charset="0"/>
                <a:ea typeface="ヒラギノ角ゴ Pro W3" pitchFamily="-128" charset="-128"/>
                <a:cs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cs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cs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100" b="1" noProof="0" dirty="0"/>
              <a:t>Omar Jepperson, P.E., DBIA</a:t>
            </a:r>
            <a:endParaRPr kumimoji="0" lang="en-US" altLang="en-US" sz="1100" b="1" i="0" u="none" strike="noStrike" kern="1200" cap="none" spc="0" normalizeH="0" baseline="0" noProof="0" dirty="0">
              <a:ln>
                <a:noFill/>
              </a:ln>
              <a:effectLst/>
              <a:uLnTx/>
              <a:uFillTx/>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100" dirty="0">
                <a:solidFill>
                  <a:prstClr val="black"/>
                </a:solidFill>
              </a:rPr>
              <a:t>Program Administrator, SR 520 &amp; AWV Program</a:t>
            </a:r>
          </a:p>
        </p:txBody>
      </p:sp>
      <p:sp>
        <p:nvSpPr>
          <p:cNvPr id="11" name="Text Box 9">
            <a:extLst>
              <a:ext uri="{FF2B5EF4-FFF2-40B4-BE49-F238E27FC236}">
                <a16:creationId xmlns:a16="http://schemas.microsoft.com/office/drawing/2014/main" id="{88EBB86E-40B1-409A-AA3B-C11E1924302D}"/>
              </a:ext>
            </a:extLst>
          </p:cNvPr>
          <p:cNvSpPr txBox="1">
            <a:spLocks noChangeArrowheads="1"/>
          </p:cNvSpPr>
          <p:nvPr/>
        </p:nvSpPr>
        <p:spPr bwMode="auto">
          <a:xfrm>
            <a:off x="182797" y="5557286"/>
            <a:ext cx="4876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ct val="20000"/>
              </a:spcBef>
              <a:buFont typeface="Arial" pitchFamily="34" charset="0"/>
              <a:buChar char="•"/>
              <a:defRPr sz="3200">
                <a:solidFill>
                  <a:schemeClr val="tx1"/>
                </a:solidFill>
                <a:latin typeface="Arial" pitchFamily="34" charset="0"/>
                <a:ea typeface="ヒラギノ角ゴ Pro W3" pitchFamily="-128" charset="-128"/>
                <a:cs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cs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cs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dirty="0">
                <a:ln>
                  <a:noFill/>
                </a:ln>
                <a:effectLst/>
                <a:uLnTx/>
                <a:uFillTx/>
              </a:rPr>
              <a:t>Lisa Hodgson, P.E., DBIA</a:t>
            </a: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100" dirty="0">
                <a:solidFill>
                  <a:prstClr val="black"/>
                </a:solidFill>
              </a:rPr>
              <a:t>Program Administrator, I-405/SR 167 Corridor Program</a:t>
            </a:r>
            <a:endParaRPr kumimoji="0" lang="en-US" altLang="en-US" sz="1100" b="0" i="0" u="none" strike="noStrike" kern="1200" cap="none" spc="0" normalizeH="0" baseline="0" noProof="0" dirty="0">
              <a:ln>
                <a:noFill/>
              </a:ln>
              <a:solidFill>
                <a:prstClr val="black"/>
              </a:solidFill>
              <a:effectLst/>
              <a:uLnTx/>
              <a:uFillTx/>
              <a:latin typeface="Arial" pitchFamily="34" charset="0"/>
              <a:ea typeface="ヒラギノ角ゴ Pro W3" pitchFamily="-128" charset="-128"/>
            </a:endParaRPr>
          </a:p>
        </p:txBody>
      </p:sp>
      <p:sp>
        <p:nvSpPr>
          <p:cNvPr id="13" name="Text Box 9">
            <a:extLst>
              <a:ext uri="{FF2B5EF4-FFF2-40B4-BE49-F238E27FC236}">
                <a16:creationId xmlns:a16="http://schemas.microsoft.com/office/drawing/2014/main" id="{9A13A7AB-1B6E-44DF-8131-985194855A35}"/>
              </a:ext>
            </a:extLst>
          </p:cNvPr>
          <p:cNvSpPr txBox="1">
            <a:spLocks noChangeArrowheads="1"/>
          </p:cNvSpPr>
          <p:nvPr/>
        </p:nvSpPr>
        <p:spPr bwMode="auto">
          <a:xfrm>
            <a:off x="182797" y="6005780"/>
            <a:ext cx="4876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ct val="20000"/>
              </a:spcBef>
              <a:buFont typeface="Arial" pitchFamily="34" charset="0"/>
              <a:buChar char="•"/>
              <a:defRPr sz="3200">
                <a:solidFill>
                  <a:schemeClr val="tx1"/>
                </a:solidFill>
                <a:latin typeface="Arial" pitchFamily="34" charset="0"/>
                <a:ea typeface="ヒラギノ角ゴ Pro W3" pitchFamily="-128" charset="-128"/>
                <a:cs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cs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cs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dirty="0">
                <a:ln>
                  <a:noFill/>
                </a:ln>
                <a:effectLst/>
                <a:uLnTx/>
                <a:uFillTx/>
              </a:rPr>
              <a:t>John White, P.</a:t>
            </a:r>
            <a:r>
              <a:rPr lang="en-US" altLang="en-US" sz="1100" b="1" dirty="0"/>
              <a:t>E.</a:t>
            </a:r>
            <a:endParaRPr kumimoji="0" lang="en-US" altLang="en-US" sz="1100" b="1" i="0" u="none" strike="noStrike" kern="1200" cap="none" spc="0" normalizeH="0" baseline="0" noProof="0" dirty="0">
              <a:ln>
                <a:noFill/>
              </a:ln>
              <a:effectLst/>
              <a:uLnTx/>
              <a:uFillTx/>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100" dirty="0">
                <a:solidFill>
                  <a:prstClr val="black"/>
                </a:solidFill>
              </a:rPr>
              <a:t>Program Administrator, Puget Sound Gateway Program</a:t>
            </a:r>
            <a:endParaRPr kumimoji="0" lang="en-US" altLang="en-US" sz="1100" b="0" i="0" u="none" strike="noStrike" kern="1200" cap="none" spc="0" normalizeH="0" baseline="0" noProof="0" dirty="0">
              <a:ln>
                <a:noFill/>
              </a:ln>
              <a:solidFill>
                <a:prstClr val="black"/>
              </a:solidFill>
              <a:effectLst/>
              <a:uLnTx/>
              <a:uFillTx/>
              <a:latin typeface="Arial" pitchFamily="34" charset="0"/>
              <a:ea typeface="ヒラギノ角ゴ Pro W3" pitchFamily="-128" charset="-128"/>
            </a:endParaRPr>
          </a:p>
        </p:txBody>
      </p:sp>
    </p:spTree>
    <p:extLst>
      <p:ext uri="{BB962C8B-B14F-4D97-AF65-F5344CB8AC3E}">
        <p14:creationId xmlns:p14="http://schemas.microsoft.com/office/powerpoint/2010/main" val="2016505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763000" cy="1143000"/>
          </a:xfrm>
        </p:spPr>
        <p:txBody>
          <a:bodyPr/>
          <a:lstStyle/>
          <a:p>
            <a:r>
              <a:rPr lang="en-US" sz="2800" dirty="0"/>
              <a:t>Montlake Project (in construction)</a:t>
            </a:r>
            <a:br>
              <a:rPr lang="en-US" sz="2800" dirty="0"/>
            </a:br>
            <a:r>
              <a:rPr lang="en-US" sz="2400" dirty="0"/>
              <a:t>Design-Build Project</a:t>
            </a:r>
            <a:endParaRPr lang="en-US" sz="2800" dirty="0"/>
          </a:p>
        </p:txBody>
      </p:sp>
      <p:sp>
        <p:nvSpPr>
          <p:cNvPr id="5" name="Slide Number Placeholder 4"/>
          <p:cNvSpPr>
            <a:spLocks noGrp="1"/>
          </p:cNvSpPr>
          <p:nvPr>
            <p:ph type="sldNum" sz="quarter" idx="12"/>
          </p:nvPr>
        </p:nvSpPr>
        <p:spPr/>
        <p:txBody>
          <a:bodyPr/>
          <a:lstStyle/>
          <a:p>
            <a:pPr>
              <a:defRPr/>
            </a:pPr>
            <a:fld id="{07A1B390-8C00-49C7-BEED-470B249615B6}" type="slidenum">
              <a:rPr lang="en-US" smtClean="0"/>
              <a:pPr>
                <a:defRPr/>
              </a:pPr>
              <a:t>10</a:t>
            </a:fld>
            <a:endParaRPr lang="en-US" dirty="0"/>
          </a:p>
        </p:txBody>
      </p:sp>
      <p:pic>
        <p:nvPicPr>
          <p:cNvPr id="3" name="Picture 2" descr="Free vector graphic: Cone, Construction, Warning, Vlc - Free Image on Pixabay - 1476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3692" y="5554373"/>
            <a:ext cx="721708" cy="733940"/>
          </a:xfrm>
          <a:prstGeom prst="rect">
            <a:avLst/>
          </a:prstGeom>
        </p:spPr>
      </p:pic>
      <p:sp>
        <p:nvSpPr>
          <p:cNvPr id="10" name="TextBox 9">
            <a:extLst>
              <a:ext uri="{FF2B5EF4-FFF2-40B4-BE49-F238E27FC236}">
                <a16:creationId xmlns:a16="http://schemas.microsoft.com/office/drawing/2014/main" id="{F2632DDE-510B-4BFF-96DE-A6059B1F2D44}"/>
              </a:ext>
            </a:extLst>
          </p:cNvPr>
          <p:cNvSpPr txBox="1"/>
          <p:nvPr/>
        </p:nvSpPr>
        <p:spPr>
          <a:xfrm>
            <a:off x="5867400" y="1030058"/>
            <a:ext cx="3554109" cy="4524315"/>
          </a:xfrm>
          <a:prstGeom prst="rect">
            <a:avLst/>
          </a:prstGeom>
          <a:noFill/>
        </p:spPr>
        <p:txBody>
          <a:bodyPr wrap="square" rtlCol="0">
            <a:spAutoFit/>
          </a:bodyPr>
          <a:lstStyle/>
          <a:p>
            <a:r>
              <a:rPr lang="en-US" b="1" u="sng" dirty="0"/>
              <a:t>Montlake Project contacts:</a:t>
            </a:r>
          </a:p>
          <a:p>
            <a:endParaRPr lang="en-US" b="1" dirty="0"/>
          </a:p>
          <a:p>
            <a:r>
              <a:rPr lang="en-US" b="1" dirty="0"/>
              <a:t>Tom McMillan, </a:t>
            </a:r>
            <a:r>
              <a:rPr lang="en-US" dirty="0"/>
              <a:t>Graham</a:t>
            </a:r>
          </a:p>
          <a:p>
            <a:r>
              <a:rPr lang="en-US" dirty="0"/>
              <a:t>Procurement Manager</a:t>
            </a:r>
            <a:endParaRPr lang="en-US" dirty="0">
              <a:solidFill>
                <a:srgbClr val="FF0000"/>
              </a:solidFill>
            </a:endParaRPr>
          </a:p>
          <a:p>
            <a:r>
              <a:rPr lang="en-US" dirty="0">
                <a:solidFill>
                  <a:srgbClr val="FF0000"/>
                </a:solidFill>
                <a:hlinkClick r:id="rId4"/>
              </a:rPr>
              <a:t>tom.mcmillan@grahamus.com</a:t>
            </a:r>
            <a:r>
              <a:rPr lang="en-US" dirty="0">
                <a:solidFill>
                  <a:srgbClr val="FF0000"/>
                </a:solidFill>
              </a:rPr>
              <a:t> </a:t>
            </a:r>
          </a:p>
          <a:p>
            <a:r>
              <a:rPr lang="en-US" dirty="0"/>
              <a:t>425-410-0993</a:t>
            </a:r>
          </a:p>
          <a:p>
            <a:endParaRPr lang="en-US" dirty="0"/>
          </a:p>
          <a:p>
            <a:r>
              <a:rPr lang="en-US" b="1" dirty="0">
                <a:latin typeface="+mj-lt"/>
              </a:rPr>
              <a:t>Suzanne Arkle</a:t>
            </a:r>
          </a:p>
          <a:p>
            <a:r>
              <a:rPr lang="en-US" dirty="0">
                <a:latin typeface="+mj-lt"/>
              </a:rPr>
              <a:t>Inclusion Manager</a:t>
            </a:r>
          </a:p>
          <a:p>
            <a:r>
              <a:rPr lang="en-US" u="sng" dirty="0">
                <a:solidFill>
                  <a:srgbClr val="954F72"/>
                </a:solidFill>
                <a:effectLst/>
                <a:latin typeface="+mj-lt"/>
                <a:ea typeface="Calibri" panose="020F0502020204030204" pitchFamily="34" charset="0"/>
                <a:hlinkClick r:id="rId5"/>
              </a:rPr>
              <a:t>suzanne@zanninc.com</a:t>
            </a:r>
            <a:endParaRPr lang="en-US" u="sng" dirty="0">
              <a:solidFill>
                <a:srgbClr val="954F72"/>
              </a:solidFill>
              <a:effectLst/>
              <a:latin typeface="+mj-lt"/>
              <a:ea typeface="Calibri" panose="020F0502020204030204" pitchFamily="34" charset="0"/>
            </a:endParaRPr>
          </a:p>
          <a:p>
            <a:r>
              <a:rPr lang="en-US" dirty="0">
                <a:effectLst/>
                <a:latin typeface="+mj-lt"/>
                <a:ea typeface="Calibri" panose="020F0502020204030204" pitchFamily="34" charset="0"/>
              </a:rPr>
              <a:t>720-324-8580</a:t>
            </a:r>
          </a:p>
          <a:p>
            <a:endParaRPr lang="en-US" dirty="0">
              <a:latin typeface="+mj-lt"/>
            </a:endParaRPr>
          </a:p>
          <a:p>
            <a:r>
              <a:rPr lang="en-US" b="1" dirty="0">
                <a:latin typeface="+mj-lt"/>
              </a:rPr>
              <a:t>Darling Nava</a:t>
            </a:r>
          </a:p>
          <a:p>
            <a:r>
              <a:rPr lang="en-US" dirty="0">
                <a:latin typeface="+mj-lt"/>
              </a:rPr>
              <a:t>Inclusion Resource Specialist</a:t>
            </a:r>
          </a:p>
          <a:p>
            <a:r>
              <a:rPr lang="en-US" dirty="0">
                <a:latin typeface="+mj-lt"/>
                <a:hlinkClick r:id="rId6"/>
              </a:rPr>
              <a:t>Darling@zanninc.com</a:t>
            </a:r>
            <a:r>
              <a:rPr lang="en-US" dirty="0">
                <a:latin typeface="+mj-lt"/>
              </a:rPr>
              <a:t> </a:t>
            </a:r>
          </a:p>
          <a:p>
            <a:r>
              <a:rPr lang="en-US" dirty="0">
                <a:latin typeface="+mj-lt"/>
              </a:rPr>
              <a:t>813-947-8586</a:t>
            </a:r>
          </a:p>
        </p:txBody>
      </p:sp>
      <p:pic>
        <p:nvPicPr>
          <p:cNvPr id="9" name="Picture 8">
            <a:extLst>
              <a:ext uri="{FF2B5EF4-FFF2-40B4-BE49-F238E27FC236}">
                <a16:creationId xmlns:a16="http://schemas.microsoft.com/office/drawing/2014/main" id="{C2758D2F-A75E-4A39-8925-09C2AF79611B}"/>
              </a:ext>
            </a:extLst>
          </p:cNvPr>
          <p:cNvPicPr/>
          <p:nvPr/>
        </p:nvPicPr>
        <p:blipFill rotWithShape="1">
          <a:blip r:embed="rId7" cstate="print">
            <a:extLst>
              <a:ext uri="{28A0092B-C50C-407E-A947-70E740481C1C}">
                <a14:useLocalDpi xmlns:a14="http://schemas.microsoft.com/office/drawing/2010/main" val="0"/>
              </a:ext>
            </a:extLst>
          </a:blip>
          <a:srcRect t="14389" b="18303"/>
          <a:stretch/>
        </p:blipFill>
        <p:spPr bwMode="auto">
          <a:xfrm>
            <a:off x="61710" y="1010475"/>
            <a:ext cx="5729489" cy="2570925"/>
          </a:xfrm>
          <a:prstGeom prst="rect">
            <a:avLst/>
          </a:prstGeom>
          <a:noFill/>
          <a:ln>
            <a:solidFill>
              <a:schemeClr val="tx1"/>
            </a:solidFill>
          </a:ln>
        </p:spPr>
      </p:pic>
      <p:pic>
        <p:nvPicPr>
          <p:cNvPr id="11" name="Picture 10">
            <a:extLst>
              <a:ext uri="{FF2B5EF4-FFF2-40B4-BE49-F238E27FC236}">
                <a16:creationId xmlns:a16="http://schemas.microsoft.com/office/drawing/2014/main" id="{CEA7AFF5-7BA8-49A7-A3C0-3F6734C5AD03}"/>
              </a:ext>
            </a:extLst>
          </p:cNvPr>
          <p:cNvPicPr/>
          <p:nvPr/>
        </p:nvPicPr>
        <p:blipFill rotWithShape="1">
          <a:blip r:embed="rId8" cstate="print">
            <a:extLst>
              <a:ext uri="{28A0092B-C50C-407E-A947-70E740481C1C}">
                <a14:useLocalDpi xmlns:a14="http://schemas.microsoft.com/office/drawing/2010/main" val="0"/>
              </a:ext>
            </a:extLst>
          </a:blip>
          <a:srcRect t="15748" b="13222"/>
          <a:stretch/>
        </p:blipFill>
        <p:spPr bwMode="auto">
          <a:xfrm>
            <a:off x="72219" y="3693887"/>
            <a:ext cx="5718979" cy="2706913"/>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554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8991600" cy="1143000"/>
          </a:xfrm>
        </p:spPr>
        <p:txBody>
          <a:bodyPr/>
          <a:lstStyle/>
          <a:p>
            <a:r>
              <a:rPr lang="en-US" sz="2800" dirty="0"/>
              <a:t>SR 520/I-5 Express Lanes Connection Project</a:t>
            </a:r>
            <a:br>
              <a:rPr lang="en-US" sz="2800" dirty="0"/>
            </a:br>
            <a:r>
              <a:rPr lang="en-US" sz="2800" dirty="0"/>
              <a:t>(in construction) </a:t>
            </a:r>
            <a:r>
              <a:rPr lang="en-US" sz="2400" dirty="0"/>
              <a:t>Design-Bid-Build Project</a:t>
            </a:r>
            <a:br>
              <a:rPr lang="en-US" sz="2800" dirty="0"/>
            </a:br>
            <a:endParaRPr lang="en-US" sz="2200" b="0" i="1" dirty="0">
              <a:latin typeface="+mj-lt"/>
            </a:endParaRPr>
          </a:p>
        </p:txBody>
      </p:sp>
      <p:sp>
        <p:nvSpPr>
          <p:cNvPr id="5" name="Slide Number Placeholder 4"/>
          <p:cNvSpPr>
            <a:spLocks noGrp="1"/>
          </p:cNvSpPr>
          <p:nvPr>
            <p:ph type="sldNum" sz="quarter" idx="12"/>
          </p:nvPr>
        </p:nvSpPr>
        <p:spPr/>
        <p:txBody>
          <a:bodyPr/>
          <a:lstStyle/>
          <a:p>
            <a:pPr>
              <a:defRPr/>
            </a:pPr>
            <a:fld id="{07A1B390-8C00-49C7-BEED-470B249615B6}" type="slidenum">
              <a:rPr lang="en-US" smtClean="0"/>
              <a:pPr>
                <a:defRPr/>
              </a:pPr>
              <a:t>11</a:t>
            </a:fld>
            <a:endParaRPr lang="en-US" dirty="0"/>
          </a:p>
        </p:txBody>
      </p:sp>
      <p:pic>
        <p:nvPicPr>
          <p:cNvPr id="4" name="Picture 3"/>
          <p:cNvPicPr>
            <a:picLocks noChangeAspect="1"/>
          </p:cNvPicPr>
          <p:nvPr/>
        </p:nvPicPr>
        <p:blipFill rotWithShape="1">
          <a:blip r:embed="rId3"/>
          <a:srcRect r="1086"/>
          <a:stretch/>
        </p:blipFill>
        <p:spPr>
          <a:xfrm>
            <a:off x="76200" y="1219200"/>
            <a:ext cx="4648200" cy="5009727"/>
          </a:xfrm>
          <a:prstGeom prst="rect">
            <a:avLst/>
          </a:prstGeom>
        </p:spPr>
      </p:pic>
      <p:pic>
        <p:nvPicPr>
          <p:cNvPr id="9" name="Picture 8"/>
          <p:cNvPicPr>
            <a:picLocks noChangeAspect="1"/>
          </p:cNvPicPr>
          <p:nvPr/>
        </p:nvPicPr>
        <p:blipFill rotWithShape="1">
          <a:blip r:embed="rId4"/>
          <a:srcRect l="12224" r="10360"/>
          <a:stretch/>
        </p:blipFill>
        <p:spPr>
          <a:xfrm>
            <a:off x="4750981" y="1270001"/>
            <a:ext cx="4240619" cy="3030800"/>
          </a:xfrm>
          <a:prstGeom prst="rect">
            <a:avLst/>
          </a:prstGeom>
          <a:ln>
            <a:solidFill>
              <a:schemeClr val="tx1"/>
            </a:solidFill>
          </a:ln>
        </p:spPr>
      </p:pic>
      <p:sp>
        <p:nvSpPr>
          <p:cNvPr id="3" name="TextBox 2">
            <a:extLst>
              <a:ext uri="{FF2B5EF4-FFF2-40B4-BE49-F238E27FC236}">
                <a16:creationId xmlns:a16="http://schemas.microsoft.com/office/drawing/2014/main" id="{042C05D0-B3E6-4CEB-BEEA-86892C588308}"/>
              </a:ext>
            </a:extLst>
          </p:cNvPr>
          <p:cNvSpPr txBox="1"/>
          <p:nvPr/>
        </p:nvSpPr>
        <p:spPr>
          <a:xfrm>
            <a:off x="4876800" y="4388839"/>
            <a:ext cx="4038600" cy="1938992"/>
          </a:xfrm>
          <a:prstGeom prst="rect">
            <a:avLst/>
          </a:prstGeom>
          <a:noFill/>
        </p:spPr>
        <p:txBody>
          <a:bodyPr wrap="square" rtlCol="0">
            <a:spAutoFit/>
          </a:bodyPr>
          <a:lstStyle/>
          <a:p>
            <a:r>
              <a:rPr lang="en-US" sz="2000" b="1" u="sng" dirty="0"/>
              <a:t>I-5 Connection Project contact:</a:t>
            </a:r>
          </a:p>
          <a:p>
            <a:endParaRPr lang="en-US" sz="1000" dirty="0"/>
          </a:p>
          <a:p>
            <a:r>
              <a:rPr lang="en-US" b="1" dirty="0"/>
              <a:t>Ethan Kaufman</a:t>
            </a:r>
          </a:p>
          <a:p>
            <a:r>
              <a:rPr lang="en-US" dirty="0"/>
              <a:t>Project manager, Walsh Construction</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5"/>
              </a:rPr>
              <a:t>ekaufman@walshgroup.com</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Work:  206-394-7300</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Mobile:  206-579-3856		</a:t>
            </a:r>
            <a:endParaRPr lang="en-US" dirty="0"/>
          </a:p>
        </p:txBody>
      </p:sp>
      <p:pic>
        <p:nvPicPr>
          <p:cNvPr id="10" name="Picture 9" descr="Free vector graphic: Cone, Construction, Warning, Vlc - Free Image on Pixabay - 147672">
            <a:extLst>
              <a:ext uri="{FF2B5EF4-FFF2-40B4-BE49-F238E27FC236}">
                <a16:creationId xmlns:a16="http://schemas.microsoft.com/office/drawing/2014/main" id="{AD6D2B91-3F13-4B00-B9A5-2992507239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5545786"/>
            <a:ext cx="721708" cy="733940"/>
          </a:xfrm>
          <a:prstGeom prst="rect">
            <a:avLst/>
          </a:prstGeom>
        </p:spPr>
      </p:pic>
    </p:spTree>
    <p:extLst>
      <p:ext uri="{BB962C8B-B14F-4D97-AF65-F5344CB8AC3E}">
        <p14:creationId xmlns:p14="http://schemas.microsoft.com/office/powerpoint/2010/main" val="3613919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143000"/>
          </a:xfrm>
        </p:spPr>
        <p:txBody>
          <a:bodyPr/>
          <a:lstStyle/>
          <a:p>
            <a:r>
              <a:rPr lang="en-US" sz="2800" dirty="0"/>
              <a:t>Portage Bay Bridge and Roanoke</a:t>
            </a:r>
            <a:br>
              <a:rPr lang="en-US" sz="2800" dirty="0"/>
            </a:br>
            <a:r>
              <a:rPr lang="en-US" sz="2800" dirty="0"/>
              <a:t>Lid Project | </a:t>
            </a:r>
            <a:r>
              <a:rPr lang="en-US" sz="2400" dirty="0"/>
              <a:t>Design-Build Project</a:t>
            </a:r>
            <a:endParaRPr lang="en-US" sz="2200" dirty="0">
              <a:solidFill>
                <a:srgbClr val="FF0000"/>
              </a:solidFill>
            </a:endParaRPr>
          </a:p>
        </p:txBody>
      </p:sp>
      <p:sp>
        <p:nvSpPr>
          <p:cNvPr id="5" name="Slide Number Placeholder 4"/>
          <p:cNvSpPr>
            <a:spLocks noGrp="1"/>
          </p:cNvSpPr>
          <p:nvPr>
            <p:ph type="sldNum" sz="quarter" idx="12"/>
          </p:nvPr>
        </p:nvSpPr>
        <p:spPr/>
        <p:txBody>
          <a:bodyPr/>
          <a:lstStyle/>
          <a:p>
            <a:pPr>
              <a:defRPr/>
            </a:pPr>
            <a:fld id="{07A1B390-8C00-49C7-BEED-470B249615B6}" type="slidenum">
              <a:rPr lang="en-US" smtClean="0"/>
              <a:pPr>
                <a:defRPr/>
              </a:pPr>
              <a:t>12</a:t>
            </a:fld>
            <a:endParaRPr lang="en-US" dirty="0"/>
          </a:p>
        </p:txBody>
      </p:sp>
      <p:pic>
        <p:nvPicPr>
          <p:cNvPr id="3" name="Picture 2"/>
          <p:cNvPicPr>
            <a:picLocks noChangeAspect="1"/>
          </p:cNvPicPr>
          <p:nvPr/>
        </p:nvPicPr>
        <p:blipFill rotWithShape="1">
          <a:blip r:embed="rId3"/>
          <a:srcRect l="833" t="24092" r="833" b="1393"/>
          <a:stretch/>
        </p:blipFill>
        <p:spPr>
          <a:xfrm>
            <a:off x="267704" y="957605"/>
            <a:ext cx="8342895" cy="2850489"/>
          </a:xfrm>
          <a:prstGeom prst="rect">
            <a:avLst/>
          </a:prstGeom>
          <a:ln>
            <a:solidFill>
              <a:schemeClr val="tx1"/>
            </a:solidFill>
          </a:ln>
        </p:spPr>
      </p:pic>
      <p:sp>
        <p:nvSpPr>
          <p:cNvPr id="6" name="TextBox 5"/>
          <p:cNvSpPr txBox="1"/>
          <p:nvPr/>
        </p:nvSpPr>
        <p:spPr>
          <a:xfrm>
            <a:off x="152400" y="6248400"/>
            <a:ext cx="5181600" cy="261610"/>
          </a:xfrm>
          <a:prstGeom prst="rect">
            <a:avLst/>
          </a:prstGeom>
          <a:noFill/>
        </p:spPr>
        <p:txBody>
          <a:bodyPr wrap="square" rtlCol="0">
            <a:spAutoFit/>
          </a:bodyPr>
          <a:lstStyle/>
          <a:p>
            <a:r>
              <a:rPr lang="en-US" sz="1100" i="1" dirty="0"/>
              <a:t>Future Roanoke lid. Note: concepts under refinement, subject to change.</a:t>
            </a:r>
          </a:p>
        </p:txBody>
      </p:sp>
      <p:pic>
        <p:nvPicPr>
          <p:cNvPr id="4" name="Picture 3"/>
          <p:cNvPicPr>
            <a:picLocks noChangeAspect="1"/>
          </p:cNvPicPr>
          <p:nvPr/>
        </p:nvPicPr>
        <p:blipFill rotWithShape="1">
          <a:blip r:embed="rId4"/>
          <a:srcRect r="3382"/>
          <a:stretch/>
        </p:blipFill>
        <p:spPr>
          <a:xfrm>
            <a:off x="267705" y="3926081"/>
            <a:ext cx="4609095" cy="2322319"/>
          </a:xfrm>
          <a:prstGeom prst="rect">
            <a:avLst/>
          </a:prstGeom>
          <a:ln>
            <a:solidFill>
              <a:schemeClr val="tx1"/>
            </a:solidFill>
          </a:ln>
        </p:spPr>
      </p:pic>
      <p:sp>
        <p:nvSpPr>
          <p:cNvPr id="10" name="TextBox 9">
            <a:extLst>
              <a:ext uri="{FF2B5EF4-FFF2-40B4-BE49-F238E27FC236}">
                <a16:creationId xmlns:a16="http://schemas.microsoft.com/office/drawing/2014/main" id="{538DDEEB-E596-470F-A78F-50370D7C6618}"/>
              </a:ext>
            </a:extLst>
          </p:cNvPr>
          <p:cNvSpPr txBox="1"/>
          <p:nvPr/>
        </p:nvSpPr>
        <p:spPr>
          <a:xfrm>
            <a:off x="5181599" y="4130680"/>
            <a:ext cx="3429000" cy="1769715"/>
          </a:xfrm>
          <a:prstGeom prst="rect">
            <a:avLst/>
          </a:prstGeom>
          <a:noFill/>
        </p:spPr>
        <p:txBody>
          <a:bodyPr wrap="square" rtlCol="0">
            <a:spAutoFit/>
          </a:bodyPr>
          <a:lstStyle/>
          <a:p>
            <a:r>
              <a:rPr lang="en-US" sz="2000" b="1" dirty="0"/>
              <a:t>Project schedule</a:t>
            </a:r>
          </a:p>
          <a:p>
            <a:pPr algn="l"/>
            <a:endParaRPr lang="en-US" sz="1000" b="1" i="0" dirty="0">
              <a:solidFill>
                <a:srgbClr val="000000"/>
              </a:solidFill>
              <a:effectLst/>
              <a:latin typeface="Lato"/>
            </a:endParaRPr>
          </a:p>
          <a:p>
            <a:pPr algn="l">
              <a:spcAft>
                <a:spcPts val="600"/>
              </a:spcAft>
            </a:pPr>
            <a:r>
              <a:rPr lang="en-US" sz="1600" b="1" i="0" dirty="0">
                <a:solidFill>
                  <a:srgbClr val="000000"/>
                </a:solidFill>
                <a:effectLst/>
                <a:latin typeface="Lato"/>
              </a:rPr>
              <a:t>Publish RFQ:</a:t>
            </a:r>
            <a:r>
              <a:rPr lang="en-US" sz="1600" b="0" i="0" dirty="0">
                <a:solidFill>
                  <a:srgbClr val="000000"/>
                </a:solidFill>
                <a:effectLst/>
                <a:latin typeface="Lato"/>
              </a:rPr>
              <a:t> September 2022</a:t>
            </a:r>
          </a:p>
          <a:p>
            <a:pPr algn="l">
              <a:spcAft>
                <a:spcPts val="600"/>
              </a:spcAft>
            </a:pPr>
            <a:r>
              <a:rPr lang="en-US" sz="1600" b="1" i="0" dirty="0">
                <a:solidFill>
                  <a:srgbClr val="000000"/>
                </a:solidFill>
                <a:effectLst/>
                <a:latin typeface="Lato"/>
              </a:rPr>
              <a:t>Publish RFP:</a:t>
            </a:r>
            <a:r>
              <a:rPr lang="en-US" sz="1600" b="0" i="0" dirty="0">
                <a:solidFill>
                  <a:srgbClr val="000000"/>
                </a:solidFill>
                <a:effectLst/>
                <a:latin typeface="Lato"/>
              </a:rPr>
              <a:t> January 2023</a:t>
            </a:r>
          </a:p>
          <a:p>
            <a:pPr algn="l">
              <a:spcAft>
                <a:spcPts val="600"/>
              </a:spcAft>
            </a:pPr>
            <a:r>
              <a:rPr lang="en-US" sz="1600" b="1" i="0" dirty="0">
                <a:solidFill>
                  <a:srgbClr val="000000"/>
                </a:solidFill>
                <a:effectLst/>
                <a:latin typeface="Lato"/>
              </a:rPr>
              <a:t>Award contract:</a:t>
            </a:r>
            <a:r>
              <a:rPr lang="en-US" sz="1600" b="0" i="0" dirty="0">
                <a:solidFill>
                  <a:srgbClr val="000000"/>
                </a:solidFill>
                <a:effectLst/>
                <a:latin typeface="Lato"/>
              </a:rPr>
              <a:t> summer/</a:t>
            </a:r>
            <a:r>
              <a:rPr lang="en-US" sz="1600" dirty="0">
                <a:solidFill>
                  <a:srgbClr val="000000"/>
                </a:solidFill>
                <a:latin typeface="Lato"/>
              </a:rPr>
              <a:t>f</a:t>
            </a:r>
            <a:r>
              <a:rPr lang="en-US" sz="1600" b="0" i="0" dirty="0">
                <a:solidFill>
                  <a:srgbClr val="000000"/>
                </a:solidFill>
                <a:effectLst/>
                <a:latin typeface="Lato"/>
              </a:rPr>
              <a:t>all 2023</a:t>
            </a:r>
          </a:p>
          <a:p>
            <a:pPr algn="l">
              <a:spcAft>
                <a:spcPts val="600"/>
              </a:spcAft>
            </a:pPr>
            <a:r>
              <a:rPr lang="en-US" sz="1600" b="1" i="0" dirty="0">
                <a:solidFill>
                  <a:srgbClr val="000000"/>
                </a:solidFill>
                <a:effectLst/>
                <a:latin typeface="Lato"/>
              </a:rPr>
              <a:t>Begin construction:</a:t>
            </a:r>
            <a:r>
              <a:rPr lang="en-US" sz="1600" b="0" i="0" dirty="0">
                <a:solidFill>
                  <a:srgbClr val="000000"/>
                </a:solidFill>
                <a:effectLst/>
                <a:latin typeface="Lato"/>
              </a:rPr>
              <a:t> 2024</a:t>
            </a:r>
            <a:endParaRPr lang="en-US" sz="1600" dirty="0"/>
          </a:p>
        </p:txBody>
      </p:sp>
    </p:spTree>
    <p:extLst>
      <p:ext uri="{BB962C8B-B14F-4D97-AF65-F5344CB8AC3E}">
        <p14:creationId xmlns:p14="http://schemas.microsoft.com/office/powerpoint/2010/main" val="3616740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13E4-79D4-4AB2-9259-39AB567D6305}"/>
              </a:ext>
            </a:extLst>
          </p:cNvPr>
          <p:cNvSpPr>
            <a:spLocks noGrp="1"/>
          </p:cNvSpPr>
          <p:nvPr>
            <p:ph type="title"/>
          </p:nvPr>
        </p:nvSpPr>
        <p:spPr>
          <a:xfrm>
            <a:off x="247650" y="180307"/>
            <a:ext cx="7829550" cy="1648493"/>
          </a:xfrm>
        </p:spPr>
        <p:txBody>
          <a:bodyPr/>
          <a:lstStyle/>
          <a:p>
            <a:r>
              <a:rPr lang="en-US" sz="2800" dirty="0"/>
              <a:t>AWV Program Overview</a:t>
            </a:r>
            <a:br>
              <a:rPr lang="en-US" sz="1200" dirty="0"/>
            </a:br>
            <a:br>
              <a:rPr lang="en-US" sz="1200" dirty="0"/>
            </a:br>
            <a:r>
              <a:rPr lang="en-US" sz="2400" dirty="0"/>
              <a:t>SR 99 Demolition, Decommissioning</a:t>
            </a:r>
            <a:br>
              <a:rPr lang="en-US" sz="2400" dirty="0"/>
            </a:br>
            <a:r>
              <a:rPr lang="en-US" sz="2400" dirty="0"/>
              <a:t>and Surface Street Project</a:t>
            </a:r>
          </a:p>
        </p:txBody>
      </p:sp>
      <p:sp>
        <p:nvSpPr>
          <p:cNvPr id="3" name="Content Placeholder 2">
            <a:extLst>
              <a:ext uri="{FF2B5EF4-FFF2-40B4-BE49-F238E27FC236}">
                <a16:creationId xmlns:a16="http://schemas.microsoft.com/office/drawing/2014/main" id="{76DED115-47A6-4B9B-8504-B78DD9B4D1B0}"/>
              </a:ext>
            </a:extLst>
          </p:cNvPr>
          <p:cNvSpPr>
            <a:spLocks noGrp="1"/>
          </p:cNvSpPr>
          <p:nvPr>
            <p:ph sz="half" idx="1"/>
          </p:nvPr>
        </p:nvSpPr>
        <p:spPr>
          <a:xfrm>
            <a:off x="214993" y="1942698"/>
            <a:ext cx="4343400" cy="789908"/>
          </a:xfrm>
        </p:spPr>
        <p:txBody>
          <a:bodyPr>
            <a:normAutofit/>
          </a:bodyPr>
          <a:lstStyle/>
          <a:p>
            <a:pPr marL="0" indent="0">
              <a:buNone/>
            </a:pPr>
            <a:r>
              <a:rPr lang="en-US" sz="1900" b="1" dirty="0"/>
              <a:t>Diversity and inclusive contracting:</a:t>
            </a:r>
          </a:p>
          <a:p>
            <a:pPr indent="-285750"/>
            <a:r>
              <a:rPr lang="en-US" dirty="0"/>
              <a:t>Substantially complete – Summer 2021</a:t>
            </a:r>
          </a:p>
        </p:txBody>
      </p:sp>
      <p:pic>
        <p:nvPicPr>
          <p:cNvPr id="6" name="Picture 5">
            <a:extLst>
              <a:ext uri="{FF2B5EF4-FFF2-40B4-BE49-F238E27FC236}">
                <a16:creationId xmlns:a16="http://schemas.microsoft.com/office/drawing/2014/main" id="{D469E09F-4FFC-4A70-9209-63B6B8672262}"/>
              </a:ext>
            </a:extLst>
          </p:cNvPr>
          <p:cNvPicPr>
            <a:picLocks noChangeAspect="1"/>
          </p:cNvPicPr>
          <p:nvPr/>
        </p:nvPicPr>
        <p:blipFill>
          <a:blip r:embed="rId3"/>
          <a:stretch>
            <a:fillRect/>
          </a:stretch>
        </p:blipFill>
        <p:spPr>
          <a:xfrm>
            <a:off x="4585609" y="2114105"/>
            <a:ext cx="4366415" cy="2905409"/>
          </a:xfrm>
          <a:prstGeom prst="rect">
            <a:avLst/>
          </a:prstGeom>
          <a:solidFill>
            <a:schemeClr val="tx1"/>
          </a:solidFill>
          <a:ln>
            <a:solidFill>
              <a:schemeClr val="tx1"/>
            </a:solidFill>
          </a:ln>
        </p:spPr>
      </p:pic>
      <p:graphicFrame>
        <p:nvGraphicFramePr>
          <p:cNvPr id="4" name="Table 3"/>
          <p:cNvGraphicFramePr>
            <a:graphicFrameLocks noGrp="1"/>
          </p:cNvGraphicFramePr>
          <p:nvPr>
            <p:extLst>
              <p:ext uri="{D42A27DB-BD31-4B8C-83A1-F6EECF244321}">
                <p14:modId xmlns:p14="http://schemas.microsoft.com/office/powerpoint/2010/main" val="2483257194"/>
              </p:ext>
            </p:extLst>
          </p:nvPr>
        </p:nvGraphicFramePr>
        <p:xfrm>
          <a:off x="352425" y="2836817"/>
          <a:ext cx="3943350" cy="2225040"/>
        </p:xfrm>
        <a:graphic>
          <a:graphicData uri="http://schemas.openxmlformats.org/drawingml/2006/table">
            <a:tbl>
              <a:tblPr firstRow="1" bandRow="1">
                <a:tableStyleId>{2D5ABB26-0587-4C30-8999-92F81FD0307C}</a:tableStyleId>
              </a:tblPr>
              <a:tblGrid>
                <a:gridCol w="1200150">
                  <a:extLst>
                    <a:ext uri="{9D8B030D-6E8A-4147-A177-3AD203B41FA5}">
                      <a16:colId xmlns:a16="http://schemas.microsoft.com/office/drawing/2014/main" val="3661537775"/>
                    </a:ext>
                  </a:extLst>
                </a:gridCol>
                <a:gridCol w="762000">
                  <a:extLst>
                    <a:ext uri="{9D8B030D-6E8A-4147-A177-3AD203B41FA5}">
                      <a16:colId xmlns:a16="http://schemas.microsoft.com/office/drawing/2014/main" val="2382635658"/>
                    </a:ext>
                  </a:extLst>
                </a:gridCol>
                <a:gridCol w="1066800">
                  <a:extLst>
                    <a:ext uri="{9D8B030D-6E8A-4147-A177-3AD203B41FA5}">
                      <a16:colId xmlns:a16="http://schemas.microsoft.com/office/drawing/2014/main" val="4246223855"/>
                    </a:ext>
                  </a:extLst>
                </a:gridCol>
                <a:gridCol w="914400">
                  <a:extLst>
                    <a:ext uri="{9D8B030D-6E8A-4147-A177-3AD203B41FA5}">
                      <a16:colId xmlns:a16="http://schemas.microsoft.com/office/drawing/2014/main" val="464092083"/>
                    </a:ext>
                  </a:extLst>
                </a:gridCol>
              </a:tblGrid>
              <a:tr h="370840">
                <a:tc gridSpan="4">
                  <a:txBody>
                    <a:bodyPr/>
                    <a:lstStyle/>
                    <a:p>
                      <a:r>
                        <a:rPr lang="en-US" b="1" dirty="0"/>
                        <a:t>MSVWBE goal attainment </a:t>
                      </a:r>
                      <a:r>
                        <a:rPr lang="en-US" b="1" i="1" dirty="0"/>
                        <a:t>(7/21/21)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858301"/>
                  </a:ext>
                </a:extLst>
              </a:tr>
              <a:tr h="370840">
                <a:tc>
                  <a:txBody>
                    <a:bodyPr/>
                    <a:lstStyle/>
                    <a:p>
                      <a:r>
                        <a:rPr lang="en-US" sz="1600" dirty="0"/>
                        <a:t>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600" dirty="0"/>
                        <a:t>Goal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600" dirty="0"/>
                        <a:t>Current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600" dirty="0"/>
                        <a:t># Firms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23596862"/>
                  </a:ext>
                </a:extLst>
              </a:tr>
              <a:tr h="370840">
                <a:tc>
                  <a:txBody>
                    <a:bodyPr/>
                    <a:lstStyle/>
                    <a:p>
                      <a:r>
                        <a:rPr lang="en-US" sz="1600"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9.22%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001019"/>
                  </a:ext>
                </a:extLst>
              </a:tr>
              <a:tr h="370840">
                <a:tc>
                  <a:txBody>
                    <a:bodyPr/>
                    <a:lstStyle/>
                    <a:p>
                      <a:r>
                        <a:rPr lang="en-US" sz="1600" dirty="0"/>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16.03%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5386305"/>
                  </a:ext>
                </a:extLst>
              </a:tr>
              <a:tr h="370840">
                <a:tc>
                  <a:txBody>
                    <a:bodyPr/>
                    <a:lstStyle/>
                    <a:p>
                      <a:r>
                        <a:rPr lang="en-US" sz="1600"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5681870"/>
                  </a:ext>
                </a:extLst>
              </a:tr>
              <a:tr h="370840">
                <a:tc>
                  <a:txBody>
                    <a:bodyPr/>
                    <a:lstStyle/>
                    <a:p>
                      <a:r>
                        <a:rPr lang="en-US" sz="1600" dirty="0"/>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2865923"/>
                  </a:ext>
                </a:extLst>
              </a:tr>
            </a:tbl>
          </a:graphicData>
        </a:graphic>
      </p:graphicFrame>
      <p:sp>
        <p:nvSpPr>
          <p:cNvPr id="8" name="Content Placeholder 2">
            <a:extLst>
              <a:ext uri="{FF2B5EF4-FFF2-40B4-BE49-F238E27FC236}">
                <a16:creationId xmlns:a16="http://schemas.microsoft.com/office/drawing/2014/main" id="{76DED115-47A6-4B9B-8504-B78DD9B4D1B0}"/>
              </a:ext>
            </a:extLst>
          </p:cNvPr>
          <p:cNvSpPr>
            <a:spLocks noGrp="1"/>
          </p:cNvSpPr>
          <p:nvPr>
            <p:ph sz="half" idx="1"/>
          </p:nvPr>
        </p:nvSpPr>
        <p:spPr>
          <a:xfrm>
            <a:off x="152400" y="5105400"/>
            <a:ext cx="4114800" cy="1066800"/>
          </a:xfrm>
        </p:spPr>
        <p:txBody>
          <a:bodyPr>
            <a:normAutofit/>
          </a:bodyPr>
          <a:lstStyle/>
          <a:p>
            <a:pPr marL="57150" indent="0">
              <a:buNone/>
            </a:pPr>
            <a:r>
              <a:rPr lang="en-US" b="1" dirty="0"/>
              <a:t>Apprenticeship </a:t>
            </a:r>
          </a:p>
          <a:p>
            <a:pPr marL="400050" indent="-285750"/>
            <a:r>
              <a:rPr lang="en-US" dirty="0"/>
              <a:t>15% Labor Requirement</a:t>
            </a:r>
          </a:p>
          <a:p>
            <a:pPr marL="400050" indent="-285750"/>
            <a:r>
              <a:rPr lang="en-US" dirty="0"/>
              <a:t>19.2% attainment, thru 7/21/2021</a:t>
            </a:r>
          </a:p>
        </p:txBody>
      </p:sp>
      <p:sp>
        <p:nvSpPr>
          <p:cNvPr id="5" name="Slide Number Placeholder 4">
            <a:extLst>
              <a:ext uri="{FF2B5EF4-FFF2-40B4-BE49-F238E27FC236}">
                <a16:creationId xmlns:a16="http://schemas.microsoft.com/office/drawing/2014/main" id="{601EC160-A0A0-48E8-87C4-D632FF431E66}"/>
              </a:ext>
            </a:extLst>
          </p:cNvPr>
          <p:cNvSpPr>
            <a:spLocks noGrp="1"/>
          </p:cNvSpPr>
          <p:nvPr>
            <p:ph type="sldNum" sz="quarter" idx="12"/>
          </p:nvPr>
        </p:nvSpPr>
        <p:spPr/>
        <p:txBody>
          <a:bodyPr/>
          <a:lstStyle/>
          <a:p>
            <a:pPr>
              <a:defRPr/>
            </a:pPr>
            <a:fld id="{07A1B390-8C00-49C7-BEED-470B249615B6}" type="slidenum">
              <a:rPr lang="en-US" smtClean="0"/>
              <a:pPr>
                <a:defRPr/>
              </a:pPr>
              <a:t>13</a:t>
            </a:fld>
            <a:endParaRPr lang="en-US" dirty="0"/>
          </a:p>
        </p:txBody>
      </p:sp>
    </p:spTree>
    <p:extLst>
      <p:ext uri="{BB962C8B-B14F-4D97-AF65-F5344CB8AC3E}">
        <p14:creationId xmlns:p14="http://schemas.microsoft.com/office/powerpoint/2010/main" val="65690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6075"/>
            <a:ext cx="9094304" cy="987991"/>
          </a:xfrm>
        </p:spPr>
        <p:txBody>
          <a:bodyPr/>
          <a:lstStyle/>
          <a:p>
            <a:r>
              <a:rPr lang="en-US" altLang="en-US" sz="2400" dirty="0"/>
              <a:t>South Access – Surface Streets Connections Project</a:t>
            </a:r>
          </a:p>
        </p:txBody>
      </p:sp>
      <p:sp>
        <p:nvSpPr>
          <p:cNvPr id="5" name="Slide Number Placeholder 4"/>
          <p:cNvSpPr>
            <a:spLocks noGrp="1"/>
          </p:cNvSpPr>
          <p:nvPr>
            <p:ph type="sldNum" sz="quarter" idx="12"/>
          </p:nvPr>
        </p:nvSpPr>
        <p:spPr/>
        <p:txBody>
          <a:bodyPr/>
          <a:lstStyle/>
          <a:p>
            <a:pPr>
              <a:defRPr/>
            </a:pPr>
            <a:fld id="{07A1B390-8C00-49C7-BEED-470B249615B6}" type="slidenum">
              <a:rPr lang="en-US" smtClean="0"/>
              <a:pPr>
                <a:defRPr/>
              </a:pPr>
              <a:t>14</a:t>
            </a:fld>
            <a:endParaRPr lang="en-US" dirty="0"/>
          </a:p>
        </p:txBody>
      </p:sp>
      <p:sp>
        <p:nvSpPr>
          <p:cNvPr id="7" name="Rectangle 6"/>
          <p:cNvSpPr/>
          <p:nvPr/>
        </p:nvSpPr>
        <p:spPr>
          <a:xfrm>
            <a:off x="0" y="4307681"/>
            <a:ext cx="213360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8CAA219-D53E-4ADE-A8A9-A8398059253B}"/>
              </a:ext>
            </a:extLst>
          </p:cNvPr>
          <p:cNvSpPr txBox="1"/>
          <p:nvPr/>
        </p:nvSpPr>
        <p:spPr>
          <a:xfrm>
            <a:off x="304799" y="961576"/>
            <a:ext cx="3174077" cy="3616375"/>
          </a:xfrm>
          <a:prstGeom prst="rect">
            <a:avLst/>
          </a:prstGeom>
          <a:noFill/>
        </p:spPr>
        <p:txBody>
          <a:bodyPr wrap="square" rtlCol="0">
            <a:spAutoFit/>
          </a:bodyPr>
          <a:lstStyle/>
          <a:p>
            <a:pPr>
              <a:spcAft>
                <a:spcPts val="600"/>
              </a:spcAft>
            </a:pPr>
            <a:r>
              <a:rPr lang="en-US" b="1" dirty="0"/>
              <a:t>Final of 30 projects in Alaskan Way Viaduct Replacement Program</a:t>
            </a:r>
          </a:p>
          <a:p>
            <a:pPr marL="285750" indent="-285750">
              <a:spcAft>
                <a:spcPts val="600"/>
              </a:spcAft>
              <a:buFont typeface="Arial" panose="020B0604020202020204" pitchFamily="34" charset="0"/>
              <a:buChar char="•"/>
            </a:pPr>
            <a:r>
              <a:rPr lang="en-US" sz="1600" dirty="0"/>
              <a:t>Completes final roadway work related to SR 99 Tunnel and viaduct demolition</a:t>
            </a:r>
          </a:p>
          <a:p>
            <a:pPr marL="285750" indent="-285750">
              <a:spcAft>
                <a:spcPts val="600"/>
              </a:spcAft>
              <a:buFont typeface="Arial" panose="020B0604020202020204" pitchFamily="34" charset="0"/>
              <a:buChar char="•"/>
            </a:pPr>
            <a:r>
              <a:rPr lang="en-US" sz="1600" dirty="0"/>
              <a:t>$24.9 million project awarded to Scarsella Brothers, Inc. on May 11, 2021, and executed June 21, 2021</a:t>
            </a:r>
          </a:p>
          <a:p>
            <a:pPr marL="285750" indent="-285750">
              <a:spcAft>
                <a:spcPts val="600"/>
              </a:spcAft>
              <a:buFont typeface="Arial" panose="020B0604020202020204" pitchFamily="34" charset="0"/>
              <a:buChar char="•"/>
            </a:pPr>
            <a:r>
              <a:rPr lang="en-US" sz="1600" dirty="0"/>
              <a:t>First working day July 19, 2021, beginning 18 months of expected construction</a:t>
            </a:r>
          </a:p>
        </p:txBody>
      </p:sp>
      <p:pic>
        <p:nvPicPr>
          <p:cNvPr id="6" name="Picture 5" descr="A picture containing outdoor&#10;&#10;Description automatically generated">
            <a:extLst>
              <a:ext uri="{FF2B5EF4-FFF2-40B4-BE49-F238E27FC236}">
                <a16:creationId xmlns:a16="http://schemas.microsoft.com/office/drawing/2014/main" id="{7B1F2F62-BE56-44B4-913D-24C2827192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4" r="8224"/>
          <a:stretch/>
        </p:blipFill>
        <p:spPr>
          <a:xfrm>
            <a:off x="3886200" y="1342576"/>
            <a:ext cx="4876801" cy="4267200"/>
          </a:xfrm>
          <a:prstGeom prst="rect">
            <a:avLst/>
          </a:prstGeom>
        </p:spPr>
      </p:pic>
      <p:sp>
        <p:nvSpPr>
          <p:cNvPr id="4" name="Speech Bubble: Rectangle 3">
            <a:extLst>
              <a:ext uri="{FF2B5EF4-FFF2-40B4-BE49-F238E27FC236}">
                <a16:creationId xmlns:a16="http://schemas.microsoft.com/office/drawing/2014/main" id="{54C6D3B0-3520-4E7B-BE92-2ADDF7397549}"/>
              </a:ext>
            </a:extLst>
          </p:cNvPr>
          <p:cNvSpPr/>
          <p:nvPr/>
        </p:nvSpPr>
        <p:spPr>
          <a:xfrm>
            <a:off x="7772400" y="3780976"/>
            <a:ext cx="762000" cy="796975"/>
          </a:xfrm>
          <a:prstGeom prst="wedgeRectCallout">
            <a:avLst>
              <a:gd name="adj1" fmla="val -88723"/>
              <a:gd name="adj2" fmla="val 17075"/>
            </a:avLst>
          </a:prstGeom>
          <a:solidFill>
            <a:schemeClr val="bg1"/>
          </a:solidFill>
          <a:ln w="38100">
            <a:solidFill>
              <a:srgbClr val="FF6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tx1"/>
                </a:solidFill>
              </a:rPr>
              <a:t>Paving </a:t>
            </a:r>
            <a:br>
              <a:rPr lang="en-US" sz="1100" b="1" dirty="0">
                <a:solidFill>
                  <a:schemeClr val="tx1"/>
                </a:solidFill>
              </a:rPr>
            </a:br>
            <a:r>
              <a:rPr lang="en-US" sz="1100" b="1" dirty="0">
                <a:solidFill>
                  <a:schemeClr val="tx1"/>
                </a:solidFill>
              </a:rPr>
              <a:t>1st Ave S</a:t>
            </a:r>
          </a:p>
        </p:txBody>
      </p:sp>
      <p:sp>
        <p:nvSpPr>
          <p:cNvPr id="11" name="Speech Bubble: Rectangle 10">
            <a:extLst>
              <a:ext uri="{FF2B5EF4-FFF2-40B4-BE49-F238E27FC236}">
                <a16:creationId xmlns:a16="http://schemas.microsoft.com/office/drawing/2014/main" id="{EE6B26BC-69B0-4DF9-931C-09D762756330}"/>
              </a:ext>
            </a:extLst>
          </p:cNvPr>
          <p:cNvSpPr/>
          <p:nvPr/>
        </p:nvSpPr>
        <p:spPr>
          <a:xfrm>
            <a:off x="4015452" y="1725059"/>
            <a:ext cx="975277" cy="762000"/>
          </a:xfrm>
          <a:prstGeom prst="wedgeRectCallout">
            <a:avLst>
              <a:gd name="adj1" fmla="val 127306"/>
              <a:gd name="adj2" fmla="val 79352"/>
            </a:avLst>
          </a:prstGeom>
          <a:solidFill>
            <a:schemeClr val="bg1"/>
          </a:solidFill>
          <a:ln w="38100">
            <a:solidFill>
              <a:srgbClr val="FF6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Drainage, sewer, paving on S. Dearborn St</a:t>
            </a:r>
          </a:p>
        </p:txBody>
      </p:sp>
      <p:cxnSp>
        <p:nvCxnSpPr>
          <p:cNvPr id="15" name="Straight Connector 14">
            <a:extLst>
              <a:ext uri="{FF2B5EF4-FFF2-40B4-BE49-F238E27FC236}">
                <a16:creationId xmlns:a16="http://schemas.microsoft.com/office/drawing/2014/main" id="{827B833A-0B1F-4ECD-AD9F-BBB73B6F325C}"/>
              </a:ext>
            </a:extLst>
          </p:cNvPr>
          <p:cNvCxnSpPr>
            <a:cxnSpLocks/>
          </p:cNvCxnSpPr>
          <p:nvPr/>
        </p:nvCxnSpPr>
        <p:spPr>
          <a:xfrm>
            <a:off x="5715000" y="2781059"/>
            <a:ext cx="381000" cy="923717"/>
          </a:xfrm>
          <a:prstGeom prst="line">
            <a:avLst/>
          </a:prstGeom>
          <a:ln w="41275">
            <a:solidFill>
              <a:srgbClr val="FF6C0C"/>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B655C9F-CFF5-4072-8752-DA3A884E6158}"/>
              </a:ext>
            </a:extLst>
          </p:cNvPr>
          <p:cNvCxnSpPr>
            <a:cxnSpLocks/>
            <a:stCxn id="6" idx="2"/>
          </p:cNvCxnSpPr>
          <p:nvPr/>
        </p:nvCxnSpPr>
        <p:spPr>
          <a:xfrm flipH="1" flipV="1">
            <a:off x="6096000" y="3704776"/>
            <a:ext cx="228601" cy="1905000"/>
          </a:xfrm>
          <a:prstGeom prst="line">
            <a:avLst/>
          </a:prstGeom>
          <a:ln w="41275">
            <a:solidFill>
              <a:srgbClr val="FF6C0C"/>
            </a:solidFill>
            <a:prstDash val="dash"/>
          </a:ln>
        </p:spPr>
        <p:style>
          <a:lnRef idx="2">
            <a:schemeClr val="accent1"/>
          </a:lnRef>
          <a:fillRef idx="0">
            <a:schemeClr val="accent1"/>
          </a:fillRef>
          <a:effectRef idx="1">
            <a:schemeClr val="accent1"/>
          </a:effectRef>
          <a:fontRef idx="minor">
            <a:schemeClr val="tx1"/>
          </a:fontRef>
        </p:style>
      </p:cxnSp>
      <p:sp>
        <p:nvSpPr>
          <p:cNvPr id="21" name="Speech Bubble: Rectangle 20">
            <a:extLst>
              <a:ext uri="{FF2B5EF4-FFF2-40B4-BE49-F238E27FC236}">
                <a16:creationId xmlns:a16="http://schemas.microsoft.com/office/drawing/2014/main" id="{F4AD9E88-3E82-4401-8C21-D830AD8DCF91}"/>
              </a:ext>
            </a:extLst>
          </p:cNvPr>
          <p:cNvSpPr/>
          <p:nvPr/>
        </p:nvSpPr>
        <p:spPr>
          <a:xfrm>
            <a:off x="4648201" y="4527103"/>
            <a:ext cx="1142999" cy="396874"/>
          </a:xfrm>
          <a:prstGeom prst="wedgeRectCallout">
            <a:avLst>
              <a:gd name="adj1" fmla="val 88341"/>
              <a:gd name="adj2" fmla="val -14155"/>
            </a:avLst>
          </a:prstGeom>
          <a:solidFill>
            <a:schemeClr val="bg1"/>
          </a:solidFill>
          <a:ln w="38100">
            <a:solidFill>
              <a:srgbClr val="FF6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tx1"/>
                </a:solidFill>
              </a:rPr>
              <a:t>Bike / ped trail</a:t>
            </a:r>
          </a:p>
        </p:txBody>
      </p:sp>
      <p:sp>
        <p:nvSpPr>
          <p:cNvPr id="27" name="Freeform: Shape 26">
            <a:extLst>
              <a:ext uri="{FF2B5EF4-FFF2-40B4-BE49-F238E27FC236}">
                <a16:creationId xmlns:a16="http://schemas.microsoft.com/office/drawing/2014/main" id="{D5C87406-22F1-4947-B5B7-D2CF5157A932}"/>
              </a:ext>
            </a:extLst>
          </p:cNvPr>
          <p:cNvSpPr/>
          <p:nvPr/>
        </p:nvSpPr>
        <p:spPr>
          <a:xfrm>
            <a:off x="6632575" y="2812601"/>
            <a:ext cx="796925" cy="333375"/>
          </a:xfrm>
          <a:custGeom>
            <a:avLst/>
            <a:gdLst>
              <a:gd name="connsiteX0" fmla="*/ 796925 w 796925"/>
              <a:gd name="connsiteY0" fmla="*/ 333375 h 333375"/>
              <a:gd name="connsiteX1" fmla="*/ 0 w 796925"/>
              <a:gd name="connsiteY1" fmla="*/ 0 h 333375"/>
              <a:gd name="connsiteX2" fmla="*/ 155575 w 796925"/>
              <a:gd name="connsiteY2" fmla="*/ 219075 h 333375"/>
              <a:gd name="connsiteX3" fmla="*/ 577850 w 796925"/>
              <a:gd name="connsiteY3" fmla="*/ 330200 h 333375"/>
              <a:gd name="connsiteX4" fmla="*/ 796925 w 796925"/>
              <a:gd name="connsiteY4" fmla="*/ 333375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925" h="333375">
                <a:moveTo>
                  <a:pt x="796925" y="333375"/>
                </a:moveTo>
                <a:lnTo>
                  <a:pt x="0" y="0"/>
                </a:lnTo>
                <a:lnTo>
                  <a:pt x="155575" y="219075"/>
                </a:lnTo>
                <a:lnTo>
                  <a:pt x="577850" y="330200"/>
                </a:lnTo>
                <a:lnTo>
                  <a:pt x="796925" y="333375"/>
                </a:lnTo>
                <a:close/>
              </a:path>
            </a:pathLst>
          </a:custGeom>
          <a:solidFill>
            <a:schemeClr val="bg1">
              <a:lumMod val="75000"/>
            </a:schemeClr>
          </a:solidFill>
          <a:ln>
            <a:solidFill>
              <a:srgbClr val="FF6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5338E8A9-825F-44BF-B418-BD7D753D0C0D}"/>
              </a:ext>
            </a:extLst>
          </p:cNvPr>
          <p:cNvSpPr/>
          <p:nvPr/>
        </p:nvSpPr>
        <p:spPr>
          <a:xfrm>
            <a:off x="5867400" y="2545901"/>
            <a:ext cx="346075" cy="123825"/>
          </a:xfrm>
          <a:custGeom>
            <a:avLst/>
            <a:gdLst>
              <a:gd name="connsiteX0" fmla="*/ 346075 w 346075"/>
              <a:gd name="connsiteY0" fmla="*/ 123825 h 123825"/>
              <a:gd name="connsiteX1" fmla="*/ 6350 w 346075"/>
              <a:gd name="connsiteY1" fmla="*/ 117475 h 123825"/>
              <a:gd name="connsiteX2" fmla="*/ 0 w 346075"/>
              <a:gd name="connsiteY2" fmla="*/ 0 h 123825"/>
              <a:gd name="connsiteX3" fmla="*/ 346075 w 346075"/>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346075" h="123825">
                <a:moveTo>
                  <a:pt x="346075" y="123825"/>
                </a:moveTo>
                <a:lnTo>
                  <a:pt x="6350" y="117475"/>
                </a:lnTo>
                <a:lnTo>
                  <a:pt x="0" y="0"/>
                </a:lnTo>
                <a:lnTo>
                  <a:pt x="346075" y="123825"/>
                </a:lnTo>
                <a:close/>
              </a:path>
            </a:pathLst>
          </a:custGeom>
          <a:solidFill>
            <a:schemeClr val="bg1">
              <a:lumMod val="75000"/>
            </a:schemeClr>
          </a:solidFill>
          <a:ln>
            <a:solidFill>
              <a:srgbClr val="FF6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BA59926C-337E-41AB-AC61-6F496421DEF3}"/>
              </a:ext>
            </a:extLst>
          </p:cNvPr>
          <p:cNvSpPr/>
          <p:nvPr/>
        </p:nvSpPr>
        <p:spPr>
          <a:xfrm>
            <a:off x="5483225" y="2352226"/>
            <a:ext cx="79375" cy="73025"/>
          </a:xfrm>
          <a:custGeom>
            <a:avLst/>
            <a:gdLst>
              <a:gd name="connsiteX0" fmla="*/ 79375 w 79375"/>
              <a:gd name="connsiteY0" fmla="*/ 66675 h 73025"/>
              <a:gd name="connsiteX1" fmla="*/ 0 w 79375"/>
              <a:gd name="connsiteY1" fmla="*/ 0 h 73025"/>
              <a:gd name="connsiteX2" fmla="*/ 3175 w 79375"/>
              <a:gd name="connsiteY2" fmla="*/ 73025 h 73025"/>
              <a:gd name="connsiteX3" fmla="*/ 79375 w 79375"/>
              <a:gd name="connsiteY3" fmla="*/ 66675 h 73025"/>
            </a:gdLst>
            <a:ahLst/>
            <a:cxnLst>
              <a:cxn ang="0">
                <a:pos x="connsiteX0" y="connsiteY0"/>
              </a:cxn>
              <a:cxn ang="0">
                <a:pos x="connsiteX1" y="connsiteY1"/>
              </a:cxn>
              <a:cxn ang="0">
                <a:pos x="connsiteX2" y="connsiteY2"/>
              </a:cxn>
              <a:cxn ang="0">
                <a:pos x="connsiteX3" y="connsiteY3"/>
              </a:cxn>
            </a:cxnLst>
            <a:rect l="l" t="t" r="r" b="b"/>
            <a:pathLst>
              <a:path w="79375" h="73025">
                <a:moveTo>
                  <a:pt x="79375" y="66675"/>
                </a:moveTo>
                <a:lnTo>
                  <a:pt x="0" y="0"/>
                </a:lnTo>
                <a:lnTo>
                  <a:pt x="3175" y="73025"/>
                </a:lnTo>
                <a:lnTo>
                  <a:pt x="79375" y="66675"/>
                </a:lnTo>
                <a:close/>
              </a:path>
            </a:pathLst>
          </a:custGeom>
          <a:solidFill>
            <a:schemeClr val="bg1">
              <a:lumMod val="75000"/>
            </a:schemeClr>
          </a:solidFill>
          <a:ln>
            <a:solidFill>
              <a:srgbClr val="FF6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A1B5455-0E54-4A53-ACBD-AF06F7BC1F20}"/>
              </a:ext>
            </a:extLst>
          </p:cNvPr>
          <p:cNvSpPr/>
          <p:nvPr/>
        </p:nvSpPr>
        <p:spPr>
          <a:xfrm>
            <a:off x="6515099" y="1977576"/>
            <a:ext cx="1114421" cy="427037"/>
          </a:xfrm>
          <a:prstGeom prst="rect">
            <a:avLst/>
          </a:prstGeom>
          <a:solidFill>
            <a:schemeClr val="bg1"/>
          </a:solidFill>
          <a:ln w="38100">
            <a:solidFill>
              <a:srgbClr val="FF6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Pedestrian plaza</a:t>
            </a:r>
          </a:p>
        </p:txBody>
      </p:sp>
      <p:cxnSp>
        <p:nvCxnSpPr>
          <p:cNvPr id="33" name="Straight Arrow Connector 32">
            <a:extLst>
              <a:ext uri="{FF2B5EF4-FFF2-40B4-BE49-F238E27FC236}">
                <a16:creationId xmlns:a16="http://schemas.microsoft.com/office/drawing/2014/main" id="{54FEBBF4-6436-4942-BD5C-B4598002D391}"/>
              </a:ext>
            </a:extLst>
          </p:cNvPr>
          <p:cNvCxnSpPr/>
          <p:nvPr/>
        </p:nvCxnSpPr>
        <p:spPr>
          <a:xfrm>
            <a:off x="6915150" y="2498221"/>
            <a:ext cx="0" cy="367968"/>
          </a:xfrm>
          <a:prstGeom prst="straightConnector1">
            <a:avLst/>
          </a:prstGeom>
          <a:ln w="44450">
            <a:solidFill>
              <a:srgbClr val="FF6C0C"/>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D09B1EA-8146-4F59-9531-8A429BF7A57F}"/>
              </a:ext>
            </a:extLst>
          </p:cNvPr>
          <p:cNvCxnSpPr>
            <a:cxnSpLocks/>
          </p:cNvCxnSpPr>
          <p:nvPr/>
        </p:nvCxnSpPr>
        <p:spPr>
          <a:xfrm flipH="1">
            <a:off x="5953125" y="2301592"/>
            <a:ext cx="447675" cy="196370"/>
          </a:xfrm>
          <a:prstGeom prst="straightConnector1">
            <a:avLst/>
          </a:prstGeom>
          <a:ln w="44450">
            <a:solidFill>
              <a:srgbClr val="FF6C0C"/>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246F282-C772-4677-88F6-D29D074E8614}"/>
              </a:ext>
            </a:extLst>
          </p:cNvPr>
          <p:cNvSpPr txBox="1"/>
          <p:nvPr/>
        </p:nvSpPr>
        <p:spPr>
          <a:xfrm>
            <a:off x="3830637" y="914400"/>
            <a:ext cx="4419600" cy="369332"/>
          </a:xfrm>
          <a:prstGeom prst="rect">
            <a:avLst/>
          </a:prstGeom>
          <a:noFill/>
        </p:spPr>
        <p:txBody>
          <a:bodyPr wrap="square" rtlCol="0">
            <a:spAutoFit/>
          </a:bodyPr>
          <a:lstStyle/>
          <a:p>
            <a:r>
              <a:rPr lang="en-US" b="1" dirty="0"/>
              <a:t>Project elements include:</a:t>
            </a:r>
          </a:p>
        </p:txBody>
      </p:sp>
      <p:sp>
        <p:nvSpPr>
          <p:cNvPr id="10" name="TextBox 9">
            <a:extLst>
              <a:ext uri="{FF2B5EF4-FFF2-40B4-BE49-F238E27FC236}">
                <a16:creationId xmlns:a16="http://schemas.microsoft.com/office/drawing/2014/main" id="{205CC179-C248-410C-B025-1BB9CBC566C7}"/>
              </a:ext>
            </a:extLst>
          </p:cNvPr>
          <p:cNvSpPr txBox="1"/>
          <p:nvPr/>
        </p:nvSpPr>
        <p:spPr>
          <a:xfrm>
            <a:off x="304799" y="4676326"/>
            <a:ext cx="3525837" cy="1631216"/>
          </a:xfrm>
          <a:prstGeom prst="rect">
            <a:avLst/>
          </a:prstGeom>
          <a:noFill/>
        </p:spPr>
        <p:txBody>
          <a:bodyPr wrap="square" rtlCol="0">
            <a:spAutoFit/>
          </a:bodyPr>
          <a:lstStyle/>
          <a:p>
            <a:r>
              <a:rPr lang="en-US" sz="2000" b="1" u="sng" dirty="0"/>
              <a:t>Project contact</a:t>
            </a:r>
            <a:r>
              <a:rPr lang="en-US" b="1" u="sng" dirty="0"/>
              <a:t>:</a:t>
            </a:r>
          </a:p>
          <a:p>
            <a:endParaRPr lang="en-US" sz="800" b="1" u="sng" dirty="0"/>
          </a:p>
          <a:p>
            <a:r>
              <a:rPr lang="en-US" b="1" dirty="0"/>
              <a:t>Nick Rawlins</a:t>
            </a:r>
            <a:endParaRPr lang="en-US" dirty="0"/>
          </a:p>
          <a:p>
            <a:r>
              <a:rPr lang="en-US" dirty="0"/>
              <a:t>Project mgr., Scarsella Brothers</a:t>
            </a:r>
          </a:p>
          <a:p>
            <a:r>
              <a:rPr lang="en-US" sz="1800" u="sng" dirty="0">
                <a:solidFill>
                  <a:srgbClr val="0563C1"/>
                </a:solidFill>
                <a:effectLst/>
                <a:latin typeface="Calibri" panose="020F0502020204030204" pitchFamily="34" charset="0"/>
                <a:ea typeface="Calibri" panose="020F0502020204030204" pitchFamily="34" charset="0"/>
                <a:hlinkClick r:id="rId4"/>
              </a:rPr>
              <a:t>nick.r@scarsellabros.com</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253-226-9932</a:t>
            </a:r>
          </a:p>
        </p:txBody>
      </p:sp>
    </p:spTree>
    <p:extLst>
      <p:ext uri="{BB962C8B-B14F-4D97-AF65-F5344CB8AC3E}">
        <p14:creationId xmlns:p14="http://schemas.microsoft.com/office/powerpoint/2010/main" val="3493053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9439"/>
            <a:ext cx="6172200" cy="517922"/>
          </a:xfrm>
        </p:spPr>
        <p:txBody>
          <a:bodyPr/>
          <a:lstStyle/>
          <a:p>
            <a:r>
              <a:rPr lang="en-US" sz="2400" dirty="0"/>
              <a:t>I-405/SR 167 Corridor Program</a:t>
            </a:r>
            <a:endParaRPr lang="en-US" sz="2400" b="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758834"/>
            <a:ext cx="4801848" cy="841365"/>
          </a:xfrm>
        </p:spPr>
        <p:txBody>
          <a:bodyPr/>
          <a:lstStyle/>
          <a:p>
            <a:pPr marL="334328" indent="-214313">
              <a:spcBef>
                <a:spcPts val="450"/>
              </a:spcBef>
              <a:spcAft>
                <a:spcPts val="450"/>
              </a:spcAft>
            </a:pPr>
            <a:r>
              <a:rPr lang="en-US" altLang="en-US" sz="1800" dirty="0">
                <a:solidFill>
                  <a:srgbClr val="000000"/>
                </a:solidFill>
                <a:cs typeface="Arial" pitchFamily="34" charset="0"/>
              </a:rPr>
              <a:t>A long-term, multi-agency multimodal program to bring increased reliability and mobility to the Interstate 405 and State Route 167 corridor </a:t>
            </a:r>
          </a:p>
        </p:txBody>
      </p:sp>
      <p:sp>
        <p:nvSpPr>
          <p:cNvPr id="4" name="Slide Number Placeholder 3"/>
          <p:cNvSpPr>
            <a:spLocks noGrp="1"/>
          </p:cNvSpPr>
          <p:nvPr>
            <p:ph type="sldNum" sz="quarter" idx="12"/>
          </p:nvPr>
        </p:nvSpPr>
        <p:spPr/>
        <p:txBody>
          <a:bodyPr/>
          <a:lstStyle/>
          <a:p>
            <a:pPr>
              <a:defRPr/>
            </a:pPr>
            <a:fld id="{07A1B390-8C00-49C7-BEED-470B249615B6}" type="slidenum">
              <a:rPr lang="en-US" smtClean="0"/>
              <a:pPr>
                <a:defRPr/>
              </a:pPr>
              <a:t>15</a:t>
            </a:fld>
            <a:endParaRPr lang="en-US" dirty="0"/>
          </a:p>
        </p:txBody>
      </p:sp>
      <p:sp>
        <p:nvSpPr>
          <p:cNvPr id="6" name="Rectangle 5"/>
          <p:cNvSpPr/>
          <p:nvPr/>
        </p:nvSpPr>
        <p:spPr>
          <a:xfrm>
            <a:off x="4757129" y="2577108"/>
            <a:ext cx="2011937" cy="830997"/>
          </a:xfrm>
          <a:prstGeom prst="rect">
            <a:avLst/>
          </a:prstGeom>
        </p:spPr>
        <p:txBody>
          <a:bodyPr wrap="square">
            <a:spAutoFit/>
          </a:bodyPr>
          <a:lstStyle/>
          <a:p>
            <a:pPr algn="ctr"/>
            <a:r>
              <a:rPr lang="en-US" sz="1200" b="1" i="1" dirty="0"/>
              <a:t>Lisa Hodgson</a:t>
            </a:r>
            <a:endParaRPr lang="en-US" sz="1200" i="1" dirty="0"/>
          </a:p>
          <a:p>
            <a:pPr algn="ctr"/>
            <a:r>
              <a:rPr lang="en-US" sz="1200" dirty="0"/>
              <a:t>I-405/SR 167 Corridor</a:t>
            </a:r>
          </a:p>
          <a:p>
            <a:pPr algn="ctr"/>
            <a:r>
              <a:rPr lang="en-US" sz="1200" dirty="0"/>
              <a:t>Program Administrator</a:t>
            </a:r>
          </a:p>
          <a:p>
            <a:pPr algn="ctr"/>
            <a:r>
              <a:rPr lang="en-US" sz="1200" dirty="0">
                <a:solidFill>
                  <a:srgbClr val="000000"/>
                </a:solidFill>
                <a:cs typeface="Arial" pitchFamily="34" charset="0"/>
                <a:hlinkClick r:id="rId3"/>
              </a:rPr>
              <a:t>HodgsoL@wsdot.wa.gov</a:t>
            </a:r>
            <a:endParaRPr lang="en-US" sz="1200" i="1" dirty="0"/>
          </a:p>
        </p:txBody>
      </p:sp>
      <p:sp>
        <p:nvSpPr>
          <p:cNvPr id="5" name="Rectangle 4"/>
          <p:cNvSpPr/>
          <p:nvPr/>
        </p:nvSpPr>
        <p:spPr>
          <a:xfrm>
            <a:off x="209341" y="5799356"/>
            <a:ext cx="5410200" cy="307777"/>
          </a:xfrm>
          <a:prstGeom prst="rect">
            <a:avLst/>
          </a:prstGeom>
        </p:spPr>
        <p:txBody>
          <a:bodyPr wrap="square">
            <a:spAutoFit/>
          </a:bodyPr>
          <a:lstStyle/>
          <a:p>
            <a:pPr marL="120015">
              <a:spcBef>
                <a:spcPts val="225"/>
              </a:spcBef>
              <a:spcAft>
                <a:spcPts val="225"/>
              </a:spcAft>
            </a:pPr>
            <a:r>
              <a:rPr lang="en-US" altLang="en-US" sz="1400" b="1" dirty="0">
                <a:solidFill>
                  <a:srgbClr val="000000"/>
                </a:solidFill>
                <a:cs typeface="Arial" pitchFamily="34" charset="0"/>
              </a:rPr>
              <a:t>To learn more: </a:t>
            </a:r>
            <a:r>
              <a:rPr lang="en-US" sz="1400" dirty="0">
                <a:solidFill>
                  <a:srgbClr val="000000"/>
                </a:solidFill>
                <a:cs typeface="Arial" pitchFamily="34" charset="0"/>
                <a:hlinkClick r:id="rId4"/>
              </a:rPr>
              <a:t>www.wsdot.wa.gov/Projects/I405/</a:t>
            </a:r>
            <a:r>
              <a:rPr lang="en-US" sz="1400" dirty="0">
                <a:solidFill>
                  <a:srgbClr val="000000"/>
                </a:solidFill>
                <a:cs typeface="Arial" pitchFamily="34" charset="0"/>
              </a:rPr>
              <a:t> </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468" r="2471"/>
          <a:stretch/>
        </p:blipFill>
        <p:spPr>
          <a:xfrm>
            <a:off x="6721654" y="304800"/>
            <a:ext cx="2269946" cy="6188075"/>
          </a:xfrm>
          <a:prstGeom prst="rect">
            <a:avLst/>
          </a:prstGeom>
          <a:ln>
            <a:solidFill>
              <a:schemeClr val="tx1"/>
            </a:solidFill>
          </a:ln>
        </p:spPr>
      </p:pic>
      <p:sp>
        <p:nvSpPr>
          <p:cNvPr id="11" name="Rectangle 10"/>
          <p:cNvSpPr/>
          <p:nvPr/>
        </p:nvSpPr>
        <p:spPr>
          <a:xfrm>
            <a:off x="-56948" y="1997509"/>
            <a:ext cx="4888285" cy="3711272"/>
          </a:xfrm>
          <a:prstGeom prst="rect">
            <a:avLst/>
          </a:prstGeom>
        </p:spPr>
        <p:txBody>
          <a:bodyPr wrap="square">
            <a:spAutoFit/>
          </a:bodyPr>
          <a:lstStyle/>
          <a:p>
            <a:pPr marL="634365" lvl="1">
              <a:spcBef>
                <a:spcPts val="450"/>
              </a:spcBef>
              <a:spcAft>
                <a:spcPts val="450"/>
              </a:spcAft>
            </a:pPr>
            <a:r>
              <a:rPr lang="en-US" altLang="en-US" b="1" u="sng" dirty="0">
                <a:solidFill>
                  <a:srgbClr val="000000"/>
                </a:solidFill>
                <a:cs typeface="Arial" pitchFamily="34" charset="0"/>
              </a:rPr>
              <a:t>Future Projects (Design-Build unless otherwise noted)</a:t>
            </a:r>
            <a:r>
              <a:rPr lang="en-US" altLang="en-US" dirty="0">
                <a:solidFill>
                  <a:srgbClr val="000000"/>
                </a:solidFill>
                <a:cs typeface="Arial" pitchFamily="34" charset="0"/>
              </a:rPr>
              <a:t>: </a:t>
            </a:r>
          </a:p>
          <a:p>
            <a:pPr marL="848678" lvl="1" indent="-214313">
              <a:spcBef>
                <a:spcPts val="225"/>
              </a:spcBef>
              <a:spcAft>
                <a:spcPts val="225"/>
              </a:spcAft>
              <a:buFont typeface="Arial" panose="020B0604020202020204" pitchFamily="34" charset="0"/>
              <a:buChar char="‒"/>
            </a:pPr>
            <a:r>
              <a:rPr lang="en-US" altLang="en-US" dirty="0">
                <a:solidFill>
                  <a:srgbClr val="000000"/>
                </a:solidFill>
                <a:cs typeface="Arial" pitchFamily="34" charset="0"/>
              </a:rPr>
              <a:t>I-405/NE 85th St Interchange and Inline BRT Station Project (funded by Sound Transit)</a:t>
            </a:r>
          </a:p>
          <a:p>
            <a:pPr marL="848678" lvl="1" indent="-214313">
              <a:spcBef>
                <a:spcPts val="225"/>
              </a:spcBef>
              <a:spcAft>
                <a:spcPts val="225"/>
              </a:spcAft>
              <a:buFont typeface="Arial" panose="020B0604020202020204" pitchFamily="34" charset="0"/>
              <a:buChar char="‒"/>
            </a:pPr>
            <a:r>
              <a:rPr lang="en-US" altLang="en-US" dirty="0">
                <a:solidFill>
                  <a:srgbClr val="000000"/>
                </a:solidFill>
                <a:cs typeface="Arial" pitchFamily="34" charset="0"/>
              </a:rPr>
              <a:t>SR 522 Vic. to SR 527 Express Toll Lanes and Brickyard Improvements</a:t>
            </a:r>
          </a:p>
          <a:p>
            <a:pPr marL="848678" lvl="1" indent="-214313">
              <a:spcBef>
                <a:spcPts val="225"/>
              </a:spcBef>
              <a:spcAft>
                <a:spcPts val="225"/>
              </a:spcAft>
              <a:buFont typeface="Arial" panose="020B0604020202020204" pitchFamily="34" charset="0"/>
              <a:buChar char="‒"/>
            </a:pPr>
            <a:r>
              <a:rPr lang="en-US" altLang="en-US" dirty="0">
                <a:solidFill>
                  <a:srgbClr val="000000"/>
                </a:solidFill>
                <a:cs typeface="Arial" pitchFamily="34" charset="0"/>
              </a:rPr>
              <a:t>SR 167 Corridor Improvements</a:t>
            </a:r>
          </a:p>
          <a:p>
            <a:pPr marL="848678" lvl="1" indent="-214313">
              <a:spcBef>
                <a:spcPts val="225"/>
              </a:spcBef>
              <a:spcAft>
                <a:spcPts val="225"/>
              </a:spcAft>
              <a:buFont typeface="Arial" panose="020B0604020202020204" pitchFamily="34" charset="0"/>
              <a:buChar char="‒"/>
            </a:pPr>
            <a:r>
              <a:rPr lang="en-US" altLang="en-US" dirty="0">
                <a:solidFill>
                  <a:srgbClr val="000000"/>
                </a:solidFill>
                <a:cs typeface="Arial" pitchFamily="34" charset="0"/>
              </a:rPr>
              <a:t>I-405/124th Ave NE Interchange Improvements (design only)</a:t>
            </a:r>
          </a:p>
          <a:p>
            <a:pPr marL="848678" lvl="1" indent="-214313">
              <a:spcBef>
                <a:spcPts val="225"/>
              </a:spcBef>
              <a:spcAft>
                <a:spcPts val="225"/>
              </a:spcAft>
              <a:buFont typeface="Arial" panose="020B0604020202020204" pitchFamily="34" charset="0"/>
              <a:buChar char="‒"/>
            </a:pPr>
            <a:r>
              <a:rPr lang="en-US" altLang="en-US" dirty="0">
                <a:solidFill>
                  <a:srgbClr val="000000"/>
                </a:solidFill>
                <a:cs typeface="Arial" pitchFamily="34" charset="0"/>
              </a:rPr>
              <a:t>Ripley Lane Stream Connection (Design-Bid-Build)</a:t>
            </a:r>
          </a:p>
        </p:txBody>
      </p:sp>
      <p:sp>
        <p:nvSpPr>
          <p:cNvPr id="12" name="TextBox 11">
            <a:extLst>
              <a:ext uri="{FF2B5EF4-FFF2-40B4-BE49-F238E27FC236}">
                <a16:creationId xmlns:a16="http://schemas.microsoft.com/office/drawing/2014/main" id="{8AAB8D25-73AA-4EE5-9A59-93979DE3E908}"/>
              </a:ext>
            </a:extLst>
          </p:cNvPr>
          <p:cNvSpPr txBox="1"/>
          <p:nvPr/>
        </p:nvSpPr>
        <p:spPr>
          <a:xfrm>
            <a:off x="4642375" y="5482094"/>
            <a:ext cx="2133600" cy="830997"/>
          </a:xfrm>
          <a:prstGeom prst="rect">
            <a:avLst/>
          </a:prstGeom>
          <a:noFill/>
        </p:spPr>
        <p:txBody>
          <a:bodyPr wrap="square" rtlCol="0">
            <a:spAutoFit/>
          </a:bodyPr>
          <a:lstStyle/>
          <a:p>
            <a:pPr algn="ctr"/>
            <a:r>
              <a:rPr lang="en-US" sz="1200" b="1" dirty="0"/>
              <a:t>Wendy Taylor</a:t>
            </a:r>
            <a:endParaRPr lang="en-US" sz="1200" dirty="0"/>
          </a:p>
          <a:p>
            <a:pPr algn="ctr"/>
            <a:r>
              <a:rPr lang="en-US" sz="1200" dirty="0"/>
              <a:t>I-405/SR 167 GEC Manager</a:t>
            </a:r>
          </a:p>
          <a:p>
            <a:pPr algn="ctr"/>
            <a:r>
              <a:rPr lang="en-US" sz="1200" dirty="0">
                <a:hlinkClick r:id="rId6"/>
              </a:rPr>
              <a:t>TaylorW@consultant.wsdot.wa.gov</a:t>
            </a:r>
            <a:endParaRPr lang="en-US" sz="1200" dirty="0"/>
          </a:p>
        </p:txBody>
      </p:sp>
      <p:pic>
        <p:nvPicPr>
          <p:cNvPr id="15" name="Picture 14" descr="A person smiling for the camera&#10;&#10;Description automatically generated with low confidence">
            <a:extLst>
              <a:ext uri="{FF2B5EF4-FFF2-40B4-BE49-F238E27FC236}">
                <a16:creationId xmlns:a16="http://schemas.microsoft.com/office/drawing/2014/main" id="{C4E02AE5-4567-43DD-9FA7-6AEF25FB110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02918" y="3498680"/>
            <a:ext cx="1412513" cy="1948135"/>
          </a:xfrm>
          <a:prstGeom prst="rect">
            <a:avLst/>
          </a:prstGeom>
          <a:ln>
            <a:solidFill>
              <a:schemeClr val="tx1"/>
            </a:solidFill>
          </a:ln>
        </p:spPr>
      </p:pic>
      <p:pic>
        <p:nvPicPr>
          <p:cNvPr id="7" name="Picture 6">
            <a:extLst>
              <a:ext uri="{FF2B5EF4-FFF2-40B4-BE49-F238E27FC236}">
                <a16:creationId xmlns:a16="http://schemas.microsoft.com/office/drawing/2014/main" id="{AF7C2364-E297-4B5F-83BF-A4067F5FE2A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02816" y="807936"/>
            <a:ext cx="1343527" cy="1724632"/>
          </a:xfrm>
          <a:prstGeom prst="rect">
            <a:avLst/>
          </a:prstGeom>
          <a:ln>
            <a:solidFill>
              <a:schemeClr val="tx1"/>
            </a:solidFill>
          </a:ln>
        </p:spPr>
      </p:pic>
    </p:spTree>
    <p:extLst>
      <p:ext uri="{BB962C8B-B14F-4D97-AF65-F5344CB8AC3E}">
        <p14:creationId xmlns:p14="http://schemas.microsoft.com/office/powerpoint/2010/main" val="3151492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1250"/>
            <a:ext cx="8229600" cy="1143000"/>
          </a:xfrm>
        </p:spPr>
        <p:txBody>
          <a:bodyPr/>
          <a:lstStyle/>
          <a:p>
            <a:r>
              <a:rPr lang="en-US" sz="2400" dirty="0"/>
              <a:t>Under Construction: Renton to Bellevue Widening &amp; Express Toll Lane (ETLs)</a:t>
            </a:r>
          </a:p>
        </p:txBody>
      </p:sp>
      <p:sp>
        <p:nvSpPr>
          <p:cNvPr id="5" name="Slide Number Placeholder 4"/>
          <p:cNvSpPr>
            <a:spLocks noGrp="1"/>
          </p:cNvSpPr>
          <p:nvPr>
            <p:ph type="sldNum" sz="quarter" idx="12"/>
          </p:nvPr>
        </p:nvSpPr>
        <p:spPr>
          <a:prstGeom prst="rect">
            <a:avLst/>
          </a:prstGeom>
        </p:spPr>
        <p:txBody>
          <a:bodyPr/>
          <a:lstStyle/>
          <a:p>
            <a:pPr fontAlgn="base">
              <a:spcBef>
                <a:spcPct val="0"/>
              </a:spcBef>
              <a:spcAft>
                <a:spcPct val="0"/>
              </a:spcAft>
              <a:defRPr/>
            </a:pPr>
            <a:fld id="{07A1B390-8C00-49C7-BEED-470B249615B6}" type="slidenum">
              <a:rPr lang="en-US">
                <a:solidFill>
                  <a:prstClr val="white"/>
                </a:solidFill>
                <a:latin typeface="Arial" charset="0"/>
              </a:rPr>
              <a:pPr fontAlgn="base">
                <a:spcBef>
                  <a:spcPct val="0"/>
                </a:spcBef>
                <a:spcAft>
                  <a:spcPct val="0"/>
                </a:spcAft>
                <a:defRPr/>
              </a:pPr>
              <a:t>16</a:t>
            </a:fld>
            <a:endParaRPr lang="en-US" dirty="0">
              <a:solidFill>
                <a:prstClr val="white"/>
              </a:solidFill>
              <a:latin typeface="Arial" charset="0"/>
            </a:endParaRPr>
          </a:p>
        </p:txBody>
      </p:sp>
      <p:sp>
        <p:nvSpPr>
          <p:cNvPr id="6" name="Content Placeholder 6"/>
          <p:cNvSpPr txBox="1">
            <a:spLocks/>
          </p:cNvSpPr>
          <p:nvPr/>
        </p:nvSpPr>
        <p:spPr>
          <a:xfrm>
            <a:off x="178656" y="1219200"/>
            <a:ext cx="4774344" cy="490415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600" kern="1200" baseline="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Aft>
                <a:spcPts val="450"/>
              </a:spcAft>
              <a:buNone/>
              <a:defRPr/>
            </a:pPr>
            <a:r>
              <a:rPr lang="en-US" b="1" dirty="0">
                <a:solidFill>
                  <a:prstClr val="black"/>
                </a:solidFill>
                <a:latin typeface="Arial"/>
              </a:rPr>
              <a:t>Design-Build Project overview</a:t>
            </a:r>
            <a:endParaRPr lang="en-US" dirty="0">
              <a:solidFill>
                <a:prstClr val="black"/>
              </a:solidFill>
              <a:latin typeface="Arial"/>
            </a:endParaRPr>
          </a:p>
          <a:p>
            <a:pPr marL="457189" indent="-457189" defTabSz="609585">
              <a:spcAft>
                <a:spcPts val="600"/>
              </a:spcAft>
              <a:defRPr/>
            </a:pPr>
            <a:r>
              <a:rPr lang="en-US" dirty="0">
                <a:solidFill>
                  <a:prstClr val="black"/>
                </a:solidFill>
                <a:latin typeface="Arial"/>
              </a:rPr>
              <a:t>New dual ETLs and BRT infrastructure to complete the missing link between SR 167 in Renton and NE 6th Street in Bellevue; improves key interchanges.</a:t>
            </a:r>
          </a:p>
          <a:p>
            <a:pPr marL="457189" indent="-457189" defTabSz="609585">
              <a:spcAft>
                <a:spcPts val="600"/>
              </a:spcAft>
              <a:defRPr/>
            </a:pPr>
            <a:r>
              <a:rPr lang="en-US" dirty="0">
                <a:solidFill>
                  <a:prstClr val="black"/>
                </a:solidFill>
                <a:latin typeface="Arial"/>
              </a:rPr>
              <a:t>Builds two new southbound auxiliary lanes at Coal Creek and </a:t>
            </a:r>
            <a:r>
              <a:rPr lang="en-US" dirty="0" err="1">
                <a:solidFill>
                  <a:prstClr val="black"/>
                </a:solidFill>
                <a:latin typeface="Arial"/>
              </a:rPr>
              <a:t>Kennydale</a:t>
            </a:r>
            <a:r>
              <a:rPr lang="en-US" dirty="0">
                <a:solidFill>
                  <a:prstClr val="black"/>
                </a:solidFill>
                <a:latin typeface="Arial"/>
              </a:rPr>
              <a:t> Hill.</a:t>
            </a:r>
          </a:p>
          <a:p>
            <a:pPr marL="457189" indent="-457189" defTabSz="609585">
              <a:spcAft>
                <a:spcPts val="600"/>
              </a:spcAft>
              <a:defRPr/>
            </a:pPr>
            <a:r>
              <a:rPr lang="en-US" dirty="0">
                <a:solidFill>
                  <a:prstClr val="black"/>
                </a:solidFill>
                <a:latin typeface="Arial"/>
              </a:rPr>
              <a:t>Construction on the corridor is slated to continue through approximately 2024.</a:t>
            </a:r>
            <a:endParaRPr lang="en-US" b="1" dirty="0"/>
          </a:p>
          <a:p>
            <a:pPr marL="0" indent="0">
              <a:spcAft>
                <a:spcPts val="450"/>
              </a:spcAft>
              <a:buNone/>
              <a:defRPr/>
            </a:pPr>
            <a:r>
              <a:rPr lang="en-US" b="1" dirty="0"/>
              <a:t>Upcoming opportunities</a:t>
            </a:r>
          </a:p>
          <a:p>
            <a:pPr>
              <a:spcAft>
                <a:spcPts val="450"/>
              </a:spcAft>
              <a:defRPr/>
            </a:pPr>
            <a:r>
              <a:rPr lang="en-US" dirty="0">
                <a:latin typeface="Arial"/>
              </a:rPr>
              <a:t>The project contractor, Flatiron-Lane, Joint Venture (FLJV), and their electrical subcontractor, Valley Electric, are recruiting for ongoing and near-term contracting opportunities. </a:t>
            </a:r>
          </a:p>
          <a:p>
            <a:pPr>
              <a:spcAft>
                <a:spcPts val="450"/>
              </a:spcAft>
              <a:defRPr/>
            </a:pPr>
            <a:r>
              <a:rPr lang="en-US" dirty="0">
                <a:latin typeface="Arial"/>
              </a:rPr>
              <a:t>FLJV’s next quarterly event is being planned for late Oct or early Nov. Learn more at </a:t>
            </a:r>
            <a:r>
              <a:rPr lang="en-US" u="sng" dirty="0">
                <a:latin typeface="Arial"/>
                <a:hlinkClick r:id="rId3"/>
              </a:rPr>
              <a:t>https://fljvwa405project.com</a:t>
            </a:r>
            <a:r>
              <a:rPr lang="en-US" u="sng" dirty="0">
                <a:latin typeface="Arial"/>
              </a:rPr>
              <a:t>.</a:t>
            </a:r>
          </a:p>
          <a:p>
            <a:pPr>
              <a:spcAft>
                <a:spcPts val="450"/>
              </a:spcAft>
              <a:defRPr/>
            </a:pPr>
            <a:endParaRPr lang="en-US" u="sng" dirty="0">
              <a:latin typeface="Arial"/>
            </a:endParaRPr>
          </a:p>
        </p:txBody>
      </p:sp>
      <p:pic>
        <p:nvPicPr>
          <p:cNvPr id="4" name="Picture 3">
            <a:extLst>
              <a:ext uri="{FF2B5EF4-FFF2-40B4-BE49-F238E27FC236}">
                <a16:creationId xmlns:a16="http://schemas.microsoft.com/office/drawing/2014/main" id="{C32660FE-859B-48FF-8BA0-6C8A6E541A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6027" y="2743624"/>
            <a:ext cx="1865810" cy="497982"/>
          </a:xfrm>
          <a:prstGeom prst="rect">
            <a:avLst/>
          </a:prstGeom>
        </p:spPr>
      </p:pic>
      <p:sp>
        <p:nvSpPr>
          <p:cNvPr id="3" name="TextBox 2">
            <a:extLst>
              <a:ext uri="{FF2B5EF4-FFF2-40B4-BE49-F238E27FC236}">
                <a16:creationId xmlns:a16="http://schemas.microsoft.com/office/drawing/2014/main" id="{9844846D-D31B-4E65-9020-4B289E915D15}"/>
              </a:ext>
            </a:extLst>
          </p:cNvPr>
          <p:cNvSpPr txBox="1"/>
          <p:nvPr/>
        </p:nvSpPr>
        <p:spPr>
          <a:xfrm>
            <a:off x="5204787" y="1917835"/>
            <a:ext cx="2028442" cy="830997"/>
          </a:xfrm>
          <a:prstGeom prst="rect">
            <a:avLst/>
          </a:prstGeom>
          <a:noFill/>
        </p:spPr>
        <p:txBody>
          <a:bodyPr wrap="square" rtlCol="0">
            <a:spAutoFit/>
          </a:bodyPr>
          <a:lstStyle/>
          <a:p>
            <a:pPr algn="ctr"/>
            <a:r>
              <a:rPr lang="en-US" sz="1200" b="1" i="1" dirty="0"/>
              <a:t>George Frost</a:t>
            </a:r>
          </a:p>
          <a:p>
            <a:pPr algn="ctr"/>
            <a:r>
              <a:rPr lang="en-US" sz="1200" dirty="0">
                <a:latin typeface="Arial" charset="0"/>
              </a:rPr>
              <a:t>Flatiron-Lane Joint Venture</a:t>
            </a:r>
            <a:r>
              <a:rPr lang="en-US" sz="1200" dirty="0"/>
              <a:t> Inclusion Manager</a:t>
            </a:r>
          </a:p>
          <a:p>
            <a:pPr algn="ctr"/>
            <a:r>
              <a:rPr lang="en-US" sz="1200" dirty="0">
                <a:hlinkClick r:id="rId5"/>
              </a:rPr>
              <a:t>george@gwfrost.com</a:t>
            </a:r>
            <a:endParaRPr lang="en-US" sz="1200" dirty="0"/>
          </a:p>
        </p:txBody>
      </p:sp>
      <p:sp>
        <p:nvSpPr>
          <p:cNvPr id="8" name="TextBox 7">
            <a:extLst>
              <a:ext uri="{FF2B5EF4-FFF2-40B4-BE49-F238E27FC236}">
                <a16:creationId xmlns:a16="http://schemas.microsoft.com/office/drawing/2014/main" id="{8F8E7D4F-DA10-41C0-A9CE-202A9E23AA53}"/>
              </a:ext>
            </a:extLst>
          </p:cNvPr>
          <p:cNvSpPr txBox="1"/>
          <p:nvPr/>
        </p:nvSpPr>
        <p:spPr>
          <a:xfrm>
            <a:off x="5308681" y="4276805"/>
            <a:ext cx="2028442" cy="830997"/>
          </a:xfrm>
          <a:prstGeom prst="rect">
            <a:avLst/>
          </a:prstGeom>
          <a:noFill/>
        </p:spPr>
        <p:txBody>
          <a:bodyPr wrap="square" rtlCol="0">
            <a:spAutoFit/>
          </a:bodyPr>
          <a:lstStyle/>
          <a:p>
            <a:pPr algn="ctr"/>
            <a:r>
              <a:rPr lang="en-US" sz="1200" b="1" i="1" dirty="0"/>
              <a:t>Dawn McIntosh, P.E.</a:t>
            </a:r>
          </a:p>
          <a:p>
            <a:pPr algn="ctr"/>
            <a:r>
              <a:rPr lang="en-US" sz="1200" dirty="0"/>
              <a:t>I-405/SR 167 Diversity </a:t>
            </a:r>
          </a:p>
          <a:p>
            <a:pPr algn="ctr"/>
            <a:r>
              <a:rPr lang="en-US" sz="1200" dirty="0"/>
              <a:t>and Inclusion Manager</a:t>
            </a:r>
          </a:p>
          <a:p>
            <a:pPr algn="ctr"/>
            <a:r>
              <a:rPr lang="en-US" sz="1200" dirty="0">
                <a:hlinkClick r:id="rId6"/>
              </a:rPr>
              <a:t>mcintod@wsdot.wa.gov </a:t>
            </a:r>
            <a:endParaRPr lang="en-US" sz="1200" dirty="0"/>
          </a:p>
        </p:txBody>
      </p:sp>
      <p:pic>
        <p:nvPicPr>
          <p:cNvPr id="15" name="Picture 14">
            <a:extLst>
              <a:ext uri="{FF2B5EF4-FFF2-40B4-BE49-F238E27FC236}">
                <a16:creationId xmlns:a16="http://schemas.microsoft.com/office/drawing/2014/main" id="{90C04D26-B5A7-4785-88C1-2B95B28B85E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1922" r="12018"/>
          <a:stretch/>
        </p:blipFill>
        <p:spPr>
          <a:xfrm>
            <a:off x="7326379" y="1493506"/>
            <a:ext cx="1501641" cy="1771204"/>
          </a:xfrm>
          <a:prstGeom prst="rect">
            <a:avLst/>
          </a:prstGeom>
          <a:ln>
            <a:solidFill>
              <a:schemeClr val="tx1"/>
            </a:solidFill>
          </a:ln>
        </p:spPr>
      </p:pic>
      <p:pic>
        <p:nvPicPr>
          <p:cNvPr id="7" name="Picture 6">
            <a:extLst>
              <a:ext uri="{FF2B5EF4-FFF2-40B4-BE49-F238E27FC236}">
                <a16:creationId xmlns:a16="http://schemas.microsoft.com/office/drawing/2014/main" id="{A18DCC18-BD9E-4C7E-9803-84EE31610D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7952" y="3754333"/>
            <a:ext cx="1418494" cy="1781447"/>
          </a:xfrm>
          <a:prstGeom prst="rect">
            <a:avLst/>
          </a:prstGeom>
          <a:ln>
            <a:solidFill>
              <a:schemeClr val="tx1"/>
            </a:solidFill>
          </a:ln>
        </p:spPr>
      </p:pic>
      <p:sp>
        <p:nvSpPr>
          <p:cNvPr id="9" name="TextBox 8">
            <a:extLst>
              <a:ext uri="{FF2B5EF4-FFF2-40B4-BE49-F238E27FC236}">
                <a16:creationId xmlns:a16="http://schemas.microsoft.com/office/drawing/2014/main" id="{C63D8540-942A-4EA0-8109-2BBB0EC30ED3}"/>
              </a:ext>
            </a:extLst>
          </p:cNvPr>
          <p:cNvSpPr txBox="1"/>
          <p:nvPr/>
        </p:nvSpPr>
        <p:spPr>
          <a:xfrm>
            <a:off x="5791200" y="5107802"/>
            <a:ext cx="1168319" cy="369332"/>
          </a:xfrm>
          <a:prstGeom prst="rect">
            <a:avLst/>
          </a:prstGeom>
          <a:noFill/>
        </p:spPr>
        <p:txBody>
          <a:bodyPr wrap="square" rtlCol="0">
            <a:spAutoFit/>
          </a:bodyPr>
          <a:lstStyle/>
          <a:p>
            <a:r>
              <a:rPr lang="en-US" sz="1800" b="1" dirty="0">
                <a:solidFill>
                  <a:srgbClr val="1D7D5B"/>
                </a:solidFill>
              </a:rPr>
              <a:t>WSDOT</a:t>
            </a:r>
            <a:endParaRPr lang="en-US" b="1" dirty="0">
              <a:solidFill>
                <a:srgbClr val="1D7D5B"/>
              </a:solidFill>
            </a:endParaRPr>
          </a:p>
        </p:txBody>
      </p:sp>
    </p:spTree>
    <p:extLst>
      <p:ext uri="{BB962C8B-B14F-4D97-AF65-F5344CB8AC3E}">
        <p14:creationId xmlns:p14="http://schemas.microsoft.com/office/powerpoint/2010/main" val="1980170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Notice to Proceed Issued: I-405/ NE 132</a:t>
            </a:r>
            <a:r>
              <a:rPr lang="en-US" sz="2400" baseline="30000" dirty="0"/>
              <a:t>nd</a:t>
            </a:r>
            <a:r>
              <a:rPr lang="en-US" sz="2400" dirty="0"/>
              <a:t> St Interchange Project</a:t>
            </a:r>
          </a:p>
        </p:txBody>
      </p:sp>
      <p:sp>
        <p:nvSpPr>
          <p:cNvPr id="5" name="Slide Number Placeholder 4"/>
          <p:cNvSpPr>
            <a:spLocks noGrp="1"/>
          </p:cNvSpPr>
          <p:nvPr>
            <p:ph type="sldNum" sz="quarter" idx="12"/>
          </p:nvPr>
        </p:nvSpPr>
        <p:spPr>
          <a:prstGeom prst="rect">
            <a:avLst/>
          </a:prstGeom>
        </p:spPr>
        <p:txBody>
          <a:bodyPr/>
          <a:lstStyle/>
          <a:p>
            <a:pPr fontAlgn="base">
              <a:spcBef>
                <a:spcPct val="0"/>
              </a:spcBef>
              <a:spcAft>
                <a:spcPct val="0"/>
              </a:spcAft>
              <a:defRPr/>
            </a:pPr>
            <a:fld id="{07A1B390-8C00-49C7-BEED-470B249615B6}" type="slidenum">
              <a:rPr lang="en-US">
                <a:solidFill>
                  <a:prstClr val="white"/>
                </a:solidFill>
                <a:latin typeface="Arial" charset="0"/>
              </a:rPr>
              <a:pPr fontAlgn="base">
                <a:spcBef>
                  <a:spcPct val="0"/>
                </a:spcBef>
                <a:spcAft>
                  <a:spcPct val="0"/>
                </a:spcAft>
                <a:defRPr/>
              </a:pPr>
              <a:t>17</a:t>
            </a:fld>
            <a:endParaRPr lang="en-US" dirty="0">
              <a:solidFill>
                <a:prstClr val="white"/>
              </a:solidFill>
              <a:latin typeface="Arial" charset="0"/>
            </a:endParaRPr>
          </a:p>
        </p:txBody>
      </p:sp>
      <p:sp>
        <p:nvSpPr>
          <p:cNvPr id="6" name="Content Placeholder 6"/>
          <p:cNvSpPr txBox="1">
            <a:spLocks/>
          </p:cNvSpPr>
          <p:nvPr/>
        </p:nvSpPr>
        <p:spPr>
          <a:xfrm>
            <a:off x="152400" y="1122127"/>
            <a:ext cx="4930627" cy="536488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600" kern="1200" baseline="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Aft>
                <a:spcPts val="450"/>
              </a:spcAft>
              <a:buNone/>
              <a:defRPr/>
            </a:pPr>
            <a:r>
              <a:rPr lang="en-US" sz="1500" b="1" dirty="0">
                <a:solidFill>
                  <a:prstClr val="black"/>
                </a:solidFill>
                <a:latin typeface="Arial"/>
              </a:rPr>
              <a:t>Project overview</a:t>
            </a:r>
            <a:endParaRPr lang="en-US" sz="1500" dirty="0">
              <a:solidFill>
                <a:prstClr val="black"/>
              </a:solidFill>
              <a:latin typeface="Arial"/>
            </a:endParaRPr>
          </a:p>
          <a:p>
            <a:pPr marL="457189" indent="-457189" defTabSz="609585">
              <a:spcAft>
                <a:spcPts val="600"/>
              </a:spcAft>
              <a:defRPr/>
            </a:pPr>
            <a:r>
              <a:rPr lang="en-US" sz="1500" dirty="0">
                <a:solidFill>
                  <a:prstClr val="black"/>
                </a:solidFill>
              </a:rPr>
              <a:t>Builds a new half-diamond interchange.</a:t>
            </a:r>
          </a:p>
          <a:p>
            <a:pPr marL="457189" indent="-457189" defTabSz="609585">
              <a:spcAft>
                <a:spcPts val="600"/>
              </a:spcAft>
              <a:defRPr/>
            </a:pPr>
            <a:r>
              <a:rPr lang="en-US" sz="1500" dirty="0">
                <a:solidFill>
                  <a:prstClr val="black"/>
                </a:solidFill>
              </a:rPr>
              <a:t>Replaces signals with roundabouts optimizing movement and reducing long-term maintenance.</a:t>
            </a:r>
          </a:p>
          <a:p>
            <a:pPr marL="457189" indent="-457189" defTabSz="609585">
              <a:spcAft>
                <a:spcPts val="600"/>
              </a:spcAft>
              <a:defRPr/>
            </a:pPr>
            <a:r>
              <a:rPr lang="en-US" sz="1500" dirty="0">
                <a:solidFill>
                  <a:prstClr val="black"/>
                </a:solidFill>
              </a:rPr>
              <a:t>Adds ped/bike infrastructure through the interchange.</a:t>
            </a:r>
          </a:p>
          <a:p>
            <a:pPr marL="457189" indent="-457189" defTabSz="609585">
              <a:spcAft>
                <a:spcPts val="600"/>
              </a:spcAft>
              <a:defRPr/>
            </a:pPr>
            <a:r>
              <a:rPr lang="en-US" sz="1500" dirty="0">
                <a:solidFill>
                  <a:prstClr val="black"/>
                </a:solidFill>
              </a:rPr>
              <a:t>Corrects fish barrier, improves water quality, and addresses seismic retrofit.</a:t>
            </a:r>
          </a:p>
          <a:p>
            <a:pPr marL="0" indent="0">
              <a:spcAft>
                <a:spcPts val="450"/>
              </a:spcAft>
              <a:buNone/>
              <a:defRPr/>
            </a:pPr>
            <a:r>
              <a:rPr lang="en-US" sz="1500" b="1" dirty="0"/>
              <a:t>Project news </a:t>
            </a:r>
            <a:endParaRPr lang="en-US" sz="1500" b="1" strike="sngStrike" dirty="0"/>
          </a:p>
          <a:p>
            <a:pPr>
              <a:spcAft>
                <a:spcPts val="450"/>
              </a:spcAft>
              <a:defRPr/>
            </a:pPr>
            <a:r>
              <a:rPr lang="en-US" sz="1500" dirty="0"/>
              <a:t>WSDOT executed the $50.4 million design build contract with Graham Contracting, Ltd. (Graham) on August 27. </a:t>
            </a:r>
          </a:p>
          <a:p>
            <a:pPr>
              <a:spcAft>
                <a:spcPts val="450"/>
              </a:spcAft>
              <a:defRPr/>
            </a:pPr>
            <a:r>
              <a:rPr lang="en-US" sz="1500" dirty="0"/>
              <a:t>WSDOT issued notice to proceed (NTP) on Sept. 6.</a:t>
            </a:r>
          </a:p>
          <a:p>
            <a:pPr>
              <a:spcAft>
                <a:spcPts val="450"/>
              </a:spcAft>
              <a:defRPr/>
            </a:pPr>
            <a:r>
              <a:rPr lang="en-US" sz="1500" dirty="0"/>
              <a:t>Subcontracting opportunities to be determined. Reach out to Suzanne Arkle for more information.</a:t>
            </a:r>
          </a:p>
          <a:p>
            <a:pPr>
              <a:spcAft>
                <a:spcPts val="450"/>
              </a:spcAft>
              <a:defRPr/>
            </a:pPr>
            <a:r>
              <a:rPr lang="en-US" sz="1500" dirty="0"/>
              <a:t>Early construction activities start in 2022.</a:t>
            </a:r>
          </a:p>
        </p:txBody>
      </p:sp>
      <p:sp>
        <p:nvSpPr>
          <p:cNvPr id="8" name="TextBox 7">
            <a:extLst>
              <a:ext uri="{FF2B5EF4-FFF2-40B4-BE49-F238E27FC236}">
                <a16:creationId xmlns:a16="http://schemas.microsoft.com/office/drawing/2014/main" id="{8F8E7D4F-DA10-41C0-A9CE-202A9E23AA53}"/>
              </a:ext>
            </a:extLst>
          </p:cNvPr>
          <p:cNvSpPr txBox="1"/>
          <p:nvPr/>
        </p:nvSpPr>
        <p:spPr>
          <a:xfrm>
            <a:off x="4720855" y="2894636"/>
            <a:ext cx="2289545" cy="830997"/>
          </a:xfrm>
          <a:prstGeom prst="rect">
            <a:avLst/>
          </a:prstGeom>
          <a:noFill/>
        </p:spPr>
        <p:txBody>
          <a:bodyPr wrap="square" rtlCol="0">
            <a:spAutoFit/>
          </a:bodyPr>
          <a:lstStyle/>
          <a:p>
            <a:pPr algn="ctr"/>
            <a:r>
              <a:rPr lang="en-US" sz="1200" b="1" i="1" dirty="0"/>
              <a:t>Suzanne Arkle</a:t>
            </a:r>
          </a:p>
          <a:p>
            <a:pPr algn="ctr"/>
            <a:r>
              <a:rPr lang="en-US" sz="1200" dirty="0"/>
              <a:t>Inclusion Manager</a:t>
            </a:r>
          </a:p>
          <a:p>
            <a:pPr algn="ctr"/>
            <a:r>
              <a:rPr lang="en-US" sz="1200" dirty="0"/>
              <a:t>ZANN</a:t>
            </a:r>
          </a:p>
          <a:p>
            <a:pPr algn="ctr"/>
            <a:r>
              <a:rPr lang="en-US" sz="1200" dirty="0"/>
              <a:t> </a:t>
            </a:r>
            <a:r>
              <a:rPr lang="en-US" sz="1200" dirty="0">
                <a:hlinkClick r:id="rId3"/>
              </a:rPr>
              <a:t>suzanne@zanninc.com</a:t>
            </a:r>
            <a:endParaRPr lang="en-US" sz="1200" dirty="0"/>
          </a:p>
        </p:txBody>
      </p:sp>
      <p:pic>
        <p:nvPicPr>
          <p:cNvPr id="3" name="Picture 2">
            <a:extLst>
              <a:ext uri="{FF2B5EF4-FFF2-40B4-BE49-F238E27FC236}">
                <a16:creationId xmlns:a16="http://schemas.microsoft.com/office/drawing/2014/main" id="{2AE59C9F-CCA8-4E21-B75E-BF5BC01104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02885" y="4077913"/>
            <a:ext cx="3608629" cy="2378645"/>
          </a:xfrm>
          <a:prstGeom prst="rect">
            <a:avLst/>
          </a:prstGeom>
        </p:spPr>
      </p:pic>
      <p:pic>
        <p:nvPicPr>
          <p:cNvPr id="4" name="Picture 3">
            <a:extLst>
              <a:ext uri="{FF2B5EF4-FFF2-40B4-BE49-F238E27FC236}">
                <a16:creationId xmlns:a16="http://schemas.microsoft.com/office/drawing/2014/main" id="{060D51DB-5D02-4246-89EB-844072E4D4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102885" y="881076"/>
            <a:ext cx="1563057" cy="2004166"/>
          </a:xfrm>
          <a:prstGeom prst="rect">
            <a:avLst/>
          </a:prstGeom>
          <a:ln w="12700">
            <a:solidFill>
              <a:schemeClr val="tx1"/>
            </a:solidFill>
          </a:ln>
        </p:spPr>
      </p:pic>
      <p:pic>
        <p:nvPicPr>
          <p:cNvPr id="7" name="Picture 6">
            <a:extLst>
              <a:ext uri="{FF2B5EF4-FFF2-40B4-BE49-F238E27FC236}">
                <a16:creationId xmlns:a16="http://schemas.microsoft.com/office/drawing/2014/main" id="{D741C7C3-276A-447F-AE82-6C206F9A6976}"/>
              </a:ext>
            </a:extLst>
          </p:cNvPr>
          <p:cNvPicPr>
            <a:picLocks noChangeAspect="1"/>
          </p:cNvPicPr>
          <p:nvPr/>
        </p:nvPicPr>
        <p:blipFill>
          <a:blip r:embed="rId6"/>
          <a:stretch>
            <a:fillRect/>
          </a:stretch>
        </p:blipFill>
        <p:spPr>
          <a:xfrm>
            <a:off x="7010400" y="881076"/>
            <a:ext cx="1563058" cy="2004166"/>
          </a:xfrm>
          <a:prstGeom prst="rect">
            <a:avLst/>
          </a:prstGeom>
          <a:ln w="3175">
            <a:noFill/>
          </a:ln>
        </p:spPr>
      </p:pic>
      <p:sp>
        <p:nvSpPr>
          <p:cNvPr id="11" name="TextBox 10">
            <a:extLst>
              <a:ext uri="{FF2B5EF4-FFF2-40B4-BE49-F238E27FC236}">
                <a16:creationId xmlns:a16="http://schemas.microsoft.com/office/drawing/2014/main" id="{E221C9EE-EE32-4844-8AE6-A25C4AA2F20F}"/>
              </a:ext>
            </a:extLst>
          </p:cNvPr>
          <p:cNvSpPr txBox="1"/>
          <p:nvPr/>
        </p:nvSpPr>
        <p:spPr>
          <a:xfrm>
            <a:off x="6716993" y="2916537"/>
            <a:ext cx="2171178" cy="830997"/>
          </a:xfrm>
          <a:prstGeom prst="rect">
            <a:avLst/>
          </a:prstGeom>
          <a:noFill/>
        </p:spPr>
        <p:txBody>
          <a:bodyPr wrap="square">
            <a:spAutoFit/>
          </a:bodyPr>
          <a:lstStyle/>
          <a:p>
            <a:pPr algn="ctr"/>
            <a:r>
              <a:rPr lang="en-US" sz="1200" b="1" i="1" dirty="0"/>
              <a:t>Dawn McIntosh, P.E.</a:t>
            </a:r>
          </a:p>
          <a:p>
            <a:pPr algn="ctr"/>
            <a:r>
              <a:rPr lang="en-US" sz="1200" dirty="0"/>
              <a:t>I-405/SR 167 Diversity </a:t>
            </a:r>
          </a:p>
          <a:p>
            <a:pPr algn="ctr"/>
            <a:r>
              <a:rPr lang="en-US" sz="1200" dirty="0"/>
              <a:t>and Inclusion Manager</a:t>
            </a:r>
          </a:p>
          <a:p>
            <a:pPr algn="ctr"/>
            <a:r>
              <a:rPr lang="en-US" sz="1200" dirty="0">
                <a:hlinkClick r:id="rId7"/>
              </a:rPr>
              <a:t>mcintod@wsdot.wa.gov </a:t>
            </a:r>
            <a:endParaRPr lang="en-US" sz="1200" dirty="0"/>
          </a:p>
        </p:txBody>
      </p:sp>
      <p:pic>
        <p:nvPicPr>
          <p:cNvPr id="10" name="Picture 9">
            <a:extLst>
              <a:ext uri="{FF2B5EF4-FFF2-40B4-BE49-F238E27FC236}">
                <a16:creationId xmlns:a16="http://schemas.microsoft.com/office/drawing/2014/main" id="{2F2CDE9C-279F-4102-AA4D-4F9BFB457B70}"/>
              </a:ext>
            </a:extLst>
          </p:cNvPr>
          <p:cNvPicPr>
            <a:picLocks noChangeAspect="1"/>
          </p:cNvPicPr>
          <p:nvPr/>
        </p:nvPicPr>
        <p:blipFill>
          <a:blip r:embed="rId8"/>
          <a:stretch>
            <a:fillRect/>
          </a:stretch>
        </p:blipFill>
        <p:spPr>
          <a:xfrm>
            <a:off x="5196369" y="3768129"/>
            <a:ext cx="1376087" cy="194271"/>
          </a:xfrm>
          <a:prstGeom prst="rect">
            <a:avLst/>
          </a:prstGeom>
        </p:spPr>
      </p:pic>
      <p:sp>
        <p:nvSpPr>
          <p:cNvPr id="12" name="TextBox 11">
            <a:extLst>
              <a:ext uri="{FF2B5EF4-FFF2-40B4-BE49-F238E27FC236}">
                <a16:creationId xmlns:a16="http://schemas.microsoft.com/office/drawing/2014/main" id="{77E53314-CFA5-4716-A54A-585F29E2A925}"/>
              </a:ext>
            </a:extLst>
          </p:cNvPr>
          <p:cNvSpPr txBox="1"/>
          <p:nvPr/>
        </p:nvSpPr>
        <p:spPr>
          <a:xfrm>
            <a:off x="7227328" y="3690423"/>
            <a:ext cx="1168319" cy="369332"/>
          </a:xfrm>
          <a:prstGeom prst="rect">
            <a:avLst/>
          </a:prstGeom>
          <a:noFill/>
        </p:spPr>
        <p:txBody>
          <a:bodyPr wrap="square" rtlCol="0">
            <a:spAutoFit/>
          </a:bodyPr>
          <a:lstStyle/>
          <a:p>
            <a:r>
              <a:rPr lang="en-US" sz="1800" b="1" dirty="0">
                <a:solidFill>
                  <a:srgbClr val="1D7D5B"/>
                </a:solidFill>
              </a:rPr>
              <a:t>WSDOT</a:t>
            </a:r>
            <a:endParaRPr lang="en-US" b="1" dirty="0">
              <a:solidFill>
                <a:srgbClr val="1D7D5B"/>
              </a:solidFill>
            </a:endParaRPr>
          </a:p>
        </p:txBody>
      </p:sp>
    </p:spTree>
    <p:extLst>
      <p:ext uri="{BB962C8B-B14F-4D97-AF65-F5344CB8AC3E}">
        <p14:creationId xmlns:p14="http://schemas.microsoft.com/office/powerpoint/2010/main" val="3755514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7638"/>
            <a:ext cx="8915400" cy="690562"/>
          </a:xfrm>
        </p:spPr>
        <p:txBody>
          <a:bodyPr/>
          <a:lstStyle/>
          <a:p>
            <a:r>
              <a:rPr lang="en-US" sz="2800" dirty="0"/>
              <a:t>Puget Sound Gateway Program</a:t>
            </a:r>
            <a:endParaRPr lang="en-US" sz="2400" b="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 y="866238"/>
            <a:ext cx="5052297" cy="2943761"/>
          </a:xfrm>
        </p:spPr>
        <p:txBody>
          <a:bodyPr/>
          <a:lstStyle/>
          <a:p>
            <a:pPr marL="445770" indent="-285750">
              <a:spcBef>
                <a:spcPts val="600"/>
              </a:spcBef>
              <a:spcAft>
                <a:spcPts val="600"/>
              </a:spcAft>
            </a:pPr>
            <a:r>
              <a:rPr lang="en-US" altLang="en-US" sz="1800" dirty="0">
                <a:solidFill>
                  <a:srgbClr val="000000"/>
                </a:solidFill>
                <a:cs typeface="Arial" pitchFamily="34" charset="0"/>
              </a:rPr>
              <a:t>One program to deliver both the SR 167 and SR 509 Corridor Completion Projects</a:t>
            </a:r>
          </a:p>
          <a:p>
            <a:pPr marL="445770" indent="-285750">
              <a:spcBef>
                <a:spcPts val="600"/>
              </a:spcBef>
              <a:spcAft>
                <a:spcPts val="600"/>
              </a:spcAft>
            </a:pPr>
            <a:r>
              <a:rPr lang="en-US" altLang="en-US" sz="1800" dirty="0">
                <a:solidFill>
                  <a:srgbClr val="000000"/>
                </a:solidFill>
                <a:cs typeface="Arial" pitchFamily="34" charset="0"/>
              </a:rPr>
              <a:t>The program is projected to be completed in two stages, over approximately 13 years.  It is currently comprised of 6 design-build contracts, one of which is led by Sound Transit performing work for WSDOT</a:t>
            </a:r>
          </a:p>
          <a:p>
            <a:pPr marL="445770" indent="-285750">
              <a:spcBef>
                <a:spcPts val="600"/>
              </a:spcBef>
              <a:spcAft>
                <a:spcPts val="600"/>
              </a:spcAft>
            </a:pPr>
            <a:r>
              <a:rPr lang="en-US" altLang="en-US" sz="1800" dirty="0">
                <a:solidFill>
                  <a:srgbClr val="000000"/>
                </a:solidFill>
                <a:cs typeface="Arial" pitchFamily="34" charset="0"/>
              </a:rPr>
              <a:t>Owner’s team MSVWBE subcontracting opportunities through the GEC contracts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1B390-8C00-49C7-BEED-470B249615B6}"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809999"/>
            <a:ext cx="1666214" cy="2221619"/>
          </a:xfrm>
          <a:prstGeom prst="rect">
            <a:avLst/>
          </a:prstGeom>
          <a:ln>
            <a:solidFill>
              <a:schemeClr val="tx1"/>
            </a:solidFill>
          </a:ln>
        </p:spPr>
      </p:pic>
      <p:sp>
        <p:nvSpPr>
          <p:cNvPr id="11" name="Rectangle 10">
            <a:extLst>
              <a:ext uri="{FF2B5EF4-FFF2-40B4-BE49-F238E27FC236}">
                <a16:creationId xmlns:a16="http://schemas.microsoft.com/office/drawing/2014/main" id="{D6E5C175-7C27-48C0-9207-BD65157ADBEC}"/>
              </a:ext>
            </a:extLst>
          </p:cNvPr>
          <p:cNvSpPr/>
          <p:nvPr/>
        </p:nvSpPr>
        <p:spPr>
          <a:xfrm>
            <a:off x="2362200" y="4643809"/>
            <a:ext cx="2433086" cy="738664"/>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400" b="1" dirty="0"/>
              <a:t>John White, P.E.</a:t>
            </a:r>
          </a:p>
          <a:p>
            <a:pPr marR="0" lvl="0" indent="0" algn="ctr" fontAlgn="auto">
              <a:lnSpc>
                <a:spcPct val="100000"/>
              </a:lnSpc>
              <a:spcBef>
                <a:spcPts val="0"/>
              </a:spcBef>
              <a:spcAft>
                <a:spcPts val="0"/>
              </a:spcAft>
              <a:buClrTx/>
              <a:buSzTx/>
              <a:buFontTx/>
              <a:buNone/>
              <a:tabLst/>
              <a:defRPr/>
            </a:pPr>
            <a:r>
              <a:rPr lang="en-US" sz="1400" dirty="0"/>
              <a:t>Puget Sound Gateway</a:t>
            </a:r>
          </a:p>
          <a:p>
            <a:pPr marR="0" lvl="0" indent="0" algn="ctr" fontAlgn="auto">
              <a:lnSpc>
                <a:spcPct val="100000"/>
              </a:lnSpc>
              <a:spcBef>
                <a:spcPts val="0"/>
              </a:spcBef>
              <a:spcAft>
                <a:spcPts val="0"/>
              </a:spcAft>
              <a:buClrTx/>
              <a:buSzTx/>
              <a:buFontTx/>
              <a:buNone/>
              <a:tabLst/>
              <a:defRPr/>
            </a:pPr>
            <a:r>
              <a:rPr lang="en-US" sz="1400" dirty="0"/>
              <a:t>Program Administrator</a:t>
            </a:r>
          </a:p>
        </p:txBody>
      </p:sp>
      <p:pic>
        <p:nvPicPr>
          <p:cNvPr id="13" name="Picture 12" descr="J:\160328S_Y11917_PMO_Puget_Sound_Gateway\3.0 TASK ORDERS\Task Order AN 2020 INFRA Grant Support\Grant Documents\Narrative\509+167_FreightMap_022420.png">
            <a:extLst>
              <a:ext uri="{FF2B5EF4-FFF2-40B4-BE49-F238E27FC236}">
                <a16:creationId xmlns:a16="http://schemas.microsoft.com/office/drawing/2014/main" id="{C4B8B43D-4C6E-4DCB-95E6-14E72EAA51E8}"/>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5122635" y="899453"/>
            <a:ext cx="3724458" cy="53122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7841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842C-37E2-404B-9EC9-B9BF8A9B692F}"/>
              </a:ext>
            </a:extLst>
          </p:cNvPr>
          <p:cNvSpPr>
            <a:spLocks noGrp="1"/>
          </p:cNvSpPr>
          <p:nvPr>
            <p:ph type="title"/>
          </p:nvPr>
        </p:nvSpPr>
        <p:spPr>
          <a:xfrm>
            <a:off x="152400" y="57150"/>
            <a:ext cx="8839200" cy="857250"/>
          </a:xfrm>
        </p:spPr>
        <p:txBody>
          <a:bodyPr/>
          <a:lstStyle/>
          <a:p>
            <a:r>
              <a:rPr lang="en-US" sz="2800" dirty="0"/>
              <a:t>Under Construction: SR 167 70th</a:t>
            </a:r>
            <a:br>
              <a:rPr lang="en-US" sz="2800" dirty="0"/>
            </a:br>
            <a:r>
              <a:rPr lang="en-US" sz="2800" dirty="0"/>
              <a:t>Avenue East Bridge Replacement Project</a:t>
            </a:r>
          </a:p>
        </p:txBody>
      </p:sp>
      <p:sp>
        <p:nvSpPr>
          <p:cNvPr id="3" name="Content Placeholder 2">
            <a:extLst>
              <a:ext uri="{FF2B5EF4-FFF2-40B4-BE49-F238E27FC236}">
                <a16:creationId xmlns:a16="http://schemas.microsoft.com/office/drawing/2014/main" id="{0F38135C-2181-4D11-B1A4-4E98590A77CD}"/>
              </a:ext>
            </a:extLst>
          </p:cNvPr>
          <p:cNvSpPr>
            <a:spLocks noGrp="1"/>
          </p:cNvSpPr>
          <p:nvPr>
            <p:ph idx="1"/>
          </p:nvPr>
        </p:nvSpPr>
        <p:spPr>
          <a:xfrm>
            <a:off x="178750" y="1223342"/>
            <a:ext cx="3972231" cy="3736059"/>
          </a:xfrm>
        </p:spPr>
        <p:txBody>
          <a:bodyPr/>
          <a:lstStyle/>
          <a:p>
            <a:pPr marL="0" indent="0">
              <a:buNone/>
            </a:pPr>
            <a:r>
              <a:rPr lang="en-US" sz="1800" b="1" dirty="0"/>
              <a:t>Project overview</a:t>
            </a:r>
          </a:p>
          <a:p>
            <a:r>
              <a:rPr lang="en-US" dirty="0"/>
              <a:t>Atkinson construction is building this $41M state funded project</a:t>
            </a:r>
          </a:p>
          <a:p>
            <a:r>
              <a:rPr lang="en-US" dirty="0"/>
              <a:t>Replaces existing two-lane bridge with four-lane bridge with 12-foot-wide shared use path</a:t>
            </a:r>
          </a:p>
          <a:p>
            <a:r>
              <a:rPr lang="en-US" dirty="0"/>
              <a:t>Builds two-lane roundabout designed to accommodate large trucks</a:t>
            </a:r>
          </a:p>
          <a:p>
            <a:r>
              <a:rPr lang="en-US" dirty="0"/>
              <a:t>Builds new Interurban trail parking lot and several hundred feet of new trail</a:t>
            </a:r>
          </a:p>
          <a:p>
            <a:pPr marL="0" indent="0">
              <a:buNone/>
            </a:pPr>
            <a:endParaRPr lang="en-US" dirty="0"/>
          </a:p>
        </p:txBody>
      </p:sp>
      <p:pic>
        <p:nvPicPr>
          <p:cNvPr id="8" name="Picture 2">
            <a:extLst>
              <a:ext uri="{FF2B5EF4-FFF2-40B4-BE49-F238E27FC236}">
                <a16:creationId xmlns:a16="http://schemas.microsoft.com/office/drawing/2014/main" id="{6F1F5216-4137-4290-81C6-CD82179CE9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709614" y="1223342"/>
            <a:ext cx="4192966" cy="32150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CF5CCDA-433D-4097-B9A0-98704CC70F76}"/>
              </a:ext>
            </a:extLst>
          </p:cNvPr>
          <p:cNvPicPr>
            <a:picLocks noChangeAspect="1"/>
          </p:cNvPicPr>
          <p:nvPr/>
        </p:nvPicPr>
        <p:blipFill>
          <a:blip r:embed="rId4" cstate="print">
            <a:extLst>
              <a:ext uri="{28A0092B-C50C-407E-A947-70E740481C1C}">
                <a14:useLocalDpi xmlns:a14="http://schemas.microsoft.com/office/drawing/2010/main" val="0"/>
              </a:ext>
            </a:extLst>
          </a:blip>
          <a:srcRect l="6847" r="6847"/>
          <a:stretch/>
        </p:blipFill>
        <p:spPr>
          <a:xfrm>
            <a:off x="6421945" y="4572000"/>
            <a:ext cx="2480635" cy="1762461"/>
          </a:xfrm>
          <a:prstGeom prst="rect">
            <a:avLst/>
          </a:prstGeom>
          <a:ln>
            <a:solidFill>
              <a:schemeClr val="tx1"/>
            </a:solidFill>
          </a:ln>
        </p:spPr>
      </p:pic>
      <p:sp>
        <p:nvSpPr>
          <p:cNvPr id="11" name="TextBox 10">
            <a:extLst>
              <a:ext uri="{FF2B5EF4-FFF2-40B4-BE49-F238E27FC236}">
                <a16:creationId xmlns:a16="http://schemas.microsoft.com/office/drawing/2014/main" id="{771C0E16-B718-4B8D-8B50-77BC189A8196}"/>
              </a:ext>
            </a:extLst>
          </p:cNvPr>
          <p:cNvSpPr txBox="1"/>
          <p:nvPr/>
        </p:nvSpPr>
        <p:spPr>
          <a:xfrm>
            <a:off x="152399" y="3990944"/>
            <a:ext cx="472440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a:rPr>
              <a:t>Project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rPr>
              <a:t>New bridge,</a:t>
            </a:r>
            <a:r>
              <a:rPr kumimoji="0" lang="en-US" sz="1600" b="0" i="0" u="none" strike="noStrike" kern="1200" cap="none" spc="0" normalizeH="0" noProof="0" dirty="0">
                <a:ln>
                  <a:noFill/>
                </a:ln>
                <a:solidFill>
                  <a:prstClr val="black"/>
                </a:solidFill>
                <a:effectLst/>
                <a:uLnTx/>
                <a:uFillTx/>
                <a:latin typeface="Arial"/>
              </a:rPr>
              <a:t> roundabout, and shared use path fully </a:t>
            </a:r>
            <a:r>
              <a:rPr kumimoji="0" lang="en-US" sz="1600" b="0" i="0" u="none" strike="noStrike" kern="1200" cap="none" spc="0" normalizeH="0" baseline="0" noProof="0" dirty="0">
                <a:ln>
                  <a:noFill/>
                </a:ln>
                <a:solidFill>
                  <a:prstClr val="black"/>
                </a:solidFill>
                <a:effectLst/>
                <a:uLnTx/>
                <a:uFillTx/>
                <a:latin typeface="Arial"/>
              </a:rPr>
              <a:t>opened</a:t>
            </a:r>
            <a:r>
              <a:rPr kumimoji="0" lang="en-US" sz="1600" b="0" i="0" u="none" strike="noStrike" kern="1200" cap="none" spc="0" normalizeH="0" noProof="0" dirty="0">
                <a:ln>
                  <a:noFill/>
                </a:ln>
                <a:solidFill>
                  <a:prstClr val="black"/>
                </a:solidFill>
                <a:effectLst/>
                <a:uLnTx/>
                <a:uFillTx/>
                <a:latin typeface="Arial"/>
              </a:rPr>
              <a:t> in August 2021</a:t>
            </a:r>
            <a:endParaRPr kumimoji="0" lang="en-US" sz="1600" b="0" i="0" u="none" strike="noStrike" kern="1200" cap="none" spc="0" normalizeH="0" baseline="0" noProof="0" dirty="0">
              <a:ln>
                <a:noFill/>
              </a:ln>
              <a:solidFill>
                <a:prstClr val="black"/>
              </a:solidFill>
              <a:effectLst/>
              <a:uLnTx/>
              <a:uFillTx/>
              <a:latin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a:rPr>
              <a:t>Project completion: early 2022</a:t>
            </a:r>
          </a:p>
          <a:p>
            <a:pPr defTabSz="914400">
              <a:defRPr/>
            </a:pPr>
            <a:endParaRPr lang="en-US" sz="1600" dirty="0"/>
          </a:p>
          <a:p>
            <a:pPr defTabSz="914400">
              <a:defRPr/>
            </a:pPr>
            <a:br>
              <a:rPr lang="en-US" sz="1600" dirty="0"/>
            </a:br>
            <a:r>
              <a:rPr lang="en-US" sz="1600" dirty="0"/>
              <a:t>	   </a:t>
            </a:r>
          </a:p>
          <a:p>
            <a:pPr defTabSz="914400">
              <a:tabLst>
                <a:tab pos="1087438" algn="l"/>
              </a:tabLst>
              <a:defRPr/>
            </a:pPr>
            <a:r>
              <a:rPr lang="en-US" sz="1600" dirty="0"/>
              <a:t>	Inclusion Manager: Geoff Shook 	</a:t>
            </a:r>
            <a:r>
              <a:rPr lang="en-US" sz="1600" dirty="0">
                <a:hlinkClick r:id="rId5"/>
              </a:rPr>
              <a:t>Geoff.shook@atkn.com</a:t>
            </a:r>
            <a:r>
              <a:rPr lang="en-US" sz="1600" dirty="0"/>
              <a:t> </a:t>
            </a:r>
          </a:p>
          <a:p>
            <a:pPr defTabSz="914400">
              <a:defRPr/>
            </a:pPr>
            <a:r>
              <a:rPr lang="en-US" sz="1600" dirty="0"/>
              <a:t>	   425-255-7325</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picture containing person, person, wall, indoor&#10;&#10;Description automatically generated">
            <a:extLst>
              <a:ext uri="{FF2B5EF4-FFF2-40B4-BE49-F238E27FC236}">
                <a16:creationId xmlns:a16="http://schemas.microsoft.com/office/drawing/2014/main" id="{26298B2E-C853-4A57-A40A-A391D23BAE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966" y="5116729"/>
            <a:ext cx="1066390" cy="1332988"/>
          </a:xfrm>
          <a:prstGeom prst="rect">
            <a:avLst/>
          </a:prstGeom>
        </p:spPr>
      </p:pic>
      <p:sp>
        <p:nvSpPr>
          <p:cNvPr id="4" name="Slide Number Placeholder 3">
            <a:extLst>
              <a:ext uri="{FF2B5EF4-FFF2-40B4-BE49-F238E27FC236}">
                <a16:creationId xmlns:a16="http://schemas.microsoft.com/office/drawing/2014/main" id="{3049DF2D-5804-4A64-BDC5-CFDA1F9A475F}"/>
              </a:ext>
            </a:extLst>
          </p:cNvPr>
          <p:cNvSpPr>
            <a:spLocks noGrp="1"/>
          </p:cNvSpPr>
          <p:nvPr>
            <p:ph type="sldNum" sz="quarter" idx="12"/>
          </p:nvPr>
        </p:nvSpPr>
        <p:spPr/>
        <p:txBody>
          <a:bodyPr/>
          <a:lstStyle/>
          <a:p>
            <a:pPr>
              <a:defRPr/>
            </a:pPr>
            <a:fld id="{07A1B390-8C00-49C7-BEED-470B249615B6}" type="slidenum">
              <a:rPr lang="en-US" smtClean="0"/>
              <a:pPr>
                <a:defRPr/>
              </a:pPr>
              <a:t>19</a:t>
            </a:fld>
            <a:endParaRPr lang="en-US" dirty="0"/>
          </a:p>
        </p:txBody>
      </p:sp>
      <p:sp>
        <p:nvSpPr>
          <p:cNvPr id="5" name="TextBox 4"/>
          <p:cNvSpPr txBox="1"/>
          <p:nvPr/>
        </p:nvSpPr>
        <p:spPr>
          <a:xfrm>
            <a:off x="1229346" y="5006606"/>
            <a:ext cx="4660250"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43 MSVWBE firms have been utilized to date</a:t>
            </a:r>
          </a:p>
          <a:p>
            <a:pPr marL="285750" indent="-285750">
              <a:buFont typeface="Arial" panose="020B0604020202020204" pitchFamily="34" charset="0"/>
              <a:buChar char="•"/>
            </a:pPr>
            <a:r>
              <a:rPr lang="en-US" sz="1600" dirty="0"/>
              <a:t>Projected $4M in payments to MSVWBE firms</a:t>
            </a:r>
          </a:p>
        </p:txBody>
      </p:sp>
    </p:spTree>
    <p:extLst>
      <p:ext uri="{BB962C8B-B14F-4D97-AF65-F5344CB8AC3E}">
        <p14:creationId xmlns:p14="http://schemas.microsoft.com/office/powerpoint/2010/main" val="3522728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690562"/>
          </a:xfrm>
        </p:spPr>
        <p:txBody>
          <a:bodyPr/>
          <a:lstStyle/>
          <a:p>
            <a:r>
              <a:rPr lang="en-US" sz="2800" dirty="0"/>
              <a:t>Agenda</a:t>
            </a:r>
          </a:p>
        </p:txBody>
      </p:sp>
      <p:sp>
        <p:nvSpPr>
          <p:cNvPr id="3" name="Content Placeholder 2"/>
          <p:cNvSpPr>
            <a:spLocks noGrp="1"/>
          </p:cNvSpPr>
          <p:nvPr>
            <p:ph idx="1"/>
          </p:nvPr>
        </p:nvSpPr>
        <p:spPr>
          <a:xfrm>
            <a:off x="76200" y="888999"/>
            <a:ext cx="9067800" cy="5435601"/>
          </a:xfrm>
        </p:spPr>
        <p:txBody>
          <a:bodyPr/>
          <a:lstStyle/>
          <a:p>
            <a:pPr marL="445770" indent="-285750">
              <a:spcBef>
                <a:spcPts val="600"/>
              </a:spcBef>
              <a:spcAft>
                <a:spcPts val="0"/>
              </a:spcAft>
            </a:pPr>
            <a:r>
              <a:rPr lang="en-US" altLang="en-US" sz="1800" dirty="0">
                <a:solidFill>
                  <a:srgbClr val="000000"/>
                </a:solidFill>
                <a:cs typeface="Arial" pitchFamily="34" charset="0"/>
              </a:rPr>
              <a:t>Welcome – Regina Glenn</a:t>
            </a:r>
          </a:p>
          <a:p>
            <a:pPr marL="160020" indent="0">
              <a:spcBef>
                <a:spcPts val="600"/>
              </a:spcBef>
              <a:spcAft>
                <a:spcPts val="0"/>
              </a:spcAft>
              <a:buNone/>
            </a:pPr>
            <a:endParaRPr lang="en-US" altLang="en-US" sz="1200" dirty="0">
              <a:solidFill>
                <a:srgbClr val="000000"/>
              </a:solidFill>
              <a:cs typeface="Arial" pitchFamily="34" charset="0"/>
            </a:endParaRPr>
          </a:p>
          <a:p>
            <a:pPr marL="445770" indent="-285750">
              <a:spcBef>
                <a:spcPts val="0"/>
              </a:spcBef>
              <a:spcAft>
                <a:spcPts val="0"/>
              </a:spcAft>
            </a:pPr>
            <a:r>
              <a:rPr lang="en-US" altLang="en-US" sz="1800" dirty="0">
                <a:solidFill>
                  <a:srgbClr val="000000"/>
                </a:solidFill>
                <a:cs typeface="Arial" pitchFamily="34" charset="0"/>
              </a:rPr>
              <a:t>WSDOT Urban Mobility and Access (UMA), and Puget</a:t>
            </a:r>
          </a:p>
          <a:p>
            <a:pPr marL="457200" indent="0">
              <a:spcBef>
                <a:spcPts val="0"/>
              </a:spcBef>
              <a:spcAft>
                <a:spcPts val="0"/>
              </a:spcAft>
              <a:buNone/>
            </a:pPr>
            <a:r>
              <a:rPr lang="en-US" altLang="en-US" sz="1800" dirty="0">
                <a:solidFill>
                  <a:srgbClr val="000000"/>
                </a:solidFill>
                <a:cs typeface="Arial" pitchFamily="34" charset="0"/>
              </a:rPr>
              <a:t>Sound Megaprograms &amp; WSDOT inclusion goals</a:t>
            </a:r>
          </a:p>
          <a:p>
            <a:pPr marL="457200" indent="0">
              <a:spcBef>
                <a:spcPts val="0"/>
              </a:spcBef>
              <a:spcAft>
                <a:spcPts val="0"/>
              </a:spcAft>
              <a:buNone/>
            </a:pPr>
            <a:r>
              <a:rPr lang="en-US" altLang="en-US" sz="1800" dirty="0">
                <a:solidFill>
                  <a:srgbClr val="000000"/>
                </a:solidFill>
                <a:cs typeface="Arial" pitchFamily="34" charset="0"/>
              </a:rPr>
              <a:t>overview – Julie Meredith</a:t>
            </a:r>
          </a:p>
          <a:p>
            <a:pPr marL="445770" indent="-285750">
              <a:spcBef>
                <a:spcPts val="600"/>
              </a:spcBef>
              <a:spcAft>
                <a:spcPts val="0"/>
              </a:spcAft>
            </a:pPr>
            <a:endParaRPr lang="en-US" altLang="en-US" sz="1400" dirty="0">
              <a:solidFill>
                <a:srgbClr val="000000"/>
              </a:solidFill>
              <a:cs typeface="Arial" pitchFamily="34" charset="0"/>
            </a:endParaRPr>
          </a:p>
          <a:p>
            <a:pPr marL="445770" indent="-285750">
              <a:spcBef>
                <a:spcPts val="0"/>
              </a:spcBef>
              <a:spcAft>
                <a:spcPts val="0"/>
              </a:spcAft>
            </a:pPr>
            <a:r>
              <a:rPr lang="en-US" altLang="en-US" sz="1800" dirty="0">
                <a:solidFill>
                  <a:srgbClr val="000000"/>
                </a:solidFill>
                <a:cs typeface="Arial" pitchFamily="34" charset="0"/>
              </a:rPr>
              <a:t>SR 520 &amp; Alaskan Way Viaduct (AWV) Program</a:t>
            </a:r>
          </a:p>
          <a:p>
            <a:pPr marL="457200" indent="0">
              <a:spcBef>
                <a:spcPts val="0"/>
              </a:spcBef>
              <a:spcAft>
                <a:spcPts val="0"/>
              </a:spcAft>
              <a:buNone/>
            </a:pPr>
            <a:r>
              <a:rPr lang="en-US" altLang="en-US" sz="1800" dirty="0">
                <a:solidFill>
                  <a:srgbClr val="000000"/>
                </a:solidFill>
                <a:cs typeface="Arial" pitchFamily="34" charset="0"/>
              </a:rPr>
              <a:t>overview – Omar Jepperson</a:t>
            </a:r>
          </a:p>
          <a:p>
            <a:pPr marL="160020" indent="0">
              <a:spcBef>
                <a:spcPts val="600"/>
              </a:spcBef>
              <a:spcAft>
                <a:spcPts val="0"/>
              </a:spcAft>
              <a:buNone/>
            </a:pPr>
            <a:endParaRPr lang="en-US" altLang="en-US" sz="1200" dirty="0">
              <a:solidFill>
                <a:srgbClr val="000000"/>
              </a:solidFill>
              <a:cs typeface="Arial" pitchFamily="34" charset="0"/>
            </a:endParaRPr>
          </a:p>
          <a:p>
            <a:pPr marL="445770" indent="-285750">
              <a:spcBef>
                <a:spcPts val="600"/>
              </a:spcBef>
              <a:spcAft>
                <a:spcPts val="0"/>
              </a:spcAft>
            </a:pPr>
            <a:r>
              <a:rPr lang="en-US" altLang="en-US" sz="1800" dirty="0">
                <a:solidFill>
                  <a:srgbClr val="000000"/>
                </a:solidFill>
                <a:cs typeface="Arial" pitchFamily="34" charset="0"/>
              </a:rPr>
              <a:t>I-405 / SR 167 Corridor Program overview – Lisa Hodgson</a:t>
            </a:r>
          </a:p>
          <a:p>
            <a:pPr marL="160020" indent="0">
              <a:spcBef>
                <a:spcPts val="600"/>
              </a:spcBef>
              <a:spcAft>
                <a:spcPts val="0"/>
              </a:spcAft>
              <a:buNone/>
            </a:pPr>
            <a:endParaRPr lang="en-US" altLang="en-US" sz="1200" dirty="0">
              <a:solidFill>
                <a:srgbClr val="000000"/>
              </a:solidFill>
              <a:cs typeface="Arial" pitchFamily="34" charset="0"/>
            </a:endParaRPr>
          </a:p>
          <a:p>
            <a:pPr marL="445770" indent="-285750">
              <a:spcBef>
                <a:spcPts val="600"/>
              </a:spcBef>
              <a:spcAft>
                <a:spcPts val="0"/>
              </a:spcAft>
            </a:pPr>
            <a:r>
              <a:rPr lang="en-US" altLang="en-US" sz="1800" dirty="0">
                <a:solidFill>
                  <a:srgbClr val="000000"/>
                </a:solidFill>
                <a:cs typeface="Arial" pitchFamily="34" charset="0"/>
              </a:rPr>
              <a:t>Puget Sound Gateway Program overview – John White</a:t>
            </a:r>
          </a:p>
          <a:p>
            <a:pPr marL="160020" indent="0">
              <a:spcBef>
                <a:spcPts val="600"/>
              </a:spcBef>
              <a:spcAft>
                <a:spcPts val="0"/>
              </a:spcAft>
              <a:buNone/>
            </a:pPr>
            <a:endParaRPr lang="en-US" altLang="en-US" sz="1200" dirty="0">
              <a:solidFill>
                <a:srgbClr val="000000"/>
              </a:solidFill>
              <a:cs typeface="Arial" pitchFamily="34" charset="0"/>
            </a:endParaRPr>
          </a:p>
          <a:p>
            <a:pPr marL="445770" indent="-285750">
              <a:spcBef>
                <a:spcPts val="600"/>
              </a:spcBef>
              <a:spcAft>
                <a:spcPts val="0"/>
              </a:spcAft>
            </a:pPr>
            <a:r>
              <a:rPr lang="en-US" altLang="en-US" sz="1800" dirty="0">
                <a:solidFill>
                  <a:srgbClr val="000000"/>
                </a:solidFill>
                <a:cs typeface="Arial" pitchFamily="34" charset="0"/>
              </a:rPr>
              <a:t>Additional resources and contact information – Regina Glenn</a:t>
            </a:r>
          </a:p>
          <a:p>
            <a:pPr marL="160020" indent="0">
              <a:spcBef>
                <a:spcPts val="600"/>
              </a:spcBef>
              <a:spcAft>
                <a:spcPts val="0"/>
              </a:spcAft>
              <a:buNone/>
            </a:pPr>
            <a:endParaRPr lang="en-US" altLang="en-US" sz="1200" dirty="0">
              <a:solidFill>
                <a:srgbClr val="000000"/>
              </a:solidFill>
              <a:cs typeface="Arial" pitchFamily="34" charset="0"/>
            </a:endParaRPr>
          </a:p>
          <a:p>
            <a:pPr marL="445770" indent="-285750">
              <a:spcBef>
                <a:spcPts val="600"/>
              </a:spcBef>
              <a:spcAft>
                <a:spcPts val="0"/>
              </a:spcAft>
            </a:pPr>
            <a:r>
              <a:rPr lang="en-US" altLang="en-US" sz="1800" dirty="0">
                <a:solidFill>
                  <a:srgbClr val="000000"/>
                </a:solidFill>
                <a:cs typeface="Arial" pitchFamily="34" charset="0"/>
              </a:rPr>
              <a:t>Brief Q&amp;A time – facilitated by Regina Glenn</a:t>
            </a:r>
          </a:p>
          <a:p>
            <a:pPr marL="160020" indent="0">
              <a:spcBef>
                <a:spcPts val="600"/>
              </a:spcBef>
              <a:spcAft>
                <a:spcPts val="0"/>
              </a:spcAft>
              <a:buNone/>
            </a:pPr>
            <a:endParaRPr lang="en-US" altLang="en-US" sz="1200" dirty="0">
              <a:solidFill>
                <a:srgbClr val="000000"/>
              </a:solidFill>
              <a:cs typeface="Arial" pitchFamily="34" charset="0"/>
            </a:endParaRPr>
          </a:p>
          <a:p>
            <a:pPr marL="445770" indent="-285750">
              <a:spcBef>
                <a:spcPts val="600"/>
              </a:spcBef>
              <a:spcAft>
                <a:spcPts val="0"/>
              </a:spcAft>
            </a:pPr>
            <a:r>
              <a:rPr lang="en-US" altLang="en-US" sz="1800" dirty="0">
                <a:solidFill>
                  <a:srgbClr val="000000"/>
                </a:solidFill>
                <a:cs typeface="Arial" pitchFamily="34" charset="0"/>
              </a:rPr>
              <a:t>Adjourn session</a:t>
            </a:r>
          </a:p>
        </p:txBody>
      </p:sp>
      <p:sp>
        <p:nvSpPr>
          <p:cNvPr id="4" name="Slide Number Placeholder 3"/>
          <p:cNvSpPr>
            <a:spLocks noGrp="1"/>
          </p:cNvSpPr>
          <p:nvPr>
            <p:ph type="sldNum" sz="quarter" idx="12"/>
          </p:nvPr>
        </p:nvSpPr>
        <p:spPr/>
        <p:txBody>
          <a:bodyPr/>
          <a:lstStyle/>
          <a:p>
            <a:pPr>
              <a:defRPr/>
            </a:pPr>
            <a:fld id="{07A1B390-8C00-49C7-BEED-470B249615B6}" type="slidenum">
              <a:rPr lang="en-US" smtClean="0"/>
              <a:pPr>
                <a:defRPr/>
              </a:pPr>
              <a:t>2</a:t>
            </a:fld>
            <a:endParaRPr lang="en-US" dirty="0"/>
          </a:p>
        </p:txBody>
      </p:sp>
      <p:pic>
        <p:nvPicPr>
          <p:cNvPr id="6" name="Picture 5" descr="A person smiling for the camera&#10;&#10;Description automatically generated with low confidence">
            <a:extLst>
              <a:ext uri="{FF2B5EF4-FFF2-40B4-BE49-F238E27FC236}">
                <a16:creationId xmlns:a16="http://schemas.microsoft.com/office/drawing/2014/main" id="{02C6B265-2CFC-4E75-9F42-59EF4D9BA9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98" b="17025"/>
          <a:stretch/>
        </p:blipFill>
        <p:spPr>
          <a:xfrm>
            <a:off x="6781800" y="950384"/>
            <a:ext cx="1828800" cy="2155544"/>
          </a:xfrm>
          <a:prstGeom prst="rect">
            <a:avLst/>
          </a:prstGeom>
          <a:ln>
            <a:solidFill>
              <a:schemeClr val="tx1"/>
            </a:solidFill>
          </a:ln>
        </p:spPr>
      </p:pic>
      <p:sp>
        <p:nvSpPr>
          <p:cNvPr id="8" name="Content Placeholder 2">
            <a:extLst>
              <a:ext uri="{FF2B5EF4-FFF2-40B4-BE49-F238E27FC236}">
                <a16:creationId xmlns:a16="http://schemas.microsoft.com/office/drawing/2014/main" id="{1EF32AD1-8F44-4D08-B367-28FD0A2E6C14}"/>
              </a:ext>
            </a:extLst>
          </p:cNvPr>
          <p:cNvSpPr txBox="1">
            <a:spLocks/>
          </p:cNvSpPr>
          <p:nvPr/>
        </p:nvSpPr>
        <p:spPr>
          <a:xfrm>
            <a:off x="6705600" y="3203033"/>
            <a:ext cx="2209800" cy="83769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600" kern="1200" baseline="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1400" b="1" dirty="0"/>
              <a:t>Regina Glenn</a:t>
            </a:r>
          </a:p>
          <a:p>
            <a:pPr marL="0" indent="0" algn="ctr">
              <a:spcBef>
                <a:spcPts val="0"/>
              </a:spcBef>
              <a:buNone/>
            </a:pPr>
            <a:r>
              <a:rPr lang="en-US" sz="1400" dirty="0"/>
              <a:t>Diversity and Inclusion Manager, Megaprograms</a:t>
            </a:r>
          </a:p>
        </p:txBody>
      </p:sp>
    </p:spTree>
    <p:extLst>
      <p:ext uri="{BB962C8B-B14F-4D97-AF65-F5344CB8AC3E}">
        <p14:creationId xmlns:p14="http://schemas.microsoft.com/office/powerpoint/2010/main" val="2361210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842C-37E2-404B-9EC9-B9BF8A9B692F}"/>
              </a:ext>
            </a:extLst>
          </p:cNvPr>
          <p:cNvSpPr>
            <a:spLocks noGrp="1"/>
          </p:cNvSpPr>
          <p:nvPr>
            <p:ph type="title"/>
          </p:nvPr>
        </p:nvSpPr>
        <p:spPr>
          <a:xfrm>
            <a:off x="118249" y="133350"/>
            <a:ext cx="7425551" cy="857250"/>
          </a:xfrm>
        </p:spPr>
        <p:txBody>
          <a:bodyPr/>
          <a:lstStyle/>
          <a:p>
            <a:r>
              <a:rPr lang="en-US" sz="2600" dirty="0"/>
              <a:t>Executed: SR 509 I-5 to 24th Avenue South New Expressway Project</a:t>
            </a:r>
          </a:p>
        </p:txBody>
      </p:sp>
      <p:sp>
        <p:nvSpPr>
          <p:cNvPr id="3" name="Content Placeholder 2">
            <a:extLst>
              <a:ext uri="{FF2B5EF4-FFF2-40B4-BE49-F238E27FC236}">
                <a16:creationId xmlns:a16="http://schemas.microsoft.com/office/drawing/2014/main" id="{0F38135C-2181-4D11-B1A4-4E98590A77CD}"/>
              </a:ext>
            </a:extLst>
          </p:cNvPr>
          <p:cNvSpPr>
            <a:spLocks noGrp="1"/>
          </p:cNvSpPr>
          <p:nvPr>
            <p:ph idx="1"/>
          </p:nvPr>
        </p:nvSpPr>
        <p:spPr>
          <a:xfrm>
            <a:off x="142691" y="3787351"/>
            <a:ext cx="9001309" cy="4448832"/>
          </a:xfrm>
        </p:spPr>
        <p:txBody>
          <a:bodyPr/>
          <a:lstStyle/>
          <a:p>
            <a:pPr marL="0" indent="0">
              <a:buNone/>
            </a:pPr>
            <a:r>
              <a:rPr lang="en-US" sz="1800" b="1" dirty="0"/>
              <a:t>Upcoming Opportunities</a:t>
            </a:r>
          </a:p>
          <a:p>
            <a:r>
              <a:rPr lang="en-US" dirty="0"/>
              <a:t>The $264M federally funded contract is currently in the final design phase and has UDBE and FSBE requirements for design and construction: </a:t>
            </a:r>
          </a:p>
          <a:p>
            <a:pPr lvl="1"/>
            <a:r>
              <a:rPr lang="en-US" sz="1400" dirty="0"/>
              <a:t>UDBE Design 8%, Construction 10%</a:t>
            </a:r>
          </a:p>
          <a:p>
            <a:pPr lvl="1"/>
            <a:r>
              <a:rPr lang="en-US" sz="1400" dirty="0"/>
              <a:t>FSBE Design 8%, Construction 13%</a:t>
            </a:r>
          </a:p>
          <a:p>
            <a:pPr marL="0" indent="0">
              <a:buNone/>
            </a:pPr>
            <a:r>
              <a:rPr lang="en-US" dirty="0"/>
              <a:t>		</a:t>
            </a:r>
          </a:p>
          <a:p>
            <a:pPr marL="0" indent="0">
              <a:buNone/>
            </a:pPr>
            <a:r>
              <a:rPr lang="en-US" dirty="0"/>
              <a:t>                    DBE Program Administrator: Geoff Shook </a:t>
            </a:r>
          </a:p>
          <a:p>
            <a:pPr marL="0" indent="0">
              <a:buNone/>
            </a:pPr>
            <a:r>
              <a:rPr lang="en-US" dirty="0"/>
              <a:t>		    </a:t>
            </a:r>
            <a:r>
              <a:rPr lang="en-US" sz="1600" dirty="0">
                <a:hlinkClick r:id="rId3"/>
              </a:rPr>
              <a:t>Geoff.shook@atkn.com</a:t>
            </a:r>
            <a:endParaRPr lang="en-US" dirty="0"/>
          </a:p>
          <a:p>
            <a:pPr marL="0" indent="0">
              <a:buNone/>
            </a:pPr>
            <a:r>
              <a:rPr lang="en-US" dirty="0"/>
              <a:t>		    425-255-7325</a:t>
            </a:r>
          </a:p>
        </p:txBody>
      </p:sp>
      <p:pic>
        <p:nvPicPr>
          <p:cNvPr id="7" name="Picture 6" descr="A picture containing scene, grass, way, road&#10;&#10;Description automatically generated">
            <a:extLst>
              <a:ext uri="{FF2B5EF4-FFF2-40B4-BE49-F238E27FC236}">
                <a16:creationId xmlns:a16="http://schemas.microsoft.com/office/drawing/2014/main" id="{E0AEB322-E93B-48BE-90A0-5267F58960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84" t="6381" r="9830"/>
          <a:stretch/>
        </p:blipFill>
        <p:spPr>
          <a:xfrm>
            <a:off x="5307590" y="1401854"/>
            <a:ext cx="3693719" cy="2312419"/>
          </a:xfrm>
          <a:prstGeom prst="rect">
            <a:avLst/>
          </a:prstGeom>
          <a:ln w="19050">
            <a:solidFill>
              <a:schemeClr val="tx1"/>
            </a:solidFill>
          </a:ln>
        </p:spPr>
      </p:pic>
      <p:sp>
        <p:nvSpPr>
          <p:cNvPr id="10" name="TextBox 9">
            <a:extLst>
              <a:ext uri="{FF2B5EF4-FFF2-40B4-BE49-F238E27FC236}">
                <a16:creationId xmlns:a16="http://schemas.microsoft.com/office/drawing/2014/main" id="{2D1E17DC-CFC6-4B2D-8143-5C9D90EAB781}"/>
              </a:ext>
            </a:extLst>
          </p:cNvPr>
          <p:cNvSpPr txBox="1"/>
          <p:nvPr/>
        </p:nvSpPr>
        <p:spPr>
          <a:xfrm>
            <a:off x="142691" y="1202029"/>
            <a:ext cx="5168611"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Project Overview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2222"/>
                </a:solidFill>
                <a:effectLst/>
                <a:uLnTx/>
                <a:uFillTx/>
                <a:latin typeface="Arial"/>
                <a:ea typeface="+mn-ea"/>
                <a:cs typeface="+mn-cs"/>
              </a:rPr>
              <a:t>Atkinson construction is</a:t>
            </a:r>
            <a:r>
              <a:rPr kumimoji="0" lang="en-US" sz="1600" b="0" i="0" u="none" strike="noStrike" kern="1200" cap="none" spc="0" normalizeH="0" noProof="0" dirty="0">
                <a:ln>
                  <a:noFill/>
                </a:ln>
                <a:solidFill>
                  <a:srgbClr val="222222"/>
                </a:solidFill>
                <a:effectLst/>
                <a:uLnTx/>
                <a:uFillTx/>
                <a:latin typeface="Arial"/>
                <a:ea typeface="+mn-ea"/>
                <a:cs typeface="+mn-cs"/>
              </a:rPr>
              <a:t> the design-builder, with Jacobs Engineering as lead designer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2222"/>
                </a:solidFill>
                <a:effectLst/>
                <a:uLnTx/>
                <a:uFillTx/>
                <a:latin typeface="Arial"/>
                <a:ea typeface="+mn-ea"/>
                <a:cs typeface="+mn-cs"/>
              </a:rPr>
              <a:t>Reconstructs the I-5/SR 516 interchange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2222"/>
                </a:solidFill>
                <a:effectLst/>
                <a:uLnTx/>
                <a:uFillTx/>
                <a:latin typeface="Arial"/>
                <a:ea typeface="+mn-ea"/>
                <a:cs typeface="+mn-cs"/>
              </a:rPr>
              <a:t>Builds a new roadway that connects SR 509 to Veterans Drive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2222"/>
                </a:solidFill>
                <a:effectLst/>
                <a:uLnTx/>
                <a:uFillTx/>
                <a:latin typeface="Arial"/>
                <a:ea typeface="+mn-ea"/>
                <a:cs typeface="+mn-cs"/>
              </a:rPr>
              <a:t>Builds a new South 216th Street bridge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2222"/>
                </a:solidFill>
                <a:effectLst/>
                <a:uLnTx/>
                <a:uFillTx/>
                <a:latin typeface="Arial"/>
                <a:ea typeface="+mn-ea"/>
                <a:cs typeface="+mn-cs"/>
              </a:rPr>
              <a:t>Builds new and extends existing noise walls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2222"/>
                </a:solidFill>
                <a:effectLst/>
                <a:uLnTx/>
                <a:uFillTx/>
                <a:latin typeface="Arial"/>
                <a:ea typeface="+mn-ea"/>
                <a:cs typeface="+mn-cs"/>
              </a:rPr>
              <a:t>Constructs new ramps that connect I-5 and SR 509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2222"/>
                </a:solidFill>
                <a:effectLst/>
                <a:uLnTx/>
                <a:uFillTx/>
                <a:latin typeface="Arial"/>
                <a:ea typeface="+mn-ea"/>
                <a:cs typeface="+mn-cs"/>
              </a:rPr>
              <a:t>Constructs a new interchange at 24th Avenue South</a:t>
            </a:r>
          </a:p>
        </p:txBody>
      </p:sp>
      <p:pic>
        <p:nvPicPr>
          <p:cNvPr id="8" name="Picture 7" descr="A picture containing person, person, wall, indoor&#10;&#10;Description automatically generated">
            <a:extLst>
              <a:ext uri="{FF2B5EF4-FFF2-40B4-BE49-F238E27FC236}">
                <a16:creationId xmlns:a16="http://schemas.microsoft.com/office/drawing/2014/main" id="{39583680-5126-4669-AD0A-12973EF2AE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789" y="5256963"/>
            <a:ext cx="977611" cy="1222015"/>
          </a:xfrm>
          <a:prstGeom prst="rect">
            <a:avLst/>
          </a:prstGeom>
        </p:spPr>
      </p:pic>
      <p:sp>
        <p:nvSpPr>
          <p:cNvPr id="4" name="Slide Number Placeholder 3">
            <a:extLst>
              <a:ext uri="{FF2B5EF4-FFF2-40B4-BE49-F238E27FC236}">
                <a16:creationId xmlns:a16="http://schemas.microsoft.com/office/drawing/2014/main" id="{5B114E62-6193-4054-A678-FCF1EBDEF73B}"/>
              </a:ext>
            </a:extLst>
          </p:cNvPr>
          <p:cNvSpPr>
            <a:spLocks noGrp="1"/>
          </p:cNvSpPr>
          <p:nvPr>
            <p:ph type="sldNum" sz="quarter" idx="12"/>
          </p:nvPr>
        </p:nvSpPr>
        <p:spPr/>
        <p:txBody>
          <a:bodyPr/>
          <a:lstStyle/>
          <a:p>
            <a:pPr>
              <a:defRPr/>
            </a:pPr>
            <a:fld id="{07A1B390-8C00-49C7-BEED-470B249615B6}" type="slidenum">
              <a:rPr lang="en-US" smtClean="0"/>
              <a:pPr>
                <a:defRPr/>
              </a:pPr>
              <a:t>20</a:t>
            </a:fld>
            <a:endParaRPr lang="en-US" dirty="0"/>
          </a:p>
        </p:txBody>
      </p:sp>
    </p:spTree>
    <p:extLst>
      <p:ext uri="{BB962C8B-B14F-4D97-AF65-F5344CB8AC3E}">
        <p14:creationId xmlns:p14="http://schemas.microsoft.com/office/powerpoint/2010/main" val="3264319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842C-37E2-404B-9EC9-B9BF8A9B692F}"/>
              </a:ext>
            </a:extLst>
          </p:cNvPr>
          <p:cNvSpPr>
            <a:spLocks noGrp="1"/>
          </p:cNvSpPr>
          <p:nvPr>
            <p:ph type="title"/>
          </p:nvPr>
        </p:nvSpPr>
        <p:spPr>
          <a:xfrm>
            <a:off x="152400" y="152400"/>
            <a:ext cx="8077200" cy="857250"/>
          </a:xfrm>
        </p:spPr>
        <p:txBody>
          <a:bodyPr/>
          <a:lstStyle/>
          <a:p>
            <a:r>
              <a:rPr lang="en-US" sz="2800" dirty="0"/>
              <a:t>In procurement: SR 167 I-5 to SR 509 New Expressway Project</a:t>
            </a:r>
          </a:p>
        </p:txBody>
      </p:sp>
      <p:sp>
        <p:nvSpPr>
          <p:cNvPr id="3" name="Content Placeholder 2">
            <a:extLst>
              <a:ext uri="{FF2B5EF4-FFF2-40B4-BE49-F238E27FC236}">
                <a16:creationId xmlns:a16="http://schemas.microsoft.com/office/drawing/2014/main" id="{0F38135C-2181-4D11-B1A4-4E98590A77CD}"/>
              </a:ext>
            </a:extLst>
          </p:cNvPr>
          <p:cNvSpPr>
            <a:spLocks noGrp="1"/>
          </p:cNvSpPr>
          <p:nvPr>
            <p:ph idx="1"/>
          </p:nvPr>
        </p:nvSpPr>
        <p:spPr>
          <a:xfrm>
            <a:off x="152399" y="1230982"/>
            <a:ext cx="4572000" cy="3516116"/>
          </a:xfrm>
        </p:spPr>
        <p:txBody>
          <a:bodyPr/>
          <a:lstStyle/>
          <a:p>
            <a:pPr marL="0" indent="0">
              <a:buNone/>
            </a:pPr>
            <a:r>
              <a:rPr lang="en-US" sz="1800" b="1" dirty="0"/>
              <a:t>Project Overview</a:t>
            </a:r>
          </a:p>
          <a:p>
            <a:r>
              <a:rPr lang="en-US" dirty="0"/>
              <a:t>Constructs new SR 167/I-5 Diverging Diamond Interchange</a:t>
            </a:r>
          </a:p>
          <a:p>
            <a:r>
              <a:rPr lang="en-US" dirty="0"/>
              <a:t>Constructs two miles of new highway between I-5 and SR 509</a:t>
            </a:r>
          </a:p>
          <a:p>
            <a:r>
              <a:rPr lang="en-US" dirty="0"/>
              <a:t>Builds 149-acre Riparian Restoration Program</a:t>
            </a:r>
          </a:p>
          <a:p>
            <a:r>
              <a:rPr lang="en-US" dirty="0"/>
              <a:t>Constructs 54th Avenue East Half Interchange and Roundabout</a:t>
            </a:r>
          </a:p>
          <a:p>
            <a:r>
              <a:rPr lang="en-US" dirty="0"/>
              <a:t>Constructs Half Interchange at SR 509</a:t>
            </a:r>
          </a:p>
          <a:p>
            <a:r>
              <a:rPr lang="en-US" dirty="0"/>
              <a:t>Demolishes existing 70th Avenue East Bridge</a:t>
            </a:r>
          </a:p>
          <a:p>
            <a:pPr marL="0" indent="0">
              <a:buNone/>
            </a:pPr>
            <a:endParaRPr lang="en-US" sz="1800" dirty="0"/>
          </a:p>
        </p:txBody>
      </p:sp>
      <p:pic>
        <p:nvPicPr>
          <p:cNvPr id="6" name="Picture 5" descr="Map&#10;&#10;Description automatically generated">
            <a:extLst>
              <a:ext uri="{FF2B5EF4-FFF2-40B4-BE49-F238E27FC236}">
                <a16:creationId xmlns:a16="http://schemas.microsoft.com/office/drawing/2014/main" id="{2B8D9F9E-5E5B-4766-9EC2-2AD4159A3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7741" y="1153161"/>
            <a:ext cx="4213859" cy="2809239"/>
          </a:xfrm>
          <a:prstGeom prst="rect">
            <a:avLst/>
          </a:prstGeom>
        </p:spPr>
      </p:pic>
      <p:sp>
        <p:nvSpPr>
          <p:cNvPr id="7" name="Content Placeholder 2">
            <a:extLst>
              <a:ext uri="{FF2B5EF4-FFF2-40B4-BE49-F238E27FC236}">
                <a16:creationId xmlns:a16="http://schemas.microsoft.com/office/drawing/2014/main" id="{F77BA19D-8B3A-4F21-85C9-72B924FCBF1D}"/>
              </a:ext>
            </a:extLst>
          </p:cNvPr>
          <p:cNvSpPr txBox="1">
            <a:spLocks/>
          </p:cNvSpPr>
          <p:nvPr/>
        </p:nvSpPr>
        <p:spPr>
          <a:xfrm>
            <a:off x="152399" y="4614423"/>
            <a:ext cx="4062919" cy="4186947"/>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Upcoming Opportunities</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Arial"/>
                <a:ea typeface="+mn-ea"/>
                <a:cs typeface="+mn-cs"/>
              </a:rPr>
              <a:t>This federally funded</a:t>
            </a:r>
            <a:r>
              <a:rPr kumimoji="0" lang="en-US" b="0" i="0" u="none" strike="noStrike" kern="1200" cap="none" spc="0" normalizeH="0" noProof="0" dirty="0">
                <a:ln>
                  <a:noFill/>
                </a:ln>
                <a:solidFill>
                  <a:prstClr val="black"/>
                </a:solidFill>
                <a:effectLst/>
                <a:uLnTx/>
                <a:uFillTx/>
                <a:latin typeface="Arial"/>
                <a:ea typeface="+mn-ea"/>
                <a:cs typeface="+mn-cs"/>
              </a:rPr>
              <a:t> contract</a:t>
            </a:r>
            <a:r>
              <a:rPr kumimoji="0" lang="en-US" b="0" i="0" u="none" strike="noStrike" kern="1200" cap="none" spc="0" normalizeH="0" baseline="0" noProof="0" dirty="0">
                <a:ln>
                  <a:noFill/>
                </a:ln>
                <a:solidFill>
                  <a:prstClr val="black"/>
                </a:solidFill>
                <a:effectLst/>
                <a:uLnTx/>
                <a:uFillTx/>
                <a:latin typeface="Arial"/>
                <a:ea typeface="+mn-ea"/>
                <a:cs typeface="+mn-cs"/>
              </a:rPr>
              <a:t> is valued between $325M and $375M, and includes DBE participation goals: 15% for design and 21% for construction</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B37B1F01-64C2-4641-AF4C-BCD9FB4EC7B4}"/>
              </a:ext>
            </a:extLst>
          </p:cNvPr>
          <p:cNvSpPr txBox="1"/>
          <p:nvPr/>
        </p:nvSpPr>
        <p:spPr>
          <a:xfrm>
            <a:off x="4724399" y="3988420"/>
            <a:ext cx="4572000" cy="2646878"/>
          </a:xfrm>
          <a:prstGeom prst="rect">
            <a:avLst/>
          </a:prstGeom>
          <a:noFill/>
        </p:spPr>
        <p:txBody>
          <a:bodyPr wrap="square">
            <a:spAutoFit/>
          </a:bodyPr>
          <a:lstStyle/>
          <a:p>
            <a:pPr marL="0" indent="0">
              <a:buNone/>
            </a:pPr>
            <a:r>
              <a:rPr lang="en-US" sz="1800" b="1" dirty="0"/>
              <a:t>Project Status</a:t>
            </a:r>
          </a:p>
          <a:p>
            <a:r>
              <a:rPr lang="en-US" dirty="0"/>
              <a:t>Shortlisted teams submitting proposals on September 23</a:t>
            </a:r>
            <a:r>
              <a:rPr lang="en-US" sz="1800" dirty="0"/>
              <a:t>:</a:t>
            </a:r>
          </a:p>
          <a:p>
            <a:pPr marL="173038" lvl="1" indent="284163" defTabSz="457200">
              <a:buFont typeface="Arial" panose="020B0604020202020204" pitchFamily="34" charset="0"/>
              <a:buChar char="•"/>
            </a:pPr>
            <a:r>
              <a:rPr lang="en-US" sz="1600" dirty="0"/>
              <a:t>Atkinson (Contact: Brandon Dully, 	Brandon.Dully@atkn.com)</a:t>
            </a:r>
          </a:p>
          <a:p>
            <a:pPr marL="173038" lvl="1" indent="284163">
              <a:buFont typeface="Arial" panose="020B0604020202020204" pitchFamily="34" charset="0"/>
              <a:buChar char="•"/>
              <a:tabLst>
                <a:tab pos="457200" algn="l"/>
              </a:tabLst>
            </a:pPr>
            <a:r>
              <a:rPr lang="en-US" sz="1600" dirty="0"/>
              <a:t>Graham (Contact: Greg </a:t>
            </a:r>
            <a:r>
              <a:rPr lang="en-US" sz="1600" dirty="0" err="1"/>
              <a:t>Ritke</a:t>
            </a:r>
            <a:r>
              <a:rPr lang="en-US" sz="1600" dirty="0"/>
              <a:t>, 	Greg.Ritke@grahamus.com)</a:t>
            </a:r>
          </a:p>
          <a:p>
            <a:pPr marL="173038" lvl="1" indent="284163" defTabSz="457200">
              <a:buFont typeface="Arial" panose="020B0604020202020204" pitchFamily="34" charset="0"/>
              <a:buChar char="•"/>
            </a:pPr>
            <a:r>
              <a:rPr lang="en-US" sz="1600" dirty="0"/>
              <a:t>Kiewit (Contact: Justin O’Brien, 	Justin.OBrien@kiewit.com)</a:t>
            </a:r>
          </a:p>
          <a:p>
            <a:pPr marL="173038" lvl="1" indent="284163">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F79F7302-3AE3-424E-B37F-6C80435E605F}"/>
              </a:ext>
            </a:extLst>
          </p:cNvPr>
          <p:cNvSpPr>
            <a:spLocks noGrp="1"/>
          </p:cNvSpPr>
          <p:nvPr>
            <p:ph type="sldNum" sz="quarter" idx="12"/>
          </p:nvPr>
        </p:nvSpPr>
        <p:spPr/>
        <p:txBody>
          <a:bodyPr/>
          <a:lstStyle/>
          <a:p>
            <a:pPr>
              <a:defRPr/>
            </a:pPr>
            <a:fld id="{07A1B390-8C00-49C7-BEED-470B249615B6}" type="slidenum">
              <a:rPr lang="en-US" smtClean="0"/>
              <a:pPr>
                <a:defRPr/>
              </a:pPr>
              <a:t>21</a:t>
            </a:fld>
            <a:endParaRPr lang="en-US" dirty="0"/>
          </a:p>
        </p:txBody>
      </p:sp>
    </p:spTree>
    <p:extLst>
      <p:ext uri="{BB962C8B-B14F-4D97-AF65-F5344CB8AC3E}">
        <p14:creationId xmlns:p14="http://schemas.microsoft.com/office/powerpoint/2010/main" val="3445947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19" y="188139"/>
            <a:ext cx="9008081" cy="726261"/>
          </a:xfrm>
        </p:spPr>
        <p:txBody>
          <a:bodyPr/>
          <a:lstStyle/>
          <a:p>
            <a:r>
              <a:rPr lang="en-US" sz="2800" dirty="0"/>
              <a:t>Additional resources on the web</a:t>
            </a:r>
          </a:p>
        </p:txBody>
      </p:sp>
      <p:sp>
        <p:nvSpPr>
          <p:cNvPr id="4" name="Slide Number Placeholder 3"/>
          <p:cNvSpPr>
            <a:spLocks noGrp="1"/>
          </p:cNvSpPr>
          <p:nvPr>
            <p:ph type="sldNum" sz="quarter" idx="12"/>
          </p:nvPr>
        </p:nvSpPr>
        <p:spPr/>
        <p:txBody>
          <a:bodyPr/>
          <a:lstStyle/>
          <a:p>
            <a:pPr>
              <a:defRPr/>
            </a:pPr>
            <a:fld id="{07A1B390-8C00-49C7-BEED-470B249615B6}" type="slidenum">
              <a:rPr lang="en-US" smtClean="0"/>
              <a:pPr>
                <a:defRPr/>
              </a:pPr>
              <a:t>22</a:t>
            </a:fld>
            <a:endParaRPr lang="en-US" dirty="0"/>
          </a:p>
        </p:txBody>
      </p:sp>
      <p:sp>
        <p:nvSpPr>
          <p:cNvPr id="7" name="TextBox 6"/>
          <p:cNvSpPr txBox="1"/>
          <p:nvPr/>
        </p:nvSpPr>
        <p:spPr bwMode="auto">
          <a:xfrm>
            <a:off x="76200" y="4019382"/>
            <a:ext cx="2286000" cy="276999"/>
          </a:xfrm>
          <a:prstGeom prst="rect">
            <a:avLst/>
          </a:prstGeom>
        </p:spPr>
        <p:txBody>
          <a:bodyPr>
            <a:spAutoFit/>
          </a:bodyPr>
          <a:lstStyle/>
          <a:p>
            <a:pPr algn="ctr">
              <a:defRPr/>
            </a:pPr>
            <a:r>
              <a:rPr lang="en-US" sz="1200" b="1" dirty="0">
                <a:solidFill>
                  <a:prstClr val="white"/>
                </a:solidFill>
              </a:rPr>
              <a:t>FUNDED</a:t>
            </a:r>
          </a:p>
        </p:txBody>
      </p:sp>
      <p:sp>
        <p:nvSpPr>
          <p:cNvPr id="5" name="Rectangle 4"/>
          <p:cNvSpPr/>
          <p:nvPr/>
        </p:nvSpPr>
        <p:spPr>
          <a:xfrm>
            <a:off x="-108159" y="914400"/>
            <a:ext cx="8826335" cy="4031873"/>
          </a:xfrm>
          <a:prstGeom prst="rect">
            <a:avLst/>
          </a:prstGeom>
        </p:spPr>
        <p:txBody>
          <a:bodyPr wrap="square">
            <a:spAutoFit/>
          </a:bodyPr>
          <a:lstStyle/>
          <a:p>
            <a:pPr lvl="1"/>
            <a:r>
              <a:rPr lang="en-US" sz="1600" dirty="0">
                <a:latin typeface="+mj-lt"/>
              </a:rPr>
              <a:t>1. 	Visit the </a:t>
            </a:r>
            <a:r>
              <a:rPr lang="en-US" sz="1600" b="1" dirty="0">
                <a:latin typeface="+mj-lt"/>
              </a:rPr>
              <a:t>WSDOT Contract Ad and Award website: 	</a:t>
            </a:r>
            <a:r>
              <a:rPr lang="en-US" sz="1600" dirty="0">
                <a:latin typeface="+mj-lt"/>
                <a:hlinkClick r:id="rId3"/>
              </a:rPr>
              <a:t>https://www.wsdot.wa.gov/biz/contaa/</a:t>
            </a:r>
            <a:endParaRPr lang="en-US" sz="1600" dirty="0">
              <a:latin typeface="+mj-lt"/>
            </a:endParaRPr>
          </a:p>
          <a:p>
            <a:pPr marL="1200150" lvl="2" indent="-285750">
              <a:buFont typeface="Arial" panose="020B0604020202020204" pitchFamily="34" charset="0"/>
              <a:buChar char="•"/>
            </a:pPr>
            <a:r>
              <a:rPr lang="en-US" sz="1600" b="1" dirty="0">
                <a:latin typeface="+mj-lt"/>
              </a:rPr>
              <a:t> Sign up</a:t>
            </a:r>
            <a:r>
              <a:rPr lang="en-US" sz="1600" dirty="0">
                <a:latin typeface="+mj-lt"/>
              </a:rPr>
              <a:t> for email alerts regarding WSDOT contracting opportunities</a:t>
            </a:r>
          </a:p>
          <a:p>
            <a:pPr lvl="1"/>
            <a:endParaRPr lang="en-US" sz="1600" dirty="0">
              <a:latin typeface="+mj-lt"/>
            </a:endParaRPr>
          </a:p>
          <a:p>
            <a:pPr marL="800100" lvl="1" indent="-342900">
              <a:buAutoNum type="arabicPeriod" startAt="2"/>
            </a:pPr>
            <a:r>
              <a:rPr lang="en-US" sz="1600" dirty="0">
                <a:latin typeface="+mj-lt"/>
              </a:rPr>
              <a:t>Visit the </a:t>
            </a:r>
            <a:r>
              <a:rPr lang="en-US" sz="1600" b="1" dirty="0">
                <a:latin typeface="+mj-lt"/>
              </a:rPr>
              <a:t>WSDOT Consultant Services Office website:  </a:t>
            </a:r>
            <a:r>
              <a:rPr lang="en-US" sz="1600" dirty="0">
                <a:latin typeface="+mj-lt"/>
              </a:rPr>
              <a:t>	</a:t>
            </a:r>
            <a:r>
              <a:rPr lang="en-US" sz="1600" dirty="0">
                <a:latin typeface="+mj-lt"/>
                <a:hlinkClick r:id="rId4"/>
              </a:rPr>
              <a:t>https://www.wsdot.wa.gov/Business/Consulting/</a:t>
            </a:r>
            <a:endParaRPr lang="en-US" sz="1600" dirty="0">
              <a:latin typeface="+mj-lt"/>
            </a:endParaRPr>
          </a:p>
          <a:p>
            <a:pPr marL="1257300" lvl="2" indent="-342900">
              <a:buFont typeface="Arial" panose="020B0604020202020204" pitchFamily="34" charset="0"/>
              <a:buChar char="•"/>
            </a:pPr>
            <a:r>
              <a:rPr lang="en-US" sz="1600" b="1" dirty="0">
                <a:latin typeface="+mj-lt"/>
              </a:rPr>
              <a:t>Learn about </a:t>
            </a:r>
            <a:r>
              <a:rPr lang="en-US" sz="1600" dirty="0">
                <a:latin typeface="+mj-lt"/>
              </a:rPr>
              <a:t>A&amp;E consulting opportunities</a:t>
            </a:r>
          </a:p>
          <a:p>
            <a:pPr marL="742950" lvl="1" indent="-285750">
              <a:buFont typeface="Arial" panose="020B0604020202020204" pitchFamily="34" charset="0"/>
              <a:buChar char="•"/>
            </a:pPr>
            <a:endParaRPr lang="en-US" sz="1600" dirty="0">
              <a:latin typeface="+mj-lt"/>
            </a:endParaRPr>
          </a:p>
          <a:p>
            <a:pPr marL="800100" lvl="1" indent="-342900">
              <a:buAutoNum type="arabicPeriod" startAt="3"/>
            </a:pPr>
            <a:r>
              <a:rPr lang="en-US" sz="1600" dirty="0">
                <a:latin typeface="+mj-lt"/>
              </a:rPr>
              <a:t>Visit the </a:t>
            </a:r>
            <a:r>
              <a:rPr lang="en-US" sz="1600" b="1" dirty="0">
                <a:latin typeface="+mj-lt"/>
              </a:rPr>
              <a:t>WSDOT Office of Equal Opportunity (OEO) website</a:t>
            </a:r>
            <a:r>
              <a:rPr lang="en-US" sz="1600" dirty="0">
                <a:latin typeface="+mj-lt"/>
              </a:rPr>
              <a:t>:  	</a:t>
            </a:r>
            <a:r>
              <a:rPr lang="en-US" sz="1600" dirty="0">
                <a:latin typeface="+mj-lt"/>
                <a:hlinkClick r:id="rId5"/>
              </a:rPr>
              <a:t>https://www.wsdot.wa.gov/EqualOpportunity/default.htm</a:t>
            </a:r>
            <a:endParaRPr lang="en-US" sz="1600" dirty="0">
              <a:latin typeface="+mj-lt"/>
            </a:endParaRPr>
          </a:p>
          <a:p>
            <a:pPr marL="1200150" lvl="2" indent="-285750">
              <a:buFont typeface="Arial" panose="020B0604020202020204" pitchFamily="34" charset="0"/>
              <a:buChar char="•"/>
            </a:pPr>
            <a:r>
              <a:rPr lang="en-US" sz="1600" b="1" dirty="0">
                <a:latin typeface="+mj-lt"/>
              </a:rPr>
              <a:t>Find resources </a:t>
            </a:r>
            <a:r>
              <a:rPr lang="en-US" sz="1600" dirty="0">
                <a:latin typeface="+mj-lt"/>
              </a:rPr>
              <a:t>such as OEO’s newsletters, policies, announcements and our Megaprogram diversity and inclusion quarterly reports.</a:t>
            </a:r>
          </a:p>
          <a:p>
            <a:pPr marL="742950" lvl="1" indent="-285750">
              <a:buFont typeface="Arial" panose="020B0604020202020204" pitchFamily="34" charset="0"/>
              <a:buChar char="•"/>
            </a:pPr>
            <a:endParaRPr lang="en-US" sz="1600" dirty="0">
              <a:latin typeface="+mj-lt"/>
            </a:endParaRPr>
          </a:p>
          <a:p>
            <a:pPr lvl="1"/>
            <a:r>
              <a:rPr lang="en-US" sz="1600" dirty="0">
                <a:latin typeface="+mj-lt"/>
              </a:rPr>
              <a:t>4.    Visit the </a:t>
            </a:r>
            <a:r>
              <a:rPr lang="en-US" sz="1600" b="1" dirty="0">
                <a:latin typeface="+mj-lt"/>
              </a:rPr>
              <a:t>WSDOT SR 520 Diversity and Inclusion website</a:t>
            </a:r>
            <a:r>
              <a:rPr lang="en-US" sz="1600" dirty="0">
                <a:latin typeface="+mj-lt"/>
              </a:rPr>
              <a:t>:</a:t>
            </a:r>
          </a:p>
          <a:p>
            <a:pPr lvl="1"/>
            <a:r>
              <a:rPr lang="en-US" sz="1600" dirty="0">
                <a:latin typeface="+mj-lt"/>
              </a:rPr>
              <a:t>    	  </a:t>
            </a:r>
            <a:r>
              <a:rPr lang="en-US" sz="1600" dirty="0">
                <a:latin typeface="+mj-lt"/>
                <a:hlinkClick r:id="rId6"/>
              </a:rPr>
              <a:t>https://www.wsdot.wa.gov/Projects/SR520Bridge/About/DBE.htm</a:t>
            </a:r>
            <a:endParaRPr lang="en-US" sz="1600" dirty="0">
              <a:latin typeface="+mj-lt"/>
            </a:endParaRPr>
          </a:p>
          <a:p>
            <a:pPr marL="1200150" lvl="2" indent="-285750">
              <a:buFont typeface="Arial" panose="020B0604020202020204" pitchFamily="34" charset="0"/>
              <a:buChar char="•"/>
            </a:pPr>
            <a:r>
              <a:rPr lang="en-US" sz="1600" b="1" dirty="0">
                <a:latin typeface="+mj-lt"/>
              </a:rPr>
              <a:t>Learn about </a:t>
            </a:r>
            <a:r>
              <a:rPr lang="en-US" sz="1600" dirty="0">
                <a:latin typeface="+mj-lt"/>
              </a:rPr>
              <a:t>SR 520 diversity details</a:t>
            </a:r>
          </a:p>
        </p:txBody>
      </p:sp>
    </p:spTree>
    <p:extLst>
      <p:ext uri="{BB962C8B-B14F-4D97-AF65-F5344CB8AC3E}">
        <p14:creationId xmlns:p14="http://schemas.microsoft.com/office/powerpoint/2010/main" val="1965997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A1F6-C3D3-4255-AE6A-3D298C0DB6D4}"/>
              </a:ext>
            </a:extLst>
          </p:cNvPr>
          <p:cNvSpPr>
            <a:spLocks noGrp="1"/>
          </p:cNvSpPr>
          <p:nvPr>
            <p:ph type="title"/>
          </p:nvPr>
        </p:nvSpPr>
        <p:spPr>
          <a:xfrm>
            <a:off x="457200" y="274638"/>
            <a:ext cx="8229600" cy="639761"/>
          </a:xfrm>
        </p:spPr>
        <p:txBody>
          <a:bodyPr/>
          <a:lstStyle/>
          <a:p>
            <a:r>
              <a:rPr lang="en-US" sz="2800" dirty="0"/>
              <a:t>Additional resources on the web</a:t>
            </a:r>
            <a:endParaRPr lang="en-US" sz="2800" b="0" i="1" dirty="0">
              <a:solidFill>
                <a:srgbClr val="FF0000"/>
              </a:solidFill>
              <a:highlight>
                <a:srgbClr val="FFFF00"/>
              </a:highlight>
            </a:endParaRPr>
          </a:p>
        </p:txBody>
      </p:sp>
      <p:sp>
        <p:nvSpPr>
          <p:cNvPr id="4" name="Content Placeholder 3">
            <a:extLst>
              <a:ext uri="{FF2B5EF4-FFF2-40B4-BE49-F238E27FC236}">
                <a16:creationId xmlns:a16="http://schemas.microsoft.com/office/drawing/2014/main" id="{26A96D60-053A-4BEB-B4EC-08D9EE4C4350}"/>
              </a:ext>
            </a:extLst>
          </p:cNvPr>
          <p:cNvSpPr>
            <a:spLocks noGrp="1"/>
          </p:cNvSpPr>
          <p:nvPr>
            <p:ph sz="half" idx="2"/>
          </p:nvPr>
        </p:nvSpPr>
        <p:spPr>
          <a:xfrm>
            <a:off x="533400" y="1066800"/>
            <a:ext cx="8382000" cy="4525963"/>
          </a:xfrm>
        </p:spPr>
        <p:txBody>
          <a:bodyPr/>
          <a:lstStyle/>
          <a:p>
            <a:pPr marL="0" indent="0">
              <a:buNone/>
            </a:pPr>
            <a:r>
              <a:rPr lang="en-US" b="1" dirty="0">
                <a:latin typeface="+mj-lt"/>
              </a:rPr>
              <a:t>5. Contracting Tips and Tools newsletters</a:t>
            </a:r>
          </a:p>
          <a:p>
            <a:pPr lvl="1">
              <a:buFont typeface="Arial" panose="020B0604020202020204" pitchFamily="34" charset="0"/>
              <a:buChar char="•"/>
            </a:pPr>
            <a:r>
              <a:rPr lang="en-US" b="0" i="0" u="none" strike="noStrike" dirty="0">
                <a:solidFill>
                  <a:srgbClr val="017359"/>
                </a:solidFill>
                <a:effectLst/>
                <a:latin typeface="+mj-lt"/>
                <a:hlinkClick r:id="rId3"/>
              </a:rPr>
              <a:t>Small business self-identification vs. OMWBE certification</a:t>
            </a:r>
            <a:r>
              <a:rPr lang="en-US" b="0" i="0" dirty="0">
                <a:solidFill>
                  <a:srgbClr val="000000"/>
                </a:solidFill>
                <a:effectLst/>
                <a:latin typeface="+mj-lt"/>
              </a:rPr>
              <a:t> </a:t>
            </a:r>
          </a:p>
          <a:p>
            <a:pPr lvl="1">
              <a:buFont typeface="Arial" panose="020B0604020202020204" pitchFamily="34" charset="0"/>
              <a:buChar char="•"/>
            </a:pPr>
            <a:r>
              <a:rPr lang="en-US" b="0" i="0" u="none" strike="noStrike" dirty="0">
                <a:solidFill>
                  <a:srgbClr val="017359"/>
                </a:solidFill>
                <a:effectLst/>
                <a:latin typeface="+mj-lt"/>
                <a:hlinkClick r:id="rId4"/>
              </a:rPr>
              <a:t>Design-bid-build vs. design-build</a:t>
            </a:r>
            <a:r>
              <a:rPr lang="en-US" b="0" i="0" dirty="0">
                <a:solidFill>
                  <a:srgbClr val="000000"/>
                </a:solidFill>
                <a:effectLst/>
                <a:latin typeface="+mj-lt"/>
              </a:rPr>
              <a:t> </a:t>
            </a:r>
            <a:endParaRPr lang="en-US" dirty="0">
              <a:latin typeface="+mj-lt"/>
            </a:endParaRPr>
          </a:p>
          <a:p>
            <a:endParaRPr lang="en-US" dirty="0">
              <a:latin typeface="+mj-lt"/>
            </a:endParaRPr>
          </a:p>
          <a:p>
            <a:pPr marL="0" indent="0">
              <a:buNone/>
            </a:pPr>
            <a:r>
              <a:rPr lang="en-US" b="1" dirty="0">
                <a:latin typeface="+mj-lt"/>
              </a:rPr>
              <a:t>6. Veterans Folio</a:t>
            </a:r>
          </a:p>
          <a:p>
            <a:pPr lvl="1">
              <a:buFont typeface="Arial" panose="020B0604020202020204" pitchFamily="34" charset="0"/>
              <a:buChar char="•"/>
            </a:pPr>
            <a:r>
              <a:rPr lang="en-US" b="0" i="0" u="none" strike="noStrike" dirty="0">
                <a:solidFill>
                  <a:srgbClr val="017359"/>
                </a:solidFill>
                <a:effectLst/>
                <a:latin typeface="+mj-lt"/>
                <a:hlinkClick r:id="rId5"/>
              </a:rPr>
              <a:t>How to register as a veteran business owner on WEBS to work with state</a:t>
            </a:r>
            <a:r>
              <a:rPr lang="en-US" b="0" i="0" dirty="0">
                <a:solidFill>
                  <a:srgbClr val="000000"/>
                </a:solidFill>
                <a:effectLst/>
                <a:latin typeface="+mj-lt"/>
              </a:rPr>
              <a:t> </a:t>
            </a:r>
            <a:endParaRPr lang="en-US" dirty="0">
              <a:latin typeface="+mj-lt"/>
            </a:endParaRPr>
          </a:p>
          <a:p>
            <a:endParaRPr lang="en-US" dirty="0">
              <a:latin typeface="+mj-lt"/>
            </a:endParaRPr>
          </a:p>
          <a:p>
            <a:pPr marL="0" indent="0">
              <a:buNone/>
            </a:pPr>
            <a:r>
              <a:rPr lang="en-US" b="1" dirty="0">
                <a:latin typeface="+mj-lt"/>
              </a:rPr>
              <a:t>7. Quarterly Diversity Reports</a:t>
            </a:r>
          </a:p>
          <a:p>
            <a:pPr lvl="1">
              <a:buFont typeface="Arial" panose="020B0604020202020204" pitchFamily="34" charset="0"/>
              <a:buChar char="•"/>
            </a:pPr>
            <a:r>
              <a:rPr lang="en-US" dirty="0">
                <a:latin typeface="+mj-lt"/>
                <a:hlinkClick r:id="rId6"/>
              </a:rPr>
              <a:t>https://wsdot.wa.gov/equalopportunity/news-reports-studies</a:t>
            </a:r>
            <a:r>
              <a:rPr lang="en-US" dirty="0">
                <a:latin typeface="+mj-lt"/>
              </a:rPr>
              <a:t> </a:t>
            </a:r>
          </a:p>
          <a:p>
            <a:pPr lvl="1"/>
            <a:endParaRPr lang="en-US" dirty="0">
              <a:latin typeface="+mj-lt"/>
            </a:endParaRPr>
          </a:p>
          <a:p>
            <a:pPr marL="0" indent="0">
              <a:buNone/>
            </a:pPr>
            <a:r>
              <a:rPr lang="en-US" b="1" dirty="0">
                <a:latin typeface="+mj-lt"/>
              </a:rPr>
              <a:t>8. Design Build information</a:t>
            </a:r>
          </a:p>
          <a:p>
            <a:pPr lvl="1">
              <a:buFont typeface="Arial" panose="020B0604020202020204" pitchFamily="34" charset="0"/>
              <a:buChar char="•"/>
            </a:pPr>
            <a:r>
              <a:rPr lang="en-US" dirty="0">
                <a:latin typeface="+mj-lt"/>
                <a:hlinkClick r:id="rId7"/>
              </a:rPr>
              <a:t>https://wsdot.wa.gov/construction-planning/project-delivery/design-build</a:t>
            </a:r>
            <a:r>
              <a:rPr lang="en-US" dirty="0">
                <a:latin typeface="+mj-lt"/>
              </a:rPr>
              <a:t> </a:t>
            </a:r>
          </a:p>
        </p:txBody>
      </p:sp>
      <p:sp>
        <p:nvSpPr>
          <p:cNvPr id="5" name="Slide Number Placeholder 4">
            <a:extLst>
              <a:ext uri="{FF2B5EF4-FFF2-40B4-BE49-F238E27FC236}">
                <a16:creationId xmlns:a16="http://schemas.microsoft.com/office/drawing/2014/main" id="{C7B04562-19B6-4F9A-AB36-6A7F4E9FB059}"/>
              </a:ext>
            </a:extLst>
          </p:cNvPr>
          <p:cNvSpPr>
            <a:spLocks noGrp="1"/>
          </p:cNvSpPr>
          <p:nvPr>
            <p:ph type="sldNum" sz="quarter" idx="12"/>
          </p:nvPr>
        </p:nvSpPr>
        <p:spPr/>
        <p:txBody>
          <a:bodyPr/>
          <a:lstStyle/>
          <a:p>
            <a:pPr>
              <a:defRPr/>
            </a:pPr>
            <a:fld id="{07A1B390-8C00-49C7-BEED-470B249615B6}" type="slidenum">
              <a:rPr lang="en-US" smtClean="0"/>
              <a:pPr>
                <a:defRPr/>
              </a:pPr>
              <a:t>23</a:t>
            </a:fld>
            <a:endParaRPr lang="en-US" dirty="0"/>
          </a:p>
        </p:txBody>
      </p:sp>
    </p:spTree>
    <p:extLst>
      <p:ext uri="{BB962C8B-B14F-4D97-AF65-F5344CB8AC3E}">
        <p14:creationId xmlns:p14="http://schemas.microsoft.com/office/powerpoint/2010/main" val="25474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9C5F90-9CC8-468D-AD53-0FB487E80B57}"/>
              </a:ext>
            </a:extLst>
          </p:cNvPr>
          <p:cNvSpPr>
            <a:spLocks noGrp="1"/>
          </p:cNvSpPr>
          <p:nvPr>
            <p:ph type="sldNum" sz="quarter" idx="12"/>
          </p:nvPr>
        </p:nvSpPr>
        <p:spPr/>
        <p:txBody>
          <a:bodyPr/>
          <a:lstStyle/>
          <a:p>
            <a:pPr>
              <a:defRPr/>
            </a:pPr>
            <a:fld id="{07A1B390-8C00-49C7-BEED-470B249615B6}" type="slidenum">
              <a:rPr lang="en-US" smtClean="0"/>
              <a:pPr>
                <a:defRPr/>
              </a:pPr>
              <a:t>24</a:t>
            </a:fld>
            <a:endParaRPr lang="en-US" dirty="0"/>
          </a:p>
        </p:txBody>
      </p:sp>
      <p:pic>
        <p:nvPicPr>
          <p:cNvPr id="27" name="Picture 26">
            <a:extLst>
              <a:ext uri="{FF2B5EF4-FFF2-40B4-BE49-F238E27FC236}">
                <a16:creationId xmlns:a16="http://schemas.microsoft.com/office/drawing/2014/main" id="{1448A48C-BAFE-4E13-9F06-B68865C225C8}"/>
              </a:ext>
            </a:extLst>
          </p:cNvPr>
          <p:cNvPicPr>
            <a:picLocks noChangeAspect="1"/>
          </p:cNvPicPr>
          <p:nvPr/>
        </p:nvPicPr>
        <p:blipFill rotWithShape="1">
          <a:blip r:embed="rId3"/>
          <a:srcRect l="8085" r="6809"/>
          <a:stretch/>
        </p:blipFill>
        <p:spPr>
          <a:xfrm>
            <a:off x="5715002" y="1752600"/>
            <a:ext cx="1904998" cy="2238375"/>
          </a:xfrm>
          <a:prstGeom prst="rect">
            <a:avLst/>
          </a:prstGeom>
          <a:ln>
            <a:solidFill>
              <a:schemeClr val="tx1"/>
            </a:solidFill>
          </a:ln>
        </p:spPr>
      </p:pic>
      <p:sp>
        <p:nvSpPr>
          <p:cNvPr id="28" name="Content Placeholder 2">
            <a:extLst>
              <a:ext uri="{FF2B5EF4-FFF2-40B4-BE49-F238E27FC236}">
                <a16:creationId xmlns:a16="http://schemas.microsoft.com/office/drawing/2014/main" id="{61E3BAA1-047C-4FD0-B51C-E01B58CE1A10}"/>
              </a:ext>
            </a:extLst>
          </p:cNvPr>
          <p:cNvSpPr txBox="1">
            <a:spLocks/>
          </p:cNvSpPr>
          <p:nvPr/>
        </p:nvSpPr>
        <p:spPr>
          <a:xfrm>
            <a:off x="4802910" y="4062412"/>
            <a:ext cx="3655290" cy="16129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600" kern="1200" baseline="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sz="1600" b="1" dirty="0"/>
              <a:t>Regina Glenn</a:t>
            </a:r>
          </a:p>
          <a:p>
            <a:pPr marL="0" indent="0" algn="ctr">
              <a:buNone/>
            </a:pPr>
            <a:r>
              <a:rPr lang="en-US" sz="1600" dirty="0"/>
              <a:t>Diversity and Inclusion Manager, Megaprograms</a:t>
            </a:r>
            <a:br>
              <a:rPr lang="en-US" sz="1600" dirty="0"/>
            </a:br>
            <a:r>
              <a:rPr lang="en-US" sz="1600" dirty="0">
                <a:hlinkClick r:id="rId4"/>
              </a:rPr>
              <a:t>GlennRe@consultant.wsdot.wa.gov</a:t>
            </a:r>
            <a:endParaRPr lang="en-US" sz="1600" dirty="0"/>
          </a:p>
          <a:p>
            <a:pPr marL="0" indent="0" algn="ctr">
              <a:buNone/>
            </a:pPr>
            <a:r>
              <a:rPr lang="en-US" sz="1600" b="1" dirty="0"/>
              <a:t>Phone: </a:t>
            </a:r>
            <a:r>
              <a:rPr lang="en-US" sz="1600" dirty="0"/>
              <a:t>425-503-7212</a:t>
            </a:r>
          </a:p>
        </p:txBody>
      </p:sp>
      <p:pic>
        <p:nvPicPr>
          <p:cNvPr id="4" name="Picture 3">
            <a:extLst>
              <a:ext uri="{FF2B5EF4-FFF2-40B4-BE49-F238E27FC236}">
                <a16:creationId xmlns:a16="http://schemas.microsoft.com/office/drawing/2014/main" id="{7E852585-3D99-48A9-B4ED-D64C599402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1788002"/>
            <a:ext cx="1681078" cy="2247746"/>
          </a:xfrm>
          <a:prstGeom prst="rect">
            <a:avLst/>
          </a:prstGeom>
          <a:ln>
            <a:solidFill>
              <a:schemeClr val="tx1"/>
            </a:solidFill>
          </a:ln>
        </p:spPr>
      </p:pic>
      <p:sp>
        <p:nvSpPr>
          <p:cNvPr id="12" name="Content Placeholder 2">
            <a:extLst>
              <a:ext uri="{FF2B5EF4-FFF2-40B4-BE49-F238E27FC236}">
                <a16:creationId xmlns:a16="http://schemas.microsoft.com/office/drawing/2014/main" id="{FC041EE7-8536-46FF-8E76-B25CB828357A}"/>
              </a:ext>
            </a:extLst>
          </p:cNvPr>
          <p:cNvSpPr txBox="1">
            <a:spLocks/>
          </p:cNvSpPr>
          <p:nvPr/>
        </p:nvSpPr>
        <p:spPr>
          <a:xfrm>
            <a:off x="685800" y="4072667"/>
            <a:ext cx="3902676" cy="13843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600" kern="1200" baseline="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sz="1600" b="1" dirty="0"/>
              <a:t>Bobby Forch</a:t>
            </a:r>
          </a:p>
          <a:p>
            <a:pPr marL="0" indent="0" algn="ctr">
              <a:buNone/>
            </a:pPr>
            <a:r>
              <a:rPr lang="en-US" sz="1600" dirty="0"/>
              <a:t>DBE/MSVWBE Compliance Inclusion Administrator</a:t>
            </a:r>
            <a:r>
              <a:rPr lang="en-US" dirty="0"/>
              <a:t>, Megaprograms</a:t>
            </a:r>
          </a:p>
          <a:p>
            <a:pPr marL="0" indent="0" algn="ctr">
              <a:buNone/>
            </a:pPr>
            <a:r>
              <a:rPr lang="en-US" dirty="0">
                <a:hlinkClick r:id="rId6"/>
              </a:rPr>
              <a:t>ForchB@consultant.wsdot.wa.gov</a:t>
            </a:r>
            <a:r>
              <a:rPr lang="en-US" dirty="0"/>
              <a:t> </a:t>
            </a:r>
          </a:p>
          <a:p>
            <a:pPr marL="0" indent="0" algn="ctr">
              <a:buNone/>
            </a:pPr>
            <a:r>
              <a:rPr lang="en-US" dirty="0"/>
              <a:t> </a:t>
            </a:r>
            <a:endParaRPr lang="en-US" sz="1600" dirty="0"/>
          </a:p>
        </p:txBody>
      </p:sp>
      <p:sp>
        <p:nvSpPr>
          <p:cNvPr id="14" name="Title 1">
            <a:extLst>
              <a:ext uri="{FF2B5EF4-FFF2-40B4-BE49-F238E27FC236}">
                <a16:creationId xmlns:a16="http://schemas.microsoft.com/office/drawing/2014/main" id="{3849913D-1CA1-43BA-8AB5-E1E02EBEADE2}"/>
              </a:ext>
            </a:extLst>
          </p:cNvPr>
          <p:cNvSpPr>
            <a:spLocks noGrp="1"/>
          </p:cNvSpPr>
          <p:nvPr>
            <p:ph type="title"/>
          </p:nvPr>
        </p:nvSpPr>
        <p:spPr>
          <a:xfrm>
            <a:off x="228600" y="341444"/>
            <a:ext cx="8686800" cy="649156"/>
          </a:xfrm>
        </p:spPr>
        <p:txBody>
          <a:bodyPr/>
          <a:lstStyle/>
          <a:p>
            <a:r>
              <a:rPr lang="en-US" sz="2800" dirty="0"/>
              <a:t>Contact information – how to be in touch</a:t>
            </a:r>
          </a:p>
        </p:txBody>
      </p:sp>
    </p:spTree>
    <p:extLst>
      <p:ext uri="{BB962C8B-B14F-4D97-AF65-F5344CB8AC3E}">
        <p14:creationId xmlns:p14="http://schemas.microsoft.com/office/powerpoint/2010/main" val="1235376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19" y="188139"/>
            <a:ext cx="9008081" cy="683099"/>
          </a:xfrm>
        </p:spPr>
        <p:txBody>
          <a:bodyPr/>
          <a:lstStyle/>
          <a:p>
            <a:r>
              <a:rPr lang="en-US" sz="2800" dirty="0"/>
              <a:t>Questions about the Megaprograms?</a:t>
            </a:r>
          </a:p>
        </p:txBody>
      </p:sp>
      <p:sp>
        <p:nvSpPr>
          <p:cNvPr id="4" name="Slide Number Placeholder 3"/>
          <p:cNvSpPr>
            <a:spLocks noGrp="1"/>
          </p:cNvSpPr>
          <p:nvPr>
            <p:ph type="sldNum" sz="quarter" idx="12"/>
          </p:nvPr>
        </p:nvSpPr>
        <p:spPr/>
        <p:txBody>
          <a:bodyPr/>
          <a:lstStyle/>
          <a:p>
            <a:pPr>
              <a:defRPr/>
            </a:pPr>
            <a:fld id="{07A1B390-8C00-49C7-BEED-470B249615B6}" type="slidenum">
              <a:rPr lang="en-US" smtClean="0"/>
              <a:pPr>
                <a:defRPr/>
              </a:pPr>
              <a:t>25</a:t>
            </a:fld>
            <a:endParaRPr lang="en-US" dirty="0"/>
          </a:p>
        </p:txBody>
      </p:sp>
      <p:sp>
        <p:nvSpPr>
          <p:cNvPr id="7" name="TextBox 6"/>
          <p:cNvSpPr txBox="1"/>
          <p:nvPr/>
        </p:nvSpPr>
        <p:spPr bwMode="auto">
          <a:xfrm>
            <a:off x="76200" y="4019382"/>
            <a:ext cx="2286000" cy="276999"/>
          </a:xfrm>
          <a:prstGeom prst="rect">
            <a:avLst/>
          </a:prstGeom>
        </p:spPr>
        <p:txBody>
          <a:bodyPr>
            <a:spAutoFit/>
          </a:bodyPr>
          <a:lstStyle/>
          <a:p>
            <a:pPr algn="ctr">
              <a:defRPr/>
            </a:pPr>
            <a:r>
              <a:rPr lang="en-US" sz="1200" b="1" dirty="0">
                <a:solidFill>
                  <a:prstClr val="white"/>
                </a:solidFill>
              </a:rPr>
              <a:t>FUNDED</a:t>
            </a:r>
          </a:p>
        </p:txBody>
      </p:sp>
      <p:pic>
        <p:nvPicPr>
          <p:cNvPr id="3082" name="Picture 10" descr="Image result for ques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467600" cy="42005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58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19" y="188139"/>
            <a:ext cx="9008081" cy="683099"/>
          </a:xfrm>
        </p:spPr>
        <p:txBody>
          <a:bodyPr/>
          <a:lstStyle/>
          <a:p>
            <a:r>
              <a:rPr lang="en-US" sz="2800" dirty="0"/>
              <a:t>Adjourn</a:t>
            </a:r>
          </a:p>
        </p:txBody>
      </p:sp>
      <p:sp>
        <p:nvSpPr>
          <p:cNvPr id="4" name="Slide Number Placeholder 3"/>
          <p:cNvSpPr>
            <a:spLocks noGrp="1"/>
          </p:cNvSpPr>
          <p:nvPr>
            <p:ph type="sldNum" sz="quarter" idx="12"/>
          </p:nvPr>
        </p:nvSpPr>
        <p:spPr/>
        <p:txBody>
          <a:bodyPr/>
          <a:lstStyle/>
          <a:p>
            <a:pPr>
              <a:defRPr/>
            </a:pPr>
            <a:fld id="{07A1B390-8C00-49C7-BEED-470B249615B6}" type="slidenum">
              <a:rPr lang="en-US" smtClean="0"/>
              <a:pPr>
                <a:defRPr/>
              </a:pPr>
              <a:t>26</a:t>
            </a:fld>
            <a:endParaRPr lang="en-US" dirty="0"/>
          </a:p>
        </p:txBody>
      </p:sp>
      <p:sp>
        <p:nvSpPr>
          <p:cNvPr id="7" name="TextBox 6"/>
          <p:cNvSpPr txBox="1"/>
          <p:nvPr/>
        </p:nvSpPr>
        <p:spPr bwMode="auto">
          <a:xfrm>
            <a:off x="76200" y="4019382"/>
            <a:ext cx="2286000" cy="276999"/>
          </a:xfrm>
          <a:prstGeom prst="rect">
            <a:avLst/>
          </a:prstGeom>
        </p:spPr>
        <p:txBody>
          <a:bodyPr>
            <a:spAutoFit/>
          </a:bodyPr>
          <a:lstStyle/>
          <a:p>
            <a:pPr algn="ctr">
              <a:defRPr/>
            </a:pPr>
            <a:r>
              <a:rPr lang="en-US" sz="1200" b="1" dirty="0">
                <a:solidFill>
                  <a:prstClr val="white"/>
                </a:solidFill>
              </a:rPr>
              <a:t>FUNDED</a:t>
            </a:r>
          </a:p>
        </p:txBody>
      </p:sp>
      <p:pic>
        <p:nvPicPr>
          <p:cNvPr id="6" name="Picture 5">
            <a:extLst>
              <a:ext uri="{FF2B5EF4-FFF2-40B4-BE49-F238E27FC236}">
                <a16:creationId xmlns:a16="http://schemas.microsoft.com/office/drawing/2014/main" id="{575B9134-01C7-4543-9B93-0FE913726888}"/>
              </a:ext>
            </a:extLst>
          </p:cNvPr>
          <p:cNvPicPr>
            <a:picLocks noChangeAspect="1"/>
          </p:cNvPicPr>
          <p:nvPr/>
        </p:nvPicPr>
        <p:blipFill>
          <a:blip r:embed="rId3"/>
          <a:stretch>
            <a:fillRect/>
          </a:stretch>
        </p:blipFill>
        <p:spPr>
          <a:xfrm>
            <a:off x="166723" y="1447800"/>
            <a:ext cx="8804625" cy="4828342"/>
          </a:xfrm>
          <a:prstGeom prst="rect">
            <a:avLst/>
          </a:prstGeom>
          <a:ln>
            <a:solidFill>
              <a:schemeClr val="tx1"/>
            </a:solidFill>
          </a:ln>
        </p:spPr>
      </p:pic>
      <p:sp>
        <p:nvSpPr>
          <p:cNvPr id="8" name="Content Placeholder 2">
            <a:extLst>
              <a:ext uri="{FF2B5EF4-FFF2-40B4-BE49-F238E27FC236}">
                <a16:creationId xmlns:a16="http://schemas.microsoft.com/office/drawing/2014/main" id="{B2C7ECE6-0FDD-4AEB-996C-38BE5F50CFBB}"/>
              </a:ext>
            </a:extLst>
          </p:cNvPr>
          <p:cNvSpPr>
            <a:spLocks noGrp="1"/>
          </p:cNvSpPr>
          <p:nvPr>
            <p:ph idx="1"/>
          </p:nvPr>
        </p:nvSpPr>
        <p:spPr>
          <a:xfrm>
            <a:off x="76200" y="866239"/>
            <a:ext cx="5181600" cy="581561"/>
          </a:xfrm>
        </p:spPr>
        <p:txBody>
          <a:bodyPr/>
          <a:lstStyle/>
          <a:p>
            <a:pPr marL="445770" indent="-285750">
              <a:spcBef>
                <a:spcPts val="600"/>
              </a:spcBef>
              <a:spcAft>
                <a:spcPts val="600"/>
              </a:spcAft>
            </a:pPr>
            <a:r>
              <a:rPr lang="en-US" altLang="en-US" sz="2000" dirty="0">
                <a:solidFill>
                  <a:srgbClr val="000000"/>
                </a:solidFill>
                <a:cs typeface="Arial" pitchFamily="34" charset="0"/>
              </a:rPr>
              <a:t>Have a wonderful rest of your day!</a:t>
            </a:r>
          </a:p>
        </p:txBody>
      </p:sp>
    </p:spTree>
    <p:extLst>
      <p:ext uri="{BB962C8B-B14F-4D97-AF65-F5344CB8AC3E}">
        <p14:creationId xmlns:p14="http://schemas.microsoft.com/office/powerpoint/2010/main" val="1791498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7A1B390-8C00-49C7-BEED-470B249615B6}" type="slidenum">
              <a:rPr lang="en-US" smtClean="0"/>
              <a:pPr>
                <a:defRPr/>
              </a:pPr>
              <a:t>3</a:t>
            </a:fld>
            <a:endParaRPr lang="en-US" dirty="0"/>
          </a:p>
        </p:txBody>
      </p:sp>
      <p:sp>
        <p:nvSpPr>
          <p:cNvPr id="13" name="Title 1">
            <a:extLst>
              <a:ext uri="{FF2B5EF4-FFF2-40B4-BE49-F238E27FC236}">
                <a16:creationId xmlns:a16="http://schemas.microsoft.com/office/drawing/2014/main" id="{7435DDD2-E601-402B-A68F-20DA4F0D7A56}"/>
              </a:ext>
            </a:extLst>
          </p:cNvPr>
          <p:cNvSpPr>
            <a:spLocks noGrp="1"/>
          </p:cNvSpPr>
          <p:nvPr>
            <p:ph type="title"/>
          </p:nvPr>
        </p:nvSpPr>
        <p:spPr>
          <a:xfrm>
            <a:off x="457203" y="274646"/>
            <a:ext cx="8229600" cy="803535"/>
          </a:xfrm>
        </p:spPr>
        <p:txBody>
          <a:bodyPr/>
          <a:lstStyle/>
          <a:p>
            <a:r>
              <a:rPr lang="en-US" sz="2800" dirty="0">
                <a:solidFill>
                  <a:srgbClr val="157D5C"/>
                </a:solidFill>
                <a:latin typeface="Arial Black" panose="020B0A04020102020204" pitchFamily="34" charset="0"/>
              </a:rPr>
              <a:t>WSDOT’s commitment to diversity and inclusive contracting</a:t>
            </a:r>
            <a:r>
              <a:rPr lang="en-US" dirty="0">
                <a:solidFill>
                  <a:srgbClr val="157D5C"/>
                </a:solidFill>
                <a:latin typeface="Arial Black" panose="020B0A04020102020204" pitchFamily="34" charset="0"/>
              </a:rPr>
              <a:t> </a:t>
            </a:r>
          </a:p>
        </p:txBody>
      </p:sp>
      <p:sp>
        <p:nvSpPr>
          <p:cNvPr id="14" name="Content Placeholder 2">
            <a:extLst>
              <a:ext uri="{FF2B5EF4-FFF2-40B4-BE49-F238E27FC236}">
                <a16:creationId xmlns:a16="http://schemas.microsoft.com/office/drawing/2014/main" id="{886269A0-EC32-409B-B0BD-2980AE76560F}"/>
              </a:ext>
            </a:extLst>
          </p:cNvPr>
          <p:cNvSpPr>
            <a:spLocks noGrp="1"/>
          </p:cNvSpPr>
          <p:nvPr>
            <p:ph idx="1"/>
          </p:nvPr>
        </p:nvSpPr>
        <p:spPr>
          <a:xfrm>
            <a:off x="457198" y="1379237"/>
            <a:ext cx="4038601" cy="4802330"/>
          </a:xfrm>
        </p:spPr>
        <p:txBody>
          <a:bodyPr/>
          <a:lstStyle/>
          <a:p>
            <a:r>
              <a:rPr lang="en-US" sz="1800" b="1" dirty="0"/>
              <a:t>WSDOT’s </a:t>
            </a:r>
            <a:r>
              <a:rPr lang="en-US" sz="1800" b="1" dirty="0">
                <a:latin typeface="Arial" panose="020B0604020202020204" pitchFamily="34" charset="0"/>
                <a:cs typeface="Arial" panose="020B0604020202020204" pitchFamily="34" charset="0"/>
              </a:rPr>
              <a:t>inclusive contracting goals</a:t>
            </a:r>
            <a:r>
              <a:rPr lang="en-US" sz="1800" dirty="0">
                <a:latin typeface="Arial" panose="020B0604020202020204" pitchFamily="34" charset="0"/>
                <a:cs typeface="Arial" panose="020B0604020202020204" pitchFamily="34" charset="0"/>
              </a:rPr>
              <a:t>:</a:t>
            </a:r>
          </a:p>
          <a:p>
            <a:pPr marL="457200" indent="-173038">
              <a:spcBef>
                <a:spcPts val="0"/>
              </a:spcBef>
              <a:spcAft>
                <a:spcPts val="600"/>
              </a:spcAft>
              <a:buFont typeface="Arial" panose="020B0604020202020204" pitchFamily="34" charset="0"/>
              <a:buChar char="•"/>
            </a:pPr>
            <a:r>
              <a:rPr lang="en-US" sz="1600" dirty="0"/>
              <a:t>10% for minority-owned firms</a:t>
            </a:r>
          </a:p>
          <a:p>
            <a:pPr marL="457200" indent="-173038">
              <a:spcBef>
                <a:spcPts val="0"/>
              </a:spcBef>
              <a:spcAft>
                <a:spcPts val="600"/>
              </a:spcAft>
              <a:buFont typeface="Arial" panose="020B0604020202020204" pitchFamily="34" charset="0"/>
              <a:buChar char="•"/>
            </a:pPr>
            <a:r>
              <a:rPr lang="en-US" sz="1600" dirty="0"/>
              <a:t>5% for small businesses</a:t>
            </a:r>
          </a:p>
          <a:p>
            <a:pPr marL="457200" indent="-173038">
              <a:spcBef>
                <a:spcPts val="0"/>
              </a:spcBef>
              <a:spcAft>
                <a:spcPts val="600"/>
              </a:spcAft>
              <a:buFont typeface="Arial" panose="020B0604020202020204" pitchFamily="34" charset="0"/>
              <a:buChar char="•"/>
            </a:pPr>
            <a:r>
              <a:rPr lang="en-US" sz="1600" dirty="0"/>
              <a:t>5% for veteran-owned firms</a:t>
            </a:r>
          </a:p>
          <a:p>
            <a:pPr marL="457200" indent="-173038">
              <a:spcBef>
                <a:spcPts val="0"/>
              </a:spcBef>
              <a:spcAft>
                <a:spcPts val="600"/>
              </a:spcAft>
              <a:buFont typeface="Arial" panose="020B0604020202020204" pitchFamily="34" charset="0"/>
              <a:buChar char="•"/>
            </a:pPr>
            <a:r>
              <a:rPr lang="en-US" sz="1600" dirty="0"/>
              <a:t>6% for women-owned firms</a:t>
            </a:r>
          </a:p>
          <a:p>
            <a:r>
              <a:rPr lang="en-US" sz="1400" b="1" i="0" dirty="0">
                <a:solidFill>
                  <a:srgbClr val="000000"/>
                </a:solidFill>
                <a:effectLst/>
                <a:latin typeface="Arial" panose="020B0604020202020204" pitchFamily="34" charset="0"/>
                <a:cs typeface="Arial" panose="020B0604020202020204" pitchFamily="34" charset="0"/>
              </a:rPr>
              <a:t>MSVWBE</a:t>
            </a:r>
            <a:r>
              <a:rPr lang="en-US" sz="1800" b="1" dirty="0"/>
              <a:t> resources</a:t>
            </a:r>
            <a:r>
              <a:rPr lang="en-US" sz="1800" dirty="0"/>
              <a:t>:</a:t>
            </a:r>
          </a:p>
          <a:p>
            <a:pPr marL="457200" indent="-223838">
              <a:buFont typeface="Arial" panose="020B0604020202020204" pitchFamily="34" charset="0"/>
              <a:buChar char="•"/>
            </a:pPr>
            <a:r>
              <a:rPr lang="en-US" sz="1600" dirty="0"/>
              <a:t>WSDOT Office of Equal Opportunity</a:t>
            </a:r>
          </a:p>
          <a:p>
            <a:pPr marL="457200" indent="-223838">
              <a:buFont typeface="Arial" panose="020B0604020202020204" pitchFamily="34" charset="0"/>
              <a:buChar char="•"/>
            </a:pPr>
            <a:r>
              <a:rPr lang="en-US" sz="1600" dirty="0"/>
              <a:t>Washington State office of Minority &amp; Women’s Business Enterprises</a:t>
            </a:r>
          </a:p>
          <a:p>
            <a:r>
              <a:rPr lang="en-US" sz="1600" b="1" dirty="0"/>
              <a:t>Usman Naushab</a:t>
            </a:r>
          </a:p>
          <a:p>
            <a:pPr marL="285750" indent="-285750">
              <a:spcBef>
                <a:spcPts val="0"/>
              </a:spcBef>
              <a:spcAft>
                <a:spcPts val="600"/>
              </a:spcAft>
              <a:buFont typeface="Arial" panose="020B0604020202020204" pitchFamily="34" charset="0"/>
              <a:buChar char="•"/>
            </a:pPr>
            <a:r>
              <a:rPr lang="en-US" sz="1600" u="sng" dirty="0">
                <a:solidFill>
                  <a:srgbClr val="0000FF"/>
                </a:solidFill>
                <a:effectLst/>
                <a:latin typeface="Arial" panose="020B0604020202020204" pitchFamily="34" charset="0"/>
                <a:ea typeface="Calibri" panose="020F0502020204030204" pitchFamily="34" charset="0"/>
                <a:hlinkClick r:id="rId3"/>
              </a:rPr>
              <a:t>Naushau@consultant.wsdot.wa.gov</a:t>
            </a:r>
            <a:endParaRPr lang="en-US" sz="1600" u="sng" dirty="0">
              <a:solidFill>
                <a:srgbClr val="0000FF"/>
              </a:solidFill>
              <a:latin typeface="Arial" panose="020B0604020202020204" pitchFamily="34" charset="0"/>
              <a:ea typeface="Calibri" panose="020F0502020204030204" pitchFamily="34" charset="0"/>
            </a:endParaRPr>
          </a:p>
          <a:p>
            <a:pPr marL="285750" indent="-285750">
              <a:spcBef>
                <a:spcPts val="0"/>
              </a:spcBef>
              <a:spcAft>
                <a:spcPts val="600"/>
              </a:spcAft>
              <a:buFont typeface="Arial" panose="020B0604020202020204" pitchFamily="34" charset="0"/>
              <a:buChar char="•"/>
            </a:pPr>
            <a:r>
              <a:rPr lang="en-US" sz="1600" dirty="0"/>
              <a:t>Mobile: </a:t>
            </a:r>
            <a:r>
              <a:rPr lang="en-US" sz="1600" dirty="0">
                <a:solidFill>
                  <a:srgbClr val="1F3864"/>
                </a:solidFill>
                <a:effectLst/>
                <a:latin typeface="Arial" panose="020B0604020202020204" pitchFamily="34" charset="0"/>
                <a:ea typeface="Calibri" panose="020F0502020204030204" pitchFamily="34" charset="0"/>
              </a:rPr>
              <a:t>206-240-1704 </a:t>
            </a:r>
            <a:endParaRPr lang="en-US" sz="1600" dirty="0"/>
          </a:p>
          <a:p>
            <a:endParaRPr lang="en-US" sz="1600" dirty="0"/>
          </a:p>
        </p:txBody>
      </p:sp>
      <p:pic>
        <p:nvPicPr>
          <p:cNvPr id="15" name="Content Placeholder 6">
            <a:extLst>
              <a:ext uri="{FF2B5EF4-FFF2-40B4-BE49-F238E27FC236}">
                <a16:creationId xmlns:a16="http://schemas.microsoft.com/office/drawing/2014/main" id="{F640258E-119B-472B-A4FB-F42E367BC932}"/>
              </a:ext>
            </a:extLst>
          </p:cNvPr>
          <p:cNvPicPr>
            <a:picLocks noChangeAspect="1"/>
          </p:cNvPicPr>
          <p:nvPr/>
        </p:nvPicPr>
        <p:blipFill rotWithShape="1">
          <a:blip r:embed="rId4"/>
          <a:srcRect t="2245" b="10162"/>
          <a:stretch/>
        </p:blipFill>
        <p:spPr>
          <a:xfrm>
            <a:off x="4836535" y="1404668"/>
            <a:ext cx="3621666" cy="2139787"/>
          </a:xfrm>
          <a:prstGeom prst="rect">
            <a:avLst/>
          </a:prstGeom>
          <a:ln>
            <a:solidFill>
              <a:schemeClr val="tx1"/>
            </a:solidFill>
          </a:ln>
        </p:spPr>
      </p:pic>
      <p:pic>
        <p:nvPicPr>
          <p:cNvPr id="16" name="Picture 15">
            <a:extLst>
              <a:ext uri="{FF2B5EF4-FFF2-40B4-BE49-F238E27FC236}">
                <a16:creationId xmlns:a16="http://schemas.microsoft.com/office/drawing/2014/main" id="{01ECA1FC-4FC1-4877-87A8-E0D585FC15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199" b="33880"/>
          <a:stretch/>
        </p:blipFill>
        <p:spPr>
          <a:xfrm>
            <a:off x="4836535" y="3696565"/>
            <a:ext cx="3621666" cy="2139787"/>
          </a:xfrm>
          <a:prstGeom prst="rect">
            <a:avLst/>
          </a:prstGeom>
          <a:ln>
            <a:solidFill>
              <a:schemeClr val="tx1"/>
            </a:solidFill>
          </a:ln>
        </p:spPr>
      </p:pic>
    </p:spTree>
    <p:extLst>
      <p:ext uri="{BB962C8B-B14F-4D97-AF65-F5344CB8AC3E}">
        <p14:creationId xmlns:p14="http://schemas.microsoft.com/office/powerpoint/2010/main" val="3593196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990414"/>
          </a:xfrm>
        </p:spPr>
        <p:txBody>
          <a:bodyPr/>
          <a:lstStyle/>
          <a:p>
            <a:r>
              <a:rPr lang="en-US" sz="2800" dirty="0"/>
              <a:t>WSDOT Urban Mobility and Access and the Megaprograms</a:t>
            </a:r>
            <a:br>
              <a:rPr lang="en-US" sz="2800" dirty="0"/>
            </a:br>
            <a:r>
              <a:rPr lang="en-US" sz="2400" b="0" dirty="0">
                <a:latin typeface="Arial" panose="020B0604020202020204" pitchFamily="34" charset="0"/>
                <a:cs typeface="Arial" panose="020B0604020202020204" pitchFamily="34" charset="0"/>
              </a:rPr>
              <a:t>Complex projects move the region forward</a:t>
            </a:r>
          </a:p>
        </p:txBody>
      </p:sp>
      <p:sp>
        <p:nvSpPr>
          <p:cNvPr id="3" name="Content Placeholder 2"/>
          <p:cNvSpPr>
            <a:spLocks noGrp="1"/>
          </p:cNvSpPr>
          <p:nvPr>
            <p:ph idx="1"/>
          </p:nvPr>
        </p:nvSpPr>
        <p:spPr>
          <a:xfrm>
            <a:off x="76201" y="1600200"/>
            <a:ext cx="6019800" cy="4892675"/>
          </a:xfrm>
        </p:spPr>
        <p:txBody>
          <a:bodyPr/>
          <a:lstStyle/>
          <a:p>
            <a:pPr marL="445770" indent="-285750">
              <a:spcBef>
                <a:spcPts val="600"/>
              </a:spcBef>
              <a:spcAft>
                <a:spcPts val="600"/>
              </a:spcAft>
            </a:pPr>
            <a:r>
              <a:rPr lang="en-US" altLang="en-US" dirty="0">
                <a:solidFill>
                  <a:srgbClr val="000000"/>
                </a:solidFill>
                <a:cs typeface="Arial" pitchFamily="34" charset="0"/>
              </a:rPr>
              <a:t>WSDOT manages a series of </a:t>
            </a:r>
            <a:r>
              <a:rPr lang="en-US" altLang="en-US" b="1" dirty="0">
                <a:solidFill>
                  <a:srgbClr val="000000"/>
                </a:solidFill>
                <a:cs typeface="Arial" pitchFamily="34" charset="0"/>
              </a:rPr>
              <a:t>Urban Mobility and Access</a:t>
            </a:r>
            <a:r>
              <a:rPr lang="en-US" altLang="en-US" dirty="0">
                <a:solidFill>
                  <a:srgbClr val="000000"/>
                </a:solidFill>
                <a:cs typeface="Arial" pitchFamily="34" charset="0"/>
              </a:rPr>
              <a:t> programs and efforts, including:</a:t>
            </a:r>
          </a:p>
          <a:p>
            <a:pPr marL="845820" lvl="1">
              <a:spcBef>
                <a:spcPts val="600"/>
              </a:spcBef>
              <a:spcAft>
                <a:spcPts val="600"/>
              </a:spcAft>
            </a:pPr>
            <a:r>
              <a:rPr lang="en-US" altLang="en-US" dirty="0">
                <a:solidFill>
                  <a:srgbClr val="000000"/>
                </a:solidFill>
                <a:cs typeface="Arial" pitchFamily="34" charset="0"/>
              </a:rPr>
              <a:t>WSDOT Toll Division</a:t>
            </a:r>
          </a:p>
          <a:p>
            <a:pPr marL="845820" lvl="1">
              <a:spcBef>
                <a:spcPts val="600"/>
              </a:spcBef>
              <a:spcAft>
                <a:spcPts val="600"/>
              </a:spcAft>
            </a:pPr>
            <a:r>
              <a:rPr lang="en-US" altLang="en-US" dirty="0">
                <a:solidFill>
                  <a:srgbClr val="000000"/>
                </a:solidFill>
                <a:cs typeface="Arial" pitchFamily="34" charset="0"/>
              </a:rPr>
              <a:t>Regional Transit Coordination</a:t>
            </a:r>
          </a:p>
          <a:p>
            <a:pPr marL="845820" lvl="1">
              <a:spcBef>
                <a:spcPts val="600"/>
              </a:spcBef>
              <a:spcAft>
                <a:spcPts val="600"/>
              </a:spcAft>
            </a:pPr>
            <a:r>
              <a:rPr lang="en-US" altLang="en-US" dirty="0">
                <a:solidFill>
                  <a:srgbClr val="000000"/>
                </a:solidFill>
                <a:cs typeface="Arial" pitchFamily="34" charset="0"/>
              </a:rPr>
              <a:t>Management of Mobility</a:t>
            </a:r>
          </a:p>
          <a:p>
            <a:pPr marL="445770" indent="-285750">
              <a:spcBef>
                <a:spcPts val="600"/>
              </a:spcBef>
              <a:spcAft>
                <a:spcPts val="600"/>
              </a:spcAft>
            </a:pPr>
            <a:r>
              <a:rPr lang="en-US" altLang="en-US" dirty="0">
                <a:solidFill>
                  <a:srgbClr val="000000"/>
                </a:solidFill>
                <a:cs typeface="Arial" pitchFamily="34" charset="0"/>
              </a:rPr>
              <a:t>WSDOT is also building several large-scale </a:t>
            </a:r>
            <a:r>
              <a:rPr lang="en-US" altLang="en-US" b="1" dirty="0">
                <a:solidFill>
                  <a:srgbClr val="000000"/>
                </a:solidFill>
                <a:cs typeface="Arial" pitchFamily="34" charset="0"/>
              </a:rPr>
              <a:t>Puget Sound Megaprograms</a:t>
            </a:r>
            <a:r>
              <a:rPr lang="en-US" altLang="en-US" dirty="0">
                <a:solidFill>
                  <a:srgbClr val="000000"/>
                </a:solidFill>
                <a:cs typeface="Arial" pitchFamily="34" charset="0"/>
              </a:rPr>
              <a:t> to help meet the transportation needs of our rapidly growing region.</a:t>
            </a:r>
          </a:p>
          <a:p>
            <a:pPr marL="445770" indent="-285750">
              <a:spcBef>
                <a:spcPts val="600"/>
              </a:spcBef>
              <a:spcAft>
                <a:spcPts val="600"/>
              </a:spcAft>
            </a:pPr>
            <a:r>
              <a:rPr lang="en-US" altLang="en-US" dirty="0">
                <a:solidFill>
                  <a:srgbClr val="000000"/>
                </a:solidFill>
                <a:cs typeface="Arial" pitchFamily="34" charset="0"/>
              </a:rPr>
              <a:t>This includes the following programs:</a:t>
            </a:r>
          </a:p>
          <a:p>
            <a:pPr marL="845820" lvl="1">
              <a:spcBef>
                <a:spcPts val="600"/>
              </a:spcBef>
              <a:spcAft>
                <a:spcPts val="600"/>
              </a:spcAft>
            </a:pPr>
            <a:r>
              <a:rPr lang="en-US" altLang="en-US" dirty="0">
                <a:solidFill>
                  <a:srgbClr val="000000"/>
                </a:solidFill>
                <a:cs typeface="Arial" pitchFamily="34" charset="0"/>
              </a:rPr>
              <a:t>SR 520 Bridge Replacement and HOV Program</a:t>
            </a:r>
          </a:p>
          <a:p>
            <a:pPr marL="845820" lvl="1">
              <a:spcBef>
                <a:spcPts val="600"/>
              </a:spcBef>
              <a:spcAft>
                <a:spcPts val="600"/>
              </a:spcAft>
            </a:pPr>
            <a:r>
              <a:rPr lang="en-US" altLang="en-US" dirty="0">
                <a:solidFill>
                  <a:srgbClr val="000000"/>
                </a:solidFill>
                <a:cs typeface="Arial" pitchFamily="34" charset="0"/>
              </a:rPr>
              <a:t>Alaskan Way Viaduct Replacement Program</a:t>
            </a:r>
          </a:p>
          <a:p>
            <a:pPr marL="845820" lvl="1">
              <a:spcBef>
                <a:spcPts val="600"/>
              </a:spcBef>
              <a:spcAft>
                <a:spcPts val="600"/>
              </a:spcAft>
            </a:pPr>
            <a:r>
              <a:rPr lang="en-US" altLang="en-US" dirty="0">
                <a:solidFill>
                  <a:srgbClr val="000000"/>
                </a:solidFill>
                <a:cs typeface="Arial" pitchFamily="34" charset="0"/>
              </a:rPr>
              <a:t>I-405/SR 167 Corridor Program</a:t>
            </a:r>
          </a:p>
          <a:p>
            <a:pPr marL="845820" lvl="1">
              <a:spcBef>
                <a:spcPts val="600"/>
              </a:spcBef>
              <a:spcAft>
                <a:spcPts val="600"/>
              </a:spcAft>
            </a:pPr>
            <a:r>
              <a:rPr lang="en-US" altLang="en-US" dirty="0">
                <a:solidFill>
                  <a:srgbClr val="000000"/>
                </a:solidFill>
                <a:cs typeface="Arial" pitchFamily="34" charset="0"/>
              </a:rPr>
              <a:t>Puget Sound Gateway Program</a:t>
            </a:r>
          </a:p>
        </p:txBody>
      </p:sp>
      <p:sp>
        <p:nvSpPr>
          <p:cNvPr id="4" name="Slide Number Placeholder 3"/>
          <p:cNvSpPr>
            <a:spLocks noGrp="1"/>
          </p:cNvSpPr>
          <p:nvPr>
            <p:ph type="sldNum" sz="quarter" idx="12"/>
          </p:nvPr>
        </p:nvSpPr>
        <p:spPr/>
        <p:txBody>
          <a:bodyPr/>
          <a:lstStyle/>
          <a:p>
            <a:pPr>
              <a:defRPr/>
            </a:pPr>
            <a:fld id="{07A1B390-8C00-49C7-BEED-470B249615B6}" type="slidenum">
              <a:rPr lang="en-US" smtClean="0"/>
              <a:pPr>
                <a:defRPr/>
              </a:pPr>
              <a:t>4</a:t>
            </a:fld>
            <a:endParaRPr lang="en-US" dirty="0"/>
          </a:p>
        </p:txBody>
      </p:sp>
      <p:pic>
        <p:nvPicPr>
          <p:cNvPr id="7" name="Picture 6"/>
          <p:cNvPicPr>
            <a:picLocks noChangeAspect="1"/>
          </p:cNvPicPr>
          <p:nvPr/>
        </p:nvPicPr>
        <p:blipFill>
          <a:blip r:embed="rId3"/>
          <a:stretch>
            <a:fillRect/>
          </a:stretch>
        </p:blipFill>
        <p:spPr>
          <a:xfrm>
            <a:off x="6028692" y="4267200"/>
            <a:ext cx="2667000" cy="798402"/>
          </a:xfrm>
          <a:prstGeom prst="rect">
            <a:avLst/>
          </a:prstGeom>
        </p:spPr>
      </p:pic>
      <p:pic>
        <p:nvPicPr>
          <p:cNvPr id="9" name="Picture 8">
            <a:extLst>
              <a:ext uri="{FF2B5EF4-FFF2-40B4-BE49-F238E27FC236}">
                <a16:creationId xmlns:a16="http://schemas.microsoft.com/office/drawing/2014/main" id="{5BDBBAAF-A938-4B3F-87FF-2E3869ECF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17" r="27602"/>
          <a:stretch/>
        </p:blipFill>
        <p:spPr>
          <a:xfrm>
            <a:off x="6400800" y="1650895"/>
            <a:ext cx="2122004" cy="1883279"/>
          </a:xfrm>
          <a:prstGeom prst="rect">
            <a:avLst/>
          </a:prstGeom>
          <a:ln>
            <a:solidFill>
              <a:schemeClr val="tx1"/>
            </a:solidFill>
          </a:ln>
        </p:spPr>
      </p:pic>
      <p:sp>
        <p:nvSpPr>
          <p:cNvPr id="11" name="TextBox 10">
            <a:extLst>
              <a:ext uri="{FF2B5EF4-FFF2-40B4-BE49-F238E27FC236}">
                <a16:creationId xmlns:a16="http://schemas.microsoft.com/office/drawing/2014/main" id="{334D09B1-5705-48D3-B4C3-A28D0FC79130}"/>
              </a:ext>
            </a:extLst>
          </p:cNvPr>
          <p:cNvSpPr txBox="1"/>
          <p:nvPr/>
        </p:nvSpPr>
        <p:spPr>
          <a:xfrm>
            <a:off x="5480602" y="5105071"/>
            <a:ext cx="3587198" cy="984885"/>
          </a:xfrm>
          <a:prstGeom prst="rect">
            <a:avLst/>
          </a:prstGeom>
          <a:noFill/>
        </p:spPr>
        <p:txBody>
          <a:bodyPr wrap="square">
            <a:spAutoFit/>
          </a:bodyPr>
          <a:lstStyle/>
          <a:p>
            <a:pPr marL="160020" indent="0" algn="ctr">
              <a:spcBef>
                <a:spcPts val="600"/>
              </a:spcBef>
              <a:buNone/>
            </a:pPr>
            <a:r>
              <a:rPr lang="en-US" altLang="en-US" sz="1600" b="1" dirty="0">
                <a:solidFill>
                  <a:srgbClr val="000000"/>
                </a:solidFill>
                <a:cs typeface="Arial" pitchFamily="34" charset="0"/>
              </a:rPr>
              <a:t>Stay in touch:</a:t>
            </a:r>
          </a:p>
          <a:p>
            <a:pPr marL="445770" indent="-285750" algn="ctr">
              <a:spcBef>
                <a:spcPts val="600"/>
              </a:spcBef>
            </a:pPr>
            <a:r>
              <a:rPr lang="en-US" altLang="en-US" sz="1600" b="1" dirty="0">
                <a:solidFill>
                  <a:srgbClr val="000000"/>
                </a:solidFill>
                <a:cs typeface="Arial" pitchFamily="34" charset="0"/>
              </a:rPr>
              <a:t>Email: </a:t>
            </a:r>
            <a:r>
              <a:rPr lang="en-US" altLang="en-US" sz="1600" dirty="0">
                <a:solidFill>
                  <a:srgbClr val="000000"/>
                </a:solidFill>
                <a:cs typeface="Arial" pitchFamily="34" charset="0"/>
                <a:hlinkClick r:id="rId5"/>
              </a:rPr>
              <a:t>MeredJL@wsdot.wa.gov</a:t>
            </a:r>
            <a:r>
              <a:rPr lang="en-US" altLang="en-US" sz="1600" dirty="0">
                <a:solidFill>
                  <a:srgbClr val="000000"/>
                </a:solidFill>
                <a:cs typeface="Arial" pitchFamily="34" charset="0"/>
              </a:rPr>
              <a:t> </a:t>
            </a:r>
          </a:p>
          <a:p>
            <a:pPr marL="445770" indent="-285750" algn="ctr">
              <a:spcBef>
                <a:spcPts val="600"/>
              </a:spcBef>
            </a:pPr>
            <a:r>
              <a:rPr lang="en-US" altLang="en-US" sz="1600" b="1" dirty="0">
                <a:solidFill>
                  <a:srgbClr val="000000"/>
                </a:solidFill>
                <a:cs typeface="Arial" pitchFamily="34" charset="0"/>
              </a:rPr>
              <a:t>Phone: </a:t>
            </a:r>
            <a:r>
              <a:rPr lang="en-US" altLang="en-US" sz="1600" dirty="0">
                <a:solidFill>
                  <a:srgbClr val="000000"/>
                </a:solidFill>
                <a:cs typeface="Arial" pitchFamily="34" charset="0"/>
              </a:rPr>
              <a:t>206-465-4989</a:t>
            </a:r>
          </a:p>
        </p:txBody>
      </p:sp>
      <p:sp>
        <p:nvSpPr>
          <p:cNvPr id="12" name="Rectangle 11">
            <a:extLst>
              <a:ext uri="{FF2B5EF4-FFF2-40B4-BE49-F238E27FC236}">
                <a16:creationId xmlns:a16="http://schemas.microsoft.com/office/drawing/2014/main" id="{7843B60D-A645-446B-A80D-0FB51FD43115}"/>
              </a:ext>
            </a:extLst>
          </p:cNvPr>
          <p:cNvSpPr/>
          <p:nvPr/>
        </p:nvSpPr>
        <p:spPr>
          <a:xfrm>
            <a:off x="6100917" y="3581400"/>
            <a:ext cx="2667000" cy="738664"/>
          </a:xfrm>
          <a:prstGeom prst="rect">
            <a:avLst/>
          </a:prstGeom>
        </p:spPr>
        <p:txBody>
          <a:bodyPr wrap="square">
            <a:spAutoFit/>
          </a:bodyPr>
          <a:lstStyle/>
          <a:p>
            <a:pPr algn="ctr"/>
            <a:r>
              <a:rPr lang="en-US" sz="1400" b="1" dirty="0"/>
              <a:t>Julie Meredith, P.E.</a:t>
            </a:r>
          </a:p>
          <a:p>
            <a:pPr algn="ctr"/>
            <a:r>
              <a:rPr lang="en-US" sz="1400" dirty="0"/>
              <a:t>Assistant Secretary,</a:t>
            </a:r>
          </a:p>
          <a:p>
            <a:pPr algn="ctr"/>
            <a:r>
              <a:rPr lang="en-US" sz="1400" dirty="0"/>
              <a:t>UMA &amp; Megaprograms</a:t>
            </a:r>
          </a:p>
        </p:txBody>
      </p:sp>
    </p:spTree>
    <p:extLst>
      <p:ext uri="{BB962C8B-B14F-4D97-AF65-F5344CB8AC3E}">
        <p14:creationId xmlns:p14="http://schemas.microsoft.com/office/powerpoint/2010/main" val="191763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458200" cy="1143000"/>
          </a:xfrm>
        </p:spPr>
        <p:txBody>
          <a:bodyPr/>
          <a:lstStyle/>
          <a:p>
            <a:r>
              <a:rPr lang="en-US" sz="3200" dirty="0"/>
              <a:t>WSDOT Agencywide Strategic &amp; Voluntary Goals</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28800" y="1417638"/>
            <a:ext cx="5068756" cy="4777601"/>
          </a:xfrm>
        </p:spPr>
      </p:pic>
      <p:sp>
        <p:nvSpPr>
          <p:cNvPr id="5" name="Slide Number Placeholder 4"/>
          <p:cNvSpPr>
            <a:spLocks noGrp="1"/>
          </p:cNvSpPr>
          <p:nvPr>
            <p:ph type="sldNum" sz="quarter" idx="12"/>
          </p:nvPr>
        </p:nvSpPr>
        <p:spPr/>
        <p:txBody>
          <a:bodyPr/>
          <a:lstStyle/>
          <a:p>
            <a:pPr>
              <a:defRPr/>
            </a:pPr>
            <a:fld id="{07A1B390-8C00-49C7-BEED-470B249615B6}" type="slidenum">
              <a:rPr lang="en-US" smtClean="0"/>
              <a:pPr>
                <a:defRPr/>
              </a:pPr>
              <a:t>5</a:t>
            </a:fld>
            <a:endParaRPr lang="en-US" dirty="0"/>
          </a:p>
        </p:txBody>
      </p:sp>
    </p:spTree>
    <p:extLst>
      <p:ext uri="{BB962C8B-B14F-4D97-AF65-F5344CB8AC3E}">
        <p14:creationId xmlns:p14="http://schemas.microsoft.com/office/powerpoint/2010/main" val="2242737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990414"/>
          </a:xfrm>
        </p:spPr>
        <p:txBody>
          <a:bodyPr/>
          <a:lstStyle/>
          <a:p>
            <a:r>
              <a:rPr lang="en-US" sz="2800" dirty="0"/>
              <a:t>WSDOT Megaprograms Overview</a:t>
            </a:r>
            <a:endParaRPr lang="en-US"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07A1B390-8C00-49C7-BEED-470B249615B6}" type="slidenum">
              <a:rPr lang="en-US" smtClean="0"/>
              <a:pPr>
                <a:defRPr/>
              </a:pPr>
              <a:t>6</a:t>
            </a:fld>
            <a:endParaRPr lang="en-US" dirty="0"/>
          </a:p>
        </p:txBody>
      </p:sp>
      <p:pic>
        <p:nvPicPr>
          <p:cNvPr id="3" name="Picture 2">
            <a:extLst>
              <a:ext uri="{FF2B5EF4-FFF2-40B4-BE49-F238E27FC236}">
                <a16:creationId xmlns:a16="http://schemas.microsoft.com/office/drawing/2014/main" id="{214AF2B7-BCB0-411F-A292-F04A923CC224}"/>
              </a:ext>
            </a:extLst>
          </p:cNvPr>
          <p:cNvPicPr>
            <a:picLocks noChangeAspect="1"/>
          </p:cNvPicPr>
          <p:nvPr/>
        </p:nvPicPr>
        <p:blipFill rotWithShape="1">
          <a:blip r:embed="rId3"/>
          <a:srcRect t="1633"/>
          <a:stretch/>
        </p:blipFill>
        <p:spPr>
          <a:xfrm>
            <a:off x="42073" y="838199"/>
            <a:ext cx="9025727" cy="5486401"/>
          </a:xfrm>
          <a:prstGeom prst="rect">
            <a:avLst/>
          </a:prstGeom>
          <a:ln>
            <a:noFill/>
          </a:ln>
        </p:spPr>
      </p:pic>
    </p:spTree>
    <p:extLst>
      <p:ext uri="{BB962C8B-B14F-4D97-AF65-F5344CB8AC3E}">
        <p14:creationId xmlns:p14="http://schemas.microsoft.com/office/powerpoint/2010/main" val="1198714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690562"/>
          </a:xfrm>
        </p:spPr>
        <p:txBody>
          <a:bodyPr/>
          <a:lstStyle/>
          <a:p>
            <a:r>
              <a:rPr lang="en-US" sz="2800" dirty="0"/>
              <a:t>Introducing today’s speakers from WSDOT</a:t>
            </a:r>
          </a:p>
        </p:txBody>
      </p:sp>
      <p:sp>
        <p:nvSpPr>
          <p:cNvPr id="4" name="Slide Number Placeholder 3"/>
          <p:cNvSpPr>
            <a:spLocks noGrp="1"/>
          </p:cNvSpPr>
          <p:nvPr>
            <p:ph type="sldNum" sz="quarter" idx="12"/>
          </p:nvPr>
        </p:nvSpPr>
        <p:spPr/>
        <p:txBody>
          <a:bodyPr/>
          <a:lstStyle/>
          <a:p>
            <a:pPr>
              <a:defRPr/>
            </a:pPr>
            <a:fld id="{07A1B390-8C00-49C7-BEED-470B249615B6}" type="slidenum">
              <a:rPr lang="en-US" smtClean="0"/>
              <a:pPr>
                <a:defRPr/>
              </a:pPr>
              <a:t>7</a:t>
            </a:fld>
            <a:endParaRPr lang="en-US" dirty="0"/>
          </a:p>
        </p:txBody>
      </p:sp>
      <p:sp>
        <p:nvSpPr>
          <p:cNvPr id="13" name="Rectangle 12">
            <a:extLst>
              <a:ext uri="{FF2B5EF4-FFF2-40B4-BE49-F238E27FC236}">
                <a16:creationId xmlns:a16="http://schemas.microsoft.com/office/drawing/2014/main" id="{31F99AD4-CE49-47F0-BD7A-37672668D864}"/>
              </a:ext>
            </a:extLst>
          </p:cNvPr>
          <p:cNvSpPr/>
          <p:nvPr/>
        </p:nvSpPr>
        <p:spPr>
          <a:xfrm>
            <a:off x="3505200" y="3954208"/>
            <a:ext cx="2318412" cy="738664"/>
          </a:xfrm>
          <a:prstGeom prst="rect">
            <a:avLst/>
          </a:prstGeom>
        </p:spPr>
        <p:txBody>
          <a:bodyPr wrap="square">
            <a:spAutoFit/>
          </a:bodyPr>
          <a:lstStyle/>
          <a:p>
            <a:pPr algn="ctr"/>
            <a:r>
              <a:rPr lang="en-US" sz="1400" b="1" dirty="0"/>
              <a:t>Lisa Hodgson, P.E., DBIA</a:t>
            </a:r>
          </a:p>
          <a:p>
            <a:pPr algn="ctr"/>
            <a:r>
              <a:rPr lang="en-US" sz="1400" dirty="0"/>
              <a:t>I-405 / SR 167 Corridor Program Administrator</a:t>
            </a:r>
          </a:p>
        </p:txBody>
      </p:sp>
      <p:pic>
        <p:nvPicPr>
          <p:cNvPr id="14" name="Picture 13">
            <a:extLst>
              <a:ext uri="{FF2B5EF4-FFF2-40B4-BE49-F238E27FC236}">
                <a16:creationId xmlns:a16="http://schemas.microsoft.com/office/drawing/2014/main" id="{FF56AD78-851F-4661-A2E5-A2DE0AAA025C}"/>
              </a:ext>
            </a:extLst>
          </p:cNvPr>
          <p:cNvPicPr>
            <a:picLocks noChangeAspect="1"/>
          </p:cNvPicPr>
          <p:nvPr/>
        </p:nvPicPr>
        <p:blipFill>
          <a:blip r:embed="rId3"/>
          <a:stretch>
            <a:fillRect/>
          </a:stretch>
        </p:blipFill>
        <p:spPr>
          <a:xfrm>
            <a:off x="3823776" y="1676400"/>
            <a:ext cx="1496448" cy="1920931"/>
          </a:xfrm>
          <a:prstGeom prst="rect">
            <a:avLst/>
          </a:prstGeom>
          <a:ln>
            <a:solidFill>
              <a:schemeClr val="tx1"/>
            </a:solidFill>
          </a:ln>
        </p:spPr>
      </p:pic>
      <p:pic>
        <p:nvPicPr>
          <p:cNvPr id="5" name="Picture 4">
            <a:extLst>
              <a:ext uri="{FF2B5EF4-FFF2-40B4-BE49-F238E27FC236}">
                <a16:creationId xmlns:a16="http://schemas.microsoft.com/office/drawing/2014/main" id="{4AC88CAD-2B14-454C-86C1-87CCE1EDE95B}"/>
              </a:ext>
            </a:extLst>
          </p:cNvPr>
          <p:cNvPicPr>
            <a:picLocks noChangeAspect="1"/>
          </p:cNvPicPr>
          <p:nvPr/>
        </p:nvPicPr>
        <p:blipFill>
          <a:blip r:embed="rId4"/>
          <a:stretch>
            <a:fillRect/>
          </a:stretch>
        </p:blipFill>
        <p:spPr>
          <a:xfrm>
            <a:off x="1029441" y="1676400"/>
            <a:ext cx="1752600" cy="1914525"/>
          </a:xfrm>
          <a:prstGeom prst="rect">
            <a:avLst/>
          </a:prstGeom>
          <a:ln>
            <a:solidFill>
              <a:schemeClr val="tx1"/>
            </a:solidFill>
          </a:ln>
        </p:spPr>
      </p:pic>
      <p:sp>
        <p:nvSpPr>
          <p:cNvPr id="16" name="Rectangle 15">
            <a:extLst>
              <a:ext uri="{FF2B5EF4-FFF2-40B4-BE49-F238E27FC236}">
                <a16:creationId xmlns:a16="http://schemas.microsoft.com/office/drawing/2014/main" id="{23D7562A-A5DA-44C3-B6AF-EEA548643AF5}"/>
              </a:ext>
            </a:extLst>
          </p:cNvPr>
          <p:cNvSpPr/>
          <p:nvPr/>
        </p:nvSpPr>
        <p:spPr>
          <a:xfrm>
            <a:off x="632463" y="3978831"/>
            <a:ext cx="2546555" cy="738664"/>
          </a:xfrm>
          <a:prstGeom prst="rect">
            <a:avLst/>
          </a:prstGeom>
        </p:spPr>
        <p:txBody>
          <a:bodyPr wrap="square">
            <a:spAutoFit/>
          </a:bodyPr>
          <a:lstStyle/>
          <a:p>
            <a:pPr algn="ctr"/>
            <a:r>
              <a:rPr lang="en-US" sz="1400" b="1" dirty="0"/>
              <a:t>Omar Jepperson, P.E., DBIA</a:t>
            </a:r>
          </a:p>
          <a:p>
            <a:pPr algn="ctr"/>
            <a:r>
              <a:rPr lang="en-US" sz="1400" dirty="0"/>
              <a:t>SR 520 &amp; AWV</a:t>
            </a:r>
          </a:p>
          <a:p>
            <a:pPr algn="ctr"/>
            <a:r>
              <a:rPr lang="en-US" sz="1400" dirty="0"/>
              <a:t>Program Administrator</a:t>
            </a:r>
          </a:p>
        </p:txBody>
      </p:sp>
      <p:sp>
        <p:nvSpPr>
          <p:cNvPr id="17" name="Rectangle 16">
            <a:extLst>
              <a:ext uri="{FF2B5EF4-FFF2-40B4-BE49-F238E27FC236}">
                <a16:creationId xmlns:a16="http://schemas.microsoft.com/office/drawing/2014/main" id="{00E576F1-E15E-43C6-AA9C-F2FD39E6015B}"/>
              </a:ext>
            </a:extLst>
          </p:cNvPr>
          <p:cNvSpPr/>
          <p:nvPr/>
        </p:nvSpPr>
        <p:spPr>
          <a:xfrm>
            <a:off x="6248400" y="3954208"/>
            <a:ext cx="1981200" cy="738664"/>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400" b="1" dirty="0"/>
              <a:t>John White, P.E.</a:t>
            </a:r>
          </a:p>
          <a:p>
            <a:pPr marR="0" lvl="0" indent="0" algn="ctr" fontAlgn="auto">
              <a:lnSpc>
                <a:spcPct val="100000"/>
              </a:lnSpc>
              <a:spcBef>
                <a:spcPts val="0"/>
              </a:spcBef>
              <a:spcAft>
                <a:spcPts val="0"/>
              </a:spcAft>
              <a:buClrTx/>
              <a:buSzTx/>
              <a:buFontTx/>
              <a:buNone/>
              <a:tabLst/>
              <a:defRPr/>
            </a:pPr>
            <a:r>
              <a:rPr lang="en-US" sz="1400" dirty="0"/>
              <a:t>Puget Sound Gateway</a:t>
            </a:r>
          </a:p>
          <a:p>
            <a:pPr marR="0" lvl="0" indent="0" algn="ctr" fontAlgn="auto">
              <a:lnSpc>
                <a:spcPct val="100000"/>
              </a:lnSpc>
              <a:spcBef>
                <a:spcPts val="0"/>
              </a:spcBef>
              <a:spcAft>
                <a:spcPts val="0"/>
              </a:spcAft>
              <a:buClrTx/>
              <a:buSzTx/>
              <a:buFontTx/>
              <a:buNone/>
              <a:tabLst/>
              <a:defRPr/>
            </a:pPr>
            <a:r>
              <a:rPr lang="en-US" sz="1400" dirty="0"/>
              <a:t>Program Administrator</a:t>
            </a:r>
          </a:p>
        </p:txBody>
      </p:sp>
      <p:pic>
        <p:nvPicPr>
          <p:cNvPr id="18" name="Picture 17">
            <a:extLst>
              <a:ext uri="{FF2B5EF4-FFF2-40B4-BE49-F238E27FC236}">
                <a16:creationId xmlns:a16="http://schemas.microsoft.com/office/drawing/2014/main" id="{4D59D235-4203-404A-BE25-FC74BE5DE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2395" y="1686384"/>
            <a:ext cx="1433210" cy="1910947"/>
          </a:xfrm>
          <a:prstGeom prst="rect">
            <a:avLst/>
          </a:prstGeom>
          <a:ln>
            <a:solidFill>
              <a:schemeClr val="tx1"/>
            </a:solidFill>
          </a:ln>
        </p:spPr>
      </p:pic>
    </p:spTree>
    <p:extLst>
      <p:ext uri="{BB962C8B-B14F-4D97-AF65-F5344CB8AC3E}">
        <p14:creationId xmlns:p14="http://schemas.microsoft.com/office/powerpoint/2010/main" val="1988549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315200" cy="690562"/>
          </a:xfrm>
        </p:spPr>
        <p:txBody>
          <a:bodyPr/>
          <a:lstStyle/>
          <a:p>
            <a:r>
              <a:rPr lang="en-US" sz="2800" dirty="0"/>
              <a:t>SR 520 &amp; Alaskan Way Viaduct (AWV) Replacement Programs</a:t>
            </a:r>
          </a:p>
        </p:txBody>
      </p:sp>
      <p:sp>
        <p:nvSpPr>
          <p:cNvPr id="3" name="Content Placeholder 2"/>
          <p:cNvSpPr>
            <a:spLocks noGrp="1"/>
          </p:cNvSpPr>
          <p:nvPr>
            <p:ph idx="1"/>
          </p:nvPr>
        </p:nvSpPr>
        <p:spPr>
          <a:xfrm>
            <a:off x="-1" y="1247239"/>
            <a:ext cx="6285887" cy="4391561"/>
          </a:xfrm>
        </p:spPr>
        <p:txBody>
          <a:bodyPr/>
          <a:lstStyle/>
          <a:p>
            <a:pPr marL="445770" indent="-285750">
              <a:spcBef>
                <a:spcPts val="600"/>
              </a:spcBef>
              <a:spcAft>
                <a:spcPts val="600"/>
              </a:spcAft>
            </a:pPr>
            <a:r>
              <a:rPr lang="en-US" altLang="en-US" sz="1800" dirty="0">
                <a:solidFill>
                  <a:srgbClr val="000000"/>
                </a:solidFill>
                <a:cs typeface="Arial" pitchFamily="34" charset="0"/>
              </a:rPr>
              <a:t>Programs to improve safety and mobility by:</a:t>
            </a:r>
          </a:p>
          <a:p>
            <a:pPr marL="845820" lvl="1">
              <a:spcBef>
                <a:spcPts val="600"/>
              </a:spcBef>
              <a:spcAft>
                <a:spcPts val="600"/>
              </a:spcAft>
            </a:pPr>
            <a:r>
              <a:rPr lang="en-US" altLang="en-US" sz="1800" dirty="0">
                <a:solidFill>
                  <a:srgbClr val="000000"/>
                </a:solidFill>
                <a:cs typeface="Arial" pitchFamily="34" charset="0"/>
              </a:rPr>
              <a:t>Replacing the SR 520 corridor from the Eastside, across Lake Washington, and to I-5.</a:t>
            </a:r>
          </a:p>
          <a:p>
            <a:pPr marL="845820" lvl="1">
              <a:spcBef>
                <a:spcPts val="600"/>
              </a:spcBef>
              <a:spcAft>
                <a:spcPts val="600"/>
              </a:spcAft>
            </a:pPr>
            <a:r>
              <a:rPr lang="en-US" altLang="en-US" sz="1800" dirty="0">
                <a:solidFill>
                  <a:srgbClr val="000000"/>
                </a:solidFill>
                <a:cs typeface="Arial" pitchFamily="34" charset="0"/>
              </a:rPr>
              <a:t>Replacing the Alaskan Way Viaduct with a 	 deep-bored tunnel with improved surface street connections to the north and south.</a:t>
            </a:r>
          </a:p>
        </p:txBody>
      </p:sp>
      <p:sp>
        <p:nvSpPr>
          <p:cNvPr id="4" name="Slide Number Placeholder 3"/>
          <p:cNvSpPr>
            <a:spLocks noGrp="1"/>
          </p:cNvSpPr>
          <p:nvPr>
            <p:ph type="sldNum" sz="quarter" idx="12"/>
          </p:nvPr>
        </p:nvSpPr>
        <p:spPr/>
        <p:txBody>
          <a:bodyPr/>
          <a:lstStyle/>
          <a:p>
            <a:pPr>
              <a:defRPr/>
            </a:pPr>
            <a:fld id="{07A1B390-8C00-49C7-BEED-470B249615B6}" type="slidenum">
              <a:rPr lang="en-US" smtClean="0"/>
              <a:pPr>
                <a:defRPr/>
              </a:pPr>
              <a:t>8</a:t>
            </a:fld>
            <a:endParaRPr lang="en-US" dirty="0"/>
          </a:p>
        </p:txBody>
      </p:sp>
      <p:pic>
        <p:nvPicPr>
          <p:cNvPr id="11" name="Picture 10"/>
          <p:cNvPicPr>
            <a:picLocks noChangeAspect="1"/>
          </p:cNvPicPr>
          <p:nvPr/>
        </p:nvPicPr>
        <p:blipFill rotWithShape="1">
          <a:blip r:embed="rId3"/>
          <a:srcRect b="7079"/>
          <a:stretch/>
        </p:blipFill>
        <p:spPr>
          <a:xfrm>
            <a:off x="6268765" y="3505200"/>
            <a:ext cx="2494235" cy="1409935"/>
          </a:xfrm>
          <a:prstGeom prst="rect">
            <a:avLst/>
          </a:prstGeom>
          <a:ln>
            <a:solidFill>
              <a:schemeClr val="tx1"/>
            </a:solidFill>
          </a:ln>
        </p:spPr>
      </p:pic>
      <p:sp>
        <p:nvSpPr>
          <p:cNvPr id="8" name="Rectangle 7"/>
          <p:cNvSpPr/>
          <p:nvPr/>
        </p:nvSpPr>
        <p:spPr>
          <a:xfrm>
            <a:off x="3628" y="3429000"/>
            <a:ext cx="6016172" cy="2523768"/>
          </a:xfrm>
          <a:prstGeom prst="rect">
            <a:avLst/>
          </a:prstGeom>
        </p:spPr>
        <p:txBody>
          <a:bodyPr wrap="square">
            <a:spAutoFit/>
          </a:bodyPr>
          <a:lstStyle/>
          <a:p>
            <a:pPr marL="445770" indent="-285750">
              <a:spcBef>
                <a:spcPts val="600"/>
              </a:spcBef>
              <a:spcAft>
                <a:spcPts val="600"/>
              </a:spcAft>
            </a:pPr>
            <a:r>
              <a:rPr lang="en-US" altLang="en-US" b="1" dirty="0">
                <a:solidFill>
                  <a:srgbClr val="000000"/>
                </a:solidFill>
                <a:cs typeface="Arial" pitchFamily="34" charset="0"/>
              </a:rPr>
              <a:t>To learn more:</a:t>
            </a:r>
          </a:p>
          <a:p>
            <a:pPr marL="445770" indent="-285750">
              <a:spcBef>
                <a:spcPts val="600"/>
              </a:spcBef>
              <a:spcAft>
                <a:spcPts val="600"/>
              </a:spcAft>
              <a:buFont typeface="Arial" panose="020B0604020202020204" pitchFamily="34" charset="0"/>
              <a:buChar char="•"/>
            </a:pPr>
            <a:r>
              <a:rPr lang="en-US" b="1" dirty="0">
                <a:solidFill>
                  <a:srgbClr val="000000"/>
                </a:solidFill>
                <a:cs typeface="Arial" pitchFamily="34" charset="0"/>
              </a:rPr>
              <a:t>Web:</a:t>
            </a:r>
          </a:p>
          <a:p>
            <a:pPr marL="902970" lvl="1" indent="-285750">
              <a:spcBef>
                <a:spcPts val="600"/>
              </a:spcBef>
              <a:spcAft>
                <a:spcPts val="600"/>
              </a:spcAft>
              <a:buFont typeface="Arial" panose="020B0604020202020204" pitchFamily="34" charset="0"/>
              <a:buChar char="•"/>
            </a:pPr>
            <a:r>
              <a:rPr lang="en-US" b="1" dirty="0">
                <a:solidFill>
                  <a:srgbClr val="000000"/>
                </a:solidFill>
                <a:cs typeface="Arial" pitchFamily="34" charset="0"/>
              </a:rPr>
              <a:t>SR 520: </a:t>
            </a:r>
            <a:r>
              <a:rPr lang="en-US" dirty="0">
                <a:solidFill>
                  <a:srgbClr val="000000"/>
                </a:solidFill>
                <a:cs typeface="Arial" pitchFamily="34" charset="0"/>
                <a:hlinkClick r:id="rId4"/>
              </a:rPr>
              <a:t>www.wsdot.wa.gov/project/sr520bridge</a:t>
            </a:r>
            <a:endParaRPr lang="en-US" dirty="0">
              <a:solidFill>
                <a:srgbClr val="000000"/>
              </a:solidFill>
              <a:cs typeface="Arial" pitchFamily="34" charset="0"/>
            </a:endParaRPr>
          </a:p>
          <a:p>
            <a:pPr marL="902970" lvl="1" indent="-285750">
              <a:spcBef>
                <a:spcPts val="600"/>
              </a:spcBef>
              <a:spcAft>
                <a:spcPts val="600"/>
              </a:spcAft>
              <a:buFont typeface="Arial" panose="020B0604020202020204" pitchFamily="34" charset="0"/>
              <a:buChar char="•"/>
            </a:pPr>
            <a:r>
              <a:rPr lang="en-US" b="1" dirty="0">
                <a:solidFill>
                  <a:srgbClr val="000000"/>
                </a:solidFill>
                <a:cs typeface="Arial" pitchFamily="34" charset="0"/>
              </a:rPr>
              <a:t>AWV: </a:t>
            </a:r>
            <a:r>
              <a:rPr lang="en-US" dirty="0">
                <a:solidFill>
                  <a:srgbClr val="000000"/>
                </a:solidFill>
                <a:cs typeface="Arial" pitchFamily="34" charset="0"/>
                <a:hlinkClick r:id="rId5"/>
              </a:rPr>
              <a:t>www.wsdot.wa.gov/projects/viaduct</a:t>
            </a:r>
            <a:r>
              <a:rPr lang="en-US" dirty="0">
                <a:solidFill>
                  <a:srgbClr val="000000"/>
                </a:solidFill>
                <a:cs typeface="Arial" pitchFamily="34" charset="0"/>
              </a:rPr>
              <a:t> </a:t>
            </a:r>
          </a:p>
          <a:p>
            <a:pPr marL="445770" indent="-285750">
              <a:spcBef>
                <a:spcPts val="600"/>
              </a:spcBef>
              <a:spcAft>
                <a:spcPts val="600"/>
              </a:spcAft>
              <a:buFont typeface="Arial" panose="020B0604020202020204" pitchFamily="34" charset="0"/>
              <a:buChar char="•"/>
            </a:pPr>
            <a:r>
              <a:rPr lang="en-US" b="1" dirty="0">
                <a:solidFill>
                  <a:srgbClr val="000000"/>
                </a:solidFill>
                <a:cs typeface="Arial" pitchFamily="34" charset="0"/>
              </a:rPr>
              <a:t>Email: </a:t>
            </a:r>
            <a:r>
              <a:rPr lang="en-US" dirty="0">
                <a:solidFill>
                  <a:srgbClr val="000000"/>
                </a:solidFill>
                <a:cs typeface="Arial" pitchFamily="34" charset="0"/>
                <a:hlinkClick r:id="rId6"/>
              </a:rPr>
              <a:t>JepperO@wsdot.wa.gov</a:t>
            </a:r>
            <a:r>
              <a:rPr lang="en-US" dirty="0">
                <a:solidFill>
                  <a:srgbClr val="000000"/>
                </a:solidFill>
                <a:cs typeface="Arial" pitchFamily="34" charset="0"/>
              </a:rPr>
              <a:t> </a:t>
            </a:r>
          </a:p>
          <a:p>
            <a:pPr marL="445770" indent="-285750">
              <a:spcBef>
                <a:spcPts val="600"/>
              </a:spcBef>
              <a:spcAft>
                <a:spcPts val="600"/>
              </a:spcAft>
              <a:buFont typeface="Arial" panose="020B0604020202020204" pitchFamily="34" charset="0"/>
              <a:buChar char="•"/>
            </a:pPr>
            <a:r>
              <a:rPr lang="en-US" b="1" dirty="0">
                <a:solidFill>
                  <a:srgbClr val="000000"/>
                </a:solidFill>
                <a:cs typeface="Arial" pitchFamily="34" charset="0"/>
              </a:rPr>
              <a:t>Phone: </a:t>
            </a:r>
            <a:r>
              <a:rPr lang="en-US" dirty="0">
                <a:solidFill>
                  <a:srgbClr val="000000"/>
                </a:solidFill>
                <a:cs typeface="Arial" pitchFamily="34" charset="0"/>
              </a:rPr>
              <a:t>206-419-6961</a:t>
            </a:r>
          </a:p>
        </p:txBody>
      </p:sp>
      <p:pic>
        <p:nvPicPr>
          <p:cNvPr id="9" name="Picture 8">
            <a:extLst>
              <a:ext uri="{FF2B5EF4-FFF2-40B4-BE49-F238E27FC236}">
                <a16:creationId xmlns:a16="http://schemas.microsoft.com/office/drawing/2014/main" id="{D3309259-C987-4A1B-88D7-B0A036A73D40}"/>
              </a:ext>
            </a:extLst>
          </p:cNvPr>
          <p:cNvPicPr>
            <a:picLocks noChangeAspect="1"/>
          </p:cNvPicPr>
          <p:nvPr/>
        </p:nvPicPr>
        <p:blipFill>
          <a:blip r:embed="rId7"/>
          <a:stretch>
            <a:fillRect/>
          </a:stretch>
        </p:blipFill>
        <p:spPr>
          <a:xfrm>
            <a:off x="6285887" y="5029200"/>
            <a:ext cx="2477113" cy="1358416"/>
          </a:xfrm>
          <a:prstGeom prst="rect">
            <a:avLst/>
          </a:prstGeom>
          <a:ln>
            <a:solidFill>
              <a:schemeClr val="tx1"/>
            </a:solidFill>
          </a:ln>
        </p:spPr>
      </p:pic>
      <p:pic>
        <p:nvPicPr>
          <p:cNvPr id="12" name="Picture 11">
            <a:extLst>
              <a:ext uri="{FF2B5EF4-FFF2-40B4-BE49-F238E27FC236}">
                <a16:creationId xmlns:a16="http://schemas.microsoft.com/office/drawing/2014/main" id="{5E209245-24B8-4DB9-A935-673D92201201}"/>
              </a:ext>
            </a:extLst>
          </p:cNvPr>
          <p:cNvPicPr>
            <a:picLocks noChangeAspect="1"/>
          </p:cNvPicPr>
          <p:nvPr/>
        </p:nvPicPr>
        <p:blipFill>
          <a:blip r:embed="rId8"/>
          <a:stretch>
            <a:fillRect/>
          </a:stretch>
        </p:blipFill>
        <p:spPr>
          <a:xfrm>
            <a:off x="6640258" y="696232"/>
            <a:ext cx="1752600" cy="1914525"/>
          </a:xfrm>
          <a:prstGeom prst="rect">
            <a:avLst/>
          </a:prstGeom>
          <a:ln>
            <a:solidFill>
              <a:schemeClr val="tx1"/>
            </a:solidFill>
          </a:ln>
        </p:spPr>
      </p:pic>
      <p:sp>
        <p:nvSpPr>
          <p:cNvPr id="13" name="Rectangle 12">
            <a:extLst>
              <a:ext uri="{FF2B5EF4-FFF2-40B4-BE49-F238E27FC236}">
                <a16:creationId xmlns:a16="http://schemas.microsoft.com/office/drawing/2014/main" id="{487D20E1-13F1-46FF-82ED-423D4C5FA3B2}"/>
              </a:ext>
            </a:extLst>
          </p:cNvPr>
          <p:cNvSpPr/>
          <p:nvPr/>
        </p:nvSpPr>
        <p:spPr>
          <a:xfrm>
            <a:off x="6273596" y="2668213"/>
            <a:ext cx="2546555" cy="738664"/>
          </a:xfrm>
          <a:prstGeom prst="rect">
            <a:avLst/>
          </a:prstGeom>
        </p:spPr>
        <p:txBody>
          <a:bodyPr wrap="square">
            <a:spAutoFit/>
          </a:bodyPr>
          <a:lstStyle/>
          <a:p>
            <a:pPr algn="ctr"/>
            <a:r>
              <a:rPr lang="en-US" sz="1400" b="1" dirty="0"/>
              <a:t>Omar Jepperson, P.E., DBIA</a:t>
            </a:r>
          </a:p>
          <a:p>
            <a:pPr algn="ctr"/>
            <a:r>
              <a:rPr lang="en-US" sz="1400" dirty="0"/>
              <a:t>SR 520 &amp; AWV</a:t>
            </a:r>
          </a:p>
          <a:p>
            <a:pPr algn="ctr"/>
            <a:r>
              <a:rPr lang="en-US" sz="1400" dirty="0"/>
              <a:t>Program Administrator</a:t>
            </a:r>
          </a:p>
        </p:txBody>
      </p:sp>
    </p:spTree>
    <p:extLst>
      <p:ext uri="{BB962C8B-B14F-4D97-AF65-F5344CB8AC3E}">
        <p14:creationId xmlns:p14="http://schemas.microsoft.com/office/powerpoint/2010/main" val="218114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76200" y="162580"/>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Arial" pitchFamily="34" charset="0"/>
                <a:ea typeface="ヒラギノ角ゴ Pro W3"/>
                <a:cs typeface="MS PGothic" pitchFamily="34" charset="-128"/>
              </a:defRPr>
            </a:lvl1pPr>
            <a:lvl2pPr marL="742950" indent="-285750">
              <a:spcBef>
                <a:spcPct val="20000"/>
              </a:spcBef>
              <a:buFont typeface="Arial" pitchFamily="34" charset="0"/>
              <a:buChar char="–"/>
              <a:defRPr sz="2800">
                <a:solidFill>
                  <a:schemeClr val="tx1"/>
                </a:solidFill>
                <a:latin typeface="Arial" pitchFamily="34" charset="0"/>
                <a:ea typeface="MS PGothic" pitchFamily="34" charset="-128"/>
                <a:cs typeface="MS PGothic" pitchFamily="34" charset="-128"/>
              </a:defRPr>
            </a:lvl2pPr>
            <a:lvl3pPr marL="1143000" indent="-228600">
              <a:spcBef>
                <a:spcPct val="20000"/>
              </a:spcBef>
              <a:buFont typeface="Arial" pitchFamily="34" charset="0"/>
              <a:buChar char="•"/>
              <a:defRPr sz="2400">
                <a:solidFill>
                  <a:schemeClr val="tx1"/>
                </a:solidFill>
                <a:latin typeface="Arial" pitchFamily="34" charset="0"/>
                <a:ea typeface="MS PGothic" pitchFamily="34" charset="-128"/>
                <a:cs typeface="MS PGothic" pitchFamily="34" charset="-128"/>
              </a:defRPr>
            </a:lvl3pPr>
            <a:lvl4pPr marL="1600200" indent="-22860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4pPr>
            <a:lvl5pPr marL="2057400" indent="-228600">
              <a:spcBef>
                <a:spcPct val="20000"/>
              </a:spcBef>
              <a:buFont typeface="Arial" pitchFamily="34" charset="0"/>
              <a:buChar char="»"/>
              <a:defRPr sz="2000">
                <a:solidFill>
                  <a:schemeClr val="tx1"/>
                </a:solidFill>
                <a:latin typeface="Arial" pitchFamily="34" charset="0"/>
                <a:ea typeface="MS PGothic" pitchFamily="34" charset="-128"/>
                <a:cs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cs typeface="MS PGothic" pitchFamily="34" charset="-128"/>
              </a:defRPr>
            </a:lvl9pPr>
          </a:lstStyle>
          <a:p>
            <a:pPr>
              <a:spcBef>
                <a:spcPct val="0"/>
              </a:spcBef>
              <a:buFontTx/>
              <a:buNone/>
            </a:pPr>
            <a:r>
              <a:rPr lang="en-US" altLang="en-US" sz="2800" b="1" dirty="0">
                <a:solidFill>
                  <a:srgbClr val="1D7D5B"/>
                </a:solidFill>
                <a:latin typeface="Arial Black"/>
                <a:ea typeface="+mj-ea"/>
                <a:cs typeface="Arial Black"/>
              </a:rPr>
              <a:t>SR 520 “Rest of the West” Overview</a:t>
            </a:r>
          </a:p>
        </p:txBody>
      </p:sp>
      <p:sp>
        <p:nvSpPr>
          <p:cNvPr id="11" name="TextBox 10"/>
          <p:cNvSpPr txBox="1"/>
          <p:nvPr/>
        </p:nvSpPr>
        <p:spPr bwMode="auto">
          <a:xfrm>
            <a:off x="76200" y="3784601"/>
            <a:ext cx="2286000" cy="276999"/>
          </a:xfrm>
          <a:prstGeom prst="rect">
            <a:avLst/>
          </a:prstGeom>
        </p:spPr>
        <p:txBody>
          <a:bodyPr>
            <a:spAutoFit/>
          </a:bodyPr>
          <a:lstStyle/>
          <a:p>
            <a:pPr algn="ctr">
              <a:defRPr/>
            </a:pPr>
            <a:r>
              <a:rPr lang="en-US" sz="1200" b="1" dirty="0">
                <a:solidFill>
                  <a:schemeClr val="bg1"/>
                </a:solidFill>
                <a:latin typeface="+mj-lt"/>
              </a:rPr>
              <a:t>FUNDED</a:t>
            </a:r>
          </a:p>
        </p:txBody>
      </p:sp>
      <p:sp>
        <p:nvSpPr>
          <p:cNvPr id="3" name="Slide Number Placeholder 2"/>
          <p:cNvSpPr>
            <a:spLocks noGrp="1"/>
          </p:cNvSpPr>
          <p:nvPr>
            <p:ph type="sldNum" sz="quarter" idx="12"/>
          </p:nvPr>
        </p:nvSpPr>
        <p:spPr/>
        <p:txBody>
          <a:bodyPr/>
          <a:lstStyle/>
          <a:p>
            <a:pPr>
              <a:defRPr/>
            </a:pPr>
            <a:fld id="{07A1B390-8C00-49C7-BEED-470B249615B6}" type="slidenum">
              <a:rPr lang="en-US" smtClean="0"/>
              <a:pPr>
                <a:defRPr/>
              </a:pPr>
              <a:t>9</a:t>
            </a:fld>
            <a:endParaRPr lang="en-US" dirty="0"/>
          </a:p>
        </p:txBody>
      </p:sp>
      <p:pic>
        <p:nvPicPr>
          <p:cNvPr id="5" name="Picture 4">
            <a:extLst>
              <a:ext uri="{FF2B5EF4-FFF2-40B4-BE49-F238E27FC236}">
                <a16:creationId xmlns:a16="http://schemas.microsoft.com/office/drawing/2014/main" id="{1FDD6FBA-F6D2-40FE-9A22-F9AE4ECDBC4F}"/>
              </a:ext>
            </a:extLst>
          </p:cNvPr>
          <p:cNvPicPr>
            <a:picLocks noChangeAspect="1"/>
          </p:cNvPicPr>
          <p:nvPr/>
        </p:nvPicPr>
        <p:blipFill rotWithShape="1">
          <a:blip r:embed="rId3"/>
          <a:srcRect t="1295" b="-4"/>
          <a:stretch/>
        </p:blipFill>
        <p:spPr>
          <a:xfrm>
            <a:off x="0" y="669925"/>
            <a:ext cx="9144000" cy="5807075"/>
          </a:xfrm>
          <a:prstGeom prst="rect">
            <a:avLst/>
          </a:prstGeom>
        </p:spPr>
      </p:pic>
      <p:pic>
        <p:nvPicPr>
          <p:cNvPr id="17" name="Picture 16">
            <a:extLst>
              <a:ext uri="{FF2B5EF4-FFF2-40B4-BE49-F238E27FC236}">
                <a16:creationId xmlns:a16="http://schemas.microsoft.com/office/drawing/2014/main" id="{F31A18F3-1172-497E-B617-E9E044AB3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4276143"/>
            <a:ext cx="2881494" cy="1706385"/>
          </a:xfrm>
          <a:prstGeom prst="rect">
            <a:avLst/>
          </a:prstGeom>
          <a:ln>
            <a:solidFill>
              <a:schemeClr val="tx1"/>
            </a:solidFill>
          </a:ln>
        </p:spPr>
      </p:pic>
      <p:sp>
        <p:nvSpPr>
          <p:cNvPr id="18" name="TextBox 17">
            <a:extLst>
              <a:ext uri="{FF2B5EF4-FFF2-40B4-BE49-F238E27FC236}">
                <a16:creationId xmlns:a16="http://schemas.microsoft.com/office/drawing/2014/main" id="{A0731A70-2902-4074-85B5-7EDE2F8DAD67}"/>
              </a:ext>
            </a:extLst>
          </p:cNvPr>
          <p:cNvSpPr txBox="1"/>
          <p:nvPr/>
        </p:nvSpPr>
        <p:spPr>
          <a:xfrm>
            <a:off x="5773921" y="5984557"/>
            <a:ext cx="3124198" cy="492443"/>
          </a:xfrm>
          <a:prstGeom prst="rect">
            <a:avLst/>
          </a:prstGeom>
          <a:noFill/>
        </p:spPr>
        <p:txBody>
          <a:bodyPr wrap="square" rtlCol="0">
            <a:spAutoFit/>
          </a:bodyPr>
          <a:lstStyle/>
          <a:p>
            <a:r>
              <a:rPr lang="en-US" sz="1300" i="1" dirty="0"/>
              <a:t>Photo of old, hollow concrete columns for original SR 520 bridge structure.</a:t>
            </a:r>
          </a:p>
        </p:txBody>
      </p:sp>
    </p:spTree>
    <p:extLst>
      <p:ext uri="{BB962C8B-B14F-4D97-AF65-F5344CB8AC3E}">
        <p14:creationId xmlns:p14="http://schemas.microsoft.com/office/powerpoint/2010/main" val="3770464161"/>
      </p:ext>
    </p:extLst>
  </p:cSld>
  <p:clrMapOvr>
    <a:masterClrMapping/>
  </p:clrMapOvr>
</p:sld>
</file>

<file path=ppt/theme/theme1.xml><?xml version="1.0" encoding="utf-8"?>
<a:theme xmlns:a="http://schemas.openxmlformats.org/drawingml/2006/main" name="1_WSDOT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_0412_COW_PPT.potx" id="{1EF90128-122E-45A5-B259-BD995BE82F3B}" vid="{715C4038-6806-41F6-B56C-E51911235238}"/>
    </a:ext>
  </a:extLst>
</a:theme>
</file>

<file path=ppt/theme/theme2.xml><?xml version="1.0" encoding="utf-8"?>
<a:theme xmlns:a="http://schemas.openxmlformats.org/drawingml/2006/main" name="WSDOT 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SDOT_PPT_TEMPLATE_2016.potx" id="{1A791C69-ADE7-4DC3-A6DF-820D9705A739}" vid="{63DA5631-A80C-47F5-AF2F-2BB3F3A02F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651897A880224B8A74DEB038EE117D" ma:contentTypeVersion="1" ma:contentTypeDescription="Create a new document." ma:contentTypeScope="" ma:versionID="beab13beb294036cf0508175512d1424">
  <xsd:schema xmlns:xsd="http://www.w3.org/2001/XMLSchema" xmlns:xs="http://www.w3.org/2001/XMLSchema" xmlns:p="http://schemas.microsoft.com/office/2006/metadata/properties" xmlns:ns2="4331f0df-e750-4f96-b13b-7ba0635f7cf5" targetNamespace="http://schemas.microsoft.com/office/2006/metadata/properties" ma:root="true" ma:fieldsID="4d2b28619c96c7d0aef30428792f3b1e" ns2:_="">
    <xsd:import namespace="4331f0df-e750-4f96-b13b-7ba0635f7cf5"/>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31f0df-e750-4f96-b13b-7ba0635f7cf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331f0df-e750-4f96-b13b-7ba0635f7cf5">
      <UserInfo>
        <DisplayName>Bancroft, Ethan (Consultant)</DisplayName>
        <AccountId>38</AccountId>
        <AccountType/>
      </UserInfo>
    </SharedWithUsers>
  </documentManagement>
</p:properties>
</file>

<file path=customXml/itemProps1.xml><?xml version="1.0" encoding="utf-8"?>
<ds:datastoreItem xmlns:ds="http://schemas.openxmlformats.org/officeDocument/2006/customXml" ds:itemID="{89BF6087-B7B7-4420-BE93-EA2D1B682FBB}">
  <ds:schemaRefs>
    <ds:schemaRef ds:uri="http://schemas.microsoft.com/sharepoint/v3/contenttype/forms"/>
  </ds:schemaRefs>
</ds:datastoreItem>
</file>

<file path=customXml/itemProps2.xml><?xml version="1.0" encoding="utf-8"?>
<ds:datastoreItem xmlns:ds="http://schemas.openxmlformats.org/officeDocument/2006/customXml" ds:itemID="{FF631FC6-1C8B-4A6C-9734-750B76524A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31f0df-e750-4f96-b13b-7ba0635f7c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8D4971-FED2-4BA6-845D-DA248647C03F}">
  <ds:schemaRefs>
    <ds:schemaRef ds:uri="http://schemas.microsoft.com/office/2006/metadata/properties"/>
    <ds:schemaRef ds:uri="http://purl.org/dc/elements/1.1/"/>
    <ds:schemaRef ds:uri="http://www.w3.org/XML/1998/namespace"/>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4331f0df-e750-4f96-b13b-7ba0635f7cf5"/>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20067</TotalTime>
  <Words>5408</Words>
  <Application>Microsoft Office PowerPoint</Application>
  <PresentationFormat>Letter Paper (8.5x11 in)</PresentationFormat>
  <Paragraphs>624</Paragraphs>
  <Slides>26</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Arial Black</vt:lpstr>
      <vt:lpstr>Calibri</vt:lpstr>
      <vt:lpstr>Lato</vt:lpstr>
      <vt:lpstr>Wingdings</vt:lpstr>
      <vt:lpstr>1_WSDOT_PPT_TEMPLATE</vt:lpstr>
      <vt:lpstr>WSDOT CONTENT SLIDES</vt:lpstr>
      <vt:lpstr>PowerPoint Presentation</vt:lpstr>
      <vt:lpstr>Agenda</vt:lpstr>
      <vt:lpstr>WSDOT’s commitment to diversity and inclusive contracting </vt:lpstr>
      <vt:lpstr>WSDOT Urban Mobility and Access and the Megaprograms Complex projects move the region forward</vt:lpstr>
      <vt:lpstr>WSDOT Agencywide Strategic &amp; Voluntary Goals</vt:lpstr>
      <vt:lpstr>WSDOT Megaprograms Overview</vt:lpstr>
      <vt:lpstr>Introducing today’s speakers from WSDOT</vt:lpstr>
      <vt:lpstr>SR 520 &amp; Alaskan Way Viaduct (AWV) Replacement Programs</vt:lpstr>
      <vt:lpstr>PowerPoint Presentation</vt:lpstr>
      <vt:lpstr>Montlake Project (in construction) Design-Build Project</vt:lpstr>
      <vt:lpstr>SR 520/I-5 Express Lanes Connection Project (in construction) Design-Bid-Build Project </vt:lpstr>
      <vt:lpstr>Portage Bay Bridge and Roanoke Lid Project | Design-Build Project</vt:lpstr>
      <vt:lpstr>AWV Program Overview  SR 99 Demolition, Decommissioning and Surface Street Project</vt:lpstr>
      <vt:lpstr>South Access – Surface Streets Connections Project</vt:lpstr>
      <vt:lpstr>I-405/SR 167 Corridor Program</vt:lpstr>
      <vt:lpstr>Under Construction: Renton to Bellevue Widening &amp; Express Toll Lane (ETLs)</vt:lpstr>
      <vt:lpstr>Notice to Proceed Issued: I-405/ NE 132nd St Interchange Project</vt:lpstr>
      <vt:lpstr>Puget Sound Gateway Program</vt:lpstr>
      <vt:lpstr>Under Construction: SR 167 70th Avenue East Bridge Replacement Project</vt:lpstr>
      <vt:lpstr>Executed: SR 509 I-5 to 24th Avenue South New Expressway Project</vt:lpstr>
      <vt:lpstr>In procurement: SR 167 I-5 to SR 509 New Expressway Project</vt:lpstr>
      <vt:lpstr>Additional resources on the web</vt:lpstr>
      <vt:lpstr>Additional resources on the web</vt:lpstr>
      <vt:lpstr>Contact information – how to be in touch</vt:lpstr>
      <vt:lpstr>Questions about the Megaprograms?</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Gwyn Howard</dc:creator>
  <cp:lastModifiedBy>Thompson, Roger (Consultant)</cp:lastModifiedBy>
  <cp:revision>835</cp:revision>
  <cp:lastPrinted>2020-01-22T22:59:46Z</cp:lastPrinted>
  <dcterms:created xsi:type="dcterms:W3CDTF">2016-06-02T07:39:57Z</dcterms:created>
  <dcterms:modified xsi:type="dcterms:W3CDTF">2021-09-17T18:11:03Z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2016-06-02T00:00:00Z</vt:filetime>
  </property>
  <property fmtid="{D5CDD505-2E9C-101B-9397-08002B2CF9AE}" pid="3" name="Creator">
    <vt:lpwstr>Adobe InDesign CC 2015 (Windows)</vt:lpwstr>
  </property>
  <property fmtid="{D5CDD505-2E9C-101B-9397-08002B2CF9AE}" pid="4" name="LastSaved">
    <vt:filetime>2016-06-02T00:00:00Z</vt:filetime>
  </property>
  <property fmtid="{D5CDD505-2E9C-101B-9397-08002B2CF9AE}" pid="5" name="ContentTypeId">
    <vt:lpwstr>0x010100D3651897A880224B8A74DEB038EE117D</vt:lpwstr>
  </property>
  <property fmtid="{D5CDD505-2E9C-101B-9397-08002B2CF9AE}" pid="6" name="Communication Tags">
    <vt:lpwstr/>
  </property>
  <property fmtid="{D5CDD505-2E9C-101B-9397-08002B2CF9AE}" pid="7" name="Meeting tags">
    <vt:lpwstr/>
  </property>
  <property fmtid="{D5CDD505-2E9C-101B-9397-08002B2CF9AE}" pid="8" name="Subject tags">
    <vt:lpwstr/>
  </property>
  <property fmtid="{D5CDD505-2E9C-101B-9397-08002B2CF9AE}" pid="9" name="_docset_NoMedatataSyncRequired">
    <vt:lpwstr>False</vt:lpwstr>
  </property>
</Properties>
</file>