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31"/>
  </p:notesMasterIdLst>
  <p:sldIdLst>
    <p:sldId id="256" r:id="rId6"/>
    <p:sldId id="368" r:id="rId7"/>
    <p:sldId id="369" r:id="rId8"/>
    <p:sldId id="330" r:id="rId9"/>
    <p:sldId id="364" r:id="rId10"/>
    <p:sldId id="370" r:id="rId11"/>
    <p:sldId id="383" r:id="rId12"/>
    <p:sldId id="371" r:id="rId13"/>
    <p:sldId id="380" r:id="rId14"/>
    <p:sldId id="384" r:id="rId15"/>
    <p:sldId id="381" r:id="rId16"/>
    <p:sldId id="382" r:id="rId17"/>
    <p:sldId id="386" r:id="rId18"/>
    <p:sldId id="374" r:id="rId19"/>
    <p:sldId id="387" r:id="rId20"/>
    <p:sldId id="375" r:id="rId21"/>
    <p:sldId id="388" r:id="rId22"/>
    <p:sldId id="376" r:id="rId23"/>
    <p:sldId id="377" r:id="rId24"/>
    <p:sldId id="389" r:id="rId25"/>
    <p:sldId id="390" r:id="rId26"/>
    <p:sldId id="378" r:id="rId27"/>
    <p:sldId id="391" r:id="rId28"/>
    <p:sldId id="379" r:id="rId29"/>
    <p:sldId id="345" r:id="rId3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40" autoAdjust="0"/>
    <p:restoredTop sz="94660"/>
  </p:normalViewPr>
  <p:slideViewPr>
    <p:cSldViewPr>
      <p:cViewPr varScale="1">
        <p:scale>
          <a:sx n="133" d="100"/>
          <a:sy n="133" d="100"/>
        </p:scale>
        <p:origin x="424" y="64"/>
      </p:cViewPr>
      <p:guideLst>
        <p:guide orient="horz" pos="2160"/>
        <p:guide pos="288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presProps" Target="pres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8EF61156-FF4A-4747-832F-BA65C5B6708A}" type="datetimeFigureOut">
              <a:rPr lang="en-US" smtClean="0"/>
              <a:t>11/29/2022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BE39A5D7-9DE4-4A6A-A813-DAB6251C591A}" type="slidenum">
              <a:rPr lang="en-US" smtClean="0"/>
              <a:t>‹#›</a:t>
            </a:fld>
            <a:endParaRPr lang="en-US"/>
          </a:p>
        </p:txBody>
      </p:sp>
    </p:spTree>
    <p:extLst>
      <p:ext uri="{BB962C8B-B14F-4D97-AF65-F5344CB8AC3E}">
        <p14:creationId xmlns:p14="http://schemas.microsoft.com/office/powerpoint/2010/main" val="24124694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9E1419A-7333-43CF-95F9-6D3C9A38146B}" type="datetime1">
              <a:rPr lang="en-US" smtClean="0"/>
              <a:t>11/29/2022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72ADBC-BBA7-4245-A452-FD23183B2594}" type="slidenum">
              <a:rPr lang="en-US" smtClean="0"/>
              <a:t>‹#›</a:t>
            </a:fld>
            <a:endParaRPr lang="en-US"/>
          </a:p>
        </p:txBody>
      </p:sp>
    </p:spTree>
    <p:extLst>
      <p:ext uri="{BB962C8B-B14F-4D97-AF65-F5344CB8AC3E}">
        <p14:creationId xmlns:p14="http://schemas.microsoft.com/office/powerpoint/2010/main" val="24988899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EC4177-2564-4E9A-ADB5-51AD02D03B87}" type="datetime1">
              <a:rPr lang="en-US" smtClean="0"/>
              <a:t>11/29/2022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72ADBC-BBA7-4245-A452-FD23183B2594}" type="slidenum">
              <a:rPr lang="en-US" smtClean="0"/>
              <a:t>‹#›</a:t>
            </a:fld>
            <a:endParaRPr lang="en-US"/>
          </a:p>
        </p:txBody>
      </p:sp>
    </p:spTree>
    <p:extLst>
      <p:ext uri="{BB962C8B-B14F-4D97-AF65-F5344CB8AC3E}">
        <p14:creationId xmlns:p14="http://schemas.microsoft.com/office/powerpoint/2010/main" val="42530193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F81D765-1321-4DA0-930C-39BB78D04B1C}" type="datetime1">
              <a:rPr lang="en-US" smtClean="0"/>
              <a:t>11/29/2022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72ADBC-BBA7-4245-A452-FD23183B2594}" type="slidenum">
              <a:rPr lang="en-US" smtClean="0"/>
              <a:t>‹#›</a:t>
            </a:fld>
            <a:endParaRPr lang="en-US"/>
          </a:p>
        </p:txBody>
      </p:sp>
    </p:spTree>
    <p:extLst>
      <p:ext uri="{BB962C8B-B14F-4D97-AF65-F5344CB8AC3E}">
        <p14:creationId xmlns:p14="http://schemas.microsoft.com/office/powerpoint/2010/main" val="29650206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0E50F3A-1EF3-4CF2-B721-B56E6A65FD03}" type="datetime1">
              <a:rPr lang="en-US" smtClean="0"/>
              <a:t>11/29/2022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72ADBC-BBA7-4245-A452-FD23183B2594}" type="slidenum">
              <a:rPr lang="en-US" smtClean="0"/>
              <a:t>‹#›</a:t>
            </a:fld>
            <a:endParaRPr lang="en-US"/>
          </a:p>
        </p:txBody>
      </p:sp>
    </p:spTree>
    <p:extLst>
      <p:ext uri="{BB962C8B-B14F-4D97-AF65-F5344CB8AC3E}">
        <p14:creationId xmlns:p14="http://schemas.microsoft.com/office/powerpoint/2010/main" val="18787434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237A37B-D78F-4272-8856-7863098CCAE9}" type="datetime1">
              <a:rPr lang="en-US" smtClean="0"/>
              <a:t>11/29/2022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72ADBC-BBA7-4245-A452-FD23183B2594}" type="slidenum">
              <a:rPr lang="en-US" smtClean="0"/>
              <a:t>‹#›</a:t>
            </a:fld>
            <a:endParaRPr lang="en-US"/>
          </a:p>
        </p:txBody>
      </p:sp>
    </p:spTree>
    <p:extLst>
      <p:ext uri="{BB962C8B-B14F-4D97-AF65-F5344CB8AC3E}">
        <p14:creationId xmlns:p14="http://schemas.microsoft.com/office/powerpoint/2010/main" val="28381438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0658A61-CD2E-4A8D-8860-3E06B6E4DAC7}" type="datetime1">
              <a:rPr lang="en-US" smtClean="0"/>
              <a:t>11/29/2022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72ADBC-BBA7-4245-A452-FD23183B2594}" type="slidenum">
              <a:rPr lang="en-US" smtClean="0"/>
              <a:t>‹#›</a:t>
            </a:fld>
            <a:endParaRPr lang="en-US"/>
          </a:p>
        </p:txBody>
      </p:sp>
    </p:spTree>
    <p:extLst>
      <p:ext uri="{BB962C8B-B14F-4D97-AF65-F5344CB8AC3E}">
        <p14:creationId xmlns:p14="http://schemas.microsoft.com/office/powerpoint/2010/main" val="1204814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421ABF3-F132-46DB-9481-E55E21378433}" type="datetime1">
              <a:rPr lang="en-US" smtClean="0"/>
              <a:t>11/29/2022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072ADBC-BBA7-4245-A452-FD23183B2594}" type="slidenum">
              <a:rPr lang="en-US" smtClean="0"/>
              <a:t>‹#›</a:t>
            </a:fld>
            <a:endParaRPr lang="en-US"/>
          </a:p>
        </p:txBody>
      </p:sp>
    </p:spTree>
    <p:extLst>
      <p:ext uri="{BB962C8B-B14F-4D97-AF65-F5344CB8AC3E}">
        <p14:creationId xmlns:p14="http://schemas.microsoft.com/office/powerpoint/2010/main" val="17523659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769AF67-5783-45B4-BEAF-D6D749D8FF88}" type="datetime1">
              <a:rPr lang="en-US" smtClean="0"/>
              <a:t>11/29/2022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072ADBC-BBA7-4245-A452-FD23183B2594}" type="slidenum">
              <a:rPr lang="en-US" smtClean="0"/>
              <a:t>‹#›</a:t>
            </a:fld>
            <a:endParaRPr lang="en-US"/>
          </a:p>
        </p:txBody>
      </p:sp>
    </p:spTree>
    <p:extLst>
      <p:ext uri="{BB962C8B-B14F-4D97-AF65-F5344CB8AC3E}">
        <p14:creationId xmlns:p14="http://schemas.microsoft.com/office/powerpoint/2010/main" val="20688662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59B6B1-093B-4894-B323-9FD00731AFD6}" type="datetime1">
              <a:rPr lang="en-US" smtClean="0"/>
              <a:t>11/29/2022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072ADBC-BBA7-4245-A452-FD23183B2594}" type="slidenum">
              <a:rPr lang="en-US" smtClean="0"/>
              <a:t>‹#›</a:t>
            </a:fld>
            <a:endParaRPr lang="en-US"/>
          </a:p>
        </p:txBody>
      </p:sp>
    </p:spTree>
    <p:extLst>
      <p:ext uri="{BB962C8B-B14F-4D97-AF65-F5344CB8AC3E}">
        <p14:creationId xmlns:p14="http://schemas.microsoft.com/office/powerpoint/2010/main" val="1321385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DB86E2E4-2685-418E-AD74-2B8FB38CA087}" type="datetime1">
              <a:rPr lang="en-US" smtClean="0"/>
              <a:t>11/29/2022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72ADBC-BBA7-4245-A452-FD23183B2594}" type="slidenum">
              <a:rPr lang="en-US" smtClean="0"/>
              <a:t>‹#›</a:t>
            </a:fld>
            <a:endParaRPr lang="en-US"/>
          </a:p>
        </p:txBody>
      </p:sp>
    </p:spTree>
    <p:extLst>
      <p:ext uri="{BB962C8B-B14F-4D97-AF65-F5344CB8AC3E}">
        <p14:creationId xmlns:p14="http://schemas.microsoft.com/office/powerpoint/2010/main" val="6144489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6FB5930E-ED7A-4FA2-8902-4D7A9B8A6560}" type="datetime1">
              <a:rPr lang="en-US" smtClean="0"/>
              <a:t>11/29/2022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72ADBC-BBA7-4245-A452-FD23183B2594}" type="slidenum">
              <a:rPr lang="en-US" smtClean="0"/>
              <a:t>‹#›</a:t>
            </a:fld>
            <a:endParaRPr lang="en-US"/>
          </a:p>
        </p:txBody>
      </p:sp>
    </p:spTree>
    <p:extLst>
      <p:ext uri="{BB962C8B-B14F-4D97-AF65-F5344CB8AC3E}">
        <p14:creationId xmlns:p14="http://schemas.microsoft.com/office/powerpoint/2010/main" val="35435404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15000"/>
            <a:lum/>
          </a:blip>
          <a:srcRect/>
          <a:stretch>
            <a:fillRect t="-17000" b="-1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C99796-3CAB-48D9-AB5E-E552D5E54106}" type="datetime1">
              <a:rPr lang="en-US" smtClean="0"/>
              <a:t>11/29/2022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72ADBC-BBA7-4245-A452-FD23183B2594}" type="slidenum">
              <a:rPr lang="en-US" smtClean="0"/>
              <a:t>‹#›</a:t>
            </a:fld>
            <a:endParaRPr lang="en-US"/>
          </a:p>
        </p:txBody>
      </p:sp>
    </p:spTree>
    <p:extLst>
      <p:ext uri="{BB962C8B-B14F-4D97-AF65-F5344CB8AC3E}">
        <p14:creationId xmlns:p14="http://schemas.microsoft.com/office/powerpoint/2010/main" val="17605608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3600"/>
            <a:ext cx="7772400" cy="1470025"/>
          </a:xfrm>
        </p:spPr>
        <p:txBody>
          <a:bodyPr>
            <a:noAutofit/>
          </a:bodyPr>
          <a:lstStyle/>
          <a:p>
            <a:r>
              <a:rPr lang="en-US" sz="8000" b="1" dirty="0" smtClean="0"/>
              <a:t/>
            </a:r>
            <a:br>
              <a:rPr lang="en-US" sz="8000" b="1" dirty="0" smtClean="0"/>
            </a:br>
            <a:r>
              <a:rPr lang="en-US" sz="7200" b="1" dirty="0"/>
              <a:t>Now that Directive 98-01 is Rescinded, What Now</a:t>
            </a:r>
            <a:r>
              <a:rPr lang="en-US" sz="7200" b="1" dirty="0" smtClean="0"/>
              <a:t>?</a:t>
            </a:r>
            <a:endParaRPr lang="en-US" sz="7200" b="1" dirty="0"/>
          </a:p>
        </p:txBody>
      </p:sp>
      <p:sp>
        <p:nvSpPr>
          <p:cNvPr id="3" name="Subtitle 2"/>
          <p:cNvSpPr>
            <a:spLocks noGrp="1"/>
          </p:cNvSpPr>
          <p:nvPr>
            <p:ph type="subTitle" idx="1"/>
          </p:nvPr>
        </p:nvSpPr>
        <p:spPr>
          <a:xfrm>
            <a:off x="1371600" y="4953000"/>
            <a:ext cx="6400800" cy="685800"/>
          </a:xfrm>
        </p:spPr>
        <p:txBody>
          <a:bodyPr>
            <a:normAutofit/>
          </a:bodyPr>
          <a:lstStyle/>
          <a:p>
            <a:endParaRPr lang="en-US" sz="2800" dirty="0"/>
          </a:p>
        </p:txBody>
      </p:sp>
      <p:sp>
        <p:nvSpPr>
          <p:cNvPr id="4" name="Subtitle 2"/>
          <p:cNvSpPr txBox="1">
            <a:spLocks/>
          </p:cNvSpPr>
          <p:nvPr/>
        </p:nvSpPr>
        <p:spPr>
          <a:xfrm>
            <a:off x="914400" y="1139239"/>
            <a:ext cx="7467600" cy="609600"/>
          </a:xfrm>
          <a:prstGeom prst="rect">
            <a:avLst/>
          </a:prstGeom>
        </p:spPr>
        <p:txBody>
          <a:bodyPr vert="horz" lIns="91440" tIns="45720" rIns="91440" bIns="45720" rtlCol="0">
            <a:normAutofit fontScale="85000" lnSpcReduction="1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r>
              <a:rPr lang="en-US" dirty="0" smtClean="0">
                <a:solidFill>
                  <a:schemeClr val="tx1"/>
                </a:solidFill>
              </a:rPr>
              <a:t>Washington State Solicitor General Noah Purcell</a:t>
            </a:r>
            <a:endParaRPr lang="en-US" dirty="0">
              <a:solidFill>
                <a:schemeClr val="tx1"/>
              </a:solidFill>
            </a:endParaRPr>
          </a:p>
        </p:txBody>
      </p:sp>
      <p:sp>
        <p:nvSpPr>
          <p:cNvPr id="6" name="Slide Number Placeholder 5"/>
          <p:cNvSpPr>
            <a:spLocks noGrp="1"/>
          </p:cNvSpPr>
          <p:nvPr>
            <p:ph type="sldNum" sz="quarter" idx="12"/>
          </p:nvPr>
        </p:nvSpPr>
        <p:spPr/>
        <p:txBody>
          <a:bodyPr/>
          <a:lstStyle/>
          <a:p>
            <a:fld id="{0072ADBC-BBA7-4245-A452-FD23183B2594}" type="slidenum">
              <a:rPr lang="en-US" smtClean="0"/>
              <a:t>1</a:t>
            </a:fld>
            <a:endParaRPr lang="en-US"/>
          </a:p>
        </p:txBody>
      </p:sp>
    </p:spTree>
    <p:extLst>
      <p:ext uri="{BB962C8B-B14F-4D97-AF65-F5344CB8AC3E}">
        <p14:creationId xmlns:p14="http://schemas.microsoft.com/office/powerpoint/2010/main" val="26106258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Federal Law </a:t>
            </a:r>
            <a:r>
              <a:rPr lang="en-US" b="1" dirty="0" smtClean="0"/>
              <a:t>Higher Ed</a:t>
            </a:r>
            <a:endParaRPr lang="en-US" b="1" dirty="0"/>
          </a:p>
        </p:txBody>
      </p:sp>
      <p:sp>
        <p:nvSpPr>
          <p:cNvPr id="3" name="Content Placeholder 2"/>
          <p:cNvSpPr>
            <a:spLocks noGrp="1"/>
          </p:cNvSpPr>
          <p:nvPr>
            <p:ph idx="1"/>
          </p:nvPr>
        </p:nvSpPr>
        <p:spPr>
          <a:xfrm>
            <a:off x="1292225" y="5432426"/>
            <a:ext cx="6858000" cy="4980574"/>
          </a:xfrm>
        </p:spPr>
        <p:txBody>
          <a:bodyPr/>
          <a:lstStyle/>
          <a:p>
            <a:pPr marL="457200" lvl="1" indent="0">
              <a:buNone/>
            </a:pPr>
            <a:endParaRPr lang="en-US" dirty="0" smtClean="0"/>
          </a:p>
          <a:p>
            <a:pPr marL="457200" lvl="1" indent="0">
              <a:buNone/>
            </a:pPr>
            <a:endParaRPr lang="en-US" dirty="0" smtClean="0"/>
          </a:p>
          <a:p>
            <a:pPr marL="457200" lvl="1" indent="0">
              <a:buNone/>
            </a:pPr>
            <a:endParaRPr lang="en-US" dirty="0" smtClean="0"/>
          </a:p>
          <a:p>
            <a:pPr lvl="1">
              <a:buFont typeface="Arial" panose="020B0604020202020204" pitchFamily="34" charset="0"/>
              <a:buChar char="•"/>
            </a:pPr>
            <a:endParaRPr lang="en-US" dirty="0" smtClean="0"/>
          </a:p>
          <a:p>
            <a:endParaRPr lang="en-US" dirty="0"/>
          </a:p>
        </p:txBody>
      </p:sp>
      <p:sp>
        <p:nvSpPr>
          <p:cNvPr id="4" name="Slide Number Placeholder 3"/>
          <p:cNvSpPr>
            <a:spLocks noGrp="1"/>
          </p:cNvSpPr>
          <p:nvPr>
            <p:ph type="sldNum" sz="quarter" idx="12"/>
          </p:nvPr>
        </p:nvSpPr>
        <p:spPr/>
        <p:txBody>
          <a:bodyPr/>
          <a:lstStyle/>
          <a:p>
            <a:fld id="{0072ADBC-BBA7-4245-A452-FD23183B2594}" type="slidenum">
              <a:rPr lang="en-US" smtClean="0"/>
              <a:t>10</a:t>
            </a:fld>
            <a:endParaRPr lang="en-US"/>
          </a:p>
        </p:txBody>
      </p:sp>
      <p:sp>
        <p:nvSpPr>
          <p:cNvPr id="6" name="Content Placeholder 4"/>
          <p:cNvSpPr txBox="1">
            <a:spLocks/>
          </p:cNvSpPr>
          <p:nvPr/>
        </p:nvSpPr>
        <p:spPr>
          <a:xfrm>
            <a:off x="457200" y="1600200"/>
            <a:ext cx="8229600" cy="4525963"/>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US" dirty="0"/>
          </a:p>
          <a:p>
            <a:r>
              <a:rPr lang="en-US" i="1" dirty="0"/>
              <a:t>Fisher v. Univ. of Texas at Austin</a:t>
            </a:r>
            <a:r>
              <a:rPr lang="en-US" dirty="0"/>
              <a:t>, 579 U.S. </a:t>
            </a:r>
            <a:r>
              <a:rPr lang="en-US" dirty="0" smtClean="0"/>
              <a:t>365</a:t>
            </a:r>
            <a:r>
              <a:rPr lang="en-US" dirty="0"/>
              <a:t> </a:t>
            </a:r>
            <a:r>
              <a:rPr lang="en-US" dirty="0" smtClean="0"/>
              <a:t>(2016): Public universities can use affirmative action if they don’t use quotas or fixed percentages and they show that race-neutral alternatives that are “available and workable” are insufficient.</a:t>
            </a:r>
          </a:p>
          <a:p>
            <a:endParaRPr lang="en-US" dirty="0"/>
          </a:p>
          <a:p>
            <a:r>
              <a:rPr lang="en-US" dirty="0" smtClean="0"/>
              <a:t>4-3 decision, authored by Justice Kennedy. (Scalia had died, Kagan was recused.)</a:t>
            </a:r>
            <a:endParaRPr lang="en-US" dirty="0"/>
          </a:p>
        </p:txBody>
      </p:sp>
    </p:spTree>
    <p:extLst>
      <p:ext uri="{BB962C8B-B14F-4D97-AF65-F5344CB8AC3E}">
        <p14:creationId xmlns:p14="http://schemas.microsoft.com/office/powerpoint/2010/main" val="6017581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Federal Law </a:t>
            </a:r>
            <a:r>
              <a:rPr lang="en-US" b="1" dirty="0" smtClean="0"/>
              <a:t>Higher Ed</a:t>
            </a:r>
            <a:endParaRPr lang="en-US" b="1" dirty="0"/>
          </a:p>
        </p:txBody>
      </p:sp>
      <p:sp>
        <p:nvSpPr>
          <p:cNvPr id="3" name="Content Placeholder 2"/>
          <p:cNvSpPr>
            <a:spLocks noGrp="1"/>
          </p:cNvSpPr>
          <p:nvPr>
            <p:ph idx="1"/>
          </p:nvPr>
        </p:nvSpPr>
        <p:spPr>
          <a:xfrm>
            <a:off x="1292225" y="5432426"/>
            <a:ext cx="6858000" cy="4980574"/>
          </a:xfrm>
        </p:spPr>
        <p:txBody>
          <a:bodyPr/>
          <a:lstStyle/>
          <a:p>
            <a:pPr marL="457200" lvl="1" indent="0">
              <a:buNone/>
            </a:pPr>
            <a:endParaRPr lang="en-US" dirty="0" smtClean="0"/>
          </a:p>
          <a:p>
            <a:pPr marL="457200" lvl="1" indent="0">
              <a:buNone/>
            </a:pPr>
            <a:endParaRPr lang="en-US" dirty="0" smtClean="0"/>
          </a:p>
          <a:p>
            <a:pPr marL="457200" lvl="1" indent="0">
              <a:buNone/>
            </a:pPr>
            <a:endParaRPr lang="en-US" dirty="0" smtClean="0"/>
          </a:p>
          <a:p>
            <a:pPr lvl="1">
              <a:buFont typeface="Arial" panose="020B0604020202020204" pitchFamily="34" charset="0"/>
              <a:buChar char="•"/>
            </a:pPr>
            <a:endParaRPr lang="en-US" dirty="0" smtClean="0"/>
          </a:p>
          <a:p>
            <a:endParaRPr lang="en-US" dirty="0"/>
          </a:p>
        </p:txBody>
      </p:sp>
      <p:sp>
        <p:nvSpPr>
          <p:cNvPr id="4" name="Slide Number Placeholder 3"/>
          <p:cNvSpPr>
            <a:spLocks noGrp="1"/>
          </p:cNvSpPr>
          <p:nvPr>
            <p:ph type="sldNum" sz="quarter" idx="12"/>
          </p:nvPr>
        </p:nvSpPr>
        <p:spPr/>
        <p:txBody>
          <a:bodyPr/>
          <a:lstStyle/>
          <a:p>
            <a:fld id="{0072ADBC-BBA7-4245-A452-FD23183B2594}" type="slidenum">
              <a:rPr lang="en-US" smtClean="0"/>
              <a:t>11</a:t>
            </a:fld>
            <a:endParaRPr lang="en-US"/>
          </a:p>
        </p:txBody>
      </p:sp>
      <p:sp>
        <p:nvSpPr>
          <p:cNvPr id="6" name="Content Placeholder 4"/>
          <p:cNvSpPr txBox="1">
            <a:spLocks/>
          </p:cNvSpPr>
          <p:nvPr/>
        </p:nvSpPr>
        <p:spPr>
          <a:xfrm>
            <a:off x="457200" y="1600200"/>
            <a:ext cx="8229600" cy="4525963"/>
          </a:xfrm>
          <a:prstGeom prst="rect">
            <a:avLst/>
          </a:prstGeom>
        </p:spPr>
        <p:txBody>
          <a:bodyPr vert="horz" lIns="91440" tIns="45720" rIns="91440" bIns="45720" rtlCol="0">
            <a:normAutofit fontScale="925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dirty="0" smtClean="0"/>
              <a:t>Two cases pending at US Supreme Court attack use of affirmative action at Harvard and UNC</a:t>
            </a:r>
          </a:p>
          <a:p>
            <a:endParaRPr lang="en-US" dirty="0"/>
          </a:p>
          <a:p>
            <a:r>
              <a:rPr lang="en-US" dirty="0" smtClean="0"/>
              <a:t>WA joined 19 other states in supporting Harvard and UNC’s affirmative action programs</a:t>
            </a:r>
          </a:p>
          <a:p>
            <a:endParaRPr lang="en-US" dirty="0"/>
          </a:p>
          <a:p>
            <a:r>
              <a:rPr lang="en-US" dirty="0" smtClean="0"/>
              <a:t>Court may overturn or limit prior decisions allowing affirmative action in higher </a:t>
            </a:r>
            <a:r>
              <a:rPr lang="en-US" dirty="0" err="1" smtClean="0"/>
              <a:t>ed</a:t>
            </a:r>
            <a:r>
              <a:rPr lang="en-US" dirty="0" smtClean="0"/>
              <a:t> </a:t>
            </a:r>
            <a:endParaRPr lang="en-US" dirty="0"/>
          </a:p>
          <a:p>
            <a:endParaRPr lang="en-US" dirty="0"/>
          </a:p>
          <a:p>
            <a:endParaRPr lang="en-US" dirty="0"/>
          </a:p>
        </p:txBody>
      </p:sp>
    </p:spTree>
    <p:extLst>
      <p:ext uri="{BB962C8B-B14F-4D97-AF65-F5344CB8AC3E}">
        <p14:creationId xmlns:p14="http://schemas.microsoft.com/office/powerpoint/2010/main" val="11381742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Federal Law </a:t>
            </a:r>
            <a:r>
              <a:rPr lang="en-US" b="1" dirty="0" smtClean="0"/>
              <a:t>on Hiring</a:t>
            </a:r>
            <a:endParaRPr lang="en-US" b="1" dirty="0"/>
          </a:p>
        </p:txBody>
      </p:sp>
      <p:sp>
        <p:nvSpPr>
          <p:cNvPr id="3" name="Content Placeholder 2"/>
          <p:cNvSpPr>
            <a:spLocks noGrp="1"/>
          </p:cNvSpPr>
          <p:nvPr>
            <p:ph idx="1"/>
          </p:nvPr>
        </p:nvSpPr>
        <p:spPr>
          <a:xfrm>
            <a:off x="1292225" y="5432426"/>
            <a:ext cx="6858000" cy="4980574"/>
          </a:xfrm>
        </p:spPr>
        <p:txBody>
          <a:bodyPr/>
          <a:lstStyle/>
          <a:p>
            <a:pPr marL="457200" lvl="1" indent="0">
              <a:buNone/>
            </a:pPr>
            <a:endParaRPr lang="en-US" dirty="0" smtClean="0"/>
          </a:p>
          <a:p>
            <a:pPr marL="457200" lvl="1" indent="0">
              <a:buNone/>
            </a:pPr>
            <a:endParaRPr lang="en-US" dirty="0" smtClean="0"/>
          </a:p>
          <a:p>
            <a:pPr marL="457200" lvl="1" indent="0">
              <a:buNone/>
            </a:pPr>
            <a:endParaRPr lang="en-US" dirty="0" smtClean="0"/>
          </a:p>
          <a:p>
            <a:pPr lvl="1">
              <a:buFont typeface="Arial" panose="020B0604020202020204" pitchFamily="34" charset="0"/>
              <a:buChar char="•"/>
            </a:pPr>
            <a:endParaRPr lang="en-US" dirty="0" smtClean="0"/>
          </a:p>
          <a:p>
            <a:endParaRPr lang="en-US" dirty="0"/>
          </a:p>
        </p:txBody>
      </p:sp>
      <p:sp>
        <p:nvSpPr>
          <p:cNvPr id="4" name="Slide Number Placeholder 3"/>
          <p:cNvSpPr>
            <a:spLocks noGrp="1"/>
          </p:cNvSpPr>
          <p:nvPr>
            <p:ph type="sldNum" sz="quarter" idx="12"/>
          </p:nvPr>
        </p:nvSpPr>
        <p:spPr/>
        <p:txBody>
          <a:bodyPr/>
          <a:lstStyle/>
          <a:p>
            <a:fld id="{0072ADBC-BBA7-4245-A452-FD23183B2594}" type="slidenum">
              <a:rPr lang="en-US" smtClean="0"/>
              <a:t>12</a:t>
            </a:fld>
            <a:endParaRPr lang="en-US"/>
          </a:p>
        </p:txBody>
      </p:sp>
      <p:sp>
        <p:nvSpPr>
          <p:cNvPr id="6" name="Content Placeholder 4"/>
          <p:cNvSpPr txBox="1">
            <a:spLocks/>
          </p:cNvSpPr>
          <p:nvPr/>
        </p:nvSpPr>
        <p:spPr>
          <a:xfrm>
            <a:off x="457200" y="1600200"/>
            <a:ext cx="8229600" cy="4525963"/>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dirty="0" smtClean="0"/>
              <a:t>Under Title VII, employers </a:t>
            </a:r>
            <a:r>
              <a:rPr lang="en-US" dirty="0"/>
              <a:t>may not discriminate against any individual with respect to “compensation, terms, conditions, or privileges of employment, because of such </a:t>
            </a:r>
            <a:r>
              <a:rPr lang="en-US" dirty="0" smtClean="0"/>
              <a:t>individual’s </a:t>
            </a:r>
            <a:r>
              <a:rPr lang="en-US" dirty="0"/>
              <a:t>race, color, religion, sex, or national origin.” </a:t>
            </a:r>
            <a:endParaRPr lang="en-US" dirty="0" smtClean="0"/>
          </a:p>
          <a:p>
            <a:endParaRPr lang="en-US" dirty="0"/>
          </a:p>
          <a:p>
            <a:r>
              <a:rPr lang="en-US" dirty="0" smtClean="0"/>
              <a:t>Title </a:t>
            </a:r>
            <a:r>
              <a:rPr lang="en-US" dirty="0"/>
              <a:t>VII prohibits the use of protected classifications </a:t>
            </a:r>
            <a:r>
              <a:rPr lang="en-US" dirty="0" smtClean="0"/>
              <a:t>as a </a:t>
            </a:r>
            <a:r>
              <a:rPr lang="en-US" dirty="0"/>
              <a:t>“motivating factor for any employment practice, even though other factors also motivated the practice.” 42 U.S.C. §2000e-2(m).</a:t>
            </a:r>
          </a:p>
          <a:p>
            <a:endParaRPr lang="en-US" dirty="0"/>
          </a:p>
          <a:p>
            <a:endParaRPr lang="en-US" dirty="0"/>
          </a:p>
        </p:txBody>
      </p:sp>
    </p:spTree>
    <p:extLst>
      <p:ext uri="{BB962C8B-B14F-4D97-AF65-F5344CB8AC3E}">
        <p14:creationId xmlns:p14="http://schemas.microsoft.com/office/powerpoint/2010/main" val="2928550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Federal Law </a:t>
            </a:r>
            <a:r>
              <a:rPr lang="en-US" b="1" dirty="0" smtClean="0"/>
              <a:t>on Hiring</a:t>
            </a:r>
            <a:endParaRPr lang="en-US" b="1" dirty="0"/>
          </a:p>
        </p:txBody>
      </p:sp>
      <p:sp>
        <p:nvSpPr>
          <p:cNvPr id="3" name="Content Placeholder 2"/>
          <p:cNvSpPr>
            <a:spLocks noGrp="1"/>
          </p:cNvSpPr>
          <p:nvPr>
            <p:ph idx="1"/>
          </p:nvPr>
        </p:nvSpPr>
        <p:spPr>
          <a:xfrm>
            <a:off x="1292225" y="5432426"/>
            <a:ext cx="6858000" cy="4980574"/>
          </a:xfrm>
        </p:spPr>
        <p:txBody>
          <a:bodyPr/>
          <a:lstStyle/>
          <a:p>
            <a:pPr marL="457200" lvl="1" indent="0">
              <a:buNone/>
            </a:pPr>
            <a:endParaRPr lang="en-US" dirty="0" smtClean="0"/>
          </a:p>
          <a:p>
            <a:pPr marL="457200" lvl="1" indent="0">
              <a:buNone/>
            </a:pPr>
            <a:endParaRPr lang="en-US" dirty="0" smtClean="0"/>
          </a:p>
          <a:p>
            <a:pPr marL="457200" lvl="1" indent="0">
              <a:buNone/>
            </a:pPr>
            <a:endParaRPr lang="en-US" dirty="0" smtClean="0"/>
          </a:p>
          <a:p>
            <a:pPr lvl="1">
              <a:buFont typeface="Arial" panose="020B0604020202020204" pitchFamily="34" charset="0"/>
              <a:buChar char="•"/>
            </a:pPr>
            <a:endParaRPr lang="en-US" dirty="0" smtClean="0"/>
          </a:p>
          <a:p>
            <a:endParaRPr lang="en-US" dirty="0"/>
          </a:p>
        </p:txBody>
      </p:sp>
      <p:sp>
        <p:nvSpPr>
          <p:cNvPr id="4" name="Slide Number Placeholder 3"/>
          <p:cNvSpPr>
            <a:spLocks noGrp="1"/>
          </p:cNvSpPr>
          <p:nvPr>
            <p:ph type="sldNum" sz="quarter" idx="12"/>
          </p:nvPr>
        </p:nvSpPr>
        <p:spPr/>
        <p:txBody>
          <a:bodyPr/>
          <a:lstStyle/>
          <a:p>
            <a:fld id="{0072ADBC-BBA7-4245-A452-FD23183B2594}" type="slidenum">
              <a:rPr lang="en-US" smtClean="0"/>
              <a:t>13</a:t>
            </a:fld>
            <a:endParaRPr lang="en-US"/>
          </a:p>
        </p:txBody>
      </p:sp>
      <p:sp>
        <p:nvSpPr>
          <p:cNvPr id="6" name="Content Placeholder 4"/>
          <p:cNvSpPr txBox="1">
            <a:spLocks/>
          </p:cNvSpPr>
          <p:nvPr/>
        </p:nvSpPr>
        <p:spPr>
          <a:xfrm>
            <a:off x="457200" y="1600200"/>
            <a:ext cx="8229600" cy="4525963"/>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dirty="0" smtClean="0"/>
              <a:t>Employers can use race or gender as factors in hiring if doing so is necessary to avoid a “disparate impact” based on race or gender.</a:t>
            </a:r>
          </a:p>
          <a:p>
            <a:endParaRPr lang="en-US" dirty="0"/>
          </a:p>
          <a:p>
            <a:r>
              <a:rPr lang="en-US" dirty="0" smtClean="0"/>
              <a:t>Before employing race-conscious measures, employer must have a “strong basis in evidence” to believe they would otherwise violate Title VII’s disparate impact rules.  </a:t>
            </a:r>
            <a:r>
              <a:rPr lang="en-US" i="1" dirty="0" smtClean="0"/>
              <a:t>Ricci </a:t>
            </a:r>
            <a:r>
              <a:rPr lang="en-US" i="1" dirty="0"/>
              <a:t>v. </a:t>
            </a:r>
            <a:r>
              <a:rPr lang="en-US" i="1" dirty="0" err="1"/>
              <a:t>DeStefano</a:t>
            </a:r>
            <a:r>
              <a:rPr lang="en-US" dirty="0"/>
              <a:t>, 557 U.S. </a:t>
            </a:r>
            <a:r>
              <a:rPr lang="en-US" dirty="0" smtClean="0"/>
              <a:t>557 (</a:t>
            </a:r>
            <a:r>
              <a:rPr lang="en-US" dirty="0"/>
              <a:t>2009</a:t>
            </a:r>
            <a:r>
              <a:rPr lang="en-US" dirty="0" smtClean="0"/>
              <a:t>). </a:t>
            </a:r>
            <a:endParaRPr lang="en-US" dirty="0"/>
          </a:p>
          <a:p>
            <a:endParaRPr lang="en-US" dirty="0"/>
          </a:p>
        </p:txBody>
      </p:sp>
    </p:spTree>
    <p:extLst>
      <p:ext uri="{BB962C8B-B14F-4D97-AF65-F5344CB8AC3E}">
        <p14:creationId xmlns:p14="http://schemas.microsoft.com/office/powerpoint/2010/main" val="229503827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State Law</a:t>
            </a:r>
            <a:endParaRPr lang="en-US" b="1" dirty="0"/>
          </a:p>
        </p:txBody>
      </p:sp>
      <p:sp>
        <p:nvSpPr>
          <p:cNvPr id="3" name="Content Placeholder 2"/>
          <p:cNvSpPr>
            <a:spLocks noGrp="1"/>
          </p:cNvSpPr>
          <p:nvPr>
            <p:ph idx="1"/>
          </p:nvPr>
        </p:nvSpPr>
        <p:spPr>
          <a:xfrm>
            <a:off x="1292225" y="5432426"/>
            <a:ext cx="6858000" cy="4980574"/>
          </a:xfrm>
        </p:spPr>
        <p:txBody>
          <a:bodyPr/>
          <a:lstStyle/>
          <a:p>
            <a:pPr marL="457200" lvl="1" indent="0">
              <a:buNone/>
            </a:pPr>
            <a:endParaRPr lang="en-US" dirty="0" smtClean="0"/>
          </a:p>
          <a:p>
            <a:pPr marL="457200" lvl="1" indent="0">
              <a:buNone/>
            </a:pPr>
            <a:endParaRPr lang="en-US" dirty="0" smtClean="0"/>
          </a:p>
          <a:p>
            <a:pPr marL="457200" lvl="1" indent="0">
              <a:buNone/>
            </a:pPr>
            <a:endParaRPr lang="en-US" dirty="0" smtClean="0"/>
          </a:p>
          <a:p>
            <a:pPr lvl="1">
              <a:buFont typeface="Arial" panose="020B0604020202020204" pitchFamily="34" charset="0"/>
              <a:buChar char="•"/>
            </a:pPr>
            <a:endParaRPr lang="en-US" dirty="0" smtClean="0"/>
          </a:p>
          <a:p>
            <a:endParaRPr lang="en-US" dirty="0"/>
          </a:p>
        </p:txBody>
      </p:sp>
      <p:sp>
        <p:nvSpPr>
          <p:cNvPr id="4" name="Slide Number Placeholder 3"/>
          <p:cNvSpPr>
            <a:spLocks noGrp="1"/>
          </p:cNvSpPr>
          <p:nvPr>
            <p:ph type="sldNum" sz="quarter" idx="12"/>
          </p:nvPr>
        </p:nvSpPr>
        <p:spPr/>
        <p:txBody>
          <a:bodyPr/>
          <a:lstStyle/>
          <a:p>
            <a:fld id="{0072ADBC-BBA7-4245-A452-FD23183B2594}" type="slidenum">
              <a:rPr lang="en-US" smtClean="0"/>
              <a:t>14</a:t>
            </a:fld>
            <a:endParaRPr lang="en-US"/>
          </a:p>
        </p:txBody>
      </p:sp>
      <p:sp>
        <p:nvSpPr>
          <p:cNvPr id="6" name="Content Placeholder 4"/>
          <p:cNvSpPr txBox="1">
            <a:spLocks/>
          </p:cNvSpPr>
          <p:nvPr/>
        </p:nvSpPr>
        <p:spPr>
          <a:xfrm>
            <a:off x="457200" y="1600200"/>
            <a:ext cx="8229600" cy="4525963"/>
          </a:xfrm>
          <a:prstGeom prst="rect">
            <a:avLst/>
          </a:prstGeom>
        </p:spPr>
        <p:txBody>
          <a:bodyPr vert="horz" lIns="91440" tIns="45720" rIns="91440" bIns="45720" rtlCol="0">
            <a:normAutofit fontScale="925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dirty="0" smtClean="0"/>
              <a:t>In 1998, Washington voters passed Initiative 200.</a:t>
            </a:r>
          </a:p>
          <a:p>
            <a:endParaRPr lang="en-US" dirty="0"/>
          </a:p>
          <a:p>
            <a:r>
              <a:rPr lang="en-US" dirty="0" smtClean="0"/>
              <a:t>I-200 said: “</a:t>
            </a:r>
            <a:r>
              <a:rPr lang="en-US" dirty="0"/>
              <a:t>The state shall not discriminate against, or grant preferential treatment to, any individual or group on the basis of race, sex, color, ethnicity, or national origin in the operation of public employment, public education, or public contracting.” RCW 49.60.400(1). </a:t>
            </a:r>
          </a:p>
          <a:p>
            <a:endParaRPr lang="en-US" dirty="0"/>
          </a:p>
          <a:p>
            <a:endParaRPr lang="en-US" dirty="0"/>
          </a:p>
          <a:p>
            <a:endParaRPr lang="en-US" dirty="0"/>
          </a:p>
        </p:txBody>
      </p:sp>
    </p:spTree>
    <p:extLst>
      <p:ext uri="{BB962C8B-B14F-4D97-AF65-F5344CB8AC3E}">
        <p14:creationId xmlns:p14="http://schemas.microsoft.com/office/powerpoint/2010/main" val="20786550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State Law</a:t>
            </a:r>
            <a:endParaRPr lang="en-US" b="1" dirty="0"/>
          </a:p>
        </p:txBody>
      </p:sp>
      <p:sp>
        <p:nvSpPr>
          <p:cNvPr id="3" name="Content Placeholder 2"/>
          <p:cNvSpPr>
            <a:spLocks noGrp="1"/>
          </p:cNvSpPr>
          <p:nvPr>
            <p:ph idx="1"/>
          </p:nvPr>
        </p:nvSpPr>
        <p:spPr>
          <a:xfrm>
            <a:off x="1292225" y="5432426"/>
            <a:ext cx="6858000" cy="4980574"/>
          </a:xfrm>
        </p:spPr>
        <p:txBody>
          <a:bodyPr/>
          <a:lstStyle/>
          <a:p>
            <a:pPr marL="457200" lvl="1" indent="0">
              <a:buNone/>
            </a:pPr>
            <a:endParaRPr lang="en-US" dirty="0" smtClean="0"/>
          </a:p>
          <a:p>
            <a:pPr marL="457200" lvl="1" indent="0">
              <a:buNone/>
            </a:pPr>
            <a:endParaRPr lang="en-US" dirty="0" smtClean="0"/>
          </a:p>
          <a:p>
            <a:pPr marL="457200" lvl="1" indent="0">
              <a:buNone/>
            </a:pPr>
            <a:endParaRPr lang="en-US" dirty="0" smtClean="0"/>
          </a:p>
          <a:p>
            <a:pPr lvl="1">
              <a:buFont typeface="Arial" panose="020B0604020202020204" pitchFamily="34" charset="0"/>
              <a:buChar char="•"/>
            </a:pPr>
            <a:endParaRPr lang="en-US" dirty="0" smtClean="0"/>
          </a:p>
          <a:p>
            <a:endParaRPr lang="en-US" dirty="0"/>
          </a:p>
        </p:txBody>
      </p:sp>
      <p:sp>
        <p:nvSpPr>
          <p:cNvPr id="4" name="Slide Number Placeholder 3"/>
          <p:cNvSpPr>
            <a:spLocks noGrp="1"/>
          </p:cNvSpPr>
          <p:nvPr>
            <p:ph type="sldNum" sz="quarter" idx="12"/>
          </p:nvPr>
        </p:nvSpPr>
        <p:spPr/>
        <p:txBody>
          <a:bodyPr/>
          <a:lstStyle/>
          <a:p>
            <a:fld id="{0072ADBC-BBA7-4245-A452-FD23183B2594}" type="slidenum">
              <a:rPr lang="en-US" smtClean="0"/>
              <a:t>15</a:t>
            </a:fld>
            <a:endParaRPr lang="en-US"/>
          </a:p>
        </p:txBody>
      </p:sp>
      <p:sp>
        <p:nvSpPr>
          <p:cNvPr id="6" name="Content Placeholder 4"/>
          <p:cNvSpPr txBox="1">
            <a:spLocks/>
          </p:cNvSpPr>
          <p:nvPr/>
        </p:nvSpPr>
        <p:spPr>
          <a:xfrm>
            <a:off x="457200" y="1600200"/>
            <a:ext cx="8229600" cy="4525963"/>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dirty="0" smtClean="0"/>
              <a:t>In the Voter’s Pamphlet, I-200 supporters said:</a:t>
            </a:r>
          </a:p>
          <a:p>
            <a:pPr marL="0" indent="0">
              <a:buNone/>
            </a:pPr>
            <a:r>
              <a:rPr lang="en-US" dirty="0"/>
              <a:t>	</a:t>
            </a:r>
            <a:r>
              <a:rPr lang="en-US" dirty="0" smtClean="0"/>
              <a:t>“Initiative 200 does not end all affirmative 	action programs. It prohibits only those 	programs </a:t>
            </a:r>
            <a:r>
              <a:rPr lang="en-US" dirty="0" smtClean="0"/>
              <a:t> that use race or gender to select 	a less qualified applicant over a more 	deserving applicant.” </a:t>
            </a:r>
          </a:p>
          <a:p>
            <a:pPr marL="0" indent="0">
              <a:buNone/>
            </a:pPr>
            <a:endParaRPr lang="en-US" dirty="0" smtClean="0"/>
          </a:p>
          <a:p>
            <a:r>
              <a:rPr lang="en-US" dirty="0" smtClean="0"/>
              <a:t>I-200 did not repeal preexisting statutes, like Chapter 39.19, authorizing affirmative action  </a:t>
            </a:r>
            <a:endParaRPr lang="en-US" dirty="0"/>
          </a:p>
          <a:p>
            <a:endParaRPr lang="en-US" dirty="0"/>
          </a:p>
          <a:p>
            <a:endParaRPr lang="en-US" dirty="0"/>
          </a:p>
        </p:txBody>
      </p:sp>
    </p:spTree>
    <p:extLst>
      <p:ext uri="{BB962C8B-B14F-4D97-AF65-F5344CB8AC3E}">
        <p14:creationId xmlns:p14="http://schemas.microsoft.com/office/powerpoint/2010/main" val="131740999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State Law</a:t>
            </a:r>
            <a:endParaRPr lang="en-US" b="1" dirty="0"/>
          </a:p>
        </p:txBody>
      </p:sp>
      <p:sp>
        <p:nvSpPr>
          <p:cNvPr id="3" name="Content Placeholder 2"/>
          <p:cNvSpPr>
            <a:spLocks noGrp="1"/>
          </p:cNvSpPr>
          <p:nvPr>
            <p:ph idx="1"/>
          </p:nvPr>
        </p:nvSpPr>
        <p:spPr>
          <a:xfrm>
            <a:off x="1292225" y="5432426"/>
            <a:ext cx="6858000" cy="4980574"/>
          </a:xfrm>
        </p:spPr>
        <p:txBody>
          <a:bodyPr/>
          <a:lstStyle/>
          <a:p>
            <a:pPr marL="457200" lvl="1" indent="0">
              <a:buNone/>
            </a:pPr>
            <a:endParaRPr lang="en-US" dirty="0" smtClean="0"/>
          </a:p>
          <a:p>
            <a:pPr marL="457200" lvl="1" indent="0">
              <a:buNone/>
            </a:pPr>
            <a:endParaRPr lang="en-US" dirty="0" smtClean="0"/>
          </a:p>
          <a:p>
            <a:pPr marL="457200" lvl="1" indent="0">
              <a:buNone/>
            </a:pPr>
            <a:endParaRPr lang="en-US" dirty="0" smtClean="0"/>
          </a:p>
          <a:p>
            <a:pPr lvl="1">
              <a:buFont typeface="Arial" panose="020B0604020202020204" pitchFamily="34" charset="0"/>
              <a:buChar char="•"/>
            </a:pPr>
            <a:endParaRPr lang="en-US" dirty="0" smtClean="0"/>
          </a:p>
          <a:p>
            <a:endParaRPr lang="en-US" dirty="0"/>
          </a:p>
        </p:txBody>
      </p:sp>
      <p:sp>
        <p:nvSpPr>
          <p:cNvPr id="4" name="Slide Number Placeholder 3"/>
          <p:cNvSpPr>
            <a:spLocks noGrp="1"/>
          </p:cNvSpPr>
          <p:nvPr>
            <p:ph type="sldNum" sz="quarter" idx="12"/>
          </p:nvPr>
        </p:nvSpPr>
        <p:spPr/>
        <p:txBody>
          <a:bodyPr/>
          <a:lstStyle/>
          <a:p>
            <a:fld id="{0072ADBC-BBA7-4245-A452-FD23183B2594}" type="slidenum">
              <a:rPr lang="en-US" smtClean="0"/>
              <a:t>16</a:t>
            </a:fld>
            <a:endParaRPr lang="en-US"/>
          </a:p>
        </p:txBody>
      </p:sp>
      <p:sp>
        <p:nvSpPr>
          <p:cNvPr id="6" name="Content Placeholder 4"/>
          <p:cNvSpPr txBox="1">
            <a:spLocks/>
          </p:cNvSpPr>
          <p:nvPr/>
        </p:nvSpPr>
        <p:spPr>
          <a:xfrm>
            <a:off x="457200" y="16002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dirty="0" smtClean="0"/>
              <a:t>Governor Locke then issued Directive 98-01, interpreting and implementing Initiative 200</a:t>
            </a:r>
            <a:r>
              <a:rPr lang="en-US" dirty="0" smtClean="0"/>
              <a:t>.</a:t>
            </a:r>
          </a:p>
          <a:p>
            <a:endParaRPr lang="en-US" dirty="0"/>
          </a:p>
          <a:p>
            <a:r>
              <a:rPr lang="en-US" dirty="0" smtClean="0"/>
              <a:t>The Directive addressed contracting, hiring, and education.</a:t>
            </a:r>
            <a:endParaRPr lang="en-US" dirty="0" smtClean="0"/>
          </a:p>
          <a:p>
            <a:endParaRPr lang="en-US" dirty="0" smtClean="0"/>
          </a:p>
          <a:p>
            <a:pPr marL="0" indent="0">
              <a:buNone/>
            </a:pPr>
            <a:endParaRPr lang="en-US" dirty="0"/>
          </a:p>
          <a:p>
            <a:endParaRPr lang="en-US" dirty="0"/>
          </a:p>
          <a:p>
            <a:endParaRPr lang="en-US" dirty="0"/>
          </a:p>
        </p:txBody>
      </p:sp>
    </p:spTree>
    <p:extLst>
      <p:ext uri="{BB962C8B-B14F-4D97-AF65-F5344CB8AC3E}">
        <p14:creationId xmlns:p14="http://schemas.microsoft.com/office/powerpoint/2010/main" val="292690421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State Law</a:t>
            </a:r>
            <a:endParaRPr lang="en-US" b="1" dirty="0"/>
          </a:p>
        </p:txBody>
      </p:sp>
      <p:sp>
        <p:nvSpPr>
          <p:cNvPr id="3" name="Content Placeholder 2"/>
          <p:cNvSpPr>
            <a:spLocks noGrp="1"/>
          </p:cNvSpPr>
          <p:nvPr>
            <p:ph idx="1"/>
          </p:nvPr>
        </p:nvSpPr>
        <p:spPr>
          <a:xfrm>
            <a:off x="1292225" y="5432426"/>
            <a:ext cx="6858000" cy="4980574"/>
          </a:xfrm>
        </p:spPr>
        <p:txBody>
          <a:bodyPr/>
          <a:lstStyle/>
          <a:p>
            <a:pPr marL="457200" lvl="1" indent="0">
              <a:buNone/>
            </a:pPr>
            <a:endParaRPr lang="en-US" dirty="0" smtClean="0"/>
          </a:p>
          <a:p>
            <a:pPr marL="457200" lvl="1" indent="0">
              <a:buNone/>
            </a:pPr>
            <a:endParaRPr lang="en-US" dirty="0" smtClean="0"/>
          </a:p>
          <a:p>
            <a:pPr marL="457200" lvl="1" indent="0">
              <a:buNone/>
            </a:pPr>
            <a:endParaRPr lang="en-US" dirty="0" smtClean="0"/>
          </a:p>
          <a:p>
            <a:pPr lvl="1">
              <a:buFont typeface="Arial" panose="020B0604020202020204" pitchFamily="34" charset="0"/>
              <a:buChar char="•"/>
            </a:pPr>
            <a:endParaRPr lang="en-US" dirty="0" smtClean="0"/>
          </a:p>
          <a:p>
            <a:endParaRPr lang="en-US" dirty="0"/>
          </a:p>
        </p:txBody>
      </p:sp>
      <p:sp>
        <p:nvSpPr>
          <p:cNvPr id="4" name="Slide Number Placeholder 3"/>
          <p:cNvSpPr>
            <a:spLocks noGrp="1"/>
          </p:cNvSpPr>
          <p:nvPr>
            <p:ph type="sldNum" sz="quarter" idx="12"/>
          </p:nvPr>
        </p:nvSpPr>
        <p:spPr/>
        <p:txBody>
          <a:bodyPr/>
          <a:lstStyle/>
          <a:p>
            <a:fld id="{0072ADBC-BBA7-4245-A452-FD23183B2594}" type="slidenum">
              <a:rPr lang="en-US" smtClean="0"/>
              <a:t>17</a:t>
            </a:fld>
            <a:endParaRPr lang="en-US"/>
          </a:p>
        </p:txBody>
      </p:sp>
      <p:sp>
        <p:nvSpPr>
          <p:cNvPr id="6" name="Content Placeholder 4"/>
          <p:cNvSpPr txBox="1">
            <a:spLocks/>
          </p:cNvSpPr>
          <p:nvPr/>
        </p:nvSpPr>
        <p:spPr>
          <a:xfrm>
            <a:off x="457200" y="1600200"/>
            <a:ext cx="8229600" cy="4525963"/>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dirty="0" smtClean="0"/>
              <a:t>Directive </a:t>
            </a:r>
            <a:r>
              <a:rPr lang="en-US" dirty="0" smtClean="0"/>
              <a:t>98-01 interpreted I-200 to </a:t>
            </a:r>
            <a:r>
              <a:rPr lang="en-US" dirty="0" smtClean="0"/>
              <a:t>mean:</a:t>
            </a:r>
          </a:p>
          <a:p>
            <a:pPr lvl="1"/>
            <a:r>
              <a:rPr lang="en-US" dirty="0" smtClean="0"/>
              <a:t>“</a:t>
            </a:r>
            <a:r>
              <a:rPr lang="en-US" dirty="0"/>
              <a:t>Race, sex, color, ethnicity and national origin may not be used in the final selection of a bidder for a public </a:t>
            </a:r>
            <a:r>
              <a:rPr lang="en-US" dirty="0" smtClean="0"/>
              <a:t>contract</a:t>
            </a:r>
            <a:r>
              <a:rPr lang="en-US" dirty="0" smtClean="0"/>
              <a:t>.”</a:t>
            </a:r>
          </a:p>
          <a:p>
            <a:pPr lvl="1"/>
            <a:r>
              <a:rPr lang="en-US" dirty="0" smtClean="0"/>
              <a:t>“Race</a:t>
            </a:r>
            <a:r>
              <a:rPr lang="en-US" dirty="0"/>
              <a:t>, sex, color, ethnicity and national origin may not be used in the final selection of an applicant for public </a:t>
            </a:r>
            <a:r>
              <a:rPr lang="en-US" dirty="0" smtClean="0"/>
              <a:t>employment.”</a:t>
            </a:r>
          </a:p>
          <a:p>
            <a:pPr lvl="1"/>
            <a:r>
              <a:rPr lang="en-US" dirty="0" smtClean="0"/>
              <a:t>“Preferences </a:t>
            </a:r>
            <a:r>
              <a:rPr lang="en-US" dirty="0"/>
              <a:t>in admissions based on race, sex, color, ethnicity and national origin should be discontinued</a:t>
            </a:r>
            <a:r>
              <a:rPr lang="en-US" dirty="0" smtClean="0"/>
              <a:t>.”</a:t>
            </a:r>
            <a:endParaRPr lang="en-US" dirty="0"/>
          </a:p>
          <a:p>
            <a:endParaRPr lang="en-US" dirty="0"/>
          </a:p>
          <a:p>
            <a:endParaRPr lang="en-US" dirty="0"/>
          </a:p>
          <a:p>
            <a:endParaRPr lang="en-US" dirty="0"/>
          </a:p>
        </p:txBody>
      </p:sp>
    </p:spTree>
    <p:extLst>
      <p:ext uri="{BB962C8B-B14F-4D97-AF65-F5344CB8AC3E}">
        <p14:creationId xmlns:p14="http://schemas.microsoft.com/office/powerpoint/2010/main" val="114220277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State Law</a:t>
            </a:r>
            <a:endParaRPr lang="en-US" b="1" dirty="0"/>
          </a:p>
        </p:txBody>
      </p:sp>
      <p:sp>
        <p:nvSpPr>
          <p:cNvPr id="3" name="Content Placeholder 2"/>
          <p:cNvSpPr>
            <a:spLocks noGrp="1"/>
          </p:cNvSpPr>
          <p:nvPr>
            <p:ph idx="1"/>
          </p:nvPr>
        </p:nvSpPr>
        <p:spPr>
          <a:xfrm>
            <a:off x="1292225" y="5432426"/>
            <a:ext cx="6858000" cy="4980574"/>
          </a:xfrm>
        </p:spPr>
        <p:txBody>
          <a:bodyPr/>
          <a:lstStyle/>
          <a:p>
            <a:pPr marL="457200" lvl="1" indent="0">
              <a:buNone/>
            </a:pPr>
            <a:endParaRPr lang="en-US" dirty="0" smtClean="0"/>
          </a:p>
          <a:p>
            <a:pPr marL="457200" lvl="1" indent="0">
              <a:buNone/>
            </a:pPr>
            <a:endParaRPr lang="en-US" dirty="0" smtClean="0"/>
          </a:p>
          <a:p>
            <a:pPr marL="457200" lvl="1" indent="0">
              <a:buNone/>
            </a:pPr>
            <a:endParaRPr lang="en-US" dirty="0" smtClean="0"/>
          </a:p>
          <a:p>
            <a:pPr lvl="1">
              <a:buFont typeface="Arial" panose="020B0604020202020204" pitchFamily="34" charset="0"/>
              <a:buChar char="•"/>
            </a:pPr>
            <a:endParaRPr lang="en-US" dirty="0" smtClean="0"/>
          </a:p>
          <a:p>
            <a:endParaRPr lang="en-US" dirty="0"/>
          </a:p>
        </p:txBody>
      </p:sp>
      <p:sp>
        <p:nvSpPr>
          <p:cNvPr id="4" name="Slide Number Placeholder 3"/>
          <p:cNvSpPr>
            <a:spLocks noGrp="1"/>
          </p:cNvSpPr>
          <p:nvPr>
            <p:ph type="sldNum" sz="quarter" idx="12"/>
          </p:nvPr>
        </p:nvSpPr>
        <p:spPr/>
        <p:txBody>
          <a:bodyPr/>
          <a:lstStyle/>
          <a:p>
            <a:fld id="{0072ADBC-BBA7-4245-A452-FD23183B2594}" type="slidenum">
              <a:rPr lang="en-US" smtClean="0"/>
              <a:t>18</a:t>
            </a:fld>
            <a:endParaRPr lang="en-US"/>
          </a:p>
        </p:txBody>
      </p:sp>
      <p:sp>
        <p:nvSpPr>
          <p:cNvPr id="6" name="Content Placeholder 4"/>
          <p:cNvSpPr txBox="1">
            <a:spLocks/>
          </p:cNvSpPr>
          <p:nvPr/>
        </p:nvSpPr>
        <p:spPr>
          <a:xfrm>
            <a:off x="457200" y="16002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dirty="0" smtClean="0"/>
              <a:t>In 2003, the Washington Supreme </a:t>
            </a:r>
            <a:r>
              <a:rPr lang="en-US" dirty="0"/>
              <a:t>Court interprets I-200 </a:t>
            </a:r>
            <a:r>
              <a:rPr lang="en-US" dirty="0" smtClean="0"/>
              <a:t>only to “prohibit</a:t>
            </a:r>
            <a:r>
              <a:rPr lang="en-US" dirty="0"/>
              <a:t>[] reverse </a:t>
            </a:r>
            <a:r>
              <a:rPr lang="en-US" dirty="0" smtClean="0"/>
              <a:t>discrimination </a:t>
            </a:r>
            <a:r>
              <a:rPr lang="en-US" dirty="0"/>
              <a:t>where race or gender is used by government to select a less qualified applicant over a more qualified applicant.” </a:t>
            </a:r>
            <a:r>
              <a:rPr lang="en-US" i="1" dirty="0"/>
              <a:t>Parents Involved in </a:t>
            </a:r>
            <a:r>
              <a:rPr lang="en-US" i="1" dirty="0" err="1"/>
              <a:t>Cmty</a:t>
            </a:r>
            <a:r>
              <a:rPr lang="en-US" i="1" dirty="0"/>
              <a:t>. </a:t>
            </a:r>
            <a:r>
              <a:rPr lang="en-US" i="1" dirty="0" err="1"/>
              <a:t>Schs</a:t>
            </a:r>
            <a:r>
              <a:rPr lang="en-US" i="1" dirty="0"/>
              <a:t>. v. Seattle Sch. Dist. 1</a:t>
            </a:r>
            <a:r>
              <a:rPr lang="en-US" dirty="0"/>
              <a:t>, 149 Wn.2d 660, 689-90, 72 P.3d 151 (2003). </a:t>
            </a:r>
            <a:endParaRPr lang="en-US" dirty="0" smtClean="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47293407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State Law</a:t>
            </a:r>
            <a:endParaRPr lang="en-US" b="1" dirty="0"/>
          </a:p>
        </p:txBody>
      </p:sp>
      <p:sp>
        <p:nvSpPr>
          <p:cNvPr id="3" name="Content Placeholder 2"/>
          <p:cNvSpPr>
            <a:spLocks noGrp="1"/>
          </p:cNvSpPr>
          <p:nvPr>
            <p:ph idx="1"/>
          </p:nvPr>
        </p:nvSpPr>
        <p:spPr>
          <a:xfrm>
            <a:off x="1292225" y="5432426"/>
            <a:ext cx="6858000" cy="4980574"/>
          </a:xfrm>
        </p:spPr>
        <p:txBody>
          <a:bodyPr/>
          <a:lstStyle/>
          <a:p>
            <a:pPr marL="457200" lvl="1" indent="0">
              <a:buNone/>
            </a:pPr>
            <a:endParaRPr lang="en-US" dirty="0" smtClean="0"/>
          </a:p>
          <a:p>
            <a:pPr marL="457200" lvl="1" indent="0">
              <a:buNone/>
            </a:pPr>
            <a:endParaRPr lang="en-US" dirty="0" smtClean="0"/>
          </a:p>
          <a:p>
            <a:pPr marL="457200" lvl="1" indent="0">
              <a:buNone/>
            </a:pPr>
            <a:endParaRPr lang="en-US" dirty="0" smtClean="0"/>
          </a:p>
          <a:p>
            <a:pPr lvl="1">
              <a:buFont typeface="Arial" panose="020B0604020202020204" pitchFamily="34" charset="0"/>
              <a:buChar char="•"/>
            </a:pPr>
            <a:endParaRPr lang="en-US" dirty="0" smtClean="0"/>
          </a:p>
          <a:p>
            <a:endParaRPr lang="en-US" dirty="0"/>
          </a:p>
        </p:txBody>
      </p:sp>
      <p:sp>
        <p:nvSpPr>
          <p:cNvPr id="4" name="Slide Number Placeholder 3"/>
          <p:cNvSpPr>
            <a:spLocks noGrp="1"/>
          </p:cNvSpPr>
          <p:nvPr>
            <p:ph type="sldNum" sz="quarter" idx="12"/>
          </p:nvPr>
        </p:nvSpPr>
        <p:spPr/>
        <p:txBody>
          <a:bodyPr/>
          <a:lstStyle/>
          <a:p>
            <a:fld id="{0072ADBC-BBA7-4245-A452-FD23183B2594}" type="slidenum">
              <a:rPr lang="en-US" smtClean="0"/>
              <a:t>19</a:t>
            </a:fld>
            <a:endParaRPr lang="en-US"/>
          </a:p>
        </p:txBody>
      </p:sp>
      <p:sp>
        <p:nvSpPr>
          <p:cNvPr id="6" name="Content Placeholder 4"/>
          <p:cNvSpPr txBox="1">
            <a:spLocks/>
          </p:cNvSpPr>
          <p:nvPr/>
        </p:nvSpPr>
        <p:spPr>
          <a:xfrm>
            <a:off x="457200" y="1600200"/>
            <a:ext cx="8229600" cy="4525963"/>
          </a:xfrm>
          <a:prstGeom prst="rect">
            <a:avLst/>
          </a:prstGeom>
        </p:spPr>
        <p:txBody>
          <a:bodyPr vert="horz" lIns="91440" tIns="45720" rIns="91440" bIns="45720" rtlCol="0">
            <a:normAutofit fontScale="925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dirty="0" smtClean="0"/>
              <a:t>2017: our </a:t>
            </a:r>
            <a:r>
              <a:rPr lang="en-US" dirty="0"/>
              <a:t>Office issued AGO Opinion 2017 No. 2: </a:t>
            </a:r>
            <a:r>
              <a:rPr lang="en-US" dirty="0" smtClean="0"/>
              <a:t> </a:t>
            </a:r>
            <a:endParaRPr lang="en-US" dirty="0" smtClean="0"/>
          </a:p>
          <a:p>
            <a:endParaRPr lang="en-US" dirty="0"/>
          </a:p>
          <a:p>
            <a:r>
              <a:rPr lang="en-US" dirty="0" smtClean="0"/>
              <a:t>The question</a:t>
            </a:r>
            <a:r>
              <a:rPr lang="en-US" dirty="0"/>
              <a:t>: “Does Initiative 200 prohibit the State from implementing race- or sex-conscious measures to address significant disparities in the public contracting sector that are documented in a disparity study if it is first determined that race- and sex-neutral measures will be insufficient to address those disparities</a:t>
            </a:r>
            <a:r>
              <a:rPr lang="en-US" dirty="0" smtClean="0"/>
              <a:t>?”</a:t>
            </a:r>
            <a:endParaRPr lang="en-US" dirty="0" smtClean="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20994239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Role of the AG’s Office</a:t>
            </a:r>
            <a:endParaRPr lang="en-US" b="1" dirty="0"/>
          </a:p>
        </p:txBody>
      </p:sp>
      <p:sp>
        <p:nvSpPr>
          <p:cNvPr id="3" name="Content Placeholder 2"/>
          <p:cNvSpPr>
            <a:spLocks noGrp="1"/>
          </p:cNvSpPr>
          <p:nvPr>
            <p:ph idx="1"/>
          </p:nvPr>
        </p:nvSpPr>
        <p:spPr>
          <a:xfrm>
            <a:off x="1292225" y="5432426"/>
            <a:ext cx="6858000" cy="4980574"/>
          </a:xfrm>
        </p:spPr>
        <p:txBody>
          <a:bodyPr/>
          <a:lstStyle/>
          <a:p>
            <a:pPr marL="457200" lvl="1" indent="0">
              <a:buNone/>
            </a:pPr>
            <a:endParaRPr lang="en-US" dirty="0" smtClean="0"/>
          </a:p>
          <a:p>
            <a:pPr marL="457200" lvl="1" indent="0">
              <a:buNone/>
            </a:pPr>
            <a:endParaRPr lang="en-US" dirty="0" smtClean="0"/>
          </a:p>
          <a:p>
            <a:pPr marL="457200" lvl="1" indent="0">
              <a:buNone/>
            </a:pPr>
            <a:endParaRPr lang="en-US" dirty="0" smtClean="0"/>
          </a:p>
          <a:p>
            <a:pPr lvl="1">
              <a:buFont typeface="Arial" panose="020B0604020202020204" pitchFamily="34" charset="0"/>
              <a:buChar char="•"/>
            </a:pPr>
            <a:endParaRPr lang="en-US" dirty="0" smtClean="0"/>
          </a:p>
          <a:p>
            <a:endParaRPr lang="en-US" dirty="0"/>
          </a:p>
        </p:txBody>
      </p:sp>
      <p:sp>
        <p:nvSpPr>
          <p:cNvPr id="4" name="Slide Number Placeholder 3"/>
          <p:cNvSpPr>
            <a:spLocks noGrp="1"/>
          </p:cNvSpPr>
          <p:nvPr>
            <p:ph type="sldNum" sz="quarter" idx="12"/>
          </p:nvPr>
        </p:nvSpPr>
        <p:spPr/>
        <p:txBody>
          <a:bodyPr/>
          <a:lstStyle/>
          <a:p>
            <a:fld id="{0072ADBC-BBA7-4245-A452-FD23183B2594}" type="slidenum">
              <a:rPr lang="en-US" smtClean="0"/>
              <a:t>2</a:t>
            </a:fld>
            <a:endParaRPr lang="en-US"/>
          </a:p>
        </p:txBody>
      </p:sp>
      <p:sp>
        <p:nvSpPr>
          <p:cNvPr id="6" name="Content Placeholder 4"/>
          <p:cNvSpPr txBox="1">
            <a:spLocks/>
          </p:cNvSpPr>
          <p:nvPr/>
        </p:nvSpPr>
        <p:spPr>
          <a:xfrm>
            <a:off x="457200" y="1600200"/>
            <a:ext cx="8229600" cy="4525963"/>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dirty="0" smtClean="0"/>
              <a:t>Deep commitment to diversity, equity, inclusion</a:t>
            </a:r>
          </a:p>
          <a:p>
            <a:endParaRPr lang="en-US" dirty="0" smtClean="0"/>
          </a:p>
          <a:p>
            <a:r>
              <a:rPr lang="en-US" dirty="0" smtClean="0"/>
              <a:t>Created Civil Rights Division</a:t>
            </a:r>
          </a:p>
          <a:p>
            <a:endParaRPr lang="en-US" dirty="0"/>
          </a:p>
          <a:p>
            <a:r>
              <a:rPr lang="en-US" dirty="0"/>
              <a:t>Created Racial Equity Unit</a:t>
            </a:r>
          </a:p>
          <a:p>
            <a:endParaRPr lang="en-US" dirty="0"/>
          </a:p>
          <a:p>
            <a:r>
              <a:rPr lang="en-US" dirty="0" smtClean="0"/>
              <a:t>Significantly improved attorney diversity</a:t>
            </a:r>
            <a:endParaRPr lang="en-US" dirty="0"/>
          </a:p>
        </p:txBody>
      </p:sp>
    </p:spTree>
    <p:extLst>
      <p:ext uri="{BB962C8B-B14F-4D97-AF65-F5344CB8AC3E}">
        <p14:creationId xmlns:p14="http://schemas.microsoft.com/office/powerpoint/2010/main" val="29323052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State Law</a:t>
            </a:r>
            <a:endParaRPr lang="en-US" b="1" dirty="0"/>
          </a:p>
        </p:txBody>
      </p:sp>
      <p:sp>
        <p:nvSpPr>
          <p:cNvPr id="3" name="Content Placeholder 2"/>
          <p:cNvSpPr>
            <a:spLocks noGrp="1"/>
          </p:cNvSpPr>
          <p:nvPr>
            <p:ph idx="1"/>
          </p:nvPr>
        </p:nvSpPr>
        <p:spPr>
          <a:xfrm>
            <a:off x="1292225" y="5432426"/>
            <a:ext cx="6858000" cy="4980574"/>
          </a:xfrm>
        </p:spPr>
        <p:txBody>
          <a:bodyPr/>
          <a:lstStyle/>
          <a:p>
            <a:pPr marL="457200" lvl="1" indent="0">
              <a:buNone/>
            </a:pPr>
            <a:endParaRPr lang="en-US" dirty="0" smtClean="0"/>
          </a:p>
          <a:p>
            <a:pPr marL="457200" lvl="1" indent="0">
              <a:buNone/>
            </a:pPr>
            <a:endParaRPr lang="en-US" dirty="0" smtClean="0"/>
          </a:p>
          <a:p>
            <a:pPr marL="457200" lvl="1" indent="0">
              <a:buNone/>
            </a:pPr>
            <a:endParaRPr lang="en-US" dirty="0" smtClean="0"/>
          </a:p>
          <a:p>
            <a:pPr lvl="1">
              <a:buFont typeface="Arial" panose="020B0604020202020204" pitchFamily="34" charset="0"/>
              <a:buChar char="•"/>
            </a:pPr>
            <a:endParaRPr lang="en-US" dirty="0" smtClean="0"/>
          </a:p>
          <a:p>
            <a:endParaRPr lang="en-US" dirty="0"/>
          </a:p>
        </p:txBody>
      </p:sp>
      <p:sp>
        <p:nvSpPr>
          <p:cNvPr id="4" name="Slide Number Placeholder 3"/>
          <p:cNvSpPr>
            <a:spLocks noGrp="1"/>
          </p:cNvSpPr>
          <p:nvPr>
            <p:ph type="sldNum" sz="quarter" idx="12"/>
          </p:nvPr>
        </p:nvSpPr>
        <p:spPr/>
        <p:txBody>
          <a:bodyPr/>
          <a:lstStyle/>
          <a:p>
            <a:fld id="{0072ADBC-BBA7-4245-A452-FD23183B2594}" type="slidenum">
              <a:rPr lang="en-US" smtClean="0"/>
              <a:t>20</a:t>
            </a:fld>
            <a:endParaRPr lang="en-US"/>
          </a:p>
        </p:txBody>
      </p:sp>
      <p:sp>
        <p:nvSpPr>
          <p:cNvPr id="6" name="Content Placeholder 4"/>
          <p:cNvSpPr txBox="1">
            <a:spLocks/>
          </p:cNvSpPr>
          <p:nvPr/>
        </p:nvSpPr>
        <p:spPr>
          <a:xfrm>
            <a:off x="457200" y="1600200"/>
            <a:ext cx="8229600" cy="4525963"/>
          </a:xfrm>
          <a:prstGeom prst="rect">
            <a:avLst/>
          </a:prstGeom>
        </p:spPr>
        <p:txBody>
          <a:bodyPr vert="horz" lIns="91440" tIns="45720" rIns="91440" bIns="45720" rtlCol="0">
            <a:normAutofit fontScale="850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dirty="0" smtClean="0"/>
              <a:t>Our answer: “Initiative </a:t>
            </a:r>
            <a:r>
              <a:rPr lang="en-US" dirty="0"/>
              <a:t>200 does not categorically prohibit all uses of race- or sex-conscious measures in state contracting. The measure allows the use of measures that take race or gender into account in state contracting without elevating a less qualified contractor over a more qualified contractor. In narrow circumstances, an agency may be allowed to use a narrowly tailored preference based on race or sex when no other means is available to remedy demonstrated discrimination in state contracting. State agencies may also employ race- or sex-based preferences when necessary to do so in order to avoid losing eligibility for programs providing federal funds.”</a:t>
            </a:r>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77017234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State Law</a:t>
            </a:r>
            <a:endParaRPr lang="en-US" b="1" dirty="0"/>
          </a:p>
        </p:txBody>
      </p:sp>
      <p:sp>
        <p:nvSpPr>
          <p:cNvPr id="3" name="Content Placeholder 2"/>
          <p:cNvSpPr>
            <a:spLocks noGrp="1"/>
          </p:cNvSpPr>
          <p:nvPr>
            <p:ph idx="1"/>
          </p:nvPr>
        </p:nvSpPr>
        <p:spPr>
          <a:xfrm>
            <a:off x="1292225" y="5432426"/>
            <a:ext cx="6858000" cy="4980574"/>
          </a:xfrm>
        </p:spPr>
        <p:txBody>
          <a:bodyPr/>
          <a:lstStyle/>
          <a:p>
            <a:pPr marL="457200" lvl="1" indent="0">
              <a:buNone/>
            </a:pPr>
            <a:endParaRPr lang="en-US" dirty="0" smtClean="0"/>
          </a:p>
          <a:p>
            <a:pPr marL="457200" lvl="1" indent="0">
              <a:buNone/>
            </a:pPr>
            <a:endParaRPr lang="en-US" dirty="0" smtClean="0"/>
          </a:p>
          <a:p>
            <a:pPr marL="457200" lvl="1" indent="0">
              <a:buNone/>
            </a:pPr>
            <a:endParaRPr lang="en-US" dirty="0" smtClean="0"/>
          </a:p>
          <a:p>
            <a:pPr lvl="1">
              <a:buFont typeface="Arial" panose="020B0604020202020204" pitchFamily="34" charset="0"/>
              <a:buChar char="•"/>
            </a:pPr>
            <a:endParaRPr lang="en-US" dirty="0" smtClean="0"/>
          </a:p>
          <a:p>
            <a:endParaRPr lang="en-US" dirty="0"/>
          </a:p>
        </p:txBody>
      </p:sp>
      <p:sp>
        <p:nvSpPr>
          <p:cNvPr id="4" name="Slide Number Placeholder 3"/>
          <p:cNvSpPr>
            <a:spLocks noGrp="1"/>
          </p:cNvSpPr>
          <p:nvPr>
            <p:ph type="sldNum" sz="quarter" idx="12"/>
          </p:nvPr>
        </p:nvSpPr>
        <p:spPr/>
        <p:txBody>
          <a:bodyPr/>
          <a:lstStyle/>
          <a:p>
            <a:fld id="{0072ADBC-BBA7-4245-A452-FD23183B2594}" type="slidenum">
              <a:rPr lang="en-US" smtClean="0"/>
              <a:t>21</a:t>
            </a:fld>
            <a:endParaRPr lang="en-US"/>
          </a:p>
        </p:txBody>
      </p:sp>
      <p:sp>
        <p:nvSpPr>
          <p:cNvPr id="6" name="Content Placeholder 4"/>
          <p:cNvSpPr txBox="1">
            <a:spLocks/>
          </p:cNvSpPr>
          <p:nvPr/>
        </p:nvSpPr>
        <p:spPr>
          <a:xfrm>
            <a:off x="457200" y="16002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dirty="0"/>
              <a:t>For example: “For example, consistent with </a:t>
            </a:r>
            <a:r>
              <a:rPr lang="en-US" dirty="0" smtClean="0"/>
              <a:t>[I-200], </a:t>
            </a:r>
            <a:r>
              <a:rPr lang="en-US" dirty="0"/>
              <a:t>an agency could potentially rank applicants as “exceptionally well qualified,” “well qualified,” “qualified,” and “not qualified,” and use race or gender as a tiebreaker between applicants who fell within </a:t>
            </a:r>
            <a:r>
              <a:rPr lang="en-US" dirty="0" smtClean="0"/>
              <a:t>the same </a:t>
            </a:r>
            <a:r>
              <a:rPr lang="en-US" dirty="0"/>
              <a:t>category</a:t>
            </a:r>
            <a:r>
              <a:rPr lang="en-US" dirty="0" smtClean="0"/>
              <a:t>.”</a:t>
            </a:r>
            <a:endParaRPr lang="en-US"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66871211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State Law</a:t>
            </a:r>
            <a:endParaRPr lang="en-US" b="1" dirty="0"/>
          </a:p>
        </p:txBody>
      </p:sp>
      <p:sp>
        <p:nvSpPr>
          <p:cNvPr id="3" name="Content Placeholder 2"/>
          <p:cNvSpPr>
            <a:spLocks noGrp="1"/>
          </p:cNvSpPr>
          <p:nvPr>
            <p:ph idx="1"/>
          </p:nvPr>
        </p:nvSpPr>
        <p:spPr>
          <a:xfrm>
            <a:off x="1292225" y="5432426"/>
            <a:ext cx="6858000" cy="4980574"/>
          </a:xfrm>
        </p:spPr>
        <p:txBody>
          <a:bodyPr/>
          <a:lstStyle/>
          <a:p>
            <a:pPr marL="457200" lvl="1" indent="0">
              <a:buNone/>
            </a:pPr>
            <a:endParaRPr lang="en-US" dirty="0" smtClean="0"/>
          </a:p>
          <a:p>
            <a:pPr marL="457200" lvl="1" indent="0">
              <a:buNone/>
            </a:pPr>
            <a:endParaRPr lang="en-US" dirty="0" smtClean="0"/>
          </a:p>
          <a:p>
            <a:pPr marL="457200" lvl="1" indent="0">
              <a:buNone/>
            </a:pPr>
            <a:endParaRPr lang="en-US" dirty="0" smtClean="0"/>
          </a:p>
          <a:p>
            <a:pPr lvl="1">
              <a:buFont typeface="Arial" panose="020B0604020202020204" pitchFamily="34" charset="0"/>
              <a:buChar char="•"/>
            </a:pPr>
            <a:endParaRPr lang="en-US" dirty="0" smtClean="0"/>
          </a:p>
          <a:p>
            <a:endParaRPr lang="en-US" dirty="0"/>
          </a:p>
        </p:txBody>
      </p:sp>
      <p:sp>
        <p:nvSpPr>
          <p:cNvPr id="4" name="Slide Number Placeholder 3"/>
          <p:cNvSpPr>
            <a:spLocks noGrp="1"/>
          </p:cNvSpPr>
          <p:nvPr>
            <p:ph type="sldNum" sz="quarter" idx="12"/>
          </p:nvPr>
        </p:nvSpPr>
        <p:spPr/>
        <p:txBody>
          <a:bodyPr/>
          <a:lstStyle/>
          <a:p>
            <a:fld id="{0072ADBC-BBA7-4245-A452-FD23183B2594}" type="slidenum">
              <a:rPr lang="en-US" smtClean="0"/>
              <a:t>22</a:t>
            </a:fld>
            <a:endParaRPr lang="en-US"/>
          </a:p>
        </p:txBody>
      </p:sp>
      <p:sp>
        <p:nvSpPr>
          <p:cNvPr id="6" name="Content Placeholder 4"/>
          <p:cNvSpPr txBox="1">
            <a:spLocks/>
          </p:cNvSpPr>
          <p:nvPr/>
        </p:nvSpPr>
        <p:spPr>
          <a:xfrm>
            <a:off x="457200" y="1600200"/>
            <a:ext cx="8229600" cy="4525963"/>
          </a:xfrm>
          <a:prstGeom prst="rect">
            <a:avLst/>
          </a:prstGeom>
        </p:spPr>
        <p:txBody>
          <a:bodyPr vert="horz" lIns="91440" tIns="45720" rIns="91440" bIns="45720" rtlCol="0">
            <a:normAutofit fontScale="6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dirty="0" smtClean="0"/>
              <a:t>In 2022, Governor Inslee rescinds directive 98-01 and issues three new executive orders</a:t>
            </a:r>
          </a:p>
          <a:p>
            <a:endParaRPr lang="en-US" dirty="0" smtClean="0"/>
          </a:p>
          <a:p>
            <a:r>
              <a:rPr lang="en-US" dirty="0"/>
              <a:t>EXECUTIVE ORDER 22-01 (January 7, 2022) - Equity in Public Contracting</a:t>
            </a:r>
          </a:p>
          <a:p>
            <a:pPr lvl="1"/>
            <a:r>
              <a:rPr lang="en-US" dirty="0"/>
              <a:t>Implements Measures for Equity in Public Spending for Cabinet State </a:t>
            </a:r>
            <a:r>
              <a:rPr lang="en-US" dirty="0" smtClean="0"/>
              <a:t>Agencies, including data collection, outreach efforts, and other steps </a:t>
            </a:r>
          </a:p>
          <a:p>
            <a:pPr lvl="1"/>
            <a:endParaRPr lang="en-US" dirty="0" smtClean="0"/>
          </a:p>
          <a:p>
            <a:r>
              <a:rPr lang="en-US" dirty="0" smtClean="0"/>
              <a:t>EXECUTIVE </a:t>
            </a:r>
            <a:r>
              <a:rPr lang="en-US" dirty="0"/>
              <a:t>ORDER 22-02 (January 17, 2022) - Equity in State Government</a:t>
            </a:r>
          </a:p>
          <a:p>
            <a:pPr lvl="1"/>
            <a:r>
              <a:rPr lang="en-US" dirty="0"/>
              <a:t>Focuses on four main public sector areas: contracting, employment, education, and </a:t>
            </a:r>
            <a:r>
              <a:rPr lang="en-US" dirty="0" smtClean="0"/>
              <a:t>services</a:t>
            </a:r>
          </a:p>
          <a:p>
            <a:pPr lvl="1"/>
            <a:endParaRPr lang="en-US" dirty="0"/>
          </a:p>
          <a:p>
            <a:r>
              <a:rPr lang="en-US" dirty="0" smtClean="0"/>
              <a:t>EXECUTIVE </a:t>
            </a:r>
            <a:r>
              <a:rPr lang="en-US" dirty="0"/>
              <a:t>ORDER 22-04 (March 21, 2022)- Implementing the Washington State Pro-Equity Anti-Racism (PEAR) Plan &amp; Playbook</a:t>
            </a:r>
          </a:p>
          <a:p>
            <a:pPr lvl="1"/>
            <a:r>
              <a:rPr lang="en-US" dirty="0"/>
              <a:t>Office of Equity to </a:t>
            </a:r>
            <a:r>
              <a:rPr lang="en-US" dirty="0" smtClean="0"/>
              <a:t>create </a:t>
            </a:r>
            <a:r>
              <a:rPr lang="en-US" dirty="0"/>
              <a:t>Plan </a:t>
            </a:r>
            <a:r>
              <a:rPr lang="en-US" dirty="0" smtClean="0"/>
              <a:t>to </a:t>
            </a:r>
            <a:r>
              <a:rPr lang="en-US" dirty="0"/>
              <a:t>“bridge opportunity gaps and </a:t>
            </a:r>
            <a:r>
              <a:rPr lang="en-US" dirty="0" smtClean="0"/>
              <a:t>reduce </a:t>
            </a:r>
            <a:r>
              <a:rPr lang="en-US" dirty="0"/>
              <a:t>disparities so everyone in Washington </a:t>
            </a:r>
            <a:r>
              <a:rPr lang="en-US" dirty="0" smtClean="0"/>
              <a:t>flourishes”</a:t>
            </a:r>
            <a:endParaRPr lang="en-US" dirty="0"/>
          </a:p>
          <a:p>
            <a:endParaRPr lang="en-US" dirty="0" smtClean="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8462122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State Law</a:t>
            </a:r>
            <a:endParaRPr lang="en-US" b="1" dirty="0"/>
          </a:p>
        </p:txBody>
      </p:sp>
      <p:sp>
        <p:nvSpPr>
          <p:cNvPr id="3" name="Content Placeholder 2"/>
          <p:cNvSpPr>
            <a:spLocks noGrp="1"/>
          </p:cNvSpPr>
          <p:nvPr>
            <p:ph idx="1"/>
          </p:nvPr>
        </p:nvSpPr>
        <p:spPr>
          <a:xfrm>
            <a:off x="1292225" y="5432426"/>
            <a:ext cx="6858000" cy="4980574"/>
          </a:xfrm>
        </p:spPr>
        <p:txBody>
          <a:bodyPr/>
          <a:lstStyle/>
          <a:p>
            <a:pPr marL="457200" lvl="1" indent="0">
              <a:buNone/>
            </a:pPr>
            <a:endParaRPr lang="en-US" dirty="0" smtClean="0"/>
          </a:p>
          <a:p>
            <a:pPr marL="457200" lvl="1" indent="0">
              <a:buNone/>
            </a:pPr>
            <a:endParaRPr lang="en-US" dirty="0" smtClean="0"/>
          </a:p>
          <a:p>
            <a:pPr marL="457200" lvl="1" indent="0">
              <a:buNone/>
            </a:pPr>
            <a:endParaRPr lang="en-US" dirty="0" smtClean="0"/>
          </a:p>
          <a:p>
            <a:pPr lvl="1">
              <a:buFont typeface="Arial" panose="020B0604020202020204" pitchFamily="34" charset="0"/>
              <a:buChar char="•"/>
            </a:pPr>
            <a:endParaRPr lang="en-US" dirty="0" smtClean="0"/>
          </a:p>
          <a:p>
            <a:endParaRPr lang="en-US" dirty="0"/>
          </a:p>
        </p:txBody>
      </p:sp>
      <p:sp>
        <p:nvSpPr>
          <p:cNvPr id="4" name="Slide Number Placeholder 3"/>
          <p:cNvSpPr>
            <a:spLocks noGrp="1"/>
          </p:cNvSpPr>
          <p:nvPr>
            <p:ph type="sldNum" sz="quarter" idx="12"/>
          </p:nvPr>
        </p:nvSpPr>
        <p:spPr/>
        <p:txBody>
          <a:bodyPr/>
          <a:lstStyle/>
          <a:p>
            <a:fld id="{0072ADBC-BBA7-4245-A452-FD23183B2594}" type="slidenum">
              <a:rPr lang="en-US" smtClean="0"/>
              <a:t>23</a:t>
            </a:fld>
            <a:endParaRPr lang="en-US"/>
          </a:p>
        </p:txBody>
      </p:sp>
      <p:sp>
        <p:nvSpPr>
          <p:cNvPr id="6" name="Content Placeholder 4"/>
          <p:cNvSpPr txBox="1">
            <a:spLocks/>
          </p:cNvSpPr>
          <p:nvPr/>
        </p:nvSpPr>
        <p:spPr>
          <a:xfrm>
            <a:off x="457200" y="16002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dirty="0" smtClean="0"/>
              <a:t>Governor Inslee’s rescission of Directive 98-01 makes additional options available to agencies.  </a:t>
            </a:r>
          </a:p>
          <a:p>
            <a:endParaRPr lang="en-US" dirty="0"/>
          </a:p>
          <a:p>
            <a:r>
              <a:rPr lang="en-US" dirty="0" smtClean="0"/>
              <a:t>Governor Inslee’s order does not change federal law or eliminate I-200.</a:t>
            </a:r>
            <a:endParaRPr lang="en-US" dirty="0" smtClean="0"/>
          </a:p>
          <a:p>
            <a:endParaRPr lang="en-US" dirty="0" smtClean="0"/>
          </a:p>
          <a:p>
            <a:endParaRPr lang="en-US" dirty="0" smtClean="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54066127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Bottom Line</a:t>
            </a:r>
            <a:endParaRPr lang="en-US" b="1" dirty="0"/>
          </a:p>
        </p:txBody>
      </p:sp>
      <p:sp>
        <p:nvSpPr>
          <p:cNvPr id="3" name="Content Placeholder 2"/>
          <p:cNvSpPr>
            <a:spLocks noGrp="1"/>
          </p:cNvSpPr>
          <p:nvPr>
            <p:ph idx="1"/>
          </p:nvPr>
        </p:nvSpPr>
        <p:spPr>
          <a:xfrm>
            <a:off x="1292225" y="5432426"/>
            <a:ext cx="6858000" cy="4980574"/>
          </a:xfrm>
        </p:spPr>
        <p:txBody>
          <a:bodyPr/>
          <a:lstStyle/>
          <a:p>
            <a:pPr marL="457200" lvl="1" indent="0">
              <a:buNone/>
            </a:pPr>
            <a:endParaRPr lang="en-US" dirty="0" smtClean="0"/>
          </a:p>
          <a:p>
            <a:pPr marL="457200" lvl="1" indent="0">
              <a:buNone/>
            </a:pPr>
            <a:endParaRPr lang="en-US" dirty="0" smtClean="0"/>
          </a:p>
          <a:p>
            <a:pPr marL="457200" lvl="1" indent="0">
              <a:buNone/>
            </a:pPr>
            <a:endParaRPr lang="en-US" dirty="0" smtClean="0"/>
          </a:p>
          <a:p>
            <a:pPr lvl="1">
              <a:buFont typeface="Arial" panose="020B0604020202020204" pitchFamily="34" charset="0"/>
              <a:buChar char="•"/>
            </a:pPr>
            <a:endParaRPr lang="en-US" dirty="0" smtClean="0"/>
          </a:p>
          <a:p>
            <a:endParaRPr lang="en-US" dirty="0"/>
          </a:p>
        </p:txBody>
      </p:sp>
      <p:sp>
        <p:nvSpPr>
          <p:cNvPr id="4" name="Slide Number Placeholder 3"/>
          <p:cNvSpPr>
            <a:spLocks noGrp="1"/>
          </p:cNvSpPr>
          <p:nvPr>
            <p:ph type="sldNum" sz="quarter" idx="12"/>
          </p:nvPr>
        </p:nvSpPr>
        <p:spPr/>
        <p:txBody>
          <a:bodyPr/>
          <a:lstStyle/>
          <a:p>
            <a:fld id="{0072ADBC-BBA7-4245-A452-FD23183B2594}" type="slidenum">
              <a:rPr lang="en-US" smtClean="0"/>
              <a:t>24</a:t>
            </a:fld>
            <a:endParaRPr lang="en-US"/>
          </a:p>
        </p:txBody>
      </p:sp>
      <p:sp>
        <p:nvSpPr>
          <p:cNvPr id="6" name="Content Placeholder 4"/>
          <p:cNvSpPr txBox="1">
            <a:spLocks/>
          </p:cNvSpPr>
          <p:nvPr/>
        </p:nvSpPr>
        <p:spPr>
          <a:xfrm>
            <a:off x="457200" y="1600200"/>
            <a:ext cx="8229600" cy="4525963"/>
          </a:xfrm>
          <a:prstGeom prst="rect">
            <a:avLst/>
          </a:prstGeom>
        </p:spPr>
        <p:txBody>
          <a:bodyPr vert="horz" lIns="91440" tIns="45720" rIns="91440" bIns="45720" rtlCol="0">
            <a:normAutofit fontScale="700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dirty="0" smtClean="0"/>
              <a:t>Federal law allows limited use of certain forms of affirmative action </a:t>
            </a:r>
            <a:r>
              <a:rPr lang="en-US" dirty="0" smtClean="0"/>
              <a:t>in </a:t>
            </a:r>
            <a:r>
              <a:rPr lang="en-US" dirty="0" smtClean="0"/>
              <a:t>state </a:t>
            </a:r>
            <a:r>
              <a:rPr lang="en-US" dirty="0" smtClean="0"/>
              <a:t>contracting, hiring, and higher education </a:t>
            </a:r>
            <a:endParaRPr lang="en-US" dirty="0" smtClean="0"/>
          </a:p>
          <a:p>
            <a:endParaRPr lang="en-US" dirty="0" smtClean="0"/>
          </a:p>
          <a:p>
            <a:r>
              <a:rPr lang="en-US" dirty="0" smtClean="0"/>
              <a:t>I-200 restricts </a:t>
            </a:r>
            <a:r>
              <a:rPr lang="en-US" dirty="0" smtClean="0"/>
              <a:t>the options available but </a:t>
            </a:r>
            <a:r>
              <a:rPr lang="en-US" dirty="0" smtClean="0"/>
              <a:t>does not eliminate the State’s ability to use affirmative action</a:t>
            </a:r>
          </a:p>
          <a:p>
            <a:endParaRPr lang="en-US" dirty="0"/>
          </a:p>
          <a:p>
            <a:r>
              <a:rPr lang="en-US" dirty="0" smtClean="0"/>
              <a:t>I-200 allows use of affirmative action to select among equally qualified </a:t>
            </a:r>
            <a:r>
              <a:rPr lang="en-US" dirty="0" smtClean="0"/>
              <a:t>bidders/applicants, </a:t>
            </a:r>
            <a:r>
              <a:rPr lang="en-US" dirty="0" smtClean="0"/>
              <a:t>where there is no other way to remedy demonstrated discrimination, or where required by federal law</a:t>
            </a:r>
          </a:p>
          <a:p>
            <a:pPr lvl="1"/>
            <a:endParaRPr lang="en-US" dirty="0" smtClean="0"/>
          </a:p>
          <a:p>
            <a:r>
              <a:rPr lang="en-US" dirty="0" smtClean="0"/>
              <a:t>Implementing affirmative action programs requires careful analysis and planning to withstand legal challenges </a:t>
            </a:r>
            <a:endParaRPr lang="en-US" dirty="0"/>
          </a:p>
          <a:p>
            <a:endParaRPr lang="en-US" dirty="0" smtClean="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2306540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011362"/>
          </a:xfrm>
        </p:spPr>
        <p:txBody>
          <a:bodyPr>
            <a:normAutofit/>
          </a:bodyPr>
          <a:lstStyle/>
          <a:p>
            <a:r>
              <a:rPr lang="en-US" sz="7200" dirty="0" smtClean="0"/>
              <a:t>Questions?</a:t>
            </a:r>
            <a:endParaRPr lang="en-US" sz="7200"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sz="quarter" idx="12"/>
          </p:nvPr>
        </p:nvSpPr>
        <p:spPr/>
        <p:txBody>
          <a:bodyPr/>
          <a:lstStyle/>
          <a:p>
            <a:fld id="{0072ADBC-BBA7-4245-A452-FD23183B2594}" type="slidenum">
              <a:rPr lang="en-US" smtClean="0"/>
              <a:t>25</a:t>
            </a:fld>
            <a:endParaRPr lang="en-US"/>
          </a:p>
        </p:txBody>
      </p:sp>
    </p:spTree>
    <p:extLst>
      <p:ext uri="{BB962C8B-B14F-4D97-AF65-F5344CB8AC3E}">
        <p14:creationId xmlns:p14="http://schemas.microsoft.com/office/powerpoint/2010/main" val="41221469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Role of the AG’s Office</a:t>
            </a:r>
            <a:endParaRPr lang="en-US" b="1" dirty="0"/>
          </a:p>
        </p:txBody>
      </p:sp>
      <p:sp>
        <p:nvSpPr>
          <p:cNvPr id="3" name="Content Placeholder 2"/>
          <p:cNvSpPr>
            <a:spLocks noGrp="1"/>
          </p:cNvSpPr>
          <p:nvPr>
            <p:ph idx="1"/>
          </p:nvPr>
        </p:nvSpPr>
        <p:spPr>
          <a:xfrm>
            <a:off x="1292225" y="5432426"/>
            <a:ext cx="6858000" cy="4980574"/>
          </a:xfrm>
        </p:spPr>
        <p:txBody>
          <a:bodyPr/>
          <a:lstStyle/>
          <a:p>
            <a:pPr marL="457200" lvl="1" indent="0">
              <a:buNone/>
            </a:pPr>
            <a:endParaRPr lang="en-US" dirty="0" smtClean="0"/>
          </a:p>
          <a:p>
            <a:pPr marL="457200" lvl="1" indent="0">
              <a:buNone/>
            </a:pPr>
            <a:endParaRPr lang="en-US" dirty="0" smtClean="0"/>
          </a:p>
          <a:p>
            <a:pPr marL="457200" lvl="1" indent="0">
              <a:buNone/>
            </a:pPr>
            <a:endParaRPr lang="en-US" dirty="0" smtClean="0"/>
          </a:p>
          <a:p>
            <a:pPr lvl="1">
              <a:buFont typeface="Arial" panose="020B0604020202020204" pitchFamily="34" charset="0"/>
              <a:buChar char="•"/>
            </a:pPr>
            <a:endParaRPr lang="en-US" dirty="0" smtClean="0"/>
          </a:p>
          <a:p>
            <a:endParaRPr lang="en-US" dirty="0"/>
          </a:p>
        </p:txBody>
      </p:sp>
      <p:sp>
        <p:nvSpPr>
          <p:cNvPr id="4" name="Slide Number Placeholder 3"/>
          <p:cNvSpPr>
            <a:spLocks noGrp="1"/>
          </p:cNvSpPr>
          <p:nvPr>
            <p:ph type="sldNum" sz="quarter" idx="12"/>
          </p:nvPr>
        </p:nvSpPr>
        <p:spPr/>
        <p:txBody>
          <a:bodyPr/>
          <a:lstStyle/>
          <a:p>
            <a:fld id="{0072ADBC-BBA7-4245-A452-FD23183B2594}" type="slidenum">
              <a:rPr lang="en-US" smtClean="0"/>
              <a:t>3</a:t>
            </a:fld>
            <a:endParaRPr lang="en-US"/>
          </a:p>
        </p:txBody>
      </p:sp>
      <p:sp>
        <p:nvSpPr>
          <p:cNvPr id="6" name="Content Placeholder 4"/>
          <p:cNvSpPr txBox="1">
            <a:spLocks/>
          </p:cNvSpPr>
          <p:nvPr/>
        </p:nvSpPr>
        <p:spPr>
          <a:xfrm>
            <a:off x="457200" y="1600200"/>
            <a:ext cx="8229600" cy="4525963"/>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dirty="0" smtClean="0"/>
              <a:t>We control affirmative litigation, e.g., civil rights</a:t>
            </a:r>
          </a:p>
          <a:p>
            <a:endParaRPr lang="en-US" dirty="0" smtClean="0"/>
          </a:p>
          <a:p>
            <a:r>
              <a:rPr lang="en-US" dirty="0"/>
              <a:t>Primary role is advising and representing clients: hundreds of state agencies and boards</a:t>
            </a:r>
          </a:p>
          <a:p>
            <a:endParaRPr lang="en-US" dirty="0"/>
          </a:p>
          <a:p>
            <a:r>
              <a:rPr lang="en-US" dirty="0" smtClean="0"/>
              <a:t>In that role, we give advice, clients make policy</a:t>
            </a:r>
            <a:endParaRPr lang="en-US" dirty="0"/>
          </a:p>
          <a:p>
            <a:endParaRPr lang="en-US" dirty="0"/>
          </a:p>
          <a:p>
            <a:r>
              <a:rPr lang="en-US" dirty="0" smtClean="0"/>
              <a:t>We give options-based advice, explaining risks, not dictating what they do</a:t>
            </a:r>
            <a:endParaRPr lang="en-US" dirty="0"/>
          </a:p>
        </p:txBody>
      </p:sp>
    </p:spTree>
    <p:extLst>
      <p:ext uri="{BB962C8B-B14F-4D97-AF65-F5344CB8AC3E}">
        <p14:creationId xmlns:p14="http://schemas.microsoft.com/office/powerpoint/2010/main" val="29285252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Status of Affirmative Action in WA</a:t>
            </a:r>
            <a:endParaRPr lang="en-US" sz="3600" dirty="0"/>
          </a:p>
        </p:txBody>
      </p:sp>
      <p:sp>
        <p:nvSpPr>
          <p:cNvPr id="4" name="Slide Number Placeholder 3"/>
          <p:cNvSpPr>
            <a:spLocks noGrp="1"/>
          </p:cNvSpPr>
          <p:nvPr>
            <p:ph type="sldNum" sz="quarter" idx="12"/>
          </p:nvPr>
        </p:nvSpPr>
        <p:spPr/>
        <p:txBody>
          <a:bodyPr/>
          <a:lstStyle/>
          <a:p>
            <a:fld id="{0072ADBC-BBA7-4245-A452-FD23183B2594}" type="slidenum">
              <a:rPr lang="en-US" smtClean="0"/>
              <a:t>4</a:t>
            </a:fld>
            <a:endParaRPr lang="en-US"/>
          </a:p>
        </p:txBody>
      </p:sp>
      <p:sp>
        <p:nvSpPr>
          <p:cNvPr id="5" name="Content Placeholder 4"/>
          <p:cNvSpPr>
            <a:spLocks noGrp="1"/>
          </p:cNvSpPr>
          <p:nvPr>
            <p:ph idx="1"/>
          </p:nvPr>
        </p:nvSpPr>
        <p:spPr/>
        <p:txBody>
          <a:bodyPr>
            <a:normAutofit/>
          </a:bodyPr>
          <a:lstStyle/>
          <a:p>
            <a:r>
              <a:rPr lang="en-US" dirty="0" smtClean="0"/>
              <a:t>Affirmative action programs can be used but must be carefully designed</a:t>
            </a:r>
            <a:endParaRPr lang="en-US" dirty="0" smtClean="0"/>
          </a:p>
          <a:p>
            <a:endParaRPr lang="en-US" dirty="0"/>
          </a:p>
          <a:p>
            <a:r>
              <a:rPr lang="en-US" dirty="0" smtClean="0"/>
              <a:t>Limitations come from state and federal law</a:t>
            </a:r>
          </a:p>
          <a:p>
            <a:endParaRPr lang="en-US" dirty="0"/>
          </a:p>
        </p:txBody>
      </p:sp>
    </p:spTree>
    <p:extLst>
      <p:ext uri="{BB962C8B-B14F-4D97-AF65-F5344CB8AC3E}">
        <p14:creationId xmlns:p14="http://schemas.microsoft.com/office/powerpoint/2010/main" val="429307575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 calcmode="lin" valueType="num">
                                      <p:cBhvr additive="base">
                                        <p:cTn id="13"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Federal Law</a:t>
            </a:r>
            <a:endParaRPr lang="en-US" b="1" dirty="0"/>
          </a:p>
        </p:txBody>
      </p:sp>
      <p:sp>
        <p:nvSpPr>
          <p:cNvPr id="3" name="Content Placeholder 2"/>
          <p:cNvSpPr>
            <a:spLocks noGrp="1"/>
          </p:cNvSpPr>
          <p:nvPr>
            <p:ph idx="1"/>
          </p:nvPr>
        </p:nvSpPr>
        <p:spPr>
          <a:xfrm>
            <a:off x="1292225" y="5432426"/>
            <a:ext cx="6858000" cy="4980574"/>
          </a:xfrm>
        </p:spPr>
        <p:txBody>
          <a:bodyPr/>
          <a:lstStyle/>
          <a:p>
            <a:pPr marL="457200" lvl="1" indent="0">
              <a:buNone/>
            </a:pPr>
            <a:endParaRPr lang="en-US" dirty="0" smtClean="0"/>
          </a:p>
          <a:p>
            <a:pPr marL="457200" lvl="1" indent="0">
              <a:buNone/>
            </a:pPr>
            <a:endParaRPr lang="en-US" dirty="0" smtClean="0"/>
          </a:p>
          <a:p>
            <a:pPr marL="457200" lvl="1" indent="0">
              <a:buNone/>
            </a:pPr>
            <a:endParaRPr lang="en-US" dirty="0" smtClean="0"/>
          </a:p>
          <a:p>
            <a:pPr lvl="1">
              <a:buFont typeface="Arial" panose="020B0604020202020204" pitchFamily="34" charset="0"/>
              <a:buChar char="•"/>
            </a:pPr>
            <a:endParaRPr lang="en-US" dirty="0" smtClean="0"/>
          </a:p>
          <a:p>
            <a:endParaRPr lang="en-US" dirty="0"/>
          </a:p>
        </p:txBody>
      </p:sp>
      <p:sp>
        <p:nvSpPr>
          <p:cNvPr id="4" name="Slide Number Placeholder 3"/>
          <p:cNvSpPr>
            <a:spLocks noGrp="1"/>
          </p:cNvSpPr>
          <p:nvPr>
            <p:ph type="sldNum" sz="quarter" idx="12"/>
          </p:nvPr>
        </p:nvSpPr>
        <p:spPr/>
        <p:txBody>
          <a:bodyPr/>
          <a:lstStyle/>
          <a:p>
            <a:fld id="{0072ADBC-BBA7-4245-A452-FD23183B2594}" type="slidenum">
              <a:rPr lang="en-US" smtClean="0"/>
              <a:t>5</a:t>
            </a:fld>
            <a:endParaRPr lang="en-US"/>
          </a:p>
        </p:txBody>
      </p:sp>
      <p:sp>
        <p:nvSpPr>
          <p:cNvPr id="6" name="Content Placeholder 4"/>
          <p:cNvSpPr txBox="1">
            <a:spLocks/>
          </p:cNvSpPr>
          <p:nvPr/>
        </p:nvSpPr>
        <p:spPr>
          <a:xfrm>
            <a:off x="457200" y="1600200"/>
            <a:ext cx="8229600" cy="4525963"/>
          </a:xfrm>
          <a:prstGeom prst="rect">
            <a:avLst/>
          </a:prstGeom>
        </p:spPr>
        <p:txBody>
          <a:bodyPr vert="horz" lIns="91440" tIns="45720" rIns="91440" bIns="45720" rtlCol="0">
            <a:normAutofit fontScale="700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dirty="0" smtClean="0"/>
              <a:t>Pre-dates I-200 and applies to the state and all local governments in Washington</a:t>
            </a:r>
          </a:p>
          <a:p>
            <a:endParaRPr lang="en-US" dirty="0"/>
          </a:p>
          <a:p>
            <a:r>
              <a:rPr lang="en-US" dirty="0" smtClean="0"/>
              <a:t>Allows limited use of affirmative action in </a:t>
            </a:r>
            <a:r>
              <a:rPr lang="en-US" dirty="0" smtClean="0"/>
              <a:t>contracting, higher education, and hiring, </a:t>
            </a:r>
            <a:r>
              <a:rPr lang="en-US" dirty="0" smtClean="0"/>
              <a:t>but imposes stringent requirements</a:t>
            </a:r>
          </a:p>
          <a:p>
            <a:endParaRPr lang="en-US" dirty="0" smtClean="0"/>
          </a:p>
          <a:p>
            <a:r>
              <a:rPr lang="en-US" dirty="0"/>
              <a:t>“[A]</a:t>
            </a:r>
            <a:r>
              <a:rPr lang="en-US" dirty="0" err="1"/>
              <a:t>ll</a:t>
            </a:r>
            <a:r>
              <a:rPr lang="en-US" dirty="0"/>
              <a:t> racial classifications, imposed by whatever federal, state, or local governmental actor, must be analyzed by a reviewing court under strict scrutiny.  In other words, such classifications are constitutional only if they are narrowly tailored measures that further compelling governmental interests.” </a:t>
            </a:r>
            <a:r>
              <a:rPr lang="en-US" i="1" dirty="0" err="1"/>
              <a:t>Adarand</a:t>
            </a:r>
            <a:r>
              <a:rPr lang="en-US" i="1" dirty="0"/>
              <a:t> Constructors, Inc.  V. Pena</a:t>
            </a:r>
            <a:r>
              <a:rPr lang="en-US" dirty="0"/>
              <a:t>, </a:t>
            </a:r>
            <a:r>
              <a:rPr lang="en-US" dirty="0" smtClean="0"/>
              <a:t>515 </a:t>
            </a:r>
            <a:r>
              <a:rPr lang="en-US" dirty="0"/>
              <a:t>U.S. 200, 227 (1995</a:t>
            </a:r>
            <a:r>
              <a:rPr lang="en-US" dirty="0" smtClean="0"/>
              <a:t>).</a:t>
            </a:r>
          </a:p>
          <a:p>
            <a:endParaRPr lang="en-US" dirty="0"/>
          </a:p>
          <a:p>
            <a:endParaRPr lang="en-US" dirty="0"/>
          </a:p>
        </p:txBody>
      </p:sp>
    </p:spTree>
    <p:extLst>
      <p:ext uri="{BB962C8B-B14F-4D97-AF65-F5344CB8AC3E}">
        <p14:creationId xmlns:p14="http://schemas.microsoft.com/office/powerpoint/2010/main" val="28918894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Federal </a:t>
            </a:r>
            <a:r>
              <a:rPr lang="en-US" b="1" dirty="0" smtClean="0"/>
              <a:t>Law on Contracting</a:t>
            </a:r>
            <a:endParaRPr lang="en-US" b="1" dirty="0"/>
          </a:p>
        </p:txBody>
      </p:sp>
      <p:sp>
        <p:nvSpPr>
          <p:cNvPr id="3" name="Content Placeholder 2"/>
          <p:cNvSpPr>
            <a:spLocks noGrp="1"/>
          </p:cNvSpPr>
          <p:nvPr>
            <p:ph idx="1"/>
          </p:nvPr>
        </p:nvSpPr>
        <p:spPr>
          <a:xfrm>
            <a:off x="1292225" y="5432426"/>
            <a:ext cx="6858000" cy="4980574"/>
          </a:xfrm>
        </p:spPr>
        <p:txBody>
          <a:bodyPr/>
          <a:lstStyle/>
          <a:p>
            <a:pPr marL="457200" lvl="1" indent="0">
              <a:buNone/>
            </a:pPr>
            <a:endParaRPr lang="en-US" dirty="0" smtClean="0"/>
          </a:p>
          <a:p>
            <a:pPr marL="457200" lvl="1" indent="0">
              <a:buNone/>
            </a:pPr>
            <a:endParaRPr lang="en-US" dirty="0" smtClean="0"/>
          </a:p>
          <a:p>
            <a:pPr marL="457200" lvl="1" indent="0">
              <a:buNone/>
            </a:pPr>
            <a:endParaRPr lang="en-US" dirty="0" smtClean="0"/>
          </a:p>
          <a:p>
            <a:pPr lvl="1">
              <a:buFont typeface="Arial" panose="020B0604020202020204" pitchFamily="34" charset="0"/>
              <a:buChar char="•"/>
            </a:pPr>
            <a:endParaRPr lang="en-US" dirty="0" smtClean="0"/>
          </a:p>
          <a:p>
            <a:endParaRPr lang="en-US" dirty="0"/>
          </a:p>
        </p:txBody>
      </p:sp>
      <p:sp>
        <p:nvSpPr>
          <p:cNvPr id="4" name="Slide Number Placeholder 3"/>
          <p:cNvSpPr>
            <a:spLocks noGrp="1"/>
          </p:cNvSpPr>
          <p:nvPr>
            <p:ph type="sldNum" sz="quarter" idx="12"/>
          </p:nvPr>
        </p:nvSpPr>
        <p:spPr/>
        <p:txBody>
          <a:bodyPr/>
          <a:lstStyle/>
          <a:p>
            <a:fld id="{0072ADBC-BBA7-4245-A452-FD23183B2594}" type="slidenum">
              <a:rPr lang="en-US" smtClean="0"/>
              <a:t>6</a:t>
            </a:fld>
            <a:endParaRPr lang="en-US"/>
          </a:p>
        </p:txBody>
      </p:sp>
      <p:sp>
        <p:nvSpPr>
          <p:cNvPr id="6" name="Content Placeholder 4"/>
          <p:cNvSpPr txBox="1">
            <a:spLocks/>
          </p:cNvSpPr>
          <p:nvPr/>
        </p:nvSpPr>
        <p:spPr>
          <a:xfrm>
            <a:off x="457200" y="1600200"/>
            <a:ext cx="8229600" cy="4525963"/>
          </a:xfrm>
          <a:prstGeom prst="rect">
            <a:avLst/>
          </a:prstGeom>
        </p:spPr>
        <p:txBody>
          <a:bodyPr vert="horz" lIns="91440" tIns="45720" rIns="91440" bIns="45720" rtlCol="0">
            <a:normAutofit fontScale="850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US" dirty="0" smtClean="0"/>
          </a:p>
          <a:p>
            <a:r>
              <a:rPr lang="en-US" dirty="0" smtClean="0"/>
              <a:t>State must specifically identify the industry in which discrimination is occurring (broad categories are insufficient) and who is facing discrimination. </a:t>
            </a:r>
          </a:p>
          <a:p>
            <a:endParaRPr lang="en-US" dirty="0" smtClean="0"/>
          </a:p>
          <a:p>
            <a:r>
              <a:rPr lang="en-US" dirty="0" smtClean="0"/>
              <a:t>“While </a:t>
            </a:r>
            <a:r>
              <a:rPr lang="en-US" dirty="0"/>
              <a:t>the States and their subdivisions may take remedial action when they possess evidence that their own spending practices are exacerbating a pattern of prior discrimination, they must identify that discrimination, public or private, with some specificity before they may use race-conscious relief.” </a:t>
            </a:r>
            <a:r>
              <a:rPr lang="en-US" i="1" dirty="0" err="1"/>
              <a:t>Croson</a:t>
            </a:r>
            <a:r>
              <a:rPr lang="en-US" dirty="0"/>
              <a:t>, 488 U.S. at 504.</a:t>
            </a:r>
          </a:p>
          <a:p>
            <a:endParaRPr lang="en-US" dirty="0" smtClean="0"/>
          </a:p>
          <a:p>
            <a:endParaRPr lang="en-US" dirty="0"/>
          </a:p>
        </p:txBody>
      </p:sp>
    </p:spTree>
    <p:extLst>
      <p:ext uri="{BB962C8B-B14F-4D97-AF65-F5344CB8AC3E}">
        <p14:creationId xmlns:p14="http://schemas.microsoft.com/office/powerpoint/2010/main" val="26339294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Federal </a:t>
            </a:r>
            <a:r>
              <a:rPr lang="en-US" b="1" dirty="0" smtClean="0"/>
              <a:t>Law on Contracting</a:t>
            </a:r>
            <a:endParaRPr lang="en-US" b="1" dirty="0"/>
          </a:p>
        </p:txBody>
      </p:sp>
      <p:sp>
        <p:nvSpPr>
          <p:cNvPr id="3" name="Content Placeholder 2"/>
          <p:cNvSpPr>
            <a:spLocks noGrp="1"/>
          </p:cNvSpPr>
          <p:nvPr>
            <p:ph idx="1"/>
          </p:nvPr>
        </p:nvSpPr>
        <p:spPr>
          <a:xfrm>
            <a:off x="1292225" y="5432426"/>
            <a:ext cx="6858000" cy="4980574"/>
          </a:xfrm>
        </p:spPr>
        <p:txBody>
          <a:bodyPr/>
          <a:lstStyle/>
          <a:p>
            <a:pPr marL="457200" lvl="1" indent="0">
              <a:buNone/>
            </a:pPr>
            <a:endParaRPr lang="en-US" dirty="0" smtClean="0"/>
          </a:p>
          <a:p>
            <a:pPr marL="457200" lvl="1" indent="0">
              <a:buNone/>
            </a:pPr>
            <a:endParaRPr lang="en-US" dirty="0" smtClean="0"/>
          </a:p>
          <a:p>
            <a:pPr marL="457200" lvl="1" indent="0">
              <a:buNone/>
            </a:pPr>
            <a:endParaRPr lang="en-US" dirty="0" smtClean="0"/>
          </a:p>
          <a:p>
            <a:pPr lvl="1">
              <a:buFont typeface="Arial" panose="020B0604020202020204" pitchFamily="34" charset="0"/>
              <a:buChar char="•"/>
            </a:pPr>
            <a:endParaRPr lang="en-US" dirty="0" smtClean="0"/>
          </a:p>
          <a:p>
            <a:endParaRPr lang="en-US" dirty="0"/>
          </a:p>
        </p:txBody>
      </p:sp>
      <p:sp>
        <p:nvSpPr>
          <p:cNvPr id="4" name="Slide Number Placeholder 3"/>
          <p:cNvSpPr>
            <a:spLocks noGrp="1"/>
          </p:cNvSpPr>
          <p:nvPr>
            <p:ph type="sldNum" sz="quarter" idx="12"/>
          </p:nvPr>
        </p:nvSpPr>
        <p:spPr/>
        <p:txBody>
          <a:bodyPr/>
          <a:lstStyle/>
          <a:p>
            <a:fld id="{0072ADBC-BBA7-4245-A452-FD23183B2594}" type="slidenum">
              <a:rPr lang="en-US" smtClean="0"/>
              <a:t>7</a:t>
            </a:fld>
            <a:endParaRPr lang="en-US"/>
          </a:p>
        </p:txBody>
      </p:sp>
      <p:sp>
        <p:nvSpPr>
          <p:cNvPr id="6" name="Content Placeholder 4"/>
          <p:cNvSpPr txBox="1">
            <a:spLocks/>
          </p:cNvSpPr>
          <p:nvPr/>
        </p:nvSpPr>
        <p:spPr>
          <a:xfrm>
            <a:off x="457200" y="16002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US" dirty="0" smtClean="0"/>
          </a:p>
          <a:p>
            <a:r>
              <a:rPr lang="en-US" dirty="0" smtClean="0"/>
              <a:t>To meet the standards just described, the State can use a “disparity study.” </a:t>
            </a:r>
            <a:endParaRPr lang="en-US" dirty="0" smtClean="0"/>
          </a:p>
          <a:p>
            <a:endParaRPr lang="en-US" dirty="0" smtClean="0"/>
          </a:p>
          <a:p>
            <a:r>
              <a:rPr lang="en-US" dirty="0" smtClean="0"/>
              <a:t>State has conducted several disparity studies, and others are in progress or coming soon.</a:t>
            </a:r>
            <a:endParaRPr lang="en-US" dirty="0"/>
          </a:p>
          <a:p>
            <a:endParaRPr lang="en-US" dirty="0" smtClean="0"/>
          </a:p>
          <a:p>
            <a:endParaRPr lang="en-US" dirty="0"/>
          </a:p>
        </p:txBody>
      </p:sp>
    </p:spTree>
    <p:extLst>
      <p:ext uri="{BB962C8B-B14F-4D97-AF65-F5344CB8AC3E}">
        <p14:creationId xmlns:p14="http://schemas.microsoft.com/office/powerpoint/2010/main" val="15501625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Federal Law on Contracting</a:t>
            </a:r>
            <a:endParaRPr lang="en-US" b="1" dirty="0"/>
          </a:p>
        </p:txBody>
      </p:sp>
      <p:sp>
        <p:nvSpPr>
          <p:cNvPr id="3" name="Content Placeholder 2"/>
          <p:cNvSpPr>
            <a:spLocks noGrp="1"/>
          </p:cNvSpPr>
          <p:nvPr>
            <p:ph idx="1"/>
          </p:nvPr>
        </p:nvSpPr>
        <p:spPr>
          <a:xfrm>
            <a:off x="1292225" y="5432426"/>
            <a:ext cx="6858000" cy="4980574"/>
          </a:xfrm>
        </p:spPr>
        <p:txBody>
          <a:bodyPr/>
          <a:lstStyle/>
          <a:p>
            <a:pPr marL="457200" lvl="1" indent="0">
              <a:buNone/>
            </a:pPr>
            <a:endParaRPr lang="en-US" dirty="0" smtClean="0"/>
          </a:p>
          <a:p>
            <a:pPr marL="457200" lvl="1" indent="0">
              <a:buNone/>
            </a:pPr>
            <a:endParaRPr lang="en-US" dirty="0" smtClean="0"/>
          </a:p>
          <a:p>
            <a:pPr marL="457200" lvl="1" indent="0">
              <a:buNone/>
            </a:pPr>
            <a:endParaRPr lang="en-US" dirty="0" smtClean="0"/>
          </a:p>
          <a:p>
            <a:pPr lvl="1">
              <a:buFont typeface="Arial" panose="020B0604020202020204" pitchFamily="34" charset="0"/>
              <a:buChar char="•"/>
            </a:pPr>
            <a:endParaRPr lang="en-US" dirty="0" smtClean="0"/>
          </a:p>
          <a:p>
            <a:endParaRPr lang="en-US" dirty="0"/>
          </a:p>
        </p:txBody>
      </p:sp>
      <p:sp>
        <p:nvSpPr>
          <p:cNvPr id="4" name="Slide Number Placeholder 3"/>
          <p:cNvSpPr>
            <a:spLocks noGrp="1"/>
          </p:cNvSpPr>
          <p:nvPr>
            <p:ph type="sldNum" sz="quarter" idx="12"/>
          </p:nvPr>
        </p:nvSpPr>
        <p:spPr/>
        <p:txBody>
          <a:bodyPr/>
          <a:lstStyle/>
          <a:p>
            <a:fld id="{0072ADBC-BBA7-4245-A452-FD23183B2594}" type="slidenum">
              <a:rPr lang="en-US" smtClean="0"/>
              <a:t>8</a:t>
            </a:fld>
            <a:endParaRPr lang="en-US"/>
          </a:p>
        </p:txBody>
      </p:sp>
      <p:sp>
        <p:nvSpPr>
          <p:cNvPr id="6" name="Content Placeholder 4"/>
          <p:cNvSpPr txBox="1">
            <a:spLocks/>
          </p:cNvSpPr>
          <p:nvPr/>
        </p:nvSpPr>
        <p:spPr>
          <a:xfrm>
            <a:off x="457200" y="16002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dirty="0" smtClean="0"/>
              <a:t>Race-conscious measures “may </a:t>
            </a:r>
            <a:r>
              <a:rPr lang="en-US" dirty="0"/>
              <a:t>only be used as a last resort.” </a:t>
            </a:r>
            <a:r>
              <a:rPr lang="en-US" i="1" dirty="0"/>
              <a:t>City of Richmond v. J.A. </a:t>
            </a:r>
            <a:r>
              <a:rPr lang="en-US" i="1" dirty="0" err="1"/>
              <a:t>Croson</a:t>
            </a:r>
            <a:r>
              <a:rPr lang="en-US" i="1" dirty="0"/>
              <a:t> Co</a:t>
            </a:r>
            <a:r>
              <a:rPr lang="en-US" dirty="0"/>
              <a:t>., </a:t>
            </a:r>
            <a:r>
              <a:rPr lang="en-US" dirty="0" smtClean="0"/>
              <a:t>488 </a:t>
            </a:r>
            <a:r>
              <a:rPr lang="en-US" dirty="0"/>
              <a:t>U.S. </a:t>
            </a:r>
            <a:r>
              <a:rPr lang="en-US" dirty="0" smtClean="0"/>
              <a:t>469, 519 </a:t>
            </a:r>
            <a:r>
              <a:rPr lang="en-US" dirty="0"/>
              <a:t>(1989</a:t>
            </a:r>
            <a:r>
              <a:rPr lang="en-US" dirty="0" smtClean="0"/>
              <a:t>).</a:t>
            </a:r>
          </a:p>
          <a:p>
            <a:endParaRPr lang="en-US" dirty="0"/>
          </a:p>
          <a:p>
            <a:r>
              <a:rPr lang="en-US" dirty="0"/>
              <a:t>Quotas are prohibited, but flexible goals are allowed if the standards above are </a:t>
            </a:r>
            <a:r>
              <a:rPr lang="en-US" dirty="0" smtClean="0"/>
              <a:t>met.</a:t>
            </a:r>
            <a:endParaRPr lang="en-US" dirty="0"/>
          </a:p>
          <a:p>
            <a:endParaRPr lang="en-US" dirty="0"/>
          </a:p>
          <a:p>
            <a:endParaRPr lang="en-US" dirty="0"/>
          </a:p>
        </p:txBody>
      </p:sp>
    </p:spTree>
    <p:extLst>
      <p:ext uri="{BB962C8B-B14F-4D97-AF65-F5344CB8AC3E}">
        <p14:creationId xmlns:p14="http://schemas.microsoft.com/office/powerpoint/2010/main" val="28674233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Federal Law </a:t>
            </a:r>
            <a:r>
              <a:rPr lang="en-US" b="1" dirty="0" smtClean="0"/>
              <a:t>Higher Ed</a:t>
            </a:r>
            <a:endParaRPr lang="en-US" b="1" dirty="0"/>
          </a:p>
        </p:txBody>
      </p:sp>
      <p:sp>
        <p:nvSpPr>
          <p:cNvPr id="3" name="Content Placeholder 2"/>
          <p:cNvSpPr>
            <a:spLocks noGrp="1"/>
          </p:cNvSpPr>
          <p:nvPr>
            <p:ph idx="1"/>
          </p:nvPr>
        </p:nvSpPr>
        <p:spPr>
          <a:xfrm>
            <a:off x="1292225" y="5432426"/>
            <a:ext cx="6858000" cy="4980574"/>
          </a:xfrm>
        </p:spPr>
        <p:txBody>
          <a:bodyPr/>
          <a:lstStyle/>
          <a:p>
            <a:pPr marL="457200" lvl="1" indent="0">
              <a:buNone/>
            </a:pPr>
            <a:endParaRPr lang="en-US" dirty="0" smtClean="0"/>
          </a:p>
          <a:p>
            <a:pPr marL="457200" lvl="1" indent="0">
              <a:buNone/>
            </a:pPr>
            <a:endParaRPr lang="en-US" dirty="0" smtClean="0"/>
          </a:p>
          <a:p>
            <a:pPr marL="457200" lvl="1" indent="0">
              <a:buNone/>
            </a:pPr>
            <a:endParaRPr lang="en-US" dirty="0" smtClean="0"/>
          </a:p>
          <a:p>
            <a:pPr lvl="1">
              <a:buFont typeface="Arial" panose="020B0604020202020204" pitchFamily="34" charset="0"/>
              <a:buChar char="•"/>
            </a:pPr>
            <a:endParaRPr lang="en-US" dirty="0" smtClean="0"/>
          </a:p>
          <a:p>
            <a:endParaRPr lang="en-US" dirty="0"/>
          </a:p>
        </p:txBody>
      </p:sp>
      <p:sp>
        <p:nvSpPr>
          <p:cNvPr id="4" name="Slide Number Placeholder 3"/>
          <p:cNvSpPr>
            <a:spLocks noGrp="1"/>
          </p:cNvSpPr>
          <p:nvPr>
            <p:ph type="sldNum" sz="quarter" idx="12"/>
          </p:nvPr>
        </p:nvSpPr>
        <p:spPr/>
        <p:txBody>
          <a:bodyPr/>
          <a:lstStyle/>
          <a:p>
            <a:fld id="{0072ADBC-BBA7-4245-A452-FD23183B2594}" type="slidenum">
              <a:rPr lang="en-US" smtClean="0"/>
              <a:t>9</a:t>
            </a:fld>
            <a:endParaRPr lang="en-US"/>
          </a:p>
        </p:txBody>
      </p:sp>
      <p:sp>
        <p:nvSpPr>
          <p:cNvPr id="6" name="Content Placeholder 4"/>
          <p:cNvSpPr txBox="1">
            <a:spLocks/>
          </p:cNvSpPr>
          <p:nvPr/>
        </p:nvSpPr>
        <p:spPr>
          <a:xfrm>
            <a:off x="457200" y="16002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US" dirty="0"/>
          </a:p>
          <a:p>
            <a:r>
              <a:rPr lang="en-US" i="1" dirty="0"/>
              <a:t>Regents of </a:t>
            </a:r>
            <a:r>
              <a:rPr lang="en-US" i="1" dirty="0" smtClean="0"/>
              <a:t>University </a:t>
            </a:r>
            <a:r>
              <a:rPr lang="en-US" i="1" dirty="0"/>
              <a:t>of California v. Bakke</a:t>
            </a:r>
            <a:r>
              <a:rPr lang="en-US" dirty="0"/>
              <a:t>, 438 U.S. </a:t>
            </a:r>
            <a:r>
              <a:rPr lang="en-US" dirty="0" smtClean="0"/>
              <a:t>265 (1978): Any racial classification is subject to strict scrutiny. Promoting diversity in higher education is a compelling interest, but quotas are not an acceptable approach. Race can be used as a “plus factor.” </a:t>
            </a:r>
            <a:endParaRPr lang="en-US" dirty="0"/>
          </a:p>
          <a:p>
            <a:endParaRPr lang="en-US" dirty="0"/>
          </a:p>
        </p:txBody>
      </p:sp>
    </p:spTree>
    <p:extLst>
      <p:ext uri="{BB962C8B-B14F-4D97-AF65-F5344CB8AC3E}">
        <p14:creationId xmlns:p14="http://schemas.microsoft.com/office/powerpoint/2010/main" val="37069194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formatted xmlns="31aed366-42a7-43a2-8f71-b3e1cb48e2dd">true</formatted>
    <edited xmlns="31aed366-42a7-43a2-8f71-b3e1cb48e2dd">true</edited>
  </documentManagement>
</p:properties>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3.xml><?xml version="1.0" encoding="utf-8"?>
<ct:contentTypeSchema xmlns:ct="http://schemas.microsoft.com/office/2006/metadata/contentType" xmlns:ma="http://schemas.microsoft.com/office/2006/metadata/properties/metaAttributes" ct:_="" ma:_="" ma:contentTypeName="Document" ma:contentTypeID="0x0101001EFC57604B1E654FAB0C766C7DFF2376" ma:contentTypeVersion="10" ma:contentTypeDescription="Create a new document." ma:contentTypeScope="" ma:versionID="f30b34fa7ed1e54989e18e76f384b71f">
  <xsd:schema xmlns:xsd="http://www.w3.org/2001/XMLSchema" xmlns:xs="http://www.w3.org/2001/XMLSchema" xmlns:p="http://schemas.microsoft.com/office/2006/metadata/properties" xmlns:ns2="31aed366-42a7-43a2-8f71-b3e1cb48e2dd" targetNamespace="http://schemas.microsoft.com/office/2006/metadata/properties" ma:root="true" ma:fieldsID="5900726ebaf920e5d2f94a584e03c4fe" ns2:_="">
    <xsd:import namespace="31aed366-42a7-43a2-8f71-b3e1cb48e2dd"/>
    <xsd:element name="properties">
      <xsd:complexType>
        <xsd:sequence>
          <xsd:element name="documentManagement">
            <xsd:complexType>
              <xsd:all>
                <xsd:element ref="ns2:edited" minOccurs="0"/>
                <xsd:element ref="ns2:formatte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1aed366-42a7-43a2-8f71-b3e1cb48e2dd" elementFormDefault="qualified">
    <xsd:import namespace="http://schemas.microsoft.com/office/2006/documentManagement/types"/>
    <xsd:import namespace="http://schemas.microsoft.com/office/infopath/2007/PartnerControls"/>
    <xsd:element name="edited" ma:index="8" nillable="true" ma:displayName="edited" ma:default="1" ma:internalName="edited">
      <xsd:simpleType>
        <xsd:restriction base="dms:Boolean"/>
      </xsd:simpleType>
    </xsd:element>
    <xsd:element name="formatted" ma:index="9" nillable="true" ma:displayName="formatted" ma:default="1" ma:internalName="formatted">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088F139-332F-4010-B7CC-8B4710115988}">
  <ds:schemaRefs>
    <ds:schemaRef ds:uri="31aed366-42a7-43a2-8f71-b3e1cb48e2dd"/>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www.w3.org/XML/1998/namespace"/>
  </ds:schemaRefs>
</ds:datastoreItem>
</file>

<file path=customXml/itemProps2.xml><?xml version="1.0" encoding="utf-8"?>
<ds:datastoreItem xmlns:ds="http://schemas.openxmlformats.org/officeDocument/2006/customXml" ds:itemID="{2EB92412-C5EB-491A-96CB-DA4C15B9DDBA}">
  <ds:schemaRefs>
    <ds:schemaRef ds:uri="http://schemas.microsoft.com/sharepoint/events"/>
  </ds:schemaRefs>
</ds:datastoreItem>
</file>

<file path=customXml/itemProps3.xml><?xml version="1.0" encoding="utf-8"?>
<ds:datastoreItem xmlns:ds="http://schemas.openxmlformats.org/officeDocument/2006/customXml" ds:itemID="{32D76937-5756-4AF9-90B6-3DD1C099487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1aed366-42a7-43a2-8f71-b3e1cb48e2d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C1DEA9EB-8DEA-414E-98CA-BD7CBB50E39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2016 AG PowerPoint Temp</Template>
  <TotalTime>2915</TotalTime>
  <Words>1499</Words>
  <Application>Microsoft Office PowerPoint</Application>
  <PresentationFormat>On-screen Show (4:3)</PresentationFormat>
  <Paragraphs>232</Paragraphs>
  <Slides>25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25</vt:i4>
      </vt:variant>
    </vt:vector>
  </HeadingPairs>
  <TitlesOfParts>
    <vt:vector size="28" baseType="lpstr">
      <vt:lpstr>Arial</vt:lpstr>
      <vt:lpstr>Calibri</vt:lpstr>
      <vt:lpstr>Office Theme</vt:lpstr>
      <vt:lpstr> Now that Directive 98-01 is Rescinded, What Now?</vt:lpstr>
      <vt:lpstr>Role of the AG’s Office</vt:lpstr>
      <vt:lpstr>Role of the AG’s Office</vt:lpstr>
      <vt:lpstr>Status of Affirmative Action in WA</vt:lpstr>
      <vt:lpstr>Federal Law</vt:lpstr>
      <vt:lpstr>Federal Law on Contracting</vt:lpstr>
      <vt:lpstr>Federal Law on Contracting</vt:lpstr>
      <vt:lpstr>Federal Law on Contracting</vt:lpstr>
      <vt:lpstr>Federal Law Higher Ed</vt:lpstr>
      <vt:lpstr>Federal Law Higher Ed</vt:lpstr>
      <vt:lpstr>Federal Law Higher Ed</vt:lpstr>
      <vt:lpstr>Federal Law on Hiring</vt:lpstr>
      <vt:lpstr>Federal Law on Hiring</vt:lpstr>
      <vt:lpstr>State Law</vt:lpstr>
      <vt:lpstr>State Law</vt:lpstr>
      <vt:lpstr>State Law</vt:lpstr>
      <vt:lpstr>State Law</vt:lpstr>
      <vt:lpstr>State Law</vt:lpstr>
      <vt:lpstr>State Law</vt:lpstr>
      <vt:lpstr>State Law</vt:lpstr>
      <vt:lpstr>State Law</vt:lpstr>
      <vt:lpstr>State Law</vt:lpstr>
      <vt:lpstr>State Law</vt:lpstr>
      <vt:lpstr>Bottom Line</vt:lpstr>
      <vt:lpstr>Questions?</vt:lpstr>
    </vt:vector>
  </TitlesOfParts>
  <Company>Office of the Attorney General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Jackson, Dan (ATG)</dc:creator>
  <cp:lastModifiedBy>Purcell, Noah Guzzo (ATG)</cp:lastModifiedBy>
  <cp:revision>144</cp:revision>
  <cp:lastPrinted>2017-03-09T17:16:00Z</cp:lastPrinted>
  <dcterms:created xsi:type="dcterms:W3CDTF">2017-03-02T22:24:22Z</dcterms:created>
  <dcterms:modified xsi:type="dcterms:W3CDTF">2022-11-29T23:54:45Z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3" name="_NewReviewCycle">
    <vt:lpwstr/>
  </property>
  <property fmtid="{D5CDD505-2E9C-101B-9397-08002B2CF9AE}" pid="8" name="ContentTypeId">
    <vt:lpwstr>0x0101001EFC57604B1E654FAB0C766C7DFF2376</vt:lpwstr>
  </property>
  <property fmtid="{D5CDD505-2E9C-101B-9397-08002B2CF9AE}" pid="9" name="_dlc_DocId">
    <vt:lpwstr>ZZD3657U62HA-1605-9108</vt:lpwstr>
  </property>
  <property fmtid="{D5CDD505-2E9C-101B-9397-08002B2CF9AE}" pid="10" name="_dlc_DocIdUrl">
    <vt:lpwstr>http://ace/Divisions/PAU/InsidePAU/_layouts/15/DocIdRedir.aspx?ID=ZZD3657U62HA-1605-9108, ZZD3657U62HA-1605-9108</vt:lpwstr>
  </property>
  <property fmtid="{D5CDD505-2E9C-101B-9397-08002B2CF9AE}" pid="11" name="_dlc_DocIdItemGuid">
    <vt:lpwstr>1ca04094-d3aa-4fbf-8d4e-45b3389e59c0</vt:lpwstr>
  </property>
</Properties>
</file>