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4" r:id="rId1"/>
  </p:sldMasterIdLst>
  <p:notesMasterIdLst>
    <p:notesMasterId r:id="rId20"/>
  </p:notesMasterIdLst>
  <p:sldIdLst>
    <p:sldId id="256" r:id="rId2"/>
    <p:sldId id="335" r:id="rId3"/>
    <p:sldId id="314" r:id="rId4"/>
    <p:sldId id="334" r:id="rId5"/>
    <p:sldId id="331" r:id="rId6"/>
    <p:sldId id="333" r:id="rId7"/>
    <p:sldId id="332" r:id="rId8"/>
    <p:sldId id="330" r:id="rId9"/>
    <p:sldId id="321" r:id="rId10"/>
    <p:sldId id="323" r:id="rId11"/>
    <p:sldId id="327" r:id="rId12"/>
    <p:sldId id="329" r:id="rId13"/>
    <p:sldId id="313" r:id="rId14"/>
    <p:sldId id="317" r:id="rId15"/>
    <p:sldId id="326" r:id="rId16"/>
    <p:sldId id="316" r:id="rId17"/>
    <p:sldId id="328"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18"/>
    <a:srgbClr val="024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86401" autoAdjust="0"/>
  </p:normalViewPr>
  <p:slideViewPr>
    <p:cSldViewPr snapToGrid="0">
      <p:cViewPr varScale="1">
        <p:scale>
          <a:sx n="83" d="100"/>
          <a:sy n="83" d="100"/>
        </p:scale>
        <p:origin x="30" y="5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1E888-2E41-4FD0-B01B-2CE9EB042D3E}"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B6BB2-546D-4BA2-AF9E-75DB1702D2B8}" type="slidenum">
              <a:rPr lang="en-US" smtClean="0"/>
              <a:t>‹#›</a:t>
            </a:fld>
            <a:endParaRPr lang="en-US"/>
          </a:p>
        </p:txBody>
      </p:sp>
    </p:spTree>
    <p:extLst>
      <p:ext uri="{BB962C8B-B14F-4D97-AF65-F5344CB8AC3E}">
        <p14:creationId xmlns:p14="http://schemas.microsoft.com/office/powerpoint/2010/main" val="416299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6B6BB2-546D-4BA2-AF9E-75DB1702D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21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7F6B43-C487-4493-B5BB-38B2A196B90B}" type="datetime1">
              <a:rPr lang="en-US" smtClean="0"/>
              <a:t>11/26/2022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6481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3C64F-ECE3-401F-B071-4FB7B03B9947}" type="datetime1">
              <a:rPr lang="en-US" smtClean="0"/>
              <a:t>11/26/2022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215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47046-EE02-4905-9AB8-A757232F6AF2}" type="datetime1">
              <a:rPr lang="en-US" smtClean="0"/>
              <a:t>11/26/2022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3543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8D3200-7A62-42B4-9FCB-411CFF2D6226}" type="datetime1">
              <a:rPr lang="en-US" smtClean="0"/>
              <a:t>11/26/2022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6430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C88AF8-E70C-450B-8517-B0CD73888629}" type="datetime1">
              <a:rPr lang="en-US" smtClean="0"/>
              <a:t>11/26/2022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5343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E3D119-80BE-49DB-B98A-7AB640273A83}" type="datetime1">
              <a:rPr lang="en-US" smtClean="0"/>
              <a:t>11/26/2022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15662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88FDAE-3CB6-4478-8F8E-760483C5B24A}" type="datetime1">
              <a:rPr lang="en-US" smtClean="0"/>
              <a:t>11/26/2022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484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C6FC1B-A7C9-4F84-A6D9-09D8C4F28D56}" type="datetime1">
              <a:rPr lang="en-US" smtClean="0"/>
              <a:t>11/26/2022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75275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7B409-227E-455A-A99B-A8EB9CE1A573}" type="datetime1">
              <a:rPr lang="en-US" smtClean="0"/>
              <a:t>11/26/2022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3497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BC00AD-24D8-440B-877A-26B1C27E8845}" type="datetime1">
              <a:rPr lang="en-US" smtClean="0"/>
              <a:t>11/26/2022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65918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1D385F-B60D-46BB-B1A8-CC10822A12B1}" type="datetime1">
              <a:rPr lang="en-US" smtClean="0"/>
              <a:t>11/26/2022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92682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B6489-D564-436B-8A24-DF643EA916DA}" type="datetime1">
              <a:rPr lang="en-US" smtClean="0"/>
              <a:t>11/26/2022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397255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aequitynow.co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989051-165A-2E44-BCE4-B3D339D2CFDC}"/>
              </a:ext>
            </a:extLst>
          </p:cNvPr>
          <p:cNvSpPr/>
          <p:nvPr/>
        </p:nvSpPr>
        <p:spPr>
          <a:xfrm>
            <a:off x="-44886" y="84094"/>
            <a:ext cx="12281771"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900" dirty="0"/>
          </a:p>
        </p:txBody>
      </p:sp>
      <p:pic>
        <p:nvPicPr>
          <p:cNvPr id="5" name="Picture 4" descr="A group of people posing for the camera&#10;&#10;Description generated with very high confidence">
            <a:extLst>
              <a:ext uri="{FF2B5EF4-FFF2-40B4-BE49-F238E27FC236}">
                <a16:creationId xmlns:a16="http://schemas.microsoft.com/office/drawing/2014/main" id="{BFD0682E-E2E8-4092-A517-CC19B40115C7}"/>
              </a:ext>
            </a:extLst>
          </p:cNvPr>
          <p:cNvPicPr>
            <a:picLocks noChangeAspect="1"/>
          </p:cNvPicPr>
          <p:nvPr/>
        </p:nvPicPr>
        <p:blipFill>
          <a:blip r:embed="rId2"/>
          <a:stretch>
            <a:fillRect/>
          </a:stretch>
        </p:blipFill>
        <p:spPr>
          <a:xfrm>
            <a:off x="563803" y="3102436"/>
            <a:ext cx="10851819" cy="3839658"/>
          </a:xfrm>
          <a:prstGeom prst="rect">
            <a:avLst/>
          </a:prstGeom>
        </p:spPr>
      </p:pic>
      <p:sp>
        <p:nvSpPr>
          <p:cNvPr id="2" name="TextBox 1">
            <a:extLst>
              <a:ext uri="{FF2B5EF4-FFF2-40B4-BE49-F238E27FC236}">
                <a16:creationId xmlns:a16="http://schemas.microsoft.com/office/drawing/2014/main" id="{488081BB-36E2-4CF3-9306-0F13E3BF0D27}"/>
              </a:ext>
            </a:extLst>
          </p:cNvPr>
          <p:cNvSpPr txBox="1"/>
          <p:nvPr/>
        </p:nvSpPr>
        <p:spPr>
          <a:xfrm>
            <a:off x="-56389" y="1667273"/>
            <a:ext cx="11933412" cy="2554545"/>
          </a:xfrm>
          <a:prstGeom prst="rect">
            <a:avLst/>
          </a:prstGeom>
          <a:noFill/>
        </p:spPr>
        <p:txBody>
          <a:bodyPr wrap="square" rtlCol="0">
            <a:spAutoFit/>
          </a:bodyPr>
          <a:lstStyle/>
          <a:p>
            <a:pPr algn="ctr"/>
            <a:r>
              <a:rPr lang="en-US" sz="2800" b="1" dirty="0"/>
              <a:t>WASHINGTON EQUITY NOW ALLIANCE (WENA) </a:t>
            </a:r>
          </a:p>
          <a:p>
            <a:pPr algn="ctr"/>
            <a:r>
              <a:rPr lang="en-US" sz="2800" b="1" dirty="0"/>
              <a:t>Executive Order 22-02 Implementation Presentation to:</a:t>
            </a:r>
          </a:p>
          <a:p>
            <a:pPr algn="ctr"/>
            <a:r>
              <a:rPr lang="en-US" sz="2800" b="1" dirty="0"/>
              <a:t>SOLICITOR GENERAL NOAH PURCELL </a:t>
            </a:r>
          </a:p>
          <a:p>
            <a:pPr algn="ctr"/>
            <a:r>
              <a:rPr lang="en-US" sz="2800" b="1" dirty="0"/>
              <a:t>for</a:t>
            </a:r>
          </a:p>
          <a:p>
            <a:pPr algn="ctr"/>
            <a:r>
              <a:rPr lang="en-US" sz="2800" b="1" dirty="0"/>
              <a:t>WASHINGTON STATE ATTORNEY GENERAL BOB FERGUSON </a:t>
            </a:r>
          </a:p>
          <a:p>
            <a:pPr algn="ctr"/>
            <a:r>
              <a:rPr lang="en-US" sz="2000" dirty="0"/>
              <a:t>March 8, 2022</a:t>
            </a:r>
          </a:p>
        </p:txBody>
      </p:sp>
      <p:pic>
        <p:nvPicPr>
          <p:cNvPr id="3" name="Picture 2">
            <a:extLst>
              <a:ext uri="{FF2B5EF4-FFF2-40B4-BE49-F238E27FC236}">
                <a16:creationId xmlns:a16="http://schemas.microsoft.com/office/drawing/2014/main" id="{14F26C1B-83F7-4E57-8897-D0EFA87ED34C}"/>
              </a:ext>
            </a:extLst>
          </p:cNvPr>
          <p:cNvPicPr>
            <a:picLocks noChangeAspect="1"/>
          </p:cNvPicPr>
          <p:nvPr/>
        </p:nvPicPr>
        <p:blipFill>
          <a:blip r:embed="rId3"/>
          <a:stretch>
            <a:fillRect/>
          </a:stretch>
        </p:blipFill>
        <p:spPr>
          <a:xfrm>
            <a:off x="5122718" y="227778"/>
            <a:ext cx="1575198" cy="1569186"/>
          </a:xfrm>
          <a:prstGeom prst="rect">
            <a:avLst/>
          </a:prstGeom>
        </p:spPr>
      </p:pic>
    </p:spTree>
    <p:extLst>
      <p:ext uri="{BB962C8B-B14F-4D97-AF65-F5344CB8AC3E}">
        <p14:creationId xmlns:p14="http://schemas.microsoft.com/office/powerpoint/2010/main" val="27016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642452" y="202627"/>
            <a:ext cx="10297162" cy="932998"/>
          </a:xfrm>
        </p:spPr>
        <p:txBody>
          <a:bodyPr anchor="t" anchorCtr="0">
            <a:noAutofit/>
          </a:bodyPr>
          <a:lstStyle/>
          <a:p>
            <a:pPr algn="ctr"/>
            <a:r>
              <a:rPr lang="en-US" sz="2400" dirty="0">
                <a:solidFill>
                  <a:srgbClr val="024C3D"/>
                </a:solidFill>
                <a:latin typeface="Arial Black" panose="020B0604020202020204" pitchFamily="34" charset="0"/>
                <a:cs typeface="Arial Black" panose="020B0604020202020204" pitchFamily="34" charset="0"/>
              </a:rPr>
              <a:t>GOVERNOR’S DIRECTIVE 98-01 MANDATED STATEWIDE    </a:t>
            </a:r>
            <a:br>
              <a:rPr lang="en-US" sz="2400" dirty="0">
                <a:solidFill>
                  <a:srgbClr val="024C3D"/>
                </a:solidFill>
                <a:latin typeface="Arial Black" panose="020B0604020202020204" pitchFamily="34" charset="0"/>
                <a:cs typeface="Arial Black" panose="020B0604020202020204" pitchFamily="34" charset="0"/>
              </a:rPr>
            </a:br>
            <a:r>
              <a:rPr lang="en-US" sz="2400" dirty="0">
                <a:solidFill>
                  <a:srgbClr val="024C3D"/>
                </a:solidFill>
                <a:latin typeface="Arial Black" panose="020B0604020202020204" pitchFamily="34" charset="0"/>
                <a:cs typeface="Arial Black" panose="020B0604020202020204" pitchFamily="34" charset="0"/>
              </a:rPr>
              <a:t>“</a:t>
            </a:r>
            <a:r>
              <a:rPr lang="en-US" sz="2400" u="sng" dirty="0">
                <a:solidFill>
                  <a:srgbClr val="024C3D"/>
                </a:solidFill>
                <a:latin typeface="Arial Black" panose="020B0604020202020204" pitchFamily="34" charset="0"/>
                <a:cs typeface="Arial Black" panose="020B0604020202020204" pitchFamily="34" charset="0"/>
              </a:rPr>
              <a:t>RACE &amp; GENDER NEUTRAL</a:t>
            </a:r>
            <a:r>
              <a:rPr lang="en-US" sz="2400" dirty="0">
                <a:solidFill>
                  <a:srgbClr val="024C3D"/>
                </a:solidFill>
                <a:latin typeface="Arial Black" panose="020B0604020202020204" pitchFamily="34" charset="0"/>
                <a:cs typeface="Arial Black" panose="020B0604020202020204" pitchFamily="34" charset="0"/>
              </a:rPr>
              <a:t>” AFFIRMATIVE ACTION POLICY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252386" y="202628"/>
            <a:ext cx="1450287" cy="1444752"/>
          </a:xfrm>
          <a:prstGeom prst="rect">
            <a:avLst/>
          </a:prstGeom>
        </p:spPr>
      </p:pic>
      <p:sp>
        <p:nvSpPr>
          <p:cNvPr id="7" name="TextBox 6">
            <a:extLst>
              <a:ext uri="{FF2B5EF4-FFF2-40B4-BE49-F238E27FC236}">
                <a16:creationId xmlns:a16="http://schemas.microsoft.com/office/drawing/2014/main" id="{2690C2C8-225B-4B40-8B1F-CA7A4DEAD2CB}"/>
              </a:ext>
            </a:extLst>
          </p:cNvPr>
          <p:cNvSpPr txBox="1"/>
          <p:nvPr/>
        </p:nvSpPr>
        <p:spPr>
          <a:xfrm>
            <a:off x="4879595" y="1275844"/>
            <a:ext cx="7185379" cy="498598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GOV. LOCKE’S STATEWIDE DIRECTIVE: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“All Executive Agencies are directed to review their rules, policies, procedures and goals and to make changes where necessary </a:t>
            </a:r>
            <a:r>
              <a:rPr kumimoji="0" lang="en-US" sz="3000" b="1" i="1" u="sng" strike="noStrike" kern="1200" cap="none" spc="0" normalizeH="0" baseline="0" noProof="0" dirty="0">
                <a:ln>
                  <a:noFill/>
                </a:ln>
                <a:solidFill>
                  <a:prstClr val="black"/>
                </a:solidFill>
                <a:effectLst/>
                <a:uLnTx/>
                <a:uFillTx/>
                <a:latin typeface="Calibri" panose="020F0502020204030204"/>
                <a:ea typeface="+mn-ea"/>
                <a:cs typeface="+mn-cs"/>
              </a:rPr>
              <a:t>to be consistent with this directive.”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Governor Gary Locke’s Directive 98-01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Page 1, Paragraph 4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a:rPr>
              <a:t>Dec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ember 3, 1998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C87A9D-B4FF-4643-BBD6-C626C3ECC4BB}"/>
              </a:ext>
            </a:extLst>
          </p:cNvPr>
          <p:cNvPicPr>
            <a:picLocks noChangeAspect="1"/>
          </p:cNvPicPr>
          <p:nvPr/>
        </p:nvPicPr>
        <p:blipFill>
          <a:blip r:embed="rId3"/>
          <a:stretch>
            <a:fillRect/>
          </a:stretch>
        </p:blipFill>
        <p:spPr>
          <a:xfrm>
            <a:off x="583410" y="1647380"/>
            <a:ext cx="2238526" cy="2770453"/>
          </a:xfrm>
          <a:prstGeom prst="rect">
            <a:avLst/>
          </a:prstGeom>
          <a:ln>
            <a:solidFill>
              <a:schemeClr val="tx1"/>
            </a:solidFill>
          </a:ln>
        </p:spPr>
      </p:pic>
      <p:pic>
        <p:nvPicPr>
          <p:cNvPr id="4" name="Picture 3">
            <a:extLst>
              <a:ext uri="{FF2B5EF4-FFF2-40B4-BE49-F238E27FC236}">
                <a16:creationId xmlns:a16="http://schemas.microsoft.com/office/drawing/2014/main" id="{BFF56EFF-18F1-441B-BC33-C19F5E14A238}"/>
              </a:ext>
            </a:extLst>
          </p:cNvPr>
          <p:cNvPicPr>
            <a:picLocks noChangeAspect="1"/>
          </p:cNvPicPr>
          <p:nvPr/>
        </p:nvPicPr>
        <p:blipFill>
          <a:blip r:embed="rId4"/>
          <a:stretch>
            <a:fillRect/>
          </a:stretch>
        </p:blipFill>
        <p:spPr>
          <a:xfrm rot="-1260000">
            <a:off x="2297459" y="2894811"/>
            <a:ext cx="2629167" cy="3402452"/>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79C2A183-52E8-4F12-B961-CD01CF27EFE5}"/>
              </a:ext>
            </a:extLst>
          </p:cNvPr>
          <p:cNvSpPr>
            <a:spLocks noGrp="1"/>
          </p:cNvSpPr>
          <p:nvPr>
            <p:ph type="sldNum" sz="quarter" idx="12"/>
          </p:nvPr>
        </p:nvSpPr>
        <p:spPr/>
        <p:txBody>
          <a:bodyPr/>
          <a:lstStyle/>
          <a:p>
            <a:fld id="{69E57DC2-970A-4B3E-BB1C-7A09969E49DF}" type="slidenum">
              <a:rPr lang="en-US" smtClean="0"/>
              <a:t>10</a:t>
            </a:fld>
            <a:endParaRPr lang="en-US" dirty="0"/>
          </a:p>
        </p:txBody>
      </p:sp>
      <p:sp>
        <p:nvSpPr>
          <p:cNvPr id="13" name="TextBox 12">
            <a:extLst>
              <a:ext uri="{FF2B5EF4-FFF2-40B4-BE49-F238E27FC236}">
                <a16:creationId xmlns:a16="http://schemas.microsoft.com/office/drawing/2014/main" id="{38A7EF20-56BA-4B51-8A7B-AA4C67EEC939}"/>
              </a:ext>
            </a:extLst>
          </p:cNvPr>
          <p:cNvSpPr txBox="1"/>
          <p:nvPr/>
        </p:nvSpPr>
        <p:spPr>
          <a:xfrm>
            <a:off x="2674189" y="2908180"/>
            <a:ext cx="24959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GOVERNOR’S DIRECTIVE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98-01</a:t>
            </a:r>
          </a:p>
        </p:txBody>
      </p:sp>
    </p:spTree>
    <p:extLst>
      <p:ext uri="{BB962C8B-B14F-4D97-AF65-F5344CB8AC3E}">
        <p14:creationId xmlns:p14="http://schemas.microsoft.com/office/powerpoint/2010/main" val="89447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112276" y="232125"/>
            <a:ext cx="1450287" cy="1444752"/>
          </a:xfrm>
          <a:prstGeom prst="rect">
            <a:avLst/>
          </a:prstGeom>
        </p:spPr>
      </p:pic>
      <p:sp>
        <p:nvSpPr>
          <p:cNvPr id="15" name="Title 1">
            <a:extLst>
              <a:ext uri="{FF2B5EF4-FFF2-40B4-BE49-F238E27FC236}">
                <a16:creationId xmlns:a16="http://schemas.microsoft.com/office/drawing/2014/main" id="{83281B39-368F-4375-9EEF-414410D05C73}"/>
              </a:ext>
            </a:extLst>
          </p:cNvPr>
          <p:cNvSpPr txBox="1">
            <a:spLocks/>
          </p:cNvSpPr>
          <p:nvPr/>
        </p:nvSpPr>
        <p:spPr>
          <a:xfrm>
            <a:off x="1241323" y="350377"/>
            <a:ext cx="10950677" cy="6822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24C3D"/>
                </a:solidFill>
                <a:effectLst/>
                <a:uLnTx/>
                <a:uFillTx/>
                <a:latin typeface="Arial Black" panose="020B0604020202020204" pitchFamily="34" charset="0"/>
                <a:ea typeface="+mj-ea"/>
                <a:cs typeface="Arial Black" panose="020B0604020202020204" pitchFamily="34" charset="0"/>
              </a:rPr>
              <a:t>GD 98-01’s 1998 RACE &amp; GENDER NEUTRAL POLICIES HAVE BEEN EMBEDDED THROUGHOUT STATE, COUNTY AND LOCAL GOVERNMENT FOR NEARLY A QUARTER OF A CENTURY</a:t>
            </a:r>
          </a:p>
        </p:txBody>
      </p:sp>
      <p:pic>
        <p:nvPicPr>
          <p:cNvPr id="13" name="Picture 12">
            <a:extLst>
              <a:ext uri="{FF2B5EF4-FFF2-40B4-BE49-F238E27FC236}">
                <a16:creationId xmlns:a16="http://schemas.microsoft.com/office/drawing/2014/main" id="{580F61A0-FA45-4D81-9CC4-9D84D841A055}"/>
              </a:ext>
            </a:extLst>
          </p:cNvPr>
          <p:cNvPicPr>
            <a:picLocks noChangeAspect="1"/>
          </p:cNvPicPr>
          <p:nvPr/>
        </p:nvPicPr>
        <p:blipFill>
          <a:blip r:embed="rId3"/>
          <a:stretch>
            <a:fillRect/>
          </a:stretch>
        </p:blipFill>
        <p:spPr>
          <a:xfrm>
            <a:off x="650160" y="2040010"/>
            <a:ext cx="2105025" cy="1495425"/>
          </a:xfrm>
          <a:prstGeom prst="rect">
            <a:avLst/>
          </a:prstGeom>
          <a:ln>
            <a:solidFill>
              <a:schemeClr val="tx1"/>
            </a:solidFill>
          </a:ln>
        </p:spPr>
      </p:pic>
      <p:pic>
        <p:nvPicPr>
          <p:cNvPr id="14" name="Picture 13">
            <a:extLst>
              <a:ext uri="{FF2B5EF4-FFF2-40B4-BE49-F238E27FC236}">
                <a16:creationId xmlns:a16="http://schemas.microsoft.com/office/drawing/2014/main" id="{0626B533-7A8D-4397-9808-5EB8285E52A5}"/>
              </a:ext>
            </a:extLst>
          </p:cNvPr>
          <p:cNvPicPr>
            <a:picLocks noChangeAspect="1"/>
          </p:cNvPicPr>
          <p:nvPr/>
        </p:nvPicPr>
        <p:blipFill>
          <a:blip r:embed="rId4"/>
          <a:stretch>
            <a:fillRect/>
          </a:stretch>
        </p:blipFill>
        <p:spPr>
          <a:xfrm>
            <a:off x="8333914" y="2040010"/>
            <a:ext cx="3419475" cy="904875"/>
          </a:xfrm>
          <a:prstGeom prst="rect">
            <a:avLst/>
          </a:prstGeom>
          <a:ln>
            <a:solidFill>
              <a:schemeClr val="accent4"/>
            </a:solidFill>
          </a:ln>
        </p:spPr>
      </p:pic>
      <p:pic>
        <p:nvPicPr>
          <p:cNvPr id="16" name="Picture 15">
            <a:extLst>
              <a:ext uri="{FF2B5EF4-FFF2-40B4-BE49-F238E27FC236}">
                <a16:creationId xmlns:a16="http://schemas.microsoft.com/office/drawing/2014/main" id="{FC780B15-6959-48B5-9101-7F4A36F20B73}"/>
              </a:ext>
            </a:extLst>
          </p:cNvPr>
          <p:cNvPicPr>
            <a:picLocks noChangeAspect="1"/>
          </p:cNvPicPr>
          <p:nvPr/>
        </p:nvPicPr>
        <p:blipFill>
          <a:blip r:embed="rId5"/>
          <a:stretch>
            <a:fillRect/>
          </a:stretch>
        </p:blipFill>
        <p:spPr>
          <a:xfrm>
            <a:off x="1702672" y="5393588"/>
            <a:ext cx="1751049" cy="1091323"/>
          </a:xfrm>
          <a:prstGeom prst="rect">
            <a:avLst/>
          </a:prstGeom>
          <a:ln>
            <a:solidFill>
              <a:schemeClr val="accent4">
                <a:lumMod val="75000"/>
              </a:schemeClr>
            </a:solidFill>
          </a:ln>
        </p:spPr>
      </p:pic>
      <p:sp>
        <p:nvSpPr>
          <p:cNvPr id="19" name="TextBox 18">
            <a:extLst>
              <a:ext uri="{FF2B5EF4-FFF2-40B4-BE49-F238E27FC236}">
                <a16:creationId xmlns:a16="http://schemas.microsoft.com/office/drawing/2014/main" id="{BD54AB77-3577-4938-9B8A-CE9D6E4C200B}"/>
              </a:ext>
            </a:extLst>
          </p:cNvPr>
          <p:cNvSpPr txBox="1"/>
          <p:nvPr/>
        </p:nvSpPr>
        <p:spPr>
          <a:xfrm>
            <a:off x="3580324" y="5339086"/>
            <a:ext cx="7584205" cy="1200329"/>
          </a:xfrm>
          <a:prstGeom prst="rect">
            <a:avLst/>
          </a:prstGeom>
          <a:noFill/>
        </p:spPr>
        <p:txBody>
          <a:bodyPr wrap="square">
            <a:spAutoFit/>
          </a:bodyPr>
          <a:lstStyle/>
          <a:p>
            <a:r>
              <a:rPr lang="en-US" b="1" i="1" dirty="0">
                <a:solidFill>
                  <a:srgbClr val="1D2228"/>
                </a:solidFill>
                <a:effectLst/>
                <a:latin typeface="Helvetica Neue"/>
              </a:rPr>
              <a:t>"Affirmative action plans may not include hiring or employment preferences based on gender or race, including color, ethnicity or national origin." "...under state law racial minorities and women may not be treated preferentially in public employment."</a:t>
            </a:r>
            <a:endParaRPr lang="en-US" dirty="0"/>
          </a:p>
        </p:txBody>
      </p:sp>
      <p:sp>
        <p:nvSpPr>
          <p:cNvPr id="21" name="TextBox 20">
            <a:extLst>
              <a:ext uri="{FF2B5EF4-FFF2-40B4-BE49-F238E27FC236}">
                <a16:creationId xmlns:a16="http://schemas.microsoft.com/office/drawing/2014/main" id="{3CDE9F8B-FB4C-452F-B0ED-DDDC8C5ACD6D}"/>
              </a:ext>
            </a:extLst>
          </p:cNvPr>
          <p:cNvSpPr txBox="1"/>
          <p:nvPr/>
        </p:nvSpPr>
        <p:spPr>
          <a:xfrm>
            <a:off x="8460348" y="3142805"/>
            <a:ext cx="3419476" cy="1200329"/>
          </a:xfrm>
          <a:prstGeom prst="rect">
            <a:avLst/>
          </a:prstGeom>
          <a:noFill/>
        </p:spPr>
        <p:txBody>
          <a:bodyPr wrap="square">
            <a:spAutoFit/>
          </a:bodyPr>
          <a:lstStyle/>
          <a:p>
            <a:r>
              <a:rPr lang="en-US" b="1" i="1" dirty="0">
                <a:solidFill>
                  <a:srgbClr val="434343"/>
                </a:solidFill>
                <a:effectLst/>
                <a:latin typeface="Arial" panose="020B0604020202020204" pitchFamily="34" charset="0"/>
              </a:rPr>
              <a:t>“Passage of Initiative 200 in 1998 eliminated mandatory goal setting for locally-funded projects</a:t>
            </a:r>
            <a:r>
              <a:rPr lang="en-US" b="1" i="1" dirty="0">
                <a:solidFill>
                  <a:srgbClr val="434343"/>
                </a:solidFill>
                <a:latin typeface="Arial" panose="020B0604020202020204" pitchFamily="34" charset="0"/>
              </a:rPr>
              <a:t>..</a:t>
            </a:r>
            <a:r>
              <a:rPr lang="en-US" b="1" i="1" dirty="0">
                <a:solidFill>
                  <a:srgbClr val="434343"/>
                </a:solidFill>
                <a:effectLst/>
                <a:latin typeface="Arial" panose="020B0604020202020204" pitchFamily="34" charset="0"/>
              </a:rPr>
              <a:t>.”</a:t>
            </a:r>
            <a:endParaRPr lang="en-US" b="1" i="1" dirty="0"/>
          </a:p>
        </p:txBody>
      </p:sp>
      <p:sp>
        <p:nvSpPr>
          <p:cNvPr id="23" name="TextBox 22">
            <a:extLst>
              <a:ext uri="{FF2B5EF4-FFF2-40B4-BE49-F238E27FC236}">
                <a16:creationId xmlns:a16="http://schemas.microsoft.com/office/drawing/2014/main" id="{EF551F62-2E22-482E-86E6-0044447BE155}"/>
              </a:ext>
            </a:extLst>
          </p:cNvPr>
          <p:cNvSpPr txBox="1"/>
          <p:nvPr/>
        </p:nvSpPr>
        <p:spPr>
          <a:xfrm>
            <a:off x="252386" y="3632627"/>
            <a:ext cx="3102872" cy="1200329"/>
          </a:xfrm>
          <a:prstGeom prst="rect">
            <a:avLst/>
          </a:prstGeom>
          <a:noFill/>
        </p:spPr>
        <p:txBody>
          <a:bodyPr wrap="square">
            <a:spAutoFit/>
          </a:bodyPr>
          <a:lstStyle/>
          <a:p>
            <a:r>
              <a:rPr lang="en-US" b="1" i="1" dirty="0">
                <a:solidFill>
                  <a:srgbClr val="1D2228"/>
                </a:solidFill>
                <a:effectLst/>
                <a:latin typeface="Helvetica Neue"/>
              </a:rPr>
              <a:t>“Affirmative action plans </a:t>
            </a:r>
            <a:r>
              <a:rPr lang="en-US" b="1" i="1" dirty="0">
                <a:solidFill>
                  <a:srgbClr val="1D2228"/>
                </a:solidFill>
                <a:latin typeface="Helvetica Neue"/>
              </a:rPr>
              <a:t>prohibit </a:t>
            </a:r>
            <a:r>
              <a:rPr lang="en-US" b="1" i="1" dirty="0">
                <a:solidFill>
                  <a:srgbClr val="1D2228"/>
                </a:solidFill>
                <a:effectLst/>
                <a:latin typeface="Helvetica Neue"/>
              </a:rPr>
              <a:t>hiring or employment preferences based on gender or race.” </a:t>
            </a:r>
            <a:endParaRPr lang="en-US" dirty="0"/>
          </a:p>
        </p:txBody>
      </p:sp>
      <p:pic>
        <p:nvPicPr>
          <p:cNvPr id="2" name="Picture 1">
            <a:extLst>
              <a:ext uri="{FF2B5EF4-FFF2-40B4-BE49-F238E27FC236}">
                <a16:creationId xmlns:a16="http://schemas.microsoft.com/office/drawing/2014/main" id="{E27B3375-42E7-46F7-A36A-CD53F82B69A7}"/>
              </a:ext>
            </a:extLst>
          </p:cNvPr>
          <p:cNvPicPr>
            <a:picLocks noChangeAspect="1"/>
          </p:cNvPicPr>
          <p:nvPr/>
        </p:nvPicPr>
        <p:blipFill>
          <a:blip r:embed="rId6"/>
          <a:stretch>
            <a:fillRect/>
          </a:stretch>
        </p:blipFill>
        <p:spPr>
          <a:xfrm>
            <a:off x="3580324" y="1032652"/>
            <a:ext cx="4476457" cy="4547672"/>
          </a:xfrm>
          <a:prstGeom prst="rect">
            <a:avLst/>
          </a:prstGeom>
        </p:spPr>
      </p:pic>
      <p:sp>
        <p:nvSpPr>
          <p:cNvPr id="27" name="Arrow: Left 26">
            <a:extLst>
              <a:ext uri="{FF2B5EF4-FFF2-40B4-BE49-F238E27FC236}">
                <a16:creationId xmlns:a16="http://schemas.microsoft.com/office/drawing/2014/main" id="{0937870C-E321-423C-AD37-5F8A68FE64B0}"/>
              </a:ext>
            </a:extLst>
          </p:cNvPr>
          <p:cNvSpPr/>
          <p:nvPr/>
        </p:nvSpPr>
        <p:spPr>
          <a:xfrm>
            <a:off x="3176757" y="3731342"/>
            <a:ext cx="2486433" cy="1429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8" name="Arrow: Right 27">
            <a:extLst>
              <a:ext uri="{FF2B5EF4-FFF2-40B4-BE49-F238E27FC236}">
                <a16:creationId xmlns:a16="http://schemas.microsoft.com/office/drawing/2014/main" id="{704FECA2-FCA7-4AB3-AE45-DD259EBE49BF}"/>
              </a:ext>
            </a:extLst>
          </p:cNvPr>
          <p:cNvSpPr/>
          <p:nvPr/>
        </p:nvSpPr>
        <p:spPr>
          <a:xfrm>
            <a:off x="6320795" y="3731342"/>
            <a:ext cx="2193240" cy="98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75743D8F-20EE-4046-994B-D741A8D9E180}"/>
              </a:ext>
            </a:extLst>
          </p:cNvPr>
          <p:cNvSpPr/>
          <p:nvPr/>
        </p:nvSpPr>
        <p:spPr>
          <a:xfrm>
            <a:off x="5973097" y="3782961"/>
            <a:ext cx="93660" cy="1556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3500658-2AF7-43A7-BDC0-8CC2BF86DBDC}"/>
              </a:ext>
            </a:extLst>
          </p:cNvPr>
          <p:cNvSpPr>
            <a:spLocks noGrp="1"/>
          </p:cNvSpPr>
          <p:nvPr>
            <p:ph type="sldNum" sz="quarter" idx="12"/>
          </p:nvPr>
        </p:nvSpPr>
        <p:spPr/>
        <p:txBody>
          <a:bodyPr/>
          <a:lstStyle/>
          <a:p>
            <a:fld id="{69E57DC2-970A-4B3E-BB1C-7A09969E49DF}" type="slidenum">
              <a:rPr lang="en-US" smtClean="0"/>
              <a:t>11</a:t>
            </a:fld>
            <a:endParaRPr lang="en-US" dirty="0"/>
          </a:p>
        </p:txBody>
      </p:sp>
      <p:sp>
        <p:nvSpPr>
          <p:cNvPr id="17" name="TextBox 16">
            <a:extLst>
              <a:ext uri="{FF2B5EF4-FFF2-40B4-BE49-F238E27FC236}">
                <a16:creationId xmlns:a16="http://schemas.microsoft.com/office/drawing/2014/main" id="{F0CF42F8-07F4-4CCB-8703-FA096FDFF43F}"/>
              </a:ext>
            </a:extLst>
          </p:cNvPr>
          <p:cNvSpPr txBox="1"/>
          <p:nvPr/>
        </p:nvSpPr>
        <p:spPr>
          <a:xfrm>
            <a:off x="3453721" y="1492211"/>
            <a:ext cx="307724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GOVERNOR’S DIRECTIVE 98-01</a:t>
            </a:r>
          </a:p>
        </p:txBody>
      </p:sp>
    </p:spTree>
    <p:extLst>
      <p:ext uri="{BB962C8B-B14F-4D97-AF65-F5344CB8AC3E}">
        <p14:creationId xmlns:p14="http://schemas.microsoft.com/office/powerpoint/2010/main" val="150275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CE625-ED44-4899-9412-EBC8316F9C30}"/>
              </a:ext>
            </a:extLst>
          </p:cNvPr>
          <p:cNvSpPr>
            <a:spLocks noGrp="1"/>
          </p:cNvSpPr>
          <p:nvPr>
            <p:ph type="title"/>
          </p:nvPr>
        </p:nvSpPr>
        <p:spPr>
          <a:xfrm>
            <a:off x="1685560" y="237565"/>
            <a:ext cx="9799074" cy="1433802"/>
          </a:xfrm>
        </p:spPr>
        <p:txBody>
          <a:bodyPr anchor="t" anchorCtr="0">
            <a:normAutofit/>
          </a:bodyPr>
          <a:lstStyle/>
          <a:p>
            <a:pPr algn="ctr"/>
            <a:r>
              <a:rPr lang="en-US" sz="3600" b="1" dirty="0">
                <a:solidFill>
                  <a:schemeClr val="accent2">
                    <a:lumMod val="75000"/>
                  </a:schemeClr>
                </a:solidFill>
                <a:latin typeface="+mn-lt"/>
              </a:rPr>
              <a:t>Office of Minority &amp; Women Business Enterprises (OMWBE)</a:t>
            </a:r>
          </a:p>
        </p:txBody>
      </p:sp>
      <p:sp>
        <p:nvSpPr>
          <p:cNvPr id="3" name="Content Placeholder 2">
            <a:extLst>
              <a:ext uri="{FF2B5EF4-FFF2-40B4-BE49-F238E27FC236}">
                <a16:creationId xmlns:a16="http://schemas.microsoft.com/office/drawing/2014/main" id="{C1F92E57-5178-4B03-9A0A-8439135283DC}"/>
              </a:ext>
            </a:extLst>
          </p:cNvPr>
          <p:cNvSpPr>
            <a:spLocks noGrp="1"/>
          </p:cNvSpPr>
          <p:nvPr>
            <p:ph idx="1"/>
          </p:nvPr>
        </p:nvSpPr>
        <p:spPr>
          <a:xfrm>
            <a:off x="1685560" y="843052"/>
            <a:ext cx="9847679" cy="5777383"/>
          </a:xfrm>
        </p:spPr>
        <p:txBody>
          <a:bodyPr>
            <a:normAutofit/>
          </a:bodyPr>
          <a:lstStyle/>
          <a:p>
            <a:pPr marL="0" indent="0" algn="ctr">
              <a:buNone/>
            </a:pPr>
            <a:endParaRPr lang="en-US" sz="4000" b="1" dirty="0"/>
          </a:p>
          <a:p>
            <a:pPr marL="0" indent="0" algn="ctr">
              <a:buNone/>
            </a:pPr>
            <a:r>
              <a:rPr lang="en-US" sz="4000" b="1" dirty="0"/>
              <a:t>Since GD 98-01’s 1998 implementation, small, women and minority owned businesses have lost an estimated… </a:t>
            </a:r>
          </a:p>
          <a:p>
            <a:pPr marL="0" indent="0" algn="ctr">
              <a:buNone/>
            </a:pPr>
            <a:r>
              <a:rPr lang="en-US" sz="8000" b="1" dirty="0">
                <a:solidFill>
                  <a:srgbClr val="C00000"/>
                </a:solidFill>
              </a:rPr>
              <a:t>$3.5 BILLION DOLLARS</a:t>
            </a:r>
            <a:r>
              <a:rPr lang="en-US" sz="8000" b="1" dirty="0"/>
              <a:t> </a:t>
            </a:r>
          </a:p>
          <a:p>
            <a:pPr marL="0" indent="0" algn="ctr">
              <a:buNone/>
            </a:pPr>
            <a:r>
              <a:rPr lang="en-US" sz="4800" b="1" dirty="0"/>
              <a:t>in </a:t>
            </a:r>
            <a:r>
              <a:rPr lang="en-US" sz="4800" b="1" i="1" u="sng" dirty="0"/>
              <a:t>job generating </a:t>
            </a:r>
          </a:p>
          <a:p>
            <a:pPr marL="0" indent="0" algn="ctr">
              <a:buNone/>
            </a:pPr>
            <a:r>
              <a:rPr lang="en-US" sz="4800" b="1" dirty="0"/>
              <a:t>state contracting opportunities!</a:t>
            </a:r>
            <a:r>
              <a:rPr lang="en-US" sz="4800" dirty="0"/>
              <a:t>  </a:t>
            </a:r>
          </a:p>
          <a:p>
            <a:pPr marL="0" indent="0">
              <a:buNone/>
            </a:pPr>
            <a:endParaRPr lang="en-US" sz="2200" i="1" dirty="0"/>
          </a:p>
          <a:p>
            <a:pPr marL="0" indent="0">
              <a:buNone/>
            </a:pPr>
            <a:endParaRPr lang="en-US" sz="2200" dirty="0"/>
          </a:p>
          <a:p>
            <a:pPr lvl="0"/>
            <a:endParaRPr lang="en-US" sz="2200" dirty="0"/>
          </a:p>
          <a:p>
            <a:pPr lvl="0"/>
            <a:endParaRPr lang="en-US" sz="2200" dirty="0"/>
          </a:p>
          <a:p>
            <a:pPr marL="0" indent="0">
              <a:buNone/>
            </a:pPr>
            <a:endParaRPr lang="en-US" dirty="0"/>
          </a:p>
        </p:txBody>
      </p:sp>
      <p:sp>
        <p:nvSpPr>
          <p:cNvPr id="4" name="Rectangle 3">
            <a:extLst>
              <a:ext uri="{FF2B5EF4-FFF2-40B4-BE49-F238E27FC236}">
                <a16:creationId xmlns:a16="http://schemas.microsoft.com/office/drawing/2014/main" id="{B44AE682-E9F6-4DFF-BF3A-F41D9666208E}"/>
              </a:ext>
            </a:extLst>
          </p:cNvPr>
          <p:cNvSpPr/>
          <p:nvPr/>
        </p:nvSpPr>
        <p:spPr>
          <a:xfrm>
            <a:off x="437740" y="5882338"/>
            <a:ext cx="885306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Source: Office of Minority &amp; Women Business Enterprises (OMWBE)</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57A35D7-29B7-49FA-9EAA-F2F5579DAAEA}"/>
              </a:ext>
            </a:extLst>
          </p:cNvPr>
          <p:cNvPicPr>
            <a:picLocks noChangeAspect="1"/>
          </p:cNvPicPr>
          <p:nvPr/>
        </p:nvPicPr>
        <p:blipFill>
          <a:blip r:embed="rId3"/>
          <a:stretch>
            <a:fillRect/>
          </a:stretch>
        </p:blipFill>
        <p:spPr>
          <a:xfrm>
            <a:off x="280928" y="237565"/>
            <a:ext cx="1450974" cy="1444877"/>
          </a:xfrm>
          <a:prstGeom prst="rect">
            <a:avLst/>
          </a:prstGeom>
        </p:spPr>
      </p:pic>
      <p:sp>
        <p:nvSpPr>
          <p:cNvPr id="7" name="Slide Number Placeholder 6">
            <a:extLst>
              <a:ext uri="{FF2B5EF4-FFF2-40B4-BE49-F238E27FC236}">
                <a16:creationId xmlns:a16="http://schemas.microsoft.com/office/drawing/2014/main" id="{6412DD5D-1DD5-4A9E-AF7A-4E47EE5EB8A1}"/>
              </a:ext>
            </a:extLst>
          </p:cNvPr>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369158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321802" y="314255"/>
            <a:ext cx="10940431" cy="1221245"/>
          </a:xfrm>
        </p:spPr>
        <p:txBody>
          <a:bodyPr anchor="t" anchorCtr="0">
            <a:normAutofit fontScale="90000"/>
          </a:bodyPr>
          <a:lstStyle/>
          <a:p>
            <a:pPr algn="ctr"/>
            <a:r>
              <a:rPr lang="en-US" sz="3600" b="1" u="sng" dirty="0">
                <a:solidFill>
                  <a:srgbClr val="024C3D"/>
                </a:solidFill>
                <a:latin typeface="Arial Black" panose="020B0604020202020204" pitchFamily="34" charset="0"/>
                <a:cs typeface="Arial Black" panose="020B0604020202020204" pitchFamily="34" charset="0"/>
              </a:rPr>
              <a:t>WASHINGTON STATE SUPREME COURT</a:t>
            </a:r>
            <a:br>
              <a:rPr lang="en-US" sz="3600" b="1" u="sng" dirty="0">
                <a:solidFill>
                  <a:srgbClr val="024C3D"/>
                </a:solidFill>
                <a:latin typeface="Arial Black" panose="020B0604020202020204" pitchFamily="34" charset="0"/>
                <a:cs typeface="Arial Black" panose="020B0604020202020204" pitchFamily="34" charset="0"/>
              </a:rPr>
            </a:br>
            <a:r>
              <a:rPr lang="en-US" sz="2000" b="1" u="sng" dirty="0">
                <a:solidFill>
                  <a:srgbClr val="024C3D"/>
                </a:solidFill>
                <a:latin typeface="Arial Black" panose="020B0604020202020204" pitchFamily="34" charset="0"/>
                <a:cs typeface="Arial Black" panose="020B0604020202020204" pitchFamily="34" charset="0"/>
              </a:rPr>
              <a:t>Parents Involved in Community Schools v. Seattle School District #1 (2003)</a:t>
            </a:r>
            <a:br>
              <a:rPr lang="en-US" sz="2000" b="1" u="sng" dirty="0">
                <a:solidFill>
                  <a:srgbClr val="024C3D"/>
                </a:solidFill>
                <a:latin typeface="Arial Black" panose="020B0604020202020204" pitchFamily="34" charset="0"/>
                <a:cs typeface="Arial Black" panose="020B0604020202020204" pitchFamily="34" charset="0"/>
              </a:rPr>
            </a:br>
            <a:br>
              <a:rPr lang="en-US" sz="2000" b="1" dirty="0">
                <a:solidFill>
                  <a:srgbClr val="024C3D"/>
                </a:solidFill>
                <a:latin typeface="Arial Black" panose="020B0604020202020204" pitchFamily="34" charset="0"/>
                <a:cs typeface="Arial Black" panose="020B0604020202020204" pitchFamily="34" charset="0"/>
              </a:rPr>
            </a:br>
            <a:r>
              <a:rPr lang="en-US" sz="1600" b="1" dirty="0">
                <a:solidFill>
                  <a:srgbClr val="024C3D"/>
                </a:solidFill>
                <a:latin typeface="Arial Black" panose="020B0604020202020204" pitchFamily="34" charset="0"/>
                <a:cs typeface="Arial Black" panose="020B0604020202020204" pitchFamily="34" charset="0"/>
              </a:rPr>
              <a:t>18 YEARS AGO, THE WASHINGTON SUPREME COURT ISSUED THE FINAL INTERPRETATION OF I-200, WHICH HAS NEVER BEEN CHALLENGED, APPEALED OR OVERTURNED.</a:t>
            </a:r>
            <a:br>
              <a:rPr lang="en-US" sz="2000" b="1" u="sng" dirty="0">
                <a:solidFill>
                  <a:srgbClr val="024C3D"/>
                </a:solidFill>
                <a:latin typeface="Arial Black" panose="020B0604020202020204" pitchFamily="34" charset="0"/>
                <a:cs typeface="Arial Black" panose="020B0604020202020204" pitchFamily="34" charset="0"/>
              </a:rPr>
            </a:br>
            <a:br>
              <a:rPr lang="en-US" sz="2000" b="1" u="sng" dirty="0">
                <a:solidFill>
                  <a:srgbClr val="024C3D"/>
                </a:solidFill>
                <a:latin typeface="Arial Black" panose="020B0604020202020204" pitchFamily="34" charset="0"/>
                <a:cs typeface="Arial Black" panose="020B0604020202020204" pitchFamily="34" charset="0"/>
              </a:rPr>
            </a:br>
            <a:r>
              <a:rPr lang="en-US" sz="2000" b="1" u="sng" dirty="0">
                <a:solidFill>
                  <a:srgbClr val="024C3D"/>
                </a:solidFill>
                <a:latin typeface="Arial Black" panose="020B0604020202020204" pitchFamily="34" charset="0"/>
                <a:cs typeface="Arial Black" panose="020B0604020202020204" pitchFamily="34" charset="0"/>
              </a:rPr>
              <a:t> </a:t>
            </a:r>
            <a:r>
              <a:rPr lang="en-US" sz="2000" b="1" dirty="0">
                <a:solidFill>
                  <a:srgbClr val="024C3D"/>
                </a:solidFill>
                <a:latin typeface="Arial Black" panose="020B0604020202020204" pitchFamily="34" charset="0"/>
                <a:cs typeface="Arial Black" panose="020B0604020202020204" pitchFamily="34" charset="0"/>
              </a:rPr>
              <a:t>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110004" y="129281"/>
            <a:ext cx="1597290" cy="1591194"/>
          </a:xfrm>
          <a:prstGeom prst="rect">
            <a:avLst/>
          </a:prstGeom>
        </p:spPr>
      </p:pic>
      <p:pic>
        <p:nvPicPr>
          <p:cNvPr id="7" name="Picture 6">
            <a:extLst>
              <a:ext uri="{FF2B5EF4-FFF2-40B4-BE49-F238E27FC236}">
                <a16:creationId xmlns:a16="http://schemas.microsoft.com/office/drawing/2014/main" id="{9CA84F96-D661-4A7D-9833-CB039A849D92}"/>
              </a:ext>
            </a:extLst>
          </p:cNvPr>
          <p:cNvPicPr>
            <a:picLocks noChangeAspect="1"/>
          </p:cNvPicPr>
          <p:nvPr/>
        </p:nvPicPr>
        <p:blipFill>
          <a:blip r:embed="rId3"/>
          <a:stretch>
            <a:fillRect/>
          </a:stretch>
        </p:blipFill>
        <p:spPr>
          <a:xfrm>
            <a:off x="0" y="1738050"/>
            <a:ext cx="12192000" cy="2910879"/>
          </a:xfrm>
          <a:prstGeom prst="rect">
            <a:avLst/>
          </a:prstGeom>
          <a:ln>
            <a:solidFill>
              <a:schemeClr val="tx1"/>
            </a:solidFill>
          </a:ln>
        </p:spPr>
      </p:pic>
      <p:sp>
        <p:nvSpPr>
          <p:cNvPr id="22" name="TextBox 21">
            <a:extLst>
              <a:ext uri="{FF2B5EF4-FFF2-40B4-BE49-F238E27FC236}">
                <a16:creationId xmlns:a16="http://schemas.microsoft.com/office/drawing/2014/main" id="{185F34FC-42D1-49BC-972E-4136972359C3}"/>
              </a:ext>
            </a:extLst>
          </p:cNvPr>
          <p:cNvSpPr txBox="1"/>
          <p:nvPr/>
        </p:nvSpPr>
        <p:spPr>
          <a:xfrm>
            <a:off x="110004" y="4171987"/>
            <a:ext cx="12081996" cy="2246769"/>
          </a:xfrm>
          <a:prstGeom prst="rect">
            <a:avLst/>
          </a:prstGeom>
          <a:noFill/>
        </p:spPr>
        <p:txBody>
          <a:bodyPr wrap="square">
            <a:spAutoFit/>
          </a:bodyPr>
          <a:lstStyle/>
          <a:p>
            <a:endParaRPr lang="en-US" dirty="0"/>
          </a:p>
          <a:p>
            <a:endParaRPr lang="en-US" dirty="0"/>
          </a:p>
          <a:p>
            <a:pPr algn="ctr"/>
            <a:r>
              <a:rPr lang="en-US" sz="1400" b="1" dirty="0"/>
              <a:t>WASHINGTON ’S HIGHEST COURT RULED: </a:t>
            </a:r>
          </a:p>
          <a:p>
            <a:pPr algn="ctr"/>
            <a:r>
              <a:rPr lang="en-US" b="1" i="1" dirty="0"/>
              <a:t>“After examining Washington history, our constitution, and RCW 49.60.400, we conclude that the act (Initiative 200) prohibits some, but not all, race-cognizant government action.” </a:t>
            </a:r>
          </a:p>
          <a:p>
            <a:pPr algn="ctr"/>
            <a:r>
              <a:rPr lang="en-US" b="1" i="1" dirty="0"/>
              <a:t>“Subsection (3) (of RCW 49.60.400) unequivocally states that some government action within the subject area of the initiative would not be affected, and thus strongly suggests to the average voter that </a:t>
            </a:r>
            <a:r>
              <a:rPr lang="en-US" b="1" i="1" u="sng" dirty="0"/>
              <a:t>some race conscious action by the government is permissible.” </a:t>
            </a:r>
          </a:p>
        </p:txBody>
      </p:sp>
      <p:sp>
        <p:nvSpPr>
          <p:cNvPr id="5" name="Slide Number Placeholder 4">
            <a:extLst>
              <a:ext uri="{FF2B5EF4-FFF2-40B4-BE49-F238E27FC236}">
                <a16:creationId xmlns:a16="http://schemas.microsoft.com/office/drawing/2014/main" id="{CE06A427-4584-44F0-ACC2-BF272722D644}"/>
              </a:ext>
            </a:extLst>
          </p:cNvPr>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159939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58993" y="4319000"/>
            <a:ext cx="11960942" cy="1231499"/>
          </a:xfrm>
        </p:spPr>
        <p:txBody>
          <a:bodyPr anchor="t" anchorCtr="0">
            <a:normAutofit fontScale="90000"/>
          </a:bodyPr>
          <a:lstStyle/>
          <a:p>
            <a:pPr algn="ctr"/>
            <a:r>
              <a:rPr lang="en-US" sz="2000" dirty="0">
                <a:solidFill>
                  <a:srgbClr val="024C3D"/>
                </a:solidFill>
                <a:latin typeface="Arial Black" panose="020B0604020202020204" pitchFamily="34" charset="0"/>
                <a:cs typeface="Arial Black" panose="020B0604020202020204" pitchFamily="34" charset="0"/>
              </a:rPr>
              <a:t>WASHINGTON SUPREME COURT I-200 RULING APPLIES TO PUBLIC EDUCATION, PUBLIC EMPLOYMENT &amp; PUBLIC CONTRACTING</a:t>
            </a:r>
            <a:br>
              <a:rPr lang="en-US" sz="2000" dirty="0">
                <a:solidFill>
                  <a:srgbClr val="024C3D"/>
                </a:solidFill>
                <a:latin typeface="Arial Black" panose="020B0604020202020204" pitchFamily="34" charset="0"/>
                <a:cs typeface="Arial Black" panose="020B0604020202020204" pitchFamily="34" charset="0"/>
              </a:rPr>
            </a:br>
            <a:br>
              <a:rPr lang="en-US" sz="2000" dirty="0">
                <a:solidFill>
                  <a:srgbClr val="024C3D"/>
                </a:solidFill>
                <a:latin typeface="Arial Black" panose="020B0604020202020204" pitchFamily="34" charset="0"/>
                <a:cs typeface="Arial Black" panose="020B0604020202020204" pitchFamily="34" charset="0"/>
              </a:rPr>
            </a:br>
            <a:r>
              <a:rPr lang="en-US" sz="2000" dirty="0">
                <a:solidFill>
                  <a:srgbClr val="024C3D"/>
                </a:solidFill>
                <a:latin typeface="Arial Black" panose="020B0604020202020204" pitchFamily="34" charset="0"/>
                <a:cs typeface="Arial Black" panose="020B0604020202020204" pitchFamily="34" charset="0"/>
              </a:rPr>
              <a:t>“Nonetheless, the reasoning of </a:t>
            </a:r>
            <a:r>
              <a:rPr lang="en-US" sz="2000" i="1" u="sng" dirty="0">
                <a:solidFill>
                  <a:srgbClr val="024C3D"/>
                </a:solidFill>
                <a:latin typeface="Arial Black" panose="020B0604020202020204" pitchFamily="34" charset="0"/>
                <a:cs typeface="Arial Black" panose="020B0604020202020204" pitchFamily="34" charset="0"/>
              </a:rPr>
              <a:t>Parents Involved </a:t>
            </a:r>
            <a:r>
              <a:rPr lang="en-US" sz="2000" dirty="0">
                <a:solidFill>
                  <a:srgbClr val="024C3D"/>
                </a:solidFill>
                <a:latin typeface="Arial Black" panose="020B0604020202020204" pitchFamily="34" charset="0"/>
                <a:cs typeface="Arial Black" panose="020B0604020202020204" pitchFamily="34" charset="0"/>
              </a:rPr>
              <a:t>applies more broadly than the educational context, because ultimately the Court’s task was to construe the language of RCW 49.60.400. </a:t>
            </a:r>
            <a:r>
              <a:rPr lang="en-US" sz="2000" i="1" u="sng" dirty="0">
                <a:solidFill>
                  <a:srgbClr val="024C3D"/>
                </a:solidFill>
                <a:latin typeface="Arial Black" panose="020B0604020202020204" pitchFamily="34" charset="0"/>
                <a:cs typeface="Arial Black" panose="020B0604020202020204" pitchFamily="34" charset="0"/>
              </a:rPr>
              <a:t>By its terms that statute applies to “operation of public employment, public education, [and] public contracting” without distinction</a:t>
            </a:r>
            <a:r>
              <a:rPr lang="en-US" sz="2000" dirty="0">
                <a:solidFill>
                  <a:srgbClr val="024C3D"/>
                </a:solidFill>
                <a:latin typeface="Arial Black" panose="020B0604020202020204" pitchFamily="34" charset="0"/>
                <a:cs typeface="Arial Black" panose="020B0604020202020204" pitchFamily="34" charset="0"/>
              </a:rPr>
              <a:t>.”</a:t>
            </a:r>
            <a:br>
              <a:rPr lang="en-US" sz="2000" dirty="0">
                <a:solidFill>
                  <a:srgbClr val="024C3D"/>
                </a:solidFill>
                <a:latin typeface="Arial Black" panose="020B0604020202020204" pitchFamily="34" charset="0"/>
                <a:cs typeface="Arial Black" panose="020B0604020202020204" pitchFamily="34" charset="0"/>
              </a:rPr>
            </a:br>
            <a:r>
              <a:rPr lang="en-US" sz="2000" dirty="0">
                <a:solidFill>
                  <a:srgbClr val="024C3D"/>
                </a:solidFill>
                <a:latin typeface="Arial Black" panose="020B0604020202020204" pitchFamily="34" charset="0"/>
                <a:cs typeface="Arial Black" panose="020B0604020202020204" pitchFamily="34" charset="0"/>
              </a:rPr>
              <a:t>MARCH 20, 2017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252386" y="202628"/>
            <a:ext cx="1450287" cy="1444752"/>
          </a:xfrm>
          <a:prstGeom prst="rect">
            <a:avLst/>
          </a:prstGeom>
        </p:spPr>
      </p:pic>
      <p:pic>
        <p:nvPicPr>
          <p:cNvPr id="10" name="Picture 9">
            <a:extLst>
              <a:ext uri="{FF2B5EF4-FFF2-40B4-BE49-F238E27FC236}">
                <a16:creationId xmlns:a16="http://schemas.microsoft.com/office/drawing/2014/main" id="{EEF02B4C-376C-4B29-A15E-1B451827E43E}"/>
              </a:ext>
            </a:extLst>
          </p:cNvPr>
          <p:cNvPicPr>
            <a:picLocks noChangeAspect="1"/>
          </p:cNvPicPr>
          <p:nvPr/>
        </p:nvPicPr>
        <p:blipFill>
          <a:blip r:embed="rId3"/>
          <a:stretch>
            <a:fillRect/>
          </a:stretch>
        </p:blipFill>
        <p:spPr>
          <a:xfrm>
            <a:off x="3291382" y="1413048"/>
            <a:ext cx="5319622" cy="2797092"/>
          </a:xfrm>
          <a:prstGeom prst="rect">
            <a:avLst/>
          </a:prstGeom>
          <a:ln>
            <a:solidFill>
              <a:schemeClr val="tx1"/>
            </a:solidFill>
          </a:ln>
        </p:spPr>
      </p:pic>
      <p:sp>
        <p:nvSpPr>
          <p:cNvPr id="15" name="Title 1">
            <a:extLst>
              <a:ext uri="{FF2B5EF4-FFF2-40B4-BE49-F238E27FC236}">
                <a16:creationId xmlns:a16="http://schemas.microsoft.com/office/drawing/2014/main" id="{83281B39-368F-4375-9EEF-414410D05C73}"/>
              </a:ext>
            </a:extLst>
          </p:cNvPr>
          <p:cNvSpPr txBox="1">
            <a:spLocks/>
          </p:cNvSpPr>
          <p:nvPr/>
        </p:nvSpPr>
        <p:spPr>
          <a:xfrm>
            <a:off x="1391729" y="342077"/>
            <a:ext cx="10026214" cy="68227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rgbClr val="024C3D"/>
                </a:solidFill>
                <a:latin typeface="Arial Black" panose="020B0604020202020204" pitchFamily="34" charset="0"/>
                <a:cs typeface="Arial Black" panose="020B0604020202020204" pitchFamily="34" charset="0"/>
              </a:rPr>
              <a:t>WASHINGTON STATE ATTORNEY GENERAL BOB FERGUSON  </a:t>
            </a:r>
            <a:br>
              <a:rPr lang="en-US" sz="2000" dirty="0">
                <a:solidFill>
                  <a:srgbClr val="024C3D"/>
                </a:solidFill>
                <a:latin typeface="Arial Black" panose="020B0604020202020204" pitchFamily="34" charset="0"/>
                <a:cs typeface="Arial Black" panose="020B0604020202020204" pitchFamily="34" charset="0"/>
              </a:rPr>
            </a:br>
            <a:r>
              <a:rPr lang="en-US" sz="2000" dirty="0">
                <a:solidFill>
                  <a:srgbClr val="024C3D"/>
                </a:solidFill>
                <a:latin typeface="Arial Black" panose="020B0604020202020204" pitchFamily="34" charset="0"/>
                <a:cs typeface="Arial Black" panose="020B0604020202020204" pitchFamily="34" charset="0"/>
              </a:rPr>
              <a:t>ADVISORY OPINION 2017, NO. 2:  </a:t>
            </a:r>
          </a:p>
        </p:txBody>
      </p:sp>
      <p:pic>
        <p:nvPicPr>
          <p:cNvPr id="4" name="Picture 3">
            <a:extLst>
              <a:ext uri="{FF2B5EF4-FFF2-40B4-BE49-F238E27FC236}">
                <a16:creationId xmlns:a16="http://schemas.microsoft.com/office/drawing/2014/main" id="{8172C161-A063-4E0C-B567-45FFDAD40C0B}"/>
              </a:ext>
            </a:extLst>
          </p:cNvPr>
          <p:cNvPicPr>
            <a:picLocks noChangeAspect="1"/>
          </p:cNvPicPr>
          <p:nvPr/>
        </p:nvPicPr>
        <p:blipFill>
          <a:blip r:embed="rId4"/>
          <a:stretch>
            <a:fillRect/>
          </a:stretch>
        </p:blipFill>
        <p:spPr>
          <a:xfrm>
            <a:off x="9013938" y="1572839"/>
            <a:ext cx="2371550" cy="2377646"/>
          </a:xfrm>
          <a:prstGeom prst="rect">
            <a:avLst/>
          </a:prstGeom>
        </p:spPr>
      </p:pic>
      <p:pic>
        <p:nvPicPr>
          <p:cNvPr id="6" name="Picture 5">
            <a:extLst>
              <a:ext uri="{FF2B5EF4-FFF2-40B4-BE49-F238E27FC236}">
                <a16:creationId xmlns:a16="http://schemas.microsoft.com/office/drawing/2014/main" id="{ED5D3322-1BE7-4E46-872C-C393E558B1DE}"/>
              </a:ext>
            </a:extLst>
          </p:cNvPr>
          <p:cNvPicPr>
            <a:picLocks noChangeAspect="1"/>
          </p:cNvPicPr>
          <p:nvPr/>
        </p:nvPicPr>
        <p:blipFill>
          <a:blip r:embed="rId4"/>
          <a:stretch>
            <a:fillRect/>
          </a:stretch>
        </p:blipFill>
        <p:spPr>
          <a:xfrm>
            <a:off x="516898" y="1647380"/>
            <a:ext cx="2371550" cy="2377646"/>
          </a:xfrm>
          <a:prstGeom prst="rect">
            <a:avLst/>
          </a:prstGeom>
        </p:spPr>
      </p:pic>
      <p:sp>
        <p:nvSpPr>
          <p:cNvPr id="7" name="Slide Number Placeholder 6">
            <a:extLst>
              <a:ext uri="{FF2B5EF4-FFF2-40B4-BE49-F238E27FC236}">
                <a16:creationId xmlns:a16="http://schemas.microsoft.com/office/drawing/2014/main" id="{DA63A10A-7C14-4E89-BA52-A42A0DCC4200}"/>
              </a:ext>
            </a:extLst>
          </p:cNvPr>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95383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321802" y="314255"/>
            <a:ext cx="10940431" cy="1221245"/>
          </a:xfrm>
        </p:spPr>
        <p:txBody>
          <a:bodyPr anchor="t" anchorCtr="0">
            <a:normAutofit fontScale="90000"/>
          </a:bodyPr>
          <a:lstStyle/>
          <a:p>
            <a:pPr algn="ctr"/>
            <a:r>
              <a:rPr lang="en-US" b="1" u="sng" dirty="0">
                <a:solidFill>
                  <a:srgbClr val="024C3D"/>
                </a:solidFill>
                <a:latin typeface="Arial Black" panose="020B0604020202020204" pitchFamily="34" charset="0"/>
                <a:cs typeface="Arial Black" panose="020B0604020202020204" pitchFamily="34" charset="0"/>
              </a:rPr>
              <a:t>UNITED STATES SUPREME COURT</a:t>
            </a:r>
            <a:br>
              <a:rPr lang="en-US" sz="3600" b="1" u="sng" dirty="0">
                <a:solidFill>
                  <a:srgbClr val="024C3D"/>
                </a:solidFill>
                <a:latin typeface="Arial Black" panose="020B0604020202020204" pitchFamily="34" charset="0"/>
                <a:cs typeface="Arial Black" panose="020B0604020202020204" pitchFamily="34" charset="0"/>
              </a:rPr>
            </a:br>
            <a:r>
              <a:rPr lang="en-US" sz="3100" b="1" u="sng" dirty="0">
                <a:solidFill>
                  <a:srgbClr val="024C3D"/>
                </a:solidFill>
                <a:latin typeface="Arial Black" panose="020B0604020202020204" pitchFamily="34" charset="0"/>
                <a:cs typeface="Arial Black" panose="020B0604020202020204" pitchFamily="34" charset="0"/>
              </a:rPr>
              <a:t>City of Richmond vs. </a:t>
            </a:r>
            <a:r>
              <a:rPr lang="en-US" sz="3100" b="1" u="sng" dirty="0" err="1">
                <a:solidFill>
                  <a:srgbClr val="024C3D"/>
                </a:solidFill>
                <a:latin typeface="Arial Black" panose="020B0604020202020204" pitchFamily="34" charset="0"/>
                <a:cs typeface="Arial Black" panose="020B0604020202020204" pitchFamily="34" charset="0"/>
              </a:rPr>
              <a:t>Croson</a:t>
            </a:r>
            <a:r>
              <a:rPr lang="en-US" sz="3100" b="1" u="sng" dirty="0">
                <a:solidFill>
                  <a:srgbClr val="024C3D"/>
                </a:solidFill>
                <a:latin typeface="Arial Black" panose="020B0604020202020204" pitchFamily="34" charset="0"/>
                <a:cs typeface="Arial Black" panose="020B0604020202020204" pitchFamily="34" charset="0"/>
              </a:rPr>
              <a:t>  (1989)</a:t>
            </a:r>
            <a:br>
              <a:rPr lang="en-US" sz="3100" b="1" u="sng" dirty="0">
                <a:solidFill>
                  <a:srgbClr val="024C3D"/>
                </a:solidFill>
                <a:latin typeface="Arial Black" panose="020B0604020202020204" pitchFamily="34" charset="0"/>
                <a:cs typeface="Arial Black" panose="020B0604020202020204" pitchFamily="34" charset="0"/>
              </a:rPr>
            </a:br>
            <a:br>
              <a:rPr lang="en-US" sz="3100" b="1" dirty="0">
                <a:solidFill>
                  <a:srgbClr val="024C3D"/>
                </a:solidFill>
                <a:latin typeface="Arial Black" panose="020B0604020202020204" pitchFamily="34" charset="0"/>
                <a:cs typeface="Arial Black" panose="020B0604020202020204" pitchFamily="34" charset="0"/>
              </a:rPr>
            </a:br>
            <a:br>
              <a:rPr lang="en-US" sz="2000" b="1" u="sng" dirty="0">
                <a:solidFill>
                  <a:srgbClr val="024C3D"/>
                </a:solidFill>
                <a:latin typeface="Arial Black" panose="020B0604020202020204" pitchFamily="34" charset="0"/>
                <a:cs typeface="Arial Black" panose="020B0604020202020204" pitchFamily="34" charset="0"/>
              </a:rPr>
            </a:br>
            <a:r>
              <a:rPr lang="en-US" sz="2000" b="1" u="sng" dirty="0">
                <a:solidFill>
                  <a:srgbClr val="024C3D"/>
                </a:solidFill>
                <a:latin typeface="Arial Black" panose="020B0604020202020204" pitchFamily="34" charset="0"/>
                <a:cs typeface="Arial Black" panose="020B0604020202020204" pitchFamily="34" charset="0"/>
              </a:rPr>
              <a:t> </a:t>
            </a:r>
            <a:r>
              <a:rPr lang="en-US" sz="2000" b="1" dirty="0">
                <a:solidFill>
                  <a:srgbClr val="024C3D"/>
                </a:solidFill>
                <a:latin typeface="Arial Black" panose="020B0604020202020204" pitchFamily="34" charset="0"/>
                <a:cs typeface="Arial Black" panose="020B0604020202020204" pitchFamily="34" charset="0"/>
              </a:rPr>
              <a:t>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150261" y="186790"/>
            <a:ext cx="1597290" cy="1591194"/>
          </a:xfrm>
          <a:prstGeom prst="rect">
            <a:avLst/>
          </a:prstGeom>
        </p:spPr>
      </p:pic>
      <p:pic>
        <p:nvPicPr>
          <p:cNvPr id="4" name="Picture 3">
            <a:extLst>
              <a:ext uri="{FF2B5EF4-FFF2-40B4-BE49-F238E27FC236}">
                <a16:creationId xmlns:a16="http://schemas.microsoft.com/office/drawing/2014/main" id="{3A52A639-8FE6-40BC-84F4-F9D157BCA82A}"/>
              </a:ext>
            </a:extLst>
          </p:cNvPr>
          <p:cNvPicPr>
            <a:picLocks noChangeAspect="1"/>
          </p:cNvPicPr>
          <p:nvPr/>
        </p:nvPicPr>
        <p:blipFill>
          <a:blip r:embed="rId3"/>
          <a:stretch>
            <a:fillRect/>
          </a:stretch>
        </p:blipFill>
        <p:spPr>
          <a:xfrm>
            <a:off x="2785718" y="1889445"/>
            <a:ext cx="6730567" cy="2725148"/>
          </a:xfrm>
          <a:prstGeom prst="rect">
            <a:avLst/>
          </a:prstGeom>
        </p:spPr>
      </p:pic>
      <p:pic>
        <p:nvPicPr>
          <p:cNvPr id="5" name="Picture 4">
            <a:extLst>
              <a:ext uri="{FF2B5EF4-FFF2-40B4-BE49-F238E27FC236}">
                <a16:creationId xmlns:a16="http://schemas.microsoft.com/office/drawing/2014/main" id="{F9B3EFF7-1FC8-4F2B-BAF1-06D8F0E97FB7}"/>
              </a:ext>
            </a:extLst>
          </p:cNvPr>
          <p:cNvPicPr>
            <a:picLocks noChangeAspect="1"/>
          </p:cNvPicPr>
          <p:nvPr/>
        </p:nvPicPr>
        <p:blipFill>
          <a:blip r:embed="rId4"/>
          <a:stretch>
            <a:fillRect/>
          </a:stretch>
        </p:blipFill>
        <p:spPr>
          <a:xfrm>
            <a:off x="479889" y="2180685"/>
            <a:ext cx="1975275" cy="1969179"/>
          </a:xfrm>
          <a:prstGeom prst="rect">
            <a:avLst/>
          </a:prstGeom>
          <a:ln>
            <a:solidFill>
              <a:schemeClr val="accent5"/>
            </a:solidFill>
          </a:ln>
        </p:spPr>
      </p:pic>
      <p:pic>
        <p:nvPicPr>
          <p:cNvPr id="6" name="Picture 5">
            <a:extLst>
              <a:ext uri="{FF2B5EF4-FFF2-40B4-BE49-F238E27FC236}">
                <a16:creationId xmlns:a16="http://schemas.microsoft.com/office/drawing/2014/main" id="{7129DF34-3929-46FE-B77A-C43AA46966B7}"/>
              </a:ext>
            </a:extLst>
          </p:cNvPr>
          <p:cNvPicPr>
            <a:picLocks noChangeAspect="1"/>
          </p:cNvPicPr>
          <p:nvPr/>
        </p:nvPicPr>
        <p:blipFill>
          <a:blip r:embed="rId5"/>
          <a:stretch>
            <a:fillRect/>
          </a:stretch>
        </p:blipFill>
        <p:spPr>
          <a:xfrm>
            <a:off x="9866505" y="2180684"/>
            <a:ext cx="1975275" cy="1969179"/>
          </a:xfrm>
          <a:prstGeom prst="rect">
            <a:avLst/>
          </a:prstGeom>
          <a:ln>
            <a:solidFill>
              <a:schemeClr val="accent5"/>
            </a:solidFill>
          </a:ln>
        </p:spPr>
      </p:pic>
      <p:sp>
        <p:nvSpPr>
          <p:cNvPr id="10" name="TextBox 9">
            <a:extLst>
              <a:ext uri="{FF2B5EF4-FFF2-40B4-BE49-F238E27FC236}">
                <a16:creationId xmlns:a16="http://schemas.microsoft.com/office/drawing/2014/main" id="{A5E2AF44-17BF-47BE-AFA3-20761E935D31}"/>
              </a:ext>
            </a:extLst>
          </p:cNvPr>
          <p:cNvSpPr txBox="1"/>
          <p:nvPr/>
        </p:nvSpPr>
        <p:spPr>
          <a:xfrm>
            <a:off x="221226" y="4610073"/>
            <a:ext cx="11970774"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UNITED STATES SUPREME COURT </a:t>
            </a: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APPLIES TO ALL OR </a:t>
            </a:r>
            <a:r>
              <a:rPr kumimoji="0" lang="en-US" sz="1800" b="1" i="0" u="sng" strike="noStrike" kern="1200" cap="none" spc="0" normalizeH="0" baseline="0" noProof="0" dirty="0">
                <a:ln>
                  <a:noFill/>
                </a:ln>
                <a:solidFill>
                  <a:srgbClr val="C00000"/>
                </a:solidFill>
                <a:effectLst/>
                <a:uLnTx/>
                <a:uFillTx/>
                <a:latin typeface="Arial Black" panose="020B0A04020102020204" pitchFamily="34" charset="0"/>
                <a:ea typeface="+mn-ea"/>
                <a:cs typeface="+mn-cs"/>
              </a:rPr>
              <a:t>PARTIALLY FEDERAL FUNDED </a:t>
            </a:r>
            <a:r>
              <a:rPr kumimoji="0" lang="en-US" sz="1800" b="1"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STATE &amp; LOCAL GOVT. PROGRAMS;</a:t>
            </a: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MUST PASS THE STRICT SCRUTINY TEST OF FEDERAL CONSTITUTIONALITY; </a:t>
            </a: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COMPELLING STATE INTEREST:</a:t>
            </a: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MUST SHOW THAT RACE &amp; GENDER NEUTRAL POLICIES HAVE BEEN TRIED BUT FAILED TO ACHIEVE COMPELLING STATE INTEREST (DISPARITY STUDY) </a:t>
            </a:r>
          </a:p>
          <a:p>
            <a:pPr marL="228600" marR="0" lvl="0" indent="-2286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sng" strike="noStrike" kern="1200" cap="none" spc="0" normalizeH="0" baseline="0" noProof="0" dirty="0">
                <a:ln>
                  <a:noFill/>
                </a:ln>
                <a:solidFill>
                  <a:prstClr val="black"/>
                </a:solidFill>
                <a:effectLst/>
                <a:uLnTx/>
                <a:uFillTx/>
                <a:latin typeface="Arial Black" panose="020B0A04020102020204" pitchFamily="34" charset="0"/>
                <a:ea typeface="+mn-ea"/>
                <a:cs typeface="+mn-cs"/>
              </a:rPr>
              <a:t>RACE &amp; GENDER CONSCIOUS PROGRAMS MUST BE NARROWLY TAILORED and the LEAST RESTRICTIVE WAY TO ACHIEVE ASPIRATIONAL GOALS.</a:t>
            </a:r>
          </a:p>
        </p:txBody>
      </p:sp>
      <p:sp>
        <p:nvSpPr>
          <p:cNvPr id="8" name="Slide Number Placeholder 7">
            <a:extLst>
              <a:ext uri="{FF2B5EF4-FFF2-40B4-BE49-F238E27FC236}">
                <a16:creationId xmlns:a16="http://schemas.microsoft.com/office/drawing/2014/main" id="{3BCF52AA-AF72-4FF4-8D19-BE73A5361FE9}"/>
              </a:ext>
            </a:extLst>
          </p:cNvPr>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300762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8FAA22-CBF5-454A-BA13-C371605377A4}"/>
              </a:ext>
            </a:extLst>
          </p:cNvPr>
          <p:cNvPicPr>
            <a:picLocks noChangeAspect="1"/>
          </p:cNvPicPr>
          <p:nvPr/>
        </p:nvPicPr>
        <p:blipFill>
          <a:blip r:embed="rId2"/>
          <a:stretch>
            <a:fillRect/>
          </a:stretch>
        </p:blipFill>
        <p:spPr>
          <a:xfrm>
            <a:off x="4344519" y="0"/>
            <a:ext cx="3502961" cy="1333863"/>
          </a:xfrm>
          <a:prstGeom prst="rect">
            <a:avLst/>
          </a:prstGeom>
        </p:spPr>
      </p:pic>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09268" y="4238819"/>
            <a:ext cx="12082732" cy="932998"/>
          </a:xfrm>
        </p:spPr>
        <p:txBody>
          <a:bodyPr anchor="t" anchorCtr="0">
            <a:normAutofit fontScale="90000"/>
          </a:bodyPr>
          <a:lstStyle/>
          <a:p>
            <a:pPr algn="ctr"/>
            <a:r>
              <a:rPr lang="en-US" sz="2000" u="sng" dirty="0">
                <a:solidFill>
                  <a:srgbClr val="024C3D"/>
                </a:solidFill>
                <a:latin typeface="Arial Black" panose="020B0604020202020204" pitchFamily="34" charset="0"/>
                <a:cs typeface="Arial Black" panose="020B0604020202020204" pitchFamily="34" charset="0"/>
              </a:rPr>
              <a:t>BI-PARTISAN MOTION 15958 – PASSED UNANIMOUSLY!</a:t>
            </a:r>
            <a:br>
              <a:rPr lang="en-US" sz="2000" dirty="0">
                <a:solidFill>
                  <a:srgbClr val="024C3D"/>
                </a:solidFill>
                <a:latin typeface="Arial Black" panose="020B0604020202020204" pitchFamily="34" charset="0"/>
                <a:cs typeface="Arial Black" panose="020B0604020202020204" pitchFamily="34" charset="0"/>
              </a:rPr>
            </a:br>
            <a:br>
              <a:rPr lang="en-US" sz="1800" dirty="0">
                <a:solidFill>
                  <a:srgbClr val="024C3D"/>
                </a:solidFill>
                <a:latin typeface="Arial Black" panose="020B0604020202020204" pitchFamily="34" charset="0"/>
                <a:cs typeface="Arial Black" panose="020B0604020202020204" pitchFamily="34" charset="0"/>
              </a:rPr>
            </a:br>
            <a:r>
              <a:rPr lang="en-US" sz="2700" dirty="0">
                <a:solidFill>
                  <a:srgbClr val="024C3D"/>
                </a:solidFill>
                <a:latin typeface="Arial Black" panose="020B0604020202020204" pitchFamily="34" charset="0"/>
                <a:cs typeface="Arial Black" panose="020B0604020202020204" pitchFamily="34" charset="0"/>
              </a:rPr>
              <a:t>King County Council Democrats &amp; Republicans declared that “…</a:t>
            </a:r>
            <a:r>
              <a:rPr lang="en-US" sz="2700" i="1" dirty="0">
                <a:solidFill>
                  <a:srgbClr val="024C3D"/>
                </a:solidFill>
                <a:latin typeface="Arial Black" panose="020B0604020202020204" pitchFamily="34" charset="0"/>
                <a:cs typeface="Arial Black" panose="020B0604020202020204" pitchFamily="34" charset="0"/>
              </a:rPr>
              <a:t>race and gender-conscious affirmative action practices in the county are urgently needed to combat discrimination that race and gender-neutral measures have failed to eliminate.” </a:t>
            </a:r>
            <a:br>
              <a:rPr lang="en-US" sz="2700" i="1" dirty="0">
                <a:solidFill>
                  <a:srgbClr val="024C3D"/>
                </a:solidFill>
                <a:latin typeface="Arial Black" panose="020B0604020202020204" pitchFamily="34" charset="0"/>
                <a:cs typeface="Arial Black" panose="020B0604020202020204" pitchFamily="34" charset="0"/>
              </a:rPr>
            </a:br>
            <a:endParaRPr lang="en-US" sz="2700" i="1" dirty="0">
              <a:solidFill>
                <a:srgbClr val="024C3D"/>
              </a:solidFill>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3"/>
          <a:stretch>
            <a:fillRect/>
          </a:stretch>
        </p:blipFill>
        <p:spPr>
          <a:xfrm>
            <a:off x="252386" y="202628"/>
            <a:ext cx="1450287" cy="1444752"/>
          </a:xfrm>
          <a:prstGeom prst="rect">
            <a:avLst/>
          </a:prstGeom>
        </p:spPr>
      </p:pic>
      <p:pic>
        <p:nvPicPr>
          <p:cNvPr id="6" name="Picture 5">
            <a:extLst>
              <a:ext uri="{FF2B5EF4-FFF2-40B4-BE49-F238E27FC236}">
                <a16:creationId xmlns:a16="http://schemas.microsoft.com/office/drawing/2014/main" id="{48980764-14BA-400E-AE85-7C4CF4E3F5A4}"/>
              </a:ext>
            </a:extLst>
          </p:cNvPr>
          <p:cNvPicPr>
            <a:picLocks noChangeAspect="1"/>
          </p:cNvPicPr>
          <p:nvPr/>
        </p:nvPicPr>
        <p:blipFill>
          <a:blip r:embed="rId4"/>
          <a:stretch>
            <a:fillRect/>
          </a:stretch>
        </p:blipFill>
        <p:spPr>
          <a:xfrm>
            <a:off x="1846053" y="1511768"/>
            <a:ext cx="8287318" cy="2486196"/>
          </a:xfrm>
          <a:prstGeom prst="rect">
            <a:avLst/>
          </a:prstGeom>
          <a:ln>
            <a:solidFill>
              <a:schemeClr val="tx1"/>
            </a:solidFill>
          </a:ln>
        </p:spPr>
      </p:pic>
      <p:pic>
        <p:nvPicPr>
          <p:cNvPr id="10" name="Picture 9">
            <a:extLst>
              <a:ext uri="{FF2B5EF4-FFF2-40B4-BE49-F238E27FC236}">
                <a16:creationId xmlns:a16="http://schemas.microsoft.com/office/drawing/2014/main" id="{03C144C4-E25C-485D-A7FD-61AE6B8B058B}"/>
              </a:ext>
            </a:extLst>
          </p:cNvPr>
          <p:cNvPicPr>
            <a:picLocks noChangeAspect="1"/>
          </p:cNvPicPr>
          <p:nvPr/>
        </p:nvPicPr>
        <p:blipFill>
          <a:blip r:embed="rId5"/>
          <a:stretch>
            <a:fillRect/>
          </a:stretch>
        </p:blipFill>
        <p:spPr>
          <a:xfrm>
            <a:off x="10276751" y="1768076"/>
            <a:ext cx="1702210" cy="1702210"/>
          </a:xfrm>
          <a:prstGeom prst="rect">
            <a:avLst/>
          </a:prstGeom>
          <a:ln>
            <a:solidFill>
              <a:schemeClr val="accent6"/>
            </a:solidFill>
          </a:ln>
        </p:spPr>
      </p:pic>
      <p:pic>
        <p:nvPicPr>
          <p:cNvPr id="11" name="Picture 10">
            <a:extLst>
              <a:ext uri="{FF2B5EF4-FFF2-40B4-BE49-F238E27FC236}">
                <a16:creationId xmlns:a16="http://schemas.microsoft.com/office/drawing/2014/main" id="{C17C3840-0B21-4AFC-A22B-82C8013E6557}"/>
              </a:ext>
            </a:extLst>
          </p:cNvPr>
          <p:cNvPicPr>
            <a:picLocks noChangeAspect="1"/>
          </p:cNvPicPr>
          <p:nvPr/>
        </p:nvPicPr>
        <p:blipFill>
          <a:blip r:embed="rId6"/>
          <a:stretch>
            <a:fillRect/>
          </a:stretch>
        </p:blipFill>
        <p:spPr>
          <a:xfrm>
            <a:off x="74520" y="1770443"/>
            <a:ext cx="1699843" cy="1699843"/>
          </a:xfrm>
          <a:prstGeom prst="rect">
            <a:avLst/>
          </a:prstGeom>
          <a:ln>
            <a:solidFill>
              <a:schemeClr val="accent6"/>
            </a:solidFill>
          </a:ln>
        </p:spPr>
      </p:pic>
    </p:spTree>
    <p:extLst>
      <p:ext uri="{BB962C8B-B14F-4D97-AF65-F5344CB8AC3E}">
        <p14:creationId xmlns:p14="http://schemas.microsoft.com/office/powerpoint/2010/main" val="250050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5634289" y="866717"/>
            <a:ext cx="6441057" cy="4082115"/>
          </a:xfrm>
        </p:spPr>
        <p:txBody>
          <a:bodyPr anchor="t" anchorCtr="0">
            <a:normAutofit fontScale="90000"/>
          </a:bodyPr>
          <a:lstStyle/>
          <a:p>
            <a:r>
              <a:rPr lang="en-US" sz="2000" u="sng" dirty="0">
                <a:solidFill>
                  <a:srgbClr val="024C3D"/>
                </a:solidFill>
                <a:latin typeface="Arial Black" panose="020B0604020202020204" pitchFamily="34" charset="0"/>
                <a:cs typeface="Arial Black" panose="020B0604020202020204" pitchFamily="34" charset="0"/>
              </a:rPr>
              <a:t>EXECUTIVE ORDER 22-02 IMPLEMENTATION </a:t>
            </a:r>
            <a:br>
              <a:rPr lang="en-US" sz="2000" u="sng" dirty="0">
                <a:solidFill>
                  <a:srgbClr val="024C3D"/>
                </a:solidFill>
                <a:latin typeface="Arial Black" panose="020B0604020202020204" pitchFamily="34" charset="0"/>
                <a:cs typeface="Arial Black" panose="020B0604020202020204" pitchFamily="34" charset="0"/>
              </a:rPr>
            </a:br>
            <a:br>
              <a:rPr lang="en-US" sz="2000" u="sng" dirty="0">
                <a:solidFill>
                  <a:srgbClr val="024C3D"/>
                </a:solidFill>
                <a:latin typeface="Arial Black" panose="020B0604020202020204" pitchFamily="34" charset="0"/>
                <a:cs typeface="Arial Black" panose="020B0604020202020204" pitchFamily="34" charset="0"/>
              </a:rPr>
            </a:br>
            <a:r>
              <a:rPr lang="en-US" sz="1900" u="sng" dirty="0">
                <a:solidFill>
                  <a:srgbClr val="024C3D"/>
                </a:solidFill>
                <a:latin typeface="Arial Black" panose="020B0604020202020204" pitchFamily="34" charset="0"/>
                <a:cs typeface="Arial Black" panose="020B0604020202020204" pitchFamily="34" charset="0"/>
              </a:rPr>
              <a:t>WENA</a:t>
            </a:r>
            <a:r>
              <a:rPr lang="en-US" sz="1900" dirty="0">
                <a:solidFill>
                  <a:srgbClr val="024C3D"/>
                </a:solidFill>
                <a:latin typeface="Arial Black" panose="020B0604020202020204" pitchFamily="34" charset="0"/>
                <a:cs typeface="Arial Black" panose="020B0604020202020204" pitchFamily="34" charset="0"/>
              </a:rPr>
              <a:t> proposes to underwrite a public-private partnership with the Attorney General’s (AG) Office, similar to the 2016 Sunshine Laws’ public awareness campaign the AG’s office conducted in partnership with the WA Coalition for Open Government (WCOG). </a:t>
            </a:r>
            <a:br>
              <a:rPr lang="en-US" sz="2000" u="sng" dirty="0">
                <a:solidFill>
                  <a:srgbClr val="024C3D"/>
                </a:solidFill>
                <a:latin typeface="Arial Black" panose="020B0604020202020204" pitchFamily="34" charset="0"/>
                <a:cs typeface="Arial Black" panose="020B0604020202020204" pitchFamily="34" charset="0"/>
              </a:rPr>
            </a:br>
            <a:br>
              <a:rPr lang="en-US" sz="2000" u="sng" dirty="0">
                <a:solidFill>
                  <a:srgbClr val="024C3D"/>
                </a:solidFill>
                <a:latin typeface="Arial Black" panose="020B0604020202020204" pitchFamily="34" charset="0"/>
                <a:cs typeface="Arial Black" panose="020B0604020202020204" pitchFamily="34" charset="0"/>
              </a:rPr>
            </a:br>
            <a:r>
              <a:rPr lang="en-US" sz="1900" u="sng" dirty="0">
                <a:solidFill>
                  <a:srgbClr val="024C3D"/>
                </a:solidFill>
                <a:latin typeface="Arial Black" panose="020B0604020202020204" pitchFamily="34" charset="0"/>
                <a:cs typeface="Arial Black" panose="020B0604020202020204" pitchFamily="34" charset="0"/>
              </a:rPr>
              <a:t>GOAL:</a:t>
            </a:r>
            <a:r>
              <a:rPr lang="en-US" sz="1900" dirty="0">
                <a:solidFill>
                  <a:srgbClr val="024C3D"/>
                </a:solidFill>
                <a:latin typeface="Arial Black" panose="020B0604020202020204" pitchFamily="34" charset="0"/>
                <a:cs typeface="Arial Black" panose="020B0604020202020204" pitchFamily="34" charset="0"/>
              </a:rPr>
              <a:t>  Diversity, Equity &amp; Inclusion (DEI) Education &amp; Training on the lawful implementation of race &amp; gender conscious affirmative action in accordance with the following legal authorities:</a:t>
            </a:r>
            <a:br>
              <a:rPr lang="en-US" sz="1900" dirty="0">
                <a:solidFill>
                  <a:srgbClr val="024C3D"/>
                </a:solidFill>
                <a:latin typeface="Arial Black" panose="020B0604020202020204" pitchFamily="34" charset="0"/>
                <a:cs typeface="Arial Black" panose="020B0604020202020204" pitchFamily="34" charset="0"/>
              </a:rPr>
            </a:br>
            <a:r>
              <a:rPr lang="en-US" sz="1900" dirty="0">
                <a:solidFill>
                  <a:srgbClr val="024C3D"/>
                </a:solidFill>
                <a:latin typeface="Arial Black" panose="020B0604020202020204" pitchFamily="34" charset="0"/>
                <a:cs typeface="Arial Black" panose="020B0604020202020204" pitchFamily="34" charset="0"/>
              </a:rPr>
              <a:t>1. Washington State Supreme Court’s 2003 ruling in Parents Involved in Community Schools; </a:t>
            </a:r>
            <a:br>
              <a:rPr lang="en-US" sz="1900" dirty="0">
                <a:solidFill>
                  <a:srgbClr val="024C3D"/>
                </a:solidFill>
                <a:latin typeface="Arial Black" panose="020B0604020202020204" pitchFamily="34" charset="0"/>
                <a:cs typeface="Arial Black" panose="020B0604020202020204" pitchFamily="34" charset="0"/>
              </a:rPr>
            </a:br>
            <a:r>
              <a:rPr lang="en-US" sz="1900" dirty="0">
                <a:solidFill>
                  <a:srgbClr val="024C3D"/>
                </a:solidFill>
                <a:latin typeface="Arial Black" panose="020B0604020202020204" pitchFamily="34" charset="0"/>
                <a:cs typeface="Arial Black" panose="020B0604020202020204" pitchFamily="34" charset="0"/>
              </a:rPr>
              <a:t>2. Attorney General Bob Ferguson’s AGO Opinion 2017, No. 2;  </a:t>
            </a:r>
            <a:br>
              <a:rPr lang="en-US" sz="1900" dirty="0">
                <a:solidFill>
                  <a:srgbClr val="024C3D"/>
                </a:solidFill>
                <a:latin typeface="Arial Black" panose="020B0604020202020204" pitchFamily="34" charset="0"/>
                <a:cs typeface="Arial Black" panose="020B0604020202020204" pitchFamily="34" charset="0"/>
              </a:rPr>
            </a:br>
            <a:r>
              <a:rPr lang="en-US" sz="1900" dirty="0">
                <a:solidFill>
                  <a:srgbClr val="024C3D"/>
                </a:solidFill>
                <a:latin typeface="Arial Black" panose="020B0604020202020204" pitchFamily="34" charset="0"/>
                <a:cs typeface="Arial Black" panose="020B0604020202020204" pitchFamily="34" charset="0"/>
              </a:rPr>
              <a:t>3. Washington statutory laws, rules &amp; regulations; </a:t>
            </a:r>
            <a:br>
              <a:rPr lang="en-US" sz="1900" dirty="0">
                <a:solidFill>
                  <a:srgbClr val="024C3D"/>
                </a:solidFill>
                <a:latin typeface="Arial Black" panose="020B0604020202020204" pitchFamily="34" charset="0"/>
                <a:cs typeface="Arial Black" panose="020B0604020202020204" pitchFamily="34" charset="0"/>
              </a:rPr>
            </a:br>
            <a:r>
              <a:rPr lang="en-US" sz="1900" dirty="0">
                <a:solidFill>
                  <a:srgbClr val="024C3D"/>
                </a:solidFill>
                <a:latin typeface="Arial Black" panose="020B0604020202020204" pitchFamily="34" charset="0"/>
                <a:cs typeface="Arial Black" panose="020B0604020202020204" pitchFamily="34" charset="0"/>
              </a:rPr>
              <a:t>4. U.S. Federal Laws. </a:t>
            </a:r>
            <a:br>
              <a:rPr lang="en-US" sz="2000" dirty="0">
                <a:solidFill>
                  <a:srgbClr val="024C3D"/>
                </a:solidFill>
                <a:latin typeface="Arial Black" panose="020B0604020202020204" pitchFamily="34" charset="0"/>
                <a:cs typeface="Arial Black" panose="020B0604020202020204" pitchFamily="34" charset="0"/>
              </a:rPr>
            </a:br>
            <a:br>
              <a:rPr lang="en-US" sz="2000" dirty="0">
                <a:solidFill>
                  <a:srgbClr val="024C3D"/>
                </a:solidFill>
                <a:latin typeface="Arial Black" panose="020B0604020202020204" pitchFamily="34" charset="0"/>
                <a:cs typeface="Arial Black" panose="020B0604020202020204" pitchFamily="34" charset="0"/>
              </a:rPr>
            </a:br>
            <a:r>
              <a:rPr lang="en-US" sz="2000" u="sng" dirty="0">
                <a:solidFill>
                  <a:srgbClr val="024C3D"/>
                </a:solidFill>
                <a:latin typeface="Arial Black" panose="020B0604020202020204" pitchFamily="34" charset="0"/>
                <a:cs typeface="Arial Black" panose="020B0604020202020204" pitchFamily="34" charset="0"/>
              </a:rPr>
              <a:t>TIMETABLE:</a:t>
            </a:r>
            <a:r>
              <a:rPr lang="en-US" sz="2000" dirty="0">
                <a:solidFill>
                  <a:srgbClr val="024C3D"/>
                </a:solidFill>
                <a:latin typeface="Arial Black" panose="020B0604020202020204" pitchFamily="34" charset="0"/>
                <a:cs typeface="Arial Black" panose="020B0604020202020204" pitchFamily="34" charset="0"/>
              </a:rPr>
              <a:t> March-October, 2022. (</a:t>
            </a:r>
            <a:r>
              <a:rPr lang="en-US" sz="2000" u="sng" dirty="0">
                <a:solidFill>
                  <a:srgbClr val="024C3D"/>
                </a:solidFill>
                <a:latin typeface="Arial Black" panose="020B0604020202020204" pitchFamily="34" charset="0"/>
                <a:cs typeface="Arial Black" panose="020B0604020202020204" pitchFamily="34" charset="0"/>
              </a:rPr>
              <a:t>To coincide with Office of Equity’s March, 2022 strategic plan release.) </a:t>
            </a:r>
            <a:br>
              <a:rPr lang="en-US" sz="2000" u="sng" dirty="0">
                <a:solidFill>
                  <a:srgbClr val="024C3D"/>
                </a:solidFill>
                <a:latin typeface="Arial Black" panose="020B0604020202020204" pitchFamily="34" charset="0"/>
                <a:cs typeface="Arial Black" panose="020B0604020202020204" pitchFamily="34" charset="0"/>
              </a:rPr>
            </a:br>
            <a:br>
              <a:rPr lang="en-US" sz="2000" dirty="0">
                <a:solidFill>
                  <a:srgbClr val="024C3D"/>
                </a:solidFill>
                <a:latin typeface="Arial Black" panose="020B0604020202020204" pitchFamily="34" charset="0"/>
                <a:cs typeface="Arial Black" panose="020B0604020202020204" pitchFamily="34" charset="0"/>
              </a:rPr>
            </a:br>
            <a:br>
              <a:rPr lang="en-US" sz="2000" dirty="0">
                <a:solidFill>
                  <a:srgbClr val="024C3D"/>
                </a:solidFill>
                <a:latin typeface="Arial Black" panose="020B0604020202020204" pitchFamily="34" charset="0"/>
                <a:cs typeface="Arial Black" panose="020B0604020202020204" pitchFamily="34" charset="0"/>
              </a:rPr>
            </a:br>
            <a:br>
              <a:rPr lang="en-US" sz="2000" u="sng" dirty="0">
                <a:solidFill>
                  <a:srgbClr val="024C3D"/>
                </a:solidFill>
                <a:latin typeface="Arial Black" panose="020B0604020202020204" pitchFamily="34" charset="0"/>
                <a:cs typeface="Arial Black" panose="020B0604020202020204" pitchFamily="34" charset="0"/>
              </a:rPr>
            </a:br>
            <a:br>
              <a:rPr lang="en-US" sz="2000" dirty="0">
                <a:solidFill>
                  <a:srgbClr val="024C3D"/>
                </a:solidFill>
                <a:latin typeface="Arial Black" panose="020B0604020202020204" pitchFamily="34" charset="0"/>
                <a:cs typeface="Arial Black" panose="020B0604020202020204" pitchFamily="34" charset="0"/>
              </a:rPr>
            </a:br>
            <a:endParaRPr lang="en-US" sz="1800" dirty="0">
              <a:solidFill>
                <a:srgbClr val="024C3D"/>
              </a:solidFill>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116654" y="144341"/>
            <a:ext cx="1450287" cy="1444752"/>
          </a:xfrm>
          <a:prstGeom prst="rect">
            <a:avLst/>
          </a:prstGeom>
        </p:spPr>
      </p:pic>
      <p:sp>
        <p:nvSpPr>
          <p:cNvPr id="11" name="Title 1">
            <a:extLst>
              <a:ext uri="{FF2B5EF4-FFF2-40B4-BE49-F238E27FC236}">
                <a16:creationId xmlns:a16="http://schemas.microsoft.com/office/drawing/2014/main" id="{B736305B-6080-4033-93CC-0C0F05020E24}"/>
              </a:ext>
            </a:extLst>
          </p:cNvPr>
          <p:cNvSpPr txBox="1">
            <a:spLocks/>
          </p:cNvSpPr>
          <p:nvPr/>
        </p:nvSpPr>
        <p:spPr>
          <a:xfrm>
            <a:off x="1140171" y="79137"/>
            <a:ext cx="11329492" cy="932998"/>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none" spc="0" normalizeH="0" baseline="0" noProof="0" dirty="0">
                <a:ln>
                  <a:noFill/>
                </a:ln>
                <a:solidFill>
                  <a:srgbClr val="024C3D"/>
                </a:solidFill>
                <a:effectLst/>
                <a:uLnTx/>
                <a:uFillTx/>
                <a:latin typeface="Arial Black" panose="020B0604020202020204" pitchFamily="34" charset="0"/>
                <a:ea typeface="+mj-ea"/>
                <a:cs typeface="Arial Black" panose="020B0604020202020204" pitchFamily="34" charset="0"/>
              </a:rPr>
              <a:t>WENA’S </a:t>
            </a:r>
            <a:r>
              <a:rPr lang="en-US" sz="3800" dirty="0">
                <a:solidFill>
                  <a:srgbClr val="024C3D"/>
                </a:solidFill>
                <a:latin typeface="Arial Black" panose="020B0604020202020204" pitchFamily="34" charset="0"/>
                <a:cs typeface="Arial Black" panose="020B0604020202020204" pitchFamily="34" charset="0"/>
              </a:rPr>
              <a:t>REQUESTS of </a:t>
            </a:r>
            <a:r>
              <a:rPr kumimoji="0" lang="en-US" sz="3800" b="0" i="0" u="none" strike="noStrike" kern="1200" cap="none" spc="0" normalizeH="0" baseline="0" noProof="0" dirty="0">
                <a:ln>
                  <a:noFill/>
                </a:ln>
                <a:solidFill>
                  <a:srgbClr val="024C3D"/>
                </a:solidFill>
                <a:effectLst/>
                <a:uLnTx/>
                <a:uFillTx/>
                <a:latin typeface="Arial Black" panose="020B0604020202020204" pitchFamily="34" charset="0"/>
                <a:ea typeface="+mj-ea"/>
                <a:cs typeface="Arial Black" panose="020B0604020202020204" pitchFamily="34" charset="0"/>
              </a:rPr>
              <a:t>ATTORNEY GENERAL</a:t>
            </a:r>
            <a:r>
              <a:rPr kumimoji="0" lang="en-US" sz="5100" b="0" i="0" u="none" strike="noStrike" kern="1200" cap="none" spc="0" normalizeH="0" baseline="0" noProof="0" dirty="0">
                <a:ln>
                  <a:noFill/>
                </a:ln>
                <a:solidFill>
                  <a:srgbClr val="024C3D"/>
                </a:solidFill>
                <a:effectLst/>
                <a:uLnTx/>
                <a:uFillTx/>
                <a:latin typeface="Arial Black" panose="020B0604020202020204" pitchFamily="34" charset="0"/>
                <a:ea typeface="+mj-ea"/>
                <a:cs typeface="Arial Black" panose="020B0604020202020204" pitchFamily="34" charset="0"/>
              </a:rPr>
              <a:t> </a:t>
            </a:r>
            <a:r>
              <a:rPr kumimoji="0" lang="en-US" sz="5400" b="0" i="0" u="none" strike="noStrike" kern="1200" cap="none" spc="0" normalizeH="0" baseline="0" noProof="0" dirty="0">
                <a:ln>
                  <a:noFill/>
                </a:ln>
                <a:solidFill>
                  <a:srgbClr val="024C3D"/>
                </a:solidFill>
                <a:effectLst/>
                <a:uLnTx/>
                <a:uFillTx/>
                <a:latin typeface="Arial Black" panose="020B0604020202020204" pitchFamily="34" charset="0"/>
                <a:ea typeface="+mj-ea"/>
                <a:cs typeface="Arial Black" panose="020B0604020202020204" pitchFamily="34" charset="0"/>
              </a:rPr>
              <a:t>   </a:t>
            </a:r>
          </a:p>
        </p:txBody>
      </p:sp>
      <p:pic>
        <p:nvPicPr>
          <p:cNvPr id="6" name="Picture 5">
            <a:extLst>
              <a:ext uri="{FF2B5EF4-FFF2-40B4-BE49-F238E27FC236}">
                <a16:creationId xmlns:a16="http://schemas.microsoft.com/office/drawing/2014/main" id="{664A9DD0-0DDE-4942-9C5C-83EFEDC09E82}"/>
              </a:ext>
            </a:extLst>
          </p:cNvPr>
          <p:cNvPicPr>
            <a:picLocks noChangeAspect="1"/>
          </p:cNvPicPr>
          <p:nvPr/>
        </p:nvPicPr>
        <p:blipFill>
          <a:blip r:embed="rId3"/>
          <a:stretch>
            <a:fillRect/>
          </a:stretch>
        </p:blipFill>
        <p:spPr>
          <a:xfrm>
            <a:off x="559890" y="1589093"/>
            <a:ext cx="2956487" cy="4150059"/>
          </a:xfrm>
          <a:prstGeom prst="rect">
            <a:avLst/>
          </a:prstGeom>
        </p:spPr>
      </p:pic>
      <p:pic>
        <p:nvPicPr>
          <p:cNvPr id="5" name="Picture 4">
            <a:extLst>
              <a:ext uri="{FF2B5EF4-FFF2-40B4-BE49-F238E27FC236}">
                <a16:creationId xmlns:a16="http://schemas.microsoft.com/office/drawing/2014/main" id="{4BE41DC6-D533-4CD5-9EED-62166BB28893}"/>
              </a:ext>
            </a:extLst>
          </p:cNvPr>
          <p:cNvPicPr>
            <a:picLocks noChangeAspect="1"/>
          </p:cNvPicPr>
          <p:nvPr/>
        </p:nvPicPr>
        <p:blipFill>
          <a:blip r:embed="rId4"/>
          <a:stretch>
            <a:fillRect/>
          </a:stretch>
        </p:blipFill>
        <p:spPr>
          <a:xfrm rot="660000">
            <a:off x="2749958" y="3214412"/>
            <a:ext cx="2533940" cy="323184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C7C11E8-877D-4DFF-B95F-1BE2EB715199}"/>
              </a:ext>
            </a:extLst>
          </p:cNvPr>
          <p:cNvPicPr>
            <a:picLocks noChangeAspect="1"/>
          </p:cNvPicPr>
          <p:nvPr/>
        </p:nvPicPr>
        <p:blipFill>
          <a:blip r:embed="rId5"/>
          <a:stretch>
            <a:fillRect/>
          </a:stretch>
        </p:blipFill>
        <p:spPr>
          <a:xfrm>
            <a:off x="3684853" y="1364541"/>
            <a:ext cx="1857588" cy="1862363"/>
          </a:xfrm>
          <a:prstGeom prst="rect">
            <a:avLst/>
          </a:prstGeom>
        </p:spPr>
      </p:pic>
      <p:sp>
        <p:nvSpPr>
          <p:cNvPr id="10" name="Slide Number Placeholder 9">
            <a:extLst>
              <a:ext uri="{FF2B5EF4-FFF2-40B4-BE49-F238E27FC236}">
                <a16:creationId xmlns:a16="http://schemas.microsoft.com/office/drawing/2014/main" id="{2AF3B5D4-8204-43F2-87D8-F5A7DD5D2818}"/>
              </a:ext>
            </a:extLst>
          </p:cNvPr>
          <p:cNvSpPr>
            <a:spLocks noGrp="1"/>
          </p:cNvSpPr>
          <p:nvPr>
            <p:ph type="sldNum" sz="quarter" idx="12"/>
          </p:nvPr>
        </p:nvSpPr>
        <p:spPr/>
        <p:txBody>
          <a:bodyPr/>
          <a:lstStyle/>
          <a:p>
            <a:fld id="{69E57DC2-970A-4B3E-BB1C-7A09969E49DF}" type="slidenum">
              <a:rPr lang="en-US" smtClean="0"/>
              <a:t>17</a:t>
            </a:fld>
            <a:endParaRPr lang="en-US" dirty="0"/>
          </a:p>
        </p:txBody>
      </p:sp>
    </p:spTree>
    <p:extLst>
      <p:ext uri="{BB962C8B-B14F-4D97-AF65-F5344CB8AC3E}">
        <p14:creationId xmlns:p14="http://schemas.microsoft.com/office/powerpoint/2010/main" val="117320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BB16A-41EE-4814-A01D-99184F712A1C}"/>
              </a:ext>
            </a:extLst>
          </p:cNvPr>
          <p:cNvSpPr>
            <a:spLocks noGrp="1"/>
          </p:cNvSpPr>
          <p:nvPr>
            <p:ph type="title"/>
          </p:nvPr>
        </p:nvSpPr>
        <p:spPr>
          <a:xfrm>
            <a:off x="1384413" y="3016362"/>
            <a:ext cx="9601200" cy="3361949"/>
          </a:xfrm>
        </p:spPr>
        <p:txBody>
          <a:bodyPr>
            <a:noAutofit/>
          </a:bodyPr>
          <a:lstStyle/>
          <a:p>
            <a:pPr algn="ctr"/>
            <a:r>
              <a:rPr lang="en-US" sz="9600" dirty="0">
                <a:solidFill>
                  <a:srgbClr val="024C3D"/>
                </a:solidFill>
                <a:latin typeface="Arial Black" panose="020B0604020202020204" pitchFamily="34" charset="0"/>
              </a:rPr>
              <a:t>Thank You!</a:t>
            </a:r>
            <a:br>
              <a:rPr lang="en-US" sz="9600" dirty="0">
                <a:solidFill>
                  <a:srgbClr val="024C3D"/>
                </a:solidFill>
                <a:latin typeface="Arial Black" panose="020B0604020202020204" pitchFamily="34" charset="0"/>
              </a:rPr>
            </a:br>
            <a:r>
              <a:rPr lang="en-US" sz="9600" dirty="0">
                <a:solidFill>
                  <a:srgbClr val="024C3D"/>
                </a:solidFill>
                <a:latin typeface="Arial Black" panose="020B0604020202020204" pitchFamily="34" charset="0"/>
              </a:rPr>
              <a:t>Q &amp; A</a:t>
            </a:r>
          </a:p>
        </p:txBody>
      </p:sp>
      <p:pic>
        <p:nvPicPr>
          <p:cNvPr id="3" name="Picture 2">
            <a:extLst>
              <a:ext uri="{FF2B5EF4-FFF2-40B4-BE49-F238E27FC236}">
                <a16:creationId xmlns:a16="http://schemas.microsoft.com/office/drawing/2014/main" id="{405E7009-5B7A-4F68-BCCB-A4BEC015F6A8}"/>
              </a:ext>
            </a:extLst>
          </p:cNvPr>
          <p:cNvPicPr>
            <a:picLocks noChangeAspect="1"/>
          </p:cNvPicPr>
          <p:nvPr/>
        </p:nvPicPr>
        <p:blipFill>
          <a:blip r:embed="rId2"/>
          <a:stretch>
            <a:fillRect/>
          </a:stretch>
        </p:blipFill>
        <p:spPr>
          <a:xfrm>
            <a:off x="4641011" y="690145"/>
            <a:ext cx="2495909" cy="2486383"/>
          </a:xfrm>
          <a:prstGeom prst="rect">
            <a:avLst/>
          </a:prstGeom>
        </p:spPr>
      </p:pic>
      <p:sp>
        <p:nvSpPr>
          <p:cNvPr id="5" name="Slide Number Placeholder 4">
            <a:extLst>
              <a:ext uri="{FF2B5EF4-FFF2-40B4-BE49-F238E27FC236}">
                <a16:creationId xmlns:a16="http://schemas.microsoft.com/office/drawing/2014/main" id="{5437D1F9-7E4E-484C-A392-90718932AE1D}"/>
              </a:ext>
            </a:extLst>
          </p:cNvPr>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340005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247290" y="77001"/>
            <a:ext cx="1379009" cy="1373746"/>
          </a:xfrm>
          <a:prstGeom prst="rect">
            <a:avLst/>
          </a:prstGeom>
        </p:spPr>
      </p:pic>
      <p:sp>
        <p:nvSpPr>
          <p:cNvPr id="6" name="TextBox 5">
            <a:extLst>
              <a:ext uri="{FF2B5EF4-FFF2-40B4-BE49-F238E27FC236}">
                <a16:creationId xmlns:a16="http://schemas.microsoft.com/office/drawing/2014/main" id="{C71F3962-9135-442E-A95E-59D36E9E5528}"/>
              </a:ext>
            </a:extLst>
          </p:cNvPr>
          <p:cNvSpPr txBox="1"/>
          <p:nvPr/>
        </p:nvSpPr>
        <p:spPr>
          <a:xfrm>
            <a:off x="97766" y="1324717"/>
            <a:ext cx="12094234"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WASHINGTON EQUITY NOW ALLIANCE</a:t>
            </a:r>
            <a:r>
              <a:rPr kumimoji="0" lang="en-US" sz="16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 WENA </a:t>
            </a:r>
            <a:r>
              <a:rPr lang="en-US" sz="1600" dirty="0">
                <a:solidFill>
                  <a:srgbClr val="024C3D"/>
                </a:solidFill>
                <a:latin typeface="Arial Black" panose="020B0604020202020204" pitchFamily="34" charset="0"/>
                <a:cs typeface="Arial Black" panose="020B0604020202020204" pitchFamily="34" charset="0"/>
              </a:rPr>
              <a:t>is a statewide </a:t>
            </a:r>
            <a:r>
              <a:rPr lang="en-US" sz="1600" dirty="0" err="1">
                <a:solidFill>
                  <a:srgbClr val="024C3D"/>
                </a:solidFill>
                <a:latin typeface="Arial Black" panose="020B0604020202020204" pitchFamily="34" charset="0"/>
                <a:cs typeface="Arial Black" panose="020B0604020202020204" pitchFamily="34" charset="0"/>
              </a:rPr>
              <a:t>antI-racist</a:t>
            </a:r>
            <a:r>
              <a:rPr lang="en-US" sz="1600" dirty="0">
                <a:solidFill>
                  <a:srgbClr val="024C3D"/>
                </a:solidFill>
                <a:latin typeface="Arial Black" panose="020B0604020202020204" pitchFamily="34" charset="0"/>
                <a:cs typeface="Arial Black" panose="020B0604020202020204" pitchFamily="34" charset="0"/>
              </a:rPr>
              <a:t>, non-partisan, non-profit organization, dedicated to Diversity, Equity &amp; Inclusion (DEI). </a:t>
            </a:r>
            <a:r>
              <a:rPr lang="en-US" sz="1600" u="sng" dirty="0">
                <a:solidFill>
                  <a:srgbClr val="024C3D"/>
                </a:solidFill>
                <a:latin typeface="Arial Black" panose="020B0604020202020204" pitchFamily="34" charset="0"/>
                <a:cs typeface="Arial Black" panose="020B0604020202020204" pitchFamily="34" charset="0"/>
              </a:rPr>
              <a:t>WEBSITE:</a:t>
            </a:r>
            <a:r>
              <a:rPr lang="en-US" sz="1600" dirty="0">
                <a:solidFill>
                  <a:srgbClr val="024C3D"/>
                </a:solidFill>
                <a:latin typeface="Arial Black" panose="020B0604020202020204" pitchFamily="34" charset="0"/>
                <a:cs typeface="Arial Black" panose="020B0604020202020204" pitchFamily="34" charset="0"/>
              </a:rPr>
              <a:t> </a:t>
            </a:r>
            <a:r>
              <a:rPr lang="en-US" sz="1600" dirty="0">
                <a:hlinkClick r:id="rId3"/>
              </a:rPr>
              <a:t>Washington Equity Now! (waequitynow.com)</a:t>
            </a:r>
            <a:endParaRPr lang="en-US" sz="1600" dirty="0">
              <a:solidFill>
                <a:srgbClr val="024C3D"/>
              </a:solidFill>
              <a:latin typeface="Arial Black" panose="020B0604020202020204" pitchFamily="34" charset="0"/>
              <a:cs typeface="Arial Black"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u="sng" dirty="0">
                <a:solidFill>
                  <a:srgbClr val="024C3D"/>
                </a:solidFill>
                <a:latin typeface="Arial Black" panose="020B0604020202020204" pitchFamily="34" charset="0"/>
                <a:cs typeface="Arial Black" panose="020B0604020202020204" pitchFamily="34" charset="0"/>
              </a:rPr>
              <a:t>MISSION:</a:t>
            </a:r>
            <a:r>
              <a:rPr lang="en-US" sz="1600" dirty="0">
                <a:solidFill>
                  <a:srgbClr val="024C3D"/>
                </a:solidFill>
                <a:latin typeface="Arial Black" panose="020B0604020202020204" pitchFamily="34" charset="0"/>
                <a:cs typeface="Arial Black" panose="020B0604020202020204" pitchFamily="34" charset="0"/>
              </a:rPr>
              <a:t> “To replace systemic racism and sexism in Washington’s laws with systemic equity and justice.”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In 2021, WENA successfully led the passage of Motion #15958, bi-partisan legislation restoring race &amp; gender conscious Affirmative Action for women and BIPOC communities in King County.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In 2022, WENA culminated a year-long successful statewide campaign urging Governor Inslee to rescind Governor’s Directive 98-01, which Governor Inslee did on January 17</a:t>
            </a:r>
            <a:r>
              <a:rPr lang="en-US" sz="1600" baseline="30000" dirty="0">
                <a:solidFill>
                  <a:srgbClr val="024C3D"/>
                </a:solidFill>
                <a:latin typeface="Arial Black" panose="020B0604020202020204" pitchFamily="34" charset="0"/>
                <a:cs typeface="Arial Black" panose="020B0604020202020204" pitchFamily="34" charset="0"/>
              </a:rPr>
              <a:t>th</a:t>
            </a:r>
            <a:r>
              <a:rPr lang="en-US" sz="1600" dirty="0">
                <a:solidFill>
                  <a:srgbClr val="024C3D"/>
                </a:solidFill>
                <a:latin typeface="Arial Black" panose="020B0604020202020204" pitchFamily="34" charset="0"/>
                <a:cs typeface="Arial Black" panose="020B0604020202020204" pitchFamily="34" charset="0"/>
              </a:rPr>
              <a:t> by signing Executive </a:t>
            </a:r>
            <a:r>
              <a:rPr kumimoji="0" lang="en-US" sz="16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Order 22-02.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50600B-2C93-4AB4-B87E-A7017C323C58}"/>
              </a:ext>
            </a:extLst>
          </p:cNvPr>
          <p:cNvSpPr txBox="1"/>
          <p:nvPr/>
        </p:nvSpPr>
        <p:spPr>
          <a:xfrm>
            <a:off x="1846053" y="218335"/>
            <a:ext cx="9972135"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WHO IS WENA?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dirty="0">
                <a:solidFill>
                  <a:srgbClr val="024C3D"/>
                </a:solidFill>
                <a:latin typeface="Arial Black" panose="020B0604020202020204" pitchFamily="34" charset="0"/>
                <a:cs typeface="Arial Black" panose="020B0604020202020204" pitchFamily="34" charset="0"/>
              </a:rPr>
              <a:t>       </a:t>
            </a:r>
            <a:r>
              <a:rPr kumimoji="0" lang="en-US" sz="25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THE WASHINGTON EQUITY NOW ALLIANCE! </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C91E78F-4C78-4F9B-A6EA-EF44D7B8B7F1}"/>
              </a:ext>
            </a:extLst>
          </p:cNvPr>
          <p:cNvSpPr txBox="1"/>
          <p:nvPr/>
        </p:nvSpPr>
        <p:spPr>
          <a:xfrm>
            <a:off x="6466915" y="3140599"/>
            <a:ext cx="5465533" cy="35394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u="sng" dirty="0">
                <a:solidFill>
                  <a:srgbClr val="024C3D"/>
                </a:solidFill>
                <a:latin typeface="Arial Black" panose="020B0604020202020204" pitchFamily="34" charset="0"/>
                <a:cs typeface="Arial Black" panose="020B0604020202020204" pitchFamily="34" charset="0"/>
              </a:rPr>
              <a:t>The WENA alliance includes</a:t>
            </a:r>
            <a:r>
              <a:rPr lang="en-US" sz="1600" dirty="0">
                <a:solidFill>
                  <a:srgbClr val="024C3D"/>
                </a:solidFill>
                <a:latin typeface="Arial Black" panose="020B0604020202020204" pitchFamily="34" charset="0"/>
                <a:cs typeface="Arial Black"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Association of Washington Cities (AWC)</a:t>
            </a:r>
            <a:r>
              <a:rPr lang="en-US" sz="1600" i="1" dirty="0">
                <a:solidFill>
                  <a:srgbClr val="024C3D"/>
                </a:solidFill>
                <a:latin typeface="Arial Black" panose="020B0604020202020204" pitchFamily="34" charset="0"/>
                <a:cs typeface="Arial Black"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INDIVISIBLE-WA</a:t>
            </a:r>
          </a:p>
          <a:p>
            <a:pPr marL="285750" indent="-285750">
              <a:buFont typeface="Arial" panose="020B0604020202020204" pitchFamily="34" charset="0"/>
              <a:buChar char="•"/>
            </a:pPr>
            <a:r>
              <a:rPr kumimoji="0" lang="en-US" sz="1600" b="0" i="1"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Muslim Association of Puget Sound -AMEN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NAACP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NW Minority Suppliers Council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Faith Action Network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Washington State African-American Cannabis Association (WSAACA)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24C3D"/>
                </a:solidFill>
                <a:latin typeface="Arial Black" panose="020B0604020202020204" pitchFamily="34" charset="0"/>
                <a:cs typeface="Arial Black" panose="020B0604020202020204" pitchFamily="34" charset="0"/>
              </a:rPr>
              <a:t>Washington Democratic Central Committee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Church Council of Greater Seattle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Tacoma-Pierce County Black Collective and many other civil rights, business &amp; social justice organizations.   </a:t>
            </a:r>
            <a:endParaRPr kumimoji="0" lang="en-US" sz="16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endParaRPr>
          </a:p>
        </p:txBody>
      </p:sp>
      <p:pic>
        <p:nvPicPr>
          <p:cNvPr id="5" name="Picture 4">
            <a:extLst>
              <a:ext uri="{FF2B5EF4-FFF2-40B4-BE49-F238E27FC236}">
                <a16:creationId xmlns:a16="http://schemas.microsoft.com/office/drawing/2014/main" id="{30608EA9-458B-4AFD-8ACA-E5BFAFAACF5F}"/>
              </a:ext>
            </a:extLst>
          </p:cNvPr>
          <p:cNvPicPr>
            <a:picLocks noChangeAspect="1"/>
          </p:cNvPicPr>
          <p:nvPr/>
        </p:nvPicPr>
        <p:blipFill>
          <a:blip r:embed="rId4"/>
          <a:stretch>
            <a:fillRect/>
          </a:stretch>
        </p:blipFill>
        <p:spPr>
          <a:xfrm rot="20940000">
            <a:off x="3881602" y="3541386"/>
            <a:ext cx="2320168" cy="3002571"/>
          </a:xfrm>
          <a:prstGeom prst="rect">
            <a:avLst/>
          </a:prstGeom>
          <a:ln>
            <a:solidFill>
              <a:schemeClr val="tx1"/>
            </a:solidFill>
          </a:ln>
        </p:spPr>
      </p:pic>
      <p:pic>
        <p:nvPicPr>
          <p:cNvPr id="8" name="Picture 7">
            <a:extLst>
              <a:ext uri="{FF2B5EF4-FFF2-40B4-BE49-F238E27FC236}">
                <a16:creationId xmlns:a16="http://schemas.microsoft.com/office/drawing/2014/main" id="{35F61FAE-83C9-430B-8009-1E947B2DC1BA}"/>
              </a:ext>
            </a:extLst>
          </p:cNvPr>
          <p:cNvPicPr>
            <a:picLocks noChangeAspect="1"/>
          </p:cNvPicPr>
          <p:nvPr/>
        </p:nvPicPr>
        <p:blipFill>
          <a:blip r:embed="rId5"/>
          <a:stretch>
            <a:fillRect/>
          </a:stretch>
        </p:blipFill>
        <p:spPr>
          <a:xfrm rot="900000">
            <a:off x="633685" y="3519240"/>
            <a:ext cx="2296494" cy="2971933"/>
          </a:xfrm>
          <a:prstGeom prst="rect">
            <a:avLst/>
          </a:prstGeom>
          <a:ln>
            <a:solidFill>
              <a:schemeClr val="tx1"/>
            </a:solidFill>
          </a:ln>
        </p:spPr>
      </p:pic>
      <p:pic>
        <p:nvPicPr>
          <p:cNvPr id="2" name="Picture 1">
            <a:extLst>
              <a:ext uri="{FF2B5EF4-FFF2-40B4-BE49-F238E27FC236}">
                <a16:creationId xmlns:a16="http://schemas.microsoft.com/office/drawing/2014/main" id="{B50CF735-BD34-435D-B13F-EF6D7A9AD44A}"/>
              </a:ext>
            </a:extLst>
          </p:cNvPr>
          <p:cNvPicPr>
            <a:picLocks noChangeAspect="1"/>
          </p:cNvPicPr>
          <p:nvPr/>
        </p:nvPicPr>
        <p:blipFill>
          <a:blip r:embed="rId6"/>
          <a:stretch>
            <a:fillRect/>
          </a:stretch>
        </p:blipFill>
        <p:spPr>
          <a:xfrm>
            <a:off x="2040848" y="3685666"/>
            <a:ext cx="2861360" cy="2848700"/>
          </a:xfrm>
          <a:prstGeom prst="rect">
            <a:avLst/>
          </a:prstGeom>
        </p:spPr>
      </p:pic>
      <p:sp>
        <p:nvSpPr>
          <p:cNvPr id="12" name="TextBox 11">
            <a:extLst>
              <a:ext uri="{FF2B5EF4-FFF2-40B4-BE49-F238E27FC236}">
                <a16:creationId xmlns:a16="http://schemas.microsoft.com/office/drawing/2014/main" id="{67E67298-E112-47C4-856C-D97E3E5D4F63}"/>
              </a:ext>
            </a:extLst>
          </p:cNvPr>
          <p:cNvSpPr txBox="1"/>
          <p:nvPr/>
        </p:nvSpPr>
        <p:spPr>
          <a:xfrm>
            <a:off x="3884742" y="3402857"/>
            <a:ext cx="258217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EXECUTIVE ORDER 22-02</a:t>
            </a:r>
          </a:p>
        </p:txBody>
      </p:sp>
      <p:sp>
        <p:nvSpPr>
          <p:cNvPr id="14" name="TextBox 13">
            <a:extLst>
              <a:ext uri="{FF2B5EF4-FFF2-40B4-BE49-F238E27FC236}">
                <a16:creationId xmlns:a16="http://schemas.microsoft.com/office/drawing/2014/main" id="{C99F9021-6A1F-4296-A200-8734DC6602AB}"/>
              </a:ext>
            </a:extLst>
          </p:cNvPr>
          <p:cNvSpPr txBox="1"/>
          <p:nvPr/>
        </p:nvSpPr>
        <p:spPr>
          <a:xfrm>
            <a:off x="-52593" y="3865095"/>
            <a:ext cx="219425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KING COUNTY COUNCIL</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Calibri" panose="020F0502020204030204"/>
              </a:rPr>
              <a:t>MOTION #15958</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7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247290" y="77001"/>
            <a:ext cx="1379009" cy="1373746"/>
          </a:xfrm>
          <a:prstGeom prst="rect">
            <a:avLst/>
          </a:prstGeom>
        </p:spPr>
      </p:pic>
      <p:sp>
        <p:nvSpPr>
          <p:cNvPr id="6" name="TextBox 5">
            <a:extLst>
              <a:ext uri="{FF2B5EF4-FFF2-40B4-BE49-F238E27FC236}">
                <a16:creationId xmlns:a16="http://schemas.microsoft.com/office/drawing/2014/main" id="{C71F3962-9135-442E-A95E-59D36E9E5528}"/>
              </a:ext>
            </a:extLst>
          </p:cNvPr>
          <p:cNvSpPr txBox="1"/>
          <p:nvPr/>
        </p:nvSpPr>
        <p:spPr>
          <a:xfrm>
            <a:off x="247290" y="1284404"/>
            <a:ext cx="11570898" cy="1200329"/>
          </a:xfrm>
          <a:prstGeom prst="rect">
            <a:avLst/>
          </a:prstGeom>
          <a:noFill/>
        </p:spPr>
        <p:txBody>
          <a:bodyPr wrap="square">
            <a:spAutoFit/>
          </a:bodyPr>
          <a:lstStyle/>
          <a:p>
            <a:r>
              <a:rPr lang="en-US" sz="1800" u="sng" dirty="0">
                <a:solidFill>
                  <a:srgbClr val="024C3D"/>
                </a:solidFill>
                <a:latin typeface="Arial Black" panose="020B0604020202020204" pitchFamily="34" charset="0"/>
                <a:cs typeface="Arial Black" panose="020B0604020202020204" pitchFamily="34" charset="0"/>
              </a:rPr>
              <a:t>Solicitor General Purcell: </a:t>
            </a:r>
            <a:r>
              <a:rPr lang="en-US" sz="1800" dirty="0">
                <a:solidFill>
                  <a:srgbClr val="024C3D"/>
                </a:solidFill>
                <a:latin typeface="Arial Black" panose="020B0604020202020204" pitchFamily="34" charset="0"/>
                <a:cs typeface="Arial Black" panose="020B0604020202020204" pitchFamily="34" charset="0"/>
              </a:rPr>
              <a:t>On behalf of the Washington EQUITY NOW! Alliance (WENA), we thank you and Attorney General Bob Ferguson for your consistent leadership on racial and gender equity. We are encouraged Governor Inslee has made your Office the lead legal authority for all state agencies as Washington state implements Executive Order 22-02.</a:t>
            </a:r>
            <a:endParaRPr lang="en-US" dirty="0"/>
          </a:p>
        </p:txBody>
      </p:sp>
      <p:pic>
        <p:nvPicPr>
          <p:cNvPr id="4" name="Picture 3">
            <a:extLst>
              <a:ext uri="{FF2B5EF4-FFF2-40B4-BE49-F238E27FC236}">
                <a16:creationId xmlns:a16="http://schemas.microsoft.com/office/drawing/2014/main" id="{FEBBEEF3-C939-4290-BB5D-4686A3055D76}"/>
              </a:ext>
            </a:extLst>
          </p:cNvPr>
          <p:cNvPicPr>
            <a:picLocks noChangeAspect="1"/>
          </p:cNvPicPr>
          <p:nvPr/>
        </p:nvPicPr>
        <p:blipFill>
          <a:blip r:embed="rId3"/>
          <a:stretch>
            <a:fillRect/>
          </a:stretch>
        </p:blipFill>
        <p:spPr>
          <a:xfrm>
            <a:off x="373812" y="2602539"/>
            <a:ext cx="2754994" cy="3205329"/>
          </a:xfrm>
          <a:prstGeom prst="rect">
            <a:avLst/>
          </a:prstGeom>
          <a:ln>
            <a:solidFill>
              <a:schemeClr val="tx1"/>
            </a:solidFill>
          </a:ln>
        </p:spPr>
      </p:pic>
      <p:sp>
        <p:nvSpPr>
          <p:cNvPr id="9" name="TextBox 8">
            <a:extLst>
              <a:ext uri="{FF2B5EF4-FFF2-40B4-BE49-F238E27FC236}">
                <a16:creationId xmlns:a16="http://schemas.microsoft.com/office/drawing/2014/main" id="{ED50600B-2C93-4AB4-B87E-A7017C323C58}"/>
              </a:ext>
            </a:extLst>
          </p:cNvPr>
          <p:cNvSpPr txBox="1"/>
          <p:nvPr/>
        </p:nvSpPr>
        <p:spPr>
          <a:xfrm>
            <a:off x="1846053" y="218335"/>
            <a:ext cx="9972135" cy="861774"/>
          </a:xfrm>
          <a:prstGeom prst="rect">
            <a:avLst/>
          </a:prstGeom>
          <a:noFill/>
        </p:spPr>
        <p:txBody>
          <a:bodyPr wrap="square">
            <a:spAutoFit/>
          </a:bodyPr>
          <a:lstStyle/>
          <a:p>
            <a:r>
              <a:rPr lang="en-US" sz="2500" dirty="0">
                <a:solidFill>
                  <a:srgbClr val="024C3D"/>
                </a:solidFill>
                <a:latin typeface="Arial Black" panose="020B0604020202020204" pitchFamily="34" charset="0"/>
                <a:cs typeface="Arial Black" panose="020B0604020202020204" pitchFamily="34" charset="0"/>
              </a:rPr>
              <a:t>OFFICE OF THE ATTORNEY GENERAL IS THE LEAD LEGAL AUTHORITY ON EXECUTIVE ORDER 22-02 </a:t>
            </a:r>
            <a:endParaRPr lang="en-US" sz="2500" dirty="0"/>
          </a:p>
        </p:txBody>
      </p:sp>
      <p:sp>
        <p:nvSpPr>
          <p:cNvPr id="11" name="TextBox 10">
            <a:extLst>
              <a:ext uri="{FF2B5EF4-FFF2-40B4-BE49-F238E27FC236}">
                <a16:creationId xmlns:a16="http://schemas.microsoft.com/office/drawing/2014/main" id="{3C91E78F-4C78-4F9B-A6EA-EF44D7B8B7F1}"/>
              </a:ext>
            </a:extLst>
          </p:cNvPr>
          <p:cNvSpPr txBox="1"/>
          <p:nvPr/>
        </p:nvSpPr>
        <p:spPr>
          <a:xfrm>
            <a:off x="5702059" y="2814973"/>
            <a:ext cx="6340415" cy="2677656"/>
          </a:xfrm>
          <a:prstGeom prst="rect">
            <a:avLst/>
          </a:prstGeom>
          <a:noFill/>
        </p:spPr>
        <p:txBody>
          <a:bodyPr wrap="square">
            <a:spAutoFit/>
          </a:bodyPr>
          <a:lstStyle/>
          <a:p>
            <a:r>
              <a:rPr kumimoji="0" lang="en-US" sz="24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a:t>
            </a:r>
            <a:r>
              <a:rPr kumimoji="0" lang="en-US" sz="2400" b="0" i="1"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As agencies implement this Executive Order, </a:t>
            </a:r>
            <a:r>
              <a:rPr kumimoji="0" lang="en-US" sz="2400" b="0" i="1" u="sng"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they are directed to consult with the Office of the Attorney General, </a:t>
            </a:r>
            <a:r>
              <a:rPr kumimoji="0" lang="en-US" sz="2400" b="0" i="1"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SHR and the Office of Equity</a:t>
            </a:r>
            <a:r>
              <a:rPr kumimoji="0" lang="en-US" sz="24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  </a:t>
            </a:r>
          </a:p>
          <a:p>
            <a:r>
              <a:rPr lang="en-US" sz="2400" dirty="0">
                <a:solidFill>
                  <a:srgbClr val="024C3D"/>
                </a:solidFill>
                <a:latin typeface="Arial Black" panose="020B0604020202020204" pitchFamily="34" charset="0"/>
                <a:cs typeface="Arial Black" panose="020B0604020202020204" pitchFamily="34" charset="0"/>
              </a:rPr>
              <a:t>               </a:t>
            </a:r>
            <a:r>
              <a:rPr kumimoji="0" lang="en-US" sz="20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Governor Jay Inslee </a:t>
            </a:r>
          </a:p>
          <a:p>
            <a:r>
              <a:rPr lang="en-US" sz="2000" dirty="0">
                <a:solidFill>
                  <a:srgbClr val="024C3D"/>
                </a:solidFill>
                <a:latin typeface="Arial Black" panose="020B0604020202020204" pitchFamily="34" charset="0"/>
                <a:cs typeface="Arial Black" panose="020B0604020202020204" pitchFamily="34" charset="0"/>
              </a:rPr>
              <a:t>Executive Order 22-02 – January 17, 2022</a:t>
            </a:r>
            <a:endParaRPr kumimoji="0" lang="en-US" sz="20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endParaRPr>
          </a:p>
        </p:txBody>
      </p:sp>
      <p:sp>
        <p:nvSpPr>
          <p:cNvPr id="7" name="Slide Number Placeholder 6">
            <a:extLst>
              <a:ext uri="{FF2B5EF4-FFF2-40B4-BE49-F238E27FC236}">
                <a16:creationId xmlns:a16="http://schemas.microsoft.com/office/drawing/2014/main" id="{749D03ED-3F4E-4234-8850-145736AF630A}"/>
              </a:ext>
            </a:extLst>
          </p:cNvPr>
          <p:cNvSpPr>
            <a:spLocks noGrp="1"/>
          </p:cNvSpPr>
          <p:nvPr>
            <p:ph type="sldNum" sz="quarter" idx="12"/>
          </p:nvPr>
        </p:nvSpPr>
        <p:spPr/>
        <p:txBody>
          <a:bodyPr/>
          <a:lstStyle/>
          <a:p>
            <a:fld id="{69E57DC2-970A-4B3E-BB1C-7A09969E49DF}" type="slidenum">
              <a:rPr lang="en-US" smtClean="0"/>
              <a:t>3</a:t>
            </a:fld>
            <a:endParaRPr lang="en-US" dirty="0"/>
          </a:p>
        </p:txBody>
      </p:sp>
      <p:pic>
        <p:nvPicPr>
          <p:cNvPr id="5" name="Picture 4">
            <a:extLst>
              <a:ext uri="{FF2B5EF4-FFF2-40B4-BE49-F238E27FC236}">
                <a16:creationId xmlns:a16="http://schemas.microsoft.com/office/drawing/2014/main" id="{30608EA9-458B-4AFD-8ACA-E5BFAFAACF5F}"/>
              </a:ext>
            </a:extLst>
          </p:cNvPr>
          <p:cNvPicPr>
            <a:picLocks noChangeAspect="1"/>
          </p:cNvPicPr>
          <p:nvPr/>
        </p:nvPicPr>
        <p:blipFill>
          <a:blip r:embed="rId4"/>
          <a:stretch>
            <a:fillRect/>
          </a:stretch>
        </p:blipFill>
        <p:spPr>
          <a:xfrm rot="20940000">
            <a:off x="2868897" y="2728057"/>
            <a:ext cx="2542598" cy="3290422"/>
          </a:xfrm>
          <a:prstGeom prst="rect">
            <a:avLst/>
          </a:prstGeom>
          <a:ln>
            <a:solidFill>
              <a:schemeClr val="tx1"/>
            </a:solidFill>
          </a:ln>
        </p:spPr>
      </p:pic>
      <p:sp>
        <p:nvSpPr>
          <p:cNvPr id="12" name="TextBox 11">
            <a:extLst>
              <a:ext uri="{FF2B5EF4-FFF2-40B4-BE49-F238E27FC236}">
                <a16:creationId xmlns:a16="http://schemas.microsoft.com/office/drawing/2014/main" id="{2B5E8A85-CB17-466A-A3E8-1B35158FA4A0}"/>
              </a:ext>
            </a:extLst>
          </p:cNvPr>
          <p:cNvSpPr txBox="1"/>
          <p:nvPr/>
        </p:nvSpPr>
        <p:spPr>
          <a:xfrm>
            <a:off x="3309377" y="2504362"/>
            <a:ext cx="256521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EXECUTIVE ORDER 22-02</a:t>
            </a:r>
          </a:p>
        </p:txBody>
      </p:sp>
    </p:spTree>
    <p:extLst>
      <p:ext uri="{BB962C8B-B14F-4D97-AF65-F5344CB8AC3E}">
        <p14:creationId xmlns:p14="http://schemas.microsoft.com/office/powerpoint/2010/main" val="2222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391728" y="202628"/>
            <a:ext cx="10745637" cy="608255"/>
          </a:xfrm>
        </p:spPr>
        <p:txBody>
          <a:bodyPr anchor="t" anchorCtr="0">
            <a:noAutofit/>
          </a:bodyPr>
          <a:lstStyle/>
          <a:p>
            <a:pPr algn="ctr"/>
            <a:r>
              <a:rPr lang="en-US" sz="2700" dirty="0">
                <a:solidFill>
                  <a:srgbClr val="024C3D"/>
                </a:solidFill>
                <a:latin typeface="Arial Black" panose="020B0604020202020204" pitchFamily="34" charset="0"/>
                <a:cs typeface="Arial Black" panose="020B0604020202020204" pitchFamily="34" charset="0"/>
              </a:rPr>
              <a:t>DUTIES OF THE OFFICE OF THE ATTORNEY GENERAL:  </a:t>
            </a:r>
            <a:br>
              <a:rPr lang="en-US" sz="2500" dirty="0">
                <a:solidFill>
                  <a:srgbClr val="024C3D"/>
                </a:solidFill>
                <a:latin typeface="Arial Black" panose="020B0604020202020204" pitchFamily="34" charset="0"/>
                <a:cs typeface="Arial Black" panose="020B0604020202020204" pitchFamily="34" charset="0"/>
              </a:rPr>
            </a:br>
            <a:endParaRPr lang="en-US" sz="2500" dirty="0">
              <a:solidFill>
                <a:srgbClr val="024C3D"/>
              </a:solidFill>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109511" y="114373"/>
            <a:ext cx="1450287" cy="1444752"/>
          </a:xfrm>
          <a:prstGeom prst="rect">
            <a:avLst/>
          </a:prstGeom>
        </p:spPr>
      </p:pic>
      <p:sp>
        <p:nvSpPr>
          <p:cNvPr id="5" name="Slide Number Placeholder 4">
            <a:extLst>
              <a:ext uri="{FF2B5EF4-FFF2-40B4-BE49-F238E27FC236}">
                <a16:creationId xmlns:a16="http://schemas.microsoft.com/office/drawing/2014/main" id="{CC0FA805-39FD-4820-BC0A-6FE058C15B5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3CEFB78-581A-4F86-92B2-1C0DD3E21229}"/>
              </a:ext>
            </a:extLst>
          </p:cNvPr>
          <p:cNvSpPr txBox="1"/>
          <p:nvPr/>
        </p:nvSpPr>
        <p:spPr>
          <a:xfrm>
            <a:off x="212522" y="1498443"/>
            <a:ext cx="11766954" cy="510909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WHAT THE ATTORNEY GENERAL’S OFFICE </a:t>
            </a: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DOES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DO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dirty="0">
                <a:solidFill>
                  <a:prstClr val="black"/>
                </a:solidFill>
                <a:latin typeface="Calibri" panose="020F0502020204030204"/>
              </a:rPr>
              <a:t>	</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Advises the Governor, members of the Legislature, other state officers, and county prosecutors on all legal issues.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Protects the public by upholding the Consumer Protection Act and enforcing laws against anti-competitive business practices.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Proposes legislation to further protect families and children and provide clear, just and enforceable laws.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Conducts education campaigns consistent with the policy goals of the office, including Operation: Allied Against Meth, Identity </a:t>
            </a:r>
            <a:r>
              <a:rPr lang="en-US" b="1" u="sng" dirty="0">
                <a:solidFill>
                  <a:prstClr val="black"/>
                </a:solidFill>
                <a:highlight>
                  <a:srgbClr val="FFFF00"/>
                </a:highlight>
                <a:latin typeface="Calibri" panose="020F0502020204030204"/>
              </a:rPr>
              <a:t>T</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heft, </a:t>
            </a:r>
            <a:r>
              <a:rPr lang="en-US" b="1" u="sng" dirty="0">
                <a:solidFill>
                  <a:prstClr val="black"/>
                </a:solidFill>
                <a:highlight>
                  <a:srgbClr val="FFFF00"/>
                </a:highlight>
                <a:latin typeface="Calibri" panose="020F0502020204030204"/>
              </a:rPr>
              <a:t>S</a:t>
            </a:r>
            <a:r>
              <a:rPr kumimoji="0" lang="en-US" sz="1800" b="1" i="0" u="sng"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enior</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lang="en-US" b="1" u="sng" dirty="0">
                <a:solidFill>
                  <a:prstClr val="black"/>
                </a:solidFill>
                <a:highlight>
                  <a:srgbClr val="FFFF00"/>
                </a:highlight>
                <a:latin typeface="Calibri" panose="020F0502020204030204"/>
              </a:rPr>
              <a:t>F</a:t>
            </a:r>
            <a:r>
              <a:rPr kumimoji="0" lang="en-US" sz="1800" b="1" i="0" u="sng"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raud</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lang="en-US" b="1" u="sng" dirty="0">
                <a:solidFill>
                  <a:prstClr val="black"/>
                </a:solidFill>
                <a:highlight>
                  <a:srgbClr val="FFFF00"/>
                </a:highlight>
                <a:latin typeface="Calibri" panose="020F0502020204030204"/>
              </a:rPr>
              <a:t>P</a:t>
            </a:r>
            <a:r>
              <a:rPr kumimoji="0" lang="en-US" sz="1800" b="1" i="0" u="sng"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revention</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and the 2016 Sunshine Laws.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Pursues civil commitment of sexually violent predators to keep them out of your community until they are no longer a threat.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Represents the State of Washington before the Supreme Court, the Court of Appeals, and trial courts in all the cases involving the state’s interest and defends in court state officers or employees ethically acting in their official capacities.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Investigates and prosecutes persons accused of crimes at the request of the Governor or a county prosecutor.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sng"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Gives formal written attorney general’s opinions on constitutional or legal questions at the request of designated public officials.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Represents the public interest in utility matters and energy facility siting.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www.atg.wa.gov</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/roles-office#:~:text=Represents%20the%20State%20of%20Washington,acting%20in%20their%20official%20capacities.</a:t>
            </a:r>
          </a:p>
        </p:txBody>
      </p:sp>
      <p:pic>
        <p:nvPicPr>
          <p:cNvPr id="6" name="Picture 5">
            <a:extLst>
              <a:ext uri="{FF2B5EF4-FFF2-40B4-BE49-F238E27FC236}">
                <a16:creationId xmlns:a16="http://schemas.microsoft.com/office/drawing/2014/main" id="{20900B38-FDE9-45BD-9557-1957E9C96A04}"/>
              </a:ext>
            </a:extLst>
          </p:cNvPr>
          <p:cNvPicPr>
            <a:picLocks noChangeAspect="1"/>
          </p:cNvPicPr>
          <p:nvPr/>
        </p:nvPicPr>
        <p:blipFill>
          <a:blip r:embed="rId3"/>
          <a:stretch>
            <a:fillRect/>
          </a:stretch>
        </p:blipFill>
        <p:spPr>
          <a:xfrm>
            <a:off x="5293354" y="697855"/>
            <a:ext cx="1605291" cy="1601177"/>
          </a:xfrm>
          <a:prstGeom prst="rect">
            <a:avLst/>
          </a:prstGeom>
        </p:spPr>
      </p:pic>
    </p:spTree>
    <p:extLst>
      <p:ext uri="{BB962C8B-B14F-4D97-AF65-F5344CB8AC3E}">
        <p14:creationId xmlns:p14="http://schemas.microsoft.com/office/powerpoint/2010/main" val="332193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391728" y="202628"/>
            <a:ext cx="10745637" cy="932998"/>
          </a:xfrm>
        </p:spPr>
        <p:txBody>
          <a:bodyPr anchor="t" anchorCtr="0">
            <a:normAutofit fontScale="90000"/>
          </a:bodyPr>
          <a:lstStyle/>
          <a:p>
            <a:pPr algn="ctr"/>
            <a:r>
              <a:rPr lang="en-US" sz="2800" dirty="0">
                <a:solidFill>
                  <a:srgbClr val="024C3D"/>
                </a:solidFill>
                <a:latin typeface="Arial Black" panose="020B0604020202020204" pitchFamily="34" charset="0"/>
                <a:cs typeface="Arial Black" panose="020B0604020202020204" pitchFamily="34" charset="0"/>
              </a:rPr>
              <a:t>WA SUPREME COURT &amp; ATTORNEY GENERAL AGREE: </a:t>
            </a:r>
            <a:br>
              <a:rPr lang="en-US" sz="2800" dirty="0">
                <a:solidFill>
                  <a:srgbClr val="024C3D"/>
                </a:solidFill>
                <a:latin typeface="Arial Black" panose="020B0604020202020204" pitchFamily="34" charset="0"/>
                <a:cs typeface="Arial Black" panose="020B0604020202020204" pitchFamily="34" charset="0"/>
              </a:rPr>
            </a:br>
            <a:r>
              <a:rPr lang="en-US" sz="2800" dirty="0">
                <a:solidFill>
                  <a:srgbClr val="024C3D"/>
                </a:solidFill>
                <a:latin typeface="Arial Black" panose="020B0604020202020204" pitchFamily="34" charset="0"/>
                <a:cs typeface="Arial Black" panose="020B0604020202020204" pitchFamily="34" charset="0"/>
              </a:rPr>
              <a:t>RACE &amp; GENDER CONSCIOUS AFFIRMATIVE ACTION IS PERMISSIBLE IN WASHINGTON STATE!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109511" y="114373"/>
            <a:ext cx="1450287" cy="1444752"/>
          </a:xfrm>
          <a:prstGeom prst="rect">
            <a:avLst/>
          </a:prstGeom>
        </p:spPr>
      </p:pic>
      <p:sp>
        <p:nvSpPr>
          <p:cNvPr id="7" name="TextBox 6">
            <a:extLst>
              <a:ext uri="{FF2B5EF4-FFF2-40B4-BE49-F238E27FC236}">
                <a16:creationId xmlns:a16="http://schemas.microsoft.com/office/drawing/2014/main" id="{2690C2C8-225B-4B40-8B1F-CA7A4DEAD2CB}"/>
              </a:ext>
            </a:extLst>
          </p:cNvPr>
          <p:cNvSpPr txBox="1"/>
          <p:nvPr/>
        </p:nvSpPr>
        <p:spPr>
          <a:xfrm>
            <a:off x="54634" y="1635982"/>
            <a:ext cx="12082732" cy="1600438"/>
          </a:xfrm>
          <a:prstGeom prst="rect">
            <a:avLst/>
          </a:prstGeom>
          <a:noFill/>
        </p:spPr>
        <p:txBody>
          <a:bodyPr wrap="square">
            <a:spAutoFit/>
          </a:bodyPr>
          <a:lstStyle/>
          <a:p>
            <a:pPr algn="ctr">
              <a:defRPr/>
            </a:pPr>
            <a:r>
              <a:rPr kumimoji="0" lang="en-US" sz="20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WENA stands ready to work with the Attorney General’s Office or the Courts, if necessary, to finally implement I-200 as the voters passed it, and as both the Washington State Supreme Court and the Washington Attorney General have interpreted 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87E63A-E890-403B-BE1F-DBB8E53766F7}"/>
              </a:ext>
            </a:extLst>
          </p:cNvPr>
          <p:cNvSpPr txBox="1"/>
          <p:nvPr/>
        </p:nvSpPr>
        <p:spPr>
          <a:xfrm>
            <a:off x="5915818" y="3064061"/>
            <a:ext cx="6096000" cy="2554545"/>
          </a:xfrm>
          <a:prstGeom prst="rect">
            <a:avLst/>
          </a:prstGeom>
          <a:noFill/>
        </p:spPr>
        <p:txBody>
          <a:bodyPr wrap="square">
            <a:spAutoFit/>
          </a:bodyPr>
          <a:lstStyle/>
          <a:p>
            <a:r>
              <a:rPr lang="en-US" sz="2000" dirty="0">
                <a:solidFill>
                  <a:srgbClr val="024C3D"/>
                </a:solidFill>
                <a:latin typeface="Arial Black" panose="020B0604020202020204" pitchFamily="34" charset="0"/>
                <a:cs typeface="Arial Black" panose="020B0604020202020204" pitchFamily="34" charset="0"/>
              </a:rPr>
              <a:t>Race &amp; gender conscious Affirmative Action is permissible in Washington state… as long as the programs </a:t>
            </a:r>
            <a:r>
              <a:rPr lang="en-US" sz="2000" i="1" u="sng" dirty="0">
                <a:solidFill>
                  <a:srgbClr val="024C3D"/>
                </a:solidFill>
                <a:latin typeface="Arial Black" panose="020B0604020202020204" pitchFamily="34" charset="0"/>
                <a:cs typeface="Arial Black" panose="020B0604020202020204" pitchFamily="34" charset="0"/>
              </a:rPr>
              <a:t>“…prohibit a lesser qualified candidate from being selected over a more qualified candidate for a public job, public contract or a seat in a public college, based on race or gender.” </a:t>
            </a:r>
            <a:endParaRPr lang="en-US" sz="2000" i="1" u="sng" dirty="0"/>
          </a:p>
        </p:txBody>
      </p:sp>
      <p:pic>
        <p:nvPicPr>
          <p:cNvPr id="17" name="Picture 16">
            <a:extLst>
              <a:ext uri="{FF2B5EF4-FFF2-40B4-BE49-F238E27FC236}">
                <a16:creationId xmlns:a16="http://schemas.microsoft.com/office/drawing/2014/main" id="{AFB6D36E-BAE1-4F10-8F36-78A0FE1AC479}"/>
              </a:ext>
            </a:extLst>
          </p:cNvPr>
          <p:cNvPicPr>
            <a:picLocks noChangeAspect="1"/>
          </p:cNvPicPr>
          <p:nvPr/>
        </p:nvPicPr>
        <p:blipFill>
          <a:blip r:embed="rId3"/>
          <a:stretch>
            <a:fillRect/>
          </a:stretch>
        </p:blipFill>
        <p:spPr>
          <a:xfrm>
            <a:off x="2961573" y="2953245"/>
            <a:ext cx="2374808" cy="2374808"/>
          </a:xfrm>
          <a:prstGeom prst="rect">
            <a:avLst/>
          </a:prstGeom>
        </p:spPr>
      </p:pic>
      <p:pic>
        <p:nvPicPr>
          <p:cNvPr id="18" name="Picture 17">
            <a:extLst>
              <a:ext uri="{FF2B5EF4-FFF2-40B4-BE49-F238E27FC236}">
                <a16:creationId xmlns:a16="http://schemas.microsoft.com/office/drawing/2014/main" id="{FACE720F-A7C8-4F1E-9845-7912780CB6CA}"/>
              </a:ext>
            </a:extLst>
          </p:cNvPr>
          <p:cNvPicPr>
            <a:picLocks noChangeAspect="1"/>
          </p:cNvPicPr>
          <p:nvPr/>
        </p:nvPicPr>
        <p:blipFill>
          <a:blip r:embed="rId4"/>
          <a:stretch>
            <a:fillRect/>
          </a:stretch>
        </p:blipFill>
        <p:spPr>
          <a:xfrm>
            <a:off x="539469" y="2927019"/>
            <a:ext cx="2507829" cy="2493499"/>
          </a:xfrm>
          <a:prstGeom prst="rect">
            <a:avLst/>
          </a:prstGeom>
        </p:spPr>
      </p:pic>
      <p:sp>
        <p:nvSpPr>
          <p:cNvPr id="5" name="Slide Number Placeholder 4">
            <a:extLst>
              <a:ext uri="{FF2B5EF4-FFF2-40B4-BE49-F238E27FC236}">
                <a16:creationId xmlns:a16="http://schemas.microsoft.com/office/drawing/2014/main" id="{CC0FA805-39FD-4820-BC0A-6FE058C15B53}"/>
              </a:ext>
            </a:extLst>
          </p:cNvPr>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171623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247291" y="77001"/>
            <a:ext cx="1322717" cy="1317669"/>
          </a:xfrm>
          <a:prstGeom prst="rect">
            <a:avLst/>
          </a:prstGeom>
        </p:spPr>
      </p:pic>
      <p:sp>
        <p:nvSpPr>
          <p:cNvPr id="6" name="TextBox 5">
            <a:extLst>
              <a:ext uri="{FF2B5EF4-FFF2-40B4-BE49-F238E27FC236}">
                <a16:creationId xmlns:a16="http://schemas.microsoft.com/office/drawing/2014/main" id="{C71F3962-9135-442E-A95E-59D36E9E5528}"/>
              </a:ext>
            </a:extLst>
          </p:cNvPr>
          <p:cNvSpPr txBox="1"/>
          <p:nvPr/>
        </p:nvSpPr>
        <p:spPr>
          <a:xfrm>
            <a:off x="247290" y="1284404"/>
            <a:ext cx="11570898"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All current affirmative action laws are protected. Executive Order 22-02 does not change I-200, nor does it change any of Washington state’s current </a:t>
            </a:r>
            <a:r>
              <a:rPr lang="en-US" sz="2400" dirty="0">
                <a:solidFill>
                  <a:srgbClr val="024C3D"/>
                </a:solidFill>
                <a:latin typeface="Arial Black" panose="020B0604020202020204" pitchFamily="34" charset="0"/>
                <a:cs typeface="Arial Black" panose="020B0604020202020204" pitchFamily="34" charset="0"/>
              </a:rPr>
              <a:t>affirmative action laws.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EBBEEF3-C939-4290-BB5D-4686A3055D76}"/>
              </a:ext>
            </a:extLst>
          </p:cNvPr>
          <p:cNvPicPr>
            <a:picLocks noChangeAspect="1"/>
          </p:cNvPicPr>
          <p:nvPr/>
        </p:nvPicPr>
        <p:blipFill>
          <a:blip r:embed="rId3"/>
          <a:stretch>
            <a:fillRect/>
          </a:stretch>
        </p:blipFill>
        <p:spPr>
          <a:xfrm>
            <a:off x="373812" y="2602539"/>
            <a:ext cx="2754994" cy="3205329"/>
          </a:xfrm>
          <a:prstGeom prst="rect">
            <a:avLst/>
          </a:prstGeom>
          <a:ln>
            <a:solidFill>
              <a:schemeClr val="tx1"/>
            </a:solidFill>
          </a:ln>
        </p:spPr>
      </p:pic>
      <p:sp>
        <p:nvSpPr>
          <p:cNvPr id="9" name="TextBox 8">
            <a:extLst>
              <a:ext uri="{FF2B5EF4-FFF2-40B4-BE49-F238E27FC236}">
                <a16:creationId xmlns:a16="http://schemas.microsoft.com/office/drawing/2014/main" id="{ED50600B-2C93-4AB4-B87E-A7017C323C58}"/>
              </a:ext>
            </a:extLst>
          </p:cNvPr>
          <p:cNvSpPr txBox="1"/>
          <p:nvPr/>
        </p:nvSpPr>
        <p:spPr>
          <a:xfrm>
            <a:off x="1679275" y="218335"/>
            <a:ext cx="10138913"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EXECUTIVE ORDER 22-02 DOES NOT CHANGE CURRENT STATE &amp; FEDERAL AFFIRMATIVE ACTION LAWS </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C91E78F-4C78-4F9B-A6EA-EF44D7B8B7F1}"/>
              </a:ext>
            </a:extLst>
          </p:cNvPr>
          <p:cNvSpPr txBox="1"/>
          <p:nvPr/>
        </p:nvSpPr>
        <p:spPr>
          <a:xfrm>
            <a:off x="5702059" y="2662665"/>
            <a:ext cx="6323163"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a:t>
            </a:r>
            <a:r>
              <a:rPr kumimoji="0" lang="en-US" sz="2800" b="0" i="1"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The recission of Directive 98-01 </a:t>
            </a:r>
            <a:r>
              <a:rPr kumimoji="0" lang="en-US" sz="2800" b="0" i="1" u="sng"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does not alter other state and federal legal requirements applicable to affirmative action </a:t>
            </a:r>
            <a:r>
              <a:rPr kumimoji="0" lang="en-US" sz="2800" b="0" i="1"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measures.</a:t>
            </a:r>
            <a:r>
              <a:rPr kumimoji="0" lang="en-US" sz="28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                   </a:t>
            </a:r>
            <a:r>
              <a:rPr kumimoji="0" lang="en-US" sz="20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Governor Jay Inslee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24C3D"/>
                </a:solidFill>
                <a:effectLst/>
                <a:uLnTx/>
                <a:uFillTx/>
                <a:latin typeface="Arial Black" panose="020B0604020202020204" pitchFamily="34" charset="0"/>
                <a:ea typeface="+mn-ea"/>
                <a:cs typeface="Arial Black" panose="020B0604020202020204" pitchFamily="34" charset="0"/>
              </a:rPr>
              <a:t>   Executive Order 22-02 - January 17, 2022</a:t>
            </a:r>
          </a:p>
        </p:txBody>
      </p:sp>
      <p:sp>
        <p:nvSpPr>
          <p:cNvPr id="7" name="Slide Number Placeholder 6">
            <a:extLst>
              <a:ext uri="{FF2B5EF4-FFF2-40B4-BE49-F238E27FC236}">
                <a16:creationId xmlns:a16="http://schemas.microsoft.com/office/drawing/2014/main" id="{4ED4B3E2-D236-49D3-AD72-4BFBBB3800F7}"/>
              </a:ext>
            </a:extLst>
          </p:cNvPr>
          <p:cNvSpPr>
            <a:spLocks noGrp="1"/>
          </p:cNvSpPr>
          <p:nvPr>
            <p:ph type="sldNum" sz="quarter" idx="12"/>
          </p:nvPr>
        </p:nvSpPr>
        <p:spPr/>
        <p:txBody>
          <a:bodyPr/>
          <a:lstStyle/>
          <a:p>
            <a:fld id="{69E57DC2-970A-4B3E-BB1C-7A09969E49DF}" type="slidenum">
              <a:rPr lang="en-US" smtClean="0"/>
              <a:t>6</a:t>
            </a:fld>
            <a:endParaRPr lang="en-US" dirty="0"/>
          </a:p>
        </p:txBody>
      </p:sp>
      <p:pic>
        <p:nvPicPr>
          <p:cNvPr id="5" name="Picture 4">
            <a:extLst>
              <a:ext uri="{FF2B5EF4-FFF2-40B4-BE49-F238E27FC236}">
                <a16:creationId xmlns:a16="http://schemas.microsoft.com/office/drawing/2014/main" id="{AC051953-7DED-4047-A932-9344521240B6}"/>
              </a:ext>
            </a:extLst>
          </p:cNvPr>
          <p:cNvPicPr>
            <a:picLocks noChangeAspect="1"/>
          </p:cNvPicPr>
          <p:nvPr/>
        </p:nvPicPr>
        <p:blipFill>
          <a:blip r:embed="rId4"/>
          <a:stretch>
            <a:fillRect/>
          </a:stretch>
        </p:blipFill>
        <p:spPr>
          <a:xfrm>
            <a:off x="2596116" y="2795644"/>
            <a:ext cx="3151905" cy="3743268"/>
          </a:xfrm>
          <a:prstGeom prst="rect">
            <a:avLst/>
          </a:prstGeom>
        </p:spPr>
      </p:pic>
      <p:pic>
        <p:nvPicPr>
          <p:cNvPr id="10" name="Picture 9">
            <a:extLst>
              <a:ext uri="{FF2B5EF4-FFF2-40B4-BE49-F238E27FC236}">
                <a16:creationId xmlns:a16="http://schemas.microsoft.com/office/drawing/2014/main" id="{344C25F9-1A9A-4530-9E8F-B13AE7EB42A2}"/>
              </a:ext>
            </a:extLst>
          </p:cNvPr>
          <p:cNvPicPr>
            <a:picLocks noChangeAspect="1"/>
          </p:cNvPicPr>
          <p:nvPr/>
        </p:nvPicPr>
        <p:blipFill>
          <a:blip r:embed="rId5"/>
          <a:stretch>
            <a:fillRect/>
          </a:stretch>
        </p:blipFill>
        <p:spPr>
          <a:xfrm>
            <a:off x="3036557" y="2795644"/>
            <a:ext cx="2621507" cy="493819"/>
          </a:xfrm>
          <a:prstGeom prst="rect">
            <a:avLst/>
          </a:prstGeom>
        </p:spPr>
      </p:pic>
    </p:spTree>
    <p:extLst>
      <p:ext uri="{BB962C8B-B14F-4D97-AF65-F5344CB8AC3E}">
        <p14:creationId xmlns:p14="http://schemas.microsoft.com/office/powerpoint/2010/main" val="313339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305465" y="235205"/>
            <a:ext cx="10714009" cy="932998"/>
          </a:xfrm>
        </p:spPr>
        <p:txBody>
          <a:bodyPr anchor="t" anchorCtr="0">
            <a:noAutofit/>
          </a:bodyPr>
          <a:lstStyle/>
          <a:p>
            <a:pPr algn="ctr"/>
            <a:r>
              <a:rPr lang="en-US" sz="2400" dirty="0">
                <a:solidFill>
                  <a:srgbClr val="024C3D"/>
                </a:solidFill>
                <a:latin typeface="Arial Black" panose="020B0604020202020204" pitchFamily="34" charset="0"/>
                <a:cs typeface="Arial Black" panose="020B0604020202020204" pitchFamily="34" charset="0"/>
              </a:rPr>
              <a:t>ESSSB 3230 – Revised Code of Washington (RCW) 39.19: </a:t>
            </a:r>
            <a:br>
              <a:rPr lang="en-US" sz="2400" dirty="0">
                <a:solidFill>
                  <a:srgbClr val="024C3D"/>
                </a:solidFill>
                <a:latin typeface="Arial Black" panose="020B0604020202020204" pitchFamily="34" charset="0"/>
                <a:cs typeface="Arial Black" panose="020B0604020202020204" pitchFamily="34" charset="0"/>
              </a:rPr>
            </a:br>
            <a:r>
              <a:rPr lang="en-US" sz="2400" dirty="0">
                <a:solidFill>
                  <a:srgbClr val="024C3D"/>
                </a:solidFill>
                <a:latin typeface="Arial Black" panose="020B0604020202020204" pitchFamily="34" charset="0"/>
                <a:cs typeface="Arial Black" panose="020B0604020202020204" pitchFamily="34" charset="0"/>
              </a:rPr>
              <a:t>SPONSOR: SENATOR GEORGE FLEMING (1983 &amp; 1987)  </a:t>
            </a:r>
            <a:br>
              <a:rPr lang="en-US" sz="2400" dirty="0">
                <a:solidFill>
                  <a:srgbClr val="024C3D"/>
                </a:solidFill>
                <a:latin typeface="Arial Black" panose="020B0604020202020204" pitchFamily="34" charset="0"/>
                <a:cs typeface="Arial Black" panose="020B0604020202020204" pitchFamily="34" charset="0"/>
              </a:rPr>
            </a:br>
            <a:r>
              <a:rPr lang="en-US" sz="2400" dirty="0">
                <a:solidFill>
                  <a:srgbClr val="024C3D"/>
                </a:solidFill>
                <a:latin typeface="Arial Black" panose="020B0604020202020204" pitchFamily="34" charset="0"/>
                <a:cs typeface="Arial Black" panose="020B0604020202020204" pitchFamily="34" charset="0"/>
              </a:rPr>
              <a:t>“RACE &amp; GENDER CONSCIOUS” OMWBE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85811" y="147904"/>
            <a:ext cx="1450287" cy="1444752"/>
          </a:xfrm>
          <a:prstGeom prst="rect">
            <a:avLst/>
          </a:prstGeom>
        </p:spPr>
      </p:pic>
      <p:sp>
        <p:nvSpPr>
          <p:cNvPr id="7" name="TextBox 6">
            <a:extLst>
              <a:ext uri="{FF2B5EF4-FFF2-40B4-BE49-F238E27FC236}">
                <a16:creationId xmlns:a16="http://schemas.microsoft.com/office/drawing/2014/main" id="{2690C2C8-225B-4B40-8B1F-CA7A4DEAD2CB}"/>
              </a:ext>
            </a:extLst>
          </p:cNvPr>
          <p:cNvSpPr txBox="1"/>
          <p:nvPr/>
        </p:nvSpPr>
        <p:spPr>
          <a:xfrm>
            <a:off x="4769801" y="1487299"/>
            <a:ext cx="7185379" cy="537070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sng"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OFFICE OF MINORITY &amp; WOMEN OWNED BUSINESSES (OMWBE)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sng" strike="noStrike" kern="1200" cap="none" spc="0" normalizeH="0" baseline="0" noProof="0" dirty="0">
                <a:ln>
                  <a:noFill/>
                </a:ln>
                <a:solidFill>
                  <a:prstClr val="black"/>
                </a:solidFill>
                <a:effectLst/>
                <a:uLnTx/>
                <a:uFillTx/>
                <a:latin typeface="Calibri" panose="020F0502020204030204"/>
                <a:ea typeface="+mn-ea"/>
                <a:cs typeface="+mn-cs"/>
              </a:rPr>
              <a:t>“The purpose and intent of this chapter are to provide the maximum practicable opportunity for increased participation by minority and women-owned and controlled businesses in participating in public works and the process by which goods and services are procured by state agencies and educational institutions from the private sector.”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Source: Engrossed </a:t>
            </a:r>
            <a:r>
              <a:rPr lang="en-US" sz="2500" b="1" dirty="0">
                <a:solidFill>
                  <a:prstClr val="black"/>
                </a:solidFill>
                <a:latin typeface="Calibri" panose="020F0502020204030204"/>
              </a:rPr>
              <a:t>2</a:t>
            </a:r>
            <a:r>
              <a:rPr lang="en-US" sz="2500" b="1" baseline="30000" dirty="0">
                <a:solidFill>
                  <a:prstClr val="black"/>
                </a:solidFill>
                <a:latin typeface="Calibri" panose="020F0502020204030204"/>
              </a:rPr>
              <a:t>nd</a:t>
            </a:r>
            <a:r>
              <a:rPr lang="en-US" sz="2500" b="1" dirty="0">
                <a:solidFill>
                  <a:prstClr val="black"/>
                </a:solidFill>
                <a:latin typeface="Calibri" panose="020F0502020204030204"/>
              </a:rPr>
              <a:t>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Substitute Senate Bill 3230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Enacted: April, 1983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sng" strike="noStrike" kern="1200" cap="none" spc="0" normalizeH="0" baseline="0" noProof="0" dirty="0">
                <a:ln>
                  <a:noFill/>
                </a:ln>
                <a:solidFill>
                  <a:srgbClr val="FF0000"/>
                </a:solidFill>
                <a:effectLst/>
                <a:uLnTx/>
                <a:uFillTx/>
                <a:latin typeface="Calibri" panose="020F0502020204030204"/>
                <a:ea typeface="+mn-ea"/>
                <a:cs typeface="+mn-cs"/>
              </a:rPr>
              <a:t>RCW 39.19 </a:t>
            </a:r>
            <a:r>
              <a:rPr lang="en-US" sz="2500" b="1" u="sng" dirty="0">
                <a:solidFill>
                  <a:srgbClr val="FF0000"/>
                </a:solidFill>
                <a:latin typeface="Calibri" panose="020F0502020204030204"/>
              </a:rPr>
              <a:t>is </a:t>
            </a:r>
            <a:r>
              <a:rPr kumimoji="0" lang="en-US" sz="2500" b="1" i="0" u="sng" strike="noStrike" kern="1200" cap="none" spc="0" normalizeH="0" baseline="0" noProof="0" dirty="0">
                <a:ln>
                  <a:noFill/>
                </a:ln>
                <a:solidFill>
                  <a:srgbClr val="FF0000"/>
                </a:solidFill>
                <a:effectLst/>
                <a:uLnTx/>
                <a:uFillTx/>
                <a:latin typeface="Calibri" panose="020F0502020204030204"/>
                <a:ea typeface="+mn-ea"/>
                <a:cs typeface="+mn-cs"/>
              </a:rPr>
              <a:t>current statutory law. </a:t>
            </a:r>
            <a:r>
              <a:rPr kumimoji="0" lang="en-US" sz="2500" b="1" i="0" u="none" strike="noStrike" kern="1200" cap="none" spc="0" normalizeH="0" baseline="0" noProof="0" dirty="0">
                <a:ln>
                  <a:noFill/>
                </a:ln>
                <a:solidFill>
                  <a:srgbClr val="FF0000"/>
                </a:solidFill>
                <a:effectLst/>
                <a:uLnTx/>
                <a:uFillTx/>
                <a:latin typeface="Calibri" panose="020F0502020204030204"/>
                <a:ea typeface="+mn-ea"/>
                <a:cs typeface="+mn-cs"/>
              </a:rPr>
              <a:t>Neither statute has ever been repealed, rescinded or amended.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FF56EFF-18F1-441B-BC33-C19F5E14A238}"/>
              </a:ext>
            </a:extLst>
          </p:cNvPr>
          <p:cNvPicPr>
            <a:picLocks noChangeAspect="1"/>
          </p:cNvPicPr>
          <p:nvPr/>
        </p:nvPicPr>
        <p:blipFill>
          <a:blip r:embed="rId3"/>
          <a:stretch>
            <a:fillRect/>
          </a:stretch>
        </p:blipFill>
        <p:spPr>
          <a:xfrm rot="-1260000">
            <a:off x="1986819" y="2956508"/>
            <a:ext cx="2448187" cy="3168243"/>
          </a:xfrm>
          <a:prstGeom prst="rect">
            <a:avLst/>
          </a:prstGeom>
          <a:ln>
            <a:noFill/>
          </a:ln>
          <a:effectLst>
            <a:outerShdw blurRad="292100" dist="139700" dir="2700000" algn="tl" rotWithShape="0">
              <a:srgbClr val="333333">
                <a:alpha val="65000"/>
              </a:srgbClr>
            </a:outerShdw>
          </a:effectLst>
        </p:spPr>
      </p:pic>
      <p:pic>
        <p:nvPicPr>
          <p:cNvPr id="13" name="Picture 12" descr="Former Washington State Senator &#10;George T. Fleming">
            <a:extLst>
              <a:ext uri="{FF2B5EF4-FFF2-40B4-BE49-F238E27FC236}">
                <a16:creationId xmlns:a16="http://schemas.microsoft.com/office/drawing/2014/main" id="{19C993EB-1C27-4A0B-9EC8-9CD428E4D71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92162" y="1831912"/>
            <a:ext cx="2124075" cy="2152650"/>
          </a:xfrm>
          <a:prstGeom prst="rect">
            <a:avLst/>
          </a:prstGeom>
          <a:ln>
            <a:solidFill>
              <a:schemeClr val="tx1"/>
            </a:solidFill>
          </a:ln>
        </p:spPr>
      </p:pic>
      <p:sp>
        <p:nvSpPr>
          <p:cNvPr id="14" name="TextBox 13">
            <a:extLst>
              <a:ext uri="{FF2B5EF4-FFF2-40B4-BE49-F238E27FC236}">
                <a16:creationId xmlns:a16="http://schemas.microsoft.com/office/drawing/2014/main" id="{BC1B772E-DC60-4111-86C8-341BE52E2433}"/>
              </a:ext>
            </a:extLst>
          </p:cNvPr>
          <p:cNvSpPr txBox="1"/>
          <p:nvPr/>
        </p:nvSpPr>
        <p:spPr>
          <a:xfrm>
            <a:off x="85811" y="4017410"/>
            <a:ext cx="2736775"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Former Washington State Senator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George T. Fleming</a:t>
            </a:r>
          </a:p>
        </p:txBody>
      </p:sp>
      <p:sp>
        <p:nvSpPr>
          <p:cNvPr id="6" name="Slide Number Placeholder 5">
            <a:extLst>
              <a:ext uri="{FF2B5EF4-FFF2-40B4-BE49-F238E27FC236}">
                <a16:creationId xmlns:a16="http://schemas.microsoft.com/office/drawing/2014/main" id="{8A8BF1E0-91EE-415F-A19A-4F5DFF6180F0}"/>
              </a:ext>
            </a:extLst>
          </p:cNvPr>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129410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305465" y="235205"/>
            <a:ext cx="10714009" cy="932998"/>
          </a:xfrm>
        </p:spPr>
        <p:txBody>
          <a:bodyPr anchor="t" anchorCtr="0">
            <a:noAutofit/>
          </a:bodyPr>
          <a:lstStyle/>
          <a:p>
            <a:pPr algn="ctr"/>
            <a:r>
              <a:rPr lang="en-US" sz="2400" dirty="0">
                <a:solidFill>
                  <a:srgbClr val="024C3D"/>
                </a:solidFill>
                <a:latin typeface="Arial Black" panose="020B0604020202020204" pitchFamily="34" charset="0"/>
                <a:cs typeface="Arial Black" panose="020B0604020202020204" pitchFamily="34" charset="0"/>
              </a:rPr>
              <a:t>ESSB 3346 – Revised Code of Washington (RCW) 41.06; 49.74: </a:t>
            </a:r>
            <a:br>
              <a:rPr lang="en-US" sz="2400" dirty="0">
                <a:solidFill>
                  <a:srgbClr val="024C3D"/>
                </a:solidFill>
                <a:latin typeface="Arial Black" panose="020B0604020202020204" pitchFamily="34" charset="0"/>
                <a:cs typeface="Arial Black" panose="020B0604020202020204" pitchFamily="34" charset="0"/>
              </a:rPr>
            </a:br>
            <a:r>
              <a:rPr lang="en-US" sz="2400" dirty="0">
                <a:solidFill>
                  <a:srgbClr val="024C3D"/>
                </a:solidFill>
                <a:latin typeface="Arial Black" panose="020B0604020202020204" pitchFamily="34" charset="0"/>
                <a:cs typeface="Arial Black" panose="020B0604020202020204" pitchFamily="34" charset="0"/>
              </a:rPr>
              <a:t>SPONSOR: SENATOR GEORGE FLEMING (1985)  </a:t>
            </a:r>
            <a:br>
              <a:rPr lang="en-US" sz="2400" dirty="0">
                <a:solidFill>
                  <a:srgbClr val="024C3D"/>
                </a:solidFill>
                <a:latin typeface="Arial Black" panose="020B0604020202020204" pitchFamily="34" charset="0"/>
                <a:cs typeface="Arial Black" panose="020B0604020202020204" pitchFamily="34" charset="0"/>
              </a:rPr>
            </a:br>
            <a:r>
              <a:rPr lang="en-US" sz="2400" dirty="0">
                <a:solidFill>
                  <a:srgbClr val="024C3D"/>
                </a:solidFill>
                <a:latin typeface="Arial Black" panose="020B0604020202020204" pitchFamily="34" charset="0"/>
                <a:cs typeface="Arial Black" panose="020B0604020202020204" pitchFamily="34" charset="0"/>
              </a:rPr>
              <a:t>“RACE &amp; GENDER CONSCIOUS” AFFIRMATIVE ACTION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236445" y="133617"/>
            <a:ext cx="1450287" cy="1444752"/>
          </a:xfrm>
          <a:prstGeom prst="rect">
            <a:avLst/>
          </a:prstGeom>
        </p:spPr>
      </p:pic>
      <p:sp>
        <p:nvSpPr>
          <p:cNvPr id="7" name="TextBox 6">
            <a:extLst>
              <a:ext uri="{FF2B5EF4-FFF2-40B4-BE49-F238E27FC236}">
                <a16:creationId xmlns:a16="http://schemas.microsoft.com/office/drawing/2014/main" id="{2690C2C8-225B-4B40-8B1F-CA7A4DEAD2CB}"/>
              </a:ext>
            </a:extLst>
          </p:cNvPr>
          <p:cNvSpPr txBox="1"/>
          <p:nvPr/>
        </p:nvSpPr>
        <p:spPr>
          <a:xfrm>
            <a:off x="4834095" y="1200780"/>
            <a:ext cx="7185379" cy="59708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Revised Code of Washington (RCW) 41.06: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2800" b="1" i="1" dirty="0">
                <a:latin typeface="Calibri" panose="020F0502020204030204" pitchFamily="34" charset="0"/>
                <a:cs typeface="Calibri" panose="020F0502020204030204" pitchFamily="34" charset="0"/>
              </a:rPr>
              <a:t>RCW 41.06.020 (1) "Affirmative action" means a procedure by which </a:t>
            </a:r>
            <a:r>
              <a:rPr lang="en-US" sz="2800" b="1" i="1" u="sng" dirty="0">
                <a:latin typeface="Calibri" panose="020F0502020204030204" pitchFamily="34" charset="0"/>
                <a:cs typeface="Calibri" panose="020F0502020204030204" pitchFamily="34" charset="0"/>
              </a:rPr>
              <a:t>racial minorities</a:t>
            </a:r>
            <a:r>
              <a:rPr lang="en-US" sz="2800" b="1" i="1" dirty="0">
                <a:latin typeface="Calibri" panose="020F0502020204030204" pitchFamily="34" charset="0"/>
                <a:cs typeface="Calibri" panose="020F0502020204030204" pitchFamily="34" charset="0"/>
              </a:rPr>
              <a:t>, </a:t>
            </a:r>
            <a:r>
              <a:rPr lang="en-US" sz="2800" b="1" i="1" u="sng" dirty="0">
                <a:latin typeface="Calibri" panose="020F0502020204030204" pitchFamily="34" charset="0"/>
                <a:cs typeface="Calibri" panose="020F0502020204030204" pitchFamily="34" charset="0"/>
              </a:rPr>
              <a:t>women,</a:t>
            </a:r>
            <a:r>
              <a:rPr lang="en-US" sz="2800" b="1" i="1" dirty="0">
                <a:latin typeface="Calibri" panose="020F0502020204030204" pitchFamily="34" charset="0"/>
                <a:cs typeface="Calibri" panose="020F0502020204030204" pitchFamily="34" charset="0"/>
              </a:rPr>
              <a:t> persons in the protected age category, persons with disabilities, Vietnam-era veterans, and disabled veterans are provided with increased employment opportunities. </a:t>
            </a:r>
            <a:r>
              <a:rPr lang="en-US" sz="2800" b="1" i="1" u="sng" dirty="0">
                <a:latin typeface="Calibri" panose="020F0502020204030204" pitchFamily="34" charset="0"/>
                <a:cs typeface="Calibri" panose="020F0502020204030204" pitchFamily="34" charset="0"/>
              </a:rPr>
              <a:t>It shall not mean any sort of quota 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Source: Engrossed Substitute Senate Bill 3346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Enacted: April, 1985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u="sng" dirty="0">
                <a:solidFill>
                  <a:srgbClr val="FF0000"/>
                </a:solidFill>
                <a:latin typeface="Calibri" panose="020F0502020204030204"/>
              </a:rPr>
              <a:t>RCW 41.06 and 49.74 are current statutory law. </a:t>
            </a:r>
            <a:r>
              <a:rPr lang="en-US" sz="2800" b="1" dirty="0">
                <a:solidFill>
                  <a:srgbClr val="FF0000"/>
                </a:solidFill>
                <a:latin typeface="Calibri" panose="020F0502020204030204"/>
              </a:rPr>
              <a:t>Neither statute has ever been repealed, rescinded or amended.</a:t>
            </a:r>
            <a:endParaRPr kumimoji="0" lang="en-US" sz="2800" b="1" i="0"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FF56EFF-18F1-441B-BC33-C19F5E14A238}"/>
              </a:ext>
            </a:extLst>
          </p:cNvPr>
          <p:cNvPicPr>
            <a:picLocks noChangeAspect="1"/>
          </p:cNvPicPr>
          <p:nvPr/>
        </p:nvPicPr>
        <p:blipFill>
          <a:blip r:embed="rId3"/>
          <a:stretch>
            <a:fillRect/>
          </a:stretch>
        </p:blipFill>
        <p:spPr>
          <a:xfrm rot="-1260000">
            <a:off x="1986819" y="2956508"/>
            <a:ext cx="2448187" cy="3168243"/>
          </a:xfrm>
          <a:prstGeom prst="rect">
            <a:avLst/>
          </a:prstGeom>
          <a:ln>
            <a:noFill/>
          </a:ln>
          <a:effectLst>
            <a:outerShdw blurRad="292100" dist="139700" dir="2700000" algn="tl" rotWithShape="0">
              <a:srgbClr val="333333">
                <a:alpha val="65000"/>
              </a:srgbClr>
            </a:outerShdw>
          </a:effectLst>
        </p:spPr>
      </p:pic>
      <p:pic>
        <p:nvPicPr>
          <p:cNvPr id="13" name="Picture 12" descr="Former Washington State Senator &#10;George T. Fleming">
            <a:extLst>
              <a:ext uri="{FF2B5EF4-FFF2-40B4-BE49-F238E27FC236}">
                <a16:creationId xmlns:a16="http://schemas.microsoft.com/office/drawing/2014/main" id="{19C993EB-1C27-4A0B-9EC8-9CD428E4D715}"/>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92162" y="1831912"/>
            <a:ext cx="2124075" cy="2152650"/>
          </a:xfrm>
          <a:prstGeom prst="rect">
            <a:avLst/>
          </a:prstGeom>
          <a:ln>
            <a:solidFill>
              <a:schemeClr val="tx1"/>
            </a:solidFill>
          </a:ln>
        </p:spPr>
      </p:pic>
      <p:sp>
        <p:nvSpPr>
          <p:cNvPr id="14" name="TextBox 13">
            <a:extLst>
              <a:ext uri="{FF2B5EF4-FFF2-40B4-BE49-F238E27FC236}">
                <a16:creationId xmlns:a16="http://schemas.microsoft.com/office/drawing/2014/main" id="{BC1B772E-DC60-4111-86C8-341BE52E2433}"/>
              </a:ext>
            </a:extLst>
          </p:cNvPr>
          <p:cNvSpPr txBox="1"/>
          <p:nvPr/>
        </p:nvSpPr>
        <p:spPr>
          <a:xfrm>
            <a:off x="85811" y="4017410"/>
            <a:ext cx="2736775" cy="523220"/>
          </a:xfrm>
          <a:prstGeom prst="rect">
            <a:avLst/>
          </a:prstGeom>
          <a:noFill/>
        </p:spPr>
        <p:txBody>
          <a:bodyPr wrap="none" rtlCol="0">
            <a:spAutoFit/>
          </a:bodyPr>
          <a:lstStyle/>
          <a:p>
            <a:pPr algn="ctr"/>
            <a:r>
              <a:rPr lang="en-US" sz="1400" b="1" dirty="0"/>
              <a:t>Former Washington State Senator </a:t>
            </a:r>
          </a:p>
          <a:p>
            <a:pPr algn="ctr"/>
            <a:r>
              <a:rPr lang="en-US" sz="1400" b="1" dirty="0"/>
              <a:t>George T. Fleming</a:t>
            </a:r>
          </a:p>
        </p:txBody>
      </p:sp>
      <p:sp>
        <p:nvSpPr>
          <p:cNvPr id="6" name="Slide Number Placeholder 5">
            <a:extLst>
              <a:ext uri="{FF2B5EF4-FFF2-40B4-BE49-F238E27FC236}">
                <a16:creationId xmlns:a16="http://schemas.microsoft.com/office/drawing/2014/main" id="{FEB0AAE9-7A25-4C02-96B0-3CFBCC21A99A}"/>
              </a:ext>
            </a:extLst>
          </p:cNvPr>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245154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5000">
              <a:schemeClr val="bg1"/>
            </a:gs>
            <a:gs pos="100000">
              <a:srgbClr val="FFDE18"/>
            </a:gs>
            <a:gs pos="100000">
              <a:srgbClr val="FFDE18"/>
            </a:gs>
            <a:gs pos="100000">
              <a:srgbClr val="FFDE1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88DD-CEB2-413A-83E4-66B870856631}"/>
              </a:ext>
            </a:extLst>
          </p:cNvPr>
          <p:cNvSpPr>
            <a:spLocks noGrp="1"/>
          </p:cNvSpPr>
          <p:nvPr>
            <p:ph type="title"/>
          </p:nvPr>
        </p:nvSpPr>
        <p:spPr>
          <a:xfrm>
            <a:off x="1391729" y="202628"/>
            <a:ext cx="10026214" cy="932998"/>
          </a:xfrm>
        </p:spPr>
        <p:txBody>
          <a:bodyPr anchor="t" anchorCtr="0">
            <a:normAutofit/>
          </a:bodyPr>
          <a:lstStyle/>
          <a:p>
            <a:pPr algn="ctr"/>
            <a:r>
              <a:rPr lang="en-US" sz="2800" dirty="0">
                <a:solidFill>
                  <a:srgbClr val="024C3D"/>
                </a:solidFill>
                <a:latin typeface="Arial Black" panose="020B0604020202020204" pitchFamily="34" charset="0"/>
                <a:cs typeface="Arial Black" panose="020B0604020202020204" pitchFamily="34" charset="0"/>
              </a:rPr>
              <a:t>1998’S INITIATIVE 200 (I-200) </a:t>
            </a:r>
            <a:r>
              <a:rPr lang="en-US" sz="2800" u="sng" dirty="0">
                <a:solidFill>
                  <a:srgbClr val="024C3D"/>
                </a:solidFill>
                <a:latin typeface="Arial Black" panose="020B0604020202020204" pitchFamily="34" charset="0"/>
                <a:cs typeface="Arial Black" panose="020B0604020202020204" pitchFamily="34" charset="0"/>
              </a:rPr>
              <a:t>DID NOT KILL </a:t>
            </a:r>
            <a:r>
              <a:rPr lang="en-US" sz="2800" dirty="0">
                <a:solidFill>
                  <a:srgbClr val="024C3D"/>
                </a:solidFill>
                <a:latin typeface="Arial Black" panose="020B0604020202020204" pitchFamily="34" charset="0"/>
                <a:cs typeface="Arial Black" panose="020B0604020202020204" pitchFamily="34" charset="0"/>
              </a:rPr>
              <a:t>AFFIRMATIVE ACTION IN WASHINGTON STATE!  </a:t>
            </a:r>
          </a:p>
        </p:txBody>
      </p:sp>
      <p:pic>
        <p:nvPicPr>
          <p:cNvPr id="3" name="Picture 2">
            <a:extLst>
              <a:ext uri="{FF2B5EF4-FFF2-40B4-BE49-F238E27FC236}">
                <a16:creationId xmlns:a16="http://schemas.microsoft.com/office/drawing/2014/main" id="{0F82D6B2-8952-4B35-B061-838E15C6CBC8}"/>
              </a:ext>
            </a:extLst>
          </p:cNvPr>
          <p:cNvPicPr>
            <a:picLocks noChangeAspect="1"/>
          </p:cNvPicPr>
          <p:nvPr/>
        </p:nvPicPr>
        <p:blipFill>
          <a:blip r:embed="rId2"/>
          <a:stretch>
            <a:fillRect/>
          </a:stretch>
        </p:blipFill>
        <p:spPr>
          <a:xfrm>
            <a:off x="252386" y="202628"/>
            <a:ext cx="1450287" cy="1444752"/>
          </a:xfrm>
          <a:prstGeom prst="rect">
            <a:avLst/>
          </a:prstGeom>
        </p:spPr>
      </p:pic>
      <p:pic>
        <p:nvPicPr>
          <p:cNvPr id="13" name="Content Placeholder 4">
            <a:extLst>
              <a:ext uri="{FF2B5EF4-FFF2-40B4-BE49-F238E27FC236}">
                <a16:creationId xmlns:a16="http://schemas.microsoft.com/office/drawing/2014/main" id="{8DB016D5-1881-4861-A5C8-3CE8DCA2FF78}"/>
              </a:ext>
            </a:extLst>
          </p:cNvPr>
          <p:cNvPicPr>
            <a:picLocks noGrp="1" noChangeAspect="1"/>
          </p:cNvPicPr>
          <p:nvPr>
            <p:ph idx="1"/>
          </p:nvPr>
        </p:nvPicPr>
        <p:blipFill>
          <a:blip r:embed="rId3"/>
          <a:stretch>
            <a:fillRect/>
          </a:stretch>
        </p:blipFill>
        <p:spPr>
          <a:xfrm>
            <a:off x="977529" y="1647380"/>
            <a:ext cx="2829150" cy="373049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690C2C8-225B-4B40-8B1F-CA7A4DEAD2CB}"/>
              </a:ext>
            </a:extLst>
          </p:cNvPr>
          <p:cNvSpPr txBox="1"/>
          <p:nvPr/>
        </p:nvSpPr>
        <p:spPr>
          <a:xfrm>
            <a:off x="4881716" y="1249174"/>
            <a:ext cx="6887496" cy="510909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WHAT INITIATIVE 200 WON’T DO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1" u="sng" strike="noStrike" kern="1200" cap="none" spc="0" normalizeH="0" baseline="0" noProof="0" dirty="0">
                <a:ln>
                  <a:noFill/>
                </a:ln>
                <a:solidFill>
                  <a:prstClr val="black"/>
                </a:solidFill>
                <a:effectLst/>
                <a:uLnTx/>
                <a:uFillTx/>
                <a:latin typeface="Calibri" panose="020F0502020204030204"/>
                <a:ea typeface="+mn-ea"/>
                <a:cs typeface="+mn-cs"/>
              </a:rPr>
              <a:t>Initiative 200 does not end all affirmative action programs.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It </a:t>
            </a:r>
            <a:r>
              <a:rPr kumimoji="0" lang="en-US" sz="2800" b="1" i="1" u="sng" strike="noStrike" kern="1200" cap="none" spc="0" normalizeH="0" baseline="0" noProof="0" dirty="0">
                <a:ln>
                  <a:noFill/>
                </a:ln>
                <a:solidFill>
                  <a:prstClr val="black"/>
                </a:solidFill>
                <a:effectLst/>
                <a:uLnTx/>
                <a:uFillTx/>
                <a:latin typeface="Calibri" panose="020F0502020204030204"/>
                <a:ea typeface="+mn-ea"/>
                <a:cs typeface="+mn-cs"/>
              </a:rPr>
              <a:t>prohibits only those programs that use race or gender to select a less qualified applicant over a more deserving applicant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for a public job, contract or admission to a state college or university.”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Washington State Voters Pamphlet, Page 14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November, 1998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4A3EC47-E8FC-4896-8937-C2FCC5B1D092}"/>
              </a:ext>
            </a:extLst>
          </p:cNvPr>
          <p:cNvPicPr>
            <a:picLocks noChangeAspect="1"/>
          </p:cNvPicPr>
          <p:nvPr/>
        </p:nvPicPr>
        <p:blipFill>
          <a:blip r:embed="rId4"/>
          <a:stretch>
            <a:fillRect/>
          </a:stretch>
        </p:blipFill>
        <p:spPr>
          <a:xfrm rot="-960000">
            <a:off x="1624206" y="2366691"/>
            <a:ext cx="2805200" cy="367616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C8BC245-6BDD-4F58-8F1C-3B7868C38312}"/>
              </a:ext>
            </a:extLst>
          </p:cNvPr>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41135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104343</TotalTime>
  <Words>1920</Words>
  <Application>Microsoft Office PowerPoint</Application>
  <PresentationFormat>Widescreen</PresentationFormat>
  <Paragraphs>136</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Calibri Light</vt:lpstr>
      <vt:lpstr>Helvetica Neue</vt:lpstr>
      <vt:lpstr>Wingdings</vt:lpstr>
      <vt:lpstr>Office Theme</vt:lpstr>
      <vt:lpstr>PowerPoint Presentation</vt:lpstr>
      <vt:lpstr>PowerPoint Presentation</vt:lpstr>
      <vt:lpstr>PowerPoint Presentation</vt:lpstr>
      <vt:lpstr>DUTIES OF THE OFFICE OF THE ATTORNEY GENERAL:   </vt:lpstr>
      <vt:lpstr>WA SUPREME COURT &amp; ATTORNEY GENERAL AGREE:  RACE &amp; GENDER CONSCIOUS AFFIRMATIVE ACTION IS PERMISSIBLE IN WASHINGTON STATE!  </vt:lpstr>
      <vt:lpstr>PowerPoint Presentation</vt:lpstr>
      <vt:lpstr>ESSSB 3230 – Revised Code of Washington (RCW) 39.19:  SPONSOR: SENATOR GEORGE FLEMING (1983 &amp; 1987)   “RACE &amp; GENDER CONSCIOUS” OMWBE  </vt:lpstr>
      <vt:lpstr>ESSB 3346 – Revised Code of Washington (RCW) 41.06; 49.74:  SPONSOR: SENATOR GEORGE FLEMING (1985)   “RACE &amp; GENDER CONSCIOUS” AFFIRMATIVE ACTION  </vt:lpstr>
      <vt:lpstr>1998’S INITIATIVE 200 (I-200) DID NOT KILL AFFIRMATIVE ACTION IN WASHINGTON STATE!  </vt:lpstr>
      <vt:lpstr>GOVERNOR’S DIRECTIVE 98-01 MANDATED STATEWIDE     “RACE &amp; GENDER NEUTRAL” AFFIRMATIVE ACTION POLICY  </vt:lpstr>
      <vt:lpstr>PowerPoint Presentation</vt:lpstr>
      <vt:lpstr>Office of Minority &amp; Women Business Enterprises (OMWBE)</vt:lpstr>
      <vt:lpstr>WASHINGTON STATE SUPREME COURT Parents Involved in Community Schools v. Seattle School District #1 (2003)  18 YEARS AGO, THE WASHINGTON SUPREME COURT ISSUED THE FINAL INTERPRETATION OF I-200, WHICH HAS NEVER BEEN CHALLENGED, APPEALED OR OVERTURNED.    </vt:lpstr>
      <vt:lpstr>WASHINGTON SUPREME COURT I-200 RULING APPLIES TO PUBLIC EDUCATION, PUBLIC EMPLOYMENT &amp; PUBLIC CONTRACTING  “Nonetheless, the reasoning of Parents Involved applies more broadly than the educational context, because ultimately the Court’s task was to construe the language of RCW 49.60.400. By its terms that statute applies to “operation of public employment, public education, [and] public contracting” without distinction.” MARCH 20, 2017 </vt:lpstr>
      <vt:lpstr>UNITED STATES SUPREME COURT City of Richmond vs. Croson  (1989)     </vt:lpstr>
      <vt:lpstr>BI-PARTISAN MOTION 15958 – PASSED UNANIMOUSLY!  King County Council Democrats &amp; Republicans declared that “…race and gender-conscious affirmative action practices in the county are urgently needed to combat discrimination that race and gender-neutral measures have failed to eliminate.”  </vt:lpstr>
      <vt:lpstr>EXECUTIVE ORDER 22-02 IMPLEMENTATION   WENA proposes to underwrite a public-private partnership with the Attorney General’s (AG) Office, similar to the 2016 Sunshine Laws’ public awareness campaign the AG’s office conducted in partnership with the WA Coalition for Open Government (WCOG).   GOAL:  Diversity, Equity &amp; Inclusion (DEI) Education &amp; Training on the lawful implementation of race &amp; gender conscious affirmative action in accordance with the following legal authorities: 1. Washington State Supreme Court’s 2003 ruling in Parents Involved in Community Schools;  2. Attorney General Bob Ferguson’s AGO Opinion 2017, No. 2;   3. Washington statutory laws, rules &amp; regulations;  4. U.S. Federal Laws.   TIMETABLE: March-October, 2022. (To coincide with Office of Equity’s March, 2022 strategic plan release.)      </vt:lpstr>
      <vt:lpstr>Thank You!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Jesse WINEBERRY</dc:creator>
  <cp:lastModifiedBy>Lillian Hawkins</cp:lastModifiedBy>
  <cp:revision>253</cp:revision>
  <dcterms:created xsi:type="dcterms:W3CDTF">2019-05-13T03:18:09Z</dcterms:created>
  <dcterms:modified xsi:type="dcterms:W3CDTF">2022-11-27T04:22:06Z</dcterms:modified>
</cp:coreProperties>
</file>