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80" r:id="rId2"/>
    <p:sldId id="258" r:id="rId3"/>
    <p:sldId id="281" r:id="rId4"/>
    <p:sldId id="282" r:id="rId5"/>
    <p:sldId id="291" r:id="rId6"/>
    <p:sldId id="292" r:id="rId7"/>
    <p:sldId id="285" r:id="rId8"/>
    <p:sldId id="283" r:id="rId9"/>
    <p:sldId id="287" r:id="rId10"/>
    <p:sldId id="289" r:id="rId11"/>
    <p:sldId id="290" r:id="rId12"/>
    <p:sldId id="288" r:id="rId13"/>
    <p:sldId id="284" r:id="rId14"/>
    <p:sldId id="28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0" autoAdjust="0"/>
    <p:restoredTop sz="76286" autoAdjust="0"/>
  </p:normalViewPr>
  <p:slideViewPr>
    <p:cSldViewPr snapToGrid="0">
      <p:cViewPr varScale="1">
        <p:scale>
          <a:sx n="77" d="100"/>
          <a:sy n="77" d="100"/>
        </p:scale>
        <p:origin x="7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C84E48-D624-4862-85DF-B1E24BAFF866}" type="datetimeFigureOut">
              <a:rPr lang="en-US" smtClean="0"/>
              <a:t>9/20/2021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2F2312-4D8A-4935-946E-8B22DEEE6E8A}" type="slidenum">
              <a:rPr lang="en-US" smtClean="0"/>
              <a:t>‹#›</a:t>
            </a:fld>
            <a:endParaRPr lang="en-US"/>
          </a:p>
        </p:txBody>
      </p:sp>
    </p:spTree>
    <p:extLst>
      <p:ext uri="{BB962C8B-B14F-4D97-AF65-F5344CB8AC3E}">
        <p14:creationId xmlns:p14="http://schemas.microsoft.com/office/powerpoint/2010/main" val="2971758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Enterprise Services provides a variety of support services to Washington State agencies and residents. </a:t>
            </a:r>
          </a:p>
          <a:p>
            <a:pPr marL="171176" indent="-171176">
              <a:buFont typeface="Arial" panose="020B0604020202020204" pitchFamily="34" charset="0"/>
              <a:buChar char="•"/>
            </a:pPr>
            <a:r>
              <a:rPr lang="en-US" dirty="0" smtClean="0"/>
              <a:t>Basically, you can think of us as the centralized agency that leverages resources and expertise to conduct centralized procurements for goods, services, and construction.</a:t>
            </a:r>
          </a:p>
          <a:p>
            <a:pPr marL="171176" indent="-171176">
              <a:buFont typeface="Arial" panose="020B0604020202020204" pitchFamily="34" charset="0"/>
              <a:buChar char="•"/>
            </a:pPr>
            <a:r>
              <a:rPr lang="en-US" dirty="0" smtClean="0"/>
              <a:t>We also provide other support services such as real estate services, managing buildings and grounds at the state capitol, computer hardware and network infrastructure leasing, printing, small agency finance and human resources, mail services, fleet, and surplus. </a:t>
            </a:r>
          </a:p>
          <a:p>
            <a:endParaRPr lang="en-US" dirty="0"/>
          </a:p>
        </p:txBody>
      </p:sp>
      <p:sp>
        <p:nvSpPr>
          <p:cNvPr id="4" name="Slide Number Placeholder 3"/>
          <p:cNvSpPr>
            <a:spLocks noGrp="1"/>
          </p:cNvSpPr>
          <p:nvPr>
            <p:ph type="sldNum" sz="quarter" idx="10"/>
          </p:nvPr>
        </p:nvSpPr>
        <p:spPr/>
        <p:txBody>
          <a:bodyPr/>
          <a:lstStyle/>
          <a:p>
            <a:fld id="{E62F2312-4D8A-4935-946E-8B22DEEE6E8A}" type="slidenum">
              <a:rPr lang="en-US" smtClean="0"/>
              <a:t>2</a:t>
            </a:fld>
            <a:endParaRPr lang="en-US"/>
          </a:p>
        </p:txBody>
      </p:sp>
    </p:spTree>
    <p:extLst>
      <p:ext uri="{BB962C8B-B14F-4D97-AF65-F5344CB8AC3E}">
        <p14:creationId xmlns:p14="http://schemas.microsoft.com/office/powerpoint/2010/main" val="1249425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 our</a:t>
            </a:r>
            <a:r>
              <a:rPr lang="en-US" baseline="0" dirty="0" smtClean="0"/>
              <a:t> customer service team with all things WEBS</a:t>
            </a:r>
          </a:p>
          <a:p>
            <a:r>
              <a:rPr lang="en-US" baseline="0" dirty="0" smtClean="0"/>
              <a:t>Our team is also a great resource for our division, central contact, and quick responses </a:t>
            </a:r>
            <a:endParaRPr lang="en-US" dirty="0"/>
          </a:p>
        </p:txBody>
      </p:sp>
      <p:sp>
        <p:nvSpPr>
          <p:cNvPr id="4" name="Slide Number Placeholder 3"/>
          <p:cNvSpPr>
            <a:spLocks noGrp="1"/>
          </p:cNvSpPr>
          <p:nvPr>
            <p:ph type="sldNum" sz="quarter" idx="10"/>
          </p:nvPr>
        </p:nvSpPr>
        <p:spPr/>
        <p:txBody>
          <a:bodyPr/>
          <a:lstStyle/>
          <a:p>
            <a:fld id="{0C748FE6-440E-4CBB-B372-1E697F3B3479}" type="slidenum">
              <a:rPr lang="en-US" smtClean="0"/>
              <a:t>13</a:t>
            </a:fld>
            <a:endParaRPr lang="en-US"/>
          </a:p>
        </p:txBody>
      </p:sp>
    </p:spTree>
    <p:extLst>
      <p:ext uri="{BB962C8B-B14F-4D97-AF65-F5344CB8AC3E}">
        <p14:creationId xmlns:p14="http://schemas.microsoft.com/office/powerpoint/2010/main" val="1751068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37BC228-7265-4FFE-A84F-01FC2B494B93}" type="slidenum">
              <a:rPr lang="en-US" smtClean="0"/>
              <a:t>14</a:t>
            </a:fld>
            <a:endParaRPr lang="en-US"/>
          </a:p>
        </p:txBody>
      </p:sp>
    </p:spTree>
    <p:extLst>
      <p:ext uri="{BB962C8B-B14F-4D97-AF65-F5344CB8AC3E}">
        <p14:creationId xmlns:p14="http://schemas.microsoft.com/office/powerpoint/2010/main" val="1834927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Good and services contracting: </a:t>
            </a:r>
            <a:r>
              <a:rPr lang="en-US" dirty="0" smtClean="0"/>
              <a:t>DES oversees state master contracts with more than 1,200 private vendors who provide more than $1 billion worth of goods and services each year.  DES purchases over $100 million a year in goods and services for DES operations. </a:t>
            </a:r>
          </a:p>
          <a:p>
            <a:endParaRPr lang="en-US" dirty="0" smtClean="0"/>
          </a:p>
          <a:p>
            <a:r>
              <a:rPr lang="en-US" b="1" dirty="0" smtClean="0"/>
              <a:t>Public works contracting: </a:t>
            </a:r>
            <a:r>
              <a:rPr lang="en-US" dirty="0" smtClean="0"/>
              <a:t>Across the state, DES manages nearly 400 design and construction projects worth more than $290 million each year. </a:t>
            </a:r>
          </a:p>
          <a:p>
            <a:endParaRPr lang="en-US" dirty="0"/>
          </a:p>
        </p:txBody>
      </p:sp>
      <p:sp>
        <p:nvSpPr>
          <p:cNvPr id="4" name="Slide Number Placeholder 3"/>
          <p:cNvSpPr>
            <a:spLocks noGrp="1"/>
          </p:cNvSpPr>
          <p:nvPr>
            <p:ph type="sldNum" sz="quarter" idx="10"/>
          </p:nvPr>
        </p:nvSpPr>
        <p:spPr/>
        <p:txBody>
          <a:bodyPr/>
          <a:lstStyle/>
          <a:p>
            <a:fld id="{E62F2312-4D8A-4935-946E-8B22DEEE6E8A}" type="slidenum">
              <a:rPr lang="en-US" smtClean="0"/>
              <a:t>3</a:t>
            </a:fld>
            <a:endParaRPr lang="en-US"/>
          </a:p>
        </p:txBody>
      </p:sp>
    </p:spTree>
    <p:extLst>
      <p:ext uri="{BB962C8B-B14F-4D97-AF65-F5344CB8AC3E}">
        <p14:creationId xmlns:p14="http://schemas.microsoft.com/office/powerpoint/2010/main" val="2404485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smtClean="0"/>
              <a:t>Washington State Agencies do goods and services procurements mainly in these three areas. There are some exceptions to these areas, such as emergency and sole source opportunities.</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Master contracts: </a:t>
            </a:r>
          </a:p>
          <a:p>
            <a:pPr marL="171450" indent="-171450">
              <a:buFont typeface="Arial" panose="020B0604020202020204" pitchFamily="34" charset="0"/>
              <a:buChar char="•"/>
            </a:pPr>
            <a:r>
              <a:rPr lang="en-US" baseline="0" dirty="0" smtClean="0"/>
              <a:t>If a master contract exists and meets a state’s needs, then they are required to use this contract.  </a:t>
            </a:r>
          </a:p>
          <a:p>
            <a:pPr marL="171450" indent="-171450">
              <a:buFont typeface="Arial" panose="020B0604020202020204" pitchFamily="34" charset="0"/>
              <a:buChar char="•"/>
            </a:pPr>
            <a:r>
              <a:rPr lang="en-US" baseline="0" dirty="0" smtClean="0"/>
              <a:t>These procurements are done by DES and solicitations are required, under state law, to be posted in WEBS. </a:t>
            </a:r>
          </a:p>
          <a:p>
            <a:pPr marL="171450" indent="-171450">
              <a:buFont typeface="Arial" panose="020B0604020202020204" pitchFamily="34" charset="0"/>
              <a:buChar char="•"/>
            </a:pPr>
            <a:r>
              <a:rPr lang="en-US" baseline="0" dirty="0" smtClean="0"/>
              <a:t>These opportunities do not have a minimum spend value and can be as high as $120 million or more. </a:t>
            </a:r>
          </a:p>
          <a:p>
            <a:pPr marL="171450" indent="-171450">
              <a:buFont typeface="Arial" panose="020B0604020202020204" pitchFamily="34" charset="0"/>
              <a:buChar char="•"/>
            </a:pPr>
            <a:r>
              <a:rPr lang="en-US" baseline="0" dirty="0" smtClean="0"/>
              <a:t>Information about each contract is centralized on our website and sales data is posted publicly quarterly on data.wa.gov. </a:t>
            </a:r>
          </a:p>
          <a:p>
            <a:pPr marL="171450" indent="-171450">
              <a:buFont typeface="Arial" panose="020B0604020202020204" pitchFamily="34" charset="0"/>
              <a:buChar char="•"/>
            </a:pPr>
            <a:r>
              <a:rPr lang="en-US" baseline="0" dirty="0" smtClean="0"/>
              <a:t>If you follow the hyperlink, it will take you to our contracts page and you can look up all of our contracts.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Agency Contracts</a:t>
            </a:r>
          </a:p>
          <a:p>
            <a:pPr marL="171450" indent="-171450">
              <a:buFont typeface="Arial" panose="020B0604020202020204" pitchFamily="34" charset="0"/>
              <a:buChar char="•"/>
            </a:pPr>
            <a:r>
              <a:rPr lang="en-US" baseline="0" dirty="0" smtClean="0"/>
              <a:t>DES and other state agencies, may also do their own procurements just for their agency.</a:t>
            </a:r>
          </a:p>
          <a:p>
            <a:pPr marL="171450" indent="-171450">
              <a:buFont typeface="Arial" panose="020B0604020202020204" pitchFamily="34" charset="0"/>
              <a:buChar char="•"/>
            </a:pPr>
            <a:r>
              <a:rPr lang="en-US" baseline="0" dirty="0" smtClean="0"/>
              <a:t>These are also required to be posted in WEBS when over the direct buy limit.</a:t>
            </a:r>
            <a:r>
              <a:rPr lang="en-US" baseline="0" dirty="0" smtClean="0">
                <a:sym typeface="Wingdings" panose="05000000000000000000" pitchFamily="2" charset="2"/>
              </a:rPr>
              <a:t></a:t>
            </a:r>
            <a:endParaRPr lang="en-US" baseline="0" dirty="0" smtClean="0"/>
          </a:p>
          <a:p>
            <a:pPr marL="171450" indent="-171450">
              <a:buFont typeface="Arial" panose="020B0604020202020204" pitchFamily="34" charset="0"/>
              <a:buChar char="•"/>
            </a:pPr>
            <a:r>
              <a:rPr lang="en-US" baseline="0" dirty="0" smtClean="0"/>
              <a:t>Data about these procurements is posted annually on data.wa.gov. </a:t>
            </a:r>
          </a:p>
          <a:p>
            <a:pPr marL="171450" indent="-171450">
              <a:buFont typeface="Arial" panose="020B0604020202020204" pitchFamily="34" charset="0"/>
              <a:buChar char="•"/>
            </a:pPr>
            <a:r>
              <a:rPr lang="en-US" baseline="0" dirty="0" smtClean="0"/>
              <a:t>Contract information can be requested, but isn’t usually publicly posted. </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1" baseline="0" dirty="0" smtClean="0"/>
              <a:t>Direct Buy</a:t>
            </a:r>
          </a:p>
          <a:p>
            <a:pPr marL="171450" indent="-171450">
              <a:buFont typeface="Arial" panose="020B0604020202020204" pitchFamily="34" charset="0"/>
              <a:buChar char="•"/>
            </a:pPr>
            <a:r>
              <a:rPr lang="en-US" b="0" baseline="0" dirty="0" smtClean="0"/>
              <a:t>These are smaller needs and are if there isn’t already a master contract or agency contract in place. </a:t>
            </a:r>
          </a:p>
          <a:p>
            <a:pPr marL="171450" indent="-171450">
              <a:buFont typeface="Arial" panose="020B0604020202020204" pitchFamily="34" charset="0"/>
              <a:buChar char="•"/>
            </a:pPr>
            <a:r>
              <a:rPr lang="en-US" b="0" baseline="0" dirty="0" smtClean="0"/>
              <a:t>These are not posted in WEBS.</a:t>
            </a:r>
          </a:p>
          <a:p>
            <a:pPr marL="171450" indent="-171450">
              <a:buFont typeface="Arial" panose="020B0604020202020204" pitchFamily="34" charset="0"/>
              <a:buChar char="•"/>
            </a:pPr>
            <a:r>
              <a:rPr lang="en-US" b="0" baseline="0" dirty="0" smtClean="0"/>
              <a:t>These are only for opportunities under $40,000 for small or veteran owned businesses, and $30,000 for other entities. </a:t>
            </a:r>
          </a:p>
          <a:p>
            <a:pPr marL="171450" indent="-171450">
              <a:buFont typeface="Arial" panose="020B0604020202020204" pitchFamily="34" charset="0"/>
              <a:buChar char="•"/>
            </a:pPr>
            <a:r>
              <a:rPr lang="en-US" b="0" baseline="0" dirty="0" smtClean="0"/>
              <a:t>If there is a contract, it should be included in agencies annual contract reporting posted on data.wa.gov.</a:t>
            </a:r>
          </a:p>
          <a:p>
            <a:pPr marL="171450" indent="-171450">
              <a:buFont typeface="Arial" panose="020B0604020202020204" pitchFamily="34" charset="0"/>
              <a:buChar char="•"/>
            </a:pPr>
            <a:r>
              <a:rPr lang="en-US" b="0" baseline="0" dirty="0" smtClean="0"/>
              <a:t>All payments are posted in open checkbook (http://www.fiscal.wa.gov/Checkbook.aspx), but if the payment was with a credit card, the payment will be recognized as the credit card company. </a:t>
            </a:r>
          </a:p>
          <a:p>
            <a:pPr marL="171450" indent="-171450">
              <a:buFont typeface="Arial" panose="020B0604020202020204" pitchFamily="34" charset="0"/>
              <a:buChar char="•"/>
            </a:pPr>
            <a:endParaRPr lang="en-US" b="0" baseline="0" dirty="0" smtClean="0"/>
          </a:p>
          <a:p>
            <a:pPr marL="0" indent="0">
              <a:buFont typeface="Arial" panose="020B0604020202020204" pitchFamily="34" charset="0"/>
              <a:buNone/>
            </a:pPr>
            <a:r>
              <a:rPr lang="en-US" b="0" baseline="0" dirty="0" smtClean="0"/>
              <a:t>This is the only area we cover currently in BDAG, public works is in a different division.   </a:t>
            </a:r>
          </a:p>
          <a:p>
            <a:pPr marL="0" indent="0">
              <a:buFont typeface="Arial" panose="020B0604020202020204" pitchFamily="34" charset="0"/>
              <a:buNone/>
            </a:pPr>
            <a:endParaRPr lang="en-US" b="0" baseline="0" dirty="0"/>
          </a:p>
        </p:txBody>
      </p:sp>
      <p:sp>
        <p:nvSpPr>
          <p:cNvPr id="4" name="Slide Number Placeholder 3"/>
          <p:cNvSpPr>
            <a:spLocks noGrp="1"/>
          </p:cNvSpPr>
          <p:nvPr>
            <p:ph type="sldNum" sz="quarter" idx="10"/>
          </p:nvPr>
        </p:nvSpPr>
        <p:spPr/>
        <p:txBody>
          <a:bodyPr/>
          <a:lstStyle/>
          <a:p>
            <a:fld id="{0C748FE6-440E-4CBB-B372-1E697F3B3479}" type="slidenum">
              <a:rPr lang="en-US" smtClean="0"/>
              <a:t>4</a:t>
            </a:fld>
            <a:endParaRPr lang="en-US"/>
          </a:p>
        </p:txBody>
      </p:sp>
    </p:spTree>
    <p:extLst>
      <p:ext uri="{BB962C8B-B14F-4D97-AF65-F5344CB8AC3E}">
        <p14:creationId xmlns:p14="http://schemas.microsoft.com/office/powerpoint/2010/main" val="39883358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I’ve included the links to our planned procurement page that shows where we are in the process and our agency forecasts. </a:t>
            </a:r>
          </a:p>
          <a:p>
            <a:r>
              <a:rPr lang="en-US" baseline="0" dirty="0" smtClean="0"/>
              <a:t>This is listed for master contracts, those centralized contracts.  Our DES goods and services contracts.  Our public works division also posts forecasts.  This happens with the state capital budget, versus continuous like master contracts.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37BC228-7265-4FFE-A84F-01FC2B494B93}" type="slidenum">
              <a:rPr lang="en-US" smtClean="0"/>
              <a:t>7</a:t>
            </a:fld>
            <a:endParaRPr lang="en-US"/>
          </a:p>
        </p:txBody>
      </p:sp>
    </p:spTree>
    <p:extLst>
      <p:ext uri="{BB962C8B-B14F-4D97-AF65-F5344CB8AC3E}">
        <p14:creationId xmlns:p14="http://schemas.microsoft.com/office/powerpoint/2010/main" val="741825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aseline="0" dirty="0" smtClean="0"/>
              <a:t>Washington State Agencies do goods and services procurements mainly in these three areas. There are some exceptions to these areas, such as emergency and sole source opportunities.</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Master contracts: </a:t>
            </a:r>
          </a:p>
          <a:p>
            <a:pPr marL="171450" indent="-171450">
              <a:buFont typeface="Arial" panose="020B0604020202020204" pitchFamily="34" charset="0"/>
              <a:buChar char="•"/>
            </a:pPr>
            <a:r>
              <a:rPr lang="en-US" baseline="0" dirty="0" smtClean="0"/>
              <a:t>If a master contract exists and meets a state’s needs, then they are required to use this contract.  </a:t>
            </a:r>
          </a:p>
          <a:p>
            <a:pPr marL="171450" indent="-171450">
              <a:buFont typeface="Arial" panose="020B0604020202020204" pitchFamily="34" charset="0"/>
              <a:buChar char="•"/>
            </a:pPr>
            <a:r>
              <a:rPr lang="en-US" baseline="0" dirty="0" smtClean="0"/>
              <a:t>These procurements are done by DES and solicitations are required, under state law, to be posted in WEBS. </a:t>
            </a:r>
          </a:p>
          <a:p>
            <a:pPr marL="171450" indent="-171450">
              <a:buFont typeface="Arial" panose="020B0604020202020204" pitchFamily="34" charset="0"/>
              <a:buChar char="•"/>
            </a:pPr>
            <a:r>
              <a:rPr lang="en-US" baseline="0" dirty="0" smtClean="0"/>
              <a:t>These opportunities do not have a minimum spend value and can be as high as $120 million or more. </a:t>
            </a:r>
          </a:p>
          <a:p>
            <a:pPr marL="171450" indent="-171450">
              <a:buFont typeface="Arial" panose="020B0604020202020204" pitchFamily="34" charset="0"/>
              <a:buChar char="•"/>
            </a:pPr>
            <a:r>
              <a:rPr lang="en-US" baseline="0" dirty="0" smtClean="0"/>
              <a:t>Information about each contract is centralized on our website and sales data is posted publicly quarterly on data.wa.gov. </a:t>
            </a:r>
          </a:p>
          <a:p>
            <a:pPr marL="171450" indent="-171450">
              <a:buFont typeface="Arial" panose="020B0604020202020204" pitchFamily="34" charset="0"/>
              <a:buChar char="•"/>
            </a:pPr>
            <a:r>
              <a:rPr lang="en-US" baseline="0" dirty="0" smtClean="0"/>
              <a:t>If you follow the hyperlink, it will take you to our contracts page and you can look up all of our contracts.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Agency Contracts</a:t>
            </a:r>
          </a:p>
          <a:p>
            <a:pPr marL="171450" indent="-171450">
              <a:buFont typeface="Arial" panose="020B0604020202020204" pitchFamily="34" charset="0"/>
              <a:buChar char="•"/>
            </a:pPr>
            <a:r>
              <a:rPr lang="en-US" baseline="0" dirty="0" smtClean="0"/>
              <a:t>DES and other state agencies, may also do their own procurements just for their agency.</a:t>
            </a:r>
          </a:p>
          <a:p>
            <a:pPr marL="171450" indent="-171450">
              <a:buFont typeface="Arial" panose="020B0604020202020204" pitchFamily="34" charset="0"/>
              <a:buChar char="•"/>
            </a:pPr>
            <a:r>
              <a:rPr lang="en-US" baseline="0" dirty="0" smtClean="0"/>
              <a:t>These are also required to be posted in WEBS when over the direct buy limit.</a:t>
            </a:r>
            <a:r>
              <a:rPr lang="en-US" baseline="0" dirty="0" smtClean="0">
                <a:sym typeface="Wingdings" panose="05000000000000000000" pitchFamily="2" charset="2"/>
              </a:rPr>
              <a:t></a:t>
            </a:r>
            <a:endParaRPr lang="en-US" baseline="0" dirty="0" smtClean="0"/>
          </a:p>
          <a:p>
            <a:pPr marL="171450" indent="-171450">
              <a:buFont typeface="Arial" panose="020B0604020202020204" pitchFamily="34" charset="0"/>
              <a:buChar char="•"/>
            </a:pPr>
            <a:r>
              <a:rPr lang="en-US" baseline="0" dirty="0" smtClean="0"/>
              <a:t>Data about these procurements is posted annually on data.wa.gov. </a:t>
            </a:r>
          </a:p>
          <a:p>
            <a:pPr marL="171450" indent="-171450">
              <a:buFont typeface="Arial" panose="020B0604020202020204" pitchFamily="34" charset="0"/>
              <a:buChar char="•"/>
            </a:pPr>
            <a:r>
              <a:rPr lang="en-US" baseline="0" dirty="0" smtClean="0"/>
              <a:t>Contract information can be requested, but isn’t usually publicly posted. </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1" baseline="0" dirty="0" smtClean="0"/>
              <a:t>Direct Buy</a:t>
            </a:r>
          </a:p>
          <a:p>
            <a:pPr marL="171450" indent="-171450">
              <a:buFont typeface="Arial" panose="020B0604020202020204" pitchFamily="34" charset="0"/>
              <a:buChar char="•"/>
            </a:pPr>
            <a:r>
              <a:rPr lang="en-US" b="0" baseline="0" dirty="0" smtClean="0"/>
              <a:t>These are smaller needs and are if there isn’t already a master contract or agency contract in place. </a:t>
            </a:r>
          </a:p>
          <a:p>
            <a:pPr marL="171450" indent="-171450">
              <a:buFont typeface="Arial" panose="020B0604020202020204" pitchFamily="34" charset="0"/>
              <a:buChar char="•"/>
            </a:pPr>
            <a:r>
              <a:rPr lang="en-US" b="0" baseline="0" dirty="0" smtClean="0"/>
              <a:t>These are not posted in WEBS.</a:t>
            </a:r>
          </a:p>
          <a:p>
            <a:pPr marL="171450" indent="-171450">
              <a:buFont typeface="Arial" panose="020B0604020202020204" pitchFamily="34" charset="0"/>
              <a:buChar char="•"/>
            </a:pPr>
            <a:r>
              <a:rPr lang="en-US" b="0" baseline="0" dirty="0" smtClean="0"/>
              <a:t>These are only for opportunities under $40,000 for small or veteran owned businesses, and $30,000 for other entities. </a:t>
            </a:r>
          </a:p>
          <a:p>
            <a:pPr marL="171450" indent="-171450">
              <a:buFont typeface="Arial" panose="020B0604020202020204" pitchFamily="34" charset="0"/>
              <a:buChar char="•"/>
            </a:pPr>
            <a:r>
              <a:rPr lang="en-US" b="0" baseline="0" dirty="0" smtClean="0"/>
              <a:t>If there is a contract, it should be included in agencies annual contract reporting posted on data.wa.gov.</a:t>
            </a:r>
          </a:p>
          <a:p>
            <a:pPr marL="171450" indent="-171450">
              <a:buFont typeface="Arial" panose="020B0604020202020204" pitchFamily="34" charset="0"/>
              <a:buChar char="•"/>
            </a:pPr>
            <a:r>
              <a:rPr lang="en-US" b="0" baseline="0" dirty="0" smtClean="0"/>
              <a:t>All payments are posted in open checkbook (http://www.fiscal.wa.gov/Checkbook.aspx), but if the payment was with a credit card, the payment will be recognized as the credit card company. </a:t>
            </a:r>
          </a:p>
          <a:p>
            <a:pPr marL="171450" indent="-171450">
              <a:buFont typeface="Arial" panose="020B0604020202020204" pitchFamily="34" charset="0"/>
              <a:buChar char="•"/>
            </a:pPr>
            <a:endParaRPr lang="en-US" b="0" baseline="0" dirty="0" smtClean="0"/>
          </a:p>
          <a:p>
            <a:pPr marL="0" indent="0">
              <a:buFont typeface="Arial" panose="020B0604020202020204" pitchFamily="34" charset="0"/>
              <a:buNone/>
            </a:pPr>
            <a:r>
              <a:rPr lang="en-US" b="0" baseline="0" dirty="0" smtClean="0"/>
              <a:t>This is the only area we cover currently in BDAG, public works is in a different division.   </a:t>
            </a:r>
          </a:p>
          <a:p>
            <a:pPr marL="0" indent="0">
              <a:buFont typeface="Arial" panose="020B0604020202020204" pitchFamily="34" charset="0"/>
              <a:buNone/>
            </a:pPr>
            <a:endParaRPr lang="en-US" b="0" baseline="0" dirty="0"/>
          </a:p>
        </p:txBody>
      </p:sp>
      <p:sp>
        <p:nvSpPr>
          <p:cNvPr id="4" name="Slide Number Placeholder 3"/>
          <p:cNvSpPr>
            <a:spLocks noGrp="1"/>
          </p:cNvSpPr>
          <p:nvPr>
            <p:ph type="sldNum" sz="quarter" idx="10"/>
          </p:nvPr>
        </p:nvSpPr>
        <p:spPr/>
        <p:txBody>
          <a:bodyPr/>
          <a:lstStyle/>
          <a:p>
            <a:fld id="{0C748FE6-440E-4CBB-B372-1E697F3B3479}" type="slidenum">
              <a:rPr lang="en-US" smtClean="0"/>
              <a:t>8</a:t>
            </a:fld>
            <a:endParaRPr lang="en-US"/>
          </a:p>
        </p:txBody>
      </p:sp>
    </p:spTree>
    <p:extLst>
      <p:ext uri="{BB962C8B-B14F-4D97-AF65-F5344CB8AC3E}">
        <p14:creationId xmlns:p14="http://schemas.microsoft.com/office/powerpoint/2010/main" val="3099111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Engineering &amp; Architectural Services (E&amp;AS) for state facilities in Washington are managed by the Facility Professional Services (FPS) division of the Department of Enterprise Services. E&amp;AS serves an incredibly diverse group of clients providing a variety of essential program services. </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As the needs of our clients have changed over time, DES has developed into three distinct work units:</a:t>
            </a:r>
          </a:p>
          <a:p>
            <a:r>
              <a:rPr lang="en-US" sz="1200" kern="1200" dirty="0" smtClean="0">
                <a:solidFill>
                  <a:schemeClr val="tx1"/>
                </a:solidFill>
                <a:effectLst/>
                <a:latin typeface="+mn-lt"/>
                <a:ea typeface="+mn-ea"/>
                <a:cs typeface="+mn-cs"/>
              </a:rPr>
              <a:t> </a:t>
            </a:r>
          </a:p>
          <a:p>
            <a:pPr marL="0" indent="0">
              <a:buNone/>
            </a:pPr>
            <a:r>
              <a:rPr lang="en-US" sz="1200" b="1" dirty="0" smtClean="0"/>
              <a:t>E&amp;AS </a:t>
            </a:r>
            <a:r>
              <a:rPr lang="en-US" sz="1200" dirty="0" smtClean="0"/>
              <a:t>is the Public Works authority serving:</a:t>
            </a:r>
          </a:p>
          <a:p>
            <a:pPr marL="171450" indent="-171450">
              <a:buFont typeface="Arial" panose="020B0604020202020204" pitchFamily="34" charset="0"/>
              <a:buChar char="•"/>
            </a:pPr>
            <a:r>
              <a:rPr lang="en-US" sz="1200" b="1" dirty="0" smtClean="0"/>
              <a:t>SBCTC </a:t>
            </a:r>
            <a:r>
              <a:rPr lang="en-US" sz="1200" dirty="0" smtClean="0"/>
              <a:t>Washington’s (34) Community and Technical Colleges and other agencies</a:t>
            </a:r>
          </a:p>
          <a:p>
            <a:pPr marL="171450" indent="-171450">
              <a:buFont typeface="Arial" panose="020B0604020202020204" pitchFamily="34" charset="0"/>
              <a:buChar char="•"/>
            </a:pPr>
            <a:r>
              <a:rPr lang="en-US" sz="1200" b="1" dirty="0" smtClean="0"/>
              <a:t>Capital Planning &amp; Development</a:t>
            </a:r>
            <a:r>
              <a:rPr lang="en-US" sz="1200" dirty="0" smtClean="0"/>
              <a:t> at the Department of Corrections (DOC) </a:t>
            </a:r>
          </a:p>
          <a:p>
            <a:pPr marL="171450" indent="-171450">
              <a:buFont typeface="Arial" panose="020B0604020202020204" pitchFamily="34" charset="0"/>
              <a:buChar char="•"/>
            </a:pPr>
            <a:r>
              <a:rPr lang="en-US" sz="1200" b="1" dirty="0" smtClean="0"/>
              <a:t>The Office of Capital Programs </a:t>
            </a:r>
            <a:r>
              <a:rPr lang="en-US" sz="1200" dirty="0" smtClean="0"/>
              <a:t>at the Department of Social and Health Services (DSHS) </a:t>
            </a:r>
          </a:p>
          <a:p>
            <a:pPr marL="0" indent="0">
              <a:buNone/>
            </a:pPr>
            <a:r>
              <a:rPr lang="en-US" sz="1200" b="1" dirty="0" smtClean="0"/>
              <a:t>The Planning and Project Delivery (PPD) </a:t>
            </a:r>
            <a:r>
              <a:rPr lang="en-US" sz="1200" dirty="0" smtClean="0"/>
              <a:t>Program at DES provides long range planning and capital project management on the State Capitol Campus and other DES-managed facilities. </a:t>
            </a:r>
          </a:p>
          <a:p>
            <a:pPr marL="0" indent="0">
              <a:buNone/>
            </a:pPr>
            <a:r>
              <a:rPr lang="en-US" sz="1200" b="1" dirty="0" smtClean="0"/>
              <a:t>Energy Program </a:t>
            </a:r>
            <a:r>
              <a:rPr lang="en-US" sz="1200" dirty="0" smtClean="0"/>
              <a:t>providing energy project management services to help customers reduce operational costs, and make Washington a better place to live, learn and work.</a:t>
            </a:r>
          </a:p>
          <a:p>
            <a:endParaRPr lang="en-US" dirty="0"/>
          </a:p>
        </p:txBody>
      </p:sp>
      <p:sp>
        <p:nvSpPr>
          <p:cNvPr id="4" name="Slide Number Placeholder 3"/>
          <p:cNvSpPr>
            <a:spLocks noGrp="1"/>
          </p:cNvSpPr>
          <p:nvPr>
            <p:ph type="sldNum" sz="quarter" idx="10"/>
          </p:nvPr>
        </p:nvSpPr>
        <p:spPr/>
        <p:txBody>
          <a:bodyPr/>
          <a:lstStyle/>
          <a:p>
            <a:fld id="{E62F2312-4D8A-4935-946E-8B22DEEE6E8A}" type="slidenum">
              <a:rPr lang="en-US" smtClean="0"/>
              <a:t>9</a:t>
            </a:fld>
            <a:endParaRPr lang="en-US"/>
          </a:p>
        </p:txBody>
      </p:sp>
    </p:spTree>
    <p:extLst>
      <p:ext uri="{BB962C8B-B14F-4D97-AF65-F5344CB8AC3E}">
        <p14:creationId xmlns:p14="http://schemas.microsoft.com/office/powerpoint/2010/main" val="4217644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For Public Works Contracting</a:t>
            </a:r>
            <a:r>
              <a:rPr lang="en-US" sz="1200" baseline="0" dirty="0" smtClean="0"/>
              <a:t>, DES uses the below types of contracting methods. </a:t>
            </a:r>
          </a:p>
          <a:p>
            <a:endParaRPr lang="en-US" sz="1200" dirty="0" smtClean="0"/>
          </a:p>
          <a:p>
            <a:r>
              <a:rPr lang="en-US" sz="1200" dirty="0" smtClean="0"/>
              <a:t>Job Order Contracting (JOC)</a:t>
            </a:r>
          </a:p>
          <a:p>
            <a:pPr marL="342900" lvl="0" indent="-342900">
              <a:buFont typeface="Arial" panose="020B0604020202020204" pitchFamily="34" charset="0"/>
              <a:buChar char="•"/>
            </a:pPr>
            <a:r>
              <a:rPr lang="en-US" sz="1200" dirty="0" smtClean="0"/>
              <a:t>Which</a:t>
            </a:r>
            <a:r>
              <a:rPr lang="en-US" sz="1200" baseline="0" dirty="0" smtClean="0"/>
              <a:t> is for up to </a:t>
            </a:r>
            <a:r>
              <a:rPr lang="en-US" sz="1200" dirty="0" smtClean="0"/>
              <a:t>$6 million annually </a:t>
            </a:r>
          </a:p>
          <a:p>
            <a:pPr marL="342900" lvl="0" indent="-342900">
              <a:buFont typeface="Arial" panose="020B0604020202020204" pitchFamily="34" charset="0"/>
              <a:buChar char="•"/>
            </a:pPr>
            <a:r>
              <a:rPr lang="en-US" sz="1200" dirty="0" smtClean="0"/>
              <a:t>Individual work orders can not exceed $500,000</a:t>
            </a:r>
          </a:p>
          <a:p>
            <a:pPr marL="342900" lvl="0" indent="-342900">
              <a:buFont typeface="Arial" panose="020B0604020202020204" pitchFamily="34" charset="0"/>
              <a:buChar char="•"/>
            </a:pPr>
            <a:r>
              <a:rPr lang="en-US" sz="1200" dirty="0" smtClean="0"/>
              <a:t>JOCs must subcontract out 90% of the work</a:t>
            </a:r>
          </a:p>
          <a:p>
            <a:pPr marL="342900" lvl="0" indent="-342900">
              <a:buFont typeface="Arial" panose="020B0604020202020204" pitchFamily="34" charset="0"/>
              <a:buChar char="•"/>
            </a:pPr>
            <a:r>
              <a:rPr lang="en-US" sz="1200" dirty="0" smtClean="0"/>
              <a:t>There are 6 JOCs across the state</a:t>
            </a:r>
          </a:p>
          <a:p>
            <a:endParaRPr lang="en-US" sz="1200" dirty="0" smtClean="0"/>
          </a:p>
          <a:p>
            <a:r>
              <a:rPr lang="en-US" sz="1200" dirty="0" smtClean="0"/>
              <a:t>Projects over $300,000 are bid individually</a:t>
            </a:r>
          </a:p>
          <a:p>
            <a:r>
              <a:rPr lang="en-US" sz="1200" dirty="0" smtClean="0"/>
              <a:t>Small Works - $350,000 or less</a:t>
            </a:r>
          </a:p>
          <a:p>
            <a:r>
              <a:rPr lang="en-US" sz="1200" dirty="0" smtClean="0"/>
              <a:t>Limited Public Works – $50,000 or less</a:t>
            </a:r>
          </a:p>
          <a:p>
            <a:pPr marL="0" indent="0">
              <a:spcBef>
                <a:spcPts val="1200"/>
              </a:spcBef>
              <a:buNone/>
            </a:pPr>
            <a:endParaRPr lang="en-US" sz="1200" b="1" dirty="0" smtClean="0"/>
          </a:p>
          <a:p>
            <a:r>
              <a:rPr lang="en-US" sz="1200" b="0" dirty="0" smtClean="0"/>
              <a:t>Professional Design Contracts include:</a:t>
            </a:r>
          </a:p>
          <a:p>
            <a:r>
              <a:rPr lang="en-US" sz="1200" dirty="0" smtClean="0"/>
              <a:t>On-call Professional Services for $350,000 or less</a:t>
            </a:r>
          </a:p>
          <a:p>
            <a:r>
              <a:rPr lang="en-US" sz="1200" dirty="0" smtClean="0"/>
              <a:t>Project Specific Selection with no size limit</a:t>
            </a:r>
          </a:p>
          <a:p>
            <a:pPr indent="-46"/>
            <a:endParaRPr lang="en-US" dirty="0" smtClean="0"/>
          </a:p>
          <a:p>
            <a:endParaRPr lang="en-US" dirty="0"/>
          </a:p>
        </p:txBody>
      </p:sp>
      <p:sp>
        <p:nvSpPr>
          <p:cNvPr id="4" name="Slide Number Placeholder 3"/>
          <p:cNvSpPr>
            <a:spLocks noGrp="1"/>
          </p:cNvSpPr>
          <p:nvPr>
            <p:ph type="sldNum" sz="quarter" idx="10"/>
          </p:nvPr>
        </p:nvSpPr>
        <p:spPr/>
        <p:txBody>
          <a:bodyPr/>
          <a:lstStyle/>
          <a:p>
            <a:fld id="{E62F2312-4D8A-4935-946E-8B22DEEE6E8A}" type="slidenum">
              <a:rPr lang="en-US" smtClean="0"/>
              <a:t>10</a:t>
            </a:fld>
            <a:endParaRPr lang="en-US"/>
          </a:p>
        </p:txBody>
      </p:sp>
    </p:spTree>
    <p:extLst>
      <p:ext uri="{BB962C8B-B14F-4D97-AF65-F5344CB8AC3E}">
        <p14:creationId xmlns:p14="http://schemas.microsoft.com/office/powerpoint/2010/main" val="39944206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dirty="0" smtClean="0"/>
              <a:t>Professional Design Contracts include:</a:t>
            </a:r>
          </a:p>
          <a:p>
            <a:r>
              <a:rPr lang="en-US" sz="1200" dirty="0" smtClean="0"/>
              <a:t>On-call Professional Services for $350,000 or less</a:t>
            </a:r>
          </a:p>
          <a:p>
            <a:r>
              <a:rPr lang="en-US" sz="1200" dirty="0" smtClean="0"/>
              <a:t>Project Specific Selection with no size limit</a:t>
            </a:r>
          </a:p>
          <a:p>
            <a:endParaRPr lang="en-US" dirty="0"/>
          </a:p>
        </p:txBody>
      </p:sp>
      <p:sp>
        <p:nvSpPr>
          <p:cNvPr id="4" name="Slide Number Placeholder 3"/>
          <p:cNvSpPr>
            <a:spLocks noGrp="1"/>
          </p:cNvSpPr>
          <p:nvPr>
            <p:ph type="sldNum" sz="quarter" idx="10"/>
          </p:nvPr>
        </p:nvSpPr>
        <p:spPr/>
        <p:txBody>
          <a:bodyPr/>
          <a:lstStyle/>
          <a:p>
            <a:fld id="{E62F2312-4D8A-4935-946E-8B22DEEE6E8A}" type="slidenum">
              <a:rPr lang="en-US" smtClean="0"/>
              <a:t>11</a:t>
            </a:fld>
            <a:endParaRPr lang="en-US"/>
          </a:p>
        </p:txBody>
      </p:sp>
    </p:spTree>
    <p:extLst>
      <p:ext uri="{BB962C8B-B14F-4D97-AF65-F5344CB8AC3E}">
        <p14:creationId xmlns:p14="http://schemas.microsoft.com/office/powerpoint/2010/main" val="3332885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2F2312-4D8A-4935-946E-8B22DEEE6E8A}" type="slidenum">
              <a:rPr lang="en-US" smtClean="0"/>
              <a:t>12</a:t>
            </a:fld>
            <a:endParaRPr lang="en-US"/>
          </a:p>
        </p:txBody>
      </p:sp>
    </p:spTree>
    <p:extLst>
      <p:ext uri="{BB962C8B-B14F-4D97-AF65-F5344CB8AC3E}">
        <p14:creationId xmlns:p14="http://schemas.microsoft.com/office/powerpoint/2010/main" val="40401896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Blue decorative background box" title="Blue decorative background box"/>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4514"/>
            <a:ext cx="12191998" cy="5515901"/>
          </a:xfrm>
          <a:prstGeom prst="rect">
            <a:avLst/>
          </a:prstGeom>
          <a:effectLst>
            <a:outerShdw blurRad="190500" dist="88900" dir="5400000" algn="t" rotWithShape="0">
              <a:srgbClr val="5F5F5F">
                <a:alpha val="40000"/>
              </a:srgbClr>
            </a:outerShdw>
          </a:effectLst>
        </p:spPr>
      </p:pic>
      <p:pic>
        <p:nvPicPr>
          <p:cNvPr id="8" name="Picture 7" descr="Washington State Department of Enterprise Services logo" title="Washington State Department of Enterprise Services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97501" y="5907790"/>
            <a:ext cx="3044952" cy="509002"/>
          </a:xfrm>
          <a:prstGeom prst="rect">
            <a:avLst/>
          </a:prstGeom>
        </p:spPr>
      </p:pic>
      <p:sp>
        <p:nvSpPr>
          <p:cNvPr id="14" name="Title 1"/>
          <p:cNvSpPr>
            <a:spLocks noGrp="1"/>
          </p:cNvSpPr>
          <p:nvPr>
            <p:ph type="title" hasCustomPrompt="1"/>
          </p:nvPr>
        </p:nvSpPr>
        <p:spPr>
          <a:xfrm>
            <a:off x="1104899" y="916585"/>
            <a:ext cx="9925051" cy="2049354"/>
          </a:xfrm>
        </p:spPr>
        <p:txBody>
          <a:bodyPr>
            <a:normAutofit/>
          </a:bodyPr>
          <a:lstStyle>
            <a:lvl1pPr algn="ctr">
              <a:lnSpc>
                <a:spcPct val="100000"/>
              </a:lnSpc>
              <a:defRPr sz="5400" b="1" cap="all" baseline="0">
                <a:solidFill>
                  <a:schemeClr val="bg1"/>
                </a:solidFill>
                <a:latin typeface="Segoe UI" panose="020B0502040204020203" pitchFamily="34" charset="0"/>
                <a:cs typeface="Segoe UI" panose="020B0502040204020203" pitchFamily="34" charset="0"/>
              </a:defRPr>
            </a:lvl1pPr>
          </a:lstStyle>
          <a:p>
            <a:r>
              <a:rPr lang="en-US" dirty="0" smtClean="0"/>
              <a:t>PRESENTATION</a:t>
            </a:r>
            <a:br>
              <a:rPr lang="en-US" dirty="0" smtClean="0"/>
            </a:br>
            <a:r>
              <a:rPr lang="en-US" dirty="0" smtClean="0"/>
              <a:t>TITLE</a:t>
            </a:r>
            <a:endParaRPr lang="en-US" dirty="0"/>
          </a:p>
        </p:txBody>
      </p:sp>
      <p:sp>
        <p:nvSpPr>
          <p:cNvPr id="16" name="Text Placeholder 2"/>
          <p:cNvSpPr>
            <a:spLocks noGrp="1"/>
          </p:cNvSpPr>
          <p:nvPr>
            <p:ph type="body" sz="quarter" idx="10"/>
          </p:nvPr>
        </p:nvSpPr>
        <p:spPr>
          <a:xfrm>
            <a:off x="1104900" y="3067025"/>
            <a:ext cx="9925050" cy="761367"/>
          </a:xfrm>
        </p:spPr>
        <p:txBody>
          <a:bodyPr>
            <a:normAutofit/>
          </a:bodyPr>
          <a:lstStyle>
            <a:lvl1pPr marL="0" indent="0" algn="ctr">
              <a:buNone/>
              <a:defRPr sz="4400">
                <a:solidFill>
                  <a:schemeClr val="bg1"/>
                </a:solidFill>
              </a:defRPr>
            </a:lvl1pPr>
          </a:lstStyle>
          <a:p>
            <a:pPr lvl="0"/>
            <a:r>
              <a:rPr lang="en-US" smtClean="0"/>
              <a:t>Edit Master text styles</a:t>
            </a:r>
          </a:p>
        </p:txBody>
      </p:sp>
      <p:sp>
        <p:nvSpPr>
          <p:cNvPr id="17" name="Text Placeholder 3"/>
          <p:cNvSpPr>
            <a:spLocks noGrp="1"/>
          </p:cNvSpPr>
          <p:nvPr>
            <p:ph type="body" sz="quarter" idx="11"/>
          </p:nvPr>
        </p:nvSpPr>
        <p:spPr>
          <a:xfrm>
            <a:off x="1104900" y="3874376"/>
            <a:ext cx="9925050" cy="1295502"/>
          </a:xfrm>
        </p:spPr>
        <p:txBody>
          <a:bodyPr>
            <a:normAutofit/>
          </a:bodyPr>
          <a:lstStyle>
            <a:lvl1pPr marL="0" indent="0" algn="ctr">
              <a:buNone/>
              <a:defRPr sz="3500">
                <a:solidFill>
                  <a:schemeClr val="bg1"/>
                </a:solidFill>
              </a:defRPr>
            </a:lvl1pPr>
          </a:lstStyle>
          <a:p>
            <a:pPr lvl="0"/>
            <a:r>
              <a:rPr lang="en-US" smtClean="0"/>
              <a:t>Edit Master text styles</a:t>
            </a:r>
          </a:p>
        </p:txBody>
      </p:sp>
    </p:spTree>
    <p:extLst>
      <p:ext uri="{BB962C8B-B14F-4D97-AF65-F5344CB8AC3E}">
        <p14:creationId xmlns:p14="http://schemas.microsoft.com/office/powerpoint/2010/main" val="29204209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 Placeholder 2"/>
          <p:cNvSpPr>
            <a:spLocks noGrp="1"/>
          </p:cNvSpPr>
          <p:nvPr>
            <p:ph type="body" sz="quarter" idx="10" hasCustomPrompt="1"/>
          </p:nvPr>
        </p:nvSpPr>
        <p:spPr>
          <a:xfrm>
            <a:off x="1167412" y="5666576"/>
            <a:ext cx="3056084" cy="762000"/>
          </a:xfrm>
        </p:spPr>
        <p:txBody>
          <a:bodyPr>
            <a:noAutofit/>
          </a:bodyPr>
          <a:lstStyle>
            <a:lvl1pPr marL="0" indent="0" algn="ctr">
              <a:buNone/>
              <a:defRPr sz="1800" baseline="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smtClean="0"/>
              <a:t>Enter email here</a:t>
            </a:r>
            <a:endParaRPr lang="en-US" dirty="0"/>
          </a:p>
        </p:txBody>
      </p:sp>
      <p:sp>
        <p:nvSpPr>
          <p:cNvPr id="9" name="Text Placeholder 2"/>
          <p:cNvSpPr>
            <a:spLocks noGrp="1"/>
          </p:cNvSpPr>
          <p:nvPr>
            <p:ph type="body" sz="quarter" idx="11" hasCustomPrompt="1"/>
          </p:nvPr>
        </p:nvSpPr>
        <p:spPr>
          <a:xfrm>
            <a:off x="4632300" y="5666576"/>
            <a:ext cx="2891448" cy="762000"/>
          </a:xfrm>
        </p:spPr>
        <p:txBody>
          <a:bodyPr>
            <a:noAutofit/>
          </a:bodyPr>
          <a:lstStyle>
            <a:lvl1pPr marL="0" indent="0" algn="ctr">
              <a:buNone/>
              <a:defRPr sz="180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smtClean="0"/>
              <a:t>Enter phone number here</a:t>
            </a:r>
            <a:endParaRPr lang="en-US" dirty="0"/>
          </a:p>
        </p:txBody>
      </p:sp>
      <p:sp>
        <p:nvSpPr>
          <p:cNvPr id="10" name="Text Placeholder 2"/>
          <p:cNvSpPr>
            <a:spLocks noGrp="1"/>
          </p:cNvSpPr>
          <p:nvPr>
            <p:ph type="body" sz="quarter" idx="12" hasCustomPrompt="1"/>
          </p:nvPr>
        </p:nvSpPr>
        <p:spPr>
          <a:xfrm>
            <a:off x="7949895" y="5666576"/>
            <a:ext cx="3056084" cy="762000"/>
          </a:xfrm>
        </p:spPr>
        <p:txBody>
          <a:bodyPr>
            <a:noAutofit/>
          </a:bodyPr>
          <a:lstStyle>
            <a:lvl1pPr marL="0" indent="0" algn="ctr">
              <a:buNone/>
              <a:defRPr sz="1800">
                <a:solidFill>
                  <a:schemeClr val="tx1"/>
                </a:solidFill>
                <a:latin typeface="Segoe UI" panose="020B0502040204020203" pitchFamily="34" charset="0"/>
                <a:cs typeface="Segoe UI" panose="020B0502040204020203" pitchFamily="34" charset="0"/>
              </a:defRPr>
            </a:lvl1pPr>
            <a:lvl2pPr marL="457200" indent="0">
              <a:buNone/>
              <a:defRPr sz="1800">
                <a:solidFill>
                  <a:srgbClr val="1B355E"/>
                </a:solidFill>
                <a:latin typeface="Ubuntu" panose="020B0804030602030204" pitchFamily="34" charset="0"/>
              </a:defRPr>
            </a:lvl2pPr>
            <a:lvl3pPr marL="914400" indent="0">
              <a:buNone/>
              <a:defRPr sz="1800">
                <a:solidFill>
                  <a:srgbClr val="1B355E"/>
                </a:solidFill>
                <a:latin typeface="Ubuntu" panose="020B0804030602030204" pitchFamily="34" charset="0"/>
              </a:defRPr>
            </a:lvl3pPr>
            <a:lvl4pPr marL="1371600" indent="0">
              <a:buNone/>
              <a:defRPr sz="1800">
                <a:solidFill>
                  <a:srgbClr val="1B355E"/>
                </a:solidFill>
                <a:latin typeface="Ubuntu" panose="020B0804030602030204" pitchFamily="34" charset="0"/>
              </a:defRPr>
            </a:lvl4pPr>
            <a:lvl5pPr marL="1828800" indent="0">
              <a:buNone/>
              <a:defRPr sz="1800">
                <a:solidFill>
                  <a:srgbClr val="1B355E"/>
                </a:solidFill>
                <a:latin typeface="Ubuntu" panose="020B0804030602030204" pitchFamily="34" charset="0"/>
              </a:defRPr>
            </a:lvl5pPr>
          </a:lstStyle>
          <a:p>
            <a:pPr lvl="0"/>
            <a:r>
              <a:rPr lang="en-US" dirty="0" smtClean="0"/>
              <a:t>Enter web address here</a:t>
            </a:r>
            <a:endParaRPr lang="en-US" dirty="0"/>
          </a:p>
        </p:txBody>
      </p:sp>
      <p:sp>
        <p:nvSpPr>
          <p:cNvPr id="7" name="Rectangle 6" descr="Decorative blue box as background" title="Decorative blue box as background"/>
          <p:cNvSpPr/>
          <p:nvPr userDrawn="1"/>
        </p:nvSpPr>
        <p:spPr>
          <a:xfrm>
            <a:off x="-9614" y="-1538"/>
            <a:ext cx="12201613" cy="3545623"/>
          </a:xfrm>
          <a:prstGeom prst="rect">
            <a:avLst/>
          </a:prstGeom>
          <a:solidFill>
            <a:srgbClr val="1B3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descr="Email icon" title="Email icon"/>
          <p:cNvGrpSpPr/>
          <p:nvPr userDrawn="1"/>
        </p:nvGrpSpPr>
        <p:grpSpPr>
          <a:xfrm>
            <a:off x="2039828" y="4063813"/>
            <a:ext cx="1322321" cy="1278261"/>
            <a:chOff x="2039828" y="656220"/>
            <a:chExt cx="1322321" cy="1278261"/>
          </a:xfrm>
        </p:grpSpPr>
        <p:sp>
          <p:nvSpPr>
            <p:cNvPr id="13" name="Oval 12"/>
            <p:cNvSpPr/>
            <p:nvPr userDrawn="1"/>
          </p:nvSpPr>
          <p:spPr>
            <a:xfrm>
              <a:off x="2039828" y="656220"/>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4415" y="1084088"/>
              <a:ext cx="582080" cy="436696"/>
            </a:xfrm>
            <a:prstGeom prst="rect">
              <a:avLst/>
            </a:prstGeom>
          </p:spPr>
        </p:pic>
      </p:grpSp>
      <p:sp>
        <p:nvSpPr>
          <p:cNvPr id="16" name="Oval 15"/>
          <p:cNvSpPr/>
          <p:nvPr/>
        </p:nvSpPr>
        <p:spPr>
          <a:xfrm>
            <a:off x="8821804" y="4063813"/>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descr="Call icon" title="Call icon"/>
          <p:cNvGrpSpPr/>
          <p:nvPr userDrawn="1"/>
        </p:nvGrpSpPr>
        <p:grpSpPr>
          <a:xfrm>
            <a:off x="5426574" y="4063812"/>
            <a:ext cx="1322321" cy="1278261"/>
            <a:chOff x="5426574" y="656219"/>
            <a:chExt cx="1322321" cy="1278261"/>
          </a:xfrm>
        </p:grpSpPr>
        <p:sp>
          <p:nvSpPr>
            <p:cNvPr id="19" name="Oval 18"/>
            <p:cNvSpPr/>
            <p:nvPr userDrawn="1"/>
          </p:nvSpPr>
          <p:spPr>
            <a:xfrm>
              <a:off x="5426574" y="656219"/>
              <a:ext cx="1322321" cy="1278261"/>
            </a:xfrm>
            <a:prstGeom prst="ellipse">
              <a:avLst/>
            </a:prstGeom>
            <a:solidFill>
              <a:srgbClr val="1995BA"/>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11065308" flipH="1" flipV="1">
              <a:off x="5802992" y="992641"/>
              <a:ext cx="566789" cy="565911"/>
            </a:xfrm>
            <a:prstGeom prst="rect">
              <a:avLst/>
            </a:prstGeom>
          </p:spPr>
        </p:pic>
      </p:grpSp>
      <p:sp>
        <p:nvSpPr>
          <p:cNvPr id="21" name="Title 11"/>
          <p:cNvSpPr>
            <a:spLocks noGrp="1"/>
          </p:cNvSpPr>
          <p:nvPr>
            <p:ph type="title" hasCustomPrompt="1"/>
          </p:nvPr>
        </p:nvSpPr>
        <p:spPr>
          <a:xfrm>
            <a:off x="1148453" y="1447620"/>
            <a:ext cx="9744075" cy="606225"/>
          </a:xfrm>
        </p:spPr>
        <p:txBody>
          <a:bodyPr>
            <a:noAutofit/>
          </a:bodyPr>
          <a:lstStyle>
            <a:lvl1pPr algn="ctr">
              <a:defRPr sz="5400" b="1" cap="all" baseline="0">
                <a:solidFill>
                  <a:schemeClr val="bg1"/>
                </a:solidFill>
                <a:latin typeface="Segoe UI" panose="020B0502040204020203" pitchFamily="34" charset="0"/>
                <a:cs typeface="Segoe UI" panose="020B0502040204020203" pitchFamily="34" charset="0"/>
              </a:defRPr>
            </a:lvl1pPr>
          </a:lstStyle>
          <a:p>
            <a:r>
              <a:rPr lang="en-US" dirty="0" smtClean="0"/>
              <a:t>thank you</a:t>
            </a:r>
          </a:p>
        </p:txBody>
      </p:sp>
      <p:pic>
        <p:nvPicPr>
          <p:cNvPr id="22" name="Picture 21" descr="Web icon" title="Web ic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08486" y="4313738"/>
            <a:ext cx="738902" cy="738902"/>
          </a:xfrm>
          <a:prstGeom prst="rect">
            <a:avLst/>
          </a:prstGeom>
          <a:ln>
            <a:noFill/>
          </a:ln>
        </p:spPr>
      </p:pic>
    </p:spTree>
    <p:extLst>
      <p:ext uri="{BB962C8B-B14F-4D97-AF65-F5344CB8AC3E}">
        <p14:creationId xmlns:p14="http://schemas.microsoft.com/office/powerpoint/2010/main" val="41802792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12" name="Title 1"/>
          <p:cNvSpPr>
            <a:spLocks noGrp="1"/>
          </p:cNvSpPr>
          <p:nvPr>
            <p:ph type="title"/>
          </p:nvPr>
        </p:nvSpPr>
        <p:spPr>
          <a:xfrm>
            <a:off x="838200" y="365125"/>
            <a:ext cx="10515600" cy="1325563"/>
          </a:xfrm>
        </p:spPr>
        <p:txBody>
          <a:bodyPr/>
          <a:lstStyle/>
          <a:p>
            <a:r>
              <a:rPr lang="en-US" smtClean="0"/>
              <a:t>Click to edit Master title style</a:t>
            </a:r>
            <a:endParaRPr lang="en-US"/>
          </a:p>
        </p:txBody>
      </p:sp>
      <p:sp>
        <p:nvSpPr>
          <p:cNvPr id="13" name="Date Placeholder 2"/>
          <p:cNvSpPr>
            <a:spLocks noGrp="1"/>
          </p:cNvSpPr>
          <p:nvPr>
            <p:ph type="dt" sz="half" idx="10"/>
          </p:nvPr>
        </p:nvSpPr>
        <p:spPr>
          <a:xfrm>
            <a:off x="838200" y="6356350"/>
            <a:ext cx="2743200" cy="365125"/>
          </a:xfrm>
          <a:prstGeom prst="rect">
            <a:avLst/>
          </a:prstGeom>
        </p:spPr>
        <p:txBody>
          <a:bodyPr/>
          <a:lstStyle/>
          <a:p>
            <a:fld id="{36837B98-8A87-4439-8F74-E080BC4E6678}" type="datetimeFigureOut">
              <a:rPr lang="en-US" smtClean="0"/>
              <a:t>9/20/2021</a:t>
            </a:fld>
            <a:endParaRPr lang="en-US"/>
          </a:p>
        </p:txBody>
      </p:sp>
      <p:sp>
        <p:nvSpPr>
          <p:cNvPr id="1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15" name="Slide Number Placeholder 4"/>
          <p:cNvSpPr>
            <a:spLocks noGrp="1"/>
          </p:cNvSpPr>
          <p:nvPr>
            <p:ph type="sldNum" sz="quarter" idx="12"/>
          </p:nvPr>
        </p:nvSpPr>
        <p:spPr>
          <a:xfrm>
            <a:off x="8610600" y="6356350"/>
            <a:ext cx="2743200" cy="365125"/>
          </a:xfrm>
          <a:prstGeom prst="rect">
            <a:avLst/>
          </a:prstGeom>
        </p:spPr>
        <p:txBody>
          <a:bodyPr/>
          <a:lstStyle/>
          <a:p>
            <a:fld id="{A8CA3DF4-E449-4EC1-B817-23C9420ABD7F}" type="slidenum">
              <a:rPr lang="en-US" smtClean="0"/>
              <a:t>‹#›</a:t>
            </a:fld>
            <a:endParaRPr lang="en-US"/>
          </a:p>
        </p:txBody>
      </p:sp>
      <p:sp>
        <p:nvSpPr>
          <p:cNvPr id="16" name="Rectangle 15" descr="Blue box for background" title="Blue box for background"/>
          <p:cNvSpPr/>
          <p:nvPr userDrawn="1"/>
        </p:nvSpPr>
        <p:spPr>
          <a:xfrm>
            <a:off x="0" y="0"/>
            <a:ext cx="12192000" cy="6858000"/>
          </a:xfrm>
          <a:prstGeom prst="rect">
            <a:avLst/>
          </a:prstGeom>
          <a:solidFill>
            <a:srgbClr val="1B3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Washington State Department of Enterprise Services logo" title="Washington State Department of Enterprise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19575" y="3015035"/>
            <a:ext cx="4952850" cy="827930"/>
          </a:xfrm>
          <a:prstGeom prst="rect">
            <a:avLst/>
          </a:prstGeom>
        </p:spPr>
      </p:pic>
    </p:spTree>
    <p:extLst>
      <p:ext uri="{BB962C8B-B14F-4D97-AF65-F5344CB8AC3E}">
        <p14:creationId xmlns:p14="http://schemas.microsoft.com/office/powerpoint/2010/main" val="287245047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amp; Image 4">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896223" y="956020"/>
            <a:ext cx="4526472" cy="1080821"/>
          </a:xfrm>
        </p:spPr>
        <p:txBody>
          <a:bodyPr>
            <a:normAutofit/>
          </a:bodyPr>
          <a:lstStyle>
            <a:lvl1pPr>
              <a:defRPr sz="3400" baseline="0">
                <a:solidFill>
                  <a:srgbClr val="1B355E"/>
                </a:solidFill>
                <a:latin typeface="Ubuntu" panose="020B0804030602030204" pitchFamily="34" charset="0"/>
              </a:defRPr>
            </a:lvl1pPr>
          </a:lstStyle>
          <a:p>
            <a:r>
              <a:rPr lang="en-US" dirty="0" smtClean="0"/>
              <a:t>Enter subheading here</a:t>
            </a:r>
            <a:endParaRPr lang="en-US" dirty="0"/>
          </a:p>
        </p:txBody>
      </p:sp>
      <p:sp>
        <p:nvSpPr>
          <p:cNvPr id="19" name="Text Placeholder 3"/>
          <p:cNvSpPr>
            <a:spLocks noGrp="1"/>
          </p:cNvSpPr>
          <p:nvPr>
            <p:ph type="body" sz="quarter" idx="10" hasCustomPrompt="1"/>
          </p:nvPr>
        </p:nvSpPr>
        <p:spPr>
          <a:xfrm>
            <a:off x="915274" y="2544763"/>
            <a:ext cx="4526472" cy="2047547"/>
          </a:xfrm>
        </p:spPr>
        <p:txBody>
          <a:bodyPr>
            <a:normAutofit/>
          </a:bodyPr>
          <a:lstStyle>
            <a:lvl1pPr marL="0" indent="0">
              <a:spcBef>
                <a:spcPts val="1200"/>
              </a:spcBef>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smtClean="0"/>
              <a:t>Enter text here</a:t>
            </a:r>
          </a:p>
          <a:p>
            <a:pPr lvl="0"/>
            <a:endParaRPr lang="en-US" dirty="0"/>
          </a:p>
        </p:txBody>
      </p:sp>
      <p:sp>
        <p:nvSpPr>
          <p:cNvPr id="22" name="Text Placeholder 5"/>
          <p:cNvSpPr>
            <a:spLocks noGrp="1"/>
          </p:cNvSpPr>
          <p:nvPr>
            <p:ph type="body" sz="quarter" idx="11" hasCustomPrompt="1"/>
          </p:nvPr>
        </p:nvSpPr>
        <p:spPr>
          <a:xfrm>
            <a:off x="915272" y="4744710"/>
            <a:ext cx="4526474" cy="1322715"/>
          </a:xfrm>
        </p:spPr>
        <p:txBody>
          <a:bodyPr>
            <a:noAutofit/>
          </a:bodyPr>
          <a:lstStyle>
            <a:lvl1pPr marL="0" indent="0">
              <a:spcBef>
                <a:spcPts val="1200"/>
              </a:spcBef>
              <a:buFont typeface="Arial" panose="020B0604020202020204" pitchFamily="34" charset="0"/>
              <a:buNone/>
              <a:defRPr sz="2000" b="1" i="1">
                <a:solidFill>
                  <a:srgbClr val="1B355E"/>
                </a:solidFill>
                <a:latin typeface="Segoe UI" panose="020B0502040204020203" pitchFamily="34" charset="0"/>
                <a:cs typeface="Segoe UI" panose="020B0502040204020203" pitchFamily="34" charset="0"/>
              </a:defRPr>
            </a:lvl1pPr>
            <a:lvl2pPr marL="4572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2pPr>
            <a:lvl3pPr marL="9144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3pPr>
            <a:lvl4pPr marL="13716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4pPr>
            <a:lvl5pPr marL="18288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5pPr>
          </a:lstStyle>
          <a:p>
            <a:pPr lvl="0"/>
            <a:r>
              <a:rPr lang="en-US" dirty="0" smtClean="0"/>
              <a:t>Enter text here</a:t>
            </a:r>
          </a:p>
        </p:txBody>
      </p:sp>
      <p:sp>
        <p:nvSpPr>
          <p:cNvPr id="25" name="Picture Placeholder 7"/>
          <p:cNvSpPr>
            <a:spLocks noGrp="1"/>
          </p:cNvSpPr>
          <p:nvPr>
            <p:ph type="pic" sz="quarter" idx="12" hasCustomPrompt="1"/>
          </p:nvPr>
        </p:nvSpPr>
        <p:spPr>
          <a:xfrm>
            <a:off x="6099175" y="0"/>
            <a:ext cx="4816475" cy="6867525"/>
          </a:xfrm>
        </p:spPr>
        <p:txBody>
          <a:bodyPr>
            <a:normAutofit/>
          </a:bodyPr>
          <a:lstStyle>
            <a:lvl1pPr marL="0" indent="0">
              <a:buNone/>
              <a:defRPr sz="2000" baseline="0">
                <a:solidFill>
                  <a:srgbClr val="000000"/>
                </a:solidFill>
                <a:latin typeface="Segoe UI" panose="020B0502040204020203" pitchFamily="34" charset="0"/>
                <a:cs typeface="Segoe UI" panose="020B0502040204020203" pitchFamily="34" charset="0"/>
              </a:defRPr>
            </a:lvl1pPr>
          </a:lstStyle>
          <a:p>
            <a:r>
              <a:rPr lang="en-US" dirty="0" smtClean="0"/>
              <a:t>Click on icon to add image</a:t>
            </a:r>
            <a:endParaRPr lang="en-US" dirty="0"/>
          </a:p>
        </p:txBody>
      </p:sp>
    </p:spTree>
    <p:extLst>
      <p:ext uri="{BB962C8B-B14F-4D97-AF65-F5344CB8AC3E}">
        <p14:creationId xmlns:p14="http://schemas.microsoft.com/office/powerpoint/2010/main" val="40115323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1228724" y="2029143"/>
            <a:ext cx="9744075" cy="2923877"/>
          </a:xfrm>
        </p:spPr>
        <p:txBody>
          <a:bodyPr>
            <a:normAutofit/>
          </a:bodyPr>
          <a:lstStyle>
            <a:lvl1pPr marL="342900" indent="-342900">
              <a:spcBef>
                <a:spcPts val="1200"/>
              </a:spcBef>
              <a:buFont typeface="Arial" panose="020B0604020202020204" pitchFamily="34" charset="0"/>
              <a:buChar char="•"/>
              <a:defRPr sz="2400">
                <a:latin typeface="Segoe UI" panose="020B0502040204020203" pitchFamily="34" charset="0"/>
                <a:cs typeface="Segoe UI" panose="020B0502040204020203" pitchFamily="34" charset="0"/>
              </a:defRPr>
            </a:lvl1pPr>
            <a:lvl2pPr marL="800100" indent="-342900">
              <a:spcBef>
                <a:spcPts val="1200"/>
              </a:spcBef>
              <a:buSzPct val="80000"/>
              <a:buFont typeface="Courier New" panose="02070309020205020404" pitchFamily="49" charset="0"/>
              <a:buChar char="o"/>
              <a:defRPr sz="2000">
                <a:latin typeface="Segoe UI" panose="020B0502040204020203" pitchFamily="34" charset="0"/>
                <a:cs typeface="Segoe UI" panose="020B0502040204020203" pitchFamily="34" charset="0"/>
              </a:defRPr>
            </a:lvl2pPr>
            <a:lvl3pPr marL="1257300" indent="-342900">
              <a:spcBef>
                <a:spcPts val="1200"/>
              </a:spcBef>
              <a:buSzPct val="100000"/>
              <a:buFont typeface="Wingdings" panose="05000000000000000000" pitchFamily="2" charset="2"/>
              <a:buChar char="§"/>
              <a:defRPr sz="1800">
                <a:latin typeface="Segoe UI" panose="020B0502040204020203" pitchFamily="34" charset="0"/>
                <a:cs typeface="Segoe UI" panose="020B0502040204020203" pitchFamily="34" charset="0"/>
              </a:defRPr>
            </a:lvl3pPr>
            <a:lvl4pPr marL="1600200" indent="-228600">
              <a:spcBef>
                <a:spcPts val="1200"/>
              </a:spcBef>
              <a:buSzPct val="80000"/>
              <a:buFont typeface="Segoe UI" panose="020B0502040204020203" pitchFamily="34" charset="0"/>
              <a:buChar char="−"/>
              <a:defRPr sz="18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stStyle>
          <a:p>
            <a:pPr lvl="0"/>
            <a:r>
              <a:rPr lang="en-US" dirty="0" smtClean="0"/>
              <a:t>Enter text here</a:t>
            </a:r>
          </a:p>
          <a:p>
            <a:pPr lvl="1"/>
            <a:r>
              <a:rPr lang="en-US" dirty="0" smtClean="0"/>
              <a:t>Second level</a:t>
            </a:r>
          </a:p>
          <a:p>
            <a:pPr lvl="2"/>
            <a:r>
              <a:rPr lang="en-US" dirty="0" smtClean="0"/>
              <a:t>Third level</a:t>
            </a:r>
          </a:p>
          <a:p>
            <a:pPr lvl="3"/>
            <a:r>
              <a:rPr lang="en-US" dirty="0" smtClean="0"/>
              <a:t>Fourth level</a:t>
            </a:r>
            <a:endParaRPr lang="en-US" dirty="0"/>
          </a:p>
        </p:txBody>
      </p:sp>
      <p:sp>
        <p:nvSpPr>
          <p:cNvPr id="14"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B355E"/>
                </a:solidFill>
                <a:latin typeface="Ubuntu" panose="020B0804030602030204" pitchFamily="34" charset="0"/>
              </a:defRPr>
            </a:lvl1pPr>
          </a:lstStyle>
          <a:p>
            <a:r>
              <a:rPr lang="en-US" dirty="0" smtClean="0"/>
              <a:t>Enter title here</a:t>
            </a:r>
          </a:p>
        </p:txBody>
      </p:sp>
    </p:spTree>
    <p:extLst>
      <p:ext uri="{BB962C8B-B14F-4D97-AF65-F5344CB8AC3E}">
        <p14:creationId xmlns:p14="http://schemas.microsoft.com/office/powerpoint/2010/main" val="15082882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1"/>
          <p:cNvSpPr>
            <a:spLocks noGrp="1"/>
          </p:cNvSpPr>
          <p:nvPr>
            <p:ph type="title" hasCustomPrompt="1"/>
          </p:nvPr>
        </p:nvSpPr>
        <p:spPr>
          <a:xfrm>
            <a:off x="1228724" y="831086"/>
            <a:ext cx="9744075" cy="733533"/>
          </a:xfrm>
        </p:spPr>
        <p:txBody>
          <a:bodyPr>
            <a:normAutofit/>
          </a:bodyPr>
          <a:lstStyle>
            <a:lvl1pPr algn="ctr">
              <a:defRPr sz="4400" cap="all" baseline="0">
                <a:solidFill>
                  <a:schemeClr val="accent2"/>
                </a:solidFill>
                <a:latin typeface="Segoe UI" panose="020B0502040204020203" pitchFamily="34" charset="0"/>
                <a:cs typeface="Segoe UI" panose="020B0502040204020203" pitchFamily="34" charset="0"/>
              </a:defRPr>
            </a:lvl1pPr>
          </a:lstStyle>
          <a:p>
            <a:r>
              <a:rPr lang="en-US" dirty="0" smtClean="0"/>
              <a:t>Basic TITLE and CONTENT page</a:t>
            </a:r>
          </a:p>
        </p:txBody>
      </p:sp>
      <p:sp>
        <p:nvSpPr>
          <p:cNvPr id="8" name="Text Placeholder 3"/>
          <p:cNvSpPr>
            <a:spLocks noGrp="1"/>
          </p:cNvSpPr>
          <p:nvPr>
            <p:ph type="body" sz="quarter" idx="10" hasCustomPrompt="1"/>
          </p:nvPr>
        </p:nvSpPr>
        <p:spPr>
          <a:xfrm>
            <a:off x="1264583" y="1971675"/>
            <a:ext cx="9744075" cy="4052888"/>
          </a:xfrm>
        </p:spPr>
        <p:txBody>
          <a:bodyPr/>
          <a:lstStyle>
            <a:lvl1pPr marL="0" indent="0">
              <a:lnSpc>
                <a:spcPct val="100000"/>
              </a:lnSpc>
              <a:spcBef>
                <a:spcPts val="1800"/>
              </a:spcBef>
              <a:buFont typeface="Arial" panose="020B0604020202020204" pitchFamily="34" charset="0"/>
              <a:buNone/>
              <a:defRPr sz="2400" b="0" baseline="0"/>
            </a:lvl1pPr>
            <a:lvl2pPr marL="800100" marR="0" indent="-3429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lvl2pPr>
          </a:lstStyle>
          <a:p>
            <a:pPr lvl="0"/>
            <a:r>
              <a:rPr lang="en-US" dirty="0" smtClean="0"/>
              <a:t>Text Segoe UI 24 </a:t>
            </a:r>
            <a:r>
              <a:rPr lang="en-US" dirty="0" err="1" smtClean="0"/>
              <a:t>pt</a:t>
            </a:r>
            <a:r>
              <a:rPr lang="en-US" dirty="0" smtClean="0"/>
              <a:t> (no less than 18 pts).</a:t>
            </a:r>
          </a:p>
          <a:p>
            <a:pPr lvl="0"/>
            <a:r>
              <a:rPr lang="en-US" dirty="0" smtClean="0"/>
              <a:t>Stay at/under 4-5 bullets per slide.</a:t>
            </a:r>
          </a:p>
          <a:p>
            <a:pPr lvl="0"/>
            <a:endParaRPr lang="en-US" dirty="0"/>
          </a:p>
        </p:txBody>
      </p:sp>
    </p:spTree>
    <p:extLst>
      <p:ext uri="{BB962C8B-B14F-4D97-AF65-F5344CB8AC3E}">
        <p14:creationId xmlns:p14="http://schemas.microsoft.com/office/powerpoint/2010/main" val="37990879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descr="Decorative blue box as background" title="Decorative blue box as background"/>
          <p:cNvSpPr/>
          <p:nvPr userDrawn="1"/>
        </p:nvSpPr>
        <p:spPr>
          <a:xfrm>
            <a:off x="0" y="3312377"/>
            <a:ext cx="12192000" cy="3545623"/>
          </a:xfrm>
          <a:prstGeom prst="rect">
            <a:avLst/>
          </a:prstGeom>
          <a:solidFill>
            <a:srgbClr val="1B35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1"/>
          <p:cNvSpPr>
            <a:spLocks noGrp="1"/>
          </p:cNvSpPr>
          <p:nvPr>
            <p:ph type="title" hasCustomPrompt="1"/>
          </p:nvPr>
        </p:nvSpPr>
        <p:spPr>
          <a:xfrm>
            <a:off x="1223962" y="1347607"/>
            <a:ext cx="9744075" cy="606225"/>
          </a:xfrm>
        </p:spPr>
        <p:txBody>
          <a:bodyPr>
            <a:noAutofit/>
          </a:bodyPr>
          <a:lstStyle>
            <a:lvl1pPr algn="ctr">
              <a:lnSpc>
                <a:spcPct val="100000"/>
              </a:lnSpc>
              <a:defRPr sz="5400" b="1" cap="all" baseline="0">
                <a:solidFill>
                  <a:schemeClr val="accent2"/>
                </a:solidFill>
                <a:latin typeface="Segoe UI" panose="020B0502040204020203" pitchFamily="34" charset="0"/>
                <a:cs typeface="Segoe UI" panose="020B0502040204020203" pitchFamily="34" charset="0"/>
              </a:defRPr>
            </a:lvl1pPr>
          </a:lstStyle>
          <a:p>
            <a:r>
              <a:rPr lang="en-US" dirty="0" smtClean="0"/>
              <a:t>Section Header</a:t>
            </a:r>
          </a:p>
        </p:txBody>
      </p:sp>
    </p:spTree>
    <p:extLst>
      <p:ext uri="{BB962C8B-B14F-4D97-AF65-F5344CB8AC3E}">
        <p14:creationId xmlns:p14="http://schemas.microsoft.com/office/powerpoint/2010/main" val="16578903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0"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smtClean="0"/>
              <a:t>3 columns</a:t>
            </a:r>
          </a:p>
        </p:txBody>
      </p:sp>
      <p:sp>
        <p:nvSpPr>
          <p:cNvPr id="11" name="Content Placeholder 2"/>
          <p:cNvSpPr>
            <a:spLocks noGrp="1"/>
          </p:cNvSpPr>
          <p:nvPr>
            <p:ph sz="half" idx="2" hasCustomPrompt="1"/>
          </p:nvPr>
        </p:nvSpPr>
        <p:spPr>
          <a:xfrm>
            <a:off x="1043756" y="3183867"/>
            <a:ext cx="3180374" cy="2831167"/>
          </a:xfrm>
        </p:spPr>
        <p:txBody>
          <a:bodyPr>
            <a:normAutofit/>
          </a:bodyPr>
          <a:lstStyle>
            <a:lvl1pPr marL="0" indent="0">
              <a:buNone/>
              <a:defRPr sz="2000" baseline="0"/>
            </a:lvl1pPr>
          </a:lstStyle>
          <a:p>
            <a:r>
              <a:rPr lang="en-US" dirty="0" smtClean="0"/>
              <a:t>Click on appropriate icon for desired content</a:t>
            </a:r>
            <a:endParaRPr lang="en-US" dirty="0"/>
          </a:p>
        </p:txBody>
      </p:sp>
      <p:sp>
        <p:nvSpPr>
          <p:cNvPr id="13" name="Content Placeholder 2"/>
          <p:cNvSpPr>
            <a:spLocks noGrp="1"/>
          </p:cNvSpPr>
          <p:nvPr>
            <p:ph sz="half" idx="17" hasCustomPrompt="1"/>
          </p:nvPr>
        </p:nvSpPr>
        <p:spPr>
          <a:xfrm>
            <a:off x="7944030" y="3183867"/>
            <a:ext cx="3180374" cy="2831167"/>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Click on appropriate icon for desired content</a:t>
            </a:r>
          </a:p>
          <a:p>
            <a:endParaRPr lang="en-US" dirty="0"/>
          </a:p>
        </p:txBody>
      </p:sp>
      <p:sp>
        <p:nvSpPr>
          <p:cNvPr id="15" name="Content Placeholder 2"/>
          <p:cNvSpPr>
            <a:spLocks noGrp="1"/>
          </p:cNvSpPr>
          <p:nvPr>
            <p:ph sz="half" idx="19" hasCustomPrompt="1"/>
          </p:nvPr>
        </p:nvSpPr>
        <p:spPr>
          <a:xfrm>
            <a:off x="4493893" y="3183867"/>
            <a:ext cx="3180374" cy="2831167"/>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Click on appropriate icon for desired content</a:t>
            </a:r>
          </a:p>
          <a:p>
            <a:endParaRPr lang="en-US" dirty="0"/>
          </a:p>
        </p:txBody>
      </p:sp>
      <p:sp>
        <p:nvSpPr>
          <p:cNvPr id="9" name="Content Placeholder 7"/>
          <p:cNvSpPr>
            <a:spLocks noGrp="1"/>
          </p:cNvSpPr>
          <p:nvPr>
            <p:ph sz="quarter" idx="14" hasCustomPrompt="1"/>
          </p:nvPr>
        </p:nvSpPr>
        <p:spPr>
          <a:xfrm>
            <a:off x="1043756" y="1927711"/>
            <a:ext cx="3180374" cy="1000125"/>
          </a:xfrm>
        </p:spPr>
        <p:txBody>
          <a:bodyPr/>
          <a:lstStyle>
            <a:lvl1pPr marL="0" indent="0">
              <a:buNone/>
              <a:defRPr b="1"/>
            </a:lvl1pPr>
          </a:lstStyle>
          <a:p>
            <a:r>
              <a:rPr lang="en-US" dirty="0" smtClean="0"/>
              <a:t>Heading here</a:t>
            </a:r>
            <a:endParaRPr lang="en-US" dirty="0"/>
          </a:p>
        </p:txBody>
      </p:sp>
      <p:sp>
        <p:nvSpPr>
          <p:cNvPr id="12" name="Content Placeholder 7"/>
          <p:cNvSpPr>
            <a:spLocks noGrp="1"/>
          </p:cNvSpPr>
          <p:nvPr>
            <p:ph sz="quarter" idx="18" hasCustomPrompt="1"/>
          </p:nvPr>
        </p:nvSpPr>
        <p:spPr>
          <a:xfrm>
            <a:off x="7944030" y="1927711"/>
            <a:ext cx="3180374" cy="1000125"/>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Heading here</a:t>
            </a:r>
          </a:p>
          <a:p>
            <a:endParaRPr lang="en-US" dirty="0"/>
          </a:p>
        </p:txBody>
      </p:sp>
      <p:sp>
        <p:nvSpPr>
          <p:cNvPr id="14" name="Content Placeholder 7"/>
          <p:cNvSpPr>
            <a:spLocks noGrp="1"/>
          </p:cNvSpPr>
          <p:nvPr>
            <p:ph sz="quarter" idx="20" hasCustomPrompt="1"/>
          </p:nvPr>
        </p:nvSpPr>
        <p:spPr>
          <a:xfrm>
            <a:off x="4493893" y="1927711"/>
            <a:ext cx="3180374" cy="1000125"/>
          </a:xfr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b="1"/>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smtClean="0"/>
              <a:t>Heading here</a:t>
            </a:r>
          </a:p>
          <a:p>
            <a:endParaRPr lang="en-US" dirty="0"/>
          </a:p>
        </p:txBody>
      </p:sp>
    </p:spTree>
    <p:extLst>
      <p:ext uri="{BB962C8B-B14F-4D97-AF65-F5344CB8AC3E}">
        <p14:creationId xmlns:p14="http://schemas.microsoft.com/office/powerpoint/2010/main" val="38069147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smtClean="0"/>
              <a:t>Title only</a:t>
            </a:r>
          </a:p>
        </p:txBody>
      </p:sp>
    </p:spTree>
    <p:extLst>
      <p:ext uri="{BB962C8B-B14F-4D97-AF65-F5344CB8AC3E}">
        <p14:creationId xmlns:p14="http://schemas.microsoft.com/office/powerpoint/2010/main" val="6706895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5" name="Title 11"/>
          <p:cNvSpPr>
            <a:spLocks noGrp="1"/>
          </p:cNvSpPr>
          <p:nvPr>
            <p:ph type="title" hasCustomPrompt="1"/>
          </p:nvPr>
        </p:nvSpPr>
        <p:spPr>
          <a:xfrm>
            <a:off x="1228724" y="831086"/>
            <a:ext cx="9744075" cy="733533"/>
          </a:xfrm>
        </p:spPr>
        <p:txBody>
          <a:bodyPr>
            <a:normAutofit/>
          </a:bodyPr>
          <a:lstStyle>
            <a:lvl1pPr algn="ctr">
              <a:defRPr sz="4400" cap="all" baseline="0">
                <a:solidFill>
                  <a:srgbClr val="1995BA"/>
                </a:solidFill>
                <a:latin typeface="Segoe UI" panose="020B0502040204020203" pitchFamily="34" charset="0"/>
                <a:cs typeface="Segoe UI" panose="020B0502040204020203" pitchFamily="34" charset="0"/>
              </a:defRPr>
            </a:lvl1pPr>
          </a:lstStyle>
          <a:p>
            <a:r>
              <a:rPr lang="en-US" dirty="0" smtClean="0"/>
              <a:t>Timeline</a:t>
            </a:r>
          </a:p>
        </p:txBody>
      </p:sp>
      <p:cxnSp>
        <p:nvCxnSpPr>
          <p:cNvPr id="7" name="Straight Connector 6"/>
          <p:cNvCxnSpPr/>
          <p:nvPr userDrawn="1"/>
        </p:nvCxnSpPr>
        <p:spPr>
          <a:xfrm>
            <a:off x="1021976" y="3358399"/>
            <a:ext cx="10201836" cy="0"/>
          </a:xfrm>
          <a:prstGeom prst="line">
            <a:avLst/>
          </a:prstGeom>
          <a:ln w="34925" cap="rnd">
            <a:solidFill>
              <a:srgbClr val="1B355E"/>
            </a:solidFill>
            <a:prstDash val="dash"/>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4798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Image 1">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896223" y="956020"/>
            <a:ext cx="4526472" cy="1080821"/>
          </a:xfrm>
        </p:spPr>
        <p:txBody>
          <a:bodyPr>
            <a:normAutofit/>
          </a:bodyPr>
          <a:lstStyle>
            <a:lvl1pPr>
              <a:defRPr sz="3400" baseline="0">
                <a:solidFill>
                  <a:srgbClr val="1995BA"/>
                </a:solidFill>
                <a:latin typeface="Segoe UI" panose="020B0502040204020203" pitchFamily="34" charset="0"/>
                <a:cs typeface="Segoe UI" panose="020B0502040204020203" pitchFamily="34" charset="0"/>
              </a:defRPr>
            </a:lvl1pPr>
          </a:lstStyle>
          <a:p>
            <a:r>
              <a:rPr lang="en-US" dirty="0" smtClean="0"/>
              <a:t>Content with image</a:t>
            </a:r>
            <a:endParaRPr lang="en-US" dirty="0"/>
          </a:p>
        </p:txBody>
      </p:sp>
      <p:sp>
        <p:nvSpPr>
          <p:cNvPr id="9" name="Text Placeholder 3"/>
          <p:cNvSpPr>
            <a:spLocks noGrp="1"/>
          </p:cNvSpPr>
          <p:nvPr>
            <p:ph type="body" sz="quarter" idx="10" hasCustomPrompt="1"/>
          </p:nvPr>
        </p:nvSpPr>
        <p:spPr>
          <a:xfrm>
            <a:off x="915274" y="2544763"/>
            <a:ext cx="4526472" cy="2047547"/>
          </a:xfrm>
        </p:spPr>
        <p:txBody>
          <a:bodyPr>
            <a:normAutofit/>
          </a:bodyPr>
          <a:lstStyle>
            <a:lvl1pPr marL="0" indent="0">
              <a:spcBef>
                <a:spcPts val="1200"/>
              </a:spcBef>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smtClean="0"/>
              <a:t>Enter text here</a:t>
            </a:r>
          </a:p>
          <a:p>
            <a:pPr lvl="0"/>
            <a:endParaRPr lang="en-US" dirty="0"/>
          </a:p>
        </p:txBody>
      </p:sp>
      <p:sp>
        <p:nvSpPr>
          <p:cNvPr id="10" name="Text Placeholder 5"/>
          <p:cNvSpPr>
            <a:spLocks noGrp="1"/>
          </p:cNvSpPr>
          <p:nvPr>
            <p:ph type="body" sz="quarter" idx="11" hasCustomPrompt="1"/>
          </p:nvPr>
        </p:nvSpPr>
        <p:spPr>
          <a:xfrm>
            <a:off x="915272" y="4744710"/>
            <a:ext cx="4526474" cy="1322715"/>
          </a:xfrm>
        </p:spPr>
        <p:txBody>
          <a:bodyPr>
            <a:noAutofit/>
          </a:bodyPr>
          <a:lstStyle>
            <a:lvl1pPr marL="0" indent="0">
              <a:spcBef>
                <a:spcPts val="1200"/>
              </a:spcBef>
              <a:buFont typeface="Arial" panose="020B0604020202020204" pitchFamily="34" charset="0"/>
              <a:buNone/>
              <a:defRPr sz="2000" b="1" i="1">
                <a:solidFill>
                  <a:srgbClr val="1995BA"/>
                </a:solidFill>
                <a:latin typeface="Segoe UI" panose="020B0502040204020203" pitchFamily="34" charset="0"/>
                <a:cs typeface="Segoe UI" panose="020B0502040204020203" pitchFamily="34" charset="0"/>
              </a:defRPr>
            </a:lvl1pPr>
            <a:lvl2pPr marL="4572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2pPr>
            <a:lvl3pPr marL="9144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3pPr>
            <a:lvl4pPr marL="13716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4pPr>
            <a:lvl5pPr marL="1828800" indent="0">
              <a:buFont typeface="Arial" panose="020B0604020202020204" pitchFamily="34" charset="0"/>
              <a:buNone/>
              <a:defRPr sz="1800" b="1" i="1">
                <a:solidFill>
                  <a:srgbClr val="1B355E"/>
                </a:solidFill>
                <a:latin typeface="Segoe UI" panose="020B0502040204020203" pitchFamily="34" charset="0"/>
                <a:cs typeface="Segoe UI" panose="020B0502040204020203" pitchFamily="34" charset="0"/>
              </a:defRPr>
            </a:lvl5pPr>
          </a:lstStyle>
          <a:p>
            <a:pPr lvl="0"/>
            <a:r>
              <a:rPr lang="en-US" dirty="0" smtClean="0"/>
              <a:t>Enter text here</a:t>
            </a:r>
          </a:p>
        </p:txBody>
      </p:sp>
      <p:sp>
        <p:nvSpPr>
          <p:cNvPr id="11" name="Picture Placeholder 7"/>
          <p:cNvSpPr>
            <a:spLocks noGrp="1"/>
          </p:cNvSpPr>
          <p:nvPr>
            <p:ph type="pic" sz="quarter" idx="12" hasCustomPrompt="1"/>
          </p:nvPr>
        </p:nvSpPr>
        <p:spPr>
          <a:xfrm>
            <a:off x="6099175" y="0"/>
            <a:ext cx="4816475" cy="6867525"/>
          </a:xfrm>
        </p:spPr>
        <p:txBody>
          <a:bodyPr>
            <a:normAutofit/>
          </a:bodyPr>
          <a:lstStyle>
            <a:lvl1pPr marL="0" indent="0">
              <a:buNone/>
              <a:defRPr sz="2000" baseline="0">
                <a:solidFill>
                  <a:srgbClr val="000000"/>
                </a:solidFill>
                <a:latin typeface="Segoe UI" panose="020B0502040204020203" pitchFamily="34" charset="0"/>
                <a:cs typeface="Segoe UI" panose="020B0502040204020203" pitchFamily="34" charset="0"/>
              </a:defRPr>
            </a:lvl1pPr>
          </a:lstStyle>
          <a:p>
            <a:r>
              <a:rPr lang="en-US" dirty="0" smtClean="0"/>
              <a:t>Click on icon to add image</a:t>
            </a:r>
            <a:endParaRPr lang="en-US" dirty="0"/>
          </a:p>
        </p:txBody>
      </p:sp>
    </p:spTree>
    <p:extLst>
      <p:ext uri="{BB962C8B-B14F-4D97-AF65-F5344CB8AC3E}">
        <p14:creationId xmlns:p14="http://schemas.microsoft.com/office/powerpoint/2010/main" val="295124919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Image 2">
    <p:spTree>
      <p:nvGrpSpPr>
        <p:cNvPr id="1" name=""/>
        <p:cNvGrpSpPr/>
        <p:nvPr/>
      </p:nvGrpSpPr>
      <p:grpSpPr>
        <a:xfrm>
          <a:off x="0" y="0"/>
          <a:ext cx="0" cy="0"/>
          <a:chOff x="0" y="0"/>
          <a:chExt cx="0" cy="0"/>
        </a:xfrm>
      </p:grpSpPr>
      <p:sp>
        <p:nvSpPr>
          <p:cNvPr id="8" name="Title 17"/>
          <p:cNvSpPr>
            <a:spLocks noGrp="1"/>
          </p:cNvSpPr>
          <p:nvPr>
            <p:ph type="title" hasCustomPrompt="1"/>
          </p:nvPr>
        </p:nvSpPr>
        <p:spPr>
          <a:xfrm>
            <a:off x="893612" y="1360341"/>
            <a:ext cx="3356915" cy="1015663"/>
          </a:xfrm>
        </p:spPr>
        <p:txBody>
          <a:bodyPr>
            <a:noAutofit/>
          </a:bodyPr>
          <a:lstStyle>
            <a:lvl1pPr>
              <a:defRPr sz="3400">
                <a:solidFill>
                  <a:srgbClr val="1995BA"/>
                </a:solidFill>
                <a:latin typeface="Segoe UI" panose="020B0502040204020203" pitchFamily="34" charset="0"/>
                <a:cs typeface="Segoe UI" panose="020B0502040204020203" pitchFamily="34" charset="0"/>
              </a:defRPr>
            </a:lvl1pPr>
          </a:lstStyle>
          <a:p>
            <a:r>
              <a:rPr lang="en-US" dirty="0" smtClean="0"/>
              <a:t>Content with images</a:t>
            </a:r>
            <a:endParaRPr lang="en-US" dirty="0"/>
          </a:p>
        </p:txBody>
      </p:sp>
      <p:sp>
        <p:nvSpPr>
          <p:cNvPr id="9" name="Text Placeholder 20"/>
          <p:cNvSpPr>
            <a:spLocks noGrp="1"/>
          </p:cNvSpPr>
          <p:nvPr>
            <p:ph type="body" sz="quarter" idx="10" hasCustomPrompt="1"/>
          </p:nvPr>
        </p:nvSpPr>
        <p:spPr>
          <a:xfrm>
            <a:off x="1676401" y="2889580"/>
            <a:ext cx="2695574" cy="1381761"/>
          </a:xfrm>
        </p:spPr>
        <p:txBody>
          <a:bodyPr>
            <a:noAutofit/>
          </a:bodyPr>
          <a:lstStyle>
            <a:lvl1pPr marL="0" indent="0">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smtClean="0"/>
              <a:t>Enter text here</a:t>
            </a:r>
            <a:endParaRPr lang="en-US" dirty="0"/>
          </a:p>
        </p:txBody>
      </p:sp>
      <p:sp>
        <p:nvSpPr>
          <p:cNvPr id="10" name="Text Placeholder 20"/>
          <p:cNvSpPr>
            <a:spLocks noGrp="1"/>
          </p:cNvSpPr>
          <p:nvPr>
            <p:ph type="body" sz="quarter" idx="11" hasCustomPrompt="1"/>
          </p:nvPr>
        </p:nvSpPr>
        <p:spPr>
          <a:xfrm>
            <a:off x="1663757" y="4512176"/>
            <a:ext cx="2695574" cy="1381761"/>
          </a:xfrm>
        </p:spPr>
        <p:txBody>
          <a:bodyPr>
            <a:noAutofit/>
          </a:bodyPr>
          <a:lstStyle>
            <a:lvl1pPr marL="0" indent="0">
              <a:buNone/>
              <a:defRPr sz="2400">
                <a:latin typeface="Segoe UI" panose="020B0502040204020203" pitchFamily="34" charset="0"/>
                <a:cs typeface="Segoe UI" panose="020B0502040204020203" pitchFamily="34" charset="0"/>
              </a:defRPr>
            </a:lvl1pPr>
            <a:lvl2pPr marL="457200" indent="0">
              <a:buNone/>
              <a:defRPr sz="1800">
                <a:latin typeface="Segoe UI" panose="020B0502040204020203" pitchFamily="34" charset="0"/>
                <a:cs typeface="Segoe UI" panose="020B0502040204020203" pitchFamily="34" charset="0"/>
              </a:defRPr>
            </a:lvl2pPr>
            <a:lvl3pPr marL="914400" indent="0">
              <a:buNone/>
              <a:defRPr sz="1800">
                <a:latin typeface="Segoe UI" panose="020B0502040204020203" pitchFamily="34" charset="0"/>
                <a:cs typeface="Segoe UI" panose="020B0502040204020203" pitchFamily="34" charset="0"/>
              </a:defRPr>
            </a:lvl3pPr>
            <a:lvl4pPr marL="1371600" indent="0">
              <a:buNone/>
              <a:defRPr sz="1800">
                <a:latin typeface="Segoe UI" panose="020B0502040204020203" pitchFamily="34" charset="0"/>
                <a:cs typeface="Segoe UI" panose="020B0502040204020203" pitchFamily="34" charset="0"/>
              </a:defRPr>
            </a:lvl4pPr>
            <a:lvl5pPr marL="1828800" indent="0">
              <a:buNone/>
              <a:defRPr sz="1800">
                <a:latin typeface="Segoe UI" panose="020B0502040204020203" pitchFamily="34" charset="0"/>
                <a:cs typeface="Segoe UI" panose="020B0502040204020203" pitchFamily="34" charset="0"/>
              </a:defRPr>
            </a:lvl5pPr>
          </a:lstStyle>
          <a:p>
            <a:pPr lvl="0"/>
            <a:r>
              <a:rPr lang="en-US" dirty="0" smtClean="0"/>
              <a:t>Enter text here</a:t>
            </a:r>
            <a:endParaRPr lang="en-US" dirty="0"/>
          </a:p>
        </p:txBody>
      </p:sp>
      <p:sp>
        <p:nvSpPr>
          <p:cNvPr id="11" name="Picture Placeholder 24"/>
          <p:cNvSpPr>
            <a:spLocks noGrp="1"/>
          </p:cNvSpPr>
          <p:nvPr>
            <p:ph type="pic" sz="quarter" idx="12" hasCustomPrompt="1"/>
          </p:nvPr>
        </p:nvSpPr>
        <p:spPr>
          <a:xfrm>
            <a:off x="4772025" y="1014413"/>
            <a:ext cx="3124200" cy="5045075"/>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smtClean="0"/>
              <a:t>Click on icon to add image</a:t>
            </a:r>
            <a:endParaRPr lang="en-US" dirty="0"/>
          </a:p>
        </p:txBody>
      </p:sp>
      <p:sp>
        <p:nvSpPr>
          <p:cNvPr id="12" name="Picture Placeholder 26"/>
          <p:cNvSpPr>
            <a:spLocks noGrp="1"/>
          </p:cNvSpPr>
          <p:nvPr>
            <p:ph type="pic" sz="quarter" idx="13" hasCustomPrompt="1"/>
          </p:nvPr>
        </p:nvSpPr>
        <p:spPr>
          <a:xfrm>
            <a:off x="8049621" y="1014413"/>
            <a:ext cx="3123203" cy="2462213"/>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smtClean="0"/>
              <a:t>Click on icon to add image</a:t>
            </a:r>
            <a:endParaRPr lang="en-US" dirty="0"/>
          </a:p>
        </p:txBody>
      </p:sp>
      <p:sp>
        <p:nvSpPr>
          <p:cNvPr id="13" name="Picture Placeholder 26"/>
          <p:cNvSpPr>
            <a:spLocks noGrp="1"/>
          </p:cNvSpPr>
          <p:nvPr>
            <p:ph type="pic" sz="quarter" idx="14" hasCustomPrompt="1"/>
          </p:nvPr>
        </p:nvSpPr>
        <p:spPr>
          <a:xfrm>
            <a:off x="8049621" y="3605861"/>
            <a:ext cx="3123203" cy="2453310"/>
          </a:xfrm>
        </p:spPr>
        <p:txBody>
          <a:bodyPr>
            <a:normAutofit/>
          </a:bodyPr>
          <a:lstStyle>
            <a:lvl1pPr marL="0" indent="0">
              <a:buNone/>
              <a:defRPr sz="2000">
                <a:solidFill>
                  <a:srgbClr val="000000"/>
                </a:solidFill>
                <a:latin typeface="Segoe UI" panose="020B0502040204020203" pitchFamily="34" charset="0"/>
                <a:cs typeface="Segoe UI" panose="020B0502040204020203" pitchFamily="34" charset="0"/>
              </a:defRPr>
            </a:lvl1pPr>
          </a:lstStyle>
          <a:p>
            <a:r>
              <a:rPr lang="en-US" dirty="0" smtClean="0"/>
              <a:t>Click on icon to add image</a:t>
            </a:r>
            <a:endParaRPr lang="en-US" dirty="0"/>
          </a:p>
        </p:txBody>
      </p:sp>
      <p:pic>
        <p:nvPicPr>
          <p:cNvPr id="14" name="Picture 13" descr="Bullet check mark" title="Bullet check mar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47" y="2889580"/>
            <a:ext cx="494619" cy="495300"/>
          </a:xfrm>
          <a:prstGeom prst="rect">
            <a:avLst/>
          </a:prstGeom>
        </p:spPr>
      </p:pic>
      <p:pic>
        <p:nvPicPr>
          <p:cNvPr id="15" name="Picture 14" descr="Bullet check mark" title="Bullet check mark"/>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3347" y="4464393"/>
            <a:ext cx="494619" cy="495300"/>
          </a:xfrm>
          <a:prstGeom prst="rect">
            <a:avLst/>
          </a:prstGeom>
        </p:spPr>
      </p:pic>
    </p:spTree>
    <p:extLst>
      <p:ext uri="{BB962C8B-B14F-4D97-AF65-F5344CB8AC3E}">
        <p14:creationId xmlns:p14="http://schemas.microsoft.com/office/powerpoint/2010/main" val="392217221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1985963" y="1828800"/>
            <a:ext cx="8007350" cy="2814638"/>
          </a:xfrm>
        </p:spPr>
        <p:txBody>
          <a:bodyPr>
            <a:normAutofit/>
          </a:bodyPr>
          <a:lstStyle>
            <a:lvl1pPr marL="0" indent="0" algn="ctr">
              <a:buNone/>
              <a:defRPr sz="2400"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Blank slide for you to do your own thing</a:t>
            </a:r>
            <a:endParaRPr lang="en-US" dirty="0"/>
          </a:p>
        </p:txBody>
      </p:sp>
    </p:spTree>
    <p:extLst>
      <p:ext uri="{BB962C8B-B14F-4D97-AF65-F5344CB8AC3E}">
        <p14:creationId xmlns:p14="http://schemas.microsoft.com/office/powerpoint/2010/main" val="173400298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7013723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4" r:id="rId4"/>
    <p:sldLayoutId id="2147483655" r:id="rId5"/>
    <p:sldLayoutId id="2147483656" r:id="rId6"/>
    <p:sldLayoutId id="2147483657" r:id="rId7"/>
    <p:sldLayoutId id="2147483658" r:id="rId8"/>
    <p:sldLayoutId id="2147483659" r:id="rId9"/>
    <p:sldLayoutId id="2147483660" r:id="rId10"/>
    <p:sldLayoutId id="2147483649" r:id="rId11"/>
    <p:sldLayoutId id="2147483661" r:id="rId12"/>
    <p:sldLayoutId id="2147483662" r:id="rId13"/>
  </p:sldLayoutIdLst>
  <p:timing>
    <p:tnLst>
      <p:par>
        <p:cTn id="1" dur="indefinite" restart="never" nodeType="tmRoot"/>
      </p:par>
    </p:tnLst>
  </p:timing>
  <p:txStyles>
    <p:titleStyle>
      <a:lvl1pPr algn="l" defTabSz="914400" rtl="0" eaLnBrk="1" latinLnBrk="0" hangingPunct="1">
        <a:lnSpc>
          <a:spcPct val="100000"/>
        </a:lnSpc>
        <a:spcBef>
          <a:spcPct val="0"/>
        </a:spcBef>
        <a:buNone/>
        <a:defRPr sz="4400" kern="1200" cap="all" baseline="0">
          <a:solidFill>
            <a:schemeClr val="accent2"/>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100000"/>
        </a:lnSpc>
        <a:spcBef>
          <a:spcPts val="1800"/>
        </a:spcBef>
        <a:buFont typeface="Arial" panose="020B0604020202020204" pitchFamily="34" charset="0"/>
        <a:buChar char="•"/>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WebsCustomerService@des.wa.gov"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hyperlink" Target="https://www.des.wa.gov/services/contracting-purchasing/doing-business-state/webs-registration-search-tip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webscustomerservice@des.wa.gov"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pps.des.wa.gov/DESContract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fiscal.wa.gov/Checkbook.aspx" TargetMode="External"/><Relationship Id="rId5" Type="http://schemas.openxmlformats.org/officeDocument/2006/relationships/hyperlink" Target="https://data.wa.gov/Procurements-and-Contracts/Agency-Contracts-Fiscal-Year-2019/87uq-bpim" TargetMode="External"/><Relationship Id="rId4" Type="http://schemas.openxmlformats.org/officeDocument/2006/relationships/hyperlink" Target="https://data.wa.gov/Procurements-and-Contracts/Master-Contract-Sales-Data-by-Customer-Contract-Ve/n8q6-4twj"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pps.des.wa.gov/DESContracts/Home/PlannedProcurement"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hyperlink" Target="https://des.wa.gov/services/facilities-leasing/public-works-design-construction/architecture-engineering-design-consultants/upcoming-projects-and-events" TargetMode="External"/><Relationship Id="rId4" Type="http://schemas.openxmlformats.org/officeDocument/2006/relationships/hyperlink" Target="https://www.des.wa.gov/sites/default/files/public/documents/ContractingPurchasing/InternalContractsActionCalendar.pdf?=449a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do business with Washington state</a:t>
            </a:r>
            <a:endParaRPr lang="en-US" dirty="0"/>
          </a:p>
        </p:txBody>
      </p:sp>
      <p:sp>
        <p:nvSpPr>
          <p:cNvPr id="4" name="Text Placeholder 3"/>
          <p:cNvSpPr>
            <a:spLocks noGrp="1"/>
          </p:cNvSpPr>
          <p:nvPr>
            <p:ph type="body" sz="quarter" idx="11"/>
          </p:nvPr>
        </p:nvSpPr>
        <p:spPr/>
        <p:txBody>
          <a:bodyPr/>
          <a:lstStyle/>
          <a:p>
            <a:r>
              <a:rPr lang="en-US" dirty="0" smtClean="0"/>
              <a:t>Regional Contracting Forum</a:t>
            </a:r>
          </a:p>
          <a:p>
            <a:r>
              <a:rPr lang="en-US" dirty="0" smtClean="0"/>
              <a:t>September 22, 2021</a:t>
            </a:r>
            <a:endParaRPr lang="en-US" dirty="0"/>
          </a:p>
        </p:txBody>
      </p:sp>
    </p:spTree>
    <p:extLst>
      <p:ext uri="{BB962C8B-B14F-4D97-AF65-F5344CB8AC3E}">
        <p14:creationId xmlns:p14="http://schemas.microsoft.com/office/powerpoint/2010/main" val="3873896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contracting methods</a:t>
            </a:r>
            <a:endParaRPr lang="en-US" dirty="0"/>
          </a:p>
        </p:txBody>
      </p:sp>
      <p:sp>
        <p:nvSpPr>
          <p:cNvPr id="3" name="Text Placeholder 2"/>
          <p:cNvSpPr>
            <a:spLocks noGrp="1"/>
          </p:cNvSpPr>
          <p:nvPr>
            <p:ph type="body" sz="quarter" idx="10"/>
          </p:nvPr>
        </p:nvSpPr>
        <p:spPr/>
        <p:txBody>
          <a:bodyPr>
            <a:normAutofit lnSpcReduction="10000"/>
          </a:bodyPr>
          <a:lstStyle/>
          <a:p>
            <a:r>
              <a:rPr lang="en-US" dirty="0" smtClean="0"/>
              <a:t>Job </a:t>
            </a:r>
            <a:r>
              <a:rPr lang="en-US" dirty="0"/>
              <a:t>Order Contracting (JOC)</a:t>
            </a:r>
          </a:p>
          <a:p>
            <a:pPr lvl="1"/>
            <a:r>
              <a:rPr lang="en-US" sz="2400" dirty="0"/>
              <a:t>$6 million annually </a:t>
            </a:r>
          </a:p>
          <a:p>
            <a:pPr lvl="1"/>
            <a:r>
              <a:rPr lang="en-US" sz="2400" dirty="0"/>
              <a:t>Individual work orders can not exceed $500,000</a:t>
            </a:r>
          </a:p>
          <a:p>
            <a:pPr lvl="1"/>
            <a:r>
              <a:rPr lang="en-US" sz="2400" dirty="0"/>
              <a:t>Must subcontract out 90% of the work</a:t>
            </a:r>
          </a:p>
          <a:p>
            <a:pPr lvl="1"/>
            <a:r>
              <a:rPr lang="en-US" sz="2400" dirty="0"/>
              <a:t>6 JOCs across the state</a:t>
            </a:r>
          </a:p>
          <a:p>
            <a:r>
              <a:rPr lang="en-US" dirty="0"/>
              <a:t>Projects over $300,000 are bid individually</a:t>
            </a:r>
          </a:p>
          <a:p>
            <a:r>
              <a:rPr lang="en-US" dirty="0"/>
              <a:t>Small Works - $350,000 or less</a:t>
            </a:r>
          </a:p>
          <a:p>
            <a:r>
              <a:rPr lang="en-US" dirty="0"/>
              <a:t>Limited Public Works – $50,000 or less</a:t>
            </a:r>
          </a:p>
          <a:p>
            <a:endParaRPr lang="en-US" dirty="0"/>
          </a:p>
        </p:txBody>
      </p:sp>
    </p:spTree>
    <p:extLst>
      <p:ext uri="{BB962C8B-B14F-4D97-AF65-F5344CB8AC3E}">
        <p14:creationId xmlns:p14="http://schemas.microsoft.com/office/powerpoint/2010/main" val="1207956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design contracting</a:t>
            </a:r>
            <a:endParaRPr lang="en-US" dirty="0"/>
          </a:p>
        </p:txBody>
      </p:sp>
      <p:sp>
        <p:nvSpPr>
          <p:cNvPr id="3" name="Text Placeholder 2"/>
          <p:cNvSpPr>
            <a:spLocks noGrp="1"/>
          </p:cNvSpPr>
          <p:nvPr>
            <p:ph type="body" sz="quarter" idx="10"/>
          </p:nvPr>
        </p:nvSpPr>
        <p:spPr/>
        <p:txBody>
          <a:bodyPr/>
          <a:lstStyle/>
          <a:p>
            <a:r>
              <a:rPr lang="en-US" dirty="0"/>
              <a:t>On-call Professional Services - $350,000 or less</a:t>
            </a:r>
          </a:p>
          <a:p>
            <a:r>
              <a:rPr lang="en-US" dirty="0"/>
              <a:t>Project Specific Selection – no limit</a:t>
            </a:r>
          </a:p>
          <a:p>
            <a:endParaRPr lang="en-US" dirty="0"/>
          </a:p>
        </p:txBody>
      </p:sp>
    </p:spTree>
    <p:extLst>
      <p:ext uri="{BB962C8B-B14F-4D97-AF65-F5344CB8AC3E}">
        <p14:creationId xmlns:p14="http://schemas.microsoft.com/office/powerpoint/2010/main" val="4223665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Distinct unites focus on long range planning and energy </a:t>
            </a:r>
            <a:endParaRPr lang="en-US" dirty="0"/>
          </a:p>
        </p:txBody>
      </p:sp>
      <p:sp>
        <p:nvSpPr>
          <p:cNvPr id="3" name="Text Placeholder 2"/>
          <p:cNvSpPr>
            <a:spLocks noGrp="1"/>
          </p:cNvSpPr>
          <p:nvPr>
            <p:ph type="body" sz="quarter" idx="10"/>
          </p:nvPr>
        </p:nvSpPr>
        <p:spPr/>
        <p:txBody>
          <a:bodyPr>
            <a:normAutofit/>
          </a:bodyPr>
          <a:lstStyle/>
          <a:p>
            <a:r>
              <a:rPr lang="en-US" b="1" dirty="0" smtClean="0"/>
              <a:t>2. The </a:t>
            </a:r>
            <a:r>
              <a:rPr lang="en-US" b="1" dirty="0"/>
              <a:t>Planning and Project Delivery (PPD) </a:t>
            </a:r>
            <a:r>
              <a:rPr lang="en-US" dirty="0"/>
              <a:t>Program at DES provides long range planning and capital project management on the State Capitol Campus and other DES-managed facilities. </a:t>
            </a:r>
          </a:p>
          <a:p>
            <a:r>
              <a:rPr lang="en-US" b="1" dirty="0" smtClean="0"/>
              <a:t>3. Energy </a:t>
            </a:r>
            <a:r>
              <a:rPr lang="en-US" b="1" dirty="0"/>
              <a:t>Program </a:t>
            </a:r>
            <a:r>
              <a:rPr lang="en-US" dirty="0"/>
              <a:t>providing energy project management services to help customers reduce operational costs, and make Washington a better place to live, learn and work.</a:t>
            </a:r>
            <a:endParaRPr lang="en-US" dirty="0"/>
          </a:p>
          <a:p>
            <a:endParaRPr lang="en-US" dirty="0"/>
          </a:p>
        </p:txBody>
      </p:sp>
    </p:spTree>
    <p:extLst>
      <p:ext uri="{BB962C8B-B14F-4D97-AF65-F5344CB8AC3E}">
        <p14:creationId xmlns:p14="http://schemas.microsoft.com/office/powerpoint/2010/main" val="2719595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2"/>
                </a:solidFill>
              </a:rPr>
              <a:t>We are here to help</a:t>
            </a:r>
            <a:endParaRPr lang="en-US" dirty="0">
              <a:solidFill>
                <a:schemeClr val="accent2"/>
              </a:solidFill>
            </a:endParaRPr>
          </a:p>
        </p:txBody>
      </p:sp>
      <p:sp>
        <p:nvSpPr>
          <p:cNvPr id="3" name="Text Placeholder 2"/>
          <p:cNvSpPr>
            <a:spLocks noGrp="1"/>
          </p:cNvSpPr>
          <p:nvPr>
            <p:ph type="body" sz="quarter" idx="10"/>
          </p:nvPr>
        </p:nvSpPr>
        <p:spPr>
          <a:xfrm>
            <a:off x="915273" y="2544763"/>
            <a:ext cx="4990577" cy="2047547"/>
          </a:xfrm>
        </p:spPr>
        <p:txBody>
          <a:bodyPr>
            <a:normAutofit/>
          </a:bodyPr>
          <a:lstStyle/>
          <a:p>
            <a:r>
              <a:rPr lang="en-US" b="1" dirty="0" smtClean="0"/>
              <a:t>WEBS </a:t>
            </a:r>
            <a:r>
              <a:rPr lang="en-US" b="1" dirty="0"/>
              <a:t>Customer Service</a:t>
            </a:r>
          </a:p>
          <a:p>
            <a:r>
              <a:rPr lang="en-US" dirty="0"/>
              <a:t>(360) 902-7400</a:t>
            </a:r>
          </a:p>
          <a:p>
            <a:r>
              <a:rPr lang="en-US" dirty="0">
                <a:hlinkClick r:id="rId3"/>
              </a:rPr>
              <a:t>WebsCustomerService@des.wa.gov</a:t>
            </a:r>
            <a:endParaRPr lang="en-US" sz="3600" dirty="0"/>
          </a:p>
          <a:p>
            <a:endParaRPr lang="en-US" dirty="0"/>
          </a:p>
        </p:txBody>
      </p:sp>
      <p:sp>
        <p:nvSpPr>
          <p:cNvPr id="4" name="Text Placeholder 3"/>
          <p:cNvSpPr>
            <a:spLocks noGrp="1"/>
          </p:cNvSpPr>
          <p:nvPr>
            <p:ph type="body" sz="quarter" idx="11"/>
          </p:nvPr>
        </p:nvSpPr>
        <p:spPr/>
        <p:txBody>
          <a:bodyPr/>
          <a:lstStyle/>
          <a:p>
            <a:r>
              <a:rPr lang="en-US" dirty="0">
                <a:hlinkClick r:id="rId4"/>
              </a:rPr>
              <a:t>WEBS Registration Link</a:t>
            </a:r>
            <a:endParaRPr lang="en-US" dirty="0"/>
          </a:p>
          <a:p>
            <a:endParaRPr lang="en-US" dirty="0"/>
          </a:p>
        </p:txBody>
      </p:sp>
      <p:pic>
        <p:nvPicPr>
          <p:cNvPr id="6" name="Picture 5" descr="Shows the links to register, reviewing the public bid calendar, and searching for other businesses. " title="Image of WEBS view on DES's website"/>
          <p:cNvPicPr>
            <a:picLocks noChangeAspect="1"/>
          </p:cNvPicPr>
          <p:nvPr/>
        </p:nvPicPr>
        <p:blipFill>
          <a:blip r:embed="rId5"/>
          <a:stretch>
            <a:fillRect/>
          </a:stretch>
        </p:blipFill>
        <p:spPr>
          <a:xfrm>
            <a:off x="6988029" y="1444971"/>
            <a:ext cx="4094264" cy="360875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09177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solidFill>
                  <a:schemeClr val="accent2"/>
                </a:solidFill>
                <a:latin typeface="+mj-lt"/>
              </a:rPr>
              <a:t>Contact </a:t>
            </a:r>
            <a:r>
              <a:rPr lang="en-US" dirty="0" smtClean="0">
                <a:solidFill>
                  <a:schemeClr val="accent2"/>
                </a:solidFill>
                <a:latin typeface="+mj-lt"/>
              </a:rPr>
              <a:t>US </a:t>
            </a:r>
            <a:endParaRPr lang="en-US" dirty="0">
              <a:solidFill>
                <a:schemeClr val="accent2"/>
              </a:solidFill>
              <a:latin typeface="+mj-lt"/>
            </a:endParaRPr>
          </a:p>
        </p:txBody>
      </p:sp>
      <p:sp>
        <p:nvSpPr>
          <p:cNvPr id="4" name="Content Placeholder 1"/>
          <p:cNvSpPr txBox="1">
            <a:spLocks/>
          </p:cNvSpPr>
          <p:nvPr/>
        </p:nvSpPr>
        <p:spPr>
          <a:xfrm>
            <a:off x="746620" y="2181544"/>
            <a:ext cx="5150841" cy="4066856"/>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ts val="12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800100" indent="-342900" algn="l" defTabSz="914400" rtl="0" eaLnBrk="1" latinLnBrk="0" hangingPunct="1">
              <a:lnSpc>
                <a:spcPct val="100000"/>
              </a:lnSpc>
              <a:spcBef>
                <a:spcPts val="1200"/>
              </a:spcBef>
              <a:buSzPct val="80000"/>
              <a:buFont typeface="Courier New" panose="02070309020205020404" pitchFamily="49" charset="0"/>
              <a:buChar char="o"/>
              <a:defRPr sz="2000" kern="1200">
                <a:solidFill>
                  <a:schemeClr val="tx1"/>
                </a:solidFill>
                <a:latin typeface="Segoe UI" panose="020B0502040204020203" pitchFamily="34" charset="0"/>
                <a:ea typeface="+mn-ea"/>
                <a:cs typeface="Segoe UI" panose="020B0502040204020203" pitchFamily="34" charset="0"/>
              </a:defRPr>
            </a:lvl2pPr>
            <a:lvl3pPr marL="1257300" indent="-342900" algn="l" defTabSz="914400" rtl="0" eaLnBrk="1" latinLnBrk="0" hangingPunct="1">
              <a:lnSpc>
                <a:spcPct val="100000"/>
              </a:lnSpc>
              <a:spcBef>
                <a:spcPts val="1200"/>
              </a:spcBef>
              <a:buSzPct val="100000"/>
              <a:buFont typeface="Wingdings" panose="05000000000000000000" pitchFamily="2" charset="2"/>
              <a:buChar char="§"/>
              <a:defRPr sz="18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200"/>
              </a:spcBef>
              <a:buSzPct val="80000"/>
              <a:buFont typeface="Segoe UI" panose="020B0502040204020203"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smtClean="0"/>
              <a:t>Public Works, Facilities, Leasing</a:t>
            </a:r>
          </a:p>
          <a:p>
            <a:pPr marL="0" indent="0">
              <a:buFont typeface="Arial" panose="020B0604020202020204" pitchFamily="34" charset="0"/>
              <a:buNone/>
            </a:pPr>
            <a:r>
              <a:rPr lang="en-US" sz="2000" dirty="0" smtClean="0"/>
              <a:t>(360) 407-2220 </a:t>
            </a:r>
          </a:p>
          <a:p>
            <a:pPr marL="0" indent="0">
              <a:buFont typeface="Arial" panose="020B0604020202020204" pitchFamily="34" charset="0"/>
              <a:buNone/>
            </a:pPr>
            <a:r>
              <a:rPr lang="en-US" sz="2000" dirty="0" smtClean="0"/>
              <a:t>FacilitiesandLeasing@des.wa.gov </a:t>
            </a:r>
          </a:p>
          <a:p>
            <a:pPr marL="0" indent="0">
              <a:buFont typeface="Arial" panose="020B0604020202020204" pitchFamily="34" charset="0"/>
              <a:buNone/>
            </a:pPr>
            <a:endParaRPr lang="en-US" dirty="0" smtClean="0"/>
          </a:p>
          <a:p>
            <a:pPr marL="0" indent="0">
              <a:buFont typeface="Arial" panose="020B0604020202020204" pitchFamily="34" charset="0"/>
              <a:buNone/>
            </a:pPr>
            <a:r>
              <a:rPr lang="en-US" b="1" dirty="0" smtClean="0"/>
              <a:t>Contracting &amp; Purchasing</a:t>
            </a:r>
          </a:p>
          <a:p>
            <a:pPr marL="0" indent="0">
              <a:buFont typeface="Arial" panose="020B0604020202020204" pitchFamily="34" charset="0"/>
              <a:buNone/>
            </a:pPr>
            <a:r>
              <a:rPr lang="en-US" sz="2000" dirty="0" smtClean="0"/>
              <a:t>(360) 407-2210 </a:t>
            </a:r>
          </a:p>
          <a:p>
            <a:pPr marL="0" indent="0">
              <a:buFont typeface="Arial" panose="020B0604020202020204" pitchFamily="34" charset="0"/>
              <a:buNone/>
            </a:pPr>
            <a:r>
              <a:rPr lang="en-US" sz="2000" dirty="0" smtClean="0"/>
              <a:t>ContractingandPurchasing@des.wa.gov </a:t>
            </a:r>
          </a:p>
          <a:p>
            <a:pPr marL="0" indent="0">
              <a:buFont typeface="Arial" panose="020B0604020202020204" pitchFamily="34" charset="0"/>
              <a:buNone/>
            </a:pPr>
            <a:endParaRPr lang="en-US" dirty="0" smtClean="0"/>
          </a:p>
        </p:txBody>
      </p:sp>
      <p:sp>
        <p:nvSpPr>
          <p:cNvPr id="2" name="Content Placeholder 1"/>
          <p:cNvSpPr>
            <a:spLocks noGrp="1"/>
          </p:cNvSpPr>
          <p:nvPr>
            <p:ph idx="1"/>
          </p:nvPr>
        </p:nvSpPr>
        <p:spPr>
          <a:xfrm>
            <a:off x="6149130" y="2181544"/>
            <a:ext cx="5629013" cy="4066856"/>
          </a:xfrm>
        </p:spPr>
        <p:txBody>
          <a:bodyPr>
            <a:normAutofit/>
          </a:bodyPr>
          <a:lstStyle/>
          <a:p>
            <a:pPr marL="0" indent="0">
              <a:buNone/>
            </a:pPr>
            <a:r>
              <a:rPr lang="en-US" b="1" dirty="0" smtClean="0"/>
              <a:t>WEBS </a:t>
            </a:r>
            <a:r>
              <a:rPr lang="en-US" b="1" dirty="0"/>
              <a:t>Customer </a:t>
            </a:r>
            <a:r>
              <a:rPr lang="en-US" b="1" dirty="0" smtClean="0"/>
              <a:t>Service</a:t>
            </a:r>
            <a:endParaRPr lang="en-US" b="1" dirty="0"/>
          </a:p>
          <a:p>
            <a:pPr marL="0" indent="0">
              <a:buNone/>
            </a:pPr>
            <a:r>
              <a:rPr lang="en-US" sz="2000" dirty="0"/>
              <a:t>(360) 902-7400 </a:t>
            </a:r>
          </a:p>
          <a:p>
            <a:pPr marL="0" indent="0">
              <a:buNone/>
            </a:pPr>
            <a:r>
              <a:rPr lang="en-US" sz="2000" dirty="0">
                <a:hlinkClick r:id="rId3"/>
              </a:rPr>
              <a:t>webscustomerservice@des.wa.gov</a:t>
            </a:r>
            <a:r>
              <a:rPr lang="en-US" sz="2000" dirty="0"/>
              <a:t> </a:t>
            </a:r>
          </a:p>
          <a:p>
            <a:pPr marL="0" indent="0">
              <a:buNone/>
            </a:pPr>
            <a:endParaRPr lang="en-US" dirty="0"/>
          </a:p>
          <a:p>
            <a:pPr marL="0" indent="0">
              <a:buNone/>
            </a:pPr>
            <a:r>
              <a:rPr lang="en-US" b="1" dirty="0" smtClean="0"/>
              <a:t>Enterprise Policy </a:t>
            </a:r>
            <a:endParaRPr lang="en-US" b="1" dirty="0"/>
          </a:p>
          <a:p>
            <a:pPr marL="0" indent="0">
              <a:buNone/>
            </a:pPr>
            <a:r>
              <a:rPr lang="en-US" sz="2000" dirty="0"/>
              <a:t>(360) </a:t>
            </a:r>
            <a:r>
              <a:rPr lang="en-US" sz="2000" dirty="0" smtClean="0"/>
              <a:t>407-2210</a:t>
            </a:r>
          </a:p>
          <a:p>
            <a:pPr marL="0" indent="0">
              <a:buNone/>
            </a:pPr>
            <a:r>
              <a:rPr lang="en-US" sz="2000" dirty="0" smtClean="0"/>
              <a:t>DESmiEnterpriseProcurementPolicy@des.wa.gov</a:t>
            </a:r>
            <a:endParaRPr lang="en-US" sz="2000" dirty="0"/>
          </a:p>
        </p:txBody>
      </p:sp>
    </p:spTree>
    <p:extLst>
      <p:ext uri="{BB962C8B-B14F-4D97-AF65-F5344CB8AC3E}">
        <p14:creationId xmlns:p14="http://schemas.microsoft.com/office/powerpoint/2010/main" val="2689596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Department of Enterprise Services</a:t>
            </a:r>
            <a:endParaRPr lang="en-US" dirty="0">
              <a:latin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p:nvPr>
        </p:nvSpPr>
        <p:spPr>
          <a:xfrm>
            <a:off x="1264583" y="1971675"/>
            <a:ext cx="9744075" cy="1116582"/>
          </a:xfrm>
        </p:spPr>
        <p:txBody>
          <a:bodyPr/>
          <a:lstStyle/>
          <a:p>
            <a:r>
              <a:rPr lang="en-US" sz="2800" b="1" dirty="0"/>
              <a:t>DES provides variety of services that strengthen the business of </a:t>
            </a:r>
            <a:r>
              <a:rPr lang="en-US" sz="2800" b="1" dirty="0" smtClean="0"/>
              <a:t>government</a:t>
            </a:r>
            <a:endParaRPr lang="en-US" sz="2800" b="1" dirty="0"/>
          </a:p>
        </p:txBody>
      </p:sp>
      <p:sp>
        <p:nvSpPr>
          <p:cNvPr id="4" name="Text Placeholder 2"/>
          <p:cNvSpPr txBox="1">
            <a:spLocks/>
          </p:cNvSpPr>
          <p:nvPr/>
        </p:nvSpPr>
        <p:spPr>
          <a:xfrm>
            <a:off x="1264584" y="3063641"/>
            <a:ext cx="4565766" cy="2976431"/>
          </a:xfrm>
          <a:prstGeom prst="rect">
            <a:avLst/>
          </a:prstGeom>
        </p:spPr>
        <p:txBody>
          <a:bodyPr vert="horz" lIns="91440" tIns="45720" rIns="91440" bIns="45720" numCol="1" rtlCol="0">
            <a:normAutofit/>
          </a:bodyPr>
          <a:lstStyle>
            <a:lvl1pPr marL="0" indent="0" algn="l" defTabSz="914400" rtl="0" eaLnBrk="1" latinLnBrk="0" hangingPunct="1">
              <a:lnSpc>
                <a:spcPct val="100000"/>
              </a:lnSpc>
              <a:spcBef>
                <a:spcPts val="1800"/>
              </a:spcBef>
              <a:buFont typeface="Arial" panose="020B0604020202020204" pitchFamily="34" charset="0"/>
              <a:buNone/>
              <a:defRPr sz="2400" b="0" kern="1200" baseline="0">
                <a:solidFill>
                  <a:schemeClr val="tx1"/>
                </a:solidFill>
                <a:latin typeface="Segoe UI" panose="020B0502040204020203" pitchFamily="34" charset="0"/>
                <a:ea typeface="+mn-ea"/>
                <a:cs typeface="Segoe UI" panose="020B0502040204020203" pitchFamily="34" charset="0"/>
              </a:defRPr>
            </a:lvl1pPr>
            <a:lvl2pPr marL="800100" marR="0" indent="-3429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dirty="0"/>
              <a:t>Public works contracting</a:t>
            </a:r>
          </a:p>
          <a:p>
            <a:pPr marL="342900" indent="-342900">
              <a:buFont typeface="Arial" panose="020B0604020202020204" pitchFamily="34" charset="0"/>
              <a:buChar char="•"/>
            </a:pPr>
            <a:r>
              <a:rPr lang="en-US" dirty="0" smtClean="0"/>
              <a:t>Master </a:t>
            </a:r>
            <a:r>
              <a:rPr lang="en-US" dirty="0"/>
              <a:t>contracts for goods    and services</a:t>
            </a:r>
          </a:p>
          <a:p>
            <a:pPr marL="342900" indent="-342900">
              <a:buFont typeface="Arial" panose="020B0604020202020204" pitchFamily="34" charset="0"/>
              <a:buChar char="•"/>
            </a:pPr>
            <a:r>
              <a:rPr lang="en-US" dirty="0" smtClean="0"/>
              <a:t>Facilities </a:t>
            </a:r>
            <a:r>
              <a:rPr lang="en-US" dirty="0"/>
              <a:t>and leasing </a:t>
            </a:r>
          </a:p>
          <a:p>
            <a:pPr marL="342900" indent="-342900">
              <a:buFont typeface="Arial" panose="020B0604020202020204" pitchFamily="34" charset="0"/>
              <a:buChar char="•"/>
            </a:pPr>
            <a:r>
              <a:rPr lang="en-US" dirty="0" smtClean="0"/>
              <a:t>Information </a:t>
            </a:r>
            <a:r>
              <a:rPr lang="en-US" dirty="0"/>
              <a:t>technology contracting assistance</a:t>
            </a:r>
          </a:p>
          <a:p>
            <a:endParaRPr lang="en-US" dirty="0" smtClean="0"/>
          </a:p>
          <a:p>
            <a:endParaRPr lang="en-US" dirty="0"/>
          </a:p>
        </p:txBody>
      </p:sp>
      <p:sp>
        <p:nvSpPr>
          <p:cNvPr id="6" name="Text Placeholder 2"/>
          <p:cNvSpPr txBox="1">
            <a:spLocks/>
          </p:cNvSpPr>
          <p:nvPr/>
        </p:nvSpPr>
        <p:spPr>
          <a:xfrm>
            <a:off x="6030929" y="3063640"/>
            <a:ext cx="4565766" cy="2976431"/>
          </a:xfrm>
          <a:prstGeom prst="rect">
            <a:avLst/>
          </a:prstGeom>
        </p:spPr>
        <p:txBody>
          <a:bodyPr vert="horz" lIns="91440" tIns="45720" rIns="91440" bIns="45720" numCol="1" rtlCol="0">
            <a:normAutofit/>
          </a:bodyPr>
          <a:lstStyle>
            <a:lvl1pPr marL="0" indent="0" algn="l" defTabSz="914400" rtl="0" eaLnBrk="1" latinLnBrk="0" hangingPunct="1">
              <a:lnSpc>
                <a:spcPct val="100000"/>
              </a:lnSpc>
              <a:spcBef>
                <a:spcPts val="1800"/>
              </a:spcBef>
              <a:buFont typeface="Arial" panose="020B0604020202020204" pitchFamily="34" charset="0"/>
              <a:buNone/>
              <a:defRPr sz="2400" b="0" kern="1200" baseline="0">
                <a:solidFill>
                  <a:schemeClr val="tx1"/>
                </a:solidFill>
                <a:latin typeface="Segoe UI" panose="020B0502040204020203" pitchFamily="34" charset="0"/>
                <a:ea typeface="+mn-ea"/>
                <a:cs typeface="Segoe UI" panose="020B0502040204020203" pitchFamily="34" charset="0"/>
              </a:defRPr>
            </a:lvl1pPr>
            <a:lvl2pPr marL="800100" marR="0" indent="-3429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sz="22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100000"/>
              </a:lnSpc>
              <a:spcBef>
                <a:spcPts val="18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100000"/>
              </a:lnSpc>
              <a:spcBef>
                <a:spcPts val="18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dirty="0"/>
              <a:t>Technology </a:t>
            </a:r>
            <a:r>
              <a:rPr lang="en-US" dirty="0" smtClean="0"/>
              <a:t>leasing</a:t>
            </a:r>
            <a:endParaRPr lang="en-US" dirty="0"/>
          </a:p>
          <a:p>
            <a:pPr marL="342900" indent="-342900">
              <a:buFont typeface="Arial" panose="020B0604020202020204" pitchFamily="34" charset="0"/>
              <a:buChar char="•"/>
            </a:pPr>
            <a:r>
              <a:rPr lang="en-US" dirty="0"/>
              <a:t>Small agency financial and human resource </a:t>
            </a:r>
            <a:r>
              <a:rPr lang="en-US" dirty="0" smtClean="0"/>
              <a:t>solutions</a:t>
            </a:r>
            <a:endParaRPr lang="en-US" dirty="0"/>
          </a:p>
          <a:p>
            <a:pPr marL="342900" indent="-342900">
              <a:buFont typeface="Arial" panose="020B0604020202020204" pitchFamily="34" charset="0"/>
              <a:buChar char="•"/>
            </a:pPr>
            <a:r>
              <a:rPr lang="en-US" dirty="0"/>
              <a:t>Print and mail </a:t>
            </a:r>
            <a:r>
              <a:rPr lang="en-US" dirty="0" smtClean="0"/>
              <a:t>services</a:t>
            </a:r>
            <a:endParaRPr lang="en-US" dirty="0"/>
          </a:p>
          <a:p>
            <a:pPr marL="342900" indent="-342900">
              <a:buFont typeface="Arial" panose="020B0604020202020204" pitchFamily="34" charset="0"/>
              <a:buChar char="•"/>
            </a:pPr>
            <a:r>
              <a:rPr lang="en-US" dirty="0"/>
              <a:t>Fleet operations and Surplus operations</a:t>
            </a:r>
          </a:p>
          <a:p>
            <a:endParaRPr lang="en-US" dirty="0" smtClean="0"/>
          </a:p>
          <a:p>
            <a:endParaRPr lang="en-US" dirty="0"/>
          </a:p>
        </p:txBody>
      </p:sp>
    </p:spTree>
    <p:extLst>
      <p:ext uri="{BB962C8B-B14F-4D97-AF65-F5344CB8AC3E}">
        <p14:creationId xmlns:p14="http://schemas.microsoft.com/office/powerpoint/2010/main" val="221204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 Contracting</a:t>
            </a:r>
          </a:p>
        </p:txBody>
      </p:sp>
      <p:sp>
        <p:nvSpPr>
          <p:cNvPr id="3" name="Text Placeholder 2"/>
          <p:cNvSpPr>
            <a:spLocks noGrp="1"/>
          </p:cNvSpPr>
          <p:nvPr>
            <p:ph type="body" sz="quarter" idx="10"/>
          </p:nvPr>
        </p:nvSpPr>
        <p:spPr/>
        <p:txBody>
          <a:bodyPr/>
          <a:lstStyle/>
          <a:p>
            <a:r>
              <a:rPr lang="en-US" b="1" dirty="0"/>
              <a:t>Good and services contracting: </a:t>
            </a:r>
            <a:r>
              <a:rPr lang="en-US" dirty="0"/>
              <a:t>DES oversees state master contracts with more than 1,200 private vendors who provide more than $1 billion worth of goods and services each year.  DES purchases over $100 million a year in goods and services for DES operations. </a:t>
            </a:r>
          </a:p>
          <a:p>
            <a:endParaRPr lang="en-US" dirty="0"/>
          </a:p>
          <a:p>
            <a:r>
              <a:rPr lang="en-US" b="1" dirty="0"/>
              <a:t>Public works contracting: </a:t>
            </a:r>
            <a:r>
              <a:rPr lang="en-US" dirty="0"/>
              <a:t>Across the state, DES manages nearly 400 design and construction projects worth more than $290 million each year. </a:t>
            </a:r>
          </a:p>
          <a:p>
            <a:endParaRPr lang="en-US" dirty="0"/>
          </a:p>
        </p:txBody>
      </p:sp>
    </p:spTree>
    <p:extLst>
      <p:ext uri="{BB962C8B-B14F-4D97-AF65-F5344CB8AC3E}">
        <p14:creationId xmlns:p14="http://schemas.microsoft.com/office/powerpoint/2010/main" val="1923662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557" y="616877"/>
            <a:ext cx="9744075" cy="733533"/>
          </a:xfrm>
        </p:spPr>
        <p:txBody>
          <a:bodyPr>
            <a:normAutofit fontScale="90000"/>
          </a:bodyPr>
          <a:lstStyle/>
          <a:p>
            <a:r>
              <a:rPr lang="en-US" dirty="0"/>
              <a:t>Goods and Services – State Agencies</a:t>
            </a:r>
          </a:p>
        </p:txBody>
      </p:sp>
      <p:graphicFrame>
        <p:nvGraphicFramePr>
          <p:cNvPr id="5" name="Table 4" descr="This chart provides the information listed in teh notes for this slide.  The link for data.wa.gov will require selecting the hyper link or typing in the words &quot;Master Contract&quot; or &quot;Agency Contract&quot; into the search on the data.wa.gov website." title="Chart of Contract Types"/>
          <p:cNvGraphicFramePr>
            <a:graphicFrameLocks noGrp="1"/>
          </p:cNvGraphicFramePr>
          <p:nvPr>
            <p:extLst/>
          </p:nvPr>
        </p:nvGraphicFramePr>
        <p:xfrm>
          <a:off x="686848" y="1719742"/>
          <a:ext cx="10931904" cy="4538444"/>
        </p:xfrm>
        <a:graphic>
          <a:graphicData uri="http://schemas.openxmlformats.org/drawingml/2006/table">
            <a:tbl>
              <a:tblPr firstRow="1" bandRow="1">
                <a:tableStyleId>{5C22544A-7EE6-4342-B048-85BDC9FD1C3A}</a:tableStyleId>
              </a:tblPr>
              <a:tblGrid>
                <a:gridCol w="1378799">
                  <a:extLst>
                    <a:ext uri="{9D8B030D-6E8A-4147-A177-3AD203B41FA5}">
                      <a16:colId xmlns:a16="http://schemas.microsoft.com/office/drawing/2014/main" val="2239097735"/>
                    </a:ext>
                  </a:extLst>
                </a:gridCol>
                <a:gridCol w="1674256">
                  <a:extLst>
                    <a:ext uri="{9D8B030D-6E8A-4147-A177-3AD203B41FA5}">
                      <a16:colId xmlns:a16="http://schemas.microsoft.com/office/drawing/2014/main" val="1843818524"/>
                    </a:ext>
                  </a:extLst>
                </a:gridCol>
                <a:gridCol w="2560626">
                  <a:extLst>
                    <a:ext uri="{9D8B030D-6E8A-4147-A177-3AD203B41FA5}">
                      <a16:colId xmlns:a16="http://schemas.microsoft.com/office/drawing/2014/main" val="1397820109"/>
                    </a:ext>
                  </a:extLst>
                </a:gridCol>
                <a:gridCol w="5318223">
                  <a:extLst>
                    <a:ext uri="{9D8B030D-6E8A-4147-A177-3AD203B41FA5}">
                      <a16:colId xmlns:a16="http://schemas.microsoft.com/office/drawing/2014/main" val="565017161"/>
                    </a:ext>
                  </a:extLst>
                </a:gridCol>
              </a:tblGrid>
              <a:tr h="1072723">
                <a:tc>
                  <a:txBody>
                    <a:bodyPr/>
                    <a:lstStyle/>
                    <a:p>
                      <a:r>
                        <a:rPr lang="en-US" sz="1800" dirty="0"/>
                        <a:t>Type</a:t>
                      </a:r>
                      <a:r>
                        <a:rPr lang="en-US" sz="1800" baseline="0" dirty="0"/>
                        <a:t> of Contract</a:t>
                      </a:r>
                      <a:endParaRPr lang="en-US" sz="1800" dirty="0"/>
                    </a:p>
                  </a:txBody>
                  <a:tcPr/>
                </a:tc>
                <a:tc>
                  <a:txBody>
                    <a:bodyPr/>
                    <a:lstStyle/>
                    <a:p>
                      <a:r>
                        <a:rPr lang="en-US" sz="1800" dirty="0"/>
                        <a:t>Competed</a:t>
                      </a:r>
                      <a:r>
                        <a:rPr lang="en-US" sz="1800" baseline="0" dirty="0"/>
                        <a:t> and p</a:t>
                      </a:r>
                      <a:r>
                        <a:rPr lang="en-US" sz="1800" dirty="0"/>
                        <a:t>osted in WEBS</a:t>
                      </a:r>
                    </a:p>
                  </a:txBody>
                  <a:tcPr/>
                </a:tc>
                <a:tc>
                  <a:txBody>
                    <a:bodyPr/>
                    <a:lstStyle/>
                    <a:p>
                      <a:r>
                        <a:rPr lang="en-US" sz="1800" dirty="0"/>
                        <a:t>Size of opportunity</a:t>
                      </a:r>
                    </a:p>
                  </a:txBody>
                  <a:tcPr/>
                </a:tc>
                <a:tc>
                  <a:txBody>
                    <a:bodyPr/>
                    <a:lstStyle/>
                    <a:p>
                      <a:r>
                        <a:rPr lang="en-US" sz="1800" dirty="0"/>
                        <a:t>Access to information</a:t>
                      </a:r>
                    </a:p>
                  </a:txBody>
                  <a:tcPr/>
                </a:tc>
                <a:extLst>
                  <a:ext uri="{0D108BD9-81ED-4DB2-BD59-A6C34878D82A}">
                    <a16:rowId xmlns:a16="http://schemas.microsoft.com/office/drawing/2014/main" val="2759106274"/>
                  </a:ext>
                </a:extLst>
              </a:tr>
              <a:tr h="1072723">
                <a:tc>
                  <a:txBody>
                    <a:bodyPr/>
                    <a:lstStyle/>
                    <a:p>
                      <a:r>
                        <a:rPr lang="en-US" sz="1800" dirty="0"/>
                        <a:t>Master Contract</a:t>
                      </a:r>
                    </a:p>
                  </a:txBody>
                  <a:tcPr/>
                </a:tc>
                <a:tc>
                  <a:txBody>
                    <a:bodyPr/>
                    <a:lstStyle/>
                    <a:p>
                      <a:r>
                        <a:rPr lang="en-US" sz="1800" dirty="0"/>
                        <a:t>Yes</a:t>
                      </a:r>
                    </a:p>
                  </a:txBody>
                  <a:tcPr/>
                </a:tc>
                <a:tc>
                  <a:txBody>
                    <a:bodyPr/>
                    <a:lstStyle/>
                    <a:p>
                      <a:r>
                        <a:rPr lang="en-US" sz="1800" dirty="0"/>
                        <a:t>$0 to $120 million</a:t>
                      </a:r>
                    </a:p>
                  </a:txBody>
                  <a:tcPr/>
                </a:tc>
                <a:tc>
                  <a:txBody>
                    <a:bodyPr/>
                    <a:lstStyle/>
                    <a:p>
                      <a:pPr marL="285750" indent="-285750">
                        <a:buFont typeface="Arial" panose="020B0604020202020204" pitchFamily="34" charset="0"/>
                        <a:buChar char="•"/>
                      </a:pPr>
                      <a:r>
                        <a:rPr lang="en-US" sz="1800" dirty="0"/>
                        <a:t>Contract information is on </a:t>
                      </a:r>
                      <a:r>
                        <a:rPr lang="en-US" sz="1800" dirty="0">
                          <a:hlinkClick r:id="rId3"/>
                        </a:rPr>
                        <a:t>our website</a:t>
                      </a:r>
                      <a:endParaRPr lang="en-US" sz="1800" dirty="0"/>
                    </a:p>
                    <a:p>
                      <a:pPr marL="285750" indent="-285750">
                        <a:buFont typeface="Arial" panose="020B0604020202020204" pitchFamily="34" charset="0"/>
                        <a:buChar char="•"/>
                      </a:pPr>
                      <a:r>
                        <a:rPr lang="en-US" sz="1800" dirty="0"/>
                        <a:t>Sales data is quarterly posted on </a:t>
                      </a:r>
                      <a:r>
                        <a:rPr lang="en-US" sz="1800" dirty="0">
                          <a:hlinkClick r:id="rId4"/>
                        </a:rPr>
                        <a:t>data.wa.gov</a:t>
                      </a:r>
                      <a:endParaRPr lang="en-US" sz="1800" dirty="0"/>
                    </a:p>
                  </a:txBody>
                  <a:tcPr/>
                </a:tc>
                <a:extLst>
                  <a:ext uri="{0D108BD9-81ED-4DB2-BD59-A6C34878D82A}">
                    <a16:rowId xmlns:a16="http://schemas.microsoft.com/office/drawing/2014/main" val="1397694349"/>
                  </a:ext>
                </a:extLst>
              </a:tr>
              <a:tr h="1072723">
                <a:tc>
                  <a:txBody>
                    <a:bodyPr/>
                    <a:lstStyle/>
                    <a:p>
                      <a:r>
                        <a:rPr lang="en-US" sz="1800" dirty="0"/>
                        <a:t>Agency Contract</a:t>
                      </a:r>
                    </a:p>
                  </a:txBody>
                  <a:tcPr/>
                </a:tc>
                <a:tc>
                  <a:txBody>
                    <a:bodyPr/>
                    <a:lstStyle/>
                    <a:p>
                      <a:r>
                        <a:rPr lang="en-US" sz="1800" dirty="0"/>
                        <a:t>Yes</a:t>
                      </a:r>
                    </a:p>
                  </a:txBody>
                  <a:tcPr/>
                </a:tc>
                <a:tc>
                  <a:txBody>
                    <a:bodyPr/>
                    <a:lstStyle/>
                    <a:p>
                      <a:r>
                        <a:rPr lang="en-US" sz="1800" dirty="0"/>
                        <a:t>Usually</a:t>
                      </a:r>
                      <a:r>
                        <a:rPr lang="en-US" sz="1800" baseline="0" dirty="0"/>
                        <a:t> o</a:t>
                      </a:r>
                      <a:r>
                        <a:rPr lang="en-US" sz="1800" dirty="0"/>
                        <a:t>ver</a:t>
                      </a:r>
                      <a:r>
                        <a:rPr lang="en-US" sz="1800" baseline="0" dirty="0"/>
                        <a:t> the direct buy limit</a:t>
                      </a:r>
                      <a:endParaRPr lang="en-US" sz="1800" dirty="0"/>
                    </a:p>
                  </a:txBody>
                  <a:tcPr/>
                </a:tc>
                <a:tc>
                  <a:txBody>
                    <a:bodyPr/>
                    <a:lstStyle/>
                    <a:p>
                      <a:pPr marL="285750" indent="-285750">
                        <a:buFont typeface="Arial" panose="020B0604020202020204" pitchFamily="34" charset="0"/>
                        <a:buChar char="•"/>
                      </a:pPr>
                      <a:r>
                        <a:rPr lang="en-US" sz="1800" dirty="0"/>
                        <a:t>Awarded</a:t>
                      </a:r>
                      <a:r>
                        <a:rPr lang="en-US" sz="1800" baseline="0" dirty="0"/>
                        <a:t> contracts are annually posted on </a:t>
                      </a:r>
                      <a:r>
                        <a:rPr lang="en-US" sz="1800" baseline="0" dirty="0">
                          <a:hlinkClick r:id="rId5"/>
                        </a:rPr>
                        <a:t>data.wa.gov</a:t>
                      </a:r>
                      <a:r>
                        <a:rPr lang="en-US" sz="1800" baseline="0" dirty="0"/>
                        <a:t> </a:t>
                      </a:r>
                    </a:p>
                    <a:p>
                      <a:pPr marL="285750" indent="-285750">
                        <a:buFont typeface="Arial" panose="020B0604020202020204" pitchFamily="34" charset="0"/>
                        <a:buChar char="•"/>
                      </a:pPr>
                      <a:r>
                        <a:rPr lang="en-US" sz="1800" baseline="0" dirty="0"/>
                        <a:t>Contract information can be requested</a:t>
                      </a:r>
                      <a:endParaRPr lang="en-US" sz="1800" dirty="0"/>
                    </a:p>
                  </a:txBody>
                  <a:tcPr/>
                </a:tc>
                <a:extLst>
                  <a:ext uri="{0D108BD9-81ED-4DB2-BD59-A6C34878D82A}">
                    <a16:rowId xmlns:a16="http://schemas.microsoft.com/office/drawing/2014/main" val="3642464867"/>
                  </a:ext>
                </a:extLst>
              </a:tr>
              <a:tr h="1320275">
                <a:tc>
                  <a:txBody>
                    <a:bodyPr/>
                    <a:lstStyle/>
                    <a:p>
                      <a:r>
                        <a:rPr lang="en-US" sz="1800" dirty="0"/>
                        <a:t>Direct Buy</a:t>
                      </a:r>
                    </a:p>
                  </a:txBody>
                  <a:tcPr/>
                </a:tc>
                <a:tc>
                  <a:txBody>
                    <a:bodyPr/>
                    <a:lstStyle/>
                    <a:p>
                      <a:r>
                        <a:rPr lang="en-US" sz="1800" dirty="0"/>
                        <a:t>No</a:t>
                      </a:r>
                    </a:p>
                  </a:txBody>
                  <a:tcPr/>
                </a:tc>
                <a:tc>
                  <a:txBody>
                    <a:bodyPr/>
                    <a:lstStyle/>
                    <a:p>
                      <a:r>
                        <a:rPr lang="en-US" sz="1800" dirty="0"/>
                        <a:t>Under $30,000 ($40,000 for small and certified veteran owned businesses)</a:t>
                      </a:r>
                    </a:p>
                  </a:txBody>
                  <a:tcPr/>
                </a:tc>
                <a:tc>
                  <a:txBody>
                    <a:bodyPr/>
                    <a:lstStyle/>
                    <a:p>
                      <a:pPr marL="285750" indent="-285750">
                        <a:buFont typeface="Arial" panose="020B0604020202020204" pitchFamily="34" charset="0"/>
                        <a:buChar char="•"/>
                      </a:pPr>
                      <a:r>
                        <a:rPr lang="en-US" sz="1800" dirty="0"/>
                        <a:t>Scopes</a:t>
                      </a:r>
                      <a:r>
                        <a:rPr lang="en-US" sz="1800" baseline="0" dirty="0"/>
                        <a:t> with contracts are posted annually on </a:t>
                      </a:r>
                      <a:r>
                        <a:rPr lang="en-US" sz="1800" baseline="0" dirty="0">
                          <a:hlinkClick r:id="rId5"/>
                        </a:rPr>
                        <a:t>data.wa.gov</a:t>
                      </a:r>
                      <a:r>
                        <a:rPr lang="en-US" sz="1800" baseline="0" dirty="0"/>
                        <a:t> </a:t>
                      </a:r>
                    </a:p>
                    <a:p>
                      <a:pPr marL="285750" indent="-285750">
                        <a:buFont typeface="Arial" panose="020B0604020202020204" pitchFamily="34" charset="0"/>
                        <a:buChar char="•"/>
                      </a:pPr>
                      <a:r>
                        <a:rPr lang="en-US" sz="1800" dirty="0"/>
                        <a:t>Purchases</a:t>
                      </a:r>
                      <a:r>
                        <a:rPr lang="en-US" sz="1800" baseline="0" dirty="0"/>
                        <a:t> made by check are posted in </a:t>
                      </a:r>
                      <a:r>
                        <a:rPr lang="en-US" sz="1800" baseline="0" dirty="0">
                          <a:hlinkClick r:id="rId6"/>
                        </a:rPr>
                        <a:t>open checkbook</a:t>
                      </a:r>
                      <a:endParaRPr lang="en-US" sz="1800" dirty="0"/>
                    </a:p>
                  </a:txBody>
                  <a:tcPr/>
                </a:tc>
                <a:extLst>
                  <a:ext uri="{0D108BD9-81ED-4DB2-BD59-A6C34878D82A}">
                    <a16:rowId xmlns:a16="http://schemas.microsoft.com/office/drawing/2014/main" val="2494524480"/>
                  </a:ext>
                </a:extLst>
              </a:tr>
            </a:tbl>
          </a:graphicData>
        </a:graphic>
      </p:graphicFrame>
      <p:sp>
        <p:nvSpPr>
          <p:cNvPr id="6" name="TextBox 5"/>
          <p:cNvSpPr txBox="1"/>
          <p:nvPr/>
        </p:nvSpPr>
        <p:spPr>
          <a:xfrm>
            <a:off x="528506" y="6258186"/>
            <a:ext cx="11266415" cy="369332"/>
          </a:xfrm>
          <a:prstGeom prst="rect">
            <a:avLst/>
          </a:prstGeom>
          <a:noFill/>
        </p:spPr>
        <p:txBody>
          <a:bodyPr wrap="square" rtlCol="0">
            <a:spAutoFit/>
          </a:bodyPr>
          <a:lstStyle/>
          <a:p>
            <a:r>
              <a:rPr lang="en-US" i="1" dirty="0" smtClean="0"/>
              <a:t>There are some exceptions to this such as emergency purchasing and sole source contracts.</a:t>
            </a:r>
            <a:endParaRPr lang="en-US" i="1" dirty="0"/>
          </a:p>
        </p:txBody>
      </p:sp>
    </p:spTree>
    <p:extLst>
      <p:ext uri="{BB962C8B-B14F-4D97-AF65-F5344CB8AC3E}">
        <p14:creationId xmlns:p14="http://schemas.microsoft.com/office/powerpoint/2010/main" val="2498779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Register in </a:t>
            </a:r>
            <a:r>
              <a:rPr lang="en-US" sz="5400" dirty="0" smtClean="0"/>
              <a:t>WEBS</a:t>
            </a:r>
            <a:endParaRPr lang="en-US" dirty="0"/>
          </a:p>
        </p:txBody>
      </p:sp>
      <p:sp>
        <p:nvSpPr>
          <p:cNvPr id="3" name="Text Placeholder 2"/>
          <p:cNvSpPr>
            <a:spLocks noGrp="1"/>
          </p:cNvSpPr>
          <p:nvPr>
            <p:ph type="body" sz="quarter" idx="10"/>
          </p:nvPr>
        </p:nvSpPr>
        <p:spPr/>
        <p:txBody>
          <a:bodyPr/>
          <a:lstStyle/>
          <a:p>
            <a:r>
              <a:rPr lang="en-US" b="1" dirty="0" smtClean="0"/>
              <a:t>Register in the Washington’s </a:t>
            </a:r>
            <a:r>
              <a:rPr lang="en-US" b="1" dirty="0"/>
              <a:t>Electronic Business </a:t>
            </a:r>
            <a:r>
              <a:rPr lang="en-US" b="1" dirty="0" smtClean="0"/>
              <a:t>Solution (WEBS)</a:t>
            </a:r>
          </a:p>
          <a:p>
            <a:pPr marL="342900" indent="-342900">
              <a:spcBef>
                <a:spcPts val="1200"/>
              </a:spcBef>
              <a:spcAft>
                <a:spcPts val="1200"/>
              </a:spcAft>
              <a:buFont typeface="Arial" panose="020B0604020202020204" pitchFamily="34" charset="0"/>
              <a:buChar char="•"/>
            </a:pPr>
            <a:r>
              <a:rPr lang="en-US" dirty="0"/>
              <a:t>If you plan on bidding to the state or other entities that use WEBS to post solicitations.</a:t>
            </a:r>
          </a:p>
          <a:p>
            <a:pPr marL="342900" indent="-342900">
              <a:spcBef>
                <a:spcPts val="1200"/>
              </a:spcBef>
              <a:spcAft>
                <a:spcPts val="1200"/>
              </a:spcAft>
              <a:buFont typeface="Arial" panose="020B0604020202020204" pitchFamily="34" charset="0"/>
              <a:buChar char="•"/>
            </a:pPr>
            <a:r>
              <a:rPr lang="en-US" dirty="0" smtClean="0"/>
              <a:t>State </a:t>
            </a:r>
            <a:r>
              <a:rPr lang="en-US" dirty="0"/>
              <a:t>agencies are required to post </a:t>
            </a:r>
            <a:r>
              <a:rPr lang="en-US" dirty="0" smtClean="0"/>
              <a:t>solicitations </a:t>
            </a:r>
            <a:r>
              <a:rPr lang="en-US" dirty="0"/>
              <a:t>above the direct buy limit in WEBS </a:t>
            </a:r>
            <a:r>
              <a:rPr lang="en-US" dirty="0" smtClean="0"/>
              <a:t>(</a:t>
            </a:r>
            <a:r>
              <a:rPr lang="en-US" dirty="0" smtClean="0">
                <a:solidFill>
                  <a:schemeClr val="accent2"/>
                </a:solidFill>
              </a:rPr>
              <a:t>increased to $30,000 and $40,000 for small or certified veteran businesses</a:t>
            </a:r>
            <a:r>
              <a:rPr lang="en-US" dirty="0" smtClean="0"/>
              <a:t>).</a:t>
            </a:r>
            <a:endParaRPr lang="en-US" dirty="0"/>
          </a:p>
          <a:p>
            <a:endParaRPr lang="en-US" dirty="0"/>
          </a:p>
        </p:txBody>
      </p:sp>
    </p:spTree>
    <p:extLst>
      <p:ext uri="{BB962C8B-B14F-4D97-AF65-F5344CB8AC3E}">
        <p14:creationId xmlns:p14="http://schemas.microsoft.com/office/powerpoint/2010/main" val="3073156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benefits of webs</a:t>
            </a:r>
            <a:endParaRPr lang="en-US" dirty="0"/>
          </a:p>
        </p:txBody>
      </p:sp>
      <p:sp>
        <p:nvSpPr>
          <p:cNvPr id="3" name="Text Placeholder 2"/>
          <p:cNvSpPr>
            <a:spLocks noGrp="1"/>
          </p:cNvSpPr>
          <p:nvPr>
            <p:ph type="body" sz="quarter" idx="10"/>
          </p:nvPr>
        </p:nvSpPr>
        <p:spPr/>
        <p:txBody>
          <a:bodyPr/>
          <a:lstStyle/>
          <a:p>
            <a:pPr marL="342900" indent="-342900">
              <a:spcBef>
                <a:spcPts val="1200"/>
              </a:spcBef>
              <a:spcAft>
                <a:spcPts val="1200"/>
              </a:spcAft>
              <a:buFont typeface="Arial" panose="020B0604020202020204" pitchFamily="34" charset="0"/>
              <a:buChar char="•"/>
            </a:pPr>
            <a:r>
              <a:rPr lang="en-US" dirty="0"/>
              <a:t>Identify as a Washington Small Business or start the certification process for Veteran business certification. </a:t>
            </a:r>
          </a:p>
          <a:p>
            <a:pPr marL="342900" indent="-342900">
              <a:spcBef>
                <a:spcPts val="1200"/>
              </a:spcBef>
              <a:spcAft>
                <a:spcPts val="1200"/>
              </a:spcAft>
              <a:buFont typeface="Arial" panose="020B0604020202020204" pitchFamily="34" charset="0"/>
              <a:buChar char="•"/>
            </a:pPr>
            <a:r>
              <a:rPr lang="en-US" dirty="0"/>
              <a:t>Help prime contractors find you for state inclusion plans.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3483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6223" y="956020"/>
            <a:ext cx="5348460" cy="1080821"/>
          </a:xfrm>
        </p:spPr>
        <p:txBody>
          <a:bodyPr>
            <a:normAutofit/>
          </a:bodyPr>
          <a:lstStyle/>
          <a:p>
            <a:r>
              <a:rPr lang="en-US" sz="2800" b="1" dirty="0" smtClean="0">
                <a:solidFill>
                  <a:schemeClr val="accent2"/>
                </a:solidFill>
                <a:latin typeface="+mj-lt"/>
              </a:rPr>
              <a:t>Planned Procurements</a:t>
            </a:r>
            <a:endParaRPr lang="en-US" sz="2800" b="1" dirty="0">
              <a:solidFill>
                <a:schemeClr val="accent2"/>
              </a:solidFill>
              <a:latin typeface="+mj-lt"/>
            </a:endParaRPr>
          </a:p>
        </p:txBody>
      </p:sp>
      <p:sp>
        <p:nvSpPr>
          <p:cNvPr id="7" name="Text Placeholder 2"/>
          <p:cNvSpPr>
            <a:spLocks noGrp="1"/>
          </p:cNvSpPr>
          <p:nvPr>
            <p:ph type="body" sz="quarter" idx="10"/>
          </p:nvPr>
        </p:nvSpPr>
        <p:spPr>
          <a:xfrm>
            <a:off x="896222" y="1882672"/>
            <a:ext cx="4947644" cy="1907275"/>
          </a:xfrm>
        </p:spPr>
        <p:txBody>
          <a:bodyPr>
            <a:normAutofit/>
          </a:bodyPr>
          <a:lstStyle/>
          <a:p>
            <a:pPr marL="342900" indent="-342900">
              <a:buFont typeface="Arial" panose="020B0604020202020204" pitchFamily="34" charset="0"/>
              <a:buChar char="•"/>
            </a:pPr>
            <a:r>
              <a:rPr lang="en-US" dirty="0" smtClean="0"/>
              <a:t>We post this process publicly</a:t>
            </a:r>
          </a:p>
          <a:p>
            <a:pPr marL="342900" indent="-342900">
              <a:buFont typeface="Arial" panose="020B0604020202020204" pitchFamily="34" charset="0"/>
              <a:buChar char="•"/>
            </a:pPr>
            <a:r>
              <a:rPr lang="en-US" dirty="0" smtClean="0"/>
              <a:t>We list anticipated dates and duration of each phase</a:t>
            </a:r>
          </a:p>
        </p:txBody>
      </p:sp>
      <p:sp>
        <p:nvSpPr>
          <p:cNvPr id="4" name="Text Placeholder 3"/>
          <p:cNvSpPr>
            <a:spLocks noGrp="1"/>
          </p:cNvSpPr>
          <p:nvPr>
            <p:ph type="body" sz="quarter" idx="11"/>
          </p:nvPr>
        </p:nvSpPr>
        <p:spPr>
          <a:xfrm>
            <a:off x="896223" y="4162925"/>
            <a:ext cx="5348460" cy="2114153"/>
          </a:xfrm>
        </p:spPr>
        <p:txBody>
          <a:bodyPr/>
          <a:lstStyle/>
          <a:p>
            <a:r>
              <a:rPr lang="en-US" dirty="0" smtClean="0">
                <a:solidFill>
                  <a:schemeClr val="accent2"/>
                </a:solidFill>
              </a:rPr>
              <a:t>Transparency </a:t>
            </a:r>
            <a:endParaRPr lang="en-US" dirty="0">
              <a:solidFill>
                <a:schemeClr val="accent2"/>
              </a:solidFill>
            </a:endParaRPr>
          </a:p>
          <a:p>
            <a:pPr>
              <a:lnSpc>
                <a:spcPct val="100000"/>
              </a:lnSpc>
              <a:spcBef>
                <a:spcPts val="0"/>
              </a:spcBef>
            </a:pPr>
            <a:r>
              <a:rPr lang="en-US" b="0" dirty="0" smtClean="0">
                <a:solidFill>
                  <a:schemeClr val="tx1"/>
                </a:solidFill>
              </a:rPr>
              <a:t>Master Contracts: </a:t>
            </a:r>
            <a:r>
              <a:rPr lang="en-US" b="0" dirty="0" smtClean="0">
                <a:solidFill>
                  <a:schemeClr val="tx1"/>
                </a:solidFill>
                <a:hlinkClick r:id="rId3"/>
              </a:rPr>
              <a:t>Planned Procurements</a:t>
            </a:r>
            <a:endParaRPr lang="en-US" b="0" dirty="0" smtClean="0">
              <a:solidFill>
                <a:schemeClr val="tx1"/>
              </a:solidFill>
            </a:endParaRPr>
          </a:p>
          <a:p>
            <a:pPr>
              <a:lnSpc>
                <a:spcPct val="100000"/>
              </a:lnSpc>
              <a:spcBef>
                <a:spcPts val="0"/>
              </a:spcBef>
            </a:pPr>
            <a:r>
              <a:rPr lang="en-US" b="0" dirty="0" smtClean="0">
                <a:solidFill>
                  <a:schemeClr val="tx1"/>
                </a:solidFill>
              </a:rPr>
              <a:t>Agency Contracts: </a:t>
            </a:r>
            <a:r>
              <a:rPr lang="en-US" b="0" dirty="0" smtClean="0">
                <a:solidFill>
                  <a:schemeClr val="tx1"/>
                </a:solidFill>
                <a:hlinkClick r:id="rId4"/>
              </a:rPr>
              <a:t>Forecasts</a:t>
            </a:r>
            <a:endParaRPr lang="en-US" b="0" dirty="0" smtClean="0">
              <a:solidFill>
                <a:schemeClr val="tx1"/>
              </a:solidFill>
            </a:endParaRPr>
          </a:p>
          <a:p>
            <a:pPr>
              <a:lnSpc>
                <a:spcPct val="100000"/>
              </a:lnSpc>
              <a:spcBef>
                <a:spcPts val="0"/>
              </a:spcBef>
            </a:pPr>
            <a:r>
              <a:rPr lang="en-US" b="0" dirty="0" smtClean="0">
                <a:solidFill>
                  <a:schemeClr val="tx1"/>
                </a:solidFill>
              </a:rPr>
              <a:t>Public Works: </a:t>
            </a:r>
            <a:r>
              <a:rPr lang="en-US" b="0" dirty="0" smtClean="0">
                <a:solidFill>
                  <a:schemeClr val="tx1"/>
                </a:solidFill>
                <a:hlinkClick r:id="rId5"/>
              </a:rPr>
              <a:t>Forecasts</a:t>
            </a:r>
            <a:endParaRPr lang="en-US" b="0" dirty="0">
              <a:solidFill>
                <a:schemeClr val="tx1"/>
              </a:solidFill>
            </a:endParaRPr>
          </a:p>
        </p:txBody>
      </p:sp>
      <p:pic>
        <p:nvPicPr>
          <p:cNvPr id="6" name="Picture Placeholder 11" descr="Image of the screen for DES's web page for &quot;Doing Business with the State.&quot;  This page is navigationally under Services, Contracts and Procurement, then Doing Business with the State.  The forecast section is down under the second grouping, &quot;Goods and Services Bid Opportunities&quot;." title="DES Forecasts"/>
          <p:cNvPicPr>
            <a:picLocks noChangeAspect="1"/>
          </p:cNvPicPr>
          <p:nvPr/>
        </p:nvPicPr>
        <p:blipFill rotWithShape="1">
          <a:blip r:embed="rId6"/>
          <a:srcRect l="247" t="1262" r="8292" b="210"/>
          <a:stretch/>
        </p:blipFill>
        <p:spPr>
          <a:xfrm>
            <a:off x="6020075" y="701040"/>
            <a:ext cx="5806165" cy="5392941"/>
          </a:xfrm>
          <a:prstGeom prst="rect">
            <a:avLst/>
          </a:prstGeom>
        </p:spPr>
      </p:pic>
    </p:spTree>
    <p:extLst>
      <p:ext uri="{BB962C8B-B14F-4D97-AF65-F5344CB8AC3E}">
        <p14:creationId xmlns:p14="http://schemas.microsoft.com/office/powerpoint/2010/main" val="2156368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557" y="616877"/>
            <a:ext cx="9744075" cy="733533"/>
          </a:xfrm>
        </p:spPr>
        <p:txBody>
          <a:bodyPr>
            <a:normAutofit fontScale="90000"/>
          </a:bodyPr>
          <a:lstStyle/>
          <a:p>
            <a:r>
              <a:rPr lang="en-US" dirty="0" smtClean="0"/>
              <a:t>Public works– </a:t>
            </a:r>
            <a:r>
              <a:rPr lang="en-US" dirty="0"/>
              <a:t>State Agencies</a:t>
            </a:r>
          </a:p>
        </p:txBody>
      </p:sp>
      <p:graphicFrame>
        <p:nvGraphicFramePr>
          <p:cNvPr id="8" name="Table 7" descr="The chart shows which types of construction is done by which agencies. These areas are also highlighted in the notes. " title="Agency managed public works projects"/>
          <p:cNvGraphicFramePr>
            <a:graphicFrameLocks noGrp="1"/>
          </p:cNvGraphicFramePr>
          <p:nvPr>
            <p:extLst/>
          </p:nvPr>
        </p:nvGraphicFramePr>
        <p:xfrm>
          <a:off x="393558" y="1865356"/>
          <a:ext cx="11219322" cy="3796205"/>
        </p:xfrm>
        <a:graphic>
          <a:graphicData uri="http://schemas.openxmlformats.org/drawingml/2006/table">
            <a:tbl>
              <a:tblPr firstRow="1" bandRow="1">
                <a:tableStyleId>{5C22544A-7EE6-4342-B048-85BDC9FD1C3A}</a:tableStyleId>
              </a:tblPr>
              <a:tblGrid>
                <a:gridCol w="1724802">
                  <a:extLst>
                    <a:ext uri="{9D8B030D-6E8A-4147-A177-3AD203B41FA5}">
                      <a16:colId xmlns:a16="http://schemas.microsoft.com/office/drawing/2014/main" val="2239097735"/>
                    </a:ext>
                  </a:extLst>
                </a:gridCol>
                <a:gridCol w="1524000">
                  <a:extLst>
                    <a:ext uri="{9D8B030D-6E8A-4147-A177-3AD203B41FA5}">
                      <a16:colId xmlns:a16="http://schemas.microsoft.com/office/drawing/2014/main" val="1843818524"/>
                    </a:ext>
                  </a:extLst>
                </a:gridCol>
                <a:gridCol w="1143000">
                  <a:extLst>
                    <a:ext uri="{9D8B030D-6E8A-4147-A177-3AD203B41FA5}">
                      <a16:colId xmlns:a16="http://schemas.microsoft.com/office/drawing/2014/main" val="1397820109"/>
                    </a:ext>
                  </a:extLst>
                </a:gridCol>
                <a:gridCol w="6827520">
                  <a:extLst>
                    <a:ext uri="{9D8B030D-6E8A-4147-A177-3AD203B41FA5}">
                      <a16:colId xmlns:a16="http://schemas.microsoft.com/office/drawing/2014/main" val="565017161"/>
                    </a:ext>
                  </a:extLst>
                </a:gridCol>
              </a:tblGrid>
              <a:tr h="778685">
                <a:tc>
                  <a:txBody>
                    <a:bodyPr/>
                    <a:lstStyle/>
                    <a:p>
                      <a:r>
                        <a:rPr lang="en-US" sz="1800" dirty="0"/>
                        <a:t>Type</a:t>
                      </a:r>
                      <a:r>
                        <a:rPr lang="en-US" sz="1800" baseline="0" dirty="0"/>
                        <a:t> of Work</a:t>
                      </a:r>
                      <a:endParaRPr lang="en-US" sz="1800" dirty="0"/>
                    </a:p>
                  </a:txBody>
                  <a:tcPr/>
                </a:tc>
                <a:tc>
                  <a:txBody>
                    <a:bodyPr/>
                    <a:lstStyle/>
                    <a:p>
                      <a:r>
                        <a:rPr lang="en-US" sz="1800" dirty="0"/>
                        <a:t>Agency Lead</a:t>
                      </a:r>
                    </a:p>
                  </a:txBody>
                  <a:tcPr/>
                </a:tc>
                <a:tc>
                  <a:txBody>
                    <a:bodyPr/>
                    <a:lstStyle/>
                    <a:p>
                      <a:r>
                        <a:rPr lang="en-US" sz="1800" dirty="0"/>
                        <a:t>Posted in WEBS</a:t>
                      </a:r>
                    </a:p>
                  </a:txBody>
                  <a:tcPr/>
                </a:tc>
                <a:tc>
                  <a:txBody>
                    <a:bodyPr/>
                    <a:lstStyle/>
                    <a:p>
                      <a:r>
                        <a:rPr lang="en-US" sz="1800" dirty="0"/>
                        <a:t>Information</a:t>
                      </a:r>
                    </a:p>
                  </a:txBody>
                  <a:tcPr/>
                </a:tc>
                <a:extLst>
                  <a:ext uri="{0D108BD9-81ED-4DB2-BD59-A6C34878D82A}">
                    <a16:rowId xmlns:a16="http://schemas.microsoft.com/office/drawing/2014/main" val="2759106274"/>
                  </a:ext>
                </a:extLst>
              </a:tr>
              <a:tr h="451142">
                <a:tc>
                  <a:txBody>
                    <a:bodyPr/>
                    <a:lstStyle/>
                    <a:p>
                      <a:r>
                        <a:rPr lang="en-US" sz="1800" dirty="0"/>
                        <a:t>Vertical</a:t>
                      </a:r>
                      <a:r>
                        <a:rPr lang="en-US" sz="1800" baseline="0" dirty="0"/>
                        <a:t> Construction</a:t>
                      </a:r>
                      <a:endParaRPr lang="en-US" sz="1800" dirty="0"/>
                    </a:p>
                  </a:txBody>
                  <a:tcPr/>
                </a:tc>
                <a:tc>
                  <a:txBody>
                    <a:bodyPr/>
                    <a:lstStyle/>
                    <a:p>
                      <a:r>
                        <a:rPr lang="en-US" sz="1800" dirty="0"/>
                        <a:t>DES</a:t>
                      </a:r>
                    </a:p>
                  </a:txBody>
                  <a:tcPr/>
                </a:tc>
                <a:tc>
                  <a:txBody>
                    <a:bodyPr/>
                    <a:lstStyle/>
                    <a:p>
                      <a:r>
                        <a:rPr lang="en-US" sz="1800" dirty="0"/>
                        <a:t>Yes</a:t>
                      </a:r>
                    </a:p>
                  </a:txBody>
                  <a:tcPr/>
                </a:tc>
                <a:tc>
                  <a:txBody>
                    <a:bodyPr/>
                    <a:lstStyle/>
                    <a:p>
                      <a:pPr marL="285750" indent="-285750">
                        <a:buFont typeface="Arial" panose="020B0604020202020204" pitchFamily="34" charset="0"/>
                        <a:buChar char="•"/>
                      </a:pPr>
                      <a:r>
                        <a:rPr lang="en-US" sz="1800" dirty="0"/>
                        <a:t>DES</a:t>
                      </a:r>
                      <a:r>
                        <a:rPr lang="en-US" sz="1800" baseline="0" dirty="0"/>
                        <a:t> builds and maintain buildings for the state.</a:t>
                      </a:r>
                    </a:p>
                    <a:p>
                      <a:pPr marL="285750" indent="-285750">
                        <a:buFont typeface="Arial" panose="020B0604020202020204" pitchFamily="34" charset="0"/>
                        <a:buChar char="•"/>
                      </a:pPr>
                      <a:r>
                        <a:rPr lang="en-US" sz="1800" baseline="0" dirty="0"/>
                        <a:t>DES manages vertical construction projects for state and local agencies. </a:t>
                      </a:r>
                      <a:endParaRPr lang="en-US" sz="1800" dirty="0"/>
                    </a:p>
                  </a:txBody>
                  <a:tcPr/>
                </a:tc>
                <a:extLst>
                  <a:ext uri="{0D108BD9-81ED-4DB2-BD59-A6C34878D82A}">
                    <a16:rowId xmlns:a16="http://schemas.microsoft.com/office/drawing/2014/main" val="1397694349"/>
                  </a:ext>
                </a:extLst>
              </a:tr>
              <a:tr h="451142">
                <a:tc>
                  <a:txBody>
                    <a:bodyPr/>
                    <a:lstStyle/>
                    <a:p>
                      <a:r>
                        <a:rPr lang="en-US" sz="1800" dirty="0"/>
                        <a:t>Civil Construction</a:t>
                      </a:r>
                    </a:p>
                  </a:txBody>
                  <a:tcPr/>
                </a:tc>
                <a:tc>
                  <a:txBody>
                    <a:bodyPr/>
                    <a:lstStyle/>
                    <a:p>
                      <a:r>
                        <a:rPr lang="en-US" sz="1800" dirty="0"/>
                        <a:t>WSDOT</a:t>
                      </a:r>
                    </a:p>
                  </a:txBody>
                  <a:tcPr/>
                </a:tc>
                <a:tc>
                  <a:txBody>
                    <a:bodyPr/>
                    <a:lstStyle/>
                    <a:p>
                      <a:r>
                        <a:rPr lang="en-US" sz="1800" dirty="0"/>
                        <a:t>Depends</a:t>
                      </a:r>
                    </a:p>
                  </a:txBody>
                  <a:tcPr/>
                </a:tc>
                <a:tc>
                  <a:txBody>
                    <a:bodyPr/>
                    <a:lstStyle/>
                    <a:p>
                      <a:pPr marL="285750" indent="-285750">
                        <a:buFont typeface="Arial" panose="020B0604020202020204" pitchFamily="34" charset="0"/>
                        <a:buChar char="•"/>
                      </a:pPr>
                      <a:r>
                        <a:rPr lang="en-US" sz="1800" baseline="0" dirty="0"/>
                        <a:t>WSDOT is responsible for buildings, highway systems, and ferries for the state.</a:t>
                      </a:r>
                    </a:p>
                    <a:p>
                      <a:pPr marL="285750" indent="-285750">
                        <a:buFont typeface="Arial" panose="020B0604020202020204" pitchFamily="34" charset="0"/>
                        <a:buChar char="•"/>
                      </a:pPr>
                      <a:r>
                        <a:rPr lang="en-US" sz="1800" baseline="0" dirty="0"/>
                        <a:t>WSDOT partners to maintain local roads, railroads, airports, and alternatives to driving. </a:t>
                      </a:r>
                      <a:endParaRPr lang="en-US" sz="1800" dirty="0"/>
                    </a:p>
                  </a:txBody>
                  <a:tcPr/>
                </a:tc>
                <a:extLst>
                  <a:ext uri="{0D108BD9-81ED-4DB2-BD59-A6C34878D82A}">
                    <a16:rowId xmlns:a16="http://schemas.microsoft.com/office/drawing/2014/main" val="3642464867"/>
                  </a:ext>
                </a:extLst>
              </a:tr>
              <a:tr h="451142">
                <a:tc>
                  <a:txBody>
                    <a:bodyPr/>
                    <a:lstStyle/>
                    <a:p>
                      <a:r>
                        <a:rPr lang="en-US" sz="1800" dirty="0"/>
                        <a:t>Other</a:t>
                      </a:r>
                    </a:p>
                  </a:txBody>
                  <a:tcPr/>
                </a:tc>
                <a:tc>
                  <a:txBody>
                    <a:bodyPr/>
                    <a:lstStyle/>
                    <a:p>
                      <a:r>
                        <a:rPr lang="en-US" sz="1800" dirty="0"/>
                        <a:t>Multiple</a:t>
                      </a:r>
                    </a:p>
                  </a:txBody>
                  <a:tcPr/>
                </a:tc>
                <a:tc>
                  <a:txBody>
                    <a:bodyPr/>
                    <a:lstStyle/>
                    <a:p>
                      <a:r>
                        <a:rPr lang="en-US" sz="1800" dirty="0"/>
                        <a:t>Depends</a:t>
                      </a:r>
                    </a:p>
                  </a:txBody>
                  <a:tcPr/>
                </a:tc>
                <a:tc>
                  <a:txBody>
                    <a:bodyPr/>
                    <a:lstStyle/>
                    <a:p>
                      <a:pPr marL="285750" indent="-285750">
                        <a:buFont typeface="Arial" panose="020B0604020202020204" pitchFamily="34" charset="0"/>
                        <a:buChar char="•"/>
                      </a:pPr>
                      <a:r>
                        <a:rPr lang="en-US" sz="1800" dirty="0"/>
                        <a:t>Other agencies, to include four year universities,</a:t>
                      </a:r>
                      <a:r>
                        <a:rPr lang="en-US" sz="1800" baseline="0" dirty="0"/>
                        <a:t> with construction authority may manage their own construction and design projects.</a:t>
                      </a:r>
                    </a:p>
                  </a:txBody>
                  <a:tcPr/>
                </a:tc>
                <a:extLst>
                  <a:ext uri="{0D108BD9-81ED-4DB2-BD59-A6C34878D82A}">
                    <a16:rowId xmlns:a16="http://schemas.microsoft.com/office/drawing/2014/main" val="2494524480"/>
                  </a:ext>
                </a:extLst>
              </a:tr>
            </a:tbl>
          </a:graphicData>
        </a:graphic>
      </p:graphicFrame>
    </p:spTree>
    <p:extLst>
      <p:ext uri="{BB962C8B-B14F-4D97-AF65-F5344CB8AC3E}">
        <p14:creationId xmlns:p14="http://schemas.microsoft.com/office/powerpoint/2010/main" val="4180504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Des </a:t>
            </a:r>
            <a:r>
              <a:rPr lang="en-US" dirty="0" smtClean="0"/>
              <a:t>distinct </a:t>
            </a:r>
            <a:r>
              <a:rPr lang="en-US" dirty="0"/>
              <a:t>public works units</a:t>
            </a:r>
          </a:p>
        </p:txBody>
      </p:sp>
      <p:sp>
        <p:nvSpPr>
          <p:cNvPr id="3" name="Text Placeholder 2"/>
          <p:cNvSpPr>
            <a:spLocks noGrp="1"/>
          </p:cNvSpPr>
          <p:nvPr>
            <p:ph type="body" sz="quarter" idx="10"/>
          </p:nvPr>
        </p:nvSpPr>
        <p:spPr/>
        <p:txBody>
          <a:bodyPr>
            <a:normAutofit lnSpcReduction="10000"/>
          </a:bodyPr>
          <a:lstStyle/>
          <a:p>
            <a:r>
              <a:rPr lang="en-US" b="1" dirty="0" smtClean="0"/>
              <a:t>1. Engineering &amp; Architectural Services </a:t>
            </a:r>
            <a:r>
              <a:rPr lang="en-US" dirty="0" smtClean="0"/>
              <a:t>(E&amp;AS)</a:t>
            </a:r>
            <a:r>
              <a:rPr lang="en-US" b="1" dirty="0" smtClean="0"/>
              <a:t> </a:t>
            </a:r>
            <a:r>
              <a:rPr lang="en-US" dirty="0"/>
              <a:t>is the Public Works authority serving:</a:t>
            </a:r>
          </a:p>
          <a:p>
            <a:pPr marL="342900" indent="-342900">
              <a:buFont typeface="Arial" panose="020B0604020202020204" pitchFamily="34" charset="0"/>
              <a:buChar char="•"/>
            </a:pPr>
            <a:r>
              <a:rPr lang="en-US" b="1" dirty="0" smtClean="0"/>
              <a:t>State Board of Community Technical Colleges </a:t>
            </a:r>
            <a:r>
              <a:rPr lang="en-US" dirty="0" smtClean="0"/>
              <a:t>(SBCTC)</a:t>
            </a:r>
            <a:r>
              <a:rPr lang="en-US" b="1" dirty="0" smtClean="0"/>
              <a:t> </a:t>
            </a:r>
            <a:r>
              <a:rPr lang="en-US" dirty="0"/>
              <a:t>Washington’s (34) Community and Technical Colleges and other agencies</a:t>
            </a:r>
          </a:p>
          <a:p>
            <a:pPr marL="342900" indent="-342900">
              <a:buFont typeface="Arial" panose="020B0604020202020204" pitchFamily="34" charset="0"/>
              <a:buChar char="•"/>
            </a:pPr>
            <a:r>
              <a:rPr lang="en-US" b="1" dirty="0"/>
              <a:t>Capital Planning &amp; Development</a:t>
            </a:r>
            <a:r>
              <a:rPr lang="en-US" dirty="0"/>
              <a:t> at the Department of Corrections (DOC) </a:t>
            </a:r>
          </a:p>
          <a:p>
            <a:pPr marL="342900" indent="-342900">
              <a:buFont typeface="Arial" panose="020B0604020202020204" pitchFamily="34" charset="0"/>
              <a:buChar char="•"/>
            </a:pPr>
            <a:r>
              <a:rPr lang="en-US" b="1" dirty="0"/>
              <a:t>The Office of Capital Programs </a:t>
            </a:r>
            <a:r>
              <a:rPr lang="en-US" dirty="0"/>
              <a:t>at the Department of Social and Health Services (DSHS) </a:t>
            </a:r>
          </a:p>
        </p:txBody>
      </p:sp>
    </p:spTree>
    <p:extLst>
      <p:ext uri="{BB962C8B-B14F-4D97-AF65-F5344CB8AC3E}">
        <p14:creationId xmlns:p14="http://schemas.microsoft.com/office/powerpoint/2010/main" val="3423091769"/>
      </p:ext>
    </p:extLst>
  </p:cSld>
  <p:clrMapOvr>
    <a:masterClrMapping/>
  </p:clrMapOvr>
</p:sld>
</file>

<file path=ppt/theme/theme1.xml><?xml version="1.0" encoding="utf-8"?>
<a:theme xmlns:a="http://schemas.openxmlformats.org/drawingml/2006/main" name="Office Theme">
  <a:themeElements>
    <a:clrScheme name="DES PowerPoint Template">
      <a:dk1>
        <a:srgbClr val="000000"/>
      </a:dk1>
      <a:lt1>
        <a:srgbClr val="FFFFFF"/>
      </a:lt1>
      <a:dk2>
        <a:srgbClr val="000000"/>
      </a:dk2>
      <a:lt2>
        <a:srgbClr val="FFFFFF"/>
      </a:lt2>
      <a:accent1>
        <a:srgbClr val="1B355E"/>
      </a:accent1>
      <a:accent2>
        <a:srgbClr val="1995BA"/>
      </a:accent2>
      <a:accent3>
        <a:srgbClr val="E5E4E4"/>
      </a:accent3>
      <a:accent4>
        <a:srgbClr val="FBD05E"/>
      </a:accent4>
      <a:accent5>
        <a:srgbClr val="E96057"/>
      </a:accent5>
      <a:accent6>
        <a:srgbClr val="000000"/>
      </a:accent6>
      <a:hlink>
        <a:srgbClr val="000000"/>
      </a:hlink>
      <a:folHlink>
        <a:srgbClr val="000000"/>
      </a:folHlink>
    </a:clrScheme>
    <a:fontScheme name="DES PowerPoint Templat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S-PPT-Template" id="{025A1005-1ECB-4C62-A379-3C442AD5D57A}" vid="{1F22AD2A-1718-45D4-B8DD-2E6067BCB8E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7053</TotalTime>
  <Words>1907</Words>
  <Application>Microsoft Office PowerPoint</Application>
  <PresentationFormat>Widescreen</PresentationFormat>
  <Paragraphs>206</Paragraphs>
  <Slides>14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Courier New</vt:lpstr>
      <vt:lpstr>Segoe UI</vt:lpstr>
      <vt:lpstr>Ubuntu</vt:lpstr>
      <vt:lpstr>Wingdings</vt:lpstr>
      <vt:lpstr>Office Theme</vt:lpstr>
      <vt:lpstr>How to do business with Washington state</vt:lpstr>
      <vt:lpstr>Department of Enterprise Services</vt:lpstr>
      <vt:lpstr>DES Contracting</vt:lpstr>
      <vt:lpstr>Goods and Services – State Agencies</vt:lpstr>
      <vt:lpstr>Register in WEBS</vt:lpstr>
      <vt:lpstr>Other benefits of webs</vt:lpstr>
      <vt:lpstr>Planned Procurements</vt:lpstr>
      <vt:lpstr>Public works– State Agencies</vt:lpstr>
      <vt:lpstr>Des distinct public works units</vt:lpstr>
      <vt:lpstr>Construction contracting methods</vt:lpstr>
      <vt:lpstr>Professional design contracting</vt:lpstr>
      <vt:lpstr>Distinct unites focus on long range planning and energy </vt:lpstr>
      <vt:lpstr>We are here to help</vt:lpstr>
      <vt:lpstr>Contact US </vt:lpstr>
    </vt:vector>
  </TitlesOfParts>
  <Company>DES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Dimitrova, Simana (DES)</dc:creator>
  <cp:lastModifiedBy>Lopez, Erin (DES)</cp:lastModifiedBy>
  <cp:revision>11</cp:revision>
  <dcterms:created xsi:type="dcterms:W3CDTF">2021-03-23T18:03:02Z</dcterms:created>
  <dcterms:modified xsi:type="dcterms:W3CDTF">2021-09-20T16:24:40Z</dcterms:modified>
</cp:coreProperties>
</file>