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86" r:id="rId1"/>
  </p:sldMasterIdLst>
  <p:notesMasterIdLst>
    <p:notesMasterId r:id="rId11"/>
  </p:notesMasterIdLst>
  <p:handoutMasterIdLst>
    <p:handoutMasterId r:id="rId12"/>
  </p:handoutMasterIdLst>
  <p:sldIdLst>
    <p:sldId id="291" r:id="rId2"/>
    <p:sldId id="294" r:id="rId3"/>
    <p:sldId id="296" r:id="rId4"/>
    <p:sldId id="297" r:id="rId5"/>
    <p:sldId id="295" r:id="rId6"/>
    <p:sldId id="298" r:id="rId7"/>
    <p:sldId id="292" r:id="rId8"/>
    <p:sldId id="293" r:id="rId9"/>
    <p:sldId id="288" r:id="rId10"/>
  </p:sldIdLst>
  <p:sldSz cx="9144000" cy="6858000" type="screen4x3"/>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623" autoAdjust="0"/>
  </p:normalViewPr>
  <p:slideViewPr>
    <p:cSldViewPr snapToGrid="0" snapToObjects="1">
      <p:cViewPr varScale="1">
        <p:scale>
          <a:sx n="65" d="100"/>
          <a:sy n="65" d="100"/>
        </p:scale>
        <p:origin x="1320"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27A444A1-2EA7-0C4E-8D05-2F015E735628}" type="datetimeFigureOut">
              <a:rPr lang="en-US" smtClean="0"/>
              <a:pPr/>
              <a:t>8/8/2024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21845EC5-81E5-2B4F-A476-D35AB1F2E2AF}" type="slidenum">
              <a:rPr lang="en-US" smtClean="0"/>
              <a:pPr/>
              <a:t>‹#›</a:t>
            </a:fld>
            <a:endParaRPr lang="en-US" dirty="0"/>
          </a:p>
        </p:txBody>
      </p:sp>
    </p:spTree>
    <p:extLst>
      <p:ext uri="{BB962C8B-B14F-4D97-AF65-F5344CB8AC3E}">
        <p14:creationId xmlns:p14="http://schemas.microsoft.com/office/powerpoint/2010/main" val="8869166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CD3784EE-AE11-664B-BB2B-5F17F1B2990B}" type="datetimeFigureOut">
              <a:rPr lang="en-US" smtClean="0"/>
              <a:pPr/>
              <a:t>8/8/2024</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3E640823-715D-F94C-A26D-CDABE4D48980}" type="slidenum">
              <a:rPr lang="en-US" smtClean="0"/>
              <a:pPr/>
              <a:t>‹#›</a:t>
            </a:fld>
            <a:endParaRPr lang="en-US" dirty="0"/>
          </a:p>
        </p:txBody>
      </p:sp>
    </p:spTree>
    <p:extLst>
      <p:ext uri="{BB962C8B-B14F-4D97-AF65-F5344CB8AC3E}">
        <p14:creationId xmlns:p14="http://schemas.microsoft.com/office/powerpoint/2010/main" val="42831629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F0AE8E7-B275-1849-83C0-6A89468CE7C6}" type="datetimeFigureOut">
              <a:rPr lang="en-US" smtClean="0"/>
              <a:pPr/>
              <a:t>8/8/2024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spTree>
    <p:extLst>
      <p:ext uri="{BB962C8B-B14F-4D97-AF65-F5344CB8AC3E}">
        <p14:creationId xmlns:p14="http://schemas.microsoft.com/office/powerpoint/2010/main" val="211116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F0AE8E7-B275-1849-83C0-6A89468CE7C6}" type="datetimeFigureOut">
              <a:rPr lang="en-US" smtClean="0"/>
              <a:pPr/>
              <a:t>8/8/2024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1F4F61-F7EA-1948-9AD3-2C51D46C37A9}" type="slidenum">
              <a:rPr lang="en-US" smtClean="0"/>
              <a:pPr/>
              <a:t>‹#›</a:t>
            </a:fld>
            <a:endParaRPr lang="en-US" dirty="0"/>
          </a:p>
        </p:txBody>
      </p:sp>
    </p:spTree>
    <p:extLst>
      <p:ext uri="{BB962C8B-B14F-4D97-AF65-F5344CB8AC3E}">
        <p14:creationId xmlns:p14="http://schemas.microsoft.com/office/powerpoint/2010/main" val="856463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F0AE8E7-B275-1849-83C0-6A89468CE7C6}" type="datetimeFigureOut">
              <a:rPr lang="en-US" smtClean="0"/>
              <a:pPr/>
              <a:t>8/8/2024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1F4F61-F7EA-1948-9AD3-2C51D46C37A9}" type="slidenum">
              <a:rPr lang="en-US" smtClean="0"/>
              <a:pPr/>
              <a:t>‹#›</a:t>
            </a:fld>
            <a:endParaRPr lang="en-US" dirty="0"/>
          </a:p>
        </p:txBody>
      </p:sp>
    </p:spTree>
    <p:extLst>
      <p:ext uri="{BB962C8B-B14F-4D97-AF65-F5344CB8AC3E}">
        <p14:creationId xmlns:p14="http://schemas.microsoft.com/office/powerpoint/2010/main" val="2713046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F0AE8E7-B275-1849-83C0-6A89468CE7C6}" type="datetimeFigureOut">
              <a:rPr lang="en-US" smtClean="0"/>
              <a:pPr/>
              <a:t>8/8/2024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1F4F61-F7EA-1948-9AD3-2C51D46C37A9}" type="slidenum">
              <a:rPr lang="en-US" smtClean="0"/>
              <a:pPr/>
              <a:t>‹#›</a:t>
            </a:fld>
            <a:endParaRPr lang="en-US" dirty="0"/>
          </a:p>
        </p:txBody>
      </p:sp>
    </p:spTree>
    <p:extLst>
      <p:ext uri="{BB962C8B-B14F-4D97-AF65-F5344CB8AC3E}">
        <p14:creationId xmlns:p14="http://schemas.microsoft.com/office/powerpoint/2010/main" val="3667816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0AE8E7-B275-1849-83C0-6A89468CE7C6}" type="datetimeFigureOut">
              <a:rPr lang="en-US" smtClean="0"/>
              <a:pPr/>
              <a:t>8/8/2024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1F4F61-F7EA-1948-9AD3-2C51D46C37A9}" type="slidenum">
              <a:rPr lang="en-US" smtClean="0"/>
              <a:pPr/>
              <a:t>‹#›</a:t>
            </a:fld>
            <a:endParaRPr lang="en-US" dirty="0"/>
          </a:p>
        </p:txBody>
      </p:sp>
    </p:spTree>
    <p:extLst>
      <p:ext uri="{BB962C8B-B14F-4D97-AF65-F5344CB8AC3E}">
        <p14:creationId xmlns:p14="http://schemas.microsoft.com/office/powerpoint/2010/main" val="2479497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F0AE8E7-B275-1849-83C0-6A89468CE7C6}" type="datetimeFigureOut">
              <a:rPr lang="en-US" smtClean="0"/>
              <a:pPr/>
              <a:t>8/8/2024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B1F4F61-F7EA-1948-9AD3-2C51D46C37A9}" type="slidenum">
              <a:rPr lang="en-US" smtClean="0"/>
              <a:pPr/>
              <a:t>‹#›</a:t>
            </a:fld>
            <a:endParaRPr lang="en-US" dirty="0"/>
          </a:p>
        </p:txBody>
      </p:sp>
    </p:spTree>
    <p:extLst>
      <p:ext uri="{BB962C8B-B14F-4D97-AF65-F5344CB8AC3E}">
        <p14:creationId xmlns:p14="http://schemas.microsoft.com/office/powerpoint/2010/main" val="2174365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F0AE8E7-B275-1849-83C0-6A89468CE7C6}" type="datetimeFigureOut">
              <a:rPr lang="en-US" smtClean="0"/>
              <a:pPr/>
              <a:t>8/8/2024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B1F4F61-F7EA-1948-9AD3-2C51D46C37A9}" type="slidenum">
              <a:rPr lang="en-US" smtClean="0"/>
              <a:pPr/>
              <a:t>‹#›</a:t>
            </a:fld>
            <a:endParaRPr lang="en-US" dirty="0"/>
          </a:p>
        </p:txBody>
      </p:sp>
    </p:spTree>
    <p:extLst>
      <p:ext uri="{BB962C8B-B14F-4D97-AF65-F5344CB8AC3E}">
        <p14:creationId xmlns:p14="http://schemas.microsoft.com/office/powerpoint/2010/main" val="3335141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F0AE8E7-B275-1849-83C0-6A89468CE7C6}" type="datetimeFigureOut">
              <a:rPr lang="en-US" smtClean="0"/>
              <a:pPr/>
              <a:t>8/8/2024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B1F4F61-F7EA-1948-9AD3-2C51D46C37A9}" type="slidenum">
              <a:rPr lang="en-US" smtClean="0"/>
              <a:pPr/>
              <a:t>‹#›</a:t>
            </a:fld>
            <a:endParaRPr lang="en-US" dirty="0"/>
          </a:p>
        </p:txBody>
      </p:sp>
    </p:spTree>
    <p:extLst>
      <p:ext uri="{BB962C8B-B14F-4D97-AF65-F5344CB8AC3E}">
        <p14:creationId xmlns:p14="http://schemas.microsoft.com/office/powerpoint/2010/main" val="94378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0AE8E7-B275-1849-83C0-6A89468CE7C6}" type="datetimeFigureOut">
              <a:rPr lang="en-US" smtClean="0"/>
              <a:pPr/>
              <a:t>8/8/2024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B1F4F61-F7EA-1948-9AD3-2C51D46C37A9}" type="slidenum">
              <a:rPr lang="en-US" smtClean="0"/>
              <a:pPr/>
              <a:t>‹#›</a:t>
            </a:fld>
            <a:endParaRPr lang="en-US" dirty="0"/>
          </a:p>
        </p:txBody>
      </p:sp>
    </p:spTree>
    <p:extLst>
      <p:ext uri="{BB962C8B-B14F-4D97-AF65-F5344CB8AC3E}">
        <p14:creationId xmlns:p14="http://schemas.microsoft.com/office/powerpoint/2010/main" val="3989311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0AE8E7-B275-1849-83C0-6A89468CE7C6}" type="datetimeFigureOut">
              <a:rPr lang="en-US" smtClean="0"/>
              <a:pPr/>
              <a:t>8/8/2024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spTree>
    <p:extLst>
      <p:ext uri="{BB962C8B-B14F-4D97-AF65-F5344CB8AC3E}">
        <p14:creationId xmlns:p14="http://schemas.microsoft.com/office/powerpoint/2010/main" val="2548534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0AE8E7-B275-1849-83C0-6A89468CE7C6}" type="datetimeFigureOut">
              <a:rPr lang="en-US" smtClean="0"/>
              <a:pPr/>
              <a:t>8/8/2024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B1F4F61-F7EA-1948-9AD3-2C51D46C37A9}" type="slidenum">
              <a:rPr lang="en-US" smtClean="0"/>
              <a:pPr/>
              <a:t>‹#›</a:t>
            </a:fld>
            <a:endParaRPr lang="en-US" dirty="0"/>
          </a:p>
        </p:txBody>
      </p:sp>
    </p:spTree>
    <p:extLst>
      <p:ext uri="{BB962C8B-B14F-4D97-AF65-F5344CB8AC3E}">
        <p14:creationId xmlns:p14="http://schemas.microsoft.com/office/powerpoint/2010/main" val="3299065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0AE8E7-B275-1849-83C0-6A89468CE7C6}" type="datetimeFigureOut">
              <a:rPr lang="en-US" smtClean="0"/>
              <a:pPr/>
              <a:t>8/8/2024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1F4F61-F7EA-1948-9AD3-2C51D46C37A9}" type="slidenum">
              <a:rPr lang="en-US" smtClean="0"/>
              <a:pPr/>
              <a:t>‹#›</a:t>
            </a:fld>
            <a:endParaRPr lang="en-US" dirty="0"/>
          </a:p>
        </p:txBody>
      </p:sp>
    </p:spTree>
    <p:extLst>
      <p:ext uri="{BB962C8B-B14F-4D97-AF65-F5344CB8AC3E}">
        <p14:creationId xmlns:p14="http://schemas.microsoft.com/office/powerpoint/2010/main" val="2293084920"/>
      </p:ext>
    </p:extLst>
  </p:cSld>
  <p:clrMap bg1="dk1" tx1="lt1" bg2="dk2" tx2="lt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7446"/>
            <a:ext cx="8229600" cy="1031846"/>
          </a:xfrm>
        </p:spPr>
        <p:txBody>
          <a:bodyPr/>
          <a:lstStyle/>
          <a:p>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Timing Rules</a:t>
            </a:r>
            <a:endParaRPr lang="en-US"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014413"/>
            <a:ext cx="8229600" cy="5643562"/>
          </a:xfrm>
        </p:spPr>
        <p:txBody>
          <a:bodyPr>
            <a:normAutofit fontScale="92500" lnSpcReduction="10000"/>
          </a:bodyPr>
          <a:lstStyle/>
          <a:p>
            <a:r>
              <a:rPr lang="en-US" dirty="0">
                <a:solidFill>
                  <a:srgbClr val="FFFF00"/>
                </a:solidFill>
                <a:latin typeface="Arial" panose="020B0604020202020204" pitchFamily="34" charset="0"/>
                <a:cs typeface="Arial" panose="020B0604020202020204" pitchFamily="34" charset="0"/>
              </a:rPr>
              <a:t>12-3-6-b</a:t>
            </a:r>
          </a:p>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Clock adjustment when a ruling is overturned after two-minute timeout</a:t>
            </a:r>
          </a:p>
          <a:p>
            <a:pPr lvl="0"/>
            <a:r>
              <a:rPr lang="en-US" dirty="0">
                <a:solidFill>
                  <a:srgbClr val="FFFF00"/>
                </a:solidFill>
                <a:latin typeface="Arial" panose="020B0604020202020204" pitchFamily="34" charset="0"/>
                <a:cs typeface="Arial" panose="020B0604020202020204" pitchFamily="34" charset="0"/>
              </a:rPr>
              <a:t>12-3-6-c</a:t>
            </a:r>
          </a:p>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10-second runoff – after the two-minute timeout the ruling on the field is changed and change results in a running clock</a:t>
            </a:r>
          </a:p>
          <a:p>
            <a:pPr lvl="0"/>
            <a:r>
              <a:rPr lang="en-US" dirty="0">
                <a:solidFill>
                  <a:srgbClr val="FFFF00"/>
                </a:solidFill>
                <a:latin typeface="Arial" panose="020B0604020202020204" pitchFamily="34" charset="0"/>
                <a:cs typeface="Arial" panose="020B0604020202020204" pitchFamily="34" charset="0"/>
              </a:rPr>
              <a:t>12-3-6-d</a:t>
            </a:r>
          </a:p>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Game clock expires at the end of any quarter, either by rule or team timeout, replay may restore time</a:t>
            </a:r>
          </a:p>
          <a:p>
            <a:pPr lvl="0"/>
            <a:r>
              <a:rPr lang="en-US" dirty="0">
                <a:solidFill>
                  <a:srgbClr val="FFFF00"/>
                </a:solidFill>
                <a:latin typeface="Arial" panose="020B0604020202020204" pitchFamily="34" charset="0"/>
                <a:cs typeface="Arial" panose="020B0604020202020204" pitchFamily="34" charset="0"/>
              </a:rPr>
              <a:t>12-3-6-e</a:t>
            </a:r>
          </a:p>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Snap allowed after time expires </a:t>
            </a:r>
          </a:p>
          <a:p>
            <a:pPr marL="457200" lvl="1" indent="0">
              <a:buNone/>
            </a:pPr>
            <a:endParaRPr lang="en-US" dirty="0">
              <a:solidFill>
                <a:srgbClr val="FFFF00"/>
              </a:solidFill>
              <a:latin typeface="Arial" panose="020B0604020202020204" pitchFamily="34" charset="0"/>
              <a:cs typeface="Arial" panose="020B0604020202020204" pitchFamily="34" charset="0"/>
            </a:endParaRPr>
          </a:p>
          <a:p>
            <a:pPr lvl="1">
              <a:buFont typeface="Wingdings" panose="05000000000000000000" pitchFamily="2" charset="2"/>
              <a:buChar char="§"/>
            </a:pPr>
            <a:endParaRPr lang="en-US" dirty="0">
              <a:solidFill>
                <a:srgbClr val="FFFF00"/>
              </a:solidFill>
              <a:latin typeface="Arial" panose="020B0604020202020204" pitchFamily="34" charset="0"/>
              <a:cs typeface="Arial" panose="020B0604020202020204" pitchFamily="34" charset="0"/>
            </a:endParaRPr>
          </a:p>
          <a:p>
            <a:pPr lvl="1">
              <a:buFont typeface="Wingdings" panose="05000000000000000000" pitchFamily="2" charset="2"/>
              <a:buChar char="§"/>
            </a:pPr>
            <a:endParaRPr lang="en-US" dirty="0">
              <a:solidFill>
                <a:srgbClr val="FFFF00"/>
              </a:solidFill>
              <a:latin typeface="Arial" panose="020B0604020202020204" pitchFamily="34" charset="0"/>
              <a:cs typeface="Arial" panose="020B0604020202020204" pitchFamily="34" charset="0"/>
            </a:endParaRPr>
          </a:p>
          <a:p>
            <a:pPr marL="457200" lvl="1" indent="0">
              <a:buNone/>
            </a:pP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0472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7446"/>
            <a:ext cx="8229600" cy="1031846"/>
          </a:xfrm>
        </p:spPr>
        <p:txBody>
          <a:bodyPr/>
          <a:lstStyle/>
          <a:p>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Clock Adjustment </a:t>
            </a:r>
            <a:endParaRPr lang="en-US"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014413"/>
            <a:ext cx="8229600" cy="5643562"/>
          </a:xfrm>
        </p:spPr>
        <p:txBody>
          <a:bodyPr>
            <a:normAutofit/>
          </a:bodyPr>
          <a:lstStyle/>
          <a:p>
            <a:r>
              <a:rPr lang="en-US" dirty="0">
                <a:solidFill>
                  <a:srgbClr val="FFFF00"/>
                </a:solidFill>
                <a:latin typeface="Arial" panose="020B0604020202020204" pitchFamily="34" charset="0"/>
                <a:cs typeface="Arial" panose="020B0604020202020204" pitchFamily="34" charset="0"/>
              </a:rPr>
              <a:t>Resetting game clock after review         (12-3-6-b)</a:t>
            </a:r>
          </a:p>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Down begins after the two-minute timeout</a:t>
            </a:r>
          </a:p>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Ruling on field is changed </a:t>
            </a:r>
          </a:p>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Change creates stopped clock</a:t>
            </a:r>
          </a:p>
          <a:p>
            <a:pPr lvl="2">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Incomplete pass</a:t>
            </a:r>
          </a:p>
          <a:p>
            <a:pPr lvl="2">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Runner or loose ball out of bounds </a:t>
            </a:r>
          </a:p>
          <a:p>
            <a:pPr lvl="2">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Runner down beyond line to gain </a:t>
            </a:r>
          </a:p>
          <a:p>
            <a:pPr lvl="2">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Score</a:t>
            </a:r>
          </a:p>
          <a:p>
            <a:pPr lvl="2">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Change of possession</a:t>
            </a:r>
          </a:p>
          <a:p>
            <a:pPr lvl="2">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Touchback</a:t>
            </a:r>
          </a:p>
          <a:p>
            <a:pPr lvl="2">
              <a:buFont typeface="Wingdings" panose="05000000000000000000" pitchFamily="2" charset="2"/>
              <a:buChar char="Ø"/>
            </a:pP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4140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7446"/>
            <a:ext cx="8229600" cy="1031846"/>
          </a:xfrm>
        </p:spPr>
        <p:txBody>
          <a:bodyPr/>
          <a:lstStyle/>
          <a:p>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10-Second Runoff</a:t>
            </a:r>
            <a:endParaRPr lang="en-US"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014413"/>
            <a:ext cx="8229600" cy="5643562"/>
          </a:xfrm>
        </p:spPr>
        <p:txBody>
          <a:bodyPr>
            <a:normAutofit fontScale="92500" lnSpcReduction="20000"/>
          </a:bodyPr>
          <a:lstStyle/>
          <a:p>
            <a:pPr lvl="0"/>
            <a:r>
              <a:rPr lang="en-US" dirty="0">
                <a:solidFill>
                  <a:srgbClr val="FFFF00"/>
                </a:solidFill>
                <a:latin typeface="Arial" panose="020B0604020202020204" pitchFamily="34" charset="0"/>
                <a:cs typeface="Arial" panose="020B0604020202020204" pitchFamily="34" charset="0"/>
              </a:rPr>
              <a:t>10-second runoff (12-3-6-c)</a:t>
            </a:r>
          </a:p>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Game clock is stopped for review after the two-minute timeout</a:t>
            </a:r>
          </a:p>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Ruling on the field is changed </a:t>
            </a:r>
          </a:p>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Change creates a running clock </a:t>
            </a:r>
          </a:p>
          <a:p>
            <a:pPr lvl="2">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Runner down short of line to gain</a:t>
            </a:r>
          </a:p>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Reset clock to when play should have ended and run 10 seconds from that point – clock on ready</a:t>
            </a:r>
          </a:p>
          <a:p>
            <a:pPr lvl="1">
              <a:buFont typeface="Wingdings" panose="05000000000000000000" pitchFamily="2" charset="2"/>
              <a:buChar char="§"/>
            </a:pPr>
            <a:r>
              <a:rPr lang="en-US" sz="2600" dirty="0">
                <a:solidFill>
                  <a:srgbClr val="FFFF00"/>
                </a:solidFill>
                <a:latin typeface="Arial" panose="020B0604020202020204" pitchFamily="34" charset="0"/>
                <a:cs typeface="Arial" panose="020B0604020202020204" pitchFamily="34" charset="0"/>
              </a:rPr>
              <a:t>Either team may use a remaining timeout to avoid the runoff – clock reset and snap</a:t>
            </a:r>
            <a:endParaRPr lang="en-US" dirty="0">
              <a:solidFill>
                <a:srgbClr val="FFFF00"/>
              </a:solidFill>
              <a:latin typeface="Arial" panose="020B0604020202020204" pitchFamily="34" charset="0"/>
              <a:cs typeface="Arial" panose="020B0604020202020204" pitchFamily="34" charset="0"/>
            </a:endParaRPr>
          </a:p>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No replay runoff if anything else occurs that would also stop the clock</a:t>
            </a:r>
          </a:p>
          <a:p>
            <a:pPr lvl="2">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Injury</a:t>
            </a:r>
          </a:p>
          <a:p>
            <a:pPr lvl="2">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Helmet off </a:t>
            </a:r>
          </a:p>
          <a:p>
            <a:pPr lvl="2">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Flag (see exceptions on next slide)</a:t>
            </a:r>
          </a:p>
          <a:p>
            <a:pPr marL="914400" lvl="2" indent="0">
              <a:buNone/>
            </a:pP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20379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7446"/>
            <a:ext cx="8229600" cy="1031846"/>
          </a:xfrm>
        </p:spPr>
        <p:txBody>
          <a:bodyPr/>
          <a:lstStyle/>
          <a:p>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10-Second Runoff</a:t>
            </a:r>
            <a:endParaRPr lang="en-US"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014413"/>
            <a:ext cx="8229600" cy="5643562"/>
          </a:xfrm>
        </p:spPr>
        <p:txBody>
          <a:bodyPr>
            <a:normAutofit/>
          </a:bodyPr>
          <a:lstStyle/>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Injury or helmet off negates the runoff</a:t>
            </a:r>
          </a:p>
          <a:p>
            <a:pPr lvl="2">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No runoff and no clock adjustment </a:t>
            </a:r>
          </a:p>
          <a:p>
            <a:pPr lvl="2">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Status on ready</a:t>
            </a:r>
          </a:p>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Flag</a:t>
            </a:r>
          </a:p>
          <a:p>
            <a:pPr lvl="2">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Live ball or dead ball foul that remains the same after review – clock is reset and there is no runoff (snap or ready according to normal rules)</a:t>
            </a:r>
          </a:p>
          <a:p>
            <a:pPr lvl="2">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Live ball foul that becomes a dead ball foul after review (enforced or not) – runoff applies (ready)</a:t>
            </a:r>
          </a:p>
          <a:p>
            <a:pPr lvl="2">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Foul negated by replay review – runoff applies  (ready)</a:t>
            </a:r>
          </a:p>
          <a:p>
            <a:pPr marL="914400" lvl="2" indent="0">
              <a:buNone/>
            </a:pPr>
            <a:endParaRPr lang="en-US"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49551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7446"/>
            <a:ext cx="8229600" cy="1031846"/>
          </a:xfrm>
        </p:spPr>
        <p:txBody>
          <a:bodyPr/>
          <a:lstStyle/>
          <a:p>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End of Period</a:t>
            </a:r>
            <a:endParaRPr lang="en-US"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014413"/>
            <a:ext cx="8229600" cy="5643562"/>
          </a:xfrm>
        </p:spPr>
        <p:txBody>
          <a:bodyPr>
            <a:normAutofit lnSpcReduction="10000"/>
          </a:bodyPr>
          <a:lstStyle/>
          <a:p>
            <a:r>
              <a:rPr lang="en-US" dirty="0">
                <a:solidFill>
                  <a:srgbClr val="FFFF00"/>
                </a:solidFill>
                <a:latin typeface="Arial" panose="020B0604020202020204" pitchFamily="34" charset="0"/>
                <a:cs typeface="Arial" panose="020B0604020202020204" pitchFamily="34" charset="0"/>
              </a:rPr>
              <a:t>Clock adjustment at end of 1</a:t>
            </a:r>
            <a:r>
              <a:rPr lang="en-US" baseline="30000" dirty="0">
                <a:solidFill>
                  <a:srgbClr val="FFFF00"/>
                </a:solidFill>
                <a:latin typeface="Arial" panose="020B0604020202020204" pitchFamily="34" charset="0"/>
                <a:cs typeface="Arial" panose="020B0604020202020204" pitchFamily="34" charset="0"/>
              </a:rPr>
              <a:t>st</a:t>
            </a:r>
            <a:r>
              <a:rPr lang="en-US" dirty="0">
                <a:solidFill>
                  <a:srgbClr val="FFFF00"/>
                </a:solidFill>
                <a:latin typeface="Arial" panose="020B0604020202020204" pitchFamily="34" charset="0"/>
                <a:cs typeface="Arial" panose="020B0604020202020204" pitchFamily="34" charset="0"/>
              </a:rPr>
              <a:t> or 3</a:t>
            </a:r>
            <a:r>
              <a:rPr lang="en-US" baseline="30000" dirty="0">
                <a:solidFill>
                  <a:srgbClr val="FFFF00"/>
                </a:solidFill>
                <a:latin typeface="Arial" panose="020B0604020202020204" pitchFamily="34" charset="0"/>
                <a:cs typeface="Arial" panose="020B0604020202020204" pitchFamily="34" charset="0"/>
              </a:rPr>
              <a:t>rd</a:t>
            </a:r>
            <a:r>
              <a:rPr lang="en-US" dirty="0">
                <a:solidFill>
                  <a:srgbClr val="FFFF00"/>
                </a:solidFill>
                <a:latin typeface="Arial" panose="020B0604020202020204" pitchFamily="34" charset="0"/>
                <a:cs typeface="Arial" panose="020B0604020202020204" pitchFamily="34" charset="0"/>
              </a:rPr>
              <a:t> quarter (12-3-6-d)</a:t>
            </a:r>
          </a:p>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Time expires </a:t>
            </a:r>
          </a:p>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Video evidence that time remained when ball became dead, or timeout granted</a:t>
            </a:r>
          </a:p>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Weather or other extraordinary circumstances </a:t>
            </a:r>
          </a:p>
          <a:p>
            <a:pPr lvl="0"/>
            <a:r>
              <a:rPr lang="en-US" dirty="0">
                <a:solidFill>
                  <a:srgbClr val="FFFF00"/>
                </a:solidFill>
                <a:latin typeface="Arial" panose="020B0604020202020204" pitchFamily="34" charset="0"/>
                <a:cs typeface="Arial" panose="020B0604020202020204" pitchFamily="34" charset="0"/>
              </a:rPr>
              <a:t>Time expires but snap occurs (12-3-6-e)</a:t>
            </a:r>
          </a:p>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Time expires</a:t>
            </a:r>
          </a:p>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Subsequent snap allowed by on-field officials</a:t>
            </a:r>
          </a:p>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Replay ends the period regardless of outcome</a:t>
            </a:r>
          </a:p>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Only personal and unsportsmanlike conduct fouls enforced</a:t>
            </a:r>
          </a:p>
        </p:txBody>
      </p:sp>
    </p:spTree>
    <p:extLst>
      <p:ext uri="{BB962C8B-B14F-4D97-AF65-F5344CB8AC3E}">
        <p14:creationId xmlns:p14="http://schemas.microsoft.com/office/powerpoint/2010/main" val="2709718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7446"/>
            <a:ext cx="8229600" cy="1031846"/>
          </a:xfrm>
        </p:spPr>
        <p:txBody>
          <a:bodyPr/>
          <a:lstStyle/>
          <a:p>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End of Half</a:t>
            </a:r>
            <a:endParaRPr lang="en-US"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014413"/>
            <a:ext cx="8229600" cy="5643562"/>
          </a:xfrm>
        </p:spPr>
        <p:txBody>
          <a:bodyPr>
            <a:normAutofit/>
          </a:bodyPr>
          <a:lstStyle/>
          <a:p>
            <a:pPr lvl="0"/>
            <a:r>
              <a:rPr lang="en-US" dirty="0">
                <a:solidFill>
                  <a:srgbClr val="FFFF00"/>
                </a:solidFill>
                <a:latin typeface="Arial" panose="020B0604020202020204" pitchFamily="34" charset="0"/>
                <a:cs typeface="Arial" panose="020B0604020202020204" pitchFamily="34" charset="0"/>
              </a:rPr>
              <a:t>Clock adjustment at end of half (12-3-6-d)</a:t>
            </a:r>
          </a:p>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Time expires</a:t>
            </a:r>
          </a:p>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Video evidence that time remained when ball became dead, or timeout granted </a:t>
            </a:r>
          </a:p>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1</a:t>
            </a:r>
            <a:r>
              <a:rPr lang="en-US" baseline="30000" dirty="0">
                <a:solidFill>
                  <a:srgbClr val="FFFF00"/>
                </a:solidFill>
                <a:latin typeface="Arial" panose="020B0604020202020204" pitchFamily="34" charset="0"/>
                <a:cs typeface="Arial" panose="020B0604020202020204" pitchFamily="34" charset="0"/>
              </a:rPr>
              <a:t>st</a:t>
            </a:r>
            <a:r>
              <a:rPr lang="en-US" dirty="0">
                <a:solidFill>
                  <a:srgbClr val="FFFF00"/>
                </a:solidFill>
                <a:latin typeface="Arial" panose="020B0604020202020204" pitchFamily="34" charset="0"/>
                <a:cs typeface="Arial" panose="020B0604020202020204" pitchFamily="34" charset="0"/>
              </a:rPr>
              <a:t> half – field position – own 40 or better (never reset after a score)</a:t>
            </a:r>
          </a:p>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2</a:t>
            </a:r>
            <a:r>
              <a:rPr lang="en-US" baseline="30000" dirty="0">
                <a:solidFill>
                  <a:srgbClr val="FFFF00"/>
                </a:solidFill>
                <a:latin typeface="Arial" panose="020B0604020202020204" pitchFamily="34" charset="0"/>
                <a:cs typeface="Arial" panose="020B0604020202020204" pitchFamily="34" charset="0"/>
              </a:rPr>
              <a:t>nd</a:t>
            </a:r>
            <a:r>
              <a:rPr lang="en-US" dirty="0">
                <a:solidFill>
                  <a:srgbClr val="FFFF00"/>
                </a:solidFill>
                <a:latin typeface="Arial" panose="020B0604020202020204" pitchFamily="34" charset="0"/>
                <a:cs typeface="Arial" panose="020B0604020202020204" pitchFamily="34" charset="0"/>
              </a:rPr>
              <a:t> half – score – tied or within eight points</a:t>
            </a:r>
          </a:p>
          <a:p>
            <a:pPr lvl="2">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After TD, all potential results of ensuing try considered </a:t>
            </a:r>
          </a:p>
        </p:txBody>
      </p:sp>
    </p:spTree>
    <p:extLst>
      <p:ext uri="{BB962C8B-B14F-4D97-AF65-F5344CB8AC3E}">
        <p14:creationId xmlns:p14="http://schemas.microsoft.com/office/powerpoint/2010/main" val="1993848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7446"/>
            <a:ext cx="8229600" cy="1031846"/>
          </a:xfrm>
        </p:spPr>
        <p:txBody>
          <a:bodyPr/>
          <a:lstStyle/>
          <a:p>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End of Half – Clock on Ready</a:t>
            </a:r>
            <a:endParaRPr lang="en-US"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014413"/>
            <a:ext cx="8229600" cy="5643562"/>
          </a:xfrm>
        </p:spPr>
        <p:txBody>
          <a:bodyPr>
            <a:normAutofit lnSpcReduction="10000"/>
          </a:bodyPr>
          <a:lstStyle/>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If time expires in a half, the offense is out of timeouts, and after review the clock would start on the Referee’s signal, there must be at least 3 seconds remaining when the ball should have been declared dead to restore time to the clock.  </a:t>
            </a:r>
          </a:p>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With less than 3 seconds remaining on the clock, the half is over unless Team A has a time out remaining. </a:t>
            </a:r>
          </a:p>
          <a:p>
            <a:pPr lvl="1">
              <a:buFont typeface="Wingdings" panose="05000000000000000000" pitchFamily="2" charset="2"/>
              <a:buChar char="§"/>
            </a:pPr>
            <a:r>
              <a:rPr lang="en-US" dirty="0">
                <a:solidFill>
                  <a:srgbClr val="FFFF00"/>
                </a:solidFill>
                <a:latin typeface="Arial" panose="020B0604020202020204" pitchFamily="34" charset="0"/>
                <a:cs typeface="Arial" panose="020B0604020202020204" pitchFamily="34" charset="0"/>
              </a:rPr>
              <a:t>This does not  apply to situations when the clock is stopped and will remain stopped until the snap such as an incomplete pass or a ball carrier out of bounds.</a:t>
            </a:r>
          </a:p>
        </p:txBody>
      </p:sp>
    </p:spTree>
    <p:extLst>
      <p:ext uri="{BB962C8B-B14F-4D97-AF65-F5344CB8AC3E}">
        <p14:creationId xmlns:p14="http://schemas.microsoft.com/office/powerpoint/2010/main" val="2501631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7446"/>
            <a:ext cx="8229600" cy="1031846"/>
          </a:xfrm>
        </p:spPr>
        <p:txBody>
          <a:bodyPr/>
          <a:lstStyle/>
          <a:p>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End of Half – Clock on Ready</a:t>
            </a:r>
            <a:endParaRPr lang="en-US" dirty="0">
              <a:effectLst>
                <a:outerShdw blurRad="38100" dist="38100" dir="2700000" algn="tl">
                  <a:srgbClr val="000000">
                    <a:alpha val="43137"/>
                  </a:srgbClr>
                </a:outerShdw>
              </a:effectLst>
              <a:latin typeface="Garamond" pitchFamily="18" charset="0"/>
            </a:endParaRPr>
          </a:p>
        </p:txBody>
      </p:sp>
      <p:sp>
        <p:nvSpPr>
          <p:cNvPr id="3" name="Content Placeholder 2"/>
          <p:cNvSpPr>
            <a:spLocks noGrp="1"/>
          </p:cNvSpPr>
          <p:nvPr>
            <p:ph idx="1"/>
          </p:nvPr>
        </p:nvSpPr>
        <p:spPr>
          <a:xfrm>
            <a:off x="457200" y="1014413"/>
            <a:ext cx="8229600" cy="5643562"/>
          </a:xfrm>
        </p:spPr>
        <p:txBody>
          <a:bodyPr>
            <a:normAutofit/>
          </a:bodyPr>
          <a:lstStyle/>
          <a:p>
            <a:pPr marL="457200" lvl="1" indent="0">
              <a:buNone/>
            </a:pPr>
            <a:r>
              <a:rPr lang="en-US" dirty="0">
                <a:solidFill>
                  <a:srgbClr val="FFFF00"/>
                </a:solidFill>
                <a:latin typeface="Arial" panose="020B0604020202020204" pitchFamily="34" charset="0"/>
                <a:cs typeface="Arial" panose="020B0604020202020204" pitchFamily="34" charset="0"/>
              </a:rPr>
              <a:t>Rule applies when:</a:t>
            </a:r>
          </a:p>
          <a:p>
            <a:pPr lvl="1">
              <a:buFont typeface="Arial" panose="020B0604020202020204" pitchFamily="34" charset="0"/>
              <a:buChar char="•"/>
            </a:pPr>
            <a:r>
              <a:rPr lang="en-US" dirty="0">
                <a:solidFill>
                  <a:srgbClr val="FFFF00"/>
                </a:solidFill>
                <a:latin typeface="Arial" panose="020B0604020202020204" pitchFamily="34" charset="0"/>
                <a:cs typeface="Arial" panose="020B0604020202020204" pitchFamily="34" charset="0"/>
              </a:rPr>
              <a:t>Team A is out of timeouts </a:t>
            </a:r>
          </a:p>
          <a:p>
            <a:pPr lvl="1">
              <a:buFont typeface="Arial" panose="020B0604020202020204" pitchFamily="34" charset="0"/>
              <a:buChar char="•"/>
            </a:pPr>
            <a:r>
              <a:rPr lang="en-US" dirty="0">
                <a:solidFill>
                  <a:srgbClr val="FFFF00"/>
                </a:solidFill>
                <a:latin typeface="Arial" panose="020B0604020202020204" pitchFamily="34" charset="0"/>
                <a:cs typeface="Arial" panose="020B0604020202020204" pitchFamily="34" charset="0"/>
              </a:rPr>
              <a:t>Time expires </a:t>
            </a:r>
          </a:p>
          <a:p>
            <a:pPr lvl="1">
              <a:buFont typeface="Arial" panose="020B0604020202020204" pitchFamily="34" charset="0"/>
              <a:buChar char="•"/>
            </a:pPr>
            <a:r>
              <a:rPr lang="en-US" dirty="0">
                <a:solidFill>
                  <a:srgbClr val="FFFF00"/>
                </a:solidFill>
                <a:latin typeface="Arial" panose="020B0604020202020204" pitchFamily="34" charset="0"/>
                <a:cs typeface="Arial" panose="020B0604020202020204" pitchFamily="34" charset="0"/>
              </a:rPr>
              <a:t>Clock would start on ready for play</a:t>
            </a:r>
          </a:p>
          <a:p>
            <a:pPr lvl="2">
              <a:buFont typeface="Wingdings" panose="05000000000000000000" pitchFamily="2" charset="2"/>
              <a:buChar char="§"/>
            </a:pPr>
            <a:r>
              <a:rPr lang="en-US" sz="2800" dirty="0">
                <a:solidFill>
                  <a:srgbClr val="FFFF00"/>
                </a:solidFill>
                <a:latin typeface="Arial" panose="020B0604020202020204" pitchFamily="34" charset="0"/>
                <a:cs typeface="Arial" panose="020B0604020202020204" pitchFamily="34" charset="0"/>
              </a:rPr>
              <a:t>Runner down in field of play beyond line to gain</a:t>
            </a:r>
          </a:p>
          <a:p>
            <a:pPr lvl="2">
              <a:buFont typeface="Wingdings" panose="05000000000000000000" pitchFamily="2" charset="2"/>
              <a:buChar char="§"/>
            </a:pPr>
            <a:r>
              <a:rPr lang="en-US" sz="2800" dirty="0">
                <a:solidFill>
                  <a:srgbClr val="FFFF00"/>
                </a:solidFill>
                <a:latin typeface="Arial" panose="020B0604020202020204" pitchFamily="34" charset="0"/>
                <a:cs typeface="Arial" panose="020B0604020202020204" pitchFamily="34" charset="0"/>
              </a:rPr>
              <a:t>Forward fumble out of bounds</a:t>
            </a:r>
          </a:p>
        </p:txBody>
      </p:sp>
    </p:spTree>
    <p:extLst>
      <p:ext uri="{BB962C8B-B14F-4D97-AF65-F5344CB8AC3E}">
        <p14:creationId xmlns:p14="http://schemas.microsoft.com/office/powerpoint/2010/main" val="4000242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7446"/>
            <a:ext cx="8229600" cy="1031846"/>
          </a:xfrm>
        </p:spPr>
        <p:txBody>
          <a:bodyPr/>
          <a:lstStyle/>
          <a:p>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Instant Replay Review Time</a:t>
            </a:r>
            <a:endParaRPr lang="en-US"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014413"/>
            <a:ext cx="8229600" cy="5643562"/>
          </a:xfrm>
        </p:spPr>
        <p:txBody>
          <a:bodyPr>
            <a:normAutofit/>
          </a:bodyPr>
          <a:lstStyle/>
          <a:p>
            <a:pPr lvl="1">
              <a:buFont typeface="Arial" panose="020B0604020202020204" pitchFamily="34" charset="0"/>
              <a:buChar char="•"/>
            </a:pPr>
            <a:r>
              <a:rPr lang="en-US" dirty="0">
                <a:solidFill>
                  <a:srgbClr val="FFFF00"/>
                </a:solidFill>
                <a:latin typeface="Arial" panose="020B0604020202020204" pitchFamily="34" charset="0"/>
                <a:cs typeface="Arial" panose="020B0604020202020204" pitchFamily="34" charset="0"/>
              </a:rPr>
              <a:t>The expectation is that the Instant Replay Official will not exceed two minutes to complete a review.  If the review has end of game impact or has multiple aspects as a part of the review, it should be completed efficiently but will have no stated time limit.</a:t>
            </a:r>
          </a:p>
          <a:p>
            <a:pPr lvl="1">
              <a:buFont typeface="Arial" panose="020B0604020202020204" pitchFamily="34" charset="0"/>
              <a:buChar char="•"/>
            </a:pPr>
            <a:r>
              <a:rPr lang="en-US" dirty="0">
                <a:solidFill>
                  <a:srgbClr val="FFFF00"/>
                </a:solidFill>
                <a:latin typeface="Arial" panose="020B0604020202020204" pitchFamily="34" charset="0"/>
                <a:cs typeface="Arial" panose="020B0604020202020204" pitchFamily="34" charset="0"/>
              </a:rPr>
              <a:t>If before the game is stopped for review, the replay official has definitive evidence the call on the field will be changed, the review may be conducted via O2O. This does not include any targeting review, after the two-minute timeout, or during any overtime period. </a:t>
            </a:r>
          </a:p>
        </p:txBody>
      </p:sp>
    </p:spTree>
    <p:extLst>
      <p:ext uri="{BB962C8B-B14F-4D97-AF65-F5344CB8AC3E}">
        <p14:creationId xmlns:p14="http://schemas.microsoft.com/office/powerpoint/2010/main" val="1290386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34628</TotalTime>
  <Words>669</Words>
  <Application>Microsoft Office PowerPoint</Application>
  <PresentationFormat>On-screen Show (4:3)</PresentationFormat>
  <Paragraphs>73</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Garamond</vt:lpstr>
      <vt:lpstr>Times New Roman</vt:lpstr>
      <vt:lpstr>Wingdings</vt:lpstr>
      <vt:lpstr>Office Theme</vt:lpstr>
      <vt:lpstr>Timing Rules</vt:lpstr>
      <vt:lpstr>Clock Adjustment </vt:lpstr>
      <vt:lpstr>10-Second Runoff</vt:lpstr>
      <vt:lpstr>10-Second Runoff</vt:lpstr>
      <vt:lpstr>End of Period</vt:lpstr>
      <vt:lpstr>End of Half</vt:lpstr>
      <vt:lpstr>End of Half – Clock on Ready</vt:lpstr>
      <vt:lpstr>End of Half – Clock on Ready</vt:lpstr>
      <vt:lpstr>Instant Replay Review Time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NCAA FOOTBALL RULES CHANGES FOR 2011</dc:title>
  <dc:creator>Rogers Redding</dc:creator>
  <cp:lastModifiedBy>Dean Blandino</cp:lastModifiedBy>
  <cp:revision>651</cp:revision>
  <cp:lastPrinted>2018-06-08T17:20:23Z</cp:lastPrinted>
  <dcterms:created xsi:type="dcterms:W3CDTF">2011-03-30T20:09:53Z</dcterms:created>
  <dcterms:modified xsi:type="dcterms:W3CDTF">2024-08-08T19:50:08Z</dcterms:modified>
</cp:coreProperties>
</file>