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72"/>
  </p:notesMasterIdLst>
  <p:sldIdLst>
    <p:sldId id="256" r:id="rId2"/>
    <p:sldId id="266" r:id="rId3"/>
    <p:sldId id="333" r:id="rId4"/>
    <p:sldId id="336" r:id="rId5"/>
    <p:sldId id="337" r:id="rId6"/>
    <p:sldId id="339" r:id="rId7"/>
    <p:sldId id="271" r:id="rId8"/>
    <p:sldId id="264" r:id="rId9"/>
    <p:sldId id="334" r:id="rId10"/>
    <p:sldId id="260" r:id="rId11"/>
    <p:sldId id="275" r:id="rId12"/>
    <p:sldId id="276" r:id="rId13"/>
    <p:sldId id="265" r:id="rId14"/>
    <p:sldId id="277" r:id="rId15"/>
    <p:sldId id="278" r:id="rId16"/>
    <p:sldId id="279" r:id="rId17"/>
    <p:sldId id="280" r:id="rId18"/>
    <p:sldId id="281" r:id="rId19"/>
    <p:sldId id="283" r:id="rId20"/>
    <p:sldId id="286" r:id="rId21"/>
    <p:sldId id="287" r:id="rId22"/>
    <p:sldId id="288" r:id="rId23"/>
    <p:sldId id="289" r:id="rId24"/>
    <p:sldId id="290" r:id="rId25"/>
    <p:sldId id="291" r:id="rId26"/>
    <p:sldId id="284" r:id="rId27"/>
    <p:sldId id="292" r:id="rId28"/>
    <p:sldId id="293" r:id="rId29"/>
    <p:sldId id="294" r:id="rId30"/>
    <p:sldId id="295" r:id="rId31"/>
    <p:sldId id="296" r:id="rId32"/>
    <p:sldId id="297" r:id="rId33"/>
    <p:sldId id="298" r:id="rId34"/>
    <p:sldId id="299" r:id="rId35"/>
    <p:sldId id="300" r:id="rId36"/>
    <p:sldId id="343" r:id="rId37"/>
    <p:sldId id="301" r:id="rId38"/>
    <p:sldId id="344" r:id="rId39"/>
    <p:sldId id="302" r:id="rId40"/>
    <p:sldId id="303" r:id="rId41"/>
    <p:sldId id="306" r:id="rId42"/>
    <p:sldId id="307" r:id="rId43"/>
    <p:sldId id="308" r:id="rId44"/>
    <p:sldId id="309" r:id="rId45"/>
    <p:sldId id="310" r:id="rId46"/>
    <p:sldId id="311" r:id="rId47"/>
    <p:sldId id="312" r:id="rId48"/>
    <p:sldId id="313" r:id="rId49"/>
    <p:sldId id="268" r:id="rId50"/>
    <p:sldId id="315" r:id="rId51"/>
    <p:sldId id="316" r:id="rId52"/>
    <p:sldId id="317" r:id="rId53"/>
    <p:sldId id="318" r:id="rId54"/>
    <p:sldId id="319" r:id="rId55"/>
    <p:sldId id="321" r:id="rId56"/>
    <p:sldId id="322" r:id="rId57"/>
    <p:sldId id="323" r:id="rId58"/>
    <p:sldId id="324" r:id="rId59"/>
    <p:sldId id="325" r:id="rId60"/>
    <p:sldId id="326" r:id="rId61"/>
    <p:sldId id="327" r:id="rId62"/>
    <p:sldId id="328" r:id="rId63"/>
    <p:sldId id="329" r:id="rId64"/>
    <p:sldId id="330" r:id="rId65"/>
    <p:sldId id="314" r:id="rId66"/>
    <p:sldId id="273" r:id="rId67"/>
    <p:sldId id="332" r:id="rId68"/>
    <p:sldId id="340" r:id="rId69"/>
    <p:sldId id="341" r:id="rId70"/>
    <p:sldId id="342" r:id="rId7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6F2AFE-F3C8-4A4A-BF07-FBBF256550BA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7C3126-D0F7-4723-945C-C2B1D8E1D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83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35CF8-EC26-FB0F-D0BF-2F8F574760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 New Approach to Releasing RCV Election Data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93B1CB-1955-CD50-70E6-DB5ED290BC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9020176" cy="165576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Summing Ranked Choice Voting Permutations for Speed and Readability Using the Structured Ordering of RCV Ballots (</a:t>
            </a:r>
            <a:r>
              <a:rPr lang="en-US"/>
              <a:t>SORB) System</a:t>
            </a:r>
            <a:endParaRPr lang="en-US" dirty="0"/>
          </a:p>
          <a:p>
            <a:r>
              <a:rPr lang="en-US" dirty="0"/>
              <a:t>Brian Strege</a:t>
            </a:r>
          </a:p>
          <a:p>
            <a:r>
              <a:rPr lang="en-US" dirty="0"/>
              <a:t>Updated August 2026</a:t>
            </a:r>
          </a:p>
        </p:txBody>
      </p:sp>
    </p:spTree>
    <p:extLst>
      <p:ext uri="{BB962C8B-B14F-4D97-AF65-F5344CB8AC3E}">
        <p14:creationId xmlns:p14="http://schemas.microsoft.com/office/powerpoint/2010/main" val="26124131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9B918D5-7FB5-0BE7-9214-6CEF337340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basic RCV example possible</a:t>
            </a:r>
          </a:p>
          <a:p>
            <a:r>
              <a:rPr lang="en-US" dirty="0"/>
              <a:t>Guaranteed to have at most two rounds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7820FB-4AD4-7EBA-608D-D7106FAD4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scenario: 3 candidates, no write-ins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E522C9DC-EE28-6F08-754F-916B6B56FE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4325093"/>
              </p:ext>
            </p:extLst>
          </p:nvPr>
        </p:nvGraphicFramePr>
        <p:xfrm>
          <a:off x="6658252" y="2249488"/>
          <a:ext cx="4389159" cy="22976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053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463053">
                  <a:extLst>
                    <a:ext uri="{9D8B030D-6E8A-4147-A177-3AD203B41FA5}">
                      <a16:colId xmlns:a16="http://schemas.microsoft.com/office/drawing/2014/main" val="1193377917"/>
                    </a:ext>
                  </a:extLst>
                </a:gridCol>
                <a:gridCol w="1463053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City Council,</a:t>
                      </a:r>
                    </a:p>
                    <a:p>
                      <a:r>
                        <a:rPr lang="en-US" dirty="0"/>
                        <a:t>Ward 1</a:t>
                      </a:r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C3BAE61-C4D2-C660-8EEA-AD632E9703F8}"/>
              </a:ext>
            </a:extLst>
          </p:cNvPr>
          <p:cNvSpPr txBox="1"/>
          <p:nvPr/>
        </p:nvSpPr>
        <p:spPr>
          <a:xfrm rot="16200000">
            <a:off x="8263075" y="2669967"/>
            <a:ext cx="11795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1</a:t>
            </a:r>
            <a:r>
              <a:rPr lang="en-US" sz="1600" baseline="30000" dirty="0"/>
              <a:t>st</a:t>
            </a:r>
            <a:r>
              <a:rPr lang="en-US" sz="1600" dirty="0"/>
              <a:t> Choice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BFE240-0B97-0AD8-51A4-DC0798F825FD}"/>
              </a:ext>
            </a:extLst>
          </p:cNvPr>
          <p:cNvSpPr txBox="1"/>
          <p:nvPr/>
        </p:nvSpPr>
        <p:spPr>
          <a:xfrm rot="16200000">
            <a:off x="9748054" y="2669966"/>
            <a:ext cx="1179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2</a:t>
            </a:r>
            <a:r>
              <a:rPr lang="en-US" sz="1600" baseline="30000" dirty="0"/>
              <a:t>nd</a:t>
            </a:r>
            <a:r>
              <a:rPr lang="en-US" sz="1600" dirty="0"/>
              <a:t> Choice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D47E863-3441-30F5-26C4-DB8CA7D0E9B3}"/>
              </a:ext>
            </a:extLst>
          </p:cNvPr>
          <p:cNvSpPr/>
          <p:nvPr/>
        </p:nvSpPr>
        <p:spPr>
          <a:xfrm>
            <a:off x="8683554" y="3907634"/>
            <a:ext cx="338554" cy="160868"/>
          </a:xfrm>
          <a:prstGeom prst="ellipse">
            <a:avLst/>
          </a:prstGeom>
          <a:noFill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02D463F-D81F-C64C-EF17-819B8C10EB3F}"/>
              </a:ext>
            </a:extLst>
          </p:cNvPr>
          <p:cNvSpPr/>
          <p:nvPr/>
        </p:nvSpPr>
        <p:spPr>
          <a:xfrm>
            <a:off x="10168533" y="3907634"/>
            <a:ext cx="338554" cy="160868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1E4581C-B940-F49E-EFD6-0E8371068952}"/>
              </a:ext>
            </a:extLst>
          </p:cNvPr>
          <p:cNvSpPr/>
          <p:nvPr/>
        </p:nvSpPr>
        <p:spPr>
          <a:xfrm>
            <a:off x="8683554" y="4290349"/>
            <a:ext cx="338554" cy="160868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2F2EFAF-FBC9-15C2-D80D-F26E26337D8D}"/>
              </a:ext>
            </a:extLst>
          </p:cNvPr>
          <p:cNvSpPr/>
          <p:nvPr/>
        </p:nvSpPr>
        <p:spPr>
          <a:xfrm>
            <a:off x="10168533" y="4290349"/>
            <a:ext cx="338554" cy="160868"/>
          </a:xfrm>
          <a:prstGeom prst="ellipse">
            <a:avLst/>
          </a:prstGeom>
          <a:noFill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85332682-D924-3DE4-F473-C4B88D03D71D}"/>
              </a:ext>
            </a:extLst>
          </p:cNvPr>
          <p:cNvSpPr/>
          <p:nvPr/>
        </p:nvSpPr>
        <p:spPr>
          <a:xfrm>
            <a:off x="8683554" y="3527706"/>
            <a:ext cx="338554" cy="160868"/>
          </a:xfrm>
          <a:prstGeom prst="ellipse">
            <a:avLst/>
          </a:prstGeom>
          <a:noFill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8A8687A-E2FE-DEE2-B3D8-520A41265046}"/>
              </a:ext>
            </a:extLst>
          </p:cNvPr>
          <p:cNvSpPr/>
          <p:nvPr/>
        </p:nvSpPr>
        <p:spPr>
          <a:xfrm>
            <a:off x="10168533" y="3527706"/>
            <a:ext cx="338554" cy="160868"/>
          </a:xfrm>
          <a:prstGeom prst="ellipse">
            <a:avLst/>
          </a:prstGeom>
          <a:noFill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3302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8DCA2-29D8-1EB8-7573-3CA4C13F66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0477991-BAE3-F67C-99B9-2932D16911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basic RCV example possible</a:t>
            </a:r>
          </a:p>
          <a:p>
            <a:r>
              <a:rPr lang="en-US" dirty="0"/>
              <a:t>Guaranteed to have at most two rounds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7F85AE-7D5E-EA9A-E7EF-D9287F3D5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scenario: 3 candidates, no write-ins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733F09FE-2208-C79B-3208-7063B7032C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6398378"/>
              </p:ext>
            </p:extLst>
          </p:nvPr>
        </p:nvGraphicFramePr>
        <p:xfrm>
          <a:off x="6658252" y="2249488"/>
          <a:ext cx="2926106" cy="3696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10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Possible valid choices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[A, B]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[B, A]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[A, C]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[C, A]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[B, C]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[C, B]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[A]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[B]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[C]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CF4D7A7-F32E-544D-F598-4B894C78353A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7783838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1BD8E-84BE-A8BE-D47C-9C01BC027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199CB8B-A211-43DF-8022-A83DB8B709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basic RCV example possible</a:t>
            </a:r>
          </a:p>
          <a:p>
            <a:r>
              <a:rPr lang="en-US" dirty="0"/>
              <a:t>Guaranteed to have at most two rounds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DD9733-3707-2266-D4B6-0F8C71D60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scenario: 3 candidates, no write-ins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2761CDE9-920A-6C2D-0CF8-B4D4C0DF78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9614552"/>
              </p:ext>
            </p:extLst>
          </p:nvPr>
        </p:nvGraphicFramePr>
        <p:xfrm>
          <a:off x="6658252" y="2249488"/>
          <a:ext cx="2926106" cy="3696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10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Permutations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0: [A, B]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1: [B, A]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2: [A, C]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3: [C, A]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4: [B, C]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5: [C, B]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6: [A]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7: [B]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8: [C]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D7B21BD-D338-E500-DBFC-11388D6C9BDB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35468346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9B918D5-7FB5-0BE7-9214-6CEF337340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basic RCV example possible</a:t>
            </a:r>
          </a:p>
          <a:p>
            <a:r>
              <a:rPr lang="en-US" dirty="0"/>
              <a:t>Guaranteed to have at most two rounds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7820FB-4AD4-7EBA-608D-D7106FAD4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scenario: 3 candidates, no write-ins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E522C9DC-EE28-6F08-754F-916B6B56FE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5149938"/>
              </p:ext>
            </p:extLst>
          </p:nvPr>
        </p:nvGraphicFramePr>
        <p:xfrm>
          <a:off x="6658252" y="2249488"/>
          <a:ext cx="4389159" cy="3696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10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463053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Permutations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Precinct Totals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0: [A,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1: [B,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2: [A,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3: [C,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4: [B,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5: [C,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6: [A]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7: [B]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8: [C]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9ECA78B-BDCC-B873-DC83-E1910EE589F3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6804027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0EEEEB-581F-203D-02A0-3065E645E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9E171-5911-D066-635C-05F818BEF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PRECINCT SUMMABILITY EXAMPLE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33F3840E-3595-6284-DA27-5F89E236CA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159993"/>
              </p:ext>
            </p:extLst>
          </p:nvPr>
        </p:nvGraphicFramePr>
        <p:xfrm>
          <a:off x="6658252" y="2249488"/>
          <a:ext cx="4389159" cy="3696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10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463053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Permutations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/>
                        <a:t>Precinct 1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0: [A,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1: [B,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2: [A,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3: [C,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4: [B,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5: [C,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6: [A]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7: [B]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8: [C]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3041C40-DBD7-837C-43E3-79EF6CC403AF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  <p:sp>
        <p:nvSpPr>
          <p:cNvPr id="4" name="Content Placeholder 9">
            <a:extLst>
              <a:ext uri="{FF2B5EF4-FFF2-40B4-BE49-F238E27FC236}">
                <a16:creationId xmlns:a16="http://schemas.microsoft.com/office/drawing/2014/main" id="{F3A8471C-D234-E869-0C77-34873708E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5181601" cy="3541714"/>
          </a:xfrm>
        </p:spPr>
        <p:txBody>
          <a:bodyPr/>
          <a:lstStyle/>
          <a:p>
            <a:r>
              <a:rPr lang="en-US" dirty="0"/>
              <a:t>Now imagine that the precinct from the previous slide was just one of many precincts involved </a:t>
            </a:r>
            <a:r>
              <a:rPr lang="en-US"/>
              <a:t>in a single </a:t>
            </a:r>
            <a:r>
              <a:rPr lang="en-US" dirty="0"/>
              <a:t>RCV election</a:t>
            </a:r>
          </a:p>
        </p:txBody>
      </p:sp>
    </p:spTree>
    <p:extLst>
      <p:ext uri="{BB962C8B-B14F-4D97-AF65-F5344CB8AC3E}">
        <p14:creationId xmlns:p14="http://schemas.microsoft.com/office/powerpoint/2010/main" val="11168068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B0706-58F7-60AB-364B-AC0DB4A19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87D54-27C6-F1AF-C496-2942028AD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PRECINCT SUMMABILITY EXAMPLE</a:t>
            </a:r>
          </a:p>
        </p:txBody>
      </p:sp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A0B6E9DB-97E0-BA27-CB9C-EA23F18F78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6153545"/>
              </p:ext>
            </p:extLst>
          </p:nvPr>
        </p:nvGraphicFramePr>
        <p:xfrm>
          <a:off x="1141413" y="2249487"/>
          <a:ext cx="6755332" cy="3696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859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056684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  <a:gridCol w="1056684">
                  <a:extLst>
                    <a:ext uri="{9D8B030D-6E8A-4147-A177-3AD203B41FA5}">
                      <a16:colId xmlns:a16="http://schemas.microsoft.com/office/drawing/2014/main" val="1528471127"/>
                    </a:ext>
                  </a:extLst>
                </a:gridCol>
                <a:gridCol w="1056684">
                  <a:extLst>
                    <a:ext uri="{9D8B030D-6E8A-4147-A177-3AD203B41FA5}">
                      <a16:colId xmlns:a16="http://schemas.microsoft.com/office/drawing/2014/main" val="416235919"/>
                    </a:ext>
                  </a:extLst>
                </a:gridCol>
                <a:gridCol w="1056684">
                  <a:extLst>
                    <a:ext uri="{9D8B030D-6E8A-4147-A177-3AD203B41FA5}">
                      <a16:colId xmlns:a16="http://schemas.microsoft.com/office/drawing/2014/main" val="4018736673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Permutations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Precinct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Precinct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Precinct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Precinct 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0: [A,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1: [B,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2: [A,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3: [C,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4: [B,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5: [C,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6: [A]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7: [B]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8: [C]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FE0C9446-EB8E-77EF-E3B5-044EB89AE00F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11666365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6D0B5-6CC0-5E73-63F5-D103EB025A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6E99A-4C73-5F16-06E9-31A46B234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PRECINCT SUMMABILITY EXAMPLE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74D5A7C4-C13B-8E41-3525-F6847FB397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6613965"/>
              </p:ext>
            </p:extLst>
          </p:nvPr>
        </p:nvGraphicFramePr>
        <p:xfrm>
          <a:off x="1141413" y="2249487"/>
          <a:ext cx="6755332" cy="3696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859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056684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  <a:gridCol w="1056684">
                  <a:extLst>
                    <a:ext uri="{9D8B030D-6E8A-4147-A177-3AD203B41FA5}">
                      <a16:colId xmlns:a16="http://schemas.microsoft.com/office/drawing/2014/main" val="1528471127"/>
                    </a:ext>
                  </a:extLst>
                </a:gridCol>
                <a:gridCol w="1056684">
                  <a:extLst>
                    <a:ext uri="{9D8B030D-6E8A-4147-A177-3AD203B41FA5}">
                      <a16:colId xmlns:a16="http://schemas.microsoft.com/office/drawing/2014/main" val="416235919"/>
                    </a:ext>
                  </a:extLst>
                </a:gridCol>
                <a:gridCol w="1056684">
                  <a:extLst>
                    <a:ext uri="{9D8B030D-6E8A-4147-A177-3AD203B41FA5}">
                      <a16:colId xmlns:a16="http://schemas.microsoft.com/office/drawing/2014/main" val="4018736673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Permutations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Precinct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Precinct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Precinct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Precinct 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0: [A,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1: [B,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2: [A,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3: [C,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4: [B,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5: [C,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6: [A]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7: [B]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8: [C]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B4A9D49-CEF7-7411-7AD5-B45B233E13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6168905"/>
              </p:ext>
            </p:extLst>
          </p:nvPr>
        </p:nvGraphicFramePr>
        <p:xfrm>
          <a:off x="9584358" y="2249487"/>
          <a:ext cx="1463053" cy="3696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053">
                  <a:extLst>
                    <a:ext uri="{9D8B030D-6E8A-4147-A177-3AD203B41FA5}">
                      <a16:colId xmlns:a16="http://schemas.microsoft.com/office/drawing/2014/main" val="4226212239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Vote Totals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1873257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375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01061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3500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01224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1075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2801235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1525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986875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1775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532361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1750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7051013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54321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825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4045749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2800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9085372"/>
                  </a:ext>
                </a:extLst>
              </a:tr>
            </a:tbl>
          </a:graphicData>
        </a:graphic>
      </p:graphicFrame>
      <p:sp>
        <p:nvSpPr>
          <p:cNvPr id="7" name="Arrow: Right 6">
            <a:extLst>
              <a:ext uri="{FF2B5EF4-FFF2-40B4-BE49-F238E27FC236}">
                <a16:creationId xmlns:a16="http://schemas.microsoft.com/office/drawing/2014/main" id="{85ADC226-3CAB-806B-A5EE-65B428F4909A}"/>
              </a:ext>
            </a:extLst>
          </p:cNvPr>
          <p:cNvSpPr/>
          <p:nvPr/>
        </p:nvSpPr>
        <p:spPr>
          <a:xfrm>
            <a:off x="8110735" y="3528534"/>
            <a:ext cx="1259633" cy="1138335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SUM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B838BC-5437-CCC5-46E1-5470436D3629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32781931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7D1FE4-B1BD-C4BC-7192-6B21F46D9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DBC1F-274B-882A-BEAE-9CC29E621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Tabulating Results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619CB624-B681-747C-9922-6DBF8BFF63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425225"/>
              </p:ext>
            </p:extLst>
          </p:nvPr>
        </p:nvGraphicFramePr>
        <p:xfrm>
          <a:off x="1141413" y="2249487"/>
          <a:ext cx="4389159" cy="3696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10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463053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City Council, Ward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Ward 1 Totals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0: [A,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1: [B,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2: [A,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3: [C,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4: [B,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5: [C,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6: [A]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7: [B]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8: [C]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434E270-D508-60B4-133B-7BC53BD519E1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34040005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559C7-584F-63ED-E3EC-CABB4E948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B726673-8A96-EAA2-A31F-AB7DF134A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249487"/>
            <a:ext cx="4951411" cy="3541714"/>
          </a:xfrm>
        </p:spPr>
        <p:txBody>
          <a:bodyPr/>
          <a:lstStyle/>
          <a:p>
            <a:r>
              <a:rPr lang="en-US" dirty="0"/>
              <a:t>RCV election can be conducted by vote transferring via “buckets”</a:t>
            </a:r>
          </a:p>
          <a:p>
            <a:r>
              <a:rPr lang="en-US" dirty="0"/>
              <a:t>Any entity (individuals, media) can conduct the election themselves if the results are published this way</a:t>
            </a:r>
          </a:p>
          <a:p>
            <a:r>
              <a:rPr lang="en-US" dirty="0"/>
              <a:t>This data is fully sufficient for RCV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6CAAF4-FB92-043C-A8AE-9CA3F8836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Tabulating Results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697B35E7-DD23-20F2-7B47-ED44BFF0ED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3047110"/>
              </p:ext>
            </p:extLst>
          </p:nvPr>
        </p:nvGraphicFramePr>
        <p:xfrm>
          <a:off x="1141413" y="2249487"/>
          <a:ext cx="4389159" cy="3696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10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463053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City Council, Ward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Ward 1 Totals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0: [A,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1: [B,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2: [A,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3: [C,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4: [B,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5: [C,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6: [A]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7: [B]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8: [C]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7B76A6C-FCB3-8C5D-335F-E40E64B91878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18665433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234933-07A8-EFD3-7A70-95492237E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FA8F5-382D-3D42-7385-769F375E0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Tabulating Results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862A2717-FF08-4984-AE85-8D0AA4725E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6807058"/>
              </p:ext>
            </p:extLst>
          </p:nvPr>
        </p:nvGraphicFramePr>
        <p:xfrm>
          <a:off x="1141413" y="2249487"/>
          <a:ext cx="4389159" cy="3696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10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463053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City Council, Ward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Ward 1 Totals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0: [A,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1: [B,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2: [A,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3: [C,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4: [B,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5: [C,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6: [A]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7: [B]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8: [C]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</a:tbl>
          </a:graphicData>
        </a:graphic>
      </p:graphicFrame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11554735-376B-9550-F31A-0E6CF9CE34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0618172"/>
              </p:ext>
            </p:extLst>
          </p:nvPr>
        </p:nvGraphicFramePr>
        <p:xfrm>
          <a:off x="7445828" y="2268958"/>
          <a:ext cx="3604761" cy="14785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486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156996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  <a:gridCol w="842899">
                  <a:extLst>
                    <a:ext uri="{9D8B030D-6E8A-4147-A177-3AD203B41FA5}">
                      <a16:colId xmlns:a16="http://schemas.microsoft.com/office/drawing/2014/main" val="4282931998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RCV Round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Votes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BC287AAB-412F-74ED-D2DB-99587D6A35E4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927261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C5B15-DF6D-32F9-9301-699FE0CE2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Desired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46F822-D606-0263-CF3C-4423ADD822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6"/>
            <a:ext cx="9905999" cy="3989995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SIMPLICITY: Ranked-choice voting still feels a bit “alien” to voters, and would be improved by a reporting mechanism that is simple, transparent, and as timely as non-RCV elections</a:t>
            </a:r>
          </a:p>
          <a:p>
            <a:endParaRPr lang="en-US" dirty="0"/>
          </a:p>
          <a:p>
            <a:r>
              <a:rPr lang="en-US" dirty="0"/>
              <a:t>TIMELY RESULTS: Having to wait for a week or longer after election night to provide RCV data contributes to this feeling of abnormality (and invites conspiracy theories)</a:t>
            </a:r>
          </a:p>
          <a:p>
            <a:endParaRPr lang="en-US" dirty="0"/>
          </a:p>
          <a:p>
            <a:r>
              <a:rPr lang="en-US" dirty="0"/>
              <a:t>STATEWIDE USE: Scaling RCV requires a solution for multi-county elections</a:t>
            </a:r>
          </a:p>
          <a:p>
            <a:endParaRPr lang="en-US" dirty="0"/>
          </a:p>
          <a:p>
            <a:r>
              <a:rPr lang="en-US" dirty="0"/>
              <a:t>RESULTS CONFIRMATION: No single jurisdiction should be a “black box” that other jurisdictions rely on to report the winner of an RCV contest</a:t>
            </a:r>
          </a:p>
        </p:txBody>
      </p:sp>
    </p:spTree>
    <p:extLst>
      <p:ext uri="{BB962C8B-B14F-4D97-AF65-F5344CB8AC3E}">
        <p14:creationId xmlns:p14="http://schemas.microsoft.com/office/powerpoint/2010/main" val="6884530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A11C5-780E-6FE0-243A-F8B48461A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4A487-021E-B0D4-793C-E93DDB6B4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Tabulating Results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B5A27E58-D457-E9D1-4206-AC1B00880E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5288329"/>
              </p:ext>
            </p:extLst>
          </p:nvPr>
        </p:nvGraphicFramePr>
        <p:xfrm>
          <a:off x="1141413" y="2249487"/>
          <a:ext cx="4389159" cy="3696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10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463053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City Council, Ward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Ward 1 Totals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0: [A,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1: [B,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2: [A,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3: [C,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4: [B,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5: [C,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6: [A]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7: [B]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8: [C]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</a:tbl>
          </a:graphicData>
        </a:graphic>
      </p:graphicFrame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9BAB9484-EDB6-5F6C-80CF-99D5C69EAF4B}"/>
              </a:ext>
            </a:extLst>
          </p:cNvPr>
          <p:cNvGraphicFramePr>
            <a:graphicFrameLocks noGrp="1"/>
          </p:cNvGraphicFramePr>
          <p:nvPr/>
        </p:nvGraphicFramePr>
        <p:xfrm>
          <a:off x="7445828" y="2268958"/>
          <a:ext cx="3604761" cy="14785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486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156996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  <a:gridCol w="842899">
                  <a:extLst>
                    <a:ext uri="{9D8B030D-6E8A-4147-A177-3AD203B41FA5}">
                      <a16:colId xmlns:a16="http://schemas.microsoft.com/office/drawing/2014/main" val="4282931998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RCV Round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Votes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</a:tbl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A92590C7-4474-22BE-4E04-7017A5E2EFDF}"/>
              </a:ext>
            </a:extLst>
          </p:cNvPr>
          <p:cNvSpPr/>
          <p:nvPr/>
        </p:nvSpPr>
        <p:spPr>
          <a:xfrm>
            <a:off x="2592354" y="2662343"/>
            <a:ext cx="307910" cy="3079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3E86D38-96B0-71AE-4D07-9A0F2A9CE5E4}"/>
              </a:ext>
            </a:extLst>
          </p:cNvPr>
          <p:cNvSpPr/>
          <p:nvPr/>
        </p:nvSpPr>
        <p:spPr>
          <a:xfrm>
            <a:off x="2592354" y="3399182"/>
            <a:ext cx="307910" cy="3079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1E7D2C5-FEA0-77CB-948A-FE1C1E5EB570}"/>
              </a:ext>
            </a:extLst>
          </p:cNvPr>
          <p:cNvSpPr/>
          <p:nvPr/>
        </p:nvSpPr>
        <p:spPr>
          <a:xfrm>
            <a:off x="2592354" y="4873516"/>
            <a:ext cx="307910" cy="3079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A051D7-1CB3-E8A4-39CF-B59060E0F49B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29585492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8F6171-F03D-000E-40B2-9E752CD4F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CA1F3-3F4A-398D-5C22-DCC302392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Tabulating Results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5CA86017-192E-1D9E-1FD3-73D0531F5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074199"/>
              </p:ext>
            </p:extLst>
          </p:nvPr>
        </p:nvGraphicFramePr>
        <p:xfrm>
          <a:off x="1141413" y="2249487"/>
          <a:ext cx="4389159" cy="3696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10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463053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City Council, Ward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Ward 1 Totals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0: [A,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1: [B,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2: [A,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3: [C,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4: [B,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5: [C,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6: [A]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7: [B]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8: [C]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</a:tbl>
          </a:graphicData>
        </a:graphic>
      </p:graphicFrame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C0EC4E28-D1BD-7772-74ED-1BF44296907A}"/>
              </a:ext>
            </a:extLst>
          </p:cNvPr>
          <p:cNvGraphicFramePr>
            <a:graphicFrameLocks noGrp="1"/>
          </p:cNvGraphicFramePr>
          <p:nvPr/>
        </p:nvGraphicFramePr>
        <p:xfrm>
          <a:off x="7445828" y="2268958"/>
          <a:ext cx="3604761" cy="14785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486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156996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  <a:gridCol w="842899">
                  <a:extLst>
                    <a:ext uri="{9D8B030D-6E8A-4147-A177-3AD203B41FA5}">
                      <a16:colId xmlns:a16="http://schemas.microsoft.com/office/drawing/2014/main" val="4282931998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RCV Round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Votes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</a:tbl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D787AA99-92CF-1D74-1137-AF4A05A25F64}"/>
              </a:ext>
            </a:extLst>
          </p:cNvPr>
          <p:cNvSpPr/>
          <p:nvPr/>
        </p:nvSpPr>
        <p:spPr>
          <a:xfrm>
            <a:off x="4023218" y="2677888"/>
            <a:ext cx="625151" cy="2425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1C0D03F-D2C8-CDD2-0D7A-3BDFBF8BFC0C}"/>
              </a:ext>
            </a:extLst>
          </p:cNvPr>
          <p:cNvSpPr/>
          <p:nvPr/>
        </p:nvSpPr>
        <p:spPr>
          <a:xfrm>
            <a:off x="4105983" y="3418291"/>
            <a:ext cx="625151" cy="2425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D9C1B69-E10A-DB15-0F30-56CB41A25E4C}"/>
              </a:ext>
            </a:extLst>
          </p:cNvPr>
          <p:cNvSpPr/>
          <p:nvPr/>
        </p:nvSpPr>
        <p:spPr>
          <a:xfrm>
            <a:off x="4031685" y="4906174"/>
            <a:ext cx="625151" cy="2425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6EB3476-01D6-0408-E49B-CDDE90DC630B}"/>
              </a:ext>
            </a:extLst>
          </p:cNvPr>
          <p:cNvSpPr/>
          <p:nvPr/>
        </p:nvSpPr>
        <p:spPr>
          <a:xfrm>
            <a:off x="2592354" y="2662343"/>
            <a:ext cx="307910" cy="3079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714F860-811D-0BD9-2B42-ADEE62024D68}"/>
              </a:ext>
            </a:extLst>
          </p:cNvPr>
          <p:cNvSpPr/>
          <p:nvPr/>
        </p:nvSpPr>
        <p:spPr>
          <a:xfrm>
            <a:off x="2592354" y="3399182"/>
            <a:ext cx="307910" cy="3079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88A557B-C481-D68F-90C0-3D37FFC0918B}"/>
              </a:ext>
            </a:extLst>
          </p:cNvPr>
          <p:cNvSpPr/>
          <p:nvPr/>
        </p:nvSpPr>
        <p:spPr>
          <a:xfrm>
            <a:off x="2592354" y="4873516"/>
            <a:ext cx="307910" cy="3079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1AA1F5-566A-DB27-8490-87F14473031C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17574403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8044F-FD62-2458-6763-5ADBDD263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7A2C4-EBF0-264E-C817-03AC28606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Tabulating Results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55B8B458-0CCE-4276-2F0F-43A837C10C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3084614"/>
              </p:ext>
            </p:extLst>
          </p:nvPr>
        </p:nvGraphicFramePr>
        <p:xfrm>
          <a:off x="1141413" y="2249487"/>
          <a:ext cx="4389159" cy="3696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10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463053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City Council, Ward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Ward 1 Totals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0: [A,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1: [B,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2: [A,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3: [C,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4: [B,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5: [C,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6: [A]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7: [B]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8: [C]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</a:tbl>
          </a:graphicData>
        </a:graphic>
      </p:graphicFrame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366411E6-7F96-47E5-465D-391DC0BE22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2323432"/>
              </p:ext>
            </p:extLst>
          </p:nvPr>
        </p:nvGraphicFramePr>
        <p:xfrm>
          <a:off x="7445828" y="2268958"/>
          <a:ext cx="3604761" cy="14785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486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156996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  <a:gridCol w="842899">
                  <a:extLst>
                    <a:ext uri="{9D8B030D-6E8A-4147-A177-3AD203B41FA5}">
                      <a16:colId xmlns:a16="http://schemas.microsoft.com/office/drawing/2014/main" val="4282931998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RCV Round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Votes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</a:tbl>
          </a:graphicData>
        </a:graphic>
      </p:graphicFrame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BFAAF53-35B1-8814-4555-9D8DAC1D601B}"/>
              </a:ext>
            </a:extLst>
          </p:cNvPr>
          <p:cNvCxnSpPr>
            <a:cxnSpLocks/>
            <a:stCxn id="11" idx="6"/>
          </p:cNvCxnSpPr>
          <p:nvPr/>
        </p:nvCxnSpPr>
        <p:spPr>
          <a:xfrm flipV="1">
            <a:off x="4648369" y="2799184"/>
            <a:ext cx="4458309" cy="1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1925E07-27F9-34BD-EB38-30963891E90A}"/>
              </a:ext>
            </a:extLst>
          </p:cNvPr>
          <p:cNvCxnSpPr>
            <a:cxnSpLocks/>
            <a:stCxn id="13" idx="6"/>
          </p:cNvCxnSpPr>
          <p:nvPr/>
        </p:nvCxnSpPr>
        <p:spPr>
          <a:xfrm flipV="1">
            <a:off x="4731134" y="2920482"/>
            <a:ext cx="4282237" cy="619106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D2B7FFC-705A-1991-4B9D-7F232CDEDF66}"/>
              </a:ext>
            </a:extLst>
          </p:cNvPr>
          <p:cNvCxnSpPr>
            <a:cxnSpLocks/>
            <a:stCxn id="15" idx="6"/>
          </p:cNvCxnSpPr>
          <p:nvPr/>
        </p:nvCxnSpPr>
        <p:spPr>
          <a:xfrm flipV="1">
            <a:off x="4656836" y="2976467"/>
            <a:ext cx="4449842" cy="2051004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A3738696-1844-1553-0E89-FA12E01C30E4}"/>
              </a:ext>
            </a:extLst>
          </p:cNvPr>
          <p:cNvSpPr/>
          <p:nvPr/>
        </p:nvSpPr>
        <p:spPr>
          <a:xfrm>
            <a:off x="4023218" y="2677888"/>
            <a:ext cx="625151" cy="2425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166E873-A214-6306-9E22-D36E56E2605C}"/>
              </a:ext>
            </a:extLst>
          </p:cNvPr>
          <p:cNvSpPr/>
          <p:nvPr/>
        </p:nvSpPr>
        <p:spPr>
          <a:xfrm>
            <a:off x="4105983" y="3418291"/>
            <a:ext cx="625151" cy="2425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AF48669-D6E6-85F9-FD2E-BA5798D1AA3D}"/>
              </a:ext>
            </a:extLst>
          </p:cNvPr>
          <p:cNvSpPr/>
          <p:nvPr/>
        </p:nvSpPr>
        <p:spPr>
          <a:xfrm>
            <a:off x="4031685" y="4906174"/>
            <a:ext cx="625151" cy="2425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48FBF4D-1FA6-536A-FDDC-296853C38043}"/>
              </a:ext>
            </a:extLst>
          </p:cNvPr>
          <p:cNvSpPr/>
          <p:nvPr/>
        </p:nvSpPr>
        <p:spPr>
          <a:xfrm>
            <a:off x="2592354" y="2662343"/>
            <a:ext cx="307910" cy="3079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B9A6452-2282-A4DC-20CF-59C54E67089E}"/>
              </a:ext>
            </a:extLst>
          </p:cNvPr>
          <p:cNvSpPr/>
          <p:nvPr/>
        </p:nvSpPr>
        <p:spPr>
          <a:xfrm>
            <a:off x="2592354" y="3399182"/>
            <a:ext cx="307910" cy="3079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DD3BCE9-3E60-6DDC-7669-A036C01C0C20}"/>
              </a:ext>
            </a:extLst>
          </p:cNvPr>
          <p:cNvSpPr/>
          <p:nvPr/>
        </p:nvSpPr>
        <p:spPr>
          <a:xfrm>
            <a:off x="2592354" y="4873516"/>
            <a:ext cx="307910" cy="3079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24B6BD1-C245-4088-CB63-B0FB9F910C4C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19610795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4BD99-CBEB-E2FE-998B-0986E20F0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D79AC-FCE5-A419-57A7-672DB35F0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Tabulating Results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9CED6E62-5366-C093-8541-F32402B496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6689800"/>
              </p:ext>
            </p:extLst>
          </p:nvPr>
        </p:nvGraphicFramePr>
        <p:xfrm>
          <a:off x="1141413" y="2249487"/>
          <a:ext cx="4389159" cy="3696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10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463053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City Council, Ward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Ward 1 Totals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0: [A,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1: [B,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2: [A,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3: [C,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4: [B,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5: [C,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6: [A]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7: [B]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8: [C]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</a:tbl>
          </a:graphicData>
        </a:graphic>
      </p:graphicFrame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FA8AAB68-43F7-C135-EC94-91819183B0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582076"/>
              </p:ext>
            </p:extLst>
          </p:nvPr>
        </p:nvGraphicFramePr>
        <p:xfrm>
          <a:off x="7445828" y="2268958"/>
          <a:ext cx="3604761" cy="14785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486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156996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  <a:gridCol w="842899">
                  <a:extLst>
                    <a:ext uri="{9D8B030D-6E8A-4147-A177-3AD203B41FA5}">
                      <a16:colId xmlns:a16="http://schemas.microsoft.com/office/drawing/2014/main" val="4282931998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RCV Round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Votes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</a:tbl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D0B76D1C-D8BF-7385-2114-35C84B12267B}"/>
              </a:ext>
            </a:extLst>
          </p:cNvPr>
          <p:cNvSpPr/>
          <p:nvPr/>
        </p:nvSpPr>
        <p:spPr>
          <a:xfrm>
            <a:off x="2575420" y="3025178"/>
            <a:ext cx="307910" cy="3079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04514D0-5086-C849-AACE-EB00321F1D5B}"/>
              </a:ext>
            </a:extLst>
          </p:cNvPr>
          <p:cNvSpPr/>
          <p:nvPr/>
        </p:nvSpPr>
        <p:spPr>
          <a:xfrm>
            <a:off x="2575420" y="4134157"/>
            <a:ext cx="307910" cy="3079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B009262-05C5-B1E5-5B1D-DBCDDF03FA2A}"/>
              </a:ext>
            </a:extLst>
          </p:cNvPr>
          <p:cNvSpPr/>
          <p:nvPr/>
        </p:nvSpPr>
        <p:spPr>
          <a:xfrm>
            <a:off x="2575420" y="5243136"/>
            <a:ext cx="307910" cy="3079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D7C9FF-6083-7B05-E5D3-E0F1418F1A40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17411228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29615A-20AE-B68F-15ED-8302158CC6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53099-799B-4432-72C0-3A45DC79C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Tabulating Results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C9F5920E-0BFA-A5AC-4F37-DCCA748D0F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4844423"/>
              </p:ext>
            </p:extLst>
          </p:nvPr>
        </p:nvGraphicFramePr>
        <p:xfrm>
          <a:off x="1141413" y="2249487"/>
          <a:ext cx="4389159" cy="3696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10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463053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City Council, Ward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Ward 1 Totals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0: [A,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1: [B,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2: [A,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3: [C,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4: [B,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5: [C,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6: [A]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7: [B]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8: [C]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</a:tbl>
          </a:graphicData>
        </a:graphic>
      </p:graphicFrame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305EF2F5-F17D-4D77-BBE8-94C37CEA23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2517419"/>
              </p:ext>
            </p:extLst>
          </p:nvPr>
        </p:nvGraphicFramePr>
        <p:xfrm>
          <a:off x="7445828" y="2268958"/>
          <a:ext cx="3604761" cy="14785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486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156996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  <a:gridCol w="842899">
                  <a:extLst>
                    <a:ext uri="{9D8B030D-6E8A-4147-A177-3AD203B41FA5}">
                      <a16:colId xmlns:a16="http://schemas.microsoft.com/office/drawing/2014/main" val="4282931998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RCV Round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Votes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</a:tbl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96A7E9B8-E039-9128-A62B-1C6C6E6C1D5A}"/>
              </a:ext>
            </a:extLst>
          </p:cNvPr>
          <p:cNvSpPr/>
          <p:nvPr/>
        </p:nvSpPr>
        <p:spPr>
          <a:xfrm>
            <a:off x="2592354" y="3766530"/>
            <a:ext cx="307910" cy="3079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2FD409-3936-42E5-C8C6-02E1E32C4C8F}"/>
              </a:ext>
            </a:extLst>
          </p:cNvPr>
          <p:cNvSpPr/>
          <p:nvPr/>
        </p:nvSpPr>
        <p:spPr>
          <a:xfrm>
            <a:off x="2592354" y="4502481"/>
            <a:ext cx="307910" cy="3079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3060B97-69D9-5E87-002B-579865865C2B}"/>
              </a:ext>
            </a:extLst>
          </p:cNvPr>
          <p:cNvSpPr/>
          <p:nvPr/>
        </p:nvSpPr>
        <p:spPr>
          <a:xfrm>
            <a:off x="2592354" y="5615671"/>
            <a:ext cx="307910" cy="3079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9F1831-4B3E-3900-0228-E399BE267C1C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11890950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292BA-121D-54AF-8009-1BC0E8546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A3753-AA99-490D-78B0-68B7B59E1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Tabulating Results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FBDE91C8-43C5-B097-3333-2FC75E7248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4611565"/>
              </p:ext>
            </p:extLst>
          </p:nvPr>
        </p:nvGraphicFramePr>
        <p:xfrm>
          <a:off x="1141413" y="2249487"/>
          <a:ext cx="4389159" cy="3696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10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463053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City Council, Ward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Ward 1 Totals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0: [A,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1: [B,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2: [A,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3: [C,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4: [B,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5: [C,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6: [A]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7: [B]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8: [C]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</a:tbl>
          </a:graphicData>
        </a:graphic>
      </p:graphicFrame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3CA6BA65-427A-611C-9E00-511C2D620F24}"/>
              </a:ext>
            </a:extLst>
          </p:cNvPr>
          <p:cNvGraphicFramePr>
            <a:graphicFrameLocks noGrp="1"/>
          </p:cNvGraphicFramePr>
          <p:nvPr/>
        </p:nvGraphicFramePr>
        <p:xfrm>
          <a:off x="7445828" y="2268958"/>
          <a:ext cx="3604761" cy="14785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486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156996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  <a:gridCol w="842899">
                  <a:extLst>
                    <a:ext uri="{9D8B030D-6E8A-4147-A177-3AD203B41FA5}">
                      <a16:colId xmlns:a16="http://schemas.microsoft.com/office/drawing/2014/main" val="4282931998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RCV Round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Votes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C2EF098-87A3-B3CA-1BD0-6E0FE05BF5A0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11666783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CBC78-9E8B-5B13-0280-75E7E29B7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5A81A-ADB1-9383-BFF2-5CD34D275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Tabulating Results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651BFD27-FF4C-9AD8-3A69-14A9C918D7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0317982"/>
              </p:ext>
            </p:extLst>
          </p:nvPr>
        </p:nvGraphicFramePr>
        <p:xfrm>
          <a:off x="1141413" y="2249487"/>
          <a:ext cx="4389159" cy="3696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10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463053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City Council, Ward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Ward 1 Totals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0: [A,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1: [B,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2: [A,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3: [C,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4: [B,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5: [C,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6: [A]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7: [B]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8: [C]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</a:tbl>
          </a:graphicData>
        </a:graphic>
      </p:graphicFrame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C443E0DC-1898-5C45-A3D2-F45F4FE131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3931320"/>
              </p:ext>
            </p:extLst>
          </p:nvPr>
        </p:nvGraphicFramePr>
        <p:xfrm>
          <a:off x="7445828" y="2268958"/>
          <a:ext cx="3604761" cy="18482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486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156996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  <a:gridCol w="842899">
                  <a:extLst>
                    <a:ext uri="{9D8B030D-6E8A-4147-A177-3AD203B41FA5}">
                      <a16:colId xmlns:a16="http://schemas.microsoft.com/office/drawing/2014/main" val="4282931998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RCV Round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Votes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 dirty="0"/>
                        <a:t>Total 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14375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675437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AE294CB-C52C-AEB3-097F-B228F5DF1840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23509236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0579F6-4BBD-0838-F410-A94E78E2E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8EBCD-5ECB-10C0-E13A-FB138AE95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Tabulating Results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42D4DBBC-8BFC-C9E1-C462-7DB012D9F3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9628894"/>
              </p:ext>
            </p:extLst>
          </p:nvPr>
        </p:nvGraphicFramePr>
        <p:xfrm>
          <a:off x="1141413" y="2249487"/>
          <a:ext cx="4389159" cy="3696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10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463053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City Council, Ward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Ward 1 Totals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0: [A,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1: [B,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2: [A,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3: [C,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4: [B,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5: [C,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6: [A]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7: [B]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8: [C]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</a:tbl>
          </a:graphicData>
        </a:graphic>
      </p:graphicFrame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52940B38-DD1C-040B-8EE1-2DD369C6A283}"/>
              </a:ext>
            </a:extLst>
          </p:cNvPr>
          <p:cNvGraphicFramePr>
            <a:graphicFrameLocks noGrp="1"/>
          </p:cNvGraphicFramePr>
          <p:nvPr/>
        </p:nvGraphicFramePr>
        <p:xfrm>
          <a:off x="7445828" y="2268958"/>
          <a:ext cx="3604761" cy="18482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486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156996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  <a:gridCol w="842899">
                  <a:extLst>
                    <a:ext uri="{9D8B030D-6E8A-4147-A177-3AD203B41FA5}">
                      <a16:colId xmlns:a16="http://schemas.microsoft.com/office/drawing/2014/main" val="4282931998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RCV Round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Votes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15.3%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42.4%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42.3%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 dirty="0"/>
                        <a:t>Total 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14375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675437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5802851B-DDB2-952E-764D-6C9552D83DEC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31734021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40CB1-72B5-5D02-9665-3B91929F4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17B8A-6A30-51DC-9545-2EB584C88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Tabulating Results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18A45C1E-5052-C9DE-5C1F-9ED3036E70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364922"/>
              </p:ext>
            </p:extLst>
          </p:nvPr>
        </p:nvGraphicFramePr>
        <p:xfrm>
          <a:off x="1141413" y="2249487"/>
          <a:ext cx="4389159" cy="3696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10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463053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City Council, Ward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Ward 1 Totals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0: [A,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1: [B,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2: [A,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3: [C,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4: [B,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5: [C,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6: [A]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7: [B]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8: [C]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</a:tbl>
          </a:graphicData>
        </a:graphic>
      </p:graphicFrame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936B63EA-3A91-B520-5E1A-C4A14394048C}"/>
              </a:ext>
            </a:extLst>
          </p:cNvPr>
          <p:cNvGraphicFramePr>
            <a:graphicFrameLocks noGrp="1"/>
          </p:cNvGraphicFramePr>
          <p:nvPr/>
        </p:nvGraphicFramePr>
        <p:xfrm>
          <a:off x="7445828" y="2268958"/>
          <a:ext cx="3604761" cy="18482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486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156996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  <a:gridCol w="842899">
                  <a:extLst>
                    <a:ext uri="{9D8B030D-6E8A-4147-A177-3AD203B41FA5}">
                      <a16:colId xmlns:a16="http://schemas.microsoft.com/office/drawing/2014/main" val="4282931998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RCV Round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Votes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15.3%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42.4%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42.3%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 dirty="0"/>
                        <a:t>Total 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14375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6754371"/>
                  </a:ext>
                </a:extLst>
              </a:tr>
            </a:tbl>
          </a:graphicData>
        </a:graphic>
      </p:graphicFrame>
      <p:sp>
        <p:nvSpPr>
          <p:cNvPr id="4" name="Arrow: Right 3">
            <a:extLst>
              <a:ext uri="{FF2B5EF4-FFF2-40B4-BE49-F238E27FC236}">
                <a16:creationId xmlns:a16="http://schemas.microsoft.com/office/drawing/2014/main" id="{15105162-9131-63B8-5496-73EA7D601568}"/>
              </a:ext>
            </a:extLst>
          </p:cNvPr>
          <p:cNvSpPr/>
          <p:nvPr/>
        </p:nvSpPr>
        <p:spPr>
          <a:xfrm>
            <a:off x="5858383" y="2623897"/>
            <a:ext cx="1259633" cy="1138335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RESULT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8F7470-6794-BD3A-6CEE-2B57797C3A8A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33638091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C378E-3572-F576-D076-4B302D5A3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91FBD-77BF-654F-9C70-CB339A45D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Tabulating Results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9CFCAF30-B8BC-1B7D-3F92-5F553B2D40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4919953"/>
              </p:ext>
            </p:extLst>
          </p:nvPr>
        </p:nvGraphicFramePr>
        <p:xfrm>
          <a:off x="1141413" y="2249487"/>
          <a:ext cx="4389159" cy="3696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10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463053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City Council, Ward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Ward 1 Totals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0: [A,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1: [B,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2: [A,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3: [C,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4: [B,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5: [C,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6: [A]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7: [B]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8: [C]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</a:tbl>
          </a:graphicData>
        </a:graphic>
      </p:graphicFrame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ED66B2C0-4B75-DB47-7597-1A6730851EA4}"/>
              </a:ext>
            </a:extLst>
          </p:cNvPr>
          <p:cNvGraphicFramePr>
            <a:graphicFrameLocks noGrp="1"/>
          </p:cNvGraphicFramePr>
          <p:nvPr/>
        </p:nvGraphicFramePr>
        <p:xfrm>
          <a:off x="7445828" y="2268958"/>
          <a:ext cx="3604761" cy="18482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486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156996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  <a:gridCol w="842899">
                  <a:extLst>
                    <a:ext uri="{9D8B030D-6E8A-4147-A177-3AD203B41FA5}">
                      <a16:colId xmlns:a16="http://schemas.microsoft.com/office/drawing/2014/main" val="4282931998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RCV Round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Votes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15.3%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42.4%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42.3%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 dirty="0"/>
                        <a:t>Total 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14375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6754371"/>
                  </a:ext>
                </a:extLst>
              </a:tr>
            </a:tbl>
          </a:graphicData>
        </a:graphic>
      </p:graphicFrame>
      <p:sp>
        <p:nvSpPr>
          <p:cNvPr id="4" name="Arrow: Right 3">
            <a:extLst>
              <a:ext uri="{FF2B5EF4-FFF2-40B4-BE49-F238E27FC236}">
                <a16:creationId xmlns:a16="http://schemas.microsoft.com/office/drawing/2014/main" id="{409CC4A6-F993-CEFC-CCC5-B0C3CBA9FA9E}"/>
              </a:ext>
            </a:extLst>
          </p:cNvPr>
          <p:cNvSpPr/>
          <p:nvPr/>
        </p:nvSpPr>
        <p:spPr>
          <a:xfrm>
            <a:off x="5858383" y="2623897"/>
            <a:ext cx="1259633" cy="1138335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RESULT</a:t>
            </a:r>
          </a:p>
        </p:txBody>
      </p:sp>
      <p:sp>
        <p:nvSpPr>
          <p:cNvPr id="5" name="Content Placeholder 9">
            <a:extLst>
              <a:ext uri="{FF2B5EF4-FFF2-40B4-BE49-F238E27FC236}">
                <a16:creationId xmlns:a16="http://schemas.microsoft.com/office/drawing/2014/main" id="{2DB948A8-8A0F-E5CF-3665-548CB7B8AA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4312629"/>
            <a:ext cx="4951411" cy="1478571"/>
          </a:xfrm>
        </p:spPr>
        <p:txBody>
          <a:bodyPr>
            <a:normAutofit/>
          </a:bodyPr>
          <a:lstStyle/>
          <a:p>
            <a:r>
              <a:rPr lang="en-US" dirty="0"/>
              <a:t>No winner, all candidates &lt; 50%</a:t>
            </a:r>
          </a:p>
          <a:p>
            <a:r>
              <a:rPr lang="en-US" dirty="0"/>
              <a:t>Eliminate last-ranked Candidate 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1C6287-BC95-6DBA-0137-DC16EB0524E1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354872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A54B3-087E-20F1-31E6-9F44DB4C4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Election Night in America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A481B8-AAD9-1234-7F14-07F820B5B7E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Non-RCV races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7825AD7-644F-212B-E21F-D953C8B57DB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Statewide RCV races</a:t>
            </a:r>
          </a:p>
        </p:txBody>
      </p:sp>
    </p:spTree>
    <p:extLst>
      <p:ext uri="{BB962C8B-B14F-4D97-AF65-F5344CB8AC3E}">
        <p14:creationId xmlns:p14="http://schemas.microsoft.com/office/powerpoint/2010/main" val="3081689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E637B-A828-D31D-7763-70BA17EFD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E4A36-7423-E0FF-E296-19F7397E5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Tabulating Results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BBE2D86D-4DD7-FEFD-F8A4-75DEB4E8DD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8288658"/>
              </p:ext>
            </p:extLst>
          </p:nvPr>
        </p:nvGraphicFramePr>
        <p:xfrm>
          <a:off x="1141413" y="2249487"/>
          <a:ext cx="4389159" cy="3696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10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463053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City Council, Ward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Ward 1 Totals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0: [A,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1: [B,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2: [A,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3: [C,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4: [B,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5: [C,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6: [A]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7: [B]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8: [C]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</a:tbl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F5077D4-F606-A104-7359-97ED0427FCAB}"/>
              </a:ext>
            </a:extLst>
          </p:cNvPr>
          <p:cNvCxnSpPr/>
          <p:nvPr/>
        </p:nvCxnSpPr>
        <p:spPr>
          <a:xfrm flipV="1">
            <a:off x="2620173" y="2679240"/>
            <a:ext cx="261257" cy="261257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81D2CCF-C3C7-8C52-A8C2-7A24E42151FE}"/>
              </a:ext>
            </a:extLst>
          </p:cNvPr>
          <p:cNvCxnSpPr/>
          <p:nvPr/>
        </p:nvCxnSpPr>
        <p:spPr>
          <a:xfrm flipV="1">
            <a:off x="2847562" y="3027951"/>
            <a:ext cx="261257" cy="261257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EEC7AF7-12D9-45EE-84B0-4CBF8485E141}"/>
              </a:ext>
            </a:extLst>
          </p:cNvPr>
          <p:cNvCxnSpPr/>
          <p:nvPr/>
        </p:nvCxnSpPr>
        <p:spPr>
          <a:xfrm flipV="1">
            <a:off x="2622764" y="3412585"/>
            <a:ext cx="261257" cy="261257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1F5339C-4B37-1671-DC4A-13ABB84309BC}"/>
              </a:ext>
            </a:extLst>
          </p:cNvPr>
          <p:cNvCxnSpPr/>
          <p:nvPr/>
        </p:nvCxnSpPr>
        <p:spPr>
          <a:xfrm flipV="1">
            <a:off x="2875555" y="3780285"/>
            <a:ext cx="261257" cy="261257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1E0C3B4-542D-C359-600F-D464A5DA59CA}"/>
              </a:ext>
            </a:extLst>
          </p:cNvPr>
          <p:cNvCxnSpPr/>
          <p:nvPr/>
        </p:nvCxnSpPr>
        <p:spPr>
          <a:xfrm flipV="1">
            <a:off x="2626910" y="4884114"/>
            <a:ext cx="261257" cy="261257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DD4515F2-721A-602E-C235-DDFBFBA2C384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38540518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E5E3F-9C4E-9F78-8736-7A237351B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AF785-9C43-0104-55E3-8AAAB969A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Tabulating Results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29E0ABA5-DC17-7C94-88CC-0D9DA846F7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3875445"/>
              </p:ext>
            </p:extLst>
          </p:nvPr>
        </p:nvGraphicFramePr>
        <p:xfrm>
          <a:off x="1141413" y="2249487"/>
          <a:ext cx="4389159" cy="3696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10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463053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City Council, Ward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Ward 1 Totals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0: [A,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1: [B,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2: [A,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3: [C,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4: [B,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5: [C,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6: [A]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7: [B]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8: [C]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</a:tbl>
          </a:graphicData>
        </a:graphic>
      </p:graphicFrame>
      <p:sp>
        <p:nvSpPr>
          <p:cNvPr id="16" name="Arrow: Right 15">
            <a:extLst>
              <a:ext uri="{FF2B5EF4-FFF2-40B4-BE49-F238E27FC236}">
                <a16:creationId xmlns:a16="http://schemas.microsoft.com/office/drawing/2014/main" id="{9A8B3DEF-3A76-9D23-B7D1-C879467C99FF}"/>
              </a:ext>
            </a:extLst>
          </p:cNvPr>
          <p:cNvSpPr/>
          <p:nvPr/>
        </p:nvSpPr>
        <p:spPr>
          <a:xfrm>
            <a:off x="4936838" y="4755508"/>
            <a:ext cx="3694923" cy="52562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Empty set; 750 ballots inactive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812CEEC-0D1E-FA21-11E3-0CCD436ABD75}"/>
              </a:ext>
            </a:extLst>
          </p:cNvPr>
          <p:cNvCxnSpPr/>
          <p:nvPr/>
        </p:nvCxnSpPr>
        <p:spPr>
          <a:xfrm flipV="1">
            <a:off x="2620173" y="2679240"/>
            <a:ext cx="261257" cy="261257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5AD3948-B41D-EBF2-06FB-1690815CE09E}"/>
              </a:ext>
            </a:extLst>
          </p:cNvPr>
          <p:cNvCxnSpPr/>
          <p:nvPr/>
        </p:nvCxnSpPr>
        <p:spPr>
          <a:xfrm flipV="1">
            <a:off x="2847562" y="3027951"/>
            <a:ext cx="261257" cy="261257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1D70146-F965-91FC-73A5-EAFEB02D18FC}"/>
              </a:ext>
            </a:extLst>
          </p:cNvPr>
          <p:cNvCxnSpPr/>
          <p:nvPr/>
        </p:nvCxnSpPr>
        <p:spPr>
          <a:xfrm flipV="1">
            <a:off x="2622764" y="3412585"/>
            <a:ext cx="261257" cy="261257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7821586-91A0-06CB-02EE-447EB281C087}"/>
              </a:ext>
            </a:extLst>
          </p:cNvPr>
          <p:cNvCxnSpPr/>
          <p:nvPr/>
        </p:nvCxnSpPr>
        <p:spPr>
          <a:xfrm flipV="1">
            <a:off x="2875555" y="3780285"/>
            <a:ext cx="261257" cy="261257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183F223-E821-EF83-75DA-44D08F87B08E}"/>
              </a:ext>
            </a:extLst>
          </p:cNvPr>
          <p:cNvCxnSpPr/>
          <p:nvPr/>
        </p:nvCxnSpPr>
        <p:spPr>
          <a:xfrm flipV="1">
            <a:off x="2626910" y="4884114"/>
            <a:ext cx="261257" cy="261257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3D48E69-F19F-C51A-C5A9-22CA76BC202C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20412907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62E21A-7FF6-DB93-C013-1A7258363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AC68B-3B43-A79B-25FE-E5042151D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Tabulating Results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0EF0CA8A-A99F-243E-9093-A3286EA39A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0154806"/>
              </p:ext>
            </p:extLst>
          </p:nvPr>
        </p:nvGraphicFramePr>
        <p:xfrm>
          <a:off x="1141413" y="2249487"/>
          <a:ext cx="4389159" cy="3696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10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463053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City Council, Ward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Ward 1 Totals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0: [A,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1: [B,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2: [A,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3: [C,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4: [B,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5: [C,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6: [A]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7: [B]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8: [C]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</a:tbl>
          </a:graphicData>
        </a:graphic>
      </p:graphicFrame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52FE60C-0112-9FC1-EB62-D27976E10670}"/>
              </a:ext>
            </a:extLst>
          </p:cNvPr>
          <p:cNvCxnSpPr/>
          <p:nvPr/>
        </p:nvCxnSpPr>
        <p:spPr>
          <a:xfrm flipV="1">
            <a:off x="2620173" y="2679240"/>
            <a:ext cx="261257" cy="261257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40F6839-BEBA-C22B-8756-379D8F79F142}"/>
              </a:ext>
            </a:extLst>
          </p:cNvPr>
          <p:cNvCxnSpPr/>
          <p:nvPr/>
        </p:nvCxnSpPr>
        <p:spPr>
          <a:xfrm flipV="1">
            <a:off x="2847562" y="3027951"/>
            <a:ext cx="261257" cy="261257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A1E0CBC-64BA-9745-33DD-4C4291E2164F}"/>
              </a:ext>
            </a:extLst>
          </p:cNvPr>
          <p:cNvCxnSpPr/>
          <p:nvPr/>
        </p:nvCxnSpPr>
        <p:spPr>
          <a:xfrm flipV="1">
            <a:off x="2622764" y="3412585"/>
            <a:ext cx="261257" cy="261257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4EEFA1B-47BC-EEA1-2CF9-131CBC3DD6C2}"/>
              </a:ext>
            </a:extLst>
          </p:cNvPr>
          <p:cNvCxnSpPr/>
          <p:nvPr/>
        </p:nvCxnSpPr>
        <p:spPr>
          <a:xfrm flipV="1">
            <a:off x="2875555" y="3780285"/>
            <a:ext cx="261257" cy="261257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740E99B-B53C-9E1F-85C0-FFF3033A0D8D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35349402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1B436-3AFF-2C51-D63F-2A301FAD6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04D50-B773-BBB6-4083-25E5279D8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Tabulating Results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78D68BD5-C09A-C8A1-B016-79EE452CA5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6135508"/>
              </p:ext>
            </p:extLst>
          </p:nvPr>
        </p:nvGraphicFramePr>
        <p:xfrm>
          <a:off x="1141413" y="2249487"/>
          <a:ext cx="4389159" cy="3696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10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463053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City Council, Ward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Ward 1 Totals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0: [A,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1: [B,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2: [A,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3: [C,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4: [B,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5: [C,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6: [A]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7: [B]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8: [C]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</a:tbl>
          </a:graphicData>
        </a:graphic>
      </p:graphicFrame>
      <p:sp>
        <p:nvSpPr>
          <p:cNvPr id="16" name="Arrow: Right 15">
            <a:extLst>
              <a:ext uri="{FF2B5EF4-FFF2-40B4-BE49-F238E27FC236}">
                <a16:creationId xmlns:a16="http://schemas.microsoft.com/office/drawing/2014/main" id="{EC6C0D0D-0197-9C70-B0E9-E8A844C358AF}"/>
              </a:ext>
            </a:extLst>
          </p:cNvPr>
          <p:cNvSpPr/>
          <p:nvPr/>
        </p:nvSpPr>
        <p:spPr>
          <a:xfrm>
            <a:off x="4936838" y="2546393"/>
            <a:ext cx="3694923" cy="52562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375 ballots transferred to [B]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3A7A6D-40F8-9754-A12B-7183BCE85136}"/>
              </a:ext>
            </a:extLst>
          </p:cNvPr>
          <p:cNvCxnSpPr/>
          <p:nvPr/>
        </p:nvCxnSpPr>
        <p:spPr>
          <a:xfrm flipV="1">
            <a:off x="2620173" y="2679240"/>
            <a:ext cx="261257" cy="261257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9FEF7A7-66A1-F4DE-03DC-6387153C21CF}"/>
              </a:ext>
            </a:extLst>
          </p:cNvPr>
          <p:cNvCxnSpPr/>
          <p:nvPr/>
        </p:nvCxnSpPr>
        <p:spPr>
          <a:xfrm flipV="1">
            <a:off x="2847562" y="3027951"/>
            <a:ext cx="261257" cy="261257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E967977-ADAE-38D5-9D90-8B1632A38DB8}"/>
              </a:ext>
            </a:extLst>
          </p:cNvPr>
          <p:cNvCxnSpPr/>
          <p:nvPr/>
        </p:nvCxnSpPr>
        <p:spPr>
          <a:xfrm flipV="1">
            <a:off x="2622764" y="3412585"/>
            <a:ext cx="261257" cy="261257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81A0C0D-7D40-A95E-50DD-1B328B4275CC}"/>
              </a:ext>
            </a:extLst>
          </p:cNvPr>
          <p:cNvCxnSpPr/>
          <p:nvPr/>
        </p:nvCxnSpPr>
        <p:spPr>
          <a:xfrm flipV="1">
            <a:off x="2875555" y="3780285"/>
            <a:ext cx="261257" cy="261257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DFD62D0-1580-BB01-EE8E-70C072156F2A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16987286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0EEED-390A-73C0-B8F6-A3F8B65C6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4B84A-C31B-5D5B-3992-8E503E2BD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Tabulating Results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D84F693C-72AA-4736-A537-1DF48405E0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402684"/>
              </p:ext>
            </p:extLst>
          </p:nvPr>
        </p:nvGraphicFramePr>
        <p:xfrm>
          <a:off x="1141413" y="2249487"/>
          <a:ext cx="4389159" cy="3696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10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463053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City Council, Ward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Ward 1 Totals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0: [A,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1: [B,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2: [A,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3: [C,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4: [B,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5: [C,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6: [A]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7: [B]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8: [C]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</a:tbl>
          </a:graphicData>
        </a:graphic>
      </p:graphicFrame>
      <p:sp>
        <p:nvSpPr>
          <p:cNvPr id="3" name="Arrow: Right 2">
            <a:extLst>
              <a:ext uri="{FF2B5EF4-FFF2-40B4-BE49-F238E27FC236}">
                <a16:creationId xmlns:a16="http://schemas.microsoft.com/office/drawing/2014/main" id="{69966FA6-37A5-E9C9-8156-91C210C6F5B5}"/>
              </a:ext>
            </a:extLst>
          </p:cNvPr>
          <p:cNvSpPr/>
          <p:nvPr/>
        </p:nvSpPr>
        <p:spPr>
          <a:xfrm rot="10800000">
            <a:off x="4936838" y="5130127"/>
            <a:ext cx="3694923" cy="52562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80D3D58-6C32-F866-A9DA-3A291196F896}"/>
              </a:ext>
            </a:extLst>
          </p:cNvPr>
          <p:cNvCxnSpPr/>
          <p:nvPr/>
        </p:nvCxnSpPr>
        <p:spPr>
          <a:xfrm flipV="1">
            <a:off x="2847562" y="3027951"/>
            <a:ext cx="261257" cy="261257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D7D8340-2C3E-CA69-8289-15DE43DD88D9}"/>
              </a:ext>
            </a:extLst>
          </p:cNvPr>
          <p:cNvCxnSpPr/>
          <p:nvPr/>
        </p:nvCxnSpPr>
        <p:spPr>
          <a:xfrm flipV="1">
            <a:off x="2622764" y="3412585"/>
            <a:ext cx="261257" cy="261257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1081634-0B30-7D47-5675-54A29D79C7F2}"/>
              </a:ext>
            </a:extLst>
          </p:cNvPr>
          <p:cNvCxnSpPr/>
          <p:nvPr/>
        </p:nvCxnSpPr>
        <p:spPr>
          <a:xfrm flipV="1">
            <a:off x="2875555" y="3780285"/>
            <a:ext cx="261257" cy="261257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62382E6-AA22-F3C1-850A-E15E64F0DEE2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14088091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367D3-070B-BD0B-8FB4-804A65C90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CC593-6F30-B6DB-B365-DC1C3DD78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Tabulating Results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1F49A229-9F8B-B015-7D79-0F82D91DFA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0330870"/>
              </p:ext>
            </p:extLst>
          </p:nvPr>
        </p:nvGraphicFramePr>
        <p:xfrm>
          <a:off x="1141413" y="2249487"/>
          <a:ext cx="4389159" cy="3696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10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463053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City Council, Ward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Ward 1 Totals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0: [A,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1: [B,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2: [A,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3: [C,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4: [B,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5: [C,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6: [A]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7: [B]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8: [C]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</a:tbl>
          </a:graphicData>
        </a:graphic>
      </p:graphicFrame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1AA710A-4F3E-1AA4-5C24-EF364CB13C4B}"/>
              </a:ext>
            </a:extLst>
          </p:cNvPr>
          <p:cNvCxnSpPr/>
          <p:nvPr/>
        </p:nvCxnSpPr>
        <p:spPr>
          <a:xfrm>
            <a:off x="4898571" y="3154436"/>
            <a:ext cx="1315617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7C8B60A-4C83-8FEA-26FC-D277FCF35767}"/>
              </a:ext>
            </a:extLst>
          </p:cNvPr>
          <p:cNvCxnSpPr/>
          <p:nvPr/>
        </p:nvCxnSpPr>
        <p:spPr>
          <a:xfrm>
            <a:off x="4898571" y="5390851"/>
            <a:ext cx="1315617" cy="0"/>
          </a:xfrm>
          <a:prstGeom prst="line">
            <a:avLst/>
          </a:prstGeom>
          <a:ln w="15875">
            <a:solidFill>
              <a:srgbClr val="FF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50776D5-6317-E4EA-2713-2FA9ECE3D366}"/>
              </a:ext>
            </a:extLst>
          </p:cNvPr>
          <p:cNvCxnSpPr>
            <a:cxnSpLocks/>
          </p:cNvCxnSpPr>
          <p:nvPr/>
        </p:nvCxnSpPr>
        <p:spPr>
          <a:xfrm>
            <a:off x="6214188" y="3154436"/>
            <a:ext cx="0" cy="2236415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7BE1210-7EB7-7183-A324-F8C1BAD2AD75}"/>
              </a:ext>
            </a:extLst>
          </p:cNvPr>
          <p:cNvCxnSpPr/>
          <p:nvPr/>
        </p:nvCxnSpPr>
        <p:spPr>
          <a:xfrm flipV="1">
            <a:off x="2847562" y="3027951"/>
            <a:ext cx="261257" cy="261257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B46DD4-90FD-B2B2-BD1D-39EAB624DADC}"/>
              </a:ext>
            </a:extLst>
          </p:cNvPr>
          <p:cNvCxnSpPr/>
          <p:nvPr/>
        </p:nvCxnSpPr>
        <p:spPr>
          <a:xfrm flipV="1">
            <a:off x="2622764" y="3412585"/>
            <a:ext cx="261257" cy="261257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827F69E-502B-4798-CDEB-2C585E42388C}"/>
              </a:ext>
            </a:extLst>
          </p:cNvPr>
          <p:cNvCxnSpPr/>
          <p:nvPr/>
        </p:nvCxnSpPr>
        <p:spPr>
          <a:xfrm flipV="1">
            <a:off x="2875555" y="3780285"/>
            <a:ext cx="261257" cy="261257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4F865430-A101-78F5-C313-862AE994453A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18413832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0EAA4-4F90-89D8-FCC0-E9C788D91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21BF8-F7ED-6955-C054-E660A248C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Tabulating Results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D1B5774A-1F37-067A-D9D0-7C9353E0ED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2020741"/>
              </p:ext>
            </p:extLst>
          </p:nvPr>
        </p:nvGraphicFramePr>
        <p:xfrm>
          <a:off x="1141413" y="2249487"/>
          <a:ext cx="4389159" cy="3696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10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463053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City Council, Ward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Ward 1 Totals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0: [A,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1: [B,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2: [A,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3: [C,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4: [B,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5: [C,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6: [A]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7: [B]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4700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8: [C]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</a:tbl>
          </a:graphicData>
        </a:graphic>
      </p:graphicFrame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EE85FC0-6ACF-CA1A-947A-1263E4ACCD52}"/>
              </a:ext>
            </a:extLst>
          </p:cNvPr>
          <p:cNvCxnSpPr/>
          <p:nvPr/>
        </p:nvCxnSpPr>
        <p:spPr>
          <a:xfrm>
            <a:off x="4898571" y="3154436"/>
            <a:ext cx="1315617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4B492D2-B74C-1EA0-9FD1-AAE29A9FA86E}"/>
              </a:ext>
            </a:extLst>
          </p:cNvPr>
          <p:cNvCxnSpPr/>
          <p:nvPr/>
        </p:nvCxnSpPr>
        <p:spPr>
          <a:xfrm>
            <a:off x="4898571" y="5390851"/>
            <a:ext cx="1315617" cy="0"/>
          </a:xfrm>
          <a:prstGeom prst="line">
            <a:avLst/>
          </a:prstGeom>
          <a:ln w="15875">
            <a:solidFill>
              <a:srgbClr val="FF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105D4FB-2651-EF72-C0CA-465BFDC99A94}"/>
              </a:ext>
            </a:extLst>
          </p:cNvPr>
          <p:cNvCxnSpPr>
            <a:cxnSpLocks/>
          </p:cNvCxnSpPr>
          <p:nvPr/>
        </p:nvCxnSpPr>
        <p:spPr>
          <a:xfrm>
            <a:off x="6214188" y="3154436"/>
            <a:ext cx="0" cy="2236415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C388CF7-E0C2-6C01-FA94-933D322D629A}"/>
              </a:ext>
            </a:extLst>
          </p:cNvPr>
          <p:cNvCxnSpPr/>
          <p:nvPr/>
        </p:nvCxnSpPr>
        <p:spPr>
          <a:xfrm flipV="1">
            <a:off x="2622764" y="3412585"/>
            <a:ext cx="261257" cy="261257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EA23863-6F4C-A9C4-3699-D11E02032715}"/>
              </a:ext>
            </a:extLst>
          </p:cNvPr>
          <p:cNvCxnSpPr/>
          <p:nvPr/>
        </p:nvCxnSpPr>
        <p:spPr>
          <a:xfrm flipV="1">
            <a:off x="2875555" y="3780285"/>
            <a:ext cx="261257" cy="261257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2B8F03A-FCB1-869C-79A6-B51F8CD59B6E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34531086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BC9D1-4834-4B4E-6E3C-05850C37A9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5F165-85F3-8D34-9467-2255FF856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Tabulating Results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61A7E98F-7ACD-6AA6-EE37-75E82418C3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0014229"/>
              </p:ext>
            </p:extLst>
          </p:nvPr>
        </p:nvGraphicFramePr>
        <p:xfrm>
          <a:off x="1141413" y="2249487"/>
          <a:ext cx="4389159" cy="3696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10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463053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City Council, Ward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Ward 1 Totals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0: [A,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1: [B,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2: [A,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3: [C,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4: [B,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5: [C,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6: [A]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7: [B]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4700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8: [C]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</a:tbl>
          </a:graphicData>
        </a:graphic>
      </p:graphicFrame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66AEBDE-9F72-D5D6-A5DE-B6C8AFB1F59B}"/>
              </a:ext>
            </a:extLst>
          </p:cNvPr>
          <p:cNvCxnSpPr/>
          <p:nvPr/>
        </p:nvCxnSpPr>
        <p:spPr>
          <a:xfrm>
            <a:off x="4898571" y="3526971"/>
            <a:ext cx="1315617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AA6D8FD-29FA-D6F5-14E0-76436551CB85}"/>
              </a:ext>
            </a:extLst>
          </p:cNvPr>
          <p:cNvCxnSpPr/>
          <p:nvPr/>
        </p:nvCxnSpPr>
        <p:spPr>
          <a:xfrm>
            <a:off x="4898571" y="5763384"/>
            <a:ext cx="1315617" cy="0"/>
          </a:xfrm>
          <a:prstGeom prst="line">
            <a:avLst/>
          </a:prstGeom>
          <a:ln w="15875">
            <a:solidFill>
              <a:srgbClr val="FF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1FFBF71-4BEF-A755-A8A5-576D7F58C287}"/>
              </a:ext>
            </a:extLst>
          </p:cNvPr>
          <p:cNvCxnSpPr>
            <a:cxnSpLocks/>
          </p:cNvCxnSpPr>
          <p:nvPr/>
        </p:nvCxnSpPr>
        <p:spPr>
          <a:xfrm>
            <a:off x="6214188" y="3526971"/>
            <a:ext cx="0" cy="2236413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6E1DC85-EDEB-84F7-F413-38B41E3FF083}"/>
              </a:ext>
            </a:extLst>
          </p:cNvPr>
          <p:cNvCxnSpPr/>
          <p:nvPr/>
        </p:nvCxnSpPr>
        <p:spPr>
          <a:xfrm flipV="1">
            <a:off x="2622764" y="3412585"/>
            <a:ext cx="261257" cy="261257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B99F710-DA73-F232-39A8-91BE8568F8F5}"/>
              </a:ext>
            </a:extLst>
          </p:cNvPr>
          <p:cNvCxnSpPr/>
          <p:nvPr/>
        </p:nvCxnSpPr>
        <p:spPr>
          <a:xfrm flipV="1">
            <a:off x="2875555" y="3780285"/>
            <a:ext cx="261257" cy="261257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E22497A-4465-B4A5-5A3C-9BA6E4BD1200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20907407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12971-3D8B-15FF-08CA-AFACA50FC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585EB-FDA0-4D2F-A5DE-BE5191D4E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Tabulating Results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B4F4E6AB-86ED-E138-BA19-68A96FE1D4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9724652"/>
              </p:ext>
            </p:extLst>
          </p:nvPr>
        </p:nvGraphicFramePr>
        <p:xfrm>
          <a:off x="1141413" y="2249487"/>
          <a:ext cx="4389159" cy="3696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10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463053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City Council, Ward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Ward 1 Totals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0: [A,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1: [B,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2: [A,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3: [C,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4: [B,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5: [C,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6: [A]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7: [B]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4700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8: [C]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3875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</a:tbl>
          </a:graphicData>
        </a:graphic>
      </p:graphicFrame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FE22546-5E70-2E7F-41EE-DFE770CBEC40}"/>
              </a:ext>
            </a:extLst>
          </p:cNvPr>
          <p:cNvCxnSpPr/>
          <p:nvPr/>
        </p:nvCxnSpPr>
        <p:spPr>
          <a:xfrm>
            <a:off x="4898571" y="3526971"/>
            <a:ext cx="1315617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A151E90-38D7-4248-687A-3DE148EB2BD6}"/>
              </a:ext>
            </a:extLst>
          </p:cNvPr>
          <p:cNvCxnSpPr/>
          <p:nvPr/>
        </p:nvCxnSpPr>
        <p:spPr>
          <a:xfrm>
            <a:off x="4898571" y="5763384"/>
            <a:ext cx="1315617" cy="0"/>
          </a:xfrm>
          <a:prstGeom prst="line">
            <a:avLst/>
          </a:prstGeom>
          <a:ln w="15875">
            <a:solidFill>
              <a:srgbClr val="FF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463FF51-8FB7-BABE-9ED5-43DC0249F655}"/>
              </a:ext>
            </a:extLst>
          </p:cNvPr>
          <p:cNvCxnSpPr>
            <a:cxnSpLocks/>
          </p:cNvCxnSpPr>
          <p:nvPr/>
        </p:nvCxnSpPr>
        <p:spPr>
          <a:xfrm>
            <a:off x="6214188" y="3526971"/>
            <a:ext cx="0" cy="2236413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32295EB-2529-48D7-76EB-B1EBC94EB37C}"/>
              </a:ext>
            </a:extLst>
          </p:cNvPr>
          <p:cNvCxnSpPr/>
          <p:nvPr/>
        </p:nvCxnSpPr>
        <p:spPr>
          <a:xfrm flipV="1">
            <a:off x="2875555" y="3780285"/>
            <a:ext cx="261257" cy="261257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41F6BEA-E4D3-2A64-F047-985ED95814BD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2364824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A68403-C56D-3A75-B09B-45804DA84E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200F2-9909-5D7B-822C-664DB179C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Tabulating Results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F275083A-2C16-9DDC-9B4A-68E3639709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9070054"/>
              </p:ext>
            </p:extLst>
          </p:nvPr>
        </p:nvGraphicFramePr>
        <p:xfrm>
          <a:off x="1141413" y="2249487"/>
          <a:ext cx="4389159" cy="3696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10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463053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City Council, Ward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Ward 1 Totals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0: [A,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1: [B,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2: [A,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3: [C,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4: [B,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5: [C,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6: [A]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7: [B]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4700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8: [C]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3875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</a:tbl>
          </a:graphicData>
        </a:graphic>
      </p:graphicFrame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0448AAB-873E-064D-CB6A-2CE2F6AAD663}"/>
              </a:ext>
            </a:extLst>
          </p:cNvPr>
          <p:cNvCxnSpPr/>
          <p:nvPr/>
        </p:nvCxnSpPr>
        <p:spPr>
          <a:xfrm>
            <a:off x="4898571" y="3910213"/>
            <a:ext cx="1315617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3A389C0-C0DB-F8C2-043F-7DB81C9DDA50}"/>
              </a:ext>
            </a:extLst>
          </p:cNvPr>
          <p:cNvCxnSpPr/>
          <p:nvPr/>
        </p:nvCxnSpPr>
        <p:spPr>
          <a:xfrm>
            <a:off x="4898571" y="5762174"/>
            <a:ext cx="1315617" cy="0"/>
          </a:xfrm>
          <a:prstGeom prst="line">
            <a:avLst/>
          </a:prstGeom>
          <a:ln w="15875">
            <a:solidFill>
              <a:srgbClr val="FF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80F582D-69B7-B8DC-22FE-FC08A179B451}"/>
              </a:ext>
            </a:extLst>
          </p:cNvPr>
          <p:cNvCxnSpPr>
            <a:cxnSpLocks/>
          </p:cNvCxnSpPr>
          <p:nvPr/>
        </p:nvCxnSpPr>
        <p:spPr>
          <a:xfrm flipV="1">
            <a:off x="6214188" y="3907972"/>
            <a:ext cx="0" cy="1854202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6A0683B-8F1A-553F-5369-3FD254AB898D}"/>
              </a:ext>
            </a:extLst>
          </p:cNvPr>
          <p:cNvCxnSpPr/>
          <p:nvPr/>
        </p:nvCxnSpPr>
        <p:spPr>
          <a:xfrm flipV="1">
            <a:off x="2875555" y="3780285"/>
            <a:ext cx="261257" cy="261257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556AA5F-2B13-4B9E-A979-E99382DB4924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3041405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6F978A-9227-715F-B97C-479374AC4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9C58E-EFFB-7465-7B36-CF8BF2EF9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Election Night in America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F98DB7-761D-6EAC-5D6C-E1706EA922F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Non-RCV races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C5F815B-E4F7-A186-755A-EECFB98D834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Statewide RCV races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34C1E0E-2450-A3BE-141F-E8F53AD02C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317" y="2822305"/>
            <a:ext cx="5782482" cy="3877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203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04949-0124-58AA-4C29-368D6B0ED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3AF51-FC14-1A7F-AE1A-0591DDE5A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Tabulating Results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7EB23032-DB91-72E1-E516-B6DF51B3BA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4453940"/>
              </p:ext>
            </p:extLst>
          </p:nvPr>
        </p:nvGraphicFramePr>
        <p:xfrm>
          <a:off x="1141413" y="2249487"/>
          <a:ext cx="4389159" cy="3696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10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463053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City Council, Ward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Ward 1 Totals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0: [A,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1: [B,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2: [A,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3: [C,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4: [B,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5: [C,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6: [A]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7: [B]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4700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8: [C]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5400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6EF2A8A-A7F2-DCF3-8BF1-394BF8BB934B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10023672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6A5EC-C59B-DD36-1114-6362F2B29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5950A-1C45-D3A2-B358-2FB8C07CE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Tabulating Results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6D155C2B-7FAA-39BB-31B5-80CE0491BF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1546169"/>
              </p:ext>
            </p:extLst>
          </p:nvPr>
        </p:nvGraphicFramePr>
        <p:xfrm>
          <a:off x="1141413" y="2249487"/>
          <a:ext cx="4389159" cy="3696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10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463053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City Council, Ward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Ward 1 Totals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0: [A,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1: [B,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2: [A,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3: [C,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4: [B,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5: [C,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6: [A]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7: [B]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4700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8: [C]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5400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</a:tbl>
          </a:graphicData>
        </a:graphic>
      </p:graphicFrame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C2950511-2634-BC8E-7EED-D0AF640137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0542963"/>
              </p:ext>
            </p:extLst>
          </p:nvPr>
        </p:nvGraphicFramePr>
        <p:xfrm>
          <a:off x="7445828" y="2268958"/>
          <a:ext cx="3604761" cy="18482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486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156996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  <a:gridCol w="842899">
                  <a:extLst>
                    <a:ext uri="{9D8B030D-6E8A-4147-A177-3AD203B41FA5}">
                      <a16:colId xmlns:a16="http://schemas.microsoft.com/office/drawing/2014/main" val="4282931998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RCV Round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Votes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 dirty="0"/>
                        <a:t>Inactive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18976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A752ACC-986C-5CDC-8F68-5D98E694FF59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1779680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8AC93-E398-06A2-6BD1-612A81025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C9C4A-CE09-49DD-8700-1F6149C61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Tabulating Results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9CFDAB62-8958-B067-B574-F875C4446F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723977"/>
              </p:ext>
            </p:extLst>
          </p:nvPr>
        </p:nvGraphicFramePr>
        <p:xfrm>
          <a:off x="1141413" y="2249487"/>
          <a:ext cx="4389159" cy="3696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10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463053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City Council, Ward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Ward 1 Totals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0: [A,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1: [B,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2: [A,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3: [C,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4: [B,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5: [C,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6: [A]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7: [B]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4700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8: [C]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5400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</a:tbl>
          </a:graphicData>
        </a:graphic>
      </p:graphicFrame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5E6E1705-25FB-03AD-ACFC-F50D83F448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717202"/>
              </p:ext>
            </p:extLst>
          </p:nvPr>
        </p:nvGraphicFramePr>
        <p:xfrm>
          <a:off x="7445828" y="2268958"/>
          <a:ext cx="3604761" cy="18482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486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156996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  <a:gridCol w="842899">
                  <a:extLst>
                    <a:ext uri="{9D8B030D-6E8A-4147-A177-3AD203B41FA5}">
                      <a16:colId xmlns:a16="http://schemas.microsoft.com/office/drawing/2014/main" val="4282931998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RCV Round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Votes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 dirty="0"/>
                        <a:t>Inactive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189763"/>
                  </a:ext>
                </a:extLst>
              </a:tr>
            </a:tbl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6846CA5C-A611-C4F3-4223-8700D994ADBD}"/>
              </a:ext>
            </a:extLst>
          </p:cNvPr>
          <p:cNvSpPr/>
          <p:nvPr/>
        </p:nvSpPr>
        <p:spPr>
          <a:xfrm>
            <a:off x="2592354" y="2662343"/>
            <a:ext cx="307910" cy="3079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F99A2B7-9F4C-FCB4-E82A-C2BABAE2A74F}"/>
              </a:ext>
            </a:extLst>
          </p:cNvPr>
          <p:cNvSpPr/>
          <p:nvPr/>
        </p:nvSpPr>
        <p:spPr>
          <a:xfrm>
            <a:off x="2592354" y="3399182"/>
            <a:ext cx="307910" cy="3079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1801099-E1C8-8CBC-7CA6-5261E400F9DF}"/>
              </a:ext>
            </a:extLst>
          </p:cNvPr>
          <p:cNvSpPr/>
          <p:nvPr/>
        </p:nvSpPr>
        <p:spPr>
          <a:xfrm>
            <a:off x="2592354" y="4873516"/>
            <a:ext cx="307910" cy="3079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258AE3-1B33-B684-236A-F3E98AF43069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32605008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8E0D2-38A2-0495-C7AA-1C9A03F34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D74F0-E6A1-1EC2-2EEC-7144398B6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Tabulating Results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A2E81CA6-B57A-B048-A683-A7E41FAB73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564876"/>
              </p:ext>
            </p:extLst>
          </p:nvPr>
        </p:nvGraphicFramePr>
        <p:xfrm>
          <a:off x="1141413" y="2249487"/>
          <a:ext cx="4389159" cy="3696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10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463053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City Council, Ward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Ward 1 Totals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0: [A,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1: [B,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2: [A,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3: [C,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4: [B,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5: [C,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6: [A]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7: [B]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4700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8: [C]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5400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</a:tbl>
          </a:graphicData>
        </a:graphic>
      </p:graphicFrame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F2E30D61-D579-B06B-56B1-D0317DDA5E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6341706"/>
              </p:ext>
            </p:extLst>
          </p:nvPr>
        </p:nvGraphicFramePr>
        <p:xfrm>
          <a:off x="7445828" y="2268958"/>
          <a:ext cx="3604761" cy="18482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486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156996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  <a:gridCol w="842899">
                  <a:extLst>
                    <a:ext uri="{9D8B030D-6E8A-4147-A177-3AD203B41FA5}">
                      <a16:colId xmlns:a16="http://schemas.microsoft.com/office/drawing/2014/main" val="4282931998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RCV Round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Votes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6475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 dirty="0"/>
                        <a:t>Inactive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189763"/>
                  </a:ext>
                </a:extLst>
              </a:tr>
            </a:tbl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FF561103-FB0C-8A92-A99A-CECFD6441AE3}"/>
              </a:ext>
            </a:extLst>
          </p:cNvPr>
          <p:cNvSpPr/>
          <p:nvPr/>
        </p:nvSpPr>
        <p:spPr>
          <a:xfrm>
            <a:off x="2575420" y="3025178"/>
            <a:ext cx="307910" cy="3079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05452B0-63E0-F835-CD6B-0CEA088D2BC8}"/>
              </a:ext>
            </a:extLst>
          </p:cNvPr>
          <p:cNvSpPr/>
          <p:nvPr/>
        </p:nvSpPr>
        <p:spPr>
          <a:xfrm>
            <a:off x="2575420" y="4134157"/>
            <a:ext cx="307910" cy="3079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B1192B3-3DBC-6DEE-CB68-2B6D1C6FA8BB}"/>
              </a:ext>
            </a:extLst>
          </p:cNvPr>
          <p:cNvSpPr/>
          <p:nvPr/>
        </p:nvSpPr>
        <p:spPr>
          <a:xfrm>
            <a:off x="2575420" y="5243136"/>
            <a:ext cx="307910" cy="3079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C32916-5B70-DE51-B440-878C24DAC327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21381386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59745-C786-DE0D-7277-BADBC431F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215B9-61FC-1862-AB29-2DF12EE09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Tabulating Results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EA9E6F91-9023-2CBF-A18F-99FE195B31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7421849"/>
              </p:ext>
            </p:extLst>
          </p:nvPr>
        </p:nvGraphicFramePr>
        <p:xfrm>
          <a:off x="1141413" y="2249487"/>
          <a:ext cx="4389159" cy="3696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10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463053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City Council, Ward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Ward 1 Totals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0: [A,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1: [B,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2: [A,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3: [C,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4: [B,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5: [C,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6: [A]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7: [B]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4700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8: [C]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5400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</a:tbl>
          </a:graphicData>
        </a:graphic>
      </p:graphicFrame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7E4C591C-A906-44A9-35C3-096B815C13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9203672"/>
              </p:ext>
            </p:extLst>
          </p:nvPr>
        </p:nvGraphicFramePr>
        <p:xfrm>
          <a:off x="7445828" y="2268958"/>
          <a:ext cx="3604761" cy="18482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486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156996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  <a:gridCol w="842899">
                  <a:extLst>
                    <a:ext uri="{9D8B030D-6E8A-4147-A177-3AD203B41FA5}">
                      <a16:colId xmlns:a16="http://schemas.microsoft.com/office/drawing/2014/main" val="4282931998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RCV Round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Votes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6475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 dirty="0"/>
                        <a:t>Inactive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189763"/>
                  </a:ext>
                </a:extLst>
              </a:tr>
            </a:tbl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A573CC3E-CCD5-A321-1C44-0C67DBFCE69B}"/>
              </a:ext>
            </a:extLst>
          </p:cNvPr>
          <p:cNvSpPr/>
          <p:nvPr/>
        </p:nvSpPr>
        <p:spPr>
          <a:xfrm>
            <a:off x="2592354" y="3766530"/>
            <a:ext cx="307910" cy="3079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96E9CE2-AA36-60FE-F1B0-D424FB7A6908}"/>
              </a:ext>
            </a:extLst>
          </p:cNvPr>
          <p:cNvSpPr/>
          <p:nvPr/>
        </p:nvSpPr>
        <p:spPr>
          <a:xfrm>
            <a:off x="2592354" y="4502481"/>
            <a:ext cx="307910" cy="3079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EDBA439-B67F-D519-18CB-2A312292E95C}"/>
              </a:ext>
            </a:extLst>
          </p:cNvPr>
          <p:cNvSpPr/>
          <p:nvPr/>
        </p:nvSpPr>
        <p:spPr>
          <a:xfrm>
            <a:off x="2592354" y="5615671"/>
            <a:ext cx="307910" cy="3079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FC9923-CEFB-11B3-4277-7EC29C260CE6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16622994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BA7DF-30CB-EBB4-4083-F562ACABF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77E47-E7B2-EC4C-BC5E-B67F97CDF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Tabulating Results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58DCBF4D-BF8F-D22C-6B35-0F696979B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34587"/>
              </p:ext>
            </p:extLst>
          </p:nvPr>
        </p:nvGraphicFramePr>
        <p:xfrm>
          <a:off x="1141413" y="2249487"/>
          <a:ext cx="4389159" cy="3696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10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463053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City Council, Ward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Ward 1 Totals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0: [A,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1: [B,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2: [A,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3: [C,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4: [B,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5: [C,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6: [A]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7: [B]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4700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8: [C]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5400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</a:tbl>
          </a:graphicData>
        </a:graphic>
      </p:graphicFrame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473A4FAE-714C-8043-282C-ABA951A881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8674583"/>
              </p:ext>
            </p:extLst>
          </p:nvPr>
        </p:nvGraphicFramePr>
        <p:xfrm>
          <a:off x="7445828" y="2268958"/>
          <a:ext cx="3604761" cy="22178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486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156996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  <a:gridCol w="842899">
                  <a:extLst>
                    <a:ext uri="{9D8B030D-6E8A-4147-A177-3AD203B41FA5}">
                      <a16:colId xmlns:a16="http://schemas.microsoft.com/office/drawing/2014/main" val="4282931998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RCV Round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Votes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6475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 dirty="0"/>
                        <a:t>Total 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13625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189763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 dirty="0"/>
                        <a:t>Inactive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5761790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34C4E9A-21CA-341D-AA89-98F4EA6D5FD8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4988276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5C81F-E090-64EF-C74F-CA50C3B2B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1831A-7744-F868-E12E-F3C9E94A1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Tabulating Results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DD2167AF-CE47-CE6F-680B-5E5F729347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2561608"/>
              </p:ext>
            </p:extLst>
          </p:nvPr>
        </p:nvGraphicFramePr>
        <p:xfrm>
          <a:off x="1141413" y="2249487"/>
          <a:ext cx="4389159" cy="3696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10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463053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City Council, Ward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Ward 1 Totals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0: [A,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1: [B,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2: [A,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3: [C,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4: [B,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5: [C,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6: [A]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7: [B]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4700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8: [C]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5400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</a:tbl>
          </a:graphicData>
        </a:graphic>
      </p:graphicFrame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CA725305-7956-CA44-A214-9A52CA4895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4363036"/>
              </p:ext>
            </p:extLst>
          </p:nvPr>
        </p:nvGraphicFramePr>
        <p:xfrm>
          <a:off x="7445828" y="2268958"/>
          <a:ext cx="3604761" cy="22178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486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156996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  <a:gridCol w="842899">
                  <a:extLst>
                    <a:ext uri="{9D8B030D-6E8A-4147-A177-3AD203B41FA5}">
                      <a16:colId xmlns:a16="http://schemas.microsoft.com/office/drawing/2014/main" val="4282931998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RCV Round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Votes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6475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47.5%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52.5%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 dirty="0"/>
                        <a:t>Total 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13625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189763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 dirty="0"/>
                        <a:t>Inactive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5761790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B917C0A-A7E4-28EC-C38E-A239C55367A6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23005502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993CA-A8EB-A7C1-4056-E575CA0BD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C7D99-A820-93D3-DF60-A680DAD49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Tabulating Results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D0301C38-7738-8832-B8A3-479A33F4A9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3819843"/>
              </p:ext>
            </p:extLst>
          </p:nvPr>
        </p:nvGraphicFramePr>
        <p:xfrm>
          <a:off x="1141413" y="2249487"/>
          <a:ext cx="4389159" cy="3696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10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463053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City Council, Ward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Ward 1 Totals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0: [A,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1: [B,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2: [A,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3: [C,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4: [B,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5: [C,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6: [A]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7: [B]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4700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8: [C]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5400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</a:tbl>
          </a:graphicData>
        </a:graphic>
      </p:graphicFrame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01B3BA1A-E075-3AED-9873-C6CA010FF5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9240140"/>
              </p:ext>
            </p:extLst>
          </p:nvPr>
        </p:nvGraphicFramePr>
        <p:xfrm>
          <a:off x="7445828" y="2268958"/>
          <a:ext cx="3604761" cy="22178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486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156996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  <a:gridCol w="842899">
                  <a:extLst>
                    <a:ext uri="{9D8B030D-6E8A-4147-A177-3AD203B41FA5}">
                      <a16:colId xmlns:a16="http://schemas.microsoft.com/office/drawing/2014/main" val="4282931998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RCV Round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Votes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6475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47.5%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52.5%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 dirty="0"/>
                        <a:t>Total 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13625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189763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 dirty="0"/>
                        <a:t>Inactive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5761790"/>
                  </a:ext>
                </a:extLst>
              </a:tr>
            </a:tbl>
          </a:graphicData>
        </a:graphic>
      </p:graphicFrame>
      <p:sp>
        <p:nvSpPr>
          <p:cNvPr id="4" name="Arrow: Right 3">
            <a:extLst>
              <a:ext uri="{FF2B5EF4-FFF2-40B4-BE49-F238E27FC236}">
                <a16:creationId xmlns:a16="http://schemas.microsoft.com/office/drawing/2014/main" id="{CA592791-73DB-0F18-8A14-4A88707CAABD}"/>
              </a:ext>
            </a:extLst>
          </p:cNvPr>
          <p:cNvSpPr/>
          <p:nvPr/>
        </p:nvSpPr>
        <p:spPr>
          <a:xfrm>
            <a:off x="5858383" y="2623897"/>
            <a:ext cx="1259633" cy="1138335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RESULT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34B39D-A987-2141-BCC7-3488D2E46804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428095320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FAA7B-0C38-38F5-B16A-26E0F494D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D7570-04D0-E207-83AE-57B80E6AC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Tabulating Results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D0B6EA10-F129-7E35-2E15-E109DD9B77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4286064"/>
              </p:ext>
            </p:extLst>
          </p:nvPr>
        </p:nvGraphicFramePr>
        <p:xfrm>
          <a:off x="1141413" y="2249487"/>
          <a:ext cx="4389159" cy="3696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10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463053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City Council, Ward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Ward 1 Totals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0: [A,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1: [B,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2: [A,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3: [C,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4: [B,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5: [C,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6: [A]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7: [B]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4700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SORB index 8: [C]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5400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</a:tbl>
          </a:graphicData>
        </a:graphic>
      </p:graphicFrame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82F6A38C-46FA-0AAF-82B0-FF9DB1D575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9879188"/>
              </p:ext>
            </p:extLst>
          </p:nvPr>
        </p:nvGraphicFramePr>
        <p:xfrm>
          <a:off x="7445828" y="2268958"/>
          <a:ext cx="3604761" cy="22178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486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156996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  <a:gridCol w="842899">
                  <a:extLst>
                    <a:ext uri="{9D8B030D-6E8A-4147-A177-3AD203B41FA5}">
                      <a16:colId xmlns:a16="http://schemas.microsoft.com/office/drawing/2014/main" val="4282931998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RCV Round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Votes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6475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47.5%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Candidate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52.5%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 dirty="0"/>
                        <a:t>Total 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13625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189763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 dirty="0"/>
                        <a:t>Inactive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5761790"/>
                  </a:ext>
                </a:extLst>
              </a:tr>
            </a:tbl>
          </a:graphicData>
        </a:graphic>
      </p:graphicFrame>
      <p:sp>
        <p:nvSpPr>
          <p:cNvPr id="4" name="Arrow: Right 3">
            <a:extLst>
              <a:ext uri="{FF2B5EF4-FFF2-40B4-BE49-F238E27FC236}">
                <a16:creationId xmlns:a16="http://schemas.microsoft.com/office/drawing/2014/main" id="{B176467D-8C7E-EBBF-B74A-4AF62CA61645}"/>
              </a:ext>
            </a:extLst>
          </p:cNvPr>
          <p:cNvSpPr/>
          <p:nvPr/>
        </p:nvSpPr>
        <p:spPr>
          <a:xfrm>
            <a:off x="5858383" y="2623897"/>
            <a:ext cx="1259633" cy="1138335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RESULT</a:t>
            </a:r>
          </a:p>
        </p:txBody>
      </p:sp>
      <p:sp>
        <p:nvSpPr>
          <p:cNvPr id="5" name="Content Placeholder 9">
            <a:extLst>
              <a:ext uri="{FF2B5EF4-FFF2-40B4-BE49-F238E27FC236}">
                <a16:creationId xmlns:a16="http://schemas.microsoft.com/office/drawing/2014/main" id="{4350047F-4251-94D1-C6BC-1AF9D51200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4760913"/>
            <a:ext cx="4951411" cy="1030287"/>
          </a:xfrm>
        </p:spPr>
        <p:txBody>
          <a:bodyPr>
            <a:normAutofit/>
          </a:bodyPr>
          <a:lstStyle/>
          <a:p>
            <a:r>
              <a:rPr lang="en-US" dirty="0"/>
              <a:t>Candidate C wins (a come-from-behind victory)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E31BA9-0470-EC1D-5FB5-ECDECEBD2D6F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28033822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E4D15-6A70-08EA-ACE7-C50190F5D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ME-2 2018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73BCA4-3BB6-FC98-E69C-5B71024C0B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List of Candidates:</a:t>
            </a:r>
          </a:p>
          <a:p>
            <a:pPr lvl="1"/>
            <a:r>
              <a:rPr lang="en-US" dirty="0"/>
              <a:t>1: Bond</a:t>
            </a:r>
          </a:p>
          <a:p>
            <a:pPr lvl="1"/>
            <a:r>
              <a:rPr lang="en-US" dirty="0"/>
              <a:t>2: Golden</a:t>
            </a:r>
          </a:p>
          <a:p>
            <a:pPr lvl="1"/>
            <a:r>
              <a:rPr lang="en-US" dirty="0"/>
              <a:t>3: Hoar</a:t>
            </a:r>
          </a:p>
          <a:p>
            <a:pPr lvl="1"/>
            <a:r>
              <a:rPr lang="en-US" dirty="0"/>
              <a:t>4: Poliquin</a:t>
            </a:r>
          </a:p>
          <a:p>
            <a:pPr lvl="1"/>
            <a:r>
              <a:rPr lang="en-US" dirty="0"/>
              <a:t>5: Write-in</a:t>
            </a:r>
          </a:p>
          <a:p>
            <a:r>
              <a:rPr lang="en-US" dirty="0"/>
              <a:t>Max # ranked = 5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B00A490-D215-643C-2549-373A3EB682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1286" y="2249487"/>
            <a:ext cx="7096125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674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0DD4F-CAA7-7FB8-8B12-EF25DF685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C4C74-533D-1CBC-CD8B-AA151E83C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Election Night in America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779DA4-9CCF-C9DD-282C-A6AD344C24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Non-RCV races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8684E4D-B225-2E6B-56C7-9A012FD1D01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Statewide RCV races</a:t>
            </a:r>
          </a:p>
          <a:p>
            <a:pPr marL="0" indent="0">
              <a:buNone/>
            </a:pPr>
            <a:r>
              <a:rPr lang="en-US" dirty="0"/>
              <a:t>…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61BDB2-2C48-153C-5356-B674ADD205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317" y="2822305"/>
            <a:ext cx="5782482" cy="3877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31832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3A161-377F-972B-0186-8FA220951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FA7D801A-266C-C576-3674-E11C862692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2166741"/>
              </p:ext>
            </p:extLst>
          </p:nvPr>
        </p:nvGraphicFramePr>
        <p:xfrm>
          <a:off x="227011" y="548640"/>
          <a:ext cx="3396721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3254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643467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Permutation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Votes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SORB[24] =&gt; [Bond, Golden,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SORB[25] =&gt; [Bond, Hoar,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fr-FR" sz="1200" dirty="0"/>
                        <a:t>SORB[26] =&gt; [Golden, Bond, Hoar]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SORB[27] =&gt; [Golden, Hoar,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SORB[28] =&gt; [Hoar, Bond,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SORB[29] =&gt; [Hoar, Golden,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SORB[30] =&gt; [Bond, 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SORB[31] =&gt; [Bond, 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SORB[32] =&gt; [Golden, Bond,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SORB[33] =&gt; [Golden, Poliquin,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43348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SORB[34] =&gt; [Poliquin, Bond,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43115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SORB[35] =&gt; [Poliquin, Golden,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4627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SORB[36] =&gt; [Bond, Hoar,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628964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SORB[37] =&gt; [Bond, Poliquin,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28333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SORB[38] =&gt; [Hoar, Bond,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580647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SORB[39] =&gt; [Hoar, Poliquin,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04191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SORB[40] =&gt; [Poliquin, Bond,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933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SORB[41] =&gt; [Poliquin, Hoar,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93480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SORB[42] =&gt; [Golden, Hoar,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2587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SORB[43] =&gt; [Golden, Poliquin,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475704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2B64C4F9-9316-0F24-4D78-E6FEF98EB6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8319063"/>
              </p:ext>
            </p:extLst>
          </p:nvPr>
        </p:nvGraphicFramePr>
        <p:xfrm>
          <a:off x="3831773" y="548640"/>
          <a:ext cx="3396721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3254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643467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Permutation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Votes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SORB[44] =&gt; [Hoar, 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SORB[45] =&gt; [Hoar, 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fr-FR" sz="1200" dirty="0"/>
                        <a:t>SORB[46] =&gt; [Poliquin, Golden, Hoar]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SORB[47] =&gt; [Poliquin, Hoar,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SORB[48] =&gt; [Bond,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SORB[49] =&gt; [Golden,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SORB[50] =&gt; [Bond,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SORB[51] =&gt; [Hoar,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SORB[52] =&gt; [Bond,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SORB[53] =&gt; [Poliquin,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43348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SORB[54] =&gt; [Golden,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43115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SORB[55] =&gt; [Hoar,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4627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SORB[56] =&gt; [Golden,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628964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SORB[57] =&gt; [Poliquin,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28333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SORB[58] =&gt; [Hoar,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580647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SORB[59] =&gt; [Poliquin,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04191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SORB[60] =&gt; [Bond]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933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SORB[61] =&gt; [Golden]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93480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SORB[62] =&gt; [Hoar]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2587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SORB[63] =&gt; [Poliquin]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475704"/>
                  </a:ext>
                </a:extLst>
              </a:tr>
            </a:tbl>
          </a:graphicData>
        </a:graphic>
      </p:graphicFrame>
      <p:sp>
        <p:nvSpPr>
          <p:cNvPr id="2" name="Content Placeholder 9">
            <a:extLst>
              <a:ext uri="{FF2B5EF4-FFF2-40B4-BE49-F238E27FC236}">
                <a16:creationId xmlns:a16="http://schemas.microsoft.com/office/drawing/2014/main" id="{3AC99FA7-EBC5-BCE7-2DCB-E4EF067D6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2433" y="548639"/>
            <a:ext cx="4382556" cy="5760719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Write-ins pre-eliminated</a:t>
            </a:r>
          </a:p>
          <a:p>
            <a:r>
              <a:rPr lang="en-US" dirty="0"/>
              <a:t>Parameters:</a:t>
            </a:r>
          </a:p>
          <a:p>
            <a:pPr lvl="1"/>
            <a:r>
              <a:rPr lang="en-US" dirty="0"/>
              <a:t>N = 4 (# candidates)</a:t>
            </a:r>
          </a:p>
          <a:p>
            <a:pPr lvl="1"/>
            <a:r>
              <a:rPr lang="en-US" dirty="0"/>
              <a:t>K = 4 (# rankings allowed)</a:t>
            </a:r>
          </a:p>
          <a:p>
            <a:pPr lvl="1"/>
            <a:r>
              <a:rPr lang="en-US" dirty="0"/>
              <a:t>=&gt; S = 64 (SORB vector size)</a:t>
            </a:r>
          </a:p>
          <a:p>
            <a:pPr lvl="1"/>
            <a:r>
              <a:rPr lang="en-US" dirty="0"/>
              <a:t>R = 3 (# rounds of data reported)</a:t>
            </a:r>
          </a:p>
          <a:p>
            <a:pPr lvl="2"/>
            <a:r>
              <a:rPr lang="en-US" dirty="0"/>
              <a:t>Only reporting three rounds of data means indices 0-23 – which correspond to ballots utilizing all four rankings – will be zeroed out/unused, and are not shown</a:t>
            </a:r>
          </a:p>
          <a:p>
            <a:r>
              <a:rPr lang="en-US" dirty="0"/>
              <a:t>Final (4</a:t>
            </a:r>
            <a:r>
              <a:rPr lang="en-US" baseline="30000" dirty="0"/>
              <a:t>th</a:t>
            </a:r>
            <a:r>
              <a:rPr lang="en-US" dirty="0"/>
              <a:t>) ranking not necessary to conduct RCV tabulations</a:t>
            </a:r>
          </a:p>
          <a:p>
            <a:pPr lvl="1"/>
            <a:r>
              <a:rPr lang="en-US" dirty="0"/>
              <a:t>For example [Bond, Golden, Hoar, Poliquin] is functionally identical to [Bond, Golden, Hoar], since there cannot be an RCV round 4</a:t>
            </a: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A4A7E2-4566-35CB-341D-BEDD9DA30F05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368771672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ED7D5-CB6D-821D-3F05-DA865198F6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3AE0A02D-5CFD-C495-B49B-905ED92116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3056013"/>
              </p:ext>
            </p:extLst>
          </p:nvPr>
        </p:nvGraphicFramePr>
        <p:xfrm>
          <a:off x="227011" y="548640"/>
          <a:ext cx="3396721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3254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643467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Permutation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Votes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SORB[24] =&gt; [Bond, Golden,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3131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SORB[25] =&gt; [Bond, Hoar,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3027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fr-FR" sz="1200" dirty="0"/>
                        <a:t>SORB[26] =&gt; [Golden, Bond, Hoar]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40587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SORB[27] =&gt; [Golden, Hoar,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13913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SORB[28] =&gt; [Hoar, Bond,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1362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SORB[29] =&gt; [Hoar, Golden,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754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SORB[30] =&gt; [Bond, 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SORB[31] =&gt; [Bond, 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SORB[32] =&gt; [Golden, Bond,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1931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SORB[33] =&gt; [Golden, Poliquin,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3291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43348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SORB[34] =&gt; [Poliquin, Bond,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2309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43115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SORB[35] =&gt; [Poliquin, Golden,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4028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4627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SORB[36] =&gt; [Bond, Hoar,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1485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628964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SORB[37] =&gt; [Bond, Poliquin,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735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28333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SORB[38] =&gt; [Hoar, Bond,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741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580647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SORB[39] =&gt; [Hoar, Poliquin,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394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04191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SORB[40] =&gt; [Poliquin, Bond,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10134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933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SORB[41] =&gt; [Poliquin, Hoar,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14321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93480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SORB[42] =&gt; [Golden, Hoar,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1177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2587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SORB[43] =&gt; [Golden, Poliquin,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1908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475704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49BF34C-1FD4-4DA2-A666-59134A287F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7559062"/>
              </p:ext>
            </p:extLst>
          </p:nvPr>
        </p:nvGraphicFramePr>
        <p:xfrm>
          <a:off x="3831773" y="548640"/>
          <a:ext cx="3396721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3254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643467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Permutation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Votes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SORB[44] =&gt; [Hoar, 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177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SORB[45] =&gt; [Hoar, 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fr-FR" sz="1200" dirty="0"/>
                        <a:t>SORB[46] =&gt; [Poliquin, Golden, Hoar]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2435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SORB[47] =&gt; [Poliquin, Hoar,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2296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SORB[48] =&gt; [Bond,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SORB[49] =&gt; [Golden,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10600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SORB[50] =&gt; [Bond,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SORB[51] =&gt; [Hoar,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SORB[52] =&gt; [Bond,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SORB[53] =&gt; [Poliquin,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2768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43348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SORB[54] =&gt; [Golden,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3254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43115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SORB[55] =&gt; [Hoar,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4627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SORB[56] =&gt; [Golden,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2890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628964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SORB[57] =&gt; [Poliquin,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2852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28333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SORB[58] =&gt; [Hoar,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580647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SORB[59] =&gt; [Poliquin,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2812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04191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SORB[60] =&gt; [Bond]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4446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933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SORB[61] =&gt; [Golden]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52462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93480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SORB[62] =&gt; [Hoar]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2162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2587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SORB[63] =&gt; [Poliquin]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90229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475704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F79479D5-C966-0B89-E6A5-EC891C5AE303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52839628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2C185-D84D-915B-66C9-12FE8CA48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D77DFB58-AE9D-0600-DC98-00CFBC3EF2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096501"/>
              </p:ext>
            </p:extLst>
          </p:nvPr>
        </p:nvGraphicFramePr>
        <p:xfrm>
          <a:off x="227011" y="548640"/>
          <a:ext cx="3396721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3254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643467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Permutation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Votes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SORB[24] =&gt; [Bond, Golden,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3131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SORB[25] =&gt; [Bond, Hoar,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3027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fr-FR" sz="1200" dirty="0"/>
                        <a:t>SORB[26] =&gt; [Golden, Bond, Hoar]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40587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SORB[27] =&gt; [Golden, Hoar,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13913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SORB[28] =&gt; [Hoar, Bond,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1362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SORB[29] =&gt; [Hoar, Golden,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754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SORB[30] =&gt; [Bond, 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SORB[31] =&gt; [Bond, 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SORB[32] =&gt; [Golden, Bond,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1931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SORB[33] =&gt; [Golden, Poliquin,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3291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43348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SORB[34] =&gt; [Poliquin, Bond,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2309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43115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SORB[35] =&gt; [Poliquin, Golden,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4028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4627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SORB[36] =&gt; [Bond, Hoar,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1485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628964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SORB[37] =&gt; [Bond, Poliquin,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735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28333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SORB[38] =&gt; [Hoar, Bond,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741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580647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SORB[39] =&gt; [Hoar, Poliquin,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394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04191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SORB[40] =&gt; [Poliquin, Bond,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10134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933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SORB[41] =&gt; [Poliquin, Hoar,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14321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93480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SORB[42] =&gt; [Golden, Hoar,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1177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2587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SORB[43] =&gt; [Golden, Poliquin,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1908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475704"/>
                  </a:ext>
                </a:extLst>
              </a:tr>
            </a:tbl>
          </a:graphicData>
        </a:graphic>
      </p:graphicFrame>
      <p:sp>
        <p:nvSpPr>
          <p:cNvPr id="5" name="Content Placeholder 9">
            <a:extLst>
              <a:ext uri="{FF2B5EF4-FFF2-40B4-BE49-F238E27FC236}">
                <a16:creationId xmlns:a16="http://schemas.microsoft.com/office/drawing/2014/main" id="{90906B6D-EB47-D8C3-08AA-7B2321783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2433" y="3429000"/>
            <a:ext cx="4382556" cy="2880360"/>
          </a:xfrm>
        </p:spPr>
        <p:txBody>
          <a:bodyPr>
            <a:normAutofit/>
          </a:bodyPr>
          <a:lstStyle/>
          <a:p>
            <a:r>
              <a:rPr lang="en-US" dirty="0"/>
              <a:t>This is the entire set of results for the 2018 ME-2 general election</a:t>
            </a:r>
          </a:p>
          <a:p>
            <a:r>
              <a:rPr lang="en-US" dirty="0"/>
              <a:t>Publishing Cast Vote Record (CVR) data is not necessary to conduct full round-by-round tabulations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6E1AC9E-9E9C-F06C-6FEB-948C0A18AB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0811859"/>
              </p:ext>
            </p:extLst>
          </p:nvPr>
        </p:nvGraphicFramePr>
        <p:xfrm>
          <a:off x="3831773" y="548640"/>
          <a:ext cx="3396721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3254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643467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Permutation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Votes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SORB[44] =&gt; [Hoar, 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177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SORB[45] =&gt; [Hoar, 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fr-FR" sz="1200" dirty="0"/>
                        <a:t>SORB[46] =&gt; [Poliquin, Golden, Hoar]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2435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SORB[47] =&gt; [Poliquin, Hoar,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2296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SORB[48] =&gt; [Bond,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SORB[49] =&gt; [Golden,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10600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SORB[50] =&gt; [Bond,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SORB[51] =&gt; [Hoar,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SORB[52] =&gt; [Bond,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SORB[53] =&gt; [Poliquin,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2768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43348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SORB[54] =&gt; [Golden,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3254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43115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SORB[55] =&gt; [Hoar,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4627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SORB[56] =&gt; [Golden,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2890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628964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SORB[57] =&gt; [Poliquin,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2852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28333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SORB[58] =&gt; [Hoar,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580647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SORB[59] =&gt; [Poliquin,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2812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04191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SORB[60] =&gt; [Bond]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4446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933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SORB[61] =&gt; [Golden]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52462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93480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SORB[62] =&gt; [Hoar]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2162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2587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SORB[63] =&gt; [Poliquin]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90229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475704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F2ABDEA-4751-2385-8933-5C151380CBD1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14326840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C85FF-15DD-9B87-D70F-315A7332D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BE45A223-0F4D-323B-D59C-D24875FFA6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9962325"/>
              </p:ext>
            </p:extLst>
          </p:nvPr>
        </p:nvGraphicFramePr>
        <p:xfrm>
          <a:off x="227011" y="548640"/>
          <a:ext cx="3396721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3254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643467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Permutation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Votes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SORB[24] =&gt; [Bond, Golden,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3131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SORB[25] =&gt; [Bond, Hoar,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3027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fr-FR" sz="1200" dirty="0"/>
                        <a:t>SORB[26] =&gt; [Golden, Bond, Hoar]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40587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SORB[27] =&gt; [Golden, Hoar,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13913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SORB[28] =&gt; [Hoar, Bond,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1362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SORB[29] =&gt; [Hoar, Golden,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754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SORB[30] =&gt; [Bond, 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SORB[31] =&gt; [Bond, 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SORB[32] =&gt; [Golden, Bond,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1931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SORB[33] =&gt; [Golden, Poliquin,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3291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43348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SORB[34] =&gt; [Poliquin, Bond,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2309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43115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SORB[35] =&gt; [Poliquin, Golden,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4028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4627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SORB[36] =&gt; [Bond, Hoar,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1485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628964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SORB[37] =&gt; [Bond, Poliquin,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735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28333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SORB[38] =&gt; [Hoar, Bond,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741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580647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SORB[39] =&gt; [Hoar, Poliquin,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394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04191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SORB[40] =&gt; [Poliquin, Bond,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10134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933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SORB[41] =&gt; [Poliquin, Hoar,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14321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93480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SORB[42] =&gt; [Golden, Hoar,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1177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2587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SORB[43] =&gt; [Golden, Poliquin,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1908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475704"/>
                  </a:ext>
                </a:extLst>
              </a:tr>
            </a:tbl>
          </a:graphicData>
        </a:graphic>
      </p:graphicFrame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F717139D-29BA-D531-BA71-C068862964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1954575"/>
              </p:ext>
            </p:extLst>
          </p:nvPr>
        </p:nvGraphicFramePr>
        <p:xfrm>
          <a:off x="8360228" y="548640"/>
          <a:ext cx="3604761" cy="25875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486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156996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  <a:gridCol w="842899">
                  <a:extLst>
                    <a:ext uri="{9D8B030D-6E8A-4147-A177-3AD203B41FA5}">
                      <a16:colId xmlns:a16="http://schemas.microsoft.com/office/drawing/2014/main" val="4282931998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RCV Round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Votes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Bond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Golden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Hoar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0" dirty="0"/>
                        <a:t>Poliquin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189763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 dirty="0"/>
                        <a:t>Total 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576179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 dirty="0"/>
                        <a:t>Inactive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1500373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DD6B058-2C4C-7AF3-8233-208BBCA79C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0041300"/>
              </p:ext>
            </p:extLst>
          </p:nvPr>
        </p:nvGraphicFramePr>
        <p:xfrm>
          <a:off x="3831773" y="548640"/>
          <a:ext cx="3396721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3254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643467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Permutation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Votes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SORB[44] =&gt; [Hoar, 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177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SORB[45] =&gt; [Hoar, 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fr-FR" sz="1200" dirty="0"/>
                        <a:t>SORB[46] =&gt; [Poliquin, Golden, Hoar]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2435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SORB[47] =&gt; [Poliquin, Hoar,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2296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SORB[48] =&gt; [Bond,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SORB[49] =&gt; [Golden,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10600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SORB[50] =&gt; [Bond,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SORB[51] =&gt; [Hoar,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SORB[52] =&gt; [Bond,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SORB[53] =&gt; [Poliquin,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2768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43348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SORB[54] =&gt; [Golden,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3254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43115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SORB[55] =&gt; [Hoar,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4627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SORB[56] =&gt; [Golden,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2890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628964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SORB[57] =&gt; [Poliquin,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2852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28333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SORB[58] =&gt; [Hoar,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580647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SORB[59] =&gt; [Poliquin,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2812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04191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SORB[60] =&gt; [Bond]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4446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933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SORB[61] =&gt; [Golden]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52462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93480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SORB[62] =&gt; [Hoar]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2162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2587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SORB[63] =&gt; [Poliquin]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90229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475704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0B2033E1-20EF-CEF4-CD8C-B2E65ABB3905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14558056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FD2BDC-D34E-9E64-34E1-3E88C5B55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88E7551D-D66F-6219-490B-D2641E41F6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1563866"/>
              </p:ext>
            </p:extLst>
          </p:nvPr>
        </p:nvGraphicFramePr>
        <p:xfrm>
          <a:off x="227011" y="548640"/>
          <a:ext cx="3396721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3254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643467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Permutation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Votes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SORB[24] =&gt; [Bond, Golden,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3131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SORB[25] =&gt; [Bond, Hoar,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3027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fr-FR" sz="1200" dirty="0"/>
                        <a:t>SORB[26] =&gt; [Golden, Bond, Hoar]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40587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SORB[27] =&gt; [Golden, Hoar,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13913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SORB[28] =&gt; [Hoar, Bond,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1362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SORB[29] =&gt; [Hoar, Golden,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754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SORB[30] =&gt; [Bond, 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SORB[31] =&gt; [Bond, 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SORB[32] =&gt; [Golden, Bond,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1931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SORB[33] =&gt; [Golden, Poliquin,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3291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43348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SORB[34] =&gt; [Poliquin, Bond,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2309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43115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SORB[35] =&gt; [Poliquin, Golden,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4028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4627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SORB[36] =&gt; [Bond, Hoar,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1485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628964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SORB[37] =&gt; [Bond, Poliquin,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735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28333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SORB[38] =&gt; [Hoar, Bond,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741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580647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SORB[39] =&gt; [Hoar, Poliquin,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394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04191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SORB[40] =&gt; [Poliquin, Bond,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10134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933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SORB[41] =&gt; [Poliquin, Hoar,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14321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93480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SORB[42] =&gt; [Golden, Hoar,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1177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2587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SORB[43] =&gt; [Golden, Poliquin,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1908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475704"/>
                  </a:ext>
                </a:extLst>
              </a:tr>
            </a:tbl>
          </a:graphicData>
        </a:graphic>
      </p:graphicFrame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91C38EFE-86C3-2E3D-62A8-0773659877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305171"/>
              </p:ext>
            </p:extLst>
          </p:nvPr>
        </p:nvGraphicFramePr>
        <p:xfrm>
          <a:off x="8360228" y="548640"/>
          <a:ext cx="3604761" cy="25875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486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156996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  <a:gridCol w="842899">
                  <a:extLst>
                    <a:ext uri="{9D8B030D-6E8A-4147-A177-3AD203B41FA5}">
                      <a16:colId xmlns:a16="http://schemas.microsoft.com/office/drawing/2014/main" val="4282931998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RCV Round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Votes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Bond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16552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5.7%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Golden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45.6%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Hoar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6875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0" dirty="0"/>
                        <a:t>Poliquin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134184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46.3%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189763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 dirty="0"/>
                        <a:t>Total 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289624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576179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 dirty="0"/>
                        <a:t>Inactive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1500373"/>
                  </a:ext>
                </a:extLst>
              </a:tr>
            </a:tbl>
          </a:graphicData>
        </a:graphic>
      </p:graphicFrame>
      <p:sp>
        <p:nvSpPr>
          <p:cNvPr id="5" name="Content Placeholder 9">
            <a:extLst>
              <a:ext uri="{FF2B5EF4-FFF2-40B4-BE49-F238E27FC236}">
                <a16:creationId xmlns:a16="http://schemas.microsoft.com/office/drawing/2014/main" id="{73423299-7C92-FCCD-C97D-1D612D462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2433" y="3429000"/>
            <a:ext cx="4382556" cy="2880360"/>
          </a:xfrm>
        </p:spPr>
        <p:txBody>
          <a:bodyPr>
            <a:normAutofit/>
          </a:bodyPr>
          <a:lstStyle/>
          <a:p>
            <a:r>
              <a:rPr lang="en-US" dirty="0"/>
              <a:t>All candidates &lt; 50%</a:t>
            </a:r>
          </a:p>
          <a:p>
            <a:r>
              <a:rPr lang="en-US" dirty="0"/>
              <a:t>Eliminate last-ranked Hoar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CF4D818-9676-7AF9-E70B-045CD74455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9416023"/>
              </p:ext>
            </p:extLst>
          </p:nvPr>
        </p:nvGraphicFramePr>
        <p:xfrm>
          <a:off x="3831773" y="548640"/>
          <a:ext cx="3396721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3254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643467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Permutation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Votes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SORB[44] =&gt; [Hoar, 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177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SORB[45] =&gt; [Hoar, 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fr-FR" sz="1200" dirty="0"/>
                        <a:t>SORB[46] =&gt; [Poliquin, Golden, Hoar]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2435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SORB[47] =&gt; [Poliquin, Hoar,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2296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SORB[48] =&gt; [Bond,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SORB[49] =&gt; [Golden,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10600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SORB[50] =&gt; [Bond,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SORB[51] =&gt; [Hoar,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SORB[52] =&gt; [Bond,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SORB[53] =&gt; [Poliquin,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2768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43348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SORB[54] =&gt; [Golden,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3254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43115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SORB[55] =&gt; [Hoar,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4627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SORB[56] =&gt; [Golden,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2890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628964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SORB[57] =&gt; [Poliquin,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2852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28333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SORB[58] =&gt; [Hoar,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580647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SORB[59] =&gt; [Poliquin,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2812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04191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SORB[60] =&gt; [Bond]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4446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933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SORB[61] =&gt; [Golden]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52462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93480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SORB[62] =&gt; [Hoar]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2162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2587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SORB[63] =&gt; [Poliquin]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90229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475704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ED549A7-ECFF-A789-5B00-2B33EDE73C26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38806208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46D4CB-E417-8582-E197-D1B242E6D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E53DB8CC-A350-F1A7-1986-0FE03237FD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9156779"/>
              </p:ext>
            </p:extLst>
          </p:nvPr>
        </p:nvGraphicFramePr>
        <p:xfrm>
          <a:off x="227011" y="548640"/>
          <a:ext cx="3396721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3254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643467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Permutation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Votes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SORB[24] =&gt; [Bond, Golden,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3131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SORB[25] =&gt; [Bond,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3027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fr-FR" sz="1200" dirty="0"/>
                        <a:t>SORB[26] =&gt; [Golden, Bond, </a:t>
                      </a:r>
                      <a:r>
                        <a:rPr lang="fr-FR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fr-FR" sz="1200" dirty="0"/>
                        <a:t>]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40587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SORB[27] =&gt; [Golden,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13913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SORB[28]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, Bond,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1362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SORB[29]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, Golden,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754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SORB[30] =&gt; [Bond, 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SORB[31] =&gt; [Bond, 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SORB[32] =&gt; [Golden, Bond,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1931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SORB[33] =&gt; [Golden, Poliquin,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3291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43348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SORB[34] =&gt; [Poliquin, Bond,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2309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43115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SORB[35] =&gt; [Poliquin, Golden,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4028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4627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SORB[36] =&gt; [Bond,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1485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628964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SORB[37] =&gt; [Bond, Poliquin,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735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28333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SORB[38]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, Bond,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741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580647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SORB[39]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, Poliquin,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394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04191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SORB[40] =&gt; [Poliquin, Bond,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10134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933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SORB[41] =&gt; [Poliquin,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14321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93480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SORB[42] =&gt; [Golden,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1177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2587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SORB[43] =&gt; [Golden, Poliquin,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1908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475704"/>
                  </a:ext>
                </a:extLst>
              </a:tr>
            </a:tbl>
          </a:graphicData>
        </a:graphic>
      </p:graphicFrame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31B9CC4D-A2F4-1045-DD79-6AAA398305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5914351"/>
              </p:ext>
            </p:extLst>
          </p:nvPr>
        </p:nvGraphicFramePr>
        <p:xfrm>
          <a:off x="8360228" y="548640"/>
          <a:ext cx="3604761" cy="25875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486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156996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  <a:gridCol w="842899">
                  <a:extLst>
                    <a:ext uri="{9D8B030D-6E8A-4147-A177-3AD203B41FA5}">
                      <a16:colId xmlns:a16="http://schemas.microsoft.com/office/drawing/2014/main" val="4282931998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RCV Round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Votes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Bond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16552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5.7%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Golden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45.6%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Hoar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6875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0" dirty="0"/>
                        <a:t>Poliquin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134184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46.3%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189763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 dirty="0"/>
                        <a:t>Total 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289624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576179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 dirty="0"/>
                        <a:t>Inactive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1500373"/>
                  </a:ext>
                </a:extLst>
              </a:tr>
            </a:tbl>
          </a:graphicData>
        </a:graphic>
      </p:graphicFrame>
      <p:sp>
        <p:nvSpPr>
          <p:cNvPr id="5" name="Content Placeholder 9">
            <a:extLst>
              <a:ext uri="{FF2B5EF4-FFF2-40B4-BE49-F238E27FC236}">
                <a16:creationId xmlns:a16="http://schemas.microsoft.com/office/drawing/2014/main" id="{8F22D7F1-39AA-F7A6-4864-3D460A2C0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2433" y="3429000"/>
            <a:ext cx="4382556" cy="2880360"/>
          </a:xfrm>
        </p:spPr>
        <p:txBody>
          <a:bodyPr>
            <a:normAutofit/>
          </a:bodyPr>
          <a:lstStyle/>
          <a:p>
            <a:r>
              <a:rPr lang="en-US" dirty="0"/>
              <a:t>All candidates &lt; 50%</a:t>
            </a:r>
          </a:p>
          <a:p>
            <a:r>
              <a:rPr lang="en-US" dirty="0"/>
              <a:t>Eliminate last-ranked Hoar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9D05F25-9DF8-7BE3-8095-EAEC985599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2327827"/>
              </p:ext>
            </p:extLst>
          </p:nvPr>
        </p:nvGraphicFramePr>
        <p:xfrm>
          <a:off x="3831773" y="548640"/>
          <a:ext cx="3396721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3254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643467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Permutation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Votes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SORB[44]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, 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177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SORB[45]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, 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fr-FR" sz="1200" dirty="0"/>
                        <a:t>SORB[46] =&gt; [Poliquin, Golden, </a:t>
                      </a:r>
                      <a:r>
                        <a:rPr lang="fr-FR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fr-FR" sz="1200" dirty="0"/>
                        <a:t>]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2435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SORB[47] =&gt; [Poliquin,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2296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SORB[48] =&gt; [Bond,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SORB[49] =&gt; [Golden,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10600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SORB[50] =&gt; [Bond,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SORB[51]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SORB[52] =&gt; [Bond,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SORB[53] =&gt; [Poliquin,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2768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43348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SORB[54] =&gt; [Golden,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3254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43115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SORB[55]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4627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SORB[56] =&gt; [Golden,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2890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628964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SORB[57] =&gt; [Poliquin,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2852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28333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SORB[58]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580647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SORB[59] =&gt; [Poliquin,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2812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04191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SORB[60] =&gt; [Bond]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4446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933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SORB[61] =&gt; [Golden]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52462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93480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SORB[62]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2162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2587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SORB[63] =&gt; [Poliquin]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90229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475704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F086CC02-1208-1D72-C133-39A303979105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376633252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437B9-16FB-8C6F-7211-8A70FB0B5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1DCA8E6F-768E-27C9-75E6-05D8089DCE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3742445"/>
              </p:ext>
            </p:extLst>
          </p:nvPr>
        </p:nvGraphicFramePr>
        <p:xfrm>
          <a:off x="227011" y="548640"/>
          <a:ext cx="3396721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3254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643467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Permutation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Votes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SORB[24] =&gt; [Bond, Golden,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SORB[25] =&gt; [Bond,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fr-FR" sz="1200" dirty="0"/>
                        <a:t>SORB[26] =&gt; [Golden, Bond, </a:t>
                      </a:r>
                      <a:r>
                        <a:rPr lang="fr-FR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fr-FR" sz="1200" dirty="0"/>
                        <a:t>]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SORB[27] =&gt; [Golden,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SORB[28]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, Bond,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SORB[29]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, Golden,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SORB[30] =&gt; [Bond, 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SORB[31] =&gt; [Bond, 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SORB[32] =&gt; [Golden, Bond,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1931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SORB[33] =&gt; [Golden, Poliquin,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3291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43348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SORB[34] =&gt; [Poliquin, Bond,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2309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43115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SORB[35] =&gt; [Poliquin, Golden,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4028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4627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SORB[36] =&gt; [Bond,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628964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SORB[37] =&gt; [Bond, Poliquin,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28333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SORB[38]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, Bond,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580647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SORB[39]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, Poliquin,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04191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SORB[40] =&gt; [Poliquin, Bond,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933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SORB[41] =&gt; [Poliquin,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93480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SORB[42] =&gt; [Golden,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2587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SORB[43] =&gt; [Golden, Poliquin,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475704"/>
                  </a:ext>
                </a:extLst>
              </a:tr>
            </a:tbl>
          </a:graphicData>
        </a:graphic>
      </p:graphicFrame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C78B64D2-DA98-9A21-1398-885A2FBDEF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7415261"/>
              </p:ext>
            </p:extLst>
          </p:nvPr>
        </p:nvGraphicFramePr>
        <p:xfrm>
          <a:off x="8360228" y="548640"/>
          <a:ext cx="3604761" cy="25875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486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156996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  <a:gridCol w="842899">
                  <a:extLst>
                    <a:ext uri="{9D8B030D-6E8A-4147-A177-3AD203B41FA5}">
                      <a16:colId xmlns:a16="http://schemas.microsoft.com/office/drawing/2014/main" val="4282931998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RCV Round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Votes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Bond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Golden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Hoar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0" dirty="0"/>
                        <a:t>Poliquin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189763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 dirty="0"/>
                        <a:t>Total 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576179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 dirty="0"/>
                        <a:t>Inactive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2162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1500373"/>
                  </a:ext>
                </a:extLst>
              </a:tr>
            </a:tbl>
          </a:graphicData>
        </a:graphic>
      </p:graphicFrame>
      <p:sp>
        <p:nvSpPr>
          <p:cNvPr id="5" name="Content Placeholder 9">
            <a:extLst>
              <a:ext uri="{FF2B5EF4-FFF2-40B4-BE49-F238E27FC236}">
                <a16:creationId xmlns:a16="http://schemas.microsoft.com/office/drawing/2014/main" id="{F70A7E96-CCDE-0292-7424-95668EA8A6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2433" y="3429000"/>
            <a:ext cx="4382556" cy="2880360"/>
          </a:xfrm>
        </p:spPr>
        <p:txBody>
          <a:bodyPr>
            <a:normAutofit/>
          </a:bodyPr>
          <a:lstStyle/>
          <a:p>
            <a:r>
              <a:rPr lang="en-US" dirty="0"/>
              <a:t>All candidates &lt; 50%</a:t>
            </a:r>
          </a:p>
          <a:p>
            <a:r>
              <a:rPr lang="en-US" dirty="0"/>
              <a:t>Eliminate last-ranked Hoar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53FB497-7934-670F-9464-BBB6A70AC3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1984268"/>
              </p:ext>
            </p:extLst>
          </p:nvPr>
        </p:nvGraphicFramePr>
        <p:xfrm>
          <a:off x="3831773" y="548640"/>
          <a:ext cx="3396721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3254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643467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Permutation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Votes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SORB[44]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, 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SORB[45]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, 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fr-FR" sz="1200" dirty="0"/>
                        <a:t>SORB[46] =&gt; [Poliquin, Golden, </a:t>
                      </a:r>
                      <a:r>
                        <a:rPr lang="fr-FR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fr-FR" sz="1200" dirty="0"/>
                        <a:t>]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SORB[47] =&gt; [Poliquin,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SORB[48] =&gt; [Bond,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8648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SORB[49] =&gt; [Golden,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65854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SORB[50] =&gt; [Bond,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SORB[51]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SORB[52] =&gt; [Bond,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3430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SORB[53] =&gt; [Poliquin,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27617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43348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SORB[54] =&gt; [Golden,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43115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SORB[55]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4627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SORB[56] =&gt; [Golden,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6152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628964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SORB[57] =&gt; [Poliquin,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7823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28333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SORB[58]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580647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SORB[59] =&gt; [Poliquin,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04191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SORB[60] =&gt; [Bond]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6091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933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SORB[61] =&gt; [Golden]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55988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93480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SORB[62]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Hoar</a:t>
                      </a:r>
                      <a:r>
                        <a:rPr lang="en-US" sz="1200" dirty="0"/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2587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SORB[63] =&gt; [Poliquin]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93296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475704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1A4C189D-20F3-0596-5211-F38932F953B9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86264157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D7FBA-1134-9BFE-BDA9-6CFC19BD5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096BE126-826E-F46E-B22A-C8753006C2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1454817"/>
              </p:ext>
            </p:extLst>
          </p:nvPr>
        </p:nvGraphicFramePr>
        <p:xfrm>
          <a:off x="227011" y="548640"/>
          <a:ext cx="3396721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3254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643467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Permutation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Votes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SORB[24] =&gt; [Bond, Golden,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SORB[25] =&gt; [Bond, Hoar,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fr-FR" sz="1200" dirty="0"/>
                        <a:t>SORB[26] =&gt; [Golden, Bond, Hoar]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SORB[27] =&gt; [Golden, Hoar,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SORB[28] =&gt; [Hoar, Bond,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SORB[29] =&gt; [Hoar, Golden,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SORB[30] =&gt; [Bond, 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SORB[31] =&gt; [Bond, 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SORB[32] =&gt; [Golden, Bond,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1931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SORB[33] =&gt; [Golden, Poliquin,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3291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43348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SORB[34] =&gt; [Poliquin, Bond,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2309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43115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SORB[35] =&gt; [Poliquin, Golden,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4028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4627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SORB[36] =&gt; [Bond, Hoar,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628964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SORB[37] =&gt; [Bond, Poliquin,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28333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SORB[38] =&gt; [Hoar, Bond,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580647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SORB[39] =&gt; [Hoar, Poliquin,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04191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SORB[40] =&gt; [Poliquin, Bond,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933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SORB[41] =&gt; [Poliquin, Hoar,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93480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SORB[42] =&gt; [Golden, Hoar,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2587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SORB[43] =&gt; [Golden, Poliquin,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475704"/>
                  </a:ext>
                </a:extLst>
              </a:tr>
            </a:tbl>
          </a:graphicData>
        </a:graphic>
      </p:graphicFrame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17B512C5-0F1F-C689-41A5-60A44D67ED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7117890"/>
              </p:ext>
            </p:extLst>
          </p:nvPr>
        </p:nvGraphicFramePr>
        <p:xfrm>
          <a:off x="8360228" y="548640"/>
          <a:ext cx="3604761" cy="25875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486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156996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  <a:gridCol w="842899">
                  <a:extLst>
                    <a:ext uri="{9D8B030D-6E8A-4147-A177-3AD203B41FA5}">
                      <a16:colId xmlns:a16="http://schemas.microsoft.com/office/drawing/2014/main" val="4282931998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RCV Round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Votes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Bond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Golden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Hoar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0" dirty="0"/>
                        <a:t>Poliquin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189763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 dirty="0"/>
                        <a:t>Total 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576179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 dirty="0"/>
                        <a:t>Inactive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2162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1500373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9D99BCF-3EED-5375-23CB-ADF0C862FF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5992529"/>
              </p:ext>
            </p:extLst>
          </p:nvPr>
        </p:nvGraphicFramePr>
        <p:xfrm>
          <a:off x="3831773" y="548640"/>
          <a:ext cx="3396721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3254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643467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Permutation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Votes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SORB[44] =&gt; [Hoar, 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SORB[45] =&gt; [Hoar, 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fr-FR" sz="1200" dirty="0"/>
                        <a:t>SORB[46] =&gt; [Poliquin, Golden, Hoar]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SORB[47] =&gt; [Poliquin, Hoar,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SORB[48] =&gt; [Bond,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8648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SORB[49] =&gt; [Golden,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65854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SORB[50] =&gt; [Bond,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SORB[51] =&gt; [Hoar,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SORB[52] =&gt; [Bond,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3430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SORB[53] =&gt; [Poliquin,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27617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43348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SORB[54] =&gt; [Golden,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43115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SORB[55] =&gt; [Hoar,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4627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SORB[56] =&gt; [Golden,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6152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628964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SORB[57] =&gt; [Poliquin,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7823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28333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SORB[58] =&gt; [Hoar,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580647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SORB[59] =&gt; [Poliquin,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04191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SORB[60] =&gt; [Bond]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6091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933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SORB[61] =&gt; [Golden]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55988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93480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SORB[62] =&gt; [Hoar]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2587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SORB[63] =&gt; [Poliquin]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93296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475704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5F12B50-0BE6-0D11-0250-E74BABD67280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104077112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B2A9-241C-AD4F-41C8-2741FEBB7C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B4178257-573F-5751-EE6B-B925A53A38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7875197"/>
              </p:ext>
            </p:extLst>
          </p:nvPr>
        </p:nvGraphicFramePr>
        <p:xfrm>
          <a:off x="227011" y="548640"/>
          <a:ext cx="3396721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3254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643467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Permutation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Votes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SORB[24] =&gt; [Bond, Golden,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SORB[25] =&gt; [Bond, Hoar,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fr-FR" sz="1200" dirty="0"/>
                        <a:t>SORB[26] =&gt; [Golden, Bond, Hoar]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SORB[27] =&gt; [Golden, Hoar,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SORB[28] =&gt; [Hoar, Bond,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SORB[29] =&gt; [Hoar, Golden,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SORB[30] =&gt; [Bond, 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SORB[31] =&gt; [Bond, 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SORB[32] =&gt; [Golden, Bond,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1931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SORB[33] =&gt; [Golden, Poliquin,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3291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43348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SORB[34] =&gt; [Poliquin, Bond,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2309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43115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SORB[35] =&gt; [Poliquin, Golden,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4028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4627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SORB[36] =&gt; [Bond, Hoar,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628964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SORB[37] =&gt; [Bond, Poliquin,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28333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SORB[38] =&gt; [Hoar, Bond,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580647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SORB[39] =&gt; [Hoar, Poliquin,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04191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SORB[40] =&gt; [Poliquin, Bond,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933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SORB[41] =&gt; [Poliquin, Hoar,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93480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SORB[42] =&gt; [Golden, Hoar,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2587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SORB[43] =&gt; [Golden, Poliquin,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475704"/>
                  </a:ext>
                </a:extLst>
              </a:tr>
            </a:tbl>
          </a:graphicData>
        </a:graphic>
      </p:graphicFrame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BEF6341F-5E24-897C-CE78-12833573EF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497431"/>
              </p:ext>
            </p:extLst>
          </p:nvPr>
        </p:nvGraphicFramePr>
        <p:xfrm>
          <a:off x="8360228" y="548640"/>
          <a:ext cx="3604761" cy="25875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486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156996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  <a:gridCol w="842899">
                  <a:extLst>
                    <a:ext uri="{9D8B030D-6E8A-4147-A177-3AD203B41FA5}">
                      <a16:colId xmlns:a16="http://schemas.microsoft.com/office/drawing/2014/main" val="4282931998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RCV Round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Votes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Bond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19173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6.7%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Golden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133216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46.3%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Hoar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0" dirty="0"/>
                        <a:t>Poliquin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135073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47.0%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189763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 dirty="0"/>
                        <a:t>Total 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287462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576179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 dirty="0"/>
                        <a:t>Inactive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2162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1500373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0866269-6EE0-C10F-AFAF-15994BEBED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2559806"/>
              </p:ext>
            </p:extLst>
          </p:nvPr>
        </p:nvGraphicFramePr>
        <p:xfrm>
          <a:off x="3831773" y="548640"/>
          <a:ext cx="3396721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3254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643467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Permutation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Votes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SORB[44] =&gt; [Hoar, 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SORB[45] =&gt; [Hoar, 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fr-FR" sz="1200" dirty="0"/>
                        <a:t>SORB[46] =&gt; [Poliquin, Golden, Hoar]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SORB[47] =&gt; [Poliquin, Hoar,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SORB[48] =&gt; [Bond,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8648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SORB[49] =&gt; [Golden,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65854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SORB[50] =&gt; [Bond,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SORB[51] =&gt; [Hoar,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SORB[52] =&gt; [Bond,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3430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SORB[53] =&gt; [Poliquin,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27617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43348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SORB[54] =&gt; [Golden,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43115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SORB[55] =&gt; [Hoar,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4627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SORB[56] =&gt; [Golden,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6152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628964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SORB[57] =&gt; [Poliquin,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7823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28333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SORB[58] =&gt; [Hoar,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580647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SORB[59] =&gt; [Poliquin,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04191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SORB[60] =&gt; [Bond]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6091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933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SORB[61] =&gt; [Golden]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55988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93480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SORB[62] =&gt; [Hoar]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2587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SORB[63] =&gt; [Poliquin]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93296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475704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C63FACAE-0806-5FE7-813B-C41698CDD5DA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220612998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97806-2645-250B-65A1-8309FC989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648D5716-F6AF-5471-9239-8E5280AB8B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7699801"/>
              </p:ext>
            </p:extLst>
          </p:nvPr>
        </p:nvGraphicFramePr>
        <p:xfrm>
          <a:off x="227011" y="548640"/>
          <a:ext cx="3396721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3254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643467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Permutation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Votes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SORB[24] =&gt; [Bond, Golden,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SORB[25] =&gt; [Bond, Hoar,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fr-FR" sz="1200" dirty="0"/>
                        <a:t>SORB[26] =&gt; [Golden, Bond, Hoar]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SORB[27] =&gt; [Golden, Hoar,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SORB[28] =&gt; [Hoar, Bond,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SORB[29] =&gt; [Hoar, Golden,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SORB[30] =&gt; [Bond, 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SORB[31] =&gt; [Bond, 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SORB[32] =&gt; [Golden, Bond,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1931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SORB[33] =&gt; [Golden, Poliquin,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3291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43348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SORB[34] =&gt; [Poliquin, Bond,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2309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43115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SORB[35] =&gt; [Poliquin, Golden,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4028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4627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SORB[36] =&gt; [Bond, Hoar,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628964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SORB[37] =&gt; [Bond, Poliquin,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28333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SORB[38] =&gt; [Hoar, Bond,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580647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SORB[39] =&gt; [Hoar, Poliquin,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04191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SORB[40] =&gt; [Poliquin, Bond,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933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SORB[41] =&gt; [Poliquin, Hoar,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93480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SORB[42] =&gt; [Golden, Hoar,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2587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SORB[43] =&gt; [Golden, Poliquin,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475704"/>
                  </a:ext>
                </a:extLst>
              </a:tr>
            </a:tbl>
          </a:graphicData>
        </a:graphic>
      </p:graphicFrame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95113BE4-2FFB-51DA-E0D9-6D5BB24ADB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0404274"/>
              </p:ext>
            </p:extLst>
          </p:nvPr>
        </p:nvGraphicFramePr>
        <p:xfrm>
          <a:off x="8360228" y="548640"/>
          <a:ext cx="3604761" cy="25875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486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156996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  <a:gridCol w="842899">
                  <a:extLst>
                    <a:ext uri="{9D8B030D-6E8A-4147-A177-3AD203B41FA5}">
                      <a16:colId xmlns:a16="http://schemas.microsoft.com/office/drawing/2014/main" val="4282931998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RCV Round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Votes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Bond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19173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6.7%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Golden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133216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46.3%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Hoar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0" dirty="0"/>
                        <a:t>Poliquin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135073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47.0%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189763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 dirty="0"/>
                        <a:t>Total 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287462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576179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 dirty="0"/>
                        <a:t>Inactive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2162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1500373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9478241-1DC1-4E28-9EF1-EDAB9EB981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3143461"/>
              </p:ext>
            </p:extLst>
          </p:nvPr>
        </p:nvGraphicFramePr>
        <p:xfrm>
          <a:off x="3831773" y="548640"/>
          <a:ext cx="3396721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3254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643467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Permutation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Votes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SORB[44] =&gt; [Hoar, 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SORB[45] =&gt; [Hoar, 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fr-FR" sz="1200" dirty="0"/>
                        <a:t>SORB[46] =&gt; [Poliquin, Golden, Hoar]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SORB[47] =&gt; [Poliquin, Hoar,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SORB[48] =&gt; [Bond,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8648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SORB[49] =&gt; [Golden,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65854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SORB[50] =&gt; [Bond,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SORB[51] =&gt; [Hoar,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SORB[52] =&gt; [Bond,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3430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SORB[53] =&gt; [Poliquin,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27617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43348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SORB[54] =&gt; [Golden,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43115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SORB[55] =&gt; [Hoar,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4627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SORB[56] =&gt; [Golden,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6152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628964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SORB[57] =&gt; [Poliquin,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7823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28333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SORB[58] =&gt; [Hoar,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580647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SORB[59] =&gt; [Poliquin,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04191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SORB[60] =&gt; [Bond]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6091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933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SORB[61] =&gt; [Golden]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55988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93480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SORB[62] =&gt; [Hoar]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2587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SORB[63] =&gt; [Poliquin]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93296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475704"/>
                  </a:ext>
                </a:extLst>
              </a:tr>
            </a:tbl>
          </a:graphicData>
        </a:graphic>
      </p:graphicFrame>
      <p:sp>
        <p:nvSpPr>
          <p:cNvPr id="2" name="Content Placeholder 9">
            <a:extLst>
              <a:ext uri="{FF2B5EF4-FFF2-40B4-BE49-F238E27FC236}">
                <a16:creationId xmlns:a16="http://schemas.microsoft.com/office/drawing/2014/main" id="{049A60AB-4E11-8483-4271-EB62BA270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2433" y="3429000"/>
            <a:ext cx="4382556" cy="2880360"/>
          </a:xfrm>
        </p:spPr>
        <p:txBody>
          <a:bodyPr>
            <a:normAutofit/>
          </a:bodyPr>
          <a:lstStyle/>
          <a:p>
            <a:r>
              <a:rPr lang="en-US" dirty="0"/>
              <a:t>All candidates &lt; 50%</a:t>
            </a:r>
          </a:p>
          <a:p>
            <a:r>
              <a:rPr lang="en-US" dirty="0"/>
              <a:t>Eliminate last-ranked Bond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C534E6-9219-524B-51A1-D5EB88B51E84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3840977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C3E7E0-2549-7696-6AE4-A52134A51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AA8BE-BF94-EFB4-2483-AAD8C050E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Election Night in America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E5736F-39CA-DFDF-B490-5081331E274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Non-RCV races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A27BD05-9CF9-2DE2-327B-0C531079CCE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Statewide RCV races</a:t>
            </a:r>
          </a:p>
          <a:p>
            <a:pPr marL="0" indent="0">
              <a:buNone/>
            </a:pPr>
            <a:r>
              <a:rPr lang="en-US" dirty="0"/>
              <a:t>…9 days later…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38B611A-330A-4D74-2DFE-CAC6926D1E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317" y="2822305"/>
            <a:ext cx="5782482" cy="38772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20C44D3-E05F-BB15-AA97-03CC90B154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6894" y="3429000"/>
            <a:ext cx="4005822" cy="285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02240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477C39-C51B-E5B2-AAD2-B284B7A36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E470074E-D1DB-5980-A338-8567BDE383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9844599"/>
              </p:ext>
            </p:extLst>
          </p:nvPr>
        </p:nvGraphicFramePr>
        <p:xfrm>
          <a:off x="227011" y="548640"/>
          <a:ext cx="3396721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3254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643467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Permutation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Votes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SORB[24]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, Golden,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SORB[25]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, Hoar,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fr-FR" sz="1200" dirty="0"/>
                        <a:t>SORB[26] =&gt; [Golden, </a:t>
                      </a:r>
                      <a:r>
                        <a:rPr lang="fr-FR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fr-FR" sz="1200" dirty="0"/>
                        <a:t>, Hoar]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SORB[27] =&gt; [Golden, Hoar,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SORB[28] =&gt; [Hoar,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SORB[29] =&gt; [Hoar, Golden,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SORB[30]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, 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SORB[31]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, 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SORB[32] =&gt; [Golden,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1931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SORB[33] =&gt; [Golden, Poliquin,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3291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43348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SORB[34] =&gt; [Poliquin,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2309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43115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SORB[35] =&gt; [Poliquin, Golden,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4028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4627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SORB[36]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, Hoar,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628964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SORB[37]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, Poliquin,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28333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SORB[38] =&gt; [Hoar,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580647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SORB[39] =&gt; [Hoar, Poliquin,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04191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SORB[40] =&gt; [Poliquin,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933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SORB[41] =&gt; [Poliquin, Hoar,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93480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SORB[42] =&gt; [Golden, Hoar,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2587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SORB[43] =&gt; [Golden, Poliquin,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475704"/>
                  </a:ext>
                </a:extLst>
              </a:tr>
            </a:tbl>
          </a:graphicData>
        </a:graphic>
      </p:graphicFrame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A47C03DF-F38D-BFC5-AD10-70D26B9EF4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8836019"/>
              </p:ext>
            </p:extLst>
          </p:nvPr>
        </p:nvGraphicFramePr>
        <p:xfrm>
          <a:off x="8360228" y="548640"/>
          <a:ext cx="3604761" cy="25875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486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156996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  <a:gridCol w="842899">
                  <a:extLst>
                    <a:ext uri="{9D8B030D-6E8A-4147-A177-3AD203B41FA5}">
                      <a16:colId xmlns:a16="http://schemas.microsoft.com/office/drawing/2014/main" val="4282931998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RCV Round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Votes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Bond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19173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6.7%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Golden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133216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46.3%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Hoar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0" dirty="0"/>
                        <a:t>Poliquin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135073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47.0%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189763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 dirty="0"/>
                        <a:t>Total 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287462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576179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 dirty="0"/>
                        <a:t>Inactive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2162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1500373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5F3E02CF-00E8-FC99-C507-0FFBBAD7BF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9825526"/>
              </p:ext>
            </p:extLst>
          </p:nvPr>
        </p:nvGraphicFramePr>
        <p:xfrm>
          <a:off x="3831773" y="548640"/>
          <a:ext cx="3396721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3254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643467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Permutation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Votes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SORB[44] =&gt; [Hoar, 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SORB[45] =&gt; [Hoar, 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fr-FR" sz="1200" dirty="0"/>
                        <a:t>SORB[46] =&gt; [Poliquin, Golden, Hoar]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SORB[47] =&gt; [Poliquin, Hoar,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SORB[48]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8648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SORB[49] =&gt; [Golden,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65854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SORB[50]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SORB[51] =&gt; [Hoar,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SORB[52]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3430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SORB[53] =&gt; [Poliquin,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27617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43348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SORB[54] =&gt; [Golden,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43115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SORB[55] =&gt; [Hoar,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4627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SORB[56] =&gt; [Golden,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6152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628964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SORB[57] =&gt; [Poliquin,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7823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28333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SORB[58] =&gt; [Hoar,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580647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SORB[59] =&gt; [Poliquin,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04191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SORB[60]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6091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933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SORB[61] =&gt; [Golden]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55988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93480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SORB[62] =&gt; [Hoar]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2587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SORB[63] =&gt; [Poliquin]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93296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475704"/>
                  </a:ext>
                </a:extLst>
              </a:tr>
            </a:tbl>
          </a:graphicData>
        </a:graphic>
      </p:graphicFrame>
      <p:sp>
        <p:nvSpPr>
          <p:cNvPr id="2" name="Content Placeholder 9">
            <a:extLst>
              <a:ext uri="{FF2B5EF4-FFF2-40B4-BE49-F238E27FC236}">
                <a16:creationId xmlns:a16="http://schemas.microsoft.com/office/drawing/2014/main" id="{4F7E6B70-8E88-B020-5ECE-38949698BC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2433" y="3429000"/>
            <a:ext cx="4382556" cy="2880360"/>
          </a:xfrm>
        </p:spPr>
        <p:txBody>
          <a:bodyPr>
            <a:normAutofit/>
          </a:bodyPr>
          <a:lstStyle/>
          <a:p>
            <a:r>
              <a:rPr lang="en-US" dirty="0"/>
              <a:t>All candidates &lt; 50%</a:t>
            </a:r>
          </a:p>
          <a:p>
            <a:r>
              <a:rPr lang="en-US" dirty="0"/>
              <a:t>Eliminate last-ranked Bond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6A0123-3C84-D400-16C3-3EAAABE2EBCD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233555966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6476ED-AD46-20BA-E136-6238546FB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CE9F49A8-78FB-5BA7-1B54-5D2E80099B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5935441"/>
              </p:ext>
            </p:extLst>
          </p:nvPr>
        </p:nvGraphicFramePr>
        <p:xfrm>
          <a:off x="227011" y="548640"/>
          <a:ext cx="3396721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3254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643467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Permutation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Votes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SORB[24]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, Golden,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SORB[25]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, Hoar,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fr-FR" sz="1200" dirty="0"/>
                        <a:t>SORB[26] =&gt; [Golden, </a:t>
                      </a:r>
                      <a:r>
                        <a:rPr lang="fr-FR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fr-FR" sz="1200" dirty="0"/>
                        <a:t>, Hoar]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SORB[27] =&gt; [Golden, Hoar,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SORB[28] =&gt; [Hoar,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SORB[29] =&gt; [Hoar, Golden,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SORB[30]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, 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SORB[31]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, 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SORB[32] =&gt; [Golden,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SORB[33] =&gt; [Golden, Poliquin,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43348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SORB[34] =&gt; [Poliquin,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43115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SORB[35] =&gt; [Poliquin, Golden,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4627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SORB[36]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, Hoar,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628964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SORB[37]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, Poliquin,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28333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SORB[38] =&gt; [Hoar,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580647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SORB[39] =&gt; [Hoar, Poliquin,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04191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SORB[40] =&gt; [Poliquin,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933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SORB[41] =&gt; [Poliquin, Hoar,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93480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SORB[42] =&gt; [Golden, Hoar,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2587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SORB[43] =&gt; [Golden, Poliquin,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475704"/>
                  </a:ext>
                </a:extLst>
              </a:tr>
            </a:tbl>
          </a:graphicData>
        </a:graphic>
      </p:graphicFrame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A1B93F81-A110-7E1A-4A57-5866379125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9979837"/>
              </p:ext>
            </p:extLst>
          </p:nvPr>
        </p:nvGraphicFramePr>
        <p:xfrm>
          <a:off x="8360228" y="548640"/>
          <a:ext cx="3604761" cy="25875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486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156996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  <a:gridCol w="842899">
                  <a:extLst>
                    <a:ext uri="{9D8B030D-6E8A-4147-A177-3AD203B41FA5}">
                      <a16:colId xmlns:a16="http://schemas.microsoft.com/office/drawing/2014/main" val="4282931998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RCV Round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Votes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Bond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Golden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Hoar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0" dirty="0"/>
                        <a:t>Poliquin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189763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 dirty="0"/>
                        <a:t>Total 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576179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 dirty="0"/>
                        <a:t>Inactive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8253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1500373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E049E5F-8508-EC54-4ED2-87ED81D872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0001472"/>
              </p:ext>
            </p:extLst>
          </p:nvPr>
        </p:nvGraphicFramePr>
        <p:xfrm>
          <a:off x="3831773" y="548640"/>
          <a:ext cx="3396721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3254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643467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Permutation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Votes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SORB[44] =&gt; [Hoar, 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SORB[45] =&gt; [Hoar, 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fr-FR" sz="1200" dirty="0"/>
                        <a:t>SORB[46] =&gt; [Poliquin, Golden, Hoar]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SORB[47] =&gt; [Poliquin, Hoar,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SORB[48]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SORB[49] =&gt; [Golden,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SORB[50]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SORB[51] =&gt; [Hoar,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SORB[52]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SORB[53] =&gt; [Poliquin, 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43348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SORB[54] =&gt; [Golden,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43115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SORB[55] =&gt; [Hoar,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4627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SORB[56] =&gt; [Golden,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11950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628964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SORB[57] =&gt; [Poliquin,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14588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28333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SORB[58] =&gt; [Hoar,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580647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SORB[59] =&gt; [Poliquin,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04191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SORB[60] =&gt; [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Bond</a:t>
                      </a:r>
                      <a:r>
                        <a:rPr lang="en-US" sz="1200" dirty="0"/>
                        <a:t>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933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SORB[61] =&gt; [Golden]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130490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8793480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SORB[62] =&gt; [Hoar]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2587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SORB[63] =&gt; [Poliquin]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124343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4087475704"/>
                  </a:ext>
                </a:extLst>
              </a:tr>
            </a:tbl>
          </a:graphicData>
        </a:graphic>
      </p:graphicFrame>
      <p:sp>
        <p:nvSpPr>
          <p:cNvPr id="2" name="Content Placeholder 9">
            <a:extLst>
              <a:ext uri="{FF2B5EF4-FFF2-40B4-BE49-F238E27FC236}">
                <a16:creationId xmlns:a16="http://schemas.microsoft.com/office/drawing/2014/main" id="{C3CB51FA-0525-DF71-11B2-A66BAC362A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2433" y="3429000"/>
            <a:ext cx="4382556" cy="2880360"/>
          </a:xfrm>
        </p:spPr>
        <p:txBody>
          <a:bodyPr>
            <a:normAutofit/>
          </a:bodyPr>
          <a:lstStyle/>
          <a:p>
            <a:r>
              <a:rPr lang="en-US" dirty="0"/>
              <a:t>All candidates &lt; 50%</a:t>
            </a:r>
          </a:p>
          <a:p>
            <a:r>
              <a:rPr lang="en-US" dirty="0"/>
              <a:t>Eliminate last-ranked Bond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C23870-6A7F-71CC-C2B7-AD4FC3F3C707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122331382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3DFCB-328C-CF4F-2B49-E6DDA2D45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B0C7BCBA-3623-4F93-E1F2-4865C04D4F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5308006"/>
              </p:ext>
            </p:extLst>
          </p:nvPr>
        </p:nvGraphicFramePr>
        <p:xfrm>
          <a:off x="227011" y="548640"/>
          <a:ext cx="3396721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3254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643467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Permutation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Votes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SORB[24] =&gt; [Bond, Golden,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SORB[25] =&gt; [Bond, Hoar,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fr-FR" sz="1200" dirty="0"/>
                        <a:t>SORB[26] =&gt; [Golden, Bond, Hoar]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SORB[27] =&gt; [Golden, Hoar,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SORB[28] =&gt; [Hoar, Bond,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SORB[29] =&gt; [Hoar, Golden,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SORB[30] =&gt; [Bond, 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SORB[31] =&gt; [Bond, 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SORB[32] =&gt; [Golden, Bond,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SORB[33] =&gt; [Golden, Poliquin,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43348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SORB[34] =&gt; [Poliquin, Bond,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43115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SORB[35] =&gt; [Poliquin, Golden,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4627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SORB[36] =&gt; [Bond, Hoar,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628964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SORB[37] =&gt; [Bond, Poliquin,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28333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SORB[38] =&gt; [Hoar, Bond,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580647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SORB[39] =&gt; [Hoar, Poliquin,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04191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SORB[40] =&gt; [Poliquin, Bond,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933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SORB[41] =&gt; [Poliquin, Hoar,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93480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SORB[42] =&gt; [Golden, Hoar,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2587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SORB[43] =&gt; [Golden, Poliquin,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475704"/>
                  </a:ext>
                </a:extLst>
              </a:tr>
            </a:tbl>
          </a:graphicData>
        </a:graphic>
      </p:graphicFrame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508B29A6-68B2-10FD-F9FE-37C7C45311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0187234"/>
              </p:ext>
            </p:extLst>
          </p:nvPr>
        </p:nvGraphicFramePr>
        <p:xfrm>
          <a:off x="8360228" y="548640"/>
          <a:ext cx="3604761" cy="25875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486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156996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  <a:gridCol w="842899">
                  <a:extLst>
                    <a:ext uri="{9D8B030D-6E8A-4147-A177-3AD203B41FA5}">
                      <a16:colId xmlns:a16="http://schemas.microsoft.com/office/drawing/2014/main" val="4282931998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RCV Round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Votes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Bond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Golden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Hoar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0" dirty="0"/>
                        <a:t>Poliquin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189763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 dirty="0"/>
                        <a:t>Total 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576179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 dirty="0"/>
                        <a:t>Inactive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8253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1500373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5C67017F-626F-19F8-EF60-99BB4B4FFB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1482805"/>
              </p:ext>
            </p:extLst>
          </p:nvPr>
        </p:nvGraphicFramePr>
        <p:xfrm>
          <a:off x="3831773" y="548640"/>
          <a:ext cx="3396721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3254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643467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Permutation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Votes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SORB[44] =&gt; [Hoar, 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SORB[45] =&gt; [Hoar, 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fr-FR" sz="1200" dirty="0"/>
                        <a:t>SORB[46] =&gt; [Poliquin, Golden, Hoar]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SORB[47] =&gt; [Poliquin, Hoar,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SORB[48] =&gt; [Bond,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SORB[49] =&gt; [Golden,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SORB[50] =&gt; [Bond,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SORB[51] =&gt; [Hoar,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SORB[52] =&gt; [Bond,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SORB[53] =&gt; [Poliquin,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43348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SORB[54] =&gt; [Golden,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43115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SORB[55] =&gt; [Hoar,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4627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SORB[56] =&gt; [Golden,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11950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628964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SORB[57] =&gt; [Poliquin,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14588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28333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SORB[58] =&gt; [Hoar,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580647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SORB[59] =&gt; [Poliquin,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04191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SORB[60] =&gt; [Bond]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933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SORB[61] =&gt; [Golden]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130490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8793480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SORB[62] =&gt; [Hoar]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2587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SORB[63] =&gt; [Poliquin]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124343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408747570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8474BA0-9BC4-D346-5105-59ED1CE3CA47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303537958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C3EE4-6265-792A-1AE0-5A69792B0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CFD01143-F3BF-6EAC-53DE-0A496A443E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4841972"/>
              </p:ext>
            </p:extLst>
          </p:nvPr>
        </p:nvGraphicFramePr>
        <p:xfrm>
          <a:off x="227011" y="548640"/>
          <a:ext cx="3396721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3254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643467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Permutation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Votes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SORB[24] =&gt; [Bond, Golden,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SORB[25] =&gt; [Bond, Hoar,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fr-FR" sz="1200" dirty="0"/>
                        <a:t>SORB[26] =&gt; [Golden, Bond, Hoar]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SORB[27] =&gt; [Golden, Hoar,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SORB[28] =&gt; [Hoar, Bond,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SORB[29] =&gt; [Hoar, Golden,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SORB[30] =&gt; [Bond, 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SORB[31] =&gt; [Bond, 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SORB[32] =&gt; [Golden, Bond,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SORB[33] =&gt; [Golden, Poliquin,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43348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SORB[34] =&gt; [Poliquin, Bond,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43115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SORB[35] =&gt; [Poliquin, Golden,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4627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SORB[36] =&gt; [Bond, Hoar,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628964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SORB[37] =&gt; [Bond, Poliquin,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28333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SORB[38] =&gt; [Hoar, Bond,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580647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SORB[39] =&gt; [Hoar, Poliquin,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04191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SORB[40] =&gt; [Poliquin, Bond,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933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SORB[41] =&gt; [Poliquin, Hoar,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93480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SORB[42] =&gt; [Golden, Hoar,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2587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SORB[43] =&gt; [Golden, Poliquin,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475704"/>
                  </a:ext>
                </a:extLst>
              </a:tr>
            </a:tbl>
          </a:graphicData>
        </a:graphic>
      </p:graphicFrame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237E59E7-4C9D-9077-238A-3BF0153F45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0693018"/>
              </p:ext>
            </p:extLst>
          </p:nvPr>
        </p:nvGraphicFramePr>
        <p:xfrm>
          <a:off x="8360228" y="548640"/>
          <a:ext cx="3604761" cy="25875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486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156996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  <a:gridCol w="842899">
                  <a:extLst>
                    <a:ext uri="{9D8B030D-6E8A-4147-A177-3AD203B41FA5}">
                      <a16:colId xmlns:a16="http://schemas.microsoft.com/office/drawing/2014/main" val="4282931998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RCV Round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Votes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Bond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Golden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142440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50.6%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Hoar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0" dirty="0"/>
                        <a:t>Poliquin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138931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49.4%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189763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 dirty="0"/>
                        <a:t>Total 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281371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576179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 dirty="0"/>
                        <a:t>Inactive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8253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1500373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C1B667B-23E5-9A18-D435-AC281F9C4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0586467"/>
              </p:ext>
            </p:extLst>
          </p:nvPr>
        </p:nvGraphicFramePr>
        <p:xfrm>
          <a:off x="3831773" y="548640"/>
          <a:ext cx="3396721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3254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643467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Permutation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Votes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SORB[44] =&gt; [Hoar, 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SORB[45] =&gt; [Hoar, 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fr-FR" sz="1200" dirty="0"/>
                        <a:t>SORB[46] =&gt; [Poliquin, Golden, Hoar]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SORB[47] =&gt; [Poliquin, Hoar,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SORB[48] =&gt; [Bond,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SORB[49] =&gt; [Golden,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SORB[50] =&gt; [Bond,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SORB[51] =&gt; [Hoar,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SORB[52] =&gt; [Bond,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SORB[53] =&gt; [Poliquin,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43348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SORB[54] =&gt; [Golden,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43115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SORB[55] =&gt; [Hoar,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4627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SORB[56] =&gt; [Golden,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11950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628964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SORB[57] =&gt; [Poliquin,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14588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28333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SORB[58] =&gt; [Hoar,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580647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SORB[59] =&gt; [Poliquin,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04191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SORB[60] =&gt; [Bond]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933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SORB[61] =&gt; [Golden]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130490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8793480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SORB[62] =&gt; [Hoar]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2587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SORB[63] =&gt; [Poliquin]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124343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4087475704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17ED8208-3B41-4DA5-C217-8D926225C48F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42938357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AD1DC-BBDF-BBFF-AB35-2109575EB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E49E9994-58D1-C4E7-686F-DE86491B8F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7163489"/>
              </p:ext>
            </p:extLst>
          </p:nvPr>
        </p:nvGraphicFramePr>
        <p:xfrm>
          <a:off x="227011" y="548640"/>
          <a:ext cx="3396721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3254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643467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Permutation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Votes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SORB[24] =&gt; [Bond, Golden,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SORB[25] =&gt; [Bond, Hoar,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fr-FR" sz="1200" dirty="0"/>
                        <a:t>SORB[26] =&gt; [Golden, Bond, Hoar]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SORB[27] =&gt; [Golden, Hoar,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SORB[28] =&gt; [Hoar, Bond,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SORB[29] =&gt; [Hoar, Golden,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SORB[30] =&gt; [Bond, 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SORB[31] =&gt; [Bond, 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SORB[32] =&gt; [Golden, Bond,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SORB[33] =&gt; [Golden, Poliquin,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43348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SORB[34] =&gt; [Poliquin, Bond,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43115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SORB[35] =&gt; [Poliquin, Golden,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4627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SORB[36] =&gt; [Bond, Hoar,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628964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SORB[37] =&gt; [Bond, Poliquin,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28333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SORB[38] =&gt; [Hoar, Bond,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580647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SORB[39] =&gt; [Hoar, Poliquin,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04191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SORB[40] =&gt; [Poliquin, Bond,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933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SORB[41] =&gt; [Poliquin, Hoar,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93480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SORB[42] =&gt; [Golden, Hoar,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2587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SORB[43] =&gt; [Golden, Poliquin,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475704"/>
                  </a:ext>
                </a:extLst>
              </a:tr>
            </a:tbl>
          </a:graphicData>
        </a:graphic>
      </p:graphicFrame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550E422B-D8A8-DB15-0027-3B2DB6E790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2312970"/>
              </p:ext>
            </p:extLst>
          </p:nvPr>
        </p:nvGraphicFramePr>
        <p:xfrm>
          <a:off x="8360228" y="548640"/>
          <a:ext cx="3604761" cy="25875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4866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156996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  <a:gridCol w="842899">
                  <a:extLst>
                    <a:ext uri="{9D8B030D-6E8A-4147-A177-3AD203B41FA5}">
                      <a16:colId xmlns:a16="http://schemas.microsoft.com/office/drawing/2014/main" val="4282931998"/>
                    </a:ext>
                  </a:extLst>
                </a:gridCol>
              </a:tblGrid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RCV Round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Votes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Bond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Golden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142440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50.6%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dirty="0"/>
                        <a:t>Hoar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0" dirty="0"/>
                        <a:t>Poliquin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138931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49.4%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189763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 dirty="0"/>
                        <a:t>Total 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281371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576179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r>
                        <a:rPr lang="en-US" i="1"/>
                        <a:t>Inactive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8253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1500373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6715A27-F134-A09E-0030-5FFCDFE892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4495333"/>
              </p:ext>
            </p:extLst>
          </p:nvPr>
        </p:nvGraphicFramePr>
        <p:xfrm>
          <a:off x="3831773" y="548640"/>
          <a:ext cx="3396721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3254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643467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Permutation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Votes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SORB[44] =&gt; [Hoar, 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SORB[45] =&gt; [Hoar, 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fr-FR" sz="1200" dirty="0"/>
                        <a:t>SORB[46] =&gt; [Poliquin, Golden, Hoar]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SORB[47] =&gt; [Poliquin, Hoar,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SORB[48] =&gt; [Bond,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SORB[49] =&gt; [Golden,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SORB[50] =&gt; [Bond,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SORB[51] =&gt; [Hoar,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SORB[52] =&gt; [Bond,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SORB[53] =&gt; [Poliquin, 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43348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SORB[54] =&gt; [Golden,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43115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SORB[55] =&gt; [Hoar,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4627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SORB[56] =&gt; [Golden,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11950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628964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SORB[57] =&gt; [Poliquin, 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14588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283333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SORB[58] =&gt; [Hoar, 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580647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SORB[59] =&gt; [Poliquin, 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041916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SORB[60] =&gt; [Bond]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933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SORB[61] =&gt; [Golden]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130490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879348095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SORB[62] =&gt; [Hoar]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258771"/>
                  </a:ext>
                </a:extLst>
              </a:tr>
              <a:tr h="229306">
                <a:tc>
                  <a:txBody>
                    <a:bodyPr/>
                    <a:lstStyle/>
                    <a:p>
                      <a:r>
                        <a:rPr lang="en-US" sz="1200" dirty="0"/>
                        <a:t>SORB[63] =&gt; [Poliquin]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124343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4087475704"/>
                  </a:ext>
                </a:extLst>
              </a:tr>
            </a:tbl>
          </a:graphicData>
        </a:graphic>
      </p:graphicFrame>
      <p:sp>
        <p:nvSpPr>
          <p:cNvPr id="2" name="Content Placeholder 9">
            <a:extLst>
              <a:ext uri="{FF2B5EF4-FFF2-40B4-BE49-F238E27FC236}">
                <a16:creationId xmlns:a16="http://schemas.microsoft.com/office/drawing/2014/main" id="{E902B5B5-5ACB-467B-232A-D2FFE229E0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2433" y="3429000"/>
            <a:ext cx="4382556" cy="2880360"/>
          </a:xfrm>
        </p:spPr>
        <p:txBody>
          <a:bodyPr>
            <a:normAutofit/>
          </a:bodyPr>
          <a:lstStyle/>
          <a:p>
            <a:r>
              <a:rPr lang="en-US" dirty="0"/>
              <a:t>Golden wins with 142,440 votes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56A9CF-F7DE-35AB-455B-BA8F9B65FD87}"/>
              </a:ext>
            </a:extLst>
          </p:cNvPr>
          <p:cNvSpPr txBox="1"/>
          <p:nvPr/>
        </p:nvSpPr>
        <p:spPr>
          <a:xfrm>
            <a:off x="348533" y="6398623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BALLOT PERMUTATIONS ORGANIZED VIA THE SORB SYSTEM.</a:t>
            </a:r>
          </a:p>
          <a:p>
            <a:r>
              <a:rPr lang="en-US" sz="1000" dirty="0"/>
              <a:t>STREGE, B. D. (2026). STRUCTURED ORDERING OF RCV BALLOTS (SORB). PATENT PENDING.</a:t>
            </a:r>
          </a:p>
        </p:txBody>
      </p:sp>
    </p:spTree>
    <p:extLst>
      <p:ext uri="{BB962C8B-B14F-4D97-AF65-F5344CB8AC3E}">
        <p14:creationId xmlns:p14="http://schemas.microsoft.com/office/powerpoint/2010/main" val="63661432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476BF-E51C-DA5F-D51F-9EBF78FE6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EBA67-4B70-06A8-93FA-2A75C773E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Permutations Vs. Cast Vote Records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D81A88-1316-CDE4-CF12-B6580AD1CE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6"/>
            <a:ext cx="9905999" cy="3989995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Many jurisdictions don’t release CVR data, or delay release</a:t>
            </a:r>
          </a:p>
          <a:p>
            <a:pPr lvl="1"/>
            <a:r>
              <a:rPr lang="en-US" dirty="0"/>
              <a:t>CVRs provide too much information, there are concerns about voter privacy/ballot secrecy</a:t>
            </a:r>
          </a:p>
          <a:p>
            <a:pPr lvl="1"/>
            <a:r>
              <a:rPr lang="en-US" dirty="0"/>
              <a:t>Reasonable people disagree on whether to release CVR data</a:t>
            </a:r>
          </a:p>
          <a:p>
            <a:pPr lvl="1"/>
            <a:r>
              <a:rPr lang="en-US" dirty="0"/>
              <a:t>Permutation data is the minimum amount of data required to conduct RCV tallying</a:t>
            </a:r>
          </a:p>
          <a:p>
            <a:pPr lvl="1"/>
            <a:endParaRPr lang="en-US" dirty="0"/>
          </a:p>
          <a:p>
            <a:r>
              <a:rPr lang="en-US" dirty="0"/>
              <a:t>Some common questions about election results cannot currently be answered without digging through CVR data (and not until it is made available), which contributes to “black box” feeling</a:t>
            </a:r>
          </a:p>
          <a:p>
            <a:pPr lvl="1"/>
            <a:r>
              <a:rPr lang="en-US" dirty="0"/>
              <a:t>“What percentage of Palin voters ranked Begich second?” (2022 AK At-Large special)</a:t>
            </a:r>
          </a:p>
          <a:p>
            <a:pPr lvl="1"/>
            <a:r>
              <a:rPr lang="en-US" dirty="0"/>
              <a:t>Who would have won if county X was excluded?</a:t>
            </a:r>
          </a:p>
          <a:p>
            <a:pPr lvl="1"/>
            <a:endParaRPr lang="en-US" dirty="0"/>
          </a:p>
          <a:p>
            <a:r>
              <a:rPr lang="en-US" dirty="0"/>
              <a:t>It should be clear to the public that RCV can be audited</a:t>
            </a:r>
          </a:p>
        </p:txBody>
      </p:sp>
    </p:spTree>
    <p:extLst>
      <p:ext uri="{BB962C8B-B14F-4D97-AF65-F5344CB8AC3E}">
        <p14:creationId xmlns:p14="http://schemas.microsoft.com/office/powerpoint/2010/main" val="257424759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00DFD-DE37-6677-A383-F349266FE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Limitations/Considerations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1B249-9023-A17B-2167-52D82EAB6D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 large numbers of candidates, total number of possibilities becomes large</a:t>
            </a:r>
          </a:p>
          <a:p>
            <a:pPr lvl="1"/>
            <a:r>
              <a:rPr lang="en-US" dirty="0"/>
              <a:t>30-candidate race (plus a write-in) with 5 rankings can be filled out ~21.1M ways</a:t>
            </a:r>
          </a:p>
          <a:p>
            <a:pPr lvl="1"/>
            <a:r>
              <a:rPr lang="en-US" dirty="0"/>
              <a:t>Could be stored and/or reported as a sparse list if necessary</a:t>
            </a:r>
          </a:p>
          <a:p>
            <a:pPr lvl="1"/>
            <a:r>
              <a:rPr lang="en-US" dirty="0"/>
              <a:t>Standard could also include a cap beyond which this system is not used</a:t>
            </a:r>
          </a:p>
          <a:p>
            <a:r>
              <a:rPr lang="en-US" dirty="0"/>
              <a:t>Write-in candidates must be batch eliminated to proceed</a:t>
            </a:r>
          </a:p>
          <a:p>
            <a:r>
              <a:rPr lang="en-US" dirty="0"/>
              <a:t>Need to set initial rules on how to handle overvotes and skipped rankings</a:t>
            </a:r>
          </a:p>
          <a:p>
            <a:r>
              <a:rPr lang="en-US" dirty="0"/>
              <a:t>Permutation data could be generated locally (precinct level) from CVR data</a:t>
            </a:r>
          </a:p>
        </p:txBody>
      </p:sp>
    </p:spTree>
    <p:extLst>
      <p:ext uri="{BB962C8B-B14F-4D97-AF65-F5344CB8AC3E}">
        <p14:creationId xmlns:p14="http://schemas.microsoft.com/office/powerpoint/2010/main" val="25617138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4287E8-6927-7027-7222-EB0BAFFFA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145DA-F29C-0220-DB75-87082FB4E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Thoughts on Moving Forward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979F3-890A-02CD-9D09-8BD89799CB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4054598"/>
          </a:xfrm>
        </p:spPr>
        <p:txBody>
          <a:bodyPr>
            <a:normAutofit/>
          </a:bodyPr>
          <a:lstStyle/>
          <a:p>
            <a:r>
              <a:rPr lang="en-US" sz="2200" dirty="0"/>
              <a:t>LONG-TERM: If permutation vote counts had always been generated this way (~30 years ago), then real-time RCV tallies would be easy (and would be the norm)</a:t>
            </a:r>
          </a:p>
        </p:txBody>
      </p:sp>
    </p:spTree>
    <p:extLst>
      <p:ext uri="{BB962C8B-B14F-4D97-AF65-F5344CB8AC3E}">
        <p14:creationId xmlns:p14="http://schemas.microsoft.com/office/powerpoint/2010/main" val="176498576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44A6B-2415-BE49-E8CE-5B048A285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5A5B6-4D04-BCEF-4D36-9BDDFC14D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Thoughts on Moving Forward</a:t>
            </a:r>
          </a:p>
        </p:txBody>
      </p:sp>
      <p:graphicFrame>
        <p:nvGraphicFramePr>
          <p:cNvPr id="4" name="Table 8">
            <a:extLst>
              <a:ext uri="{FF2B5EF4-FFF2-40B4-BE49-F238E27FC236}">
                <a16:creationId xmlns:a16="http://schemas.microsoft.com/office/drawing/2014/main" id="{39F3FA04-BBB7-742F-E7DF-609021483F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1210299"/>
              </p:ext>
            </p:extLst>
          </p:nvPr>
        </p:nvGraphicFramePr>
        <p:xfrm>
          <a:off x="4518817" y="3429000"/>
          <a:ext cx="3151188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0792">
                  <a:extLst>
                    <a:ext uri="{9D8B030D-6E8A-4147-A177-3AD203B41FA5}">
                      <a16:colId xmlns:a16="http://schemas.microsoft.com/office/drawing/2014/main" val="778526197"/>
                    </a:ext>
                  </a:extLst>
                </a:gridCol>
                <a:gridCol w="1050396">
                  <a:extLst>
                    <a:ext uri="{9D8B030D-6E8A-4147-A177-3AD203B41FA5}">
                      <a16:colId xmlns:a16="http://schemas.microsoft.com/office/drawing/2014/main" val="3807067295"/>
                    </a:ext>
                  </a:extLst>
                </a:gridCol>
              </a:tblGrid>
              <a:tr h="266118">
                <a:tc>
                  <a:txBody>
                    <a:bodyPr/>
                    <a:lstStyle/>
                    <a:p>
                      <a:r>
                        <a:rPr lang="en-US" sz="1200" dirty="0"/>
                        <a:t>Permutations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/>
                        <a:t>Precinct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030648"/>
                  </a:ext>
                </a:extLst>
              </a:tr>
              <a:tr h="266118">
                <a:tc>
                  <a:txBody>
                    <a:bodyPr/>
                    <a:lstStyle/>
                    <a:p>
                      <a:r>
                        <a:rPr lang="en-US" sz="1200" dirty="0"/>
                        <a:t>SORB[0] =&gt; [A,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34260"/>
                  </a:ext>
                </a:extLst>
              </a:tr>
              <a:tr h="266118">
                <a:tc>
                  <a:txBody>
                    <a:bodyPr/>
                    <a:lstStyle/>
                    <a:p>
                      <a:r>
                        <a:rPr lang="en-US" sz="1200" dirty="0"/>
                        <a:t>SORB[1] =&gt; [B,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116571"/>
                  </a:ext>
                </a:extLst>
              </a:tr>
              <a:tr h="266118">
                <a:tc>
                  <a:txBody>
                    <a:bodyPr/>
                    <a:lstStyle/>
                    <a:p>
                      <a:r>
                        <a:rPr lang="en-US" sz="1200" dirty="0"/>
                        <a:t>SORB[2] =&gt; [A,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426336"/>
                  </a:ext>
                </a:extLst>
              </a:tr>
              <a:tr h="266118">
                <a:tc>
                  <a:txBody>
                    <a:bodyPr/>
                    <a:lstStyle/>
                    <a:p>
                      <a:r>
                        <a:rPr lang="en-US" sz="1200" dirty="0"/>
                        <a:t>SORB[3] =&gt; [C, 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171488"/>
                  </a:ext>
                </a:extLst>
              </a:tr>
              <a:tr h="266118">
                <a:tc>
                  <a:txBody>
                    <a:bodyPr/>
                    <a:lstStyle/>
                    <a:p>
                      <a:r>
                        <a:rPr lang="en-US" sz="1200" dirty="0"/>
                        <a:t>SORB[4] =&gt; [B, 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464651"/>
                  </a:ext>
                </a:extLst>
              </a:tr>
              <a:tr h="266118">
                <a:tc>
                  <a:txBody>
                    <a:bodyPr/>
                    <a:lstStyle/>
                    <a:p>
                      <a:r>
                        <a:rPr lang="en-US" sz="1200" dirty="0"/>
                        <a:t>SORB[5] =&gt; [C, 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830811"/>
                  </a:ext>
                </a:extLst>
              </a:tr>
              <a:tr h="266118">
                <a:tc>
                  <a:txBody>
                    <a:bodyPr/>
                    <a:lstStyle/>
                    <a:p>
                      <a:r>
                        <a:rPr lang="en-US" sz="1200" dirty="0"/>
                        <a:t>SORB[6] =&gt; [A]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05371"/>
                  </a:ext>
                </a:extLst>
              </a:tr>
              <a:tr h="266118">
                <a:tc>
                  <a:txBody>
                    <a:bodyPr/>
                    <a:lstStyle/>
                    <a:p>
                      <a:r>
                        <a:rPr lang="en-US" sz="1200" dirty="0"/>
                        <a:t>SORB[7] =&gt; [B]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547596"/>
                  </a:ext>
                </a:extLst>
              </a:tr>
              <a:tr h="266118">
                <a:tc>
                  <a:txBody>
                    <a:bodyPr/>
                    <a:lstStyle/>
                    <a:p>
                      <a:r>
                        <a:rPr lang="en-US" sz="1200" dirty="0"/>
                        <a:t>SORB[8] =&gt; [C]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47953"/>
                  </a:ext>
                </a:extLst>
              </a:tr>
            </a:tbl>
          </a:graphicData>
        </a:graphic>
      </p:graphicFrame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FCEA365-F805-D61C-64E5-1F1D164108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4054598"/>
          </a:xfrm>
        </p:spPr>
        <p:txBody>
          <a:bodyPr>
            <a:normAutofit/>
          </a:bodyPr>
          <a:lstStyle/>
          <a:p>
            <a:r>
              <a:rPr lang="en-US" sz="2200" dirty="0"/>
              <a:t>LONG-TERM: If permutation vote counts had always been generated this way (~30 years ago), then real-time RCV tallies would be easy (and would be the norm)</a:t>
            </a:r>
          </a:p>
        </p:txBody>
      </p:sp>
    </p:spTree>
    <p:extLst>
      <p:ext uri="{BB962C8B-B14F-4D97-AF65-F5344CB8AC3E}">
        <p14:creationId xmlns:p14="http://schemas.microsoft.com/office/powerpoint/2010/main" val="201621727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A4837-F99A-4E7E-68CA-39A0C703B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5F53B-1E14-43AE-B3DE-84E8193BF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Thoughts on Moving Forward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1E165B-9A6E-61C1-AA42-B99F6D2381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4054598"/>
          </a:xfrm>
        </p:spPr>
        <p:txBody>
          <a:bodyPr>
            <a:normAutofit fontScale="92500"/>
          </a:bodyPr>
          <a:lstStyle/>
          <a:p>
            <a:r>
              <a:rPr lang="en-US" dirty="0"/>
              <a:t>LONG-TERM: If permutation vote counts had always been generated this way (~30 years ago), then real-time RCV tallies would be easy (and would be the norm)</a:t>
            </a:r>
          </a:p>
          <a:p>
            <a:endParaRPr lang="en-US" dirty="0"/>
          </a:p>
          <a:p>
            <a:r>
              <a:rPr lang="en-US" dirty="0"/>
              <a:t>SHORT-TERM: Every jurisdiction currently using RCV could release permutation vote counts, since it can be generated from CVR data</a:t>
            </a:r>
          </a:p>
          <a:p>
            <a:pPr lvl="1"/>
            <a:r>
              <a:rPr lang="en-US" dirty="0"/>
              <a:t>For jurisdictions that do not release CVR data, they should release permutation vote counts</a:t>
            </a:r>
          </a:p>
          <a:p>
            <a:endParaRPr lang="en-US" dirty="0"/>
          </a:p>
          <a:p>
            <a:r>
              <a:rPr lang="en-US" dirty="0"/>
              <a:t>USE CASE: This may be most useful for quick, unofficial results reporting</a:t>
            </a:r>
          </a:p>
        </p:txBody>
      </p:sp>
    </p:spTree>
    <p:extLst>
      <p:ext uri="{BB962C8B-B14F-4D97-AF65-F5344CB8AC3E}">
        <p14:creationId xmlns:p14="http://schemas.microsoft.com/office/powerpoint/2010/main" val="4002673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C5B15-DF6D-32F9-9301-699FE0CE2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RCV is Different: Prominent Delay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46F822-D606-0263-CF3C-4423ADD822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4054598"/>
          </a:xfrm>
        </p:spPr>
        <p:txBody>
          <a:bodyPr>
            <a:normAutofit/>
          </a:bodyPr>
          <a:lstStyle/>
          <a:p>
            <a:r>
              <a:rPr lang="en-US" dirty="0"/>
              <a:t>First-choice results in RCV races can be misleading; but sometimes are all that the media has to work with for days/weeks</a:t>
            </a:r>
          </a:p>
          <a:p>
            <a:pPr lvl="1"/>
            <a:r>
              <a:rPr lang="en-US" dirty="0"/>
              <a:t>2022 ME-2 election took place on 11/8: first RCV tally on 11/16</a:t>
            </a:r>
          </a:p>
          <a:p>
            <a:pPr lvl="1"/>
            <a:r>
              <a:rPr lang="en-US" dirty="0"/>
              <a:t>2022 AK At-Large election took place on 11/8: first RCV tally on 11/23</a:t>
            </a:r>
          </a:p>
          <a:p>
            <a:pPr lvl="1"/>
            <a:r>
              <a:rPr lang="en-US" dirty="0"/>
              <a:t>2021 and 2025 NYC Mayoral/City Council races did not report any round-by-round RCV data for a week</a:t>
            </a:r>
          </a:p>
          <a:p>
            <a:pPr lvl="1"/>
            <a:endParaRPr lang="en-US" dirty="0"/>
          </a:p>
          <a:p>
            <a:r>
              <a:rPr lang="en-US" dirty="0"/>
              <a:t>Media descriptions of RCV races not decided in the first round are unhelpful</a:t>
            </a:r>
          </a:p>
          <a:p>
            <a:pPr lvl="1"/>
            <a:r>
              <a:rPr lang="en-US" dirty="0"/>
              <a:t>"Official: US House race in Maine heading to ranked runoff" (AP News, 11/9/2022)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9239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2F354-14CB-A385-26CD-FC1AA09E4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DC7C2-132F-B316-DC8A-071DA8D78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6CC365-7C33-80A0-87F5-79B1066409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If NYC had released permutations in their 2025 mayoral election – perhaps with all candidates other than Mamdani and Cuomo grouped as “other” – Mamdani clearing 50% could have been known on election night</a:t>
            </a:r>
          </a:p>
          <a:p>
            <a:endParaRPr lang="en-US" dirty="0"/>
          </a:p>
          <a:p>
            <a:r>
              <a:rPr lang="en-US" dirty="0"/>
              <a:t>An interim step toward broader adoption could be that jurisdictions that don’t currently release CVRs (Arlington, Utah cities) could release permutations instead</a:t>
            </a:r>
          </a:p>
          <a:p>
            <a:endParaRPr lang="en-US" dirty="0"/>
          </a:p>
          <a:p>
            <a:r>
              <a:rPr lang="en-US" dirty="0" err="1"/>
              <a:t>RCTab</a:t>
            </a:r>
            <a:r>
              <a:rPr lang="en-US" dirty="0"/>
              <a:t> could generate permutation reports from CVR data (</a:t>
            </a:r>
            <a:r>
              <a:rPr lang="en-US" dirty="0" err="1"/>
              <a:t>airgapped</a:t>
            </a:r>
            <a:r>
              <a:rPr lang="en-US" dirty="0"/>
              <a:t> laptop)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838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8F849-F8EF-A7D0-E887-5690F91A6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GOAL: RCV Elections Feeling Like Non-RCV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E9EB6-9D34-0D95-246D-8E1721A576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BOEs should publish RCV election results at the same pace as non-RCV elections</a:t>
            </a:r>
          </a:p>
          <a:p>
            <a:endParaRPr lang="en-US" dirty="0"/>
          </a:p>
          <a:p>
            <a:r>
              <a:rPr lang="en-US" dirty="0"/>
              <a:t>RCV election rounds should be able to be conducted directly from reported data (by anyone)</a:t>
            </a:r>
          </a:p>
          <a:p>
            <a:endParaRPr lang="en-US" dirty="0"/>
          </a:p>
          <a:p>
            <a:r>
              <a:rPr lang="en-US" dirty="0"/>
              <a:t>Precincts should report their RCV results in a precinct summable way</a:t>
            </a:r>
          </a:p>
        </p:txBody>
      </p:sp>
    </p:spTree>
    <p:extLst>
      <p:ext uri="{BB962C8B-B14F-4D97-AF65-F5344CB8AC3E}">
        <p14:creationId xmlns:p14="http://schemas.microsoft.com/office/powerpoint/2010/main" val="4155252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ACF97-9EA9-4264-8090-DC1145887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SOLUTION: Permutation-Based Reporting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CCABB-2604-6F1F-A5ED-60BD5AF3E7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If permutations are enumerated, results can be reported as they are in “traditional” non-RCV elections</a:t>
            </a:r>
          </a:p>
          <a:p>
            <a:endParaRPr lang="en-US" dirty="0"/>
          </a:p>
          <a:p>
            <a:r>
              <a:rPr lang="en-US" dirty="0"/>
              <a:t>Precincts could generate and upload sums of RCV permutation vote counts</a:t>
            </a:r>
          </a:p>
          <a:p>
            <a:endParaRPr lang="en-US" dirty="0"/>
          </a:p>
          <a:p>
            <a:r>
              <a:rPr lang="en-US" dirty="0"/>
              <a:t>The “SORB System” provides a structured ordering for RCV permutations to be stored and reported; the data produced is precinct summable</a:t>
            </a:r>
          </a:p>
        </p:txBody>
      </p:sp>
    </p:spTree>
    <p:extLst>
      <p:ext uri="{BB962C8B-B14F-4D97-AF65-F5344CB8AC3E}">
        <p14:creationId xmlns:p14="http://schemas.microsoft.com/office/powerpoint/2010/main" val="20960518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2013</TotalTime>
  <Words>13877</Words>
  <Application>Microsoft Office PowerPoint</Application>
  <PresentationFormat>Widescreen</PresentationFormat>
  <Paragraphs>2435</Paragraphs>
  <Slides>70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4" baseType="lpstr">
      <vt:lpstr>Arial</vt:lpstr>
      <vt:lpstr>Calibri</vt:lpstr>
      <vt:lpstr>Tw Cen MT</vt:lpstr>
      <vt:lpstr>Circuit</vt:lpstr>
      <vt:lpstr>A New Approach to Releasing RCV Election Data</vt:lpstr>
      <vt:lpstr>Desired Goals</vt:lpstr>
      <vt:lpstr>Election Night in America</vt:lpstr>
      <vt:lpstr>Election Night in America</vt:lpstr>
      <vt:lpstr>Election Night in America</vt:lpstr>
      <vt:lpstr>Election Night in America</vt:lpstr>
      <vt:lpstr>RCV is Different: Prominent Delay Examples</vt:lpstr>
      <vt:lpstr>GOAL: RCV Elections Feeling Like Non-RCV</vt:lpstr>
      <vt:lpstr>SOLUTION: Permutation-Based Reporting</vt:lpstr>
      <vt:lpstr>Basic scenario: 3 candidates, no write-ins</vt:lpstr>
      <vt:lpstr>Basic scenario: 3 candidates, no write-ins</vt:lpstr>
      <vt:lpstr>Basic scenario: 3 candidates, no write-ins</vt:lpstr>
      <vt:lpstr>Basic scenario: 3 candidates, no write-ins</vt:lpstr>
      <vt:lpstr>PRECINCT SUMMABILITY EXAMPLE</vt:lpstr>
      <vt:lpstr>PRECINCT SUMMABILITY EXAMPLE</vt:lpstr>
      <vt:lpstr>PRECINCT SUMMABILITY EXAMPLE</vt:lpstr>
      <vt:lpstr>Tabulating Results</vt:lpstr>
      <vt:lpstr>Tabulating Results</vt:lpstr>
      <vt:lpstr>Tabulating Results</vt:lpstr>
      <vt:lpstr>Tabulating Results</vt:lpstr>
      <vt:lpstr>Tabulating Results</vt:lpstr>
      <vt:lpstr>Tabulating Results</vt:lpstr>
      <vt:lpstr>Tabulating Results</vt:lpstr>
      <vt:lpstr>Tabulating Results</vt:lpstr>
      <vt:lpstr>Tabulating Results</vt:lpstr>
      <vt:lpstr>Tabulating Results</vt:lpstr>
      <vt:lpstr>Tabulating Results</vt:lpstr>
      <vt:lpstr>Tabulating Results</vt:lpstr>
      <vt:lpstr>Tabulating Results</vt:lpstr>
      <vt:lpstr>Tabulating Results</vt:lpstr>
      <vt:lpstr>Tabulating Results</vt:lpstr>
      <vt:lpstr>Tabulating Results</vt:lpstr>
      <vt:lpstr>Tabulating Results</vt:lpstr>
      <vt:lpstr>Tabulating Results</vt:lpstr>
      <vt:lpstr>Tabulating Results</vt:lpstr>
      <vt:lpstr>Tabulating Results</vt:lpstr>
      <vt:lpstr>Tabulating Results</vt:lpstr>
      <vt:lpstr>Tabulating Results</vt:lpstr>
      <vt:lpstr>Tabulating Results</vt:lpstr>
      <vt:lpstr>Tabulating Results</vt:lpstr>
      <vt:lpstr>Tabulating Results</vt:lpstr>
      <vt:lpstr>Tabulating Results</vt:lpstr>
      <vt:lpstr>Tabulating Results</vt:lpstr>
      <vt:lpstr>Tabulating Results</vt:lpstr>
      <vt:lpstr>Tabulating Results</vt:lpstr>
      <vt:lpstr>Tabulating Results</vt:lpstr>
      <vt:lpstr>Tabulating Results</vt:lpstr>
      <vt:lpstr>Tabulating Results</vt:lpstr>
      <vt:lpstr>ME-2 2018 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Permutations Vs. Cast Vote Records</vt:lpstr>
      <vt:lpstr>Limitations/Considerations</vt:lpstr>
      <vt:lpstr>Thoughts on Moving Forward</vt:lpstr>
      <vt:lpstr>Thoughts on Moving Forward</vt:lpstr>
      <vt:lpstr>Thoughts on Moving Forward</vt:lpstr>
      <vt:lpstr>Additional Discussion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SORB</dc:title>
  <dc:creator>Brian Strege</dc:creator>
  <cp:lastModifiedBy>Brian Strege</cp:lastModifiedBy>
  <cp:revision>128</cp:revision>
  <dcterms:created xsi:type="dcterms:W3CDTF">2023-09-11T22:19:58Z</dcterms:created>
  <dcterms:modified xsi:type="dcterms:W3CDTF">2026-08-21T03:31:00Z</dcterms:modified>
</cp:coreProperties>
</file>