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64" r:id="rId5"/>
    <p:sldId id="263" r:id="rId6"/>
  </p:sldIdLst>
  <p:sldSz cx="9144000" cy="6858000" type="screen4x3"/>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1099"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0DC32C0-DF28-422A-BB31-731BAE3EA300}" type="datetimeFigureOut">
              <a:rPr lang="en-US" smtClean="0"/>
              <a:t>2/2/18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72DFA0-DBD1-47F8-92B1-105DF84DDAA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0DC32C0-DF28-422A-BB31-731BAE3EA300}" type="datetimeFigureOut">
              <a:rPr lang="en-US" smtClean="0"/>
              <a:t>2/2/18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72DFA0-DBD1-47F8-92B1-105DF84DDAA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0DC32C0-DF28-422A-BB31-731BAE3EA300}" type="datetimeFigureOut">
              <a:rPr lang="en-US" smtClean="0"/>
              <a:t>2/2/18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72DFA0-DBD1-47F8-92B1-105DF84DDAA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0DC32C0-DF28-422A-BB31-731BAE3EA300}" type="datetimeFigureOut">
              <a:rPr lang="en-US" smtClean="0"/>
              <a:t>2/2/18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72DFA0-DBD1-47F8-92B1-105DF84DDAA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0DC32C0-DF28-422A-BB31-731BAE3EA300}" type="datetimeFigureOut">
              <a:rPr lang="en-US" smtClean="0"/>
              <a:t>2/2/18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72DFA0-DBD1-47F8-92B1-105DF84DDAA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0DC32C0-DF28-422A-BB31-731BAE3EA300}" type="datetimeFigureOut">
              <a:rPr lang="en-US" smtClean="0"/>
              <a:t>2/2/18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72DFA0-DBD1-47F8-92B1-105DF84DDAA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0DC32C0-DF28-422A-BB31-731BAE3EA300}" type="datetimeFigureOut">
              <a:rPr lang="en-US" smtClean="0"/>
              <a:t>2/2/18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72DFA0-DBD1-47F8-92B1-105DF84DDAA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0DC32C0-DF28-422A-BB31-731BAE3EA300}" type="datetimeFigureOut">
              <a:rPr lang="en-US" smtClean="0"/>
              <a:t>2/2/18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72DFA0-DBD1-47F8-92B1-105DF84DDAA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DC32C0-DF28-422A-BB31-731BAE3EA300}" type="datetimeFigureOut">
              <a:rPr lang="en-US" smtClean="0"/>
              <a:t>2/2/18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72DFA0-DBD1-47F8-92B1-105DF84DDAA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0DC32C0-DF28-422A-BB31-731BAE3EA300}" type="datetimeFigureOut">
              <a:rPr lang="en-US" smtClean="0"/>
              <a:t>2/2/18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72DFA0-DBD1-47F8-92B1-105DF84DDAA7}"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F0DC32C0-DF28-422A-BB31-731BAE3EA300}" type="datetimeFigureOut">
              <a:rPr lang="en-US" smtClean="0"/>
              <a:t>2/2/18</a:t>
            </a:fld>
            <a:endParaRPr lang="en-US"/>
          </a:p>
        </p:txBody>
      </p:sp>
      <p:sp>
        <p:nvSpPr>
          <p:cNvPr id="9" name="Slide Number Placeholder 8"/>
          <p:cNvSpPr>
            <a:spLocks noGrp="1"/>
          </p:cNvSpPr>
          <p:nvPr>
            <p:ph type="sldNum" sz="quarter" idx="11"/>
          </p:nvPr>
        </p:nvSpPr>
        <p:spPr/>
        <p:txBody>
          <a:bodyPr/>
          <a:lstStyle/>
          <a:p>
            <a:fld id="{CF72DFA0-DBD1-47F8-92B1-105DF84DDAA7}"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CF72DFA0-DBD1-47F8-92B1-105DF84DDAA7}"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F0DC32C0-DF28-422A-BB31-731BAE3EA300}" type="datetimeFigureOut">
              <a:rPr lang="en-US" smtClean="0"/>
              <a:t>2/2/18</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powermarkresources.com/" TargetMode="External"/><Relationship Id="rId2" Type="http://schemas.openxmlformats.org/officeDocument/2006/relationships/hyperlink" Target="mailto:EricB@powermarkresources.com" TargetMode="Externa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438400"/>
            <a:ext cx="7696200" cy="2060575"/>
          </a:xfrm>
          <a:solidFill>
            <a:srgbClr val="FFFF00"/>
          </a:solidFill>
        </p:spPr>
        <p:txBody>
          <a:bodyPr/>
          <a:lstStyle/>
          <a:p>
            <a:r>
              <a:rPr lang="en-US" dirty="0"/>
              <a:t>MVI’s for </a:t>
            </a:r>
            <a:r>
              <a:rPr lang="en-US" sz="6000" dirty="0">
                <a:latin typeface="Curlz MT" pitchFamily="82" charset="0"/>
                <a:cs typeface="DaunPenh" pitchFamily="2" charset="0"/>
              </a:rPr>
              <a:t>Dummies</a:t>
            </a:r>
          </a:p>
        </p:txBody>
      </p:sp>
      <p:sp>
        <p:nvSpPr>
          <p:cNvPr id="3" name="Subtitle 2"/>
          <p:cNvSpPr>
            <a:spLocks noGrp="1"/>
          </p:cNvSpPr>
          <p:nvPr>
            <p:ph type="subTitle" idx="1"/>
          </p:nvPr>
        </p:nvSpPr>
        <p:spPr>
          <a:xfrm>
            <a:off x="703385" y="4498974"/>
            <a:ext cx="6461760" cy="1539977"/>
          </a:xfrm>
        </p:spPr>
        <p:txBody>
          <a:bodyPr>
            <a:normAutofit lnSpcReduction="10000"/>
          </a:bodyPr>
          <a:lstStyle/>
          <a:p>
            <a:r>
              <a:rPr lang="en-US" sz="1700" dirty="0"/>
              <a:t>Eric Buckner-CEO Everon Green Energy Solutions</a:t>
            </a:r>
          </a:p>
          <a:p>
            <a:r>
              <a:rPr lang="en-US" sz="1700" dirty="0">
                <a:hlinkClick r:id="rId2"/>
              </a:rPr>
              <a:t>EricB@</a:t>
            </a:r>
            <a:r>
              <a:rPr lang="en-US" sz="1700" dirty="0"/>
              <a:t>everongreen.com</a:t>
            </a:r>
          </a:p>
          <a:p>
            <a:r>
              <a:rPr lang="en-US" sz="1700" dirty="0" err="1">
                <a:hlinkClick r:id="rId3"/>
              </a:rPr>
              <a:t>www.</a:t>
            </a:r>
            <a:r>
              <a:rPr lang="en-US" sz="1700" dirty="0" err="1"/>
              <a:t>everongreen.com</a:t>
            </a:r>
            <a:endParaRPr lang="en-US" sz="1700" dirty="0"/>
          </a:p>
          <a:p>
            <a:r>
              <a:rPr lang="en-US" sz="1700" dirty="0"/>
              <a:t>214-650-2327</a:t>
            </a:r>
          </a:p>
          <a:p>
            <a:r>
              <a:rPr lang="en-US" sz="1700" dirty="0"/>
              <a:t>February 3, 2018</a:t>
            </a:r>
          </a:p>
          <a:p>
            <a:endParaRPr lang="en-US" dirty="0"/>
          </a:p>
        </p:txBody>
      </p:sp>
      <p:pic>
        <p:nvPicPr>
          <p:cNvPr id="1028" name="Picture 4" descr="Image result for for dummies pic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71800" y="898423"/>
            <a:ext cx="1479453" cy="1539977"/>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4">
            <a:extLst>
              <a:ext uri="{FF2B5EF4-FFF2-40B4-BE49-F238E27FC236}">
                <a16:creationId xmlns:a16="http://schemas.microsoft.com/office/drawing/2014/main" id="{A2532D74-118E-A648-A70B-DB73F7AB3DC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853074" y="4830368"/>
            <a:ext cx="3492500" cy="1727200"/>
          </a:xfrm>
          <a:prstGeom prst="rect">
            <a:avLst/>
          </a:prstGeom>
        </p:spPr>
      </p:pic>
    </p:spTree>
    <p:extLst>
      <p:ext uri="{BB962C8B-B14F-4D97-AF65-F5344CB8AC3E}">
        <p14:creationId xmlns:p14="http://schemas.microsoft.com/office/powerpoint/2010/main" val="916319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a:stretch>
            <a:fillRect/>
          </a:stretch>
        </p:blipFill>
        <p:spPr>
          <a:xfrm>
            <a:off x="7467600" y="3490912"/>
            <a:ext cx="1676400" cy="2671763"/>
          </a:xfrm>
          <a:prstGeom prst="rect">
            <a:avLst/>
          </a:prstGeom>
        </p:spPr>
      </p:pic>
      <p:sp>
        <p:nvSpPr>
          <p:cNvPr id="2" name="Title 1"/>
          <p:cNvSpPr>
            <a:spLocks noGrp="1"/>
          </p:cNvSpPr>
          <p:nvPr>
            <p:ph type="title"/>
          </p:nvPr>
        </p:nvSpPr>
        <p:spPr>
          <a:xfrm>
            <a:off x="487680" y="274638"/>
            <a:ext cx="7970520" cy="1143000"/>
          </a:xfrm>
          <a:solidFill>
            <a:srgbClr val="FFFF00"/>
          </a:solidFill>
        </p:spPr>
        <p:txBody>
          <a:bodyPr/>
          <a:lstStyle/>
          <a:p>
            <a:r>
              <a:rPr lang="en-US" dirty="0">
                <a:latin typeface="Arial Narrow" panose="020B0606020202030204" pitchFamily="34" charset="0"/>
                <a:cs typeface="Arial" panose="020B0604020202020204" pitchFamily="34" charset="0"/>
              </a:rPr>
              <a:t>How to have a Successful MVI</a:t>
            </a:r>
          </a:p>
        </p:txBody>
      </p:sp>
      <p:sp>
        <p:nvSpPr>
          <p:cNvPr id="3" name="Content Placeholder 2"/>
          <p:cNvSpPr>
            <a:spLocks noGrp="1"/>
          </p:cNvSpPr>
          <p:nvPr>
            <p:ph idx="1"/>
          </p:nvPr>
        </p:nvSpPr>
        <p:spPr>
          <a:xfrm>
            <a:off x="457200" y="1600200"/>
            <a:ext cx="7543800" cy="5257800"/>
          </a:xfrm>
        </p:spPr>
        <p:txBody>
          <a:bodyPr>
            <a:noAutofit/>
          </a:bodyPr>
          <a:lstStyle/>
          <a:p>
            <a:pPr marL="114300" indent="0" algn="just">
              <a:buNone/>
            </a:pPr>
            <a:r>
              <a:rPr lang="en-US" sz="1400" dirty="0">
                <a:latin typeface="Calibri Light" panose="020F0302020204030204" pitchFamily="34" charset="0"/>
              </a:rPr>
              <a:t>Developing a relationship with the business owner, developer, general contractor, electrician and energy consultant before project launch is key to a successful MVI.  And because MVI’s can take up to two weeks or longer, depending on the construction phase and project requirements, setting the right expectations will help orchestrate a healthy long-term relationship; one that could turn into a very prosperous portfolio.  Ask Key Questions!</a:t>
            </a:r>
          </a:p>
          <a:p>
            <a:pPr marL="114300" indent="0" algn="just">
              <a:buNone/>
            </a:pPr>
            <a:endParaRPr lang="en-US" sz="1400" dirty="0">
              <a:latin typeface="Calibri Light" panose="020F0302020204030204" pitchFamily="34" charset="0"/>
            </a:endParaRPr>
          </a:p>
          <a:p>
            <a:r>
              <a:rPr lang="en-US" sz="1400" dirty="0">
                <a:latin typeface="Calibri Light" panose="020F0302020204030204" pitchFamily="34" charset="0"/>
              </a:rPr>
              <a:t>What is the project development?</a:t>
            </a:r>
          </a:p>
          <a:p>
            <a:pPr lvl="1"/>
            <a:r>
              <a:rPr lang="en-US" sz="1400" dirty="0">
                <a:latin typeface="Calibri Light" panose="020F0302020204030204" pitchFamily="34" charset="0"/>
              </a:rPr>
              <a:t>Retail, medical, office building, multifamily, etc.</a:t>
            </a:r>
          </a:p>
          <a:p>
            <a:r>
              <a:rPr lang="en-US" sz="1400" dirty="0">
                <a:latin typeface="Calibri Light" panose="020F0302020204030204" pitchFamily="34" charset="0"/>
              </a:rPr>
              <a:t>Is this for a temporary or permanent meter?</a:t>
            </a:r>
          </a:p>
          <a:p>
            <a:r>
              <a:rPr lang="en-US" sz="1400" dirty="0">
                <a:latin typeface="Calibri Light" panose="020F0302020204030204" pitchFamily="34" charset="0"/>
              </a:rPr>
              <a:t>Has the permit been filed with the city?</a:t>
            </a:r>
          </a:p>
          <a:p>
            <a:pPr lvl="1"/>
            <a:r>
              <a:rPr lang="en-US" sz="1400" dirty="0">
                <a:latin typeface="Calibri Light" panose="020F0302020204030204" pitchFamily="34" charset="0"/>
              </a:rPr>
              <a:t>Permits have an expiration date and may differ depending on the TDSP and type of project you are managing.</a:t>
            </a:r>
          </a:p>
          <a:p>
            <a:pPr lvl="2"/>
            <a:r>
              <a:rPr lang="en-US" sz="1400" dirty="0">
                <a:latin typeface="Calibri Light" panose="020F0302020204030204" pitchFamily="34" charset="0"/>
              </a:rPr>
              <a:t>Electricians should be managing this piece however it’s not always the case.</a:t>
            </a:r>
          </a:p>
          <a:p>
            <a:pPr lvl="2"/>
            <a:r>
              <a:rPr lang="en-US" sz="1400" dirty="0">
                <a:latin typeface="Calibri Light" panose="020F0302020204030204" pitchFamily="34" charset="0"/>
              </a:rPr>
              <a:t>An expired permit will not only cause a delay in getting the meter installed but will cost the developer additional fees to be reissued. </a:t>
            </a:r>
          </a:p>
          <a:p>
            <a:pPr lvl="3"/>
            <a:r>
              <a:rPr lang="en-US" sz="1400" dirty="0">
                <a:latin typeface="Calibri Light" panose="020F0302020204030204" pitchFamily="34" charset="0"/>
              </a:rPr>
              <a:t>Just recently in ONCOR, an electrician for a large residential development let the permit expire costing the builder an additional $2,200 for a new permit and a delay in the business closing on their new space.   </a:t>
            </a:r>
          </a:p>
          <a:p>
            <a:endParaRPr lang="en-US" sz="1400" dirty="0">
              <a:latin typeface="Calibri Light" panose="020F0302020204030204" pitchFamily="34" charset="0"/>
            </a:endParaRPr>
          </a:p>
          <a:p>
            <a:endParaRPr lang="en-US" sz="1400" dirty="0">
              <a:latin typeface="Calibri Light" panose="020F0302020204030204" pitchFamily="34" charset="0"/>
            </a:endParaRPr>
          </a:p>
        </p:txBody>
      </p:sp>
    </p:spTree>
    <p:extLst>
      <p:ext uri="{BB962C8B-B14F-4D97-AF65-F5344CB8AC3E}">
        <p14:creationId xmlns:p14="http://schemas.microsoft.com/office/powerpoint/2010/main" val="986768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a:stretch>
            <a:fillRect/>
          </a:stretch>
        </p:blipFill>
        <p:spPr>
          <a:xfrm>
            <a:off x="7467600" y="3490912"/>
            <a:ext cx="1676400" cy="2671763"/>
          </a:xfrm>
          <a:prstGeom prst="rect">
            <a:avLst/>
          </a:prstGeom>
        </p:spPr>
      </p:pic>
      <p:sp>
        <p:nvSpPr>
          <p:cNvPr id="2" name="Title 1"/>
          <p:cNvSpPr>
            <a:spLocks noGrp="1"/>
          </p:cNvSpPr>
          <p:nvPr>
            <p:ph type="title"/>
          </p:nvPr>
        </p:nvSpPr>
        <p:spPr>
          <a:xfrm>
            <a:off x="487680" y="274638"/>
            <a:ext cx="7970520" cy="1143000"/>
          </a:xfrm>
          <a:solidFill>
            <a:srgbClr val="FFFF00"/>
          </a:solidFill>
        </p:spPr>
        <p:txBody>
          <a:bodyPr/>
          <a:lstStyle/>
          <a:p>
            <a:r>
              <a:rPr lang="en-US" dirty="0">
                <a:latin typeface="Arial Narrow" panose="020B0606020202030204" pitchFamily="34" charset="0"/>
                <a:cs typeface="Arial" panose="020B0604020202020204" pitchFamily="34" charset="0"/>
              </a:rPr>
              <a:t>How to have a Successful MVI</a:t>
            </a:r>
          </a:p>
        </p:txBody>
      </p:sp>
      <p:sp>
        <p:nvSpPr>
          <p:cNvPr id="3" name="Content Placeholder 2"/>
          <p:cNvSpPr>
            <a:spLocks noGrp="1"/>
          </p:cNvSpPr>
          <p:nvPr>
            <p:ph idx="1"/>
          </p:nvPr>
        </p:nvSpPr>
        <p:spPr>
          <a:xfrm>
            <a:off x="457200" y="1600200"/>
            <a:ext cx="7391400" cy="5257800"/>
          </a:xfrm>
        </p:spPr>
        <p:txBody>
          <a:bodyPr>
            <a:noAutofit/>
          </a:bodyPr>
          <a:lstStyle/>
          <a:p>
            <a:pPr>
              <a:buClr>
                <a:srgbClr val="B2B2B2"/>
              </a:buClr>
            </a:pPr>
            <a:r>
              <a:rPr lang="en-US" sz="1400" dirty="0">
                <a:solidFill>
                  <a:prstClr val="black"/>
                </a:solidFill>
                <a:latin typeface="Calibri Light" panose="020F0302020204030204" pitchFamily="34" charset="0"/>
              </a:rPr>
              <a:t>Have you requested the ESIID from the respective TDSP?</a:t>
            </a:r>
          </a:p>
          <a:p>
            <a:pPr lvl="1">
              <a:buClr>
                <a:srgbClr val="B2B2B2"/>
              </a:buClr>
            </a:pPr>
            <a:r>
              <a:rPr lang="en-US" sz="1400" dirty="0">
                <a:latin typeface="Calibri Light" panose="020F0302020204030204" pitchFamily="34" charset="0"/>
              </a:rPr>
              <a:t>The ESIID number identifies each meter, and electric service cannot be established without it. Only the respective TDSP can assign this number and register the ESIID with ERCOT. ERCOT, the independent system operator in Texas, monitors and regulates the transmission and delivery of power to ensure safe and dependable service. The TDSP also handles all of your utility construction needs such as installing electric service facilities, streetlights and meter sets. </a:t>
            </a:r>
            <a:endParaRPr lang="en-US" sz="1400" dirty="0">
              <a:solidFill>
                <a:prstClr val="black"/>
              </a:solidFill>
              <a:latin typeface="Calibri Light" panose="020F0302020204030204" pitchFamily="34" charset="0"/>
            </a:endParaRPr>
          </a:p>
          <a:p>
            <a:pPr lvl="1">
              <a:buClr>
                <a:srgbClr val="B2B2B2"/>
              </a:buClr>
            </a:pPr>
            <a:r>
              <a:rPr lang="en-US" sz="1400" dirty="0">
                <a:solidFill>
                  <a:prstClr val="black"/>
                </a:solidFill>
                <a:latin typeface="Calibri Light" panose="020F0302020204030204" pitchFamily="34" charset="0"/>
              </a:rPr>
              <a:t>It takes 48 hours for an ESIID to become active in the system so it’s always best to request at the launch of project to avoid any delays in meter installs.</a:t>
            </a:r>
          </a:p>
          <a:p>
            <a:pPr lvl="1">
              <a:buClr>
                <a:srgbClr val="B2B2B2"/>
              </a:buClr>
            </a:pPr>
            <a:r>
              <a:rPr lang="en-US" sz="1400" dirty="0">
                <a:solidFill>
                  <a:prstClr val="black"/>
                </a:solidFill>
                <a:latin typeface="Calibri Light" panose="020F0302020204030204" pitchFamily="34" charset="0"/>
              </a:rPr>
              <a:t>Some projects will require both a temporary and permanent ESIID but that’s not always the case depending on the location, project phase, type of build out, and underground versus above ground wiring.   </a:t>
            </a:r>
          </a:p>
          <a:p>
            <a:pPr lvl="2">
              <a:buClr>
                <a:srgbClr val="B2B2B2"/>
              </a:buClr>
            </a:pPr>
            <a:r>
              <a:rPr lang="en-US" sz="1400" dirty="0">
                <a:solidFill>
                  <a:prstClr val="black"/>
                </a:solidFill>
                <a:latin typeface="Calibri Light" panose="020F0302020204030204" pitchFamily="34" charset="0"/>
              </a:rPr>
              <a:t>These are just a few of the many variables that can determine the ESIID need.</a:t>
            </a:r>
          </a:p>
          <a:p>
            <a:pPr>
              <a:buClr>
                <a:srgbClr val="B2B2B2"/>
              </a:buClr>
            </a:pPr>
            <a:r>
              <a:rPr lang="en-US" sz="1400" dirty="0">
                <a:solidFill>
                  <a:prstClr val="black"/>
                </a:solidFill>
                <a:latin typeface="Calibri Light" panose="020F0302020204030204" pitchFamily="34" charset="0"/>
              </a:rPr>
              <a:t>Have you spoken to the Energy Consultant assigned to the project?</a:t>
            </a:r>
          </a:p>
          <a:p>
            <a:pPr lvl="1">
              <a:buClr>
                <a:srgbClr val="B2B2B2"/>
              </a:buClr>
            </a:pPr>
            <a:r>
              <a:rPr lang="en-US" sz="1400" dirty="0">
                <a:solidFill>
                  <a:prstClr val="black"/>
                </a:solidFill>
                <a:latin typeface="Calibri Light" panose="020F0302020204030204" pitchFamily="34" charset="0"/>
              </a:rPr>
              <a:t>Having a relationship with the energy consultant will help you become an expert and take charge of the project development!</a:t>
            </a:r>
          </a:p>
          <a:p>
            <a:pPr lvl="1">
              <a:buClr>
                <a:srgbClr val="B2B2B2"/>
              </a:buClr>
            </a:pPr>
            <a:r>
              <a:rPr lang="en-US" sz="1400" dirty="0">
                <a:solidFill>
                  <a:prstClr val="black"/>
                </a:solidFill>
                <a:latin typeface="Calibri Light" panose="020F0302020204030204" pitchFamily="34" charset="0"/>
              </a:rPr>
              <a:t>Not only will they educate, train, and guide you through the process, they will provide you with the tools and information needed for successful MVI.   </a:t>
            </a:r>
          </a:p>
          <a:p>
            <a:pPr lvl="2">
              <a:buClr>
                <a:srgbClr val="B2B2B2"/>
              </a:buClr>
            </a:pPr>
            <a:r>
              <a:rPr lang="en-US" sz="1400" dirty="0">
                <a:solidFill>
                  <a:prstClr val="black"/>
                </a:solidFill>
                <a:latin typeface="Calibri Light" panose="020F0302020204030204" pitchFamily="34" charset="0"/>
              </a:rPr>
              <a:t>Remember, delays cost money!!!   </a:t>
            </a:r>
          </a:p>
          <a:p>
            <a:pPr lvl="1"/>
            <a:endParaRPr lang="en-US" sz="1400" dirty="0">
              <a:latin typeface="Calibri Light" panose="020F0302020204030204" pitchFamily="34" charset="0"/>
            </a:endParaRPr>
          </a:p>
        </p:txBody>
      </p:sp>
    </p:spTree>
    <p:extLst>
      <p:ext uri="{BB962C8B-B14F-4D97-AF65-F5344CB8AC3E}">
        <p14:creationId xmlns:p14="http://schemas.microsoft.com/office/powerpoint/2010/main" val="10061544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7680" y="274638"/>
            <a:ext cx="7970520" cy="1143000"/>
          </a:xfrm>
          <a:solidFill>
            <a:srgbClr val="FFFF00"/>
          </a:solidFill>
        </p:spPr>
        <p:txBody>
          <a:bodyPr/>
          <a:lstStyle/>
          <a:p>
            <a:r>
              <a:rPr lang="en-US" dirty="0">
                <a:latin typeface="Arial Narrow" panose="020B0606020202030204" pitchFamily="34" charset="0"/>
                <a:cs typeface="Arial" panose="020B0604020202020204" pitchFamily="34" charset="0"/>
              </a:rPr>
              <a:t>How to have a Successful MVI</a:t>
            </a:r>
          </a:p>
        </p:txBody>
      </p:sp>
      <p:sp>
        <p:nvSpPr>
          <p:cNvPr id="3" name="Content Placeholder 2"/>
          <p:cNvSpPr>
            <a:spLocks noGrp="1"/>
          </p:cNvSpPr>
          <p:nvPr>
            <p:ph idx="1"/>
          </p:nvPr>
        </p:nvSpPr>
        <p:spPr>
          <a:xfrm>
            <a:off x="457200" y="1600200"/>
            <a:ext cx="7620000" cy="5257800"/>
          </a:xfrm>
        </p:spPr>
        <p:txBody>
          <a:bodyPr>
            <a:noAutofit/>
          </a:bodyPr>
          <a:lstStyle/>
          <a:p>
            <a:pPr lvl="0">
              <a:buClr>
                <a:srgbClr val="B2B2B2"/>
              </a:buClr>
            </a:pPr>
            <a:r>
              <a:rPr lang="en-US" sz="1400" dirty="0">
                <a:solidFill>
                  <a:prstClr val="black"/>
                </a:solidFill>
                <a:latin typeface="Calibri Light" panose="020F0302020204030204" pitchFamily="34" charset="0"/>
              </a:rPr>
              <a:t>What type of meter will you need?</a:t>
            </a:r>
          </a:p>
          <a:p>
            <a:pPr lvl="2">
              <a:buClr>
                <a:srgbClr val="B2B2B2"/>
              </a:buClr>
            </a:pPr>
            <a:r>
              <a:rPr lang="en-US" sz="1400" dirty="0">
                <a:solidFill>
                  <a:prstClr val="black"/>
                </a:solidFill>
                <a:latin typeface="Calibri Light" panose="020F0302020204030204" pitchFamily="34" charset="0"/>
              </a:rPr>
              <a:t>MVI’s comes in all shapes, sizes and colors so the meter type and wiring can vary from one project to another.   EXTREMELY IMPORTANT THAT DUE DILIGENCE IS PERFORMED AT THE VERY BEGINNING AND THE LOAD PROFILE SHEET IS COMPLETED TO AVOID ANY DELAYS IN A BUSINESS OPENING. </a:t>
            </a:r>
          </a:p>
          <a:p>
            <a:pPr>
              <a:buClr>
                <a:srgbClr val="B2B2B2"/>
              </a:buClr>
            </a:pPr>
            <a:endParaRPr lang="en-US" sz="1400" dirty="0">
              <a:solidFill>
                <a:prstClr val="black"/>
              </a:solidFill>
              <a:latin typeface="Calibri Light" panose="020F0302020204030204" pitchFamily="34" charset="0"/>
            </a:endParaRPr>
          </a:p>
          <a:p>
            <a:pPr marL="777240" lvl="2" indent="0">
              <a:buClr>
                <a:srgbClr val="B2B2B2"/>
              </a:buClr>
              <a:buNone/>
            </a:pPr>
            <a:endParaRPr lang="en-US" sz="1400" dirty="0">
              <a:solidFill>
                <a:prstClr val="black"/>
              </a:solidFill>
              <a:latin typeface="Calibri Light" panose="020F0302020204030204" pitchFamily="34" charset="0"/>
            </a:endParaRPr>
          </a:p>
          <a:p>
            <a:pPr lvl="1">
              <a:buClr>
                <a:srgbClr val="B2B2B2"/>
              </a:buClr>
            </a:pPr>
            <a:endParaRPr lang="en-US" sz="1400" dirty="0">
              <a:solidFill>
                <a:prstClr val="black"/>
              </a:solidFill>
              <a:latin typeface="Calibri Light" panose="020F0302020204030204" pitchFamily="34" charset="0"/>
            </a:endParaRPr>
          </a:p>
          <a:p>
            <a:pPr lvl="0">
              <a:buClr>
                <a:srgbClr val="DDDDDD"/>
              </a:buClr>
            </a:pPr>
            <a:endParaRPr lang="en-US" sz="1400" dirty="0">
              <a:solidFill>
                <a:prstClr val="black"/>
              </a:solidFill>
              <a:latin typeface="Calibri Light" panose="020F0302020204030204" pitchFamily="34" charset="0"/>
            </a:endParaRPr>
          </a:p>
          <a:p>
            <a:pPr marL="777240" lvl="2" indent="0">
              <a:buClr>
                <a:srgbClr val="B2B2B2"/>
              </a:buClr>
              <a:buNone/>
            </a:pPr>
            <a:endParaRPr lang="en-US" sz="1400" dirty="0">
              <a:solidFill>
                <a:prstClr val="black"/>
              </a:solidFill>
              <a:latin typeface="Calibri Light" panose="020F0302020204030204" pitchFamily="34" charset="0"/>
            </a:endParaRPr>
          </a:p>
          <a:p>
            <a:pPr lvl="1"/>
            <a:endParaRPr lang="en-US" sz="1400" dirty="0">
              <a:latin typeface="Calibri Light" panose="020F0302020204030204" pitchFamily="34" charset="0"/>
            </a:endParaRPr>
          </a:p>
          <a:p>
            <a:endParaRPr lang="en-US" sz="1400" dirty="0">
              <a:latin typeface="Calibri Light" panose="020F0302020204030204" pitchFamily="34" charset="0"/>
            </a:endParaRPr>
          </a:p>
        </p:txBody>
      </p:sp>
      <p:pic>
        <p:nvPicPr>
          <p:cNvPr id="10" name="Picture 9"/>
          <p:cNvPicPr>
            <a:picLocks noChangeAspect="1"/>
          </p:cNvPicPr>
          <p:nvPr/>
        </p:nvPicPr>
        <p:blipFill>
          <a:blip r:embed="rId2"/>
          <a:stretch>
            <a:fillRect/>
          </a:stretch>
        </p:blipFill>
        <p:spPr>
          <a:xfrm>
            <a:off x="7467600" y="3490912"/>
            <a:ext cx="1676400" cy="2671763"/>
          </a:xfrm>
          <a:prstGeom prst="rect">
            <a:avLst/>
          </a:prstGeom>
        </p:spPr>
      </p:pic>
    </p:spTree>
    <p:extLst>
      <p:ext uri="{BB962C8B-B14F-4D97-AF65-F5344CB8AC3E}">
        <p14:creationId xmlns:p14="http://schemas.microsoft.com/office/powerpoint/2010/main" val="18408104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2"/>
          <a:stretch>
            <a:fillRect/>
          </a:stretch>
        </p:blipFill>
        <p:spPr>
          <a:xfrm>
            <a:off x="7467600" y="3490912"/>
            <a:ext cx="1676400" cy="2671763"/>
          </a:xfrm>
          <a:prstGeom prst="rect">
            <a:avLst/>
          </a:prstGeom>
        </p:spPr>
      </p:pic>
      <p:sp>
        <p:nvSpPr>
          <p:cNvPr id="2" name="Title 1"/>
          <p:cNvSpPr>
            <a:spLocks noGrp="1"/>
          </p:cNvSpPr>
          <p:nvPr>
            <p:ph type="title"/>
          </p:nvPr>
        </p:nvSpPr>
        <p:spPr>
          <a:xfrm>
            <a:off x="487680" y="274638"/>
            <a:ext cx="7970520" cy="1143000"/>
          </a:xfrm>
          <a:solidFill>
            <a:srgbClr val="FFFF00"/>
          </a:solidFill>
        </p:spPr>
        <p:txBody>
          <a:bodyPr/>
          <a:lstStyle/>
          <a:p>
            <a:r>
              <a:rPr lang="en-US" dirty="0">
                <a:solidFill>
                  <a:srgbClr val="000000"/>
                </a:solidFill>
                <a:latin typeface="Arial Narrow" panose="020B0606020202030204" pitchFamily="34" charset="0"/>
                <a:cs typeface="Arial" panose="020B0604020202020204" pitchFamily="34" charset="0"/>
              </a:rPr>
              <a:t>Operation “Protocol” for MVI’s</a:t>
            </a:r>
            <a:endParaRPr lang="en-US" dirty="0">
              <a:latin typeface="Arial Narrow" panose="020B0606020202030204" pitchFamily="34" charset="0"/>
              <a:cs typeface="Arial" panose="020B0604020202020204" pitchFamily="34" charset="0"/>
            </a:endParaRPr>
          </a:p>
        </p:txBody>
      </p:sp>
      <p:sp>
        <p:nvSpPr>
          <p:cNvPr id="3" name="Content Placeholder 2"/>
          <p:cNvSpPr>
            <a:spLocks noGrp="1"/>
          </p:cNvSpPr>
          <p:nvPr>
            <p:ph idx="1"/>
          </p:nvPr>
        </p:nvSpPr>
        <p:spPr>
          <a:xfrm>
            <a:off x="457200" y="1600200"/>
            <a:ext cx="7848600" cy="5257800"/>
          </a:xfrm>
        </p:spPr>
        <p:txBody>
          <a:bodyPr>
            <a:noAutofit/>
          </a:bodyPr>
          <a:lstStyle/>
          <a:p>
            <a:pPr marL="114300" indent="0">
              <a:buClr>
                <a:srgbClr val="B2B2B2"/>
              </a:buClr>
              <a:buNone/>
            </a:pPr>
            <a:r>
              <a:rPr lang="en-US" sz="1400" dirty="0">
                <a:solidFill>
                  <a:prstClr val="black"/>
                </a:solidFill>
                <a:latin typeface="Calibri Light" panose="020F0302020204030204" pitchFamily="34" charset="0"/>
              </a:rPr>
              <a:t>Having the support of an “Energy Counselor” will only help you to expedite your MVI quicker so be extremely detailed when it comes to the landscape of the MVI.</a:t>
            </a:r>
          </a:p>
          <a:p>
            <a:pPr marL="114300" indent="0">
              <a:buClr>
                <a:srgbClr val="B2B2B2"/>
              </a:buClr>
              <a:buNone/>
            </a:pPr>
            <a:endParaRPr lang="en-US" sz="1400" dirty="0">
              <a:solidFill>
                <a:prstClr val="black"/>
              </a:solidFill>
              <a:latin typeface="Calibri Light" panose="020F0302020204030204" pitchFamily="34" charset="0"/>
            </a:endParaRPr>
          </a:p>
          <a:p>
            <a:pPr>
              <a:buClr>
                <a:srgbClr val="B2B2B2"/>
              </a:buClr>
            </a:pPr>
            <a:r>
              <a:rPr lang="en-US" sz="1400" dirty="0">
                <a:solidFill>
                  <a:prstClr val="black"/>
                </a:solidFill>
                <a:latin typeface="Calibri Light" panose="020F0302020204030204" pitchFamily="34" charset="0"/>
              </a:rPr>
              <a:t>Build a road map within the body of your email so operations has a clear concise set of directions on your project needs!</a:t>
            </a:r>
          </a:p>
          <a:p>
            <a:pPr>
              <a:buClr>
                <a:srgbClr val="B2B2B2"/>
              </a:buClr>
            </a:pPr>
            <a:r>
              <a:rPr lang="en-US" sz="1400" dirty="0">
                <a:solidFill>
                  <a:prstClr val="black"/>
                </a:solidFill>
                <a:latin typeface="Calibri Light" panose="020F0302020204030204" pitchFamily="34" charset="0"/>
              </a:rPr>
              <a:t>Have you submitted all the required forms to processing@everongreen.com?</a:t>
            </a:r>
          </a:p>
          <a:p>
            <a:pPr lvl="1">
              <a:buClr>
                <a:srgbClr val="B2B2B2"/>
              </a:buClr>
            </a:pPr>
            <a:r>
              <a:rPr lang="en-US" sz="1400" dirty="0">
                <a:solidFill>
                  <a:prstClr val="black"/>
                </a:solidFill>
                <a:latin typeface="Calibri Light" panose="020F0302020204030204" pitchFamily="34" charset="0"/>
              </a:rPr>
              <a:t>Load Shape Data Information Form along with the comparable HUD used for profiling</a:t>
            </a:r>
          </a:p>
          <a:p>
            <a:pPr lvl="1">
              <a:buClr>
                <a:srgbClr val="B2B2B2"/>
              </a:buClr>
            </a:pPr>
            <a:r>
              <a:rPr lang="en-US" sz="1400" dirty="0">
                <a:solidFill>
                  <a:prstClr val="black"/>
                </a:solidFill>
                <a:latin typeface="Calibri Light" panose="020F0302020204030204" pitchFamily="34" charset="0"/>
              </a:rPr>
              <a:t>LOA &amp; CDS</a:t>
            </a:r>
          </a:p>
          <a:p>
            <a:pPr>
              <a:buClr>
                <a:srgbClr val="B2B2B2"/>
              </a:buClr>
            </a:pPr>
            <a:r>
              <a:rPr lang="en-US" sz="1400" dirty="0">
                <a:solidFill>
                  <a:prstClr val="black"/>
                </a:solidFill>
                <a:latin typeface="Calibri Light" panose="020F0302020204030204" pitchFamily="34" charset="0"/>
              </a:rPr>
              <a:t>The respective TDSP has up to 72 hours to install a meter so be sure and set the right expectations with the customer.</a:t>
            </a:r>
          </a:p>
          <a:p>
            <a:pPr lvl="1">
              <a:buClr>
                <a:srgbClr val="B2B2B2"/>
              </a:buClr>
            </a:pPr>
            <a:r>
              <a:rPr lang="en-US" sz="1400" dirty="0">
                <a:solidFill>
                  <a:prstClr val="black"/>
                </a:solidFill>
                <a:latin typeface="Calibri Light" panose="020F0302020204030204" pitchFamily="34" charset="0"/>
              </a:rPr>
              <a:t>The TDSP has the right to reject an order once on site should the area not be clear for installation.</a:t>
            </a:r>
          </a:p>
          <a:p>
            <a:pPr>
              <a:buClr>
                <a:srgbClr val="B2B2B2"/>
              </a:buClr>
            </a:pPr>
            <a:endParaRPr lang="en-US" sz="1600" dirty="0">
              <a:solidFill>
                <a:prstClr val="black"/>
              </a:solidFill>
              <a:latin typeface="Calibri Light" panose="020F0302020204030204" pitchFamily="34" charset="0"/>
            </a:endParaRPr>
          </a:p>
          <a:p>
            <a:pPr marL="114300" indent="0">
              <a:buClr>
                <a:srgbClr val="B2B2B2"/>
              </a:buClr>
              <a:buNone/>
            </a:pPr>
            <a:r>
              <a:rPr lang="en-US" sz="1600" dirty="0">
                <a:solidFill>
                  <a:prstClr val="black"/>
                </a:solidFill>
                <a:latin typeface="Calibri Light" panose="020F0302020204030204" pitchFamily="34" charset="0"/>
              </a:rPr>
              <a:t>For more information, contact Everon Green at 844-897-4002.</a:t>
            </a:r>
          </a:p>
          <a:p>
            <a:pPr>
              <a:buClr>
                <a:srgbClr val="B2B2B2"/>
              </a:buClr>
            </a:pPr>
            <a:endParaRPr lang="en-US" sz="1400" dirty="0">
              <a:latin typeface="Calibri Light" panose="020F0302020204030204" pitchFamily="34" charset="0"/>
            </a:endParaRPr>
          </a:p>
          <a:p>
            <a:endParaRPr lang="en-US" sz="1400" dirty="0">
              <a:latin typeface="Calibri Light" panose="020F0302020204030204" pitchFamily="34" charset="0"/>
            </a:endParaRPr>
          </a:p>
        </p:txBody>
      </p:sp>
    </p:spTree>
    <p:extLst>
      <p:ext uri="{BB962C8B-B14F-4D97-AF65-F5344CB8AC3E}">
        <p14:creationId xmlns:p14="http://schemas.microsoft.com/office/powerpoint/2010/main" val="22860715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574</TotalTime>
  <Words>690</Words>
  <Application>Microsoft Office PowerPoint</Application>
  <PresentationFormat>On-screen Show (4:3)</PresentationFormat>
  <Paragraphs>47</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Adjacency</vt:lpstr>
      <vt:lpstr>MVI’s for Dummies</vt:lpstr>
      <vt:lpstr>How to have a Successful MVI</vt:lpstr>
      <vt:lpstr>How to have a Successful MVI</vt:lpstr>
      <vt:lpstr>How to have a Successful MVI</vt:lpstr>
      <vt:lpstr>Operation “Protocol” for MVI’s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MVI’s for Dummies</dc:title>
  <dc:creator>wendy</dc:creator>
  <cp:lastModifiedBy>Eric Buckner</cp:lastModifiedBy>
  <cp:revision>36</cp:revision>
  <cp:lastPrinted>2015-02-22T14:40:54Z</cp:lastPrinted>
  <dcterms:created xsi:type="dcterms:W3CDTF">2012-06-29T14:42:06Z</dcterms:created>
  <dcterms:modified xsi:type="dcterms:W3CDTF">2018-02-02T15:03:02Z</dcterms:modified>
</cp:coreProperties>
</file>