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0"/>
  </p:notesMasterIdLst>
  <p:handoutMasterIdLst>
    <p:handoutMasterId r:id="rId11"/>
  </p:handoutMasterIdLst>
  <p:sldIdLst>
    <p:sldId id="257" r:id="rId3"/>
    <p:sldId id="258" r:id="rId4"/>
    <p:sldId id="259" r:id="rId5"/>
    <p:sldId id="260" r:id="rId6"/>
    <p:sldId id="261" r:id="rId7"/>
    <p:sldId id="262" r:id="rId8"/>
    <p:sldId id="263" r:id="rId9"/>
  </p:sldIdLst>
  <p:sldSz cx="12188825"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336">
          <p15:clr>
            <a:srgbClr val="A4A3A4"/>
          </p15:clr>
        </p15:guide>
        <p15:guide id="5" orient="horz" pos="1920">
          <p15:clr>
            <a:srgbClr val="A4A3A4"/>
          </p15:clr>
        </p15:guide>
        <p15:guide id="6" orient="horz" pos="3984">
          <p15:clr>
            <a:srgbClr val="A4A3A4"/>
          </p15:clr>
        </p15:guide>
        <p15:guide id="7" orient="horz" pos="1152">
          <p15:clr>
            <a:srgbClr val="A4A3A4"/>
          </p15:clr>
        </p15:guide>
        <p15:guide id="8" pos="3839">
          <p15:clr>
            <a:srgbClr val="A4A3A4"/>
          </p15:clr>
        </p15:guide>
        <p15:guide id="9" pos="671">
          <p15:clr>
            <a:srgbClr val="A4A3A4"/>
          </p15:clr>
        </p15:guide>
        <p15:guide id="10" pos="7007">
          <p15:clr>
            <a:srgbClr val="A4A3A4"/>
          </p15:clr>
        </p15:guide>
        <p15:guide id="11" pos="6143">
          <p15:clr>
            <a:srgbClr val="A4A3A4"/>
          </p15:clr>
        </p15:guide>
        <p15:guide id="12" pos="3263">
          <p15:clr>
            <a:srgbClr val="A4A3A4"/>
          </p15:clr>
        </p15:guide>
        <p15:guide id="13" pos="7391">
          <p15:clr>
            <a:srgbClr val="A4A3A4"/>
          </p15:clr>
        </p15:guide>
        <p15:guide id="14" pos="3695">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 Buckner" initials="EB" lastIdx="1" clrIdx="0">
    <p:extLst>
      <p:ext uri="{19B8F6BF-5375-455C-9EA6-DF929625EA0E}">
        <p15:presenceInfo xmlns:p15="http://schemas.microsoft.com/office/powerpoint/2012/main" userId="713905009_tp_dropbox"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6470" autoAdjust="0"/>
  </p:normalViewPr>
  <p:slideViewPr>
    <p:cSldViewPr showGuides="1">
      <p:cViewPr varScale="1">
        <p:scale>
          <a:sx n="79" d="100"/>
          <a:sy n="79" d="100"/>
        </p:scale>
        <p:origin x="-126" y="-90"/>
      </p:cViewPr>
      <p:guideLst>
        <p:guide orient="horz" pos="2160"/>
        <p:guide orient="horz" pos="1008"/>
        <p:guide orient="horz" pos="3792"/>
        <p:guide orient="horz" pos="336"/>
        <p:guide orient="horz" pos="1920"/>
        <p:guide orient="horz" pos="3984"/>
        <p:guide orient="horz" pos="1152"/>
        <p:guide pos="3839"/>
        <p:guide pos="671"/>
        <p:guide pos="7007"/>
        <p:guide pos="6143"/>
        <p:guide pos="3263"/>
        <p:guide pos="7391"/>
        <p:guide pos="3695"/>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6" d="100"/>
          <a:sy n="76" d="100"/>
        </p:scale>
        <p:origin x="168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11-14T19:33:48.996" idx="1">
    <p:pos x="2487" y="1647"/>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4CE221E-83ED-4F6C-BA5F-3F9E6FDB6953}" type="datetimeFigureOut">
              <a:rPr lang="en-US"/>
              <a:pPr/>
              <a:t>11/14/17</a:t>
            </a:fld>
            <a:endParaRPr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A4CBEF8-5CDE-472B-839B-B8BB0C881006}" type="slidenum">
              <a:rPr/>
              <a:pPr/>
              <a:t>‹#›</a:t>
            </a:fld>
            <a:endParaRPr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7853E5F-CE67-483C-A264-F17AC70E9CA2}" type="datetimeFigureOut">
              <a:rPr lang="en-US"/>
              <a:pPr/>
              <a:t>11/14/17</a:t>
            </a:fld>
            <a:endParaRPr dirty="0"/>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BB98AFB-CB0D-4DFE-87B9-B4B0D0DE73CD}" type="slidenum">
              <a:rPr/>
              <a:pPr/>
              <a:t>‹#›</a:t>
            </a:fld>
            <a:endParaRPr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pPr/>
              <a:t>1</a:t>
            </a:fld>
            <a:endParaRPr lang="en-US" dirty="0"/>
          </a:p>
        </p:txBody>
      </p:sp>
    </p:spTree>
    <p:extLst>
      <p:ext uri="{BB962C8B-B14F-4D97-AF65-F5344CB8AC3E}">
        <p14:creationId xmlns:p14="http://schemas.microsoft.com/office/powerpoint/2010/main" val="28640147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32612" y="6432551"/>
            <a:ext cx="1371600" cy="273049"/>
          </a:xfrm>
        </p:spPr>
        <p:txBody>
          <a:bodyPr/>
          <a:lstStyle/>
          <a:p>
            <a:fld id="{3E0FA9E5-6744-4841-888F-9E7CC0C2B7EC}" type="datetimeFigureOut">
              <a:rPr lang="en-US" smtClean="0"/>
              <a:pPr/>
              <a:t>11/14/17</a:t>
            </a:fld>
            <a:endParaRPr lang="en-US" dirty="0"/>
          </a:p>
        </p:txBody>
      </p:sp>
      <p:sp>
        <p:nvSpPr>
          <p:cNvPr id="5" name="Footer Placeholder 4"/>
          <p:cNvSpPr>
            <a:spLocks noGrp="1"/>
          </p:cNvSpPr>
          <p:nvPr>
            <p:ph type="ftr" sz="quarter" idx="11"/>
          </p:nvPr>
        </p:nvSpPr>
        <p:spPr>
          <a:xfrm>
            <a:off x="1065213" y="6432551"/>
            <a:ext cx="5653087" cy="273049"/>
          </a:xfrm>
        </p:spPr>
        <p:txBody>
          <a:bodyPr/>
          <a:lstStyle/>
          <a:p>
            <a:endParaRPr lang="en-US" dirty="0"/>
          </a:p>
        </p:txBody>
      </p:sp>
      <p:sp>
        <p:nvSpPr>
          <p:cNvPr id="6" name="Slide Number Placeholder 5"/>
          <p:cNvSpPr>
            <a:spLocks noGrp="1"/>
          </p:cNvSpPr>
          <p:nvPr>
            <p:ph type="sldNum" sz="quarter" idx="12"/>
          </p:nvPr>
        </p:nvSpPr>
        <p:spPr>
          <a:xfrm>
            <a:off x="8532812" y="6432551"/>
            <a:ext cx="1219201" cy="273049"/>
          </a:xfrm>
        </p:spPr>
        <p:txBody>
          <a:bodyPr/>
          <a:lstStyle/>
          <a:p>
            <a:fld id="{AAEAE4A8-A6E5-453E-B946-FB774B73F48C}" type="slidenum">
              <a:rPr lang="en-US" smtClean="0"/>
              <a:pPr/>
              <a:t>‹#›</a:t>
            </a:fld>
            <a:endParaRPr lang="en-US" dirty="0"/>
          </a:p>
        </p:txBody>
      </p:sp>
      <p:sp>
        <p:nvSpPr>
          <p:cNvPr id="3" name="Subtitle 2"/>
          <p:cNvSpPr>
            <a:spLocks noGrp="1"/>
          </p:cNvSpPr>
          <p:nvPr>
            <p:ph type="subTitle" idx="1"/>
          </p:nvPr>
        </p:nvSpPr>
        <p:spPr>
          <a:xfrm>
            <a:off x="1065212" y="3403600"/>
            <a:ext cx="5029201" cy="1397000"/>
          </a:xfrm>
        </p:spPr>
        <p:txBody>
          <a:bodyPr>
            <a:normAutofit/>
          </a:bodyPr>
          <a:lstStyle>
            <a:lvl1pPr marL="0" indent="0" algn="l">
              <a:spcBef>
                <a:spcPts val="60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2" name="Title 1"/>
          <p:cNvSpPr>
            <a:spLocks noGrp="1"/>
          </p:cNvSpPr>
          <p:nvPr>
            <p:ph type="ctrTitle"/>
          </p:nvPr>
        </p:nvSpPr>
        <p:spPr>
          <a:xfrm>
            <a:off x="1065214" y="533400"/>
            <a:ext cx="5029200" cy="2514601"/>
          </a:xfrm>
        </p:spPr>
        <p:txBody>
          <a:bodyPr>
            <a:normAutofit/>
          </a:bodyPr>
          <a:lstStyle>
            <a:lvl1pPr>
              <a:defRPr sz="4000">
                <a:solidFill>
                  <a:schemeClr val="accent1"/>
                </a:solidFill>
              </a:defRPr>
            </a:lvl1pPr>
          </a:lstStyle>
          <a:p>
            <a:r>
              <a:rPr lang="en-US"/>
              <a:t>Click to edit Master title style</a:t>
            </a:r>
            <a:endParaRPr/>
          </a:p>
        </p:txBody>
      </p:sp>
    </p:spTree>
    <p:extLst>
      <p:ext uri="{BB962C8B-B14F-4D97-AF65-F5344CB8AC3E}">
        <p14:creationId xmlns:p14="http://schemas.microsoft.com/office/powerpoint/2010/main" val="290237052"/>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0FA9E5-6744-4841-888F-9E7CC0C2B7EC}" type="datetimeFigureOut">
              <a:rPr lang="en-US" smtClean="0"/>
              <a:pPr/>
              <a:t>11/14/17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1"/>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2841477401"/>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0FA9E5-6744-4841-888F-9E7CC0C2B7EC}" type="datetimeFigureOut">
              <a:rPr lang="en-US" smtClean="0"/>
              <a:pPr/>
              <a:t>11/14/17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
        <p:nvSpPr>
          <p:cNvPr id="3" name="Vertical Text Placeholder 2"/>
          <p:cNvSpPr>
            <a:spLocks noGrp="1"/>
          </p:cNvSpPr>
          <p:nvPr>
            <p:ph type="body" orient="vert" idx="1"/>
          </p:nvPr>
        </p:nvSpPr>
        <p:spPr>
          <a:xfrm>
            <a:off x="1065213" y="533400"/>
            <a:ext cx="7467599"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Vertical Title 1"/>
          <p:cNvSpPr>
            <a:spLocks noGrp="1"/>
          </p:cNvSpPr>
          <p:nvPr>
            <p:ph type="title" orient="vert"/>
          </p:nvPr>
        </p:nvSpPr>
        <p:spPr>
          <a:xfrm>
            <a:off x="8761412" y="533400"/>
            <a:ext cx="2362201" cy="5486400"/>
          </a:xfrm>
        </p:spPr>
        <p:txBody>
          <a:bodyPr vert="eaVert"/>
          <a:lstStyle/>
          <a:p>
            <a:r>
              <a:rPr lang="en-US"/>
              <a:t>Click to edit Master title style</a:t>
            </a:r>
            <a:endParaRPr/>
          </a:p>
        </p:txBody>
      </p:sp>
    </p:spTree>
    <p:extLst>
      <p:ext uri="{BB962C8B-B14F-4D97-AF65-F5344CB8AC3E}">
        <p14:creationId xmlns:p14="http://schemas.microsoft.com/office/powerpoint/2010/main" val="2135436798"/>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0FA9E5-6744-4841-888F-9E7CC0C2B7EC}" type="datetimeFigureOut">
              <a:rPr lang="en-US" smtClean="0"/>
              <a:pPr/>
              <a:t>11/14/17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Title 1"/>
          <p:cNvSpPr>
            <a:spLocks noGrp="1"/>
          </p:cNvSpPr>
          <p:nvPr>
            <p:ph type="title"/>
          </p:nvPr>
        </p:nvSpPr>
        <p:spPr/>
        <p:txBody>
          <a:bodyPr/>
          <a:lstStyle/>
          <a:p>
            <a:r>
              <a:rPr lang="en-US"/>
              <a:t>Click to edit Master title style</a:t>
            </a:r>
            <a:endParaRPr dirty="0"/>
          </a:p>
        </p:txBody>
      </p:sp>
    </p:spTree>
    <p:extLst>
      <p:ext uri="{BB962C8B-B14F-4D97-AF65-F5344CB8AC3E}">
        <p14:creationId xmlns:p14="http://schemas.microsoft.com/office/powerpoint/2010/main" val="350674107"/>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0FA9E5-6744-4841-888F-9E7CC0C2B7EC}" type="datetimeFigureOut">
              <a:rPr lang="en-US" smtClean="0"/>
              <a:pPr/>
              <a:t>11/14/17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pPr/>
              <a:t>‹#›</a:t>
            </a:fld>
            <a:endParaRPr lang="en-US" dirty="0"/>
          </a:p>
        </p:txBody>
      </p:sp>
      <p:sp>
        <p:nvSpPr>
          <p:cNvPr id="3" name="Text Placeholder 2"/>
          <p:cNvSpPr>
            <a:spLocks noGrp="1"/>
          </p:cNvSpPr>
          <p:nvPr>
            <p:ph type="body" idx="1"/>
          </p:nvPr>
        </p:nvSpPr>
        <p:spPr>
          <a:xfrm>
            <a:off x="1065214" y="3124200"/>
            <a:ext cx="8686800" cy="1371600"/>
          </a:xfrm>
        </p:spPr>
        <p:txBody>
          <a:bodyPr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 name="Title 1"/>
          <p:cNvSpPr>
            <a:spLocks noGrp="1"/>
          </p:cNvSpPr>
          <p:nvPr>
            <p:ph type="title"/>
          </p:nvPr>
        </p:nvSpPr>
        <p:spPr>
          <a:xfrm>
            <a:off x="1065214" y="533400"/>
            <a:ext cx="8686800" cy="2286000"/>
          </a:xfrm>
        </p:spPr>
        <p:txBody>
          <a:bodyPr anchor="b">
            <a:normAutofit/>
          </a:bodyPr>
          <a:lstStyle>
            <a:lvl1pPr algn="l">
              <a:defRPr sz="5400" b="1" cap="none" baseline="0"/>
            </a:lvl1pPr>
          </a:lstStyle>
          <a:p>
            <a:r>
              <a:rPr lang="en-US"/>
              <a:t>Click to edit Master title style</a:t>
            </a:r>
            <a:endParaRPr/>
          </a:p>
        </p:txBody>
      </p:sp>
    </p:spTree>
    <p:extLst>
      <p:ext uri="{BB962C8B-B14F-4D97-AF65-F5344CB8AC3E}">
        <p14:creationId xmlns:p14="http://schemas.microsoft.com/office/powerpoint/2010/main" val="292563790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E0FA9E5-6744-4841-888F-9E7CC0C2B7EC}" type="datetimeFigureOut">
              <a:rPr lang="en-US" smtClean="0"/>
              <a:pPr/>
              <a:t>11/14/17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pPr/>
              <a:t>‹#›</a:t>
            </a:fld>
            <a:endParaRPr lang="en-US" dirty="0"/>
          </a:p>
        </p:txBody>
      </p:sp>
      <p:sp>
        <p:nvSpPr>
          <p:cNvPr id="4" name="Content Placeholder 3"/>
          <p:cNvSpPr>
            <a:spLocks noGrp="1"/>
          </p:cNvSpPr>
          <p:nvPr>
            <p:ph sz="half" idx="2"/>
          </p:nvPr>
        </p:nvSpPr>
        <p:spPr>
          <a:xfrm>
            <a:off x="5464598"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Content Placeholder 2"/>
          <p:cNvSpPr>
            <a:spLocks noGrp="1"/>
          </p:cNvSpPr>
          <p:nvPr>
            <p:ph sz="half" idx="1"/>
          </p:nvPr>
        </p:nvSpPr>
        <p:spPr>
          <a:xfrm>
            <a:off x="1065212"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1"/>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124050404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3E0FA9E5-6744-4841-888F-9E7CC0C2B7EC}" type="datetimeFigureOut">
              <a:rPr lang="en-US" smtClean="0"/>
              <a:pPr/>
              <a:t>11/14/17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EAE4A8-A6E5-453E-B946-FB774B73F48C}" type="slidenum">
              <a:rPr lang="en-US" smtClean="0"/>
              <a:pPr/>
              <a:t>‹#›</a:t>
            </a:fld>
            <a:endParaRPr lang="en-US" dirty="0"/>
          </a:p>
        </p:txBody>
      </p:sp>
      <p:sp>
        <p:nvSpPr>
          <p:cNvPr id="6" name="Content Placeholder 5"/>
          <p:cNvSpPr>
            <a:spLocks noGrp="1"/>
          </p:cNvSpPr>
          <p:nvPr>
            <p:ph sz="quarter" idx="4"/>
          </p:nvPr>
        </p:nvSpPr>
        <p:spPr>
          <a:xfrm>
            <a:off x="550005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50005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521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Text Placeholder 2"/>
          <p:cNvSpPr>
            <a:spLocks noGrp="1"/>
          </p:cNvSpPr>
          <p:nvPr>
            <p:ph type="body" idx="1"/>
          </p:nvPr>
        </p:nvSpPr>
        <p:spPr>
          <a:xfrm>
            <a:off x="106521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1065211" y="533400"/>
            <a:ext cx="8686802" cy="1066800"/>
          </a:xfrm>
        </p:spPr>
        <p:txBody>
          <a:bodyPr/>
          <a:lstStyle>
            <a:lvl1pPr>
              <a:defRPr/>
            </a:lvl1pPr>
          </a:lstStyle>
          <a:p>
            <a:r>
              <a:rPr lang="en-US"/>
              <a:t>Click to edit Master title style</a:t>
            </a:r>
            <a:endParaRPr/>
          </a:p>
        </p:txBody>
      </p:sp>
    </p:spTree>
    <p:extLst>
      <p:ext uri="{BB962C8B-B14F-4D97-AF65-F5344CB8AC3E}">
        <p14:creationId xmlns:p14="http://schemas.microsoft.com/office/powerpoint/2010/main" val="3301549117"/>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E0FA9E5-6744-4841-888F-9E7CC0C2B7EC}" type="datetimeFigureOut">
              <a:rPr lang="en-US" smtClean="0"/>
              <a:pPr/>
              <a:t>11/14/17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EAE4A8-A6E5-453E-B946-FB774B73F48C}" type="slidenum">
              <a:rPr lang="en-US" smtClean="0"/>
              <a:pPr/>
              <a:t>‹#›</a:t>
            </a:fld>
            <a:endParaRPr lang="en-US" dirty="0"/>
          </a:p>
        </p:txBody>
      </p:sp>
      <p:sp>
        <p:nvSpPr>
          <p:cNvPr id="2" name="Title 1"/>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137030129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FA9E5-6744-4841-888F-9E7CC0C2B7EC}" type="datetimeFigureOut">
              <a:rPr lang="en-US" smtClean="0"/>
              <a:pPr/>
              <a:t>11/14/17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3088263569"/>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E0FA9E5-6744-4841-888F-9E7CC0C2B7EC}" type="datetimeFigureOut">
              <a:rPr lang="en-US" smtClean="0"/>
              <a:pPr/>
              <a:t>11/14/17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pPr/>
              <a:t>‹#›</a:t>
            </a:fld>
            <a:endParaRPr lang="en-US" dirty="0"/>
          </a:p>
        </p:txBody>
      </p:sp>
      <p:sp>
        <p:nvSpPr>
          <p:cNvPr id="3" name="Content Placeholder 2"/>
          <p:cNvSpPr>
            <a:spLocks noGrp="1"/>
          </p:cNvSpPr>
          <p:nvPr>
            <p:ph idx="1"/>
          </p:nvPr>
        </p:nvSpPr>
        <p:spPr>
          <a:xfrm>
            <a:off x="5865813" y="533400"/>
            <a:ext cx="586740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065213" y="533400"/>
            <a:ext cx="4114800" cy="1524000"/>
          </a:xfrm>
        </p:spPr>
        <p:txBody>
          <a:bodyPr anchor="b">
            <a:normAutofit/>
          </a:bodyPr>
          <a:lstStyle>
            <a:lvl1pPr algn="l">
              <a:defRPr sz="3600" b="1"/>
            </a:lvl1pPr>
          </a:lstStyle>
          <a:p>
            <a:r>
              <a:rPr lang="en-US"/>
              <a:t>Click to edit Master title style</a:t>
            </a:r>
            <a:endParaRPr/>
          </a:p>
        </p:txBody>
      </p:sp>
    </p:spTree>
    <p:extLst>
      <p:ext uri="{BB962C8B-B14F-4D97-AF65-F5344CB8AC3E}">
        <p14:creationId xmlns:p14="http://schemas.microsoft.com/office/powerpoint/2010/main" val="10008353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865812" y="533400"/>
            <a:ext cx="5780173" cy="5791200"/>
          </a:xfrm>
          <a:ln w="50800">
            <a:solidFill>
              <a:schemeClr val="tx1">
                <a:lumMod val="65000"/>
                <a:lumOff val="35000"/>
              </a:schemeClr>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065213" y="533400"/>
            <a:ext cx="4114800" cy="1524000"/>
          </a:xfrm>
        </p:spPr>
        <p:txBody>
          <a:bodyPr anchor="b">
            <a:noAutofit/>
          </a:bodyPr>
          <a:lstStyle>
            <a:lvl1pPr algn="l">
              <a:defRPr sz="3600" b="1"/>
            </a:lvl1pPr>
          </a:lstStyle>
          <a:p>
            <a:r>
              <a:rPr lang="en-US"/>
              <a:t>Click to edit Master title style</a:t>
            </a:r>
            <a:endParaRPr/>
          </a:p>
        </p:txBody>
      </p:sp>
    </p:spTree>
    <p:extLst>
      <p:ext uri="{BB962C8B-B14F-4D97-AF65-F5344CB8AC3E}">
        <p14:creationId xmlns:p14="http://schemas.microsoft.com/office/powerpoint/2010/main" val="572858716"/>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000">
                <a:solidFill>
                  <a:schemeClr val="tx1"/>
                </a:solidFill>
              </a:defRPr>
            </a:lvl1pPr>
          </a:lstStyle>
          <a:p>
            <a:fld id="{3E0FA9E5-6744-4841-888F-9E7CC0C2B7EC}" type="datetimeFigureOut">
              <a:rPr lang="en-US" smtClean="0"/>
              <a:pPr/>
              <a:t>11/14/17</a:t>
            </a:fld>
            <a:endParaRPr lang="en-US" dirty="0"/>
          </a:p>
        </p:txBody>
      </p:sp>
      <p:sp>
        <p:nvSpPr>
          <p:cNvPr id="5" name="Footer Placeholder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000">
                <a:solidFill>
                  <a:schemeClr val="tx1"/>
                </a:solidFill>
              </a:defRPr>
            </a:lvl1pPr>
          </a:lstStyle>
          <a:p>
            <a:fld id="{AAEAE4A8-A6E5-453E-B946-FB774B73F48C}" type="slidenum">
              <a:rPr lang="en-US" smtClean="0"/>
              <a:pPr/>
              <a:t>‹#›</a:t>
            </a:fld>
            <a:endParaRPr lang="en-US" dirty="0"/>
          </a:p>
        </p:txBody>
      </p:sp>
      <p:sp>
        <p:nvSpPr>
          <p:cNvPr id="3" name="Text Placeholder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Title Placeholder 1"/>
          <p:cNvSpPr>
            <a:spLocks noGrp="1"/>
          </p:cNvSpPr>
          <p:nvPr>
            <p:ph type="title"/>
          </p:nvPr>
        </p:nvSpPr>
        <p:spPr bwMode="auto">
          <a:xfrm>
            <a:off x="1065212" y="533400"/>
            <a:ext cx="8686801" cy="1066800"/>
          </a:xfrm>
          <a:prstGeom prst="rect">
            <a:avLst/>
          </a:prstGeom>
        </p:spPr>
        <p:txBody>
          <a:bodyPr vert="horz" lIns="91440" tIns="45720" rIns="91440" bIns="45720" rtlCol="0" anchor="b">
            <a:normAutofit/>
          </a:bodyPr>
          <a:lstStyle/>
          <a:p>
            <a:r>
              <a:rPr lang="en-US"/>
              <a:t>Click to edit Master title style</a:t>
            </a:r>
            <a:endParaRPr dirty="0"/>
          </a:p>
        </p:txBody>
      </p:sp>
    </p:spTree>
    <p:extLst>
      <p:ext uri="{BB962C8B-B14F-4D97-AF65-F5344CB8AC3E}">
        <p14:creationId xmlns:p14="http://schemas.microsoft.com/office/powerpoint/2010/main" val="1327670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xStyles>
    <p:title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608012" y="3445104"/>
            <a:ext cx="5029201" cy="1397000"/>
          </a:xfrm>
        </p:spPr>
        <p:txBody>
          <a:bodyPr/>
          <a:lstStyle/>
          <a:p>
            <a:r>
              <a:rPr lang="en-US" dirty="0"/>
              <a:t>Ideas for Today and Tomorrow</a:t>
            </a:r>
          </a:p>
          <a:p>
            <a:endParaRPr lang="en-US" dirty="0"/>
          </a:p>
        </p:txBody>
      </p:sp>
      <p:sp>
        <p:nvSpPr>
          <p:cNvPr id="4" name="Title 3"/>
          <p:cNvSpPr>
            <a:spLocks noGrp="1"/>
          </p:cNvSpPr>
          <p:nvPr>
            <p:ph type="ctrTitle"/>
          </p:nvPr>
        </p:nvSpPr>
        <p:spPr/>
        <p:txBody>
          <a:bodyPr/>
          <a:lstStyle/>
          <a:p>
            <a:r>
              <a:rPr lang="en-US" dirty="0">
                <a:solidFill>
                  <a:schemeClr val="accent3">
                    <a:lumMod val="75000"/>
                  </a:schemeClr>
                </a:solidFill>
              </a:rPr>
              <a:t>A Strategy for Success</a:t>
            </a:r>
          </a:p>
        </p:txBody>
      </p:sp>
      <p:sp>
        <p:nvSpPr>
          <p:cNvPr id="5" name="TextBox 4"/>
          <p:cNvSpPr txBox="1"/>
          <p:nvPr/>
        </p:nvSpPr>
        <p:spPr>
          <a:xfrm>
            <a:off x="1217612" y="4802482"/>
            <a:ext cx="2857500" cy="369332"/>
          </a:xfrm>
          <a:prstGeom prst="rect">
            <a:avLst/>
          </a:prstGeom>
          <a:noFill/>
          <a:ln>
            <a:noFill/>
          </a:ln>
        </p:spPr>
        <p:txBody>
          <a:bodyPr wrap="square" rtlCol="0" anchor="ctr" anchorCtr="1">
            <a:spAutoFit/>
          </a:bodyPr>
          <a:lstStyle/>
          <a:p>
            <a:r>
              <a:rPr lang="en-US" dirty="0"/>
              <a:t>and</a:t>
            </a:r>
          </a:p>
        </p:txBody>
      </p:sp>
      <p:sp>
        <p:nvSpPr>
          <p:cNvPr id="7" name="TextBox 6"/>
          <p:cNvSpPr txBox="1"/>
          <p:nvPr/>
        </p:nvSpPr>
        <p:spPr>
          <a:xfrm>
            <a:off x="246062" y="5774859"/>
            <a:ext cx="5105400" cy="400110"/>
          </a:xfrm>
          <a:prstGeom prst="rect">
            <a:avLst/>
          </a:prstGeom>
          <a:noFill/>
          <a:ln>
            <a:noFill/>
          </a:ln>
        </p:spPr>
        <p:txBody>
          <a:bodyPr wrap="square" rtlCol="0" anchor="ctr" anchorCtr="1">
            <a:spAutoFit/>
          </a:bodyPr>
          <a:lstStyle/>
          <a:p>
            <a:r>
              <a:rPr lang="en-US" sz="2000" b="1" kern="1200" dirty="0">
                <a:solidFill>
                  <a:schemeClr val="accent3">
                    <a:lumMod val="75000"/>
                  </a:schemeClr>
                </a:solidFill>
                <a:latin typeface="+mn-lt"/>
                <a:ea typeface="+mn-ea"/>
                <a:cs typeface="+mn-cs"/>
              </a:rPr>
              <a:t>New Construction Division</a:t>
            </a:r>
            <a:r>
              <a:rPr lang="en-US" sz="2000" b="1" kern="1200" dirty="0">
                <a:solidFill>
                  <a:schemeClr val="bg2">
                    <a:lumMod val="50000"/>
                  </a:schemeClr>
                </a:solidFill>
                <a:latin typeface="+mn-lt"/>
                <a:ea typeface="+mn-ea"/>
                <a:cs typeface="+mn-cs"/>
              </a:rPr>
              <a:t> </a:t>
            </a:r>
          </a:p>
        </p:txBody>
      </p:sp>
      <p:pic>
        <p:nvPicPr>
          <p:cNvPr id="8" name="Picture 8">
            <a:extLst>
              <a:ext uri="{FF2B5EF4-FFF2-40B4-BE49-F238E27FC236}">
                <a16:creationId xmlns:a16="http://schemas.microsoft.com/office/drawing/2014/main" id="{27DD9227-92BA-3846-8E13-7ABB32490A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9193" y="4084387"/>
            <a:ext cx="3259138" cy="1251244"/>
          </a:xfrm>
          <a:prstGeom prst="rect">
            <a:avLst/>
          </a:prstGeom>
        </p:spPr>
      </p:pic>
    </p:spTree>
    <p:extLst>
      <p:ext uri="{BB962C8B-B14F-4D97-AF65-F5344CB8AC3E}">
        <p14:creationId xmlns:p14="http://schemas.microsoft.com/office/powerpoint/2010/main" val="365812815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 indent="0">
              <a:buNone/>
            </a:pPr>
            <a:r>
              <a:rPr lang="en-US" dirty="0"/>
              <a:t>It is our vision:</a:t>
            </a:r>
          </a:p>
          <a:p>
            <a:r>
              <a:rPr lang="en-US" dirty="0"/>
              <a:t>To become a valued partner in providing seamless sources for power with means to reduce and manage cost at the best value to you.</a:t>
            </a:r>
          </a:p>
          <a:p>
            <a:r>
              <a:rPr lang="en-US" dirty="0"/>
              <a:t>To play a vital role in energy procurement, efficiency, and culture.</a:t>
            </a:r>
          </a:p>
          <a:p>
            <a:r>
              <a:rPr lang="en-US" dirty="0"/>
              <a:t>To provide information on the latest trends and available resources for  to offer its clients.</a:t>
            </a:r>
          </a:p>
          <a:p>
            <a:r>
              <a:rPr lang="en-US" dirty="0"/>
              <a:t>To become a leader in Construction Energy Management from concept to completion.</a:t>
            </a:r>
          </a:p>
          <a:p>
            <a:r>
              <a:rPr lang="en-US" dirty="0"/>
              <a:t>To provide low cost LED and Solar options for Contractors and builders with immediate delivery including long life warranties.</a:t>
            </a:r>
          </a:p>
          <a:p>
            <a:endParaRPr lang="en-US" dirty="0"/>
          </a:p>
        </p:txBody>
      </p:sp>
      <p:sp>
        <p:nvSpPr>
          <p:cNvPr id="2" name="Title 1"/>
          <p:cNvSpPr>
            <a:spLocks noGrp="1"/>
          </p:cNvSpPr>
          <p:nvPr>
            <p:ph type="title"/>
          </p:nvPr>
        </p:nvSpPr>
        <p:spPr/>
        <p:txBody>
          <a:bodyPr/>
          <a:lstStyle/>
          <a:p>
            <a:r>
              <a:rPr lang="en-US" dirty="0"/>
              <a:t>Vision Statement</a:t>
            </a:r>
          </a:p>
        </p:txBody>
      </p:sp>
    </p:spTree>
    <p:extLst>
      <p:ext uri="{BB962C8B-B14F-4D97-AF65-F5344CB8AC3E}">
        <p14:creationId xmlns:p14="http://schemas.microsoft.com/office/powerpoint/2010/main" val="1637310646"/>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Our goal is to become your right hand partner regarding your energy needs in all energy markets.</a:t>
            </a:r>
          </a:p>
          <a:p>
            <a:r>
              <a:rPr lang="en-US" dirty="0"/>
              <a:t>To become the source supplier for all efficiency products in all markets</a:t>
            </a:r>
          </a:p>
          <a:p>
            <a:r>
              <a:rPr lang="en-US" dirty="0"/>
              <a:t>Our objective is to create a simple process for Supervisors, Project Managers, and Corporate to easily manage projects while alleviating the frustrations of finding power resources. </a:t>
            </a:r>
          </a:p>
          <a:p>
            <a:r>
              <a:rPr lang="en-US" dirty="0"/>
              <a:t>To provide all the necessary tools and solutions to assist  in your drive to create  energy solutions that make dollars and sense to you through our sources.</a:t>
            </a:r>
          </a:p>
          <a:p>
            <a:endParaRPr lang="en-US" dirty="0"/>
          </a:p>
        </p:txBody>
      </p:sp>
      <p:sp>
        <p:nvSpPr>
          <p:cNvPr id="2" name="Title 1"/>
          <p:cNvSpPr>
            <a:spLocks noGrp="1"/>
          </p:cNvSpPr>
          <p:nvPr>
            <p:ph type="title"/>
          </p:nvPr>
        </p:nvSpPr>
        <p:spPr/>
        <p:txBody>
          <a:bodyPr/>
          <a:lstStyle/>
          <a:p>
            <a:r>
              <a:rPr lang="en-US" dirty="0"/>
              <a:t>Goal and Objective</a:t>
            </a:r>
          </a:p>
        </p:txBody>
      </p:sp>
    </p:spTree>
    <p:extLst>
      <p:ext uri="{BB962C8B-B14F-4D97-AF65-F5344CB8AC3E}">
        <p14:creationId xmlns:p14="http://schemas.microsoft.com/office/powerpoint/2010/main" val="2772895749"/>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5212" y="1828800"/>
            <a:ext cx="9372600" cy="4724400"/>
          </a:xfrm>
        </p:spPr>
        <p:txBody>
          <a:bodyPr>
            <a:normAutofit/>
          </a:bodyPr>
          <a:lstStyle/>
          <a:p>
            <a:r>
              <a:rPr lang="en-US" sz="1800" dirty="0"/>
              <a:t>Today like many other companies, you may be seeking sources for </a:t>
            </a:r>
            <a:r>
              <a:rPr lang="en-US" sz="1800" b="1" dirty="0"/>
              <a:t>Temporary</a:t>
            </a:r>
            <a:r>
              <a:rPr lang="en-US" sz="1800" dirty="0"/>
              <a:t> or </a:t>
            </a:r>
            <a:r>
              <a:rPr lang="en-US" sz="1800" b="1" dirty="0"/>
              <a:t>Permanent</a:t>
            </a:r>
            <a:r>
              <a:rPr lang="en-US" sz="1800" dirty="0"/>
              <a:t> </a:t>
            </a:r>
            <a:r>
              <a:rPr lang="en-US" sz="1800" b="1" dirty="0"/>
              <a:t>Utilities</a:t>
            </a:r>
            <a:r>
              <a:rPr lang="en-US" sz="1800" dirty="0"/>
              <a:t> via your Project Managers or Supervisors.  We are Experienced Energy Specialists who assist companies in securing their energy agreements daily.  This partnership saves time for your project leads, while putting your needs in the hands of trained and experienced professionals in all deregulated markets</a:t>
            </a:r>
            <a:r>
              <a:rPr lang="en-US" dirty="0"/>
              <a:t>.  </a:t>
            </a:r>
          </a:p>
          <a:p>
            <a:r>
              <a:rPr lang="en-US" sz="1800" i="1" dirty="0"/>
              <a:t>We have established contacts at the utilities.</a:t>
            </a:r>
          </a:p>
          <a:p>
            <a:r>
              <a:rPr lang="en-US" sz="1800" b="1" i="1" dirty="0"/>
              <a:t>Market Intelligence </a:t>
            </a:r>
            <a:r>
              <a:rPr lang="en-US" sz="1800" i="1" dirty="0"/>
              <a:t>for changing rates and programs</a:t>
            </a:r>
            <a:r>
              <a:rPr lang="en-US" sz="1800" dirty="0"/>
              <a:t>.</a:t>
            </a:r>
          </a:p>
          <a:p>
            <a:r>
              <a:rPr lang="en-US" sz="1800" i="1" dirty="0"/>
              <a:t>Knowledge of processes and timelines to insure seamless integration.</a:t>
            </a:r>
          </a:p>
          <a:p>
            <a:r>
              <a:rPr lang="en-US" sz="1800" i="1" dirty="0"/>
              <a:t>We are a “</a:t>
            </a:r>
            <a:r>
              <a:rPr lang="en-US" sz="1800" b="1" i="1" dirty="0"/>
              <a:t>no upfront cost team member</a:t>
            </a:r>
            <a:r>
              <a:rPr lang="en-US" sz="1800" i="1" dirty="0"/>
              <a:t>”, paid by rebate from our Retail Electric Partner Providers.</a:t>
            </a:r>
          </a:p>
          <a:p>
            <a:r>
              <a:rPr lang="en-US" sz="1800" i="1" dirty="0"/>
              <a:t>One Call Solution. One simple phone call to us and we handle the rest, then report back to requested channels. Your projects are on-time and under budget.</a:t>
            </a:r>
          </a:p>
          <a:p>
            <a:endParaRPr lang="en-US" sz="1800" i="1" dirty="0"/>
          </a:p>
          <a:p>
            <a:endParaRPr lang="en-US" dirty="0"/>
          </a:p>
        </p:txBody>
      </p:sp>
      <p:sp>
        <p:nvSpPr>
          <p:cNvPr id="2" name="Title 1"/>
          <p:cNvSpPr>
            <a:spLocks noGrp="1"/>
          </p:cNvSpPr>
          <p:nvPr>
            <p:ph type="title"/>
          </p:nvPr>
        </p:nvSpPr>
        <p:spPr/>
        <p:txBody>
          <a:bodyPr/>
          <a:lstStyle/>
          <a:p>
            <a:r>
              <a:rPr lang="en-US" dirty="0"/>
              <a:t>Today’s Situation</a:t>
            </a:r>
          </a:p>
        </p:txBody>
      </p:sp>
    </p:spTree>
    <p:extLst>
      <p:ext uri="{BB962C8B-B14F-4D97-AF65-F5344CB8AC3E}">
        <p14:creationId xmlns:p14="http://schemas.microsoft.com/office/powerpoint/2010/main" val="421519693"/>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600" dirty="0"/>
              <a:t>After 10 years, operating with the world’s top Retail Electric  Providers, we decided it was time to help where it is most effective to the Construction Industry, at the conception of a New or Renovated Project.  By partnering with the builders, we can provide unmistakably pivotal assistance in staying </a:t>
            </a:r>
            <a:r>
              <a:rPr lang="en-US" sz="1600" b="1" i="1" dirty="0"/>
              <a:t>On Time, Within Budget, and creating a One Stop Energy Management Shop for their projects. </a:t>
            </a:r>
          </a:p>
          <a:p>
            <a:r>
              <a:rPr lang="en-US" sz="1600" dirty="0"/>
              <a:t>Many entities believe that they have to do all the work themselves, when it comes to achieving affordable Temporary Energy Services.  This is no longer true.  As an Energy Broker Consultant, </a:t>
            </a:r>
            <a:r>
              <a:rPr lang="en-US" sz="1600" dirty="0" err="1"/>
              <a:t>Everon</a:t>
            </a:r>
            <a:r>
              <a:rPr lang="en-US" sz="1600" dirty="0"/>
              <a:t> Green Energy Resources LLC has the expertise in Market Insight that enable us to Partner with Industry Leaders. LED, Solar, Renewable and GreenProducts,  with no upfront cost, adds to the offerings that most General Contractors have to find a subcontractor to fulfill, then trust that they will get the Job Done at all, or On Time.</a:t>
            </a:r>
          </a:p>
          <a:p>
            <a:r>
              <a:rPr lang="en-US" sz="1600" dirty="0"/>
              <a:t>We have found the market trend leaning towards companies employing their own in-house Energy Managers.  But, offsetting the cost of a $65-80k annual salary quickly absorbs any savings that would have been realized.  This is why our solutions stand far above the status quo.</a:t>
            </a:r>
          </a:p>
        </p:txBody>
      </p:sp>
      <p:sp>
        <p:nvSpPr>
          <p:cNvPr id="2" name="Title 1"/>
          <p:cNvSpPr>
            <a:spLocks noGrp="1"/>
          </p:cNvSpPr>
          <p:nvPr>
            <p:ph type="title"/>
          </p:nvPr>
        </p:nvSpPr>
        <p:spPr/>
        <p:txBody>
          <a:bodyPr/>
          <a:lstStyle/>
          <a:p>
            <a:r>
              <a:rPr lang="en-US" dirty="0"/>
              <a:t>How Did We Get Here?</a:t>
            </a:r>
          </a:p>
        </p:txBody>
      </p:sp>
    </p:spTree>
    <p:extLst>
      <p:ext uri="{BB962C8B-B14F-4D97-AF65-F5344CB8AC3E}">
        <p14:creationId xmlns:p14="http://schemas.microsoft.com/office/powerpoint/2010/main" val="338813980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45720" indent="0">
              <a:buNone/>
            </a:pPr>
            <a:r>
              <a:rPr lang="en-US" sz="1400" b="1" dirty="0"/>
              <a:t>We offer:</a:t>
            </a:r>
          </a:p>
          <a:p>
            <a:r>
              <a:rPr lang="en-US" sz="1400" dirty="0"/>
              <a:t>The opportunity to Maximize Market Opportunities and Resources.</a:t>
            </a:r>
          </a:p>
          <a:p>
            <a:pPr>
              <a:lnSpc>
                <a:spcPct val="100000"/>
              </a:lnSpc>
            </a:pPr>
            <a:r>
              <a:rPr lang="en-US" sz="1400" dirty="0"/>
              <a:t>To partner in handling the acquisition of Temporary and Permanent Power for </a:t>
            </a:r>
          </a:p>
          <a:p>
            <a:pPr>
              <a:lnSpc>
                <a:spcPct val="100000"/>
              </a:lnSpc>
            </a:pPr>
            <a:r>
              <a:rPr lang="en-US" sz="1400" dirty="0"/>
              <a:t>To partner with in offering Green Energy Solutions, Renewables and Sustainability products.</a:t>
            </a:r>
          </a:p>
          <a:p>
            <a:pPr>
              <a:lnSpc>
                <a:spcPct val="150000"/>
              </a:lnSpc>
            </a:pPr>
            <a:r>
              <a:rPr lang="en-US" sz="1400" dirty="0"/>
              <a:t>To become a part of our Strategic Partner Program.</a:t>
            </a:r>
          </a:p>
          <a:p>
            <a:r>
              <a:rPr lang="en-US" sz="1400" i="1" dirty="0"/>
              <a:t>The advantage of our providing t-pole solutions: Lower pricing, established relationships, and timely turn around times</a:t>
            </a:r>
          </a:p>
          <a:p>
            <a:r>
              <a:rPr lang="en-US" sz="1400" i="1" dirty="0"/>
              <a:t>Our Green Energy and Management Solutions are Installed, Backed by, and Maintained by our Partner Providers with no upfront cost to the client and financed over the course of their energy agreements or longer.</a:t>
            </a:r>
          </a:p>
          <a:p>
            <a:r>
              <a:rPr lang="en-US" sz="1400" i="1" dirty="0"/>
              <a:t>The Strategic Partner Program offers  Companies Incentives  for Client Referrals with select services with our suppliers.</a:t>
            </a:r>
          </a:p>
          <a:p>
            <a:r>
              <a:rPr lang="en-US" sz="1400" i="1" dirty="0"/>
              <a:t>Customer Service Agreements to allow Assignment and Assumption of service without penalty.</a:t>
            </a:r>
          </a:p>
          <a:p>
            <a:r>
              <a:rPr lang="en-US" b="1" u="sng" dirty="0"/>
              <a:t>The Best part yet, it’s at  No Cost to you </a:t>
            </a:r>
            <a:r>
              <a:rPr lang="en-US" dirty="0"/>
              <a:t>.</a:t>
            </a:r>
          </a:p>
        </p:txBody>
      </p:sp>
      <p:sp>
        <p:nvSpPr>
          <p:cNvPr id="2" name="Title 1"/>
          <p:cNvSpPr>
            <a:spLocks noGrp="1"/>
          </p:cNvSpPr>
          <p:nvPr>
            <p:ph type="title"/>
          </p:nvPr>
        </p:nvSpPr>
        <p:spPr/>
        <p:txBody>
          <a:bodyPr/>
          <a:lstStyle/>
          <a:p>
            <a:r>
              <a:rPr lang="en-US" dirty="0"/>
              <a:t>Available Options</a:t>
            </a:r>
          </a:p>
        </p:txBody>
      </p:sp>
    </p:spTree>
    <p:extLst>
      <p:ext uri="{BB962C8B-B14F-4D97-AF65-F5344CB8AC3E}">
        <p14:creationId xmlns:p14="http://schemas.microsoft.com/office/powerpoint/2010/main" val="1173429218"/>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0094" y="1600200"/>
            <a:ext cx="8686801" cy="4648200"/>
          </a:xfrm>
        </p:spPr>
        <p:txBody>
          <a:bodyPr/>
          <a:lstStyle/>
          <a:p>
            <a:pPr marL="45720" indent="0">
              <a:buNone/>
            </a:pPr>
            <a:endParaRPr lang="en-US" sz="1600" dirty="0"/>
          </a:p>
          <a:p>
            <a:r>
              <a:rPr lang="en-US" sz="1600" dirty="0"/>
              <a:t>We recommend we begin with Temporary Power Acquisition and the Strategic Partnership program with your clients.</a:t>
            </a:r>
          </a:p>
          <a:p>
            <a:r>
              <a:rPr lang="en-US" sz="1600" dirty="0"/>
              <a:t>Our T-pole solutions will provide instant savings and offer all parties the opportunity to become more familiar with the inner workings and flow of working together to achieve the confidence to recommend </a:t>
            </a:r>
            <a:r>
              <a:rPr lang="en-US" sz="1600" dirty="0" err="1"/>
              <a:t>Everon</a:t>
            </a:r>
            <a:r>
              <a:rPr lang="en-US" sz="1600" dirty="0"/>
              <a:t> Green </a:t>
            </a:r>
            <a:r>
              <a:rPr lang="en-US" sz="1600"/>
              <a:t>Energy Resources, LLC </a:t>
            </a:r>
            <a:r>
              <a:rPr lang="en-US" sz="1600" dirty="0"/>
              <a:t>for long-term solutions to your clientele.</a:t>
            </a:r>
          </a:p>
          <a:p>
            <a:r>
              <a:rPr lang="en-US" sz="1600" dirty="0"/>
              <a:t>Next Steps:  We suggest we come to agreement with an allotted amount of properties to provide t-pole service to if not all and show you how we can bring it all together. </a:t>
            </a:r>
          </a:p>
          <a:p>
            <a:r>
              <a:rPr lang="en-US" sz="1600" dirty="0"/>
              <a:t>We will provide the forms and necessary information required to place these orders.</a:t>
            </a:r>
          </a:p>
          <a:p>
            <a:r>
              <a:rPr lang="en-US" sz="1600" dirty="0"/>
              <a:t>We will need  to provide the information for billing, corporate address, a point of contact with email,  direct dial landline number for verification calls and information request.</a:t>
            </a:r>
          </a:p>
        </p:txBody>
      </p:sp>
      <p:sp>
        <p:nvSpPr>
          <p:cNvPr id="2" name="Title 1"/>
          <p:cNvSpPr>
            <a:spLocks noGrp="1"/>
          </p:cNvSpPr>
          <p:nvPr>
            <p:ph type="title"/>
          </p:nvPr>
        </p:nvSpPr>
        <p:spPr/>
        <p:txBody>
          <a:bodyPr/>
          <a:lstStyle/>
          <a:p>
            <a:r>
              <a:rPr lang="en-US" dirty="0"/>
              <a:t>Recommendation</a:t>
            </a:r>
          </a:p>
        </p:txBody>
      </p:sp>
    </p:spTree>
    <p:extLst>
      <p:ext uri="{BB962C8B-B14F-4D97-AF65-F5344CB8AC3E}">
        <p14:creationId xmlns:p14="http://schemas.microsoft.com/office/powerpoint/2010/main" val="4259246236"/>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theme/theme1.xml><?xml version="1.0" encoding="utf-8"?>
<a:theme xmlns:a="http://schemas.openxmlformats.org/drawingml/2006/main" name="Business strategy presentation">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usiness strategy presentation" id="{8652783A-F43B-4C47-8F3C-48F967BE0382}" vid="{232EED29-0899-40B2-8969-E379F11A5395}"/>
    </a:ext>
  </a:extLst>
</a:theme>
</file>

<file path=ppt/theme/theme2.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0E1DFAE-A563-49ED-B827-D954CB21C6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strategy presentation</Template>
  <TotalTime>0</TotalTime>
  <Words>809</Words>
  <Application>Microsoft Office PowerPoint</Application>
  <PresentationFormat>Custom</PresentationFormat>
  <Paragraphs>45</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Business strategy presentation</vt:lpstr>
      <vt:lpstr>A Strategy for Success</vt:lpstr>
      <vt:lpstr>Vision Statement</vt:lpstr>
      <vt:lpstr>Goal and Objective</vt:lpstr>
      <vt:lpstr>Today’s Situation</vt:lpstr>
      <vt:lpstr>How Did We Get Here?</vt:lpstr>
      <vt:lpstr>Available Options</vt:lpstr>
      <vt:lpstr>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Strategy for Success</dc:title>
  <dc:creator/>
  <cp:lastModifiedBy/>
  <cp:revision>3</cp:revision>
  <dcterms:created xsi:type="dcterms:W3CDTF">2015-10-12T19:50:46Z</dcterms:created>
  <dcterms:modified xsi:type="dcterms:W3CDTF">2017-11-15T18:24:41Z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TC034606639991</vt:lpwstr>
  </property>
</Properties>
</file>