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ppt/notesSlides/notesSlide3.xml" ContentType="application/vnd.openxmlformats-officedocument.presentationml.notesSlide+xml"/>
  <Override PartName="/ppt/media/image1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64" r:id="rId6"/>
    <p:sldId id="259" r:id="rId7"/>
    <p:sldId id="261" r:id="rId8"/>
    <p:sldId id="375" r:id="rId9"/>
    <p:sldId id="376" r:id="rId10"/>
    <p:sldId id="358" r:id="rId11"/>
    <p:sldId id="359" r:id="rId12"/>
    <p:sldId id="268" r:id="rId13"/>
    <p:sldId id="267" r:id="rId14"/>
    <p:sldId id="364" r:id="rId15"/>
    <p:sldId id="362" r:id="rId16"/>
    <p:sldId id="365" r:id="rId17"/>
    <p:sldId id="366" r:id="rId18"/>
    <p:sldId id="367" r:id="rId19"/>
    <p:sldId id="368" r:id="rId20"/>
    <p:sldId id="371" r:id="rId21"/>
    <p:sldId id="296" r:id="rId22"/>
    <p:sldId id="372" r:id="rId23"/>
    <p:sldId id="373" r:id="rId24"/>
    <p:sldId id="284" r:id="rId25"/>
    <p:sldId id="363" r:id="rId26"/>
    <p:sldId id="300" r:id="rId2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A102B2"/>
    <a:srgbClr val="8E0FC1"/>
    <a:srgbClr val="881EB2"/>
    <a:srgbClr val="3B9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A81EC-A6FB-4FB6-9F7A-4C46902D800A}" v="5" dt="2021-10-19T22:42:57.5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4966-FBFB-4C8D-8691-7A1EAEDAD98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DA20E-44FF-4852-BBCF-084CA958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Most donors (77%) are asked to provide blood stem cells collected from the circulating blood. This is called a peripheral blood stem cell donation, or “PBSC donation.”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PBSC is a nonsurgical procedure, called apheresis. It’s similar to donating platelets.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For five days leading up to the day of donation, the donor is given shots of a drug called filgrastim that increases the number of blood-forming stem cells in the bloodstream. On the fifth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day, blood is drawn from one of the donor’s arms and circulated through a machine that filters out the stem cells and returns the remaining blood to the donor.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Most donors visit with friends or binge watch TV during the procedure.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A710C4-F029-4E9A-94FC-F22BDA88C60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C84B2A-34A0-4BDA-8A71-893ADDAB3DD1}" type="datetime1">
              <a:rPr lang="en-US" altLang="en-US" smtClean="0"/>
              <a:pPr>
                <a:spcBef>
                  <a:spcPct val="0"/>
                </a:spcBef>
              </a:pPr>
              <a:t>11/1/2021</a:t>
            </a:fld>
            <a:endParaRPr lang="en-US" altLang="en-US" dirty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4343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59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 donors (23%) are asked to provide blood stem cells collected from bone marrow.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Marrow donation is a surgical procedure that takes place in a hospital operating room. The donor receives anesthesia and feels no pain during the procedure.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Doctors withdraw blood stem cells from small punctures in the back of the donor’s pelvic bone.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Doctors often request marrow for pediatric patients.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A710C4-F029-4E9A-94FC-F22BDA88C60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C84B2A-34A0-4BDA-8A71-893ADDAB3DD1}" type="datetime1">
              <a:rPr lang="en-US" altLang="en-US" smtClean="0"/>
              <a:pPr>
                <a:spcBef>
                  <a:spcPct val="0"/>
                </a:spcBef>
              </a:pPr>
              <a:t>11/1/2021</a:t>
            </a:fld>
            <a:endParaRPr lang="en-US" altLang="en-US" dirty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14343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2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9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donor swab on a flat surface. Follow the instructions on the inside of the folder. Wrap one bar code label around the stick farthest from the swab tip (like a flag)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3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DA20E-44FF-4852-BBCF-084CA958A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3316" y="1326108"/>
            <a:ext cx="5757367" cy="810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0235" y="2730030"/>
            <a:ext cx="6183528" cy="62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109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8684" y="4572000"/>
            <a:ext cx="1735835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3859" y="4291584"/>
            <a:ext cx="2211323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4300728"/>
            <a:ext cx="2404871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2552" y="1224724"/>
            <a:ext cx="3797300" cy="269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EBDE6F-5FB5-BB49-9574-35EEBFC58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62"/>
          <a:stretch/>
        </p:blipFill>
        <p:spPr>
          <a:xfrm>
            <a:off x="-2" y="0"/>
            <a:ext cx="9144000" cy="10946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2DDB94E-1BDF-834B-A349-85416316C8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the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35BB-D843-BD43-BDAC-10B71064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0685ECC4-0E52-4747-87A7-C8D3795A73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6807DC-DC8B-D340-9B2E-7B6AFA53F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15221"/>
            <a:ext cx="6858000" cy="48934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3FA23-3E49-CB40-A0E5-AEF005560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305" y="4571716"/>
            <a:ext cx="1735931" cy="4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1350" y="259482"/>
            <a:ext cx="2261298" cy="505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754" y="1292092"/>
            <a:ext cx="8464491" cy="3097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irdwaythinktank/716658396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D86903D0-6DBC-4AB4-BD09-06F577824AA2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cid:D86903D0-6DBC-4AB4-BD09-06F577824AA2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F5CBC807-E6D8-41BE-ABBD-3C7D13D42FB2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4.jp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Two_red_dice_01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www.empillsblog.com/dolore-acuto-in-dea-acep-policy-2017/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0"/>
            <a:ext cx="9139427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586" y="191515"/>
            <a:ext cx="2291080" cy="148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74370">
              <a:lnSpc>
                <a:spcPct val="100000"/>
              </a:lnSpc>
            </a:pPr>
            <a:r>
              <a:rPr sz="4800" spc="-5" dirty="0">
                <a:solidFill>
                  <a:srgbClr val="0070C0"/>
                </a:solidFill>
              </a:rPr>
              <a:t>Our  Mission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8835149" y="4897989"/>
            <a:ext cx="895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A7A8A7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765" y="4653375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79C1"/>
                </a:solidFill>
                <a:latin typeface="Arial"/>
                <a:cs typeface="Arial"/>
              </a:rPr>
              <a:t>1</a:t>
            </a:r>
            <a:r>
              <a:rPr lang="en-US" sz="1000" spc="-10" dirty="0">
                <a:solidFill>
                  <a:srgbClr val="0079C1"/>
                </a:solidFill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632" y="133350"/>
            <a:ext cx="8382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35" dirty="0"/>
              <a:t> </a:t>
            </a:r>
            <a:r>
              <a:rPr lang="en-US" sz="2800" spc="-35" dirty="0"/>
              <a:t>There is NO out of pocket expenses </a:t>
            </a:r>
            <a:r>
              <a:rPr sz="2800" dirty="0"/>
              <a:t>to </a:t>
            </a:r>
            <a:r>
              <a:rPr sz="2800" spc="-10" dirty="0"/>
              <a:t>save </a:t>
            </a:r>
            <a:r>
              <a:rPr sz="2800" dirty="0"/>
              <a:t>a</a:t>
            </a:r>
            <a:r>
              <a:rPr sz="2800" spc="-55" dirty="0"/>
              <a:t> </a:t>
            </a:r>
            <a:r>
              <a:rPr sz="2800" spc="-5" dirty="0"/>
              <a:t>life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65868" y="1712391"/>
            <a:ext cx="569976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NO out of pocket</a:t>
            </a:r>
            <a:r>
              <a:rPr sz="2000" spc="-13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expenses</a:t>
            </a:r>
            <a:endParaRPr sz="20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Be The Match covers travel, meals and hotel</a:t>
            </a:r>
            <a:r>
              <a:rPr sz="2000" spc="-229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for  you and one</a:t>
            </a:r>
            <a:r>
              <a:rPr sz="2000" spc="-114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companion</a:t>
            </a:r>
            <a:endParaRPr sz="2000" dirty="0">
              <a:latin typeface="Arial"/>
              <a:cs typeface="Arial"/>
            </a:endParaRPr>
          </a:p>
          <a:p>
            <a:pPr marL="299085" marR="73152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All medical costs are covered by</a:t>
            </a:r>
            <a:r>
              <a:rPr sz="2000" spc="-16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patient’s  insurance or Be The</a:t>
            </a:r>
            <a:r>
              <a:rPr sz="2000" spc="-17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Match</a:t>
            </a:r>
            <a:endParaRPr sz="2000" dirty="0">
              <a:latin typeface="Arial"/>
              <a:cs typeface="Arial"/>
            </a:endParaRPr>
          </a:p>
          <a:p>
            <a:pPr marL="299085" marR="12065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Be The Match will also cover any tolls,</a:t>
            </a:r>
            <a:r>
              <a:rPr sz="2000" spc="-25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parking,  mileage, daycare and pet</a:t>
            </a:r>
            <a:r>
              <a:rPr sz="2000" spc="-13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care.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 Even possible hourly wage coverage.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311" y="1937004"/>
            <a:ext cx="1856231" cy="18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1843" y="1886540"/>
            <a:ext cx="1957165" cy="1957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748C-1974-4E24-95F8-0B4579EF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09550"/>
            <a:ext cx="4876800" cy="984885"/>
          </a:xfrm>
        </p:spPr>
        <p:txBody>
          <a:bodyPr/>
          <a:lstStyle/>
          <a:p>
            <a:r>
              <a:rPr lang="en-US" dirty="0"/>
              <a:t>Commitment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DE552-39A9-439D-A881-9465D07C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3800" y="1827194"/>
            <a:ext cx="4201181" cy="21544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We want to ensure that we are adding committed donors to the registry.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We want quality; not quantity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Education is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Keep your contact information up to date on our website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3EE11AE-6167-45B0-930E-066C8B3C5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201" y="2209780"/>
            <a:ext cx="2180008" cy="1081488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4149A644-744E-42E5-AF5F-B92D41F42B6D}"/>
              </a:ext>
            </a:extLst>
          </p:cNvPr>
          <p:cNvSpPr/>
          <p:nvPr/>
        </p:nvSpPr>
        <p:spPr>
          <a:xfrm>
            <a:off x="533401" y="1657350"/>
            <a:ext cx="2345608" cy="2186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ABDD21B-360E-454F-99B8-6B6AC4D7104E}"/>
              </a:ext>
            </a:extLst>
          </p:cNvPr>
          <p:cNvSpPr txBox="1"/>
          <p:nvPr/>
        </p:nvSpPr>
        <p:spPr>
          <a:xfrm>
            <a:off x="8610601" y="4629151"/>
            <a:ext cx="2201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48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765" y="4653375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079C1"/>
                </a:solidFill>
                <a:latin typeface="Arial"/>
                <a:cs typeface="Arial"/>
              </a:rPr>
              <a:t>1</a:t>
            </a:r>
            <a:r>
              <a:rPr lang="en-US" sz="1000" spc="-10" dirty="0">
                <a:solidFill>
                  <a:srgbClr val="0079C1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7A38DA-C89A-4824-94E0-751DD2C1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641" y="3529176"/>
            <a:ext cx="1323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2CE85D-7635-4DE7-977C-51E77972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15" y="17878"/>
            <a:ext cx="791636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 panose="020F0502020204030204" pitchFamily="34" charset="0"/>
                <a:cs typeface="Times New Roman"/>
              </a:rPr>
              <a:t>Join Be </a:t>
            </a:r>
            <a:r>
              <a:rPr lang="en-US" altLang="en-US" sz="4800" dirty="0">
                <a:latin typeface="Calibri"/>
                <a:ea typeface="Calibri" panose="020F0502020204030204" pitchFamily="34" charset="0"/>
                <a:cs typeface="Times New Roman"/>
              </a:rPr>
              <a:t>The Match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48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Text-to-join: Text Racing4Ryder to 61474(</a:t>
            </a:r>
            <a:r>
              <a:rPr lang="en-US" sz="1600" i="1" dirty="0">
                <a:latin typeface="Calibri"/>
                <a:ea typeface="Calibri" panose="020F0502020204030204" pitchFamily="34" charset="0"/>
                <a:cs typeface="Calibri"/>
              </a:rPr>
              <a:t>no spaces</a:t>
            </a: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/>
              <a:ea typeface="Calibri" panose="020F0502020204030204" pitchFamily="34" charset="0"/>
              <a:cs typeface="Calibri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Website: </a:t>
            </a:r>
            <a:r>
              <a:rPr lang="en-US" sz="2400" u="sng" dirty="0">
                <a:latin typeface="Calibri"/>
                <a:ea typeface="Calibri" panose="020F0502020204030204" pitchFamily="34" charset="0"/>
                <a:cs typeface="Calibri"/>
              </a:rPr>
              <a:t>https://my.bethematch.org/Racing4Ryder</a:t>
            </a:r>
            <a:endParaRPr lang="en-US" sz="2400" u="sng" dirty="0">
              <a:latin typeface="Arial"/>
              <a:ea typeface="Calibri" panose="020F0502020204030204" pitchFamily="34" charset="0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66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1B0F3-E8CF-4827-B163-D9F500285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5" r="1666" b="5555"/>
          <a:stretch/>
        </p:blipFill>
        <p:spPr>
          <a:xfrm>
            <a:off x="0" y="514350"/>
            <a:ext cx="9144000" cy="462915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9EB0DE9-9387-4F37-993A-DFD56C5A4B00}"/>
              </a:ext>
            </a:extLst>
          </p:cNvPr>
          <p:cNvSpPr txBox="1"/>
          <p:nvPr/>
        </p:nvSpPr>
        <p:spPr>
          <a:xfrm>
            <a:off x="8534400" y="4781550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7DE67-BF44-436B-94B1-5924E036D3E4}"/>
              </a:ext>
            </a:extLst>
          </p:cNvPr>
          <p:cNvSpPr txBox="1"/>
          <p:nvPr/>
        </p:nvSpPr>
        <p:spPr>
          <a:xfrm>
            <a:off x="2286000" y="5715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registration website home page</a:t>
            </a:r>
          </a:p>
        </p:txBody>
      </p:sp>
    </p:spTree>
    <p:extLst>
      <p:ext uri="{BB962C8B-B14F-4D97-AF65-F5344CB8AC3E}">
        <p14:creationId xmlns:p14="http://schemas.microsoft.com/office/powerpoint/2010/main" val="23543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9C7F0-D65A-47E0-8343-BE33A08B0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1652" b="6638"/>
          <a:stretch/>
        </p:blipFill>
        <p:spPr>
          <a:xfrm>
            <a:off x="0" y="758910"/>
            <a:ext cx="9144000" cy="4400551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5432B184-227A-46DD-8F06-5861A4669F13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D17A0-D04C-4790-8B94-47FBDE0887B5}"/>
              </a:ext>
            </a:extLst>
          </p:cNvPr>
          <p:cNvSpPr txBox="1"/>
          <p:nvPr/>
        </p:nvSpPr>
        <p:spPr>
          <a:xfrm>
            <a:off x="1447800" y="3105150"/>
            <a:ext cx="304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AC2"/>
                </a:solidFill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2E2-7B18-438C-8967-B3538946F24C}"/>
              </a:ext>
            </a:extLst>
          </p:cNvPr>
          <p:cNvSpPr txBox="1"/>
          <p:nvPr/>
        </p:nvSpPr>
        <p:spPr>
          <a:xfrm>
            <a:off x="1905000" y="2952750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7AD4-6B1D-4917-803D-D2740FCF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3350"/>
            <a:ext cx="5943600" cy="1477328"/>
          </a:xfrm>
        </p:spPr>
        <p:txBody>
          <a:bodyPr/>
          <a:lstStyle/>
          <a:p>
            <a:r>
              <a:rPr lang="en-US" dirty="0"/>
              <a:t>Please answer all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FAC21-A08C-4DDF-A0E8-C7689FD9C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2" r="1666" b="5044"/>
          <a:stretch/>
        </p:blipFill>
        <p:spPr>
          <a:xfrm>
            <a:off x="-1" y="764940"/>
            <a:ext cx="8991603" cy="437856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11520941-C325-4CC8-B78B-72B7FE381FD0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15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49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802C8-0764-4407-9CF7-CDFC5AB81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1666" b="7008"/>
          <a:stretch/>
        </p:blipFill>
        <p:spPr>
          <a:xfrm>
            <a:off x="0" y="670625"/>
            <a:ext cx="9144000" cy="4339525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AC997E6F-77B6-49BB-A3C2-2F4289EA9DB7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21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B2741-38FF-43F3-A80D-95EF725B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4" r="1652" b="5926"/>
          <a:stretch/>
        </p:blipFill>
        <p:spPr>
          <a:xfrm>
            <a:off x="1354" y="742950"/>
            <a:ext cx="9156732" cy="44005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CED0EF-57D3-48BC-B152-E95ABBE2018C}"/>
              </a:ext>
            </a:extLst>
          </p:cNvPr>
          <p:cNvSpPr/>
          <p:nvPr/>
        </p:nvSpPr>
        <p:spPr>
          <a:xfrm>
            <a:off x="2362200" y="2495550"/>
            <a:ext cx="2209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F083A66-AD75-4F0A-AA62-08521F44C294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17</a:t>
            </a:r>
            <a:endParaRPr sz="1000" dirty="0">
              <a:latin typeface="Arial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7103C2-ACE7-4CCF-B12E-4B0DFA0D600D}"/>
              </a:ext>
            </a:extLst>
          </p:cNvPr>
          <p:cNvCxnSpPr/>
          <p:nvPr/>
        </p:nvCxnSpPr>
        <p:spPr>
          <a:xfrm>
            <a:off x="2514600" y="4400550"/>
            <a:ext cx="3048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1BC96D-F9B5-4582-8156-B0E9925B05CA}"/>
              </a:ext>
            </a:extLst>
          </p:cNvPr>
          <p:cNvCxnSpPr>
            <a:cxnSpLocks/>
          </p:cNvCxnSpPr>
          <p:nvPr/>
        </p:nvCxnSpPr>
        <p:spPr>
          <a:xfrm flipH="1">
            <a:off x="2514600" y="4400550"/>
            <a:ext cx="2286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4C31E57-0DD5-4B6E-BB05-4D22050997B4}"/>
              </a:ext>
            </a:extLst>
          </p:cNvPr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26411" r="5694" b="22581"/>
          <a:stretch>
            <a:fillRect/>
          </a:stretch>
        </p:blipFill>
        <p:spPr bwMode="auto">
          <a:xfrm rot="10800000">
            <a:off x="6096000" y="2075976"/>
            <a:ext cx="2918338" cy="1220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5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4593164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8775">
            <a:solidFill>
              <a:srgbClr val="BCC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59" y="4291584"/>
            <a:ext cx="2211323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4593163"/>
            <a:ext cx="5943600" cy="45719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8775">
            <a:solidFill>
              <a:srgbClr val="BCC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300728"/>
            <a:ext cx="2404871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72E5278-D588-49BD-9535-2C0E59A0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-97510"/>
            <a:ext cx="3216310" cy="54415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Live event buccal swab kit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F05556-2233-4961-84B2-2A4B1A3D9CB3}"/>
              </a:ext>
            </a:extLst>
          </p:cNvPr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4060" r="3942" b="5307"/>
          <a:stretch>
            <a:fillRect/>
          </a:stretch>
        </p:blipFill>
        <p:spPr bwMode="auto">
          <a:xfrm>
            <a:off x="1068271" y="1584047"/>
            <a:ext cx="2918337" cy="284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1C1F1F-2B25-4643-80DE-3ECDAF163411}"/>
              </a:ext>
            </a:extLst>
          </p:cNvPr>
          <p:cNvPicPr/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26411" r="5694" b="22581"/>
          <a:stretch>
            <a:fillRect/>
          </a:stretch>
        </p:blipFill>
        <p:spPr bwMode="auto">
          <a:xfrm rot="10800000">
            <a:off x="1068271" y="361949"/>
            <a:ext cx="2918338" cy="1220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CBAE3F3-2E21-4705-B64C-FD12B9AAE3BC}"/>
              </a:ext>
            </a:extLst>
          </p:cNvPr>
          <p:cNvSpPr/>
          <p:nvPr/>
        </p:nvSpPr>
        <p:spPr>
          <a:xfrm>
            <a:off x="3246225" y="3931935"/>
            <a:ext cx="554773" cy="468216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5ACBD86-DECD-482D-8E68-4D6AC090F74C}"/>
              </a:ext>
            </a:extLst>
          </p:cNvPr>
          <p:cNvSpPr/>
          <p:nvPr/>
        </p:nvSpPr>
        <p:spPr>
          <a:xfrm>
            <a:off x="2431140" y="2638606"/>
            <a:ext cx="624119" cy="535097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id-A94AB0D8-5393-4A3C-BDA3-7423FC632272">
            <a:extLst>
              <a:ext uri="{FF2B5EF4-FFF2-40B4-BE49-F238E27FC236}">
                <a16:creationId xmlns:a16="http://schemas.microsoft.com/office/drawing/2014/main" id="{993DC316-71BE-4473-90A8-54009204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11767" r="2098" b="9392"/>
          <a:stretch/>
        </p:blipFill>
        <p:spPr bwMode="auto">
          <a:xfrm rot="16200000">
            <a:off x="4583355" y="166705"/>
            <a:ext cx="3514312" cy="39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87B848BE-724F-4B08-A644-1D81A01A49E2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3F7E0-7FBD-49F0-9241-D7EA5C27B500}"/>
              </a:ext>
            </a:extLst>
          </p:cNvPr>
          <p:cNvSpPr txBox="1"/>
          <p:nvPr/>
        </p:nvSpPr>
        <p:spPr>
          <a:xfrm>
            <a:off x="4267364" y="3968418"/>
            <a:ext cx="414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Brush the swab inside your cheek and along the gum for 10 seconds</a:t>
            </a:r>
          </a:p>
        </p:txBody>
      </p:sp>
    </p:spTree>
    <p:extLst>
      <p:ext uri="{BB962C8B-B14F-4D97-AF65-F5344CB8AC3E}">
        <p14:creationId xmlns:p14="http://schemas.microsoft.com/office/powerpoint/2010/main" val="239846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E0CA91-9CB9-4D5D-8835-4C547CEB6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5" r="1637" b="5555"/>
          <a:stretch/>
        </p:blipFill>
        <p:spPr>
          <a:xfrm>
            <a:off x="0" y="742950"/>
            <a:ext cx="9144000" cy="438819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8A06FBD8-40A0-4B67-BC70-D6A077C656CB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19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18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1028" y="160152"/>
            <a:ext cx="6823709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blood stem cells treatable</a:t>
            </a:r>
            <a:r>
              <a:rPr spc="-50" dirty="0"/>
              <a:t> </a:t>
            </a:r>
            <a:r>
              <a:rPr spc="-10" dirty="0"/>
              <a:t>diseases</a:t>
            </a:r>
          </a:p>
        </p:txBody>
      </p:sp>
      <p:sp>
        <p:nvSpPr>
          <p:cNvPr id="4" name="object 4"/>
          <p:cNvSpPr/>
          <p:nvPr/>
        </p:nvSpPr>
        <p:spPr>
          <a:xfrm>
            <a:off x="2555021" y="1491555"/>
            <a:ext cx="1856232" cy="18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4555" y="1467062"/>
            <a:ext cx="1957165" cy="1957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5400" y="1471598"/>
            <a:ext cx="3962399" cy="288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 algn="ctr">
              <a:lnSpc>
                <a:spcPct val="100000"/>
              </a:lnSpc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70+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blood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diseases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&amp; blood cancers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can </a:t>
            </a:r>
            <a:r>
              <a:rPr sz="2000" spc="-5" dirty="0">
                <a:solidFill>
                  <a:srgbClr val="0079C1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treated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/cured</a:t>
            </a:r>
            <a:r>
              <a:rPr sz="2000" spc="-17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79C1"/>
                </a:solidFill>
                <a:latin typeface="Arial"/>
                <a:cs typeface="Arial"/>
              </a:rPr>
              <a:t>by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blood stem </a:t>
            </a:r>
            <a:r>
              <a:rPr sz="2000" spc="-5" dirty="0">
                <a:solidFill>
                  <a:srgbClr val="0079C1"/>
                </a:solidFill>
                <a:latin typeface="Arial"/>
                <a:cs typeface="Arial"/>
              </a:rPr>
              <a:t>cell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transplant,</a:t>
            </a:r>
            <a:r>
              <a:rPr sz="2000" spc="-15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including:</a:t>
            </a:r>
            <a:endParaRPr sz="2000" dirty="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377190" algn="l"/>
                <a:tab pos="377825" algn="l"/>
              </a:tabLst>
            </a:pP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leukemia and</a:t>
            </a:r>
            <a:r>
              <a:rPr spc="-9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79C1"/>
                </a:solidFill>
                <a:latin typeface="Arial"/>
                <a:cs typeface="Arial"/>
              </a:rPr>
              <a:t>lymphoma</a:t>
            </a:r>
            <a:endParaRPr dirty="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377190" algn="l"/>
                <a:tab pos="377825" algn="l"/>
              </a:tabLst>
            </a:pP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sickle cell</a:t>
            </a:r>
            <a:r>
              <a:rPr spc="-9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disease</a:t>
            </a:r>
            <a:endParaRPr dirty="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377190" algn="l"/>
                <a:tab pos="377825" algn="l"/>
              </a:tabLst>
            </a:pP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severe </a:t>
            </a:r>
            <a:r>
              <a:rPr spc="-5" dirty="0">
                <a:solidFill>
                  <a:srgbClr val="0079C1"/>
                </a:solidFill>
                <a:latin typeface="Arial"/>
                <a:cs typeface="Arial"/>
              </a:rPr>
              <a:t>aplastic</a:t>
            </a:r>
            <a:r>
              <a:rPr spc="-11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anemia</a:t>
            </a:r>
            <a:endParaRPr dirty="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480"/>
              </a:spcBef>
              <a:buChar char="•"/>
              <a:tabLst>
                <a:tab pos="377190" algn="l"/>
                <a:tab pos="377825" algn="l"/>
              </a:tabLst>
            </a:pPr>
            <a:r>
              <a:rPr spc="-5" dirty="0">
                <a:solidFill>
                  <a:srgbClr val="0079C1"/>
                </a:solidFill>
                <a:latin typeface="Arial"/>
                <a:cs typeface="Arial"/>
              </a:rPr>
              <a:t>inherited immune</a:t>
            </a:r>
            <a:r>
              <a:rPr spc="-6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79C1"/>
                </a:solidFill>
                <a:latin typeface="Arial"/>
                <a:cs typeface="Arial"/>
              </a:rPr>
              <a:t>disorders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C40B1-FFB0-4189-A829-38F71F0D9633}"/>
              </a:ext>
            </a:extLst>
          </p:cNvPr>
          <p:cNvSpPr txBox="1"/>
          <p:nvPr/>
        </p:nvSpPr>
        <p:spPr>
          <a:xfrm flipH="1">
            <a:off x="276016" y="1223916"/>
            <a:ext cx="1957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 The Match currently covers the US, Puerto Rico, and Mexico. There are @ 50 National databases around the world.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F74BC-5BD7-46DE-A74D-919A2A126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" t="13774" r="2499" b="5555"/>
          <a:stretch/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89B038B7-50E4-4B3C-99CA-C1ED9DB3213C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20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69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4593164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8775">
            <a:solidFill>
              <a:srgbClr val="BCC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59" y="4291584"/>
            <a:ext cx="2211323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4593164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8775">
            <a:solidFill>
              <a:srgbClr val="BCC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300728"/>
            <a:ext cx="2404871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9031" y="801706"/>
            <a:ext cx="2926079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algn="just">
              <a:lnSpc>
                <a:spcPct val="100000"/>
              </a:lnSpc>
            </a:pPr>
            <a:r>
              <a:rPr sz="2000" spc="-10" dirty="0">
                <a:solidFill>
                  <a:srgbClr val="0079C1"/>
                </a:solidFill>
              </a:rPr>
              <a:t>Commitment</a:t>
            </a:r>
            <a:r>
              <a:rPr sz="2000" spc="-130" dirty="0">
                <a:solidFill>
                  <a:srgbClr val="0079C1"/>
                </a:solidFill>
              </a:rPr>
              <a:t> </a:t>
            </a:r>
            <a:r>
              <a:rPr sz="2000" spc="-10" dirty="0">
                <a:solidFill>
                  <a:srgbClr val="0079C1"/>
                </a:solidFill>
              </a:rPr>
              <a:t>Text</a:t>
            </a:r>
            <a:endParaRPr sz="2000" dirty="0"/>
          </a:p>
          <a:p>
            <a:pPr marL="12700" marR="5080" algn="just">
              <a:lnSpc>
                <a:spcPct val="100000"/>
              </a:lnSpc>
              <a:spcBef>
                <a:spcPts val="464"/>
              </a:spcBef>
            </a:pPr>
            <a:r>
              <a:rPr sz="1400" b="0" dirty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sz="1400" b="0" spc="-5" dirty="0">
                <a:solidFill>
                  <a:srgbClr val="000000"/>
                </a:solidFill>
                <a:latin typeface="Arial"/>
                <a:cs typeface="Arial"/>
              </a:rPr>
              <a:t>TEXT will arrive </a:t>
            </a:r>
            <a:r>
              <a:rPr sz="1400" b="0" dirty="0">
                <a:solidFill>
                  <a:srgbClr val="000000"/>
                </a:solidFill>
                <a:latin typeface="Arial"/>
                <a:cs typeface="Arial"/>
              </a:rPr>
              <a:t>approximately  </a:t>
            </a:r>
            <a:r>
              <a:rPr sz="1400" b="0" spc="-5" dirty="0">
                <a:solidFill>
                  <a:srgbClr val="000000"/>
                </a:solidFill>
                <a:latin typeface="Arial"/>
                <a:cs typeface="Arial"/>
              </a:rPr>
              <a:t>one hour </a:t>
            </a:r>
            <a:r>
              <a:rPr sz="1400" b="0" dirty="0">
                <a:solidFill>
                  <a:srgbClr val="000000"/>
                </a:solidFill>
                <a:latin typeface="Arial"/>
                <a:cs typeface="Arial"/>
              </a:rPr>
              <a:t>(or sooner) </a:t>
            </a:r>
            <a:r>
              <a:rPr sz="1400" b="0" spc="-10" dirty="0">
                <a:solidFill>
                  <a:srgbClr val="000000"/>
                </a:solidFill>
                <a:latin typeface="Arial"/>
                <a:cs typeface="Arial"/>
              </a:rPr>
              <a:t>after </a:t>
            </a:r>
            <a:r>
              <a:rPr sz="1400" b="0" spc="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400" b="0" spc="10" dirty="0">
                <a:solidFill>
                  <a:srgbClr val="000000"/>
                </a:solidFill>
                <a:latin typeface="Arial"/>
                <a:cs typeface="Arial"/>
              </a:rPr>
              <a:t>digit  </a:t>
            </a:r>
            <a:r>
              <a:rPr sz="1400" b="0" dirty="0">
                <a:solidFill>
                  <a:srgbClr val="000000"/>
                </a:solidFill>
                <a:latin typeface="Arial"/>
                <a:cs typeface="Arial"/>
              </a:rPr>
              <a:t>registration </a:t>
            </a:r>
            <a:r>
              <a:rPr sz="1400" b="0" spc="-5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0" spc="5" dirty="0">
                <a:solidFill>
                  <a:srgbClr val="000000"/>
                </a:solidFill>
                <a:latin typeface="Arial"/>
                <a:cs typeface="Arial"/>
              </a:rPr>
              <a:t>complete.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7280" y="2396023"/>
            <a:ext cx="298958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The text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go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registrant’s  </a:t>
            </a:r>
            <a:r>
              <a:rPr sz="1400" spc="5" dirty="0">
                <a:latin typeface="Arial"/>
                <a:cs typeface="Arial"/>
              </a:rPr>
              <a:t>cell</a:t>
            </a:r>
            <a:r>
              <a:rPr sz="1400" spc="3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phone</a:t>
            </a:r>
            <a:r>
              <a:rPr sz="1400" spc="3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provided</a:t>
            </a:r>
            <a:r>
              <a:rPr sz="1400" spc="3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during</a:t>
            </a:r>
            <a:r>
              <a:rPr sz="1400" spc="39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the  </a:t>
            </a:r>
            <a:r>
              <a:rPr sz="1400" spc="5" dirty="0">
                <a:latin typeface="Arial"/>
                <a:cs typeface="Arial"/>
              </a:rPr>
              <a:t>online </a:t>
            </a:r>
            <a:r>
              <a:rPr sz="1400" dirty="0">
                <a:latin typeface="Arial"/>
                <a:cs typeface="Arial"/>
              </a:rPr>
              <a:t>registration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process.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58F43-0916-4CE3-8CF7-44A385AE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91444"/>
            <a:ext cx="2910257" cy="4208749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EBF1EB24-384D-4D48-8824-65E65B56A813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5028-310F-4A1E-8211-3A3CB810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33350"/>
            <a:ext cx="3492848" cy="492443"/>
          </a:xfrm>
        </p:spPr>
        <p:txBody>
          <a:bodyPr/>
          <a:lstStyle/>
          <a:p>
            <a:r>
              <a:rPr lang="en-US" dirty="0"/>
              <a:t>Event Day Steps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9CD2C9-6D9F-479B-B78A-5C37266B28DA}"/>
              </a:ext>
            </a:extLst>
          </p:cNvPr>
          <p:cNvSpPr txBox="1">
            <a:spLocks noGrp="1"/>
          </p:cNvSpPr>
          <p:nvPr/>
        </p:nvSpPr>
        <p:spPr>
          <a:xfrm>
            <a:off x="518312" y="1213686"/>
            <a:ext cx="3797300" cy="2639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135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400" dirty="0"/>
              <a:t>Step </a:t>
            </a:r>
            <a:r>
              <a:rPr sz="1400" spc="5" dirty="0"/>
              <a:t>ONE </a:t>
            </a:r>
            <a:r>
              <a:rPr sz="1400" dirty="0"/>
              <a:t>–</a:t>
            </a:r>
            <a:r>
              <a:rPr sz="1400" spc="-190" dirty="0"/>
              <a:t> </a:t>
            </a:r>
            <a:r>
              <a:rPr sz="1400" spc="-15" dirty="0"/>
              <a:t>Welcome</a:t>
            </a:r>
          </a:p>
          <a:p>
            <a:pPr marL="354965" marR="80010" indent="-342265">
              <a:lnSpc>
                <a:spcPct val="100000"/>
              </a:lnSpc>
              <a:spcBef>
                <a:spcPts val="325"/>
              </a:spcBef>
              <a:buClr>
                <a:srgbClr val="0079C1"/>
              </a:buClr>
              <a:buChar char="•"/>
              <a:tabLst>
                <a:tab pos="355600" algn="l"/>
                <a:tab pos="356235" algn="l"/>
              </a:tabLst>
            </a:pPr>
            <a:r>
              <a:rPr lang="en-US" sz="1400" b="0" spc="-20" dirty="0">
                <a:latin typeface="Arial"/>
                <a:cs typeface="Arial"/>
              </a:rPr>
              <a:t>Thank people for coming, make certain they are between the ages of 18 and 40, ask if they have any questions</a:t>
            </a:r>
            <a:r>
              <a:rPr lang="en-US" sz="1400" b="0" spc="-5" dirty="0">
                <a:latin typeface="Arial"/>
                <a:cs typeface="Arial"/>
              </a:rPr>
              <a:t>. </a:t>
            </a:r>
          </a:p>
          <a:p>
            <a:pPr>
              <a:lnSpc>
                <a:spcPct val="100000"/>
              </a:lnSpc>
              <a:buClr>
                <a:srgbClr val="0079C1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/>
              <a:t>Step TWO –</a:t>
            </a:r>
            <a:r>
              <a:rPr sz="1400" spc="-135" dirty="0"/>
              <a:t> </a:t>
            </a:r>
            <a:r>
              <a:rPr sz="1400" spc="-5" dirty="0"/>
              <a:t>Registration</a:t>
            </a:r>
          </a:p>
          <a:p>
            <a:pPr marL="355600" marR="5080" indent="-342900">
              <a:lnSpc>
                <a:spcPct val="100000"/>
              </a:lnSpc>
              <a:spcBef>
                <a:spcPts val="320"/>
              </a:spcBef>
              <a:buClr>
                <a:srgbClr val="0079C1"/>
              </a:buClr>
              <a:buChar char="•"/>
              <a:tabLst>
                <a:tab pos="355600" algn="l"/>
                <a:tab pos="356235" algn="l"/>
              </a:tabLst>
            </a:pPr>
            <a:r>
              <a:rPr lang="en-US" sz="1400" b="0" spc="-20" dirty="0">
                <a:latin typeface="Arial"/>
                <a:cs typeface="Arial"/>
              </a:rPr>
              <a:t>Have people join through your Text to Join, QR Code. </a:t>
            </a:r>
          </a:p>
          <a:p>
            <a:pPr marL="355600" marR="5080" indent="-342900">
              <a:lnSpc>
                <a:spcPct val="100000"/>
              </a:lnSpc>
              <a:spcBef>
                <a:spcPts val="320"/>
              </a:spcBef>
              <a:buClr>
                <a:srgbClr val="0079C1"/>
              </a:buClr>
              <a:buChar char="•"/>
              <a:tabLst>
                <a:tab pos="355600" algn="l"/>
                <a:tab pos="356235" algn="l"/>
              </a:tabLst>
            </a:pPr>
            <a:r>
              <a:rPr lang="en-US" sz="1400" b="0" spc="-20" dirty="0">
                <a:latin typeface="Arial"/>
                <a:cs typeface="Arial"/>
              </a:rPr>
              <a:t>Have them notify a volunteer when they are ready to swab</a:t>
            </a:r>
          </a:p>
          <a:p>
            <a:pPr marL="355600" marR="5080" indent="-342900">
              <a:lnSpc>
                <a:spcPct val="100000"/>
              </a:lnSpc>
              <a:spcBef>
                <a:spcPts val="320"/>
              </a:spcBef>
              <a:buClr>
                <a:srgbClr val="0079C1"/>
              </a:buClr>
              <a:buChar char="•"/>
              <a:tabLst>
                <a:tab pos="355600" algn="l"/>
                <a:tab pos="356235" algn="l"/>
              </a:tabLst>
            </a:pPr>
            <a:endParaRPr sz="1400" b="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B0D7F-1ABF-46A2-B9B4-1A9E786DCB7A}"/>
              </a:ext>
            </a:extLst>
          </p:cNvPr>
          <p:cNvSpPr/>
          <p:nvPr/>
        </p:nvSpPr>
        <p:spPr>
          <a:xfrm>
            <a:off x="4338221" y="1213686"/>
            <a:ext cx="4572000" cy="17158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4640">
              <a:lnSpc>
                <a:spcPct val="100000"/>
              </a:lnSpc>
            </a:pPr>
            <a:r>
              <a:rPr lang="en-US" sz="1400" b="1" dirty="0">
                <a:latin typeface="Arial"/>
                <a:cs typeface="Arial"/>
              </a:rPr>
              <a:t>Step THREE - Swab</a:t>
            </a:r>
            <a:endParaRPr lang="en-US" sz="1400" dirty="0">
              <a:latin typeface="Arial"/>
              <a:cs typeface="Arial"/>
            </a:endParaRP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Give instructions on the swabbing process. </a:t>
            </a: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Make certain they seal their completed cheek swab when finished.</a:t>
            </a: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Have them place their completed swab kit in Be The Match box. (keep box in a secure location)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20C1D-062C-4F50-8D6B-8A44C633F7FA}"/>
              </a:ext>
            </a:extLst>
          </p:cNvPr>
          <p:cNvSpPr/>
          <p:nvPr/>
        </p:nvSpPr>
        <p:spPr>
          <a:xfrm>
            <a:off x="4315612" y="3029140"/>
            <a:ext cx="4572000" cy="15004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4640">
              <a:lnSpc>
                <a:spcPct val="100000"/>
              </a:lnSpc>
            </a:pPr>
            <a:r>
              <a:rPr lang="en-US" sz="1400" b="1" dirty="0">
                <a:latin typeface="Arial"/>
                <a:cs typeface="Arial"/>
              </a:rPr>
              <a:t>Step FOUR – Thank You</a:t>
            </a:r>
            <a:endParaRPr lang="en-US" sz="1400" dirty="0">
              <a:latin typeface="Arial"/>
              <a:cs typeface="Arial"/>
            </a:endParaRP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Thank them for making a difference today</a:t>
            </a: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Remind them that staying committed is important</a:t>
            </a:r>
          </a:p>
          <a:p>
            <a:pPr marL="636905" marR="93345" lvl="1" indent="-342265">
              <a:lnSpc>
                <a:spcPct val="100000"/>
              </a:lnSpc>
              <a:spcBef>
                <a:spcPts val="315"/>
              </a:spcBef>
              <a:buClr>
                <a:srgbClr val="0079C1"/>
              </a:buClr>
              <a:buFont typeface="Arial"/>
              <a:buChar char="•"/>
              <a:tabLst>
                <a:tab pos="637540" algn="l"/>
                <a:tab pos="638175" algn="l"/>
              </a:tabLst>
            </a:pPr>
            <a:r>
              <a:rPr lang="en-US" sz="1400" dirty="0">
                <a:latin typeface="Arial"/>
                <a:cs typeface="Arial"/>
              </a:rPr>
              <a:t>Make certain they know the last step is to confirm their participation through text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03B09E1-5D78-41E0-A70B-1526184DE2D1}"/>
              </a:ext>
            </a:extLst>
          </p:cNvPr>
          <p:cNvSpPr txBox="1"/>
          <p:nvPr/>
        </p:nvSpPr>
        <p:spPr>
          <a:xfrm>
            <a:off x="8534401" y="4629151"/>
            <a:ext cx="2963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22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46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765" y="4653375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10" dirty="0">
                <a:solidFill>
                  <a:srgbClr val="0079C1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Questions?</a:t>
            </a:r>
          </a:p>
        </p:txBody>
      </p:sp>
      <p:sp>
        <p:nvSpPr>
          <p:cNvPr id="4" name="object 4"/>
          <p:cNvSpPr/>
          <p:nvPr/>
        </p:nvSpPr>
        <p:spPr>
          <a:xfrm>
            <a:off x="5864733" y="3950208"/>
            <a:ext cx="2084819" cy="1193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8832" y="4354958"/>
            <a:ext cx="98551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79C1"/>
                </a:solidFill>
                <a:latin typeface="Arial"/>
                <a:cs typeface="Arial"/>
              </a:rPr>
              <a:t>Camille,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0079C1"/>
                </a:solidFill>
                <a:latin typeface="Arial"/>
                <a:cs typeface="Arial"/>
              </a:rPr>
              <a:t>searching</a:t>
            </a:r>
            <a:r>
              <a:rPr sz="1000" spc="-9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79C1"/>
                </a:solidFill>
                <a:latin typeface="Arial"/>
                <a:cs typeface="Arial"/>
              </a:rPr>
              <a:t>patient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8832" y="4248150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467" y="0"/>
                </a:lnTo>
              </a:path>
            </a:pathLst>
          </a:custGeom>
          <a:ln w="45720">
            <a:solidFill>
              <a:srgbClr val="BDCC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3024" y="1128954"/>
            <a:ext cx="32004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3024" y="1128954"/>
            <a:ext cx="3250691" cy="322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EB8B8-F9C0-4C13-B218-8326DF648FA3}"/>
              </a:ext>
            </a:extLst>
          </p:cNvPr>
          <p:cNvSpPr txBox="1"/>
          <p:nvPr/>
        </p:nvSpPr>
        <p:spPr>
          <a:xfrm>
            <a:off x="444368" y="1005605"/>
            <a:ext cx="403860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Contact:</a:t>
            </a:r>
          </a:p>
          <a:p>
            <a:r>
              <a:rPr lang="en-US" dirty="0"/>
              <a:t>Be The Match </a:t>
            </a:r>
          </a:p>
          <a:p>
            <a:r>
              <a:rPr lang="en-US" dirty="0"/>
              <a:t>Public Response team</a:t>
            </a:r>
          </a:p>
          <a:p>
            <a:r>
              <a:rPr lang="en-US" dirty="0"/>
              <a:t>1-800-627-7692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Local Representative:</a:t>
            </a:r>
          </a:p>
          <a:p>
            <a:r>
              <a:rPr lang="en-US" dirty="0">
                <a:cs typeface="Calibri"/>
              </a:rPr>
              <a:t>Tarita Gibson, Account Manager</a:t>
            </a:r>
          </a:p>
          <a:p>
            <a:r>
              <a:rPr lang="en-US" dirty="0"/>
              <a:t>Call or text: 313-802-1044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303" y="1123950"/>
            <a:ext cx="4800599" cy="426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Matching is much more complex than blood type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.</a:t>
            </a:r>
            <a:r>
              <a:rPr sz="2000" spc="-13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It's your heritage or</a:t>
            </a:r>
            <a:r>
              <a:rPr sz="2000" spc="-11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ancestry.</a:t>
            </a:r>
            <a:endParaRPr sz="2000" dirty="0">
              <a:latin typeface="Arial"/>
              <a:cs typeface="Arial"/>
            </a:endParaRPr>
          </a:p>
          <a:p>
            <a:pPr marL="12700" marR="146685">
              <a:lnSpc>
                <a:spcPct val="100000"/>
              </a:lnSpc>
              <a:spcBef>
                <a:spcPts val="955"/>
              </a:spcBef>
            </a:pPr>
            <a:r>
              <a:rPr sz="2000" spc="-15" dirty="0">
                <a:solidFill>
                  <a:srgbClr val="0079C1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based on </a:t>
            </a:r>
            <a:r>
              <a:rPr sz="2000" spc="-5" dirty="0">
                <a:solidFill>
                  <a:srgbClr val="0079C1"/>
                </a:solidFill>
                <a:latin typeface="Arial"/>
                <a:cs typeface="Arial"/>
              </a:rPr>
              <a:t>genetic</a:t>
            </a:r>
            <a:r>
              <a:rPr sz="2000" spc="-8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79C1"/>
                </a:solidFill>
                <a:latin typeface="Arial"/>
                <a:cs typeface="Arial"/>
              </a:rPr>
              <a:t>typing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involving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Human Leukocyte Antigen</a:t>
            </a:r>
            <a:r>
              <a:rPr sz="2000" spc="-10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(HLA).</a:t>
            </a:r>
            <a:endParaRPr lang="en-US" sz="2000" dirty="0">
              <a:solidFill>
                <a:srgbClr val="0079C1"/>
              </a:solidFill>
              <a:latin typeface="Arial"/>
              <a:cs typeface="Arial"/>
            </a:endParaRPr>
          </a:p>
          <a:p>
            <a:pPr marL="12700" marR="164465">
              <a:lnSpc>
                <a:spcPct val="100000"/>
              </a:lnSpc>
            </a:pPr>
            <a:endParaRPr lang="en-US" sz="2000" dirty="0">
              <a:solidFill>
                <a:srgbClr val="0079C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You inherit these f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rom</a:t>
            </a:r>
            <a:r>
              <a:rPr sz="2000" spc="-12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9C1"/>
                </a:solidFill>
                <a:latin typeface="Arial"/>
                <a:cs typeface="Arial"/>
              </a:rPr>
              <a:t>your parents.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000"/>
              </a:lnSpc>
            </a:pPr>
            <a:endParaRPr lang="en-US" sz="2000" spc="-5" dirty="0">
              <a:solidFill>
                <a:srgbClr val="0079C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Patients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are most 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likely to 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match a donor who</a:t>
            </a:r>
            <a:r>
              <a:rPr lang="en-US" sz="2000" spc="-14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shares  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their ethnic</a:t>
            </a:r>
            <a:r>
              <a:rPr lang="en-US" sz="2000" spc="-9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heritage.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2900" dirty="0">
              <a:latin typeface="Times New Roman"/>
              <a:cs typeface="Times New Roman"/>
            </a:endParaRPr>
          </a:p>
          <a:p>
            <a:pPr marL="12700" marR="207645" algn="just">
              <a:lnSpc>
                <a:spcPct val="100000"/>
              </a:lnSpc>
              <a:spcBef>
                <a:spcPts val="5"/>
              </a:spcBef>
            </a:pPr>
            <a:r>
              <a:rPr lang="en-US" sz="2000" spc="-15" dirty="0">
                <a:solidFill>
                  <a:srgbClr val="0079C1"/>
                </a:solidFill>
                <a:latin typeface="Arial"/>
                <a:cs typeface="Arial"/>
              </a:rPr>
              <a:t>Currently,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not 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all</a:t>
            </a:r>
            <a:r>
              <a:rPr lang="en-US" sz="2000" spc="-9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patients have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an equal chance of  </a:t>
            </a:r>
            <a:r>
              <a:rPr lang="en-US" sz="2000" spc="-5" dirty="0">
                <a:solidFill>
                  <a:srgbClr val="0079C1"/>
                </a:solidFill>
                <a:latin typeface="Arial"/>
                <a:cs typeface="Arial"/>
              </a:rPr>
              <a:t>finding </a:t>
            </a:r>
            <a:r>
              <a:rPr lang="en-US" sz="2000" dirty="0">
                <a:solidFill>
                  <a:srgbClr val="0079C1"/>
                </a:solidFill>
                <a:latin typeface="Arial"/>
                <a:cs typeface="Arial"/>
              </a:rPr>
              <a:t>a</a:t>
            </a:r>
            <a:r>
              <a:rPr lang="en-US" sz="2000" spc="-65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0079C1"/>
                </a:solidFill>
                <a:latin typeface="Arial"/>
                <a:cs typeface="Arial"/>
              </a:rPr>
              <a:t>donor.</a:t>
            </a:r>
            <a:endParaRPr lang="en-US" sz="2000" dirty="0">
              <a:latin typeface="Arial"/>
              <a:cs typeface="Arial"/>
            </a:endParaRPr>
          </a:p>
          <a:p>
            <a:pPr marL="12700" marR="164465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8474" y="258876"/>
            <a:ext cx="4088129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matching</a:t>
            </a:r>
            <a:r>
              <a:rPr spc="-100" dirty="0"/>
              <a:t> </a:t>
            </a:r>
            <a:r>
              <a:rPr spc="-5" dirty="0"/>
              <a:t>works</a:t>
            </a:r>
          </a:p>
        </p:txBody>
      </p:sp>
      <p:sp>
        <p:nvSpPr>
          <p:cNvPr id="5" name="object 5"/>
          <p:cNvSpPr/>
          <p:nvPr/>
        </p:nvSpPr>
        <p:spPr>
          <a:xfrm>
            <a:off x="548640" y="1679448"/>
            <a:ext cx="3505199" cy="2371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-15421"/>
            <a:ext cx="9143999" cy="109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4" y="4572000"/>
            <a:ext cx="1735835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79014"/>
            <a:ext cx="4505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The health</a:t>
            </a:r>
            <a:r>
              <a:rPr spc="-114" dirty="0"/>
              <a:t> </a:t>
            </a:r>
            <a:r>
              <a:rPr dirty="0"/>
              <a:t>disparity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22131-59CA-40D2-B985-08E6A66B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55" y="1173982"/>
            <a:ext cx="512445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9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4" y="4572000"/>
            <a:ext cx="1735835" cy="4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019" y="209550"/>
            <a:ext cx="4505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Most Asked Questions</a:t>
            </a:r>
            <a:endParaRPr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6B6A50B-9580-4BC6-A6EA-C4117605486F}"/>
              </a:ext>
            </a:extLst>
          </p:cNvPr>
          <p:cNvSpPr txBox="1"/>
          <p:nvPr/>
        </p:nvSpPr>
        <p:spPr>
          <a:xfrm>
            <a:off x="204762" y="1611713"/>
            <a:ext cx="4474867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i="1" spc="-5" dirty="0">
                <a:solidFill>
                  <a:srgbClr val="0079C1"/>
                </a:solidFill>
                <a:latin typeface="Arial"/>
                <a:cs typeface="Arial"/>
              </a:rPr>
              <a:t>What are the odds of getting contacted?</a:t>
            </a:r>
            <a:endParaRPr lang="en-US" i="1" spc="-5" dirty="0">
              <a:solidFill>
                <a:srgbClr val="0079C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endParaRPr lang="en-US" sz="900" spc="-5" dirty="0">
              <a:solidFill>
                <a:srgbClr val="0079C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every 430 people who register will go on to donate.  That could happen anytime before you are removed before the age of 61.</a:t>
            </a:r>
          </a:p>
          <a:p>
            <a:pPr marL="12700" marR="5080">
              <a:lnSpc>
                <a:spcPct val="100000"/>
              </a:lnSpc>
            </a:pPr>
            <a:endParaRPr lang="en-US" spc="-5" dirty="0">
              <a:solidFill>
                <a:srgbClr val="0079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i="1" spc="-5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I join after 40 but still will be in the registry until I’m 61?</a:t>
            </a:r>
          </a:p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the only match doctors can adjust treatment for patients.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E74D081-BAF3-471E-9791-218CA3174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7013" y="1114474"/>
            <a:ext cx="2926056" cy="973579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A57FB4A2-E6D9-4FA7-B8A2-FD9010D32E05}"/>
              </a:ext>
            </a:extLst>
          </p:cNvPr>
          <p:cNvSpPr txBox="1"/>
          <p:nvPr/>
        </p:nvSpPr>
        <p:spPr>
          <a:xfrm>
            <a:off x="4738563" y="2181631"/>
            <a:ext cx="334435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i="1" spc="-5" dirty="0">
                <a:solidFill>
                  <a:srgbClr val="0079C1"/>
                </a:solidFill>
                <a:latin typeface="Arial"/>
                <a:cs typeface="Arial"/>
              </a:rPr>
              <a:t>Will It Hurt? </a:t>
            </a:r>
            <a:r>
              <a:rPr lang="en-US" spc="-5" dirty="0">
                <a:solidFill>
                  <a:srgbClr val="0079C1"/>
                </a:solidFill>
                <a:latin typeface="Arial"/>
                <a:cs typeface="Arial"/>
              </a:rPr>
              <a:t>Each of the two types of donation have different side effects</a:t>
            </a:r>
            <a:endParaRPr lang="en-US" spc="-5" dirty="0">
              <a:solidFill>
                <a:srgbClr val="0079C1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F855B74-C988-458D-ACC8-3ED2F3F5D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9891" y="646283"/>
            <a:ext cx="1519237" cy="973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22955-972C-4A78-858A-DC4A5FA020E3}"/>
              </a:ext>
            </a:extLst>
          </p:cNvPr>
          <p:cNvSpPr txBox="1"/>
          <p:nvPr/>
        </p:nvSpPr>
        <p:spPr>
          <a:xfrm>
            <a:off x="4679629" y="3039646"/>
            <a:ext cx="37796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A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already joined? Do I need to sign up again?</a:t>
            </a:r>
          </a:p>
          <a:p>
            <a:endParaRPr lang="en-US" sz="1000" dirty="0">
              <a:solidFill>
                <a:srgbClr val="007A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A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you only need to sign up once. Please update your contact information at:</a:t>
            </a:r>
          </a:p>
          <a:p>
            <a:r>
              <a:rPr lang="en-US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BeTheMatch.org/update</a:t>
            </a:r>
          </a:p>
        </p:txBody>
      </p:sp>
    </p:spTree>
    <p:extLst>
      <p:ext uri="{BB962C8B-B14F-4D97-AF65-F5344CB8AC3E}">
        <p14:creationId xmlns:p14="http://schemas.microsoft.com/office/powerpoint/2010/main" val="192225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9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4" y="4572000"/>
            <a:ext cx="1735835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019" y="209550"/>
            <a:ext cx="4505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Why Does Age Matter?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5A767-4649-4840-9F57-E1D6951A8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55" y="1164311"/>
            <a:ext cx="5267401" cy="3572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6DB473-BB43-4067-A741-8C288C628C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577"/>
          <a:stretch/>
        </p:blipFill>
        <p:spPr>
          <a:xfrm>
            <a:off x="5419108" y="1722409"/>
            <a:ext cx="3627434" cy="1763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484A86-40D5-4037-98B2-A2B21F23BBBB}"/>
              </a:ext>
            </a:extLst>
          </p:cNvPr>
          <p:cNvSpPr txBox="1"/>
          <p:nvPr/>
        </p:nvSpPr>
        <p:spPr>
          <a:xfrm>
            <a:off x="5486400" y="3486151"/>
            <a:ext cx="3344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18-40 years old is our age range</a:t>
            </a:r>
          </a:p>
        </p:txBody>
      </p:sp>
    </p:spTree>
    <p:extLst>
      <p:ext uri="{BB962C8B-B14F-4D97-AF65-F5344CB8AC3E}">
        <p14:creationId xmlns:p14="http://schemas.microsoft.com/office/powerpoint/2010/main" val="158731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5249-6F15-A642-8B44-3D47F8FB8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Peripheral </a:t>
            </a:r>
            <a:r>
              <a:rPr lang="en-US"/>
              <a:t>Blood Stem Cell </a:t>
            </a:r>
            <a:r>
              <a:rPr lang="en-US" dirty="0"/>
              <a:t>donation</a:t>
            </a:r>
          </a:p>
        </p:txBody>
      </p:sp>
      <p:sp>
        <p:nvSpPr>
          <p:cNvPr id="13319" name="Content Placeholder 2"/>
          <p:cNvSpPr txBox="1">
            <a:spLocks/>
          </p:cNvSpPr>
          <p:nvPr/>
        </p:nvSpPr>
        <p:spPr bwMode="auto">
          <a:xfrm>
            <a:off x="3133444" y="1353087"/>
            <a:ext cx="5725885" cy="28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None/>
            </a:pPr>
            <a:r>
              <a:rPr lang="en-US" sz="2000" b="1" dirty="0">
                <a:solidFill>
                  <a:srgbClr val="0079C1"/>
                </a:solidFill>
              </a:rPr>
              <a:t>80% of donors give PBSC</a:t>
            </a:r>
          </a:p>
          <a:p>
            <a:pPr lvl="0">
              <a:buNone/>
            </a:pPr>
            <a:r>
              <a:rPr lang="en-US" sz="800" b="1" dirty="0">
                <a:solidFill>
                  <a:srgbClr val="0079C1"/>
                </a:solidFill>
              </a:rPr>
              <a:t>   </a:t>
            </a:r>
          </a:p>
          <a:p>
            <a:pPr marL="285743" indent="-285743"/>
            <a:r>
              <a:rPr lang="en-US" sz="2000" dirty="0">
                <a:solidFill>
                  <a:srgbClr val="0079C1"/>
                </a:solidFill>
              </a:rPr>
              <a:t>Similar to donating platelets</a:t>
            </a:r>
          </a:p>
          <a:p>
            <a:pPr marL="285743" indent="-285743"/>
            <a:r>
              <a:rPr lang="en-US" sz="2000" dirty="0">
                <a:solidFill>
                  <a:srgbClr val="0079C1"/>
                </a:solidFill>
              </a:rPr>
              <a:t>Injections for 5 days (4 days before collection &amp; 1 the day of collection)</a:t>
            </a:r>
          </a:p>
          <a:p>
            <a:pPr marL="285743" indent="-285743"/>
            <a:r>
              <a:rPr lang="en-US" sz="2000" dirty="0">
                <a:solidFill>
                  <a:srgbClr val="0079C1"/>
                </a:solidFill>
              </a:rPr>
              <a:t>A machine filters out stem cells and </a:t>
            </a:r>
            <a:br>
              <a:rPr lang="en-US" sz="2000" dirty="0">
                <a:solidFill>
                  <a:srgbClr val="0079C1"/>
                </a:solidFill>
              </a:rPr>
            </a:br>
            <a:r>
              <a:rPr lang="en-US" sz="2000" dirty="0">
                <a:solidFill>
                  <a:srgbClr val="0079C1"/>
                </a:solidFill>
              </a:rPr>
              <a:t>returns remaining blood to the donor</a:t>
            </a:r>
          </a:p>
          <a:p>
            <a:pPr marL="285743" indent="-285743"/>
            <a:r>
              <a:rPr lang="en-US" sz="2000" dirty="0">
                <a:solidFill>
                  <a:srgbClr val="0079C1"/>
                </a:solidFill>
              </a:rPr>
              <a:t>Most donors visit with friends or </a:t>
            </a:r>
            <a:br>
              <a:rPr lang="en-US" sz="2000" dirty="0">
                <a:solidFill>
                  <a:srgbClr val="0079C1"/>
                </a:solidFill>
              </a:rPr>
            </a:br>
            <a:r>
              <a:rPr lang="en-US" sz="2000" dirty="0">
                <a:solidFill>
                  <a:srgbClr val="0079C1"/>
                </a:solidFill>
              </a:rPr>
              <a:t>watch TV during the procedure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AEB25-71A6-A641-A566-A3BB4BEC7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6" y="1606557"/>
            <a:ext cx="2293405" cy="2293405"/>
          </a:xfrm>
          <a:prstGeom prst="ellipse">
            <a:avLst/>
          </a:prstGeom>
          <a:ln w="50800">
            <a:gradFill flip="none"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13500000" scaled="1"/>
              <a:tileRect/>
            </a:gradFill>
          </a:ln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55F71B68-A8EA-461C-9A91-25BBB24B73E5}"/>
              </a:ext>
            </a:extLst>
          </p:cNvPr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77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346A-6205-6540-B77B-BD53C92AA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Marrow donation</a:t>
            </a:r>
          </a:p>
        </p:txBody>
      </p:sp>
      <p:sp>
        <p:nvSpPr>
          <p:cNvPr id="13319" name="Content Placeholder 2"/>
          <p:cNvSpPr txBox="1">
            <a:spLocks/>
          </p:cNvSpPr>
          <p:nvPr/>
        </p:nvSpPr>
        <p:spPr bwMode="auto">
          <a:xfrm>
            <a:off x="3200400" y="1531833"/>
            <a:ext cx="5151859" cy="28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9C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None/>
            </a:pPr>
            <a:r>
              <a:rPr lang="en-US" sz="2000" b="1">
                <a:solidFill>
                  <a:srgbClr val="0079C1"/>
                </a:solidFill>
              </a:rPr>
              <a:t>20% </a:t>
            </a:r>
            <a:r>
              <a:rPr lang="en-US" sz="2000" b="1" dirty="0">
                <a:solidFill>
                  <a:srgbClr val="0079C1"/>
                </a:solidFill>
              </a:rPr>
              <a:t>of donors give blood stem cells collected from bone marrow.</a:t>
            </a:r>
          </a:p>
          <a:p>
            <a:pPr lvl="0">
              <a:buNone/>
            </a:pPr>
            <a:endParaRPr lang="en-US" sz="1100" b="1" dirty="0">
              <a:solidFill>
                <a:srgbClr val="0079C1"/>
              </a:solidFill>
            </a:endParaRPr>
          </a:p>
          <a:p>
            <a:pPr marL="285743" indent="-285743"/>
            <a:r>
              <a:rPr lang="en-US" sz="1600" dirty="0">
                <a:solidFill>
                  <a:srgbClr val="0079C1"/>
                </a:solidFill>
              </a:rPr>
              <a:t>Surgical procedure </a:t>
            </a:r>
          </a:p>
          <a:p>
            <a:pPr marL="285743" indent="-285743"/>
            <a:r>
              <a:rPr lang="en-US" sz="1600" dirty="0">
                <a:solidFill>
                  <a:srgbClr val="0079C1"/>
                </a:solidFill>
              </a:rPr>
              <a:t>Anesthesia = no pain during the procedure</a:t>
            </a:r>
          </a:p>
          <a:p>
            <a:pPr marL="285743" indent="-285743"/>
            <a:r>
              <a:rPr lang="en-US" sz="1600" dirty="0">
                <a:solidFill>
                  <a:srgbClr val="0079C1"/>
                </a:solidFill>
              </a:rPr>
              <a:t>Same day, usually outpatient</a:t>
            </a:r>
          </a:p>
          <a:p>
            <a:pPr marL="285743" indent="-285743"/>
            <a:r>
              <a:rPr lang="en-US" sz="1600" dirty="0">
                <a:solidFill>
                  <a:srgbClr val="0079C1"/>
                </a:solidFill>
              </a:rPr>
              <a:t>Doctors withdraw blood stem cells </a:t>
            </a:r>
            <a:br>
              <a:rPr lang="en-US" sz="1600" dirty="0">
                <a:solidFill>
                  <a:srgbClr val="0079C1"/>
                </a:solidFill>
              </a:rPr>
            </a:br>
            <a:r>
              <a:rPr lang="en-US" sz="1600" dirty="0">
                <a:solidFill>
                  <a:srgbClr val="0079C1"/>
                </a:solidFill>
              </a:rPr>
              <a:t>from back of the pelvic bone</a:t>
            </a:r>
          </a:p>
          <a:p>
            <a:pPr marL="285743" indent="-285743"/>
            <a:r>
              <a:rPr lang="en-US" sz="1600" dirty="0">
                <a:solidFill>
                  <a:srgbClr val="0079C1"/>
                </a:solidFill>
              </a:rPr>
              <a:t>Your cells replenish themselves in 4-6 weeks</a:t>
            </a:r>
            <a:br>
              <a:rPr lang="en-US" sz="2000" dirty="0">
                <a:solidFill>
                  <a:srgbClr val="0079C1"/>
                </a:solidFill>
              </a:rPr>
            </a:br>
            <a:endParaRPr lang="en-US" sz="2000" dirty="0">
              <a:solidFill>
                <a:srgbClr val="0079C1"/>
              </a:solidFill>
            </a:endParaRPr>
          </a:p>
          <a:p>
            <a:pPr marL="285743" indent="-285743"/>
            <a:endParaRPr lang="en-US" sz="3600" dirty="0">
              <a:solidFill>
                <a:srgbClr val="0079C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5EF461-2B0C-2244-A312-4F7D8307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" t="3572" r="9767" b="35529"/>
          <a:stretch/>
        </p:blipFill>
        <p:spPr>
          <a:xfrm>
            <a:off x="574027" y="1531833"/>
            <a:ext cx="2357513" cy="2357513"/>
          </a:xfrm>
          <a:prstGeom prst="ellipse">
            <a:avLst/>
          </a:prstGeom>
          <a:ln w="50800">
            <a:gradFill flip="none" rotWithShape="1">
              <a:gsLst>
                <a:gs pos="0">
                  <a:schemeClr val="accent1"/>
                </a:gs>
                <a:gs pos="99000">
                  <a:schemeClr val="tx2"/>
                </a:gs>
              </a:gsLst>
              <a:lin ang="13500000" scaled="1"/>
              <a:tileRect/>
            </a:gradFill>
          </a:ln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085788DB-39F8-4C45-96B6-597BED502BF4}"/>
              </a:ext>
            </a:extLst>
          </p:cNvPr>
          <p:cNvSpPr txBox="1"/>
          <p:nvPr/>
        </p:nvSpPr>
        <p:spPr>
          <a:xfrm>
            <a:off x="8734869" y="4653375"/>
            <a:ext cx="958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" dirty="0">
                <a:solidFill>
                  <a:srgbClr val="0079C1"/>
                </a:solidFill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12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765" y="4653375"/>
            <a:ext cx="1657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10" dirty="0">
                <a:solidFill>
                  <a:srgbClr val="0079C1"/>
                </a:solidFill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8814" y="259482"/>
            <a:ext cx="626618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It doesn’t take long </a:t>
            </a:r>
            <a:r>
              <a:rPr dirty="0"/>
              <a:t>to </a:t>
            </a:r>
            <a:r>
              <a:rPr spc="-10" dirty="0"/>
              <a:t>save </a:t>
            </a:r>
            <a:r>
              <a:rPr dirty="0"/>
              <a:t>a</a:t>
            </a:r>
            <a:r>
              <a:rPr spc="-120" dirty="0"/>
              <a:t> </a:t>
            </a:r>
            <a:r>
              <a:rPr spc="-5" dirty="0"/>
              <a:t>life</a:t>
            </a:r>
          </a:p>
        </p:txBody>
      </p:sp>
      <p:sp>
        <p:nvSpPr>
          <p:cNvPr id="5" name="object 5"/>
          <p:cNvSpPr/>
          <p:nvPr/>
        </p:nvSpPr>
        <p:spPr>
          <a:xfrm>
            <a:off x="429769" y="1937004"/>
            <a:ext cx="1856231" cy="18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886539"/>
            <a:ext cx="1957165" cy="1957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25B0E-079B-4E8E-9E7B-8E7B893C9779}"/>
              </a:ext>
            </a:extLst>
          </p:cNvPr>
          <p:cNvSpPr/>
          <p:nvPr/>
        </p:nvSpPr>
        <p:spPr>
          <a:xfrm>
            <a:off x="2652012" y="1324069"/>
            <a:ext cx="6068569" cy="26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45" dirty="0">
                <a:solidFill>
                  <a:srgbClr val="0079C1"/>
                </a:solidFill>
                <a:latin typeface="Arial"/>
                <a:cs typeface="Arial"/>
              </a:rPr>
              <a:t>The total </a:t>
            </a: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donation process is 20-30</a:t>
            </a:r>
            <a:r>
              <a:rPr lang="en-US" sz="1600" spc="-12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hours, over a </a:t>
            </a:r>
            <a:r>
              <a:rPr lang="en-US" sz="1600" spc="-5" dirty="0">
                <a:solidFill>
                  <a:srgbClr val="0079C1"/>
                </a:solidFill>
                <a:latin typeface="Arial"/>
                <a:cs typeface="Arial"/>
              </a:rPr>
              <a:t>four-to-six-week</a:t>
            </a:r>
            <a:r>
              <a:rPr lang="en-US" sz="1600" spc="-8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period</a:t>
            </a:r>
          </a:p>
          <a:p>
            <a:pPr marL="755650" marR="5080" lvl="1" indent="-285750">
              <a:spcBef>
                <a:spcPts val="480"/>
              </a:spcBef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Health History Screening &amp; Collection of blood samples </a:t>
            </a:r>
          </a:p>
          <a:p>
            <a:pPr marL="755650" marR="5080" lvl="1" indent="-285750">
              <a:spcBef>
                <a:spcPts val="480"/>
              </a:spcBef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Physical Exam </a:t>
            </a:r>
          </a:p>
          <a:p>
            <a:pPr marL="755650" marR="5080" lvl="1" indent="-285750">
              <a:spcBef>
                <a:spcPts val="480"/>
              </a:spcBef>
              <a:buClr>
                <a:srgbClr val="00B050"/>
              </a:buClr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Collection or donation of lifesaving cells</a:t>
            </a:r>
            <a:endParaRPr lang="en-US" sz="1600" dirty="0">
              <a:latin typeface="Arial"/>
              <a:cs typeface="Arial"/>
            </a:endParaRPr>
          </a:p>
          <a:p>
            <a:pPr marL="298450" marR="894080" indent="-285750">
              <a:spcBef>
                <a:spcPts val="48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We make every effort to schedule donation to</a:t>
            </a:r>
            <a:r>
              <a:rPr lang="en-US" sz="1600" spc="-14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work for the donor and the</a:t>
            </a:r>
            <a:r>
              <a:rPr lang="en-US" sz="1600" spc="-130" dirty="0">
                <a:solidFill>
                  <a:srgbClr val="0079C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patient.</a:t>
            </a:r>
            <a:endParaRPr lang="en-US" sz="1600" dirty="0">
              <a:latin typeface="Arial"/>
              <a:cs typeface="Arial"/>
            </a:endParaRPr>
          </a:p>
          <a:p>
            <a:pPr marL="298450" marR="145415" indent="-285750">
              <a:lnSpc>
                <a:spcPct val="100000"/>
              </a:lnSpc>
              <a:spcBef>
                <a:spcPts val="48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dirty="0">
                <a:solidFill>
                  <a:srgbClr val="0079C1"/>
                </a:solidFill>
                <a:latin typeface="Arial"/>
                <a:cs typeface="Arial"/>
              </a:rPr>
              <a:t>Be The Match advocates for our donors. We do our best to ensure a safe and rewarding experience for all donors.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6662E5809234EB75885326B6DCDFF" ma:contentTypeVersion="9" ma:contentTypeDescription="Create a new document." ma:contentTypeScope="" ma:versionID="bc471b06d340127a3d2aa5d391ea3833">
  <xsd:schema xmlns:xsd="http://www.w3.org/2001/XMLSchema" xmlns:xs="http://www.w3.org/2001/XMLSchema" xmlns:p="http://schemas.microsoft.com/office/2006/metadata/properties" xmlns:ns3="7c9f0080-0196-44ee-bbe2-193832661b48" targetNamespace="http://schemas.microsoft.com/office/2006/metadata/properties" ma:root="true" ma:fieldsID="add3ab4dbe369a8b5c500a3d0e26d67b" ns3:_="">
    <xsd:import namespace="7c9f0080-0196-44ee-bbe2-193832661b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f0080-0196-44ee-bbe2-193832661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5AE0F-C2FE-4A71-ADB4-1E86F0B8A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426A1-FB0E-4C4F-8548-94CEDDDE927D}">
  <ds:schemaRefs>
    <ds:schemaRef ds:uri="7c9f0080-0196-44ee-bbe2-193832661b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DA140E-8BAC-4BA5-B897-A01FEDE3D0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1073</Words>
  <Application>Microsoft Office PowerPoint</Application>
  <PresentationFormat>On-screen Show (16:9)</PresentationFormat>
  <Paragraphs>151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Our  Mission</vt:lpstr>
      <vt:lpstr>blood stem cells treatable diseases</vt:lpstr>
      <vt:lpstr>How matching works</vt:lpstr>
      <vt:lpstr>The health disparity</vt:lpstr>
      <vt:lpstr>Most Asked Questions</vt:lpstr>
      <vt:lpstr>Why Does Age Matter?</vt:lpstr>
      <vt:lpstr>Peripheral Blood Stem Cell donation</vt:lpstr>
      <vt:lpstr>Marrow donation</vt:lpstr>
      <vt:lpstr>It doesn’t take long to save a life</vt:lpstr>
      <vt:lpstr> There is NO out of pocket expenses to save a life</vt:lpstr>
      <vt:lpstr>Commitment Matters</vt:lpstr>
      <vt:lpstr>PowerPoint Presentation</vt:lpstr>
      <vt:lpstr>PowerPoint Presentation</vt:lpstr>
      <vt:lpstr>PowerPoint Presentation</vt:lpstr>
      <vt:lpstr>Please answer all questions</vt:lpstr>
      <vt:lpstr>PowerPoint Presentation</vt:lpstr>
      <vt:lpstr>PowerPoint Presentation</vt:lpstr>
      <vt:lpstr>Live event buccal swab kit  </vt:lpstr>
      <vt:lpstr>PowerPoint Presentation</vt:lpstr>
      <vt:lpstr>PowerPoint Presentation</vt:lpstr>
      <vt:lpstr>Commitment Text This TEXT will arrive approximately  one hour (or sooner) after the digit  registration is complete.</vt:lpstr>
      <vt:lpstr>Event Day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 Mission</dc:title>
  <dc:creator>Tonya Davis</dc:creator>
  <cp:lastModifiedBy>Heard-Washington, Kimberli  (K.)</cp:lastModifiedBy>
  <cp:revision>40</cp:revision>
  <dcterms:created xsi:type="dcterms:W3CDTF">2021-02-04T16:04:27Z</dcterms:created>
  <dcterms:modified xsi:type="dcterms:W3CDTF">2021-11-01T18:04:59Z</dcterms:modified>
</cp:coreProperties>
</file>