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88" r:id="rId5"/>
    <p:sldId id="273" r:id="rId6"/>
    <p:sldId id="275" r:id="rId7"/>
    <p:sldId id="282" r:id="rId8"/>
    <p:sldId id="287" r:id="rId9"/>
    <p:sldId id="291" r:id="rId10"/>
    <p:sldId id="281"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83" r:id="rId26"/>
    <p:sldId id="292" r:id="rId27"/>
    <p:sldId id="289" r:id="rId28"/>
    <p:sldId id="315" r:id="rId29"/>
    <p:sldId id="3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94" autoAdjust="0"/>
  </p:normalViewPr>
  <p:slideViewPr>
    <p:cSldViewPr snapToGrid="0">
      <p:cViewPr varScale="1">
        <p:scale>
          <a:sx n="69" d="100"/>
          <a:sy n="69" d="100"/>
        </p:scale>
        <p:origin x="78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27545C-B189-4059-B681-F756798BB812}"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CB8A746A-916B-432C-93B1-3C57B52BF488}">
      <dgm:prSet/>
      <dgm:spPr/>
      <dgm:t>
        <a:bodyPr/>
        <a:lstStyle/>
        <a:p>
          <a:r>
            <a:rPr lang="en-US">
              <a:solidFill>
                <a:schemeClr val="tx1"/>
              </a:solidFill>
            </a:rPr>
            <a:t>Attendance at all sessions is expected</a:t>
          </a:r>
        </a:p>
      </dgm:t>
    </dgm:pt>
    <dgm:pt modelId="{F1369EC9-CCFC-4D8F-9FF7-1BB4FF63D161}" type="parTrans" cxnId="{7C19A4AC-41CF-4A64-A05B-46E4D3B7FA47}">
      <dgm:prSet/>
      <dgm:spPr/>
      <dgm:t>
        <a:bodyPr/>
        <a:lstStyle/>
        <a:p>
          <a:endParaRPr lang="en-US">
            <a:solidFill>
              <a:schemeClr val="tx1"/>
            </a:solidFill>
          </a:endParaRPr>
        </a:p>
      </dgm:t>
    </dgm:pt>
    <dgm:pt modelId="{407E87B8-E74B-4749-8A26-613FD1FA38ED}" type="sibTrans" cxnId="{7C19A4AC-41CF-4A64-A05B-46E4D3B7FA47}">
      <dgm:prSet/>
      <dgm:spPr/>
      <dgm:t>
        <a:bodyPr/>
        <a:lstStyle/>
        <a:p>
          <a:endParaRPr lang="en-US">
            <a:solidFill>
              <a:schemeClr val="tx1"/>
            </a:solidFill>
          </a:endParaRPr>
        </a:p>
      </dgm:t>
    </dgm:pt>
    <dgm:pt modelId="{048B720B-F642-4C0E-9105-FA792B84590C}">
      <dgm:prSet/>
      <dgm:spPr/>
      <dgm:t>
        <a:bodyPr/>
        <a:lstStyle/>
        <a:p>
          <a:r>
            <a:rPr lang="en-US">
              <a:solidFill>
                <a:schemeClr val="tx1"/>
              </a:solidFill>
            </a:rPr>
            <a:t>Knowledgeable about The Links, Incorporated and The Claremont Area Chapter</a:t>
          </a:r>
        </a:p>
      </dgm:t>
    </dgm:pt>
    <dgm:pt modelId="{EA4C5057-EECE-40E7-8BE2-26002CC45ACE}" type="parTrans" cxnId="{BCF8C7BA-E723-4283-92EA-7E0D257AF138}">
      <dgm:prSet/>
      <dgm:spPr/>
      <dgm:t>
        <a:bodyPr/>
        <a:lstStyle/>
        <a:p>
          <a:endParaRPr lang="en-US">
            <a:solidFill>
              <a:schemeClr val="tx1"/>
            </a:solidFill>
          </a:endParaRPr>
        </a:p>
      </dgm:t>
    </dgm:pt>
    <dgm:pt modelId="{9960C5CC-0567-4019-A8DA-672A8C8E9155}" type="sibTrans" cxnId="{BCF8C7BA-E723-4283-92EA-7E0D257AF138}">
      <dgm:prSet/>
      <dgm:spPr/>
      <dgm:t>
        <a:bodyPr/>
        <a:lstStyle/>
        <a:p>
          <a:endParaRPr lang="en-US">
            <a:solidFill>
              <a:schemeClr val="tx1"/>
            </a:solidFill>
          </a:endParaRPr>
        </a:p>
      </dgm:t>
    </dgm:pt>
    <dgm:pt modelId="{69AE8DD2-4E7D-4E52-9CDC-72F8CB20B631}">
      <dgm:prSet/>
      <dgm:spPr/>
      <dgm:t>
        <a:bodyPr/>
        <a:lstStyle/>
        <a:p>
          <a:r>
            <a:rPr lang="en-US">
              <a:solidFill>
                <a:schemeClr val="tx1"/>
              </a:solidFill>
            </a:rPr>
            <a:t>Understands the service expectations and committee participation</a:t>
          </a:r>
        </a:p>
      </dgm:t>
    </dgm:pt>
    <dgm:pt modelId="{8A08033F-A897-4CA9-A13C-0F80B3552335}" type="parTrans" cxnId="{CAE0C904-608B-46EC-A5CA-1796B36A2DDA}">
      <dgm:prSet/>
      <dgm:spPr/>
      <dgm:t>
        <a:bodyPr/>
        <a:lstStyle/>
        <a:p>
          <a:endParaRPr lang="en-US">
            <a:solidFill>
              <a:schemeClr val="tx1"/>
            </a:solidFill>
          </a:endParaRPr>
        </a:p>
      </dgm:t>
    </dgm:pt>
    <dgm:pt modelId="{5BAF6865-27B6-46A2-A0E1-2A52C30989BC}" type="sibTrans" cxnId="{CAE0C904-608B-46EC-A5CA-1796B36A2DDA}">
      <dgm:prSet/>
      <dgm:spPr/>
      <dgm:t>
        <a:bodyPr/>
        <a:lstStyle/>
        <a:p>
          <a:endParaRPr lang="en-US">
            <a:solidFill>
              <a:schemeClr val="tx1"/>
            </a:solidFill>
          </a:endParaRPr>
        </a:p>
      </dgm:t>
    </dgm:pt>
    <dgm:pt modelId="{A86E1784-570A-4756-B001-F912F1C8BB55}">
      <dgm:prSet/>
      <dgm:spPr/>
      <dgm:t>
        <a:bodyPr/>
        <a:lstStyle/>
        <a:p>
          <a:r>
            <a:rPr lang="en-US">
              <a:solidFill>
                <a:schemeClr val="tx1"/>
              </a:solidFill>
            </a:rPr>
            <a:t>Can recite the Links Pledge and Links Song from memory</a:t>
          </a:r>
        </a:p>
      </dgm:t>
    </dgm:pt>
    <dgm:pt modelId="{BF88A03D-FA3D-43E5-B2F8-C2C11D7F7601}" type="parTrans" cxnId="{2EEF2FAC-B506-4B9E-AC36-241275FC784E}">
      <dgm:prSet/>
      <dgm:spPr/>
      <dgm:t>
        <a:bodyPr/>
        <a:lstStyle/>
        <a:p>
          <a:endParaRPr lang="en-US">
            <a:solidFill>
              <a:schemeClr val="tx1"/>
            </a:solidFill>
          </a:endParaRPr>
        </a:p>
      </dgm:t>
    </dgm:pt>
    <dgm:pt modelId="{DE5DC8C5-F67E-4D34-88E9-A7EE95FECBEE}" type="sibTrans" cxnId="{2EEF2FAC-B506-4B9E-AC36-241275FC784E}">
      <dgm:prSet/>
      <dgm:spPr/>
      <dgm:t>
        <a:bodyPr/>
        <a:lstStyle/>
        <a:p>
          <a:endParaRPr lang="en-US">
            <a:solidFill>
              <a:schemeClr val="tx1"/>
            </a:solidFill>
          </a:endParaRPr>
        </a:p>
      </dgm:t>
    </dgm:pt>
    <dgm:pt modelId="{2E101D8B-4929-470E-9914-56F352957D1F}">
      <dgm:prSet/>
      <dgm:spPr/>
      <dgm:t>
        <a:bodyPr/>
        <a:lstStyle/>
        <a:p>
          <a:r>
            <a:rPr lang="en-US">
              <a:solidFill>
                <a:schemeClr val="tx1"/>
              </a:solidFill>
            </a:rPr>
            <a:t>Knows the current Chapter Officers and members by name</a:t>
          </a:r>
        </a:p>
      </dgm:t>
    </dgm:pt>
    <dgm:pt modelId="{61AC12F0-1888-4110-B2DE-03220363A418}" type="parTrans" cxnId="{9623D568-0EFF-4576-9BB6-6FD63DF27431}">
      <dgm:prSet/>
      <dgm:spPr/>
      <dgm:t>
        <a:bodyPr/>
        <a:lstStyle/>
        <a:p>
          <a:endParaRPr lang="en-US">
            <a:solidFill>
              <a:schemeClr val="tx1"/>
            </a:solidFill>
          </a:endParaRPr>
        </a:p>
      </dgm:t>
    </dgm:pt>
    <dgm:pt modelId="{7F80DFAD-28F7-42F5-AC19-DAF341B5AEF3}" type="sibTrans" cxnId="{9623D568-0EFF-4576-9BB6-6FD63DF27431}">
      <dgm:prSet/>
      <dgm:spPr/>
      <dgm:t>
        <a:bodyPr/>
        <a:lstStyle/>
        <a:p>
          <a:endParaRPr lang="en-US">
            <a:solidFill>
              <a:schemeClr val="tx1"/>
            </a:solidFill>
          </a:endParaRPr>
        </a:p>
      </dgm:t>
    </dgm:pt>
    <dgm:pt modelId="{135E52F6-1C5D-4E74-AC92-D0B40C46762C}">
      <dgm:prSet/>
      <dgm:spPr/>
      <dgm:t>
        <a:bodyPr/>
        <a:lstStyle/>
        <a:p>
          <a:r>
            <a:rPr lang="en-US">
              <a:solidFill>
                <a:schemeClr val="tx1"/>
              </a:solidFill>
            </a:rPr>
            <a:t>Clearly understands the social media standards</a:t>
          </a:r>
        </a:p>
      </dgm:t>
    </dgm:pt>
    <dgm:pt modelId="{E97E3282-2F5B-4D68-9FCD-FBE713221C74}" type="parTrans" cxnId="{78B086F9-2F28-4770-B77E-1ACBF94CE545}">
      <dgm:prSet/>
      <dgm:spPr/>
      <dgm:t>
        <a:bodyPr/>
        <a:lstStyle/>
        <a:p>
          <a:endParaRPr lang="en-US">
            <a:solidFill>
              <a:schemeClr val="tx1"/>
            </a:solidFill>
          </a:endParaRPr>
        </a:p>
      </dgm:t>
    </dgm:pt>
    <dgm:pt modelId="{88726429-334C-4131-B2FA-9F8E51D55B33}" type="sibTrans" cxnId="{78B086F9-2F28-4770-B77E-1ACBF94CE545}">
      <dgm:prSet/>
      <dgm:spPr/>
      <dgm:t>
        <a:bodyPr/>
        <a:lstStyle/>
        <a:p>
          <a:endParaRPr lang="en-US">
            <a:solidFill>
              <a:schemeClr val="tx1"/>
            </a:solidFill>
          </a:endParaRPr>
        </a:p>
      </dgm:t>
    </dgm:pt>
    <dgm:pt modelId="{06F7D028-90EA-4FAE-A0D7-D53195587FAB}" type="pres">
      <dgm:prSet presAssocID="{BD27545C-B189-4059-B681-F756798BB812}" presName="diagram" presStyleCnt="0">
        <dgm:presLayoutVars>
          <dgm:dir/>
          <dgm:resizeHandles val="exact"/>
        </dgm:presLayoutVars>
      </dgm:prSet>
      <dgm:spPr/>
    </dgm:pt>
    <dgm:pt modelId="{C4BCBCE4-7373-41AA-8B6D-1D9399C29FFD}" type="pres">
      <dgm:prSet presAssocID="{CB8A746A-916B-432C-93B1-3C57B52BF488}" presName="node" presStyleLbl="node1" presStyleIdx="0" presStyleCnt="6">
        <dgm:presLayoutVars>
          <dgm:bulletEnabled val="1"/>
        </dgm:presLayoutVars>
      </dgm:prSet>
      <dgm:spPr/>
    </dgm:pt>
    <dgm:pt modelId="{58E5EBD3-EEFA-4266-906C-BBA47B0CD3DA}" type="pres">
      <dgm:prSet presAssocID="{407E87B8-E74B-4749-8A26-613FD1FA38ED}" presName="sibTrans" presStyleCnt="0"/>
      <dgm:spPr/>
    </dgm:pt>
    <dgm:pt modelId="{92F14454-0181-4E01-B866-A9464C06B90E}" type="pres">
      <dgm:prSet presAssocID="{048B720B-F642-4C0E-9105-FA792B84590C}" presName="node" presStyleLbl="node1" presStyleIdx="1" presStyleCnt="6">
        <dgm:presLayoutVars>
          <dgm:bulletEnabled val="1"/>
        </dgm:presLayoutVars>
      </dgm:prSet>
      <dgm:spPr/>
    </dgm:pt>
    <dgm:pt modelId="{4D2F8378-97FC-4532-AC9C-A0014D8F930D}" type="pres">
      <dgm:prSet presAssocID="{9960C5CC-0567-4019-A8DA-672A8C8E9155}" presName="sibTrans" presStyleCnt="0"/>
      <dgm:spPr/>
    </dgm:pt>
    <dgm:pt modelId="{C7BF05CF-E248-4377-BADE-402B3CCE168B}" type="pres">
      <dgm:prSet presAssocID="{69AE8DD2-4E7D-4E52-9CDC-72F8CB20B631}" presName="node" presStyleLbl="node1" presStyleIdx="2" presStyleCnt="6">
        <dgm:presLayoutVars>
          <dgm:bulletEnabled val="1"/>
        </dgm:presLayoutVars>
      </dgm:prSet>
      <dgm:spPr/>
    </dgm:pt>
    <dgm:pt modelId="{60A4BF9D-E8B9-482A-B6AE-CFF9F01128B5}" type="pres">
      <dgm:prSet presAssocID="{5BAF6865-27B6-46A2-A0E1-2A52C30989BC}" presName="sibTrans" presStyleCnt="0"/>
      <dgm:spPr/>
    </dgm:pt>
    <dgm:pt modelId="{D4D08576-AC58-429E-99FC-27CF5AEA1384}" type="pres">
      <dgm:prSet presAssocID="{A86E1784-570A-4756-B001-F912F1C8BB55}" presName="node" presStyleLbl="node1" presStyleIdx="3" presStyleCnt="6">
        <dgm:presLayoutVars>
          <dgm:bulletEnabled val="1"/>
        </dgm:presLayoutVars>
      </dgm:prSet>
      <dgm:spPr/>
    </dgm:pt>
    <dgm:pt modelId="{B15B88EE-F349-4147-8AB3-2FE0FDFD1AA3}" type="pres">
      <dgm:prSet presAssocID="{DE5DC8C5-F67E-4D34-88E9-A7EE95FECBEE}" presName="sibTrans" presStyleCnt="0"/>
      <dgm:spPr/>
    </dgm:pt>
    <dgm:pt modelId="{D57CDA0E-8D41-4061-9542-6767ABBE261E}" type="pres">
      <dgm:prSet presAssocID="{2E101D8B-4929-470E-9914-56F352957D1F}" presName="node" presStyleLbl="node1" presStyleIdx="4" presStyleCnt="6">
        <dgm:presLayoutVars>
          <dgm:bulletEnabled val="1"/>
        </dgm:presLayoutVars>
      </dgm:prSet>
      <dgm:spPr/>
    </dgm:pt>
    <dgm:pt modelId="{0EF0A699-E716-4276-82EA-496F4AD69C16}" type="pres">
      <dgm:prSet presAssocID="{7F80DFAD-28F7-42F5-AC19-DAF341B5AEF3}" presName="sibTrans" presStyleCnt="0"/>
      <dgm:spPr/>
    </dgm:pt>
    <dgm:pt modelId="{2F9D2639-9505-47A4-AD15-93047AA1FFB9}" type="pres">
      <dgm:prSet presAssocID="{135E52F6-1C5D-4E74-AC92-D0B40C46762C}" presName="node" presStyleLbl="node1" presStyleIdx="5" presStyleCnt="6">
        <dgm:presLayoutVars>
          <dgm:bulletEnabled val="1"/>
        </dgm:presLayoutVars>
      </dgm:prSet>
      <dgm:spPr/>
    </dgm:pt>
  </dgm:ptLst>
  <dgm:cxnLst>
    <dgm:cxn modelId="{CAE0C904-608B-46EC-A5CA-1796B36A2DDA}" srcId="{BD27545C-B189-4059-B681-F756798BB812}" destId="{69AE8DD2-4E7D-4E52-9CDC-72F8CB20B631}" srcOrd="2" destOrd="0" parTransId="{8A08033F-A897-4CA9-A13C-0F80B3552335}" sibTransId="{5BAF6865-27B6-46A2-A0E1-2A52C30989BC}"/>
    <dgm:cxn modelId="{9623D568-0EFF-4576-9BB6-6FD63DF27431}" srcId="{BD27545C-B189-4059-B681-F756798BB812}" destId="{2E101D8B-4929-470E-9914-56F352957D1F}" srcOrd="4" destOrd="0" parTransId="{61AC12F0-1888-4110-B2DE-03220363A418}" sibTransId="{7F80DFAD-28F7-42F5-AC19-DAF341B5AEF3}"/>
    <dgm:cxn modelId="{EC8CBD6E-19CC-46DA-B854-D1985C38EB01}" type="presOf" srcId="{048B720B-F642-4C0E-9105-FA792B84590C}" destId="{92F14454-0181-4E01-B866-A9464C06B90E}" srcOrd="0" destOrd="0" presId="urn:microsoft.com/office/officeart/2005/8/layout/default"/>
    <dgm:cxn modelId="{A4EF7E51-18CB-41BD-88AE-40050FFD411C}" type="presOf" srcId="{2E101D8B-4929-470E-9914-56F352957D1F}" destId="{D57CDA0E-8D41-4061-9542-6767ABBE261E}" srcOrd="0" destOrd="0" presId="urn:microsoft.com/office/officeart/2005/8/layout/default"/>
    <dgm:cxn modelId="{CBA7688E-AA37-470C-A28A-67327E6D2867}" type="presOf" srcId="{A86E1784-570A-4756-B001-F912F1C8BB55}" destId="{D4D08576-AC58-429E-99FC-27CF5AEA1384}" srcOrd="0" destOrd="0" presId="urn:microsoft.com/office/officeart/2005/8/layout/default"/>
    <dgm:cxn modelId="{32AF1EAB-3BCE-44A4-A33F-5B268AE01BFD}" type="presOf" srcId="{BD27545C-B189-4059-B681-F756798BB812}" destId="{06F7D028-90EA-4FAE-A0D7-D53195587FAB}" srcOrd="0" destOrd="0" presId="urn:microsoft.com/office/officeart/2005/8/layout/default"/>
    <dgm:cxn modelId="{2EEF2FAC-B506-4B9E-AC36-241275FC784E}" srcId="{BD27545C-B189-4059-B681-F756798BB812}" destId="{A86E1784-570A-4756-B001-F912F1C8BB55}" srcOrd="3" destOrd="0" parTransId="{BF88A03D-FA3D-43E5-B2F8-C2C11D7F7601}" sibTransId="{DE5DC8C5-F67E-4D34-88E9-A7EE95FECBEE}"/>
    <dgm:cxn modelId="{7C19A4AC-41CF-4A64-A05B-46E4D3B7FA47}" srcId="{BD27545C-B189-4059-B681-F756798BB812}" destId="{CB8A746A-916B-432C-93B1-3C57B52BF488}" srcOrd="0" destOrd="0" parTransId="{F1369EC9-CCFC-4D8F-9FF7-1BB4FF63D161}" sibTransId="{407E87B8-E74B-4749-8A26-613FD1FA38ED}"/>
    <dgm:cxn modelId="{886413B1-B898-46E3-95D2-9ADF2085138B}" type="presOf" srcId="{CB8A746A-916B-432C-93B1-3C57B52BF488}" destId="{C4BCBCE4-7373-41AA-8B6D-1D9399C29FFD}" srcOrd="0" destOrd="0" presId="urn:microsoft.com/office/officeart/2005/8/layout/default"/>
    <dgm:cxn modelId="{BCF8C7BA-E723-4283-92EA-7E0D257AF138}" srcId="{BD27545C-B189-4059-B681-F756798BB812}" destId="{048B720B-F642-4C0E-9105-FA792B84590C}" srcOrd="1" destOrd="0" parTransId="{EA4C5057-EECE-40E7-8BE2-26002CC45ACE}" sibTransId="{9960C5CC-0567-4019-A8DA-672A8C8E9155}"/>
    <dgm:cxn modelId="{A1FEBABB-00D0-43E2-8079-988E6E2F261E}" type="presOf" srcId="{135E52F6-1C5D-4E74-AC92-D0B40C46762C}" destId="{2F9D2639-9505-47A4-AD15-93047AA1FFB9}" srcOrd="0" destOrd="0" presId="urn:microsoft.com/office/officeart/2005/8/layout/default"/>
    <dgm:cxn modelId="{07803BD6-E0FF-422B-B229-13A45DC59D5F}" type="presOf" srcId="{69AE8DD2-4E7D-4E52-9CDC-72F8CB20B631}" destId="{C7BF05CF-E248-4377-BADE-402B3CCE168B}" srcOrd="0" destOrd="0" presId="urn:microsoft.com/office/officeart/2005/8/layout/default"/>
    <dgm:cxn modelId="{78B086F9-2F28-4770-B77E-1ACBF94CE545}" srcId="{BD27545C-B189-4059-B681-F756798BB812}" destId="{135E52F6-1C5D-4E74-AC92-D0B40C46762C}" srcOrd="5" destOrd="0" parTransId="{E97E3282-2F5B-4D68-9FCD-FBE713221C74}" sibTransId="{88726429-334C-4131-B2FA-9F8E51D55B33}"/>
    <dgm:cxn modelId="{F9ABA37A-F299-407A-8AEF-F0E3AF684744}" type="presParOf" srcId="{06F7D028-90EA-4FAE-A0D7-D53195587FAB}" destId="{C4BCBCE4-7373-41AA-8B6D-1D9399C29FFD}" srcOrd="0" destOrd="0" presId="urn:microsoft.com/office/officeart/2005/8/layout/default"/>
    <dgm:cxn modelId="{EB5442AA-8C4B-46DE-BF57-0F24558862A5}" type="presParOf" srcId="{06F7D028-90EA-4FAE-A0D7-D53195587FAB}" destId="{58E5EBD3-EEFA-4266-906C-BBA47B0CD3DA}" srcOrd="1" destOrd="0" presId="urn:microsoft.com/office/officeart/2005/8/layout/default"/>
    <dgm:cxn modelId="{85D303C5-53FB-4408-94DA-28725F5D3064}" type="presParOf" srcId="{06F7D028-90EA-4FAE-A0D7-D53195587FAB}" destId="{92F14454-0181-4E01-B866-A9464C06B90E}" srcOrd="2" destOrd="0" presId="urn:microsoft.com/office/officeart/2005/8/layout/default"/>
    <dgm:cxn modelId="{5092D0E4-9539-47E5-A54E-E0287F9EB575}" type="presParOf" srcId="{06F7D028-90EA-4FAE-A0D7-D53195587FAB}" destId="{4D2F8378-97FC-4532-AC9C-A0014D8F930D}" srcOrd="3" destOrd="0" presId="urn:microsoft.com/office/officeart/2005/8/layout/default"/>
    <dgm:cxn modelId="{09245EB4-87CE-4F56-B954-DE0D8C34C056}" type="presParOf" srcId="{06F7D028-90EA-4FAE-A0D7-D53195587FAB}" destId="{C7BF05CF-E248-4377-BADE-402B3CCE168B}" srcOrd="4" destOrd="0" presId="urn:microsoft.com/office/officeart/2005/8/layout/default"/>
    <dgm:cxn modelId="{FC7BD583-93EB-40AA-8660-A5E243CFA346}" type="presParOf" srcId="{06F7D028-90EA-4FAE-A0D7-D53195587FAB}" destId="{60A4BF9D-E8B9-482A-B6AE-CFF9F01128B5}" srcOrd="5" destOrd="0" presId="urn:microsoft.com/office/officeart/2005/8/layout/default"/>
    <dgm:cxn modelId="{D38243E7-6ABF-4FF9-A277-7D646D5A76C9}" type="presParOf" srcId="{06F7D028-90EA-4FAE-A0D7-D53195587FAB}" destId="{D4D08576-AC58-429E-99FC-27CF5AEA1384}" srcOrd="6" destOrd="0" presId="urn:microsoft.com/office/officeart/2005/8/layout/default"/>
    <dgm:cxn modelId="{EF80DF19-4C2F-4D08-81AF-1338AFA4ED71}" type="presParOf" srcId="{06F7D028-90EA-4FAE-A0D7-D53195587FAB}" destId="{B15B88EE-F349-4147-8AB3-2FE0FDFD1AA3}" srcOrd="7" destOrd="0" presId="urn:microsoft.com/office/officeart/2005/8/layout/default"/>
    <dgm:cxn modelId="{38CCFE61-185D-4165-B0C9-5EF90CF7D717}" type="presParOf" srcId="{06F7D028-90EA-4FAE-A0D7-D53195587FAB}" destId="{D57CDA0E-8D41-4061-9542-6767ABBE261E}" srcOrd="8" destOrd="0" presId="urn:microsoft.com/office/officeart/2005/8/layout/default"/>
    <dgm:cxn modelId="{490669FA-4496-42BE-AE1B-89913D5A45A2}" type="presParOf" srcId="{06F7D028-90EA-4FAE-A0D7-D53195587FAB}" destId="{0EF0A699-E716-4276-82EA-496F4AD69C16}" srcOrd="9" destOrd="0" presId="urn:microsoft.com/office/officeart/2005/8/layout/default"/>
    <dgm:cxn modelId="{5249B17C-FCA5-4B4F-9C2B-93F1F20FA584}" type="presParOf" srcId="{06F7D028-90EA-4FAE-A0D7-D53195587FAB}" destId="{2F9D2639-9505-47A4-AD15-93047AA1FFB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CBCE4-7373-41AA-8B6D-1D9399C29FFD}">
      <dsp:nvSpPr>
        <dsp:cNvPr id="0" name=""/>
        <dsp:cNvSpPr/>
      </dsp:nvSpPr>
      <dsp:spPr>
        <a:xfrm>
          <a:off x="125983" y="2350"/>
          <a:ext cx="2720886" cy="16325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Attendance at all sessions is expected</a:t>
          </a:r>
        </a:p>
      </dsp:txBody>
      <dsp:txXfrm>
        <a:off x="125983" y="2350"/>
        <a:ext cx="2720886" cy="1632532"/>
      </dsp:txXfrm>
    </dsp:sp>
    <dsp:sp modelId="{92F14454-0181-4E01-B866-A9464C06B90E}">
      <dsp:nvSpPr>
        <dsp:cNvPr id="0" name=""/>
        <dsp:cNvSpPr/>
      </dsp:nvSpPr>
      <dsp:spPr>
        <a:xfrm>
          <a:off x="3118958" y="2350"/>
          <a:ext cx="2720886" cy="16325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Knowledgeable about The Links, Incorporated and The Claremont Area Chapter</a:t>
          </a:r>
        </a:p>
      </dsp:txBody>
      <dsp:txXfrm>
        <a:off x="3118958" y="2350"/>
        <a:ext cx="2720886" cy="1632532"/>
      </dsp:txXfrm>
    </dsp:sp>
    <dsp:sp modelId="{C7BF05CF-E248-4377-BADE-402B3CCE168B}">
      <dsp:nvSpPr>
        <dsp:cNvPr id="0" name=""/>
        <dsp:cNvSpPr/>
      </dsp:nvSpPr>
      <dsp:spPr>
        <a:xfrm>
          <a:off x="6111934" y="2350"/>
          <a:ext cx="2720886" cy="16325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Understands the service expectations and committee participation</a:t>
          </a:r>
        </a:p>
      </dsp:txBody>
      <dsp:txXfrm>
        <a:off x="6111934" y="2350"/>
        <a:ext cx="2720886" cy="1632532"/>
      </dsp:txXfrm>
    </dsp:sp>
    <dsp:sp modelId="{D4D08576-AC58-429E-99FC-27CF5AEA1384}">
      <dsp:nvSpPr>
        <dsp:cNvPr id="0" name=""/>
        <dsp:cNvSpPr/>
      </dsp:nvSpPr>
      <dsp:spPr>
        <a:xfrm>
          <a:off x="125983" y="1906970"/>
          <a:ext cx="2720886" cy="16325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Can recite the Links Pledge and Links Song from memory</a:t>
          </a:r>
        </a:p>
      </dsp:txBody>
      <dsp:txXfrm>
        <a:off x="125983" y="1906970"/>
        <a:ext cx="2720886" cy="1632532"/>
      </dsp:txXfrm>
    </dsp:sp>
    <dsp:sp modelId="{D57CDA0E-8D41-4061-9542-6767ABBE261E}">
      <dsp:nvSpPr>
        <dsp:cNvPr id="0" name=""/>
        <dsp:cNvSpPr/>
      </dsp:nvSpPr>
      <dsp:spPr>
        <a:xfrm>
          <a:off x="3118958" y="1906970"/>
          <a:ext cx="2720886" cy="16325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Knows the current Chapter Officers and members by name</a:t>
          </a:r>
        </a:p>
      </dsp:txBody>
      <dsp:txXfrm>
        <a:off x="3118958" y="1906970"/>
        <a:ext cx="2720886" cy="1632532"/>
      </dsp:txXfrm>
    </dsp:sp>
    <dsp:sp modelId="{2F9D2639-9505-47A4-AD15-93047AA1FFB9}">
      <dsp:nvSpPr>
        <dsp:cNvPr id="0" name=""/>
        <dsp:cNvSpPr/>
      </dsp:nvSpPr>
      <dsp:spPr>
        <a:xfrm>
          <a:off x="6111934" y="1906970"/>
          <a:ext cx="2720886" cy="163253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Clearly understands the social media standards</a:t>
          </a:r>
        </a:p>
      </dsp:txBody>
      <dsp:txXfrm>
        <a:off x="6111934" y="1906970"/>
        <a:ext cx="2720886" cy="163253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3/8/2024</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3/8/2024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dirty="0"/>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Greetings:   Good morning candidates</a:t>
            </a:r>
            <a:r>
              <a:rPr lang="en-US" sz="1400" baseline="0" dirty="0"/>
              <a:t>. </a:t>
            </a:r>
          </a:p>
          <a:p>
            <a:endParaRPr lang="en-US" sz="1400" dirty="0"/>
          </a:p>
          <a:p>
            <a:r>
              <a:rPr lang="en-US" sz="1400" baseline="0" dirty="0"/>
              <a:t>As Program Coordinator for the Claremont Area Links. I lead the Program Team which is made of the five programmatic facets of the Links, Incorporated. </a:t>
            </a:r>
          </a:p>
          <a:p>
            <a:endParaRPr lang="en-US" sz="1400" baseline="0" dirty="0"/>
          </a:p>
          <a:p>
            <a:r>
              <a:rPr lang="en-US" sz="1400" baseline="0" dirty="0"/>
              <a:t>There are a number of requirements on the road to becoming a Link and one of those is the completion of a Service Project.  </a:t>
            </a:r>
          </a:p>
          <a:p>
            <a:endParaRPr lang="en-US" sz="1400" baseline="0" dirty="0"/>
          </a:p>
          <a:p>
            <a:r>
              <a:rPr lang="en-US" sz="1400" baseline="0" dirty="0"/>
              <a:t>Since service is the Heart of </a:t>
            </a:r>
            <a:r>
              <a:rPr lang="en-US" sz="1400" baseline="0" dirty="0" err="1"/>
              <a:t>Linkdom</a:t>
            </a:r>
            <a:r>
              <a:rPr lang="en-US" sz="1400" baseline="0" dirty="0"/>
              <a:t> new candidates complete a service project to honor the meaning of our founders Sarah Strickland Scott and Margaret Roselle Hawkins as well as the charter members who were dedicated to working together as friends to help others. </a:t>
            </a:r>
            <a:endParaRPr lang="en-US" sz="1400" dirty="0"/>
          </a:p>
        </p:txBody>
      </p:sp>
      <p:sp>
        <p:nvSpPr>
          <p:cNvPr id="4" name="Slide Number Placeholder 3"/>
          <p:cNvSpPr>
            <a:spLocks noGrp="1"/>
          </p:cNvSpPr>
          <p:nvPr>
            <p:ph type="sldNum" sz="quarter" idx="10"/>
          </p:nvPr>
        </p:nvSpPr>
        <p:spPr/>
        <p:txBody>
          <a:bodyPr/>
          <a:lstStyle/>
          <a:p>
            <a:fld id="{DBAA1F87-A221-40A7-A86C-0241234CE962}" type="slidenum">
              <a:rPr lang="en-US" smtClean="0"/>
              <a:t>8</a:t>
            </a:fld>
            <a:endParaRPr lang="en-US"/>
          </a:p>
        </p:txBody>
      </p:sp>
    </p:spTree>
    <p:extLst>
      <p:ext uri="{BB962C8B-B14F-4D97-AF65-F5344CB8AC3E}">
        <p14:creationId xmlns:p14="http://schemas.microsoft.com/office/powerpoint/2010/main" val="450267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3/8/2024</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126918320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3884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4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3/8/2024</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 id="2147483667" r:id="rId14"/>
    <p:sldLayoutId id="2147483668" r:id="rId15"/>
    <p:sldLayoutId id="214748366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linksinc.org/"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Word_Document.docx"/><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Word_Document1.docx"/><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package" Target="../embeddings/Microsoft_Word_Document2.docx"/><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package" Target="../embeddings/Microsoft_Word_Document3.docx"/><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g"/><Relationship Id="rId7" Type="http://schemas.openxmlformats.org/officeDocument/2006/relationships/hyperlink" Target="about:blank" TargetMode="External"/><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title"/>
          </p:nvPr>
        </p:nvSpPr>
        <p:spPr>
          <a:xfrm>
            <a:off x="4143375" y="92597"/>
            <a:ext cx="3905250" cy="3032567"/>
          </a:xfrm>
        </p:spPr>
        <p:txBody>
          <a:bodyPr anchor="b">
            <a:normAutofit/>
          </a:bodyPr>
          <a:lstStyle/>
          <a:p>
            <a:r>
              <a:rPr lang="en-US" dirty="0"/>
              <a:t>Orientation #1</a:t>
            </a:r>
          </a:p>
        </p:txBody>
      </p:sp>
      <p:sp>
        <p:nvSpPr>
          <p:cNvPr id="9" name="Text Placeholder 2">
            <a:extLst>
              <a:ext uri="{FF2B5EF4-FFF2-40B4-BE49-F238E27FC236}">
                <a16:creationId xmlns:a16="http://schemas.microsoft.com/office/drawing/2014/main" id="{8C8E1264-5264-CE50-F6E0-C67CEDA3C0E0}"/>
              </a:ext>
            </a:extLst>
          </p:cNvPr>
          <p:cNvSpPr>
            <a:spLocks noGrp="1"/>
          </p:cNvSpPr>
          <p:nvPr>
            <p:ph type="body" sz="quarter" idx="10"/>
          </p:nvPr>
        </p:nvSpPr>
        <p:spPr>
          <a:xfrm>
            <a:off x="4143375" y="4004321"/>
            <a:ext cx="3905250" cy="969461"/>
          </a:xfrm>
        </p:spPr>
        <p:txBody>
          <a:bodyPr>
            <a:normAutofit/>
          </a:bodyPr>
          <a:lstStyle/>
          <a:p>
            <a:r>
              <a:rPr lang="en-US" sz="2400" b="1" dirty="0"/>
              <a:t>Claremont Area Chapter</a:t>
            </a:r>
          </a:p>
          <a:p>
            <a:r>
              <a:rPr lang="en-US" sz="2400" b="1" dirty="0"/>
              <a:t>Membership Committee</a:t>
            </a:r>
          </a:p>
          <a:p>
            <a:endParaRPr lang="en-US" sz="2400" dirty="0"/>
          </a:p>
        </p:txBody>
      </p:sp>
    </p:spTree>
    <p:extLst>
      <p:ext uri="{BB962C8B-B14F-4D97-AF65-F5344CB8AC3E}">
        <p14:creationId xmlns:p14="http://schemas.microsoft.com/office/powerpoint/2010/main" val="208302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576C29-0D29-37A6-21BB-D3212B0E7FCC}"/>
              </a:ext>
            </a:extLst>
          </p:cNvPr>
          <p:cNvSpPr/>
          <p:nvPr/>
        </p:nvSpPr>
        <p:spPr>
          <a:xfrm>
            <a:off x="1418253" y="438539"/>
            <a:ext cx="9657184" cy="6158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C1977E0-983E-BC89-422C-443A808543CC}"/>
              </a:ext>
            </a:extLst>
          </p:cNvPr>
          <p:cNvSpPr txBox="1"/>
          <p:nvPr/>
        </p:nvSpPr>
        <p:spPr>
          <a:xfrm>
            <a:off x="1017357" y="413883"/>
            <a:ext cx="10478530" cy="6055504"/>
          </a:xfrm>
          <a:prstGeom prst="rect">
            <a:avLst/>
          </a:prstGeom>
          <a:noFill/>
        </p:spPr>
        <p:txBody>
          <a:bodyPr wrap="square" rtlCol="0">
            <a:spAutoFit/>
          </a:bodyPr>
          <a:lstStyle/>
          <a:p>
            <a:pPr algn="ctr"/>
            <a:r>
              <a:rPr lang="en-US" dirty="0">
                <a:solidFill>
                  <a:srgbClr val="0F1F04"/>
                </a:solidFill>
                <a:latin typeface="Arial" panose="020B0604020202020204" pitchFamily="34" charset="0"/>
                <a:cs typeface="Arial" panose="020B0604020202020204" pitchFamily="34" charset="0"/>
              </a:rPr>
              <a:t>It’s recommended that the service project be an extension or expansion of current Chapter programming/events in one or more of the facets. </a:t>
            </a:r>
          </a:p>
          <a:p>
            <a:pPr algn="ctr"/>
            <a:endParaRPr lang="en-US" sz="1850" dirty="0">
              <a:solidFill>
                <a:srgbClr val="0F1F04"/>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Services to Youth</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Linking for Success Mentoring Program – Cal Poly Pomona</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College Connection (Scholarship Recipients)</a:t>
            </a:r>
          </a:p>
          <a:p>
            <a:pPr marL="285750"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National Trends and Services</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Linking for Success Mentoring Program – Cal Poly Pomona</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Foothill Family Shelter (Food and Housing Insecurity)</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House of Ruth (Domestic Violence)</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Voter Engagement – Get Out the Vote!</a:t>
            </a:r>
          </a:p>
          <a:p>
            <a:pPr marL="285750"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International Trends and Services</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 </a:t>
            </a:r>
            <a:r>
              <a:rPr lang="en-US" sz="1850" dirty="0" err="1">
                <a:solidFill>
                  <a:srgbClr val="0F1F04"/>
                </a:solidFill>
                <a:latin typeface="Arial" panose="020B0604020202020204" pitchFamily="34" charset="0"/>
                <a:cs typeface="Arial" panose="020B0604020202020204" pitchFamily="34" charset="0"/>
              </a:rPr>
              <a:t>LinksHelp</a:t>
            </a:r>
            <a:r>
              <a:rPr lang="en-US" sz="1850" dirty="0">
                <a:solidFill>
                  <a:srgbClr val="0F1F04"/>
                </a:solidFill>
                <a:latin typeface="Arial" panose="020B0604020202020204" pitchFamily="34" charset="0"/>
                <a:cs typeface="Arial" panose="020B0604020202020204" pitchFamily="34" charset="0"/>
              </a:rPr>
              <a:t> for Humanity (Serving Haiti and Jamaica)</a:t>
            </a:r>
          </a:p>
          <a:p>
            <a:pPr marL="285750"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The Arts</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Linking for Success Mentoring Program – Cal Poly Pomona</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Youth and Family Club of Pomona Valley </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National Poster Arts Contest</a:t>
            </a:r>
          </a:p>
          <a:p>
            <a:pPr marL="285750"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Health and Human Services</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Walk for Healthy Living (Impact Day)</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Black Family Wellness Expo (Impact Day)</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Mental Health Awareness   </a:t>
            </a:r>
          </a:p>
        </p:txBody>
      </p:sp>
      <p:pic>
        <p:nvPicPr>
          <p:cNvPr id="5" name="Picture 4">
            <a:extLst>
              <a:ext uri="{FF2B5EF4-FFF2-40B4-BE49-F238E27FC236}">
                <a16:creationId xmlns:a16="http://schemas.microsoft.com/office/drawing/2014/main" id="{589E2599-CFF4-92DA-60C2-A5EF52FF8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027" y="3876322"/>
            <a:ext cx="1995616" cy="1905323"/>
          </a:xfrm>
          <a:prstGeom prst="rect">
            <a:avLst/>
          </a:prstGeom>
        </p:spPr>
      </p:pic>
    </p:spTree>
    <p:extLst>
      <p:ext uri="{BB962C8B-B14F-4D97-AF65-F5344CB8AC3E}">
        <p14:creationId xmlns:p14="http://schemas.microsoft.com/office/powerpoint/2010/main" val="50736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79C737-C185-EC8D-0545-BFBB0D27E30B}"/>
              </a:ext>
            </a:extLst>
          </p:cNvPr>
          <p:cNvSpPr txBox="1"/>
          <p:nvPr/>
        </p:nvSpPr>
        <p:spPr>
          <a:xfrm>
            <a:off x="802433" y="447869"/>
            <a:ext cx="9722498" cy="6009337"/>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New Candidate Service Project</a:t>
            </a:r>
          </a:p>
          <a:p>
            <a:endParaRPr lang="en-US" sz="2000" dirty="0">
              <a:latin typeface="Arial" panose="020B0604020202020204" pitchFamily="34" charset="0"/>
              <a:cs typeface="Arial" panose="020B0604020202020204" pitchFamily="34" charset="0"/>
            </a:endParaRPr>
          </a:p>
          <a:p>
            <a:r>
              <a:rPr lang="en-US" sz="1850" dirty="0">
                <a:solidFill>
                  <a:srgbClr val="0F1F04"/>
                </a:solidFill>
                <a:latin typeface="Arial" panose="020B0604020202020204" pitchFamily="34" charset="0"/>
                <a:cs typeface="Arial" panose="020B0604020202020204" pitchFamily="34" charset="0"/>
              </a:rPr>
              <a:t>Candidates are responsible for the:</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Organization, development, scheduling, implementation and evaluation of the project with minimal assistance</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If you decide to do an expansion of what the chapter is currently doing, you will need to contact the facet chair</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The Membership Committee will be available for guidance</a:t>
            </a:r>
          </a:p>
          <a:p>
            <a:pPr marL="742950" lvl="1"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National website </a:t>
            </a:r>
            <a:r>
              <a:rPr lang="en-US" sz="1850" dirty="0">
                <a:solidFill>
                  <a:srgbClr val="FF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www.linksinc.org</a:t>
            </a:r>
            <a:r>
              <a:rPr lang="en-US" sz="1850" dirty="0">
                <a:solidFill>
                  <a:srgbClr val="FF0000"/>
                </a:solidFill>
                <a:latin typeface="Arial" panose="020B0604020202020204" pitchFamily="34" charset="0"/>
                <a:cs typeface="Arial" panose="020B0604020202020204" pitchFamily="34" charset="0"/>
              </a:rPr>
              <a:t> </a:t>
            </a:r>
            <a:r>
              <a:rPr lang="en-US" sz="1850" dirty="0">
                <a:solidFill>
                  <a:srgbClr val="0F1F04"/>
                </a:solidFill>
                <a:latin typeface="Arial" panose="020B0604020202020204" pitchFamily="34" charset="0"/>
                <a:cs typeface="Arial" panose="020B0604020202020204" pitchFamily="34" charset="0"/>
              </a:rPr>
              <a:t>is an excellent resource to see what programs are under each of the five facets.</a:t>
            </a:r>
          </a:p>
          <a:p>
            <a:pPr marL="2114550" lvl="4"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On the national website under Community Engagement there is a list of all the National Partners of the Links, Incorporated. There are 22 partners that </a:t>
            </a:r>
            <a:r>
              <a:rPr lang="en-US" sz="1850" b="0" i="0" dirty="0">
                <a:solidFill>
                  <a:srgbClr val="141617"/>
                </a:solidFill>
                <a:effectLst/>
                <a:latin typeface="Arial" panose="020B0604020202020204" pitchFamily="34" charset="0"/>
                <a:cs typeface="Arial" panose="020B0604020202020204" pitchFamily="34" charset="0"/>
              </a:rPr>
              <a:t>play a crucial role in helping to support the overall work and mission of our organization. </a:t>
            </a:r>
          </a:p>
          <a:p>
            <a:pPr marL="2114550" lvl="4"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New Candidate(s) service project must be submitted to the Chapter President and the Membership Vice President. </a:t>
            </a:r>
          </a:p>
          <a:p>
            <a:pPr marL="2114550" lvl="4"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The service project must be written up in the Service Delivery Model format. </a:t>
            </a:r>
          </a:p>
          <a:p>
            <a:pPr marL="2114550" lvl="4" indent="-285750">
              <a:buFont typeface="Arial" panose="020B0604020202020204" pitchFamily="34" charset="0"/>
              <a:buChar char="•"/>
            </a:pPr>
            <a:r>
              <a:rPr lang="en-US" sz="1850" dirty="0">
                <a:solidFill>
                  <a:srgbClr val="0F1F04"/>
                </a:solidFill>
                <a:latin typeface="Arial" panose="020B0604020202020204" pitchFamily="34" charset="0"/>
                <a:cs typeface="Arial" panose="020B0604020202020204" pitchFamily="34" charset="0"/>
              </a:rPr>
              <a:t>Service project must be completed by April 30, 2024.</a:t>
            </a:r>
          </a:p>
          <a:p>
            <a:endParaRPr lang="en-US" dirty="0"/>
          </a:p>
        </p:txBody>
      </p:sp>
      <p:pic>
        <p:nvPicPr>
          <p:cNvPr id="4" name="Picture 3">
            <a:extLst>
              <a:ext uri="{FF2B5EF4-FFF2-40B4-BE49-F238E27FC236}">
                <a16:creationId xmlns:a16="http://schemas.microsoft.com/office/drawing/2014/main" id="{63ACB0F8-4697-1E20-749A-B9E341D32FDB}"/>
              </a:ext>
            </a:extLst>
          </p:cNvPr>
          <p:cNvPicPr>
            <a:picLocks noChangeAspect="1"/>
          </p:cNvPicPr>
          <p:nvPr/>
        </p:nvPicPr>
        <p:blipFill>
          <a:blip r:embed="rId3"/>
          <a:stretch>
            <a:fillRect/>
          </a:stretch>
        </p:blipFill>
        <p:spPr>
          <a:xfrm>
            <a:off x="93306" y="4114800"/>
            <a:ext cx="2631233" cy="2108717"/>
          </a:xfrm>
          <a:prstGeom prst="rect">
            <a:avLst/>
          </a:prstGeom>
        </p:spPr>
      </p:pic>
    </p:spTree>
    <p:extLst>
      <p:ext uri="{BB962C8B-B14F-4D97-AF65-F5344CB8AC3E}">
        <p14:creationId xmlns:p14="http://schemas.microsoft.com/office/powerpoint/2010/main" val="3582180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96A926-F0F0-838B-EA62-AAE025ECFF7C}"/>
              </a:ext>
            </a:extLst>
          </p:cNvPr>
          <p:cNvSpPr txBox="1"/>
          <p:nvPr/>
        </p:nvSpPr>
        <p:spPr>
          <a:xfrm>
            <a:off x="1315616" y="289249"/>
            <a:ext cx="9386596" cy="4370427"/>
          </a:xfrm>
          <a:prstGeom prst="rect">
            <a:avLst/>
          </a:prstGeom>
          <a:noFill/>
        </p:spPr>
        <p:txBody>
          <a:bodyPr wrap="square" rtlCol="0">
            <a:spAutoFit/>
          </a:bodyPr>
          <a:lstStyle/>
          <a:p>
            <a:pPr algn="ctr"/>
            <a:endParaRPr lang="en-US" sz="3200" dirty="0">
              <a:latin typeface="Arial" panose="020B0604020202020204" pitchFamily="34" charset="0"/>
              <a:cs typeface="Arial" panose="020B0604020202020204" pitchFamily="34" charset="0"/>
            </a:endParaRPr>
          </a:p>
          <a:p>
            <a:pPr algn="ctr"/>
            <a:r>
              <a:rPr lang="en-US" sz="3200" dirty="0">
                <a:latin typeface="Arial" panose="020B0604020202020204" pitchFamily="34" charset="0"/>
                <a:cs typeface="Arial" panose="020B0604020202020204" pitchFamily="34" charset="0"/>
              </a:rPr>
              <a:t>Service Delivery Model</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What is a Service Model?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The National Program Committee adopted a service delivery model in order to build a common language for accountability and evaluation across the organization. A service delivery model is the tool used to plan and evaluate programs, committee work and other collaborative projects. </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9FED5B1A-F677-FF03-4B92-97AD13474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10" y="4835950"/>
            <a:ext cx="5303520" cy="1462213"/>
          </a:xfrm>
          <a:prstGeom prst="rect">
            <a:avLst/>
          </a:prstGeom>
        </p:spPr>
      </p:pic>
    </p:spTree>
    <p:extLst>
      <p:ext uri="{BB962C8B-B14F-4D97-AF65-F5344CB8AC3E}">
        <p14:creationId xmlns:p14="http://schemas.microsoft.com/office/powerpoint/2010/main" val="149280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537817-84A8-5311-17BD-471FB8576282}"/>
              </a:ext>
            </a:extLst>
          </p:cNvPr>
          <p:cNvSpPr txBox="1"/>
          <p:nvPr/>
        </p:nvSpPr>
        <p:spPr>
          <a:xfrm>
            <a:off x="687355" y="1063690"/>
            <a:ext cx="10702212" cy="4462760"/>
          </a:xfrm>
          <a:prstGeom prst="rect">
            <a:avLst/>
          </a:prstGeom>
          <a:noFill/>
        </p:spPr>
        <p:txBody>
          <a:bodyPr wrap="square" rtlCol="0">
            <a:spAutoFit/>
          </a:bodyPr>
          <a:lstStyle/>
          <a:p>
            <a:pPr algn="ctr"/>
            <a:r>
              <a:rPr lang="en-US" sz="3200" dirty="0">
                <a:solidFill>
                  <a:srgbClr val="0F1F04"/>
                </a:solidFill>
                <a:latin typeface="Arial" panose="020B0604020202020204" pitchFamily="34" charset="0"/>
                <a:cs typeface="Arial" panose="020B0604020202020204" pitchFamily="34" charset="0"/>
              </a:rPr>
              <a:t>Service Delivery Model</a:t>
            </a:r>
          </a:p>
          <a:p>
            <a:endParaRPr lang="en-US" sz="3200" dirty="0">
              <a:solidFill>
                <a:srgbClr val="0F1F04"/>
              </a:solidFill>
              <a:latin typeface="Arial" panose="020B0604020202020204" pitchFamily="34" charset="0"/>
              <a:cs typeface="Arial" panose="020B0604020202020204" pitchFamily="34" charset="0"/>
            </a:endParaRPr>
          </a:p>
          <a:p>
            <a:pPr algn="ctr"/>
            <a:r>
              <a:rPr lang="en-US" sz="2400" dirty="0">
                <a:solidFill>
                  <a:srgbClr val="0F1F04"/>
                </a:solidFill>
                <a:latin typeface="Arial" panose="020B0604020202020204" pitchFamily="34" charset="0"/>
                <a:cs typeface="Arial" panose="020B0604020202020204" pitchFamily="34" charset="0"/>
              </a:rPr>
              <a:t>Planning Process </a:t>
            </a:r>
          </a:p>
          <a:p>
            <a:endParaRPr lang="en-US" sz="1800" dirty="0">
              <a:solidFill>
                <a:srgbClr val="0F1F04"/>
              </a:solidFill>
              <a:latin typeface="Arial" panose="020B0604020202020204" pitchFamily="34" charset="0"/>
              <a:cs typeface="Arial" panose="020B0604020202020204" pitchFamily="34" charset="0"/>
            </a:endParaRPr>
          </a:p>
          <a:p>
            <a:pPr algn="ctr"/>
            <a:r>
              <a:rPr lang="en-US" sz="2000" dirty="0">
                <a:solidFill>
                  <a:srgbClr val="0F1F04"/>
                </a:solidFill>
                <a:latin typeface="Arial" panose="020B0604020202020204" pitchFamily="34" charset="0"/>
                <a:cs typeface="Arial" panose="020B0604020202020204" pitchFamily="34" charset="0"/>
              </a:rPr>
              <a:t>The SDM planning process revolves around The Links, Incorporated’s </a:t>
            </a:r>
          </a:p>
          <a:p>
            <a:pPr algn="ctr"/>
            <a:r>
              <a:rPr lang="en-US" sz="2000" dirty="0">
                <a:solidFill>
                  <a:srgbClr val="0F1F04"/>
                </a:solidFill>
                <a:latin typeface="Arial" panose="020B0604020202020204" pitchFamily="34" charset="0"/>
                <a:cs typeface="Arial" panose="020B0604020202020204" pitchFamily="34" charset="0"/>
              </a:rPr>
              <a:t>basic definition of programming. Simply defined, a program is a comprehensive </a:t>
            </a:r>
          </a:p>
          <a:p>
            <a:pPr algn="ctr"/>
            <a:r>
              <a:rPr lang="en-US" sz="2000" dirty="0">
                <a:solidFill>
                  <a:srgbClr val="0F1F04"/>
                </a:solidFill>
                <a:latin typeface="Arial" panose="020B0604020202020204" pitchFamily="34" charset="0"/>
                <a:cs typeface="Arial" panose="020B0604020202020204" pitchFamily="34" charset="0"/>
              </a:rPr>
              <a:t>approach to solving a problem or addressing a need or issue within a community. </a:t>
            </a:r>
          </a:p>
          <a:p>
            <a:pPr algn="ctr"/>
            <a:endParaRPr lang="en-US" sz="2000" dirty="0">
              <a:solidFill>
                <a:srgbClr val="0F1F04"/>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Ø"/>
            </a:pPr>
            <a:r>
              <a:rPr lang="en-US" sz="2000" dirty="0">
                <a:solidFill>
                  <a:srgbClr val="0F1F04"/>
                </a:solidFill>
                <a:latin typeface="Arial" panose="020B0604020202020204" pitchFamily="34" charset="0"/>
                <a:cs typeface="Arial" panose="020B0604020202020204" pitchFamily="34" charset="0"/>
              </a:rPr>
              <a:t> A program is not a one time event or single activity. </a:t>
            </a:r>
          </a:p>
          <a:p>
            <a:pPr algn="ctr"/>
            <a:endParaRPr lang="en-US" sz="2000" dirty="0">
              <a:solidFill>
                <a:srgbClr val="0F1F04"/>
              </a:solidFill>
              <a:latin typeface="Arial" panose="020B0604020202020204" pitchFamily="34" charset="0"/>
              <a:cs typeface="Arial" panose="020B0604020202020204" pitchFamily="34" charset="0"/>
            </a:endParaRPr>
          </a:p>
          <a:p>
            <a:pPr marL="1257300" lvl="2" indent="-342900">
              <a:buFont typeface="Wingdings" panose="05000000000000000000" pitchFamily="2" charset="2"/>
              <a:buChar char="Ø"/>
            </a:pPr>
            <a:r>
              <a:rPr lang="en-US" sz="2000" dirty="0">
                <a:solidFill>
                  <a:srgbClr val="0F1F04"/>
                </a:solidFill>
                <a:latin typeface="Arial" panose="020B0604020202020204" pitchFamily="34" charset="0"/>
                <a:cs typeface="Arial" panose="020B0604020202020204" pitchFamily="34" charset="0"/>
              </a:rPr>
              <a:t>It includes a series of related activities focused on achieving a predetermined </a:t>
            </a:r>
            <a:r>
              <a:rPr lang="en-US" sz="2000" dirty="0" err="1">
                <a:solidFill>
                  <a:srgbClr val="0F1F04"/>
                </a:solidFill>
                <a:latin typeface="Arial" panose="020B0604020202020204" pitchFamily="34" charset="0"/>
                <a:cs typeface="Arial" panose="020B0604020202020204" pitchFamily="34" charset="0"/>
              </a:rPr>
              <a:t>setof</a:t>
            </a:r>
            <a:r>
              <a:rPr lang="en-US" sz="2000" dirty="0">
                <a:solidFill>
                  <a:srgbClr val="0F1F04"/>
                </a:solidFill>
                <a:latin typeface="Arial" panose="020B0604020202020204" pitchFamily="34" charset="0"/>
                <a:cs typeface="Arial" panose="020B0604020202020204" pitchFamily="34" charset="0"/>
              </a:rPr>
              <a:t> goals or objectives.</a:t>
            </a:r>
          </a:p>
          <a:p>
            <a:endParaRPr lang="en-US" dirty="0"/>
          </a:p>
        </p:txBody>
      </p:sp>
    </p:spTree>
    <p:extLst>
      <p:ext uri="{BB962C8B-B14F-4D97-AF65-F5344CB8AC3E}">
        <p14:creationId xmlns:p14="http://schemas.microsoft.com/office/powerpoint/2010/main" val="4033184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BE6CBC-0350-84B4-3948-5B49DD67959E}"/>
              </a:ext>
            </a:extLst>
          </p:cNvPr>
          <p:cNvSpPr txBox="1"/>
          <p:nvPr/>
        </p:nvSpPr>
        <p:spPr>
          <a:xfrm>
            <a:off x="699796" y="289248"/>
            <a:ext cx="10487608" cy="6740307"/>
          </a:xfrm>
          <a:prstGeom prst="rect">
            <a:avLst/>
          </a:prstGeom>
          <a:noFill/>
        </p:spPr>
        <p:txBody>
          <a:bodyPr wrap="square" rtlCol="0">
            <a:spAutoFit/>
          </a:bodyPr>
          <a:lstStyle/>
          <a:p>
            <a:r>
              <a:rPr lang="en-US" sz="1800" dirty="0">
                <a:solidFill>
                  <a:srgbClr val="0F1F04"/>
                </a:solidFill>
                <a:latin typeface="Arial" panose="020B0604020202020204" pitchFamily="34" charset="0"/>
                <a:cs typeface="Arial" panose="020B0604020202020204" pitchFamily="34" charset="0"/>
              </a:rPr>
              <a:t>The Service Delivery Model contains six components with inputs, outputs and outcomes being central to the common basis of the model. </a:t>
            </a:r>
          </a:p>
          <a:p>
            <a:endParaRPr lang="en-US" dirty="0">
              <a:solidFill>
                <a:srgbClr val="0F1F04"/>
              </a:solidFill>
              <a:latin typeface="Arial" panose="020B0604020202020204" pitchFamily="34" charset="0"/>
              <a:cs typeface="Arial" panose="020B0604020202020204" pitchFamily="34" charset="0"/>
            </a:endParaRPr>
          </a:p>
          <a:p>
            <a:r>
              <a:rPr lang="en-US" sz="1800" u="sng" dirty="0">
                <a:solidFill>
                  <a:srgbClr val="0F1F04"/>
                </a:solidFill>
                <a:latin typeface="Arial" panose="020B0604020202020204" pitchFamily="34" charset="0"/>
                <a:cs typeface="Arial" panose="020B0604020202020204" pitchFamily="34" charset="0"/>
              </a:rPr>
              <a:t>Situation</a:t>
            </a:r>
            <a:r>
              <a:rPr lang="en-US" sz="1800" dirty="0">
                <a:solidFill>
                  <a:srgbClr val="0F1F04"/>
                </a:solidFill>
                <a:latin typeface="Arial" panose="020B0604020202020204" pitchFamily="34" charset="0"/>
                <a:cs typeface="Arial" panose="020B0604020202020204" pitchFamily="34" charset="0"/>
              </a:rPr>
              <a:t>: Service models are built in response to an existing situation. </a:t>
            </a:r>
            <a:r>
              <a:rPr lang="en-US" dirty="0">
                <a:solidFill>
                  <a:srgbClr val="0F1F04"/>
                </a:solidFill>
                <a:latin typeface="Arial" panose="020B0604020202020204" pitchFamily="34" charset="0"/>
                <a:cs typeface="Arial" panose="020B0604020202020204" pitchFamily="34" charset="0"/>
              </a:rPr>
              <a:t>I</a:t>
            </a:r>
            <a:r>
              <a:rPr lang="en-US" sz="1800" dirty="0">
                <a:solidFill>
                  <a:srgbClr val="0F1F04"/>
                </a:solidFill>
                <a:latin typeface="Arial" panose="020B0604020202020204" pitchFamily="34" charset="0"/>
                <a:cs typeface="Arial" panose="020B0604020202020204" pitchFamily="34" charset="0"/>
              </a:rPr>
              <a:t>dentify the problem or priority the program is responding to and the expected benefit to specific audiences. </a:t>
            </a:r>
          </a:p>
          <a:p>
            <a:endParaRPr lang="en-US" sz="1800" dirty="0">
              <a:solidFill>
                <a:srgbClr val="0F1F04"/>
              </a:solidFill>
              <a:latin typeface="Arial" panose="020B0604020202020204" pitchFamily="34" charset="0"/>
              <a:cs typeface="Arial" panose="020B0604020202020204" pitchFamily="34" charset="0"/>
            </a:endParaRPr>
          </a:p>
          <a:p>
            <a:r>
              <a:rPr lang="en-US" sz="1800" u="sng" dirty="0">
                <a:solidFill>
                  <a:srgbClr val="0F1F04"/>
                </a:solidFill>
                <a:latin typeface="Arial" panose="020B0604020202020204" pitchFamily="34" charset="0"/>
                <a:cs typeface="Arial" panose="020B0604020202020204" pitchFamily="34" charset="0"/>
              </a:rPr>
              <a:t>Inputs: </a:t>
            </a:r>
            <a:r>
              <a:rPr lang="en-US" sz="1800" dirty="0">
                <a:solidFill>
                  <a:srgbClr val="0F1F04"/>
                </a:solidFill>
                <a:latin typeface="Arial" panose="020B0604020202020204" pitchFamily="34" charset="0"/>
                <a:cs typeface="Arial" panose="020B0604020202020204" pitchFamily="34" charset="0"/>
              </a:rPr>
              <a:t>The inputs are the resources available to make the program work. Resources could include the people, the money or the community resources that are necessary to operate the program. Inputs lead to outputs. </a:t>
            </a:r>
          </a:p>
          <a:p>
            <a:endParaRPr lang="en-US" sz="1800" dirty="0">
              <a:solidFill>
                <a:srgbClr val="0F1F04"/>
              </a:solidFill>
              <a:latin typeface="Arial" panose="020B0604020202020204" pitchFamily="34" charset="0"/>
              <a:cs typeface="Arial" panose="020B0604020202020204" pitchFamily="34" charset="0"/>
            </a:endParaRPr>
          </a:p>
          <a:p>
            <a:r>
              <a:rPr lang="en-US" sz="1800" u="sng" dirty="0">
                <a:solidFill>
                  <a:srgbClr val="0F1F04"/>
                </a:solidFill>
                <a:latin typeface="Arial" panose="020B0604020202020204" pitchFamily="34" charset="0"/>
                <a:cs typeface="Arial" panose="020B0604020202020204" pitchFamily="34" charset="0"/>
              </a:rPr>
              <a:t>Outputs</a:t>
            </a:r>
            <a:r>
              <a:rPr lang="en-US" sz="1800" dirty="0">
                <a:solidFill>
                  <a:srgbClr val="0F1F04"/>
                </a:solidFill>
                <a:latin typeface="Arial" panose="020B0604020202020204" pitchFamily="34" charset="0"/>
                <a:cs typeface="Arial" panose="020B0604020202020204" pitchFamily="34" charset="0"/>
              </a:rPr>
              <a:t>: The activities, products, methods, and services used represent the outputs. Examples of program activities include research, training, technical assistance and other services. Outputs lead to outcomes.</a:t>
            </a:r>
          </a:p>
          <a:p>
            <a:endParaRPr lang="en-US" sz="1800" dirty="0">
              <a:solidFill>
                <a:srgbClr val="0F1F04"/>
              </a:solidFill>
              <a:latin typeface="Arial" panose="020B0604020202020204" pitchFamily="34" charset="0"/>
              <a:cs typeface="Arial" panose="020B0604020202020204" pitchFamily="34" charset="0"/>
            </a:endParaRPr>
          </a:p>
          <a:p>
            <a:r>
              <a:rPr lang="en-US" sz="1800" u="sng" dirty="0">
                <a:solidFill>
                  <a:srgbClr val="0F1F04"/>
                </a:solidFill>
                <a:latin typeface="Arial" panose="020B0604020202020204" pitchFamily="34" charset="0"/>
                <a:cs typeface="Arial" panose="020B0604020202020204" pitchFamily="34" charset="0"/>
              </a:rPr>
              <a:t>Outcomes</a:t>
            </a:r>
            <a:r>
              <a:rPr lang="en-US" sz="1800" dirty="0">
                <a:solidFill>
                  <a:srgbClr val="0F1F04"/>
                </a:solidFill>
                <a:latin typeface="Arial" panose="020B0604020202020204" pitchFamily="34" charset="0"/>
                <a:cs typeface="Arial" panose="020B0604020202020204" pitchFamily="34" charset="0"/>
              </a:rPr>
              <a:t>: The results and benefits for groups, individuals or communities represent outcomes. They may include direct products, services or events delivered through planned activities.</a:t>
            </a:r>
          </a:p>
          <a:p>
            <a:endParaRPr lang="en-US" sz="1800" dirty="0">
              <a:solidFill>
                <a:srgbClr val="0F1F04"/>
              </a:solidFill>
              <a:latin typeface="Arial" panose="020B0604020202020204" pitchFamily="34" charset="0"/>
              <a:cs typeface="Arial" panose="020B0604020202020204" pitchFamily="34" charset="0"/>
            </a:endParaRPr>
          </a:p>
          <a:p>
            <a:r>
              <a:rPr lang="en-US" sz="1800" u="sng" dirty="0">
                <a:solidFill>
                  <a:srgbClr val="0F1F04"/>
                </a:solidFill>
                <a:latin typeface="Arial" panose="020B0604020202020204" pitchFamily="34" charset="0"/>
                <a:cs typeface="Arial" panose="020B0604020202020204" pitchFamily="34" charset="0"/>
              </a:rPr>
              <a:t>External Factors</a:t>
            </a:r>
            <a:r>
              <a:rPr lang="en-US" sz="1800" dirty="0">
                <a:solidFill>
                  <a:srgbClr val="0F1F04"/>
                </a:solidFill>
                <a:latin typeface="Arial" panose="020B0604020202020204" pitchFamily="34" charset="0"/>
                <a:cs typeface="Arial" panose="020B0604020202020204" pitchFamily="34" charset="0"/>
              </a:rPr>
              <a:t>: These are the outside forces that affect the implementation and success of the program.</a:t>
            </a:r>
          </a:p>
          <a:p>
            <a:endParaRPr lang="en-US" sz="1800" u="sng" dirty="0">
              <a:solidFill>
                <a:srgbClr val="0F1F04"/>
              </a:solidFill>
              <a:latin typeface="Arial" panose="020B0604020202020204" pitchFamily="34" charset="0"/>
              <a:cs typeface="Arial" panose="020B0604020202020204" pitchFamily="34" charset="0"/>
            </a:endParaRPr>
          </a:p>
          <a:p>
            <a:r>
              <a:rPr lang="en-US" sz="1800" u="sng" dirty="0">
                <a:solidFill>
                  <a:srgbClr val="0F1F04"/>
                </a:solidFill>
                <a:latin typeface="Arial" panose="020B0604020202020204" pitchFamily="34" charset="0"/>
                <a:cs typeface="Arial" panose="020B0604020202020204" pitchFamily="34" charset="0"/>
              </a:rPr>
              <a:t>Assumptions</a:t>
            </a:r>
            <a:r>
              <a:rPr lang="en-US" sz="1800" dirty="0">
                <a:solidFill>
                  <a:srgbClr val="0F1F04"/>
                </a:solidFill>
                <a:latin typeface="Arial" panose="020B0604020202020204" pitchFamily="34" charset="0"/>
                <a:cs typeface="Arial" panose="020B0604020202020204" pitchFamily="34" charset="0"/>
              </a:rPr>
              <a:t>: Assumptions are the beliefs we have about why the program will work.</a:t>
            </a:r>
          </a:p>
          <a:p>
            <a:endParaRPr lang="en-US" sz="1800" dirty="0">
              <a:solidFill>
                <a:srgbClr val="0F1F04"/>
              </a:solidFill>
              <a:latin typeface="Arial" panose="020B0604020202020204" pitchFamily="34" charset="0"/>
              <a:cs typeface="Arial" panose="020B0604020202020204" pitchFamily="34" charset="0"/>
            </a:endParaRPr>
          </a:p>
          <a:p>
            <a:r>
              <a:rPr lang="en-US" sz="1800" i="1" u="sng" dirty="0">
                <a:solidFill>
                  <a:srgbClr val="0F1F04"/>
                </a:solidFill>
                <a:latin typeface="Arial" panose="020B0604020202020204" pitchFamily="34" charset="0"/>
                <a:cs typeface="Arial" panose="020B0604020202020204" pitchFamily="34" charset="0"/>
              </a:rPr>
              <a:t>Evaluation</a:t>
            </a:r>
            <a:r>
              <a:rPr lang="en-US" sz="1800" i="1" dirty="0">
                <a:solidFill>
                  <a:srgbClr val="0F1F04"/>
                </a:solidFill>
                <a:latin typeface="Arial" panose="020B0604020202020204" pitchFamily="34" charset="0"/>
                <a:cs typeface="Arial" panose="020B0604020202020204" pitchFamily="34" charset="0"/>
              </a:rPr>
              <a:t>: </a:t>
            </a:r>
            <a:r>
              <a:rPr lang="en-US" sz="1800" dirty="0">
                <a:solidFill>
                  <a:srgbClr val="0F1F04"/>
                </a:solidFill>
                <a:latin typeface="Arial" panose="020B0604020202020204" pitchFamily="34" charset="0"/>
                <a:cs typeface="Arial" panose="020B0604020202020204" pitchFamily="34" charset="0"/>
              </a:rPr>
              <a:t>Measures and targets that indicate program success.</a:t>
            </a:r>
          </a:p>
          <a:p>
            <a:endParaRPr lang="en-US" dirty="0"/>
          </a:p>
        </p:txBody>
      </p:sp>
    </p:spTree>
    <p:extLst>
      <p:ext uri="{BB962C8B-B14F-4D97-AF65-F5344CB8AC3E}">
        <p14:creationId xmlns:p14="http://schemas.microsoft.com/office/powerpoint/2010/main" val="74966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B05F8-71C5-1812-D463-C6C622ABE8F7}"/>
              </a:ext>
            </a:extLst>
          </p:cNvPr>
          <p:cNvSpPr txBox="1"/>
          <p:nvPr/>
        </p:nvSpPr>
        <p:spPr>
          <a:xfrm>
            <a:off x="858416" y="447869"/>
            <a:ext cx="10674221" cy="5324535"/>
          </a:xfrm>
          <a:prstGeom prst="rect">
            <a:avLst/>
          </a:prstGeom>
          <a:noFill/>
        </p:spPr>
        <p:txBody>
          <a:bodyPr wrap="square" rtlCol="0">
            <a:spAutoFit/>
          </a:bodyPr>
          <a:lstStyle/>
          <a:p>
            <a:pPr algn="ctr"/>
            <a:r>
              <a:rPr lang="en-US" sz="3200" dirty="0">
                <a:solidFill>
                  <a:srgbClr val="0F1F04"/>
                </a:solidFill>
                <a:latin typeface="Arial" panose="020B0604020202020204" pitchFamily="34" charset="0"/>
                <a:cs typeface="Arial" panose="020B0604020202020204" pitchFamily="34" charset="0"/>
              </a:rPr>
              <a:t>Service Delivery Model</a:t>
            </a:r>
          </a:p>
          <a:p>
            <a:endParaRPr lang="en-US" dirty="0">
              <a:solidFill>
                <a:srgbClr val="0F1F04"/>
              </a:solidFill>
              <a:latin typeface="Arial" panose="020B0604020202020204" pitchFamily="34" charset="0"/>
              <a:cs typeface="Arial" panose="020B0604020202020204" pitchFamily="34" charset="0"/>
            </a:endParaRPr>
          </a:p>
          <a:p>
            <a:pPr algn="ctr"/>
            <a:r>
              <a:rPr lang="en-US" sz="2000" dirty="0">
                <a:solidFill>
                  <a:srgbClr val="0F1F04"/>
                </a:solidFill>
                <a:latin typeface="Arial" panose="020B0604020202020204" pitchFamily="34" charset="0"/>
                <a:cs typeface="Arial" panose="020B0604020202020204" pitchFamily="34" charset="0"/>
              </a:rPr>
              <a:t>Key Questions for Developing Your Service Delivery Model </a:t>
            </a:r>
          </a:p>
          <a:p>
            <a:endParaRPr lang="en-US" dirty="0">
              <a:solidFill>
                <a:srgbClr val="0F1F04"/>
              </a:solidFill>
              <a:latin typeface="Arial" panose="020B0604020202020204" pitchFamily="34" charset="0"/>
              <a:cs typeface="Arial" panose="020B0604020202020204" pitchFamily="34" charset="0"/>
            </a:endParaRPr>
          </a:p>
          <a:p>
            <a:pPr marL="342900" indent="-342900">
              <a:buAutoNum type="arabicPeriod"/>
            </a:pPr>
            <a:r>
              <a:rPr lang="en-US" dirty="0">
                <a:solidFill>
                  <a:srgbClr val="0F1F04"/>
                </a:solidFill>
                <a:latin typeface="Arial" panose="020B0604020202020204" pitchFamily="34" charset="0"/>
                <a:cs typeface="Arial" panose="020B0604020202020204" pitchFamily="34" charset="0"/>
              </a:rPr>
              <a:t>What is the community-level impact (change) that our chapter would like to create as a result of our program? </a:t>
            </a:r>
          </a:p>
          <a:p>
            <a:pPr marL="342900" indent="-342900">
              <a:buAutoNum type="arabicPeriod"/>
            </a:pPr>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2. What are the long-term outcomes or behaviors we would like our clients to achieve? </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3. What are the short-term outcomes we would like our clients to achieve? </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4. What programs, strategies, or services do we need to achieve the short and long term outcomes? </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5. What are the resources or inputs needed to support strategies or service implementation? </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6. What is going on in our community or in our clients’ lives that we have no control over but will affect the quality or success of the program?</a:t>
            </a:r>
          </a:p>
          <a:p>
            <a:endParaRPr lang="en-US" dirty="0"/>
          </a:p>
        </p:txBody>
      </p:sp>
    </p:spTree>
    <p:extLst>
      <p:ext uri="{BB962C8B-B14F-4D97-AF65-F5344CB8AC3E}">
        <p14:creationId xmlns:p14="http://schemas.microsoft.com/office/powerpoint/2010/main" val="1544266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148BAEE-921E-8341-7766-9EF3F4E7365E}"/>
              </a:ext>
            </a:extLst>
          </p:cNvPr>
          <p:cNvGraphicFramePr>
            <a:graphicFrameLocks noChangeAspect="1"/>
          </p:cNvGraphicFramePr>
          <p:nvPr/>
        </p:nvGraphicFramePr>
        <p:xfrm>
          <a:off x="1139026" y="568960"/>
          <a:ext cx="9711855" cy="6010434"/>
        </p:xfrm>
        <a:graphic>
          <a:graphicData uri="http://schemas.openxmlformats.org/presentationml/2006/ole">
            <mc:AlternateContent xmlns:mc="http://schemas.openxmlformats.org/markup-compatibility/2006">
              <mc:Choice xmlns:v="urn:schemas-microsoft-com:vml" Requires="v">
                <p:oleObj name="Document" r:id="rId2" imgW="9688529" imgH="5996478" progId="Word.Document.12">
                  <p:embed/>
                </p:oleObj>
              </mc:Choice>
              <mc:Fallback>
                <p:oleObj name="Document" r:id="rId2" imgW="9688529" imgH="5996478" progId="Word.Document.12">
                  <p:embed/>
                  <p:pic>
                    <p:nvPicPr>
                      <p:cNvPr id="2" name="Object 1">
                        <a:extLst>
                          <a:ext uri="{FF2B5EF4-FFF2-40B4-BE49-F238E27FC236}">
                            <a16:creationId xmlns:a16="http://schemas.microsoft.com/office/drawing/2014/main" id="{F148BAEE-921E-8341-7766-9EF3F4E7365E}"/>
                          </a:ext>
                        </a:extLst>
                      </p:cNvPr>
                      <p:cNvPicPr/>
                      <p:nvPr/>
                    </p:nvPicPr>
                    <p:blipFill>
                      <a:blip r:embed="rId3"/>
                      <a:stretch>
                        <a:fillRect/>
                      </a:stretch>
                    </p:blipFill>
                    <p:spPr>
                      <a:xfrm>
                        <a:off x="1139026" y="568960"/>
                        <a:ext cx="9711855" cy="6010434"/>
                      </a:xfrm>
                      <a:prstGeom prst="rect">
                        <a:avLst/>
                      </a:prstGeom>
                    </p:spPr>
                  </p:pic>
                </p:oleObj>
              </mc:Fallback>
            </mc:AlternateContent>
          </a:graphicData>
        </a:graphic>
      </p:graphicFrame>
    </p:spTree>
    <p:extLst>
      <p:ext uri="{BB962C8B-B14F-4D97-AF65-F5344CB8AC3E}">
        <p14:creationId xmlns:p14="http://schemas.microsoft.com/office/powerpoint/2010/main" val="419245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F4EBC84-C7AB-0494-2A11-65EECCE76C67}"/>
              </a:ext>
            </a:extLst>
          </p:cNvPr>
          <p:cNvGraphicFramePr>
            <a:graphicFrameLocks noChangeAspect="1"/>
          </p:cNvGraphicFramePr>
          <p:nvPr/>
        </p:nvGraphicFramePr>
        <p:xfrm>
          <a:off x="1076960" y="279918"/>
          <a:ext cx="10038080" cy="6578082"/>
        </p:xfrm>
        <a:graphic>
          <a:graphicData uri="http://schemas.openxmlformats.org/presentationml/2006/ole">
            <mc:AlternateContent xmlns:mc="http://schemas.openxmlformats.org/markup-compatibility/2006">
              <mc:Choice xmlns:v="urn:schemas-microsoft-com:vml" Requires="v">
                <p:oleObj name="Document" r:id="rId2" imgW="8243869" imgH="5779786" progId="Word.Document.12">
                  <p:embed/>
                </p:oleObj>
              </mc:Choice>
              <mc:Fallback>
                <p:oleObj name="Document" r:id="rId2" imgW="8243869" imgH="5779786" progId="Word.Document.12">
                  <p:embed/>
                  <p:pic>
                    <p:nvPicPr>
                      <p:cNvPr id="2" name="Object 1">
                        <a:extLst>
                          <a:ext uri="{FF2B5EF4-FFF2-40B4-BE49-F238E27FC236}">
                            <a16:creationId xmlns:a16="http://schemas.microsoft.com/office/drawing/2014/main" id="{CF4EBC84-C7AB-0494-2A11-65EECCE76C67}"/>
                          </a:ext>
                        </a:extLst>
                      </p:cNvPr>
                      <p:cNvPicPr/>
                      <p:nvPr/>
                    </p:nvPicPr>
                    <p:blipFill>
                      <a:blip r:embed="rId3"/>
                      <a:stretch>
                        <a:fillRect/>
                      </a:stretch>
                    </p:blipFill>
                    <p:spPr>
                      <a:xfrm>
                        <a:off x="1076960" y="279918"/>
                        <a:ext cx="10038080" cy="6578082"/>
                      </a:xfrm>
                      <a:prstGeom prst="rect">
                        <a:avLst/>
                      </a:prstGeom>
                    </p:spPr>
                  </p:pic>
                </p:oleObj>
              </mc:Fallback>
            </mc:AlternateContent>
          </a:graphicData>
        </a:graphic>
      </p:graphicFrame>
    </p:spTree>
    <p:extLst>
      <p:ext uri="{BB962C8B-B14F-4D97-AF65-F5344CB8AC3E}">
        <p14:creationId xmlns:p14="http://schemas.microsoft.com/office/powerpoint/2010/main" val="1033835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54447893-90EA-31C5-11B7-F9887DF12C96}"/>
              </a:ext>
            </a:extLst>
          </p:cNvPr>
          <p:cNvGraphicFramePr>
            <a:graphicFrameLocks noChangeAspect="1"/>
          </p:cNvGraphicFramePr>
          <p:nvPr/>
        </p:nvGraphicFramePr>
        <p:xfrm>
          <a:off x="802433" y="335838"/>
          <a:ext cx="10123714" cy="6428856"/>
        </p:xfrm>
        <a:graphic>
          <a:graphicData uri="http://schemas.openxmlformats.org/presentationml/2006/ole">
            <mc:AlternateContent xmlns:mc="http://schemas.openxmlformats.org/markup-compatibility/2006">
              <mc:Choice xmlns:v="urn:schemas-microsoft-com:vml" Requires="v">
                <p:oleObj name="Document" r:id="rId2" imgW="8243869" imgH="5879133" progId="Word.Document.12">
                  <p:embed/>
                </p:oleObj>
              </mc:Choice>
              <mc:Fallback>
                <p:oleObj name="Document" r:id="rId2" imgW="8243869" imgH="5879133" progId="Word.Document.12">
                  <p:embed/>
                  <p:pic>
                    <p:nvPicPr>
                      <p:cNvPr id="2" name="Object 1">
                        <a:extLst>
                          <a:ext uri="{FF2B5EF4-FFF2-40B4-BE49-F238E27FC236}">
                            <a16:creationId xmlns:a16="http://schemas.microsoft.com/office/drawing/2014/main" id="{54447893-90EA-31C5-11B7-F9887DF12C96}"/>
                          </a:ext>
                        </a:extLst>
                      </p:cNvPr>
                      <p:cNvPicPr/>
                      <p:nvPr/>
                    </p:nvPicPr>
                    <p:blipFill>
                      <a:blip r:embed="rId3"/>
                      <a:stretch>
                        <a:fillRect/>
                      </a:stretch>
                    </p:blipFill>
                    <p:spPr>
                      <a:xfrm>
                        <a:off x="802433" y="335838"/>
                        <a:ext cx="10123714" cy="6428856"/>
                      </a:xfrm>
                      <a:prstGeom prst="rect">
                        <a:avLst/>
                      </a:prstGeom>
                    </p:spPr>
                  </p:pic>
                </p:oleObj>
              </mc:Fallback>
            </mc:AlternateContent>
          </a:graphicData>
        </a:graphic>
      </p:graphicFrame>
    </p:spTree>
    <p:extLst>
      <p:ext uri="{BB962C8B-B14F-4D97-AF65-F5344CB8AC3E}">
        <p14:creationId xmlns:p14="http://schemas.microsoft.com/office/powerpoint/2010/main" val="34571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0002574-6A7E-DFF3-7938-48E8F4E98147}"/>
              </a:ext>
            </a:extLst>
          </p:cNvPr>
          <p:cNvGraphicFramePr>
            <a:graphicFrameLocks noChangeAspect="1"/>
          </p:cNvGraphicFramePr>
          <p:nvPr/>
        </p:nvGraphicFramePr>
        <p:xfrm>
          <a:off x="1072917" y="575721"/>
          <a:ext cx="9797246" cy="4313520"/>
        </p:xfrm>
        <a:graphic>
          <a:graphicData uri="http://schemas.openxmlformats.org/presentationml/2006/ole">
            <mc:AlternateContent xmlns:mc="http://schemas.openxmlformats.org/markup-compatibility/2006">
              <mc:Choice xmlns:v="urn:schemas-microsoft-com:vml" Requires="v">
                <p:oleObj name="Document" r:id="rId2" imgW="8243869" imgH="2061098" progId="Word.Document.12">
                  <p:embed/>
                </p:oleObj>
              </mc:Choice>
              <mc:Fallback>
                <p:oleObj name="Document" r:id="rId2" imgW="8243869" imgH="2061098" progId="Word.Document.12">
                  <p:embed/>
                  <p:pic>
                    <p:nvPicPr>
                      <p:cNvPr id="2" name="Object 1">
                        <a:extLst>
                          <a:ext uri="{FF2B5EF4-FFF2-40B4-BE49-F238E27FC236}">
                            <a16:creationId xmlns:a16="http://schemas.microsoft.com/office/drawing/2014/main" id="{60002574-6A7E-DFF3-7938-48E8F4E98147}"/>
                          </a:ext>
                        </a:extLst>
                      </p:cNvPr>
                      <p:cNvPicPr/>
                      <p:nvPr/>
                    </p:nvPicPr>
                    <p:blipFill>
                      <a:blip r:embed="rId3"/>
                      <a:stretch>
                        <a:fillRect/>
                      </a:stretch>
                    </p:blipFill>
                    <p:spPr>
                      <a:xfrm>
                        <a:off x="1072917" y="575721"/>
                        <a:ext cx="9797246" cy="4313520"/>
                      </a:xfrm>
                      <a:prstGeom prst="rect">
                        <a:avLst/>
                      </a:prstGeom>
                    </p:spPr>
                  </p:pic>
                </p:oleObj>
              </mc:Fallback>
            </mc:AlternateContent>
          </a:graphicData>
        </a:graphic>
      </p:graphicFrame>
    </p:spTree>
    <p:extLst>
      <p:ext uri="{BB962C8B-B14F-4D97-AF65-F5344CB8AC3E}">
        <p14:creationId xmlns:p14="http://schemas.microsoft.com/office/powerpoint/2010/main" val="229339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021B0-18CA-3445-1FAA-CF87EFF6BB55}"/>
              </a:ext>
            </a:extLst>
          </p:cNvPr>
          <p:cNvPicPr>
            <a:picLocks noChangeAspect="1"/>
          </p:cNvPicPr>
          <p:nvPr/>
        </p:nvPicPr>
        <p:blipFill>
          <a:blip r:embed="rId2"/>
          <a:stretch>
            <a:fillRect/>
          </a:stretch>
        </p:blipFill>
        <p:spPr>
          <a:xfrm>
            <a:off x="1447030" y="2021071"/>
            <a:ext cx="3275746" cy="2145613"/>
          </a:xfrm>
          <a:prstGeom prst="rect">
            <a:avLst/>
          </a:prstGeom>
          <a:noFill/>
        </p:spPr>
      </p:pic>
      <p:sp>
        <p:nvSpPr>
          <p:cNvPr id="3" name="Content Placeholder 2">
            <a:extLst>
              <a:ext uri="{FF2B5EF4-FFF2-40B4-BE49-F238E27FC236}">
                <a16:creationId xmlns:a16="http://schemas.microsoft.com/office/drawing/2014/main" id="{9BEA8735-F1DC-1DE6-0A38-429B2F660F8A}"/>
              </a:ext>
            </a:extLst>
          </p:cNvPr>
          <p:cNvSpPr>
            <a:spLocks noGrp="1"/>
          </p:cNvSpPr>
          <p:nvPr>
            <p:ph sz="half" idx="13"/>
          </p:nvPr>
        </p:nvSpPr>
        <p:spPr>
          <a:xfrm>
            <a:off x="5150734" y="1195754"/>
            <a:ext cx="5594236" cy="4718909"/>
          </a:xfrm>
        </p:spPr>
        <p:txBody>
          <a:bodyPr>
            <a:normAutofit/>
          </a:bodyPr>
          <a:lstStyle/>
          <a:p>
            <a:pPr marL="342900" indent="-342900">
              <a:buFont typeface="Arial" panose="020B0604020202020204" pitchFamily="34" charset="0"/>
              <a:buChar char="•"/>
            </a:pPr>
            <a:r>
              <a:rPr lang="en-US" sz="2000" b="1" dirty="0"/>
              <a:t>Welcome and Linkspiration</a:t>
            </a:r>
          </a:p>
          <a:p>
            <a:pPr marL="342900" indent="-342900">
              <a:buFont typeface="Arial" panose="020B0604020202020204" pitchFamily="34" charset="0"/>
              <a:buChar char="•"/>
            </a:pPr>
            <a:r>
              <a:rPr lang="en-US" sz="2000" b="1" dirty="0"/>
              <a:t>Prayer and Inspiration</a:t>
            </a:r>
          </a:p>
          <a:p>
            <a:pPr marL="342900" indent="-342900">
              <a:buFont typeface="Arial" panose="020B0604020202020204" pitchFamily="34" charset="0"/>
              <a:buChar char="•"/>
            </a:pPr>
            <a:r>
              <a:rPr lang="en-US" sz="2000" b="1" dirty="0"/>
              <a:t>Expectations of the Candidate Orientation Process </a:t>
            </a:r>
          </a:p>
          <a:p>
            <a:pPr marL="342900" indent="-342900">
              <a:buFont typeface="Arial" panose="020B0604020202020204" pitchFamily="34" charset="0"/>
              <a:buChar char="•"/>
            </a:pPr>
            <a:r>
              <a:rPr lang="en-US" sz="2000" b="1" dirty="0"/>
              <a:t>History of the Links, Incorporated</a:t>
            </a:r>
          </a:p>
          <a:p>
            <a:pPr marL="342900" indent="-342900">
              <a:buFont typeface="Arial" panose="020B0604020202020204" pitchFamily="34" charset="0"/>
              <a:buChar char="•"/>
            </a:pPr>
            <a:r>
              <a:rPr lang="en-US" sz="2000" b="1" dirty="0"/>
              <a:t>History of Claremont Area Chapter</a:t>
            </a:r>
          </a:p>
          <a:p>
            <a:pPr marL="342900" indent="-342900">
              <a:buFont typeface="Arial" panose="020B0604020202020204" pitchFamily="34" charset="0"/>
              <a:buChar char="•"/>
            </a:pPr>
            <a:r>
              <a:rPr lang="en-US" sz="2000" b="1" dirty="0"/>
              <a:t>Introduce the Service Project and Service Delivery Model</a:t>
            </a:r>
          </a:p>
          <a:p>
            <a:pPr marL="342900" indent="-342900">
              <a:buFont typeface="Arial" panose="020B0604020202020204" pitchFamily="34" charset="0"/>
              <a:buChar char="•"/>
            </a:pPr>
            <a:r>
              <a:rPr lang="en-US" sz="2000" b="1" dirty="0"/>
              <a:t>Review Song, Pledge, Symbols, Colors</a:t>
            </a:r>
          </a:p>
          <a:p>
            <a:pPr marL="342900" indent="-342900">
              <a:buFont typeface="Arial" panose="020B0604020202020204" pitchFamily="34" charset="0"/>
              <a:buChar char="•"/>
            </a:pPr>
            <a:r>
              <a:rPr lang="en-US" sz="2000" b="1" dirty="0"/>
              <a:t>Review information about the Links Test, Next Sessions, Induction Ceremony</a:t>
            </a:r>
          </a:p>
          <a:p>
            <a:pPr marL="342900" indent="-342900">
              <a:buFont typeface="Arial" panose="020B0604020202020204" pitchFamily="34" charset="0"/>
              <a:buChar char="•"/>
            </a:pPr>
            <a:r>
              <a:rPr lang="en-US" sz="2000" b="1" dirty="0"/>
              <a:t>Q and A</a:t>
            </a:r>
          </a:p>
        </p:txBody>
      </p:sp>
    </p:spTree>
    <p:extLst>
      <p:ext uri="{BB962C8B-B14F-4D97-AF65-F5344CB8AC3E}">
        <p14:creationId xmlns:p14="http://schemas.microsoft.com/office/powerpoint/2010/main" val="2070817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FE2F08-44D4-3068-9571-11F3571E3290}"/>
              </a:ext>
            </a:extLst>
          </p:cNvPr>
          <p:cNvSpPr txBox="1"/>
          <p:nvPr/>
        </p:nvSpPr>
        <p:spPr>
          <a:xfrm>
            <a:off x="951722" y="401216"/>
            <a:ext cx="10207690" cy="5232202"/>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S.M.A.R.T. Goals</a:t>
            </a:r>
            <a:endParaRPr lang="en-US" sz="3200" dirty="0">
              <a:solidFill>
                <a:srgbClr val="0F1F04"/>
              </a:solidFill>
              <a:latin typeface="Arial" panose="020B0604020202020204" pitchFamily="34" charset="0"/>
              <a:cs typeface="Arial" panose="020B0604020202020204" pitchFamily="34" charset="0"/>
            </a:endParaRPr>
          </a:p>
          <a:p>
            <a:pPr algn="ctr"/>
            <a:endParaRPr lang="en-US" sz="3200"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			Specific: Clearly and simply defines what you are going to do</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			Measurable: Includes ways to measure whether goal has been accomplished</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			Achievable: Identifies access to resources needed to accomplish goal</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			Realistic: Are goals attainable in the time frame possible in the time frame?</a:t>
            </a:r>
          </a:p>
          <a:p>
            <a:endParaRPr lang="en-US" dirty="0">
              <a:solidFill>
                <a:srgbClr val="0F1F04"/>
              </a:solidFill>
              <a:latin typeface="Arial" panose="020B0604020202020204" pitchFamily="34" charset="0"/>
              <a:cs typeface="Arial" panose="020B0604020202020204" pitchFamily="34" charset="0"/>
            </a:endParaRPr>
          </a:p>
          <a:p>
            <a:r>
              <a:rPr lang="en-US" dirty="0">
                <a:solidFill>
                  <a:srgbClr val="0F1F04"/>
                </a:solidFill>
                <a:latin typeface="Arial" panose="020B0604020202020204" pitchFamily="34" charset="0"/>
                <a:cs typeface="Arial" panose="020B0604020202020204" pitchFamily="34" charset="0"/>
              </a:rPr>
              <a:t>			Time-bound: Sets specific time/date for completion</a:t>
            </a:r>
          </a:p>
          <a:p>
            <a:r>
              <a:rPr lang="en-US" i="1" dirty="0" err="1">
                <a:solidFill>
                  <a:schemeClr val="bg1"/>
                </a:solidFill>
                <a:latin typeface="Arial" panose="020B0604020202020204" pitchFamily="34" charset="0"/>
                <a:cs typeface="Arial" panose="020B0604020202020204" pitchFamily="34" charset="0"/>
              </a:rPr>
              <a:t>bjecReduc</a:t>
            </a:r>
            <a:endParaRPr lang="en-US" i="1" dirty="0">
              <a:solidFill>
                <a:schemeClr val="bg1"/>
              </a:solidFill>
              <a:latin typeface="Arial" panose="020B0604020202020204" pitchFamily="34" charset="0"/>
              <a:cs typeface="Arial" panose="020B0604020202020204" pitchFamily="34" charset="0"/>
            </a:endParaRPr>
          </a:p>
          <a:p>
            <a:endParaRPr lang="en-US" i="1" dirty="0">
              <a:solidFill>
                <a:srgbClr val="0F1F04"/>
              </a:solidFill>
              <a:latin typeface="Arial" panose="020B0604020202020204" pitchFamily="34" charset="0"/>
              <a:cs typeface="Arial" panose="020B0604020202020204" pitchFamily="34" charset="0"/>
            </a:endParaRPr>
          </a:p>
          <a:p>
            <a:pPr algn="ctr"/>
            <a:r>
              <a:rPr lang="en-US" i="1" dirty="0">
                <a:solidFill>
                  <a:srgbClr val="0F1F04"/>
                </a:solidFill>
                <a:latin typeface="Arial" panose="020B0604020202020204" pitchFamily="34" charset="0"/>
                <a:cs typeface="Arial" panose="020B0604020202020204" pitchFamily="34" charset="0"/>
              </a:rPr>
              <a:t>SMART Goal: By December 31, 2024, reduce the percent of 9</a:t>
            </a:r>
            <a:r>
              <a:rPr lang="en-US" i="1" baseline="30000" dirty="0">
                <a:solidFill>
                  <a:srgbClr val="0F1F04"/>
                </a:solidFill>
                <a:latin typeface="Arial" panose="020B0604020202020204" pitchFamily="34" charset="0"/>
                <a:cs typeface="Arial" panose="020B0604020202020204" pitchFamily="34" charset="0"/>
              </a:rPr>
              <a:t>th</a:t>
            </a:r>
            <a:r>
              <a:rPr lang="en-US" i="1" dirty="0">
                <a:solidFill>
                  <a:srgbClr val="0F1F04"/>
                </a:solidFill>
                <a:latin typeface="Arial" panose="020B0604020202020204" pitchFamily="34" charset="0"/>
                <a:cs typeface="Arial" panose="020B0604020202020204" pitchFamily="34" charset="0"/>
              </a:rPr>
              <a:t> grade students attending Upland Jr. High who have a BMI of 30 or higher from 8% baseline to 7%. </a:t>
            </a:r>
          </a:p>
          <a:p>
            <a:pPr algn="ctr"/>
            <a:endParaRPr lang="en-US" i="1" dirty="0">
              <a:solidFill>
                <a:srgbClr val="0F1F04"/>
              </a:solidFill>
              <a:latin typeface="Arial" panose="020B0604020202020204" pitchFamily="34" charset="0"/>
              <a:cs typeface="Arial" panose="020B0604020202020204" pitchFamily="34" charset="0"/>
            </a:endParaRPr>
          </a:p>
          <a:p>
            <a:pPr algn="ctr"/>
            <a:endParaRPr lang="en-US" dirty="0"/>
          </a:p>
        </p:txBody>
      </p:sp>
      <p:pic>
        <p:nvPicPr>
          <p:cNvPr id="3" name="Picture 2" descr="&lt;strong&gt;Goals&lt;/strong&gt;: The &lt;strong&gt;SMART&lt;/strong&gt; System – Thinkdigest">
            <a:extLst>
              <a:ext uri="{FF2B5EF4-FFF2-40B4-BE49-F238E27FC236}">
                <a16:creationId xmlns:a16="http://schemas.microsoft.com/office/drawing/2014/main" id="{F6A5B6A4-878B-3F86-A136-2B4B16882B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9332" y="5283026"/>
            <a:ext cx="1632668" cy="1574974"/>
          </a:xfrm>
          <a:prstGeom prst="rect">
            <a:avLst/>
          </a:prstGeom>
        </p:spPr>
      </p:pic>
    </p:spTree>
    <p:extLst>
      <p:ext uri="{BB962C8B-B14F-4D97-AF65-F5344CB8AC3E}">
        <p14:creationId xmlns:p14="http://schemas.microsoft.com/office/powerpoint/2010/main" val="319634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8DE47-08AA-81F1-7A6D-360C4BA53D05}"/>
              </a:ext>
            </a:extLst>
          </p:cNvPr>
          <p:cNvSpPr txBox="1"/>
          <p:nvPr/>
        </p:nvSpPr>
        <p:spPr>
          <a:xfrm>
            <a:off x="2621902" y="1819469"/>
            <a:ext cx="6176865" cy="2215991"/>
          </a:xfrm>
          <a:prstGeom prst="rect">
            <a:avLst/>
          </a:prstGeom>
          <a:noFill/>
        </p:spPr>
        <p:txBody>
          <a:bodyPr wrap="square" rtlCol="0">
            <a:spAutoFit/>
          </a:bodyPr>
          <a:lstStyle/>
          <a:p>
            <a:pPr algn="ctr"/>
            <a:endParaRPr lang="en-US" sz="6000" dirty="0">
              <a:solidFill>
                <a:srgbClr val="0F1F04"/>
              </a:solidFill>
              <a:latin typeface="Arial" panose="020B0604020202020204" pitchFamily="34" charset="0"/>
              <a:cs typeface="Arial" panose="020B0604020202020204" pitchFamily="34" charset="0"/>
            </a:endParaRPr>
          </a:p>
          <a:p>
            <a:pPr algn="ctr"/>
            <a:r>
              <a:rPr lang="en-US" sz="6000" dirty="0">
                <a:solidFill>
                  <a:srgbClr val="0F1F04"/>
                </a:solidFill>
                <a:latin typeface="Arial" panose="020B0604020202020204" pitchFamily="34" charset="0"/>
                <a:cs typeface="Arial" panose="020B0604020202020204" pitchFamily="34" charset="0"/>
              </a:rPr>
              <a:t>Questions</a:t>
            </a:r>
          </a:p>
          <a:p>
            <a:endParaRPr lang="en-US" dirty="0"/>
          </a:p>
        </p:txBody>
      </p:sp>
    </p:spTree>
    <p:extLst>
      <p:ext uri="{BB962C8B-B14F-4D97-AF65-F5344CB8AC3E}">
        <p14:creationId xmlns:p14="http://schemas.microsoft.com/office/powerpoint/2010/main" val="30143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7223AB-A039-6474-6B67-70EF7B31798B}"/>
              </a:ext>
            </a:extLst>
          </p:cNvPr>
          <p:cNvPicPr>
            <a:picLocks noChangeAspect="1"/>
          </p:cNvPicPr>
          <p:nvPr/>
        </p:nvPicPr>
        <p:blipFill>
          <a:blip r:embed="rId2"/>
          <a:stretch>
            <a:fillRect/>
          </a:stretch>
        </p:blipFill>
        <p:spPr>
          <a:xfrm>
            <a:off x="1237957" y="1163413"/>
            <a:ext cx="9763162" cy="4528592"/>
          </a:xfrm>
          <a:prstGeom prst="rect">
            <a:avLst/>
          </a:prstGeom>
        </p:spPr>
      </p:pic>
      <p:sp>
        <p:nvSpPr>
          <p:cNvPr id="13" name="TextBox 12">
            <a:extLst>
              <a:ext uri="{FF2B5EF4-FFF2-40B4-BE49-F238E27FC236}">
                <a16:creationId xmlns:a16="http://schemas.microsoft.com/office/drawing/2014/main" id="{63874E32-BE57-2827-A9E3-94EBB54C23F0}"/>
              </a:ext>
            </a:extLst>
          </p:cNvPr>
          <p:cNvSpPr txBox="1"/>
          <p:nvPr/>
        </p:nvSpPr>
        <p:spPr>
          <a:xfrm>
            <a:off x="1148378" y="5503853"/>
            <a:ext cx="1369477" cy="369332"/>
          </a:xfrm>
          <a:prstGeom prst="rect">
            <a:avLst/>
          </a:prstGeom>
          <a:noFill/>
        </p:spPr>
        <p:txBody>
          <a:bodyPr wrap="none" rtlCol="0">
            <a:spAutoFit/>
          </a:bodyPr>
          <a:lstStyle/>
          <a:p>
            <a:r>
              <a:rPr lang="en-US" dirty="0"/>
              <a:t>See page 14</a:t>
            </a:r>
          </a:p>
        </p:txBody>
      </p:sp>
    </p:spTree>
    <p:extLst>
      <p:ext uri="{BB962C8B-B14F-4D97-AF65-F5344CB8AC3E}">
        <p14:creationId xmlns:p14="http://schemas.microsoft.com/office/powerpoint/2010/main" val="3054086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57188-5429-4CF6-A72B-770076A07D0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1929592-209F-EEA3-53DB-FF8ED815CB7A}"/>
              </a:ext>
            </a:extLst>
          </p:cNvPr>
          <p:cNvSpPr txBox="1"/>
          <p:nvPr/>
        </p:nvSpPr>
        <p:spPr>
          <a:xfrm>
            <a:off x="1670629" y="5458265"/>
            <a:ext cx="1445708" cy="340649"/>
          </a:xfrm>
          <a:prstGeom prst="rect">
            <a:avLst/>
          </a:prstGeom>
        </p:spPr>
        <p:txBody>
          <a:bodyPr vert="horz" lIns="91440" tIns="45720" rIns="91440" bIns="45720" rtlCol="0" anchor="b" anchorCtr="0">
            <a:normAutofit lnSpcReduction="10000"/>
          </a:bodyPr>
          <a:lstStyle/>
          <a:p>
            <a:pPr algn="ctr">
              <a:lnSpc>
                <a:spcPct val="90000"/>
              </a:lnSpc>
              <a:spcBef>
                <a:spcPct val="0"/>
              </a:spcBef>
              <a:spcAft>
                <a:spcPts val="600"/>
              </a:spcAft>
            </a:pPr>
            <a:r>
              <a:rPr lang="en-US" kern="1200" dirty="0">
                <a:latin typeface="+mj-lt"/>
                <a:ea typeface="+mj-ea"/>
                <a:cs typeface="+mj-cs"/>
              </a:rPr>
              <a:t>See page 14</a:t>
            </a:r>
          </a:p>
        </p:txBody>
      </p:sp>
      <p:pic>
        <p:nvPicPr>
          <p:cNvPr id="9" name="Picture 8">
            <a:extLst>
              <a:ext uri="{FF2B5EF4-FFF2-40B4-BE49-F238E27FC236}">
                <a16:creationId xmlns:a16="http://schemas.microsoft.com/office/drawing/2014/main" id="{FF339D0F-BC29-34D9-4679-A124CAD5B31B}"/>
              </a:ext>
            </a:extLst>
          </p:cNvPr>
          <p:cNvPicPr>
            <a:picLocks noChangeAspect="1"/>
          </p:cNvPicPr>
          <p:nvPr/>
        </p:nvPicPr>
        <p:blipFill rotWithShape="1">
          <a:blip r:embed="rId2"/>
          <a:srcRect r="56985" b="-1"/>
          <a:stretch/>
        </p:blipFill>
        <p:spPr>
          <a:xfrm>
            <a:off x="966049" y="1510959"/>
            <a:ext cx="3497013" cy="3048680"/>
          </a:xfrm>
          <a:prstGeom prst="rect">
            <a:avLst/>
          </a:prstGeom>
          <a:noFill/>
        </p:spPr>
      </p:pic>
      <p:pic>
        <p:nvPicPr>
          <p:cNvPr id="6" name="Picture 5">
            <a:extLst>
              <a:ext uri="{FF2B5EF4-FFF2-40B4-BE49-F238E27FC236}">
                <a16:creationId xmlns:a16="http://schemas.microsoft.com/office/drawing/2014/main" id="{2D59A415-1404-A1A0-3849-CBCF4D3F0AB3}"/>
              </a:ext>
            </a:extLst>
          </p:cNvPr>
          <p:cNvPicPr>
            <a:picLocks noChangeAspect="1"/>
          </p:cNvPicPr>
          <p:nvPr/>
        </p:nvPicPr>
        <p:blipFill rotWithShape="1">
          <a:blip r:embed="rId3"/>
          <a:srcRect r="2097" b="1"/>
          <a:stretch/>
        </p:blipFill>
        <p:spPr>
          <a:xfrm>
            <a:off x="4862946" y="956603"/>
            <a:ext cx="6207040" cy="4842311"/>
          </a:xfrm>
          <a:prstGeom prst="rect">
            <a:avLst/>
          </a:prstGeom>
          <a:noFill/>
        </p:spPr>
      </p:pic>
    </p:spTree>
    <p:extLst>
      <p:ext uri="{BB962C8B-B14F-4D97-AF65-F5344CB8AC3E}">
        <p14:creationId xmlns:p14="http://schemas.microsoft.com/office/powerpoint/2010/main" val="3938010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2EAF-A332-B080-52CF-62A15EAB8C9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11062DFD-BE02-7B5B-CC64-B6465DEDC877}"/>
              </a:ext>
            </a:extLst>
          </p:cNvPr>
          <p:cNvPicPr>
            <a:picLocks noChangeAspect="1"/>
          </p:cNvPicPr>
          <p:nvPr/>
        </p:nvPicPr>
        <p:blipFill>
          <a:blip r:embed="rId2"/>
          <a:stretch>
            <a:fillRect/>
          </a:stretch>
        </p:blipFill>
        <p:spPr>
          <a:xfrm>
            <a:off x="1204305" y="1011622"/>
            <a:ext cx="6625981" cy="4868673"/>
          </a:xfrm>
          <a:prstGeom prst="rect">
            <a:avLst/>
          </a:prstGeom>
        </p:spPr>
      </p:pic>
      <p:pic>
        <p:nvPicPr>
          <p:cNvPr id="16" name="Picture 15">
            <a:extLst>
              <a:ext uri="{FF2B5EF4-FFF2-40B4-BE49-F238E27FC236}">
                <a16:creationId xmlns:a16="http://schemas.microsoft.com/office/drawing/2014/main" id="{BCBBB4A0-7289-D8F6-CE1F-630036EEFD7D}"/>
              </a:ext>
            </a:extLst>
          </p:cNvPr>
          <p:cNvPicPr>
            <a:picLocks noChangeAspect="1"/>
          </p:cNvPicPr>
          <p:nvPr/>
        </p:nvPicPr>
        <p:blipFill>
          <a:blip r:embed="rId3"/>
          <a:stretch>
            <a:fillRect/>
          </a:stretch>
        </p:blipFill>
        <p:spPr>
          <a:xfrm>
            <a:off x="8491797" y="1447720"/>
            <a:ext cx="2495898" cy="2353003"/>
          </a:xfrm>
          <a:prstGeom prst="rect">
            <a:avLst/>
          </a:prstGeom>
        </p:spPr>
      </p:pic>
    </p:spTree>
    <p:extLst>
      <p:ext uri="{BB962C8B-B14F-4D97-AF65-F5344CB8AC3E}">
        <p14:creationId xmlns:p14="http://schemas.microsoft.com/office/powerpoint/2010/main" val="190362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5D0A6-FB92-44E6-7312-15BED3EDA34B}"/>
              </a:ext>
            </a:extLst>
          </p:cNvPr>
          <p:cNvSpPr>
            <a:spLocks noGrp="1"/>
          </p:cNvSpPr>
          <p:nvPr>
            <p:ph type="title"/>
          </p:nvPr>
        </p:nvSpPr>
        <p:spPr>
          <a:xfrm>
            <a:off x="838200" y="133630"/>
            <a:ext cx="10515600" cy="711498"/>
          </a:xfrm>
        </p:spPr>
        <p:txBody>
          <a:bodyPr/>
          <a:lstStyle/>
          <a:p>
            <a:r>
              <a:rPr lang="en-US" sz="3600" dirty="0">
                <a:solidFill>
                  <a:schemeClr val="tx1"/>
                </a:solidFill>
              </a:rPr>
              <a:t>New Member Schedule</a:t>
            </a:r>
            <a:endParaRPr lang="en-US" dirty="0"/>
          </a:p>
        </p:txBody>
      </p:sp>
      <p:graphicFrame>
        <p:nvGraphicFramePr>
          <p:cNvPr id="4" name="Table Placeholder 3">
            <a:extLst>
              <a:ext uri="{FF2B5EF4-FFF2-40B4-BE49-F238E27FC236}">
                <a16:creationId xmlns:a16="http://schemas.microsoft.com/office/drawing/2014/main" id="{7EC8A0B6-9B2B-A7F1-65DD-15933486D08A}"/>
              </a:ext>
            </a:extLst>
          </p:cNvPr>
          <p:cNvGraphicFramePr>
            <a:graphicFrameLocks noGrp="1"/>
          </p:cNvGraphicFramePr>
          <p:nvPr>
            <p:ph type="tbl" sz="quarter" idx="13"/>
            <p:extLst>
              <p:ext uri="{D42A27DB-BD31-4B8C-83A1-F6EECF244321}">
                <p14:modId xmlns:p14="http://schemas.microsoft.com/office/powerpoint/2010/main" val="473715883"/>
              </p:ext>
            </p:extLst>
          </p:nvPr>
        </p:nvGraphicFramePr>
        <p:xfrm>
          <a:off x="3535392" y="1015830"/>
          <a:ext cx="8114145" cy="5300450"/>
        </p:xfrm>
        <a:graphic>
          <a:graphicData uri="http://schemas.openxmlformats.org/drawingml/2006/table">
            <a:tbl>
              <a:tblPr firstRow="1" bandRow="1">
                <a:tableStyleId>{5C22544A-7EE6-4342-B048-85BDC9FD1C3A}</a:tableStyleId>
              </a:tblPr>
              <a:tblGrid>
                <a:gridCol w="4181779">
                  <a:extLst>
                    <a:ext uri="{9D8B030D-6E8A-4147-A177-3AD203B41FA5}">
                      <a16:colId xmlns:a16="http://schemas.microsoft.com/office/drawing/2014/main" val="1714492821"/>
                    </a:ext>
                  </a:extLst>
                </a:gridCol>
                <a:gridCol w="2593607">
                  <a:extLst>
                    <a:ext uri="{9D8B030D-6E8A-4147-A177-3AD203B41FA5}">
                      <a16:colId xmlns:a16="http://schemas.microsoft.com/office/drawing/2014/main" val="3276694400"/>
                    </a:ext>
                  </a:extLst>
                </a:gridCol>
                <a:gridCol w="1338759">
                  <a:extLst>
                    <a:ext uri="{9D8B030D-6E8A-4147-A177-3AD203B41FA5}">
                      <a16:colId xmlns:a16="http://schemas.microsoft.com/office/drawing/2014/main" val="630725578"/>
                    </a:ext>
                  </a:extLst>
                </a:gridCol>
              </a:tblGrid>
              <a:tr h="376394">
                <a:tc>
                  <a:txBody>
                    <a:bodyPr/>
                    <a:lstStyle/>
                    <a:p>
                      <a:pPr algn="ctr"/>
                      <a:r>
                        <a:rPr lang="en-US" dirty="0">
                          <a:solidFill>
                            <a:schemeClr val="tx1"/>
                          </a:solidFill>
                        </a:rPr>
                        <a:t>Description</a:t>
                      </a:r>
                    </a:p>
                  </a:txBody>
                  <a:tcPr/>
                </a:tc>
                <a:tc>
                  <a:txBody>
                    <a:bodyPr/>
                    <a:lstStyle/>
                    <a:p>
                      <a:pPr algn="ctr"/>
                      <a:r>
                        <a:rPr lang="en-US" dirty="0">
                          <a:solidFill>
                            <a:schemeClr val="tx1"/>
                          </a:solidFill>
                        </a:rPr>
                        <a:t>Date</a:t>
                      </a:r>
                    </a:p>
                  </a:txBody>
                  <a:tcPr/>
                </a:tc>
                <a:tc>
                  <a:txBody>
                    <a:bodyPr/>
                    <a:lstStyle/>
                    <a:p>
                      <a:pPr algn="ctr"/>
                      <a:r>
                        <a:rPr lang="en-US" dirty="0">
                          <a:solidFill>
                            <a:schemeClr val="tx1"/>
                          </a:solidFill>
                        </a:rPr>
                        <a:t>Time</a:t>
                      </a:r>
                    </a:p>
                  </a:txBody>
                  <a:tcPr/>
                </a:tc>
                <a:extLst>
                  <a:ext uri="{0D108BD9-81ED-4DB2-BD59-A6C34878D82A}">
                    <a16:rowId xmlns:a16="http://schemas.microsoft.com/office/drawing/2014/main" val="4272854090"/>
                  </a:ext>
                </a:extLst>
              </a:tr>
              <a:tr h="649666">
                <a:tc>
                  <a:txBody>
                    <a:bodyPr/>
                    <a:lstStyle/>
                    <a:p>
                      <a:r>
                        <a:rPr lang="en-US" sz="1800" b="0" i="0" dirty="0">
                          <a:solidFill>
                            <a:srgbClr val="222222"/>
                          </a:solidFill>
                          <a:effectLst/>
                        </a:rPr>
                        <a:t>Meet and Greet </a:t>
                      </a:r>
                      <a:endParaRPr lang="en-US" dirty="0"/>
                    </a:p>
                  </a:txBody>
                  <a:tcPr/>
                </a:tc>
                <a:tc>
                  <a:txBody>
                    <a:bodyPr/>
                    <a:lstStyle/>
                    <a:p>
                      <a:r>
                        <a:rPr lang="en-US" sz="1800" b="0" i="0" dirty="0">
                          <a:solidFill>
                            <a:srgbClr val="222222"/>
                          </a:solidFill>
                          <a:effectLst/>
                        </a:rPr>
                        <a:t>Monday 2/19/24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22222"/>
                          </a:solidFill>
                          <a:effectLst/>
                        </a:rPr>
                        <a:t>6:30pm</a:t>
                      </a:r>
                    </a:p>
                    <a:p>
                      <a:endParaRPr lang="en-US" dirty="0"/>
                    </a:p>
                  </a:txBody>
                  <a:tcPr/>
                </a:tc>
                <a:extLst>
                  <a:ext uri="{0D108BD9-81ED-4DB2-BD59-A6C34878D82A}">
                    <a16:rowId xmlns:a16="http://schemas.microsoft.com/office/drawing/2014/main" val="1987915546"/>
                  </a:ext>
                </a:extLst>
              </a:tr>
              <a:tr h="649666">
                <a:tc>
                  <a:txBody>
                    <a:bodyPr/>
                    <a:lstStyle/>
                    <a:p>
                      <a:r>
                        <a:rPr lang="en-US" sz="1800" b="0" i="0" dirty="0">
                          <a:solidFill>
                            <a:srgbClr val="222222"/>
                          </a:solidFill>
                          <a:effectLst/>
                        </a:rPr>
                        <a:t>Orientation 1</a:t>
                      </a:r>
                      <a:endParaRPr lang="en-US" dirty="0"/>
                    </a:p>
                  </a:txBody>
                  <a:tcPr/>
                </a:tc>
                <a:tc>
                  <a:txBody>
                    <a:bodyPr/>
                    <a:lstStyle/>
                    <a:p>
                      <a:r>
                        <a:rPr lang="en-US" sz="1800" b="0" i="0" dirty="0">
                          <a:solidFill>
                            <a:srgbClr val="222222"/>
                          </a:solidFill>
                          <a:effectLst/>
                        </a:rPr>
                        <a:t>Saturday 3/9/2024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22222"/>
                          </a:solidFill>
                          <a:effectLst/>
                        </a:rPr>
                        <a:t>12:30pm</a:t>
                      </a:r>
                    </a:p>
                    <a:p>
                      <a:endParaRPr lang="en-US" dirty="0"/>
                    </a:p>
                  </a:txBody>
                  <a:tcPr/>
                </a:tc>
                <a:extLst>
                  <a:ext uri="{0D108BD9-81ED-4DB2-BD59-A6C34878D82A}">
                    <a16:rowId xmlns:a16="http://schemas.microsoft.com/office/drawing/2014/main" val="1133122348"/>
                  </a:ext>
                </a:extLst>
              </a:tr>
              <a:tr h="649666">
                <a:tc>
                  <a:txBody>
                    <a:bodyPr/>
                    <a:lstStyle/>
                    <a:p>
                      <a:r>
                        <a:rPr lang="en-US" sz="1800" b="0" i="0" dirty="0">
                          <a:solidFill>
                            <a:srgbClr val="222222"/>
                          </a:solidFill>
                          <a:effectLst/>
                        </a:rPr>
                        <a:t>Orientation 2 </a:t>
                      </a:r>
                      <a:endParaRPr lang="en-US" dirty="0"/>
                    </a:p>
                  </a:txBody>
                  <a:tcPr/>
                </a:tc>
                <a:tc>
                  <a:txBody>
                    <a:bodyPr/>
                    <a:lstStyle/>
                    <a:p>
                      <a:r>
                        <a:rPr lang="en-US" sz="1800" b="0" i="0" dirty="0">
                          <a:solidFill>
                            <a:srgbClr val="222222"/>
                          </a:solidFill>
                          <a:effectLst/>
                        </a:rPr>
                        <a:t>Saturday 3/23/2024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22222"/>
                          </a:solidFill>
                          <a:effectLst/>
                        </a:rPr>
                        <a:t>12:30pm</a:t>
                      </a:r>
                    </a:p>
                    <a:p>
                      <a:endParaRPr lang="en-US" dirty="0"/>
                    </a:p>
                  </a:txBody>
                  <a:tcPr/>
                </a:tc>
                <a:extLst>
                  <a:ext uri="{0D108BD9-81ED-4DB2-BD59-A6C34878D82A}">
                    <a16:rowId xmlns:a16="http://schemas.microsoft.com/office/drawing/2014/main" val="3243591705"/>
                  </a:ext>
                </a:extLst>
              </a:tr>
              <a:tr h="649666">
                <a:tc>
                  <a:txBody>
                    <a:bodyPr/>
                    <a:lstStyle/>
                    <a:p>
                      <a:r>
                        <a:rPr lang="en-US" sz="1800" b="0" i="0" dirty="0">
                          <a:solidFill>
                            <a:srgbClr val="222222"/>
                          </a:solidFill>
                          <a:effectLst/>
                        </a:rPr>
                        <a:t>Orientation 3</a:t>
                      </a:r>
                      <a:endParaRPr lang="en-US" dirty="0"/>
                    </a:p>
                  </a:txBody>
                  <a:tcPr/>
                </a:tc>
                <a:tc>
                  <a:txBody>
                    <a:bodyPr/>
                    <a:lstStyle/>
                    <a:p>
                      <a:r>
                        <a:rPr lang="en-US" sz="1800" b="0" i="0" dirty="0">
                          <a:solidFill>
                            <a:srgbClr val="222222"/>
                          </a:solidFill>
                          <a:effectLst/>
                        </a:rPr>
                        <a:t>Saturday 4/13/2024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22222"/>
                          </a:solidFill>
                          <a:effectLst/>
                        </a:rPr>
                        <a:t>1:30pm</a:t>
                      </a:r>
                    </a:p>
                    <a:p>
                      <a:endParaRPr lang="en-US" dirty="0"/>
                    </a:p>
                  </a:txBody>
                  <a:tcPr/>
                </a:tc>
                <a:extLst>
                  <a:ext uri="{0D108BD9-81ED-4DB2-BD59-A6C34878D82A}">
                    <a16:rowId xmlns:a16="http://schemas.microsoft.com/office/drawing/2014/main" val="3794142020"/>
                  </a:ext>
                </a:extLst>
              </a:tr>
              <a:tr h="649666">
                <a:tc>
                  <a:txBody>
                    <a:bodyPr/>
                    <a:lstStyle/>
                    <a:p>
                      <a:r>
                        <a:rPr lang="en-US" sz="1800" b="0" i="0" dirty="0">
                          <a:solidFill>
                            <a:srgbClr val="222222"/>
                          </a:solidFill>
                          <a:effectLst/>
                        </a:rPr>
                        <a:t>Test/Rehearsal </a:t>
                      </a:r>
                      <a:endParaRPr lang="en-US" dirty="0"/>
                    </a:p>
                  </a:txBody>
                  <a:tcPr/>
                </a:tc>
                <a:tc>
                  <a:txBody>
                    <a:bodyPr/>
                    <a:lstStyle/>
                    <a:p>
                      <a:r>
                        <a:rPr lang="en-US" sz="1800" b="0" i="0" dirty="0">
                          <a:solidFill>
                            <a:srgbClr val="222222"/>
                          </a:solidFill>
                          <a:effectLst/>
                        </a:rPr>
                        <a:t>Monday 4/22/2024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222222"/>
                          </a:solidFill>
                          <a:effectLst/>
                        </a:rPr>
                        <a:t>6:30pm</a:t>
                      </a:r>
                    </a:p>
                    <a:p>
                      <a:endParaRPr lang="en-US" dirty="0"/>
                    </a:p>
                  </a:txBody>
                  <a:tcPr/>
                </a:tc>
                <a:extLst>
                  <a:ext uri="{0D108BD9-81ED-4DB2-BD59-A6C34878D82A}">
                    <a16:rowId xmlns:a16="http://schemas.microsoft.com/office/drawing/2014/main" val="2758220236"/>
                  </a:ext>
                </a:extLst>
              </a:tr>
              <a:tr h="649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Membership Induction Ceremony</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Sunday 5/5/2024</a:t>
                      </a:r>
                      <a:endParaRPr lang="en-US" dirty="0"/>
                    </a:p>
                    <a:p>
                      <a:endParaRPr lang="en-US" dirty="0"/>
                    </a:p>
                  </a:txBody>
                  <a:tcPr/>
                </a:tc>
                <a:tc>
                  <a:txBody>
                    <a:bodyPr/>
                    <a:lstStyle/>
                    <a:p>
                      <a:r>
                        <a:rPr lang="en-US" dirty="0"/>
                        <a:t>9:30am</a:t>
                      </a:r>
                    </a:p>
                  </a:txBody>
                  <a:tcPr/>
                </a:tc>
                <a:extLst>
                  <a:ext uri="{0D108BD9-81ED-4DB2-BD59-A6C34878D82A}">
                    <a16:rowId xmlns:a16="http://schemas.microsoft.com/office/drawing/2014/main" val="3318907504"/>
                  </a:ext>
                </a:extLst>
              </a:tr>
              <a:tr h="649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Chapter Meeting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Sunday 5/5/2024</a:t>
                      </a:r>
                      <a:endParaRPr lang="en-US" dirty="0"/>
                    </a:p>
                    <a:p>
                      <a:endParaRPr lang="en-US" dirty="0"/>
                    </a:p>
                  </a:txBody>
                  <a:tcPr/>
                </a:tc>
                <a:tc>
                  <a:txBody>
                    <a:bodyPr/>
                    <a:lstStyle/>
                    <a:p>
                      <a:r>
                        <a:rPr lang="en-US" dirty="0"/>
                        <a:t>10:30am</a:t>
                      </a:r>
                    </a:p>
                  </a:txBody>
                  <a:tcPr/>
                </a:tc>
                <a:extLst>
                  <a:ext uri="{0D108BD9-81ED-4DB2-BD59-A6C34878D82A}">
                    <a16:rowId xmlns:a16="http://schemas.microsoft.com/office/drawing/2014/main" val="31997905"/>
                  </a:ext>
                </a:extLst>
              </a:tr>
              <a:tr h="376394">
                <a:tc>
                  <a:txBody>
                    <a:bodyPr/>
                    <a:lstStyle/>
                    <a:p>
                      <a:r>
                        <a:rPr lang="en-US" sz="1800" dirty="0"/>
                        <a:t>New Member Luncheon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Sunday 5/5/2024</a:t>
                      </a:r>
                      <a:endParaRPr lang="en-US" dirty="0"/>
                    </a:p>
                  </a:txBody>
                  <a:tcPr/>
                </a:tc>
                <a:tc>
                  <a:txBody>
                    <a:bodyPr/>
                    <a:lstStyle/>
                    <a:p>
                      <a:r>
                        <a:rPr lang="en-US" dirty="0"/>
                        <a:t>11:30am</a:t>
                      </a:r>
                    </a:p>
                  </a:txBody>
                  <a:tcPr/>
                </a:tc>
                <a:extLst>
                  <a:ext uri="{0D108BD9-81ED-4DB2-BD59-A6C34878D82A}">
                    <a16:rowId xmlns:a16="http://schemas.microsoft.com/office/drawing/2014/main" val="1637579683"/>
                  </a:ext>
                </a:extLst>
              </a:tr>
            </a:tbl>
          </a:graphicData>
        </a:graphic>
      </p:graphicFrame>
      <p:pic>
        <p:nvPicPr>
          <p:cNvPr id="5" name="Picture 4">
            <a:extLst>
              <a:ext uri="{FF2B5EF4-FFF2-40B4-BE49-F238E27FC236}">
                <a16:creationId xmlns:a16="http://schemas.microsoft.com/office/drawing/2014/main" id="{AC2F3DEF-6B2A-E7FC-065D-1B95E62A6144}"/>
              </a:ext>
            </a:extLst>
          </p:cNvPr>
          <p:cNvPicPr>
            <a:picLocks noChangeAspect="1"/>
          </p:cNvPicPr>
          <p:nvPr/>
        </p:nvPicPr>
        <p:blipFill rotWithShape="1">
          <a:blip r:embed="rId2"/>
          <a:srcRect l="11865" r="10234" b="1"/>
          <a:stretch/>
        </p:blipFill>
        <p:spPr>
          <a:xfrm>
            <a:off x="542463" y="1783661"/>
            <a:ext cx="2757828" cy="1955931"/>
          </a:xfrm>
          <a:prstGeom prst="rect">
            <a:avLst/>
          </a:prstGeom>
        </p:spPr>
      </p:pic>
    </p:spTree>
    <p:extLst>
      <p:ext uri="{BB962C8B-B14F-4D97-AF65-F5344CB8AC3E}">
        <p14:creationId xmlns:p14="http://schemas.microsoft.com/office/powerpoint/2010/main" val="3399921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a:xfrm>
            <a:off x="1687830" y="345523"/>
            <a:ext cx="8991563" cy="1005839"/>
          </a:xfrm>
        </p:spPr>
        <p:txBody>
          <a:bodyPr/>
          <a:lstStyle/>
          <a:p>
            <a:r>
              <a:rPr lang="en-US" dirty="0">
                <a:solidFill>
                  <a:schemeClr val="bg1"/>
                </a:solidFill>
              </a:rPr>
              <a:t>Membership Committee</a:t>
            </a:r>
          </a:p>
        </p:txBody>
      </p:sp>
      <p:sp>
        <p:nvSpPr>
          <p:cNvPr id="21" name="Text Placeholder 20">
            <a:extLst>
              <a:ext uri="{FF2B5EF4-FFF2-40B4-BE49-F238E27FC236}">
                <a16:creationId xmlns:a16="http://schemas.microsoft.com/office/drawing/2014/main" id="{6EBE147A-9B99-4FFD-BC53-05C5BD025E32}"/>
              </a:ext>
            </a:extLst>
          </p:cNvPr>
          <p:cNvSpPr>
            <a:spLocks noGrp="1"/>
          </p:cNvSpPr>
          <p:nvPr>
            <p:ph type="body" sz="quarter" idx="16"/>
          </p:nvPr>
        </p:nvSpPr>
        <p:spPr/>
        <p:txBody>
          <a:bodyPr/>
          <a:lstStyle/>
          <a:p>
            <a:pPr algn="ctr"/>
            <a:r>
              <a:rPr lang="en-US" sz="1600" dirty="0">
                <a:solidFill>
                  <a:schemeClr val="bg1"/>
                </a:solidFill>
              </a:rPr>
              <a:t>Link Juanita Dawson</a:t>
            </a:r>
          </a:p>
          <a:p>
            <a:pPr algn="ctr"/>
            <a:r>
              <a:rPr lang="en-US" sz="1200" dirty="0">
                <a:solidFill>
                  <a:schemeClr val="bg1"/>
                </a:solidFill>
              </a:rPr>
              <a:t>VP and Chairman</a:t>
            </a:r>
          </a:p>
        </p:txBody>
      </p:sp>
      <p:sp>
        <p:nvSpPr>
          <p:cNvPr id="23" name="Text Placeholder 22">
            <a:extLst>
              <a:ext uri="{FF2B5EF4-FFF2-40B4-BE49-F238E27FC236}">
                <a16:creationId xmlns:a16="http://schemas.microsoft.com/office/drawing/2014/main" id="{B28CF967-AF84-4550-882F-01B6C8B02C75}"/>
              </a:ext>
            </a:extLst>
          </p:cNvPr>
          <p:cNvSpPr>
            <a:spLocks noGrp="1"/>
          </p:cNvSpPr>
          <p:nvPr>
            <p:ph type="body" sz="quarter" idx="17"/>
          </p:nvPr>
        </p:nvSpPr>
        <p:spPr/>
        <p:txBody>
          <a:bodyPr/>
          <a:lstStyle/>
          <a:p>
            <a:pPr algn="ctr"/>
            <a:r>
              <a:rPr lang="en-US" sz="1600" dirty="0">
                <a:solidFill>
                  <a:schemeClr val="bg1"/>
                </a:solidFill>
              </a:rPr>
              <a:t>Link Kim Britt</a:t>
            </a:r>
            <a:endParaRPr lang="en-US" sz="1200" dirty="0">
              <a:solidFill>
                <a:schemeClr val="bg1"/>
              </a:solidFill>
            </a:endParaRPr>
          </a:p>
        </p:txBody>
      </p:sp>
      <p:sp>
        <p:nvSpPr>
          <p:cNvPr id="24" name="Text Placeholder 23">
            <a:extLst>
              <a:ext uri="{FF2B5EF4-FFF2-40B4-BE49-F238E27FC236}">
                <a16:creationId xmlns:a16="http://schemas.microsoft.com/office/drawing/2014/main" id="{0CA6C2C2-4BD8-4FEE-965C-BE8235FB383E}"/>
              </a:ext>
            </a:extLst>
          </p:cNvPr>
          <p:cNvSpPr>
            <a:spLocks noGrp="1"/>
          </p:cNvSpPr>
          <p:nvPr>
            <p:ph type="body" sz="quarter" idx="18"/>
          </p:nvPr>
        </p:nvSpPr>
        <p:spPr/>
        <p:txBody>
          <a:bodyPr/>
          <a:lstStyle/>
          <a:p>
            <a:pPr algn="ctr"/>
            <a:r>
              <a:rPr lang="en-US" sz="1600" dirty="0">
                <a:solidFill>
                  <a:schemeClr val="bg1"/>
                </a:solidFill>
              </a:rPr>
              <a:t>Link Michelle Anderson</a:t>
            </a:r>
          </a:p>
        </p:txBody>
      </p:sp>
      <p:sp>
        <p:nvSpPr>
          <p:cNvPr id="26" name="Text Placeholder 25">
            <a:extLst>
              <a:ext uri="{FF2B5EF4-FFF2-40B4-BE49-F238E27FC236}">
                <a16:creationId xmlns:a16="http://schemas.microsoft.com/office/drawing/2014/main" id="{CF7E2B50-41CF-47DF-94E2-23B31B1BEC27}"/>
              </a:ext>
            </a:extLst>
          </p:cNvPr>
          <p:cNvSpPr>
            <a:spLocks noGrp="1"/>
          </p:cNvSpPr>
          <p:nvPr>
            <p:ph type="body" sz="quarter" idx="19"/>
          </p:nvPr>
        </p:nvSpPr>
        <p:spPr/>
        <p:txBody>
          <a:bodyPr/>
          <a:lstStyle/>
          <a:p>
            <a:pPr algn="ctr"/>
            <a:r>
              <a:rPr lang="en-US" sz="1600" dirty="0">
                <a:solidFill>
                  <a:schemeClr val="bg1"/>
                </a:solidFill>
              </a:rPr>
              <a:t>Link Muriel Poston</a:t>
            </a:r>
          </a:p>
        </p:txBody>
      </p:sp>
      <p:sp>
        <p:nvSpPr>
          <p:cNvPr id="28" name="Text Placeholder 27">
            <a:extLst>
              <a:ext uri="{FF2B5EF4-FFF2-40B4-BE49-F238E27FC236}">
                <a16:creationId xmlns:a16="http://schemas.microsoft.com/office/drawing/2014/main" id="{D404C012-EAAC-4BFF-A8C9-DE3B7374A6FC}"/>
              </a:ext>
            </a:extLst>
          </p:cNvPr>
          <p:cNvSpPr>
            <a:spLocks noGrp="1"/>
          </p:cNvSpPr>
          <p:nvPr>
            <p:ph type="body" sz="quarter" idx="20"/>
          </p:nvPr>
        </p:nvSpPr>
        <p:spPr/>
        <p:txBody>
          <a:bodyPr/>
          <a:lstStyle/>
          <a:p>
            <a:pPr algn="ctr"/>
            <a:r>
              <a:rPr lang="en-US" sz="1600" dirty="0">
                <a:solidFill>
                  <a:schemeClr val="bg1"/>
                </a:solidFill>
              </a:rPr>
              <a:t>Link Jackie Jones</a:t>
            </a:r>
          </a:p>
        </p:txBody>
      </p:sp>
      <p:pic>
        <p:nvPicPr>
          <p:cNvPr id="42" name="Picture Placeholder 41" descr="A person in a white shirt&#10;&#10;Description automatically generated">
            <a:extLst>
              <a:ext uri="{FF2B5EF4-FFF2-40B4-BE49-F238E27FC236}">
                <a16:creationId xmlns:a16="http://schemas.microsoft.com/office/drawing/2014/main" id="{2B6D812E-AAAD-385B-C0BD-DC3E44E5C012}"/>
              </a:ext>
            </a:extLst>
          </p:cNvPr>
          <p:cNvPicPr>
            <a:picLocks noGrp="1" noChangeAspect="1"/>
          </p:cNvPicPr>
          <p:nvPr>
            <p:ph type="pic" sz="quarter" idx="15"/>
          </p:nvPr>
        </p:nvPicPr>
        <p:blipFill>
          <a:blip r:embed="rId2"/>
          <a:srcRect l="11831" r="11831"/>
          <a:stretch>
            <a:fillRect/>
          </a:stretch>
        </p:blipFill>
        <p:spPr/>
      </p:pic>
      <p:pic>
        <p:nvPicPr>
          <p:cNvPr id="54" name="Picture Placeholder 53" descr="Medium shot of a person smiling&#10;&#10;Description automatically generated">
            <a:extLst>
              <a:ext uri="{FF2B5EF4-FFF2-40B4-BE49-F238E27FC236}">
                <a16:creationId xmlns:a16="http://schemas.microsoft.com/office/drawing/2014/main" id="{A7106A7C-8ED1-F251-3B5A-F15643982EAC}"/>
              </a:ext>
            </a:extLst>
          </p:cNvPr>
          <p:cNvPicPr>
            <a:picLocks noGrp="1" noChangeAspect="1"/>
          </p:cNvPicPr>
          <p:nvPr>
            <p:ph type="pic" sz="quarter" idx="11"/>
          </p:nvPr>
        </p:nvPicPr>
        <p:blipFill>
          <a:blip r:embed="rId3"/>
          <a:srcRect l="8856" r="8856"/>
          <a:stretch>
            <a:fillRect/>
          </a:stretch>
        </p:blipFill>
        <p:spPr/>
      </p:pic>
      <p:pic>
        <p:nvPicPr>
          <p:cNvPr id="46" name="Picture Placeholder 45" descr="A person in a green dress&#10;&#10;Description automatically generated">
            <a:extLst>
              <a:ext uri="{FF2B5EF4-FFF2-40B4-BE49-F238E27FC236}">
                <a16:creationId xmlns:a16="http://schemas.microsoft.com/office/drawing/2014/main" id="{EF96729B-4E06-1C38-74F7-734DC5C63AF7}"/>
              </a:ext>
            </a:extLst>
          </p:cNvPr>
          <p:cNvPicPr>
            <a:picLocks noGrp="1" noChangeAspect="1"/>
          </p:cNvPicPr>
          <p:nvPr>
            <p:ph type="pic" sz="quarter" idx="13"/>
          </p:nvPr>
        </p:nvPicPr>
        <p:blipFill>
          <a:blip r:embed="rId4"/>
          <a:srcRect l="7415" r="7415"/>
          <a:stretch>
            <a:fillRect/>
          </a:stretch>
        </p:blipFill>
        <p:spPr/>
      </p:pic>
      <p:pic>
        <p:nvPicPr>
          <p:cNvPr id="44" name="Picture Placeholder 43" descr="A person wearing glasses and a red shirt&#10;&#10;Description automatically generated">
            <a:extLst>
              <a:ext uri="{FF2B5EF4-FFF2-40B4-BE49-F238E27FC236}">
                <a16:creationId xmlns:a16="http://schemas.microsoft.com/office/drawing/2014/main" id="{312599AA-FD50-5019-AE43-5DDC54C2249F}"/>
              </a:ext>
            </a:extLst>
          </p:cNvPr>
          <p:cNvPicPr>
            <a:picLocks noGrp="1" noChangeAspect="1"/>
          </p:cNvPicPr>
          <p:nvPr>
            <p:ph type="pic" sz="quarter" idx="14"/>
          </p:nvPr>
        </p:nvPicPr>
        <p:blipFill>
          <a:blip r:embed="rId5"/>
          <a:srcRect l="7190" r="7190"/>
          <a:stretch>
            <a:fillRect/>
          </a:stretch>
        </p:blipFill>
        <p:spPr/>
      </p:pic>
      <p:pic>
        <p:nvPicPr>
          <p:cNvPr id="55" name="Picture 54" descr="Text, logo&#10;&#10;Description automatically generated">
            <a:extLst>
              <a:ext uri="{FF2B5EF4-FFF2-40B4-BE49-F238E27FC236}">
                <a16:creationId xmlns:a16="http://schemas.microsoft.com/office/drawing/2014/main" id="{971BB6A2-6A6D-8AAA-9A4E-3F4C8181C68D}"/>
              </a:ext>
            </a:extLst>
          </p:cNvPr>
          <p:cNvPicPr>
            <a:picLocks noChangeAspect="1"/>
          </p:cNvPicPr>
          <p:nvPr/>
        </p:nvPicPr>
        <p:blipFill>
          <a:blip r:embed="rId6">
            <a:duotone>
              <a:schemeClr val="accent6">
                <a:shade val="45000"/>
                <a:satMod val="135000"/>
              </a:schemeClr>
              <a:prstClr val="white"/>
            </a:duotone>
            <a:extLst>
              <a:ext uri="{837473B0-CC2E-450A-ABE3-18F120FF3D39}">
                <a1611:picAttrSrcUrl xmlns:a1611="http://schemas.microsoft.com/office/drawing/2016/11/main" r:id="rId7"/>
              </a:ext>
            </a:extLst>
          </a:blip>
          <a:stretch>
            <a:fillRect/>
          </a:stretch>
        </p:blipFill>
        <p:spPr>
          <a:xfrm>
            <a:off x="3242310" y="1126769"/>
            <a:ext cx="6457950" cy="1548545"/>
          </a:xfrm>
          <a:prstGeom prst="rect">
            <a:avLst/>
          </a:prstGeom>
        </p:spPr>
      </p:pic>
      <p:pic>
        <p:nvPicPr>
          <p:cNvPr id="5" name="Picture Placeholder 4" descr="A close-up of a person smiling&#10;&#10;Description automatically generated">
            <a:extLst>
              <a:ext uri="{FF2B5EF4-FFF2-40B4-BE49-F238E27FC236}">
                <a16:creationId xmlns:a16="http://schemas.microsoft.com/office/drawing/2014/main" id="{D3D09887-9AB4-26D7-1E9E-2F9482120421}"/>
              </a:ext>
            </a:extLst>
          </p:cNvPr>
          <p:cNvPicPr>
            <a:picLocks noGrp="1" noChangeAspect="1"/>
          </p:cNvPicPr>
          <p:nvPr>
            <p:ph type="pic" sz="quarter" idx="12"/>
          </p:nvPr>
        </p:nvPicPr>
        <p:blipFill>
          <a:blip r:embed="rId8"/>
          <a:srcRect l="5179" r="5179"/>
          <a:stretch>
            <a:fillRect/>
          </a:stretch>
        </p:blipFill>
        <p:spPr/>
      </p:pic>
    </p:spTree>
    <p:extLst>
      <p:ext uri="{BB962C8B-B14F-4D97-AF65-F5344CB8AC3E}">
        <p14:creationId xmlns:p14="http://schemas.microsoft.com/office/powerpoint/2010/main" val="4083546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159BC9D-A95F-9A60-09B2-01C76EE36ADD}"/>
              </a:ext>
            </a:extLst>
          </p:cNvPr>
          <p:cNvSpPr>
            <a:spLocks noGrp="1"/>
          </p:cNvSpPr>
          <p:nvPr>
            <p:ph type="title"/>
          </p:nvPr>
        </p:nvSpPr>
        <p:spPr>
          <a:xfrm>
            <a:off x="1616598" y="995425"/>
            <a:ext cx="8958805" cy="667120"/>
          </a:xfrm>
        </p:spPr>
        <p:txBody>
          <a:bodyPr anchor="b">
            <a:normAutofit/>
          </a:bodyPr>
          <a:lstStyle/>
          <a:p>
            <a:r>
              <a:rPr lang="en-US" sz="2800" dirty="0"/>
              <a:t>Expectations of the Candidate Orientation Process </a:t>
            </a:r>
          </a:p>
        </p:txBody>
      </p:sp>
      <p:graphicFrame>
        <p:nvGraphicFramePr>
          <p:cNvPr id="9" name="Content Placeholder 2">
            <a:extLst>
              <a:ext uri="{FF2B5EF4-FFF2-40B4-BE49-F238E27FC236}">
                <a16:creationId xmlns:a16="http://schemas.microsoft.com/office/drawing/2014/main" id="{4F0A660B-9095-DEA7-23CA-5824A44B1C38}"/>
              </a:ext>
            </a:extLst>
          </p:cNvPr>
          <p:cNvGraphicFramePr/>
          <p:nvPr>
            <p:extLst>
              <p:ext uri="{D42A27DB-BD31-4B8C-83A1-F6EECF244321}">
                <p14:modId xmlns:p14="http://schemas.microsoft.com/office/powerpoint/2010/main" val="2207457837"/>
              </p:ext>
            </p:extLst>
          </p:nvPr>
        </p:nvGraphicFramePr>
        <p:xfrm>
          <a:off x="1616599" y="1885051"/>
          <a:ext cx="8958804" cy="3541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92E32340-2AA1-59F4-BDA2-C8252B1EAC35}"/>
              </a:ext>
            </a:extLst>
          </p:cNvPr>
          <p:cNvSpPr txBox="1"/>
          <p:nvPr/>
        </p:nvSpPr>
        <p:spPr>
          <a:xfrm>
            <a:off x="1148378" y="5503853"/>
            <a:ext cx="1241237" cy="369332"/>
          </a:xfrm>
          <a:prstGeom prst="rect">
            <a:avLst/>
          </a:prstGeom>
          <a:noFill/>
        </p:spPr>
        <p:txBody>
          <a:bodyPr wrap="none" rtlCol="0">
            <a:spAutoFit/>
          </a:bodyPr>
          <a:lstStyle/>
          <a:p>
            <a:r>
              <a:rPr lang="en-US" dirty="0"/>
              <a:t>See page 4</a:t>
            </a:r>
          </a:p>
        </p:txBody>
      </p:sp>
    </p:spTree>
    <p:extLst>
      <p:ext uri="{BB962C8B-B14F-4D97-AF65-F5344CB8AC3E}">
        <p14:creationId xmlns:p14="http://schemas.microsoft.com/office/powerpoint/2010/main" val="370945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33159-D030-2F82-A142-F75940728319}"/>
              </a:ext>
            </a:extLst>
          </p:cNvPr>
          <p:cNvSpPr>
            <a:spLocks noGrp="1"/>
          </p:cNvSpPr>
          <p:nvPr>
            <p:ph sz="half" idx="14"/>
          </p:nvPr>
        </p:nvSpPr>
        <p:spPr>
          <a:xfrm>
            <a:off x="5155226" y="1637437"/>
            <a:ext cx="4235873" cy="4051082"/>
          </a:xfrm>
          <a:noFill/>
        </p:spPr>
        <p:txBody>
          <a:bodyPr vert="horz" lIns="91440" tIns="45720" rIns="91440" bIns="45720" rtlCol="0" anchor="t">
            <a:normAutofit/>
          </a:bodyPr>
          <a:lstStyle/>
          <a:p>
            <a:pPr marL="285750" indent="-285750">
              <a:lnSpc>
                <a:spcPct val="100000"/>
              </a:lnSpc>
              <a:spcBef>
                <a:spcPts val="0"/>
              </a:spcBef>
              <a:spcAft>
                <a:spcPts val="0"/>
              </a:spcAft>
              <a:buFont typeface="Arial" panose="020B0604020202020204" pitchFamily="34" charset="0"/>
              <a:buChar char="•"/>
            </a:pPr>
            <a:r>
              <a:rPr lang="en-US" dirty="0"/>
              <a:t>Areas</a:t>
            </a:r>
          </a:p>
          <a:p>
            <a:pPr marL="514350" lvl="1" indent="-285750">
              <a:lnSpc>
                <a:spcPct val="100000"/>
              </a:lnSpc>
              <a:spcBef>
                <a:spcPts val="0"/>
              </a:spcBef>
              <a:spcAft>
                <a:spcPts val="0"/>
              </a:spcAft>
            </a:pPr>
            <a:r>
              <a:rPr lang="en-US" dirty="0"/>
              <a:t>Eastern</a:t>
            </a:r>
          </a:p>
          <a:p>
            <a:pPr marL="514350" lvl="1" indent="-285750">
              <a:lnSpc>
                <a:spcPct val="100000"/>
              </a:lnSpc>
              <a:spcBef>
                <a:spcPts val="0"/>
              </a:spcBef>
              <a:spcAft>
                <a:spcPts val="0"/>
              </a:spcAft>
            </a:pPr>
            <a:r>
              <a:rPr lang="en-US" dirty="0"/>
              <a:t>Southern</a:t>
            </a:r>
          </a:p>
          <a:p>
            <a:pPr marL="514350" lvl="1" indent="-285750">
              <a:lnSpc>
                <a:spcPct val="100000"/>
              </a:lnSpc>
              <a:spcBef>
                <a:spcPts val="0"/>
              </a:spcBef>
              <a:spcAft>
                <a:spcPts val="0"/>
              </a:spcAft>
            </a:pPr>
            <a:r>
              <a:rPr lang="en-US" dirty="0"/>
              <a:t>Central</a:t>
            </a:r>
          </a:p>
          <a:p>
            <a:pPr marL="514350" lvl="1" indent="-285750">
              <a:lnSpc>
                <a:spcPct val="100000"/>
              </a:lnSpc>
              <a:spcBef>
                <a:spcPts val="0"/>
              </a:spcBef>
              <a:spcAft>
                <a:spcPts val="0"/>
              </a:spcAft>
            </a:pPr>
            <a:r>
              <a:rPr lang="en-US" dirty="0"/>
              <a:t>Western</a:t>
            </a:r>
          </a:p>
          <a:p>
            <a:pPr marL="285750" indent="-285750">
              <a:lnSpc>
                <a:spcPct val="100000"/>
              </a:lnSpc>
              <a:spcBef>
                <a:spcPts val="0"/>
              </a:spcBef>
              <a:spcAft>
                <a:spcPts val="0"/>
              </a:spcAft>
              <a:buFont typeface="Arial" panose="020B0604020202020204" pitchFamily="34" charset="0"/>
              <a:buChar char="•"/>
            </a:pPr>
            <a:r>
              <a:rPr lang="en-US" dirty="0"/>
              <a:t>Assemblies/Conferences</a:t>
            </a:r>
          </a:p>
          <a:p>
            <a:pPr marL="514350" lvl="1" indent="-285750">
              <a:lnSpc>
                <a:spcPct val="100000"/>
              </a:lnSpc>
              <a:spcBef>
                <a:spcPts val="0"/>
              </a:spcBef>
              <a:spcAft>
                <a:spcPts val="0"/>
              </a:spcAft>
            </a:pPr>
            <a:r>
              <a:rPr lang="en-US" dirty="0"/>
              <a:t>National Assembly (even years)</a:t>
            </a:r>
          </a:p>
          <a:p>
            <a:pPr marL="514350" lvl="1" indent="-285750">
              <a:lnSpc>
                <a:spcPct val="100000"/>
              </a:lnSpc>
              <a:spcBef>
                <a:spcPts val="0"/>
              </a:spcBef>
              <a:spcAft>
                <a:spcPts val="0"/>
              </a:spcAft>
            </a:pPr>
            <a:r>
              <a:rPr lang="en-US" dirty="0"/>
              <a:t>Area Conferences (odd years)</a:t>
            </a:r>
          </a:p>
          <a:p>
            <a:pPr marL="514350" lvl="1" indent="-285750">
              <a:lnSpc>
                <a:spcPct val="100000"/>
              </a:lnSpc>
              <a:spcBef>
                <a:spcPts val="0"/>
              </a:spcBef>
              <a:spcAft>
                <a:spcPts val="0"/>
              </a:spcAft>
            </a:pPr>
            <a:r>
              <a:rPr lang="en-US" dirty="0"/>
              <a:t>Leadership Summits</a:t>
            </a:r>
          </a:p>
          <a:p>
            <a:pPr marL="514350" lvl="1" indent="-285750">
              <a:lnSpc>
                <a:spcPct val="100000"/>
              </a:lnSpc>
              <a:spcBef>
                <a:spcPts val="0"/>
              </a:spcBef>
              <a:spcAft>
                <a:spcPts val="0"/>
              </a:spcAft>
            </a:pPr>
            <a:r>
              <a:rPr lang="en-US" dirty="0"/>
              <a:t>Governance Council/Committees</a:t>
            </a:r>
          </a:p>
          <a:p>
            <a:pPr marL="285750" indent="-285750">
              <a:lnSpc>
                <a:spcPct val="100000"/>
              </a:lnSpc>
              <a:spcBef>
                <a:spcPts val="0"/>
              </a:spcBef>
              <a:spcAft>
                <a:spcPts val="0"/>
              </a:spcAft>
              <a:buFont typeface="Arial" panose="020B0604020202020204" pitchFamily="34" charset="0"/>
              <a:buChar char="•"/>
            </a:pPr>
            <a:r>
              <a:rPr lang="en-US" dirty="0"/>
              <a:t>Governing Documents</a:t>
            </a:r>
          </a:p>
          <a:p>
            <a:pPr marL="514350" lvl="1" indent="-285750">
              <a:lnSpc>
                <a:spcPct val="100000"/>
              </a:lnSpc>
              <a:spcBef>
                <a:spcPts val="0"/>
              </a:spcBef>
              <a:spcAft>
                <a:spcPts val="0"/>
              </a:spcAft>
            </a:pPr>
            <a:r>
              <a:rPr lang="en-US" dirty="0"/>
              <a:t>Constitution &amp; Bylaws</a:t>
            </a:r>
          </a:p>
          <a:p>
            <a:pPr marL="514350" lvl="1" indent="-285750">
              <a:lnSpc>
                <a:spcPct val="100000"/>
              </a:lnSpc>
              <a:spcBef>
                <a:spcPts val="0"/>
              </a:spcBef>
              <a:spcAft>
                <a:spcPts val="0"/>
              </a:spcAft>
            </a:pPr>
            <a:r>
              <a:rPr lang="en-US" dirty="0"/>
              <a:t>Manual of Operating Procedure</a:t>
            </a:r>
          </a:p>
          <a:p>
            <a:pPr marL="514350" lvl="1" indent="-285750">
              <a:lnSpc>
                <a:spcPct val="100000"/>
              </a:lnSpc>
              <a:spcBef>
                <a:spcPts val="0"/>
              </a:spcBef>
              <a:spcAft>
                <a:spcPts val="0"/>
              </a:spcAft>
            </a:pPr>
            <a:r>
              <a:rPr lang="en-US" dirty="0"/>
              <a:t>Ethics &amp; Standards</a:t>
            </a:r>
          </a:p>
        </p:txBody>
      </p:sp>
      <p:pic>
        <p:nvPicPr>
          <p:cNvPr id="5" name="Picture 4">
            <a:extLst>
              <a:ext uri="{FF2B5EF4-FFF2-40B4-BE49-F238E27FC236}">
                <a16:creationId xmlns:a16="http://schemas.microsoft.com/office/drawing/2014/main" id="{7A151D4C-E6CA-BBC2-DEB3-F3BC07729581}"/>
              </a:ext>
            </a:extLst>
          </p:cNvPr>
          <p:cNvPicPr>
            <a:picLocks noChangeAspect="1"/>
          </p:cNvPicPr>
          <p:nvPr/>
        </p:nvPicPr>
        <p:blipFill>
          <a:blip r:embed="rId2"/>
          <a:stretch>
            <a:fillRect/>
          </a:stretch>
        </p:blipFill>
        <p:spPr>
          <a:xfrm>
            <a:off x="982951" y="809430"/>
            <a:ext cx="3672176" cy="2104558"/>
          </a:xfrm>
          <a:prstGeom prst="rect">
            <a:avLst/>
          </a:prstGeom>
        </p:spPr>
      </p:pic>
      <p:sp>
        <p:nvSpPr>
          <p:cNvPr id="8" name="Content Placeholder 2">
            <a:extLst>
              <a:ext uri="{FF2B5EF4-FFF2-40B4-BE49-F238E27FC236}">
                <a16:creationId xmlns:a16="http://schemas.microsoft.com/office/drawing/2014/main" id="{D8E65052-65FF-7085-6E5B-D6441683CC06}"/>
              </a:ext>
            </a:extLst>
          </p:cNvPr>
          <p:cNvSpPr txBox="1">
            <a:spLocks/>
          </p:cNvSpPr>
          <p:nvPr/>
        </p:nvSpPr>
        <p:spPr>
          <a:xfrm>
            <a:off x="1148378" y="2917523"/>
            <a:ext cx="4235873" cy="26195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1000"/>
              </a:spcAft>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0"/>
              </a:spcAft>
              <a:buFont typeface="Arial" panose="020B0604020202020204" pitchFamily="34" charset="0"/>
              <a:buChar char="•"/>
            </a:pPr>
            <a:r>
              <a:rPr lang="en-US" dirty="0"/>
              <a:t>Founded:  November 9, 1946</a:t>
            </a:r>
          </a:p>
          <a:p>
            <a:pPr marL="285750" indent="-285750">
              <a:lnSpc>
                <a:spcPct val="100000"/>
              </a:lnSpc>
              <a:spcBef>
                <a:spcPts val="0"/>
              </a:spcBef>
              <a:spcAft>
                <a:spcPts val="0"/>
              </a:spcAft>
              <a:buFont typeface="Arial" panose="020B0604020202020204" pitchFamily="34" charset="0"/>
              <a:buChar char="•"/>
            </a:pPr>
            <a:r>
              <a:rPr lang="en-US" dirty="0"/>
              <a:t>Founders: Margaret Rosell Hawkins and Sarah Strickland Scott</a:t>
            </a:r>
          </a:p>
          <a:p>
            <a:pPr marL="285750" indent="-285750">
              <a:lnSpc>
                <a:spcPct val="100000"/>
              </a:lnSpc>
              <a:spcBef>
                <a:spcPts val="0"/>
              </a:spcBef>
              <a:spcAft>
                <a:spcPts val="0"/>
              </a:spcAft>
              <a:buFont typeface="Arial" panose="020B0604020202020204" pitchFamily="34" charset="0"/>
              <a:buChar char="•"/>
            </a:pPr>
            <a:r>
              <a:rPr lang="en-US" dirty="0"/>
              <a:t>Facets</a:t>
            </a:r>
          </a:p>
          <a:p>
            <a:pPr marL="514350" lvl="1" indent="-285750">
              <a:lnSpc>
                <a:spcPct val="100000"/>
              </a:lnSpc>
              <a:spcBef>
                <a:spcPts val="0"/>
              </a:spcBef>
              <a:spcAft>
                <a:spcPts val="0"/>
              </a:spcAft>
            </a:pPr>
            <a:r>
              <a:rPr lang="en-US" dirty="0"/>
              <a:t>Service to Youth</a:t>
            </a:r>
          </a:p>
          <a:p>
            <a:pPr marL="514350" lvl="1" indent="-285750">
              <a:lnSpc>
                <a:spcPct val="100000"/>
              </a:lnSpc>
              <a:spcBef>
                <a:spcPts val="0"/>
              </a:spcBef>
              <a:spcAft>
                <a:spcPts val="0"/>
              </a:spcAft>
            </a:pPr>
            <a:r>
              <a:rPr lang="en-US" dirty="0"/>
              <a:t>National Trends</a:t>
            </a:r>
          </a:p>
          <a:p>
            <a:pPr marL="514350" lvl="1" indent="-285750">
              <a:lnSpc>
                <a:spcPct val="100000"/>
              </a:lnSpc>
              <a:spcBef>
                <a:spcPts val="0"/>
              </a:spcBef>
              <a:spcAft>
                <a:spcPts val="0"/>
              </a:spcAft>
            </a:pPr>
            <a:r>
              <a:rPr lang="en-US" dirty="0"/>
              <a:t>International Trends</a:t>
            </a:r>
          </a:p>
          <a:p>
            <a:pPr marL="514350" lvl="1" indent="-285750">
              <a:lnSpc>
                <a:spcPct val="100000"/>
              </a:lnSpc>
              <a:spcBef>
                <a:spcPts val="0"/>
              </a:spcBef>
              <a:spcAft>
                <a:spcPts val="0"/>
              </a:spcAft>
            </a:pPr>
            <a:r>
              <a:rPr lang="en-US" dirty="0"/>
              <a:t>The Arts</a:t>
            </a:r>
          </a:p>
          <a:p>
            <a:pPr marL="514350" lvl="1" indent="-285750">
              <a:lnSpc>
                <a:spcPct val="100000"/>
              </a:lnSpc>
              <a:spcBef>
                <a:spcPts val="0"/>
              </a:spcBef>
              <a:spcAft>
                <a:spcPts val="0"/>
              </a:spcAft>
            </a:pPr>
            <a:r>
              <a:rPr lang="en-US" dirty="0"/>
              <a:t>Health and Human Services</a:t>
            </a:r>
          </a:p>
        </p:txBody>
      </p:sp>
      <p:sp>
        <p:nvSpPr>
          <p:cNvPr id="9" name="TextBox 8">
            <a:extLst>
              <a:ext uri="{FF2B5EF4-FFF2-40B4-BE49-F238E27FC236}">
                <a16:creationId xmlns:a16="http://schemas.microsoft.com/office/drawing/2014/main" id="{FE2471F1-2EE3-8313-349B-557868E0C14F}"/>
              </a:ext>
            </a:extLst>
          </p:cNvPr>
          <p:cNvSpPr txBox="1"/>
          <p:nvPr/>
        </p:nvSpPr>
        <p:spPr>
          <a:xfrm>
            <a:off x="1148378" y="5503853"/>
            <a:ext cx="1675202" cy="369332"/>
          </a:xfrm>
          <a:prstGeom prst="rect">
            <a:avLst/>
          </a:prstGeom>
          <a:noFill/>
        </p:spPr>
        <p:txBody>
          <a:bodyPr wrap="none" rtlCol="0">
            <a:spAutoFit/>
          </a:bodyPr>
          <a:lstStyle/>
          <a:p>
            <a:r>
              <a:rPr lang="en-US" dirty="0"/>
              <a:t>See pages 5-13</a:t>
            </a:r>
          </a:p>
        </p:txBody>
      </p:sp>
      <p:pic>
        <p:nvPicPr>
          <p:cNvPr id="12" name="Picture 11">
            <a:extLst>
              <a:ext uri="{FF2B5EF4-FFF2-40B4-BE49-F238E27FC236}">
                <a16:creationId xmlns:a16="http://schemas.microsoft.com/office/drawing/2014/main" id="{1403DC88-95E7-4735-F0A8-633CFDB04CAE}"/>
              </a:ext>
            </a:extLst>
          </p:cNvPr>
          <p:cNvPicPr>
            <a:picLocks noChangeAspect="1"/>
          </p:cNvPicPr>
          <p:nvPr/>
        </p:nvPicPr>
        <p:blipFill>
          <a:blip r:embed="rId3"/>
          <a:stretch>
            <a:fillRect/>
          </a:stretch>
        </p:blipFill>
        <p:spPr>
          <a:xfrm>
            <a:off x="9104710" y="809430"/>
            <a:ext cx="1875252" cy="2387096"/>
          </a:xfrm>
          <a:prstGeom prst="rect">
            <a:avLst/>
          </a:prstGeom>
        </p:spPr>
      </p:pic>
    </p:spTree>
    <p:extLst>
      <p:ext uri="{BB962C8B-B14F-4D97-AF65-F5344CB8AC3E}">
        <p14:creationId xmlns:p14="http://schemas.microsoft.com/office/powerpoint/2010/main" val="1667462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842265-4FF9-1B44-FEB5-821C943C6086}"/>
              </a:ext>
            </a:extLst>
          </p:cNvPr>
          <p:cNvSpPr>
            <a:spLocks noGrp="1"/>
          </p:cNvSpPr>
          <p:nvPr>
            <p:ph type="title"/>
          </p:nvPr>
        </p:nvSpPr>
        <p:spPr>
          <a:xfrm>
            <a:off x="1616597" y="896951"/>
            <a:ext cx="8958805" cy="636427"/>
          </a:xfrm>
        </p:spPr>
        <p:txBody>
          <a:bodyPr anchor="b">
            <a:normAutofit/>
          </a:bodyPr>
          <a:lstStyle/>
          <a:p>
            <a:r>
              <a:rPr lang="en-US" dirty="0"/>
              <a:t>History of Claremont</a:t>
            </a:r>
          </a:p>
        </p:txBody>
      </p:sp>
      <p:pic>
        <p:nvPicPr>
          <p:cNvPr id="6" name="Picture 5">
            <a:extLst>
              <a:ext uri="{FF2B5EF4-FFF2-40B4-BE49-F238E27FC236}">
                <a16:creationId xmlns:a16="http://schemas.microsoft.com/office/drawing/2014/main" id="{4A13983F-8C90-4AAC-8C8A-4BFD5330C239}"/>
              </a:ext>
            </a:extLst>
          </p:cNvPr>
          <p:cNvPicPr>
            <a:picLocks noChangeAspect="1"/>
          </p:cNvPicPr>
          <p:nvPr/>
        </p:nvPicPr>
        <p:blipFill>
          <a:blip r:embed="rId2"/>
          <a:stretch>
            <a:fillRect/>
          </a:stretch>
        </p:blipFill>
        <p:spPr>
          <a:xfrm>
            <a:off x="1211740" y="2124222"/>
            <a:ext cx="5083704" cy="3249637"/>
          </a:xfrm>
          <a:prstGeom prst="rect">
            <a:avLst/>
          </a:prstGeom>
          <a:noFill/>
        </p:spPr>
      </p:pic>
      <p:pic>
        <p:nvPicPr>
          <p:cNvPr id="9" name="Picture 8">
            <a:extLst>
              <a:ext uri="{FF2B5EF4-FFF2-40B4-BE49-F238E27FC236}">
                <a16:creationId xmlns:a16="http://schemas.microsoft.com/office/drawing/2014/main" id="{B157E53F-B56C-30D5-12D8-68E6B71F4650}"/>
              </a:ext>
            </a:extLst>
          </p:cNvPr>
          <p:cNvPicPr>
            <a:picLocks noChangeAspect="1"/>
          </p:cNvPicPr>
          <p:nvPr/>
        </p:nvPicPr>
        <p:blipFill>
          <a:blip r:embed="rId3"/>
          <a:stretch>
            <a:fillRect/>
          </a:stretch>
        </p:blipFill>
        <p:spPr>
          <a:xfrm>
            <a:off x="6295444" y="4351523"/>
            <a:ext cx="4752237" cy="1609526"/>
          </a:xfrm>
          <a:prstGeom prst="rect">
            <a:avLst/>
          </a:prstGeom>
        </p:spPr>
      </p:pic>
      <p:pic>
        <p:nvPicPr>
          <p:cNvPr id="1026" name="Picture 2" descr="Katherine Anderson, Loleta Barber, Cynthia Bush, Delores Covington, Barbara Davis, Margaret Dredd, G">
            <a:extLst>
              <a:ext uri="{FF2B5EF4-FFF2-40B4-BE49-F238E27FC236}">
                <a16:creationId xmlns:a16="http://schemas.microsoft.com/office/drawing/2014/main" id="{2ADBDF10-410A-F477-FCEC-845E264DA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5444" y="1466929"/>
            <a:ext cx="4944050" cy="24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26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F19A09-FA6E-DE8B-5E21-28536D3171D8}"/>
              </a:ext>
            </a:extLst>
          </p:cNvPr>
          <p:cNvPicPr>
            <a:picLocks noChangeAspect="1"/>
          </p:cNvPicPr>
          <p:nvPr/>
        </p:nvPicPr>
        <p:blipFill>
          <a:blip r:embed="rId2"/>
          <a:stretch>
            <a:fillRect/>
          </a:stretch>
        </p:blipFill>
        <p:spPr>
          <a:xfrm>
            <a:off x="1297943" y="1060556"/>
            <a:ext cx="5656400" cy="4736887"/>
          </a:xfrm>
          <a:prstGeom prst="rect">
            <a:avLst/>
          </a:prstGeom>
        </p:spPr>
      </p:pic>
      <p:pic>
        <p:nvPicPr>
          <p:cNvPr id="8" name="Picture 7">
            <a:extLst>
              <a:ext uri="{FF2B5EF4-FFF2-40B4-BE49-F238E27FC236}">
                <a16:creationId xmlns:a16="http://schemas.microsoft.com/office/drawing/2014/main" id="{CF6426D9-9EE5-3416-4A98-D89B80761CC0}"/>
              </a:ext>
            </a:extLst>
          </p:cNvPr>
          <p:cNvPicPr>
            <a:picLocks noChangeAspect="1"/>
          </p:cNvPicPr>
          <p:nvPr/>
        </p:nvPicPr>
        <p:blipFill>
          <a:blip r:embed="rId3"/>
          <a:stretch>
            <a:fillRect/>
          </a:stretch>
        </p:blipFill>
        <p:spPr>
          <a:xfrm>
            <a:off x="6641057" y="1886073"/>
            <a:ext cx="4086795" cy="2438740"/>
          </a:xfrm>
          <a:prstGeom prst="rect">
            <a:avLst/>
          </a:prstGeom>
        </p:spPr>
      </p:pic>
    </p:spTree>
    <p:extLst>
      <p:ext uri="{BB962C8B-B14F-4D97-AF65-F5344CB8AC3E}">
        <p14:creationId xmlns:p14="http://schemas.microsoft.com/office/powerpoint/2010/main" val="57846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ctrTitle"/>
          </p:nvPr>
        </p:nvSpPr>
        <p:spPr>
          <a:xfrm>
            <a:off x="918260" y="798653"/>
            <a:ext cx="3231710" cy="3576399"/>
          </a:xfrm>
        </p:spPr>
        <p:txBody>
          <a:bodyPr anchor="ctr">
            <a:normAutofit fontScale="90000"/>
          </a:bodyPr>
          <a:lstStyle/>
          <a:p>
            <a:r>
              <a:rPr lang="en-US" dirty="0"/>
              <a:t>Service Project and Service Delivery Model</a:t>
            </a:r>
          </a:p>
        </p:txBody>
      </p:sp>
      <p:pic>
        <p:nvPicPr>
          <p:cNvPr id="10" name="Picture 9">
            <a:extLst>
              <a:ext uri="{FF2B5EF4-FFF2-40B4-BE49-F238E27FC236}">
                <a16:creationId xmlns:a16="http://schemas.microsoft.com/office/drawing/2014/main" id="{30224F58-9548-D09E-4555-318D321FFCF0}"/>
              </a:ext>
            </a:extLst>
          </p:cNvPr>
          <p:cNvPicPr>
            <a:picLocks noChangeAspect="1"/>
          </p:cNvPicPr>
          <p:nvPr/>
        </p:nvPicPr>
        <p:blipFill>
          <a:blip r:embed="rId2"/>
          <a:stretch>
            <a:fillRect/>
          </a:stretch>
        </p:blipFill>
        <p:spPr>
          <a:xfrm>
            <a:off x="4933158" y="211015"/>
            <a:ext cx="7111320" cy="6133514"/>
          </a:xfrm>
          <a:prstGeom prst="rect">
            <a:avLst/>
          </a:prstGeom>
          <a:noFill/>
        </p:spPr>
      </p:pic>
      <p:sp>
        <p:nvSpPr>
          <p:cNvPr id="11" name="TextBox 10">
            <a:extLst>
              <a:ext uri="{FF2B5EF4-FFF2-40B4-BE49-F238E27FC236}">
                <a16:creationId xmlns:a16="http://schemas.microsoft.com/office/drawing/2014/main" id="{6FCDFA8F-A9F7-FC89-244C-1F99F561F44C}"/>
              </a:ext>
            </a:extLst>
          </p:cNvPr>
          <p:cNvSpPr txBox="1"/>
          <p:nvPr/>
        </p:nvSpPr>
        <p:spPr>
          <a:xfrm>
            <a:off x="4933158" y="5975197"/>
            <a:ext cx="1805687" cy="369332"/>
          </a:xfrm>
          <a:prstGeom prst="rect">
            <a:avLst/>
          </a:prstGeom>
          <a:noFill/>
        </p:spPr>
        <p:txBody>
          <a:bodyPr wrap="none" rtlCol="0">
            <a:spAutoFit/>
          </a:bodyPr>
          <a:lstStyle/>
          <a:p>
            <a:r>
              <a:rPr lang="en-US" dirty="0"/>
              <a:t>See pages 32-34</a:t>
            </a:r>
          </a:p>
        </p:txBody>
      </p:sp>
    </p:spTree>
    <p:extLst>
      <p:ext uri="{BB962C8B-B14F-4D97-AF65-F5344CB8AC3E}">
        <p14:creationId xmlns:p14="http://schemas.microsoft.com/office/powerpoint/2010/main" val="1420595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8297" y="4372402"/>
            <a:ext cx="184666" cy="369332"/>
          </a:xfrm>
          <a:prstGeom prst="rect">
            <a:avLst/>
          </a:prstGeom>
          <a:noFill/>
        </p:spPr>
        <p:txBody>
          <a:bodyPr wrap="none" rtlCol="0">
            <a:spAutoFit/>
          </a:bodyPr>
          <a:lstStyle/>
          <a:p>
            <a:endParaRPr lang="en-US" dirty="0"/>
          </a:p>
        </p:txBody>
      </p:sp>
      <p:sp>
        <p:nvSpPr>
          <p:cNvPr id="3" name="Title 2"/>
          <p:cNvSpPr>
            <a:spLocks noGrp="1"/>
          </p:cNvSpPr>
          <p:nvPr>
            <p:ph type="ctrTitle"/>
          </p:nvPr>
        </p:nvSpPr>
        <p:spPr>
          <a:xfrm>
            <a:off x="-198052" y="1278575"/>
            <a:ext cx="9859618" cy="1500676"/>
          </a:xfrm>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Service Project and Service Delivery Model</a:t>
            </a:r>
          </a:p>
        </p:txBody>
      </p:sp>
      <p:sp>
        <p:nvSpPr>
          <p:cNvPr id="2" name="TextBox 1"/>
          <p:cNvSpPr txBox="1"/>
          <p:nvPr/>
        </p:nvSpPr>
        <p:spPr>
          <a:xfrm>
            <a:off x="6367849" y="4563762"/>
            <a:ext cx="5247502" cy="1015663"/>
          </a:xfrm>
          <a:prstGeom prst="rect">
            <a:avLst/>
          </a:prstGeom>
          <a:noFill/>
        </p:spPr>
        <p:txBody>
          <a:bodyPr wrap="square" rtlCol="0">
            <a:spAutoFit/>
          </a:bodyPr>
          <a:lstStyle/>
          <a:p>
            <a:r>
              <a:rPr lang="en-US" sz="2000" dirty="0">
                <a:solidFill>
                  <a:srgbClr val="0F1F04"/>
                </a:solidFill>
                <a:latin typeface="Arial" panose="020B0604020202020204" pitchFamily="34" charset="0"/>
                <a:cs typeface="Arial" panose="020B0604020202020204" pitchFamily="34" charset="0"/>
              </a:rPr>
              <a:t>Candidate Orientation I</a:t>
            </a:r>
          </a:p>
          <a:p>
            <a:r>
              <a:rPr lang="en-US" sz="2000" dirty="0">
                <a:solidFill>
                  <a:srgbClr val="0F1F04"/>
                </a:solidFill>
                <a:latin typeface="Arial" panose="020B0604020202020204" pitchFamily="34" charset="0"/>
                <a:cs typeface="Arial" panose="020B0604020202020204" pitchFamily="34" charset="0"/>
              </a:rPr>
              <a:t>Saturday, March 9, 2024</a:t>
            </a:r>
          </a:p>
          <a:p>
            <a:r>
              <a:rPr lang="en-US" sz="2000" dirty="0">
                <a:solidFill>
                  <a:srgbClr val="0F1F04"/>
                </a:solidFill>
                <a:latin typeface="Arial" panose="020B0604020202020204" pitchFamily="34" charset="0"/>
                <a:cs typeface="Arial" panose="020B0604020202020204" pitchFamily="34" charset="0"/>
              </a:rPr>
              <a:t>Link Deborah Davis, Program Coordinator</a:t>
            </a:r>
          </a:p>
        </p:txBody>
      </p:sp>
    </p:spTree>
    <p:extLst>
      <p:ext uri="{BB962C8B-B14F-4D97-AF65-F5344CB8AC3E}">
        <p14:creationId xmlns:p14="http://schemas.microsoft.com/office/powerpoint/2010/main" val="899603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BFF35C3E-EE4F-89BD-381A-857FB49374B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32644" y="1529801"/>
            <a:ext cx="7958331" cy="3962400"/>
          </a:xfrm>
          <a:prstGeom prst="rect">
            <a:avLst/>
          </a:prstGeom>
        </p:spPr>
      </p:pic>
      <p:sp>
        <p:nvSpPr>
          <p:cNvPr id="3" name="TextBox 2">
            <a:extLst>
              <a:ext uri="{FF2B5EF4-FFF2-40B4-BE49-F238E27FC236}">
                <a16:creationId xmlns:a16="http://schemas.microsoft.com/office/drawing/2014/main" id="{1520BB98-6E25-FF70-F4CC-B334D41F2BAC}"/>
              </a:ext>
            </a:extLst>
          </p:cNvPr>
          <p:cNvSpPr txBox="1"/>
          <p:nvPr/>
        </p:nvSpPr>
        <p:spPr>
          <a:xfrm>
            <a:off x="2379305" y="667950"/>
            <a:ext cx="6456783" cy="584775"/>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Service Project</a:t>
            </a:r>
          </a:p>
        </p:txBody>
      </p:sp>
    </p:spTree>
    <p:extLst>
      <p:ext uri="{BB962C8B-B14F-4D97-AF65-F5344CB8AC3E}">
        <p14:creationId xmlns:p14="http://schemas.microsoft.com/office/powerpoint/2010/main" val="133477074"/>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3.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{4DBAA2AC-A8DB-4BF2-8887-E2542EABE651}tf10081922_win32</Template>
  <TotalTime>169</TotalTime>
  <Words>1296</Words>
  <Application>Microsoft Office PowerPoint</Application>
  <PresentationFormat>Widescreen</PresentationFormat>
  <Paragraphs>192</Paragraphs>
  <Slides>26</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5" baseType="lpstr">
      <vt:lpstr>Aptos</vt:lpstr>
      <vt:lpstr>Arial</vt:lpstr>
      <vt:lpstr>Biome Light</vt:lpstr>
      <vt:lpstr>Calibri</vt:lpstr>
      <vt:lpstr>Quire Sans Pro Light</vt:lpstr>
      <vt:lpstr>Tisa Offc Serif Pro</vt:lpstr>
      <vt:lpstr>Wingdings</vt:lpstr>
      <vt:lpstr>Custom</vt:lpstr>
      <vt:lpstr>Document</vt:lpstr>
      <vt:lpstr>Orientation #1</vt:lpstr>
      <vt:lpstr>PowerPoint Presentation</vt:lpstr>
      <vt:lpstr>Expectations of the Candidate Orientation Process </vt:lpstr>
      <vt:lpstr>PowerPoint Presentation</vt:lpstr>
      <vt:lpstr>History of Claremont</vt:lpstr>
      <vt:lpstr>PowerPoint Presentation</vt:lpstr>
      <vt:lpstr>Service Project and Service Delivery Model</vt:lpstr>
      <vt:lpstr>Service Project and Service Delivery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Member Schedule</vt:lpstr>
      <vt:lpstr>Membership Committee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#1</dc:title>
  <dc:creator>juanita dawson</dc:creator>
  <cp:lastModifiedBy>juanita dawson</cp:lastModifiedBy>
  <cp:revision>17</cp:revision>
  <dcterms:created xsi:type="dcterms:W3CDTF">2024-03-04T02:57:33Z</dcterms:created>
  <dcterms:modified xsi:type="dcterms:W3CDTF">2024-03-09T06:32:43Z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